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7" r:id="rId5"/>
  </p:sldMasterIdLst>
  <p:notesMasterIdLst>
    <p:notesMasterId r:id="rId50"/>
  </p:notesMasterIdLst>
  <p:sldIdLst>
    <p:sldId id="480" r:id="rId6"/>
    <p:sldId id="303" r:id="rId7"/>
    <p:sldId id="543" r:id="rId8"/>
    <p:sldId id="313" r:id="rId9"/>
    <p:sldId id="271" r:id="rId10"/>
    <p:sldId id="574" r:id="rId11"/>
    <p:sldId id="483" r:id="rId12"/>
    <p:sldId id="494" r:id="rId13"/>
    <p:sldId id="561" r:id="rId14"/>
    <p:sldId id="276" r:id="rId15"/>
    <p:sldId id="562" r:id="rId16"/>
    <p:sldId id="541" r:id="rId17"/>
    <p:sldId id="565" r:id="rId18"/>
    <p:sldId id="551" r:id="rId19"/>
    <p:sldId id="558" r:id="rId20"/>
    <p:sldId id="557" r:id="rId21"/>
    <p:sldId id="559" r:id="rId22"/>
    <p:sldId id="560" r:id="rId23"/>
    <p:sldId id="496" r:id="rId24"/>
    <p:sldId id="495" r:id="rId25"/>
    <p:sldId id="576" r:id="rId26"/>
    <p:sldId id="539" r:id="rId27"/>
    <p:sldId id="577" r:id="rId28"/>
    <p:sldId id="579" r:id="rId29"/>
    <p:sldId id="542" r:id="rId30"/>
    <p:sldId id="580" r:id="rId31"/>
    <p:sldId id="582" r:id="rId32"/>
    <p:sldId id="581" r:id="rId33"/>
    <p:sldId id="578" r:id="rId34"/>
    <p:sldId id="500" r:id="rId35"/>
    <p:sldId id="583" r:id="rId36"/>
    <p:sldId id="584" r:id="rId37"/>
    <p:sldId id="498" r:id="rId38"/>
    <p:sldId id="497" r:id="rId39"/>
    <p:sldId id="535" r:id="rId40"/>
    <p:sldId id="550" r:id="rId41"/>
    <p:sldId id="527" r:id="rId42"/>
    <p:sldId id="499" r:id="rId43"/>
    <p:sldId id="534" r:id="rId44"/>
    <p:sldId id="507" r:id="rId45"/>
    <p:sldId id="575" r:id="rId46"/>
    <p:sldId id="526" r:id="rId47"/>
    <p:sldId id="538" r:id="rId48"/>
    <p:sldId id="524"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43"/>
            <p14:sldId id="313"/>
            <p14:sldId id="271"/>
            <p14:sldId id="574"/>
            <p14:sldId id="483"/>
            <p14:sldId id="494"/>
            <p14:sldId id="561"/>
            <p14:sldId id="276"/>
            <p14:sldId id="562"/>
            <p14:sldId id="541"/>
            <p14:sldId id="565"/>
            <p14:sldId id="551"/>
            <p14:sldId id="558"/>
            <p14:sldId id="557"/>
            <p14:sldId id="559"/>
            <p14:sldId id="560"/>
            <p14:sldId id="496"/>
            <p14:sldId id="495"/>
            <p14:sldId id="576"/>
            <p14:sldId id="539"/>
            <p14:sldId id="577"/>
            <p14:sldId id="579"/>
            <p14:sldId id="542"/>
            <p14:sldId id="580"/>
            <p14:sldId id="582"/>
            <p14:sldId id="581"/>
            <p14:sldId id="578"/>
            <p14:sldId id="500"/>
            <p14:sldId id="583"/>
            <p14:sldId id="584"/>
            <p14:sldId id="498"/>
            <p14:sldId id="497"/>
            <p14:sldId id="535"/>
            <p14:sldId id="550"/>
            <p14:sldId id="527"/>
            <p14:sldId id="499"/>
            <p14:sldId id="534"/>
            <p14:sldId id="507"/>
            <p14:sldId id="575"/>
            <p14:sldId id="526"/>
            <p14:sldId id="538"/>
            <p14:sldId id="524"/>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3" d="100"/>
          <a:sy n="63" d="100"/>
        </p:scale>
        <p:origin x="783" y="2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notesMaster" Target="notesMasters/notesMaster1.xml"/><Relationship Id="rId55" Type="http://schemas.microsoft.com/office/2016/11/relationships/changesInfo" Target="changesInfos/changesInfo1.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theme" Target="theme/theme1.xml"/><Relationship Id="rId5" Type="http://schemas.openxmlformats.org/officeDocument/2006/relationships/slideMaster" Target="slideMasters/slideMaster2.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8" Type="http://schemas.openxmlformats.org/officeDocument/2006/relationships/slide" Target="slides/slide3.xml"/><Relationship Id="rId51"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ima Mansour" userId="73138adcefa7569e" providerId="LiveId" clId="{5D72E192-0B90-49B4-B273-3A65BE250DDC}"/>
    <pc:docChg chg="modSld">
      <pc:chgData name="Shima Mansour" userId="73138adcefa7569e" providerId="LiveId" clId="{5D72E192-0B90-49B4-B273-3A65BE250DDC}" dt="2024-02-27T12:54:03.927" v="15" actId="2"/>
      <pc:docMkLst>
        <pc:docMk/>
      </pc:docMkLst>
      <pc:sldChg chg="modSp mod">
        <pc:chgData name="Shima Mansour" userId="73138adcefa7569e" providerId="LiveId" clId="{5D72E192-0B90-49B4-B273-3A65BE250DDC}" dt="2024-02-27T12:54:03.927" v="15" actId="2"/>
        <pc:sldMkLst>
          <pc:docMk/>
          <pc:sldMk cId="2264527119" sldId="499"/>
        </pc:sldMkLst>
        <pc:spChg chg="mod">
          <ac:chgData name="Shima Mansour" userId="73138adcefa7569e" providerId="LiveId" clId="{5D72E192-0B90-49B4-B273-3A65BE250DDC}" dt="2024-02-27T12:54:03.927" v="15" actId="2"/>
          <ac:spMkLst>
            <pc:docMk/>
            <pc:sldMk cId="2264527119" sldId="499"/>
            <ac:spMk id="31" creationId="{00000000-0000-0000-0000-000000000000}"/>
          </ac:spMkLst>
        </pc:spChg>
      </pc:sldChg>
      <pc:sldChg chg="modSp mod">
        <pc:chgData name="Shima Mansour" userId="73138adcefa7569e" providerId="LiveId" clId="{5D72E192-0B90-49B4-B273-3A65BE250DDC}" dt="2024-02-27T12:53:58.572" v="14" actId="2"/>
        <pc:sldMkLst>
          <pc:docMk/>
          <pc:sldMk cId="2654413132" sldId="527"/>
        </pc:sldMkLst>
        <pc:spChg chg="mod">
          <ac:chgData name="Shima Mansour" userId="73138adcefa7569e" providerId="LiveId" clId="{5D72E192-0B90-49B4-B273-3A65BE250DDC}" dt="2024-02-27T12:53:58.572" v="14" actId="2"/>
          <ac:spMkLst>
            <pc:docMk/>
            <pc:sldMk cId="2654413132" sldId="527"/>
            <ac:spMk id="6" creationId="{00000000-0000-0000-0000-000000000000}"/>
          </ac:spMkLst>
        </pc:spChg>
      </pc:sldChg>
      <pc:sldChg chg="modSp mod">
        <pc:chgData name="Shima Mansour" userId="73138adcefa7569e" providerId="LiveId" clId="{5D72E192-0B90-49B4-B273-3A65BE250DDC}" dt="2024-02-27T12:53:50.774" v="13" actId="2"/>
        <pc:sldMkLst>
          <pc:docMk/>
          <pc:sldMk cId="3692981189" sldId="542"/>
        </pc:sldMkLst>
        <pc:spChg chg="mod">
          <ac:chgData name="Shima Mansour" userId="73138adcefa7569e" providerId="LiveId" clId="{5D72E192-0B90-49B4-B273-3A65BE250DDC}" dt="2024-02-27T12:53:50.774" v="13" actId="2"/>
          <ac:spMkLst>
            <pc:docMk/>
            <pc:sldMk cId="3692981189" sldId="542"/>
            <ac:spMk id="48" creationId="{00000000-0000-0000-0000-000000000000}"/>
          </ac:spMkLst>
        </pc:spChg>
      </pc:sldChg>
      <pc:sldChg chg="modSp mod">
        <pc:chgData name="Shima Mansour" userId="73138adcefa7569e" providerId="LiveId" clId="{5D72E192-0B90-49B4-B273-3A65BE250DDC}" dt="2024-02-27T12:42:27.442" v="8" actId="20577"/>
        <pc:sldMkLst>
          <pc:docMk/>
          <pc:sldMk cId="1072401431" sldId="543"/>
        </pc:sldMkLst>
        <pc:spChg chg="mod">
          <ac:chgData name="Shima Mansour" userId="73138adcefa7569e" providerId="LiveId" clId="{5D72E192-0B90-49B4-B273-3A65BE250DDC}" dt="2024-02-27T12:42:27.442" v="8" actId="20577"/>
          <ac:spMkLst>
            <pc:docMk/>
            <pc:sldMk cId="1072401431" sldId="543"/>
            <ac:spMk id="31" creationId="{00000000-0000-0000-0000-000000000000}"/>
          </ac:spMkLst>
        </pc:spChg>
      </pc:sldChg>
      <pc:sldChg chg="modSp mod">
        <pc:chgData name="Shima Mansour" userId="73138adcefa7569e" providerId="LiveId" clId="{5D72E192-0B90-49B4-B273-3A65BE250DDC}" dt="2024-02-27T12:53:47.629" v="12" actId="2"/>
        <pc:sldMkLst>
          <pc:docMk/>
          <pc:sldMk cId="3251516004" sldId="560"/>
        </pc:sldMkLst>
        <pc:spChg chg="mod">
          <ac:chgData name="Shima Mansour" userId="73138adcefa7569e" providerId="LiveId" clId="{5D72E192-0B90-49B4-B273-3A65BE250DDC}" dt="2024-02-27T12:53:47.629" v="12" actId="2"/>
          <ac:spMkLst>
            <pc:docMk/>
            <pc:sldMk cId="3251516004" sldId="560"/>
            <ac:spMk id="24" creationId="{00000000-0000-0000-0000-000000000000}"/>
          </ac:spMkLst>
        </pc:spChg>
      </pc:sldChg>
      <pc:sldChg chg="modSp mod">
        <pc:chgData name="Shima Mansour" userId="73138adcefa7569e" providerId="LiveId" clId="{5D72E192-0B90-49B4-B273-3A65BE250DDC}" dt="2024-02-27T12:53:40.577" v="11" actId="2"/>
        <pc:sldMkLst>
          <pc:docMk/>
          <pc:sldMk cId="3576287461" sldId="565"/>
        </pc:sldMkLst>
        <pc:spChg chg="mod">
          <ac:chgData name="Shima Mansour" userId="73138adcefa7569e" providerId="LiveId" clId="{5D72E192-0B90-49B4-B273-3A65BE250DDC}" dt="2024-02-27T12:53:40.577" v="11" actId="2"/>
          <ac:spMkLst>
            <pc:docMk/>
            <pc:sldMk cId="3576287461" sldId="565"/>
            <ac:spMk id="24"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2/27/2024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13469320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dirty="0"/>
          </a:p>
        </p:txBody>
      </p:sp>
    </p:spTree>
    <p:extLst>
      <p:ext uri="{BB962C8B-B14F-4D97-AF65-F5344CB8AC3E}">
        <p14:creationId xmlns:p14="http://schemas.microsoft.com/office/powerpoint/2010/main" val="17935063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dirty="0"/>
          </a:p>
        </p:txBody>
      </p:sp>
    </p:spTree>
    <p:extLst>
      <p:ext uri="{BB962C8B-B14F-4D97-AF65-F5344CB8AC3E}">
        <p14:creationId xmlns:p14="http://schemas.microsoft.com/office/powerpoint/2010/main" val="358722143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02466-8E6B-CF27-E11C-FA8DAA4953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4BC766E-7C0B-0E04-EAF8-66F89A59294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D322A7F-F9AA-B3A1-7C11-D9137FECDC3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8B0039E-93EB-D6AA-DBA6-E0F63BB8CD16}"/>
              </a:ext>
            </a:extLst>
          </p:cNvPr>
          <p:cNvSpPr>
            <a:spLocks noGrp="1"/>
          </p:cNvSpPr>
          <p:nvPr>
            <p:ph type="sldNum" sz="quarter" idx="5"/>
          </p:nvPr>
        </p:nvSpPr>
        <p:spPr/>
        <p:txBody>
          <a:bodyPr/>
          <a:lstStyle/>
          <a:p>
            <a:fld id="{E88088B5-5D3D-41C5-9929-9FAB3A249D9E}" type="slidenum">
              <a:rPr lang="en-US" smtClean="0"/>
              <a:t>23</a:t>
            </a:fld>
            <a:endParaRPr lang="en-US" dirty="0"/>
          </a:p>
        </p:txBody>
      </p:sp>
    </p:spTree>
    <p:extLst>
      <p:ext uri="{BB962C8B-B14F-4D97-AF65-F5344CB8AC3E}">
        <p14:creationId xmlns:p14="http://schemas.microsoft.com/office/powerpoint/2010/main" val="16400274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132185-B9EA-859D-9CB4-199ACE9406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E845393-B890-85C4-5137-AD55D275738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880540B-5288-BC9B-AD11-E45C615ECD6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7E21735-3890-DFB5-676C-D902F919EFBC}"/>
              </a:ext>
            </a:extLst>
          </p:cNvPr>
          <p:cNvSpPr>
            <a:spLocks noGrp="1"/>
          </p:cNvSpPr>
          <p:nvPr>
            <p:ph type="sldNum" sz="quarter" idx="5"/>
          </p:nvPr>
        </p:nvSpPr>
        <p:spPr/>
        <p:txBody>
          <a:bodyPr/>
          <a:lstStyle/>
          <a:p>
            <a:fld id="{E88088B5-5D3D-41C5-9929-9FAB3A249D9E}" type="slidenum">
              <a:rPr lang="en-US" smtClean="0"/>
              <a:t>24</a:t>
            </a:fld>
            <a:endParaRPr lang="en-US" dirty="0"/>
          </a:p>
        </p:txBody>
      </p:sp>
    </p:spTree>
    <p:extLst>
      <p:ext uri="{BB962C8B-B14F-4D97-AF65-F5344CB8AC3E}">
        <p14:creationId xmlns:p14="http://schemas.microsoft.com/office/powerpoint/2010/main" val="11732910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dirty="0"/>
          </a:p>
        </p:txBody>
      </p:sp>
    </p:spTree>
    <p:extLst>
      <p:ext uri="{BB962C8B-B14F-4D97-AF65-F5344CB8AC3E}">
        <p14:creationId xmlns:p14="http://schemas.microsoft.com/office/powerpoint/2010/main" val="18396226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2/27/2024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2/27/2024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2/27/2024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2/27/2024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2/27/2024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2/27/2024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2/27/2024</a:t>
            </a:fld>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99087683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2/27/2024</a:t>
            </a:fld>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51469780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2/27/2024</a:t>
            </a:fld>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15531668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2/27/2024</a:t>
            </a:fld>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60073186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2/27/2024</a:t>
            </a:fld>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68203641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2/27/2024</a:t>
            </a:fld>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02921983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2/27/2024</a:t>
            </a:fld>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49917079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2/27/2024</a:t>
            </a:fld>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95972359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2/27/2024</a:t>
            </a:fld>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8126871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2/27/2024</a:t>
            </a:fld>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68881845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2/27/2024</a:t>
            </a:fld>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05359731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278599260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8740008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9650131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76531040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86964474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5698141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6.xml"/><Relationship Id="rId13" Type="http://schemas.openxmlformats.org/officeDocument/2006/relationships/slideLayout" Target="../slideLayouts/slideLayout31.xml"/><Relationship Id="rId18" Type="http://schemas.openxmlformats.org/officeDocument/2006/relationships/theme" Target="../theme/theme2.xml"/><Relationship Id="rId3" Type="http://schemas.openxmlformats.org/officeDocument/2006/relationships/slideLayout" Target="../slideLayouts/slideLayout21.xml"/><Relationship Id="rId7" Type="http://schemas.openxmlformats.org/officeDocument/2006/relationships/slideLayout" Target="../slideLayouts/slideLayout25.xml"/><Relationship Id="rId12" Type="http://schemas.openxmlformats.org/officeDocument/2006/relationships/slideLayout" Target="../slideLayouts/slideLayout30.xml"/><Relationship Id="rId17" Type="http://schemas.openxmlformats.org/officeDocument/2006/relationships/slideLayout" Target="../slideLayouts/slideLayout35.xml"/><Relationship Id="rId2" Type="http://schemas.openxmlformats.org/officeDocument/2006/relationships/slideLayout" Target="../slideLayouts/slideLayout20.xml"/><Relationship Id="rId16" Type="http://schemas.openxmlformats.org/officeDocument/2006/relationships/slideLayout" Target="../slideLayouts/slideLayout34.xml"/><Relationship Id="rId1" Type="http://schemas.openxmlformats.org/officeDocument/2006/relationships/slideLayout" Target="../slideLayouts/slideLayout19.xml"/><Relationship Id="rId6" Type="http://schemas.openxmlformats.org/officeDocument/2006/relationships/slideLayout" Target="../slideLayouts/slideLayout24.xml"/><Relationship Id="rId11" Type="http://schemas.openxmlformats.org/officeDocument/2006/relationships/slideLayout" Target="../slideLayouts/slideLayout29.xml"/><Relationship Id="rId5" Type="http://schemas.openxmlformats.org/officeDocument/2006/relationships/slideLayout" Target="../slideLayouts/slideLayout23.xml"/><Relationship Id="rId15" Type="http://schemas.openxmlformats.org/officeDocument/2006/relationships/slideLayout" Target="../slideLayouts/slideLayout33.xml"/><Relationship Id="rId10" Type="http://schemas.openxmlformats.org/officeDocument/2006/relationships/slideLayout" Target="../slideLayouts/slideLayout28.xml"/><Relationship Id="rId19" Type="http://schemas.openxmlformats.org/officeDocument/2006/relationships/image" Target="../media/image2.png"/><Relationship Id="rId4" Type="http://schemas.openxmlformats.org/officeDocument/2006/relationships/slideLayout" Target="../slideLayouts/slideLayout22.xml"/><Relationship Id="rId9" Type="http://schemas.openxmlformats.org/officeDocument/2006/relationships/slideLayout" Target="../slideLayouts/slideLayout27.xml"/><Relationship Id="rId14" Type="http://schemas.openxmlformats.org/officeDocument/2006/relationships/slideLayout" Target="../slideLayouts/slideLayout3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2/27/2024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2/27/2024</a:t>
            </a:fld>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extLst>
      <p:ext uri="{BB962C8B-B14F-4D97-AF65-F5344CB8AC3E}">
        <p14:creationId xmlns:p14="http://schemas.microsoft.com/office/powerpoint/2010/main" val="4283132417"/>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Lst>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5.jp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7.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34.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jpeg"/><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3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7.png"/><Relationship Id="rId1" Type="http://schemas.openxmlformats.org/officeDocument/2006/relationships/slideLayout" Target="../slideLayouts/slideLayout16.xml"/><Relationship Id="rId4" Type="http://schemas.openxmlformats.org/officeDocument/2006/relationships/image" Target="../media/image17.png"/></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jpeg"/><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15.xml"/><Relationship Id="rId5" Type="http://schemas.openxmlformats.org/officeDocument/2006/relationships/image" Target="../media/image18.png"/><Relationship Id="rId4" Type="http://schemas.openxmlformats.org/officeDocument/2006/relationships/image" Target="../media/image7.png"/></Relationships>
</file>

<file path=ppt/slides/_rels/slide3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7.png"/><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jpeg"/><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2.jpeg"/><Relationship Id="rId1" Type="http://schemas.openxmlformats.org/officeDocument/2006/relationships/slideLayout" Target="../slideLayouts/slideLayout19.xml"/></Relationships>
</file>

<file path=ppt/slides/_rels/slide4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image" Target="../media/image23.jpeg"/><Relationship Id="rId1" Type="http://schemas.openxmlformats.org/officeDocument/2006/relationships/slideLayout" Target="../slideLayouts/slideLayout17.xml"/><Relationship Id="rId6" Type="http://schemas.openxmlformats.org/officeDocument/2006/relationships/image" Target="../media/image27.jpg"/><Relationship Id="rId5" Type="http://schemas.openxmlformats.org/officeDocument/2006/relationships/image" Target="../media/image26.png"/><Relationship Id="rId4" Type="http://schemas.openxmlformats.org/officeDocument/2006/relationships/image" Target="../media/image2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p:cNvSpPr txBox="1"/>
          <p:nvPr/>
        </p:nvSpPr>
        <p:spPr>
          <a:xfrm>
            <a:off x="535580" y="2628482"/>
            <a:ext cx="5991660" cy="369332"/>
          </a:xfrm>
          <a:prstGeom prst="rect">
            <a:avLst/>
          </a:prstGeom>
          <a:noFill/>
        </p:spPr>
        <p:txBody>
          <a:bodyPr wrap="square" rtlCol="0">
            <a:spAutoFit/>
          </a:bodyPr>
          <a:lstStyle/>
          <a:p>
            <a:pPr algn="ctr"/>
            <a:r>
              <a:rPr lang="ar-EG" b="1" dirty="0">
                <a:latin typeface="Alexandria" pitchFamily="2" charset="-78"/>
                <a:cs typeface="Alexandria" pitchFamily="2" charset="-78"/>
              </a:rPr>
              <a:t>أ. م. د. السيد عبدالرحمن علي</a:t>
            </a:r>
            <a:endParaRPr lang="en-US" b="1" dirty="0">
              <a:latin typeface="Alexandria" pitchFamily="2" charset="-78"/>
              <a:cs typeface="Alexandria" pitchFamily="2" charset="-78"/>
            </a:endParaRPr>
          </a:p>
        </p:txBody>
      </p:sp>
      <p:sp>
        <p:nvSpPr>
          <p:cNvPr id="31" name="TextBox 30"/>
          <p:cNvSpPr txBox="1"/>
          <p:nvPr/>
        </p:nvSpPr>
        <p:spPr>
          <a:xfrm>
            <a:off x="829283" y="2076304"/>
            <a:ext cx="5471641"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إدارة العلاقات العامة</a:t>
            </a:r>
            <a:endParaRPr lang="en-US" sz="2000" b="1" dirty="0">
              <a:solidFill>
                <a:srgbClr val="00B0F0"/>
              </a:solidFill>
              <a:latin typeface="Alexandria" pitchFamily="2" charset="-78"/>
              <a:cs typeface="Alexandria" pitchFamily="2" charset="-78"/>
            </a:endParaRPr>
          </a:p>
        </p:txBody>
      </p:sp>
      <p:sp>
        <p:nvSpPr>
          <p:cNvPr id="34" name="Rectangle: Rounded Corners 33"/>
          <p:cNvSpPr/>
          <p:nvPr/>
        </p:nvSpPr>
        <p:spPr>
          <a:xfrm>
            <a:off x="-540265" y="5882294"/>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a:solidFill>
                  <a:schemeClr val="bg1"/>
                </a:solidFill>
                <a:latin typeface="Alexandria" pitchFamily="2" charset="-78"/>
                <a:cs typeface="Alexandria" pitchFamily="2" charset="-78"/>
              </a:rPr>
              <a:t>المحاضرة الخامسة </a:t>
            </a:r>
            <a:endParaRPr lang="en-US" b="1" dirty="0">
              <a:solidFill>
                <a:schemeClr val="bg1"/>
              </a:solidFill>
              <a:latin typeface="Alexandria" pitchFamily="2" charset="-78"/>
              <a:cs typeface="Alexandria" pitchFamily="2" charset="-78"/>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3" name="صورة 2">
            <a:extLst>
              <a:ext uri="{FF2B5EF4-FFF2-40B4-BE49-F238E27FC236}">
                <a16:creationId xmlns:a16="http://schemas.microsoft.com/office/drawing/2014/main" id="{F473CBCF-ECD8-D045-43E8-16B898347B2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630033" y="3145911"/>
            <a:ext cx="1524101" cy="2620281"/>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5953" y="-58058"/>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7567"/>
            <a:ext cx="8659664" cy="5300798"/>
          </a:xfrm>
        </p:spPr>
      </p:pic>
      <p:sp>
        <p:nvSpPr>
          <p:cNvPr id="9" name="TextBox 8"/>
          <p:cNvSpPr txBox="1"/>
          <p:nvPr/>
        </p:nvSpPr>
        <p:spPr>
          <a:xfrm>
            <a:off x="6111953" y="3203723"/>
            <a:ext cx="2582758" cy="400110"/>
          </a:xfrm>
          <a:prstGeom prst="rect">
            <a:avLst/>
          </a:prstGeom>
          <a:noFill/>
        </p:spPr>
        <p:txBody>
          <a:bodyPr wrap="none" rtlCol="0">
            <a:spAutoFit/>
          </a:bodyPr>
          <a:lstStyle/>
          <a:p>
            <a:r>
              <a:rPr lang="ar-EG" sz="2000" b="1" dirty="0">
                <a:solidFill>
                  <a:srgbClr val="00B0F0"/>
                </a:solidFill>
                <a:latin typeface="Alexandria" pitchFamily="2" charset="-78"/>
                <a:cs typeface="Alexandria" pitchFamily="2" charset="-78"/>
              </a:rPr>
              <a:t>إدارة العلاقات العامة</a:t>
            </a:r>
          </a:p>
        </p:txBody>
      </p:sp>
      <p:sp>
        <p:nvSpPr>
          <p:cNvPr id="10" name="Rectangle: Rounded Corners 9"/>
          <p:cNvSpPr/>
          <p:nvPr/>
        </p:nvSpPr>
        <p:spPr>
          <a:xfrm>
            <a:off x="5992857" y="4180008"/>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tx1"/>
                </a:solidFill>
                <a:latin typeface="Alexandria" pitchFamily="2" charset="-78"/>
                <a:cs typeface="Alexandria" pitchFamily="2" charset="-78"/>
              </a:rPr>
              <a:t>المحاضرة الخامسة</a:t>
            </a:r>
          </a:p>
        </p:txBody>
      </p:sp>
      <p:sp>
        <p:nvSpPr>
          <p:cNvPr id="12" name="TextBox 11"/>
          <p:cNvSpPr txBox="1"/>
          <p:nvPr/>
        </p:nvSpPr>
        <p:spPr>
          <a:xfrm>
            <a:off x="459185" y="6187539"/>
            <a:ext cx="5432164" cy="400110"/>
          </a:xfrm>
          <a:prstGeom prst="rect">
            <a:avLst/>
          </a:prstGeom>
          <a:noFill/>
        </p:spPr>
        <p:txBody>
          <a:bodyPr wrap="square" rtlCol="0">
            <a:spAutoFit/>
          </a:bodyPr>
          <a:lstStyle/>
          <a:p>
            <a:r>
              <a:rPr lang="ar-EG" sz="2000" b="1" dirty="0">
                <a:solidFill>
                  <a:srgbClr val="00B0F0"/>
                </a:solidFill>
                <a:latin typeface="Alexandria" pitchFamily="2" charset="-78"/>
                <a:cs typeface="Alexandria" pitchFamily="2" charset="-78"/>
              </a:rPr>
              <a:t> </a:t>
            </a:r>
            <a:r>
              <a:rPr lang="ar-EG" sz="2000" dirty="0">
                <a:solidFill>
                  <a:srgbClr val="00B0F0"/>
                </a:solidFill>
                <a:latin typeface="Alexandria" pitchFamily="2" charset="-78"/>
                <a:cs typeface="Alexandria" pitchFamily="2" charset="-78"/>
              </a:rPr>
              <a:t>أ. م. د. السيد عبدالرحمن علي</a:t>
            </a:r>
            <a:endParaRPr lang="en-US" sz="2000" dirty="0">
              <a:solidFill>
                <a:srgbClr val="00B0F0"/>
              </a:solidFill>
              <a:latin typeface="Alexandria" pitchFamily="2" charset="-78"/>
              <a:cs typeface="Alexandria" pitchFamily="2" charset="-78"/>
            </a:endParaRPr>
          </a:p>
        </p:txBody>
      </p:sp>
      <p:sp>
        <p:nvSpPr>
          <p:cNvPr id="13" name="TextBox 12"/>
          <p:cNvSpPr txBox="1"/>
          <p:nvPr/>
        </p:nvSpPr>
        <p:spPr>
          <a:xfrm>
            <a:off x="459185" y="5830966"/>
            <a:ext cx="4886463" cy="400110"/>
          </a:xfrm>
          <a:prstGeom prst="rect">
            <a:avLst/>
          </a:prstGeom>
          <a:noFill/>
        </p:spPr>
        <p:txBody>
          <a:bodyPr wrap="square" rtlCol="0">
            <a:spAutoFit/>
          </a:bodyPr>
          <a:lstStyle/>
          <a:p>
            <a:r>
              <a:rPr lang="en-US" sz="2000" dirty="0">
                <a:solidFill>
                  <a:srgbClr val="00B0F0"/>
                </a:solidFill>
                <a:latin typeface="Alexandria" pitchFamily="2" charset="-78"/>
                <a:cs typeface="Alexandria" pitchFamily="2" charset="-78"/>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p:cNvSpPr txBox="1"/>
          <p:nvPr/>
        </p:nvSpPr>
        <p:spPr>
          <a:xfrm>
            <a:off x="3812145" y="1178706"/>
            <a:ext cx="8274015" cy="4867358"/>
          </a:xfrm>
          <a:prstGeom prst="rect">
            <a:avLst/>
          </a:prstGeom>
          <a:noFill/>
        </p:spPr>
        <p:txBody>
          <a:bodyPr wrap="square" rtlCol="0">
            <a:spAutoFit/>
          </a:bodyPr>
          <a:lstStyle/>
          <a:p>
            <a:pPr indent="108000" algn="justLow" rtl="1">
              <a:lnSpc>
                <a:spcPct val="150000"/>
              </a:lnSpc>
              <a:spcAft>
                <a:spcPts val="600"/>
              </a:spcAft>
              <a:defRPr/>
            </a:pPr>
            <a:r>
              <a:rPr lang="ar-SA" b="1" dirty="0">
                <a:latin typeface="Alexandria" pitchFamily="2" charset="-78"/>
                <a:cs typeface="Alexandria" pitchFamily="2" charset="-78"/>
              </a:rPr>
              <a:t>المحاضرة السابقة</a:t>
            </a:r>
            <a:r>
              <a:rPr lang="ar-EG" b="1" dirty="0">
                <a:latin typeface="Alexandria" pitchFamily="2" charset="-78"/>
                <a:cs typeface="Alexandria" pitchFamily="2" charset="-78"/>
              </a:rPr>
              <a:t>؛</a:t>
            </a:r>
            <a:r>
              <a:rPr lang="ar-SA" b="1" dirty="0">
                <a:latin typeface="Alexandria" pitchFamily="2" charset="-78"/>
                <a:cs typeface="Alexandria" pitchFamily="2" charset="-78"/>
              </a:rPr>
              <a:t> وظائف إدارة العلاقات العامة (1):</a:t>
            </a:r>
            <a:endParaRPr lang="ar-EG" b="1" dirty="0">
              <a:latin typeface="Alexandria" pitchFamily="2" charset="-78"/>
              <a:cs typeface="Alexandria" pitchFamily="2" charset="-78"/>
            </a:endParaRPr>
          </a:p>
          <a:p>
            <a:pPr indent="108000" algn="justLow" rtl="1">
              <a:lnSpc>
                <a:spcPct val="150000"/>
              </a:lnSpc>
              <a:spcAft>
                <a:spcPts val="600"/>
              </a:spcAft>
              <a:defRPr/>
            </a:pPr>
            <a:r>
              <a:rPr lang="ar-EG" b="1" dirty="0">
                <a:latin typeface="Alexandria" pitchFamily="2" charset="-78"/>
                <a:cs typeface="Alexandria" pitchFamily="2" charset="-78"/>
              </a:rPr>
              <a:t> </a:t>
            </a:r>
            <a:r>
              <a:rPr lang="ar-EG" dirty="0">
                <a:latin typeface="Alexandria" pitchFamily="2" charset="-78"/>
                <a:cs typeface="Alexandria" pitchFamily="2" charset="-78"/>
              </a:rPr>
              <a:t>استهدفت</a:t>
            </a:r>
            <a:r>
              <a:rPr lang="ar-EG" b="1" dirty="0">
                <a:latin typeface="Alexandria" pitchFamily="2" charset="-78"/>
                <a:cs typeface="Alexandria" pitchFamily="2" charset="-78"/>
              </a:rPr>
              <a:t> </a:t>
            </a:r>
            <a:r>
              <a:rPr lang="ar-EG" sz="1600" dirty="0">
                <a:latin typeface="Alexandria" pitchFamily="2" charset="-78"/>
                <a:cs typeface="Alexandria" pitchFamily="2" charset="-78"/>
              </a:rPr>
              <a:t>المحاضرة السابقة استعراض النقاط الآتية:</a:t>
            </a:r>
          </a:p>
          <a:p>
            <a:pPr indent="108000" algn="justLow" rtl="1">
              <a:defRPr/>
            </a:pPr>
            <a:r>
              <a:rPr lang="ar-SA" sz="1600" b="1" dirty="0">
                <a:latin typeface="Alexandria" pitchFamily="2" charset="-78"/>
                <a:cs typeface="Alexandria" pitchFamily="2" charset="-78"/>
              </a:rPr>
              <a:t>- البحوث.</a:t>
            </a:r>
          </a:p>
          <a:p>
            <a:pPr marL="180000" indent="108000" algn="justLow" rtl="1">
              <a:lnSpc>
                <a:spcPct val="150000"/>
              </a:lnSpc>
              <a:spcBef>
                <a:spcPts val="600"/>
              </a:spcBef>
              <a:spcAft>
                <a:spcPts val="600"/>
              </a:spcAft>
              <a:defRPr/>
            </a:pPr>
            <a:r>
              <a:rPr lang="ar-SA" sz="1600" dirty="0">
                <a:latin typeface="Alexandria" pitchFamily="2" charset="-78"/>
                <a:cs typeface="Alexandria" pitchFamily="2" charset="-78"/>
              </a:rPr>
              <a:t>* أهداف بحوث</a:t>
            </a:r>
            <a:r>
              <a:rPr lang="ar-EG" sz="1600" dirty="0">
                <a:latin typeface="Alexandria" pitchFamily="2" charset="-78"/>
                <a:cs typeface="Alexandria" pitchFamily="2" charset="-78"/>
              </a:rPr>
              <a:t> إدارة</a:t>
            </a:r>
            <a:r>
              <a:rPr lang="ar-SA" sz="1600" dirty="0">
                <a:latin typeface="Alexandria" pitchFamily="2" charset="-78"/>
                <a:cs typeface="Alexandria" pitchFamily="2" charset="-78"/>
              </a:rPr>
              <a:t> العلاقات العامة والإعلان.</a:t>
            </a:r>
          </a:p>
          <a:p>
            <a:pPr marL="180000" indent="108000" algn="justLow" rtl="1">
              <a:lnSpc>
                <a:spcPct val="150000"/>
              </a:lnSpc>
              <a:spcBef>
                <a:spcPts val="600"/>
              </a:spcBef>
              <a:spcAft>
                <a:spcPts val="600"/>
              </a:spcAft>
              <a:defRPr/>
            </a:pPr>
            <a:r>
              <a:rPr lang="ar-SA" sz="1600" dirty="0">
                <a:latin typeface="Alexandria" pitchFamily="2" charset="-78"/>
                <a:cs typeface="Alexandria" pitchFamily="2" charset="-78"/>
              </a:rPr>
              <a:t>* أنواع البحوث</a:t>
            </a:r>
            <a:r>
              <a:rPr lang="ar-EG" sz="1600" dirty="0">
                <a:latin typeface="Alexandria" pitchFamily="2" charset="-78"/>
                <a:cs typeface="Alexandria" pitchFamily="2" charset="-78"/>
              </a:rPr>
              <a:t>.</a:t>
            </a:r>
            <a:endParaRPr lang="ar-SA" sz="1600" dirty="0">
              <a:latin typeface="Alexandria" pitchFamily="2" charset="-78"/>
              <a:cs typeface="Alexandria" pitchFamily="2" charset="-78"/>
            </a:endParaRPr>
          </a:p>
          <a:p>
            <a:pPr indent="108000" algn="justLow" rtl="1">
              <a:lnSpc>
                <a:spcPct val="150000"/>
              </a:lnSpc>
              <a:spcBef>
                <a:spcPts val="600"/>
              </a:spcBef>
              <a:spcAft>
                <a:spcPts val="600"/>
              </a:spcAft>
              <a:defRPr/>
            </a:pPr>
            <a:r>
              <a:rPr lang="ar-SA" sz="1600" b="1" dirty="0">
                <a:latin typeface="Alexandria" pitchFamily="2" charset="-78"/>
                <a:cs typeface="Alexandria" pitchFamily="2" charset="-78"/>
              </a:rPr>
              <a:t>- التخطيط:</a:t>
            </a:r>
          </a:p>
          <a:p>
            <a:pPr marL="180000" indent="108000" algn="justLow" rtl="1">
              <a:lnSpc>
                <a:spcPct val="150000"/>
              </a:lnSpc>
              <a:spcBef>
                <a:spcPts val="600"/>
              </a:spcBef>
              <a:spcAft>
                <a:spcPts val="600"/>
              </a:spcAft>
              <a:defRPr/>
            </a:pPr>
            <a:r>
              <a:rPr lang="ar-SA" sz="1600" dirty="0">
                <a:latin typeface="Alexandria" pitchFamily="2" charset="-78"/>
                <a:cs typeface="Alexandria" pitchFamily="2" charset="-78"/>
              </a:rPr>
              <a:t>* مزايا التخطيط لإدارة العلاقات العامة.</a:t>
            </a:r>
          </a:p>
          <a:p>
            <a:pPr marL="180000" indent="108000" algn="justLow" rtl="1">
              <a:lnSpc>
                <a:spcPct val="150000"/>
              </a:lnSpc>
              <a:spcBef>
                <a:spcPts val="600"/>
              </a:spcBef>
              <a:spcAft>
                <a:spcPts val="600"/>
              </a:spcAft>
              <a:defRPr/>
            </a:pPr>
            <a:r>
              <a:rPr lang="ar-SA" sz="1600" dirty="0">
                <a:latin typeface="Alexandria" pitchFamily="2" charset="-78"/>
                <a:cs typeface="Alexandria" pitchFamily="2" charset="-78"/>
              </a:rPr>
              <a:t>* عقبات التخطيط أمام إدارة العلاقات العامة.</a:t>
            </a:r>
          </a:p>
          <a:p>
            <a:pPr marL="180000" indent="108000" algn="justLow" rtl="1">
              <a:lnSpc>
                <a:spcPct val="150000"/>
              </a:lnSpc>
              <a:spcBef>
                <a:spcPts val="600"/>
              </a:spcBef>
              <a:spcAft>
                <a:spcPts val="600"/>
              </a:spcAft>
              <a:defRPr/>
            </a:pPr>
            <a:r>
              <a:rPr lang="ar-SA" sz="1600" dirty="0">
                <a:latin typeface="Alexandria" pitchFamily="2" charset="-78"/>
                <a:cs typeface="Alexandria" pitchFamily="2" charset="-78"/>
              </a:rPr>
              <a:t>* المكونات الأساسية لعمليات التخطيط.</a:t>
            </a:r>
          </a:p>
          <a:p>
            <a:pPr marL="180000" indent="108000" algn="justLow" rtl="1">
              <a:lnSpc>
                <a:spcPct val="150000"/>
              </a:lnSpc>
              <a:spcBef>
                <a:spcPts val="600"/>
              </a:spcBef>
              <a:spcAft>
                <a:spcPts val="600"/>
              </a:spcAft>
              <a:defRPr/>
            </a:pPr>
            <a:r>
              <a:rPr lang="ar-SA" sz="1600" dirty="0">
                <a:latin typeface="Alexandria" pitchFamily="2" charset="-78"/>
                <a:cs typeface="Alexandria" pitchFamily="2" charset="-78"/>
              </a:rPr>
              <a:t>* مراحل التخطيط وخطواته.</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07240143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p:cNvSpPr txBox="1"/>
          <p:nvPr/>
        </p:nvSpPr>
        <p:spPr>
          <a:xfrm>
            <a:off x="3707639" y="1678366"/>
            <a:ext cx="8274015" cy="2620589"/>
          </a:xfrm>
          <a:prstGeom prst="rect">
            <a:avLst/>
          </a:prstGeom>
          <a:noFill/>
        </p:spPr>
        <p:txBody>
          <a:bodyPr wrap="square" rtlCol="0">
            <a:spAutoFit/>
          </a:bodyPr>
          <a:lstStyle/>
          <a:p>
            <a:pPr indent="108000" algn="justLow" rtl="1">
              <a:lnSpc>
                <a:spcPct val="150000"/>
              </a:lnSpc>
              <a:spcAft>
                <a:spcPts val="1800"/>
              </a:spcAft>
              <a:defRPr/>
            </a:pPr>
            <a:r>
              <a:rPr lang="ar-SA" b="1" dirty="0">
                <a:latin typeface="Alexandria" pitchFamily="2" charset="-78"/>
                <a:cs typeface="Alexandria" pitchFamily="2" charset="-78"/>
              </a:rPr>
              <a:t>أهداف المحاضرة الحالية؛ وظائف إدارة العلاقات العامة (</a:t>
            </a:r>
            <a:r>
              <a:rPr lang="ar-EG" b="1" dirty="0">
                <a:latin typeface="Alexandria" pitchFamily="2" charset="-78"/>
                <a:cs typeface="Alexandria" pitchFamily="2" charset="-78"/>
              </a:rPr>
              <a:t>2</a:t>
            </a:r>
            <a:r>
              <a:rPr lang="ar-SA" b="1" dirty="0">
                <a:latin typeface="Alexandria" pitchFamily="2" charset="-78"/>
                <a:cs typeface="Alexandria" pitchFamily="2" charset="-78"/>
              </a:rPr>
              <a:t>):</a:t>
            </a:r>
          </a:p>
          <a:p>
            <a:pPr indent="108000" algn="justLow" rtl="1">
              <a:lnSpc>
                <a:spcPct val="150000"/>
              </a:lnSpc>
              <a:spcAft>
                <a:spcPts val="1800"/>
              </a:spcAft>
              <a:defRPr/>
            </a:pPr>
            <a:r>
              <a:rPr lang="ar-SA" b="1" dirty="0">
                <a:latin typeface="Alexandria" pitchFamily="2" charset="-78"/>
                <a:cs typeface="Alexandria" pitchFamily="2" charset="-78"/>
              </a:rPr>
              <a:t> </a:t>
            </a:r>
            <a:r>
              <a:rPr lang="ar-SA" sz="1600" dirty="0">
                <a:latin typeface="Alexandria" pitchFamily="2" charset="-78"/>
                <a:cs typeface="Alexandria" pitchFamily="2" charset="-78"/>
              </a:rPr>
              <a:t>تسعى المحاضرة الحالية إلى استعراض النقاط الآتية:</a:t>
            </a:r>
            <a:endParaRPr lang="ar-EG" sz="1600" dirty="0">
              <a:latin typeface="Alexandria" pitchFamily="2" charset="-78"/>
              <a:cs typeface="Alexandria" pitchFamily="2" charset="-78"/>
            </a:endParaRPr>
          </a:p>
          <a:p>
            <a:pPr indent="107950" algn="justLow" rtl="1">
              <a:lnSpc>
                <a:spcPct val="150000"/>
              </a:lnSpc>
              <a:spcBef>
                <a:spcPts val="300"/>
              </a:spcBef>
            </a:pPr>
            <a:r>
              <a:rPr lang="ar-EG" dirty="0">
                <a:latin typeface="Alexandria" pitchFamily="2" charset="-78"/>
                <a:cs typeface="Alexandria" pitchFamily="2" charset="-78"/>
              </a:rPr>
              <a:t>-</a:t>
            </a:r>
            <a:r>
              <a:rPr lang="en-US" dirty="0">
                <a:latin typeface="Alexandria" pitchFamily="2" charset="-78"/>
                <a:cs typeface="Alexandria" pitchFamily="2" charset="-78"/>
              </a:rPr>
              <a:t> </a:t>
            </a:r>
            <a:r>
              <a:rPr lang="ar-EG" dirty="0">
                <a:effectLst/>
                <a:latin typeface="Alexandria" pitchFamily="2" charset="-78"/>
                <a:ea typeface="Calibri" panose="020F0502020204030204" pitchFamily="34" charset="0"/>
                <a:cs typeface="Alexandria" pitchFamily="2" charset="-78"/>
              </a:rPr>
              <a:t>وظيفة </a:t>
            </a:r>
            <a:r>
              <a:rPr lang="ar-SA" dirty="0">
                <a:effectLst/>
                <a:latin typeface="Alexandria" pitchFamily="2" charset="-78"/>
                <a:ea typeface="Calibri" panose="020F0502020204030204" pitchFamily="34" charset="0"/>
                <a:cs typeface="Alexandria" pitchFamily="2" charset="-78"/>
              </a:rPr>
              <a:t>الاتصال</a:t>
            </a:r>
            <a:r>
              <a:rPr lang="en-US" dirty="0">
                <a:effectLst/>
                <a:latin typeface="Alexandria" pitchFamily="2" charset="-78"/>
                <a:ea typeface="Calibri" panose="020F0502020204030204" pitchFamily="34" charset="0"/>
                <a:cs typeface="Alexandria" pitchFamily="2" charset="-78"/>
              </a:rPr>
              <a:t> </a:t>
            </a:r>
            <a:r>
              <a:rPr lang="ar-EG" dirty="0">
                <a:effectLst/>
                <a:latin typeface="Alexandria" pitchFamily="2" charset="-78"/>
                <a:ea typeface="Calibri" panose="020F0502020204030204" pitchFamily="34" charset="0"/>
                <a:cs typeface="Alexandria" pitchFamily="2" charset="-78"/>
              </a:rPr>
              <a:t>في </a:t>
            </a:r>
            <a:r>
              <a:rPr lang="ar-SA" dirty="0">
                <a:latin typeface="Alexandria" pitchFamily="2" charset="-78"/>
                <a:cs typeface="Alexandria" pitchFamily="2" charset="-78"/>
              </a:rPr>
              <a:t>إدارة العلاقات العامة</a:t>
            </a:r>
            <a:r>
              <a:rPr lang="ar-SA" dirty="0">
                <a:effectLst/>
                <a:latin typeface="Alexandria" pitchFamily="2" charset="-78"/>
                <a:ea typeface="Calibri" panose="020F0502020204030204" pitchFamily="34" charset="0"/>
                <a:cs typeface="Alexandria" pitchFamily="2" charset="-78"/>
              </a:rPr>
              <a:t>.</a:t>
            </a:r>
          </a:p>
          <a:p>
            <a:pPr indent="107950" algn="justLow" rtl="1">
              <a:lnSpc>
                <a:spcPct val="150000"/>
              </a:lnSpc>
              <a:spcBef>
                <a:spcPts val="300"/>
              </a:spcBef>
            </a:pPr>
            <a:r>
              <a:rPr lang="ar-SA" dirty="0">
                <a:latin typeface="Alexandria" pitchFamily="2" charset="-78"/>
                <a:ea typeface="Calibri" panose="020F0502020204030204" pitchFamily="34" charset="0"/>
                <a:cs typeface="Alexandria" pitchFamily="2" charset="-78"/>
              </a:rPr>
              <a:t>- </a:t>
            </a:r>
            <a:r>
              <a:rPr lang="ar-EG" dirty="0">
                <a:latin typeface="Alexandria" pitchFamily="2" charset="-78"/>
                <a:ea typeface="Calibri" panose="020F0502020204030204" pitchFamily="34" charset="0"/>
                <a:cs typeface="Alexandria" pitchFamily="2" charset="-78"/>
              </a:rPr>
              <a:t>وظيفة </a:t>
            </a:r>
            <a:r>
              <a:rPr lang="ar-SA" dirty="0">
                <a:latin typeface="Alexandria" pitchFamily="2" charset="-78"/>
                <a:ea typeface="Calibri" panose="020F0502020204030204" pitchFamily="34" charset="0"/>
                <a:cs typeface="Alexandria" pitchFamily="2" charset="-78"/>
              </a:rPr>
              <a:t>التقييم</a:t>
            </a:r>
            <a:r>
              <a:rPr lang="ar-EG" dirty="0">
                <a:latin typeface="Alexandria" pitchFamily="2" charset="-78"/>
                <a:ea typeface="Calibri" panose="020F0502020204030204" pitchFamily="34" charset="0"/>
                <a:cs typeface="Alexandria" pitchFamily="2" charset="-78"/>
              </a:rPr>
              <a:t> </a:t>
            </a:r>
            <a:r>
              <a:rPr lang="ar-EG" dirty="0">
                <a:effectLst/>
                <a:latin typeface="Alexandria" pitchFamily="2" charset="-78"/>
                <a:ea typeface="Calibri" panose="020F0502020204030204" pitchFamily="34" charset="0"/>
                <a:cs typeface="Alexandria" pitchFamily="2" charset="-78"/>
              </a:rPr>
              <a:t>في </a:t>
            </a:r>
            <a:r>
              <a:rPr lang="ar-SA" dirty="0">
                <a:latin typeface="Alexandria" pitchFamily="2" charset="-78"/>
                <a:cs typeface="Alexandria" pitchFamily="2" charset="-78"/>
              </a:rPr>
              <a:t>إدارة العلاقات العامة</a:t>
            </a:r>
            <a:r>
              <a:rPr lang="ar-SA" dirty="0">
                <a:effectLst/>
                <a:latin typeface="Alexandria" pitchFamily="2" charset="-78"/>
                <a:ea typeface="Calibri" panose="020F0502020204030204" pitchFamily="34" charset="0"/>
                <a:cs typeface="Alexandria" pitchFamily="2" charset="-78"/>
              </a:rPr>
              <a:t>، </a:t>
            </a:r>
            <a:endParaRPr lang="ar-EG" dirty="0">
              <a:effectLst/>
              <a:latin typeface="Alexandria" pitchFamily="2" charset="-78"/>
              <a:ea typeface="Calibri" panose="020F0502020204030204" pitchFamily="34" charset="0"/>
              <a:cs typeface="Alexandria" pitchFamily="2" charset="-78"/>
            </a:endParaRPr>
          </a:p>
          <a:p>
            <a:pPr indent="108000" algn="justLow" rtl="1">
              <a:lnSpc>
                <a:spcPct val="150000"/>
              </a:lnSpc>
              <a:spcAft>
                <a:spcPts val="1800"/>
              </a:spcAft>
              <a:defRPr/>
            </a:pPr>
            <a:endParaRPr lang="ar-SA" sz="1600" dirty="0">
              <a:latin typeface="Alexandria" pitchFamily="2" charset="-78"/>
              <a:cs typeface="Alexandria"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1954392"/>
            <a:ext cx="4937346" cy="3625109"/>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66397" y="1074935"/>
            <a:ext cx="4942047" cy="3626858"/>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798493" y="1039958"/>
            <a:ext cx="10574844" cy="4539544"/>
          </a:xfrm>
        </p:spPr>
      </p:pic>
      <p:sp>
        <p:nvSpPr>
          <p:cNvPr id="11" name="Rectangle 10"/>
          <p:cNvSpPr/>
          <p:nvPr/>
        </p:nvSpPr>
        <p:spPr>
          <a:xfrm>
            <a:off x="4976853" y="104042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899"/>
            <a:ext cx="9385391" cy="8692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Rectangle 33"/>
          <p:cNvSpPr/>
          <p:nvPr/>
        </p:nvSpPr>
        <p:spPr>
          <a:xfrm>
            <a:off x="856399" y="4723312"/>
            <a:ext cx="5172901" cy="1943481"/>
          </a:xfrm>
          <a:prstGeom prst="rect">
            <a:avLst/>
          </a:prstGeom>
          <a:noFill/>
        </p:spPr>
        <p:txBody>
          <a:bodyPr wrap="square">
            <a:spAutoFit/>
          </a:bodyPr>
          <a:lstStyle/>
          <a:p>
            <a:pPr algn="justLow" rtl="1">
              <a:lnSpc>
                <a:spcPct val="150000"/>
              </a:lnSpc>
            </a:pPr>
            <a:r>
              <a:rPr lang="ar-SA" b="1" dirty="0">
                <a:effectLst/>
                <a:latin typeface="Alexandria" pitchFamily="2" charset="-78"/>
                <a:ea typeface="Calibri" panose="020F0502020204030204" pitchFamily="34" charset="0"/>
                <a:cs typeface="Alexandria" pitchFamily="2" charset="-78"/>
              </a:rPr>
              <a:t>الاتصال</a:t>
            </a:r>
            <a:r>
              <a:rPr lang="en-US" b="1" dirty="0">
                <a:effectLst/>
                <a:latin typeface="Alexandria" pitchFamily="2" charset="-78"/>
                <a:ea typeface="Calibri" panose="020F0502020204030204" pitchFamily="34" charset="0"/>
                <a:cs typeface="Alexandria" pitchFamily="2" charset="-78"/>
              </a:rPr>
              <a:t> </a:t>
            </a:r>
            <a:r>
              <a:rPr lang="ar-EG" b="1" dirty="0">
                <a:effectLst/>
                <a:latin typeface="Alexandria" pitchFamily="2" charset="-78"/>
                <a:ea typeface="Calibri" panose="020F0502020204030204" pitchFamily="34" charset="0"/>
                <a:cs typeface="Alexandria" pitchFamily="2" charset="-78"/>
              </a:rPr>
              <a:t>في </a:t>
            </a:r>
            <a:r>
              <a:rPr lang="ar-SA" b="1" dirty="0">
                <a:latin typeface="Alexandria" pitchFamily="2" charset="-78"/>
                <a:cs typeface="Alexandria" pitchFamily="2" charset="-78"/>
              </a:rPr>
              <a:t>إدارة العلاقات العامة</a:t>
            </a:r>
            <a:r>
              <a:rPr lang="ar-EG" b="1" dirty="0">
                <a:latin typeface="Alexandria" pitchFamily="2" charset="-78"/>
                <a:cs typeface="Alexandria" pitchFamily="2" charset="-78"/>
              </a:rPr>
              <a:t>:</a:t>
            </a:r>
            <a:endParaRPr lang="en-US" b="1" dirty="0">
              <a:latin typeface="Alexandria" pitchFamily="2" charset="-78"/>
              <a:cs typeface="Alexandria" pitchFamily="2" charset="-78"/>
            </a:endParaRPr>
          </a:p>
          <a:p>
            <a:pPr indent="108000" algn="justLow" rtl="1">
              <a:lnSpc>
                <a:spcPct val="150000"/>
              </a:lnSpc>
            </a:pPr>
            <a:r>
              <a:rPr lang="ar-EG" sz="1600" dirty="0">
                <a:effectLst/>
                <a:latin typeface="Alexandria" pitchFamily="2" charset="-78"/>
                <a:ea typeface="Calibri" panose="020F0502020204030204" pitchFamily="34" charset="0"/>
                <a:cs typeface="Alexandria" pitchFamily="2" charset="-78"/>
              </a:rPr>
              <a:t>الاتصال هو المرحلة الثالثة في عملية العلاقات العامة، وهو إجراء الاتصالات التنظيمية/المؤسسية اللازمة للعمل، داخل المنظمة وخارجها، وذلك للتواصل مع جمهور المنظمة الداخلي والخارجي بأنواعه المختلفة.</a:t>
            </a:r>
          </a:p>
        </p:txBody>
      </p:sp>
      <p:sp>
        <p:nvSpPr>
          <p:cNvPr id="41" name="TextBox 40"/>
          <p:cNvSpPr txBox="1"/>
          <p:nvPr/>
        </p:nvSpPr>
        <p:spPr>
          <a:xfrm>
            <a:off x="6288639" y="1284791"/>
            <a:ext cx="4118435" cy="400110"/>
          </a:xfrm>
          <a:prstGeom prst="rect">
            <a:avLst/>
          </a:prstGeom>
          <a:noFill/>
        </p:spPr>
        <p:txBody>
          <a:bodyPr wrap="none" rtlCol="0">
            <a:spAutoFit/>
          </a:bodyPr>
          <a:lstStyle/>
          <a:p>
            <a:r>
              <a:rPr lang="ar-EG" sz="2000" b="1" dirty="0">
                <a:solidFill>
                  <a:srgbClr val="00B0F0"/>
                </a:solidFill>
                <a:latin typeface="Alexandria" pitchFamily="2" charset="-78"/>
                <a:cs typeface="Alexandria" pitchFamily="2" charset="-78"/>
              </a:rPr>
              <a:t>وظائف إدارة العلاقات العامة (2)</a:t>
            </a:r>
            <a:endParaRPr lang="en-US" sz="2000" b="1" dirty="0">
              <a:solidFill>
                <a:srgbClr val="00B0F0"/>
              </a:solidFill>
              <a:latin typeface="Alexandria" pitchFamily="2" charset="-78"/>
              <a:cs typeface="Alexandria" pitchFamily="2" charset="-78"/>
            </a:endParaRPr>
          </a:p>
        </p:txBody>
      </p:sp>
      <p:sp>
        <p:nvSpPr>
          <p:cNvPr id="42" name="TextBox 41"/>
          <p:cNvSpPr txBox="1"/>
          <p:nvPr/>
        </p:nvSpPr>
        <p:spPr>
          <a:xfrm>
            <a:off x="4949176" y="1139330"/>
            <a:ext cx="1039219" cy="338554"/>
          </a:xfrm>
          <a:prstGeom prst="rect">
            <a:avLst/>
          </a:prstGeom>
          <a:noFill/>
        </p:spPr>
        <p:txBody>
          <a:bodyPr wrap="square" rtlCol="0">
            <a:spAutoFit/>
          </a:bodyPr>
          <a:lstStyle/>
          <a:p>
            <a:pPr algn="ctr"/>
            <a:r>
              <a:rPr lang="ar-EG" sz="1600" dirty="0">
                <a:solidFill>
                  <a:schemeClr val="bg1"/>
                </a:solidFill>
                <a:latin typeface="Alexandria" pitchFamily="2" charset="-78"/>
                <a:cs typeface="Alexandria" pitchFamily="2" charset="-78"/>
              </a:rPr>
              <a:t>الفصل</a:t>
            </a:r>
            <a:endParaRPr lang="en-US" sz="1600" dirty="0">
              <a:solidFill>
                <a:schemeClr val="bg1"/>
              </a:solidFill>
              <a:latin typeface="Alexandria" pitchFamily="2" charset="-78"/>
              <a:cs typeface="Alexandria" pitchFamily="2" charset="-78"/>
            </a:endParaRPr>
          </a:p>
        </p:txBody>
      </p:sp>
      <p:sp>
        <p:nvSpPr>
          <p:cNvPr id="43" name="TextBox 42"/>
          <p:cNvSpPr txBox="1"/>
          <p:nvPr/>
        </p:nvSpPr>
        <p:spPr>
          <a:xfrm>
            <a:off x="4912458" y="1641597"/>
            <a:ext cx="1171099" cy="338554"/>
          </a:xfrm>
          <a:prstGeom prst="rect">
            <a:avLst/>
          </a:prstGeom>
          <a:noFill/>
        </p:spPr>
        <p:txBody>
          <a:bodyPr wrap="square" rtlCol="0">
            <a:spAutoFit/>
          </a:bodyPr>
          <a:lstStyle/>
          <a:p>
            <a:pPr algn="ctr"/>
            <a:r>
              <a:rPr lang="ar-EG" sz="1600" b="1" dirty="0">
                <a:solidFill>
                  <a:schemeClr val="bg1"/>
                </a:solidFill>
                <a:latin typeface="Alexandria" pitchFamily="2" charset="-78"/>
                <a:cs typeface="Alexandria" pitchFamily="2" charset="-78"/>
              </a:rPr>
              <a:t>05</a:t>
            </a:r>
            <a:endParaRPr lang="en-US" sz="1600" b="1" dirty="0">
              <a:solidFill>
                <a:schemeClr val="bg1"/>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6058DF-6738-804D-1A0E-2B82A0780A83}"/>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CC72F762-618F-F8D3-E9E2-84B8B09FAB72}"/>
              </a:ext>
            </a:extLst>
          </p:cNvPr>
          <p:cNvSpPr/>
          <p:nvPr/>
        </p:nvSpPr>
        <p:spPr>
          <a:xfrm>
            <a:off x="6122194" y="1954392"/>
            <a:ext cx="4937346" cy="3625109"/>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E69D078D-4101-1EB0-3E27-2EAEF3FBEFE6}"/>
              </a:ext>
            </a:extLst>
          </p:cNvPr>
          <p:cNvSpPr/>
          <p:nvPr/>
        </p:nvSpPr>
        <p:spPr>
          <a:xfrm>
            <a:off x="1166397" y="1074935"/>
            <a:ext cx="4942047" cy="3626858"/>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DBD7DC03-1D15-13AC-4C37-2DC2B0EC045E}"/>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798493" y="1039958"/>
            <a:ext cx="10574844" cy="4539544"/>
          </a:xfrm>
        </p:spPr>
      </p:pic>
      <p:sp>
        <p:nvSpPr>
          <p:cNvPr id="6" name="Rectangle 5">
            <a:extLst>
              <a:ext uri="{FF2B5EF4-FFF2-40B4-BE49-F238E27FC236}">
                <a16:creationId xmlns:a16="http://schemas.microsoft.com/office/drawing/2014/main" id="{A4AF7590-8F17-BF77-DE5A-729B45A6926B}"/>
              </a:ext>
            </a:extLst>
          </p:cNvPr>
          <p:cNvSpPr/>
          <p:nvPr/>
        </p:nvSpPr>
        <p:spPr>
          <a:xfrm>
            <a:off x="2626178" y="500899"/>
            <a:ext cx="9385391" cy="8692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Rectangle 33">
            <a:extLst>
              <a:ext uri="{FF2B5EF4-FFF2-40B4-BE49-F238E27FC236}">
                <a16:creationId xmlns:a16="http://schemas.microsoft.com/office/drawing/2014/main" id="{855D1247-3839-B694-A600-C818437B95E7}"/>
              </a:ext>
            </a:extLst>
          </p:cNvPr>
          <p:cNvSpPr/>
          <p:nvPr/>
        </p:nvSpPr>
        <p:spPr>
          <a:xfrm>
            <a:off x="856399" y="4964612"/>
            <a:ext cx="5172901" cy="461024"/>
          </a:xfrm>
          <a:prstGeom prst="rect">
            <a:avLst/>
          </a:prstGeom>
          <a:noFill/>
        </p:spPr>
        <p:txBody>
          <a:bodyPr wrap="square">
            <a:spAutoFit/>
          </a:bodyPr>
          <a:lstStyle/>
          <a:p>
            <a:pPr algn="justLow" rtl="1">
              <a:lnSpc>
                <a:spcPct val="150000"/>
              </a:lnSpc>
            </a:pPr>
            <a:r>
              <a:rPr lang="en-US" b="1" dirty="0">
                <a:effectLst/>
                <a:latin typeface="Alexandria" pitchFamily="2" charset="-78"/>
                <a:ea typeface="Calibri" panose="020F0502020204030204" pitchFamily="34" charset="0"/>
                <a:cs typeface="Alexandria" pitchFamily="2" charset="-78"/>
              </a:rPr>
              <a:t> </a:t>
            </a:r>
            <a:r>
              <a:rPr lang="ar-EG" b="1" dirty="0">
                <a:effectLst/>
                <a:latin typeface="Alexandria" pitchFamily="2" charset="-78"/>
                <a:ea typeface="Calibri" panose="020F0502020204030204" pitchFamily="34" charset="0"/>
                <a:cs typeface="Alexandria" pitchFamily="2" charset="-78"/>
              </a:rPr>
              <a:t>مفاهيم الاتصال التنظيمي:</a:t>
            </a:r>
            <a:endParaRPr lang="en-US" dirty="0">
              <a:effectLst/>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id="{3B743A59-E289-2663-0220-2D1CF7D11F7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BEB70417-E27E-168C-A371-51CDF3E53F5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5240682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94266" y="1274902"/>
            <a:ext cx="10845801" cy="49276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88900" y="637007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a:ea typeface="+mn-ea"/>
                <a:cs typeface="+mn-cs"/>
              </a:rPr>
              <a:t>www.midocean.ae</a:t>
            </a:r>
          </a:p>
        </p:txBody>
      </p:sp>
      <p:sp>
        <p:nvSpPr>
          <p:cNvPr id="8" name="TextBox 7"/>
          <p:cNvSpPr txBox="1"/>
          <p:nvPr/>
        </p:nvSpPr>
        <p:spPr>
          <a:xfrm>
            <a:off x="5177306" y="1371362"/>
            <a:ext cx="6320427" cy="4559582"/>
          </a:xfrm>
          <a:prstGeom prst="rect">
            <a:avLst/>
          </a:prstGeom>
          <a:noFill/>
        </p:spPr>
        <p:txBody>
          <a:bodyPr wrap="square" rtlCol="0">
            <a:spAutoFit/>
          </a:bodyPr>
          <a:lstStyle/>
          <a:p>
            <a:pPr indent="108000" algn="justLow" rtl="1">
              <a:lnSpc>
                <a:spcPct val="150000"/>
              </a:lnSpc>
              <a:spcAft>
                <a:spcPts val="600"/>
              </a:spcAft>
            </a:pPr>
            <a:r>
              <a:rPr lang="ar-EG" sz="1600" dirty="0">
                <a:effectLst/>
                <a:latin typeface="Alexandria" pitchFamily="2" charset="-78"/>
                <a:ea typeface="Calibri" panose="020F0502020204030204" pitchFamily="34" charset="0"/>
                <a:cs typeface="Alexandria" pitchFamily="2" charset="-78"/>
              </a:rPr>
              <a:t>تعددت مفاهيم الاتصال داخل المنظمات وتعريفاته باختلاف المدارس والمداخل العلمية التي تناولته بالدراسة والتحليل، فقد قدَّم لنا العلماء في مختلف العلوم الإنسانية طائفة من التعريفات، ويُعَد الاتصال التنظيمي من المنظور الدولي حقلا مزدهرًا للدراسات العلمية، وقد أدى اتساعه وتنوعه إلى أن أصبح من المستحيل استعراض كل أبعاده</a:t>
            </a:r>
            <a:r>
              <a:rPr lang="ar-EG" sz="1600" baseline="30000" dirty="0">
                <a:latin typeface="Alexandria" pitchFamily="2" charset="-78"/>
                <a:ea typeface="Calibri" panose="020F0502020204030204" pitchFamily="34" charset="0"/>
                <a:cs typeface="Alexandria" pitchFamily="2" charset="-78"/>
              </a:rPr>
              <a:t> </a:t>
            </a:r>
            <a:r>
              <a:rPr lang="ar-SA" sz="1600" dirty="0">
                <a:effectLst/>
                <a:latin typeface="Alexandria" pitchFamily="2" charset="-78"/>
                <a:ea typeface="Calibri" panose="020F0502020204030204" pitchFamily="34" charset="0"/>
                <a:cs typeface="Alexandria" pitchFamily="2" charset="-78"/>
              </a:rPr>
              <a:t>ومفاهيمه وتعريفاته</a:t>
            </a:r>
            <a:r>
              <a:rPr lang="ar-EG" sz="1600" dirty="0">
                <a:effectLst/>
                <a:latin typeface="Alexandria" pitchFamily="2" charset="-78"/>
                <a:ea typeface="Calibri" panose="020F0502020204030204" pitchFamily="34" charset="0"/>
                <a:cs typeface="Alexandria" pitchFamily="2" charset="-78"/>
              </a:rPr>
              <a:t> </a:t>
            </a:r>
            <a:r>
              <a:rPr lang="ar-EG" sz="1200" dirty="0">
                <a:effectLst/>
                <a:latin typeface="Alexandria" pitchFamily="2" charset="-78"/>
                <a:ea typeface="Calibri" panose="020F0502020204030204" pitchFamily="34" charset="0"/>
                <a:cs typeface="Alexandria" pitchFamily="2" charset="-78"/>
              </a:rPr>
              <a:t>(</a:t>
            </a:r>
            <a:r>
              <a:rPr lang="en-US" sz="1200" dirty="0">
                <a:effectLst/>
                <a:latin typeface="Alexandria" pitchFamily="2" charset="-78"/>
                <a:ea typeface="Calibri" panose="020F0502020204030204" pitchFamily="34" charset="0"/>
                <a:cs typeface="Alexandria" pitchFamily="2" charset="-78"/>
              </a:rPr>
              <a:t>Elizabeth Jones et al., 2004</a:t>
            </a:r>
            <a:r>
              <a:rPr lang="ar-EG" sz="1200" dirty="0">
                <a:effectLst/>
                <a:latin typeface="Alexandria" pitchFamily="2" charset="-78"/>
                <a:ea typeface="Calibri" panose="020F0502020204030204" pitchFamily="34" charset="0"/>
                <a:cs typeface="Alexandria" pitchFamily="2" charset="-78"/>
              </a:rPr>
              <a:t>)</a:t>
            </a:r>
            <a:r>
              <a:rPr lang="ar-EG" sz="1600" dirty="0">
                <a:effectLst/>
                <a:latin typeface="Alexandria" pitchFamily="2" charset="-78"/>
                <a:ea typeface="Calibri" panose="020F0502020204030204" pitchFamily="34" charset="0"/>
                <a:cs typeface="Alexandria" pitchFamily="2" charset="-78"/>
              </a:rPr>
              <a:t>.</a:t>
            </a:r>
            <a:endParaRPr lang="en-US" sz="1600" dirty="0">
              <a:effectLst/>
              <a:latin typeface="Alexandria" pitchFamily="2" charset="-78"/>
              <a:ea typeface="Calibri" panose="020F0502020204030204" pitchFamily="34" charset="0"/>
              <a:cs typeface="Alexandria" pitchFamily="2" charset="-78"/>
            </a:endParaRPr>
          </a:p>
          <a:p>
            <a:pPr indent="108000" algn="justLow" rtl="1">
              <a:lnSpc>
                <a:spcPct val="150000"/>
              </a:lnSpc>
              <a:spcAft>
                <a:spcPts val="600"/>
              </a:spcAft>
            </a:pPr>
            <a:r>
              <a:rPr lang="ar-EG" sz="1600" dirty="0">
                <a:latin typeface="Alexandria" pitchFamily="2" charset="-78"/>
                <a:ea typeface="Calibri" panose="020F0502020204030204" pitchFamily="34" charset="0"/>
                <a:cs typeface="Alexandria" pitchFamily="2" charset="-78"/>
              </a:rPr>
              <a:t>أي أن هناك العديد من التعريفات التي قُدّمت للاتصال التنظيمي</a:t>
            </a:r>
            <a:r>
              <a:rPr lang="en-US" sz="1600" dirty="0">
                <a:latin typeface="Alexandria" pitchFamily="2" charset="-78"/>
                <a:ea typeface="Calibri" panose="020F0502020204030204" pitchFamily="34" charset="0"/>
                <a:cs typeface="Alexandria" pitchFamily="2" charset="-78"/>
              </a:rPr>
              <a:t> </a:t>
            </a:r>
            <a:r>
              <a:rPr lang="ar-EG" sz="1200" dirty="0">
                <a:effectLst/>
                <a:latin typeface="Alexandria" pitchFamily="2" charset="-78"/>
                <a:ea typeface="Calibri" panose="020F0502020204030204" pitchFamily="34" charset="0"/>
                <a:cs typeface="Alexandria" pitchFamily="2" charset="-78"/>
              </a:rPr>
              <a:t>(</a:t>
            </a:r>
            <a:r>
              <a:rPr lang="ar-EG" sz="1200" dirty="0">
                <a:effectLst/>
                <a:latin typeface="Alexandria" pitchFamily="2" charset="-78"/>
                <a:ea typeface="Times New Roman" panose="02020603050405020304" pitchFamily="18" charset="0"/>
                <a:cs typeface="Alexandria" pitchFamily="2" charset="-78"/>
              </a:rPr>
              <a:t>السيد عبدالرحمن، 2019)، (</a:t>
            </a:r>
            <a:r>
              <a:rPr lang="ar-EG" sz="1200" dirty="0">
                <a:effectLst/>
                <a:latin typeface="Alexandria" pitchFamily="2" charset="-78"/>
                <a:ea typeface="Calibri" panose="020F0502020204030204" pitchFamily="34" charset="0"/>
                <a:cs typeface="Alexandria" pitchFamily="2" charset="-78"/>
              </a:rPr>
              <a:t>السيد عبدالرحمن، 2020)</a:t>
            </a:r>
            <a:r>
              <a:rPr lang="ar-EG" sz="1600" dirty="0">
                <a:latin typeface="Alexandria" pitchFamily="2" charset="-78"/>
                <a:ea typeface="Calibri" panose="020F0502020204030204" pitchFamily="34" charset="0"/>
                <a:cs typeface="Alexandria" pitchFamily="2" charset="-78"/>
              </a:rPr>
              <a:t>، </a:t>
            </a:r>
            <a:r>
              <a:rPr lang="ar-EG" sz="1600" dirty="0">
                <a:effectLst/>
                <a:latin typeface="Alexandria" pitchFamily="2" charset="-78"/>
                <a:ea typeface="Calibri" panose="020F0502020204030204" pitchFamily="34" charset="0"/>
                <a:cs typeface="Alexandria" pitchFamily="2" charset="-78"/>
              </a:rPr>
              <a:t>فالاتصال التنظيمي هو </a:t>
            </a:r>
            <a:r>
              <a:rPr lang="ar-SA" sz="1600" dirty="0">
                <a:effectLst/>
                <a:latin typeface="Alexandria" pitchFamily="2" charset="-78"/>
                <a:ea typeface="Calibri" panose="020F0502020204030204" pitchFamily="34" charset="0"/>
                <a:cs typeface="Alexandria" pitchFamily="2" charset="-78"/>
              </a:rPr>
              <a:t>"عملية تبادل الأفكار والمعلومات من أجل إيجاد فهم مشترك وثقة بين العناصر الإنسانية في المنظمة"، وهو</a:t>
            </a:r>
            <a:r>
              <a:rPr lang="ar-EG" sz="1600" dirty="0">
                <a:effectLst/>
                <a:latin typeface="Alexandria" pitchFamily="2" charset="-78"/>
                <a:ea typeface="Calibri" panose="020F0502020204030204" pitchFamily="34" charset="0"/>
                <a:cs typeface="Alexandria" pitchFamily="2" charset="-78"/>
              </a:rPr>
              <a:t> "عملية إنتاج الرسائل وتبادلها من خلال شبكة من العلاقات المترابطة، التي يعتمد بعضها على بعض؛ وذلك للتعامل مع حالات عدم التيقن البيئية".</a:t>
            </a:r>
          </a:p>
        </p:txBody>
      </p:sp>
      <p:pic>
        <p:nvPicPr>
          <p:cNvPr id="5123" name="Picture 3" descr="D:\الفصل الأول 2024\Untitled-1_166697693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5296" y="1417391"/>
            <a:ext cx="4195810" cy="45591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7625665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99179" y="500900"/>
            <a:ext cx="9553122" cy="11679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8607914" y="12195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155869"/>
            <a:ext cx="7426852" cy="50816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500" y="1527556"/>
            <a:ext cx="7137400" cy="3897862"/>
          </a:xfrm>
          <a:prstGeom prst="rect">
            <a:avLst/>
          </a:prstGeom>
          <a:noFill/>
        </p:spPr>
        <p:txBody>
          <a:bodyPr wrap="square" rtlCol="0">
            <a:spAutoFit/>
          </a:bodyPr>
          <a:lstStyle/>
          <a:p>
            <a:pPr indent="108000" algn="justLow" rtl="1">
              <a:lnSpc>
                <a:spcPct val="150000"/>
              </a:lnSpc>
              <a:spcAft>
                <a:spcPts val="600"/>
              </a:spcAft>
            </a:pPr>
            <a:r>
              <a:rPr lang="ar-EG" sz="1600" dirty="0">
                <a:effectLst/>
                <a:latin typeface="Alexandria" pitchFamily="2" charset="-78"/>
                <a:ea typeface="Calibri" panose="020F0502020204030204" pitchFamily="34" charset="0"/>
                <a:cs typeface="Alexandria" pitchFamily="2" charset="-78"/>
              </a:rPr>
              <a:t>وهو أيضا "العملية التي يقوم فيها الإنسان ــ من خلال العلاقات المتبادلة والمترابطة ــ بإنتاج الرسائل وتبادلها وتفسير المعاني ومناقشتها، أثناء بذله قصارى جهده لتوضيح التصورات والغايات والأهداف المتضمنة في هذه الرسائل بشكل متبادل وإدراكها"</a:t>
            </a:r>
            <a:r>
              <a:rPr lang="ar-EG" sz="1600" dirty="0">
                <a:latin typeface="Alexandria" pitchFamily="2" charset="-78"/>
                <a:ea typeface="Calibri" panose="020F0502020204030204" pitchFamily="34" charset="0"/>
                <a:cs typeface="Alexandria" pitchFamily="2" charset="-78"/>
              </a:rPr>
              <a:t>.</a:t>
            </a:r>
            <a:r>
              <a:rPr lang="ar-EG" sz="1600" b="1" dirty="0">
                <a:effectLst/>
                <a:latin typeface="Alexandria" pitchFamily="2" charset="-78"/>
                <a:ea typeface="Times New Roman" panose="02020603050405020304" pitchFamily="18" charset="0"/>
                <a:cs typeface="Alexandria" pitchFamily="2" charset="-78"/>
              </a:rPr>
              <a:t> </a:t>
            </a:r>
          </a:p>
          <a:p>
            <a:pPr indent="108000" algn="justLow" rtl="1">
              <a:lnSpc>
                <a:spcPct val="150000"/>
              </a:lnSpc>
              <a:spcAft>
                <a:spcPts val="600"/>
              </a:spcAft>
            </a:pPr>
            <a:r>
              <a:rPr lang="ar-EG" sz="1600" dirty="0">
                <a:latin typeface="Alexandria" pitchFamily="2" charset="-78"/>
                <a:ea typeface="Calibri" panose="020F0502020204030204" pitchFamily="34" charset="0"/>
                <a:cs typeface="Alexandria" pitchFamily="2" charset="-78"/>
              </a:rPr>
              <a:t>كما </a:t>
            </a:r>
            <a:r>
              <a:rPr lang="ar-EG" sz="1600" dirty="0">
                <a:effectLst/>
                <a:latin typeface="Alexandria" pitchFamily="2" charset="-78"/>
                <a:ea typeface="Calibri" panose="020F0502020204030204" pitchFamily="34" charset="0"/>
                <a:cs typeface="Alexandria" pitchFamily="2" charset="-78"/>
              </a:rPr>
              <a:t>يمكن استخدام مفهوم الاتصال التنظيمي أيضا كمصطلح عام للتعبير عن العلاقات العامة، والشئون العامة، وعلاقات المستثمرين، واتصال سوق العمل، وإعلانات المنظمة، والاتصال البيئي، والاتصال الداخلي</a:t>
            </a:r>
            <a:r>
              <a:rPr lang="en-US" sz="1600" dirty="0">
                <a:effectLst/>
                <a:latin typeface="Alexandria" pitchFamily="2" charset="-78"/>
                <a:ea typeface="Times New Roman" panose="02020603050405020304" pitchFamily="18" charset="0"/>
                <a:cs typeface="Alexandria" pitchFamily="2" charset="-78"/>
              </a:rPr>
              <a:t>.</a:t>
            </a:r>
            <a:endParaRPr lang="ar-EG" sz="1600" dirty="0">
              <a:effectLst/>
              <a:latin typeface="Alexandria" pitchFamily="2" charset="-78"/>
              <a:ea typeface="Times New Roman" panose="02020603050405020304" pitchFamily="18" charset="0"/>
              <a:cs typeface="Alexandria" pitchFamily="2" charset="-78"/>
            </a:endParaRPr>
          </a:p>
          <a:p>
            <a:pPr indent="108000" algn="justLow" rtl="1">
              <a:lnSpc>
                <a:spcPct val="150000"/>
              </a:lnSpc>
              <a:spcAft>
                <a:spcPts val="600"/>
              </a:spcAft>
            </a:pPr>
            <a:r>
              <a:rPr lang="ar-EG" sz="1600" dirty="0">
                <a:latin typeface="Alexandria" pitchFamily="2" charset="-78"/>
                <a:ea typeface="Calibri" panose="020F0502020204030204" pitchFamily="34" charset="0"/>
                <a:cs typeface="Alexandria" pitchFamily="2" charset="-78"/>
              </a:rPr>
              <a:t>ويُعرَّف كذلك الاتصال التنظيمي بأنه </a:t>
            </a:r>
            <a:r>
              <a:rPr lang="ar-EG" sz="1600" dirty="0">
                <a:effectLst/>
                <a:latin typeface="Alexandria" pitchFamily="2" charset="-78"/>
                <a:ea typeface="Calibri" panose="020F0502020204030204" pitchFamily="34" charset="0"/>
                <a:cs typeface="Alexandria" pitchFamily="2" charset="-78"/>
              </a:rPr>
              <a:t>"الممارسة المحترفة للاتصال باستخدام قواعد وأدوات اتصالية من أجل نشـر المعلومات وتفسيرها، بما يؤدي إلى تحقيق أهداف المنظمة".  </a:t>
            </a:r>
            <a:endParaRPr lang="en-US" sz="1600" dirty="0">
              <a:effectLst/>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3515045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99179" y="500900"/>
            <a:ext cx="9553122" cy="11679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155869"/>
            <a:ext cx="8089938" cy="46099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46200" y="1311656"/>
            <a:ext cx="7810500" cy="4267194"/>
          </a:xfrm>
          <a:prstGeom prst="rect">
            <a:avLst/>
          </a:prstGeom>
          <a:noFill/>
        </p:spPr>
        <p:txBody>
          <a:bodyPr wrap="square" rtlCol="0">
            <a:spAutoFit/>
          </a:bodyPr>
          <a:lstStyle/>
          <a:p>
            <a:pPr indent="108000" algn="justLow" rtl="1">
              <a:lnSpc>
                <a:spcPct val="150000"/>
              </a:lnSpc>
              <a:spcAft>
                <a:spcPts val="600"/>
              </a:spcAft>
            </a:pPr>
            <a:r>
              <a:rPr lang="ar-EG" sz="1600" dirty="0">
                <a:latin typeface="Alexandria" pitchFamily="2" charset="-78"/>
                <a:ea typeface="Calibri" panose="020F0502020204030204" pitchFamily="34" charset="0"/>
                <a:cs typeface="Alexandria" pitchFamily="2" charset="-78"/>
              </a:rPr>
              <a:t>كما أن الاتصال التنظيمي هو أيضا "</a:t>
            </a:r>
            <a:r>
              <a:rPr lang="ar-EG" sz="1600" dirty="0">
                <a:effectLst/>
                <a:latin typeface="Alexandria" pitchFamily="2" charset="-78"/>
                <a:ea typeface="Calibri" panose="020F0502020204030204" pitchFamily="34" charset="0"/>
                <a:cs typeface="Alexandria" pitchFamily="2" charset="-78"/>
              </a:rPr>
              <a:t>تبادل المعلومات ونقل المعاني"، وكذلك هو "تبادل الرسائل بين الأفراد بغرض إنجاز الأهداف العامة للمنظمة"</a:t>
            </a:r>
            <a:r>
              <a:rPr lang="ar-JO" sz="1600" dirty="0">
                <a:effectLst/>
                <a:latin typeface="Alexandria" pitchFamily="2" charset="-78"/>
                <a:ea typeface="Calibri" panose="020F0502020204030204" pitchFamily="34" charset="0"/>
                <a:cs typeface="Alexandria" pitchFamily="2" charset="-78"/>
              </a:rPr>
              <a:t>، وهو "</a:t>
            </a:r>
            <a:r>
              <a:rPr lang="ar-EG" sz="1600" dirty="0">
                <a:effectLst/>
                <a:latin typeface="Alexandria" pitchFamily="2" charset="-78"/>
                <a:ea typeface="Calibri" panose="020F0502020204030204" pitchFamily="34" charset="0"/>
                <a:cs typeface="Alexandria" pitchFamily="2" charset="-78"/>
              </a:rPr>
              <a:t>توفير المعلومات والتعليمات التي تمكن الشـركة أو المنظمة </a:t>
            </a:r>
            <a:r>
              <a:rPr lang="ar-JO" sz="1600" dirty="0">
                <a:effectLst/>
                <a:latin typeface="Alexandria" pitchFamily="2" charset="-78"/>
                <a:ea typeface="Calibri" panose="020F0502020204030204" pitchFamily="34" charset="0"/>
                <a:cs typeface="Alexandria" pitchFamily="2" charset="-78"/>
              </a:rPr>
              <a:t>العاملة من القيام بوظائفها </a:t>
            </a:r>
            <a:r>
              <a:rPr lang="ar-EG" sz="1600" dirty="0">
                <a:effectLst/>
                <a:latin typeface="Alexandria" pitchFamily="2" charset="-78"/>
                <a:ea typeface="Calibri" panose="020F0502020204030204" pitchFamily="34" charset="0"/>
                <a:cs typeface="Alexandria" pitchFamily="2" charset="-78"/>
              </a:rPr>
              <a:t>وتمريرها </a:t>
            </a:r>
            <a:r>
              <a:rPr lang="ar-JO" sz="1600" dirty="0">
                <a:effectLst/>
                <a:latin typeface="Alexandria" pitchFamily="2" charset="-78"/>
                <a:ea typeface="Calibri" panose="020F0502020204030204" pitchFamily="34" charset="0"/>
                <a:cs typeface="Alexandria" pitchFamily="2" charset="-78"/>
              </a:rPr>
              <a:t>بكفاءة، وتوظيفه للإعلام</a:t>
            </a:r>
            <a:r>
              <a:rPr lang="ar-EG" sz="1600" dirty="0">
                <a:effectLst/>
                <a:latin typeface="Alexandria" pitchFamily="2" charset="-78"/>
                <a:ea typeface="Calibri" panose="020F0502020204030204" pitchFamily="34" charset="0"/>
                <a:cs typeface="Alexandria" pitchFamily="2" charset="-78"/>
              </a:rPr>
              <a:t>،</a:t>
            </a:r>
            <a:r>
              <a:rPr lang="ar-JO" sz="1600" dirty="0">
                <a:effectLst/>
                <a:latin typeface="Alexandria" pitchFamily="2" charset="-78"/>
                <a:ea typeface="Calibri" panose="020F0502020204030204" pitchFamily="34" charset="0"/>
                <a:cs typeface="Alexandria" pitchFamily="2" charset="-78"/>
              </a:rPr>
              <a:t> عن التطورات الحادثة بشكل صحيح، وهو يغطي سائر المعلومات من جميع المجالات التي يمكن أن تُقدم</a:t>
            </a:r>
            <a:r>
              <a:rPr lang="ar-EG" sz="1600" dirty="0">
                <a:effectLst/>
                <a:latin typeface="Alexandria" pitchFamily="2" charset="-78"/>
                <a:ea typeface="Calibri" panose="020F0502020204030204" pitchFamily="34" charset="0"/>
                <a:cs typeface="Alexandria" pitchFamily="2" charset="-78"/>
              </a:rPr>
              <a:t>".</a:t>
            </a:r>
          </a:p>
          <a:p>
            <a:pPr indent="108000" algn="justLow" rtl="1">
              <a:lnSpc>
                <a:spcPct val="150000"/>
              </a:lnSpc>
              <a:spcAft>
                <a:spcPts val="600"/>
              </a:spcAft>
            </a:pPr>
            <a:r>
              <a:rPr lang="ar-JO" sz="1600" dirty="0">
                <a:effectLst/>
                <a:latin typeface="Alexandria" pitchFamily="2" charset="-78"/>
                <a:ea typeface="Calibri" panose="020F0502020204030204" pitchFamily="34" charset="0"/>
                <a:cs typeface="Alexandria" pitchFamily="2" charset="-78"/>
              </a:rPr>
              <a:t>والاتصال التنظيمي بالإضافة إلى ذلك هو </a:t>
            </a:r>
            <a:r>
              <a:rPr lang="ar-EG" sz="1600" dirty="0">
                <a:effectLst/>
                <a:latin typeface="Alexandria" pitchFamily="2" charset="-78"/>
                <a:ea typeface="Calibri" panose="020F0502020204030204" pitchFamily="34" charset="0"/>
                <a:cs typeface="Alexandria" pitchFamily="2" charset="-78"/>
              </a:rPr>
              <a:t>"</a:t>
            </a:r>
            <a:r>
              <a:rPr lang="ar-JO" sz="1600" dirty="0">
                <a:effectLst/>
                <a:latin typeface="Alexandria" pitchFamily="2" charset="-78"/>
                <a:ea typeface="Calibri" panose="020F0502020204030204" pitchFamily="34" charset="0"/>
                <a:cs typeface="Alexandria" pitchFamily="2" charset="-78"/>
              </a:rPr>
              <a:t>سلسلة معقدة من العمليات التي يتم إجراؤها في جميع المستويات داخل المنظم</a:t>
            </a:r>
            <a:r>
              <a:rPr lang="ar-EG" sz="1600" dirty="0">
                <a:effectLst/>
                <a:latin typeface="Alexandria" pitchFamily="2" charset="-78"/>
                <a:ea typeface="Calibri" panose="020F0502020204030204" pitchFamily="34" charset="0"/>
                <a:cs typeface="Alexandria" pitchFamily="2" charset="-78"/>
              </a:rPr>
              <a:t>ة</a:t>
            </a:r>
            <a:r>
              <a:rPr lang="ar-JO" sz="1600" dirty="0">
                <a:effectLst/>
                <a:latin typeface="Alexandria" pitchFamily="2" charset="-78"/>
                <a:ea typeface="Calibri" panose="020F0502020204030204" pitchFamily="34" charset="0"/>
                <a:cs typeface="Alexandria" pitchFamily="2" charset="-78"/>
              </a:rPr>
              <a:t> لتهيئة الأنظمة داخل المنظمة</a:t>
            </a:r>
            <a:r>
              <a:rPr lang="ar-EG" sz="1600" dirty="0">
                <a:effectLst/>
                <a:latin typeface="Alexandria" pitchFamily="2" charset="-78"/>
                <a:ea typeface="Calibri" panose="020F0502020204030204" pitchFamily="34" charset="0"/>
                <a:cs typeface="Alexandria" pitchFamily="2" charset="-78"/>
              </a:rPr>
              <a:t> وتشكيلها</a:t>
            </a:r>
            <a:r>
              <a:rPr lang="ar-JO" sz="1600" dirty="0">
                <a:effectLst/>
                <a:latin typeface="Alexandria" pitchFamily="2" charset="-78"/>
                <a:ea typeface="Calibri" panose="020F0502020204030204" pitchFamily="34" charset="0"/>
                <a:cs typeface="Alexandria" pitchFamily="2" charset="-78"/>
              </a:rPr>
              <a:t>"،</a:t>
            </a:r>
            <a:r>
              <a:rPr lang="ar-EG" sz="1600" dirty="0">
                <a:effectLst/>
                <a:latin typeface="Alexandria" pitchFamily="2" charset="-78"/>
                <a:ea typeface="Calibri" panose="020F0502020204030204" pitchFamily="34" charset="0"/>
                <a:cs typeface="Alexandria" pitchFamily="2" charset="-78"/>
              </a:rPr>
              <a:t> وهو أيضا "عمليات تبادل المعلومات بين مستويات تنظيمية متبادلة".</a:t>
            </a:r>
          </a:p>
          <a:p>
            <a:pPr indent="108000" algn="justLow" rtl="1">
              <a:lnSpc>
                <a:spcPct val="150000"/>
              </a:lnSpc>
              <a:spcAft>
                <a:spcPts val="600"/>
              </a:spcAft>
            </a:pPr>
            <a:r>
              <a:rPr lang="ar-EG" sz="1600" dirty="0">
                <a:effectLst/>
                <a:latin typeface="Alexandria" pitchFamily="2" charset="-78"/>
                <a:ea typeface="Calibri" panose="020F0502020204030204" pitchFamily="34" charset="0"/>
                <a:cs typeface="Alexandria" pitchFamily="2" charset="-78"/>
              </a:rPr>
              <a:t>وهو "الاتصال الذي يتم داخل المنظمات أو الأجهزة الإدارية، ويهدف إلى انسياب الأفكار والمعلومات بكفاءة من المستويات الإدارية المختلفة، أي من الرؤساء إلى المرؤوسين أو العكس"</a:t>
            </a:r>
            <a:r>
              <a:rPr lang="ar-EG" sz="1600" baseline="30000" dirty="0">
                <a:latin typeface="Alexandria" pitchFamily="2" charset="-78"/>
                <a:ea typeface="Calibri" panose="020F0502020204030204" pitchFamily="34" charset="0"/>
                <a:cs typeface="Alexandria" pitchFamily="2" charset="-78"/>
              </a:rPr>
              <a:t> </a:t>
            </a:r>
            <a:r>
              <a:rPr lang="ar-EG" sz="1200" dirty="0">
                <a:effectLst/>
                <a:latin typeface="Alexandria" pitchFamily="2" charset="-78"/>
                <a:ea typeface="Calibri" panose="020F0502020204030204" pitchFamily="34" charset="0"/>
                <a:cs typeface="Alexandria" pitchFamily="2" charset="-78"/>
              </a:rPr>
              <a:t>(آمال سعد، 2001)</a:t>
            </a:r>
            <a:r>
              <a:rPr lang="ar-EG" sz="1600" dirty="0">
                <a:effectLst/>
                <a:latin typeface="Alexandria" pitchFamily="2" charset="-78"/>
                <a:ea typeface="Calibri" panose="020F0502020204030204" pitchFamily="34" charset="0"/>
                <a:cs typeface="Alexandria" pitchFamily="2" charset="-78"/>
              </a:rPr>
              <a:t>.</a:t>
            </a:r>
            <a:endParaRPr lang="en-US" sz="1600" dirty="0">
              <a:effectLst/>
              <a:latin typeface="Alexandria" pitchFamily="2" charset="-78"/>
              <a:ea typeface="Times New Roman" panose="02020603050405020304" pitchFamily="18"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3900693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153149" y="1635754"/>
            <a:ext cx="966228" cy="338554"/>
          </a:xfrm>
          <a:prstGeom prst="rect">
            <a:avLst/>
          </a:prstGeom>
          <a:noFill/>
        </p:spPr>
        <p:txBody>
          <a:bodyPr wrap="square" rtlCol="0">
            <a:spAutoFit/>
          </a:bodyPr>
          <a:lstStyle/>
          <a:p>
            <a:pPr algn="ctr"/>
            <a:r>
              <a:rPr lang="en-US" sz="1600" b="1" dirty="0">
                <a:solidFill>
                  <a:schemeClr val="bg1"/>
                </a:solidFill>
                <a:latin typeface="Alexandria" pitchFamily="2" charset="-78"/>
                <a:cs typeface="Alexandria" pitchFamily="2" charset="-78"/>
              </a:rPr>
              <a:t>01</a:t>
            </a:r>
          </a:p>
        </p:txBody>
      </p:sp>
      <p:sp>
        <p:nvSpPr>
          <p:cNvPr id="48" name="TextBox 47"/>
          <p:cNvSpPr txBox="1"/>
          <p:nvPr/>
        </p:nvSpPr>
        <p:spPr>
          <a:xfrm>
            <a:off x="914400" y="2019300"/>
            <a:ext cx="10299700" cy="3451586"/>
          </a:xfrm>
          <a:prstGeom prst="rect">
            <a:avLst/>
          </a:prstGeom>
          <a:noFill/>
        </p:spPr>
        <p:txBody>
          <a:bodyPr wrap="square" rtlCol="0">
            <a:spAutoFit/>
          </a:bodyPr>
          <a:lstStyle/>
          <a:p>
            <a:pPr indent="108000" algn="justLow" rtl="1">
              <a:lnSpc>
                <a:spcPct val="150000"/>
              </a:lnSpc>
              <a:spcAft>
                <a:spcPts val="600"/>
              </a:spcAft>
            </a:pPr>
            <a:r>
              <a:rPr lang="ar-EG" sz="1600" dirty="0">
                <a:effectLst/>
                <a:latin typeface="Alexandria" pitchFamily="2" charset="-78"/>
                <a:ea typeface="Calibri" panose="020F0502020204030204" pitchFamily="34" charset="0"/>
                <a:cs typeface="Alexandria" pitchFamily="2" charset="-78"/>
              </a:rPr>
              <a:t>والاتصال التنظيمي هو "تدفق مخطط للمعلومات بين أفراد أجزاء التنظيم، وتوجيه للعلاقات والتفاعلات، تحقق درجة عالية من التماسك بين الأفراد والجماعات، ويخلق تفهمًا واقتناعًا بالأهداف المشتركة، ويزيل التناقضات وأشكال المقاومة الصادرة عن نقص المعرفة أو تشوه المعلومات"، وهو "تلك الوسائل التي تستخدمها المنظمة أو المديرون أو الأفراد بالمنظمة لتوفير معلومات لباقي الأطراف، وهي وسائل تخدم أغراض المنظمة وأهدافها بصفة أساسية، كما أنها تسهل عملية المديرين والعاملين بالمنظمة"</a:t>
            </a:r>
            <a:r>
              <a:rPr lang="ar-EG" sz="1600" baseline="30000" dirty="0">
                <a:latin typeface="Alexandria" pitchFamily="2" charset="-78"/>
                <a:ea typeface="Calibri" panose="020F0502020204030204" pitchFamily="34" charset="0"/>
                <a:cs typeface="Alexandria" pitchFamily="2" charset="-78"/>
              </a:rPr>
              <a:t> </a:t>
            </a:r>
            <a:r>
              <a:rPr lang="ar-EG" sz="1200" dirty="0">
                <a:effectLst/>
                <a:latin typeface="Alexandria" pitchFamily="2" charset="-78"/>
                <a:ea typeface="Calibri" panose="020F0502020204030204" pitchFamily="34" charset="0"/>
                <a:cs typeface="Alexandria" pitchFamily="2" charset="-78"/>
              </a:rPr>
              <a:t>(أحمد ماهر، 2006)</a:t>
            </a:r>
            <a:r>
              <a:rPr lang="ar-EG" sz="1600" dirty="0">
                <a:effectLst/>
                <a:latin typeface="Alexandria" pitchFamily="2" charset="-78"/>
                <a:ea typeface="Calibri" panose="020F0502020204030204" pitchFamily="34" charset="0"/>
                <a:cs typeface="Alexandria" pitchFamily="2" charset="-78"/>
              </a:rPr>
              <a:t>.</a:t>
            </a:r>
            <a:endParaRPr lang="en-US" sz="1600" dirty="0">
              <a:effectLst/>
              <a:latin typeface="Alexandria" pitchFamily="2" charset="-78"/>
              <a:ea typeface="Calibri" panose="020F0502020204030204" pitchFamily="34" charset="0"/>
              <a:cs typeface="Alexandria" pitchFamily="2" charset="-78"/>
            </a:endParaRPr>
          </a:p>
          <a:p>
            <a:pPr indent="108000" algn="justLow" rtl="1">
              <a:lnSpc>
                <a:spcPct val="150000"/>
              </a:lnSpc>
              <a:spcAft>
                <a:spcPts val="600"/>
              </a:spcAft>
            </a:pPr>
            <a:r>
              <a:rPr lang="ar-EG" sz="1600" dirty="0">
                <a:effectLst/>
                <a:latin typeface="Alexandria" pitchFamily="2" charset="-78"/>
                <a:ea typeface="Calibri" panose="020F0502020204030204" pitchFamily="34" charset="0"/>
                <a:cs typeface="Alexandria" pitchFamily="2" charset="-78"/>
              </a:rPr>
              <a:t>ويعني كذلك الاتصال التنظيمي بوصفه عملية إدارية ــ بجوانبها الاجتماعية والسلوكية ــ "إنتاج أو توفير أو تجميع البيانات والمعلومات الضرورية لاستمرار العملية الإدارية، ونقلها أو تبادلها أو إذاعتها، بحيث يمكن للفرد أو الجماعة إحاطة الغير بأمور أو أخبار أو معلومات جديدة، أو التأثير في سلوك الأفراد والجماعات، أو التغيير أو التعديل من هذا السلوك، أو توجيهه وجهة معينة".</a:t>
            </a:r>
            <a:endParaRPr lang="en-US" sz="16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1954392"/>
            <a:ext cx="4937346" cy="3625109"/>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66397" y="1074935"/>
            <a:ext cx="4942047" cy="3626858"/>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798493" y="1039958"/>
            <a:ext cx="10574844" cy="4539544"/>
          </a:xfrm>
        </p:spPr>
      </p:pic>
      <p:sp>
        <p:nvSpPr>
          <p:cNvPr id="6" name="Rectangle 5"/>
          <p:cNvSpPr/>
          <p:nvPr/>
        </p:nvSpPr>
        <p:spPr>
          <a:xfrm>
            <a:off x="2626178" y="500899"/>
            <a:ext cx="9385391" cy="8692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Rectangle 33"/>
          <p:cNvSpPr/>
          <p:nvPr/>
        </p:nvSpPr>
        <p:spPr>
          <a:xfrm>
            <a:off x="798494" y="4977312"/>
            <a:ext cx="5231170" cy="461024"/>
          </a:xfrm>
          <a:prstGeom prst="rect">
            <a:avLst/>
          </a:prstGeom>
          <a:noFill/>
        </p:spPr>
        <p:txBody>
          <a:bodyPr wrap="square">
            <a:spAutoFit/>
          </a:bodyPr>
          <a:lstStyle/>
          <a:p>
            <a:pPr indent="108000" algn="justLow" rtl="1">
              <a:lnSpc>
                <a:spcPct val="150000"/>
              </a:lnSpc>
            </a:pPr>
            <a:r>
              <a:rPr lang="ar-EG" b="1" dirty="0">
                <a:effectLst/>
                <a:latin typeface="Alexandria" pitchFamily="2" charset="-78"/>
                <a:ea typeface="Calibri" panose="020F0502020204030204" pitchFamily="34" charset="0"/>
                <a:cs typeface="Alexandria" pitchFamily="2" charset="-78"/>
              </a:rPr>
              <a:t>أهمية الاتصال التنظيمي:</a:t>
            </a:r>
            <a:endParaRPr lang="en-US" dirty="0">
              <a:effectLst/>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81604096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153149" y="1635754"/>
            <a:ext cx="966228" cy="338554"/>
          </a:xfrm>
          <a:prstGeom prst="rect">
            <a:avLst/>
          </a:prstGeom>
          <a:noFill/>
        </p:spPr>
        <p:txBody>
          <a:bodyPr wrap="square" rtlCol="0">
            <a:spAutoFit/>
          </a:bodyPr>
          <a:lstStyle/>
          <a:p>
            <a:pPr algn="ctr"/>
            <a:r>
              <a:rPr lang="en-US" sz="1600" b="1" dirty="0">
                <a:solidFill>
                  <a:schemeClr val="bg1"/>
                </a:solidFill>
                <a:latin typeface="Alexandria" pitchFamily="2" charset="-78"/>
                <a:cs typeface="Alexandria" pitchFamily="2" charset="-78"/>
              </a:rPr>
              <a:t>01</a:t>
            </a:r>
          </a:p>
        </p:txBody>
      </p:sp>
      <p:sp>
        <p:nvSpPr>
          <p:cNvPr id="48" name="TextBox 47"/>
          <p:cNvSpPr txBox="1"/>
          <p:nvPr/>
        </p:nvSpPr>
        <p:spPr>
          <a:xfrm>
            <a:off x="762001" y="1866088"/>
            <a:ext cx="10566400" cy="3820918"/>
          </a:xfrm>
          <a:prstGeom prst="rect">
            <a:avLst/>
          </a:prstGeom>
          <a:noFill/>
        </p:spPr>
        <p:txBody>
          <a:bodyPr wrap="square" rtlCol="0">
            <a:spAutoFit/>
          </a:bodyPr>
          <a:lstStyle/>
          <a:p>
            <a:pPr indent="108000" algn="justLow" rtl="1">
              <a:lnSpc>
                <a:spcPct val="150000"/>
              </a:lnSpc>
              <a:spcAft>
                <a:spcPts val="600"/>
              </a:spcAft>
              <a:tabLst>
                <a:tab pos="5939790" algn="l"/>
              </a:tabLst>
            </a:pPr>
            <a:r>
              <a:rPr lang="ar-EG" sz="1600" dirty="0">
                <a:effectLst/>
                <a:latin typeface="Alexandria" pitchFamily="2" charset="-78"/>
                <a:ea typeface="Calibri" panose="020F0502020204030204" pitchFamily="34" charset="0"/>
                <a:cs typeface="Alexandria" pitchFamily="2" charset="-78"/>
              </a:rPr>
              <a:t>تبرز أهمية الاتصال التنظيمي باعتباره عملية أساسية وحيوية، إلى جانب كونه عملية مستمرة لا تقف عند وقت أو مرحلة معينة، وإنما تستمر طوال حياة المنظمة، وبه تستمر حياة المنظمة نابضة، فنشاط الإدارة للتخطيط والتنظيم واتخاذ القرارات والتنسيق والإشراف والمتابعة والرقابة والتقويم... وما إليها يُؤدى كله بالاتصالات، والمبادرة بالاتصال الجيد في الوقت المناسب وراء نجاح الكثيرين في أعمالهم الرسمية والخاصة على حد سواء، وليس من المبالغة أن يُطلق على الاتصالات (قلب الإدارة)؛ إذ إنه في الواقع يتعذر إتمام جزء من العملية الإدارية أو كلها، قبل توفير نظام اتصال فعال بالمنظمة. </a:t>
            </a:r>
          </a:p>
          <a:p>
            <a:pPr indent="108000" algn="justLow" rtl="1">
              <a:lnSpc>
                <a:spcPct val="150000"/>
              </a:lnSpc>
              <a:spcAft>
                <a:spcPts val="600"/>
              </a:spcAft>
              <a:tabLst>
                <a:tab pos="5939790" algn="l"/>
              </a:tabLst>
            </a:pPr>
            <a:r>
              <a:rPr lang="ar-EG" sz="1600" dirty="0">
                <a:effectLst/>
                <a:latin typeface="Alexandria" pitchFamily="2" charset="-78"/>
                <a:ea typeface="Calibri" panose="020F0502020204030204" pitchFamily="34" charset="0"/>
                <a:cs typeface="Alexandria" pitchFamily="2" charset="-78"/>
              </a:rPr>
              <a:t>كما تركز الدراسات الإدارية على فكرة رئيسة تتلخص في أنه بالرغم من تعدد وجهات النظر، وأساليب الممارسة الإدارية في المنظمات الحديثة، إلا أن الاتصال هو القاسم المشترك الأعظم في كل الوظائف الإدارية، بمعنى أن الإدارة ــ أيًّا كان مستواها ــ تؤدي عملها من خلال الاتصال، أي تتبدى أهمية الاتصالات في كونها من الوظائف الإدارية الأساسية التي ترتبط بالوظائف الإدارية الأخرى وتؤثر فيها.</a:t>
            </a:r>
            <a:endParaRPr lang="en-US" sz="16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9456290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99179" y="500900"/>
            <a:ext cx="9553122" cy="11679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155869"/>
            <a:ext cx="8966238"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46200" y="1220128"/>
            <a:ext cx="8699500" cy="4559582"/>
          </a:xfrm>
          <a:prstGeom prst="rect">
            <a:avLst/>
          </a:prstGeom>
          <a:noFill/>
        </p:spPr>
        <p:txBody>
          <a:bodyPr wrap="square" rtlCol="0">
            <a:spAutoFit/>
          </a:bodyPr>
          <a:lstStyle/>
          <a:p>
            <a:pPr indent="108000" algn="justLow" rtl="1">
              <a:lnSpc>
                <a:spcPct val="150000"/>
              </a:lnSpc>
              <a:spcAft>
                <a:spcPts val="600"/>
              </a:spcAft>
            </a:pPr>
            <a:r>
              <a:rPr lang="ar-EG" sz="1600" dirty="0">
                <a:effectLst/>
                <a:latin typeface="Alexandria" pitchFamily="2" charset="-78"/>
                <a:ea typeface="Calibri" panose="020F0502020204030204" pitchFamily="34" charset="0"/>
                <a:cs typeface="Alexandria" pitchFamily="2" charset="-78"/>
              </a:rPr>
              <a:t>وكذلك أقرَّ كثيرون من الباحثين والمفكرين ــ عبر السنين ــ بأهمية الاتصال في الجهود التنظيمية؛ فالاتصال هو تلك الوسائل التي عن طريقها يرتبط الأفراد بعضهم ببعض في المنظمة لتحقيق الهدف العام للمنظمة وإنجازه، كما أن التنسيق والتغيير لا يمكن أن يكون لهما تأثير دون الاتصال، وبصفة عامة فإن من الأغراض الأساسية للاتصال داخل المنظمة تحقيق التغيير الفعال، والتأثير في سلوك الأفراد من أجل رفاهية المنظمة. وتكون هناك حاجة للاتصال في المنظمة لأسباب عدة، منها:</a:t>
            </a:r>
          </a:p>
          <a:p>
            <a:pPr indent="108000" algn="justLow" rtl="1">
              <a:lnSpc>
                <a:spcPct val="150000"/>
              </a:lnSpc>
              <a:spcAft>
                <a:spcPts val="600"/>
              </a:spcAft>
            </a:pPr>
            <a:r>
              <a:rPr lang="ar-EG" sz="1600" dirty="0">
                <a:effectLst/>
                <a:latin typeface="Alexandria" pitchFamily="2" charset="-78"/>
                <a:ea typeface="Calibri" panose="020F0502020204030204" pitchFamily="34" charset="0"/>
                <a:cs typeface="Alexandria" pitchFamily="2" charset="-78"/>
              </a:rPr>
              <a:t>وضع أهداف المنظمة ونشرها، وتطوير الخطط، وتنظيم الموارد البشرية والموارد الأخرى بطريقة أكثر تأثيرًا وفعالية، ومراقبة الأداء وتوجيهه، كما أن الاتصال يربط المؤسسة ببيئتها الخارجية؛ فمن خلاله يتم تبادل المعلومات؛ ومن ثَمَّ يصبح المديرون لديهم معرفة باحتياجات العملاء، وتيسيرات الموردين، وتشريعات الحكومة، واهتمامات المجتمع، وليس هناك شك في أن الاتصال يلعب دورًا مهمًّا في فعالية المنظمة والإدارة، وهو كذلك حيوي وجوهري جدًّا للمنظمة </a:t>
            </a:r>
            <a:r>
              <a:rPr lang="ar-EG" sz="1200" dirty="0">
                <a:effectLst/>
                <a:latin typeface="Alexandria" pitchFamily="2" charset="-78"/>
                <a:ea typeface="Calibri" panose="020F0502020204030204" pitchFamily="34" charset="0"/>
                <a:cs typeface="Alexandria" pitchFamily="2" charset="-78"/>
              </a:rPr>
              <a:t>(</a:t>
            </a:r>
            <a:r>
              <a:rPr lang="en-US" sz="1200" dirty="0">
                <a:effectLst/>
                <a:latin typeface="Alexandria" pitchFamily="2" charset="-78"/>
                <a:ea typeface="Times New Roman" panose="02020603050405020304" pitchFamily="18" charset="0"/>
                <a:cs typeface="Alexandria" pitchFamily="2" charset="-78"/>
              </a:rPr>
              <a:t>(Michael C. Lemay</a:t>
            </a:r>
            <a:r>
              <a:rPr lang="en-US" sz="1200" b="1" dirty="0">
                <a:effectLst/>
                <a:latin typeface="Alexandria" pitchFamily="2" charset="-78"/>
                <a:ea typeface="Times New Roman" panose="02020603050405020304" pitchFamily="18" charset="0"/>
                <a:cs typeface="Alexandria" pitchFamily="2" charset="-78"/>
              </a:rPr>
              <a:t>,</a:t>
            </a:r>
            <a:r>
              <a:rPr lang="en-US" sz="1200" dirty="0">
                <a:effectLst/>
                <a:latin typeface="Alexandria" pitchFamily="2" charset="-78"/>
                <a:ea typeface="Times New Roman" panose="02020603050405020304" pitchFamily="18" charset="0"/>
                <a:cs typeface="Alexandria" pitchFamily="2" charset="-78"/>
              </a:rPr>
              <a:t> 2002</a:t>
            </a:r>
            <a:r>
              <a:rPr lang="ar-EG" sz="1600" dirty="0">
                <a:effectLst/>
                <a:latin typeface="Alexandria" pitchFamily="2" charset="-78"/>
                <a:ea typeface="Calibri" panose="020F0502020204030204" pitchFamily="34" charset="0"/>
                <a:cs typeface="Alexandria" pitchFamily="2" charset="-78"/>
              </a:rPr>
              <a:t>.  </a:t>
            </a:r>
            <a:endParaRPr lang="en-US" sz="1600" dirty="0">
              <a:effectLst/>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57628746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27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153149" y="1635754"/>
            <a:ext cx="966228" cy="338554"/>
          </a:xfrm>
          <a:prstGeom prst="rect">
            <a:avLst/>
          </a:prstGeom>
          <a:noFill/>
        </p:spPr>
        <p:txBody>
          <a:bodyPr wrap="square" rtlCol="0">
            <a:spAutoFit/>
          </a:bodyPr>
          <a:lstStyle/>
          <a:p>
            <a:pPr algn="ctr"/>
            <a:r>
              <a:rPr lang="en-US" sz="1600" b="1" dirty="0">
                <a:solidFill>
                  <a:schemeClr val="bg1"/>
                </a:solidFill>
                <a:latin typeface="Alexandria" pitchFamily="2" charset="-78"/>
                <a:cs typeface="Alexandria" pitchFamily="2" charset="-78"/>
              </a:rPr>
              <a:t>01</a:t>
            </a:r>
          </a:p>
        </p:txBody>
      </p:sp>
      <p:sp>
        <p:nvSpPr>
          <p:cNvPr id="48" name="TextBox 47"/>
          <p:cNvSpPr txBox="1"/>
          <p:nvPr/>
        </p:nvSpPr>
        <p:spPr>
          <a:xfrm>
            <a:off x="889001" y="1861843"/>
            <a:ext cx="10162550" cy="3962110"/>
          </a:xfrm>
          <a:prstGeom prst="rect">
            <a:avLst/>
          </a:prstGeom>
          <a:noFill/>
        </p:spPr>
        <p:txBody>
          <a:bodyPr wrap="square" rtlCol="0">
            <a:spAutoFit/>
          </a:bodyPr>
          <a:lstStyle/>
          <a:p>
            <a:pPr algn="justLow" rtl="1">
              <a:lnSpc>
                <a:spcPct val="150000"/>
              </a:lnSpc>
            </a:pPr>
            <a:r>
              <a:rPr lang="ar-EG" sz="1800" b="1" dirty="0">
                <a:effectLst/>
                <a:latin typeface="Calibri" panose="020F0502020204030204" pitchFamily="34" charset="0"/>
                <a:ea typeface="Times New Roman" panose="02020603050405020304" pitchFamily="18" charset="0"/>
                <a:cs typeface="Alexandria" pitchFamily="2" charset="-78"/>
              </a:rPr>
              <a:t> </a:t>
            </a:r>
            <a:r>
              <a:rPr lang="ar-JO" sz="1600" dirty="0">
                <a:effectLst/>
                <a:latin typeface="Calibri" panose="020F0502020204030204" pitchFamily="34" charset="0"/>
                <a:ea typeface="Calibri" panose="020F0502020204030204" pitchFamily="34" charset="0"/>
                <a:cs typeface="Alexandria" pitchFamily="2" charset="-78"/>
              </a:rPr>
              <a:t>ومن الأشياء الدالة على أهمية الاتصال في المنظمات قول عدد من الباحثين بأن الكتَّاب والباحثين والدارسين قد كتبوا كثيرًا عن الاتصال، وأن أرفف المكتبات ممتلئة بالكتب المتعلقة بالعملية الاتصالية وعناصرها والاتصال التنظيمي، وأن معظم الكليات والجامعات لديها أقسام تختص بمجال الاتصال</a:t>
            </a:r>
            <a:r>
              <a:rPr lang="en-US" sz="1600" dirty="0">
                <a:effectLst/>
                <a:latin typeface="Calibri" panose="020F0502020204030204" pitchFamily="34" charset="0"/>
                <a:ea typeface="Calibri" panose="020F0502020204030204" pitchFamily="34" charset="0"/>
                <a:cs typeface="Alexandria" pitchFamily="2" charset="-78"/>
              </a:rPr>
              <a:t> </a:t>
            </a:r>
            <a:r>
              <a:rPr lang="en-US" sz="1600" dirty="0">
                <a:effectLst/>
                <a:latin typeface="Alexandria" pitchFamily="2" charset="-78"/>
                <a:ea typeface="Calibri" panose="020F0502020204030204" pitchFamily="34" charset="0"/>
                <a:cs typeface="Alexandria" pitchFamily="2" charset="-78"/>
              </a:rPr>
              <a:t>(</a:t>
            </a:r>
            <a:r>
              <a:rPr lang="en-US" sz="1200" dirty="0">
                <a:effectLst/>
                <a:latin typeface="Alexandria" pitchFamily="2" charset="-78"/>
                <a:ea typeface="Calibri" panose="020F0502020204030204" pitchFamily="34" charset="0"/>
                <a:cs typeface="Alexandria" pitchFamily="2" charset="-78"/>
              </a:rPr>
              <a:t>David A. Whetten and Kim S. Cameron</a:t>
            </a:r>
            <a:r>
              <a:rPr lang="en-US" sz="1200" b="1" dirty="0">
                <a:effectLst/>
                <a:latin typeface="Alexandria" pitchFamily="2" charset="-78"/>
                <a:ea typeface="Calibri" panose="020F0502020204030204" pitchFamily="34" charset="0"/>
                <a:cs typeface="Alexandria" pitchFamily="2" charset="-78"/>
              </a:rPr>
              <a:t>,</a:t>
            </a:r>
            <a:r>
              <a:rPr lang="en-US" sz="1200" dirty="0">
                <a:effectLst/>
                <a:latin typeface="Alexandria" pitchFamily="2" charset="-78"/>
                <a:ea typeface="Calibri" panose="020F0502020204030204" pitchFamily="34" charset="0"/>
                <a:cs typeface="Alexandria" pitchFamily="2" charset="-78"/>
              </a:rPr>
              <a:t> 2005)</a:t>
            </a:r>
            <a:r>
              <a:rPr lang="en-US" sz="2000" dirty="0">
                <a:effectLst/>
                <a:latin typeface="Alexandria" pitchFamily="2" charset="-78"/>
                <a:ea typeface="Calibri" panose="020F0502020204030204" pitchFamily="34" charset="0"/>
                <a:cs typeface="Alexandria" pitchFamily="2" charset="-78"/>
              </a:rPr>
              <a:t>.</a:t>
            </a:r>
            <a:r>
              <a:rPr lang="ar-JO" sz="1600" dirty="0">
                <a:effectLst/>
                <a:latin typeface="Calibri" panose="020F0502020204030204" pitchFamily="34" charset="0"/>
                <a:ea typeface="Calibri" panose="020F0502020204030204" pitchFamily="34" charset="0"/>
                <a:cs typeface="Alexandria" pitchFamily="2" charset="-78"/>
              </a:rPr>
              <a:t>.</a:t>
            </a:r>
            <a:endParaRPr lang="ar-EG" sz="1600" dirty="0">
              <a:effectLst/>
              <a:latin typeface="Calibri" panose="020F0502020204030204" pitchFamily="34" charset="0"/>
              <a:ea typeface="Calibri" panose="020F0502020204030204" pitchFamily="34" charset="0"/>
              <a:cs typeface="Alexandria" pitchFamily="2" charset="-78"/>
            </a:endParaRPr>
          </a:p>
          <a:p>
            <a:pPr indent="108000" algn="justLow" rtl="1">
              <a:lnSpc>
                <a:spcPct val="150000"/>
              </a:lnSpc>
              <a:spcAft>
                <a:spcPts val="600"/>
              </a:spcAft>
            </a:pPr>
            <a:r>
              <a:rPr lang="ar-EG" sz="1600" dirty="0">
                <a:effectLst/>
                <a:ea typeface="Calibri" panose="020F0502020204030204" pitchFamily="34" charset="0"/>
                <a:cs typeface="Alexandria" pitchFamily="2" charset="-78"/>
              </a:rPr>
              <a:t>وقد أقرَّ باحثون بأن الأدبيات المهتمة بالإدارة قد اعترفت على مدار السنوات الماضية بأهمية الاتصال في رفع كفاءة المنظمة؛ ومن ثَمَّ يجب البحث عن السبل اللازمة لتحسين قنوات الاتصال وعملياته، وأنه يجب أن يكون هناك اتصال في المنظمة ليمكنها من القيام بوظائفه</a:t>
            </a:r>
            <a:r>
              <a:rPr lang="ar-EG" sz="1600" dirty="0">
                <a:latin typeface="Calibri" panose="020F0502020204030204" pitchFamily="34" charset="0"/>
                <a:ea typeface="Calibri" panose="020F0502020204030204" pitchFamily="34" charset="0"/>
                <a:cs typeface="Alexandria" pitchFamily="2" charset="-78"/>
              </a:rPr>
              <a:t>.</a:t>
            </a:r>
          </a:p>
          <a:p>
            <a:pPr indent="108000" algn="justLow" rtl="1">
              <a:lnSpc>
                <a:spcPct val="150000"/>
              </a:lnSpc>
              <a:spcAft>
                <a:spcPts val="600"/>
              </a:spcAft>
            </a:pPr>
            <a:r>
              <a:rPr lang="ar-EG" sz="1600" dirty="0">
                <a:effectLst/>
                <a:ea typeface="Calibri" panose="020F0502020204030204" pitchFamily="34" charset="0"/>
                <a:cs typeface="Alexandria" pitchFamily="2" charset="-78"/>
              </a:rPr>
              <a:t>وأيضًا تشير كل الأدبيات الحديثة المرتبطة بالمنظمات ــ تقريبًا ــ إلى أهمية الاتصال في إنجاز أهداف المنظمة، وتعزيز العلاقات الإنسانية، واتخاذ قرارات سليمة فعالة... إلخ. ومع ذلك، لا يمكن النظر إلى الاتصال على أنه مكون مهم من مكونات المنظمة فحسب، ولكن يُنظر إلى الاتصال إلى أبعد من ذلك؛ فالاتصال هو إكسير حياة المنظمة.</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3889460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524579" y="500900"/>
            <a:ext cx="94642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7886739" cy="46199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500" y="1366036"/>
            <a:ext cx="7543800" cy="4344138"/>
          </a:xfrm>
          <a:prstGeom prst="rect">
            <a:avLst/>
          </a:prstGeom>
          <a:noFill/>
        </p:spPr>
        <p:txBody>
          <a:bodyPr wrap="square" rtlCol="0">
            <a:spAutoFit/>
          </a:bodyPr>
          <a:lstStyle/>
          <a:p>
            <a:pPr algn="justLow" rtl="1">
              <a:lnSpc>
                <a:spcPct val="150000"/>
              </a:lnSpc>
              <a:spcAft>
                <a:spcPts val="600"/>
              </a:spcAft>
            </a:pPr>
            <a:r>
              <a:rPr lang="ar-EG" sz="1600" dirty="0">
                <a:effectLst/>
                <a:latin typeface="Calibri" panose="020F0502020204030204" pitchFamily="34" charset="0"/>
                <a:ea typeface="Times New Roman" panose="02020603050405020304" pitchFamily="18" charset="0"/>
                <a:cs typeface="Alexandria" pitchFamily="2" charset="-78"/>
              </a:rPr>
              <a:t> </a:t>
            </a:r>
            <a:r>
              <a:rPr lang="ar-EG" sz="1600" dirty="0">
                <a:effectLst/>
                <a:latin typeface="Alexandria" pitchFamily="2" charset="-78"/>
                <a:ea typeface="Calibri" panose="020F0502020204030204" pitchFamily="34" charset="0"/>
                <a:cs typeface="Alexandria" pitchFamily="2" charset="-78"/>
              </a:rPr>
              <a:t>وتزداد أهمية الاتصالات باستمرار، وذ</a:t>
            </a:r>
            <a:r>
              <a:rPr lang="ar-EG" sz="1600" dirty="0">
                <a:latin typeface="Alexandria" pitchFamily="2" charset="-78"/>
                <a:ea typeface="Calibri" panose="020F0502020204030204" pitchFamily="34" charset="0"/>
                <a:cs typeface="Alexandria" pitchFamily="2" charset="-78"/>
              </a:rPr>
              <a:t>لك</a:t>
            </a:r>
            <a:r>
              <a:rPr lang="ar-EG" sz="1600" dirty="0">
                <a:effectLst/>
                <a:latin typeface="Alexandria" pitchFamily="2" charset="-78"/>
                <a:ea typeface="Calibri" panose="020F0502020204030204" pitchFamily="34" charset="0"/>
                <a:cs typeface="Alexandria" pitchFamily="2" charset="-78"/>
              </a:rPr>
              <a:t> نظرًا للتغييرات الآتية: تغير حاجات العاملين ورغباتهم واتجاهاتهم؛ فالعاملون على مختلف المستويات في حاجة إلى أن يكونوا على علم تام بالسياسات والبرامج والأهداف التي تسعى المنظمة لتحقيقها، والتي تتسم بالديناميكية والتغيير، </a:t>
            </a:r>
          </a:p>
          <a:p>
            <a:pPr algn="justLow" rtl="1">
              <a:lnSpc>
                <a:spcPct val="150000"/>
              </a:lnSpc>
              <a:spcAft>
                <a:spcPts val="600"/>
              </a:spcAft>
            </a:pPr>
            <a:r>
              <a:rPr lang="ar-EG" sz="1600" dirty="0">
                <a:effectLst/>
                <a:latin typeface="Alexandria" pitchFamily="2" charset="-78"/>
                <a:ea typeface="Calibri" panose="020F0502020204030204" pitchFamily="34" charset="0"/>
                <a:cs typeface="Alexandria" pitchFamily="2" charset="-78"/>
              </a:rPr>
              <a:t>أما التغيير الثاني فيتعلق بازدياد تعقد المنظمات؛ نظرًا للتطورات التكنولوجية والعلمية، والتي أدت إلى ظهور حاجة ماسة لتنمية إدراك العاملين لهذه التطورات، ومحاولة إكسابهم مهارات جديدة وإقناعهم بالتغيير.</a:t>
            </a:r>
          </a:p>
          <a:p>
            <a:pPr algn="justLow" rtl="1">
              <a:lnSpc>
                <a:spcPct val="150000"/>
              </a:lnSpc>
              <a:spcAft>
                <a:spcPts val="600"/>
              </a:spcAft>
            </a:pPr>
            <a:r>
              <a:rPr lang="ar-EG" sz="1600" dirty="0">
                <a:effectLst/>
                <a:latin typeface="Alexandria" pitchFamily="2" charset="-78"/>
                <a:ea typeface="Calibri" panose="020F0502020204030204" pitchFamily="34" charset="0"/>
                <a:cs typeface="Alexandria" pitchFamily="2" charset="-78"/>
              </a:rPr>
              <a:t>والتغيير الثالث هو زيادة حجم المنظمات، من خلال النمو والتوسع والتطور في المنظمات، </a:t>
            </a:r>
          </a:p>
          <a:p>
            <a:pPr algn="justLow" rtl="1">
              <a:lnSpc>
                <a:spcPct val="150000"/>
              </a:lnSpc>
              <a:spcAft>
                <a:spcPts val="600"/>
              </a:spcAft>
            </a:pPr>
            <a:r>
              <a:rPr lang="ar-EG" sz="1600" dirty="0">
                <a:effectLst/>
                <a:latin typeface="Alexandria" pitchFamily="2" charset="-78"/>
                <a:ea typeface="Calibri" panose="020F0502020204030204" pitchFamily="34" charset="0"/>
                <a:cs typeface="Alexandria" pitchFamily="2" charset="-78"/>
              </a:rPr>
              <a:t>أما التغيير الرابع فهو زيادة حجم البيانات والمعلومات، نتيجةً للقدرة الفائقة للحاسبات الآلية على تشغيل البيانات وتخزينها، </a:t>
            </a:r>
            <a:endParaRPr lang="en-US" sz="1600" dirty="0">
              <a:effectLst/>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61237102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524579" y="500900"/>
            <a:ext cx="94642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196292"/>
            <a:ext cx="8902738" cy="46843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282700" y="1353336"/>
            <a:ext cx="8712200" cy="4267194"/>
          </a:xfrm>
          <a:prstGeom prst="rect">
            <a:avLst/>
          </a:prstGeom>
          <a:noFill/>
        </p:spPr>
        <p:txBody>
          <a:bodyPr wrap="square" rtlCol="0">
            <a:spAutoFit/>
          </a:bodyPr>
          <a:lstStyle/>
          <a:p>
            <a:pPr indent="108000" algn="justLow" rtl="1">
              <a:lnSpc>
                <a:spcPct val="150000"/>
              </a:lnSpc>
              <a:spcAft>
                <a:spcPts val="600"/>
              </a:spcAft>
            </a:pPr>
            <a:r>
              <a:rPr lang="ar-EG" sz="1600" dirty="0">
                <a:latin typeface="Alexandria" pitchFamily="2" charset="-78"/>
                <a:ea typeface="Calibri" panose="020F0502020204030204" pitchFamily="34" charset="0"/>
                <a:cs typeface="Alexandria" pitchFamily="2" charset="-78"/>
              </a:rPr>
              <a:t>أما </a:t>
            </a:r>
            <a:r>
              <a:rPr lang="ar-EG" sz="1600" dirty="0">
                <a:effectLst/>
                <a:latin typeface="Alexandria" pitchFamily="2" charset="-78"/>
                <a:ea typeface="Calibri" panose="020F0502020204030204" pitchFamily="34" charset="0"/>
                <a:cs typeface="Alexandria" pitchFamily="2" charset="-78"/>
              </a:rPr>
              <a:t>التغيير الخامس فهو ازدياد المنافسة؛ فالمنظمات لا تواجه فقط منافسة محلية وإنما قد تواجه منافسة عالمية، ولكي تصبح المنظمة على درجة عالية من الكفاءة في التصنيع والتسويق وغيرها من المهام الإدارية فإن الاتصالات المنسقة السريعة تُعتبر مهمة في مثل هذا المجال، </a:t>
            </a:r>
          </a:p>
          <a:p>
            <a:pPr indent="108000" algn="justLow" rtl="1">
              <a:lnSpc>
                <a:spcPct val="150000"/>
              </a:lnSpc>
              <a:spcAft>
                <a:spcPts val="600"/>
              </a:spcAft>
            </a:pPr>
            <a:r>
              <a:rPr lang="ar-EG" sz="1600" dirty="0">
                <a:effectLst/>
                <a:latin typeface="Alexandria" pitchFamily="2" charset="-78"/>
                <a:ea typeface="Calibri" panose="020F0502020204030204" pitchFamily="34" charset="0"/>
                <a:cs typeface="Alexandria" pitchFamily="2" charset="-78"/>
              </a:rPr>
              <a:t>أما التغيير السادس فهو التغييرات البيئية؛ فالمنظمات تعمل في عالم شديد التغيير، حيث لا يوجد شيء مستقر أو ثابت، وهذا يتطلب من الإدارة أن يكون لديها نظام اتصالات فعالة حتى يمكنها أن تواكب رياح التغيير.</a:t>
            </a:r>
            <a:r>
              <a:rPr lang="ar-EG" sz="1600" b="1" dirty="0">
                <a:effectLst/>
                <a:latin typeface="Alexandria" pitchFamily="2" charset="-78"/>
                <a:ea typeface="Times New Roman" panose="02020603050405020304" pitchFamily="18" charset="0"/>
                <a:cs typeface="Alexandria" pitchFamily="2" charset="-78"/>
              </a:rPr>
              <a:t> </a:t>
            </a:r>
          </a:p>
          <a:p>
            <a:pPr indent="108000" algn="justLow" rtl="1">
              <a:lnSpc>
                <a:spcPct val="150000"/>
              </a:lnSpc>
              <a:spcAft>
                <a:spcPts val="600"/>
              </a:spcAft>
            </a:pPr>
            <a:r>
              <a:rPr lang="ar-EG" sz="1600" dirty="0">
                <a:effectLst/>
                <a:latin typeface="Alexandria" pitchFamily="2" charset="-78"/>
                <a:ea typeface="Calibri" panose="020F0502020204030204" pitchFamily="34" charset="0"/>
                <a:cs typeface="Alexandria" pitchFamily="2" charset="-78"/>
              </a:rPr>
              <a:t>كما أن الاتصال يُعَدّ بمثابة العصب في جسم المنظمة، حيث تشير التقديرات العلمية إلى ارتفاع نسبة الوقت المخصص للاتصال، بحيث يشكل ما يتراوح بين (75٪) إلى (90٪) من وقت العمل، وعلى هذا الأساس فإن هناك ضرورة لتوجيه الاتصال داخل المنظمة، وتدعيم مضمونه في الاتجاه المطلوب، أي في اتجاه كفاءة العمل، وتحقيق الأهداف المرجوة. كما أن الاتصال من العوامل المهمة في تعظيم العائد الاقتصادي والحفاظ على بقاء المنظمة.</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73021279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524579" y="500900"/>
            <a:ext cx="94642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0424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282700" y="1340636"/>
            <a:ext cx="8826500" cy="4201150"/>
          </a:xfrm>
          <a:prstGeom prst="rect">
            <a:avLst/>
          </a:prstGeom>
          <a:noFill/>
        </p:spPr>
        <p:txBody>
          <a:bodyPr wrap="square" rtlCol="0">
            <a:spAutoFit/>
          </a:bodyPr>
          <a:lstStyle/>
          <a:p>
            <a:pPr indent="108000" algn="justLow" rtl="1">
              <a:lnSpc>
                <a:spcPct val="150000"/>
              </a:lnSpc>
              <a:spcAft>
                <a:spcPts val="600"/>
              </a:spcAft>
            </a:pPr>
            <a:r>
              <a:rPr lang="ar-EG" sz="1600" b="1" dirty="0">
                <a:effectLst/>
                <a:latin typeface="Alexandria" pitchFamily="2" charset="-78"/>
                <a:ea typeface="Times New Roman" panose="02020603050405020304" pitchFamily="18" charset="0"/>
                <a:cs typeface="Alexandria" pitchFamily="2" charset="-78"/>
              </a:rPr>
              <a:t> </a:t>
            </a:r>
            <a:r>
              <a:rPr lang="ar-EG" sz="1600" dirty="0">
                <a:effectLst/>
                <a:ea typeface="Calibri" panose="020F0502020204030204" pitchFamily="34" charset="0"/>
                <a:cs typeface="Alexandria" pitchFamily="2" charset="-78"/>
              </a:rPr>
              <a:t>وتتوقف القدرة على إنجاز أهداف المنظمة ــ بشكل كبيرــ على كفاءة الاتصالات التي يظهرها المدير في عمله، ويعتمد النجاح الذي يحققه الإنسان في عمله على البراعة الاتصالية بنسبة (85٪)، وبنسبة (15٪) فقط على المهارات العملية أو المهنية المتخصصة، وكذلك تتوقف فعالية الإدارة ــ إلى حد بعيد ــ على سلامة نظام الاتصال، وكفاءة تدفق المعلومات التي يتم تبادلها في المنظمة الإدارية؛ ومن ثَمَّ فإن الوظيفة الأولى للإدارة هي تطوير نظم الاتصال وصيانتها، وقد أشار أحد الباحثين إلى أن المديرين قد يقضون معظم وقتهم منهمكين ومنشغلين مباشرة في شكل أو آخر من أشكال العملية الاتصالية، حتى لو كانوا بمفردهم يدرسون أو يجهزون التقارير</a:t>
            </a:r>
            <a:r>
              <a:rPr lang="ar-EG" sz="1600" dirty="0">
                <a:ea typeface="Calibri" panose="020F0502020204030204" pitchFamily="34" charset="0"/>
                <a:cs typeface="Alexandria" pitchFamily="2" charset="-78"/>
              </a:rPr>
              <a:t>.</a:t>
            </a:r>
          </a:p>
          <a:p>
            <a:pPr indent="108000" algn="justLow" rtl="1">
              <a:lnSpc>
                <a:spcPct val="150000"/>
              </a:lnSpc>
              <a:spcAft>
                <a:spcPts val="600"/>
              </a:spcAft>
            </a:pPr>
            <a:r>
              <a:rPr lang="ar-EG" sz="1600" dirty="0">
                <a:effectLst/>
                <a:ea typeface="Calibri" panose="020F0502020204030204" pitchFamily="34" charset="0"/>
                <a:cs typeface="Alexandria" pitchFamily="2" charset="-78"/>
              </a:rPr>
              <a:t>ويركز الاتصال في المنظمات ــ بشكل كبيرــ على تحقيق بعض الأهداف المهمة للمنظمة نفسها، ويُعتبر الاتصال جوهر المنظمة؛ لأنه ينشئ البناء الذي سيؤثر فيما بعد في كل ما يُقال وما يُفعل وبواسطة من؟ وقد يُقال إن الاتصال الناجح يسمح للمنظمة بأن تؤدي وظيفتها، ولأنه يقوم بوظيفته فإن المنظمة ستنتج المزيد من الاتصال.</a:t>
            </a:r>
            <a:endParaRPr lang="ar-EG" sz="1600" dirty="0">
              <a:effectLst/>
              <a:latin typeface="Calibri" panose="020F0502020204030204" pitchFamily="34" charset="0"/>
              <a:ea typeface="Calibri" panose="020F0502020204030204" pitchFamily="34" charset="0"/>
              <a:cs typeface="Simplified Arabic" panose="02020603050405020304" pitchFamily="18"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77722617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524579" y="500900"/>
            <a:ext cx="94642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83439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500" y="1302536"/>
            <a:ext cx="8039099" cy="4269887"/>
          </a:xfrm>
          <a:prstGeom prst="rect">
            <a:avLst/>
          </a:prstGeom>
          <a:noFill/>
        </p:spPr>
        <p:txBody>
          <a:bodyPr wrap="square" rtlCol="0">
            <a:spAutoFit/>
          </a:bodyPr>
          <a:lstStyle/>
          <a:p>
            <a:pPr indent="108000" algn="justLow" rtl="1">
              <a:lnSpc>
                <a:spcPct val="150000"/>
              </a:lnSpc>
              <a:spcAft>
                <a:spcPts val="600"/>
              </a:spcAft>
            </a:pPr>
            <a:r>
              <a:rPr lang="ar-EG" sz="1600" dirty="0">
                <a:effectLst/>
                <a:ea typeface="Calibri" panose="020F0502020204030204" pitchFamily="34" charset="0"/>
                <a:cs typeface="Alexandria" pitchFamily="2" charset="-78"/>
              </a:rPr>
              <a:t>وقد أشارت الدراسات أيضا إلى أن نجاح عمليات أية منظمة يمكن أن يعزى لنجاح العلاقات الاتصالية لأعضائها أو فشلها. ويعرف الموظفون في كل المستويات أن الاتصال الضعيف يمكن أن يؤثر بشكل سيئ في جودة مخرجات إنتاج العامل وكمها.</a:t>
            </a:r>
          </a:p>
          <a:p>
            <a:pPr indent="108000" algn="justLow" rtl="1">
              <a:lnSpc>
                <a:spcPct val="150000"/>
              </a:lnSpc>
              <a:spcAft>
                <a:spcPts val="600"/>
              </a:spcAft>
            </a:pPr>
            <a:r>
              <a:rPr lang="ar-EG" sz="1600" dirty="0">
                <a:effectLst/>
                <a:ea typeface="Calibri" panose="020F0502020204030204" pitchFamily="34" charset="0"/>
                <a:cs typeface="Alexandria" pitchFamily="2" charset="-78"/>
              </a:rPr>
              <a:t>ومن المعترف به  ــ بشكل كبير ــ أن الاتصال يلعب دورًا محوريًّا وجوهريًّا في المحافظة على كل المنظمات ونموها وتطورها،</a:t>
            </a:r>
            <a:r>
              <a:rPr lang="ar-JO" sz="1600" dirty="0">
                <a:effectLst/>
                <a:ea typeface="Calibri" panose="020F0502020204030204" pitchFamily="34" charset="0"/>
                <a:cs typeface="Alexandria" pitchFamily="2" charset="-78"/>
              </a:rPr>
              <a:t> فللاتصال أهمية واضحة بين عناصر المنظمة في نجاح هذه المنظمة، ولدوره مع أعضاء المنظمة ومع جمهورها الخارجي: العملاء والموردين والموزعين والش</a:t>
            </a:r>
            <a:r>
              <a:rPr lang="ar-EG" sz="1600" dirty="0">
                <a:effectLst/>
                <a:ea typeface="Calibri" panose="020F0502020204030204" pitchFamily="34" charset="0"/>
                <a:cs typeface="Alexandria" pitchFamily="2" charset="-78"/>
              </a:rPr>
              <a:t>ـر</a:t>
            </a:r>
            <a:r>
              <a:rPr lang="ar-JO" sz="1600" dirty="0">
                <a:effectLst/>
                <a:ea typeface="Calibri" panose="020F0502020204030204" pitchFamily="34" charset="0"/>
                <a:cs typeface="Alexandria" pitchFamily="2" charset="-78"/>
              </a:rPr>
              <a:t>كاء وحاملي الأسهم</a:t>
            </a:r>
            <a:r>
              <a:rPr lang="ar-EG" sz="1600" dirty="0">
                <a:effectLst/>
                <a:ea typeface="Calibri" panose="020F0502020204030204" pitchFamily="34" charset="0"/>
                <a:cs typeface="Alexandria" pitchFamily="2" charset="-78"/>
              </a:rPr>
              <a:t>، ويمكن أن تكون الجهود المخططة لتأسيس اتصال فعال في المنظمة هي المقوم الرئيس في نجاح هذه المنظمة</a:t>
            </a:r>
            <a:r>
              <a:rPr lang="ar-EG" sz="1600" dirty="0">
                <a:ea typeface="Calibri" panose="020F0502020204030204" pitchFamily="34" charset="0"/>
                <a:cs typeface="Alexandria" pitchFamily="2" charset="-78"/>
              </a:rPr>
              <a:t>.</a:t>
            </a:r>
          </a:p>
          <a:p>
            <a:pPr indent="108000" algn="justLow" rtl="1">
              <a:lnSpc>
                <a:spcPct val="150000"/>
              </a:lnSpc>
              <a:spcAft>
                <a:spcPts val="600"/>
              </a:spcAft>
            </a:pPr>
            <a:r>
              <a:rPr lang="ar-EG" sz="1600" dirty="0">
                <a:effectLst/>
                <a:ea typeface="Calibri" panose="020F0502020204030204" pitchFamily="34" charset="0"/>
                <a:cs typeface="Alexandria" pitchFamily="2" charset="-78"/>
              </a:rPr>
              <a:t>فضلا عن ذلك، فإن الاتصال ليس مرحلة أو وظيفة إدارية، ولكنه أداة أساسية لا يتصور وجود إدارة أو حتى منظمة بدونه، وهناك من ينظر إلى المنظمة على أنها في حقيقة الأمر شبكة اتصالات.</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5151600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p:cNvSpPr/>
          <p:nvPr/>
        </p:nvSpPr>
        <p:spPr>
          <a:xfrm>
            <a:off x="2499179" y="500900"/>
            <a:ext cx="95785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Rectangle 33"/>
          <p:cNvSpPr/>
          <p:nvPr/>
        </p:nvSpPr>
        <p:spPr>
          <a:xfrm>
            <a:off x="673100" y="5227289"/>
            <a:ext cx="5316283" cy="461024"/>
          </a:xfrm>
          <a:prstGeom prst="rect">
            <a:avLst/>
          </a:prstGeom>
          <a:noFill/>
        </p:spPr>
        <p:txBody>
          <a:bodyPr wrap="square">
            <a:spAutoFit/>
          </a:bodyPr>
          <a:lstStyle/>
          <a:p>
            <a:pPr indent="108000" algn="justLow" rtl="1">
              <a:lnSpc>
                <a:spcPct val="150000"/>
              </a:lnSpc>
              <a:spcBef>
                <a:spcPts val="600"/>
              </a:spcBef>
            </a:pPr>
            <a:r>
              <a:rPr lang="ar-EG" sz="1800" b="1" dirty="0">
                <a:effectLst/>
                <a:ea typeface="Calibri" panose="020F0502020204030204" pitchFamily="34" charset="0"/>
                <a:cs typeface="Alexandria" pitchFamily="2" charset="-78"/>
              </a:rPr>
              <a:t>وظائف الاتصال التنظيمي:</a:t>
            </a:r>
            <a:endParaRPr lang="ar-EG" sz="1600" dirty="0">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06255830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p:cNvSpPr txBox="1"/>
          <p:nvPr/>
        </p:nvSpPr>
        <p:spPr>
          <a:xfrm>
            <a:off x="3822700" y="1887840"/>
            <a:ext cx="8176539" cy="4282583"/>
          </a:xfrm>
          <a:prstGeom prst="rect">
            <a:avLst/>
          </a:prstGeom>
          <a:noFill/>
        </p:spPr>
        <p:txBody>
          <a:bodyPr wrap="square" rtlCol="0">
            <a:spAutoFit/>
          </a:bodyPr>
          <a:lstStyle/>
          <a:p>
            <a:pPr indent="108000" algn="justLow" rtl="1">
              <a:lnSpc>
                <a:spcPct val="150000"/>
              </a:lnSpc>
              <a:spcAft>
                <a:spcPts val="600"/>
              </a:spcAft>
            </a:pPr>
            <a:r>
              <a:rPr lang="ar-EG" sz="1600" dirty="0">
                <a:effectLst/>
                <a:latin typeface="Alexandria" pitchFamily="2" charset="-78"/>
                <a:ea typeface="Calibri" panose="020F0502020204030204" pitchFamily="34" charset="0"/>
                <a:cs typeface="Alexandria" pitchFamily="2" charset="-78"/>
              </a:rPr>
              <a:t>إذا نظرنا إلى الوظائف التي يقوم بها الاتصال داخل المنظمات نجد أنها متعددة ومتنوعة، وعادة ما تتداخل هذا الوظائف مع بعضها البعض، بحيث يتعذر الفصل الحاسم والتام بين وظيفة وأخرى، ويمكن سرد بعض من هذه الوظائف في النقاط الآتية: </a:t>
            </a:r>
            <a:endParaRPr lang="en-US" sz="1600" dirty="0">
              <a:effectLst/>
              <a:latin typeface="Alexandria" pitchFamily="2" charset="-78"/>
              <a:ea typeface="Calibri" panose="020F0502020204030204" pitchFamily="34" charset="0"/>
              <a:cs typeface="Alexandria" pitchFamily="2" charset="-78"/>
            </a:endParaRPr>
          </a:p>
          <a:p>
            <a:pPr indent="108000" algn="justLow" rtl="1">
              <a:lnSpc>
                <a:spcPct val="150000"/>
              </a:lnSpc>
              <a:spcAft>
                <a:spcPts val="600"/>
              </a:spcAft>
            </a:pPr>
            <a:r>
              <a:rPr lang="ar-EG" sz="1600" dirty="0">
                <a:effectLst/>
                <a:latin typeface="Alexandria" pitchFamily="2" charset="-78"/>
                <a:ea typeface="Calibri" panose="020F0502020204030204" pitchFamily="34" charset="0"/>
                <a:cs typeface="Alexandria" pitchFamily="2" charset="-78"/>
              </a:rPr>
              <a:t>- الوظيفة الإعلامية والإقناعية.</a:t>
            </a:r>
            <a:endParaRPr lang="en-US" sz="1600" dirty="0">
              <a:effectLst/>
              <a:latin typeface="Alexandria" pitchFamily="2" charset="-78"/>
              <a:ea typeface="Calibri" panose="020F0502020204030204" pitchFamily="34" charset="0"/>
              <a:cs typeface="Alexandria" pitchFamily="2" charset="-78"/>
            </a:endParaRPr>
          </a:p>
          <a:p>
            <a:pPr indent="108000" algn="justLow" rtl="1">
              <a:lnSpc>
                <a:spcPct val="150000"/>
              </a:lnSpc>
              <a:spcAft>
                <a:spcPts val="600"/>
              </a:spcAft>
            </a:pPr>
            <a:r>
              <a:rPr lang="ar-EG" sz="1600" dirty="0">
                <a:effectLst/>
                <a:latin typeface="Alexandria" pitchFamily="2" charset="-78"/>
                <a:ea typeface="Calibri" panose="020F0502020204030204" pitchFamily="34" charset="0"/>
                <a:cs typeface="Alexandria" pitchFamily="2" charset="-78"/>
              </a:rPr>
              <a:t>- الوظائف الاتصالية المتعلقة بعلاقة الاتصال بكفاءة المنظمة وفعاليتها.</a:t>
            </a:r>
            <a:endParaRPr lang="en-US" sz="1600" dirty="0">
              <a:effectLst/>
              <a:latin typeface="Alexandria" pitchFamily="2" charset="-78"/>
              <a:ea typeface="Calibri" panose="020F0502020204030204" pitchFamily="34" charset="0"/>
              <a:cs typeface="Alexandria" pitchFamily="2" charset="-78"/>
            </a:endParaRPr>
          </a:p>
          <a:p>
            <a:pPr indent="108000" algn="justLow" rtl="1">
              <a:lnSpc>
                <a:spcPct val="150000"/>
              </a:lnSpc>
              <a:spcAft>
                <a:spcPts val="600"/>
              </a:spcAft>
            </a:pPr>
            <a:r>
              <a:rPr lang="ar-EG" sz="1600" dirty="0">
                <a:effectLst/>
                <a:latin typeface="Alexandria" pitchFamily="2" charset="-78"/>
                <a:ea typeface="Calibri" panose="020F0502020204030204" pitchFamily="34" charset="0"/>
                <a:cs typeface="Alexandria" pitchFamily="2" charset="-78"/>
              </a:rPr>
              <a:t>- الوظائف الاتصالية المتعلقة بالجوانب الاجتماعية للمنظمة والسياق الديني والفكري.</a:t>
            </a:r>
            <a:endParaRPr lang="en-US" sz="1600" dirty="0">
              <a:effectLst/>
              <a:latin typeface="Alexandria" pitchFamily="2" charset="-78"/>
              <a:ea typeface="Calibri" panose="020F0502020204030204" pitchFamily="34" charset="0"/>
              <a:cs typeface="Alexandria" pitchFamily="2" charset="-78"/>
            </a:endParaRPr>
          </a:p>
          <a:p>
            <a:pPr indent="108000" algn="justLow" rtl="1">
              <a:lnSpc>
                <a:spcPct val="150000"/>
              </a:lnSpc>
              <a:spcAft>
                <a:spcPts val="600"/>
              </a:spcAft>
            </a:pPr>
            <a:r>
              <a:rPr lang="ar-EG" sz="1600" dirty="0">
                <a:effectLst/>
                <a:latin typeface="Alexandria" pitchFamily="2" charset="-78"/>
                <a:ea typeface="Calibri" panose="020F0502020204030204" pitchFamily="34" charset="0"/>
                <a:cs typeface="Alexandria" pitchFamily="2" charset="-78"/>
              </a:rPr>
              <a:t>- الوظيفة التعليمية والتثقيفية.   </a:t>
            </a:r>
            <a:endParaRPr lang="en-US" sz="1600" dirty="0">
              <a:effectLst/>
              <a:latin typeface="Alexandria" pitchFamily="2" charset="-78"/>
              <a:ea typeface="Calibri" panose="020F0502020204030204" pitchFamily="34" charset="0"/>
              <a:cs typeface="Alexandria" pitchFamily="2" charset="-78"/>
            </a:endParaRPr>
          </a:p>
          <a:p>
            <a:pPr indent="108000" algn="justLow" rtl="1">
              <a:lnSpc>
                <a:spcPct val="150000"/>
              </a:lnSpc>
              <a:spcAft>
                <a:spcPts val="600"/>
              </a:spcAft>
            </a:pPr>
            <a:r>
              <a:rPr lang="ar-EG" sz="1600" dirty="0">
                <a:effectLst/>
                <a:latin typeface="Alexandria" pitchFamily="2" charset="-78"/>
                <a:ea typeface="Calibri" panose="020F0502020204030204" pitchFamily="34" charset="0"/>
                <a:cs typeface="Alexandria" pitchFamily="2" charset="-78"/>
              </a:rPr>
              <a:t>- الوظيفة الانضباطية. </a:t>
            </a:r>
            <a:endParaRPr lang="en-US" sz="1600" dirty="0">
              <a:effectLst/>
              <a:latin typeface="Alexandria" pitchFamily="2" charset="-78"/>
              <a:ea typeface="Calibri" panose="020F0502020204030204" pitchFamily="34" charset="0"/>
              <a:cs typeface="Alexandria" pitchFamily="2" charset="-78"/>
            </a:endParaRPr>
          </a:p>
          <a:p>
            <a:pPr indent="108000" algn="justLow" rtl="1">
              <a:lnSpc>
                <a:spcPct val="150000"/>
              </a:lnSpc>
              <a:spcAft>
                <a:spcPts val="600"/>
              </a:spcAft>
            </a:pPr>
            <a:r>
              <a:rPr lang="ar-EG" sz="1600" dirty="0">
                <a:effectLst/>
                <a:latin typeface="Alexandria" pitchFamily="2" charset="-78"/>
                <a:ea typeface="Calibri" panose="020F0502020204030204" pitchFamily="34" charset="0"/>
                <a:cs typeface="Alexandria" pitchFamily="2" charset="-78"/>
              </a:rPr>
              <a:t>- الوظيفة النفسية للاتصال في المنظمات.</a:t>
            </a:r>
            <a:endParaRPr lang="en-US" sz="1600" dirty="0">
              <a:effectLst/>
              <a:latin typeface="Alexandria" pitchFamily="2" charset="-78"/>
              <a:ea typeface="Calibri" panose="020F0502020204030204" pitchFamily="34" charset="0"/>
              <a:cs typeface="Alexandria" pitchFamily="2" charset="-78"/>
            </a:endParaRPr>
          </a:p>
          <a:p>
            <a:pPr indent="108000" algn="justLow" rtl="1">
              <a:lnSpc>
                <a:spcPct val="150000"/>
              </a:lnSpc>
              <a:spcAft>
                <a:spcPts val="600"/>
              </a:spcAft>
            </a:pPr>
            <a:r>
              <a:rPr lang="ar-EG" sz="1600" dirty="0">
                <a:effectLst/>
                <a:latin typeface="Alexandria" pitchFamily="2" charset="-78"/>
                <a:ea typeface="Calibri" panose="020F0502020204030204" pitchFamily="34" charset="0"/>
                <a:cs typeface="Alexandria" pitchFamily="2" charset="-78"/>
              </a:rPr>
              <a:t>- الوظيفة الخاصة بدفع العاملين للأداء والعمل.</a:t>
            </a:r>
            <a:endParaRPr lang="en-US" sz="16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07625754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661094-1FFC-8EF8-9919-580E002D2FF6}"/>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D752A366-FAC2-C8CF-71D1-1AD899F674F6}"/>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A4D96F10-29D5-35BC-E6BE-30E5F3556DA7}"/>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C7CC3F29-DC53-E2B6-766B-DCC2D2A98F97}"/>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a:extLst>
              <a:ext uri="{FF2B5EF4-FFF2-40B4-BE49-F238E27FC236}">
                <a16:creationId xmlns:a16="http://schemas.microsoft.com/office/drawing/2014/main" id="{54FCD99B-3E5C-F2E8-A521-4FE2537C4E92}"/>
              </a:ext>
            </a:extLst>
          </p:cNvPr>
          <p:cNvSpPr/>
          <p:nvPr/>
        </p:nvSpPr>
        <p:spPr>
          <a:xfrm>
            <a:off x="2499179" y="500900"/>
            <a:ext cx="95785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Rectangle 33">
            <a:extLst>
              <a:ext uri="{FF2B5EF4-FFF2-40B4-BE49-F238E27FC236}">
                <a16:creationId xmlns:a16="http://schemas.microsoft.com/office/drawing/2014/main" id="{76C7C998-73D1-EB1D-5F1B-04F9364D3B2D}"/>
              </a:ext>
            </a:extLst>
          </p:cNvPr>
          <p:cNvSpPr/>
          <p:nvPr/>
        </p:nvSpPr>
        <p:spPr>
          <a:xfrm>
            <a:off x="647700" y="5163789"/>
            <a:ext cx="5316283" cy="1281761"/>
          </a:xfrm>
          <a:prstGeom prst="rect">
            <a:avLst/>
          </a:prstGeom>
          <a:noFill/>
        </p:spPr>
        <p:txBody>
          <a:bodyPr wrap="square">
            <a:spAutoFit/>
          </a:bodyPr>
          <a:lstStyle/>
          <a:p>
            <a:pPr algn="justLow" rtl="1">
              <a:lnSpc>
                <a:spcPct val="150000"/>
              </a:lnSpc>
              <a:spcBef>
                <a:spcPts val="600"/>
              </a:spcBef>
            </a:pPr>
            <a:r>
              <a:rPr lang="ar-EG" sz="1800" b="1" dirty="0">
                <a:effectLst/>
                <a:ea typeface="Calibri" panose="020F0502020204030204" pitchFamily="34" charset="0"/>
                <a:cs typeface="Alexandria" pitchFamily="2" charset="-78"/>
              </a:rPr>
              <a:t>أنواع الاتصال داخل المنظمات:</a:t>
            </a:r>
          </a:p>
          <a:p>
            <a:pPr algn="justLow" rtl="1">
              <a:lnSpc>
                <a:spcPct val="150000"/>
              </a:lnSpc>
              <a:spcBef>
                <a:spcPts val="600"/>
              </a:spcBef>
            </a:pPr>
            <a:r>
              <a:rPr lang="ar-EG" sz="1600" dirty="0">
                <a:effectLst/>
                <a:latin typeface="Alexandria" pitchFamily="2" charset="-78"/>
                <a:ea typeface="Calibri" panose="020F0502020204030204" pitchFamily="34" charset="0"/>
                <a:cs typeface="Alexandria" pitchFamily="2" charset="-78"/>
              </a:rPr>
              <a:t>  يمكن عرض</a:t>
            </a:r>
            <a:r>
              <a:rPr lang="ar-EG" sz="1600" b="1" dirty="0">
                <a:effectLst/>
                <a:latin typeface="Alexandria" pitchFamily="2" charset="-78"/>
                <a:ea typeface="Calibri" panose="020F0502020204030204" pitchFamily="34" charset="0"/>
                <a:cs typeface="Alexandria" pitchFamily="2" charset="-78"/>
              </a:rPr>
              <a:t> </a:t>
            </a:r>
            <a:r>
              <a:rPr lang="ar-EG" sz="1600" dirty="0">
                <a:effectLst/>
                <a:latin typeface="Alexandria" pitchFamily="2" charset="-78"/>
                <a:ea typeface="Calibri" panose="020F0502020204030204" pitchFamily="34" charset="0"/>
                <a:cs typeface="Alexandria" pitchFamily="2" charset="-78"/>
              </a:rPr>
              <a:t>أنواع الاتصال داخل المنظمات على النحو الآتي:</a:t>
            </a:r>
            <a:endParaRPr lang="en-US" sz="1600" dirty="0">
              <a:effectLst/>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id="{2B296AE3-6742-A128-92AB-0F33B9D4E98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BCC345CF-95D7-5071-0D48-4415A87DE4C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01176502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1854" y="1201588"/>
            <a:ext cx="5952746" cy="534706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668370" y="1378568"/>
            <a:ext cx="5228846" cy="3262013"/>
          </a:xfrm>
        </p:spPr>
      </p:pic>
      <p:sp>
        <p:nvSpPr>
          <p:cNvPr id="6" name="Rectangle 5"/>
          <p:cNvSpPr/>
          <p:nvPr/>
        </p:nvSpPr>
        <p:spPr>
          <a:xfrm>
            <a:off x="371854" y="1232579"/>
            <a:ext cx="5952746" cy="5426486"/>
          </a:xfrm>
          <a:prstGeom prst="rect">
            <a:avLst/>
          </a:prstGeom>
        </p:spPr>
        <p:txBody>
          <a:bodyPr wrap="square">
            <a:spAutoFit/>
          </a:bodyPr>
          <a:lstStyle/>
          <a:p>
            <a:pPr algn="justLow" rtl="1">
              <a:lnSpc>
                <a:spcPct val="150000"/>
              </a:lnSpc>
            </a:pPr>
            <a:r>
              <a:rPr lang="ar-EG" sz="1600" b="1" dirty="0">
                <a:effectLst/>
                <a:latin typeface="Alexandria" pitchFamily="2" charset="-78"/>
                <a:ea typeface="Calibri" panose="020F0502020204030204" pitchFamily="34" charset="0"/>
                <a:cs typeface="Alexandria" pitchFamily="2" charset="-78"/>
              </a:rPr>
              <a:t>أولًا: الاتصال الرسمي</a:t>
            </a:r>
            <a:endParaRPr lang="en-US" sz="1600" dirty="0">
              <a:effectLst/>
              <a:latin typeface="Alexandria" pitchFamily="2" charset="-78"/>
              <a:ea typeface="Calibri" panose="020F0502020204030204" pitchFamily="34" charset="0"/>
              <a:cs typeface="Alexandria" pitchFamily="2" charset="-78"/>
            </a:endParaRPr>
          </a:p>
          <a:p>
            <a:pPr algn="justLow" rtl="1">
              <a:lnSpc>
                <a:spcPct val="150000"/>
              </a:lnSpc>
            </a:pPr>
            <a:r>
              <a:rPr lang="ar-EG" sz="1600" b="1" dirty="0">
                <a:effectLst/>
                <a:latin typeface="Alexandria" pitchFamily="2" charset="-78"/>
                <a:ea typeface="Calibri" panose="020F0502020204030204" pitchFamily="34" charset="0"/>
                <a:cs typeface="Alexandria" pitchFamily="2" charset="-78"/>
              </a:rPr>
              <a:t>* اتجاهات تدفق الاتصال:</a:t>
            </a:r>
            <a:endParaRPr lang="en-US" sz="1600" dirty="0">
              <a:effectLst/>
              <a:latin typeface="Alexandria" pitchFamily="2" charset="-78"/>
              <a:ea typeface="Calibri" panose="020F0502020204030204" pitchFamily="34" charset="0"/>
              <a:cs typeface="Alexandria" pitchFamily="2" charset="-78"/>
            </a:endParaRPr>
          </a:p>
          <a:p>
            <a:pPr algn="justLow" rtl="1">
              <a:lnSpc>
                <a:spcPct val="150000"/>
              </a:lnSpc>
            </a:pPr>
            <a:r>
              <a:rPr lang="ar-EG" sz="1600" dirty="0">
                <a:effectLst/>
                <a:latin typeface="Alexandria" pitchFamily="2" charset="-78"/>
                <a:ea typeface="Calibri" panose="020F0502020204030204" pitchFamily="34" charset="0"/>
                <a:cs typeface="Alexandria" pitchFamily="2" charset="-78"/>
              </a:rPr>
              <a:t>قسم الباحثون وعلماء التنظيم اتجاه الاتصال من خلال التنظيم الرسمي إلى أكثر من نوع، ويوجد في كثير من المنظمات خليط من هذه الأشكال الاتصالية من حيث الاتجاه، وهي كالآتي:</a:t>
            </a:r>
          </a:p>
          <a:p>
            <a:pPr algn="justLow" rtl="1">
              <a:lnSpc>
                <a:spcPct val="150000"/>
              </a:lnSpc>
            </a:pPr>
            <a:r>
              <a:rPr lang="ar-EG" sz="1600" dirty="0">
                <a:effectLst/>
                <a:latin typeface="Alexandria" pitchFamily="2" charset="-78"/>
                <a:ea typeface="Calibri" panose="020F0502020204030204" pitchFamily="34" charset="0"/>
                <a:cs typeface="Alexandria" pitchFamily="2" charset="-78"/>
              </a:rPr>
              <a:t>1- الاتصال الرأسي.                2- الاتصال الأفقي أو الجانبي.</a:t>
            </a:r>
            <a:endParaRPr lang="en-US" sz="1600" dirty="0">
              <a:effectLst/>
              <a:latin typeface="Alexandria" pitchFamily="2" charset="-78"/>
              <a:ea typeface="Calibri" panose="020F0502020204030204" pitchFamily="34" charset="0"/>
              <a:cs typeface="Alexandria" pitchFamily="2" charset="-78"/>
            </a:endParaRPr>
          </a:p>
          <a:p>
            <a:pPr algn="justLow" rtl="1">
              <a:lnSpc>
                <a:spcPct val="150000"/>
              </a:lnSpc>
            </a:pPr>
            <a:r>
              <a:rPr lang="ar-SA" sz="1600" dirty="0">
                <a:effectLst/>
                <a:latin typeface="Alexandria" pitchFamily="2" charset="-78"/>
                <a:ea typeface="Calibri" panose="020F0502020204030204" pitchFamily="34" charset="0"/>
                <a:cs typeface="Alexandria" pitchFamily="2" charset="-78"/>
              </a:rPr>
              <a:t>3- الاتصال المحوري أو القطري</a:t>
            </a:r>
            <a:r>
              <a:rPr lang="ar-EG" sz="1600" dirty="0">
                <a:effectLst/>
                <a:latin typeface="Alexandria" pitchFamily="2" charset="-78"/>
                <a:ea typeface="Calibri" panose="020F0502020204030204" pitchFamily="34" charset="0"/>
                <a:cs typeface="Alexandria" pitchFamily="2" charset="-78"/>
              </a:rPr>
              <a:t>.</a:t>
            </a:r>
            <a:endParaRPr lang="en-US" sz="1600" dirty="0">
              <a:effectLst/>
              <a:latin typeface="Alexandria" pitchFamily="2" charset="-78"/>
              <a:ea typeface="Calibri" panose="020F0502020204030204" pitchFamily="34" charset="0"/>
              <a:cs typeface="Alexandria" pitchFamily="2" charset="-78"/>
            </a:endParaRPr>
          </a:p>
          <a:p>
            <a:pPr algn="justLow" rtl="1">
              <a:lnSpc>
                <a:spcPct val="150000"/>
              </a:lnSpc>
            </a:pPr>
            <a:r>
              <a:rPr lang="ar-EG" sz="1600" b="1" dirty="0">
                <a:effectLst/>
                <a:latin typeface="Alexandria" pitchFamily="2" charset="-78"/>
                <a:ea typeface="Calibri" panose="020F0502020204030204" pitchFamily="34" charset="0"/>
                <a:cs typeface="Alexandria" pitchFamily="2" charset="-78"/>
              </a:rPr>
              <a:t>1- الاتصال الرأسي:</a:t>
            </a:r>
          </a:p>
          <a:p>
            <a:pPr algn="justLow" rtl="1">
              <a:lnSpc>
                <a:spcPct val="150000"/>
              </a:lnSpc>
            </a:pPr>
            <a:r>
              <a:rPr lang="ar-EG" sz="1600" dirty="0">
                <a:effectLst/>
                <a:latin typeface="Alexandria" pitchFamily="2" charset="-78"/>
                <a:ea typeface="Calibri" panose="020F0502020204030204" pitchFamily="34" charset="0"/>
                <a:cs typeface="Alexandria" pitchFamily="2" charset="-78"/>
              </a:rPr>
              <a:t> </a:t>
            </a:r>
            <a:r>
              <a:rPr lang="ar-EG" sz="1600" dirty="0">
                <a:effectLst/>
                <a:latin typeface="Alexandria" pitchFamily="2" charset="-78"/>
                <a:ea typeface="Times New Roman" panose="02020603050405020304" pitchFamily="18" charset="0"/>
                <a:cs typeface="Alexandria" pitchFamily="2" charset="-78"/>
              </a:rPr>
              <a:t>هو ذلك الاتصال الذي يتم بين الرؤساء والمرؤوسين عبر المستويات التنظيمية المختلفة، ويتضمن هذا الاتجاه ما تم تسميته بالاتصالات الصاعدة والهابطة، وسواء أكان الاتصال الرأسي صاعدا أم هابطا فإنه أكثر أنماط الاتصال حدوثًا وتكرارًا في المنظمة، ولقد أعطى الهيكل التنظيمي الكلاسيكي للتدرج السلطوي بالمنظمة الاعتراف الرسمي للاتصال الرأسي فقط.</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42082906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E08D77-40D0-0FE5-E082-4B8E27FDCE16}"/>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A69CCD79-C9EF-81AD-A2C7-6BB5FF60CF8B}"/>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EAAED58E-41C6-180C-FD3F-3405B6B4DB9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6744D1AD-34EE-5C5D-76C5-D006FBF78BF8}"/>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7EB17098-321E-B2B3-FC97-37941D3D8CC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DB7ADABF-35B0-983F-095E-4F11E4979C82}"/>
              </a:ext>
            </a:extLst>
          </p:cNvPr>
          <p:cNvSpPr txBox="1"/>
          <p:nvPr/>
        </p:nvSpPr>
        <p:spPr>
          <a:xfrm>
            <a:off x="4051300" y="1379840"/>
            <a:ext cx="7943825" cy="4713470"/>
          </a:xfrm>
          <a:prstGeom prst="rect">
            <a:avLst/>
          </a:prstGeom>
          <a:noFill/>
        </p:spPr>
        <p:txBody>
          <a:bodyPr wrap="square" rtlCol="0">
            <a:spAutoFit/>
          </a:bodyPr>
          <a:lstStyle/>
          <a:p>
            <a:pPr indent="108000" algn="justLow" rtl="1">
              <a:lnSpc>
                <a:spcPct val="150000"/>
              </a:lnSpc>
              <a:spcAft>
                <a:spcPts val="600"/>
              </a:spcAft>
            </a:pPr>
            <a:r>
              <a:rPr lang="ar-EG" sz="1600" dirty="0">
                <a:effectLst/>
                <a:latin typeface="Alexandria" pitchFamily="2" charset="-78"/>
                <a:ea typeface="Times New Roman" panose="02020603050405020304" pitchFamily="18" charset="0"/>
                <a:cs typeface="Alexandria" pitchFamily="2" charset="-78"/>
              </a:rPr>
              <a:t>وقد أثبتت الدراسات أن المديرين يقضون نحو ثلثي وقتهم الاتصالي اليومي في الاتصال الرأسي، الذي يشتمل على نوعين، هما: </a:t>
            </a:r>
            <a:r>
              <a:rPr lang="ar-EG" sz="1600" dirty="0">
                <a:effectLst/>
                <a:latin typeface="Alexandria" pitchFamily="2" charset="-78"/>
                <a:ea typeface="Calibri" panose="020F0502020204030204" pitchFamily="34" charset="0"/>
                <a:cs typeface="Alexandria" pitchFamily="2" charset="-78"/>
              </a:rPr>
              <a:t>الاتصال الرأسي الهابط، والاتصال الرأسي الصاعد.</a:t>
            </a:r>
          </a:p>
          <a:p>
            <a:pPr algn="justLow" rtl="1">
              <a:lnSpc>
                <a:spcPct val="150000"/>
              </a:lnSpc>
              <a:spcAft>
                <a:spcPts val="600"/>
              </a:spcAft>
            </a:pPr>
            <a:r>
              <a:rPr lang="ar-EG" sz="1600" b="1" dirty="0">
                <a:effectLst/>
                <a:latin typeface="Alexandria" pitchFamily="2" charset="-78"/>
                <a:ea typeface="Calibri" panose="020F0502020204030204" pitchFamily="34" charset="0"/>
                <a:cs typeface="Alexandria" pitchFamily="2" charset="-78"/>
              </a:rPr>
              <a:t>أ) الاتصال الرأسي الهابط:</a:t>
            </a:r>
          </a:p>
          <a:p>
            <a:pPr indent="108000" algn="justLow" rtl="1">
              <a:lnSpc>
                <a:spcPct val="150000"/>
              </a:lnSpc>
              <a:spcAft>
                <a:spcPts val="600"/>
              </a:spcAft>
            </a:pPr>
            <a:r>
              <a:rPr lang="ar-EG" sz="1600" dirty="0">
                <a:effectLst/>
                <a:latin typeface="Alexandria" pitchFamily="2" charset="-78"/>
                <a:ea typeface="Times New Roman" panose="02020603050405020304" pitchFamily="18" charset="0"/>
                <a:cs typeface="Alexandria" pitchFamily="2" charset="-78"/>
              </a:rPr>
              <a:t>هذا هو أهم أنواع الاتصالات الإدارية على الإطلاق، خاصة المنظمات الحكومية منها، حيث يزيد وجود هذا الاتصال في المنظمات التي يغلب عليها الطابع السلطوي. والاتصال الرأسي الهابط هو عبارة عن "تدفق الاتصال من الأفراد في المستويات العليا عبر الهيكل التنظيمي إلى المستويات الدنيا في الهيكل التنظيمي"، وعن طريقها يمكن للرئيس الإداري من تنفيذ أهداف الإدارة بالطريقة التي يفضلها، ويستطيع المرؤوس معرفة ما يجب عليه أداؤه فيقوم به، </a:t>
            </a:r>
          </a:p>
          <a:p>
            <a:pPr indent="108000" algn="justLow" rtl="1">
              <a:lnSpc>
                <a:spcPct val="150000"/>
              </a:lnSpc>
              <a:spcAft>
                <a:spcPts val="600"/>
              </a:spcAft>
            </a:pPr>
            <a:r>
              <a:rPr lang="ar-EG" sz="1600" dirty="0">
                <a:effectLst/>
                <a:latin typeface="Alexandria" pitchFamily="2" charset="-78"/>
                <a:ea typeface="Times New Roman" panose="02020603050405020304" pitchFamily="18" charset="0"/>
                <a:cs typeface="Alexandria" pitchFamily="2" charset="-78"/>
              </a:rPr>
              <a:t>فهذا الاتصال ينقل معلومات من المنظمة والمديرين إلى العاملين بشأن العمل، وهو يتبع بشكل رسمي سلسلة الأوامر من أعلى إلى أسفل، فهو يتدفق من أحد المستويات في المنظمة إلى المستوى الأدنى منه.</a:t>
            </a:r>
          </a:p>
        </p:txBody>
      </p:sp>
      <p:sp>
        <p:nvSpPr>
          <p:cNvPr id="3" name="TextBox 2">
            <a:extLst>
              <a:ext uri="{FF2B5EF4-FFF2-40B4-BE49-F238E27FC236}">
                <a16:creationId xmlns:a16="http://schemas.microsoft.com/office/drawing/2014/main" id="{49BEAA27-953B-A998-ACD8-6E45B43E4E9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8FA1855E-5D05-792A-5FA1-99D8F3EFFC6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5541229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CF55E5-650A-0A19-B8A4-33E49ABFA99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60115A1-72D5-8DDF-B822-6A0B0E1CDA4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26F58BB3-9840-76AC-7752-60F35E4F218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60D1E367-67E7-80CE-314A-7F729A893857}"/>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96AF8E36-562B-0229-D078-27AF6002538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F84D617C-A846-01A6-E909-10AABF175B06}"/>
              </a:ext>
            </a:extLst>
          </p:cNvPr>
          <p:cNvSpPr txBox="1"/>
          <p:nvPr/>
        </p:nvSpPr>
        <p:spPr>
          <a:xfrm>
            <a:off x="4076700" y="1468740"/>
            <a:ext cx="7935240" cy="4267194"/>
          </a:xfrm>
          <a:prstGeom prst="rect">
            <a:avLst/>
          </a:prstGeom>
          <a:noFill/>
        </p:spPr>
        <p:txBody>
          <a:bodyPr wrap="square" rtlCol="0">
            <a:spAutoFit/>
          </a:bodyPr>
          <a:lstStyle/>
          <a:p>
            <a:pPr indent="108000" algn="justLow" rtl="1">
              <a:lnSpc>
                <a:spcPct val="150000"/>
              </a:lnSpc>
              <a:spcAft>
                <a:spcPts val="600"/>
              </a:spcAft>
            </a:pPr>
            <a:r>
              <a:rPr lang="ar-EG" sz="1600" dirty="0">
                <a:effectLst/>
                <a:latin typeface="Alexandria" pitchFamily="2" charset="-78"/>
                <a:ea typeface="Times New Roman" panose="02020603050405020304" pitchFamily="18" charset="0"/>
                <a:cs typeface="Alexandria" pitchFamily="2" charset="-78"/>
              </a:rPr>
              <a:t>ويُستخدم من قِبَل قادة المجموعات أو المديرين لتحديد الأهداف وإعطاء التعليمات الوظيفية وإبلاغ السياسات والإجراءات الخاصة بالمنظمة للعاملين بها، وتحديد المشكلات التي تحتاج إلى مزيد من الاهتمام والرعاية، ويجب ألا يكون هذا الاتصال شفويًّا أو وجهًا لوجه، وإنما الأفضل أن يكون مكتوبًا</a:t>
            </a:r>
            <a:r>
              <a:rPr lang="ar-EG" sz="1600" dirty="0">
                <a:latin typeface="Alexandria" pitchFamily="2" charset="-78"/>
                <a:ea typeface="Times New Roman" panose="02020603050405020304" pitchFamily="18" charset="0"/>
                <a:cs typeface="Alexandria" pitchFamily="2" charset="-78"/>
              </a:rPr>
              <a:t>.</a:t>
            </a:r>
            <a:endParaRPr lang="ar-EG" sz="1600" dirty="0">
              <a:effectLst/>
              <a:latin typeface="Alexandria" pitchFamily="2" charset="-78"/>
              <a:ea typeface="Times New Roman" panose="02020603050405020304" pitchFamily="18" charset="0"/>
              <a:cs typeface="Alexandria" pitchFamily="2" charset="-78"/>
            </a:endParaRPr>
          </a:p>
          <a:p>
            <a:pPr indent="108000" algn="justLow" rtl="1">
              <a:lnSpc>
                <a:spcPct val="150000"/>
              </a:lnSpc>
              <a:spcAft>
                <a:spcPts val="600"/>
              </a:spcAft>
            </a:pPr>
            <a:r>
              <a:rPr lang="ar-EG" sz="1600" dirty="0">
                <a:effectLst/>
                <a:latin typeface="Alexandria" pitchFamily="2" charset="-78"/>
                <a:ea typeface="Times New Roman" panose="02020603050405020304" pitchFamily="18" charset="0"/>
                <a:cs typeface="Alexandria" pitchFamily="2" charset="-78"/>
              </a:rPr>
              <a:t>وينصب تقليديًّا التأكيد على أهمية الاتصال الهابط، وإن كان هناك شواهد واضحة أنه إذا تدفق الاتصال من أعلى إلى أسفل فقط فإن المشكلات سوف تنمو وتتطور، وفي الواقع فإن الشخص يمكن أن يؤكد أن الاتصال الفعال يجب أن يبدأ بالتابعين، وهذا يعني بشكل أولي الاتصال الرأسي الصاعد.</a:t>
            </a:r>
          </a:p>
          <a:p>
            <a:pPr indent="108000" algn="justLow" rtl="1">
              <a:lnSpc>
                <a:spcPct val="150000"/>
              </a:lnSpc>
              <a:spcAft>
                <a:spcPts val="600"/>
              </a:spcAft>
            </a:pPr>
            <a:r>
              <a:rPr lang="ar-EG" sz="1600" dirty="0">
                <a:effectLst/>
                <a:latin typeface="Alexandria" pitchFamily="2" charset="-78"/>
                <a:ea typeface="Times New Roman" panose="02020603050405020304" pitchFamily="18" charset="0"/>
                <a:cs typeface="Alexandria" pitchFamily="2" charset="-78"/>
              </a:rPr>
              <a:t>ولسوء الحظ أن المعلومات في الاتصال الهابط تُفقد أو تُحرّف بشكل كبير في رحلة الهبوط في سلسلة الأوامر؛ حيث إن التدفق الهابط للمعلومات من خلال المستويات المختلفة للمنظمة هو استهلاك للوقت</a:t>
            </a:r>
            <a:r>
              <a:rPr lang="ar-EG" sz="1600" dirty="0">
                <a:latin typeface="Alexandria" pitchFamily="2" charset="-78"/>
                <a:ea typeface="Times New Roman" panose="02020603050405020304" pitchFamily="18" charset="0"/>
                <a:cs typeface="Alexandria" pitchFamily="2" charset="-78"/>
              </a:rPr>
              <a:t>.</a:t>
            </a:r>
            <a:endParaRPr lang="en-US" sz="1600" dirty="0">
              <a:effectLst/>
              <a:latin typeface="Alexandria" pitchFamily="2" charset="-78"/>
              <a:ea typeface="Calibri" panose="020F0502020204030204" pitchFamily="34" charset="0"/>
              <a:cs typeface="Alexandria" pitchFamily="2" charset="-78"/>
            </a:endParaRPr>
          </a:p>
        </p:txBody>
      </p:sp>
      <p:sp>
        <p:nvSpPr>
          <p:cNvPr id="3" name="TextBox 2">
            <a:extLst>
              <a:ext uri="{FF2B5EF4-FFF2-40B4-BE49-F238E27FC236}">
                <a16:creationId xmlns:a16="http://schemas.microsoft.com/office/drawing/2014/main" id="{C380FD62-F0AA-7BFC-AF0E-75603F9A457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A84FBF9F-B23B-3691-5BBA-F09A5808D2F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9439880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153149" y="1635754"/>
            <a:ext cx="966228" cy="338554"/>
          </a:xfrm>
          <a:prstGeom prst="rect">
            <a:avLst/>
          </a:prstGeom>
          <a:noFill/>
        </p:spPr>
        <p:txBody>
          <a:bodyPr wrap="square" rtlCol="0">
            <a:spAutoFit/>
          </a:bodyPr>
          <a:lstStyle/>
          <a:p>
            <a:pPr algn="ctr"/>
            <a:r>
              <a:rPr lang="en-US" sz="1600" b="1" dirty="0">
                <a:solidFill>
                  <a:schemeClr val="bg1"/>
                </a:solidFill>
                <a:latin typeface="Alexandria" pitchFamily="2" charset="-78"/>
                <a:cs typeface="Alexandria" pitchFamily="2" charset="-78"/>
              </a:rPr>
              <a:t>01</a:t>
            </a:r>
          </a:p>
        </p:txBody>
      </p:sp>
      <p:sp>
        <p:nvSpPr>
          <p:cNvPr id="48" name="TextBox 47"/>
          <p:cNvSpPr txBox="1"/>
          <p:nvPr/>
        </p:nvSpPr>
        <p:spPr>
          <a:xfrm>
            <a:off x="761999" y="1960535"/>
            <a:ext cx="10415337" cy="3897862"/>
          </a:xfrm>
          <a:prstGeom prst="rect">
            <a:avLst/>
          </a:prstGeom>
          <a:noFill/>
        </p:spPr>
        <p:txBody>
          <a:bodyPr wrap="square" rtlCol="0">
            <a:spAutoFit/>
          </a:bodyPr>
          <a:lstStyle/>
          <a:p>
            <a:pPr algn="justLow" rtl="1">
              <a:lnSpc>
                <a:spcPct val="150000"/>
              </a:lnSpc>
              <a:spcAft>
                <a:spcPts val="600"/>
              </a:spcAft>
            </a:pPr>
            <a:r>
              <a:rPr lang="ar-EG" sz="1600" b="1" dirty="0">
                <a:effectLst/>
                <a:latin typeface="Alexandria" pitchFamily="2" charset="-78"/>
                <a:ea typeface="Calibri" panose="020F0502020204030204" pitchFamily="34" charset="0"/>
                <a:cs typeface="Alexandria" pitchFamily="2" charset="-78"/>
              </a:rPr>
              <a:t> ب) الاتصال الرأسي الصاعد:</a:t>
            </a:r>
          </a:p>
          <a:p>
            <a:pPr indent="108000" algn="justLow" rtl="1">
              <a:lnSpc>
                <a:spcPct val="150000"/>
              </a:lnSpc>
              <a:spcAft>
                <a:spcPts val="600"/>
              </a:spcAft>
            </a:pPr>
            <a:r>
              <a:rPr lang="ar-EG" sz="1600" dirty="0">
                <a:effectLst/>
                <a:latin typeface="Alexandria" pitchFamily="2" charset="-78"/>
                <a:ea typeface="Times New Roman" panose="02020603050405020304" pitchFamily="18" charset="0"/>
                <a:cs typeface="Alexandria" pitchFamily="2" charset="-78"/>
              </a:rPr>
              <a:t>يتمتع هذا النوع من الاتصال بأهمية كبيرة في نجاح الإدارة في أداء مهامها. ويتم من خلال هذا الاتصال تدفق الاتصالات من المستويات الدنيا في المنظمة إلى المستويات العليا، ويحدث عن طريقه التجاوب بين الرؤساء والمرؤوسين، ويتفهم كل منهم الأمر، فيسهل التعاون بينهم في تحقيق الهدف المشترك؛ فالإدارة تعتمد على التدفق المستمر للمعلومات من مختلف المراكز في التنظيم، بهدف اتخاذ قرارات سديدة، ويشترط في الاتصال الفعال بالإدارة أن تكون التقارير سريعة ودقيقة في الوقت نفسه.</a:t>
            </a:r>
            <a:endParaRPr lang="ar-EG" sz="1600" b="1" dirty="0">
              <a:effectLst/>
              <a:latin typeface="Alexandria" pitchFamily="2" charset="-78"/>
              <a:ea typeface="Calibri" panose="020F0502020204030204" pitchFamily="34" charset="0"/>
              <a:cs typeface="Alexandria" pitchFamily="2" charset="-78"/>
            </a:endParaRPr>
          </a:p>
          <a:p>
            <a:pPr indent="108000" algn="justLow" rtl="1">
              <a:lnSpc>
                <a:spcPct val="150000"/>
              </a:lnSpc>
              <a:spcAft>
                <a:spcPts val="600"/>
              </a:spcAft>
            </a:pPr>
            <a:r>
              <a:rPr lang="ar-EG" sz="1600" dirty="0">
                <a:effectLst/>
                <a:latin typeface="Alexandria" pitchFamily="2" charset="-78"/>
                <a:ea typeface="Times New Roman" panose="02020603050405020304" pitchFamily="18" charset="0"/>
                <a:cs typeface="Alexandria" pitchFamily="2" charset="-78"/>
              </a:rPr>
              <a:t>ولكن لسوء الحظ فإن هذا التدفق (الاتصال) يُعاق ــ غالبًا ــ عن طريق المديرين في سلسلة الاتصال؛ فهم يقومون بتنقية (فلترت) الرسائل، ولا يسمحون بنقل المعلومات كلها، وخاصة غير المرغوب فيها، ويسيطرون عليها لأغراض خاصة، ويُعتبر الاتصال الصاعد ــ بشكل أساسي ــ غير موجه، ويوجد عادة في البيئات التنظيمية الديمقراطية والبيئات ذات المشاركة. ويتطلب الاتصال الصاعد الفعال بيئة يشعر العاملون فيها بحرية الاتصال.</a:t>
            </a:r>
            <a:endParaRPr lang="en-US" sz="16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9298118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06C81B-9FFD-D1EA-E3E5-0DE2FEA7AB7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BEF21D9-5F81-983A-B5D8-9FA4E248B4E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a:extLst>
              <a:ext uri="{FF2B5EF4-FFF2-40B4-BE49-F238E27FC236}">
                <a16:creationId xmlns:a16="http://schemas.microsoft.com/office/drawing/2014/main" id="{BEA9E9CB-646D-1DA1-89F6-F1256F17F1D6}"/>
              </a:ext>
            </a:extLst>
          </p:cNvPr>
          <p:cNvSpPr txBox="1"/>
          <p:nvPr/>
        </p:nvSpPr>
        <p:spPr>
          <a:xfrm>
            <a:off x="1153149" y="1635754"/>
            <a:ext cx="966228" cy="338554"/>
          </a:xfrm>
          <a:prstGeom prst="rect">
            <a:avLst/>
          </a:prstGeom>
          <a:noFill/>
        </p:spPr>
        <p:txBody>
          <a:bodyPr wrap="square" rtlCol="0">
            <a:spAutoFit/>
          </a:bodyPr>
          <a:lstStyle/>
          <a:p>
            <a:pPr algn="ctr"/>
            <a:r>
              <a:rPr lang="en-US" sz="1600" b="1" dirty="0">
                <a:solidFill>
                  <a:schemeClr val="bg1"/>
                </a:solidFill>
                <a:latin typeface="Alexandria" pitchFamily="2" charset="-78"/>
                <a:cs typeface="Alexandria" pitchFamily="2" charset="-78"/>
              </a:rPr>
              <a:t>01</a:t>
            </a:r>
          </a:p>
        </p:txBody>
      </p:sp>
      <p:sp>
        <p:nvSpPr>
          <p:cNvPr id="48" name="TextBox 47">
            <a:extLst>
              <a:ext uri="{FF2B5EF4-FFF2-40B4-BE49-F238E27FC236}">
                <a16:creationId xmlns:a16="http://schemas.microsoft.com/office/drawing/2014/main" id="{168DEF6E-A505-FB00-60DF-B7C1E33095EB}"/>
              </a:ext>
            </a:extLst>
          </p:cNvPr>
          <p:cNvSpPr txBox="1"/>
          <p:nvPr/>
        </p:nvSpPr>
        <p:spPr>
          <a:xfrm>
            <a:off x="761999" y="1833535"/>
            <a:ext cx="10415337" cy="3897862"/>
          </a:xfrm>
          <a:prstGeom prst="rect">
            <a:avLst/>
          </a:prstGeom>
          <a:noFill/>
        </p:spPr>
        <p:txBody>
          <a:bodyPr wrap="square" rtlCol="0">
            <a:spAutoFit/>
          </a:bodyPr>
          <a:lstStyle/>
          <a:p>
            <a:pPr algn="justLow" rtl="1">
              <a:lnSpc>
                <a:spcPct val="150000"/>
              </a:lnSpc>
              <a:spcAft>
                <a:spcPts val="600"/>
              </a:spcAft>
            </a:pPr>
            <a:r>
              <a:rPr lang="ar-EG" sz="1600" b="1" dirty="0">
                <a:effectLst/>
                <a:latin typeface="Alexandria" pitchFamily="2" charset="-78"/>
                <a:ea typeface="Calibri" panose="020F0502020204030204" pitchFamily="34" charset="0"/>
                <a:cs typeface="Alexandria" pitchFamily="2" charset="-78"/>
              </a:rPr>
              <a:t> 2- الاتصال الأفقي أو الجانبي:</a:t>
            </a:r>
          </a:p>
          <a:p>
            <a:pPr indent="108000" algn="justLow" rtl="1">
              <a:lnSpc>
                <a:spcPct val="150000"/>
              </a:lnSpc>
              <a:spcAft>
                <a:spcPts val="600"/>
              </a:spcAft>
            </a:pPr>
            <a:r>
              <a:rPr lang="ar-EG" sz="1600" dirty="0">
                <a:effectLst/>
                <a:latin typeface="Alexandria" pitchFamily="2" charset="-78"/>
                <a:ea typeface="Times New Roman" panose="02020603050405020304" pitchFamily="18" charset="0"/>
                <a:cs typeface="Alexandria" pitchFamily="2" charset="-78"/>
              </a:rPr>
              <a:t>الاتجاه الثاني الرئيس للاتصال الرسمي في المنظمات هو الاتصال الأفقي (العَرْضي)، وهو يتعلق بالاتصال بين العاملين على المستوى الإداري الواحد نفسه، وهو مطلوب لتنسيق الجهود وتحقيق الأهداف التنظيمية، ويُعرف هذا الاتصال بأنه "ذلك الاتصال الذي يتم بين طرفين في المستوى الإداري نفسه"، فهو الذي "يتم بين الزملاء على المستوى الإداري نفسه أو الأقسام التي تقع على المستوى الإداري نفسه"، أي إرسال المعلومات واستيعابها بين المستويات الإدارية المختلفة، مثل الإدارات والأقسام (والأفراد) ذات المستويات المتشابهة، وهو ضروري لإحداث التنسيق المطلوب والتناغم والانسجام بين الإدارات والأقسام. </a:t>
            </a:r>
            <a:endParaRPr lang="en-US" sz="1600" dirty="0">
              <a:effectLst/>
              <a:latin typeface="Alexandria" pitchFamily="2" charset="-78"/>
              <a:ea typeface="Times New Roman" panose="02020603050405020304" pitchFamily="18" charset="0"/>
              <a:cs typeface="Alexandria" pitchFamily="2" charset="-78"/>
            </a:endParaRPr>
          </a:p>
          <a:p>
            <a:pPr indent="108000" algn="justLow" rtl="1">
              <a:lnSpc>
                <a:spcPct val="150000"/>
              </a:lnSpc>
              <a:spcAft>
                <a:spcPts val="600"/>
              </a:spcAft>
            </a:pPr>
            <a:r>
              <a:rPr lang="ar-EG" sz="1600" dirty="0">
                <a:effectLst/>
                <a:latin typeface="Alexandria" pitchFamily="2" charset="-78"/>
                <a:ea typeface="Times New Roman" panose="02020603050405020304" pitchFamily="18" charset="0"/>
                <a:cs typeface="Alexandria" pitchFamily="2" charset="-78"/>
              </a:rPr>
              <a:t>ويُعتبر هذا الاتصال الأفقي أساس فاعلية العمليات الإدارية، فهو يمر عبر الإدارات أو المناطق الوظيفية، أي أنه يوجد بين الأشخاص الذين يعملون في المستوى الإداري ذاته، وهو يحدث بين أعضاء المجموعة أو المنظمة المتواجدين على المستوى التنظيمي نفسه.</a:t>
            </a:r>
            <a:endParaRPr lang="en-US" sz="1600" dirty="0">
              <a:effectLst/>
              <a:latin typeface="Alexandria" pitchFamily="2" charset="-78"/>
              <a:ea typeface="Calibri" panose="020F0502020204030204" pitchFamily="34" charset="0"/>
              <a:cs typeface="Alexandria" pitchFamily="2" charset="-78"/>
            </a:endParaRPr>
          </a:p>
        </p:txBody>
      </p:sp>
      <p:sp>
        <p:nvSpPr>
          <p:cNvPr id="4" name="TextBox 3">
            <a:extLst>
              <a:ext uri="{FF2B5EF4-FFF2-40B4-BE49-F238E27FC236}">
                <a16:creationId xmlns:a16="http://schemas.microsoft.com/office/drawing/2014/main" id="{CA0F766B-72E4-B2D7-F6E1-7E7E2ADEE38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C40512F-9162-8728-89DF-66A2E006EB8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844883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C654EE-8FB6-87DB-5441-0DF96E16E31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AE33D49-2989-9A9F-41A3-C59CB1B5939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a:extLst>
              <a:ext uri="{FF2B5EF4-FFF2-40B4-BE49-F238E27FC236}">
                <a16:creationId xmlns:a16="http://schemas.microsoft.com/office/drawing/2014/main" id="{B63CEE14-48FA-B824-B25C-57A486DE5B59}"/>
              </a:ext>
            </a:extLst>
          </p:cNvPr>
          <p:cNvSpPr txBox="1"/>
          <p:nvPr/>
        </p:nvSpPr>
        <p:spPr>
          <a:xfrm>
            <a:off x="1153149" y="1635754"/>
            <a:ext cx="966228" cy="338554"/>
          </a:xfrm>
          <a:prstGeom prst="rect">
            <a:avLst/>
          </a:prstGeom>
          <a:noFill/>
        </p:spPr>
        <p:txBody>
          <a:bodyPr wrap="square" rtlCol="0">
            <a:spAutoFit/>
          </a:bodyPr>
          <a:lstStyle/>
          <a:p>
            <a:pPr algn="ctr"/>
            <a:r>
              <a:rPr lang="en-US" sz="1600" b="1" dirty="0">
                <a:solidFill>
                  <a:schemeClr val="bg1"/>
                </a:solidFill>
                <a:latin typeface="Alexandria" pitchFamily="2" charset="-78"/>
                <a:cs typeface="Alexandria" pitchFamily="2" charset="-78"/>
              </a:rPr>
              <a:t>01</a:t>
            </a:r>
          </a:p>
        </p:txBody>
      </p:sp>
      <p:sp>
        <p:nvSpPr>
          <p:cNvPr id="48" name="TextBox 47">
            <a:extLst>
              <a:ext uri="{FF2B5EF4-FFF2-40B4-BE49-F238E27FC236}">
                <a16:creationId xmlns:a16="http://schemas.microsoft.com/office/drawing/2014/main" id="{13EBC1C6-8608-E57F-665D-1113863250CD}"/>
              </a:ext>
            </a:extLst>
          </p:cNvPr>
          <p:cNvSpPr txBox="1"/>
          <p:nvPr/>
        </p:nvSpPr>
        <p:spPr>
          <a:xfrm>
            <a:off x="787399" y="1719235"/>
            <a:ext cx="10415337" cy="4267194"/>
          </a:xfrm>
          <a:prstGeom prst="rect">
            <a:avLst/>
          </a:prstGeom>
          <a:noFill/>
        </p:spPr>
        <p:txBody>
          <a:bodyPr wrap="square" rtlCol="0">
            <a:spAutoFit/>
          </a:bodyPr>
          <a:lstStyle/>
          <a:p>
            <a:pPr indent="108000" algn="justLow" rtl="1">
              <a:lnSpc>
                <a:spcPct val="150000"/>
              </a:lnSpc>
              <a:spcAft>
                <a:spcPts val="600"/>
              </a:spcAft>
            </a:pPr>
            <a:r>
              <a:rPr lang="ar-EG" sz="1600" dirty="0">
                <a:effectLst/>
                <a:latin typeface="Alexandria" pitchFamily="2" charset="-78"/>
                <a:ea typeface="Calibri" panose="020F0502020204030204" pitchFamily="34" charset="0"/>
                <a:cs typeface="Alexandria" pitchFamily="2" charset="-78"/>
              </a:rPr>
              <a:t> ويُطلق عليه الاتصال الجانبي، أو الاتصال عبر الخطوط، وهو ضروري لتوفير الوقت وتسهيل التعاون، كما يُطلق عليه كثيرًا الاتصال بين الأقران؛ حيث يتم تبادل المعلومات بين الأفراد والجماعات التي تشمل المستويات الوظيفية المتناظرة، وتتركز وظائفه في تزويد الدوافع الإيجابية بين الأقران، وتحقيق التكامل بينهم، ونشـر مواقع الرقابة الذاتية وتنوعها.</a:t>
            </a:r>
          </a:p>
          <a:p>
            <a:pPr indent="108000" algn="justLow" rtl="1">
              <a:lnSpc>
                <a:spcPct val="150000"/>
              </a:lnSpc>
              <a:spcAft>
                <a:spcPts val="600"/>
              </a:spcAft>
            </a:pPr>
            <a:r>
              <a:rPr lang="ar-EG" sz="1600" dirty="0">
                <a:effectLst/>
                <a:latin typeface="Alexandria" pitchFamily="2" charset="-78"/>
                <a:ea typeface="Times New Roman" panose="02020603050405020304" pitchFamily="18" charset="0"/>
                <a:cs typeface="Alexandria" pitchFamily="2" charset="-78"/>
              </a:rPr>
              <a:t>وقد أوضحت عدة دراسات أن نسبة الاتصالات الأفقية تمثل النسبة الغالبة من أشكال الاتصال بين الرؤساء في المستويات الإدارية الدنيا، وتبين أن (67٪) من اتصالات مديري المستويات الإدارية الدنيا كانت اتصالاتهم أفقية، بينما كانت (33٪) من اتصالاتهم رأسية، وتركزت هذه الاتصالات الأفقية بين رؤساء العمال أو الصف الإشرافي الأول على التفاهم، ومناقشة الحلول المشتركة للمشاكل، ومحاولة تيسير الأعمال.</a:t>
            </a:r>
          </a:p>
          <a:p>
            <a:pPr indent="108000" algn="justLow" rtl="1">
              <a:lnSpc>
                <a:spcPct val="150000"/>
              </a:lnSpc>
              <a:spcAft>
                <a:spcPts val="600"/>
              </a:spcAft>
            </a:pPr>
            <a:r>
              <a:rPr lang="ar-EG" sz="1600" dirty="0">
                <a:effectLst/>
                <a:latin typeface="Alexandria" pitchFamily="2" charset="-78"/>
                <a:ea typeface="Times New Roman" panose="02020603050405020304" pitchFamily="18" charset="0"/>
                <a:cs typeface="Alexandria" pitchFamily="2" charset="-78"/>
              </a:rPr>
              <a:t>وقد تم تفسير ارتفاع نسبة تكرار الاتصال الأفقي بأن الأفراد غالبًا ما يميلون إلى الاتصال مع من يتساوون معهم أكثر من اتصالهم مع من هم أعلى منهم، كما أن حدوث التشويه في الاتصال الأفقي أقل حدوثًا، وذلك لاشتراك الأفراد المشاركين في الاتصال الأفقي في إطار معرفي يكاد يكون متماثلًا</a:t>
            </a:r>
            <a:r>
              <a:rPr lang="ar-EG" sz="1600" baseline="30000" dirty="0">
                <a:latin typeface="Alexandria" pitchFamily="2" charset="-78"/>
                <a:ea typeface="Times New Roman" panose="02020603050405020304" pitchFamily="18" charset="0"/>
                <a:cs typeface="Alexandria" pitchFamily="2" charset="-78"/>
              </a:rPr>
              <a:t>.</a:t>
            </a:r>
            <a:endParaRPr lang="en-US" sz="1600" dirty="0">
              <a:effectLst/>
              <a:latin typeface="Alexandria" pitchFamily="2" charset="-78"/>
              <a:ea typeface="Calibri" panose="020F0502020204030204" pitchFamily="34" charset="0"/>
              <a:cs typeface="Alexandria" pitchFamily="2" charset="-78"/>
            </a:endParaRPr>
          </a:p>
        </p:txBody>
      </p:sp>
      <p:sp>
        <p:nvSpPr>
          <p:cNvPr id="4" name="TextBox 3">
            <a:extLst>
              <a:ext uri="{FF2B5EF4-FFF2-40B4-BE49-F238E27FC236}">
                <a16:creationId xmlns:a16="http://schemas.microsoft.com/office/drawing/2014/main" id="{6EBEF21C-5909-6967-72B6-F013FD10B3C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2755AE9-C97C-4EB0-4BA2-4DBD9B3EC66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0825764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1A2EE3-3CF9-814F-0C6F-2CD9F9F5619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906B978-4806-CCA2-E75B-7FE3248F1DA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a:extLst>
              <a:ext uri="{FF2B5EF4-FFF2-40B4-BE49-F238E27FC236}">
                <a16:creationId xmlns:a16="http://schemas.microsoft.com/office/drawing/2014/main" id="{52EA8AC9-5C60-0685-3EFD-6949F24890A5}"/>
              </a:ext>
            </a:extLst>
          </p:cNvPr>
          <p:cNvSpPr txBox="1"/>
          <p:nvPr/>
        </p:nvSpPr>
        <p:spPr>
          <a:xfrm>
            <a:off x="1153149" y="1635754"/>
            <a:ext cx="966228" cy="338554"/>
          </a:xfrm>
          <a:prstGeom prst="rect">
            <a:avLst/>
          </a:prstGeom>
          <a:noFill/>
        </p:spPr>
        <p:txBody>
          <a:bodyPr wrap="square" rtlCol="0">
            <a:spAutoFit/>
          </a:bodyPr>
          <a:lstStyle/>
          <a:p>
            <a:pPr algn="ctr"/>
            <a:r>
              <a:rPr lang="en-US" sz="1600" b="1" dirty="0">
                <a:solidFill>
                  <a:schemeClr val="bg1"/>
                </a:solidFill>
                <a:latin typeface="Alexandria" pitchFamily="2" charset="-78"/>
                <a:cs typeface="Alexandria" pitchFamily="2" charset="-78"/>
              </a:rPr>
              <a:t>01</a:t>
            </a:r>
          </a:p>
        </p:txBody>
      </p:sp>
      <p:sp>
        <p:nvSpPr>
          <p:cNvPr id="48" name="TextBox 47">
            <a:extLst>
              <a:ext uri="{FF2B5EF4-FFF2-40B4-BE49-F238E27FC236}">
                <a16:creationId xmlns:a16="http://schemas.microsoft.com/office/drawing/2014/main" id="{5A76ADA6-EB04-88CC-DDBA-F9E31ECC102D}"/>
              </a:ext>
            </a:extLst>
          </p:cNvPr>
          <p:cNvSpPr txBox="1"/>
          <p:nvPr/>
        </p:nvSpPr>
        <p:spPr>
          <a:xfrm>
            <a:off x="761999" y="1820835"/>
            <a:ext cx="10415337" cy="3926203"/>
          </a:xfrm>
          <a:prstGeom prst="rect">
            <a:avLst/>
          </a:prstGeom>
          <a:noFill/>
        </p:spPr>
        <p:txBody>
          <a:bodyPr wrap="square" rtlCol="0">
            <a:spAutoFit/>
          </a:bodyPr>
          <a:lstStyle/>
          <a:p>
            <a:pPr marL="36195" algn="justLow" rtl="1">
              <a:lnSpc>
                <a:spcPct val="150000"/>
              </a:lnSpc>
              <a:spcAft>
                <a:spcPts val="800"/>
              </a:spcAft>
            </a:pPr>
            <a:r>
              <a:rPr lang="ar-EG" sz="1600" b="1" dirty="0">
                <a:effectLst/>
                <a:latin typeface="Alexandria" pitchFamily="2" charset="-78"/>
                <a:ea typeface="Calibri" panose="020F0502020204030204" pitchFamily="34" charset="0"/>
                <a:cs typeface="Alexandria" pitchFamily="2" charset="-78"/>
              </a:rPr>
              <a:t> 3- الاتصال المحوري أو القطري:</a:t>
            </a:r>
          </a:p>
          <a:p>
            <a:pPr indent="108000" algn="justLow" rtl="1">
              <a:lnSpc>
                <a:spcPct val="150000"/>
              </a:lnSpc>
              <a:spcAft>
                <a:spcPts val="600"/>
              </a:spcAft>
            </a:pPr>
            <a:r>
              <a:rPr lang="ar-EG" sz="1600" dirty="0">
                <a:effectLst/>
                <a:latin typeface="Alexandria" pitchFamily="2" charset="-78"/>
                <a:ea typeface="Times New Roman" panose="02020603050405020304" pitchFamily="18" charset="0"/>
                <a:cs typeface="Alexandria" pitchFamily="2" charset="-78"/>
              </a:rPr>
              <a:t>إلى جانب هذين الاتجاهين الأساسيين لتدفق الاتصال خلال المنظمة، فإن هناك اتصالا محوريًّا يتم على مستوى إداري أعلى إلى مستوى إداري أدنى، ولكن لا يقع على خط السلطة نفسه، أي يحدث بين الأفراد في مستويات إدارية مختلفة ليست بينهم علاقات رسمية في المنظمة، </a:t>
            </a:r>
            <a:r>
              <a:rPr lang="ar-SA" sz="1600" dirty="0">
                <a:effectLst/>
                <a:latin typeface="Alexandria" pitchFamily="2" charset="-78"/>
                <a:ea typeface="Times New Roman" panose="02020603050405020304" pitchFamily="18" charset="0"/>
                <a:cs typeface="Alexandria" pitchFamily="2" charset="-78"/>
              </a:rPr>
              <a:t>فهو يبرز عندما يحدث اتصال بين المديرين والعاملين في إدارات غير تابعة لهم تنظيمًا، أو عندما يتصل أحد المديرين بأعضاء آخرين في المنظمة، ولكنهم ليسوا في المستوى التنظيمي نفسه. </a:t>
            </a:r>
            <a:endParaRPr lang="en-US" sz="1600" dirty="0">
              <a:effectLst/>
              <a:latin typeface="Alexandria" pitchFamily="2" charset="-78"/>
              <a:ea typeface="Times New Roman" panose="02020603050405020304" pitchFamily="18" charset="0"/>
              <a:cs typeface="Alexandria" pitchFamily="2" charset="-78"/>
            </a:endParaRPr>
          </a:p>
          <a:p>
            <a:pPr indent="108000" algn="justLow" rtl="1">
              <a:lnSpc>
                <a:spcPct val="150000"/>
              </a:lnSpc>
              <a:spcAft>
                <a:spcPts val="600"/>
              </a:spcAft>
            </a:pPr>
            <a:r>
              <a:rPr lang="ar-EG" sz="1600" dirty="0">
                <a:effectLst/>
                <a:latin typeface="Alexandria" pitchFamily="2" charset="-78"/>
                <a:ea typeface="Times New Roman" panose="02020603050405020304" pitchFamily="18" charset="0"/>
                <a:cs typeface="Alexandria" pitchFamily="2" charset="-78"/>
              </a:rPr>
              <a:t>ويحدث هذا الاتصال أيضا حينما يتصل الرئيس الأعلى مباشرة وفورًا بمن تتوافر لديه المعلومات أو الحقائق، لظروف طارئة أو إعطاء تعليمات أو توجيهات سريعة دون الالتجاء إلى التسلسل القيادي، </a:t>
            </a:r>
            <a:r>
              <a:rPr lang="ar-SA" sz="1600" dirty="0">
                <a:effectLst/>
                <a:latin typeface="Alexandria" pitchFamily="2" charset="-78"/>
                <a:ea typeface="Times New Roman" panose="02020603050405020304" pitchFamily="18" charset="0"/>
                <a:cs typeface="Alexandria" pitchFamily="2" charset="-78"/>
              </a:rPr>
              <a:t>ويحقق الاتصال المحوري (المتقابل) التفاعلات الجارية بين مختلف التقسيمات في المنظمة، وعادة لا يظهر هذا النوع من الاتصالات في الخرائط التنظيمية. </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a:extLst>
              <a:ext uri="{FF2B5EF4-FFF2-40B4-BE49-F238E27FC236}">
                <a16:creationId xmlns:a16="http://schemas.microsoft.com/office/drawing/2014/main" id="{875864D4-95B5-B351-925A-8CC79526D62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98D7496-F30D-528B-ADE1-5EA3080F773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2962896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118A52-846F-5194-1F56-1E3C05BD2FA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9A4E0BF-1A2E-46B0-5F1A-B57B99925BA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a:extLst>
              <a:ext uri="{FF2B5EF4-FFF2-40B4-BE49-F238E27FC236}">
                <a16:creationId xmlns:a16="http://schemas.microsoft.com/office/drawing/2014/main" id="{7212952F-48DD-951B-DD7C-E6A00DD2D4AE}"/>
              </a:ext>
            </a:extLst>
          </p:cNvPr>
          <p:cNvSpPr txBox="1"/>
          <p:nvPr/>
        </p:nvSpPr>
        <p:spPr>
          <a:xfrm>
            <a:off x="1153149" y="1635754"/>
            <a:ext cx="966228" cy="338554"/>
          </a:xfrm>
          <a:prstGeom prst="rect">
            <a:avLst/>
          </a:prstGeom>
          <a:noFill/>
        </p:spPr>
        <p:txBody>
          <a:bodyPr wrap="square" rtlCol="0">
            <a:spAutoFit/>
          </a:bodyPr>
          <a:lstStyle/>
          <a:p>
            <a:pPr algn="ctr"/>
            <a:r>
              <a:rPr lang="en-US" sz="1600" b="1" dirty="0">
                <a:solidFill>
                  <a:schemeClr val="bg1"/>
                </a:solidFill>
                <a:latin typeface="Alexandria" pitchFamily="2" charset="-78"/>
                <a:cs typeface="Alexandria" pitchFamily="2" charset="-78"/>
              </a:rPr>
              <a:t>01</a:t>
            </a:r>
          </a:p>
        </p:txBody>
      </p:sp>
      <p:sp>
        <p:nvSpPr>
          <p:cNvPr id="48" name="TextBox 47">
            <a:extLst>
              <a:ext uri="{FF2B5EF4-FFF2-40B4-BE49-F238E27FC236}">
                <a16:creationId xmlns:a16="http://schemas.microsoft.com/office/drawing/2014/main" id="{EA2F7139-CDB6-3CB3-EF7E-D8493A800507}"/>
              </a:ext>
            </a:extLst>
          </p:cNvPr>
          <p:cNvSpPr txBox="1"/>
          <p:nvPr/>
        </p:nvSpPr>
        <p:spPr>
          <a:xfrm>
            <a:off x="761999" y="2074835"/>
            <a:ext cx="10415337" cy="3528530"/>
          </a:xfrm>
          <a:prstGeom prst="rect">
            <a:avLst/>
          </a:prstGeom>
          <a:noFill/>
        </p:spPr>
        <p:txBody>
          <a:bodyPr wrap="square" rtlCol="0">
            <a:spAutoFit/>
          </a:bodyPr>
          <a:lstStyle/>
          <a:p>
            <a:pPr indent="107950" algn="justLow" rtl="1">
              <a:lnSpc>
                <a:spcPct val="150000"/>
              </a:lnSpc>
              <a:spcAft>
                <a:spcPts val="600"/>
              </a:spcAft>
            </a:pPr>
            <a:r>
              <a:rPr lang="ar-SA" sz="1600" dirty="0">
                <a:effectLst/>
                <a:latin typeface="Alexandria" pitchFamily="2" charset="-78"/>
                <a:ea typeface="Times New Roman" panose="02020603050405020304" pitchFamily="18" charset="0"/>
                <a:cs typeface="Alexandria" pitchFamily="2" charset="-78"/>
              </a:rPr>
              <a:t>ورغم أن هذا النوع من الاتصال يُستخدم بشكل أقل من الاتصال الرأسي بنوعيه والاتصال الأفقي إلا أنه ذو أهمية بالنسبة للأفراد الذين لا يستطيعون إرسال الرسائل أو استقبالها بفاعلية من خلال مسالك أخرى</a:t>
            </a:r>
            <a:r>
              <a:rPr lang="ar-EG" sz="1600" dirty="0">
                <a:effectLst/>
                <a:latin typeface="Alexandria" pitchFamily="2" charset="-78"/>
                <a:ea typeface="Times New Roman" panose="02020603050405020304" pitchFamily="18" charset="0"/>
                <a:cs typeface="Alexandria" pitchFamily="2" charset="-78"/>
              </a:rPr>
              <a:t>.</a:t>
            </a:r>
          </a:p>
          <a:p>
            <a:pPr indent="107950" algn="justLow" rtl="1">
              <a:lnSpc>
                <a:spcPct val="150000"/>
              </a:lnSpc>
              <a:spcAft>
                <a:spcPts val="600"/>
              </a:spcAft>
            </a:pPr>
            <a:r>
              <a:rPr lang="ar-EG" sz="1600" dirty="0">
                <a:effectLst/>
                <a:latin typeface="Alexandria" pitchFamily="2" charset="-78"/>
                <a:ea typeface="Times New Roman" panose="02020603050405020304" pitchFamily="18" charset="0"/>
                <a:cs typeface="Alexandria" pitchFamily="2" charset="-78"/>
              </a:rPr>
              <a:t>وهناك عدة أنواع من الاتصال المائل أو المحوري، من أهمها؛ الاتصال المتقاطع، والذي يحدث عندما يقوم مرؤوس ما بإحدى الوحدات الإدارية في المنظمة بالاتصال برئيس إحدى الوحدات الإدارية الأخرى والعكس صحيح، ويميل هذا النوع من الاتصال إلى أن يكون غير رسمي، وهو مفيد في الإعداد لاجتماعات فرق العمل، وكذلك اجتماعات المجموعات الصغيرة. </a:t>
            </a:r>
            <a:endParaRPr lang="en-US" sz="1600" dirty="0">
              <a:effectLst/>
              <a:latin typeface="Alexandria" pitchFamily="2" charset="-78"/>
              <a:ea typeface="Times New Roman" panose="02020603050405020304" pitchFamily="18" charset="0"/>
              <a:cs typeface="Alexandria" pitchFamily="2" charset="-78"/>
            </a:endParaRPr>
          </a:p>
          <a:p>
            <a:pPr indent="107950" algn="justLow" rtl="1">
              <a:lnSpc>
                <a:spcPct val="150000"/>
              </a:lnSpc>
              <a:spcAft>
                <a:spcPts val="600"/>
              </a:spcAft>
            </a:pPr>
            <a:r>
              <a:rPr lang="ar-EG" sz="1600" dirty="0">
                <a:effectLst/>
                <a:latin typeface="Alexandria" pitchFamily="2" charset="-78"/>
                <a:ea typeface="Times New Roman" panose="02020603050405020304" pitchFamily="18" charset="0"/>
                <a:cs typeface="Alexandria" pitchFamily="2" charset="-78"/>
              </a:rPr>
              <a:t>ويشمل الاتصال القطري الأشخاص الموجودين في المستويات المختلفة الذين ليسوا لهم علاقات مباشرة معلنة مع أشخاص آخرين (أشخاص في مستويات تنظيمية مختلفة)، ويُستخدم هذا النوع من الاتصال في تحسين التفاهم وتنسيق الجهود لتحقيق أهداف المنظمة.</a:t>
            </a:r>
            <a:endParaRPr lang="en-US" sz="1600" dirty="0">
              <a:effectLst/>
              <a:latin typeface="Alexandria" pitchFamily="2" charset="-78"/>
              <a:ea typeface="Times New Roman" panose="02020603050405020304" pitchFamily="18" charset="0"/>
              <a:cs typeface="Alexandria" pitchFamily="2" charset="-78"/>
            </a:endParaRPr>
          </a:p>
        </p:txBody>
      </p:sp>
      <p:sp>
        <p:nvSpPr>
          <p:cNvPr id="4" name="TextBox 3">
            <a:extLst>
              <a:ext uri="{FF2B5EF4-FFF2-40B4-BE49-F238E27FC236}">
                <a16:creationId xmlns:a16="http://schemas.microsoft.com/office/drawing/2014/main" id="{F7E98907-591B-4C3A-0F89-334E466EC01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B5CA200-CDD8-277F-FE68-F772E01932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1736798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889000" y="1123950"/>
            <a:ext cx="10175240" cy="4610100"/>
          </a:xfrm>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Rectangle 33"/>
          <p:cNvSpPr/>
          <p:nvPr/>
        </p:nvSpPr>
        <p:spPr>
          <a:xfrm>
            <a:off x="449200" y="4859301"/>
            <a:ext cx="5584094" cy="1943481"/>
          </a:xfrm>
          <a:prstGeom prst="rect">
            <a:avLst/>
          </a:prstGeom>
          <a:noFill/>
        </p:spPr>
        <p:txBody>
          <a:bodyPr wrap="square">
            <a:spAutoFit/>
          </a:bodyPr>
          <a:lstStyle/>
          <a:p>
            <a:pPr algn="justLow" rtl="1">
              <a:lnSpc>
                <a:spcPct val="150000"/>
              </a:lnSpc>
            </a:pPr>
            <a:r>
              <a:rPr lang="ar-EG" b="1" dirty="0">
                <a:effectLst/>
                <a:latin typeface="Alexandria" pitchFamily="2" charset="-78"/>
                <a:ea typeface="Calibri" panose="020F0502020204030204" pitchFamily="34" charset="0"/>
                <a:cs typeface="Alexandria" pitchFamily="2" charset="-78"/>
              </a:rPr>
              <a:t>شبكات الاتصال في الاتصال الرسمي</a:t>
            </a:r>
            <a:r>
              <a:rPr lang="ar-EG" b="1" dirty="0">
                <a:latin typeface="Alexandria" pitchFamily="2" charset="-78"/>
                <a:ea typeface="Calibri" panose="020F0502020204030204" pitchFamily="34" charset="0"/>
                <a:cs typeface="Alexandria" pitchFamily="2" charset="-78"/>
              </a:rPr>
              <a:t>:</a:t>
            </a:r>
          </a:p>
          <a:p>
            <a:pPr algn="justLow" rtl="1">
              <a:lnSpc>
                <a:spcPct val="150000"/>
              </a:lnSpc>
            </a:pPr>
            <a:r>
              <a:rPr lang="ar-EG" sz="1600" dirty="0">
                <a:effectLst/>
                <a:latin typeface="Calibri" panose="020F0502020204030204" pitchFamily="34" charset="0"/>
                <a:ea typeface="Calibri" panose="020F0502020204030204" pitchFamily="34" charset="0"/>
                <a:cs typeface="Alexandria" pitchFamily="2" charset="-78"/>
              </a:rPr>
              <a:t>   تركزت جهود الباحثين في الأعوام الماضية على دراسة شبكات الاتصال، والتي تعني "النسق الذي يضم عددًا من الأفراد يتبادلون فيما بينهم المعلومات من خلال نمط أو نموذج محدد".</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58137973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9BF95B-0999-367E-0BFB-B1D13B7F81D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5DF3851-7175-99EB-E115-A656C7BFAAB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a:extLst>
              <a:ext uri="{FF2B5EF4-FFF2-40B4-BE49-F238E27FC236}">
                <a16:creationId xmlns:a16="http://schemas.microsoft.com/office/drawing/2014/main" id="{B447AB15-15C8-E54C-3945-D4B60BB99528}"/>
              </a:ext>
            </a:extLst>
          </p:cNvPr>
          <p:cNvSpPr txBox="1"/>
          <p:nvPr/>
        </p:nvSpPr>
        <p:spPr>
          <a:xfrm>
            <a:off x="1153149" y="1635754"/>
            <a:ext cx="966228" cy="338554"/>
          </a:xfrm>
          <a:prstGeom prst="rect">
            <a:avLst/>
          </a:prstGeom>
          <a:noFill/>
        </p:spPr>
        <p:txBody>
          <a:bodyPr wrap="square" rtlCol="0">
            <a:spAutoFit/>
          </a:bodyPr>
          <a:lstStyle/>
          <a:p>
            <a:pPr algn="ctr"/>
            <a:r>
              <a:rPr lang="en-US" sz="1600" b="1" dirty="0">
                <a:solidFill>
                  <a:schemeClr val="bg1"/>
                </a:solidFill>
                <a:latin typeface="Alexandria" pitchFamily="2" charset="-78"/>
                <a:cs typeface="Alexandria" pitchFamily="2" charset="-78"/>
              </a:rPr>
              <a:t>01</a:t>
            </a:r>
          </a:p>
        </p:txBody>
      </p:sp>
      <p:sp>
        <p:nvSpPr>
          <p:cNvPr id="48" name="TextBox 47">
            <a:extLst>
              <a:ext uri="{FF2B5EF4-FFF2-40B4-BE49-F238E27FC236}">
                <a16:creationId xmlns:a16="http://schemas.microsoft.com/office/drawing/2014/main" id="{375CD7EB-8983-13A7-9A67-FA4717B79C70}"/>
              </a:ext>
            </a:extLst>
          </p:cNvPr>
          <p:cNvSpPr txBox="1"/>
          <p:nvPr/>
        </p:nvSpPr>
        <p:spPr>
          <a:xfrm>
            <a:off x="761999" y="2087535"/>
            <a:ext cx="10415337" cy="3605474"/>
          </a:xfrm>
          <a:prstGeom prst="rect">
            <a:avLst/>
          </a:prstGeom>
          <a:noFill/>
        </p:spPr>
        <p:txBody>
          <a:bodyPr wrap="square" rtlCol="0">
            <a:spAutoFit/>
          </a:bodyPr>
          <a:lstStyle/>
          <a:p>
            <a:pPr indent="108000" algn="justLow" rtl="1">
              <a:lnSpc>
                <a:spcPct val="150000"/>
              </a:lnSpc>
              <a:spcAft>
                <a:spcPts val="600"/>
              </a:spcAft>
            </a:pPr>
            <a:r>
              <a:rPr lang="ar-EG" sz="1600" dirty="0">
                <a:effectLst/>
                <a:latin typeface="Alexandria" pitchFamily="2" charset="-78"/>
                <a:ea typeface="Calibri" panose="020F0502020204030204" pitchFamily="34" charset="0"/>
                <a:cs typeface="Alexandria" pitchFamily="2" charset="-78"/>
              </a:rPr>
              <a:t>وشبكات الاتصال هي "القنوات التي من خلالها تتدفق المعلومات لتصل إلى مجموعة من الأفراد يصل عددهم إلى اثنين أو ثلاثة على الأقل"، ومن أنواع هذه الشبكات:</a:t>
            </a:r>
            <a:endParaRPr lang="ar-EG" sz="1600" b="1" dirty="0">
              <a:effectLst/>
              <a:latin typeface="Alexandria" pitchFamily="2" charset="-78"/>
              <a:ea typeface="Calibri" panose="020F0502020204030204" pitchFamily="34" charset="0"/>
              <a:cs typeface="Alexandria" pitchFamily="2" charset="-78"/>
            </a:endParaRPr>
          </a:p>
          <a:p>
            <a:pPr algn="justLow" rtl="1">
              <a:lnSpc>
                <a:spcPct val="150000"/>
              </a:lnSpc>
              <a:spcAft>
                <a:spcPts val="600"/>
              </a:spcAft>
            </a:pPr>
            <a:r>
              <a:rPr lang="ar-EG" sz="1600" b="1" dirty="0">
                <a:latin typeface="Alexandria" pitchFamily="2" charset="-78"/>
                <a:ea typeface="Calibri" panose="020F0502020204030204" pitchFamily="34" charset="0"/>
                <a:cs typeface="Alexandria" pitchFamily="2" charset="-78"/>
              </a:rPr>
              <a:t>1</a:t>
            </a:r>
            <a:r>
              <a:rPr lang="ar-SA" sz="1600" b="1" dirty="0">
                <a:effectLst/>
                <a:latin typeface="Alexandria" pitchFamily="2" charset="-78"/>
                <a:ea typeface="Calibri" panose="020F0502020204030204" pitchFamily="34" charset="0"/>
                <a:cs typeface="Alexandria" pitchFamily="2" charset="-78"/>
              </a:rPr>
              <a:t>– شبكة/شكل </a:t>
            </a:r>
            <a:r>
              <a:rPr lang="ar-EG" sz="1600" b="1" dirty="0">
                <a:effectLst/>
                <a:latin typeface="Alexandria" pitchFamily="2" charset="-78"/>
                <a:ea typeface="Calibri" panose="020F0502020204030204" pitchFamily="34" charset="0"/>
                <a:cs typeface="Alexandria" pitchFamily="2" charset="-78"/>
              </a:rPr>
              <a:t>العجلة:</a:t>
            </a:r>
          </a:p>
          <a:p>
            <a:pPr indent="108000" algn="justLow" rtl="1">
              <a:lnSpc>
                <a:spcPct val="150000"/>
              </a:lnSpc>
              <a:spcAft>
                <a:spcPts val="600"/>
              </a:spcAft>
            </a:pPr>
            <a:r>
              <a:rPr lang="ar-SA" sz="1600" dirty="0">
                <a:effectLst/>
                <a:latin typeface="Alexandria" pitchFamily="2" charset="-78"/>
                <a:ea typeface="Times New Roman" panose="02020603050405020304" pitchFamily="18" charset="0"/>
                <a:cs typeface="Alexandria" pitchFamily="2" charset="-78"/>
              </a:rPr>
              <a:t>يتيح </a:t>
            </a:r>
            <a:r>
              <a:rPr lang="ar-EG" sz="1600" dirty="0">
                <a:effectLst/>
                <a:latin typeface="Alexandria" pitchFamily="2" charset="-78"/>
                <a:ea typeface="Times New Roman" panose="02020603050405020304" pitchFamily="18" charset="0"/>
                <a:cs typeface="Alexandria" pitchFamily="2" charset="-78"/>
              </a:rPr>
              <a:t>هذا</a:t>
            </a:r>
            <a:r>
              <a:rPr lang="ar-SA" sz="1600" dirty="0">
                <a:effectLst/>
                <a:latin typeface="Alexandria" pitchFamily="2" charset="-78"/>
                <a:ea typeface="Times New Roman" panose="02020603050405020304" pitchFamily="18" charset="0"/>
                <a:cs typeface="Alexandria" pitchFamily="2" charset="-78"/>
              </a:rPr>
              <a:t> النمط لعضو واحد في المحور (الرئيس أو المش</a:t>
            </a:r>
            <a:r>
              <a:rPr lang="ar-EG" sz="1600" dirty="0">
                <a:effectLst/>
                <a:latin typeface="Alexandria" pitchFamily="2" charset="-78"/>
                <a:ea typeface="Times New Roman" panose="02020603050405020304" pitchFamily="18" charset="0"/>
                <a:cs typeface="Alexandria" pitchFamily="2" charset="-78"/>
              </a:rPr>
              <a:t>ـر</a:t>
            </a:r>
            <a:r>
              <a:rPr lang="ar-SA" sz="1600" dirty="0">
                <a:effectLst/>
                <a:latin typeface="Alexandria" pitchFamily="2" charset="-78"/>
                <a:ea typeface="Times New Roman" panose="02020603050405020304" pitchFamily="18" charset="0"/>
                <a:cs typeface="Alexandria" pitchFamily="2" charset="-78"/>
              </a:rPr>
              <a:t>ف) أن يتصل بأعضاء المجموعة الآخرين</a:t>
            </a:r>
            <a:r>
              <a:rPr lang="ar-EG" sz="1600" dirty="0">
                <a:effectLst/>
                <a:latin typeface="Alexandria" pitchFamily="2" charset="-78"/>
                <a:ea typeface="Times New Roman" panose="02020603050405020304" pitchFamily="18" charset="0"/>
                <a:cs typeface="Alexandria" pitchFamily="2" charset="-78"/>
              </a:rPr>
              <a:t>.</a:t>
            </a:r>
          </a:p>
          <a:p>
            <a:pPr indent="108000" algn="justLow" rtl="1">
              <a:lnSpc>
                <a:spcPct val="150000"/>
              </a:lnSpc>
              <a:spcAft>
                <a:spcPts val="600"/>
              </a:spcAft>
            </a:pPr>
            <a:r>
              <a:rPr lang="ar-SA" sz="1600" dirty="0">
                <a:effectLst/>
                <a:latin typeface="Alexandria" pitchFamily="2" charset="-78"/>
                <a:ea typeface="Times New Roman" panose="02020603050405020304" pitchFamily="18" charset="0"/>
                <a:cs typeface="Alexandria" pitchFamily="2" charset="-78"/>
              </a:rPr>
              <a:t>ولا يستطيع أعضاء المجموعة في هذا النمـط الاتصال المباشر</a:t>
            </a:r>
            <a:r>
              <a:rPr lang="ar-EG" sz="1600" dirty="0">
                <a:effectLst/>
                <a:latin typeface="Alexandria" pitchFamily="2" charset="-78"/>
                <a:ea typeface="Times New Roman" panose="02020603050405020304" pitchFamily="18" charset="0"/>
                <a:cs typeface="Alexandria" pitchFamily="2" charset="-78"/>
              </a:rPr>
              <a:t> </a:t>
            </a:r>
            <a:r>
              <a:rPr lang="ar-SA" sz="1600" dirty="0">
                <a:effectLst/>
                <a:latin typeface="Alexandria" pitchFamily="2" charset="-78"/>
                <a:ea typeface="Times New Roman" panose="02020603050405020304" pitchFamily="18" charset="0"/>
                <a:cs typeface="Alexandria" pitchFamily="2" charset="-78"/>
              </a:rPr>
              <a:t>إلا بالرئيس، أي أن الاتصال يتم فيما بينهم عن طريقه فقط، واستخدام هذا الأسلوب</a:t>
            </a:r>
            <a:r>
              <a:rPr lang="ar-EG" sz="1600" dirty="0">
                <a:effectLst/>
                <a:latin typeface="Alexandria" pitchFamily="2" charset="-78"/>
                <a:ea typeface="Times New Roman" panose="02020603050405020304" pitchFamily="18" charset="0"/>
                <a:cs typeface="Alexandria" pitchFamily="2" charset="-78"/>
              </a:rPr>
              <a:t> </a:t>
            </a:r>
            <a:r>
              <a:rPr lang="ar-SA" sz="1600" dirty="0">
                <a:effectLst/>
                <a:latin typeface="Alexandria" pitchFamily="2" charset="-78"/>
                <a:ea typeface="Times New Roman" panose="02020603050405020304" pitchFamily="18" charset="0"/>
                <a:cs typeface="Alexandria" pitchFamily="2" charset="-78"/>
              </a:rPr>
              <a:t>يجعل سلطة اتخاذ القرار تتركز في يد الرئيس،</a:t>
            </a:r>
            <a:r>
              <a:rPr lang="ar-SA" sz="1600" dirty="0">
                <a:solidFill>
                  <a:srgbClr val="0000FF"/>
                </a:solidFill>
                <a:effectLst/>
                <a:latin typeface="Alexandria" pitchFamily="2" charset="-78"/>
                <a:ea typeface="Times New Roman" panose="02020603050405020304" pitchFamily="18" charset="0"/>
                <a:cs typeface="Alexandria" pitchFamily="2" charset="-78"/>
              </a:rPr>
              <a:t> </a:t>
            </a:r>
            <a:r>
              <a:rPr lang="ar-SA" sz="1600" dirty="0">
                <a:effectLst/>
                <a:latin typeface="Alexandria" pitchFamily="2" charset="-78"/>
                <a:ea typeface="Times New Roman" panose="02020603050405020304" pitchFamily="18" charset="0"/>
                <a:cs typeface="Alexandria" pitchFamily="2" charset="-78"/>
              </a:rPr>
              <a:t>فيستطيع الرئيس التحكم في المعلومات مبكرًا؛ ومن ثم فإن احتمالات حذف المعلومات وقطعها تكون كبيرة جدًّا. ويقوم فرد ما في هذه الشبكة بتولي المكانة المركزية، ومنها يستطيع أن يتبادل المعلومات مع أربعة أطراف أو أكثر، وهذه الشبكة أكثر الشبكات الاتصالية مركزية؛ حيث لا يستطيع أي فرد في هذه الشبكة الاتصال إلا بالفرد المركزي فقط. </a:t>
            </a:r>
            <a:endParaRPr lang="en-US" sz="1600" dirty="0">
              <a:effectLst/>
              <a:latin typeface="Alexandria" pitchFamily="2" charset="-78"/>
              <a:ea typeface="Times New Roman" panose="02020603050405020304" pitchFamily="18" charset="0"/>
              <a:cs typeface="Alexandria" pitchFamily="2" charset="-78"/>
            </a:endParaRPr>
          </a:p>
        </p:txBody>
      </p:sp>
      <p:sp>
        <p:nvSpPr>
          <p:cNvPr id="4" name="TextBox 3">
            <a:extLst>
              <a:ext uri="{FF2B5EF4-FFF2-40B4-BE49-F238E27FC236}">
                <a16:creationId xmlns:a16="http://schemas.microsoft.com/office/drawing/2014/main" id="{EC015FD1-8392-0358-0ED1-CF0E5330613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038CE12-5E40-D927-0FE2-6B05EF529C5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2">
            <a:extLst>
              <a:ext uri="{FF2B5EF4-FFF2-40B4-BE49-F238E27FC236}">
                <a16:creationId xmlns:a16="http://schemas.microsoft.com/office/drawing/2014/main" id="{EF609880-16FF-48F3-9102-F0D844375348}"/>
              </a:ext>
            </a:extLst>
          </p:cNvPr>
          <p:cNvGrpSpPr>
            <a:grpSpLocks/>
          </p:cNvGrpSpPr>
          <p:nvPr/>
        </p:nvGrpSpPr>
        <p:grpSpPr bwMode="auto">
          <a:xfrm>
            <a:off x="1068616" y="2982913"/>
            <a:ext cx="982663" cy="750887"/>
            <a:chOff x="7074" y="4014"/>
            <a:chExt cx="2484" cy="1861"/>
          </a:xfrm>
        </p:grpSpPr>
        <p:sp>
          <p:nvSpPr>
            <p:cNvPr id="3" name="Oval 3">
              <a:extLst>
                <a:ext uri="{FF2B5EF4-FFF2-40B4-BE49-F238E27FC236}">
                  <a16:creationId xmlns:a16="http://schemas.microsoft.com/office/drawing/2014/main" id="{E11FEF5A-084D-685C-99C5-0C08EEE2F6B9}"/>
                </a:ext>
              </a:extLst>
            </p:cNvPr>
            <p:cNvSpPr>
              <a:spLocks noChangeArrowheads="1"/>
            </p:cNvSpPr>
            <p:nvPr/>
          </p:nvSpPr>
          <p:spPr bwMode="auto">
            <a:xfrm>
              <a:off x="8139" y="4903"/>
              <a:ext cx="354" cy="243"/>
            </a:xfrm>
            <a:prstGeom prst="ellipse">
              <a:avLst/>
            </a:prstGeom>
            <a:solidFill>
              <a:srgbClr val="FFFFFF"/>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 name="Oval 4">
              <a:extLst>
                <a:ext uri="{FF2B5EF4-FFF2-40B4-BE49-F238E27FC236}">
                  <a16:creationId xmlns:a16="http://schemas.microsoft.com/office/drawing/2014/main" id="{36988028-E206-5377-88E6-901FC3C38421}"/>
                </a:ext>
              </a:extLst>
            </p:cNvPr>
            <p:cNvSpPr>
              <a:spLocks noChangeArrowheads="1"/>
            </p:cNvSpPr>
            <p:nvPr/>
          </p:nvSpPr>
          <p:spPr bwMode="auto">
            <a:xfrm>
              <a:off x="9054" y="4014"/>
              <a:ext cx="355" cy="243"/>
            </a:xfrm>
            <a:prstGeom prst="ellipse">
              <a:avLst/>
            </a:prstGeom>
            <a:solidFill>
              <a:srgbClr val="FFFFFF"/>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 name="Oval 5">
              <a:extLst>
                <a:ext uri="{FF2B5EF4-FFF2-40B4-BE49-F238E27FC236}">
                  <a16:creationId xmlns:a16="http://schemas.microsoft.com/office/drawing/2014/main" id="{63470D9E-4293-5675-2A83-FAB404D2C1B2}"/>
                </a:ext>
              </a:extLst>
            </p:cNvPr>
            <p:cNvSpPr>
              <a:spLocks noChangeArrowheads="1"/>
            </p:cNvSpPr>
            <p:nvPr/>
          </p:nvSpPr>
          <p:spPr bwMode="auto">
            <a:xfrm>
              <a:off x="7074" y="4131"/>
              <a:ext cx="355" cy="243"/>
            </a:xfrm>
            <a:prstGeom prst="ellipse">
              <a:avLst/>
            </a:prstGeom>
            <a:solidFill>
              <a:srgbClr val="FFFFFF"/>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8" name="Oval 6">
              <a:extLst>
                <a:ext uri="{FF2B5EF4-FFF2-40B4-BE49-F238E27FC236}">
                  <a16:creationId xmlns:a16="http://schemas.microsoft.com/office/drawing/2014/main" id="{545594B5-4011-1ED8-FA02-96848481DDE1}"/>
                </a:ext>
              </a:extLst>
            </p:cNvPr>
            <p:cNvSpPr>
              <a:spLocks noChangeArrowheads="1"/>
            </p:cNvSpPr>
            <p:nvPr/>
          </p:nvSpPr>
          <p:spPr bwMode="auto">
            <a:xfrm>
              <a:off x="7074" y="5551"/>
              <a:ext cx="355" cy="243"/>
            </a:xfrm>
            <a:prstGeom prst="ellipse">
              <a:avLst/>
            </a:prstGeom>
            <a:solidFill>
              <a:srgbClr val="FFFFFF"/>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9" name="Oval 7">
              <a:extLst>
                <a:ext uri="{FF2B5EF4-FFF2-40B4-BE49-F238E27FC236}">
                  <a16:creationId xmlns:a16="http://schemas.microsoft.com/office/drawing/2014/main" id="{922A337D-869E-9C5E-04DE-D573FC4880D0}"/>
                </a:ext>
              </a:extLst>
            </p:cNvPr>
            <p:cNvSpPr>
              <a:spLocks noChangeArrowheads="1"/>
            </p:cNvSpPr>
            <p:nvPr/>
          </p:nvSpPr>
          <p:spPr bwMode="auto">
            <a:xfrm>
              <a:off x="9203" y="5632"/>
              <a:ext cx="355" cy="243"/>
            </a:xfrm>
            <a:prstGeom prst="ellipse">
              <a:avLst/>
            </a:prstGeom>
            <a:solidFill>
              <a:srgbClr val="FFFFFF"/>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1" name="Line 8">
              <a:extLst>
                <a:ext uri="{FF2B5EF4-FFF2-40B4-BE49-F238E27FC236}">
                  <a16:creationId xmlns:a16="http://schemas.microsoft.com/office/drawing/2014/main" id="{EF13A476-B21B-6427-B0EB-2B736302C6FD}"/>
                </a:ext>
              </a:extLst>
            </p:cNvPr>
            <p:cNvSpPr>
              <a:spLocks noChangeShapeType="1"/>
            </p:cNvSpPr>
            <p:nvPr/>
          </p:nvSpPr>
          <p:spPr bwMode="auto">
            <a:xfrm flipH="1">
              <a:off x="8334" y="4237"/>
              <a:ext cx="751" cy="677"/>
            </a:xfrm>
            <a:prstGeom prst="line">
              <a:avLst/>
            </a:prstGeom>
            <a:noFill/>
            <a:ln w="28575">
              <a:solidFill>
                <a:srgbClr val="000000"/>
              </a:solidFill>
              <a:round/>
              <a:headEnd type="triangle" w="med" len="me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2" name="Line 9">
              <a:extLst>
                <a:ext uri="{FF2B5EF4-FFF2-40B4-BE49-F238E27FC236}">
                  <a16:creationId xmlns:a16="http://schemas.microsoft.com/office/drawing/2014/main" id="{801CD0A8-3EE5-0CB8-1DEF-F5502A57C99B}"/>
                </a:ext>
              </a:extLst>
            </p:cNvPr>
            <p:cNvSpPr>
              <a:spLocks noChangeShapeType="1"/>
            </p:cNvSpPr>
            <p:nvPr/>
          </p:nvSpPr>
          <p:spPr bwMode="auto">
            <a:xfrm flipH="1">
              <a:off x="7444" y="5094"/>
              <a:ext cx="710" cy="567"/>
            </a:xfrm>
            <a:prstGeom prst="line">
              <a:avLst/>
            </a:prstGeom>
            <a:noFill/>
            <a:ln w="28575">
              <a:solidFill>
                <a:srgbClr val="000000"/>
              </a:solidFill>
              <a:round/>
              <a:headEnd type="triangle" w="med" len="me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3" name="Line 10">
              <a:extLst>
                <a:ext uri="{FF2B5EF4-FFF2-40B4-BE49-F238E27FC236}">
                  <a16:creationId xmlns:a16="http://schemas.microsoft.com/office/drawing/2014/main" id="{05312A4E-8C63-7C23-25F9-6339B363AB8E}"/>
                </a:ext>
              </a:extLst>
            </p:cNvPr>
            <p:cNvSpPr>
              <a:spLocks noChangeShapeType="1"/>
            </p:cNvSpPr>
            <p:nvPr/>
          </p:nvSpPr>
          <p:spPr bwMode="auto">
            <a:xfrm flipH="1" flipV="1">
              <a:off x="8488" y="5066"/>
              <a:ext cx="828" cy="648"/>
            </a:xfrm>
            <a:prstGeom prst="line">
              <a:avLst/>
            </a:prstGeom>
            <a:noFill/>
            <a:ln w="28575">
              <a:solidFill>
                <a:srgbClr val="000000"/>
              </a:solidFill>
              <a:round/>
              <a:headEnd type="triangle" w="med" len="me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4" name="Line 11">
              <a:extLst>
                <a:ext uri="{FF2B5EF4-FFF2-40B4-BE49-F238E27FC236}">
                  <a16:creationId xmlns:a16="http://schemas.microsoft.com/office/drawing/2014/main" id="{1F5E9882-0917-B44D-A220-B15E2321509A}"/>
                </a:ext>
              </a:extLst>
            </p:cNvPr>
            <p:cNvSpPr>
              <a:spLocks noChangeShapeType="1"/>
            </p:cNvSpPr>
            <p:nvPr/>
          </p:nvSpPr>
          <p:spPr bwMode="auto">
            <a:xfrm flipH="1" flipV="1">
              <a:off x="7326" y="4374"/>
              <a:ext cx="828" cy="567"/>
            </a:xfrm>
            <a:prstGeom prst="line">
              <a:avLst/>
            </a:prstGeom>
            <a:noFill/>
            <a:ln w="28575">
              <a:solidFill>
                <a:srgbClr val="000000"/>
              </a:solidFill>
              <a:round/>
              <a:headEnd type="triangle" w="med" len="me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grpSp>
    </p:spTree>
    <p:extLst>
      <p:ext uri="{BB962C8B-B14F-4D97-AF65-F5344CB8AC3E}">
        <p14:creationId xmlns:p14="http://schemas.microsoft.com/office/powerpoint/2010/main" val="14997107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C89192-022C-772A-DE76-27D8E9661BC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C0EB1AC-C2DC-A400-4D5E-223045CBA55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a:extLst>
              <a:ext uri="{FF2B5EF4-FFF2-40B4-BE49-F238E27FC236}">
                <a16:creationId xmlns:a16="http://schemas.microsoft.com/office/drawing/2014/main" id="{5EFD0D22-65AB-003C-738A-D84F8B26B8B7}"/>
              </a:ext>
            </a:extLst>
          </p:cNvPr>
          <p:cNvSpPr txBox="1"/>
          <p:nvPr/>
        </p:nvSpPr>
        <p:spPr>
          <a:xfrm>
            <a:off x="1153149" y="1635754"/>
            <a:ext cx="966228" cy="338554"/>
          </a:xfrm>
          <a:prstGeom prst="rect">
            <a:avLst/>
          </a:prstGeom>
          <a:noFill/>
        </p:spPr>
        <p:txBody>
          <a:bodyPr wrap="square" rtlCol="0">
            <a:spAutoFit/>
          </a:bodyPr>
          <a:lstStyle/>
          <a:p>
            <a:pPr algn="ctr"/>
            <a:r>
              <a:rPr lang="en-US" sz="1600" b="1" dirty="0">
                <a:solidFill>
                  <a:schemeClr val="bg1"/>
                </a:solidFill>
                <a:latin typeface="Alexandria" pitchFamily="2" charset="-78"/>
                <a:cs typeface="Alexandria" pitchFamily="2" charset="-78"/>
              </a:rPr>
              <a:t>01</a:t>
            </a:r>
          </a:p>
        </p:txBody>
      </p:sp>
      <p:sp>
        <p:nvSpPr>
          <p:cNvPr id="48" name="TextBox 47">
            <a:extLst>
              <a:ext uri="{FF2B5EF4-FFF2-40B4-BE49-F238E27FC236}">
                <a16:creationId xmlns:a16="http://schemas.microsoft.com/office/drawing/2014/main" id="{A8E718AA-062B-C0CA-35B2-FE0E5F8C31DD}"/>
              </a:ext>
            </a:extLst>
          </p:cNvPr>
          <p:cNvSpPr txBox="1"/>
          <p:nvPr/>
        </p:nvSpPr>
        <p:spPr>
          <a:xfrm>
            <a:off x="761999" y="2151035"/>
            <a:ext cx="10415337" cy="3082254"/>
          </a:xfrm>
          <a:prstGeom prst="rect">
            <a:avLst/>
          </a:prstGeom>
          <a:noFill/>
        </p:spPr>
        <p:txBody>
          <a:bodyPr wrap="square" rtlCol="0">
            <a:spAutoFit/>
          </a:bodyPr>
          <a:lstStyle/>
          <a:p>
            <a:pPr indent="108000" algn="justLow" rtl="1">
              <a:lnSpc>
                <a:spcPct val="150000"/>
              </a:lnSpc>
              <a:spcAft>
                <a:spcPts val="600"/>
              </a:spcAft>
            </a:pPr>
            <a:r>
              <a:rPr lang="ar-EG" sz="1600" dirty="0">
                <a:effectLst/>
                <a:latin typeface="Alexandria" pitchFamily="2" charset="-78"/>
                <a:ea typeface="Calibri" panose="020F0502020204030204" pitchFamily="34" charset="0"/>
                <a:cs typeface="Alexandria" pitchFamily="2" charset="-78"/>
              </a:rPr>
              <a:t> </a:t>
            </a:r>
            <a:r>
              <a:rPr lang="ar-EG" sz="1600" dirty="0">
                <a:effectLst/>
                <a:latin typeface="Alexandria" pitchFamily="2" charset="-78"/>
                <a:ea typeface="Times New Roman" panose="02020603050405020304" pitchFamily="18" charset="0"/>
                <a:cs typeface="Alexandria" pitchFamily="2" charset="-78"/>
              </a:rPr>
              <a:t>وتُسمى شبكة العجلة أحيانًا بشبكة السلطة المسيطرة والموجهة، حيث نجد أن رئيس المجموعة الذي يقف في منطقة المركز من عملية الاتصال يقيم اتصالا ذا اتجاهين مع كل فرد من أفراد المجموعة، لكن لا يُسمح لأي فرد في المجموعة أن يتصل مباشــرة بأفراد المجموعــة، الذين يقفون في نفس مســتواه، وتعتمد هذه الشبكة على القائد كمحور رئيس لكل اتصالات المجموعة.</a:t>
            </a:r>
            <a:endParaRPr lang="en-US" sz="1600" dirty="0">
              <a:effectLst/>
              <a:latin typeface="Alexandria" pitchFamily="2" charset="-78"/>
              <a:ea typeface="Times New Roman" panose="02020603050405020304" pitchFamily="18" charset="0"/>
              <a:cs typeface="Alexandria" pitchFamily="2" charset="-78"/>
            </a:endParaRPr>
          </a:p>
          <a:p>
            <a:pPr indent="108000" algn="justLow" rtl="1">
              <a:lnSpc>
                <a:spcPct val="150000"/>
              </a:lnSpc>
              <a:spcAft>
                <a:spcPts val="600"/>
              </a:spcAft>
            </a:pPr>
            <a:r>
              <a:rPr lang="ar-SA" sz="1600" dirty="0">
                <a:effectLst/>
                <a:latin typeface="Alexandria" pitchFamily="2" charset="-78"/>
                <a:ea typeface="Times New Roman" panose="02020603050405020304" pitchFamily="18" charset="0"/>
                <a:cs typeface="Alexandria" pitchFamily="2" charset="-78"/>
              </a:rPr>
              <a:t>وترتبط هذه الشبكة بالمدرسة الاستبدادية في الإدارة؛ حيث</a:t>
            </a:r>
            <a:r>
              <a:rPr lang="ar-EG" sz="1600" dirty="0">
                <a:effectLst/>
                <a:latin typeface="Alexandria" pitchFamily="2" charset="-78"/>
                <a:ea typeface="Times New Roman" panose="02020603050405020304" pitchFamily="18" charset="0"/>
                <a:cs typeface="Alexandria" pitchFamily="2" charset="-78"/>
              </a:rPr>
              <a:t> إن هذا النمط يتيح لعضو واحد في المحور أو الرئيس أو المشرف أن يتصل بأعضاء المجموعة الآخرين، فلا يستطيع أعضاء المجموعة في هذا النمط الاتصال المباشر إلا من خلال الرئيس، أي أن الاتصال يتم فيما بينهم عن طريقه فقط، واستخدام هذا الأسلوب يجعل سلطة اتخاذ القرار تتركز في الرئيس أو المدير.</a:t>
            </a:r>
            <a:endParaRPr lang="en-US" sz="1600" dirty="0">
              <a:effectLst/>
              <a:latin typeface="Alexandria" pitchFamily="2" charset="-78"/>
              <a:ea typeface="Times New Roman" panose="02020603050405020304" pitchFamily="18" charset="0"/>
              <a:cs typeface="Alexandria" pitchFamily="2" charset="-78"/>
            </a:endParaRPr>
          </a:p>
        </p:txBody>
      </p:sp>
      <p:sp>
        <p:nvSpPr>
          <p:cNvPr id="4" name="TextBox 3">
            <a:extLst>
              <a:ext uri="{FF2B5EF4-FFF2-40B4-BE49-F238E27FC236}">
                <a16:creationId xmlns:a16="http://schemas.microsoft.com/office/drawing/2014/main" id="{3C2A21B1-B258-6287-7859-D5A115C4660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4ECE739-30E2-3EE5-ED5C-01066FD9D74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8575713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524579" y="500900"/>
            <a:ext cx="94642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952845"/>
            <a:ext cx="7886739" cy="46199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500" y="1059932"/>
            <a:ext cx="7632700" cy="4421082"/>
          </a:xfrm>
          <a:prstGeom prst="rect">
            <a:avLst/>
          </a:prstGeom>
          <a:noFill/>
        </p:spPr>
        <p:txBody>
          <a:bodyPr wrap="square" rtlCol="0">
            <a:spAutoFit/>
          </a:bodyPr>
          <a:lstStyle/>
          <a:p>
            <a:pPr lvl="0" algn="justLow" rtl="1">
              <a:lnSpc>
                <a:spcPct val="150000"/>
              </a:lnSpc>
              <a:spcAft>
                <a:spcPts val="600"/>
              </a:spcAft>
              <a:tabLst>
                <a:tab pos="457200" algn="l"/>
              </a:tabLst>
            </a:pPr>
            <a:r>
              <a:rPr lang="ar-EG" sz="1600" b="1" dirty="0">
                <a:latin typeface="Alexandria" pitchFamily="2" charset="-78"/>
                <a:cs typeface="Alexandria" pitchFamily="2" charset="-78"/>
              </a:rPr>
              <a:t> </a:t>
            </a:r>
            <a:r>
              <a:rPr lang="ar-SA" sz="1600" b="1" dirty="0">
                <a:effectLst/>
                <a:latin typeface="Alexandria" pitchFamily="2" charset="-78"/>
                <a:ea typeface="Calibri" panose="020F0502020204030204" pitchFamily="34" charset="0"/>
                <a:cs typeface="Alexandria" pitchFamily="2" charset="-78"/>
              </a:rPr>
              <a:t>2- شبكة/ شكل السلسلة</a:t>
            </a:r>
            <a:r>
              <a:rPr lang="ar-EG" sz="1600" b="1" dirty="0">
                <a:effectLst/>
                <a:latin typeface="Alexandria" pitchFamily="2" charset="-78"/>
                <a:ea typeface="Calibri" panose="020F0502020204030204" pitchFamily="34" charset="0"/>
                <a:cs typeface="Alexandria" pitchFamily="2" charset="-78"/>
              </a:rPr>
              <a:t>:</a:t>
            </a:r>
          </a:p>
          <a:p>
            <a:pPr indent="108000" algn="justLow" rtl="1">
              <a:lnSpc>
                <a:spcPct val="150000"/>
              </a:lnSpc>
              <a:spcAft>
                <a:spcPts val="600"/>
              </a:spcAft>
              <a:tabLst>
                <a:tab pos="5939790" algn="l"/>
              </a:tabLst>
            </a:pPr>
            <a:r>
              <a:rPr lang="ar-EG" sz="1600" dirty="0">
                <a:latin typeface="Alexandria" pitchFamily="2" charset="-78"/>
                <a:cs typeface="Alexandria" pitchFamily="2" charset="-78"/>
              </a:rPr>
              <a:t> </a:t>
            </a:r>
            <a:r>
              <a:rPr lang="ar-SA" sz="1600" dirty="0">
                <a:effectLst/>
                <a:latin typeface="Alexandria" pitchFamily="2" charset="-78"/>
                <a:ea typeface="Times New Roman" panose="02020603050405020304" pitchFamily="18" charset="0"/>
                <a:cs typeface="Alexandria" pitchFamily="2" charset="-78"/>
              </a:rPr>
              <a:t>في هذا النمط يكون جميع الأعضاء في خط واحد؛ حيث لا يستطيع أي</a:t>
            </a:r>
            <a:endParaRPr lang="en-US" sz="1600" dirty="0">
              <a:effectLst/>
              <a:latin typeface="Alexandria" pitchFamily="2" charset="-78"/>
              <a:ea typeface="Times New Roman" panose="02020603050405020304" pitchFamily="18" charset="0"/>
              <a:cs typeface="Alexandria" pitchFamily="2" charset="-78"/>
            </a:endParaRPr>
          </a:p>
          <a:p>
            <a:pPr indent="108000" algn="justLow" rtl="1">
              <a:lnSpc>
                <a:spcPct val="150000"/>
              </a:lnSpc>
              <a:spcAft>
                <a:spcPts val="600"/>
              </a:spcAft>
              <a:tabLst>
                <a:tab pos="5939790" algn="l"/>
              </a:tabLst>
            </a:pPr>
            <a:r>
              <a:rPr lang="ar-SA" sz="1600" dirty="0">
                <a:effectLst/>
                <a:latin typeface="Alexandria" pitchFamily="2" charset="-78"/>
                <a:ea typeface="Times New Roman" panose="02020603050405020304" pitchFamily="18" charset="0"/>
                <a:cs typeface="Alexandria" pitchFamily="2" charset="-78"/>
              </a:rPr>
              <a:t>منهم الاتصال المباشر بفرد أو بفردين إلا إذا كان أحد الأفراد الذين يمثلون</a:t>
            </a:r>
            <a:endParaRPr lang="en-US" sz="1600" dirty="0">
              <a:effectLst/>
              <a:latin typeface="Alexandria" pitchFamily="2" charset="-78"/>
              <a:ea typeface="Times New Roman" panose="02020603050405020304" pitchFamily="18" charset="0"/>
              <a:cs typeface="Alexandria" pitchFamily="2" charset="-78"/>
            </a:endParaRPr>
          </a:p>
          <a:p>
            <a:pPr indent="108000" algn="justLow" rtl="1">
              <a:lnSpc>
                <a:spcPct val="150000"/>
              </a:lnSpc>
              <a:spcAft>
                <a:spcPts val="600"/>
              </a:spcAft>
              <a:tabLst>
                <a:tab pos="5939790" algn="l"/>
              </a:tabLst>
            </a:pPr>
            <a:r>
              <a:rPr lang="ar-SA" sz="1600" dirty="0">
                <a:effectLst/>
                <a:latin typeface="Alexandria" pitchFamily="2" charset="-78"/>
                <a:ea typeface="Times New Roman" panose="02020603050405020304" pitchFamily="18" charset="0"/>
                <a:cs typeface="Alexandria" pitchFamily="2" charset="-78"/>
              </a:rPr>
              <a:t> مراكز مهمة</a:t>
            </a:r>
            <a:r>
              <a:rPr lang="ar-EG" sz="1600" dirty="0">
                <a:latin typeface="Alexandria" pitchFamily="2" charset="-78"/>
                <a:ea typeface="Times New Roman" panose="02020603050405020304" pitchFamily="18" charset="0"/>
                <a:cs typeface="Alexandria" pitchFamily="2" charset="-78"/>
              </a:rPr>
              <a:t>، أي </a:t>
            </a:r>
            <a:r>
              <a:rPr lang="ar-SA" sz="1600" dirty="0">
                <a:effectLst/>
                <a:latin typeface="Alexandria" pitchFamily="2" charset="-78"/>
                <a:ea typeface="Times New Roman" panose="02020603050405020304" pitchFamily="18" charset="0"/>
                <a:cs typeface="Alexandria" pitchFamily="2" charset="-78"/>
              </a:rPr>
              <a:t>يكون جميع الأعضاء في هذا النمط في خط واحـد، فلا يستطيع أي منهم الاتصال المباشر بفرد آخر (أو بفردين) إلا إذا كان أحد الأفراد الذين يمثلون مراكز مهمة، ويُلاحظ أن الفرد الذي يقع في وسط (منتصف) السلسلة يملك النفوذ والتأثير الأكبر في منصبه الأوسط، وتتبع هذه الشبكة بشكل كبير التسلسل الرسمي للأوامر والتعليمات في المنظمة.</a:t>
            </a:r>
            <a:endParaRPr lang="en-US" sz="1600" dirty="0">
              <a:effectLst/>
              <a:latin typeface="Alexandria" pitchFamily="2" charset="-78"/>
              <a:ea typeface="Times New Roman" panose="02020603050405020304" pitchFamily="18" charset="0"/>
              <a:cs typeface="Alexandria" pitchFamily="2" charset="-78"/>
            </a:endParaRPr>
          </a:p>
          <a:p>
            <a:pPr indent="108000" algn="justLow" rtl="1">
              <a:lnSpc>
                <a:spcPct val="150000"/>
              </a:lnSpc>
              <a:spcAft>
                <a:spcPts val="600"/>
              </a:spcAft>
              <a:tabLst>
                <a:tab pos="5939790" algn="l"/>
              </a:tabLst>
            </a:pPr>
            <a:r>
              <a:rPr lang="ar-SA" sz="1600" dirty="0">
                <a:effectLst/>
                <a:latin typeface="Alexandria" pitchFamily="2" charset="-78"/>
                <a:ea typeface="Times New Roman" panose="02020603050405020304" pitchFamily="18" charset="0"/>
                <a:cs typeface="Alexandria" pitchFamily="2" charset="-78"/>
              </a:rPr>
              <a:t>وتتسم هذه الشبكة بأنها غير ديمقراطية إلى حد كبير؛ حيث لا تسمح لجميع الأفراد بالتحدث مع بعضهم البعض بشكل مباشر وبدون قيود، كما أنها تتسم أيض</a:t>
            </a:r>
            <a:r>
              <a:rPr lang="ar-EG" sz="1600" dirty="0">
                <a:effectLst/>
                <a:latin typeface="Alexandria" pitchFamily="2" charset="-78"/>
                <a:ea typeface="Times New Roman" panose="02020603050405020304" pitchFamily="18" charset="0"/>
                <a:cs typeface="Alexandria" pitchFamily="2" charset="-78"/>
              </a:rPr>
              <a:t>ا</a:t>
            </a:r>
            <a:r>
              <a:rPr lang="ar-SA" sz="1600" dirty="0">
                <a:effectLst/>
                <a:latin typeface="Alexandria" pitchFamily="2" charset="-78"/>
                <a:ea typeface="Times New Roman" panose="02020603050405020304" pitchFamily="18" charset="0"/>
                <a:cs typeface="Alexandria" pitchFamily="2" charset="-78"/>
              </a:rPr>
              <a:t> بدرجـة من المركزية مثل الشبكة السابقة (شبكة العجلة)، ولكن بشكل أقل.</a:t>
            </a:r>
            <a:endParaRPr lang="en-US" sz="1600" dirty="0">
              <a:effectLst/>
              <a:latin typeface="Alexandria" pitchFamily="2" charset="-78"/>
              <a:ea typeface="Times New Roman" panose="02020603050405020304" pitchFamily="18"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4" name="صورة 13">
            <a:extLst>
              <a:ext uri="{FF2B5EF4-FFF2-40B4-BE49-F238E27FC236}">
                <a16:creationId xmlns:a16="http://schemas.microsoft.com/office/drawing/2014/main" id="{78F0B7DA-C10B-CBBB-F870-7A66A1FAF6B9}"/>
              </a:ext>
            </a:extLst>
          </p:cNvPr>
          <p:cNvPicPr>
            <a:picLocks noChangeAspect="1"/>
          </p:cNvPicPr>
          <p:nvPr/>
        </p:nvPicPr>
        <p:blipFill>
          <a:blip r:embed="rId3"/>
          <a:stretch>
            <a:fillRect/>
          </a:stretch>
        </p:blipFill>
        <p:spPr>
          <a:xfrm>
            <a:off x="1726521" y="1562095"/>
            <a:ext cx="647619" cy="876190"/>
          </a:xfrm>
          <a:prstGeom prst="rect">
            <a:avLst/>
          </a:prstGeom>
        </p:spPr>
      </p:pic>
      <p:pic>
        <p:nvPicPr>
          <p:cNvPr id="55" name="صورة 54">
            <a:extLst>
              <a:ext uri="{FF2B5EF4-FFF2-40B4-BE49-F238E27FC236}">
                <a16:creationId xmlns:a16="http://schemas.microsoft.com/office/drawing/2014/main" id="{586EF1CA-86C9-DCF7-E8FA-D0E6D48BD309}"/>
              </a:ext>
            </a:extLst>
          </p:cNvPr>
          <p:cNvPicPr>
            <a:picLocks noChangeAspect="1"/>
          </p:cNvPicPr>
          <p:nvPr/>
        </p:nvPicPr>
        <p:blipFill>
          <a:blip r:embed="rId4"/>
          <a:stretch>
            <a:fillRect/>
          </a:stretch>
        </p:blipFill>
        <p:spPr>
          <a:xfrm>
            <a:off x="1363339" y="1302183"/>
            <a:ext cx="257143" cy="1123810"/>
          </a:xfrm>
          <a:prstGeom prst="rect">
            <a:avLst/>
          </a:prstGeom>
        </p:spPr>
      </p:pic>
    </p:spTree>
    <p:extLst>
      <p:ext uri="{BB962C8B-B14F-4D97-AF65-F5344CB8AC3E}">
        <p14:creationId xmlns:p14="http://schemas.microsoft.com/office/powerpoint/2010/main" val="333590219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6478" y="500900"/>
            <a:ext cx="9525091" cy="6446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7645438" cy="46199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58900" y="1379273"/>
            <a:ext cx="7249014" cy="4344138"/>
          </a:xfrm>
          <a:prstGeom prst="rect">
            <a:avLst/>
          </a:prstGeom>
          <a:noFill/>
        </p:spPr>
        <p:txBody>
          <a:bodyPr wrap="square" rtlCol="0">
            <a:spAutoFit/>
          </a:bodyPr>
          <a:lstStyle/>
          <a:p>
            <a:pPr lvl="0" algn="justLow" rtl="1">
              <a:lnSpc>
                <a:spcPct val="150000"/>
              </a:lnSpc>
              <a:spcAft>
                <a:spcPts val="600"/>
              </a:spcAft>
            </a:pPr>
            <a:r>
              <a:rPr lang="ar-EG" sz="1600" b="1" dirty="0">
                <a:effectLst/>
                <a:latin typeface="Alexandria" pitchFamily="2" charset="-78"/>
                <a:ea typeface="Times New Roman" panose="02020603050405020304" pitchFamily="18" charset="0"/>
                <a:cs typeface="Alexandria" pitchFamily="2" charset="-78"/>
              </a:rPr>
              <a:t> 3- </a:t>
            </a:r>
            <a:r>
              <a:rPr lang="ar-SA" sz="1600" b="1" dirty="0">
                <a:effectLst/>
                <a:latin typeface="Alexandria" pitchFamily="2" charset="-78"/>
                <a:ea typeface="Calibri" panose="020F0502020204030204" pitchFamily="34" charset="0"/>
                <a:cs typeface="Alexandria" pitchFamily="2" charset="-78"/>
              </a:rPr>
              <a:t>شبكة/ شكل الدائرة</a:t>
            </a:r>
            <a:r>
              <a:rPr lang="ar-EG" sz="1600" b="1" dirty="0">
                <a:effectLst/>
                <a:latin typeface="Alexandria" pitchFamily="2" charset="-78"/>
                <a:ea typeface="Calibri" panose="020F0502020204030204" pitchFamily="34" charset="0"/>
                <a:cs typeface="Alexandria" pitchFamily="2" charset="-78"/>
              </a:rPr>
              <a:t>:</a:t>
            </a:r>
          </a:p>
          <a:p>
            <a:pPr indent="108000" algn="justLow" rtl="1">
              <a:lnSpc>
                <a:spcPct val="150000"/>
              </a:lnSpc>
              <a:spcAft>
                <a:spcPts val="600"/>
              </a:spcAft>
              <a:tabLst>
                <a:tab pos="5939790" algn="l"/>
              </a:tabLst>
            </a:pPr>
            <a:r>
              <a:rPr lang="ar-SA" sz="1600" dirty="0">
                <a:effectLst/>
                <a:latin typeface="Alexandria" pitchFamily="2" charset="-78"/>
                <a:ea typeface="Times New Roman" panose="02020603050405020304" pitchFamily="18" charset="0"/>
                <a:cs typeface="Alexandria" pitchFamily="2" charset="-78"/>
              </a:rPr>
              <a:t>نجد في </a:t>
            </a:r>
            <a:r>
              <a:rPr lang="ar-EG" sz="1600" dirty="0">
                <a:effectLst/>
                <a:latin typeface="Alexandria" pitchFamily="2" charset="-78"/>
                <a:ea typeface="Times New Roman" panose="02020603050405020304" pitchFamily="18" charset="0"/>
                <a:cs typeface="Alexandria" pitchFamily="2" charset="-78"/>
              </a:rPr>
              <a:t>شبكة الدائرة </a:t>
            </a:r>
            <a:r>
              <a:rPr lang="ar-SA" sz="1600" dirty="0">
                <a:effectLst/>
                <a:latin typeface="Alexandria" pitchFamily="2" charset="-78"/>
                <a:ea typeface="Times New Roman" panose="02020603050405020304" pitchFamily="18" charset="0"/>
                <a:cs typeface="Alexandria" pitchFamily="2" charset="-78"/>
              </a:rPr>
              <a:t>أن كل عضو فيها يكون مرتبطًا بعضوين آخرين،</a:t>
            </a:r>
            <a:endParaRPr lang="ar-EG" sz="1600" dirty="0">
              <a:effectLst/>
              <a:latin typeface="Alexandria" pitchFamily="2" charset="-78"/>
              <a:ea typeface="Times New Roman" panose="02020603050405020304" pitchFamily="18" charset="0"/>
              <a:cs typeface="Alexandria" pitchFamily="2" charset="-78"/>
            </a:endParaRPr>
          </a:p>
          <a:p>
            <a:pPr indent="108000" algn="justLow" rtl="1">
              <a:lnSpc>
                <a:spcPct val="150000"/>
              </a:lnSpc>
              <a:spcAft>
                <a:spcPts val="600"/>
              </a:spcAft>
              <a:tabLst>
                <a:tab pos="5939790" algn="l"/>
              </a:tabLst>
            </a:pPr>
            <a:r>
              <a:rPr lang="ar-EG" sz="1600" dirty="0">
                <a:effectLst/>
                <a:latin typeface="Alexandria" pitchFamily="2" charset="-78"/>
                <a:ea typeface="Times New Roman" panose="02020603050405020304" pitchFamily="18" charset="0"/>
                <a:cs typeface="Alexandria" pitchFamily="2" charset="-78"/>
              </a:rPr>
              <a:t>فيحق لكل شخص في هذه الشبكة أن يتصل فقط بالشخصين اللذين يقفان إلى جواره، أما إذا أراد الشخص أن يتصل بشخص آخر في الشبكة، لا يجاوره مباشرة، فهذا يتطلب منه أن يوسط شخصًا أو أشخاصًا آخرين، فلا يستطيع الشخص الاتصال بالآخرين</a:t>
            </a:r>
            <a:r>
              <a:rPr lang="ar-EG" sz="1600" baseline="30000" dirty="0">
                <a:latin typeface="Alexandria" pitchFamily="2" charset="-78"/>
                <a:ea typeface="Times New Roman" panose="02020603050405020304" pitchFamily="18" charset="0"/>
                <a:cs typeface="Alexandria" pitchFamily="2" charset="-78"/>
              </a:rPr>
              <a:t>.</a:t>
            </a:r>
            <a:r>
              <a:rPr lang="ar-EG" sz="1600" dirty="0">
                <a:effectLst/>
                <a:latin typeface="Alexandria" pitchFamily="2" charset="-78"/>
                <a:ea typeface="Times New Roman" panose="02020603050405020304" pitchFamily="18" charset="0"/>
                <a:cs typeface="Alexandria" pitchFamily="2" charset="-78"/>
              </a:rPr>
              <a:t>، </a:t>
            </a:r>
          </a:p>
          <a:p>
            <a:pPr indent="108000" algn="justLow" rtl="1">
              <a:lnSpc>
                <a:spcPct val="150000"/>
              </a:lnSpc>
              <a:spcAft>
                <a:spcPts val="600"/>
              </a:spcAft>
              <a:tabLst>
                <a:tab pos="5939790" algn="l"/>
              </a:tabLst>
            </a:pPr>
            <a:r>
              <a:rPr lang="ar-EG" sz="1600" dirty="0">
                <a:effectLst/>
                <a:latin typeface="Alexandria" pitchFamily="2" charset="-78"/>
                <a:ea typeface="Times New Roman" panose="02020603050405020304" pitchFamily="18" charset="0"/>
                <a:cs typeface="Alexandria" pitchFamily="2" charset="-78"/>
              </a:rPr>
              <a:t>و</a:t>
            </a:r>
            <a:r>
              <a:rPr lang="ar-SA" sz="1600" dirty="0">
                <a:effectLst/>
                <a:latin typeface="Alexandria" pitchFamily="2" charset="-78"/>
                <a:ea typeface="Times New Roman" panose="02020603050405020304" pitchFamily="18" charset="0"/>
                <a:cs typeface="Alexandria" pitchFamily="2" charset="-78"/>
              </a:rPr>
              <a:t>تتميز </a:t>
            </a:r>
            <a:r>
              <a:rPr lang="ar-EG" sz="1600" dirty="0">
                <a:effectLst/>
                <a:latin typeface="Alexandria" pitchFamily="2" charset="-78"/>
                <a:ea typeface="Times New Roman" panose="02020603050405020304" pitchFamily="18" charset="0"/>
                <a:cs typeface="Alexandria" pitchFamily="2" charset="-78"/>
              </a:rPr>
              <a:t>هذه الشبكة بأنها ذات أهمية كبيرة في إنجاز الأعمال التي تتكون من جزيئات ويتطلب إنجازها تعاون مجموعة من الأفراد، ويمكن في هذه الشبكة الحصول على المعلومات من أكثر من مصدر، ولكن مازالت محدودة، </a:t>
            </a:r>
            <a:r>
              <a:rPr lang="ar-SA" sz="1600" dirty="0">
                <a:effectLst/>
                <a:latin typeface="Alexandria" pitchFamily="2" charset="-78"/>
                <a:ea typeface="Times New Roman" panose="02020603050405020304" pitchFamily="18" charset="0"/>
                <a:cs typeface="Alexandria" pitchFamily="2" charset="-78"/>
              </a:rPr>
              <a:t>وتتميز هذه الشبكة كذلك بوجود اتصالات أفقية؛ ومن ثم تُعَد هذه الشبكة أكثر اكتمال</a:t>
            </a:r>
            <a:r>
              <a:rPr lang="ar-EG" sz="1600" dirty="0">
                <a:effectLst/>
                <a:latin typeface="Alexandria" pitchFamily="2" charset="-78"/>
                <a:ea typeface="Times New Roman" panose="02020603050405020304" pitchFamily="18" charset="0"/>
                <a:cs typeface="Alexandria" pitchFamily="2" charset="-78"/>
              </a:rPr>
              <a:t>ا م</a:t>
            </a:r>
            <a:r>
              <a:rPr lang="ar-SA" sz="1600" dirty="0">
                <a:effectLst/>
                <a:latin typeface="Alexandria" pitchFamily="2" charset="-78"/>
                <a:ea typeface="Times New Roman" panose="02020603050405020304" pitchFamily="18" charset="0"/>
                <a:cs typeface="Alexandria" pitchFamily="2" charset="-78"/>
              </a:rPr>
              <a:t>ن الشبكتين السابقتين، </a:t>
            </a:r>
            <a:r>
              <a:rPr lang="ar-EG" sz="1600" dirty="0">
                <a:effectLst/>
                <a:latin typeface="Alexandria" pitchFamily="2" charset="-78"/>
                <a:ea typeface="Times New Roman" panose="02020603050405020304" pitchFamily="18" charset="0"/>
                <a:cs typeface="Alexandria" pitchFamily="2" charset="-78"/>
              </a:rPr>
              <a:t>كما أنها </a:t>
            </a:r>
            <a:r>
              <a:rPr lang="ar-SA" sz="1600" dirty="0">
                <a:effectLst/>
                <a:latin typeface="Alexandria" pitchFamily="2" charset="-78"/>
                <a:ea typeface="Times New Roman" panose="02020603050405020304" pitchFamily="18" charset="0"/>
                <a:cs typeface="Alexandria" pitchFamily="2" charset="-78"/>
              </a:rPr>
              <a:t>شبكة غير مركزية.</a:t>
            </a:r>
            <a:endParaRPr lang="ar-EG" sz="1600" dirty="0">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a:extLst>
              <a:ext uri="{FF2B5EF4-FFF2-40B4-BE49-F238E27FC236}">
                <a16:creationId xmlns:a16="http://schemas.microsoft.com/office/drawing/2014/main" id="{8DB2B29E-1E86-27A4-5629-353ED67BA3C9}"/>
              </a:ext>
            </a:extLst>
          </p:cNvPr>
          <p:cNvPicPr>
            <a:picLocks noChangeAspect="1"/>
          </p:cNvPicPr>
          <p:nvPr/>
        </p:nvPicPr>
        <p:blipFill>
          <a:blip r:embed="rId3"/>
          <a:stretch>
            <a:fillRect/>
          </a:stretch>
        </p:blipFill>
        <p:spPr>
          <a:xfrm>
            <a:off x="1471617" y="1532836"/>
            <a:ext cx="882871" cy="765864"/>
          </a:xfrm>
          <a:prstGeom prst="rect">
            <a:avLst/>
          </a:prstGeom>
        </p:spPr>
      </p:pic>
    </p:spTree>
    <p:extLst>
      <p:ext uri="{BB962C8B-B14F-4D97-AF65-F5344CB8AC3E}">
        <p14:creationId xmlns:p14="http://schemas.microsoft.com/office/powerpoint/2010/main" val="321851394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153149" y="1635754"/>
            <a:ext cx="966228" cy="338554"/>
          </a:xfrm>
          <a:prstGeom prst="rect">
            <a:avLst/>
          </a:prstGeom>
          <a:noFill/>
        </p:spPr>
        <p:txBody>
          <a:bodyPr wrap="square" rtlCol="0">
            <a:spAutoFit/>
          </a:bodyPr>
          <a:lstStyle/>
          <a:p>
            <a:pPr algn="ctr"/>
            <a:r>
              <a:rPr lang="en-US" sz="1600" b="1" dirty="0">
                <a:solidFill>
                  <a:schemeClr val="bg1"/>
                </a:solidFill>
                <a:latin typeface="Alexandria" pitchFamily="2" charset="-78"/>
                <a:cs typeface="Alexandria" pitchFamily="2" charset="-78"/>
              </a:rPr>
              <a:t>01</a:t>
            </a:r>
          </a:p>
        </p:txBody>
      </p:sp>
      <p:sp>
        <p:nvSpPr>
          <p:cNvPr id="48" name="TextBox 47"/>
          <p:cNvSpPr txBox="1"/>
          <p:nvPr/>
        </p:nvSpPr>
        <p:spPr>
          <a:xfrm>
            <a:off x="774700" y="1771374"/>
            <a:ext cx="10492355" cy="4128694"/>
          </a:xfrm>
          <a:prstGeom prst="rect">
            <a:avLst/>
          </a:prstGeom>
          <a:noFill/>
        </p:spPr>
        <p:txBody>
          <a:bodyPr wrap="square" rtlCol="0">
            <a:spAutoFit/>
          </a:bodyPr>
          <a:lstStyle/>
          <a:p>
            <a:pPr indent="108000" algn="justLow" rtl="1">
              <a:lnSpc>
                <a:spcPct val="150000"/>
              </a:lnSpc>
              <a:spcAft>
                <a:spcPts val="600"/>
              </a:spcAft>
            </a:pPr>
            <a:r>
              <a:rPr lang="ar-SA" sz="1600" b="1" dirty="0">
                <a:effectLst/>
                <a:latin typeface="Alexandria" pitchFamily="2" charset="-78"/>
                <a:ea typeface="Calibri" panose="020F0502020204030204" pitchFamily="34" charset="0"/>
                <a:cs typeface="Alexandria" pitchFamily="2" charset="-78"/>
              </a:rPr>
              <a:t>4- شبكة الدائرة الكاملة "الشاملة ــ المتكاملة"</a:t>
            </a:r>
            <a:r>
              <a:rPr lang="ar-EG" sz="1600" b="1" dirty="0">
                <a:latin typeface="Alexandria" pitchFamily="2" charset="-78"/>
                <a:ea typeface="Calibri" panose="020F0502020204030204" pitchFamily="34" charset="0"/>
                <a:cs typeface="Alexandria" pitchFamily="2" charset="-78"/>
              </a:rPr>
              <a:t>:</a:t>
            </a:r>
            <a:endParaRPr lang="ar-EG" sz="1600" b="1" dirty="0">
              <a:effectLst/>
              <a:latin typeface="Alexandria" pitchFamily="2" charset="-78"/>
              <a:ea typeface="Calibri" panose="020F0502020204030204" pitchFamily="34" charset="0"/>
              <a:cs typeface="Alexandria" pitchFamily="2" charset="-78"/>
            </a:endParaRPr>
          </a:p>
          <a:p>
            <a:pPr indent="108000" algn="justLow" rtl="1">
              <a:lnSpc>
                <a:spcPct val="150000"/>
              </a:lnSpc>
              <a:spcAft>
                <a:spcPts val="600"/>
              </a:spcAft>
              <a:tabLst>
                <a:tab pos="5939790" algn="l"/>
              </a:tabLst>
            </a:pPr>
            <a:r>
              <a:rPr lang="ar-EG" sz="1600" dirty="0">
                <a:effectLst/>
                <a:latin typeface="Alexandria" pitchFamily="2" charset="-78"/>
                <a:ea typeface="Times New Roman" panose="02020603050405020304" pitchFamily="18" charset="0"/>
                <a:cs typeface="Alexandria" pitchFamily="2" charset="-78"/>
              </a:rPr>
              <a:t>  </a:t>
            </a:r>
            <a:r>
              <a:rPr lang="ar-SA" sz="1600" dirty="0">
                <a:effectLst/>
                <a:latin typeface="Alexandria" pitchFamily="2" charset="-78"/>
                <a:ea typeface="Times New Roman" panose="02020603050405020304" pitchFamily="18" charset="0"/>
                <a:cs typeface="Alexandria" pitchFamily="2" charset="-78"/>
              </a:rPr>
              <a:t>تتيح هذه الشبكة لكل أفراد التنظيم الاتصال المباشر بأي فرد فيها، </a:t>
            </a:r>
            <a:r>
              <a:rPr lang="ar-EG" sz="1600" dirty="0">
                <a:effectLst/>
                <a:latin typeface="Alexandria" pitchFamily="2" charset="-78"/>
                <a:ea typeface="Times New Roman" panose="02020603050405020304" pitchFamily="18" charset="0"/>
                <a:cs typeface="Alexandria" pitchFamily="2" charset="-78"/>
              </a:rPr>
              <a:t>وتبدأ اللامركزية في الظهور في هذه</a:t>
            </a:r>
          </a:p>
          <a:p>
            <a:pPr indent="108000" algn="justLow" rtl="1">
              <a:lnSpc>
                <a:spcPct val="150000"/>
              </a:lnSpc>
              <a:spcAft>
                <a:spcPts val="600"/>
              </a:spcAft>
              <a:tabLst>
                <a:tab pos="5939790" algn="l"/>
              </a:tabLst>
            </a:pPr>
            <a:r>
              <a:rPr lang="ar-EG" sz="1600" dirty="0">
                <a:effectLst/>
                <a:latin typeface="Alexandria" pitchFamily="2" charset="-78"/>
                <a:ea typeface="Times New Roman" panose="02020603050405020304" pitchFamily="18" charset="0"/>
                <a:cs typeface="Alexandria" pitchFamily="2" charset="-78"/>
              </a:rPr>
              <a:t>الشبكة بشكل أكبر من المركزية، وتُسمَّى أيضًا بالشبكة كاملة الترابط، وأحيانًا أخرى تُسمَّى بشبكة المسار</a:t>
            </a:r>
            <a:endParaRPr lang="en-US" sz="1600" dirty="0">
              <a:effectLst/>
              <a:latin typeface="Alexandria" pitchFamily="2" charset="-78"/>
              <a:ea typeface="Times New Roman" panose="02020603050405020304" pitchFamily="18" charset="0"/>
              <a:cs typeface="Alexandria" pitchFamily="2" charset="-78"/>
            </a:endParaRPr>
          </a:p>
          <a:p>
            <a:pPr indent="108000" algn="justLow" rtl="1">
              <a:lnSpc>
                <a:spcPct val="150000"/>
              </a:lnSpc>
              <a:spcAft>
                <a:spcPts val="600"/>
              </a:spcAft>
            </a:pPr>
            <a:r>
              <a:rPr lang="ar-EG" sz="1600" dirty="0">
                <a:effectLst/>
                <a:latin typeface="Alexandria" pitchFamily="2" charset="-78"/>
                <a:ea typeface="Times New Roman" panose="02020603050405020304" pitchFamily="18" charset="0"/>
                <a:cs typeface="Alexandria" pitchFamily="2" charset="-78"/>
              </a:rPr>
              <a:t>الحر؛ حيث نجد أن كل عضو فيها يمكنه أن يتصل اتصالًا مباشرًا مع أي عضو آخر ضمن المجموعة، </a:t>
            </a:r>
          </a:p>
          <a:p>
            <a:pPr indent="108000" algn="justLow" rtl="1">
              <a:lnSpc>
                <a:spcPct val="150000"/>
              </a:lnSpc>
              <a:spcAft>
                <a:spcPts val="600"/>
              </a:spcAft>
            </a:pPr>
            <a:r>
              <a:rPr lang="ar-EG" sz="1600" dirty="0">
                <a:effectLst/>
                <a:latin typeface="Alexandria" pitchFamily="2" charset="-78"/>
                <a:ea typeface="Times New Roman" panose="02020603050405020304" pitchFamily="18" charset="0"/>
                <a:cs typeface="Alexandria" pitchFamily="2" charset="-78"/>
              </a:rPr>
              <a:t>ويُعتبر هذا الشكل من أشكال شبكات الاتصال أكثر فعالية عند علاج المشكلات المعقدة ومناقشتها، حيث تشجع هذه الشبكة الاتصالات الحرة بين جميع الأفراد؛ ومن ثم يُتاح في هذا النمط لكل أفراد التنظيم أو المنظمة الاتصال المباشر بأي فرد فيها، بمعنى آخر أن الاتصال هنا يتجه إلى كل الاتجاهات، غير أن استخدام هذا النمط يؤدي إلى البطء في عملية توصيل المعلومات، وإلى إمكانية زيادة التحريف فيها؛ وبالتالي تقلل من الوصول إلى قرارات سليمة وفعالة.</a:t>
            </a:r>
            <a:endParaRPr lang="ar-EG" sz="1600" baseline="30000" dirty="0">
              <a:latin typeface="Alexandria" pitchFamily="2" charset="-78"/>
              <a:ea typeface="Times New Roman" panose="02020603050405020304" pitchFamily="18" charset="0"/>
              <a:cs typeface="Alexandria" pitchFamily="2" charset="-78"/>
            </a:endParaRPr>
          </a:p>
          <a:p>
            <a:pPr indent="108000" algn="justLow" rtl="1">
              <a:lnSpc>
                <a:spcPct val="150000"/>
              </a:lnSpc>
              <a:spcAft>
                <a:spcPts val="600"/>
              </a:spcAft>
            </a:pPr>
            <a:r>
              <a:rPr lang="ar-EG" sz="1600" dirty="0">
                <a:effectLst/>
                <a:latin typeface="Alexandria" pitchFamily="2" charset="-78"/>
                <a:ea typeface="Times New Roman" panose="02020603050405020304" pitchFamily="18" charset="0"/>
                <a:cs typeface="Alexandria" pitchFamily="2" charset="-78"/>
              </a:rPr>
              <a:t>وهذه الشبكة من شبكات الاتصال الديمقراطية، وتسمح هذه الشبكة لكل أعضاء المجموعة بأن يتصل كل واحد منهم بالآخرين بنشاط، وتوصف هذه الشبكة بشكل كبير على أنها تساعد في حل المشاكل.</a:t>
            </a:r>
            <a:endParaRPr lang="ar-EG" sz="16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صورة 4">
            <a:extLst>
              <a:ext uri="{FF2B5EF4-FFF2-40B4-BE49-F238E27FC236}">
                <a16:creationId xmlns:a16="http://schemas.microsoft.com/office/drawing/2014/main" id="{4D36AB56-E3F1-A098-589F-C6E41016E6BB}"/>
              </a:ext>
            </a:extLst>
          </p:cNvPr>
          <p:cNvPicPr>
            <a:picLocks noChangeAspect="1"/>
          </p:cNvPicPr>
          <p:nvPr/>
        </p:nvPicPr>
        <p:blipFill>
          <a:blip r:embed="rId3"/>
          <a:stretch>
            <a:fillRect/>
          </a:stretch>
        </p:blipFill>
        <p:spPr>
          <a:xfrm>
            <a:off x="924944" y="1766931"/>
            <a:ext cx="926672" cy="1446169"/>
          </a:xfrm>
          <a:prstGeom prst="rect">
            <a:avLst/>
          </a:prstGeom>
        </p:spPr>
      </p:pic>
    </p:spTree>
    <p:extLst>
      <p:ext uri="{BB962C8B-B14F-4D97-AF65-F5344CB8AC3E}">
        <p14:creationId xmlns:p14="http://schemas.microsoft.com/office/powerpoint/2010/main" val="270199252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153149" y="1635754"/>
            <a:ext cx="966228" cy="338554"/>
          </a:xfrm>
          <a:prstGeom prst="rect">
            <a:avLst/>
          </a:prstGeom>
          <a:noFill/>
        </p:spPr>
        <p:txBody>
          <a:bodyPr wrap="square" rtlCol="0">
            <a:spAutoFit/>
          </a:bodyPr>
          <a:lstStyle/>
          <a:p>
            <a:pPr algn="ctr"/>
            <a:r>
              <a:rPr lang="en-US" sz="1600" b="1" dirty="0">
                <a:solidFill>
                  <a:schemeClr val="bg1"/>
                </a:solidFill>
                <a:latin typeface="Alexandria" pitchFamily="2" charset="-78"/>
                <a:cs typeface="Alexandria" pitchFamily="2" charset="-78"/>
              </a:rPr>
              <a:t>01</a:t>
            </a:r>
          </a:p>
        </p:txBody>
      </p:sp>
      <p:sp>
        <p:nvSpPr>
          <p:cNvPr id="48" name="TextBox 47"/>
          <p:cNvSpPr txBox="1"/>
          <p:nvPr/>
        </p:nvSpPr>
        <p:spPr>
          <a:xfrm>
            <a:off x="889000" y="1720574"/>
            <a:ext cx="10261599" cy="4282583"/>
          </a:xfrm>
          <a:prstGeom prst="rect">
            <a:avLst/>
          </a:prstGeom>
          <a:noFill/>
        </p:spPr>
        <p:txBody>
          <a:bodyPr wrap="square" rtlCol="0">
            <a:spAutoFit/>
          </a:bodyPr>
          <a:lstStyle/>
          <a:p>
            <a:pPr algn="justLow" rtl="1">
              <a:lnSpc>
                <a:spcPct val="150000"/>
              </a:lnSpc>
              <a:spcAft>
                <a:spcPts val="600"/>
              </a:spcAft>
            </a:pPr>
            <a:r>
              <a:rPr lang="ar-EG" sz="1600" b="1" dirty="0">
                <a:effectLst/>
                <a:latin typeface="Alexandria" pitchFamily="2" charset="-78"/>
                <a:ea typeface="Calibri" panose="020F0502020204030204" pitchFamily="34" charset="0"/>
                <a:cs typeface="Alexandria" pitchFamily="2" charset="-78"/>
              </a:rPr>
              <a:t>شبكات أخرى</a:t>
            </a:r>
            <a:r>
              <a:rPr lang="ar-EG" sz="1600" dirty="0">
                <a:effectLst/>
                <a:latin typeface="Alexandria" pitchFamily="2" charset="-78"/>
                <a:ea typeface="Calibri" panose="020F0502020204030204" pitchFamily="34" charset="0"/>
                <a:cs typeface="Alexandria" pitchFamily="2" charset="-78"/>
              </a:rPr>
              <a:t>: ذكر بعض الباحثين أنواعًا أخرى من شبكات الاتصال مثل:</a:t>
            </a:r>
          </a:p>
          <a:p>
            <a:pPr algn="justLow" rtl="1">
              <a:lnSpc>
                <a:spcPct val="150000"/>
              </a:lnSpc>
              <a:spcAft>
                <a:spcPts val="600"/>
              </a:spcAft>
            </a:pPr>
            <a:r>
              <a:rPr lang="ar-EG" sz="1600" b="1" dirty="0">
                <a:effectLst/>
                <a:latin typeface="Alexandria" pitchFamily="2" charset="-78"/>
                <a:ea typeface="Calibri" panose="020F0502020204030204" pitchFamily="34" charset="0"/>
                <a:cs typeface="Alexandria" pitchFamily="2" charset="-78"/>
              </a:rPr>
              <a:t>شبكة دولاب الهواء:</a:t>
            </a:r>
            <a:endParaRPr lang="ar-EG" sz="1600" b="1" dirty="0">
              <a:latin typeface="Alexandria" pitchFamily="2" charset="-78"/>
              <a:ea typeface="Calibri" panose="020F0502020204030204" pitchFamily="34" charset="0"/>
              <a:cs typeface="Alexandria" pitchFamily="2" charset="-78"/>
            </a:endParaRPr>
          </a:p>
          <a:p>
            <a:pPr indent="108000" algn="justLow" rtl="1">
              <a:lnSpc>
                <a:spcPct val="150000"/>
              </a:lnSpc>
              <a:spcAft>
                <a:spcPts val="600"/>
              </a:spcAft>
              <a:tabLst>
                <a:tab pos="5939790" algn="l"/>
              </a:tabLst>
            </a:pPr>
            <a:r>
              <a:rPr lang="ar-EG" sz="1600" dirty="0">
                <a:effectLst/>
                <a:latin typeface="Alexandria" pitchFamily="2" charset="-78"/>
                <a:ea typeface="Times New Roman" panose="02020603050405020304" pitchFamily="18" charset="0"/>
                <a:cs typeface="Alexandria" pitchFamily="2" charset="-78"/>
              </a:rPr>
              <a:t>نجد البيانات فيها تنتقل من فرد لآخر مباشرة، فكل فرد يتصل بالشخص الذي يجاوره أو الذي يليه.</a:t>
            </a:r>
          </a:p>
          <a:p>
            <a:pPr algn="justLow" rtl="1">
              <a:lnSpc>
                <a:spcPct val="150000"/>
              </a:lnSpc>
              <a:spcAft>
                <a:spcPts val="600"/>
              </a:spcAft>
              <a:tabLst>
                <a:tab pos="5939790" algn="l"/>
              </a:tabLst>
            </a:pPr>
            <a:r>
              <a:rPr lang="ar-EG" sz="1600" b="1" dirty="0">
                <a:latin typeface="Alexandria" pitchFamily="2" charset="-78"/>
                <a:ea typeface="Calibri" panose="020F0502020204030204" pitchFamily="34" charset="0"/>
                <a:cs typeface="Alexandria" pitchFamily="2" charset="-78"/>
              </a:rPr>
              <a:t>شبكة حرف (</a:t>
            </a:r>
            <a:r>
              <a:rPr lang="en-US" sz="1600" b="1" dirty="0">
                <a:latin typeface="Alexandria" pitchFamily="2" charset="-78"/>
                <a:ea typeface="Calibri" panose="020F0502020204030204" pitchFamily="34" charset="0"/>
                <a:cs typeface="Alexandria" pitchFamily="2" charset="-78"/>
              </a:rPr>
              <a:t>Y</a:t>
            </a:r>
            <a:r>
              <a:rPr lang="ar-EG" sz="1600" b="1" dirty="0">
                <a:latin typeface="Alexandria" pitchFamily="2" charset="-78"/>
                <a:ea typeface="Calibri" panose="020F0502020204030204" pitchFamily="34" charset="0"/>
                <a:cs typeface="Alexandria" pitchFamily="2" charset="-78"/>
              </a:rPr>
              <a:t>):</a:t>
            </a:r>
            <a:endParaRPr lang="en-US" sz="1600" b="1" dirty="0">
              <a:effectLst/>
              <a:latin typeface="Alexandria" pitchFamily="2" charset="-78"/>
              <a:ea typeface="Times New Roman" panose="02020603050405020304" pitchFamily="18" charset="0"/>
              <a:cs typeface="Alexandria" pitchFamily="2" charset="-78"/>
            </a:endParaRPr>
          </a:p>
          <a:p>
            <a:pPr indent="108000" algn="justLow" rtl="1">
              <a:lnSpc>
                <a:spcPct val="150000"/>
              </a:lnSpc>
              <a:spcAft>
                <a:spcPts val="600"/>
              </a:spcAft>
              <a:tabLst>
                <a:tab pos="5939790" algn="l"/>
              </a:tabLst>
            </a:pPr>
            <a:r>
              <a:rPr lang="ar-EG" sz="1600" dirty="0">
                <a:effectLst/>
                <a:latin typeface="Alexandria" pitchFamily="2" charset="-78"/>
                <a:ea typeface="Times New Roman" panose="02020603050405020304" pitchFamily="18" charset="0"/>
                <a:cs typeface="Alexandria" pitchFamily="2" charset="-78"/>
              </a:rPr>
              <a:t> وهناك كذلك شبكة حرف (</a:t>
            </a:r>
            <a:r>
              <a:rPr lang="en-US" sz="1600" dirty="0">
                <a:effectLst/>
                <a:latin typeface="Alexandria" pitchFamily="2" charset="-78"/>
                <a:ea typeface="Times New Roman" panose="02020603050405020304" pitchFamily="18" charset="0"/>
                <a:cs typeface="Alexandria" pitchFamily="2" charset="-78"/>
              </a:rPr>
              <a:t>Y</a:t>
            </a:r>
            <a:r>
              <a:rPr lang="ar-EG" sz="1600" dirty="0">
                <a:effectLst/>
                <a:latin typeface="Alexandria" pitchFamily="2" charset="-78"/>
                <a:ea typeface="Times New Roman" panose="02020603050405020304" pitchFamily="18" charset="0"/>
                <a:cs typeface="Alexandria" pitchFamily="2" charset="-78"/>
              </a:rPr>
              <a:t>)، حيث نجد شخصين على قمة الاتصال يقومان بالاتصال بشخص محوري،</a:t>
            </a:r>
          </a:p>
          <a:p>
            <a:pPr indent="108000" algn="justLow" rtl="1">
              <a:lnSpc>
                <a:spcPct val="150000"/>
              </a:lnSpc>
              <a:spcAft>
                <a:spcPts val="600"/>
              </a:spcAft>
              <a:tabLst>
                <a:tab pos="5939790" algn="l"/>
              </a:tabLst>
            </a:pPr>
            <a:r>
              <a:rPr lang="ar-EG" sz="1600" dirty="0">
                <a:effectLst/>
                <a:latin typeface="Alexandria" pitchFamily="2" charset="-78"/>
                <a:ea typeface="Times New Roman" panose="02020603050405020304" pitchFamily="18" charset="0"/>
                <a:cs typeface="Alexandria" pitchFamily="2" charset="-78"/>
              </a:rPr>
              <a:t>الذي يقوم بدوره بالاتصال بالشخص الذي يجاوره... إلخ.</a:t>
            </a:r>
            <a:endParaRPr lang="en-US" sz="1600" dirty="0">
              <a:effectLst/>
              <a:latin typeface="Alexandria" pitchFamily="2" charset="-78"/>
              <a:ea typeface="Times New Roman" panose="02020603050405020304" pitchFamily="18" charset="0"/>
              <a:cs typeface="Alexandria" pitchFamily="2" charset="-78"/>
            </a:endParaRPr>
          </a:p>
          <a:p>
            <a:pPr indent="108000" algn="justLow" rtl="1">
              <a:lnSpc>
                <a:spcPct val="150000"/>
              </a:lnSpc>
              <a:spcAft>
                <a:spcPts val="600"/>
              </a:spcAft>
              <a:tabLst>
                <a:tab pos="5939790" algn="l"/>
              </a:tabLst>
            </a:pPr>
            <a:r>
              <a:rPr lang="ar-EG" sz="1600" dirty="0">
                <a:effectLst/>
                <a:latin typeface="Alexandria" pitchFamily="2" charset="-78"/>
                <a:ea typeface="Times New Roman" panose="02020603050405020304" pitchFamily="18" charset="0"/>
                <a:cs typeface="Alexandria" pitchFamily="2" charset="-78"/>
              </a:rPr>
              <a:t>ويمكن ملاحظة أن في كل من شبكتي (</a:t>
            </a:r>
            <a:r>
              <a:rPr lang="en-US" sz="1600" dirty="0">
                <a:effectLst/>
                <a:latin typeface="Alexandria" pitchFamily="2" charset="-78"/>
                <a:ea typeface="Times New Roman" panose="02020603050405020304" pitchFamily="18" charset="0"/>
                <a:cs typeface="Alexandria" pitchFamily="2" charset="-78"/>
              </a:rPr>
              <a:t>Y</a:t>
            </a:r>
            <a:r>
              <a:rPr lang="ar-EG" sz="1600" dirty="0">
                <a:effectLst/>
                <a:latin typeface="Alexandria" pitchFamily="2" charset="-78"/>
                <a:ea typeface="Times New Roman" panose="02020603050405020304" pitchFamily="18" charset="0"/>
                <a:cs typeface="Alexandria" pitchFamily="2" charset="-78"/>
              </a:rPr>
              <a:t>) والعجلة أن المدير يستطيع أن يتحكم في المعلومات بشكل مسبق ومبكر، وفي شبكة السلسلة فإن إمكانية المراقبة عن طريق المستويات بالمستويات تأتي للظهور، وتقدم شبكة الدائرة أكثر من مصدر لمصادر الاتصال، ولكن لا تزال محدودة، وأخيرًا تشجع </a:t>
            </a:r>
            <a:r>
              <a:rPr lang="ar-EG" sz="1600" dirty="0">
                <a:latin typeface="Alexandria" pitchFamily="2" charset="-78"/>
                <a:ea typeface="Times New Roman" panose="02020603050405020304" pitchFamily="18" charset="0"/>
                <a:cs typeface="Alexandria" pitchFamily="2" charset="-78"/>
              </a:rPr>
              <a:t>الشبكة الشاملة</a:t>
            </a:r>
            <a:r>
              <a:rPr lang="ar-EG" sz="1600" dirty="0">
                <a:effectLst/>
                <a:latin typeface="Alexandria" pitchFamily="2" charset="-78"/>
                <a:ea typeface="Times New Roman" panose="02020603050405020304" pitchFamily="18" charset="0"/>
                <a:cs typeface="Alexandria" pitchFamily="2" charset="-78"/>
              </a:rPr>
              <a:t>، والتي يُطلق عليها أيضا الشبكة </a:t>
            </a:r>
            <a:r>
              <a:rPr lang="ar-EG" sz="1600" dirty="0">
                <a:latin typeface="Alexandria" pitchFamily="2" charset="-78"/>
                <a:ea typeface="Times New Roman" panose="02020603050405020304" pitchFamily="18" charset="0"/>
                <a:cs typeface="Alexandria" pitchFamily="2" charset="-78"/>
              </a:rPr>
              <a:t>المفتوحة</a:t>
            </a:r>
            <a:r>
              <a:rPr lang="ar-EG" sz="1600" dirty="0">
                <a:effectLst/>
                <a:latin typeface="Alexandria" pitchFamily="2" charset="-78"/>
                <a:ea typeface="Times New Roman" panose="02020603050405020304" pitchFamily="18" charset="0"/>
                <a:cs typeface="Alexandria" pitchFamily="2" charset="-78"/>
              </a:rPr>
              <a:t>، جميع الأشخاص على الاتصال فيما بينهم. </a:t>
            </a:r>
            <a:endParaRPr lang="ar-EG" sz="16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صورة 1">
            <a:extLst>
              <a:ext uri="{FF2B5EF4-FFF2-40B4-BE49-F238E27FC236}">
                <a16:creationId xmlns:a16="http://schemas.microsoft.com/office/drawing/2014/main" id="{D04368CD-B52C-383D-4F5A-831C4174662A}"/>
              </a:ext>
            </a:extLst>
          </p:cNvPr>
          <p:cNvPicPr>
            <a:picLocks noChangeAspect="1"/>
          </p:cNvPicPr>
          <p:nvPr/>
        </p:nvPicPr>
        <p:blipFill>
          <a:blip r:embed="rId3"/>
          <a:stretch>
            <a:fillRect/>
          </a:stretch>
        </p:blipFill>
        <p:spPr>
          <a:xfrm>
            <a:off x="1252252" y="2219366"/>
            <a:ext cx="835224" cy="993734"/>
          </a:xfrm>
          <a:prstGeom prst="rect">
            <a:avLst/>
          </a:prstGeom>
        </p:spPr>
      </p:pic>
      <p:pic>
        <p:nvPicPr>
          <p:cNvPr id="3" name="صورة 2">
            <a:extLst>
              <a:ext uri="{FF2B5EF4-FFF2-40B4-BE49-F238E27FC236}">
                <a16:creationId xmlns:a16="http://schemas.microsoft.com/office/drawing/2014/main" id="{DC3DABA5-904D-BDF2-B791-9F33DB1430D1}"/>
              </a:ext>
            </a:extLst>
          </p:cNvPr>
          <p:cNvPicPr>
            <a:picLocks noChangeAspect="1"/>
          </p:cNvPicPr>
          <p:nvPr/>
        </p:nvPicPr>
        <p:blipFill>
          <a:blip r:embed="rId4"/>
          <a:stretch>
            <a:fillRect/>
          </a:stretch>
        </p:blipFill>
        <p:spPr>
          <a:xfrm>
            <a:off x="1277652" y="3353493"/>
            <a:ext cx="835224" cy="1103472"/>
          </a:xfrm>
          <a:prstGeom prst="rect">
            <a:avLst/>
          </a:prstGeom>
        </p:spPr>
      </p:pic>
    </p:spTree>
    <p:extLst>
      <p:ext uri="{BB962C8B-B14F-4D97-AF65-F5344CB8AC3E}">
        <p14:creationId xmlns:p14="http://schemas.microsoft.com/office/powerpoint/2010/main" val="319178199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32255" y="1805868"/>
            <a:ext cx="3958845" cy="43079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5238953" y="1677079"/>
            <a:ext cx="5819193" cy="3809321"/>
          </a:xfrm>
        </p:spPr>
      </p:pic>
      <p:sp>
        <p:nvSpPr>
          <p:cNvPr id="6" name="Rectangle 5"/>
          <p:cNvSpPr/>
          <p:nvPr/>
        </p:nvSpPr>
        <p:spPr>
          <a:xfrm>
            <a:off x="1133854" y="1862798"/>
            <a:ext cx="3857246" cy="4190250"/>
          </a:xfrm>
          <a:prstGeom prst="rect">
            <a:avLst/>
          </a:prstGeom>
        </p:spPr>
        <p:txBody>
          <a:bodyPr wrap="square">
            <a:spAutoFit/>
          </a:bodyPr>
          <a:lstStyle/>
          <a:p>
            <a:pPr indent="107950" algn="justLow" rtl="1">
              <a:lnSpc>
                <a:spcPct val="150000"/>
              </a:lnSpc>
              <a:spcAft>
                <a:spcPts val="600"/>
              </a:spcAft>
            </a:pPr>
            <a:r>
              <a:rPr lang="ar-EG" sz="1600" b="1" dirty="0">
                <a:effectLst/>
                <a:latin typeface="Alexandria" pitchFamily="2" charset="-78"/>
                <a:ea typeface="Calibri" panose="020F0502020204030204" pitchFamily="34" charset="0"/>
                <a:cs typeface="Alexandria" pitchFamily="2" charset="-78"/>
              </a:rPr>
              <a:t>ثانيًا: الاتصال غير الرسمي</a:t>
            </a:r>
          </a:p>
          <a:p>
            <a:pPr indent="107950" algn="justLow" rtl="1">
              <a:lnSpc>
                <a:spcPct val="150000"/>
              </a:lnSpc>
              <a:spcAft>
                <a:spcPts val="600"/>
              </a:spcAft>
            </a:pPr>
            <a:r>
              <a:rPr lang="ar-SA" sz="1600" dirty="0">
                <a:effectLst/>
                <a:latin typeface="Alexandria" pitchFamily="2" charset="-78"/>
                <a:ea typeface="Calibri" panose="020F0502020204030204" pitchFamily="34" charset="0"/>
                <a:cs typeface="Alexandria" pitchFamily="2" charset="-78"/>
              </a:rPr>
              <a:t>أقرَّ </a:t>
            </a:r>
            <a:r>
              <a:rPr lang="ar-EG" sz="1600" dirty="0">
                <a:effectLst/>
                <a:latin typeface="Alexandria" pitchFamily="2" charset="-78"/>
                <a:ea typeface="Calibri" panose="020F0502020204030204" pitchFamily="34" charset="0"/>
                <a:cs typeface="Alexandria" pitchFamily="2" charset="-78"/>
              </a:rPr>
              <a:t>علماء الإدارة والممارسون لها </a:t>
            </a:r>
            <a:r>
              <a:rPr lang="ar-SA" sz="1600" dirty="0">
                <a:effectLst/>
                <a:latin typeface="Alexandria" pitchFamily="2" charset="-78"/>
                <a:ea typeface="Calibri" panose="020F0502020204030204" pitchFamily="34" charset="0"/>
                <a:cs typeface="Alexandria" pitchFamily="2" charset="-78"/>
              </a:rPr>
              <a:t>بأن وراء كل بناء رسمي وبشكل معتاد يقع بناء غير رسمي</a:t>
            </a:r>
            <a:r>
              <a:rPr lang="ar-EG" sz="1600" dirty="0">
                <a:effectLst/>
                <a:latin typeface="Alexandria" pitchFamily="2" charset="-78"/>
                <a:ea typeface="Calibri" panose="020F0502020204030204" pitchFamily="34" charset="0"/>
                <a:cs typeface="Alexandria" pitchFamily="2" charset="-78"/>
              </a:rPr>
              <a:t>؛ وعليه فإن هناك تنظيمًا غير رسمي في المنظمة يسير جنبًا إلى جنب مع التنظيم الرسمي، فإن الاتصال الرسمي ليس هو نظام الاتصال الوحيد في المجموعة أو المنظمة؛ حيث إن هناك نظامًا اتصاليًّا آخر هو الاتصال غير الرسمي، حيثما تتدفق المعلومات عبر شبكة الاتصال غير الرسمي والشائعات.</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65441313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p:cNvSpPr txBox="1"/>
          <p:nvPr/>
        </p:nvSpPr>
        <p:spPr>
          <a:xfrm>
            <a:off x="3594100" y="1123432"/>
            <a:ext cx="8030432" cy="5021246"/>
          </a:xfrm>
          <a:prstGeom prst="rect">
            <a:avLst/>
          </a:prstGeom>
          <a:noFill/>
        </p:spPr>
        <p:txBody>
          <a:bodyPr wrap="square" rtlCol="0">
            <a:spAutoFit/>
          </a:bodyPr>
          <a:lstStyle/>
          <a:p>
            <a:pPr indent="108000" algn="justLow" rtl="1">
              <a:lnSpc>
                <a:spcPct val="150000"/>
              </a:lnSpc>
              <a:spcAft>
                <a:spcPts val="600"/>
              </a:spcAft>
            </a:pPr>
            <a:r>
              <a:rPr lang="ar-EG" sz="1600" dirty="0">
                <a:latin typeface="Alexandria" pitchFamily="2" charset="-78"/>
                <a:ea typeface="Calibri" panose="020F0502020204030204" pitchFamily="34" charset="0"/>
                <a:cs typeface="Alexandria" pitchFamily="2" charset="-78"/>
              </a:rPr>
              <a:t>ويحدث هذا الاتصال دون </a:t>
            </a:r>
            <a:r>
              <a:rPr lang="ar-EG" sz="1600" dirty="0">
                <a:effectLst/>
                <a:latin typeface="Alexandria" pitchFamily="2" charset="-78"/>
                <a:ea typeface="Calibri" panose="020F0502020204030204" pitchFamily="34" charset="0"/>
                <a:cs typeface="Alexandria" pitchFamily="2" charset="-78"/>
              </a:rPr>
              <a:t>مراعاة للبناء التنظيمي السلطوي للمنظمة أو متطلبات مهام العمل، وهو يرتبط بالقضايا الشخصية أكثر من القضايا الخاصة بالعمل</a:t>
            </a:r>
            <a:r>
              <a:rPr lang="ar-SA" sz="1600" dirty="0">
                <a:effectLst/>
                <a:latin typeface="Alexandria" pitchFamily="2" charset="-78"/>
                <a:ea typeface="Calibri" panose="020F0502020204030204" pitchFamily="34" charset="0"/>
                <a:cs typeface="Alexandria" pitchFamily="2" charset="-78"/>
              </a:rPr>
              <a:t>، ويتميز بالس</a:t>
            </a:r>
            <a:r>
              <a:rPr lang="ar-EG" sz="1600" dirty="0">
                <a:effectLst/>
                <a:latin typeface="Alexandria" pitchFamily="2" charset="-78"/>
                <a:ea typeface="Calibri" panose="020F0502020204030204" pitchFamily="34" charset="0"/>
                <a:cs typeface="Alexandria" pitchFamily="2" charset="-78"/>
              </a:rPr>
              <a:t>ـرع</a:t>
            </a:r>
            <a:r>
              <a:rPr lang="ar-SA" sz="1600" dirty="0">
                <a:effectLst/>
                <a:latin typeface="Alexandria" pitchFamily="2" charset="-78"/>
                <a:ea typeface="Calibri" panose="020F0502020204030204" pitchFamily="34" charset="0"/>
                <a:cs typeface="Alexandria" pitchFamily="2" charset="-78"/>
              </a:rPr>
              <a:t>ة، وأنه يحمل كمية كبيرة من المعلومات، وينتج بيانات تتراوح دقتها من (50٪) إلى (90٪).</a:t>
            </a:r>
            <a:r>
              <a:rPr lang="ar-SA" sz="1600" baseline="30000" dirty="0">
                <a:effectLst/>
                <a:latin typeface="Alexandria" pitchFamily="2" charset="-78"/>
                <a:ea typeface="Calibri" panose="020F0502020204030204" pitchFamily="34" charset="0"/>
                <a:cs typeface="Alexandria" pitchFamily="2" charset="-78"/>
              </a:rPr>
              <a:t> </a:t>
            </a:r>
            <a:endParaRPr lang="en-US" sz="1600" dirty="0">
              <a:effectLst/>
              <a:latin typeface="Alexandria" pitchFamily="2" charset="-78"/>
              <a:ea typeface="Calibri" panose="020F0502020204030204" pitchFamily="34" charset="0"/>
              <a:cs typeface="Alexandria" pitchFamily="2" charset="-78"/>
            </a:endParaRPr>
          </a:p>
          <a:p>
            <a:pPr algn="justLow" rtl="1">
              <a:lnSpc>
                <a:spcPct val="150000"/>
              </a:lnSpc>
              <a:spcAft>
                <a:spcPts val="600"/>
              </a:spcAft>
            </a:pPr>
            <a:r>
              <a:rPr lang="ar-SA" sz="1600" b="1" dirty="0">
                <a:effectLst/>
                <a:latin typeface="Alexandria" pitchFamily="2" charset="-78"/>
                <a:ea typeface="Calibri" panose="020F0502020204030204" pitchFamily="34" charset="0"/>
                <a:cs typeface="Alexandria" pitchFamily="2" charset="-78"/>
              </a:rPr>
              <a:t>* أنماط الاتصال غير الرسمي:</a:t>
            </a:r>
            <a:r>
              <a:rPr lang="ar-SA" sz="1600" dirty="0">
                <a:effectLst/>
                <a:latin typeface="Alexandria" pitchFamily="2" charset="-78"/>
                <a:ea typeface="Calibri" panose="020F0502020204030204" pitchFamily="34" charset="0"/>
                <a:cs typeface="Alexandria" pitchFamily="2" charset="-78"/>
              </a:rPr>
              <a:t> </a:t>
            </a:r>
            <a:endParaRPr lang="ar-EG" sz="1600" dirty="0">
              <a:effectLst/>
              <a:latin typeface="Alexandria" pitchFamily="2" charset="-78"/>
              <a:ea typeface="Calibri" panose="020F0502020204030204" pitchFamily="34" charset="0"/>
              <a:cs typeface="Alexandria" pitchFamily="2" charset="-78"/>
            </a:endParaRPr>
          </a:p>
          <a:p>
            <a:pPr algn="justLow" rtl="1">
              <a:lnSpc>
                <a:spcPct val="150000"/>
              </a:lnSpc>
              <a:spcAft>
                <a:spcPts val="600"/>
              </a:spcAft>
            </a:pPr>
            <a:r>
              <a:rPr lang="ar-SA" sz="1600" b="1" dirty="0">
                <a:effectLst/>
                <a:latin typeface="Alexandria" pitchFamily="2" charset="-78"/>
                <a:ea typeface="Calibri" panose="020F0502020204030204" pitchFamily="34" charset="0"/>
                <a:cs typeface="Alexandria" pitchFamily="2" charset="-78"/>
              </a:rPr>
              <a:t>1- السلسة المتوالية</a:t>
            </a:r>
            <a:r>
              <a:rPr lang="ar-EG" sz="1600" b="1" dirty="0">
                <a:effectLst/>
                <a:latin typeface="Alexandria" pitchFamily="2" charset="-78"/>
                <a:ea typeface="Calibri" panose="020F0502020204030204" pitchFamily="34" charset="0"/>
                <a:cs typeface="Alexandria" pitchFamily="2" charset="-78"/>
              </a:rPr>
              <a:t>/الخط المستقيم:</a:t>
            </a:r>
          </a:p>
          <a:p>
            <a:pPr algn="justLow" rtl="1">
              <a:lnSpc>
                <a:spcPct val="150000"/>
              </a:lnSpc>
              <a:spcAft>
                <a:spcPts val="600"/>
              </a:spcAft>
            </a:pPr>
            <a:r>
              <a:rPr lang="ar-EG" sz="1600" dirty="0">
                <a:effectLst/>
                <a:latin typeface="Alexandria" pitchFamily="2" charset="-78"/>
                <a:ea typeface="Times New Roman" panose="02020603050405020304" pitchFamily="18" charset="0"/>
                <a:cs typeface="Alexandria" pitchFamily="2" charset="-78"/>
              </a:rPr>
              <a:t> </a:t>
            </a:r>
            <a:r>
              <a:rPr lang="ar-SA" sz="1600" dirty="0">
                <a:effectLst/>
                <a:latin typeface="Alexandria" pitchFamily="2" charset="-78"/>
                <a:ea typeface="Times New Roman" panose="02020603050405020304" pitchFamily="18" charset="0"/>
                <a:cs typeface="Alexandria" pitchFamily="2" charset="-78"/>
              </a:rPr>
              <a:t>تنتقل المعلومات فيها بالتسلسل</a:t>
            </a:r>
            <a:r>
              <a:rPr lang="ar-EG" sz="1600" dirty="0">
                <a:effectLst/>
                <a:latin typeface="Alexandria" pitchFamily="2" charset="-78"/>
                <a:ea typeface="Times New Roman" panose="02020603050405020304" pitchFamily="18" charset="0"/>
                <a:cs typeface="Alexandria" pitchFamily="2" charset="-78"/>
              </a:rPr>
              <a:t> </a:t>
            </a:r>
            <a:r>
              <a:rPr lang="ar-SA" sz="1600" dirty="0">
                <a:effectLst/>
                <a:latin typeface="Alexandria" pitchFamily="2" charset="-78"/>
                <a:ea typeface="Times New Roman" panose="02020603050405020304" pitchFamily="18" charset="0"/>
                <a:cs typeface="Alexandria" pitchFamily="2" charset="-78"/>
              </a:rPr>
              <a:t>من الفرد (أ) إلى الفرد (ب) ثم الفرد (ج)...</a:t>
            </a:r>
            <a:r>
              <a:rPr lang="ar-EG" sz="1600" dirty="0">
                <a:effectLst/>
                <a:latin typeface="Alexandria" pitchFamily="2" charset="-78"/>
                <a:ea typeface="Times New Roman" panose="02020603050405020304" pitchFamily="18" charset="0"/>
                <a:cs typeface="Alexandria" pitchFamily="2" charset="-78"/>
              </a:rPr>
              <a:t> </a:t>
            </a:r>
            <a:r>
              <a:rPr lang="ar-SA" sz="1600" dirty="0">
                <a:effectLst/>
                <a:latin typeface="Alexandria" pitchFamily="2" charset="-78"/>
                <a:ea typeface="Times New Roman" panose="02020603050405020304" pitchFamily="18" charset="0"/>
                <a:cs typeface="Alexandria" pitchFamily="2" charset="-78"/>
              </a:rPr>
              <a:t>إلخ، ويقوم</a:t>
            </a:r>
            <a:endParaRPr lang="ar-EG" sz="1600" dirty="0">
              <a:effectLst/>
              <a:latin typeface="Alexandria" pitchFamily="2" charset="-78"/>
              <a:ea typeface="Times New Roman" panose="02020603050405020304" pitchFamily="18" charset="0"/>
              <a:cs typeface="Alexandria" pitchFamily="2" charset="-78"/>
            </a:endParaRPr>
          </a:p>
          <a:p>
            <a:pPr algn="justLow" rtl="1">
              <a:lnSpc>
                <a:spcPct val="150000"/>
              </a:lnSpc>
              <a:spcAft>
                <a:spcPts val="600"/>
              </a:spcAft>
            </a:pPr>
            <a:r>
              <a:rPr lang="ar-SA" sz="1600" dirty="0">
                <a:effectLst/>
                <a:latin typeface="Alexandria" pitchFamily="2" charset="-78"/>
                <a:ea typeface="Times New Roman" panose="02020603050405020304" pitchFamily="18" charset="0"/>
                <a:cs typeface="Alexandria" pitchFamily="2" charset="-78"/>
              </a:rPr>
              <a:t>كل فرد داخلها باستقبال المعلومات من أحد الأفراد وينقلها إلى الفرد التالي له، </a:t>
            </a:r>
            <a:endParaRPr lang="ar-EG" sz="1600" dirty="0">
              <a:effectLst/>
              <a:latin typeface="Alexandria" pitchFamily="2" charset="-78"/>
              <a:ea typeface="Times New Roman" panose="02020603050405020304" pitchFamily="18" charset="0"/>
              <a:cs typeface="Alexandria" pitchFamily="2" charset="-78"/>
            </a:endParaRPr>
          </a:p>
          <a:p>
            <a:pPr algn="justLow" rtl="1">
              <a:lnSpc>
                <a:spcPct val="150000"/>
              </a:lnSpc>
              <a:spcAft>
                <a:spcPts val="600"/>
              </a:spcAft>
            </a:pPr>
            <a:r>
              <a:rPr lang="ar-SA" sz="1600" dirty="0">
                <a:effectLst/>
                <a:latin typeface="Alexandria" pitchFamily="2" charset="-78"/>
                <a:ea typeface="Times New Roman" panose="02020603050405020304" pitchFamily="18" charset="0"/>
                <a:cs typeface="Alexandria" pitchFamily="2" charset="-78"/>
              </a:rPr>
              <a:t>وهكذا يتوالى نقل المعلومة من مصدرها إلى مستقبلها،  </a:t>
            </a:r>
            <a:endParaRPr lang="en-US" sz="1600" dirty="0">
              <a:effectLst/>
              <a:latin typeface="Alexandria" pitchFamily="2" charset="-78"/>
              <a:ea typeface="Times New Roman" panose="02020603050405020304" pitchFamily="18" charset="0"/>
              <a:cs typeface="Alexandria" pitchFamily="2" charset="-78"/>
            </a:endParaRPr>
          </a:p>
          <a:p>
            <a:pPr indent="108000" algn="justLow" rtl="1">
              <a:lnSpc>
                <a:spcPct val="150000"/>
              </a:lnSpc>
              <a:spcAft>
                <a:spcPts val="600"/>
              </a:spcAft>
            </a:pPr>
            <a:r>
              <a:rPr lang="ar-SA" sz="1600" dirty="0">
                <a:effectLst/>
                <a:latin typeface="Alexandria" pitchFamily="2" charset="-78"/>
                <a:ea typeface="Times New Roman" panose="02020603050405020304" pitchFamily="18" charset="0"/>
                <a:cs typeface="Alexandria" pitchFamily="2" charset="-78"/>
              </a:rPr>
              <a:t>ويقفز هذا النوع من السلاسل إلى الأذهان عند الحديث عن تشويه الجماعات غير الرسمية </a:t>
            </a:r>
            <a:endParaRPr lang="en-US" sz="1600" dirty="0">
              <a:effectLst/>
              <a:latin typeface="Alexandria" pitchFamily="2" charset="-78"/>
              <a:ea typeface="Times New Roman" panose="02020603050405020304" pitchFamily="18" charset="0"/>
              <a:cs typeface="Alexandria" pitchFamily="2" charset="-78"/>
            </a:endParaRPr>
          </a:p>
          <a:p>
            <a:pPr indent="108000" algn="justLow" rtl="1">
              <a:lnSpc>
                <a:spcPct val="150000"/>
              </a:lnSpc>
              <a:spcAft>
                <a:spcPts val="600"/>
              </a:spcAft>
            </a:pPr>
            <a:r>
              <a:rPr lang="ar-SA" sz="1600" dirty="0">
                <a:effectLst/>
                <a:latin typeface="Alexandria" pitchFamily="2" charset="-78"/>
                <a:ea typeface="Times New Roman" panose="02020603050405020304" pitchFamily="18" charset="0"/>
                <a:cs typeface="Alexandria" pitchFamily="2" charset="-78"/>
              </a:rPr>
              <a:t>للمعلومات لدرجة أنه إذا وصلت المعلومة إلى آخر فرد في السلسة تكاد تكون مختلفة تمامًا</a:t>
            </a:r>
            <a:r>
              <a:rPr lang="ar-EG" sz="1600" dirty="0">
                <a:effectLst/>
                <a:latin typeface="Alexandria" pitchFamily="2" charset="-78"/>
                <a:ea typeface="Times New Roman" panose="02020603050405020304" pitchFamily="18" charset="0"/>
                <a:cs typeface="Alexandria" pitchFamily="2" charset="-78"/>
              </a:rPr>
              <a:t> </a:t>
            </a:r>
            <a:r>
              <a:rPr lang="ar-SA" sz="1600" dirty="0">
                <a:effectLst/>
                <a:latin typeface="Alexandria" pitchFamily="2" charset="-78"/>
                <a:ea typeface="Times New Roman" panose="02020603050405020304" pitchFamily="18" charset="0"/>
                <a:cs typeface="Alexandria" pitchFamily="2" charset="-78"/>
              </a:rPr>
              <a:t>عن ما كانت عليه لدى مصدرها الأساسي، حيث تمر بعمليات الانتقاء والحذف والإضافة،</a:t>
            </a:r>
            <a:r>
              <a:rPr lang="ar-EG" sz="1600" dirty="0">
                <a:effectLst/>
                <a:latin typeface="Alexandria" pitchFamily="2" charset="-78"/>
                <a:ea typeface="Times New Roman" panose="02020603050405020304" pitchFamily="18" charset="0"/>
                <a:cs typeface="Alexandria" pitchFamily="2" charset="-78"/>
              </a:rPr>
              <a:t> </a:t>
            </a:r>
            <a:r>
              <a:rPr lang="ar-SA" sz="1600" dirty="0">
                <a:effectLst/>
                <a:latin typeface="Alexandria" pitchFamily="2" charset="-78"/>
                <a:ea typeface="Times New Roman" panose="02020603050405020304" pitchFamily="18" charset="0"/>
                <a:cs typeface="Alexandria" pitchFamily="2" charset="-78"/>
              </a:rPr>
              <a:t>وهو ما يُسمَّى تشويه المعلومات.</a:t>
            </a:r>
            <a:endParaRPr lang="en-US" sz="16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صورة 3">
            <a:extLst>
              <a:ext uri="{FF2B5EF4-FFF2-40B4-BE49-F238E27FC236}">
                <a16:creationId xmlns:a16="http://schemas.microsoft.com/office/drawing/2014/main" id="{22C164EA-F5DF-A974-B88A-56AA39AAB56C}"/>
              </a:ext>
            </a:extLst>
          </p:cNvPr>
          <p:cNvPicPr>
            <a:picLocks noChangeAspect="1"/>
          </p:cNvPicPr>
          <p:nvPr/>
        </p:nvPicPr>
        <p:blipFill>
          <a:blip r:embed="rId5"/>
          <a:stretch>
            <a:fillRect/>
          </a:stretch>
        </p:blipFill>
        <p:spPr>
          <a:xfrm>
            <a:off x="3568700" y="2184400"/>
            <a:ext cx="419048" cy="2447619"/>
          </a:xfrm>
          <a:prstGeom prst="rect">
            <a:avLst/>
          </a:prstGeom>
        </p:spPr>
      </p:pic>
    </p:spTree>
    <p:extLst>
      <p:ext uri="{BB962C8B-B14F-4D97-AF65-F5344CB8AC3E}">
        <p14:creationId xmlns:p14="http://schemas.microsoft.com/office/powerpoint/2010/main" val="226452711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409700" y="1579535"/>
            <a:ext cx="8915400" cy="3682418"/>
          </a:xfrm>
          <a:prstGeom prst="rect">
            <a:avLst/>
          </a:prstGeom>
          <a:noFill/>
        </p:spPr>
        <p:txBody>
          <a:bodyPr wrap="square" rtlCol="0">
            <a:spAutoFit/>
          </a:bodyPr>
          <a:lstStyle/>
          <a:p>
            <a:pPr lvl="0" algn="justLow" rtl="1">
              <a:lnSpc>
                <a:spcPct val="150000"/>
              </a:lnSpc>
              <a:spcAft>
                <a:spcPts val="600"/>
              </a:spcAft>
              <a:tabLst>
                <a:tab pos="268605" algn="l"/>
              </a:tabLst>
            </a:pPr>
            <a:r>
              <a:rPr lang="ar-EG" sz="1600" b="1" dirty="0">
                <a:effectLst/>
                <a:latin typeface="Alexandria" pitchFamily="2" charset="-78"/>
                <a:ea typeface="Times New Roman" panose="02020603050405020304" pitchFamily="18" charset="0"/>
                <a:cs typeface="Alexandria" pitchFamily="2" charset="-78"/>
              </a:rPr>
              <a:t>2- </a:t>
            </a:r>
            <a:r>
              <a:rPr lang="ar-SA" sz="1600" b="1" dirty="0">
                <a:effectLst/>
                <a:latin typeface="Alexandria" pitchFamily="2" charset="-78"/>
                <a:ea typeface="Times New Roman" panose="02020603050405020304" pitchFamily="18" charset="0"/>
                <a:cs typeface="Alexandria" pitchFamily="2" charset="-78"/>
              </a:rPr>
              <a:t>سلسلة النميمة/الثرثرة</a:t>
            </a:r>
            <a:r>
              <a:rPr lang="ar-SA" sz="1600" dirty="0">
                <a:effectLst/>
                <a:latin typeface="Alexandria" pitchFamily="2" charset="-78"/>
                <a:ea typeface="Times New Roman" panose="02020603050405020304" pitchFamily="18" charset="0"/>
                <a:cs typeface="Alexandria" pitchFamily="2" charset="-78"/>
              </a:rPr>
              <a:t>: </a:t>
            </a:r>
            <a:endParaRPr lang="ar-EG" sz="1600" dirty="0">
              <a:effectLst/>
              <a:latin typeface="Alexandria" pitchFamily="2" charset="-78"/>
              <a:ea typeface="Times New Roman" panose="02020603050405020304" pitchFamily="18" charset="0"/>
              <a:cs typeface="Alexandria" pitchFamily="2" charset="-78"/>
            </a:endParaRPr>
          </a:p>
          <a:p>
            <a:pPr lvl="0" algn="justLow" rtl="1">
              <a:lnSpc>
                <a:spcPct val="150000"/>
              </a:lnSpc>
              <a:spcAft>
                <a:spcPts val="600"/>
              </a:spcAft>
              <a:tabLst>
                <a:tab pos="268605" algn="l"/>
              </a:tabLst>
            </a:pPr>
            <a:r>
              <a:rPr lang="ar-SA" sz="1600" dirty="0">
                <a:effectLst/>
                <a:latin typeface="Alexandria" pitchFamily="2" charset="-78"/>
                <a:ea typeface="Times New Roman" panose="02020603050405020304" pitchFamily="18" charset="0"/>
                <a:cs typeface="Alexandria" pitchFamily="2" charset="-78"/>
              </a:rPr>
              <a:t>حيث يخرج الفرد (أ) ويخبر الآخرين بالمعلومات الجديدة، أي تتركز </a:t>
            </a:r>
            <a:r>
              <a:rPr lang="ar-SA" sz="1600" dirty="0">
                <a:latin typeface="Alexandria" pitchFamily="2" charset="-78"/>
                <a:ea typeface="Times New Roman" panose="02020603050405020304" pitchFamily="18" charset="0"/>
                <a:cs typeface="Alexandria" pitchFamily="2" charset="-78"/>
              </a:rPr>
              <a:t>الأخبار والمعلومات</a:t>
            </a:r>
            <a:endParaRPr lang="ar-EG" sz="1600" dirty="0">
              <a:effectLst/>
              <a:latin typeface="Alexandria" pitchFamily="2" charset="-78"/>
              <a:ea typeface="Times New Roman" panose="02020603050405020304" pitchFamily="18" charset="0"/>
              <a:cs typeface="Alexandria" pitchFamily="2" charset="-78"/>
            </a:endParaRPr>
          </a:p>
          <a:p>
            <a:pPr lvl="0" algn="justLow" rtl="1">
              <a:lnSpc>
                <a:spcPct val="150000"/>
              </a:lnSpc>
              <a:spcAft>
                <a:spcPts val="600"/>
              </a:spcAft>
              <a:tabLst>
                <a:tab pos="268605" algn="l"/>
              </a:tabLst>
            </a:pPr>
            <a:r>
              <a:rPr lang="ar-SA" sz="1600" dirty="0">
                <a:effectLst/>
                <a:latin typeface="Alexandria" pitchFamily="2" charset="-78"/>
                <a:ea typeface="Times New Roman" panose="02020603050405020304" pitchFamily="18" charset="0"/>
                <a:cs typeface="Alexandria" pitchFamily="2" charset="-78"/>
              </a:rPr>
              <a:t>في هذه السلسة لدى فرد واحد له القدرة على الاتصال</a:t>
            </a:r>
            <a:r>
              <a:rPr lang="ar-EG" sz="1600" dirty="0">
                <a:effectLst/>
                <a:latin typeface="Alexandria" pitchFamily="2" charset="-78"/>
                <a:ea typeface="Times New Roman" panose="02020603050405020304" pitchFamily="18" charset="0"/>
                <a:cs typeface="Alexandria" pitchFamily="2" charset="-78"/>
              </a:rPr>
              <a:t> </a:t>
            </a:r>
            <a:r>
              <a:rPr lang="ar-SA" sz="1600" dirty="0">
                <a:effectLst/>
                <a:latin typeface="Alexandria" pitchFamily="2" charset="-78"/>
                <a:ea typeface="Times New Roman" panose="02020603050405020304" pitchFamily="18" charset="0"/>
                <a:cs typeface="Alexandria" pitchFamily="2" charset="-78"/>
              </a:rPr>
              <a:t>بكافة</a:t>
            </a:r>
            <a:r>
              <a:rPr lang="ar-EG" sz="1600" dirty="0">
                <a:effectLst/>
                <a:latin typeface="Alexandria" pitchFamily="2" charset="-78"/>
                <a:ea typeface="Times New Roman" panose="02020603050405020304" pitchFamily="18" charset="0"/>
                <a:cs typeface="Alexandria" pitchFamily="2" charset="-78"/>
              </a:rPr>
              <a:t> </a:t>
            </a:r>
            <a:r>
              <a:rPr lang="ar-SA" sz="1600" dirty="0">
                <a:effectLst/>
                <a:latin typeface="Alexandria" pitchFamily="2" charset="-78"/>
                <a:ea typeface="Times New Roman" panose="02020603050405020304" pitchFamily="18" charset="0"/>
                <a:cs typeface="Alexandria" pitchFamily="2" charset="-78"/>
              </a:rPr>
              <a:t>الأفراد في </a:t>
            </a:r>
            <a:endParaRPr lang="ar-EG" sz="1600" dirty="0">
              <a:effectLst/>
              <a:latin typeface="Alexandria" pitchFamily="2" charset="-78"/>
              <a:ea typeface="Times New Roman" panose="02020603050405020304" pitchFamily="18" charset="0"/>
              <a:cs typeface="Alexandria" pitchFamily="2" charset="-78"/>
            </a:endParaRPr>
          </a:p>
          <a:p>
            <a:pPr lvl="0" algn="justLow" rtl="1">
              <a:lnSpc>
                <a:spcPct val="150000"/>
              </a:lnSpc>
              <a:spcAft>
                <a:spcPts val="600"/>
              </a:spcAft>
              <a:tabLst>
                <a:tab pos="268605" algn="l"/>
              </a:tabLst>
            </a:pPr>
            <a:r>
              <a:rPr lang="ar-SA" sz="1600" dirty="0">
                <a:effectLst/>
                <a:latin typeface="Alexandria" pitchFamily="2" charset="-78"/>
                <a:ea typeface="Times New Roman" panose="02020603050405020304" pitchFamily="18" charset="0"/>
                <a:cs typeface="Alexandria" pitchFamily="2" charset="-78"/>
              </a:rPr>
              <a:t>مختلف الاتجاهات، وقد يُطلق على هذه السلسلة سلسلة النميمة</a:t>
            </a:r>
            <a:r>
              <a:rPr lang="ar-EG" sz="1600" dirty="0">
                <a:effectLst/>
                <a:latin typeface="Alexandria" pitchFamily="2" charset="-78"/>
                <a:ea typeface="Times New Roman" panose="02020603050405020304" pitchFamily="18" charset="0"/>
                <a:cs typeface="Alexandria" pitchFamily="2" charset="-78"/>
              </a:rPr>
              <a:t> </a:t>
            </a:r>
            <a:r>
              <a:rPr lang="ar-SA" sz="1600" dirty="0">
                <a:effectLst/>
                <a:latin typeface="Alexandria" pitchFamily="2" charset="-78"/>
                <a:ea typeface="Times New Roman" panose="02020603050405020304" pitchFamily="18" charset="0"/>
                <a:cs typeface="Alexandria" pitchFamily="2" charset="-78"/>
              </a:rPr>
              <a:t>أو الشائعات.</a:t>
            </a:r>
            <a:endParaRPr lang="ar-EG" sz="1600" dirty="0">
              <a:effectLst/>
              <a:latin typeface="Alexandria" pitchFamily="2" charset="-78"/>
              <a:ea typeface="Times New Roman" panose="02020603050405020304" pitchFamily="18" charset="0"/>
              <a:cs typeface="Alexandria" pitchFamily="2" charset="-78"/>
            </a:endParaRPr>
          </a:p>
          <a:p>
            <a:pPr lvl="0" algn="justLow" rtl="1">
              <a:lnSpc>
                <a:spcPct val="150000"/>
              </a:lnSpc>
              <a:spcAft>
                <a:spcPts val="600"/>
              </a:spcAft>
              <a:tabLst>
                <a:tab pos="268605" algn="l"/>
              </a:tabLst>
            </a:pPr>
            <a:r>
              <a:rPr lang="ar-SA" sz="1600" dirty="0">
                <a:effectLst/>
                <a:latin typeface="Alexandria" pitchFamily="2" charset="-78"/>
                <a:ea typeface="Times New Roman" panose="02020603050405020304" pitchFamily="18" charset="0"/>
                <a:cs typeface="Alexandria" pitchFamily="2" charset="-78"/>
              </a:rPr>
              <a:t> وهناك أشخاص يُطلق عليهم شخصيات رئيسة</a:t>
            </a:r>
            <a:r>
              <a:rPr lang="ar-EG" sz="1600" dirty="0">
                <a:effectLst/>
                <a:latin typeface="Alexandria" pitchFamily="2" charset="-78"/>
                <a:ea typeface="Times New Roman" panose="02020603050405020304" pitchFamily="18" charset="0"/>
                <a:cs typeface="Alexandria" pitchFamily="2" charset="-78"/>
              </a:rPr>
              <a:t>، </a:t>
            </a:r>
            <a:r>
              <a:rPr lang="ar-SA" sz="1600" dirty="0">
                <a:effectLst/>
                <a:latin typeface="Alexandria" pitchFamily="2" charset="-78"/>
                <a:ea typeface="Times New Roman" panose="02020603050405020304" pitchFamily="18" charset="0"/>
                <a:cs typeface="Alexandria" pitchFamily="2" charset="-78"/>
              </a:rPr>
              <a:t>وهم الأفراد الذين يعملون كمفاتيح للاتصال، وقد يكونون في وضـع إداري يســمح لهم بالحصـول على كثير من المعلومات فينقلونها في كل اتجاه، ولا يتمســـك</a:t>
            </a:r>
            <a:r>
              <a:rPr lang="ar-EG" sz="1600" dirty="0">
                <a:effectLst/>
                <a:latin typeface="Alexandria" pitchFamily="2" charset="-78"/>
                <a:ea typeface="Times New Roman" panose="02020603050405020304" pitchFamily="18" charset="0"/>
                <a:cs typeface="Alexandria" pitchFamily="2" charset="-78"/>
              </a:rPr>
              <a:t> </a:t>
            </a:r>
            <a:r>
              <a:rPr lang="ar-SA" sz="1600" dirty="0">
                <a:effectLst/>
                <a:latin typeface="Alexandria" pitchFamily="2" charset="-78"/>
                <a:ea typeface="Times New Roman" panose="02020603050405020304" pitchFamily="18" charset="0"/>
                <a:cs typeface="Alexandria" pitchFamily="2" charset="-78"/>
              </a:rPr>
              <a:t>هؤلاء الأشخاص بقاعدة التسلسل؛ لأن هذا</a:t>
            </a:r>
            <a:r>
              <a:rPr lang="ar-EG" sz="1600" dirty="0">
                <a:effectLst/>
                <a:latin typeface="Alexandria" pitchFamily="2" charset="-78"/>
                <a:ea typeface="Times New Roman" panose="02020603050405020304" pitchFamily="18" charset="0"/>
                <a:cs typeface="Alexandria" pitchFamily="2" charset="-78"/>
              </a:rPr>
              <a:t> </a:t>
            </a:r>
            <a:r>
              <a:rPr lang="ar-SA" sz="1600" dirty="0">
                <a:effectLst/>
                <a:latin typeface="Alexandria" pitchFamily="2" charset="-78"/>
                <a:ea typeface="Times New Roman" panose="02020603050405020304" pitchFamily="18" charset="0"/>
                <a:cs typeface="Alexandria" pitchFamily="2" charset="-78"/>
              </a:rPr>
              <a:t>الاتصال هو اتصال غير رسمي، ويمكن أن</a:t>
            </a:r>
            <a:r>
              <a:rPr lang="ar-EG" sz="1600" dirty="0">
                <a:effectLst/>
                <a:latin typeface="Alexandria" pitchFamily="2" charset="-78"/>
                <a:ea typeface="Times New Roman" panose="02020603050405020304" pitchFamily="18" charset="0"/>
                <a:cs typeface="Alexandria" pitchFamily="2" charset="-78"/>
              </a:rPr>
              <a:t> </a:t>
            </a:r>
            <a:r>
              <a:rPr lang="ar-SA" sz="1600" dirty="0">
                <a:effectLst/>
                <a:latin typeface="Alexandria" pitchFamily="2" charset="-78"/>
                <a:ea typeface="Times New Roman" panose="02020603050405020304" pitchFamily="18" charset="0"/>
                <a:cs typeface="Alexandria" pitchFamily="2" charset="-78"/>
              </a:rPr>
              <a:t>يكون هذا الفرد في منصب يسمح له بتقديم معلومات كثيرة والحصول عليها، ولا يُشترط أن يحتل هذا الشخص منصبًا إداريًّا كبيرًا.  </a:t>
            </a:r>
            <a:endParaRPr lang="en-US" sz="1600" dirty="0">
              <a:effectLst/>
              <a:latin typeface="Alexandria" pitchFamily="2" charset="-78"/>
              <a:ea typeface="Times New Roman" panose="02020603050405020304" pitchFamily="18"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5" name="صورة 64">
            <a:extLst>
              <a:ext uri="{FF2B5EF4-FFF2-40B4-BE49-F238E27FC236}">
                <a16:creationId xmlns:a16="http://schemas.microsoft.com/office/drawing/2014/main" id="{F58FEF2F-972F-278E-A3AF-A58F70FD6904}"/>
              </a:ext>
            </a:extLst>
          </p:cNvPr>
          <p:cNvPicPr>
            <a:picLocks noChangeAspect="1"/>
          </p:cNvPicPr>
          <p:nvPr/>
        </p:nvPicPr>
        <p:blipFill>
          <a:blip r:embed="rId3"/>
          <a:stretch>
            <a:fillRect/>
          </a:stretch>
        </p:blipFill>
        <p:spPr>
          <a:xfrm>
            <a:off x="1320300" y="1847382"/>
            <a:ext cx="2070600" cy="1270199"/>
          </a:xfrm>
          <a:prstGeom prst="rect">
            <a:avLst/>
          </a:prstGeom>
        </p:spPr>
      </p:pic>
    </p:spTree>
    <p:extLst>
      <p:ext uri="{BB962C8B-B14F-4D97-AF65-F5344CB8AC3E}">
        <p14:creationId xmlns:p14="http://schemas.microsoft.com/office/powerpoint/2010/main" val="46482260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8826538" cy="42570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9830" y="1382558"/>
            <a:ext cx="8515369" cy="3990195"/>
          </a:xfrm>
          <a:prstGeom prst="rect">
            <a:avLst/>
          </a:prstGeom>
          <a:noFill/>
        </p:spPr>
        <p:txBody>
          <a:bodyPr wrap="square" rtlCol="0">
            <a:spAutoFit/>
          </a:bodyPr>
          <a:lstStyle/>
          <a:p>
            <a:pPr lvl="0" algn="justLow" rtl="1">
              <a:lnSpc>
                <a:spcPct val="150000"/>
              </a:lnSpc>
              <a:spcAft>
                <a:spcPts val="600"/>
              </a:spcAft>
              <a:tabLst>
                <a:tab pos="268605" algn="l"/>
              </a:tabLst>
            </a:pPr>
            <a:r>
              <a:rPr lang="ar-EG" sz="1600" b="1" dirty="0">
                <a:effectLst/>
                <a:latin typeface="Alexandria" pitchFamily="2" charset="-78"/>
                <a:ea typeface="Times New Roman" panose="02020603050405020304" pitchFamily="18" charset="0"/>
                <a:cs typeface="Alexandria" pitchFamily="2" charset="-78"/>
              </a:rPr>
              <a:t>3- </a:t>
            </a:r>
            <a:r>
              <a:rPr lang="ar-SA" sz="1600" b="1" dirty="0">
                <a:effectLst/>
                <a:latin typeface="Alexandria" pitchFamily="2" charset="-78"/>
                <a:ea typeface="Times New Roman" panose="02020603050405020304" pitchFamily="18" charset="0"/>
                <a:cs typeface="Alexandria" pitchFamily="2" charset="-78"/>
              </a:rPr>
              <a:t>السلسلة الاحتمالية</a:t>
            </a:r>
            <a:r>
              <a:rPr lang="ar-EG" sz="1600" b="1" dirty="0">
                <a:effectLst/>
                <a:latin typeface="Alexandria" pitchFamily="2" charset="-78"/>
                <a:ea typeface="Times New Roman" panose="02020603050405020304" pitchFamily="18" charset="0"/>
                <a:cs typeface="Alexandria" pitchFamily="2" charset="-78"/>
              </a:rPr>
              <a:t>:</a:t>
            </a:r>
            <a:r>
              <a:rPr lang="ar-SA" sz="1600" b="1" dirty="0">
                <a:effectLst/>
                <a:latin typeface="Alexandria" pitchFamily="2" charset="-78"/>
                <a:ea typeface="Times New Roman" panose="02020603050405020304" pitchFamily="18" charset="0"/>
                <a:cs typeface="Alexandria" pitchFamily="2" charset="-78"/>
              </a:rPr>
              <a:t> </a:t>
            </a:r>
            <a:endParaRPr lang="ar-EG" sz="1600" b="1" dirty="0">
              <a:effectLst/>
              <a:latin typeface="Alexandria" pitchFamily="2" charset="-78"/>
              <a:ea typeface="Times New Roman" panose="02020603050405020304" pitchFamily="18" charset="0"/>
              <a:cs typeface="Alexandria" pitchFamily="2" charset="-78"/>
            </a:endParaRPr>
          </a:p>
          <a:p>
            <a:pPr lvl="0" indent="108000" algn="justLow" rtl="1">
              <a:lnSpc>
                <a:spcPct val="150000"/>
              </a:lnSpc>
              <a:spcAft>
                <a:spcPts val="600"/>
              </a:spcAft>
              <a:tabLst>
                <a:tab pos="268605" algn="l"/>
              </a:tabLst>
            </a:pPr>
            <a:r>
              <a:rPr lang="ar-EG" sz="1600" dirty="0">
                <a:latin typeface="Alexandria" pitchFamily="2" charset="-78"/>
                <a:ea typeface="Times New Roman" panose="02020603050405020304" pitchFamily="18" charset="0"/>
                <a:cs typeface="Alexandria" pitchFamily="2" charset="-78"/>
              </a:rPr>
              <a:t>ي</a:t>
            </a:r>
            <a:r>
              <a:rPr lang="ar-SA" sz="1600" dirty="0">
                <a:effectLst/>
                <a:latin typeface="Alexandria" pitchFamily="2" charset="-78"/>
                <a:ea typeface="Times New Roman" panose="02020603050405020304" pitchFamily="18" charset="0"/>
                <a:cs typeface="Alexandria" pitchFamily="2" charset="-78"/>
              </a:rPr>
              <a:t>نشر الفرد (أ)</a:t>
            </a:r>
            <a:r>
              <a:rPr lang="ar-EG" sz="1600" dirty="0">
                <a:effectLst/>
                <a:latin typeface="Alexandria" pitchFamily="2" charset="-78"/>
                <a:ea typeface="Times New Roman" panose="02020603050405020304" pitchFamily="18" charset="0"/>
                <a:cs typeface="Alexandria" pitchFamily="2" charset="-78"/>
              </a:rPr>
              <a:t> </a:t>
            </a:r>
            <a:r>
              <a:rPr lang="ar-SA" sz="1600" dirty="0">
                <a:effectLst/>
                <a:latin typeface="Alexandria" pitchFamily="2" charset="-78"/>
                <a:ea typeface="Times New Roman" panose="02020603050405020304" pitchFamily="18" charset="0"/>
                <a:cs typeface="Alexandria" pitchFamily="2" charset="-78"/>
              </a:rPr>
              <a:t>الرسالة الاتصالية بشكل عشوائي على الأفراد الآخرين؛</a:t>
            </a:r>
            <a:r>
              <a:rPr lang="ar-EG" sz="1600" dirty="0">
                <a:effectLst/>
                <a:latin typeface="Alexandria" pitchFamily="2" charset="-78"/>
                <a:ea typeface="Times New Roman" panose="02020603050405020304" pitchFamily="18" charset="0"/>
                <a:cs typeface="Alexandria" pitchFamily="2" charset="-78"/>
              </a:rPr>
              <a:t> </a:t>
            </a:r>
            <a:r>
              <a:rPr lang="ar-SA" sz="1600" dirty="0">
                <a:effectLst/>
                <a:latin typeface="Alexandria" pitchFamily="2" charset="-78"/>
                <a:ea typeface="Times New Roman" panose="02020603050405020304" pitchFamily="18" charset="0"/>
                <a:cs typeface="Alexandria" pitchFamily="2" charset="-78"/>
              </a:rPr>
              <a:t>أي يتصل</a:t>
            </a:r>
            <a:endParaRPr lang="ar-EG" sz="1600" dirty="0">
              <a:effectLst/>
              <a:latin typeface="Alexandria" pitchFamily="2" charset="-78"/>
              <a:ea typeface="Times New Roman" panose="02020603050405020304" pitchFamily="18" charset="0"/>
              <a:cs typeface="Alexandria" pitchFamily="2" charset="-78"/>
            </a:endParaRPr>
          </a:p>
          <a:p>
            <a:pPr lvl="0" indent="108000" algn="justLow" rtl="1">
              <a:lnSpc>
                <a:spcPct val="150000"/>
              </a:lnSpc>
              <a:spcAft>
                <a:spcPts val="600"/>
              </a:spcAft>
              <a:tabLst>
                <a:tab pos="268605" algn="l"/>
              </a:tabLst>
            </a:pPr>
            <a:r>
              <a:rPr lang="ar-SA" sz="1600" dirty="0">
                <a:effectLst/>
                <a:latin typeface="Alexandria" pitchFamily="2" charset="-78"/>
                <a:ea typeface="Times New Roman" panose="02020603050405020304" pitchFamily="18" charset="0"/>
                <a:cs typeface="Alexandria" pitchFamily="2" charset="-78"/>
              </a:rPr>
              <a:t>فيها الفرد (أ) عشوائيًّا بأي فرد يقابله وليكن</a:t>
            </a:r>
            <a:r>
              <a:rPr lang="ar-EG" sz="1600" dirty="0">
                <a:effectLst/>
                <a:latin typeface="Alexandria" pitchFamily="2" charset="-78"/>
                <a:ea typeface="Times New Roman" panose="02020603050405020304" pitchFamily="18" charset="0"/>
                <a:cs typeface="Alexandria" pitchFamily="2" charset="-78"/>
              </a:rPr>
              <a:t> </a:t>
            </a:r>
            <a:r>
              <a:rPr lang="ar-SA" sz="1600" dirty="0">
                <a:effectLst/>
                <a:latin typeface="Alexandria" pitchFamily="2" charset="-78"/>
                <a:ea typeface="Times New Roman" panose="02020603050405020304" pitchFamily="18" charset="0"/>
                <a:cs typeface="Alexandria" pitchFamily="2" charset="-78"/>
              </a:rPr>
              <a:t>(ب) أو (د)، وطبقًا لقانون الاحتمالات </a:t>
            </a:r>
            <a:endParaRPr lang="ar-EG" sz="1600" dirty="0">
              <a:effectLst/>
              <a:latin typeface="Alexandria" pitchFamily="2" charset="-78"/>
              <a:ea typeface="Times New Roman" panose="02020603050405020304" pitchFamily="18" charset="0"/>
              <a:cs typeface="Alexandria" pitchFamily="2" charset="-78"/>
            </a:endParaRPr>
          </a:p>
          <a:p>
            <a:pPr lvl="0" indent="108000" algn="justLow" rtl="1">
              <a:lnSpc>
                <a:spcPct val="150000"/>
              </a:lnSpc>
              <a:spcAft>
                <a:spcPts val="600"/>
              </a:spcAft>
              <a:tabLst>
                <a:tab pos="268605" algn="l"/>
              </a:tabLst>
            </a:pPr>
            <a:r>
              <a:rPr lang="ar-SA" sz="1600" dirty="0">
                <a:effectLst/>
                <a:latin typeface="Alexandria" pitchFamily="2" charset="-78"/>
                <a:ea typeface="Times New Roman" panose="02020603050405020304" pitchFamily="18" charset="0"/>
                <a:cs typeface="Alexandria" pitchFamily="2" charset="-78"/>
              </a:rPr>
              <a:t>فقد يقوم الفرد (ب) أو (د) بالاتصال عشوائيًّا بأي فرد آخر في السلسلة.</a:t>
            </a:r>
            <a:endParaRPr lang="ar-EG" sz="1600" dirty="0">
              <a:latin typeface="Alexandria" pitchFamily="2" charset="-78"/>
              <a:ea typeface="Times New Roman" panose="02020603050405020304" pitchFamily="18" charset="0"/>
              <a:cs typeface="Alexandria" pitchFamily="2" charset="-78"/>
            </a:endParaRPr>
          </a:p>
          <a:p>
            <a:pPr algn="justLow" rtl="1">
              <a:lnSpc>
                <a:spcPct val="150000"/>
              </a:lnSpc>
              <a:spcAft>
                <a:spcPts val="600"/>
              </a:spcAft>
            </a:pPr>
            <a:r>
              <a:rPr lang="ar-EG" sz="1600" dirty="0">
                <a:latin typeface="Alexandria" pitchFamily="2" charset="-78"/>
                <a:ea typeface="Times New Roman" panose="02020603050405020304" pitchFamily="18" charset="0"/>
                <a:cs typeface="Alexandria" pitchFamily="2" charset="-78"/>
              </a:rPr>
              <a:t>4- </a:t>
            </a:r>
            <a:r>
              <a:rPr lang="ar-SA" sz="1600" b="1" dirty="0">
                <a:effectLst/>
                <a:latin typeface="Alexandria" pitchFamily="2" charset="-78"/>
                <a:ea typeface="Times New Roman" panose="02020603050405020304" pitchFamily="18" charset="0"/>
                <a:cs typeface="Alexandria" pitchFamily="2" charset="-78"/>
              </a:rPr>
              <a:t>السلسلة التجمعية/العنقودية</a:t>
            </a:r>
            <a:r>
              <a:rPr lang="ar-EG" sz="1600" b="1" dirty="0">
                <a:effectLst/>
                <a:latin typeface="Alexandria" pitchFamily="2" charset="-78"/>
                <a:ea typeface="Times New Roman" panose="02020603050405020304" pitchFamily="18" charset="0"/>
                <a:cs typeface="Alexandria" pitchFamily="2" charset="-78"/>
              </a:rPr>
              <a:t>:</a:t>
            </a:r>
          </a:p>
          <a:p>
            <a:pPr lvl="0" algn="justLow" rtl="1">
              <a:lnSpc>
                <a:spcPct val="150000"/>
              </a:lnSpc>
              <a:spcAft>
                <a:spcPts val="600"/>
              </a:spcAft>
              <a:tabLst>
                <a:tab pos="268605" algn="l"/>
              </a:tabLst>
            </a:pPr>
            <a:r>
              <a:rPr lang="ar-EG" sz="1600" dirty="0">
                <a:effectLst/>
                <a:latin typeface="Alexandria" pitchFamily="2" charset="-78"/>
                <a:ea typeface="Times New Roman" panose="02020603050405020304" pitchFamily="18" charset="0"/>
                <a:cs typeface="Alexandria" pitchFamily="2" charset="-78"/>
              </a:rPr>
              <a:t>  </a:t>
            </a:r>
            <a:r>
              <a:rPr lang="ar-SA" sz="1600" dirty="0">
                <a:effectLst/>
                <a:latin typeface="Alexandria" pitchFamily="2" charset="-78"/>
                <a:ea typeface="Times New Roman" panose="02020603050405020304" pitchFamily="18" charset="0"/>
                <a:cs typeface="Alexandria" pitchFamily="2" charset="-78"/>
              </a:rPr>
              <a:t>يقوم الفرد (أ)</a:t>
            </a:r>
            <a:r>
              <a:rPr lang="ar-EG" sz="1600" dirty="0">
                <a:effectLst/>
                <a:latin typeface="Alexandria" pitchFamily="2" charset="-78"/>
                <a:ea typeface="Times New Roman" panose="02020603050405020304" pitchFamily="18" charset="0"/>
                <a:cs typeface="Alexandria" pitchFamily="2" charset="-78"/>
              </a:rPr>
              <a:t> </a:t>
            </a:r>
            <a:r>
              <a:rPr lang="ar-SA" sz="1600" dirty="0">
                <a:effectLst/>
                <a:latin typeface="Alexandria" pitchFamily="2" charset="-78"/>
                <a:ea typeface="Times New Roman" panose="02020603050405020304" pitchFamily="18" charset="0"/>
                <a:cs typeface="Alexandria" pitchFamily="2" charset="-78"/>
              </a:rPr>
              <a:t>بإخبار ثلاثة أفراد محددين، ثم يقوم واحد من هؤلاء </a:t>
            </a:r>
            <a:r>
              <a:rPr lang="ar-SA" sz="1600" dirty="0">
                <a:latin typeface="Alexandria" pitchFamily="2" charset="-78"/>
                <a:ea typeface="Times New Roman" panose="02020603050405020304" pitchFamily="18" charset="0"/>
                <a:cs typeface="Alexandria" pitchFamily="2" charset="-78"/>
              </a:rPr>
              <a:t>الثلاثة بإخبار ثلاثة</a:t>
            </a:r>
            <a:endParaRPr lang="ar-EG" sz="1600" dirty="0">
              <a:latin typeface="Alexandria" pitchFamily="2" charset="-78"/>
              <a:ea typeface="Times New Roman" panose="02020603050405020304" pitchFamily="18" charset="0"/>
              <a:cs typeface="Alexandria" pitchFamily="2" charset="-78"/>
            </a:endParaRPr>
          </a:p>
          <a:p>
            <a:pPr lvl="0" algn="justLow" rtl="1">
              <a:lnSpc>
                <a:spcPct val="150000"/>
              </a:lnSpc>
              <a:spcAft>
                <a:spcPts val="600"/>
              </a:spcAft>
              <a:tabLst>
                <a:tab pos="268605" algn="l"/>
              </a:tabLst>
            </a:pPr>
            <a:r>
              <a:rPr lang="ar-SA" sz="1600" dirty="0">
                <a:latin typeface="Alexandria" pitchFamily="2" charset="-78"/>
                <a:ea typeface="Times New Roman" panose="02020603050405020304" pitchFamily="18" charset="0"/>
                <a:cs typeface="Alexandria" pitchFamily="2" charset="-78"/>
              </a:rPr>
              <a:t> آخرين... إلخ، </a:t>
            </a:r>
            <a:r>
              <a:rPr lang="ar-SA" sz="1600" dirty="0">
                <a:effectLst/>
                <a:latin typeface="Alexandria" pitchFamily="2" charset="-78"/>
                <a:ea typeface="Times New Roman" panose="02020603050405020304" pitchFamily="18" charset="0"/>
                <a:cs typeface="Alexandria" pitchFamily="2" charset="-78"/>
              </a:rPr>
              <a:t>وأظهرت الدراسات أن هذه السلسلة أكثر</a:t>
            </a:r>
            <a:r>
              <a:rPr lang="ar-EG" sz="1600" dirty="0">
                <a:effectLst/>
                <a:latin typeface="Alexandria" pitchFamily="2" charset="-78"/>
                <a:ea typeface="Times New Roman" panose="02020603050405020304" pitchFamily="18" charset="0"/>
                <a:cs typeface="Alexandria" pitchFamily="2" charset="-78"/>
              </a:rPr>
              <a:t> </a:t>
            </a:r>
            <a:r>
              <a:rPr lang="ar-SA" sz="1600" dirty="0">
                <a:effectLst/>
                <a:latin typeface="Alexandria" pitchFamily="2" charset="-78"/>
                <a:ea typeface="Times New Roman" panose="02020603050405020304" pitchFamily="18" charset="0"/>
                <a:cs typeface="Alexandria" pitchFamily="2" charset="-78"/>
              </a:rPr>
              <a:t>الأشكال انتشارًا، وأنها السلسلة</a:t>
            </a:r>
            <a:endParaRPr lang="ar-EG" sz="1600" dirty="0">
              <a:effectLst/>
              <a:latin typeface="Alexandria" pitchFamily="2" charset="-78"/>
              <a:ea typeface="Times New Roman" panose="02020603050405020304" pitchFamily="18" charset="0"/>
              <a:cs typeface="Alexandria" pitchFamily="2" charset="-78"/>
            </a:endParaRPr>
          </a:p>
          <a:p>
            <a:pPr lvl="0" algn="justLow" rtl="1">
              <a:lnSpc>
                <a:spcPct val="150000"/>
              </a:lnSpc>
              <a:spcAft>
                <a:spcPts val="600"/>
              </a:spcAft>
              <a:tabLst>
                <a:tab pos="268605" algn="l"/>
              </a:tabLst>
            </a:pPr>
            <a:r>
              <a:rPr lang="ar-SA" sz="1600" dirty="0">
                <a:effectLst/>
                <a:latin typeface="Alexandria" pitchFamily="2" charset="-78"/>
                <a:ea typeface="Times New Roman" panose="02020603050405020304" pitchFamily="18" charset="0"/>
                <a:cs typeface="Alexandria" pitchFamily="2" charset="-78"/>
              </a:rPr>
              <a:t>السائد في المنظمات، حيث يقوم الفرد (أ)</a:t>
            </a:r>
            <a:r>
              <a:rPr lang="ar-EG" sz="1600" dirty="0">
                <a:effectLst/>
                <a:latin typeface="Alexandria" pitchFamily="2" charset="-78"/>
                <a:ea typeface="Times New Roman" panose="02020603050405020304" pitchFamily="18" charset="0"/>
                <a:cs typeface="Alexandria" pitchFamily="2" charset="-78"/>
              </a:rPr>
              <a:t> </a:t>
            </a:r>
            <a:r>
              <a:rPr lang="ar-SA" sz="1600" dirty="0">
                <a:effectLst/>
                <a:latin typeface="Alexandria" pitchFamily="2" charset="-78"/>
                <a:ea typeface="Times New Roman" panose="02020603050405020304" pitchFamily="18" charset="0"/>
                <a:cs typeface="Alexandria" pitchFamily="2" charset="-78"/>
              </a:rPr>
              <a:t>بنقل المعلومة إلى ثلاثة أو أربعة أشخاص،</a:t>
            </a:r>
            <a:endParaRPr lang="ar-EG" sz="1600" dirty="0">
              <a:effectLst/>
              <a:latin typeface="Alexandria" pitchFamily="2" charset="-78"/>
              <a:ea typeface="Times New Roman" panose="02020603050405020304" pitchFamily="18" charset="0"/>
              <a:cs typeface="Alexandria" pitchFamily="2" charset="-78"/>
            </a:endParaRPr>
          </a:p>
          <a:p>
            <a:pPr lvl="0" algn="justLow" rtl="1">
              <a:lnSpc>
                <a:spcPct val="150000"/>
              </a:lnSpc>
              <a:spcAft>
                <a:spcPts val="600"/>
              </a:spcAft>
              <a:tabLst>
                <a:tab pos="268605" algn="l"/>
              </a:tabLst>
            </a:pPr>
            <a:r>
              <a:rPr lang="ar-SA" sz="1600" dirty="0">
                <a:effectLst/>
                <a:latin typeface="Alexandria" pitchFamily="2" charset="-78"/>
                <a:ea typeface="Times New Roman" panose="02020603050405020304" pitchFamily="18" charset="0"/>
                <a:cs typeface="Alexandria" pitchFamily="2" charset="-78"/>
              </a:rPr>
              <a:t>أي إلى التجمع الذي يقوم</a:t>
            </a:r>
            <a:r>
              <a:rPr lang="ar-EG" sz="1600" dirty="0">
                <a:effectLst/>
                <a:latin typeface="Alexandria" pitchFamily="2" charset="-78"/>
                <a:ea typeface="Times New Roman" panose="02020603050405020304" pitchFamily="18" charset="0"/>
                <a:cs typeface="Alexandria" pitchFamily="2" charset="-78"/>
              </a:rPr>
              <a:t> </a:t>
            </a:r>
            <a:r>
              <a:rPr lang="ar-SA" sz="1600" dirty="0">
                <a:effectLst/>
                <a:latin typeface="Alexandria" pitchFamily="2" charset="-78"/>
                <a:ea typeface="Times New Roman" panose="02020603050405020304" pitchFamily="18" charset="0"/>
                <a:cs typeface="Alexandria" pitchFamily="2" charset="-78"/>
              </a:rPr>
              <a:t>بدوره بنقل الخبر إلى تجمع آخر. </a:t>
            </a:r>
            <a:endParaRPr lang="ar-EG" sz="1600" dirty="0">
              <a:effectLst/>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a:extLst>
              <a:ext uri="{FF2B5EF4-FFF2-40B4-BE49-F238E27FC236}">
                <a16:creationId xmlns:a16="http://schemas.microsoft.com/office/drawing/2014/main" id="{5C18C4F3-0088-BF82-9C59-EB4E8B5D5F0D}"/>
              </a:ext>
            </a:extLst>
          </p:cNvPr>
          <p:cNvPicPr>
            <a:picLocks noChangeAspect="1"/>
          </p:cNvPicPr>
          <p:nvPr/>
        </p:nvPicPr>
        <p:blipFill>
          <a:blip r:embed="rId3"/>
          <a:stretch>
            <a:fillRect/>
          </a:stretch>
        </p:blipFill>
        <p:spPr>
          <a:xfrm>
            <a:off x="1225529" y="1446058"/>
            <a:ext cx="1664639" cy="1567932"/>
          </a:xfrm>
          <a:prstGeom prst="rect">
            <a:avLst/>
          </a:prstGeom>
        </p:spPr>
      </p:pic>
      <p:pic>
        <p:nvPicPr>
          <p:cNvPr id="6" name="صورة 5">
            <a:extLst>
              <a:ext uri="{FF2B5EF4-FFF2-40B4-BE49-F238E27FC236}">
                <a16:creationId xmlns:a16="http://schemas.microsoft.com/office/drawing/2014/main" id="{6CFF2254-B57B-DFAC-A4EA-7A17FB8826F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58095" y="3357365"/>
            <a:ext cx="1138577" cy="1913136"/>
          </a:xfrm>
          <a:prstGeom prst="rect">
            <a:avLst/>
          </a:prstGeom>
        </p:spPr>
      </p:pic>
    </p:spTree>
    <p:extLst>
      <p:ext uri="{BB962C8B-B14F-4D97-AF65-F5344CB8AC3E}">
        <p14:creationId xmlns:p14="http://schemas.microsoft.com/office/powerpoint/2010/main" val="318385975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5B2943-C972-3D62-D018-528F262C7926}"/>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14DF2EE2-F149-3E7A-E0EF-97DC9BC6B73E}"/>
              </a:ext>
            </a:extLst>
          </p:cNvPr>
          <p:cNvSpPr/>
          <p:nvPr/>
        </p:nvSpPr>
        <p:spPr>
          <a:xfrm>
            <a:off x="406400" y="1588178"/>
            <a:ext cx="6306938" cy="419048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8DD00447-7D10-8EB5-4523-E3A91FC2155C}"/>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713338" y="1600879"/>
            <a:ext cx="4344807" cy="3580721"/>
          </a:xfrm>
        </p:spPr>
      </p:pic>
      <p:sp>
        <p:nvSpPr>
          <p:cNvPr id="6" name="Rectangle 5">
            <a:extLst>
              <a:ext uri="{FF2B5EF4-FFF2-40B4-BE49-F238E27FC236}">
                <a16:creationId xmlns:a16="http://schemas.microsoft.com/office/drawing/2014/main" id="{2ED2ED53-1F0F-E9A0-9CD5-A7975D42633A}"/>
              </a:ext>
            </a:extLst>
          </p:cNvPr>
          <p:cNvSpPr/>
          <p:nvPr/>
        </p:nvSpPr>
        <p:spPr>
          <a:xfrm>
            <a:off x="546100" y="1613579"/>
            <a:ext cx="6057900" cy="4154342"/>
          </a:xfrm>
          <a:prstGeom prst="rect">
            <a:avLst/>
          </a:prstGeom>
        </p:spPr>
        <p:txBody>
          <a:bodyPr wrap="square">
            <a:spAutoFit/>
          </a:bodyPr>
          <a:lstStyle/>
          <a:p>
            <a:pPr marL="36195" algn="justLow" rtl="1">
              <a:lnSpc>
                <a:spcPct val="150000"/>
              </a:lnSpc>
              <a:spcAft>
                <a:spcPts val="800"/>
              </a:spcAft>
            </a:pPr>
            <a:r>
              <a:rPr lang="ar-EG" sz="1600" b="1" dirty="0">
                <a:effectLst/>
                <a:latin typeface="Alexandria" pitchFamily="2" charset="-78"/>
                <a:ea typeface="Calibri" panose="020F0502020204030204" pitchFamily="34" charset="0"/>
                <a:cs typeface="Alexandria" pitchFamily="2" charset="-78"/>
              </a:rPr>
              <a:t> </a:t>
            </a:r>
            <a:r>
              <a:rPr lang="ar-SA" sz="1600" b="1" dirty="0">
                <a:effectLst/>
                <a:latin typeface="Alexandria" pitchFamily="2" charset="-78"/>
                <a:ea typeface="Calibri" panose="020F0502020204030204" pitchFamily="34" charset="0"/>
                <a:cs typeface="Alexandria" pitchFamily="2" charset="-78"/>
              </a:rPr>
              <a:t>رابعًا: التقييم والتقويم</a:t>
            </a:r>
            <a:endParaRPr lang="en-US" sz="1600" dirty="0">
              <a:effectLst/>
              <a:latin typeface="Alexandria" pitchFamily="2" charset="-78"/>
              <a:ea typeface="Calibri" panose="020F0502020204030204" pitchFamily="34" charset="0"/>
              <a:cs typeface="Alexandria" pitchFamily="2" charset="-78"/>
            </a:endParaRPr>
          </a:p>
          <a:p>
            <a:pPr marL="36195" algn="justLow" rtl="1">
              <a:lnSpc>
                <a:spcPct val="150000"/>
              </a:lnSpc>
              <a:spcAft>
                <a:spcPts val="800"/>
              </a:spcAft>
            </a:pPr>
            <a:r>
              <a:rPr lang="ar-EG" sz="1600" dirty="0">
                <a:effectLst/>
                <a:latin typeface="Alexandria" pitchFamily="2" charset="-78"/>
                <a:ea typeface="Calibri" panose="020F0502020204030204" pitchFamily="34" charset="0"/>
                <a:cs typeface="Alexandria" pitchFamily="2" charset="-78"/>
              </a:rPr>
              <a:t>هناك ثلاثة أساليب لتقييم برامج العلاقات العامة:</a:t>
            </a:r>
            <a:endParaRPr lang="en-US" sz="1600" dirty="0">
              <a:effectLst/>
              <a:latin typeface="Alexandria" pitchFamily="2" charset="-78"/>
              <a:ea typeface="Calibri" panose="020F0502020204030204" pitchFamily="34" charset="0"/>
              <a:cs typeface="Alexandria" pitchFamily="2" charset="-78"/>
            </a:endParaRPr>
          </a:p>
          <a:p>
            <a:pPr marL="252000" lvl="0" indent="-252000" algn="justLow" rtl="1">
              <a:lnSpc>
                <a:spcPct val="150000"/>
              </a:lnSpc>
              <a:spcAft>
                <a:spcPts val="800"/>
              </a:spcAft>
              <a:buFont typeface="+mj-lt"/>
              <a:buAutoNum type="arabicPeriod"/>
            </a:pPr>
            <a:r>
              <a:rPr lang="ar-EG" sz="1600" dirty="0">
                <a:effectLst/>
                <a:latin typeface="Alexandria" pitchFamily="2" charset="-78"/>
                <a:ea typeface="Calibri" panose="020F0502020204030204" pitchFamily="34" charset="0"/>
                <a:cs typeface="Alexandria" pitchFamily="2" charset="-78"/>
              </a:rPr>
              <a:t>التقييم القبلي السابق على تنفيذ البرنامج.</a:t>
            </a:r>
            <a:endParaRPr lang="en-US" sz="1600" dirty="0">
              <a:effectLst/>
              <a:latin typeface="Alexandria" pitchFamily="2" charset="-78"/>
              <a:ea typeface="Calibri" panose="020F0502020204030204" pitchFamily="34" charset="0"/>
              <a:cs typeface="Alexandria" pitchFamily="2" charset="-78"/>
            </a:endParaRPr>
          </a:p>
          <a:p>
            <a:pPr marL="252000" lvl="0" indent="-252000" algn="justLow" rtl="1">
              <a:lnSpc>
                <a:spcPct val="150000"/>
              </a:lnSpc>
              <a:spcAft>
                <a:spcPts val="800"/>
              </a:spcAft>
              <a:buFont typeface="+mj-lt"/>
              <a:buAutoNum type="arabicPeriod"/>
            </a:pPr>
            <a:r>
              <a:rPr lang="ar-EG" sz="1600" dirty="0">
                <a:effectLst/>
                <a:latin typeface="Alexandria" pitchFamily="2" charset="-78"/>
                <a:ea typeface="Calibri" panose="020F0502020204030204" pitchFamily="34" charset="0"/>
                <a:cs typeface="Alexandria" pitchFamily="2" charset="-78"/>
              </a:rPr>
              <a:t>التقييم المرحلي أو الجزئي الذي يواكب تنفيذ البرنامج، بهدف التعرف على مواطن القصور أولًا بأول.</a:t>
            </a:r>
            <a:endParaRPr lang="en-US" sz="1600" dirty="0">
              <a:effectLst/>
              <a:latin typeface="Alexandria" pitchFamily="2" charset="-78"/>
              <a:ea typeface="Calibri" panose="020F0502020204030204" pitchFamily="34" charset="0"/>
              <a:cs typeface="Alexandria" pitchFamily="2" charset="-78"/>
            </a:endParaRPr>
          </a:p>
          <a:p>
            <a:pPr marL="252000" lvl="0" indent="-252000" algn="justLow" rtl="1">
              <a:lnSpc>
                <a:spcPct val="150000"/>
              </a:lnSpc>
              <a:spcAft>
                <a:spcPts val="800"/>
              </a:spcAft>
              <a:buFont typeface="+mj-lt"/>
              <a:buAutoNum type="arabicPeriod"/>
            </a:pPr>
            <a:r>
              <a:rPr lang="ar-EG" sz="1600" dirty="0">
                <a:effectLst/>
                <a:latin typeface="Alexandria" pitchFamily="2" charset="-78"/>
                <a:ea typeface="Calibri" panose="020F0502020204030204" pitchFamily="34" charset="0"/>
                <a:cs typeface="Alexandria" pitchFamily="2" charset="-78"/>
              </a:rPr>
              <a:t>التقييم البعدي أو النهائي، الذي يعقب تنفيذ البرنامج، ويتوقف استخدام هذه الأساليب على طبيعة البرنامج، والمدى الزمني لتنفيذه، وإن كان من المفيد لأنشطة العلاقات العامة أن تستخدم الأساليب الثلاثة مجتمعة إذا كان ذلك ممكنًا وضروريًّا </a:t>
            </a:r>
            <a:r>
              <a:rPr lang="ar-EG" sz="1200" b="1" dirty="0">
                <a:effectLst/>
                <a:latin typeface="Alexandria" pitchFamily="2" charset="-78"/>
                <a:ea typeface="Calibri" panose="020F0502020204030204" pitchFamily="34" charset="0"/>
                <a:cs typeface="Alexandria" pitchFamily="2" charset="-78"/>
              </a:rPr>
              <a:t>(</a:t>
            </a:r>
            <a:r>
              <a:rPr lang="ar-JO" sz="1200" dirty="0">
                <a:effectLst/>
                <a:latin typeface="Alexandria" pitchFamily="2" charset="-78"/>
                <a:ea typeface="Calibri" panose="020F0502020204030204" pitchFamily="34" charset="0"/>
                <a:cs typeface="Alexandria" pitchFamily="2" charset="-78"/>
              </a:rPr>
              <a:t>علي عجوة،</a:t>
            </a:r>
            <a:r>
              <a:rPr lang="ar-EG" sz="1200" dirty="0">
                <a:effectLst/>
                <a:latin typeface="Alexandria" pitchFamily="2" charset="-78"/>
                <a:ea typeface="Calibri" panose="020F0502020204030204" pitchFamily="34" charset="0"/>
                <a:cs typeface="Alexandria" pitchFamily="2" charset="-78"/>
              </a:rPr>
              <a:t> 2008)</a:t>
            </a:r>
            <a:r>
              <a:rPr lang="ar-EG" sz="1600" dirty="0">
                <a:effectLst/>
                <a:latin typeface="Alexandria" pitchFamily="2" charset="-78"/>
                <a:ea typeface="Calibri" panose="020F0502020204030204" pitchFamily="34" charset="0"/>
                <a:cs typeface="Alexandria" pitchFamily="2" charset="-78"/>
              </a:rPr>
              <a:t>.</a:t>
            </a:r>
            <a:r>
              <a:rPr lang="en-US" sz="1600" b="1" dirty="0">
                <a:effectLst/>
                <a:latin typeface="Alexandria" pitchFamily="2" charset="-78"/>
                <a:ea typeface="Calibri" panose="020F0502020204030204" pitchFamily="34" charset="0"/>
                <a:cs typeface="Alexandria" pitchFamily="2" charset="-78"/>
              </a:rPr>
              <a:t> </a:t>
            </a:r>
            <a:endParaRPr lang="en-US" sz="1200" dirty="0">
              <a:effectLst/>
              <a:latin typeface="Alexandria" pitchFamily="2" charset="-78"/>
              <a:ea typeface="Calibri" panose="020F0502020204030204" pitchFamily="34" charset="0"/>
              <a:cs typeface="Alexandria" pitchFamily="2" charset="-78"/>
            </a:endParaRPr>
          </a:p>
        </p:txBody>
      </p:sp>
      <p:sp>
        <p:nvSpPr>
          <p:cNvPr id="29" name="Rectangle 28">
            <a:extLst>
              <a:ext uri="{FF2B5EF4-FFF2-40B4-BE49-F238E27FC236}">
                <a16:creationId xmlns:a16="http://schemas.microsoft.com/office/drawing/2014/main" id="{10CB7B06-8189-2B0D-DD3C-383462543D2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53FDE00-184F-9A1E-EBBD-FE5E5687CF07}"/>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5EFAC20A-6D9C-BCB1-261D-B8906D48B5E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48990755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45175" y="111955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56936" y="695206"/>
            <a:ext cx="7095548" cy="5204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127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9" name="TextBox 8"/>
          <p:cNvSpPr txBox="1"/>
          <p:nvPr/>
        </p:nvSpPr>
        <p:spPr>
          <a:xfrm>
            <a:off x="4762499" y="1803927"/>
            <a:ext cx="6670045" cy="1692130"/>
          </a:xfrm>
          <a:prstGeom prst="rect">
            <a:avLst/>
          </a:prstGeom>
          <a:noFill/>
        </p:spPr>
        <p:txBody>
          <a:bodyPr wrap="square" rtlCol="0">
            <a:spAutoFit/>
          </a:bodyPr>
          <a:lstStyle/>
          <a:p>
            <a:pPr indent="107950" algn="justLow" rtl="1">
              <a:lnSpc>
                <a:spcPct val="150000"/>
              </a:lnSpc>
              <a:spcBef>
                <a:spcPts val="300"/>
              </a:spcBef>
            </a:pPr>
            <a:r>
              <a:rPr lang="ar-SA" b="1" dirty="0">
                <a:latin typeface="Alexandria" pitchFamily="2" charset="-78"/>
                <a:ea typeface="Times New Roman" panose="02020603050405020304" pitchFamily="18" charset="0"/>
                <a:cs typeface="Alexandria" pitchFamily="2" charset="-78"/>
              </a:rPr>
              <a:t>المحاضرة القادمة</a:t>
            </a:r>
            <a:r>
              <a:rPr lang="ar-EG" b="1" dirty="0">
                <a:latin typeface="Alexandria" pitchFamily="2" charset="-78"/>
                <a:ea typeface="Times New Roman" panose="02020603050405020304" pitchFamily="18" charset="0"/>
                <a:cs typeface="Alexandria" pitchFamily="2" charset="-78"/>
              </a:rPr>
              <a:t>:</a:t>
            </a:r>
            <a:endParaRPr lang="ar-EG" sz="1600" b="1" dirty="0">
              <a:latin typeface="Alexandria" pitchFamily="2" charset="-78"/>
              <a:ea typeface="Times New Roman" panose="02020603050405020304" pitchFamily="18" charset="0"/>
              <a:cs typeface="Alexandria" pitchFamily="2" charset="-78"/>
            </a:endParaRPr>
          </a:p>
          <a:p>
            <a:pPr indent="107950" algn="justLow" rtl="1">
              <a:lnSpc>
                <a:spcPct val="150000"/>
              </a:lnSpc>
              <a:spcBef>
                <a:spcPts val="300"/>
              </a:spcBef>
            </a:pPr>
            <a:r>
              <a:rPr lang="ar-SA" sz="1600" dirty="0">
                <a:solidFill>
                  <a:srgbClr val="000000"/>
                </a:solidFill>
                <a:effectLst/>
                <a:latin typeface="Alexandria" pitchFamily="2" charset="-78"/>
                <a:ea typeface="Calibri" panose="020F0502020204030204" pitchFamily="34" charset="0"/>
                <a:cs typeface="Alexandria" pitchFamily="2" charset="-78"/>
              </a:rPr>
              <a:t>أدوار ومسئوليات </a:t>
            </a:r>
            <a:r>
              <a:rPr lang="ar-EG" sz="1600" dirty="0">
                <a:solidFill>
                  <a:srgbClr val="000000"/>
                </a:solidFill>
                <a:effectLst/>
                <a:latin typeface="Alexandria" pitchFamily="2" charset="-78"/>
                <a:ea typeface="Calibri" panose="020F0502020204030204" pitchFamily="34" charset="0"/>
                <a:cs typeface="Alexandria" pitchFamily="2" charset="-78"/>
              </a:rPr>
              <a:t>(</a:t>
            </a:r>
            <a:r>
              <a:rPr lang="ar-SA" sz="1600" dirty="0">
                <a:solidFill>
                  <a:srgbClr val="000000"/>
                </a:solidFill>
                <a:effectLst/>
                <a:latin typeface="Alexandria" pitchFamily="2" charset="-78"/>
                <a:ea typeface="Calibri" panose="020F0502020204030204" pitchFamily="34" charset="0"/>
                <a:cs typeface="Alexandria" pitchFamily="2" charset="-78"/>
              </a:rPr>
              <a:t>1</a:t>
            </a:r>
            <a:r>
              <a:rPr lang="ar-EG" sz="1600" dirty="0">
                <a:solidFill>
                  <a:srgbClr val="000000"/>
                </a:solidFill>
                <a:effectLst/>
                <a:latin typeface="Alexandria" pitchFamily="2" charset="-78"/>
                <a:ea typeface="Calibri" panose="020F0502020204030204" pitchFamily="34" charset="0"/>
                <a:cs typeface="Alexandria" pitchFamily="2" charset="-78"/>
              </a:rPr>
              <a:t>)</a:t>
            </a:r>
            <a:r>
              <a:rPr lang="ar-SA" sz="1600" dirty="0">
                <a:solidFill>
                  <a:srgbClr val="000000"/>
                </a:solidFill>
                <a:effectLst/>
                <a:latin typeface="Alexandria" pitchFamily="2" charset="-78"/>
                <a:ea typeface="Calibri" panose="020F0502020204030204" pitchFamily="34" charset="0"/>
                <a:cs typeface="Alexandria" pitchFamily="2" charset="-78"/>
              </a:rPr>
              <a:t>: الأدوار والمسئوليات المتخصصة لإدارة العلاقات العامة. </a:t>
            </a:r>
            <a:endParaRPr lang="ar-EG" sz="1600" dirty="0">
              <a:latin typeface="Alexandria" pitchFamily="2" charset="-78"/>
              <a:ea typeface="Times New Roman" panose="02020603050405020304" pitchFamily="18" charset="0"/>
              <a:cs typeface="Alexandria" pitchFamily="2" charset="-78"/>
            </a:endParaRPr>
          </a:p>
          <a:p>
            <a:pPr indent="107950" algn="justLow" rtl="1">
              <a:lnSpc>
                <a:spcPct val="150000"/>
              </a:lnSpc>
              <a:spcBef>
                <a:spcPts val="300"/>
              </a:spcBef>
            </a:pPr>
            <a:r>
              <a:rPr lang="ar-EG" sz="1800" b="1" dirty="0">
                <a:effectLst/>
                <a:latin typeface="Calibri" panose="020F0502020204030204" pitchFamily="34" charset="0"/>
                <a:ea typeface="Calibri" panose="020F0502020204030204" pitchFamily="34" charset="0"/>
                <a:cs typeface="Alexandria" pitchFamily="2" charset="-78"/>
              </a:rPr>
              <a:t> </a:t>
            </a:r>
            <a:endParaRPr lang="ar-EG" sz="1600" b="1" dirty="0">
              <a:effectLst/>
              <a:latin typeface="Calibri" panose="020F0502020204030204" pitchFamily="34" charset="0"/>
              <a:ea typeface="Calibri" panose="020F0502020204030204" pitchFamily="34" charset="0"/>
              <a:cs typeface="Alexandria" pitchFamily="2" charset="-78"/>
            </a:endParaRPr>
          </a:p>
        </p:txBody>
      </p:sp>
      <p:pic>
        <p:nvPicPr>
          <p:cNvPr id="4098" name="Picture 2" descr="D:\الفصل الأول 2024\بحث_عن_كيفية_إدارة_الوقت.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16764" y="3500365"/>
            <a:ext cx="4693708" cy="1974998"/>
          </a:xfrm>
          <a:prstGeom prst="rect">
            <a:avLst/>
          </a:prstGeom>
          <a:noFill/>
          <a:extLst>
            <a:ext uri="{909E8E84-426E-40DD-AFC4-6F175D3DCCD1}">
              <a14:hiddenFill xmlns:a14="http://schemas.microsoft.com/office/drawing/2010/main">
                <a:solidFill>
                  <a:srgbClr val="FFFFFF"/>
                </a:solidFill>
              </a14:hiddenFill>
            </a:ext>
          </a:extLst>
        </p:spPr>
      </p:pic>
      <p:pic>
        <p:nvPicPr>
          <p:cNvPr id="8" name="Graphic 21">
            <a:extLst>
              <a:ext uri="{FF2B5EF4-FFF2-40B4-BE49-F238E27FC236}">
                <a16:creationId xmlns:a16="http://schemas.microsoft.com/office/drawing/2014/main" id="{2CAA3D25-80C1-612F-B6DD-6A209BDCC5F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34643" y="733929"/>
            <a:ext cx="2305141" cy="1076343"/>
          </a:xfrm>
          <a:prstGeom prst="rect">
            <a:avLst/>
          </a:prstGeom>
        </p:spPr>
      </p:pic>
    </p:spTree>
    <p:extLst>
      <p:ext uri="{BB962C8B-B14F-4D97-AF65-F5344CB8AC3E}">
        <p14:creationId xmlns:p14="http://schemas.microsoft.com/office/powerpoint/2010/main" val="343439664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39000"/>
            <a:ext cx="93499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105156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08100" y="1300527"/>
            <a:ext cx="10223500" cy="4232825"/>
          </a:xfrm>
          <a:prstGeom prst="rect">
            <a:avLst/>
          </a:prstGeom>
          <a:noFill/>
        </p:spPr>
        <p:txBody>
          <a:bodyPr wrap="square" rtlCol="0">
            <a:spAutoFit/>
          </a:bodyPr>
          <a:lstStyle/>
          <a:p>
            <a:pPr algn="justLow" rtl="1">
              <a:lnSpc>
                <a:spcPct val="120000"/>
              </a:lnSpc>
              <a:spcAft>
                <a:spcPts val="600"/>
              </a:spcAft>
            </a:pPr>
            <a:r>
              <a:rPr lang="ar-EG" sz="1400" b="1" dirty="0">
                <a:effectLst/>
                <a:latin typeface="Alexandria" pitchFamily="2" charset="-78"/>
                <a:ea typeface="Times New Roman" panose="02020603050405020304" pitchFamily="18" charset="0"/>
                <a:cs typeface="Alexandria" pitchFamily="2" charset="-78"/>
              </a:rPr>
              <a:t>الهوامش (المراجع):</a:t>
            </a:r>
            <a:r>
              <a:rPr lang="ar-EG" sz="1400" b="1" dirty="0">
                <a:effectLst/>
                <a:latin typeface="Alexandria" pitchFamily="2" charset="-78"/>
                <a:ea typeface="Calibri" panose="020F0502020204030204" pitchFamily="34" charset="0"/>
                <a:cs typeface="Alexandria" pitchFamily="2" charset="-78"/>
              </a:rPr>
              <a:t>	</a:t>
            </a:r>
            <a:endParaRPr lang="ar-EG" sz="1400" dirty="0">
              <a:latin typeface="Alexandria" pitchFamily="2" charset="-78"/>
              <a:cs typeface="Alexandria" pitchFamily="2" charset="-78"/>
            </a:endParaRPr>
          </a:p>
          <a:p>
            <a:pPr algn="justLow" rtl="1">
              <a:lnSpc>
                <a:spcPts val="2300"/>
              </a:lnSpc>
            </a:pPr>
            <a:r>
              <a:rPr lang="ar-EG" sz="1400" dirty="0">
                <a:latin typeface="Alexandria" pitchFamily="2" charset="-78"/>
                <a:ea typeface="Calibri" panose="020F0502020204030204" pitchFamily="34" charset="0"/>
                <a:cs typeface="Alexandria" pitchFamily="2" charset="-78"/>
              </a:rPr>
              <a:t>- آمال سعد المتولي، </a:t>
            </a:r>
            <a:r>
              <a:rPr lang="ar-EG" sz="1400" b="1" dirty="0">
                <a:latin typeface="Alexandria" pitchFamily="2" charset="-78"/>
                <a:ea typeface="Calibri" panose="020F0502020204030204" pitchFamily="34" charset="0"/>
                <a:cs typeface="Alexandria" pitchFamily="2" charset="-78"/>
              </a:rPr>
              <a:t>مبادئ الاتصال بالجماهير ونظرياته</a:t>
            </a:r>
            <a:r>
              <a:rPr lang="ar-EG" sz="1400" dirty="0">
                <a:latin typeface="Alexandria" pitchFamily="2" charset="-78"/>
                <a:ea typeface="Calibri" panose="020F0502020204030204" pitchFamily="34" charset="0"/>
                <a:cs typeface="Alexandria" pitchFamily="2" charset="-78"/>
              </a:rPr>
              <a:t> (القاهـرة: دار الإسلام للطباعة والنشر، 2001).</a:t>
            </a:r>
            <a:endParaRPr lang="en-US" sz="1400" dirty="0">
              <a:latin typeface="Alexandria" pitchFamily="2" charset="-78"/>
              <a:ea typeface="Calibri" panose="020F0502020204030204" pitchFamily="34" charset="0"/>
              <a:cs typeface="Alexandria" pitchFamily="2" charset="-78"/>
            </a:endParaRPr>
          </a:p>
          <a:p>
            <a:pPr algn="justLow" rtl="1">
              <a:lnSpc>
                <a:spcPts val="2300"/>
              </a:lnSpc>
            </a:pPr>
            <a:r>
              <a:rPr lang="ar-EG" sz="1400" dirty="0">
                <a:latin typeface="Alexandria" pitchFamily="2" charset="-78"/>
                <a:ea typeface="Calibri" panose="020F0502020204030204" pitchFamily="34" charset="0"/>
                <a:cs typeface="Alexandria" pitchFamily="2" charset="-78"/>
              </a:rPr>
              <a:t>- </a:t>
            </a:r>
            <a:r>
              <a:rPr lang="ar-JO" sz="1400" dirty="0">
                <a:latin typeface="Alexandria" pitchFamily="2" charset="-78"/>
                <a:ea typeface="Calibri" panose="020F0502020204030204" pitchFamily="34" charset="0"/>
                <a:cs typeface="Alexandria" pitchFamily="2" charset="-78"/>
              </a:rPr>
              <a:t>أحمد ماهر، </a:t>
            </a:r>
            <a:r>
              <a:rPr lang="ar-JO" sz="1400" b="1" dirty="0">
                <a:latin typeface="Alexandria" pitchFamily="2" charset="-78"/>
                <a:ea typeface="Calibri" panose="020F0502020204030204" pitchFamily="34" charset="0"/>
                <a:cs typeface="Alexandria" pitchFamily="2" charset="-78"/>
              </a:rPr>
              <a:t>كيف ترفع مهارتك الإدارية في الاتصال</a:t>
            </a:r>
            <a:r>
              <a:rPr lang="ar-JO" sz="1400" dirty="0">
                <a:latin typeface="Alexandria" pitchFamily="2" charset="-78"/>
                <a:ea typeface="Calibri" panose="020F0502020204030204" pitchFamily="34" charset="0"/>
                <a:cs typeface="Alexandria" pitchFamily="2" charset="-78"/>
              </a:rPr>
              <a:t> (الإسكندرية: الدار الجامعية، 2006).</a:t>
            </a:r>
            <a:endParaRPr lang="ar-EG" sz="1400" dirty="0">
              <a:latin typeface="Alexandria" pitchFamily="2" charset="-78"/>
              <a:ea typeface="Calibri" panose="020F0502020204030204" pitchFamily="34" charset="0"/>
              <a:cs typeface="Alexandria" pitchFamily="2" charset="-78"/>
            </a:endParaRPr>
          </a:p>
          <a:p>
            <a:pPr algn="justLow" rtl="1">
              <a:lnSpc>
                <a:spcPts val="2300"/>
              </a:lnSpc>
            </a:pPr>
            <a:r>
              <a:rPr lang="ar-EG" sz="1400" dirty="0">
                <a:effectLst/>
                <a:latin typeface="Alexandria" pitchFamily="2" charset="-78"/>
                <a:ea typeface="Times New Roman" panose="02020603050405020304" pitchFamily="18" charset="0"/>
                <a:cs typeface="Alexandria" pitchFamily="2" charset="-78"/>
              </a:rPr>
              <a:t>- السيد عبدالرحمن علي، </a:t>
            </a:r>
            <a:r>
              <a:rPr lang="ar-EG" sz="1400" b="1" dirty="0">
                <a:effectLst/>
                <a:latin typeface="Alexandria" pitchFamily="2" charset="-78"/>
                <a:ea typeface="Times New Roman" panose="02020603050405020304" pitchFamily="18" charset="0"/>
                <a:cs typeface="Alexandria" pitchFamily="2" charset="-78"/>
              </a:rPr>
              <a:t>الاتصال.. وإدارة التغيير والصراع والأزمات في المنظمات</a:t>
            </a:r>
            <a:r>
              <a:rPr lang="ar-EG" sz="1400" dirty="0">
                <a:effectLst/>
                <a:latin typeface="Alexandria" pitchFamily="2" charset="-78"/>
                <a:ea typeface="Times New Roman" panose="02020603050405020304" pitchFamily="18" charset="0"/>
                <a:cs typeface="Alexandria" pitchFamily="2" charset="-78"/>
              </a:rPr>
              <a:t> (القاهرة: عالم الكتب، 2019).</a:t>
            </a:r>
            <a:endParaRPr lang="en-US" sz="1400" dirty="0">
              <a:effectLst/>
              <a:latin typeface="Alexandria" pitchFamily="2" charset="-78"/>
              <a:ea typeface="Times New Roman" panose="02020603050405020304" pitchFamily="18" charset="0"/>
              <a:cs typeface="Alexandria" pitchFamily="2" charset="-78"/>
            </a:endParaRPr>
          </a:p>
          <a:p>
            <a:pPr algn="r" rtl="1">
              <a:lnSpc>
                <a:spcPts val="2300"/>
              </a:lnSpc>
            </a:pPr>
            <a:r>
              <a:rPr lang="ar-EG" sz="1400" dirty="0">
                <a:effectLst/>
                <a:latin typeface="Alexandria" pitchFamily="2" charset="-78"/>
                <a:ea typeface="Calibri" panose="020F0502020204030204" pitchFamily="34" charset="0"/>
                <a:cs typeface="Alexandria" pitchFamily="2" charset="-78"/>
              </a:rPr>
              <a:t>- السيد عبدالرحمن علي، </a:t>
            </a:r>
            <a:r>
              <a:rPr lang="ar-EG" sz="1400" b="1" dirty="0">
                <a:effectLst/>
                <a:latin typeface="Alexandria" pitchFamily="2" charset="-78"/>
                <a:ea typeface="Calibri" panose="020F0502020204030204" pitchFamily="34" charset="0"/>
                <a:cs typeface="Alexandria" pitchFamily="2" charset="-78"/>
              </a:rPr>
              <a:t>الاتصال التنظيمي: نشأته وتطوره وماهيته</a:t>
            </a:r>
            <a:r>
              <a:rPr lang="ar-EG" sz="1400" dirty="0">
                <a:effectLst/>
                <a:latin typeface="Alexandria" pitchFamily="2" charset="-78"/>
                <a:ea typeface="Calibri" panose="020F0502020204030204" pitchFamily="34" charset="0"/>
                <a:cs typeface="Alexandria" pitchFamily="2" charset="-78"/>
              </a:rPr>
              <a:t> (القاهرة: الوكالة العربية للعلاقات العامة، </a:t>
            </a:r>
            <a:r>
              <a:rPr lang="en-US" sz="1400" dirty="0">
                <a:effectLst/>
                <a:latin typeface="Alexandria" pitchFamily="2" charset="-78"/>
                <a:ea typeface="Calibri" panose="020F0502020204030204" pitchFamily="34" charset="0"/>
                <a:cs typeface="Alexandria" pitchFamily="2" charset="-78"/>
              </a:rPr>
              <a:t> </a:t>
            </a:r>
            <a:r>
              <a:rPr lang="ar-EG" sz="1400" dirty="0">
                <a:effectLst/>
                <a:latin typeface="Alexandria" pitchFamily="2" charset="-78"/>
                <a:ea typeface="Calibri" panose="020F0502020204030204" pitchFamily="34" charset="0"/>
                <a:cs typeface="Alexandria" pitchFamily="2" charset="-78"/>
              </a:rPr>
              <a:t>2020).</a:t>
            </a:r>
          </a:p>
          <a:p>
            <a:pPr algn="justLow" rtl="1">
              <a:lnSpc>
                <a:spcPts val="2300"/>
              </a:lnSpc>
            </a:pPr>
            <a:r>
              <a:rPr lang="ar-JO" sz="1400" dirty="0">
                <a:effectLst/>
                <a:latin typeface="Alexandria" pitchFamily="2" charset="-78"/>
                <a:ea typeface="Calibri" panose="020F0502020204030204" pitchFamily="34" charset="0"/>
                <a:cs typeface="Alexandria" pitchFamily="2" charset="-78"/>
              </a:rPr>
              <a:t>- علي عجوة، </a:t>
            </a:r>
            <a:r>
              <a:rPr lang="ar-JO" sz="1400" b="1" dirty="0">
                <a:effectLst/>
                <a:latin typeface="Alexandria" pitchFamily="2" charset="-78"/>
                <a:ea typeface="Calibri" panose="020F0502020204030204" pitchFamily="34" charset="0"/>
                <a:cs typeface="Alexandria" pitchFamily="2" charset="-78"/>
              </a:rPr>
              <a:t>الأسس العلمية للعلاقات العامة</a:t>
            </a:r>
            <a:r>
              <a:rPr lang="ar-JO" sz="1400" dirty="0">
                <a:effectLst/>
                <a:latin typeface="Alexandria" pitchFamily="2" charset="-78"/>
                <a:ea typeface="Calibri" panose="020F0502020204030204" pitchFamily="34" charset="0"/>
                <a:cs typeface="Alexandria" pitchFamily="2" charset="-78"/>
              </a:rPr>
              <a:t>، ط5 (القاهرة: عالم الكتب، 2008). </a:t>
            </a:r>
          </a:p>
          <a:p>
            <a:pPr marL="180000" indent="-252000" algn="justLow">
              <a:lnSpc>
                <a:spcPts val="2300"/>
              </a:lnSpc>
            </a:pPr>
            <a:r>
              <a:rPr lang="en-US" sz="1400" dirty="0">
                <a:latin typeface="Alexandria" pitchFamily="2" charset="-78"/>
                <a:ea typeface="Calibri" panose="020F0502020204030204" pitchFamily="34" charset="0"/>
                <a:cs typeface="Alexandria" pitchFamily="2" charset="-78"/>
              </a:rPr>
              <a:t>-</a:t>
            </a:r>
            <a:r>
              <a:rPr lang="en-US" sz="1400" dirty="0">
                <a:effectLst/>
                <a:latin typeface="Alexandria" pitchFamily="2" charset="-78"/>
                <a:ea typeface="Calibri" panose="020F0502020204030204" pitchFamily="34" charset="0"/>
                <a:cs typeface="Alexandria" pitchFamily="2" charset="-78"/>
              </a:rPr>
              <a:t> David A. Whetten and Kim S. Cameron</a:t>
            </a:r>
            <a:r>
              <a:rPr lang="en-US" sz="1400" b="1" dirty="0">
                <a:effectLst/>
                <a:latin typeface="Alexandria" pitchFamily="2" charset="-78"/>
                <a:ea typeface="Calibri" panose="020F0502020204030204" pitchFamily="34" charset="0"/>
                <a:cs typeface="Alexandria" pitchFamily="2" charset="-78"/>
              </a:rPr>
              <a:t>, Developing Management Skills</a:t>
            </a:r>
            <a:r>
              <a:rPr lang="en-US" sz="1400" dirty="0">
                <a:effectLst/>
                <a:latin typeface="Alexandria" pitchFamily="2" charset="-78"/>
                <a:ea typeface="Calibri" panose="020F0502020204030204" pitchFamily="34" charset="0"/>
                <a:cs typeface="Alexandria" pitchFamily="2" charset="-78"/>
              </a:rPr>
              <a:t>, 6</a:t>
            </a:r>
            <a:r>
              <a:rPr lang="en-US" sz="1400" baseline="30000" dirty="0">
                <a:effectLst/>
                <a:latin typeface="Alexandria" pitchFamily="2" charset="-78"/>
                <a:ea typeface="Calibri" panose="020F0502020204030204" pitchFamily="34" charset="0"/>
                <a:cs typeface="Alexandria" pitchFamily="2" charset="-78"/>
              </a:rPr>
              <a:t>th</a:t>
            </a:r>
            <a:r>
              <a:rPr lang="en-US" sz="1400" dirty="0">
                <a:effectLst/>
                <a:latin typeface="Alexandria" pitchFamily="2" charset="-78"/>
                <a:ea typeface="Calibri" panose="020F0502020204030204" pitchFamily="34" charset="0"/>
                <a:cs typeface="Alexandria" pitchFamily="2" charset="-78"/>
              </a:rPr>
              <a:t> Ed. (New Jersey: Pearson Prentice Hall, 2005).</a:t>
            </a:r>
          </a:p>
          <a:p>
            <a:pPr marL="180000" indent="-252000" algn="justLow">
              <a:lnSpc>
                <a:spcPts val="2300"/>
              </a:lnSpc>
            </a:pPr>
            <a:r>
              <a:rPr lang="en-US" sz="1400" dirty="0">
                <a:effectLst/>
                <a:latin typeface="Alexandria" pitchFamily="2" charset="-78"/>
                <a:ea typeface="Times New Roman" panose="02020603050405020304" pitchFamily="18" charset="0"/>
                <a:cs typeface="Alexandria" pitchFamily="2" charset="-78"/>
              </a:rPr>
              <a:t>- Michael C. Lemay</a:t>
            </a:r>
            <a:r>
              <a:rPr lang="en-US" sz="1400" b="1" dirty="0">
                <a:effectLst/>
                <a:latin typeface="Alexandria" pitchFamily="2" charset="-78"/>
                <a:ea typeface="Times New Roman" panose="02020603050405020304" pitchFamily="18" charset="0"/>
                <a:cs typeface="Alexandria" pitchFamily="2" charset="-78"/>
              </a:rPr>
              <a:t>, Public Administration: Clashing Values in The Administration of Public Policy</a:t>
            </a:r>
            <a:r>
              <a:rPr lang="en-US" sz="1400" dirty="0">
                <a:effectLst/>
                <a:latin typeface="Alexandria" pitchFamily="2" charset="-78"/>
                <a:ea typeface="Times New Roman" panose="02020603050405020304" pitchFamily="18" charset="0"/>
                <a:cs typeface="Alexandria" pitchFamily="2" charset="-78"/>
              </a:rPr>
              <a:t> (Canada: Wadsworth, 2002).</a:t>
            </a:r>
          </a:p>
          <a:p>
            <a:pPr marL="180000" indent="-252000" algn="justLow">
              <a:lnSpc>
                <a:spcPts val="2300"/>
              </a:lnSpc>
            </a:pPr>
            <a:r>
              <a:rPr lang="en-US" sz="1400" dirty="0">
                <a:effectLst/>
                <a:latin typeface="Alexandria" pitchFamily="2" charset="-78"/>
                <a:ea typeface="Calibri" panose="020F0502020204030204" pitchFamily="34" charset="0"/>
                <a:cs typeface="Alexandria" pitchFamily="2" charset="-78"/>
              </a:rPr>
              <a:t>- Elizabeth Jones et al., Organizational Communication: Challenges for the New Century, </a:t>
            </a:r>
            <a:r>
              <a:rPr lang="en-US" sz="1400" b="1" dirty="0">
                <a:effectLst/>
                <a:latin typeface="Alexandria" pitchFamily="2" charset="-78"/>
                <a:ea typeface="Calibri" panose="020F0502020204030204" pitchFamily="34" charset="0"/>
                <a:cs typeface="Alexandria" pitchFamily="2" charset="-78"/>
              </a:rPr>
              <a:t>Journal of Communication</a:t>
            </a:r>
            <a:r>
              <a:rPr lang="en-US" sz="1400" dirty="0">
                <a:effectLst/>
                <a:latin typeface="Alexandria" pitchFamily="2" charset="-78"/>
                <a:ea typeface="Calibri" panose="020F0502020204030204" pitchFamily="34" charset="0"/>
                <a:cs typeface="Alexandria" pitchFamily="2" charset="-78"/>
              </a:rPr>
              <a:t>, Vol.</a:t>
            </a:r>
            <a:r>
              <a:rPr lang="ar-EG" sz="1400" dirty="0">
                <a:effectLst/>
                <a:latin typeface="Alexandria" pitchFamily="2" charset="-78"/>
                <a:ea typeface="Calibri" panose="020F0502020204030204" pitchFamily="34" charset="0"/>
                <a:cs typeface="Alexandria" pitchFamily="2" charset="-78"/>
              </a:rPr>
              <a:t> </a:t>
            </a:r>
            <a:r>
              <a:rPr lang="en-US" sz="1400" dirty="0">
                <a:effectLst/>
                <a:latin typeface="Alexandria" pitchFamily="2" charset="-78"/>
                <a:ea typeface="Calibri" panose="020F0502020204030204" pitchFamily="34" charset="0"/>
                <a:cs typeface="Alexandria" pitchFamily="2" charset="-78"/>
              </a:rPr>
              <a:t>54, No.4, 2004.</a:t>
            </a:r>
          </a:p>
          <a:p>
            <a:pPr marL="180000" indent="-252000" algn="justLow">
              <a:lnSpc>
                <a:spcPts val="2300"/>
              </a:lnSpc>
            </a:pPr>
            <a:r>
              <a:rPr lang="en-US" sz="1400" dirty="0">
                <a:effectLst/>
                <a:latin typeface="Alexandria" pitchFamily="2" charset="-78"/>
                <a:ea typeface="Calibri" panose="020F0502020204030204" pitchFamily="34" charset="0"/>
                <a:cs typeface="Alexandria" pitchFamily="2" charset="-78"/>
              </a:rPr>
              <a:t>- David A. Whetten and Kim S. Cameron</a:t>
            </a:r>
            <a:r>
              <a:rPr lang="en-US" sz="1400" b="1" dirty="0">
                <a:effectLst/>
                <a:latin typeface="Alexandria" pitchFamily="2" charset="-78"/>
                <a:ea typeface="Calibri" panose="020F0502020204030204" pitchFamily="34" charset="0"/>
                <a:cs typeface="Alexandria" pitchFamily="2" charset="-78"/>
              </a:rPr>
              <a:t>, Developing Management Skills</a:t>
            </a:r>
            <a:r>
              <a:rPr lang="en-US" sz="1400" dirty="0">
                <a:effectLst/>
                <a:latin typeface="Alexandria" pitchFamily="2" charset="-78"/>
                <a:ea typeface="Calibri" panose="020F0502020204030204" pitchFamily="34" charset="0"/>
                <a:cs typeface="Alexandria" pitchFamily="2" charset="-78"/>
              </a:rPr>
              <a:t>, 6</a:t>
            </a:r>
            <a:r>
              <a:rPr lang="en-US" sz="1400" baseline="30000" dirty="0">
                <a:effectLst/>
                <a:latin typeface="Alexandria" pitchFamily="2" charset="-78"/>
                <a:ea typeface="Calibri" panose="020F0502020204030204" pitchFamily="34" charset="0"/>
                <a:cs typeface="Alexandria" pitchFamily="2" charset="-78"/>
              </a:rPr>
              <a:t>th</a:t>
            </a:r>
            <a:r>
              <a:rPr lang="en-US" sz="1400" dirty="0">
                <a:effectLst/>
                <a:latin typeface="Alexandria" pitchFamily="2" charset="-78"/>
                <a:ea typeface="Calibri" panose="020F0502020204030204" pitchFamily="34" charset="0"/>
                <a:cs typeface="Alexandria" pitchFamily="2" charset="-78"/>
              </a:rPr>
              <a:t> Ed. (New Jersey: Pearson Prentice Hall, 2005).</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40451245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1270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3" name="Rectangle 4">
            <a:extLst>
              <a:ext uri="{FF2B5EF4-FFF2-40B4-BE49-F238E27FC236}">
                <a16:creationId xmlns:a16="http://schemas.microsoft.com/office/drawing/2014/main" id="{8EB4B225-B3F7-90E6-9ECA-B3236120E842}"/>
              </a:ext>
            </a:extLst>
          </p:cNvPr>
          <p:cNvSpPr/>
          <p:nvPr/>
        </p:nvSpPr>
        <p:spPr>
          <a:xfrm>
            <a:off x="1468709" y="1526062"/>
            <a:ext cx="9473666" cy="4142390"/>
          </a:xfrm>
          <a:prstGeom prst="rect">
            <a:avLst/>
          </a:prstGeom>
          <a:blipFill dpi="0" rotWithShape="1">
            <a:blip r:embed="rId6"/>
            <a:srcRect/>
            <a:tile tx="0" ty="-381000" sx="99000" sy="98000" flip="none" algn="ctr"/>
          </a:bli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b="0" i="0" u="none" strike="noStrike" kern="0" cap="none" spc="0" normalizeH="0" baseline="0" noProof="0" dirty="0">
              <a:ln>
                <a:noFill/>
              </a:ln>
              <a:solidFill>
                <a:prstClr val="white"/>
              </a:solidFill>
              <a:effectLst/>
              <a:uLnTx/>
              <a:uFillTx/>
              <a:latin typeface="Calibri"/>
              <a:ea typeface="+mn-ea"/>
              <a:cs typeface="+mn-cs"/>
            </a:endParaRPr>
          </a:p>
        </p:txBody>
      </p:sp>
      <p:pic>
        <p:nvPicPr>
          <p:cNvPr id="4" name="صورة 3">
            <a:extLst>
              <a:ext uri="{FF2B5EF4-FFF2-40B4-BE49-F238E27FC236}">
                <a16:creationId xmlns:a16="http://schemas.microsoft.com/office/drawing/2014/main" id="{82BF0142-FE55-4E77-B3BA-73DCA50A73F3}"/>
              </a:ext>
            </a:extLst>
          </p:cNvPr>
          <p:cNvPicPr>
            <a:picLocks noChangeAspect="1"/>
          </p:cNvPicPr>
          <p:nvPr/>
        </p:nvPicPr>
        <p:blipFill>
          <a:blip r:embed="rId7"/>
          <a:stretch>
            <a:fillRect/>
          </a:stretch>
        </p:blipFill>
        <p:spPr>
          <a:xfrm>
            <a:off x="6630854" y="4814507"/>
            <a:ext cx="4176122" cy="963251"/>
          </a:xfrm>
          <a:prstGeom prst="rect">
            <a:avLst/>
          </a:prstGeom>
        </p:spPr>
      </p:pic>
    </p:spTree>
    <p:extLst>
      <p:ext uri="{BB962C8B-B14F-4D97-AF65-F5344CB8AC3E}">
        <p14:creationId xmlns:p14="http://schemas.microsoft.com/office/powerpoint/2010/main" val="353532365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429C667-6675-4B51-BD06-0BA62CFCBFD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F0979AF-FBC0-4FF7-B6E5-7C63A4AB20AE}">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DDA4BADA-3225-49B8-BF6F-F6D5300F797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5120</TotalTime>
  <Words>4969</Words>
  <Application>Microsoft Office PowerPoint</Application>
  <PresentationFormat>Widescreen</PresentationFormat>
  <Paragraphs>232</Paragraphs>
  <Slides>44</Slides>
  <Notes>8</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44</vt:i4>
      </vt:variant>
    </vt:vector>
  </HeadingPairs>
  <TitlesOfParts>
    <vt:vector size="52" baseType="lpstr">
      <vt:lpstr>Alexandria</vt:lpstr>
      <vt:lpstr>Arial</vt:lpstr>
      <vt:lpstr>Calibri</vt:lpstr>
      <vt:lpstr>Calibri Light</vt:lpstr>
      <vt:lpstr>Roboto Light</vt:lpstr>
      <vt:lpstr>Times New Roman</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Shima Mansour</cp:lastModifiedBy>
  <cp:revision>597</cp:revision>
  <dcterms:created xsi:type="dcterms:W3CDTF">2023-04-29T09:08:00Z</dcterms:created>
  <dcterms:modified xsi:type="dcterms:W3CDTF">2024-02-27T12:54:06Z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