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613" r:id="rId8"/>
    <p:sldId id="557" r:id="rId9"/>
    <p:sldId id="559" r:id="rId10"/>
    <p:sldId id="585" r:id="rId11"/>
    <p:sldId id="601" r:id="rId12"/>
    <p:sldId id="271" r:id="rId13"/>
    <p:sldId id="554" r:id="rId14"/>
    <p:sldId id="500" r:id="rId15"/>
    <p:sldId id="602" r:id="rId16"/>
    <p:sldId id="586" r:id="rId17"/>
    <p:sldId id="621" r:id="rId18"/>
    <p:sldId id="587" r:id="rId19"/>
    <p:sldId id="609" r:id="rId20"/>
    <p:sldId id="588" r:id="rId21"/>
    <p:sldId id="507" r:id="rId22"/>
    <p:sldId id="509" r:id="rId23"/>
    <p:sldId id="508" r:id="rId24"/>
    <p:sldId id="623" r:id="rId25"/>
    <p:sldId id="590" r:id="rId26"/>
    <p:sldId id="622" r:id="rId27"/>
    <p:sldId id="591" r:id="rId28"/>
    <p:sldId id="592" r:id="rId29"/>
    <p:sldId id="568" r:id="rId30"/>
    <p:sldId id="569" r:id="rId31"/>
    <p:sldId id="614" r:id="rId32"/>
    <p:sldId id="615" r:id="rId33"/>
    <p:sldId id="616" r:id="rId34"/>
    <p:sldId id="617" r:id="rId35"/>
    <p:sldId id="618" r:id="rId36"/>
    <p:sldId id="619" r:id="rId37"/>
    <p:sldId id="620"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613"/>
            <p14:sldId id="557"/>
            <p14:sldId id="559"/>
            <p14:sldId id="585"/>
            <p14:sldId id="601"/>
            <p14:sldId id="271"/>
            <p14:sldId id="554"/>
            <p14:sldId id="500"/>
            <p14:sldId id="602"/>
            <p14:sldId id="586"/>
            <p14:sldId id="621"/>
            <p14:sldId id="587"/>
            <p14:sldId id="609"/>
            <p14:sldId id="588"/>
            <p14:sldId id="507"/>
            <p14:sldId id="509"/>
            <p14:sldId id="508"/>
            <p14:sldId id="623"/>
            <p14:sldId id="590"/>
            <p14:sldId id="622"/>
            <p14:sldId id="591"/>
            <p14:sldId id="592"/>
            <p14:sldId id="568"/>
            <p14:sldId id="569"/>
            <p14:sldId id="614"/>
            <p14:sldId id="615"/>
            <p14:sldId id="616"/>
            <p14:sldId id="617"/>
            <p14:sldId id="618"/>
            <p14:sldId id="619"/>
            <p14:sldId id="620"/>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varScale="1">
        <p:scale>
          <a:sx n="82" d="100"/>
          <a:sy n="82" d="100"/>
        </p:scale>
        <p:origin x="63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27/07/2025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27/07/2025</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27/07/2025</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27/07/2025</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27/07/2025</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27/07/2025</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27/07/2025</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27/07/2025</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27/07/2025</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27/07/2025</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27/07/2025</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27/07/2025</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27/07/2025</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hyperlink" Target="https://www.netflix.com/" TargetMode="External"/><Relationship Id="rId2" Type="http://schemas.openxmlformats.org/officeDocument/2006/relationships/slideLayout" Target="../slideLayouts/slideLayout16.xml"/><Relationship Id="rId1" Type="http://schemas.openxmlformats.org/officeDocument/2006/relationships/tags" Target="../tags/tag5.xml"/><Relationship Id="rId5" Type="http://schemas.openxmlformats.org/officeDocument/2006/relationships/image" Target="../media/image9.jpe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6.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hyperlink" Target="https://www.microsoft.com/en-us/power-platform/products/power-bi" TargetMode="External"/><Relationship Id="rId2" Type="http://schemas.openxmlformats.org/officeDocument/2006/relationships/slideLayout" Target="../slideLayouts/slideLayout16.xml"/><Relationship Id="rId1" Type="http://schemas.openxmlformats.org/officeDocument/2006/relationships/tags" Target="../tags/tag7.xml"/><Relationship Id="rId5" Type="http://schemas.openxmlformats.org/officeDocument/2006/relationships/image" Target="../media/image11.jpe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8.xml"/><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9.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10.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1.xm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2.xml"/><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3.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4.xml"/><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5.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6.xml"/><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7.xml"/><Relationship Id="rId4" Type="http://schemas.openxmlformats.org/officeDocument/2006/relationships/image" Target="../media/image21.jpe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typeform.com/" TargetMode="External"/><Relationship Id="rId1" Type="http://schemas.openxmlformats.org/officeDocument/2006/relationships/slideLayout" Target="../slideLayouts/slideLayout16.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qualtrics.com/" TargetMode="External"/><Relationship Id="rId1" Type="http://schemas.openxmlformats.org/officeDocument/2006/relationships/slideLayout" Target="../slideLayouts/slideLayout16.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hyperlink" Target="https://www.nielsen.com/" TargetMode="External"/><Relationship Id="rId2" Type="http://schemas.openxmlformats.org/officeDocument/2006/relationships/slideLayout" Target="../slideLayouts/slideLayout16.xml"/><Relationship Id="rId1" Type="http://schemas.openxmlformats.org/officeDocument/2006/relationships/tags" Target="../tags/tag18.xml"/><Relationship Id="rId5" Type="http://schemas.openxmlformats.org/officeDocument/2006/relationships/image" Target="../media/image28.jpe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9.xml"/><Relationship Id="rId4" Type="http://schemas.openxmlformats.org/officeDocument/2006/relationships/image" Target="../media/image29.jpeg"/></Relationships>
</file>

<file path=ppt/slides/_rels/slide33.xml.rels><?xml version="1.0" encoding="UTF-8" standalone="yes"?>
<Relationships xmlns="http://schemas.openxmlformats.org/package/2006/relationships"><Relationship Id="rId3" Type="http://schemas.openxmlformats.org/officeDocument/2006/relationships/hyperlink" Target="https://www.surveymonkey.com/" TargetMode="External"/><Relationship Id="rId2" Type="http://schemas.openxmlformats.org/officeDocument/2006/relationships/slideLayout" Target="../slideLayouts/slideLayout16.xml"/><Relationship Id="rId1" Type="http://schemas.openxmlformats.org/officeDocument/2006/relationships/tags" Target="../tags/tag20.xml"/><Relationship Id="rId5" Type="http://schemas.openxmlformats.org/officeDocument/2006/relationships/image" Target="../media/image30.jpe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32.jpeg"/></Relationships>
</file>

<file path=ppt/slides/_rels/slide35.xml.rels><?xml version="1.0" encoding="UTF-8" standalone="yes"?>
<Relationships xmlns="http://schemas.openxmlformats.org/package/2006/relationships"><Relationship Id="rId3" Type="http://schemas.openxmlformats.org/officeDocument/2006/relationships/hyperlink" Target="https://www.ipsos.com/en" TargetMode="External"/><Relationship Id="rId2" Type="http://schemas.openxmlformats.org/officeDocument/2006/relationships/slideLayout" Target="../slideLayouts/slideLayout16.xml"/><Relationship Id="rId1" Type="http://schemas.openxmlformats.org/officeDocument/2006/relationships/tags" Target="../tags/tag21.xml"/><Relationship Id="rId5" Type="http://schemas.openxmlformats.org/officeDocument/2006/relationships/image" Target="../media/image33.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2.xml"/><Relationship Id="rId4" Type="http://schemas.openxmlformats.org/officeDocument/2006/relationships/image" Target="../media/image34.jpe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3.xml"/><Relationship Id="rId4" Type="http://schemas.openxmlformats.org/officeDocument/2006/relationships/image" Target="../media/image35.jpe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7.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428099" y="3543959"/>
            <a:ext cx="7823890" cy="113877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استخدام التقنيات الحديثة في</a:t>
            </a:r>
          </a:p>
          <a:p>
            <a:pPr algn="ctr"/>
            <a:r>
              <a:rPr lang="ar-SY" sz="3400" b="1" dirty="0">
                <a:latin typeface="Tahoma" panose="020B0604030504040204" pitchFamily="34" charset="0"/>
                <a:ea typeface="Tahoma" panose="020B0604030504040204" pitchFamily="34" charset="0"/>
                <a:cs typeface="Tahoma" panose="020B0604030504040204" pitchFamily="34" charset="0"/>
              </a:rPr>
              <a:t> إدارة معلومات وبحوث التسويق</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الثامنة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MKT312</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عبر التقنيات الحديثة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1117"/>
    </mc:Choice>
    <mc:Fallback xmlns="">
      <p:transition spd="slow" advTm="2111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369178" y="1126961"/>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22280" y="1426864"/>
            <a:ext cx="8417320" cy="4575035"/>
          </a:xfrm>
          <a:prstGeom prst="rect">
            <a:avLst/>
          </a:prstGeom>
          <a:noFill/>
        </p:spPr>
        <p:txBody>
          <a:bodyPr wrap="square" rtlCol="0">
            <a:spAutoFit/>
          </a:bodyPr>
          <a:lstStyle/>
          <a:p>
            <a:pPr algn="just" rtl="1">
              <a:lnSpc>
                <a:spcPct val="250000"/>
              </a:lnSpc>
            </a:pPr>
            <a:r>
              <a:rPr lang="ar-SY" sz="2000" dirty="0"/>
              <a:t>أحدثت التقنيات الحديثة تحولاً كبيراً في مجال بحوث التسويق، حيث لم تعد المؤسسات تعتمد على الأساليب التقليدية فقط، بل باتت تستفيد من أدوات متقدمة مثل البيانات الضخمة</a:t>
            </a:r>
            <a:r>
              <a:rPr lang="en-US" sz="2000" dirty="0"/>
              <a:t>، </a:t>
            </a:r>
            <a:r>
              <a:rPr lang="ar-SY" sz="2000" dirty="0"/>
              <a:t>الذكاء الاصطناعي، والمنصات السحابية لتحليل سلوك المستهلكين بدقة وفعالية.</a:t>
            </a:r>
          </a:p>
          <a:p>
            <a:pPr algn="just" rtl="1">
              <a:lnSpc>
                <a:spcPct val="250000"/>
              </a:lnSpc>
            </a:pPr>
            <a:r>
              <a:rPr lang="ar-SY" sz="2000" dirty="0"/>
              <a:t>ساهم هذا التطور في تحسين سرعة اتخاذ القرار وتقليل التكاليف وزيادة كفاءة العمليات البحثية. </a:t>
            </a:r>
          </a:p>
          <a:p>
            <a:pPr algn="just" rtl="1">
              <a:lnSpc>
                <a:spcPct val="250000"/>
              </a:lnSpc>
            </a:pPr>
            <a:r>
              <a:rPr lang="ar-SY" sz="2000" dirty="0"/>
              <a:t>في هذه المحاضرة، سنستعرض أربع تقنيات أساسية تستخدم اليوم في إدارة معلومات السوق، مدعومة بشرح تفصيلي وأمثلة تطبيقية.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2834"/>
    </mc:Choice>
    <mc:Fallback xmlns="">
      <p:transition spd="slow" advTm="828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27427" y="796075"/>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18819" y="1455428"/>
            <a:ext cx="8495854" cy="4305730"/>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200000"/>
              </a:lnSpc>
              <a:buFont typeface="Arial" panose="020B0604020202020204" pitchFamily="34" charset="0"/>
              <a:buChar char="•"/>
            </a:pPr>
            <a:r>
              <a:rPr lang="ar-SY" sz="2000" dirty="0"/>
              <a:t>شرح مفهوم تحليل البيانات الضخمة ودوره في تحسين جودة بحوث السوق.</a:t>
            </a:r>
          </a:p>
          <a:p>
            <a:pPr marL="342900" indent="-342900" algn="just" rtl="1">
              <a:lnSpc>
                <a:spcPct val="200000"/>
              </a:lnSpc>
              <a:buFont typeface="Arial" panose="020B0604020202020204" pitchFamily="34" charset="0"/>
              <a:buChar char="•"/>
            </a:pPr>
            <a:r>
              <a:rPr lang="ar-SY" sz="2000" dirty="0"/>
              <a:t>تمييز استخدامات الذكاء الاصطناعي في التنبؤ بسلوك المستهلك وتفسير أنماطه.</a:t>
            </a:r>
          </a:p>
          <a:p>
            <a:pPr marL="342900" indent="-342900" algn="just" rtl="1">
              <a:lnSpc>
                <a:spcPct val="200000"/>
              </a:lnSpc>
              <a:buFont typeface="Arial" panose="020B0604020202020204" pitchFamily="34" charset="0"/>
              <a:buChar char="•"/>
            </a:pPr>
            <a:r>
              <a:rPr lang="ar-SY" sz="2000" dirty="0"/>
              <a:t>التعرف على تقنيات الاستبيانات الذكية وآليات تحليلها باستخدام المنصات السحابية.</a:t>
            </a:r>
          </a:p>
          <a:p>
            <a:pPr marL="342900" indent="-342900" algn="just" rtl="1">
              <a:lnSpc>
                <a:spcPct val="200000"/>
              </a:lnSpc>
              <a:buFont typeface="Arial" panose="020B0604020202020204" pitchFamily="34" charset="0"/>
              <a:buChar char="•"/>
            </a:pPr>
            <a:r>
              <a:rPr lang="ar-SY" sz="2000" dirty="0"/>
              <a:t>فهم كيفية أتمتة عمليات بحوث السوق باستخدام أدوات المحادثة الآلية والبرمجيات المؤتمتة، مع إدراك مزاياها وتحدياتها.</a:t>
            </a:r>
          </a:p>
          <a:p>
            <a:pPr marL="342900" indent="-342900" algn="just" rtl="1">
              <a:lnSpc>
                <a:spcPct val="200000"/>
              </a:lnSpc>
              <a:buFont typeface="Arial" panose="020B0604020202020204" pitchFamily="34" charset="0"/>
              <a:buChar char="•"/>
            </a:pPr>
            <a:r>
              <a:rPr lang="ar-SY" sz="2000" dirty="0"/>
              <a:t>ربط التطبيقات العملية للتقنيات الحديثة بسياقات التسويق الواقعية، من خلال أمثلة ميدانية.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135924"/>
    </mc:Choice>
    <mc:Fallback xmlns="">
      <p:transition spd="slow" advTm="1359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47918" y="990932"/>
            <a:ext cx="4685898"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تحليل البيانات الضخمة في بحوث السوق</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17866"/>
    </mc:Choice>
    <mc:Fallback xmlns="">
      <p:transition spd="slow" advTm="178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37603" y="1506148"/>
            <a:ext cx="4955590" cy="4197624"/>
          </a:xfrm>
          <a:prstGeom prst="rect">
            <a:avLst/>
          </a:prstGeom>
        </p:spPr>
        <p:txBody>
          <a:bodyPr wrap="square">
            <a:spAutoFit/>
          </a:bodyPr>
          <a:lstStyle/>
          <a:p>
            <a:pPr algn="just" rtl="1">
              <a:lnSpc>
                <a:spcPct val="150000"/>
              </a:lnSpc>
            </a:pPr>
            <a:r>
              <a:rPr lang="ar-SY" sz="2000" dirty="0"/>
              <a:t>أصبح تحليل البيانات الضخمة ركيزة أساسية في بحوث السوق لفهم سلوك وتفضيلات العملاء بدقة عالية. تتنوع البيانات بين منظمة وغير منظمة، وتتطلب أدوات وتقنيات متقدمة لمعالجتها واستخلاص رؤى قيمة. يساعد هذا التحليل الشركات على تحسين استراتيجياتها وتقليل المخاطر المرتبطة بإطلاق المنتجات. ومع ذلك، تواجه العملية تحديات مثل حماية الخصوصية وجودة البيانات. لذا، فإن فهم آليات تحليل البيانات الضخمة واستخدامها بشكل فعّال ضروري في التسويق الحديث.</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custDataLst>
      <p:tags r:id="rId1"/>
    </p:custDataLst>
  </p:cSld>
  <p:clrMapOvr>
    <a:masterClrMapping/>
  </p:clrMapOvr>
  <p:transition spd="slow" advTm="137913">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34454" y="931455"/>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تعريف بحوث السوق</a:t>
            </a:r>
          </a:p>
        </p:txBody>
      </p:sp>
      <p:sp>
        <p:nvSpPr>
          <p:cNvPr id="48" name="TextBox 47"/>
          <p:cNvSpPr txBox="1"/>
          <p:nvPr/>
        </p:nvSpPr>
        <p:spPr>
          <a:xfrm>
            <a:off x="825500" y="1715849"/>
            <a:ext cx="10541000" cy="4344203"/>
          </a:xfrm>
          <a:prstGeom prst="rect">
            <a:avLst/>
          </a:prstGeom>
          <a:noFill/>
        </p:spPr>
        <p:txBody>
          <a:bodyPr wrap="square" rtlCol="0">
            <a:spAutoFit/>
          </a:bodyPr>
          <a:lstStyle/>
          <a:p>
            <a:pPr algn="just" rtl="1">
              <a:lnSpc>
                <a:spcPct val="250000"/>
              </a:lnSpc>
            </a:pPr>
            <a:r>
              <a:rPr lang="ar-SY" sz="2000" dirty="0"/>
              <a:t>بحوث السوق هي عملية منهجية لجمع وتحليل المعلومات المتعلقة بالسوق من أجل فهم حجم الطلب، التوجهات، المنافسة، واحتياجات المستهلكين. تساعد الشركات في اتخاذ قرارات تسويقية مستنيرة، مثل اختيار المواقع، تسعير المنتجات، وتحديد قنوات التوزيع المناسبة. تتنوع أدوات بحوث السوق بين الدراسات الكمية والنوعية مثل الاستبيانات والمقابلات.</a:t>
            </a:r>
          </a:p>
          <a:p>
            <a:pPr algn="just" rtl="1">
              <a:lnSpc>
                <a:spcPct val="250000"/>
              </a:lnSpc>
            </a:pPr>
            <a:r>
              <a:rPr lang="ar-SY" sz="2000" b="1" u="sng" dirty="0"/>
              <a:t>مثال:</a:t>
            </a:r>
            <a:r>
              <a:rPr lang="ar-SY" sz="2000" b="1" dirty="0"/>
              <a:t> </a:t>
            </a:r>
            <a:r>
              <a:rPr lang="ar-SY" sz="2000" dirty="0"/>
              <a:t>أجرت شركة سامسونج (</a:t>
            </a:r>
            <a:r>
              <a:rPr lang="en-US" sz="2000" dirty="0"/>
              <a:t>Samsung</a:t>
            </a:r>
            <a:r>
              <a:rPr lang="ar-SY" sz="2000" dirty="0"/>
              <a:t>) بحوث سوقية لفهم الطلب على الهواتف الذكية في أسواق معينة، </a:t>
            </a:r>
          </a:p>
          <a:p>
            <a:pPr algn="just" rtl="1">
              <a:lnSpc>
                <a:spcPct val="250000"/>
              </a:lnSpc>
            </a:pPr>
            <a:r>
              <a:rPr lang="ar-SY" sz="2000" dirty="0"/>
              <a:t>مما ساعدها على تصميم حملات تسويقية موجهة وزيادة حصتها السوقية.</a:t>
            </a:r>
          </a:p>
          <a:p>
            <a:pPr algn="just" rtl="1">
              <a:lnSpc>
                <a:spcPct val="150000"/>
              </a:lnSpc>
            </a:pPr>
            <a:endParaRPr lang="ar-SY" sz="2000" b="1"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8" name="Picture 4">
            <a:extLst>
              <a:ext uri="{FF2B5EF4-FFF2-40B4-BE49-F238E27FC236}">
                <a16:creationId xmlns:a16="http://schemas.microsoft.com/office/drawing/2014/main" id="{3C6BEC16-5C25-4641-B382-5F9E79E45E3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0145" y="4764736"/>
            <a:ext cx="3705225" cy="12287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262123"/>
    </mc:Choice>
    <mc:Fallback xmlns="">
      <p:transition advTm="26212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13156" y="759912"/>
            <a:ext cx="6679186"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تعريف البيانات الضخمة ودورها </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في بحوث السوق</a:t>
            </a:r>
          </a:p>
        </p:txBody>
      </p:sp>
      <p:sp>
        <p:nvSpPr>
          <p:cNvPr id="48" name="TextBox 47"/>
          <p:cNvSpPr txBox="1"/>
          <p:nvPr/>
        </p:nvSpPr>
        <p:spPr>
          <a:xfrm>
            <a:off x="825500" y="1715849"/>
            <a:ext cx="10541000" cy="4805867"/>
          </a:xfrm>
          <a:prstGeom prst="rect">
            <a:avLst/>
          </a:prstGeom>
          <a:noFill/>
        </p:spPr>
        <p:txBody>
          <a:bodyPr wrap="square" rtlCol="0">
            <a:spAutoFit/>
          </a:bodyPr>
          <a:lstStyle/>
          <a:p>
            <a:pPr algn="just" rtl="1">
              <a:lnSpc>
                <a:spcPct val="200000"/>
              </a:lnSpc>
            </a:pPr>
            <a:r>
              <a:rPr lang="ar-SY" sz="2000" dirty="0"/>
              <a:t>البيانات الضخمة (</a:t>
            </a:r>
            <a:r>
              <a:rPr lang="en-US" sz="2000" dirty="0"/>
              <a:t>Big Data</a:t>
            </a:r>
            <a:r>
              <a:rPr lang="ar-SY" sz="2000" dirty="0"/>
              <a:t>) هي مجموعات بيانات ضخمة ومعقدة يصعب التعامل معها باستخدام أدوات قواعد البيانات التقليدية. تشمل مصادر هذه البيانات: وسائل التواصل الاجتماعي، عمليات الشراء عبر الإنترنت، سجلات العملاء، المواقع الجغرافية، وغيرها.</a:t>
            </a:r>
          </a:p>
          <a:p>
            <a:pPr algn="just" rtl="1">
              <a:lnSpc>
                <a:spcPct val="200000"/>
              </a:lnSpc>
            </a:pPr>
            <a:r>
              <a:rPr lang="ar-SY" sz="2000" dirty="0"/>
              <a:t>في بحوث السوق، تمكّن البيانات الضخمة الباحثين من فهم أنماط العملاء، تفضيلاتهم، وسلوكياتهم بدقة عالية.</a:t>
            </a:r>
          </a:p>
          <a:p>
            <a:pPr algn="just" rtl="1">
              <a:lnSpc>
                <a:spcPct val="200000"/>
              </a:lnSpc>
            </a:pPr>
            <a:r>
              <a:rPr lang="ar-SY" sz="2000" b="1" u="sng" dirty="0"/>
              <a:t>مثال:</a:t>
            </a:r>
            <a:r>
              <a:rPr lang="ar-SY" sz="2000" b="1" dirty="0"/>
              <a:t> </a:t>
            </a:r>
            <a:r>
              <a:rPr lang="ar-SY" sz="2000" dirty="0"/>
              <a:t>تستخدم شركة (</a:t>
            </a:r>
            <a:r>
              <a:rPr lang="en-US" sz="2000" dirty="0"/>
              <a:t>Netflix</a:t>
            </a:r>
            <a:r>
              <a:rPr lang="ar-SY" sz="2000" dirty="0"/>
              <a:t>) تحليل البيانات الضخمة لفهم أنماط المشاهدة وتقديم </a:t>
            </a:r>
            <a:endParaRPr lang="en-US" sz="2000" dirty="0"/>
          </a:p>
          <a:p>
            <a:pPr algn="just" rtl="1">
              <a:lnSpc>
                <a:spcPct val="200000"/>
              </a:lnSpc>
            </a:pPr>
            <a:r>
              <a:rPr lang="ar-SY" sz="2000" dirty="0"/>
              <a:t>توصيات مخصصة لكل مستخدم، مما يعزز الاحتفاظ بالمشتركين.</a:t>
            </a:r>
          </a:p>
          <a:p>
            <a:pPr algn="just" rtl="1">
              <a:lnSpc>
                <a:spcPct val="150000"/>
              </a:lnSpc>
            </a:pPr>
            <a:r>
              <a:rPr lang="ar-SY" sz="2000" b="1" dirty="0"/>
              <a:t>رابط الشركة للاطلاع: </a:t>
            </a:r>
            <a:r>
              <a:rPr lang="en-US" sz="2000" b="1" dirty="0">
                <a:hlinkClick r:id="rId3"/>
              </a:rPr>
              <a:t>https://www.netflix.com/</a:t>
            </a:r>
            <a:endParaRPr lang="ar-SY" sz="2000" b="1" dirty="0"/>
          </a:p>
          <a:p>
            <a:pPr algn="just" rtl="1">
              <a:lnSpc>
                <a:spcPct val="150000"/>
              </a:lnSpc>
            </a:pPr>
            <a:endParaRPr lang="ar-SY" sz="2000" b="1"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6" name="Picture 2" descr="Revealing The Success Mantra Of Netflix ...">
            <a:extLst>
              <a:ext uri="{FF2B5EF4-FFF2-40B4-BE49-F238E27FC236}">
                <a16:creationId xmlns:a16="http://schemas.microsoft.com/office/drawing/2014/main" id="{D35F6887-52FA-4D2C-9ABB-82A976690B3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2640" y="4242538"/>
            <a:ext cx="3240151" cy="18437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30714878"/>
      </p:ext>
    </p:extLst>
  </p:cSld>
  <p:clrMapOvr>
    <a:masterClrMapping/>
  </p:clrMapOvr>
  <mc:AlternateContent xmlns:mc="http://schemas.openxmlformats.org/markup-compatibility/2006" xmlns:p14="http://schemas.microsoft.com/office/powerpoint/2010/main">
    <mc:Choice Requires="p14">
      <p:transition p14:dur="10" advTm="262123"/>
    </mc:Choice>
    <mc:Fallback xmlns="">
      <p:transition advTm="26212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60335" y="952814"/>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أنواع البيانات التي تُحلَّل في بحوث السوق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822033" y="1667107"/>
            <a:ext cx="10730205" cy="4305730"/>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تنقسم البيانات إلى:</a:t>
            </a:r>
          </a:p>
          <a:p>
            <a:pPr marL="231775" algn="just" rtl="1">
              <a:lnSpc>
                <a:spcPct val="200000"/>
              </a:lnSpc>
            </a:pPr>
            <a:r>
              <a:rPr lang="ar-SY" sz="2000" dirty="0">
                <a:latin typeface="Times New Roman" panose="02020603050405020304" pitchFamily="18" charset="0"/>
              </a:rPr>
              <a:t>•	البيانات المنظمة (</a:t>
            </a:r>
            <a:r>
              <a:rPr lang="en-US" sz="2000" dirty="0">
                <a:latin typeface="Times New Roman" panose="02020603050405020304" pitchFamily="18" charset="0"/>
              </a:rPr>
              <a:t>Structured Data</a:t>
            </a:r>
            <a:r>
              <a:rPr lang="ar-SY" sz="2000" dirty="0">
                <a:latin typeface="Times New Roman" panose="02020603050405020304" pitchFamily="18" charset="0"/>
              </a:rPr>
              <a:t>): مثل الجداول الرقمية، استبيانات مغلقة.</a:t>
            </a:r>
          </a:p>
          <a:p>
            <a:pPr marL="231775" algn="just" rtl="1">
              <a:lnSpc>
                <a:spcPct val="200000"/>
              </a:lnSpc>
            </a:pPr>
            <a:r>
              <a:rPr lang="ar-SY" sz="2000" dirty="0">
                <a:latin typeface="Times New Roman" panose="02020603050405020304" pitchFamily="18" charset="0"/>
              </a:rPr>
              <a:t>•	البيانات غير المنظمة (</a:t>
            </a:r>
            <a:r>
              <a:rPr lang="en-US" sz="2000" dirty="0">
                <a:latin typeface="Times New Roman" panose="02020603050405020304" pitchFamily="18" charset="0"/>
              </a:rPr>
              <a:t>Unstructured Data</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مثل التعليقات على وسائل التواصل، الصور، الفيديوهات.</a:t>
            </a:r>
          </a:p>
          <a:p>
            <a:pPr marL="231775" algn="just" rtl="1">
              <a:lnSpc>
                <a:spcPct val="200000"/>
              </a:lnSpc>
            </a:pPr>
            <a:r>
              <a:rPr lang="ar-SY" sz="2000" dirty="0">
                <a:latin typeface="Times New Roman" panose="02020603050405020304" pitchFamily="18" charset="0"/>
              </a:rPr>
              <a:t>•	البيانات شبه المنظمة (</a:t>
            </a:r>
            <a:r>
              <a:rPr lang="en-US" sz="2000" dirty="0">
                <a:latin typeface="Times New Roman" panose="02020603050405020304" pitchFamily="18" charset="0"/>
              </a:rPr>
              <a:t>Semi-Structured</a:t>
            </a:r>
            <a:r>
              <a:rPr lang="ar-SY" sz="2000" dirty="0">
                <a:latin typeface="Times New Roman" panose="02020603050405020304" pitchFamily="18" charset="0"/>
              </a:rPr>
              <a:t>): مثل الرسائل البريدية أو استجابات استطلاع مفتوحة.</a:t>
            </a:r>
          </a:p>
          <a:p>
            <a:pPr marL="231775" algn="just" rtl="1">
              <a:lnSpc>
                <a:spcPct val="200000"/>
              </a:lnSpc>
            </a:pPr>
            <a:r>
              <a:rPr lang="ar-SY" sz="2000" b="1" u="sng" dirty="0">
                <a:latin typeface="Times New Roman" panose="02020603050405020304" pitchFamily="18" charset="0"/>
              </a:rPr>
              <a:t>مثال:</a:t>
            </a:r>
            <a:r>
              <a:rPr lang="ar-SY" sz="2000" dirty="0">
                <a:latin typeface="Times New Roman" panose="02020603050405020304" pitchFamily="18" charset="0"/>
              </a:rPr>
              <a:t> تقوم شركة أمازون (</a:t>
            </a:r>
            <a:r>
              <a:rPr lang="en-US" sz="2000" dirty="0">
                <a:latin typeface="Times New Roman" panose="02020603050405020304" pitchFamily="18" charset="0"/>
              </a:rPr>
              <a:t>Amazon</a:t>
            </a:r>
            <a:r>
              <a:rPr lang="ar-SY" sz="2000" dirty="0">
                <a:latin typeface="Times New Roman" panose="02020603050405020304" pitchFamily="18" charset="0"/>
              </a:rPr>
              <a:t>)  بتحليل تعليقات العملاء المكتوبة على منتجاتها، وهذه التعليقات تُعتبر </a:t>
            </a:r>
          </a:p>
          <a:p>
            <a:pPr marL="231775" algn="just" rtl="1">
              <a:lnSpc>
                <a:spcPct val="200000"/>
              </a:lnSpc>
            </a:pPr>
            <a:r>
              <a:rPr lang="ar-SY" sz="2000" dirty="0">
                <a:latin typeface="Times New Roman" panose="02020603050405020304" pitchFamily="18" charset="0"/>
              </a:rPr>
              <a:t>بيانات غير منظمة لأنها نصوص مفتوحة. تساعد هذه التحليلات في كشف المشاكل المتكررة </a:t>
            </a:r>
          </a:p>
          <a:p>
            <a:pPr marL="231775" algn="just" rtl="1">
              <a:lnSpc>
                <a:spcPct val="200000"/>
              </a:lnSpc>
            </a:pPr>
            <a:r>
              <a:rPr lang="ar-SY" sz="2000" dirty="0">
                <a:latin typeface="Times New Roman" panose="02020603050405020304" pitchFamily="18" charset="0"/>
              </a:rPr>
              <a:t>التي </a:t>
            </a:r>
            <a:r>
              <a:rPr lang="ar-SY" sz="2000" dirty="0" err="1">
                <a:latin typeface="Times New Roman" panose="02020603050405020304" pitchFamily="18" charset="0"/>
              </a:rPr>
              <a:t>يواجهها</a:t>
            </a:r>
            <a:r>
              <a:rPr lang="ar-SY" sz="2000" dirty="0">
                <a:latin typeface="Times New Roman" panose="02020603050405020304" pitchFamily="18" charset="0"/>
              </a:rPr>
              <a:t> المشتركون مع المنتجات. بناءً على هذه النتائج، تعمل أمازون على تحسين جودة المنتجات وخدمة العملاء.</a:t>
            </a:r>
          </a:p>
        </p:txBody>
      </p:sp>
      <p:pic>
        <p:nvPicPr>
          <p:cNvPr id="3074" name="Picture 2" descr="230+ Unstructured Data Icon Stock ...">
            <a:extLst>
              <a:ext uri="{FF2B5EF4-FFF2-40B4-BE49-F238E27FC236}">
                <a16:creationId xmlns:a16="http://schemas.microsoft.com/office/drawing/2014/main" id="{9784EB3A-859E-41AE-A6A8-0D4FDA3482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9762" y="3429000"/>
            <a:ext cx="2143125" cy="2143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39790"/>
    </mc:Choice>
    <mc:Fallback xmlns="">
      <p:transition advTm="23979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24153" y="914418"/>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أدوات تحليل البيانات الضخمة</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06951" y="1681773"/>
            <a:ext cx="10541000" cy="4930581"/>
          </a:xfrm>
          <a:prstGeom prst="rect">
            <a:avLst/>
          </a:prstGeom>
          <a:noFill/>
        </p:spPr>
        <p:txBody>
          <a:bodyPr wrap="square" rtlCol="0">
            <a:spAutoFit/>
          </a:bodyPr>
          <a:lstStyle/>
          <a:p>
            <a:pPr algn="just" rtl="1">
              <a:lnSpc>
                <a:spcPct val="200000"/>
              </a:lnSpc>
            </a:pPr>
            <a:r>
              <a:rPr lang="ar-SA" sz="2000" dirty="0">
                <a:effectLst/>
                <a:ea typeface="Times New Roman" panose="02020603050405020304" pitchFamily="18" charset="0"/>
              </a:rPr>
              <a:t>تُستخدم أدوات متخصصة لتحليل البيانات الضخمة تساعد في التخزين والمعالجة وعرض النتائج</a:t>
            </a:r>
            <a:r>
              <a:rPr lang="ar-SY" sz="2000" dirty="0">
                <a:effectLst/>
                <a:ea typeface="Times New Roman" panose="02020603050405020304" pitchFamily="18" charset="0"/>
              </a:rPr>
              <a:t>، ومنها:</a:t>
            </a:r>
          </a:p>
          <a:p>
            <a:pPr algn="just" rtl="1">
              <a:lnSpc>
                <a:spcPct val="200000"/>
              </a:lnSpc>
            </a:pPr>
            <a:r>
              <a:rPr lang="ar-SY" sz="2000" b="1" dirty="0">
                <a:effectLst/>
                <a:ea typeface="Times New Roman" panose="02020603050405020304" pitchFamily="18" charset="0"/>
              </a:rPr>
              <a:t>(</a:t>
            </a:r>
            <a:r>
              <a:rPr lang="en-US" sz="2000" b="1" dirty="0">
                <a:effectLst/>
                <a:ea typeface="Times New Roman" panose="02020603050405020304" pitchFamily="18" charset="0"/>
              </a:rPr>
              <a:t>Hadoop</a:t>
            </a:r>
            <a:r>
              <a:rPr lang="ar-SY" sz="2000" b="1" dirty="0">
                <a:effectLst/>
                <a:ea typeface="Times New Roman" panose="02020603050405020304" pitchFamily="18" charset="0"/>
              </a:rPr>
              <a:t>)</a:t>
            </a:r>
            <a:r>
              <a:rPr lang="ar-SY" sz="2000" b="1" dirty="0">
                <a:ea typeface="Times New Roman" panose="02020603050405020304" pitchFamily="18" charset="0"/>
              </a:rPr>
              <a:t>: </a:t>
            </a:r>
            <a:r>
              <a:rPr lang="ar-SA" sz="2000" dirty="0">
                <a:effectLst/>
                <a:ea typeface="Times New Roman" panose="02020603050405020304" pitchFamily="18" charset="0"/>
              </a:rPr>
              <a:t>إطار مفتوح المصدر لتخزين ومعالجة كميات كبيرة من البيانات عبر عدة حواسيب.</a:t>
            </a:r>
            <a:endParaRPr lang="ar-SY" sz="2000" dirty="0">
              <a:effectLst/>
              <a:ea typeface="Times New Roman" panose="02020603050405020304" pitchFamily="18" charset="0"/>
            </a:endParaRPr>
          </a:p>
          <a:p>
            <a:pPr algn="just" rtl="1">
              <a:lnSpc>
                <a:spcPct val="200000"/>
              </a:lnSpc>
            </a:pPr>
            <a:r>
              <a:rPr lang="ar-SY" sz="2000" b="1" dirty="0">
                <a:ea typeface="Times New Roman" panose="02020603050405020304" pitchFamily="18" charset="0"/>
                <a:sym typeface="Wingdings" panose="05000000000000000000" pitchFamily="2" charset="2"/>
              </a:rPr>
              <a:t>(</a:t>
            </a:r>
            <a:r>
              <a:rPr lang="en-US" sz="2000" b="1" dirty="0">
                <a:effectLst/>
                <a:ea typeface="Times New Roman" panose="02020603050405020304" pitchFamily="18" charset="0"/>
              </a:rPr>
              <a:t>Spark</a:t>
            </a:r>
            <a:r>
              <a:rPr lang="ar-SY" sz="2000" b="1" dirty="0">
                <a:ea typeface="Times New Roman" panose="02020603050405020304" pitchFamily="18" charset="0"/>
                <a:sym typeface="Wingdings" panose="05000000000000000000" pitchFamily="2" charset="2"/>
              </a:rPr>
              <a:t>):</a:t>
            </a:r>
            <a:r>
              <a:rPr lang="en-US" sz="2000" b="1" dirty="0">
                <a:effectLst/>
                <a:ea typeface="Times New Roman" panose="02020603050405020304" pitchFamily="18" charset="0"/>
              </a:rPr>
              <a:t> </a:t>
            </a:r>
            <a:r>
              <a:rPr lang="ar-SA" sz="2000" dirty="0">
                <a:effectLst/>
                <a:ea typeface="Times New Roman" panose="02020603050405020304" pitchFamily="18" charset="0"/>
              </a:rPr>
              <a:t>أداة سريعة لمعالجة وتحليل البيانات الضخمة بكفاءة عالية.</a:t>
            </a:r>
            <a:endParaRPr lang="ar-SY" sz="2000" dirty="0">
              <a:effectLst/>
              <a:ea typeface="Times New Roman" panose="02020603050405020304" pitchFamily="18" charset="0"/>
            </a:endParaRPr>
          </a:p>
          <a:p>
            <a:pPr algn="just" rtl="1">
              <a:lnSpc>
                <a:spcPct val="200000"/>
              </a:lnSpc>
            </a:pPr>
            <a:r>
              <a:rPr lang="ar-SY" sz="2000" b="1" dirty="0">
                <a:effectLst/>
                <a:ea typeface="Times New Roman" panose="02020603050405020304" pitchFamily="18" charset="0"/>
              </a:rPr>
              <a:t>(</a:t>
            </a:r>
            <a:r>
              <a:rPr lang="en-US" sz="2000" b="1" dirty="0">
                <a:effectLst/>
                <a:ea typeface="Times New Roman" panose="02020603050405020304" pitchFamily="18" charset="0"/>
              </a:rPr>
              <a:t>Power BI </a:t>
            </a:r>
            <a:r>
              <a:rPr lang="ar-SY" sz="2000" b="1" dirty="0">
                <a:effectLst/>
                <a:ea typeface="Times New Roman" panose="02020603050405020304" pitchFamily="18" charset="0"/>
              </a:rPr>
              <a:t>):</a:t>
            </a:r>
            <a:r>
              <a:rPr lang="en-US" sz="2000" b="1" dirty="0">
                <a:effectLst/>
                <a:ea typeface="Times New Roman" panose="02020603050405020304" pitchFamily="18" charset="0"/>
              </a:rPr>
              <a:t> </a:t>
            </a:r>
            <a:r>
              <a:rPr lang="ar-SA" sz="2000" dirty="0">
                <a:effectLst/>
                <a:ea typeface="Times New Roman" panose="02020603050405020304" pitchFamily="18" charset="0"/>
              </a:rPr>
              <a:t>أدوات تحليل مرئي تعرض البيانات في تقارير ورسوم بيانية تسهل الفهم واتخاذ القرار.</a:t>
            </a:r>
            <a:endParaRPr lang="ar-SY" sz="2000" dirty="0">
              <a:effectLst/>
              <a:ea typeface="Times New Roman" panose="02020603050405020304" pitchFamily="18" charset="0"/>
            </a:endParaRPr>
          </a:p>
          <a:p>
            <a:pPr algn="just" rtl="1">
              <a:lnSpc>
                <a:spcPct val="150000"/>
              </a:lnSpc>
            </a:pPr>
            <a:r>
              <a:rPr lang="ar-SA" sz="2000" b="1" u="sng" dirty="0">
                <a:effectLst/>
                <a:latin typeface="Times New Roman" panose="02020603050405020304" pitchFamily="18" charset="0"/>
                <a:ea typeface="Times New Roman" panose="02020603050405020304" pitchFamily="18" charset="0"/>
              </a:rPr>
              <a:t>مثال:</a:t>
            </a:r>
            <a:r>
              <a:rPr lang="ar-SA" sz="2000" b="1"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تستخدم شركة </a:t>
            </a:r>
            <a:r>
              <a:rPr lang="ar-SY" sz="2000" dirty="0">
                <a:effectLst/>
                <a:latin typeface="Times New Roman" panose="02020603050405020304" pitchFamily="18" charset="0"/>
                <a:ea typeface="Times New Roman" panose="02020603050405020304" pitchFamily="18" charset="0"/>
              </a:rPr>
              <a:t>(</a:t>
            </a:r>
            <a:r>
              <a:rPr lang="en-US" sz="2000" dirty="0">
                <a:effectLst/>
                <a:latin typeface="Times New Roman" panose="02020603050405020304" pitchFamily="18" charset="0"/>
                <a:ea typeface="Times New Roman" panose="02020603050405020304" pitchFamily="18" charset="0"/>
              </a:rPr>
              <a:t>Unilever</a:t>
            </a:r>
            <a:r>
              <a:rPr lang="ar-SY" sz="2000" dirty="0">
                <a:effectLst/>
                <a:latin typeface="Times New Roman" panose="02020603050405020304" pitchFamily="18" charset="0"/>
                <a:ea typeface="Times New Roman" panose="02020603050405020304" pitchFamily="18" charset="0"/>
              </a:rPr>
              <a:t>) - </a:t>
            </a:r>
            <a:r>
              <a:rPr lang="ar-SA" sz="2000" dirty="0">
                <a:effectLst/>
                <a:latin typeface="Times New Roman" panose="02020603050405020304" pitchFamily="18" charset="0"/>
                <a:ea typeface="Times New Roman" panose="02020603050405020304" pitchFamily="18" charset="0"/>
              </a:rPr>
              <a:t>وهي شركة متعددة الجنسيات متخصصة في تصنيع وتسويق المنتجات </a:t>
            </a:r>
            <a:endParaRPr lang="ar-SY" sz="2000" dirty="0">
              <a:effectLst/>
              <a:latin typeface="Times New Roman" panose="02020603050405020304" pitchFamily="18" charset="0"/>
              <a:ea typeface="Times New Roman" panose="02020603050405020304" pitchFamily="18" charset="0"/>
            </a:endParaRPr>
          </a:p>
          <a:p>
            <a:pPr algn="just" rtl="1">
              <a:lnSpc>
                <a:spcPct val="150000"/>
              </a:lnSpc>
            </a:pPr>
            <a:r>
              <a:rPr lang="ar-SA" sz="2000" dirty="0">
                <a:effectLst/>
                <a:latin typeface="Times New Roman" panose="02020603050405020304" pitchFamily="18" charset="0"/>
                <a:ea typeface="Times New Roman" panose="02020603050405020304" pitchFamily="18" charset="0"/>
              </a:rPr>
              <a:t>الاستهلاكية مثل الأغذية ومنتجات العناية الشخصية</a:t>
            </a:r>
            <a:r>
              <a:rPr lang="ar-SY" sz="2000"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 أدوات مثل </a:t>
            </a:r>
            <a:r>
              <a:rPr lang="ar-SY" sz="2000" dirty="0">
                <a:effectLst/>
                <a:latin typeface="Times New Roman" panose="02020603050405020304" pitchFamily="18" charset="0"/>
                <a:ea typeface="Times New Roman" panose="02020603050405020304" pitchFamily="18" charset="0"/>
              </a:rPr>
              <a:t>(</a:t>
            </a:r>
            <a:r>
              <a:rPr lang="en-US" sz="2000" dirty="0">
                <a:effectLst/>
                <a:latin typeface="Times New Roman" panose="02020603050405020304" pitchFamily="18" charset="0"/>
                <a:ea typeface="Times New Roman" panose="02020603050405020304" pitchFamily="18" charset="0"/>
              </a:rPr>
              <a:t>Power BI </a:t>
            </a:r>
            <a:r>
              <a:rPr lang="ar-SY" sz="2000" dirty="0">
                <a:effectLst/>
                <a:latin typeface="Times New Roman" panose="02020603050405020304" pitchFamily="18" charset="0"/>
                <a:ea typeface="Times New Roman" panose="02020603050405020304" pitchFamily="18" charset="0"/>
              </a:rPr>
              <a:t>) </a:t>
            </a:r>
            <a:r>
              <a:rPr lang="ar-SA" sz="2000" dirty="0">
                <a:effectLst/>
                <a:latin typeface="Times New Roman" panose="02020603050405020304" pitchFamily="18" charset="0"/>
                <a:ea typeface="Times New Roman" panose="02020603050405020304" pitchFamily="18" charset="0"/>
              </a:rPr>
              <a:t>لتحليل بيانات السوق من مختلف الدول، </a:t>
            </a:r>
            <a:endParaRPr lang="ar-SY" sz="2000" dirty="0">
              <a:effectLst/>
              <a:latin typeface="Times New Roman" panose="02020603050405020304" pitchFamily="18" charset="0"/>
              <a:ea typeface="Times New Roman" panose="02020603050405020304" pitchFamily="18" charset="0"/>
            </a:endParaRPr>
          </a:p>
          <a:p>
            <a:pPr algn="just" rtl="1">
              <a:lnSpc>
                <a:spcPct val="150000"/>
              </a:lnSpc>
            </a:pPr>
            <a:r>
              <a:rPr lang="ar-SA" sz="2000" dirty="0">
                <a:effectLst/>
                <a:latin typeface="Times New Roman" panose="02020603050405020304" pitchFamily="18" charset="0"/>
                <a:ea typeface="Times New Roman" panose="02020603050405020304" pitchFamily="18" charset="0"/>
              </a:rPr>
              <a:t>ما يساعدها في اتخاذ قرارات التسويق.</a:t>
            </a:r>
            <a:endParaRPr lang="ar-SY" sz="2000" dirty="0">
              <a:effectLst/>
              <a:latin typeface="Times New Roman" panose="02020603050405020304" pitchFamily="18" charset="0"/>
              <a:ea typeface="Times New Roman" panose="02020603050405020304" pitchFamily="18" charset="0"/>
            </a:endParaRPr>
          </a:p>
          <a:p>
            <a:pPr algn="just" rtl="1">
              <a:lnSpc>
                <a:spcPct val="150000"/>
              </a:lnSpc>
            </a:pPr>
            <a:r>
              <a:rPr lang="ar-SY" sz="2000" b="1" dirty="0">
                <a:latin typeface="Times New Roman" panose="02020603050405020304" pitchFamily="18" charset="0"/>
              </a:rPr>
              <a:t>رابط لاستخدام الأداة (</a:t>
            </a:r>
            <a:r>
              <a:rPr lang="en-US" sz="2000" b="1" dirty="0">
                <a:latin typeface="Times New Roman" panose="02020603050405020304" pitchFamily="18" charset="0"/>
              </a:rPr>
              <a:t>Power BI</a:t>
            </a:r>
            <a:r>
              <a:rPr lang="ar-SY" sz="2000" b="1" dirty="0">
                <a:latin typeface="Times New Roman" panose="02020603050405020304" pitchFamily="18" charset="0"/>
              </a:rPr>
              <a:t>): </a:t>
            </a:r>
            <a:r>
              <a:rPr lang="en-US" sz="2000" dirty="0">
                <a:latin typeface="Times New Roman" panose="02020603050405020304" pitchFamily="18" charset="0"/>
                <a:hlinkClick r:id="rId3"/>
              </a:rPr>
              <a:t>https://www.microsoft.com/en-us/power-platform/products/power-bi</a:t>
            </a:r>
            <a:endParaRPr lang="ar-SY" sz="2000" dirty="0">
              <a:latin typeface="Times New Roman" panose="02020603050405020304" pitchFamily="18" charset="0"/>
            </a:endParaRPr>
          </a:p>
          <a:p>
            <a:pPr algn="just" rtl="1">
              <a:lnSpc>
                <a:spcPct val="200000"/>
              </a:lnSpc>
            </a:pP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4100" name="Picture 4" descr="Introduction to Microsoft Power BI ...">
            <a:extLst>
              <a:ext uri="{FF2B5EF4-FFF2-40B4-BE49-F238E27FC236}">
                <a16:creationId xmlns:a16="http://schemas.microsoft.com/office/drawing/2014/main" id="{433FB5DF-2FED-4A07-A137-2A1D2C93B8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302" y="2280069"/>
            <a:ext cx="2594053" cy="162098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85119"/>
    </mc:Choice>
    <mc:Fallback xmlns="">
      <p:transition advTm="28511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74167" y="945801"/>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الفوائد الاستراتيجية لتحليل البيانات</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61360" y="1718354"/>
            <a:ext cx="10541000" cy="4305730"/>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a:t>
            </a:r>
            <a:r>
              <a:rPr lang="ar-SY" sz="2000" b="1" dirty="0">
                <a:latin typeface="Times New Roman" panose="02020603050405020304" pitchFamily="18" charset="0"/>
              </a:rPr>
              <a:t> تحسين استهداف الحملات التسويقية: </a:t>
            </a:r>
            <a:r>
              <a:rPr lang="ar-SY" sz="2000" dirty="0">
                <a:latin typeface="Times New Roman" panose="02020603050405020304" pitchFamily="18" charset="0"/>
              </a:rPr>
              <a:t>توجّه الإعلانات للأشخاص المناسبين.</a:t>
            </a:r>
          </a:p>
          <a:p>
            <a:pPr marL="231775" algn="just" rtl="1">
              <a:lnSpc>
                <a:spcPct val="200000"/>
              </a:lnSpc>
            </a:pPr>
            <a:r>
              <a:rPr lang="ar-SY" sz="2000" dirty="0">
                <a:latin typeface="Times New Roman" panose="02020603050405020304" pitchFamily="18" charset="0"/>
              </a:rPr>
              <a:t>•</a:t>
            </a:r>
            <a:r>
              <a:rPr lang="ar-SY" sz="2000" b="1" dirty="0">
                <a:latin typeface="Times New Roman" panose="02020603050405020304" pitchFamily="18" charset="0"/>
              </a:rPr>
              <a:t> الكشف عن الاتجاهات الخفية: </a:t>
            </a:r>
            <a:r>
              <a:rPr lang="ar-SY" sz="2000" dirty="0">
                <a:latin typeface="Times New Roman" panose="02020603050405020304" pitchFamily="18" charset="0"/>
              </a:rPr>
              <a:t>تكتشف سلوكيات العملاء غير الواضحة.</a:t>
            </a:r>
          </a:p>
          <a:p>
            <a:pPr marL="231775" algn="just" rtl="1">
              <a:lnSpc>
                <a:spcPct val="200000"/>
              </a:lnSpc>
            </a:pPr>
            <a:r>
              <a:rPr lang="ar-SY" sz="2000" dirty="0">
                <a:latin typeface="Times New Roman" panose="02020603050405020304" pitchFamily="18" charset="0"/>
              </a:rPr>
              <a:t>•</a:t>
            </a:r>
            <a:r>
              <a:rPr lang="ar-SY" sz="2000" b="1" dirty="0">
                <a:latin typeface="Times New Roman" panose="02020603050405020304" pitchFamily="18" charset="0"/>
              </a:rPr>
              <a:t> تقليل المخاطر في إطلاق المنتجات: </a:t>
            </a:r>
            <a:r>
              <a:rPr lang="ar-SY" sz="2000" dirty="0">
                <a:latin typeface="Times New Roman" panose="02020603050405020304" pitchFamily="18" charset="0"/>
              </a:rPr>
              <a:t>تقلل من فرص فشل المنتجات الجديدة.</a:t>
            </a:r>
          </a:p>
          <a:p>
            <a:pPr marL="231775" algn="just" rtl="1">
              <a:lnSpc>
                <a:spcPct val="200000"/>
              </a:lnSpc>
            </a:pPr>
            <a:r>
              <a:rPr lang="ar-SY" sz="2000" dirty="0">
                <a:latin typeface="Times New Roman" panose="02020603050405020304" pitchFamily="18" charset="0"/>
              </a:rPr>
              <a:t>•</a:t>
            </a:r>
            <a:r>
              <a:rPr lang="ar-SY" sz="2000" b="1" dirty="0">
                <a:latin typeface="Times New Roman" panose="02020603050405020304" pitchFamily="18" charset="0"/>
              </a:rPr>
              <a:t> تقديم رؤى تنبؤية دقيقة: </a:t>
            </a:r>
            <a:r>
              <a:rPr lang="ar-SY" sz="2000" dirty="0">
                <a:latin typeface="Times New Roman" panose="02020603050405020304" pitchFamily="18" charset="0"/>
              </a:rPr>
              <a:t>توفّر توقعات تساعد في اتخاذ قرارات أفضل.</a:t>
            </a:r>
          </a:p>
          <a:p>
            <a:pPr marL="231775" algn="just" rtl="1">
              <a:lnSpc>
                <a:spcPct val="200000"/>
              </a:lnSpc>
            </a:pPr>
            <a:r>
              <a:rPr lang="ar-SY" sz="2000" b="1" u="sng" dirty="0">
                <a:latin typeface="Times New Roman" panose="02020603050405020304" pitchFamily="18" charset="0"/>
              </a:rPr>
              <a:t>مثال</a:t>
            </a:r>
            <a:r>
              <a:rPr lang="ar-SY" sz="2000" u="sng" dirty="0">
                <a:latin typeface="Times New Roman" panose="02020603050405020304" pitchFamily="18" charset="0"/>
              </a:rPr>
              <a:t>:</a:t>
            </a:r>
            <a:r>
              <a:rPr lang="ar-SY" sz="2000" dirty="0">
                <a:latin typeface="Times New Roman" panose="02020603050405020304" pitchFamily="18" charset="0"/>
              </a:rPr>
              <a:t> </a:t>
            </a:r>
            <a:r>
              <a:rPr lang="en-US" sz="2000" dirty="0">
                <a:latin typeface="Times New Roman" panose="02020603050405020304" pitchFamily="18" charset="0"/>
              </a:rPr>
              <a:t>:</a:t>
            </a:r>
            <a:r>
              <a:rPr lang="ar-SY" sz="2000" dirty="0">
                <a:latin typeface="Times New Roman" panose="02020603050405020304" pitchFamily="18" charset="0"/>
              </a:rPr>
              <a:t>تستخدم (</a:t>
            </a:r>
            <a:r>
              <a:rPr lang="en-US" sz="2000" dirty="0">
                <a:latin typeface="Times New Roman" panose="02020603050405020304" pitchFamily="18" charset="0"/>
              </a:rPr>
              <a:t>Walmart</a:t>
            </a:r>
            <a:r>
              <a:rPr lang="ar-SY" sz="2000" dirty="0">
                <a:latin typeface="Times New Roman" panose="02020603050405020304" pitchFamily="18" charset="0"/>
              </a:rPr>
              <a:t>) تحليلات البيانات الضخمة لدراسة سلوك العملاء </a:t>
            </a:r>
          </a:p>
          <a:p>
            <a:pPr marL="231775" algn="just" rtl="1">
              <a:lnSpc>
                <a:spcPct val="200000"/>
              </a:lnSpc>
            </a:pPr>
            <a:r>
              <a:rPr lang="ar-SY" sz="2000" dirty="0">
                <a:latin typeface="Times New Roman" panose="02020603050405020304" pitchFamily="18" charset="0"/>
              </a:rPr>
              <a:t>وتحديد الأنماط الموسمية في الشراء. يساعد ذلك في تحسين إدارة المخزون </a:t>
            </a:r>
          </a:p>
          <a:p>
            <a:pPr marL="231775" algn="just" rtl="1">
              <a:lnSpc>
                <a:spcPct val="200000"/>
              </a:lnSpc>
            </a:pPr>
            <a:r>
              <a:rPr lang="ar-SY" sz="2000" dirty="0">
                <a:latin typeface="Times New Roman" panose="02020603050405020304" pitchFamily="18" charset="0"/>
              </a:rPr>
              <a:t>وضمان توافر المنتجات المطلوبة في الوقت المناسب.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32237" y="639506"/>
            <a:ext cx="1346614"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a:extLst>
              <a:ext uri="{FF2B5EF4-FFF2-40B4-BE49-F238E27FC236}">
                <a16:creationId xmlns:a16="http://schemas.microsoft.com/office/drawing/2014/main" id="{740287EE-B265-4BF8-B432-CE51DF7D045F}"/>
              </a:ext>
            </a:extLst>
          </p:cNvPr>
          <p:cNvPicPr>
            <a:picLocks noChangeAspect="1"/>
          </p:cNvPicPr>
          <p:nvPr/>
        </p:nvPicPr>
        <p:blipFill>
          <a:blip r:embed="rId4"/>
          <a:stretch>
            <a:fillRect/>
          </a:stretch>
        </p:blipFill>
        <p:spPr>
          <a:xfrm>
            <a:off x="832202" y="2922094"/>
            <a:ext cx="3991944" cy="2990105"/>
          </a:xfrm>
          <a:prstGeom prst="rect">
            <a:avLst/>
          </a:prstGeom>
          <a:ln>
            <a:noFill/>
          </a:ln>
          <a:effectLst>
            <a:softEdge rad="112500"/>
          </a:effectLst>
        </p:spPr>
      </p:pic>
      <p:pic>
        <p:nvPicPr>
          <p:cNvPr id="8" name="Picture 7">
            <a:extLst>
              <a:ext uri="{FF2B5EF4-FFF2-40B4-BE49-F238E27FC236}">
                <a16:creationId xmlns:a16="http://schemas.microsoft.com/office/drawing/2014/main" id="{DB11165D-E716-4CAE-AC2A-2DEDAA68F8BD}"/>
              </a:ext>
            </a:extLst>
          </p:cNvPr>
          <p:cNvPicPr>
            <a:picLocks noChangeAspect="1"/>
          </p:cNvPicPr>
          <p:nvPr/>
        </p:nvPicPr>
        <p:blipFill>
          <a:blip r:embed="rId5"/>
          <a:stretch>
            <a:fillRect/>
          </a:stretch>
        </p:blipFill>
        <p:spPr>
          <a:xfrm>
            <a:off x="1574167" y="1746561"/>
            <a:ext cx="1960082" cy="1176049"/>
          </a:xfrm>
          <a:prstGeom prst="rect">
            <a:avLst/>
          </a:prstGeom>
        </p:spPr>
      </p:pic>
    </p:spTree>
    <p:custDataLst>
      <p:tags r:id="rId1"/>
    </p:custDataLst>
    <p:extLst>
      <p:ext uri="{BB962C8B-B14F-4D97-AF65-F5344CB8AC3E}">
        <p14:creationId xmlns:p14="http://schemas.microsoft.com/office/powerpoint/2010/main" val="1528312681"/>
      </p:ext>
    </p:extLst>
  </p:cSld>
  <p:clrMapOvr>
    <a:masterClrMapping/>
  </p:clrMapOvr>
  <mc:AlternateContent xmlns:mc="http://schemas.openxmlformats.org/markup-compatibility/2006" xmlns:p14="http://schemas.microsoft.com/office/powerpoint/2010/main">
    <mc:Choice Requires="p14">
      <p:transition p14:dur="10" advTm="252300"/>
    </mc:Choice>
    <mc:Fallback xmlns="">
      <p:transition advTm="2523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54888" y="807134"/>
            <a:ext cx="6889134"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التحديات المرتبطة باستخدام البيانات الضخمة</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90814" y="1160640"/>
            <a:ext cx="10541000" cy="4921284"/>
          </a:xfrm>
          <a:prstGeom prst="rect">
            <a:avLst/>
          </a:prstGeom>
          <a:noFill/>
        </p:spPr>
        <p:txBody>
          <a:bodyPr wrap="square" rtlCol="0">
            <a:spAutoFit/>
          </a:bodyPr>
          <a:lstStyle/>
          <a:p>
            <a:pPr marL="517525" indent="-285750" algn="just" rtl="1">
              <a:lnSpc>
                <a:spcPct val="200000"/>
              </a:lnSpc>
              <a:buFont typeface="Wingdings" panose="05000000000000000000" pitchFamily="2" charset="2"/>
              <a:buChar char="Ø"/>
            </a:pPr>
            <a:endParaRPr lang="en-US" sz="2000" b="1" dirty="0">
              <a:latin typeface="Times New Roman" panose="02020603050405020304" pitchFamily="18" charset="0"/>
            </a:endParaRPr>
          </a:p>
          <a:p>
            <a:pPr algn="just" rtl="1">
              <a:lnSpc>
                <a:spcPct val="200000"/>
              </a:lnSpc>
            </a:pPr>
            <a:r>
              <a:rPr lang="ar-SY" sz="2000" dirty="0"/>
              <a:t>• </a:t>
            </a:r>
            <a:r>
              <a:rPr lang="ar-SY" sz="2000" b="1" dirty="0"/>
              <a:t>حماية الخصوصية: </a:t>
            </a:r>
            <a:r>
              <a:rPr lang="ar-SY" sz="2000" dirty="0"/>
              <a:t>يجب الحفاظ على سرية معلومات العملاء وعدم استخدامها دون إذن.</a:t>
            </a:r>
          </a:p>
          <a:p>
            <a:pPr algn="just" rtl="1">
              <a:lnSpc>
                <a:spcPct val="200000"/>
              </a:lnSpc>
            </a:pPr>
            <a:r>
              <a:rPr lang="ar-SY" sz="2000" dirty="0"/>
              <a:t>• </a:t>
            </a:r>
            <a:r>
              <a:rPr lang="ar-SY" sz="2000" b="1" dirty="0"/>
              <a:t>صعوبة دمج البيانات: </a:t>
            </a:r>
            <a:r>
              <a:rPr lang="ar-SY" sz="2000" dirty="0"/>
              <a:t>البيانات تأتي من أماكن مختلفة، ويصعب جمعها وتنظيمها معاً.</a:t>
            </a:r>
          </a:p>
          <a:p>
            <a:pPr algn="just" rtl="1">
              <a:lnSpc>
                <a:spcPct val="200000"/>
              </a:lnSpc>
            </a:pPr>
            <a:r>
              <a:rPr lang="ar-SY" sz="2000" dirty="0"/>
              <a:t>• </a:t>
            </a:r>
            <a:r>
              <a:rPr lang="ar-SY" sz="2000" b="1" dirty="0"/>
              <a:t>الحاجة لمهارات تحليلية متقدمة: </a:t>
            </a:r>
            <a:r>
              <a:rPr lang="ar-SY" sz="2000" dirty="0"/>
              <a:t>تحليل البيانات يتطلب أشخاصاً مدرّبين ويفهمون الأدوات والبرامج المعقدة.</a:t>
            </a:r>
          </a:p>
          <a:p>
            <a:pPr algn="just" rtl="1">
              <a:lnSpc>
                <a:spcPct val="200000"/>
              </a:lnSpc>
            </a:pPr>
            <a:r>
              <a:rPr lang="ar-SY" sz="2000" dirty="0"/>
              <a:t>• </a:t>
            </a:r>
            <a:r>
              <a:rPr lang="ar-SY" sz="2000" b="1" dirty="0"/>
              <a:t>مشاكل في جودة البيانات: </a:t>
            </a:r>
            <a:r>
              <a:rPr lang="ar-SY" sz="2000" dirty="0"/>
              <a:t>إذا كانت البيانات غير دقيقة أو ناقصة، ستكون النتائج غير صحيحة.</a:t>
            </a:r>
          </a:p>
          <a:p>
            <a:pPr algn="just" rtl="1">
              <a:lnSpc>
                <a:spcPct val="200000"/>
              </a:lnSpc>
            </a:pPr>
            <a:r>
              <a:rPr lang="ar-SY" sz="2000" b="1" u="sng" dirty="0"/>
              <a:t>مثال:</a:t>
            </a:r>
            <a:r>
              <a:rPr lang="ar-SY" sz="2000" dirty="0"/>
              <a:t> في إحدى شركات الاتصالات العربية، تم استخدام البيانات الضخمة لتحليل سلوك المستخدمين </a:t>
            </a:r>
            <a:endParaRPr lang="en-US" sz="2000" dirty="0"/>
          </a:p>
          <a:p>
            <a:pPr algn="just" rtl="1">
              <a:lnSpc>
                <a:spcPct val="200000"/>
              </a:lnSpc>
            </a:pPr>
            <a:r>
              <a:rPr lang="ar-SY" sz="2000" dirty="0"/>
              <a:t>واقتراح باقات خاصة، لكن بعض العملاء اشتكوا من شعورهم بأن الشركة "تتجسس" على أنشطتهم، </a:t>
            </a:r>
          </a:p>
          <a:p>
            <a:pPr algn="just" rtl="1">
              <a:lnSpc>
                <a:spcPct val="200000"/>
              </a:lnSpc>
            </a:pPr>
            <a:r>
              <a:rPr lang="ar-SY" sz="2000" dirty="0"/>
              <a:t>ما أثار مخاوف تتعلق بالخصوصية.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10939" y="639506"/>
            <a:ext cx="146791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سادساً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48EC70C1-E4A1-4334-9A3C-C207B317D353}"/>
              </a:ext>
            </a:extLst>
          </p:cNvPr>
          <p:cNvPicPr>
            <a:picLocks noChangeAspect="1"/>
          </p:cNvPicPr>
          <p:nvPr/>
        </p:nvPicPr>
        <p:blipFill>
          <a:blip r:embed="rId4"/>
          <a:stretch>
            <a:fillRect/>
          </a:stretch>
        </p:blipFill>
        <p:spPr>
          <a:xfrm>
            <a:off x="890814" y="3796051"/>
            <a:ext cx="2190750" cy="2085975"/>
          </a:xfrm>
          <a:prstGeom prst="rect">
            <a:avLst/>
          </a:prstGeom>
        </p:spPr>
      </p:pic>
    </p:spTree>
    <p:custDataLst>
      <p:tags r:id="rId1"/>
    </p:custDataLst>
    <p:extLst>
      <p:ext uri="{BB962C8B-B14F-4D97-AF65-F5344CB8AC3E}">
        <p14:creationId xmlns:p14="http://schemas.microsoft.com/office/powerpoint/2010/main" val="1265565715"/>
      </p:ext>
    </p:extLst>
  </p:cSld>
  <p:clrMapOvr>
    <a:masterClrMapping/>
  </p:clrMapOvr>
  <mc:AlternateContent xmlns:mc="http://schemas.openxmlformats.org/markup-compatibility/2006" xmlns:p14="http://schemas.microsoft.com/office/powerpoint/2010/main">
    <mc:Choice Requires="p14">
      <p:transition p14:dur="10" advTm="225636"/>
    </mc:Choice>
    <mc:Fallback xmlns="">
      <p:transition advTm="22563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6E5AF53B-4D48-406E-BB80-0C206D76AEBF}"/>
              </a:ext>
            </a:extLst>
          </p:cNvPr>
          <p:cNvSpPr txBox="1"/>
          <p:nvPr/>
        </p:nvSpPr>
        <p:spPr>
          <a:xfrm>
            <a:off x="6517656" y="651759"/>
            <a:ext cx="3863558"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استخدام أدوات الذكاء الاصطناعي </a:t>
            </a:r>
          </a:p>
          <a:p>
            <a:pPr algn="ctr" rtl="1"/>
            <a:r>
              <a:rPr lang="ar-SY" sz="2600" dirty="0">
                <a:solidFill>
                  <a:srgbClr val="00B0F0"/>
                </a:solidFill>
                <a:latin typeface="Alexandria" charset="0"/>
                <a:cs typeface="Alexandria" charset="0"/>
              </a:rPr>
              <a:t>في التنبؤ بسلوك المستهلك</a:t>
            </a:r>
            <a:endParaRPr lang="en-US" sz="2600" dirty="0">
              <a:solidFill>
                <a:srgbClr val="00B0F0"/>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6339"/>
    </mc:Choice>
    <mc:Fallback xmlns="">
      <p:transition spd="slow" advTm="163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463515" y="1195094"/>
            <a:ext cx="5205083" cy="5544146"/>
          </a:xfrm>
          <a:prstGeom prst="rect">
            <a:avLst/>
          </a:prstGeom>
        </p:spPr>
        <p:txBody>
          <a:bodyPr wrap="square">
            <a:spAutoFit/>
          </a:bodyPr>
          <a:lstStyle/>
          <a:p>
            <a:pPr algn="just" rtl="1">
              <a:lnSpc>
                <a:spcPct val="200000"/>
              </a:lnSpc>
            </a:pPr>
            <a:r>
              <a:rPr lang="ar-SY" sz="2000" dirty="0"/>
              <a:t>الذكاء الاصطناعي هو تقنية تمكّن الأنظمة من محاكاة التفكير البشري في تحليل البيانات واتخاذ القرارات. يُستخدم في بحوث السوق للتعرف على أنماط وتوجهات المستهلكين والتنبؤ بسلوكهم المستقبلي بدقة عالية. تساعد أدوات الذكاء الاصطناعي في تصنيف العملاء وتحليل مشاعرهم تجاه المنتجات والحملات التسويقية. كما تعتمد هذه الأنظمة على التعلم المستمر لتطوير أدائها بناءً على نتائجها السابقة. لذلك، أصبح الذكاء الاصطناعي جزءاً أساسياً في تحسين استراتيجيات التسويق وزيادة رضا العملاء.</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123261">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32251" y="928801"/>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ما هو الذكاء الاصطناعي؟</a:t>
            </a:r>
          </a:p>
        </p:txBody>
      </p:sp>
      <p:sp>
        <p:nvSpPr>
          <p:cNvPr id="48" name="TextBox 47"/>
          <p:cNvSpPr txBox="1"/>
          <p:nvPr/>
        </p:nvSpPr>
        <p:spPr>
          <a:xfrm>
            <a:off x="825500" y="1627614"/>
            <a:ext cx="10541000" cy="4307077"/>
          </a:xfrm>
          <a:prstGeom prst="rect">
            <a:avLst/>
          </a:prstGeom>
          <a:noFill/>
        </p:spPr>
        <p:txBody>
          <a:bodyPr wrap="square" rtlCol="0">
            <a:spAutoFit/>
          </a:bodyPr>
          <a:lstStyle/>
          <a:p>
            <a:pPr algn="just" rtl="1">
              <a:lnSpc>
                <a:spcPct val="200000"/>
              </a:lnSpc>
            </a:pPr>
            <a:r>
              <a:rPr lang="ar-SA" sz="2000" dirty="0">
                <a:effectLst/>
                <a:ea typeface="Times New Roman" panose="02020603050405020304" pitchFamily="18" charset="0"/>
                <a:cs typeface="Times New Roman" panose="02020603050405020304" pitchFamily="18" charset="0"/>
              </a:rPr>
              <a:t>الذكاء الاصطناعي </a:t>
            </a:r>
            <a:r>
              <a:rPr lang="ar-SY" sz="2000" dirty="0">
                <a:effectLst/>
                <a:ea typeface="Times New Roman" panose="02020603050405020304" pitchFamily="18" charset="0"/>
                <a:cs typeface="Times New Roman" panose="02020603050405020304" pitchFamily="18" charset="0"/>
              </a:rPr>
              <a:t>(</a:t>
            </a:r>
            <a:r>
              <a:rPr lang="en-US" sz="2000" dirty="0">
                <a:effectLst/>
                <a:ea typeface="Times New Roman" panose="02020603050405020304" pitchFamily="18" charset="0"/>
                <a:cs typeface="Times New Roman" panose="02020603050405020304" pitchFamily="18" charset="0"/>
              </a:rPr>
              <a:t>Artificial Intelligence – AI</a:t>
            </a:r>
            <a:r>
              <a:rPr lang="ar-SY" sz="2000" dirty="0">
                <a:effectLst/>
                <a:ea typeface="Times New Roman" panose="02020603050405020304" pitchFamily="18" charset="0"/>
                <a:cs typeface="Times New Roman" panose="02020603050405020304" pitchFamily="18" charset="0"/>
              </a:rPr>
              <a:t>)</a:t>
            </a:r>
            <a:r>
              <a:rPr lang="en-US" sz="2000" dirty="0">
                <a:effectLst/>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هو قدرة الأنظمة الرقمية على محاكاة التفكير البشري في تحليل البيانات واتخاذ القرارات بشكل ذكي. يُستخدم في بحوث السوق لتحليل كميات ضخمة من المعلومات، والتعرف على الأنماط المتكررة في سلوك المستهلكين. من خلال ذلك، يمكن للشركات التنبؤ بالقرارات الشرائية المستقبلية وتخصيص عروضها بدقة. كما يُستخدم لتقديم توصيات تلقائية وتوقع الاتجاهات الجديدة في السوق. </a:t>
            </a:r>
            <a:endParaRPr lang="ar-SY" sz="2000" dirty="0">
              <a:effectLst/>
              <a:ea typeface="Times New Roman" panose="02020603050405020304" pitchFamily="18" charset="0"/>
              <a:cs typeface="Times New Roman" panose="02020603050405020304" pitchFamily="18" charset="0"/>
            </a:endParaRPr>
          </a:p>
          <a:p>
            <a:pPr algn="just" rtl="1">
              <a:lnSpc>
                <a:spcPct val="200000"/>
              </a:lnSpc>
            </a:pPr>
            <a:r>
              <a:rPr lang="ar-SA" sz="2000" dirty="0">
                <a:effectLst/>
                <a:ea typeface="Times New Roman" panose="02020603050405020304" pitchFamily="18" charset="0"/>
                <a:cs typeface="Times New Roman" panose="02020603050405020304" pitchFamily="18" charset="0"/>
              </a:rPr>
              <a:t>هذه القدرات تعزز من فعالية الخطط التسويقية وتساعد في اتخاذ قرارات أكثر وعياً ونجاحاً.</a:t>
            </a:r>
            <a:endParaRPr lang="ar-SY" sz="2000" dirty="0">
              <a:effectLst/>
              <a:ea typeface="Times New Roman" panose="02020603050405020304" pitchFamily="18" charset="0"/>
              <a:cs typeface="Times New Roman" panose="02020603050405020304" pitchFamily="18" charset="0"/>
            </a:endParaRPr>
          </a:p>
          <a:p>
            <a:pPr algn="just" rtl="1">
              <a:lnSpc>
                <a:spcPct val="200000"/>
              </a:lnSpc>
            </a:pPr>
            <a:r>
              <a:rPr lang="ar-SA" sz="2000" b="1" u="sng" dirty="0" err="1">
                <a:effectLst/>
                <a:latin typeface="Times New Roman" panose="02020603050405020304" pitchFamily="18" charset="0"/>
                <a:ea typeface="Times New Roman" panose="02020603050405020304" pitchFamily="18" charset="0"/>
              </a:rPr>
              <a:t>مثا</a:t>
            </a:r>
            <a:r>
              <a:rPr lang="ar-SY" sz="2000" b="1" u="sng" dirty="0">
                <a:effectLst/>
                <a:latin typeface="Times New Roman" panose="02020603050405020304" pitchFamily="18" charset="0"/>
                <a:ea typeface="Times New Roman" panose="02020603050405020304" pitchFamily="18" charset="0"/>
              </a:rPr>
              <a:t>ل</a:t>
            </a:r>
            <a:r>
              <a:rPr lang="ar-SY" sz="2000" dirty="0">
                <a:effectLst/>
                <a:latin typeface="Times New Roman" panose="02020603050405020304" pitchFamily="18" charset="0"/>
                <a:ea typeface="Times New Roman" panose="02020603050405020304" pitchFamily="18" charset="0"/>
              </a:rPr>
              <a:t>:شركة (</a:t>
            </a:r>
            <a:r>
              <a:rPr lang="en-US" sz="2000" dirty="0">
                <a:effectLst/>
                <a:latin typeface="Times New Roman" panose="02020603050405020304" pitchFamily="18" charset="0"/>
                <a:ea typeface="Times New Roman" panose="02020603050405020304" pitchFamily="18" charset="0"/>
              </a:rPr>
              <a:t>Spotify</a:t>
            </a:r>
            <a:r>
              <a:rPr lang="ar-SY" sz="2000" dirty="0">
                <a:effectLst/>
                <a:latin typeface="Times New Roman" panose="02020603050405020304" pitchFamily="18" charset="0"/>
                <a:ea typeface="Times New Roman" panose="02020603050405020304" pitchFamily="18" charset="0"/>
              </a:rPr>
              <a:t>) تستخدم خوارزميات (</a:t>
            </a:r>
            <a:r>
              <a:rPr lang="en-US" sz="2000" dirty="0">
                <a:effectLst/>
                <a:latin typeface="Times New Roman" panose="02020603050405020304" pitchFamily="18" charset="0"/>
                <a:ea typeface="Times New Roman" panose="02020603050405020304" pitchFamily="18" charset="0"/>
              </a:rPr>
              <a:t>AI</a:t>
            </a:r>
            <a:r>
              <a:rPr lang="ar-SY" sz="2000" dirty="0">
                <a:effectLst/>
                <a:latin typeface="Times New Roman" panose="02020603050405020304" pitchFamily="18" charset="0"/>
                <a:ea typeface="Times New Roman" panose="02020603050405020304" pitchFamily="18" charset="0"/>
              </a:rPr>
              <a:t>) للتنبؤ بنوع الموسيقى الذي قد يُعجب </a:t>
            </a:r>
          </a:p>
          <a:p>
            <a:pPr algn="just" rtl="1">
              <a:lnSpc>
                <a:spcPct val="200000"/>
              </a:lnSpc>
            </a:pPr>
            <a:r>
              <a:rPr lang="ar-SY" sz="2000" dirty="0">
                <a:effectLst/>
                <a:latin typeface="Times New Roman" panose="02020603050405020304" pitchFamily="18" charset="0"/>
                <a:ea typeface="Times New Roman" panose="02020603050405020304" pitchFamily="18" charset="0"/>
              </a:rPr>
              <a:t>المستمع بناء على بيانات استماعه السابقة.</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124" name="Picture 4" descr="How the Music Platform Spotify Collects ...">
            <a:extLst>
              <a:ext uri="{FF2B5EF4-FFF2-40B4-BE49-F238E27FC236}">
                <a16:creationId xmlns:a16="http://schemas.microsoft.com/office/drawing/2014/main" id="{BAB25458-549A-4A4E-AA71-F17BA68B94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3930753"/>
            <a:ext cx="2776537" cy="20797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93788132"/>
      </p:ext>
    </p:extLst>
  </p:cSld>
  <p:clrMapOvr>
    <a:masterClrMapping/>
  </p:clrMapOvr>
  <mc:AlternateContent xmlns:mc="http://schemas.openxmlformats.org/markup-compatibility/2006" xmlns:p14="http://schemas.microsoft.com/office/powerpoint/2010/main">
    <mc:Choice Requires="p14">
      <p:transition p14:dur="10" advTm="200793"/>
    </mc:Choice>
    <mc:Fallback xmlns="">
      <p:transition advTm="20079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12571" y="731402"/>
            <a:ext cx="675343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التنبؤ الشرائي</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Predictive Buying Behavior</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p>
        </p:txBody>
      </p:sp>
      <p:sp>
        <p:nvSpPr>
          <p:cNvPr id="48" name="TextBox 47"/>
          <p:cNvSpPr txBox="1"/>
          <p:nvPr/>
        </p:nvSpPr>
        <p:spPr>
          <a:xfrm>
            <a:off x="825500" y="1790242"/>
            <a:ext cx="10541000" cy="4305730"/>
          </a:xfrm>
          <a:prstGeom prst="rect">
            <a:avLst/>
          </a:prstGeom>
          <a:noFill/>
        </p:spPr>
        <p:txBody>
          <a:bodyPr wrap="square" rtlCol="0">
            <a:spAutoFit/>
          </a:bodyPr>
          <a:lstStyle/>
          <a:p>
            <a:pPr algn="just" rtl="1">
              <a:lnSpc>
                <a:spcPct val="200000"/>
              </a:lnSpc>
            </a:pPr>
            <a:r>
              <a:rPr lang="ar-SY" sz="2000" dirty="0"/>
              <a:t>تُستخدم نماذج التعلّم الآلي (</a:t>
            </a:r>
            <a:r>
              <a:rPr lang="en-US" sz="2000" dirty="0"/>
              <a:t>Machine Learning</a:t>
            </a:r>
            <a:r>
              <a:rPr lang="ar-SY" sz="2000" dirty="0"/>
              <a:t>) لتحليل كميات كبيرة من بيانات العملاء، مثل سجل المشتريات السابقة والأنماط السلوكية عبر المنصات الرقمية. تعتمد هذه النماذج على خوارزميات قادرة على التعلم من البيانات وتحديث توقعاتها باستمرار. من خلال هذا التحليل، يمكن التنبؤ بدقة بالمنتجات أو الخدمات التي من المرجّح أن يشتريها العميل في المستقبل. هذا يتيح للشركات تقديم عروض مخصصة في التوقيت المناسب، مما يزيد من معدلات التحويل والولاء. كما تُستخدم هذه التنبؤات في تحسين إدارة المخزون وتخطيط الحملات التسويقية بكفاءة أعلى.</a:t>
            </a:r>
          </a:p>
          <a:p>
            <a:pPr algn="just" rtl="1">
              <a:lnSpc>
                <a:spcPct val="200000"/>
              </a:lnSpc>
            </a:pPr>
            <a:r>
              <a:rPr lang="ar-SY" sz="2000" b="1" u="sng" dirty="0"/>
              <a:t>مثال</a:t>
            </a:r>
            <a:r>
              <a:rPr lang="ar-SY" sz="2000" u="sng" dirty="0"/>
              <a:t>:</a:t>
            </a:r>
            <a:r>
              <a:rPr lang="ar-SY" sz="2000" dirty="0"/>
              <a:t> تتوقع شركة (</a:t>
            </a:r>
            <a:r>
              <a:rPr lang="en-US" sz="2000" dirty="0"/>
              <a:t>Sephora</a:t>
            </a:r>
            <a:r>
              <a:rPr lang="ar-SY" sz="2000" dirty="0"/>
              <a:t>) متى ستحتاج الزبونة لشراء منتج تجميلي معين </a:t>
            </a:r>
          </a:p>
          <a:p>
            <a:pPr algn="just" rtl="1">
              <a:lnSpc>
                <a:spcPct val="200000"/>
              </a:lnSpc>
            </a:pPr>
            <a:r>
              <a:rPr lang="ar-SY" sz="2000" dirty="0"/>
              <a:t>وتقوم بإرسال عرض خاص في الوقت المناسب.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148" name="Picture 4" descr="SEPHORA Collection Skincare Set for Soothing Skin">
            <a:extLst>
              <a:ext uri="{FF2B5EF4-FFF2-40B4-BE49-F238E27FC236}">
                <a16:creationId xmlns:a16="http://schemas.microsoft.com/office/drawing/2014/main" id="{197F49B5-6610-43C4-B439-0D101F96C03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2576" y="4209837"/>
            <a:ext cx="1876424" cy="18764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186145"/>
    </mc:Choice>
    <mc:Fallback xmlns="">
      <p:transition advTm="18614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36579" y="961351"/>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تصنيف العملاء آلياً </a:t>
            </a:r>
          </a:p>
        </p:txBody>
      </p:sp>
      <p:sp>
        <p:nvSpPr>
          <p:cNvPr id="48" name="TextBox 47"/>
          <p:cNvSpPr txBox="1"/>
          <p:nvPr/>
        </p:nvSpPr>
        <p:spPr>
          <a:xfrm>
            <a:off x="825500" y="1747516"/>
            <a:ext cx="10541000" cy="4305730"/>
          </a:xfrm>
          <a:prstGeom prst="rect">
            <a:avLst/>
          </a:prstGeom>
          <a:noFill/>
        </p:spPr>
        <p:txBody>
          <a:bodyPr wrap="square" rtlCol="0">
            <a:spAutoFit/>
          </a:bodyPr>
          <a:lstStyle/>
          <a:p>
            <a:pPr algn="just" rtl="1">
              <a:lnSpc>
                <a:spcPct val="200000"/>
              </a:lnSpc>
            </a:pPr>
            <a:r>
              <a:rPr lang="ar-SY" sz="2000" dirty="0"/>
              <a:t>يُعد تصنيف العملاء أحد أهم تطبيقات الذكاء الاصطناعي في التسويق الحديث، ويهدف إلى تقسيم قاعدة العملاء الكبيرة إلى مجموعات أصغر تشترك في خصائص أو سلوكيات معينة. </a:t>
            </a:r>
          </a:p>
          <a:p>
            <a:pPr algn="just" rtl="1">
              <a:lnSpc>
                <a:spcPct val="200000"/>
              </a:lnSpc>
            </a:pPr>
            <a:r>
              <a:rPr lang="ar-SY" sz="2000" dirty="0"/>
              <a:t>يستخدم الذكاء الاصطناعي خوارزميات متقدمة مثل:</a:t>
            </a:r>
          </a:p>
          <a:p>
            <a:pPr algn="just" rtl="1">
              <a:lnSpc>
                <a:spcPct val="200000"/>
              </a:lnSpc>
            </a:pPr>
            <a:r>
              <a:rPr lang="ar-SY" sz="2000" b="1" dirty="0"/>
              <a:t>1. تحليل العناقيد (</a:t>
            </a:r>
            <a:r>
              <a:rPr lang="en-US" sz="2000" b="1" dirty="0"/>
              <a:t>Clustering</a:t>
            </a:r>
            <a:r>
              <a:rPr lang="ar-SY" sz="2000" b="1" dirty="0"/>
              <a:t>):</a:t>
            </a:r>
            <a:r>
              <a:rPr lang="en-US" sz="2000" b="1" dirty="0"/>
              <a:t> </a:t>
            </a:r>
            <a:r>
              <a:rPr lang="ar-SY" sz="2000" dirty="0"/>
              <a:t>وهي تقنية غير خاضعة للإشراف</a:t>
            </a:r>
            <a:r>
              <a:rPr lang="en-US" sz="2000" dirty="0"/>
              <a:t>، </a:t>
            </a:r>
            <a:r>
              <a:rPr lang="ar-SY" sz="2000" dirty="0"/>
              <a:t>تقوم بتجميع العملاء استناداً إلى تشابهاتهم في البيانات، دون الحاجة إلى تسميات مسبقة.</a:t>
            </a:r>
          </a:p>
          <a:p>
            <a:pPr algn="just" rtl="1">
              <a:lnSpc>
                <a:spcPct val="200000"/>
              </a:lnSpc>
            </a:pPr>
            <a:r>
              <a:rPr lang="ar-SY" sz="2000" b="1" u="sng" dirty="0"/>
              <a:t>مثال</a:t>
            </a:r>
            <a:r>
              <a:rPr lang="ar-SY" sz="2000" dirty="0"/>
              <a:t>: يمكن للنظام أن يكتشف مجموعات من العملاء الذين يشترون في عطلة نهاية الأسبوع، </a:t>
            </a:r>
          </a:p>
          <a:p>
            <a:pPr algn="just" rtl="1">
              <a:lnSpc>
                <a:spcPct val="200000"/>
              </a:lnSpc>
            </a:pPr>
            <a:r>
              <a:rPr lang="ar-SY" sz="2000" dirty="0"/>
              <a:t>أو الذين يتفاعلون مع البريد الإلكتروني بشكل منتظم.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a:extLst>
              <a:ext uri="{FF2B5EF4-FFF2-40B4-BE49-F238E27FC236}">
                <a16:creationId xmlns:a16="http://schemas.microsoft.com/office/drawing/2014/main" id="{B1BD0653-8B78-4005-80EC-A6C1D1AE028F}"/>
              </a:ext>
            </a:extLst>
          </p:cNvPr>
          <p:cNvPicPr>
            <a:picLocks noChangeAspect="1"/>
          </p:cNvPicPr>
          <p:nvPr/>
        </p:nvPicPr>
        <p:blipFill>
          <a:blip r:embed="rId4"/>
          <a:stretch>
            <a:fillRect/>
          </a:stretch>
        </p:blipFill>
        <p:spPr>
          <a:xfrm>
            <a:off x="996950" y="4095453"/>
            <a:ext cx="2041525" cy="2041525"/>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162043"/>
    </mc:Choice>
    <mc:Fallback xmlns="">
      <p:transition advTm="1620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747516"/>
            <a:ext cx="10541000" cy="4307398"/>
          </a:xfrm>
          <a:prstGeom prst="rect">
            <a:avLst/>
          </a:prstGeom>
          <a:noFill/>
        </p:spPr>
        <p:txBody>
          <a:bodyPr wrap="square" rtlCol="0">
            <a:spAutoFit/>
          </a:bodyPr>
          <a:lstStyle/>
          <a:p>
            <a:pPr algn="just" rtl="1">
              <a:lnSpc>
                <a:spcPct val="200000"/>
              </a:lnSpc>
            </a:pPr>
            <a:r>
              <a:rPr lang="ar-SY" sz="2000" b="1" dirty="0"/>
              <a:t>2. خوارزمية (</a:t>
            </a:r>
            <a:r>
              <a:rPr lang="en-US" sz="2000" b="1" dirty="0"/>
              <a:t>K-Means</a:t>
            </a:r>
            <a:r>
              <a:rPr lang="ar-SY" sz="2000" b="1" dirty="0"/>
              <a:t>): </a:t>
            </a:r>
            <a:r>
              <a:rPr lang="ar-SY" sz="2000" dirty="0"/>
              <a:t>من أشهر تقنيات الـ </a:t>
            </a:r>
            <a:r>
              <a:rPr lang="en-US" sz="2000" dirty="0"/>
              <a:t>Clustering، </a:t>
            </a:r>
            <a:r>
              <a:rPr lang="ar-SY" sz="2000" dirty="0"/>
              <a:t>وتُستخدم لتحديد المراكز المثلى لمجموعات العملاء بناءً على معايير، مثل: عدد مرات الشراء، أنواع المنتجات، الوقت بين كل عملية شراء.</a:t>
            </a:r>
          </a:p>
          <a:p>
            <a:pPr algn="just" rtl="1">
              <a:lnSpc>
                <a:spcPct val="200000"/>
              </a:lnSpc>
            </a:pPr>
            <a:r>
              <a:rPr lang="ar-SY" sz="2000" b="1" dirty="0">
                <a:latin typeface="Times New Roman" panose="02020603050405020304" pitchFamily="18" charset="0"/>
              </a:rPr>
              <a:t>وفيما يأتي أنواع البيانات التي يمكن أن تدخل في تصنيف العملاء:</a:t>
            </a:r>
          </a:p>
          <a:p>
            <a:pPr marL="457200" indent="-457200" algn="just" rtl="1">
              <a:lnSpc>
                <a:spcPct val="200000"/>
              </a:lnSpc>
              <a:buFont typeface="+mj-lt"/>
              <a:buAutoNum type="arabicParenR"/>
            </a:pPr>
            <a:r>
              <a:rPr lang="ar-SY" sz="2000" dirty="0">
                <a:latin typeface="Times New Roman" panose="02020603050405020304" pitchFamily="18" charset="0"/>
              </a:rPr>
              <a:t>البيانات الديموغرافية (العمر، الجنس، الموقع الجغرافي)</a:t>
            </a:r>
          </a:p>
          <a:p>
            <a:pPr marL="457200" indent="-457200" algn="just" rtl="1">
              <a:lnSpc>
                <a:spcPct val="200000"/>
              </a:lnSpc>
              <a:buFont typeface="+mj-lt"/>
              <a:buAutoNum type="arabicParenR"/>
            </a:pPr>
            <a:r>
              <a:rPr lang="ar-SY" sz="2000" dirty="0">
                <a:latin typeface="Times New Roman" panose="02020603050405020304" pitchFamily="18" charset="0"/>
              </a:rPr>
              <a:t>البيانات السلوكية (سجل التصفح، تكرار الشراء، التفاعل مع الإعلانات)</a:t>
            </a:r>
          </a:p>
          <a:p>
            <a:pPr marL="457200" indent="-457200" algn="just" rtl="1">
              <a:lnSpc>
                <a:spcPct val="200000"/>
              </a:lnSpc>
              <a:buFont typeface="+mj-lt"/>
              <a:buAutoNum type="arabicParenR"/>
            </a:pPr>
            <a:r>
              <a:rPr lang="ar-SY" sz="2000" dirty="0">
                <a:latin typeface="Times New Roman" panose="02020603050405020304" pitchFamily="18" charset="0"/>
              </a:rPr>
              <a:t>البيانات النفسية (الاهتمامات، نمط الحياة، القيم)</a:t>
            </a:r>
          </a:p>
          <a:p>
            <a:pPr algn="just" rtl="1">
              <a:lnSpc>
                <a:spcPct val="200000"/>
              </a:lnSpc>
            </a:pP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483" name="Picture 3" descr="‫كيف تعمل خوارزمية K-Means Clustering لتحليل البيانات؟‬‎">
            <a:extLst>
              <a:ext uri="{FF2B5EF4-FFF2-40B4-BE49-F238E27FC236}">
                <a16:creationId xmlns:a16="http://schemas.microsoft.com/office/drawing/2014/main" id="{78676288-579B-4173-86CC-B700E66DD3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8688" y="3901055"/>
            <a:ext cx="3656832" cy="200341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21168829"/>
      </p:ext>
    </p:extLst>
  </p:cSld>
  <p:clrMapOvr>
    <a:masterClrMapping/>
  </p:clrMapOvr>
  <mc:AlternateContent xmlns:mc="http://schemas.openxmlformats.org/markup-compatibility/2006" xmlns:p14="http://schemas.microsoft.com/office/powerpoint/2010/main">
    <mc:Choice Requires="p14">
      <p:transition p14:dur="10" advTm="162043"/>
    </mc:Choice>
    <mc:Fallback xmlns="">
      <p:transition advTm="1620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23390" y="833730"/>
            <a:ext cx="6619021"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التحليل العاطفي</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Sentiment Analysis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849055" y="1665430"/>
            <a:ext cx="10812720" cy="4307077"/>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يقوم الذكاء الاصطناعي بتحليل النصوص المستخلصة من مصادر مثل تعليقات العملاء، منشورات وسائل التواصل الاجتماعي، والمراجعات الإلكترونية، بهدف استنتاج المشاعر التي يعبّر عنها العملاء. يستخدم نموذج تحليل المشاعر</a:t>
            </a:r>
            <a:r>
              <a:rPr lang="en-US" sz="2000" dirty="0">
                <a:latin typeface="Times New Roman" panose="02020603050405020304" pitchFamily="18" charset="0"/>
              </a:rPr>
              <a:t> </a:t>
            </a:r>
            <a:r>
              <a:rPr lang="ar-SY" sz="2000" dirty="0">
                <a:latin typeface="Times New Roman" panose="02020603050405020304" pitchFamily="18" charset="0"/>
              </a:rPr>
              <a:t>لتصنيف هذه المشاعر إلى إيجابية، سلبية، أو محايدة، مما يتيح فهماً أعمق لانطباعات الجمهور.</a:t>
            </a:r>
          </a:p>
          <a:p>
            <a:pPr marL="231775" algn="just" rtl="1">
              <a:lnSpc>
                <a:spcPct val="200000"/>
              </a:lnSpc>
            </a:pPr>
            <a:r>
              <a:rPr lang="ar-SY" sz="2000" dirty="0">
                <a:latin typeface="Times New Roman" panose="02020603050405020304" pitchFamily="18" charset="0"/>
              </a:rPr>
              <a:t>يساعد هذا التحليل الشركات في تتبع سمعة علامتها التجارية بشكل مستمر. كما يمكن استخدام </a:t>
            </a:r>
          </a:p>
          <a:p>
            <a:pPr marL="231775" algn="just" rtl="1">
              <a:lnSpc>
                <a:spcPct val="200000"/>
              </a:lnSpc>
            </a:pPr>
            <a:r>
              <a:rPr lang="ar-SY" sz="2000" dirty="0">
                <a:latin typeface="Times New Roman" panose="02020603050405020304" pitchFamily="18" charset="0"/>
              </a:rPr>
              <a:t>النتائج للكشف المبكر عن الأزمات المحتملة أو نقاط الضعف في المنتج أو الخدمة.</a:t>
            </a:r>
          </a:p>
          <a:p>
            <a:pPr marL="231775" algn="just" rtl="1">
              <a:lnSpc>
                <a:spcPct val="200000"/>
              </a:lnSpc>
            </a:pPr>
            <a:r>
              <a:rPr lang="ar-SY" sz="2000" dirty="0">
                <a:latin typeface="Times New Roman" panose="02020603050405020304" pitchFamily="18" charset="0"/>
              </a:rPr>
              <a:t>ويوفر الذكاء الاصطناعي سرعة ودقة في تحليل كمّ هائل من البيانات، مما يعزز من سرعة اتخاذ القرار.</a:t>
            </a:r>
          </a:p>
          <a:p>
            <a:pPr marL="231775" algn="just" rtl="1">
              <a:lnSpc>
                <a:spcPct val="200000"/>
              </a:lnSpc>
            </a:pPr>
            <a:r>
              <a:rPr lang="ar-SY" sz="2000" dirty="0">
                <a:latin typeface="Times New Roman" panose="02020603050405020304" pitchFamily="18" charset="0"/>
              </a:rPr>
              <a:t>على سبيل المثال، قد تغيّر شركة ما رسائلها الإعلانية أو سياستها التسويقية استناداً إلى نتائج تحليل المشاعر في حملة معينة.</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1270" name="Picture 6" descr="What is sentiment analysis: principles ...">
            <a:extLst>
              <a:ext uri="{FF2B5EF4-FFF2-40B4-BE49-F238E27FC236}">
                <a16:creationId xmlns:a16="http://schemas.microsoft.com/office/drawing/2014/main" id="{F7CEEACB-395F-4F1A-8534-535F005538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5520" y="3140994"/>
            <a:ext cx="2705100" cy="16954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70092334"/>
      </p:ext>
    </p:extLst>
  </p:cSld>
  <p:clrMapOvr>
    <a:masterClrMapping/>
  </p:clrMapOvr>
  <mc:AlternateContent xmlns:mc="http://schemas.openxmlformats.org/markup-compatibility/2006" xmlns:p14="http://schemas.microsoft.com/office/powerpoint/2010/main">
    <mc:Choice Requires="p14">
      <p:transition p14:dur="10" advTm="163826"/>
    </mc:Choice>
    <mc:Fallback xmlns="">
      <p:transition advTm="16382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51500" y="925780"/>
            <a:ext cx="5613125"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Coca-Cola</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1040748" y="1683995"/>
            <a:ext cx="10541000" cy="4307398"/>
          </a:xfrm>
          <a:prstGeom prst="rect">
            <a:avLst/>
          </a:prstGeom>
          <a:noFill/>
        </p:spPr>
        <p:txBody>
          <a:bodyPr wrap="square" rtlCol="0">
            <a:spAutoFit/>
          </a:bodyPr>
          <a:lstStyle/>
          <a:p>
            <a:pPr marL="231775" algn="just" rtl="1">
              <a:lnSpc>
                <a:spcPct val="200000"/>
              </a:lnSpc>
            </a:pPr>
            <a:r>
              <a:rPr lang="en-US" sz="2000" dirty="0">
                <a:latin typeface="Times New Roman" panose="02020603050405020304" pitchFamily="18" charset="0"/>
              </a:rPr>
              <a:t> </a:t>
            </a:r>
            <a:r>
              <a:rPr lang="ar-SY" sz="2000" dirty="0">
                <a:latin typeface="Times New Roman" panose="02020603050405020304" pitchFamily="18" charset="0"/>
              </a:rPr>
              <a:t>تستخدم شركة </a:t>
            </a:r>
            <a:r>
              <a:rPr lang="en-US" sz="2000" dirty="0">
                <a:latin typeface="Times New Roman" panose="02020603050405020304" pitchFamily="18" charset="0"/>
              </a:rPr>
              <a:t>(Coca-Cola)</a:t>
            </a:r>
            <a:r>
              <a:rPr lang="ar-SY" sz="2000" dirty="0">
                <a:latin typeface="Times New Roman" panose="02020603050405020304" pitchFamily="18" charset="0"/>
              </a:rPr>
              <a:t> تحليل المشاعر لفهم تفاعل العملاء مع حملاتها الإعلانية ومنتجاتها الجديدة على وسائل التواصل الاجتماعي. خلال حملة (</a:t>
            </a:r>
            <a:r>
              <a:rPr lang="en-US" sz="2000" dirty="0">
                <a:latin typeface="Times New Roman" panose="02020603050405020304" pitchFamily="18" charset="0"/>
              </a:rPr>
              <a:t>Share a Coke</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اعتمدت على أدوات الذكاء الاصطناعي لرصد ردود الفعل </a:t>
            </a:r>
            <a:r>
              <a:rPr lang="ar-SY" sz="2000">
                <a:latin typeface="Times New Roman" panose="02020603050405020304" pitchFamily="18" charset="0"/>
              </a:rPr>
              <a:t>على منصة (</a:t>
            </a:r>
            <a:r>
              <a:rPr lang="en-US" sz="2000" dirty="0">
                <a:latin typeface="Times New Roman" panose="02020603050405020304" pitchFamily="18" charset="0"/>
              </a:rPr>
              <a:t>X</a:t>
            </a:r>
            <a:r>
              <a:rPr lang="ar-SY" sz="2000" dirty="0">
                <a:latin typeface="Times New Roman" panose="02020603050405020304" pitchFamily="18" charset="0"/>
              </a:rPr>
              <a:t>) وفيسبوك وتحليلها لحظياً.</a:t>
            </a:r>
          </a:p>
          <a:p>
            <a:pPr marL="231775" algn="just" rtl="1">
              <a:lnSpc>
                <a:spcPct val="200000"/>
              </a:lnSpc>
            </a:pPr>
            <a:r>
              <a:rPr lang="ar-SY" sz="2000" dirty="0">
                <a:latin typeface="Times New Roman" panose="02020603050405020304" pitchFamily="18" charset="0"/>
              </a:rPr>
              <a:t>أظهر التحليل أن أغلب التعليقات كانت إيجابية، مما شجّع الشركة على توسيع الحملة عالمياً.</a:t>
            </a:r>
          </a:p>
          <a:p>
            <a:pPr marL="231775" algn="just" rtl="1">
              <a:lnSpc>
                <a:spcPct val="200000"/>
              </a:lnSpc>
            </a:pPr>
            <a:r>
              <a:rPr lang="ar-SY" sz="2000" dirty="0">
                <a:latin typeface="Times New Roman" panose="02020603050405020304" pitchFamily="18" charset="0"/>
              </a:rPr>
              <a:t>كما تم استخدام التحليل لاكتشاف بعض الملاحظات السلبية المتعلقة بتجربة التغليف، فتم تحسينها سريعاً.</a:t>
            </a:r>
          </a:p>
          <a:p>
            <a:pPr marL="231775" algn="just" rtl="1">
              <a:lnSpc>
                <a:spcPct val="200000"/>
              </a:lnSpc>
            </a:pPr>
            <a:r>
              <a:rPr lang="ar-SY" sz="2000" dirty="0">
                <a:latin typeface="Times New Roman" panose="02020603050405020304" pitchFamily="18" charset="0"/>
              </a:rPr>
              <a:t>هذا النهج ساعد كوكاكولا في اتخاذ قرارات تسويقية سريعة ومبنية على بيانات واقعية.</a:t>
            </a:r>
          </a:p>
          <a:p>
            <a:pPr marL="231775" algn="just" rtl="1">
              <a:lnSpc>
                <a:spcPct val="200000"/>
              </a:lnSpc>
            </a:pP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44" name="Picture 4" descr="Share a Coke - Walmart.com">
            <a:extLst>
              <a:ext uri="{FF2B5EF4-FFF2-40B4-BE49-F238E27FC236}">
                <a16:creationId xmlns:a16="http://schemas.microsoft.com/office/drawing/2014/main" id="{C990CD4B-9A06-4AC1-9576-1E0A7CACED4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9625" y="3924468"/>
            <a:ext cx="2209800" cy="20669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03856404"/>
      </p:ext>
    </p:extLst>
  </p:cSld>
  <p:clrMapOvr>
    <a:masterClrMapping/>
  </p:clrMapOvr>
  <mc:AlternateContent xmlns:mc="http://schemas.openxmlformats.org/markup-compatibility/2006" xmlns:p14="http://schemas.microsoft.com/office/powerpoint/2010/main">
    <mc:Choice Requires="p14">
      <p:transition p14:dur="10" advTm="131388"/>
    </mc:Choice>
    <mc:Fallback xmlns="">
      <p:transition advTm="13138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13928" y="939988"/>
            <a:ext cx="674030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التعلم المستمر للنماذج</a:t>
            </a:r>
          </a:p>
        </p:txBody>
      </p:sp>
      <p:sp>
        <p:nvSpPr>
          <p:cNvPr id="48" name="TextBox 47"/>
          <p:cNvSpPr txBox="1"/>
          <p:nvPr/>
        </p:nvSpPr>
        <p:spPr>
          <a:xfrm>
            <a:off x="739518" y="1802974"/>
            <a:ext cx="10812720" cy="4305730"/>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تتميز أنظمة الذكاء الاصطناعي بقدرتها على تحسين أدائها مع الوقت من خلال تحليل نتائجها السابقة، وهو ما يُعرف بـ "التعلّم المستمر" (</a:t>
            </a:r>
            <a:r>
              <a:rPr lang="en-US" sz="2000" dirty="0">
                <a:latin typeface="Times New Roman" panose="02020603050405020304" pitchFamily="18" charset="0"/>
              </a:rPr>
              <a:t>Continuous Learning</a:t>
            </a:r>
            <a:r>
              <a:rPr lang="ar-SY" sz="2000" dirty="0">
                <a:latin typeface="Times New Roman" panose="02020603050405020304" pitchFamily="18" charset="0"/>
              </a:rPr>
              <a:t>).</a:t>
            </a:r>
          </a:p>
          <a:p>
            <a:pPr marL="231775" algn="just" rtl="1">
              <a:lnSpc>
                <a:spcPct val="200000"/>
              </a:lnSpc>
            </a:pPr>
            <a:r>
              <a:rPr lang="ar-SY" sz="2000" dirty="0">
                <a:latin typeface="Times New Roman" panose="02020603050405020304" pitchFamily="18" charset="0"/>
              </a:rPr>
              <a:t> يعني ذلك أن النظام لا يكتفي بتنفيذ المهام، بل يتعلم من التغذية الراجعة ونتائج قراراته السابقة ليُحسّن أداءه مستقبلاً.</a:t>
            </a:r>
          </a:p>
          <a:p>
            <a:pPr marL="231775" algn="just" rtl="1">
              <a:lnSpc>
                <a:spcPct val="200000"/>
              </a:lnSpc>
            </a:pPr>
            <a:r>
              <a:rPr lang="ar-SY" sz="2000" dirty="0">
                <a:latin typeface="Times New Roman" panose="02020603050405020304" pitchFamily="18" charset="0"/>
              </a:rPr>
              <a:t>على سبيل المثال، إذا لاحظ النظام أن نوعاً معيناً من المحتوى يحقق تفاعلاً أكبر، فسيقوم بترشيح محتوى مشابه لاحقاً. </a:t>
            </a:r>
          </a:p>
          <a:p>
            <a:pPr marL="231775" algn="just" rtl="1">
              <a:lnSpc>
                <a:spcPct val="200000"/>
              </a:lnSpc>
            </a:pPr>
            <a:r>
              <a:rPr lang="ar-SY" sz="2000" dirty="0">
                <a:latin typeface="Times New Roman" panose="02020603050405020304" pitchFamily="18" charset="0"/>
              </a:rPr>
              <a:t>هذا التعلّم يشمل التكيّف مع تغيّرات سلوك العملاء وتفضيلاتهم، مما يجعله أكثر دقة وفعالية مع مرور الوقت.</a:t>
            </a:r>
          </a:p>
          <a:p>
            <a:pPr marL="231775" algn="just" rtl="1">
              <a:lnSpc>
                <a:spcPct val="200000"/>
              </a:lnSpc>
            </a:pPr>
            <a:r>
              <a:rPr lang="ar-SY" sz="2000" dirty="0">
                <a:latin typeface="Times New Roman" panose="02020603050405020304" pitchFamily="18" charset="0"/>
              </a:rPr>
              <a:t>وبذلك، يتحوّل الذكاء الاصطناعي من أداة ثابتة إلى نظام ديناميكي يتطور باستمرار </a:t>
            </a:r>
          </a:p>
          <a:p>
            <a:pPr marL="231775" algn="just" rtl="1">
              <a:lnSpc>
                <a:spcPct val="200000"/>
              </a:lnSpc>
            </a:pPr>
            <a:r>
              <a:rPr lang="ar-SY" sz="2000" dirty="0">
                <a:latin typeface="Times New Roman" panose="02020603050405020304" pitchFamily="18" charset="0"/>
              </a:rPr>
              <a:t>لخدمة أهداف التسويق بشكل أدق.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2292" name="Picture 4" descr="What is Continuous Learning? Its ...">
            <a:extLst>
              <a:ext uri="{FF2B5EF4-FFF2-40B4-BE49-F238E27FC236}">
                <a16:creationId xmlns:a16="http://schemas.microsoft.com/office/drawing/2014/main" id="{2AA7CF41-52F1-4FF8-81C3-355B6DEEC7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9150" y="4667250"/>
            <a:ext cx="2233504" cy="12507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90843405"/>
      </p:ext>
    </p:extLst>
  </p:cSld>
  <p:clrMapOvr>
    <a:masterClrMapping/>
  </p:clrMapOvr>
  <mc:AlternateContent xmlns:mc="http://schemas.openxmlformats.org/markup-compatibility/2006" xmlns:p14="http://schemas.microsoft.com/office/powerpoint/2010/main">
    <mc:Choice Requires="p14">
      <p:transition p14:dur="10" advTm="236712"/>
    </mc:Choice>
    <mc:Fallback xmlns="">
      <p:transition advTm="23671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510261" y="787600"/>
            <a:ext cx="4046299"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تقنيات الاستبيانات الذكية وتحليلها </a:t>
            </a:r>
          </a:p>
          <a:p>
            <a:pPr algn="ctr" rtl="1"/>
            <a:r>
              <a:rPr lang="ar-SY" sz="2600" dirty="0">
                <a:solidFill>
                  <a:srgbClr val="00B0F0"/>
                </a:solidFill>
                <a:latin typeface="Alexandria" charset="0"/>
                <a:cs typeface="Alexandria" charset="0"/>
              </a:rPr>
              <a:t>باستخدام منصات سحابية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24682"/>
    </mc:Choice>
    <mc:Fallback xmlns="">
      <p:transition spd="slow" advTm="246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971645" y="1397680"/>
            <a:ext cx="4650962" cy="4659289"/>
          </a:xfrm>
          <a:prstGeom prst="rect">
            <a:avLst/>
          </a:prstGeom>
        </p:spPr>
        <p:txBody>
          <a:bodyPr wrap="square">
            <a:spAutoFit/>
          </a:bodyPr>
          <a:lstStyle/>
          <a:p>
            <a:pPr algn="just" rtl="1">
              <a:lnSpc>
                <a:spcPct val="150000"/>
              </a:lnSpc>
            </a:pPr>
            <a:r>
              <a:rPr lang="ar-SY" sz="2000" dirty="0"/>
              <a:t>تُعد الاستبيانات الذكية من الأدوات الرقمية المتقدمة التي تستخدم منطقاً تفرعياً لجمع بيانات أكثر دقة وملاءمة من العملاء. تسهم تقنيات الذكاء الاصطناعي في تصميم هذه الاستبيانات وتحليلها بشكل فعّال، مما يسرّع الحصول على نتائج دقيقة. تعتمد الاستبيانات الذكية على المنصات السحابية لتخزين البيانات وتحليلها والتعاون بين فرق العمل بسهولة. كما يمكن دمج نتائجها مع أنظمة إدارة علاقات العملاء لتعزيز التخصيص في الحملات التسويقية. رغم ذلك، يواجه الباحثون تحديات مثل جودة البيانات وتمثيل العينة في الاستبيانات الإلكترونية.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2121536285"/>
      </p:ext>
    </p:extLst>
  </p:cSld>
  <p:clrMapOvr>
    <a:masterClrMapping/>
  </p:clrMapOvr>
  <p:transition spd="slow" advTm="69120">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36418" y="896455"/>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تعريف الاستبيانات الذكية</a:t>
            </a:r>
          </a:p>
        </p:txBody>
      </p:sp>
      <p:sp>
        <p:nvSpPr>
          <p:cNvPr id="48" name="TextBox 47"/>
          <p:cNvSpPr txBox="1"/>
          <p:nvPr/>
        </p:nvSpPr>
        <p:spPr>
          <a:xfrm>
            <a:off x="646713" y="1670096"/>
            <a:ext cx="10541000" cy="4969053"/>
          </a:xfrm>
          <a:prstGeom prst="rect">
            <a:avLst/>
          </a:prstGeom>
          <a:noFill/>
        </p:spPr>
        <p:txBody>
          <a:bodyPr wrap="square" rtlCol="0">
            <a:spAutoFit/>
          </a:bodyPr>
          <a:lstStyle/>
          <a:p>
            <a:pPr algn="r" defTabSz="344488" rtl="1">
              <a:lnSpc>
                <a:spcPct val="200000"/>
              </a:lnSpc>
              <a:spcAft>
                <a:spcPts val="800"/>
              </a:spcAft>
              <a:tabLst>
                <a:tab pos="285750" algn="l"/>
              </a:tabLst>
            </a:pPr>
            <a:r>
              <a:rPr lang="ar-SY" sz="2000" dirty="0"/>
              <a:t>الاستبيانات الذكية (</a:t>
            </a:r>
            <a:r>
              <a:rPr lang="en-US" sz="1800" dirty="0">
                <a:effectLst/>
                <a:latin typeface="Times New Roman" panose="02020603050405020304" pitchFamily="18" charset="0"/>
                <a:ea typeface="Calibri" panose="020F0502020204030204" pitchFamily="34" charset="0"/>
                <a:cs typeface="Simplified Arabic" panose="02020603050405020304" pitchFamily="18" charset="-78"/>
              </a:rPr>
              <a:t>Smart Surveys</a:t>
            </a:r>
            <a:r>
              <a:rPr lang="ar-SY" sz="2000" dirty="0"/>
              <a:t>) هي أدوات رقمية متقدمة تُستخدم لجمع بيانات العملاء بشكل أكثر دقة وفعالية مقارنة بالاستبيانات التقليدية. تعتمد هذه الاستبيانات على منطق تفرعي، حيث تتغير الأسئلة المعروضة للمجيب بناءً على إجاباته السابقة، مما يجعل التجربة أكثر تخصيصاً وملاءمة.</a:t>
            </a:r>
          </a:p>
          <a:p>
            <a:pPr algn="r" defTabSz="344488" rtl="1">
              <a:lnSpc>
                <a:spcPct val="150000"/>
              </a:lnSpc>
              <a:spcAft>
                <a:spcPts val="800"/>
              </a:spcAft>
              <a:tabLst>
                <a:tab pos="285750" algn="l"/>
              </a:tabLst>
            </a:pPr>
            <a:r>
              <a:rPr lang="ar-SY" sz="2000" dirty="0"/>
              <a:t>مثلاً، إذا أجاب المشارك بـ"نعم" على سؤال معين، تظهر له أسئلة أخرى، بينما إذا أجاب بـ"لا" ينتقل إلى قسم مختلف.</a:t>
            </a:r>
          </a:p>
          <a:p>
            <a:pPr algn="r" defTabSz="344488" rtl="1">
              <a:lnSpc>
                <a:spcPct val="150000"/>
              </a:lnSpc>
              <a:spcAft>
                <a:spcPts val="800"/>
              </a:spcAft>
              <a:tabLst>
                <a:tab pos="285750" algn="l"/>
              </a:tabLst>
            </a:pPr>
            <a:r>
              <a:rPr lang="ar-SY" sz="2000" dirty="0"/>
              <a:t>هذا الأسلوب يقلل من عدد الأسئلة غير الضرورية، ويزيد من جودة المعلومات المجمعة.</a:t>
            </a:r>
          </a:p>
          <a:p>
            <a:pPr marL="0" marR="0" algn="r" rtl="1">
              <a:lnSpc>
                <a:spcPct val="150000"/>
              </a:lnSpc>
            </a:pPr>
            <a:r>
              <a:rPr lang="ar-SY" sz="2000" b="1" u="sng" dirty="0"/>
              <a:t>مثال:</a:t>
            </a:r>
            <a:r>
              <a:rPr lang="ar-SY" sz="2000" b="1" dirty="0"/>
              <a:t> </a:t>
            </a:r>
            <a:r>
              <a:rPr lang="ar-SA" sz="2000" dirty="0"/>
              <a:t>تُغير منصة</a:t>
            </a:r>
            <a:r>
              <a:rPr lang="ar-SY" sz="2000" dirty="0"/>
              <a:t> (</a:t>
            </a:r>
            <a:r>
              <a:rPr lang="en-US" sz="2000" dirty="0" err="1"/>
              <a:t>Typeform</a:t>
            </a:r>
            <a:r>
              <a:rPr lang="ar-SY" sz="2000" dirty="0"/>
              <a:t>) التي تتيح إنشاء استبيانات </a:t>
            </a:r>
            <a:r>
              <a:rPr lang="ar-SA" sz="2000" dirty="0"/>
              <a:t>شكل الأسئلة حسب تفاعل المجيب، </a:t>
            </a:r>
            <a:endParaRPr lang="ar-SY" sz="2000" dirty="0"/>
          </a:p>
          <a:p>
            <a:pPr marL="0" marR="0" algn="r" rtl="1">
              <a:lnSpc>
                <a:spcPct val="150000"/>
              </a:lnSpc>
            </a:pPr>
            <a:r>
              <a:rPr lang="ar-SA" sz="2000" dirty="0"/>
              <a:t>مما يزيد من معدل الاستجابة</a:t>
            </a:r>
            <a:endParaRPr lang="ar-SY" sz="2000" dirty="0"/>
          </a:p>
          <a:p>
            <a:pPr marL="0" marR="0" algn="r" rtl="1"/>
            <a:r>
              <a:rPr lang="ar-SY" sz="2000" b="1" dirty="0"/>
              <a:t>رابط المنصة</a:t>
            </a:r>
            <a:r>
              <a:rPr lang="ar-SY" sz="2000" dirty="0"/>
              <a:t>: </a:t>
            </a:r>
            <a:r>
              <a:rPr lang="en-US" sz="2000" dirty="0">
                <a:hlinkClick r:id="rId2"/>
              </a:rPr>
              <a:t>https://www.typeform.com/</a:t>
            </a:r>
            <a:endParaRPr lang="ar-SY" sz="2000" dirty="0"/>
          </a:p>
          <a:p>
            <a:pPr marL="0" marR="0" algn="r" rtl="1">
              <a:lnSpc>
                <a:spcPct val="150000"/>
              </a:lnSpc>
            </a:pP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1506" name="Picture 2" descr="‫موقع Typeform: أفضل موقع لإنشاء الاختبارات الإلكترونية مجاناً!‬‎">
            <a:extLst>
              <a:ext uri="{FF2B5EF4-FFF2-40B4-BE49-F238E27FC236}">
                <a16:creationId xmlns:a16="http://schemas.microsoft.com/office/drawing/2014/main" id="{A860B1B7-3322-4C51-AA8A-21168465251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140" y="4654608"/>
            <a:ext cx="2537100" cy="13215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196222"/>
    </mc:Choice>
    <mc:Fallback xmlns="">
      <p:transition advTm="19622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4578" name="Picture 2" descr="Cloud Platforms for Free and Paid ...">
            <a:extLst>
              <a:ext uri="{FF2B5EF4-FFF2-40B4-BE49-F238E27FC236}">
                <a16:creationId xmlns:a16="http://schemas.microsoft.com/office/drawing/2014/main" id="{9FC75D48-BE9B-4301-8656-EF713DC6E6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3901053"/>
            <a:ext cx="1957387" cy="11203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82BEA82-4785-431D-996E-FAB3BC0F9050}"/>
              </a:ext>
            </a:extLst>
          </p:cNvPr>
          <p:cNvSpPr txBox="1"/>
          <p:nvPr/>
        </p:nvSpPr>
        <p:spPr>
          <a:xfrm>
            <a:off x="753140" y="1779140"/>
            <a:ext cx="10541000" cy="4401205"/>
          </a:xfrm>
          <a:prstGeom prst="rect">
            <a:avLst/>
          </a:prstGeom>
          <a:noFill/>
        </p:spPr>
        <p:txBody>
          <a:bodyPr wrap="square" rtlCol="0">
            <a:spAutoFit/>
          </a:bodyPr>
          <a:lstStyle/>
          <a:p>
            <a:pPr algn="r" defTabSz="344488" rtl="1">
              <a:lnSpc>
                <a:spcPct val="200000"/>
              </a:lnSpc>
              <a:spcAft>
                <a:spcPts val="800"/>
              </a:spcAft>
              <a:tabLst>
                <a:tab pos="285750" algn="l"/>
              </a:tabLst>
            </a:pPr>
            <a:r>
              <a:rPr lang="ar-SY" sz="2000" dirty="0"/>
              <a:t>الاستبيانات الذكية (</a:t>
            </a:r>
            <a:r>
              <a:rPr lang="en-US" sz="1800" dirty="0">
                <a:effectLst/>
                <a:latin typeface="Times New Roman" panose="02020603050405020304" pitchFamily="18" charset="0"/>
                <a:ea typeface="Calibri" panose="020F0502020204030204" pitchFamily="34" charset="0"/>
                <a:cs typeface="Simplified Arabic" panose="02020603050405020304" pitchFamily="18" charset="-78"/>
              </a:rPr>
              <a:t>Smart Surveys</a:t>
            </a:r>
            <a:r>
              <a:rPr lang="ar-SY" sz="2000" dirty="0"/>
              <a:t>)</a:t>
            </a:r>
            <a:r>
              <a:rPr lang="en-US" sz="2000" dirty="0"/>
              <a:t> </a:t>
            </a:r>
            <a:r>
              <a:rPr lang="ar-SY" sz="2000" dirty="0"/>
              <a:t>ليست منصات سحابية – </a:t>
            </a:r>
            <a:r>
              <a:rPr lang="ar-SY" sz="2000"/>
              <a:t>والمنصات السحابية هي </a:t>
            </a:r>
            <a:r>
              <a:rPr lang="ar-SY" sz="2000" dirty="0"/>
              <a:t>خدمات تتيح الوصول إلى برامج وبيانات عبر الإنترنت دون الحاجة لتثبيتها على الجهاز- بحد ذاتها، لكنها غالباً تُدار وتُشغَّل من خلال منصات سحابية. فالاستبيانات الذكية تحتاج إلى بنية تقنية مرنة وقابلة للتوسع لمعالجة كمّ كبير من البيانات وتحليلها بسرعة، وتقديم تجربة تفاعلية مخصصة للمستخدم. المنصات السحابية توفر هذه الإمكانيات من خلال:</a:t>
            </a:r>
          </a:p>
          <a:p>
            <a:pPr marL="457200" indent="-457200" algn="r" defTabSz="344488" rtl="1">
              <a:lnSpc>
                <a:spcPct val="150000"/>
              </a:lnSpc>
              <a:spcAft>
                <a:spcPts val="800"/>
              </a:spcAft>
              <a:buFont typeface="+mj-lt"/>
              <a:buAutoNum type="arabicPeriod"/>
              <a:tabLst>
                <a:tab pos="285750" algn="l"/>
              </a:tabLst>
            </a:pPr>
            <a:r>
              <a:rPr lang="ar-SY" sz="2000" b="1" dirty="0"/>
              <a:t>الاستضافة: </a:t>
            </a:r>
            <a:r>
              <a:rPr lang="ar-SY" sz="2000" dirty="0"/>
              <a:t>الاستبيان يُنشر على خوادم سحابية يمكن الوصول إليها من أي مكان.</a:t>
            </a:r>
          </a:p>
          <a:p>
            <a:pPr marL="457200" indent="-457200" algn="r" defTabSz="344488" rtl="1">
              <a:lnSpc>
                <a:spcPct val="200000"/>
              </a:lnSpc>
              <a:spcAft>
                <a:spcPts val="800"/>
              </a:spcAft>
              <a:buFont typeface="+mj-lt"/>
              <a:buAutoNum type="arabicPeriod"/>
              <a:tabLst>
                <a:tab pos="285750" algn="l"/>
              </a:tabLst>
            </a:pPr>
            <a:r>
              <a:rPr lang="ar-SY" sz="2000" b="1" dirty="0"/>
              <a:t>المعالجة والتحليل: </a:t>
            </a:r>
            <a:r>
              <a:rPr lang="ar-SY" sz="2000" dirty="0"/>
              <a:t>باستخدام أدوات الذكاء الاصطناعي المخزنة في السحابة، يتم تحليل الإجابات بشكل لحظي.</a:t>
            </a:r>
          </a:p>
          <a:p>
            <a:pPr marL="457200" indent="-457200" algn="r" defTabSz="344488" rtl="1">
              <a:spcAft>
                <a:spcPts val="800"/>
              </a:spcAft>
              <a:buFont typeface="+mj-lt"/>
              <a:buAutoNum type="arabicPeriod"/>
              <a:tabLst>
                <a:tab pos="285750" algn="l"/>
              </a:tabLst>
            </a:pPr>
            <a:r>
              <a:rPr lang="ar-SY" sz="2000" b="1" dirty="0"/>
              <a:t>التكامل مع أنظمة أخرى: </a:t>
            </a:r>
            <a:r>
              <a:rPr lang="ar-SY" sz="2000" dirty="0"/>
              <a:t>مثل قواعد بيانات العملاء أو أدوات التسويق، وهي أيضاً غالباً ما تكون موجودة في البيئة السحابية.</a:t>
            </a:r>
            <a:endParaRPr lang="en-US" sz="2000" dirty="0"/>
          </a:p>
        </p:txBody>
      </p:sp>
    </p:spTree>
    <p:extLst>
      <p:ext uri="{BB962C8B-B14F-4D97-AF65-F5344CB8AC3E}">
        <p14:creationId xmlns:p14="http://schemas.microsoft.com/office/powerpoint/2010/main" val="858837201"/>
      </p:ext>
    </p:extLst>
  </p:cSld>
  <p:clrMapOvr>
    <a:masterClrMapping/>
  </p:clrMapOvr>
  <mc:AlternateContent xmlns:mc="http://schemas.openxmlformats.org/markup-compatibility/2006" xmlns:p14="http://schemas.microsoft.com/office/powerpoint/2010/main">
    <mc:Choice Requires="p14">
      <p:transition p14:dur="10" advTm="196222"/>
    </mc:Choice>
    <mc:Fallback xmlns="">
      <p:transition advTm="19622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79060" y="780852"/>
            <a:ext cx="8361590"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استخدام الذكاء الاصطناعي في تصميم وتحليل الاستبيانات</a:t>
            </a:r>
          </a:p>
        </p:txBody>
      </p:sp>
      <p:sp>
        <p:nvSpPr>
          <p:cNvPr id="48" name="TextBox 47"/>
          <p:cNvSpPr txBox="1"/>
          <p:nvPr/>
        </p:nvSpPr>
        <p:spPr>
          <a:xfrm>
            <a:off x="825500" y="1551678"/>
            <a:ext cx="10541000" cy="4613507"/>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يُستخدم الذكاء الاصطناعي في تصميم وتحليل الاستبيانات بهدف تحسين الدقة وكفاءة جمع البيانات. تقوم الخوارزميات الذكية بتحليل الأنماط في الردود السابقة، ما يتيح لها تقديم توصيات تلقائية لتعديل صياغة الأسئلة أو إعادة ترتيبها لتعزيز وضوحها وفعاليتها.</a:t>
            </a:r>
          </a:p>
          <a:p>
            <a:pPr algn="just" defTabSz="344488" rtl="1">
              <a:lnSpc>
                <a:spcPct val="200000"/>
              </a:lnSpc>
              <a:spcAft>
                <a:spcPts val="800"/>
              </a:spcAft>
              <a:tabLst>
                <a:tab pos="285750" algn="l"/>
              </a:tabLst>
            </a:pPr>
            <a:r>
              <a:rPr lang="ar-SY" sz="2000" dirty="0"/>
              <a:t>كما يمكنها تخصيص الأسئلة تلقائياً بحسب إجابات كل مشارك</a:t>
            </a:r>
            <a:r>
              <a:rPr lang="en-US" sz="2000" dirty="0"/>
              <a:t>، </a:t>
            </a:r>
            <a:r>
              <a:rPr lang="ar-SY" sz="2000" dirty="0"/>
              <a:t>مما يزيد من تفاعل المشاركين وجودة البيانات. وعند التحليل، تساعد تقنيات مثل تعلم الآلة على استخراج أنماط معقدة من البيانات الكمية والنصوص المفتوحة. </a:t>
            </a:r>
          </a:p>
          <a:p>
            <a:pPr algn="just" defTabSz="344488" rtl="1">
              <a:lnSpc>
                <a:spcPct val="200000"/>
              </a:lnSpc>
              <a:spcAft>
                <a:spcPts val="800"/>
              </a:spcAft>
              <a:tabLst>
                <a:tab pos="285750" algn="l"/>
              </a:tabLst>
            </a:pPr>
            <a:r>
              <a:rPr lang="ar-SY" sz="2000" dirty="0"/>
              <a:t>يساهم هذا التكامل في تقديم نتائج دقيقة وموثوقة تساعد متخذي القرار على بناء استراتيجيات </a:t>
            </a:r>
          </a:p>
          <a:p>
            <a:pPr algn="just" defTabSz="344488" rtl="1">
              <a:lnSpc>
                <a:spcPct val="150000"/>
              </a:lnSpc>
              <a:spcAft>
                <a:spcPts val="800"/>
              </a:spcAft>
              <a:tabLst>
                <a:tab pos="285750" algn="l"/>
              </a:tabLst>
            </a:pPr>
            <a:r>
              <a:rPr lang="ar-SY" sz="2000" dirty="0"/>
              <a:t>أكثر استناداً إلى الواقع.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2530" name="Picture 2" descr="Editable design icon of mobile survey ...">
            <a:extLst>
              <a:ext uri="{FF2B5EF4-FFF2-40B4-BE49-F238E27FC236}">
                <a16:creationId xmlns:a16="http://schemas.microsoft.com/office/drawing/2014/main" id="{328894C9-C027-4304-B99F-F05057D994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2488" y="4006857"/>
            <a:ext cx="2143125" cy="2143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74879"/>
    </mc:Choice>
    <mc:Fallback xmlns="">
      <p:transition advTm="17487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74460" y="927256"/>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منصة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Qualtrics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53140" y="1715847"/>
            <a:ext cx="10541000" cy="5177764"/>
          </a:xfrm>
          <a:prstGeom prst="rect">
            <a:avLst/>
          </a:prstGeom>
          <a:noFill/>
        </p:spPr>
        <p:txBody>
          <a:bodyPr wrap="square" rtlCol="0">
            <a:spAutoFit/>
          </a:bodyPr>
          <a:lstStyle/>
          <a:p>
            <a:pPr algn="r" defTabSz="344488" rtl="1">
              <a:lnSpc>
                <a:spcPct val="200000"/>
              </a:lnSpc>
              <a:spcAft>
                <a:spcPts val="800"/>
              </a:spcAft>
            </a:pPr>
            <a:r>
              <a:rPr lang="ar-SY" sz="2000" dirty="0"/>
              <a:t>تستخدم منصة (</a:t>
            </a:r>
            <a:r>
              <a:rPr lang="en-US" sz="2000" dirty="0"/>
              <a:t>Qualtrics</a:t>
            </a:r>
            <a:r>
              <a:rPr lang="ar-SY" sz="2000" dirty="0"/>
              <a:t>) تقنيات الذكاء الاصطناعي لتحسين تصميم الاستبيانات وتحليل النتائج بشكل فوري.</a:t>
            </a:r>
          </a:p>
          <a:p>
            <a:pPr algn="r" defTabSz="344488" rtl="1">
              <a:lnSpc>
                <a:spcPct val="200000"/>
              </a:lnSpc>
              <a:spcAft>
                <a:spcPts val="800"/>
              </a:spcAft>
            </a:pPr>
            <a:r>
              <a:rPr lang="ar-SY" sz="2000" dirty="0"/>
              <a:t>تعتمد على خوارزميات متقدمة لتقديم توصيات ذكية حول نوع الأسئلة وترتيبها بناءً على الغرض البحثي.</a:t>
            </a:r>
          </a:p>
          <a:p>
            <a:pPr algn="r" defTabSz="344488" rtl="1">
              <a:lnSpc>
                <a:spcPct val="200000"/>
              </a:lnSpc>
              <a:spcAft>
                <a:spcPts val="800"/>
              </a:spcAft>
            </a:pPr>
            <a:r>
              <a:rPr lang="ar-SY" sz="2000" dirty="0"/>
              <a:t>كما يمكنها رصد الأنماط غير الطبيعية في الإجابات، مما يساعد في اكتشاف البيانات غير الصادقة أو العشوائية.</a:t>
            </a:r>
          </a:p>
          <a:p>
            <a:pPr algn="r" defTabSz="344488" rtl="1">
              <a:lnSpc>
                <a:spcPct val="200000"/>
              </a:lnSpc>
              <a:spcAft>
                <a:spcPts val="800"/>
              </a:spcAft>
            </a:pPr>
            <a:r>
              <a:rPr lang="ar-SY" sz="2000" dirty="0"/>
              <a:t>المنصة توفّر لوحة تحكم تفاعلية مدعومة بالذكاء الاصطناعي لعرض النتائج والتوصيات بلغة مبسطة ورسوم بيانية واضحة.</a:t>
            </a:r>
          </a:p>
          <a:p>
            <a:pPr algn="r" defTabSz="344488" rtl="1">
              <a:lnSpc>
                <a:spcPct val="150000"/>
              </a:lnSpc>
              <a:spcAft>
                <a:spcPts val="800"/>
              </a:spcAft>
            </a:pPr>
            <a:r>
              <a:rPr lang="ar-SY" sz="2000" dirty="0"/>
              <a:t>هذا يجعلها أداة قوية للباحثين وصناع القرار لتحسين جودة </a:t>
            </a:r>
          </a:p>
          <a:p>
            <a:pPr algn="r" defTabSz="344488" rtl="1">
              <a:lnSpc>
                <a:spcPct val="150000"/>
              </a:lnSpc>
              <a:spcAft>
                <a:spcPts val="800"/>
              </a:spcAft>
            </a:pPr>
            <a:r>
              <a:rPr lang="ar-SY" sz="2000" dirty="0"/>
              <a:t>البيانات المستخلصة من الاستبيانات.</a:t>
            </a:r>
          </a:p>
          <a:p>
            <a:pPr algn="r" defTabSz="344488" rtl="1">
              <a:spcAft>
                <a:spcPts val="800"/>
              </a:spcAft>
            </a:pPr>
            <a:r>
              <a:rPr lang="ar-SY" sz="2000" dirty="0"/>
              <a:t>رابط المنصة: </a:t>
            </a:r>
            <a:r>
              <a:rPr lang="en-US" sz="2000" dirty="0">
                <a:hlinkClick r:id="rId2"/>
              </a:rPr>
              <a:t>https://www.qualtrics.com/</a:t>
            </a:r>
            <a:endParaRPr lang="ar-SY" sz="2000" dirty="0"/>
          </a:p>
          <a:p>
            <a:pPr algn="r" defTabSz="344488" rtl="1">
              <a:lnSpc>
                <a:spcPct val="200000"/>
              </a:lnSpc>
              <a:spcAft>
                <a:spcPts val="800"/>
              </a:spcAft>
            </a:pP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3554" name="Picture 2" descr="Qualtrics Support">
            <a:extLst>
              <a:ext uri="{FF2B5EF4-FFF2-40B4-BE49-F238E27FC236}">
                <a16:creationId xmlns:a16="http://schemas.microsoft.com/office/drawing/2014/main" id="{EEF4F51E-8FD5-449E-B416-57A704AD17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140" y="4633110"/>
            <a:ext cx="3876675" cy="1181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491155"/>
      </p:ext>
    </p:extLst>
  </p:cSld>
  <p:clrMapOvr>
    <a:masterClrMapping/>
  </p:clrMapOvr>
  <mc:AlternateContent xmlns:mc="http://schemas.openxmlformats.org/markup-compatibility/2006" xmlns:p14="http://schemas.microsoft.com/office/powerpoint/2010/main">
    <mc:Choice Requires="p14">
      <p:transition p14:dur="10" advTm="142152"/>
    </mc:Choice>
    <mc:Fallback xmlns="">
      <p:transition advTm="14215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008663"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فوائد استخدام المنصات السحابية</a:t>
            </a:r>
          </a:p>
        </p:txBody>
      </p:sp>
      <p:sp>
        <p:nvSpPr>
          <p:cNvPr id="48" name="TextBox 47"/>
          <p:cNvSpPr txBox="1"/>
          <p:nvPr/>
        </p:nvSpPr>
        <p:spPr>
          <a:xfrm>
            <a:off x="825500" y="1790240"/>
            <a:ext cx="10541000" cy="3997954"/>
          </a:xfrm>
          <a:prstGeom prst="rect">
            <a:avLst/>
          </a:prstGeom>
          <a:noFill/>
        </p:spPr>
        <p:txBody>
          <a:bodyPr wrap="square" rtlCol="0">
            <a:spAutoFit/>
          </a:bodyPr>
          <a:lstStyle/>
          <a:p>
            <a:pPr algn="r" defTabSz="344488" rtl="1">
              <a:lnSpc>
                <a:spcPct val="200000"/>
              </a:lnSpc>
              <a:spcAft>
                <a:spcPts val="800"/>
              </a:spcAft>
            </a:pPr>
            <a:r>
              <a:rPr lang="ar-SY" sz="2000" dirty="0"/>
              <a:t>• </a:t>
            </a:r>
            <a:r>
              <a:rPr lang="ar-SY" sz="2000" b="1" dirty="0"/>
              <a:t>تخزين البيانات بأمان: </a:t>
            </a:r>
            <a:r>
              <a:rPr lang="ar-SY" sz="2000" dirty="0"/>
              <a:t>حيث توفر بيئة محمية باستخدام تقنيات التشفير والمصادقة المتقدمة، مما يقلل من خطر تسرب أو فقدان البيانات الحساسة.</a:t>
            </a:r>
          </a:p>
          <a:p>
            <a:pPr algn="r" defTabSz="344488" rtl="1">
              <a:lnSpc>
                <a:spcPct val="200000"/>
              </a:lnSpc>
              <a:spcAft>
                <a:spcPts val="800"/>
              </a:spcAft>
            </a:pPr>
            <a:r>
              <a:rPr lang="ar-SY" sz="2000" dirty="0"/>
              <a:t>• </a:t>
            </a:r>
            <a:r>
              <a:rPr lang="ar-SY" sz="2000" b="1" dirty="0"/>
              <a:t>الوصول إليها من أي مكان: </a:t>
            </a:r>
            <a:r>
              <a:rPr lang="ar-SY" sz="2000" dirty="0"/>
              <a:t>تتيح للمستخدمين، سواء كانوا باحثين أو فرق تسويق، الوصول إلى المعلومات والبيانات بسهولة من خلال الإنترنت، دون الحاجة إلى البقاء في موقع مادي معين.</a:t>
            </a:r>
          </a:p>
          <a:p>
            <a:pPr algn="r" defTabSz="344488" rtl="1">
              <a:lnSpc>
                <a:spcPct val="200000"/>
              </a:lnSpc>
              <a:spcAft>
                <a:spcPts val="800"/>
              </a:spcAft>
            </a:pPr>
            <a:r>
              <a:rPr lang="ar-SY" sz="2000" dirty="0"/>
              <a:t>• </a:t>
            </a:r>
            <a:r>
              <a:rPr lang="ar-SY" sz="2000" b="1" dirty="0"/>
              <a:t>إجراء التحليل الفوري للنتائج: </a:t>
            </a:r>
            <a:r>
              <a:rPr lang="ar-SY" sz="2000" dirty="0"/>
              <a:t>حيث يمكن دمج أدوات التحليل والذكاء الاصطناعي مباشرة داخل </a:t>
            </a:r>
          </a:p>
          <a:p>
            <a:pPr algn="r" defTabSz="344488" rtl="1">
              <a:lnSpc>
                <a:spcPct val="200000"/>
              </a:lnSpc>
              <a:spcAft>
                <a:spcPts val="800"/>
              </a:spcAft>
            </a:pPr>
            <a:r>
              <a:rPr lang="ar-SY" sz="2000" dirty="0"/>
              <a:t>المنصة، ما يسمح باستخراج مؤشرات فورية وتوصيات ذكية لدعم اتخاذ القرار التسويقي.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5602" name="Picture 2" descr="Cloud Hosting Platforms - Best Managed ...">
            <a:extLst>
              <a:ext uri="{FF2B5EF4-FFF2-40B4-BE49-F238E27FC236}">
                <a16:creationId xmlns:a16="http://schemas.microsoft.com/office/drawing/2014/main" id="{813AE0C7-5922-4E41-917C-7250D477F7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500" y="4373524"/>
            <a:ext cx="2133600" cy="1414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3875894"/>
      </p:ext>
    </p:extLst>
  </p:cSld>
  <p:clrMapOvr>
    <a:masterClrMapping/>
  </p:clrMapOvr>
  <mc:AlternateContent xmlns:mc="http://schemas.openxmlformats.org/markup-compatibility/2006" xmlns:p14="http://schemas.microsoft.com/office/powerpoint/2010/main">
    <mc:Choice Requires="p14">
      <p:transition p14:dur="10" advTm="198571"/>
    </mc:Choice>
    <mc:Fallback xmlns="">
      <p:transition advTm="19857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130648" y="93145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التحديات في جمع البيانات عبر الإنترنت</a:t>
            </a:r>
          </a:p>
        </p:txBody>
      </p:sp>
      <p:sp>
        <p:nvSpPr>
          <p:cNvPr id="48" name="TextBox 47"/>
          <p:cNvSpPr txBox="1"/>
          <p:nvPr/>
        </p:nvSpPr>
        <p:spPr>
          <a:xfrm>
            <a:off x="753140" y="1922219"/>
            <a:ext cx="10541000" cy="3492303"/>
          </a:xfrm>
          <a:prstGeom prst="rect">
            <a:avLst/>
          </a:prstGeom>
          <a:noFill/>
        </p:spPr>
        <p:txBody>
          <a:bodyPr wrap="square" rtlCol="0">
            <a:spAutoFit/>
          </a:bodyPr>
          <a:lstStyle/>
          <a:p>
            <a:pPr algn="r" defTabSz="344488" rtl="1">
              <a:lnSpc>
                <a:spcPct val="200000"/>
              </a:lnSpc>
              <a:spcAft>
                <a:spcPts val="800"/>
              </a:spcAft>
            </a:pPr>
            <a:r>
              <a:rPr lang="ar-SY" sz="2000" b="1" dirty="0"/>
              <a:t>•</a:t>
            </a:r>
            <a:r>
              <a:rPr lang="ar-SY" sz="2000" dirty="0"/>
              <a:t> </a:t>
            </a:r>
            <a:r>
              <a:rPr lang="ar-SY" sz="2000" b="1" dirty="0"/>
              <a:t>انخفاض المصداقية أحياناً: </a:t>
            </a:r>
            <a:r>
              <a:rPr lang="ar-SY" sz="2000" dirty="0"/>
              <a:t>حيث قد يملأ المشارك الاستبيان بسرعة دون قراءة الأسئلة بدقة.</a:t>
            </a:r>
          </a:p>
          <a:p>
            <a:pPr algn="r" defTabSz="344488" rtl="1">
              <a:lnSpc>
                <a:spcPct val="200000"/>
              </a:lnSpc>
              <a:spcAft>
                <a:spcPts val="800"/>
              </a:spcAft>
            </a:pPr>
            <a:r>
              <a:rPr lang="ar-SY" sz="2000" b="1" dirty="0"/>
              <a:t>•</a:t>
            </a:r>
            <a:r>
              <a:rPr lang="ar-SY" sz="2000" dirty="0"/>
              <a:t> </a:t>
            </a:r>
            <a:r>
              <a:rPr lang="ar-SY" sz="2000" b="1" dirty="0"/>
              <a:t>استجابات غير جادة: </a:t>
            </a:r>
            <a:r>
              <a:rPr lang="ar-SY" sz="2000" dirty="0"/>
              <a:t>كأن يختار المجيب نفس الخيار لكل سؤال أو يجيب بطريقة عشوائية.</a:t>
            </a:r>
          </a:p>
          <a:p>
            <a:pPr algn="r" defTabSz="344488" rtl="1">
              <a:lnSpc>
                <a:spcPct val="200000"/>
              </a:lnSpc>
              <a:spcAft>
                <a:spcPts val="800"/>
              </a:spcAft>
            </a:pPr>
            <a:r>
              <a:rPr lang="ar-SY" sz="2000" b="1" dirty="0"/>
              <a:t>•</a:t>
            </a:r>
            <a:r>
              <a:rPr lang="ar-SY" sz="2000" dirty="0"/>
              <a:t> </a:t>
            </a:r>
            <a:r>
              <a:rPr lang="ar-SY" sz="2000" b="1" dirty="0"/>
              <a:t>مشاكل في تمثيل العينة: </a:t>
            </a:r>
            <a:r>
              <a:rPr lang="ar-SY" sz="2000" dirty="0"/>
              <a:t>فقد تتركز العينة في فئة عمرية أو اجتماعية محددة دون قصد، مما يقلل من إمكانية تعميم النتائج.</a:t>
            </a:r>
          </a:p>
          <a:p>
            <a:pPr algn="r" defTabSz="344488" rtl="1">
              <a:lnSpc>
                <a:spcPct val="200000"/>
              </a:lnSpc>
              <a:spcAft>
                <a:spcPts val="800"/>
              </a:spcAft>
            </a:pPr>
            <a:r>
              <a:rPr lang="ar-SY" sz="2000" b="1" dirty="0"/>
              <a:t>• صعوبة التأكد من هوية المجيب: </a:t>
            </a:r>
            <a:r>
              <a:rPr lang="ar-SY" sz="2000" dirty="0"/>
              <a:t>مما يجعل من الصعب التحقق من أن المستجيب ينتمي فعلاً إلى الفئة المستهدفة.</a:t>
            </a:r>
          </a:p>
          <a:p>
            <a:pPr algn="r" defTabSz="344488" rtl="1">
              <a:lnSpc>
                <a:spcPct val="200000"/>
              </a:lnSpc>
              <a:spcAft>
                <a:spcPts val="800"/>
              </a:spcAft>
            </a:pPr>
            <a:r>
              <a:rPr lang="ar-SY" sz="2000" b="1" dirty="0"/>
              <a:t>• احتمالية التكرار: </a:t>
            </a:r>
            <a:r>
              <a:rPr lang="ar-SY" sz="2000" dirty="0"/>
              <a:t>إذ يمكن أن يشارك نفس الشخص أكثر من مرة باستخدام أجهزة 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6626" name="Picture 2" descr="Effective Communications in Agile Teams ...">
            <a:extLst>
              <a:ext uri="{FF2B5EF4-FFF2-40B4-BE49-F238E27FC236}">
                <a16:creationId xmlns:a16="http://schemas.microsoft.com/office/drawing/2014/main" id="{E1C4EB53-9819-4EEA-B8B4-3E3AAFE3F8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1660" y="4514634"/>
            <a:ext cx="2914650" cy="15716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6923432"/>
      </p:ext>
    </p:extLst>
  </p:cSld>
  <p:clrMapOvr>
    <a:masterClrMapping/>
  </p:clrMapOvr>
  <mc:AlternateContent xmlns:mc="http://schemas.openxmlformats.org/markup-compatibility/2006" xmlns:p14="http://schemas.microsoft.com/office/powerpoint/2010/main">
    <mc:Choice Requires="p14">
      <p:transition p14:dur="10" advTm="189206"/>
    </mc:Choice>
    <mc:Fallback xmlns="">
      <p:transition advTm="18920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17494" y="721876"/>
            <a:ext cx="4142481"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أتمتة بحوث السوق باستخدام أدوات</a:t>
            </a:r>
          </a:p>
          <a:p>
            <a:pPr algn="ctr" rtl="1"/>
            <a:r>
              <a:rPr lang="ar-SY" sz="2600" dirty="0">
                <a:solidFill>
                  <a:srgbClr val="00B0F0"/>
                </a:solidFill>
                <a:latin typeface="Alexandria" charset="0"/>
                <a:cs typeface="Alexandria" charset="0"/>
              </a:rPr>
              <a:t> مثل (</a:t>
            </a:r>
            <a:r>
              <a:rPr lang="en-US" sz="2600" dirty="0">
                <a:solidFill>
                  <a:srgbClr val="00B0F0"/>
                </a:solidFill>
                <a:latin typeface="Alexandria" charset="0"/>
                <a:cs typeface="Alexandria" charset="0"/>
              </a:rPr>
              <a:t>Chatbots</a:t>
            </a:r>
            <a:r>
              <a:rPr lang="ar-SY" sz="2600" dirty="0">
                <a:solidFill>
                  <a:srgbClr val="00B0F0"/>
                </a:solidFill>
                <a:latin typeface="Alexandria" charset="0"/>
                <a:cs typeface="Alexandria" charset="0"/>
              </a:rPr>
              <a:t>)و (</a:t>
            </a:r>
            <a:r>
              <a:rPr lang="en-US" sz="2600" dirty="0">
                <a:solidFill>
                  <a:srgbClr val="00B0F0"/>
                </a:solidFill>
                <a:latin typeface="Alexandria" charset="0"/>
                <a:cs typeface="Alexandria" charset="0"/>
              </a:rPr>
              <a:t>RPA</a:t>
            </a:r>
            <a:r>
              <a:rPr lang="ar-SY" sz="2600" dirty="0">
                <a:solidFill>
                  <a:srgbClr val="00B0F0"/>
                </a:solidFill>
                <a:latin typeface="Alexandria" charset="0"/>
                <a:cs typeface="Alexandria" charset="0"/>
              </a:rPr>
              <a:t>)</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35081"/>
    </mc:Choice>
    <mc:Fallback xmlns="">
      <p:transition spd="slow" advTm="350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22282" y="1645878"/>
            <a:ext cx="4865639" cy="4659289"/>
          </a:xfrm>
          <a:prstGeom prst="rect">
            <a:avLst/>
          </a:prstGeom>
        </p:spPr>
        <p:txBody>
          <a:bodyPr wrap="square">
            <a:spAutoFit/>
          </a:bodyPr>
          <a:lstStyle/>
          <a:p>
            <a:pPr algn="just" rtl="1">
              <a:lnSpc>
                <a:spcPct val="150000"/>
              </a:lnSpc>
            </a:pPr>
            <a:r>
              <a:rPr lang="ar-SY" sz="2000" dirty="0"/>
              <a:t>تُعَدّ أتمتة بحوث السوق باستخدام تقنيات مثل روبوتات المحادثة (</a:t>
            </a:r>
            <a:r>
              <a:rPr lang="en-US" sz="2000" dirty="0"/>
              <a:t>Chatbots</a:t>
            </a:r>
            <a:r>
              <a:rPr lang="ar-SY" sz="2000" dirty="0"/>
              <a:t>)</a:t>
            </a:r>
            <a:r>
              <a:rPr lang="en-US" sz="2000" dirty="0"/>
              <a:t> </a:t>
            </a:r>
            <a:r>
              <a:rPr lang="ar-SY" sz="2000" dirty="0"/>
              <a:t>وأتمتة العمليات الروبوتية (</a:t>
            </a:r>
            <a:r>
              <a:rPr lang="en-US" sz="2000" dirty="0"/>
              <a:t>RPA</a:t>
            </a:r>
            <a:r>
              <a:rPr lang="ar-SY" sz="2000" dirty="0"/>
              <a:t>) خطوة مهمة نحو تسريع جمع البيانات وتحليلها بدقة عالية. تساعد هذه الأدوات في تقليل الأخطاء البشرية وتسريع إعداد التقارير، مما يعزز من فعالية البحث. رغم ذلك، يبقى التدخل البشري ضرورياً لفهم النتائج بعمق وتفسير السياقات المعقدة. تمكّن الأتمتة الشركات من تحسين استجابتها للتغيرات السوقية بشكل أسرع وأكثر دقة. لذلك، يجمع التسويق الحديث بين قوة الأتمتة وخبرة الباحثين لضمان أفضل النتائج.</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8005244"/>
      </p:ext>
    </p:extLst>
  </p:cSld>
  <p:clrMapOvr>
    <a:masterClrMapping/>
  </p:clrMapOvr>
  <p:transition spd="slow" advTm="40528">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70301" y="931456"/>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تعريف الأتمتة في بحوث السوق</a:t>
            </a:r>
          </a:p>
        </p:txBody>
      </p:sp>
      <p:sp>
        <p:nvSpPr>
          <p:cNvPr id="48" name="TextBox 47"/>
          <p:cNvSpPr txBox="1"/>
          <p:nvPr/>
        </p:nvSpPr>
        <p:spPr>
          <a:xfrm>
            <a:off x="825500" y="1627614"/>
            <a:ext cx="10541000" cy="4961423"/>
          </a:xfrm>
          <a:prstGeom prst="rect">
            <a:avLst/>
          </a:prstGeom>
          <a:noFill/>
        </p:spPr>
        <p:txBody>
          <a:bodyPr wrap="square" rtlCol="0">
            <a:spAutoFit/>
          </a:bodyPr>
          <a:lstStyle/>
          <a:p>
            <a:pPr algn="just" rtl="1">
              <a:lnSpc>
                <a:spcPct val="200000"/>
              </a:lnSpc>
            </a:pPr>
            <a:r>
              <a:rPr lang="ar-SA" sz="2000" dirty="0">
                <a:effectLst/>
                <a:ea typeface="Times New Roman" panose="02020603050405020304" pitchFamily="18" charset="0"/>
                <a:cs typeface="Times New Roman" panose="02020603050405020304" pitchFamily="18" charset="0"/>
              </a:rPr>
              <a:t>الأتمتة</a:t>
            </a:r>
            <a:r>
              <a:rPr lang="ar-SY" sz="2000" dirty="0">
                <a:ea typeface="Times New Roman" panose="02020603050405020304" pitchFamily="18" charset="0"/>
                <a:cs typeface="Times New Roman" panose="02020603050405020304" pitchFamily="18" charset="0"/>
              </a:rPr>
              <a:t> (</a:t>
            </a:r>
            <a:r>
              <a:rPr lang="en-US" sz="2000" dirty="0">
                <a:effectLst/>
                <a:ea typeface="Times New Roman" panose="02020603050405020304" pitchFamily="18" charset="0"/>
                <a:cs typeface="Times New Roman" panose="02020603050405020304" pitchFamily="18" charset="0"/>
              </a:rPr>
              <a:t>Automation</a:t>
            </a:r>
            <a:r>
              <a:rPr lang="ar-SY" sz="2000" dirty="0">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هي استخدام تقنيات برمجية متقدمة لتنفيذ المهام بشكل تلقائي دون الحاجة لتدخل بشري مباشر. في مجال بحوث السوق، تشمل هذه المهام جمع البيانات من مصادر مختلفة، وتحليل هذه البيانات باستخدام برامج متخصصة، بالإضافة إلى إعداد التقارير التي تساعد في اتخاذ القرار. تساهم الأتمتة في تسريع العمليات وتقليل الأخطاء التي قد تحدث بسبب التدخل اليدوي. كما تتيح للباحثين التركيز على الجوانب التحليلية والاستراتيجية بدلاً من الأعمال الروتينية. بذلك، تعد الأتمتة عنصراً أساسياً لتحسين كفاءة وجودة بحوث السوق في العصر الرقمي.</a:t>
            </a:r>
            <a:endParaRPr lang="ar-SY" sz="2000" dirty="0">
              <a:ea typeface="Times New Roman" panose="02020603050405020304" pitchFamily="18" charset="0"/>
              <a:cs typeface="Times New Roman" panose="02020603050405020304" pitchFamily="18" charset="0"/>
            </a:endParaRPr>
          </a:p>
          <a:p>
            <a:pPr algn="just" rtl="1">
              <a:lnSpc>
                <a:spcPct val="150000"/>
              </a:lnSpc>
            </a:pPr>
            <a:r>
              <a:rPr lang="ar-SA" sz="2000" b="1" u="sng" dirty="0" err="1">
                <a:effectLst/>
                <a:latin typeface="Times New Roman" panose="02020603050405020304" pitchFamily="18" charset="0"/>
                <a:ea typeface="Times New Roman" panose="02020603050405020304" pitchFamily="18" charset="0"/>
              </a:rPr>
              <a:t>مثا</a:t>
            </a:r>
            <a:r>
              <a:rPr lang="ar-SY" sz="2000" b="1" u="sng" dirty="0">
                <a:effectLst/>
                <a:latin typeface="Times New Roman" panose="02020603050405020304" pitchFamily="18" charset="0"/>
                <a:ea typeface="Times New Roman" panose="02020603050405020304" pitchFamily="18" charset="0"/>
              </a:rPr>
              <a:t>ل</a:t>
            </a:r>
            <a:r>
              <a:rPr lang="ar-SY" sz="2000" dirty="0">
                <a:effectLst/>
                <a:latin typeface="Times New Roman" panose="02020603050405020304" pitchFamily="18" charset="0"/>
                <a:ea typeface="Times New Roman" panose="02020603050405020304" pitchFamily="18" charset="0"/>
              </a:rPr>
              <a:t>: شركة (</a:t>
            </a:r>
            <a:r>
              <a:rPr lang="en-US" sz="2000" dirty="0">
                <a:effectLst/>
                <a:latin typeface="Times New Roman" panose="02020603050405020304" pitchFamily="18" charset="0"/>
                <a:ea typeface="Times New Roman" panose="02020603050405020304" pitchFamily="18" charset="0"/>
              </a:rPr>
              <a:t>Nielsen</a:t>
            </a:r>
            <a:r>
              <a:rPr lang="ar-SY" sz="2000" dirty="0">
                <a:effectLst/>
                <a:latin typeface="Times New Roman" panose="02020603050405020304" pitchFamily="18" charset="0"/>
                <a:ea typeface="Times New Roman" panose="02020603050405020304" pitchFamily="18" charset="0"/>
              </a:rPr>
              <a:t>) وهي شركة عالمية رائدة في أبحاث السوق وقياس سلوك المستهلك. </a:t>
            </a:r>
          </a:p>
          <a:p>
            <a:pPr algn="just" rtl="1">
              <a:lnSpc>
                <a:spcPct val="150000"/>
              </a:lnSpc>
            </a:pPr>
            <a:r>
              <a:rPr lang="ar-SY" sz="2000" dirty="0">
                <a:effectLst/>
                <a:latin typeface="Times New Roman" panose="02020603050405020304" pitchFamily="18" charset="0"/>
                <a:ea typeface="Times New Roman" panose="02020603050405020304" pitchFamily="18" charset="0"/>
              </a:rPr>
              <a:t>تستخدم الأتمتة لتحليل مئات الآلاف من الاستجابات خلال ساعات بدلاً من أيام.</a:t>
            </a:r>
          </a:p>
          <a:p>
            <a:pPr algn="just" rtl="1">
              <a:lnSpc>
                <a:spcPct val="150000"/>
              </a:lnSpc>
            </a:pPr>
            <a:r>
              <a:rPr lang="ar-SY" sz="2000" b="1" dirty="0">
                <a:latin typeface="Times New Roman" panose="02020603050405020304" pitchFamily="18" charset="0"/>
              </a:rPr>
              <a:t>رابط الشركة: </a:t>
            </a:r>
            <a:r>
              <a:rPr lang="en-US" sz="2000" dirty="0">
                <a:latin typeface="Times New Roman" panose="02020603050405020304" pitchFamily="18" charset="0"/>
                <a:hlinkClick r:id="rId3"/>
              </a:rPr>
              <a:t>https://www.nielsen.com/</a:t>
            </a:r>
            <a:endParaRPr lang="ar-SY" sz="2000" dirty="0">
              <a:latin typeface="Times New Roman" panose="02020603050405020304" pitchFamily="18" charset="0"/>
            </a:endParaRPr>
          </a:p>
          <a:p>
            <a:pPr algn="just" rtl="1">
              <a:lnSpc>
                <a:spcPct val="150000"/>
              </a:lnSpc>
            </a:pP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122" name="Picture 2" descr="The Benefits of Marketing Automation ...">
            <a:extLst>
              <a:ext uri="{FF2B5EF4-FFF2-40B4-BE49-F238E27FC236}">
                <a16:creationId xmlns:a16="http://schemas.microsoft.com/office/drawing/2014/main" id="{B4802135-8032-4DAB-92A9-E9DA71EED8C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9604" y="4177324"/>
            <a:ext cx="2701407" cy="18140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44850833"/>
      </p:ext>
    </p:extLst>
  </p:cSld>
  <p:clrMapOvr>
    <a:masterClrMapping/>
  </p:clrMapOvr>
  <mc:AlternateContent xmlns:mc="http://schemas.openxmlformats.org/markup-compatibility/2006" xmlns:p14="http://schemas.microsoft.com/office/powerpoint/2010/main">
    <mc:Choice Requires="p14">
      <p:transition p14:dur="10" advTm="200793"/>
    </mc:Choice>
    <mc:Fallback xmlns="">
      <p:transition advTm="20079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07796" y="898521"/>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استخدام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Chatbots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 </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في جمع البيانات</a:t>
            </a:r>
          </a:p>
        </p:txBody>
      </p:sp>
      <p:sp>
        <p:nvSpPr>
          <p:cNvPr id="48" name="TextBox 47"/>
          <p:cNvSpPr txBox="1"/>
          <p:nvPr/>
        </p:nvSpPr>
        <p:spPr>
          <a:xfrm>
            <a:off x="825500" y="1790242"/>
            <a:ext cx="10541000" cy="4305730"/>
          </a:xfrm>
          <a:prstGeom prst="rect">
            <a:avLst/>
          </a:prstGeom>
          <a:noFill/>
        </p:spPr>
        <p:txBody>
          <a:bodyPr wrap="square" rtlCol="0">
            <a:spAutoFit/>
          </a:bodyPr>
          <a:lstStyle/>
          <a:p>
            <a:pPr algn="just" rtl="1">
              <a:lnSpc>
                <a:spcPct val="200000"/>
              </a:lnSpc>
            </a:pPr>
            <a:r>
              <a:rPr lang="ar-SY" sz="2000" dirty="0"/>
              <a:t>(</a:t>
            </a:r>
            <a:r>
              <a:rPr lang="en-US" sz="2000" dirty="0"/>
              <a:t>Chatbots</a:t>
            </a:r>
            <a:r>
              <a:rPr lang="ar-SY" sz="2000" dirty="0"/>
              <a:t>)</a:t>
            </a:r>
            <a:r>
              <a:rPr lang="en-US" sz="2000" dirty="0"/>
              <a:t> </a:t>
            </a:r>
            <a:r>
              <a:rPr lang="ar-SY" sz="2000" dirty="0"/>
              <a:t>هي برامج ذكية تُستخدم للتفاعل مع العملاء عبر مواقع الويب أو تطبيقات الرسائل. تقوم هذه البرامج بطرح أسئلة محددة لجمع معلومات حول تفضيلات المستهلكين، سلوكهم، ورضاهم عن المنتجات أو الخدمات. ما يميزها هو أسلوبها الودي والتفاعلي الذي يشبه المحادثات البشرية، مما يجعل العملاء أكثر استعداداً للإجابة. يمكن برمجتها لتعمل على مدار الساعة، ما يضمن جمع البيانات في أي وقت. كما تتيح الأجوبة الفورية والتخصيص حسب نوع العميل، مما يحسّن جودة البيانات.</a:t>
            </a:r>
          </a:p>
          <a:p>
            <a:pPr algn="just" rtl="1">
              <a:lnSpc>
                <a:spcPct val="200000"/>
              </a:lnSpc>
            </a:pPr>
            <a:r>
              <a:rPr lang="ar-SY" sz="2000" b="1" u="sng" dirty="0"/>
              <a:t>مثال</a:t>
            </a:r>
            <a:r>
              <a:rPr lang="ar-SY" sz="2000" u="sng" dirty="0"/>
              <a:t>:</a:t>
            </a:r>
            <a:r>
              <a:rPr lang="ar-SY" sz="2000" dirty="0"/>
              <a:t> تستخدم شركة (</a:t>
            </a:r>
            <a:r>
              <a:rPr lang="en-US" sz="2000" dirty="0"/>
              <a:t>H&amp;M </a:t>
            </a:r>
            <a:r>
              <a:rPr lang="ar-SY" sz="2000" dirty="0"/>
              <a:t>) - هي سلسلة عالمية للملابس الجاهزة تركّز على الأزياء العصرية </a:t>
            </a:r>
          </a:p>
          <a:p>
            <a:pPr algn="just" rtl="1">
              <a:lnSpc>
                <a:spcPct val="200000"/>
              </a:lnSpc>
            </a:pPr>
            <a:r>
              <a:rPr lang="ar-SY" sz="2000" dirty="0"/>
              <a:t>بأسعار مناسبة - </a:t>
            </a:r>
            <a:r>
              <a:rPr lang="ar-SA" sz="2000" dirty="0">
                <a:effectLst/>
                <a:latin typeface="Times New Roman" panose="02020603050405020304" pitchFamily="18" charset="0"/>
                <a:ea typeface="Calibri" panose="020F0502020204030204" pitchFamily="34" charset="0"/>
                <a:cs typeface="Simplified Arabic" panose="02020603050405020304" pitchFamily="18" charset="-78"/>
              </a:rPr>
              <a:t>روبوت محادثة لجمع آراء العملاء حول الموضة الجديدة مباشرة من موقعها</a:t>
            </a:r>
            <a:r>
              <a:rPr lang="en-US" sz="2000" dirty="0">
                <a:effectLst/>
                <a:latin typeface="Times New Roman" panose="02020603050405020304" pitchFamily="18" charset="0"/>
                <a:ea typeface="Calibri" panose="020F0502020204030204" pitchFamily="34" charset="0"/>
                <a:cs typeface="Simplified Arabic" panose="02020603050405020304" pitchFamily="18" charset="-78"/>
              </a:rPr>
              <a:t>.</a:t>
            </a:r>
            <a:endParaRPr lang="ar-SY" sz="2000" dirty="0"/>
          </a:p>
          <a:p>
            <a:pPr algn="just" rtl="1">
              <a:lnSpc>
                <a:spcPct val="200000"/>
              </a:lnSpc>
            </a:pP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146" name="Picture 2" descr="‫إتش أند إم H&amp;M للملابس سحبت دعاية للزي المدرسي للفتيات أثار انتقادات لطابعه  الجنسي‬‎">
            <a:extLst>
              <a:ext uri="{FF2B5EF4-FFF2-40B4-BE49-F238E27FC236}">
                <a16:creationId xmlns:a16="http://schemas.microsoft.com/office/drawing/2014/main" id="{787D6F11-D2ED-48FF-9BC4-C1D9C081054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514" y="4077476"/>
            <a:ext cx="2045854" cy="20458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16282007"/>
      </p:ext>
    </p:extLst>
  </p:cSld>
  <p:clrMapOvr>
    <a:masterClrMapping/>
  </p:clrMapOvr>
  <mc:AlternateContent xmlns:mc="http://schemas.openxmlformats.org/markup-compatibility/2006" xmlns:p14="http://schemas.microsoft.com/office/powerpoint/2010/main">
    <mc:Choice Requires="p14">
      <p:transition p14:dur="10" advTm="186145"/>
    </mc:Choice>
    <mc:Fallback xmlns="">
      <p:transition advTm="18614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04891" y="1013267"/>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تقنية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RPA</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في تحليل البيانات</a:t>
            </a:r>
          </a:p>
        </p:txBody>
      </p:sp>
      <p:sp>
        <p:nvSpPr>
          <p:cNvPr id="48" name="TextBox 47"/>
          <p:cNvSpPr txBox="1"/>
          <p:nvPr/>
        </p:nvSpPr>
        <p:spPr>
          <a:xfrm>
            <a:off x="825500" y="1747516"/>
            <a:ext cx="10541000" cy="4922951"/>
          </a:xfrm>
          <a:prstGeom prst="rect">
            <a:avLst/>
          </a:prstGeom>
          <a:noFill/>
        </p:spPr>
        <p:txBody>
          <a:bodyPr wrap="square" rtlCol="0">
            <a:spAutoFit/>
          </a:bodyPr>
          <a:lstStyle/>
          <a:p>
            <a:pPr algn="just" rtl="1">
              <a:lnSpc>
                <a:spcPct val="200000"/>
              </a:lnSpc>
            </a:pPr>
            <a:r>
              <a:rPr lang="ar-SY" sz="2000" dirty="0"/>
              <a:t>أتمتة العمليات الروبوتية (</a:t>
            </a:r>
            <a:r>
              <a:rPr lang="en-US" sz="2000" dirty="0"/>
              <a:t>Robotic Process Automation-RPA</a:t>
            </a:r>
            <a:r>
              <a:rPr lang="ar-SY" sz="2000" dirty="0"/>
              <a:t>) هي تقنية تُستخدم لأتمتة المهام المكتبية المتكررة التي كانت تُنفذ يدوياً من قبل الموظفين، مثل إدخال البيانات، نسخ المعلومات من موقع إلى آخر، معالجة النماذج، أو تنظيم الجداول. تقوم هذه "الروبوتات البرمجية" بمحاكاة تصرفات الموظف على الحاسوب، دون الحاجة لتدخل بشري مباشر.</a:t>
            </a:r>
            <a:r>
              <a:rPr lang="en-US" sz="2000" dirty="0"/>
              <a:t> </a:t>
            </a:r>
            <a:r>
              <a:rPr lang="ar-SY" sz="2000" dirty="0"/>
              <a:t>في مجال بحوث السوق. تُستخدم لجمع وتنظيم البيانات من مصادر متعددة (مثل الاستبيانات الإلكترونية، مواقع التواصل الاجتماعي، تقارير المبيعات، الخ)، ثم معالجتها بسرعة وتحويلها إلى صيغ قابلة للتحليل مثل جداول (</a:t>
            </a:r>
            <a:r>
              <a:rPr lang="en-US" sz="2000" dirty="0"/>
              <a:t>Excel</a:t>
            </a:r>
            <a:r>
              <a:rPr lang="ar-SY" sz="2000" dirty="0"/>
              <a:t>) أو قواعد بيانات. على سبيل المثال، يمكن للروبوت أن يجمع آلاف الردود على استبيان من موقع (</a:t>
            </a:r>
            <a:r>
              <a:rPr lang="en-US" sz="2000" dirty="0"/>
              <a:t>SurveyMonkey </a:t>
            </a:r>
            <a:r>
              <a:rPr lang="ar-SY" sz="2000" dirty="0"/>
              <a:t>) وينظّمها في ملف موحّد خلال دقائق.</a:t>
            </a:r>
          </a:p>
          <a:p>
            <a:pPr algn="just" rtl="1">
              <a:lnSpc>
                <a:spcPct val="200000"/>
              </a:lnSpc>
            </a:pPr>
            <a:r>
              <a:rPr lang="ar-SY" sz="2000" b="1" dirty="0">
                <a:latin typeface="Times New Roman" panose="02020603050405020304" pitchFamily="18" charset="0"/>
              </a:rPr>
              <a:t>رابط منصة (</a:t>
            </a:r>
            <a:r>
              <a:rPr lang="en-US" sz="2000" b="1" dirty="0"/>
              <a:t>SurveyMonkey </a:t>
            </a:r>
            <a:r>
              <a:rPr lang="ar-SY" sz="2000" b="1" dirty="0">
                <a:latin typeface="Times New Roman" panose="02020603050405020304" pitchFamily="18" charset="0"/>
              </a:rPr>
              <a:t>): </a:t>
            </a:r>
            <a:r>
              <a:rPr lang="en-US" sz="2000" dirty="0">
                <a:latin typeface="Times New Roman" panose="02020603050405020304" pitchFamily="18" charset="0"/>
                <a:hlinkClick r:id="rId3"/>
              </a:rPr>
              <a:t>https://www.surveymonkey.com/</a:t>
            </a:r>
            <a:endParaRPr lang="ar-SY" sz="2000" dirty="0">
              <a:latin typeface="Times New Roman" panose="02020603050405020304" pitchFamily="18" charset="0"/>
            </a:endParaRPr>
          </a:p>
          <a:p>
            <a:pPr algn="just" rtl="1">
              <a:lnSpc>
                <a:spcPct val="200000"/>
              </a:lnSpc>
            </a:pP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7172" name="Picture 4" descr="Rpa robotic process automation ...">
            <a:extLst>
              <a:ext uri="{FF2B5EF4-FFF2-40B4-BE49-F238E27FC236}">
                <a16:creationId xmlns:a16="http://schemas.microsoft.com/office/drawing/2014/main" id="{D650F8D6-74DA-42AB-8AA0-F7158F4AFE3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02944" y="4674383"/>
            <a:ext cx="1423015" cy="14230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6775337"/>
      </p:ext>
    </p:extLst>
  </p:cSld>
  <p:clrMapOvr>
    <a:masterClrMapping/>
  </p:clrMapOvr>
  <mc:AlternateContent xmlns:mc="http://schemas.openxmlformats.org/markup-compatibility/2006" xmlns:p14="http://schemas.microsoft.com/office/powerpoint/2010/main">
    <mc:Choice Requires="p14">
      <p:transition p14:dur="10" advTm="162043"/>
    </mc:Choice>
    <mc:Fallback xmlns="">
      <p:transition advTm="1620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10950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2743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50000"/>
              </a:lnSpc>
              <a:spcAft>
                <a:spcPts val="400"/>
              </a:spcAft>
              <a:tabLst>
                <a:tab pos="457200" algn="l"/>
              </a:tabLst>
            </a:pPr>
            <a:r>
              <a:rPr lang="ar-SY" sz="2000" b="1" dirty="0">
                <a:solidFill>
                  <a:schemeClr val="tx1"/>
                </a:solidFill>
              </a:rPr>
              <a:t>1. تسريع العمل: </a:t>
            </a:r>
            <a:r>
              <a:rPr lang="ar-SY" sz="2000" dirty="0">
                <a:solidFill>
                  <a:schemeClr val="tx1"/>
                </a:solidFill>
              </a:rPr>
              <a:t>تُقلص الزمن اللازم لجمع وتحليل البيانات بنسبة كبيرة مقارنة بالطرق اليدوية.</a:t>
            </a:r>
            <a:endParaRPr lang="en-US" sz="2000" dirty="0">
              <a:solidFill>
                <a:schemeClr val="tx1"/>
              </a:solidFill>
            </a:endParaRPr>
          </a:p>
          <a:p>
            <a:pPr algn="r" rtl="1">
              <a:lnSpc>
                <a:spcPct val="250000"/>
              </a:lnSpc>
              <a:spcAft>
                <a:spcPts val="400"/>
              </a:spcAft>
              <a:tabLst>
                <a:tab pos="457200" algn="l"/>
              </a:tabLst>
            </a:pPr>
            <a:r>
              <a:rPr lang="ar-SY" sz="2000" b="1" dirty="0">
                <a:solidFill>
                  <a:schemeClr val="tx1"/>
                </a:solidFill>
              </a:rPr>
              <a:t>2. تقليل الأخطاء: </a:t>
            </a:r>
            <a:r>
              <a:rPr lang="ar-SY" sz="2000" dirty="0">
                <a:solidFill>
                  <a:schemeClr val="tx1"/>
                </a:solidFill>
              </a:rPr>
              <a:t>تضمن دقة أكبر في إدخال البيانات، مما يحسّن موثوقية نتائج البحوث.</a:t>
            </a:r>
            <a:endParaRPr lang="en-US" sz="2000" dirty="0">
              <a:solidFill>
                <a:schemeClr val="tx1"/>
              </a:solidFill>
            </a:endParaRPr>
          </a:p>
          <a:p>
            <a:pPr algn="r" rtl="1">
              <a:lnSpc>
                <a:spcPct val="250000"/>
              </a:lnSpc>
              <a:spcAft>
                <a:spcPts val="400"/>
              </a:spcAft>
              <a:tabLst>
                <a:tab pos="457200" algn="l"/>
              </a:tabLst>
            </a:pPr>
            <a:r>
              <a:rPr lang="ar-SY" sz="2000" b="1" dirty="0">
                <a:solidFill>
                  <a:schemeClr val="tx1"/>
                </a:solidFill>
              </a:rPr>
              <a:t>3. خفض التكاليف: </a:t>
            </a:r>
            <a:r>
              <a:rPr lang="ar-SY" sz="2000" dirty="0">
                <a:solidFill>
                  <a:schemeClr val="tx1"/>
                </a:solidFill>
              </a:rPr>
              <a:t>تقل الحاجة لفرق عمل كبيرة، ما يوفّر في الموارد البشرية.</a:t>
            </a:r>
            <a:endParaRPr lang="en-US" sz="2000" dirty="0">
              <a:solidFill>
                <a:schemeClr val="tx1"/>
              </a:solidFill>
            </a:endParaRPr>
          </a:p>
          <a:p>
            <a:pPr algn="r" rtl="1">
              <a:lnSpc>
                <a:spcPct val="250000"/>
              </a:lnSpc>
              <a:spcAft>
                <a:spcPts val="400"/>
              </a:spcAft>
              <a:tabLst>
                <a:tab pos="457200" algn="l"/>
              </a:tabLst>
            </a:pPr>
            <a:r>
              <a:rPr lang="ar-SY" sz="2000" b="1" dirty="0">
                <a:solidFill>
                  <a:schemeClr val="tx1"/>
                </a:solidFill>
              </a:rPr>
              <a:t>4. إتاحة الوقت للتحليل المتقدم: </a:t>
            </a:r>
            <a:r>
              <a:rPr lang="ar-SY" sz="2000" dirty="0">
                <a:solidFill>
                  <a:schemeClr val="tx1"/>
                </a:solidFill>
              </a:rPr>
              <a:t>بفضل سرعة تجهيز البيانات، يمكن للباحثين التركيز على التفسير ووضع الاستراتيجيات بدلاً من العمل اليدوي.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42375FB-859C-40D2-9697-F0E428D0026F}"/>
              </a:ext>
            </a:extLst>
          </p:cNvPr>
          <p:cNvSpPr txBox="1"/>
          <p:nvPr/>
        </p:nvSpPr>
        <p:spPr>
          <a:xfrm>
            <a:off x="180431" y="878966"/>
            <a:ext cx="8361590" cy="492443"/>
          </a:xfrm>
          <a:prstGeom prst="rect">
            <a:avLst/>
          </a:prstGeom>
          <a:noFill/>
        </p:spPr>
        <p:txBody>
          <a:bodyPr wrap="square" rtlCol="0">
            <a:spAutoFit/>
          </a:bodyPr>
          <a:lstStyle/>
          <a:p>
            <a:pPr algn="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الفوائد الرئيسية لاستخدام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RPA</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في بحوث السوق</a:t>
            </a:r>
          </a:p>
        </p:txBody>
      </p:sp>
      <p:pic>
        <p:nvPicPr>
          <p:cNvPr id="8194" name="Picture 2" descr="RPA Robotic process automation ...">
            <a:extLst>
              <a:ext uri="{FF2B5EF4-FFF2-40B4-BE49-F238E27FC236}">
                <a16:creationId xmlns:a16="http://schemas.microsoft.com/office/drawing/2014/main" id="{FF3E5D80-1FCD-4D85-8B44-BFD29305FE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9960450" y="2593575"/>
            <a:ext cx="3342247" cy="19553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196" name="Picture 4" descr="megaphone icon flat vector illustration ...">
            <a:extLst>
              <a:ext uri="{FF2B5EF4-FFF2-40B4-BE49-F238E27FC236}">
                <a16:creationId xmlns:a16="http://schemas.microsoft.com/office/drawing/2014/main" id="{0D0907E8-B4FB-4CAB-B548-2B4818EAB0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0302" y="2704950"/>
            <a:ext cx="1849950" cy="18499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1611987"/>
      </p:ext>
    </p:extLst>
  </p:cSld>
  <p:clrMapOvr>
    <a:masterClrMapping/>
  </p:clrMapOvr>
  <mc:AlternateContent xmlns:mc="http://schemas.openxmlformats.org/markup-compatibility/2006" xmlns:p14="http://schemas.microsoft.com/office/powerpoint/2010/main">
    <mc:Choice Requires="p14">
      <p:transition spd="slow" p14:dur="2000" advTm="276791"/>
    </mc:Choice>
    <mc:Fallback xmlns="">
      <p:transition spd="slow" advTm="27679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89437" y="931456"/>
            <a:ext cx="5613125"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شركة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Ipsos</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1040748" y="1683995"/>
            <a:ext cx="10541000" cy="5076839"/>
          </a:xfrm>
          <a:prstGeom prst="rect">
            <a:avLst/>
          </a:prstGeom>
          <a:noFill/>
        </p:spPr>
        <p:txBody>
          <a:bodyPr wrap="square" rtlCol="0">
            <a:spAutoFit/>
          </a:bodyPr>
          <a:lstStyle/>
          <a:p>
            <a:pPr marL="231775" algn="just" rtl="1">
              <a:lnSpc>
                <a:spcPct val="200000"/>
              </a:lnSpc>
            </a:pPr>
            <a:r>
              <a:rPr lang="en-US" sz="2000" dirty="0">
                <a:latin typeface="Times New Roman" panose="02020603050405020304" pitchFamily="18" charset="0"/>
              </a:rPr>
              <a:t> </a:t>
            </a:r>
            <a:r>
              <a:rPr lang="ar-SY" sz="2000" dirty="0">
                <a:latin typeface="Times New Roman" panose="02020603050405020304" pitchFamily="18" charset="0"/>
              </a:rPr>
              <a:t>وهي من أبرز شركات أبحاث السوق العالمية، تستخدم تقنيات (</a:t>
            </a:r>
            <a:r>
              <a:rPr lang="en-US" sz="2000" dirty="0">
                <a:latin typeface="Times New Roman" panose="02020603050405020304" pitchFamily="18" charset="0"/>
              </a:rPr>
              <a:t>RPA</a:t>
            </a:r>
            <a:r>
              <a:rPr lang="ar-SY" sz="2000" dirty="0">
                <a:latin typeface="Times New Roman" panose="02020603050405020304" pitchFamily="18" charset="0"/>
              </a:rPr>
              <a:t>) لأتمتة جمع البيانات من الاستبيانات الإلكترونية ومعالجتها الفورية. فعوضاً عن إدخال البيانات يدوياً من آلاف الاستبيانات، يقوم برنامج (</a:t>
            </a:r>
            <a:r>
              <a:rPr lang="en-US" sz="2000" dirty="0">
                <a:latin typeface="Times New Roman" panose="02020603050405020304" pitchFamily="18" charset="0"/>
              </a:rPr>
              <a:t>RPA</a:t>
            </a:r>
            <a:r>
              <a:rPr lang="ar-SY" sz="2000" dirty="0">
                <a:latin typeface="Times New Roman" panose="02020603050405020304" pitchFamily="18" charset="0"/>
              </a:rPr>
              <a:t>) باستخراج الأجوبة، تنظيمها، وتقديمها في تقارير جاهزة خلال وقت قياسي. </a:t>
            </a:r>
          </a:p>
          <a:p>
            <a:pPr marL="231775" algn="just" rtl="1">
              <a:lnSpc>
                <a:spcPct val="200000"/>
              </a:lnSpc>
            </a:pPr>
            <a:r>
              <a:rPr lang="ar-SY" sz="2000" dirty="0">
                <a:latin typeface="Times New Roman" panose="02020603050405020304" pitchFamily="18" charset="0"/>
              </a:rPr>
              <a:t>هذا يُمكّن الباحثين من التركيز على التحليل النوعي بدلاً من العمليات الميكانيكية المتكررة، ويوفر الوقت والتكاليف بشكل كبير.</a:t>
            </a:r>
          </a:p>
          <a:p>
            <a:pPr marL="231775" algn="just" rtl="1">
              <a:lnSpc>
                <a:spcPct val="200000"/>
              </a:lnSpc>
            </a:pPr>
            <a:r>
              <a:rPr lang="ar-SY" sz="2000" dirty="0">
                <a:latin typeface="Times New Roman" panose="02020603050405020304" pitchFamily="18" charset="0"/>
              </a:rPr>
              <a:t>كما تستخدم (</a:t>
            </a:r>
            <a:r>
              <a:rPr lang="en-US" sz="2000" dirty="0">
                <a:latin typeface="Times New Roman" panose="02020603050405020304" pitchFamily="18" charset="0"/>
              </a:rPr>
              <a:t>Ipsos</a:t>
            </a:r>
            <a:r>
              <a:rPr lang="ar-SY" sz="2000" dirty="0">
                <a:latin typeface="Times New Roman" panose="02020603050405020304" pitchFamily="18" charset="0"/>
              </a:rPr>
              <a:t>) تقنيات (</a:t>
            </a:r>
            <a:r>
              <a:rPr lang="en-US" sz="2000" dirty="0">
                <a:latin typeface="Times New Roman" panose="02020603050405020304" pitchFamily="18" charset="0"/>
              </a:rPr>
              <a:t>RPA</a:t>
            </a:r>
            <a:r>
              <a:rPr lang="ar-SY" sz="2000" dirty="0">
                <a:latin typeface="Times New Roman" panose="02020603050405020304" pitchFamily="18" charset="0"/>
              </a:rPr>
              <a:t>)</a:t>
            </a:r>
            <a:r>
              <a:rPr lang="en-US" sz="2000" dirty="0">
                <a:latin typeface="Times New Roman" panose="02020603050405020304" pitchFamily="18" charset="0"/>
              </a:rPr>
              <a:t> </a:t>
            </a:r>
            <a:r>
              <a:rPr lang="ar-SY" sz="2000" dirty="0">
                <a:latin typeface="Times New Roman" panose="02020603050405020304" pitchFamily="18" charset="0"/>
              </a:rPr>
              <a:t>لدمج بيانات من مصادر متعددة مثل وسائل التواصل الاجتماعي </a:t>
            </a:r>
          </a:p>
          <a:p>
            <a:pPr marL="231775" algn="just" rtl="1">
              <a:lnSpc>
                <a:spcPct val="150000"/>
              </a:lnSpc>
            </a:pPr>
            <a:r>
              <a:rPr lang="ar-SY" sz="2000" dirty="0">
                <a:latin typeface="Times New Roman" panose="02020603050405020304" pitchFamily="18" charset="0"/>
              </a:rPr>
              <a:t>ومواقع المراجعات الإلكترونية، مما يساعد في تقديم رؤى أكثر شمولاً حول سلوك وتفضيلات </a:t>
            </a:r>
          </a:p>
          <a:p>
            <a:pPr marL="231775" algn="just" rtl="1">
              <a:lnSpc>
                <a:spcPct val="150000"/>
              </a:lnSpc>
            </a:pPr>
            <a:r>
              <a:rPr lang="ar-SY" sz="2000" dirty="0">
                <a:latin typeface="Times New Roman" panose="02020603050405020304" pitchFamily="18" charset="0"/>
              </a:rPr>
              <a:t>المستهلكين في وقت شبه لحظي.</a:t>
            </a:r>
          </a:p>
          <a:p>
            <a:pPr marL="231775" algn="just" rtl="1"/>
            <a:r>
              <a:rPr lang="ar-SY" sz="2000" b="1" dirty="0">
                <a:latin typeface="Times New Roman" panose="02020603050405020304" pitchFamily="18" charset="0"/>
              </a:rPr>
              <a:t>رابط الشركة: </a:t>
            </a:r>
            <a:r>
              <a:rPr lang="en-US" sz="2000" dirty="0">
                <a:latin typeface="Times New Roman" panose="02020603050405020304" pitchFamily="18" charset="0"/>
                <a:hlinkClick r:id="rId3"/>
              </a:rPr>
              <a:t>https://www.ipsos.com/en</a:t>
            </a:r>
            <a:endParaRPr lang="ar-SY" sz="2000" dirty="0">
              <a:latin typeface="Times New Roman" panose="02020603050405020304" pitchFamily="18" charset="0"/>
            </a:endParaRPr>
          </a:p>
          <a:p>
            <a:pPr marL="231775" algn="just" rtl="1">
              <a:lnSpc>
                <a:spcPct val="200000"/>
              </a:lnSpc>
            </a:pP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مثال</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42" name="Picture 2" descr="Ipsos Saudi Arabia - CAFS KSA">
            <a:extLst>
              <a:ext uri="{FF2B5EF4-FFF2-40B4-BE49-F238E27FC236}">
                <a16:creationId xmlns:a16="http://schemas.microsoft.com/office/drawing/2014/main" id="{8ABE96DA-C1EE-4479-A6CF-B322283657C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4021" y="4160761"/>
            <a:ext cx="2114451" cy="19255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8218721"/>
      </p:ext>
    </p:extLst>
  </p:cSld>
  <p:clrMapOvr>
    <a:masterClrMapping/>
  </p:clrMapOvr>
  <mc:AlternateContent xmlns:mc="http://schemas.openxmlformats.org/markup-compatibility/2006" xmlns:p14="http://schemas.microsoft.com/office/powerpoint/2010/main">
    <mc:Choice Requires="p14">
      <p:transition p14:dur="10" advTm="131388"/>
    </mc:Choice>
    <mc:Fallback xmlns="">
      <p:transition advTm="13138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23394" y="915308"/>
            <a:ext cx="661902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حدود الأتمتة والحاجة للتدخل البشري</a:t>
            </a:r>
          </a:p>
        </p:txBody>
      </p:sp>
      <p:sp>
        <p:nvSpPr>
          <p:cNvPr id="48" name="TextBox 47"/>
          <p:cNvSpPr txBox="1"/>
          <p:nvPr/>
        </p:nvSpPr>
        <p:spPr>
          <a:xfrm>
            <a:off x="825500" y="1126906"/>
            <a:ext cx="10541000" cy="4807213"/>
          </a:xfrm>
          <a:prstGeom prst="rect">
            <a:avLst/>
          </a:prstGeom>
          <a:noFill/>
        </p:spPr>
        <p:txBody>
          <a:bodyPr wrap="square" rtlCol="0">
            <a:spAutoFit/>
          </a:bodyPr>
          <a:lstStyle/>
          <a:p>
            <a:pPr marL="517525" indent="-285750" algn="just" rtl="1">
              <a:lnSpc>
                <a:spcPct val="200000"/>
              </a:lnSpc>
              <a:buFont typeface="Wingdings" panose="05000000000000000000" pitchFamily="2" charset="2"/>
              <a:buChar char="Ø"/>
            </a:pPr>
            <a:endParaRPr lang="en-US" sz="2000" b="1" dirty="0">
              <a:latin typeface="Times New Roman" panose="02020603050405020304" pitchFamily="18" charset="0"/>
            </a:endParaRPr>
          </a:p>
          <a:p>
            <a:pPr algn="just" rtl="1">
              <a:lnSpc>
                <a:spcPct val="200000"/>
              </a:lnSpc>
            </a:pPr>
            <a:r>
              <a:rPr lang="ar-SY" sz="2000" dirty="0"/>
              <a:t>رغم فعالية الأتمتة في جمع البيانات وتحليلها بسرعة ودقة عالية، لا يمكن الاعتماد عليها بشكل كامل في تفسير النتائج بشكل شامل. إذ يحتاج فهم السياق الثقافي والاجتماعي والسلوكي للعملاء إلى تدخل بشري قادر على قراءة ما وراء الأرقام والبيانات. </a:t>
            </a:r>
          </a:p>
          <a:p>
            <a:pPr algn="just" rtl="1">
              <a:lnSpc>
                <a:spcPct val="200000"/>
              </a:lnSpc>
            </a:pPr>
            <a:r>
              <a:rPr lang="ar-SY" sz="2000" dirty="0"/>
              <a:t>توفر الأتمتة بيانات كمية، لكن التفسير النوعي يتطلب خبرة الباحث ومعرفته الدقيقة بالسوق والمجتمع. </a:t>
            </a:r>
          </a:p>
          <a:p>
            <a:pPr algn="just" rtl="1">
              <a:lnSpc>
                <a:spcPct val="200000"/>
              </a:lnSpc>
            </a:pPr>
            <a:r>
              <a:rPr lang="ar-SY" sz="2000" dirty="0"/>
              <a:t>لذلك، يبقى الباحث البشري عنصراً أساسياً لضمان أن تكون القرارات التسويقية مبنية على فهم عميق ومتوازن. </a:t>
            </a:r>
          </a:p>
          <a:p>
            <a:pPr algn="just" rtl="1">
              <a:lnSpc>
                <a:spcPct val="200000"/>
              </a:lnSpc>
            </a:pPr>
            <a:r>
              <a:rPr lang="ar-SY" sz="2000" dirty="0"/>
              <a:t>إن التوازن بين التكنولوجيا والخبرة البشرية هو مفتاح نجاح بحوث السوق الحديثة.</a:t>
            </a:r>
          </a:p>
          <a:p>
            <a:pPr algn="just" rtl="1">
              <a:lnSpc>
                <a:spcPct val="200000"/>
              </a:lnSpc>
            </a:pPr>
            <a:r>
              <a:rPr lang="ar-SY" sz="2000" b="1" u="sng" dirty="0">
                <a:latin typeface="Times New Roman" panose="02020603050405020304" pitchFamily="18" charset="0"/>
              </a:rPr>
              <a:t>مثال</a:t>
            </a:r>
            <a:r>
              <a:rPr lang="ar-SY" sz="2000" dirty="0">
                <a:latin typeface="Times New Roman" panose="02020603050405020304" pitchFamily="18" charset="0"/>
              </a:rPr>
              <a:t>: رغم أن (</a:t>
            </a:r>
            <a:r>
              <a:rPr lang="en-US" sz="2000" dirty="0">
                <a:latin typeface="Times New Roman" panose="02020603050405020304" pitchFamily="18" charset="0"/>
              </a:rPr>
              <a:t>RPA</a:t>
            </a:r>
            <a:r>
              <a:rPr lang="ar-SY" sz="2000" dirty="0">
                <a:latin typeface="Times New Roman" panose="02020603050405020304" pitchFamily="18" charset="0"/>
              </a:rPr>
              <a:t>) توفّر رسوماً بيانية دقيقة، فإن تحليل سبب انخفاض رضا العملاء </a:t>
            </a:r>
          </a:p>
          <a:p>
            <a:pPr algn="just" rtl="1">
              <a:lnSpc>
                <a:spcPct val="150000"/>
              </a:lnSpc>
            </a:pPr>
            <a:r>
              <a:rPr lang="ar-SY" sz="2000" dirty="0">
                <a:latin typeface="Times New Roman" panose="02020603050405020304" pitchFamily="18" charset="0"/>
              </a:rPr>
              <a:t>في منطقة معينة يتطلب تفكيراً بشرياً.</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1266" name="Picture 2" descr="Balance Automation and Human Touch ...">
            <a:extLst>
              <a:ext uri="{FF2B5EF4-FFF2-40B4-BE49-F238E27FC236}">
                <a16:creationId xmlns:a16="http://schemas.microsoft.com/office/drawing/2014/main" id="{274FBA5B-4D4F-4949-913D-6FB45DCD82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294910"/>
            <a:ext cx="2969954" cy="16477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8732488"/>
      </p:ext>
    </p:extLst>
  </p:cSld>
  <p:clrMapOvr>
    <a:masterClrMapping/>
  </p:clrMapOvr>
  <mc:AlternateContent xmlns:mc="http://schemas.openxmlformats.org/markup-compatibility/2006" xmlns:p14="http://schemas.microsoft.com/office/powerpoint/2010/main">
    <mc:Choice Requires="p14">
      <p:transition p14:dur="10" advTm="163826"/>
    </mc:Choice>
    <mc:Fallback xmlns="">
      <p:transition advTm="16382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07482" y="807134"/>
            <a:ext cx="6740306"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التحديات التقنية والأخلاقية في أتمتة بحوث السوق</a:t>
            </a:r>
          </a:p>
        </p:txBody>
      </p:sp>
      <p:sp>
        <p:nvSpPr>
          <p:cNvPr id="48" name="TextBox 47"/>
          <p:cNvSpPr txBox="1"/>
          <p:nvPr/>
        </p:nvSpPr>
        <p:spPr>
          <a:xfrm>
            <a:off x="961360" y="1665430"/>
            <a:ext cx="10541000" cy="4344203"/>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رغم الفوائد الكبيرة للأتمتة في تسريع وتحسين جودة بحوث السوق، تواجه هذه التقنية تحديات تقنية مثل صعوبة دمج أنظمة مختلفة، ومشاكل في دقة البيانات الناتجة عن أخطاء برمجية. إلى جانب ذلك، تبرز تحديات أخلاقية تتعلق بحماية خصوصية المستهلكين وضمان استخدام البيانات بشكل مسؤول، خصوصاً مع زيادة جمع البيانات الشخصية بشكل آلي.</a:t>
            </a:r>
          </a:p>
          <a:p>
            <a:pPr marL="231775" algn="just" rtl="1">
              <a:lnSpc>
                <a:spcPct val="250000"/>
              </a:lnSpc>
            </a:pPr>
            <a:r>
              <a:rPr lang="ar-SY" sz="2000" b="1" u="sng" dirty="0">
                <a:latin typeface="Times New Roman" panose="02020603050405020304" pitchFamily="18" charset="0"/>
              </a:rPr>
              <a:t>مثال</a:t>
            </a:r>
            <a:r>
              <a:rPr lang="ar-SY" sz="2000" dirty="0">
                <a:latin typeface="Times New Roman" panose="02020603050405020304" pitchFamily="18" charset="0"/>
              </a:rPr>
              <a:t>: إن (</a:t>
            </a:r>
            <a:r>
              <a:rPr lang="en-US" sz="2000" dirty="0">
                <a:latin typeface="Times New Roman" panose="02020603050405020304" pitchFamily="18" charset="0"/>
              </a:rPr>
              <a:t>Facebook</a:t>
            </a:r>
            <a:r>
              <a:rPr lang="ar-SY" sz="2000" dirty="0">
                <a:latin typeface="Times New Roman" panose="02020603050405020304" pitchFamily="18" charset="0"/>
              </a:rPr>
              <a:t>) واجه انتقادات حول استخدام بيانات المستخدمين في تحليل السلوكيات </a:t>
            </a:r>
          </a:p>
          <a:p>
            <a:pPr marL="231775" algn="just" rtl="1">
              <a:lnSpc>
                <a:spcPct val="250000"/>
              </a:lnSpc>
            </a:pPr>
            <a:r>
              <a:rPr lang="ar-SY" sz="2000" dirty="0">
                <a:latin typeface="Times New Roman" panose="02020603050405020304" pitchFamily="18" charset="0"/>
              </a:rPr>
              <a:t>بدون موافقة واضحة، مما أثار جدلاً حول حدود استخدام الأتمتة في البحوث التسويقية </a:t>
            </a:r>
          </a:p>
          <a:p>
            <a:pPr marL="231775" algn="just" rtl="1">
              <a:lnSpc>
                <a:spcPct val="150000"/>
              </a:lnSpc>
            </a:pPr>
            <a:r>
              <a:rPr lang="ar-SY" sz="2000" dirty="0">
                <a:latin typeface="Times New Roman" panose="02020603050405020304" pitchFamily="18" charset="0"/>
              </a:rPr>
              <a:t>وضرورة احترام الخصوصية.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2290" name="Picture 2" descr="Organizational Ethics and its Barriers">
            <a:extLst>
              <a:ext uri="{FF2B5EF4-FFF2-40B4-BE49-F238E27FC236}">
                <a16:creationId xmlns:a16="http://schemas.microsoft.com/office/drawing/2014/main" id="{6A36F969-725D-40BE-BBEA-8BA04370BA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679" y="3837531"/>
            <a:ext cx="2143125" cy="2143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57538121"/>
      </p:ext>
    </p:extLst>
  </p:cSld>
  <p:clrMapOvr>
    <a:masterClrMapping/>
  </p:clrMapOvr>
  <mc:AlternateContent xmlns:mc="http://schemas.openxmlformats.org/markup-compatibility/2006" xmlns:p14="http://schemas.microsoft.com/office/powerpoint/2010/main">
    <mc:Choice Requires="p14">
      <p:transition p14:dur="10" advTm="236712"/>
    </mc:Choice>
    <mc:Fallback xmlns="">
      <p:transition advTm="23671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11708" y="822090"/>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54766" y="1388926"/>
            <a:ext cx="8130073" cy="4305730"/>
          </a:xfrm>
          <a:prstGeom prst="rect">
            <a:avLst/>
          </a:prstGeom>
          <a:noFill/>
        </p:spPr>
        <p:txBody>
          <a:bodyPr wrap="square" rtlCol="0">
            <a:spAutoFit/>
          </a:bodyPr>
          <a:lstStyle/>
          <a:p>
            <a:pPr algn="just" rtl="1">
              <a:lnSpc>
                <a:spcPct val="200000"/>
              </a:lnSpc>
            </a:pPr>
            <a:r>
              <a:rPr lang="ar-SY" sz="2000" dirty="0"/>
              <a:t>أصبح استخدام التقنيات الحديثة في بحوث التسويق ضرورة لا خياراً، لما توفره من دقة وسرعة وعمق في الفهم. لقد استعرضنا في هذه المحاضرة كيف تسهم أدوات مثل تحليل البيانات الضخمة، والذكاء الاصطناعي، والاستبيانات الذكية، والأتمتة في تحسين جودة المعلومات التسويقية.</a:t>
            </a:r>
          </a:p>
          <a:p>
            <a:pPr algn="just" rtl="1">
              <a:lnSpc>
                <a:spcPct val="200000"/>
              </a:lnSpc>
            </a:pPr>
            <a:r>
              <a:rPr lang="ar-SY" sz="2000" dirty="0"/>
              <a:t>ومع التقدم المستمر، تزداد أهمية الجمع بين هذه الأدوات والتفكير التحليلي البشري لفهم السياقات والسلوكيات بشكل أعمق. إن تطوير مهارات استخدام هذه التقنيات لدى الباحثين والمسوقين أصبح من المتطلبات الأساسية للنجاح في بيئة السوق الحديثة. وتبقى القدرة على التكيّف والابتكار هي مفتاح الاستفادة الكاملة من هذه التحولات الرقمية.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79450"/>
    </mc:Choice>
    <mc:Fallback xmlns="">
      <p:transition spd="slow" advTm="7945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0" y="5036705"/>
            <a:ext cx="6176443" cy="1569660"/>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الجوانب الأخلاقية والقانونية في استخدام التقنية الحديثة في التسويق</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495"/>
    </mc:Choice>
    <mc:Fallback xmlns="">
      <p:transition spd="slow" advTm="174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21"/>
    </mc:Choice>
    <mc:Fallback xmlns="">
      <p:transition spd="slow" advTm="5521"/>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4"/>
</p:tagLst>
</file>

<file path=ppt/tags/tag2.xml><?xml version="1.0" encoding="utf-8"?>
<p:tagLst xmlns:a="http://schemas.openxmlformats.org/drawingml/2006/main" xmlns:r="http://schemas.openxmlformats.org/officeDocument/2006/relationships" xmlns:p="http://schemas.openxmlformats.org/presentationml/2006/main">
  <p:tag name="TIMING" val="|1.4"/>
</p:tagLst>
</file>

<file path=ppt/tags/tag3.xml><?xml version="1.0" encoding="utf-8"?>
<p:tagLst xmlns:a="http://schemas.openxmlformats.org/drawingml/2006/main" xmlns:r="http://schemas.openxmlformats.org/officeDocument/2006/relationships" xmlns:p="http://schemas.openxmlformats.org/presentationml/2006/main">
  <p:tag name="TIMING" val="|1.6"/>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47.4"/>
</p:tagLst>
</file>

<file path=ppt/tags/tag10.xml><?xml version="1.0" encoding="utf-8"?>
<p:tagLst xmlns:a="http://schemas.openxmlformats.org/drawingml/2006/main" xmlns:r="http://schemas.openxmlformats.org/officeDocument/2006/relationships" xmlns:p="http://schemas.openxmlformats.org/presentationml/2006/main">
  <p:tag name="TIMING" val="|0.9"/>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47.4"/>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ags/tag21.xml><?xml version="1.0" encoding="utf-8"?>
<p:tagLst xmlns:a="http://schemas.openxmlformats.org/drawingml/2006/main" xmlns:r="http://schemas.openxmlformats.org/officeDocument/2006/relationships" xmlns:p="http://schemas.openxmlformats.org/presentationml/2006/main">
  <p:tag name="TIMING" val="|47.4"/>
</p:tagLst>
</file>

<file path=ppt/tags/tag22.xml><?xml version="1.0" encoding="utf-8"?>
<p:tagLst xmlns:a="http://schemas.openxmlformats.org/drawingml/2006/main" xmlns:r="http://schemas.openxmlformats.org/officeDocument/2006/relationships" xmlns:p="http://schemas.openxmlformats.org/presentationml/2006/main">
  <p:tag name="TIMING" val="|47.4"/>
</p:tagLst>
</file>

<file path=ppt/tags/tag23.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1910</TotalTime>
  <Words>3720</Words>
  <Application>Microsoft Office PowerPoint</Application>
  <PresentationFormat>Widescreen</PresentationFormat>
  <Paragraphs>272</Paragraphs>
  <Slides>40</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525</cp:revision>
  <dcterms:created xsi:type="dcterms:W3CDTF">2025-07-01T03:58:26Z</dcterms:created>
  <dcterms:modified xsi:type="dcterms:W3CDTF">2025-07-27T17:32:37Z</dcterms:modified>
</cp:coreProperties>
</file>