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3" r:id="rId27"/>
    <p:sldId id="284" r:id="rId28"/>
    <p:sldId id="285" r:id="rId29"/>
    <p:sldId id="286" r:id="rId30"/>
    <p:sldId id="287" r:id="rId31"/>
    <p:sldId id="288" r:id="rId32"/>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84" d="100"/>
          <a:sy n="84" d="100"/>
        </p:scale>
        <p:origin x="-1402"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42492660-50C7-4757-AF34-19C1B0740FBD}" type="datetimeFigureOut">
              <a:rPr lang="ar-SA" smtClean="0"/>
              <a:t>08/11/1444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0BCAA09-5F32-4D10-A954-A3ADA3411EF2}" type="slidenum">
              <a:rPr lang="ar-SA" smtClean="0"/>
              <a:t>‹#›</a:t>
            </a:fld>
            <a:endParaRPr lang="ar-SA"/>
          </a:p>
        </p:txBody>
      </p:sp>
    </p:spTree>
    <p:extLst>
      <p:ext uri="{BB962C8B-B14F-4D97-AF65-F5344CB8AC3E}">
        <p14:creationId xmlns:p14="http://schemas.microsoft.com/office/powerpoint/2010/main" val="21245011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42492660-50C7-4757-AF34-19C1B0740FBD}" type="datetimeFigureOut">
              <a:rPr lang="ar-SA" smtClean="0"/>
              <a:t>08/11/1444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0BCAA09-5F32-4D10-A954-A3ADA3411EF2}" type="slidenum">
              <a:rPr lang="ar-SA" smtClean="0"/>
              <a:t>‹#›</a:t>
            </a:fld>
            <a:endParaRPr lang="ar-SA"/>
          </a:p>
        </p:txBody>
      </p:sp>
    </p:spTree>
    <p:extLst>
      <p:ext uri="{BB962C8B-B14F-4D97-AF65-F5344CB8AC3E}">
        <p14:creationId xmlns:p14="http://schemas.microsoft.com/office/powerpoint/2010/main" val="3181894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42492660-50C7-4757-AF34-19C1B0740FBD}" type="datetimeFigureOut">
              <a:rPr lang="ar-SA" smtClean="0"/>
              <a:t>08/11/1444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0BCAA09-5F32-4D10-A954-A3ADA3411EF2}" type="slidenum">
              <a:rPr lang="ar-SA" smtClean="0"/>
              <a:t>‹#›</a:t>
            </a:fld>
            <a:endParaRPr lang="ar-SA"/>
          </a:p>
        </p:txBody>
      </p:sp>
    </p:spTree>
    <p:extLst>
      <p:ext uri="{BB962C8B-B14F-4D97-AF65-F5344CB8AC3E}">
        <p14:creationId xmlns:p14="http://schemas.microsoft.com/office/powerpoint/2010/main" val="18877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42492660-50C7-4757-AF34-19C1B0740FBD}" type="datetimeFigureOut">
              <a:rPr lang="ar-SA" smtClean="0"/>
              <a:t>08/11/1444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0BCAA09-5F32-4D10-A954-A3ADA3411EF2}" type="slidenum">
              <a:rPr lang="ar-SA" smtClean="0"/>
              <a:t>‹#›</a:t>
            </a:fld>
            <a:endParaRPr lang="ar-SA"/>
          </a:p>
        </p:txBody>
      </p:sp>
    </p:spTree>
    <p:extLst>
      <p:ext uri="{BB962C8B-B14F-4D97-AF65-F5344CB8AC3E}">
        <p14:creationId xmlns:p14="http://schemas.microsoft.com/office/powerpoint/2010/main" val="1534013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42492660-50C7-4757-AF34-19C1B0740FBD}" type="datetimeFigureOut">
              <a:rPr lang="ar-SA" smtClean="0"/>
              <a:t>08/11/1444</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90BCAA09-5F32-4D10-A954-A3ADA3411EF2}" type="slidenum">
              <a:rPr lang="ar-SA" smtClean="0"/>
              <a:t>‹#›</a:t>
            </a:fld>
            <a:endParaRPr lang="ar-SA"/>
          </a:p>
        </p:txBody>
      </p:sp>
    </p:spTree>
    <p:extLst>
      <p:ext uri="{BB962C8B-B14F-4D97-AF65-F5344CB8AC3E}">
        <p14:creationId xmlns:p14="http://schemas.microsoft.com/office/powerpoint/2010/main" val="4197910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42492660-50C7-4757-AF34-19C1B0740FBD}" type="datetimeFigureOut">
              <a:rPr lang="ar-SA" smtClean="0"/>
              <a:t>08/11/1444</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90BCAA09-5F32-4D10-A954-A3ADA3411EF2}" type="slidenum">
              <a:rPr lang="ar-SA" smtClean="0"/>
              <a:t>‹#›</a:t>
            </a:fld>
            <a:endParaRPr lang="ar-SA"/>
          </a:p>
        </p:txBody>
      </p:sp>
    </p:spTree>
    <p:extLst>
      <p:ext uri="{BB962C8B-B14F-4D97-AF65-F5344CB8AC3E}">
        <p14:creationId xmlns:p14="http://schemas.microsoft.com/office/powerpoint/2010/main" val="220425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42492660-50C7-4757-AF34-19C1B0740FBD}" type="datetimeFigureOut">
              <a:rPr lang="ar-SA" smtClean="0"/>
              <a:t>08/11/1444</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90BCAA09-5F32-4D10-A954-A3ADA3411EF2}" type="slidenum">
              <a:rPr lang="ar-SA" smtClean="0"/>
              <a:t>‹#›</a:t>
            </a:fld>
            <a:endParaRPr lang="ar-SA"/>
          </a:p>
        </p:txBody>
      </p:sp>
    </p:spTree>
    <p:extLst>
      <p:ext uri="{BB962C8B-B14F-4D97-AF65-F5344CB8AC3E}">
        <p14:creationId xmlns:p14="http://schemas.microsoft.com/office/powerpoint/2010/main" val="312316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42492660-50C7-4757-AF34-19C1B0740FBD}" type="datetimeFigureOut">
              <a:rPr lang="ar-SA" smtClean="0"/>
              <a:t>08/11/1444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0BCAA09-5F32-4D10-A954-A3ADA3411EF2}" type="slidenum">
              <a:rPr lang="ar-SA" smtClean="0"/>
              <a:t>‹#›</a:t>
            </a:fld>
            <a:endParaRPr lang="ar-SA"/>
          </a:p>
        </p:txBody>
      </p:sp>
    </p:spTree>
    <p:extLst>
      <p:ext uri="{BB962C8B-B14F-4D97-AF65-F5344CB8AC3E}">
        <p14:creationId xmlns:p14="http://schemas.microsoft.com/office/powerpoint/2010/main" val="1175028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42492660-50C7-4757-AF34-19C1B0740FBD}" type="datetimeFigureOut">
              <a:rPr lang="ar-SA" smtClean="0"/>
              <a:t>08/11/1444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0BCAA09-5F32-4D10-A954-A3ADA3411EF2}" type="slidenum">
              <a:rPr lang="ar-SA" smtClean="0"/>
              <a:t>‹#›</a:t>
            </a:fld>
            <a:endParaRPr lang="ar-SA"/>
          </a:p>
        </p:txBody>
      </p:sp>
    </p:spTree>
    <p:extLst>
      <p:ext uri="{BB962C8B-B14F-4D97-AF65-F5344CB8AC3E}">
        <p14:creationId xmlns:p14="http://schemas.microsoft.com/office/powerpoint/2010/main" val="4067765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42492660-50C7-4757-AF34-19C1B0740FBD}" type="datetimeFigureOut">
              <a:rPr lang="ar-SA" smtClean="0"/>
              <a:t>08/11/1444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0BCAA09-5F32-4D10-A954-A3ADA3411EF2}" type="slidenum">
              <a:rPr lang="ar-SA" smtClean="0"/>
              <a:t>‹#›</a:t>
            </a:fld>
            <a:endParaRPr lang="ar-SA"/>
          </a:p>
        </p:txBody>
      </p:sp>
    </p:spTree>
    <p:extLst>
      <p:ext uri="{BB962C8B-B14F-4D97-AF65-F5344CB8AC3E}">
        <p14:creationId xmlns:p14="http://schemas.microsoft.com/office/powerpoint/2010/main" val="31216093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42492660-50C7-4757-AF34-19C1B0740FBD}" type="datetimeFigureOut">
              <a:rPr lang="ar-SA" smtClean="0"/>
              <a:t>08/11/1444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0BCAA09-5F32-4D10-A954-A3ADA3411EF2}" type="slidenum">
              <a:rPr lang="ar-SA" smtClean="0"/>
              <a:t>‹#›</a:t>
            </a:fld>
            <a:endParaRPr lang="ar-SA"/>
          </a:p>
        </p:txBody>
      </p:sp>
    </p:spTree>
    <p:extLst>
      <p:ext uri="{BB962C8B-B14F-4D97-AF65-F5344CB8AC3E}">
        <p14:creationId xmlns:p14="http://schemas.microsoft.com/office/powerpoint/2010/main" val="1450410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2492660-50C7-4757-AF34-19C1B0740FBD}" type="datetimeFigureOut">
              <a:rPr lang="ar-SA" smtClean="0"/>
              <a:t>08/11/1444</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90BCAA09-5F32-4D10-A954-A3ADA3411EF2}" type="slidenum">
              <a:rPr lang="ar-SA" smtClean="0"/>
              <a:t>‹#›</a:t>
            </a:fld>
            <a:endParaRPr lang="ar-SA"/>
          </a:p>
        </p:txBody>
      </p:sp>
    </p:spTree>
    <p:extLst>
      <p:ext uri="{BB962C8B-B14F-4D97-AF65-F5344CB8AC3E}">
        <p14:creationId xmlns:p14="http://schemas.microsoft.com/office/powerpoint/2010/main" val="1313458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4.png"/><Relationship Id="rId8" Type="http://schemas.openxmlformats.org/officeDocument/2006/relationships/image" Target="../media/image5.svg"/><Relationship Id="rId12"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11" Type="http://schemas.openxmlformats.org/officeDocument/2006/relationships/image" Target="../media/image2.png"/><Relationship Id="rId10"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5.png"/><Relationship Id="rId10" Type="http://schemas.openxmlformats.org/officeDocument/2006/relationships/image" Target="../media/image8.svg"/><Relationship Id="rId9"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6.png"/><Relationship Id="rId10" Type="http://schemas.openxmlformats.org/officeDocument/2006/relationships/image" Target="../media/image8.svg"/><Relationship Id="rId9"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7.png"/><Relationship Id="rId10" Type="http://schemas.openxmlformats.org/officeDocument/2006/relationships/image" Target="../media/image8.svg"/><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8.png"/><Relationship Id="rId10" Type="http://schemas.openxmlformats.org/officeDocument/2006/relationships/image" Target="../media/image8.svg"/><Relationship Id="rId9"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9.png"/><Relationship Id="rId10" Type="http://schemas.openxmlformats.org/officeDocument/2006/relationships/image" Target="../media/image8.svg"/><Relationship Id="rId9"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0.png"/><Relationship Id="rId10" Type="http://schemas.openxmlformats.org/officeDocument/2006/relationships/image" Target="../media/image8.svg"/><Relationship Id="rId9"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1.png"/><Relationship Id="rId10" Type="http://schemas.openxmlformats.org/officeDocument/2006/relationships/image" Target="../media/image8.svg"/><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2.png"/><Relationship Id="rId10" Type="http://schemas.openxmlformats.org/officeDocument/2006/relationships/image" Target="../media/image8.svg"/><Relationship Id="rId9"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3.png"/><Relationship Id="rId10" Type="http://schemas.openxmlformats.org/officeDocument/2006/relationships/image" Target="../media/image8.svg"/><Relationship Id="rId9" Type="http://schemas.openxmlformats.org/officeDocument/2006/relationships/image" Target="../media/image1.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4.png"/><Relationship Id="rId10" Type="http://schemas.openxmlformats.org/officeDocument/2006/relationships/image" Target="../media/image8.svg"/><Relationship Id="rId9" Type="http://schemas.openxmlformats.org/officeDocument/2006/relationships/image" Target="../media/image1.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5.png"/><Relationship Id="rId10" Type="http://schemas.openxmlformats.org/officeDocument/2006/relationships/image" Target="../media/image8.svg"/><Relationship Id="rId9" Type="http://schemas.openxmlformats.org/officeDocument/2006/relationships/image" Target="../media/image1.png"/></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7.png"/><Relationship Id="rId10" Type="http://schemas.openxmlformats.org/officeDocument/2006/relationships/image" Target="../media/image8.svg"/><Relationship Id="rId9" Type="http://schemas.openxmlformats.org/officeDocument/2006/relationships/image" Target="../media/image1.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8.png"/><Relationship Id="rId10" Type="http://schemas.openxmlformats.org/officeDocument/2006/relationships/image" Target="../media/image8.svg"/><Relationship Id="rId9" Type="http://schemas.openxmlformats.org/officeDocument/2006/relationships/image" Target="../media/image1.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9.png"/><Relationship Id="rId10" Type="http://schemas.openxmlformats.org/officeDocument/2006/relationships/image" Target="../media/image8.svg"/><Relationship Id="rId9" Type="http://schemas.openxmlformats.org/officeDocument/2006/relationships/image" Target="../media/image1.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0.png"/><Relationship Id="rId10" Type="http://schemas.openxmlformats.org/officeDocument/2006/relationships/image" Target="../media/image8.svg"/><Relationship Id="rId9" Type="http://schemas.openxmlformats.org/officeDocument/2006/relationships/image" Target="../media/image1.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1.png"/><Relationship Id="rId10" Type="http://schemas.openxmlformats.org/officeDocument/2006/relationships/image" Target="../media/image8.svg"/><Relationship Id="rId9" Type="http://schemas.openxmlformats.org/officeDocument/2006/relationships/image" Target="../media/image1.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2.png"/><Relationship Id="rId10" Type="http://schemas.openxmlformats.org/officeDocument/2006/relationships/image" Target="../media/image8.svg"/><Relationship Id="rId9" Type="http://schemas.openxmlformats.org/officeDocument/2006/relationships/image" Target="../media/image1.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1.png"/></Relationships>
</file>

<file path=ppt/slides/_rels/slide2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4.png"/><Relationship Id="rId10" Type="http://schemas.openxmlformats.org/officeDocument/2006/relationships/image" Target="../media/image8.svg"/><Relationship Id="rId9" Type="http://schemas.openxmlformats.org/officeDocument/2006/relationships/image" Target="../media/image1.png"/></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5.png"/><Relationship Id="rId10" Type="http://schemas.openxmlformats.org/officeDocument/2006/relationships/image" Target="../media/image8.svg"/><Relationship Id="rId9" Type="http://schemas.openxmlformats.org/officeDocument/2006/relationships/image" Target="../media/image1.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6.png"/><Relationship Id="rId10" Type="http://schemas.openxmlformats.org/officeDocument/2006/relationships/image" Target="../media/image8.svg"/><Relationship Id="rId9" Type="http://schemas.openxmlformats.org/officeDocument/2006/relationships/image" Target="../media/image1.png"/></Relationships>
</file>

<file path=ppt/slides/_rels/slide2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7.png"/><Relationship Id="rId10" Type="http://schemas.openxmlformats.org/officeDocument/2006/relationships/image" Target="../media/image8.svg"/><Relationship Id="rId9" Type="http://schemas.openxmlformats.org/officeDocument/2006/relationships/image" Target="../media/image1.png"/></Relationships>
</file>

<file path=ppt/slides/_rels/slide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8.png"/><Relationship Id="rId10" Type="http://schemas.openxmlformats.org/officeDocument/2006/relationships/image" Target="../media/image8.svg"/><Relationship Id="rId9" Type="http://schemas.openxmlformats.org/officeDocument/2006/relationships/image" Target="../media/image1.png"/></Relationships>
</file>

<file path=ppt/slides/_rels/slide2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9.png"/><Relationship Id="rId10" Type="http://schemas.openxmlformats.org/officeDocument/2006/relationships/image" Target="../media/image8.svg"/><Relationship Id="rId9" Type="http://schemas.openxmlformats.org/officeDocument/2006/relationships/image" Target="../media/image1.png"/></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0.png"/><Relationship Id="rId10" Type="http://schemas.openxmlformats.org/officeDocument/2006/relationships/image" Target="../media/image8.svg"/><Relationship Id="rId9" Type="http://schemas.openxmlformats.org/officeDocument/2006/relationships/image" Target="../media/image1.png"/></Relationships>
</file>

<file path=ppt/slides/_rels/slide2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1.png"/><Relationship Id="rId10" Type="http://schemas.openxmlformats.org/officeDocument/2006/relationships/image" Target="../media/image8.svg"/><Relationship Id="rId9" Type="http://schemas.openxmlformats.org/officeDocument/2006/relationships/image" Target="../media/image1.png"/></Relationships>
</file>

<file path=ppt/slides/_rels/slide2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2.png"/><Relationship Id="rId10" Type="http://schemas.openxmlformats.org/officeDocument/2006/relationships/image" Target="../media/image8.svg"/><Relationship Id="rId9" Type="http://schemas.openxmlformats.org/officeDocument/2006/relationships/image" Target="../media/image1.png"/></Relationships>
</file>

<file path=ppt/slides/_rels/slide2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2.png"/><Relationship Id="rId10" Type="http://schemas.openxmlformats.org/officeDocument/2006/relationships/image" Target="../media/image8.svg"/><Relationship Id="rId9" Type="http://schemas.openxmlformats.org/officeDocument/2006/relationships/image" Target="../media/image1.png"/></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3.png"/><Relationship Id="rId10" Type="http://schemas.openxmlformats.org/officeDocument/2006/relationships/image" Target="../media/image8.svg"/><Relationship Id="rId9" Type="http://schemas.openxmlformats.org/officeDocument/2006/relationships/image" Target="../media/image1.png"/></Relationships>
</file>

<file path=ppt/slides/_rels/slide3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4.png"/><Relationship Id="rId10" Type="http://schemas.openxmlformats.org/officeDocument/2006/relationships/image" Target="../media/image8.svg"/><Relationship Id="rId9"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48">
            <a:extLst>
              <a:ext uri="{FF2B5EF4-FFF2-40B4-BE49-F238E27FC236}">
                <a16:creationId xmlns="" xmlns:a16="http://schemas.microsoft.com/office/drawing/2014/main" id="{6D34B332-A224-F9C2-4FCE-5377D8EB46DF}"/>
              </a:ext>
            </a:extLst>
          </p:cNvPr>
          <p:cNvPicPr>
            <a:picLocks noChangeAspect="1"/>
          </p:cNvPicPr>
          <p:nvPr/>
        </p:nvPicPr>
        <p:blipFill>
          <a:blip r:embed="rId2">
            <a:extLst>
              <a:ext uri="{96DAC541-7B7A-43D3-8B79-37D633B846F1}">
                <asvg:svgBlip xmlns="" xmlns:asvg="http://schemas.microsoft.com/office/drawing/2016/SVG/main" r:embed="rId10"/>
              </a:ext>
            </a:extLst>
          </a:blip>
          <a:stretch>
            <a:fillRect/>
          </a:stretch>
        </p:blipFill>
        <p:spPr>
          <a:xfrm>
            <a:off x="7092280" y="6310588"/>
            <a:ext cx="1879649" cy="309233"/>
          </a:xfrm>
          <a:prstGeom prst="rect">
            <a:avLst/>
          </a:prstGeom>
        </p:spPr>
      </p:pic>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174" y="975789"/>
            <a:ext cx="4771547" cy="5857005"/>
          </a:xfrm>
          <a:prstGeom prst="rect">
            <a:avLst/>
          </a:prstGeom>
          <a:noFill/>
          <a:ln>
            <a:noFill/>
          </a:ln>
          <a:effectLst>
            <a:glow>
              <a:schemeClr val="accent1">
                <a:alpha val="0"/>
              </a:schemeClr>
            </a:glow>
            <a:outerShdw dist="35921" dir="2700000" algn="ctr" rotWithShape="0">
              <a:schemeClr val="bg2"/>
            </a:outerShdw>
            <a:softEdge rad="533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9"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0"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29">
            <a:extLst>
              <a:ext uri="{FF2B5EF4-FFF2-40B4-BE49-F238E27FC236}">
                <a16:creationId xmlns="" xmlns:a16="http://schemas.microsoft.com/office/drawing/2014/main" id="{1BBD67B8-DB49-942C-018D-7F74C671F260}"/>
              </a:ext>
            </a:extLst>
          </p:cNvPr>
          <p:cNvSpPr txBox="1"/>
          <p:nvPr/>
        </p:nvSpPr>
        <p:spPr>
          <a:xfrm>
            <a:off x="4779065" y="2976375"/>
            <a:ext cx="3664847" cy="400110"/>
          </a:xfrm>
          <a:prstGeom prst="rect">
            <a:avLst/>
          </a:prstGeom>
          <a:noFill/>
        </p:spPr>
        <p:txBody>
          <a:bodyPr wrap="square" rtlCol="0">
            <a:spAutoFit/>
          </a:bodyPr>
          <a:lstStyle/>
          <a:p>
            <a:pPr algn="ctr"/>
            <a:r>
              <a:rPr lang="en-US" sz="2000" b="1" dirty="0">
                <a:solidFill>
                  <a:srgbClr val="C00000"/>
                </a:solidFill>
                <a:cs typeface="Tajawal Medium" panose="00000600000000000000" pitchFamily="2" charset="-78"/>
              </a:rPr>
              <a:t>Prepared </a:t>
            </a:r>
            <a:r>
              <a:rPr lang="en-US" sz="2000" b="1" dirty="0" smtClean="0">
                <a:solidFill>
                  <a:srgbClr val="C00000"/>
                </a:solidFill>
                <a:cs typeface="Tajawal Medium" panose="00000600000000000000" pitchFamily="2" charset="-78"/>
              </a:rPr>
              <a:t>by Mrs</a:t>
            </a:r>
            <a:r>
              <a:rPr lang="en-US" sz="2000" b="1" dirty="0">
                <a:solidFill>
                  <a:srgbClr val="C00000"/>
                </a:solidFill>
                <a:cs typeface="Tajawal Medium" panose="00000600000000000000" pitchFamily="2" charset="-78"/>
              </a:rPr>
              <a:t>.</a:t>
            </a:r>
            <a:r>
              <a:rPr lang="en-US" sz="2000" b="1" dirty="0" smtClean="0">
                <a:solidFill>
                  <a:srgbClr val="C00000"/>
                </a:solidFill>
                <a:cs typeface="Tajawal Medium" panose="00000600000000000000" pitchFamily="2" charset="-78"/>
              </a:rPr>
              <a:t> Deena Ibrahim</a:t>
            </a:r>
            <a:endParaRPr lang="en-US" sz="2000" b="1" dirty="0">
              <a:solidFill>
                <a:srgbClr val="C00000"/>
              </a:solidFill>
              <a:cs typeface="Tajawal Medium" panose="00000600000000000000" pitchFamily="2" charset="-78"/>
            </a:endParaRPr>
          </a:p>
        </p:txBody>
      </p:sp>
      <p:sp>
        <p:nvSpPr>
          <p:cNvPr id="13" name="Rectangle: Rounded Corners 33">
            <a:extLst>
              <a:ext uri="{FF2B5EF4-FFF2-40B4-BE49-F238E27FC236}">
                <a16:creationId xmlns="" xmlns:a16="http://schemas.microsoft.com/office/drawing/2014/main" id="{15C30772-0DD8-7BE1-E943-20DE696CFBEA}"/>
              </a:ext>
            </a:extLst>
          </p:cNvPr>
          <p:cNvSpPr/>
          <p:nvPr/>
        </p:nvSpPr>
        <p:spPr>
          <a:xfrm>
            <a:off x="4602606" y="4581128"/>
            <a:ext cx="4176464" cy="1597423"/>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accent1">
                    <a:lumMod val="75000"/>
                  </a:schemeClr>
                </a:solidFill>
              </a:rPr>
              <a:t>Lecture 2</a:t>
            </a:r>
            <a:endParaRPr lang="en-US" sz="2800" b="1" dirty="0">
              <a:solidFill>
                <a:schemeClr val="accent1">
                  <a:lumMod val="75000"/>
                </a:schemeClr>
              </a:solidFill>
            </a:endParaRPr>
          </a:p>
          <a:p>
            <a:pPr algn="ctr"/>
            <a:r>
              <a:rPr lang="en-US" sz="2200" b="1" dirty="0" smtClean="0">
                <a:solidFill>
                  <a:srgbClr val="C00000"/>
                </a:solidFill>
              </a:rPr>
              <a:t>Evolution of Quality and Its Contemporary Application to Projects</a:t>
            </a:r>
            <a:endParaRPr lang="en-US" sz="2200" b="1" dirty="0">
              <a:solidFill>
                <a:srgbClr val="C00000"/>
              </a:solidFill>
              <a:latin typeface="Tajawal Medium" panose="00000600000000000000" pitchFamily="2" charset="-78"/>
              <a:cs typeface="Tajawal Medium" panose="00000600000000000000" pitchFamily="2" charset="-78"/>
            </a:endParaRPr>
          </a:p>
        </p:txBody>
      </p:sp>
      <p:pic>
        <p:nvPicPr>
          <p:cNvPr id="14" name="Picture 32">
            <a:extLst>
              <a:ext uri="{FF2B5EF4-FFF2-40B4-BE49-F238E27FC236}">
                <a16:creationId xmlns="" xmlns:a16="http://schemas.microsoft.com/office/drawing/2014/main" id="{7B1083B8-7F24-C9AF-FA88-CAB8BE99D406}"/>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15" name="Parallelogram 34">
            <a:extLst>
              <a:ext uri="{FF2B5EF4-FFF2-40B4-BE49-F238E27FC236}">
                <a16:creationId xmlns="" xmlns:a16="http://schemas.microsoft.com/office/drawing/2014/main" id="{F07AC106-4C88-A6D7-90B1-96971027FAFA}"/>
              </a:ext>
            </a:extLst>
          </p:cNvPr>
          <p:cNvSpPr/>
          <p:nvPr/>
        </p:nvSpPr>
        <p:spPr>
          <a:xfrm rot="4043456">
            <a:off x="-1646811" y="4328541"/>
            <a:ext cx="5356891" cy="45719"/>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Triangle 28">
            <a:extLst>
              <a:ext uri="{FF2B5EF4-FFF2-40B4-BE49-F238E27FC236}">
                <a16:creationId xmlns="" xmlns:a16="http://schemas.microsoft.com/office/drawing/2014/main"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45">
            <a:extLst>
              <a:ext uri="{FF2B5EF4-FFF2-40B4-BE49-F238E27FC236}">
                <a16:creationId xmlns="" xmlns:a16="http://schemas.microsoft.com/office/drawing/2014/main" id="{FA59789B-D841-DB76-25B9-1348B202C2B5}"/>
              </a:ext>
            </a:extLst>
          </p:cNvPr>
          <p:cNvSpPr txBox="1"/>
          <p:nvPr/>
        </p:nvSpPr>
        <p:spPr>
          <a:xfrm>
            <a:off x="5982763" y="2491138"/>
            <a:ext cx="1098378" cy="400110"/>
          </a:xfrm>
          <a:prstGeom prst="rect">
            <a:avLst/>
          </a:prstGeom>
          <a:noFill/>
        </p:spPr>
        <p:txBody>
          <a:bodyPr wrap="none" rtlCol="0">
            <a:spAutoFit/>
          </a:bodyPr>
          <a:lstStyle/>
          <a:p>
            <a:r>
              <a:rPr lang="en-US" sz="2000" b="1" dirty="0" smtClean="0">
                <a:solidFill>
                  <a:srgbClr val="00B0F0"/>
                </a:solidFill>
              </a:rPr>
              <a:t>PMG421</a:t>
            </a:r>
            <a:endParaRPr lang="en-US" sz="2000" b="1" dirty="0">
              <a:solidFill>
                <a:srgbClr val="00B0F0"/>
              </a:solidFill>
              <a:latin typeface="Tajawal Medium" panose="00000600000000000000" pitchFamily="2" charset="-78"/>
              <a:cs typeface="Tajawal Medium" panose="00000600000000000000" pitchFamily="2" charset="-78"/>
            </a:endParaRPr>
          </a:p>
        </p:txBody>
      </p:sp>
      <p:pic>
        <p:nvPicPr>
          <p:cNvPr id="18" name="Graphic 46">
            <a:extLst>
              <a:ext uri="{FF2B5EF4-FFF2-40B4-BE49-F238E27FC236}">
                <a16:creationId xmlns="" xmlns:a16="http://schemas.microsoft.com/office/drawing/2014/main" id="{D4AF3B79-7C62-249A-6AAB-EA6585FAC59E}"/>
              </a:ext>
            </a:extLst>
          </p:cNvPr>
          <p:cNvPicPr>
            <a:picLocks noChangeAspect="1"/>
          </p:cNvPicPr>
          <p:nvPr/>
        </p:nvPicPr>
        <p:blipFill>
          <a:blip r:embed="rId1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p:spPr>
      </p:pic>
      <p:sp>
        <p:nvSpPr>
          <p:cNvPr id="19" name="مستطيل 18"/>
          <p:cNvSpPr/>
          <p:nvPr/>
        </p:nvSpPr>
        <p:spPr>
          <a:xfrm>
            <a:off x="3308055" y="1604258"/>
            <a:ext cx="5682518" cy="523220"/>
          </a:xfrm>
          <a:prstGeom prst="rect">
            <a:avLst/>
          </a:prstGeom>
        </p:spPr>
        <p:txBody>
          <a:bodyPr wrap="none">
            <a:spAutoFit/>
          </a:bodyPr>
          <a:lstStyle/>
          <a:p>
            <a:r>
              <a:rPr lang="en-US" sz="2800" b="1" dirty="0" smtClean="0">
                <a:solidFill>
                  <a:srgbClr val="00B0F0"/>
                </a:solidFill>
              </a:rPr>
              <a:t>Organizational </a:t>
            </a:r>
            <a:r>
              <a:rPr lang="en-US" sz="2800" b="1" dirty="0">
                <a:solidFill>
                  <a:srgbClr val="00B0F0"/>
                </a:solidFill>
              </a:rPr>
              <a:t>Behavior and Projects</a:t>
            </a:r>
            <a:endParaRPr lang="ar-SA" sz="2800" b="1" dirty="0">
              <a:solidFill>
                <a:srgbClr val="00B0F0"/>
              </a:solidFill>
            </a:endParaRPr>
          </a:p>
        </p:txBody>
      </p:sp>
      <p:sp>
        <p:nvSpPr>
          <p:cNvPr id="20"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65145406"/>
      </p:ext>
    </p:extLst>
  </p:cSld>
  <p:clrMapOvr>
    <a:masterClrMapping/>
  </p:clrMapOvr>
  <mc:AlternateContent xmlns:mc="http://schemas.openxmlformats.org/markup-compatibility/2006" xmlns:p14="http://schemas.microsoft.com/office/powerpoint/2010/main">
    <mc:Choice Requires="p14">
      <p:transition spd="slow" p14:dur="2000" advTm="81278"/>
    </mc:Choice>
    <mc:Fallback xmlns="">
      <p:transition spd="slow" advTm="8127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graphicFrame>
        <p:nvGraphicFramePr>
          <p:cNvPr id="11" name="جدول 10"/>
          <p:cNvGraphicFramePr>
            <a:graphicFrameLocks noGrp="1"/>
          </p:cNvGraphicFramePr>
          <p:nvPr>
            <p:extLst>
              <p:ext uri="{D42A27DB-BD31-4B8C-83A1-F6EECF244321}">
                <p14:modId xmlns:p14="http://schemas.microsoft.com/office/powerpoint/2010/main" val="3887648036"/>
              </p:ext>
            </p:extLst>
          </p:nvPr>
        </p:nvGraphicFramePr>
        <p:xfrm>
          <a:off x="241300" y="3201141"/>
          <a:ext cx="8619583" cy="2225040"/>
        </p:xfrm>
        <a:graphic>
          <a:graphicData uri="http://schemas.openxmlformats.org/drawingml/2006/table">
            <a:tbl>
              <a:tblPr rtl="1" firstRow="1" bandRow="1">
                <a:tableStyleId>{5C22544A-7EE6-4342-B048-85BDC9FD1C3A}</a:tableStyleId>
              </a:tblPr>
              <a:tblGrid>
                <a:gridCol w="2951342"/>
                <a:gridCol w="3010019"/>
                <a:gridCol w="2658222"/>
              </a:tblGrid>
              <a:tr h="370840">
                <a:tc>
                  <a:txBody>
                    <a:bodyPr/>
                    <a:lstStyle/>
                    <a:p>
                      <a:pPr algn="l" rtl="0"/>
                      <a:r>
                        <a:rPr lang="en-US" sz="1700" b="0" kern="1200" dirty="0" smtClean="0">
                          <a:solidFill>
                            <a:schemeClr val="dk1"/>
                          </a:solidFill>
                          <a:latin typeface="+mn-lt"/>
                          <a:ea typeface="+mn-ea"/>
                          <a:cs typeface="+mn-cs"/>
                        </a:rPr>
                        <a:t>1.3 Scientific Management</a:t>
                      </a:r>
                      <a:endParaRPr lang="ar-SA" sz="1700" b="0" kern="1200" dirty="0">
                        <a:solidFill>
                          <a:schemeClr val="dk1"/>
                        </a:solidFill>
                        <a:latin typeface="+mn-lt"/>
                        <a:ea typeface="+mn-ea"/>
                        <a:cs typeface="+mn-cs"/>
                      </a:endParaRPr>
                    </a:p>
                  </a:txBody>
                  <a:tcPr>
                    <a:solidFill>
                      <a:schemeClr val="accent1">
                        <a:lumMod val="20000"/>
                        <a:lumOff val="80000"/>
                      </a:schemeClr>
                    </a:solidFill>
                  </a:tcPr>
                </a:tc>
                <a:tc>
                  <a:txBody>
                    <a:bodyPr/>
                    <a:lstStyle/>
                    <a:p>
                      <a:pPr algn="l" rtl="0"/>
                      <a:r>
                        <a:rPr lang="en-US" sz="1700" b="0" kern="1200" dirty="0" smtClean="0">
                          <a:solidFill>
                            <a:schemeClr val="dk1"/>
                          </a:solidFill>
                          <a:latin typeface="+mn-lt"/>
                          <a:ea typeface="+mn-ea"/>
                          <a:cs typeface="+mn-cs"/>
                        </a:rPr>
                        <a:t>1.2 The Dark Ages</a:t>
                      </a:r>
                      <a:endParaRPr lang="ar-SA" sz="1700" b="0" kern="1200" dirty="0">
                        <a:solidFill>
                          <a:schemeClr val="dk1"/>
                        </a:solidFill>
                        <a:latin typeface="+mn-lt"/>
                        <a:ea typeface="+mn-ea"/>
                        <a:cs typeface="+mn-cs"/>
                      </a:endParaRPr>
                    </a:p>
                  </a:txBody>
                  <a:tcPr>
                    <a:solidFill>
                      <a:schemeClr val="accent1">
                        <a:lumMod val="20000"/>
                        <a:lumOff val="80000"/>
                      </a:schemeClr>
                    </a:solidFill>
                  </a:tcPr>
                </a:tc>
                <a:tc>
                  <a:txBody>
                    <a:bodyPr/>
                    <a:lstStyle/>
                    <a:p>
                      <a:pPr algn="l" rtl="0"/>
                      <a:r>
                        <a:rPr lang="en-US" sz="1700" b="1" kern="1200" dirty="0" smtClean="0">
                          <a:solidFill>
                            <a:srgbClr val="C00000"/>
                          </a:solidFill>
                          <a:latin typeface="+mn-lt"/>
                          <a:ea typeface="+mn-ea"/>
                          <a:cs typeface="+mn-cs"/>
                        </a:rPr>
                        <a:t>1.</a:t>
                      </a:r>
                      <a:r>
                        <a:rPr lang="en-US" sz="1700" b="1" kern="1200" baseline="0" dirty="0" smtClean="0">
                          <a:solidFill>
                            <a:srgbClr val="C00000"/>
                          </a:solidFill>
                          <a:latin typeface="+mn-lt"/>
                          <a:ea typeface="+mn-ea"/>
                          <a:cs typeface="+mn-cs"/>
                        </a:rPr>
                        <a:t> </a:t>
                      </a:r>
                      <a:r>
                        <a:rPr lang="en-US" sz="1700" b="1" kern="1200" dirty="0" smtClean="0">
                          <a:solidFill>
                            <a:srgbClr val="C00000"/>
                          </a:solidFill>
                          <a:latin typeface="+mn-lt"/>
                          <a:ea typeface="+mn-ea"/>
                          <a:cs typeface="+mn-cs"/>
                        </a:rPr>
                        <a:t> Progressive History</a:t>
                      </a:r>
                      <a:endParaRPr lang="ar-SA" sz="1700" b="1" kern="1200" dirty="0">
                        <a:solidFill>
                          <a:srgbClr val="C00000"/>
                        </a:solidFill>
                        <a:latin typeface="+mn-lt"/>
                        <a:ea typeface="+mn-ea"/>
                        <a:cs typeface="+mn-cs"/>
                      </a:endParaRPr>
                    </a:p>
                  </a:txBody>
                  <a:tcPr>
                    <a:solidFill>
                      <a:schemeClr val="accent1">
                        <a:lumMod val="20000"/>
                        <a:lumOff val="80000"/>
                      </a:schemeClr>
                    </a:solidFill>
                  </a:tcPr>
                </a:tc>
              </a:tr>
              <a:tr h="370840">
                <a:tc>
                  <a:txBody>
                    <a:bodyPr/>
                    <a:lstStyle/>
                    <a:p>
                      <a:pPr algn="l" rtl="0"/>
                      <a:r>
                        <a:rPr lang="en-US" sz="1700" b="0" dirty="0" smtClean="0"/>
                        <a:t>1.6 Japanese Quality</a:t>
                      </a:r>
                      <a:endParaRPr lang="ar-SA" sz="1700" b="0" dirty="0"/>
                    </a:p>
                  </a:txBody>
                  <a:tcPr>
                    <a:solidFill>
                      <a:schemeClr val="accent6">
                        <a:lumMod val="40000"/>
                        <a:lumOff val="60000"/>
                      </a:schemeClr>
                    </a:solidFill>
                  </a:tcPr>
                </a:tc>
                <a:tc>
                  <a:txBody>
                    <a:bodyPr/>
                    <a:lstStyle/>
                    <a:p>
                      <a:pPr algn="l" rtl="0"/>
                      <a:r>
                        <a:rPr lang="en-US" sz="1700" b="0" dirty="0" smtClean="0"/>
                        <a:t>1.5  Inspection Reigns</a:t>
                      </a:r>
                      <a:endParaRPr lang="ar-SA" sz="1700" b="0" dirty="0"/>
                    </a:p>
                  </a:txBody>
                  <a:tcPr>
                    <a:solidFill>
                      <a:schemeClr val="accent6">
                        <a:lumMod val="40000"/>
                        <a:lumOff val="60000"/>
                      </a:schemeClr>
                    </a:solidFill>
                  </a:tcPr>
                </a:tc>
                <a:tc>
                  <a:txBody>
                    <a:bodyPr/>
                    <a:lstStyle/>
                    <a:p>
                      <a:pPr algn="ctr" rtl="0"/>
                      <a:r>
                        <a:rPr lang="en-US" sz="1700" b="0" dirty="0" smtClean="0"/>
                        <a:t>1.4 Understanding Variation</a:t>
                      </a:r>
                      <a:endParaRPr lang="ar-SA" sz="1700" b="0" dirty="0"/>
                    </a:p>
                  </a:txBody>
                  <a:tcPr>
                    <a:solidFill>
                      <a:schemeClr val="accent6">
                        <a:lumMod val="40000"/>
                        <a:lumOff val="60000"/>
                      </a:schemeClr>
                    </a:solidFill>
                  </a:tcPr>
                </a:tc>
              </a:tr>
              <a:tr h="370840">
                <a:tc>
                  <a:txBody>
                    <a:bodyPr/>
                    <a:lstStyle/>
                    <a:p>
                      <a:pPr algn="l" rtl="0"/>
                      <a:r>
                        <a:rPr lang="en-US" sz="1700" b="1" dirty="0" smtClean="0">
                          <a:solidFill>
                            <a:srgbClr val="C00000"/>
                          </a:solidFill>
                        </a:rPr>
                        <a:t>2. The Wheel of Quality</a:t>
                      </a:r>
                      <a:endParaRPr lang="ar-SA" sz="1700" b="1" dirty="0">
                        <a:solidFill>
                          <a:srgbClr val="C00000"/>
                        </a:solidFill>
                      </a:endParaRPr>
                    </a:p>
                  </a:txBody>
                  <a:tcPr>
                    <a:solidFill>
                      <a:schemeClr val="tx2">
                        <a:lumMod val="20000"/>
                        <a:lumOff val="80000"/>
                      </a:schemeClr>
                    </a:solidFill>
                  </a:tcPr>
                </a:tc>
                <a:tc>
                  <a:txBody>
                    <a:bodyPr/>
                    <a:lstStyle/>
                    <a:p>
                      <a:pPr algn="l" rtl="0"/>
                      <a:r>
                        <a:rPr lang="en-US" sz="1700" b="0" dirty="0" smtClean="0"/>
                        <a:t>1.8  Quality Then and Now</a:t>
                      </a:r>
                      <a:endParaRPr lang="ar-SA" sz="1700" b="0" dirty="0"/>
                    </a:p>
                  </a:txBody>
                  <a:tcPr>
                    <a:solidFill>
                      <a:schemeClr val="tx2">
                        <a:lumMod val="20000"/>
                        <a:lumOff val="80000"/>
                      </a:schemeClr>
                    </a:solidFill>
                  </a:tcPr>
                </a:tc>
                <a:tc>
                  <a:txBody>
                    <a:bodyPr/>
                    <a:lstStyle/>
                    <a:p>
                      <a:pPr algn="ctr" rtl="0"/>
                      <a:r>
                        <a:rPr lang="en-US" sz="1700" b="0" dirty="0" smtClean="0"/>
                        <a:t>1.7 Customers and Systems</a:t>
                      </a:r>
                      <a:endParaRPr lang="ar-SA" sz="1700" b="0" dirty="0"/>
                    </a:p>
                  </a:txBody>
                  <a:tcPr>
                    <a:solidFill>
                      <a:schemeClr val="tx2">
                        <a:lumMod val="20000"/>
                        <a:lumOff val="80000"/>
                      </a:schemeClr>
                    </a:solidFill>
                  </a:tcPr>
                </a:tc>
              </a:tr>
              <a:tr h="370840">
                <a:tc>
                  <a:txBody>
                    <a:bodyPr/>
                    <a:lstStyle/>
                    <a:p>
                      <a:pPr algn="l" rtl="0"/>
                      <a:r>
                        <a:rPr lang="en-US" sz="1700" b="0" dirty="0" smtClean="0"/>
                        <a:t>2.3 Continuous Improvement</a:t>
                      </a:r>
                      <a:endParaRPr lang="ar-SA" sz="1700" b="0" dirty="0"/>
                    </a:p>
                  </a:txBody>
                  <a:tcPr>
                    <a:solidFill>
                      <a:schemeClr val="accent6">
                        <a:lumMod val="40000"/>
                        <a:lumOff val="60000"/>
                      </a:schemeClr>
                    </a:solidFill>
                  </a:tcPr>
                </a:tc>
                <a:tc>
                  <a:txBody>
                    <a:bodyPr/>
                    <a:lstStyle/>
                    <a:p>
                      <a:pPr algn="l" rtl="0"/>
                      <a:r>
                        <a:rPr lang="en-US" sz="1700" b="0" dirty="0" smtClean="0"/>
                        <a:t>2.2 Variation</a:t>
                      </a:r>
                      <a:endParaRPr lang="ar-SA" sz="1700" b="0" dirty="0"/>
                    </a:p>
                  </a:txBody>
                  <a:tcPr>
                    <a:solidFill>
                      <a:schemeClr val="accent6">
                        <a:lumMod val="40000"/>
                        <a:lumOff val="60000"/>
                      </a:schemeClr>
                    </a:solidFill>
                  </a:tcPr>
                </a:tc>
                <a:tc>
                  <a:txBody>
                    <a:bodyPr/>
                    <a:lstStyle/>
                    <a:p>
                      <a:pPr algn="l" rtl="0"/>
                      <a:r>
                        <a:rPr lang="en-US" sz="1700" b="0" dirty="0" smtClean="0"/>
                        <a:t>2.1</a:t>
                      </a:r>
                      <a:r>
                        <a:rPr lang="en-US" sz="1700" b="0" baseline="0" dirty="0" smtClean="0"/>
                        <a:t> </a:t>
                      </a:r>
                      <a:r>
                        <a:rPr lang="en-US" sz="1700" b="0" dirty="0" smtClean="0"/>
                        <a:t>Customer Focus</a:t>
                      </a:r>
                      <a:endParaRPr lang="ar-SA" sz="1700" b="0" dirty="0"/>
                    </a:p>
                  </a:txBody>
                  <a:tcPr>
                    <a:solidFill>
                      <a:schemeClr val="accent6">
                        <a:lumMod val="40000"/>
                        <a:lumOff val="60000"/>
                      </a:schemeClr>
                    </a:solidFill>
                  </a:tcPr>
                </a:tc>
              </a:tr>
              <a:tr h="370840">
                <a:tc>
                  <a:txBody>
                    <a:bodyPr/>
                    <a:lstStyle/>
                    <a:p>
                      <a:pPr algn="l" rtl="0"/>
                      <a:r>
                        <a:rPr lang="en-US" sz="1700" b="0" dirty="0" smtClean="0"/>
                        <a:t>2.6 Quality and Responsibility</a:t>
                      </a:r>
                      <a:endParaRPr lang="ar-SA" sz="1700" b="0" dirty="0"/>
                    </a:p>
                  </a:txBody>
                  <a:tcPr/>
                </a:tc>
                <a:tc>
                  <a:txBody>
                    <a:bodyPr/>
                    <a:lstStyle/>
                    <a:p>
                      <a:pPr algn="l" rtl="0"/>
                      <a:r>
                        <a:rPr lang="en-US" sz="1700" b="0" dirty="0" smtClean="0"/>
                        <a:t>2.5</a:t>
                      </a:r>
                      <a:r>
                        <a:rPr lang="en-US" sz="1700" b="0" baseline="0" dirty="0" smtClean="0"/>
                        <a:t> </a:t>
                      </a:r>
                      <a:r>
                        <a:rPr lang="en-US" sz="1700" b="0" dirty="0" smtClean="0"/>
                        <a:t>The Wheel of Quality</a:t>
                      </a:r>
                      <a:r>
                        <a:rPr lang="en-US" sz="1700" b="0" baseline="0" dirty="0" smtClean="0"/>
                        <a:t> </a:t>
                      </a:r>
                      <a:r>
                        <a:rPr lang="en-US" sz="1700" b="0" dirty="0" smtClean="0"/>
                        <a:t>Model</a:t>
                      </a:r>
                      <a:endParaRPr lang="ar-SA" sz="1700" b="0" dirty="0"/>
                    </a:p>
                  </a:txBody>
                  <a:tcPr/>
                </a:tc>
                <a:tc>
                  <a:txBody>
                    <a:bodyPr/>
                    <a:lstStyle/>
                    <a:p>
                      <a:pPr algn="ctr" rtl="0"/>
                      <a:r>
                        <a:rPr lang="en-US" sz="1700" b="0" dirty="0" smtClean="0"/>
                        <a:t>2.4 Training and Leadership</a:t>
                      </a:r>
                      <a:endParaRPr lang="ar-SA" sz="1700" b="0" dirty="0"/>
                    </a:p>
                  </a:txBody>
                  <a:tcPr/>
                </a:tc>
              </a:tr>
              <a:tr h="370840">
                <a:tc gridSpan="3">
                  <a:txBody>
                    <a:bodyPr/>
                    <a:lstStyle/>
                    <a:p>
                      <a:pPr algn="ctr" rtl="0"/>
                      <a:r>
                        <a:rPr lang="en-US" sz="1700" b="1" dirty="0" smtClean="0">
                          <a:solidFill>
                            <a:srgbClr val="C00000"/>
                          </a:solidFill>
                        </a:rPr>
                        <a:t>3- Summary</a:t>
                      </a:r>
                      <a:endParaRPr lang="ar-SA" sz="1700" b="1" dirty="0">
                        <a:solidFill>
                          <a:srgbClr val="C00000"/>
                        </a:solidFill>
                      </a:endParaRPr>
                    </a:p>
                  </a:txBody>
                  <a:tcPr>
                    <a:solidFill>
                      <a:schemeClr val="accent6">
                        <a:lumMod val="40000"/>
                        <a:lumOff val="60000"/>
                      </a:schemeClr>
                    </a:solidFill>
                  </a:tcPr>
                </a:tc>
                <a:tc hMerge="1">
                  <a:txBody>
                    <a:bodyPr/>
                    <a:lstStyle/>
                    <a:p>
                      <a:pPr algn="l" rtl="0"/>
                      <a:endParaRPr lang="ar-SA" dirty="0"/>
                    </a:p>
                  </a:txBody>
                  <a:tcPr/>
                </a:tc>
                <a:tc hMerge="1">
                  <a:txBody>
                    <a:bodyPr/>
                    <a:lstStyle/>
                    <a:p>
                      <a:pPr algn="ctr" rtl="0"/>
                      <a:endParaRPr lang="ar-SA" sz="1700" b="0" dirty="0"/>
                    </a:p>
                  </a:txBody>
                  <a:tcPr>
                    <a:solidFill>
                      <a:schemeClr val="accent3">
                        <a:lumMod val="40000"/>
                        <a:lumOff val="60000"/>
                      </a:schemeClr>
                    </a:solidFill>
                  </a:tcPr>
                </a:tc>
              </a:tr>
            </a:tbl>
          </a:graphicData>
        </a:graphic>
      </p:graphicFrame>
      <p:sp>
        <p:nvSpPr>
          <p:cNvPr id="12" name="مستطيل 11"/>
          <p:cNvSpPr/>
          <p:nvPr/>
        </p:nvSpPr>
        <p:spPr>
          <a:xfrm>
            <a:off x="1759984" y="2708920"/>
            <a:ext cx="5635837" cy="461665"/>
          </a:xfrm>
          <a:prstGeom prst="rect">
            <a:avLst/>
          </a:prstGeom>
        </p:spPr>
        <p:txBody>
          <a:bodyPr wrap="none">
            <a:spAutoFit/>
          </a:bodyPr>
          <a:lstStyle/>
          <a:p>
            <a:r>
              <a:rPr lang="en-US" sz="2400" b="1" dirty="0" smtClean="0">
                <a:solidFill>
                  <a:srgbClr val="C00000"/>
                </a:solidFill>
              </a:rPr>
              <a:t>Chapter 2 Includes the following Headlines</a:t>
            </a:r>
            <a:endParaRPr lang="ar-SA" sz="2400" b="1" dirty="0">
              <a:solidFill>
                <a:srgbClr val="C00000"/>
              </a:solidFill>
            </a:endParaRPr>
          </a:p>
        </p:txBody>
      </p:sp>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35696" y="1261120"/>
            <a:ext cx="5904656"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35389895"/>
      </p:ext>
    </p:extLst>
  </p:cSld>
  <p:clrMapOvr>
    <a:masterClrMapping/>
  </p:clrMapOvr>
  <mc:AlternateContent xmlns:mc="http://schemas.openxmlformats.org/markup-compatibility/2006" xmlns:p14="http://schemas.microsoft.com/office/powerpoint/2010/main">
    <mc:Choice Requires="p14">
      <p:transition spd="slow" p14:dur="2000" advTm="155305"/>
    </mc:Choice>
    <mc:Fallback xmlns="">
      <p:transition spd="slow" advTm="15530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205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55976" y="1484784"/>
            <a:ext cx="4582629" cy="349361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393700" y="1484784"/>
            <a:ext cx="4572000" cy="4093428"/>
          </a:xfrm>
          <a:prstGeom prst="rect">
            <a:avLst/>
          </a:prstGeom>
        </p:spPr>
        <p:txBody>
          <a:bodyPr>
            <a:spAutoFit/>
          </a:bodyPr>
          <a:lstStyle/>
          <a:p>
            <a:pPr algn="l" rtl="0"/>
            <a:r>
              <a:rPr lang="en-US" sz="2000" b="1" dirty="0" smtClean="0">
                <a:solidFill>
                  <a:srgbClr val="C00000"/>
                </a:solidFill>
              </a:rPr>
              <a:t>1- Progressive History,</a:t>
            </a:r>
          </a:p>
          <a:p>
            <a:pPr algn="l" rtl="0"/>
            <a:r>
              <a:rPr lang="en-US" sz="2000" dirty="0" smtClean="0"/>
              <a:t>The concept of quality did not leap into existence fully formed. </a:t>
            </a:r>
            <a:r>
              <a:rPr lang="en-US" sz="2000" b="1" dirty="0" smtClean="0">
                <a:solidFill>
                  <a:srgbClr val="C00000"/>
                </a:solidFill>
              </a:rPr>
              <a:t>It evolved over time.</a:t>
            </a:r>
            <a:r>
              <a:rPr lang="en-US" sz="2000" dirty="0" smtClean="0"/>
              <a:t> It developed in progressive steps that </a:t>
            </a:r>
            <a:r>
              <a:rPr lang="en-US" sz="2000" b="1" dirty="0" smtClean="0">
                <a:solidFill>
                  <a:srgbClr val="C00000"/>
                </a:solidFill>
              </a:rPr>
              <a:t>responded to the needs and limitations of the times</a:t>
            </a:r>
            <a:r>
              <a:rPr lang="en-US" sz="2000" dirty="0" smtClean="0"/>
              <a:t>.</a:t>
            </a:r>
          </a:p>
          <a:p>
            <a:pPr algn="l" rtl="0"/>
            <a:r>
              <a:rPr lang="en-US" sz="2000" dirty="0" smtClean="0"/>
              <a:t>The historical development of quality concepts may be traced by examining major themes that held during various times. In some cases, these themes followed practice. In other cases, they made new practice possible and advanced the overall concept of quality</a:t>
            </a:r>
            <a:endParaRPr lang="ar-SA" sz="2000" dirty="0"/>
          </a:p>
        </p:txBody>
      </p:sp>
    </p:spTree>
    <p:extLst>
      <p:ext uri="{BB962C8B-B14F-4D97-AF65-F5344CB8AC3E}">
        <p14:creationId xmlns:p14="http://schemas.microsoft.com/office/powerpoint/2010/main" val="241550188"/>
      </p:ext>
    </p:extLst>
  </p:cSld>
  <p:clrMapOvr>
    <a:masterClrMapping/>
  </p:clrMapOvr>
  <mc:AlternateContent xmlns:mc="http://schemas.openxmlformats.org/markup-compatibility/2006" xmlns:p14="http://schemas.microsoft.com/office/powerpoint/2010/main">
    <mc:Choice Requires="p14">
      <p:transition spd="slow" p14:dur="2000" advTm="158831"/>
    </mc:Choice>
    <mc:Fallback xmlns="">
      <p:transition spd="slow" advTm="15883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251519" y="1198212"/>
            <a:ext cx="5544615" cy="5155257"/>
          </a:xfrm>
          <a:prstGeom prst="rect">
            <a:avLst/>
          </a:prstGeom>
        </p:spPr>
        <p:txBody>
          <a:bodyPr wrap="square">
            <a:spAutoFit/>
          </a:bodyPr>
          <a:lstStyle/>
          <a:p>
            <a:pPr algn="l" rtl="0"/>
            <a:r>
              <a:rPr lang="en-US" sz="1900" b="1" dirty="0" smtClean="0">
                <a:solidFill>
                  <a:srgbClr val="C00000"/>
                </a:solidFill>
              </a:rPr>
              <a:t>1.2 The Dark Ages,</a:t>
            </a:r>
          </a:p>
          <a:p>
            <a:pPr algn="l" rtl="0"/>
            <a:r>
              <a:rPr lang="en-US" sz="1900" dirty="0" smtClean="0"/>
              <a:t>The march of quality began during the age of craft production, the 1700s and before.</a:t>
            </a:r>
          </a:p>
          <a:p>
            <a:pPr marL="285750" indent="-285750" algn="l" rtl="0">
              <a:buFontTx/>
              <a:buChar char="-"/>
            </a:pPr>
            <a:r>
              <a:rPr lang="en-US" sz="1900" dirty="0" smtClean="0"/>
              <a:t>During this period, The craftsmen were totally responsible for the product from start to finish.</a:t>
            </a:r>
          </a:p>
          <a:p>
            <a:pPr marL="285750" indent="-285750" algn="l" rtl="0">
              <a:buFontTx/>
              <a:buChar char="-"/>
            </a:pPr>
            <a:r>
              <a:rPr lang="en-US" sz="1900" dirty="0" smtClean="0"/>
              <a:t>The need for more items, produced faster, put a fatal strain on craftsmen. Work began to move to central locations where many workers combined their efforts toward a common goal. Factories arose and the industrial revolution changed production.</a:t>
            </a:r>
          </a:p>
          <a:p>
            <a:pPr marL="285750" indent="-285750" algn="l" rtl="0">
              <a:buFontTx/>
              <a:buChar char="-"/>
            </a:pPr>
            <a:r>
              <a:rPr lang="en-US" sz="2000" dirty="0"/>
              <a:t>- Workers were generally highly skilled because work was done by hand, but now the focus was on individual parts, not the whole. It was important that parts be very similar to each other so that they might be assembled into a final product without significant modification.</a:t>
            </a:r>
          </a:p>
          <a:p>
            <a:pPr marL="285750" indent="-285750" algn="l" rtl="0">
              <a:buFontTx/>
              <a:buChar char="-"/>
            </a:pPr>
            <a:endParaRPr lang="ar-SA" sz="1900" dirty="0"/>
          </a:p>
        </p:txBody>
      </p:sp>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796135" y="1604259"/>
            <a:ext cx="3168352"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592061"/>
      </p:ext>
    </p:extLst>
  </p:cSld>
  <p:clrMapOvr>
    <a:masterClrMapping/>
  </p:clrMapOvr>
  <mc:AlternateContent xmlns:mc="http://schemas.openxmlformats.org/markup-compatibility/2006" xmlns:p14="http://schemas.microsoft.com/office/powerpoint/2010/main">
    <mc:Choice Requires="p14">
      <p:transition spd="slow" p14:dur="2000" advTm="277747"/>
    </mc:Choice>
    <mc:Fallback xmlns="">
      <p:transition spd="slow" advTm="27774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409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92080" y="1268759"/>
            <a:ext cx="3528392" cy="391389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395536" y="1700808"/>
            <a:ext cx="4824536" cy="2554545"/>
          </a:xfrm>
          <a:prstGeom prst="rect">
            <a:avLst/>
          </a:prstGeom>
          <a:ln>
            <a:solidFill>
              <a:schemeClr val="bg1">
                <a:lumMod val="85000"/>
              </a:schemeClr>
            </a:solidFill>
          </a:ln>
          <a:effectLst>
            <a:glow rad="63500">
              <a:schemeClr val="accent1">
                <a:satMod val="175000"/>
                <a:alpha val="40000"/>
              </a:schemeClr>
            </a:glow>
            <a:softEdge rad="139700"/>
          </a:effectLst>
        </p:spPr>
        <p:txBody>
          <a:bodyPr wrap="square">
            <a:spAutoFit/>
          </a:bodyPr>
          <a:lstStyle/>
          <a:p>
            <a:pPr algn="l" rtl="0"/>
            <a:r>
              <a:rPr lang="en-US" sz="2000" dirty="0" smtClean="0"/>
              <a:t>- Inspection became an important aspect of production to ensure that parts met some established design standard. </a:t>
            </a:r>
            <a:r>
              <a:rPr lang="en-US" sz="2000" dirty="0" smtClean="0">
                <a:solidFill>
                  <a:srgbClr val="C00000"/>
                </a:solidFill>
              </a:rPr>
              <a:t>Workers were the critical element in production; they were held responsible for the outcome.</a:t>
            </a:r>
            <a:r>
              <a:rPr lang="en-US" sz="2000" dirty="0" smtClean="0"/>
              <a:t> The quality philosophy at the time might best be stated as </a:t>
            </a:r>
            <a:r>
              <a:rPr lang="en-US" sz="2000" b="1" dirty="0" smtClean="0">
                <a:solidFill>
                  <a:srgbClr val="C00000"/>
                </a:solidFill>
              </a:rPr>
              <a:t>“If you want to make the boat go faster, whip the oarsmen harder.” </a:t>
            </a:r>
            <a:endParaRPr lang="ar-SA" sz="2000" b="1" dirty="0">
              <a:solidFill>
                <a:srgbClr val="C00000"/>
              </a:solidFill>
            </a:endParaRPr>
          </a:p>
        </p:txBody>
      </p:sp>
    </p:spTree>
    <p:extLst>
      <p:ext uri="{BB962C8B-B14F-4D97-AF65-F5344CB8AC3E}">
        <p14:creationId xmlns:p14="http://schemas.microsoft.com/office/powerpoint/2010/main" val="4114456737"/>
      </p:ext>
    </p:extLst>
  </p:cSld>
  <p:clrMapOvr>
    <a:masterClrMapping/>
  </p:clrMapOvr>
  <mc:AlternateContent xmlns:mc="http://schemas.openxmlformats.org/markup-compatibility/2006" xmlns:p14="http://schemas.microsoft.com/office/powerpoint/2010/main">
    <mc:Choice Requires="p14">
      <p:transition spd="slow" p14:dur="2000" advTm="167782"/>
    </mc:Choice>
    <mc:Fallback xmlns="">
      <p:transition spd="slow" advTm="16778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539552" y="1281093"/>
            <a:ext cx="5976664" cy="4493538"/>
          </a:xfrm>
          <a:prstGeom prst="rect">
            <a:avLst/>
          </a:prstGeom>
        </p:spPr>
        <p:txBody>
          <a:bodyPr wrap="square">
            <a:spAutoFit/>
          </a:bodyPr>
          <a:lstStyle/>
          <a:p>
            <a:pPr algn="l" rtl="0"/>
            <a:r>
              <a:rPr lang="en-US" sz="2200" b="1" dirty="0" smtClean="0">
                <a:solidFill>
                  <a:srgbClr val="C00000"/>
                </a:solidFill>
              </a:rPr>
              <a:t>1.3 Scientific Management</a:t>
            </a:r>
            <a:r>
              <a:rPr lang="en-US" sz="2200" dirty="0" smtClean="0">
                <a:solidFill>
                  <a:srgbClr val="C00000"/>
                </a:solidFill>
              </a:rPr>
              <a:t>,</a:t>
            </a:r>
          </a:p>
          <a:p>
            <a:pPr algn="l" rtl="0"/>
            <a:r>
              <a:rPr lang="en-US" sz="2200" dirty="0" smtClean="0"/>
              <a:t> Frederick Winslow Taylor (was an American</a:t>
            </a:r>
            <a:r>
              <a:rPr lang="en-US" sz="2200" dirty="0"/>
              <a:t> </a:t>
            </a:r>
            <a:r>
              <a:rPr lang="en-US" sz="2200" dirty="0" smtClean="0"/>
              <a:t> mechanical </a:t>
            </a:r>
            <a:r>
              <a:rPr lang="en-US" sz="2200" dirty="0"/>
              <a:t>engineer. He was widely known for his methods to improve industrial </a:t>
            </a:r>
            <a:r>
              <a:rPr lang="en-US" sz="2200" dirty="0" smtClean="0"/>
              <a:t>efficiency and quality.</a:t>
            </a:r>
            <a:r>
              <a:rPr lang="en-US" sz="2200" dirty="0"/>
              <a:t> He was one of the first management </a:t>
            </a:r>
            <a:r>
              <a:rPr lang="en-US" sz="2200" dirty="0" smtClean="0"/>
              <a:t>consultants).</a:t>
            </a:r>
          </a:p>
          <a:p>
            <a:pPr algn="l" rtl="0"/>
            <a:r>
              <a:rPr lang="en-US" sz="2200" b="1" dirty="0" smtClean="0">
                <a:solidFill>
                  <a:srgbClr val="C00000"/>
                </a:solidFill>
              </a:rPr>
              <a:t>In his view</a:t>
            </a:r>
            <a:r>
              <a:rPr lang="en-US" sz="2200" dirty="0" smtClean="0"/>
              <a:t>, </a:t>
            </a:r>
            <a:r>
              <a:rPr lang="en-US" sz="2200" b="1" dirty="0" smtClean="0">
                <a:solidFill>
                  <a:srgbClr val="C00000"/>
                </a:solidFill>
              </a:rPr>
              <a:t>if you want to make the boat go faster, you should examine and analyze those things that make the boat go and determine the best way to do it. </a:t>
            </a:r>
            <a:r>
              <a:rPr lang="en-US" sz="2200" dirty="0" smtClean="0"/>
              <a:t>In other words, </a:t>
            </a:r>
            <a:r>
              <a:rPr lang="en-US" sz="2200" b="1" dirty="0" smtClean="0">
                <a:solidFill>
                  <a:srgbClr val="C00000"/>
                </a:solidFill>
              </a:rPr>
              <a:t>it is not what you do, but how you do it that counts.</a:t>
            </a:r>
          </a:p>
          <a:p>
            <a:pPr algn="l" rtl="0"/>
            <a:r>
              <a:rPr lang="en-US" sz="2200" dirty="0" smtClean="0"/>
              <a:t>In 1911, he published The Principles of Scientific Management, which described his approach.</a:t>
            </a:r>
          </a:p>
        </p:txBody>
      </p:sp>
      <p:pic>
        <p:nvPicPr>
          <p:cNvPr id="512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660231" y="1700808"/>
            <a:ext cx="2073275" cy="27130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7147769"/>
      </p:ext>
    </p:extLst>
  </p:cSld>
  <p:clrMapOvr>
    <a:masterClrMapping/>
  </p:clrMapOvr>
  <mc:AlternateContent xmlns:mc="http://schemas.openxmlformats.org/markup-compatibility/2006" xmlns:p14="http://schemas.microsoft.com/office/powerpoint/2010/main">
    <mc:Choice Requires="p14">
      <p:transition spd="slow" p14:dur="2000" advTm="140817"/>
    </mc:Choice>
    <mc:Fallback xmlns="">
      <p:transition spd="slow" advTm="14081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96351" y="1470879"/>
            <a:ext cx="5256584" cy="3785652"/>
          </a:xfrm>
          <a:prstGeom prst="rect">
            <a:avLst/>
          </a:prstGeom>
        </p:spPr>
        <p:txBody>
          <a:bodyPr wrap="square">
            <a:spAutoFit/>
          </a:bodyPr>
          <a:lstStyle/>
          <a:p>
            <a:pPr algn="l" rtl="0"/>
            <a:r>
              <a:rPr lang="en-US" sz="2000" dirty="0" smtClean="0"/>
              <a:t>Taylor’s approach broke the mold of worker-focused quality, but </a:t>
            </a:r>
            <a:r>
              <a:rPr lang="en-US" sz="2000" b="1" dirty="0" smtClean="0">
                <a:solidFill>
                  <a:srgbClr val="C00000"/>
                </a:solidFill>
              </a:rPr>
              <a:t>failed to recognize two key aspects of quality</a:t>
            </a:r>
            <a:r>
              <a:rPr lang="en-US" sz="2000" dirty="0" smtClean="0"/>
              <a:t>.</a:t>
            </a:r>
          </a:p>
          <a:p>
            <a:pPr algn="l" rtl="0"/>
            <a:r>
              <a:rPr lang="en-US" sz="2000" dirty="0" smtClean="0"/>
              <a:t> The first is </a:t>
            </a:r>
            <a:r>
              <a:rPr lang="en-US" sz="2000" b="1" dirty="0" smtClean="0">
                <a:solidFill>
                  <a:srgbClr val="C00000"/>
                </a:solidFill>
              </a:rPr>
              <a:t>motivation</a:t>
            </a:r>
            <a:r>
              <a:rPr lang="en-US" sz="2000" dirty="0" smtClean="0"/>
              <a:t>. Taylor assumed that workers were principally motivated by money. </a:t>
            </a:r>
          </a:p>
          <a:p>
            <a:pPr algn="l" rtl="0"/>
            <a:r>
              <a:rPr lang="en-US" sz="2000" dirty="0" smtClean="0"/>
              <a:t>The other is his assumption that </a:t>
            </a:r>
            <a:r>
              <a:rPr lang="en-US" sz="2000" b="1" dirty="0" smtClean="0">
                <a:solidFill>
                  <a:srgbClr val="C00000"/>
                </a:solidFill>
              </a:rPr>
              <a:t>once an optimal procedure is defined, the results will be the same for every worker. </a:t>
            </a:r>
          </a:p>
          <a:p>
            <a:pPr algn="l" rtl="0"/>
            <a:r>
              <a:rPr lang="en-US" sz="2000" dirty="0" smtClean="0"/>
              <a:t>Taylor’s scientific management involves one way of doing something, one standard worker, no variation in performance, and no communication between workers and management. </a:t>
            </a:r>
            <a:endParaRPr lang="ar-SA" sz="2000" b="1" dirty="0">
              <a:solidFill>
                <a:srgbClr val="C00000"/>
              </a:solidFill>
            </a:endParaRPr>
          </a:p>
        </p:txBody>
      </p:sp>
      <p:pic>
        <p:nvPicPr>
          <p:cNvPr id="614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580112" y="1470879"/>
            <a:ext cx="3456383" cy="366468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1327456"/>
      </p:ext>
    </p:extLst>
  </p:cSld>
  <p:clrMapOvr>
    <a:masterClrMapping/>
  </p:clrMapOvr>
  <mc:AlternateContent xmlns:mc="http://schemas.openxmlformats.org/markup-compatibility/2006" xmlns:p14="http://schemas.microsoft.com/office/powerpoint/2010/main">
    <mc:Choice Requires="p14">
      <p:transition spd="slow" p14:dur="2000" advTm="234347"/>
    </mc:Choice>
    <mc:Fallback xmlns="">
      <p:transition spd="slow" advTm="23434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474506" y="1700808"/>
            <a:ext cx="8417973" cy="4539704"/>
          </a:xfrm>
          <a:prstGeom prst="rect">
            <a:avLst/>
          </a:prstGeom>
        </p:spPr>
        <p:txBody>
          <a:bodyPr wrap="square">
            <a:spAutoFit/>
          </a:bodyPr>
          <a:lstStyle/>
          <a:p>
            <a:pPr algn="l" rtl="0"/>
            <a:r>
              <a:rPr lang="en-US" sz="1900" b="1" dirty="0" smtClean="0">
                <a:solidFill>
                  <a:srgbClr val="C00000"/>
                </a:solidFill>
              </a:rPr>
              <a:t>1.4 Understanding Variation,</a:t>
            </a:r>
          </a:p>
          <a:p>
            <a:pPr algn="l" rtl="0"/>
            <a:r>
              <a:rPr lang="en-US" sz="1900" dirty="0" smtClean="0"/>
              <a:t> The next leap forward occurred when </a:t>
            </a:r>
            <a:r>
              <a:rPr lang="en-US" sz="1900" b="1" dirty="0" smtClean="0">
                <a:solidFill>
                  <a:srgbClr val="C00000"/>
                </a:solidFill>
              </a:rPr>
              <a:t>Walter </a:t>
            </a:r>
            <a:r>
              <a:rPr lang="en-US" sz="1900" b="1" dirty="0" err="1" smtClean="0">
                <a:solidFill>
                  <a:srgbClr val="C00000"/>
                </a:solidFill>
              </a:rPr>
              <a:t>Shewhart</a:t>
            </a:r>
            <a:r>
              <a:rPr lang="en-US" sz="1900" dirty="0" smtClean="0"/>
              <a:t> expanded the quality focus to include </a:t>
            </a:r>
            <a:r>
              <a:rPr lang="en-US" sz="1900" b="1" dirty="0" smtClean="0">
                <a:solidFill>
                  <a:srgbClr val="C00000"/>
                </a:solidFill>
              </a:rPr>
              <a:t>variation</a:t>
            </a:r>
            <a:r>
              <a:rPr lang="en-US" sz="1900" dirty="0" smtClean="0"/>
              <a:t>. </a:t>
            </a:r>
          </a:p>
          <a:p>
            <a:pPr marL="342900" indent="-342900" algn="l" rtl="0">
              <a:buFont typeface="Arial" panose="020B0604020202020204" pitchFamily="34" charset="0"/>
              <a:buChar char="•"/>
            </a:pPr>
            <a:r>
              <a:rPr lang="en-US" sz="2000" b="1" dirty="0" smtClean="0">
                <a:solidFill>
                  <a:srgbClr val="C00000"/>
                </a:solidFill>
              </a:rPr>
              <a:t>Variation meant potential waste</a:t>
            </a:r>
            <a:r>
              <a:rPr lang="en-US" sz="2000" dirty="0" smtClean="0"/>
              <a:t>. If a product varied too far from a target, it had to be redone or discarded. </a:t>
            </a:r>
            <a:endParaRPr lang="en-US" sz="1900" dirty="0" smtClean="0"/>
          </a:p>
          <a:p>
            <a:pPr marL="342900" indent="-342900" algn="l" rtl="0">
              <a:buFont typeface="Arial" panose="020B0604020202020204" pitchFamily="34" charset="0"/>
              <a:buChar char="•"/>
            </a:pPr>
            <a:r>
              <a:rPr lang="en-US" sz="1900" dirty="0" err="1" smtClean="0"/>
              <a:t>Shewhart</a:t>
            </a:r>
            <a:r>
              <a:rPr lang="en-US" sz="1900" dirty="0" smtClean="0"/>
              <a:t> was assigned a project to develop a radio headset for the military.</a:t>
            </a:r>
          </a:p>
          <a:p>
            <a:pPr marL="342900" indent="-342900" algn="l" rtl="0">
              <a:buFont typeface="Arial" panose="020B0604020202020204" pitchFamily="34" charset="0"/>
              <a:buChar char="•"/>
            </a:pPr>
            <a:r>
              <a:rPr lang="en-US" sz="1900" dirty="0" smtClean="0"/>
              <a:t>When analyzing head breadth data provided by the military, </a:t>
            </a:r>
            <a:r>
              <a:rPr lang="en-US" sz="1900" dirty="0" err="1" smtClean="0"/>
              <a:t>Shewhart</a:t>
            </a:r>
            <a:r>
              <a:rPr lang="en-US" sz="1900" dirty="0" smtClean="0"/>
              <a:t> noticed an orderly distribution. Some people had wide heads, some had narrow heads, and a lot fell in between. The data seemed to follow a normal distribution pattern.</a:t>
            </a:r>
          </a:p>
          <a:p>
            <a:pPr marL="342900" indent="-342900" algn="l" rtl="0">
              <a:buFont typeface="Arial" panose="020B0604020202020204" pitchFamily="34" charset="0"/>
              <a:buChar char="•"/>
            </a:pPr>
            <a:r>
              <a:rPr lang="en-US" sz="1900" dirty="0" smtClean="0"/>
              <a:t>Over time, </a:t>
            </a:r>
            <a:r>
              <a:rPr lang="en-US" sz="1900" dirty="0" err="1" smtClean="0"/>
              <a:t>Shewhart</a:t>
            </a:r>
            <a:r>
              <a:rPr lang="en-US" sz="1900" dirty="0" smtClean="0"/>
              <a:t> developed methods for analyzing and understanding this variation. His work became a foundation for doing something about the variation, not just observing it. In 1931, he published Economic Control of Quality in Manufactured Products, which is </a:t>
            </a:r>
            <a:r>
              <a:rPr lang="en-US" sz="2000" dirty="0" smtClean="0"/>
              <a:t>a disciplined approach for improving quality by </a:t>
            </a:r>
            <a:r>
              <a:rPr lang="en-US" sz="2000" u="sng" dirty="0" smtClean="0">
                <a:solidFill>
                  <a:srgbClr val="C00000"/>
                </a:solidFill>
              </a:rPr>
              <a:t>reducing variation in the process</a:t>
            </a:r>
            <a:r>
              <a:rPr lang="en-US" sz="2000" dirty="0" smtClean="0"/>
              <a:t>.</a:t>
            </a:r>
            <a:endParaRPr lang="ar-SA" sz="1900" dirty="0"/>
          </a:p>
        </p:txBody>
      </p:sp>
      <p:pic>
        <p:nvPicPr>
          <p:cNvPr id="717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131840" y="0"/>
            <a:ext cx="4032448" cy="18518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6400671"/>
      </p:ext>
    </p:extLst>
  </p:cSld>
  <p:clrMapOvr>
    <a:masterClrMapping/>
  </p:clrMapOvr>
  <mc:AlternateContent xmlns:mc="http://schemas.openxmlformats.org/markup-compatibility/2006" xmlns:p14="http://schemas.microsoft.com/office/powerpoint/2010/main">
    <mc:Choice Requires="p14">
      <p:transition spd="slow" p14:dur="2000" advTm="351827"/>
    </mc:Choice>
    <mc:Fallback xmlns="">
      <p:transition spd="slow" advTm="35182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101908" y="1752198"/>
            <a:ext cx="5910251" cy="3785652"/>
          </a:xfrm>
          <a:prstGeom prst="rect">
            <a:avLst/>
          </a:prstGeom>
        </p:spPr>
        <p:txBody>
          <a:bodyPr wrap="square">
            <a:spAutoFit/>
          </a:bodyPr>
          <a:lstStyle/>
          <a:p>
            <a:pPr algn="just" rtl="0"/>
            <a:r>
              <a:rPr lang="en-US" sz="2000" b="1" dirty="0" smtClean="0">
                <a:solidFill>
                  <a:srgbClr val="C00000"/>
                </a:solidFill>
              </a:rPr>
              <a:t>1.5 Inspection Reigns,</a:t>
            </a:r>
          </a:p>
          <a:p>
            <a:pPr marL="285750" indent="-285750" algn="just" rtl="0">
              <a:buFont typeface="Arial" panose="020B0604020202020204" pitchFamily="34" charset="0"/>
              <a:buChar char="•"/>
            </a:pPr>
            <a:r>
              <a:rPr lang="en-US" sz="2000" dirty="0" smtClean="0"/>
              <a:t>During World War II, the demand for manufactured products of many kinds increased dramatically. Military customers had urgent requirements that would not tolerate a lot of scrap and rework. At the same time, shortages of materials required efficient utilization of what was available.</a:t>
            </a:r>
          </a:p>
          <a:p>
            <a:pPr marL="285750" indent="-285750" algn="just" rtl="0">
              <a:buFont typeface="Arial" panose="020B0604020202020204" pitchFamily="34" charset="0"/>
              <a:buChar char="•"/>
            </a:pPr>
            <a:r>
              <a:rPr lang="en-US" sz="2000" dirty="0" smtClean="0"/>
              <a:t>Inspection departments flourished as the quality focus drifted back to conforming within an acceptable level of error.</a:t>
            </a:r>
            <a:endParaRPr lang="en-US" sz="2000" b="1" dirty="0" smtClean="0">
              <a:solidFill>
                <a:srgbClr val="C00000"/>
              </a:solidFill>
            </a:endParaRPr>
          </a:p>
          <a:p>
            <a:pPr algn="just" rtl="0"/>
            <a:endParaRPr lang="en-US" sz="2000" b="1" dirty="0" smtClean="0">
              <a:solidFill>
                <a:srgbClr val="C00000"/>
              </a:solidFill>
            </a:endParaRPr>
          </a:p>
          <a:p>
            <a:pPr algn="just" rtl="0"/>
            <a:endParaRPr lang="ar-SA" sz="2000" b="0" dirty="0"/>
          </a:p>
        </p:txBody>
      </p:sp>
      <p:pic>
        <p:nvPicPr>
          <p:cNvPr id="819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12160" y="2132856"/>
            <a:ext cx="2999507"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3653386"/>
      </p:ext>
    </p:extLst>
  </p:cSld>
  <p:clrMapOvr>
    <a:masterClrMapping/>
  </p:clrMapOvr>
  <mc:AlternateContent xmlns:mc="http://schemas.openxmlformats.org/markup-compatibility/2006" xmlns:p14="http://schemas.microsoft.com/office/powerpoint/2010/main">
    <mc:Choice Requires="p14">
      <p:transition spd="slow" p14:dur="2000" advTm="195371"/>
    </mc:Choice>
    <mc:Fallback xmlns="">
      <p:transition spd="slow" advTm="19537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101909" y="1124744"/>
            <a:ext cx="4686115" cy="4832092"/>
          </a:xfrm>
          <a:prstGeom prst="rect">
            <a:avLst/>
          </a:prstGeom>
        </p:spPr>
        <p:txBody>
          <a:bodyPr wrap="square">
            <a:spAutoFit/>
          </a:bodyPr>
          <a:lstStyle/>
          <a:p>
            <a:pPr algn="just" rtl="0"/>
            <a:r>
              <a:rPr lang="en-US" sz="2000" b="1" dirty="0" smtClean="0">
                <a:solidFill>
                  <a:srgbClr val="C00000"/>
                </a:solidFill>
              </a:rPr>
              <a:t>1.6 Japanese Quality</a:t>
            </a:r>
            <a:r>
              <a:rPr lang="en-US" b="1" dirty="0" smtClean="0">
                <a:solidFill>
                  <a:srgbClr val="C00000"/>
                </a:solidFill>
              </a:rPr>
              <a:t>,</a:t>
            </a:r>
          </a:p>
          <a:p>
            <a:pPr marL="285750" indent="-285750" algn="just" rtl="0">
              <a:buFont typeface="Arial" panose="020B0604020202020204" pitchFamily="34" charset="0"/>
              <a:buChar char="•"/>
            </a:pPr>
            <a:r>
              <a:rPr lang="en-US" dirty="0" smtClean="0"/>
              <a:t>In Japan, members of the Japanese Union of Scientists and Engineers considered quality a key component in rebuilding the country’s industrial base in ways that would enhance international </a:t>
            </a:r>
            <a:r>
              <a:rPr lang="en-US" dirty="0"/>
              <a:t>competition in the international </a:t>
            </a:r>
            <a:r>
              <a:rPr lang="en-US" dirty="0" smtClean="0"/>
              <a:t>market. </a:t>
            </a:r>
            <a:r>
              <a:rPr lang="en-US" dirty="0"/>
              <a:t>They </a:t>
            </a:r>
            <a:r>
              <a:rPr lang="en-US" dirty="0" smtClean="0"/>
              <a:t>invited experts from other countries to come to Japan and share their methods.</a:t>
            </a:r>
          </a:p>
          <a:p>
            <a:pPr marL="285750" indent="-285750" algn="just" rtl="0">
              <a:buFont typeface="Arial" panose="020B0604020202020204" pitchFamily="34" charset="0"/>
              <a:buChar char="•"/>
            </a:pPr>
            <a:r>
              <a:rPr lang="en-US" dirty="0" smtClean="0"/>
              <a:t>As a result, Japan became a global economic superpower within twenty years. Because of Japanese quality achievements, it became a label of respect, denoting items that did what customers expected them to do, </a:t>
            </a:r>
            <a:r>
              <a:rPr lang="en-US" b="1" dirty="0" smtClean="0">
                <a:solidFill>
                  <a:srgbClr val="C00000"/>
                </a:solidFill>
              </a:rPr>
              <a:t>worked the first time, and did not fail during use.</a:t>
            </a:r>
          </a:p>
          <a:p>
            <a:pPr algn="just" rtl="0"/>
            <a:endParaRPr lang="ar-SA" b="0" dirty="0"/>
          </a:p>
        </p:txBody>
      </p:sp>
      <p:pic>
        <p:nvPicPr>
          <p:cNvPr id="921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32040" y="1484784"/>
            <a:ext cx="4032448" cy="374801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0259420"/>
      </p:ext>
    </p:extLst>
  </p:cSld>
  <p:clrMapOvr>
    <a:masterClrMapping/>
  </p:clrMapOvr>
  <mc:AlternateContent xmlns:mc="http://schemas.openxmlformats.org/markup-compatibility/2006" xmlns:p14="http://schemas.microsoft.com/office/powerpoint/2010/main">
    <mc:Choice Requires="p14">
      <p:transition spd="slow" p14:dur="2000" advTm="184783"/>
    </mc:Choice>
    <mc:Fallback xmlns="">
      <p:transition spd="slow" advTm="18478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101909" y="1484784"/>
            <a:ext cx="4398083" cy="3447098"/>
          </a:xfrm>
          <a:prstGeom prst="rect">
            <a:avLst/>
          </a:prstGeom>
        </p:spPr>
        <p:txBody>
          <a:bodyPr wrap="square">
            <a:spAutoFit/>
          </a:bodyPr>
          <a:lstStyle/>
          <a:p>
            <a:pPr algn="just" rtl="0"/>
            <a:r>
              <a:rPr lang="en-US" sz="2000" b="1" dirty="0" smtClean="0">
                <a:solidFill>
                  <a:srgbClr val="C00000"/>
                </a:solidFill>
              </a:rPr>
              <a:t>1.7 Customers and Systems</a:t>
            </a:r>
            <a:r>
              <a:rPr lang="en-US" b="1" dirty="0" smtClean="0">
                <a:solidFill>
                  <a:srgbClr val="C00000"/>
                </a:solidFill>
              </a:rPr>
              <a:t>,</a:t>
            </a:r>
          </a:p>
          <a:p>
            <a:pPr marL="285750" indent="-285750" algn="just" rtl="0">
              <a:buFont typeface="Arial" panose="020B0604020202020204" pitchFamily="34" charset="0"/>
              <a:buChar char="•"/>
            </a:pPr>
            <a:r>
              <a:rPr lang="en-US" dirty="0" smtClean="0"/>
              <a:t>In the contemporary view, customer requirements define quality, not products or processes. In other words, it is not what you do or how you do it, but who uses it that counts.</a:t>
            </a:r>
          </a:p>
          <a:p>
            <a:pPr marL="285750" indent="-285750" algn="just" rtl="0">
              <a:buFont typeface="Arial" panose="020B0604020202020204" pitchFamily="34" charset="0"/>
              <a:buChar char="•"/>
            </a:pPr>
            <a:endParaRPr lang="en-US" dirty="0" smtClean="0"/>
          </a:p>
          <a:p>
            <a:pPr marL="285750" indent="-285750" algn="just" rtl="0">
              <a:buFont typeface="Arial" panose="020B0604020202020204" pitchFamily="34" charset="0"/>
              <a:buChar char="•"/>
            </a:pPr>
            <a:r>
              <a:rPr lang="en-US" dirty="0" smtClean="0"/>
              <a:t>Elements of a quality system include external customers, internal customers, suppliers, materials, processes, policies, tools, skills, capabilities, and even society as a whole.  </a:t>
            </a:r>
            <a:endParaRPr lang="ar-SA" b="0" dirty="0"/>
          </a:p>
        </p:txBody>
      </p:sp>
      <p:pic>
        <p:nvPicPr>
          <p:cNvPr id="1024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88024" y="1423074"/>
            <a:ext cx="4248472" cy="37417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23205"/>
      </p:ext>
    </p:extLst>
  </p:cSld>
  <p:clrMapOvr>
    <a:masterClrMapping/>
  </p:clrMapOvr>
  <mc:AlternateContent xmlns:mc="http://schemas.openxmlformats.org/markup-compatibility/2006" xmlns:p14="http://schemas.microsoft.com/office/powerpoint/2010/main">
    <mc:Choice Requires="p14">
      <p:transition spd="slow" p14:dur="2000" advTm="109282"/>
    </mc:Choice>
    <mc:Fallback xmlns="">
      <p:transition spd="slow" advTm="10928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1126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92080" y="1340768"/>
            <a:ext cx="3096344" cy="2112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117684" y="1484784"/>
            <a:ext cx="4814355" cy="2062103"/>
          </a:xfrm>
          <a:prstGeom prst="rect">
            <a:avLst/>
          </a:prstGeom>
        </p:spPr>
        <p:txBody>
          <a:bodyPr wrap="square">
            <a:spAutoFit/>
          </a:bodyPr>
          <a:lstStyle/>
          <a:p>
            <a:pPr algn="l" rtl="0"/>
            <a:r>
              <a:rPr lang="en-US" sz="2000" b="1" dirty="0" smtClean="0">
                <a:solidFill>
                  <a:srgbClr val="C00000"/>
                </a:solidFill>
              </a:rPr>
              <a:t>1.8 Quality Then and Now,</a:t>
            </a:r>
          </a:p>
          <a:p>
            <a:pPr marL="285750" indent="-285750" algn="l" rtl="0">
              <a:buFont typeface="Arial" panose="020B0604020202020204" pitchFamily="34" charset="0"/>
              <a:buChar char="•"/>
            </a:pPr>
            <a:r>
              <a:rPr lang="en-US" dirty="0" smtClean="0"/>
              <a:t>In recent times past, quality included three elements: inspection, statistics, and rework.</a:t>
            </a:r>
          </a:p>
          <a:p>
            <a:pPr marL="285750" indent="-285750" algn="l" rtl="0">
              <a:buFont typeface="Arial" panose="020B0604020202020204" pitchFamily="34" charset="0"/>
              <a:buChar char="•"/>
            </a:pPr>
            <a:r>
              <a:rPr lang="en-US" dirty="0" smtClean="0"/>
              <a:t>Contemporary quality </a:t>
            </a:r>
            <a:r>
              <a:rPr lang="en-US" dirty="0"/>
              <a:t>included a </a:t>
            </a:r>
            <a:r>
              <a:rPr lang="en-US" dirty="0" smtClean="0"/>
              <a:t>significantly different set of elements: customer focus, variation, and continuous improvement. </a:t>
            </a:r>
          </a:p>
          <a:p>
            <a:pPr marL="285750" indent="-285750" algn="l" rtl="0">
              <a:buFont typeface="Arial" panose="020B0604020202020204" pitchFamily="34" charset="0"/>
              <a:buChar char="•"/>
            </a:pPr>
            <a:endParaRPr lang="en-US" dirty="0" smtClean="0"/>
          </a:p>
        </p:txBody>
      </p:sp>
      <p:pic>
        <p:nvPicPr>
          <p:cNvPr id="11267"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75657" y="3861048"/>
            <a:ext cx="6408712" cy="210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035310"/>
      </p:ext>
    </p:extLst>
  </p:cSld>
  <p:clrMapOvr>
    <a:masterClrMapping/>
  </p:clrMapOvr>
  <mc:AlternateContent xmlns:mc="http://schemas.openxmlformats.org/markup-compatibility/2006" xmlns:p14="http://schemas.microsoft.com/office/powerpoint/2010/main">
    <mc:Choice Requires="p14">
      <p:transition spd="slow" p14:dur="2000" advTm="140362"/>
    </mc:Choice>
    <mc:Fallback xmlns="">
      <p:transition spd="slow" advTm="14036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1433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31640" y="1916832"/>
            <a:ext cx="6048672" cy="391475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مستطيل 5"/>
          <p:cNvSpPr/>
          <p:nvPr/>
        </p:nvSpPr>
        <p:spPr>
          <a:xfrm>
            <a:off x="2226153" y="1147391"/>
            <a:ext cx="4572000" cy="461665"/>
          </a:xfrm>
          <a:prstGeom prst="rect">
            <a:avLst/>
          </a:prstGeom>
        </p:spPr>
        <p:txBody>
          <a:bodyPr>
            <a:spAutoFit/>
          </a:bodyPr>
          <a:lstStyle/>
          <a:p>
            <a:pPr algn="ctr" rtl="0"/>
            <a:r>
              <a:rPr lang="en-US" sz="2400" b="1" dirty="0" smtClean="0">
                <a:solidFill>
                  <a:srgbClr val="C00000"/>
                </a:solidFill>
                <a:latin typeface="Algerian" panose="04020705040A02060702" pitchFamily="82" charset="0"/>
              </a:rPr>
              <a:t>2. The Wheel of Quality</a:t>
            </a:r>
          </a:p>
        </p:txBody>
      </p:sp>
      <p:sp>
        <p:nvSpPr>
          <p:cNvPr id="7" name="مستطيل 6"/>
          <p:cNvSpPr/>
          <p:nvPr/>
        </p:nvSpPr>
        <p:spPr>
          <a:xfrm>
            <a:off x="2266623" y="6031723"/>
            <a:ext cx="4572000" cy="307777"/>
          </a:xfrm>
          <a:prstGeom prst="rect">
            <a:avLst/>
          </a:prstGeom>
        </p:spPr>
        <p:txBody>
          <a:bodyPr>
            <a:spAutoFit/>
          </a:bodyPr>
          <a:lstStyle/>
          <a:p>
            <a:pPr algn="l" rtl="0"/>
            <a:r>
              <a:rPr lang="en-US" sz="1400" dirty="0" smtClean="0"/>
              <a:t>The Wheel of Quality. (Copyright ©2003 Kenneth H. Rose)</a:t>
            </a:r>
            <a:endParaRPr lang="ar-SA" sz="1400" dirty="0"/>
          </a:p>
        </p:txBody>
      </p:sp>
    </p:spTree>
    <p:extLst>
      <p:ext uri="{BB962C8B-B14F-4D97-AF65-F5344CB8AC3E}">
        <p14:creationId xmlns:p14="http://schemas.microsoft.com/office/powerpoint/2010/main" val="3403474912"/>
      </p:ext>
    </p:extLst>
  </p:cSld>
  <p:clrMapOvr>
    <a:masterClrMapping/>
  </p:clrMapOvr>
  <mc:AlternateContent xmlns:mc="http://schemas.openxmlformats.org/markup-compatibility/2006" xmlns:p14="http://schemas.microsoft.com/office/powerpoint/2010/main">
    <mc:Choice Requires="p14">
      <p:transition spd="slow" p14:dur="2000" advTm="152328"/>
    </mc:Choice>
    <mc:Fallback xmlns="">
      <p:transition spd="slow" advTm="15232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467544" y="1556792"/>
            <a:ext cx="3888432" cy="3170099"/>
          </a:xfrm>
          <a:prstGeom prst="rect">
            <a:avLst/>
          </a:prstGeom>
        </p:spPr>
        <p:txBody>
          <a:bodyPr wrap="square">
            <a:spAutoFit/>
          </a:bodyPr>
          <a:lstStyle/>
          <a:p>
            <a:pPr algn="l" rtl="0"/>
            <a:r>
              <a:rPr lang="en-US" sz="2000" dirty="0" smtClean="0"/>
              <a:t>The concepts of contemporary quality are codified in a single graphic image. This graphic displays the three elements of </a:t>
            </a:r>
            <a:r>
              <a:rPr lang="en-US" sz="2000" b="1" dirty="0" smtClean="0">
                <a:solidFill>
                  <a:srgbClr val="C00000"/>
                </a:solidFill>
              </a:rPr>
              <a:t>customer focus, variation, and continuous improvement, </a:t>
            </a:r>
            <a:r>
              <a:rPr lang="en-US" sz="2000" dirty="0" smtClean="0"/>
              <a:t>showing the relationships and interactions among them. It also adds the essential elements of training and leadership.</a:t>
            </a:r>
          </a:p>
        </p:txBody>
      </p:sp>
      <p:pic>
        <p:nvPicPr>
          <p:cNvPr id="205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16016" y="1472329"/>
            <a:ext cx="4169668" cy="38288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0670557"/>
      </p:ext>
    </p:extLst>
  </p:cSld>
  <p:clrMapOvr>
    <a:masterClrMapping/>
  </p:clrMapOvr>
  <mc:AlternateContent xmlns:mc="http://schemas.openxmlformats.org/markup-compatibility/2006" xmlns:p14="http://schemas.microsoft.com/office/powerpoint/2010/main">
    <mc:Choice Requires="p14">
      <p:transition spd="slow" p14:dur="2000" advTm="86841"/>
    </mc:Choice>
    <mc:Fallback xmlns="">
      <p:transition spd="slow" advTm="8684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467544" y="1340768"/>
            <a:ext cx="7560840" cy="1631216"/>
          </a:xfrm>
          <a:prstGeom prst="rect">
            <a:avLst/>
          </a:prstGeom>
        </p:spPr>
        <p:txBody>
          <a:bodyPr wrap="square">
            <a:spAutoFit/>
          </a:bodyPr>
          <a:lstStyle/>
          <a:p>
            <a:pPr algn="l" rtl="0"/>
            <a:r>
              <a:rPr lang="en-US" sz="2000" b="1" dirty="0" smtClean="0">
                <a:solidFill>
                  <a:srgbClr val="C00000"/>
                </a:solidFill>
              </a:rPr>
              <a:t>A- Customer Focus, </a:t>
            </a:r>
          </a:p>
          <a:p>
            <a:pPr algn="l" rtl="0"/>
            <a:r>
              <a:rPr lang="en-US" sz="2000" dirty="0" smtClean="0"/>
              <a:t>Projects have more than one customer. </a:t>
            </a:r>
          </a:p>
          <a:p>
            <a:pPr algn="l" rtl="0"/>
            <a:r>
              <a:rPr lang="en-US" sz="2000" b="1" dirty="0" smtClean="0">
                <a:solidFill>
                  <a:srgbClr val="C00000"/>
                </a:solidFill>
              </a:rPr>
              <a:t>External customer, </a:t>
            </a:r>
            <a:r>
              <a:rPr lang="en-US" sz="2000" b="1" dirty="0" smtClean="0">
                <a:solidFill>
                  <a:srgbClr val="00B0F0"/>
                </a:solidFill>
              </a:rPr>
              <a:t>Internal customer</a:t>
            </a:r>
            <a:r>
              <a:rPr lang="en-US" sz="2000" b="1" dirty="0" smtClean="0">
                <a:solidFill>
                  <a:srgbClr val="C00000"/>
                </a:solidFill>
              </a:rPr>
              <a:t>, and </a:t>
            </a:r>
            <a:r>
              <a:rPr lang="en-US" sz="2000" b="1" dirty="0" smtClean="0">
                <a:solidFill>
                  <a:schemeClr val="accent3">
                    <a:lumMod val="75000"/>
                  </a:schemeClr>
                </a:solidFill>
              </a:rPr>
              <a:t>Hidden customer</a:t>
            </a:r>
            <a:r>
              <a:rPr lang="en-US" sz="2000" b="1" dirty="0" smtClean="0">
                <a:solidFill>
                  <a:srgbClr val="C00000"/>
                </a:solidFill>
              </a:rPr>
              <a:t>.</a:t>
            </a:r>
          </a:p>
          <a:p>
            <a:pPr algn="l" rtl="0"/>
            <a:endParaRPr lang="en-US" sz="2000" b="1" dirty="0" smtClean="0">
              <a:solidFill>
                <a:srgbClr val="C00000"/>
              </a:solidFill>
            </a:endParaRPr>
          </a:p>
          <a:p>
            <a:pPr algn="l" rtl="0"/>
            <a:endParaRPr lang="ar-SA" sz="2000" b="1" dirty="0">
              <a:solidFill>
                <a:srgbClr val="C00000"/>
              </a:solidFill>
            </a:endParaRPr>
          </a:p>
        </p:txBody>
      </p:sp>
      <p:pic>
        <p:nvPicPr>
          <p:cNvPr id="1536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9512" y="2636912"/>
            <a:ext cx="8544644"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8941945"/>
      </p:ext>
    </p:extLst>
  </p:cSld>
  <p:clrMapOvr>
    <a:masterClrMapping/>
  </p:clrMapOvr>
  <mc:AlternateContent xmlns:mc="http://schemas.openxmlformats.org/markup-compatibility/2006" xmlns:p14="http://schemas.microsoft.com/office/powerpoint/2010/main">
    <mc:Choice Requires="p14">
      <p:transition spd="slow" p14:dur="2000" advTm="52353"/>
    </mc:Choice>
    <mc:Fallback xmlns="">
      <p:transition spd="slow" advTm="5235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23528" y="1604259"/>
            <a:ext cx="4440933" cy="2862322"/>
          </a:xfrm>
          <a:prstGeom prst="rect">
            <a:avLst/>
          </a:prstGeom>
        </p:spPr>
        <p:txBody>
          <a:bodyPr wrap="square">
            <a:spAutoFit/>
          </a:bodyPr>
          <a:lstStyle/>
          <a:p>
            <a:pPr algn="l" rtl="0"/>
            <a:r>
              <a:rPr lang="en-US" sz="2000" b="1" dirty="0" smtClean="0">
                <a:solidFill>
                  <a:srgbClr val="C00000"/>
                </a:solidFill>
              </a:rPr>
              <a:t>External customers,</a:t>
            </a:r>
          </a:p>
          <a:p>
            <a:pPr algn="l" rtl="0"/>
            <a:r>
              <a:rPr lang="en-US" sz="2000" dirty="0" smtClean="0"/>
              <a:t> Those outside the organization or the project team. </a:t>
            </a:r>
          </a:p>
          <a:p>
            <a:pPr marL="285750" indent="-285750" algn="l" rtl="0">
              <a:buFontTx/>
              <a:buChar char="-"/>
            </a:pPr>
            <a:r>
              <a:rPr lang="en-US" sz="2000" dirty="0" smtClean="0"/>
              <a:t>The client is the most obvious external customer. </a:t>
            </a:r>
          </a:p>
          <a:p>
            <a:pPr marL="285750" indent="-285750" algn="l" rtl="0">
              <a:buFontTx/>
              <a:buChar char="-"/>
            </a:pPr>
            <a:r>
              <a:rPr lang="en-US" sz="2000" dirty="0" smtClean="0"/>
              <a:t>Suppliers are also external customers. </a:t>
            </a:r>
          </a:p>
          <a:p>
            <a:pPr marL="285750" indent="-285750" algn="l" rtl="0">
              <a:buFontTx/>
              <a:buChar char="-"/>
            </a:pPr>
            <a:r>
              <a:rPr lang="en-US" sz="2000" dirty="0" smtClean="0"/>
              <a:t>The end user of the product is the one who either takes or rejects the product. </a:t>
            </a:r>
            <a:endParaRPr lang="ar-SA" sz="2000" dirty="0"/>
          </a:p>
        </p:txBody>
      </p:sp>
      <p:pic>
        <p:nvPicPr>
          <p:cNvPr id="1638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4048" y="1196752"/>
            <a:ext cx="4032448" cy="39604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8669611"/>
      </p:ext>
    </p:extLst>
  </p:cSld>
  <p:clrMapOvr>
    <a:masterClrMapping/>
  </p:clrMapOvr>
  <mc:AlternateContent xmlns:mc="http://schemas.openxmlformats.org/markup-compatibility/2006" xmlns:p14="http://schemas.microsoft.com/office/powerpoint/2010/main">
    <mc:Choice Requires="p14">
      <p:transition spd="slow" p14:dur="2000" advTm="77777"/>
    </mc:Choice>
    <mc:Fallback xmlns="">
      <p:transition spd="slow" advTm="7777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23136" y="1587948"/>
            <a:ext cx="5047913" cy="3170099"/>
          </a:xfrm>
          <a:prstGeom prst="rect">
            <a:avLst/>
          </a:prstGeom>
        </p:spPr>
        <p:txBody>
          <a:bodyPr wrap="square">
            <a:spAutoFit/>
          </a:bodyPr>
          <a:lstStyle/>
          <a:p>
            <a:pPr algn="l" rtl="0"/>
            <a:r>
              <a:rPr lang="en-US" sz="2000" b="1" dirty="0" smtClean="0">
                <a:solidFill>
                  <a:srgbClr val="00B0F0"/>
                </a:solidFill>
              </a:rPr>
              <a:t>Internal customer, </a:t>
            </a:r>
          </a:p>
          <a:p>
            <a:pPr algn="l" rtl="0"/>
            <a:r>
              <a:rPr lang="en-US" sz="2000" dirty="0" smtClean="0"/>
              <a:t>Internal customers constitute another category. </a:t>
            </a:r>
          </a:p>
          <a:p>
            <a:pPr algn="l" rtl="0"/>
            <a:r>
              <a:rPr lang="en-US" sz="2000" dirty="0" smtClean="0"/>
              <a:t>A project is usually completed by a number of collaborating elements within an organization. Each element performs a piece of the work and passes its piece on to another element that will perform another piece and pass it along to another and another until the final product is delivered to the client. </a:t>
            </a:r>
          </a:p>
        </p:txBody>
      </p:sp>
      <p:pic>
        <p:nvPicPr>
          <p:cNvPr id="174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580112" y="1220013"/>
            <a:ext cx="3339587" cy="4185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0447279"/>
      </p:ext>
    </p:extLst>
  </p:cSld>
  <p:clrMapOvr>
    <a:masterClrMapping/>
  </p:clrMapOvr>
  <mc:AlternateContent xmlns:mc="http://schemas.openxmlformats.org/markup-compatibility/2006" xmlns:p14="http://schemas.microsoft.com/office/powerpoint/2010/main">
    <mc:Choice Requires="p14">
      <p:transition spd="slow" p14:dur="2000" advTm="131341"/>
    </mc:Choice>
    <mc:Fallback xmlns="">
      <p:transition spd="slow" advTm="13134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251520" y="1196752"/>
            <a:ext cx="5256584" cy="4201150"/>
          </a:xfrm>
          <a:prstGeom prst="rect">
            <a:avLst/>
          </a:prstGeom>
        </p:spPr>
        <p:txBody>
          <a:bodyPr wrap="square">
            <a:spAutoFit/>
          </a:bodyPr>
          <a:lstStyle/>
          <a:p>
            <a:pPr algn="l" rtl="0"/>
            <a:r>
              <a:rPr lang="en-US" sz="2000" b="1" dirty="0" smtClean="0">
                <a:solidFill>
                  <a:schemeClr val="accent3">
                    <a:lumMod val="75000"/>
                  </a:schemeClr>
                </a:solidFill>
              </a:rPr>
              <a:t>Hidden customer,</a:t>
            </a:r>
          </a:p>
          <a:p>
            <a:pPr algn="l" rtl="0"/>
            <a:r>
              <a:rPr lang="en-US" sz="1900" dirty="0" smtClean="0"/>
              <a:t>Hidden customers can be the most difficult to identify and the most troublesome for project managers.</a:t>
            </a:r>
          </a:p>
          <a:p>
            <a:pPr algn="l" rtl="0"/>
            <a:r>
              <a:rPr lang="en-US" sz="1900" dirty="0" smtClean="0"/>
              <a:t> </a:t>
            </a:r>
            <a:r>
              <a:rPr lang="en-US" sz="1900" b="1" dirty="0" smtClean="0">
                <a:solidFill>
                  <a:srgbClr val="C00000"/>
                </a:solidFill>
              </a:rPr>
              <a:t>Hidden customers are stakeholders </a:t>
            </a:r>
            <a:r>
              <a:rPr lang="en-US" sz="1900" dirty="0" smtClean="0"/>
              <a:t>— people or organizations  that do not participate directly in the project, but have an interest in or concern about the project to the degree that they may influence the outcome. </a:t>
            </a:r>
          </a:p>
          <a:p>
            <a:pPr algn="l" rtl="0"/>
            <a:r>
              <a:rPr lang="en-US" sz="1900" b="1" dirty="0" smtClean="0">
                <a:solidFill>
                  <a:srgbClr val="C00000"/>
                </a:solidFill>
              </a:rPr>
              <a:t>Some may be apparent</a:t>
            </a:r>
            <a:r>
              <a:rPr lang="en-US" sz="1900" dirty="0" smtClean="0"/>
              <a:t>; will pop up as a hidden customer. </a:t>
            </a:r>
          </a:p>
          <a:p>
            <a:pPr algn="l" rtl="0"/>
            <a:r>
              <a:rPr lang="en-US" sz="1900" b="1" dirty="0" smtClean="0">
                <a:solidFill>
                  <a:srgbClr val="C00000"/>
                </a:solidFill>
              </a:rPr>
              <a:t>Some are not apparent</a:t>
            </a:r>
            <a:r>
              <a:rPr lang="en-US" sz="1900" dirty="0" smtClean="0"/>
              <a:t>; these tend to be the dangerous ones as they can appear out of nowhere and put a project off track. </a:t>
            </a:r>
          </a:p>
        </p:txBody>
      </p:sp>
      <p:pic>
        <p:nvPicPr>
          <p:cNvPr id="1843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84168" y="1604260"/>
            <a:ext cx="2880320" cy="36249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8272487"/>
      </p:ext>
    </p:extLst>
  </p:cSld>
  <p:clrMapOvr>
    <a:masterClrMapping/>
  </p:clrMapOvr>
  <mc:AlternateContent xmlns:mc="http://schemas.openxmlformats.org/markup-compatibility/2006" xmlns:p14="http://schemas.microsoft.com/office/powerpoint/2010/main">
    <mc:Choice Requires="p14">
      <p:transition spd="slow" p14:dur="2000" advTm="205348"/>
    </mc:Choice>
    <mc:Fallback xmlns="">
      <p:transition spd="slow" advTm="20534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539552" y="1340768"/>
            <a:ext cx="4572000" cy="4770537"/>
          </a:xfrm>
          <a:prstGeom prst="rect">
            <a:avLst/>
          </a:prstGeom>
        </p:spPr>
        <p:txBody>
          <a:bodyPr>
            <a:spAutoFit/>
          </a:bodyPr>
          <a:lstStyle/>
          <a:p>
            <a:pPr algn="l" rtl="0"/>
            <a:r>
              <a:rPr lang="en-US" sz="1900" b="1" dirty="0" smtClean="0">
                <a:solidFill>
                  <a:srgbClr val="C00000"/>
                </a:solidFill>
              </a:rPr>
              <a:t>Customer role falls into four parts:</a:t>
            </a:r>
          </a:p>
          <a:p>
            <a:pPr marL="342900" indent="-342900" algn="l" rtl="0">
              <a:buAutoNum type="arabicPeriod"/>
            </a:pPr>
            <a:r>
              <a:rPr lang="en-US" sz="1900" dirty="0" smtClean="0"/>
              <a:t>Provide needs and requirements — Customers are important because they are the source of requirements that are the foundation for the project. </a:t>
            </a:r>
          </a:p>
          <a:p>
            <a:pPr marL="342900" indent="-342900" algn="l" rtl="0">
              <a:buAutoNum type="arabicPeriod"/>
            </a:pPr>
            <a:r>
              <a:rPr lang="en-US" sz="1900" dirty="0" smtClean="0"/>
              <a:t>Define standards — Beyond requirements, customers describe “</a:t>
            </a:r>
            <a:r>
              <a:rPr lang="en-US" sz="1900" b="1" dirty="0" smtClean="0">
                <a:solidFill>
                  <a:srgbClr val="C00000"/>
                </a:solidFill>
              </a:rPr>
              <a:t>how well”</a:t>
            </a:r>
            <a:r>
              <a:rPr lang="en-US" sz="1900" dirty="0" smtClean="0"/>
              <a:t> a product should perform. They provide measurable targets. </a:t>
            </a:r>
          </a:p>
          <a:p>
            <a:pPr marL="342900" indent="-342900" algn="l" rtl="0">
              <a:buAutoNum type="arabicPeriod"/>
            </a:pPr>
            <a:r>
              <a:rPr lang="en-US" sz="1900" dirty="0" smtClean="0"/>
              <a:t>Evaluate products — Customers will accept or reject products based on the degree to which the products meet their expectations. </a:t>
            </a:r>
          </a:p>
          <a:p>
            <a:pPr marL="342900" indent="-342900" algn="l" rtl="0">
              <a:buAutoNum type="arabicPeriod"/>
            </a:pPr>
            <a:r>
              <a:rPr lang="en-US" sz="1900" dirty="0" smtClean="0"/>
              <a:t>Provide feedback — Customers will comment, complain, recommend, or purchase a product again.</a:t>
            </a:r>
            <a:endParaRPr lang="ar-SA" sz="1900" dirty="0"/>
          </a:p>
        </p:txBody>
      </p:sp>
      <p:pic>
        <p:nvPicPr>
          <p:cNvPr id="1945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11552" y="1648850"/>
            <a:ext cx="3780928" cy="35803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8816692"/>
      </p:ext>
    </p:extLst>
  </p:cSld>
  <p:clrMapOvr>
    <a:masterClrMapping/>
  </p:clrMapOvr>
  <mc:AlternateContent xmlns:mc="http://schemas.openxmlformats.org/markup-compatibility/2006" xmlns:p14="http://schemas.microsoft.com/office/powerpoint/2010/main">
    <mc:Choice Requires="p14">
      <p:transition spd="slow" p14:dur="2000" advTm="191820"/>
    </mc:Choice>
    <mc:Fallback xmlns="">
      <p:transition spd="slow" advTm="19182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179512" y="1234927"/>
            <a:ext cx="4824536" cy="4093428"/>
          </a:xfrm>
          <a:prstGeom prst="rect">
            <a:avLst/>
          </a:prstGeom>
        </p:spPr>
        <p:txBody>
          <a:bodyPr wrap="square">
            <a:spAutoFit/>
          </a:bodyPr>
          <a:lstStyle/>
          <a:p>
            <a:pPr algn="l" rtl="0"/>
            <a:r>
              <a:rPr lang="en-US" sz="2000" b="1" dirty="0" smtClean="0">
                <a:solidFill>
                  <a:srgbClr val="C00000"/>
                </a:solidFill>
              </a:rPr>
              <a:t>B- Variation,</a:t>
            </a:r>
          </a:p>
          <a:p>
            <a:pPr algn="l" rtl="0"/>
            <a:r>
              <a:rPr lang="en-US" sz="2000" dirty="0" smtClean="0"/>
              <a:t>Variation is a characteristic of any production process. </a:t>
            </a:r>
            <a:r>
              <a:rPr lang="en-US" sz="2000" b="1" dirty="0" smtClean="0">
                <a:solidFill>
                  <a:srgbClr val="C00000"/>
                </a:solidFill>
              </a:rPr>
              <a:t>Variation can and must be understood and controlled in order to influence results.</a:t>
            </a:r>
          </a:p>
          <a:p>
            <a:pPr algn="l" rtl="0"/>
            <a:r>
              <a:rPr lang="en-US" sz="2000" dirty="0" smtClean="0"/>
              <a:t>This is an important matter because variation </a:t>
            </a:r>
            <a:r>
              <a:rPr lang="en-US" sz="2000" b="1" dirty="0" smtClean="0">
                <a:solidFill>
                  <a:srgbClr val="C00000"/>
                </a:solidFill>
              </a:rPr>
              <a:t>can produce defects</a:t>
            </a:r>
            <a:r>
              <a:rPr lang="en-US" sz="2000" dirty="0" smtClean="0"/>
              <a:t>. After identifying sources of potential variation, project managers must seek to understand the variation, why it occurs, and what its effects are. Then they must control the variation so the process involved performs consistently, producing predictable results.</a:t>
            </a:r>
            <a:endParaRPr lang="ar-SA" sz="2000" dirty="0"/>
          </a:p>
        </p:txBody>
      </p:sp>
      <p:pic>
        <p:nvPicPr>
          <p:cNvPr id="2048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6450" y="1844824"/>
            <a:ext cx="3930936" cy="309634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0809085"/>
      </p:ext>
    </p:extLst>
  </p:cSld>
  <p:clrMapOvr>
    <a:masterClrMapping/>
  </p:clrMapOvr>
  <mc:AlternateContent xmlns:mc="http://schemas.openxmlformats.org/markup-compatibility/2006" xmlns:p14="http://schemas.microsoft.com/office/powerpoint/2010/main">
    <mc:Choice Requires="p14">
      <p:transition spd="slow" p14:dur="2000" advTm="173335"/>
    </mc:Choice>
    <mc:Fallback xmlns="">
      <p:transition spd="slow" advTm="17333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339752" y="1052736"/>
            <a:ext cx="4608512" cy="2051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899591" y="3501008"/>
            <a:ext cx="7583077" cy="2585323"/>
          </a:xfrm>
          <a:prstGeom prst="rect">
            <a:avLst/>
          </a:prstGeom>
        </p:spPr>
        <p:txBody>
          <a:bodyPr wrap="square">
            <a:spAutoFit/>
          </a:bodyPr>
          <a:lstStyle/>
          <a:p>
            <a:pPr algn="l" rtl="0"/>
            <a:r>
              <a:rPr lang="en-US" dirty="0"/>
              <a:t>In 1924, Dr. Walter </a:t>
            </a:r>
            <a:r>
              <a:rPr lang="en-US" dirty="0" err="1"/>
              <a:t>Shewhart</a:t>
            </a:r>
            <a:r>
              <a:rPr lang="en-US" dirty="0"/>
              <a:t>  </a:t>
            </a:r>
            <a:r>
              <a:rPr lang="en-US" dirty="0" smtClean="0"/>
              <a:t>identified </a:t>
            </a:r>
            <a:r>
              <a:rPr lang="en-US" dirty="0"/>
              <a:t>two causes of </a:t>
            </a:r>
            <a:r>
              <a:rPr lang="en-US" dirty="0" smtClean="0"/>
              <a:t>variation, </a:t>
            </a:r>
          </a:p>
          <a:p>
            <a:pPr algn="l" rtl="0"/>
            <a:r>
              <a:rPr lang="en-US" b="1" dirty="0" smtClean="0">
                <a:solidFill>
                  <a:srgbClr val="C00000"/>
                </a:solidFill>
              </a:rPr>
              <a:t>- Common </a:t>
            </a:r>
            <a:r>
              <a:rPr lang="en-US" b="1" dirty="0">
                <a:solidFill>
                  <a:srgbClr val="C00000"/>
                </a:solidFill>
              </a:rPr>
              <a:t>cause variation, </a:t>
            </a:r>
            <a:r>
              <a:rPr lang="en-US" dirty="0"/>
              <a:t>also known as noise variation, is inherent in a process over time. It affects every outcome of the process and everyone working in the process. Managing common cause variation thus requires improvements to the process.</a:t>
            </a:r>
          </a:p>
          <a:p>
            <a:pPr algn="l" rtl="0"/>
            <a:r>
              <a:rPr lang="en-US" b="1" dirty="0" smtClean="0">
                <a:solidFill>
                  <a:srgbClr val="C00000"/>
                </a:solidFill>
              </a:rPr>
              <a:t>- Special </a:t>
            </a:r>
            <a:r>
              <a:rPr lang="en-US" b="1" dirty="0">
                <a:solidFill>
                  <a:srgbClr val="C00000"/>
                </a:solidFill>
              </a:rPr>
              <a:t>cause variation, </a:t>
            </a:r>
            <a:r>
              <a:rPr lang="en-US" dirty="0"/>
              <a:t>also known as signal cause variation, arises because of unusual circumstances and is not an inherent part of a process. Managing this kind of variation involves locating and removing the unusual or special cause.</a:t>
            </a:r>
          </a:p>
        </p:txBody>
      </p:sp>
    </p:spTree>
    <p:extLst>
      <p:ext uri="{BB962C8B-B14F-4D97-AF65-F5344CB8AC3E}">
        <p14:creationId xmlns:p14="http://schemas.microsoft.com/office/powerpoint/2010/main" val="1703795307"/>
      </p:ext>
    </p:extLst>
  </p:cSld>
  <p:clrMapOvr>
    <a:masterClrMapping/>
  </p:clrMapOvr>
  <mc:AlternateContent xmlns:mc="http://schemas.openxmlformats.org/markup-compatibility/2006" xmlns:p14="http://schemas.microsoft.com/office/powerpoint/2010/main">
    <mc:Choice Requires="p14">
      <p:transition spd="slow" p14:dur="2000" advTm="126332"/>
    </mc:Choice>
    <mc:Fallback xmlns="">
      <p:transition spd="slow" advTm="12633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135365" y="1772816"/>
            <a:ext cx="4724667" cy="3785652"/>
          </a:xfrm>
          <a:prstGeom prst="rect">
            <a:avLst/>
          </a:prstGeom>
        </p:spPr>
        <p:txBody>
          <a:bodyPr wrap="square">
            <a:spAutoFit/>
          </a:bodyPr>
          <a:lstStyle/>
          <a:p>
            <a:pPr algn="l" rtl="0"/>
            <a:r>
              <a:rPr lang="en-US" sz="2000" b="1" dirty="0" smtClean="0">
                <a:solidFill>
                  <a:srgbClr val="C00000"/>
                </a:solidFill>
              </a:rPr>
              <a:t>C. Continuous Improvement,</a:t>
            </a:r>
          </a:p>
          <a:p>
            <a:pPr algn="l" rtl="0"/>
            <a:r>
              <a:rPr lang="en-US" sz="2000" dirty="0" smtClean="0"/>
              <a:t>Continuous improvement involves at least three specific actions.</a:t>
            </a:r>
          </a:p>
          <a:p>
            <a:pPr algn="l" rtl="0"/>
            <a:endParaRPr lang="en-US" sz="2000" dirty="0" smtClean="0"/>
          </a:p>
          <a:p>
            <a:pPr algn="l" rtl="0"/>
            <a:r>
              <a:rPr lang="en-US" sz="2000" b="1" dirty="0" smtClean="0">
                <a:solidFill>
                  <a:srgbClr val="C00000"/>
                </a:solidFill>
              </a:rPr>
              <a:t>1- Communication is essential</a:t>
            </a:r>
            <a:r>
              <a:rPr lang="en-US" sz="2000" dirty="0" smtClean="0"/>
              <a:t>. The project team must have effective communication within itself and with customers, suppliers, and stakeholders. Communication is the means of identifying problems and opportunities, resolving problems, and exploiting opportunities.</a:t>
            </a:r>
          </a:p>
          <a:p>
            <a:pPr algn="l" rtl="0"/>
            <a:endParaRPr lang="ar-SA" sz="2000" dirty="0"/>
          </a:p>
        </p:txBody>
      </p:sp>
      <p:pic>
        <p:nvPicPr>
          <p:cNvPr id="2150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4048" y="1604259"/>
            <a:ext cx="3600400" cy="318179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2532568"/>
      </p:ext>
    </p:extLst>
  </p:cSld>
  <p:clrMapOvr>
    <a:masterClrMapping/>
  </p:clrMapOvr>
  <mc:AlternateContent xmlns:mc="http://schemas.openxmlformats.org/markup-compatibility/2006" xmlns:p14="http://schemas.microsoft.com/office/powerpoint/2010/main">
    <mc:Choice Requires="p14">
      <p:transition spd="slow" p14:dur="2000" advTm="85828"/>
    </mc:Choice>
    <mc:Fallback xmlns="">
      <p:transition spd="slow" advTm="8582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467544" y="1340768"/>
            <a:ext cx="4536504" cy="4401205"/>
          </a:xfrm>
          <a:prstGeom prst="rect">
            <a:avLst/>
          </a:prstGeom>
        </p:spPr>
        <p:txBody>
          <a:bodyPr wrap="square">
            <a:spAutoFit/>
          </a:bodyPr>
          <a:lstStyle/>
          <a:p>
            <a:pPr algn="l" rtl="0"/>
            <a:r>
              <a:rPr lang="en-US" sz="2000" dirty="0" smtClean="0"/>
              <a:t>2- </a:t>
            </a:r>
            <a:r>
              <a:rPr lang="en-US" sz="2000" b="1" dirty="0" smtClean="0">
                <a:solidFill>
                  <a:srgbClr val="C00000"/>
                </a:solidFill>
              </a:rPr>
              <a:t>Corrective action </a:t>
            </a:r>
            <a:r>
              <a:rPr lang="en-US" sz="2000" dirty="0" smtClean="0"/>
              <a:t>is also essential. Fixing problems is necessary, but not sufficient. Project managers and team members must also identify the causes for any problems and eliminate them or reduce them to the greatest extent possible. It is good to fix a problem; it is better to prevent it from occurring again. </a:t>
            </a:r>
          </a:p>
          <a:p>
            <a:pPr algn="l" rtl="0"/>
            <a:r>
              <a:rPr lang="en-US" sz="2000" b="1" dirty="0" smtClean="0">
                <a:solidFill>
                  <a:srgbClr val="C00000"/>
                </a:solidFill>
              </a:rPr>
              <a:t>3- Identifying and acting on opportunities, </a:t>
            </a:r>
          </a:p>
          <a:p>
            <a:pPr algn="l" rtl="0"/>
            <a:r>
              <a:rPr lang="en-US" sz="2000" dirty="0" smtClean="0"/>
              <a:t>The plan-do- check-act </a:t>
            </a:r>
            <a:r>
              <a:rPr lang="en-US" sz="2000" dirty="0"/>
              <a:t>(PDCA</a:t>
            </a:r>
            <a:r>
              <a:rPr lang="en-US" sz="2000" dirty="0" smtClean="0"/>
              <a:t>) cycle provides a disciplined approach for continuous improvement based on either identified problems or opportunities.</a:t>
            </a:r>
          </a:p>
        </p:txBody>
      </p:sp>
      <p:pic>
        <p:nvPicPr>
          <p:cNvPr id="2253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20072" y="1916832"/>
            <a:ext cx="3477828" cy="328047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5547030"/>
      </p:ext>
    </p:extLst>
  </p:cSld>
  <p:clrMapOvr>
    <a:masterClrMapping/>
  </p:clrMapOvr>
  <mc:AlternateContent xmlns:mc="http://schemas.openxmlformats.org/markup-compatibility/2006" xmlns:p14="http://schemas.microsoft.com/office/powerpoint/2010/main">
    <mc:Choice Requires="p14">
      <p:transition spd="slow" p14:dur="2000" advTm="201033"/>
    </mc:Choice>
    <mc:Fallback xmlns="">
      <p:transition spd="slow" advTm="20103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251519" y="1124744"/>
            <a:ext cx="5119529" cy="5078313"/>
          </a:xfrm>
          <a:prstGeom prst="rect">
            <a:avLst/>
          </a:prstGeom>
        </p:spPr>
        <p:txBody>
          <a:bodyPr wrap="square">
            <a:spAutoFit/>
          </a:bodyPr>
          <a:lstStyle/>
          <a:p>
            <a:pPr algn="l" rtl="0"/>
            <a:r>
              <a:rPr lang="en-US" b="1" dirty="0" smtClean="0">
                <a:solidFill>
                  <a:srgbClr val="C00000"/>
                </a:solidFill>
              </a:rPr>
              <a:t>The benefits of continuous improvement,</a:t>
            </a:r>
          </a:p>
          <a:p>
            <a:pPr algn="l" rtl="0"/>
            <a:r>
              <a:rPr lang="en-US" dirty="0" smtClean="0"/>
              <a:t>◆ </a:t>
            </a:r>
            <a:r>
              <a:rPr lang="en-US" b="1" dirty="0" smtClean="0">
                <a:solidFill>
                  <a:srgbClr val="00B0F0"/>
                </a:solidFill>
              </a:rPr>
              <a:t>Meet dynamic needs and requirements, </a:t>
            </a:r>
            <a:r>
              <a:rPr lang="en-US" dirty="0" smtClean="0"/>
              <a:t>Customer needs are always changing. Give them what they ask for and they will ask for more. </a:t>
            </a:r>
          </a:p>
          <a:p>
            <a:pPr algn="l" rtl="0"/>
            <a:r>
              <a:rPr lang="en-US" dirty="0" smtClean="0"/>
              <a:t>◆ </a:t>
            </a:r>
            <a:r>
              <a:rPr lang="en-US" b="1" dirty="0" smtClean="0">
                <a:solidFill>
                  <a:srgbClr val="00B0F0"/>
                </a:solidFill>
              </a:rPr>
              <a:t>Stay competitive </a:t>
            </a:r>
            <a:r>
              <a:rPr lang="en-US" dirty="0" smtClean="0"/>
              <a:t>, Competitors are always improving. The global marketplace is not in a steady state; it is a race, and you cannot win a race by standing still. </a:t>
            </a:r>
          </a:p>
          <a:p>
            <a:pPr algn="l" rtl="0"/>
            <a:r>
              <a:rPr lang="en-US" dirty="0" smtClean="0"/>
              <a:t>◆ </a:t>
            </a:r>
            <a:r>
              <a:rPr lang="en-US" b="1" dirty="0" smtClean="0">
                <a:solidFill>
                  <a:srgbClr val="00B0F0"/>
                </a:solidFill>
              </a:rPr>
              <a:t>Reduce costs, increase profits </a:t>
            </a:r>
            <a:r>
              <a:rPr lang="en-US" dirty="0" smtClean="0"/>
              <a:t>, The global marketplace includes competitors with very low costs, particularly in labor. Reducing costs can increase competitive approach, which will increase sales and overall profit.</a:t>
            </a:r>
          </a:p>
          <a:p>
            <a:pPr algn="l" rtl="0"/>
            <a:r>
              <a:rPr lang="en-US" dirty="0" smtClean="0"/>
              <a:t> ◆ </a:t>
            </a:r>
            <a:r>
              <a:rPr lang="en-US" b="1" dirty="0" smtClean="0">
                <a:solidFill>
                  <a:srgbClr val="00B0F0"/>
                </a:solidFill>
              </a:rPr>
              <a:t>Develop new technologies</a:t>
            </a:r>
            <a:r>
              <a:rPr lang="en-US" b="1" dirty="0">
                <a:solidFill>
                  <a:srgbClr val="00B0F0"/>
                </a:solidFill>
              </a:rPr>
              <a:t>, processes, and products </a:t>
            </a:r>
            <a:r>
              <a:rPr lang="en-US" dirty="0" smtClean="0"/>
              <a:t>, Technology is always changing. Improving processes to take advantage of new technology or simply to employ a better way can reduce costs, provide a better product, or both.</a:t>
            </a:r>
            <a:endParaRPr lang="ar-SA" dirty="0"/>
          </a:p>
        </p:txBody>
      </p:sp>
      <p:pic>
        <p:nvPicPr>
          <p:cNvPr id="2355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48064" y="1844824"/>
            <a:ext cx="3826049" cy="34829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8273027"/>
      </p:ext>
    </p:extLst>
  </p:cSld>
  <p:clrMapOvr>
    <a:masterClrMapping/>
  </p:clrMapOvr>
  <mc:AlternateContent xmlns:mc="http://schemas.openxmlformats.org/markup-compatibility/2006" xmlns:p14="http://schemas.microsoft.com/office/powerpoint/2010/main">
    <mc:Choice Requires="p14">
      <p:transition spd="slow" p14:dur="2000" advTm="249108"/>
    </mc:Choice>
    <mc:Fallback xmlns="">
      <p:transition spd="slow" advTm="24910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2" name="مستطيل 1"/>
          <p:cNvSpPr/>
          <p:nvPr/>
        </p:nvSpPr>
        <p:spPr>
          <a:xfrm>
            <a:off x="395535" y="1829251"/>
            <a:ext cx="4248473" cy="3816429"/>
          </a:xfrm>
          <a:prstGeom prst="rect">
            <a:avLst/>
          </a:prstGeom>
        </p:spPr>
        <p:txBody>
          <a:bodyPr wrap="square">
            <a:spAutoFit/>
          </a:bodyPr>
          <a:lstStyle/>
          <a:p>
            <a:pPr algn="l"/>
            <a:r>
              <a:rPr lang="en-US" sz="2200" b="1" dirty="0" smtClean="0">
                <a:solidFill>
                  <a:srgbClr val="C00000"/>
                </a:solidFill>
                <a:latin typeface="+mj-lt"/>
              </a:rPr>
              <a:t>Training and Leadership, </a:t>
            </a:r>
          </a:p>
          <a:p>
            <a:pPr algn="l" rtl="0"/>
            <a:r>
              <a:rPr lang="en-US" sz="2200" dirty="0" smtClean="0"/>
              <a:t>Training is the foundation of quality. Action should be based on trial and error.</a:t>
            </a:r>
          </a:p>
          <a:p>
            <a:pPr algn="l" rtl="0"/>
            <a:r>
              <a:rPr lang="en-US" sz="2200" dirty="0" smtClean="0"/>
              <a:t>Members of the project team, including the project manager, must be trained in all necessary skills. Members new to the team during implementation must be trained also.</a:t>
            </a:r>
          </a:p>
          <a:p>
            <a:pPr algn="l" rtl="0"/>
            <a:r>
              <a:rPr lang="en-US" sz="2200" dirty="0" smtClean="0"/>
              <a:t>.</a:t>
            </a:r>
            <a:endParaRPr lang="ar-SA" sz="2200" dirty="0"/>
          </a:p>
        </p:txBody>
      </p:sp>
      <p:pic>
        <p:nvPicPr>
          <p:cNvPr id="13315"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44008" y="1579032"/>
            <a:ext cx="4312419" cy="377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2294138"/>
      </p:ext>
    </p:extLst>
  </p:cSld>
  <p:clrMapOvr>
    <a:masterClrMapping/>
  </p:clrMapOvr>
  <mc:AlternateContent xmlns:mc="http://schemas.openxmlformats.org/markup-compatibility/2006" xmlns:p14="http://schemas.microsoft.com/office/powerpoint/2010/main">
    <mc:Choice Requires="p14">
      <p:transition spd="slow" p14:dur="2000" advTm="129720"/>
    </mc:Choice>
    <mc:Fallback xmlns="">
      <p:transition spd="slow" advTm="12972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95536" y="1196752"/>
            <a:ext cx="4536504" cy="4478149"/>
          </a:xfrm>
          <a:prstGeom prst="rect">
            <a:avLst/>
          </a:prstGeom>
        </p:spPr>
        <p:txBody>
          <a:bodyPr wrap="square">
            <a:spAutoFit/>
          </a:bodyPr>
          <a:lstStyle/>
          <a:p>
            <a:pPr algn="l" rtl="0"/>
            <a:r>
              <a:rPr lang="en-US" sz="1900" b="1" dirty="0" smtClean="0">
                <a:solidFill>
                  <a:srgbClr val="C00000"/>
                </a:solidFill>
              </a:rPr>
              <a:t>The Wheel of Quality Model ,</a:t>
            </a:r>
          </a:p>
          <a:p>
            <a:pPr algn="l" rtl="0"/>
            <a:r>
              <a:rPr lang="en-US" sz="1900" dirty="0" smtClean="0"/>
              <a:t>The graphic image of The Wheel of Quality discloses how all these elements interact. </a:t>
            </a:r>
            <a:r>
              <a:rPr lang="en-US" sz="1900" b="1" dirty="0" smtClean="0">
                <a:solidFill>
                  <a:srgbClr val="C00000"/>
                </a:solidFill>
              </a:rPr>
              <a:t>Customer focus, variation, and continuous improvement </a:t>
            </a:r>
            <a:r>
              <a:rPr lang="en-US" sz="1900" dirty="0" smtClean="0"/>
              <a:t>are the central issues in contemporary quality. Each is related to the others and shares a common boundary. As the foundation of quality, training is the hub of the wheel. Without training, project team members will be unable to employ the three elements effectively. Leadership holds it all together. Leadership encircles all elements, aspects, and considerations in a continuous outer loop that binds them in a unified whole.</a:t>
            </a:r>
            <a:endParaRPr lang="ar-SA" sz="1900" dirty="0"/>
          </a:p>
        </p:txBody>
      </p:sp>
      <p:pic>
        <p:nvPicPr>
          <p:cNvPr id="24579"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76056" y="1673225"/>
            <a:ext cx="3825875" cy="306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19235"/>
      </p:ext>
    </p:extLst>
  </p:cSld>
  <p:clrMapOvr>
    <a:masterClrMapping/>
  </p:clrMapOvr>
  <mc:AlternateContent xmlns:mc="http://schemas.openxmlformats.org/markup-compatibility/2006" xmlns:p14="http://schemas.microsoft.com/office/powerpoint/2010/main">
    <mc:Choice Requires="p14">
      <p:transition spd="slow" p14:dur="2000" advTm="131210"/>
    </mc:Choice>
    <mc:Fallback xmlns="">
      <p:transition spd="slow" advTm="13121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23528" y="1218452"/>
            <a:ext cx="5184576" cy="4770537"/>
          </a:xfrm>
          <a:prstGeom prst="rect">
            <a:avLst/>
          </a:prstGeom>
        </p:spPr>
        <p:txBody>
          <a:bodyPr wrap="square">
            <a:spAutoFit/>
          </a:bodyPr>
          <a:lstStyle/>
          <a:p>
            <a:pPr algn="l" rtl="0"/>
            <a:r>
              <a:rPr lang="en-US" sz="1900" b="1" dirty="0" smtClean="0">
                <a:solidFill>
                  <a:srgbClr val="C00000"/>
                </a:solidFill>
              </a:rPr>
              <a:t>Quality and Responsibility,</a:t>
            </a:r>
          </a:p>
          <a:p>
            <a:pPr algn="l" rtl="0"/>
            <a:r>
              <a:rPr lang="en-US" sz="1900" dirty="0" smtClean="0"/>
              <a:t> Given all this, a simple question remains: Who is responsible for quality? In times past, the quality department was responsible, but no more. Nowadays, everyone is responsible for quality. Organizational management is responsible for the quality system. Project managers are ultimately responsible for project and product quality. Project teams are responsible for the quality aspects of their part of the project, and individual team members are responsible for quality in everything they do to contribute to project completion. </a:t>
            </a:r>
            <a:r>
              <a:rPr lang="en-US" sz="1900" b="1" dirty="0" smtClean="0">
                <a:solidFill>
                  <a:srgbClr val="C00000"/>
                </a:solidFill>
              </a:rPr>
              <a:t>Everyone associated with a project is responsible in some way, with the project manager bearing the burden or obligation of ensuring quality in everything the project does.</a:t>
            </a:r>
            <a:endParaRPr lang="ar-SA" sz="1900" b="1" dirty="0">
              <a:solidFill>
                <a:srgbClr val="C00000"/>
              </a:solidFill>
            </a:endParaRPr>
          </a:p>
        </p:txBody>
      </p:sp>
      <p:pic>
        <p:nvPicPr>
          <p:cNvPr id="2560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92080" y="1772816"/>
            <a:ext cx="3782786" cy="309634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5040940"/>
      </p:ext>
    </p:extLst>
  </p:cSld>
  <p:clrMapOvr>
    <a:masterClrMapping/>
  </p:clrMapOvr>
  <mc:AlternateContent xmlns:mc="http://schemas.openxmlformats.org/markup-compatibility/2006" xmlns:p14="http://schemas.microsoft.com/office/powerpoint/2010/main">
    <mc:Choice Requires="p14">
      <p:transition spd="slow" p14:dur="2000" advTm="170717"/>
    </mc:Choice>
    <mc:Fallback xmlns="">
      <p:transition spd="slow" advTm="17071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611560" y="1268760"/>
            <a:ext cx="4572000" cy="4062651"/>
          </a:xfrm>
          <a:prstGeom prst="rect">
            <a:avLst/>
          </a:prstGeom>
        </p:spPr>
        <p:txBody>
          <a:bodyPr>
            <a:spAutoFit/>
          </a:bodyPr>
          <a:lstStyle/>
          <a:p>
            <a:pPr algn="l" rtl="0"/>
            <a:r>
              <a:rPr lang="en-US" sz="2400" b="1" dirty="0" smtClean="0">
                <a:solidFill>
                  <a:srgbClr val="C00000"/>
                </a:solidFill>
              </a:rPr>
              <a:t>3- Summary </a:t>
            </a:r>
          </a:p>
          <a:p>
            <a:pPr algn="l" rtl="0"/>
            <a:r>
              <a:rPr lang="en-US" dirty="0" smtClean="0"/>
              <a:t>◆ Contemporary quality arose through an evolution from craftsmen totally responsible for quality, to factories that distributed tasks and quality responsibility, to scientific management that focused on processes rather than individual workers. It further developed through an understanding of process variation and an understanding of the role of customers and systems</a:t>
            </a:r>
          </a:p>
          <a:p>
            <a:pPr algn="l" rtl="0"/>
            <a:r>
              <a:rPr lang="en-US" dirty="0" smtClean="0"/>
              <a:t>◆ The traditional quality approach involved inspection, statistics, and rework. The contemporary approach involves customer focus, variation, and continuous improvement. </a:t>
            </a:r>
            <a:endParaRPr lang="ar-SA" dirty="0"/>
          </a:p>
        </p:txBody>
      </p:sp>
      <p:pic>
        <p:nvPicPr>
          <p:cNvPr id="7"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99025" y="2326402"/>
            <a:ext cx="3467100" cy="22098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057518"/>
      </p:ext>
    </p:extLst>
  </p:cSld>
  <p:clrMapOvr>
    <a:masterClrMapping/>
  </p:clrMapOvr>
  <mc:AlternateContent xmlns:mc="http://schemas.openxmlformats.org/markup-compatibility/2006" xmlns:p14="http://schemas.microsoft.com/office/powerpoint/2010/main">
    <mc:Choice Requires="p14">
      <p:transition spd="slow" p14:dur="2000" advTm="76205"/>
    </mc:Choice>
    <mc:Fallback xmlns="">
      <p:transition spd="slow" advTm="7620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611560" y="2060848"/>
            <a:ext cx="4572000" cy="2862322"/>
          </a:xfrm>
          <a:prstGeom prst="rect">
            <a:avLst/>
          </a:prstGeom>
        </p:spPr>
        <p:txBody>
          <a:bodyPr>
            <a:spAutoFit/>
          </a:bodyPr>
          <a:lstStyle/>
          <a:p>
            <a:pPr algn="l" rtl="0"/>
            <a:r>
              <a:rPr lang="en-US" sz="2000" dirty="0" smtClean="0"/>
              <a:t>◆ Training and leadership are essential to contemporary quality. </a:t>
            </a:r>
          </a:p>
          <a:p>
            <a:pPr algn="l" rtl="0"/>
            <a:r>
              <a:rPr lang="en-US" sz="2000" dirty="0" smtClean="0"/>
              <a:t>◆ The Wheel of Quality graphically displays the elements of contemporary quality and the interrelationships among them. </a:t>
            </a:r>
          </a:p>
          <a:p>
            <a:pPr algn="l" rtl="0"/>
            <a:r>
              <a:rPr lang="en-US" sz="2000" dirty="0" smtClean="0"/>
              <a:t>◆ Everyone is responsible for quality. The project manager is ultimately responsible for project and product quality.</a:t>
            </a:r>
            <a:endParaRPr lang="ar-SA" sz="2000" dirty="0"/>
          </a:p>
        </p:txBody>
      </p:sp>
      <p:pic>
        <p:nvPicPr>
          <p:cNvPr id="7"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71049" y="2351719"/>
            <a:ext cx="3467100" cy="22098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7214348"/>
      </p:ext>
    </p:extLst>
  </p:cSld>
  <p:clrMapOvr>
    <a:masterClrMapping/>
  </p:clrMapOvr>
  <mc:AlternateContent xmlns:mc="http://schemas.openxmlformats.org/markup-compatibility/2006" xmlns:p14="http://schemas.microsoft.com/office/powerpoint/2010/main">
    <mc:Choice Requires="p14">
      <p:transition spd="slow" p14:dur="2000" advTm="44210"/>
    </mc:Choice>
    <mc:Fallback xmlns="">
      <p:transition spd="slow" advTm="4421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73150" y="1185334"/>
            <a:ext cx="66675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59454242"/>
      </p:ext>
    </p:extLst>
  </p:cSld>
  <p:clrMapOvr>
    <a:masterClrMapping/>
  </p:clrMapOvr>
  <mc:AlternateContent xmlns:mc="http://schemas.openxmlformats.org/markup-compatibility/2006" xmlns:p14="http://schemas.microsoft.com/office/powerpoint/2010/main">
    <mc:Choice Requires="p14">
      <p:transition spd="slow" p14:dur="2000" advTm="7059"/>
    </mc:Choice>
    <mc:Fallback xmlns="">
      <p:transition spd="slow" advTm="705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23530" y="1030900"/>
            <a:ext cx="7292886" cy="52318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7032833"/>
      </p:ext>
    </p:extLst>
  </p:cSld>
  <p:clrMapOvr>
    <a:masterClrMapping/>
  </p:clrMapOvr>
  <mc:AlternateContent xmlns:mc="http://schemas.openxmlformats.org/markup-compatibility/2006" xmlns:p14="http://schemas.microsoft.com/office/powerpoint/2010/main">
    <mc:Choice Requires="p14">
      <p:transition spd="slow" p14:dur="2000" advTm="7439"/>
    </mc:Choice>
    <mc:Fallback xmlns="">
      <p:transition spd="slow" advTm="7439"/>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2077</Words>
  <Application>Microsoft Office PowerPoint</Application>
  <PresentationFormat>عرض على الشاشة (3:4)‏</PresentationFormat>
  <Paragraphs>114</Paragraphs>
  <Slides>31</Slides>
  <Notes>0</Notes>
  <HiddenSlides>0</HiddenSlides>
  <MMClips>0</MMClips>
  <ScaleCrop>false</ScaleCrop>
  <HeadingPairs>
    <vt:vector size="4" baseType="variant">
      <vt:variant>
        <vt:lpstr>نسق</vt:lpstr>
      </vt:variant>
      <vt:variant>
        <vt:i4>1</vt:i4>
      </vt:variant>
      <vt:variant>
        <vt:lpstr>عناوين الشرائح</vt:lpstr>
      </vt:variant>
      <vt:variant>
        <vt:i4>31</vt:i4>
      </vt:variant>
    </vt:vector>
  </HeadingPairs>
  <TitlesOfParts>
    <vt:vector size="32"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1</cp:revision>
  <dcterms:created xsi:type="dcterms:W3CDTF">2023-05-27T15:03:23Z</dcterms:created>
  <dcterms:modified xsi:type="dcterms:W3CDTF">2023-05-27T15:06:30Z</dcterms:modified>
</cp:coreProperties>
</file>