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0"/>
  </p:notesMasterIdLst>
  <p:sldIdLst>
    <p:sldId id="480" r:id="rId5"/>
    <p:sldId id="494" r:id="rId6"/>
    <p:sldId id="548" r:id="rId7"/>
    <p:sldId id="549" r:id="rId8"/>
    <p:sldId id="550" r:id="rId9"/>
    <p:sldId id="551" r:id="rId10"/>
    <p:sldId id="552" r:id="rId11"/>
    <p:sldId id="553" r:id="rId12"/>
    <p:sldId id="554" r:id="rId13"/>
    <p:sldId id="555" r:id="rId14"/>
    <p:sldId id="556" r:id="rId15"/>
    <p:sldId id="557" r:id="rId16"/>
    <p:sldId id="558" r:id="rId17"/>
    <p:sldId id="559" r:id="rId18"/>
    <p:sldId id="560" r:id="rId19"/>
    <p:sldId id="561" r:id="rId20"/>
    <p:sldId id="562" r:id="rId21"/>
    <p:sldId id="563" r:id="rId22"/>
    <p:sldId id="564" r:id="rId23"/>
    <p:sldId id="565" r:id="rId24"/>
    <p:sldId id="566" r:id="rId25"/>
    <p:sldId id="567" r:id="rId26"/>
    <p:sldId id="568" r:id="rId27"/>
    <p:sldId id="569" r:id="rId28"/>
    <p:sldId id="570" r:id="rId29"/>
    <p:sldId id="571" r:id="rId30"/>
    <p:sldId id="572" r:id="rId31"/>
    <p:sldId id="573" r:id="rId32"/>
    <p:sldId id="574" r:id="rId33"/>
    <p:sldId id="575" r:id="rId34"/>
    <p:sldId id="576" r:id="rId35"/>
    <p:sldId id="577" r:id="rId36"/>
    <p:sldId id="578" r:id="rId37"/>
    <p:sldId id="533" r:id="rId38"/>
    <p:sldId id="534"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33"/>
            <p14:sldId id="53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133"/>
    <a:srgbClr val="FFD8AA"/>
    <a:srgbClr val="00B0F0"/>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3738" autoAdjust="0"/>
  </p:normalViewPr>
  <p:slideViewPr>
    <p:cSldViewPr snapToGrid="0">
      <p:cViewPr varScale="1">
        <p:scale>
          <a:sx n="81" d="100"/>
          <a:sy n="81" d="100"/>
        </p:scale>
        <p:origin x="725"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331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4.jp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7.svg"/><Relationship Id="rId2" Type="http://schemas.openxmlformats.org/officeDocument/2006/relationships/image" Target="../media/image17.jpeg"/><Relationship Id="rId1" Type="http://schemas.openxmlformats.org/officeDocument/2006/relationships/slideLayout" Target="../slideLayouts/slideLayout1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Prepared by</a:t>
            </a:r>
          </a:p>
          <a:p>
            <a:r>
              <a:rPr lang="en-US" sz="2400" b="1" dirty="0" smtClean="0">
                <a:solidFill>
                  <a:srgbClr val="FF0000"/>
                </a:solidFill>
                <a:latin typeface="Times New Roman" panose="02020603050405020304" pitchFamily="18" charset="0"/>
                <a:cs typeface="Times New Roman" panose="02020603050405020304" pitchFamily="18" charset="0"/>
              </a:rPr>
              <a:t>Dr. Mohamed Barakat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521374" y="1998560"/>
            <a:ext cx="4495141" cy="1446550"/>
          </a:xfrm>
          <a:prstGeom prst="rect">
            <a:avLst/>
          </a:prstGeom>
          <a:noFill/>
        </p:spPr>
        <p:txBody>
          <a:bodyPr wrap="none" rtlCol="0">
            <a:spAutoFit/>
          </a:bodyPr>
          <a:lstStyle/>
          <a:p>
            <a:pPr lvl="0"/>
            <a:r>
              <a:rPr lang="fr-FR" sz="4400" dirty="0">
                <a:latin typeface="Times New Roman" panose="02020603050405020304" pitchFamily="18" charset="0"/>
                <a:ea typeface="Tajawal Medium"/>
                <a:cs typeface="Times New Roman" panose="02020603050405020304" pitchFamily="18" charset="0"/>
                <a:sym typeface="Tajawal Medium"/>
              </a:rPr>
              <a:t>Project </a:t>
            </a:r>
            <a:r>
              <a:rPr lang="fr-FR" sz="4400" dirty="0" smtClean="0">
                <a:latin typeface="Times New Roman" panose="02020603050405020304" pitchFamily="18" charset="0"/>
                <a:ea typeface="Tajawal Medium"/>
                <a:cs typeface="Times New Roman" panose="02020603050405020304" pitchFamily="18" charset="0"/>
                <a:sym typeface="Tajawal Medium"/>
              </a:rPr>
              <a:t>Monitoring</a:t>
            </a:r>
          </a:p>
          <a:p>
            <a:pPr lvl="0" algn="ctr"/>
            <a:r>
              <a:rPr lang="fr-FR" sz="4400" dirty="0" smtClean="0">
                <a:latin typeface="Times New Roman" panose="02020603050405020304" pitchFamily="18" charset="0"/>
                <a:ea typeface="Tajawal Medium"/>
                <a:cs typeface="Times New Roman" panose="02020603050405020304" pitchFamily="18" charset="0"/>
                <a:sym typeface="Tajawal Medium"/>
              </a:rPr>
              <a:t>PMG333</a:t>
            </a:r>
            <a:endParaRPr lang="fr-FR" sz="4400" dirty="0">
              <a:latin typeface="Times New Roman" panose="02020603050405020304" pitchFamily="18" charset="0"/>
              <a:ea typeface="Tajawal Medium"/>
              <a:cs typeface="Times New Roman" panose="02020603050405020304" pitchFamily="18" charset="0"/>
              <a:sym typeface="Tajawal Medium"/>
            </a:endParaRPr>
          </a:p>
        </p:txBody>
      </p:sp>
      <p:sp>
        <p:nvSpPr>
          <p:cNvPr id="34" name="Rectangle: Rounded Corners 33"/>
          <p:cNvSpPr/>
          <p:nvPr/>
        </p:nvSpPr>
        <p:spPr>
          <a:xfrm>
            <a:off x="194617" y="5062194"/>
            <a:ext cx="3792921" cy="63159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9770" y="-31124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p:cNvSpPr txBox="1"/>
          <p:nvPr/>
        </p:nvSpPr>
        <p:spPr>
          <a:xfrm>
            <a:off x="-838387" y="5212394"/>
            <a:ext cx="5440238" cy="584775"/>
          </a:xfrm>
          <a:prstGeom prst="rect">
            <a:avLst/>
          </a:prstGeom>
          <a:noFill/>
        </p:spPr>
        <p:txBody>
          <a:bodyPr wrap="square" rtlCol="0">
            <a:spAutoFit/>
          </a:bodyPr>
          <a:lstStyle/>
          <a:p>
            <a:pPr lvl="0" algn="ctr"/>
            <a:r>
              <a:rPr lang="en-US" sz="1600" b="1" dirty="0">
                <a:solidFill>
                  <a:schemeClr val="lt1"/>
                </a:solidFill>
                <a:latin typeface="Times New Roman" panose="02020603050405020304" pitchFamily="18" charset="0"/>
                <a:ea typeface="Tajawal Medium"/>
                <a:cs typeface="Times New Roman" panose="02020603050405020304" pitchFamily="18" charset="0"/>
                <a:sym typeface="Tajawal Medium"/>
              </a:rPr>
              <a:t>Lecture </a:t>
            </a:r>
            <a:r>
              <a:rPr lang="en-US" sz="1600" b="1" dirty="0" smtClean="0">
                <a:solidFill>
                  <a:schemeClr val="lt1"/>
                </a:solidFill>
                <a:latin typeface="Times New Roman" panose="02020603050405020304" pitchFamily="18" charset="0"/>
                <a:ea typeface="Tajawal Medium"/>
                <a:cs typeface="Times New Roman" panose="02020603050405020304" pitchFamily="18" charset="0"/>
                <a:sym typeface="Tajawal Medium"/>
              </a:rPr>
              <a:t>10</a:t>
            </a:r>
            <a:r>
              <a:rPr lang="en-US" sz="1600" dirty="0" smtClean="0">
                <a:solidFill>
                  <a:schemeClr val="lt1"/>
                </a:solidFill>
                <a:latin typeface="Times New Roman" panose="02020603050405020304" pitchFamily="18" charset="0"/>
                <a:ea typeface="Tajawal Medium"/>
                <a:cs typeface="Times New Roman" panose="02020603050405020304" pitchFamily="18" charset="0"/>
                <a:sym typeface="Tajawal Medium"/>
              </a:rPr>
              <a:t>: </a:t>
            </a:r>
            <a:r>
              <a:rPr lang="en-US" sz="1600" b="1" dirty="0" smtClean="0">
                <a:solidFill>
                  <a:schemeClr val="dk1"/>
                </a:solidFill>
                <a:latin typeface="Times New Roman" panose="02020603050405020304" pitchFamily="18" charset="0"/>
                <a:ea typeface="Calibri"/>
                <a:cs typeface="Times New Roman" panose="02020603050405020304" pitchFamily="18" charset="0"/>
                <a:sym typeface="Calibri"/>
              </a:rPr>
              <a:t>Evaluation Part (3)</a:t>
            </a:r>
            <a:endParaRPr lang="en-US" sz="1600" b="1" dirty="0">
              <a:solidFill>
                <a:schemeClr val="dk1"/>
              </a:solidFill>
              <a:latin typeface="Times New Roman" panose="02020603050405020304" pitchFamily="18" charset="0"/>
              <a:ea typeface="Calibri"/>
              <a:cs typeface="Times New Roman" panose="02020603050405020304" pitchFamily="18" charset="0"/>
              <a:sym typeface="Calibri"/>
            </a:endParaRPr>
          </a:p>
          <a:p>
            <a:pPr algn="ctr"/>
            <a:endParaRPr lang="en-US"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0817433" cy="3998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General Introduction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p:cNvSpPr/>
          <p:nvPr/>
        </p:nvSpPr>
        <p:spPr>
          <a:xfrm>
            <a:off x="3289005" y="1839706"/>
            <a:ext cx="6843618" cy="36904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3419789" y="1867934"/>
            <a:ext cx="6582050" cy="3816429"/>
          </a:xfrm>
          <a:prstGeom prst="rect">
            <a:avLst/>
          </a:prstGeom>
          <a:noFill/>
        </p:spPr>
        <p:txBody>
          <a:bodyPr wrap="square" rtlCol="0">
            <a:spAutoFit/>
          </a:bodyPr>
          <a:lstStyle/>
          <a:p>
            <a:pPr lvl="0" algn="ctr"/>
            <a:r>
              <a:rPr lang="en-US" sz="2800" b="1" dirty="0">
                <a:solidFill>
                  <a:schemeClr val="dk1"/>
                </a:solidFill>
                <a:ea typeface="Calibri"/>
                <a:cs typeface="Calibri"/>
                <a:sym typeface="Calibri"/>
              </a:rPr>
              <a:t>« </a:t>
            </a:r>
            <a:r>
              <a:rPr lang="en-US" sz="3200" b="1" dirty="0">
                <a:solidFill>
                  <a:schemeClr val="dk1"/>
                </a:solidFill>
                <a:ea typeface="Calibri"/>
                <a:cs typeface="Calibri"/>
                <a:sym typeface="Calibri"/>
              </a:rPr>
              <a:t> The passion to create founds the realization project, the passion to love founds the communication project, the passion to play founds the participation project. Separated, these three projects reinforce the repressive unity of power</a:t>
            </a:r>
            <a:r>
              <a:rPr lang="en-US" sz="3200" b="1" dirty="0" smtClean="0">
                <a:solidFill>
                  <a:schemeClr val="dk1"/>
                </a:solidFill>
                <a:ea typeface="Calibri"/>
                <a:cs typeface="Calibri"/>
                <a:sym typeface="Calibri"/>
              </a:rPr>
              <a:t>.” </a:t>
            </a:r>
            <a:r>
              <a:rPr lang="en-US" sz="2800" b="1" i="1" dirty="0" smtClean="0">
                <a:solidFill>
                  <a:schemeClr val="dk1"/>
                </a:solidFill>
                <a:ea typeface="Calibri"/>
                <a:cs typeface="Calibri"/>
                <a:sym typeface="Calibri"/>
              </a:rPr>
              <a:t>Boris </a:t>
            </a:r>
            <a:r>
              <a:rPr lang="en-US" sz="2800" b="1" i="1" dirty="0" err="1">
                <a:solidFill>
                  <a:schemeClr val="dk1"/>
                </a:solidFill>
                <a:ea typeface="Calibri"/>
                <a:cs typeface="Calibri"/>
                <a:sym typeface="Calibri"/>
              </a:rPr>
              <a:t>Vian</a:t>
            </a:r>
            <a:endParaRPr lang="en-US" sz="1600" b="1" i="1" dirty="0">
              <a:solidFill>
                <a:schemeClr val="dk1"/>
              </a:solidFill>
              <a:ea typeface="Calibri"/>
              <a:cs typeface="Calibri"/>
              <a:sym typeface="Calibri"/>
            </a:endParaRPr>
          </a:p>
          <a:p>
            <a:endParaRPr lang="en-US" dirty="0"/>
          </a:p>
        </p:txBody>
      </p:sp>
    </p:spTree>
    <p:extLst>
      <p:ext uri="{BB962C8B-B14F-4D97-AF65-F5344CB8AC3E}">
        <p14:creationId xmlns:p14="http://schemas.microsoft.com/office/powerpoint/2010/main" val="3070125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43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60579" y="3214026"/>
            <a:ext cx="2591670" cy="2667532"/>
          </a:xfrm>
          <a:prstGeom prst="rect">
            <a:avLst/>
          </a:prstGeom>
          <a:noFill/>
          <a:ln>
            <a:noFill/>
          </a:ln>
        </p:spPr>
      </p:pic>
      <p:grpSp>
        <p:nvGrpSpPr>
          <p:cNvPr id="17" name="Group 16"/>
          <p:cNvGrpSpPr/>
          <p:nvPr/>
        </p:nvGrpSpPr>
        <p:grpSpPr>
          <a:xfrm>
            <a:off x="2925850" y="1925810"/>
            <a:ext cx="9851774" cy="3786316"/>
            <a:chOff x="201478" y="1353199"/>
            <a:chExt cx="9885966" cy="3723940"/>
          </a:xfrm>
        </p:grpSpPr>
        <p:sp>
          <p:nvSpPr>
            <p:cNvPr id="19" name="Google Shape;131;p3"/>
            <p:cNvSpPr/>
            <p:nvPr/>
          </p:nvSpPr>
          <p:spPr>
            <a:xfrm>
              <a:off x="201478" y="1353199"/>
              <a:ext cx="8340542" cy="2769722"/>
            </a:xfrm>
            <a:prstGeom prst="rect">
              <a:avLst/>
            </a:prstGeom>
            <a:noFill/>
            <a:ln>
              <a:noFill/>
            </a:ln>
          </p:spPr>
          <p:txBody>
            <a:bodyPr spcFirstLastPara="1" wrap="square" lIns="91425" tIns="45700" rIns="91425" bIns="45700" anchor="t" anchorCtr="0">
              <a:spAutoFit/>
            </a:bodyPr>
            <a:lstStyle/>
            <a:p>
              <a:pPr marL="285750" marR="0" lvl="0" indent="-158750" algn="l" rtl="0">
                <a:spcBef>
                  <a:spcPts val="0"/>
                </a:spcBef>
                <a:spcAft>
                  <a:spcPts val="0"/>
                </a:spcAft>
                <a:buClr>
                  <a:schemeClr val="dk1"/>
                </a:buClr>
                <a:buSzPts val="2000"/>
                <a:buFont typeface="Noto Sans Symbols"/>
                <a:buNone/>
              </a:pPr>
              <a:endParaRPr b="1">
                <a:solidFill>
                  <a:schemeClr val="dk1"/>
                </a:solidFill>
                <a:latin typeface="Times New Roman"/>
                <a:ea typeface="Times New Roman"/>
                <a:cs typeface="Times New Roman"/>
                <a:sym typeface="Times New Roman"/>
              </a:endParaRPr>
            </a:p>
            <a:p>
              <a:pPr marL="285750" marR="0" lvl="0" indent="-285750" algn="ctr" rtl="0">
                <a:lnSpc>
                  <a:spcPct val="150000"/>
                </a:lnSpc>
                <a:spcBef>
                  <a:spcPts val="0"/>
                </a:spcBef>
                <a:spcAft>
                  <a:spcPts val="0"/>
                </a:spcAft>
                <a:buClr>
                  <a:srgbClr val="FF0000"/>
                </a:buClr>
                <a:buSzPts val="2400"/>
                <a:buFont typeface="Noto Sans Symbols"/>
                <a:buChar char="✔"/>
              </a:pPr>
              <a:r>
                <a:rPr lang="en-US" sz="2000" b="1">
                  <a:solidFill>
                    <a:srgbClr val="FF0000"/>
                  </a:solidFill>
                  <a:latin typeface="Calibri"/>
                  <a:ea typeface="Calibri"/>
                  <a:cs typeface="Calibri"/>
                  <a:sym typeface="Calibri"/>
                </a:rPr>
                <a:t>An overview of chapter 5</a:t>
              </a:r>
              <a:endParaRPr sz="2000" b="1">
                <a:solidFill>
                  <a:srgbClr val="FF0000"/>
                </a:solidFill>
                <a:latin typeface="Calibri"/>
                <a:ea typeface="Calibri"/>
                <a:cs typeface="Calibri"/>
                <a:sym typeface="Calibri"/>
              </a:endParaRPr>
            </a:p>
            <a:p>
              <a:pPr marL="285750" marR="0" lvl="0" indent="-133350" algn="just" rtl="0">
                <a:lnSpc>
                  <a:spcPct val="150000"/>
                </a:lnSpc>
                <a:spcBef>
                  <a:spcPts val="0"/>
                </a:spcBef>
                <a:spcAft>
                  <a:spcPts val="0"/>
                </a:spcAft>
                <a:buClr>
                  <a:schemeClr val="dk1"/>
                </a:buClr>
                <a:buSzPts val="2400"/>
                <a:buFont typeface="Noto Sans Symbols"/>
                <a:buNone/>
              </a:pPr>
              <a:endParaRPr sz="2000" b="1">
                <a:solidFill>
                  <a:srgbClr val="0070C0"/>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endParaRPr b="1">
                <a:solidFill>
                  <a:schemeClr val="dk1"/>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endParaRPr b="1">
                <a:solidFill>
                  <a:schemeClr val="dk1"/>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endParaRPr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1600" b="1">
                <a:solidFill>
                  <a:schemeClr val="dk1"/>
                </a:solidFill>
                <a:latin typeface="Calibri"/>
                <a:ea typeface="Calibri"/>
                <a:cs typeface="Calibri"/>
                <a:sym typeface="Calibri"/>
              </a:endParaRPr>
            </a:p>
          </p:txBody>
        </p:sp>
        <p:grpSp>
          <p:nvGrpSpPr>
            <p:cNvPr id="20" name="Google Shape;143;p3"/>
            <p:cNvGrpSpPr/>
            <p:nvPr/>
          </p:nvGrpSpPr>
          <p:grpSpPr>
            <a:xfrm>
              <a:off x="566926" y="2588383"/>
              <a:ext cx="9520518" cy="2488756"/>
              <a:chOff x="1417" y="274"/>
              <a:chExt cx="8948" cy="1643"/>
            </a:xfrm>
          </p:grpSpPr>
          <p:sp>
            <p:nvSpPr>
              <p:cNvPr id="26" name="Google Shape;144;p3"/>
              <p:cNvSpPr/>
              <p:nvPr/>
            </p:nvSpPr>
            <p:spPr>
              <a:xfrm>
                <a:off x="1417" y="278"/>
                <a:ext cx="1316" cy="1622"/>
              </a:xfrm>
              <a:custGeom>
                <a:avLst/>
                <a:gdLst/>
                <a:ahLst/>
                <a:cxnLst/>
                <a:rect l="l" t="t" r="r" b="b"/>
                <a:pathLst>
                  <a:path w="1316" h="1622" extrusionOk="0">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7" name="Google Shape;145;p3"/>
              <p:cNvSpPr/>
              <p:nvPr/>
            </p:nvSpPr>
            <p:spPr>
              <a:xfrm>
                <a:off x="2947" y="278"/>
                <a:ext cx="1316" cy="1622"/>
              </a:xfrm>
              <a:custGeom>
                <a:avLst/>
                <a:gdLst/>
                <a:ahLst/>
                <a:cxnLst/>
                <a:rect l="l" t="t" r="r" b="b"/>
                <a:pathLst>
                  <a:path w="1316" h="1622" extrusionOk="0">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28" name="Google Shape;146;p3"/>
              <p:cNvCxnSpPr/>
              <p:nvPr/>
            </p:nvCxnSpPr>
            <p:spPr>
              <a:xfrm>
                <a:off x="2714" y="1017"/>
                <a:ext cx="196" cy="0"/>
              </a:xfrm>
              <a:prstGeom prst="straightConnector1">
                <a:avLst/>
              </a:prstGeom>
              <a:noFill/>
              <a:ln w="63500" cap="flat" cmpd="sng">
                <a:solidFill>
                  <a:srgbClr val="55B6B2"/>
                </a:solidFill>
                <a:prstDash val="solid"/>
                <a:round/>
                <a:headEnd type="none" w="med" len="med"/>
                <a:tailEnd type="none" w="med" len="med"/>
              </a:ln>
            </p:spPr>
          </p:cxnSp>
          <p:sp>
            <p:nvSpPr>
              <p:cNvPr id="29" name="Google Shape;147;p3"/>
              <p:cNvSpPr/>
              <p:nvPr/>
            </p:nvSpPr>
            <p:spPr>
              <a:xfrm>
                <a:off x="2825" y="814"/>
                <a:ext cx="218" cy="405"/>
              </a:xfrm>
              <a:custGeom>
                <a:avLst/>
                <a:gdLst/>
                <a:ahLst/>
                <a:cxnLst/>
                <a:rect l="l" t="t" r="r" b="b"/>
                <a:pathLst>
                  <a:path w="218" h="405" extrusionOk="0">
                    <a:moveTo>
                      <a:pt x="0" y="0"/>
                    </a:moveTo>
                    <a:lnTo>
                      <a:pt x="0" y="404"/>
                    </a:lnTo>
                    <a:lnTo>
                      <a:pt x="217" y="202"/>
                    </a:lnTo>
                    <a:lnTo>
                      <a:pt x="0"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31" name="Google Shape;148;p3"/>
              <p:cNvCxnSpPr/>
              <p:nvPr/>
            </p:nvCxnSpPr>
            <p:spPr>
              <a:xfrm>
                <a:off x="4263" y="1017"/>
                <a:ext cx="195" cy="0"/>
              </a:xfrm>
              <a:prstGeom prst="straightConnector1">
                <a:avLst/>
              </a:prstGeom>
              <a:noFill/>
              <a:ln w="63500" cap="flat" cmpd="sng">
                <a:solidFill>
                  <a:srgbClr val="F4B228"/>
                </a:solidFill>
                <a:prstDash val="solid"/>
                <a:round/>
                <a:headEnd type="none" w="med" len="med"/>
                <a:tailEnd type="none" w="med" len="med"/>
              </a:ln>
            </p:spPr>
          </p:cxnSp>
          <p:sp>
            <p:nvSpPr>
              <p:cNvPr id="32" name="Google Shape;149;p3"/>
              <p:cNvSpPr/>
              <p:nvPr/>
            </p:nvSpPr>
            <p:spPr>
              <a:xfrm>
                <a:off x="4542" y="295"/>
                <a:ext cx="1265" cy="1622"/>
              </a:xfrm>
              <a:custGeom>
                <a:avLst/>
                <a:gdLst/>
                <a:ahLst/>
                <a:cxnLst/>
                <a:rect l="l" t="t" r="r" b="b"/>
                <a:pathLst>
                  <a:path w="1265" h="1622" extrusionOk="0">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33" name="Google Shape;150;p3"/>
              <p:cNvSpPr/>
              <p:nvPr/>
            </p:nvSpPr>
            <p:spPr>
              <a:xfrm>
                <a:off x="4374" y="814"/>
                <a:ext cx="218" cy="405"/>
              </a:xfrm>
              <a:custGeom>
                <a:avLst/>
                <a:gdLst/>
                <a:ahLst/>
                <a:cxnLst/>
                <a:rect l="l" t="t" r="r" b="b"/>
                <a:pathLst>
                  <a:path w="218" h="405" extrusionOk="0">
                    <a:moveTo>
                      <a:pt x="0" y="0"/>
                    </a:moveTo>
                    <a:lnTo>
                      <a:pt x="0" y="404"/>
                    </a:lnTo>
                    <a:lnTo>
                      <a:pt x="218" y="202"/>
                    </a:lnTo>
                    <a:lnTo>
                      <a:pt x="0"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34" name="Google Shape;151;p3"/>
              <p:cNvCxnSpPr/>
              <p:nvPr/>
            </p:nvCxnSpPr>
            <p:spPr>
              <a:xfrm>
                <a:off x="5799" y="1017"/>
                <a:ext cx="195" cy="0"/>
              </a:xfrm>
              <a:prstGeom prst="straightConnector1">
                <a:avLst/>
              </a:prstGeom>
              <a:noFill/>
              <a:ln w="63500" cap="flat" cmpd="sng">
                <a:solidFill>
                  <a:srgbClr val="FF681E"/>
                </a:solidFill>
                <a:prstDash val="solid"/>
                <a:round/>
                <a:headEnd type="none" w="med" len="med"/>
                <a:tailEnd type="none" w="med" len="med"/>
              </a:ln>
            </p:spPr>
          </p:cxnSp>
          <p:sp>
            <p:nvSpPr>
              <p:cNvPr id="35" name="Google Shape;152;p3"/>
              <p:cNvSpPr/>
              <p:nvPr/>
            </p:nvSpPr>
            <p:spPr>
              <a:xfrm>
                <a:off x="6083" y="278"/>
                <a:ext cx="1265" cy="1622"/>
              </a:xfrm>
              <a:custGeom>
                <a:avLst/>
                <a:gdLst/>
                <a:ahLst/>
                <a:cxnLst/>
                <a:rect l="l" t="t" r="r" b="b"/>
                <a:pathLst>
                  <a:path w="1265" h="1622" extrusionOk="0">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36" name="Google Shape;153;p3"/>
              <p:cNvSpPr/>
              <p:nvPr/>
            </p:nvSpPr>
            <p:spPr>
              <a:xfrm>
                <a:off x="5910" y="814"/>
                <a:ext cx="218" cy="405"/>
              </a:xfrm>
              <a:custGeom>
                <a:avLst/>
                <a:gdLst/>
                <a:ahLst/>
                <a:cxnLst/>
                <a:rect l="l" t="t" r="r" b="b"/>
                <a:pathLst>
                  <a:path w="218" h="405" extrusionOk="0">
                    <a:moveTo>
                      <a:pt x="0" y="0"/>
                    </a:moveTo>
                    <a:lnTo>
                      <a:pt x="0" y="404"/>
                    </a:lnTo>
                    <a:lnTo>
                      <a:pt x="218" y="202"/>
                    </a:lnTo>
                    <a:lnTo>
                      <a:pt x="0"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37" name="Google Shape;154;p3"/>
              <p:cNvSpPr/>
              <p:nvPr/>
            </p:nvSpPr>
            <p:spPr>
              <a:xfrm>
                <a:off x="7582" y="274"/>
                <a:ext cx="1265" cy="1627"/>
              </a:xfrm>
              <a:custGeom>
                <a:avLst/>
                <a:gdLst/>
                <a:ahLst/>
                <a:cxnLst/>
                <a:rect l="l" t="t" r="r" b="b"/>
                <a:pathLst>
                  <a:path w="1265" h="1627" extrusionOk="0">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38" name="Google Shape;155;p3"/>
              <p:cNvCxnSpPr/>
              <p:nvPr/>
            </p:nvCxnSpPr>
            <p:spPr>
              <a:xfrm>
                <a:off x="7353" y="1017"/>
                <a:ext cx="196" cy="0"/>
              </a:xfrm>
              <a:prstGeom prst="straightConnector1">
                <a:avLst/>
              </a:prstGeom>
              <a:noFill/>
              <a:ln w="63500" cap="flat" cmpd="sng">
                <a:solidFill>
                  <a:srgbClr val="D52A2F"/>
                </a:solidFill>
                <a:prstDash val="solid"/>
                <a:round/>
                <a:headEnd type="none" w="med" len="med"/>
                <a:tailEnd type="none" w="med" len="med"/>
              </a:ln>
            </p:spPr>
          </p:cxnSp>
          <p:sp>
            <p:nvSpPr>
              <p:cNvPr id="39" name="Google Shape;156;p3"/>
              <p:cNvSpPr/>
              <p:nvPr/>
            </p:nvSpPr>
            <p:spPr>
              <a:xfrm>
                <a:off x="7464" y="814"/>
                <a:ext cx="218" cy="405"/>
              </a:xfrm>
              <a:custGeom>
                <a:avLst/>
                <a:gdLst/>
                <a:ahLst/>
                <a:cxnLst/>
                <a:rect l="l" t="t" r="r" b="b"/>
                <a:pathLst>
                  <a:path w="218" h="405" extrusionOk="0">
                    <a:moveTo>
                      <a:pt x="0" y="0"/>
                    </a:moveTo>
                    <a:lnTo>
                      <a:pt x="0" y="404"/>
                    </a:lnTo>
                    <a:lnTo>
                      <a:pt x="217" y="202"/>
                    </a:lnTo>
                    <a:lnTo>
                      <a:pt x="0"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40" name="Google Shape;157;p3"/>
              <p:cNvCxnSpPr/>
              <p:nvPr/>
            </p:nvCxnSpPr>
            <p:spPr>
              <a:xfrm>
                <a:off x="8843" y="1017"/>
                <a:ext cx="195" cy="0"/>
              </a:xfrm>
              <a:prstGeom prst="straightConnector1">
                <a:avLst/>
              </a:prstGeom>
              <a:noFill/>
              <a:ln w="63500" cap="flat" cmpd="sng">
                <a:solidFill>
                  <a:srgbClr val="368DDD"/>
                </a:solidFill>
                <a:prstDash val="solid"/>
                <a:round/>
                <a:headEnd type="none" w="med" len="med"/>
                <a:tailEnd type="none" w="med" len="med"/>
              </a:ln>
            </p:spPr>
          </p:cxnSp>
          <p:sp>
            <p:nvSpPr>
              <p:cNvPr id="41" name="Google Shape;158;p3"/>
              <p:cNvSpPr txBox="1"/>
              <p:nvPr/>
            </p:nvSpPr>
            <p:spPr>
              <a:xfrm>
                <a:off x="1515" y="493"/>
                <a:ext cx="1045" cy="1418"/>
              </a:xfrm>
              <a:prstGeom prst="rect">
                <a:avLst/>
              </a:prstGeom>
              <a:noFill/>
              <a:ln>
                <a:noFill/>
              </a:ln>
            </p:spPr>
            <p:txBody>
              <a:bodyPr spcFirstLastPara="1" wrap="square" lIns="0" tIns="0" rIns="0" bIns="0" anchor="t" anchorCtr="0">
                <a:noAutofit/>
              </a:bodyPr>
              <a:lstStyle/>
              <a:p>
                <a:pPr marL="0" marR="11430" lvl="0" indent="0" algn="ctr" rtl="0">
                  <a:lnSpc>
                    <a:spcPct val="98000"/>
                  </a:lnSpc>
                  <a:spcBef>
                    <a:spcPts val="0"/>
                  </a:spcBef>
                  <a:spcAft>
                    <a:spcPts val="0"/>
                  </a:spcAft>
                  <a:buNone/>
                </a:pPr>
                <a:endParaRPr sz="1050" b="1">
                  <a:solidFill>
                    <a:srgbClr val="FFFFFF"/>
                  </a:solidFill>
                  <a:latin typeface="Tahoma"/>
                  <a:ea typeface="Tahoma"/>
                  <a:cs typeface="Tahoma"/>
                  <a:sym typeface="Tahoma"/>
                </a:endParaRPr>
              </a:p>
              <a:p>
                <a:pPr marL="0" marR="11430" lvl="0" indent="0" algn="ctr" rtl="0">
                  <a:lnSpc>
                    <a:spcPct val="98000"/>
                  </a:lnSpc>
                  <a:spcBef>
                    <a:spcPts val="0"/>
                  </a:spcBef>
                  <a:spcAft>
                    <a:spcPts val="0"/>
                  </a:spcAft>
                  <a:buNone/>
                </a:pPr>
                <a:endParaRPr sz="1050" b="1">
                  <a:solidFill>
                    <a:srgbClr val="FFFFFF"/>
                  </a:solidFill>
                  <a:latin typeface="Tahoma"/>
                  <a:ea typeface="Tahoma"/>
                  <a:cs typeface="Tahoma"/>
                  <a:sym typeface="Tahoma"/>
                </a:endParaRPr>
              </a:p>
              <a:p>
                <a:pPr marL="0" marR="11430" lvl="0" indent="0" algn="ctr" rtl="0">
                  <a:lnSpc>
                    <a:spcPct val="98000"/>
                  </a:lnSpc>
                  <a:spcBef>
                    <a:spcPts val="0"/>
                  </a:spcBef>
                  <a:spcAft>
                    <a:spcPts val="0"/>
                  </a:spcAft>
                  <a:buNone/>
                </a:pPr>
                <a:endParaRPr sz="1050" b="1">
                  <a:solidFill>
                    <a:srgbClr val="FFFFFF"/>
                  </a:solidFill>
                  <a:latin typeface="Tahoma"/>
                  <a:ea typeface="Tahoma"/>
                  <a:cs typeface="Tahoma"/>
                  <a:sym typeface="Tahoma"/>
                </a:endParaRPr>
              </a:p>
              <a:p>
                <a:pPr marL="0" marR="11430" lvl="0" indent="0" algn="ctr" rtl="0">
                  <a:lnSpc>
                    <a:spcPct val="98000"/>
                  </a:lnSpc>
                  <a:spcBef>
                    <a:spcPts val="0"/>
                  </a:spcBef>
                  <a:spcAft>
                    <a:spcPts val="0"/>
                  </a:spcAft>
                  <a:buNone/>
                </a:pPr>
                <a:r>
                  <a:rPr lang="en-US" sz="1400" b="1">
                    <a:solidFill>
                      <a:srgbClr val="66FF33"/>
                    </a:solidFill>
                    <a:latin typeface="Tahoma"/>
                    <a:ea typeface="Tahoma"/>
                    <a:cs typeface="Tahoma"/>
                    <a:sym typeface="Tahoma"/>
                  </a:rPr>
                  <a:t>Evaluation overview</a:t>
                </a:r>
                <a:endParaRPr sz="1400" b="1">
                  <a:solidFill>
                    <a:srgbClr val="66FF33"/>
                  </a:solidFill>
                  <a:latin typeface="Tahoma"/>
                  <a:ea typeface="Tahoma"/>
                  <a:cs typeface="Tahoma"/>
                  <a:sym typeface="Tahoma"/>
                </a:endParaRPr>
              </a:p>
            </p:txBody>
          </p:sp>
          <p:sp>
            <p:nvSpPr>
              <p:cNvPr id="42" name="Google Shape;159;p3"/>
              <p:cNvSpPr txBox="1"/>
              <p:nvPr/>
            </p:nvSpPr>
            <p:spPr>
              <a:xfrm>
                <a:off x="3075" y="459"/>
                <a:ext cx="1950" cy="865"/>
              </a:xfrm>
              <a:prstGeom prst="rect">
                <a:avLst/>
              </a:prstGeom>
              <a:noFill/>
              <a:ln>
                <a:noFill/>
              </a:ln>
            </p:spPr>
            <p:txBody>
              <a:bodyPr spcFirstLastPara="1" wrap="square" lIns="0" tIns="0" rIns="0" bIns="0" anchor="t" anchorCtr="0">
                <a:noAutofit/>
              </a:bodyPr>
              <a:lstStyle/>
              <a:p>
                <a:pPr marL="0" marR="11430" lvl="0" indent="146050" algn="ctr" rtl="0">
                  <a:lnSpc>
                    <a:spcPct val="98000"/>
                  </a:lnSpc>
                  <a:spcBef>
                    <a:spcPts val="0"/>
                  </a:spcBef>
                  <a:spcAft>
                    <a:spcPts val="0"/>
                  </a:spcAft>
                  <a:buNone/>
                </a:pPr>
                <a:endParaRPr sz="1050" b="1">
                  <a:solidFill>
                    <a:srgbClr val="FFFFFF"/>
                  </a:solidFill>
                  <a:latin typeface="Tahoma"/>
                  <a:ea typeface="Tahoma"/>
                  <a:cs typeface="Tahoma"/>
                  <a:sym typeface="Tahoma"/>
                </a:endParaRPr>
              </a:p>
            </p:txBody>
          </p:sp>
          <p:sp>
            <p:nvSpPr>
              <p:cNvPr id="43" name="Google Shape;160;p3"/>
              <p:cNvSpPr txBox="1"/>
              <p:nvPr/>
            </p:nvSpPr>
            <p:spPr>
              <a:xfrm>
                <a:off x="4606" y="463"/>
                <a:ext cx="1045" cy="1081"/>
              </a:xfrm>
              <a:prstGeom prst="rect">
                <a:avLst/>
              </a:prstGeom>
              <a:noFill/>
              <a:ln>
                <a:noFill/>
              </a:ln>
            </p:spPr>
            <p:txBody>
              <a:bodyPr spcFirstLastPara="1" wrap="square" lIns="0" tIns="0" rIns="0" bIns="0" anchor="t" anchorCtr="0">
                <a:noAutofit/>
              </a:bodyPr>
              <a:lstStyle/>
              <a:p>
                <a:pPr marL="0" marR="11430" lvl="0" indent="0" algn="ctr" rtl="0">
                  <a:lnSpc>
                    <a:spcPct val="98000"/>
                  </a:lnSpc>
                  <a:spcBef>
                    <a:spcPts val="0"/>
                  </a:spcBef>
                  <a:spcAft>
                    <a:spcPts val="0"/>
                  </a:spcAft>
                  <a:buNone/>
                </a:pPr>
                <a:endParaRPr sz="1100" b="1">
                  <a:solidFill>
                    <a:schemeClr val="dk1"/>
                  </a:solidFill>
                  <a:latin typeface="Tahoma"/>
                  <a:ea typeface="Tahoma"/>
                  <a:cs typeface="Tahoma"/>
                  <a:sym typeface="Tahoma"/>
                </a:endParaRPr>
              </a:p>
            </p:txBody>
          </p:sp>
          <p:sp>
            <p:nvSpPr>
              <p:cNvPr id="44" name="Google Shape;161;p3"/>
              <p:cNvSpPr txBox="1"/>
              <p:nvPr/>
            </p:nvSpPr>
            <p:spPr>
              <a:xfrm>
                <a:off x="6257" y="678"/>
                <a:ext cx="983" cy="649"/>
              </a:xfrm>
              <a:prstGeom prst="rect">
                <a:avLst/>
              </a:prstGeom>
              <a:noFill/>
              <a:ln>
                <a:noFill/>
              </a:ln>
            </p:spPr>
            <p:txBody>
              <a:bodyPr spcFirstLastPara="1" wrap="square" lIns="0" tIns="0" rIns="0" bIns="0" anchor="t" anchorCtr="0">
                <a:noAutofit/>
              </a:bodyPr>
              <a:lstStyle/>
              <a:p>
                <a:pPr marL="0" marR="10160" lvl="0" indent="55880" algn="ctr" rtl="0">
                  <a:lnSpc>
                    <a:spcPct val="98000"/>
                  </a:lnSpc>
                  <a:spcBef>
                    <a:spcPts val="0"/>
                  </a:spcBef>
                  <a:spcAft>
                    <a:spcPts val="0"/>
                  </a:spcAft>
                  <a:buNone/>
                </a:pPr>
                <a:endParaRPr sz="1100" b="1">
                  <a:solidFill>
                    <a:schemeClr val="dk1"/>
                  </a:solidFill>
                  <a:latin typeface="Tahoma"/>
                  <a:ea typeface="Tahoma"/>
                  <a:cs typeface="Tahoma"/>
                  <a:sym typeface="Tahoma"/>
                </a:endParaRPr>
              </a:p>
            </p:txBody>
          </p:sp>
          <p:sp>
            <p:nvSpPr>
              <p:cNvPr id="45" name="Google Shape;162;p3"/>
              <p:cNvSpPr txBox="1"/>
              <p:nvPr/>
            </p:nvSpPr>
            <p:spPr>
              <a:xfrm>
                <a:off x="7870" y="683"/>
                <a:ext cx="684" cy="416"/>
              </a:xfrm>
              <a:prstGeom prst="rect">
                <a:avLst/>
              </a:prstGeom>
              <a:noFill/>
              <a:ln>
                <a:noFill/>
              </a:ln>
            </p:spPr>
            <p:txBody>
              <a:bodyPr spcFirstLastPara="1" wrap="square" lIns="0" tIns="0" rIns="0" bIns="0" anchor="t" anchorCtr="0">
                <a:noAutofit/>
              </a:bodyPr>
              <a:lstStyle/>
              <a:p>
                <a:pPr marL="120650" marR="0" lvl="0" indent="-120650" algn="l" rtl="0">
                  <a:lnSpc>
                    <a:spcPct val="98000"/>
                  </a:lnSpc>
                  <a:spcBef>
                    <a:spcPts val="0"/>
                  </a:spcBef>
                  <a:spcAft>
                    <a:spcPts val="0"/>
                  </a:spcAft>
                  <a:buNone/>
                </a:pPr>
                <a:endParaRPr sz="1200" b="1">
                  <a:solidFill>
                    <a:schemeClr val="dk1"/>
                  </a:solidFill>
                  <a:latin typeface="Tahoma"/>
                  <a:ea typeface="Tahoma"/>
                  <a:cs typeface="Tahoma"/>
                  <a:sym typeface="Tahoma"/>
                </a:endParaRPr>
              </a:p>
            </p:txBody>
          </p:sp>
          <p:sp>
            <p:nvSpPr>
              <p:cNvPr id="46" name="Google Shape;163;p3"/>
              <p:cNvSpPr txBox="1"/>
              <p:nvPr/>
            </p:nvSpPr>
            <p:spPr>
              <a:xfrm>
                <a:off x="9184" y="567"/>
                <a:ext cx="1181" cy="977"/>
              </a:xfrm>
              <a:prstGeom prst="rect">
                <a:avLst/>
              </a:prstGeom>
              <a:noFill/>
              <a:ln>
                <a:noFill/>
              </a:ln>
            </p:spPr>
            <p:txBody>
              <a:bodyPr spcFirstLastPara="1" wrap="square" lIns="0" tIns="0" rIns="0" bIns="0" anchor="t" anchorCtr="0">
                <a:noAutofit/>
              </a:bodyPr>
              <a:lstStyle/>
              <a:p>
                <a:pPr marL="71755" marR="0" lvl="0" indent="-71755" algn="l" rtl="0">
                  <a:lnSpc>
                    <a:spcPct val="98000"/>
                  </a:lnSpc>
                  <a:spcBef>
                    <a:spcPts val="0"/>
                  </a:spcBef>
                  <a:spcAft>
                    <a:spcPts val="0"/>
                  </a:spcAft>
                  <a:buNone/>
                </a:pPr>
                <a:endParaRPr sz="1100" b="1">
                  <a:solidFill>
                    <a:srgbClr val="FFFFFF"/>
                  </a:solidFill>
                  <a:latin typeface="Tahoma"/>
                  <a:ea typeface="Tahoma"/>
                  <a:cs typeface="Tahoma"/>
                  <a:sym typeface="Tahoma"/>
                </a:endParaRPr>
              </a:p>
              <a:p>
                <a:pPr marL="71755" marR="0" lvl="0" indent="-71755" algn="l" rtl="0">
                  <a:lnSpc>
                    <a:spcPct val="98000"/>
                  </a:lnSpc>
                  <a:spcBef>
                    <a:spcPts val="0"/>
                  </a:spcBef>
                  <a:spcAft>
                    <a:spcPts val="0"/>
                  </a:spcAft>
                  <a:buNone/>
                </a:pPr>
                <a:endParaRPr sz="1100" b="1">
                  <a:solidFill>
                    <a:srgbClr val="FFFFFF"/>
                  </a:solidFill>
                  <a:latin typeface="Tahoma"/>
                  <a:ea typeface="Tahoma"/>
                  <a:cs typeface="Tahoma"/>
                  <a:sym typeface="Tahoma"/>
                </a:endParaRPr>
              </a:p>
            </p:txBody>
          </p:sp>
        </p:grpSp>
        <p:sp>
          <p:nvSpPr>
            <p:cNvPr id="21" name="Google Shape;164;p3"/>
            <p:cNvSpPr/>
            <p:nvPr/>
          </p:nvSpPr>
          <p:spPr>
            <a:xfrm>
              <a:off x="1993596" y="3245782"/>
              <a:ext cx="1798261" cy="506111"/>
            </a:xfrm>
            <a:prstGeom prst="rect">
              <a:avLst/>
            </a:prstGeom>
            <a:noFill/>
            <a:ln>
              <a:noFill/>
            </a:ln>
          </p:spPr>
          <p:txBody>
            <a:bodyPr spcFirstLastPara="1" wrap="square" lIns="91425" tIns="45700" rIns="91425" bIns="45700" anchor="t" anchorCtr="0">
              <a:spAutoFit/>
            </a:bodyPr>
            <a:lstStyle/>
            <a:p>
              <a:pPr marL="0" marR="11430" lvl="0" indent="0" algn="ctr" rtl="0">
                <a:lnSpc>
                  <a:spcPct val="98000"/>
                </a:lnSpc>
                <a:spcBef>
                  <a:spcPts val="0"/>
                </a:spcBef>
                <a:spcAft>
                  <a:spcPts val="0"/>
                </a:spcAft>
                <a:buNone/>
              </a:pPr>
              <a:r>
                <a:rPr lang="en-US" sz="1400" b="1" dirty="0">
                  <a:solidFill>
                    <a:srgbClr val="66FF33"/>
                  </a:solidFill>
                  <a:latin typeface="Tahoma"/>
                  <a:ea typeface="Tahoma"/>
                  <a:cs typeface="Tahoma"/>
                  <a:sym typeface="Tahoma"/>
                </a:rPr>
                <a:t>Planning for evaluation</a:t>
              </a:r>
              <a:endParaRPr sz="1400" b="1" dirty="0">
                <a:solidFill>
                  <a:srgbClr val="66FF33"/>
                </a:solidFill>
                <a:latin typeface="Tahoma"/>
                <a:ea typeface="Tahoma"/>
                <a:cs typeface="Tahoma"/>
                <a:sym typeface="Tahoma"/>
              </a:endParaRPr>
            </a:p>
          </p:txBody>
        </p:sp>
        <p:sp>
          <p:nvSpPr>
            <p:cNvPr id="22" name="Google Shape;165;p3"/>
            <p:cNvSpPr txBox="1"/>
            <p:nvPr/>
          </p:nvSpPr>
          <p:spPr>
            <a:xfrm>
              <a:off x="3789373" y="3239655"/>
              <a:ext cx="1605549" cy="506111"/>
            </a:xfrm>
            <a:prstGeom prst="rect">
              <a:avLst/>
            </a:prstGeom>
            <a:noFill/>
            <a:ln>
              <a:noFill/>
            </a:ln>
          </p:spPr>
          <p:txBody>
            <a:bodyPr spcFirstLastPara="1" wrap="square" lIns="91425" tIns="45700" rIns="91425" bIns="45700" anchor="t" anchorCtr="0">
              <a:spAutoFit/>
            </a:bodyPr>
            <a:lstStyle/>
            <a:p>
              <a:pPr marL="0" marR="11430" lvl="0" indent="0" algn="ctr" rtl="0">
                <a:lnSpc>
                  <a:spcPct val="98000"/>
                </a:lnSpc>
                <a:spcBef>
                  <a:spcPts val="0"/>
                </a:spcBef>
                <a:spcAft>
                  <a:spcPts val="0"/>
                </a:spcAft>
                <a:buNone/>
              </a:pPr>
              <a:r>
                <a:rPr lang="en-US" sz="1400" b="1" dirty="0">
                  <a:solidFill>
                    <a:srgbClr val="66FF33"/>
                  </a:solidFill>
                  <a:latin typeface="Tahoma"/>
                  <a:ea typeface="Tahoma"/>
                  <a:cs typeface="Tahoma"/>
                  <a:sym typeface="Tahoma"/>
                </a:rPr>
                <a:t>Undertaking evaluation</a:t>
              </a:r>
              <a:endParaRPr sz="1400" b="1" dirty="0">
                <a:solidFill>
                  <a:srgbClr val="66FF33"/>
                </a:solidFill>
                <a:latin typeface="Tahoma"/>
                <a:ea typeface="Tahoma"/>
                <a:cs typeface="Tahoma"/>
                <a:sym typeface="Tahoma"/>
              </a:endParaRPr>
            </a:p>
          </p:txBody>
        </p:sp>
        <p:sp>
          <p:nvSpPr>
            <p:cNvPr id="23" name="Google Shape;166;p3"/>
            <p:cNvSpPr txBox="1"/>
            <p:nvPr/>
          </p:nvSpPr>
          <p:spPr>
            <a:xfrm>
              <a:off x="5578314" y="3151516"/>
              <a:ext cx="1309922" cy="713780"/>
            </a:xfrm>
            <a:prstGeom prst="rect">
              <a:avLst/>
            </a:prstGeom>
            <a:noFill/>
            <a:ln>
              <a:noFill/>
            </a:ln>
          </p:spPr>
          <p:txBody>
            <a:bodyPr spcFirstLastPara="1" wrap="square" lIns="91425" tIns="45700" rIns="91425" bIns="45700" anchor="t" anchorCtr="0">
              <a:spAutoFit/>
            </a:bodyPr>
            <a:lstStyle/>
            <a:p>
              <a:pPr marL="0" marR="11430" lvl="0" indent="0" algn="ctr" rtl="0">
                <a:lnSpc>
                  <a:spcPct val="98000"/>
                </a:lnSpc>
                <a:spcBef>
                  <a:spcPts val="0"/>
                </a:spcBef>
                <a:spcAft>
                  <a:spcPts val="0"/>
                </a:spcAft>
                <a:buNone/>
              </a:pPr>
              <a:r>
                <a:rPr lang="en-US" sz="1400" b="1" dirty="0">
                  <a:solidFill>
                    <a:srgbClr val="66FF33"/>
                  </a:solidFill>
                  <a:latin typeface="Tahoma"/>
                  <a:ea typeface="Tahoma"/>
                  <a:cs typeface="Tahoma"/>
                  <a:sym typeface="Tahoma"/>
                </a:rPr>
                <a:t>Follow-up and using evaluation</a:t>
              </a:r>
              <a:endParaRPr sz="1400" b="1" dirty="0">
                <a:solidFill>
                  <a:srgbClr val="66FF33"/>
                </a:solidFill>
                <a:latin typeface="Tahoma"/>
                <a:ea typeface="Tahoma"/>
                <a:cs typeface="Tahoma"/>
                <a:sym typeface="Tahoma"/>
              </a:endParaRPr>
            </a:p>
          </p:txBody>
        </p:sp>
        <p:sp>
          <p:nvSpPr>
            <p:cNvPr id="24" name="Google Shape;167;p3"/>
            <p:cNvSpPr txBox="1"/>
            <p:nvPr/>
          </p:nvSpPr>
          <p:spPr>
            <a:xfrm>
              <a:off x="7209371" y="2663272"/>
              <a:ext cx="1284479" cy="154376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600" b="1" dirty="0">
                <a:solidFill>
                  <a:srgbClr val="FFFFFF"/>
                </a:solidFill>
                <a:latin typeface="Tahoma"/>
                <a:ea typeface="Tahoma"/>
                <a:cs typeface="Tahoma"/>
                <a:sym typeface="Tahoma"/>
              </a:endParaRPr>
            </a:p>
            <a:p>
              <a:pPr marL="0" marR="0" lvl="0" indent="0" algn="ctr" rtl="0">
                <a:spcBef>
                  <a:spcPts val="0"/>
                </a:spcBef>
                <a:spcAft>
                  <a:spcPts val="0"/>
                </a:spcAft>
                <a:buNone/>
              </a:pPr>
              <a:r>
                <a:rPr lang="en-US" sz="1600" b="1" dirty="0">
                  <a:solidFill>
                    <a:srgbClr val="FFFFFF"/>
                  </a:solidFill>
                  <a:latin typeface="Tahoma"/>
                  <a:ea typeface="Tahoma"/>
                  <a:cs typeface="Tahoma"/>
                  <a:sym typeface="Tahoma"/>
                </a:rPr>
                <a:t>Accountability and learning from evaluation</a:t>
              </a:r>
              <a:endParaRPr sz="1600" b="1" dirty="0">
                <a:solidFill>
                  <a:srgbClr val="FFFFFF"/>
                </a:solidFill>
                <a:latin typeface="Tahoma"/>
                <a:ea typeface="Tahoma"/>
                <a:cs typeface="Tahoma"/>
                <a:sym typeface="Tahoma"/>
              </a:endParaRPr>
            </a:p>
          </p:txBody>
        </p:sp>
      </p:grpSp>
    </p:spTree>
    <p:extLst>
      <p:ext uri="{BB962C8B-B14F-4D97-AF65-F5344CB8AC3E}">
        <p14:creationId xmlns:p14="http://schemas.microsoft.com/office/powerpoint/2010/main" val="26126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608981"/>
            <a:ext cx="2591670" cy="2667532"/>
          </a:xfrm>
          <a:prstGeom prst="rect">
            <a:avLst/>
          </a:prstGeom>
          <a:noFill/>
          <a:ln>
            <a:noFill/>
          </a:ln>
        </p:spPr>
      </p:pic>
      <p:sp>
        <p:nvSpPr>
          <p:cNvPr id="2" name="Rectangle 1"/>
          <p:cNvSpPr/>
          <p:nvPr/>
        </p:nvSpPr>
        <p:spPr>
          <a:xfrm>
            <a:off x="3052545" y="1960075"/>
            <a:ext cx="8292445" cy="4431983"/>
          </a:xfrm>
          <a:prstGeom prst="rect">
            <a:avLst/>
          </a:prstGeom>
        </p:spPr>
        <p:txBody>
          <a:bodyPr wrap="square">
            <a:spAutoFit/>
          </a:bodyPr>
          <a:lstStyle/>
          <a:p>
            <a:pPr lvl="0" algn="ctr">
              <a:lnSpc>
                <a:spcPct val="150000"/>
              </a:lnSpc>
            </a:pPr>
            <a:r>
              <a:rPr lang="en-US" b="1" dirty="0">
                <a:solidFill>
                  <a:schemeClr val="accent2"/>
                </a:solidFill>
                <a:latin typeface="Times New Roman"/>
                <a:ea typeface="Times New Roman"/>
                <a:cs typeface="Times New Roman"/>
                <a:sym typeface="Times New Roman"/>
              </a:rPr>
              <a:t>Accountability and learning from evaluation</a:t>
            </a:r>
          </a:p>
          <a:p>
            <a:pPr marL="285750" lvl="0" indent="-285750" algn="just">
              <a:lnSpc>
                <a:spcPct val="150000"/>
              </a:lnSpc>
              <a:buClr>
                <a:schemeClr val="dk1"/>
              </a:buClr>
              <a:buSzPts val="1800"/>
              <a:buFont typeface="Noto Sans Symbols"/>
              <a:buChar char="⮚"/>
            </a:pPr>
            <a:r>
              <a:rPr lang="en-US" sz="1600" dirty="0">
                <a:solidFill>
                  <a:schemeClr val="dk1"/>
                </a:solidFill>
                <a:ea typeface="Calibri"/>
                <a:cs typeface="Calibri"/>
                <a:sym typeface="Calibri"/>
              </a:rPr>
              <a:t> </a:t>
            </a:r>
            <a:r>
              <a:rPr lang="en-US" sz="1400" b="1" dirty="0">
                <a:solidFill>
                  <a:schemeClr val="dk1"/>
                </a:solidFill>
                <a:latin typeface="Times New Roman"/>
                <a:ea typeface="Times New Roman"/>
                <a:cs typeface="Times New Roman"/>
                <a:sym typeface="Times New Roman"/>
              </a:rPr>
              <a:t>The benefits of using information derived from evaluations are numerous. Practitioners must effectively apply this information to enhance accountability, improve performance, as well as strengthen decision- making through learning. </a:t>
            </a:r>
          </a:p>
          <a:p>
            <a:pPr marL="285750" lvl="0" indent="-28575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Accountability can be defined as “the obligation to demonstrate that work has been conducted in compliance with agreed rules and standards or to report fairly and accurately on performance results vis-à-vis mandated roles and/or plans. This may require a careful, even a legally sound, demonstration that the work is consistent with the contract terms”.</a:t>
            </a:r>
            <a:endParaRPr lang="en-US" sz="1400" dirty="0"/>
          </a:p>
          <a:p>
            <a:pPr marL="285750" lvl="0" indent="-28575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Learning, on the other hand, is the process by which individuals or organizations acquire and use skills and knowledge. This section will address the various ways of learning through evaluation and other evaluative approaches and, while the requirements related to accountability in sharing an evaluation report are covered in the previous section, this section will also include accountability considerations for the other evaluative approaches that are discussed.</a:t>
            </a:r>
          </a:p>
        </p:txBody>
      </p:sp>
    </p:spTree>
    <p:extLst>
      <p:ext uri="{BB962C8B-B14F-4D97-AF65-F5344CB8AC3E}">
        <p14:creationId xmlns:p14="http://schemas.microsoft.com/office/powerpoint/2010/main" val="957448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608981"/>
            <a:ext cx="2591670" cy="2667532"/>
          </a:xfrm>
          <a:prstGeom prst="rect">
            <a:avLst/>
          </a:prstGeom>
          <a:noFill/>
          <a:ln>
            <a:noFill/>
          </a:ln>
        </p:spPr>
      </p:pic>
      <p:sp>
        <p:nvSpPr>
          <p:cNvPr id="2" name="Rectangle 1"/>
          <p:cNvSpPr/>
          <p:nvPr/>
        </p:nvSpPr>
        <p:spPr>
          <a:xfrm>
            <a:off x="1364390" y="2116974"/>
            <a:ext cx="9291749" cy="1225207"/>
          </a:xfrm>
          <a:prstGeom prst="rect">
            <a:avLst/>
          </a:prstGeom>
        </p:spPr>
        <p:txBody>
          <a:bodyPr wrap="square">
            <a:spAutoFit/>
          </a:bodyPr>
          <a:lstStyle/>
          <a:p>
            <a:pPr marL="1185545" marR="97790" lvl="0" indent="-285750" algn="just">
              <a:lnSpc>
                <a:spcPct val="102000"/>
              </a:lnSpc>
              <a:spcBef>
                <a:spcPts val="990"/>
              </a:spcBef>
              <a:buClr>
                <a:srgbClr val="C00000"/>
              </a:buClr>
              <a:buSzPts val="1600"/>
              <a:buFont typeface="Noto Sans Symbols"/>
              <a:buChar char="✔"/>
            </a:pPr>
            <a:r>
              <a:rPr lang="en-US" sz="1600" b="1" dirty="0">
                <a:solidFill>
                  <a:srgbClr val="C00000"/>
                </a:solidFill>
                <a:latin typeface="Times New Roman"/>
                <a:ea typeface="Times New Roman"/>
                <a:cs typeface="Times New Roman"/>
                <a:sym typeface="Times New Roman"/>
              </a:rPr>
              <a:t>Knowledge and learning </a:t>
            </a:r>
            <a:r>
              <a:rPr lang="en-US" sz="1600" b="1" dirty="0">
                <a:solidFill>
                  <a:schemeClr val="dk1"/>
                </a:solidFill>
                <a:latin typeface="Times New Roman"/>
                <a:ea typeface="Times New Roman"/>
                <a:cs typeface="Times New Roman"/>
                <a:sym typeface="Times New Roman"/>
              </a:rPr>
              <a:t>derived from evaluation can feed back into the organizational learning and planning processes through regular reflection, accessibility to the evaluation reports and regular exchange of information through learning sessions. </a:t>
            </a:r>
          </a:p>
          <a:p>
            <a:pPr marL="1185545" marR="97790" lvl="0" indent="-285750" algn="just">
              <a:lnSpc>
                <a:spcPct val="102000"/>
              </a:lnSpc>
              <a:spcBef>
                <a:spcPts val="990"/>
              </a:spcBef>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This can be visualized as follows:</a:t>
            </a:r>
          </a:p>
        </p:txBody>
      </p:sp>
      <p:grpSp>
        <p:nvGrpSpPr>
          <p:cNvPr id="11" name="Google Shape;207;p5"/>
          <p:cNvGrpSpPr/>
          <p:nvPr/>
        </p:nvGrpSpPr>
        <p:grpSpPr>
          <a:xfrm>
            <a:off x="5054148" y="3068049"/>
            <a:ext cx="6269800" cy="3133364"/>
            <a:chOff x="1774" y="157"/>
            <a:chExt cx="8356" cy="4984"/>
          </a:xfrm>
        </p:grpSpPr>
        <p:cxnSp>
          <p:nvCxnSpPr>
            <p:cNvPr id="12" name="Google Shape;208;p5"/>
            <p:cNvCxnSpPr/>
            <p:nvPr/>
          </p:nvCxnSpPr>
          <p:spPr>
            <a:xfrm>
              <a:off x="2882" y="1787"/>
              <a:ext cx="1470" cy="1772"/>
            </a:xfrm>
            <a:prstGeom prst="straightConnector1">
              <a:avLst/>
            </a:prstGeom>
            <a:noFill/>
            <a:ln w="34275" cap="flat" cmpd="sng">
              <a:solidFill>
                <a:srgbClr val="6950A1"/>
              </a:solidFill>
              <a:prstDash val="solid"/>
              <a:round/>
              <a:headEnd type="none" w="med" len="med"/>
              <a:tailEnd type="none" w="med" len="med"/>
            </a:ln>
          </p:spPr>
        </p:cxnSp>
        <p:sp>
          <p:nvSpPr>
            <p:cNvPr id="13" name="Google Shape;209;p5"/>
            <p:cNvSpPr/>
            <p:nvPr/>
          </p:nvSpPr>
          <p:spPr>
            <a:xfrm>
              <a:off x="4213" y="3432"/>
              <a:ext cx="214" cy="204"/>
            </a:xfrm>
            <a:custGeom>
              <a:avLst/>
              <a:gdLst/>
              <a:ahLst/>
              <a:cxnLst/>
              <a:rect l="l" t="t" r="r" b="b"/>
              <a:pathLst>
                <a:path w="214" h="204" extrusionOk="0">
                  <a:moveTo>
                    <a:pt x="214" y="0"/>
                  </a:moveTo>
                  <a:lnTo>
                    <a:pt x="0" y="177"/>
                  </a:lnTo>
                  <a:lnTo>
                    <a:pt x="202" y="204"/>
                  </a:lnTo>
                  <a:lnTo>
                    <a:pt x="214" y="0"/>
                  </a:lnTo>
                  <a:close/>
                </a:path>
              </a:pathLst>
            </a:custGeom>
            <a:solidFill>
              <a:srgbClr val="6950A1"/>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14" name="Google Shape;210;p5"/>
            <p:cNvSpPr/>
            <p:nvPr/>
          </p:nvSpPr>
          <p:spPr>
            <a:xfrm>
              <a:off x="1774" y="395"/>
              <a:ext cx="1684" cy="1684"/>
            </a:xfrm>
            <a:custGeom>
              <a:avLst/>
              <a:gdLst/>
              <a:ahLst/>
              <a:cxnLst/>
              <a:rect l="l" t="t" r="r" b="b"/>
              <a:pathLst>
                <a:path w="1684" h="1684" extrusionOk="0">
                  <a:moveTo>
                    <a:pt x="842" y="0"/>
                  </a:moveTo>
                  <a:lnTo>
                    <a:pt x="765" y="3"/>
                  </a:lnTo>
                  <a:lnTo>
                    <a:pt x="691" y="13"/>
                  </a:lnTo>
                  <a:lnTo>
                    <a:pt x="618" y="30"/>
                  </a:lnTo>
                  <a:lnTo>
                    <a:pt x="548" y="52"/>
                  </a:lnTo>
                  <a:lnTo>
                    <a:pt x="481" y="81"/>
                  </a:lnTo>
                  <a:lnTo>
                    <a:pt x="417" y="115"/>
                  </a:lnTo>
                  <a:lnTo>
                    <a:pt x="356" y="154"/>
                  </a:lnTo>
                  <a:lnTo>
                    <a:pt x="299" y="198"/>
                  </a:lnTo>
                  <a:lnTo>
                    <a:pt x="247" y="246"/>
                  </a:lnTo>
                  <a:lnTo>
                    <a:pt x="198" y="299"/>
                  </a:lnTo>
                  <a:lnTo>
                    <a:pt x="154" y="356"/>
                  </a:lnTo>
                  <a:lnTo>
                    <a:pt x="115" y="417"/>
                  </a:lnTo>
                  <a:lnTo>
                    <a:pt x="81" y="481"/>
                  </a:lnTo>
                  <a:lnTo>
                    <a:pt x="53" y="548"/>
                  </a:lnTo>
                  <a:lnTo>
                    <a:pt x="30" y="618"/>
                  </a:lnTo>
                  <a:lnTo>
                    <a:pt x="14" y="690"/>
                  </a:lnTo>
                  <a:lnTo>
                    <a:pt x="3" y="765"/>
                  </a:lnTo>
                  <a:lnTo>
                    <a:pt x="0" y="842"/>
                  </a:lnTo>
                  <a:lnTo>
                    <a:pt x="3" y="918"/>
                  </a:lnTo>
                  <a:lnTo>
                    <a:pt x="14" y="993"/>
                  </a:lnTo>
                  <a:lnTo>
                    <a:pt x="30" y="1066"/>
                  </a:lnTo>
                  <a:lnTo>
                    <a:pt x="53" y="1135"/>
                  </a:lnTo>
                  <a:lnTo>
                    <a:pt x="81" y="1203"/>
                  </a:lnTo>
                  <a:lnTo>
                    <a:pt x="115" y="1267"/>
                  </a:lnTo>
                  <a:lnTo>
                    <a:pt x="154" y="1327"/>
                  </a:lnTo>
                  <a:lnTo>
                    <a:pt x="198" y="1384"/>
                  </a:lnTo>
                  <a:lnTo>
                    <a:pt x="247" y="1437"/>
                  </a:lnTo>
                  <a:lnTo>
                    <a:pt x="299" y="1486"/>
                  </a:lnTo>
                  <a:lnTo>
                    <a:pt x="356" y="1530"/>
                  </a:lnTo>
                  <a:lnTo>
                    <a:pt x="417" y="1569"/>
                  </a:lnTo>
                  <a:lnTo>
                    <a:pt x="481" y="1603"/>
                  </a:lnTo>
                  <a:lnTo>
                    <a:pt x="548" y="1631"/>
                  </a:lnTo>
                  <a:lnTo>
                    <a:pt x="618" y="1653"/>
                  </a:lnTo>
                  <a:lnTo>
                    <a:pt x="691" y="1670"/>
                  </a:lnTo>
                  <a:lnTo>
                    <a:pt x="765" y="1680"/>
                  </a:lnTo>
                  <a:lnTo>
                    <a:pt x="842" y="1684"/>
                  </a:lnTo>
                  <a:lnTo>
                    <a:pt x="918" y="1680"/>
                  </a:lnTo>
                  <a:lnTo>
                    <a:pt x="993" y="1670"/>
                  </a:lnTo>
                  <a:lnTo>
                    <a:pt x="1066" y="1653"/>
                  </a:lnTo>
                  <a:lnTo>
                    <a:pt x="1136" y="1631"/>
                  </a:lnTo>
                  <a:lnTo>
                    <a:pt x="1203" y="1603"/>
                  </a:lnTo>
                  <a:lnTo>
                    <a:pt x="1267" y="1569"/>
                  </a:lnTo>
                  <a:lnTo>
                    <a:pt x="1327"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7" y="154"/>
                  </a:lnTo>
                  <a:lnTo>
                    <a:pt x="1267" y="115"/>
                  </a:lnTo>
                  <a:lnTo>
                    <a:pt x="1203" y="81"/>
                  </a:lnTo>
                  <a:lnTo>
                    <a:pt x="1136" y="52"/>
                  </a:lnTo>
                  <a:lnTo>
                    <a:pt x="1066" y="30"/>
                  </a:lnTo>
                  <a:lnTo>
                    <a:pt x="993" y="13"/>
                  </a:lnTo>
                  <a:lnTo>
                    <a:pt x="918" y="3"/>
                  </a:lnTo>
                  <a:lnTo>
                    <a:pt x="842" y="0"/>
                  </a:lnTo>
                  <a:close/>
                </a:path>
              </a:pathLst>
            </a:custGeom>
            <a:solidFill>
              <a:srgbClr val="FFFFFF"/>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15" name="Google Shape;211;p5"/>
            <p:cNvSpPr/>
            <p:nvPr/>
          </p:nvSpPr>
          <p:spPr>
            <a:xfrm>
              <a:off x="1774" y="395"/>
              <a:ext cx="1684" cy="1684"/>
            </a:xfrm>
            <a:custGeom>
              <a:avLst/>
              <a:gdLst/>
              <a:ahLst/>
              <a:cxnLst/>
              <a:rect l="l" t="t" r="r" b="b"/>
              <a:pathLst>
                <a:path w="1684" h="1684" extrusionOk="0">
                  <a:moveTo>
                    <a:pt x="842" y="1684"/>
                  </a:moveTo>
                  <a:lnTo>
                    <a:pt x="918" y="1680"/>
                  </a:lnTo>
                  <a:lnTo>
                    <a:pt x="993" y="1670"/>
                  </a:lnTo>
                  <a:lnTo>
                    <a:pt x="1066" y="1653"/>
                  </a:lnTo>
                  <a:lnTo>
                    <a:pt x="1136" y="1631"/>
                  </a:lnTo>
                  <a:lnTo>
                    <a:pt x="1203" y="1603"/>
                  </a:lnTo>
                  <a:lnTo>
                    <a:pt x="1267" y="1569"/>
                  </a:lnTo>
                  <a:lnTo>
                    <a:pt x="1327"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7" y="154"/>
                  </a:lnTo>
                  <a:lnTo>
                    <a:pt x="1267" y="115"/>
                  </a:lnTo>
                  <a:lnTo>
                    <a:pt x="1203" y="81"/>
                  </a:lnTo>
                  <a:lnTo>
                    <a:pt x="1136" y="52"/>
                  </a:lnTo>
                  <a:lnTo>
                    <a:pt x="1066" y="30"/>
                  </a:lnTo>
                  <a:lnTo>
                    <a:pt x="993" y="13"/>
                  </a:lnTo>
                  <a:lnTo>
                    <a:pt x="918" y="3"/>
                  </a:lnTo>
                  <a:lnTo>
                    <a:pt x="842" y="0"/>
                  </a:lnTo>
                  <a:lnTo>
                    <a:pt x="765" y="3"/>
                  </a:lnTo>
                  <a:lnTo>
                    <a:pt x="691" y="13"/>
                  </a:lnTo>
                  <a:lnTo>
                    <a:pt x="618" y="30"/>
                  </a:lnTo>
                  <a:lnTo>
                    <a:pt x="548" y="52"/>
                  </a:lnTo>
                  <a:lnTo>
                    <a:pt x="481" y="81"/>
                  </a:lnTo>
                  <a:lnTo>
                    <a:pt x="417" y="115"/>
                  </a:lnTo>
                  <a:lnTo>
                    <a:pt x="356" y="154"/>
                  </a:lnTo>
                  <a:lnTo>
                    <a:pt x="299" y="198"/>
                  </a:lnTo>
                  <a:lnTo>
                    <a:pt x="247" y="246"/>
                  </a:lnTo>
                  <a:lnTo>
                    <a:pt x="198" y="299"/>
                  </a:lnTo>
                  <a:lnTo>
                    <a:pt x="154" y="356"/>
                  </a:lnTo>
                  <a:lnTo>
                    <a:pt x="115" y="417"/>
                  </a:lnTo>
                  <a:lnTo>
                    <a:pt x="81" y="481"/>
                  </a:lnTo>
                  <a:lnTo>
                    <a:pt x="53" y="548"/>
                  </a:lnTo>
                  <a:lnTo>
                    <a:pt x="30" y="618"/>
                  </a:lnTo>
                  <a:lnTo>
                    <a:pt x="14" y="690"/>
                  </a:lnTo>
                  <a:lnTo>
                    <a:pt x="3" y="765"/>
                  </a:lnTo>
                  <a:lnTo>
                    <a:pt x="0" y="842"/>
                  </a:lnTo>
                  <a:lnTo>
                    <a:pt x="3" y="918"/>
                  </a:lnTo>
                  <a:lnTo>
                    <a:pt x="14" y="993"/>
                  </a:lnTo>
                  <a:lnTo>
                    <a:pt x="30" y="1066"/>
                  </a:lnTo>
                  <a:lnTo>
                    <a:pt x="53" y="1135"/>
                  </a:lnTo>
                  <a:lnTo>
                    <a:pt x="81" y="1203"/>
                  </a:lnTo>
                  <a:lnTo>
                    <a:pt x="115" y="1267"/>
                  </a:lnTo>
                  <a:lnTo>
                    <a:pt x="154" y="1327"/>
                  </a:lnTo>
                  <a:lnTo>
                    <a:pt x="198" y="1384"/>
                  </a:lnTo>
                  <a:lnTo>
                    <a:pt x="247" y="1437"/>
                  </a:lnTo>
                  <a:lnTo>
                    <a:pt x="299" y="1486"/>
                  </a:lnTo>
                  <a:lnTo>
                    <a:pt x="356" y="1530"/>
                  </a:lnTo>
                  <a:lnTo>
                    <a:pt x="417" y="1569"/>
                  </a:lnTo>
                  <a:lnTo>
                    <a:pt x="481" y="1603"/>
                  </a:lnTo>
                  <a:lnTo>
                    <a:pt x="548" y="1631"/>
                  </a:lnTo>
                  <a:lnTo>
                    <a:pt x="618" y="1653"/>
                  </a:lnTo>
                  <a:lnTo>
                    <a:pt x="691" y="1670"/>
                  </a:lnTo>
                  <a:lnTo>
                    <a:pt x="765" y="1680"/>
                  </a:lnTo>
                  <a:lnTo>
                    <a:pt x="842" y="1684"/>
                  </a:lnTo>
                  <a:close/>
                </a:path>
              </a:pathLst>
            </a:custGeom>
            <a:noFill/>
            <a:ln w="22850" cap="flat" cmpd="sng">
              <a:solidFill>
                <a:srgbClr val="6950A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cxnSp>
          <p:nvCxnSpPr>
            <p:cNvPr id="16" name="Google Shape;212;p5"/>
            <p:cNvCxnSpPr/>
            <p:nvPr/>
          </p:nvCxnSpPr>
          <p:spPr>
            <a:xfrm>
              <a:off x="4721" y="1544"/>
              <a:ext cx="313" cy="1560"/>
            </a:xfrm>
            <a:prstGeom prst="straightConnector1">
              <a:avLst/>
            </a:prstGeom>
            <a:noFill/>
            <a:ln w="34275" cap="flat" cmpd="sng">
              <a:solidFill>
                <a:srgbClr val="6950A1"/>
              </a:solidFill>
              <a:prstDash val="solid"/>
              <a:round/>
              <a:headEnd type="none" w="med" len="med"/>
              <a:tailEnd type="none" w="med" len="med"/>
            </a:ln>
          </p:spPr>
        </p:cxnSp>
        <p:sp>
          <p:nvSpPr>
            <p:cNvPr id="17" name="Google Shape;213;p5"/>
            <p:cNvSpPr/>
            <p:nvPr/>
          </p:nvSpPr>
          <p:spPr>
            <a:xfrm>
              <a:off x="4887" y="3028"/>
              <a:ext cx="273" cy="174"/>
            </a:xfrm>
            <a:custGeom>
              <a:avLst/>
              <a:gdLst/>
              <a:ahLst/>
              <a:cxnLst/>
              <a:rect l="l" t="t" r="r" b="b"/>
              <a:pathLst>
                <a:path w="273" h="174" extrusionOk="0">
                  <a:moveTo>
                    <a:pt x="272" y="0"/>
                  </a:moveTo>
                  <a:lnTo>
                    <a:pt x="0" y="55"/>
                  </a:lnTo>
                  <a:lnTo>
                    <a:pt x="165" y="174"/>
                  </a:lnTo>
                  <a:lnTo>
                    <a:pt x="272" y="0"/>
                  </a:lnTo>
                  <a:close/>
                </a:path>
              </a:pathLst>
            </a:custGeom>
            <a:solidFill>
              <a:srgbClr val="6950A1"/>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18" name="Google Shape;214;p5"/>
            <p:cNvSpPr/>
            <p:nvPr/>
          </p:nvSpPr>
          <p:spPr>
            <a:xfrm>
              <a:off x="3803" y="395"/>
              <a:ext cx="1684" cy="1684"/>
            </a:xfrm>
            <a:custGeom>
              <a:avLst/>
              <a:gdLst/>
              <a:ahLst/>
              <a:cxnLst/>
              <a:rect l="l" t="t" r="r" b="b"/>
              <a:pathLst>
                <a:path w="1684" h="1684" extrusionOk="0">
                  <a:moveTo>
                    <a:pt x="842" y="0"/>
                  </a:moveTo>
                  <a:lnTo>
                    <a:pt x="765" y="3"/>
                  </a:lnTo>
                  <a:lnTo>
                    <a:pt x="691" y="13"/>
                  </a:lnTo>
                  <a:lnTo>
                    <a:pt x="618" y="30"/>
                  </a:lnTo>
                  <a:lnTo>
                    <a:pt x="548" y="52"/>
                  </a:lnTo>
                  <a:lnTo>
                    <a:pt x="481" y="81"/>
                  </a:lnTo>
                  <a:lnTo>
                    <a:pt x="417" y="115"/>
                  </a:lnTo>
                  <a:lnTo>
                    <a:pt x="357"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7" y="1530"/>
                  </a:lnTo>
                  <a:lnTo>
                    <a:pt x="417" y="1569"/>
                  </a:lnTo>
                  <a:lnTo>
                    <a:pt x="481" y="1603"/>
                  </a:lnTo>
                  <a:lnTo>
                    <a:pt x="548" y="1631"/>
                  </a:lnTo>
                  <a:lnTo>
                    <a:pt x="618" y="1653"/>
                  </a:lnTo>
                  <a:lnTo>
                    <a:pt x="691" y="1670"/>
                  </a:lnTo>
                  <a:lnTo>
                    <a:pt x="765" y="1680"/>
                  </a:lnTo>
                  <a:lnTo>
                    <a:pt x="842" y="1684"/>
                  </a:ln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1" y="918"/>
                  </a:lnTo>
                  <a:lnTo>
                    <a:pt x="1684" y="842"/>
                  </a:lnTo>
                  <a:lnTo>
                    <a:pt x="1681"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close/>
                </a:path>
              </a:pathLst>
            </a:custGeom>
            <a:solidFill>
              <a:srgbClr val="FFFFFF"/>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19" name="Google Shape;215;p5"/>
            <p:cNvSpPr/>
            <p:nvPr/>
          </p:nvSpPr>
          <p:spPr>
            <a:xfrm>
              <a:off x="3803" y="395"/>
              <a:ext cx="1684" cy="1684"/>
            </a:xfrm>
            <a:custGeom>
              <a:avLst/>
              <a:gdLst/>
              <a:ahLst/>
              <a:cxnLst/>
              <a:rect l="l" t="t" r="r" b="b"/>
              <a:pathLst>
                <a:path w="1684" h="1684" extrusionOk="0">
                  <a:moveTo>
                    <a:pt x="842" y="1684"/>
                  </a:move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1" y="918"/>
                  </a:lnTo>
                  <a:lnTo>
                    <a:pt x="1684" y="842"/>
                  </a:lnTo>
                  <a:lnTo>
                    <a:pt x="1681"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lnTo>
                    <a:pt x="765" y="3"/>
                  </a:lnTo>
                  <a:lnTo>
                    <a:pt x="691" y="13"/>
                  </a:lnTo>
                  <a:lnTo>
                    <a:pt x="618" y="30"/>
                  </a:lnTo>
                  <a:lnTo>
                    <a:pt x="548" y="52"/>
                  </a:lnTo>
                  <a:lnTo>
                    <a:pt x="481" y="81"/>
                  </a:lnTo>
                  <a:lnTo>
                    <a:pt x="417" y="115"/>
                  </a:lnTo>
                  <a:lnTo>
                    <a:pt x="357"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7" y="1530"/>
                  </a:lnTo>
                  <a:lnTo>
                    <a:pt x="417" y="1569"/>
                  </a:lnTo>
                  <a:lnTo>
                    <a:pt x="481" y="1603"/>
                  </a:lnTo>
                  <a:lnTo>
                    <a:pt x="548" y="1631"/>
                  </a:lnTo>
                  <a:lnTo>
                    <a:pt x="618" y="1653"/>
                  </a:lnTo>
                  <a:lnTo>
                    <a:pt x="691" y="1670"/>
                  </a:lnTo>
                  <a:lnTo>
                    <a:pt x="765" y="1680"/>
                  </a:lnTo>
                  <a:lnTo>
                    <a:pt x="842" y="1684"/>
                  </a:lnTo>
                  <a:close/>
                </a:path>
              </a:pathLst>
            </a:custGeom>
            <a:noFill/>
            <a:ln w="22850" cap="flat" cmpd="sng">
              <a:solidFill>
                <a:srgbClr val="6950A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cxnSp>
          <p:nvCxnSpPr>
            <p:cNvPr id="20" name="Google Shape;216;p5"/>
            <p:cNvCxnSpPr/>
            <p:nvPr/>
          </p:nvCxnSpPr>
          <p:spPr>
            <a:xfrm flipH="1">
              <a:off x="6157" y="1322"/>
              <a:ext cx="618" cy="1786"/>
            </a:xfrm>
            <a:prstGeom prst="straightConnector1">
              <a:avLst/>
            </a:prstGeom>
            <a:noFill/>
            <a:ln w="34275" cap="flat" cmpd="sng">
              <a:solidFill>
                <a:srgbClr val="6950A1"/>
              </a:solidFill>
              <a:prstDash val="solid"/>
              <a:round/>
              <a:headEnd type="none" w="med" len="med"/>
              <a:tailEnd type="none" w="med" len="med"/>
            </a:ln>
          </p:spPr>
        </p:cxnSp>
        <p:sp>
          <p:nvSpPr>
            <p:cNvPr id="21" name="Google Shape;217;p5"/>
            <p:cNvSpPr/>
            <p:nvPr/>
          </p:nvSpPr>
          <p:spPr>
            <a:xfrm>
              <a:off x="6042" y="3015"/>
              <a:ext cx="263" cy="187"/>
            </a:xfrm>
            <a:custGeom>
              <a:avLst/>
              <a:gdLst/>
              <a:ahLst/>
              <a:cxnLst/>
              <a:rect l="l" t="t" r="r" b="b"/>
              <a:pathLst>
                <a:path w="263" h="187" extrusionOk="0">
                  <a:moveTo>
                    <a:pt x="0" y="0"/>
                  </a:moveTo>
                  <a:lnTo>
                    <a:pt x="83" y="186"/>
                  </a:lnTo>
                  <a:lnTo>
                    <a:pt x="263" y="90"/>
                  </a:lnTo>
                  <a:lnTo>
                    <a:pt x="0" y="0"/>
                  </a:lnTo>
                  <a:close/>
                </a:path>
              </a:pathLst>
            </a:custGeom>
            <a:solidFill>
              <a:srgbClr val="6950A1"/>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cxnSp>
          <p:nvCxnSpPr>
            <p:cNvPr id="22" name="Google Shape;218;p5"/>
            <p:cNvCxnSpPr/>
            <p:nvPr/>
          </p:nvCxnSpPr>
          <p:spPr>
            <a:xfrm flipH="1">
              <a:off x="7081" y="1799"/>
              <a:ext cx="1340" cy="1632"/>
            </a:xfrm>
            <a:prstGeom prst="straightConnector1">
              <a:avLst/>
            </a:prstGeom>
            <a:noFill/>
            <a:ln w="34275" cap="flat" cmpd="sng">
              <a:solidFill>
                <a:srgbClr val="6950A1"/>
              </a:solidFill>
              <a:prstDash val="solid"/>
              <a:round/>
              <a:headEnd type="none" w="med" len="med"/>
              <a:tailEnd type="none" w="med" len="med"/>
            </a:ln>
          </p:spPr>
        </p:cxnSp>
        <p:sp>
          <p:nvSpPr>
            <p:cNvPr id="23" name="Google Shape;219;p5"/>
            <p:cNvSpPr/>
            <p:nvPr/>
          </p:nvSpPr>
          <p:spPr>
            <a:xfrm>
              <a:off x="7005" y="3304"/>
              <a:ext cx="215" cy="204"/>
            </a:xfrm>
            <a:custGeom>
              <a:avLst/>
              <a:gdLst/>
              <a:ahLst/>
              <a:cxnLst/>
              <a:rect l="l" t="t" r="r" b="b"/>
              <a:pathLst>
                <a:path w="215" h="204" extrusionOk="0">
                  <a:moveTo>
                    <a:pt x="0" y="0"/>
                  </a:moveTo>
                  <a:lnTo>
                    <a:pt x="13" y="203"/>
                  </a:lnTo>
                  <a:lnTo>
                    <a:pt x="215" y="176"/>
                  </a:lnTo>
                  <a:lnTo>
                    <a:pt x="0" y="0"/>
                  </a:lnTo>
                  <a:close/>
                </a:path>
              </a:pathLst>
            </a:custGeom>
            <a:solidFill>
              <a:srgbClr val="6950A1"/>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24" name="Google Shape;220;p5"/>
            <p:cNvSpPr/>
            <p:nvPr/>
          </p:nvSpPr>
          <p:spPr>
            <a:xfrm>
              <a:off x="5895" y="395"/>
              <a:ext cx="1684" cy="1684"/>
            </a:xfrm>
            <a:custGeom>
              <a:avLst/>
              <a:gdLst/>
              <a:ahLst/>
              <a:cxnLst/>
              <a:rect l="l" t="t" r="r" b="b"/>
              <a:pathLst>
                <a:path w="1684" h="1684" extrusionOk="0">
                  <a:moveTo>
                    <a:pt x="842" y="0"/>
                  </a:moveTo>
                  <a:lnTo>
                    <a:pt x="765" y="3"/>
                  </a:lnTo>
                  <a:lnTo>
                    <a:pt x="691" y="13"/>
                  </a:lnTo>
                  <a:lnTo>
                    <a:pt x="618" y="30"/>
                  </a:lnTo>
                  <a:lnTo>
                    <a:pt x="548" y="52"/>
                  </a:lnTo>
                  <a:lnTo>
                    <a:pt x="481" y="81"/>
                  </a:lnTo>
                  <a:lnTo>
                    <a:pt x="417" y="115"/>
                  </a:lnTo>
                  <a:lnTo>
                    <a:pt x="356"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6" y="1530"/>
                  </a:lnTo>
                  <a:lnTo>
                    <a:pt x="417" y="1569"/>
                  </a:lnTo>
                  <a:lnTo>
                    <a:pt x="481" y="1603"/>
                  </a:lnTo>
                  <a:lnTo>
                    <a:pt x="548" y="1631"/>
                  </a:lnTo>
                  <a:lnTo>
                    <a:pt x="618" y="1653"/>
                  </a:lnTo>
                  <a:lnTo>
                    <a:pt x="691" y="1670"/>
                  </a:lnTo>
                  <a:lnTo>
                    <a:pt x="765" y="1680"/>
                  </a:lnTo>
                  <a:lnTo>
                    <a:pt x="842" y="1684"/>
                  </a:ln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close/>
                </a:path>
              </a:pathLst>
            </a:custGeom>
            <a:solidFill>
              <a:srgbClr val="FFFFFF"/>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26" name="Google Shape;221;p5"/>
            <p:cNvSpPr/>
            <p:nvPr/>
          </p:nvSpPr>
          <p:spPr>
            <a:xfrm>
              <a:off x="5895" y="395"/>
              <a:ext cx="1684" cy="1684"/>
            </a:xfrm>
            <a:custGeom>
              <a:avLst/>
              <a:gdLst/>
              <a:ahLst/>
              <a:cxnLst/>
              <a:rect l="l" t="t" r="r" b="b"/>
              <a:pathLst>
                <a:path w="1684" h="1684" extrusionOk="0">
                  <a:moveTo>
                    <a:pt x="842" y="1684"/>
                  </a:move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lnTo>
                    <a:pt x="765" y="3"/>
                  </a:lnTo>
                  <a:lnTo>
                    <a:pt x="691" y="13"/>
                  </a:lnTo>
                  <a:lnTo>
                    <a:pt x="618" y="30"/>
                  </a:lnTo>
                  <a:lnTo>
                    <a:pt x="548" y="52"/>
                  </a:lnTo>
                  <a:lnTo>
                    <a:pt x="481" y="81"/>
                  </a:lnTo>
                  <a:lnTo>
                    <a:pt x="417" y="115"/>
                  </a:lnTo>
                  <a:lnTo>
                    <a:pt x="356"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6" y="1530"/>
                  </a:lnTo>
                  <a:lnTo>
                    <a:pt x="417" y="1569"/>
                  </a:lnTo>
                  <a:lnTo>
                    <a:pt x="481" y="1603"/>
                  </a:lnTo>
                  <a:lnTo>
                    <a:pt x="548" y="1631"/>
                  </a:lnTo>
                  <a:lnTo>
                    <a:pt x="618" y="1653"/>
                  </a:lnTo>
                  <a:lnTo>
                    <a:pt x="691" y="1670"/>
                  </a:lnTo>
                  <a:lnTo>
                    <a:pt x="765" y="1680"/>
                  </a:lnTo>
                  <a:lnTo>
                    <a:pt x="842" y="1684"/>
                  </a:lnTo>
                  <a:close/>
                </a:path>
              </a:pathLst>
            </a:custGeom>
            <a:noFill/>
            <a:ln w="22850" cap="flat" cmpd="sng">
              <a:solidFill>
                <a:srgbClr val="6950A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27" name="Google Shape;222;p5"/>
            <p:cNvSpPr/>
            <p:nvPr/>
          </p:nvSpPr>
          <p:spPr>
            <a:xfrm>
              <a:off x="7867" y="193"/>
              <a:ext cx="1684" cy="1675"/>
            </a:xfrm>
            <a:custGeom>
              <a:avLst/>
              <a:gdLst/>
              <a:ahLst/>
              <a:cxnLst/>
              <a:rect l="l" t="t" r="r" b="b"/>
              <a:pathLst>
                <a:path w="1684" h="1684" extrusionOk="0">
                  <a:moveTo>
                    <a:pt x="841" y="0"/>
                  </a:moveTo>
                  <a:lnTo>
                    <a:pt x="765" y="3"/>
                  </a:lnTo>
                  <a:lnTo>
                    <a:pt x="690" y="13"/>
                  </a:lnTo>
                  <a:lnTo>
                    <a:pt x="618" y="30"/>
                  </a:lnTo>
                  <a:lnTo>
                    <a:pt x="548" y="52"/>
                  </a:lnTo>
                  <a:lnTo>
                    <a:pt x="481" y="81"/>
                  </a:lnTo>
                  <a:lnTo>
                    <a:pt x="416" y="115"/>
                  </a:lnTo>
                  <a:lnTo>
                    <a:pt x="356" y="154"/>
                  </a:lnTo>
                  <a:lnTo>
                    <a:pt x="299" y="198"/>
                  </a:lnTo>
                  <a:lnTo>
                    <a:pt x="246" y="246"/>
                  </a:lnTo>
                  <a:lnTo>
                    <a:pt x="198" y="299"/>
                  </a:lnTo>
                  <a:lnTo>
                    <a:pt x="154" y="356"/>
                  </a:lnTo>
                  <a:lnTo>
                    <a:pt x="114" y="417"/>
                  </a:lnTo>
                  <a:lnTo>
                    <a:pt x="81" y="481"/>
                  </a:lnTo>
                  <a:lnTo>
                    <a:pt x="52" y="548"/>
                  </a:lnTo>
                  <a:lnTo>
                    <a:pt x="30" y="618"/>
                  </a:lnTo>
                  <a:lnTo>
                    <a:pt x="13" y="690"/>
                  </a:lnTo>
                  <a:lnTo>
                    <a:pt x="3" y="765"/>
                  </a:lnTo>
                  <a:lnTo>
                    <a:pt x="0" y="842"/>
                  </a:lnTo>
                  <a:lnTo>
                    <a:pt x="3" y="918"/>
                  </a:lnTo>
                  <a:lnTo>
                    <a:pt x="13" y="993"/>
                  </a:lnTo>
                  <a:lnTo>
                    <a:pt x="30" y="1066"/>
                  </a:lnTo>
                  <a:lnTo>
                    <a:pt x="52" y="1135"/>
                  </a:lnTo>
                  <a:lnTo>
                    <a:pt x="81" y="1203"/>
                  </a:lnTo>
                  <a:lnTo>
                    <a:pt x="114" y="1267"/>
                  </a:lnTo>
                  <a:lnTo>
                    <a:pt x="154" y="1327"/>
                  </a:lnTo>
                  <a:lnTo>
                    <a:pt x="198" y="1384"/>
                  </a:lnTo>
                  <a:lnTo>
                    <a:pt x="246" y="1437"/>
                  </a:lnTo>
                  <a:lnTo>
                    <a:pt x="299" y="1486"/>
                  </a:lnTo>
                  <a:lnTo>
                    <a:pt x="356" y="1530"/>
                  </a:lnTo>
                  <a:lnTo>
                    <a:pt x="416" y="1569"/>
                  </a:lnTo>
                  <a:lnTo>
                    <a:pt x="481" y="1603"/>
                  </a:lnTo>
                  <a:lnTo>
                    <a:pt x="548" y="1631"/>
                  </a:lnTo>
                  <a:lnTo>
                    <a:pt x="618" y="1653"/>
                  </a:lnTo>
                  <a:lnTo>
                    <a:pt x="690" y="1670"/>
                  </a:lnTo>
                  <a:lnTo>
                    <a:pt x="765" y="1680"/>
                  </a:lnTo>
                  <a:lnTo>
                    <a:pt x="841" y="1684"/>
                  </a:lnTo>
                  <a:lnTo>
                    <a:pt x="918" y="1680"/>
                  </a:lnTo>
                  <a:lnTo>
                    <a:pt x="993" y="1670"/>
                  </a:lnTo>
                  <a:lnTo>
                    <a:pt x="1065" y="1653"/>
                  </a:lnTo>
                  <a:lnTo>
                    <a:pt x="1135" y="1631"/>
                  </a:lnTo>
                  <a:lnTo>
                    <a:pt x="1202" y="1603"/>
                  </a:lnTo>
                  <a:lnTo>
                    <a:pt x="1266" y="1569"/>
                  </a:lnTo>
                  <a:lnTo>
                    <a:pt x="1327" y="1530"/>
                  </a:lnTo>
                  <a:lnTo>
                    <a:pt x="1384" y="1486"/>
                  </a:lnTo>
                  <a:lnTo>
                    <a:pt x="1437" y="1437"/>
                  </a:lnTo>
                  <a:lnTo>
                    <a:pt x="1485" y="1384"/>
                  </a:lnTo>
                  <a:lnTo>
                    <a:pt x="1529" y="1327"/>
                  </a:lnTo>
                  <a:lnTo>
                    <a:pt x="1568" y="1267"/>
                  </a:lnTo>
                  <a:lnTo>
                    <a:pt x="1602" y="1203"/>
                  </a:lnTo>
                  <a:lnTo>
                    <a:pt x="1631" y="1135"/>
                  </a:lnTo>
                  <a:lnTo>
                    <a:pt x="1653" y="1066"/>
                  </a:lnTo>
                  <a:lnTo>
                    <a:pt x="1670" y="993"/>
                  </a:lnTo>
                  <a:lnTo>
                    <a:pt x="1680" y="918"/>
                  </a:lnTo>
                  <a:lnTo>
                    <a:pt x="1683" y="842"/>
                  </a:lnTo>
                  <a:lnTo>
                    <a:pt x="1680" y="765"/>
                  </a:lnTo>
                  <a:lnTo>
                    <a:pt x="1670" y="690"/>
                  </a:lnTo>
                  <a:lnTo>
                    <a:pt x="1653" y="618"/>
                  </a:lnTo>
                  <a:lnTo>
                    <a:pt x="1631" y="548"/>
                  </a:lnTo>
                  <a:lnTo>
                    <a:pt x="1602" y="481"/>
                  </a:lnTo>
                  <a:lnTo>
                    <a:pt x="1568" y="417"/>
                  </a:lnTo>
                  <a:lnTo>
                    <a:pt x="1529" y="356"/>
                  </a:lnTo>
                  <a:lnTo>
                    <a:pt x="1485" y="299"/>
                  </a:lnTo>
                  <a:lnTo>
                    <a:pt x="1437" y="246"/>
                  </a:lnTo>
                  <a:lnTo>
                    <a:pt x="1384" y="198"/>
                  </a:lnTo>
                  <a:lnTo>
                    <a:pt x="1327" y="154"/>
                  </a:lnTo>
                  <a:lnTo>
                    <a:pt x="1266" y="115"/>
                  </a:lnTo>
                  <a:lnTo>
                    <a:pt x="1202" y="81"/>
                  </a:lnTo>
                  <a:lnTo>
                    <a:pt x="1135" y="52"/>
                  </a:lnTo>
                  <a:lnTo>
                    <a:pt x="1065" y="30"/>
                  </a:lnTo>
                  <a:lnTo>
                    <a:pt x="993" y="13"/>
                  </a:lnTo>
                  <a:lnTo>
                    <a:pt x="918" y="3"/>
                  </a:lnTo>
                  <a:lnTo>
                    <a:pt x="841" y="0"/>
                  </a:lnTo>
                  <a:close/>
                </a:path>
              </a:pathLst>
            </a:custGeom>
            <a:solidFill>
              <a:srgbClr val="FFFFFF"/>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28" name="Google Shape;223;p5"/>
            <p:cNvSpPr/>
            <p:nvPr/>
          </p:nvSpPr>
          <p:spPr>
            <a:xfrm>
              <a:off x="7808" y="157"/>
              <a:ext cx="1684" cy="1684"/>
            </a:xfrm>
            <a:custGeom>
              <a:avLst/>
              <a:gdLst/>
              <a:ahLst/>
              <a:cxnLst/>
              <a:rect l="l" t="t" r="r" b="b"/>
              <a:pathLst>
                <a:path w="1684" h="1684" extrusionOk="0">
                  <a:moveTo>
                    <a:pt x="841" y="1684"/>
                  </a:moveTo>
                  <a:lnTo>
                    <a:pt x="918" y="1680"/>
                  </a:lnTo>
                  <a:lnTo>
                    <a:pt x="993" y="1670"/>
                  </a:lnTo>
                  <a:lnTo>
                    <a:pt x="1065" y="1653"/>
                  </a:lnTo>
                  <a:lnTo>
                    <a:pt x="1135" y="1631"/>
                  </a:lnTo>
                  <a:lnTo>
                    <a:pt x="1202" y="1603"/>
                  </a:lnTo>
                  <a:lnTo>
                    <a:pt x="1266" y="1569"/>
                  </a:lnTo>
                  <a:lnTo>
                    <a:pt x="1327" y="1530"/>
                  </a:lnTo>
                  <a:lnTo>
                    <a:pt x="1384" y="1486"/>
                  </a:lnTo>
                  <a:lnTo>
                    <a:pt x="1437" y="1437"/>
                  </a:lnTo>
                  <a:lnTo>
                    <a:pt x="1485" y="1384"/>
                  </a:lnTo>
                  <a:lnTo>
                    <a:pt x="1529" y="1327"/>
                  </a:lnTo>
                  <a:lnTo>
                    <a:pt x="1568" y="1267"/>
                  </a:lnTo>
                  <a:lnTo>
                    <a:pt x="1602" y="1203"/>
                  </a:lnTo>
                  <a:lnTo>
                    <a:pt x="1631" y="1135"/>
                  </a:lnTo>
                  <a:lnTo>
                    <a:pt x="1653" y="1066"/>
                  </a:lnTo>
                  <a:lnTo>
                    <a:pt x="1670" y="993"/>
                  </a:lnTo>
                  <a:lnTo>
                    <a:pt x="1680" y="918"/>
                  </a:lnTo>
                  <a:lnTo>
                    <a:pt x="1683" y="842"/>
                  </a:lnTo>
                  <a:lnTo>
                    <a:pt x="1680" y="765"/>
                  </a:lnTo>
                  <a:lnTo>
                    <a:pt x="1670" y="690"/>
                  </a:lnTo>
                  <a:lnTo>
                    <a:pt x="1653" y="618"/>
                  </a:lnTo>
                  <a:lnTo>
                    <a:pt x="1631" y="548"/>
                  </a:lnTo>
                  <a:lnTo>
                    <a:pt x="1602" y="481"/>
                  </a:lnTo>
                  <a:lnTo>
                    <a:pt x="1568" y="417"/>
                  </a:lnTo>
                  <a:lnTo>
                    <a:pt x="1529" y="356"/>
                  </a:lnTo>
                  <a:lnTo>
                    <a:pt x="1485" y="299"/>
                  </a:lnTo>
                  <a:lnTo>
                    <a:pt x="1437" y="246"/>
                  </a:lnTo>
                  <a:lnTo>
                    <a:pt x="1384" y="198"/>
                  </a:lnTo>
                  <a:lnTo>
                    <a:pt x="1327" y="154"/>
                  </a:lnTo>
                  <a:lnTo>
                    <a:pt x="1266" y="115"/>
                  </a:lnTo>
                  <a:lnTo>
                    <a:pt x="1202" y="81"/>
                  </a:lnTo>
                  <a:lnTo>
                    <a:pt x="1135" y="52"/>
                  </a:lnTo>
                  <a:lnTo>
                    <a:pt x="1065" y="30"/>
                  </a:lnTo>
                  <a:lnTo>
                    <a:pt x="993" y="13"/>
                  </a:lnTo>
                  <a:lnTo>
                    <a:pt x="918" y="3"/>
                  </a:lnTo>
                  <a:lnTo>
                    <a:pt x="841" y="0"/>
                  </a:lnTo>
                  <a:lnTo>
                    <a:pt x="765" y="3"/>
                  </a:lnTo>
                  <a:lnTo>
                    <a:pt x="690" y="13"/>
                  </a:lnTo>
                  <a:lnTo>
                    <a:pt x="618" y="30"/>
                  </a:lnTo>
                  <a:lnTo>
                    <a:pt x="548" y="52"/>
                  </a:lnTo>
                  <a:lnTo>
                    <a:pt x="481" y="81"/>
                  </a:lnTo>
                  <a:lnTo>
                    <a:pt x="416" y="115"/>
                  </a:lnTo>
                  <a:lnTo>
                    <a:pt x="356" y="154"/>
                  </a:lnTo>
                  <a:lnTo>
                    <a:pt x="299" y="198"/>
                  </a:lnTo>
                  <a:lnTo>
                    <a:pt x="246" y="246"/>
                  </a:lnTo>
                  <a:lnTo>
                    <a:pt x="198" y="299"/>
                  </a:lnTo>
                  <a:lnTo>
                    <a:pt x="154" y="356"/>
                  </a:lnTo>
                  <a:lnTo>
                    <a:pt x="114" y="417"/>
                  </a:lnTo>
                  <a:lnTo>
                    <a:pt x="81" y="481"/>
                  </a:lnTo>
                  <a:lnTo>
                    <a:pt x="52" y="548"/>
                  </a:lnTo>
                  <a:lnTo>
                    <a:pt x="30" y="618"/>
                  </a:lnTo>
                  <a:lnTo>
                    <a:pt x="13" y="690"/>
                  </a:lnTo>
                  <a:lnTo>
                    <a:pt x="3" y="765"/>
                  </a:lnTo>
                  <a:lnTo>
                    <a:pt x="0" y="842"/>
                  </a:lnTo>
                  <a:lnTo>
                    <a:pt x="3" y="918"/>
                  </a:lnTo>
                  <a:lnTo>
                    <a:pt x="13" y="993"/>
                  </a:lnTo>
                  <a:lnTo>
                    <a:pt x="30" y="1066"/>
                  </a:lnTo>
                  <a:lnTo>
                    <a:pt x="52" y="1135"/>
                  </a:lnTo>
                  <a:lnTo>
                    <a:pt x="81" y="1203"/>
                  </a:lnTo>
                  <a:lnTo>
                    <a:pt x="114" y="1267"/>
                  </a:lnTo>
                  <a:lnTo>
                    <a:pt x="154" y="1327"/>
                  </a:lnTo>
                  <a:lnTo>
                    <a:pt x="198" y="1384"/>
                  </a:lnTo>
                  <a:lnTo>
                    <a:pt x="246" y="1437"/>
                  </a:lnTo>
                  <a:lnTo>
                    <a:pt x="299" y="1486"/>
                  </a:lnTo>
                  <a:lnTo>
                    <a:pt x="356" y="1530"/>
                  </a:lnTo>
                  <a:lnTo>
                    <a:pt x="416" y="1569"/>
                  </a:lnTo>
                  <a:lnTo>
                    <a:pt x="481" y="1603"/>
                  </a:lnTo>
                  <a:lnTo>
                    <a:pt x="548" y="1631"/>
                  </a:lnTo>
                  <a:lnTo>
                    <a:pt x="618" y="1653"/>
                  </a:lnTo>
                  <a:lnTo>
                    <a:pt x="690" y="1670"/>
                  </a:lnTo>
                  <a:lnTo>
                    <a:pt x="765" y="1680"/>
                  </a:lnTo>
                  <a:lnTo>
                    <a:pt x="841" y="1684"/>
                  </a:lnTo>
                  <a:close/>
                </a:path>
              </a:pathLst>
            </a:custGeom>
            <a:noFill/>
            <a:ln w="22850" cap="flat" cmpd="sng">
              <a:solidFill>
                <a:srgbClr val="6950A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29" name="Google Shape;224;p5"/>
            <p:cNvSpPr/>
            <p:nvPr/>
          </p:nvSpPr>
          <p:spPr>
            <a:xfrm>
              <a:off x="8446" y="3304"/>
              <a:ext cx="1684" cy="1684"/>
            </a:xfrm>
            <a:custGeom>
              <a:avLst/>
              <a:gdLst/>
              <a:ahLst/>
              <a:cxnLst/>
              <a:rect l="l" t="t" r="r" b="b"/>
              <a:pathLst>
                <a:path w="1684" h="1684" extrusionOk="0">
                  <a:moveTo>
                    <a:pt x="842" y="1684"/>
                  </a:moveTo>
                  <a:lnTo>
                    <a:pt x="918" y="1680"/>
                  </a:lnTo>
                  <a:lnTo>
                    <a:pt x="993" y="1670"/>
                  </a:lnTo>
                  <a:lnTo>
                    <a:pt x="1065" y="1654"/>
                  </a:lnTo>
                  <a:lnTo>
                    <a:pt x="1135" y="1631"/>
                  </a:lnTo>
                  <a:lnTo>
                    <a:pt x="1203" y="1603"/>
                  </a:lnTo>
                  <a:lnTo>
                    <a:pt x="1267" y="1569"/>
                  </a:lnTo>
                  <a:lnTo>
                    <a:pt x="1327" y="1530"/>
                  </a:lnTo>
                  <a:lnTo>
                    <a:pt x="1384" y="1486"/>
                  </a:lnTo>
                  <a:lnTo>
                    <a:pt x="1437" y="1437"/>
                  </a:lnTo>
                  <a:lnTo>
                    <a:pt x="1486" y="1384"/>
                  </a:lnTo>
                  <a:lnTo>
                    <a:pt x="1530" y="1327"/>
                  </a:lnTo>
                  <a:lnTo>
                    <a:pt x="1569" y="1267"/>
                  </a:lnTo>
                  <a:lnTo>
                    <a:pt x="1602" y="1203"/>
                  </a:lnTo>
                  <a:lnTo>
                    <a:pt x="1631" y="1136"/>
                  </a:lnTo>
                  <a:lnTo>
                    <a:pt x="1653" y="1066"/>
                  </a:lnTo>
                  <a:lnTo>
                    <a:pt x="1670" y="993"/>
                  </a:lnTo>
                  <a:lnTo>
                    <a:pt x="1680" y="919"/>
                  </a:lnTo>
                  <a:lnTo>
                    <a:pt x="1684" y="842"/>
                  </a:lnTo>
                  <a:lnTo>
                    <a:pt x="1680" y="765"/>
                  </a:lnTo>
                  <a:lnTo>
                    <a:pt x="1670" y="691"/>
                  </a:lnTo>
                  <a:lnTo>
                    <a:pt x="1653" y="618"/>
                  </a:lnTo>
                  <a:lnTo>
                    <a:pt x="1631" y="548"/>
                  </a:lnTo>
                  <a:lnTo>
                    <a:pt x="1602" y="481"/>
                  </a:lnTo>
                  <a:lnTo>
                    <a:pt x="1569" y="417"/>
                  </a:lnTo>
                  <a:lnTo>
                    <a:pt x="1530" y="356"/>
                  </a:lnTo>
                  <a:lnTo>
                    <a:pt x="1486" y="300"/>
                  </a:lnTo>
                  <a:lnTo>
                    <a:pt x="1437" y="247"/>
                  </a:lnTo>
                  <a:lnTo>
                    <a:pt x="1384" y="198"/>
                  </a:lnTo>
                  <a:lnTo>
                    <a:pt x="1327" y="154"/>
                  </a:lnTo>
                  <a:lnTo>
                    <a:pt x="1267" y="115"/>
                  </a:lnTo>
                  <a:lnTo>
                    <a:pt x="1203" y="81"/>
                  </a:lnTo>
                  <a:lnTo>
                    <a:pt x="1135" y="53"/>
                  </a:lnTo>
                  <a:lnTo>
                    <a:pt x="1065" y="30"/>
                  </a:lnTo>
                  <a:lnTo>
                    <a:pt x="993" y="14"/>
                  </a:lnTo>
                  <a:lnTo>
                    <a:pt x="918" y="4"/>
                  </a:lnTo>
                  <a:lnTo>
                    <a:pt x="842" y="0"/>
                  </a:lnTo>
                  <a:lnTo>
                    <a:pt x="765" y="4"/>
                  </a:lnTo>
                  <a:lnTo>
                    <a:pt x="690" y="14"/>
                  </a:lnTo>
                  <a:lnTo>
                    <a:pt x="618" y="30"/>
                  </a:lnTo>
                  <a:lnTo>
                    <a:pt x="548" y="53"/>
                  </a:lnTo>
                  <a:lnTo>
                    <a:pt x="481" y="81"/>
                  </a:lnTo>
                  <a:lnTo>
                    <a:pt x="417" y="115"/>
                  </a:lnTo>
                  <a:lnTo>
                    <a:pt x="356" y="154"/>
                  </a:lnTo>
                  <a:lnTo>
                    <a:pt x="299" y="198"/>
                  </a:lnTo>
                  <a:lnTo>
                    <a:pt x="246" y="247"/>
                  </a:lnTo>
                  <a:lnTo>
                    <a:pt x="198" y="300"/>
                  </a:lnTo>
                  <a:lnTo>
                    <a:pt x="154" y="356"/>
                  </a:lnTo>
                  <a:lnTo>
                    <a:pt x="115" y="417"/>
                  </a:lnTo>
                  <a:lnTo>
                    <a:pt x="81" y="481"/>
                  </a:lnTo>
                  <a:lnTo>
                    <a:pt x="52" y="548"/>
                  </a:lnTo>
                  <a:lnTo>
                    <a:pt x="30" y="618"/>
                  </a:lnTo>
                  <a:lnTo>
                    <a:pt x="13" y="691"/>
                  </a:lnTo>
                  <a:lnTo>
                    <a:pt x="3" y="765"/>
                  </a:lnTo>
                  <a:lnTo>
                    <a:pt x="0" y="842"/>
                  </a:lnTo>
                  <a:lnTo>
                    <a:pt x="3" y="919"/>
                  </a:lnTo>
                  <a:lnTo>
                    <a:pt x="13" y="993"/>
                  </a:lnTo>
                  <a:lnTo>
                    <a:pt x="30" y="1066"/>
                  </a:lnTo>
                  <a:lnTo>
                    <a:pt x="52" y="1136"/>
                  </a:lnTo>
                  <a:lnTo>
                    <a:pt x="81" y="1203"/>
                  </a:lnTo>
                  <a:lnTo>
                    <a:pt x="115" y="1267"/>
                  </a:lnTo>
                  <a:lnTo>
                    <a:pt x="154" y="1327"/>
                  </a:lnTo>
                  <a:lnTo>
                    <a:pt x="198" y="1384"/>
                  </a:lnTo>
                  <a:lnTo>
                    <a:pt x="246" y="1437"/>
                  </a:lnTo>
                  <a:lnTo>
                    <a:pt x="299" y="1486"/>
                  </a:lnTo>
                  <a:lnTo>
                    <a:pt x="356" y="1530"/>
                  </a:lnTo>
                  <a:lnTo>
                    <a:pt x="417" y="1569"/>
                  </a:lnTo>
                  <a:lnTo>
                    <a:pt x="481" y="1603"/>
                  </a:lnTo>
                  <a:lnTo>
                    <a:pt x="548" y="1631"/>
                  </a:lnTo>
                  <a:lnTo>
                    <a:pt x="618" y="1654"/>
                  </a:lnTo>
                  <a:lnTo>
                    <a:pt x="690" y="1670"/>
                  </a:lnTo>
                  <a:lnTo>
                    <a:pt x="765" y="1680"/>
                  </a:lnTo>
                  <a:lnTo>
                    <a:pt x="842" y="1684"/>
                  </a:lnTo>
                  <a:close/>
                </a:path>
              </a:pathLst>
            </a:custGeom>
            <a:noFill/>
            <a:ln w="22850" cap="flat" cmpd="sng">
              <a:solidFill>
                <a:srgbClr val="6950A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31" name="Google Shape;225;p5"/>
            <p:cNvSpPr/>
            <p:nvPr/>
          </p:nvSpPr>
          <p:spPr>
            <a:xfrm>
              <a:off x="4619" y="3304"/>
              <a:ext cx="2182" cy="1837"/>
            </a:xfrm>
            <a:custGeom>
              <a:avLst/>
              <a:gdLst/>
              <a:ahLst/>
              <a:cxnLst/>
              <a:rect l="l" t="t" r="r" b="b"/>
              <a:pathLst>
                <a:path w="2182" h="1837" extrusionOk="0">
                  <a:moveTo>
                    <a:pt x="1965" y="0"/>
                  </a:moveTo>
                  <a:lnTo>
                    <a:pt x="216" y="0"/>
                  </a:lnTo>
                  <a:lnTo>
                    <a:pt x="147" y="11"/>
                  </a:lnTo>
                  <a:lnTo>
                    <a:pt x="88" y="42"/>
                  </a:lnTo>
                  <a:lnTo>
                    <a:pt x="41" y="89"/>
                  </a:lnTo>
                  <a:lnTo>
                    <a:pt x="11" y="148"/>
                  </a:lnTo>
                  <a:lnTo>
                    <a:pt x="0" y="216"/>
                  </a:lnTo>
                  <a:lnTo>
                    <a:pt x="0" y="1621"/>
                  </a:lnTo>
                  <a:lnTo>
                    <a:pt x="11" y="1689"/>
                  </a:lnTo>
                  <a:lnTo>
                    <a:pt x="41" y="1749"/>
                  </a:lnTo>
                  <a:lnTo>
                    <a:pt x="88" y="1795"/>
                  </a:lnTo>
                  <a:lnTo>
                    <a:pt x="147" y="1826"/>
                  </a:lnTo>
                  <a:lnTo>
                    <a:pt x="216" y="1837"/>
                  </a:lnTo>
                  <a:lnTo>
                    <a:pt x="1965" y="1837"/>
                  </a:lnTo>
                  <a:lnTo>
                    <a:pt x="2033" y="1826"/>
                  </a:lnTo>
                  <a:lnTo>
                    <a:pt x="2092" y="1795"/>
                  </a:lnTo>
                  <a:lnTo>
                    <a:pt x="2139" y="1749"/>
                  </a:lnTo>
                  <a:lnTo>
                    <a:pt x="2170" y="1689"/>
                  </a:lnTo>
                  <a:lnTo>
                    <a:pt x="2181" y="1621"/>
                  </a:lnTo>
                  <a:lnTo>
                    <a:pt x="2181" y="216"/>
                  </a:lnTo>
                  <a:lnTo>
                    <a:pt x="2170" y="148"/>
                  </a:lnTo>
                  <a:lnTo>
                    <a:pt x="2139" y="89"/>
                  </a:lnTo>
                  <a:lnTo>
                    <a:pt x="2092" y="42"/>
                  </a:lnTo>
                  <a:lnTo>
                    <a:pt x="2033" y="11"/>
                  </a:lnTo>
                  <a:lnTo>
                    <a:pt x="1965" y="0"/>
                  </a:lnTo>
                  <a:close/>
                </a:path>
              </a:pathLst>
            </a:custGeom>
            <a:solidFill>
              <a:srgbClr val="6950A1"/>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32" name="Google Shape;226;p5"/>
            <p:cNvSpPr/>
            <p:nvPr/>
          </p:nvSpPr>
          <p:spPr>
            <a:xfrm>
              <a:off x="5318" y="3502"/>
              <a:ext cx="780" cy="927"/>
            </a:xfrm>
            <a:prstGeom prst="rect">
              <a:avLst/>
            </a:prstGeom>
            <a:noFill/>
            <a:ln w="45700" cap="flat" cmpd="sng">
              <a:solidFill>
                <a:srgbClr val="FFFFFF"/>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cxnSp>
          <p:nvCxnSpPr>
            <p:cNvPr id="33" name="Google Shape;227;p5"/>
            <p:cNvCxnSpPr/>
            <p:nvPr/>
          </p:nvCxnSpPr>
          <p:spPr>
            <a:xfrm>
              <a:off x="5426" y="3669"/>
              <a:ext cx="367" cy="0"/>
            </a:xfrm>
            <a:prstGeom prst="straightConnector1">
              <a:avLst/>
            </a:prstGeom>
            <a:noFill/>
            <a:ln w="22850" cap="flat" cmpd="sng">
              <a:solidFill>
                <a:srgbClr val="FFFFFF"/>
              </a:solidFill>
              <a:prstDash val="solid"/>
              <a:round/>
              <a:headEnd type="none" w="med" len="med"/>
              <a:tailEnd type="none" w="med" len="med"/>
            </a:ln>
          </p:spPr>
        </p:cxnSp>
        <p:cxnSp>
          <p:nvCxnSpPr>
            <p:cNvPr id="34" name="Google Shape;228;p5"/>
            <p:cNvCxnSpPr/>
            <p:nvPr/>
          </p:nvCxnSpPr>
          <p:spPr>
            <a:xfrm>
              <a:off x="5426" y="3812"/>
              <a:ext cx="367" cy="0"/>
            </a:xfrm>
            <a:prstGeom prst="straightConnector1">
              <a:avLst/>
            </a:prstGeom>
            <a:noFill/>
            <a:ln w="22850" cap="flat" cmpd="sng">
              <a:solidFill>
                <a:srgbClr val="FFFFFF"/>
              </a:solidFill>
              <a:prstDash val="solid"/>
              <a:round/>
              <a:headEnd type="none" w="med" len="med"/>
              <a:tailEnd type="none" w="med" len="med"/>
            </a:ln>
          </p:spPr>
        </p:cxnSp>
        <p:cxnSp>
          <p:nvCxnSpPr>
            <p:cNvPr id="35" name="Google Shape;229;p5"/>
            <p:cNvCxnSpPr/>
            <p:nvPr/>
          </p:nvCxnSpPr>
          <p:spPr>
            <a:xfrm>
              <a:off x="5426" y="3949"/>
              <a:ext cx="367" cy="0"/>
            </a:xfrm>
            <a:prstGeom prst="straightConnector1">
              <a:avLst/>
            </a:prstGeom>
            <a:noFill/>
            <a:ln w="22850" cap="flat" cmpd="sng">
              <a:solidFill>
                <a:srgbClr val="FFFFFF"/>
              </a:solidFill>
              <a:prstDash val="solid"/>
              <a:round/>
              <a:headEnd type="none" w="med" len="med"/>
              <a:tailEnd type="none" w="med" len="med"/>
            </a:ln>
          </p:spPr>
        </p:cxnSp>
        <p:cxnSp>
          <p:nvCxnSpPr>
            <p:cNvPr id="36" name="Google Shape;230;p5"/>
            <p:cNvCxnSpPr/>
            <p:nvPr/>
          </p:nvCxnSpPr>
          <p:spPr>
            <a:xfrm>
              <a:off x="5426" y="4082"/>
              <a:ext cx="367" cy="0"/>
            </a:xfrm>
            <a:prstGeom prst="straightConnector1">
              <a:avLst/>
            </a:prstGeom>
            <a:noFill/>
            <a:ln w="22850" cap="flat" cmpd="sng">
              <a:solidFill>
                <a:srgbClr val="FFFFFF"/>
              </a:solidFill>
              <a:prstDash val="solid"/>
              <a:round/>
              <a:headEnd type="none" w="med" len="med"/>
              <a:tailEnd type="none" w="med" len="med"/>
            </a:ln>
          </p:spPr>
        </p:cxnSp>
        <p:cxnSp>
          <p:nvCxnSpPr>
            <p:cNvPr id="37" name="Google Shape;231;p5"/>
            <p:cNvCxnSpPr/>
            <p:nvPr/>
          </p:nvCxnSpPr>
          <p:spPr>
            <a:xfrm>
              <a:off x="5426" y="4220"/>
              <a:ext cx="367" cy="0"/>
            </a:xfrm>
            <a:prstGeom prst="straightConnector1">
              <a:avLst/>
            </a:prstGeom>
            <a:noFill/>
            <a:ln w="22850" cap="flat" cmpd="sng">
              <a:solidFill>
                <a:srgbClr val="FFFFFF"/>
              </a:solidFill>
              <a:prstDash val="solid"/>
              <a:round/>
              <a:headEnd type="none" w="med" len="med"/>
              <a:tailEnd type="none" w="med" len="med"/>
            </a:ln>
          </p:spPr>
        </p:cxnSp>
        <p:sp>
          <p:nvSpPr>
            <p:cNvPr id="38" name="Google Shape;232;p5"/>
            <p:cNvSpPr/>
            <p:nvPr/>
          </p:nvSpPr>
          <p:spPr>
            <a:xfrm>
              <a:off x="5905" y="3640"/>
              <a:ext cx="57" cy="600"/>
            </a:xfrm>
            <a:custGeom>
              <a:avLst/>
              <a:gdLst/>
              <a:ahLst/>
              <a:cxnLst/>
              <a:rect l="l" t="t" r="r" b="b"/>
              <a:pathLst>
                <a:path w="57" h="600" extrusionOk="0">
                  <a:moveTo>
                    <a:pt x="56" y="548"/>
                  </a:moveTo>
                  <a:lnTo>
                    <a:pt x="0" y="548"/>
                  </a:lnTo>
                  <a:lnTo>
                    <a:pt x="0" y="599"/>
                  </a:lnTo>
                  <a:lnTo>
                    <a:pt x="56" y="599"/>
                  </a:lnTo>
                  <a:lnTo>
                    <a:pt x="56" y="548"/>
                  </a:lnTo>
                  <a:close/>
                  <a:moveTo>
                    <a:pt x="56" y="411"/>
                  </a:moveTo>
                  <a:lnTo>
                    <a:pt x="0" y="411"/>
                  </a:lnTo>
                  <a:lnTo>
                    <a:pt x="0" y="462"/>
                  </a:lnTo>
                  <a:lnTo>
                    <a:pt x="56" y="462"/>
                  </a:lnTo>
                  <a:lnTo>
                    <a:pt x="56" y="411"/>
                  </a:lnTo>
                  <a:close/>
                  <a:moveTo>
                    <a:pt x="56" y="275"/>
                  </a:moveTo>
                  <a:lnTo>
                    <a:pt x="0" y="275"/>
                  </a:lnTo>
                  <a:lnTo>
                    <a:pt x="0" y="326"/>
                  </a:lnTo>
                  <a:lnTo>
                    <a:pt x="56" y="326"/>
                  </a:lnTo>
                  <a:lnTo>
                    <a:pt x="56" y="275"/>
                  </a:lnTo>
                  <a:close/>
                  <a:moveTo>
                    <a:pt x="56" y="135"/>
                  </a:moveTo>
                  <a:lnTo>
                    <a:pt x="0" y="135"/>
                  </a:lnTo>
                  <a:lnTo>
                    <a:pt x="0" y="186"/>
                  </a:lnTo>
                  <a:lnTo>
                    <a:pt x="56" y="186"/>
                  </a:lnTo>
                  <a:lnTo>
                    <a:pt x="56" y="135"/>
                  </a:lnTo>
                  <a:close/>
                  <a:moveTo>
                    <a:pt x="56" y="0"/>
                  </a:moveTo>
                  <a:lnTo>
                    <a:pt x="0" y="0"/>
                  </a:lnTo>
                  <a:lnTo>
                    <a:pt x="0" y="51"/>
                  </a:lnTo>
                  <a:lnTo>
                    <a:pt x="56" y="51"/>
                  </a:lnTo>
                  <a:lnTo>
                    <a:pt x="56" y="0"/>
                  </a:lnTo>
                  <a:close/>
                </a:path>
              </a:pathLst>
            </a:custGeom>
            <a:solidFill>
              <a:srgbClr val="FFFFFF"/>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cxnSp>
          <p:nvCxnSpPr>
            <p:cNvPr id="39" name="Google Shape;233;p5"/>
            <p:cNvCxnSpPr/>
            <p:nvPr/>
          </p:nvCxnSpPr>
          <p:spPr>
            <a:xfrm flipH="1">
              <a:off x="6891" y="4301"/>
              <a:ext cx="1380" cy="23"/>
            </a:xfrm>
            <a:prstGeom prst="straightConnector1">
              <a:avLst/>
            </a:prstGeom>
            <a:noFill/>
            <a:ln w="34275" cap="flat" cmpd="sng">
              <a:solidFill>
                <a:srgbClr val="6950A1"/>
              </a:solidFill>
              <a:prstDash val="solid"/>
              <a:round/>
              <a:headEnd type="none" w="med" len="med"/>
              <a:tailEnd type="none" w="med" len="med"/>
            </a:ln>
          </p:spPr>
        </p:cxnSp>
        <p:sp>
          <p:nvSpPr>
            <p:cNvPr id="40" name="Google Shape;234;p5"/>
            <p:cNvSpPr/>
            <p:nvPr/>
          </p:nvSpPr>
          <p:spPr>
            <a:xfrm>
              <a:off x="8218" y="4162"/>
              <a:ext cx="152" cy="278"/>
            </a:xfrm>
            <a:custGeom>
              <a:avLst/>
              <a:gdLst/>
              <a:ahLst/>
              <a:cxnLst/>
              <a:rect l="l" t="t" r="r" b="b"/>
              <a:pathLst>
                <a:path w="152" h="278" extrusionOk="0">
                  <a:moveTo>
                    <a:pt x="0" y="0"/>
                  </a:moveTo>
                  <a:lnTo>
                    <a:pt x="4" y="277"/>
                  </a:lnTo>
                  <a:lnTo>
                    <a:pt x="151" y="136"/>
                  </a:lnTo>
                  <a:lnTo>
                    <a:pt x="0" y="0"/>
                  </a:lnTo>
                  <a:close/>
                </a:path>
              </a:pathLst>
            </a:custGeom>
            <a:solidFill>
              <a:srgbClr val="6950A1"/>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600">
                <a:solidFill>
                  <a:schemeClr val="dk1"/>
                </a:solidFill>
                <a:latin typeface="Calibri"/>
                <a:ea typeface="Calibri"/>
                <a:cs typeface="Calibri"/>
                <a:sym typeface="Calibri"/>
              </a:endParaRPr>
            </a:p>
          </p:txBody>
        </p:sp>
        <p:sp>
          <p:nvSpPr>
            <p:cNvPr id="41" name="Google Shape;235;p5"/>
            <p:cNvSpPr txBox="1"/>
            <p:nvPr/>
          </p:nvSpPr>
          <p:spPr>
            <a:xfrm>
              <a:off x="1928" y="643"/>
              <a:ext cx="1459" cy="874"/>
            </a:xfrm>
            <a:prstGeom prst="rect">
              <a:avLst/>
            </a:prstGeom>
            <a:noFill/>
            <a:ln>
              <a:noFill/>
            </a:ln>
          </p:spPr>
          <p:txBody>
            <a:bodyPr spcFirstLastPara="1" wrap="square" lIns="0" tIns="0" rIns="0" bIns="0" anchor="t" anchorCtr="0">
              <a:noAutofit/>
            </a:bodyPr>
            <a:lstStyle/>
            <a:p>
              <a:pPr marL="0" marR="0" lvl="0" indent="51435" algn="ctr" rtl="0">
                <a:lnSpc>
                  <a:spcPct val="101000"/>
                </a:lnSpc>
                <a:spcBef>
                  <a:spcPts val="0"/>
                </a:spcBef>
                <a:spcAft>
                  <a:spcPts val="0"/>
                </a:spcAft>
                <a:buNone/>
              </a:pPr>
              <a:r>
                <a:rPr lang="en-US" sz="1400" b="1">
                  <a:solidFill>
                    <a:srgbClr val="6950A1"/>
                  </a:solidFill>
                  <a:latin typeface="Trebuchet MS"/>
                  <a:ea typeface="Trebuchet MS"/>
                  <a:cs typeface="Trebuchet MS"/>
                  <a:sym typeface="Trebuchet MS"/>
                </a:rPr>
                <a:t>Regular reflection</a:t>
              </a:r>
              <a:endParaRPr b="1">
                <a:solidFill>
                  <a:schemeClr val="dk1"/>
                </a:solidFill>
                <a:latin typeface="Trebuchet MS"/>
                <a:ea typeface="Trebuchet MS"/>
                <a:cs typeface="Trebuchet MS"/>
                <a:sym typeface="Trebuchet MS"/>
              </a:endParaRPr>
            </a:p>
          </p:txBody>
        </p:sp>
        <p:sp>
          <p:nvSpPr>
            <p:cNvPr id="42" name="Google Shape;236;p5"/>
            <p:cNvSpPr txBox="1"/>
            <p:nvPr/>
          </p:nvSpPr>
          <p:spPr>
            <a:xfrm>
              <a:off x="3997" y="723"/>
              <a:ext cx="1342" cy="713"/>
            </a:xfrm>
            <a:prstGeom prst="rect">
              <a:avLst/>
            </a:prstGeom>
            <a:noFill/>
            <a:ln>
              <a:noFill/>
            </a:ln>
          </p:spPr>
          <p:txBody>
            <a:bodyPr spcFirstLastPara="1" wrap="square" lIns="0" tIns="0" rIns="0" bIns="0" anchor="t" anchorCtr="0">
              <a:noAutofit/>
            </a:bodyPr>
            <a:lstStyle/>
            <a:p>
              <a:pPr marL="0" marR="11430" lvl="0" indent="12065" algn="ctr" rtl="0">
                <a:lnSpc>
                  <a:spcPct val="101000"/>
                </a:lnSpc>
                <a:spcBef>
                  <a:spcPts val="0"/>
                </a:spcBef>
                <a:spcAft>
                  <a:spcPts val="0"/>
                </a:spcAft>
                <a:buNone/>
              </a:pPr>
              <a:r>
                <a:rPr lang="en-US" sz="1100" b="1">
                  <a:solidFill>
                    <a:srgbClr val="6950A1"/>
                  </a:solidFill>
                  <a:latin typeface="Trebuchet MS"/>
                  <a:ea typeface="Trebuchet MS"/>
                  <a:cs typeface="Trebuchet MS"/>
                  <a:sym typeface="Trebuchet MS"/>
                </a:rPr>
                <a:t>Accessibility and regular exchange of information</a:t>
              </a:r>
              <a:endParaRPr sz="1100" b="1">
                <a:solidFill>
                  <a:srgbClr val="6950A1"/>
                </a:solidFill>
                <a:latin typeface="Trebuchet MS"/>
                <a:ea typeface="Trebuchet MS"/>
                <a:cs typeface="Trebuchet MS"/>
                <a:sym typeface="Trebuchet MS"/>
              </a:endParaRPr>
            </a:p>
          </p:txBody>
        </p:sp>
        <p:sp>
          <p:nvSpPr>
            <p:cNvPr id="43" name="Google Shape;237;p5"/>
            <p:cNvSpPr txBox="1"/>
            <p:nvPr/>
          </p:nvSpPr>
          <p:spPr>
            <a:xfrm>
              <a:off x="6020" y="1049"/>
              <a:ext cx="1534" cy="710"/>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None/>
              </a:pPr>
              <a:r>
                <a:rPr lang="en-US" sz="1200" b="1">
                  <a:solidFill>
                    <a:srgbClr val="6950A1"/>
                  </a:solidFill>
                  <a:latin typeface="Trebuchet MS"/>
                  <a:ea typeface="Trebuchet MS"/>
                  <a:cs typeface="Trebuchet MS"/>
                  <a:sym typeface="Trebuchet MS"/>
                </a:rPr>
                <a:t>Reporting</a:t>
              </a:r>
              <a:endParaRPr sz="1600" b="1">
                <a:solidFill>
                  <a:schemeClr val="dk1"/>
                </a:solidFill>
                <a:latin typeface="Trebuchet MS"/>
                <a:ea typeface="Trebuchet MS"/>
                <a:cs typeface="Trebuchet MS"/>
                <a:sym typeface="Trebuchet MS"/>
              </a:endParaRPr>
            </a:p>
          </p:txBody>
        </p:sp>
        <p:sp>
          <p:nvSpPr>
            <p:cNvPr id="44" name="Google Shape;238;p5"/>
            <p:cNvSpPr txBox="1"/>
            <p:nvPr/>
          </p:nvSpPr>
          <p:spPr>
            <a:xfrm>
              <a:off x="8014" y="479"/>
              <a:ext cx="1313" cy="951"/>
            </a:xfrm>
            <a:prstGeom prst="rect">
              <a:avLst/>
            </a:prstGeom>
            <a:noFill/>
            <a:ln>
              <a:noFill/>
            </a:ln>
          </p:spPr>
          <p:txBody>
            <a:bodyPr spcFirstLastPara="1" wrap="square" lIns="0" tIns="0" rIns="0" bIns="0" anchor="t" anchorCtr="0">
              <a:noAutofit/>
            </a:bodyPr>
            <a:lstStyle/>
            <a:p>
              <a:pPr marL="0" marR="11430" lvl="0" indent="0" algn="ctr" rtl="0">
                <a:lnSpc>
                  <a:spcPct val="101000"/>
                </a:lnSpc>
                <a:spcBef>
                  <a:spcPts val="0"/>
                </a:spcBef>
                <a:spcAft>
                  <a:spcPts val="0"/>
                </a:spcAft>
                <a:buNone/>
              </a:pPr>
              <a:r>
                <a:rPr lang="en-US" sz="1050" b="1">
                  <a:solidFill>
                    <a:srgbClr val="6950A1"/>
                  </a:solidFill>
                  <a:latin typeface="Trebuchet MS"/>
                  <a:ea typeface="Trebuchet MS"/>
                  <a:cs typeface="Trebuchet MS"/>
                  <a:sym typeface="Trebuchet MS"/>
                </a:rPr>
                <a:t>Exchange of knowledge products and learning sessions</a:t>
              </a:r>
              <a:endParaRPr sz="1200" b="1">
                <a:solidFill>
                  <a:schemeClr val="dk1"/>
                </a:solidFill>
                <a:latin typeface="Trebuchet MS"/>
                <a:ea typeface="Trebuchet MS"/>
                <a:cs typeface="Trebuchet MS"/>
                <a:sym typeface="Trebuchet MS"/>
              </a:endParaRPr>
            </a:p>
          </p:txBody>
        </p:sp>
        <p:sp>
          <p:nvSpPr>
            <p:cNvPr id="45" name="Google Shape;239;p5"/>
            <p:cNvSpPr txBox="1"/>
            <p:nvPr/>
          </p:nvSpPr>
          <p:spPr>
            <a:xfrm>
              <a:off x="8632" y="3822"/>
              <a:ext cx="1317" cy="713"/>
            </a:xfrm>
            <a:prstGeom prst="rect">
              <a:avLst/>
            </a:prstGeom>
            <a:noFill/>
            <a:ln>
              <a:noFill/>
            </a:ln>
          </p:spPr>
          <p:txBody>
            <a:bodyPr spcFirstLastPara="1" wrap="square" lIns="0" tIns="0" rIns="0" bIns="0" anchor="t" anchorCtr="0">
              <a:noAutofit/>
            </a:bodyPr>
            <a:lstStyle/>
            <a:p>
              <a:pPr marL="0" marR="11430" lvl="0" indent="0" algn="ctr" rtl="0">
                <a:lnSpc>
                  <a:spcPct val="101000"/>
                </a:lnSpc>
                <a:spcBef>
                  <a:spcPts val="0"/>
                </a:spcBef>
                <a:spcAft>
                  <a:spcPts val="0"/>
                </a:spcAft>
                <a:buNone/>
              </a:pPr>
              <a:r>
                <a:rPr lang="en-US" sz="1050" b="1">
                  <a:solidFill>
                    <a:srgbClr val="6950A1"/>
                  </a:solidFill>
                  <a:latin typeface="Trebuchet MS"/>
                  <a:ea typeface="Trebuchet MS"/>
                  <a:cs typeface="Trebuchet MS"/>
                  <a:sym typeface="Trebuchet MS"/>
                </a:rPr>
                <a:t>Organizational learning and planning process</a:t>
              </a:r>
              <a:endParaRPr sz="1050" b="1">
                <a:solidFill>
                  <a:srgbClr val="6950A1"/>
                </a:solidFill>
                <a:latin typeface="Trebuchet MS"/>
                <a:ea typeface="Trebuchet MS"/>
                <a:cs typeface="Trebuchet MS"/>
                <a:sym typeface="Trebuchet MS"/>
              </a:endParaRPr>
            </a:p>
          </p:txBody>
        </p:sp>
        <p:sp>
          <p:nvSpPr>
            <p:cNvPr id="46" name="Google Shape;240;p5"/>
            <p:cNvSpPr txBox="1"/>
            <p:nvPr/>
          </p:nvSpPr>
          <p:spPr>
            <a:xfrm>
              <a:off x="5244" y="4673"/>
              <a:ext cx="939" cy="238"/>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None/>
              </a:pPr>
              <a:r>
                <a:rPr lang="en-US" sz="900">
                  <a:solidFill>
                    <a:srgbClr val="FFFFFF"/>
                  </a:solidFill>
                  <a:latin typeface="Trebuchet MS"/>
                  <a:ea typeface="Trebuchet MS"/>
                  <a:cs typeface="Trebuchet MS"/>
                  <a:sym typeface="Trebuchet MS"/>
                </a:rPr>
                <a:t>Information</a:t>
              </a:r>
              <a:endParaRPr sz="1050">
                <a:solidFill>
                  <a:schemeClr val="dk1"/>
                </a:solidFill>
                <a:latin typeface="Trebuchet MS"/>
                <a:ea typeface="Trebuchet MS"/>
                <a:cs typeface="Trebuchet MS"/>
                <a:sym typeface="Trebuchet MS"/>
              </a:endParaRPr>
            </a:p>
          </p:txBody>
        </p:sp>
      </p:grpSp>
    </p:spTree>
    <p:extLst>
      <p:ext uri="{BB962C8B-B14F-4D97-AF65-F5344CB8AC3E}">
        <p14:creationId xmlns:p14="http://schemas.microsoft.com/office/powerpoint/2010/main" val="921744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608981"/>
            <a:ext cx="2591670" cy="2667532"/>
          </a:xfrm>
          <a:prstGeom prst="rect">
            <a:avLst/>
          </a:prstGeom>
          <a:noFill/>
          <a:ln>
            <a:noFill/>
          </a:ln>
        </p:spPr>
      </p:pic>
      <p:sp>
        <p:nvSpPr>
          <p:cNvPr id="2" name="Rectangle 1"/>
          <p:cNvSpPr/>
          <p:nvPr/>
        </p:nvSpPr>
        <p:spPr>
          <a:xfrm>
            <a:off x="3406202" y="2029196"/>
            <a:ext cx="8023798" cy="4247317"/>
          </a:xfrm>
          <a:prstGeom prst="rect">
            <a:avLst/>
          </a:prstGeom>
        </p:spPr>
        <p:txBody>
          <a:bodyPr wrap="square">
            <a:spAutoFit/>
          </a:bodyPr>
          <a:lstStyle/>
          <a:p>
            <a:pPr lvl="0" algn="ctr">
              <a:lnSpc>
                <a:spcPct val="150000"/>
              </a:lnSpc>
            </a:pPr>
            <a:r>
              <a:rPr lang="en-US" sz="2000" b="1" dirty="0">
                <a:solidFill>
                  <a:srgbClr val="C00000"/>
                </a:solidFill>
                <a:latin typeface="Times New Roman"/>
                <a:ea typeface="Times New Roman"/>
                <a:cs typeface="Times New Roman"/>
                <a:sym typeface="Times New Roman"/>
              </a:rPr>
              <a:t>Lessons learned and lessons learning</a:t>
            </a:r>
            <a:endParaRPr lang="en-US" sz="1600" dirty="0"/>
          </a:p>
          <a:p>
            <a:pPr marL="285750" lvl="0" indent="-184150" algn="just">
              <a:lnSpc>
                <a:spcPct val="150000"/>
              </a:lnSpc>
              <a:buClr>
                <a:schemeClr val="dk1"/>
              </a:buClr>
              <a:buSzPts val="1600"/>
            </a:pPr>
            <a:endParaRPr lang="en-US" sz="1600" b="1" dirty="0">
              <a:solidFill>
                <a:schemeClr val="dk1"/>
              </a:solidFill>
              <a:latin typeface="Times New Roman"/>
              <a:ea typeface="Times New Roman"/>
              <a:cs typeface="Times New Roman"/>
              <a:sym typeface="Times New Roman"/>
            </a:endParaRPr>
          </a:p>
          <a:p>
            <a:pPr marL="285750" lvl="0" indent="-285750" algn="just">
              <a:lnSpc>
                <a:spcPct val="150000"/>
              </a:lnSpc>
              <a:buClr>
                <a:schemeClr val="dk1"/>
              </a:buClr>
              <a:buSzPts val="1600"/>
              <a:buFont typeface="Noto Sans Symbols"/>
              <a:buChar char="⮚"/>
            </a:pPr>
            <a:r>
              <a:rPr lang="en-US" sz="1600" b="1" u="sng" dirty="0">
                <a:solidFill>
                  <a:schemeClr val="dk1"/>
                </a:solidFill>
                <a:latin typeface="Times New Roman"/>
                <a:ea typeface="Times New Roman"/>
                <a:cs typeface="Times New Roman"/>
                <a:sym typeface="Times New Roman"/>
              </a:rPr>
              <a:t>Lessons learned </a:t>
            </a:r>
            <a:r>
              <a:rPr lang="en-US" sz="1600" b="1" dirty="0">
                <a:solidFill>
                  <a:schemeClr val="dk1"/>
                </a:solidFill>
                <a:latin typeface="Times New Roman"/>
                <a:ea typeface="Times New Roman"/>
                <a:cs typeface="Times New Roman"/>
                <a:sym typeface="Times New Roman"/>
              </a:rPr>
              <a:t>can be understood as generalizations based on evaluation experiences with projects, programs, strategies or policies that abstract from the specific circumstances to broader situations. </a:t>
            </a:r>
          </a:p>
          <a:p>
            <a:pPr marL="285750" lvl="0" indent="-285750" algn="just">
              <a:lnSpc>
                <a:spcPct val="150000"/>
              </a:lnSpc>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Frequently, lessons highlight strengths or weaknesses in preparation, design and implementation that affect performance, outcome and impact. In other words, they are intended to describe the knowledge gained from experiences in well-defined situations.</a:t>
            </a:r>
            <a:endParaRPr lang="en-US" sz="1600" dirty="0"/>
          </a:p>
          <a:p>
            <a:pPr marL="285750" lvl="0" indent="-285750" algn="just">
              <a:lnSpc>
                <a:spcPct val="150000"/>
              </a:lnSpc>
              <a:buClr>
                <a:schemeClr val="dk1"/>
              </a:buClr>
              <a:buSzPts val="1600"/>
              <a:buFont typeface="Noto Sans Symbols"/>
              <a:buChar char="⮚"/>
            </a:pPr>
            <a:r>
              <a:rPr lang="en-US" sz="1600" b="1" u="sng" dirty="0">
                <a:solidFill>
                  <a:schemeClr val="dk1"/>
                </a:solidFill>
                <a:latin typeface="Times New Roman"/>
                <a:ea typeface="Times New Roman"/>
                <a:cs typeface="Times New Roman"/>
                <a:sym typeface="Times New Roman"/>
              </a:rPr>
              <a:t>Documenting lessons learned </a:t>
            </a:r>
            <a:r>
              <a:rPr lang="en-US" sz="1600" b="1" dirty="0">
                <a:solidFill>
                  <a:schemeClr val="dk1"/>
                </a:solidFill>
                <a:latin typeface="Times New Roman"/>
                <a:ea typeface="Times New Roman"/>
                <a:cs typeface="Times New Roman"/>
                <a:sym typeface="Times New Roman"/>
              </a:rPr>
              <a:t>and incorporating them into other interventions can lead to improving the quality of service delivery. In particular, they can help to avoid practices that may regularly fail to produce results or other common mistakes.</a:t>
            </a:r>
          </a:p>
        </p:txBody>
      </p:sp>
    </p:spTree>
    <p:extLst>
      <p:ext uri="{BB962C8B-B14F-4D97-AF65-F5344CB8AC3E}">
        <p14:creationId xmlns:p14="http://schemas.microsoft.com/office/powerpoint/2010/main" val="318866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608981"/>
            <a:ext cx="2591670" cy="2667532"/>
          </a:xfrm>
          <a:prstGeom prst="rect">
            <a:avLst/>
          </a:prstGeom>
          <a:noFill/>
          <a:ln>
            <a:noFill/>
          </a:ln>
        </p:spPr>
      </p:pic>
      <p:sp>
        <p:nvSpPr>
          <p:cNvPr id="2" name="Rectangle 1"/>
          <p:cNvSpPr/>
          <p:nvPr/>
        </p:nvSpPr>
        <p:spPr>
          <a:xfrm>
            <a:off x="3048000" y="2018475"/>
            <a:ext cx="7858812" cy="1200329"/>
          </a:xfrm>
          <a:prstGeom prst="rect">
            <a:avLst/>
          </a:prstGeom>
        </p:spPr>
        <p:txBody>
          <a:bodyPr wrap="square">
            <a:spAutoFit/>
          </a:bodyPr>
          <a:lstStyle/>
          <a:p>
            <a:pPr marL="285750" lvl="0" indent="-285750" algn="just">
              <a:lnSpc>
                <a:spcPct val="150000"/>
              </a:lnSpc>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The following graphic provides an overview of the process of how lessons learned are identified (through implementation and evaluating implementation), how they are developed and, finally, incorporated and used to improve implementation.</a:t>
            </a:r>
          </a:p>
        </p:txBody>
      </p:sp>
      <p:grpSp>
        <p:nvGrpSpPr>
          <p:cNvPr id="34" name="Group 33"/>
          <p:cNvGrpSpPr/>
          <p:nvPr/>
        </p:nvGrpSpPr>
        <p:grpSpPr>
          <a:xfrm>
            <a:off x="2916264" y="3720191"/>
            <a:ext cx="7405047" cy="2071052"/>
            <a:chOff x="144783" y="3737569"/>
            <a:chExt cx="7405047" cy="2071052"/>
          </a:xfrm>
        </p:grpSpPr>
        <p:grpSp>
          <p:nvGrpSpPr>
            <p:cNvPr id="35" name="Google Shape;278;p7"/>
            <p:cNvGrpSpPr/>
            <p:nvPr/>
          </p:nvGrpSpPr>
          <p:grpSpPr>
            <a:xfrm>
              <a:off x="1625633" y="3737569"/>
              <a:ext cx="5680766" cy="2071052"/>
              <a:chOff x="1879" y="602"/>
              <a:chExt cx="8147" cy="3115"/>
            </a:xfrm>
          </p:grpSpPr>
          <p:sp>
            <p:nvSpPr>
              <p:cNvPr id="40" name="Google Shape;279;p7"/>
              <p:cNvSpPr/>
              <p:nvPr/>
            </p:nvSpPr>
            <p:spPr>
              <a:xfrm>
                <a:off x="1879" y="1034"/>
                <a:ext cx="2230" cy="2230"/>
              </a:xfrm>
              <a:custGeom>
                <a:avLst/>
                <a:gdLst/>
                <a:ahLst/>
                <a:cxnLst/>
                <a:rect l="l" t="t" r="r" b="b"/>
                <a:pathLst>
                  <a:path w="2230" h="2230" extrusionOk="0">
                    <a:moveTo>
                      <a:pt x="1115" y="0"/>
                    </a:moveTo>
                    <a:lnTo>
                      <a:pt x="1039" y="2"/>
                    </a:lnTo>
                    <a:lnTo>
                      <a:pt x="964" y="10"/>
                    </a:lnTo>
                    <a:lnTo>
                      <a:pt x="890" y="22"/>
                    </a:lnTo>
                    <a:lnTo>
                      <a:pt x="819" y="40"/>
                    </a:lnTo>
                    <a:lnTo>
                      <a:pt x="749" y="61"/>
                    </a:lnTo>
                    <a:lnTo>
                      <a:pt x="681" y="87"/>
                    </a:lnTo>
                    <a:lnTo>
                      <a:pt x="615" y="118"/>
                    </a:lnTo>
                    <a:lnTo>
                      <a:pt x="552" y="152"/>
                    </a:lnTo>
                    <a:lnTo>
                      <a:pt x="492" y="190"/>
                    </a:lnTo>
                    <a:lnTo>
                      <a:pt x="434" y="232"/>
                    </a:lnTo>
                    <a:lnTo>
                      <a:pt x="379" y="278"/>
                    </a:lnTo>
                    <a:lnTo>
                      <a:pt x="327" y="326"/>
                    </a:lnTo>
                    <a:lnTo>
                      <a:pt x="278" y="378"/>
                    </a:lnTo>
                    <a:lnTo>
                      <a:pt x="232" y="433"/>
                    </a:lnTo>
                    <a:lnTo>
                      <a:pt x="190" y="491"/>
                    </a:lnTo>
                    <a:lnTo>
                      <a:pt x="152" y="552"/>
                    </a:lnTo>
                    <a:lnTo>
                      <a:pt x="118" y="615"/>
                    </a:lnTo>
                    <a:lnTo>
                      <a:pt x="88" y="681"/>
                    </a:lnTo>
                    <a:lnTo>
                      <a:pt x="62" y="748"/>
                    </a:lnTo>
                    <a:lnTo>
                      <a:pt x="40" y="818"/>
                    </a:lnTo>
                    <a:lnTo>
                      <a:pt x="23" y="890"/>
                    </a:lnTo>
                    <a:lnTo>
                      <a:pt x="10" y="963"/>
                    </a:lnTo>
                    <a:lnTo>
                      <a:pt x="3" y="1038"/>
                    </a:lnTo>
                    <a:lnTo>
                      <a:pt x="0" y="1115"/>
                    </a:lnTo>
                    <a:lnTo>
                      <a:pt x="3" y="1191"/>
                    </a:lnTo>
                    <a:lnTo>
                      <a:pt x="10" y="1266"/>
                    </a:lnTo>
                    <a:lnTo>
                      <a:pt x="23" y="1339"/>
                    </a:lnTo>
                    <a:lnTo>
                      <a:pt x="40" y="1411"/>
                    </a:lnTo>
                    <a:lnTo>
                      <a:pt x="62" y="1481"/>
                    </a:lnTo>
                    <a:lnTo>
                      <a:pt x="88" y="1549"/>
                    </a:lnTo>
                    <a:lnTo>
                      <a:pt x="118" y="1614"/>
                    </a:lnTo>
                    <a:lnTo>
                      <a:pt x="152" y="1677"/>
                    </a:lnTo>
                    <a:lnTo>
                      <a:pt x="190" y="1738"/>
                    </a:lnTo>
                    <a:lnTo>
                      <a:pt x="232" y="1796"/>
                    </a:lnTo>
                    <a:lnTo>
                      <a:pt x="278" y="1851"/>
                    </a:lnTo>
                    <a:lnTo>
                      <a:pt x="327" y="1903"/>
                    </a:lnTo>
                    <a:lnTo>
                      <a:pt x="379" y="1952"/>
                    </a:lnTo>
                    <a:lnTo>
                      <a:pt x="434" y="1997"/>
                    </a:lnTo>
                    <a:lnTo>
                      <a:pt x="492" y="2039"/>
                    </a:lnTo>
                    <a:lnTo>
                      <a:pt x="552" y="2077"/>
                    </a:lnTo>
                    <a:lnTo>
                      <a:pt x="615" y="2112"/>
                    </a:lnTo>
                    <a:lnTo>
                      <a:pt x="681" y="2142"/>
                    </a:lnTo>
                    <a:lnTo>
                      <a:pt x="749" y="2168"/>
                    </a:lnTo>
                    <a:lnTo>
                      <a:pt x="819" y="2190"/>
                    </a:lnTo>
                    <a:lnTo>
                      <a:pt x="890" y="2207"/>
                    </a:lnTo>
                    <a:lnTo>
                      <a:pt x="964" y="2219"/>
                    </a:lnTo>
                    <a:lnTo>
                      <a:pt x="1039" y="2227"/>
                    </a:lnTo>
                    <a:lnTo>
                      <a:pt x="1115" y="2230"/>
                    </a:lnTo>
                    <a:lnTo>
                      <a:pt x="1191" y="2227"/>
                    </a:lnTo>
                    <a:lnTo>
                      <a:pt x="1266" y="2219"/>
                    </a:lnTo>
                    <a:lnTo>
                      <a:pt x="1340" y="2207"/>
                    </a:lnTo>
                    <a:lnTo>
                      <a:pt x="1411" y="2190"/>
                    </a:lnTo>
                    <a:lnTo>
                      <a:pt x="1481" y="2168"/>
                    </a:lnTo>
                    <a:lnTo>
                      <a:pt x="1549" y="2142"/>
                    </a:lnTo>
                    <a:lnTo>
                      <a:pt x="1614" y="2112"/>
                    </a:lnTo>
                    <a:lnTo>
                      <a:pt x="1678" y="2077"/>
                    </a:lnTo>
                    <a:lnTo>
                      <a:pt x="1738" y="2039"/>
                    </a:lnTo>
                    <a:lnTo>
                      <a:pt x="1796" y="1997"/>
                    </a:lnTo>
                    <a:lnTo>
                      <a:pt x="1851" y="1952"/>
                    </a:lnTo>
                    <a:lnTo>
                      <a:pt x="1903" y="1903"/>
                    </a:lnTo>
                    <a:lnTo>
                      <a:pt x="1952" y="1851"/>
                    </a:lnTo>
                    <a:lnTo>
                      <a:pt x="1997" y="1796"/>
                    </a:lnTo>
                    <a:lnTo>
                      <a:pt x="2039" y="1738"/>
                    </a:lnTo>
                    <a:lnTo>
                      <a:pt x="2078" y="1677"/>
                    </a:lnTo>
                    <a:lnTo>
                      <a:pt x="2112" y="1614"/>
                    </a:lnTo>
                    <a:lnTo>
                      <a:pt x="2142" y="1549"/>
                    </a:lnTo>
                    <a:lnTo>
                      <a:pt x="2168" y="1481"/>
                    </a:lnTo>
                    <a:lnTo>
                      <a:pt x="2190" y="1411"/>
                    </a:lnTo>
                    <a:lnTo>
                      <a:pt x="2207" y="1339"/>
                    </a:lnTo>
                    <a:lnTo>
                      <a:pt x="2220" y="1266"/>
                    </a:lnTo>
                    <a:lnTo>
                      <a:pt x="2227" y="1191"/>
                    </a:lnTo>
                    <a:lnTo>
                      <a:pt x="2230" y="1115"/>
                    </a:lnTo>
                    <a:lnTo>
                      <a:pt x="2227" y="1038"/>
                    </a:lnTo>
                    <a:lnTo>
                      <a:pt x="2220" y="963"/>
                    </a:lnTo>
                    <a:lnTo>
                      <a:pt x="2207" y="890"/>
                    </a:lnTo>
                    <a:lnTo>
                      <a:pt x="2190" y="818"/>
                    </a:lnTo>
                    <a:lnTo>
                      <a:pt x="2168" y="748"/>
                    </a:lnTo>
                    <a:lnTo>
                      <a:pt x="2142" y="681"/>
                    </a:lnTo>
                    <a:lnTo>
                      <a:pt x="2112" y="615"/>
                    </a:lnTo>
                    <a:lnTo>
                      <a:pt x="2078" y="552"/>
                    </a:lnTo>
                    <a:lnTo>
                      <a:pt x="2039" y="491"/>
                    </a:lnTo>
                    <a:lnTo>
                      <a:pt x="1997" y="433"/>
                    </a:lnTo>
                    <a:lnTo>
                      <a:pt x="1952" y="378"/>
                    </a:lnTo>
                    <a:lnTo>
                      <a:pt x="1903" y="326"/>
                    </a:lnTo>
                    <a:lnTo>
                      <a:pt x="1851" y="278"/>
                    </a:lnTo>
                    <a:lnTo>
                      <a:pt x="1796" y="232"/>
                    </a:lnTo>
                    <a:lnTo>
                      <a:pt x="1738" y="190"/>
                    </a:lnTo>
                    <a:lnTo>
                      <a:pt x="1678" y="152"/>
                    </a:lnTo>
                    <a:lnTo>
                      <a:pt x="1614" y="118"/>
                    </a:lnTo>
                    <a:lnTo>
                      <a:pt x="1549" y="87"/>
                    </a:lnTo>
                    <a:lnTo>
                      <a:pt x="1481" y="61"/>
                    </a:lnTo>
                    <a:lnTo>
                      <a:pt x="1411" y="40"/>
                    </a:lnTo>
                    <a:lnTo>
                      <a:pt x="1340" y="22"/>
                    </a:lnTo>
                    <a:lnTo>
                      <a:pt x="1266" y="10"/>
                    </a:lnTo>
                    <a:lnTo>
                      <a:pt x="1191" y="2"/>
                    </a:lnTo>
                    <a:lnTo>
                      <a:pt x="1115" y="0"/>
                    </a:lnTo>
                    <a:close/>
                  </a:path>
                </a:pathLst>
              </a:custGeom>
              <a:solidFill>
                <a:srgbClr val="D6D0E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 name="Google Shape;280;p7"/>
              <p:cNvSpPr/>
              <p:nvPr/>
            </p:nvSpPr>
            <p:spPr>
              <a:xfrm>
                <a:off x="3797" y="1034"/>
                <a:ext cx="2230" cy="2230"/>
              </a:xfrm>
              <a:custGeom>
                <a:avLst/>
                <a:gdLst/>
                <a:ahLst/>
                <a:cxnLst/>
                <a:rect l="l" t="t" r="r" b="b"/>
                <a:pathLst>
                  <a:path w="2230" h="2230" extrusionOk="0">
                    <a:moveTo>
                      <a:pt x="1115" y="0"/>
                    </a:moveTo>
                    <a:lnTo>
                      <a:pt x="1038" y="2"/>
                    </a:lnTo>
                    <a:lnTo>
                      <a:pt x="963" y="10"/>
                    </a:lnTo>
                    <a:lnTo>
                      <a:pt x="890" y="22"/>
                    </a:lnTo>
                    <a:lnTo>
                      <a:pt x="818" y="40"/>
                    </a:lnTo>
                    <a:lnTo>
                      <a:pt x="748" y="61"/>
                    </a:lnTo>
                    <a:lnTo>
                      <a:pt x="681" y="87"/>
                    </a:lnTo>
                    <a:lnTo>
                      <a:pt x="615" y="118"/>
                    </a:lnTo>
                    <a:lnTo>
                      <a:pt x="552" y="152"/>
                    </a:lnTo>
                    <a:lnTo>
                      <a:pt x="491" y="190"/>
                    </a:lnTo>
                    <a:lnTo>
                      <a:pt x="433" y="232"/>
                    </a:lnTo>
                    <a:lnTo>
                      <a:pt x="378" y="278"/>
                    </a:lnTo>
                    <a:lnTo>
                      <a:pt x="326" y="326"/>
                    </a:lnTo>
                    <a:lnTo>
                      <a:pt x="277" y="378"/>
                    </a:lnTo>
                    <a:lnTo>
                      <a:pt x="232" y="433"/>
                    </a:lnTo>
                    <a:lnTo>
                      <a:pt x="190" y="491"/>
                    </a:lnTo>
                    <a:lnTo>
                      <a:pt x="152" y="552"/>
                    </a:lnTo>
                    <a:lnTo>
                      <a:pt x="118" y="615"/>
                    </a:lnTo>
                    <a:lnTo>
                      <a:pt x="87" y="681"/>
                    </a:lnTo>
                    <a:lnTo>
                      <a:pt x="61" y="748"/>
                    </a:lnTo>
                    <a:lnTo>
                      <a:pt x="40" y="818"/>
                    </a:lnTo>
                    <a:lnTo>
                      <a:pt x="22" y="890"/>
                    </a:lnTo>
                    <a:lnTo>
                      <a:pt x="10" y="963"/>
                    </a:lnTo>
                    <a:lnTo>
                      <a:pt x="2" y="1038"/>
                    </a:lnTo>
                    <a:lnTo>
                      <a:pt x="0" y="1115"/>
                    </a:lnTo>
                    <a:lnTo>
                      <a:pt x="2" y="1191"/>
                    </a:lnTo>
                    <a:lnTo>
                      <a:pt x="10" y="1266"/>
                    </a:lnTo>
                    <a:lnTo>
                      <a:pt x="22" y="1339"/>
                    </a:lnTo>
                    <a:lnTo>
                      <a:pt x="40" y="1411"/>
                    </a:lnTo>
                    <a:lnTo>
                      <a:pt x="61" y="1481"/>
                    </a:lnTo>
                    <a:lnTo>
                      <a:pt x="87" y="1549"/>
                    </a:lnTo>
                    <a:lnTo>
                      <a:pt x="118" y="1614"/>
                    </a:lnTo>
                    <a:lnTo>
                      <a:pt x="152" y="1677"/>
                    </a:lnTo>
                    <a:lnTo>
                      <a:pt x="190" y="1738"/>
                    </a:lnTo>
                    <a:lnTo>
                      <a:pt x="232" y="1796"/>
                    </a:lnTo>
                    <a:lnTo>
                      <a:pt x="277" y="1851"/>
                    </a:lnTo>
                    <a:lnTo>
                      <a:pt x="326" y="1903"/>
                    </a:lnTo>
                    <a:lnTo>
                      <a:pt x="378" y="1952"/>
                    </a:lnTo>
                    <a:lnTo>
                      <a:pt x="433" y="1997"/>
                    </a:lnTo>
                    <a:lnTo>
                      <a:pt x="491" y="2039"/>
                    </a:lnTo>
                    <a:lnTo>
                      <a:pt x="552" y="2077"/>
                    </a:lnTo>
                    <a:lnTo>
                      <a:pt x="615" y="2112"/>
                    </a:lnTo>
                    <a:lnTo>
                      <a:pt x="681" y="2142"/>
                    </a:lnTo>
                    <a:lnTo>
                      <a:pt x="748" y="2168"/>
                    </a:lnTo>
                    <a:lnTo>
                      <a:pt x="818" y="2190"/>
                    </a:lnTo>
                    <a:lnTo>
                      <a:pt x="890" y="2207"/>
                    </a:lnTo>
                    <a:lnTo>
                      <a:pt x="963" y="2219"/>
                    </a:lnTo>
                    <a:lnTo>
                      <a:pt x="1038" y="2227"/>
                    </a:lnTo>
                    <a:lnTo>
                      <a:pt x="1115" y="2230"/>
                    </a:lnTo>
                    <a:lnTo>
                      <a:pt x="1191" y="2227"/>
                    </a:lnTo>
                    <a:lnTo>
                      <a:pt x="1266" y="2219"/>
                    </a:lnTo>
                    <a:lnTo>
                      <a:pt x="1339" y="2207"/>
                    </a:lnTo>
                    <a:lnTo>
                      <a:pt x="1411" y="2190"/>
                    </a:lnTo>
                    <a:lnTo>
                      <a:pt x="1481" y="2168"/>
                    </a:lnTo>
                    <a:lnTo>
                      <a:pt x="1549" y="2142"/>
                    </a:lnTo>
                    <a:lnTo>
                      <a:pt x="1614" y="2112"/>
                    </a:lnTo>
                    <a:lnTo>
                      <a:pt x="1677" y="2077"/>
                    </a:lnTo>
                    <a:lnTo>
                      <a:pt x="1738" y="2039"/>
                    </a:lnTo>
                    <a:lnTo>
                      <a:pt x="1796" y="1997"/>
                    </a:lnTo>
                    <a:lnTo>
                      <a:pt x="1851" y="1952"/>
                    </a:lnTo>
                    <a:lnTo>
                      <a:pt x="1903" y="1903"/>
                    </a:lnTo>
                    <a:lnTo>
                      <a:pt x="1952" y="1851"/>
                    </a:lnTo>
                    <a:lnTo>
                      <a:pt x="1997" y="1796"/>
                    </a:lnTo>
                    <a:lnTo>
                      <a:pt x="2039" y="1738"/>
                    </a:lnTo>
                    <a:lnTo>
                      <a:pt x="2077" y="1677"/>
                    </a:lnTo>
                    <a:lnTo>
                      <a:pt x="2112" y="1614"/>
                    </a:lnTo>
                    <a:lnTo>
                      <a:pt x="2142" y="1549"/>
                    </a:lnTo>
                    <a:lnTo>
                      <a:pt x="2168" y="1481"/>
                    </a:lnTo>
                    <a:lnTo>
                      <a:pt x="2190" y="1411"/>
                    </a:lnTo>
                    <a:lnTo>
                      <a:pt x="2207" y="1339"/>
                    </a:lnTo>
                    <a:lnTo>
                      <a:pt x="2219" y="1266"/>
                    </a:lnTo>
                    <a:lnTo>
                      <a:pt x="2227" y="1191"/>
                    </a:lnTo>
                    <a:lnTo>
                      <a:pt x="2229" y="1115"/>
                    </a:lnTo>
                    <a:lnTo>
                      <a:pt x="2227" y="1038"/>
                    </a:lnTo>
                    <a:lnTo>
                      <a:pt x="2219" y="963"/>
                    </a:lnTo>
                    <a:lnTo>
                      <a:pt x="2207" y="890"/>
                    </a:lnTo>
                    <a:lnTo>
                      <a:pt x="2190" y="818"/>
                    </a:lnTo>
                    <a:lnTo>
                      <a:pt x="2168" y="748"/>
                    </a:lnTo>
                    <a:lnTo>
                      <a:pt x="2142" y="681"/>
                    </a:lnTo>
                    <a:lnTo>
                      <a:pt x="2112" y="615"/>
                    </a:lnTo>
                    <a:lnTo>
                      <a:pt x="2077" y="552"/>
                    </a:lnTo>
                    <a:lnTo>
                      <a:pt x="2039" y="491"/>
                    </a:lnTo>
                    <a:lnTo>
                      <a:pt x="1997" y="433"/>
                    </a:lnTo>
                    <a:lnTo>
                      <a:pt x="1952" y="378"/>
                    </a:lnTo>
                    <a:lnTo>
                      <a:pt x="1903" y="326"/>
                    </a:lnTo>
                    <a:lnTo>
                      <a:pt x="1851" y="278"/>
                    </a:lnTo>
                    <a:lnTo>
                      <a:pt x="1796" y="232"/>
                    </a:lnTo>
                    <a:lnTo>
                      <a:pt x="1738" y="190"/>
                    </a:lnTo>
                    <a:lnTo>
                      <a:pt x="1677" y="152"/>
                    </a:lnTo>
                    <a:lnTo>
                      <a:pt x="1614" y="118"/>
                    </a:lnTo>
                    <a:lnTo>
                      <a:pt x="1549" y="87"/>
                    </a:lnTo>
                    <a:lnTo>
                      <a:pt x="1481" y="61"/>
                    </a:lnTo>
                    <a:lnTo>
                      <a:pt x="1411" y="40"/>
                    </a:lnTo>
                    <a:lnTo>
                      <a:pt x="1339" y="22"/>
                    </a:lnTo>
                    <a:lnTo>
                      <a:pt x="1266" y="10"/>
                    </a:lnTo>
                    <a:lnTo>
                      <a:pt x="1191" y="2"/>
                    </a:lnTo>
                    <a:lnTo>
                      <a:pt x="1115" y="0"/>
                    </a:lnTo>
                    <a:close/>
                  </a:path>
                </a:pathLst>
              </a:custGeom>
              <a:solidFill>
                <a:srgbClr val="B5A9D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 name="Google Shape;281;p7"/>
              <p:cNvSpPr/>
              <p:nvPr/>
            </p:nvSpPr>
            <p:spPr>
              <a:xfrm>
                <a:off x="5773" y="1034"/>
                <a:ext cx="2230" cy="2230"/>
              </a:xfrm>
              <a:custGeom>
                <a:avLst/>
                <a:gdLst/>
                <a:ahLst/>
                <a:cxnLst/>
                <a:rect l="l" t="t" r="r" b="b"/>
                <a:pathLst>
                  <a:path w="2230" h="2230" extrusionOk="0">
                    <a:moveTo>
                      <a:pt x="1115" y="0"/>
                    </a:moveTo>
                    <a:lnTo>
                      <a:pt x="1039" y="2"/>
                    </a:lnTo>
                    <a:lnTo>
                      <a:pt x="964" y="10"/>
                    </a:lnTo>
                    <a:lnTo>
                      <a:pt x="890" y="22"/>
                    </a:lnTo>
                    <a:lnTo>
                      <a:pt x="819" y="40"/>
                    </a:lnTo>
                    <a:lnTo>
                      <a:pt x="749" y="61"/>
                    </a:lnTo>
                    <a:lnTo>
                      <a:pt x="681" y="87"/>
                    </a:lnTo>
                    <a:lnTo>
                      <a:pt x="615" y="118"/>
                    </a:lnTo>
                    <a:lnTo>
                      <a:pt x="552" y="152"/>
                    </a:lnTo>
                    <a:lnTo>
                      <a:pt x="492" y="190"/>
                    </a:lnTo>
                    <a:lnTo>
                      <a:pt x="434" y="232"/>
                    </a:lnTo>
                    <a:lnTo>
                      <a:pt x="379" y="278"/>
                    </a:lnTo>
                    <a:lnTo>
                      <a:pt x="327" y="326"/>
                    </a:lnTo>
                    <a:lnTo>
                      <a:pt x="278" y="378"/>
                    </a:lnTo>
                    <a:lnTo>
                      <a:pt x="232" y="433"/>
                    </a:lnTo>
                    <a:lnTo>
                      <a:pt x="190" y="491"/>
                    </a:lnTo>
                    <a:lnTo>
                      <a:pt x="152" y="552"/>
                    </a:lnTo>
                    <a:lnTo>
                      <a:pt x="118" y="615"/>
                    </a:lnTo>
                    <a:lnTo>
                      <a:pt x="88" y="681"/>
                    </a:lnTo>
                    <a:lnTo>
                      <a:pt x="62" y="748"/>
                    </a:lnTo>
                    <a:lnTo>
                      <a:pt x="40" y="818"/>
                    </a:lnTo>
                    <a:lnTo>
                      <a:pt x="23" y="890"/>
                    </a:lnTo>
                    <a:lnTo>
                      <a:pt x="10" y="963"/>
                    </a:lnTo>
                    <a:lnTo>
                      <a:pt x="3" y="1038"/>
                    </a:lnTo>
                    <a:lnTo>
                      <a:pt x="0" y="1115"/>
                    </a:lnTo>
                    <a:lnTo>
                      <a:pt x="3" y="1191"/>
                    </a:lnTo>
                    <a:lnTo>
                      <a:pt x="10" y="1266"/>
                    </a:lnTo>
                    <a:lnTo>
                      <a:pt x="23" y="1339"/>
                    </a:lnTo>
                    <a:lnTo>
                      <a:pt x="40" y="1411"/>
                    </a:lnTo>
                    <a:lnTo>
                      <a:pt x="62" y="1481"/>
                    </a:lnTo>
                    <a:lnTo>
                      <a:pt x="88" y="1549"/>
                    </a:lnTo>
                    <a:lnTo>
                      <a:pt x="118" y="1614"/>
                    </a:lnTo>
                    <a:lnTo>
                      <a:pt x="152" y="1677"/>
                    </a:lnTo>
                    <a:lnTo>
                      <a:pt x="190" y="1738"/>
                    </a:lnTo>
                    <a:lnTo>
                      <a:pt x="232" y="1796"/>
                    </a:lnTo>
                    <a:lnTo>
                      <a:pt x="278" y="1851"/>
                    </a:lnTo>
                    <a:lnTo>
                      <a:pt x="327" y="1903"/>
                    </a:lnTo>
                    <a:lnTo>
                      <a:pt x="379" y="1952"/>
                    </a:lnTo>
                    <a:lnTo>
                      <a:pt x="434" y="1997"/>
                    </a:lnTo>
                    <a:lnTo>
                      <a:pt x="492" y="2039"/>
                    </a:lnTo>
                    <a:lnTo>
                      <a:pt x="552" y="2077"/>
                    </a:lnTo>
                    <a:lnTo>
                      <a:pt x="615" y="2112"/>
                    </a:lnTo>
                    <a:lnTo>
                      <a:pt x="681" y="2142"/>
                    </a:lnTo>
                    <a:lnTo>
                      <a:pt x="749" y="2168"/>
                    </a:lnTo>
                    <a:lnTo>
                      <a:pt x="819" y="2190"/>
                    </a:lnTo>
                    <a:lnTo>
                      <a:pt x="890" y="2207"/>
                    </a:lnTo>
                    <a:lnTo>
                      <a:pt x="964" y="2219"/>
                    </a:lnTo>
                    <a:lnTo>
                      <a:pt x="1039" y="2227"/>
                    </a:lnTo>
                    <a:lnTo>
                      <a:pt x="1115" y="2230"/>
                    </a:lnTo>
                    <a:lnTo>
                      <a:pt x="1191" y="2227"/>
                    </a:lnTo>
                    <a:lnTo>
                      <a:pt x="1266" y="2219"/>
                    </a:lnTo>
                    <a:lnTo>
                      <a:pt x="1340" y="2207"/>
                    </a:lnTo>
                    <a:lnTo>
                      <a:pt x="1411" y="2190"/>
                    </a:lnTo>
                    <a:lnTo>
                      <a:pt x="1481" y="2168"/>
                    </a:lnTo>
                    <a:lnTo>
                      <a:pt x="1549" y="2142"/>
                    </a:lnTo>
                    <a:lnTo>
                      <a:pt x="1614" y="2112"/>
                    </a:lnTo>
                    <a:lnTo>
                      <a:pt x="1678" y="2077"/>
                    </a:lnTo>
                    <a:lnTo>
                      <a:pt x="1738" y="2039"/>
                    </a:lnTo>
                    <a:lnTo>
                      <a:pt x="1796" y="1997"/>
                    </a:lnTo>
                    <a:lnTo>
                      <a:pt x="1851" y="1952"/>
                    </a:lnTo>
                    <a:lnTo>
                      <a:pt x="1903" y="1903"/>
                    </a:lnTo>
                    <a:lnTo>
                      <a:pt x="1952" y="1851"/>
                    </a:lnTo>
                    <a:lnTo>
                      <a:pt x="1997" y="1796"/>
                    </a:lnTo>
                    <a:lnTo>
                      <a:pt x="2039" y="1738"/>
                    </a:lnTo>
                    <a:lnTo>
                      <a:pt x="2078" y="1677"/>
                    </a:lnTo>
                    <a:lnTo>
                      <a:pt x="2112" y="1614"/>
                    </a:lnTo>
                    <a:lnTo>
                      <a:pt x="2142" y="1549"/>
                    </a:lnTo>
                    <a:lnTo>
                      <a:pt x="2168" y="1481"/>
                    </a:lnTo>
                    <a:lnTo>
                      <a:pt x="2190" y="1411"/>
                    </a:lnTo>
                    <a:lnTo>
                      <a:pt x="2207" y="1339"/>
                    </a:lnTo>
                    <a:lnTo>
                      <a:pt x="2220" y="1266"/>
                    </a:lnTo>
                    <a:lnTo>
                      <a:pt x="2227" y="1191"/>
                    </a:lnTo>
                    <a:lnTo>
                      <a:pt x="2230" y="1115"/>
                    </a:lnTo>
                    <a:lnTo>
                      <a:pt x="2227" y="1038"/>
                    </a:lnTo>
                    <a:lnTo>
                      <a:pt x="2220" y="963"/>
                    </a:lnTo>
                    <a:lnTo>
                      <a:pt x="2207" y="890"/>
                    </a:lnTo>
                    <a:lnTo>
                      <a:pt x="2190" y="818"/>
                    </a:lnTo>
                    <a:lnTo>
                      <a:pt x="2168" y="748"/>
                    </a:lnTo>
                    <a:lnTo>
                      <a:pt x="2142" y="681"/>
                    </a:lnTo>
                    <a:lnTo>
                      <a:pt x="2112" y="615"/>
                    </a:lnTo>
                    <a:lnTo>
                      <a:pt x="2078" y="552"/>
                    </a:lnTo>
                    <a:lnTo>
                      <a:pt x="2039" y="491"/>
                    </a:lnTo>
                    <a:lnTo>
                      <a:pt x="1997" y="433"/>
                    </a:lnTo>
                    <a:lnTo>
                      <a:pt x="1952" y="378"/>
                    </a:lnTo>
                    <a:lnTo>
                      <a:pt x="1903" y="326"/>
                    </a:lnTo>
                    <a:lnTo>
                      <a:pt x="1851" y="278"/>
                    </a:lnTo>
                    <a:lnTo>
                      <a:pt x="1796" y="232"/>
                    </a:lnTo>
                    <a:lnTo>
                      <a:pt x="1738" y="190"/>
                    </a:lnTo>
                    <a:lnTo>
                      <a:pt x="1678" y="152"/>
                    </a:lnTo>
                    <a:lnTo>
                      <a:pt x="1614" y="118"/>
                    </a:lnTo>
                    <a:lnTo>
                      <a:pt x="1549" y="87"/>
                    </a:lnTo>
                    <a:lnTo>
                      <a:pt x="1481" y="61"/>
                    </a:lnTo>
                    <a:lnTo>
                      <a:pt x="1411" y="40"/>
                    </a:lnTo>
                    <a:lnTo>
                      <a:pt x="1340" y="22"/>
                    </a:lnTo>
                    <a:lnTo>
                      <a:pt x="1266" y="10"/>
                    </a:lnTo>
                    <a:lnTo>
                      <a:pt x="1191" y="2"/>
                    </a:lnTo>
                    <a:lnTo>
                      <a:pt x="1115" y="0"/>
                    </a:lnTo>
                    <a:close/>
                  </a:path>
                </a:pathLst>
              </a:custGeom>
              <a:solidFill>
                <a:srgbClr val="9888C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 name="Google Shape;282;p7"/>
              <p:cNvSpPr/>
              <p:nvPr/>
            </p:nvSpPr>
            <p:spPr>
              <a:xfrm>
                <a:off x="7796" y="1034"/>
                <a:ext cx="2230" cy="2230"/>
              </a:xfrm>
              <a:custGeom>
                <a:avLst/>
                <a:gdLst/>
                <a:ahLst/>
                <a:cxnLst/>
                <a:rect l="l" t="t" r="r" b="b"/>
                <a:pathLst>
                  <a:path w="2230" h="2230" extrusionOk="0">
                    <a:moveTo>
                      <a:pt x="1115" y="0"/>
                    </a:moveTo>
                    <a:lnTo>
                      <a:pt x="1038" y="2"/>
                    </a:lnTo>
                    <a:lnTo>
                      <a:pt x="963" y="10"/>
                    </a:lnTo>
                    <a:lnTo>
                      <a:pt x="890" y="22"/>
                    </a:lnTo>
                    <a:lnTo>
                      <a:pt x="818" y="40"/>
                    </a:lnTo>
                    <a:lnTo>
                      <a:pt x="748" y="61"/>
                    </a:lnTo>
                    <a:lnTo>
                      <a:pt x="681" y="87"/>
                    </a:lnTo>
                    <a:lnTo>
                      <a:pt x="615" y="118"/>
                    </a:lnTo>
                    <a:lnTo>
                      <a:pt x="552" y="152"/>
                    </a:lnTo>
                    <a:lnTo>
                      <a:pt x="491" y="190"/>
                    </a:lnTo>
                    <a:lnTo>
                      <a:pt x="433" y="232"/>
                    </a:lnTo>
                    <a:lnTo>
                      <a:pt x="378" y="278"/>
                    </a:lnTo>
                    <a:lnTo>
                      <a:pt x="326" y="326"/>
                    </a:lnTo>
                    <a:lnTo>
                      <a:pt x="277" y="378"/>
                    </a:lnTo>
                    <a:lnTo>
                      <a:pt x="232" y="433"/>
                    </a:lnTo>
                    <a:lnTo>
                      <a:pt x="190" y="491"/>
                    </a:lnTo>
                    <a:lnTo>
                      <a:pt x="152" y="552"/>
                    </a:lnTo>
                    <a:lnTo>
                      <a:pt x="118" y="615"/>
                    </a:lnTo>
                    <a:lnTo>
                      <a:pt x="87" y="681"/>
                    </a:lnTo>
                    <a:lnTo>
                      <a:pt x="61" y="748"/>
                    </a:lnTo>
                    <a:lnTo>
                      <a:pt x="40" y="818"/>
                    </a:lnTo>
                    <a:lnTo>
                      <a:pt x="22" y="890"/>
                    </a:lnTo>
                    <a:lnTo>
                      <a:pt x="10" y="963"/>
                    </a:lnTo>
                    <a:lnTo>
                      <a:pt x="2" y="1038"/>
                    </a:lnTo>
                    <a:lnTo>
                      <a:pt x="0" y="1115"/>
                    </a:lnTo>
                    <a:lnTo>
                      <a:pt x="2" y="1191"/>
                    </a:lnTo>
                    <a:lnTo>
                      <a:pt x="10" y="1266"/>
                    </a:lnTo>
                    <a:lnTo>
                      <a:pt x="22" y="1339"/>
                    </a:lnTo>
                    <a:lnTo>
                      <a:pt x="40" y="1411"/>
                    </a:lnTo>
                    <a:lnTo>
                      <a:pt x="61" y="1481"/>
                    </a:lnTo>
                    <a:lnTo>
                      <a:pt x="87" y="1549"/>
                    </a:lnTo>
                    <a:lnTo>
                      <a:pt x="118" y="1614"/>
                    </a:lnTo>
                    <a:lnTo>
                      <a:pt x="152" y="1677"/>
                    </a:lnTo>
                    <a:lnTo>
                      <a:pt x="190" y="1738"/>
                    </a:lnTo>
                    <a:lnTo>
                      <a:pt x="232" y="1796"/>
                    </a:lnTo>
                    <a:lnTo>
                      <a:pt x="277" y="1851"/>
                    </a:lnTo>
                    <a:lnTo>
                      <a:pt x="326" y="1903"/>
                    </a:lnTo>
                    <a:lnTo>
                      <a:pt x="378" y="1952"/>
                    </a:lnTo>
                    <a:lnTo>
                      <a:pt x="433" y="1997"/>
                    </a:lnTo>
                    <a:lnTo>
                      <a:pt x="491" y="2039"/>
                    </a:lnTo>
                    <a:lnTo>
                      <a:pt x="552" y="2077"/>
                    </a:lnTo>
                    <a:lnTo>
                      <a:pt x="615" y="2112"/>
                    </a:lnTo>
                    <a:lnTo>
                      <a:pt x="681" y="2142"/>
                    </a:lnTo>
                    <a:lnTo>
                      <a:pt x="748" y="2168"/>
                    </a:lnTo>
                    <a:lnTo>
                      <a:pt x="818" y="2190"/>
                    </a:lnTo>
                    <a:lnTo>
                      <a:pt x="890" y="2207"/>
                    </a:lnTo>
                    <a:lnTo>
                      <a:pt x="963" y="2219"/>
                    </a:lnTo>
                    <a:lnTo>
                      <a:pt x="1038" y="2227"/>
                    </a:lnTo>
                    <a:lnTo>
                      <a:pt x="1115" y="2230"/>
                    </a:lnTo>
                    <a:lnTo>
                      <a:pt x="1191" y="2227"/>
                    </a:lnTo>
                    <a:lnTo>
                      <a:pt x="1266" y="2219"/>
                    </a:lnTo>
                    <a:lnTo>
                      <a:pt x="1339" y="2207"/>
                    </a:lnTo>
                    <a:lnTo>
                      <a:pt x="1411" y="2190"/>
                    </a:lnTo>
                    <a:lnTo>
                      <a:pt x="1481" y="2168"/>
                    </a:lnTo>
                    <a:lnTo>
                      <a:pt x="1549" y="2142"/>
                    </a:lnTo>
                    <a:lnTo>
                      <a:pt x="1614" y="2112"/>
                    </a:lnTo>
                    <a:lnTo>
                      <a:pt x="1677" y="2077"/>
                    </a:lnTo>
                    <a:lnTo>
                      <a:pt x="1738" y="2039"/>
                    </a:lnTo>
                    <a:lnTo>
                      <a:pt x="1796" y="1997"/>
                    </a:lnTo>
                    <a:lnTo>
                      <a:pt x="1851" y="1952"/>
                    </a:lnTo>
                    <a:lnTo>
                      <a:pt x="1903" y="1903"/>
                    </a:lnTo>
                    <a:lnTo>
                      <a:pt x="1952" y="1851"/>
                    </a:lnTo>
                    <a:lnTo>
                      <a:pt x="1997" y="1796"/>
                    </a:lnTo>
                    <a:lnTo>
                      <a:pt x="2039" y="1738"/>
                    </a:lnTo>
                    <a:lnTo>
                      <a:pt x="2077" y="1677"/>
                    </a:lnTo>
                    <a:lnTo>
                      <a:pt x="2112" y="1614"/>
                    </a:lnTo>
                    <a:lnTo>
                      <a:pt x="2142" y="1549"/>
                    </a:lnTo>
                    <a:lnTo>
                      <a:pt x="2168" y="1481"/>
                    </a:lnTo>
                    <a:lnTo>
                      <a:pt x="2190" y="1411"/>
                    </a:lnTo>
                    <a:lnTo>
                      <a:pt x="2207" y="1339"/>
                    </a:lnTo>
                    <a:lnTo>
                      <a:pt x="2219" y="1266"/>
                    </a:lnTo>
                    <a:lnTo>
                      <a:pt x="2227" y="1191"/>
                    </a:lnTo>
                    <a:lnTo>
                      <a:pt x="2229" y="1115"/>
                    </a:lnTo>
                    <a:lnTo>
                      <a:pt x="2227" y="1038"/>
                    </a:lnTo>
                    <a:lnTo>
                      <a:pt x="2219" y="963"/>
                    </a:lnTo>
                    <a:lnTo>
                      <a:pt x="2207" y="890"/>
                    </a:lnTo>
                    <a:lnTo>
                      <a:pt x="2190" y="818"/>
                    </a:lnTo>
                    <a:lnTo>
                      <a:pt x="2168" y="748"/>
                    </a:lnTo>
                    <a:lnTo>
                      <a:pt x="2142" y="681"/>
                    </a:lnTo>
                    <a:lnTo>
                      <a:pt x="2112" y="615"/>
                    </a:lnTo>
                    <a:lnTo>
                      <a:pt x="2077" y="552"/>
                    </a:lnTo>
                    <a:lnTo>
                      <a:pt x="2039" y="491"/>
                    </a:lnTo>
                    <a:lnTo>
                      <a:pt x="1997" y="433"/>
                    </a:lnTo>
                    <a:lnTo>
                      <a:pt x="1952" y="378"/>
                    </a:lnTo>
                    <a:lnTo>
                      <a:pt x="1903" y="326"/>
                    </a:lnTo>
                    <a:lnTo>
                      <a:pt x="1851" y="278"/>
                    </a:lnTo>
                    <a:lnTo>
                      <a:pt x="1796" y="232"/>
                    </a:lnTo>
                    <a:lnTo>
                      <a:pt x="1738" y="190"/>
                    </a:lnTo>
                    <a:lnTo>
                      <a:pt x="1677" y="152"/>
                    </a:lnTo>
                    <a:lnTo>
                      <a:pt x="1614" y="118"/>
                    </a:lnTo>
                    <a:lnTo>
                      <a:pt x="1549" y="87"/>
                    </a:lnTo>
                    <a:lnTo>
                      <a:pt x="1481" y="61"/>
                    </a:lnTo>
                    <a:lnTo>
                      <a:pt x="1411" y="40"/>
                    </a:lnTo>
                    <a:lnTo>
                      <a:pt x="1339" y="22"/>
                    </a:lnTo>
                    <a:lnTo>
                      <a:pt x="1266" y="10"/>
                    </a:lnTo>
                    <a:lnTo>
                      <a:pt x="1191" y="2"/>
                    </a:lnTo>
                    <a:lnTo>
                      <a:pt x="1115"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 name="Google Shape;283;p7"/>
              <p:cNvSpPr/>
              <p:nvPr/>
            </p:nvSpPr>
            <p:spPr>
              <a:xfrm>
                <a:off x="1935" y="602"/>
                <a:ext cx="1890" cy="702"/>
              </a:xfrm>
              <a:custGeom>
                <a:avLst/>
                <a:gdLst/>
                <a:ahLst/>
                <a:cxnLst/>
                <a:rect l="l" t="t" r="r" b="b"/>
                <a:pathLst>
                  <a:path w="1890" h="702" extrusionOk="0">
                    <a:moveTo>
                      <a:pt x="1889" y="519"/>
                    </a:moveTo>
                    <a:lnTo>
                      <a:pt x="1867" y="446"/>
                    </a:lnTo>
                    <a:lnTo>
                      <a:pt x="1839" y="379"/>
                    </a:lnTo>
                    <a:lnTo>
                      <a:pt x="1805" y="317"/>
                    </a:lnTo>
                    <a:lnTo>
                      <a:pt x="1766" y="262"/>
                    </a:lnTo>
                    <a:lnTo>
                      <a:pt x="1722" y="212"/>
                    </a:lnTo>
                    <a:lnTo>
                      <a:pt x="1674" y="168"/>
                    </a:lnTo>
                    <a:lnTo>
                      <a:pt x="1621" y="130"/>
                    </a:lnTo>
                    <a:lnTo>
                      <a:pt x="1564" y="97"/>
                    </a:lnTo>
                    <a:lnTo>
                      <a:pt x="1504" y="68"/>
                    </a:lnTo>
                    <a:lnTo>
                      <a:pt x="1439" y="45"/>
                    </a:lnTo>
                    <a:lnTo>
                      <a:pt x="1372" y="27"/>
                    </a:lnTo>
                    <a:lnTo>
                      <a:pt x="1301" y="14"/>
                    </a:lnTo>
                    <a:lnTo>
                      <a:pt x="1228" y="5"/>
                    </a:lnTo>
                    <a:lnTo>
                      <a:pt x="1152" y="0"/>
                    </a:lnTo>
                    <a:lnTo>
                      <a:pt x="1074" y="0"/>
                    </a:lnTo>
                    <a:lnTo>
                      <a:pt x="994" y="4"/>
                    </a:lnTo>
                    <a:lnTo>
                      <a:pt x="912" y="12"/>
                    </a:lnTo>
                    <a:lnTo>
                      <a:pt x="829" y="24"/>
                    </a:lnTo>
                    <a:lnTo>
                      <a:pt x="745" y="40"/>
                    </a:lnTo>
                    <a:lnTo>
                      <a:pt x="665" y="59"/>
                    </a:lnTo>
                    <a:lnTo>
                      <a:pt x="589" y="84"/>
                    </a:lnTo>
                    <a:lnTo>
                      <a:pt x="516" y="114"/>
                    </a:lnTo>
                    <a:lnTo>
                      <a:pt x="446" y="149"/>
                    </a:lnTo>
                    <a:lnTo>
                      <a:pt x="381" y="189"/>
                    </a:lnTo>
                    <a:lnTo>
                      <a:pt x="320" y="233"/>
                    </a:lnTo>
                    <a:lnTo>
                      <a:pt x="263" y="280"/>
                    </a:lnTo>
                    <a:lnTo>
                      <a:pt x="210" y="332"/>
                    </a:lnTo>
                    <a:lnTo>
                      <a:pt x="162" y="387"/>
                    </a:lnTo>
                    <a:lnTo>
                      <a:pt x="119" y="445"/>
                    </a:lnTo>
                    <a:lnTo>
                      <a:pt x="81" y="505"/>
                    </a:lnTo>
                    <a:lnTo>
                      <a:pt x="49" y="569"/>
                    </a:lnTo>
                    <a:lnTo>
                      <a:pt x="21" y="634"/>
                    </a:lnTo>
                    <a:lnTo>
                      <a:pt x="0" y="702"/>
                    </a:lnTo>
                  </a:path>
                </a:pathLst>
              </a:custGeom>
              <a:noFill/>
              <a:ln w="54275" cap="flat" cmpd="sng">
                <a:solidFill>
                  <a:srgbClr val="6950A1"/>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5" name="Google Shape;284;p7"/>
              <p:cNvPicPr preferRelativeResize="0"/>
              <p:nvPr/>
            </p:nvPicPr>
            <p:blipFill rotWithShape="1">
              <a:blip r:embed="rId4">
                <a:alphaModFix/>
              </a:blip>
              <a:srcRect/>
              <a:stretch/>
            </p:blipFill>
            <p:spPr>
              <a:xfrm>
                <a:off x="3665" y="948"/>
                <a:ext cx="248" cy="372"/>
              </a:xfrm>
              <a:prstGeom prst="rect">
                <a:avLst/>
              </a:prstGeom>
              <a:noFill/>
              <a:ln>
                <a:noFill/>
              </a:ln>
            </p:spPr>
          </p:pic>
          <p:sp>
            <p:nvSpPr>
              <p:cNvPr id="46" name="Google Shape;285;p7"/>
              <p:cNvSpPr/>
              <p:nvPr/>
            </p:nvSpPr>
            <p:spPr>
              <a:xfrm>
                <a:off x="3952" y="623"/>
                <a:ext cx="1890" cy="702"/>
              </a:xfrm>
              <a:custGeom>
                <a:avLst/>
                <a:gdLst/>
                <a:ahLst/>
                <a:cxnLst/>
                <a:rect l="l" t="t" r="r" b="b"/>
                <a:pathLst>
                  <a:path w="1890" h="702" extrusionOk="0">
                    <a:moveTo>
                      <a:pt x="1889" y="519"/>
                    </a:moveTo>
                    <a:lnTo>
                      <a:pt x="1867" y="445"/>
                    </a:lnTo>
                    <a:lnTo>
                      <a:pt x="1838" y="378"/>
                    </a:lnTo>
                    <a:lnTo>
                      <a:pt x="1805" y="317"/>
                    </a:lnTo>
                    <a:lnTo>
                      <a:pt x="1766" y="261"/>
                    </a:lnTo>
                    <a:lnTo>
                      <a:pt x="1722" y="212"/>
                    </a:lnTo>
                    <a:lnTo>
                      <a:pt x="1674" y="168"/>
                    </a:lnTo>
                    <a:lnTo>
                      <a:pt x="1621" y="129"/>
                    </a:lnTo>
                    <a:lnTo>
                      <a:pt x="1564" y="96"/>
                    </a:lnTo>
                    <a:lnTo>
                      <a:pt x="1503" y="68"/>
                    </a:lnTo>
                    <a:lnTo>
                      <a:pt x="1439" y="45"/>
                    </a:lnTo>
                    <a:lnTo>
                      <a:pt x="1371" y="26"/>
                    </a:lnTo>
                    <a:lnTo>
                      <a:pt x="1301" y="13"/>
                    </a:lnTo>
                    <a:lnTo>
                      <a:pt x="1227" y="4"/>
                    </a:lnTo>
                    <a:lnTo>
                      <a:pt x="1152" y="0"/>
                    </a:lnTo>
                    <a:lnTo>
                      <a:pt x="1074" y="0"/>
                    </a:lnTo>
                    <a:lnTo>
                      <a:pt x="993" y="4"/>
                    </a:lnTo>
                    <a:lnTo>
                      <a:pt x="912" y="12"/>
                    </a:lnTo>
                    <a:lnTo>
                      <a:pt x="829" y="24"/>
                    </a:lnTo>
                    <a:lnTo>
                      <a:pt x="744" y="39"/>
                    </a:lnTo>
                    <a:lnTo>
                      <a:pt x="665" y="59"/>
                    </a:lnTo>
                    <a:lnTo>
                      <a:pt x="588" y="84"/>
                    </a:lnTo>
                    <a:lnTo>
                      <a:pt x="515" y="114"/>
                    </a:lnTo>
                    <a:lnTo>
                      <a:pt x="446" y="149"/>
                    </a:lnTo>
                    <a:lnTo>
                      <a:pt x="381" y="188"/>
                    </a:lnTo>
                    <a:lnTo>
                      <a:pt x="319" y="232"/>
                    </a:lnTo>
                    <a:lnTo>
                      <a:pt x="262" y="280"/>
                    </a:lnTo>
                    <a:lnTo>
                      <a:pt x="210" y="331"/>
                    </a:lnTo>
                    <a:lnTo>
                      <a:pt x="162" y="386"/>
                    </a:lnTo>
                    <a:lnTo>
                      <a:pt x="119" y="444"/>
                    </a:lnTo>
                    <a:lnTo>
                      <a:pt x="81" y="504"/>
                    </a:lnTo>
                    <a:lnTo>
                      <a:pt x="48" y="568"/>
                    </a:lnTo>
                    <a:lnTo>
                      <a:pt x="21" y="633"/>
                    </a:lnTo>
                    <a:lnTo>
                      <a:pt x="0" y="701"/>
                    </a:lnTo>
                  </a:path>
                </a:pathLst>
              </a:custGeom>
              <a:noFill/>
              <a:ln w="54275" cap="flat" cmpd="sng">
                <a:solidFill>
                  <a:srgbClr val="6950A1"/>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7" name="Google Shape;286;p7"/>
              <p:cNvPicPr preferRelativeResize="0"/>
              <p:nvPr/>
            </p:nvPicPr>
            <p:blipFill rotWithShape="1">
              <a:blip r:embed="rId5">
                <a:alphaModFix/>
              </a:blip>
              <a:srcRect/>
              <a:stretch/>
            </p:blipFill>
            <p:spPr>
              <a:xfrm>
                <a:off x="5682" y="970"/>
                <a:ext cx="248" cy="372"/>
              </a:xfrm>
              <a:prstGeom prst="rect">
                <a:avLst/>
              </a:prstGeom>
              <a:noFill/>
              <a:ln>
                <a:noFill/>
              </a:ln>
            </p:spPr>
          </p:pic>
          <p:sp>
            <p:nvSpPr>
              <p:cNvPr id="48" name="Google Shape;287;p7"/>
              <p:cNvSpPr/>
              <p:nvPr/>
            </p:nvSpPr>
            <p:spPr>
              <a:xfrm>
                <a:off x="5955" y="644"/>
                <a:ext cx="1890" cy="702"/>
              </a:xfrm>
              <a:custGeom>
                <a:avLst/>
                <a:gdLst/>
                <a:ahLst/>
                <a:cxnLst/>
                <a:rect l="l" t="t" r="r" b="b"/>
                <a:pathLst>
                  <a:path w="1890" h="702" extrusionOk="0">
                    <a:moveTo>
                      <a:pt x="1889" y="519"/>
                    </a:moveTo>
                    <a:lnTo>
                      <a:pt x="1866" y="446"/>
                    </a:lnTo>
                    <a:lnTo>
                      <a:pt x="1838" y="379"/>
                    </a:lnTo>
                    <a:lnTo>
                      <a:pt x="1805" y="318"/>
                    </a:lnTo>
                    <a:lnTo>
                      <a:pt x="1766" y="262"/>
                    </a:lnTo>
                    <a:lnTo>
                      <a:pt x="1722" y="213"/>
                    </a:lnTo>
                    <a:lnTo>
                      <a:pt x="1674" y="169"/>
                    </a:lnTo>
                    <a:lnTo>
                      <a:pt x="1621" y="130"/>
                    </a:lnTo>
                    <a:lnTo>
                      <a:pt x="1564" y="97"/>
                    </a:lnTo>
                    <a:lnTo>
                      <a:pt x="1503" y="69"/>
                    </a:lnTo>
                    <a:lnTo>
                      <a:pt x="1439" y="46"/>
                    </a:lnTo>
                    <a:lnTo>
                      <a:pt x="1371" y="27"/>
                    </a:lnTo>
                    <a:lnTo>
                      <a:pt x="1301" y="14"/>
                    </a:lnTo>
                    <a:lnTo>
                      <a:pt x="1227" y="5"/>
                    </a:lnTo>
                    <a:lnTo>
                      <a:pt x="1151" y="1"/>
                    </a:lnTo>
                    <a:lnTo>
                      <a:pt x="1073" y="0"/>
                    </a:lnTo>
                    <a:lnTo>
                      <a:pt x="993" y="4"/>
                    </a:lnTo>
                    <a:lnTo>
                      <a:pt x="912" y="13"/>
                    </a:lnTo>
                    <a:lnTo>
                      <a:pt x="829" y="24"/>
                    </a:lnTo>
                    <a:lnTo>
                      <a:pt x="744" y="40"/>
                    </a:lnTo>
                    <a:lnTo>
                      <a:pt x="665" y="60"/>
                    </a:lnTo>
                    <a:lnTo>
                      <a:pt x="588" y="85"/>
                    </a:lnTo>
                    <a:lnTo>
                      <a:pt x="515" y="115"/>
                    </a:lnTo>
                    <a:lnTo>
                      <a:pt x="446" y="150"/>
                    </a:lnTo>
                    <a:lnTo>
                      <a:pt x="381" y="189"/>
                    </a:lnTo>
                    <a:lnTo>
                      <a:pt x="319" y="233"/>
                    </a:lnTo>
                    <a:lnTo>
                      <a:pt x="262" y="280"/>
                    </a:lnTo>
                    <a:lnTo>
                      <a:pt x="210" y="332"/>
                    </a:lnTo>
                    <a:lnTo>
                      <a:pt x="162" y="387"/>
                    </a:lnTo>
                    <a:lnTo>
                      <a:pt x="119" y="445"/>
                    </a:lnTo>
                    <a:lnTo>
                      <a:pt x="81" y="505"/>
                    </a:lnTo>
                    <a:lnTo>
                      <a:pt x="48" y="569"/>
                    </a:lnTo>
                    <a:lnTo>
                      <a:pt x="21" y="634"/>
                    </a:lnTo>
                    <a:lnTo>
                      <a:pt x="0" y="702"/>
                    </a:lnTo>
                  </a:path>
                </a:pathLst>
              </a:custGeom>
              <a:noFill/>
              <a:ln w="54275" cap="flat" cmpd="sng">
                <a:solidFill>
                  <a:srgbClr val="6950A1"/>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9" name="Google Shape;288;p7"/>
              <p:cNvPicPr preferRelativeResize="0"/>
              <p:nvPr/>
            </p:nvPicPr>
            <p:blipFill rotWithShape="1">
              <a:blip r:embed="rId6">
                <a:alphaModFix/>
              </a:blip>
              <a:srcRect/>
              <a:stretch/>
            </p:blipFill>
            <p:spPr>
              <a:xfrm>
                <a:off x="7685" y="990"/>
                <a:ext cx="248" cy="372"/>
              </a:xfrm>
              <a:prstGeom prst="rect">
                <a:avLst/>
              </a:prstGeom>
              <a:noFill/>
              <a:ln>
                <a:noFill/>
              </a:ln>
            </p:spPr>
          </p:pic>
          <p:sp>
            <p:nvSpPr>
              <p:cNvPr id="50" name="Google Shape;289;p7"/>
              <p:cNvSpPr/>
              <p:nvPr/>
            </p:nvSpPr>
            <p:spPr>
              <a:xfrm>
                <a:off x="7978" y="660"/>
                <a:ext cx="1890" cy="702"/>
              </a:xfrm>
              <a:custGeom>
                <a:avLst/>
                <a:gdLst/>
                <a:ahLst/>
                <a:cxnLst/>
                <a:rect l="l" t="t" r="r" b="b"/>
                <a:pathLst>
                  <a:path w="1890" h="702" extrusionOk="0">
                    <a:moveTo>
                      <a:pt x="1889" y="519"/>
                    </a:moveTo>
                    <a:lnTo>
                      <a:pt x="1867" y="445"/>
                    </a:lnTo>
                    <a:lnTo>
                      <a:pt x="1839" y="378"/>
                    </a:lnTo>
                    <a:lnTo>
                      <a:pt x="1805" y="317"/>
                    </a:lnTo>
                    <a:lnTo>
                      <a:pt x="1766" y="261"/>
                    </a:lnTo>
                    <a:lnTo>
                      <a:pt x="1723" y="212"/>
                    </a:lnTo>
                    <a:lnTo>
                      <a:pt x="1674" y="168"/>
                    </a:lnTo>
                    <a:lnTo>
                      <a:pt x="1621" y="129"/>
                    </a:lnTo>
                    <a:lnTo>
                      <a:pt x="1565" y="96"/>
                    </a:lnTo>
                    <a:lnTo>
                      <a:pt x="1504" y="68"/>
                    </a:lnTo>
                    <a:lnTo>
                      <a:pt x="1440" y="45"/>
                    </a:lnTo>
                    <a:lnTo>
                      <a:pt x="1372" y="26"/>
                    </a:lnTo>
                    <a:lnTo>
                      <a:pt x="1301" y="13"/>
                    </a:lnTo>
                    <a:lnTo>
                      <a:pt x="1228" y="4"/>
                    </a:lnTo>
                    <a:lnTo>
                      <a:pt x="1152" y="0"/>
                    </a:lnTo>
                    <a:lnTo>
                      <a:pt x="1074" y="0"/>
                    </a:lnTo>
                    <a:lnTo>
                      <a:pt x="994" y="4"/>
                    </a:lnTo>
                    <a:lnTo>
                      <a:pt x="912" y="12"/>
                    </a:lnTo>
                    <a:lnTo>
                      <a:pt x="829" y="23"/>
                    </a:lnTo>
                    <a:lnTo>
                      <a:pt x="745" y="39"/>
                    </a:lnTo>
                    <a:lnTo>
                      <a:pt x="665" y="59"/>
                    </a:lnTo>
                    <a:lnTo>
                      <a:pt x="589" y="84"/>
                    </a:lnTo>
                    <a:lnTo>
                      <a:pt x="516" y="114"/>
                    </a:lnTo>
                    <a:lnTo>
                      <a:pt x="447" y="149"/>
                    </a:lnTo>
                    <a:lnTo>
                      <a:pt x="381" y="188"/>
                    </a:lnTo>
                    <a:lnTo>
                      <a:pt x="320" y="232"/>
                    </a:lnTo>
                    <a:lnTo>
                      <a:pt x="263" y="280"/>
                    </a:lnTo>
                    <a:lnTo>
                      <a:pt x="210" y="331"/>
                    </a:lnTo>
                    <a:lnTo>
                      <a:pt x="163" y="386"/>
                    </a:lnTo>
                    <a:lnTo>
                      <a:pt x="120" y="444"/>
                    </a:lnTo>
                    <a:lnTo>
                      <a:pt x="82" y="505"/>
                    </a:lnTo>
                    <a:lnTo>
                      <a:pt x="49" y="568"/>
                    </a:lnTo>
                    <a:lnTo>
                      <a:pt x="22" y="634"/>
                    </a:lnTo>
                    <a:lnTo>
                      <a:pt x="0" y="701"/>
                    </a:lnTo>
                  </a:path>
                </a:pathLst>
              </a:custGeom>
              <a:noFill/>
              <a:ln w="54275" cap="flat" cmpd="sng">
                <a:solidFill>
                  <a:srgbClr val="6950A1"/>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1" name="Google Shape;290;p7"/>
              <p:cNvPicPr preferRelativeResize="0"/>
              <p:nvPr/>
            </p:nvPicPr>
            <p:blipFill rotWithShape="1">
              <a:blip r:embed="rId7">
                <a:alphaModFix/>
              </a:blip>
              <a:srcRect/>
              <a:stretch/>
            </p:blipFill>
            <p:spPr>
              <a:xfrm>
                <a:off x="9707" y="1007"/>
                <a:ext cx="248" cy="372"/>
              </a:xfrm>
              <a:prstGeom prst="rect">
                <a:avLst/>
              </a:prstGeom>
              <a:noFill/>
              <a:ln>
                <a:noFill/>
              </a:ln>
            </p:spPr>
          </p:pic>
          <p:sp>
            <p:nvSpPr>
              <p:cNvPr id="52" name="Google Shape;291;p7"/>
              <p:cNvSpPr/>
              <p:nvPr/>
            </p:nvSpPr>
            <p:spPr>
              <a:xfrm>
                <a:off x="8063" y="3015"/>
                <a:ext cx="1890" cy="702"/>
              </a:xfrm>
              <a:custGeom>
                <a:avLst/>
                <a:gdLst/>
                <a:ahLst/>
                <a:cxnLst/>
                <a:rect l="l" t="t" r="r" b="b"/>
                <a:pathLst>
                  <a:path w="1890" h="702" extrusionOk="0">
                    <a:moveTo>
                      <a:pt x="0" y="182"/>
                    </a:moveTo>
                    <a:lnTo>
                      <a:pt x="23" y="255"/>
                    </a:lnTo>
                    <a:lnTo>
                      <a:pt x="51" y="323"/>
                    </a:lnTo>
                    <a:lnTo>
                      <a:pt x="84" y="384"/>
                    </a:lnTo>
                    <a:lnTo>
                      <a:pt x="123" y="439"/>
                    </a:lnTo>
                    <a:lnTo>
                      <a:pt x="167" y="489"/>
                    </a:lnTo>
                    <a:lnTo>
                      <a:pt x="215" y="533"/>
                    </a:lnTo>
                    <a:lnTo>
                      <a:pt x="268" y="572"/>
                    </a:lnTo>
                    <a:lnTo>
                      <a:pt x="325" y="605"/>
                    </a:lnTo>
                    <a:lnTo>
                      <a:pt x="386" y="633"/>
                    </a:lnTo>
                    <a:lnTo>
                      <a:pt x="450" y="656"/>
                    </a:lnTo>
                    <a:lnTo>
                      <a:pt x="518" y="674"/>
                    </a:lnTo>
                    <a:lnTo>
                      <a:pt x="588" y="688"/>
                    </a:lnTo>
                    <a:lnTo>
                      <a:pt x="662" y="697"/>
                    </a:lnTo>
                    <a:lnTo>
                      <a:pt x="737" y="701"/>
                    </a:lnTo>
                    <a:lnTo>
                      <a:pt x="816" y="701"/>
                    </a:lnTo>
                    <a:lnTo>
                      <a:pt x="896" y="697"/>
                    </a:lnTo>
                    <a:lnTo>
                      <a:pt x="977" y="689"/>
                    </a:lnTo>
                    <a:lnTo>
                      <a:pt x="1060" y="677"/>
                    </a:lnTo>
                    <a:lnTo>
                      <a:pt x="1145" y="662"/>
                    </a:lnTo>
                    <a:lnTo>
                      <a:pt x="1224" y="642"/>
                    </a:lnTo>
                    <a:lnTo>
                      <a:pt x="1301" y="617"/>
                    </a:lnTo>
                    <a:lnTo>
                      <a:pt x="1374" y="587"/>
                    </a:lnTo>
                    <a:lnTo>
                      <a:pt x="1443" y="552"/>
                    </a:lnTo>
                    <a:lnTo>
                      <a:pt x="1508" y="512"/>
                    </a:lnTo>
                    <a:lnTo>
                      <a:pt x="1570" y="469"/>
                    </a:lnTo>
                    <a:lnTo>
                      <a:pt x="1627" y="421"/>
                    </a:lnTo>
                    <a:lnTo>
                      <a:pt x="1679" y="370"/>
                    </a:lnTo>
                    <a:lnTo>
                      <a:pt x="1727" y="315"/>
                    </a:lnTo>
                    <a:lnTo>
                      <a:pt x="1770" y="257"/>
                    </a:lnTo>
                    <a:lnTo>
                      <a:pt x="1808" y="196"/>
                    </a:lnTo>
                    <a:lnTo>
                      <a:pt x="1841" y="133"/>
                    </a:lnTo>
                    <a:lnTo>
                      <a:pt x="1868" y="67"/>
                    </a:lnTo>
                    <a:lnTo>
                      <a:pt x="1889" y="0"/>
                    </a:lnTo>
                  </a:path>
                </a:pathLst>
              </a:custGeom>
              <a:noFill/>
              <a:ln w="54275" cap="flat" cmpd="sng">
                <a:solidFill>
                  <a:srgbClr val="6950A1"/>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3" name="Google Shape;292;p7"/>
              <p:cNvPicPr preferRelativeResize="0"/>
              <p:nvPr/>
            </p:nvPicPr>
            <p:blipFill rotWithShape="1">
              <a:blip r:embed="rId8">
                <a:alphaModFix/>
              </a:blip>
              <a:srcRect/>
              <a:stretch/>
            </p:blipFill>
            <p:spPr>
              <a:xfrm>
                <a:off x="7975" y="2999"/>
                <a:ext cx="248" cy="372"/>
              </a:xfrm>
              <a:prstGeom prst="rect">
                <a:avLst/>
              </a:prstGeom>
              <a:noFill/>
              <a:ln>
                <a:noFill/>
              </a:ln>
            </p:spPr>
          </p:pic>
          <p:sp>
            <p:nvSpPr>
              <p:cNvPr id="54" name="Google Shape;293;p7"/>
              <p:cNvSpPr/>
              <p:nvPr/>
            </p:nvSpPr>
            <p:spPr>
              <a:xfrm>
                <a:off x="6046" y="2994"/>
                <a:ext cx="1890" cy="702"/>
              </a:xfrm>
              <a:custGeom>
                <a:avLst/>
                <a:gdLst/>
                <a:ahLst/>
                <a:cxnLst/>
                <a:rect l="l" t="t" r="r" b="b"/>
                <a:pathLst>
                  <a:path w="1890" h="702" extrusionOk="0">
                    <a:moveTo>
                      <a:pt x="0" y="183"/>
                    </a:moveTo>
                    <a:lnTo>
                      <a:pt x="23" y="256"/>
                    </a:lnTo>
                    <a:lnTo>
                      <a:pt x="51" y="323"/>
                    </a:lnTo>
                    <a:lnTo>
                      <a:pt x="85" y="385"/>
                    </a:lnTo>
                    <a:lnTo>
                      <a:pt x="123" y="440"/>
                    </a:lnTo>
                    <a:lnTo>
                      <a:pt x="167" y="490"/>
                    </a:lnTo>
                    <a:lnTo>
                      <a:pt x="216" y="534"/>
                    </a:lnTo>
                    <a:lnTo>
                      <a:pt x="268" y="572"/>
                    </a:lnTo>
                    <a:lnTo>
                      <a:pt x="325" y="606"/>
                    </a:lnTo>
                    <a:lnTo>
                      <a:pt x="386" y="634"/>
                    </a:lnTo>
                    <a:lnTo>
                      <a:pt x="450" y="657"/>
                    </a:lnTo>
                    <a:lnTo>
                      <a:pt x="518" y="675"/>
                    </a:lnTo>
                    <a:lnTo>
                      <a:pt x="588" y="688"/>
                    </a:lnTo>
                    <a:lnTo>
                      <a:pt x="662" y="697"/>
                    </a:lnTo>
                    <a:lnTo>
                      <a:pt x="738" y="702"/>
                    </a:lnTo>
                    <a:lnTo>
                      <a:pt x="816" y="702"/>
                    </a:lnTo>
                    <a:lnTo>
                      <a:pt x="896" y="698"/>
                    </a:lnTo>
                    <a:lnTo>
                      <a:pt x="977" y="690"/>
                    </a:lnTo>
                    <a:lnTo>
                      <a:pt x="1061" y="678"/>
                    </a:lnTo>
                    <a:lnTo>
                      <a:pt x="1145" y="662"/>
                    </a:lnTo>
                    <a:lnTo>
                      <a:pt x="1224" y="643"/>
                    </a:lnTo>
                    <a:lnTo>
                      <a:pt x="1301" y="618"/>
                    </a:lnTo>
                    <a:lnTo>
                      <a:pt x="1374" y="588"/>
                    </a:lnTo>
                    <a:lnTo>
                      <a:pt x="1443" y="553"/>
                    </a:lnTo>
                    <a:lnTo>
                      <a:pt x="1508" y="513"/>
                    </a:lnTo>
                    <a:lnTo>
                      <a:pt x="1570" y="470"/>
                    </a:lnTo>
                    <a:lnTo>
                      <a:pt x="1627" y="422"/>
                    </a:lnTo>
                    <a:lnTo>
                      <a:pt x="1679" y="370"/>
                    </a:lnTo>
                    <a:lnTo>
                      <a:pt x="1727" y="316"/>
                    </a:lnTo>
                    <a:lnTo>
                      <a:pt x="1770" y="258"/>
                    </a:lnTo>
                    <a:lnTo>
                      <a:pt x="1808" y="197"/>
                    </a:lnTo>
                    <a:lnTo>
                      <a:pt x="1841" y="134"/>
                    </a:lnTo>
                    <a:lnTo>
                      <a:pt x="1868" y="68"/>
                    </a:lnTo>
                    <a:lnTo>
                      <a:pt x="1890" y="0"/>
                    </a:lnTo>
                  </a:path>
                </a:pathLst>
              </a:custGeom>
              <a:noFill/>
              <a:ln w="54275" cap="flat" cmpd="sng">
                <a:solidFill>
                  <a:srgbClr val="6950A1"/>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5" name="Google Shape;294;p7"/>
              <p:cNvPicPr preferRelativeResize="0"/>
              <p:nvPr/>
            </p:nvPicPr>
            <p:blipFill rotWithShape="1">
              <a:blip r:embed="rId9">
                <a:alphaModFix/>
              </a:blip>
              <a:srcRect/>
              <a:stretch/>
            </p:blipFill>
            <p:spPr>
              <a:xfrm>
                <a:off x="5958" y="2978"/>
                <a:ext cx="248" cy="372"/>
              </a:xfrm>
              <a:prstGeom prst="rect">
                <a:avLst/>
              </a:prstGeom>
              <a:noFill/>
              <a:ln>
                <a:noFill/>
              </a:ln>
            </p:spPr>
          </p:pic>
          <p:sp>
            <p:nvSpPr>
              <p:cNvPr id="56" name="Google Shape;295;p7"/>
              <p:cNvSpPr/>
              <p:nvPr/>
            </p:nvSpPr>
            <p:spPr>
              <a:xfrm>
                <a:off x="4043" y="2973"/>
                <a:ext cx="1890" cy="702"/>
              </a:xfrm>
              <a:custGeom>
                <a:avLst/>
                <a:gdLst/>
                <a:ahLst/>
                <a:cxnLst/>
                <a:rect l="l" t="t" r="r" b="b"/>
                <a:pathLst>
                  <a:path w="1890" h="702" extrusionOk="0">
                    <a:moveTo>
                      <a:pt x="0" y="183"/>
                    </a:moveTo>
                    <a:lnTo>
                      <a:pt x="23" y="256"/>
                    </a:lnTo>
                    <a:lnTo>
                      <a:pt x="51" y="324"/>
                    </a:lnTo>
                    <a:lnTo>
                      <a:pt x="85" y="385"/>
                    </a:lnTo>
                    <a:lnTo>
                      <a:pt x="124" y="440"/>
                    </a:lnTo>
                    <a:lnTo>
                      <a:pt x="167" y="490"/>
                    </a:lnTo>
                    <a:lnTo>
                      <a:pt x="216" y="534"/>
                    </a:lnTo>
                    <a:lnTo>
                      <a:pt x="268" y="572"/>
                    </a:lnTo>
                    <a:lnTo>
                      <a:pt x="325" y="606"/>
                    </a:lnTo>
                    <a:lnTo>
                      <a:pt x="386" y="634"/>
                    </a:lnTo>
                    <a:lnTo>
                      <a:pt x="450" y="657"/>
                    </a:lnTo>
                    <a:lnTo>
                      <a:pt x="518" y="675"/>
                    </a:lnTo>
                    <a:lnTo>
                      <a:pt x="589" y="688"/>
                    </a:lnTo>
                    <a:lnTo>
                      <a:pt x="662" y="697"/>
                    </a:lnTo>
                    <a:lnTo>
                      <a:pt x="738" y="702"/>
                    </a:lnTo>
                    <a:lnTo>
                      <a:pt x="816" y="702"/>
                    </a:lnTo>
                    <a:lnTo>
                      <a:pt x="896" y="698"/>
                    </a:lnTo>
                    <a:lnTo>
                      <a:pt x="978" y="690"/>
                    </a:lnTo>
                    <a:lnTo>
                      <a:pt x="1061" y="678"/>
                    </a:lnTo>
                    <a:lnTo>
                      <a:pt x="1145" y="662"/>
                    </a:lnTo>
                    <a:lnTo>
                      <a:pt x="1225" y="643"/>
                    </a:lnTo>
                    <a:lnTo>
                      <a:pt x="1301" y="618"/>
                    </a:lnTo>
                    <a:lnTo>
                      <a:pt x="1374" y="588"/>
                    </a:lnTo>
                    <a:lnTo>
                      <a:pt x="1443" y="553"/>
                    </a:lnTo>
                    <a:lnTo>
                      <a:pt x="1509" y="513"/>
                    </a:lnTo>
                    <a:lnTo>
                      <a:pt x="1570" y="470"/>
                    </a:lnTo>
                    <a:lnTo>
                      <a:pt x="1627" y="422"/>
                    </a:lnTo>
                    <a:lnTo>
                      <a:pt x="1679" y="370"/>
                    </a:lnTo>
                    <a:lnTo>
                      <a:pt x="1727" y="316"/>
                    </a:lnTo>
                    <a:lnTo>
                      <a:pt x="1770" y="258"/>
                    </a:lnTo>
                    <a:lnTo>
                      <a:pt x="1808" y="197"/>
                    </a:lnTo>
                    <a:lnTo>
                      <a:pt x="1841" y="134"/>
                    </a:lnTo>
                    <a:lnTo>
                      <a:pt x="1868" y="68"/>
                    </a:lnTo>
                    <a:lnTo>
                      <a:pt x="1890" y="0"/>
                    </a:lnTo>
                  </a:path>
                </a:pathLst>
              </a:custGeom>
              <a:noFill/>
              <a:ln w="54275" cap="flat" cmpd="sng">
                <a:solidFill>
                  <a:srgbClr val="6950A1"/>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7" name="Google Shape;296;p7"/>
              <p:cNvPicPr preferRelativeResize="0"/>
              <p:nvPr/>
            </p:nvPicPr>
            <p:blipFill rotWithShape="1">
              <a:blip r:embed="rId10">
                <a:alphaModFix/>
              </a:blip>
              <a:srcRect/>
              <a:stretch/>
            </p:blipFill>
            <p:spPr>
              <a:xfrm>
                <a:off x="3955" y="2957"/>
                <a:ext cx="248" cy="372"/>
              </a:xfrm>
              <a:prstGeom prst="rect">
                <a:avLst/>
              </a:prstGeom>
              <a:noFill/>
              <a:ln>
                <a:noFill/>
              </a:ln>
            </p:spPr>
          </p:pic>
          <p:sp>
            <p:nvSpPr>
              <p:cNvPr id="58" name="Google Shape;297;p7"/>
              <p:cNvSpPr/>
              <p:nvPr/>
            </p:nvSpPr>
            <p:spPr>
              <a:xfrm>
                <a:off x="2020" y="2957"/>
                <a:ext cx="1890" cy="702"/>
              </a:xfrm>
              <a:custGeom>
                <a:avLst/>
                <a:gdLst/>
                <a:ahLst/>
                <a:cxnLst/>
                <a:rect l="l" t="t" r="r" b="b"/>
                <a:pathLst>
                  <a:path w="1890" h="702" extrusionOk="0">
                    <a:moveTo>
                      <a:pt x="0" y="183"/>
                    </a:moveTo>
                    <a:lnTo>
                      <a:pt x="22" y="256"/>
                    </a:lnTo>
                    <a:lnTo>
                      <a:pt x="50" y="323"/>
                    </a:lnTo>
                    <a:lnTo>
                      <a:pt x="84" y="385"/>
                    </a:lnTo>
                    <a:lnTo>
                      <a:pt x="123" y="440"/>
                    </a:lnTo>
                    <a:lnTo>
                      <a:pt x="167" y="490"/>
                    </a:lnTo>
                    <a:lnTo>
                      <a:pt x="215" y="534"/>
                    </a:lnTo>
                    <a:lnTo>
                      <a:pt x="268" y="572"/>
                    </a:lnTo>
                    <a:lnTo>
                      <a:pt x="325" y="606"/>
                    </a:lnTo>
                    <a:lnTo>
                      <a:pt x="385" y="634"/>
                    </a:lnTo>
                    <a:lnTo>
                      <a:pt x="450" y="657"/>
                    </a:lnTo>
                    <a:lnTo>
                      <a:pt x="517" y="675"/>
                    </a:lnTo>
                    <a:lnTo>
                      <a:pt x="588" y="688"/>
                    </a:lnTo>
                    <a:lnTo>
                      <a:pt x="661" y="697"/>
                    </a:lnTo>
                    <a:lnTo>
                      <a:pt x="737" y="702"/>
                    </a:lnTo>
                    <a:lnTo>
                      <a:pt x="815" y="702"/>
                    </a:lnTo>
                    <a:lnTo>
                      <a:pt x="895" y="698"/>
                    </a:lnTo>
                    <a:lnTo>
                      <a:pt x="977" y="690"/>
                    </a:lnTo>
                    <a:lnTo>
                      <a:pt x="1060" y="678"/>
                    </a:lnTo>
                    <a:lnTo>
                      <a:pt x="1144" y="662"/>
                    </a:lnTo>
                    <a:lnTo>
                      <a:pt x="1224" y="643"/>
                    </a:lnTo>
                    <a:lnTo>
                      <a:pt x="1300" y="618"/>
                    </a:lnTo>
                    <a:lnTo>
                      <a:pt x="1373" y="588"/>
                    </a:lnTo>
                    <a:lnTo>
                      <a:pt x="1443" y="553"/>
                    </a:lnTo>
                    <a:lnTo>
                      <a:pt x="1508" y="513"/>
                    </a:lnTo>
                    <a:lnTo>
                      <a:pt x="1569" y="469"/>
                    </a:lnTo>
                    <a:lnTo>
                      <a:pt x="1626" y="422"/>
                    </a:lnTo>
                    <a:lnTo>
                      <a:pt x="1679" y="370"/>
                    </a:lnTo>
                    <a:lnTo>
                      <a:pt x="1727" y="315"/>
                    </a:lnTo>
                    <a:lnTo>
                      <a:pt x="1770" y="258"/>
                    </a:lnTo>
                    <a:lnTo>
                      <a:pt x="1808" y="197"/>
                    </a:lnTo>
                    <a:lnTo>
                      <a:pt x="1840" y="133"/>
                    </a:lnTo>
                    <a:lnTo>
                      <a:pt x="1868" y="68"/>
                    </a:lnTo>
                    <a:lnTo>
                      <a:pt x="1889" y="0"/>
                    </a:lnTo>
                  </a:path>
                </a:pathLst>
              </a:custGeom>
              <a:noFill/>
              <a:ln w="54275" cap="flat" cmpd="sng">
                <a:solidFill>
                  <a:srgbClr val="6950A1"/>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9" name="Google Shape;298;p7"/>
              <p:cNvPicPr preferRelativeResize="0"/>
              <p:nvPr/>
            </p:nvPicPr>
            <p:blipFill rotWithShape="1">
              <a:blip r:embed="rId11">
                <a:alphaModFix/>
              </a:blip>
              <a:srcRect/>
              <a:stretch/>
            </p:blipFill>
            <p:spPr>
              <a:xfrm>
                <a:off x="1933" y="2941"/>
                <a:ext cx="248" cy="372"/>
              </a:xfrm>
              <a:prstGeom prst="rect">
                <a:avLst/>
              </a:prstGeom>
              <a:noFill/>
              <a:ln>
                <a:noFill/>
              </a:ln>
            </p:spPr>
          </p:pic>
        </p:grpSp>
        <p:sp>
          <p:nvSpPr>
            <p:cNvPr id="36" name="Google Shape;299;p7"/>
            <p:cNvSpPr/>
            <p:nvPr/>
          </p:nvSpPr>
          <p:spPr>
            <a:xfrm>
              <a:off x="144783" y="4384949"/>
              <a:ext cx="3650906" cy="480131"/>
            </a:xfrm>
            <a:prstGeom prst="rect">
              <a:avLst/>
            </a:prstGeom>
            <a:noFill/>
            <a:ln>
              <a:noFill/>
            </a:ln>
          </p:spPr>
          <p:txBody>
            <a:bodyPr spcFirstLastPara="1" wrap="square" lIns="91425" tIns="45700" rIns="91425" bIns="45700" anchor="t" anchorCtr="0">
              <a:spAutoFit/>
            </a:bodyPr>
            <a:lstStyle/>
            <a:p>
              <a:pPr marL="1868170" marR="0" lvl="0" indent="-374015" algn="l" rtl="0">
                <a:lnSpc>
                  <a:spcPct val="105000"/>
                </a:lnSpc>
                <a:spcBef>
                  <a:spcPts val="0"/>
                </a:spcBef>
                <a:spcAft>
                  <a:spcPts val="0"/>
                </a:spcAft>
                <a:buNone/>
              </a:pPr>
              <a:endParaRPr sz="1200">
                <a:solidFill>
                  <a:srgbClr val="6950A1"/>
                </a:solidFill>
                <a:latin typeface="Trebuchet MS"/>
                <a:ea typeface="Trebuchet MS"/>
                <a:cs typeface="Trebuchet MS"/>
                <a:sym typeface="Trebuchet MS"/>
              </a:endParaRPr>
            </a:p>
            <a:p>
              <a:pPr marL="1868170" marR="0" lvl="0" indent="-374015" algn="l" rtl="0">
                <a:lnSpc>
                  <a:spcPct val="105000"/>
                </a:lnSpc>
                <a:spcBef>
                  <a:spcPts val="0"/>
                </a:spcBef>
                <a:spcAft>
                  <a:spcPts val="0"/>
                </a:spcAft>
                <a:buNone/>
              </a:pPr>
              <a:r>
                <a:rPr lang="en-US" sz="1200">
                  <a:solidFill>
                    <a:srgbClr val="6950A1"/>
                  </a:solidFill>
                  <a:latin typeface="Trebuchet MS"/>
                  <a:ea typeface="Trebuchet MS"/>
                  <a:cs typeface="Trebuchet MS"/>
                  <a:sym typeface="Trebuchet MS"/>
                </a:rPr>
                <a:t> Implementation1</a:t>
              </a:r>
              <a:endParaRPr sz="1200">
                <a:solidFill>
                  <a:schemeClr val="dk1"/>
                </a:solidFill>
                <a:latin typeface="Trebuchet MS"/>
                <a:ea typeface="Trebuchet MS"/>
                <a:cs typeface="Trebuchet MS"/>
                <a:sym typeface="Trebuchet MS"/>
              </a:endParaRPr>
            </a:p>
          </p:txBody>
        </p:sp>
        <p:sp>
          <p:nvSpPr>
            <p:cNvPr id="37" name="Google Shape;300;p7"/>
            <p:cNvSpPr/>
            <p:nvPr/>
          </p:nvSpPr>
          <p:spPr>
            <a:xfrm>
              <a:off x="2542900" y="4561115"/>
              <a:ext cx="1985554" cy="480131"/>
            </a:xfrm>
            <a:prstGeom prst="rect">
              <a:avLst/>
            </a:prstGeom>
            <a:noFill/>
            <a:ln>
              <a:noFill/>
            </a:ln>
          </p:spPr>
          <p:txBody>
            <a:bodyPr spcFirstLastPara="1" wrap="square" lIns="91425" tIns="45700" rIns="91425" bIns="45700" anchor="t" anchorCtr="0">
              <a:spAutoFit/>
            </a:bodyPr>
            <a:lstStyle/>
            <a:p>
              <a:pPr marL="381635" marR="0" lvl="0" indent="-634" algn="ctr" rtl="0">
                <a:lnSpc>
                  <a:spcPct val="105000"/>
                </a:lnSpc>
                <a:spcBef>
                  <a:spcPts val="0"/>
                </a:spcBef>
                <a:spcAft>
                  <a:spcPts val="0"/>
                </a:spcAft>
                <a:buNone/>
              </a:pPr>
              <a:r>
                <a:rPr lang="en-US" sz="1200" dirty="0">
                  <a:solidFill>
                    <a:srgbClr val="FFFFFF"/>
                  </a:solidFill>
                  <a:latin typeface="Trebuchet MS"/>
                  <a:ea typeface="Trebuchet MS"/>
                  <a:cs typeface="Trebuchet MS"/>
                  <a:sym typeface="Trebuchet MS"/>
                </a:rPr>
                <a:t>Evaluating implementation 2</a:t>
              </a:r>
              <a:endParaRPr sz="1600" dirty="0">
                <a:solidFill>
                  <a:schemeClr val="dk1"/>
                </a:solidFill>
                <a:latin typeface="Trebuchet MS"/>
                <a:ea typeface="Trebuchet MS"/>
                <a:cs typeface="Trebuchet MS"/>
                <a:sym typeface="Trebuchet MS"/>
              </a:endParaRPr>
            </a:p>
          </p:txBody>
        </p:sp>
        <p:sp>
          <p:nvSpPr>
            <p:cNvPr id="38" name="Google Shape;301;p7"/>
            <p:cNvSpPr/>
            <p:nvPr/>
          </p:nvSpPr>
          <p:spPr>
            <a:xfrm>
              <a:off x="3980050" y="4457449"/>
              <a:ext cx="1898234" cy="617092"/>
            </a:xfrm>
            <a:prstGeom prst="rect">
              <a:avLst/>
            </a:prstGeom>
            <a:noFill/>
            <a:ln>
              <a:noFill/>
            </a:ln>
          </p:spPr>
          <p:txBody>
            <a:bodyPr spcFirstLastPara="1" wrap="square" lIns="91425" tIns="45700" rIns="91425" bIns="45700" anchor="t" anchorCtr="0">
              <a:spAutoFit/>
            </a:bodyPr>
            <a:lstStyle/>
            <a:p>
              <a:pPr marL="304165" marR="0" lvl="0" indent="0" algn="ctr" rtl="0">
                <a:lnSpc>
                  <a:spcPct val="105000"/>
                </a:lnSpc>
                <a:spcBef>
                  <a:spcPts val="0"/>
                </a:spcBef>
                <a:spcAft>
                  <a:spcPts val="0"/>
                </a:spcAft>
                <a:buNone/>
              </a:pPr>
              <a:r>
                <a:rPr lang="en-US" sz="1100" dirty="0">
                  <a:solidFill>
                    <a:srgbClr val="FFFFFF"/>
                  </a:solidFill>
                  <a:latin typeface="Trebuchet MS"/>
                  <a:ea typeface="Trebuchet MS"/>
                  <a:cs typeface="Trebuchet MS"/>
                  <a:sym typeface="Trebuchet MS"/>
                </a:rPr>
                <a:t>Drafting and sharing lessons learned</a:t>
              </a:r>
              <a:endParaRPr sz="1100" dirty="0">
                <a:solidFill>
                  <a:schemeClr val="dk1"/>
                </a:solidFill>
                <a:latin typeface="Trebuchet MS"/>
                <a:ea typeface="Trebuchet MS"/>
                <a:cs typeface="Trebuchet MS"/>
                <a:sym typeface="Trebuchet MS"/>
              </a:endParaRPr>
            </a:p>
            <a:p>
              <a:pPr marL="304800" marR="0" lvl="0" indent="0" algn="ctr" rtl="0">
                <a:spcBef>
                  <a:spcPts val="0"/>
                </a:spcBef>
                <a:spcAft>
                  <a:spcPts val="0"/>
                </a:spcAft>
                <a:buNone/>
              </a:pPr>
              <a:r>
                <a:rPr lang="en-US" sz="1100" dirty="0">
                  <a:solidFill>
                    <a:srgbClr val="FFFFFF"/>
                  </a:solidFill>
                  <a:latin typeface="Trebuchet MS"/>
                  <a:ea typeface="Trebuchet MS"/>
                  <a:cs typeface="Trebuchet MS"/>
                  <a:sym typeface="Trebuchet MS"/>
                </a:rPr>
                <a:t>3</a:t>
              </a:r>
              <a:endParaRPr sz="1100" dirty="0">
                <a:solidFill>
                  <a:srgbClr val="FFFFFF"/>
                </a:solidFill>
                <a:latin typeface="Trebuchet MS"/>
                <a:ea typeface="Trebuchet MS"/>
                <a:cs typeface="Trebuchet MS"/>
                <a:sym typeface="Trebuchet MS"/>
              </a:endParaRPr>
            </a:p>
          </p:txBody>
        </p:sp>
        <p:sp>
          <p:nvSpPr>
            <p:cNvPr id="39" name="Google Shape;302;p7"/>
            <p:cNvSpPr/>
            <p:nvPr/>
          </p:nvSpPr>
          <p:spPr>
            <a:xfrm>
              <a:off x="5855352" y="4163975"/>
              <a:ext cx="1694478" cy="1328056"/>
            </a:xfrm>
            <a:prstGeom prst="rect">
              <a:avLst/>
            </a:prstGeom>
            <a:noFill/>
            <a:ln>
              <a:noFill/>
            </a:ln>
          </p:spPr>
          <p:txBody>
            <a:bodyPr spcFirstLastPara="1" wrap="square" lIns="91425" tIns="45700" rIns="91425" bIns="45700" anchor="t" anchorCtr="0">
              <a:spAutoFit/>
            </a:bodyPr>
            <a:lstStyle/>
            <a:p>
              <a:pPr marL="166370" marR="525780" lvl="0" indent="0" algn="ctr" rtl="0">
                <a:lnSpc>
                  <a:spcPct val="105000"/>
                </a:lnSpc>
                <a:spcBef>
                  <a:spcPts val="0"/>
                </a:spcBef>
                <a:spcAft>
                  <a:spcPts val="0"/>
                </a:spcAft>
                <a:buNone/>
              </a:pPr>
              <a:r>
                <a:rPr lang="en-US" sz="1100" dirty="0">
                  <a:solidFill>
                    <a:srgbClr val="FFFFFF"/>
                  </a:solidFill>
                  <a:latin typeface="Trebuchet MS"/>
                  <a:ea typeface="Trebuchet MS"/>
                  <a:cs typeface="Trebuchet MS"/>
                  <a:sym typeface="Trebuchet MS"/>
                </a:rPr>
                <a:t>Incorporating lessons learned and improving implementation</a:t>
              </a:r>
              <a:endParaRPr sz="1100" dirty="0">
                <a:solidFill>
                  <a:srgbClr val="FFFFFF"/>
                </a:solidFill>
                <a:latin typeface="Trebuchet MS"/>
                <a:ea typeface="Trebuchet MS"/>
                <a:cs typeface="Trebuchet MS"/>
                <a:sym typeface="Trebuchet MS"/>
              </a:endParaRPr>
            </a:p>
            <a:p>
              <a:pPr marL="0" marR="359410" lvl="0" indent="0" algn="ctr" rtl="0">
                <a:spcBef>
                  <a:spcPts val="0"/>
                </a:spcBef>
                <a:spcAft>
                  <a:spcPts val="0"/>
                </a:spcAft>
                <a:buNone/>
              </a:pPr>
              <a:r>
                <a:rPr lang="en-US" sz="1100" dirty="0">
                  <a:solidFill>
                    <a:srgbClr val="FFFFFF"/>
                  </a:solidFill>
                  <a:latin typeface="Trebuchet MS"/>
                  <a:ea typeface="Trebuchet MS"/>
                  <a:cs typeface="Trebuchet MS"/>
                  <a:sym typeface="Trebuchet MS"/>
                </a:rPr>
                <a:t>4</a:t>
              </a:r>
              <a:endParaRPr sz="1100" dirty="0">
                <a:solidFill>
                  <a:srgbClr val="FFFFFF"/>
                </a:solidFill>
                <a:latin typeface="Trebuchet MS"/>
                <a:ea typeface="Trebuchet MS"/>
                <a:cs typeface="Trebuchet MS"/>
                <a:sym typeface="Trebuchet MS"/>
              </a:endParaRPr>
            </a:p>
          </p:txBody>
        </p:sp>
      </p:grpSp>
      <p:sp>
        <p:nvSpPr>
          <p:cNvPr id="8" name="Rectangle 7"/>
          <p:cNvSpPr/>
          <p:nvPr/>
        </p:nvSpPr>
        <p:spPr>
          <a:xfrm>
            <a:off x="5106092" y="3183968"/>
            <a:ext cx="4643259" cy="507831"/>
          </a:xfrm>
          <a:prstGeom prst="rect">
            <a:avLst/>
          </a:prstGeom>
        </p:spPr>
        <p:txBody>
          <a:bodyPr wrap="none">
            <a:spAutoFit/>
          </a:bodyPr>
          <a:lstStyle/>
          <a:p>
            <a:pPr lvl="0" algn="ctr">
              <a:lnSpc>
                <a:spcPct val="150000"/>
              </a:lnSpc>
            </a:pPr>
            <a:r>
              <a:rPr lang="en-US" b="1" dirty="0">
                <a:solidFill>
                  <a:srgbClr val="C00000"/>
                </a:solidFill>
                <a:latin typeface="Times New Roman"/>
                <a:ea typeface="Times New Roman"/>
                <a:cs typeface="Times New Roman"/>
                <a:sym typeface="Times New Roman"/>
              </a:rPr>
              <a:t>Lessons learned – Improving implementation</a:t>
            </a:r>
            <a:endParaRPr lang="en-US" dirty="0"/>
          </a:p>
        </p:txBody>
      </p:sp>
      <p:sp>
        <p:nvSpPr>
          <p:cNvPr id="9" name="Rectangle 8"/>
          <p:cNvSpPr/>
          <p:nvPr/>
        </p:nvSpPr>
        <p:spPr>
          <a:xfrm>
            <a:off x="5309865" y="5709459"/>
            <a:ext cx="3858749" cy="507831"/>
          </a:xfrm>
          <a:prstGeom prst="rect">
            <a:avLst/>
          </a:prstGeom>
        </p:spPr>
        <p:txBody>
          <a:bodyPr wrap="none">
            <a:spAutoFit/>
          </a:bodyPr>
          <a:lstStyle/>
          <a:p>
            <a:pPr lvl="0" algn="ctr">
              <a:lnSpc>
                <a:spcPct val="150000"/>
              </a:lnSpc>
            </a:pPr>
            <a:r>
              <a:rPr lang="en-US" b="1" dirty="0">
                <a:solidFill>
                  <a:srgbClr val="FF9518"/>
                </a:solidFill>
                <a:latin typeface="Times New Roman"/>
                <a:ea typeface="Times New Roman"/>
                <a:cs typeface="Times New Roman"/>
                <a:sym typeface="Times New Roman"/>
              </a:rPr>
              <a:t>Modify/adjust intervention as needed</a:t>
            </a:r>
          </a:p>
        </p:txBody>
      </p:sp>
    </p:spTree>
    <p:extLst>
      <p:ext uri="{BB962C8B-B14F-4D97-AF65-F5344CB8AC3E}">
        <p14:creationId xmlns:p14="http://schemas.microsoft.com/office/powerpoint/2010/main" val="691050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08806" y="3625099"/>
            <a:ext cx="2591670" cy="2667532"/>
          </a:xfrm>
          <a:prstGeom prst="rect">
            <a:avLst/>
          </a:prstGeom>
          <a:noFill/>
          <a:ln>
            <a:noFill/>
          </a:ln>
        </p:spPr>
      </p:pic>
      <p:sp>
        <p:nvSpPr>
          <p:cNvPr id="2" name="Rectangle 1"/>
          <p:cNvSpPr/>
          <p:nvPr/>
        </p:nvSpPr>
        <p:spPr>
          <a:xfrm>
            <a:off x="3156408" y="1910807"/>
            <a:ext cx="8273592" cy="4524315"/>
          </a:xfrm>
          <a:prstGeom prst="rect">
            <a:avLst/>
          </a:prstGeom>
        </p:spPr>
        <p:txBody>
          <a:bodyPr wrap="square">
            <a:spAutoFit/>
          </a:bodyPr>
          <a:lstStyle/>
          <a:p>
            <a:pPr marL="285750" lvl="0" indent="-285750" algn="just">
              <a:lnSpc>
                <a:spcPct val="150000"/>
              </a:lnSpc>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While lessons learned are generally surfaced through conducting evaluation, lessons learned can also be captured through specific lessons-learning workshops, which bring together various stakeholders to brainstorm on performance and identify the lessons learned from an intervention. This approach can be used as well for interventions at the policy or strategic levels, where stakeholders may be asked to reflect on their approaches to a particular topic or thematic area over time.</a:t>
            </a:r>
          </a:p>
          <a:p>
            <a:pPr marL="285750" lvl="0" indent="-285750" algn="just">
              <a:lnSpc>
                <a:spcPct val="150000"/>
              </a:lnSpc>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Another similar concept, in terms of generating knowledge from an evaluation, is the notion of good practices, which can be seen as the identification of a procedure that has proven to produce results in a satisfactory way and that is proposed as a “standard” practice suitable for widespread adoption. A lesson learned with an identified practice that produces such satisfactory results is identified to be worthy of replicating and possibly upscaling, may, over time, become an “emerging good practice”.</a:t>
            </a:r>
          </a:p>
        </p:txBody>
      </p:sp>
    </p:spTree>
    <p:extLst>
      <p:ext uri="{BB962C8B-B14F-4D97-AF65-F5344CB8AC3E}">
        <p14:creationId xmlns:p14="http://schemas.microsoft.com/office/powerpoint/2010/main" val="2971586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608981"/>
            <a:ext cx="2591670" cy="2667532"/>
          </a:xfrm>
          <a:prstGeom prst="rect">
            <a:avLst/>
          </a:prstGeom>
          <a:noFill/>
          <a:ln>
            <a:noFill/>
          </a:ln>
        </p:spPr>
      </p:pic>
      <p:sp>
        <p:nvSpPr>
          <p:cNvPr id="2" name="Rectangle 1"/>
          <p:cNvSpPr/>
          <p:nvPr/>
        </p:nvSpPr>
        <p:spPr>
          <a:xfrm>
            <a:off x="3377768" y="2157027"/>
            <a:ext cx="8075629" cy="4031873"/>
          </a:xfrm>
          <a:prstGeom prst="rect">
            <a:avLst/>
          </a:prstGeom>
        </p:spPr>
        <p:txBody>
          <a:bodyPr wrap="square">
            <a:spAutoFit/>
          </a:bodyPr>
          <a:lstStyle/>
          <a:p>
            <a:pPr marL="285750" lvl="0" indent="-285750" algn="just">
              <a:buClr>
                <a:schemeClr val="dk1"/>
              </a:buClr>
              <a:buSzPts val="1600"/>
              <a:buFont typeface="Noto Sans Symbols"/>
              <a:buChar char="❖"/>
            </a:pPr>
            <a:r>
              <a:rPr lang="en-US" sz="1600" dirty="0">
                <a:solidFill>
                  <a:schemeClr val="dk1"/>
                </a:solidFill>
                <a:ea typeface="Calibri"/>
                <a:cs typeface="Calibri"/>
                <a:sym typeface="Calibri"/>
              </a:rPr>
              <a:t> </a:t>
            </a:r>
            <a:r>
              <a:rPr lang="en-US" sz="1600" b="1" dirty="0">
                <a:solidFill>
                  <a:schemeClr val="dk1"/>
                </a:solidFill>
                <a:latin typeface="Times New Roman"/>
                <a:ea typeface="Times New Roman"/>
                <a:cs typeface="Times New Roman"/>
                <a:sym typeface="Times New Roman"/>
              </a:rPr>
              <a:t>A final evaluation report. In particular, they can be incorporated into any evaluation summary documents made available to relevant users.</a:t>
            </a:r>
            <a:endParaRPr lang="en-US" sz="1600" dirty="0"/>
          </a:p>
          <a:p>
            <a:pPr lvl="0" algn="just"/>
            <a:endParaRPr lang="en-US" sz="1600" b="1" dirty="0">
              <a:solidFill>
                <a:schemeClr val="dk1"/>
              </a:solidFill>
              <a:latin typeface="Times New Roman"/>
              <a:ea typeface="Times New Roman"/>
              <a:cs typeface="Times New Roman"/>
              <a:sym typeface="Times New Roman"/>
            </a:endParaRPr>
          </a:p>
          <a:p>
            <a:pPr marL="285750" lvl="0" indent="-285750" algn="just">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 The Evaluation brief template and guidance contains a specific section for the presentation of lessons learned, when required.</a:t>
            </a:r>
            <a:endParaRPr lang="en-US" sz="1600" dirty="0"/>
          </a:p>
          <a:p>
            <a:pPr lvl="0" algn="just"/>
            <a:endParaRPr lang="en-US" sz="1600" b="1" dirty="0">
              <a:solidFill>
                <a:schemeClr val="dk1"/>
              </a:solidFill>
              <a:latin typeface="Times New Roman"/>
              <a:ea typeface="Times New Roman"/>
              <a:cs typeface="Times New Roman"/>
              <a:sym typeface="Times New Roman"/>
            </a:endParaRPr>
          </a:p>
          <a:p>
            <a:pPr marL="285750" lvl="0" indent="-285750" algn="just">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In some cases, lessons learned may be of particular interest to relevant thematic specialists for their further dissemination and applicability to other similar interventions.</a:t>
            </a:r>
            <a:endParaRPr lang="en-US" sz="1600" dirty="0"/>
          </a:p>
          <a:p>
            <a:pPr lvl="0" algn="just"/>
            <a:endParaRPr lang="en-US" sz="1600" b="1" dirty="0">
              <a:solidFill>
                <a:schemeClr val="dk1"/>
              </a:solidFill>
              <a:latin typeface="Times New Roman"/>
              <a:ea typeface="Times New Roman"/>
              <a:cs typeface="Times New Roman"/>
              <a:sym typeface="Times New Roman"/>
            </a:endParaRPr>
          </a:p>
          <a:p>
            <a:pPr marL="285750" lvl="0" indent="-285750" algn="just">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 The “use” of lessons learned is particularly critical in the development of new interventions, at the project or program level, as well as in the development of strong strategic and policy guidance to a particular area of work. </a:t>
            </a:r>
          </a:p>
          <a:p>
            <a:pPr lvl="0" algn="just"/>
            <a:endParaRPr lang="en-US" sz="1600" b="1" dirty="0">
              <a:solidFill>
                <a:schemeClr val="dk1"/>
              </a:solidFill>
              <a:latin typeface="Times New Roman"/>
              <a:ea typeface="Times New Roman"/>
              <a:cs typeface="Times New Roman"/>
              <a:sym typeface="Times New Roman"/>
            </a:endParaRPr>
          </a:p>
          <a:p>
            <a:pPr marL="285750" lvl="0" indent="-285750" algn="just">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Therefore, evaluation managers should carefully consider with whom to share lessons learned and identified good practices, in order to best incorporate them into future </a:t>
            </a:r>
          </a:p>
        </p:txBody>
      </p:sp>
    </p:spTree>
    <p:extLst>
      <p:ext uri="{BB962C8B-B14F-4D97-AF65-F5344CB8AC3E}">
        <p14:creationId xmlns:p14="http://schemas.microsoft.com/office/powerpoint/2010/main" val="3373208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608981"/>
            <a:ext cx="2591670" cy="2667532"/>
          </a:xfrm>
          <a:prstGeom prst="rect">
            <a:avLst/>
          </a:prstGeom>
          <a:noFill/>
          <a:ln>
            <a:noFill/>
          </a:ln>
        </p:spPr>
      </p:pic>
      <p:sp>
        <p:nvSpPr>
          <p:cNvPr id="11" name="Google Shape;355;p10"/>
          <p:cNvSpPr txBox="1"/>
          <p:nvPr/>
        </p:nvSpPr>
        <p:spPr>
          <a:xfrm>
            <a:off x="3526690" y="2107780"/>
            <a:ext cx="7379047" cy="4124166"/>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u="sng" dirty="0">
                <a:solidFill>
                  <a:srgbClr val="C00000"/>
                </a:solidFill>
                <a:latin typeface="Times New Roman"/>
                <a:ea typeface="Times New Roman"/>
                <a:cs typeface="Times New Roman"/>
                <a:sym typeface="Times New Roman"/>
              </a:rPr>
              <a:t>Project Performance Review</a:t>
            </a:r>
            <a:endParaRPr sz="2000" b="1" u="sng" dirty="0">
              <a:solidFill>
                <a:srgbClr val="C00000"/>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b="1"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The objective of a PPR is to support field offices in assessing the performance of their interventions, using a constructive, participatory and coordinated approach. The exercise usually takes place during implementation, so that corrective measures can be taken if necessary. </a:t>
            </a:r>
            <a:endParaRPr sz="1600" b="1" dirty="0">
              <a:solidFill>
                <a:schemeClr val="dk1"/>
              </a:solidFill>
              <a:latin typeface="Times New Roman"/>
              <a:ea typeface="Times New Roman"/>
              <a:cs typeface="Times New Roman"/>
              <a:sym typeface="Times New Roman"/>
            </a:endParaRPr>
          </a:p>
          <a:p>
            <a:pPr marL="285750" marR="0" lvl="0" indent="-184150" algn="just" rtl="0">
              <a:spcBef>
                <a:spcPts val="0"/>
              </a:spcBef>
              <a:spcAft>
                <a:spcPts val="0"/>
              </a:spcAft>
              <a:buClr>
                <a:schemeClr val="dk1"/>
              </a:buClr>
              <a:buSzPts val="1600"/>
              <a:buFont typeface="Noto Sans Symbols"/>
              <a:buNone/>
            </a:pPr>
            <a:endParaRPr sz="1600" b="1"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The criteria of relevance, impact and sustainability are briefly </a:t>
            </a:r>
            <a:r>
              <a:rPr lang="en-US" sz="1600" b="1" dirty="0" err="1">
                <a:solidFill>
                  <a:schemeClr val="dk1"/>
                </a:solidFill>
                <a:latin typeface="Times New Roman"/>
                <a:ea typeface="Times New Roman"/>
                <a:cs typeface="Times New Roman"/>
                <a:sym typeface="Times New Roman"/>
              </a:rPr>
              <a:t>analysed</a:t>
            </a:r>
            <a:r>
              <a:rPr lang="en-US" sz="1600" b="1" dirty="0">
                <a:solidFill>
                  <a:schemeClr val="dk1"/>
                </a:solidFill>
                <a:latin typeface="Times New Roman"/>
                <a:ea typeface="Times New Roman"/>
                <a:cs typeface="Times New Roman"/>
                <a:sym typeface="Times New Roman"/>
              </a:rPr>
              <a:t> through the PPR, and it may also look at the extent to which the outcomes of an intervention are being achieved or may be achieved due to the activities, as well as outputs completed.</a:t>
            </a:r>
            <a:endParaRPr dirty="0"/>
          </a:p>
          <a:p>
            <a:pPr marL="285750" marR="0" lvl="0" indent="-184150" algn="just" rtl="0">
              <a:spcBef>
                <a:spcPts val="0"/>
              </a:spcBef>
              <a:spcAft>
                <a:spcPts val="0"/>
              </a:spcAft>
              <a:buClr>
                <a:schemeClr val="dk1"/>
              </a:buClr>
              <a:buSzPts val="1600"/>
              <a:buFont typeface="Noto Sans Symbols"/>
              <a:buNone/>
            </a:pPr>
            <a:endParaRPr sz="1600" b="1"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A PPR also looks at cross-cutting issues, analyzing the level of accountability to beneficiaries and affected populations, particularly in emergency context, as well as assessing the intervention’s link to global, regional or country strategies</a:t>
            </a:r>
            <a:r>
              <a:rPr lang="en-US" sz="1600" b="1" dirty="0" smtClean="0">
                <a:solidFill>
                  <a:schemeClr val="dk1"/>
                </a:solidFill>
                <a:latin typeface="Times New Roman"/>
                <a:ea typeface="Times New Roman"/>
                <a:cs typeface="Times New Roman"/>
                <a:sym typeface="Times New Roman"/>
              </a:rPr>
              <a:t>.</a:t>
            </a:r>
            <a:endParaRPr sz="1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97812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53280" y="3625099"/>
            <a:ext cx="2591670" cy="2667532"/>
          </a:xfrm>
          <a:prstGeom prst="rect">
            <a:avLst/>
          </a:prstGeom>
          <a:noFill/>
          <a:ln>
            <a:noFill/>
          </a:ln>
        </p:spPr>
      </p:pic>
      <p:sp>
        <p:nvSpPr>
          <p:cNvPr id="2" name="Rectangle 1"/>
          <p:cNvSpPr/>
          <p:nvPr/>
        </p:nvSpPr>
        <p:spPr>
          <a:xfrm>
            <a:off x="1838227" y="2203141"/>
            <a:ext cx="9335523" cy="1077218"/>
          </a:xfrm>
          <a:prstGeom prst="rect">
            <a:avLst/>
          </a:prstGeom>
        </p:spPr>
        <p:txBody>
          <a:bodyPr wrap="square">
            <a:spAutoFit/>
          </a:bodyPr>
          <a:lstStyle/>
          <a:p>
            <a:pPr marL="285750" lvl="0" indent="-285750">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It is important to note that </a:t>
            </a:r>
            <a:r>
              <a:rPr lang="en-US" sz="1600" b="1" u="sng" dirty="0">
                <a:solidFill>
                  <a:schemeClr val="dk1"/>
                </a:solidFill>
                <a:latin typeface="Times New Roman"/>
                <a:ea typeface="Times New Roman"/>
                <a:cs typeface="Times New Roman"/>
                <a:sym typeface="Times New Roman"/>
              </a:rPr>
              <a:t>a PPR is not an evaluation</a:t>
            </a:r>
            <a:r>
              <a:rPr lang="en-US" sz="1600" b="1" dirty="0">
                <a:solidFill>
                  <a:schemeClr val="dk1"/>
                </a:solidFill>
                <a:latin typeface="Times New Roman"/>
                <a:ea typeface="Times New Roman"/>
                <a:cs typeface="Times New Roman"/>
                <a:sym typeface="Times New Roman"/>
              </a:rPr>
              <a:t>, as it is less comprehensive than an evaluation. An evaluation takes more time and preparation, covers issues in greater detail and is able to produce more evidence-based analysis and findings. Further differences between a review and an evaluation can be summarized as follows:</a:t>
            </a:r>
            <a:endParaRPr lang="en-US" sz="1600" dirty="0"/>
          </a:p>
        </p:txBody>
      </p:sp>
      <p:graphicFrame>
        <p:nvGraphicFramePr>
          <p:cNvPr id="11" name="Google Shape;373;p11"/>
          <p:cNvGraphicFramePr/>
          <p:nvPr>
            <p:extLst>
              <p:ext uri="{D42A27DB-BD31-4B8C-83A1-F6EECF244321}">
                <p14:modId xmlns:p14="http://schemas.microsoft.com/office/powerpoint/2010/main" val="1353968654"/>
              </p:ext>
            </p:extLst>
          </p:nvPr>
        </p:nvGraphicFramePr>
        <p:xfrm>
          <a:off x="3044950" y="3800140"/>
          <a:ext cx="8385050" cy="2382815"/>
        </p:xfrm>
        <a:graphic>
          <a:graphicData uri="http://schemas.openxmlformats.org/drawingml/2006/table">
            <a:tbl>
              <a:tblPr firstRow="1" bandRow="1">
                <a:noFill/>
              </a:tblPr>
              <a:tblGrid>
                <a:gridCol w="4192525">
                  <a:extLst>
                    <a:ext uri="{9D8B030D-6E8A-4147-A177-3AD203B41FA5}">
                      <a16:colId xmlns:a16="http://schemas.microsoft.com/office/drawing/2014/main" val="20000"/>
                    </a:ext>
                  </a:extLst>
                </a:gridCol>
                <a:gridCol w="4192525">
                  <a:extLst>
                    <a:ext uri="{9D8B030D-6E8A-4147-A177-3AD203B41FA5}">
                      <a16:colId xmlns:a16="http://schemas.microsoft.com/office/drawing/2014/main" val="20001"/>
                    </a:ext>
                  </a:extLst>
                </a:gridCol>
              </a:tblGrid>
              <a:tr h="371125">
                <a:tc>
                  <a:txBody>
                    <a:bodyPr/>
                    <a:lstStyle/>
                    <a:p>
                      <a:pPr marL="0" marR="0" lvl="0" indent="0" algn="ctr" rtl="0">
                        <a:spcBef>
                          <a:spcPts val="0"/>
                        </a:spcBef>
                        <a:spcAft>
                          <a:spcPts val="0"/>
                        </a:spcAft>
                        <a:buNone/>
                      </a:pPr>
                      <a:r>
                        <a:rPr lang="en-US" sz="1600" u="none" strike="noStrike" cap="none"/>
                        <a:t>Evaluation</a:t>
                      </a:r>
                      <a:endParaRPr sz="1600" u="none" strike="noStrike" cap="none"/>
                    </a:p>
                  </a:txBody>
                  <a:tcPr marL="91450" marR="91450" marT="45725" marB="45725"/>
                </a:tc>
                <a:tc>
                  <a:txBody>
                    <a:bodyPr/>
                    <a:lstStyle/>
                    <a:p>
                      <a:pPr marL="0" marR="0" lvl="0" indent="0" algn="ctr" rtl="0">
                        <a:spcBef>
                          <a:spcPts val="0"/>
                        </a:spcBef>
                        <a:spcAft>
                          <a:spcPts val="0"/>
                        </a:spcAft>
                        <a:buNone/>
                      </a:pPr>
                      <a:r>
                        <a:rPr lang="en-US" sz="1600" u="none" strike="noStrike" cap="none"/>
                        <a:t>Review</a:t>
                      </a:r>
                      <a:endParaRPr sz="1600" u="none" strike="noStrike" cap="none"/>
                    </a:p>
                  </a:txBody>
                  <a:tcPr marL="91450" marR="91450" marT="45725" marB="45725"/>
                </a:tc>
                <a:extLst>
                  <a:ext uri="{0D108BD9-81ED-4DB2-BD59-A6C34878D82A}">
                    <a16:rowId xmlns:a16="http://schemas.microsoft.com/office/drawing/2014/main" val="10000"/>
                  </a:ext>
                </a:extLst>
              </a:tr>
              <a:tr h="1824650">
                <a:tc>
                  <a:txBody>
                    <a:bodyPr/>
                    <a:lstStyle/>
                    <a:p>
                      <a:pPr marL="285750" marR="0" lvl="0" indent="-285750" algn="just" rtl="0">
                        <a:spcBef>
                          <a:spcPts val="0"/>
                        </a:spcBef>
                        <a:spcAft>
                          <a:spcPts val="0"/>
                        </a:spcAft>
                        <a:buClr>
                          <a:schemeClr val="dk1"/>
                        </a:buClr>
                        <a:buSzPts val="1600"/>
                        <a:buFont typeface="Arial"/>
                        <a:buChar char="•"/>
                      </a:pPr>
                      <a:r>
                        <a:rPr lang="en-US" sz="1400" b="1" u="none" strike="noStrike" cap="none">
                          <a:solidFill>
                            <a:schemeClr val="dk1"/>
                          </a:solidFill>
                          <a:latin typeface="Times New Roman"/>
                          <a:ea typeface="Times New Roman"/>
                          <a:cs typeface="Times New Roman"/>
                          <a:sym typeface="Times New Roman"/>
                        </a:rPr>
                        <a:t>Is a systematic and objective assessment of an ongoing or completed intervention, and its design, implementation and results;</a:t>
                      </a:r>
                      <a:endParaRPr sz="1400" b="1" u="none" strike="noStrike" cap="none">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600"/>
                        <a:buFont typeface="Arial"/>
                        <a:buChar char="•"/>
                      </a:pPr>
                      <a:r>
                        <a:rPr lang="en-US" sz="1400" b="1" u="none" strike="noStrike" cap="none">
                          <a:solidFill>
                            <a:schemeClr val="dk1"/>
                          </a:solidFill>
                          <a:latin typeface="Times New Roman"/>
                          <a:ea typeface="Times New Roman"/>
                          <a:cs typeface="Times New Roman"/>
                          <a:sym typeface="Times New Roman"/>
                        </a:rPr>
                        <a:t>Aims to determine the relevance and fulfilment of objectives, and development of efficiency, effectiveness, impact and sustainability;</a:t>
                      </a:r>
                      <a:endParaRPr sz="1600"/>
                    </a:p>
                    <a:p>
                      <a:pPr marL="285750" marR="0" lvl="0" indent="-285750" algn="just" rtl="0">
                        <a:lnSpc>
                          <a:spcPct val="100000"/>
                        </a:lnSpc>
                        <a:spcBef>
                          <a:spcPts val="0"/>
                        </a:spcBef>
                        <a:spcAft>
                          <a:spcPts val="0"/>
                        </a:spcAft>
                        <a:buClr>
                          <a:schemeClr val="dk1"/>
                        </a:buClr>
                        <a:buSzPts val="1600"/>
                        <a:buFont typeface="Arial"/>
                        <a:buChar char="•"/>
                      </a:pPr>
                      <a:r>
                        <a:rPr lang="en-US" sz="1400" b="1" u="none" strike="noStrike" cap="none">
                          <a:solidFill>
                            <a:schemeClr val="dk1"/>
                          </a:solidFill>
                          <a:latin typeface="Times New Roman"/>
                          <a:ea typeface="Times New Roman"/>
                          <a:cs typeface="Times New Roman"/>
                          <a:sym typeface="Times New Roman"/>
                        </a:rPr>
                        <a:t>More solid evidence base for accountability and learning.</a:t>
                      </a:r>
                      <a:endParaRPr sz="1400" b="1" u="none" strike="noStrike" cap="none">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400" b="1" u="none" strike="noStrike" cap="none">
                        <a:solidFill>
                          <a:schemeClr val="dk1"/>
                        </a:solidFill>
                        <a:latin typeface="Times New Roman"/>
                        <a:ea typeface="Times New Roman"/>
                        <a:cs typeface="Times New Roman"/>
                        <a:sym typeface="Times New Roman"/>
                      </a:endParaRPr>
                    </a:p>
                  </a:txBody>
                  <a:tcPr marL="91450" marR="91450" marT="45725" marB="45725"/>
                </a:tc>
                <a:tc>
                  <a:txBody>
                    <a:bodyPr/>
                    <a:lstStyle/>
                    <a:p>
                      <a:pPr marL="285750" marR="0" lvl="0" indent="-285750" algn="just" rtl="0">
                        <a:spcBef>
                          <a:spcPts val="0"/>
                        </a:spcBef>
                        <a:spcAft>
                          <a:spcPts val="0"/>
                        </a:spcAft>
                        <a:buClr>
                          <a:schemeClr val="dk1"/>
                        </a:buClr>
                        <a:buSzPts val="1600"/>
                        <a:buFont typeface="Arial"/>
                        <a:buChar char="•"/>
                      </a:pPr>
                      <a:r>
                        <a:rPr lang="en-US" sz="1400" b="1" u="none" strike="noStrike" cap="none" dirty="0">
                          <a:solidFill>
                            <a:schemeClr val="dk1"/>
                          </a:solidFill>
                          <a:latin typeface="Times New Roman"/>
                          <a:ea typeface="Times New Roman"/>
                          <a:cs typeface="Times New Roman"/>
                          <a:sym typeface="Times New Roman"/>
                        </a:rPr>
                        <a:t>Is an assessment of the performance of an intervention on a periodic or ad hoc basis;</a:t>
                      </a:r>
                      <a:endParaRPr sz="1600" dirty="0"/>
                    </a:p>
                    <a:p>
                      <a:pPr marL="0" marR="0" lvl="0" indent="0" algn="just" rtl="0">
                        <a:spcBef>
                          <a:spcPts val="0"/>
                        </a:spcBef>
                        <a:spcAft>
                          <a:spcPts val="0"/>
                        </a:spcAft>
                        <a:buClr>
                          <a:schemeClr val="dk1"/>
                        </a:buClr>
                        <a:buSzPts val="1600"/>
                        <a:buFont typeface="Arial"/>
                        <a:buNone/>
                      </a:pPr>
                      <a:endParaRPr sz="1400" b="1" u="none" strike="noStrike" cap="none"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600"/>
                        <a:buFont typeface="Arial"/>
                        <a:buChar char="•"/>
                      </a:pPr>
                      <a:r>
                        <a:rPr lang="en-US" sz="1400" b="1" u="none" strike="noStrike" cap="none" dirty="0">
                          <a:solidFill>
                            <a:schemeClr val="dk1"/>
                          </a:solidFill>
                          <a:latin typeface="Times New Roman"/>
                          <a:ea typeface="Times New Roman"/>
                          <a:cs typeface="Times New Roman"/>
                          <a:sym typeface="Times New Roman"/>
                        </a:rPr>
                        <a:t>Reviews are usually less comprehensive and/or in- depth than evaluations;</a:t>
                      </a:r>
                      <a:endParaRPr sz="1600" dirty="0"/>
                    </a:p>
                    <a:p>
                      <a:pPr marL="0" marR="0" lvl="0" indent="0" algn="just" rtl="0">
                        <a:spcBef>
                          <a:spcPts val="0"/>
                        </a:spcBef>
                        <a:spcAft>
                          <a:spcPts val="0"/>
                        </a:spcAft>
                        <a:buClr>
                          <a:schemeClr val="dk1"/>
                        </a:buClr>
                        <a:buSzPts val="1600"/>
                        <a:buFont typeface="Arial"/>
                        <a:buNone/>
                      </a:pPr>
                      <a:endParaRPr sz="1400" b="1" u="none" strike="noStrike" cap="none"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600"/>
                        <a:buFont typeface="Arial"/>
                        <a:buChar char="•"/>
                      </a:pPr>
                      <a:r>
                        <a:rPr lang="en-US" sz="1400" b="1" u="none" strike="noStrike" cap="none" dirty="0">
                          <a:solidFill>
                            <a:schemeClr val="dk1"/>
                          </a:solidFill>
                          <a:latin typeface="Times New Roman"/>
                          <a:ea typeface="Times New Roman"/>
                          <a:cs typeface="Times New Roman"/>
                          <a:sym typeface="Times New Roman"/>
                        </a:rPr>
                        <a:t>Tends to emphasize operational aspects.</a:t>
                      </a:r>
                      <a:endParaRPr sz="1400" b="1" u="none" strike="noStrike" cap="none"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400" b="1" u="none" strike="noStrike" cap="none" dirty="0">
                        <a:solidFill>
                          <a:schemeClr val="dk1"/>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1"/>
                  </a:ext>
                </a:extLst>
              </a:tr>
            </a:tbl>
          </a:graphicData>
        </a:graphic>
      </p:graphicFrame>
      <p:pic>
        <p:nvPicPr>
          <p:cNvPr id="12" name="Google Shape;372;p11"/>
          <p:cNvPicPr preferRelativeResize="0"/>
          <p:nvPr/>
        </p:nvPicPr>
        <p:blipFill rotWithShape="1">
          <a:blip r:embed="rId4">
            <a:alphaModFix/>
          </a:blip>
          <a:srcRect/>
          <a:stretch/>
        </p:blipFill>
        <p:spPr>
          <a:xfrm>
            <a:off x="6006880" y="2975805"/>
            <a:ext cx="2461190" cy="848450"/>
          </a:xfrm>
          <a:prstGeom prst="rect">
            <a:avLst/>
          </a:prstGeom>
          <a:noFill/>
          <a:ln>
            <a:noFill/>
          </a:ln>
        </p:spPr>
      </p:pic>
    </p:spTree>
    <p:extLst>
      <p:ext uri="{BB962C8B-B14F-4D97-AF65-F5344CB8AC3E}">
        <p14:creationId xmlns:p14="http://schemas.microsoft.com/office/powerpoint/2010/main" val="2539230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42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4759" y="2828295"/>
            <a:ext cx="2591670" cy="2667532"/>
          </a:xfrm>
          <a:prstGeom prst="rect">
            <a:avLst/>
          </a:prstGeom>
          <a:noFill/>
          <a:ln>
            <a:noFill/>
          </a:ln>
        </p:spPr>
      </p:pic>
      <p:sp>
        <p:nvSpPr>
          <p:cNvPr id="11" name="Google Shape;391;p12"/>
          <p:cNvSpPr txBox="1"/>
          <p:nvPr/>
        </p:nvSpPr>
        <p:spPr>
          <a:xfrm>
            <a:off x="3968685" y="2190064"/>
            <a:ext cx="7296289" cy="3200836"/>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b="1" u="sng" dirty="0">
                <a:solidFill>
                  <a:srgbClr val="C00000"/>
                </a:solidFill>
                <a:latin typeface="Times New Roman"/>
                <a:ea typeface="Times New Roman"/>
                <a:cs typeface="Times New Roman"/>
                <a:sym typeface="Times New Roman"/>
              </a:rPr>
              <a:t>After-action review</a:t>
            </a:r>
            <a:endParaRPr sz="1600" dirty="0"/>
          </a:p>
          <a:p>
            <a:pPr marL="0" marR="0" lvl="0" indent="0" algn="l" rtl="0">
              <a:spcBef>
                <a:spcPts val="0"/>
              </a:spcBef>
              <a:spcAft>
                <a:spcPts val="0"/>
              </a:spcAft>
              <a:buNone/>
            </a:pPr>
            <a:endParaRPr b="1" u="sng" dirty="0">
              <a:solidFill>
                <a:srgbClr val="C00000"/>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An AAR is a structural discussion about an intervention that enables a team to consider and reflect on what happened, why it has happened and how to sustain strengths and improve weaknesses.</a:t>
            </a:r>
            <a:endParaRPr sz="1600" dirty="0"/>
          </a:p>
          <a:p>
            <a:pPr marL="285750" marR="0" lvl="0" indent="-285750" algn="just" rtl="0">
              <a:spcBef>
                <a:spcPts val="0"/>
              </a:spcBef>
              <a:spcAft>
                <a:spcPts val="0"/>
              </a:spcAft>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 It is a facilitated process involving key actors, in which the general principle is to be neutral and objective to ensure that the discussions stay focused on challenges, remain positive and do not evolve into self- justification. </a:t>
            </a:r>
            <a:endParaRPr sz="1400" b="1"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Essentially, the review should focus on questions, such as the following:</a:t>
            </a:r>
            <a:endParaRPr sz="1600" dirty="0"/>
          </a:p>
          <a:p>
            <a:pPr marL="0" marR="0" lvl="0" indent="0" algn="just" rtl="0">
              <a:spcBef>
                <a:spcPts val="0"/>
              </a:spcBef>
              <a:spcAft>
                <a:spcPts val="0"/>
              </a:spcAft>
              <a:buNone/>
            </a:pPr>
            <a:endParaRPr sz="1400" b="1" dirty="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b="1" dirty="0">
                <a:solidFill>
                  <a:srgbClr val="996633"/>
                </a:solidFill>
                <a:latin typeface="Times New Roman"/>
                <a:ea typeface="Times New Roman"/>
                <a:cs typeface="Times New Roman"/>
                <a:sym typeface="Times New Roman"/>
              </a:rPr>
              <a:t> “What was expected versus what actually happen(</a:t>
            </a:r>
            <a:r>
              <a:rPr lang="en-US" b="1" dirty="0" err="1">
                <a:solidFill>
                  <a:srgbClr val="996633"/>
                </a:solidFill>
                <a:latin typeface="Times New Roman"/>
                <a:ea typeface="Times New Roman"/>
                <a:cs typeface="Times New Roman"/>
                <a:sym typeface="Times New Roman"/>
              </a:rPr>
              <a:t>ed</a:t>
            </a:r>
            <a:r>
              <a:rPr lang="en-US" b="1" dirty="0">
                <a:solidFill>
                  <a:srgbClr val="996633"/>
                </a:solidFill>
                <a:latin typeface="Times New Roman"/>
                <a:ea typeface="Times New Roman"/>
                <a:cs typeface="Times New Roman"/>
                <a:sym typeface="Times New Roman"/>
              </a:rPr>
              <a:t>)?”</a:t>
            </a:r>
            <a:endParaRPr sz="1600" dirty="0"/>
          </a:p>
          <a:p>
            <a:pPr marL="0" marR="0" lvl="0" indent="0" algn="ctr" rtl="0">
              <a:spcBef>
                <a:spcPts val="0"/>
              </a:spcBef>
              <a:spcAft>
                <a:spcPts val="0"/>
              </a:spcAft>
              <a:buNone/>
            </a:pPr>
            <a:r>
              <a:rPr lang="en-US" b="1" dirty="0">
                <a:solidFill>
                  <a:srgbClr val="996633"/>
                </a:solidFill>
                <a:latin typeface="Times New Roman"/>
                <a:ea typeface="Times New Roman"/>
                <a:cs typeface="Times New Roman"/>
                <a:sym typeface="Times New Roman"/>
              </a:rPr>
              <a:t>, “What went well and why?” </a:t>
            </a:r>
            <a:endParaRPr b="1" dirty="0">
              <a:solidFill>
                <a:srgbClr val="996633"/>
              </a:solidFill>
              <a:latin typeface="Times New Roman"/>
              <a:ea typeface="Times New Roman"/>
              <a:cs typeface="Times New Roman"/>
              <a:sym typeface="Times New Roman"/>
            </a:endParaRPr>
          </a:p>
          <a:p>
            <a:pPr marL="0" marR="0" lvl="0" indent="0" algn="ctr" rtl="0">
              <a:spcBef>
                <a:spcPts val="0"/>
              </a:spcBef>
              <a:spcAft>
                <a:spcPts val="0"/>
              </a:spcAft>
              <a:buNone/>
            </a:pPr>
            <a:r>
              <a:rPr lang="en-US" b="1" dirty="0">
                <a:solidFill>
                  <a:srgbClr val="996633"/>
                </a:solidFill>
                <a:latin typeface="Times New Roman"/>
                <a:ea typeface="Times New Roman"/>
                <a:cs typeface="Times New Roman"/>
                <a:sym typeface="Times New Roman"/>
              </a:rPr>
              <a:t>and What could have gone better and why</a:t>
            </a:r>
            <a:r>
              <a:rPr lang="en-US" b="1" dirty="0" smtClean="0">
                <a:solidFill>
                  <a:srgbClr val="996633"/>
                </a:solidFill>
                <a:latin typeface="Times New Roman"/>
                <a:ea typeface="Times New Roman"/>
                <a:cs typeface="Times New Roman"/>
                <a:sym typeface="Times New Roman"/>
              </a:rPr>
              <a:t>?”.</a:t>
            </a:r>
            <a:endParaRPr b="1" dirty="0">
              <a:solidFill>
                <a:srgbClr val="996633"/>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17230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275154" y="3662191"/>
            <a:ext cx="2591670" cy="2667532"/>
          </a:xfrm>
          <a:prstGeom prst="rect">
            <a:avLst/>
          </a:prstGeom>
          <a:noFill/>
          <a:ln>
            <a:noFill/>
          </a:ln>
        </p:spPr>
      </p:pic>
      <p:grpSp>
        <p:nvGrpSpPr>
          <p:cNvPr id="11" name="Group 10"/>
          <p:cNvGrpSpPr/>
          <p:nvPr/>
        </p:nvGrpSpPr>
        <p:grpSpPr>
          <a:xfrm>
            <a:off x="2935404" y="1770447"/>
            <a:ext cx="8328679" cy="4596367"/>
            <a:chOff x="219940" y="1232992"/>
            <a:chExt cx="8328679" cy="4596367"/>
          </a:xfrm>
        </p:grpSpPr>
        <p:sp>
          <p:nvSpPr>
            <p:cNvPr id="14" name="Google Shape;407;p13"/>
            <p:cNvSpPr/>
            <p:nvPr/>
          </p:nvSpPr>
          <p:spPr>
            <a:xfrm>
              <a:off x="219940" y="1232992"/>
              <a:ext cx="8315730" cy="643726"/>
            </a:xfrm>
            <a:prstGeom prst="rect">
              <a:avLst/>
            </a:prstGeom>
            <a:noFill/>
            <a:ln>
              <a:noFill/>
            </a:ln>
          </p:spPr>
          <p:txBody>
            <a:bodyPr spcFirstLastPara="1" wrap="square" lIns="91425" tIns="45700" rIns="91425" bIns="45700" anchor="t" anchorCtr="0">
              <a:spAutoFit/>
            </a:bodyPr>
            <a:lstStyle/>
            <a:p>
              <a:pPr marL="685800" marR="0" lvl="2" indent="0" algn="ctr" rtl="0">
                <a:spcBef>
                  <a:spcPts val="0"/>
                </a:spcBef>
                <a:spcAft>
                  <a:spcPts val="0"/>
                </a:spcAft>
                <a:buNone/>
              </a:pPr>
              <a:r>
                <a:rPr lang="en-US" sz="1200" b="0" i="0" u="none" strike="noStrike" cap="none">
                  <a:solidFill>
                    <a:schemeClr val="dk1"/>
                  </a:solidFill>
                  <a:latin typeface="Trebuchet MS"/>
                  <a:ea typeface="Trebuchet MS"/>
                  <a:cs typeface="Trebuchet MS"/>
                  <a:sym typeface="Trebuchet MS"/>
                </a:rPr>
                <a:t> </a:t>
              </a:r>
              <a:endParaRPr b="1" i="0" u="none" strike="noStrike" cap="none">
                <a:solidFill>
                  <a:srgbClr val="FF681E"/>
                </a:solidFill>
                <a:latin typeface="Times New Roman"/>
                <a:ea typeface="Times New Roman"/>
                <a:cs typeface="Times New Roman"/>
                <a:sym typeface="Times New Roman"/>
              </a:endParaRPr>
            </a:p>
            <a:p>
              <a:pPr marL="685800" marR="0" lvl="2" indent="0" algn="ctr" rtl="0">
                <a:spcBef>
                  <a:spcPts val="695"/>
                </a:spcBef>
                <a:spcAft>
                  <a:spcPts val="0"/>
                </a:spcAft>
                <a:buNone/>
              </a:pPr>
              <a:endParaRPr b="1" i="0" u="none" strike="noStrike" cap="none">
                <a:solidFill>
                  <a:srgbClr val="FF681E"/>
                </a:solidFill>
                <a:latin typeface="Times New Roman"/>
                <a:ea typeface="Times New Roman"/>
                <a:cs typeface="Times New Roman"/>
                <a:sym typeface="Times New Roman"/>
              </a:endParaRPr>
            </a:p>
          </p:txBody>
        </p:sp>
        <p:sp>
          <p:nvSpPr>
            <p:cNvPr id="15" name="Google Shape;408;p13"/>
            <p:cNvSpPr/>
            <p:nvPr/>
          </p:nvSpPr>
          <p:spPr>
            <a:xfrm>
              <a:off x="638340" y="1584020"/>
              <a:ext cx="7729672" cy="13233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p:txBody>
        </p:sp>
        <p:sp>
          <p:nvSpPr>
            <p:cNvPr id="16" name="Google Shape;409;p13"/>
            <p:cNvSpPr/>
            <p:nvPr/>
          </p:nvSpPr>
          <p:spPr>
            <a:xfrm>
              <a:off x="232889" y="1551305"/>
              <a:ext cx="8315730" cy="4278054"/>
            </a:xfrm>
            <a:prstGeom prst="rect">
              <a:avLst/>
            </a:prstGeom>
            <a:noFill/>
            <a:ln>
              <a:noFill/>
            </a:ln>
          </p:spPr>
          <p:txBody>
            <a:bodyPr spcFirstLastPara="1" wrap="square" lIns="91425" tIns="45700" rIns="91425" bIns="45700" anchor="t" anchorCtr="0">
              <a:spAutoFit/>
            </a:bodyPr>
            <a:lstStyle/>
            <a:p>
              <a:pPr marL="2838450" marR="0" lvl="0" indent="0" algn="l" rtl="0">
                <a:spcBef>
                  <a:spcPts val="0"/>
                </a:spcBef>
                <a:spcAft>
                  <a:spcPts val="0"/>
                </a:spcAft>
                <a:buNone/>
              </a:pPr>
              <a:r>
                <a:rPr lang="en-US" b="1" u="sng" dirty="0">
                  <a:solidFill>
                    <a:srgbClr val="C00000"/>
                  </a:solidFill>
                  <a:latin typeface="Times New Roman"/>
                  <a:ea typeface="Times New Roman"/>
                  <a:cs typeface="Times New Roman"/>
                  <a:sym typeface="Times New Roman"/>
                </a:rPr>
                <a:t>After-action review steps</a:t>
              </a:r>
              <a:endParaRPr sz="1600" dirty="0"/>
            </a:p>
            <a:p>
              <a:pPr marL="2838450" marR="0" lvl="0" indent="0" algn="l" rtl="0">
                <a:spcBef>
                  <a:spcPts val="0"/>
                </a:spcBef>
                <a:spcAft>
                  <a:spcPts val="0"/>
                </a:spcAft>
                <a:buNone/>
              </a:pPr>
              <a:endParaRPr b="1" u="sng" dirty="0">
                <a:solidFill>
                  <a:srgbClr val="C00000"/>
                </a:solidFill>
                <a:latin typeface="Times New Roman"/>
                <a:ea typeface="Times New Roman"/>
                <a:cs typeface="Times New Roman"/>
                <a:sym typeface="Times New Roman"/>
              </a:endParaRPr>
            </a:p>
            <a:p>
              <a:pPr marL="2838450" marR="0" lvl="0" indent="0" algn="l" rtl="0">
                <a:spcBef>
                  <a:spcPts val="0"/>
                </a:spcBef>
                <a:spcAft>
                  <a:spcPts val="0"/>
                </a:spcAft>
                <a:buNone/>
              </a:pPr>
              <a:endParaRPr b="1" u="sng" dirty="0">
                <a:solidFill>
                  <a:srgbClr val="C00000"/>
                </a:solidFill>
                <a:latin typeface="Times New Roman"/>
                <a:ea typeface="Times New Roman"/>
                <a:cs typeface="Times New Roman"/>
                <a:sym typeface="Times New Roman"/>
              </a:endParaRPr>
            </a:p>
            <a:p>
              <a:pPr marL="2838450" marR="0" lvl="0" indent="0" algn="l" rtl="0">
                <a:spcBef>
                  <a:spcPts val="0"/>
                </a:spcBef>
                <a:spcAft>
                  <a:spcPts val="0"/>
                </a:spcAft>
                <a:buNone/>
              </a:pPr>
              <a:endParaRPr b="1" u="sng" dirty="0">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050" b="1" dirty="0">
                  <a:solidFill>
                    <a:schemeClr val="dk1"/>
                  </a:solidFill>
                  <a:latin typeface="Times New Roman"/>
                  <a:ea typeface="Times New Roman"/>
                  <a:cs typeface="Times New Roman"/>
                  <a:sym typeface="Times New Roman"/>
                </a:rPr>
                <a:t>                                              </a:t>
              </a:r>
              <a:endParaRPr sz="1600" dirty="0"/>
            </a:p>
            <a:p>
              <a:pPr marL="0" marR="0" lvl="0" indent="0" algn="r" rtl="0">
                <a:spcBef>
                  <a:spcPts val="0"/>
                </a:spcBef>
                <a:spcAft>
                  <a:spcPts val="0"/>
                </a:spcAft>
                <a:buNone/>
              </a:pPr>
              <a:r>
                <a:rPr lang="en-US" sz="1100" b="1" dirty="0">
                  <a:solidFill>
                    <a:srgbClr val="996633"/>
                  </a:solidFill>
                  <a:latin typeface="Times New Roman"/>
                  <a:ea typeface="Times New Roman"/>
                  <a:cs typeface="Times New Roman"/>
                  <a:sym typeface="Times New Roman"/>
                </a:rPr>
                <a:t>Reconstruct </a:t>
              </a:r>
              <a:r>
                <a:rPr lang="en-US" sz="1050" b="1" dirty="0">
                  <a:solidFill>
                    <a:schemeClr val="dk1"/>
                  </a:solidFill>
                  <a:latin typeface="Times New Roman"/>
                  <a:ea typeface="Times New Roman"/>
                  <a:cs typeface="Times New Roman"/>
                  <a:sym typeface="Times New Roman"/>
                </a:rPr>
                <a:t>timeline</a:t>
              </a:r>
              <a:endParaRPr sz="1050" b="1" dirty="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050" b="1" dirty="0">
                  <a:solidFill>
                    <a:schemeClr val="dk1"/>
                  </a:solidFill>
                  <a:latin typeface="Times New Roman"/>
                  <a:ea typeface="Times New Roman"/>
                  <a:cs typeface="Times New Roman"/>
                  <a:sym typeface="Times New Roman"/>
                </a:rPr>
                <a:t>                                                                                                                                                                                   Timelines of key events,                                                                                                                                                                          </a:t>
              </a:r>
              <a:r>
                <a:rPr lang="en-US" sz="1100" b="1" dirty="0">
                  <a:solidFill>
                    <a:srgbClr val="996633"/>
                  </a:solidFill>
                  <a:latin typeface="Times New Roman"/>
                  <a:ea typeface="Times New Roman"/>
                  <a:cs typeface="Times New Roman"/>
                  <a:sym typeface="Times New Roman"/>
                </a:rPr>
                <a:t>Identify </a:t>
              </a:r>
              <a:r>
                <a:rPr lang="en-US" sz="1050" b="1" dirty="0">
                  <a:solidFill>
                    <a:schemeClr val="dk1"/>
                  </a:solidFill>
                  <a:latin typeface="Times New Roman"/>
                  <a:ea typeface="Times New Roman"/>
                  <a:cs typeface="Times New Roman"/>
                  <a:sym typeface="Times New Roman"/>
                </a:rPr>
                <a:t>What could have gone better and why?</a:t>
              </a:r>
              <a:endParaRPr sz="1050" b="1" u="sng" dirty="0">
                <a:solidFill>
                  <a:srgbClr val="C00000"/>
                </a:solidFill>
                <a:latin typeface="Times New Roman"/>
                <a:ea typeface="Times New Roman"/>
                <a:cs typeface="Times New Roman"/>
                <a:sym typeface="Times New Roman"/>
              </a:endParaRPr>
            </a:p>
            <a:p>
              <a:pPr marL="0" marR="0" lvl="0" indent="0" algn="l" rtl="0">
                <a:spcBef>
                  <a:spcPts val="0"/>
                </a:spcBef>
                <a:spcAft>
                  <a:spcPts val="0"/>
                </a:spcAft>
                <a:buNone/>
              </a:pPr>
              <a:r>
                <a:rPr lang="en-US" sz="1100" b="1" dirty="0">
                  <a:solidFill>
                    <a:srgbClr val="996633"/>
                  </a:solidFill>
                  <a:latin typeface="Times New Roman"/>
                  <a:ea typeface="Times New Roman"/>
                  <a:cs typeface="Times New Roman"/>
                  <a:sym typeface="Times New Roman"/>
                </a:rPr>
                <a:t>Brainstorm</a:t>
              </a:r>
              <a:r>
                <a:rPr lang="en-US" sz="1050" b="1" dirty="0">
                  <a:solidFill>
                    <a:schemeClr val="dk1"/>
                  </a:solidFill>
                  <a:latin typeface="Times New Roman"/>
                  <a:ea typeface="Times New Roman"/>
                  <a:cs typeface="Times New Roman"/>
                  <a:sym typeface="Times New Roman"/>
                </a:rPr>
                <a:t> understanding</a:t>
              </a:r>
              <a:endParaRPr sz="1050" b="1" dirty="0">
                <a:solidFill>
                  <a:schemeClr val="dk1"/>
                </a:solidFill>
                <a:latin typeface="Times New Roman"/>
                <a:ea typeface="Times New Roman"/>
                <a:cs typeface="Times New Roman"/>
                <a:sym typeface="Times New Roman"/>
              </a:endParaRPr>
            </a:p>
            <a:p>
              <a:pPr marL="742950" marR="0" lvl="1" indent="-285750" algn="l" rtl="0">
                <a:spcBef>
                  <a:spcPts val="0"/>
                </a:spcBef>
                <a:spcAft>
                  <a:spcPts val="0"/>
                </a:spcAft>
                <a:buClr>
                  <a:schemeClr val="dk1"/>
                </a:buClr>
                <a:buSzPts val="1100"/>
                <a:buFont typeface="Noto Sans Symbols"/>
                <a:buChar char="✔"/>
              </a:pPr>
              <a:r>
                <a:rPr lang="en-US" sz="1050" b="1" i="0" u="none" strike="noStrike" cap="none" dirty="0">
                  <a:solidFill>
                    <a:schemeClr val="dk1"/>
                  </a:solidFill>
                  <a:latin typeface="Times New Roman"/>
                  <a:ea typeface="Times New Roman"/>
                  <a:cs typeface="Times New Roman"/>
                  <a:sym typeface="Times New Roman"/>
                </a:rPr>
                <a:t>Objective</a:t>
              </a:r>
              <a:endParaRPr sz="1050" b="1" i="0" u="none" strike="noStrike" cap="none" dirty="0">
                <a:solidFill>
                  <a:schemeClr val="dk1"/>
                </a:solidFill>
                <a:latin typeface="Times New Roman"/>
                <a:ea typeface="Times New Roman"/>
                <a:cs typeface="Times New Roman"/>
                <a:sym typeface="Times New Roman"/>
              </a:endParaRPr>
            </a:p>
            <a:p>
              <a:pPr marL="742950" marR="0" lvl="1" indent="-285750" algn="l" rtl="0">
                <a:spcBef>
                  <a:spcPts val="0"/>
                </a:spcBef>
                <a:spcAft>
                  <a:spcPts val="0"/>
                </a:spcAft>
                <a:buClr>
                  <a:schemeClr val="dk1"/>
                </a:buClr>
                <a:buSzPts val="1100"/>
                <a:buFont typeface="Noto Sans Symbols"/>
                <a:buChar char="✔"/>
              </a:pPr>
              <a:r>
                <a:rPr lang="en-US" sz="1050" b="1" i="0" u="none" strike="noStrike" cap="none" dirty="0">
                  <a:solidFill>
                    <a:schemeClr val="dk1"/>
                  </a:solidFill>
                  <a:latin typeface="Times New Roman"/>
                  <a:ea typeface="Times New Roman"/>
                  <a:cs typeface="Times New Roman"/>
                  <a:sym typeface="Times New Roman"/>
                </a:rPr>
                <a:t>Intent</a:t>
              </a:r>
              <a:endParaRPr sz="1050" b="1" i="0" u="none" strike="noStrike" cap="none"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chemeClr val="dk1"/>
                  </a:solidFill>
                  <a:latin typeface="Calibri"/>
                  <a:ea typeface="Calibri"/>
                  <a:cs typeface="Calibri"/>
                  <a:sym typeface="Calibri"/>
                </a:rPr>
                <a:t/>
              </a:r>
              <a:br>
                <a:rPr lang="en-US" sz="1600" dirty="0">
                  <a:solidFill>
                    <a:schemeClr val="dk1"/>
                  </a:solidFill>
                  <a:latin typeface="Calibri"/>
                  <a:ea typeface="Calibri"/>
                  <a:cs typeface="Calibri"/>
                  <a:sym typeface="Calibri"/>
                </a:rPr>
              </a:br>
              <a:endParaRPr sz="3200" b="1" u="sng" dirty="0">
                <a:solidFill>
                  <a:srgbClr val="C00000"/>
                </a:solidFill>
                <a:latin typeface="Times New Roman"/>
                <a:ea typeface="Times New Roman"/>
                <a:cs typeface="Times New Roman"/>
                <a:sym typeface="Times New Roman"/>
              </a:endParaRPr>
            </a:p>
            <a:p>
              <a:pPr marL="2838450" marR="0" lvl="0" indent="0" algn="l" rtl="0">
                <a:spcBef>
                  <a:spcPts val="0"/>
                </a:spcBef>
                <a:spcAft>
                  <a:spcPts val="0"/>
                </a:spcAft>
                <a:buNone/>
              </a:pPr>
              <a:endParaRPr sz="2000" b="1" u="sng" dirty="0">
                <a:solidFill>
                  <a:srgbClr val="996633"/>
                </a:solidFill>
                <a:latin typeface="Times New Roman"/>
                <a:ea typeface="Times New Roman"/>
                <a:cs typeface="Times New Roman"/>
                <a:sym typeface="Times New Roman"/>
              </a:endParaRPr>
            </a:p>
            <a:p>
              <a:pPr marL="0" marR="0" lvl="0" indent="0" algn="l" rtl="0">
                <a:spcBef>
                  <a:spcPts val="0"/>
                </a:spcBef>
                <a:spcAft>
                  <a:spcPts val="0"/>
                </a:spcAft>
                <a:buNone/>
              </a:pPr>
              <a:r>
                <a:rPr lang="en-US" sz="1100" b="1" dirty="0">
                  <a:solidFill>
                    <a:srgbClr val="996633"/>
                  </a:solidFill>
                  <a:latin typeface="Times New Roman"/>
                  <a:ea typeface="Times New Roman"/>
                  <a:cs typeface="Times New Roman"/>
                  <a:sym typeface="Times New Roman"/>
                </a:rPr>
                <a:t>Asked to vote</a:t>
              </a:r>
              <a:endParaRPr sz="1600" dirty="0"/>
            </a:p>
            <a:p>
              <a:pPr marL="0" marR="0" lvl="0" indent="0" algn="l" rtl="0">
                <a:spcBef>
                  <a:spcPts val="0"/>
                </a:spcBef>
                <a:spcAft>
                  <a:spcPts val="0"/>
                </a:spcAft>
                <a:buNone/>
              </a:pPr>
              <a:endParaRPr sz="1100" b="1" dirty="0">
                <a:solidFill>
                  <a:srgbClr val="996633"/>
                </a:solidFill>
                <a:latin typeface="Times New Roman"/>
                <a:ea typeface="Times New Roman"/>
                <a:cs typeface="Times New Roman"/>
                <a:sym typeface="Times New Roman"/>
              </a:endParaRPr>
            </a:p>
            <a:p>
              <a:pPr marL="457200" marR="0" lvl="1" indent="0" algn="l" rtl="0">
                <a:spcBef>
                  <a:spcPts val="0"/>
                </a:spcBef>
                <a:spcAft>
                  <a:spcPts val="0"/>
                </a:spcAft>
                <a:buNone/>
              </a:pPr>
              <a:r>
                <a:rPr lang="en-US" sz="1050" b="1" i="0" u="none" strike="noStrike" cap="none" dirty="0">
                  <a:solidFill>
                    <a:schemeClr val="dk1"/>
                  </a:solidFill>
                  <a:latin typeface="Times New Roman"/>
                  <a:ea typeface="Times New Roman"/>
                  <a:cs typeface="Times New Roman"/>
                  <a:sym typeface="Times New Roman"/>
                </a:rPr>
                <a:t>The three most important lessons</a:t>
              </a:r>
              <a:endParaRPr b="1" i="0" u="sng" strike="noStrike" cap="none" dirty="0">
                <a:solidFill>
                  <a:srgbClr val="C00000"/>
                </a:solidFill>
                <a:latin typeface="Times New Roman"/>
                <a:ea typeface="Times New Roman"/>
                <a:cs typeface="Times New Roman"/>
                <a:sym typeface="Times New Roman"/>
              </a:endParaRPr>
            </a:p>
            <a:p>
              <a:pPr marL="0" marR="0" lvl="0" indent="0" algn="r" rtl="0">
                <a:spcBef>
                  <a:spcPts val="0"/>
                </a:spcBef>
                <a:spcAft>
                  <a:spcPts val="0"/>
                </a:spcAft>
                <a:buNone/>
              </a:pPr>
              <a:r>
                <a:rPr lang="en-US" sz="1100" b="1" dirty="0">
                  <a:solidFill>
                    <a:srgbClr val="996633"/>
                  </a:solidFill>
                  <a:latin typeface="Times New Roman"/>
                  <a:ea typeface="Times New Roman"/>
                  <a:cs typeface="Times New Roman"/>
                  <a:sym typeface="Times New Roman"/>
                </a:rPr>
                <a:t>Summarize conclusions into lessons learned</a:t>
              </a:r>
              <a:endParaRPr sz="1100" b="1" dirty="0">
                <a:solidFill>
                  <a:srgbClr val="996633"/>
                </a:solidFill>
                <a:latin typeface="Times New Roman"/>
                <a:ea typeface="Times New Roman"/>
                <a:cs typeface="Times New Roman"/>
                <a:sym typeface="Times New Roman"/>
              </a:endParaRPr>
            </a:p>
            <a:p>
              <a:pPr marL="0" marR="0" lvl="0" indent="0" algn="r" rtl="0">
                <a:spcBef>
                  <a:spcPts val="0"/>
                </a:spcBef>
                <a:spcAft>
                  <a:spcPts val="0"/>
                </a:spcAft>
                <a:buNone/>
              </a:pPr>
              <a:r>
                <a:rPr lang="en-US" sz="1050" b="1" dirty="0">
                  <a:solidFill>
                    <a:schemeClr val="dk1"/>
                  </a:solidFill>
                  <a:latin typeface="Times New Roman"/>
                  <a:ea typeface="Times New Roman"/>
                  <a:cs typeface="Times New Roman"/>
                  <a:sym typeface="Times New Roman"/>
                </a:rPr>
                <a:t>What could be done better next time</a:t>
              </a:r>
              <a:r>
                <a:rPr lang="en-US" sz="1050" b="1" dirty="0" smtClean="0">
                  <a:solidFill>
                    <a:schemeClr val="dk1"/>
                  </a:solidFill>
                  <a:latin typeface="Times New Roman"/>
                  <a:ea typeface="Times New Roman"/>
                  <a:cs typeface="Times New Roman"/>
                  <a:sym typeface="Times New Roman"/>
                </a:rPr>
                <a:t>?</a:t>
              </a:r>
              <a:endParaRPr b="1" u="sng" dirty="0">
                <a:solidFill>
                  <a:srgbClr val="C00000"/>
                </a:solidFill>
                <a:latin typeface="Times New Roman"/>
                <a:ea typeface="Times New Roman"/>
                <a:cs typeface="Times New Roman"/>
                <a:sym typeface="Times New Roman"/>
              </a:endParaRPr>
            </a:p>
          </p:txBody>
        </p:sp>
        <p:sp>
          <p:nvSpPr>
            <p:cNvPr id="17" name="Google Shape;410;p13"/>
            <p:cNvSpPr/>
            <p:nvPr/>
          </p:nvSpPr>
          <p:spPr>
            <a:xfrm>
              <a:off x="1070228" y="1907176"/>
              <a:ext cx="784697" cy="955219"/>
            </a:xfrm>
            <a:custGeom>
              <a:avLst/>
              <a:gdLst/>
              <a:ahLst/>
              <a:cxnLst/>
              <a:rect l="l" t="t" r="r" b="b"/>
              <a:pathLst>
                <a:path w="908" h="1068" extrusionOk="0">
                  <a:moveTo>
                    <a:pt x="401" y="0"/>
                  </a:moveTo>
                  <a:lnTo>
                    <a:pt x="330" y="6"/>
                  </a:lnTo>
                  <a:lnTo>
                    <a:pt x="261" y="26"/>
                  </a:lnTo>
                  <a:lnTo>
                    <a:pt x="196" y="56"/>
                  </a:lnTo>
                  <a:lnTo>
                    <a:pt x="137" y="98"/>
                  </a:lnTo>
                  <a:lnTo>
                    <a:pt x="87" y="150"/>
                  </a:lnTo>
                  <a:lnTo>
                    <a:pt x="48" y="208"/>
                  </a:lnTo>
                  <a:lnTo>
                    <a:pt x="20" y="272"/>
                  </a:lnTo>
                  <a:lnTo>
                    <a:pt x="3" y="342"/>
                  </a:lnTo>
                  <a:lnTo>
                    <a:pt x="0" y="410"/>
                  </a:lnTo>
                  <a:lnTo>
                    <a:pt x="0" y="416"/>
                  </a:lnTo>
                  <a:lnTo>
                    <a:pt x="6" y="488"/>
                  </a:lnTo>
                  <a:lnTo>
                    <a:pt x="26" y="560"/>
                  </a:lnTo>
                  <a:lnTo>
                    <a:pt x="58" y="626"/>
                  </a:lnTo>
                  <a:lnTo>
                    <a:pt x="102" y="684"/>
                  </a:lnTo>
                  <a:lnTo>
                    <a:pt x="157" y="736"/>
                  </a:lnTo>
                  <a:lnTo>
                    <a:pt x="157" y="1068"/>
                  </a:lnTo>
                  <a:lnTo>
                    <a:pt x="579" y="1068"/>
                  </a:lnTo>
                  <a:lnTo>
                    <a:pt x="579" y="910"/>
                  </a:lnTo>
                  <a:lnTo>
                    <a:pt x="644" y="910"/>
                  </a:lnTo>
                  <a:lnTo>
                    <a:pt x="676" y="908"/>
                  </a:lnTo>
                  <a:lnTo>
                    <a:pt x="705" y="898"/>
                  </a:lnTo>
                  <a:lnTo>
                    <a:pt x="732" y="884"/>
                  </a:lnTo>
                  <a:lnTo>
                    <a:pt x="756" y="864"/>
                  </a:lnTo>
                  <a:lnTo>
                    <a:pt x="776" y="840"/>
                  </a:lnTo>
                  <a:lnTo>
                    <a:pt x="790" y="812"/>
                  </a:lnTo>
                  <a:lnTo>
                    <a:pt x="799" y="782"/>
                  </a:lnTo>
                  <a:lnTo>
                    <a:pt x="802" y="752"/>
                  </a:lnTo>
                  <a:lnTo>
                    <a:pt x="802" y="672"/>
                  </a:lnTo>
                  <a:lnTo>
                    <a:pt x="861" y="672"/>
                  </a:lnTo>
                  <a:lnTo>
                    <a:pt x="885" y="662"/>
                  </a:lnTo>
                  <a:lnTo>
                    <a:pt x="902" y="642"/>
                  </a:lnTo>
                  <a:lnTo>
                    <a:pt x="905" y="628"/>
                  </a:lnTo>
                  <a:lnTo>
                    <a:pt x="253" y="628"/>
                  </a:lnTo>
                  <a:lnTo>
                    <a:pt x="246" y="570"/>
                  </a:lnTo>
                  <a:lnTo>
                    <a:pt x="229" y="538"/>
                  </a:lnTo>
                  <a:lnTo>
                    <a:pt x="210" y="526"/>
                  </a:lnTo>
                  <a:lnTo>
                    <a:pt x="200" y="522"/>
                  </a:lnTo>
                  <a:lnTo>
                    <a:pt x="180" y="514"/>
                  </a:lnTo>
                  <a:lnTo>
                    <a:pt x="155" y="496"/>
                  </a:lnTo>
                  <a:lnTo>
                    <a:pt x="131" y="468"/>
                  </a:lnTo>
                  <a:lnTo>
                    <a:pt x="116" y="432"/>
                  </a:lnTo>
                  <a:lnTo>
                    <a:pt x="114" y="430"/>
                  </a:lnTo>
                  <a:lnTo>
                    <a:pt x="114" y="422"/>
                  </a:lnTo>
                  <a:lnTo>
                    <a:pt x="102" y="396"/>
                  </a:lnTo>
                  <a:lnTo>
                    <a:pt x="98" y="368"/>
                  </a:lnTo>
                  <a:lnTo>
                    <a:pt x="104" y="340"/>
                  </a:lnTo>
                  <a:lnTo>
                    <a:pt x="118" y="316"/>
                  </a:lnTo>
                  <a:lnTo>
                    <a:pt x="116" y="306"/>
                  </a:lnTo>
                  <a:lnTo>
                    <a:pt x="114" y="298"/>
                  </a:lnTo>
                  <a:lnTo>
                    <a:pt x="114" y="288"/>
                  </a:lnTo>
                  <a:lnTo>
                    <a:pt x="120" y="258"/>
                  </a:lnTo>
                  <a:lnTo>
                    <a:pt x="135" y="230"/>
                  </a:lnTo>
                  <a:lnTo>
                    <a:pt x="158" y="210"/>
                  </a:lnTo>
                  <a:lnTo>
                    <a:pt x="188" y="200"/>
                  </a:lnTo>
                  <a:lnTo>
                    <a:pt x="202" y="174"/>
                  </a:lnTo>
                  <a:lnTo>
                    <a:pt x="222" y="154"/>
                  </a:lnTo>
                  <a:lnTo>
                    <a:pt x="247" y="142"/>
                  </a:lnTo>
                  <a:lnTo>
                    <a:pt x="275" y="138"/>
                  </a:lnTo>
                  <a:lnTo>
                    <a:pt x="298" y="138"/>
                  </a:lnTo>
                  <a:lnTo>
                    <a:pt x="309" y="128"/>
                  </a:lnTo>
                  <a:lnTo>
                    <a:pt x="324" y="118"/>
                  </a:lnTo>
                  <a:lnTo>
                    <a:pt x="342" y="112"/>
                  </a:lnTo>
                  <a:lnTo>
                    <a:pt x="360" y="108"/>
                  </a:lnTo>
                  <a:lnTo>
                    <a:pt x="674" y="108"/>
                  </a:lnTo>
                  <a:lnTo>
                    <a:pt x="665" y="98"/>
                  </a:lnTo>
                  <a:lnTo>
                    <a:pt x="606" y="56"/>
                  </a:lnTo>
                  <a:lnTo>
                    <a:pt x="540" y="26"/>
                  </a:lnTo>
                  <a:lnTo>
                    <a:pt x="471" y="6"/>
                  </a:lnTo>
                  <a:lnTo>
                    <a:pt x="401" y="0"/>
                  </a:lnTo>
                  <a:close/>
                  <a:moveTo>
                    <a:pt x="288" y="434"/>
                  </a:moveTo>
                  <a:lnTo>
                    <a:pt x="244" y="434"/>
                  </a:lnTo>
                  <a:lnTo>
                    <a:pt x="252" y="442"/>
                  </a:lnTo>
                  <a:lnTo>
                    <a:pt x="277" y="458"/>
                  </a:lnTo>
                  <a:lnTo>
                    <a:pt x="286" y="466"/>
                  </a:lnTo>
                  <a:lnTo>
                    <a:pt x="295" y="472"/>
                  </a:lnTo>
                  <a:lnTo>
                    <a:pt x="303" y="482"/>
                  </a:lnTo>
                  <a:lnTo>
                    <a:pt x="310" y="494"/>
                  </a:lnTo>
                  <a:lnTo>
                    <a:pt x="313" y="512"/>
                  </a:lnTo>
                  <a:lnTo>
                    <a:pt x="314" y="530"/>
                  </a:lnTo>
                  <a:lnTo>
                    <a:pt x="315" y="628"/>
                  </a:lnTo>
                  <a:lnTo>
                    <a:pt x="339" y="628"/>
                  </a:lnTo>
                  <a:lnTo>
                    <a:pt x="339" y="528"/>
                  </a:lnTo>
                  <a:lnTo>
                    <a:pt x="337" y="504"/>
                  </a:lnTo>
                  <a:lnTo>
                    <a:pt x="331" y="482"/>
                  </a:lnTo>
                  <a:lnTo>
                    <a:pt x="320" y="462"/>
                  </a:lnTo>
                  <a:lnTo>
                    <a:pt x="311" y="454"/>
                  </a:lnTo>
                  <a:lnTo>
                    <a:pt x="301" y="444"/>
                  </a:lnTo>
                  <a:lnTo>
                    <a:pt x="291" y="436"/>
                  </a:lnTo>
                  <a:lnTo>
                    <a:pt x="288" y="434"/>
                  </a:lnTo>
                  <a:close/>
                  <a:moveTo>
                    <a:pt x="684" y="118"/>
                  </a:moveTo>
                  <a:lnTo>
                    <a:pt x="488" y="118"/>
                  </a:lnTo>
                  <a:lnTo>
                    <a:pt x="508" y="120"/>
                  </a:lnTo>
                  <a:lnTo>
                    <a:pt x="528" y="130"/>
                  </a:lnTo>
                  <a:lnTo>
                    <a:pt x="545" y="142"/>
                  </a:lnTo>
                  <a:lnTo>
                    <a:pt x="558" y="158"/>
                  </a:lnTo>
                  <a:lnTo>
                    <a:pt x="567" y="176"/>
                  </a:lnTo>
                  <a:lnTo>
                    <a:pt x="572" y="176"/>
                  </a:lnTo>
                  <a:lnTo>
                    <a:pt x="608" y="184"/>
                  </a:lnTo>
                  <a:lnTo>
                    <a:pt x="637" y="204"/>
                  </a:lnTo>
                  <a:lnTo>
                    <a:pt x="656" y="232"/>
                  </a:lnTo>
                  <a:lnTo>
                    <a:pt x="664" y="268"/>
                  </a:lnTo>
                  <a:lnTo>
                    <a:pt x="664" y="272"/>
                  </a:lnTo>
                  <a:lnTo>
                    <a:pt x="685" y="288"/>
                  </a:lnTo>
                  <a:lnTo>
                    <a:pt x="700" y="308"/>
                  </a:lnTo>
                  <a:lnTo>
                    <a:pt x="708" y="332"/>
                  </a:lnTo>
                  <a:lnTo>
                    <a:pt x="710" y="358"/>
                  </a:lnTo>
                  <a:lnTo>
                    <a:pt x="696" y="390"/>
                  </a:lnTo>
                  <a:lnTo>
                    <a:pt x="674" y="416"/>
                  </a:lnTo>
                  <a:lnTo>
                    <a:pt x="644" y="434"/>
                  </a:lnTo>
                  <a:lnTo>
                    <a:pt x="610" y="438"/>
                  </a:lnTo>
                  <a:lnTo>
                    <a:pt x="491" y="438"/>
                  </a:lnTo>
                  <a:lnTo>
                    <a:pt x="455" y="446"/>
                  </a:lnTo>
                  <a:lnTo>
                    <a:pt x="426" y="466"/>
                  </a:lnTo>
                  <a:lnTo>
                    <a:pt x="406" y="494"/>
                  </a:lnTo>
                  <a:lnTo>
                    <a:pt x="399" y="530"/>
                  </a:lnTo>
                  <a:lnTo>
                    <a:pt x="399" y="628"/>
                  </a:lnTo>
                  <a:lnTo>
                    <a:pt x="905" y="628"/>
                  </a:lnTo>
                  <a:lnTo>
                    <a:pt x="907" y="614"/>
                  </a:lnTo>
                  <a:lnTo>
                    <a:pt x="894" y="578"/>
                  </a:lnTo>
                  <a:lnTo>
                    <a:pt x="802" y="420"/>
                  </a:lnTo>
                  <a:lnTo>
                    <a:pt x="802" y="414"/>
                  </a:lnTo>
                  <a:lnTo>
                    <a:pt x="798" y="342"/>
                  </a:lnTo>
                  <a:lnTo>
                    <a:pt x="781" y="272"/>
                  </a:lnTo>
                  <a:lnTo>
                    <a:pt x="753" y="208"/>
                  </a:lnTo>
                  <a:lnTo>
                    <a:pt x="714" y="150"/>
                  </a:lnTo>
                  <a:lnTo>
                    <a:pt x="684" y="118"/>
                  </a:lnTo>
                  <a:close/>
                  <a:moveTo>
                    <a:pt x="176" y="262"/>
                  </a:moveTo>
                  <a:lnTo>
                    <a:pt x="170" y="262"/>
                  </a:lnTo>
                  <a:lnTo>
                    <a:pt x="162" y="270"/>
                  </a:lnTo>
                  <a:lnTo>
                    <a:pt x="160" y="276"/>
                  </a:lnTo>
                  <a:lnTo>
                    <a:pt x="162" y="282"/>
                  </a:lnTo>
                  <a:lnTo>
                    <a:pt x="165" y="292"/>
                  </a:lnTo>
                  <a:lnTo>
                    <a:pt x="168" y="304"/>
                  </a:lnTo>
                  <a:lnTo>
                    <a:pt x="172" y="314"/>
                  </a:lnTo>
                  <a:lnTo>
                    <a:pt x="177" y="326"/>
                  </a:lnTo>
                  <a:lnTo>
                    <a:pt x="184" y="334"/>
                  </a:lnTo>
                  <a:lnTo>
                    <a:pt x="191" y="342"/>
                  </a:lnTo>
                  <a:lnTo>
                    <a:pt x="200" y="350"/>
                  </a:lnTo>
                  <a:lnTo>
                    <a:pt x="210" y="356"/>
                  </a:lnTo>
                  <a:lnTo>
                    <a:pt x="212" y="370"/>
                  </a:lnTo>
                  <a:lnTo>
                    <a:pt x="216" y="384"/>
                  </a:lnTo>
                  <a:lnTo>
                    <a:pt x="221" y="398"/>
                  </a:lnTo>
                  <a:lnTo>
                    <a:pt x="228" y="410"/>
                  </a:lnTo>
                  <a:lnTo>
                    <a:pt x="220" y="420"/>
                  </a:lnTo>
                  <a:lnTo>
                    <a:pt x="212" y="426"/>
                  </a:lnTo>
                  <a:lnTo>
                    <a:pt x="203" y="434"/>
                  </a:lnTo>
                  <a:lnTo>
                    <a:pt x="193" y="440"/>
                  </a:lnTo>
                  <a:lnTo>
                    <a:pt x="189" y="442"/>
                  </a:lnTo>
                  <a:lnTo>
                    <a:pt x="186" y="448"/>
                  </a:lnTo>
                  <a:lnTo>
                    <a:pt x="185" y="454"/>
                  </a:lnTo>
                  <a:lnTo>
                    <a:pt x="185" y="458"/>
                  </a:lnTo>
                  <a:lnTo>
                    <a:pt x="188" y="464"/>
                  </a:lnTo>
                  <a:lnTo>
                    <a:pt x="198" y="470"/>
                  </a:lnTo>
                  <a:lnTo>
                    <a:pt x="204" y="470"/>
                  </a:lnTo>
                  <a:lnTo>
                    <a:pt x="208" y="466"/>
                  </a:lnTo>
                  <a:lnTo>
                    <a:pt x="218" y="458"/>
                  </a:lnTo>
                  <a:lnTo>
                    <a:pt x="227" y="450"/>
                  </a:lnTo>
                  <a:lnTo>
                    <a:pt x="236" y="444"/>
                  </a:lnTo>
                  <a:lnTo>
                    <a:pt x="244" y="434"/>
                  </a:lnTo>
                  <a:lnTo>
                    <a:pt x="288" y="434"/>
                  </a:lnTo>
                  <a:lnTo>
                    <a:pt x="280" y="428"/>
                  </a:lnTo>
                  <a:lnTo>
                    <a:pt x="269" y="422"/>
                  </a:lnTo>
                  <a:lnTo>
                    <a:pt x="259" y="414"/>
                  </a:lnTo>
                  <a:lnTo>
                    <a:pt x="247" y="398"/>
                  </a:lnTo>
                  <a:lnTo>
                    <a:pt x="241" y="384"/>
                  </a:lnTo>
                  <a:lnTo>
                    <a:pt x="253" y="380"/>
                  </a:lnTo>
                  <a:lnTo>
                    <a:pt x="278" y="376"/>
                  </a:lnTo>
                  <a:lnTo>
                    <a:pt x="301" y="376"/>
                  </a:lnTo>
                  <a:lnTo>
                    <a:pt x="305" y="372"/>
                  </a:lnTo>
                  <a:lnTo>
                    <a:pt x="305" y="364"/>
                  </a:lnTo>
                  <a:lnTo>
                    <a:pt x="307" y="356"/>
                  </a:lnTo>
                  <a:lnTo>
                    <a:pt x="305" y="354"/>
                  </a:lnTo>
                  <a:lnTo>
                    <a:pt x="233" y="354"/>
                  </a:lnTo>
                  <a:lnTo>
                    <a:pt x="233" y="348"/>
                  </a:lnTo>
                  <a:lnTo>
                    <a:pt x="232" y="346"/>
                  </a:lnTo>
                  <a:lnTo>
                    <a:pt x="231" y="334"/>
                  </a:lnTo>
                  <a:lnTo>
                    <a:pt x="233" y="322"/>
                  </a:lnTo>
                  <a:lnTo>
                    <a:pt x="208" y="322"/>
                  </a:lnTo>
                  <a:lnTo>
                    <a:pt x="202" y="316"/>
                  </a:lnTo>
                  <a:lnTo>
                    <a:pt x="201" y="312"/>
                  </a:lnTo>
                  <a:lnTo>
                    <a:pt x="196" y="302"/>
                  </a:lnTo>
                  <a:lnTo>
                    <a:pt x="192" y="288"/>
                  </a:lnTo>
                  <a:lnTo>
                    <a:pt x="190" y="276"/>
                  </a:lnTo>
                  <a:lnTo>
                    <a:pt x="189" y="270"/>
                  </a:lnTo>
                  <a:lnTo>
                    <a:pt x="185" y="266"/>
                  </a:lnTo>
                  <a:lnTo>
                    <a:pt x="181" y="264"/>
                  </a:lnTo>
                  <a:lnTo>
                    <a:pt x="176" y="262"/>
                  </a:lnTo>
                  <a:close/>
                  <a:moveTo>
                    <a:pt x="497" y="272"/>
                  </a:moveTo>
                  <a:lnTo>
                    <a:pt x="452" y="272"/>
                  </a:lnTo>
                  <a:lnTo>
                    <a:pt x="466" y="286"/>
                  </a:lnTo>
                  <a:lnTo>
                    <a:pt x="482" y="298"/>
                  </a:lnTo>
                  <a:lnTo>
                    <a:pt x="500" y="308"/>
                  </a:lnTo>
                  <a:lnTo>
                    <a:pt x="519" y="314"/>
                  </a:lnTo>
                  <a:lnTo>
                    <a:pt x="544" y="328"/>
                  </a:lnTo>
                  <a:lnTo>
                    <a:pt x="565" y="346"/>
                  </a:lnTo>
                  <a:lnTo>
                    <a:pt x="580" y="366"/>
                  </a:lnTo>
                  <a:lnTo>
                    <a:pt x="586" y="392"/>
                  </a:lnTo>
                  <a:lnTo>
                    <a:pt x="586" y="398"/>
                  </a:lnTo>
                  <a:lnTo>
                    <a:pt x="588" y="404"/>
                  </a:lnTo>
                  <a:lnTo>
                    <a:pt x="592" y="406"/>
                  </a:lnTo>
                  <a:lnTo>
                    <a:pt x="598" y="410"/>
                  </a:lnTo>
                  <a:lnTo>
                    <a:pt x="603" y="410"/>
                  </a:lnTo>
                  <a:lnTo>
                    <a:pt x="614" y="404"/>
                  </a:lnTo>
                  <a:lnTo>
                    <a:pt x="616" y="398"/>
                  </a:lnTo>
                  <a:lnTo>
                    <a:pt x="615" y="392"/>
                  </a:lnTo>
                  <a:lnTo>
                    <a:pt x="612" y="370"/>
                  </a:lnTo>
                  <a:lnTo>
                    <a:pt x="605" y="350"/>
                  </a:lnTo>
                  <a:lnTo>
                    <a:pt x="594" y="334"/>
                  </a:lnTo>
                  <a:lnTo>
                    <a:pt x="579" y="318"/>
                  </a:lnTo>
                  <a:lnTo>
                    <a:pt x="592" y="316"/>
                  </a:lnTo>
                  <a:lnTo>
                    <a:pt x="605" y="310"/>
                  </a:lnTo>
                  <a:lnTo>
                    <a:pt x="616" y="304"/>
                  </a:lnTo>
                  <a:lnTo>
                    <a:pt x="626" y="294"/>
                  </a:lnTo>
                  <a:lnTo>
                    <a:pt x="631" y="288"/>
                  </a:lnTo>
                  <a:lnTo>
                    <a:pt x="554" y="288"/>
                  </a:lnTo>
                  <a:lnTo>
                    <a:pt x="535" y="286"/>
                  </a:lnTo>
                  <a:lnTo>
                    <a:pt x="516" y="282"/>
                  </a:lnTo>
                  <a:lnTo>
                    <a:pt x="499" y="274"/>
                  </a:lnTo>
                  <a:lnTo>
                    <a:pt x="497" y="272"/>
                  </a:lnTo>
                  <a:close/>
                  <a:moveTo>
                    <a:pt x="496" y="256"/>
                  </a:moveTo>
                  <a:lnTo>
                    <a:pt x="320" y="256"/>
                  </a:lnTo>
                  <a:lnTo>
                    <a:pt x="327" y="258"/>
                  </a:lnTo>
                  <a:lnTo>
                    <a:pt x="337" y="260"/>
                  </a:lnTo>
                  <a:lnTo>
                    <a:pt x="344" y="262"/>
                  </a:lnTo>
                  <a:lnTo>
                    <a:pt x="352" y="262"/>
                  </a:lnTo>
                  <a:lnTo>
                    <a:pt x="361" y="276"/>
                  </a:lnTo>
                  <a:lnTo>
                    <a:pt x="367" y="288"/>
                  </a:lnTo>
                  <a:lnTo>
                    <a:pt x="370" y="304"/>
                  </a:lnTo>
                  <a:lnTo>
                    <a:pt x="371" y="318"/>
                  </a:lnTo>
                  <a:lnTo>
                    <a:pt x="368" y="334"/>
                  </a:lnTo>
                  <a:lnTo>
                    <a:pt x="363" y="346"/>
                  </a:lnTo>
                  <a:lnTo>
                    <a:pt x="355" y="360"/>
                  </a:lnTo>
                  <a:lnTo>
                    <a:pt x="344" y="370"/>
                  </a:lnTo>
                  <a:lnTo>
                    <a:pt x="339" y="376"/>
                  </a:lnTo>
                  <a:lnTo>
                    <a:pt x="337" y="386"/>
                  </a:lnTo>
                  <a:lnTo>
                    <a:pt x="348" y="398"/>
                  </a:lnTo>
                  <a:lnTo>
                    <a:pt x="356" y="398"/>
                  </a:lnTo>
                  <a:lnTo>
                    <a:pt x="363" y="394"/>
                  </a:lnTo>
                  <a:lnTo>
                    <a:pt x="372" y="386"/>
                  </a:lnTo>
                  <a:lnTo>
                    <a:pt x="380" y="376"/>
                  </a:lnTo>
                  <a:lnTo>
                    <a:pt x="385" y="366"/>
                  </a:lnTo>
                  <a:lnTo>
                    <a:pt x="387" y="366"/>
                  </a:lnTo>
                  <a:lnTo>
                    <a:pt x="420" y="358"/>
                  </a:lnTo>
                  <a:lnTo>
                    <a:pt x="437" y="352"/>
                  </a:lnTo>
                  <a:lnTo>
                    <a:pt x="452" y="346"/>
                  </a:lnTo>
                  <a:lnTo>
                    <a:pt x="457" y="340"/>
                  </a:lnTo>
                  <a:lnTo>
                    <a:pt x="459" y="334"/>
                  </a:lnTo>
                  <a:lnTo>
                    <a:pt x="397" y="334"/>
                  </a:lnTo>
                  <a:lnTo>
                    <a:pt x="400" y="326"/>
                  </a:lnTo>
                  <a:lnTo>
                    <a:pt x="400" y="308"/>
                  </a:lnTo>
                  <a:lnTo>
                    <a:pt x="399" y="296"/>
                  </a:lnTo>
                  <a:lnTo>
                    <a:pt x="396" y="284"/>
                  </a:lnTo>
                  <a:lnTo>
                    <a:pt x="392" y="272"/>
                  </a:lnTo>
                  <a:lnTo>
                    <a:pt x="497" y="272"/>
                  </a:lnTo>
                  <a:lnTo>
                    <a:pt x="484" y="262"/>
                  </a:lnTo>
                  <a:lnTo>
                    <a:pt x="496" y="256"/>
                  </a:lnTo>
                  <a:close/>
                  <a:moveTo>
                    <a:pt x="301" y="376"/>
                  </a:moveTo>
                  <a:lnTo>
                    <a:pt x="278" y="376"/>
                  </a:lnTo>
                  <a:lnTo>
                    <a:pt x="291" y="378"/>
                  </a:lnTo>
                  <a:lnTo>
                    <a:pt x="299" y="378"/>
                  </a:lnTo>
                  <a:lnTo>
                    <a:pt x="301" y="376"/>
                  </a:lnTo>
                  <a:close/>
                  <a:moveTo>
                    <a:pt x="295" y="346"/>
                  </a:moveTo>
                  <a:lnTo>
                    <a:pt x="264" y="346"/>
                  </a:lnTo>
                  <a:lnTo>
                    <a:pt x="248" y="348"/>
                  </a:lnTo>
                  <a:lnTo>
                    <a:pt x="233" y="354"/>
                  </a:lnTo>
                  <a:lnTo>
                    <a:pt x="305" y="354"/>
                  </a:lnTo>
                  <a:lnTo>
                    <a:pt x="301" y="350"/>
                  </a:lnTo>
                  <a:lnTo>
                    <a:pt x="295" y="346"/>
                  </a:lnTo>
                  <a:close/>
                  <a:moveTo>
                    <a:pt x="451" y="318"/>
                  </a:moveTo>
                  <a:lnTo>
                    <a:pt x="443" y="318"/>
                  </a:lnTo>
                  <a:lnTo>
                    <a:pt x="436" y="322"/>
                  </a:lnTo>
                  <a:lnTo>
                    <a:pt x="427" y="326"/>
                  </a:lnTo>
                  <a:lnTo>
                    <a:pt x="418" y="330"/>
                  </a:lnTo>
                  <a:lnTo>
                    <a:pt x="408" y="332"/>
                  </a:lnTo>
                  <a:lnTo>
                    <a:pt x="397" y="334"/>
                  </a:lnTo>
                  <a:lnTo>
                    <a:pt x="459" y="334"/>
                  </a:lnTo>
                  <a:lnTo>
                    <a:pt x="460" y="332"/>
                  </a:lnTo>
                  <a:lnTo>
                    <a:pt x="459" y="328"/>
                  </a:lnTo>
                  <a:lnTo>
                    <a:pt x="456" y="326"/>
                  </a:lnTo>
                  <a:lnTo>
                    <a:pt x="451" y="318"/>
                  </a:lnTo>
                  <a:close/>
                  <a:moveTo>
                    <a:pt x="244" y="192"/>
                  </a:moveTo>
                  <a:lnTo>
                    <a:pt x="239" y="194"/>
                  </a:lnTo>
                  <a:lnTo>
                    <a:pt x="231" y="202"/>
                  </a:lnTo>
                  <a:lnTo>
                    <a:pt x="229" y="208"/>
                  </a:lnTo>
                  <a:lnTo>
                    <a:pt x="232" y="220"/>
                  </a:lnTo>
                  <a:lnTo>
                    <a:pt x="236" y="224"/>
                  </a:lnTo>
                  <a:lnTo>
                    <a:pt x="243" y="224"/>
                  </a:lnTo>
                  <a:lnTo>
                    <a:pt x="253" y="228"/>
                  </a:lnTo>
                  <a:lnTo>
                    <a:pt x="261" y="236"/>
                  </a:lnTo>
                  <a:lnTo>
                    <a:pt x="267" y="244"/>
                  </a:lnTo>
                  <a:lnTo>
                    <a:pt x="267" y="246"/>
                  </a:lnTo>
                  <a:lnTo>
                    <a:pt x="249" y="256"/>
                  </a:lnTo>
                  <a:lnTo>
                    <a:pt x="233" y="268"/>
                  </a:lnTo>
                  <a:lnTo>
                    <a:pt x="221" y="284"/>
                  </a:lnTo>
                  <a:lnTo>
                    <a:pt x="209" y="308"/>
                  </a:lnTo>
                  <a:lnTo>
                    <a:pt x="208" y="314"/>
                  </a:lnTo>
                  <a:lnTo>
                    <a:pt x="208" y="322"/>
                  </a:lnTo>
                  <a:lnTo>
                    <a:pt x="233" y="322"/>
                  </a:lnTo>
                  <a:lnTo>
                    <a:pt x="236" y="310"/>
                  </a:lnTo>
                  <a:lnTo>
                    <a:pt x="247" y="292"/>
                  </a:lnTo>
                  <a:lnTo>
                    <a:pt x="262" y="278"/>
                  </a:lnTo>
                  <a:lnTo>
                    <a:pt x="280" y="268"/>
                  </a:lnTo>
                  <a:lnTo>
                    <a:pt x="299" y="262"/>
                  </a:lnTo>
                  <a:lnTo>
                    <a:pt x="303" y="260"/>
                  </a:lnTo>
                  <a:lnTo>
                    <a:pt x="308" y="258"/>
                  </a:lnTo>
                  <a:lnTo>
                    <a:pt x="315" y="258"/>
                  </a:lnTo>
                  <a:lnTo>
                    <a:pt x="319" y="256"/>
                  </a:lnTo>
                  <a:lnTo>
                    <a:pt x="496" y="256"/>
                  </a:lnTo>
                  <a:lnTo>
                    <a:pt x="500" y="254"/>
                  </a:lnTo>
                  <a:lnTo>
                    <a:pt x="514" y="244"/>
                  </a:lnTo>
                  <a:lnTo>
                    <a:pt x="416" y="244"/>
                  </a:lnTo>
                  <a:lnTo>
                    <a:pt x="364" y="236"/>
                  </a:lnTo>
                  <a:lnTo>
                    <a:pt x="368" y="232"/>
                  </a:lnTo>
                  <a:lnTo>
                    <a:pt x="295" y="232"/>
                  </a:lnTo>
                  <a:lnTo>
                    <a:pt x="287" y="220"/>
                  </a:lnTo>
                  <a:lnTo>
                    <a:pt x="276" y="208"/>
                  </a:lnTo>
                  <a:lnTo>
                    <a:pt x="264" y="200"/>
                  </a:lnTo>
                  <a:lnTo>
                    <a:pt x="249" y="194"/>
                  </a:lnTo>
                  <a:lnTo>
                    <a:pt x="244" y="192"/>
                  </a:lnTo>
                  <a:close/>
                  <a:moveTo>
                    <a:pt x="618" y="268"/>
                  </a:moveTo>
                  <a:lnTo>
                    <a:pt x="608" y="270"/>
                  </a:lnTo>
                  <a:lnTo>
                    <a:pt x="603" y="274"/>
                  </a:lnTo>
                  <a:lnTo>
                    <a:pt x="596" y="280"/>
                  </a:lnTo>
                  <a:lnTo>
                    <a:pt x="585" y="284"/>
                  </a:lnTo>
                  <a:lnTo>
                    <a:pt x="571" y="288"/>
                  </a:lnTo>
                  <a:lnTo>
                    <a:pt x="631" y="288"/>
                  </a:lnTo>
                  <a:lnTo>
                    <a:pt x="630" y="278"/>
                  </a:lnTo>
                  <a:lnTo>
                    <a:pt x="624" y="274"/>
                  </a:lnTo>
                  <a:lnTo>
                    <a:pt x="618" y="268"/>
                  </a:lnTo>
                  <a:close/>
                  <a:moveTo>
                    <a:pt x="452" y="272"/>
                  </a:moveTo>
                  <a:lnTo>
                    <a:pt x="392" y="272"/>
                  </a:lnTo>
                  <a:lnTo>
                    <a:pt x="413" y="274"/>
                  </a:lnTo>
                  <a:lnTo>
                    <a:pt x="433" y="274"/>
                  </a:lnTo>
                  <a:lnTo>
                    <a:pt x="452" y="272"/>
                  </a:lnTo>
                  <a:close/>
                  <a:moveTo>
                    <a:pt x="524" y="192"/>
                  </a:moveTo>
                  <a:lnTo>
                    <a:pt x="515" y="194"/>
                  </a:lnTo>
                  <a:lnTo>
                    <a:pt x="511" y="200"/>
                  </a:lnTo>
                  <a:lnTo>
                    <a:pt x="489" y="226"/>
                  </a:lnTo>
                  <a:lnTo>
                    <a:pt x="457" y="240"/>
                  </a:lnTo>
                  <a:lnTo>
                    <a:pt x="416" y="244"/>
                  </a:lnTo>
                  <a:lnTo>
                    <a:pt x="514" y="244"/>
                  </a:lnTo>
                  <a:lnTo>
                    <a:pt x="526" y="232"/>
                  </a:lnTo>
                  <a:lnTo>
                    <a:pt x="536" y="216"/>
                  </a:lnTo>
                  <a:lnTo>
                    <a:pt x="540" y="210"/>
                  </a:lnTo>
                  <a:lnTo>
                    <a:pt x="537" y="200"/>
                  </a:lnTo>
                  <a:lnTo>
                    <a:pt x="524" y="192"/>
                  </a:lnTo>
                  <a:close/>
                  <a:moveTo>
                    <a:pt x="373" y="160"/>
                  </a:moveTo>
                  <a:lnTo>
                    <a:pt x="368" y="160"/>
                  </a:lnTo>
                  <a:lnTo>
                    <a:pt x="363" y="164"/>
                  </a:lnTo>
                  <a:lnTo>
                    <a:pt x="357" y="166"/>
                  </a:lnTo>
                  <a:lnTo>
                    <a:pt x="356" y="172"/>
                  </a:lnTo>
                  <a:lnTo>
                    <a:pt x="356" y="178"/>
                  </a:lnTo>
                  <a:lnTo>
                    <a:pt x="353" y="200"/>
                  </a:lnTo>
                  <a:lnTo>
                    <a:pt x="344" y="214"/>
                  </a:lnTo>
                  <a:lnTo>
                    <a:pt x="329" y="222"/>
                  </a:lnTo>
                  <a:lnTo>
                    <a:pt x="304" y="230"/>
                  </a:lnTo>
                  <a:lnTo>
                    <a:pt x="299" y="232"/>
                  </a:lnTo>
                  <a:lnTo>
                    <a:pt x="368" y="232"/>
                  </a:lnTo>
                  <a:lnTo>
                    <a:pt x="375" y="224"/>
                  </a:lnTo>
                  <a:lnTo>
                    <a:pt x="383" y="208"/>
                  </a:lnTo>
                  <a:lnTo>
                    <a:pt x="387" y="192"/>
                  </a:lnTo>
                  <a:lnTo>
                    <a:pt x="387" y="170"/>
                  </a:lnTo>
                  <a:lnTo>
                    <a:pt x="384" y="164"/>
                  </a:lnTo>
                  <a:lnTo>
                    <a:pt x="373" y="160"/>
                  </a:lnTo>
                  <a:close/>
                  <a:moveTo>
                    <a:pt x="298" y="138"/>
                  </a:moveTo>
                  <a:lnTo>
                    <a:pt x="281" y="138"/>
                  </a:lnTo>
                  <a:lnTo>
                    <a:pt x="289" y="140"/>
                  </a:lnTo>
                  <a:lnTo>
                    <a:pt x="296" y="140"/>
                  </a:lnTo>
                  <a:lnTo>
                    <a:pt x="298" y="138"/>
                  </a:lnTo>
                  <a:close/>
                  <a:moveTo>
                    <a:pt x="674" y="108"/>
                  </a:moveTo>
                  <a:lnTo>
                    <a:pt x="360" y="108"/>
                  </a:lnTo>
                  <a:lnTo>
                    <a:pt x="379" y="110"/>
                  </a:lnTo>
                  <a:lnTo>
                    <a:pt x="397" y="114"/>
                  </a:lnTo>
                  <a:lnTo>
                    <a:pt x="413" y="122"/>
                  </a:lnTo>
                  <a:lnTo>
                    <a:pt x="428" y="132"/>
                  </a:lnTo>
                  <a:lnTo>
                    <a:pt x="447" y="124"/>
                  </a:lnTo>
                  <a:lnTo>
                    <a:pt x="467" y="118"/>
                  </a:lnTo>
                  <a:lnTo>
                    <a:pt x="684" y="118"/>
                  </a:lnTo>
                  <a:lnTo>
                    <a:pt x="674" y="108"/>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18" name="Google Shape;411;p13"/>
            <p:cNvSpPr/>
            <p:nvPr/>
          </p:nvSpPr>
          <p:spPr>
            <a:xfrm>
              <a:off x="2936188" y="2284139"/>
              <a:ext cx="989965" cy="426085"/>
            </a:xfrm>
            <a:custGeom>
              <a:avLst/>
              <a:gdLst/>
              <a:ahLst/>
              <a:cxnLst/>
              <a:rect l="l" t="t" r="r" b="b"/>
              <a:pathLst>
                <a:path w="1559" h="671" extrusionOk="0">
                  <a:moveTo>
                    <a:pt x="1151" y="0"/>
                  </a:moveTo>
                  <a:lnTo>
                    <a:pt x="1151" y="222"/>
                  </a:lnTo>
                  <a:lnTo>
                    <a:pt x="0" y="222"/>
                  </a:lnTo>
                  <a:lnTo>
                    <a:pt x="0" y="449"/>
                  </a:lnTo>
                  <a:lnTo>
                    <a:pt x="1151" y="449"/>
                  </a:lnTo>
                  <a:lnTo>
                    <a:pt x="1151" y="671"/>
                  </a:lnTo>
                  <a:lnTo>
                    <a:pt x="1559" y="335"/>
                  </a:lnTo>
                  <a:lnTo>
                    <a:pt x="1151" y="0"/>
                  </a:lnTo>
                  <a:close/>
                </a:path>
              </a:pathLst>
            </a:custGeom>
            <a:solidFill>
              <a:srgbClr val="A698C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19" name="Google Shape;412;p13"/>
            <p:cNvSpPr/>
            <p:nvPr/>
          </p:nvSpPr>
          <p:spPr>
            <a:xfrm>
              <a:off x="4537853" y="2039981"/>
              <a:ext cx="903444" cy="807816"/>
            </a:xfrm>
            <a:custGeom>
              <a:avLst/>
              <a:gdLst/>
              <a:ahLst/>
              <a:cxnLst/>
              <a:rect l="l" t="t" r="r" b="b"/>
              <a:pathLst>
                <a:path w="1054" h="1056" extrusionOk="0">
                  <a:moveTo>
                    <a:pt x="847" y="719"/>
                  </a:moveTo>
                  <a:lnTo>
                    <a:pt x="643" y="719"/>
                  </a:lnTo>
                  <a:lnTo>
                    <a:pt x="702" y="777"/>
                  </a:lnTo>
                  <a:lnTo>
                    <a:pt x="700" y="800"/>
                  </a:lnTo>
                  <a:lnTo>
                    <a:pt x="704" y="821"/>
                  </a:lnTo>
                  <a:lnTo>
                    <a:pt x="713" y="842"/>
                  </a:lnTo>
                  <a:lnTo>
                    <a:pt x="727" y="860"/>
                  </a:lnTo>
                  <a:lnTo>
                    <a:pt x="894" y="1027"/>
                  </a:lnTo>
                  <a:lnTo>
                    <a:pt x="909" y="1039"/>
                  </a:lnTo>
                  <a:lnTo>
                    <a:pt x="925" y="1048"/>
                  </a:lnTo>
                  <a:lnTo>
                    <a:pt x="943" y="1054"/>
                  </a:lnTo>
                  <a:lnTo>
                    <a:pt x="961" y="1055"/>
                  </a:lnTo>
                  <a:lnTo>
                    <a:pt x="979" y="1054"/>
                  </a:lnTo>
                  <a:lnTo>
                    <a:pt x="996" y="1048"/>
                  </a:lnTo>
                  <a:lnTo>
                    <a:pt x="1013" y="1039"/>
                  </a:lnTo>
                  <a:lnTo>
                    <a:pt x="1028" y="1027"/>
                  </a:lnTo>
                  <a:lnTo>
                    <a:pt x="1047" y="996"/>
                  </a:lnTo>
                  <a:lnTo>
                    <a:pt x="1053" y="961"/>
                  </a:lnTo>
                  <a:lnTo>
                    <a:pt x="1047" y="926"/>
                  </a:lnTo>
                  <a:lnTo>
                    <a:pt x="1026" y="895"/>
                  </a:lnTo>
                  <a:lnTo>
                    <a:pt x="859" y="728"/>
                  </a:lnTo>
                  <a:lnTo>
                    <a:pt x="847" y="719"/>
                  </a:lnTo>
                  <a:close/>
                  <a:moveTo>
                    <a:pt x="400" y="0"/>
                  </a:moveTo>
                  <a:lnTo>
                    <a:pt x="329" y="7"/>
                  </a:lnTo>
                  <a:lnTo>
                    <a:pt x="261" y="25"/>
                  </a:lnTo>
                  <a:lnTo>
                    <a:pt x="199" y="55"/>
                  </a:lnTo>
                  <a:lnTo>
                    <a:pt x="143" y="95"/>
                  </a:lnTo>
                  <a:lnTo>
                    <a:pt x="94" y="143"/>
                  </a:lnTo>
                  <a:lnTo>
                    <a:pt x="55" y="199"/>
                  </a:lnTo>
                  <a:lnTo>
                    <a:pt x="25" y="261"/>
                  </a:lnTo>
                  <a:lnTo>
                    <a:pt x="6" y="329"/>
                  </a:lnTo>
                  <a:lnTo>
                    <a:pt x="0" y="401"/>
                  </a:lnTo>
                  <a:lnTo>
                    <a:pt x="6" y="473"/>
                  </a:lnTo>
                  <a:lnTo>
                    <a:pt x="25" y="540"/>
                  </a:lnTo>
                  <a:lnTo>
                    <a:pt x="55" y="603"/>
                  </a:lnTo>
                  <a:lnTo>
                    <a:pt x="94" y="659"/>
                  </a:lnTo>
                  <a:lnTo>
                    <a:pt x="143" y="707"/>
                  </a:lnTo>
                  <a:lnTo>
                    <a:pt x="199" y="747"/>
                  </a:lnTo>
                  <a:lnTo>
                    <a:pt x="261" y="776"/>
                  </a:lnTo>
                  <a:lnTo>
                    <a:pt x="329" y="795"/>
                  </a:lnTo>
                  <a:lnTo>
                    <a:pt x="400" y="802"/>
                  </a:lnTo>
                  <a:lnTo>
                    <a:pt x="467" y="796"/>
                  </a:lnTo>
                  <a:lnTo>
                    <a:pt x="530" y="780"/>
                  </a:lnTo>
                  <a:lnTo>
                    <a:pt x="589" y="754"/>
                  </a:lnTo>
                  <a:lnTo>
                    <a:pt x="641" y="720"/>
                  </a:lnTo>
                  <a:lnTo>
                    <a:pt x="399" y="720"/>
                  </a:lnTo>
                  <a:lnTo>
                    <a:pt x="326" y="712"/>
                  </a:lnTo>
                  <a:lnTo>
                    <a:pt x="258" y="687"/>
                  </a:lnTo>
                  <a:lnTo>
                    <a:pt x="199" y="649"/>
                  </a:lnTo>
                  <a:lnTo>
                    <a:pt x="149" y="600"/>
                  </a:lnTo>
                  <a:lnTo>
                    <a:pt x="111" y="540"/>
                  </a:lnTo>
                  <a:lnTo>
                    <a:pt x="87" y="473"/>
                  </a:lnTo>
                  <a:lnTo>
                    <a:pt x="79" y="400"/>
                  </a:lnTo>
                  <a:lnTo>
                    <a:pt x="87" y="326"/>
                  </a:lnTo>
                  <a:lnTo>
                    <a:pt x="111" y="259"/>
                  </a:lnTo>
                  <a:lnTo>
                    <a:pt x="149" y="199"/>
                  </a:lnTo>
                  <a:lnTo>
                    <a:pt x="199" y="150"/>
                  </a:lnTo>
                  <a:lnTo>
                    <a:pt x="258" y="112"/>
                  </a:lnTo>
                  <a:lnTo>
                    <a:pt x="326" y="88"/>
                  </a:lnTo>
                  <a:lnTo>
                    <a:pt x="399" y="79"/>
                  </a:lnTo>
                  <a:lnTo>
                    <a:pt x="636" y="79"/>
                  </a:lnTo>
                  <a:lnTo>
                    <a:pt x="602" y="55"/>
                  </a:lnTo>
                  <a:lnTo>
                    <a:pt x="540" y="25"/>
                  </a:lnTo>
                  <a:lnTo>
                    <a:pt x="472" y="7"/>
                  </a:lnTo>
                  <a:lnTo>
                    <a:pt x="400" y="0"/>
                  </a:lnTo>
                  <a:close/>
                  <a:moveTo>
                    <a:pt x="636" y="79"/>
                  </a:moveTo>
                  <a:lnTo>
                    <a:pt x="399" y="79"/>
                  </a:lnTo>
                  <a:lnTo>
                    <a:pt x="472" y="88"/>
                  </a:lnTo>
                  <a:lnTo>
                    <a:pt x="539" y="112"/>
                  </a:lnTo>
                  <a:lnTo>
                    <a:pt x="599" y="150"/>
                  </a:lnTo>
                  <a:lnTo>
                    <a:pt x="649" y="199"/>
                  </a:lnTo>
                  <a:lnTo>
                    <a:pt x="687" y="259"/>
                  </a:lnTo>
                  <a:lnTo>
                    <a:pt x="711" y="326"/>
                  </a:lnTo>
                  <a:lnTo>
                    <a:pt x="719" y="400"/>
                  </a:lnTo>
                  <a:lnTo>
                    <a:pt x="711" y="473"/>
                  </a:lnTo>
                  <a:lnTo>
                    <a:pt x="687" y="540"/>
                  </a:lnTo>
                  <a:lnTo>
                    <a:pt x="649" y="600"/>
                  </a:lnTo>
                  <a:lnTo>
                    <a:pt x="599" y="649"/>
                  </a:lnTo>
                  <a:lnTo>
                    <a:pt x="539" y="687"/>
                  </a:lnTo>
                  <a:lnTo>
                    <a:pt x="472" y="712"/>
                  </a:lnTo>
                  <a:lnTo>
                    <a:pt x="399" y="720"/>
                  </a:lnTo>
                  <a:lnTo>
                    <a:pt x="641" y="720"/>
                  </a:lnTo>
                  <a:lnTo>
                    <a:pt x="643" y="719"/>
                  </a:lnTo>
                  <a:lnTo>
                    <a:pt x="847" y="719"/>
                  </a:lnTo>
                  <a:lnTo>
                    <a:pt x="841" y="714"/>
                  </a:lnTo>
                  <a:lnTo>
                    <a:pt x="821" y="705"/>
                  </a:lnTo>
                  <a:lnTo>
                    <a:pt x="808" y="703"/>
                  </a:lnTo>
                  <a:lnTo>
                    <a:pt x="777" y="703"/>
                  </a:lnTo>
                  <a:lnTo>
                    <a:pt x="718" y="644"/>
                  </a:lnTo>
                  <a:lnTo>
                    <a:pt x="753" y="591"/>
                  </a:lnTo>
                  <a:lnTo>
                    <a:pt x="779" y="531"/>
                  </a:lnTo>
                  <a:lnTo>
                    <a:pt x="795" y="468"/>
                  </a:lnTo>
                  <a:lnTo>
                    <a:pt x="801" y="401"/>
                  </a:lnTo>
                  <a:lnTo>
                    <a:pt x="794" y="329"/>
                  </a:lnTo>
                  <a:lnTo>
                    <a:pt x="776" y="261"/>
                  </a:lnTo>
                  <a:lnTo>
                    <a:pt x="746" y="199"/>
                  </a:lnTo>
                  <a:lnTo>
                    <a:pt x="706" y="143"/>
                  </a:lnTo>
                  <a:lnTo>
                    <a:pt x="658" y="95"/>
                  </a:lnTo>
                  <a:lnTo>
                    <a:pt x="636" y="79"/>
                  </a:lnTo>
                  <a:close/>
                  <a:moveTo>
                    <a:pt x="799" y="701"/>
                  </a:moveTo>
                  <a:lnTo>
                    <a:pt x="777" y="703"/>
                  </a:lnTo>
                  <a:lnTo>
                    <a:pt x="808" y="703"/>
                  </a:lnTo>
                  <a:lnTo>
                    <a:pt x="799" y="701"/>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0" name="Google Shape;413;p13"/>
            <p:cNvSpPr/>
            <p:nvPr/>
          </p:nvSpPr>
          <p:spPr>
            <a:xfrm>
              <a:off x="5836150" y="2231886"/>
              <a:ext cx="989965" cy="426085"/>
            </a:xfrm>
            <a:custGeom>
              <a:avLst/>
              <a:gdLst/>
              <a:ahLst/>
              <a:cxnLst/>
              <a:rect l="l" t="t" r="r" b="b"/>
              <a:pathLst>
                <a:path w="1559" h="671" extrusionOk="0">
                  <a:moveTo>
                    <a:pt x="1151" y="0"/>
                  </a:moveTo>
                  <a:lnTo>
                    <a:pt x="1151" y="222"/>
                  </a:lnTo>
                  <a:lnTo>
                    <a:pt x="0" y="222"/>
                  </a:lnTo>
                  <a:lnTo>
                    <a:pt x="0" y="449"/>
                  </a:lnTo>
                  <a:lnTo>
                    <a:pt x="1151" y="449"/>
                  </a:lnTo>
                  <a:lnTo>
                    <a:pt x="1151" y="671"/>
                  </a:lnTo>
                  <a:lnTo>
                    <a:pt x="1559" y="335"/>
                  </a:lnTo>
                  <a:lnTo>
                    <a:pt x="1151" y="0"/>
                  </a:lnTo>
                  <a:close/>
                </a:path>
              </a:pathLst>
            </a:custGeom>
            <a:solidFill>
              <a:srgbClr val="A698C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grpSp>
          <p:nvGrpSpPr>
            <p:cNvPr id="21" name="Google Shape;414;p13"/>
            <p:cNvGrpSpPr/>
            <p:nvPr/>
          </p:nvGrpSpPr>
          <p:grpSpPr>
            <a:xfrm>
              <a:off x="7166248" y="1831343"/>
              <a:ext cx="881879" cy="970229"/>
              <a:chOff x="8326" y="391"/>
              <a:chExt cx="908" cy="1041"/>
            </a:xfrm>
          </p:grpSpPr>
          <p:sp>
            <p:nvSpPr>
              <p:cNvPr id="27" name="Google Shape;415;p13"/>
              <p:cNvSpPr/>
              <p:nvPr/>
            </p:nvSpPr>
            <p:spPr>
              <a:xfrm>
                <a:off x="8752" y="685"/>
                <a:ext cx="54" cy="54"/>
              </a:xfrm>
              <a:custGeom>
                <a:avLst/>
                <a:gdLst/>
                <a:ahLst/>
                <a:cxnLst/>
                <a:rect l="l" t="t" r="r" b="b"/>
                <a:pathLst>
                  <a:path w="54" h="54" extrusionOk="0">
                    <a:moveTo>
                      <a:pt x="42" y="0"/>
                    </a:moveTo>
                    <a:lnTo>
                      <a:pt x="12" y="0"/>
                    </a:lnTo>
                    <a:lnTo>
                      <a:pt x="0" y="12"/>
                    </a:lnTo>
                    <a:lnTo>
                      <a:pt x="0" y="42"/>
                    </a:lnTo>
                    <a:lnTo>
                      <a:pt x="12" y="54"/>
                    </a:lnTo>
                    <a:lnTo>
                      <a:pt x="27" y="54"/>
                    </a:lnTo>
                    <a:lnTo>
                      <a:pt x="42" y="54"/>
                    </a:lnTo>
                    <a:lnTo>
                      <a:pt x="54" y="42"/>
                    </a:lnTo>
                    <a:lnTo>
                      <a:pt x="54" y="12"/>
                    </a:lnTo>
                    <a:lnTo>
                      <a:pt x="42"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pic>
            <p:nvPicPr>
              <p:cNvPr id="28" name="Google Shape;416;p13"/>
              <p:cNvPicPr preferRelativeResize="0"/>
              <p:nvPr/>
            </p:nvPicPr>
            <p:blipFill rotWithShape="1">
              <a:blip r:embed="rId4">
                <a:alphaModFix/>
              </a:blip>
              <a:srcRect/>
              <a:stretch/>
            </p:blipFill>
            <p:spPr>
              <a:xfrm>
                <a:off x="8752" y="778"/>
                <a:ext cx="178" cy="338"/>
              </a:xfrm>
              <a:prstGeom prst="rect">
                <a:avLst/>
              </a:prstGeom>
              <a:noFill/>
              <a:ln>
                <a:noFill/>
              </a:ln>
            </p:spPr>
          </p:pic>
          <p:sp>
            <p:nvSpPr>
              <p:cNvPr id="29" name="Google Shape;417;p13"/>
              <p:cNvSpPr/>
              <p:nvPr/>
            </p:nvSpPr>
            <p:spPr>
              <a:xfrm>
                <a:off x="8326" y="391"/>
                <a:ext cx="908" cy="1041"/>
              </a:xfrm>
              <a:custGeom>
                <a:avLst/>
                <a:gdLst/>
                <a:ahLst/>
                <a:cxnLst/>
                <a:rect l="l" t="t" r="r" b="b"/>
                <a:pathLst>
                  <a:path w="908" h="1041" extrusionOk="0">
                    <a:moveTo>
                      <a:pt x="213" y="560"/>
                    </a:moveTo>
                    <a:lnTo>
                      <a:pt x="201" y="548"/>
                    </a:lnTo>
                    <a:lnTo>
                      <a:pt x="186" y="548"/>
                    </a:lnTo>
                    <a:lnTo>
                      <a:pt x="171" y="548"/>
                    </a:lnTo>
                    <a:lnTo>
                      <a:pt x="159" y="560"/>
                    </a:lnTo>
                    <a:lnTo>
                      <a:pt x="159" y="589"/>
                    </a:lnTo>
                    <a:lnTo>
                      <a:pt x="171" y="601"/>
                    </a:lnTo>
                    <a:lnTo>
                      <a:pt x="201" y="601"/>
                    </a:lnTo>
                    <a:lnTo>
                      <a:pt x="213" y="589"/>
                    </a:lnTo>
                    <a:lnTo>
                      <a:pt x="213" y="560"/>
                    </a:lnTo>
                    <a:close/>
                    <a:moveTo>
                      <a:pt x="480" y="840"/>
                    </a:moveTo>
                    <a:lnTo>
                      <a:pt x="468" y="828"/>
                    </a:lnTo>
                    <a:lnTo>
                      <a:pt x="453" y="828"/>
                    </a:lnTo>
                    <a:lnTo>
                      <a:pt x="438" y="828"/>
                    </a:lnTo>
                    <a:lnTo>
                      <a:pt x="426" y="840"/>
                    </a:lnTo>
                    <a:lnTo>
                      <a:pt x="426" y="870"/>
                    </a:lnTo>
                    <a:lnTo>
                      <a:pt x="438" y="882"/>
                    </a:lnTo>
                    <a:lnTo>
                      <a:pt x="468" y="882"/>
                    </a:lnTo>
                    <a:lnTo>
                      <a:pt x="480" y="870"/>
                    </a:lnTo>
                    <a:lnTo>
                      <a:pt x="480" y="840"/>
                    </a:lnTo>
                    <a:close/>
                    <a:moveTo>
                      <a:pt x="747" y="560"/>
                    </a:moveTo>
                    <a:lnTo>
                      <a:pt x="735" y="548"/>
                    </a:lnTo>
                    <a:lnTo>
                      <a:pt x="705" y="548"/>
                    </a:lnTo>
                    <a:lnTo>
                      <a:pt x="693" y="560"/>
                    </a:lnTo>
                    <a:lnTo>
                      <a:pt x="693" y="575"/>
                    </a:lnTo>
                    <a:lnTo>
                      <a:pt x="693" y="589"/>
                    </a:lnTo>
                    <a:lnTo>
                      <a:pt x="705" y="601"/>
                    </a:lnTo>
                    <a:lnTo>
                      <a:pt x="735" y="601"/>
                    </a:lnTo>
                    <a:lnTo>
                      <a:pt x="747" y="589"/>
                    </a:lnTo>
                    <a:lnTo>
                      <a:pt x="747" y="560"/>
                    </a:lnTo>
                    <a:close/>
                    <a:moveTo>
                      <a:pt x="908" y="607"/>
                    </a:moveTo>
                    <a:lnTo>
                      <a:pt x="904" y="532"/>
                    </a:lnTo>
                    <a:lnTo>
                      <a:pt x="888" y="458"/>
                    </a:lnTo>
                    <a:lnTo>
                      <a:pt x="860" y="387"/>
                    </a:lnTo>
                    <a:lnTo>
                      <a:pt x="827" y="331"/>
                    </a:lnTo>
                    <a:lnTo>
                      <a:pt x="827" y="588"/>
                    </a:lnTo>
                    <a:lnTo>
                      <a:pt x="819" y="663"/>
                    </a:lnTo>
                    <a:lnTo>
                      <a:pt x="797" y="734"/>
                    </a:lnTo>
                    <a:lnTo>
                      <a:pt x="763" y="797"/>
                    </a:lnTo>
                    <a:lnTo>
                      <a:pt x="717" y="853"/>
                    </a:lnTo>
                    <a:lnTo>
                      <a:pt x="662" y="898"/>
                    </a:lnTo>
                    <a:lnTo>
                      <a:pt x="599" y="933"/>
                    </a:lnTo>
                    <a:lnTo>
                      <a:pt x="528" y="954"/>
                    </a:lnTo>
                    <a:lnTo>
                      <a:pt x="453" y="962"/>
                    </a:lnTo>
                    <a:lnTo>
                      <a:pt x="377" y="954"/>
                    </a:lnTo>
                    <a:lnTo>
                      <a:pt x="307" y="933"/>
                    </a:lnTo>
                    <a:lnTo>
                      <a:pt x="244" y="898"/>
                    </a:lnTo>
                    <a:lnTo>
                      <a:pt x="188" y="853"/>
                    </a:lnTo>
                    <a:lnTo>
                      <a:pt x="143" y="797"/>
                    </a:lnTo>
                    <a:lnTo>
                      <a:pt x="108" y="734"/>
                    </a:lnTo>
                    <a:lnTo>
                      <a:pt x="87" y="663"/>
                    </a:lnTo>
                    <a:lnTo>
                      <a:pt x="79" y="588"/>
                    </a:lnTo>
                    <a:lnTo>
                      <a:pt x="87" y="512"/>
                    </a:lnTo>
                    <a:lnTo>
                      <a:pt x="108" y="442"/>
                    </a:lnTo>
                    <a:lnTo>
                      <a:pt x="143" y="379"/>
                    </a:lnTo>
                    <a:lnTo>
                      <a:pt x="188" y="323"/>
                    </a:lnTo>
                    <a:lnTo>
                      <a:pt x="244" y="278"/>
                    </a:lnTo>
                    <a:lnTo>
                      <a:pt x="307" y="243"/>
                    </a:lnTo>
                    <a:lnTo>
                      <a:pt x="377" y="222"/>
                    </a:lnTo>
                    <a:lnTo>
                      <a:pt x="453" y="214"/>
                    </a:lnTo>
                    <a:lnTo>
                      <a:pt x="528" y="222"/>
                    </a:lnTo>
                    <a:lnTo>
                      <a:pt x="599" y="243"/>
                    </a:lnTo>
                    <a:lnTo>
                      <a:pt x="662" y="278"/>
                    </a:lnTo>
                    <a:lnTo>
                      <a:pt x="717" y="323"/>
                    </a:lnTo>
                    <a:lnTo>
                      <a:pt x="763" y="379"/>
                    </a:lnTo>
                    <a:lnTo>
                      <a:pt x="797" y="442"/>
                    </a:lnTo>
                    <a:lnTo>
                      <a:pt x="819" y="512"/>
                    </a:lnTo>
                    <a:lnTo>
                      <a:pt x="827" y="588"/>
                    </a:lnTo>
                    <a:lnTo>
                      <a:pt x="827" y="331"/>
                    </a:lnTo>
                    <a:lnTo>
                      <a:pt x="821" y="321"/>
                    </a:lnTo>
                    <a:lnTo>
                      <a:pt x="769" y="262"/>
                    </a:lnTo>
                    <a:lnTo>
                      <a:pt x="809" y="222"/>
                    </a:lnTo>
                    <a:lnTo>
                      <a:pt x="814" y="214"/>
                    </a:lnTo>
                    <a:lnTo>
                      <a:pt x="816" y="211"/>
                    </a:lnTo>
                    <a:lnTo>
                      <a:pt x="818" y="209"/>
                    </a:lnTo>
                    <a:lnTo>
                      <a:pt x="820" y="194"/>
                    </a:lnTo>
                    <a:lnTo>
                      <a:pt x="817" y="179"/>
                    </a:lnTo>
                    <a:lnTo>
                      <a:pt x="808" y="166"/>
                    </a:lnTo>
                    <a:lnTo>
                      <a:pt x="795" y="157"/>
                    </a:lnTo>
                    <a:lnTo>
                      <a:pt x="780" y="154"/>
                    </a:lnTo>
                    <a:lnTo>
                      <a:pt x="765" y="157"/>
                    </a:lnTo>
                    <a:lnTo>
                      <a:pt x="752" y="165"/>
                    </a:lnTo>
                    <a:lnTo>
                      <a:pt x="707" y="211"/>
                    </a:lnTo>
                    <a:lnTo>
                      <a:pt x="657" y="182"/>
                    </a:lnTo>
                    <a:lnTo>
                      <a:pt x="604" y="160"/>
                    </a:lnTo>
                    <a:lnTo>
                      <a:pt x="549" y="144"/>
                    </a:lnTo>
                    <a:lnTo>
                      <a:pt x="493" y="137"/>
                    </a:lnTo>
                    <a:lnTo>
                      <a:pt x="493" y="80"/>
                    </a:lnTo>
                    <a:lnTo>
                      <a:pt x="613" y="80"/>
                    </a:lnTo>
                    <a:lnTo>
                      <a:pt x="613" y="0"/>
                    </a:lnTo>
                    <a:lnTo>
                      <a:pt x="293" y="0"/>
                    </a:lnTo>
                    <a:lnTo>
                      <a:pt x="293" y="80"/>
                    </a:lnTo>
                    <a:lnTo>
                      <a:pt x="413" y="80"/>
                    </a:lnTo>
                    <a:lnTo>
                      <a:pt x="413" y="135"/>
                    </a:lnTo>
                    <a:lnTo>
                      <a:pt x="335" y="149"/>
                    </a:lnTo>
                    <a:lnTo>
                      <a:pt x="263" y="175"/>
                    </a:lnTo>
                    <a:lnTo>
                      <a:pt x="197" y="212"/>
                    </a:lnTo>
                    <a:lnTo>
                      <a:pt x="138" y="260"/>
                    </a:lnTo>
                    <a:lnTo>
                      <a:pt x="89" y="317"/>
                    </a:lnTo>
                    <a:lnTo>
                      <a:pt x="49" y="382"/>
                    </a:lnTo>
                    <a:lnTo>
                      <a:pt x="20" y="453"/>
                    </a:lnTo>
                    <a:lnTo>
                      <a:pt x="3" y="530"/>
                    </a:lnTo>
                    <a:lnTo>
                      <a:pt x="0" y="609"/>
                    </a:lnTo>
                    <a:lnTo>
                      <a:pt x="10" y="686"/>
                    </a:lnTo>
                    <a:lnTo>
                      <a:pt x="33" y="759"/>
                    </a:lnTo>
                    <a:lnTo>
                      <a:pt x="67" y="826"/>
                    </a:lnTo>
                    <a:lnTo>
                      <a:pt x="112" y="887"/>
                    </a:lnTo>
                    <a:lnTo>
                      <a:pt x="167" y="940"/>
                    </a:lnTo>
                    <a:lnTo>
                      <a:pt x="230" y="983"/>
                    </a:lnTo>
                    <a:lnTo>
                      <a:pt x="302" y="1015"/>
                    </a:lnTo>
                    <a:lnTo>
                      <a:pt x="378" y="1035"/>
                    </a:lnTo>
                    <a:lnTo>
                      <a:pt x="455" y="1041"/>
                    </a:lnTo>
                    <a:lnTo>
                      <a:pt x="531" y="1035"/>
                    </a:lnTo>
                    <a:lnTo>
                      <a:pt x="604" y="1016"/>
                    </a:lnTo>
                    <a:lnTo>
                      <a:pt x="673" y="985"/>
                    </a:lnTo>
                    <a:lnTo>
                      <a:pt x="708" y="962"/>
                    </a:lnTo>
                    <a:lnTo>
                      <a:pt x="736" y="943"/>
                    </a:lnTo>
                    <a:lnTo>
                      <a:pt x="793" y="890"/>
                    </a:lnTo>
                    <a:lnTo>
                      <a:pt x="840" y="827"/>
                    </a:lnTo>
                    <a:lnTo>
                      <a:pt x="876" y="757"/>
                    </a:lnTo>
                    <a:lnTo>
                      <a:pt x="898" y="683"/>
                    </a:lnTo>
                    <a:lnTo>
                      <a:pt x="908" y="607"/>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grpSp>
        <p:sp>
          <p:nvSpPr>
            <p:cNvPr id="22" name="Google Shape;418;p13"/>
            <p:cNvSpPr/>
            <p:nvPr/>
          </p:nvSpPr>
          <p:spPr>
            <a:xfrm>
              <a:off x="7209293" y="4150636"/>
              <a:ext cx="838835" cy="664210"/>
            </a:xfrm>
            <a:custGeom>
              <a:avLst/>
              <a:gdLst/>
              <a:ahLst/>
              <a:cxnLst/>
              <a:rect l="l" t="t" r="r" b="b"/>
              <a:pathLst>
                <a:path w="1321" h="1046" extrusionOk="0">
                  <a:moveTo>
                    <a:pt x="1186" y="0"/>
                  </a:moveTo>
                  <a:lnTo>
                    <a:pt x="261" y="685"/>
                  </a:lnTo>
                  <a:lnTo>
                    <a:pt x="129" y="506"/>
                  </a:lnTo>
                  <a:lnTo>
                    <a:pt x="0" y="1018"/>
                  </a:lnTo>
                  <a:lnTo>
                    <a:pt x="528" y="1045"/>
                  </a:lnTo>
                  <a:lnTo>
                    <a:pt x="395" y="867"/>
                  </a:lnTo>
                  <a:lnTo>
                    <a:pt x="1320" y="182"/>
                  </a:lnTo>
                  <a:lnTo>
                    <a:pt x="1186" y="0"/>
                  </a:lnTo>
                  <a:close/>
                </a:path>
              </a:pathLst>
            </a:custGeom>
            <a:solidFill>
              <a:srgbClr val="A698C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3" name="Google Shape;419;p13"/>
            <p:cNvSpPr/>
            <p:nvPr/>
          </p:nvSpPr>
          <p:spPr>
            <a:xfrm>
              <a:off x="6017623" y="4252746"/>
              <a:ext cx="846365" cy="926136"/>
            </a:xfrm>
            <a:custGeom>
              <a:avLst/>
              <a:gdLst/>
              <a:ahLst/>
              <a:cxnLst/>
              <a:rect l="l" t="t" r="r" b="b"/>
              <a:pathLst>
                <a:path w="828" h="1068" extrusionOk="0">
                  <a:moveTo>
                    <a:pt x="440" y="828"/>
                  </a:moveTo>
                  <a:lnTo>
                    <a:pt x="174" y="828"/>
                  </a:lnTo>
                  <a:lnTo>
                    <a:pt x="174" y="881"/>
                  </a:lnTo>
                  <a:lnTo>
                    <a:pt x="440" y="881"/>
                  </a:lnTo>
                  <a:lnTo>
                    <a:pt x="440" y="828"/>
                  </a:lnTo>
                  <a:close/>
                  <a:moveTo>
                    <a:pt x="440" y="614"/>
                  </a:moveTo>
                  <a:lnTo>
                    <a:pt x="174" y="614"/>
                  </a:lnTo>
                  <a:lnTo>
                    <a:pt x="174" y="667"/>
                  </a:lnTo>
                  <a:lnTo>
                    <a:pt x="440" y="667"/>
                  </a:lnTo>
                  <a:lnTo>
                    <a:pt x="440" y="614"/>
                  </a:lnTo>
                  <a:close/>
                  <a:moveTo>
                    <a:pt x="440" y="400"/>
                  </a:moveTo>
                  <a:lnTo>
                    <a:pt x="174" y="400"/>
                  </a:lnTo>
                  <a:lnTo>
                    <a:pt x="174" y="454"/>
                  </a:lnTo>
                  <a:lnTo>
                    <a:pt x="440" y="454"/>
                  </a:lnTo>
                  <a:lnTo>
                    <a:pt x="440" y="400"/>
                  </a:lnTo>
                  <a:close/>
                  <a:moveTo>
                    <a:pt x="440" y="187"/>
                  </a:moveTo>
                  <a:lnTo>
                    <a:pt x="174" y="187"/>
                  </a:lnTo>
                  <a:lnTo>
                    <a:pt x="174" y="240"/>
                  </a:lnTo>
                  <a:lnTo>
                    <a:pt x="440" y="240"/>
                  </a:lnTo>
                  <a:lnTo>
                    <a:pt x="440" y="187"/>
                  </a:lnTo>
                  <a:close/>
                  <a:moveTo>
                    <a:pt x="654" y="801"/>
                  </a:moveTo>
                  <a:lnTo>
                    <a:pt x="547" y="801"/>
                  </a:lnTo>
                  <a:lnTo>
                    <a:pt x="547" y="908"/>
                  </a:lnTo>
                  <a:lnTo>
                    <a:pt x="654" y="908"/>
                  </a:lnTo>
                  <a:lnTo>
                    <a:pt x="654" y="801"/>
                  </a:lnTo>
                  <a:close/>
                  <a:moveTo>
                    <a:pt x="654" y="587"/>
                  </a:moveTo>
                  <a:lnTo>
                    <a:pt x="547" y="587"/>
                  </a:lnTo>
                  <a:lnTo>
                    <a:pt x="547" y="694"/>
                  </a:lnTo>
                  <a:lnTo>
                    <a:pt x="654" y="694"/>
                  </a:lnTo>
                  <a:lnTo>
                    <a:pt x="654" y="587"/>
                  </a:lnTo>
                  <a:close/>
                  <a:moveTo>
                    <a:pt x="654" y="374"/>
                  </a:moveTo>
                  <a:lnTo>
                    <a:pt x="547" y="374"/>
                  </a:lnTo>
                  <a:lnTo>
                    <a:pt x="547" y="480"/>
                  </a:lnTo>
                  <a:lnTo>
                    <a:pt x="654" y="480"/>
                  </a:lnTo>
                  <a:lnTo>
                    <a:pt x="654" y="374"/>
                  </a:lnTo>
                  <a:close/>
                  <a:moveTo>
                    <a:pt x="654" y="160"/>
                  </a:moveTo>
                  <a:lnTo>
                    <a:pt x="547" y="160"/>
                  </a:lnTo>
                  <a:lnTo>
                    <a:pt x="547" y="267"/>
                  </a:lnTo>
                  <a:lnTo>
                    <a:pt x="654" y="267"/>
                  </a:lnTo>
                  <a:lnTo>
                    <a:pt x="654" y="160"/>
                  </a:lnTo>
                  <a:close/>
                  <a:moveTo>
                    <a:pt x="828" y="0"/>
                  </a:moveTo>
                  <a:lnTo>
                    <a:pt x="0" y="0"/>
                  </a:lnTo>
                  <a:lnTo>
                    <a:pt x="0" y="80"/>
                  </a:lnTo>
                  <a:lnTo>
                    <a:pt x="0" y="988"/>
                  </a:lnTo>
                  <a:lnTo>
                    <a:pt x="0" y="1068"/>
                  </a:lnTo>
                  <a:lnTo>
                    <a:pt x="828" y="1068"/>
                  </a:lnTo>
                  <a:lnTo>
                    <a:pt x="828" y="988"/>
                  </a:lnTo>
                  <a:lnTo>
                    <a:pt x="80" y="988"/>
                  </a:lnTo>
                  <a:lnTo>
                    <a:pt x="80" y="80"/>
                  </a:lnTo>
                  <a:lnTo>
                    <a:pt x="747" y="80"/>
                  </a:lnTo>
                  <a:lnTo>
                    <a:pt x="747" y="988"/>
                  </a:lnTo>
                  <a:lnTo>
                    <a:pt x="828" y="988"/>
                  </a:lnTo>
                  <a:lnTo>
                    <a:pt x="828" y="80"/>
                  </a:lnTo>
                  <a:lnTo>
                    <a:pt x="828"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4" name="Google Shape;420;p13"/>
            <p:cNvSpPr/>
            <p:nvPr/>
          </p:nvSpPr>
          <p:spPr>
            <a:xfrm>
              <a:off x="3650294" y="4888008"/>
              <a:ext cx="989965" cy="426085"/>
            </a:xfrm>
            <a:custGeom>
              <a:avLst/>
              <a:gdLst/>
              <a:ahLst/>
              <a:cxnLst/>
              <a:rect l="l" t="t" r="r" b="b"/>
              <a:pathLst>
                <a:path w="1559" h="671" extrusionOk="0">
                  <a:moveTo>
                    <a:pt x="408" y="0"/>
                  </a:moveTo>
                  <a:lnTo>
                    <a:pt x="0" y="335"/>
                  </a:lnTo>
                  <a:lnTo>
                    <a:pt x="408" y="671"/>
                  </a:lnTo>
                  <a:lnTo>
                    <a:pt x="408" y="449"/>
                  </a:lnTo>
                  <a:lnTo>
                    <a:pt x="1559" y="449"/>
                  </a:lnTo>
                  <a:lnTo>
                    <a:pt x="1559" y="222"/>
                  </a:lnTo>
                  <a:lnTo>
                    <a:pt x="408" y="222"/>
                  </a:lnTo>
                  <a:lnTo>
                    <a:pt x="408" y="0"/>
                  </a:lnTo>
                  <a:close/>
                </a:path>
              </a:pathLst>
            </a:custGeom>
            <a:solidFill>
              <a:srgbClr val="A698C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6" name="Google Shape;421;p13"/>
            <p:cNvSpPr/>
            <p:nvPr/>
          </p:nvSpPr>
          <p:spPr>
            <a:xfrm>
              <a:off x="1581867" y="4092092"/>
              <a:ext cx="773919" cy="1008958"/>
            </a:xfrm>
            <a:custGeom>
              <a:avLst/>
              <a:gdLst/>
              <a:ahLst/>
              <a:cxnLst/>
              <a:rect l="l" t="t" r="r" b="b"/>
              <a:pathLst>
                <a:path w="747" h="1082" extrusionOk="0">
                  <a:moveTo>
                    <a:pt x="354" y="0"/>
                  </a:moveTo>
                  <a:lnTo>
                    <a:pt x="330" y="5"/>
                  </a:lnTo>
                  <a:lnTo>
                    <a:pt x="311" y="17"/>
                  </a:lnTo>
                  <a:lnTo>
                    <a:pt x="298" y="36"/>
                  </a:lnTo>
                  <a:lnTo>
                    <a:pt x="294" y="59"/>
                  </a:lnTo>
                  <a:lnTo>
                    <a:pt x="294" y="541"/>
                  </a:lnTo>
                  <a:lnTo>
                    <a:pt x="287" y="548"/>
                  </a:lnTo>
                  <a:lnTo>
                    <a:pt x="274" y="548"/>
                  </a:lnTo>
                  <a:lnTo>
                    <a:pt x="267" y="541"/>
                  </a:lnTo>
                  <a:lnTo>
                    <a:pt x="267" y="140"/>
                  </a:lnTo>
                  <a:lnTo>
                    <a:pt x="262" y="117"/>
                  </a:lnTo>
                  <a:lnTo>
                    <a:pt x="249" y="98"/>
                  </a:lnTo>
                  <a:lnTo>
                    <a:pt x="230" y="85"/>
                  </a:lnTo>
                  <a:lnTo>
                    <a:pt x="207" y="80"/>
                  </a:lnTo>
                  <a:lnTo>
                    <a:pt x="183" y="85"/>
                  </a:lnTo>
                  <a:lnTo>
                    <a:pt x="164" y="98"/>
                  </a:lnTo>
                  <a:lnTo>
                    <a:pt x="152" y="117"/>
                  </a:lnTo>
                  <a:lnTo>
                    <a:pt x="147" y="140"/>
                  </a:lnTo>
                  <a:lnTo>
                    <a:pt x="147" y="541"/>
                  </a:lnTo>
                  <a:lnTo>
                    <a:pt x="140" y="548"/>
                  </a:lnTo>
                  <a:lnTo>
                    <a:pt x="127" y="548"/>
                  </a:lnTo>
                  <a:lnTo>
                    <a:pt x="120" y="541"/>
                  </a:lnTo>
                  <a:lnTo>
                    <a:pt x="120" y="274"/>
                  </a:lnTo>
                  <a:lnTo>
                    <a:pt x="115" y="250"/>
                  </a:lnTo>
                  <a:lnTo>
                    <a:pt x="103" y="231"/>
                  </a:lnTo>
                  <a:lnTo>
                    <a:pt x="84" y="218"/>
                  </a:lnTo>
                  <a:lnTo>
                    <a:pt x="60" y="214"/>
                  </a:lnTo>
                  <a:lnTo>
                    <a:pt x="37" y="218"/>
                  </a:lnTo>
                  <a:lnTo>
                    <a:pt x="18" y="231"/>
                  </a:lnTo>
                  <a:lnTo>
                    <a:pt x="5" y="250"/>
                  </a:lnTo>
                  <a:lnTo>
                    <a:pt x="0" y="274"/>
                  </a:lnTo>
                  <a:lnTo>
                    <a:pt x="0" y="735"/>
                  </a:lnTo>
                  <a:lnTo>
                    <a:pt x="11" y="823"/>
                  </a:lnTo>
                  <a:lnTo>
                    <a:pt x="38" y="883"/>
                  </a:lnTo>
                  <a:lnTo>
                    <a:pt x="69" y="927"/>
                  </a:lnTo>
                  <a:lnTo>
                    <a:pt x="96" y="967"/>
                  </a:lnTo>
                  <a:lnTo>
                    <a:pt x="107" y="1015"/>
                  </a:lnTo>
                  <a:lnTo>
                    <a:pt x="107" y="1082"/>
                  </a:lnTo>
                  <a:lnTo>
                    <a:pt x="494" y="1082"/>
                  </a:lnTo>
                  <a:lnTo>
                    <a:pt x="494" y="982"/>
                  </a:lnTo>
                  <a:lnTo>
                    <a:pt x="641" y="868"/>
                  </a:lnTo>
                  <a:lnTo>
                    <a:pt x="650" y="860"/>
                  </a:lnTo>
                  <a:lnTo>
                    <a:pt x="746" y="470"/>
                  </a:lnTo>
                  <a:lnTo>
                    <a:pt x="747" y="443"/>
                  </a:lnTo>
                  <a:lnTo>
                    <a:pt x="737" y="420"/>
                  </a:lnTo>
                  <a:lnTo>
                    <a:pt x="720" y="401"/>
                  </a:lnTo>
                  <a:lnTo>
                    <a:pt x="695" y="390"/>
                  </a:lnTo>
                  <a:lnTo>
                    <a:pt x="669" y="389"/>
                  </a:lnTo>
                  <a:lnTo>
                    <a:pt x="645" y="399"/>
                  </a:lnTo>
                  <a:lnTo>
                    <a:pt x="626" y="416"/>
                  </a:lnTo>
                  <a:lnTo>
                    <a:pt x="615" y="441"/>
                  </a:lnTo>
                  <a:lnTo>
                    <a:pt x="561" y="688"/>
                  </a:lnTo>
                  <a:lnTo>
                    <a:pt x="561" y="140"/>
                  </a:lnTo>
                  <a:lnTo>
                    <a:pt x="556" y="117"/>
                  </a:lnTo>
                  <a:lnTo>
                    <a:pt x="543" y="98"/>
                  </a:lnTo>
                  <a:lnTo>
                    <a:pt x="524" y="85"/>
                  </a:lnTo>
                  <a:lnTo>
                    <a:pt x="501" y="80"/>
                  </a:lnTo>
                  <a:lnTo>
                    <a:pt x="477" y="85"/>
                  </a:lnTo>
                  <a:lnTo>
                    <a:pt x="458" y="98"/>
                  </a:lnTo>
                  <a:lnTo>
                    <a:pt x="445" y="117"/>
                  </a:lnTo>
                  <a:lnTo>
                    <a:pt x="440" y="140"/>
                  </a:lnTo>
                  <a:lnTo>
                    <a:pt x="440" y="541"/>
                  </a:lnTo>
                  <a:lnTo>
                    <a:pt x="434" y="548"/>
                  </a:lnTo>
                  <a:lnTo>
                    <a:pt x="420" y="548"/>
                  </a:lnTo>
                  <a:lnTo>
                    <a:pt x="414" y="541"/>
                  </a:lnTo>
                  <a:lnTo>
                    <a:pt x="414" y="59"/>
                  </a:lnTo>
                  <a:lnTo>
                    <a:pt x="409" y="36"/>
                  </a:lnTo>
                  <a:lnTo>
                    <a:pt x="396" y="17"/>
                  </a:lnTo>
                  <a:lnTo>
                    <a:pt x="377" y="5"/>
                  </a:lnTo>
                  <a:lnTo>
                    <a:pt x="354"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1226724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401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17280" y="3386890"/>
            <a:ext cx="2591670" cy="2667532"/>
          </a:xfrm>
          <a:prstGeom prst="rect">
            <a:avLst/>
          </a:prstGeom>
          <a:noFill/>
          <a:ln>
            <a:noFill/>
          </a:ln>
        </p:spPr>
      </p:pic>
      <p:sp>
        <p:nvSpPr>
          <p:cNvPr id="2" name="Rectangle 1"/>
          <p:cNvSpPr/>
          <p:nvPr/>
        </p:nvSpPr>
        <p:spPr>
          <a:xfrm>
            <a:off x="3156408" y="2107780"/>
            <a:ext cx="8273592" cy="3785652"/>
          </a:xfrm>
          <a:prstGeom prst="rect">
            <a:avLst/>
          </a:prstGeom>
        </p:spPr>
        <p:txBody>
          <a:bodyPr wrap="square">
            <a:spAutoFit/>
          </a:bodyPr>
          <a:lstStyle/>
          <a:p>
            <a:pPr marL="285750" lvl="0"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As a first step, participants brainstorm on their understanding of the objective(s) or intent of the action and then develop a timeline of what actually happened and has changed over time. The next step is more focused on an analytical approach, as they identify what went well and why, and what could have gone better and why. </a:t>
            </a:r>
          </a:p>
          <a:p>
            <a:pPr marL="285750" lvl="0"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At the end of the process, conclusions of what could be done better next time are summarized into lessons learned. Participants may be asked to vote for what they regard as the three most important lessons in case of multiple considerations. An AAR discussion is a facilitated process and may not last more than half a day or a day. </a:t>
            </a:r>
            <a:r>
              <a:rPr lang="en-US" sz="1600" b="1" dirty="0">
                <a:solidFill>
                  <a:srgbClr val="FF9518"/>
                </a:solidFill>
                <a:latin typeface="Times New Roman"/>
                <a:ea typeface="Times New Roman"/>
                <a:cs typeface="Times New Roman"/>
                <a:sym typeface="Times New Roman"/>
              </a:rPr>
              <a:t>Depending on the resources and time available, it can either be formal, with additional preparatory work, or informal</a:t>
            </a:r>
            <a:r>
              <a:rPr lang="en-US" sz="1600" b="1" dirty="0">
                <a:solidFill>
                  <a:schemeClr val="dk1"/>
                </a:solidFill>
                <a:latin typeface="Times New Roman"/>
                <a:ea typeface="Times New Roman"/>
                <a:cs typeface="Times New Roman"/>
                <a:sym typeface="Times New Roman"/>
              </a:rPr>
              <a:t> as detailed in the box below.</a:t>
            </a:r>
          </a:p>
        </p:txBody>
      </p:sp>
    </p:spTree>
    <p:extLst>
      <p:ext uri="{BB962C8B-B14F-4D97-AF65-F5344CB8AC3E}">
        <p14:creationId xmlns:p14="http://schemas.microsoft.com/office/powerpoint/2010/main" val="1233238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625099"/>
            <a:ext cx="2591670" cy="2667532"/>
          </a:xfrm>
          <a:prstGeom prst="rect">
            <a:avLst/>
          </a:prstGeom>
          <a:noFill/>
          <a:ln>
            <a:noFill/>
          </a:ln>
        </p:spPr>
      </p:pic>
      <p:graphicFrame>
        <p:nvGraphicFramePr>
          <p:cNvPr id="11" name="Google Shape;456;p15"/>
          <p:cNvGraphicFramePr/>
          <p:nvPr>
            <p:extLst>
              <p:ext uri="{D42A27DB-BD31-4B8C-83A1-F6EECF244321}">
                <p14:modId xmlns:p14="http://schemas.microsoft.com/office/powerpoint/2010/main" val="2017639217"/>
              </p:ext>
            </p:extLst>
          </p:nvPr>
        </p:nvGraphicFramePr>
        <p:xfrm>
          <a:off x="2992574" y="2190064"/>
          <a:ext cx="8182325" cy="3921967"/>
        </p:xfrm>
        <a:graphic>
          <a:graphicData uri="http://schemas.openxmlformats.org/drawingml/2006/table">
            <a:tbl>
              <a:tblPr firstRow="1" firstCol="1" bandRow="1">
                <a:noFill/>
              </a:tblPr>
              <a:tblGrid>
                <a:gridCol w="4111500">
                  <a:extLst>
                    <a:ext uri="{9D8B030D-6E8A-4147-A177-3AD203B41FA5}">
                      <a16:colId xmlns:a16="http://schemas.microsoft.com/office/drawing/2014/main" val="20000"/>
                    </a:ext>
                  </a:extLst>
                </a:gridCol>
                <a:gridCol w="4070825">
                  <a:extLst>
                    <a:ext uri="{9D8B030D-6E8A-4147-A177-3AD203B41FA5}">
                      <a16:colId xmlns:a16="http://schemas.microsoft.com/office/drawing/2014/main" val="20001"/>
                    </a:ext>
                  </a:extLst>
                </a:gridCol>
              </a:tblGrid>
              <a:tr h="442675">
                <a:tc gridSpan="2">
                  <a:txBody>
                    <a:bodyPr/>
                    <a:lstStyle/>
                    <a:p>
                      <a:pPr marL="1904365" marR="1892300" lvl="0" indent="0" algn="ctr" rtl="0">
                        <a:spcBef>
                          <a:spcPts val="0"/>
                        </a:spcBef>
                        <a:spcAft>
                          <a:spcPts val="0"/>
                        </a:spcAft>
                        <a:buNone/>
                      </a:pPr>
                      <a:r>
                        <a:rPr lang="en-US" sz="2000" b="1" u="none" strike="noStrike" cap="none" dirty="0">
                          <a:solidFill>
                            <a:srgbClr val="7030A0"/>
                          </a:solidFill>
                          <a:latin typeface="Calibri"/>
                          <a:ea typeface="Calibri"/>
                          <a:cs typeface="Calibri"/>
                          <a:sym typeface="Calibri"/>
                        </a:rPr>
                        <a:t>Key features of after-action review</a:t>
                      </a:r>
                      <a:endParaRPr sz="2000" b="1" u="none" strike="noStrike" cap="none" dirty="0">
                        <a:solidFill>
                          <a:srgbClr val="7030A0"/>
                        </a:solidFill>
                        <a:latin typeface="Calibri"/>
                        <a:ea typeface="Calibri"/>
                        <a:cs typeface="Calibri"/>
                        <a:sym typeface="Calibri"/>
                      </a:endParaRPr>
                    </a:p>
                  </a:txBody>
                  <a:tcPr marL="0" marR="0" marT="0" marB="0"/>
                </a:tc>
                <a:tc hMerge="1">
                  <a:txBody>
                    <a:bodyPr/>
                    <a:lstStyle/>
                    <a:p>
                      <a:endParaRPr lang="en-US"/>
                    </a:p>
                  </a:txBody>
                  <a:tcPr/>
                </a:tc>
                <a:extLst>
                  <a:ext uri="{0D108BD9-81ED-4DB2-BD59-A6C34878D82A}">
                    <a16:rowId xmlns:a16="http://schemas.microsoft.com/office/drawing/2014/main" val="10000"/>
                  </a:ext>
                </a:extLst>
              </a:tr>
              <a:tr h="2627450">
                <a:tc>
                  <a:txBody>
                    <a:bodyPr/>
                    <a:lstStyle/>
                    <a:p>
                      <a:pPr marL="995045" marR="1015364" lvl="0" indent="0" algn="ctr" rtl="0">
                        <a:spcBef>
                          <a:spcPts val="0"/>
                        </a:spcBef>
                        <a:spcAft>
                          <a:spcPts val="0"/>
                        </a:spcAft>
                        <a:buNone/>
                      </a:pPr>
                      <a:r>
                        <a:rPr lang="en-US" sz="2000" u="none" strike="noStrike" cap="none" dirty="0">
                          <a:solidFill>
                            <a:srgbClr val="66FF33"/>
                          </a:solidFill>
                        </a:rPr>
                        <a:t>Formal reviews</a:t>
                      </a:r>
                      <a:endParaRPr sz="2800" u="none" strike="noStrike" cap="none" dirty="0">
                        <a:solidFill>
                          <a:srgbClr val="66FF33"/>
                        </a:solidFill>
                      </a:endParaRPr>
                    </a:p>
                    <a:p>
                      <a:pPr marL="342900" marR="0" lvl="0" indent="-342900" algn="l" rtl="0">
                        <a:spcBef>
                          <a:spcPts val="55"/>
                        </a:spcBef>
                        <a:spcAft>
                          <a:spcPts val="0"/>
                        </a:spcAft>
                        <a:buClr>
                          <a:schemeClr val="dk1"/>
                        </a:buClr>
                        <a:buSzPts val="1000"/>
                        <a:buFont typeface="Trebuchet MS"/>
                        <a:buChar char="•"/>
                      </a:pPr>
                      <a:r>
                        <a:rPr lang="en-US" sz="2000" u="none" strike="noStrike" cap="none" dirty="0"/>
                        <a:t>Are facilitated by an objective outsider</a:t>
                      </a:r>
                      <a:endParaRPr sz="2800" u="none" strike="noStrike" cap="none" dirty="0"/>
                    </a:p>
                    <a:p>
                      <a:pPr marL="342900" marR="0" lvl="0" indent="-342900" algn="l" rtl="0">
                        <a:spcBef>
                          <a:spcPts val="40"/>
                        </a:spcBef>
                        <a:spcAft>
                          <a:spcPts val="0"/>
                        </a:spcAft>
                        <a:buClr>
                          <a:schemeClr val="dk1"/>
                        </a:buClr>
                        <a:buSzPts val="1000"/>
                        <a:buFont typeface="Trebuchet MS"/>
                        <a:buChar char="•"/>
                      </a:pPr>
                      <a:r>
                        <a:rPr lang="en-US" sz="2000" u="none" strike="noStrike" cap="none" dirty="0"/>
                        <a:t>Take more time</a:t>
                      </a:r>
                      <a:endParaRPr sz="2800" u="none" strike="noStrike" cap="none" dirty="0"/>
                    </a:p>
                    <a:p>
                      <a:pPr marL="342900" marR="0" lvl="0" indent="-342900" algn="l" rtl="0">
                        <a:spcBef>
                          <a:spcPts val="180"/>
                        </a:spcBef>
                        <a:spcAft>
                          <a:spcPts val="0"/>
                        </a:spcAft>
                        <a:buClr>
                          <a:schemeClr val="dk1"/>
                        </a:buClr>
                        <a:buSzPts val="1000"/>
                        <a:buFont typeface="Trebuchet MS"/>
                        <a:buChar char="•"/>
                      </a:pPr>
                      <a:r>
                        <a:rPr lang="en-US" sz="2000" u="none" strike="noStrike" cap="none" dirty="0"/>
                        <a:t>Use more complex review techniques and tools</a:t>
                      </a:r>
                      <a:endParaRPr sz="2800" u="none" strike="noStrike" cap="none" dirty="0"/>
                    </a:p>
                    <a:p>
                      <a:pPr marL="342900" marR="0" lvl="0" indent="-342900" algn="l" rtl="0">
                        <a:spcBef>
                          <a:spcPts val="180"/>
                        </a:spcBef>
                        <a:spcAft>
                          <a:spcPts val="0"/>
                        </a:spcAft>
                        <a:buClr>
                          <a:schemeClr val="dk1"/>
                        </a:buClr>
                        <a:buSzPts val="1000"/>
                        <a:buFont typeface="Trebuchet MS"/>
                        <a:buChar char="•"/>
                      </a:pPr>
                      <a:r>
                        <a:rPr lang="en-US" sz="2000" u="none" strike="noStrike" cap="none" dirty="0"/>
                        <a:t>Are scheduled beforehand</a:t>
                      </a:r>
                      <a:endParaRPr sz="2800" u="none" strike="noStrike" cap="none" dirty="0"/>
                    </a:p>
                    <a:p>
                      <a:pPr marL="342900" marR="153670" lvl="0" indent="-342900" algn="l" rtl="0">
                        <a:lnSpc>
                          <a:spcPct val="102000"/>
                        </a:lnSpc>
                        <a:spcBef>
                          <a:spcPts val="180"/>
                        </a:spcBef>
                        <a:spcAft>
                          <a:spcPts val="0"/>
                        </a:spcAft>
                        <a:buClr>
                          <a:schemeClr val="dk1"/>
                        </a:buClr>
                        <a:buSzPts val="1000"/>
                        <a:buFont typeface="Trebuchet MS"/>
                        <a:buChar char="•"/>
                      </a:pPr>
                      <a:r>
                        <a:rPr lang="en-US" sz="2000" u="none" strike="noStrike" cap="none" dirty="0"/>
                        <a:t>Are conducted in meetings or other “formal” settings</a:t>
                      </a:r>
                      <a:endParaRPr sz="2800" u="none" strike="noStrike" cap="none" dirty="0"/>
                    </a:p>
                    <a:p>
                      <a:pPr marL="342900" marR="0" lvl="0" indent="-342900" algn="l" rtl="0">
                        <a:spcBef>
                          <a:spcPts val="150"/>
                        </a:spcBef>
                        <a:spcAft>
                          <a:spcPts val="0"/>
                        </a:spcAft>
                        <a:buClr>
                          <a:schemeClr val="dk1"/>
                        </a:buClr>
                        <a:buSzPts val="1000"/>
                        <a:buFont typeface="Trebuchet MS"/>
                        <a:buChar char="•"/>
                      </a:pPr>
                      <a:r>
                        <a:rPr lang="en-US" sz="2000" u="none" strike="noStrike" cap="none" dirty="0"/>
                        <a:t>Require a more standard and thorough report</a:t>
                      </a:r>
                      <a:endParaRPr sz="2800" u="none" strike="noStrike" cap="none" dirty="0">
                        <a:latin typeface="Trebuchet MS"/>
                        <a:ea typeface="Trebuchet MS"/>
                        <a:cs typeface="Trebuchet MS"/>
                        <a:sym typeface="Trebuchet MS"/>
                      </a:endParaRPr>
                    </a:p>
                  </a:txBody>
                  <a:tcPr marL="0" marR="0" marT="0" marB="0"/>
                </a:tc>
                <a:tc>
                  <a:txBody>
                    <a:bodyPr/>
                    <a:lstStyle/>
                    <a:p>
                      <a:pPr marL="935989" marR="956310" lvl="0" indent="0" algn="ctr" rtl="0">
                        <a:spcBef>
                          <a:spcPts val="0"/>
                        </a:spcBef>
                        <a:spcAft>
                          <a:spcPts val="0"/>
                        </a:spcAft>
                        <a:buNone/>
                      </a:pPr>
                      <a:r>
                        <a:rPr lang="en-US" sz="2000" b="1" u="none" strike="noStrike" cap="none" dirty="0">
                          <a:solidFill>
                            <a:srgbClr val="FF0000"/>
                          </a:solidFill>
                          <a:latin typeface="Calibri"/>
                          <a:ea typeface="Calibri"/>
                          <a:cs typeface="Calibri"/>
                          <a:sym typeface="Calibri"/>
                        </a:rPr>
                        <a:t>Informal reviews</a:t>
                      </a:r>
                      <a:endParaRPr sz="2000" b="1" u="none" strike="noStrike" cap="none" dirty="0">
                        <a:solidFill>
                          <a:srgbClr val="FF0000"/>
                        </a:solidFill>
                        <a:latin typeface="Calibri"/>
                        <a:ea typeface="Calibri"/>
                        <a:cs typeface="Calibri"/>
                        <a:sym typeface="Calibri"/>
                      </a:endParaRPr>
                    </a:p>
                    <a:p>
                      <a:pPr marL="342900" marR="0" lvl="0" indent="-342900" algn="l" rtl="0">
                        <a:spcBef>
                          <a:spcPts val="55"/>
                        </a:spcBef>
                        <a:spcAft>
                          <a:spcPts val="0"/>
                        </a:spcAft>
                        <a:buClr>
                          <a:schemeClr val="dk1"/>
                        </a:buClr>
                        <a:buSzPts val="1000"/>
                        <a:buFont typeface="Trebuchet MS"/>
                        <a:buChar char="•"/>
                      </a:pPr>
                      <a:r>
                        <a:rPr lang="en-US" sz="2000" b="1" u="none" strike="noStrike" cap="none" dirty="0">
                          <a:solidFill>
                            <a:schemeClr val="dk1"/>
                          </a:solidFill>
                          <a:latin typeface="Calibri"/>
                          <a:ea typeface="Calibri"/>
                          <a:cs typeface="Calibri"/>
                          <a:sym typeface="Calibri"/>
                        </a:rPr>
                        <a:t>Are conducted by those closest to the activity</a:t>
                      </a:r>
                      <a:endParaRPr sz="2000" b="1" u="none" strike="noStrike" cap="none" dirty="0">
                        <a:solidFill>
                          <a:schemeClr val="dk1"/>
                        </a:solidFill>
                        <a:latin typeface="Calibri"/>
                        <a:ea typeface="Calibri"/>
                        <a:cs typeface="Calibri"/>
                        <a:sym typeface="Calibri"/>
                      </a:endParaRPr>
                    </a:p>
                    <a:p>
                      <a:pPr marL="342900" marR="0" lvl="0" indent="-342900" algn="l" rtl="0">
                        <a:spcBef>
                          <a:spcPts val="180"/>
                        </a:spcBef>
                        <a:spcAft>
                          <a:spcPts val="0"/>
                        </a:spcAft>
                        <a:buClr>
                          <a:schemeClr val="dk1"/>
                        </a:buClr>
                        <a:buSzPts val="1000"/>
                        <a:buFont typeface="Trebuchet MS"/>
                        <a:buChar char="•"/>
                      </a:pPr>
                      <a:r>
                        <a:rPr lang="en-US" sz="2000" b="1" u="none" strike="noStrike" cap="none" dirty="0">
                          <a:solidFill>
                            <a:schemeClr val="dk1"/>
                          </a:solidFill>
                          <a:latin typeface="Calibri"/>
                          <a:ea typeface="Calibri"/>
                          <a:cs typeface="Calibri"/>
                          <a:sym typeface="Calibri"/>
                        </a:rPr>
                        <a:t>Take less time</a:t>
                      </a:r>
                      <a:endParaRPr sz="2000" b="1" u="none" strike="noStrike" cap="none" dirty="0">
                        <a:solidFill>
                          <a:schemeClr val="dk1"/>
                        </a:solidFill>
                        <a:latin typeface="Calibri"/>
                        <a:ea typeface="Calibri"/>
                        <a:cs typeface="Calibri"/>
                        <a:sym typeface="Calibri"/>
                      </a:endParaRPr>
                    </a:p>
                    <a:p>
                      <a:pPr marL="342900" marR="0" lvl="0" indent="-342900" algn="l" rtl="0">
                        <a:spcBef>
                          <a:spcPts val="180"/>
                        </a:spcBef>
                        <a:spcAft>
                          <a:spcPts val="0"/>
                        </a:spcAft>
                        <a:buClr>
                          <a:schemeClr val="dk1"/>
                        </a:buClr>
                        <a:buSzPts val="1000"/>
                        <a:buFont typeface="Trebuchet MS"/>
                        <a:buChar char="•"/>
                      </a:pPr>
                      <a:r>
                        <a:rPr lang="en-US" sz="2000" b="1" u="none" strike="noStrike" cap="none" dirty="0">
                          <a:solidFill>
                            <a:schemeClr val="dk1"/>
                          </a:solidFill>
                          <a:latin typeface="Calibri"/>
                          <a:ea typeface="Calibri"/>
                          <a:cs typeface="Calibri"/>
                          <a:sym typeface="Calibri"/>
                        </a:rPr>
                        <a:t>Use simple review techniques and tools</a:t>
                      </a:r>
                      <a:endParaRPr sz="2000" b="1" u="none" strike="noStrike" cap="none" dirty="0">
                        <a:solidFill>
                          <a:schemeClr val="dk1"/>
                        </a:solidFill>
                        <a:latin typeface="Calibri"/>
                        <a:ea typeface="Calibri"/>
                        <a:cs typeface="Calibri"/>
                        <a:sym typeface="Calibri"/>
                      </a:endParaRPr>
                    </a:p>
                    <a:p>
                      <a:pPr marL="342900" marR="0" lvl="0" indent="-342900" algn="l" rtl="0">
                        <a:spcBef>
                          <a:spcPts val="185"/>
                        </a:spcBef>
                        <a:spcAft>
                          <a:spcPts val="0"/>
                        </a:spcAft>
                        <a:buClr>
                          <a:schemeClr val="dk1"/>
                        </a:buClr>
                        <a:buSzPts val="1000"/>
                        <a:buFont typeface="Trebuchet MS"/>
                        <a:buChar char="•"/>
                      </a:pPr>
                      <a:r>
                        <a:rPr lang="en-US" sz="2000" b="1" u="none" strike="noStrike" cap="none" dirty="0">
                          <a:solidFill>
                            <a:schemeClr val="dk1"/>
                          </a:solidFill>
                          <a:latin typeface="Calibri"/>
                          <a:ea typeface="Calibri"/>
                          <a:cs typeface="Calibri"/>
                          <a:sym typeface="Calibri"/>
                        </a:rPr>
                        <a:t>Are conducted when needed</a:t>
                      </a:r>
                      <a:endParaRPr sz="2000" b="1" u="none" strike="noStrike" cap="none" dirty="0">
                        <a:solidFill>
                          <a:schemeClr val="dk1"/>
                        </a:solidFill>
                        <a:latin typeface="Calibri"/>
                        <a:ea typeface="Calibri"/>
                        <a:cs typeface="Calibri"/>
                        <a:sym typeface="Calibri"/>
                      </a:endParaRPr>
                    </a:p>
                    <a:p>
                      <a:pPr marL="342900" marR="0" lvl="0" indent="-342900" algn="l" rtl="0">
                        <a:spcBef>
                          <a:spcPts val="180"/>
                        </a:spcBef>
                        <a:spcAft>
                          <a:spcPts val="0"/>
                        </a:spcAft>
                        <a:buClr>
                          <a:schemeClr val="dk1"/>
                        </a:buClr>
                        <a:buSzPts val="1000"/>
                        <a:buFont typeface="Trebuchet MS"/>
                        <a:buChar char="•"/>
                      </a:pPr>
                      <a:r>
                        <a:rPr lang="en-US" sz="2000" b="1" u="none" strike="noStrike" cap="none" dirty="0">
                          <a:solidFill>
                            <a:schemeClr val="dk1"/>
                          </a:solidFill>
                          <a:latin typeface="Calibri"/>
                          <a:ea typeface="Calibri"/>
                          <a:cs typeface="Calibri"/>
                          <a:sym typeface="Calibri"/>
                        </a:rPr>
                        <a:t>Are held at the event’s site</a:t>
                      </a:r>
                      <a:endParaRPr sz="2000" b="1" u="none" strike="noStrike" cap="none" dirty="0">
                        <a:solidFill>
                          <a:schemeClr val="dk1"/>
                        </a:solidFill>
                        <a:latin typeface="Calibri"/>
                        <a:ea typeface="Calibri"/>
                        <a:cs typeface="Calibri"/>
                        <a:sym typeface="Calibri"/>
                      </a:endParaRPr>
                    </a:p>
                    <a:p>
                      <a:pPr marL="342900" marR="254000" lvl="0" indent="-342900" algn="l" rtl="0">
                        <a:lnSpc>
                          <a:spcPct val="102000"/>
                        </a:lnSpc>
                        <a:spcBef>
                          <a:spcPts val="180"/>
                        </a:spcBef>
                        <a:spcAft>
                          <a:spcPts val="0"/>
                        </a:spcAft>
                        <a:buClr>
                          <a:schemeClr val="dk1"/>
                        </a:buClr>
                        <a:buSzPts val="1000"/>
                        <a:buFont typeface="Trebuchet MS"/>
                        <a:buChar char="•"/>
                      </a:pPr>
                      <a:r>
                        <a:rPr lang="en-US" sz="2000" b="1" u="none" strike="noStrike" cap="none" dirty="0">
                          <a:solidFill>
                            <a:schemeClr val="dk1"/>
                          </a:solidFill>
                          <a:latin typeface="Calibri"/>
                          <a:ea typeface="Calibri"/>
                          <a:cs typeface="Calibri"/>
                          <a:sym typeface="Calibri"/>
                        </a:rPr>
                        <a:t>Can be covered by a less-comprehensive report</a:t>
                      </a:r>
                      <a:endParaRPr sz="2000" b="1" u="none" strike="noStrike" cap="none" dirty="0">
                        <a:solidFill>
                          <a:schemeClr val="dk1"/>
                        </a:solidFill>
                        <a:latin typeface="Calibri"/>
                        <a:ea typeface="Calibri"/>
                        <a:cs typeface="Calibri"/>
                        <a:sym typeface="Calibri"/>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38051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40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199802"/>
            <a:ext cx="2591670" cy="2667532"/>
          </a:xfrm>
          <a:prstGeom prst="rect">
            <a:avLst/>
          </a:prstGeom>
          <a:noFill/>
          <a:ln>
            <a:noFill/>
          </a:ln>
        </p:spPr>
      </p:pic>
      <p:sp>
        <p:nvSpPr>
          <p:cNvPr id="2" name="Rectangle 1"/>
          <p:cNvSpPr/>
          <p:nvPr/>
        </p:nvSpPr>
        <p:spPr>
          <a:xfrm>
            <a:off x="3406202" y="2053297"/>
            <a:ext cx="7528874" cy="3600986"/>
          </a:xfrm>
          <a:prstGeom prst="rect">
            <a:avLst/>
          </a:prstGeom>
        </p:spPr>
        <p:txBody>
          <a:bodyPr wrap="square">
            <a:spAutoFit/>
          </a:bodyPr>
          <a:lstStyle/>
          <a:p>
            <a:pPr marL="899795" lvl="0" algn="ctr"/>
            <a:r>
              <a:rPr lang="en-US" b="1" u="sng" dirty="0" smtClean="0">
                <a:solidFill>
                  <a:srgbClr val="C00000"/>
                </a:solidFill>
                <a:latin typeface="Times New Roman"/>
                <a:ea typeface="Times New Roman"/>
                <a:cs typeface="Times New Roman"/>
                <a:sym typeface="Times New Roman"/>
              </a:rPr>
              <a:t>Other </a:t>
            </a:r>
            <a:r>
              <a:rPr lang="en-US" b="1" u="sng" dirty="0">
                <a:solidFill>
                  <a:srgbClr val="C00000"/>
                </a:solidFill>
                <a:latin typeface="Times New Roman"/>
                <a:ea typeface="Times New Roman"/>
                <a:cs typeface="Times New Roman"/>
                <a:sym typeface="Times New Roman"/>
              </a:rPr>
              <a:t>examples of evaluative approaches and tools are summarized as follows:</a:t>
            </a:r>
            <a:endParaRPr lang="en-US" sz="1600" dirty="0"/>
          </a:p>
          <a:p>
            <a:pPr lvl="0"/>
            <a:r>
              <a:rPr lang="en-US" sz="1600" dirty="0">
                <a:solidFill>
                  <a:schemeClr val="dk1"/>
                </a:solidFill>
                <a:ea typeface="Calibri"/>
                <a:cs typeface="Calibri"/>
                <a:sym typeface="Calibri"/>
              </a:rPr>
              <a:t> </a:t>
            </a:r>
          </a:p>
          <a:p>
            <a:pPr marL="285750" lvl="0" indent="-285750">
              <a:buClr>
                <a:srgbClr val="24A9E1"/>
              </a:buClr>
              <a:buSzPts val="1800"/>
              <a:buFont typeface="Noto Sans Symbols"/>
              <a:buChar char="❑"/>
            </a:pPr>
            <a:r>
              <a:rPr lang="en-US" sz="1600" b="1" dirty="0">
                <a:solidFill>
                  <a:srgbClr val="24A9E1"/>
                </a:solidFill>
                <a:latin typeface="Times New Roman"/>
                <a:ea typeface="Times New Roman"/>
                <a:cs typeface="Times New Roman"/>
                <a:sym typeface="Times New Roman"/>
              </a:rPr>
              <a:t>The most significant change (MSC) </a:t>
            </a:r>
            <a:r>
              <a:rPr lang="en-US" sz="1600" b="1" dirty="0">
                <a:solidFill>
                  <a:schemeClr val="dk1"/>
                </a:solidFill>
                <a:latin typeface="Times New Roman"/>
                <a:ea typeface="Times New Roman"/>
                <a:cs typeface="Times New Roman"/>
                <a:sym typeface="Times New Roman"/>
              </a:rPr>
              <a:t>is a type of participatory tool that requires gathering personal accounts of perceived change(s) and determining which of these accounts is the most significant and why.</a:t>
            </a:r>
          </a:p>
          <a:p>
            <a:pPr lvl="0"/>
            <a:endParaRPr lang="en-US" sz="1600" b="1" dirty="0">
              <a:solidFill>
                <a:schemeClr val="dk1"/>
              </a:solidFill>
              <a:latin typeface="Times New Roman"/>
              <a:ea typeface="Times New Roman"/>
              <a:cs typeface="Times New Roman"/>
              <a:sym typeface="Times New Roman"/>
            </a:endParaRPr>
          </a:p>
          <a:p>
            <a:pPr marL="285750" lvl="0" indent="-285750">
              <a:buClr>
                <a:srgbClr val="24A9E1"/>
              </a:buClr>
              <a:buSzPts val="1800"/>
              <a:buFont typeface="Noto Sans Symbols"/>
              <a:buChar char="❑"/>
            </a:pPr>
            <a:r>
              <a:rPr lang="en-US" sz="1600" b="1" dirty="0">
                <a:solidFill>
                  <a:srgbClr val="24A9E1"/>
                </a:solidFill>
                <a:latin typeface="Times New Roman"/>
                <a:ea typeface="Times New Roman"/>
                <a:cs typeface="Times New Roman"/>
                <a:sym typeface="Times New Roman"/>
              </a:rPr>
              <a:t>The Kirkpatrick model </a:t>
            </a:r>
            <a:r>
              <a:rPr lang="en-US" sz="1600" b="1" dirty="0">
                <a:solidFill>
                  <a:schemeClr val="dk1"/>
                </a:solidFill>
                <a:latin typeface="Times New Roman"/>
                <a:ea typeface="Times New Roman"/>
                <a:cs typeface="Times New Roman"/>
                <a:sym typeface="Times New Roman"/>
              </a:rPr>
              <a:t>is a four-level training evaluation model developed to evaluate trainings. The four levels are as follows</a:t>
            </a:r>
            <a:r>
              <a:rPr lang="en-US" sz="1600" b="1" dirty="0">
                <a:solidFill>
                  <a:srgbClr val="C55A11"/>
                </a:solidFill>
                <a:latin typeface="Times New Roman"/>
                <a:ea typeface="Times New Roman"/>
                <a:cs typeface="Times New Roman"/>
                <a:sym typeface="Times New Roman"/>
              </a:rPr>
              <a:t>: (a) reaction; (b) learning; (c) </a:t>
            </a:r>
            <a:r>
              <a:rPr lang="en-US" sz="1600" b="1" dirty="0" err="1">
                <a:solidFill>
                  <a:srgbClr val="C55A11"/>
                </a:solidFill>
                <a:latin typeface="Times New Roman"/>
                <a:ea typeface="Times New Roman"/>
                <a:cs typeface="Times New Roman"/>
                <a:sym typeface="Times New Roman"/>
              </a:rPr>
              <a:t>behaviour</a:t>
            </a:r>
            <a:r>
              <a:rPr lang="en-US" sz="1600" b="1" dirty="0">
                <a:solidFill>
                  <a:srgbClr val="C55A11"/>
                </a:solidFill>
                <a:latin typeface="Times New Roman"/>
                <a:ea typeface="Times New Roman"/>
                <a:cs typeface="Times New Roman"/>
                <a:sym typeface="Times New Roman"/>
              </a:rPr>
              <a:t>; and (d) results</a:t>
            </a:r>
            <a:r>
              <a:rPr lang="en-US" sz="1600" b="1" dirty="0">
                <a:solidFill>
                  <a:schemeClr val="dk1"/>
                </a:solidFill>
                <a:latin typeface="Times New Roman"/>
                <a:ea typeface="Times New Roman"/>
                <a:cs typeface="Times New Roman"/>
                <a:sym typeface="Times New Roman"/>
              </a:rPr>
              <a:t>. </a:t>
            </a:r>
          </a:p>
          <a:p>
            <a:pPr lvl="0"/>
            <a:endParaRPr lang="en-US" sz="1600" b="1" dirty="0">
              <a:solidFill>
                <a:schemeClr val="dk1"/>
              </a:solidFill>
              <a:latin typeface="Times New Roman"/>
              <a:ea typeface="Times New Roman"/>
              <a:cs typeface="Times New Roman"/>
              <a:sym typeface="Times New Roman"/>
            </a:endParaRPr>
          </a:p>
          <a:p>
            <a:pPr lvl="1"/>
            <a:r>
              <a:rPr lang="en-US" sz="1600" b="1" dirty="0">
                <a:solidFill>
                  <a:schemeClr val="dk1"/>
                </a:solidFill>
                <a:latin typeface="Times New Roman"/>
                <a:ea typeface="Times New Roman"/>
                <a:cs typeface="Times New Roman"/>
                <a:sym typeface="Times New Roman"/>
              </a:rPr>
              <a:t>This is a commonly used method for assessing the results acquired from a training. A generic post- training completion evaluation form has been developed that can be easily modified as required by interested parties.</a:t>
            </a:r>
            <a:endParaRPr lang="en-US" sz="1600" dirty="0"/>
          </a:p>
        </p:txBody>
      </p:sp>
    </p:spTree>
    <p:extLst>
      <p:ext uri="{BB962C8B-B14F-4D97-AF65-F5344CB8AC3E}">
        <p14:creationId xmlns:p14="http://schemas.microsoft.com/office/powerpoint/2010/main" val="296599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663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25333" y="3103283"/>
            <a:ext cx="2591670" cy="2667532"/>
          </a:xfrm>
          <a:prstGeom prst="rect">
            <a:avLst/>
          </a:prstGeom>
          <a:noFill/>
          <a:ln>
            <a:noFill/>
          </a:ln>
        </p:spPr>
      </p:pic>
      <p:sp>
        <p:nvSpPr>
          <p:cNvPr id="2" name="Rectangle 1"/>
          <p:cNvSpPr/>
          <p:nvPr/>
        </p:nvSpPr>
        <p:spPr>
          <a:xfrm>
            <a:off x="3198829" y="2107780"/>
            <a:ext cx="8085056" cy="3608552"/>
          </a:xfrm>
          <a:prstGeom prst="rect">
            <a:avLst/>
          </a:prstGeom>
        </p:spPr>
        <p:txBody>
          <a:bodyPr wrap="square">
            <a:spAutoFit/>
          </a:bodyPr>
          <a:lstStyle/>
          <a:p>
            <a:pPr marL="488315" marR="223520" lvl="0" indent="-285750" algn="just">
              <a:lnSpc>
                <a:spcPct val="102000"/>
              </a:lnSpc>
              <a:buClr>
                <a:srgbClr val="24A9E1"/>
              </a:buClr>
              <a:buSzPts val="1800"/>
              <a:buFont typeface="Noto Sans Symbols"/>
              <a:buChar char="❑"/>
            </a:pPr>
            <a:r>
              <a:rPr lang="en-US" sz="1600" b="1" dirty="0">
                <a:solidFill>
                  <a:srgbClr val="24A9E1"/>
                </a:solidFill>
                <a:latin typeface="Times New Roman"/>
                <a:ea typeface="Times New Roman"/>
                <a:cs typeface="Times New Roman"/>
                <a:sym typeface="Times New Roman"/>
              </a:rPr>
              <a:t>Peer review </a:t>
            </a:r>
            <a:r>
              <a:rPr lang="en-US" sz="1600" b="1" dirty="0">
                <a:solidFill>
                  <a:schemeClr val="dk1"/>
                </a:solidFill>
                <a:latin typeface="Times New Roman"/>
                <a:ea typeface="Times New Roman"/>
                <a:cs typeface="Times New Roman"/>
                <a:sym typeface="Times New Roman"/>
              </a:rPr>
              <a:t>is a process that can help advise on quality issues and compliance to standards, usually conducted by other specialists from the same field, who are chosen for their knowledge of  the  subject  matter.  This  process  has  been  used,  for  instance,  for  the  review  of implementation of the United Nations System-wide Action Plan (UN-SWAP) for gender equality and the empowerment of women, with the participation of two to three other agencies being mutually reviewed. A peer review mechanism has also been developed by UNEG in partnership with OECD/DAC to review the evaluation policy of UNEG members.</a:t>
            </a:r>
            <a:endParaRPr lang="en-US" sz="1600" dirty="0"/>
          </a:p>
          <a:p>
            <a:pPr marL="488315" marR="223520" lvl="0" indent="-171450" algn="just">
              <a:lnSpc>
                <a:spcPct val="102000"/>
              </a:lnSpc>
              <a:buClr>
                <a:schemeClr val="dk1"/>
              </a:buClr>
              <a:buSzPts val="1800"/>
            </a:pPr>
            <a:endParaRPr lang="en-US" sz="1600" b="1" dirty="0">
              <a:solidFill>
                <a:schemeClr val="dk1"/>
              </a:solidFill>
              <a:latin typeface="Times New Roman"/>
              <a:ea typeface="Times New Roman"/>
              <a:cs typeface="Times New Roman"/>
              <a:sym typeface="Times New Roman"/>
            </a:endParaRPr>
          </a:p>
          <a:p>
            <a:pPr marL="488315" marR="223520" lvl="0" indent="-285750" algn="just">
              <a:lnSpc>
                <a:spcPct val="102000"/>
              </a:lnSpc>
              <a:buClr>
                <a:srgbClr val="24A9E1"/>
              </a:buClr>
              <a:buSzPts val="1800"/>
              <a:buFont typeface="Noto Sans Symbols"/>
              <a:buChar char="❑"/>
            </a:pPr>
            <a:r>
              <a:rPr lang="en-US" sz="1600" b="1" dirty="0">
                <a:solidFill>
                  <a:srgbClr val="24A9E1"/>
                </a:solidFill>
                <a:latin typeface="Times New Roman"/>
                <a:ea typeface="Times New Roman"/>
                <a:cs typeface="Times New Roman"/>
                <a:sym typeface="Times New Roman"/>
              </a:rPr>
              <a:t>Outcome harvesting </a:t>
            </a:r>
            <a:r>
              <a:rPr lang="en-US" sz="1600" b="1" dirty="0">
                <a:solidFill>
                  <a:schemeClr val="dk1"/>
                </a:solidFill>
                <a:latin typeface="Times New Roman"/>
                <a:ea typeface="Times New Roman"/>
                <a:cs typeface="Times New Roman"/>
                <a:sym typeface="Times New Roman"/>
              </a:rPr>
              <a:t>is an evaluative approach that can be used to collect data on interventions. As its name suggests, outcome harvesting collects (“harvests”) evidence of occurred changes (outcomes). Once changes are identified, it works backwards to determine whether and how these changes are linked to your intervention.</a:t>
            </a:r>
          </a:p>
        </p:txBody>
      </p:sp>
    </p:spTree>
    <p:extLst>
      <p:ext uri="{BB962C8B-B14F-4D97-AF65-F5344CB8AC3E}">
        <p14:creationId xmlns:p14="http://schemas.microsoft.com/office/powerpoint/2010/main" val="249270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608981"/>
            <a:ext cx="2591670" cy="2667532"/>
          </a:xfrm>
          <a:prstGeom prst="rect">
            <a:avLst/>
          </a:prstGeom>
          <a:noFill/>
          <a:ln>
            <a:noFill/>
          </a:ln>
        </p:spPr>
      </p:pic>
      <p:sp>
        <p:nvSpPr>
          <p:cNvPr id="11" name="Google Shape;510;p18"/>
          <p:cNvSpPr txBox="1"/>
          <p:nvPr/>
        </p:nvSpPr>
        <p:spPr>
          <a:xfrm>
            <a:off x="3940404" y="2257075"/>
            <a:ext cx="7313009" cy="3831778"/>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endParaRPr sz="1600" b="1">
              <a:solidFill>
                <a:schemeClr val="accent2"/>
              </a:solidFill>
              <a:latin typeface="Times New Roman"/>
              <a:ea typeface="Times New Roman"/>
              <a:cs typeface="Times New Roman"/>
              <a:sym typeface="Times New Roman"/>
            </a:endParaRPr>
          </a:p>
          <a:p>
            <a:pPr marL="0" marR="0" lvl="0" indent="0" algn="ctr" rtl="0">
              <a:lnSpc>
                <a:spcPct val="150000"/>
              </a:lnSpc>
              <a:spcBef>
                <a:spcPts val="0"/>
              </a:spcBef>
              <a:spcAft>
                <a:spcPts val="0"/>
              </a:spcAft>
              <a:buNone/>
            </a:pPr>
            <a:r>
              <a:rPr lang="en-US" sz="1600" b="1">
                <a:solidFill>
                  <a:schemeClr val="accent2"/>
                </a:solidFill>
                <a:latin typeface="Times New Roman"/>
                <a:ea typeface="Times New Roman"/>
                <a:cs typeface="Times New Roman"/>
                <a:sym typeface="Times New Roman"/>
              </a:rPr>
              <a:t>Incorporating cross-cutting themes in evaluation</a:t>
            </a:r>
            <a:endParaRPr sz="1400"/>
          </a:p>
          <a:p>
            <a:pPr marL="0" marR="0" lvl="0" indent="0" algn="ctr" rtl="0">
              <a:lnSpc>
                <a:spcPct val="150000"/>
              </a:lnSpc>
              <a:spcBef>
                <a:spcPts val="0"/>
              </a:spcBef>
              <a:spcAft>
                <a:spcPts val="0"/>
              </a:spcAft>
              <a:buNone/>
            </a:pPr>
            <a:endParaRPr sz="1600" b="1">
              <a:solidFill>
                <a:schemeClr val="accent2"/>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rgbClr val="00B050"/>
              </a:buClr>
              <a:buSzPts val="1800"/>
              <a:buFont typeface="Noto Sans Symbols"/>
              <a:buChar char="⮚"/>
            </a:pPr>
            <a:r>
              <a:rPr lang="en-US" sz="1400" b="1">
                <a:solidFill>
                  <a:srgbClr val="00B050"/>
                </a:solidFill>
                <a:latin typeface="Times New Roman"/>
                <a:ea typeface="Times New Roman"/>
                <a:cs typeface="Times New Roman"/>
                <a:sym typeface="Times New Roman"/>
              </a:rPr>
              <a:t>Cross-cutting themes </a:t>
            </a:r>
            <a:r>
              <a:rPr lang="en-US" sz="1400" b="1">
                <a:solidFill>
                  <a:schemeClr val="dk1"/>
                </a:solidFill>
                <a:latin typeface="Times New Roman"/>
                <a:ea typeface="Times New Roman"/>
                <a:cs typeface="Times New Roman"/>
                <a:sym typeface="Times New Roman"/>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a:t>
            </a:r>
            <a:r>
              <a:rPr lang="en-US" sz="1600" b="1">
                <a:solidFill>
                  <a:schemeClr val="accent2"/>
                </a:solidFill>
                <a:latin typeface="Times New Roman"/>
                <a:ea typeface="Times New Roman"/>
                <a:cs typeface="Times New Roman"/>
                <a:sym typeface="Times New Roman"/>
              </a:rPr>
              <a:t> </a:t>
            </a:r>
            <a:endParaRPr sz="1600" b="1">
              <a:solidFill>
                <a:schemeClr val="accent2"/>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605457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839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017558"/>
            <a:ext cx="2591670" cy="2667532"/>
          </a:xfrm>
          <a:prstGeom prst="rect">
            <a:avLst/>
          </a:prstGeom>
          <a:noFill/>
          <a:ln>
            <a:noFill/>
          </a:ln>
        </p:spPr>
      </p:pic>
      <p:sp>
        <p:nvSpPr>
          <p:cNvPr id="11" name="Google Shape;531;p19"/>
          <p:cNvSpPr txBox="1"/>
          <p:nvPr/>
        </p:nvSpPr>
        <p:spPr>
          <a:xfrm>
            <a:off x="3874417" y="2214153"/>
            <a:ext cx="7305716" cy="3277780"/>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endParaRPr sz="1600" b="1">
              <a:solidFill>
                <a:schemeClr val="accent2"/>
              </a:solidFill>
              <a:latin typeface="Times New Roman"/>
              <a:ea typeface="Times New Roman"/>
              <a:cs typeface="Times New Roman"/>
              <a:sym typeface="Times New Roman"/>
            </a:endParaRPr>
          </a:p>
          <a:p>
            <a:pPr marL="0" marR="0" lvl="0" indent="0" algn="ctr" rtl="0">
              <a:lnSpc>
                <a:spcPct val="150000"/>
              </a:lnSpc>
              <a:spcBef>
                <a:spcPts val="0"/>
              </a:spcBef>
              <a:spcAft>
                <a:spcPts val="0"/>
              </a:spcAft>
              <a:buNone/>
            </a:pPr>
            <a:r>
              <a:rPr lang="en-US" sz="1600" b="1">
                <a:solidFill>
                  <a:schemeClr val="accent2"/>
                </a:solidFill>
                <a:latin typeface="Times New Roman"/>
                <a:ea typeface="Times New Roman"/>
                <a:cs typeface="Times New Roman"/>
                <a:sym typeface="Times New Roman"/>
              </a:rPr>
              <a:t>Incorporating cross-cutting themes in evaluation (1/</a:t>
            </a:r>
            <a:endParaRPr sz="1400"/>
          </a:p>
          <a:p>
            <a:pPr marL="0" marR="0" lvl="0" indent="0" algn="ctr" rtl="0">
              <a:lnSpc>
                <a:spcPct val="150000"/>
              </a:lnSpc>
              <a:spcBef>
                <a:spcPts val="0"/>
              </a:spcBef>
              <a:spcAft>
                <a:spcPts val="0"/>
              </a:spcAft>
              <a:buNone/>
            </a:pPr>
            <a:r>
              <a:rPr lang="en-US" sz="1600" b="1">
                <a:solidFill>
                  <a:srgbClr val="00B050"/>
                </a:solidFill>
                <a:latin typeface="Times New Roman"/>
                <a:ea typeface="Times New Roman"/>
                <a:cs typeface="Times New Roman"/>
                <a:sym typeface="Times New Roman"/>
              </a:rPr>
              <a:t>Rights-based approach</a:t>
            </a:r>
            <a:endParaRPr sz="1400"/>
          </a:p>
          <a:p>
            <a:pPr marL="0" marR="0" lvl="0" indent="0" algn="ctr" rtl="0">
              <a:lnSpc>
                <a:spcPct val="150000"/>
              </a:lnSpc>
              <a:spcBef>
                <a:spcPts val="0"/>
              </a:spcBef>
              <a:spcAft>
                <a:spcPts val="0"/>
              </a:spcAft>
              <a:buNone/>
            </a:pPr>
            <a:endParaRPr sz="1600" b="1">
              <a:solidFill>
                <a:srgbClr val="00B050"/>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chemeClr val="dk1"/>
              </a:buClr>
              <a:buSzPts val="1800"/>
              <a:buFont typeface="Noto Sans Symbols"/>
              <a:buChar char="✔"/>
            </a:pPr>
            <a:r>
              <a:rPr lang="en-US" sz="1400" b="1">
                <a:solidFill>
                  <a:schemeClr val="dk1"/>
                </a:solidFill>
                <a:latin typeface="Times New Roman"/>
                <a:ea typeface="Times New Roman"/>
                <a:cs typeface="Times New Roman"/>
                <a:sym typeface="Times New Roman"/>
              </a:rPr>
              <a:t>RBA is a conceptual framework and methodological tool for developing policies and practices. RBA is the conscious and systematic integration of rights, norms and standards derived from international law into programming,</a:t>
            </a:r>
            <a:endParaRPr sz="1400"/>
          </a:p>
          <a:p>
            <a:pPr marL="285750" marR="0" lvl="0" indent="-285750" algn="just" rtl="0">
              <a:lnSpc>
                <a:spcPct val="150000"/>
              </a:lnSpc>
              <a:spcBef>
                <a:spcPts val="0"/>
              </a:spcBef>
              <a:spcAft>
                <a:spcPts val="0"/>
              </a:spcAft>
              <a:buClr>
                <a:schemeClr val="dk1"/>
              </a:buClr>
              <a:buSzPts val="1800"/>
              <a:buFont typeface="Noto Sans Symbols"/>
              <a:buChar char="✔"/>
            </a:pPr>
            <a:r>
              <a:rPr lang="en-US" sz="1400" b="1">
                <a:solidFill>
                  <a:schemeClr val="dk1"/>
                </a:solidFill>
                <a:latin typeface="Times New Roman"/>
                <a:ea typeface="Times New Roman"/>
                <a:cs typeface="Times New Roman"/>
                <a:sym typeface="Times New Roman"/>
              </a:rPr>
              <a:t> An RBA to migration programming aims to empower rights holders and strengthen the capacity of duty bearers to fulfil their obligations to protect rights holders.</a:t>
            </a:r>
            <a:r>
              <a:rPr lang="en-US" sz="1600" b="1">
                <a:solidFill>
                  <a:schemeClr val="accent2"/>
                </a:solidFill>
                <a:latin typeface="Times New Roman"/>
                <a:ea typeface="Times New Roman"/>
                <a:cs typeface="Times New Roman"/>
                <a:sym typeface="Times New Roman"/>
              </a:rPr>
              <a:t>  </a:t>
            </a:r>
            <a:endParaRPr sz="1600" b="1">
              <a:solidFill>
                <a:schemeClr val="accent2"/>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773705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64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00883" y="3450464"/>
            <a:ext cx="2591670" cy="2667532"/>
          </a:xfrm>
          <a:prstGeom prst="rect">
            <a:avLst/>
          </a:prstGeom>
          <a:noFill/>
          <a:ln>
            <a:noFill/>
          </a:ln>
        </p:spPr>
      </p:pic>
      <p:sp>
        <p:nvSpPr>
          <p:cNvPr id="11" name="Google Shape;553;p20"/>
          <p:cNvSpPr/>
          <p:nvPr/>
        </p:nvSpPr>
        <p:spPr>
          <a:xfrm>
            <a:off x="3470419" y="2124528"/>
            <a:ext cx="7796738" cy="3888204"/>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285750" marR="215900" lvl="0" indent="-285750" algn="just" rtl="0">
              <a:lnSpc>
                <a:spcPct val="150000"/>
              </a:lnSpc>
              <a:spcBef>
                <a:spcPts val="0"/>
              </a:spcBef>
              <a:spcAft>
                <a:spcPts val="0"/>
              </a:spcAft>
              <a:buClr>
                <a:schemeClr val="dk1"/>
              </a:buClr>
              <a:buSzPts val="1800"/>
              <a:buFont typeface="Noto Sans Symbols"/>
              <a:buChar char="✔"/>
            </a:pPr>
            <a:r>
              <a:rPr lang="en-US" sz="1600" b="1">
                <a:solidFill>
                  <a:schemeClr val="dk1"/>
                </a:solidFill>
                <a:latin typeface="Times New Roman"/>
                <a:ea typeface="Times New Roman"/>
                <a:cs typeface="Times New Roman"/>
                <a:sym typeface="Times New Roman"/>
              </a:rPr>
              <a:t>Although there is no universal understanding of how to apply an RBA to interventions in practice, it generally includes the following attributes that can be applied :</a:t>
            </a:r>
            <a:endParaRPr sz="1600"/>
          </a:p>
          <a:p>
            <a:pPr marL="0" marR="215900" lvl="0" indent="0" algn="just" rtl="0">
              <a:lnSpc>
                <a:spcPct val="150000"/>
              </a:lnSpc>
              <a:spcBef>
                <a:spcPts val="785"/>
              </a:spcBef>
              <a:spcAft>
                <a:spcPts val="0"/>
              </a:spcAft>
              <a:buNone/>
            </a:pPr>
            <a:endParaRPr sz="1600" b="1">
              <a:solidFill>
                <a:schemeClr val="dk1"/>
              </a:solidFill>
              <a:latin typeface="Times New Roman"/>
              <a:ea typeface="Times New Roman"/>
              <a:cs typeface="Times New Roman"/>
              <a:sym typeface="Times New Roman"/>
            </a:endParaRPr>
          </a:p>
          <a:p>
            <a:pPr marL="285750" marR="220345" lvl="0" indent="-285750" algn="ctr" rtl="0">
              <a:spcBef>
                <a:spcPts val="0"/>
              </a:spcBef>
              <a:spcAft>
                <a:spcPts val="0"/>
              </a:spcAft>
              <a:buClr>
                <a:srgbClr val="7030A0"/>
              </a:buClr>
              <a:buSzPts val="1000"/>
              <a:buFont typeface="Noto Sans Symbols"/>
              <a:buChar char="❖"/>
            </a:pPr>
            <a:r>
              <a:rPr lang="en-US" sz="1600" b="1">
                <a:solidFill>
                  <a:srgbClr val="7030A0"/>
                </a:solidFill>
                <a:latin typeface="Times New Roman"/>
                <a:ea typeface="Times New Roman"/>
                <a:cs typeface="Times New Roman"/>
                <a:sym typeface="Times New Roman"/>
              </a:rPr>
              <a:t>Identification of the rights holders, their entitlements, and duty bearers’ obligations to respect, protect and fulfil those entitlements;</a:t>
            </a:r>
            <a:endParaRPr sz="1600" b="1">
              <a:solidFill>
                <a:srgbClr val="7030A0"/>
              </a:solidFill>
              <a:latin typeface="Times New Roman"/>
              <a:ea typeface="Times New Roman"/>
              <a:cs typeface="Times New Roman"/>
              <a:sym typeface="Times New Roman"/>
            </a:endParaRPr>
          </a:p>
          <a:p>
            <a:pPr marL="285750" marR="220345" lvl="0" indent="-285750" algn="ctr" rtl="0">
              <a:spcBef>
                <a:spcPts val="0"/>
              </a:spcBef>
              <a:spcAft>
                <a:spcPts val="0"/>
              </a:spcAft>
              <a:buClr>
                <a:srgbClr val="7030A0"/>
              </a:buClr>
              <a:buSzPts val="1000"/>
              <a:buFont typeface="Noto Sans Symbols"/>
              <a:buChar char="❖"/>
            </a:pPr>
            <a:r>
              <a:rPr lang="en-US" sz="1600" b="1">
                <a:solidFill>
                  <a:srgbClr val="7030A0"/>
                </a:solidFill>
                <a:latin typeface="Times New Roman"/>
                <a:ea typeface="Times New Roman"/>
                <a:cs typeface="Times New Roman"/>
                <a:sym typeface="Times New Roman"/>
              </a:rPr>
              <a:t>Assessment of whether rights are being respected, protected and fulfilled and, if they are not, an analysis of the underlying causes and a strategy for correcting;</a:t>
            </a:r>
            <a:endParaRPr sz="1600" b="1">
              <a:solidFill>
                <a:srgbClr val="7030A0"/>
              </a:solidFill>
              <a:latin typeface="Times New Roman"/>
              <a:ea typeface="Times New Roman"/>
              <a:cs typeface="Times New Roman"/>
              <a:sym typeface="Times New Roman"/>
            </a:endParaRPr>
          </a:p>
          <a:p>
            <a:pPr marL="285750" marR="220345" lvl="0" indent="-285750" algn="ctr" rtl="0">
              <a:spcBef>
                <a:spcPts val="0"/>
              </a:spcBef>
              <a:spcAft>
                <a:spcPts val="0"/>
              </a:spcAft>
              <a:buClr>
                <a:srgbClr val="7030A0"/>
              </a:buClr>
              <a:buSzPts val="1000"/>
              <a:buFont typeface="Noto Sans Symbols"/>
              <a:buChar char="❖"/>
            </a:pPr>
            <a:r>
              <a:rPr lang="en-US" sz="1600" b="1">
                <a:solidFill>
                  <a:srgbClr val="7030A0"/>
                </a:solidFill>
                <a:latin typeface="Times New Roman"/>
                <a:ea typeface="Times New Roman"/>
                <a:cs typeface="Times New Roman"/>
                <a:sym typeface="Times New Roman"/>
              </a:rPr>
              <a:t>Capacity-building for rights holders to be aware of and enjoy their rights and of duty bearers to meet their obligations;</a:t>
            </a:r>
            <a:endParaRPr sz="1600" b="1">
              <a:solidFill>
                <a:srgbClr val="7030A0"/>
              </a:solidFill>
              <a:latin typeface="Times New Roman"/>
              <a:ea typeface="Times New Roman"/>
              <a:cs typeface="Times New Roman"/>
              <a:sym typeface="Times New Roman"/>
            </a:endParaRPr>
          </a:p>
          <a:p>
            <a:pPr marL="285750" marR="220345" lvl="0" indent="-285750" algn="ctr" rtl="0">
              <a:spcBef>
                <a:spcPts val="0"/>
              </a:spcBef>
              <a:spcAft>
                <a:spcPts val="0"/>
              </a:spcAft>
              <a:buClr>
                <a:srgbClr val="7030A0"/>
              </a:buClr>
              <a:buSzPts val="1000"/>
              <a:buFont typeface="Noto Sans Symbols"/>
              <a:buChar char="❖"/>
            </a:pPr>
            <a:r>
              <a:rPr lang="en-US" sz="1600" b="1">
                <a:solidFill>
                  <a:srgbClr val="7030A0"/>
                </a:solidFill>
                <a:latin typeface="Times New Roman"/>
                <a:ea typeface="Times New Roman"/>
                <a:cs typeface="Times New Roman"/>
                <a:sym typeface="Times New Roman"/>
              </a:rPr>
              <a:t>Ensuring that rights principles (such as non-discrimination, participation and accountability) are integrated into the project, strategy and policy developed and during the implementation process.</a:t>
            </a:r>
            <a:endParaRPr sz="1600" b="1">
              <a:solidFill>
                <a:srgbClr val="7030A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699705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85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80207" y="3360804"/>
            <a:ext cx="2591670" cy="2667532"/>
          </a:xfrm>
          <a:prstGeom prst="rect">
            <a:avLst/>
          </a:prstGeom>
          <a:noFill/>
          <a:ln>
            <a:noFill/>
          </a:ln>
        </p:spPr>
      </p:pic>
      <p:sp>
        <p:nvSpPr>
          <p:cNvPr id="11" name="Google Shape;572;p21"/>
          <p:cNvSpPr/>
          <p:nvPr/>
        </p:nvSpPr>
        <p:spPr>
          <a:xfrm>
            <a:off x="3071877" y="2107780"/>
            <a:ext cx="8193540" cy="3711232"/>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US" b="1" dirty="0">
                <a:solidFill>
                  <a:srgbClr val="00B050"/>
                </a:solidFill>
                <a:latin typeface="Times New Roman"/>
                <a:ea typeface="Times New Roman"/>
                <a:cs typeface="Times New Roman"/>
                <a:sym typeface="Times New Roman"/>
              </a:rPr>
              <a:t>How to monitor and evaluate rights-based approach?</a:t>
            </a:r>
            <a:endParaRPr b="1" dirty="0">
              <a:solidFill>
                <a:srgbClr val="00B050"/>
              </a:solidFill>
              <a:latin typeface="Times New Roman"/>
              <a:ea typeface="Times New Roman"/>
              <a:cs typeface="Times New Roman"/>
              <a:sym typeface="Times New Roman"/>
            </a:endParaRPr>
          </a:p>
          <a:p>
            <a:pPr marL="0" marR="0" lvl="0" indent="0" algn="ctr" rtl="0">
              <a:lnSpc>
                <a:spcPct val="150000"/>
              </a:lnSpc>
              <a:spcBef>
                <a:spcPts val="505"/>
              </a:spcBef>
              <a:spcAft>
                <a:spcPts val="0"/>
              </a:spcAft>
              <a:buNone/>
            </a:pPr>
            <a:r>
              <a:rPr lang="en-US" b="1" dirty="0">
                <a:solidFill>
                  <a:srgbClr val="00B050"/>
                </a:solidFill>
                <a:latin typeface="Times New Roman"/>
                <a:ea typeface="Times New Roman"/>
                <a:cs typeface="Times New Roman"/>
                <a:sym typeface="Times New Roman"/>
              </a:rPr>
              <a:t> </a:t>
            </a:r>
            <a:endParaRPr b="1" dirty="0">
              <a:solidFill>
                <a:srgbClr val="00B050"/>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When considered as a cross-cutting theme, an RBA would require measuring the process of programming and its adherence to rights principles. </a:t>
            </a:r>
            <a:endParaRPr sz="1600" b="1" dirty="0">
              <a:solidFill>
                <a:schemeClr val="dk1"/>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These principles can be incorporated into a results matrix and monitored accordingly, or they can be measured without being set out in the matrix by using a monitoring tool.</a:t>
            </a:r>
            <a:endParaRPr sz="1600" dirty="0"/>
          </a:p>
          <a:p>
            <a:pPr marL="285750" marR="0" lvl="0" indent="-285750" algn="just" rtl="0">
              <a:lnSpc>
                <a:spcPct val="150000"/>
              </a:lnSpc>
              <a:spcBef>
                <a:spcPts val="0"/>
              </a:spcBef>
              <a:spcAft>
                <a:spcPts val="0"/>
              </a:spcAf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 Lastly, RBA can and should be included in an evaluation; an evaluation should assess rights issues even if the projects themselves do not have a specific rights-based objective or outcome.</a:t>
            </a:r>
            <a:endParaRPr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27987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76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75615" y="3291476"/>
            <a:ext cx="2591670" cy="2667532"/>
          </a:xfrm>
          <a:prstGeom prst="rect">
            <a:avLst/>
          </a:prstGeom>
          <a:noFill/>
          <a:ln>
            <a:noFill/>
          </a:ln>
        </p:spPr>
      </p:pic>
      <p:sp>
        <p:nvSpPr>
          <p:cNvPr id="11" name="Google Shape;590;p22"/>
          <p:cNvSpPr txBox="1"/>
          <p:nvPr/>
        </p:nvSpPr>
        <p:spPr>
          <a:xfrm>
            <a:off x="4392891" y="2130807"/>
            <a:ext cx="6705672" cy="3662501"/>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285750" marR="0" lvl="0" indent="-285750" algn="just" rtl="0">
              <a:lnSpc>
                <a:spcPct val="150000"/>
              </a:lnSpc>
              <a:spcBef>
                <a:spcPts val="0"/>
              </a:spcBef>
              <a:spcAft>
                <a:spcPts val="0"/>
              </a:spcAf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following are some questions that can be asked during both monitoring and evaluation processes </a:t>
            </a:r>
            <a:r>
              <a:rPr lang="en-US" sz="1600" b="1" u="sng" dirty="0">
                <a:solidFill>
                  <a:srgbClr val="000099"/>
                </a:solidFill>
                <a:latin typeface="Times New Roman"/>
                <a:ea typeface="Times New Roman"/>
                <a:cs typeface="Times New Roman"/>
                <a:sym typeface="Times New Roman"/>
              </a:rPr>
              <a:t>to ensure that an RBA perspective is covered</a:t>
            </a:r>
            <a:r>
              <a:rPr lang="en-US" sz="1600" b="1" dirty="0">
                <a:solidFill>
                  <a:schemeClr val="dk1"/>
                </a:solidFill>
                <a:latin typeface="Times New Roman"/>
                <a:ea typeface="Times New Roman"/>
                <a:cs typeface="Times New Roman"/>
                <a:sym typeface="Times New Roman"/>
              </a:rPr>
              <a:t>:</a:t>
            </a:r>
            <a:endParaRPr sz="1600" dirty="0"/>
          </a:p>
          <a:p>
            <a:pPr marL="0" marR="0" lvl="0" indent="0" algn="just" rtl="0">
              <a:lnSpc>
                <a:spcPct val="150000"/>
              </a:lnSpc>
              <a:spcBef>
                <a:spcPts val="0"/>
              </a:spcBef>
              <a:spcAft>
                <a:spcPts val="0"/>
              </a:spcAft>
              <a:buNone/>
            </a:pPr>
            <a:endParaRPr sz="1600" b="1" dirty="0">
              <a:solidFill>
                <a:schemeClr val="dk1"/>
              </a:solidFill>
              <a:latin typeface="Times New Roman"/>
              <a:ea typeface="Times New Roman"/>
              <a:cs typeface="Times New Roman"/>
              <a:sym typeface="Times New Roman"/>
            </a:endParaRPr>
          </a:p>
          <a:p>
            <a:pPr marL="0" marR="0" lvl="0" indent="0" algn="l" rtl="0">
              <a:lnSpc>
                <a:spcPct val="150000"/>
              </a:lnSpc>
              <a:spcBef>
                <a:spcPts val="0"/>
              </a:spcBef>
              <a:spcAft>
                <a:spcPts val="0"/>
              </a:spcAft>
              <a:buNone/>
            </a:pPr>
            <a:r>
              <a:rPr lang="en-US" sz="1600" b="1" i="1" u="sng" dirty="0">
                <a:solidFill>
                  <a:srgbClr val="C00000"/>
                </a:solidFill>
                <a:latin typeface="Times New Roman"/>
                <a:ea typeface="Times New Roman"/>
                <a:cs typeface="Times New Roman"/>
                <a:sym typeface="Times New Roman"/>
              </a:rPr>
              <a:t>Participation</a:t>
            </a:r>
            <a:endParaRPr sz="1600" b="1" i="1" u="sng" dirty="0">
              <a:solidFill>
                <a:srgbClr val="C00000"/>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600" b="1" i="0" u="none" strike="noStrike" cap="none" dirty="0">
                <a:solidFill>
                  <a:schemeClr val="dk1"/>
                </a:solidFill>
                <a:latin typeface="Times New Roman"/>
                <a:ea typeface="Times New Roman"/>
                <a:cs typeface="Times New Roman"/>
                <a:sym typeface="Times New Roman"/>
              </a:rPr>
              <a:t>Have the various stakeholders (including both rights holders and duty bearers) been involved in planning and designing the M&amp;E of the project and determining the type of data to collect?</a:t>
            </a:r>
            <a:endParaRPr sz="1600" b="1" i="0" u="none" strike="noStrike" cap="none" dirty="0">
              <a:solidFill>
                <a:schemeClr val="dk1"/>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600" b="1" i="0" u="none" strike="noStrike" cap="none" dirty="0">
                <a:solidFill>
                  <a:schemeClr val="dk1"/>
                </a:solidFill>
                <a:latin typeface="Times New Roman"/>
                <a:ea typeface="Times New Roman"/>
                <a:cs typeface="Times New Roman"/>
                <a:sym typeface="Times New Roman"/>
              </a:rPr>
              <a:t>Are other individuals or groups, such as local civil society groups or NGOs, involved?</a:t>
            </a:r>
            <a:endParaRPr sz="1600" b="1" i="0" u="none" strike="noStrike" cap="none" dirty="0">
              <a:solidFill>
                <a:schemeClr val="dk1"/>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600" b="1" i="0" u="none" strike="noStrike" cap="none" dirty="0">
                <a:solidFill>
                  <a:schemeClr val="dk1"/>
                </a:solidFill>
                <a:latin typeface="Times New Roman"/>
                <a:ea typeface="Times New Roman"/>
                <a:cs typeface="Times New Roman"/>
                <a:sym typeface="Times New Roman"/>
              </a:rPr>
              <a:t>Are key groups, particularly the most marginalized groups of rights holders, included and/or involved in the M&amp;E process?</a:t>
            </a:r>
            <a:endParaRPr sz="1600" b="1" i="0" u="none" strike="noStrike" cap="none"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211717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74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25333" y="3459891"/>
            <a:ext cx="2591670" cy="2667532"/>
          </a:xfrm>
          <a:prstGeom prst="rect">
            <a:avLst/>
          </a:prstGeom>
          <a:noFill/>
          <a:ln>
            <a:noFill/>
          </a:ln>
        </p:spPr>
      </p:pic>
      <p:sp>
        <p:nvSpPr>
          <p:cNvPr id="11" name="Google Shape;608;p23"/>
          <p:cNvSpPr txBox="1"/>
          <p:nvPr/>
        </p:nvSpPr>
        <p:spPr>
          <a:xfrm>
            <a:off x="3719442" y="2190064"/>
            <a:ext cx="7563511" cy="3785611"/>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i="1" u="sng">
                <a:solidFill>
                  <a:srgbClr val="C00000"/>
                </a:solidFill>
                <a:latin typeface="Times New Roman"/>
                <a:ea typeface="Times New Roman"/>
                <a:cs typeface="Times New Roman"/>
                <a:sym typeface="Times New Roman"/>
              </a:rPr>
              <a:t>Equality and non-discrimination</a:t>
            </a:r>
            <a:endParaRPr sz="1600" b="1" i="1" u="sng">
              <a:solidFill>
                <a:srgbClr val="C00000"/>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600" b="1" i="0" u="none" strike="noStrike" cap="none">
                <a:solidFill>
                  <a:schemeClr val="dk1"/>
                </a:solidFill>
                <a:latin typeface="Times New Roman"/>
                <a:ea typeface="Times New Roman"/>
                <a:cs typeface="Times New Roman"/>
                <a:sym typeface="Times New Roman"/>
              </a:rPr>
              <a:t>Is the M&amp;E process explicitly designed to detect or measure discrimination against particular groups throughout its objectives and outcomes?</a:t>
            </a:r>
            <a:endParaRPr sz="1600" b="1" i="0" u="none" strike="noStrike" cap="none">
              <a:solidFill>
                <a:schemeClr val="dk1"/>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600" b="1" i="0" u="none" strike="noStrike" cap="none">
                <a:solidFill>
                  <a:schemeClr val="dk1"/>
                </a:solidFill>
                <a:latin typeface="Times New Roman"/>
                <a:ea typeface="Times New Roman"/>
                <a:cs typeface="Times New Roman"/>
                <a:sym typeface="Times New Roman"/>
              </a:rPr>
              <a:t>Is the data collected appropriately disaggregated, such as by age, disability, ethnicity, sex, nationality and migration status, to track any gaps in considering equality and discrimination throughout intervention outputs and outcomes?</a:t>
            </a:r>
            <a:endParaRPr sz="1600" b="1" i="0" u="none" strike="noStrike" cap="none">
              <a:solidFill>
                <a:schemeClr val="dk1"/>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600" b="1" i="0" u="none" strike="noStrike" cap="none">
                <a:solidFill>
                  <a:schemeClr val="dk1"/>
                </a:solidFill>
                <a:latin typeface="Times New Roman"/>
                <a:ea typeface="Times New Roman"/>
                <a:cs typeface="Times New Roman"/>
                <a:sym typeface="Times New Roman"/>
              </a:rPr>
              <a:t> </a:t>
            </a:r>
            <a:endParaRPr sz="1600" b="1" i="0" u="none" strike="noStrike" cap="none">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i="1" u="sng">
                <a:solidFill>
                  <a:srgbClr val="C00000"/>
                </a:solidFill>
                <a:latin typeface="Times New Roman"/>
                <a:ea typeface="Times New Roman"/>
                <a:cs typeface="Times New Roman"/>
                <a:sym typeface="Times New Roman"/>
              </a:rPr>
              <a:t>Accountability, transparency and rule of law</a:t>
            </a:r>
            <a:endParaRPr sz="1600" b="1" i="1" u="sng">
              <a:solidFill>
                <a:srgbClr val="C00000"/>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600" b="1" i="0" u="none" strike="noStrike" cap="none">
                <a:solidFill>
                  <a:schemeClr val="dk1"/>
                </a:solidFill>
                <a:latin typeface="Times New Roman"/>
                <a:ea typeface="Times New Roman"/>
                <a:cs typeface="Times New Roman"/>
                <a:sym typeface="Times New Roman"/>
              </a:rPr>
              <a:t>Are the M&amp;E processes directly linked to any rights such as measuring the realization of specific rights?</a:t>
            </a:r>
            <a:endParaRPr sz="1600" b="1" i="0" u="none" strike="noStrike" cap="none">
              <a:solidFill>
                <a:schemeClr val="dk1"/>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600" b="1" i="0" u="none" strike="noStrike" cap="none">
                <a:solidFill>
                  <a:schemeClr val="dk1"/>
                </a:solidFill>
                <a:latin typeface="Times New Roman"/>
                <a:ea typeface="Times New Roman"/>
                <a:cs typeface="Times New Roman"/>
                <a:sym typeface="Times New Roman"/>
              </a:rPr>
              <a:t>Do the M&amp;E processes account for any form of complaint mechanisms and how are received complaints dealt with?</a:t>
            </a:r>
            <a:endParaRPr sz="1600" b="1" i="0" u="none" strike="noStrike" cap="none">
              <a:solidFill>
                <a:schemeClr val="dk1"/>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600" b="1" i="0" u="none" strike="noStrike" cap="none">
                <a:solidFill>
                  <a:schemeClr val="dk1"/>
                </a:solidFill>
                <a:latin typeface="Times New Roman"/>
                <a:ea typeface="Times New Roman"/>
                <a:cs typeface="Times New Roman"/>
                <a:sym typeface="Times New Roman"/>
              </a:rPr>
              <a:t>Are the findings from the M&amp;E shared publicly in a transparent manner?</a:t>
            </a:r>
            <a:endParaRPr sz="1600" b="1" i="0" u="none" strike="noStrike" cap="none">
              <a:solidFill>
                <a:schemeClr val="dk1"/>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600" b="1" i="0" u="none" strike="noStrike" cap="none">
                <a:solidFill>
                  <a:schemeClr val="dk1"/>
                </a:solidFill>
                <a:latin typeface="Times New Roman"/>
                <a:ea typeface="Times New Roman"/>
                <a:cs typeface="Times New Roman"/>
                <a:sym typeface="Times New Roman"/>
              </a:rPr>
              <a:t>Are the findings from the M&amp;E used to promote changes in law or policy of the State?</a:t>
            </a:r>
            <a:endParaRPr sz="1600" b="1" i="0" u="none" strike="noStrike" cap="none">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64069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608981"/>
            <a:ext cx="2591670" cy="2667532"/>
          </a:xfrm>
          <a:prstGeom prst="rect">
            <a:avLst/>
          </a:prstGeom>
          <a:noFill/>
          <a:ln>
            <a:noFill/>
          </a:ln>
        </p:spPr>
      </p:pic>
      <p:sp>
        <p:nvSpPr>
          <p:cNvPr id="11" name="Google Shape;627;p24"/>
          <p:cNvSpPr/>
          <p:nvPr/>
        </p:nvSpPr>
        <p:spPr>
          <a:xfrm>
            <a:off x="4295324" y="2107780"/>
            <a:ext cx="5974877" cy="4147313"/>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203200" marR="218440" lvl="0" indent="0" algn="l" rtl="0">
              <a:lnSpc>
                <a:spcPct val="102000"/>
              </a:lnSpc>
              <a:spcBef>
                <a:spcPts val="0"/>
              </a:spcBef>
              <a:spcAft>
                <a:spcPts val="0"/>
              </a:spcAft>
              <a:buNone/>
            </a:pPr>
            <a:r>
              <a:rPr lang="en-US" sz="1600" b="1">
                <a:solidFill>
                  <a:schemeClr val="dk1"/>
                </a:solidFill>
                <a:latin typeface="Times New Roman"/>
                <a:ea typeface="Times New Roman"/>
                <a:cs typeface="Times New Roman"/>
                <a:sym typeface="Times New Roman"/>
              </a:rPr>
              <a:t>During the evaluation, the evaluator should also consider the following tips for ensuring that RBA is integrated in the evaluation process:</a:t>
            </a:r>
            <a:endParaRPr sz="1600" b="1">
              <a:solidFill>
                <a:schemeClr val="dk1"/>
              </a:solidFill>
              <a:latin typeface="Times New Roman"/>
              <a:ea typeface="Times New Roman"/>
              <a:cs typeface="Times New Roman"/>
              <a:sym typeface="Times New Roman"/>
            </a:endParaRPr>
          </a:p>
          <a:p>
            <a:pPr marL="0" marR="0" lvl="0" indent="0" algn="l" rtl="0">
              <a:spcBef>
                <a:spcPts val="45"/>
              </a:spcBef>
              <a:spcAft>
                <a:spcPts val="0"/>
              </a:spcAft>
              <a:buNone/>
            </a:pPr>
            <a:r>
              <a:rPr lang="en-US" sz="1600" b="1">
                <a:solidFill>
                  <a:schemeClr val="dk1"/>
                </a:solidFill>
                <a:latin typeface="Times New Roman"/>
                <a:ea typeface="Times New Roman"/>
                <a:cs typeface="Times New Roman"/>
                <a:sym typeface="Times New Roman"/>
              </a:rPr>
              <a:t> </a:t>
            </a:r>
            <a:endParaRPr sz="1600" b="1" u="sng">
              <a:solidFill>
                <a:srgbClr val="000099"/>
              </a:solidFill>
              <a:latin typeface="Times New Roman"/>
              <a:ea typeface="Times New Roman"/>
              <a:cs typeface="Times New Roman"/>
              <a:sym typeface="Times New Roman"/>
            </a:endParaRPr>
          </a:p>
          <a:p>
            <a:pPr marL="342900" marR="222884" lvl="0" indent="-342900" algn="just" rtl="0">
              <a:lnSpc>
                <a:spcPct val="102000"/>
              </a:lnSpc>
              <a:spcBef>
                <a:spcPts val="0"/>
              </a:spcBef>
              <a:spcAft>
                <a:spcPts val="0"/>
              </a:spcAft>
              <a:buClr>
                <a:srgbClr val="000099"/>
              </a:buClr>
              <a:buSzPts val="1000"/>
              <a:buFont typeface="Trebuchet MS"/>
              <a:buAutoNum type="alphaLcParenBoth"/>
            </a:pPr>
            <a:r>
              <a:rPr lang="en-US" sz="1600" b="1" u="sng">
                <a:solidFill>
                  <a:srgbClr val="000099"/>
                </a:solidFill>
                <a:latin typeface="Times New Roman"/>
                <a:ea typeface="Times New Roman"/>
                <a:cs typeface="Times New Roman"/>
                <a:sym typeface="Times New Roman"/>
              </a:rPr>
              <a:t>Include mechanisms </a:t>
            </a:r>
            <a:r>
              <a:rPr lang="en-US" sz="1600" b="1">
                <a:solidFill>
                  <a:schemeClr val="dk1"/>
                </a:solidFill>
                <a:latin typeface="Times New Roman"/>
                <a:ea typeface="Times New Roman"/>
                <a:cs typeface="Times New Roman"/>
                <a:sym typeface="Times New Roman"/>
              </a:rPr>
              <a:t>to ensure that the most marginalized groups of rights holders are/were involved in the evaluation.</a:t>
            </a:r>
            <a:endParaRPr sz="1600" b="1">
              <a:solidFill>
                <a:schemeClr val="dk1"/>
              </a:solidFill>
              <a:latin typeface="Times New Roman"/>
              <a:ea typeface="Times New Roman"/>
              <a:cs typeface="Times New Roman"/>
              <a:sym typeface="Times New Roman"/>
            </a:endParaRPr>
          </a:p>
          <a:p>
            <a:pPr marL="342900" marR="223520" lvl="0" indent="-342900" algn="just" rtl="0">
              <a:lnSpc>
                <a:spcPct val="102000"/>
              </a:lnSpc>
              <a:spcBef>
                <a:spcPts val="150"/>
              </a:spcBef>
              <a:spcAft>
                <a:spcPts val="0"/>
              </a:spcAft>
              <a:buClr>
                <a:srgbClr val="000099"/>
              </a:buClr>
              <a:buSzPts val="1000"/>
              <a:buFont typeface="Trebuchet MS"/>
              <a:buAutoNum type="alphaLcParenBoth"/>
            </a:pPr>
            <a:r>
              <a:rPr lang="en-US" sz="1600" b="1" u="sng">
                <a:solidFill>
                  <a:srgbClr val="000099"/>
                </a:solidFill>
                <a:latin typeface="Times New Roman"/>
                <a:ea typeface="Times New Roman"/>
                <a:cs typeface="Times New Roman"/>
                <a:sym typeface="Times New Roman"/>
              </a:rPr>
              <a:t>As an evaluator, ask yourself: </a:t>
            </a:r>
            <a:r>
              <a:rPr lang="en-US" sz="1600" b="1">
                <a:solidFill>
                  <a:schemeClr val="dk1"/>
                </a:solidFill>
                <a:latin typeface="Times New Roman"/>
                <a:ea typeface="Times New Roman"/>
                <a:cs typeface="Times New Roman"/>
                <a:sym typeface="Times New Roman"/>
              </a:rPr>
              <a:t>Were all stakeholders included and how will the evaluation explicitly detect or measure discrimination against particular groups? For example, the evaluation may be designed to detect any form of discriminatory practices that may have occurred during the implementation of the project or as a result of the project.</a:t>
            </a:r>
            <a:endParaRPr sz="1600"/>
          </a:p>
          <a:p>
            <a:pPr marL="342900" marR="223520" lvl="0" indent="-279400" algn="just" rtl="0">
              <a:lnSpc>
                <a:spcPct val="102000"/>
              </a:lnSpc>
              <a:spcBef>
                <a:spcPts val="150"/>
              </a:spcBef>
              <a:spcAft>
                <a:spcPts val="0"/>
              </a:spcAft>
              <a:buClr>
                <a:schemeClr val="dk1"/>
              </a:buClr>
              <a:buSzPts val="1000"/>
              <a:buFont typeface="Trebuchet MS"/>
              <a:buNone/>
            </a:pPr>
            <a:endParaRPr sz="16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rgbClr val="000099"/>
                </a:solidFill>
                <a:latin typeface="Times New Roman"/>
                <a:ea typeface="Times New Roman"/>
                <a:cs typeface="Times New Roman"/>
                <a:sym typeface="Times New Roman"/>
              </a:rPr>
              <a:t>Identify channels to field any form of complaints that may be received during the evaluation.</a:t>
            </a:r>
            <a:endParaRPr sz="1600" b="1">
              <a:solidFill>
                <a:srgbClr val="000099"/>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826000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31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44186" y="2940584"/>
            <a:ext cx="2591670" cy="2667532"/>
          </a:xfrm>
          <a:prstGeom prst="rect">
            <a:avLst/>
          </a:prstGeom>
          <a:noFill/>
          <a:ln>
            <a:noFill/>
          </a:ln>
        </p:spPr>
      </p:pic>
      <p:sp>
        <p:nvSpPr>
          <p:cNvPr id="2" name="Rectangle 1"/>
          <p:cNvSpPr/>
          <p:nvPr/>
        </p:nvSpPr>
        <p:spPr>
          <a:xfrm>
            <a:off x="3149617" y="2029821"/>
            <a:ext cx="7868239" cy="3554819"/>
          </a:xfrm>
          <a:prstGeom prst="rect">
            <a:avLst/>
          </a:prstGeom>
        </p:spPr>
        <p:txBody>
          <a:bodyPr wrap="square">
            <a:spAutoFit/>
          </a:bodyPr>
          <a:lstStyle/>
          <a:p>
            <a:pPr lvl="1" algn="ctr">
              <a:lnSpc>
                <a:spcPct val="150000"/>
              </a:lnSpc>
            </a:pPr>
            <a:r>
              <a:rPr lang="en-US" b="1" dirty="0">
                <a:solidFill>
                  <a:srgbClr val="00B050"/>
                </a:solidFill>
                <a:latin typeface="Times New Roman"/>
                <a:ea typeface="Times New Roman"/>
                <a:cs typeface="Times New Roman"/>
                <a:sym typeface="Times New Roman"/>
              </a:rPr>
              <a:t>Protection mainstreaming </a:t>
            </a:r>
          </a:p>
          <a:p>
            <a:pPr lvl="1" algn="ctr">
              <a:lnSpc>
                <a:spcPct val="150000"/>
              </a:lnSpc>
            </a:pPr>
            <a:endParaRPr lang="en-US" b="1" dirty="0">
              <a:solidFill>
                <a:srgbClr val="00B050"/>
              </a:solidFill>
              <a:latin typeface="Times New Roman"/>
              <a:ea typeface="Times New Roman"/>
              <a:cs typeface="Times New Roman"/>
              <a:sym typeface="Times New Roman"/>
            </a:endParaRPr>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Is defined as “the inclusion of humanitarian protection principles into the crisis response by ensuring that any response is provided in a way that avoids any unintended negative effects (do no harm),</a:t>
            </a:r>
            <a:endParaRPr lang="en-US" sz="1600" dirty="0"/>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 Is delivered according to needs, prioritizes safety and dignity, is grounded on participation and empowerment of local capacities and ultimately holds humanitarian actors accountable vis-à-vis affected individuals and communities”.</a:t>
            </a:r>
            <a:r>
              <a:rPr lang="en-US" b="1" dirty="0">
                <a:solidFill>
                  <a:schemeClr val="accent2"/>
                </a:solidFill>
                <a:latin typeface="Times New Roman"/>
                <a:ea typeface="Times New Roman"/>
                <a:cs typeface="Times New Roman"/>
                <a:sym typeface="Times New Roman"/>
              </a:rPr>
              <a:t>  </a:t>
            </a:r>
          </a:p>
        </p:txBody>
      </p:sp>
    </p:spTree>
    <p:extLst>
      <p:ext uri="{BB962C8B-B14F-4D97-AF65-F5344CB8AC3E}">
        <p14:creationId xmlns:p14="http://schemas.microsoft.com/office/powerpoint/2010/main" val="2917213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608981"/>
            <a:ext cx="2591670" cy="2667532"/>
          </a:xfrm>
          <a:prstGeom prst="rect">
            <a:avLst/>
          </a:prstGeom>
          <a:noFill/>
          <a:ln>
            <a:noFill/>
          </a:ln>
        </p:spPr>
      </p:pic>
      <p:sp>
        <p:nvSpPr>
          <p:cNvPr id="2" name="Rectangle 1"/>
          <p:cNvSpPr/>
          <p:nvPr/>
        </p:nvSpPr>
        <p:spPr>
          <a:xfrm>
            <a:off x="3012840" y="1974926"/>
            <a:ext cx="8235885" cy="4396075"/>
          </a:xfrm>
          <a:prstGeom prst="rect">
            <a:avLst/>
          </a:prstGeom>
        </p:spPr>
        <p:txBody>
          <a:bodyPr wrap="square">
            <a:spAutoFit/>
          </a:bodyPr>
          <a:lstStyle/>
          <a:p>
            <a:pPr marL="742950" lvl="1" indent="-285750" algn="ctr">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The following are some questions that can be considered for both the monitoring and evaluation of protection as a cross-cutting theme and to ensure adherence to the protection principles:</a:t>
            </a:r>
            <a:endParaRPr lang="en-US" sz="1200" b="1" dirty="0">
              <a:solidFill>
                <a:schemeClr val="dk1"/>
              </a:solidFill>
              <a:latin typeface="Times New Roman"/>
              <a:ea typeface="Times New Roman"/>
              <a:cs typeface="Times New Roman"/>
              <a:sym typeface="Times New Roman"/>
            </a:endParaRPr>
          </a:p>
          <a:p>
            <a:pPr marL="742950" marR="330200" lvl="1" indent="-285750" algn="ctr">
              <a:lnSpc>
                <a:spcPct val="150000"/>
              </a:lnSpc>
              <a:buClr>
                <a:srgbClr val="996633"/>
              </a:buClr>
              <a:buSzPts val="1000"/>
              <a:buFont typeface="Noto Sans Symbols"/>
              <a:buChar char="✔"/>
            </a:pPr>
            <a:r>
              <a:rPr lang="en-US" sz="1400" b="1" dirty="0">
                <a:solidFill>
                  <a:srgbClr val="996633"/>
                </a:solidFill>
                <a:latin typeface="Times New Roman"/>
                <a:ea typeface="Times New Roman"/>
                <a:cs typeface="Times New Roman"/>
                <a:sym typeface="Times New Roman"/>
              </a:rPr>
              <a:t>Are monitoring processes designed to ensure that access to humanitarian assistance by all groups is being regularly monitored?</a:t>
            </a:r>
          </a:p>
          <a:p>
            <a:pPr marL="742950" marR="329565" lvl="1" indent="-285750" algn="ctr">
              <a:lnSpc>
                <a:spcPct val="150000"/>
              </a:lnSpc>
              <a:spcBef>
                <a:spcPts val="150"/>
              </a:spcBef>
              <a:buClr>
                <a:srgbClr val="996633"/>
              </a:buClr>
              <a:buSzPts val="1000"/>
              <a:buFont typeface="Noto Sans Symbols"/>
              <a:buChar char="✔"/>
            </a:pPr>
            <a:r>
              <a:rPr lang="en-US" sz="1400" b="1" dirty="0">
                <a:solidFill>
                  <a:srgbClr val="996633"/>
                </a:solidFill>
                <a:latin typeface="Times New Roman"/>
                <a:ea typeface="Times New Roman"/>
                <a:cs typeface="Times New Roman"/>
                <a:sym typeface="Times New Roman"/>
              </a:rPr>
              <a:t>Are procedures in place to mitigate risks resulting from unintended consequences of activities on protection issues?</a:t>
            </a:r>
          </a:p>
          <a:p>
            <a:pPr marL="742950" marR="328930" lvl="1" indent="-285750" algn="ctr">
              <a:lnSpc>
                <a:spcPct val="150000"/>
              </a:lnSpc>
              <a:spcBef>
                <a:spcPts val="150"/>
              </a:spcBef>
              <a:buClr>
                <a:srgbClr val="996633"/>
              </a:buClr>
              <a:buSzPts val="1000"/>
              <a:buFont typeface="Noto Sans Symbols"/>
              <a:buChar char="✔"/>
            </a:pPr>
            <a:r>
              <a:rPr lang="en-US" sz="1400" b="1" dirty="0">
                <a:solidFill>
                  <a:srgbClr val="996633"/>
                </a:solidFill>
                <a:latin typeface="Times New Roman"/>
                <a:ea typeface="Times New Roman"/>
                <a:cs typeface="Times New Roman"/>
                <a:sym typeface="Times New Roman"/>
              </a:rPr>
              <a:t>While providing assistance, is the safety and security of beneficiaries taken into consideration? If barriers to services and assistance are identified, are measures being taken to mitigate these barriers?</a:t>
            </a:r>
          </a:p>
          <a:p>
            <a:pPr marL="742950" lvl="1" indent="-285750" algn="ctr">
              <a:lnSpc>
                <a:spcPct val="150000"/>
              </a:lnSpc>
              <a:spcBef>
                <a:spcPts val="150"/>
              </a:spcBef>
              <a:buClr>
                <a:srgbClr val="996633"/>
              </a:buClr>
              <a:buSzPts val="1000"/>
              <a:buFont typeface="Noto Sans Symbols"/>
              <a:buChar char="✔"/>
            </a:pPr>
            <a:r>
              <a:rPr lang="en-US" sz="1400" b="1" dirty="0">
                <a:solidFill>
                  <a:srgbClr val="996633"/>
                </a:solidFill>
                <a:latin typeface="Times New Roman"/>
                <a:ea typeface="Times New Roman"/>
                <a:cs typeface="Times New Roman"/>
                <a:sym typeface="Times New Roman"/>
              </a:rPr>
              <a:t>Have procedures for informed consent been established and are they being used appropriately?</a:t>
            </a:r>
          </a:p>
          <a:p>
            <a:pPr marL="742950" marR="330200" lvl="1" indent="-285750" algn="ctr">
              <a:lnSpc>
                <a:spcPct val="150000"/>
              </a:lnSpc>
              <a:spcBef>
                <a:spcPts val="185"/>
              </a:spcBef>
              <a:buClr>
                <a:srgbClr val="996633"/>
              </a:buClr>
              <a:buSzPts val="1000"/>
              <a:buFont typeface="Noto Sans Symbols"/>
              <a:buChar char="✔"/>
            </a:pPr>
            <a:r>
              <a:rPr lang="en-US" sz="1400" b="1" dirty="0">
                <a:solidFill>
                  <a:srgbClr val="996633"/>
                </a:solidFill>
                <a:latin typeface="Times New Roman"/>
                <a:ea typeface="Times New Roman"/>
                <a:cs typeface="Times New Roman"/>
                <a:sym typeface="Times New Roman"/>
              </a:rPr>
              <a:t>Are all affected population and beneficiary groups and subgroups (such as boys, girls, men and women, abled and disabled, marginalized) being involved in monitoring and/or the evaluation </a:t>
            </a:r>
            <a:r>
              <a:rPr lang="en-US" sz="1200" b="1" dirty="0">
                <a:solidFill>
                  <a:srgbClr val="996633"/>
                </a:solidFill>
                <a:latin typeface="Times New Roman"/>
                <a:ea typeface="Times New Roman"/>
                <a:cs typeface="Times New Roman"/>
                <a:sym typeface="Times New Roman"/>
              </a:rPr>
              <a:t>processes?</a:t>
            </a:r>
          </a:p>
        </p:txBody>
      </p:sp>
    </p:spTree>
    <p:extLst>
      <p:ext uri="{BB962C8B-B14F-4D97-AF65-F5344CB8AC3E}">
        <p14:creationId xmlns:p14="http://schemas.microsoft.com/office/powerpoint/2010/main" val="3784949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29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4760" y="3177717"/>
            <a:ext cx="2591670" cy="2667532"/>
          </a:xfrm>
          <a:prstGeom prst="rect">
            <a:avLst/>
          </a:prstGeom>
          <a:noFill/>
          <a:ln>
            <a:noFill/>
          </a:ln>
        </p:spPr>
      </p:pic>
      <p:sp>
        <p:nvSpPr>
          <p:cNvPr id="2" name="Rectangle 1"/>
          <p:cNvSpPr/>
          <p:nvPr/>
        </p:nvSpPr>
        <p:spPr>
          <a:xfrm>
            <a:off x="2862532" y="2053297"/>
            <a:ext cx="8364792" cy="3754874"/>
          </a:xfrm>
          <a:prstGeom prst="rect">
            <a:avLst/>
          </a:prstGeom>
        </p:spPr>
        <p:txBody>
          <a:bodyPr wrap="square">
            <a:spAutoFit/>
          </a:bodyPr>
          <a:lstStyle/>
          <a:p>
            <a:pPr marL="742950" lvl="1" indent="-285750" algn="ctr">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Is specific attention being given to access services by different beneficiary groups and subgroups and in different project locations?</a:t>
            </a:r>
            <a:endParaRPr lang="en-US" sz="1400" dirty="0"/>
          </a:p>
          <a:p>
            <a:pPr marL="742950" lvl="1" indent="-171450" algn="ctr">
              <a:buClr>
                <a:schemeClr val="dk1"/>
              </a:buClr>
              <a:buSzPts val="1800"/>
            </a:pPr>
            <a:endParaRPr lang="en-US" sz="1400" b="1" dirty="0">
              <a:solidFill>
                <a:srgbClr val="996633"/>
              </a:solidFill>
              <a:latin typeface="Times New Roman"/>
              <a:ea typeface="Times New Roman"/>
              <a:cs typeface="Times New Roman"/>
              <a:sym typeface="Times New Roman"/>
            </a:endParaRPr>
          </a:p>
          <a:p>
            <a:pPr marL="742950" lvl="1" indent="-171450" algn="ctr">
              <a:buClr>
                <a:schemeClr val="dk1"/>
              </a:buClr>
              <a:buSzPts val="1800"/>
            </a:pPr>
            <a:endParaRPr lang="en-US" sz="1400" b="1" dirty="0">
              <a:solidFill>
                <a:srgbClr val="996633"/>
              </a:solidFill>
              <a:latin typeface="Times New Roman"/>
              <a:ea typeface="Times New Roman"/>
              <a:cs typeface="Times New Roman"/>
              <a:sym typeface="Times New Roman"/>
            </a:endParaRPr>
          </a:p>
          <a:p>
            <a:pPr marL="742950" lvl="1" indent="-285750" algn="ctr">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Are referral pathways for protection incidents established and in use?</a:t>
            </a:r>
            <a:endParaRPr lang="en-US" sz="1400" dirty="0"/>
          </a:p>
          <a:p>
            <a:pPr marL="742950" lvl="1" indent="-171450" algn="ctr">
              <a:buClr>
                <a:schemeClr val="dk1"/>
              </a:buClr>
              <a:buSzPts val="1800"/>
            </a:pPr>
            <a:endParaRPr lang="en-US" sz="1400" b="1" dirty="0">
              <a:solidFill>
                <a:srgbClr val="996633"/>
              </a:solidFill>
              <a:latin typeface="Times New Roman"/>
              <a:ea typeface="Times New Roman"/>
              <a:cs typeface="Times New Roman"/>
              <a:sym typeface="Times New Roman"/>
            </a:endParaRPr>
          </a:p>
          <a:p>
            <a:pPr marL="742950" lvl="1" indent="-285750" algn="ctr">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Is sensitive data being managed appropriately and in line with the Data Protection Principles?</a:t>
            </a:r>
            <a:endParaRPr lang="en-US" sz="1400" dirty="0"/>
          </a:p>
          <a:p>
            <a:pPr marL="742950" lvl="1" indent="-171450" algn="ctr">
              <a:buClr>
                <a:schemeClr val="dk1"/>
              </a:buClr>
              <a:buSzPts val="1800"/>
            </a:pPr>
            <a:endParaRPr lang="en-US" sz="1400" b="1" dirty="0">
              <a:solidFill>
                <a:srgbClr val="996633"/>
              </a:solidFill>
              <a:latin typeface="Times New Roman"/>
              <a:ea typeface="Times New Roman"/>
              <a:cs typeface="Times New Roman"/>
              <a:sym typeface="Times New Roman"/>
            </a:endParaRPr>
          </a:p>
          <a:p>
            <a:pPr marL="742950" lvl="1" indent="-285750" algn="ctr">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Is feedback from affected populations and beneficiaries regularly collected and used to improve programming to better suit their needs?</a:t>
            </a:r>
          </a:p>
          <a:p>
            <a:pPr marL="742950" lvl="1" indent="-285750" algn="ctr">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Are self-protection capacities being utilized within the framework of the project?</a:t>
            </a:r>
            <a:endParaRPr lang="en-US" sz="1400" dirty="0"/>
          </a:p>
          <a:p>
            <a:pPr marL="742950" lvl="1" indent="-171450" algn="ctr">
              <a:buClr>
                <a:schemeClr val="dk1"/>
              </a:buClr>
              <a:buSzPts val="1800"/>
            </a:pPr>
            <a:endParaRPr lang="en-US" sz="1400" b="1" dirty="0">
              <a:solidFill>
                <a:srgbClr val="996633"/>
              </a:solidFill>
              <a:latin typeface="Times New Roman"/>
              <a:ea typeface="Times New Roman"/>
              <a:cs typeface="Times New Roman"/>
              <a:sym typeface="Times New Roman"/>
            </a:endParaRPr>
          </a:p>
          <a:p>
            <a:pPr marL="742950" lvl="1" indent="-285750" algn="ctr">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Are State and local actors regularly consulted and involved in the implementation of protection measures?</a:t>
            </a:r>
            <a:endParaRPr lang="en-US" sz="1400" dirty="0"/>
          </a:p>
          <a:p>
            <a:pPr marL="742950" lvl="1" indent="-171450" algn="ctr">
              <a:buClr>
                <a:schemeClr val="dk1"/>
              </a:buClr>
              <a:buSzPts val="1800"/>
            </a:pPr>
            <a:endParaRPr lang="en-US" sz="1400" b="1" dirty="0">
              <a:solidFill>
                <a:srgbClr val="996633"/>
              </a:solidFill>
              <a:latin typeface="Times New Roman"/>
              <a:ea typeface="Times New Roman"/>
              <a:cs typeface="Times New Roman"/>
              <a:sym typeface="Times New Roman"/>
            </a:endParaRPr>
          </a:p>
          <a:p>
            <a:pPr marL="742950" lvl="1" indent="-285750" algn="ctr">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What impact has been achieved after the introduction of protection mainstreaming considerations during the project design, implementation and monitoring?</a:t>
            </a:r>
          </a:p>
        </p:txBody>
      </p:sp>
    </p:spTree>
    <p:extLst>
      <p:ext uri="{BB962C8B-B14F-4D97-AF65-F5344CB8AC3E}">
        <p14:creationId xmlns:p14="http://schemas.microsoft.com/office/powerpoint/2010/main" val="3116921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462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44186" y="2931990"/>
            <a:ext cx="2591670" cy="2667532"/>
          </a:xfrm>
          <a:prstGeom prst="rect">
            <a:avLst/>
          </a:prstGeom>
          <a:noFill/>
          <a:ln>
            <a:noFill/>
          </a:ln>
        </p:spPr>
      </p:pic>
      <p:sp>
        <p:nvSpPr>
          <p:cNvPr id="11" name="Google Shape;699;p28"/>
          <p:cNvSpPr txBox="1"/>
          <p:nvPr/>
        </p:nvSpPr>
        <p:spPr>
          <a:xfrm>
            <a:off x="3808428" y="2214153"/>
            <a:ext cx="7501545" cy="3170058"/>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a:solidFill>
                  <a:schemeClr val="dk1"/>
                </a:solidFill>
                <a:latin typeface="Times New Roman"/>
                <a:ea typeface="Times New Roman"/>
                <a:cs typeface="Times New Roman"/>
                <a:sym typeface="Times New Roman"/>
              </a:rPr>
              <a:t>Below are some key tips for including protection mainstreaming into evaluation:</a:t>
            </a:r>
            <a:endParaRPr sz="1600" b="1">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chemeClr val="dk1"/>
                </a:solidFill>
                <a:latin typeface="Times New Roman"/>
                <a:ea typeface="Times New Roman"/>
                <a:cs typeface="Times New Roman"/>
                <a:sym typeface="Times New Roman"/>
              </a:rPr>
              <a:t> </a:t>
            </a:r>
            <a:endParaRPr sz="1600" b="1">
              <a:solidFill>
                <a:schemeClr val="dk1"/>
              </a:solidFill>
              <a:latin typeface="Times New Roman"/>
              <a:ea typeface="Times New Roman"/>
              <a:cs typeface="Times New Roman"/>
              <a:sym typeface="Times New Roman"/>
            </a:endParaRPr>
          </a:p>
          <a:p>
            <a:pPr marL="742950" marR="0" lvl="1" indent="-285750" algn="ctr" rtl="0">
              <a:spcBef>
                <a:spcPts val="0"/>
              </a:spcBef>
              <a:spcAft>
                <a:spcPts val="0"/>
              </a:spcAft>
              <a:buClr>
                <a:srgbClr val="660066"/>
              </a:buClr>
              <a:buSzPts val="2000"/>
              <a:buFont typeface="Noto Sans Symbols"/>
              <a:buChar char="❖"/>
            </a:pPr>
            <a:r>
              <a:rPr lang="en-US" b="1" i="0" u="none" strike="noStrike" cap="none">
                <a:solidFill>
                  <a:srgbClr val="660066"/>
                </a:solidFill>
                <a:latin typeface="Times New Roman"/>
                <a:ea typeface="Times New Roman"/>
                <a:cs typeface="Times New Roman"/>
                <a:sym typeface="Times New Roman"/>
              </a:rPr>
              <a:t>Consider a participatory evaluation approach to ensure inclusion of all beneficiary groups.</a:t>
            </a:r>
            <a:endParaRPr sz="1600"/>
          </a:p>
          <a:p>
            <a:pPr marL="742950" marR="0" lvl="1" indent="-158750" algn="ctr" rtl="0">
              <a:spcBef>
                <a:spcPts val="0"/>
              </a:spcBef>
              <a:spcAft>
                <a:spcPts val="0"/>
              </a:spcAft>
              <a:buClr>
                <a:schemeClr val="dk1"/>
              </a:buClr>
              <a:buSzPts val="2000"/>
              <a:buFont typeface="Noto Sans Symbols"/>
              <a:buNone/>
            </a:pPr>
            <a:endParaRPr b="1" i="0" u="none" strike="noStrike" cap="none">
              <a:solidFill>
                <a:srgbClr val="660066"/>
              </a:solidFill>
              <a:latin typeface="Times New Roman"/>
              <a:ea typeface="Times New Roman"/>
              <a:cs typeface="Times New Roman"/>
              <a:sym typeface="Times New Roman"/>
            </a:endParaRPr>
          </a:p>
          <a:p>
            <a:pPr marL="742950" marR="0" lvl="1" indent="-285750" algn="ctr" rtl="0">
              <a:spcBef>
                <a:spcPts val="0"/>
              </a:spcBef>
              <a:spcAft>
                <a:spcPts val="0"/>
              </a:spcAft>
              <a:buClr>
                <a:srgbClr val="660066"/>
              </a:buClr>
              <a:buSzPts val="2000"/>
              <a:buFont typeface="Noto Sans Symbols"/>
              <a:buChar char="❖"/>
            </a:pPr>
            <a:r>
              <a:rPr lang="en-US" b="1" i="0" u="none" strike="noStrike" cap="none">
                <a:solidFill>
                  <a:srgbClr val="660066"/>
                </a:solidFill>
                <a:latin typeface="Times New Roman"/>
                <a:ea typeface="Times New Roman"/>
                <a:cs typeface="Times New Roman"/>
                <a:sym typeface="Times New Roman"/>
              </a:rPr>
              <a:t>Consider how evaluation findings could be used to improve future actions, propose course correctors and ensure that findings that are deemed to be of interest to the larger community are shared.</a:t>
            </a:r>
            <a:endParaRPr sz="1600"/>
          </a:p>
          <a:p>
            <a:pPr marL="742950" marR="0" lvl="1" indent="-158750" algn="ctr" rtl="0">
              <a:spcBef>
                <a:spcPts val="0"/>
              </a:spcBef>
              <a:spcAft>
                <a:spcPts val="0"/>
              </a:spcAft>
              <a:buClr>
                <a:schemeClr val="dk1"/>
              </a:buClr>
              <a:buSzPts val="2000"/>
              <a:buFont typeface="Noto Sans Symbols"/>
              <a:buNone/>
            </a:pPr>
            <a:endParaRPr b="1" i="0" u="none" strike="noStrike" cap="none">
              <a:solidFill>
                <a:srgbClr val="660066"/>
              </a:solidFill>
              <a:latin typeface="Times New Roman"/>
              <a:ea typeface="Times New Roman"/>
              <a:cs typeface="Times New Roman"/>
              <a:sym typeface="Times New Roman"/>
            </a:endParaRPr>
          </a:p>
          <a:p>
            <a:pPr marL="742950" marR="0" lvl="1" indent="-285750" algn="ctr" rtl="0">
              <a:spcBef>
                <a:spcPts val="0"/>
              </a:spcBef>
              <a:spcAft>
                <a:spcPts val="0"/>
              </a:spcAft>
              <a:buClr>
                <a:srgbClr val="660066"/>
              </a:buClr>
              <a:buSzPts val="2000"/>
              <a:buFont typeface="Noto Sans Symbols"/>
              <a:buChar char="❖"/>
            </a:pPr>
            <a:r>
              <a:rPr lang="en-US" b="1" i="0" u="none" strike="noStrike" cap="none">
                <a:solidFill>
                  <a:srgbClr val="660066"/>
                </a:solidFill>
                <a:latin typeface="Times New Roman"/>
                <a:ea typeface="Times New Roman"/>
                <a:cs typeface="Times New Roman"/>
                <a:sym typeface="Times New Roman"/>
              </a:rPr>
              <a:t>Consider to which extent and how protection should be further integrated into intervention activities as a cross-cutting issue</a:t>
            </a:r>
            <a:endParaRPr b="1" i="0" u="none" strike="noStrike" cap="none">
              <a:solidFill>
                <a:srgbClr val="660066"/>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655154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625099"/>
            <a:ext cx="2591670" cy="2667532"/>
          </a:xfrm>
          <a:prstGeom prst="rect">
            <a:avLst/>
          </a:prstGeom>
          <a:noFill/>
          <a:ln>
            <a:noFill/>
          </a:ln>
        </p:spPr>
      </p:pic>
      <p:sp>
        <p:nvSpPr>
          <p:cNvPr id="2" name="Rectangle 1"/>
          <p:cNvSpPr/>
          <p:nvPr/>
        </p:nvSpPr>
        <p:spPr>
          <a:xfrm>
            <a:off x="2938347" y="2093020"/>
            <a:ext cx="8075629" cy="4062651"/>
          </a:xfrm>
          <a:prstGeom prst="rect">
            <a:avLst/>
          </a:prstGeom>
        </p:spPr>
        <p:txBody>
          <a:bodyPr wrap="square">
            <a:spAutoFit/>
          </a:bodyPr>
          <a:lstStyle/>
          <a:p>
            <a:pPr lvl="1" algn="ctr">
              <a:lnSpc>
                <a:spcPct val="150000"/>
              </a:lnSpc>
            </a:pPr>
            <a:r>
              <a:rPr lang="en-US" sz="1600" b="1" dirty="0">
                <a:solidFill>
                  <a:srgbClr val="00B050"/>
                </a:solidFill>
                <a:latin typeface="Times New Roman"/>
                <a:ea typeface="Times New Roman"/>
                <a:cs typeface="Times New Roman"/>
                <a:sym typeface="Times New Roman"/>
              </a:rPr>
              <a:t>Environmental sensitivity and sustainability</a:t>
            </a:r>
            <a:endParaRPr lang="en-US" sz="1400" dirty="0"/>
          </a:p>
          <a:p>
            <a:pPr lvl="1" algn="ctr">
              <a:lnSpc>
                <a:spcPct val="150000"/>
              </a:lnSpc>
            </a:pPr>
            <a:endParaRPr lang="en-US" sz="1600" b="1" u="sng" dirty="0">
              <a:solidFill>
                <a:srgbClr val="C00000"/>
              </a:solidFill>
              <a:latin typeface="Times New Roman"/>
              <a:ea typeface="Times New Roman"/>
              <a:cs typeface="Times New Roman"/>
              <a:sym typeface="Times New Roman"/>
            </a:endParaRPr>
          </a:p>
          <a:p>
            <a:pPr marL="285750" lvl="0" indent="-285750" algn="just">
              <a:buClr>
                <a:srgbClr val="C00000"/>
              </a:buClr>
              <a:buSzPts val="1800"/>
              <a:buFont typeface="Noto Sans Symbols"/>
              <a:buChar char="⮚"/>
            </a:pPr>
            <a:r>
              <a:rPr lang="en-US" sz="1400" b="1" u="sng" dirty="0">
                <a:solidFill>
                  <a:srgbClr val="C00000"/>
                </a:solidFill>
                <a:latin typeface="Times New Roman"/>
                <a:ea typeface="Times New Roman"/>
                <a:cs typeface="Times New Roman"/>
                <a:sym typeface="Times New Roman"/>
              </a:rPr>
              <a:t>Environmental sensitivity </a:t>
            </a:r>
            <a:r>
              <a:rPr lang="en-US" sz="1400" b="1" dirty="0">
                <a:solidFill>
                  <a:schemeClr val="dk1"/>
                </a:solidFill>
                <a:latin typeface="Times New Roman"/>
                <a:ea typeface="Times New Roman"/>
                <a:cs typeface="Times New Roman"/>
                <a:sym typeface="Times New Roman"/>
              </a:rPr>
              <a:t>must be addressed by all interventions that should safeguard the environment. Intervention should not </a:t>
            </a:r>
            <a:r>
              <a:rPr lang="en-US" sz="1400" b="1" u="sng" dirty="0">
                <a:solidFill>
                  <a:schemeClr val="dk1"/>
                </a:solidFill>
                <a:latin typeface="Times New Roman"/>
                <a:ea typeface="Times New Roman"/>
                <a:cs typeface="Times New Roman"/>
                <a:sym typeface="Times New Roman"/>
              </a:rPr>
              <a:t>have a direct negative impact on the environment</a:t>
            </a:r>
            <a:r>
              <a:rPr lang="en-US" sz="1400" b="1" dirty="0">
                <a:solidFill>
                  <a:schemeClr val="dk1"/>
                </a:solidFill>
                <a:latin typeface="Times New Roman"/>
                <a:ea typeface="Times New Roman"/>
                <a:cs typeface="Times New Roman"/>
                <a:sym typeface="Times New Roman"/>
              </a:rPr>
              <a:t>, and all possible measures should be taken to prevent harm to biodiversity and ecosystems, such as the destruction or contamination of natural resources.</a:t>
            </a:r>
          </a:p>
          <a:p>
            <a:pPr marL="285750" lvl="0" indent="-285750" algn="just">
              <a:buClr>
                <a:srgbClr val="C00000"/>
              </a:buClr>
              <a:buSzPts val="1800"/>
              <a:buFont typeface="Noto Sans Symbols"/>
              <a:buChar char="⮚"/>
            </a:pPr>
            <a:r>
              <a:rPr lang="en-US" sz="1400" b="1" u="sng" dirty="0">
                <a:solidFill>
                  <a:srgbClr val="C00000"/>
                </a:solidFill>
                <a:latin typeface="Times New Roman"/>
                <a:ea typeface="Times New Roman"/>
                <a:cs typeface="Times New Roman"/>
                <a:sym typeface="Times New Roman"/>
              </a:rPr>
              <a:t>Environmental sustainability </a:t>
            </a:r>
            <a:r>
              <a:rPr lang="en-US" sz="1400" b="1" dirty="0">
                <a:solidFill>
                  <a:schemeClr val="dk1"/>
                </a:solidFill>
                <a:latin typeface="Times New Roman"/>
                <a:ea typeface="Times New Roman"/>
                <a:cs typeface="Times New Roman"/>
                <a:sym typeface="Times New Roman"/>
              </a:rPr>
              <a:t>is about addressing human needs without jeopardizing the ability of future generations to meet their needs and preventing irreversible damage to the world. Where sufficient resources and expertise are available, projects should strive towards environmental sustainability.</a:t>
            </a:r>
            <a:endParaRPr lang="en-US" sz="1400" dirty="0"/>
          </a:p>
          <a:p>
            <a:pPr marL="285750" lvl="0" indent="-285750" algn="just">
              <a:buClr>
                <a:srgbClr val="C00000"/>
              </a:buClr>
              <a:buSzPts val="1800"/>
              <a:buFont typeface="Noto Sans Symbols"/>
              <a:buChar char="⮚"/>
            </a:pPr>
            <a:r>
              <a:rPr lang="en-US" sz="1400" b="1" u="sng" dirty="0">
                <a:solidFill>
                  <a:srgbClr val="C00000"/>
                </a:solidFill>
                <a:latin typeface="Times New Roman"/>
                <a:ea typeface="Times New Roman"/>
                <a:cs typeface="Times New Roman"/>
                <a:sym typeface="Times New Roman"/>
              </a:rPr>
              <a:t>Environmental issues </a:t>
            </a:r>
            <a:r>
              <a:rPr lang="en-US" sz="1400" b="1" dirty="0">
                <a:solidFill>
                  <a:schemeClr val="dk1"/>
                </a:solidFill>
                <a:latin typeface="Times New Roman"/>
                <a:ea typeface="Times New Roman"/>
                <a:cs typeface="Times New Roman"/>
                <a:sym typeface="Times New Roman"/>
              </a:rPr>
              <a:t>should be identified and analyzed throughout the intervention as part of the initial risk analysis, as well as addressed as a part of the risk management plan where environmental risks are inevitable.</a:t>
            </a:r>
            <a:endParaRPr lang="en-US" sz="1400" dirty="0"/>
          </a:p>
          <a:p>
            <a:pPr marL="285750" lvl="0" indent="-171450" algn="just">
              <a:buClr>
                <a:schemeClr val="dk1"/>
              </a:buClr>
              <a:buSzPts val="1800"/>
            </a:pPr>
            <a:endParaRPr lang="en-US" sz="1400" b="1" dirty="0">
              <a:solidFill>
                <a:schemeClr val="dk1"/>
              </a:solidFill>
              <a:latin typeface="Times New Roman"/>
              <a:ea typeface="Times New Roman"/>
              <a:cs typeface="Times New Roman"/>
              <a:sym typeface="Times New Roman"/>
            </a:endParaRPr>
          </a:p>
          <a:p>
            <a:pPr lvl="0" algn="ctr"/>
            <a:r>
              <a:rPr lang="en-US" sz="1400" b="1" dirty="0">
                <a:solidFill>
                  <a:srgbClr val="C00000"/>
                </a:solidFill>
                <a:latin typeface="Times New Roman"/>
                <a:ea typeface="Times New Roman"/>
                <a:cs typeface="Times New Roman"/>
                <a:sym typeface="Times New Roman"/>
              </a:rPr>
              <a:t>Mainstreaming environmental sustainability </a:t>
            </a:r>
            <a:r>
              <a:rPr lang="en-US" sz="1400" b="1" dirty="0">
                <a:solidFill>
                  <a:schemeClr val="dk1"/>
                </a:solidFill>
                <a:latin typeface="Times New Roman"/>
                <a:ea typeface="Times New Roman"/>
                <a:cs typeface="Times New Roman"/>
                <a:sym typeface="Times New Roman"/>
              </a:rPr>
              <a:t>“</a:t>
            </a:r>
            <a:r>
              <a:rPr lang="en-US" sz="1400" b="1" dirty="0">
                <a:solidFill>
                  <a:srgbClr val="C00000"/>
                </a:solidFill>
                <a:latin typeface="Times New Roman"/>
                <a:ea typeface="Times New Roman"/>
                <a:cs typeface="Times New Roman"/>
                <a:sym typeface="Times New Roman"/>
              </a:rPr>
              <a:t>requires integrating the principles of sustainable management, protection, conservation, maintenance and rehabilitation of natural habitats and their associated biodiversity and ecosystem functions</a:t>
            </a:r>
            <a:r>
              <a:rPr lang="en-US" sz="1400" b="1" dirty="0">
                <a:solidFill>
                  <a:schemeClr val="dk1"/>
                </a:solidFill>
                <a:latin typeface="Times New Roman"/>
                <a:ea typeface="Times New Roman"/>
                <a:cs typeface="Times New Roman"/>
                <a:sym typeface="Times New Roman"/>
              </a:rPr>
              <a:t>.”</a:t>
            </a:r>
            <a:endParaRPr lang="en-US" sz="1400" dirty="0"/>
          </a:p>
        </p:txBody>
      </p:sp>
    </p:spTree>
    <p:extLst>
      <p:ext uri="{BB962C8B-B14F-4D97-AF65-F5344CB8AC3E}">
        <p14:creationId xmlns:p14="http://schemas.microsoft.com/office/powerpoint/2010/main" val="916367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608981"/>
            <a:ext cx="2591670" cy="2667532"/>
          </a:xfrm>
          <a:prstGeom prst="rect">
            <a:avLst/>
          </a:prstGeom>
          <a:noFill/>
          <a:ln>
            <a:noFill/>
          </a:ln>
        </p:spPr>
      </p:pic>
      <p:sp>
        <p:nvSpPr>
          <p:cNvPr id="11" name="Google Shape;734;p30"/>
          <p:cNvSpPr txBox="1"/>
          <p:nvPr/>
        </p:nvSpPr>
        <p:spPr>
          <a:xfrm>
            <a:off x="4033553" y="2175241"/>
            <a:ext cx="5704573" cy="3908722"/>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u="sng">
                <a:solidFill>
                  <a:srgbClr val="C00000"/>
                </a:solidFill>
                <a:latin typeface="Times New Roman"/>
                <a:ea typeface="Times New Roman"/>
                <a:cs typeface="Times New Roman"/>
                <a:sym typeface="Times New Roman"/>
              </a:rPr>
              <a:t>How to monitor and evaluate environmental considerations</a:t>
            </a:r>
            <a:endParaRPr sz="1600" b="1" u="sng">
              <a:solidFill>
                <a:srgbClr val="C00000"/>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chemeClr val="dk1"/>
                </a:solidFill>
                <a:latin typeface="Calibri"/>
                <a:ea typeface="Calibri"/>
                <a:cs typeface="Calibri"/>
                <a:sym typeface="Calibri"/>
              </a:rPr>
              <a:t> </a:t>
            </a:r>
            <a:endParaRPr sz="160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US" sz="1600" b="1">
                <a:solidFill>
                  <a:schemeClr val="dk1"/>
                </a:solidFill>
                <a:latin typeface="Times New Roman"/>
                <a:ea typeface="Times New Roman"/>
                <a:cs typeface="Times New Roman"/>
                <a:sym typeface="Times New Roman"/>
              </a:rPr>
              <a:t>When interventions are not specifically designed to address environmental issues – such as  programs addressing disaster preparedness and disaster risk reduction to prevent forced migration that results from environmental factors, or those for relocation of populations from zones affected by environmental degradations – there are various elements that can be taken into account for monitoring and evaluating the inclusion of environmental sensibility and sustainability as a cross-cutting issue.</a:t>
            </a:r>
            <a:endParaRPr sz="1600" b="1">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926266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625099"/>
            <a:ext cx="2591670" cy="2667532"/>
          </a:xfrm>
          <a:prstGeom prst="rect">
            <a:avLst/>
          </a:prstGeom>
          <a:noFill/>
          <a:ln>
            <a:noFill/>
          </a:ln>
        </p:spPr>
      </p:pic>
      <p:graphicFrame>
        <p:nvGraphicFramePr>
          <p:cNvPr id="11" name="Google Shape;753;p31"/>
          <p:cNvGraphicFramePr/>
          <p:nvPr>
            <p:extLst>
              <p:ext uri="{D42A27DB-BD31-4B8C-83A1-F6EECF244321}">
                <p14:modId xmlns:p14="http://schemas.microsoft.com/office/powerpoint/2010/main" val="2254695383"/>
              </p:ext>
            </p:extLst>
          </p:nvPr>
        </p:nvGraphicFramePr>
        <p:xfrm>
          <a:off x="3135112" y="2107780"/>
          <a:ext cx="8237400" cy="4111834"/>
        </p:xfrm>
        <a:graphic>
          <a:graphicData uri="http://schemas.openxmlformats.org/drawingml/2006/table">
            <a:tbl>
              <a:tblPr firstRow="1" firstCol="1" bandRow="1">
                <a:noFill/>
              </a:tblPr>
              <a:tblGrid>
                <a:gridCol w="4103150">
                  <a:extLst>
                    <a:ext uri="{9D8B030D-6E8A-4147-A177-3AD203B41FA5}">
                      <a16:colId xmlns:a16="http://schemas.microsoft.com/office/drawing/2014/main" val="20000"/>
                    </a:ext>
                  </a:extLst>
                </a:gridCol>
                <a:gridCol w="4134250">
                  <a:extLst>
                    <a:ext uri="{9D8B030D-6E8A-4147-A177-3AD203B41FA5}">
                      <a16:colId xmlns:a16="http://schemas.microsoft.com/office/drawing/2014/main" val="20001"/>
                    </a:ext>
                  </a:extLst>
                </a:gridCol>
              </a:tblGrid>
              <a:tr h="353235">
                <a:tc>
                  <a:txBody>
                    <a:bodyPr/>
                    <a:lstStyle/>
                    <a:p>
                      <a:pPr marL="855345" marR="840105" lvl="0" indent="0" algn="ctr" rtl="0">
                        <a:spcBef>
                          <a:spcPts val="0"/>
                        </a:spcBef>
                        <a:spcAft>
                          <a:spcPts val="0"/>
                        </a:spcAft>
                        <a:buNone/>
                      </a:pPr>
                      <a:r>
                        <a:rPr lang="en-US" sz="1200" b="1" u="none" strike="noStrike" cap="none" dirty="0">
                          <a:solidFill>
                            <a:srgbClr val="FF0000"/>
                          </a:solidFill>
                          <a:latin typeface="Calibri"/>
                          <a:ea typeface="Calibri"/>
                          <a:cs typeface="Calibri"/>
                          <a:sym typeface="Calibri"/>
                        </a:rPr>
                        <a:t>Considerations</a:t>
                      </a:r>
                      <a:endParaRPr sz="1200" b="1" u="none" strike="noStrike" cap="none" dirty="0">
                        <a:solidFill>
                          <a:srgbClr val="FF0000"/>
                        </a:solidFill>
                        <a:latin typeface="Calibri"/>
                        <a:ea typeface="Calibri"/>
                        <a:cs typeface="Calibri"/>
                        <a:sym typeface="Calibri"/>
                      </a:endParaRPr>
                    </a:p>
                  </a:txBody>
                  <a:tcPr marL="0" marR="0" marT="0" marB="0"/>
                </a:tc>
                <a:tc>
                  <a:txBody>
                    <a:bodyPr/>
                    <a:lstStyle/>
                    <a:p>
                      <a:pPr marL="850264" marR="150495" lvl="0" indent="-596264" algn="l" rtl="0">
                        <a:spcBef>
                          <a:spcPts val="0"/>
                        </a:spcBef>
                        <a:spcAft>
                          <a:spcPts val="0"/>
                        </a:spcAft>
                        <a:buNone/>
                      </a:pPr>
                      <a:r>
                        <a:rPr lang="en-US" sz="1200" b="1" u="none" strike="noStrike" cap="none" dirty="0">
                          <a:solidFill>
                            <a:srgbClr val="FF0000"/>
                          </a:solidFill>
                          <a:latin typeface="Calibri"/>
                          <a:ea typeface="Calibri"/>
                          <a:cs typeface="Calibri"/>
                          <a:sym typeface="Calibri"/>
                        </a:rPr>
                        <a:t>Monitoring or evaluating in the context of an intervention</a:t>
                      </a:r>
                      <a:endParaRPr sz="1200" b="1" u="none" strike="noStrike" cap="none" dirty="0">
                        <a:solidFill>
                          <a:srgbClr val="FF0000"/>
                        </a:solidFill>
                        <a:latin typeface="Calibri"/>
                        <a:ea typeface="Calibri"/>
                        <a:cs typeface="Calibri"/>
                        <a:sym typeface="Calibri"/>
                      </a:endParaRPr>
                    </a:p>
                  </a:txBody>
                  <a:tcPr marL="0" marR="0" marT="0" marB="0"/>
                </a:tc>
                <a:extLst>
                  <a:ext uri="{0D108BD9-81ED-4DB2-BD59-A6C34878D82A}">
                    <a16:rowId xmlns:a16="http://schemas.microsoft.com/office/drawing/2014/main" val="10000"/>
                  </a:ext>
                </a:extLst>
              </a:tr>
              <a:tr h="714444">
                <a:tc>
                  <a:txBody>
                    <a:bodyPr/>
                    <a:lstStyle/>
                    <a:p>
                      <a:pPr marL="90170" marR="76200" lvl="0" indent="0" algn="ctr" rtl="0">
                        <a:lnSpc>
                          <a:spcPct val="102000"/>
                        </a:lnSpc>
                        <a:spcBef>
                          <a:spcPts val="0"/>
                        </a:spcBef>
                        <a:spcAft>
                          <a:spcPts val="0"/>
                        </a:spcAft>
                        <a:buNone/>
                      </a:pPr>
                      <a:r>
                        <a:rPr lang="en-US" sz="1200" b="1" u="none" strike="noStrike" cap="none">
                          <a:solidFill>
                            <a:srgbClr val="7030A0"/>
                          </a:solidFill>
                          <a:latin typeface="Calibri"/>
                          <a:ea typeface="Calibri"/>
                          <a:cs typeface="Calibri"/>
                          <a:sym typeface="Calibri"/>
                        </a:rPr>
                        <a:t>Environmental factors have always been a cause of migration.</a:t>
                      </a:r>
                      <a:endParaRPr sz="1200" b="1" u="none" strike="noStrike" cap="none">
                        <a:solidFill>
                          <a:srgbClr val="7030A0"/>
                        </a:solidFill>
                        <a:latin typeface="Calibri"/>
                        <a:ea typeface="Calibri"/>
                        <a:cs typeface="Calibri"/>
                        <a:sym typeface="Calibri"/>
                      </a:endParaRPr>
                    </a:p>
                  </a:txBody>
                  <a:tcPr marL="0" marR="0" marT="0" marB="0"/>
                </a:tc>
                <a:tc>
                  <a:txBody>
                    <a:bodyPr/>
                    <a:lstStyle/>
                    <a:p>
                      <a:pPr marL="93345" marR="73660" lvl="0" indent="0" algn="ctr" rtl="0">
                        <a:lnSpc>
                          <a:spcPct val="102000"/>
                        </a:lnSpc>
                        <a:spcBef>
                          <a:spcPts val="0"/>
                        </a:spcBef>
                        <a:spcAft>
                          <a:spcPts val="0"/>
                        </a:spcAft>
                        <a:buNone/>
                      </a:pPr>
                      <a:r>
                        <a:rPr lang="en-US" sz="1200" b="1" u="none" strike="noStrike" cap="none" dirty="0">
                          <a:solidFill>
                            <a:schemeClr val="dk1"/>
                          </a:solidFill>
                          <a:latin typeface="Calibri"/>
                          <a:ea typeface="Calibri"/>
                          <a:cs typeface="Calibri"/>
                          <a:sym typeface="Calibri"/>
                        </a:rPr>
                        <a:t>Ensure that environmental factors are included in the rationales of interventions whenever relevant and how the intervention mitigates this.</a:t>
                      </a:r>
                      <a:endParaRPr sz="1200" b="1" u="none" strike="noStrike" cap="none" dirty="0">
                        <a:solidFill>
                          <a:schemeClr val="dk1"/>
                        </a:solidFill>
                        <a:latin typeface="Calibri"/>
                        <a:ea typeface="Calibri"/>
                        <a:cs typeface="Calibri"/>
                        <a:sym typeface="Calibri"/>
                      </a:endParaRPr>
                    </a:p>
                  </a:txBody>
                  <a:tcPr marL="0" marR="0" marT="0" marB="0"/>
                </a:tc>
                <a:extLst>
                  <a:ext uri="{0D108BD9-81ED-4DB2-BD59-A6C34878D82A}">
                    <a16:rowId xmlns:a16="http://schemas.microsoft.com/office/drawing/2014/main" val="10001"/>
                  </a:ext>
                </a:extLst>
              </a:tr>
              <a:tr h="1074777">
                <a:tc>
                  <a:txBody>
                    <a:bodyPr/>
                    <a:lstStyle/>
                    <a:p>
                      <a:pPr marL="90170" marR="80010" lvl="0" indent="0" algn="ctr" rtl="0">
                        <a:lnSpc>
                          <a:spcPct val="102000"/>
                        </a:lnSpc>
                        <a:spcBef>
                          <a:spcPts val="0"/>
                        </a:spcBef>
                        <a:spcAft>
                          <a:spcPts val="0"/>
                        </a:spcAft>
                        <a:buNone/>
                      </a:pPr>
                      <a:r>
                        <a:rPr lang="en-US" sz="1200" b="1" u="none" strike="noStrike" cap="none">
                          <a:solidFill>
                            <a:srgbClr val="7030A0"/>
                          </a:solidFill>
                          <a:latin typeface="Calibri"/>
                          <a:ea typeface="Calibri"/>
                          <a:cs typeface="Calibri"/>
                          <a:sym typeface="Calibri"/>
                        </a:rPr>
                        <a:t>It is often difficult to isolate the environmental and climatic factors from socioeconomic factors, but an increasing number of studies show that environmental challenges are clearly a factor that impact the decision to move or to stay.</a:t>
                      </a:r>
                      <a:endParaRPr sz="1200" b="1" u="none" strike="noStrike" cap="none">
                        <a:solidFill>
                          <a:srgbClr val="7030A0"/>
                        </a:solidFill>
                        <a:latin typeface="Calibri"/>
                        <a:ea typeface="Calibri"/>
                        <a:cs typeface="Calibri"/>
                        <a:sym typeface="Calibri"/>
                      </a:endParaRPr>
                    </a:p>
                  </a:txBody>
                  <a:tcPr marL="0" marR="0" marT="0" marB="0"/>
                </a:tc>
                <a:tc>
                  <a:txBody>
                    <a:bodyPr/>
                    <a:lstStyle/>
                    <a:p>
                      <a:pPr marL="93345" marR="73660" lvl="0" indent="0" algn="ctr" rtl="0">
                        <a:lnSpc>
                          <a:spcPct val="102000"/>
                        </a:lnSpc>
                        <a:spcBef>
                          <a:spcPts val="0"/>
                        </a:spcBef>
                        <a:spcAft>
                          <a:spcPts val="0"/>
                        </a:spcAft>
                        <a:buNone/>
                      </a:pPr>
                      <a:r>
                        <a:rPr lang="en-US" sz="1200" b="1" u="none" strike="noStrike" cap="none">
                          <a:solidFill>
                            <a:schemeClr val="dk1"/>
                          </a:solidFill>
                          <a:latin typeface="Calibri"/>
                          <a:ea typeface="Calibri"/>
                          <a:cs typeface="Calibri"/>
                          <a:sym typeface="Calibri"/>
                        </a:rPr>
                        <a:t>When relevant and feasible, these factors should be identified and how the intervention indirectly address them as a cross-cutting theme. The linkage of these factors may often be explained in a ToC.</a:t>
                      </a:r>
                      <a:endParaRPr sz="1200" b="1" u="none" strike="noStrike" cap="none">
                        <a:solidFill>
                          <a:schemeClr val="dk1"/>
                        </a:solidFill>
                        <a:latin typeface="Calibri"/>
                        <a:ea typeface="Calibri"/>
                        <a:cs typeface="Calibri"/>
                        <a:sym typeface="Calibri"/>
                      </a:endParaRPr>
                    </a:p>
                  </a:txBody>
                  <a:tcPr marL="0" marR="0" marT="0" marB="0"/>
                </a:tc>
                <a:extLst>
                  <a:ext uri="{0D108BD9-81ED-4DB2-BD59-A6C34878D82A}">
                    <a16:rowId xmlns:a16="http://schemas.microsoft.com/office/drawing/2014/main" val="10002"/>
                  </a:ext>
                </a:extLst>
              </a:tr>
              <a:tr h="894601">
                <a:tc>
                  <a:txBody>
                    <a:bodyPr/>
                    <a:lstStyle/>
                    <a:p>
                      <a:pPr marL="90170" marR="80010" lvl="0" indent="0" algn="ctr" rtl="0">
                        <a:lnSpc>
                          <a:spcPct val="102000"/>
                        </a:lnSpc>
                        <a:spcBef>
                          <a:spcPts val="0"/>
                        </a:spcBef>
                        <a:spcAft>
                          <a:spcPts val="0"/>
                        </a:spcAft>
                        <a:buNone/>
                      </a:pPr>
                      <a:r>
                        <a:rPr lang="en-US" sz="1200" b="1" u="none" strike="noStrike" cap="none">
                          <a:solidFill>
                            <a:srgbClr val="7030A0"/>
                          </a:solidFill>
                          <a:latin typeface="Calibri"/>
                          <a:ea typeface="Calibri"/>
                          <a:cs typeface="Calibri"/>
                          <a:sym typeface="Calibri"/>
                        </a:rPr>
                        <a:t>Climate change is expected to have major impacts on human mobility as the movement of people is and will continue to be affected by natural disasters and environmental degradation.</a:t>
                      </a:r>
                      <a:endParaRPr sz="1200" b="1" u="none" strike="noStrike" cap="none">
                        <a:solidFill>
                          <a:srgbClr val="7030A0"/>
                        </a:solidFill>
                        <a:latin typeface="Calibri"/>
                        <a:ea typeface="Calibri"/>
                        <a:cs typeface="Calibri"/>
                        <a:sym typeface="Calibri"/>
                      </a:endParaRPr>
                    </a:p>
                  </a:txBody>
                  <a:tcPr marL="0" marR="0" marT="0" marB="0"/>
                </a:tc>
                <a:tc>
                  <a:txBody>
                    <a:bodyPr/>
                    <a:lstStyle/>
                    <a:p>
                      <a:pPr marL="93345" marR="73660" lvl="0" indent="0" algn="ctr" rtl="0">
                        <a:lnSpc>
                          <a:spcPct val="102000"/>
                        </a:lnSpc>
                        <a:spcBef>
                          <a:spcPts val="0"/>
                        </a:spcBef>
                        <a:spcAft>
                          <a:spcPts val="0"/>
                        </a:spcAft>
                        <a:buNone/>
                      </a:pPr>
                      <a:r>
                        <a:rPr lang="en-US" sz="1200" b="1" u="none" strike="noStrike" cap="none">
                          <a:solidFill>
                            <a:schemeClr val="dk1"/>
                          </a:solidFill>
                          <a:latin typeface="Calibri"/>
                          <a:ea typeface="Calibri"/>
                          <a:cs typeface="Calibri"/>
                          <a:sym typeface="Calibri"/>
                        </a:rPr>
                        <a:t>As a cross-cutting theme in interventions dealing with mobility, the role and impact of the environment should be identified, if not specifically addressed by an objective and outcome.</a:t>
                      </a:r>
                      <a:endParaRPr sz="1200" b="1" u="none" strike="noStrike" cap="none">
                        <a:solidFill>
                          <a:schemeClr val="dk1"/>
                        </a:solidFill>
                        <a:latin typeface="Calibri"/>
                        <a:ea typeface="Calibri"/>
                        <a:cs typeface="Calibri"/>
                        <a:sym typeface="Calibri"/>
                      </a:endParaRPr>
                    </a:p>
                  </a:txBody>
                  <a:tcPr marL="0" marR="0" marT="0" marB="0"/>
                </a:tc>
                <a:extLst>
                  <a:ext uri="{0D108BD9-81ED-4DB2-BD59-A6C34878D82A}">
                    <a16:rowId xmlns:a16="http://schemas.microsoft.com/office/drawing/2014/main" val="10003"/>
                  </a:ext>
                </a:extLst>
              </a:tr>
              <a:tr h="1074777">
                <a:tc>
                  <a:txBody>
                    <a:bodyPr/>
                    <a:lstStyle/>
                    <a:p>
                      <a:pPr marL="90170" marR="80010" lvl="0" indent="0" algn="ctr" rtl="0">
                        <a:lnSpc>
                          <a:spcPct val="102000"/>
                        </a:lnSpc>
                        <a:spcBef>
                          <a:spcPts val="0"/>
                        </a:spcBef>
                        <a:spcAft>
                          <a:spcPts val="0"/>
                        </a:spcAft>
                        <a:buNone/>
                      </a:pPr>
                      <a:r>
                        <a:rPr lang="en-US" sz="1200" b="1" u="none" strike="noStrike" cap="none" dirty="0">
                          <a:solidFill>
                            <a:srgbClr val="7030A0"/>
                          </a:solidFill>
                          <a:latin typeface="Calibri"/>
                          <a:ea typeface="Calibri"/>
                          <a:cs typeface="Calibri"/>
                          <a:sym typeface="Calibri"/>
                        </a:rPr>
                        <a:t>Environmental migration may take many complex forms: forced and voluntary, temporary and permanent, internal and international.</a:t>
                      </a:r>
                      <a:endParaRPr sz="1200" b="1" u="none" strike="noStrike" cap="none" dirty="0">
                        <a:solidFill>
                          <a:srgbClr val="7030A0"/>
                        </a:solidFill>
                        <a:latin typeface="Calibri"/>
                        <a:ea typeface="Calibri"/>
                        <a:cs typeface="Calibri"/>
                        <a:sym typeface="Calibri"/>
                      </a:endParaRPr>
                    </a:p>
                  </a:txBody>
                  <a:tcPr marL="0" marR="0" marT="0" marB="0"/>
                </a:tc>
                <a:tc>
                  <a:txBody>
                    <a:bodyPr/>
                    <a:lstStyle/>
                    <a:p>
                      <a:pPr marL="93345" marR="73660" lvl="0" indent="0" algn="ctr" rtl="0">
                        <a:lnSpc>
                          <a:spcPct val="102000"/>
                        </a:lnSpc>
                        <a:spcBef>
                          <a:spcPts val="0"/>
                        </a:spcBef>
                        <a:spcAft>
                          <a:spcPts val="0"/>
                        </a:spcAft>
                        <a:buNone/>
                      </a:pPr>
                      <a:r>
                        <a:rPr lang="en-US" sz="1200" b="1" u="none" strike="noStrike" cap="none" dirty="0">
                          <a:solidFill>
                            <a:schemeClr val="dk1"/>
                          </a:solidFill>
                          <a:latin typeface="Calibri"/>
                          <a:ea typeface="Calibri"/>
                          <a:cs typeface="Calibri"/>
                          <a:sym typeface="Calibri"/>
                        </a:rPr>
                        <a:t>When examining the role and impact of the environment on IOM interventions dealing with migration, it could be relevant to identify if it can be categorized as “environmental migration” and if the intervention addresses it properly.</a:t>
                      </a:r>
                      <a:endParaRPr sz="1200" b="1" u="none" strike="noStrike" cap="none" dirty="0">
                        <a:solidFill>
                          <a:schemeClr val="dk1"/>
                        </a:solidFill>
                        <a:latin typeface="Calibri"/>
                        <a:ea typeface="Calibri"/>
                        <a:cs typeface="Calibri"/>
                        <a:sym typeface="Calibri"/>
                      </a:endParaRPr>
                    </a:p>
                  </a:txBody>
                  <a:tcPr marL="0" marR="0"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97214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70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5" y="2921952"/>
            <a:ext cx="2591670" cy="2667532"/>
          </a:xfrm>
          <a:prstGeom prst="rect">
            <a:avLst/>
          </a:prstGeom>
          <a:noFill/>
          <a:ln>
            <a:noFill/>
          </a:ln>
        </p:spPr>
      </p:pic>
      <p:sp>
        <p:nvSpPr>
          <p:cNvPr id="11" name="Google Shape;771;p32"/>
          <p:cNvSpPr txBox="1"/>
          <p:nvPr/>
        </p:nvSpPr>
        <p:spPr>
          <a:xfrm>
            <a:off x="3493017" y="2249328"/>
            <a:ext cx="7751541" cy="3139281"/>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dirty="0">
                <a:solidFill>
                  <a:schemeClr val="dk1"/>
                </a:solidFill>
                <a:latin typeface="Times New Roman"/>
                <a:ea typeface="Times New Roman"/>
                <a:cs typeface="Times New Roman"/>
                <a:sym typeface="Times New Roman"/>
              </a:rPr>
              <a:t>The following are a series of questions that could be included in the evaluation </a:t>
            </a:r>
            <a:r>
              <a:rPr lang="en-US" sz="1400" b="1" dirty="0" err="1">
                <a:solidFill>
                  <a:schemeClr val="dk1"/>
                </a:solidFill>
                <a:latin typeface="Times New Roman"/>
                <a:ea typeface="Times New Roman"/>
                <a:cs typeface="Times New Roman"/>
                <a:sym typeface="Times New Roman"/>
              </a:rPr>
              <a:t>ToR</a:t>
            </a:r>
            <a:r>
              <a:rPr lang="en-US" sz="1400" b="1" dirty="0">
                <a:solidFill>
                  <a:schemeClr val="dk1"/>
                </a:solidFill>
                <a:latin typeface="Times New Roman"/>
                <a:ea typeface="Times New Roman"/>
                <a:cs typeface="Times New Roman"/>
                <a:sym typeface="Times New Roman"/>
              </a:rPr>
              <a:t> to ensure that environmental sensitivity and sustainability were properly integrated.</a:t>
            </a:r>
            <a:endParaRPr sz="1400" b="1"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b="1" dirty="0">
                <a:solidFill>
                  <a:schemeClr val="dk1"/>
                </a:solidFill>
                <a:latin typeface="Times New Roman"/>
                <a:ea typeface="Times New Roman"/>
                <a:cs typeface="Times New Roman"/>
                <a:sym typeface="Times New Roman"/>
              </a:rPr>
              <a:t> </a:t>
            </a:r>
            <a:endParaRPr sz="1400" b="1" dirty="0">
              <a:solidFill>
                <a:schemeClr val="dk1"/>
              </a:solidFill>
              <a:latin typeface="Times New Roman"/>
              <a:ea typeface="Times New Roman"/>
              <a:cs typeface="Times New Roman"/>
              <a:sym typeface="Times New Roman"/>
            </a:endParaRPr>
          </a:p>
          <a:p>
            <a:pPr marL="285750" marR="0" lvl="0" indent="-285750" algn="ctr" rtl="0">
              <a:spcBef>
                <a:spcPts val="0"/>
              </a:spcBef>
              <a:spcAft>
                <a:spcPts val="0"/>
              </a:spcAft>
              <a:buClr>
                <a:srgbClr val="660066"/>
              </a:buClr>
              <a:buSzPts val="1600"/>
              <a:buFont typeface="Noto Sans Symbols"/>
              <a:buChar char="▪"/>
            </a:pPr>
            <a:r>
              <a:rPr lang="en-US" sz="1200" b="1" dirty="0">
                <a:solidFill>
                  <a:srgbClr val="660066"/>
                </a:solidFill>
                <a:latin typeface="Times New Roman"/>
                <a:ea typeface="Times New Roman"/>
                <a:cs typeface="Times New Roman"/>
                <a:sym typeface="Times New Roman"/>
              </a:rPr>
              <a:t>Would it have been relevant to conduct an environmental impact assessment for this intervention?</a:t>
            </a:r>
            <a:endParaRPr sz="1200" b="1" dirty="0">
              <a:solidFill>
                <a:srgbClr val="660066"/>
              </a:solidFill>
              <a:latin typeface="Times New Roman"/>
              <a:ea typeface="Times New Roman"/>
              <a:cs typeface="Times New Roman"/>
              <a:sym typeface="Times New Roman"/>
            </a:endParaRPr>
          </a:p>
          <a:p>
            <a:pPr marL="285750" marR="0" lvl="0" indent="-285750" algn="ctr" rtl="0">
              <a:spcBef>
                <a:spcPts val="0"/>
              </a:spcBef>
              <a:spcAft>
                <a:spcPts val="0"/>
              </a:spcAft>
              <a:buClr>
                <a:srgbClr val="660066"/>
              </a:buClr>
              <a:buSzPts val="1600"/>
              <a:buFont typeface="Noto Sans Symbols"/>
              <a:buChar char="▪"/>
            </a:pPr>
            <a:r>
              <a:rPr lang="en-US" sz="1200" b="1" dirty="0">
                <a:solidFill>
                  <a:srgbClr val="660066"/>
                </a:solidFill>
                <a:latin typeface="Times New Roman"/>
                <a:ea typeface="Times New Roman"/>
                <a:cs typeface="Times New Roman"/>
                <a:sym typeface="Times New Roman"/>
              </a:rPr>
              <a:t>Was the project successfully implemented without any negative impact on the environment that could have affected human well-being?</a:t>
            </a:r>
            <a:endParaRPr sz="1200" b="1" dirty="0">
              <a:solidFill>
                <a:srgbClr val="660066"/>
              </a:solidFill>
              <a:latin typeface="Times New Roman"/>
              <a:ea typeface="Times New Roman"/>
              <a:cs typeface="Times New Roman"/>
              <a:sym typeface="Times New Roman"/>
            </a:endParaRPr>
          </a:p>
          <a:p>
            <a:pPr marL="285750" marR="0" lvl="0" indent="-285750" algn="ctr" rtl="0">
              <a:spcBef>
                <a:spcPts val="0"/>
              </a:spcBef>
              <a:spcAft>
                <a:spcPts val="0"/>
              </a:spcAft>
              <a:buClr>
                <a:srgbClr val="660066"/>
              </a:buClr>
              <a:buSzPts val="1600"/>
              <a:buFont typeface="Noto Sans Symbols"/>
              <a:buChar char="▪"/>
            </a:pPr>
            <a:r>
              <a:rPr lang="en-US" sz="1200" b="1" dirty="0">
                <a:solidFill>
                  <a:srgbClr val="660066"/>
                </a:solidFill>
                <a:latin typeface="Times New Roman"/>
                <a:ea typeface="Times New Roman"/>
                <a:cs typeface="Times New Roman"/>
                <a:sym typeface="Times New Roman"/>
              </a:rPr>
              <a:t>Has environmental damage been caused or likely to be caused by the project? What kind of environmental impact mitigation measures have been taken?</a:t>
            </a:r>
            <a:endParaRPr sz="1200" b="1" dirty="0">
              <a:solidFill>
                <a:srgbClr val="660066"/>
              </a:solidFill>
              <a:latin typeface="Times New Roman"/>
              <a:ea typeface="Times New Roman"/>
              <a:cs typeface="Times New Roman"/>
              <a:sym typeface="Times New Roman"/>
            </a:endParaRPr>
          </a:p>
          <a:p>
            <a:pPr marL="285750" marR="0" lvl="0" indent="-285750" algn="ctr" rtl="0">
              <a:spcBef>
                <a:spcPts val="0"/>
              </a:spcBef>
              <a:spcAft>
                <a:spcPts val="0"/>
              </a:spcAft>
              <a:buClr>
                <a:srgbClr val="660066"/>
              </a:buClr>
              <a:buSzPts val="1600"/>
              <a:buFont typeface="Noto Sans Symbols"/>
              <a:buChar char="▪"/>
            </a:pPr>
            <a:r>
              <a:rPr lang="en-US" sz="1200" b="1" dirty="0">
                <a:solidFill>
                  <a:srgbClr val="660066"/>
                </a:solidFill>
                <a:latin typeface="Times New Roman"/>
                <a:ea typeface="Times New Roman"/>
                <a:cs typeface="Times New Roman"/>
                <a:sym typeface="Times New Roman"/>
              </a:rPr>
              <a:t>Were appropriate environmental practices followed in project implementation?</a:t>
            </a:r>
            <a:endParaRPr sz="1200" b="1" dirty="0">
              <a:solidFill>
                <a:srgbClr val="660066"/>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200" b="1" dirty="0">
                <a:solidFill>
                  <a:srgbClr val="660066"/>
                </a:solidFill>
                <a:latin typeface="Times New Roman"/>
                <a:ea typeface="Times New Roman"/>
                <a:cs typeface="Times New Roman"/>
                <a:sym typeface="Times New Roman"/>
              </a:rPr>
              <a:t>Does the project respect successful environmental practices identified ?</a:t>
            </a:r>
            <a:endParaRPr sz="1200" b="1" dirty="0">
              <a:solidFill>
                <a:srgbClr val="660066"/>
              </a:solidFill>
              <a:latin typeface="Times New Roman"/>
              <a:ea typeface="Times New Roman"/>
              <a:cs typeface="Times New Roman"/>
              <a:sym typeface="Times New Roman"/>
            </a:endParaRPr>
          </a:p>
          <a:p>
            <a:pPr marL="285750" marR="0" lvl="0" indent="-285750" algn="ctr" rtl="0">
              <a:spcBef>
                <a:spcPts val="0"/>
              </a:spcBef>
              <a:spcAft>
                <a:spcPts val="0"/>
              </a:spcAft>
              <a:buClr>
                <a:srgbClr val="660066"/>
              </a:buClr>
              <a:buSzPts val="1600"/>
              <a:buFont typeface="Noto Sans Symbols"/>
              <a:buChar char="▪"/>
            </a:pPr>
            <a:r>
              <a:rPr lang="en-US" sz="1200" b="1" dirty="0">
                <a:solidFill>
                  <a:srgbClr val="660066"/>
                </a:solidFill>
                <a:latin typeface="Times New Roman"/>
                <a:ea typeface="Times New Roman"/>
                <a:cs typeface="Times New Roman"/>
                <a:sym typeface="Times New Roman"/>
              </a:rPr>
              <a:t>What are the existing capacities (within project, project partners and project context) dealing with critical risks that could affect project effectiveness such as climate risks or risks of natural disasters?</a:t>
            </a:r>
            <a:endParaRPr sz="1200" b="1" dirty="0">
              <a:solidFill>
                <a:srgbClr val="660066"/>
              </a:solidFill>
              <a:latin typeface="Times New Roman"/>
              <a:ea typeface="Times New Roman"/>
              <a:cs typeface="Times New Roman"/>
              <a:sym typeface="Times New Roman"/>
            </a:endParaRPr>
          </a:p>
          <a:p>
            <a:pPr marL="285750" marR="0" lvl="0" indent="-285750" algn="ctr" rtl="0">
              <a:spcBef>
                <a:spcPts val="0"/>
              </a:spcBef>
              <a:spcAft>
                <a:spcPts val="0"/>
              </a:spcAft>
              <a:buClr>
                <a:srgbClr val="660066"/>
              </a:buClr>
              <a:buSzPts val="1600"/>
              <a:buFont typeface="Noto Sans Symbols"/>
              <a:buChar char="▪"/>
            </a:pPr>
            <a:r>
              <a:rPr lang="en-US" sz="1200" b="1" dirty="0">
                <a:solidFill>
                  <a:srgbClr val="660066"/>
                </a:solidFill>
                <a:latin typeface="Times New Roman"/>
                <a:ea typeface="Times New Roman"/>
                <a:cs typeface="Times New Roman"/>
                <a:sym typeface="Times New Roman"/>
              </a:rPr>
              <a:t>Will the achievement of project results and objectives likely to generate increased pressure on fragile ecosystems (such as natural forests, wetlands, coral reefs and mangroves) and scarce natural resources (such as surface and groundwater, timber and soil)?</a:t>
            </a:r>
            <a:endParaRPr sz="1200" b="1" dirty="0">
              <a:solidFill>
                <a:srgbClr val="660066"/>
              </a:solidFill>
              <a:latin typeface="Times New Roman"/>
              <a:ea typeface="Times New Roman"/>
              <a:cs typeface="Times New Roman"/>
              <a:sym typeface="Times New Roman"/>
            </a:endParaRPr>
          </a:p>
          <a:p>
            <a:pPr marL="285750" marR="0" lvl="0" indent="-285750" algn="ctr" rtl="0">
              <a:spcBef>
                <a:spcPts val="0"/>
              </a:spcBef>
              <a:spcAft>
                <a:spcPts val="0"/>
              </a:spcAft>
              <a:buClr>
                <a:srgbClr val="660066"/>
              </a:buClr>
              <a:buSzPts val="1600"/>
              <a:buFont typeface="Noto Sans Symbols"/>
              <a:buChar char="▪"/>
            </a:pPr>
            <a:r>
              <a:rPr lang="en-US" sz="1200" b="1" dirty="0">
                <a:solidFill>
                  <a:srgbClr val="660066"/>
                </a:solidFill>
                <a:latin typeface="Times New Roman"/>
                <a:ea typeface="Times New Roman"/>
                <a:cs typeface="Times New Roman"/>
                <a:sym typeface="Times New Roman"/>
              </a:rPr>
              <a:t>Did the intervention bring relevant benefits and innovation for environmental sensitivity and sustainability?</a:t>
            </a:r>
            <a:endParaRPr sz="1200" b="1" dirty="0">
              <a:solidFill>
                <a:srgbClr val="660066"/>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811842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17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 3)</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77011" y="2897075"/>
            <a:ext cx="2591670" cy="2667532"/>
          </a:xfrm>
          <a:prstGeom prst="rect">
            <a:avLst/>
          </a:prstGeom>
          <a:noFill/>
          <a:ln>
            <a:noFill/>
          </a:ln>
        </p:spPr>
      </p:pic>
      <p:sp>
        <p:nvSpPr>
          <p:cNvPr id="2" name="Rectangle 1"/>
          <p:cNvSpPr/>
          <p:nvPr/>
        </p:nvSpPr>
        <p:spPr>
          <a:xfrm>
            <a:off x="3368681" y="2053297"/>
            <a:ext cx="8000214" cy="3631763"/>
          </a:xfrm>
          <a:prstGeom prst="rect">
            <a:avLst/>
          </a:prstGeom>
        </p:spPr>
        <p:txBody>
          <a:bodyPr wrap="square">
            <a:spAutoFit/>
          </a:bodyPr>
          <a:lstStyle/>
          <a:p>
            <a:pPr lvl="0" algn="ctr">
              <a:lnSpc>
                <a:spcPct val="150000"/>
              </a:lnSpc>
            </a:pPr>
            <a:r>
              <a:rPr lang="en-US" b="1" dirty="0">
                <a:solidFill>
                  <a:schemeClr val="accent2"/>
                </a:solidFill>
                <a:latin typeface="Times New Roman"/>
                <a:ea typeface="Times New Roman"/>
                <a:cs typeface="Times New Roman"/>
                <a:sym typeface="Times New Roman"/>
              </a:rPr>
              <a:t>Evaluative approaches: Most significant change</a:t>
            </a:r>
            <a:endParaRPr lang="en-US" sz="1600" dirty="0"/>
          </a:p>
          <a:p>
            <a:pPr lvl="0" algn="just">
              <a:lnSpc>
                <a:spcPct val="150000"/>
              </a:lnSpc>
            </a:pPr>
            <a:endParaRPr lang="en-US" b="1" dirty="0">
              <a:solidFill>
                <a:schemeClr val="accent2"/>
              </a:solidFill>
              <a:latin typeface="Times New Roman"/>
              <a:ea typeface="Times New Roman"/>
              <a:cs typeface="Times New Roman"/>
              <a:sym typeface="Times New Roman"/>
            </a:endParaRPr>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A most significant change (MSC) is a type of participatory monitoring and evaluation. It involves gathering personal account of change and determining which of these accounts is the most significant and why. It is participatory because it involves multiple stakeholders in deciding what type of change to record and analyze.</a:t>
            </a:r>
            <a:endParaRPr lang="en-US" sz="1600" dirty="0"/>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It is also a form of monitoring, because gathering of data occurs throughout the implementation cycle and provides information for decision makers.</a:t>
            </a:r>
            <a:endParaRPr lang="en-US" sz="1600" dirty="0"/>
          </a:p>
          <a:p>
            <a:pPr lvl="0" algn="just"/>
            <a:endParaRPr lang="en-US" sz="1600" b="1" dirty="0">
              <a:solidFill>
                <a:schemeClr val="dk1"/>
              </a:solidFill>
              <a:latin typeface="Times New Roman"/>
              <a:ea typeface="Times New Roman"/>
              <a:cs typeface="Times New Roman"/>
              <a:sym typeface="Times New Roman"/>
            </a:endParaRPr>
          </a:p>
          <a:p>
            <a:pPr lvl="0" algn="ctr"/>
            <a:r>
              <a:rPr lang="en-US" sz="1600" b="1" dirty="0">
                <a:solidFill>
                  <a:schemeClr val="dk1"/>
                </a:solidFill>
                <a:latin typeface="Times New Roman"/>
                <a:ea typeface="Times New Roman"/>
                <a:cs typeface="Times New Roman"/>
                <a:sym typeface="Times New Roman"/>
              </a:rPr>
              <a:t> </a:t>
            </a:r>
            <a:r>
              <a:rPr lang="en-US" sz="1600" b="1" dirty="0">
                <a:solidFill>
                  <a:srgbClr val="660066"/>
                </a:solidFill>
                <a:latin typeface="Times New Roman"/>
                <a:ea typeface="Times New Roman"/>
                <a:cs typeface="Times New Roman"/>
                <a:sym typeface="Times New Roman"/>
              </a:rPr>
              <a:t>Finally, MSC is a form of evaluation, because it provides information on higher-level results, such as outcomes and impact, which can be useful to assess implementation performance as a whole.</a:t>
            </a:r>
          </a:p>
          <a:p>
            <a:pPr lvl="0"/>
            <a:r>
              <a:rPr lang="en-US" sz="1600" dirty="0">
                <a:solidFill>
                  <a:schemeClr val="dk1"/>
                </a:solidFill>
                <a:ea typeface="Calibri"/>
                <a:cs typeface="Calibri"/>
                <a:sym typeface="Calibri"/>
              </a:rPr>
              <a:t> </a:t>
            </a:r>
          </a:p>
        </p:txBody>
      </p:sp>
    </p:spTree>
    <p:extLst>
      <p:ext uri="{BB962C8B-B14F-4D97-AF65-F5344CB8AC3E}">
        <p14:creationId xmlns:p14="http://schemas.microsoft.com/office/powerpoint/2010/main" val="323681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01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651;p43"/>
          <p:cNvSpPr/>
          <p:nvPr/>
        </p:nvSpPr>
        <p:spPr>
          <a:xfrm>
            <a:off x="2560793" y="2053297"/>
            <a:ext cx="7454900" cy="4232910"/>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TextBox 12"/>
          <p:cNvSpPr txBox="1"/>
          <p:nvPr/>
        </p:nvSpPr>
        <p:spPr>
          <a:xfrm>
            <a:off x="2341678" y="1345306"/>
            <a:ext cx="9484116" cy="461665"/>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Time for Questions</a:t>
            </a:r>
            <a:endParaRPr lang="en-US" sz="24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Tree>
    <p:extLst>
      <p:ext uri="{BB962C8B-B14F-4D97-AF65-F5344CB8AC3E}">
        <p14:creationId xmlns:p14="http://schemas.microsoft.com/office/powerpoint/2010/main" val="246067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116272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47A3BD0-ADCC-4692-A9A9-0A9ADFE0A6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DEC6176-97B6-49B1-A7DA-A710E7CEF538}">
  <ds:schemaRefs>
    <ds:schemaRef ds:uri="http://purl.org/dc/elements/1.1/"/>
    <ds:schemaRef ds:uri="http://schemas.openxmlformats.org/package/2006/metadata/core-properties"/>
    <ds:schemaRef ds:uri="d13aca44-ef33-4cf4-9980-7f0b00e6eeb9"/>
    <ds:schemaRef ds:uri="http://schemas.microsoft.com/office/2006/documentManagement/types"/>
    <ds:schemaRef ds:uri="http://purl.org/dc/dcmitype/"/>
    <ds:schemaRef ds:uri="http://schemas.microsoft.com/office/2006/metadata/properties"/>
    <ds:schemaRef ds:uri="http://schemas.microsoft.com/office/infopath/2007/PartnerControls"/>
    <ds:schemaRef ds:uri="49100919-8a76-4266-be0c-7dc583902cb4"/>
    <ds:schemaRef ds:uri="http://www.w3.org/XML/1998/namespace"/>
    <ds:schemaRef ds:uri="http://purl.org/dc/terms/"/>
  </ds:schemaRefs>
</ds:datastoreItem>
</file>

<file path=customXml/itemProps3.xml><?xml version="1.0" encoding="utf-8"?>
<ds:datastoreItem xmlns:ds="http://schemas.openxmlformats.org/officeDocument/2006/customXml" ds:itemID="{A57B3926-F187-4C52-89AA-9D60A69A775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450</TotalTime>
  <Words>3037</Words>
  <Application>Microsoft Office PowerPoint</Application>
  <PresentationFormat>Widescreen</PresentationFormat>
  <Paragraphs>377</Paragraphs>
  <Slides>35</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35</vt:i4>
      </vt:variant>
    </vt:vector>
  </HeadingPairs>
  <TitlesOfParts>
    <vt:vector size="45" baseType="lpstr">
      <vt:lpstr>Arial</vt:lpstr>
      <vt:lpstr>Calibri</vt:lpstr>
      <vt:lpstr>Calibri Light</vt:lpstr>
      <vt:lpstr>Noto Sans Symbols</vt:lpstr>
      <vt:lpstr>Roboto Light</vt:lpstr>
      <vt:lpstr>Tahoma</vt:lpstr>
      <vt:lpstr>Tajawal Medium</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Eyad Mohamed Barakat</cp:lastModifiedBy>
  <cp:revision>65</cp:revision>
  <dcterms:created xsi:type="dcterms:W3CDTF">2023-04-29T09:08:00Z</dcterms:created>
  <dcterms:modified xsi:type="dcterms:W3CDTF">2024-04-01T20:58:57Z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