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4"/>
    <p:sldMasterId id="2147483666" r:id="rId5"/>
  </p:sldMasterIdLst>
  <p:notesMasterIdLst>
    <p:notesMasterId r:id="rId22"/>
  </p:notesMasterIdLst>
  <p:sldIdLst>
    <p:sldId id="480" r:id="rId6"/>
    <p:sldId id="303" r:id="rId7"/>
    <p:sldId id="531" r:id="rId8"/>
    <p:sldId id="509" r:id="rId9"/>
    <p:sldId id="530" r:id="rId10"/>
    <p:sldId id="508" r:id="rId11"/>
    <p:sldId id="507" r:id="rId12"/>
    <p:sldId id="506" r:id="rId13"/>
    <p:sldId id="505" r:id="rId14"/>
    <p:sldId id="504" r:id="rId15"/>
    <p:sldId id="503" r:id="rId16"/>
    <p:sldId id="532" r:id="rId17"/>
    <p:sldId id="502" r:id="rId18"/>
    <p:sldId id="501" r:id="rId19"/>
    <p:sldId id="500" r:id="rId20"/>
    <p:sldId id="349" r:id="rId21"/>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480"/>
            <p14:sldId id="303"/>
            <p14:sldId id="531"/>
            <p14:sldId id="509"/>
            <p14:sldId id="530"/>
            <p14:sldId id="508"/>
            <p14:sldId id="507"/>
            <p14:sldId id="506"/>
            <p14:sldId id="505"/>
            <p14:sldId id="504"/>
            <p14:sldId id="503"/>
            <p14:sldId id="532"/>
            <p14:sldId id="502"/>
            <p14:sldId id="501"/>
            <p14:sldId id="500"/>
          </p14:sldIdLst>
        </p14:section>
        <p14:section name="Untitled Section" id="{2F6AD2C2-46A9-4BC4-94FF-3A698A8E8EFB}">
          <p14:sldIdLst>
            <p14:sldId id="349"/>
          </p14:sldIdLst>
        </p14:section>
      </p14:sectionLst>
    </p:ext>
    <p:ext uri="{EFAFB233-063F-42B5-8137-9DF3F51BA10A}">
      <p15:sldGuideLst xmlns:p15="http://schemas.microsoft.com/office/powerpoint/2012/main">
        <p15:guide id="1" orient="horz" pos="2160">
          <p15:clr>
            <a:srgbClr val="A4A3A4"/>
          </p15:clr>
        </p15:guide>
        <p15:guide id="2" pos="384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AEEF"/>
    <a:srgbClr val="FFD200"/>
    <a:srgbClr val="203E5F"/>
    <a:srgbClr val="F58221"/>
    <a:srgbClr val="000000"/>
    <a:srgbClr val="669BBC"/>
    <a:srgbClr val="2D3956"/>
    <a:srgbClr val="8E5A6D"/>
    <a:srgbClr val="FAC748"/>
    <a:srgbClr val="852F4A"/>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20882" autoAdjust="0"/>
    <p:restoredTop sz="93738" autoAdjust="0"/>
  </p:normalViewPr>
  <p:slideViewPr>
    <p:cSldViewPr snapToGrid="0">
      <p:cViewPr varScale="1">
        <p:scale>
          <a:sx n="65" d="100"/>
          <a:sy n="65" d="100"/>
        </p:scale>
        <p:origin x="696" y="72"/>
      </p:cViewPr>
      <p:guideLst>
        <p:guide orient="horz" pos="2160"/>
        <p:guide pos="384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3.xml"/><Relationship Id="rId13" Type="http://schemas.openxmlformats.org/officeDocument/2006/relationships/slide" Target="slides/slide8.xml"/><Relationship Id="rId18" Type="http://schemas.openxmlformats.org/officeDocument/2006/relationships/slide" Target="slides/slide13.xml"/><Relationship Id="rId26" Type="http://schemas.openxmlformats.org/officeDocument/2006/relationships/tableStyles" Target="tableStyles.xml"/><Relationship Id="rId3" Type="http://schemas.openxmlformats.org/officeDocument/2006/relationships/customXml" Target="../customXml/item3.xml"/><Relationship Id="rId21" Type="http://schemas.openxmlformats.org/officeDocument/2006/relationships/slide" Target="slides/slide16.xml"/><Relationship Id="rId7" Type="http://schemas.openxmlformats.org/officeDocument/2006/relationships/slide" Target="slides/slide2.xml"/><Relationship Id="rId12" Type="http://schemas.openxmlformats.org/officeDocument/2006/relationships/slide" Target="slides/slide7.xml"/><Relationship Id="rId17" Type="http://schemas.openxmlformats.org/officeDocument/2006/relationships/slide" Target="slides/slide12.xml"/><Relationship Id="rId25" Type="http://schemas.openxmlformats.org/officeDocument/2006/relationships/theme" Target="theme/theme1.xml"/><Relationship Id="rId2" Type="http://schemas.openxmlformats.org/officeDocument/2006/relationships/customXml" Target="../customXml/item2.xml"/><Relationship Id="rId16" Type="http://schemas.openxmlformats.org/officeDocument/2006/relationships/slide" Target="slides/slide11.xml"/><Relationship Id="rId20" Type="http://schemas.openxmlformats.org/officeDocument/2006/relationships/slide" Target="slides/slide15.xml"/><Relationship Id="rId1" Type="http://schemas.openxmlformats.org/officeDocument/2006/relationships/customXml" Target="../customXml/item1.xml"/><Relationship Id="rId6" Type="http://schemas.openxmlformats.org/officeDocument/2006/relationships/slide" Target="slides/slide1.xml"/><Relationship Id="rId11" Type="http://schemas.openxmlformats.org/officeDocument/2006/relationships/slide" Target="slides/slide6.xml"/><Relationship Id="rId24" Type="http://schemas.openxmlformats.org/officeDocument/2006/relationships/viewProps" Target="viewProps.xml"/><Relationship Id="rId5" Type="http://schemas.openxmlformats.org/officeDocument/2006/relationships/slideMaster" Target="slideMasters/slideMaster2.xml"/><Relationship Id="rId15" Type="http://schemas.openxmlformats.org/officeDocument/2006/relationships/slide" Target="slides/slide10.xml"/><Relationship Id="rId23" Type="http://schemas.openxmlformats.org/officeDocument/2006/relationships/presProps" Target="presProps.xml"/><Relationship Id="rId10" Type="http://schemas.openxmlformats.org/officeDocument/2006/relationships/slide" Target="slides/slide5.xml"/><Relationship Id="rId19" Type="http://schemas.openxmlformats.org/officeDocument/2006/relationships/slide" Target="slides/slide14.xml"/><Relationship Id="rId4" Type="http://schemas.openxmlformats.org/officeDocument/2006/relationships/slideMaster" Target="slideMasters/slideMaster1.xml"/><Relationship Id="rId9" Type="http://schemas.openxmlformats.org/officeDocument/2006/relationships/slide" Target="slides/slide4.xml"/><Relationship Id="rId14" Type="http://schemas.openxmlformats.org/officeDocument/2006/relationships/slide" Target="slides/slide9.xml"/><Relationship Id="rId22" Type="http://schemas.openxmlformats.org/officeDocument/2006/relationships/notesMaster" Target="notesMasters/notesMaster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9/27/2026</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extLst>
      <p:ext uri="{BB962C8B-B14F-4D97-AF65-F5344CB8AC3E}">
        <p14:creationId xmlns:p14="http://schemas.microsoft.com/office/powerpoint/2010/main" val="4046381007"/>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2</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757415429"/>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8379"/>
        <p:cNvGrpSpPr/>
        <p:nvPr/>
      </p:nvGrpSpPr>
      <p:grpSpPr>
        <a:xfrm>
          <a:off x="0" y="0"/>
          <a:ext cx="0" cy="0"/>
          <a:chOff x="0" y="0"/>
          <a:chExt cx="0" cy="0"/>
        </a:xfrm>
      </p:grpSpPr>
      <p:sp>
        <p:nvSpPr>
          <p:cNvPr id="8380" name="Google Shape;8380;g5e2a05bcb3_1_17548: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8381" name="Google Shape;8381;g5e2a05bcb3_1_17548: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3057146830"/>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8379"/>
        <p:cNvGrpSpPr/>
        <p:nvPr/>
      </p:nvGrpSpPr>
      <p:grpSpPr>
        <a:xfrm>
          <a:off x="0" y="0"/>
          <a:ext cx="0" cy="0"/>
          <a:chOff x="0" y="0"/>
          <a:chExt cx="0" cy="0"/>
        </a:xfrm>
      </p:grpSpPr>
      <p:sp>
        <p:nvSpPr>
          <p:cNvPr id="8380" name="Google Shape;8380;g5e2a05bcb3_1_17548: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8381" name="Google Shape;8381;g5e2a05bcb3_1_17548: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410835809"/>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8379"/>
        <p:cNvGrpSpPr/>
        <p:nvPr/>
      </p:nvGrpSpPr>
      <p:grpSpPr>
        <a:xfrm>
          <a:off x="0" y="0"/>
          <a:ext cx="0" cy="0"/>
          <a:chOff x="0" y="0"/>
          <a:chExt cx="0" cy="0"/>
        </a:xfrm>
      </p:grpSpPr>
      <p:sp>
        <p:nvSpPr>
          <p:cNvPr id="8380" name="Google Shape;8380;g5e2a05bcb3_1_17548: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8381" name="Google Shape;8381;g5e2a05bcb3_1_17548: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dirty="0"/>
          </a:p>
        </p:txBody>
      </p:sp>
    </p:spTree>
    <p:extLst>
      <p:ext uri="{BB962C8B-B14F-4D97-AF65-F5344CB8AC3E}">
        <p14:creationId xmlns:p14="http://schemas.microsoft.com/office/powerpoint/2010/main" val="853940498"/>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8379"/>
        <p:cNvGrpSpPr/>
        <p:nvPr/>
      </p:nvGrpSpPr>
      <p:grpSpPr>
        <a:xfrm>
          <a:off x="0" y="0"/>
          <a:ext cx="0" cy="0"/>
          <a:chOff x="0" y="0"/>
          <a:chExt cx="0" cy="0"/>
        </a:xfrm>
      </p:grpSpPr>
      <p:sp>
        <p:nvSpPr>
          <p:cNvPr id="8380" name="Google Shape;8380;g5e2a05bcb3_1_17548: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8381" name="Google Shape;8381;g5e2a05bcb3_1_17548: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1262669880"/>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8379"/>
        <p:cNvGrpSpPr/>
        <p:nvPr/>
      </p:nvGrpSpPr>
      <p:grpSpPr>
        <a:xfrm>
          <a:off x="0" y="0"/>
          <a:ext cx="0" cy="0"/>
          <a:chOff x="0" y="0"/>
          <a:chExt cx="0" cy="0"/>
        </a:xfrm>
      </p:grpSpPr>
      <p:sp>
        <p:nvSpPr>
          <p:cNvPr id="8380" name="Google Shape;8380;g5e2a05bcb3_1_17548: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8381" name="Google Shape;8381;g5e2a05bcb3_1_17548: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4213555482"/>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8379"/>
        <p:cNvGrpSpPr/>
        <p:nvPr/>
      </p:nvGrpSpPr>
      <p:grpSpPr>
        <a:xfrm>
          <a:off x="0" y="0"/>
          <a:ext cx="0" cy="0"/>
          <a:chOff x="0" y="0"/>
          <a:chExt cx="0" cy="0"/>
        </a:xfrm>
      </p:grpSpPr>
      <p:sp>
        <p:nvSpPr>
          <p:cNvPr id="8380" name="Google Shape;8380;g5e2a05bcb3_1_17548: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8381" name="Google Shape;8381;g5e2a05bcb3_1_17548: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2785754931"/>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8379"/>
        <p:cNvGrpSpPr/>
        <p:nvPr/>
      </p:nvGrpSpPr>
      <p:grpSpPr>
        <a:xfrm>
          <a:off x="0" y="0"/>
          <a:ext cx="0" cy="0"/>
          <a:chOff x="0" y="0"/>
          <a:chExt cx="0" cy="0"/>
        </a:xfrm>
      </p:grpSpPr>
      <p:sp>
        <p:nvSpPr>
          <p:cNvPr id="8380" name="Google Shape;8380;g5e2a05bcb3_1_17548: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8381" name="Google Shape;8381;g5e2a05bcb3_1_17548: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4038372205"/>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8379"/>
        <p:cNvGrpSpPr/>
        <p:nvPr/>
      </p:nvGrpSpPr>
      <p:grpSpPr>
        <a:xfrm>
          <a:off x="0" y="0"/>
          <a:ext cx="0" cy="0"/>
          <a:chOff x="0" y="0"/>
          <a:chExt cx="0" cy="0"/>
        </a:xfrm>
      </p:grpSpPr>
      <p:sp>
        <p:nvSpPr>
          <p:cNvPr id="8380" name="Google Shape;8380;g5e2a05bcb3_1_17548: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8381" name="Google Shape;8381;g5e2a05bcb3_1_17548: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624424800"/>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8379"/>
        <p:cNvGrpSpPr/>
        <p:nvPr/>
      </p:nvGrpSpPr>
      <p:grpSpPr>
        <a:xfrm>
          <a:off x="0" y="0"/>
          <a:ext cx="0" cy="0"/>
          <a:chOff x="0" y="0"/>
          <a:chExt cx="0" cy="0"/>
        </a:xfrm>
      </p:grpSpPr>
      <p:sp>
        <p:nvSpPr>
          <p:cNvPr id="8380" name="Google Shape;8380;g5e2a05bcb3_1_17548: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8381" name="Google Shape;8381;g5e2a05bcb3_1_17548: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1473376455"/>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8379">
          <a:extLst>
            <a:ext uri="{FF2B5EF4-FFF2-40B4-BE49-F238E27FC236}">
              <a16:creationId xmlns:a16="http://schemas.microsoft.com/office/drawing/2014/main" id="{816A1C2A-1F4A-C30F-0847-8FBE57608421}"/>
            </a:ext>
          </a:extLst>
        </p:cNvPr>
        <p:cNvGrpSpPr/>
        <p:nvPr/>
      </p:nvGrpSpPr>
      <p:grpSpPr>
        <a:xfrm>
          <a:off x="0" y="0"/>
          <a:ext cx="0" cy="0"/>
          <a:chOff x="0" y="0"/>
          <a:chExt cx="0" cy="0"/>
        </a:xfrm>
      </p:grpSpPr>
      <p:sp>
        <p:nvSpPr>
          <p:cNvPr id="8380" name="Google Shape;8380;g5e2a05bcb3_1_17548:notes">
            <a:extLst>
              <a:ext uri="{FF2B5EF4-FFF2-40B4-BE49-F238E27FC236}">
                <a16:creationId xmlns:a16="http://schemas.microsoft.com/office/drawing/2014/main" id="{2B098F03-FF5A-80DC-FB38-C9E833F121B9}"/>
              </a:ext>
            </a:extLst>
          </p:cNvPr>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8381" name="Google Shape;8381;g5e2a05bcb3_1_17548:notes">
            <a:extLst>
              <a:ext uri="{FF2B5EF4-FFF2-40B4-BE49-F238E27FC236}">
                <a16:creationId xmlns:a16="http://schemas.microsoft.com/office/drawing/2014/main" id="{B14C93A2-83C3-5C63-4AC7-615A822529AD}"/>
              </a:ext>
            </a:extLst>
          </p:cNvPr>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693639889"/>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8379"/>
        <p:cNvGrpSpPr/>
        <p:nvPr/>
      </p:nvGrpSpPr>
      <p:grpSpPr>
        <a:xfrm>
          <a:off x="0" y="0"/>
          <a:ext cx="0" cy="0"/>
          <a:chOff x="0" y="0"/>
          <a:chExt cx="0" cy="0"/>
        </a:xfrm>
      </p:grpSpPr>
      <p:sp>
        <p:nvSpPr>
          <p:cNvPr id="8380" name="Google Shape;8380;g5e2a05bcb3_1_17548: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8381" name="Google Shape;8381;g5e2a05bcb3_1_17548: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181752403"/>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8379"/>
        <p:cNvGrpSpPr/>
        <p:nvPr/>
      </p:nvGrpSpPr>
      <p:grpSpPr>
        <a:xfrm>
          <a:off x="0" y="0"/>
          <a:ext cx="0" cy="0"/>
          <a:chOff x="0" y="0"/>
          <a:chExt cx="0" cy="0"/>
        </a:xfrm>
      </p:grpSpPr>
      <p:sp>
        <p:nvSpPr>
          <p:cNvPr id="8380" name="Google Shape;8380;g5e2a05bcb3_1_17548: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8381" name="Google Shape;8381;g5e2a05bcb3_1_17548: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1699595655"/>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8379"/>
        <p:cNvGrpSpPr/>
        <p:nvPr/>
      </p:nvGrpSpPr>
      <p:grpSpPr>
        <a:xfrm>
          <a:off x="0" y="0"/>
          <a:ext cx="0" cy="0"/>
          <a:chOff x="0" y="0"/>
          <a:chExt cx="0" cy="0"/>
        </a:xfrm>
      </p:grpSpPr>
      <p:sp>
        <p:nvSpPr>
          <p:cNvPr id="8380" name="Google Shape;8380;g5e2a05bcb3_1_17548: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8381" name="Google Shape;8381;g5e2a05bcb3_1_17548: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3836306609"/>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7AD86B2E-B702-4422-B277-3A08C7449694}" type="datetimeFigureOut">
              <a:rPr lang="en-US" smtClean="0"/>
              <a:t>9/27/2026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9/27/2026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7AD86B2E-B702-4422-B277-3A08C7449694}" type="datetimeFigureOut">
              <a:rPr lang="en-US" smtClean="0"/>
              <a:t>9/27/2026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7AD86B2E-B702-4422-B277-3A08C7449694}" type="datetimeFigureOut">
              <a:rPr lang="en-US" smtClean="0"/>
              <a:t>9/27/2026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7AD86B2E-B702-4422-B277-3A08C7449694}" type="datetimeFigureOut">
              <a:rPr lang="en-US" smtClean="0"/>
              <a:t>9/27/2026</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7AD86B2E-B702-4422-B277-3A08C7449694}" type="datetimeFigureOut">
              <a:rPr lang="en-US" smtClean="0"/>
              <a:t>9/27/2026</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AD86B2E-B702-4422-B277-3A08C7449694}" type="datetimeFigureOut">
              <a:rPr lang="en-US" smtClean="0"/>
              <a:t>9/27/2026</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9/27/2026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9/27/2026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9/27/2026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9/27/2026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5D95098-09E1-C4E1-F131-563DA7A29107}"/>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id="{F1DB6B52-1098-3A61-90F1-ED7F8C19F6FD}"/>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1CA7B7F2-C594-2226-10C3-8AC3C8D66601}"/>
              </a:ext>
            </a:extLst>
          </p:cNvPr>
          <p:cNvSpPr>
            <a:spLocks noGrp="1"/>
          </p:cNvSpPr>
          <p:nvPr>
            <p:ph type="dt" sz="half" idx="10"/>
          </p:nvPr>
        </p:nvSpPr>
        <p:spPr/>
        <p:txBody>
          <a:bodyPr/>
          <a:lstStyle/>
          <a:p>
            <a:fld id="{7AD86B2E-B702-4422-B277-3A08C7449694}" type="datetimeFigureOut">
              <a:rPr lang="en-US" smtClean="0"/>
              <a:t>9/27/2026</a:t>
            </a:fld>
            <a:endParaRPr lang="en-US"/>
          </a:p>
        </p:txBody>
      </p:sp>
      <p:sp>
        <p:nvSpPr>
          <p:cNvPr id="5" name="Footer Placeholder 4">
            <a:extLst>
              <a:ext uri="{FF2B5EF4-FFF2-40B4-BE49-F238E27FC236}">
                <a16:creationId xmlns:a16="http://schemas.microsoft.com/office/drawing/2014/main" id="{57567B6F-AABD-ABF2-1716-8CA10C09EEDB}"/>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BA7F058B-4E26-075C-3DA4-A864D221D406}"/>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651217092"/>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8C59ED8-839F-740F-5380-EB20BD607CD4}"/>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B5DBA814-F4FF-953C-65F6-7755FFA224FB}"/>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D0F5B59B-14BB-0F36-FA1D-86F9E28D7782}"/>
              </a:ext>
            </a:extLst>
          </p:cNvPr>
          <p:cNvSpPr>
            <a:spLocks noGrp="1"/>
          </p:cNvSpPr>
          <p:nvPr>
            <p:ph type="dt" sz="half" idx="10"/>
          </p:nvPr>
        </p:nvSpPr>
        <p:spPr/>
        <p:txBody>
          <a:bodyPr/>
          <a:lstStyle/>
          <a:p>
            <a:fld id="{7AD86B2E-B702-4422-B277-3A08C7449694}" type="datetimeFigureOut">
              <a:rPr lang="en-US" smtClean="0"/>
              <a:t>9/27/2026</a:t>
            </a:fld>
            <a:endParaRPr lang="en-US"/>
          </a:p>
        </p:txBody>
      </p:sp>
      <p:sp>
        <p:nvSpPr>
          <p:cNvPr id="5" name="Footer Placeholder 4">
            <a:extLst>
              <a:ext uri="{FF2B5EF4-FFF2-40B4-BE49-F238E27FC236}">
                <a16:creationId xmlns:a16="http://schemas.microsoft.com/office/drawing/2014/main" id="{945EDB51-73D6-A3E4-04E1-FA0E4D318AD2}"/>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36E15A03-D852-FE42-22A2-986BA6AFDD9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4252171558"/>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4FAF0B5-6A1B-819F-8BDB-8723AD6F80E5}"/>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a:extLst>
              <a:ext uri="{FF2B5EF4-FFF2-40B4-BE49-F238E27FC236}">
                <a16:creationId xmlns:a16="http://schemas.microsoft.com/office/drawing/2014/main" id="{E6D59A6B-040C-D231-73AA-94BF982AB523}"/>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281F9F7B-C72F-8488-63C2-893D10A71873}"/>
              </a:ext>
            </a:extLst>
          </p:cNvPr>
          <p:cNvSpPr>
            <a:spLocks noGrp="1"/>
          </p:cNvSpPr>
          <p:nvPr>
            <p:ph type="dt" sz="half" idx="10"/>
          </p:nvPr>
        </p:nvSpPr>
        <p:spPr/>
        <p:txBody>
          <a:bodyPr/>
          <a:lstStyle/>
          <a:p>
            <a:fld id="{7AD86B2E-B702-4422-B277-3A08C7449694}" type="datetimeFigureOut">
              <a:rPr lang="en-US" smtClean="0"/>
              <a:t>9/27/2026</a:t>
            </a:fld>
            <a:endParaRPr lang="en-US"/>
          </a:p>
        </p:txBody>
      </p:sp>
      <p:sp>
        <p:nvSpPr>
          <p:cNvPr id="5" name="Footer Placeholder 4">
            <a:extLst>
              <a:ext uri="{FF2B5EF4-FFF2-40B4-BE49-F238E27FC236}">
                <a16:creationId xmlns:a16="http://schemas.microsoft.com/office/drawing/2014/main" id="{997D509D-91A2-39D0-0202-9348AED744AA}"/>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A1A98602-767F-9F7F-3A34-40E803A3BD2B}"/>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782170478"/>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1D49C40-2B03-A723-1A25-72E120ED2D38}"/>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DCC05F17-3155-8F58-9417-872859F01BC8}"/>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F0A6FADA-9339-2718-AE06-345636476CB1}"/>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CC7B5477-D6C1-D0EF-360E-AAF1F8F26BA5}"/>
              </a:ext>
            </a:extLst>
          </p:cNvPr>
          <p:cNvSpPr>
            <a:spLocks noGrp="1"/>
          </p:cNvSpPr>
          <p:nvPr>
            <p:ph type="dt" sz="half" idx="10"/>
          </p:nvPr>
        </p:nvSpPr>
        <p:spPr/>
        <p:txBody>
          <a:bodyPr/>
          <a:lstStyle/>
          <a:p>
            <a:fld id="{7AD86B2E-B702-4422-B277-3A08C7449694}" type="datetimeFigureOut">
              <a:rPr lang="en-US" smtClean="0"/>
              <a:t>9/27/2026</a:t>
            </a:fld>
            <a:endParaRPr lang="en-US"/>
          </a:p>
        </p:txBody>
      </p:sp>
      <p:sp>
        <p:nvSpPr>
          <p:cNvPr id="6" name="Footer Placeholder 5">
            <a:extLst>
              <a:ext uri="{FF2B5EF4-FFF2-40B4-BE49-F238E27FC236}">
                <a16:creationId xmlns:a16="http://schemas.microsoft.com/office/drawing/2014/main" id="{8EE8FCE8-EE63-38DE-2FCA-4EA8F13B84FD}"/>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FE2D33A2-7BEA-C0F6-8DC4-5841AF8D50F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779737671"/>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EB6B58D-F759-624C-F4B5-076FD713366E}"/>
              </a:ext>
            </a:extLst>
          </p:cNvPr>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id="{40DE3D4E-050C-4BD6-B7EB-39F9E2DE1CC1}"/>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B280C419-BB65-0AE7-334A-03DB570FB6CB}"/>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F05432BE-90AA-3340-26A3-24C2C60ED464}"/>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0972C4A7-BEA2-2193-0159-41A66555323C}"/>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A82EDC5C-9D31-77DA-AB6E-212A67AE9801}"/>
              </a:ext>
            </a:extLst>
          </p:cNvPr>
          <p:cNvSpPr>
            <a:spLocks noGrp="1"/>
          </p:cNvSpPr>
          <p:nvPr>
            <p:ph type="dt" sz="half" idx="10"/>
          </p:nvPr>
        </p:nvSpPr>
        <p:spPr/>
        <p:txBody>
          <a:bodyPr/>
          <a:lstStyle/>
          <a:p>
            <a:fld id="{7AD86B2E-B702-4422-B277-3A08C7449694}" type="datetimeFigureOut">
              <a:rPr lang="en-US" smtClean="0"/>
              <a:t>9/27/2026</a:t>
            </a:fld>
            <a:endParaRPr lang="en-US"/>
          </a:p>
        </p:txBody>
      </p:sp>
      <p:sp>
        <p:nvSpPr>
          <p:cNvPr id="8" name="Footer Placeholder 7">
            <a:extLst>
              <a:ext uri="{FF2B5EF4-FFF2-40B4-BE49-F238E27FC236}">
                <a16:creationId xmlns:a16="http://schemas.microsoft.com/office/drawing/2014/main" id="{A2F1C937-530C-BE6A-062C-EAEB60924AA7}"/>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id="{F6965C7C-2F3A-7C73-65EE-071EA3B57E61}"/>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391316951"/>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11AF804-BA6F-7137-4401-2ABEE47663D1}"/>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id="{85E1951F-F9DF-2D36-66CD-0ADE1A8E8AC9}"/>
              </a:ext>
            </a:extLst>
          </p:cNvPr>
          <p:cNvSpPr>
            <a:spLocks noGrp="1"/>
          </p:cNvSpPr>
          <p:nvPr>
            <p:ph type="dt" sz="half" idx="10"/>
          </p:nvPr>
        </p:nvSpPr>
        <p:spPr/>
        <p:txBody>
          <a:bodyPr/>
          <a:lstStyle/>
          <a:p>
            <a:fld id="{7AD86B2E-B702-4422-B277-3A08C7449694}" type="datetimeFigureOut">
              <a:rPr lang="en-US" smtClean="0"/>
              <a:t>9/27/2026</a:t>
            </a:fld>
            <a:endParaRPr lang="en-US"/>
          </a:p>
        </p:txBody>
      </p:sp>
      <p:sp>
        <p:nvSpPr>
          <p:cNvPr id="4" name="Footer Placeholder 3">
            <a:extLst>
              <a:ext uri="{FF2B5EF4-FFF2-40B4-BE49-F238E27FC236}">
                <a16:creationId xmlns:a16="http://schemas.microsoft.com/office/drawing/2014/main" id="{B067CA20-9E1C-BEF8-F7E6-B3C4C995857A}"/>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2C61B1B8-1D1F-02F4-C933-47FC32EC2AB2}"/>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4058434224"/>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F7FE2AC4-08F1-175E-50F9-B90ABA9113BD}"/>
              </a:ext>
            </a:extLst>
          </p:cNvPr>
          <p:cNvSpPr>
            <a:spLocks noGrp="1"/>
          </p:cNvSpPr>
          <p:nvPr>
            <p:ph type="dt" sz="half" idx="10"/>
          </p:nvPr>
        </p:nvSpPr>
        <p:spPr/>
        <p:txBody>
          <a:bodyPr/>
          <a:lstStyle/>
          <a:p>
            <a:fld id="{7AD86B2E-B702-4422-B277-3A08C7449694}" type="datetimeFigureOut">
              <a:rPr lang="en-US" smtClean="0"/>
              <a:t>9/27/2026</a:t>
            </a:fld>
            <a:endParaRPr lang="en-US"/>
          </a:p>
        </p:txBody>
      </p:sp>
      <p:sp>
        <p:nvSpPr>
          <p:cNvPr id="3" name="Footer Placeholder 2">
            <a:extLst>
              <a:ext uri="{FF2B5EF4-FFF2-40B4-BE49-F238E27FC236}">
                <a16:creationId xmlns:a16="http://schemas.microsoft.com/office/drawing/2014/main" id="{CEAEA4DB-632D-D9D1-3D14-B1B180E010C4}"/>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EB715F8A-1D92-41F1-20A4-7DCD4E8AAA0A}"/>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603903574"/>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AF15944-338D-38CB-1B4E-769DD7BE2175}"/>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id="{98D1760F-940D-CAB5-053A-5873FA1D8F06}"/>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543F859B-EC99-D3C1-C197-1297F9885337}"/>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778B70CE-2216-EDAB-7EA9-CCE161AC492D}"/>
              </a:ext>
            </a:extLst>
          </p:cNvPr>
          <p:cNvSpPr>
            <a:spLocks noGrp="1"/>
          </p:cNvSpPr>
          <p:nvPr>
            <p:ph type="dt" sz="half" idx="10"/>
          </p:nvPr>
        </p:nvSpPr>
        <p:spPr/>
        <p:txBody>
          <a:bodyPr/>
          <a:lstStyle/>
          <a:p>
            <a:fld id="{7AD86B2E-B702-4422-B277-3A08C7449694}" type="datetimeFigureOut">
              <a:rPr lang="en-US" smtClean="0"/>
              <a:t>9/27/2026</a:t>
            </a:fld>
            <a:endParaRPr lang="en-US"/>
          </a:p>
        </p:txBody>
      </p:sp>
      <p:sp>
        <p:nvSpPr>
          <p:cNvPr id="6" name="Footer Placeholder 5">
            <a:extLst>
              <a:ext uri="{FF2B5EF4-FFF2-40B4-BE49-F238E27FC236}">
                <a16:creationId xmlns:a16="http://schemas.microsoft.com/office/drawing/2014/main" id="{7E7F4EBE-FF18-55EE-6B98-05B25C8FC2C0}"/>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4F5F087-5F13-6A44-1590-C7C340B94C4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430704187"/>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5AAD5A4-F7CC-0324-C194-023F89C76D67}"/>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id="{E06BFFB0-F5DC-8580-5C03-1E026A3F9479}"/>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09C9C8D9-5BE1-6BCB-A317-EB9D0B08ED9F}"/>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9473CEC4-4BC0-D998-48CD-C0E75413B0FC}"/>
              </a:ext>
            </a:extLst>
          </p:cNvPr>
          <p:cNvSpPr>
            <a:spLocks noGrp="1"/>
          </p:cNvSpPr>
          <p:nvPr>
            <p:ph type="dt" sz="half" idx="10"/>
          </p:nvPr>
        </p:nvSpPr>
        <p:spPr/>
        <p:txBody>
          <a:bodyPr/>
          <a:lstStyle/>
          <a:p>
            <a:fld id="{7AD86B2E-B702-4422-B277-3A08C7449694}" type="datetimeFigureOut">
              <a:rPr lang="en-US" smtClean="0"/>
              <a:t>9/27/2026</a:t>
            </a:fld>
            <a:endParaRPr lang="en-US"/>
          </a:p>
        </p:txBody>
      </p:sp>
      <p:sp>
        <p:nvSpPr>
          <p:cNvPr id="6" name="Footer Placeholder 5">
            <a:extLst>
              <a:ext uri="{FF2B5EF4-FFF2-40B4-BE49-F238E27FC236}">
                <a16:creationId xmlns:a16="http://schemas.microsoft.com/office/drawing/2014/main" id="{6205997B-9DB4-C221-C9C3-2CC6584C97A1}"/>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8972CE3-5F1C-8C5A-3A36-9FA4D8498D4D}"/>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233749367"/>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4DD1990-0403-E7BD-DC37-9AFB471B60FE}"/>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1792BEF8-6FCF-04D0-BF56-B13A28622EB4}"/>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2E6B7518-7F38-0E9F-31BE-48CF51807FFD}"/>
              </a:ext>
            </a:extLst>
          </p:cNvPr>
          <p:cNvSpPr>
            <a:spLocks noGrp="1"/>
          </p:cNvSpPr>
          <p:nvPr>
            <p:ph type="dt" sz="half" idx="10"/>
          </p:nvPr>
        </p:nvSpPr>
        <p:spPr/>
        <p:txBody>
          <a:bodyPr/>
          <a:lstStyle/>
          <a:p>
            <a:fld id="{7AD86B2E-B702-4422-B277-3A08C7449694}" type="datetimeFigureOut">
              <a:rPr lang="en-US" smtClean="0"/>
              <a:t>9/27/2026</a:t>
            </a:fld>
            <a:endParaRPr lang="en-US"/>
          </a:p>
        </p:txBody>
      </p:sp>
      <p:sp>
        <p:nvSpPr>
          <p:cNvPr id="5" name="Footer Placeholder 4">
            <a:extLst>
              <a:ext uri="{FF2B5EF4-FFF2-40B4-BE49-F238E27FC236}">
                <a16:creationId xmlns:a16="http://schemas.microsoft.com/office/drawing/2014/main" id="{1499AE5E-BECF-D8F0-0176-F5D6F6177AA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DC169AFA-75A4-D04B-AD01-2B44BABE31A8}"/>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314880661"/>
      </p:ext>
    </p:extLst>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F5253B29-BA54-390A-6D3D-817CE947730A}"/>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633E21C0-5144-CF89-6AE0-510711E09815}"/>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FE99442B-8870-38B1-A26D-CE928268F2CA}"/>
              </a:ext>
            </a:extLst>
          </p:cNvPr>
          <p:cNvSpPr>
            <a:spLocks noGrp="1"/>
          </p:cNvSpPr>
          <p:nvPr>
            <p:ph type="dt" sz="half" idx="10"/>
          </p:nvPr>
        </p:nvSpPr>
        <p:spPr/>
        <p:txBody>
          <a:bodyPr/>
          <a:lstStyle/>
          <a:p>
            <a:fld id="{7AD86B2E-B702-4422-B277-3A08C7449694}" type="datetimeFigureOut">
              <a:rPr lang="en-US" smtClean="0"/>
              <a:t>9/27/2026</a:t>
            </a:fld>
            <a:endParaRPr lang="en-US"/>
          </a:p>
        </p:txBody>
      </p:sp>
      <p:sp>
        <p:nvSpPr>
          <p:cNvPr id="5" name="Footer Placeholder 4">
            <a:extLst>
              <a:ext uri="{FF2B5EF4-FFF2-40B4-BE49-F238E27FC236}">
                <a16:creationId xmlns:a16="http://schemas.microsoft.com/office/drawing/2014/main" id="{D1037066-A86D-748B-99F7-904DF1C0EE0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4D951710-EE2B-4532-5DDE-8ED9C5A66825}"/>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383693660"/>
      </p:ext>
    </p:extLst>
  </p:cSld>
  <p:clrMapOvr>
    <a:masterClrMapping/>
  </p:clrMapOvr>
</p:sldLayout>
</file>

<file path=ppt/slideLayouts/slideLayout25.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a:extLst>
              <a:ext uri="{FF2B5EF4-FFF2-40B4-BE49-F238E27FC236}">
                <a16:creationId xmlns:a16="http://schemas.microsoft.com/office/drawing/2014/main" id="{A728A220-9096-471D-8E9D-3A0DD26FAEC5}"/>
              </a:ext>
            </a:extLst>
          </p:cNvPr>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333059400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26.xml><?xml version="1.0" encoding="utf-8"?>
<p:sldLayout xmlns:a="http://schemas.openxmlformats.org/drawingml/2006/main" xmlns:r="http://schemas.openxmlformats.org/officeDocument/2006/relationships" xmlns:p="http://schemas.openxmlformats.org/presentationml/2006/main" userDrawn="1">
  <p:cSld name="3_Title Slide">
    <p:spTree>
      <p:nvGrpSpPr>
        <p:cNvPr id="1" name=""/>
        <p:cNvGrpSpPr/>
        <p:nvPr/>
      </p:nvGrpSpPr>
      <p:grpSpPr>
        <a:xfrm>
          <a:off x="0" y="0"/>
          <a:ext cx="0" cy="0"/>
          <a:chOff x="0" y="0"/>
          <a:chExt cx="0" cy="0"/>
        </a:xfrm>
      </p:grpSpPr>
      <p:sp>
        <p:nvSpPr>
          <p:cNvPr id="3" name="Picture Placeholder 3">
            <a:extLst>
              <a:ext uri="{FF2B5EF4-FFF2-40B4-BE49-F238E27FC236}">
                <a16:creationId xmlns:a16="http://schemas.microsoft.com/office/drawing/2014/main" id="{4D87B024-DF46-4DF2-934F-975B0169D37C}"/>
              </a:ext>
            </a:extLst>
          </p:cNvPr>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endParaRPr lang="id-ID"/>
          </a:p>
        </p:txBody>
      </p:sp>
    </p:spTree>
    <p:extLst>
      <p:ext uri="{BB962C8B-B14F-4D97-AF65-F5344CB8AC3E}">
        <p14:creationId xmlns:p14="http://schemas.microsoft.com/office/powerpoint/2010/main" val="135430940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image" Target="../media/image1.png"/><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theme" Target="../theme/theme1.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21.xml"/><Relationship Id="rId13" Type="http://schemas.openxmlformats.org/officeDocument/2006/relationships/slideLayout" Target="../slideLayouts/slideLayout26.xml"/><Relationship Id="rId3" Type="http://schemas.openxmlformats.org/officeDocument/2006/relationships/slideLayout" Target="../slideLayouts/slideLayout16.xml"/><Relationship Id="rId7" Type="http://schemas.openxmlformats.org/officeDocument/2006/relationships/slideLayout" Target="../slideLayouts/slideLayout20.xml"/><Relationship Id="rId12" Type="http://schemas.openxmlformats.org/officeDocument/2006/relationships/slideLayout" Target="../slideLayouts/slideLayout25.xml"/><Relationship Id="rId2" Type="http://schemas.openxmlformats.org/officeDocument/2006/relationships/slideLayout" Target="../slideLayouts/slideLayout15.xml"/><Relationship Id="rId1" Type="http://schemas.openxmlformats.org/officeDocument/2006/relationships/slideLayout" Target="../slideLayouts/slideLayout14.xml"/><Relationship Id="rId6" Type="http://schemas.openxmlformats.org/officeDocument/2006/relationships/slideLayout" Target="../slideLayouts/slideLayout19.xml"/><Relationship Id="rId11" Type="http://schemas.openxmlformats.org/officeDocument/2006/relationships/slideLayout" Target="../slideLayouts/slideLayout24.xml"/><Relationship Id="rId5" Type="http://schemas.openxmlformats.org/officeDocument/2006/relationships/slideLayout" Target="../slideLayouts/slideLayout18.xml"/><Relationship Id="rId15" Type="http://schemas.openxmlformats.org/officeDocument/2006/relationships/image" Target="../media/image2.png"/><Relationship Id="rId10" Type="http://schemas.openxmlformats.org/officeDocument/2006/relationships/slideLayout" Target="../slideLayouts/slideLayout23.xml"/><Relationship Id="rId4" Type="http://schemas.openxmlformats.org/officeDocument/2006/relationships/slideLayout" Target="../slideLayouts/slideLayout17.xml"/><Relationship Id="rId9" Type="http://schemas.openxmlformats.org/officeDocument/2006/relationships/slideLayout" Target="../slideLayouts/slideLayout22.xml"/><Relationship Id="rId14" Type="http://schemas.openxmlformats.org/officeDocument/2006/relationships/theme" Target="../theme/theme2.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5">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9/27/2026</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5" r:id="rId13"/>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blipFill dpi="0" rotWithShape="1">
          <a:blip r:embed="rId15">
            <a:lum/>
          </a:blip>
          <a:srcRect/>
          <a:stretch>
            <a:fillRect t="-39000" b="-39000"/>
          </a:stretch>
        </a:blip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B1271F50-F801-DAB9-DC83-4E0CB52B6E5A}"/>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15570735-514D-409D-F8D8-891193ADB18A}"/>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159101CE-4C3C-27B3-84CC-50ABDD6C31A9}"/>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9/27/2026</a:t>
            </a:fld>
            <a:endParaRPr lang="en-US"/>
          </a:p>
        </p:txBody>
      </p:sp>
      <p:sp>
        <p:nvSpPr>
          <p:cNvPr id="5" name="Footer Placeholder 4">
            <a:extLst>
              <a:ext uri="{FF2B5EF4-FFF2-40B4-BE49-F238E27FC236}">
                <a16:creationId xmlns:a16="http://schemas.microsoft.com/office/drawing/2014/main" id="{51C52485-947C-CA79-AEAE-42689D9B9C2F}"/>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a:extLst>
              <a:ext uri="{FF2B5EF4-FFF2-40B4-BE49-F238E27FC236}">
                <a16:creationId xmlns:a16="http://schemas.microsoft.com/office/drawing/2014/main" id="{318052FD-3283-6346-20D0-32F2F0297C58}"/>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extLst>
      <p:ext uri="{BB962C8B-B14F-4D97-AF65-F5344CB8AC3E}">
        <p14:creationId xmlns:p14="http://schemas.microsoft.com/office/powerpoint/2010/main" val="3477454692"/>
      </p:ext>
    </p:extLst>
  </p:cSld>
  <p:clrMap bg1="lt1" tx1="dk1" bg2="lt2" tx2="dk2" accent1="accent1" accent2="accent2" accent3="accent3" accent4="accent4" accent5="accent5" accent6="accent6" hlink="hlink" folHlink="folHlink"/>
  <p:sldLayoutIdLst>
    <p:sldLayoutId id="2147483667" r:id="rId1"/>
    <p:sldLayoutId id="2147483668" r:id="rId2"/>
    <p:sldLayoutId id="2147483669" r:id="rId3"/>
    <p:sldLayoutId id="2147483670" r:id="rId4"/>
    <p:sldLayoutId id="2147483671" r:id="rId5"/>
    <p:sldLayoutId id="2147483672" r:id="rId6"/>
    <p:sldLayoutId id="2147483673" r:id="rId7"/>
    <p:sldLayoutId id="2147483674" r:id="rId8"/>
    <p:sldLayoutId id="2147483675" r:id="rId9"/>
    <p:sldLayoutId id="2147483676" r:id="rId10"/>
    <p:sldLayoutId id="2147483677" r:id="rId11"/>
    <p:sldLayoutId id="2147483678" r:id="rId12"/>
    <p:sldLayoutId id="2147483679" r:id="rId13"/>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1.xml"/><Relationship Id="rId1" Type="http://schemas.openxmlformats.org/officeDocument/2006/relationships/slideLayout" Target="../slideLayouts/slideLayout12.xml"/><Relationship Id="rId4" Type="http://schemas.openxmlformats.org/officeDocument/2006/relationships/image" Target="../media/image4.png"/></Relationships>
</file>

<file path=ppt/slides/_rels/slide2.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notesSlide" Target="../notesSlides/notesSlide2.xml"/><Relationship Id="rId1" Type="http://schemas.openxmlformats.org/officeDocument/2006/relationships/slideLayout" Target="../slideLayouts/slideLayout25.xml"/><Relationship Id="rId4" Type="http://schemas.openxmlformats.org/officeDocument/2006/relationships/image" Target="../media/image6.png"/></Relationships>
</file>

<file path=ppt/slides/_rels/slide3.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3.xml"/><Relationship Id="rId1" Type="http://schemas.openxmlformats.org/officeDocument/2006/relationships/slideLayout" Target="../slideLayouts/slideLayout7.xml"/><Relationship Id="rId4" Type="http://schemas.openxmlformats.org/officeDocument/2006/relationships/image" Target="../media/image8.jpeg"/></Relationships>
</file>

<file path=ppt/slides/_rels/slide4.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4.xml"/><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5.xml"/><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6.xml"/><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7.xml"/><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8.xml"/><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9.xml"/><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10.xml"/><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11.xml"/><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12.xml"/><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13.xml"/><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14.xml"/><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15.xml"/><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10.jpeg"/><Relationship Id="rId1" Type="http://schemas.openxmlformats.org/officeDocument/2006/relationships/slideLayout" Target="../slideLayouts/slideLayout13.xml"/><Relationship Id="rId5" Type="http://schemas.openxmlformats.org/officeDocument/2006/relationships/image" Target="../media/image13.png"/><Relationship Id="rId4" Type="http://schemas.openxmlformats.org/officeDocument/2006/relationships/image" Target="../media/image12.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Oval 17"/>
          <p:cNvSpPr/>
          <p:nvPr/>
        </p:nvSpPr>
        <p:spPr>
          <a:xfrm>
            <a:off x="6054429" y="-720725"/>
            <a:ext cx="7782357" cy="7578725"/>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0" name="TextBox 29"/>
          <p:cNvSpPr txBox="1"/>
          <p:nvPr/>
        </p:nvSpPr>
        <p:spPr>
          <a:xfrm>
            <a:off x="337633" y="3983218"/>
            <a:ext cx="5216525" cy="954107"/>
          </a:xfrm>
          <a:prstGeom prst="rect">
            <a:avLst/>
          </a:prstGeom>
          <a:noFill/>
        </p:spPr>
        <p:txBody>
          <a:bodyPr wrap="square" rtlCol="0">
            <a:spAutoFit/>
          </a:bodyPr>
          <a:lstStyle/>
          <a:p>
            <a:r>
              <a:rPr lang="en-US" sz="2800" b="1" dirty="0">
                <a:latin typeface="Alexandria" charset="0"/>
                <a:cs typeface="Alexandria" charset="0"/>
              </a:rPr>
              <a:t>Prepared by </a:t>
            </a:r>
          </a:p>
          <a:p>
            <a:r>
              <a:rPr lang="en-US" sz="2800" b="1" dirty="0">
                <a:latin typeface="Alexandria" charset="0"/>
                <a:cs typeface="Alexandria" charset="0"/>
              </a:rPr>
              <a:t>Dr. Rasha </a:t>
            </a:r>
            <a:r>
              <a:rPr lang="en-US" sz="2800" b="1" dirty="0" err="1">
                <a:latin typeface="Alexandria" charset="0"/>
                <a:cs typeface="Alexandria" charset="0"/>
              </a:rPr>
              <a:t>ALJerd</a:t>
            </a:r>
            <a:endParaRPr lang="en-US" sz="2800" b="1" dirty="0">
              <a:latin typeface="Alexandria" charset="0"/>
              <a:cs typeface="Alexandria" charset="0"/>
            </a:endParaRPr>
          </a:p>
        </p:txBody>
      </p:sp>
      <p:sp>
        <p:nvSpPr>
          <p:cNvPr id="31" name="TextBox 30"/>
          <p:cNvSpPr txBox="1"/>
          <p:nvPr/>
        </p:nvSpPr>
        <p:spPr>
          <a:xfrm>
            <a:off x="501444" y="2424037"/>
            <a:ext cx="5472905" cy="1446550"/>
          </a:xfrm>
          <a:prstGeom prst="rect">
            <a:avLst/>
          </a:prstGeom>
          <a:noFill/>
        </p:spPr>
        <p:txBody>
          <a:bodyPr wrap="square" rtlCol="0">
            <a:spAutoFit/>
          </a:bodyPr>
          <a:lstStyle/>
          <a:p>
            <a:pPr algn="ctr"/>
            <a:r>
              <a:rPr lang="en-US" sz="4400" b="1" dirty="0">
                <a:solidFill>
                  <a:srgbClr val="00B0F0"/>
                </a:solidFill>
                <a:latin typeface="Alexandria" charset="0"/>
                <a:cs typeface="Alexandria" charset="0"/>
              </a:rPr>
              <a:t>Principles of</a:t>
            </a:r>
          </a:p>
          <a:p>
            <a:pPr algn="ctr"/>
            <a:r>
              <a:rPr lang="en-US" sz="4400" b="1" dirty="0">
                <a:solidFill>
                  <a:srgbClr val="00B0F0"/>
                </a:solidFill>
                <a:latin typeface="Alexandria" charset="0"/>
                <a:cs typeface="Alexandria" charset="0"/>
              </a:rPr>
              <a:t> Accounting</a:t>
            </a:r>
          </a:p>
        </p:txBody>
      </p:sp>
      <p:sp>
        <p:nvSpPr>
          <p:cNvPr id="34" name="Rectangle: Rounded Corners 33"/>
          <p:cNvSpPr/>
          <p:nvPr/>
        </p:nvSpPr>
        <p:spPr>
          <a:xfrm>
            <a:off x="706560" y="5657047"/>
            <a:ext cx="3516608" cy="529167"/>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chemeClr val="bg1"/>
                </a:solidFill>
                <a:latin typeface="Alexandria" charset="0"/>
                <a:cs typeface="Alexandria" charset="0"/>
              </a:rPr>
              <a:t>Introductory lecture</a:t>
            </a:r>
          </a:p>
        </p:txBody>
      </p:sp>
      <p:sp>
        <p:nvSpPr>
          <p:cNvPr id="46" name="TextBox 45"/>
          <p:cNvSpPr txBox="1"/>
          <p:nvPr/>
        </p:nvSpPr>
        <p:spPr>
          <a:xfrm>
            <a:off x="329269" y="5104240"/>
            <a:ext cx="1233030" cy="400110"/>
          </a:xfrm>
          <a:prstGeom prst="rect">
            <a:avLst/>
          </a:prstGeom>
          <a:noFill/>
        </p:spPr>
        <p:txBody>
          <a:bodyPr wrap="none" rtlCol="0">
            <a:spAutoFit/>
          </a:bodyPr>
          <a:lstStyle/>
          <a:p>
            <a:r>
              <a:rPr lang="en-US" sz="2000" dirty="0">
                <a:latin typeface="Alexandria" charset="0"/>
                <a:cs typeface="Alexandria" charset="0"/>
              </a:rPr>
              <a:t>MGM 227</a:t>
            </a:r>
          </a:p>
        </p:txBody>
      </p:sp>
      <p:sp>
        <p:nvSpPr>
          <p:cNvPr id="14" name="Oval 13"/>
          <p:cNvSpPr/>
          <p:nvPr/>
        </p:nvSpPr>
        <p:spPr>
          <a:xfrm>
            <a:off x="6200343" y="-320675"/>
            <a:ext cx="7410450" cy="7410450"/>
          </a:xfrm>
          <a:prstGeom prst="ellipse">
            <a:avLst/>
          </a:prstGeom>
          <a:blipFill>
            <a:blip r:embed="rId3"/>
            <a:stretch>
              <a:fillRect t="-1000"/>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94617" y="269653"/>
            <a:ext cx="2954655" cy="1379622"/>
          </a:xfrm>
          <a:prstGeom prst="rect">
            <a:avLst/>
          </a:prstGeom>
        </p:spPr>
      </p:pic>
    </p:spTree>
  </p:cSld>
  <p:clrMapOvr>
    <a:masterClrMapping/>
  </p:clrMapOvr>
  <mc:AlternateContent xmlns:mc="http://schemas.openxmlformats.org/markup-compatibility/2006" xmlns:p14="http://schemas.microsoft.com/office/powerpoint/2010/main">
    <mc:Choice Requires="p14">
      <p:transition spd="slow" p14:dur="2000" advTm="59203"/>
    </mc:Choice>
    <mc:Fallback xmlns="">
      <p:transition spd="slow" advTm="59203"/>
    </mc:Fallback>
  </mc:AlternateContent>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Single Corner Rounded 1">
            <a:extLst>
              <a:ext uri="{FF2B5EF4-FFF2-40B4-BE49-F238E27FC236}">
                <a16:creationId xmlns:a16="http://schemas.microsoft.com/office/drawing/2014/main" id="{EF875848-86E8-4CAA-B094-688608BC5D7F}"/>
              </a:ext>
            </a:extLst>
          </p:cNvPr>
          <p:cNvSpPr/>
          <p:nvPr/>
        </p:nvSpPr>
        <p:spPr>
          <a:xfrm flipV="1">
            <a:off x="-1" y="-43544"/>
            <a:ext cx="12191999" cy="581645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ID"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pic>
        <p:nvPicPr>
          <p:cNvPr id="5" name="Picture Placeholder 4">
            <a:extLst>
              <a:ext uri="{FF2B5EF4-FFF2-40B4-BE49-F238E27FC236}">
                <a16:creationId xmlns:a16="http://schemas.microsoft.com/office/drawing/2014/main" id="{5CEA2981-6362-5745-D4B0-417C013DA894}"/>
              </a:ext>
            </a:extLst>
          </p:cNvPr>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4175" r="4175"/>
          <a:stretch/>
        </p:blipFill>
        <p:spPr>
          <a:xfrm>
            <a:off x="0" y="-43542"/>
            <a:ext cx="8659664" cy="5300798"/>
          </a:xfrm>
        </p:spPr>
      </p:pic>
      <p:sp>
        <p:nvSpPr>
          <p:cNvPr id="9" name="TextBox 8">
            <a:extLst>
              <a:ext uri="{FF2B5EF4-FFF2-40B4-BE49-F238E27FC236}">
                <a16:creationId xmlns:a16="http://schemas.microsoft.com/office/drawing/2014/main" id="{25760A6C-566F-B7E3-1EEE-CB29F0CF0113}"/>
              </a:ext>
            </a:extLst>
          </p:cNvPr>
          <p:cNvSpPr txBox="1"/>
          <p:nvPr/>
        </p:nvSpPr>
        <p:spPr>
          <a:xfrm>
            <a:off x="6307897" y="2785710"/>
            <a:ext cx="5225341" cy="144655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4400" b="1" i="0" u="none" strike="noStrike" kern="1200" cap="none" spc="0" normalizeH="0" baseline="0" noProof="0" dirty="0">
                <a:ln>
                  <a:noFill/>
                </a:ln>
                <a:solidFill>
                  <a:srgbClr val="00B0F0"/>
                </a:solidFill>
                <a:effectLst/>
                <a:uLnTx/>
                <a:uFillTx/>
                <a:latin typeface="Times New Roman" panose="02020603050405020304" pitchFamily="18" charset="0"/>
                <a:ea typeface="+mn-ea"/>
                <a:cs typeface="Times New Roman" panose="02020603050405020304" pitchFamily="18" charset="0"/>
              </a:rPr>
              <a:t>Principles of </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4400" b="1" i="0" u="none" strike="noStrike" kern="1200" cap="none" spc="0" normalizeH="0" baseline="0" noProof="0" dirty="0">
                <a:ln>
                  <a:noFill/>
                </a:ln>
                <a:solidFill>
                  <a:srgbClr val="00B0F0"/>
                </a:solidFill>
                <a:effectLst/>
                <a:uLnTx/>
                <a:uFillTx/>
                <a:latin typeface="Times New Roman" panose="02020603050405020304" pitchFamily="18" charset="0"/>
                <a:ea typeface="+mn-ea"/>
                <a:cs typeface="Times New Roman" panose="02020603050405020304" pitchFamily="18" charset="0"/>
              </a:rPr>
              <a:t>Accounting</a:t>
            </a:r>
          </a:p>
        </p:txBody>
      </p:sp>
      <p:sp>
        <p:nvSpPr>
          <p:cNvPr id="10" name="Rectangle: Rounded Corners 9">
            <a:extLst>
              <a:ext uri="{FF2B5EF4-FFF2-40B4-BE49-F238E27FC236}">
                <a16:creationId xmlns:a16="http://schemas.microsoft.com/office/drawing/2014/main" id="{844810E4-E8A9-2051-4D02-31024B944D7B}"/>
              </a:ext>
            </a:extLst>
          </p:cNvPr>
          <p:cNvSpPr/>
          <p:nvPr/>
        </p:nvSpPr>
        <p:spPr>
          <a:xfrm>
            <a:off x="6384738" y="4232260"/>
            <a:ext cx="3516608" cy="529167"/>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1"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Introductory Lecture  </a:t>
            </a:r>
          </a:p>
        </p:txBody>
      </p:sp>
      <p:sp>
        <p:nvSpPr>
          <p:cNvPr id="11" name="TextBox 10">
            <a:extLst>
              <a:ext uri="{FF2B5EF4-FFF2-40B4-BE49-F238E27FC236}">
                <a16:creationId xmlns:a16="http://schemas.microsoft.com/office/drawing/2014/main" id="{781F72BC-06B8-4FB5-F2D5-D8EA1BFF812E}"/>
              </a:ext>
            </a:extLst>
          </p:cNvPr>
          <p:cNvSpPr txBox="1"/>
          <p:nvPr/>
        </p:nvSpPr>
        <p:spPr>
          <a:xfrm>
            <a:off x="6384738" y="4801539"/>
            <a:ext cx="1316386" cy="400110"/>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MGM 227</a:t>
            </a:r>
          </a:p>
        </p:txBody>
      </p:sp>
      <p:sp>
        <p:nvSpPr>
          <p:cNvPr id="12" name="TextBox 11">
            <a:extLst>
              <a:ext uri="{FF2B5EF4-FFF2-40B4-BE49-F238E27FC236}">
                <a16:creationId xmlns:a16="http://schemas.microsoft.com/office/drawing/2014/main" id="{8C520B7F-7764-8B81-C7C7-A7440DA2CCAF}"/>
              </a:ext>
            </a:extLst>
          </p:cNvPr>
          <p:cNvSpPr txBox="1"/>
          <p:nvPr/>
        </p:nvSpPr>
        <p:spPr>
          <a:xfrm>
            <a:off x="2156468" y="5738634"/>
            <a:ext cx="4886463" cy="954107"/>
          </a:xfrm>
          <a:prstGeom prst="rect">
            <a:avLst/>
          </a:prstGeom>
          <a:noFill/>
        </p:spPr>
        <p:txBody>
          <a:bodyPr wrap="square" rtlCol="0">
            <a:spAutoFit/>
          </a:bodyPr>
          <a:lstStyle/>
          <a:p>
            <a:r>
              <a:rPr lang="en-US" sz="2800" b="1" dirty="0">
                <a:solidFill>
                  <a:schemeClr val="accent2">
                    <a:lumMod val="75000"/>
                  </a:schemeClr>
                </a:solidFill>
                <a:latin typeface="Alexandria" charset="0"/>
                <a:cs typeface="Alexandria" charset="0"/>
              </a:rPr>
              <a:t>Dr. Rasha </a:t>
            </a:r>
            <a:r>
              <a:rPr lang="en-US" sz="2800" b="1" dirty="0" err="1">
                <a:solidFill>
                  <a:schemeClr val="accent2">
                    <a:lumMod val="75000"/>
                  </a:schemeClr>
                </a:solidFill>
                <a:latin typeface="Alexandria" charset="0"/>
                <a:cs typeface="Alexandria" charset="0"/>
              </a:rPr>
              <a:t>ALJerd</a:t>
            </a:r>
            <a:endParaRPr lang="en-US" sz="2800" b="1" dirty="0">
              <a:solidFill>
                <a:schemeClr val="accent2">
                  <a:lumMod val="75000"/>
                </a:schemeClr>
              </a:solidFill>
              <a:latin typeface="Alexandria" charset="0"/>
              <a:cs typeface="Alexandria"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2800" b="1" i="0" u="none" strike="noStrike" kern="1200" cap="none" spc="0" normalizeH="0" baseline="0" noProof="0" dirty="0">
              <a:ln>
                <a:noFill/>
              </a:ln>
              <a:solidFill>
                <a:srgbClr val="00B0F0"/>
              </a:solidFill>
              <a:effectLst/>
              <a:uLnTx/>
              <a:uFillTx/>
              <a:latin typeface="Times New Roman" panose="02020603050405020304" pitchFamily="18" charset="0"/>
              <a:ea typeface="+mn-ea"/>
              <a:cs typeface="Times New Roman" panose="02020603050405020304" pitchFamily="18" charset="0"/>
            </a:endParaRPr>
          </a:p>
        </p:txBody>
      </p:sp>
      <p:sp>
        <p:nvSpPr>
          <p:cNvPr id="13" name="TextBox 12">
            <a:extLst>
              <a:ext uri="{FF2B5EF4-FFF2-40B4-BE49-F238E27FC236}">
                <a16:creationId xmlns:a16="http://schemas.microsoft.com/office/drawing/2014/main" id="{8F2D6F91-78DB-C333-FFAC-FF52CB9F2DF3}"/>
              </a:ext>
            </a:extLst>
          </p:cNvPr>
          <p:cNvSpPr txBox="1"/>
          <p:nvPr/>
        </p:nvSpPr>
        <p:spPr>
          <a:xfrm>
            <a:off x="484584" y="5749539"/>
            <a:ext cx="4886463" cy="461665"/>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400" b="0" i="0" u="none" strike="noStrike" kern="1200" cap="none" spc="0" normalizeH="0" baseline="0" noProof="0" dirty="0">
                <a:ln>
                  <a:noFill/>
                </a:ln>
                <a:solidFill>
                  <a:srgbClr val="00B0F0"/>
                </a:solidFill>
                <a:effectLst/>
                <a:uLnTx/>
                <a:uFillTx/>
                <a:latin typeface="Times New Roman" panose="02020603050405020304" pitchFamily="18" charset="0"/>
                <a:ea typeface="+mn-ea"/>
                <a:cs typeface="Times New Roman" panose="02020603050405020304" pitchFamily="18" charset="0"/>
              </a:rPr>
              <a:t>Prepared by</a:t>
            </a:r>
          </a:p>
        </p:txBody>
      </p:sp>
      <p:pic>
        <p:nvPicPr>
          <p:cNvPr id="23" name="Graphic 22">
            <a:extLst>
              <a:ext uri="{FF2B5EF4-FFF2-40B4-BE49-F238E27FC236}">
                <a16:creationId xmlns:a16="http://schemas.microsoft.com/office/drawing/2014/main" id="{ACE76E66-5FF1-83D6-4EAC-3853027A6FDC}"/>
              </a:ext>
            </a:extLst>
          </p:cNvPr>
          <p:cNvPicPr>
            <a:picLocks noChangeAspect="1"/>
          </p:cNvPicPr>
          <p:nvPr/>
        </p:nvPicPr>
        <p:blipFill rotWithShape="1">
          <a:blip r:embed="rId4" cstate="print">
            <a:extLst>
              <a:ext uri="{28A0092B-C50C-407E-A947-70E740481C1C}">
                <a14:useLocalDpi xmlns:a14="http://schemas.microsoft.com/office/drawing/2010/main" val="0"/>
              </a:ext>
            </a:extLst>
          </a:blip>
          <a:srcRect b="19876"/>
          <a:stretch/>
        </p:blipFill>
        <p:spPr>
          <a:xfrm>
            <a:off x="9264625" y="248508"/>
            <a:ext cx="2470340" cy="934249"/>
          </a:xfrm>
          <a:prstGeom prst="rect">
            <a:avLst/>
          </a:prstGeom>
        </p:spPr>
      </p:pic>
    </p:spTree>
    <p:extLst>
      <p:ext uri="{BB962C8B-B14F-4D97-AF65-F5344CB8AC3E}">
        <p14:creationId xmlns:p14="http://schemas.microsoft.com/office/powerpoint/2010/main" val="701632073"/>
      </p:ext>
    </p:extLst>
  </p:cSld>
  <p:clrMapOvr>
    <a:masterClrMapping/>
  </p:clrMapOvr>
  <mc:AlternateContent xmlns:mc="http://schemas.openxmlformats.org/markup-compatibility/2006" xmlns:p14="http://schemas.microsoft.com/office/powerpoint/2010/main">
    <mc:Choice Requires="p14">
      <p:transition spd="slow" p14:dur="2000" advTm="5002"/>
    </mc:Choice>
    <mc:Fallback xmlns="">
      <p:transition spd="slow" advTm="5002"/>
    </mc:Fallback>
  </mc:AlternateContent>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Shape 8382"/>
        <p:cNvGrpSpPr/>
        <p:nvPr/>
      </p:nvGrpSpPr>
      <p:grpSpPr>
        <a:xfrm>
          <a:off x="0" y="0"/>
          <a:ext cx="0" cy="0"/>
          <a:chOff x="0" y="0"/>
          <a:chExt cx="0" cy="0"/>
        </a:xfrm>
      </p:grpSpPr>
      <p:pic>
        <p:nvPicPr>
          <p:cNvPr id="2" name="Graphic 21">
            <a:extLst>
              <a:ext uri="{FF2B5EF4-FFF2-40B4-BE49-F238E27FC236}">
                <a16:creationId xmlns:a16="http://schemas.microsoft.com/office/drawing/2014/main" id="{D8A37602-8DA4-6912-D6C5-0455480525F5}"/>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715463"/>
          </a:xfrm>
          <a:prstGeom prst="rect">
            <a:avLst/>
          </a:prstGeom>
        </p:spPr>
      </p:pic>
      <p:sp>
        <p:nvSpPr>
          <p:cNvPr id="4" name="TextBox 3">
            <a:extLst>
              <a:ext uri="{FF2B5EF4-FFF2-40B4-BE49-F238E27FC236}">
                <a16:creationId xmlns:a16="http://schemas.microsoft.com/office/drawing/2014/main" id="{0CF021D6-7251-E2A6-18E6-7AB3B372FEAF}"/>
              </a:ext>
            </a:extLst>
          </p:cNvPr>
          <p:cNvSpPr txBox="1"/>
          <p:nvPr/>
        </p:nvSpPr>
        <p:spPr>
          <a:xfrm>
            <a:off x="3951519" y="1599338"/>
            <a:ext cx="8136621" cy="1938992"/>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4000" b="0" i="0" u="none" strike="noStrike" kern="1200" cap="none" spc="0" normalizeH="0" baseline="0" noProof="0" dirty="0">
                <a:ln>
                  <a:noFill/>
                </a:ln>
                <a:solidFill>
                  <a:prstClr val="black">
                    <a:lumMod val="95000"/>
                    <a:lumOff val="5000"/>
                  </a:prstClr>
                </a:solidFill>
                <a:effectLst/>
                <a:uLnTx/>
                <a:uFillTx/>
                <a:latin typeface="Alexandria"/>
                <a:cs typeface="Times New Roman" panose="02020603050405020304" pitchFamily="18" charset="0"/>
              </a:rPr>
              <a:t>Dr. Rasha </a:t>
            </a:r>
            <a:r>
              <a:rPr kumimoji="0" lang="en-US" sz="4000" b="0" i="0" u="none" strike="noStrike" kern="1200" cap="none" spc="0" normalizeH="0" baseline="0" noProof="0" dirty="0" err="1">
                <a:ln>
                  <a:noFill/>
                </a:ln>
                <a:solidFill>
                  <a:prstClr val="black">
                    <a:lumMod val="95000"/>
                    <a:lumOff val="5000"/>
                  </a:prstClr>
                </a:solidFill>
                <a:effectLst/>
                <a:uLnTx/>
                <a:uFillTx/>
                <a:latin typeface="Alexandria"/>
                <a:cs typeface="Times New Roman" panose="02020603050405020304" pitchFamily="18" charset="0"/>
              </a:rPr>
              <a:t>ALJerd</a:t>
            </a:r>
            <a:r>
              <a:rPr kumimoji="0" lang="en-US" sz="4000" b="0" i="0" u="none" strike="noStrike" kern="1200" cap="none" spc="0" normalizeH="0" baseline="0" noProof="0" dirty="0">
                <a:ln>
                  <a:noFill/>
                </a:ln>
                <a:solidFill>
                  <a:prstClr val="black">
                    <a:lumMod val="95000"/>
                    <a:lumOff val="5000"/>
                  </a:prstClr>
                </a:solidFill>
                <a:effectLst/>
                <a:uLnTx/>
                <a:uFillTx/>
                <a:latin typeface="Alexandria"/>
                <a:cs typeface="Times New Roman" panose="02020603050405020304" pitchFamily="18" charset="0"/>
              </a:rPr>
              <a:t>:</a:t>
            </a:r>
          </a:p>
          <a:p>
            <a:pPr marL="0" marR="0" lvl="0" indent="0" algn="just" defTabSz="914400" rtl="0" eaLnBrk="1" fontAlgn="auto" latinLnBrk="0" hangingPunct="1">
              <a:lnSpc>
                <a:spcPct val="100000"/>
              </a:lnSpc>
              <a:spcBef>
                <a:spcPts val="0"/>
              </a:spcBef>
              <a:spcAft>
                <a:spcPts val="0"/>
              </a:spcAft>
              <a:buClrTx/>
              <a:buSzTx/>
              <a:buFontTx/>
              <a:buNone/>
              <a:tabLst/>
              <a:defRPr/>
            </a:pPr>
            <a:r>
              <a:rPr lang="en-US" sz="2000" dirty="0">
                <a:solidFill>
                  <a:prstClr val="black">
                    <a:lumMod val="95000"/>
                    <a:lumOff val="5000"/>
                  </a:prstClr>
                </a:solidFill>
                <a:latin typeface="Alexandria"/>
                <a:cs typeface="Times New Roman" panose="02020603050405020304" pitchFamily="18" charset="0"/>
              </a:rPr>
              <a:t>Assistant Professor in Accounting/Auditing </a:t>
            </a:r>
          </a:p>
          <a:p>
            <a:pPr marL="0" marR="0" lvl="0" indent="0" algn="just" defTabSz="914400" rtl="0" eaLnBrk="1" fontAlgn="auto" latinLnBrk="0" hangingPunct="1">
              <a:lnSpc>
                <a:spcPct val="100000"/>
              </a:lnSpc>
              <a:spcBef>
                <a:spcPts val="0"/>
              </a:spcBef>
              <a:spcAft>
                <a:spcPts val="0"/>
              </a:spcAft>
              <a:buClrTx/>
              <a:buSzTx/>
              <a:buFontTx/>
              <a:buNone/>
              <a:tabLst/>
              <a:defRPr/>
            </a:pPr>
            <a:r>
              <a:rPr lang="en-US" sz="2000" dirty="0">
                <a:solidFill>
                  <a:prstClr val="black">
                    <a:lumMod val="95000"/>
                    <a:lumOff val="5000"/>
                  </a:prstClr>
                </a:solidFill>
                <a:latin typeface="Alexandria"/>
                <a:cs typeface="Times New Roman" panose="02020603050405020304" pitchFamily="18" charset="0"/>
              </a:rPr>
              <a:t>More than 10 years experience in teaching</a:t>
            </a:r>
          </a:p>
          <a:p>
            <a:pPr marL="0" marR="0" lvl="0" indent="0" algn="just" defTabSz="914400" rtl="0" eaLnBrk="1" fontAlgn="auto" latinLnBrk="0" hangingPunct="1">
              <a:lnSpc>
                <a:spcPct val="100000"/>
              </a:lnSpc>
              <a:spcBef>
                <a:spcPts val="0"/>
              </a:spcBef>
              <a:spcAft>
                <a:spcPts val="0"/>
              </a:spcAft>
              <a:buClrTx/>
              <a:buSzTx/>
              <a:buFontTx/>
              <a:buNone/>
              <a:tabLst/>
              <a:defRPr/>
            </a:pPr>
            <a:r>
              <a:rPr lang="en-US" sz="2000" dirty="0">
                <a:solidFill>
                  <a:prstClr val="black">
                    <a:lumMod val="95000"/>
                    <a:lumOff val="5000"/>
                  </a:prstClr>
                </a:solidFill>
                <a:latin typeface="Alexandria"/>
                <a:cs typeface="Times New Roman" panose="02020603050405020304" pitchFamily="18" charset="0"/>
              </a:rPr>
              <a:t>Auditor in one of big 4 audit firms </a:t>
            </a:r>
          </a:p>
          <a:p>
            <a:pPr marL="0" marR="0" lvl="0" indent="0" algn="just" defTabSz="914400" rtl="0" eaLnBrk="1" fontAlgn="auto" latinLnBrk="0" hangingPunct="1">
              <a:lnSpc>
                <a:spcPct val="100000"/>
              </a:lnSpc>
              <a:spcBef>
                <a:spcPts val="0"/>
              </a:spcBef>
              <a:spcAft>
                <a:spcPts val="0"/>
              </a:spcAft>
              <a:buClrTx/>
              <a:buSzTx/>
              <a:buFontTx/>
              <a:buNone/>
              <a:tabLst/>
              <a:defRPr/>
            </a:pPr>
            <a:r>
              <a:rPr lang="en-US" sz="2000" dirty="0">
                <a:solidFill>
                  <a:prstClr val="black">
                    <a:lumMod val="95000"/>
                    <a:lumOff val="5000"/>
                  </a:prstClr>
                </a:solidFill>
                <a:latin typeface="Alexandria"/>
                <a:cs typeface="Times New Roman" panose="02020603050405020304" pitchFamily="18" charset="0"/>
              </a:rPr>
              <a:t>Accounting experience in different sectors. </a:t>
            </a:r>
            <a:endParaRPr kumimoji="0" lang="en-US" sz="2000" i="0" u="none" strike="noStrike" kern="1200" cap="none" spc="0" normalizeH="0" baseline="0" noProof="0" dirty="0">
              <a:ln>
                <a:noFill/>
              </a:ln>
              <a:solidFill>
                <a:prstClr val="black">
                  <a:lumMod val="95000"/>
                  <a:lumOff val="5000"/>
                </a:prstClr>
              </a:solidFill>
              <a:effectLst/>
              <a:uLnTx/>
              <a:uFillTx/>
              <a:latin typeface="Alexandria"/>
              <a:cs typeface="Times New Roman" panose="02020603050405020304" pitchFamily="18" charset="0"/>
            </a:endParaRPr>
          </a:p>
        </p:txBody>
      </p:sp>
      <p:pic>
        <p:nvPicPr>
          <p:cNvPr id="5" name="Picture Placeholder 4">
            <a:extLst>
              <a:ext uri="{FF2B5EF4-FFF2-40B4-BE49-F238E27FC236}">
                <a16:creationId xmlns:a16="http://schemas.microsoft.com/office/drawing/2014/main" id="{92E6C4A4-E1D3-A53E-92EF-F8FE6B77FC49}"/>
              </a:ext>
            </a:extLst>
          </p:cNvPr>
          <p:cNvPicPr>
            <a:picLocks noChangeAspect="1"/>
          </p:cNvPicPr>
          <p:nvPr/>
        </p:nvPicPr>
        <p:blipFill>
          <a:blip r:embed="rId4" cstate="print">
            <a:extLst>
              <a:ext uri="{28A0092B-C50C-407E-A947-70E740481C1C}">
                <a14:useLocalDpi xmlns:a14="http://schemas.microsoft.com/office/drawing/2010/main" val="0"/>
              </a:ext>
            </a:extLst>
          </a:blip>
          <a:srcRect l="13924" r="13924"/>
          <a:stretch/>
        </p:blipFill>
        <p:spPr>
          <a:xfrm>
            <a:off x="0" y="0"/>
            <a:ext cx="3617843" cy="3538330"/>
          </a:xfrm>
          <a:prstGeom prst="rect">
            <a:avLst/>
          </a:prstGeom>
        </p:spPr>
      </p:pic>
    </p:spTree>
    <p:extLst>
      <p:ext uri="{BB962C8B-B14F-4D97-AF65-F5344CB8AC3E}">
        <p14:creationId xmlns:p14="http://schemas.microsoft.com/office/powerpoint/2010/main" val="2670767032"/>
      </p:ext>
    </p:extLst>
  </p:cSld>
  <p:clrMapOvr>
    <a:masterClrMapping/>
  </p:clrMapOvr>
  <mc:AlternateContent xmlns:mc="http://schemas.openxmlformats.org/markup-compatibility/2006" xmlns:p14="http://schemas.microsoft.com/office/powerpoint/2010/main">
    <mc:Choice Requires="p14">
      <p:transition spd="slow" p14:dur="2000" advTm="1315"/>
    </mc:Choice>
    <mc:Fallback xmlns="">
      <p:transition spd="slow" advTm="1315"/>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Shape 8382"/>
        <p:cNvGrpSpPr/>
        <p:nvPr/>
      </p:nvGrpSpPr>
      <p:grpSpPr>
        <a:xfrm>
          <a:off x="0" y="0"/>
          <a:ext cx="0" cy="0"/>
          <a:chOff x="0" y="0"/>
          <a:chExt cx="0" cy="0"/>
        </a:xfrm>
      </p:grpSpPr>
      <p:pic>
        <p:nvPicPr>
          <p:cNvPr id="2" name="Graphic 21">
            <a:extLst>
              <a:ext uri="{FF2B5EF4-FFF2-40B4-BE49-F238E27FC236}">
                <a16:creationId xmlns:a16="http://schemas.microsoft.com/office/drawing/2014/main" id="{84C63084-605B-E372-227F-041FF541FB17}"/>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800652"/>
          </a:xfrm>
          <a:prstGeom prst="rect">
            <a:avLst/>
          </a:prstGeom>
        </p:spPr>
      </p:pic>
      <p:sp>
        <p:nvSpPr>
          <p:cNvPr id="4" name="TextBox 3">
            <a:extLst>
              <a:ext uri="{FF2B5EF4-FFF2-40B4-BE49-F238E27FC236}">
                <a16:creationId xmlns:a16="http://schemas.microsoft.com/office/drawing/2014/main" id="{3C746FB4-09D8-A4EA-17FC-E65E26E4DB93}"/>
              </a:ext>
            </a:extLst>
          </p:cNvPr>
          <p:cNvSpPr txBox="1"/>
          <p:nvPr/>
        </p:nvSpPr>
        <p:spPr>
          <a:xfrm>
            <a:off x="1238865" y="1704679"/>
            <a:ext cx="11253019" cy="3416320"/>
          </a:xfrm>
          <a:prstGeom prst="rect">
            <a:avLst/>
          </a:prstGeom>
          <a:noFill/>
        </p:spPr>
        <p:txBody>
          <a:bodyPr wrap="square">
            <a:spAutoFit/>
          </a:bodyPr>
          <a:lstStyle/>
          <a:p>
            <a:pPr marL="0" marR="0" lvl="0" indent="0" algn="l" defTabSz="914400" rtl="0" eaLnBrk="1" fontAlgn="auto" latinLnBrk="0" hangingPunct="1">
              <a:lnSpc>
                <a:spcPct val="200000"/>
              </a:lnSpc>
              <a:spcBef>
                <a:spcPts val="0"/>
              </a:spcBef>
              <a:spcAft>
                <a:spcPts val="0"/>
              </a:spcAft>
              <a:buClr>
                <a:srgbClr val="000000"/>
              </a:buClr>
              <a:buSzPts val="1100"/>
              <a:buFont typeface="Arial"/>
              <a:buNone/>
              <a:tabLst/>
              <a:defRPr/>
            </a:pPr>
            <a:r>
              <a:rPr kumimoji="0" lang="en-US" sz="2400" b="1" i="0" u="none" strike="noStrike" kern="0" cap="none" spc="0" normalizeH="0" baseline="0" noProof="0" dirty="0">
                <a:ln>
                  <a:noFill/>
                </a:ln>
                <a:solidFill>
                  <a:srgbClr val="000000"/>
                </a:solidFill>
                <a:effectLst/>
                <a:uLnTx/>
                <a:uFillTx/>
                <a:latin typeface="Alexandria"/>
                <a:ea typeface="Calibri"/>
                <a:cs typeface="Calibri"/>
                <a:sym typeface="Calibri"/>
              </a:rPr>
              <a:t>The environment  of Accounting:</a:t>
            </a:r>
          </a:p>
          <a:p>
            <a:pPr marL="0" marR="0" lvl="0" indent="0" algn="l" defTabSz="914400" rtl="0" eaLnBrk="1" fontAlgn="auto" latinLnBrk="0" hangingPunct="1">
              <a:lnSpc>
                <a:spcPct val="200000"/>
              </a:lnSpc>
              <a:spcBef>
                <a:spcPts val="0"/>
              </a:spcBef>
              <a:spcAft>
                <a:spcPts val="0"/>
              </a:spcAft>
              <a:buClr>
                <a:srgbClr val="000000"/>
              </a:buClr>
              <a:buSzTx/>
              <a:buFont typeface="Arial"/>
              <a:buNone/>
              <a:tabLst/>
              <a:defRPr/>
            </a:pPr>
            <a:r>
              <a:rPr kumimoji="0" lang="en-US" sz="2400" b="1" i="0" u="none" strike="noStrike" kern="0" cap="none" spc="0" normalizeH="0" baseline="0" noProof="0" dirty="0">
                <a:ln>
                  <a:noFill/>
                </a:ln>
                <a:solidFill>
                  <a:srgbClr val="000000"/>
                </a:solidFill>
                <a:effectLst/>
                <a:uLnTx/>
                <a:uFillTx/>
                <a:latin typeface="Alexandria"/>
                <a:cs typeface="Arial"/>
                <a:sym typeface="Arial"/>
              </a:rPr>
              <a:t>     Accountants:  </a:t>
            </a:r>
            <a:r>
              <a:rPr kumimoji="0" lang="en-US" sz="2400" b="0" i="0" u="none" strike="noStrike" kern="0" cap="none" spc="0" normalizeH="0" baseline="0" noProof="0" dirty="0">
                <a:ln>
                  <a:noFill/>
                </a:ln>
                <a:solidFill>
                  <a:srgbClr val="000000"/>
                </a:solidFill>
                <a:effectLst/>
                <a:uLnTx/>
                <a:uFillTx/>
                <a:latin typeface="Alexandria"/>
                <a:cs typeface="Arial"/>
                <a:sym typeface="Arial"/>
              </a:rPr>
              <a:t> Not just counters</a:t>
            </a:r>
          </a:p>
          <a:p>
            <a:pPr marL="0" marR="0" lvl="0" indent="0" algn="l" defTabSz="914400" rtl="0" eaLnBrk="1" fontAlgn="auto" latinLnBrk="0" hangingPunct="1">
              <a:lnSpc>
                <a:spcPct val="200000"/>
              </a:lnSpc>
              <a:spcBef>
                <a:spcPts val="0"/>
              </a:spcBef>
              <a:spcAft>
                <a:spcPts val="0"/>
              </a:spcAft>
              <a:buClr>
                <a:srgbClr val="000000"/>
              </a:buClr>
              <a:buSzTx/>
              <a:buFont typeface="Arial"/>
              <a:buNone/>
              <a:tabLst/>
              <a:defRPr/>
            </a:pPr>
            <a:r>
              <a:rPr kumimoji="0" lang="en-US" sz="2400" b="0" i="0" u="none" strike="noStrike" kern="0" cap="none" spc="0" normalizeH="0" baseline="0" noProof="0" dirty="0">
                <a:ln>
                  <a:noFill/>
                </a:ln>
                <a:solidFill>
                  <a:srgbClr val="000000"/>
                </a:solidFill>
                <a:effectLst/>
                <a:uLnTx/>
                <a:uFillTx/>
                <a:latin typeface="Alexandria"/>
                <a:cs typeface="Arial"/>
                <a:sym typeface="Arial"/>
              </a:rPr>
              <a:t>  – Varied and interesting work in a variety of roles</a:t>
            </a:r>
          </a:p>
          <a:p>
            <a:pPr marL="0" marR="0" lvl="0" indent="0" algn="l" defTabSz="914400" rtl="0" eaLnBrk="1" fontAlgn="auto" latinLnBrk="0" hangingPunct="1">
              <a:lnSpc>
                <a:spcPct val="200000"/>
              </a:lnSpc>
              <a:spcBef>
                <a:spcPts val="0"/>
              </a:spcBef>
              <a:spcAft>
                <a:spcPts val="0"/>
              </a:spcAft>
              <a:buClr>
                <a:srgbClr val="000000"/>
              </a:buClr>
              <a:buSzTx/>
              <a:buFont typeface="Arial"/>
              <a:buNone/>
              <a:tabLst/>
              <a:defRPr/>
            </a:pPr>
            <a:r>
              <a:rPr kumimoji="0" lang="en-US" sz="2400" b="0" i="0" u="none" strike="noStrike" kern="0" cap="none" spc="0" normalizeH="0" baseline="0" noProof="0" dirty="0">
                <a:ln>
                  <a:noFill/>
                </a:ln>
                <a:solidFill>
                  <a:srgbClr val="000000"/>
                </a:solidFill>
                <a:effectLst/>
                <a:uLnTx/>
                <a:uFillTx/>
                <a:latin typeface="Alexandria"/>
                <a:cs typeface="Arial"/>
                <a:sym typeface="Arial"/>
              </a:rPr>
              <a:t>  – More focus on analytical and communication skills.</a:t>
            </a:r>
          </a:p>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endParaRPr kumimoji="0" lang="en-US" sz="2400" b="0" i="0" u="none" strike="noStrike" kern="0" cap="none" spc="0" normalizeH="0" baseline="0" noProof="0" dirty="0">
              <a:ln>
                <a:noFill/>
              </a:ln>
              <a:solidFill>
                <a:srgbClr val="000000"/>
              </a:solidFill>
              <a:effectLst/>
              <a:uLnTx/>
              <a:uFillTx/>
              <a:latin typeface="Arial"/>
              <a:ea typeface="+mn-ea"/>
              <a:cs typeface="Arial"/>
              <a:sym typeface="Arial"/>
            </a:endParaRPr>
          </a:p>
        </p:txBody>
      </p:sp>
    </p:spTree>
    <p:extLst>
      <p:ext uri="{BB962C8B-B14F-4D97-AF65-F5344CB8AC3E}">
        <p14:creationId xmlns:p14="http://schemas.microsoft.com/office/powerpoint/2010/main" val="3759764971"/>
      </p:ext>
    </p:extLst>
  </p:cSld>
  <p:clrMapOvr>
    <a:masterClrMapping/>
  </p:clrMapOvr>
  <mc:AlternateContent xmlns:mc="http://schemas.openxmlformats.org/markup-compatibility/2006" xmlns:p14="http://schemas.microsoft.com/office/powerpoint/2010/main">
    <mc:Choice Requires="p14">
      <p:transition spd="slow" p14:dur="2000" advTm="596090"/>
    </mc:Choice>
    <mc:Fallback xmlns="">
      <p:transition spd="slow" advTm="596090"/>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Shape 8382"/>
        <p:cNvGrpSpPr/>
        <p:nvPr/>
      </p:nvGrpSpPr>
      <p:grpSpPr>
        <a:xfrm>
          <a:off x="0" y="0"/>
          <a:ext cx="0" cy="0"/>
          <a:chOff x="0" y="0"/>
          <a:chExt cx="0" cy="0"/>
        </a:xfrm>
      </p:grpSpPr>
      <p:pic>
        <p:nvPicPr>
          <p:cNvPr id="2" name="Graphic 21">
            <a:extLst>
              <a:ext uri="{FF2B5EF4-FFF2-40B4-BE49-F238E27FC236}">
                <a16:creationId xmlns:a16="http://schemas.microsoft.com/office/drawing/2014/main" id="{84C63084-605B-E372-227F-041FF541FB17}"/>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800652"/>
          </a:xfrm>
          <a:prstGeom prst="rect">
            <a:avLst/>
          </a:prstGeom>
        </p:spPr>
      </p:pic>
      <p:sp>
        <p:nvSpPr>
          <p:cNvPr id="6" name="TextBox 5">
            <a:extLst>
              <a:ext uri="{FF2B5EF4-FFF2-40B4-BE49-F238E27FC236}">
                <a16:creationId xmlns:a16="http://schemas.microsoft.com/office/drawing/2014/main" id="{793D9716-7C29-21C7-9B59-7902859740DF}"/>
              </a:ext>
            </a:extLst>
          </p:cNvPr>
          <p:cNvSpPr txBox="1"/>
          <p:nvPr/>
        </p:nvSpPr>
        <p:spPr>
          <a:xfrm>
            <a:off x="554988" y="496315"/>
            <a:ext cx="10653786" cy="3788088"/>
          </a:xfrm>
          <a:prstGeom prst="rect">
            <a:avLst/>
          </a:prstGeom>
          <a:noFill/>
        </p:spPr>
        <p:txBody>
          <a:bodyPr wrap="square">
            <a:spAutoFit/>
          </a:bodyPr>
          <a:lstStyle/>
          <a:p>
            <a:pPr marL="0" marR="0" lvl="0" indent="0" algn="l" defTabSz="914400" rtl="0" eaLnBrk="1" fontAlgn="auto" latinLnBrk="0" hangingPunct="1">
              <a:lnSpc>
                <a:spcPct val="200000"/>
              </a:lnSpc>
              <a:spcBef>
                <a:spcPts val="0"/>
              </a:spcBef>
              <a:spcAft>
                <a:spcPts val="0"/>
              </a:spcAft>
              <a:buClr>
                <a:srgbClr val="000000"/>
              </a:buClr>
              <a:buSzTx/>
              <a:buFont typeface="Arial"/>
              <a:buNone/>
              <a:tabLst/>
              <a:defRPr/>
            </a:pPr>
            <a:r>
              <a:rPr kumimoji="0" lang="en-US" sz="2400" b="1" i="0" u="none" strike="noStrike" kern="0" cap="none" spc="0" normalizeH="0" baseline="0" noProof="0" dirty="0">
                <a:ln>
                  <a:noFill/>
                </a:ln>
                <a:solidFill>
                  <a:srgbClr val="000000"/>
                </a:solidFill>
                <a:effectLst/>
                <a:uLnTx/>
                <a:uFillTx/>
                <a:latin typeface="Alexandria"/>
                <a:cs typeface="Arial"/>
                <a:sym typeface="Arial"/>
              </a:rPr>
              <a:t>Non-accountants: </a:t>
            </a:r>
            <a:r>
              <a:rPr kumimoji="0" lang="en-US" sz="2400" b="0" i="0" u="none" strike="noStrike" kern="0" cap="none" spc="0" normalizeH="0" baseline="0" noProof="0" dirty="0">
                <a:ln>
                  <a:noFill/>
                </a:ln>
                <a:solidFill>
                  <a:srgbClr val="000000"/>
                </a:solidFill>
                <a:effectLst/>
                <a:uLnTx/>
                <a:uFillTx/>
                <a:latin typeface="Alexandria"/>
                <a:cs typeface="Arial"/>
                <a:sym typeface="Arial"/>
              </a:rPr>
              <a:t>Benefits of basic understanding:</a:t>
            </a:r>
          </a:p>
          <a:p>
            <a:pPr marL="0" marR="0" lvl="0" indent="0" algn="l" defTabSz="914400" rtl="0" eaLnBrk="1" fontAlgn="auto" latinLnBrk="0" hangingPunct="1">
              <a:lnSpc>
                <a:spcPct val="200000"/>
              </a:lnSpc>
              <a:spcBef>
                <a:spcPts val="0"/>
              </a:spcBef>
              <a:spcAft>
                <a:spcPts val="0"/>
              </a:spcAft>
              <a:buClr>
                <a:srgbClr val="000000"/>
              </a:buClr>
              <a:buSzTx/>
              <a:buFont typeface="Arial"/>
              <a:buNone/>
              <a:tabLst/>
              <a:defRPr/>
            </a:pPr>
            <a:r>
              <a:rPr kumimoji="0" lang="en-US" sz="2400" b="0" i="0" u="none" strike="noStrike" kern="0" cap="none" spc="0" normalizeH="0" baseline="0" noProof="0" dirty="0">
                <a:ln>
                  <a:noFill/>
                </a:ln>
                <a:solidFill>
                  <a:srgbClr val="000000"/>
                </a:solidFill>
                <a:effectLst/>
                <a:uLnTx/>
                <a:uFillTx/>
                <a:latin typeface="Alexandria"/>
                <a:cs typeface="Arial"/>
                <a:sym typeface="Arial"/>
              </a:rPr>
              <a:t>– Engineers: product design; costs and prices</a:t>
            </a:r>
          </a:p>
          <a:p>
            <a:pPr marL="0" marR="0" lvl="0" indent="0" algn="l" defTabSz="914400" rtl="0" eaLnBrk="1" fontAlgn="auto" latinLnBrk="0" hangingPunct="1">
              <a:lnSpc>
                <a:spcPct val="200000"/>
              </a:lnSpc>
              <a:spcBef>
                <a:spcPts val="0"/>
              </a:spcBef>
              <a:spcAft>
                <a:spcPts val="0"/>
              </a:spcAft>
              <a:buClr>
                <a:srgbClr val="000000"/>
              </a:buClr>
              <a:buSzTx/>
              <a:buFont typeface="Arial"/>
              <a:buNone/>
              <a:tabLst/>
              <a:defRPr/>
            </a:pPr>
            <a:r>
              <a:rPr kumimoji="0" lang="en-US" sz="2400" b="0" i="0" u="none" strike="noStrike" kern="0" cap="none" spc="0" normalizeH="0" baseline="0" noProof="0" dirty="0">
                <a:ln>
                  <a:noFill/>
                </a:ln>
                <a:solidFill>
                  <a:srgbClr val="000000"/>
                </a:solidFill>
                <a:effectLst/>
                <a:uLnTx/>
                <a:uFillTx/>
                <a:latin typeface="Alexandria"/>
                <a:cs typeface="Arial"/>
                <a:sym typeface="Arial"/>
              </a:rPr>
              <a:t>– Marketing: maximize sales</a:t>
            </a:r>
          </a:p>
          <a:p>
            <a:pPr marL="0" marR="0" lvl="0" indent="0" algn="l" defTabSz="914400" rtl="0" eaLnBrk="1" fontAlgn="auto" latinLnBrk="0" hangingPunct="1">
              <a:lnSpc>
                <a:spcPct val="200000"/>
              </a:lnSpc>
              <a:spcBef>
                <a:spcPts val="0"/>
              </a:spcBef>
              <a:spcAft>
                <a:spcPts val="0"/>
              </a:spcAft>
              <a:buClr>
                <a:srgbClr val="000000"/>
              </a:buClr>
              <a:buSzTx/>
              <a:buFont typeface="Arial"/>
              <a:buNone/>
              <a:tabLst/>
              <a:defRPr/>
            </a:pPr>
            <a:r>
              <a:rPr kumimoji="0" lang="en-US" sz="2400" b="0" i="0" u="none" strike="noStrike" kern="0" cap="none" spc="0" normalizeH="0" baseline="0" noProof="0" dirty="0">
                <a:ln>
                  <a:noFill/>
                </a:ln>
                <a:solidFill>
                  <a:srgbClr val="000000"/>
                </a:solidFill>
                <a:effectLst/>
                <a:uLnTx/>
                <a:uFillTx/>
                <a:latin typeface="Alexandria"/>
                <a:cs typeface="Arial"/>
                <a:sym typeface="Arial"/>
              </a:rPr>
              <a:t>– HR: major organizational cost</a:t>
            </a:r>
          </a:p>
          <a:p>
            <a:pPr marL="0" marR="0" lvl="0" indent="0" algn="l" defTabSz="914400" rtl="0" eaLnBrk="1" fontAlgn="auto" latinLnBrk="0" hangingPunct="1">
              <a:lnSpc>
                <a:spcPct val="200000"/>
              </a:lnSpc>
              <a:spcBef>
                <a:spcPts val="0"/>
              </a:spcBef>
              <a:spcAft>
                <a:spcPts val="0"/>
              </a:spcAft>
              <a:buClr>
                <a:srgbClr val="000000"/>
              </a:buClr>
              <a:buSzTx/>
              <a:buFont typeface="Arial"/>
              <a:buNone/>
              <a:tabLst/>
              <a:defRPr/>
            </a:pPr>
            <a:r>
              <a:rPr kumimoji="0" lang="en-US" sz="2400" b="0" i="0" u="none" strike="noStrike" kern="0" cap="none" spc="0" normalizeH="0" baseline="0" noProof="0" dirty="0">
                <a:ln>
                  <a:noFill/>
                </a:ln>
                <a:solidFill>
                  <a:srgbClr val="000000"/>
                </a:solidFill>
                <a:effectLst/>
                <a:uLnTx/>
                <a:uFillTx/>
                <a:latin typeface="Alexandria"/>
                <a:cs typeface="Arial"/>
                <a:sym typeface="Arial"/>
              </a:rPr>
              <a:t>– Managers: Planning and measuring performance</a:t>
            </a:r>
            <a:r>
              <a:rPr kumimoji="0" lang="en-US" sz="2800" b="0" i="0" u="none" strike="noStrike" kern="0" cap="none" spc="0" normalizeH="0" baseline="0" noProof="0" dirty="0">
                <a:ln>
                  <a:noFill/>
                </a:ln>
                <a:solidFill>
                  <a:srgbClr val="000000"/>
                </a:solidFill>
                <a:effectLst/>
                <a:uLnTx/>
                <a:uFillTx/>
                <a:latin typeface="Alexandria"/>
                <a:cs typeface="Arial"/>
                <a:sym typeface="Arial"/>
              </a:rPr>
              <a:t>.</a:t>
            </a:r>
            <a:endParaRPr kumimoji="0" lang="en-US" sz="2800" b="0" i="0" u="none" strike="noStrike" kern="1200" cap="none" spc="0" normalizeH="0" baseline="0" noProof="0" dirty="0">
              <a:ln>
                <a:noFill/>
              </a:ln>
              <a:solidFill>
                <a:prstClr val="black"/>
              </a:solidFill>
              <a:effectLst/>
              <a:uLnTx/>
              <a:uFillTx/>
              <a:latin typeface="Alexandria"/>
            </a:endParaRPr>
          </a:p>
        </p:txBody>
      </p:sp>
    </p:spTree>
    <p:extLst>
      <p:ext uri="{BB962C8B-B14F-4D97-AF65-F5344CB8AC3E}">
        <p14:creationId xmlns:p14="http://schemas.microsoft.com/office/powerpoint/2010/main" val="1488606458"/>
      </p:ext>
    </p:extLst>
  </p:cSld>
  <p:clrMapOvr>
    <a:masterClrMapping/>
  </p:clrMapOvr>
  <mc:AlternateContent xmlns:mc="http://schemas.openxmlformats.org/markup-compatibility/2006" xmlns:p14="http://schemas.microsoft.com/office/powerpoint/2010/main">
    <mc:Choice Requires="p14">
      <p:transition spd="slow" p14:dur="2000" advTm="432383"/>
    </mc:Choice>
    <mc:Fallback xmlns="">
      <p:transition spd="slow" advTm="432383"/>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Shape 8382"/>
        <p:cNvGrpSpPr/>
        <p:nvPr/>
      </p:nvGrpSpPr>
      <p:grpSpPr>
        <a:xfrm>
          <a:off x="0" y="0"/>
          <a:ext cx="0" cy="0"/>
          <a:chOff x="0" y="0"/>
          <a:chExt cx="0" cy="0"/>
        </a:xfrm>
      </p:grpSpPr>
      <p:pic>
        <p:nvPicPr>
          <p:cNvPr id="2" name="Graphic 21">
            <a:extLst>
              <a:ext uri="{FF2B5EF4-FFF2-40B4-BE49-F238E27FC236}">
                <a16:creationId xmlns:a16="http://schemas.microsoft.com/office/drawing/2014/main" id="{84C63084-605B-E372-227F-041FF541FB17}"/>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800652"/>
          </a:xfrm>
          <a:prstGeom prst="rect">
            <a:avLst/>
          </a:prstGeom>
        </p:spPr>
      </p:pic>
      <p:sp>
        <p:nvSpPr>
          <p:cNvPr id="4" name="TextBox 3">
            <a:extLst>
              <a:ext uri="{FF2B5EF4-FFF2-40B4-BE49-F238E27FC236}">
                <a16:creationId xmlns:a16="http://schemas.microsoft.com/office/drawing/2014/main" id="{C9453C03-3462-8887-DD92-BC1F8A6E1A6F}"/>
              </a:ext>
            </a:extLst>
          </p:cNvPr>
          <p:cNvSpPr txBox="1"/>
          <p:nvPr/>
        </p:nvSpPr>
        <p:spPr>
          <a:xfrm>
            <a:off x="600462" y="886925"/>
            <a:ext cx="10991075" cy="3543727"/>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r>
              <a:rPr kumimoji="0" lang="en-US" sz="2400" b="1" i="0" u="none" strike="noStrike" kern="0" cap="none" spc="0" normalizeH="0" baseline="0" noProof="0" dirty="0">
                <a:ln>
                  <a:noFill/>
                </a:ln>
                <a:solidFill>
                  <a:srgbClr val="000000"/>
                </a:solidFill>
                <a:effectLst/>
                <a:uLnTx/>
                <a:uFillTx/>
                <a:latin typeface="Alexandria"/>
                <a:cs typeface="Arial"/>
                <a:sym typeface="Arial"/>
              </a:rPr>
              <a:t>Accounting evolves as society and business changes:</a:t>
            </a:r>
          </a:p>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endParaRPr kumimoji="0" lang="en-US" sz="2400" b="1" i="0" u="none" strike="noStrike" kern="0" cap="none" spc="0" normalizeH="0" baseline="0" noProof="0" dirty="0">
              <a:ln>
                <a:noFill/>
              </a:ln>
              <a:solidFill>
                <a:srgbClr val="000000"/>
              </a:solidFill>
              <a:effectLst/>
              <a:uLnTx/>
              <a:uFillTx/>
              <a:latin typeface="Alexandria"/>
              <a:cs typeface="Arial"/>
              <a:sym typeface="Arial"/>
            </a:endParaRPr>
          </a:p>
          <a:p>
            <a:pPr marL="0" marR="0" lvl="0" indent="0" algn="l" defTabSz="914400" rtl="0" eaLnBrk="1" fontAlgn="auto" latinLnBrk="0" hangingPunct="1">
              <a:lnSpc>
                <a:spcPct val="150000"/>
              </a:lnSpc>
              <a:spcBef>
                <a:spcPts val="0"/>
              </a:spcBef>
              <a:spcAft>
                <a:spcPts val="0"/>
              </a:spcAft>
              <a:buClr>
                <a:srgbClr val="000000"/>
              </a:buClr>
              <a:buSzTx/>
              <a:buFont typeface="Arial"/>
              <a:buNone/>
              <a:tabLst/>
              <a:defRPr/>
            </a:pPr>
            <a:r>
              <a:rPr kumimoji="0" lang="en-US" sz="2400" b="0" i="0" u="none" strike="noStrike" kern="0" cap="none" spc="0" normalizeH="0" baseline="0" noProof="0" dirty="0">
                <a:ln>
                  <a:noFill/>
                </a:ln>
                <a:solidFill>
                  <a:srgbClr val="000000"/>
                </a:solidFill>
                <a:effectLst/>
                <a:uLnTx/>
                <a:uFillTx/>
                <a:latin typeface="Alexandria"/>
                <a:cs typeface="Arial"/>
                <a:sym typeface="Arial"/>
              </a:rPr>
              <a:t>• Some of these </a:t>
            </a:r>
            <a:r>
              <a:rPr kumimoji="0" lang="en-US" sz="2400" b="1" i="0" u="none" strike="noStrike" kern="0" cap="none" spc="0" normalizeH="0" baseline="0" noProof="0" dirty="0">
                <a:ln>
                  <a:noFill/>
                </a:ln>
                <a:solidFill>
                  <a:srgbClr val="000000"/>
                </a:solidFill>
                <a:effectLst/>
                <a:uLnTx/>
                <a:uFillTx/>
                <a:latin typeface="Alexandria"/>
                <a:cs typeface="Arial"/>
                <a:sym typeface="Arial"/>
              </a:rPr>
              <a:t>changes </a:t>
            </a:r>
            <a:r>
              <a:rPr kumimoji="0" lang="en-US" sz="2400" b="0" i="0" u="none" strike="noStrike" kern="0" cap="none" spc="0" normalizeH="0" baseline="0" noProof="0" dirty="0">
                <a:ln>
                  <a:noFill/>
                </a:ln>
                <a:solidFill>
                  <a:srgbClr val="000000"/>
                </a:solidFill>
                <a:effectLst/>
                <a:uLnTx/>
                <a:uFillTx/>
                <a:latin typeface="Alexandria"/>
                <a:cs typeface="Arial"/>
                <a:sym typeface="Arial"/>
              </a:rPr>
              <a:t>include:</a:t>
            </a:r>
          </a:p>
          <a:p>
            <a:pPr marL="0" marR="0" lvl="0" indent="0" algn="l" defTabSz="914400" rtl="0" eaLnBrk="1" fontAlgn="auto" latinLnBrk="0" hangingPunct="1">
              <a:lnSpc>
                <a:spcPct val="150000"/>
              </a:lnSpc>
              <a:spcBef>
                <a:spcPts val="0"/>
              </a:spcBef>
              <a:spcAft>
                <a:spcPts val="0"/>
              </a:spcAft>
              <a:buClr>
                <a:srgbClr val="000000"/>
              </a:buClr>
              <a:buSzTx/>
              <a:buFont typeface="Arial"/>
              <a:buNone/>
              <a:tabLst/>
              <a:defRPr/>
            </a:pPr>
            <a:r>
              <a:rPr kumimoji="0" lang="en-US" sz="2400" b="0" i="0" u="none" strike="noStrike" kern="0" cap="none" spc="0" normalizeH="0" baseline="0" noProof="0" dirty="0">
                <a:ln>
                  <a:noFill/>
                </a:ln>
                <a:solidFill>
                  <a:srgbClr val="000000"/>
                </a:solidFill>
                <a:effectLst/>
                <a:uLnTx/>
                <a:uFillTx/>
                <a:latin typeface="Alexandria"/>
                <a:cs typeface="Arial"/>
                <a:sym typeface="Arial"/>
              </a:rPr>
              <a:t>– rapid developments in information and communication technologies</a:t>
            </a:r>
          </a:p>
          <a:p>
            <a:pPr marL="0" marR="0" lvl="0" indent="0" algn="l" defTabSz="914400" rtl="0" eaLnBrk="1" fontAlgn="auto" latinLnBrk="0" hangingPunct="1">
              <a:lnSpc>
                <a:spcPct val="150000"/>
              </a:lnSpc>
              <a:spcBef>
                <a:spcPts val="0"/>
              </a:spcBef>
              <a:spcAft>
                <a:spcPts val="0"/>
              </a:spcAft>
              <a:buClr>
                <a:srgbClr val="000000"/>
              </a:buClr>
              <a:buSzTx/>
              <a:buFont typeface="Arial"/>
              <a:buNone/>
              <a:tabLst/>
              <a:defRPr/>
            </a:pPr>
            <a:r>
              <a:rPr kumimoji="0" lang="en-US" sz="2400" b="0" i="0" u="none" strike="noStrike" kern="0" cap="none" spc="0" normalizeH="0" baseline="0" noProof="0" dirty="0">
                <a:ln>
                  <a:noFill/>
                </a:ln>
                <a:solidFill>
                  <a:srgbClr val="000000"/>
                </a:solidFill>
                <a:effectLst/>
                <a:uLnTx/>
                <a:uFillTx/>
                <a:latin typeface="Alexandria"/>
                <a:cs typeface="Arial"/>
                <a:sym typeface="Arial"/>
              </a:rPr>
              <a:t>– increasing demand for information about organizational impact</a:t>
            </a:r>
          </a:p>
          <a:p>
            <a:pPr marL="0" marR="0" lvl="0" indent="0" algn="l" defTabSz="914400" rtl="0" eaLnBrk="1" fontAlgn="auto" latinLnBrk="0" hangingPunct="1">
              <a:lnSpc>
                <a:spcPct val="150000"/>
              </a:lnSpc>
              <a:spcBef>
                <a:spcPts val="0"/>
              </a:spcBef>
              <a:spcAft>
                <a:spcPts val="0"/>
              </a:spcAft>
              <a:buClr>
                <a:srgbClr val="000000"/>
              </a:buClr>
              <a:buSzTx/>
              <a:buFont typeface="Arial"/>
              <a:buNone/>
              <a:tabLst/>
              <a:defRPr/>
            </a:pPr>
            <a:r>
              <a:rPr kumimoji="0" lang="en-US" sz="2400" b="0" i="0" u="none" strike="noStrike" kern="0" cap="none" spc="0" normalizeH="0" baseline="0" noProof="0" dirty="0">
                <a:ln>
                  <a:noFill/>
                </a:ln>
                <a:solidFill>
                  <a:srgbClr val="000000"/>
                </a:solidFill>
                <a:effectLst/>
                <a:uLnTx/>
                <a:uFillTx/>
                <a:latin typeface="Alexandria"/>
                <a:cs typeface="Arial"/>
                <a:sym typeface="Arial"/>
              </a:rPr>
              <a:t>– globalization of business</a:t>
            </a:r>
          </a:p>
          <a:p>
            <a:pPr marL="0" marR="0" lvl="0" indent="0" algn="l" defTabSz="914400" rtl="0" eaLnBrk="1" fontAlgn="auto" latinLnBrk="0" hangingPunct="1">
              <a:lnSpc>
                <a:spcPct val="150000"/>
              </a:lnSpc>
              <a:spcBef>
                <a:spcPts val="0"/>
              </a:spcBef>
              <a:spcAft>
                <a:spcPts val="0"/>
              </a:spcAft>
              <a:buClr>
                <a:srgbClr val="000000"/>
              </a:buClr>
              <a:buSzTx/>
              <a:buFont typeface="Arial"/>
              <a:buNone/>
              <a:tabLst/>
              <a:defRPr/>
            </a:pPr>
            <a:r>
              <a:rPr kumimoji="0" lang="en-US" sz="2400" b="0" i="0" u="none" strike="noStrike" kern="0" cap="none" spc="0" normalizeH="0" baseline="0" noProof="0" dirty="0">
                <a:ln>
                  <a:noFill/>
                </a:ln>
                <a:solidFill>
                  <a:srgbClr val="000000"/>
                </a:solidFill>
                <a:effectLst/>
                <a:uLnTx/>
                <a:uFillTx/>
                <a:latin typeface="Alexandria"/>
                <a:cs typeface="Arial"/>
                <a:sym typeface="Arial"/>
              </a:rPr>
              <a:t>– development of international regulations and standards</a:t>
            </a:r>
          </a:p>
        </p:txBody>
      </p:sp>
    </p:spTree>
    <p:extLst>
      <p:ext uri="{BB962C8B-B14F-4D97-AF65-F5344CB8AC3E}">
        <p14:creationId xmlns:p14="http://schemas.microsoft.com/office/powerpoint/2010/main" val="3118566212"/>
      </p:ext>
    </p:extLst>
  </p:cSld>
  <p:clrMapOvr>
    <a:masterClrMapping/>
  </p:clrMapOvr>
  <mc:AlternateContent xmlns:mc="http://schemas.openxmlformats.org/markup-compatibility/2006" xmlns:p14="http://schemas.microsoft.com/office/powerpoint/2010/main">
    <mc:Choice Requires="p14">
      <p:transition spd="slow" p14:dur="2000" advTm="119801"/>
    </mc:Choice>
    <mc:Fallback xmlns="">
      <p:transition spd="slow" advTm="119801"/>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Shape 8382"/>
        <p:cNvGrpSpPr/>
        <p:nvPr/>
      </p:nvGrpSpPr>
      <p:grpSpPr>
        <a:xfrm>
          <a:off x="0" y="0"/>
          <a:ext cx="0" cy="0"/>
          <a:chOff x="0" y="0"/>
          <a:chExt cx="0" cy="0"/>
        </a:xfrm>
      </p:grpSpPr>
      <p:pic>
        <p:nvPicPr>
          <p:cNvPr id="2" name="Graphic 21">
            <a:extLst>
              <a:ext uri="{FF2B5EF4-FFF2-40B4-BE49-F238E27FC236}">
                <a16:creationId xmlns:a16="http://schemas.microsoft.com/office/drawing/2014/main" id="{84C63084-605B-E372-227F-041FF541FB17}"/>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800652"/>
          </a:xfrm>
          <a:prstGeom prst="rect">
            <a:avLst/>
          </a:prstGeom>
        </p:spPr>
      </p:pic>
      <p:sp>
        <p:nvSpPr>
          <p:cNvPr id="4" name="TextBox 3">
            <a:extLst>
              <a:ext uri="{FF2B5EF4-FFF2-40B4-BE49-F238E27FC236}">
                <a16:creationId xmlns:a16="http://schemas.microsoft.com/office/drawing/2014/main" id="{56155738-B14B-7018-FFA2-1460167EE1B7}"/>
              </a:ext>
            </a:extLst>
          </p:cNvPr>
          <p:cNvSpPr txBox="1"/>
          <p:nvPr/>
        </p:nvSpPr>
        <p:spPr>
          <a:xfrm>
            <a:off x="186184" y="603526"/>
            <a:ext cx="11547987" cy="5053691"/>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r>
              <a:rPr kumimoji="0" lang="en-US" sz="2400" b="1" i="0" u="none" strike="noStrike" kern="0" cap="none" spc="0" normalizeH="0" baseline="0" noProof="0" dirty="0">
                <a:ln>
                  <a:noFill/>
                </a:ln>
                <a:effectLst/>
                <a:uLnTx/>
                <a:uFillTx/>
                <a:latin typeface="Alexandria"/>
                <a:cs typeface="Arial"/>
                <a:sym typeface="Arial"/>
              </a:rPr>
              <a:t>1–</a:t>
            </a:r>
            <a:r>
              <a:rPr lang="en-US" sz="2400" b="1" kern="0" noProof="0" dirty="0">
                <a:latin typeface="Alexandria"/>
                <a:cs typeface="Arial" panose="020B0604020202020204" pitchFamily="34" charset="0"/>
                <a:sym typeface="Arial"/>
              </a:rPr>
              <a:t> </a:t>
            </a:r>
            <a:r>
              <a:rPr kumimoji="0" lang="en-US" sz="2400" b="1" i="0" u="none" strike="noStrike" kern="0" cap="none" spc="0" normalizeH="0" baseline="0" noProof="0" dirty="0">
                <a:ln>
                  <a:noFill/>
                </a:ln>
                <a:effectLst/>
                <a:uLnTx/>
                <a:uFillTx/>
                <a:latin typeface="Alexandria"/>
                <a:cs typeface="Arial"/>
                <a:sym typeface="Arial"/>
              </a:rPr>
              <a:t>Course Description:</a:t>
            </a:r>
            <a:endParaRPr lang="en-US" sz="2400" b="1" kern="0" dirty="0">
              <a:latin typeface="Alexandria"/>
              <a:cs typeface="Arial"/>
              <a:sym typeface="Arial"/>
            </a:endParaRPr>
          </a:p>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endParaRPr kumimoji="0" lang="en-US" sz="2400" b="1" i="0" u="none" strike="noStrike" kern="0" cap="none" spc="0" normalizeH="0" baseline="0" noProof="0" dirty="0">
              <a:ln>
                <a:noFill/>
              </a:ln>
              <a:solidFill>
                <a:srgbClr val="FF0000"/>
              </a:solidFill>
              <a:effectLst/>
              <a:uLnTx/>
              <a:uFillTx/>
              <a:latin typeface="Alexandria"/>
              <a:cs typeface="Arial"/>
              <a:sym typeface="Arial"/>
            </a:endParaRPr>
          </a:p>
          <a:p>
            <a:pPr lvl="0">
              <a:lnSpc>
                <a:spcPct val="200000"/>
              </a:lnSpc>
              <a:buClr>
                <a:srgbClr val="000000"/>
              </a:buClr>
              <a:defRPr/>
            </a:pPr>
            <a:r>
              <a:rPr lang="en-US" sz="2000" dirty="0">
                <a:latin typeface="Alexandria"/>
              </a:rPr>
              <a:t>This course is a comprehensive introduction to financial accounting concepts, techniques, rules, and utilization. </a:t>
            </a:r>
          </a:p>
          <a:p>
            <a:pPr lvl="0">
              <a:lnSpc>
                <a:spcPct val="200000"/>
              </a:lnSpc>
              <a:buClr>
                <a:srgbClr val="000000"/>
              </a:buClr>
              <a:defRPr/>
            </a:pPr>
            <a:r>
              <a:rPr lang="en-US" sz="2000" dirty="0">
                <a:latin typeface="Alexandria"/>
              </a:rPr>
              <a:t>We develop an understanding of exactly what financial accounting seeks to accomplish and how accurate accounting gives critical insight into the operations of a business. </a:t>
            </a:r>
          </a:p>
          <a:p>
            <a:pPr lvl="0">
              <a:lnSpc>
                <a:spcPct val="200000"/>
              </a:lnSpc>
              <a:buClr>
                <a:srgbClr val="000000"/>
              </a:buClr>
              <a:defRPr/>
            </a:pPr>
            <a:r>
              <a:rPr lang="en-US" sz="2000" dirty="0">
                <a:latin typeface="Alexandria"/>
              </a:rPr>
              <a:t>Topics include the different types of accounting systems, the way that business activity generates accounting data, the appropriate way to record that data, how to categorize that data into financial statements, how to generate financial ratios from the data, and how accounting info can drive management decision making. </a:t>
            </a:r>
            <a:endParaRPr kumimoji="0" lang="en-US" sz="2000" b="0" i="0" u="none" strike="noStrike" kern="1200" cap="none" spc="0" normalizeH="0" baseline="0" noProof="0" dirty="0">
              <a:ln>
                <a:noFill/>
              </a:ln>
              <a:solidFill>
                <a:prstClr val="black"/>
              </a:solidFill>
              <a:effectLst/>
              <a:uLnTx/>
              <a:uFillTx/>
              <a:latin typeface="Alexandria"/>
            </a:endParaRPr>
          </a:p>
        </p:txBody>
      </p:sp>
    </p:spTree>
    <p:extLst>
      <p:ext uri="{BB962C8B-B14F-4D97-AF65-F5344CB8AC3E}">
        <p14:creationId xmlns:p14="http://schemas.microsoft.com/office/powerpoint/2010/main" val="46552805"/>
      </p:ext>
    </p:extLst>
  </p:cSld>
  <p:clrMapOvr>
    <a:masterClrMapping/>
  </p:clrMapOvr>
  <mc:AlternateContent xmlns:mc="http://schemas.openxmlformats.org/markup-compatibility/2006" xmlns:p14="http://schemas.microsoft.com/office/powerpoint/2010/main">
    <mc:Choice Requires="p14">
      <p:transition spd="slow" p14:dur="2000" advTm="65526"/>
    </mc:Choice>
    <mc:Fallback xmlns="">
      <p:transition spd="slow" advTm="65526"/>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Shape 8382"/>
        <p:cNvGrpSpPr/>
        <p:nvPr/>
      </p:nvGrpSpPr>
      <p:grpSpPr>
        <a:xfrm>
          <a:off x="0" y="0"/>
          <a:ext cx="0" cy="0"/>
          <a:chOff x="0" y="0"/>
          <a:chExt cx="0" cy="0"/>
        </a:xfrm>
      </p:grpSpPr>
      <p:pic>
        <p:nvPicPr>
          <p:cNvPr id="2" name="Graphic 21">
            <a:extLst>
              <a:ext uri="{FF2B5EF4-FFF2-40B4-BE49-F238E27FC236}">
                <a16:creationId xmlns:a16="http://schemas.microsoft.com/office/drawing/2014/main" id="{84C63084-605B-E372-227F-041FF541FB17}"/>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800652"/>
          </a:xfrm>
          <a:prstGeom prst="rect">
            <a:avLst/>
          </a:prstGeom>
        </p:spPr>
      </p:pic>
      <p:sp>
        <p:nvSpPr>
          <p:cNvPr id="4" name="TextBox 3">
            <a:extLst>
              <a:ext uri="{FF2B5EF4-FFF2-40B4-BE49-F238E27FC236}">
                <a16:creationId xmlns:a16="http://schemas.microsoft.com/office/drawing/2014/main" id="{FBFD64B2-E0DC-CBC7-580E-BB9AA52A8150}"/>
              </a:ext>
            </a:extLst>
          </p:cNvPr>
          <p:cNvSpPr txBox="1"/>
          <p:nvPr/>
        </p:nvSpPr>
        <p:spPr>
          <a:xfrm>
            <a:off x="186184" y="428665"/>
            <a:ext cx="11666603" cy="5154296"/>
          </a:xfrm>
          <a:prstGeom prst="rect">
            <a:avLst/>
          </a:prstGeom>
          <a:noFill/>
        </p:spPr>
        <p:txBody>
          <a:bodyPr wrap="square">
            <a:spAutoFit/>
          </a:bodyPr>
          <a:lstStyle/>
          <a:p>
            <a:pPr marR="0" lvl="0" algn="just" defTabSz="914400" rtl="0" eaLnBrk="1" fontAlgn="auto" latinLnBrk="0" hangingPunct="1">
              <a:lnSpc>
                <a:spcPct val="200000"/>
              </a:lnSpc>
              <a:spcBef>
                <a:spcPts val="0"/>
              </a:spcBef>
              <a:spcAft>
                <a:spcPts val="800"/>
              </a:spcAft>
              <a:buClr>
                <a:srgbClr val="000000"/>
              </a:buClr>
              <a:buSzTx/>
              <a:tabLst/>
              <a:defRPr/>
            </a:pPr>
            <a:r>
              <a:rPr kumimoji="0" lang="en-US" sz="2400" b="1" i="0" u="none" strike="noStrike" kern="0" cap="none" spc="0" normalizeH="0" baseline="0" noProof="0" dirty="0">
                <a:ln>
                  <a:noFill/>
                </a:ln>
                <a:effectLst/>
                <a:uLnTx/>
                <a:uFillTx/>
                <a:latin typeface="Alexandria"/>
                <a:ea typeface="Calibri" panose="020F0502020204030204" pitchFamily="34" charset="0"/>
                <a:cs typeface="Arial" panose="020B0604020202020204" pitchFamily="34" charset="0"/>
                <a:sym typeface="Arial"/>
              </a:rPr>
              <a:t>2- Course Objectives:</a:t>
            </a:r>
            <a:endParaRPr kumimoji="0" lang="en-US" sz="2400" b="0" i="0" u="none" strike="noStrike" kern="0" cap="none" spc="0" normalizeH="0" baseline="0" noProof="0" dirty="0">
              <a:ln>
                <a:noFill/>
              </a:ln>
              <a:effectLst/>
              <a:uLnTx/>
              <a:uFillTx/>
              <a:latin typeface="Alexandria"/>
              <a:ea typeface="Calibri" panose="020F0502020204030204" pitchFamily="34" charset="0"/>
              <a:cs typeface="Arial" panose="020B0604020202020204" pitchFamily="34" charset="0"/>
              <a:sym typeface="Arial"/>
            </a:endParaRPr>
          </a:p>
          <a:p>
            <a:pPr marL="0" marR="0" lvl="0" indent="0" algn="l" defTabSz="914400" rtl="0" eaLnBrk="1" fontAlgn="auto" latinLnBrk="0" hangingPunct="1">
              <a:lnSpc>
                <a:spcPct val="200000"/>
              </a:lnSpc>
              <a:spcBef>
                <a:spcPts val="0"/>
              </a:spcBef>
              <a:spcAft>
                <a:spcPts val="0"/>
              </a:spcAft>
              <a:buClr>
                <a:srgbClr val="000000"/>
              </a:buClr>
              <a:buSzTx/>
              <a:buFont typeface="Arial"/>
              <a:buNone/>
              <a:tabLst/>
              <a:defRPr/>
            </a:pPr>
            <a:r>
              <a:rPr kumimoji="0" lang="en-US" sz="2000" b="0" i="0" u="none" strike="noStrike" kern="0" cap="none" spc="0" normalizeH="0" baseline="0" noProof="0" dirty="0">
                <a:ln>
                  <a:noFill/>
                </a:ln>
                <a:solidFill>
                  <a:srgbClr val="000000"/>
                </a:solidFill>
                <a:effectLst/>
                <a:uLnTx/>
                <a:uFillTx/>
                <a:latin typeface="Alexandria"/>
                <a:cs typeface="Arial"/>
                <a:sym typeface="Arial"/>
              </a:rPr>
              <a:t>Upon completion of this course, students should be able to: </a:t>
            </a:r>
          </a:p>
          <a:p>
            <a:pPr marL="0" marR="0" lvl="0" indent="0" algn="l" defTabSz="914400" rtl="0" eaLnBrk="1" fontAlgn="auto" latinLnBrk="0" hangingPunct="1">
              <a:lnSpc>
                <a:spcPct val="200000"/>
              </a:lnSpc>
              <a:spcBef>
                <a:spcPts val="0"/>
              </a:spcBef>
              <a:spcAft>
                <a:spcPts val="0"/>
              </a:spcAft>
              <a:buClr>
                <a:srgbClr val="000000"/>
              </a:buClr>
              <a:buSzTx/>
              <a:buFont typeface="Arial"/>
              <a:buNone/>
              <a:tabLst/>
              <a:defRPr/>
            </a:pPr>
            <a:r>
              <a:rPr kumimoji="0" lang="en-US" sz="2000" b="0" i="0" u="none" strike="noStrike" kern="0" cap="none" spc="0" normalizeH="0" baseline="0" noProof="0" dirty="0">
                <a:ln>
                  <a:noFill/>
                </a:ln>
                <a:solidFill>
                  <a:srgbClr val="000000"/>
                </a:solidFill>
                <a:effectLst/>
                <a:uLnTx/>
                <a:uFillTx/>
                <a:latin typeface="Alexandria"/>
                <a:cs typeface="Arial"/>
                <a:sym typeface="Arial"/>
              </a:rPr>
              <a:t>A. Introduce accounting in general. </a:t>
            </a:r>
          </a:p>
          <a:p>
            <a:pPr marL="0" marR="0" lvl="0" indent="0" algn="l" defTabSz="914400" rtl="0" eaLnBrk="1" fontAlgn="auto" latinLnBrk="0" hangingPunct="1">
              <a:lnSpc>
                <a:spcPct val="200000"/>
              </a:lnSpc>
              <a:spcBef>
                <a:spcPts val="0"/>
              </a:spcBef>
              <a:spcAft>
                <a:spcPts val="0"/>
              </a:spcAft>
              <a:buClr>
                <a:srgbClr val="000000"/>
              </a:buClr>
              <a:buSzTx/>
              <a:buFont typeface="Arial"/>
              <a:buNone/>
              <a:tabLst/>
              <a:defRPr/>
            </a:pPr>
            <a:r>
              <a:rPr kumimoji="0" lang="en-US" sz="2000" b="0" i="0" u="none" strike="noStrike" kern="0" cap="none" spc="0" normalizeH="0" baseline="0" noProof="0" dirty="0">
                <a:ln>
                  <a:noFill/>
                </a:ln>
                <a:solidFill>
                  <a:srgbClr val="000000"/>
                </a:solidFill>
                <a:effectLst/>
                <a:uLnTx/>
                <a:uFillTx/>
                <a:latin typeface="Alexandria"/>
                <a:cs typeface="Arial"/>
                <a:sym typeface="Arial"/>
              </a:rPr>
              <a:t>B. Identify the basics of financial accounting through the accounting cycle for service and merchandise business.</a:t>
            </a:r>
          </a:p>
          <a:p>
            <a:pPr marL="0" marR="0" lvl="0" indent="0" algn="l" defTabSz="914400" rtl="0" eaLnBrk="1" fontAlgn="auto" latinLnBrk="0" hangingPunct="1">
              <a:lnSpc>
                <a:spcPct val="200000"/>
              </a:lnSpc>
              <a:spcBef>
                <a:spcPts val="0"/>
              </a:spcBef>
              <a:spcAft>
                <a:spcPts val="0"/>
              </a:spcAft>
              <a:buClr>
                <a:srgbClr val="000000"/>
              </a:buClr>
              <a:buSzTx/>
              <a:buFont typeface="Arial"/>
              <a:buNone/>
              <a:tabLst/>
              <a:defRPr/>
            </a:pPr>
            <a:r>
              <a:rPr kumimoji="0" lang="en-US" sz="2000" b="0" i="0" u="none" strike="noStrike" kern="0" cap="none" spc="0" normalizeH="0" baseline="0" noProof="0" dirty="0">
                <a:ln>
                  <a:noFill/>
                </a:ln>
                <a:solidFill>
                  <a:srgbClr val="000000"/>
                </a:solidFill>
                <a:effectLst/>
                <a:uLnTx/>
                <a:uFillTx/>
                <a:latin typeface="Alexandria"/>
                <a:cs typeface="Arial"/>
                <a:sym typeface="Arial"/>
              </a:rPr>
              <a:t>C. Apply the theoretical foundation of financial accounting (concepts, assumptions, and principles) and the financial statements of a profit seeking enterprise. </a:t>
            </a:r>
          </a:p>
          <a:p>
            <a:pPr marL="0" marR="0" lvl="0" indent="0" algn="l" defTabSz="914400" rtl="0" eaLnBrk="1" fontAlgn="auto" latinLnBrk="0" hangingPunct="1">
              <a:lnSpc>
                <a:spcPct val="200000"/>
              </a:lnSpc>
              <a:spcBef>
                <a:spcPts val="0"/>
              </a:spcBef>
              <a:spcAft>
                <a:spcPts val="0"/>
              </a:spcAft>
              <a:buClr>
                <a:srgbClr val="000000"/>
              </a:buClr>
              <a:buSzTx/>
              <a:buFont typeface="Arial"/>
              <a:buNone/>
              <a:tabLst/>
              <a:defRPr/>
            </a:pPr>
            <a:r>
              <a:rPr kumimoji="0" lang="en-US" sz="2000" b="0" i="0" u="none" strike="noStrike" kern="0" cap="none" spc="0" normalizeH="0" baseline="0" noProof="0" dirty="0">
                <a:ln>
                  <a:noFill/>
                </a:ln>
                <a:solidFill>
                  <a:srgbClr val="000000"/>
                </a:solidFill>
                <a:effectLst/>
                <a:uLnTx/>
                <a:uFillTx/>
                <a:latin typeface="Alexandria"/>
                <a:cs typeface="Arial"/>
                <a:sym typeface="Arial"/>
              </a:rPr>
              <a:t>D. Perform the different steps of the accounting cycle for service and    merchandising businesses</a:t>
            </a:r>
            <a:endParaRPr kumimoji="0" lang="ar-EG" sz="2000" b="0" i="0" u="none" strike="noStrike" kern="0" cap="none" spc="0" normalizeH="0" baseline="0" noProof="0" dirty="0">
              <a:ln>
                <a:noFill/>
              </a:ln>
              <a:solidFill>
                <a:srgbClr val="000000"/>
              </a:solidFill>
              <a:effectLst/>
              <a:uLnTx/>
              <a:uFillTx/>
              <a:latin typeface="Alexandria"/>
              <a:cs typeface="Arial"/>
              <a:sym typeface="Arial"/>
            </a:endParaRPr>
          </a:p>
        </p:txBody>
      </p:sp>
    </p:spTree>
    <p:extLst>
      <p:ext uri="{BB962C8B-B14F-4D97-AF65-F5344CB8AC3E}">
        <p14:creationId xmlns:p14="http://schemas.microsoft.com/office/powerpoint/2010/main" val="4000455035"/>
      </p:ext>
    </p:extLst>
  </p:cSld>
  <p:clrMapOvr>
    <a:masterClrMapping/>
  </p:clrMapOvr>
  <mc:AlternateContent xmlns:mc="http://schemas.openxmlformats.org/markup-compatibility/2006" xmlns:p14="http://schemas.microsoft.com/office/powerpoint/2010/main">
    <mc:Choice Requires="p14">
      <p:transition spd="slow" p14:dur="2000" advTm="54105"/>
    </mc:Choice>
    <mc:Fallback xmlns="">
      <p:transition spd="slow" advTm="54105"/>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Shape 8382"/>
        <p:cNvGrpSpPr/>
        <p:nvPr/>
      </p:nvGrpSpPr>
      <p:grpSpPr>
        <a:xfrm>
          <a:off x="0" y="0"/>
          <a:ext cx="0" cy="0"/>
          <a:chOff x="0" y="0"/>
          <a:chExt cx="0" cy="0"/>
        </a:xfrm>
      </p:grpSpPr>
      <p:pic>
        <p:nvPicPr>
          <p:cNvPr id="2" name="Graphic 21">
            <a:extLst>
              <a:ext uri="{FF2B5EF4-FFF2-40B4-BE49-F238E27FC236}">
                <a16:creationId xmlns:a16="http://schemas.microsoft.com/office/drawing/2014/main" id="{84C63084-605B-E372-227F-041FF541FB17}"/>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800652"/>
          </a:xfrm>
          <a:prstGeom prst="rect">
            <a:avLst/>
          </a:prstGeom>
        </p:spPr>
      </p:pic>
      <p:sp>
        <p:nvSpPr>
          <p:cNvPr id="4" name="TextBox 3">
            <a:extLst>
              <a:ext uri="{FF2B5EF4-FFF2-40B4-BE49-F238E27FC236}">
                <a16:creationId xmlns:a16="http://schemas.microsoft.com/office/drawing/2014/main" id="{9BCA2E81-2C75-F60C-5F70-0A9D557F5AD3}"/>
              </a:ext>
            </a:extLst>
          </p:cNvPr>
          <p:cNvSpPr txBox="1"/>
          <p:nvPr/>
        </p:nvSpPr>
        <p:spPr>
          <a:xfrm>
            <a:off x="186184" y="1003852"/>
            <a:ext cx="11645775" cy="4022320"/>
          </a:xfrm>
          <a:prstGeom prst="rect">
            <a:avLst/>
          </a:prstGeom>
          <a:noFill/>
        </p:spPr>
        <p:txBody>
          <a:bodyPr wrap="square">
            <a:spAutoFit/>
          </a:bodyPr>
          <a:lstStyle/>
          <a:p>
            <a:pPr marL="0" marR="0" lvl="0" indent="0" algn="just" defTabSz="914400" rtl="0" eaLnBrk="1" fontAlgn="auto" latinLnBrk="0" hangingPunct="1">
              <a:lnSpc>
                <a:spcPct val="107000"/>
              </a:lnSpc>
              <a:spcBef>
                <a:spcPts val="0"/>
              </a:spcBef>
              <a:spcAft>
                <a:spcPts val="800"/>
              </a:spcAft>
              <a:buClr>
                <a:srgbClr val="000000"/>
              </a:buClr>
              <a:buSzTx/>
              <a:buFont typeface="Arial"/>
              <a:buNone/>
              <a:tabLst/>
              <a:defRPr/>
            </a:pPr>
            <a:r>
              <a:rPr kumimoji="0" lang="en-US" sz="2400" b="1" i="0" u="none" strike="noStrike" kern="0" cap="none" spc="0" normalizeH="0" baseline="0" noProof="0" dirty="0">
                <a:ln>
                  <a:noFill/>
                </a:ln>
                <a:effectLst/>
                <a:uLnTx/>
                <a:uFillTx/>
                <a:latin typeface="Alexandria"/>
                <a:ea typeface="Calibri" panose="020F0502020204030204" pitchFamily="34" charset="0"/>
                <a:cs typeface="Arial" pitchFamily="34" charset="0"/>
                <a:sym typeface="Arial"/>
              </a:rPr>
              <a:t>3- Intended Learning Outcomes of the Course: </a:t>
            </a:r>
          </a:p>
          <a:p>
            <a:pPr marL="0" marR="0" lvl="0" indent="0" algn="just" defTabSz="914400" rtl="0" eaLnBrk="1" fontAlgn="auto" latinLnBrk="0" hangingPunct="1">
              <a:lnSpc>
                <a:spcPct val="107000"/>
              </a:lnSpc>
              <a:spcBef>
                <a:spcPts val="0"/>
              </a:spcBef>
              <a:spcAft>
                <a:spcPts val="800"/>
              </a:spcAft>
              <a:buClr>
                <a:srgbClr val="000000"/>
              </a:buClr>
              <a:buSzTx/>
              <a:buFont typeface="Arial"/>
              <a:buNone/>
              <a:tabLst/>
              <a:defRPr/>
            </a:pPr>
            <a:endParaRPr kumimoji="0" lang="en-US" sz="2000" b="0" i="0" u="none" strike="noStrike" kern="0" cap="none" spc="0" normalizeH="0" baseline="0" noProof="0" dirty="0">
              <a:ln>
                <a:noFill/>
              </a:ln>
              <a:effectLst/>
              <a:uLnTx/>
              <a:uFillTx/>
              <a:latin typeface="Alexandria"/>
              <a:ea typeface="Calibri" panose="020F0502020204030204" pitchFamily="34" charset="0"/>
              <a:cs typeface="Arial" pitchFamily="34" charset="0"/>
              <a:sym typeface="Arial"/>
            </a:endParaRPr>
          </a:p>
          <a:p>
            <a:pPr marL="0" marR="0" lvl="0" indent="0" algn="just" defTabSz="914400" rtl="0" eaLnBrk="1" fontAlgn="auto" latinLnBrk="0" hangingPunct="1">
              <a:lnSpc>
                <a:spcPct val="107000"/>
              </a:lnSpc>
              <a:spcBef>
                <a:spcPts val="0"/>
              </a:spcBef>
              <a:spcAft>
                <a:spcPts val="800"/>
              </a:spcAft>
              <a:buClr>
                <a:srgbClr val="000000"/>
              </a:buClr>
              <a:buSzTx/>
              <a:buFont typeface="Arial"/>
              <a:buNone/>
              <a:tabLst/>
              <a:defRPr/>
            </a:pPr>
            <a:r>
              <a:rPr kumimoji="0" lang="en-US" sz="2000" b="1" i="0" u="none" strike="noStrike" kern="0" cap="none" spc="0" normalizeH="0" baseline="0" noProof="0" dirty="0">
                <a:ln>
                  <a:noFill/>
                </a:ln>
                <a:solidFill>
                  <a:srgbClr val="000000"/>
                </a:solidFill>
                <a:effectLst/>
                <a:uLnTx/>
                <a:uFillTx/>
                <a:latin typeface="Alexandria"/>
                <a:ea typeface="Calibri" panose="020F0502020204030204" pitchFamily="34" charset="0"/>
                <a:cs typeface="Arial" pitchFamily="34" charset="0"/>
                <a:sym typeface="Arial"/>
              </a:rPr>
              <a:t>A</a:t>
            </a:r>
            <a:r>
              <a:rPr kumimoji="0" lang="en-US" sz="2000" b="0" i="0" u="none" strike="noStrike" kern="0" cap="none" spc="0" normalizeH="0" baseline="0" noProof="0" dirty="0">
                <a:ln>
                  <a:noFill/>
                </a:ln>
                <a:solidFill>
                  <a:srgbClr val="000000"/>
                </a:solidFill>
                <a:effectLst/>
                <a:uLnTx/>
                <a:uFillTx/>
                <a:latin typeface="Alexandria"/>
                <a:ea typeface="Calibri" panose="020F0502020204030204" pitchFamily="34" charset="0"/>
                <a:cs typeface="Arial" pitchFamily="34" charset="0"/>
                <a:sym typeface="Arial"/>
              </a:rPr>
              <a:t>- Through knowledge and understanding, students will be able to: </a:t>
            </a:r>
          </a:p>
          <a:p>
            <a:pPr marL="0" marR="0" lvl="0" indent="0" algn="just" defTabSz="914400" rtl="0" eaLnBrk="1" fontAlgn="auto" latinLnBrk="0" hangingPunct="1">
              <a:lnSpc>
                <a:spcPct val="150000"/>
              </a:lnSpc>
              <a:spcBef>
                <a:spcPts val="0"/>
              </a:spcBef>
              <a:spcAft>
                <a:spcPts val="800"/>
              </a:spcAft>
              <a:buClr>
                <a:srgbClr val="000000"/>
              </a:buClr>
              <a:buSzTx/>
              <a:buFont typeface="Arial"/>
              <a:buNone/>
              <a:tabLst/>
              <a:defRPr/>
            </a:pPr>
            <a:r>
              <a:rPr kumimoji="0" lang="en-US" sz="2000" b="0" i="0" u="none" strike="noStrike" kern="0" cap="none" spc="0" normalizeH="0" baseline="0" noProof="0" dirty="0">
                <a:ln>
                  <a:noFill/>
                </a:ln>
                <a:solidFill>
                  <a:srgbClr val="000000"/>
                </a:solidFill>
                <a:effectLst/>
                <a:uLnTx/>
                <a:uFillTx/>
                <a:latin typeface="Alexandria"/>
                <a:ea typeface="Calibri" panose="020F0502020204030204" pitchFamily="34" charset="0"/>
                <a:cs typeface="Arial" pitchFamily="34" charset="0"/>
                <a:sym typeface="Arial"/>
              </a:rPr>
              <a:t>* Identify the basis of measurement, presentation, and disclosure issues related to items presented in income statements and balance sheets .</a:t>
            </a:r>
          </a:p>
          <a:p>
            <a:pPr marL="0" marR="0" lvl="0" indent="0" algn="just" defTabSz="914400" rtl="0" eaLnBrk="1" fontAlgn="auto" latinLnBrk="0" hangingPunct="1">
              <a:lnSpc>
                <a:spcPct val="150000"/>
              </a:lnSpc>
              <a:spcBef>
                <a:spcPts val="0"/>
              </a:spcBef>
              <a:spcAft>
                <a:spcPts val="800"/>
              </a:spcAft>
              <a:buClr>
                <a:srgbClr val="000000"/>
              </a:buClr>
              <a:buSzTx/>
              <a:buFont typeface="Arial"/>
              <a:buNone/>
              <a:tabLst/>
              <a:defRPr/>
            </a:pPr>
            <a:r>
              <a:rPr kumimoji="0" lang="en-US" sz="2000" b="0" i="0" u="none" strike="noStrike" kern="0" cap="none" spc="0" normalizeH="0" baseline="0" noProof="0" dirty="0">
                <a:ln>
                  <a:noFill/>
                </a:ln>
                <a:solidFill>
                  <a:srgbClr val="000000"/>
                </a:solidFill>
                <a:effectLst/>
                <a:uLnTx/>
                <a:uFillTx/>
                <a:latin typeface="Alexandria"/>
                <a:ea typeface="Calibri" panose="020F0502020204030204" pitchFamily="34" charset="0"/>
                <a:cs typeface="Arial" pitchFamily="34" charset="0"/>
                <a:sym typeface="Arial"/>
              </a:rPr>
              <a:t>* Define journal and ledger.</a:t>
            </a:r>
          </a:p>
          <a:p>
            <a:pPr marL="0" marR="0" lvl="0" indent="0" algn="just" defTabSz="914400" rtl="0" eaLnBrk="1" fontAlgn="auto" latinLnBrk="0" hangingPunct="1">
              <a:lnSpc>
                <a:spcPct val="150000"/>
              </a:lnSpc>
              <a:spcBef>
                <a:spcPts val="0"/>
              </a:spcBef>
              <a:spcAft>
                <a:spcPts val="800"/>
              </a:spcAft>
              <a:buClr>
                <a:srgbClr val="000000"/>
              </a:buClr>
              <a:buSzTx/>
              <a:buFont typeface="Arial"/>
              <a:buNone/>
              <a:tabLst/>
              <a:defRPr/>
            </a:pPr>
            <a:r>
              <a:rPr kumimoji="0" lang="en-US" sz="2000" b="0" i="0" u="none" strike="noStrike" kern="0" cap="none" spc="0" normalizeH="0" baseline="0" noProof="0" dirty="0">
                <a:ln>
                  <a:noFill/>
                </a:ln>
                <a:solidFill>
                  <a:srgbClr val="000000"/>
                </a:solidFill>
                <a:effectLst/>
                <a:uLnTx/>
                <a:uFillTx/>
                <a:latin typeface="Alexandria"/>
                <a:ea typeface="Calibri" panose="020F0502020204030204" pitchFamily="34" charset="0"/>
                <a:cs typeface="Arial" pitchFamily="34" charset="0"/>
                <a:sym typeface="Arial"/>
              </a:rPr>
              <a:t> * Specify the significance of alternative accounting procedures.</a:t>
            </a:r>
          </a:p>
          <a:p>
            <a:pPr marL="0" marR="0" lvl="0" indent="0" algn="just" defTabSz="914400" rtl="0" eaLnBrk="1" fontAlgn="auto" latinLnBrk="0" hangingPunct="1">
              <a:lnSpc>
                <a:spcPct val="150000"/>
              </a:lnSpc>
              <a:spcBef>
                <a:spcPts val="0"/>
              </a:spcBef>
              <a:spcAft>
                <a:spcPts val="800"/>
              </a:spcAft>
              <a:buClr>
                <a:srgbClr val="000000"/>
              </a:buClr>
              <a:buSzTx/>
              <a:buFont typeface="Arial"/>
              <a:buNone/>
              <a:tabLst/>
              <a:defRPr/>
            </a:pPr>
            <a:r>
              <a:rPr kumimoji="0" lang="en-US" sz="2000" b="0" i="0" u="none" strike="noStrike" kern="0" cap="none" spc="0" normalizeH="0" baseline="0" noProof="0" dirty="0">
                <a:ln>
                  <a:noFill/>
                </a:ln>
                <a:solidFill>
                  <a:srgbClr val="000000"/>
                </a:solidFill>
                <a:effectLst/>
                <a:uLnTx/>
                <a:uFillTx/>
                <a:latin typeface="Alexandria"/>
                <a:ea typeface="Calibri" panose="020F0502020204030204" pitchFamily="34" charset="0"/>
                <a:cs typeface="Arial" pitchFamily="34" charset="0"/>
                <a:sym typeface="Arial"/>
              </a:rPr>
              <a:t> * List the appropriate theories, principles, and concepts relevant to financial accounting. </a:t>
            </a:r>
          </a:p>
        </p:txBody>
      </p:sp>
    </p:spTree>
    <p:extLst>
      <p:ext uri="{BB962C8B-B14F-4D97-AF65-F5344CB8AC3E}">
        <p14:creationId xmlns:p14="http://schemas.microsoft.com/office/powerpoint/2010/main" val="1544197653"/>
      </p:ext>
    </p:extLst>
  </p:cSld>
  <p:clrMapOvr>
    <a:masterClrMapping/>
  </p:clrMapOvr>
  <mc:AlternateContent xmlns:mc="http://schemas.openxmlformats.org/markup-compatibility/2006" xmlns:p14="http://schemas.microsoft.com/office/powerpoint/2010/main">
    <mc:Choice Requires="p14">
      <p:transition spd="slow" p14:dur="2000" advTm="95047"/>
    </mc:Choice>
    <mc:Fallback xmlns="">
      <p:transition spd="slow" advTm="95047"/>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Shape 8382"/>
        <p:cNvGrpSpPr/>
        <p:nvPr/>
      </p:nvGrpSpPr>
      <p:grpSpPr>
        <a:xfrm>
          <a:off x="0" y="0"/>
          <a:ext cx="0" cy="0"/>
          <a:chOff x="0" y="0"/>
          <a:chExt cx="0" cy="0"/>
        </a:xfrm>
      </p:grpSpPr>
      <p:pic>
        <p:nvPicPr>
          <p:cNvPr id="2" name="Graphic 21">
            <a:extLst>
              <a:ext uri="{FF2B5EF4-FFF2-40B4-BE49-F238E27FC236}">
                <a16:creationId xmlns:a16="http://schemas.microsoft.com/office/drawing/2014/main" id="{84C63084-605B-E372-227F-041FF541FB17}"/>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800652"/>
          </a:xfrm>
          <a:prstGeom prst="rect">
            <a:avLst/>
          </a:prstGeom>
        </p:spPr>
      </p:pic>
      <p:sp>
        <p:nvSpPr>
          <p:cNvPr id="4" name="TextBox 3">
            <a:extLst>
              <a:ext uri="{FF2B5EF4-FFF2-40B4-BE49-F238E27FC236}">
                <a16:creationId xmlns:a16="http://schemas.microsoft.com/office/drawing/2014/main" id="{37981CD3-93C8-B38B-568C-27A6041DECE5}"/>
              </a:ext>
            </a:extLst>
          </p:cNvPr>
          <p:cNvSpPr txBox="1"/>
          <p:nvPr/>
        </p:nvSpPr>
        <p:spPr>
          <a:xfrm>
            <a:off x="324466" y="1003852"/>
            <a:ext cx="11297264" cy="3622530"/>
          </a:xfrm>
          <a:prstGeom prst="rect">
            <a:avLst/>
          </a:prstGeom>
          <a:noFill/>
        </p:spPr>
        <p:txBody>
          <a:bodyPr wrap="square">
            <a:spAutoFit/>
          </a:bodyPr>
          <a:lstStyle/>
          <a:p>
            <a:pPr marL="0" marR="0" lvl="0" indent="0" algn="just" defTabSz="914400" rtl="0" eaLnBrk="1" fontAlgn="auto" latinLnBrk="0" hangingPunct="1">
              <a:lnSpc>
                <a:spcPct val="300000"/>
              </a:lnSpc>
              <a:spcBef>
                <a:spcPts val="0"/>
              </a:spcBef>
              <a:spcAft>
                <a:spcPts val="0"/>
              </a:spcAft>
              <a:buClr>
                <a:srgbClr val="000000"/>
              </a:buClr>
              <a:buSzTx/>
              <a:buFont typeface="Arial"/>
              <a:buNone/>
              <a:tabLst/>
              <a:defRPr/>
            </a:pPr>
            <a:r>
              <a:rPr kumimoji="0" lang="en-US" sz="2000" b="1" i="0" u="none" strike="noStrike" kern="0" cap="none" spc="0" normalizeH="0" baseline="0" noProof="0" dirty="0">
                <a:ln>
                  <a:noFill/>
                </a:ln>
                <a:solidFill>
                  <a:srgbClr val="000000"/>
                </a:solidFill>
                <a:effectLst/>
                <a:uLnTx/>
                <a:uFillTx/>
                <a:latin typeface="Alexandria"/>
                <a:cs typeface="Arial"/>
                <a:sym typeface="Arial"/>
              </a:rPr>
              <a:t>B-</a:t>
            </a:r>
            <a:r>
              <a:rPr kumimoji="0" lang="en-US" sz="2000" i="0" u="none" strike="noStrike" kern="0" cap="none" spc="0" normalizeH="0" baseline="0" noProof="0" dirty="0">
                <a:ln>
                  <a:noFill/>
                </a:ln>
                <a:solidFill>
                  <a:srgbClr val="000000"/>
                </a:solidFill>
                <a:effectLst/>
                <a:uLnTx/>
                <a:uFillTx/>
                <a:latin typeface="Alexandria"/>
                <a:cs typeface="Arial"/>
                <a:sym typeface="Arial"/>
              </a:rPr>
              <a:t>Through intellectual skills, students will be able to:</a:t>
            </a:r>
          </a:p>
          <a:p>
            <a:pPr marL="0" marR="0" lvl="0" indent="0" algn="just" defTabSz="914400" rtl="0" eaLnBrk="1" fontAlgn="auto" latinLnBrk="0" hangingPunct="1">
              <a:lnSpc>
                <a:spcPct val="300000"/>
              </a:lnSpc>
              <a:spcBef>
                <a:spcPts val="0"/>
              </a:spcBef>
              <a:spcAft>
                <a:spcPts val="0"/>
              </a:spcAft>
              <a:buClr>
                <a:srgbClr val="000000"/>
              </a:buClr>
              <a:buSzTx/>
              <a:buFont typeface="Arial"/>
              <a:buNone/>
              <a:tabLst/>
              <a:defRPr/>
            </a:pPr>
            <a:r>
              <a:rPr kumimoji="0" lang="en-US" sz="2000" b="0" i="0" u="none" strike="noStrike" kern="0" cap="none" spc="0" normalizeH="0" baseline="0" noProof="0" dirty="0">
                <a:ln>
                  <a:noFill/>
                </a:ln>
                <a:solidFill>
                  <a:srgbClr val="000000"/>
                </a:solidFill>
                <a:effectLst/>
                <a:uLnTx/>
                <a:uFillTx/>
                <a:latin typeface="Alexandria"/>
                <a:cs typeface="Arial"/>
                <a:sym typeface="Arial"/>
              </a:rPr>
              <a:t>*Apply an appropriate judgment in selecting and presenting information using various methods relevant to financial accounting.</a:t>
            </a:r>
          </a:p>
          <a:p>
            <a:pPr marL="0" marR="0" lvl="0" indent="0" algn="just" defTabSz="914400" rtl="0" eaLnBrk="1" fontAlgn="auto" latinLnBrk="0" hangingPunct="1">
              <a:lnSpc>
                <a:spcPct val="300000"/>
              </a:lnSpc>
              <a:spcBef>
                <a:spcPts val="0"/>
              </a:spcBef>
              <a:spcAft>
                <a:spcPts val="0"/>
              </a:spcAft>
              <a:buClr>
                <a:srgbClr val="000000"/>
              </a:buClr>
              <a:buSzTx/>
              <a:buFont typeface="Arial"/>
              <a:buNone/>
              <a:tabLst/>
              <a:defRPr/>
            </a:pPr>
            <a:r>
              <a:rPr kumimoji="0" lang="en-US" sz="2000" b="0" i="0" u="none" strike="noStrike" kern="0" cap="none" spc="0" normalizeH="0" baseline="0" noProof="0" dirty="0">
                <a:ln>
                  <a:noFill/>
                </a:ln>
                <a:solidFill>
                  <a:srgbClr val="000000"/>
                </a:solidFill>
                <a:effectLst/>
                <a:uLnTx/>
                <a:uFillTx/>
                <a:latin typeface="Alexandria"/>
                <a:cs typeface="Arial"/>
                <a:sym typeface="Arial"/>
              </a:rPr>
              <a:t>*Discuss a reasonable argument to solve familiar and unfamiliar problems relevant to financial accounting</a:t>
            </a:r>
            <a:endParaRPr lang="en-US" sz="2000" dirty="0">
              <a:latin typeface="Alexandria"/>
            </a:endParaRPr>
          </a:p>
        </p:txBody>
      </p:sp>
    </p:spTree>
    <p:extLst>
      <p:ext uri="{BB962C8B-B14F-4D97-AF65-F5344CB8AC3E}">
        <p14:creationId xmlns:p14="http://schemas.microsoft.com/office/powerpoint/2010/main" val="2781314122"/>
      </p:ext>
    </p:extLst>
  </p:cSld>
  <p:clrMapOvr>
    <a:masterClrMapping/>
  </p:clrMapOvr>
  <mc:AlternateContent xmlns:mc="http://schemas.openxmlformats.org/markup-compatibility/2006" xmlns:p14="http://schemas.microsoft.com/office/powerpoint/2010/main">
    <mc:Choice Requires="p14">
      <p:transition spd="slow" p14:dur="2000" advTm="22640"/>
    </mc:Choice>
    <mc:Fallback xmlns="">
      <p:transition spd="slow" advTm="22640"/>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Shape 8382"/>
        <p:cNvGrpSpPr/>
        <p:nvPr/>
      </p:nvGrpSpPr>
      <p:grpSpPr>
        <a:xfrm>
          <a:off x="0" y="0"/>
          <a:ext cx="0" cy="0"/>
          <a:chOff x="0" y="0"/>
          <a:chExt cx="0" cy="0"/>
        </a:xfrm>
      </p:grpSpPr>
      <p:pic>
        <p:nvPicPr>
          <p:cNvPr id="2" name="Graphic 21">
            <a:extLst>
              <a:ext uri="{FF2B5EF4-FFF2-40B4-BE49-F238E27FC236}">
                <a16:creationId xmlns:a16="http://schemas.microsoft.com/office/drawing/2014/main" id="{84C63084-605B-E372-227F-041FF541FB17}"/>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800652"/>
          </a:xfrm>
          <a:prstGeom prst="rect">
            <a:avLst/>
          </a:prstGeom>
        </p:spPr>
      </p:pic>
      <p:sp>
        <p:nvSpPr>
          <p:cNvPr id="4" name="TextBox 3">
            <a:extLst>
              <a:ext uri="{FF2B5EF4-FFF2-40B4-BE49-F238E27FC236}">
                <a16:creationId xmlns:a16="http://schemas.microsoft.com/office/drawing/2014/main" id="{34542BF7-1A61-DC84-A018-9C00E450F9A5}"/>
              </a:ext>
            </a:extLst>
          </p:cNvPr>
          <p:cNvSpPr txBox="1"/>
          <p:nvPr/>
        </p:nvSpPr>
        <p:spPr>
          <a:xfrm>
            <a:off x="370581" y="329994"/>
            <a:ext cx="11185365" cy="4545860"/>
          </a:xfrm>
          <a:prstGeom prst="rect">
            <a:avLst/>
          </a:prstGeom>
          <a:noFill/>
        </p:spPr>
        <p:txBody>
          <a:bodyPr wrap="square">
            <a:spAutoFit/>
          </a:bodyPr>
          <a:lstStyle/>
          <a:p>
            <a:pPr marL="0" marR="0" lvl="0" indent="0" algn="l" defTabSz="914400" rtl="0" eaLnBrk="1" fontAlgn="auto" latinLnBrk="0" hangingPunct="1">
              <a:lnSpc>
                <a:spcPct val="300000"/>
              </a:lnSpc>
              <a:spcBef>
                <a:spcPts val="0"/>
              </a:spcBef>
              <a:spcAft>
                <a:spcPts val="0"/>
              </a:spcAft>
              <a:buClr>
                <a:srgbClr val="000000"/>
              </a:buClr>
              <a:buSzTx/>
              <a:buFont typeface="Arial"/>
              <a:buNone/>
              <a:tabLst/>
              <a:defRPr/>
            </a:pPr>
            <a:r>
              <a:rPr kumimoji="0" lang="en-US" sz="2000" b="1" i="0" u="none" strike="noStrike" kern="0" cap="none" spc="0" normalizeH="0" baseline="0" noProof="0" dirty="0">
                <a:ln>
                  <a:noFill/>
                </a:ln>
                <a:solidFill>
                  <a:srgbClr val="000000"/>
                </a:solidFill>
                <a:effectLst/>
                <a:uLnTx/>
                <a:uFillTx/>
                <a:latin typeface="Alexandria"/>
                <a:ea typeface="Calibri" panose="020F0502020204030204" pitchFamily="34" charset="0"/>
                <a:cs typeface="Arial" pitchFamily="34" charset="0"/>
                <a:sym typeface="Arial"/>
              </a:rPr>
              <a:t>C- </a:t>
            </a:r>
            <a:r>
              <a:rPr kumimoji="0" lang="en-US" sz="2000" i="0" u="none" strike="noStrike" kern="0" cap="none" spc="0" normalizeH="0" baseline="0" noProof="0" dirty="0">
                <a:ln>
                  <a:noFill/>
                </a:ln>
                <a:solidFill>
                  <a:srgbClr val="000000"/>
                </a:solidFill>
                <a:effectLst/>
                <a:uLnTx/>
                <a:uFillTx/>
                <a:latin typeface="Alexandria"/>
                <a:cs typeface="Arial"/>
                <a:sym typeface="Arial"/>
              </a:rPr>
              <a:t>Through general and transferable skills, students will be able to:</a:t>
            </a:r>
          </a:p>
          <a:p>
            <a:pPr marL="0" marR="0" lvl="0" indent="0" algn="l" defTabSz="914400" rtl="0" eaLnBrk="1" fontAlgn="auto" latinLnBrk="0" hangingPunct="1">
              <a:lnSpc>
                <a:spcPct val="300000"/>
              </a:lnSpc>
              <a:spcBef>
                <a:spcPts val="0"/>
              </a:spcBef>
              <a:spcAft>
                <a:spcPts val="0"/>
              </a:spcAft>
              <a:buClr>
                <a:srgbClr val="000000"/>
              </a:buClr>
              <a:buSzTx/>
              <a:buFont typeface="Arial"/>
              <a:buNone/>
              <a:tabLst/>
              <a:defRPr/>
            </a:pPr>
            <a:r>
              <a:rPr kumimoji="0" lang="en-US" sz="2000" b="0" i="0" u="none" strike="noStrike" kern="0" cap="none" spc="0" normalizeH="0" baseline="0" noProof="0" dirty="0">
                <a:ln>
                  <a:noFill/>
                </a:ln>
                <a:solidFill>
                  <a:srgbClr val="000000"/>
                </a:solidFill>
                <a:effectLst/>
                <a:uLnTx/>
                <a:uFillTx/>
                <a:latin typeface="Alexandria"/>
                <a:cs typeface="Arial"/>
                <a:sym typeface="Arial"/>
              </a:rPr>
              <a:t>*Articulate appropriate effective written and oral communication skills relevant to accounting.</a:t>
            </a:r>
          </a:p>
          <a:p>
            <a:pPr marL="0" marR="0" lvl="0" indent="0" algn="l" defTabSz="914400" rtl="0" eaLnBrk="1" fontAlgn="auto" latinLnBrk="0" hangingPunct="1">
              <a:lnSpc>
                <a:spcPct val="300000"/>
              </a:lnSpc>
              <a:spcBef>
                <a:spcPts val="0"/>
              </a:spcBef>
              <a:spcAft>
                <a:spcPts val="0"/>
              </a:spcAft>
              <a:buClr>
                <a:srgbClr val="000000"/>
              </a:buClr>
              <a:buSzTx/>
              <a:buFont typeface="Arial"/>
              <a:buNone/>
              <a:tabLst/>
              <a:defRPr/>
            </a:pPr>
            <a:r>
              <a:rPr kumimoji="0" lang="en-US" sz="2000" b="0" i="0" u="none" strike="noStrike" kern="0" cap="none" spc="0" normalizeH="0" baseline="0" noProof="0" dirty="0">
                <a:ln>
                  <a:noFill/>
                </a:ln>
                <a:solidFill>
                  <a:srgbClr val="000000"/>
                </a:solidFill>
                <a:effectLst/>
                <a:uLnTx/>
                <a:uFillTx/>
                <a:latin typeface="Alexandria"/>
                <a:cs typeface="Arial"/>
                <a:sym typeface="Arial"/>
              </a:rPr>
              <a:t>*Demonstrate the ability to work effectively as part of a group, Involving leadership, group dynamics and interpersonal skills relevant to financial accounting.</a:t>
            </a:r>
          </a:p>
          <a:p>
            <a:pPr marL="0" marR="0" lvl="0" indent="0" algn="l" defTabSz="914400" rtl="0" eaLnBrk="1" fontAlgn="auto" latinLnBrk="0" hangingPunct="1">
              <a:lnSpc>
                <a:spcPct val="300000"/>
              </a:lnSpc>
              <a:spcBef>
                <a:spcPts val="0"/>
              </a:spcBef>
              <a:spcAft>
                <a:spcPts val="0"/>
              </a:spcAft>
              <a:buClr>
                <a:srgbClr val="000000"/>
              </a:buClr>
              <a:buSzTx/>
              <a:buFont typeface="Arial"/>
              <a:buNone/>
              <a:tabLst/>
              <a:defRPr/>
            </a:pPr>
            <a:r>
              <a:rPr kumimoji="0" lang="en-US" sz="2000" b="0" i="0" u="none" strike="noStrike" kern="0" cap="none" spc="0" normalizeH="0" baseline="0" noProof="0" dirty="0">
                <a:ln>
                  <a:noFill/>
                </a:ln>
                <a:solidFill>
                  <a:srgbClr val="000000"/>
                </a:solidFill>
                <a:effectLst/>
                <a:uLnTx/>
                <a:uFillTx/>
                <a:latin typeface="Alexandria"/>
                <a:cs typeface="Arial"/>
                <a:sym typeface="Arial"/>
              </a:rPr>
              <a:t>* Show how to solve problems relevant to financial accounting using ideas and techniques .</a:t>
            </a:r>
          </a:p>
        </p:txBody>
      </p:sp>
    </p:spTree>
    <p:extLst>
      <p:ext uri="{BB962C8B-B14F-4D97-AF65-F5344CB8AC3E}">
        <p14:creationId xmlns:p14="http://schemas.microsoft.com/office/powerpoint/2010/main" val="1623020298"/>
      </p:ext>
    </p:extLst>
  </p:cSld>
  <p:clrMapOvr>
    <a:masterClrMapping/>
  </p:clrMapOvr>
  <mc:AlternateContent xmlns:mc="http://schemas.openxmlformats.org/markup-compatibility/2006" xmlns:p14="http://schemas.microsoft.com/office/powerpoint/2010/main">
    <mc:Choice Requires="p14">
      <p:transition spd="slow" p14:dur="2000" advTm="57814"/>
    </mc:Choice>
    <mc:Fallback xmlns="">
      <p:transition spd="slow" advTm="57814"/>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Shape 8382">
          <a:extLst>
            <a:ext uri="{FF2B5EF4-FFF2-40B4-BE49-F238E27FC236}">
              <a16:creationId xmlns:a16="http://schemas.microsoft.com/office/drawing/2014/main" id="{F767033C-CBDF-6BF5-B02E-400312BC2278}"/>
            </a:ext>
          </a:extLst>
        </p:cNvPr>
        <p:cNvGrpSpPr/>
        <p:nvPr/>
      </p:nvGrpSpPr>
      <p:grpSpPr>
        <a:xfrm>
          <a:off x="0" y="0"/>
          <a:ext cx="0" cy="0"/>
          <a:chOff x="0" y="0"/>
          <a:chExt cx="0" cy="0"/>
        </a:xfrm>
      </p:grpSpPr>
      <p:pic>
        <p:nvPicPr>
          <p:cNvPr id="2" name="Graphic 21">
            <a:extLst>
              <a:ext uri="{FF2B5EF4-FFF2-40B4-BE49-F238E27FC236}">
                <a16:creationId xmlns:a16="http://schemas.microsoft.com/office/drawing/2014/main" id="{C36A95C3-BBDA-A036-3B57-E5D0A543DF30}"/>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800652"/>
          </a:xfrm>
          <a:prstGeom prst="rect">
            <a:avLst/>
          </a:prstGeom>
        </p:spPr>
      </p:pic>
      <p:sp>
        <p:nvSpPr>
          <p:cNvPr id="4" name="TextBox 3">
            <a:extLst>
              <a:ext uri="{FF2B5EF4-FFF2-40B4-BE49-F238E27FC236}">
                <a16:creationId xmlns:a16="http://schemas.microsoft.com/office/drawing/2014/main" id="{54C418E7-0171-3CFB-178D-591D49859778}"/>
              </a:ext>
            </a:extLst>
          </p:cNvPr>
          <p:cNvSpPr txBox="1"/>
          <p:nvPr/>
        </p:nvSpPr>
        <p:spPr>
          <a:xfrm>
            <a:off x="326336" y="203200"/>
            <a:ext cx="11185365" cy="4722831"/>
          </a:xfrm>
          <a:prstGeom prst="rect">
            <a:avLst/>
          </a:prstGeom>
          <a:noFill/>
        </p:spPr>
        <p:txBody>
          <a:bodyPr wrap="square">
            <a:spAutoFit/>
          </a:bodyPr>
          <a:lstStyle/>
          <a:p>
            <a:pPr fontAlgn="base"/>
            <a:r>
              <a:rPr lang="en-US" sz="2400" b="1" u="sng" dirty="0">
                <a:latin typeface="Alexandria"/>
              </a:rPr>
              <a:t>4- Topics:</a:t>
            </a:r>
            <a:r>
              <a:rPr lang="en-US" sz="2400" dirty="0">
                <a:latin typeface="Alexandria"/>
              </a:rPr>
              <a:t> </a:t>
            </a:r>
          </a:p>
          <a:p>
            <a:pPr fontAlgn="base">
              <a:lnSpc>
                <a:spcPct val="200000"/>
              </a:lnSpc>
            </a:pPr>
            <a:r>
              <a:rPr lang="en-US" sz="2000" dirty="0">
                <a:latin typeface="Alexandria"/>
              </a:rPr>
              <a:t>The background to accounting. </a:t>
            </a:r>
          </a:p>
          <a:p>
            <a:pPr fontAlgn="base">
              <a:lnSpc>
                <a:spcPct val="150000"/>
              </a:lnSpc>
            </a:pPr>
            <a:r>
              <a:rPr lang="en-US" sz="2000" dirty="0">
                <a:latin typeface="Alexandria"/>
              </a:rPr>
              <a:t>Financial Statements and Business Structure. </a:t>
            </a:r>
          </a:p>
          <a:p>
            <a:pPr fontAlgn="base">
              <a:lnSpc>
                <a:spcPct val="150000"/>
              </a:lnSpc>
            </a:pPr>
            <a:r>
              <a:rPr lang="en-US" sz="2000" dirty="0">
                <a:latin typeface="Alexandria"/>
              </a:rPr>
              <a:t>Accruals &amp; Deferrals. </a:t>
            </a:r>
          </a:p>
          <a:p>
            <a:pPr fontAlgn="base">
              <a:lnSpc>
                <a:spcPct val="150000"/>
              </a:lnSpc>
            </a:pPr>
            <a:r>
              <a:rPr lang="en-US" sz="2000" dirty="0">
                <a:latin typeface="Alexandria"/>
              </a:rPr>
              <a:t>Introduction to Financial Statements. </a:t>
            </a:r>
          </a:p>
          <a:p>
            <a:pPr fontAlgn="base">
              <a:lnSpc>
                <a:spcPct val="150000"/>
              </a:lnSpc>
            </a:pPr>
            <a:r>
              <a:rPr lang="en-US" sz="2000" dirty="0">
                <a:latin typeface="Alexandria"/>
              </a:rPr>
              <a:t>Cash Management &amp; Financial Assets. </a:t>
            </a:r>
          </a:p>
          <a:p>
            <a:pPr fontAlgn="base">
              <a:lnSpc>
                <a:spcPct val="150000"/>
              </a:lnSpc>
            </a:pPr>
            <a:r>
              <a:rPr lang="en-US" sz="2000" dirty="0">
                <a:latin typeface="Alexandria"/>
              </a:rPr>
              <a:t>Depreciation &amp; Intangible Assets. </a:t>
            </a:r>
          </a:p>
          <a:p>
            <a:pPr fontAlgn="base">
              <a:lnSpc>
                <a:spcPct val="150000"/>
              </a:lnSpc>
            </a:pPr>
            <a:r>
              <a:rPr lang="en-US" sz="2000" dirty="0">
                <a:latin typeface="Alexandria"/>
              </a:rPr>
              <a:t>Short-Term &amp; Long-Term Liabilities. </a:t>
            </a:r>
          </a:p>
          <a:p>
            <a:pPr fontAlgn="base">
              <a:lnSpc>
                <a:spcPct val="150000"/>
              </a:lnSpc>
            </a:pPr>
            <a:r>
              <a:rPr lang="en-US" sz="2000" dirty="0">
                <a:latin typeface="Alexandria"/>
              </a:rPr>
              <a:t>The Statement of Cash Flows. </a:t>
            </a:r>
          </a:p>
          <a:p>
            <a:pPr fontAlgn="base">
              <a:lnSpc>
                <a:spcPct val="150000"/>
              </a:lnSpc>
            </a:pPr>
            <a:r>
              <a:rPr lang="en-US" sz="2000" dirty="0">
                <a:latin typeface="Alexandria"/>
              </a:rPr>
              <a:t>Balance sheet. </a:t>
            </a:r>
            <a:endParaRPr kumimoji="0" lang="en-US" sz="2000" b="0" i="0" u="none" strike="noStrike" kern="0" cap="none" spc="0" normalizeH="0" baseline="0" noProof="0" dirty="0">
              <a:ln>
                <a:noFill/>
              </a:ln>
              <a:solidFill>
                <a:srgbClr val="000000"/>
              </a:solidFill>
              <a:effectLst/>
              <a:uLnTx/>
              <a:uFillTx/>
              <a:latin typeface="Alexandria"/>
              <a:cs typeface="Arial"/>
              <a:sym typeface="Arial"/>
            </a:endParaRPr>
          </a:p>
        </p:txBody>
      </p:sp>
    </p:spTree>
    <p:extLst>
      <p:ext uri="{BB962C8B-B14F-4D97-AF65-F5344CB8AC3E}">
        <p14:creationId xmlns:p14="http://schemas.microsoft.com/office/powerpoint/2010/main" val="1605515828"/>
      </p:ext>
    </p:extLst>
  </p:cSld>
  <p:clrMapOvr>
    <a:masterClrMapping/>
  </p:clrMapOvr>
  <mc:AlternateContent xmlns:mc="http://schemas.openxmlformats.org/markup-compatibility/2006">
    <mc:Choice xmlns:p14="http://schemas.microsoft.com/office/powerpoint/2010/main" Requires="p14">
      <p:transition spd="slow" p14:dur="2000" advTm="57814"/>
    </mc:Choice>
    <mc:Fallback>
      <p:transition spd="slow" advTm="57814"/>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Shape 8382"/>
        <p:cNvGrpSpPr/>
        <p:nvPr/>
      </p:nvGrpSpPr>
      <p:grpSpPr>
        <a:xfrm>
          <a:off x="0" y="0"/>
          <a:ext cx="0" cy="0"/>
          <a:chOff x="0" y="0"/>
          <a:chExt cx="0" cy="0"/>
        </a:xfrm>
      </p:grpSpPr>
      <p:pic>
        <p:nvPicPr>
          <p:cNvPr id="2" name="Graphic 21">
            <a:extLst>
              <a:ext uri="{FF2B5EF4-FFF2-40B4-BE49-F238E27FC236}">
                <a16:creationId xmlns:a16="http://schemas.microsoft.com/office/drawing/2014/main" id="{84C63084-605B-E372-227F-041FF541FB17}"/>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800652"/>
          </a:xfrm>
          <a:prstGeom prst="rect">
            <a:avLst/>
          </a:prstGeom>
        </p:spPr>
      </p:pic>
      <p:sp>
        <p:nvSpPr>
          <p:cNvPr id="4" name="TextBox 3">
            <a:extLst>
              <a:ext uri="{FF2B5EF4-FFF2-40B4-BE49-F238E27FC236}">
                <a16:creationId xmlns:a16="http://schemas.microsoft.com/office/drawing/2014/main" id="{8F1F669F-D91A-2C50-868A-E49D2055EE46}"/>
              </a:ext>
            </a:extLst>
          </p:cNvPr>
          <p:cNvSpPr txBox="1"/>
          <p:nvPr/>
        </p:nvSpPr>
        <p:spPr>
          <a:xfrm>
            <a:off x="186184" y="1003852"/>
            <a:ext cx="11804903" cy="5916363"/>
          </a:xfrm>
          <a:prstGeom prst="rect">
            <a:avLst/>
          </a:prstGeom>
          <a:noFill/>
        </p:spPr>
        <p:txBody>
          <a:bodyPr wrap="square">
            <a:spAutoFit/>
          </a:bodyPr>
          <a:lstStyle/>
          <a:p>
            <a:pPr marL="0" marR="0" lvl="0" indent="0" algn="just" defTabSz="914400" rtl="0" eaLnBrk="1" fontAlgn="auto" latinLnBrk="0" hangingPunct="1">
              <a:lnSpc>
                <a:spcPct val="107000"/>
              </a:lnSpc>
              <a:spcBef>
                <a:spcPts val="0"/>
              </a:spcBef>
              <a:spcAft>
                <a:spcPts val="800"/>
              </a:spcAft>
              <a:buClr>
                <a:srgbClr val="000000"/>
              </a:buClr>
              <a:buSzTx/>
              <a:buFont typeface="Arial"/>
              <a:buNone/>
              <a:tabLst/>
              <a:defRPr/>
            </a:pPr>
            <a:r>
              <a:rPr lang="en-US" sz="2400" b="1" kern="0" dirty="0">
                <a:latin typeface="Alexandria"/>
                <a:ea typeface="Calibri" panose="020F0502020204030204" pitchFamily="34" charset="0"/>
                <a:cs typeface="Arial" pitchFamily="34" charset="0"/>
                <a:sym typeface="Arial"/>
              </a:rPr>
              <a:t>5</a:t>
            </a:r>
            <a:r>
              <a:rPr kumimoji="0" lang="en-US" sz="2400" b="1" i="0" u="none" strike="noStrike" kern="0" cap="none" spc="0" normalizeH="0" baseline="0" noProof="0" dirty="0">
                <a:ln>
                  <a:noFill/>
                </a:ln>
                <a:effectLst/>
                <a:uLnTx/>
                <a:uFillTx/>
                <a:latin typeface="Alexandria"/>
                <a:ea typeface="Calibri" panose="020F0502020204030204" pitchFamily="34" charset="0"/>
                <a:cs typeface="Arial" pitchFamily="34" charset="0"/>
                <a:sym typeface="Arial"/>
              </a:rPr>
              <a:t> – Course Outline:</a:t>
            </a:r>
          </a:p>
          <a:p>
            <a:pPr marL="0" marR="0" lvl="0" indent="0" algn="just" defTabSz="914400" rtl="0" eaLnBrk="1" fontAlgn="auto" latinLnBrk="0" hangingPunct="1">
              <a:lnSpc>
                <a:spcPct val="107000"/>
              </a:lnSpc>
              <a:spcBef>
                <a:spcPts val="0"/>
              </a:spcBef>
              <a:spcAft>
                <a:spcPts val="800"/>
              </a:spcAft>
              <a:buClr>
                <a:srgbClr val="000000"/>
              </a:buClr>
              <a:buSzTx/>
              <a:buFont typeface="Arial"/>
              <a:buNone/>
              <a:tabLst/>
              <a:defRPr/>
            </a:pPr>
            <a:r>
              <a:rPr kumimoji="0" lang="en-US" sz="2000" b="1" i="0" u="none" strike="noStrike" kern="0" cap="none" spc="0" normalizeH="0" baseline="0" noProof="0" dirty="0">
                <a:ln>
                  <a:noFill/>
                </a:ln>
                <a:solidFill>
                  <a:srgbClr val="FF0000"/>
                </a:solidFill>
                <a:effectLst/>
                <a:uLnTx/>
                <a:uFillTx/>
                <a:latin typeface="Alexandria"/>
                <a:ea typeface="Calibri" panose="020F0502020204030204" pitchFamily="34" charset="0"/>
                <a:cs typeface="Arial" pitchFamily="34" charset="0"/>
                <a:sym typeface="Arial"/>
              </a:rPr>
              <a:t>  </a:t>
            </a:r>
            <a:endParaRPr kumimoji="0" lang="en-US" sz="2000" b="0" i="0" u="none" strike="noStrike" kern="0" cap="none" spc="0" normalizeH="0" baseline="0" noProof="0" dirty="0">
              <a:ln>
                <a:noFill/>
              </a:ln>
              <a:solidFill>
                <a:srgbClr val="000000"/>
              </a:solidFill>
              <a:effectLst/>
              <a:uLnTx/>
              <a:uFillTx/>
              <a:latin typeface="Alexandria"/>
              <a:ea typeface="Calibri" panose="020F0502020204030204" pitchFamily="34" charset="0"/>
              <a:cs typeface="Arial" pitchFamily="34" charset="0"/>
              <a:sym typeface="Arial"/>
            </a:endParaRPr>
          </a:p>
          <a:p>
            <a:pPr algn="just">
              <a:lnSpc>
                <a:spcPct val="107000"/>
              </a:lnSpc>
              <a:spcAft>
                <a:spcPts val="800"/>
              </a:spcAft>
              <a:buClr>
                <a:srgbClr val="000000"/>
              </a:buClr>
              <a:defRPr/>
            </a:pPr>
            <a:r>
              <a:rPr kumimoji="0" lang="en-US" sz="2000" b="1" i="0" u="none" strike="noStrike" kern="0" cap="none" spc="0" normalizeH="0" baseline="0" noProof="0" dirty="0">
                <a:ln>
                  <a:noFill/>
                </a:ln>
                <a:solidFill>
                  <a:srgbClr val="000000"/>
                </a:solidFill>
                <a:effectLst/>
                <a:uLnTx/>
                <a:uFillTx/>
                <a:latin typeface="Alexandria"/>
                <a:ea typeface="Calibri" panose="020F0502020204030204" pitchFamily="34" charset="0"/>
                <a:cs typeface="Arial" pitchFamily="34" charset="0"/>
                <a:sym typeface="Arial"/>
              </a:rPr>
              <a:t>Chapter 1:</a:t>
            </a:r>
            <a:r>
              <a:rPr kumimoji="0" lang="en-US" sz="2000" b="0" i="0" u="none" strike="noStrike" kern="0" cap="none" spc="0" normalizeH="0" baseline="0" noProof="0" dirty="0">
                <a:ln>
                  <a:noFill/>
                </a:ln>
                <a:solidFill>
                  <a:srgbClr val="000000"/>
                </a:solidFill>
                <a:effectLst/>
                <a:uLnTx/>
                <a:uFillTx/>
                <a:latin typeface="Alexandria"/>
                <a:ea typeface="Calibri" panose="020F0502020204030204" pitchFamily="34" charset="0"/>
                <a:cs typeface="Arial" pitchFamily="34" charset="0"/>
                <a:sym typeface="Arial"/>
              </a:rPr>
              <a:t> </a:t>
            </a:r>
            <a:r>
              <a:rPr lang="zh-CN" altLang="en-US" sz="2000" dirty="0">
                <a:latin typeface="Alexandria"/>
              </a:rPr>
              <a:t>Accounting </a:t>
            </a:r>
            <a:r>
              <a:rPr lang="en-US" altLang="zh-CN" sz="2000" dirty="0">
                <a:latin typeface="Alexandria"/>
              </a:rPr>
              <a:t>and the Business Environment</a:t>
            </a:r>
            <a:endParaRPr lang="zh-CN" altLang="en-US" sz="2000" dirty="0">
              <a:latin typeface="Alexandria"/>
            </a:endParaRPr>
          </a:p>
          <a:p>
            <a:pPr marL="0" marR="0" lvl="0" indent="0" algn="just" defTabSz="914400" rtl="0" eaLnBrk="1" fontAlgn="auto" latinLnBrk="0" hangingPunct="1">
              <a:lnSpc>
                <a:spcPct val="107000"/>
              </a:lnSpc>
              <a:spcBef>
                <a:spcPts val="0"/>
              </a:spcBef>
              <a:spcAft>
                <a:spcPts val="800"/>
              </a:spcAft>
              <a:buClr>
                <a:srgbClr val="000000"/>
              </a:buClr>
              <a:buSzTx/>
              <a:buFont typeface="Arial"/>
              <a:buNone/>
              <a:tabLst/>
              <a:defRPr/>
            </a:pPr>
            <a:endParaRPr kumimoji="0" lang="en-US" sz="2000" b="0" i="0" u="none" strike="noStrike" kern="0" cap="none" spc="0" normalizeH="0" baseline="0" noProof="0" dirty="0">
              <a:ln>
                <a:noFill/>
              </a:ln>
              <a:solidFill>
                <a:srgbClr val="000000"/>
              </a:solidFill>
              <a:effectLst/>
              <a:uLnTx/>
              <a:uFillTx/>
              <a:latin typeface="Alexandria"/>
              <a:ea typeface="Calibri" panose="020F0502020204030204" pitchFamily="34" charset="0"/>
              <a:cs typeface="Arial" pitchFamily="34" charset="0"/>
              <a:sym typeface="Arial"/>
            </a:endParaRPr>
          </a:p>
          <a:p>
            <a:pPr lvl="0" algn="just">
              <a:lnSpc>
                <a:spcPct val="107000"/>
              </a:lnSpc>
              <a:spcAft>
                <a:spcPts val="800"/>
              </a:spcAft>
              <a:buClr>
                <a:srgbClr val="000000"/>
              </a:buClr>
              <a:defRPr/>
            </a:pPr>
            <a:r>
              <a:rPr kumimoji="0" lang="en-US" sz="2000" b="1" i="0" u="none" strike="noStrike" kern="0" cap="none" spc="0" normalizeH="0" baseline="0" noProof="0" dirty="0">
                <a:ln>
                  <a:noFill/>
                </a:ln>
                <a:solidFill>
                  <a:srgbClr val="000000"/>
                </a:solidFill>
                <a:effectLst/>
                <a:uLnTx/>
                <a:uFillTx/>
                <a:latin typeface="Alexandria"/>
                <a:ea typeface="Calibri" panose="020F0502020204030204" pitchFamily="34" charset="0"/>
                <a:cs typeface="Arial" pitchFamily="34" charset="0"/>
                <a:sym typeface="Arial"/>
              </a:rPr>
              <a:t>Chapter 2:</a:t>
            </a:r>
            <a:r>
              <a:rPr kumimoji="0" lang="en-US" sz="2000" b="0" i="0" u="none" strike="noStrike" kern="0" cap="none" spc="0" normalizeH="0" baseline="0" noProof="0" dirty="0">
                <a:ln>
                  <a:noFill/>
                </a:ln>
                <a:solidFill>
                  <a:srgbClr val="000000"/>
                </a:solidFill>
                <a:effectLst/>
                <a:uLnTx/>
                <a:uFillTx/>
                <a:latin typeface="Alexandria"/>
                <a:ea typeface="Calibri" panose="020F0502020204030204" pitchFamily="34" charset="0"/>
                <a:cs typeface="Arial" pitchFamily="34" charset="0"/>
                <a:sym typeface="Arial"/>
              </a:rPr>
              <a:t> </a:t>
            </a:r>
            <a:r>
              <a:rPr lang="en-US" sz="2000" dirty="0">
                <a:latin typeface="Alexandria"/>
              </a:rPr>
              <a:t>Transaction Analysis and The Accounting Equation</a:t>
            </a:r>
            <a:endParaRPr kumimoji="0" lang="en-US" sz="2000" b="0" i="0" u="none" strike="noStrike" kern="0" cap="none" spc="0" normalizeH="0" baseline="0" noProof="0" dirty="0">
              <a:ln>
                <a:noFill/>
              </a:ln>
              <a:solidFill>
                <a:srgbClr val="000000"/>
              </a:solidFill>
              <a:effectLst/>
              <a:uLnTx/>
              <a:uFillTx/>
              <a:latin typeface="Alexandria"/>
              <a:ea typeface="Calibri" panose="020F0502020204030204" pitchFamily="34" charset="0"/>
              <a:cs typeface="Arial" pitchFamily="34" charset="0"/>
              <a:sym typeface="Arial"/>
            </a:endParaRPr>
          </a:p>
          <a:p>
            <a:pPr marL="0" marR="0" lvl="0" indent="0" algn="just" defTabSz="914400" rtl="0" eaLnBrk="1" fontAlgn="auto" latinLnBrk="0" hangingPunct="1">
              <a:lnSpc>
                <a:spcPct val="107000"/>
              </a:lnSpc>
              <a:spcBef>
                <a:spcPts val="0"/>
              </a:spcBef>
              <a:spcAft>
                <a:spcPts val="800"/>
              </a:spcAft>
              <a:buClr>
                <a:srgbClr val="000000"/>
              </a:buClr>
              <a:buSzTx/>
              <a:buFont typeface="Arial"/>
              <a:buNone/>
              <a:tabLst/>
              <a:defRPr/>
            </a:pPr>
            <a:endParaRPr kumimoji="0" lang="en-US" sz="2000" b="1" i="0" u="none" strike="noStrike" kern="0" cap="none" spc="0" normalizeH="0" baseline="0" noProof="0" dirty="0">
              <a:ln>
                <a:noFill/>
              </a:ln>
              <a:solidFill>
                <a:srgbClr val="000000"/>
              </a:solidFill>
              <a:effectLst/>
              <a:uLnTx/>
              <a:uFillTx/>
              <a:latin typeface="Alexandria"/>
              <a:ea typeface="Calibri" panose="020F0502020204030204" pitchFamily="34" charset="0"/>
              <a:cs typeface="Arial" pitchFamily="34" charset="0"/>
              <a:sym typeface="Arial"/>
            </a:endParaRPr>
          </a:p>
          <a:p>
            <a:pPr algn="just">
              <a:lnSpc>
                <a:spcPct val="107000"/>
              </a:lnSpc>
              <a:spcAft>
                <a:spcPts val="800"/>
              </a:spcAft>
              <a:buClr>
                <a:srgbClr val="000000"/>
              </a:buClr>
              <a:defRPr/>
            </a:pPr>
            <a:r>
              <a:rPr kumimoji="0" lang="en-US" sz="2000" b="1" i="0" u="none" strike="noStrike" kern="0" cap="none" spc="0" normalizeH="0" baseline="0" noProof="0" dirty="0">
                <a:ln>
                  <a:noFill/>
                </a:ln>
                <a:solidFill>
                  <a:srgbClr val="000000"/>
                </a:solidFill>
                <a:effectLst/>
                <a:uLnTx/>
                <a:uFillTx/>
                <a:latin typeface="Alexandria"/>
                <a:ea typeface="Calibri" panose="020F0502020204030204" pitchFamily="34" charset="0"/>
                <a:cs typeface="Arial" pitchFamily="34" charset="0"/>
                <a:sym typeface="Arial"/>
              </a:rPr>
              <a:t>Chapter 3:</a:t>
            </a:r>
            <a:r>
              <a:rPr kumimoji="0" lang="en-US" sz="2000" b="0" i="0" u="none" strike="noStrike" kern="0" cap="none" spc="0" normalizeH="0" baseline="0" noProof="0" dirty="0">
                <a:ln>
                  <a:noFill/>
                </a:ln>
                <a:solidFill>
                  <a:srgbClr val="000000"/>
                </a:solidFill>
                <a:effectLst/>
                <a:uLnTx/>
                <a:uFillTx/>
                <a:latin typeface="Alexandria"/>
                <a:ea typeface="Calibri" panose="020F0502020204030204" pitchFamily="34" charset="0"/>
                <a:cs typeface="Arial" pitchFamily="34" charset="0"/>
                <a:sym typeface="Arial"/>
              </a:rPr>
              <a:t> </a:t>
            </a:r>
            <a:r>
              <a:rPr lang="en-US" sz="2000" dirty="0">
                <a:latin typeface="Alexandria"/>
              </a:rPr>
              <a:t>Recording Business Transactions</a:t>
            </a:r>
          </a:p>
          <a:p>
            <a:pPr algn="just">
              <a:lnSpc>
                <a:spcPct val="107000"/>
              </a:lnSpc>
              <a:spcAft>
                <a:spcPts val="800"/>
              </a:spcAft>
              <a:buClr>
                <a:srgbClr val="000000"/>
              </a:buClr>
              <a:defRPr/>
            </a:pPr>
            <a:endParaRPr kumimoji="0" lang="en-US" sz="2000" b="1" i="0" u="none" strike="noStrike" kern="0" cap="none" spc="0" normalizeH="0" baseline="0" noProof="0" dirty="0">
              <a:ln>
                <a:noFill/>
              </a:ln>
              <a:solidFill>
                <a:srgbClr val="000000"/>
              </a:solidFill>
              <a:effectLst/>
              <a:uLnTx/>
              <a:uFillTx/>
              <a:latin typeface="Alexandria"/>
              <a:ea typeface="Calibri" panose="020F0502020204030204" pitchFamily="34" charset="0"/>
              <a:cs typeface="Arial" pitchFamily="34" charset="0"/>
              <a:sym typeface="Arial"/>
            </a:endParaRPr>
          </a:p>
          <a:p>
            <a:pPr algn="just">
              <a:lnSpc>
                <a:spcPct val="107000"/>
              </a:lnSpc>
              <a:spcAft>
                <a:spcPts val="800"/>
              </a:spcAft>
              <a:buClr>
                <a:srgbClr val="000000"/>
              </a:buClr>
              <a:defRPr/>
            </a:pPr>
            <a:r>
              <a:rPr kumimoji="0" lang="en-US" sz="2000" b="1" i="0" u="none" strike="noStrike" kern="0" cap="none" spc="0" normalizeH="0" baseline="0" noProof="0" dirty="0">
                <a:ln>
                  <a:noFill/>
                </a:ln>
                <a:solidFill>
                  <a:srgbClr val="000000"/>
                </a:solidFill>
                <a:effectLst/>
                <a:uLnTx/>
                <a:uFillTx/>
                <a:latin typeface="Alexandria"/>
                <a:ea typeface="Calibri" panose="020F0502020204030204" pitchFamily="34" charset="0"/>
                <a:cs typeface="Arial" pitchFamily="34" charset="0"/>
                <a:sym typeface="Arial"/>
              </a:rPr>
              <a:t>Chapter 4:</a:t>
            </a:r>
            <a:r>
              <a:rPr kumimoji="0" lang="en-US" sz="2000" b="0" i="0" u="none" strike="noStrike" kern="0" cap="none" spc="0" normalizeH="0" baseline="0" noProof="0" dirty="0">
                <a:ln>
                  <a:noFill/>
                </a:ln>
                <a:solidFill>
                  <a:srgbClr val="000000"/>
                </a:solidFill>
                <a:effectLst/>
                <a:uLnTx/>
                <a:uFillTx/>
                <a:latin typeface="Alexandria"/>
                <a:ea typeface="Calibri" panose="020F0502020204030204" pitchFamily="34" charset="0"/>
                <a:cs typeface="Arial" pitchFamily="34" charset="0"/>
                <a:sym typeface="Arial"/>
              </a:rPr>
              <a:t> </a:t>
            </a:r>
            <a:r>
              <a:rPr lang="en-US" sz="2000" dirty="0">
                <a:latin typeface="Alexandria"/>
              </a:rPr>
              <a:t>The Adjusting Process</a:t>
            </a:r>
            <a:endParaRPr kumimoji="0" lang="en-US" sz="2000" b="0" i="0" u="none" strike="noStrike" kern="0" cap="none" spc="0" normalizeH="0" baseline="0" noProof="0" dirty="0">
              <a:ln>
                <a:noFill/>
              </a:ln>
              <a:solidFill>
                <a:srgbClr val="000000"/>
              </a:solidFill>
              <a:effectLst/>
              <a:uLnTx/>
              <a:uFillTx/>
              <a:latin typeface="Alexandria"/>
              <a:ea typeface="Calibri" panose="020F0502020204030204" pitchFamily="34" charset="0"/>
              <a:cs typeface="Arial" pitchFamily="34" charset="0"/>
              <a:sym typeface="Arial"/>
            </a:endParaRPr>
          </a:p>
          <a:p>
            <a:pPr marL="0" marR="0" lvl="0" indent="0" algn="just" defTabSz="914400" rtl="0" eaLnBrk="1" fontAlgn="auto" latinLnBrk="0" hangingPunct="1">
              <a:lnSpc>
                <a:spcPct val="107000"/>
              </a:lnSpc>
              <a:spcBef>
                <a:spcPts val="0"/>
              </a:spcBef>
              <a:spcAft>
                <a:spcPts val="800"/>
              </a:spcAft>
              <a:buClr>
                <a:srgbClr val="000000"/>
              </a:buClr>
              <a:buSzTx/>
              <a:buFont typeface="Arial"/>
              <a:buNone/>
              <a:tabLst/>
              <a:defRPr/>
            </a:pPr>
            <a:endParaRPr kumimoji="0" lang="en-US" sz="2400" b="0" i="0" u="none" strike="noStrike" kern="0" cap="none" spc="0" normalizeH="0" baseline="0" noProof="0" dirty="0">
              <a:ln>
                <a:noFill/>
              </a:ln>
              <a:solidFill>
                <a:srgbClr val="000000"/>
              </a:solidFill>
              <a:effectLst/>
              <a:uLnTx/>
              <a:uFillTx/>
              <a:latin typeface="Alexandria"/>
              <a:ea typeface="Calibri" panose="020F0502020204030204" pitchFamily="34" charset="0"/>
              <a:cs typeface="Arial" pitchFamily="34" charset="0"/>
              <a:sym typeface="Arial"/>
            </a:endParaRPr>
          </a:p>
          <a:p>
            <a:pPr marL="0" marR="0" lvl="0" indent="0" algn="just" defTabSz="914400" rtl="0" eaLnBrk="1" fontAlgn="auto" latinLnBrk="0" hangingPunct="1">
              <a:lnSpc>
                <a:spcPct val="107000"/>
              </a:lnSpc>
              <a:spcBef>
                <a:spcPts val="0"/>
              </a:spcBef>
              <a:spcAft>
                <a:spcPts val="800"/>
              </a:spcAft>
              <a:buClr>
                <a:srgbClr val="000000"/>
              </a:buClr>
              <a:buSzTx/>
              <a:buFont typeface="Arial"/>
              <a:buNone/>
              <a:tabLst/>
              <a:defRPr/>
            </a:pPr>
            <a:endParaRPr lang="en-US" sz="2400" kern="0" dirty="0">
              <a:solidFill>
                <a:srgbClr val="000000"/>
              </a:solidFill>
              <a:latin typeface="Alexandria"/>
              <a:ea typeface="Calibri" panose="020F0502020204030204" pitchFamily="34" charset="0"/>
              <a:cs typeface="Arial" pitchFamily="34" charset="0"/>
              <a:sym typeface="Arial"/>
            </a:endParaRPr>
          </a:p>
          <a:p>
            <a:pPr marL="0" marR="0" lvl="0" indent="0" algn="just" defTabSz="914400" rtl="0" eaLnBrk="1" fontAlgn="auto" latinLnBrk="0" hangingPunct="1">
              <a:lnSpc>
                <a:spcPct val="107000"/>
              </a:lnSpc>
              <a:spcBef>
                <a:spcPts val="0"/>
              </a:spcBef>
              <a:spcAft>
                <a:spcPts val="800"/>
              </a:spcAft>
              <a:buClr>
                <a:srgbClr val="000000"/>
              </a:buClr>
              <a:buSzTx/>
              <a:buFont typeface="Arial"/>
              <a:buNone/>
              <a:tabLst/>
              <a:defRPr/>
            </a:pPr>
            <a:endParaRPr kumimoji="0" lang="en-US" sz="2400" b="0" i="0" u="none" strike="noStrike" kern="0" cap="none" spc="0" normalizeH="0" baseline="0" noProof="0" dirty="0">
              <a:ln>
                <a:noFill/>
              </a:ln>
              <a:solidFill>
                <a:srgbClr val="000000"/>
              </a:solidFill>
              <a:effectLst/>
              <a:uLnTx/>
              <a:uFillTx/>
              <a:latin typeface="Alexandria"/>
              <a:ea typeface="Calibri" panose="020F0502020204030204" pitchFamily="34" charset="0"/>
              <a:cs typeface="Arial" pitchFamily="34" charset="0"/>
              <a:sym typeface="Arial"/>
            </a:endParaRPr>
          </a:p>
          <a:p>
            <a:pPr marL="0" marR="0" lvl="0" indent="0" algn="just" defTabSz="914400" rtl="0" eaLnBrk="1" fontAlgn="auto" latinLnBrk="0" hangingPunct="1">
              <a:lnSpc>
                <a:spcPct val="107000"/>
              </a:lnSpc>
              <a:spcBef>
                <a:spcPts val="0"/>
              </a:spcBef>
              <a:spcAft>
                <a:spcPts val="800"/>
              </a:spcAft>
              <a:buClr>
                <a:srgbClr val="000000"/>
              </a:buClr>
              <a:buSzTx/>
              <a:buFont typeface="Arial"/>
              <a:buNone/>
              <a:tabLst/>
              <a:defRPr/>
            </a:pPr>
            <a:r>
              <a:rPr kumimoji="0" lang="en-US" sz="2400" b="0" i="0" u="none" strike="noStrike" kern="0" cap="none" spc="0" normalizeH="0" baseline="0" noProof="0" dirty="0">
                <a:ln>
                  <a:noFill/>
                </a:ln>
                <a:solidFill>
                  <a:srgbClr val="000000"/>
                </a:solidFill>
                <a:effectLst/>
                <a:uLnTx/>
                <a:uFillTx/>
                <a:latin typeface="Alexandria"/>
                <a:ea typeface="Calibri" panose="020F0502020204030204" pitchFamily="34" charset="0"/>
                <a:cs typeface="Arial" pitchFamily="34" charset="0"/>
                <a:sym typeface="Arial"/>
              </a:rPr>
              <a:t> </a:t>
            </a:r>
          </a:p>
        </p:txBody>
      </p:sp>
    </p:spTree>
    <p:extLst>
      <p:ext uri="{BB962C8B-B14F-4D97-AF65-F5344CB8AC3E}">
        <p14:creationId xmlns:p14="http://schemas.microsoft.com/office/powerpoint/2010/main" val="2669888778"/>
      </p:ext>
    </p:extLst>
  </p:cSld>
  <p:clrMapOvr>
    <a:masterClrMapping/>
  </p:clrMapOvr>
  <mc:AlternateContent xmlns:mc="http://schemas.openxmlformats.org/markup-compatibility/2006" xmlns:p14="http://schemas.microsoft.com/office/powerpoint/2010/main">
    <mc:Choice Requires="p14">
      <p:transition spd="slow" p14:dur="2000" advTm="30673"/>
    </mc:Choice>
    <mc:Fallback xmlns="">
      <p:transition spd="slow" advTm="30673"/>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Shape 8382"/>
        <p:cNvGrpSpPr/>
        <p:nvPr/>
      </p:nvGrpSpPr>
      <p:grpSpPr>
        <a:xfrm>
          <a:off x="0" y="0"/>
          <a:ext cx="0" cy="0"/>
          <a:chOff x="0" y="0"/>
          <a:chExt cx="0" cy="0"/>
        </a:xfrm>
      </p:grpSpPr>
      <p:pic>
        <p:nvPicPr>
          <p:cNvPr id="2" name="Graphic 21">
            <a:extLst>
              <a:ext uri="{FF2B5EF4-FFF2-40B4-BE49-F238E27FC236}">
                <a16:creationId xmlns:a16="http://schemas.microsoft.com/office/drawing/2014/main" id="{84C63084-605B-E372-227F-041FF541FB17}"/>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800652"/>
          </a:xfrm>
          <a:prstGeom prst="rect">
            <a:avLst/>
          </a:prstGeom>
        </p:spPr>
      </p:pic>
      <p:sp>
        <p:nvSpPr>
          <p:cNvPr id="4" name="TextBox 3">
            <a:extLst>
              <a:ext uri="{FF2B5EF4-FFF2-40B4-BE49-F238E27FC236}">
                <a16:creationId xmlns:a16="http://schemas.microsoft.com/office/drawing/2014/main" id="{E495708A-FE98-21A1-8D5C-93BE01DD48A5}"/>
              </a:ext>
            </a:extLst>
          </p:cNvPr>
          <p:cNvSpPr txBox="1"/>
          <p:nvPr/>
        </p:nvSpPr>
        <p:spPr>
          <a:xfrm>
            <a:off x="265471" y="730437"/>
            <a:ext cx="11740345" cy="5217134"/>
          </a:xfrm>
          <a:prstGeom prst="rect">
            <a:avLst/>
          </a:prstGeom>
          <a:noFill/>
        </p:spPr>
        <p:txBody>
          <a:bodyPr wrap="square">
            <a:spAutoFit/>
          </a:bodyPr>
          <a:lstStyle/>
          <a:p>
            <a:pPr algn="just">
              <a:lnSpc>
                <a:spcPct val="107000"/>
              </a:lnSpc>
              <a:spcAft>
                <a:spcPts val="800"/>
              </a:spcAft>
              <a:buClr>
                <a:srgbClr val="000000"/>
              </a:buClr>
              <a:defRPr/>
            </a:pPr>
            <a:r>
              <a:rPr kumimoji="0" lang="en-US" sz="2000" b="1" i="0" u="none" strike="noStrike" kern="0" cap="none" spc="0" normalizeH="0" baseline="0" noProof="0" dirty="0">
                <a:ln>
                  <a:noFill/>
                </a:ln>
                <a:solidFill>
                  <a:srgbClr val="000000"/>
                </a:solidFill>
                <a:effectLst/>
                <a:uLnTx/>
                <a:uFillTx/>
                <a:latin typeface="Alexandria"/>
                <a:ea typeface="Calibri" panose="020F0502020204030204" pitchFamily="34" charset="0"/>
                <a:cs typeface="Arial" pitchFamily="34" charset="0"/>
                <a:sym typeface="Arial"/>
              </a:rPr>
              <a:t>Chapter 5:</a:t>
            </a:r>
            <a:r>
              <a:rPr kumimoji="0" lang="en-US" sz="2000" b="0" i="0" u="none" strike="noStrike" kern="0" cap="none" spc="0" normalizeH="0" baseline="0" noProof="0" dirty="0">
                <a:ln>
                  <a:noFill/>
                </a:ln>
                <a:solidFill>
                  <a:srgbClr val="000000"/>
                </a:solidFill>
                <a:effectLst/>
                <a:uLnTx/>
                <a:uFillTx/>
                <a:latin typeface="Alexandria"/>
                <a:ea typeface="Calibri" panose="020F0502020204030204" pitchFamily="34" charset="0"/>
                <a:cs typeface="Arial" pitchFamily="34" charset="0"/>
                <a:sym typeface="Arial"/>
              </a:rPr>
              <a:t> </a:t>
            </a:r>
            <a:r>
              <a:rPr lang="en-US" sz="2000" dirty="0">
                <a:latin typeface="Alexandria"/>
              </a:rPr>
              <a:t>Preparing Financial Statements</a:t>
            </a:r>
          </a:p>
          <a:p>
            <a:pPr marL="0" marR="0" lvl="0" indent="0" algn="just" defTabSz="914400" rtl="0" eaLnBrk="1" fontAlgn="auto" latinLnBrk="0" hangingPunct="1">
              <a:lnSpc>
                <a:spcPct val="107000"/>
              </a:lnSpc>
              <a:spcBef>
                <a:spcPts val="0"/>
              </a:spcBef>
              <a:spcAft>
                <a:spcPts val="800"/>
              </a:spcAft>
              <a:buClr>
                <a:srgbClr val="000000"/>
              </a:buClr>
              <a:buSzTx/>
              <a:buFont typeface="Arial"/>
              <a:buNone/>
              <a:tabLst/>
              <a:defRPr/>
            </a:pPr>
            <a:r>
              <a:rPr kumimoji="0" lang="en-US" sz="2000" b="0" i="0" u="none" strike="noStrike" kern="0" cap="none" spc="0" normalizeH="0" baseline="0" noProof="0" dirty="0">
                <a:ln>
                  <a:noFill/>
                </a:ln>
                <a:solidFill>
                  <a:srgbClr val="000000"/>
                </a:solidFill>
                <a:effectLst/>
                <a:uLnTx/>
                <a:uFillTx/>
                <a:latin typeface="Alexandria"/>
                <a:ea typeface="Calibri" panose="020F0502020204030204" pitchFamily="34" charset="0"/>
                <a:cs typeface="Arial" pitchFamily="34" charset="0"/>
                <a:sym typeface="Arial"/>
              </a:rPr>
              <a:t> </a:t>
            </a:r>
          </a:p>
          <a:p>
            <a:pPr fontAlgn="base"/>
            <a:r>
              <a:rPr lang="en-US" sz="2000" b="1" kern="0" dirty="0">
                <a:solidFill>
                  <a:srgbClr val="000000"/>
                </a:solidFill>
                <a:latin typeface="Alexandria"/>
                <a:ea typeface="Calibri" panose="020F0502020204030204" pitchFamily="34" charset="0"/>
                <a:cs typeface="Arial" pitchFamily="34" charset="0"/>
                <a:sym typeface="Arial"/>
              </a:rPr>
              <a:t>Chapter 6:</a:t>
            </a:r>
            <a:r>
              <a:rPr lang="en-US" sz="2000" kern="0" dirty="0">
                <a:solidFill>
                  <a:srgbClr val="000000"/>
                </a:solidFill>
                <a:latin typeface="Alexandria"/>
                <a:ea typeface="Calibri" panose="020F0502020204030204" pitchFamily="34" charset="0"/>
                <a:cs typeface="Arial" pitchFamily="34" charset="0"/>
                <a:sym typeface="Arial"/>
              </a:rPr>
              <a:t> </a:t>
            </a:r>
            <a:r>
              <a:rPr lang="en-US" sz="2000" dirty="0">
                <a:latin typeface="Alexandria"/>
                <a:sym typeface="Arial"/>
              </a:rPr>
              <a:t>The closing entries and Post-Closing Trial Balance </a:t>
            </a:r>
          </a:p>
          <a:p>
            <a:pPr fontAlgn="base"/>
            <a:endParaRPr lang="en-US" sz="2000" b="1" kern="0" dirty="0">
              <a:solidFill>
                <a:srgbClr val="000000"/>
              </a:solidFill>
              <a:latin typeface="Alexandria"/>
              <a:ea typeface="Calibri" panose="020F0502020204030204" pitchFamily="34" charset="0"/>
              <a:cs typeface="Arial" pitchFamily="34" charset="0"/>
              <a:sym typeface="Arial"/>
            </a:endParaRPr>
          </a:p>
          <a:p>
            <a:pPr fontAlgn="base"/>
            <a:endParaRPr lang="en-US" sz="2000" b="1" kern="0" dirty="0">
              <a:solidFill>
                <a:srgbClr val="000000"/>
              </a:solidFill>
              <a:latin typeface="Alexandria"/>
              <a:ea typeface="Calibri" panose="020F0502020204030204" pitchFamily="34" charset="0"/>
              <a:cs typeface="Arial" pitchFamily="34" charset="0"/>
              <a:sym typeface="Arial"/>
            </a:endParaRPr>
          </a:p>
          <a:p>
            <a:pPr fontAlgn="base"/>
            <a:r>
              <a:rPr lang="en-US" sz="2000" b="1" kern="0" dirty="0">
                <a:solidFill>
                  <a:srgbClr val="000000"/>
                </a:solidFill>
                <a:latin typeface="Alexandria"/>
                <a:ea typeface="Calibri" panose="020F0502020204030204" pitchFamily="34" charset="0"/>
                <a:cs typeface="Arial" pitchFamily="34" charset="0"/>
                <a:sym typeface="Arial"/>
              </a:rPr>
              <a:t>Chapter 7:</a:t>
            </a:r>
            <a:r>
              <a:rPr lang="en-US" sz="2000" dirty="0">
                <a:latin typeface="Alexandria"/>
                <a:sym typeface="Arial"/>
              </a:rPr>
              <a:t>Completing the Accounting Cycle</a:t>
            </a:r>
          </a:p>
          <a:p>
            <a:pPr fontAlgn="base"/>
            <a:endParaRPr lang="en-US" sz="2000" b="1" kern="0" dirty="0">
              <a:solidFill>
                <a:srgbClr val="000000"/>
              </a:solidFill>
              <a:latin typeface="Alexandria"/>
              <a:ea typeface="Calibri" panose="020F0502020204030204" pitchFamily="34" charset="0"/>
              <a:cs typeface="Arial" pitchFamily="34" charset="0"/>
              <a:sym typeface="Arial"/>
            </a:endParaRPr>
          </a:p>
          <a:p>
            <a:pPr fontAlgn="base"/>
            <a:endParaRPr lang="en-US" sz="2000" b="1" kern="0" dirty="0">
              <a:solidFill>
                <a:srgbClr val="000000"/>
              </a:solidFill>
              <a:latin typeface="Alexandria"/>
              <a:ea typeface="Calibri" panose="020F0502020204030204" pitchFamily="34" charset="0"/>
              <a:cs typeface="Arial" pitchFamily="34" charset="0"/>
              <a:sym typeface="Arial"/>
            </a:endParaRPr>
          </a:p>
          <a:p>
            <a:pPr fontAlgn="base"/>
            <a:r>
              <a:rPr lang="en-US" sz="2000" b="1" kern="0" dirty="0">
                <a:solidFill>
                  <a:srgbClr val="000000"/>
                </a:solidFill>
                <a:latin typeface="Alexandria"/>
                <a:ea typeface="Calibri" panose="020F0502020204030204" pitchFamily="34" charset="0"/>
                <a:cs typeface="Arial" pitchFamily="34" charset="0"/>
                <a:sym typeface="Arial"/>
              </a:rPr>
              <a:t>Chapter 8:</a:t>
            </a:r>
            <a:r>
              <a:rPr lang="en-US" sz="2000" kern="0" dirty="0">
                <a:solidFill>
                  <a:srgbClr val="000000"/>
                </a:solidFill>
                <a:latin typeface="Alexandria"/>
                <a:ea typeface="Calibri" panose="020F0502020204030204" pitchFamily="34" charset="0"/>
                <a:cs typeface="Arial" pitchFamily="34" charset="0"/>
                <a:sym typeface="Arial"/>
              </a:rPr>
              <a:t> </a:t>
            </a:r>
            <a:r>
              <a:rPr lang="en-US" sz="2000" dirty="0">
                <a:latin typeface="Alexandria"/>
              </a:rPr>
              <a:t>Intangible Assets &amp; Short-Term &amp; Long-Term Liabilities &amp; Reporting the </a:t>
            </a:r>
          </a:p>
          <a:p>
            <a:pPr fontAlgn="base"/>
            <a:r>
              <a:rPr lang="en-US" sz="2000" dirty="0">
                <a:latin typeface="Alexandria"/>
              </a:rPr>
              <a:t>Statement of Cash Flows </a:t>
            </a:r>
          </a:p>
          <a:p>
            <a:pPr fontAlgn="base"/>
            <a:endParaRPr lang="en-US" sz="2000" dirty="0">
              <a:latin typeface="Alexandria"/>
              <a:sym typeface="Arial"/>
            </a:endParaRPr>
          </a:p>
          <a:p>
            <a:pPr fontAlgn="base"/>
            <a:endParaRPr lang="en-US" sz="2000" b="1" kern="0" dirty="0">
              <a:solidFill>
                <a:srgbClr val="000000"/>
              </a:solidFill>
              <a:latin typeface="Alexandria"/>
              <a:ea typeface="Calibri" panose="020F0502020204030204" pitchFamily="34" charset="0"/>
              <a:cs typeface="Arial" pitchFamily="34" charset="0"/>
              <a:sym typeface="Arial"/>
            </a:endParaRPr>
          </a:p>
          <a:p>
            <a:pPr fontAlgn="base"/>
            <a:r>
              <a:rPr lang="en-US" sz="2000" b="1" kern="0" dirty="0">
                <a:solidFill>
                  <a:srgbClr val="000000"/>
                </a:solidFill>
                <a:latin typeface="Alexandria"/>
                <a:ea typeface="Calibri" panose="020F0502020204030204" pitchFamily="34" charset="0"/>
                <a:cs typeface="Arial" pitchFamily="34" charset="0"/>
                <a:sym typeface="Arial"/>
              </a:rPr>
              <a:t>Chapter 9: </a:t>
            </a:r>
            <a:r>
              <a:rPr lang="en-US" sz="2000" dirty="0">
                <a:latin typeface="Alexandria"/>
                <a:sym typeface="Arial"/>
              </a:rPr>
              <a:t>AI in Accounting</a:t>
            </a:r>
          </a:p>
          <a:p>
            <a:pPr marL="0" marR="0" lvl="0" indent="0" algn="just" defTabSz="914400" rtl="0" eaLnBrk="1" fontAlgn="auto" latinLnBrk="0" hangingPunct="1">
              <a:lnSpc>
                <a:spcPct val="107000"/>
              </a:lnSpc>
              <a:spcBef>
                <a:spcPts val="0"/>
              </a:spcBef>
              <a:spcAft>
                <a:spcPts val="800"/>
              </a:spcAft>
              <a:buClr>
                <a:srgbClr val="000000"/>
              </a:buClr>
              <a:buSzTx/>
              <a:buFont typeface="Arial"/>
              <a:buNone/>
              <a:tabLst/>
              <a:defRPr/>
            </a:pPr>
            <a:endParaRPr kumimoji="0" lang="en-US" sz="2400" b="0" i="0" u="none" strike="noStrike" kern="0" cap="none" spc="0" normalizeH="0" baseline="0" noProof="0" dirty="0">
              <a:ln>
                <a:noFill/>
              </a:ln>
              <a:solidFill>
                <a:srgbClr val="000000"/>
              </a:solidFill>
              <a:effectLst/>
              <a:uLnTx/>
              <a:uFillTx/>
              <a:latin typeface="Alexandria"/>
              <a:ea typeface="Calibri" panose="020F0502020204030204" pitchFamily="34" charset="0"/>
              <a:cs typeface="Arial" pitchFamily="34" charset="0"/>
              <a:sym typeface="Arial"/>
            </a:endParaRPr>
          </a:p>
          <a:p>
            <a:pPr marL="0" marR="0" lvl="0" indent="0" algn="just" defTabSz="914400" rtl="0" eaLnBrk="1" fontAlgn="auto" latinLnBrk="0" hangingPunct="1">
              <a:lnSpc>
                <a:spcPct val="107000"/>
              </a:lnSpc>
              <a:spcBef>
                <a:spcPts val="0"/>
              </a:spcBef>
              <a:spcAft>
                <a:spcPts val="800"/>
              </a:spcAft>
              <a:buClr>
                <a:srgbClr val="000000"/>
              </a:buClr>
              <a:buSzTx/>
              <a:buFont typeface="Arial"/>
              <a:buNone/>
              <a:tabLst/>
              <a:defRPr/>
            </a:pPr>
            <a:endParaRPr kumimoji="0" lang="en-US" sz="2400" b="0" i="0" u="none" strike="noStrike" kern="0" cap="none" spc="0" normalizeH="0" baseline="0" noProof="0" dirty="0">
              <a:ln>
                <a:noFill/>
              </a:ln>
              <a:solidFill>
                <a:srgbClr val="000000"/>
              </a:solidFill>
              <a:effectLst/>
              <a:uLnTx/>
              <a:uFillTx/>
              <a:latin typeface="Alexandria"/>
              <a:ea typeface="Calibri" panose="020F0502020204030204" pitchFamily="34" charset="0"/>
              <a:cs typeface="Arial" pitchFamily="34" charset="0"/>
              <a:sym typeface="Arial"/>
            </a:endParaRPr>
          </a:p>
        </p:txBody>
      </p:sp>
    </p:spTree>
    <p:extLst>
      <p:ext uri="{BB962C8B-B14F-4D97-AF65-F5344CB8AC3E}">
        <p14:creationId xmlns:p14="http://schemas.microsoft.com/office/powerpoint/2010/main" val="3140733627"/>
      </p:ext>
    </p:extLst>
  </p:cSld>
  <p:clrMapOvr>
    <a:masterClrMapping/>
  </p:clrMapOvr>
  <mc:AlternateContent xmlns:mc="http://schemas.openxmlformats.org/markup-compatibility/2006" xmlns:p14="http://schemas.microsoft.com/office/powerpoint/2010/main">
    <mc:Choice Requires="p14">
      <p:transition spd="slow" p14:dur="2000" advTm="24003"/>
    </mc:Choice>
    <mc:Fallback xmlns="">
      <p:transition spd="slow" advTm="24003"/>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Shape 8382"/>
        <p:cNvGrpSpPr/>
        <p:nvPr/>
      </p:nvGrpSpPr>
      <p:grpSpPr>
        <a:xfrm>
          <a:off x="0" y="0"/>
          <a:ext cx="0" cy="0"/>
          <a:chOff x="0" y="0"/>
          <a:chExt cx="0" cy="0"/>
        </a:xfrm>
      </p:grpSpPr>
      <p:pic>
        <p:nvPicPr>
          <p:cNvPr id="2" name="Graphic 21">
            <a:extLst>
              <a:ext uri="{FF2B5EF4-FFF2-40B4-BE49-F238E27FC236}">
                <a16:creationId xmlns:a16="http://schemas.microsoft.com/office/drawing/2014/main" id="{84C63084-605B-E372-227F-041FF541FB17}"/>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800652"/>
          </a:xfrm>
          <a:prstGeom prst="rect">
            <a:avLst/>
          </a:prstGeom>
        </p:spPr>
      </p:pic>
      <p:sp>
        <p:nvSpPr>
          <p:cNvPr id="4" name="TextBox 3">
            <a:extLst>
              <a:ext uri="{FF2B5EF4-FFF2-40B4-BE49-F238E27FC236}">
                <a16:creationId xmlns:a16="http://schemas.microsoft.com/office/drawing/2014/main" id="{AAEB8473-C853-B4AC-010C-781C6DE57FB6}"/>
              </a:ext>
            </a:extLst>
          </p:cNvPr>
          <p:cNvSpPr txBox="1"/>
          <p:nvPr/>
        </p:nvSpPr>
        <p:spPr>
          <a:xfrm>
            <a:off x="186184" y="856467"/>
            <a:ext cx="11784589" cy="2859181"/>
          </a:xfrm>
          <a:prstGeom prst="rect">
            <a:avLst/>
          </a:prstGeom>
          <a:noFill/>
        </p:spPr>
        <p:txBody>
          <a:bodyPr wrap="square">
            <a:spAutoFit/>
          </a:bodyPr>
          <a:lstStyle/>
          <a:p>
            <a:pPr marL="0" marR="0" lvl="0" indent="0" algn="just" defTabSz="914400" rtl="0" eaLnBrk="1" fontAlgn="auto" latinLnBrk="0" hangingPunct="1">
              <a:lnSpc>
                <a:spcPct val="107000"/>
              </a:lnSpc>
              <a:spcBef>
                <a:spcPts val="0"/>
              </a:spcBef>
              <a:spcAft>
                <a:spcPts val="800"/>
              </a:spcAft>
              <a:buClr>
                <a:srgbClr val="000000"/>
              </a:buClr>
              <a:buSzTx/>
              <a:buFont typeface="Arial"/>
              <a:buNone/>
              <a:tabLst/>
              <a:defRPr/>
            </a:pPr>
            <a:r>
              <a:rPr kumimoji="0" lang="en-US" sz="2400" b="1" i="0" u="none" strike="noStrike" kern="0" cap="none" spc="0" normalizeH="0" baseline="0" noProof="0" dirty="0">
                <a:ln>
                  <a:noFill/>
                </a:ln>
                <a:effectLst/>
                <a:uLnTx/>
                <a:uFillTx/>
                <a:latin typeface="Alexandria"/>
                <a:ea typeface="Calibri" panose="020F0502020204030204" pitchFamily="34" charset="0"/>
                <a:cs typeface="Arial" pitchFamily="34" charset="0"/>
                <a:sym typeface="Arial"/>
              </a:rPr>
              <a:t>6- List of References: </a:t>
            </a:r>
          </a:p>
          <a:p>
            <a:pPr marL="0" marR="0" lvl="0" indent="0" algn="just" defTabSz="914400" rtl="0" eaLnBrk="1" fontAlgn="auto" latinLnBrk="0" hangingPunct="1">
              <a:lnSpc>
                <a:spcPct val="107000"/>
              </a:lnSpc>
              <a:spcBef>
                <a:spcPts val="0"/>
              </a:spcBef>
              <a:spcAft>
                <a:spcPts val="800"/>
              </a:spcAft>
              <a:buClr>
                <a:srgbClr val="000000"/>
              </a:buClr>
              <a:buSzTx/>
              <a:buFont typeface="Arial"/>
              <a:buNone/>
              <a:tabLst/>
              <a:defRPr/>
            </a:pPr>
            <a:endParaRPr kumimoji="0" lang="en-US" sz="2000" b="0" i="0" u="none" strike="noStrike" kern="0" cap="none" spc="0" normalizeH="0" baseline="0" noProof="0" dirty="0">
              <a:ln>
                <a:noFill/>
              </a:ln>
              <a:solidFill>
                <a:srgbClr val="000000"/>
              </a:solidFill>
              <a:effectLst/>
              <a:uLnTx/>
              <a:uFillTx/>
              <a:latin typeface="Alexandria"/>
              <a:ea typeface="Calibri" panose="020F0502020204030204" pitchFamily="34" charset="0"/>
              <a:cs typeface="Arial" pitchFamily="34" charset="0"/>
              <a:sym typeface="Arial"/>
            </a:endParaRPr>
          </a:p>
          <a:p>
            <a:pPr lvl="0" algn="just">
              <a:lnSpc>
                <a:spcPct val="107000"/>
              </a:lnSpc>
              <a:spcAft>
                <a:spcPts val="800"/>
              </a:spcAft>
              <a:buClr>
                <a:srgbClr val="000000"/>
              </a:buClr>
              <a:defRPr/>
            </a:pPr>
            <a:r>
              <a:rPr lang="en-US" sz="2000" dirty="0">
                <a:latin typeface="Alexandria"/>
                <a:sym typeface="Arial"/>
              </a:rPr>
              <a:t>-Meigs, R, , Williams J., Haka S. and Bettner M., 1999, Accounting the Basis For Business Decisions, McGraw-Hill; 11th Edition,</a:t>
            </a:r>
            <a:r>
              <a:rPr lang="en-US" sz="2000" dirty="0">
                <a:latin typeface="Alexandria"/>
              </a:rPr>
              <a:t> New York.</a:t>
            </a:r>
            <a:endParaRPr lang="en-US" sz="2000" dirty="0">
              <a:latin typeface="Alexandria"/>
              <a:sym typeface="Arial"/>
            </a:endParaRPr>
          </a:p>
          <a:p>
            <a:pPr marR="0" lvl="0" algn="just" defTabSz="914400" rtl="0" eaLnBrk="1" fontAlgn="auto" latinLnBrk="0" hangingPunct="1">
              <a:lnSpc>
                <a:spcPct val="107000"/>
              </a:lnSpc>
              <a:spcBef>
                <a:spcPts val="0"/>
              </a:spcBef>
              <a:spcAft>
                <a:spcPts val="800"/>
              </a:spcAft>
              <a:buClr>
                <a:srgbClr val="000000"/>
              </a:buClr>
              <a:buSzTx/>
              <a:tabLst/>
              <a:defRPr/>
            </a:pPr>
            <a:endParaRPr kumimoji="0" lang="en-US" sz="2000" b="0" i="0" u="none" strike="noStrike" kern="0" cap="none" spc="0" normalizeH="0" baseline="0" noProof="0" dirty="0">
              <a:ln>
                <a:noFill/>
              </a:ln>
              <a:solidFill>
                <a:srgbClr val="000000"/>
              </a:solidFill>
              <a:effectLst/>
              <a:uLnTx/>
              <a:uFillTx/>
              <a:latin typeface="Alexandria"/>
              <a:ea typeface="Calibri" panose="020F0502020204030204" pitchFamily="34" charset="0"/>
              <a:cs typeface="Arial" pitchFamily="34" charset="0"/>
              <a:sym typeface="Arial"/>
            </a:endParaRPr>
          </a:p>
          <a:p>
            <a:pPr lvl="0" algn="just">
              <a:lnSpc>
                <a:spcPct val="107000"/>
              </a:lnSpc>
              <a:spcAft>
                <a:spcPts val="800"/>
              </a:spcAft>
              <a:buClr>
                <a:srgbClr val="000000"/>
              </a:buClr>
              <a:defRPr/>
            </a:pPr>
            <a:r>
              <a:rPr lang="en-US" sz="2000" dirty="0">
                <a:latin typeface="Alexandria"/>
              </a:rPr>
              <a:t>- John J. Wild, Ken W. Shaw &amp; Barbara Chiappetta, 2015, Fundamental Accounting Principles, McGraw-Hill Education; 22nd edition, New York</a:t>
            </a:r>
            <a:r>
              <a:rPr lang="en-US" sz="2000" dirty="0">
                <a:latin typeface="Alexandria"/>
                <a:sym typeface="Arial"/>
              </a:rPr>
              <a:t>.</a:t>
            </a:r>
          </a:p>
        </p:txBody>
      </p:sp>
    </p:spTree>
    <p:extLst>
      <p:ext uri="{BB962C8B-B14F-4D97-AF65-F5344CB8AC3E}">
        <p14:creationId xmlns:p14="http://schemas.microsoft.com/office/powerpoint/2010/main" val="636924643"/>
      </p:ext>
    </p:extLst>
  </p:cSld>
  <p:clrMapOvr>
    <a:masterClrMapping/>
  </p:clrMapOvr>
  <mc:AlternateContent xmlns:mc="http://schemas.openxmlformats.org/markup-compatibility/2006" xmlns:p14="http://schemas.microsoft.com/office/powerpoint/2010/main">
    <mc:Choice Requires="p14">
      <p:transition spd="slow" p14:dur="2000" advTm="199518"/>
    </mc:Choice>
    <mc:Fallback xmlns="">
      <p:transition spd="slow" advTm="199518"/>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2" cstate="print">
            <a:grayscl/>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2" name="Right Triangle 1"/>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0" name="TextBox 9"/>
          <p:cNvSpPr txBox="1"/>
          <p:nvPr/>
        </p:nvSpPr>
        <p:spPr>
          <a:xfrm>
            <a:off x="705831" y="5707075"/>
            <a:ext cx="4524565" cy="829945"/>
          </a:xfrm>
          <a:prstGeom prst="rect">
            <a:avLst/>
          </a:prstGeom>
          <a:noFill/>
        </p:spPr>
        <p:txBody>
          <a:bodyPr wrap="square" rtlCol="0">
            <a:spAutoFit/>
          </a:bodyPr>
          <a:lstStyle/>
          <a:p>
            <a:r>
              <a:rPr lang="en-US" sz="4800" b="1" dirty="0">
                <a:solidFill>
                  <a:schemeClr val="bg1"/>
                </a:solidFill>
                <a:latin typeface="Alexandria" charset="0"/>
                <a:cs typeface="Alexandria" charset="0"/>
              </a:rPr>
              <a:t>Thank You</a:t>
            </a:r>
          </a:p>
        </p:txBody>
      </p:sp>
      <p:pic>
        <p:nvPicPr>
          <p:cNvPr id="13" name="Graphic 12"/>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9576180" y="6168740"/>
            <a:ext cx="2279266" cy="384052"/>
          </a:xfrm>
          <a:prstGeom prst="rect">
            <a:avLst/>
          </a:prstGeom>
        </p:spPr>
      </p:pic>
      <p:sp>
        <p:nvSpPr>
          <p:cNvPr id="14" name="Parallelogram 13"/>
          <p:cNvSpPr/>
          <p:nvPr/>
        </p:nvSpPr>
        <p:spPr>
          <a:xfrm rot="16200000" flipV="1">
            <a:off x="-2058944" y="440141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1" fmla="*/ 0 w 3801492"/>
              <a:gd name="connsiteY0-2" fmla="*/ 1097456 h 1097456"/>
              <a:gd name="connsiteX1-3" fmla="*/ 1102581 w 3801492"/>
              <a:gd name="connsiteY1-4" fmla="*/ 0 h 1097456"/>
              <a:gd name="connsiteX2-5" fmla="*/ 3801492 w 3801492"/>
              <a:gd name="connsiteY2-6" fmla="*/ 12700 h 1097456"/>
              <a:gd name="connsiteX3-7" fmla="*/ 2724311 w 3801492"/>
              <a:gd name="connsiteY3-8" fmla="*/ 1097456 h 1097456"/>
              <a:gd name="connsiteX4-9" fmla="*/ 0 w 3801492"/>
              <a:gd name="connsiteY4-10" fmla="*/ 1097456 h 1097456"/>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pic>
        <p:nvPicPr>
          <p:cNvPr id="22"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1204686"/>
          </a:xfrm>
          <a:prstGeom prst="rect">
            <a:avLst/>
          </a:prstGeom>
        </p:spPr>
      </p:pic>
    </p:spTree>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1_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p:properties xmlns:p="http://schemas.microsoft.com/office/2006/metadata/properties" xmlns:xsi="http://www.w3.org/2001/XMLSchema-instance" xmlns:pc="http://schemas.microsoft.com/office/infopath/2007/PartnerControls">
  <documentManagement>
    <lcf76f155ced4ddcb4097134ff3c332f xmlns="d13aca44-ef33-4cf4-9980-7f0b00e6eeb9">
      <Terms xmlns="http://schemas.microsoft.com/office/infopath/2007/PartnerControls"/>
    </lcf76f155ced4ddcb4097134ff3c332f>
    <TaxCatchAll xmlns="49100919-8a76-4266-be0c-7dc583902cb4" xsi:nil="true"/>
  </documentManagement>
</p:properties>
</file>

<file path=customXml/item2.xml><?xml version="1.0" encoding="utf-8"?>
<ct:contentTypeSchema xmlns:ct="http://schemas.microsoft.com/office/2006/metadata/contentType" xmlns:ma="http://schemas.microsoft.com/office/2006/metadata/properties/metaAttributes" ct:_="" ma:_="" ma:contentTypeName="Document" ma:contentTypeID="0x0101006A254F5D6A14094B8840E79896A2F150" ma:contentTypeVersion="15" ma:contentTypeDescription="Create a new document." ma:contentTypeScope="" ma:versionID="d34e7bbcb48818fd0d833e9894516321">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a86f5df151fbcf5ce167cf3c41d5309a"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GenerationTime" minOccurs="0"/>
                <xsd:element ref="ns2:MediaServiceEventHashCode" minOccurs="0"/>
                <xsd:element ref="ns2:MediaLengthInSeconds" minOccurs="0"/>
                <xsd:element ref="ns2:MediaServiceDateTaken" minOccurs="0"/>
                <xsd:element ref="ns2:lcf76f155ced4ddcb4097134ff3c332f" minOccurs="0"/>
                <xsd:element ref="ns3:TaxCatchAll" minOccurs="0"/>
                <xsd:element ref="ns2:MediaServiceOCR" minOccurs="0"/>
                <xsd:element ref="ns3:SharedWithUsers" minOccurs="0"/>
                <xsd:element ref="ns3:SharedWithDetails" minOccurs="0"/>
                <xsd:element ref="ns2:MediaServiceBillingMetadata"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GenerationTime" ma:index="12" nillable="true" ma:displayName="MediaServiceGenerationTime" ma:hidden="true" ma:internalName="MediaServiceGenerationTime" ma:readOnly="true">
      <xsd:simpleType>
        <xsd:restriction base="dms:Text"/>
      </xsd:simpleType>
    </xsd:element>
    <xsd:element name="MediaServiceEventHashCode" ma:index="13" nillable="true" ma:displayName="MediaServiceEventHashCode" ma:hidden="true" ma:internalName="MediaServiceEventHashCode" ma:readOnly="true">
      <xsd:simpleType>
        <xsd:restriction base="dms:Text"/>
      </xsd:simpleType>
    </xsd:element>
    <xsd:element name="MediaLengthInSeconds" ma:index="14" nillable="true" ma:displayName="MediaLengthInSeconds" ma:hidden="true" ma:internalName="MediaLengthInSeconds" ma:readOnly="true">
      <xsd:simpleType>
        <xsd:restriction base="dms:Unknown"/>
      </xsd:simpleType>
    </xsd:element>
    <xsd:element name="MediaServiceDateTaken" ma:index="15" nillable="true" ma:displayName="MediaServiceDateTaken" ma:hidden="true" ma:indexed="true" ma:internalName="MediaServiceDateTaken" ma:readOnly="true">
      <xsd:simpleType>
        <xsd:restriction base="dms:Text"/>
      </xsd:simpleType>
    </xsd:element>
    <xsd:element name="lcf76f155ced4ddcb4097134ff3c332f" ma:index="17" nillable="true" ma:taxonomy="true" ma:internalName="lcf76f155ced4ddcb4097134ff3c332f" ma:taxonomyFieldName="MediaServiceImageTags" ma:displayName="Image Tags"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19" nillable="true" ma:displayName="Extracted Text" ma:internalName="MediaServiceOCR" ma:readOnly="true">
      <xsd:simpleType>
        <xsd:restriction base="dms:Note">
          <xsd:maxLength value="255"/>
        </xsd:restriction>
      </xsd:simpleType>
    </xsd:element>
    <xsd:element name="MediaServiceBillingMetadata" ma:index="22" nillable="true" ma:displayName="MediaServiceBillingMetadata" ma:hidden="true" ma:internalName="MediaServiceBillingMetadata" ma:readOnly="true">
      <xsd:simpleType>
        <xsd:restriction base="dms:Note"/>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b5d792bc-7973-4ea0-b250-91ea47055511}"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element name="SharedWithUsers" ma:index="20"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1"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3.xml><?xml version="1.0" encoding="utf-8"?>
<?mso-contentType ?>
<FormTemplates xmlns="http://schemas.microsoft.com/sharepoint/v3/contenttype/forms">
  <Display>DocumentLibraryForm</Display>
  <Edit>DocumentLibraryForm</Edit>
  <New>DocumentLibraryForm</New>
</FormTemplates>
</file>

<file path=customXml/itemProps1.xml><?xml version="1.0" encoding="utf-8"?>
<ds:datastoreItem xmlns:ds="http://schemas.openxmlformats.org/officeDocument/2006/customXml" ds:itemID="{ACC9A911-23AF-4D6B-960B-1A780C58D828}">
  <ds:schemaRefs>
    <ds:schemaRef ds:uri="http://schemas.microsoft.com/office/2006/metadata/properties"/>
    <ds:schemaRef ds:uri="http://www.w3.org/2000/xmlns/"/>
    <ds:schemaRef ds:uri="aca13214-df29-4e3c-a050-857c0bf7bd8e"/>
    <ds:schemaRef ds:uri="http://schemas.microsoft.com/office/infopath/2007/PartnerControls"/>
    <ds:schemaRef ds:uri="688354b5-287c-4cda-825e-1d7935aea40e"/>
    <ds:schemaRef ds:uri="http://www.w3.org/2001/XMLSchema-instance"/>
    <ds:schemaRef ds:uri="d13aca44-ef33-4cf4-9980-7f0b00e6eeb9"/>
    <ds:schemaRef ds:uri="49100919-8a76-4266-be0c-7dc583902cb4"/>
  </ds:schemaRefs>
</ds:datastoreItem>
</file>

<file path=customXml/itemProps2.xml><?xml version="1.0" encoding="utf-8"?>
<ds:datastoreItem xmlns:ds="http://schemas.openxmlformats.org/officeDocument/2006/customXml" ds:itemID="{F393E726-C987-4EE9-97E7-FCFE6568FE6B}"/>
</file>

<file path=customXml/itemProps3.xml><?xml version="1.0" encoding="utf-8"?>
<ds:datastoreItem xmlns:ds="http://schemas.openxmlformats.org/officeDocument/2006/customXml" ds:itemID="{B6922925-B650-4EA1-A7DB-D7297A7637D2}">
  <ds:schemaRefs>
    <ds:schemaRef ds:uri="http://schemas.microsoft.com/sharepoint/v3/contenttype/forms"/>
  </ds:schemaRefs>
</ds:datastoreItem>
</file>

<file path=docProps/app.xml><?xml version="1.0" encoding="utf-8"?>
<Properties xmlns="http://schemas.openxmlformats.org/officeDocument/2006/extended-properties" xmlns:vt="http://schemas.openxmlformats.org/officeDocument/2006/docPropsVTypes">
  <TotalTime>279</TotalTime>
  <Words>750</Words>
  <Application>Microsoft Office PowerPoint</Application>
  <PresentationFormat>Widescreen</PresentationFormat>
  <Paragraphs>102</Paragraphs>
  <Slides>16</Slides>
  <Notes>15</Notes>
  <HiddenSlides>0</HiddenSlides>
  <MMClips>0</MMClips>
  <ScaleCrop>false</ScaleCrop>
  <HeadingPairs>
    <vt:vector size="6" baseType="variant">
      <vt:variant>
        <vt:lpstr>Fonts Used</vt:lpstr>
      </vt:variant>
      <vt:variant>
        <vt:i4>5</vt:i4>
      </vt:variant>
      <vt:variant>
        <vt:lpstr>Theme</vt:lpstr>
      </vt:variant>
      <vt:variant>
        <vt:i4>2</vt:i4>
      </vt:variant>
      <vt:variant>
        <vt:lpstr>Slide Titles</vt:lpstr>
      </vt:variant>
      <vt:variant>
        <vt:i4>16</vt:i4>
      </vt:variant>
    </vt:vector>
  </HeadingPairs>
  <TitlesOfParts>
    <vt:vector size="23" baseType="lpstr">
      <vt:lpstr>Alexandria</vt:lpstr>
      <vt:lpstr>Arial</vt:lpstr>
      <vt:lpstr>Calibri</vt:lpstr>
      <vt:lpstr>Calibri Light</vt:lpstr>
      <vt:lpstr>Times New Roman</vt:lpstr>
      <vt:lpstr>Office Theme</vt:lpstr>
      <vt:lpstr>1_Office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rasha aljerd</cp:lastModifiedBy>
  <cp:revision>49</cp:revision>
  <dcterms:created xsi:type="dcterms:W3CDTF">2023-04-29T09:08:00Z</dcterms:created>
  <dcterms:modified xsi:type="dcterms:W3CDTF">2026-09-27T16:09:36Z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ICV">
    <vt:lpwstr>17AA779C58B4485E9875EC7763513157_12</vt:lpwstr>
  </property>
  <property fmtid="{D5CDD505-2E9C-101B-9397-08002B2CF9AE}" pid="3" name="KSOProductBuildVer">
    <vt:lpwstr>1033-12.2.0.13359</vt:lpwstr>
  </property>
  <property fmtid="{D5CDD505-2E9C-101B-9397-08002B2CF9AE}" pid="4" name="ContentTypeId">
    <vt:lpwstr>0x0101006A254F5D6A14094B8840E79896A2F150</vt:lpwstr>
  </property>
  <property fmtid="{D5CDD505-2E9C-101B-9397-08002B2CF9AE}" pid="5" name="MediaServiceImageTags">
    <vt:lpwstr/>
  </property>
</Properties>
</file>