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8" r:id="rId2"/>
    <p:sldId id="266" r:id="rId3"/>
    <p:sldId id="402" r:id="rId4"/>
    <p:sldId id="267" r:id="rId5"/>
    <p:sldId id="401" r:id="rId6"/>
    <p:sldId id="370" r:id="rId7"/>
    <p:sldId id="371" r:id="rId8"/>
    <p:sldId id="372" r:id="rId9"/>
    <p:sldId id="369" r:id="rId10"/>
    <p:sldId id="359" r:id="rId11"/>
    <p:sldId id="357" r:id="rId12"/>
    <p:sldId id="360" r:id="rId13"/>
    <p:sldId id="354" r:id="rId14"/>
    <p:sldId id="355" r:id="rId15"/>
    <p:sldId id="358" r:id="rId16"/>
    <p:sldId id="268" r:id="rId17"/>
    <p:sldId id="361" r:id="rId18"/>
    <p:sldId id="362" r:id="rId19"/>
    <p:sldId id="377" r:id="rId20"/>
    <p:sldId id="403" r:id="rId21"/>
    <p:sldId id="381" r:id="rId22"/>
    <p:sldId id="380" r:id="rId23"/>
    <p:sldId id="382" r:id="rId24"/>
    <p:sldId id="383" r:id="rId25"/>
    <p:sldId id="384" r:id="rId26"/>
    <p:sldId id="385" r:id="rId27"/>
    <p:sldId id="386" r:id="rId28"/>
    <p:sldId id="387" r:id="rId29"/>
    <p:sldId id="388" r:id="rId30"/>
    <p:sldId id="389" r:id="rId31"/>
    <p:sldId id="390" r:id="rId32"/>
    <p:sldId id="391" r:id="rId33"/>
    <p:sldId id="399" r:id="rId34"/>
    <p:sldId id="400" r:id="rId35"/>
    <p:sldId id="379" r:id="rId36"/>
    <p:sldId id="373" r:id="rId37"/>
    <p:sldId id="376" r:id="rId38"/>
    <p:sldId id="374" r:id="rId39"/>
    <p:sldId id="375" r:id="rId40"/>
    <p:sldId id="392" r:id="rId41"/>
    <p:sldId id="393" r:id="rId42"/>
    <p:sldId id="394" r:id="rId43"/>
    <p:sldId id="395" r:id="rId44"/>
    <p:sldId id="396" r:id="rId45"/>
    <p:sldId id="397" r:id="rId46"/>
    <p:sldId id="398" r:id="rId47"/>
    <p:sldId id="35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83652" autoAdjust="0"/>
  </p:normalViewPr>
  <p:slideViewPr>
    <p:cSldViewPr snapToGrid="0">
      <p:cViewPr varScale="1">
        <p:scale>
          <a:sx n="51" d="100"/>
          <a:sy n="51" d="100"/>
        </p:scale>
        <p:origin x="1274" y="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138AC8-3B11-4DD1-A943-C79AB869B98D}" type="doc">
      <dgm:prSet loTypeId="urn:microsoft.com/office/officeart/2005/8/layout/orgChart1" loCatId="hierarchy" qsTypeId="urn:microsoft.com/office/officeart/2005/8/quickstyle/3d1" qsCatId="3D" csTypeId="urn:microsoft.com/office/officeart/2005/8/colors/colorful5" csCatId="colorful" phldr="1"/>
      <dgm:spPr/>
      <dgm:t>
        <a:bodyPr/>
        <a:lstStyle/>
        <a:p>
          <a:endParaRPr lang="en-US"/>
        </a:p>
      </dgm:t>
    </dgm:pt>
    <dgm:pt modelId="{B2FFB379-240C-4DFD-8C9D-DF0429506855}">
      <dgm:prSet phldrT="[نص]" custT="1"/>
      <dgm:spPr/>
      <dgm:t>
        <a:bodyPr/>
        <a:lstStyle/>
        <a:p>
          <a:pPr>
            <a:buFont typeface="Wingdings" panose="05000000000000000000" pitchFamily="2" charset="2"/>
            <a:buChar char="q"/>
          </a:pPr>
          <a:r>
            <a:rPr lang="en-US" sz="2400" b="1" dirty="0">
              <a:solidFill>
                <a:srgbClr val="002060"/>
              </a:solidFill>
              <a:effectLst/>
              <a:latin typeface="+mn-lt"/>
            </a:rPr>
            <a:t>Classical Encryption Techniques</a:t>
          </a:r>
          <a:endParaRPr lang="en-US" sz="2400" dirty="0">
            <a:solidFill>
              <a:srgbClr val="002060"/>
            </a:solidFill>
            <a:latin typeface="+mn-lt"/>
          </a:endParaRPr>
        </a:p>
      </dgm:t>
    </dgm:pt>
    <dgm:pt modelId="{8C0319B7-992F-435C-99B4-0D642BD2A916}" type="parTrans" cxnId="{EB143FB9-D6D7-4159-897A-94DFAF9FF0CE}">
      <dgm:prSet/>
      <dgm:spPr/>
      <dgm:t>
        <a:bodyPr/>
        <a:lstStyle/>
        <a:p>
          <a:endParaRPr lang="en-US"/>
        </a:p>
      </dgm:t>
    </dgm:pt>
    <dgm:pt modelId="{52C2E779-F8A8-44C0-84E7-42DEF5B5E413}" type="sibTrans" cxnId="{EB143FB9-D6D7-4159-897A-94DFAF9FF0CE}">
      <dgm:prSet/>
      <dgm:spPr/>
      <dgm:t>
        <a:bodyPr/>
        <a:lstStyle/>
        <a:p>
          <a:endParaRPr lang="en-US"/>
        </a:p>
      </dgm:t>
    </dgm:pt>
    <dgm:pt modelId="{E0D8306E-B35C-4AF7-A15B-A723736A1FED}">
      <dgm:prSet phldrT="[نص]" custT="1"/>
      <dgm:spPr/>
      <dgm:t>
        <a:bodyPr/>
        <a:lstStyle/>
        <a:p>
          <a:pPr>
            <a:buFont typeface="Wingdings" panose="05000000000000000000" pitchFamily="2" charset="2"/>
            <a:buChar char="Ø"/>
          </a:pPr>
          <a:r>
            <a:rPr lang="en-US" sz="2400" b="1" kern="1200" dirty="0">
              <a:solidFill>
                <a:srgbClr val="002060"/>
              </a:solidFill>
              <a:effectLst/>
              <a:latin typeface="Calibri"/>
              <a:ea typeface="+mn-ea"/>
              <a:cs typeface="+mn-cs"/>
            </a:rPr>
            <a:t>Substitution Techniques</a:t>
          </a:r>
        </a:p>
      </dgm:t>
    </dgm:pt>
    <dgm:pt modelId="{D6C7EFC0-A385-4E9B-9A9A-6DEEE0D0E2DD}" type="parTrans" cxnId="{B1D328B9-F39A-4950-BA7D-9F3CFA8C0576}">
      <dgm:prSet/>
      <dgm:spPr/>
      <dgm:t>
        <a:bodyPr/>
        <a:lstStyle/>
        <a:p>
          <a:endParaRPr lang="en-US"/>
        </a:p>
      </dgm:t>
    </dgm:pt>
    <dgm:pt modelId="{EB57ADA2-23CF-4FBC-B752-90ED6755C365}" type="sibTrans" cxnId="{B1D328B9-F39A-4950-BA7D-9F3CFA8C0576}">
      <dgm:prSet/>
      <dgm:spPr/>
      <dgm:t>
        <a:bodyPr/>
        <a:lstStyle/>
        <a:p>
          <a:endParaRPr lang="en-US"/>
        </a:p>
      </dgm:t>
    </dgm:pt>
    <dgm:pt modelId="{837CFABE-3071-4F5E-AF0F-6A7F18346569}">
      <dgm:prSet phldrT="[نص]" custT="1"/>
      <dgm:spPr/>
      <dgm:t>
        <a:bodyPr/>
        <a:lstStyle/>
        <a:p>
          <a:pPr>
            <a:buFont typeface="Wingdings" panose="05000000000000000000" pitchFamily="2" charset="2"/>
            <a:buChar char="Ø"/>
          </a:pPr>
          <a:r>
            <a:rPr lang="en-US" sz="2400" b="1" kern="1200" dirty="0">
              <a:solidFill>
                <a:srgbClr val="002060"/>
              </a:solidFill>
              <a:effectLst/>
              <a:latin typeface="Calibri"/>
              <a:ea typeface="+mn-ea"/>
              <a:cs typeface="+mn-cs"/>
            </a:rPr>
            <a:t>Transposition Techniques</a:t>
          </a:r>
        </a:p>
      </dgm:t>
    </dgm:pt>
    <dgm:pt modelId="{2B344D5D-9C27-4472-AB7F-59C84D3A9041}" type="parTrans" cxnId="{AF5873BD-F51D-4883-AD7F-C547317E918D}">
      <dgm:prSet/>
      <dgm:spPr/>
      <dgm:t>
        <a:bodyPr/>
        <a:lstStyle/>
        <a:p>
          <a:endParaRPr lang="en-US"/>
        </a:p>
      </dgm:t>
    </dgm:pt>
    <dgm:pt modelId="{27B60D13-55AD-4D6F-BD3A-EC929D5C48C2}" type="sibTrans" cxnId="{AF5873BD-F51D-4883-AD7F-C547317E918D}">
      <dgm:prSet/>
      <dgm:spPr/>
      <dgm:t>
        <a:bodyPr/>
        <a:lstStyle/>
        <a:p>
          <a:endParaRPr lang="en-US"/>
        </a:p>
      </dgm:t>
    </dgm:pt>
    <dgm:pt modelId="{C6089A4A-285A-4144-B571-F3BDCD8A19D4}">
      <dgm:prSet phldrT="[نص]" custT="1"/>
      <dgm:spPr/>
      <dgm:t>
        <a:bodyPr/>
        <a:lstStyle/>
        <a:p>
          <a:pPr>
            <a:buFont typeface="Wingdings" panose="05000000000000000000" pitchFamily="2" charset="2"/>
            <a:buChar char="q"/>
          </a:pPr>
          <a:r>
            <a:rPr lang="en-US" sz="2400" b="1" kern="1200" dirty="0">
              <a:solidFill>
                <a:srgbClr val="002060"/>
              </a:solidFill>
              <a:effectLst/>
              <a:latin typeface="Calibri"/>
              <a:ea typeface="+mn-ea"/>
              <a:cs typeface="+mn-cs"/>
            </a:rPr>
            <a:t>Rotor Machines</a:t>
          </a:r>
        </a:p>
      </dgm:t>
    </dgm:pt>
    <dgm:pt modelId="{8D27F10E-16C3-49DA-AB33-7F3899017A2F}" type="parTrans" cxnId="{C699C413-D556-49CB-AE30-8A64C31A4542}">
      <dgm:prSet/>
      <dgm:spPr/>
      <dgm:t>
        <a:bodyPr/>
        <a:lstStyle/>
        <a:p>
          <a:endParaRPr lang="en-US"/>
        </a:p>
      </dgm:t>
    </dgm:pt>
    <dgm:pt modelId="{AD74E683-4BF1-48FF-B22B-A53B3C045387}" type="sibTrans" cxnId="{C699C413-D556-49CB-AE30-8A64C31A4542}">
      <dgm:prSet/>
      <dgm:spPr/>
      <dgm:t>
        <a:bodyPr/>
        <a:lstStyle/>
        <a:p>
          <a:endParaRPr lang="en-US"/>
        </a:p>
      </dgm:t>
    </dgm:pt>
    <dgm:pt modelId="{0A439DBC-CD12-4E38-A9DA-82AB3C9060CA}">
      <dgm:prSet phldrT="[نص]" custT="1"/>
      <dgm:spPr/>
      <dgm:t>
        <a:bodyPr/>
        <a:lstStyle/>
        <a:p>
          <a:pPr>
            <a:buFont typeface="Wingdings" panose="05000000000000000000" pitchFamily="2" charset="2"/>
            <a:buChar char="q"/>
          </a:pPr>
          <a:r>
            <a:rPr lang="en-US" sz="2400" b="1" kern="1200" dirty="0">
              <a:solidFill>
                <a:srgbClr val="002060"/>
              </a:solidFill>
              <a:effectLst/>
              <a:latin typeface="Calibri"/>
              <a:ea typeface="+mn-ea"/>
              <a:cs typeface="+mn-cs"/>
            </a:rPr>
            <a:t>Steganography</a:t>
          </a:r>
        </a:p>
      </dgm:t>
    </dgm:pt>
    <dgm:pt modelId="{8E7A2147-54FA-4B77-9BDB-525FEDD2F8FB}" type="parTrans" cxnId="{6D271461-156E-43BE-A9A2-C1C2FF9ABA34}">
      <dgm:prSet/>
      <dgm:spPr/>
      <dgm:t>
        <a:bodyPr/>
        <a:lstStyle/>
        <a:p>
          <a:endParaRPr lang="en-US"/>
        </a:p>
      </dgm:t>
    </dgm:pt>
    <dgm:pt modelId="{466A47FF-A496-486F-91F3-B591DFECB187}" type="sibTrans" cxnId="{6D271461-156E-43BE-A9A2-C1C2FF9ABA34}">
      <dgm:prSet/>
      <dgm:spPr/>
      <dgm:t>
        <a:bodyPr/>
        <a:lstStyle/>
        <a:p>
          <a:endParaRPr lang="en-US"/>
        </a:p>
      </dgm:t>
    </dgm:pt>
    <dgm:pt modelId="{17894C75-BEC0-4B5F-8A84-063AD63E1E09}">
      <dgm:prSet phldrT="[نص]" custT="1"/>
      <dgm:spPr/>
      <dgm:t>
        <a:bodyPr/>
        <a:lstStyle/>
        <a:p>
          <a:r>
            <a:rPr lang="en-US" sz="2400" b="1" kern="1200" dirty="0">
              <a:solidFill>
                <a:srgbClr val="002060"/>
              </a:solidFill>
            </a:rPr>
            <a:t>Symmetric Cipher Model</a:t>
          </a:r>
          <a:endParaRPr lang="en-US" sz="2400" b="1" kern="1200" dirty="0">
            <a:solidFill>
              <a:srgbClr val="002060"/>
            </a:solidFill>
            <a:effectLst/>
            <a:latin typeface="Calibri"/>
            <a:ea typeface="+mn-ea"/>
            <a:cs typeface="+mn-cs"/>
          </a:endParaRPr>
        </a:p>
      </dgm:t>
    </dgm:pt>
    <dgm:pt modelId="{7F5A0441-C6E1-4E38-9B98-8ED1B9257BA8}" type="parTrans" cxnId="{3D57FD29-B0F1-41A7-8964-273AD2421B55}">
      <dgm:prSet/>
      <dgm:spPr/>
      <dgm:t>
        <a:bodyPr/>
        <a:lstStyle/>
        <a:p>
          <a:endParaRPr lang="en-US"/>
        </a:p>
      </dgm:t>
    </dgm:pt>
    <dgm:pt modelId="{6FEBF777-AE5C-470C-ADC8-26225018A225}" type="sibTrans" cxnId="{3D57FD29-B0F1-41A7-8964-273AD2421B55}">
      <dgm:prSet/>
      <dgm:spPr/>
      <dgm:t>
        <a:bodyPr/>
        <a:lstStyle/>
        <a:p>
          <a:endParaRPr lang="en-US"/>
        </a:p>
      </dgm:t>
    </dgm:pt>
    <dgm:pt modelId="{4DE1239F-9EDC-4C6E-82BF-C3B2843DA366}" type="pres">
      <dgm:prSet presAssocID="{E5138AC8-3B11-4DD1-A943-C79AB869B98D}" presName="hierChild1" presStyleCnt="0">
        <dgm:presLayoutVars>
          <dgm:orgChart val="1"/>
          <dgm:chPref val="1"/>
          <dgm:dir/>
          <dgm:animOne val="branch"/>
          <dgm:animLvl val="lvl"/>
          <dgm:resizeHandles/>
        </dgm:presLayoutVars>
      </dgm:prSet>
      <dgm:spPr/>
    </dgm:pt>
    <dgm:pt modelId="{D5F8ABDE-0886-4133-86BB-2C7B2FF8A3CB}" type="pres">
      <dgm:prSet presAssocID="{B2FFB379-240C-4DFD-8C9D-DF0429506855}" presName="hierRoot1" presStyleCnt="0">
        <dgm:presLayoutVars>
          <dgm:hierBranch val="init"/>
        </dgm:presLayoutVars>
      </dgm:prSet>
      <dgm:spPr/>
    </dgm:pt>
    <dgm:pt modelId="{AC80544A-6C65-40F9-963D-36A036A29F03}" type="pres">
      <dgm:prSet presAssocID="{B2FFB379-240C-4DFD-8C9D-DF0429506855}" presName="rootComposite1" presStyleCnt="0"/>
      <dgm:spPr/>
    </dgm:pt>
    <dgm:pt modelId="{EBF25275-5AAF-4F26-9464-FDEAAC588E11}" type="pres">
      <dgm:prSet presAssocID="{B2FFB379-240C-4DFD-8C9D-DF0429506855}" presName="rootText1" presStyleLbl="node0" presStyleIdx="0" presStyleCnt="1" custScaleX="176481" custScaleY="107125" custLinFactNeighborX="-4574" custLinFactNeighborY="-34194">
        <dgm:presLayoutVars>
          <dgm:chPref val="3"/>
        </dgm:presLayoutVars>
      </dgm:prSet>
      <dgm:spPr/>
    </dgm:pt>
    <dgm:pt modelId="{2C460EDB-BCBB-4C8A-A75E-06A68362C68D}" type="pres">
      <dgm:prSet presAssocID="{B2FFB379-240C-4DFD-8C9D-DF0429506855}" presName="rootConnector1" presStyleLbl="node1" presStyleIdx="0" presStyleCnt="0"/>
      <dgm:spPr/>
    </dgm:pt>
    <dgm:pt modelId="{61C77FD4-EDD4-4342-8C17-6169BEDAC5DE}" type="pres">
      <dgm:prSet presAssocID="{B2FFB379-240C-4DFD-8C9D-DF0429506855}" presName="hierChild2" presStyleCnt="0"/>
      <dgm:spPr/>
    </dgm:pt>
    <dgm:pt modelId="{1548DFF7-EB90-4985-81DA-812377C88762}" type="pres">
      <dgm:prSet presAssocID="{7F5A0441-C6E1-4E38-9B98-8ED1B9257BA8}" presName="Name37" presStyleLbl="parChTrans1D2" presStyleIdx="0" presStyleCnt="5"/>
      <dgm:spPr/>
    </dgm:pt>
    <dgm:pt modelId="{2FF63D4F-9AE1-4620-9F49-A9D3EBB7D8C3}" type="pres">
      <dgm:prSet presAssocID="{17894C75-BEC0-4B5F-8A84-063AD63E1E09}" presName="hierRoot2" presStyleCnt="0">
        <dgm:presLayoutVars>
          <dgm:hierBranch val="init"/>
        </dgm:presLayoutVars>
      </dgm:prSet>
      <dgm:spPr/>
    </dgm:pt>
    <dgm:pt modelId="{B5E66803-7D47-469B-984E-014C970E1AEA}" type="pres">
      <dgm:prSet presAssocID="{17894C75-BEC0-4B5F-8A84-063AD63E1E09}" presName="rootComposite" presStyleCnt="0"/>
      <dgm:spPr/>
    </dgm:pt>
    <dgm:pt modelId="{A247A618-F100-4452-B2C5-6A19509CBE29}" type="pres">
      <dgm:prSet presAssocID="{17894C75-BEC0-4B5F-8A84-063AD63E1E09}" presName="rootText" presStyleLbl="node2" presStyleIdx="0" presStyleCnt="5">
        <dgm:presLayoutVars>
          <dgm:chPref val="3"/>
        </dgm:presLayoutVars>
      </dgm:prSet>
      <dgm:spPr/>
    </dgm:pt>
    <dgm:pt modelId="{708EF35A-7C8C-460E-831B-6F831F1002B9}" type="pres">
      <dgm:prSet presAssocID="{17894C75-BEC0-4B5F-8A84-063AD63E1E09}" presName="rootConnector" presStyleLbl="node2" presStyleIdx="0" presStyleCnt="5"/>
      <dgm:spPr/>
    </dgm:pt>
    <dgm:pt modelId="{71C87D1B-2B9B-49B0-871F-F754BDC96180}" type="pres">
      <dgm:prSet presAssocID="{17894C75-BEC0-4B5F-8A84-063AD63E1E09}" presName="hierChild4" presStyleCnt="0"/>
      <dgm:spPr/>
    </dgm:pt>
    <dgm:pt modelId="{4889B547-C317-4AFF-B6EC-25D7DF07DC86}" type="pres">
      <dgm:prSet presAssocID="{17894C75-BEC0-4B5F-8A84-063AD63E1E09}" presName="hierChild5" presStyleCnt="0"/>
      <dgm:spPr/>
    </dgm:pt>
    <dgm:pt modelId="{B0D57E3B-52D2-4217-A88E-FA796D8B1BAD}" type="pres">
      <dgm:prSet presAssocID="{D6C7EFC0-A385-4E9B-9A9A-6DEEE0D0E2DD}" presName="Name37" presStyleLbl="parChTrans1D2" presStyleIdx="1" presStyleCnt="5"/>
      <dgm:spPr/>
    </dgm:pt>
    <dgm:pt modelId="{2975A9D2-2FD6-4CBC-8CDC-0141937E7B26}" type="pres">
      <dgm:prSet presAssocID="{E0D8306E-B35C-4AF7-A15B-A723736A1FED}" presName="hierRoot2" presStyleCnt="0">
        <dgm:presLayoutVars>
          <dgm:hierBranch val="init"/>
        </dgm:presLayoutVars>
      </dgm:prSet>
      <dgm:spPr/>
    </dgm:pt>
    <dgm:pt modelId="{D82075BA-DBAE-45C7-B863-F6FA06EF7FF9}" type="pres">
      <dgm:prSet presAssocID="{E0D8306E-B35C-4AF7-A15B-A723736A1FED}" presName="rootComposite" presStyleCnt="0"/>
      <dgm:spPr/>
    </dgm:pt>
    <dgm:pt modelId="{0C603BB9-4D96-4E13-AFD5-50FBE5B2204D}" type="pres">
      <dgm:prSet presAssocID="{E0D8306E-B35C-4AF7-A15B-A723736A1FED}" presName="rootText" presStyleLbl="node2" presStyleIdx="1" presStyleCnt="5" custLinFactNeighborX="-268" custLinFactNeighborY="-1257">
        <dgm:presLayoutVars>
          <dgm:chPref val="3"/>
        </dgm:presLayoutVars>
      </dgm:prSet>
      <dgm:spPr/>
    </dgm:pt>
    <dgm:pt modelId="{C86B6B85-C2B9-4512-959F-A05CE1FEE466}" type="pres">
      <dgm:prSet presAssocID="{E0D8306E-B35C-4AF7-A15B-A723736A1FED}" presName="rootConnector" presStyleLbl="node2" presStyleIdx="1" presStyleCnt="5"/>
      <dgm:spPr/>
    </dgm:pt>
    <dgm:pt modelId="{8D5B7FA6-27FD-484C-9CE8-B8F8D7B15908}" type="pres">
      <dgm:prSet presAssocID="{E0D8306E-B35C-4AF7-A15B-A723736A1FED}" presName="hierChild4" presStyleCnt="0"/>
      <dgm:spPr/>
    </dgm:pt>
    <dgm:pt modelId="{845691A8-F07F-44E9-AB0F-A8DE354517BB}" type="pres">
      <dgm:prSet presAssocID="{E0D8306E-B35C-4AF7-A15B-A723736A1FED}" presName="hierChild5" presStyleCnt="0"/>
      <dgm:spPr/>
    </dgm:pt>
    <dgm:pt modelId="{E51B5167-7583-475A-A4CA-C849A85CA2D1}" type="pres">
      <dgm:prSet presAssocID="{2B344D5D-9C27-4472-AB7F-59C84D3A9041}" presName="Name37" presStyleLbl="parChTrans1D2" presStyleIdx="2" presStyleCnt="5"/>
      <dgm:spPr/>
    </dgm:pt>
    <dgm:pt modelId="{F3F3D955-B996-4B82-96FC-F4686EE9B80A}" type="pres">
      <dgm:prSet presAssocID="{837CFABE-3071-4F5E-AF0F-6A7F18346569}" presName="hierRoot2" presStyleCnt="0">
        <dgm:presLayoutVars>
          <dgm:hierBranch val="init"/>
        </dgm:presLayoutVars>
      </dgm:prSet>
      <dgm:spPr/>
    </dgm:pt>
    <dgm:pt modelId="{DE57243A-BEA2-4AA2-96A4-6B539360FA77}" type="pres">
      <dgm:prSet presAssocID="{837CFABE-3071-4F5E-AF0F-6A7F18346569}" presName="rootComposite" presStyleCnt="0"/>
      <dgm:spPr/>
    </dgm:pt>
    <dgm:pt modelId="{8DB4CD91-E1D4-4DDE-BE21-070C11DCBEA3}" type="pres">
      <dgm:prSet presAssocID="{837CFABE-3071-4F5E-AF0F-6A7F18346569}" presName="rootText" presStyleLbl="node2" presStyleIdx="2" presStyleCnt="5">
        <dgm:presLayoutVars>
          <dgm:chPref val="3"/>
        </dgm:presLayoutVars>
      </dgm:prSet>
      <dgm:spPr/>
    </dgm:pt>
    <dgm:pt modelId="{A652F808-5359-41BA-B141-99AC58173993}" type="pres">
      <dgm:prSet presAssocID="{837CFABE-3071-4F5E-AF0F-6A7F18346569}" presName="rootConnector" presStyleLbl="node2" presStyleIdx="2" presStyleCnt="5"/>
      <dgm:spPr/>
    </dgm:pt>
    <dgm:pt modelId="{0950E061-DA99-41A9-9BF6-24ED4353267E}" type="pres">
      <dgm:prSet presAssocID="{837CFABE-3071-4F5E-AF0F-6A7F18346569}" presName="hierChild4" presStyleCnt="0"/>
      <dgm:spPr/>
    </dgm:pt>
    <dgm:pt modelId="{3176B173-282E-46B8-989B-AB2E278C334D}" type="pres">
      <dgm:prSet presAssocID="{837CFABE-3071-4F5E-AF0F-6A7F18346569}" presName="hierChild5" presStyleCnt="0"/>
      <dgm:spPr/>
    </dgm:pt>
    <dgm:pt modelId="{847C18E5-A26E-425D-BE39-AAFC8994C1A2}" type="pres">
      <dgm:prSet presAssocID="{8D27F10E-16C3-49DA-AB33-7F3899017A2F}" presName="Name37" presStyleLbl="parChTrans1D2" presStyleIdx="3" presStyleCnt="5"/>
      <dgm:spPr/>
    </dgm:pt>
    <dgm:pt modelId="{3683C7DF-967B-4ED3-9DC5-E65C2F42A981}" type="pres">
      <dgm:prSet presAssocID="{C6089A4A-285A-4144-B571-F3BDCD8A19D4}" presName="hierRoot2" presStyleCnt="0">
        <dgm:presLayoutVars>
          <dgm:hierBranch val="init"/>
        </dgm:presLayoutVars>
      </dgm:prSet>
      <dgm:spPr/>
    </dgm:pt>
    <dgm:pt modelId="{62B45CB2-C964-45E9-9E3D-A02BFAC848F5}" type="pres">
      <dgm:prSet presAssocID="{C6089A4A-285A-4144-B571-F3BDCD8A19D4}" presName="rootComposite" presStyleCnt="0"/>
      <dgm:spPr/>
    </dgm:pt>
    <dgm:pt modelId="{6494E921-5BFB-4514-9539-2568CF3FBA9D}" type="pres">
      <dgm:prSet presAssocID="{C6089A4A-285A-4144-B571-F3BDCD8A19D4}" presName="rootText" presStyleLbl="node2" presStyleIdx="3" presStyleCnt="5">
        <dgm:presLayoutVars>
          <dgm:chPref val="3"/>
        </dgm:presLayoutVars>
      </dgm:prSet>
      <dgm:spPr/>
    </dgm:pt>
    <dgm:pt modelId="{C75ABC40-6A18-439B-AC83-2FA392346429}" type="pres">
      <dgm:prSet presAssocID="{C6089A4A-285A-4144-B571-F3BDCD8A19D4}" presName="rootConnector" presStyleLbl="node2" presStyleIdx="3" presStyleCnt="5"/>
      <dgm:spPr/>
    </dgm:pt>
    <dgm:pt modelId="{A14A9F4B-71F2-4FC0-8F1C-8FDC122822DF}" type="pres">
      <dgm:prSet presAssocID="{C6089A4A-285A-4144-B571-F3BDCD8A19D4}" presName="hierChild4" presStyleCnt="0"/>
      <dgm:spPr/>
    </dgm:pt>
    <dgm:pt modelId="{26C00DEC-9467-4733-8637-6CD19090E78A}" type="pres">
      <dgm:prSet presAssocID="{C6089A4A-285A-4144-B571-F3BDCD8A19D4}" presName="hierChild5" presStyleCnt="0"/>
      <dgm:spPr/>
    </dgm:pt>
    <dgm:pt modelId="{ACE3C7D1-8154-4763-98C3-A77BB067DF96}" type="pres">
      <dgm:prSet presAssocID="{8E7A2147-54FA-4B77-9BDB-525FEDD2F8FB}" presName="Name37" presStyleLbl="parChTrans1D2" presStyleIdx="4" presStyleCnt="5"/>
      <dgm:spPr/>
    </dgm:pt>
    <dgm:pt modelId="{3F6B14A4-F62E-4DF7-B7D5-77D8CB6F0E6B}" type="pres">
      <dgm:prSet presAssocID="{0A439DBC-CD12-4E38-A9DA-82AB3C9060CA}" presName="hierRoot2" presStyleCnt="0">
        <dgm:presLayoutVars>
          <dgm:hierBranch val="init"/>
        </dgm:presLayoutVars>
      </dgm:prSet>
      <dgm:spPr/>
    </dgm:pt>
    <dgm:pt modelId="{925B17C1-B469-475E-AD1A-DCC51DBE8990}" type="pres">
      <dgm:prSet presAssocID="{0A439DBC-CD12-4E38-A9DA-82AB3C9060CA}" presName="rootComposite" presStyleCnt="0"/>
      <dgm:spPr/>
    </dgm:pt>
    <dgm:pt modelId="{843BF8A3-64AE-4B82-B78C-F6DF00791A0D}" type="pres">
      <dgm:prSet presAssocID="{0A439DBC-CD12-4E38-A9DA-82AB3C9060CA}" presName="rootText" presStyleLbl="node2" presStyleIdx="4" presStyleCnt="5" custScaleX="109009">
        <dgm:presLayoutVars>
          <dgm:chPref val="3"/>
        </dgm:presLayoutVars>
      </dgm:prSet>
      <dgm:spPr/>
    </dgm:pt>
    <dgm:pt modelId="{F1436CA6-5616-47AC-B4DE-56CDC8B97125}" type="pres">
      <dgm:prSet presAssocID="{0A439DBC-CD12-4E38-A9DA-82AB3C9060CA}" presName="rootConnector" presStyleLbl="node2" presStyleIdx="4" presStyleCnt="5"/>
      <dgm:spPr/>
    </dgm:pt>
    <dgm:pt modelId="{8DB2AEC2-EF2F-49EC-896F-BB736E258B17}" type="pres">
      <dgm:prSet presAssocID="{0A439DBC-CD12-4E38-A9DA-82AB3C9060CA}" presName="hierChild4" presStyleCnt="0"/>
      <dgm:spPr/>
    </dgm:pt>
    <dgm:pt modelId="{6AAEBD2A-27D1-4D7E-8564-698C5E67AC1B}" type="pres">
      <dgm:prSet presAssocID="{0A439DBC-CD12-4E38-A9DA-82AB3C9060CA}" presName="hierChild5" presStyleCnt="0"/>
      <dgm:spPr/>
    </dgm:pt>
    <dgm:pt modelId="{36385FDC-3355-49BB-BB85-7E9CA56AF6EA}" type="pres">
      <dgm:prSet presAssocID="{B2FFB379-240C-4DFD-8C9D-DF0429506855}" presName="hierChild3" presStyleCnt="0"/>
      <dgm:spPr/>
    </dgm:pt>
  </dgm:ptLst>
  <dgm:cxnLst>
    <dgm:cxn modelId="{F6B4EA03-A8E0-4753-B254-86E976F1C584}" type="presOf" srcId="{B2FFB379-240C-4DFD-8C9D-DF0429506855}" destId="{2C460EDB-BCBB-4C8A-A75E-06A68362C68D}" srcOrd="1" destOrd="0" presId="urn:microsoft.com/office/officeart/2005/8/layout/orgChart1"/>
    <dgm:cxn modelId="{89E9CF10-205D-4DD1-AE39-04555138CA69}" type="presOf" srcId="{837CFABE-3071-4F5E-AF0F-6A7F18346569}" destId="{A652F808-5359-41BA-B141-99AC58173993}" srcOrd="1" destOrd="0" presId="urn:microsoft.com/office/officeart/2005/8/layout/orgChart1"/>
    <dgm:cxn modelId="{0B604813-112F-4078-B27C-A9157A72AF42}" type="presOf" srcId="{E0D8306E-B35C-4AF7-A15B-A723736A1FED}" destId="{0C603BB9-4D96-4E13-AFD5-50FBE5B2204D}" srcOrd="0" destOrd="0" presId="urn:microsoft.com/office/officeart/2005/8/layout/orgChart1"/>
    <dgm:cxn modelId="{C699C413-D556-49CB-AE30-8A64C31A4542}" srcId="{B2FFB379-240C-4DFD-8C9D-DF0429506855}" destId="{C6089A4A-285A-4144-B571-F3BDCD8A19D4}" srcOrd="3" destOrd="0" parTransId="{8D27F10E-16C3-49DA-AB33-7F3899017A2F}" sibTransId="{AD74E683-4BF1-48FF-B22B-A53B3C045387}"/>
    <dgm:cxn modelId="{9A9D7318-6A66-44E6-B8F1-36684E2E3085}" type="presOf" srcId="{17894C75-BEC0-4B5F-8A84-063AD63E1E09}" destId="{A247A618-F100-4452-B2C5-6A19509CBE29}" srcOrd="0" destOrd="0" presId="urn:microsoft.com/office/officeart/2005/8/layout/orgChart1"/>
    <dgm:cxn modelId="{A76AC426-1C8B-4973-A38F-89E3BCD60BE1}" type="presOf" srcId="{7F5A0441-C6E1-4E38-9B98-8ED1B9257BA8}" destId="{1548DFF7-EB90-4985-81DA-812377C88762}" srcOrd="0" destOrd="0" presId="urn:microsoft.com/office/officeart/2005/8/layout/orgChart1"/>
    <dgm:cxn modelId="{3D57FD29-B0F1-41A7-8964-273AD2421B55}" srcId="{B2FFB379-240C-4DFD-8C9D-DF0429506855}" destId="{17894C75-BEC0-4B5F-8A84-063AD63E1E09}" srcOrd="0" destOrd="0" parTransId="{7F5A0441-C6E1-4E38-9B98-8ED1B9257BA8}" sibTransId="{6FEBF777-AE5C-470C-ADC8-26225018A225}"/>
    <dgm:cxn modelId="{A7889534-04A4-4AA6-9627-B7BEEA86D506}" type="presOf" srcId="{0A439DBC-CD12-4E38-A9DA-82AB3C9060CA}" destId="{843BF8A3-64AE-4B82-B78C-F6DF00791A0D}" srcOrd="0" destOrd="0" presId="urn:microsoft.com/office/officeart/2005/8/layout/orgChart1"/>
    <dgm:cxn modelId="{851F6537-8916-4764-84CD-65A3E2C0EF82}" type="presOf" srcId="{C6089A4A-285A-4144-B571-F3BDCD8A19D4}" destId="{C75ABC40-6A18-439B-AC83-2FA392346429}" srcOrd="1" destOrd="0" presId="urn:microsoft.com/office/officeart/2005/8/layout/orgChart1"/>
    <dgm:cxn modelId="{809C7C3F-CC2E-474C-9432-1CBB12398B9F}" type="presOf" srcId="{837CFABE-3071-4F5E-AF0F-6A7F18346569}" destId="{8DB4CD91-E1D4-4DDE-BE21-070C11DCBEA3}" srcOrd="0" destOrd="0" presId="urn:microsoft.com/office/officeart/2005/8/layout/orgChart1"/>
    <dgm:cxn modelId="{D2C74160-C0A7-44FF-A37B-CDD786E13E68}" type="presOf" srcId="{E0D8306E-B35C-4AF7-A15B-A723736A1FED}" destId="{C86B6B85-C2B9-4512-959F-A05CE1FEE466}" srcOrd="1" destOrd="0" presId="urn:microsoft.com/office/officeart/2005/8/layout/orgChart1"/>
    <dgm:cxn modelId="{6D271461-156E-43BE-A9A2-C1C2FF9ABA34}" srcId="{B2FFB379-240C-4DFD-8C9D-DF0429506855}" destId="{0A439DBC-CD12-4E38-A9DA-82AB3C9060CA}" srcOrd="4" destOrd="0" parTransId="{8E7A2147-54FA-4B77-9BDB-525FEDD2F8FB}" sibTransId="{466A47FF-A496-486F-91F3-B591DFECB187}"/>
    <dgm:cxn modelId="{6FAD147F-EA82-46AD-BA78-A64297E40890}" type="presOf" srcId="{0A439DBC-CD12-4E38-A9DA-82AB3C9060CA}" destId="{F1436CA6-5616-47AC-B4DE-56CDC8B97125}" srcOrd="1" destOrd="0" presId="urn:microsoft.com/office/officeart/2005/8/layout/orgChart1"/>
    <dgm:cxn modelId="{6F23238E-41AB-4C56-88E0-4B15E8D4C4F2}" type="presOf" srcId="{17894C75-BEC0-4B5F-8A84-063AD63E1E09}" destId="{708EF35A-7C8C-460E-831B-6F831F1002B9}" srcOrd="1" destOrd="0" presId="urn:microsoft.com/office/officeart/2005/8/layout/orgChart1"/>
    <dgm:cxn modelId="{259CE396-66F7-414A-B3DD-571A3B80380D}" type="presOf" srcId="{D6C7EFC0-A385-4E9B-9A9A-6DEEE0D0E2DD}" destId="{B0D57E3B-52D2-4217-A88E-FA796D8B1BAD}" srcOrd="0" destOrd="0" presId="urn:microsoft.com/office/officeart/2005/8/layout/orgChart1"/>
    <dgm:cxn modelId="{BFCDFA99-C31A-4D04-857A-CAE2713F7FF1}" type="presOf" srcId="{C6089A4A-285A-4144-B571-F3BDCD8A19D4}" destId="{6494E921-5BFB-4514-9539-2568CF3FBA9D}" srcOrd="0" destOrd="0" presId="urn:microsoft.com/office/officeart/2005/8/layout/orgChart1"/>
    <dgm:cxn modelId="{A4FF129B-A36D-4483-B1E8-01027DB30E6B}" type="presOf" srcId="{E5138AC8-3B11-4DD1-A943-C79AB869B98D}" destId="{4DE1239F-9EDC-4C6E-82BF-C3B2843DA366}" srcOrd="0" destOrd="0" presId="urn:microsoft.com/office/officeart/2005/8/layout/orgChart1"/>
    <dgm:cxn modelId="{5996F7B4-C9A2-45EB-9F5E-4703BCD0BD15}" type="presOf" srcId="{8E7A2147-54FA-4B77-9BDB-525FEDD2F8FB}" destId="{ACE3C7D1-8154-4763-98C3-A77BB067DF96}" srcOrd="0" destOrd="0" presId="urn:microsoft.com/office/officeart/2005/8/layout/orgChart1"/>
    <dgm:cxn modelId="{B1D328B9-F39A-4950-BA7D-9F3CFA8C0576}" srcId="{B2FFB379-240C-4DFD-8C9D-DF0429506855}" destId="{E0D8306E-B35C-4AF7-A15B-A723736A1FED}" srcOrd="1" destOrd="0" parTransId="{D6C7EFC0-A385-4E9B-9A9A-6DEEE0D0E2DD}" sibTransId="{EB57ADA2-23CF-4FBC-B752-90ED6755C365}"/>
    <dgm:cxn modelId="{EB143FB9-D6D7-4159-897A-94DFAF9FF0CE}" srcId="{E5138AC8-3B11-4DD1-A943-C79AB869B98D}" destId="{B2FFB379-240C-4DFD-8C9D-DF0429506855}" srcOrd="0" destOrd="0" parTransId="{8C0319B7-992F-435C-99B4-0D642BD2A916}" sibTransId="{52C2E779-F8A8-44C0-84E7-42DEF5B5E413}"/>
    <dgm:cxn modelId="{AF5873BD-F51D-4883-AD7F-C547317E918D}" srcId="{B2FFB379-240C-4DFD-8C9D-DF0429506855}" destId="{837CFABE-3071-4F5E-AF0F-6A7F18346569}" srcOrd="2" destOrd="0" parTransId="{2B344D5D-9C27-4472-AB7F-59C84D3A9041}" sibTransId="{27B60D13-55AD-4D6F-BD3A-EC929D5C48C2}"/>
    <dgm:cxn modelId="{9B9417BF-5555-4524-A591-E0D571537BB3}" type="presOf" srcId="{8D27F10E-16C3-49DA-AB33-7F3899017A2F}" destId="{847C18E5-A26E-425D-BE39-AAFC8994C1A2}" srcOrd="0" destOrd="0" presId="urn:microsoft.com/office/officeart/2005/8/layout/orgChart1"/>
    <dgm:cxn modelId="{99A01DCC-881F-4D34-A097-856120E4DC2D}" type="presOf" srcId="{2B344D5D-9C27-4472-AB7F-59C84D3A9041}" destId="{E51B5167-7583-475A-A4CA-C849A85CA2D1}" srcOrd="0" destOrd="0" presId="urn:microsoft.com/office/officeart/2005/8/layout/orgChart1"/>
    <dgm:cxn modelId="{D47429F6-D601-43C8-A235-594D96200C39}" type="presOf" srcId="{B2FFB379-240C-4DFD-8C9D-DF0429506855}" destId="{EBF25275-5AAF-4F26-9464-FDEAAC588E11}" srcOrd="0" destOrd="0" presId="urn:microsoft.com/office/officeart/2005/8/layout/orgChart1"/>
    <dgm:cxn modelId="{28747ECD-EF7C-42A1-88DE-BE51C25310E1}" type="presParOf" srcId="{4DE1239F-9EDC-4C6E-82BF-C3B2843DA366}" destId="{D5F8ABDE-0886-4133-86BB-2C7B2FF8A3CB}" srcOrd="0" destOrd="0" presId="urn:microsoft.com/office/officeart/2005/8/layout/orgChart1"/>
    <dgm:cxn modelId="{45A44E3D-9D9D-49AD-BBE8-BD1BBB7DB116}" type="presParOf" srcId="{D5F8ABDE-0886-4133-86BB-2C7B2FF8A3CB}" destId="{AC80544A-6C65-40F9-963D-36A036A29F03}" srcOrd="0" destOrd="0" presId="urn:microsoft.com/office/officeart/2005/8/layout/orgChart1"/>
    <dgm:cxn modelId="{B3E4290E-9D03-44DA-977B-DCB67E840770}" type="presParOf" srcId="{AC80544A-6C65-40F9-963D-36A036A29F03}" destId="{EBF25275-5AAF-4F26-9464-FDEAAC588E11}" srcOrd="0" destOrd="0" presId="urn:microsoft.com/office/officeart/2005/8/layout/orgChart1"/>
    <dgm:cxn modelId="{C5C9A77F-C7B3-48E5-9D10-E692F286F546}" type="presParOf" srcId="{AC80544A-6C65-40F9-963D-36A036A29F03}" destId="{2C460EDB-BCBB-4C8A-A75E-06A68362C68D}" srcOrd="1" destOrd="0" presId="urn:microsoft.com/office/officeart/2005/8/layout/orgChart1"/>
    <dgm:cxn modelId="{74A70EDD-A565-483B-B06F-7396E02C79C9}" type="presParOf" srcId="{D5F8ABDE-0886-4133-86BB-2C7B2FF8A3CB}" destId="{61C77FD4-EDD4-4342-8C17-6169BEDAC5DE}" srcOrd="1" destOrd="0" presId="urn:microsoft.com/office/officeart/2005/8/layout/orgChart1"/>
    <dgm:cxn modelId="{5D49D181-CF93-4C7F-8D27-8815DE0CACD4}" type="presParOf" srcId="{61C77FD4-EDD4-4342-8C17-6169BEDAC5DE}" destId="{1548DFF7-EB90-4985-81DA-812377C88762}" srcOrd="0" destOrd="0" presId="urn:microsoft.com/office/officeart/2005/8/layout/orgChart1"/>
    <dgm:cxn modelId="{93E7DAEC-C93A-4337-8EEC-A0678B473A5F}" type="presParOf" srcId="{61C77FD4-EDD4-4342-8C17-6169BEDAC5DE}" destId="{2FF63D4F-9AE1-4620-9F49-A9D3EBB7D8C3}" srcOrd="1" destOrd="0" presId="urn:microsoft.com/office/officeart/2005/8/layout/orgChart1"/>
    <dgm:cxn modelId="{65A736F0-45A3-457B-8220-06FCB6C5EA59}" type="presParOf" srcId="{2FF63D4F-9AE1-4620-9F49-A9D3EBB7D8C3}" destId="{B5E66803-7D47-469B-984E-014C970E1AEA}" srcOrd="0" destOrd="0" presId="urn:microsoft.com/office/officeart/2005/8/layout/orgChart1"/>
    <dgm:cxn modelId="{F6EC96C7-3BD6-46C5-88E0-CF16796AA302}" type="presParOf" srcId="{B5E66803-7D47-469B-984E-014C970E1AEA}" destId="{A247A618-F100-4452-B2C5-6A19509CBE29}" srcOrd="0" destOrd="0" presId="urn:microsoft.com/office/officeart/2005/8/layout/orgChart1"/>
    <dgm:cxn modelId="{9DEA90F1-B260-4EE8-AC09-CB8BAAB678DB}" type="presParOf" srcId="{B5E66803-7D47-469B-984E-014C970E1AEA}" destId="{708EF35A-7C8C-460E-831B-6F831F1002B9}" srcOrd="1" destOrd="0" presId="urn:microsoft.com/office/officeart/2005/8/layout/orgChart1"/>
    <dgm:cxn modelId="{F427C3B7-3DEB-4CBF-82C3-9CF4FEBD753F}" type="presParOf" srcId="{2FF63D4F-9AE1-4620-9F49-A9D3EBB7D8C3}" destId="{71C87D1B-2B9B-49B0-871F-F754BDC96180}" srcOrd="1" destOrd="0" presId="urn:microsoft.com/office/officeart/2005/8/layout/orgChart1"/>
    <dgm:cxn modelId="{215FCBE7-75B5-4659-AC87-44F59CA3A45C}" type="presParOf" srcId="{2FF63D4F-9AE1-4620-9F49-A9D3EBB7D8C3}" destId="{4889B547-C317-4AFF-B6EC-25D7DF07DC86}" srcOrd="2" destOrd="0" presId="urn:microsoft.com/office/officeart/2005/8/layout/orgChart1"/>
    <dgm:cxn modelId="{4681C674-7A68-474E-9A4A-85B3559E4A96}" type="presParOf" srcId="{61C77FD4-EDD4-4342-8C17-6169BEDAC5DE}" destId="{B0D57E3B-52D2-4217-A88E-FA796D8B1BAD}" srcOrd="2" destOrd="0" presId="urn:microsoft.com/office/officeart/2005/8/layout/orgChart1"/>
    <dgm:cxn modelId="{358AF688-2F59-4152-9F6B-C28C91F34A9F}" type="presParOf" srcId="{61C77FD4-EDD4-4342-8C17-6169BEDAC5DE}" destId="{2975A9D2-2FD6-4CBC-8CDC-0141937E7B26}" srcOrd="3" destOrd="0" presId="urn:microsoft.com/office/officeart/2005/8/layout/orgChart1"/>
    <dgm:cxn modelId="{D57AB89E-2586-4576-9143-44CF4AEDA098}" type="presParOf" srcId="{2975A9D2-2FD6-4CBC-8CDC-0141937E7B26}" destId="{D82075BA-DBAE-45C7-B863-F6FA06EF7FF9}" srcOrd="0" destOrd="0" presId="urn:microsoft.com/office/officeart/2005/8/layout/orgChart1"/>
    <dgm:cxn modelId="{FB8F709C-E34B-4C63-B1A1-56622DA4418D}" type="presParOf" srcId="{D82075BA-DBAE-45C7-B863-F6FA06EF7FF9}" destId="{0C603BB9-4D96-4E13-AFD5-50FBE5B2204D}" srcOrd="0" destOrd="0" presId="urn:microsoft.com/office/officeart/2005/8/layout/orgChart1"/>
    <dgm:cxn modelId="{3715C1F5-B8CE-4A63-B83E-1B89EB48A9DE}" type="presParOf" srcId="{D82075BA-DBAE-45C7-B863-F6FA06EF7FF9}" destId="{C86B6B85-C2B9-4512-959F-A05CE1FEE466}" srcOrd="1" destOrd="0" presId="urn:microsoft.com/office/officeart/2005/8/layout/orgChart1"/>
    <dgm:cxn modelId="{2E48FAE9-7710-4CA6-BDBE-3D7EA2C155B9}" type="presParOf" srcId="{2975A9D2-2FD6-4CBC-8CDC-0141937E7B26}" destId="{8D5B7FA6-27FD-484C-9CE8-B8F8D7B15908}" srcOrd="1" destOrd="0" presId="urn:microsoft.com/office/officeart/2005/8/layout/orgChart1"/>
    <dgm:cxn modelId="{95F7963E-D059-419B-B254-73B4F2DD9330}" type="presParOf" srcId="{2975A9D2-2FD6-4CBC-8CDC-0141937E7B26}" destId="{845691A8-F07F-44E9-AB0F-A8DE354517BB}" srcOrd="2" destOrd="0" presId="urn:microsoft.com/office/officeart/2005/8/layout/orgChart1"/>
    <dgm:cxn modelId="{8833C7EB-F948-4A17-9CE6-42A912B63483}" type="presParOf" srcId="{61C77FD4-EDD4-4342-8C17-6169BEDAC5DE}" destId="{E51B5167-7583-475A-A4CA-C849A85CA2D1}" srcOrd="4" destOrd="0" presId="urn:microsoft.com/office/officeart/2005/8/layout/orgChart1"/>
    <dgm:cxn modelId="{5B394ADA-B1D7-4970-AD29-5C37F67F430F}" type="presParOf" srcId="{61C77FD4-EDD4-4342-8C17-6169BEDAC5DE}" destId="{F3F3D955-B996-4B82-96FC-F4686EE9B80A}" srcOrd="5" destOrd="0" presId="urn:microsoft.com/office/officeart/2005/8/layout/orgChart1"/>
    <dgm:cxn modelId="{BC118053-AEAA-4DA9-93C2-3A2B070F3D7C}" type="presParOf" srcId="{F3F3D955-B996-4B82-96FC-F4686EE9B80A}" destId="{DE57243A-BEA2-4AA2-96A4-6B539360FA77}" srcOrd="0" destOrd="0" presId="urn:microsoft.com/office/officeart/2005/8/layout/orgChart1"/>
    <dgm:cxn modelId="{4EB94553-BD89-4161-88C3-12C7BD6FBF21}" type="presParOf" srcId="{DE57243A-BEA2-4AA2-96A4-6B539360FA77}" destId="{8DB4CD91-E1D4-4DDE-BE21-070C11DCBEA3}" srcOrd="0" destOrd="0" presId="urn:microsoft.com/office/officeart/2005/8/layout/orgChart1"/>
    <dgm:cxn modelId="{EC861929-0B2C-4033-BFEA-D9EABFF0E461}" type="presParOf" srcId="{DE57243A-BEA2-4AA2-96A4-6B539360FA77}" destId="{A652F808-5359-41BA-B141-99AC58173993}" srcOrd="1" destOrd="0" presId="urn:microsoft.com/office/officeart/2005/8/layout/orgChart1"/>
    <dgm:cxn modelId="{1A961DAA-12D0-4E39-AFD8-4C0E36D5D48C}" type="presParOf" srcId="{F3F3D955-B996-4B82-96FC-F4686EE9B80A}" destId="{0950E061-DA99-41A9-9BF6-24ED4353267E}" srcOrd="1" destOrd="0" presId="urn:microsoft.com/office/officeart/2005/8/layout/orgChart1"/>
    <dgm:cxn modelId="{4B839B7C-6363-4AAD-8342-69BC401113B6}" type="presParOf" srcId="{F3F3D955-B996-4B82-96FC-F4686EE9B80A}" destId="{3176B173-282E-46B8-989B-AB2E278C334D}" srcOrd="2" destOrd="0" presId="urn:microsoft.com/office/officeart/2005/8/layout/orgChart1"/>
    <dgm:cxn modelId="{998EFB69-2468-40BD-9BC0-D1976793725D}" type="presParOf" srcId="{61C77FD4-EDD4-4342-8C17-6169BEDAC5DE}" destId="{847C18E5-A26E-425D-BE39-AAFC8994C1A2}" srcOrd="6" destOrd="0" presId="urn:microsoft.com/office/officeart/2005/8/layout/orgChart1"/>
    <dgm:cxn modelId="{CF482A50-F3FF-40AD-B9E5-9C02D3E8D9FA}" type="presParOf" srcId="{61C77FD4-EDD4-4342-8C17-6169BEDAC5DE}" destId="{3683C7DF-967B-4ED3-9DC5-E65C2F42A981}" srcOrd="7" destOrd="0" presId="urn:microsoft.com/office/officeart/2005/8/layout/orgChart1"/>
    <dgm:cxn modelId="{F7056DA6-BBD5-4935-BDEB-66029D2F11E3}" type="presParOf" srcId="{3683C7DF-967B-4ED3-9DC5-E65C2F42A981}" destId="{62B45CB2-C964-45E9-9E3D-A02BFAC848F5}" srcOrd="0" destOrd="0" presId="urn:microsoft.com/office/officeart/2005/8/layout/orgChart1"/>
    <dgm:cxn modelId="{60C47A19-A84C-4828-B1CA-04B92E3020A8}" type="presParOf" srcId="{62B45CB2-C964-45E9-9E3D-A02BFAC848F5}" destId="{6494E921-5BFB-4514-9539-2568CF3FBA9D}" srcOrd="0" destOrd="0" presId="urn:microsoft.com/office/officeart/2005/8/layout/orgChart1"/>
    <dgm:cxn modelId="{3C9F0AA8-BE61-4951-9F80-1949D83986CC}" type="presParOf" srcId="{62B45CB2-C964-45E9-9E3D-A02BFAC848F5}" destId="{C75ABC40-6A18-439B-AC83-2FA392346429}" srcOrd="1" destOrd="0" presId="urn:microsoft.com/office/officeart/2005/8/layout/orgChart1"/>
    <dgm:cxn modelId="{0603FC8A-BA9C-41D9-AF5F-8DE92345B30C}" type="presParOf" srcId="{3683C7DF-967B-4ED3-9DC5-E65C2F42A981}" destId="{A14A9F4B-71F2-4FC0-8F1C-8FDC122822DF}" srcOrd="1" destOrd="0" presId="urn:microsoft.com/office/officeart/2005/8/layout/orgChart1"/>
    <dgm:cxn modelId="{B610C292-5D98-45A7-BD8A-99ACB80AEF87}" type="presParOf" srcId="{3683C7DF-967B-4ED3-9DC5-E65C2F42A981}" destId="{26C00DEC-9467-4733-8637-6CD19090E78A}" srcOrd="2" destOrd="0" presId="urn:microsoft.com/office/officeart/2005/8/layout/orgChart1"/>
    <dgm:cxn modelId="{92D383B8-43B5-47D3-A3FE-BA2D496B02C7}" type="presParOf" srcId="{61C77FD4-EDD4-4342-8C17-6169BEDAC5DE}" destId="{ACE3C7D1-8154-4763-98C3-A77BB067DF96}" srcOrd="8" destOrd="0" presId="urn:microsoft.com/office/officeart/2005/8/layout/orgChart1"/>
    <dgm:cxn modelId="{807B7EFE-7101-4D7D-A622-24CF0209CF5B}" type="presParOf" srcId="{61C77FD4-EDD4-4342-8C17-6169BEDAC5DE}" destId="{3F6B14A4-F62E-4DF7-B7D5-77D8CB6F0E6B}" srcOrd="9" destOrd="0" presId="urn:microsoft.com/office/officeart/2005/8/layout/orgChart1"/>
    <dgm:cxn modelId="{8504683B-2E39-4CE0-BDB5-2D9540067757}" type="presParOf" srcId="{3F6B14A4-F62E-4DF7-B7D5-77D8CB6F0E6B}" destId="{925B17C1-B469-475E-AD1A-DCC51DBE8990}" srcOrd="0" destOrd="0" presId="urn:microsoft.com/office/officeart/2005/8/layout/orgChart1"/>
    <dgm:cxn modelId="{13F9E8B9-7496-46FE-BD98-F288655FA1B1}" type="presParOf" srcId="{925B17C1-B469-475E-AD1A-DCC51DBE8990}" destId="{843BF8A3-64AE-4B82-B78C-F6DF00791A0D}" srcOrd="0" destOrd="0" presId="urn:microsoft.com/office/officeart/2005/8/layout/orgChart1"/>
    <dgm:cxn modelId="{CDF94DCB-3EFE-4B7C-BE74-2834DE2878F3}" type="presParOf" srcId="{925B17C1-B469-475E-AD1A-DCC51DBE8990}" destId="{F1436CA6-5616-47AC-B4DE-56CDC8B97125}" srcOrd="1" destOrd="0" presId="urn:microsoft.com/office/officeart/2005/8/layout/orgChart1"/>
    <dgm:cxn modelId="{FE9D992B-0B6A-446A-9F13-7E60E5050E53}" type="presParOf" srcId="{3F6B14A4-F62E-4DF7-B7D5-77D8CB6F0E6B}" destId="{8DB2AEC2-EF2F-49EC-896F-BB736E258B17}" srcOrd="1" destOrd="0" presId="urn:microsoft.com/office/officeart/2005/8/layout/orgChart1"/>
    <dgm:cxn modelId="{B9F7E62F-E1F8-4564-80DB-416018AEF9D8}" type="presParOf" srcId="{3F6B14A4-F62E-4DF7-B7D5-77D8CB6F0E6B}" destId="{6AAEBD2A-27D1-4D7E-8564-698C5E67AC1B}" srcOrd="2" destOrd="0" presId="urn:microsoft.com/office/officeart/2005/8/layout/orgChart1"/>
    <dgm:cxn modelId="{AC26E9EC-BFEE-4BA8-B834-2EDFB373C337}" type="presParOf" srcId="{D5F8ABDE-0886-4133-86BB-2C7B2FF8A3CB}" destId="{36385FDC-3355-49BB-BB85-7E9CA56AF6EA}"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138AC8-3B11-4DD1-A943-C79AB869B98D}" type="doc">
      <dgm:prSet loTypeId="urn:microsoft.com/office/officeart/2005/8/layout/orgChart1" loCatId="hierarchy" qsTypeId="urn:microsoft.com/office/officeart/2005/8/quickstyle/3d1" qsCatId="3D" csTypeId="urn:microsoft.com/office/officeart/2005/8/colors/colorful5" csCatId="colorful" phldr="1"/>
      <dgm:spPr/>
      <dgm:t>
        <a:bodyPr/>
        <a:lstStyle/>
        <a:p>
          <a:endParaRPr lang="en-US"/>
        </a:p>
      </dgm:t>
    </dgm:pt>
    <dgm:pt modelId="{B2FFB379-240C-4DFD-8C9D-DF0429506855}">
      <dgm:prSet phldrT="[نص]" custT="1"/>
      <dgm:spPr/>
      <dgm:t>
        <a:bodyPr/>
        <a:lstStyle/>
        <a:p>
          <a:pPr>
            <a:buFont typeface="Wingdings" panose="05000000000000000000" pitchFamily="2" charset="2"/>
            <a:buChar char="q"/>
          </a:pPr>
          <a:r>
            <a:rPr lang="en-US" sz="2800" b="1" dirty="0">
              <a:solidFill>
                <a:srgbClr val="002060"/>
              </a:solidFill>
              <a:effectLst/>
              <a:latin typeface="+mn-lt"/>
            </a:rPr>
            <a:t>Symmetric Cipher Model</a:t>
          </a:r>
          <a:endParaRPr lang="en-US" sz="2800" dirty="0">
            <a:solidFill>
              <a:srgbClr val="002060"/>
            </a:solidFill>
            <a:latin typeface="+mn-lt"/>
          </a:endParaRPr>
        </a:p>
      </dgm:t>
    </dgm:pt>
    <dgm:pt modelId="{8C0319B7-992F-435C-99B4-0D642BD2A916}" type="parTrans" cxnId="{EB143FB9-D6D7-4159-897A-94DFAF9FF0CE}">
      <dgm:prSet/>
      <dgm:spPr/>
      <dgm:t>
        <a:bodyPr/>
        <a:lstStyle/>
        <a:p>
          <a:endParaRPr lang="en-US"/>
        </a:p>
      </dgm:t>
    </dgm:pt>
    <dgm:pt modelId="{52C2E779-F8A8-44C0-84E7-42DEF5B5E413}" type="sibTrans" cxnId="{EB143FB9-D6D7-4159-897A-94DFAF9FF0CE}">
      <dgm:prSet/>
      <dgm:spPr/>
      <dgm:t>
        <a:bodyPr/>
        <a:lstStyle/>
        <a:p>
          <a:endParaRPr lang="en-US"/>
        </a:p>
      </dgm:t>
    </dgm:pt>
    <dgm:pt modelId="{E0D8306E-B35C-4AF7-A15B-A723736A1FED}">
      <dgm:prSet phldrT="[نص]" custT="1"/>
      <dgm:spPr/>
      <dgm:t>
        <a:bodyPr/>
        <a:lstStyle/>
        <a:p>
          <a:pPr>
            <a:buFont typeface="Wingdings" panose="05000000000000000000" pitchFamily="2" charset="2"/>
            <a:buChar char="Ø"/>
          </a:pPr>
          <a:r>
            <a:rPr lang="en-US" sz="3200" b="1" dirty="0">
              <a:solidFill>
                <a:srgbClr val="002060"/>
              </a:solidFill>
              <a:latin typeface="+mn-lt"/>
            </a:rPr>
            <a:t>Cryptography</a:t>
          </a:r>
        </a:p>
      </dgm:t>
    </dgm:pt>
    <dgm:pt modelId="{D6C7EFC0-A385-4E9B-9A9A-6DEEE0D0E2DD}" type="parTrans" cxnId="{B1D328B9-F39A-4950-BA7D-9F3CFA8C0576}">
      <dgm:prSet/>
      <dgm:spPr/>
      <dgm:t>
        <a:bodyPr/>
        <a:lstStyle/>
        <a:p>
          <a:endParaRPr lang="en-US"/>
        </a:p>
      </dgm:t>
    </dgm:pt>
    <dgm:pt modelId="{EB57ADA2-23CF-4FBC-B752-90ED6755C365}" type="sibTrans" cxnId="{B1D328B9-F39A-4950-BA7D-9F3CFA8C0576}">
      <dgm:prSet/>
      <dgm:spPr/>
      <dgm:t>
        <a:bodyPr/>
        <a:lstStyle/>
        <a:p>
          <a:endParaRPr lang="en-US"/>
        </a:p>
      </dgm:t>
    </dgm:pt>
    <dgm:pt modelId="{837CFABE-3071-4F5E-AF0F-6A7F18346569}">
      <dgm:prSet phldrT="[نص]" custT="1"/>
      <dgm:spPr/>
      <dgm:t>
        <a:bodyPr/>
        <a:lstStyle/>
        <a:p>
          <a:pPr>
            <a:buFont typeface="Wingdings" panose="05000000000000000000" pitchFamily="2" charset="2"/>
            <a:buChar char="Ø"/>
          </a:pPr>
          <a:r>
            <a:rPr lang="en-US" sz="2800" b="1" dirty="0">
              <a:solidFill>
                <a:srgbClr val="002060"/>
              </a:solidFill>
              <a:latin typeface="+mn-lt"/>
            </a:rPr>
            <a:t>Cryptanalysis and Brute-Force Attack</a:t>
          </a:r>
        </a:p>
      </dgm:t>
    </dgm:pt>
    <dgm:pt modelId="{2B344D5D-9C27-4472-AB7F-59C84D3A9041}" type="parTrans" cxnId="{AF5873BD-F51D-4883-AD7F-C547317E918D}">
      <dgm:prSet/>
      <dgm:spPr/>
      <dgm:t>
        <a:bodyPr/>
        <a:lstStyle/>
        <a:p>
          <a:endParaRPr lang="en-US"/>
        </a:p>
      </dgm:t>
    </dgm:pt>
    <dgm:pt modelId="{27B60D13-55AD-4D6F-BD3A-EC929D5C48C2}" type="sibTrans" cxnId="{AF5873BD-F51D-4883-AD7F-C547317E918D}">
      <dgm:prSet/>
      <dgm:spPr/>
      <dgm:t>
        <a:bodyPr/>
        <a:lstStyle/>
        <a:p>
          <a:endParaRPr lang="en-US"/>
        </a:p>
      </dgm:t>
    </dgm:pt>
    <dgm:pt modelId="{4DE1239F-9EDC-4C6E-82BF-C3B2843DA366}" type="pres">
      <dgm:prSet presAssocID="{E5138AC8-3B11-4DD1-A943-C79AB869B98D}" presName="hierChild1" presStyleCnt="0">
        <dgm:presLayoutVars>
          <dgm:orgChart val="1"/>
          <dgm:chPref val="1"/>
          <dgm:dir/>
          <dgm:animOne val="branch"/>
          <dgm:animLvl val="lvl"/>
          <dgm:resizeHandles/>
        </dgm:presLayoutVars>
      </dgm:prSet>
      <dgm:spPr/>
    </dgm:pt>
    <dgm:pt modelId="{D5F8ABDE-0886-4133-86BB-2C7B2FF8A3CB}" type="pres">
      <dgm:prSet presAssocID="{B2FFB379-240C-4DFD-8C9D-DF0429506855}" presName="hierRoot1" presStyleCnt="0">
        <dgm:presLayoutVars>
          <dgm:hierBranch val="init"/>
        </dgm:presLayoutVars>
      </dgm:prSet>
      <dgm:spPr/>
    </dgm:pt>
    <dgm:pt modelId="{AC80544A-6C65-40F9-963D-36A036A29F03}" type="pres">
      <dgm:prSet presAssocID="{B2FFB379-240C-4DFD-8C9D-DF0429506855}" presName="rootComposite1" presStyleCnt="0"/>
      <dgm:spPr/>
    </dgm:pt>
    <dgm:pt modelId="{EBF25275-5AAF-4F26-9464-FDEAAC588E11}" type="pres">
      <dgm:prSet presAssocID="{B2FFB379-240C-4DFD-8C9D-DF0429506855}" presName="rootText1" presStyleLbl="node0" presStyleIdx="0" presStyleCnt="1" custScaleX="77852" custScaleY="34900" custLinFactNeighborX="0" custLinFactNeighborY="-1031">
        <dgm:presLayoutVars>
          <dgm:chPref val="3"/>
        </dgm:presLayoutVars>
      </dgm:prSet>
      <dgm:spPr/>
    </dgm:pt>
    <dgm:pt modelId="{2C460EDB-BCBB-4C8A-A75E-06A68362C68D}" type="pres">
      <dgm:prSet presAssocID="{B2FFB379-240C-4DFD-8C9D-DF0429506855}" presName="rootConnector1" presStyleLbl="node1" presStyleIdx="0" presStyleCnt="0"/>
      <dgm:spPr/>
    </dgm:pt>
    <dgm:pt modelId="{61C77FD4-EDD4-4342-8C17-6169BEDAC5DE}" type="pres">
      <dgm:prSet presAssocID="{B2FFB379-240C-4DFD-8C9D-DF0429506855}" presName="hierChild2" presStyleCnt="0"/>
      <dgm:spPr/>
    </dgm:pt>
    <dgm:pt modelId="{B0D57E3B-52D2-4217-A88E-FA796D8B1BAD}" type="pres">
      <dgm:prSet presAssocID="{D6C7EFC0-A385-4E9B-9A9A-6DEEE0D0E2DD}" presName="Name37" presStyleLbl="parChTrans1D2" presStyleIdx="0" presStyleCnt="2"/>
      <dgm:spPr/>
    </dgm:pt>
    <dgm:pt modelId="{2975A9D2-2FD6-4CBC-8CDC-0141937E7B26}" type="pres">
      <dgm:prSet presAssocID="{E0D8306E-B35C-4AF7-A15B-A723736A1FED}" presName="hierRoot2" presStyleCnt="0">
        <dgm:presLayoutVars>
          <dgm:hierBranch val="init"/>
        </dgm:presLayoutVars>
      </dgm:prSet>
      <dgm:spPr/>
    </dgm:pt>
    <dgm:pt modelId="{D82075BA-DBAE-45C7-B863-F6FA06EF7FF9}" type="pres">
      <dgm:prSet presAssocID="{E0D8306E-B35C-4AF7-A15B-A723736A1FED}" presName="rootComposite" presStyleCnt="0"/>
      <dgm:spPr/>
    </dgm:pt>
    <dgm:pt modelId="{0C603BB9-4D96-4E13-AFD5-50FBE5B2204D}" type="pres">
      <dgm:prSet presAssocID="{E0D8306E-B35C-4AF7-A15B-A723736A1FED}" presName="rootText" presStyleLbl="node2" presStyleIdx="0" presStyleCnt="2" custScaleX="59183" custScaleY="40382">
        <dgm:presLayoutVars>
          <dgm:chPref val="3"/>
        </dgm:presLayoutVars>
      </dgm:prSet>
      <dgm:spPr/>
    </dgm:pt>
    <dgm:pt modelId="{C86B6B85-C2B9-4512-959F-A05CE1FEE466}" type="pres">
      <dgm:prSet presAssocID="{E0D8306E-B35C-4AF7-A15B-A723736A1FED}" presName="rootConnector" presStyleLbl="node2" presStyleIdx="0" presStyleCnt="2"/>
      <dgm:spPr/>
    </dgm:pt>
    <dgm:pt modelId="{8D5B7FA6-27FD-484C-9CE8-B8F8D7B15908}" type="pres">
      <dgm:prSet presAssocID="{E0D8306E-B35C-4AF7-A15B-A723736A1FED}" presName="hierChild4" presStyleCnt="0"/>
      <dgm:spPr/>
    </dgm:pt>
    <dgm:pt modelId="{845691A8-F07F-44E9-AB0F-A8DE354517BB}" type="pres">
      <dgm:prSet presAssocID="{E0D8306E-B35C-4AF7-A15B-A723736A1FED}" presName="hierChild5" presStyleCnt="0"/>
      <dgm:spPr/>
    </dgm:pt>
    <dgm:pt modelId="{E51B5167-7583-475A-A4CA-C849A85CA2D1}" type="pres">
      <dgm:prSet presAssocID="{2B344D5D-9C27-4472-AB7F-59C84D3A9041}" presName="Name37" presStyleLbl="parChTrans1D2" presStyleIdx="1" presStyleCnt="2"/>
      <dgm:spPr/>
    </dgm:pt>
    <dgm:pt modelId="{F3F3D955-B996-4B82-96FC-F4686EE9B80A}" type="pres">
      <dgm:prSet presAssocID="{837CFABE-3071-4F5E-AF0F-6A7F18346569}" presName="hierRoot2" presStyleCnt="0">
        <dgm:presLayoutVars>
          <dgm:hierBranch val="init"/>
        </dgm:presLayoutVars>
      </dgm:prSet>
      <dgm:spPr/>
    </dgm:pt>
    <dgm:pt modelId="{DE57243A-BEA2-4AA2-96A4-6B539360FA77}" type="pres">
      <dgm:prSet presAssocID="{837CFABE-3071-4F5E-AF0F-6A7F18346569}" presName="rootComposite" presStyleCnt="0"/>
      <dgm:spPr/>
    </dgm:pt>
    <dgm:pt modelId="{8DB4CD91-E1D4-4DDE-BE21-070C11DCBEA3}" type="pres">
      <dgm:prSet presAssocID="{837CFABE-3071-4F5E-AF0F-6A7F18346569}" presName="rootText" presStyleLbl="node2" presStyleIdx="1" presStyleCnt="2" custScaleX="64343" custScaleY="40294" custLinFactNeighborX="11073" custLinFactNeighborY="-817">
        <dgm:presLayoutVars>
          <dgm:chPref val="3"/>
        </dgm:presLayoutVars>
      </dgm:prSet>
      <dgm:spPr/>
    </dgm:pt>
    <dgm:pt modelId="{A652F808-5359-41BA-B141-99AC58173993}" type="pres">
      <dgm:prSet presAssocID="{837CFABE-3071-4F5E-AF0F-6A7F18346569}" presName="rootConnector" presStyleLbl="node2" presStyleIdx="1" presStyleCnt="2"/>
      <dgm:spPr/>
    </dgm:pt>
    <dgm:pt modelId="{0950E061-DA99-41A9-9BF6-24ED4353267E}" type="pres">
      <dgm:prSet presAssocID="{837CFABE-3071-4F5E-AF0F-6A7F18346569}" presName="hierChild4" presStyleCnt="0"/>
      <dgm:spPr/>
    </dgm:pt>
    <dgm:pt modelId="{3176B173-282E-46B8-989B-AB2E278C334D}" type="pres">
      <dgm:prSet presAssocID="{837CFABE-3071-4F5E-AF0F-6A7F18346569}" presName="hierChild5" presStyleCnt="0"/>
      <dgm:spPr/>
    </dgm:pt>
    <dgm:pt modelId="{36385FDC-3355-49BB-BB85-7E9CA56AF6EA}" type="pres">
      <dgm:prSet presAssocID="{B2FFB379-240C-4DFD-8C9D-DF0429506855}" presName="hierChild3" presStyleCnt="0"/>
      <dgm:spPr/>
    </dgm:pt>
  </dgm:ptLst>
  <dgm:cxnLst>
    <dgm:cxn modelId="{F6B4EA03-A8E0-4753-B254-86E976F1C584}" type="presOf" srcId="{B2FFB379-240C-4DFD-8C9D-DF0429506855}" destId="{2C460EDB-BCBB-4C8A-A75E-06A68362C68D}" srcOrd="1" destOrd="0" presId="urn:microsoft.com/office/officeart/2005/8/layout/orgChart1"/>
    <dgm:cxn modelId="{89E9CF10-205D-4DD1-AE39-04555138CA69}" type="presOf" srcId="{837CFABE-3071-4F5E-AF0F-6A7F18346569}" destId="{A652F808-5359-41BA-B141-99AC58173993}" srcOrd="1" destOrd="0" presId="urn:microsoft.com/office/officeart/2005/8/layout/orgChart1"/>
    <dgm:cxn modelId="{0B604813-112F-4078-B27C-A9157A72AF42}" type="presOf" srcId="{E0D8306E-B35C-4AF7-A15B-A723736A1FED}" destId="{0C603BB9-4D96-4E13-AFD5-50FBE5B2204D}" srcOrd="0" destOrd="0" presId="urn:microsoft.com/office/officeart/2005/8/layout/orgChart1"/>
    <dgm:cxn modelId="{809C7C3F-CC2E-474C-9432-1CBB12398B9F}" type="presOf" srcId="{837CFABE-3071-4F5E-AF0F-6A7F18346569}" destId="{8DB4CD91-E1D4-4DDE-BE21-070C11DCBEA3}" srcOrd="0" destOrd="0" presId="urn:microsoft.com/office/officeart/2005/8/layout/orgChart1"/>
    <dgm:cxn modelId="{D2C74160-C0A7-44FF-A37B-CDD786E13E68}" type="presOf" srcId="{E0D8306E-B35C-4AF7-A15B-A723736A1FED}" destId="{C86B6B85-C2B9-4512-959F-A05CE1FEE466}" srcOrd="1" destOrd="0" presId="urn:microsoft.com/office/officeart/2005/8/layout/orgChart1"/>
    <dgm:cxn modelId="{259CE396-66F7-414A-B3DD-571A3B80380D}" type="presOf" srcId="{D6C7EFC0-A385-4E9B-9A9A-6DEEE0D0E2DD}" destId="{B0D57E3B-52D2-4217-A88E-FA796D8B1BAD}" srcOrd="0" destOrd="0" presId="urn:microsoft.com/office/officeart/2005/8/layout/orgChart1"/>
    <dgm:cxn modelId="{A4FF129B-A36D-4483-B1E8-01027DB30E6B}" type="presOf" srcId="{E5138AC8-3B11-4DD1-A943-C79AB869B98D}" destId="{4DE1239F-9EDC-4C6E-82BF-C3B2843DA366}" srcOrd="0" destOrd="0" presId="urn:microsoft.com/office/officeart/2005/8/layout/orgChart1"/>
    <dgm:cxn modelId="{B1D328B9-F39A-4950-BA7D-9F3CFA8C0576}" srcId="{B2FFB379-240C-4DFD-8C9D-DF0429506855}" destId="{E0D8306E-B35C-4AF7-A15B-A723736A1FED}" srcOrd="0" destOrd="0" parTransId="{D6C7EFC0-A385-4E9B-9A9A-6DEEE0D0E2DD}" sibTransId="{EB57ADA2-23CF-4FBC-B752-90ED6755C365}"/>
    <dgm:cxn modelId="{EB143FB9-D6D7-4159-897A-94DFAF9FF0CE}" srcId="{E5138AC8-3B11-4DD1-A943-C79AB869B98D}" destId="{B2FFB379-240C-4DFD-8C9D-DF0429506855}" srcOrd="0" destOrd="0" parTransId="{8C0319B7-992F-435C-99B4-0D642BD2A916}" sibTransId="{52C2E779-F8A8-44C0-84E7-42DEF5B5E413}"/>
    <dgm:cxn modelId="{AF5873BD-F51D-4883-AD7F-C547317E918D}" srcId="{B2FFB379-240C-4DFD-8C9D-DF0429506855}" destId="{837CFABE-3071-4F5E-AF0F-6A7F18346569}" srcOrd="1" destOrd="0" parTransId="{2B344D5D-9C27-4472-AB7F-59C84D3A9041}" sibTransId="{27B60D13-55AD-4D6F-BD3A-EC929D5C48C2}"/>
    <dgm:cxn modelId="{99A01DCC-881F-4D34-A097-856120E4DC2D}" type="presOf" srcId="{2B344D5D-9C27-4472-AB7F-59C84D3A9041}" destId="{E51B5167-7583-475A-A4CA-C849A85CA2D1}" srcOrd="0" destOrd="0" presId="urn:microsoft.com/office/officeart/2005/8/layout/orgChart1"/>
    <dgm:cxn modelId="{D47429F6-D601-43C8-A235-594D96200C39}" type="presOf" srcId="{B2FFB379-240C-4DFD-8C9D-DF0429506855}" destId="{EBF25275-5AAF-4F26-9464-FDEAAC588E11}" srcOrd="0" destOrd="0" presId="urn:microsoft.com/office/officeart/2005/8/layout/orgChart1"/>
    <dgm:cxn modelId="{28747ECD-EF7C-42A1-88DE-BE51C25310E1}" type="presParOf" srcId="{4DE1239F-9EDC-4C6E-82BF-C3B2843DA366}" destId="{D5F8ABDE-0886-4133-86BB-2C7B2FF8A3CB}" srcOrd="0" destOrd="0" presId="urn:microsoft.com/office/officeart/2005/8/layout/orgChart1"/>
    <dgm:cxn modelId="{45A44E3D-9D9D-49AD-BBE8-BD1BBB7DB116}" type="presParOf" srcId="{D5F8ABDE-0886-4133-86BB-2C7B2FF8A3CB}" destId="{AC80544A-6C65-40F9-963D-36A036A29F03}" srcOrd="0" destOrd="0" presId="urn:microsoft.com/office/officeart/2005/8/layout/orgChart1"/>
    <dgm:cxn modelId="{B3E4290E-9D03-44DA-977B-DCB67E840770}" type="presParOf" srcId="{AC80544A-6C65-40F9-963D-36A036A29F03}" destId="{EBF25275-5AAF-4F26-9464-FDEAAC588E11}" srcOrd="0" destOrd="0" presId="urn:microsoft.com/office/officeart/2005/8/layout/orgChart1"/>
    <dgm:cxn modelId="{C5C9A77F-C7B3-48E5-9D10-E692F286F546}" type="presParOf" srcId="{AC80544A-6C65-40F9-963D-36A036A29F03}" destId="{2C460EDB-BCBB-4C8A-A75E-06A68362C68D}" srcOrd="1" destOrd="0" presId="urn:microsoft.com/office/officeart/2005/8/layout/orgChart1"/>
    <dgm:cxn modelId="{74A70EDD-A565-483B-B06F-7396E02C79C9}" type="presParOf" srcId="{D5F8ABDE-0886-4133-86BB-2C7B2FF8A3CB}" destId="{61C77FD4-EDD4-4342-8C17-6169BEDAC5DE}" srcOrd="1" destOrd="0" presId="urn:microsoft.com/office/officeart/2005/8/layout/orgChart1"/>
    <dgm:cxn modelId="{4681C674-7A68-474E-9A4A-85B3559E4A96}" type="presParOf" srcId="{61C77FD4-EDD4-4342-8C17-6169BEDAC5DE}" destId="{B0D57E3B-52D2-4217-A88E-FA796D8B1BAD}" srcOrd="0" destOrd="0" presId="urn:microsoft.com/office/officeart/2005/8/layout/orgChart1"/>
    <dgm:cxn modelId="{358AF688-2F59-4152-9F6B-C28C91F34A9F}" type="presParOf" srcId="{61C77FD4-EDD4-4342-8C17-6169BEDAC5DE}" destId="{2975A9D2-2FD6-4CBC-8CDC-0141937E7B26}" srcOrd="1" destOrd="0" presId="urn:microsoft.com/office/officeart/2005/8/layout/orgChart1"/>
    <dgm:cxn modelId="{D57AB89E-2586-4576-9143-44CF4AEDA098}" type="presParOf" srcId="{2975A9D2-2FD6-4CBC-8CDC-0141937E7B26}" destId="{D82075BA-DBAE-45C7-B863-F6FA06EF7FF9}" srcOrd="0" destOrd="0" presId="urn:microsoft.com/office/officeart/2005/8/layout/orgChart1"/>
    <dgm:cxn modelId="{FB8F709C-E34B-4C63-B1A1-56622DA4418D}" type="presParOf" srcId="{D82075BA-DBAE-45C7-B863-F6FA06EF7FF9}" destId="{0C603BB9-4D96-4E13-AFD5-50FBE5B2204D}" srcOrd="0" destOrd="0" presId="urn:microsoft.com/office/officeart/2005/8/layout/orgChart1"/>
    <dgm:cxn modelId="{3715C1F5-B8CE-4A63-B83E-1B89EB48A9DE}" type="presParOf" srcId="{D82075BA-DBAE-45C7-B863-F6FA06EF7FF9}" destId="{C86B6B85-C2B9-4512-959F-A05CE1FEE466}" srcOrd="1" destOrd="0" presId="urn:microsoft.com/office/officeart/2005/8/layout/orgChart1"/>
    <dgm:cxn modelId="{2E48FAE9-7710-4CA6-BDBE-3D7EA2C155B9}" type="presParOf" srcId="{2975A9D2-2FD6-4CBC-8CDC-0141937E7B26}" destId="{8D5B7FA6-27FD-484C-9CE8-B8F8D7B15908}" srcOrd="1" destOrd="0" presId="urn:microsoft.com/office/officeart/2005/8/layout/orgChart1"/>
    <dgm:cxn modelId="{95F7963E-D059-419B-B254-73B4F2DD9330}" type="presParOf" srcId="{2975A9D2-2FD6-4CBC-8CDC-0141937E7B26}" destId="{845691A8-F07F-44E9-AB0F-A8DE354517BB}" srcOrd="2" destOrd="0" presId="urn:microsoft.com/office/officeart/2005/8/layout/orgChart1"/>
    <dgm:cxn modelId="{8833C7EB-F948-4A17-9CE6-42A912B63483}" type="presParOf" srcId="{61C77FD4-EDD4-4342-8C17-6169BEDAC5DE}" destId="{E51B5167-7583-475A-A4CA-C849A85CA2D1}" srcOrd="2" destOrd="0" presId="urn:microsoft.com/office/officeart/2005/8/layout/orgChart1"/>
    <dgm:cxn modelId="{5B394ADA-B1D7-4970-AD29-5C37F67F430F}" type="presParOf" srcId="{61C77FD4-EDD4-4342-8C17-6169BEDAC5DE}" destId="{F3F3D955-B996-4B82-96FC-F4686EE9B80A}" srcOrd="3" destOrd="0" presId="urn:microsoft.com/office/officeart/2005/8/layout/orgChart1"/>
    <dgm:cxn modelId="{BC118053-AEAA-4DA9-93C2-3A2B070F3D7C}" type="presParOf" srcId="{F3F3D955-B996-4B82-96FC-F4686EE9B80A}" destId="{DE57243A-BEA2-4AA2-96A4-6B539360FA77}" srcOrd="0" destOrd="0" presId="urn:microsoft.com/office/officeart/2005/8/layout/orgChart1"/>
    <dgm:cxn modelId="{4EB94553-BD89-4161-88C3-12C7BD6FBF21}" type="presParOf" srcId="{DE57243A-BEA2-4AA2-96A4-6B539360FA77}" destId="{8DB4CD91-E1D4-4DDE-BE21-070C11DCBEA3}" srcOrd="0" destOrd="0" presId="urn:microsoft.com/office/officeart/2005/8/layout/orgChart1"/>
    <dgm:cxn modelId="{EC861929-0B2C-4033-BFEA-D9EABFF0E461}" type="presParOf" srcId="{DE57243A-BEA2-4AA2-96A4-6B539360FA77}" destId="{A652F808-5359-41BA-B141-99AC58173993}" srcOrd="1" destOrd="0" presId="urn:microsoft.com/office/officeart/2005/8/layout/orgChart1"/>
    <dgm:cxn modelId="{1A961DAA-12D0-4E39-AFD8-4C0E36D5D48C}" type="presParOf" srcId="{F3F3D955-B996-4B82-96FC-F4686EE9B80A}" destId="{0950E061-DA99-41A9-9BF6-24ED4353267E}" srcOrd="1" destOrd="0" presId="urn:microsoft.com/office/officeart/2005/8/layout/orgChart1"/>
    <dgm:cxn modelId="{4B839B7C-6363-4AAD-8342-69BC401113B6}" type="presParOf" srcId="{F3F3D955-B996-4B82-96FC-F4686EE9B80A}" destId="{3176B173-282E-46B8-989B-AB2E278C334D}" srcOrd="2" destOrd="0" presId="urn:microsoft.com/office/officeart/2005/8/layout/orgChart1"/>
    <dgm:cxn modelId="{AC26E9EC-BFEE-4BA8-B834-2EDFB373C337}" type="presParOf" srcId="{D5F8ABDE-0886-4133-86BB-2C7B2FF8A3CB}" destId="{36385FDC-3355-49BB-BB85-7E9CA56AF6EA}"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E3C7D1-8154-4763-98C3-A77BB067DF96}">
      <dsp:nvSpPr>
        <dsp:cNvPr id="0" name=""/>
        <dsp:cNvSpPr/>
      </dsp:nvSpPr>
      <dsp:spPr>
        <a:xfrm>
          <a:off x="5324770" y="1642983"/>
          <a:ext cx="4492748" cy="694153"/>
        </a:xfrm>
        <a:custGeom>
          <a:avLst/>
          <a:gdLst/>
          <a:ahLst/>
          <a:cxnLst/>
          <a:rect l="0" t="0" r="0" b="0"/>
          <a:pathLst>
            <a:path>
              <a:moveTo>
                <a:pt x="0" y="0"/>
              </a:moveTo>
              <a:lnTo>
                <a:pt x="0" y="502836"/>
              </a:lnTo>
              <a:lnTo>
                <a:pt x="4492748" y="502836"/>
              </a:lnTo>
              <a:lnTo>
                <a:pt x="4492748" y="69415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47C18E5-A26E-425D-BE39-AAFC8994C1A2}">
      <dsp:nvSpPr>
        <dsp:cNvPr id="0" name=""/>
        <dsp:cNvSpPr/>
      </dsp:nvSpPr>
      <dsp:spPr>
        <a:xfrm>
          <a:off x="5324770" y="1642983"/>
          <a:ext cx="2205969" cy="694153"/>
        </a:xfrm>
        <a:custGeom>
          <a:avLst/>
          <a:gdLst/>
          <a:ahLst/>
          <a:cxnLst/>
          <a:rect l="0" t="0" r="0" b="0"/>
          <a:pathLst>
            <a:path>
              <a:moveTo>
                <a:pt x="0" y="0"/>
              </a:moveTo>
              <a:lnTo>
                <a:pt x="0" y="502836"/>
              </a:lnTo>
              <a:lnTo>
                <a:pt x="2205969" y="502836"/>
              </a:lnTo>
              <a:lnTo>
                <a:pt x="2205969" y="69415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51B5167-7583-475A-A4CA-C849A85CA2D1}">
      <dsp:nvSpPr>
        <dsp:cNvPr id="0" name=""/>
        <dsp:cNvSpPr/>
      </dsp:nvSpPr>
      <dsp:spPr>
        <a:xfrm>
          <a:off x="5279050" y="1642983"/>
          <a:ext cx="91440" cy="694153"/>
        </a:xfrm>
        <a:custGeom>
          <a:avLst/>
          <a:gdLst/>
          <a:ahLst/>
          <a:cxnLst/>
          <a:rect l="0" t="0" r="0" b="0"/>
          <a:pathLst>
            <a:path>
              <a:moveTo>
                <a:pt x="45720" y="0"/>
              </a:moveTo>
              <a:lnTo>
                <a:pt x="45720" y="502836"/>
              </a:lnTo>
              <a:lnTo>
                <a:pt x="46986" y="502836"/>
              </a:lnTo>
              <a:lnTo>
                <a:pt x="46986" y="69415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0D57E3B-52D2-4217-A88E-FA796D8B1BAD}">
      <dsp:nvSpPr>
        <dsp:cNvPr id="0" name=""/>
        <dsp:cNvSpPr/>
      </dsp:nvSpPr>
      <dsp:spPr>
        <a:xfrm>
          <a:off x="3116450" y="1642983"/>
          <a:ext cx="2208320" cy="682701"/>
        </a:xfrm>
        <a:custGeom>
          <a:avLst/>
          <a:gdLst/>
          <a:ahLst/>
          <a:cxnLst/>
          <a:rect l="0" t="0" r="0" b="0"/>
          <a:pathLst>
            <a:path>
              <a:moveTo>
                <a:pt x="2208320" y="0"/>
              </a:moveTo>
              <a:lnTo>
                <a:pt x="2208320" y="491384"/>
              </a:lnTo>
              <a:lnTo>
                <a:pt x="0" y="491384"/>
              </a:lnTo>
              <a:lnTo>
                <a:pt x="0" y="682701"/>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548DFF7-EB90-4985-81DA-812377C88762}">
      <dsp:nvSpPr>
        <dsp:cNvPr id="0" name=""/>
        <dsp:cNvSpPr/>
      </dsp:nvSpPr>
      <dsp:spPr>
        <a:xfrm>
          <a:off x="916629" y="1642983"/>
          <a:ext cx="4408140" cy="694153"/>
        </a:xfrm>
        <a:custGeom>
          <a:avLst/>
          <a:gdLst/>
          <a:ahLst/>
          <a:cxnLst/>
          <a:rect l="0" t="0" r="0" b="0"/>
          <a:pathLst>
            <a:path>
              <a:moveTo>
                <a:pt x="4408140" y="0"/>
              </a:moveTo>
              <a:lnTo>
                <a:pt x="4408140" y="502836"/>
              </a:lnTo>
              <a:lnTo>
                <a:pt x="0" y="502836"/>
              </a:lnTo>
              <a:lnTo>
                <a:pt x="0" y="69415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F25275-5AAF-4F26-9464-FDEAAC588E11}">
      <dsp:nvSpPr>
        <dsp:cNvPr id="0" name=""/>
        <dsp:cNvSpPr/>
      </dsp:nvSpPr>
      <dsp:spPr>
        <a:xfrm>
          <a:off x="3716967" y="667038"/>
          <a:ext cx="3215605" cy="975945"/>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sz="2400" b="1" kern="1200" dirty="0">
              <a:solidFill>
                <a:srgbClr val="002060"/>
              </a:solidFill>
              <a:effectLst/>
              <a:latin typeface="+mn-lt"/>
            </a:rPr>
            <a:t>Classical Encryption Techniques</a:t>
          </a:r>
          <a:endParaRPr lang="en-US" sz="2400" kern="1200" dirty="0">
            <a:solidFill>
              <a:srgbClr val="002060"/>
            </a:solidFill>
            <a:latin typeface="+mn-lt"/>
          </a:endParaRPr>
        </a:p>
      </dsp:txBody>
      <dsp:txXfrm>
        <a:off x="3716967" y="667038"/>
        <a:ext cx="3215605" cy="975945"/>
      </dsp:txXfrm>
    </dsp:sp>
    <dsp:sp modelId="{A247A618-F100-4452-B2C5-6A19509CBE29}">
      <dsp:nvSpPr>
        <dsp:cNvPr id="0" name=""/>
        <dsp:cNvSpPr/>
      </dsp:nvSpPr>
      <dsp:spPr>
        <a:xfrm>
          <a:off x="5595" y="2337137"/>
          <a:ext cx="1822068" cy="9110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002060"/>
              </a:solidFill>
            </a:rPr>
            <a:t>Symmetric Cipher Model</a:t>
          </a:r>
          <a:endParaRPr lang="en-US" sz="2400" b="1" kern="1200" dirty="0">
            <a:solidFill>
              <a:srgbClr val="002060"/>
            </a:solidFill>
            <a:effectLst/>
            <a:latin typeface="Calibri"/>
            <a:ea typeface="+mn-ea"/>
            <a:cs typeface="+mn-cs"/>
          </a:endParaRPr>
        </a:p>
      </dsp:txBody>
      <dsp:txXfrm>
        <a:off x="5595" y="2337137"/>
        <a:ext cx="1822068" cy="911034"/>
      </dsp:txXfrm>
    </dsp:sp>
    <dsp:sp modelId="{0C603BB9-4D96-4E13-AFD5-50FBE5B2204D}">
      <dsp:nvSpPr>
        <dsp:cNvPr id="0" name=""/>
        <dsp:cNvSpPr/>
      </dsp:nvSpPr>
      <dsp:spPr>
        <a:xfrm>
          <a:off x="2205415" y="2325685"/>
          <a:ext cx="1822068" cy="9110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sz="2400" b="1" kern="1200" dirty="0">
              <a:solidFill>
                <a:srgbClr val="002060"/>
              </a:solidFill>
              <a:effectLst/>
              <a:latin typeface="Calibri"/>
              <a:ea typeface="+mn-ea"/>
              <a:cs typeface="+mn-cs"/>
            </a:rPr>
            <a:t>Substitution Techniques</a:t>
          </a:r>
        </a:p>
      </dsp:txBody>
      <dsp:txXfrm>
        <a:off x="2205415" y="2325685"/>
        <a:ext cx="1822068" cy="911034"/>
      </dsp:txXfrm>
    </dsp:sp>
    <dsp:sp modelId="{8DB4CD91-E1D4-4DDE-BE21-070C11DCBEA3}">
      <dsp:nvSpPr>
        <dsp:cNvPr id="0" name=""/>
        <dsp:cNvSpPr/>
      </dsp:nvSpPr>
      <dsp:spPr>
        <a:xfrm>
          <a:off x="4415002" y="2337137"/>
          <a:ext cx="1822068" cy="9110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sz="2400" b="1" kern="1200" dirty="0">
              <a:solidFill>
                <a:srgbClr val="002060"/>
              </a:solidFill>
              <a:effectLst/>
              <a:latin typeface="Calibri"/>
              <a:ea typeface="+mn-ea"/>
              <a:cs typeface="+mn-cs"/>
            </a:rPr>
            <a:t>Transposition Techniques</a:t>
          </a:r>
        </a:p>
      </dsp:txBody>
      <dsp:txXfrm>
        <a:off x="4415002" y="2337137"/>
        <a:ext cx="1822068" cy="911034"/>
      </dsp:txXfrm>
    </dsp:sp>
    <dsp:sp modelId="{6494E921-5BFB-4514-9539-2568CF3FBA9D}">
      <dsp:nvSpPr>
        <dsp:cNvPr id="0" name=""/>
        <dsp:cNvSpPr/>
      </dsp:nvSpPr>
      <dsp:spPr>
        <a:xfrm>
          <a:off x="6619705" y="2337137"/>
          <a:ext cx="1822068" cy="9110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sz="2400" b="1" kern="1200" dirty="0">
              <a:solidFill>
                <a:srgbClr val="002060"/>
              </a:solidFill>
              <a:effectLst/>
              <a:latin typeface="Calibri"/>
              <a:ea typeface="+mn-ea"/>
              <a:cs typeface="+mn-cs"/>
            </a:rPr>
            <a:t>Rotor Machines</a:t>
          </a:r>
        </a:p>
      </dsp:txBody>
      <dsp:txXfrm>
        <a:off x="6619705" y="2337137"/>
        <a:ext cx="1822068" cy="911034"/>
      </dsp:txXfrm>
    </dsp:sp>
    <dsp:sp modelId="{843BF8A3-64AE-4B82-B78C-F6DF00791A0D}">
      <dsp:nvSpPr>
        <dsp:cNvPr id="0" name=""/>
        <dsp:cNvSpPr/>
      </dsp:nvSpPr>
      <dsp:spPr>
        <a:xfrm>
          <a:off x="8824409" y="2337137"/>
          <a:ext cx="1986219" cy="9110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sz="2400" b="1" kern="1200" dirty="0">
              <a:solidFill>
                <a:srgbClr val="002060"/>
              </a:solidFill>
              <a:effectLst/>
              <a:latin typeface="Calibri"/>
              <a:ea typeface="+mn-ea"/>
              <a:cs typeface="+mn-cs"/>
            </a:rPr>
            <a:t>Steganography</a:t>
          </a:r>
        </a:p>
      </dsp:txBody>
      <dsp:txXfrm>
        <a:off x="8824409" y="2337137"/>
        <a:ext cx="1986219" cy="9110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1B5167-7583-475A-A4CA-C849A85CA2D1}">
      <dsp:nvSpPr>
        <dsp:cNvPr id="0" name=""/>
        <dsp:cNvSpPr/>
      </dsp:nvSpPr>
      <dsp:spPr>
        <a:xfrm>
          <a:off x="4817750" y="1039583"/>
          <a:ext cx="2901134" cy="1227647"/>
        </a:xfrm>
        <a:custGeom>
          <a:avLst/>
          <a:gdLst/>
          <a:ahLst/>
          <a:cxnLst/>
          <a:rect l="0" t="0" r="0" b="0"/>
          <a:pathLst>
            <a:path>
              <a:moveTo>
                <a:pt x="0" y="0"/>
              </a:moveTo>
              <a:lnTo>
                <a:pt x="0" y="602110"/>
              </a:lnTo>
              <a:lnTo>
                <a:pt x="2901134" y="602110"/>
              </a:lnTo>
              <a:lnTo>
                <a:pt x="2901134" y="1227647"/>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0D57E3B-52D2-4217-A88E-FA796D8B1BAD}">
      <dsp:nvSpPr>
        <dsp:cNvPr id="0" name=""/>
        <dsp:cNvSpPr/>
      </dsp:nvSpPr>
      <dsp:spPr>
        <a:xfrm>
          <a:off x="2275597" y="1039583"/>
          <a:ext cx="2542153" cy="1251983"/>
        </a:xfrm>
        <a:custGeom>
          <a:avLst/>
          <a:gdLst/>
          <a:ahLst/>
          <a:cxnLst/>
          <a:rect l="0" t="0" r="0" b="0"/>
          <a:pathLst>
            <a:path>
              <a:moveTo>
                <a:pt x="2542153" y="0"/>
              </a:moveTo>
              <a:lnTo>
                <a:pt x="2542153" y="626446"/>
              </a:lnTo>
              <a:lnTo>
                <a:pt x="0" y="626446"/>
              </a:lnTo>
              <a:lnTo>
                <a:pt x="0" y="125198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F25275-5AAF-4F26-9464-FDEAAC588E11}">
      <dsp:nvSpPr>
        <dsp:cNvPr id="0" name=""/>
        <dsp:cNvSpPr/>
      </dsp:nvSpPr>
      <dsp:spPr>
        <a:xfrm>
          <a:off x="2498735" y="0"/>
          <a:ext cx="4638030" cy="103958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kern="1200" dirty="0">
              <a:solidFill>
                <a:srgbClr val="002060"/>
              </a:solidFill>
              <a:effectLst/>
              <a:latin typeface="+mn-lt"/>
            </a:rPr>
            <a:t>Symmetric Cipher Model</a:t>
          </a:r>
          <a:endParaRPr lang="en-US" sz="2800" kern="1200" dirty="0">
            <a:solidFill>
              <a:srgbClr val="002060"/>
            </a:solidFill>
            <a:latin typeface="+mn-lt"/>
          </a:endParaRPr>
        </a:p>
      </dsp:txBody>
      <dsp:txXfrm>
        <a:off x="2498735" y="0"/>
        <a:ext cx="4638030" cy="1039583"/>
      </dsp:txXfrm>
    </dsp:sp>
    <dsp:sp modelId="{0C603BB9-4D96-4E13-AFD5-50FBE5B2204D}">
      <dsp:nvSpPr>
        <dsp:cNvPr id="0" name=""/>
        <dsp:cNvSpPr/>
      </dsp:nvSpPr>
      <dsp:spPr>
        <a:xfrm>
          <a:off x="512684" y="2291567"/>
          <a:ext cx="3525825" cy="1202878"/>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Font typeface="Wingdings" panose="05000000000000000000" pitchFamily="2" charset="2"/>
            <a:buNone/>
          </a:pPr>
          <a:r>
            <a:rPr lang="en-US" sz="3200" b="1" kern="1200" dirty="0">
              <a:solidFill>
                <a:srgbClr val="002060"/>
              </a:solidFill>
              <a:latin typeface="+mn-lt"/>
            </a:rPr>
            <a:t>Cryptography</a:t>
          </a:r>
        </a:p>
      </dsp:txBody>
      <dsp:txXfrm>
        <a:off x="512684" y="2291567"/>
        <a:ext cx="3525825" cy="1202878"/>
      </dsp:txXfrm>
    </dsp:sp>
    <dsp:sp modelId="{8DB4CD91-E1D4-4DDE-BE21-070C11DCBEA3}">
      <dsp:nvSpPr>
        <dsp:cNvPr id="0" name=""/>
        <dsp:cNvSpPr/>
      </dsp:nvSpPr>
      <dsp:spPr>
        <a:xfrm>
          <a:off x="5802268" y="2267230"/>
          <a:ext cx="3833232" cy="1200256"/>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kern="1200" dirty="0">
              <a:solidFill>
                <a:srgbClr val="002060"/>
              </a:solidFill>
              <a:latin typeface="+mn-lt"/>
            </a:rPr>
            <a:t>Cryptanalysis and Brute-Force Attack</a:t>
          </a:r>
        </a:p>
      </dsp:txBody>
      <dsp:txXfrm>
        <a:off x="5802268" y="2267230"/>
        <a:ext cx="3833232" cy="120025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9/19/2022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1867052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250340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3763448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272231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3400053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16112650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90625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1323498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4005002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4138119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2896940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29476264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3469658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r>
              <a:rPr lang="ar-IQ" dirty="0"/>
              <a:t>تحليل التشفير: تعتمد الهجمات التحليلية على طبيعة الخوارزمية بالإضافة إلى بعض المعرفة بالخصائص العامة للنص العادي أو حتى بعض نماذج من النص العادي والنص المشفر. يستغل هذا النوع من الهجوم خصائص الخوارزمية لمحاولة استنتاج نص عادي محدد أو لاستنتاج المفتاح المستخدم</a:t>
            </a:r>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3011748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r>
              <a:rPr lang="en-US" dirty="0"/>
              <a:t>-  </a:t>
            </a:r>
            <a:r>
              <a:rPr lang="ar-IQ" dirty="0"/>
              <a:t>هجوم النص المشفر فقط هو الأسهل للدفاع ضده لأن الخصم لديه أقل قدر من المعلومات للعمل معها  </a:t>
            </a:r>
            <a:endParaRPr lang="en-US" dirty="0"/>
          </a:p>
          <a:p>
            <a:pPr marL="171450" indent="-171450" algn="r" rtl="1">
              <a:buFontTx/>
              <a:buChar char="-"/>
            </a:pPr>
            <a:r>
              <a:rPr lang="ar-IQ" dirty="0"/>
              <a:t>في كثير من الحالات ، يكون لدى المحلل مزيد من المعلومات.</a:t>
            </a:r>
            <a:endParaRPr lang="en-US" dirty="0"/>
          </a:p>
          <a:p>
            <a:pPr marL="171450" indent="-171450" algn="r" rtl="1">
              <a:buFontTx/>
              <a:buChar char="-"/>
            </a:pPr>
            <a:r>
              <a:rPr lang="ar-IQ" dirty="0"/>
              <a:t>قد يكون المحلل قادرًا على التقاط رسالة نص عادي أو أكثر بالإضافة إلى تشفيرها.</a:t>
            </a:r>
            <a:endParaRPr lang="en-US" dirty="0"/>
          </a:p>
          <a:p>
            <a:pPr marL="171450" indent="-171450" algn="r" rtl="1">
              <a:buFontTx/>
              <a:buChar char="-"/>
            </a:pPr>
            <a:r>
              <a:rPr lang="ar-IQ" dirty="0"/>
              <a:t>قد يعرف المحلل أن بعض أنماط النص العادي ستظهر في الرسالة</a:t>
            </a:r>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2735297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47</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9/19/2022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9/19/2022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9/19/2022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9/19/2022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477496" cy="1384995"/>
          </a:xfrm>
          <a:prstGeom prst="rect">
            <a:avLst/>
          </a:prstGeom>
          <a:noFill/>
        </p:spPr>
        <p:txBody>
          <a:bodyPr wrap="non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dirty="0">
                <a:solidFill>
                  <a:schemeClr val="accent1">
                    <a:lumMod val="60000"/>
                    <a:lumOff val="40000"/>
                  </a:schemeClr>
                </a:solidFill>
                <a:effectLst/>
                <a:latin typeface="Times New Roman" panose="02020603050405020304" pitchFamily="18" charset="0"/>
                <a:ea typeface="Times New Roman" panose="02020603050405020304" pitchFamily="18" charset="0"/>
              </a:rPr>
              <a:t>   Foundations and principles of Cryptography</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#1</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444" y="5702701"/>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405297" y="402358"/>
            <a:ext cx="2473755"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Modules</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6446124"/>
          </a:xfrm>
          <a:prstGeom prst="rect">
            <a:avLst/>
          </a:prstGeom>
          <a:noFill/>
        </p:spPr>
        <p:txBody>
          <a:bodyPr wrap="square" rtlCol="0">
            <a:spAutoFit/>
          </a:bodyPr>
          <a:lstStyle/>
          <a:p>
            <a:pPr>
              <a:lnSpc>
                <a:spcPct val="150000"/>
              </a:lnSpc>
            </a:pPr>
            <a:r>
              <a:rPr lang="en-US" sz="2800" b="1" i="1" dirty="0">
                <a:solidFill>
                  <a:schemeClr val="accent2">
                    <a:lumMod val="75000"/>
                  </a:schemeClr>
                </a:solidFill>
                <a:latin typeface="Arial" panose="020B0604020202020204" pitchFamily="34" charset="0"/>
                <a:cs typeface="Arial" panose="020B0604020202020204" pitchFamily="34" charset="0"/>
              </a:rPr>
              <a:t>The modules during this course are as follows:</a:t>
            </a:r>
          </a:p>
          <a:p>
            <a:pPr>
              <a:lnSpc>
                <a:spcPct val="150000"/>
              </a:lnSpc>
            </a:pPr>
            <a:endParaRPr lang="en-US" sz="2000" b="1" i="1" dirty="0">
              <a:solidFill>
                <a:schemeClr val="accent2">
                  <a:lumMod val="75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Module 1: Foundations and principles of Cryptography</a:t>
            </a:r>
          </a:p>
          <a:p>
            <a:pPr marL="342900" lvl="0" indent="-342900" rtl="0">
              <a:lnSpc>
                <a:spcPct val="150000"/>
              </a:lnSpc>
              <a:spcAft>
                <a:spcPts val="1000"/>
              </a:spcAft>
              <a:buFont typeface="Wingdings" panose="05000000000000000000" pitchFamily="2" charset="2"/>
              <a:buChar char=""/>
            </a:pPr>
            <a:r>
              <a:rPr lang="en-US" sz="2000" b="1" i="1" dirty="0">
                <a:solidFill>
                  <a:schemeClr val="accent1">
                    <a:lumMod val="50000"/>
                  </a:schemeClr>
                </a:solidFill>
                <a:latin typeface="Arial" panose="020B0604020202020204" pitchFamily="34" charset="0"/>
                <a:cs typeface="Arial" panose="020B0604020202020204" pitchFamily="34" charset="0"/>
              </a:rPr>
              <a:t>Module 2: Cryptography protocols</a:t>
            </a:r>
          </a:p>
          <a:p>
            <a:pPr marL="342900" lvl="0" indent="-342900">
              <a:lnSpc>
                <a:spcPct val="150000"/>
              </a:lnSpc>
              <a:spcAft>
                <a:spcPts val="1000"/>
              </a:spcAft>
              <a:buFont typeface="Wingdings" panose="05000000000000000000" pitchFamily="2" charset="2"/>
              <a:buChar char=""/>
            </a:pPr>
            <a:r>
              <a:rPr lang="en-US" sz="2000" b="1" i="1" dirty="0">
                <a:solidFill>
                  <a:schemeClr val="accent1">
                    <a:lumMod val="50000"/>
                  </a:schemeClr>
                </a:solidFill>
                <a:latin typeface="Arial" panose="020B0604020202020204" pitchFamily="34" charset="0"/>
                <a:cs typeface="Arial" panose="020B0604020202020204" pitchFamily="34" charset="0"/>
              </a:rPr>
              <a:t>Module 3: Cryptography techniques</a:t>
            </a:r>
          </a:p>
          <a:p>
            <a:pPr marL="342900" lvl="0" indent="-342900">
              <a:lnSpc>
                <a:spcPct val="150000"/>
              </a:lnSpc>
              <a:spcAft>
                <a:spcPts val="1000"/>
              </a:spcAft>
              <a:buFont typeface="Wingdings" panose="05000000000000000000" pitchFamily="2" charset="2"/>
              <a:buChar char=""/>
            </a:pPr>
            <a:r>
              <a:rPr lang="en-US" sz="2000" b="1" i="1" dirty="0">
                <a:solidFill>
                  <a:schemeClr val="accent1">
                    <a:lumMod val="50000"/>
                  </a:schemeClr>
                </a:solidFill>
                <a:latin typeface="Arial" panose="020B0604020202020204" pitchFamily="34" charset="0"/>
                <a:cs typeface="Arial" panose="020B0604020202020204" pitchFamily="34" charset="0"/>
              </a:rPr>
              <a:t>Module 4: Cryptography Algorithms</a:t>
            </a:r>
          </a:p>
          <a:p>
            <a:pPr marL="342900" lvl="0" indent="-342900">
              <a:lnSpc>
                <a:spcPct val="150000"/>
              </a:lnSpc>
              <a:spcAft>
                <a:spcPts val="1000"/>
              </a:spcAft>
              <a:buFont typeface="Wingdings" panose="05000000000000000000" pitchFamily="2" charset="2"/>
              <a:buChar char=""/>
            </a:pPr>
            <a:r>
              <a:rPr lang="en-US" sz="2000" b="1" i="1" dirty="0">
                <a:solidFill>
                  <a:schemeClr val="accent1">
                    <a:lumMod val="50000"/>
                  </a:schemeClr>
                </a:solidFill>
                <a:latin typeface="Arial" panose="020B0604020202020204" pitchFamily="34" charset="0"/>
                <a:cs typeface="Arial" panose="020B0604020202020204" pitchFamily="34" charset="0"/>
              </a:rPr>
              <a:t>Module 5: Public key Algorithms</a:t>
            </a: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400" b="1" i="1" dirty="0">
              <a:solidFill>
                <a:schemeClr val="accent2">
                  <a:lumMod val="75000"/>
                </a:schemeClr>
              </a:solidFill>
              <a:latin typeface="Arial" panose="020B0604020202020204" pitchFamily="34" charset="0"/>
              <a:cs typeface="Arial" panose="020B0604020202020204" pitchFamily="34" charset="0"/>
            </a:endParaRPr>
          </a:p>
          <a:p>
            <a:pPr marL="901700" indent="-342900">
              <a:lnSpc>
                <a:spcPct val="150000"/>
              </a:lnSpc>
              <a:buFont typeface="Wingdings" panose="05000000000000000000" pitchFamily="2" charset="2"/>
              <a:buChar char="Ø"/>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444" y="5702701"/>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6671826"/>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module covers the basics of Foundations and principles of Cryptography</a:t>
            </a:r>
            <a:r>
              <a:rPr lang="en-US" sz="2000" b="1" dirty="0">
                <a:solidFill>
                  <a:schemeClr val="accent1">
                    <a:lumMod val="60000"/>
                    <a:lumOff val="40000"/>
                  </a:schemeClr>
                </a:solidFill>
                <a:effectLst/>
                <a:latin typeface="Times New Roman" panose="02020603050405020304" pitchFamily="18" charset="0"/>
                <a:ea typeface="Times New Roman" panose="02020603050405020304" pitchFamily="18" charset="0"/>
              </a:rPr>
              <a:t> </a:t>
            </a:r>
            <a:r>
              <a:rPr lang="en-US" sz="2000" b="1" i="1" dirty="0">
                <a:solidFill>
                  <a:schemeClr val="accent2">
                    <a:lumMod val="75000"/>
                  </a:schemeClr>
                </a:solidFill>
                <a:latin typeface="Arial" panose="020B0604020202020204" pitchFamily="34" charset="0"/>
                <a:cs typeface="Arial" panose="020B0604020202020204" pitchFamily="34" charset="0"/>
              </a:rPr>
              <a:t>are as follows:</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Story of Cryptography</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Definitions </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Encryption &amp; Decryption </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Strong Cryptography</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How does Cryptography work?</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Classical encryption techniques</a:t>
            </a:r>
          </a:p>
          <a:p>
            <a:pPr marL="342900" indent="-342900">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Symmetric Cipher Model</a:t>
            </a: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000" b="1" i="1" dirty="0">
              <a:solidFill>
                <a:schemeClr val="accent1">
                  <a:lumMod val="50000"/>
                </a:schemeClr>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endParaRPr lang="en-US" sz="2400" b="1" i="1" dirty="0">
              <a:solidFill>
                <a:schemeClr val="accent2">
                  <a:lumMod val="75000"/>
                </a:schemeClr>
              </a:solidFill>
              <a:latin typeface="Arial" panose="020B0604020202020204" pitchFamily="34" charset="0"/>
              <a:cs typeface="Arial" panose="020B0604020202020204" pitchFamily="34" charset="0"/>
            </a:endParaRPr>
          </a:p>
          <a:p>
            <a:pPr marL="901700" indent="-342900">
              <a:lnSpc>
                <a:spcPct val="150000"/>
              </a:lnSpc>
              <a:buFont typeface="Wingdings" panose="05000000000000000000" pitchFamily="2" charset="2"/>
              <a:buChar char="Ø"/>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2092507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 y="-78156"/>
            <a:ext cx="9933140" cy="1610200"/>
          </a:xfrm>
          <a:prstGeom prst="rect">
            <a:avLst/>
          </a:prstGeom>
        </p:spPr>
      </p:pic>
      <p:sp>
        <p:nvSpPr>
          <p:cNvPr id="7" name="TextBox 6"/>
          <p:cNvSpPr txBox="1"/>
          <p:nvPr/>
        </p:nvSpPr>
        <p:spPr>
          <a:xfrm>
            <a:off x="3777748" y="518053"/>
            <a:ext cx="4254563" cy="584775"/>
          </a:xfrm>
          <a:prstGeom prst="rect">
            <a:avLst/>
          </a:prstGeom>
          <a:noFill/>
        </p:spPr>
        <p:txBody>
          <a:bodyPr wrap="none" rtlCol="0">
            <a:spAutoFit/>
          </a:bodyPr>
          <a:lstStyle/>
          <a:p>
            <a:r>
              <a:rPr lang="en-US" sz="3200" b="1" dirty="0">
                <a:solidFill>
                  <a:schemeClr val="bg1"/>
                </a:solidFill>
              </a:rPr>
              <a:t>A Story of Cryptography</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مربع نص 11">
            <a:extLst>
              <a:ext uri="{FF2B5EF4-FFF2-40B4-BE49-F238E27FC236}">
                <a16:creationId xmlns:a16="http://schemas.microsoft.com/office/drawing/2014/main" id="{0B96880C-9666-FB3F-079E-F002D45DB4CF}"/>
              </a:ext>
            </a:extLst>
          </p:cNvPr>
          <p:cNvSpPr txBox="1"/>
          <p:nvPr/>
        </p:nvSpPr>
        <p:spPr>
          <a:xfrm>
            <a:off x="1352811" y="1663315"/>
            <a:ext cx="10052137" cy="4280531"/>
          </a:xfrm>
          <a:prstGeom prst="rect">
            <a:avLst/>
          </a:prstGeom>
          <a:noFill/>
        </p:spPr>
        <p:txBody>
          <a:bodyPr wrap="square">
            <a:spAutoFit/>
          </a:bodyPr>
          <a:lstStyle/>
          <a:p>
            <a:pPr algn="just">
              <a:lnSpc>
                <a:spcPct val="200000"/>
              </a:lnSpc>
            </a:pPr>
            <a:r>
              <a:rPr lang="en-US" sz="2800" b="1" i="1" u="none" strike="noStrike" baseline="0" dirty="0">
                <a:latin typeface="Times New Roman" panose="02020603050405020304" pitchFamily="18" charset="0"/>
              </a:rPr>
              <a:t>When Julius Caesar sent messages to his generals, he didn't trust his messengers. So he replaced every A in his messages with a D, every B with an E, and so on through the alphabet. Only someone who knew the “shift by 3” rule could decipher his messages.</a:t>
            </a:r>
          </a:p>
          <a:p>
            <a:pPr algn="ctr">
              <a:lnSpc>
                <a:spcPct val="200000"/>
              </a:lnSpc>
            </a:pPr>
            <a:r>
              <a:rPr lang="en-US" sz="2800" b="1" i="1" dirty="0">
                <a:solidFill>
                  <a:srgbClr val="7030A0"/>
                </a:solidFill>
                <a:latin typeface="Times New Roman" panose="02020603050405020304" pitchFamily="18" charset="0"/>
              </a:rPr>
              <a:t>From Here We Begin</a:t>
            </a:r>
            <a:endParaRPr lang="en-US" sz="2800" b="1" i="1" dirty="0">
              <a:solidFill>
                <a:srgbClr val="7030A0"/>
              </a:solidFill>
            </a:endParaRPr>
          </a:p>
        </p:txBody>
      </p:sp>
    </p:spTree>
    <p:extLst>
      <p:ext uri="{BB962C8B-B14F-4D97-AF65-F5344CB8AC3E}">
        <p14:creationId xmlns:p14="http://schemas.microsoft.com/office/powerpoint/2010/main" val="4074744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 y="-78156"/>
            <a:ext cx="9933140" cy="1610200"/>
          </a:xfrm>
          <a:prstGeom prst="rect">
            <a:avLst/>
          </a:prstGeom>
        </p:spPr>
      </p:pic>
      <p:sp>
        <p:nvSpPr>
          <p:cNvPr id="7" name="TextBox 6"/>
          <p:cNvSpPr txBox="1"/>
          <p:nvPr/>
        </p:nvSpPr>
        <p:spPr>
          <a:xfrm>
            <a:off x="3777748" y="518053"/>
            <a:ext cx="4254563" cy="584775"/>
          </a:xfrm>
          <a:prstGeom prst="rect">
            <a:avLst/>
          </a:prstGeom>
          <a:noFill/>
        </p:spPr>
        <p:txBody>
          <a:bodyPr wrap="none" rtlCol="0">
            <a:spAutoFit/>
          </a:bodyPr>
          <a:lstStyle/>
          <a:p>
            <a:r>
              <a:rPr lang="en-US" sz="3200" b="1" dirty="0">
                <a:solidFill>
                  <a:schemeClr val="bg1"/>
                </a:solidFill>
              </a:rPr>
              <a:t>A Story of Cryptography</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مربع نص 11">
            <a:extLst>
              <a:ext uri="{FF2B5EF4-FFF2-40B4-BE49-F238E27FC236}">
                <a16:creationId xmlns:a16="http://schemas.microsoft.com/office/drawing/2014/main" id="{0B96880C-9666-FB3F-079E-F002D45DB4CF}"/>
              </a:ext>
            </a:extLst>
          </p:cNvPr>
          <p:cNvSpPr txBox="1"/>
          <p:nvPr/>
        </p:nvSpPr>
        <p:spPr>
          <a:xfrm>
            <a:off x="1014366" y="2474136"/>
            <a:ext cx="10052137" cy="1256947"/>
          </a:xfrm>
          <a:prstGeom prst="rect">
            <a:avLst/>
          </a:prstGeom>
          <a:noFill/>
        </p:spPr>
        <p:txBody>
          <a:bodyPr wrap="square">
            <a:spAutoFit/>
          </a:bodyPr>
          <a:lstStyle/>
          <a:p>
            <a:pPr algn="ctr">
              <a:lnSpc>
                <a:spcPct val="200000"/>
              </a:lnSpc>
            </a:pPr>
            <a:r>
              <a:rPr lang="en-US" sz="4400" b="1" i="1" dirty="0">
                <a:solidFill>
                  <a:srgbClr val="7030A0"/>
                </a:solidFill>
                <a:highlight>
                  <a:srgbClr val="FFFF00"/>
                </a:highlight>
              </a:rPr>
              <a:t>A</a:t>
            </a:r>
            <a:r>
              <a:rPr lang="en-US" sz="4400" b="1" i="1" dirty="0">
                <a:solidFill>
                  <a:srgbClr val="7030A0"/>
                </a:solidFill>
              </a:rPr>
              <a:t> B C </a:t>
            </a:r>
            <a:r>
              <a:rPr lang="en-US" sz="4400" b="1" i="1" dirty="0">
                <a:solidFill>
                  <a:srgbClr val="7030A0"/>
                </a:solidFill>
                <a:highlight>
                  <a:srgbClr val="FFFF00"/>
                </a:highlight>
              </a:rPr>
              <a:t>D</a:t>
            </a:r>
            <a:r>
              <a:rPr lang="en-US" sz="4400" b="1" i="1" dirty="0">
                <a:solidFill>
                  <a:srgbClr val="7030A0"/>
                </a:solidFill>
              </a:rPr>
              <a:t> E F </a:t>
            </a:r>
            <a:r>
              <a:rPr lang="en-US" sz="4400" b="1" i="1" dirty="0">
                <a:solidFill>
                  <a:srgbClr val="7030A0"/>
                </a:solidFill>
                <a:highlight>
                  <a:srgbClr val="FFFF00"/>
                </a:highlight>
              </a:rPr>
              <a:t>G</a:t>
            </a:r>
            <a:r>
              <a:rPr lang="en-US" sz="4400" b="1" i="1" dirty="0">
                <a:solidFill>
                  <a:srgbClr val="7030A0"/>
                </a:solidFill>
              </a:rPr>
              <a:t> H I </a:t>
            </a:r>
            <a:r>
              <a:rPr lang="en-US" sz="4400" b="1" i="1" dirty="0">
                <a:solidFill>
                  <a:srgbClr val="7030A0"/>
                </a:solidFill>
                <a:highlight>
                  <a:srgbClr val="FFFF00"/>
                </a:highlight>
              </a:rPr>
              <a:t>J</a:t>
            </a:r>
            <a:r>
              <a:rPr lang="en-US" sz="4400" b="1" i="1" dirty="0">
                <a:solidFill>
                  <a:srgbClr val="7030A0"/>
                </a:solidFill>
              </a:rPr>
              <a:t> K L </a:t>
            </a:r>
            <a:r>
              <a:rPr lang="en-US" sz="4400" b="1" i="1" dirty="0">
                <a:solidFill>
                  <a:srgbClr val="7030A0"/>
                </a:solidFill>
                <a:highlight>
                  <a:srgbClr val="FFFF00"/>
                </a:highlight>
              </a:rPr>
              <a:t>M</a:t>
            </a:r>
            <a:r>
              <a:rPr lang="en-US" sz="4400" b="1" i="1" dirty="0">
                <a:solidFill>
                  <a:srgbClr val="7030A0"/>
                </a:solidFill>
              </a:rPr>
              <a:t> N O </a:t>
            </a:r>
            <a:r>
              <a:rPr lang="en-US" sz="4400" b="1" i="1" dirty="0">
                <a:solidFill>
                  <a:srgbClr val="7030A0"/>
                </a:solidFill>
                <a:highlight>
                  <a:srgbClr val="FFFF00"/>
                </a:highlight>
              </a:rPr>
              <a:t>P</a:t>
            </a:r>
            <a:r>
              <a:rPr lang="en-US" sz="4400" b="1" i="1" dirty="0">
                <a:solidFill>
                  <a:srgbClr val="7030A0"/>
                </a:solidFill>
              </a:rPr>
              <a:t> Q </a:t>
            </a:r>
          </a:p>
        </p:txBody>
      </p:sp>
      <p:sp>
        <p:nvSpPr>
          <p:cNvPr id="18" name="سهم: منحني لأسفل 17">
            <a:extLst>
              <a:ext uri="{FF2B5EF4-FFF2-40B4-BE49-F238E27FC236}">
                <a16:creationId xmlns:a16="http://schemas.microsoft.com/office/drawing/2014/main" id="{0A6048BA-79F8-1D74-39F2-86F518445EA3}"/>
              </a:ext>
            </a:extLst>
          </p:cNvPr>
          <p:cNvSpPr/>
          <p:nvPr/>
        </p:nvSpPr>
        <p:spPr>
          <a:xfrm>
            <a:off x="3023055" y="2384847"/>
            <a:ext cx="1509386" cy="610011"/>
          </a:xfrm>
          <a:prstGeom prst="curved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dirty="0">
              <a:solidFill>
                <a:schemeClr val="tx1"/>
              </a:solidFill>
            </a:endParaRPr>
          </a:p>
        </p:txBody>
      </p:sp>
      <p:sp>
        <p:nvSpPr>
          <p:cNvPr id="19" name="سهم: منحني لأسفل 18">
            <a:extLst>
              <a:ext uri="{FF2B5EF4-FFF2-40B4-BE49-F238E27FC236}">
                <a16:creationId xmlns:a16="http://schemas.microsoft.com/office/drawing/2014/main" id="{859FAAE3-465D-DB29-3F72-2729AF750105}"/>
              </a:ext>
            </a:extLst>
          </p:cNvPr>
          <p:cNvSpPr/>
          <p:nvPr/>
        </p:nvSpPr>
        <p:spPr>
          <a:xfrm>
            <a:off x="3438394" y="2474136"/>
            <a:ext cx="1409178" cy="575987"/>
          </a:xfrm>
          <a:prstGeom prst="curvedDownArrow">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solidFill>
                <a:schemeClr val="tx1"/>
              </a:solidFill>
            </a:endParaRPr>
          </a:p>
        </p:txBody>
      </p:sp>
      <p:sp>
        <p:nvSpPr>
          <p:cNvPr id="20" name="سهم: منحني لأعلى 19">
            <a:extLst>
              <a:ext uri="{FF2B5EF4-FFF2-40B4-BE49-F238E27FC236}">
                <a16:creationId xmlns:a16="http://schemas.microsoft.com/office/drawing/2014/main" id="{D0C98C96-FB35-C5A6-DF45-347AB2D75E8E}"/>
              </a:ext>
            </a:extLst>
          </p:cNvPr>
          <p:cNvSpPr/>
          <p:nvPr/>
        </p:nvSpPr>
        <p:spPr>
          <a:xfrm>
            <a:off x="2439444" y="3631945"/>
            <a:ext cx="1587674" cy="566831"/>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highlight>
                <a:srgbClr val="FFFF00"/>
              </a:highlight>
            </a:endParaRPr>
          </a:p>
        </p:txBody>
      </p:sp>
    </p:spTree>
    <p:extLst>
      <p:ext uri="{BB962C8B-B14F-4D97-AF65-F5344CB8AC3E}">
        <p14:creationId xmlns:p14="http://schemas.microsoft.com/office/powerpoint/2010/main" val="1822436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670093" cy="1610200"/>
          </a:xfrm>
          <a:prstGeom prst="rect">
            <a:avLst/>
          </a:prstGeom>
        </p:spPr>
      </p:pic>
      <p:sp>
        <p:nvSpPr>
          <p:cNvPr id="7" name="TextBox 6"/>
          <p:cNvSpPr txBox="1"/>
          <p:nvPr/>
        </p:nvSpPr>
        <p:spPr>
          <a:xfrm>
            <a:off x="3305452" y="482945"/>
            <a:ext cx="5396029" cy="707886"/>
          </a:xfrm>
          <a:prstGeom prst="rect">
            <a:avLst/>
          </a:prstGeom>
          <a:noFill/>
        </p:spPr>
        <p:txBody>
          <a:bodyPr wrap="none" rtlCol="0">
            <a:spAutoFit/>
          </a:bodyPr>
          <a:lstStyle/>
          <a:p>
            <a:r>
              <a:rPr lang="en-US" sz="4000" b="1" dirty="0">
                <a:solidFill>
                  <a:schemeClr val="bg1"/>
                </a:solidFill>
              </a:rPr>
              <a:t>Definitions (Stallings W.)</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597679" y="1672899"/>
            <a:ext cx="9607320" cy="4165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sz="2800" dirty="0">
                <a:ea typeface="新細明體" pitchFamily="18" charset="-120"/>
              </a:rPr>
              <a:t>◆ </a:t>
            </a:r>
            <a:r>
              <a:rPr lang="en-US" altLang="zh-TW" sz="2800" b="1" i="1" dirty="0">
                <a:solidFill>
                  <a:srgbClr val="0A1F61"/>
                </a:solidFill>
                <a:ea typeface="新細明體" pitchFamily="18" charset="-120"/>
              </a:rPr>
              <a:t>Plaintext:</a:t>
            </a:r>
            <a:r>
              <a:rPr lang="en-US" altLang="zh-TW" sz="2800" dirty="0">
                <a:ea typeface="新細明體" pitchFamily="18" charset="-120"/>
              </a:rPr>
              <a:t> </a:t>
            </a:r>
            <a:r>
              <a:rPr lang="en-US" altLang="zh-TW" sz="2800" dirty="0">
                <a:solidFill>
                  <a:srgbClr val="000000"/>
                </a:solidFill>
                <a:latin typeface="TimesTenLTStdRoman"/>
                <a:ea typeface="新細明體" pitchFamily="18" charset="-120"/>
              </a:rPr>
              <a:t>a</a:t>
            </a:r>
            <a:r>
              <a:rPr lang="en-US" sz="2800" dirty="0">
                <a:solidFill>
                  <a:srgbClr val="000000"/>
                </a:solidFill>
                <a:effectLst/>
                <a:latin typeface="TimesTenLTStdRoman"/>
              </a:rPr>
              <a:t>n original message</a:t>
            </a:r>
          </a:p>
          <a:p>
            <a:pPr algn="just">
              <a:lnSpc>
                <a:spcPct val="200000"/>
              </a:lnSpc>
            </a:pPr>
            <a:r>
              <a:rPr lang="en-US" altLang="zh-TW" sz="2800" dirty="0">
                <a:ea typeface="新細明體" pitchFamily="18" charset="-120"/>
              </a:rPr>
              <a:t>◆ </a:t>
            </a:r>
            <a:r>
              <a:rPr lang="en-US" altLang="zh-TW" sz="2800" b="1" i="1" dirty="0">
                <a:solidFill>
                  <a:srgbClr val="0A1F61"/>
                </a:solidFill>
                <a:latin typeface="TimesTenLTStd"/>
                <a:ea typeface="新細明體" pitchFamily="18" charset="-120"/>
              </a:rPr>
              <a:t>C</a:t>
            </a:r>
            <a:r>
              <a:rPr lang="en-US" sz="2800" b="1" i="1" dirty="0">
                <a:solidFill>
                  <a:srgbClr val="0A1F61"/>
                </a:solidFill>
                <a:effectLst/>
                <a:latin typeface="TimesTenLTStd"/>
              </a:rPr>
              <a:t>iphertext</a:t>
            </a:r>
            <a:r>
              <a:rPr lang="en-US" sz="2800" b="1" dirty="0">
                <a:solidFill>
                  <a:srgbClr val="0A1F61"/>
                </a:solidFill>
                <a:effectLst/>
                <a:latin typeface="TimesTenLTStd"/>
              </a:rPr>
              <a:t> :</a:t>
            </a:r>
            <a:r>
              <a:rPr lang="en-US" sz="2800" b="1" dirty="0">
                <a:solidFill>
                  <a:srgbClr val="000000"/>
                </a:solidFill>
                <a:effectLst/>
                <a:latin typeface="TimesTenLTStd"/>
              </a:rPr>
              <a:t> </a:t>
            </a:r>
            <a:r>
              <a:rPr lang="en-US" sz="2800" dirty="0">
                <a:solidFill>
                  <a:srgbClr val="000000"/>
                </a:solidFill>
                <a:effectLst/>
                <a:latin typeface="TimesTenLTStdRoman"/>
              </a:rPr>
              <a:t>the coded message </a:t>
            </a:r>
          </a:p>
          <a:p>
            <a:pPr algn="just">
              <a:lnSpc>
                <a:spcPct val="200000"/>
              </a:lnSpc>
            </a:pPr>
            <a:r>
              <a:rPr lang="en-US" altLang="zh-TW" sz="2800" dirty="0">
                <a:ea typeface="新細明體" pitchFamily="18" charset="-120"/>
              </a:rPr>
              <a:t>◆ </a:t>
            </a:r>
            <a:r>
              <a:rPr lang="en-US" altLang="zh-TW" sz="2800" b="1" i="1" dirty="0">
                <a:solidFill>
                  <a:srgbClr val="0A1F61"/>
                </a:solidFill>
                <a:latin typeface="TimesTenLTStd"/>
                <a:ea typeface="新細明體" pitchFamily="18" charset="-120"/>
              </a:rPr>
              <a:t>Enciphering or Encryption :</a:t>
            </a:r>
            <a:r>
              <a:rPr lang="en-US" sz="2800" b="1" dirty="0">
                <a:solidFill>
                  <a:srgbClr val="000000"/>
                </a:solidFill>
                <a:effectLst/>
                <a:latin typeface="TimesTenLTStd"/>
              </a:rPr>
              <a:t> t</a:t>
            </a:r>
            <a:r>
              <a:rPr lang="en-US" sz="2800" dirty="0">
                <a:solidFill>
                  <a:srgbClr val="000000"/>
                </a:solidFill>
                <a:effectLst/>
                <a:latin typeface="TimesTenLTStdRoman"/>
              </a:rPr>
              <a:t>he process of converting from plaintext to ciphertext </a:t>
            </a:r>
          </a:p>
          <a:p>
            <a:pPr algn="just">
              <a:lnSpc>
                <a:spcPct val="200000"/>
              </a:lnSpc>
            </a:pPr>
            <a:endParaRPr lang="en-US" altLang="zh-TW" dirty="0">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866753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670093" cy="1610200"/>
          </a:xfrm>
          <a:prstGeom prst="rect">
            <a:avLst/>
          </a:prstGeom>
        </p:spPr>
      </p:pic>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543913" y="1247524"/>
            <a:ext cx="9902229" cy="5046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dirty="0">
                <a:ea typeface="新細明體" pitchFamily="18" charset="-120"/>
              </a:rPr>
              <a:t>◆ </a:t>
            </a:r>
            <a:r>
              <a:rPr lang="en-US" altLang="zh-TW" b="1" i="1" dirty="0">
                <a:ea typeface="新細明體" pitchFamily="18" charset="-120"/>
              </a:rPr>
              <a:t>Deciphering</a:t>
            </a:r>
            <a:r>
              <a:rPr lang="en-US" altLang="zh-TW" dirty="0">
                <a:ea typeface="新細明體" pitchFamily="18" charset="-120"/>
              </a:rPr>
              <a:t> </a:t>
            </a:r>
            <a:r>
              <a:rPr lang="en-US" altLang="zh-TW" b="1" i="1" dirty="0">
                <a:ea typeface="新細明體" pitchFamily="18" charset="-120"/>
              </a:rPr>
              <a:t>OR Decryption</a:t>
            </a:r>
            <a:r>
              <a:rPr lang="en-US" altLang="zh-TW" dirty="0">
                <a:ea typeface="新細明體" pitchFamily="18" charset="-120"/>
              </a:rPr>
              <a:t>: </a:t>
            </a:r>
            <a:r>
              <a:rPr lang="en-US" sz="2400" dirty="0">
                <a:solidFill>
                  <a:srgbClr val="000000"/>
                </a:solidFill>
                <a:effectLst/>
                <a:latin typeface="TimesTenLTStdRoman"/>
              </a:rPr>
              <a:t>restoring the plaintext from the ciphertext</a:t>
            </a:r>
          </a:p>
          <a:p>
            <a:pPr algn="just">
              <a:lnSpc>
                <a:spcPct val="200000"/>
              </a:lnSpc>
            </a:pPr>
            <a:r>
              <a:rPr lang="en-US" altLang="zh-TW" dirty="0">
                <a:ea typeface="新細明體" pitchFamily="18" charset="-120"/>
              </a:rPr>
              <a:t>◆ </a:t>
            </a:r>
            <a:r>
              <a:rPr lang="en-US" altLang="zh-TW" b="1" i="1" dirty="0">
                <a:ea typeface="新細明體" pitchFamily="18" charset="-120"/>
              </a:rPr>
              <a:t>Cryptography: </a:t>
            </a:r>
            <a:r>
              <a:rPr lang="en-US" altLang="zh-TW" dirty="0">
                <a:solidFill>
                  <a:srgbClr val="000000"/>
                </a:solidFill>
                <a:latin typeface="TimesTenLTStdRoman"/>
              </a:rPr>
              <a:t>the</a:t>
            </a:r>
            <a:r>
              <a:rPr lang="en-US" dirty="0">
                <a:solidFill>
                  <a:srgbClr val="000000"/>
                </a:solidFill>
                <a:latin typeface="TimesTenLTStdRoman"/>
              </a:rPr>
              <a:t> many </a:t>
            </a:r>
            <a:r>
              <a:rPr lang="en-US" sz="2400" dirty="0">
                <a:solidFill>
                  <a:srgbClr val="000000"/>
                </a:solidFill>
                <a:effectLst/>
                <a:latin typeface="TimesTenLTStdRoman"/>
              </a:rPr>
              <a:t>schemes used for encryption constitute the area of study such a scheme is known as a </a:t>
            </a:r>
            <a:r>
              <a:rPr lang="en-US" b="1" i="1" dirty="0">
                <a:ea typeface="新細明體" pitchFamily="18" charset="-120"/>
              </a:rPr>
              <a:t>cryptographic system </a:t>
            </a:r>
            <a:r>
              <a:rPr lang="en-US" sz="2400" dirty="0">
                <a:solidFill>
                  <a:srgbClr val="000000"/>
                </a:solidFill>
                <a:effectLst/>
                <a:latin typeface="TimesTenLTStdRoman"/>
              </a:rPr>
              <a:t>or a </a:t>
            </a:r>
            <a:r>
              <a:rPr lang="en-US" b="1" i="1" dirty="0">
                <a:ea typeface="新細明體" pitchFamily="18" charset="-120"/>
              </a:rPr>
              <a:t>cipher</a:t>
            </a:r>
          </a:p>
          <a:p>
            <a:pPr algn="just">
              <a:lnSpc>
                <a:spcPct val="200000"/>
              </a:lnSpc>
            </a:pPr>
            <a:r>
              <a:rPr lang="en-US" altLang="zh-TW" dirty="0">
                <a:ea typeface="新細明體" pitchFamily="18" charset="-120"/>
              </a:rPr>
              <a:t>◆ </a:t>
            </a:r>
            <a:r>
              <a:rPr lang="en-US" altLang="zh-TW" b="1" i="1" dirty="0">
                <a:ea typeface="新細明體" pitchFamily="18" charset="-120"/>
              </a:rPr>
              <a:t>C</a:t>
            </a:r>
            <a:r>
              <a:rPr lang="en-US" b="1" i="1" dirty="0">
                <a:ea typeface="新細明體" pitchFamily="18" charset="-120"/>
              </a:rPr>
              <a:t>ryptanalysis :</a:t>
            </a:r>
            <a:r>
              <a:rPr lang="en-US" sz="2400" b="1" dirty="0">
                <a:solidFill>
                  <a:srgbClr val="000000"/>
                </a:solidFill>
                <a:effectLst/>
                <a:latin typeface="TimesTenLTStd"/>
              </a:rPr>
              <a:t> </a:t>
            </a:r>
            <a:r>
              <a:rPr lang="en-US" sz="2400" dirty="0">
                <a:solidFill>
                  <a:srgbClr val="000000"/>
                </a:solidFill>
                <a:effectLst/>
                <a:latin typeface="TimesTenLTStdRoman"/>
              </a:rPr>
              <a:t>Techniques used for deciphering a message without any knowledge of the enciphering, cryptanalysis is what the layperson calls </a:t>
            </a:r>
          </a:p>
          <a:p>
            <a:pPr algn="just">
              <a:lnSpc>
                <a:spcPct val="200000"/>
              </a:lnSpc>
            </a:pPr>
            <a:r>
              <a:rPr lang="en-US" b="1" i="1" dirty="0">
                <a:ea typeface="新細明體" pitchFamily="18" charset="-120"/>
              </a:rPr>
              <a:t>“breaking the code.”</a:t>
            </a:r>
            <a:endParaRPr lang="en-US" sz="2000" dirty="0"/>
          </a:p>
          <a:p>
            <a:pPr algn="just">
              <a:lnSpc>
                <a:spcPct val="200000"/>
              </a:lnSpc>
            </a:pPr>
            <a:endParaRPr lang="en-US" altLang="zh-TW" sz="2000" dirty="0">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A1D9350B-CF07-84F3-9F91-D969A0BED5F5}"/>
              </a:ext>
            </a:extLst>
          </p:cNvPr>
          <p:cNvSpPr txBox="1"/>
          <p:nvPr/>
        </p:nvSpPr>
        <p:spPr>
          <a:xfrm>
            <a:off x="3225302" y="501155"/>
            <a:ext cx="5396029" cy="707886"/>
          </a:xfrm>
          <a:prstGeom prst="rect">
            <a:avLst/>
          </a:prstGeom>
          <a:noFill/>
        </p:spPr>
        <p:txBody>
          <a:bodyPr wrap="none" rtlCol="0">
            <a:spAutoFit/>
          </a:bodyPr>
          <a:lstStyle/>
          <a:p>
            <a:r>
              <a:rPr lang="en-US" sz="4000" b="1" dirty="0">
                <a:solidFill>
                  <a:schemeClr val="bg1"/>
                </a:solidFill>
              </a:rPr>
              <a:t>Definitions (Stallings W.)</a:t>
            </a:r>
          </a:p>
        </p:txBody>
      </p:sp>
    </p:spTree>
    <p:extLst>
      <p:ext uri="{BB962C8B-B14F-4D97-AF65-F5344CB8AC3E}">
        <p14:creationId xmlns:p14="http://schemas.microsoft.com/office/powerpoint/2010/main" val="4025893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5165"/>
            <a:ext cx="9670093" cy="1610200"/>
          </a:xfrm>
          <a:prstGeom prst="rect">
            <a:avLst/>
          </a:prstGeom>
        </p:spPr>
      </p:pic>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944706" y="1282610"/>
            <a:ext cx="10684702" cy="285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endParaRPr lang="en-US" sz="2800" b="1" i="1" dirty="0">
              <a:solidFill>
                <a:srgbClr val="000000"/>
              </a:solidFill>
              <a:effectLst/>
              <a:latin typeface="TimesTenLTStdRoman"/>
            </a:endParaRPr>
          </a:p>
          <a:p>
            <a:pPr algn="ctr">
              <a:lnSpc>
                <a:spcPct val="200000"/>
              </a:lnSpc>
            </a:pPr>
            <a:r>
              <a:rPr lang="en-US" sz="2800" b="1" i="1" dirty="0">
                <a:solidFill>
                  <a:srgbClr val="000000"/>
                </a:solidFill>
                <a:effectLst/>
                <a:latin typeface="TimesTenLTStdRoman"/>
              </a:rPr>
              <a:t>The areas of cryptography and cryptanalysis together are called                          </a:t>
            </a:r>
            <a:r>
              <a:rPr lang="en-US" sz="4000" b="1" i="1" dirty="0">
                <a:solidFill>
                  <a:srgbClr val="0A1F61"/>
                </a:solidFill>
                <a:effectLst/>
                <a:latin typeface="TimesTenLTStd"/>
              </a:rPr>
              <a:t>cryptology</a:t>
            </a:r>
            <a:endParaRPr lang="en-US" altLang="zh-TW" sz="3600" i="1" dirty="0">
              <a:solidFill>
                <a:srgbClr val="0A1F61"/>
              </a:solidFill>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A1E7F1E9-165A-34E5-A8F8-23E1E438CBDF}"/>
              </a:ext>
            </a:extLst>
          </p:cNvPr>
          <p:cNvSpPr txBox="1"/>
          <p:nvPr/>
        </p:nvSpPr>
        <p:spPr>
          <a:xfrm>
            <a:off x="3285442" y="406130"/>
            <a:ext cx="5396029" cy="707886"/>
          </a:xfrm>
          <a:prstGeom prst="rect">
            <a:avLst/>
          </a:prstGeom>
          <a:noFill/>
        </p:spPr>
        <p:txBody>
          <a:bodyPr wrap="none" rtlCol="0">
            <a:spAutoFit/>
          </a:bodyPr>
          <a:lstStyle/>
          <a:p>
            <a:r>
              <a:rPr lang="en-US" sz="4000" b="1" dirty="0">
                <a:solidFill>
                  <a:schemeClr val="bg1"/>
                </a:solidFill>
              </a:rPr>
              <a:t>Definitions (Stallings W.)</a:t>
            </a:r>
          </a:p>
        </p:txBody>
      </p:sp>
    </p:spTree>
    <p:extLst>
      <p:ext uri="{BB962C8B-B14F-4D97-AF65-F5344CB8AC3E}">
        <p14:creationId xmlns:p14="http://schemas.microsoft.com/office/powerpoint/2010/main" val="2901809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8156"/>
            <a:ext cx="10885118" cy="1610200"/>
          </a:xfrm>
          <a:prstGeom prst="rect">
            <a:avLst/>
          </a:prstGeom>
        </p:spPr>
      </p:pic>
      <p:sp>
        <p:nvSpPr>
          <p:cNvPr id="7" name="TextBox 6"/>
          <p:cNvSpPr txBox="1"/>
          <p:nvPr/>
        </p:nvSpPr>
        <p:spPr>
          <a:xfrm>
            <a:off x="2587775" y="540198"/>
            <a:ext cx="8297343" cy="523220"/>
          </a:xfrm>
          <a:prstGeom prst="rect">
            <a:avLst/>
          </a:prstGeom>
          <a:noFill/>
        </p:spPr>
        <p:txBody>
          <a:bodyPr wrap="square" rtlCol="0">
            <a:spAutoFit/>
          </a:bodyPr>
          <a:lstStyle/>
          <a:p>
            <a:r>
              <a:rPr lang="en-US" sz="2800" b="1" dirty="0">
                <a:solidFill>
                  <a:schemeClr val="bg1"/>
                </a:solidFill>
              </a:rPr>
              <a:t>A Definition of Cryptography by Network Associates</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502536" y="1502082"/>
            <a:ext cx="9607320" cy="34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dirty="0">
                <a:ea typeface="新細明體" pitchFamily="18" charset="-120"/>
              </a:rPr>
              <a:t>◆ </a:t>
            </a:r>
            <a:r>
              <a:rPr lang="en-US" sz="2800" b="1" dirty="0"/>
              <a:t>Cryptography</a:t>
            </a:r>
            <a:r>
              <a:rPr lang="en-US" sz="2800" dirty="0"/>
              <a:t> is the science of keeping secrets secret. Assume a sender referred to here and in what follows as Alice (as is commonly used) wants to send a message m to a receiver referred to as Bob. She uses an insecure communication channel. </a:t>
            </a:r>
            <a:endParaRPr lang="en-US" altLang="zh-TW" sz="2000" dirty="0">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827006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 y="0"/>
            <a:ext cx="10966537" cy="1610200"/>
          </a:xfrm>
          <a:prstGeom prst="rect">
            <a:avLst/>
          </a:prstGeom>
        </p:spPr>
      </p:pic>
      <p:sp>
        <p:nvSpPr>
          <p:cNvPr id="7" name="TextBox 6"/>
          <p:cNvSpPr txBox="1"/>
          <p:nvPr/>
        </p:nvSpPr>
        <p:spPr>
          <a:xfrm>
            <a:off x="2669870" y="552723"/>
            <a:ext cx="7909473" cy="523220"/>
          </a:xfrm>
          <a:prstGeom prst="rect">
            <a:avLst/>
          </a:prstGeom>
          <a:noFill/>
        </p:spPr>
        <p:txBody>
          <a:bodyPr wrap="none" rtlCol="0">
            <a:spAutoFit/>
          </a:bodyPr>
          <a:lstStyle/>
          <a:p>
            <a:r>
              <a:rPr lang="en-US" sz="2800" b="1" dirty="0">
                <a:solidFill>
                  <a:schemeClr val="bg1"/>
                </a:solidFill>
              </a:rPr>
              <a:t>A Definition of Cryptography by Network Associates</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014366" y="1481095"/>
            <a:ext cx="10809961" cy="3673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sz="1800" dirty="0">
                <a:ea typeface="新細明體" pitchFamily="18" charset="-120"/>
              </a:rPr>
              <a:t>◆ </a:t>
            </a:r>
            <a:r>
              <a:rPr lang="en-US" dirty="0"/>
              <a:t>For example, the channel could be a computer network or a telephone line. There is a problem if the message contains confidential information. The message could be intercepted and read by an eavesdropper. Or, even worse, the adversary, as usual referred to here as Eve, might be able to modify the message during transmission in such a way that the legitimate recipient Bob does not detect the manipulation. </a:t>
            </a:r>
            <a:endParaRPr lang="en-US" altLang="zh-TW" sz="1600" dirty="0">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مربع نص 11">
            <a:extLst>
              <a:ext uri="{FF2B5EF4-FFF2-40B4-BE49-F238E27FC236}">
                <a16:creationId xmlns:a16="http://schemas.microsoft.com/office/drawing/2014/main" id="{BDB0520D-6A50-663B-A378-3BAEF90C868C}"/>
              </a:ext>
            </a:extLst>
          </p:cNvPr>
          <p:cNvSpPr txBox="1"/>
          <p:nvPr/>
        </p:nvSpPr>
        <p:spPr>
          <a:xfrm>
            <a:off x="2041671" y="5299380"/>
            <a:ext cx="9782655" cy="954107"/>
          </a:xfrm>
          <a:prstGeom prst="rect">
            <a:avLst/>
          </a:prstGeom>
          <a:noFill/>
        </p:spPr>
        <p:txBody>
          <a:bodyPr wrap="square">
            <a:spAutoFit/>
          </a:bodyPr>
          <a:lstStyle/>
          <a:p>
            <a:pPr algn="ctr"/>
            <a:r>
              <a:rPr lang="en-US" sz="2800" b="1" i="1" dirty="0">
                <a:solidFill>
                  <a:srgbClr val="7030A0"/>
                </a:solidFill>
              </a:rPr>
              <a:t>One objective of cryptography is to provide methods for preventing such attacks</a:t>
            </a:r>
          </a:p>
        </p:txBody>
      </p:sp>
    </p:spTree>
    <p:extLst>
      <p:ext uri="{BB962C8B-B14F-4D97-AF65-F5344CB8AC3E}">
        <p14:creationId xmlns:p14="http://schemas.microsoft.com/office/powerpoint/2010/main" val="2936427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25150"/>
            <a:ext cx="11123112" cy="1610200"/>
          </a:xfrm>
          <a:prstGeom prst="rect">
            <a:avLst/>
          </a:prstGeom>
        </p:spPr>
      </p:pic>
      <p:sp>
        <p:nvSpPr>
          <p:cNvPr id="7" name="TextBox 6"/>
          <p:cNvSpPr txBox="1"/>
          <p:nvPr/>
        </p:nvSpPr>
        <p:spPr>
          <a:xfrm>
            <a:off x="2841463" y="575586"/>
            <a:ext cx="8557222" cy="523220"/>
          </a:xfrm>
          <a:prstGeom prst="rect">
            <a:avLst/>
          </a:prstGeom>
          <a:noFill/>
        </p:spPr>
        <p:txBody>
          <a:bodyPr wrap="square" rtlCol="0">
            <a:spAutoFit/>
          </a:bodyPr>
          <a:lstStyle/>
          <a:p>
            <a:r>
              <a:rPr lang="en-US" sz="2800" b="1" dirty="0">
                <a:solidFill>
                  <a:schemeClr val="bg1"/>
                </a:solidFill>
              </a:rPr>
              <a:t>A Definition -2- of Cryptography by Network Associate</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014366" y="1481095"/>
            <a:ext cx="10766363" cy="34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sz="2800" dirty="0">
                <a:ea typeface="新細明體" pitchFamily="18" charset="-120"/>
              </a:rPr>
              <a:t>◆ </a:t>
            </a:r>
            <a:r>
              <a:rPr lang="en-US" sz="2800" b="1" i="1" u="none" strike="noStrike" baseline="0" dirty="0">
                <a:latin typeface="Times New Roman" panose="02020603050405020304" pitchFamily="18" charset="0"/>
              </a:rPr>
              <a:t>Cryptography</a:t>
            </a:r>
            <a:r>
              <a:rPr lang="en-US" sz="2800" b="0" i="1" u="none" strike="noStrike" baseline="0" dirty="0">
                <a:latin typeface="Times New Roman" panose="02020603050405020304" pitchFamily="18" charset="0"/>
              </a:rPr>
              <a:t> </a:t>
            </a:r>
            <a:r>
              <a:rPr lang="en-US" sz="2800" b="0" i="0" u="none" strike="noStrike" baseline="0" dirty="0">
                <a:latin typeface="Times New Roman" panose="02020603050405020304" pitchFamily="18" charset="0"/>
              </a:rPr>
              <a:t>is the science of using mathematics to encrypt and  decrypt data. Cryptography enables you to store sensitive information or transmit it across insecure networks (like the Internet) so that it cannot be read by anyone except the intended recipient.</a:t>
            </a:r>
            <a:endParaRPr lang="en-US" altLang="zh-TW" dirty="0">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953173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720197" cy="1610200"/>
          </a:xfrm>
          <a:prstGeom prst="rect">
            <a:avLst/>
          </a:prstGeom>
        </p:spPr>
      </p:pic>
      <p:sp>
        <p:nvSpPr>
          <p:cNvPr id="7" name="TextBox 6"/>
          <p:cNvSpPr txBox="1"/>
          <p:nvPr/>
        </p:nvSpPr>
        <p:spPr>
          <a:xfrm>
            <a:off x="3479869" y="575586"/>
            <a:ext cx="5021055" cy="584775"/>
          </a:xfrm>
          <a:prstGeom prst="rect">
            <a:avLst/>
          </a:prstGeom>
          <a:noFill/>
        </p:spPr>
        <p:txBody>
          <a:bodyPr wrap="none" rtlCol="0">
            <a:spAutoFit/>
          </a:bodyPr>
          <a:lstStyle/>
          <a:p>
            <a:r>
              <a:rPr lang="en-US" sz="3200" b="1" dirty="0">
                <a:solidFill>
                  <a:schemeClr val="bg1"/>
                </a:solidFill>
              </a:rPr>
              <a:t>A Definition of Cryptanalysis</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1014366" y="1481095"/>
            <a:ext cx="10766363" cy="32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150000"/>
              </a:lnSpc>
            </a:pPr>
            <a:r>
              <a:rPr lang="en-US" altLang="zh-TW" sz="2800" dirty="0">
                <a:ea typeface="新細明體" pitchFamily="18" charset="-120"/>
              </a:rPr>
              <a:t>◆ </a:t>
            </a:r>
            <a:r>
              <a:rPr lang="en-US" sz="2800" b="1" i="1" u="none" strike="noStrike" baseline="0" dirty="0">
                <a:latin typeface="Times New Roman" panose="02020603050405020304" pitchFamily="18" charset="0"/>
              </a:rPr>
              <a:t>Cryptanalysis</a:t>
            </a:r>
            <a:r>
              <a:rPr lang="en-US" sz="2800" b="0" i="1" u="none" strike="noStrike" baseline="0" dirty="0">
                <a:latin typeface="Times New Roman" panose="02020603050405020304" pitchFamily="18" charset="0"/>
              </a:rPr>
              <a:t> </a:t>
            </a:r>
            <a:r>
              <a:rPr lang="en-US" sz="2800" b="0" i="0" u="none" strike="noStrike" baseline="0" dirty="0">
                <a:latin typeface="Times New Roman" panose="02020603050405020304" pitchFamily="18" charset="0"/>
              </a:rPr>
              <a:t>is the science of analyzing and breaking secure communication. Classical cryptanalysis involves an interesting combination of analytical reasoning, application of mathematical tools, pattern finding, patience, determination,</a:t>
            </a:r>
            <a:r>
              <a:rPr lang="en-US" sz="1800" b="0" i="0" u="none" strike="noStrike" baseline="0" dirty="0">
                <a:latin typeface="Times New Roman" panose="02020603050405020304" pitchFamily="18" charset="0"/>
              </a:rPr>
              <a:t> </a:t>
            </a:r>
            <a:r>
              <a:rPr lang="en-US" sz="2800" dirty="0"/>
              <a:t>and luck.</a:t>
            </a:r>
          </a:p>
          <a:p>
            <a:pPr algn="just">
              <a:lnSpc>
                <a:spcPct val="150000"/>
              </a:lnSpc>
            </a:pPr>
            <a:r>
              <a:rPr lang="en-US" sz="2800" dirty="0"/>
              <a:t>Cryptanalysts are also called attackers.</a:t>
            </a:r>
          </a:p>
        </p:txBody>
      </p:sp>
      <p:sp>
        <p:nvSpPr>
          <p:cNvPr id="776" name="Slide Number Placeholder 775"/>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مربع نص 11">
            <a:extLst>
              <a:ext uri="{FF2B5EF4-FFF2-40B4-BE49-F238E27FC236}">
                <a16:creationId xmlns:a16="http://schemas.microsoft.com/office/drawing/2014/main" id="{63701701-086B-3DBE-EAF0-BC690F85FB9D}"/>
              </a:ext>
            </a:extLst>
          </p:cNvPr>
          <p:cNvSpPr txBox="1"/>
          <p:nvPr/>
        </p:nvSpPr>
        <p:spPr>
          <a:xfrm>
            <a:off x="1874165" y="5261025"/>
            <a:ext cx="9666095" cy="523220"/>
          </a:xfrm>
          <a:prstGeom prst="rect">
            <a:avLst/>
          </a:prstGeom>
          <a:noFill/>
        </p:spPr>
        <p:txBody>
          <a:bodyPr wrap="square">
            <a:spAutoFit/>
          </a:bodyPr>
          <a:lstStyle/>
          <a:p>
            <a:pPr algn="ctr"/>
            <a:r>
              <a:rPr lang="en-US" sz="2800" b="1" i="1" u="none" strike="noStrike" baseline="0" dirty="0">
                <a:solidFill>
                  <a:srgbClr val="7030A0"/>
                </a:solidFill>
                <a:latin typeface="Times New Roman" panose="02020603050405020304" pitchFamily="18" charset="0"/>
              </a:rPr>
              <a:t>Cryptology embraces both Cryptography and Cryptanalysis</a:t>
            </a:r>
            <a:endParaRPr lang="en-US" altLang="zh-TW" sz="2800" b="1" i="1" dirty="0">
              <a:solidFill>
                <a:srgbClr val="7030A0"/>
              </a:solidFill>
              <a:ea typeface="新細明體" pitchFamily="18" charset="-120"/>
            </a:endParaRPr>
          </a:p>
        </p:txBody>
      </p:sp>
    </p:spTree>
    <p:extLst>
      <p:ext uri="{BB962C8B-B14F-4D97-AF65-F5344CB8AC3E}">
        <p14:creationId xmlns:p14="http://schemas.microsoft.com/office/powerpoint/2010/main" val="3441040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8156"/>
            <a:ext cx="9533101" cy="1610200"/>
          </a:xfrm>
          <a:prstGeom prst="rect">
            <a:avLst/>
          </a:prstGeom>
        </p:spPr>
      </p:pic>
      <p:sp>
        <p:nvSpPr>
          <p:cNvPr id="7" name="TextBox 6"/>
          <p:cNvSpPr txBox="1"/>
          <p:nvPr/>
        </p:nvSpPr>
        <p:spPr>
          <a:xfrm>
            <a:off x="3246063" y="500114"/>
            <a:ext cx="4727961" cy="584775"/>
          </a:xfrm>
          <a:prstGeom prst="rect">
            <a:avLst/>
          </a:prstGeom>
          <a:noFill/>
        </p:spPr>
        <p:txBody>
          <a:bodyPr wrap="none" rtlCol="0">
            <a:spAutoFit/>
          </a:bodyPr>
          <a:lstStyle/>
          <a:p>
            <a:r>
              <a:rPr lang="en-US" sz="3200" b="1" dirty="0">
                <a:solidFill>
                  <a:schemeClr val="bg1"/>
                </a:solidFill>
              </a:rPr>
              <a:t>Encryption and Decryption</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0" name="Rectangle 9"/>
          <p:cNvSpPr>
            <a:spLocks noChangeArrowheads="1"/>
          </p:cNvSpPr>
          <p:nvPr/>
        </p:nvSpPr>
        <p:spPr bwMode="auto">
          <a:xfrm>
            <a:off x="926684" y="1437573"/>
            <a:ext cx="10772384" cy="34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lnSpc>
                <a:spcPct val="200000"/>
              </a:lnSpc>
            </a:pPr>
            <a:r>
              <a:rPr lang="en-US" altLang="zh-TW" sz="1800" dirty="0">
                <a:solidFill>
                  <a:schemeClr val="accent5">
                    <a:lumMod val="50000"/>
                  </a:schemeClr>
                </a:solidFill>
                <a:ea typeface="新細明體" pitchFamily="18" charset="-120"/>
              </a:rPr>
              <a:t>◆ </a:t>
            </a:r>
            <a:r>
              <a:rPr lang="en-US" sz="2800" b="1" i="0" u="none" strike="noStrike" baseline="0" dirty="0">
                <a:solidFill>
                  <a:schemeClr val="accent5">
                    <a:lumMod val="75000"/>
                  </a:schemeClr>
                </a:solidFill>
                <a:latin typeface="Times New Roman" panose="02020603050405020304" pitchFamily="18" charset="0"/>
              </a:rPr>
              <a:t>Data</a:t>
            </a:r>
            <a:r>
              <a:rPr lang="en-US" sz="2800" i="0" u="none" strike="noStrike" baseline="0" dirty="0">
                <a:solidFill>
                  <a:schemeClr val="accent5">
                    <a:lumMod val="75000"/>
                  </a:schemeClr>
                </a:solidFill>
                <a:latin typeface="Times New Roman" panose="02020603050405020304" pitchFamily="18" charset="0"/>
              </a:rPr>
              <a:t> that can be read and understood without any special measures is called </a:t>
            </a:r>
            <a:r>
              <a:rPr lang="en-US" sz="2800" b="1" i="1" dirty="0">
                <a:solidFill>
                  <a:schemeClr val="accent5">
                    <a:lumMod val="75000"/>
                  </a:schemeClr>
                </a:solidFill>
                <a:highlight>
                  <a:srgbClr val="FFFF00"/>
                </a:highlight>
              </a:rPr>
              <a:t>plaintext</a:t>
            </a:r>
            <a:r>
              <a:rPr lang="en-US" sz="2800" i="1" u="none" strike="noStrike" baseline="0" dirty="0">
                <a:solidFill>
                  <a:schemeClr val="accent5">
                    <a:lumMod val="75000"/>
                  </a:schemeClr>
                </a:solidFill>
                <a:latin typeface="Times New Roman" panose="02020603050405020304" pitchFamily="18" charset="0"/>
              </a:rPr>
              <a:t> </a:t>
            </a:r>
            <a:r>
              <a:rPr lang="en-US" sz="2800" i="0" u="none" strike="noStrike" baseline="0" dirty="0">
                <a:solidFill>
                  <a:schemeClr val="accent5">
                    <a:lumMod val="75000"/>
                  </a:schemeClr>
                </a:solidFill>
                <a:latin typeface="Times New Roman" panose="02020603050405020304" pitchFamily="18" charset="0"/>
              </a:rPr>
              <a:t>or </a:t>
            </a:r>
            <a:r>
              <a:rPr lang="en-US" sz="2800" b="1" i="1" u="none" strike="noStrike" baseline="0" dirty="0">
                <a:solidFill>
                  <a:schemeClr val="accent5">
                    <a:lumMod val="75000"/>
                  </a:schemeClr>
                </a:solidFill>
                <a:highlight>
                  <a:srgbClr val="FFFF00"/>
                </a:highlight>
                <a:latin typeface="Times New Roman" panose="02020603050405020304" pitchFamily="18" charset="0"/>
              </a:rPr>
              <a:t>cleartext</a:t>
            </a:r>
            <a:r>
              <a:rPr lang="en-US" sz="2800" i="0" u="none" strike="noStrike" baseline="0" dirty="0">
                <a:solidFill>
                  <a:schemeClr val="accent5">
                    <a:lumMod val="75000"/>
                  </a:schemeClr>
                </a:solidFill>
                <a:latin typeface="Times New Roman" panose="02020603050405020304" pitchFamily="18" charset="0"/>
              </a:rPr>
              <a:t>. The method of disguising plaintext in such a way as to hide its substance is called </a:t>
            </a:r>
            <a:r>
              <a:rPr lang="en-US" sz="2800" b="1" i="1" dirty="0">
                <a:solidFill>
                  <a:schemeClr val="accent5">
                    <a:lumMod val="75000"/>
                  </a:schemeClr>
                </a:solidFill>
                <a:highlight>
                  <a:srgbClr val="FFFF00"/>
                </a:highlight>
              </a:rPr>
              <a:t>encryption</a:t>
            </a:r>
            <a:r>
              <a:rPr lang="en-US" sz="2800" i="1" u="none" strike="noStrike" baseline="0" dirty="0">
                <a:solidFill>
                  <a:schemeClr val="accent5">
                    <a:lumMod val="75000"/>
                  </a:schemeClr>
                </a:solidFill>
                <a:latin typeface="Times New Roman" panose="02020603050405020304" pitchFamily="18" charset="0"/>
              </a:rPr>
              <a:t>. </a:t>
            </a:r>
            <a:r>
              <a:rPr lang="en-US" sz="2800" i="0" u="none" strike="noStrike" baseline="0" dirty="0">
                <a:solidFill>
                  <a:schemeClr val="accent5">
                    <a:lumMod val="75000"/>
                  </a:schemeClr>
                </a:solidFill>
                <a:latin typeface="Times New Roman" panose="02020603050405020304" pitchFamily="18" charset="0"/>
              </a:rPr>
              <a:t>Encrypting plaintext results in unreadable gibberish called </a:t>
            </a:r>
            <a:r>
              <a:rPr lang="en-US" sz="2800" b="1" i="1" u="none" strike="noStrike" baseline="0" dirty="0">
                <a:solidFill>
                  <a:schemeClr val="accent5">
                    <a:lumMod val="75000"/>
                  </a:schemeClr>
                </a:solidFill>
                <a:highlight>
                  <a:srgbClr val="FFFF00"/>
                </a:highlight>
                <a:latin typeface="Times New Roman" panose="02020603050405020304" pitchFamily="18" charset="0"/>
              </a:rPr>
              <a:t>ciphertext</a:t>
            </a:r>
            <a:r>
              <a:rPr lang="en-US" sz="2800" i="0" u="none" strike="noStrike" baseline="0" dirty="0">
                <a:solidFill>
                  <a:schemeClr val="accent5">
                    <a:lumMod val="75000"/>
                  </a:schemeClr>
                </a:solidFill>
                <a:latin typeface="Times New Roman" panose="02020603050405020304" pitchFamily="18" charset="0"/>
              </a:rPr>
              <a:t>. </a:t>
            </a:r>
            <a:endParaRPr lang="en-US" altLang="zh-TW" sz="1600" dirty="0">
              <a:solidFill>
                <a:schemeClr val="accent5">
                  <a:lumMod val="75000"/>
                </a:schemeClr>
              </a:solidFill>
              <a:ea typeface="新細明體" pitchFamily="18" charset="-120"/>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708576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8156"/>
            <a:ext cx="9533101" cy="1610200"/>
          </a:xfrm>
          <a:prstGeom prst="rect">
            <a:avLst/>
          </a:prstGeom>
        </p:spPr>
      </p:pic>
      <p:sp>
        <p:nvSpPr>
          <p:cNvPr id="7" name="TextBox 6"/>
          <p:cNvSpPr txBox="1"/>
          <p:nvPr/>
        </p:nvSpPr>
        <p:spPr>
          <a:xfrm>
            <a:off x="3349251" y="481325"/>
            <a:ext cx="4727961" cy="584775"/>
          </a:xfrm>
          <a:prstGeom prst="rect">
            <a:avLst/>
          </a:prstGeom>
          <a:noFill/>
        </p:spPr>
        <p:txBody>
          <a:bodyPr wrap="none" rtlCol="0">
            <a:spAutoFit/>
          </a:bodyPr>
          <a:lstStyle/>
          <a:p>
            <a:r>
              <a:rPr lang="en-US" sz="3200" b="1" dirty="0">
                <a:solidFill>
                  <a:schemeClr val="bg1"/>
                </a:solidFill>
              </a:rPr>
              <a:t>Encryption and Decryption</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3" name="مربع نص 12">
            <a:extLst>
              <a:ext uri="{FF2B5EF4-FFF2-40B4-BE49-F238E27FC236}">
                <a16:creationId xmlns:a16="http://schemas.microsoft.com/office/drawing/2014/main" id="{5A0A673D-E34F-56CE-6532-0F2BA464E150}"/>
              </a:ext>
            </a:extLst>
          </p:cNvPr>
          <p:cNvSpPr txBox="1"/>
          <p:nvPr/>
        </p:nvSpPr>
        <p:spPr>
          <a:xfrm>
            <a:off x="1390390" y="1613118"/>
            <a:ext cx="10258815" cy="3616824"/>
          </a:xfrm>
          <a:prstGeom prst="rect">
            <a:avLst/>
          </a:prstGeom>
          <a:noFill/>
        </p:spPr>
        <p:txBody>
          <a:bodyPr wrap="square">
            <a:spAutoFit/>
          </a:bodyPr>
          <a:lstStyle/>
          <a:p>
            <a:pPr marL="457200" indent="-457200">
              <a:lnSpc>
                <a:spcPct val="200000"/>
              </a:lnSpc>
              <a:buFont typeface="Wingdings" panose="05000000000000000000" pitchFamily="2" charset="2"/>
              <a:buChar char="q"/>
            </a:pPr>
            <a:r>
              <a:rPr lang="en-US" sz="2800" b="0" i="0" u="none" strike="noStrike" baseline="0" dirty="0">
                <a:solidFill>
                  <a:schemeClr val="accent5">
                    <a:lumMod val="50000"/>
                  </a:schemeClr>
                </a:solidFill>
                <a:latin typeface="Times New Roman" panose="02020603050405020304" pitchFamily="18" charset="0"/>
              </a:rPr>
              <a:t>You use encryption to make sure that information is hidden from anyone for whom it is not intended, even those who can see the encrypted data. The process of converting ciphertext to its original plaintext is called </a:t>
            </a:r>
            <a:r>
              <a:rPr lang="en-US" sz="3200" b="1" i="1" u="none" strike="noStrike" baseline="0" dirty="0">
                <a:solidFill>
                  <a:schemeClr val="accent5">
                    <a:lumMod val="50000"/>
                  </a:schemeClr>
                </a:solidFill>
                <a:latin typeface="Times New Roman" panose="02020603050405020304" pitchFamily="18" charset="0"/>
              </a:rPr>
              <a:t>decryption</a:t>
            </a:r>
            <a:r>
              <a:rPr lang="en-US" sz="2800" b="0" i="0" u="none" strike="noStrike" baseline="0" dirty="0">
                <a:solidFill>
                  <a:schemeClr val="accent5">
                    <a:lumMod val="50000"/>
                  </a:schemeClr>
                </a:solidFill>
                <a:latin typeface="Times New Roman" panose="02020603050405020304" pitchFamily="18" charset="0"/>
              </a:rPr>
              <a:t>.</a:t>
            </a:r>
            <a:endParaRPr lang="en-US" sz="2800" dirty="0">
              <a:solidFill>
                <a:schemeClr val="accent5">
                  <a:lumMod val="50000"/>
                </a:schemeClr>
              </a:solidFill>
            </a:endParaRPr>
          </a:p>
        </p:txBody>
      </p:sp>
    </p:spTree>
    <p:extLst>
      <p:ext uri="{BB962C8B-B14F-4D97-AF65-F5344CB8AC3E}">
        <p14:creationId xmlns:p14="http://schemas.microsoft.com/office/powerpoint/2010/main" val="2821201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539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8156"/>
            <a:ext cx="9533101" cy="1610200"/>
          </a:xfrm>
          <a:prstGeom prst="rect">
            <a:avLst/>
          </a:prstGeom>
        </p:spPr>
      </p:pic>
      <p:sp>
        <p:nvSpPr>
          <p:cNvPr id="7" name="TextBox 6"/>
          <p:cNvSpPr txBox="1"/>
          <p:nvPr/>
        </p:nvSpPr>
        <p:spPr>
          <a:xfrm>
            <a:off x="3349251" y="481325"/>
            <a:ext cx="4727961" cy="584775"/>
          </a:xfrm>
          <a:prstGeom prst="rect">
            <a:avLst/>
          </a:prstGeom>
          <a:noFill/>
        </p:spPr>
        <p:txBody>
          <a:bodyPr wrap="none" rtlCol="0">
            <a:spAutoFit/>
          </a:bodyPr>
          <a:lstStyle/>
          <a:p>
            <a:r>
              <a:rPr lang="en-US" sz="3200" b="1" dirty="0">
                <a:solidFill>
                  <a:schemeClr val="bg1"/>
                </a:solidFill>
              </a:rPr>
              <a:t>Encryption and Decryption</a:t>
            </a:r>
          </a:p>
        </p:txBody>
      </p:sp>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776" name="Slide Number Placeholder 775"/>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C420F01E-1746-0CEE-F8A9-6045684E9F51}"/>
              </a:ext>
            </a:extLst>
          </p:cNvPr>
          <p:cNvSpPr/>
          <p:nvPr/>
        </p:nvSpPr>
        <p:spPr>
          <a:xfrm>
            <a:off x="2841464" y="651546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pic>
        <p:nvPicPr>
          <p:cNvPr id="11" name="صورة 10">
            <a:extLst>
              <a:ext uri="{FF2B5EF4-FFF2-40B4-BE49-F238E27FC236}">
                <a16:creationId xmlns:a16="http://schemas.microsoft.com/office/drawing/2014/main" id="{BB879C24-2504-FC01-C997-CCCAC4006206}"/>
              </a:ext>
            </a:extLst>
          </p:cNvPr>
          <p:cNvPicPr>
            <a:picLocks noChangeAspect="1"/>
          </p:cNvPicPr>
          <p:nvPr/>
        </p:nvPicPr>
        <p:blipFill rotWithShape="1">
          <a:blip r:embed="rId7">
            <a:extLst>
              <a:ext uri="{BEBA8EAE-BF5A-486C-A8C5-ECC9F3942E4B}">
                <a14:imgProps xmlns:a14="http://schemas.microsoft.com/office/drawing/2010/main">
                  <a14:imgLayer r:embed="rId8">
                    <a14:imgEffect>
                      <a14:colorTemperature colorTemp="4700"/>
                    </a14:imgEffect>
                  </a14:imgLayer>
                </a14:imgProps>
              </a:ext>
            </a:extLst>
          </a:blip>
          <a:srcRect l="17671" t="38630" r="23510" b="35708"/>
          <a:stretch/>
        </p:blipFill>
        <p:spPr>
          <a:xfrm>
            <a:off x="831060" y="1683417"/>
            <a:ext cx="10667396" cy="2617939"/>
          </a:xfrm>
          <a:prstGeom prst="rect">
            <a:avLst/>
          </a:prstGeom>
        </p:spPr>
      </p:pic>
      <p:sp>
        <p:nvSpPr>
          <p:cNvPr id="14" name="مربع نص 13">
            <a:extLst>
              <a:ext uri="{FF2B5EF4-FFF2-40B4-BE49-F238E27FC236}">
                <a16:creationId xmlns:a16="http://schemas.microsoft.com/office/drawing/2014/main" id="{2847DAC7-28B6-E00C-34C0-4AE33D69480E}"/>
              </a:ext>
            </a:extLst>
          </p:cNvPr>
          <p:cNvSpPr txBox="1"/>
          <p:nvPr/>
        </p:nvSpPr>
        <p:spPr>
          <a:xfrm>
            <a:off x="831060" y="4440195"/>
            <a:ext cx="10008295" cy="727571"/>
          </a:xfrm>
          <a:prstGeom prst="rect">
            <a:avLst/>
          </a:prstGeom>
          <a:noFill/>
        </p:spPr>
        <p:txBody>
          <a:bodyPr wrap="square">
            <a:spAutoFit/>
          </a:bodyPr>
          <a:lstStyle/>
          <a:p>
            <a:pPr algn="ctr">
              <a:lnSpc>
                <a:spcPct val="200000"/>
              </a:lnSpc>
            </a:pPr>
            <a:r>
              <a:rPr lang="en-US" sz="2400" b="1" dirty="0">
                <a:solidFill>
                  <a:srgbClr val="7030A0"/>
                </a:solidFill>
              </a:rPr>
              <a:t>Figure 1 : Encryption &amp; Decryption Process</a:t>
            </a:r>
          </a:p>
        </p:txBody>
      </p:sp>
    </p:spTree>
    <p:extLst>
      <p:ext uri="{BB962C8B-B14F-4D97-AF65-F5344CB8AC3E}">
        <p14:creationId xmlns:p14="http://schemas.microsoft.com/office/powerpoint/2010/main" val="998443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18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37766" y="493833"/>
            <a:ext cx="3685945" cy="584775"/>
          </a:xfrm>
          <a:prstGeom prst="rect">
            <a:avLst/>
          </a:prstGeom>
          <a:noFill/>
        </p:spPr>
        <p:txBody>
          <a:bodyPr wrap="none" rtlCol="0">
            <a:spAutoFit/>
          </a:bodyPr>
          <a:lstStyle/>
          <a:p>
            <a:r>
              <a:rPr lang="en-US" sz="3200" b="1" dirty="0">
                <a:solidFill>
                  <a:schemeClr val="bg1"/>
                </a:solidFill>
              </a:rPr>
              <a:t>Strong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564710" y="1787105"/>
            <a:ext cx="9062580" cy="2934458"/>
          </a:xfrm>
          <a:prstGeom prst="rect">
            <a:avLst/>
          </a:prstGeom>
          <a:noFill/>
        </p:spPr>
        <p:txBody>
          <a:bodyPr wrap="square">
            <a:spAutoFit/>
          </a:bodyPr>
          <a:lstStyle/>
          <a:p>
            <a:pPr algn="l">
              <a:lnSpc>
                <a:spcPct val="200000"/>
              </a:lnSpc>
            </a:pPr>
            <a:r>
              <a:rPr lang="en-US" sz="2400" b="1" i="1" u="none" strike="noStrike" baseline="0" dirty="0">
                <a:solidFill>
                  <a:schemeClr val="accent5">
                    <a:lumMod val="50000"/>
                  </a:schemeClr>
                </a:solidFill>
                <a:latin typeface="Times New Roman" panose="02020603050405020304" pitchFamily="18" charset="0"/>
              </a:rPr>
              <a:t>“There are two kinds of cryptography in this world: cryptography that will stop your kid sister from reading your files, and cryptography that will stop major governments from reading your files” </a:t>
            </a:r>
          </a:p>
          <a:p>
            <a:pPr algn="l">
              <a:lnSpc>
                <a:spcPct val="200000"/>
              </a:lnSpc>
            </a:pPr>
            <a:endParaRPr lang="en-US" sz="2400" b="1" i="1" u="none" strike="noStrike" baseline="0" dirty="0">
              <a:solidFill>
                <a:schemeClr val="accent5">
                  <a:lumMod val="50000"/>
                </a:schemeClr>
              </a:solidFill>
              <a:latin typeface="Times New Roman" panose="02020603050405020304" pitchFamily="18" charset="0"/>
            </a:endParaRPr>
          </a:p>
        </p:txBody>
      </p:sp>
      <p:sp>
        <p:nvSpPr>
          <p:cNvPr id="17" name="مربع نص 16">
            <a:extLst>
              <a:ext uri="{FF2B5EF4-FFF2-40B4-BE49-F238E27FC236}">
                <a16:creationId xmlns:a16="http://schemas.microsoft.com/office/drawing/2014/main" id="{156172C7-2BF6-4586-82AC-B59E7B13D6B5}"/>
              </a:ext>
            </a:extLst>
          </p:cNvPr>
          <p:cNvSpPr txBox="1"/>
          <p:nvPr/>
        </p:nvSpPr>
        <p:spPr>
          <a:xfrm>
            <a:off x="1874165" y="5463319"/>
            <a:ext cx="9181577" cy="400110"/>
          </a:xfrm>
          <a:prstGeom prst="rect">
            <a:avLst/>
          </a:prstGeom>
          <a:noFill/>
        </p:spPr>
        <p:txBody>
          <a:bodyPr wrap="square">
            <a:spAutoFit/>
          </a:bodyPr>
          <a:lstStyle/>
          <a:p>
            <a:pPr algn="l"/>
            <a:r>
              <a:rPr lang="en-US" sz="2000" b="1" i="0" u="none" strike="noStrike" baseline="0" dirty="0">
                <a:solidFill>
                  <a:srgbClr val="7030A0"/>
                </a:solidFill>
                <a:latin typeface="Times New Roman" panose="02020603050405020304" pitchFamily="18" charset="0"/>
              </a:rPr>
              <a:t>Bruce </a:t>
            </a:r>
            <a:r>
              <a:rPr lang="en-US" sz="2000" b="1" i="0" u="none" strike="noStrike" baseline="0" dirty="0" err="1">
                <a:solidFill>
                  <a:srgbClr val="7030A0"/>
                </a:solidFill>
                <a:latin typeface="Times New Roman" panose="02020603050405020304" pitchFamily="18" charset="0"/>
              </a:rPr>
              <a:t>Schneier</a:t>
            </a:r>
            <a:r>
              <a:rPr lang="en-US" sz="2000" b="1" i="0" u="none" strike="noStrike" baseline="0" dirty="0">
                <a:solidFill>
                  <a:srgbClr val="7030A0"/>
                </a:solidFill>
                <a:latin typeface="Times New Roman" panose="02020603050405020304" pitchFamily="18" charset="0"/>
              </a:rPr>
              <a:t>, </a:t>
            </a:r>
            <a:r>
              <a:rPr lang="en-US" sz="2000" b="1" i="1" u="none" strike="noStrike" baseline="0" dirty="0">
                <a:solidFill>
                  <a:srgbClr val="7030A0"/>
                </a:solidFill>
                <a:latin typeface="Times New Roman" panose="02020603050405020304" pitchFamily="18" charset="0"/>
              </a:rPr>
              <a:t>Applied Cryptography: Protocols, Algorithms, and Source Code in C</a:t>
            </a:r>
            <a:endParaRPr lang="en-US" sz="2000" b="1" dirty="0">
              <a:solidFill>
                <a:srgbClr val="7030A0"/>
              </a:solidFill>
            </a:endParaRPr>
          </a:p>
        </p:txBody>
      </p:sp>
    </p:spTree>
    <p:extLst>
      <p:ext uri="{BB962C8B-B14F-4D97-AF65-F5344CB8AC3E}">
        <p14:creationId xmlns:p14="http://schemas.microsoft.com/office/powerpoint/2010/main" val="567866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37766" y="493833"/>
            <a:ext cx="3685945" cy="584775"/>
          </a:xfrm>
          <a:prstGeom prst="rect">
            <a:avLst/>
          </a:prstGeom>
          <a:noFill/>
        </p:spPr>
        <p:txBody>
          <a:bodyPr wrap="none" rtlCol="0">
            <a:spAutoFit/>
          </a:bodyPr>
          <a:lstStyle/>
          <a:p>
            <a:r>
              <a:rPr lang="en-US" sz="3200" b="1" dirty="0">
                <a:solidFill>
                  <a:schemeClr val="bg1"/>
                </a:solidFill>
              </a:rPr>
              <a:t>Strong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412302" y="1343591"/>
            <a:ext cx="10100469" cy="427822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b="1" i="0" u="none" strike="noStrike" baseline="0" dirty="0">
                <a:solidFill>
                  <a:srgbClr val="002060"/>
                </a:solidFill>
                <a:latin typeface="Times New Roman" panose="02020603050405020304" pitchFamily="18" charset="0"/>
              </a:rPr>
              <a:t>Cryptography</a:t>
            </a:r>
            <a:r>
              <a:rPr lang="en-US" sz="2800" i="0" u="none" strike="noStrike" baseline="0" dirty="0">
                <a:solidFill>
                  <a:srgbClr val="002060"/>
                </a:solidFill>
                <a:latin typeface="Times New Roman" panose="02020603050405020304" pitchFamily="18" charset="0"/>
              </a:rPr>
              <a:t> can be </a:t>
            </a:r>
            <a:r>
              <a:rPr lang="en-US" sz="2800" b="1" i="1" u="none" strike="noStrike" baseline="0" dirty="0">
                <a:solidFill>
                  <a:srgbClr val="002060"/>
                </a:solidFill>
                <a:latin typeface="Times New Roman" panose="02020603050405020304" pitchFamily="18" charset="0"/>
              </a:rPr>
              <a:t>strong </a:t>
            </a:r>
            <a:r>
              <a:rPr lang="en-US" sz="2800" b="1" i="0" u="none" strike="noStrike" baseline="0" dirty="0">
                <a:solidFill>
                  <a:srgbClr val="002060"/>
                </a:solidFill>
                <a:latin typeface="Times New Roman" panose="02020603050405020304" pitchFamily="18" charset="0"/>
              </a:rPr>
              <a:t>or </a:t>
            </a:r>
            <a:r>
              <a:rPr lang="en-US" sz="2800" b="1" i="1" u="none" strike="noStrike" baseline="0" dirty="0">
                <a:solidFill>
                  <a:srgbClr val="002060"/>
                </a:solidFill>
                <a:latin typeface="Times New Roman" panose="02020603050405020304" pitchFamily="18" charset="0"/>
              </a:rPr>
              <a:t>weak</a:t>
            </a:r>
            <a:r>
              <a:rPr lang="en-US" sz="2800" i="0" u="none" strike="noStrike" baseline="0" dirty="0">
                <a:solidFill>
                  <a:srgbClr val="002060"/>
                </a:solidFill>
                <a:latin typeface="Times New Roman" panose="02020603050405020304" pitchFamily="18" charset="0"/>
              </a:rPr>
              <a:t>, as explained above. Cryptographic strength is measured in the time and resources it would require to recover the plaintext. The result of </a:t>
            </a:r>
            <a:r>
              <a:rPr lang="en-US" sz="2800" b="1" i="1" u="none" strike="noStrike" baseline="0" dirty="0">
                <a:solidFill>
                  <a:srgbClr val="002060"/>
                </a:solidFill>
                <a:latin typeface="Times New Roman" panose="02020603050405020304" pitchFamily="18" charset="0"/>
              </a:rPr>
              <a:t>strong cryptography </a:t>
            </a:r>
            <a:r>
              <a:rPr lang="en-US" sz="2800" i="0" u="none" strike="noStrike" baseline="0" dirty="0">
                <a:solidFill>
                  <a:srgbClr val="002060"/>
                </a:solidFill>
                <a:latin typeface="Times New Roman" panose="02020603050405020304" pitchFamily="18" charset="0"/>
              </a:rPr>
              <a:t>is ciphertext that is very difficult to decipher without possession of the appropriate decoding tool.</a:t>
            </a:r>
            <a:endParaRPr lang="en-US" sz="4400" dirty="0">
              <a:solidFill>
                <a:srgbClr val="002060"/>
              </a:solidFill>
            </a:endParaRPr>
          </a:p>
        </p:txBody>
      </p:sp>
    </p:spTree>
    <p:extLst>
      <p:ext uri="{BB962C8B-B14F-4D97-AF65-F5344CB8AC3E}">
        <p14:creationId xmlns:p14="http://schemas.microsoft.com/office/powerpoint/2010/main" val="1826000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5467651" cy="584775"/>
          </a:xfrm>
          <a:prstGeom prst="rect">
            <a:avLst/>
          </a:prstGeom>
          <a:noFill/>
        </p:spPr>
        <p:txBody>
          <a:bodyPr wrap="none" rtlCol="0">
            <a:spAutoFit/>
          </a:bodyPr>
          <a:lstStyle/>
          <a:p>
            <a:r>
              <a:rPr lang="en-US" sz="3200" b="1" dirty="0">
                <a:solidFill>
                  <a:schemeClr val="bg1"/>
                </a:solidFill>
              </a:rPr>
              <a:t>How does Cryptography Work?</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9902229" cy="391113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400" b="1" i="1" u="none" strike="noStrike" baseline="0" dirty="0">
                <a:solidFill>
                  <a:srgbClr val="002060"/>
                </a:solidFill>
                <a:latin typeface="Times New Roman" panose="02020603050405020304" pitchFamily="18" charset="0"/>
              </a:rPr>
              <a:t>Cryptographic algorithm</a:t>
            </a:r>
            <a:r>
              <a:rPr lang="en-US" sz="2400" b="0" i="0" u="none" strike="noStrike" baseline="0" dirty="0">
                <a:solidFill>
                  <a:srgbClr val="002060"/>
                </a:solidFill>
                <a:latin typeface="Times New Roman" panose="02020603050405020304" pitchFamily="18" charset="0"/>
              </a:rPr>
              <a:t>, or </a:t>
            </a:r>
            <a:r>
              <a:rPr lang="en-US" sz="2400" b="0" i="1" u="none" strike="noStrike" baseline="0" dirty="0">
                <a:solidFill>
                  <a:srgbClr val="002060"/>
                </a:solidFill>
                <a:latin typeface="Times New Roman" panose="02020603050405020304" pitchFamily="18" charset="0"/>
              </a:rPr>
              <a:t>cipher</a:t>
            </a:r>
            <a:r>
              <a:rPr lang="en-US" sz="2400" b="0" i="0" u="none" strike="noStrike" baseline="0" dirty="0">
                <a:solidFill>
                  <a:srgbClr val="002060"/>
                </a:solidFill>
                <a:latin typeface="Times New Roman" panose="02020603050405020304" pitchFamily="18" charset="0"/>
              </a:rPr>
              <a:t>, is a mathematical function used in the encryption and decryption process. A cryptographic algorithm works in Combination with a </a:t>
            </a:r>
            <a:r>
              <a:rPr lang="en-US" sz="2400" b="0" i="1" u="none" strike="noStrike" baseline="0" dirty="0">
                <a:solidFill>
                  <a:srgbClr val="002060"/>
                </a:solidFill>
                <a:latin typeface="Times New Roman" panose="02020603050405020304" pitchFamily="18" charset="0"/>
              </a:rPr>
              <a:t>key</a:t>
            </a:r>
            <a:r>
              <a:rPr lang="en-US" sz="2400" b="0" i="0" u="none" strike="noStrike" baseline="0" dirty="0">
                <a:solidFill>
                  <a:srgbClr val="002060"/>
                </a:solidFill>
                <a:latin typeface="Times New Roman" panose="02020603050405020304" pitchFamily="18" charset="0"/>
              </a:rPr>
              <a:t>—a word, number, or phrase—to encrypt the plaintext.</a:t>
            </a:r>
          </a:p>
          <a:p>
            <a:pPr marL="285750" indent="-285750" algn="just">
              <a:lnSpc>
                <a:spcPct val="150000"/>
              </a:lnSpc>
              <a:buFont typeface="Wingdings" panose="05000000000000000000" pitchFamily="2" charset="2"/>
              <a:buChar char="q"/>
            </a:pPr>
            <a:endParaRPr lang="en-US" sz="2400" b="1" i="0" u="none" strike="noStrike" baseline="0" dirty="0">
              <a:solidFill>
                <a:srgbClr val="002060"/>
              </a:solidFill>
              <a:latin typeface="Times New Roman" panose="02020603050405020304" pitchFamily="18" charset="0"/>
            </a:endParaRPr>
          </a:p>
          <a:p>
            <a:pPr marL="285750" indent="-285750" algn="just">
              <a:lnSpc>
                <a:spcPct val="150000"/>
              </a:lnSpc>
              <a:buFont typeface="Wingdings" panose="05000000000000000000" pitchFamily="2" charset="2"/>
              <a:buChar char="q"/>
            </a:pPr>
            <a:r>
              <a:rPr lang="en-US" sz="2400" b="1" i="0" u="none" strike="noStrike" baseline="0" dirty="0">
                <a:solidFill>
                  <a:srgbClr val="002060"/>
                </a:solidFill>
                <a:latin typeface="Times New Roman" panose="02020603050405020304" pitchFamily="18" charset="0"/>
              </a:rPr>
              <a:t>A cryptographic algorithm</a:t>
            </a:r>
            <a:r>
              <a:rPr lang="en-US" sz="2400" b="0" i="0" u="none" strike="noStrike" baseline="0" dirty="0">
                <a:solidFill>
                  <a:srgbClr val="002060"/>
                </a:solidFill>
                <a:latin typeface="Times New Roman" panose="02020603050405020304" pitchFamily="18" charset="0"/>
              </a:rPr>
              <a:t>, plus all possible keys and all the protocols that make it work, comprise a </a:t>
            </a:r>
            <a:r>
              <a:rPr lang="en-US" sz="2400" b="1" i="1" u="none" strike="noStrike" baseline="0" dirty="0">
                <a:solidFill>
                  <a:srgbClr val="002060"/>
                </a:solidFill>
                <a:latin typeface="Times New Roman" panose="02020603050405020304" pitchFamily="18" charset="0"/>
              </a:rPr>
              <a:t>cryptosystem</a:t>
            </a:r>
            <a:r>
              <a:rPr lang="en-US" sz="2400" b="0" i="0" u="none" strike="noStrike" baseline="0" dirty="0">
                <a:solidFill>
                  <a:srgbClr val="002060"/>
                </a:solidFill>
                <a:latin typeface="Times New Roman" panose="02020603050405020304" pitchFamily="18" charset="0"/>
              </a:rPr>
              <a:t>. </a:t>
            </a:r>
            <a:r>
              <a:rPr lang="en-US" sz="2400" b="1" i="0" u="none" strike="noStrike" baseline="0" dirty="0">
                <a:solidFill>
                  <a:srgbClr val="002060"/>
                </a:solidFill>
                <a:latin typeface="Times New Roman" panose="02020603050405020304" pitchFamily="18" charset="0"/>
              </a:rPr>
              <a:t>PGP is a cryptosystem</a:t>
            </a:r>
            <a:r>
              <a:rPr lang="en-US" sz="2400" b="0" i="0" u="none" strike="noStrike" baseline="0" dirty="0">
                <a:solidFill>
                  <a:srgbClr val="002060"/>
                </a:solidFill>
                <a:latin typeface="Times New Roman" panose="02020603050405020304" pitchFamily="18" charset="0"/>
              </a:rPr>
              <a:t>.</a:t>
            </a:r>
            <a:endParaRPr lang="en-US" sz="4800" dirty="0">
              <a:solidFill>
                <a:srgbClr val="002060"/>
              </a:solidFill>
            </a:endParaRPr>
          </a:p>
        </p:txBody>
      </p:sp>
    </p:spTree>
    <p:extLst>
      <p:ext uri="{BB962C8B-B14F-4D97-AF65-F5344CB8AC3E}">
        <p14:creationId xmlns:p14="http://schemas.microsoft.com/office/powerpoint/2010/main" val="642560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457"/>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11464" y="550086"/>
            <a:ext cx="5523435" cy="584775"/>
          </a:xfrm>
          <a:prstGeom prst="rect">
            <a:avLst/>
          </a:prstGeom>
          <a:noFill/>
        </p:spPr>
        <p:txBody>
          <a:bodyPr wrap="none" rtlCol="0">
            <a:spAutoFit/>
          </a:bodyPr>
          <a:lstStyle/>
          <a:p>
            <a:r>
              <a:rPr lang="en-US" sz="3200" b="1" dirty="0">
                <a:solidFill>
                  <a:schemeClr val="bg1"/>
                </a:solidFill>
              </a:rPr>
              <a:t>Classical Encryption Techniques</a:t>
            </a:r>
          </a:p>
        </p:txBody>
      </p:sp>
      <p:graphicFrame>
        <p:nvGraphicFramePr>
          <p:cNvPr id="7" name="رسم تخطيطي 6">
            <a:extLst>
              <a:ext uri="{FF2B5EF4-FFF2-40B4-BE49-F238E27FC236}">
                <a16:creationId xmlns:a16="http://schemas.microsoft.com/office/drawing/2014/main" id="{639951BC-2A0A-7A94-C485-AE3723CCE544}"/>
              </a:ext>
            </a:extLst>
          </p:cNvPr>
          <p:cNvGraphicFramePr/>
          <p:nvPr>
            <p:extLst>
              <p:ext uri="{D42A27DB-BD31-4B8C-83A1-F6EECF244321}">
                <p14:modId xmlns:p14="http://schemas.microsoft.com/office/powerpoint/2010/main" val="2101710059"/>
              </p:ext>
            </p:extLst>
          </p:nvPr>
        </p:nvGraphicFramePr>
        <p:xfrm>
          <a:off x="724036" y="1343591"/>
          <a:ext cx="10816224" cy="42267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3" name="مربع نص 12">
            <a:extLst>
              <a:ext uri="{FF2B5EF4-FFF2-40B4-BE49-F238E27FC236}">
                <a16:creationId xmlns:a16="http://schemas.microsoft.com/office/drawing/2014/main" id="{63680126-B3D5-3666-169C-103FE70CE552}"/>
              </a:ext>
            </a:extLst>
          </p:cNvPr>
          <p:cNvSpPr txBox="1"/>
          <p:nvPr/>
        </p:nvSpPr>
        <p:spPr>
          <a:xfrm>
            <a:off x="1345505" y="4957737"/>
            <a:ext cx="10008295" cy="727571"/>
          </a:xfrm>
          <a:prstGeom prst="rect">
            <a:avLst/>
          </a:prstGeom>
          <a:noFill/>
        </p:spPr>
        <p:txBody>
          <a:bodyPr wrap="square">
            <a:spAutoFit/>
          </a:bodyPr>
          <a:lstStyle/>
          <a:p>
            <a:pPr algn="ctr">
              <a:lnSpc>
                <a:spcPct val="200000"/>
              </a:lnSpc>
            </a:pPr>
            <a:r>
              <a:rPr lang="en-US" sz="2400" b="1" dirty="0">
                <a:solidFill>
                  <a:srgbClr val="7030A0"/>
                </a:solidFill>
              </a:rPr>
              <a:t>Figure 2 : Classical Encryption Techniques</a:t>
            </a:r>
          </a:p>
        </p:txBody>
      </p:sp>
    </p:spTree>
    <p:extLst>
      <p:ext uri="{BB962C8B-B14F-4D97-AF65-F5344CB8AC3E}">
        <p14:creationId xmlns:p14="http://schemas.microsoft.com/office/powerpoint/2010/main" val="2086439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457"/>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80983" y="505255"/>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82374" cy="4549835"/>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b="0" i="0" dirty="0">
                <a:solidFill>
                  <a:srgbClr val="002060"/>
                </a:solidFill>
                <a:effectLst/>
                <a:latin typeface="Times New Roman" panose="02020603050405020304" pitchFamily="18" charset="0"/>
                <a:cs typeface="Times New Roman" panose="02020603050405020304" pitchFamily="18" charset="0"/>
              </a:rPr>
              <a:t>Is a type of encryption where only one key (a secret key) is used to both encrypt and decrypt electronic data. The entities communicating via symmetric encryption must exchange the key so that it can be used in the decryption process. This encryption method differs from asymmetric encryption where a pair of keys - one public and one private - is used to encrypt and decrypt messages.</a:t>
            </a:r>
            <a:endParaRPr lang="en-US"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903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82374" cy="4493538"/>
          </a:xfrm>
          <a:prstGeom prst="rect">
            <a:avLst/>
          </a:prstGeom>
          <a:noFill/>
        </p:spPr>
        <p:txBody>
          <a:bodyPr wrap="square">
            <a:spAutoFit/>
          </a:bodyPr>
          <a:lstStyle/>
          <a:p>
            <a:pPr marL="457200" indent="-457200">
              <a:buFont typeface="Wingdings" panose="05000000000000000000" pitchFamily="2" charset="2"/>
              <a:buChar char="q"/>
            </a:pPr>
            <a:r>
              <a:rPr lang="en-US" sz="2800" b="1" i="1" dirty="0">
                <a:solidFill>
                  <a:srgbClr val="002060"/>
                </a:solidFill>
                <a:effectLst/>
                <a:latin typeface="TimesTenLTStdRoman"/>
              </a:rPr>
              <a:t>A symmetric encryption scheme has five ingredients:</a:t>
            </a:r>
          </a:p>
          <a:p>
            <a:endParaRPr lang="en-US" sz="2400" dirty="0">
              <a:solidFill>
                <a:srgbClr val="002060"/>
              </a:solidFill>
              <a:effectLst/>
              <a:latin typeface="TimesTenLTStdRoman"/>
            </a:endParaRPr>
          </a:p>
          <a:p>
            <a:pPr marL="342900" indent="-342900">
              <a:lnSpc>
                <a:spcPct val="150000"/>
              </a:lnSpc>
              <a:buFont typeface="Wingdings" panose="05000000000000000000" pitchFamily="2" charset="2"/>
              <a:buChar char="ü"/>
            </a:pPr>
            <a:r>
              <a:rPr lang="en-US" sz="2800" b="1" dirty="0">
                <a:solidFill>
                  <a:srgbClr val="002060"/>
                </a:solidFill>
                <a:effectLst/>
                <a:latin typeface="TimesTenLTStd"/>
              </a:rPr>
              <a:t>Plaintext: </a:t>
            </a:r>
            <a:r>
              <a:rPr lang="en-US" sz="2800" dirty="0">
                <a:solidFill>
                  <a:srgbClr val="002060"/>
                </a:solidFill>
                <a:effectLst/>
                <a:latin typeface="TimesTenLTStdRoman"/>
              </a:rPr>
              <a:t>This is the original intelligible message or data that is fed into the algorithm as input</a:t>
            </a:r>
          </a:p>
          <a:p>
            <a:pPr>
              <a:lnSpc>
                <a:spcPct val="150000"/>
              </a:lnSpc>
            </a:pPr>
            <a:endParaRPr lang="en-US" sz="2800" dirty="0">
              <a:solidFill>
                <a:srgbClr val="002060"/>
              </a:solidFill>
            </a:endParaRPr>
          </a:p>
          <a:p>
            <a:pPr marL="342900" indent="-342900">
              <a:lnSpc>
                <a:spcPct val="150000"/>
              </a:lnSpc>
              <a:buFont typeface="Wingdings" panose="05000000000000000000" pitchFamily="2" charset="2"/>
              <a:buChar char="ü"/>
            </a:pPr>
            <a:r>
              <a:rPr lang="en-US" sz="2800" b="1" dirty="0">
                <a:solidFill>
                  <a:srgbClr val="002060"/>
                </a:solidFill>
                <a:effectLst/>
                <a:latin typeface="TimesTenLTStd"/>
              </a:rPr>
              <a:t>Encryption algorithm: </a:t>
            </a:r>
            <a:r>
              <a:rPr lang="en-US" sz="2800" dirty="0">
                <a:solidFill>
                  <a:srgbClr val="002060"/>
                </a:solidFill>
                <a:effectLst/>
                <a:latin typeface="TimesTenLTStdRoman"/>
              </a:rPr>
              <a:t>The encryption algorithm performs various substitutions and transformations on the plaintext</a:t>
            </a:r>
          </a:p>
          <a:p>
            <a:endParaRPr lang="en-US" sz="2400" dirty="0">
              <a:solidFill>
                <a:srgbClr val="002060"/>
              </a:solidFill>
            </a:endParaRPr>
          </a:p>
        </p:txBody>
      </p:sp>
    </p:spTree>
    <p:extLst>
      <p:ext uri="{BB962C8B-B14F-4D97-AF65-F5344CB8AC3E}">
        <p14:creationId xmlns:p14="http://schemas.microsoft.com/office/powerpoint/2010/main" val="3548796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5276616" cy="646331"/>
          </a:xfrm>
          <a:prstGeom prst="rect">
            <a:avLst/>
          </a:prstGeom>
          <a:noFill/>
        </p:spPr>
        <p:txBody>
          <a:bodyPr wrap="square" rtlCol="0">
            <a:spAutoFit/>
          </a:bodyPr>
          <a:lstStyle/>
          <a:p>
            <a:r>
              <a:rPr lang="en-US" sz="36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38199" y="1237458"/>
            <a:ext cx="11001805" cy="6865854"/>
          </a:xfrm>
          <a:prstGeom prst="rect">
            <a:avLst/>
          </a:prstGeom>
          <a:noFill/>
        </p:spPr>
        <p:txBody>
          <a:bodyPr wrap="square">
            <a:spAutoFit/>
          </a:bodyPr>
          <a:lstStyle/>
          <a:p>
            <a:pPr marL="457200" indent="-457200">
              <a:lnSpc>
                <a:spcPct val="200000"/>
              </a:lnSpc>
              <a:buFont typeface="Wingdings" panose="05000000000000000000" pitchFamily="2" charset="2"/>
              <a:buChar char="ü"/>
            </a:pPr>
            <a:r>
              <a:rPr lang="en-US" sz="2800" b="1" dirty="0">
                <a:solidFill>
                  <a:srgbClr val="002060"/>
                </a:solidFill>
                <a:effectLst/>
                <a:latin typeface="TimesTenLTStd"/>
              </a:rPr>
              <a:t>Secret key: </a:t>
            </a:r>
            <a:r>
              <a:rPr lang="en-US" sz="2800" dirty="0">
                <a:solidFill>
                  <a:srgbClr val="002060"/>
                </a:solidFill>
                <a:effectLst/>
                <a:latin typeface="TimesTenLTStdRoman"/>
              </a:rPr>
              <a:t>The secret key is also input to the encryption algorithm. The key is a value independent of the plaintext and of the algorithm. The algorithm will produce a different output depending on the  specific key being used at the time. The exact substitutions and transformations performed by the algorithm depend on the key</a:t>
            </a:r>
          </a:p>
          <a:p>
            <a:pPr>
              <a:lnSpc>
                <a:spcPct val="200000"/>
              </a:lnSpc>
            </a:pPr>
            <a:endParaRPr lang="en-US" sz="2800" dirty="0"/>
          </a:p>
          <a:p>
            <a:pPr>
              <a:lnSpc>
                <a:spcPct val="200000"/>
              </a:lnSpc>
            </a:pPr>
            <a:endParaRPr lang="en-US" sz="2800" dirty="0"/>
          </a:p>
          <a:p>
            <a:pPr>
              <a:lnSpc>
                <a:spcPct val="200000"/>
              </a:lnSpc>
            </a:pPr>
            <a:endParaRPr lang="en-US" sz="2800" dirty="0"/>
          </a:p>
        </p:txBody>
      </p:sp>
    </p:spTree>
    <p:extLst>
      <p:ext uri="{BB962C8B-B14F-4D97-AF65-F5344CB8AC3E}">
        <p14:creationId xmlns:p14="http://schemas.microsoft.com/office/powerpoint/2010/main" val="864516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19721" y="1473432"/>
            <a:ext cx="10925605"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ü"/>
            </a:pPr>
            <a:r>
              <a:rPr lang="en-US" sz="2400" b="1" dirty="0">
                <a:solidFill>
                  <a:srgbClr val="002060"/>
                </a:solidFill>
                <a:effectLst/>
                <a:latin typeface="TimesTenLTStd"/>
              </a:rPr>
              <a:t>Ciphertext: </a:t>
            </a:r>
            <a:r>
              <a:rPr lang="en-US" sz="2400" dirty="0">
                <a:solidFill>
                  <a:srgbClr val="002060"/>
                </a:solidFill>
                <a:effectLst/>
                <a:latin typeface="TimesTenLTStdRoman"/>
              </a:rPr>
              <a:t>This is the scrambled message produced as output. It depends on the plaintext and the secret key. For a given message, two different keys will produce two different ciphertexts. The ciphertext is an apparently random stream of data and, as it stands, is unintelligible.</a:t>
            </a:r>
            <a:endParaRPr lang="en-US" sz="2400" dirty="0">
              <a:solidFill>
                <a:srgbClr val="002060"/>
              </a:solidFill>
            </a:endParaRPr>
          </a:p>
          <a:p>
            <a:pPr algn="just">
              <a:lnSpc>
                <a:spcPct val="150000"/>
              </a:lnSpc>
            </a:pPr>
            <a:endParaRPr lang="en-US" sz="2400" b="1" dirty="0">
              <a:solidFill>
                <a:srgbClr val="002060"/>
              </a:solidFill>
              <a:effectLst/>
              <a:latin typeface="TimesTenLTStd"/>
            </a:endParaRPr>
          </a:p>
          <a:p>
            <a:pPr marL="342900" indent="-342900" algn="just">
              <a:lnSpc>
                <a:spcPct val="150000"/>
              </a:lnSpc>
              <a:buFont typeface="Wingdings" panose="05000000000000000000" pitchFamily="2" charset="2"/>
              <a:buChar char="ü"/>
            </a:pPr>
            <a:r>
              <a:rPr lang="en-US" sz="2400" b="1" dirty="0">
                <a:solidFill>
                  <a:srgbClr val="002060"/>
                </a:solidFill>
                <a:effectLst/>
                <a:latin typeface="TimesTenLTStd"/>
              </a:rPr>
              <a:t>Decryption algorithm: </a:t>
            </a:r>
            <a:r>
              <a:rPr lang="en-US" sz="2400" dirty="0">
                <a:solidFill>
                  <a:srgbClr val="002060"/>
                </a:solidFill>
                <a:effectLst/>
                <a:latin typeface="TimesTenLTStdRoman"/>
              </a:rPr>
              <a:t>This is essentially the encryption algorithm run in reverse. It takes the ciphertext and the secret key and produces the original plaintext</a:t>
            </a:r>
            <a:r>
              <a:rPr lang="en-US" sz="2400" dirty="0">
                <a:solidFill>
                  <a:srgbClr val="000000"/>
                </a:solidFill>
                <a:effectLst/>
                <a:latin typeface="TimesTenLTStdRoman"/>
              </a:rPr>
              <a:t>.</a:t>
            </a:r>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1683619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pic>
        <p:nvPicPr>
          <p:cNvPr id="10" name="صورة 9">
            <a:extLst>
              <a:ext uri="{FF2B5EF4-FFF2-40B4-BE49-F238E27FC236}">
                <a16:creationId xmlns:a16="http://schemas.microsoft.com/office/drawing/2014/main" id="{16745884-5C3D-D8B1-E8C8-F6BC3A89AA8E}"/>
              </a:ext>
            </a:extLst>
          </p:cNvPr>
          <p:cNvPicPr>
            <a:picLocks noChangeAspect="1"/>
          </p:cNvPicPr>
          <p:nvPr/>
        </p:nvPicPr>
        <p:blipFill rotWithShape="1">
          <a:blip r:embed="rId6"/>
          <a:srcRect l="27729" t="29161" r="23112" b="40903"/>
          <a:stretch/>
        </p:blipFill>
        <p:spPr>
          <a:xfrm>
            <a:off x="1185770" y="1614166"/>
            <a:ext cx="10363775" cy="3317286"/>
          </a:xfrm>
          <a:prstGeom prst="rect">
            <a:avLst/>
          </a:prstGeom>
        </p:spPr>
      </p:pic>
      <p:sp>
        <p:nvSpPr>
          <p:cNvPr id="14" name="مربع نص 13">
            <a:extLst>
              <a:ext uri="{FF2B5EF4-FFF2-40B4-BE49-F238E27FC236}">
                <a16:creationId xmlns:a16="http://schemas.microsoft.com/office/drawing/2014/main" id="{F14CFF1F-4CBE-2110-A2BA-87AD6F96F077}"/>
              </a:ext>
            </a:extLst>
          </p:cNvPr>
          <p:cNvSpPr txBox="1"/>
          <p:nvPr/>
        </p:nvSpPr>
        <p:spPr>
          <a:xfrm>
            <a:off x="954947" y="4957737"/>
            <a:ext cx="10008295" cy="727571"/>
          </a:xfrm>
          <a:prstGeom prst="rect">
            <a:avLst/>
          </a:prstGeom>
          <a:noFill/>
        </p:spPr>
        <p:txBody>
          <a:bodyPr wrap="square">
            <a:spAutoFit/>
          </a:bodyPr>
          <a:lstStyle/>
          <a:p>
            <a:pPr algn="ctr">
              <a:lnSpc>
                <a:spcPct val="200000"/>
              </a:lnSpc>
            </a:pPr>
            <a:r>
              <a:rPr lang="en-US" sz="2400" b="1" dirty="0">
                <a:solidFill>
                  <a:srgbClr val="7030A0"/>
                </a:solidFill>
              </a:rPr>
              <a:t>Figure 3 : Simplified Model of Symmetric Encryption </a:t>
            </a:r>
          </a:p>
        </p:txBody>
      </p:sp>
    </p:spTree>
    <p:extLst>
      <p:ext uri="{BB962C8B-B14F-4D97-AF65-F5344CB8AC3E}">
        <p14:creationId xmlns:p14="http://schemas.microsoft.com/office/powerpoint/2010/main" val="3071740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423929"/>
            <a:ext cx="10925605" cy="5816977"/>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i="1" dirty="0">
                <a:solidFill>
                  <a:srgbClr val="002060"/>
                </a:solidFill>
                <a:effectLst/>
                <a:latin typeface="TimesTenLTStdRoman"/>
              </a:rPr>
              <a:t>There are two requirements for secure use of conventional encryption:</a:t>
            </a:r>
          </a:p>
          <a:p>
            <a:pPr marL="457200" indent="-457200" algn="just">
              <a:lnSpc>
                <a:spcPct val="150000"/>
              </a:lnSpc>
              <a:buFont typeface="+mj-lt"/>
              <a:buAutoNum type="arabicPeriod"/>
            </a:pPr>
            <a:r>
              <a:rPr lang="en-US" sz="2400" dirty="0">
                <a:solidFill>
                  <a:srgbClr val="002060"/>
                </a:solidFill>
                <a:effectLst/>
                <a:latin typeface="TimesTenLTStdRoman"/>
              </a:rPr>
              <a:t>We need a strong encryption algorithm. At a minimum, we would like the algorithm to be such that an opponent who knows the algorithm and has access to one or more ciphertexts would be unable to decipher the ciphertext or figure out the key. This requirement is usually stated in a stronger form: The opponent should be unable to decrypt ciphertext or discover the key even if he or she is in possession of a number of ciphertexts together with the plain-text that produced each ciphertext</a:t>
            </a:r>
            <a:endParaRPr lang="en-US" sz="2400" dirty="0">
              <a:solidFill>
                <a:srgbClr val="002060"/>
              </a:solidFill>
            </a:endParaRPr>
          </a:p>
          <a:p>
            <a:pPr marL="342900" indent="-342900" algn="just">
              <a:lnSpc>
                <a:spcPct val="150000"/>
              </a:lnSpc>
              <a:buFont typeface="Wingdings" panose="05000000000000000000" pitchFamily="2" charset="2"/>
              <a:buChar char="q"/>
            </a:pPr>
            <a:endParaRPr lang="en-US" sz="2400" b="1" i="1" dirty="0">
              <a:solidFill>
                <a:srgbClr val="002060"/>
              </a:solidFill>
            </a:endParaRPr>
          </a:p>
          <a:p>
            <a:pPr marL="342900" indent="-342900" algn="just">
              <a:lnSpc>
                <a:spcPct val="150000"/>
              </a:lnSpc>
              <a:buFont typeface="Wingdings" panose="05000000000000000000" pitchFamily="2" charset="2"/>
              <a:buChar char="ü"/>
            </a:pPr>
            <a:endParaRPr lang="en-US" sz="2400" b="1" i="1" dirty="0">
              <a:solidFill>
                <a:srgbClr val="002060"/>
              </a:solidFill>
              <a:effectLst/>
              <a:latin typeface="TimesTenLTStd"/>
            </a:endParaRPr>
          </a:p>
          <a:p>
            <a:endParaRPr lang="en-US" sz="2400" dirty="0"/>
          </a:p>
          <a:p>
            <a:endParaRPr lang="en-US" sz="2400" dirty="0"/>
          </a:p>
        </p:txBody>
      </p:sp>
    </p:spTree>
    <p:extLst>
      <p:ext uri="{BB962C8B-B14F-4D97-AF65-F5344CB8AC3E}">
        <p14:creationId xmlns:p14="http://schemas.microsoft.com/office/powerpoint/2010/main" val="15861333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423929"/>
            <a:ext cx="10925605" cy="5447645"/>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i="1" dirty="0">
                <a:solidFill>
                  <a:srgbClr val="002060"/>
                </a:solidFill>
                <a:effectLst/>
                <a:latin typeface="TimesTenLTStdRoman"/>
              </a:rPr>
              <a:t>There are two requirements for secure use of conventional encryption:</a:t>
            </a:r>
          </a:p>
          <a:p>
            <a:pPr marL="457200" indent="-457200">
              <a:lnSpc>
                <a:spcPct val="200000"/>
              </a:lnSpc>
              <a:buFont typeface="+mj-lt"/>
              <a:buAutoNum type="arabicPeriod" startAt="2"/>
            </a:pPr>
            <a:r>
              <a:rPr lang="en-US" sz="2400" dirty="0">
                <a:solidFill>
                  <a:srgbClr val="002060"/>
                </a:solidFill>
                <a:effectLst/>
                <a:latin typeface="TimesTenLTStdRoman"/>
              </a:rPr>
              <a:t>Sender and receiver must have obtained copies of the secret key in a secure fashion and must keep the key secure. If someone can discover the key and knows the algorithm, all communication using this key is readable.</a:t>
            </a:r>
          </a:p>
          <a:p>
            <a:pPr>
              <a:lnSpc>
                <a:spcPct val="200000"/>
              </a:lnSpc>
            </a:pPr>
            <a:endParaRPr lang="en-US" sz="2400" dirty="0">
              <a:solidFill>
                <a:srgbClr val="002060"/>
              </a:solidFill>
            </a:endParaRPr>
          </a:p>
          <a:p>
            <a:pPr marL="342900" indent="-342900" algn="just">
              <a:lnSpc>
                <a:spcPct val="150000"/>
              </a:lnSpc>
              <a:buFont typeface="Wingdings" panose="05000000000000000000" pitchFamily="2" charset="2"/>
              <a:buChar char="q"/>
            </a:pPr>
            <a:endParaRPr lang="en-US" sz="2400" b="1" i="1" dirty="0">
              <a:solidFill>
                <a:srgbClr val="002060"/>
              </a:solidFill>
            </a:endParaRPr>
          </a:p>
          <a:p>
            <a:pPr marL="342900" indent="-342900" algn="just">
              <a:lnSpc>
                <a:spcPct val="150000"/>
              </a:lnSpc>
              <a:buFont typeface="Wingdings" panose="05000000000000000000" pitchFamily="2" charset="2"/>
              <a:buChar char="ü"/>
            </a:pPr>
            <a:endParaRPr lang="en-US" sz="2400" b="1" i="1" dirty="0">
              <a:solidFill>
                <a:srgbClr val="002060"/>
              </a:solidFill>
              <a:effectLst/>
              <a:latin typeface="TimesTenLTStd"/>
            </a:endParaRPr>
          </a:p>
          <a:p>
            <a:endParaRPr lang="en-US" sz="2400" dirty="0"/>
          </a:p>
          <a:p>
            <a:endParaRPr lang="en-US" sz="2400" dirty="0"/>
          </a:p>
        </p:txBody>
      </p:sp>
    </p:spTree>
    <p:extLst>
      <p:ext uri="{BB962C8B-B14F-4D97-AF65-F5344CB8AC3E}">
        <p14:creationId xmlns:p14="http://schemas.microsoft.com/office/powerpoint/2010/main" val="3375640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423929"/>
            <a:ext cx="10925605" cy="3908762"/>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800" b="1" i="1" dirty="0">
                <a:solidFill>
                  <a:srgbClr val="002060"/>
                </a:solidFill>
                <a:effectLst/>
                <a:latin typeface="TimesTenLTStdRoman"/>
              </a:rPr>
              <a:t>Hints….</a:t>
            </a:r>
          </a:p>
          <a:p>
            <a:pPr marL="457200" indent="-457200" algn="just">
              <a:lnSpc>
                <a:spcPct val="200000"/>
              </a:lnSpc>
              <a:buFont typeface="Wingdings" panose="05000000000000000000" pitchFamily="2" charset="2"/>
              <a:buChar char="ü"/>
            </a:pPr>
            <a:r>
              <a:rPr lang="en-US" sz="2800" i="1" dirty="0">
                <a:solidFill>
                  <a:srgbClr val="002060"/>
                </a:solidFill>
                <a:effectLst/>
                <a:latin typeface="TimesTenLTStdRoman"/>
              </a:rPr>
              <a:t>We do not need to keep the algorithm secret; we need to keep only the key secret. This feature of symmetric encryption is what makes it feasible for widespread use.</a:t>
            </a:r>
          </a:p>
          <a:p>
            <a:endParaRPr lang="en-US" sz="2400" dirty="0"/>
          </a:p>
        </p:txBody>
      </p:sp>
    </p:spTree>
    <p:extLst>
      <p:ext uri="{BB962C8B-B14F-4D97-AF65-F5344CB8AC3E}">
        <p14:creationId xmlns:p14="http://schemas.microsoft.com/office/powerpoint/2010/main" val="2194357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423929"/>
            <a:ext cx="10925605" cy="8094524"/>
          </a:xfrm>
          <a:prstGeom prst="rect">
            <a:avLst/>
          </a:prstGeom>
          <a:noFill/>
        </p:spPr>
        <p:txBody>
          <a:bodyPr wrap="square">
            <a:spAutoFit/>
          </a:bodyPr>
          <a:lstStyle/>
          <a:p>
            <a:pPr marL="457200" indent="-457200" algn="just">
              <a:lnSpc>
                <a:spcPct val="200000"/>
              </a:lnSpc>
              <a:buFont typeface="Wingdings" panose="05000000000000000000" pitchFamily="2" charset="2"/>
              <a:buChar char="ü"/>
            </a:pPr>
            <a:r>
              <a:rPr lang="en-US" sz="2400" dirty="0">
                <a:solidFill>
                  <a:srgbClr val="002060"/>
                </a:solidFill>
                <a:effectLst/>
                <a:latin typeface="TimesTenLTStdRoman"/>
              </a:rPr>
              <a:t>The fact that the algorithm need not be kept secret means that manufacturers can and have developed low-cost chip implementations of data encryption algorithms. These chips are widely available and incorporated into a number of products. With the use of symmetric encryption, the principal security problem is maintaining the secrecy of the key</a:t>
            </a:r>
            <a:endParaRPr lang="en-US" sz="2400" dirty="0">
              <a:solidFill>
                <a:srgbClr val="002060"/>
              </a:solidFill>
            </a:endParaRPr>
          </a:p>
          <a:p>
            <a:pPr marL="457200" indent="-457200" algn="just">
              <a:lnSpc>
                <a:spcPct val="200000"/>
              </a:lnSpc>
              <a:buFont typeface="Wingdings" panose="05000000000000000000" pitchFamily="2" charset="2"/>
              <a:buChar char="q"/>
            </a:pPr>
            <a:endParaRPr lang="en-US" sz="2800" dirty="0"/>
          </a:p>
          <a:p>
            <a:pPr marL="457200" indent="-457200" algn="just">
              <a:lnSpc>
                <a:spcPct val="200000"/>
              </a:lnSpc>
              <a:buFont typeface="Wingdings" panose="05000000000000000000" pitchFamily="2" charset="2"/>
              <a:buChar char="q"/>
            </a:pPr>
            <a:endParaRPr lang="en-US" sz="2800" i="1" dirty="0">
              <a:solidFill>
                <a:srgbClr val="002060"/>
              </a:solidFill>
            </a:endParaRPr>
          </a:p>
          <a:p>
            <a:pPr marL="457200" indent="-457200">
              <a:lnSpc>
                <a:spcPct val="200000"/>
              </a:lnSpc>
              <a:buFont typeface="+mj-lt"/>
              <a:buAutoNum type="arabicPeriod" startAt="2"/>
            </a:pPr>
            <a:endParaRPr lang="en-US" sz="2400" dirty="0">
              <a:solidFill>
                <a:srgbClr val="002060"/>
              </a:solidFill>
            </a:endParaRPr>
          </a:p>
          <a:p>
            <a:pPr marL="342900" indent="-342900" algn="just">
              <a:lnSpc>
                <a:spcPct val="150000"/>
              </a:lnSpc>
              <a:buFont typeface="Wingdings" panose="05000000000000000000" pitchFamily="2" charset="2"/>
              <a:buChar char="q"/>
            </a:pPr>
            <a:endParaRPr lang="en-US" sz="2400" b="1" i="1" dirty="0">
              <a:solidFill>
                <a:srgbClr val="002060"/>
              </a:solidFill>
            </a:endParaRPr>
          </a:p>
          <a:p>
            <a:pPr marL="342900" indent="-342900" algn="just">
              <a:lnSpc>
                <a:spcPct val="150000"/>
              </a:lnSpc>
              <a:buFont typeface="Wingdings" panose="05000000000000000000" pitchFamily="2" charset="2"/>
              <a:buChar char="ü"/>
            </a:pPr>
            <a:endParaRPr lang="en-US" sz="2400" b="1" i="1" dirty="0">
              <a:solidFill>
                <a:srgbClr val="002060"/>
              </a:solidFill>
              <a:effectLst/>
              <a:latin typeface="TimesTenLTStd"/>
            </a:endParaRPr>
          </a:p>
          <a:p>
            <a:endParaRPr lang="en-US" sz="2400" dirty="0"/>
          </a:p>
          <a:p>
            <a:endParaRPr lang="en-US" sz="2400" dirty="0"/>
          </a:p>
        </p:txBody>
      </p:sp>
    </p:spTree>
    <p:extLst>
      <p:ext uri="{BB962C8B-B14F-4D97-AF65-F5344CB8AC3E}">
        <p14:creationId xmlns:p14="http://schemas.microsoft.com/office/powerpoint/2010/main" val="2468612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30254" y="505256"/>
            <a:ext cx="4403128" cy="584775"/>
          </a:xfrm>
          <a:prstGeom prst="rect">
            <a:avLst/>
          </a:prstGeom>
          <a:noFill/>
        </p:spPr>
        <p:txBody>
          <a:bodyPr wrap="none" rtlCol="0">
            <a:spAutoFit/>
          </a:bodyPr>
          <a:lstStyle/>
          <a:p>
            <a:r>
              <a:rPr lang="en-US" sz="3200" b="1" dirty="0">
                <a:solidFill>
                  <a:schemeClr val="bg1"/>
                </a:solidFill>
              </a:rPr>
              <a:t>Symmetric Cipher Model</a:t>
            </a:r>
          </a:p>
        </p:txBody>
      </p:sp>
      <p:pic>
        <p:nvPicPr>
          <p:cNvPr id="10" name="صورة 9">
            <a:extLst>
              <a:ext uri="{FF2B5EF4-FFF2-40B4-BE49-F238E27FC236}">
                <a16:creationId xmlns:a16="http://schemas.microsoft.com/office/drawing/2014/main" id="{F1E19C0F-6DFC-EB0C-937C-4857219E8C2F}"/>
              </a:ext>
            </a:extLst>
          </p:cNvPr>
          <p:cNvPicPr>
            <a:picLocks noChangeAspect="1"/>
          </p:cNvPicPr>
          <p:nvPr/>
        </p:nvPicPr>
        <p:blipFill rotWithShape="1">
          <a:blip r:embed="rId6"/>
          <a:srcRect l="28161" t="25634" r="23790" b="25075"/>
          <a:stretch/>
        </p:blipFill>
        <p:spPr>
          <a:xfrm>
            <a:off x="1874165" y="1260682"/>
            <a:ext cx="9198924" cy="3895547"/>
          </a:xfrm>
          <a:prstGeom prst="rect">
            <a:avLst/>
          </a:prstGeom>
        </p:spPr>
      </p:pic>
      <p:sp>
        <p:nvSpPr>
          <p:cNvPr id="14" name="مربع نص 13">
            <a:extLst>
              <a:ext uri="{FF2B5EF4-FFF2-40B4-BE49-F238E27FC236}">
                <a16:creationId xmlns:a16="http://schemas.microsoft.com/office/drawing/2014/main" id="{9945983D-2CB7-867C-7A74-4EAA551A8523}"/>
              </a:ext>
            </a:extLst>
          </p:cNvPr>
          <p:cNvSpPr txBox="1"/>
          <p:nvPr/>
        </p:nvSpPr>
        <p:spPr>
          <a:xfrm>
            <a:off x="954947" y="4957737"/>
            <a:ext cx="10008295" cy="727571"/>
          </a:xfrm>
          <a:prstGeom prst="rect">
            <a:avLst/>
          </a:prstGeom>
          <a:noFill/>
        </p:spPr>
        <p:txBody>
          <a:bodyPr wrap="square">
            <a:spAutoFit/>
          </a:bodyPr>
          <a:lstStyle/>
          <a:p>
            <a:pPr algn="ctr">
              <a:lnSpc>
                <a:spcPct val="200000"/>
              </a:lnSpc>
            </a:pPr>
            <a:r>
              <a:rPr lang="en-US" sz="2400" b="1" dirty="0">
                <a:solidFill>
                  <a:srgbClr val="7030A0"/>
                </a:solidFill>
              </a:rPr>
              <a:t>Figure 4 : Model of Symmetric Cryptosystem</a:t>
            </a:r>
          </a:p>
        </p:txBody>
      </p:sp>
    </p:spTree>
    <p:extLst>
      <p:ext uri="{BB962C8B-B14F-4D97-AF65-F5344CB8AC3E}">
        <p14:creationId xmlns:p14="http://schemas.microsoft.com/office/powerpoint/2010/main" val="1680332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83637" y="505256"/>
            <a:ext cx="6813746" cy="584775"/>
          </a:xfrm>
          <a:prstGeom prst="rect">
            <a:avLst/>
          </a:prstGeom>
          <a:noFill/>
        </p:spPr>
        <p:txBody>
          <a:bodyPr wrap="square" rtlCol="0">
            <a:spAutoFit/>
          </a:bodyPr>
          <a:lstStyle/>
          <a:p>
            <a:r>
              <a:rPr lang="en-US" sz="3200" b="1" dirty="0">
                <a:solidFill>
                  <a:schemeClr val="bg1"/>
                </a:solidFill>
              </a:rPr>
              <a:t>Symmetric Cipher Model (An Example)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824669"/>
            <a:ext cx="10925605" cy="3682226"/>
          </a:xfrm>
          <a:prstGeom prst="rect">
            <a:avLst/>
          </a:prstGeom>
          <a:noFill/>
        </p:spPr>
        <p:txBody>
          <a:bodyPr wrap="square">
            <a:spAutoFit/>
          </a:bodyPr>
          <a:lstStyle/>
          <a:p>
            <a:pPr marL="342900" indent="-342900">
              <a:lnSpc>
                <a:spcPct val="200000"/>
              </a:lnSpc>
              <a:buFont typeface="Wingdings" panose="05000000000000000000" pitchFamily="2" charset="2"/>
              <a:buChar char="Ø"/>
            </a:pPr>
            <a:r>
              <a:rPr lang="en-US" sz="2400" dirty="0">
                <a:solidFill>
                  <a:srgbClr val="002060"/>
                </a:solidFill>
                <a:effectLst/>
                <a:latin typeface="TimesTenLTStdRoman"/>
              </a:rPr>
              <a:t>Let us take a closer look at the essential elements of a symmetric encryption scheme</a:t>
            </a:r>
          </a:p>
          <a:p>
            <a:pPr marL="342900" indent="-342900">
              <a:lnSpc>
                <a:spcPct val="200000"/>
              </a:lnSpc>
              <a:buFont typeface="Wingdings" panose="05000000000000000000" pitchFamily="2" charset="2"/>
              <a:buChar char="Ø"/>
            </a:pPr>
            <a:r>
              <a:rPr lang="en-US" sz="2400" dirty="0">
                <a:solidFill>
                  <a:srgbClr val="002060"/>
                </a:solidFill>
                <a:effectLst/>
                <a:latin typeface="TimesTenLTStdRoman"/>
              </a:rPr>
              <a:t>A source produces a message in plaintext, </a:t>
            </a:r>
            <a:r>
              <a:rPr lang="pt-BR" sz="2400" i="1" dirty="0">
                <a:solidFill>
                  <a:srgbClr val="002060"/>
                </a:solidFill>
                <a:effectLst/>
                <a:latin typeface="TimesTenLTStd"/>
              </a:rPr>
              <a:t>X</a:t>
            </a:r>
            <a:r>
              <a:rPr lang="pt-BR" sz="2400" dirty="0">
                <a:solidFill>
                  <a:srgbClr val="002060"/>
                </a:solidFill>
                <a:effectLst/>
                <a:latin typeface="EditControl"/>
              </a:rPr>
              <a:t> </a:t>
            </a:r>
            <a:r>
              <a:rPr lang="pt-BR" sz="2400" dirty="0">
                <a:solidFill>
                  <a:srgbClr val="002060"/>
                </a:solidFill>
                <a:effectLst/>
                <a:latin typeface="PearsonMATHPRO08"/>
              </a:rPr>
              <a:t>=</a:t>
            </a:r>
            <a:r>
              <a:rPr lang="pt-BR" sz="2400" dirty="0">
                <a:solidFill>
                  <a:srgbClr val="002060"/>
                </a:solidFill>
                <a:effectLst/>
                <a:latin typeface="EditControl"/>
              </a:rPr>
              <a:t> </a:t>
            </a:r>
            <a:r>
              <a:rPr lang="pt-BR" sz="2400" dirty="0">
                <a:solidFill>
                  <a:srgbClr val="002060"/>
                </a:solidFill>
                <a:effectLst/>
                <a:latin typeface="TimesTenLTStdRoman"/>
              </a:rPr>
              <a:t>[</a:t>
            </a:r>
            <a:r>
              <a:rPr lang="pt-BR" sz="2400" i="1" dirty="0">
                <a:solidFill>
                  <a:srgbClr val="002060"/>
                </a:solidFill>
                <a:effectLst/>
                <a:latin typeface="TimesTenLTStd"/>
              </a:rPr>
              <a:t>X</a:t>
            </a:r>
            <a:r>
              <a:rPr lang="pt-BR" sz="2400" baseline="-25000" dirty="0">
                <a:solidFill>
                  <a:srgbClr val="002060"/>
                </a:solidFill>
                <a:effectLst/>
                <a:latin typeface="TimesTenLTStdRoman"/>
              </a:rPr>
              <a:t>1</a:t>
            </a:r>
            <a:r>
              <a:rPr lang="pt-BR" sz="2400" dirty="0">
                <a:solidFill>
                  <a:srgbClr val="002060"/>
                </a:solidFill>
                <a:effectLst/>
                <a:latin typeface="TimesTenLTStdRoman"/>
              </a:rPr>
              <a:t>, </a:t>
            </a:r>
            <a:r>
              <a:rPr lang="pt-BR" sz="2400" i="1" dirty="0">
                <a:solidFill>
                  <a:srgbClr val="002060"/>
                </a:solidFill>
                <a:effectLst/>
                <a:latin typeface="TimesTenLTStd"/>
              </a:rPr>
              <a:t>X</a:t>
            </a:r>
            <a:r>
              <a:rPr lang="pt-BR" sz="2400" baseline="-25000" dirty="0">
                <a:solidFill>
                  <a:srgbClr val="002060"/>
                </a:solidFill>
                <a:effectLst/>
                <a:latin typeface="TimesTenLTStdRoman"/>
              </a:rPr>
              <a:t>2</a:t>
            </a:r>
            <a:r>
              <a:rPr lang="pt-BR" sz="2400" dirty="0">
                <a:solidFill>
                  <a:srgbClr val="002060"/>
                </a:solidFill>
                <a:effectLst/>
                <a:latin typeface="TimesTenLTStdRoman"/>
              </a:rPr>
              <a:t>, </a:t>
            </a:r>
            <a:r>
              <a:rPr lang="pt-BR" sz="2400" dirty="0">
                <a:solidFill>
                  <a:srgbClr val="002060"/>
                </a:solidFill>
                <a:effectLst/>
                <a:latin typeface="PearsonMATHPRO13"/>
              </a:rPr>
              <a:t>c</a:t>
            </a:r>
            <a:r>
              <a:rPr lang="pt-BR" sz="2400" dirty="0">
                <a:solidFill>
                  <a:srgbClr val="002060"/>
                </a:solidFill>
                <a:effectLst/>
                <a:latin typeface="TimesTenLTStdRoman"/>
              </a:rPr>
              <a:t>, </a:t>
            </a:r>
            <a:r>
              <a:rPr lang="pt-BR" sz="2400" i="1" dirty="0">
                <a:solidFill>
                  <a:srgbClr val="002060"/>
                </a:solidFill>
                <a:effectLst/>
                <a:latin typeface="TimesTenLTStd"/>
              </a:rPr>
              <a:t>X</a:t>
            </a:r>
            <a:r>
              <a:rPr lang="pt-BR" sz="2400" i="1" baseline="-25000" dirty="0">
                <a:solidFill>
                  <a:srgbClr val="002060"/>
                </a:solidFill>
                <a:effectLst/>
                <a:latin typeface="TimesTenLTStd"/>
              </a:rPr>
              <a:t>M</a:t>
            </a:r>
            <a:r>
              <a:rPr lang="pt-BR" sz="2400" dirty="0">
                <a:solidFill>
                  <a:srgbClr val="002060"/>
                </a:solidFill>
                <a:effectLst/>
                <a:latin typeface="TimesTenLTStdRoman"/>
              </a:rPr>
              <a:t>]</a:t>
            </a:r>
            <a:endParaRPr lang="en-US" sz="2400" dirty="0">
              <a:solidFill>
                <a:srgbClr val="002060"/>
              </a:solidFill>
              <a:effectLst/>
              <a:latin typeface="TimesTenLTStdRoman"/>
            </a:endParaRPr>
          </a:p>
          <a:p>
            <a:pPr marL="342900" indent="-342900">
              <a:lnSpc>
                <a:spcPct val="200000"/>
              </a:lnSpc>
              <a:buFont typeface="Wingdings" panose="05000000000000000000" pitchFamily="2" charset="2"/>
              <a:buChar char="Ø"/>
            </a:pPr>
            <a:r>
              <a:rPr lang="en-US" sz="2400" dirty="0">
                <a:solidFill>
                  <a:srgbClr val="002060"/>
                </a:solidFill>
                <a:latin typeface="TimesTenLTStdRoman"/>
              </a:rPr>
              <a:t>The </a:t>
            </a:r>
            <a:r>
              <a:rPr lang="en-US" sz="2400" i="1" dirty="0">
                <a:solidFill>
                  <a:srgbClr val="002060"/>
                </a:solidFill>
                <a:latin typeface="TimesTenLTStdRoman"/>
              </a:rPr>
              <a:t>M</a:t>
            </a:r>
            <a:r>
              <a:rPr lang="en-US" sz="2400" dirty="0">
                <a:solidFill>
                  <a:srgbClr val="002060"/>
                </a:solidFill>
                <a:latin typeface="TimesTenLTStdRoman"/>
              </a:rPr>
              <a:t> elements of </a:t>
            </a:r>
            <a:r>
              <a:rPr lang="en-US" sz="2400" i="1" dirty="0">
                <a:solidFill>
                  <a:srgbClr val="002060"/>
                </a:solidFill>
                <a:latin typeface="TimesTenLTStdRoman"/>
              </a:rPr>
              <a:t>X </a:t>
            </a:r>
            <a:r>
              <a:rPr lang="en-US" sz="2400" dirty="0">
                <a:solidFill>
                  <a:srgbClr val="002060"/>
                </a:solidFill>
                <a:effectLst/>
                <a:latin typeface="TimesTenLTStdRoman"/>
              </a:rPr>
              <a:t>are letters in some finite alphabet</a:t>
            </a:r>
            <a:endParaRPr lang="en-US" sz="2400" dirty="0">
              <a:solidFill>
                <a:srgbClr val="002060"/>
              </a:solidFill>
            </a:endParaRPr>
          </a:p>
          <a:p>
            <a:pPr>
              <a:lnSpc>
                <a:spcPct val="200000"/>
              </a:lnSpc>
            </a:pPr>
            <a:endParaRPr lang="en-US" sz="2400" dirty="0">
              <a:solidFill>
                <a:srgbClr val="002060"/>
              </a:solidFill>
            </a:endParaRPr>
          </a:p>
          <a:p>
            <a:pPr>
              <a:lnSpc>
                <a:spcPct val="200000"/>
              </a:lnSpc>
            </a:pPr>
            <a:endParaRPr lang="en-US" sz="2400" dirty="0">
              <a:solidFill>
                <a:srgbClr val="002060"/>
              </a:solidFill>
            </a:endParaRPr>
          </a:p>
        </p:txBody>
      </p:sp>
    </p:spTree>
    <p:extLst>
      <p:ext uri="{BB962C8B-B14F-4D97-AF65-F5344CB8AC3E}">
        <p14:creationId xmlns:p14="http://schemas.microsoft.com/office/powerpoint/2010/main" val="1189086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83637" y="505256"/>
            <a:ext cx="6813746" cy="584775"/>
          </a:xfrm>
          <a:prstGeom prst="rect">
            <a:avLst/>
          </a:prstGeom>
          <a:noFill/>
        </p:spPr>
        <p:txBody>
          <a:bodyPr wrap="square" rtlCol="0">
            <a:spAutoFit/>
          </a:bodyPr>
          <a:lstStyle/>
          <a:p>
            <a:r>
              <a:rPr lang="en-US" sz="3200" b="1" dirty="0">
                <a:solidFill>
                  <a:schemeClr val="bg1"/>
                </a:solidFill>
              </a:rPr>
              <a:t>Symmetric Cipher Model (An Example)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7263" y="1229179"/>
            <a:ext cx="10925605" cy="10679847"/>
          </a:xfrm>
          <a:prstGeom prst="rect">
            <a:avLst/>
          </a:prstGeom>
          <a:noFill/>
        </p:spPr>
        <p:txBody>
          <a:bodyPr wrap="square">
            <a:spAutoFit/>
          </a:bodyPr>
          <a:lstStyle/>
          <a:p>
            <a:pPr marL="342900" indent="-342900" algn="just">
              <a:lnSpc>
                <a:spcPct val="200000"/>
              </a:lnSpc>
              <a:buFont typeface="Wingdings" panose="05000000000000000000" pitchFamily="2" charset="2"/>
              <a:buChar char="Ø"/>
            </a:pPr>
            <a:r>
              <a:rPr lang="en-US" sz="2400" dirty="0">
                <a:solidFill>
                  <a:srgbClr val="002060"/>
                </a:solidFill>
                <a:effectLst/>
                <a:latin typeface="TimesTenLTStdRoman"/>
              </a:rPr>
              <a:t>Traditionally, the alphabet usually consisted of the 26 capital letters. Nowadays, the binary alphabet {0, 1} is typically used. For encryption, a key of the form </a:t>
            </a:r>
            <a:r>
              <a:rPr lang="nn-NO" sz="2400" i="1" dirty="0">
                <a:solidFill>
                  <a:srgbClr val="002060"/>
                </a:solidFill>
                <a:effectLst/>
                <a:latin typeface="TimesTenLTStd"/>
              </a:rPr>
              <a:t>K</a:t>
            </a:r>
            <a:r>
              <a:rPr lang="nn-NO" sz="2400" dirty="0">
                <a:solidFill>
                  <a:srgbClr val="002060"/>
                </a:solidFill>
                <a:effectLst/>
                <a:latin typeface="EditControl"/>
              </a:rPr>
              <a:t> </a:t>
            </a:r>
            <a:r>
              <a:rPr lang="nn-NO" sz="2400" dirty="0">
                <a:solidFill>
                  <a:srgbClr val="002060"/>
                </a:solidFill>
                <a:effectLst/>
                <a:latin typeface="PearsonMATHPRO08"/>
              </a:rPr>
              <a:t>=</a:t>
            </a:r>
            <a:r>
              <a:rPr lang="nn-NO" sz="2400" dirty="0">
                <a:solidFill>
                  <a:srgbClr val="002060"/>
                </a:solidFill>
                <a:effectLst/>
                <a:latin typeface="EditControl"/>
              </a:rPr>
              <a:t> </a:t>
            </a:r>
            <a:r>
              <a:rPr lang="nn-NO" sz="2400" dirty="0">
                <a:solidFill>
                  <a:srgbClr val="002060"/>
                </a:solidFill>
                <a:effectLst/>
                <a:latin typeface="TimesTenLTStdRoman"/>
              </a:rPr>
              <a:t>[</a:t>
            </a:r>
            <a:r>
              <a:rPr lang="nn-NO" sz="2400" i="1" dirty="0">
                <a:solidFill>
                  <a:srgbClr val="002060"/>
                </a:solidFill>
                <a:effectLst/>
                <a:latin typeface="TimesTenLTStd"/>
              </a:rPr>
              <a:t>K</a:t>
            </a:r>
            <a:r>
              <a:rPr lang="nn-NO" sz="2400" baseline="-25000" dirty="0">
                <a:solidFill>
                  <a:srgbClr val="002060"/>
                </a:solidFill>
                <a:effectLst/>
                <a:latin typeface="TimesTenLTStdRoman"/>
              </a:rPr>
              <a:t>1</a:t>
            </a:r>
            <a:r>
              <a:rPr lang="nn-NO" sz="2400" dirty="0">
                <a:solidFill>
                  <a:srgbClr val="002060"/>
                </a:solidFill>
                <a:effectLst/>
                <a:latin typeface="TimesTenLTStdRoman"/>
              </a:rPr>
              <a:t>, </a:t>
            </a:r>
            <a:r>
              <a:rPr lang="nn-NO" sz="2400" i="1" dirty="0">
                <a:solidFill>
                  <a:srgbClr val="002060"/>
                </a:solidFill>
                <a:effectLst/>
                <a:latin typeface="TimesTenLTStd"/>
              </a:rPr>
              <a:t>K</a:t>
            </a:r>
            <a:r>
              <a:rPr lang="nn-NO" sz="2400" baseline="-25000" dirty="0">
                <a:solidFill>
                  <a:srgbClr val="002060"/>
                </a:solidFill>
                <a:effectLst/>
                <a:latin typeface="TimesTenLTStdRoman"/>
              </a:rPr>
              <a:t>2</a:t>
            </a:r>
            <a:r>
              <a:rPr lang="nn-NO" sz="2400" dirty="0">
                <a:solidFill>
                  <a:srgbClr val="002060"/>
                </a:solidFill>
                <a:effectLst/>
                <a:latin typeface="TimesTenLTStdRoman"/>
              </a:rPr>
              <a:t>, </a:t>
            </a:r>
            <a:r>
              <a:rPr lang="nn-NO" sz="2400" dirty="0">
                <a:solidFill>
                  <a:srgbClr val="002060"/>
                </a:solidFill>
                <a:effectLst/>
                <a:latin typeface="PearsonMATHPRO13"/>
              </a:rPr>
              <a:t>c</a:t>
            </a:r>
            <a:r>
              <a:rPr lang="nn-NO" sz="2400" dirty="0">
                <a:solidFill>
                  <a:srgbClr val="002060"/>
                </a:solidFill>
                <a:effectLst/>
                <a:latin typeface="TimesTenLTStdRoman"/>
              </a:rPr>
              <a:t>, </a:t>
            </a:r>
            <a:r>
              <a:rPr lang="nn-NO" sz="2400" i="1" dirty="0">
                <a:solidFill>
                  <a:srgbClr val="002060"/>
                </a:solidFill>
                <a:effectLst/>
                <a:latin typeface="TimesTenLTStd"/>
              </a:rPr>
              <a:t>K</a:t>
            </a:r>
            <a:r>
              <a:rPr lang="nn-NO" sz="2400" i="1" baseline="-25000" dirty="0">
                <a:solidFill>
                  <a:srgbClr val="002060"/>
                </a:solidFill>
                <a:effectLst/>
                <a:latin typeface="TimesTenLTStd"/>
              </a:rPr>
              <a:t>J</a:t>
            </a:r>
            <a:r>
              <a:rPr lang="nn-NO" sz="2400" dirty="0">
                <a:solidFill>
                  <a:srgbClr val="002060"/>
                </a:solidFill>
                <a:effectLst/>
                <a:latin typeface="TimesTenLTStdRoman"/>
              </a:rPr>
              <a:t>] is generated</a:t>
            </a:r>
          </a:p>
          <a:p>
            <a:pPr marL="342900" indent="-342900" algn="just">
              <a:lnSpc>
                <a:spcPct val="200000"/>
              </a:lnSpc>
              <a:buFont typeface="Wingdings" panose="05000000000000000000" pitchFamily="2" charset="2"/>
              <a:buChar char="Ø"/>
            </a:pPr>
            <a:r>
              <a:rPr lang="en-US" sz="2400" dirty="0">
                <a:solidFill>
                  <a:srgbClr val="002060"/>
                </a:solidFill>
                <a:effectLst/>
                <a:latin typeface="TimesTenLTStdRoman"/>
              </a:rPr>
              <a:t>If the key is generated at the message source, then it must also be provided to the destination by means of some secure channel. Alternatively, a third party could generate the key and securely deliver it to both source and destination</a:t>
            </a:r>
            <a:endParaRPr lang="en-US" sz="2400" dirty="0">
              <a:solidFill>
                <a:srgbClr val="002060"/>
              </a:solidFill>
            </a:endParaRPr>
          </a:p>
          <a:p>
            <a:pPr marL="342900" indent="-342900">
              <a:buFont typeface="Wingdings" panose="05000000000000000000" pitchFamily="2" charset="2"/>
              <a:buChar char="Ø"/>
            </a:pPr>
            <a:endParaRPr lang="nn-NO" sz="2400" dirty="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endParaRPr lang="pt-BR" sz="2400" i="1" dirty="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endParaRPr lang="en-US" sz="2400" dirty="0"/>
          </a:p>
          <a:p>
            <a:pPr marL="457200" indent="-457200" algn="just">
              <a:lnSpc>
                <a:spcPct val="200000"/>
              </a:lnSpc>
              <a:buFont typeface="Wingdings" panose="05000000000000000000" pitchFamily="2" charset="2"/>
              <a:buChar char="q"/>
            </a:pPr>
            <a:endParaRPr lang="en-US" sz="2800" dirty="0"/>
          </a:p>
          <a:p>
            <a:pPr marL="457200" indent="-457200" algn="just">
              <a:lnSpc>
                <a:spcPct val="200000"/>
              </a:lnSpc>
              <a:buFont typeface="Wingdings" panose="05000000000000000000" pitchFamily="2" charset="2"/>
              <a:buChar char="q"/>
            </a:pPr>
            <a:endParaRPr lang="en-US" sz="2800" i="1" dirty="0">
              <a:solidFill>
                <a:srgbClr val="002060"/>
              </a:solidFill>
            </a:endParaRPr>
          </a:p>
          <a:p>
            <a:pPr marL="457200" indent="-457200">
              <a:lnSpc>
                <a:spcPct val="200000"/>
              </a:lnSpc>
              <a:buFont typeface="+mj-lt"/>
              <a:buAutoNum type="arabicPeriod" startAt="2"/>
            </a:pPr>
            <a:endParaRPr lang="en-US" sz="2400" dirty="0">
              <a:solidFill>
                <a:srgbClr val="002060"/>
              </a:solidFill>
            </a:endParaRPr>
          </a:p>
          <a:p>
            <a:pPr marL="342900" indent="-342900" algn="just">
              <a:lnSpc>
                <a:spcPct val="150000"/>
              </a:lnSpc>
              <a:buFont typeface="Wingdings" panose="05000000000000000000" pitchFamily="2" charset="2"/>
              <a:buChar char="q"/>
            </a:pPr>
            <a:endParaRPr lang="en-US" sz="2400" b="1" i="1" dirty="0">
              <a:solidFill>
                <a:srgbClr val="002060"/>
              </a:solidFill>
            </a:endParaRPr>
          </a:p>
          <a:p>
            <a:pPr marL="342900" indent="-342900" algn="just">
              <a:lnSpc>
                <a:spcPct val="150000"/>
              </a:lnSpc>
              <a:buFont typeface="Wingdings" panose="05000000000000000000" pitchFamily="2" charset="2"/>
              <a:buChar char="ü"/>
            </a:pPr>
            <a:endParaRPr lang="en-US" sz="2400" b="1" i="1" dirty="0">
              <a:solidFill>
                <a:srgbClr val="002060"/>
              </a:solidFill>
              <a:effectLst/>
              <a:latin typeface="TimesTenLTStd"/>
            </a:endParaRPr>
          </a:p>
          <a:p>
            <a:endParaRPr lang="en-US" sz="2400" dirty="0"/>
          </a:p>
          <a:p>
            <a:endParaRPr lang="en-US" sz="2400" dirty="0"/>
          </a:p>
        </p:txBody>
      </p:sp>
    </p:spTree>
    <p:extLst>
      <p:ext uri="{BB962C8B-B14F-4D97-AF65-F5344CB8AC3E}">
        <p14:creationId xmlns:p14="http://schemas.microsoft.com/office/powerpoint/2010/main" val="2972204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562" y="5662296"/>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83637" y="505256"/>
            <a:ext cx="6813746" cy="584775"/>
          </a:xfrm>
          <a:prstGeom prst="rect">
            <a:avLst/>
          </a:prstGeom>
          <a:noFill/>
        </p:spPr>
        <p:txBody>
          <a:bodyPr wrap="square" rtlCol="0">
            <a:spAutoFit/>
          </a:bodyPr>
          <a:lstStyle/>
          <a:p>
            <a:r>
              <a:rPr lang="en-US" sz="3200" b="1" dirty="0">
                <a:solidFill>
                  <a:schemeClr val="bg1"/>
                </a:solidFill>
              </a:rPr>
              <a:t>Symmetric Cipher Model (An Example)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98634" y="1343591"/>
            <a:ext cx="10925605" cy="4832092"/>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US" sz="2400" dirty="0">
                <a:solidFill>
                  <a:srgbClr val="002060"/>
                </a:solidFill>
                <a:effectLst/>
                <a:latin typeface="TimesTenLTStdRoman"/>
              </a:rPr>
              <a:t>With the message </a:t>
            </a:r>
            <a:r>
              <a:rPr lang="en-US" sz="2400" i="1" dirty="0">
                <a:solidFill>
                  <a:srgbClr val="002060"/>
                </a:solidFill>
                <a:effectLst/>
                <a:latin typeface="TimesTenLTStdRoman"/>
              </a:rPr>
              <a:t>X</a:t>
            </a:r>
            <a:r>
              <a:rPr lang="en-US" sz="2400" dirty="0">
                <a:solidFill>
                  <a:srgbClr val="002060"/>
                </a:solidFill>
                <a:effectLst/>
                <a:latin typeface="TimesTenLTStdRoman"/>
              </a:rPr>
              <a:t> and the encryption key </a:t>
            </a:r>
            <a:r>
              <a:rPr lang="en-US" sz="2400" i="1" dirty="0">
                <a:solidFill>
                  <a:srgbClr val="002060"/>
                </a:solidFill>
                <a:effectLst/>
                <a:latin typeface="TimesTenLTStdRoman"/>
              </a:rPr>
              <a:t>K </a:t>
            </a:r>
            <a:r>
              <a:rPr lang="en-US" sz="2400" dirty="0">
                <a:solidFill>
                  <a:srgbClr val="002060"/>
                </a:solidFill>
                <a:effectLst/>
                <a:latin typeface="TimesTenLTStdRoman"/>
              </a:rPr>
              <a:t>s input, the encryption algorithm forms the ciphertext </a:t>
            </a:r>
            <a:r>
              <a:rPr lang="es-ES" sz="2400" i="1" dirty="0">
                <a:solidFill>
                  <a:srgbClr val="002060"/>
                </a:solidFill>
                <a:effectLst/>
                <a:latin typeface="TimesTenLTStd"/>
              </a:rPr>
              <a:t>Y</a:t>
            </a:r>
            <a:r>
              <a:rPr lang="es-ES" sz="2400" dirty="0">
                <a:solidFill>
                  <a:srgbClr val="002060"/>
                </a:solidFill>
                <a:effectLst/>
                <a:latin typeface="EditControl"/>
              </a:rPr>
              <a:t> </a:t>
            </a:r>
            <a:r>
              <a:rPr lang="es-ES" sz="2400" dirty="0">
                <a:solidFill>
                  <a:srgbClr val="002060"/>
                </a:solidFill>
                <a:effectLst/>
                <a:latin typeface="PearsonMATHPRO08"/>
              </a:rPr>
              <a:t>=</a:t>
            </a:r>
            <a:r>
              <a:rPr lang="es-ES" sz="2400" dirty="0">
                <a:solidFill>
                  <a:srgbClr val="002060"/>
                </a:solidFill>
                <a:effectLst/>
                <a:latin typeface="EditControl"/>
              </a:rPr>
              <a:t> </a:t>
            </a:r>
            <a:r>
              <a:rPr lang="es-ES" sz="2400" dirty="0">
                <a:solidFill>
                  <a:srgbClr val="002060"/>
                </a:solidFill>
                <a:effectLst/>
                <a:latin typeface="TimesTenLTStdRoman"/>
              </a:rPr>
              <a:t>[</a:t>
            </a:r>
            <a:r>
              <a:rPr lang="es-ES" sz="2400" i="1" dirty="0">
                <a:solidFill>
                  <a:srgbClr val="002060"/>
                </a:solidFill>
                <a:effectLst/>
                <a:latin typeface="TimesTenLTStd"/>
              </a:rPr>
              <a:t>Y</a:t>
            </a:r>
            <a:r>
              <a:rPr lang="es-ES" sz="2400" baseline="-25000" dirty="0">
                <a:solidFill>
                  <a:srgbClr val="002060"/>
                </a:solidFill>
                <a:effectLst/>
                <a:latin typeface="TimesTenLTStdRoman"/>
              </a:rPr>
              <a:t>1</a:t>
            </a:r>
            <a:r>
              <a:rPr lang="es-ES" sz="2400" dirty="0">
                <a:solidFill>
                  <a:srgbClr val="002060"/>
                </a:solidFill>
                <a:effectLst/>
                <a:latin typeface="TimesTenLTStdRoman"/>
              </a:rPr>
              <a:t>, </a:t>
            </a:r>
            <a:r>
              <a:rPr lang="es-ES" sz="2400" i="1" dirty="0">
                <a:solidFill>
                  <a:srgbClr val="002060"/>
                </a:solidFill>
                <a:effectLst/>
                <a:latin typeface="TimesTenLTStd"/>
              </a:rPr>
              <a:t>Y</a:t>
            </a:r>
            <a:r>
              <a:rPr lang="es-ES" sz="2400" baseline="-25000" dirty="0">
                <a:solidFill>
                  <a:srgbClr val="002060"/>
                </a:solidFill>
                <a:effectLst/>
                <a:latin typeface="TimesTenLTStdRoman"/>
              </a:rPr>
              <a:t>2</a:t>
            </a:r>
            <a:r>
              <a:rPr lang="es-ES" sz="2400" dirty="0">
                <a:solidFill>
                  <a:srgbClr val="002060"/>
                </a:solidFill>
                <a:effectLst/>
                <a:latin typeface="TimesTenLTStdRoman"/>
              </a:rPr>
              <a:t>, </a:t>
            </a:r>
            <a:r>
              <a:rPr lang="es-ES" sz="2400" dirty="0">
                <a:solidFill>
                  <a:srgbClr val="002060"/>
                </a:solidFill>
                <a:effectLst/>
                <a:latin typeface="PearsonMATHPRO13"/>
              </a:rPr>
              <a:t>c</a:t>
            </a:r>
            <a:r>
              <a:rPr lang="es-ES" sz="2400" dirty="0">
                <a:solidFill>
                  <a:srgbClr val="002060"/>
                </a:solidFill>
                <a:effectLst/>
                <a:latin typeface="TimesTenLTStdRoman"/>
              </a:rPr>
              <a:t>, </a:t>
            </a:r>
            <a:r>
              <a:rPr lang="es-ES" sz="2400" i="1" dirty="0">
                <a:solidFill>
                  <a:srgbClr val="002060"/>
                </a:solidFill>
                <a:effectLst/>
                <a:latin typeface="TimesTenLTStd"/>
              </a:rPr>
              <a:t>Y</a:t>
            </a:r>
            <a:r>
              <a:rPr lang="es-ES" sz="2400" i="1" baseline="-25000" dirty="0">
                <a:solidFill>
                  <a:srgbClr val="002060"/>
                </a:solidFill>
                <a:effectLst/>
                <a:latin typeface="TimesTenLTStd"/>
              </a:rPr>
              <a:t>N</a:t>
            </a:r>
            <a:r>
              <a:rPr lang="es-ES" sz="2400" dirty="0">
                <a:solidFill>
                  <a:srgbClr val="002060"/>
                </a:solidFill>
                <a:effectLst/>
                <a:latin typeface="TimesTenLTStdRoman"/>
              </a:rPr>
              <a:t>] </a:t>
            </a:r>
            <a:r>
              <a:rPr lang="en-US" sz="2400" dirty="0">
                <a:solidFill>
                  <a:srgbClr val="002060"/>
                </a:solidFill>
                <a:effectLst/>
                <a:latin typeface="TimesTenLTStdRoman"/>
              </a:rPr>
              <a:t>We can write this as </a:t>
            </a:r>
          </a:p>
          <a:p>
            <a:pPr algn="just">
              <a:lnSpc>
                <a:spcPct val="150000"/>
              </a:lnSpc>
            </a:pPr>
            <a:r>
              <a:rPr lang="en-US" sz="2400" i="1" dirty="0">
                <a:solidFill>
                  <a:srgbClr val="002060"/>
                </a:solidFill>
                <a:effectLst/>
                <a:latin typeface="TimesTenLTStd"/>
              </a:rPr>
              <a:t>Y</a:t>
            </a:r>
            <a:r>
              <a:rPr lang="en-US" sz="2400" dirty="0">
                <a:solidFill>
                  <a:srgbClr val="002060"/>
                </a:solidFill>
                <a:effectLst/>
                <a:latin typeface="EditControl"/>
              </a:rPr>
              <a:t> </a:t>
            </a:r>
            <a:r>
              <a:rPr lang="en-US" sz="2400" dirty="0">
                <a:solidFill>
                  <a:srgbClr val="002060"/>
                </a:solidFill>
                <a:effectLst/>
                <a:latin typeface="PearsonMATHPRO08"/>
              </a:rPr>
              <a:t>=</a:t>
            </a:r>
            <a:r>
              <a:rPr lang="en-US" sz="2400" dirty="0">
                <a:solidFill>
                  <a:srgbClr val="002060"/>
                </a:solidFill>
                <a:effectLst/>
                <a:latin typeface="EditControl"/>
              </a:rPr>
              <a:t> </a:t>
            </a:r>
            <a:r>
              <a:rPr lang="en-US" sz="2400" dirty="0">
                <a:solidFill>
                  <a:srgbClr val="002060"/>
                </a:solidFill>
                <a:effectLst/>
                <a:latin typeface="TimesTenLTStdRoman"/>
              </a:rPr>
              <a:t>E(</a:t>
            </a:r>
            <a:r>
              <a:rPr lang="en-US" sz="2400" i="1" dirty="0">
                <a:solidFill>
                  <a:srgbClr val="002060"/>
                </a:solidFill>
                <a:effectLst/>
                <a:latin typeface="TimesTenLTStd"/>
              </a:rPr>
              <a:t>K</a:t>
            </a:r>
            <a:r>
              <a:rPr lang="en-US" sz="2400" dirty="0">
                <a:solidFill>
                  <a:srgbClr val="002060"/>
                </a:solidFill>
                <a:effectLst/>
                <a:latin typeface="TimesTenLTStdRoman"/>
              </a:rPr>
              <a:t>, </a:t>
            </a:r>
            <a:r>
              <a:rPr lang="en-US" sz="2400" i="1" dirty="0">
                <a:solidFill>
                  <a:srgbClr val="002060"/>
                </a:solidFill>
                <a:effectLst/>
                <a:latin typeface="TimesTenLTStd"/>
              </a:rPr>
              <a:t>X</a:t>
            </a:r>
            <a:r>
              <a:rPr lang="en-US" sz="2400" dirty="0">
                <a:solidFill>
                  <a:srgbClr val="002060"/>
                </a:solidFill>
                <a:effectLst/>
                <a:latin typeface="TimesTenLTStdRoman"/>
              </a:rPr>
              <a:t>) </a:t>
            </a:r>
          </a:p>
          <a:p>
            <a:pPr marL="342900" indent="-342900" algn="just">
              <a:lnSpc>
                <a:spcPct val="150000"/>
              </a:lnSpc>
              <a:buFont typeface="Wingdings" panose="05000000000000000000" pitchFamily="2" charset="2"/>
              <a:buChar char="Ø"/>
            </a:pPr>
            <a:r>
              <a:rPr lang="en-US" sz="2400" dirty="0">
                <a:solidFill>
                  <a:srgbClr val="002060"/>
                </a:solidFill>
                <a:effectLst/>
                <a:latin typeface="TimesTenLTStdRoman"/>
              </a:rPr>
              <a:t>This notation indicates that Y is produced by using encryption algorithm E as a function of the plaintext X with the specific function determined by the value of the Key </a:t>
            </a:r>
            <a:r>
              <a:rPr lang="en-US" sz="2400" i="1" dirty="0">
                <a:solidFill>
                  <a:srgbClr val="002060"/>
                </a:solidFill>
                <a:effectLst/>
                <a:latin typeface="TimesTenLTStdRoman"/>
              </a:rPr>
              <a:t>K </a:t>
            </a:r>
          </a:p>
          <a:p>
            <a:pPr marL="342900" indent="-342900" algn="just">
              <a:lnSpc>
                <a:spcPct val="150000"/>
              </a:lnSpc>
              <a:buFont typeface="Wingdings" panose="05000000000000000000" pitchFamily="2" charset="2"/>
              <a:buChar char="Ø"/>
            </a:pPr>
            <a:r>
              <a:rPr lang="en-US" sz="2400" dirty="0">
                <a:solidFill>
                  <a:srgbClr val="002060"/>
                </a:solidFill>
                <a:effectLst/>
                <a:latin typeface="TimesTenLTStdRoman"/>
              </a:rPr>
              <a:t>The intended receiver, in possession of the key, is able to invert the transformation:</a:t>
            </a:r>
            <a:endParaRPr lang="en-US" sz="2400" dirty="0">
              <a:solidFill>
                <a:srgbClr val="002060"/>
              </a:solidFill>
            </a:endParaRPr>
          </a:p>
          <a:p>
            <a:pPr algn="just">
              <a:lnSpc>
                <a:spcPct val="150000"/>
              </a:lnSpc>
            </a:pPr>
            <a:r>
              <a:rPr lang="en-US" sz="2400" i="1" dirty="0">
                <a:solidFill>
                  <a:srgbClr val="002060"/>
                </a:solidFill>
                <a:effectLst/>
                <a:latin typeface="TimesTenLTStd"/>
              </a:rPr>
              <a:t>X</a:t>
            </a:r>
            <a:r>
              <a:rPr lang="en-US" sz="2400" dirty="0">
                <a:solidFill>
                  <a:srgbClr val="002060"/>
                </a:solidFill>
                <a:effectLst/>
                <a:latin typeface="EditControl"/>
              </a:rPr>
              <a:t> </a:t>
            </a:r>
            <a:r>
              <a:rPr lang="en-US" sz="2400" dirty="0">
                <a:solidFill>
                  <a:srgbClr val="002060"/>
                </a:solidFill>
                <a:effectLst/>
                <a:latin typeface="PearsonMATHPRO08"/>
              </a:rPr>
              <a:t>=</a:t>
            </a:r>
            <a:r>
              <a:rPr lang="en-US" sz="2400" dirty="0">
                <a:solidFill>
                  <a:srgbClr val="002060"/>
                </a:solidFill>
                <a:effectLst/>
                <a:latin typeface="EditControl"/>
              </a:rPr>
              <a:t> </a:t>
            </a:r>
            <a:r>
              <a:rPr lang="en-US" sz="2400" dirty="0">
                <a:solidFill>
                  <a:srgbClr val="002060"/>
                </a:solidFill>
                <a:effectLst/>
                <a:latin typeface="TimesTenLTStdRoman"/>
              </a:rPr>
              <a:t>D(</a:t>
            </a:r>
            <a:r>
              <a:rPr lang="en-US" sz="2400" i="1" dirty="0">
                <a:solidFill>
                  <a:srgbClr val="002060"/>
                </a:solidFill>
                <a:effectLst/>
                <a:latin typeface="TimesTenLTStd"/>
              </a:rPr>
              <a:t>K</a:t>
            </a:r>
            <a:r>
              <a:rPr lang="en-US" sz="2400" dirty="0">
                <a:solidFill>
                  <a:srgbClr val="002060"/>
                </a:solidFill>
                <a:effectLst/>
                <a:latin typeface="TimesTenLTStdRoman"/>
              </a:rPr>
              <a:t>, </a:t>
            </a:r>
            <a:r>
              <a:rPr lang="en-US" sz="2400" i="1" dirty="0">
                <a:solidFill>
                  <a:srgbClr val="002060"/>
                </a:solidFill>
                <a:effectLst/>
                <a:latin typeface="TimesTenLTStd"/>
              </a:rPr>
              <a:t>Y</a:t>
            </a:r>
            <a:r>
              <a:rPr lang="en-US" sz="2400" dirty="0">
                <a:solidFill>
                  <a:srgbClr val="002060"/>
                </a:solidFill>
                <a:effectLst/>
                <a:latin typeface="TimesTenLTStdRoman"/>
              </a:rPr>
              <a:t>)</a:t>
            </a:r>
            <a:endParaRPr lang="en-US" sz="2000" dirty="0"/>
          </a:p>
          <a:p>
            <a:endParaRPr lang="en-US" sz="2000" dirty="0"/>
          </a:p>
        </p:txBody>
      </p:sp>
    </p:spTree>
    <p:extLst>
      <p:ext uri="{BB962C8B-B14F-4D97-AF65-F5344CB8AC3E}">
        <p14:creationId xmlns:p14="http://schemas.microsoft.com/office/powerpoint/2010/main" val="3961423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562" y="5662296"/>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83637" y="505256"/>
            <a:ext cx="6813746" cy="584775"/>
          </a:xfrm>
          <a:prstGeom prst="rect">
            <a:avLst/>
          </a:prstGeom>
          <a:noFill/>
        </p:spPr>
        <p:txBody>
          <a:bodyPr wrap="square" rtlCol="0">
            <a:spAutoFit/>
          </a:bodyPr>
          <a:lstStyle/>
          <a:p>
            <a:r>
              <a:rPr lang="en-US" sz="3200" b="1" dirty="0">
                <a:solidFill>
                  <a:schemeClr val="bg1"/>
                </a:solidFill>
              </a:rPr>
              <a:t>Symmetric Cipher Model (An Example)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99734" y="1844383"/>
            <a:ext cx="10925605" cy="2803140"/>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US" sz="2400" dirty="0">
                <a:solidFill>
                  <a:srgbClr val="002060"/>
                </a:solidFill>
                <a:effectLst/>
                <a:latin typeface="TimesTenLTStdRoman"/>
              </a:rPr>
              <a:t>The intended receiver, in possession of the key, is able to invert the transformation:</a:t>
            </a:r>
            <a:endParaRPr lang="en-US" sz="2400" dirty="0">
              <a:solidFill>
                <a:srgbClr val="002060"/>
              </a:solidFill>
            </a:endParaRPr>
          </a:p>
          <a:p>
            <a:pPr algn="ctr">
              <a:lnSpc>
                <a:spcPct val="150000"/>
              </a:lnSpc>
            </a:pPr>
            <a:r>
              <a:rPr lang="en-US" sz="2400" i="1" dirty="0">
                <a:solidFill>
                  <a:srgbClr val="002060"/>
                </a:solidFill>
                <a:effectLst/>
                <a:latin typeface="TimesTenLTStd"/>
              </a:rPr>
              <a:t>X</a:t>
            </a:r>
            <a:r>
              <a:rPr lang="en-US" sz="2400" dirty="0">
                <a:solidFill>
                  <a:srgbClr val="002060"/>
                </a:solidFill>
                <a:effectLst/>
                <a:latin typeface="EditControl"/>
              </a:rPr>
              <a:t> </a:t>
            </a:r>
            <a:r>
              <a:rPr lang="en-US" sz="2400" dirty="0">
                <a:solidFill>
                  <a:srgbClr val="002060"/>
                </a:solidFill>
                <a:effectLst/>
                <a:latin typeface="PearsonMATHPRO08"/>
              </a:rPr>
              <a:t>=</a:t>
            </a:r>
            <a:r>
              <a:rPr lang="en-US" sz="2400" dirty="0">
                <a:solidFill>
                  <a:srgbClr val="002060"/>
                </a:solidFill>
                <a:effectLst/>
                <a:latin typeface="EditControl"/>
              </a:rPr>
              <a:t> </a:t>
            </a:r>
            <a:r>
              <a:rPr lang="en-US" sz="2400" dirty="0">
                <a:solidFill>
                  <a:srgbClr val="002060"/>
                </a:solidFill>
                <a:effectLst/>
                <a:latin typeface="TimesTenLTStdRoman"/>
              </a:rPr>
              <a:t>D(</a:t>
            </a:r>
            <a:r>
              <a:rPr lang="en-US" sz="2400" i="1" dirty="0">
                <a:solidFill>
                  <a:srgbClr val="002060"/>
                </a:solidFill>
                <a:effectLst/>
                <a:latin typeface="TimesTenLTStd"/>
              </a:rPr>
              <a:t>K</a:t>
            </a:r>
            <a:r>
              <a:rPr lang="en-US" sz="2400" dirty="0">
                <a:solidFill>
                  <a:srgbClr val="002060"/>
                </a:solidFill>
                <a:effectLst/>
                <a:latin typeface="TimesTenLTStdRoman"/>
              </a:rPr>
              <a:t>, </a:t>
            </a:r>
            <a:r>
              <a:rPr lang="en-US" sz="2400" i="1" dirty="0">
                <a:solidFill>
                  <a:srgbClr val="002060"/>
                </a:solidFill>
                <a:effectLst/>
                <a:latin typeface="TimesTenLTStd"/>
              </a:rPr>
              <a:t>Y</a:t>
            </a:r>
            <a:r>
              <a:rPr lang="en-US" sz="2400" dirty="0">
                <a:solidFill>
                  <a:srgbClr val="002060"/>
                </a:solidFill>
                <a:effectLst/>
                <a:latin typeface="TimesTenLTStdRoman"/>
              </a:rPr>
              <a:t>)</a:t>
            </a:r>
          </a:p>
          <a:p>
            <a:pPr marL="342900" indent="-342900">
              <a:lnSpc>
                <a:spcPct val="150000"/>
              </a:lnSpc>
              <a:buFont typeface="Wingdings" panose="05000000000000000000" pitchFamily="2" charset="2"/>
              <a:buChar char="Ø"/>
            </a:pPr>
            <a:r>
              <a:rPr lang="en-US" sz="2400" dirty="0">
                <a:solidFill>
                  <a:srgbClr val="002060"/>
                </a:solidFill>
                <a:latin typeface="TimesTenLTStdRoman"/>
              </a:rPr>
              <a:t>An opponent, observing </a:t>
            </a:r>
            <a:r>
              <a:rPr lang="en-US" sz="2400" b="1" i="1" dirty="0">
                <a:solidFill>
                  <a:srgbClr val="002060"/>
                </a:solidFill>
                <a:latin typeface="TimesTenLTStdRoman"/>
              </a:rPr>
              <a:t>Y</a:t>
            </a:r>
            <a:r>
              <a:rPr lang="en-US" sz="2400" dirty="0">
                <a:solidFill>
                  <a:srgbClr val="002060"/>
                </a:solidFill>
                <a:latin typeface="TimesTenLTStdRoman"/>
              </a:rPr>
              <a:t> but not having access to </a:t>
            </a:r>
            <a:r>
              <a:rPr lang="en-US" sz="2400" b="1" i="1" dirty="0">
                <a:solidFill>
                  <a:srgbClr val="002060"/>
                </a:solidFill>
                <a:latin typeface="TimesTenLTStdRoman"/>
              </a:rPr>
              <a:t>K or X </a:t>
            </a:r>
            <a:r>
              <a:rPr lang="en-US" sz="2400" dirty="0">
                <a:solidFill>
                  <a:srgbClr val="002060"/>
                </a:solidFill>
                <a:latin typeface="TimesTenLTStdRoman"/>
              </a:rPr>
              <a:t>may attempt to recover </a:t>
            </a:r>
            <a:r>
              <a:rPr lang="en-US" sz="2400" b="1" i="1" dirty="0">
                <a:solidFill>
                  <a:srgbClr val="002060"/>
                </a:solidFill>
                <a:latin typeface="TimesTenLTStdRoman"/>
              </a:rPr>
              <a:t>X or K or both X and K </a:t>
            </a:r>
            <a:r>
              <a:rPr lang="en-US" sz="2400" dirty="0">
                <a:solidFill>
                  <a:srgbClr val="000000"/>
                </a:solidFill>
                <a:effectLst/>
                <a:latin typeface="TimesTenLTStdRoman"/>
              </a:rPr>
              <a:t>It is assumed that the opponent knows the encryption (E) and decryption (D) algorithms</a:t>
            </a:r>
            <a:endParaRPr lang="en-US" sz="2000" dirty="0"/>
          </a:p>
        </p:txBody>
      </p:sp>
    </p:spTree>
    <p:extLst>
      <p:ext uri="{BB962C8B-B14F-4D97-AF65-F5344CB8AC3E}">
        <p14:creationId xmlns:p14="http://schemas.microsoft.com/office/powerpoint/2010/main" val="40316175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562" y="5662296"/>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83637" y="505256"/>
            <a:ext cx="6813746" cy="584775"/>
          </a:xfrm>
          <a:prstGeom prst="rect">
            <a:avLst/>
          </a:prstGeom>
          <a:noFill/>
        </p:spPr>
        <p:txBody>
          <a:bodyPr wrap="square" rtlCol="0">
            <a:spAutoFit/>
          </a:bodyPr>
          <a:lstStyle/>
          <a:p>
            <a:r>
              <a:rPr lang="en-US" sz="3200" b="1" dirty="0">
                <a:solidFill>
                  <a:schemeClr val="bg1"/>
                </a:solidFill>
              </a:rPr>
              <a:t>Symmetric Cipher Model (An Example)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14366" y="1710696"/>
            <a:ext cx="1059359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Ø"/>
            </a:pPr>
            <a:r>
              <a:rPr lang="en-US" sz="2400" dirty="0">
                <a:solidFill>
                  <a:srgbClr val="002060"/>
                </a:solidFill>
                <a:effectLst/>
                <a:latin typeface="TimesTenLTStdRoman"/>
              </a:rPr>
              <a:t>If the opponent is interested in only this particular message, then the focus of the effort is to recover X by generating a plaintext estimate </a:t>
            </a:r>
            <a:r>
              <a:rPr lang="en-US" sz="2400" b="1" i="1" dirty="0">
                <a:solidFill>
                  <a:srgbClr val="002060"/>
                </a:solidFill>
                <a:effectLst/>
                <a:latin typeface="TimesTenLTStdRoman"/>
              </a:rPr>
              <a:t>X</a:t>
            </a:r>
            <a:r>
              <a:rPr lang="en-US" sz="2400" dirty="0">
                <a:solidFill>
                  <a:srgbClr val="002060"/>
                </a:solidFill>
                <a:effectLst/>
                <a:latin typeface="TimesTenLTStdRoman"/>
              </a:rPr>
              <a:t> Often, however, the opponent is interested in being able to read future messages as well, in which case an attempt is made to recover </a:t>
            </a:r>
            <a:r>
              <a:rPr lang="en-US" sz="2400" b="1" i="1" dirty="0">
                <a:solidFill>
                  <a:srgbClr val="002060"/>
                </a:solidFill>
                <a:effectLst/>
                <a:latin typeface="TimesTenLTStdRoman"/>
              </a:rPr>
              <a:t>K by </a:t>
            </a:r>
            <a:r>
              <a:rPr lang="en-US" sz="2400" dirty="0">
                <a:solidFill>
                  <a:srgbClr val="002060"/>
                </a:solidFill>
                <a:effectLst/>
                <a:latin typeface="TimesTenLTStdRoman"/>
              </a:rPr>
              <a:t>generating an estimate </a:t>
            </a:r>
            <a:r>
              <a:rPr lang="en-US" sz="2400" b="1" i="1" dirty="0">
                <a:solidFill>
                  <a:srgbClr val="002060"/>
                </a:solidFill>
                <a:effectLst/>
                <a:latin typeface="TimesTenLTStdRoman"/>
              </a:rPr>
              <a:t>K</a:t>
            </a:r>
            <a:endParaRPr lang="en-US" sz="2400" b="1" i="1" dirty="0">
              <a:solidFill>
                <a:srgbClr val="002060"/>
              </a:solidFill>
            </a:endParaRPr>
          </a:p>
          <a:p>
            <a:pPr marL="342900" indent="-342900">
              <a:lnSpc>
                <a:spcPct val="200000"/>
              </a:lnSpc>
              <a:buFont typeface="Wingdings" panose="05000000000000000000" pitchFamily="2" charset="2"/>
              <a:buChar char="Ø"/>
            </a:pPr>
            <a:endParaRPr lang="en-US" sz="2400" b="1" i="1" dirty="0">
              <a:solidFill>
                <a:srgbClr val="002060"/>
              </a:solidFill>
            </a:endParaRPr>
          </a:p>
          <a:p>
            <a:pPr>
              <a:lnSpc>
                <a:spcPct val="200000"/>
              </a:lnSpc>
            </a:pPr>
            <a:endParaRPr lang="en-US" sz="2400" dirty="0">
              <a:solidFill>
                <a:srgbClr val="002060"/>
              </a:solidFill>
            </a:endParaRPr>
          </a:p>
        </p:txBody>
      </p:sp>
    </p:spTree>
    <p:extLst>
      <p:ext uri="{BB962C8B-B14F-4D97-AF65-F5344CB8AC3E}">
        <p14:creationId xmlns:p14="http://schemas.microsoft.com/office/powerpoint/2010/main" val="4138051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457"/>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47374" y="553728"/>
            <a:ext cx="6201698" cy="646331"/>
          </a:xfrm>
          <a:prstGeom prst="rect">
            <a:avLst/>
          </a:prstGeom>
          <a:noFill/>
        </p:spPr>
        <p:txBody>
          <a:bodyPr wrap="none" rtlCol="0">
            <a:spAutoFit/>
          </a:bodyPr>
          <a:lstStyle/>
          <a:p>
            <a:r>
              <a:rPr lang="en-US" sz="3600" b="1" dirty="0">
                <a:solidFill>
                  <a:schemeClr val="bg1"/>
                </a:solidFill>
              </a:rPr>
              <a:t>Classical Encryption Techniques</a:t>
            </a:r>
          </a:p>
        </p:txBody>
      </p:sp>
      <p:graphicFrame>
        <p:nvGraphicFramePr>
          <p:cNvPr id="7" name="رسم تخطيطي 6">
            <a:extLst>
              <a:ext uri="{FF2B5EF4-FFF2-40B4-BE49-F238E27FC236}">
                <a16:creationId xmlns:a16="http://schemas.microsoft.com/office/drawing/2014/main" id="{639951BC-2A0A-7A94-C485-AE3723CCE544}"/>
              </a:ext>
            </a:extLst>
          </p:cNvPr>
          <p:cNvGraphicFramePr/>
          <p:nvPr>
            <p:extLst>
              <p:ext uri="{D42A27DB-BD31-4B8C-83A1-F6EECF244321}">
                <p14:modId xmlns:p14="http://schemas.microsoft.com/office/powerpoint/2010/main" val="2060697935"/>
              </p:ext>
            </p:extLst>
          </p:nvPr>
        </p:nvGraphicFramePr>
        <p:xfrm>
          <a:off x="1360896" y="1905492"/>
          <a:ext cx="9635501" cy="349535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21419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41393" y="514424"/>
            <a:ext cx="2770054" cy="646331"/>
          </a:xfrm>
          <a:prstGeom prst="rect">
            <a:avLst/>
          </a:prstGeom>
          <a:noFill/>
        </p:spPr>
        <p:txBody>
          <a:bodyPr wrap="none" rtlCol="0">
            <a:spAutoFit/>
          </a:bodyPr>
          <a:lstStyle/>
          <a:p>
            <a:r>
              <a:rPr lang="en-US" sz="3600" b="1" dirty="0">
                <a:solidFill>
                  <a:schemeClr val="bg1"/>
                </a:solidFill>
              </a:rPr>
              <a:t>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442621" cy="4172745"/>
          </a:xfrm>
          <a:prstGeom prst="rect">
            <a:avLst/>
          </a:prstGeom>
          <a:noFill/>
        </p:spPr>
        <p:txBody>
          <a:bodyPr wrap="square">
            <a:spAutoFit/>
          </a:bodyPr>
          <a:lstStyle/>
          <a:p>
            <a:pPr marL="342900" indent="-342900">
              <a:buFont typeface="Wingdings" panose="05000000000000000000" pitchFamily="2" charset="2"/>
              <a:buChar char="q"/>
            </a:pPr>
            <a:r>
              <a:rPr lang="en-US" sz="2400" b="1" i="1" dirty="0">
                <a:solidFill>
                  <a:srgbClr val="0A1F61"/>
                </a:solidFill>
                <a:effectLst/>
                <a:latin typeface="TimesTenLTStdRoman"/>
              </a:rPr>
              <a:t>Cryptographic systems are characterized along three independent dimensions:</a:t>
            </a:r>
            <a:endParaRPr lang="en-US" sz="2400" b="1" i="1" dirty="0">
              <a:solidFill>
                <a:srgbClr val="0A1F61"/>
              </a:solidFill>
            </a:endParaRPr>
          </a:p>
          <a:p>
            <a:pPr algn="just">
              <a:lnSpc>
                <a:spcPct val="200000"/>
              </a:lnSpc>
            </a:pPr>
            <a:r>
              <a:rPr lang="en-US" sz="2800" b="1" dirty="0">
                <a:solidFill>
                  <a:srgbClr val="0A1F61"/>
                </a:solidFill>
                <a:effectLst/>
                <a:latin typeface="TimesTenLTStd"/>
              </a:rPr>
              <a:t>1.</a:t>
            </a:r>
            <a:r>
              <a:rPr lang="en-US" sz="2800" b="1" i="1" dirty="0">
                <a:solidFill>
                  <a:srgbClr val="0A1F61"/>
                </a:solidFill>
                <a:effectLst/>
                <a:latin typeface="TimesTenLTStd"/>
              </a:rPr>
              <a:t>The type of operations used for transforming plaintext to ciphertext.</a:t>
            </a:r>
            <a:r>
              <a:rPr lang="en-US" sz="2800" i="1" dirty="0">
                <a:solidFill>
                  <a:srgbClr val="0A1F61"/>
                </a:solidFill>
                <a:effectLst/>
                <a:latin typeface="TimesTenLTStdRoman"/>
              </a:rPr>
              <a:t> </a:t>
            </a:r>
          </a:p>
          <a:p>
            <a:pPr algn="just">
              <a:lnSpc>
                <a:spcPct val="200000"/>
              </a:lnSpc>
            </a:pPr>
            <a:r>
              <a:rPr lang="en-US" sz="2400" dirty="0">
                <a:solidFill>
                  <a:srgbClr val="0A1F61"/>
                </a:solidFill>
                <a:effectLst/>
                <a:latin typeface="TimesTenLTStdRoman"/>
              </a:rPr>
              <a:t>All encryption algorithms are based on two general principles: substitution, in which each element in the plaintext (bit, letter, group of bits or letters) is mapped into another element, and transposition, in which elements in the plaintext are rearranged. </a:t>
            </a:r>
            <a:endParaRPr lang="en-US" sz="2400" dirty="0">
              <a:solidFill>
                <a:srgbClr val="0A1F61"/>
              </a:solidFill>
            </a:endParaRPr>
          </a:p>
        </p:txBody>
      </p:sp>
    </p:spTree>
    <p:extLst>
      <p:ext uri="{BB962C8B-B14F-4D97-AF65-F5344CB8AC3E}">
        <p14:creationId xmlns:p14="http://schemas.microsoft.com/office/powerpoint/2010/main" val="829830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9902229" cy="3891386"/>
          </a:xfrm>
          <a:prstGeom prst="rect">
            <a:avLst/>
          </a:prstGeom>
          <a:noFill/>
        </p:spPr>
        <p:txBody>
          <a:bodyPr wrap="square">
            <a:spAutoFit/>
          </a:bodyPr>
          <a:lstStyle/>
          <a:p>
            <a:pPr algn="just">
              <a:lnSpc>
                <a:spcPct val="200000"/>
              </a:lnSpc>
            </a:pPr>
            <a:r>
              <a:rPr lang="en-US" sz="3200" dirty="0">
                <a:solidFill>
                  <a:srgbClr val="0A1F61"/>
                </a:solidFill>
                <a:effectLst/>
                <a:latin typeface="TimesTenLTStdRoman"/>
              </a:rPr>
              <a:t>The fundamental requirement is that no information be lost (i.e., that all operations are reversible). Most systems, referred to as </a:t>
            </a:r>
            <a:r>
              <a:rPr lang="en-US" sz="3200" i="1" dirty="0">
                <a:solidFill>
                  <a:srgbClr val="0A1F61"/>
                </a:solidFill>
                <a:effectLst/>
                <a:latin typeface="TimesTenLTStd"/>
              </a:rPr>
              <a:t>product systems</a:t>
            </a:r>
            <a:r>
              <a:rPr lang="en-US" sz="3200" dirty="0">
                <a:solidFill>
                  <a:srgbClr val="0A1F61"/>
                </a:solidFill>
                <a:effectLst/>
                <a:latin typeface="TimesTenLTStdRoman"/>
              </a:rPr>
              <a:t>, involve multiple stages of substitutions and transpositions.</a:t>
            </a:r>
            <a:endParaRPr lang="en-US" sz="3200" dirty="0">
              <a:solidFill>
                <a:srgbClr val="0A1F61"/>
              </a:solidFill>
            </a:endParaRPr>
          </a:p>
        </p:txBody>
      </p:sp>
      <p:sp>
        <p:nvSpPr>
          <p:cNvPr id="10" name="TextBox 6">
            <a:extLst>
              <a:ext uri="{FF2B5EF4-FFF2-40B4-BE49-F238E27FC236}">
                <a16:creationId xmlns:a16="http://schemas.microsoft.com/office/drawing/2014/main" id="{74930A8C-DFFA-CB97-6BC5-EEA45214D33C}"/>
              </a:ext>
            </a:extLst>
          </p:cNvPr>
          <p:cNvSpPr txBox="1"/>
          <p:nvPr/>
        </p:nvSpPr>
        <p:spPr>
          <a:xfrm>
            <a:off x="4341393" y="514424"/>
            <a:ext cx="2770054" cy="646331"/>
          </a:xfrm>
          <a:prstGeom prst="rect">
            <a:avLst/>
          </a:prstGeom>
          <a:noFill/>
        </p:spPr>
        <p:txBody>
          <a:bodyPr wrap="none" rtlCol="0">
            <a:spAutoFit/>
          </a:bodyPr>
          <a:lstStyle/>
          <a:p>
            <a:r>
              <a:rPr lang="en-US" sz="3600" b="1" dirty="0">
                <a:solidFill>
                  <a:schemeClr val="bg1"/>
                </a:solidFill>
              </a:rPr>
              <a:t>Cryptography</a:t>
            </a:r>
          </a:p>
        </p:txBody>
      </p:sp>
    </p:spTree>
    <p:extLst>
      <p:ext uri="{BB962C8B-B14F-4D97-AF65-F5344CB8AC3E}">
        <p14:creationId xmlns:p14="http://schemas.microsoft.com/office/powerpoint/2010/main" val="17117980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524040" cy="4401205"/>
          </a:xfrm>
          <a:prstGeom prst="rect">
            <a:avLst/>
          </a:prstGeom>
          <a:noFill/>
        </p:spPr>
        <p:txBody>
          <a:bodyPr wrap="square">
            <a:spAutoFit/>
          </a:bodyPr>
          <a:lstStyle/>
          <a:p>
            <a:r>
              <a:rPr lang="en-US" sz="2800" b="1" i="1" dirty="0">
                <a:solidFill>
                  <a:srgbClr val="0A1F61"/>
                </a:solidFill>
                <a:effectLst/>
                <a:latin typeface="TimesTenLTStd"/>
              </a:rPr>
              <a:t>2.The number of keys used.</a:t>
            </a:r>
            <a:r>
              <a:rPr lang="en-US" sz="2800" i="1" dirty="0">
                <a:solidFill>
                  <a:srgbClr val="0A1F61"/>
                </a:solidFill>
                <a:effectLst/>
                <a:latin typeface="TimesTenLTStdRoman"/>
              </a:rPr>
              <a:t> </a:t>
            </a:r>
          </a:p>
          <a:p>
            <a:pPr algn="just">
              <a:lnSpc>
                <a:spcPct val="200000"/>
              </a:lnSpc>
            </a:pPr>
            <a:r>
              <a:rPr lang="en-US" sz="2800" dirty="0">
                <a:solidFill>
                  <a:srgbClr val="000000"/>
                </a:solidFill>
                <a:effectLst/>
                <a:latin typeface="TimesTenLTStdRoman"/>
              </a:rPr>
              <a:t>If both sender and receiver use the same key, the system is referred to as symmetric, single-key, secret-key, or conventional encryption. If the sender and receiver use different keys, the system is referred to as asymmetric, two-key, or public-key encryption.</a:t>
            </a:r>
            <a:endParaRPr lang="en-US" sz="2800" dirty="0"/>
          </a:p>
          <a:p>
            <a:endParaRPr lang="en-US" sz="2800" dirty="0"/>
          </a:p>
        </p:txBody>
      </p:sp>
      <p:sp>
        <p:nvSpPr>
          <p:cNvPr id="10" name="TextBox 6">
            <a:extLst>
              <a:ext uri="{FF2B5EF4-FFF2-40B4-BE49-F238E27FC236}">
                <a16:creationId xmlns:a16="http://schemas.microsoft.com/office/drawing/2014/main" id="{047AA3D2-091C-A1A2-F91B-5CFD226D807C}"/>
              </a:ext>
            </a:extLst>
          </p:cNvPr>
          <p:cNvSpPr txBox="1"/>
          <p:nvPr/>
        </p:nvSpPr>
        <p:spPr>
          <a:xfrm>
            <a:off x="4341393" y="514424"/>
            <a:ext cx="2770054" cy="646331"/>
          </a:xfrm>
          <a:prstGeom prst="rect">
            <a:avLst/>
          </a:prstGeom>
          <a:noFill/>
        </p:spPr>
        <p:txBody>
          <a:bodyPr wrap="none" rtlCol="0">
            <a:spAutoFit/>
          </a:bodyPr>
          <a:lstStyle/>
          <a:p>
            <a:r>
              <a:rPr lang="en-US" sz="3600" b="1" dirty="0">
                <a:solidFill>
                  <a:schemeClr val="bg1"/>
                </a:solidFill>
              </a:rPr>
              <a:t>Cryptography</a:t>
            </a:r>
          </a:p>
        </p:txBody>
      </p:sp>
    </p:spTree>
    <p:extLst>
      <p:ext uri="{BB962C8B-B14F-4D97-AF65-F5344CB8AC3E}">
        <p14:creationId xmlns:p14="http://schemas.microsoft.com/office/powerpoint/2010/main" val="14536907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492725" cy="4309000"/>
          </a:xfrm>
          <a:prstGeom prst="rect">
            <a:avLst/>
          </a:prstGeom>
          <a:noFill/>
        </p:spPr>
        <p:txBody>
          <a:bodyPr wrap="square">
            <a:spAutoFit/>
          </a:bodyPr>
          <a:lstStyle/>
          <a:p>
            <a:pPr algn="just">
              <a:lnSpc>
                <a:spcPct val="150000"/>
              </a:lnSpc>
            </a:pPr>
            <a:r>
              <a:rPr lang="en-US" sz="2800" b="1" i="1" dirty="0">
                <a:solidFill>
                  <a:srgbClr val="0A1F61"/>
                </a:solidFill>
                <a:effectLst/>
                <a:latin typeface="TimesTenLTStd"/>
              </a:rPr>
              <a:t>3.The way in which the plaintext is processed.</a:t>
            </a:r>
            <a:r>
              <a:rPr lang="en-US" sz="2800" i="1" dirty="0">
                <a:solidFill>
                  <a:srgbClr val="0A1F61"/>
                </a:solidFill>
                <a:effectLst/>
                <a:latin typeface="TimesTenLTStdRoman"/>
              </a:rPr>
              <a:t> </a:t>
            </a:r>
          </a:p>
          <a:p>
            <a:pPr algn="just">
              <a:lnSpc>
                <a:spcPct val="200000"/>
              </a:lnSpc>
            </a:pPr>
            <a:r>
              <a:rPr lang="en-US" sz="3200" dirty="0">
                <a:solidFill>
                  <a:srgbClr val="0A1F61"/>
                </a:solidFill>
                <a:effectLst/>
                <a:latin typeface="TimesTenLTStdRoman"/>
              </a:rPr>
              <a:t>A </a:t>
            </a:r>
            <a:r>
              <a:rPr lang="en-US" sz="3200" b="1" i="1" dirty="0">
                <a:solidFill>
                  <a:srgbClr val="0A1F61"/>
                </a:solidFill>
                <a:effectLst/>
                <a:latin typeface="TimesTenLTStd"/>
              </a:rPr>
              <a:t>block cipher</a:t>
            </a:r>
            <a:r>
              <a:rPr lang="en-US" sz="3200" b="1" dirty="0">
                <a:solidFill>
                  <a:srgbClr val="0A1F61"/>
                </a:solidFill>
                <a:effectLst/>
                <a:latin typeface="TimesTenLTStdRoman"/>
              </a:rPr>
              <a:t> </a:t>
            </a:r>
            <a:r>
              <a:rPr lang="en-US" sz="2800" dirty="0">
                <a:solidFill>
                  <a:srgbClr val="0A1F61"/>
                </a:solidFill>
                <a:effectLst/>
                <a:latin typeface="TimesTenLTStdRoman"/>
              </a:rPr>
              <a:t>processes the input one block of elements at a time, producing an output block for each input block. A </a:t>
            </a:r>
            <a:r>
              <a:rPr lang="en-US" sz="3200" b="1" i="1" dirty="0">
                <a:solidFill>
                  <a:srgbClr val="0A1F61"/>
                </a:solidFill>
                <a:effectLst/>
                <a:latin typeface="TimesTenLTStd"/>
              </a:rPr>
              <a:t>stream cipher</a:t>
            </a:r>
            <a:r>
              <a:rPr lang="en-US" sz="3200" b="1" dirty="0">
                <a:solidFill>
                  <a:srgbClr val="0A1F61"/>
                </a:solidFill>
                <a:effectLst/>
                <a:latin typeface="TimesTenLTStdRoman"/>
              </a:rPr>
              <a:t> </a:t>
            </a:r>
            <a:r>
              <a:rPr lang="en-US" sz="2800" dirty="0">
                <a:solidFill>
                  <a:srgbClr val="0A1F61"/>
                </a:solidFill>
                <a:effectLst/>
                <a:latin typeface="TimesTenLTStdRoman"/>
              </a:rPr>
              <a:t>processes the input elements continuously, producing output one element at a time, as it goes along.</a:t>
            </a:r>
            <a:endParaRPr lang="en-US" sz="3200" dirty="0">
              <a:solidFill>
                <a:srgbClr val="0A1F61"/>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4341393" y="514424"/>
            <a:ext cx="2770054" cy="646331"/>
          </a:xfrm>
          <a:prstGeom prst="rect">
            <a:avLst/>
          </a:prstGeom>
          <a:noFill/>
        </p:spPr>
        <p:txBody>
          <a:bodyPr wrap="none" rtlCol="0">
            <a:spAutoFit/>
          </a:bodyPr>
          <a:lstStyle/>
          <a:p>
            <a:r>
              <a:rPr lang="en-US" sz="3600" b="1" dirty="0">
                <a:solidFill>
                  <a:schemeClr val="bg1"/>
                </a:solidFill>
              </a:rPr>
              <a:t>Cryptography</a:t>
            </a:r>
          </a:p>
        </p:txBody>
      </p:sp>
    </p:spTree>
    <p:extLst>
      <p:ext uri="{BB962C8B-B14F-4D97-AF65-F5344CB8AC3E}">
        <p14:creationId xmlns:p14="http://schemas.microsoft.com/office/powerpoint/2010/main" val="1130003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492725" cy="4185761"/>
          </a:xfrm>
          <a:prstGeom prst="rect">
            <a:avLst/>
          </a:prstGeom>
          <a:noFill/>
        </p:spPr>
        <p:txBody>
          <a:bodyPr wrap="square">
            <a:spAutoFit/>
          </a:bodyPr>
          <a:lstStyle/>
          <a:p>
            <a:pPr algn="just">
              <a:lnSpc>
                <a:spcPct val="150000"/>
              </a:lnSpc>
            </a:pPr>
            <a:r>
              <a:rPr lang="en-US" sz="2800" dirty="0">
                <a:solidFill>
                  <a:srgbClr val="002060"/>
                </a:solidFill>
                <a:effectLst/>
                <a:latin typeface="TimesTenLTStdRoman"/>
              </a:rPr>
              <a:t>Typically, the objective of attacking an encryption system is to recover the key in use rather than simply to recover the plaintext of a single ciphertext. </a:t>
            </a:r>
            <a:r>
              <a:rPr lang="en-US" sz="2800" b="1" i="1" dirty="0">
                <a:solidFill>
                  <a:srgbClr val="002060"/>
                </a:solidFill>
                <a:effectLst/>
                <a:latin typeface="TimesTenLTStdRoman"/>
              </a:rPr>
              <a:t>There are two general approaches to attacking a conventional encryption scheme:</a:t>
            </a:r>
          </a:p>
          <a:p>
            <a:pPr>
              <a:lnSpc>
                <a:spcPct val="150000"/>
              </a:lnSpc>
            </a:pPr>
            <a:r>
              <a:rPr lang="en-US" sz="2800" dirty="0">
                <a:solidFill>
                  <a:srgbClr val="002060"/>
                </a:solidFill>
                <a:effectLst/>
                <a:latin typeface="TimesTenLTStdRoman"/>
              </a:rPr>
              <a:t>• </a:t>
            </a:r>
            <a:r>
              <a:rPr lang="en-US" sz="2800" b="1" i="1" dirty="0">
                <a:solidFill>
                  <a:srgbClr val="002060"/>
                </a:solidFill>
                <a:effectLst/>
                <a:latin typeface="TimesTenLTStd"/>
              </a:rPr>
              <a:t>Cryptanalysis</a:t>
            </a:r>
          </a:p>
          <a:p>
            <a:endParaRPr lang="en-US" sz="2800" b="1" i="1" dirty="0">
              <a:solidFill>
                <a:srgbClr val="002060"/>
              </a:solidFill>
              <a:effectLst/>
              <a:latin typeface="TimesTenLTStd"/>
            </a:endParaRPr>
          </a:p>
          <a:p>
            <a:r>
              <a:rPr lang="en-US" sz="2800" i="1" dirty="0">
                <a:solidFill>
                  <a:srgbClr val="002060"/>
                </a:solidFill>
                <a:effectLst/>
                <a:latin typeface="TimesTenLTStdRoman"/>
              </a:rPr>
              <a:t>• </a:t>
            </a:r>
            <a:r>
              <a:rPr lang="en-US" sz="2800" b="1" i="1" dirty="0">
                <a:solidFill>
                  <a:srgbClr val="002060"/>
                </a:solidFill>
                <a:effectLst/>
                <a:latin typeface="TimesTenLTStd"/>
              </a:rPr>
              <a:t>Brute-force attack</a:t>
            </a:r>
            <a:endParaRPr lang="en-US" sz="2800" i="1"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31842642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626793"/>
            <a:ext cx="10492725" cy="4401205"/>
          </a:xfrm>
          <a:prstGeom prst="rect">
            <a:avLst/>
          </a:prstGeom>
          <a:noFill/>
        </p:spPr>
        <p:txBody>
          <a:bodyPr wrap="square">
            <a:spAutoFit/>
          </a:bodyPr>
          <a:lstStyle/>
          <a:p>
            <a:pPr marL="457200" indent="-457200" algn="just">
              <a:lnSpc>
                <a:spcPct val="150000"/>
              </a:lnSpc>
              <a:buFont typeface="Wingdings" panose="05000000000000000000" pitchFamily="2" charset="2"/>
              <a:buChar char="ü"/>
            </a:pPr>
            <a:r>
              <a:rPr lang="en-US" sz="2800" b="1" dirty="0">
                <a:solidFill>
                  <a:srgbClr val="002060"/>
                </a:solidFill>
                <a:effectLst/>
                <a:latin typeface="TimesTenLTStd"/>
              </a:rPr>
              <a:t>Cryptanalysis: </a:t>
            </a:r>
            <a:r>
              <a:rPr lang="en-US" sz="2800" dirty="0">
                <a:solidFill>
                  <a:srgbClr val="002060"/>
                </a:solidFill>
                <a:effectLst/>
                <a:latin typeface="TimesTenLTStdRoman"/>
              </a:rPr>
              <a:t>Cryptanalytic attacks rely on the nature of the algorithm plus perhaps some knowledge of the general characteristics of the plaintext or even some sample plaintext–ciphertext pairs. This type of attack exploits the characteristics of the algorithm to attempt to deduce a specific plaintext or to deduce the key being used.</a:t>
            </a:r>
            <a:endParaRPr lang="en-US" sz="2800" dirty="0">
              <a:solidFill>
                <a:srgbClr val="002060"/>
              </a:solidFill>
            </a:endParaRPr>
          </a:p>
          <a:p>
            <a:endParaRPr lang="en-US" sz="2800"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41189203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594093"/>
            <a:ext cx="10492725" cy="2608535"/>
          </a:xfrm>
          <a:prstGeom prst="rect">
            <a:avLst/>
          </a:prstGeom>
          <a:noFill/>
        </p:spPr>
        <p:txBody>
          <a:bodyPr wrap="square">
            <a:spAutoFit/>
          </a:bodyPr>
          <a:lstStyle/>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 </a:t>
            </a:r>
            <a:r>
              <a:rPr lang="en-US" sz="2800" b="1" dirty="0">
                <a:solidFill>
                  <a:srgbClr val="002060"/>
                </a:solidFill>
                <a:effectLst/>
                <a:latin typeface="TimesTenLTStd"/>
              </a:rPr>
              <a:t>Brute-force attack: </a:t>
            </a:r>
            <a:r>
              <a:rPr lang="en-US" sz="2800" dirty="0">
                <a:solidFill>
                  <a:srgbClr val="002060"/>
                </a:solidFill>
                <a:effectLst/>
                <a:latin typeface="TimesTenLTStdRoman"/>
              </a:rPr>
              <a:t>The attacker tries every possible key on a piece of cipher-text until an intelligible translation into plaintext is obtained. On average, half of all possible keys must be tried to achieve success.</a:t>
            </a:r>
            <a:endParaRPr lang="en-US" sz="2800"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28703465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10572154"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0" name="TextBox 6">
            <a:extLst>
              <a:ext uri="{FF2B5EF4-FFF2-40B4-BE49-F238E27FC236}">
                <a16:creationId xmlns:a16="http://schemas.microsoft.com/office/drawing/2014/main" id="{B0C26C31-5AC4-A0C4-4E61-C157E522698C}"/>
              </a:ext>
            </a:extLst>
          </p:cNvPr>
          <p:cNvSpPr txBox="1"/>
          <p:nvPr/>
        </p:nvSpPr>
        <p:spPr>
          <a:xfrm>
            <a:off x="2608629" y="513184"/>
            <a:ext cx="7707816" cy="646331"/>
          </a:xfrm>
          <a:prstGeom prst="rect">
            <a:avLst/>
          </a:prstGeom>
          <a:noFill/>
        </p:spPr>
        <p:txBody>
          <a:bodyPr wrap="none" rtlCol="0">
            <a:spAutoFit/>
          </a:bodyPr>
          <a:lstStyle/>
          <a:p>
            <a:r>
              <a:rPr lang="en-US" sz="3600" b="1" dirty="0">
                <a:solidFill>
                  <a:schemeClr val="bg1"/>
                </a:solidFill>
                <a:effectLst/>
                <a:latin typeface="BemboStd"/>
              </a:rPr>
              <a:t>Types of Attacks on Encrypted Message</a:t>
            </a:r>
            <a:endParaRPr lang="en-US" sz="3600" dirty="0">
              <a:solidFill>
                <a:schemeClr val="bg1"/>
              </a:solidFill>
            </a:endParaRPr>
          </a:p>
        </p:txBody>
      </p:sp>
      <p:pic>
        <p:nvPicPr>
          <p:cNvPr id="12" name="صورة 11">
            <a:extLst>
              <a:ext uri="{FF2B5EF4-FFF2-40B4-BE49-F238E27FC236}">
                <a16:creationId xmlns:a16="http://schemas.microsoft.com/office/drawing/2014/main" id="{73323001-638F-3CAE-6F93-67ACEEA9F209}"/>
              </a:ext>
            </a:extLst>
          </p:cNvPr>
          <p:cNvPicPr>
            <a:picLocks noChangeAspect="1"/>
          </p:cNvPicPr>
          <p:nvPr/>
        </p:nvPicPr>
        <p:blipFill rotWithShape="1">
          <a:blip r:embed="rId6">
            <a:extLst>
              <a:ext uri="{BEBA8EAE-BF5A-486C-A8C5-ECC9F3942E4B}">
                <a14:imgProps xmlns:a14="http://schemas.microsoft.com/office/drawing/2010/main">
                  <a14:imgLayer r:embed="rId7">
                    <a14:imgEffect>
                      <a14:saturation sat="300000"/>
                    </a14:imgEffect>
                  </a14:imgLayer>
                </a14:imgProps>
              </a:ext>
            </a:extLst>
          </a:blip>
          <a:srcRect l="29081" t="23964" r="25678" b="24730"/>
          <a:stretch/>
        </p:blipFill>
        <p:spPr>
          <a:xfrm>
            <a:off x="2153266" y="1312275"/>
            <a:ext cx="8709332" cy="4693268"/>
          </a:xfrm>
          <a:prstGeom prst="rect">
            <a:avLst/>
          </a:prstGeom>
        </p:spPr>
      </p:pic>
    </p:spTree>
    <p:extLst>
      <p:ext uri="{BB962C8B-B14F-4D97-AF65-F5344CB8AC3E}">
        <p14:creationId xmlns:p14="http://schemas.microsoft.com/office/powerpoint/2010/main" val="11541088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398637" y="1399147"/>
            <a:ext cx="10492725" cy="4547527"/>
          </a:xfrm>
          <a:prstGeom prst="rect">
            <a:avLst/>
          </a:prstGeom>
          <a:noFill/>
        </p:spPr>
        <p:txBody>
          <a:bodyPr wrap="square">
            <a:spAutoFit/>
          </a:bodyPr>
          <a:lstStyle/>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The ciphertext-only attack is the easiest to defend against because the opponent has the least amount of information to work with</a:t>
            </a:r>
          </a:p>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 In many cases, the analyst has more information. </a:t>
            </a:r>
          </a:p>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The analyst may be able to capture one or more plaintext messages as well as their encryptions. </a:t>
            </a:r>
          </a:p>
          <a:p>
            <a:pPr marL="457200" indent="-457200" algn="just">
              <a:lnSpc>
                <a:spcPct val="150000"/>
              </a:lnSpc>
              <a:buFont typeface="Wingdings" panose="05000000000000000000" pitchFamily="2" charset="2"/>
              <a:buChar char="ü"/>
            </a:pPr>
            <a:r>
              <a:rPr lang="en-US" sz="2800" dirty="0">
                <a:solidFill>
                  <a:srgbClr val="002060"/>
                </a:solidFill>
                <a:latin typeface="TimesTenLTStdRoman"/>
              </a:rPr>
              <a:t>T</a:t>
            </a:r>
            <a:r>
              <a:rPr lang="en-US" sz="2800" dirty="0">
                <a:solidFill>
                  <a:srgbClr val="002060"/>
                </a:solidFill>
                <a:effectLst/>
                <a:latin typeface="TimesTenLTStdRoman"/>
              </a:rPr>
              <a:t>he analyst may know that certain plaintext patterns will appear in a message</a:t>
            </a:r>
            <a:endParaRPr lang="en-US" sz="2800"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8691551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594093"/>
            <a:ext cx="10492725" cy="3901196"/>
          </a:xfrm>
          <a:prstGeom prst="rect">
            <a:avLst/>
          </a:prstGeom>
          <a:noFill/>
        </p:spPr>
        <p:txBody>
          <a:bodyPr wrap="square">
            <a:spAutoFit/>
          </a:bodyPr>
          <a:lstStyle/>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For example, a file that is encoded in the Postscript format always begins with the same pattern, or there may be a standardized header or banner to an electronic funds transfer message, and so on. All these are examples of </a:t>
            </a:r>
            <a:r>
              <a:rPr lang="en-US" sz="2800" b="1" i="1" dirty="0">
                <a:solidFill>
                  <a:srgbClr val="002060"/>
                </a:solidFill>
                <a:effectLst/>
                <a:latin typeface="TimesTenLTStd"/>
              </a:rPr>
              <a:t>known plaintext</a:t>
            </a:r>
            <a:r>
              <a:rPr lang="en-US" sz="2800" b="1" i="1" dirty="0">
                <a:solidFill>
                  <a:srgbClr val="002060"/>
                </a:solidFill>
                <a:latin typeface="TimesTenLTStdRoman"/>
              </a:rPr>
              <a:t> </a:t>
            </a:r>
            <a:endParaRPr lang="en-US" sz="2800" b="1" dirty="0">
              <a:solidFill>
                <a:srgbClr val="002060"/>
              </a:solidFill>
              <a:effectLst/>
              <a:latin typeface="TimesTenLTStdRoman"/>
            </a:endParaRPr>
          </a:p>
          <a:p>
            <a:pPr marL="457200" indent="-457200" algn="just">
              <a:lnSpc>
                <a:spcPct val="150000"/>
              </a:lnSpc>
              <a:buFont typeface="Wingdings" panose="05000000000000000000" pitchFamily="2" charset="2"/>
              <a:buChar char="ü"/>
            </a:pPr>
            <a:r>
              <a:rPr lang="en-US" sz="2800" dirty="0">
                <a:solidFill>
                  <a:srgbClr val="002060"/>
                </a:solidFill>
                <a:effectLst/>
                <a:latin typeface="TimesTenLTStdRoman"/>
              </a:rPr>
              <a:t>With this knowledge, the analyst may be able to deduce the key on the basis of the way in which the known plaintext is transformed.</a:t>
            </a:r>
            <a:endParaRPr lang="en-US" sz="2800"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32967829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902229"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594093"/>
            <a:ext cx="10492725" cy="3416448"/>
          </a:xfrm>
          <a:prstGeom prst="rect">
            <a:avLst/>
          </a:prstGeom>
          <a:noFill/>
        </p:spPr>
        <p:txBody>
          <a:bodyPr wrap="square">
            <a:spAutoFit/>
          </a:bodyPr>
          <a:lstStyle/>
          <a:p>
            <a:pPr marL="457200" indent="-457200" algn="just">
              <a:lnSpc>
                <a:spcPct val="200000"/>
              </a:lnSpc>
              <a:buFont typeface="Wingdings" panose="05000000000000000000" pitchFamily="2" charset="2"/>
              <a:buChar char="ü"/>
            </a:pPr>
            <a:r>
              <a:rPr lang="en-US" sz="2800" dirty="0">
                <a:solidFill>
                  <a:srgbClr val="002060"/>
                </a:solidFill>
                <a:effectLst/>
                <a:latin typeface="TimesTenLTStdRoman"/>
              </a:rPr>
              <a:t>Closely related to the known-plaintext attack is what might be referred to as a probable-word attack. If the opponent is working with the encryption of some general prose message, he or she may have little knowledge of what is in the message. </a:t>
            </a:r>
            <a:endParaRPr lang="en-US" sz="2800" dirty="0">
              <a:solidFill>
                <a:srgbClr val="002060"/>
              </a:solidFill>
            </a:endParaRPr>
          </a:p>
        </p:txBody>
      </p:sp>
      <p:sp>
        <p:nvSpPr>
          <p:cNvPr id="10" name="TextBox 6">
            <a:extLst>
              <a:ext uri="{FF2B5EF4-FFF2-40B4-BE49-F238E27FC236}">
                <a16:creationId xmlns:a16="http://schemas.microsoft.com/office/drawing/2014/main" id="{B0C26C31-5AC4-A0C4-4E61-C157E522698C}"/>
              </a:ext>
            </a:extLst>
          </p:cNvPr>
          <p:cNvSpPr txBox="1"/>
          <p:nvPr/>
        </p:nvSpPr>
        <p:spPr>
          <a:xfrm>
            <a:off x="2388706" y="536052"/>
            <a:ext cx="7222490" cy="646331"/>
          </a:xfrm>
          <a:prstGeom prst="rect">
            <a:avLst/>
          </a:prstGeom>
          <a:noFill/>
        </p:spPr>
        <p:txBody>
          <a:bodyPr wrap="none" rtlCol="0">
            <a:spAutoFit/>
          </a:bodyPr>
          <a:lstStyle/>
          <a:p>
            <a:r>
              <a:rPr lang="en-US" sz="3600" b="1" dirty="0">
                <a:solidFill>
                  <a:schemeClr val="bg1"/>
                </a:solidFill>
                <a:effectLst/>
                <a:latin typeface="BemboStd"/>
              </a:rPr>
              <a:t>Cryptanalysis and Brute-Force Attack</a:t>
            </a:r>
            <a:endParaRPr lang="en-US" sz="3600" dirty="0">
              <a:solidFill>
                <a:schemeClr val="bg1"/>
              </a:solidFill>
            </a:endParaRPr>
          </a:p>
        </p:txBody>
      </p:sp>
    </p:spTree>
    <p:extLst>
      <p:ext uri="{BB962C8B-B14F-4D97-AF65-F5344CB8AC3E}">
        <p14:creationId xmlns:p14="http://schemas.microsoft.com/office/powerpoint/2010/main" val="31298835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47</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29295</TotalTime>
  <Words>3186</Words>
  <Application>Microsoft Office PowerPoint</Application>
  <PresentationFormat>شاشة عريضة</PresentationFormat>
  <Paragraphs>400</Paragraphs>
  <Slides>47</Slides>
  <Notes>18</Notes>
  <HiddenSlides>0</HiddenSlides>
  <MMClips>0</MMClips>
  <ScaleCrop>false</ScaleCrop>
  <HeadingPairs>
    <vt:vector size="6" baseType="variant">
      <vt:variant>
        <vt:lpstr>الخطوط المستخدمة</vt:lpstr>
      </vt:variant>
      <vt:variant>
        <vt:i4>16</vt:i4>
      </vt:variant>
      <vt:variant>
        <vt:lpstr>نسق</vt:lpstr>
      </vt:variant>
      <vt:variant>
        <vt:i4>1</vt:i4>
      </vt:variant>
      <vt:variant>
        <vt:lpstr>عناوين الشرائح</vt:lpstr>
      </vt:variant>
      <vt:variant>
        <vt:i4>47</vt:i4>
      </vt:variant>
    </vt:vector>
  </HeadingPairs>
  <TitlesOfParts>
    <vt:vector size="64" baseType="lpstr">
      <vt:lpstr>Abadi</vt:lpstr>
      <vt:lpstr>Arial</vt:lpstr>
      <vt:lpstr>BemboStd</vt:lpstr>
      <vt:lpstr>Calibri</vt:lpstr>
      <vt:lpstr>Calibri Light</vt:lpstr>
      <vt:lpstr>EditControl</vt:lpstr>
      <vt:lpstr>PearsonMATHPRO08</vt:lpstr>
      <vt:lpstr>PearsonMATHPRO13</vt:lpstr>
      <vt:lpstr>Tahoma</vt:lpstr>
      <vt:lpstr>Tajawal Medium</vt:lpstr>
      <vt:lpstr>Tempus Sans ITC</vt:lpstr>
      <vt:lpstr>Times New Roman</vt:lpstr>
      <vt:lpstr>TimesTenLTStd</vt:lpstr>
      <vt:lpstr>TimesTenLTStdRoman</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167</cp:revision>
  <dcterms:created xsi:type="dcterms:W3CDTF">2021-08-03T13:03:26Z</dcterms:created>
  <dcterms:modified xsi:type="dcterms:W3CDTF">2022-09-19T19:17:33Z</dcterms:modified>
</cp:coreProperties>
</file>