
<file path=[Content_Types].xml><?xml version="1.0" encoding="utf-8"?>
<Types xmlns="http://schemas.openxmlformats.org/package/2006/content-types">
  <Default Extension="fntdata" ContentType="application/x-fontdata"/>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74" r:id="rId5"/>
    <p:sldMasterId id="2147483693" r:id="rId6"/>
  </p:sldMasterIdLst>
  <p:notesMasterIdLst>
    <p:notesMasterId r:id="rId46"/>
  </p:notesMasterIdLst>
  <p:sldIdLst>
    <p:sldId id="498" r:id="rId7"/>
    <p:sldId id="1028" r:id="rId8"/>
    <p:sldId id="953" r:id="rId9"/>
    <p:sldId id="1032" r:id="rId10"/>
    <p:sldId id="1031" r:id="rId11"/>
    <p:sldId id="1060" r:id="rId12"/>
    <p:sldId id="1078" r:id="rId13"/>
    <p:sldId id="1083" r:id="rId14"/>
    <p:sldId id="1061" r:id="rId15"/>
    <p:sldId id="1079" r:id="rId16"/>
    <p:sldId id="1084" r:id="rId17"/>
    <p:sldId id="1092" r:id="rId18"/>
    <p:sldId id="1063" r:id="rId19"/>
    <p:sldId id="1062" r:id="rId20"/>
    <p:sldId id="1080" r:id="rId21"/>
    <p:sldId id="1064" r:id="rId22"/>
    <p:sldId id="1066" r:id="rId23"/>
    <p:sldId id="1093" r:id="rId24"/>
    <p:sldId id="1067" r:id="rId25"/>
    <p:sldId id="1094" r:id="rId26"/>
    <p:sldId id="1085" r:id="rId27"/>
    <p:sldId id="1086" r:id="rId28"/>
    <p:sldId id="1068" r:id="rId29"/>
    <p:sldId id="1081" r:id="rId30"/>
    <p:sldId id="1082" r:id="rId31"/>
    <p:sldId id="1069" r:id="rId32"/>
    <p:sldId id="1070" r:id="rId33"/>
    <p:sldId id="1088" r:id="rId34"/>
    <p:sldId id="1099" r:id="rId35"/>
    <p:sldId id="1098" r:id="rId36"/>
    <p:sldId id="1095" r:id="rId37"/>
    <p:sldId id="1073" r:id="rId38"/>
    <p:sldId id="1074" r:id="rId39"/>
    <p:sldId id="1090" r:id="rId40"/>
    <p:sldId id="1096" r:id="rId41"/>
    <p:sldId id="1091" r:id="rId42"/>
    <p:sldId id="1097" r:id="rId43"/>
    <p:sldId id="1059" r:id="rId44"/>
    <p:sldId id="483" r:id="rId45"/>
  </p:sldIdLst>
  <p:sldSz cx="12192000" cy="6858000"/>
  <p:notesSz cx="6858000" cy="9144000"/>
  <p:embeddedFontLst>
    <p:embeddedFont>
      <p:font typeface="Alexandria" panose="020B0604020202020204" charset="-78"/>
      <p:regular r:id="rId47"/>
      <p:bold r:id="rId48"/>
    </p:embeddedFont>
    <p:embeddedFont>
      <p:font typeface="Century Gothic" panose="020B0502020202020204" pitchFamily="34" charset="0"/>
      <p:regular r:id="rId49"/>
      <p:bold r:id="rId50"/>
      <p:italic r:id="rId51"/>
      <p:boldItalic r:id="rId52"/>
    </p:embeddedFont>
    <p:embeddedFont>
      <p:font typeface="Roboto Light" panose="02000000000000000000" pitchFamily="2" charset="0"/>
      <p:regular r:id="rId53"/>
      <p:italic r:id="rId5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0"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73F5F"/>
    <a:srgbClr val="20639B"/>
    <a:srgbClr val="2D847B"/>
    <a:srgbClr val="F4CD3E"/>
    <a:srgbClr val="5B9BD5"/>
    <a:srgbClr val="FFC000"/>
    <a:srgbClr val="00AEEF"/>
    <a:srgbClr val="213F61"/>
    <a:srgbClr val="F58221"/>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58" autoAdjust="0"/>
    <p:restoredTop sz="94660"/>
  </p:normalViewPr>
  <p:slideViewPr>
    <p:cSldViewPr>
      <p:cViewPr varScale="1">
        <p:scale>
          <a:sx n="41" d="100"/>
          <a:sy n="41" d="100"/>
        </p:scale>
        <p:origin x="48" y="682"/>
      </p:cViewPr>
      <p:guideLst>
        <p:guide orient="horz" pos="2160"/>
        <p:guide pos="3840"/>
      </p:guideLst>
    </p:cSldViewPr>
  </p:slideViewPr>
  <p:notesTextViewPr>
    <p:cViewPr>
      <p:scale>
        <a:sx n="1" d="1"/>
        <a:sy n="1" d="1"/>
      </p:scale>
      <p:origin x="0" y="0"/>
    </p:cViewPr>
  </p:notesTextViewPr>
  <p:sorterViewPr>
    <p:cViewPr>
      <p:scale>
        <a:sx n="100" d="100"/>
        <a:sy n="100" d="100"/>
      </p:scale>
      <p:origin x="0" y="-272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font" Target="fonts/font1.fntdata"/><Relationship Id="rId50" Type="http://schemas.openxmlformats.org/officeDocument/2006/relationships/font" Target="fonts/font4.fntdata"/><Relationship Id="rId7" Type="http://schemas.openxmlformats.org/officeDocument/2006/relationships/slide" Target="slides/slide1.xml"/><Relationship Id="rId92"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font" Target="fonts/font7.fntdata"/><Relationship Id="rId5" Type="http://schemas.openxmlformats.org/officeDocument/2006/relationships/slideMaster" Target="slideMasters/slideMaster2.xml"/><Relationship Id="rId90" Type="http://customschemas.google.com/relationships/presentationmetadata" Target="metadata"/><Relationship Id="rId19" Type="http://schemas.openxmlformats.org/officeDocument/2006/relationships/slide" Target="slides/slide13.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font" Target="fonts/font2.fntdata"/><Relationship Id="rId8" Type="http://schemas.openxmlformats.org/officeDocument/2006/relationships/slide" Target="slides/slide2.xml"/><Relationship Id="rId51" Type="http://schemas.openxmlformats.org/officeDocument/2006/relationships/font" Target="fonts/font5.fntdata"/><Relationship Id="rId93"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notesMaster" Target="notesMasters/notesMaster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font" Target="fonts/font8.fntdata"/><Relationship Id="rId9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font" Target="fonts/font3.fntdata"/><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font" Target="fonts/font6.fntdata"/><Relationship Id="rId9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US" sz="1200" smtClean="0">
                <a:solidFill>
                  <a:schemeClr val="dk1"/>
                </a:solidFill>
                <a:ea typeface="Calibri"/>
                <a:sym typeface="Calibri"/>
              </a:rPr>
              <a:pPr algn="r"/>
              <a:t>‹#›</a:t>
            </a:fld>
            <a:endParaRPr lang="en-US" sz="1200" dirty="0">
              <a:solidFill>
                <a:schemeClr val="dk1"/>
              </a:solidFill>
              <a:ea typeface="Calibri"/>
              <a:sym typeface="Calibri"/>
            </a:endParaRPr>
          </a:p>
        </p:txBody>
      </p:sp>
    </p:spTree>
    <p:extLst>
      <p:ext uri="{BB962C8B-B14F-4D97-AF65-F5344CB8AC3E}">
        <p14:creationId xmlns:p14="http://schemas.microsoft.com/office/powerpoint/2010/main" val="13182369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Alexandria" pitchFamily="2" charset="-78"/>
              <a:cs typeface="Alexandria" pitchFamily="2" charset="-78"/>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ea typeface="+mn-ea"/>
              <a:cs typeface="Alexandria" pitchFamily="2" charset="-78"/>
            </a:endParaRPr>
          </a:p>
        </p:txBody>
      </p:sp>
    </p:spTree>
    <p:extLst>
      <p:ext uri="{BB962C8B-B14F-4D97-AF65-F5344CB8AC3E}">
        <p14:creationId xmlns:p14="http://schemas.microsoft.com/office/powerpoint/2010/main" val="7966175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a:extLst>
            <a:ext uri="{FF2B5EF4-FFF2-40B4-BE49-F238E27FC236}">
              <a16:creationId xmlns:a16="http://schemas.microsoft.com/office/drawing/2014/main" id="{D26BA1C6-0134-5032-BB90-D641C5DC5258}"/>
            </a:ext>
          </a:extLst>
        </p:cNvPr>
        <p:cNvGrpSpPr/>
        <p:nvPr/>
      </p:nvGrpSpPr>
      <p:grpSpPr>
        <a:xfrm>
          <a:off x="0" y="0"/>
          <a:ext cx="0" cy="0"/>
          <a:chOff x="0" y="0"/>
          <a:chExt cx="0" cy="0"/>
        </a:xfrm>
      </p:grpSpPr>
      <p:sp>
        <p:nvSpPr>
          <p:cNvPr id="132" name="Google Shape;132;p3:notes">
            <a:extLst>
              <a:ext uri="{FF2B5EF4-FFF2-40B4-BE49-F238E27FC236}">
                <a16:creationId xmlns:a16="http://schemas.microsoft.com/office/drawing/2014/main" id="{42CEF748-46A8-0092-6B8E-C3DCBEA558B4}"/>
              </a:ext>
            </a:extLst>
          </p:cNvPr>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3" name="Google Shape;133;p3:notes">
            <a:extLst>
              <a:ext uri="{FF2B5EF4-FFF2-40B4-BE49-F238E27FC236}">
                <a16:creationId xmlns:a16="http://schemas.microsoft.com/office/drawing/2014/main" id="{75F2B1BC-4C8E-5A05-9355-1BC64F22438D}"/>
              </a:ext>
            </a:extLst>
          </p:cNvPr>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72255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latin typeface="Alexandria" pitchFamily="2" charset="-78"/>
                <a:cs typeface="Alexandria" pitchFamily="2" charset="-78"/>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dirty="0"/>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dirty="0"/>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atin typeface="Alexandria" pitchFamily="2" charset="-78"/>
                <a:cs typeface="Alexandria" pitchFamily="2" charset="-78"/>
              </a:defRPr>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dirty="0"/>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atin typeface="Alexandria" pitchFamily="2" charset="-78"/>
                <a:cs typeface="Alexandria" pitchFamily="2" charset="-78"/>
              </a:defRPr>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dirty="0"/>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atin typeface="Alexandria" pitchFamily="2" charset="-78"/>
                <a:cs typeface="Alexandria" pitchFamily="2" charset="-78"/>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dirty="0"/>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atin typeface="Alexandria" pitchFamily="2" charset="-78"/>
                <a:cs typeface="Alexandria" pitchFamily="2" charset="-78"/>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dirty="0"/>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736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905607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1838576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6741116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9274326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8492754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0969934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4363744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57321020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2279636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44251151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89121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13090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9526972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8957451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6112402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59813664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8" name="Footer Placeholder 7"/>
          <p:cNvSpPr>
            <a:spLocks noGrp="1"/>
          </p:cNvSpPr>
          <p:nvPr>
            <p:ph type="ftr" sz="quarter" idx="11"/>
          </p:nvPr>
        </p:nvSpPr>
        <p:spPr/>
        <p:txBody>
          <a:bodyPr/>
          <a:lstStyle>
            <a:lvl1pPr>
              <a:defRPr/>
            </a:lvl1pPr>
          </a:lstStyle>
          <a:p>
            <a:endParaRPr lang="en-US" dirty="0"/>
          </a:p>
        </p:txBody>
      </p:sp>
      <p:sp>
        <p:nvSpPr>
          <p:cNvPr id="9" name="Slide Number Placeholder 8"/>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30705504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4" name="Footer Placeholder 3"/>
          <p:cNvSpPr>
            <a:spLocks noGrp="1"/>
          </p:cNvSpPr>
          <p:nvPr>
            <p:ph type="ftr" sz="quarter" idx="11"/>
          </p:nvPr>
        </p:nvSpPr>
        <p:spPr/>
        <p:txBody>
          <a:bodyPr/>
          <a:lstStyle>
            <a:lvl1pPr>
              <a:defRPr/>
            </a:lvl1pPr>
          </a:lstStyle>
          <a:p>
            <a:endParaRPr lang="en-US" dirty="0"/>
          </a:p>
        </p:txBody>
      </p:sp>
      <p:sp>
        <p:nvSpPr>
          <p:cNvPr id="5" name="Slide Number Placeholder 4"/>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95995663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3" name="Footer Placeholder 2"/>
          <p:cNvSpPr>
            <a:spLocks noGrp="1"/>
          </p:cNvSpPr>
          <p:nvPr>
            <p:ph type="ftr" sz="quarter" idx="11"/>
          </p:nvPr>
        </p:nvSpPr>
        <p:spPr/>
        <p:txBody>
          <a:bodyPr/>
          <a:lstStyle>
            <a:lvl1pPr>
              <a:defRPr/>
            </a:lvl1pPr>
          </a:lstStyle>
          <a:p>
            <a:endParaRPr lang="en-US" dirty="0"/>
          </a:p>
        </p:txBody>
      </p:sp>
      <p:sp>
        <p:nvSpPr>
          <p:cNvPr id="4" name="Slide Number Placeholder 3"/>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27901236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61455683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6" name="Footer Placeholder 5"/>
          <p:cNvSpPr>
            <a:spLocks noGrp="1"/>
          </p:cNvSpPr>
          <p:nvPr>
            <p:ph type="ftr" sz="quarter" idx="11"/>
          </p:nvPr>
        </p:nvSpPr>
        <p:spPr/>
        <p:txBody>
          <a:bodyPr/>
          <a:lstStyle>
            <a:lvl1pPr>
              <a:defRPr/>
            </a:lvl1pPr>
          </a:lstStyle>
          <a:p>
            <a:endParaRPr lang="en-US" dirty="0"/>
          </a:p>
        </p:txBody>
      </p:sp>
      <p:sp>
        <p:nvSpPr>
          <p:cNvPr id="7" name="Slide Number Placeholder 6"/>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40100822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05946577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11"/>
          </p:nvPr>
        </p:nvSpPr>
        <p:spPr/>
        <p:txBody>
          <a:bodyPr/>
          <a:lstStyle>
            <a:lvl1pPr>
              <a:defRPr/>
            </a:lvl1pPr>
          </a:lstStyle>
          <a:p>
            <a:endParaRPr lang="en-US" dirty="0"/>
          </a:p>
        </p:txBody>
      </p:sp>
      <p:sp>
        <p:nvSpPr>
          <p:cNvPr id="6" name="Slide Number Placeholder 5"/>
          <p:cNvSpPr>
            <a:spLocks noGrp="1"/>
          </p:cNvSpPr>
          <p:nvPr>
            <p:ph type="sldNum" sz="quarter" idx="12"/>
          </p:nvPr>
        </p:nvSpPr>
        <p:spPr/>
        <p:txBody>
          <a:bodyPr/>
          <a:lstStyle>
            <a:lvl1pPr>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5492243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982758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43542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528791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75143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32816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682069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12389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slideLayout" Target="../slideLayouts/slideLayout21.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image" Target="../media/image1.png"/><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slideLayout" Target="../slideLayouts/slideLayout34.xml"/><Relationship Id="rId18" Type="http://schemas.openxmlformats.org/officeDocument/2006/relationships/slideLayout" Target="../slideLayouts/slideLayout39.xml"/><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slideLayout" Target="../slideLayouts/slideLayout33.xml"/><Relationship Id="rId17" Type="http://schemas.openxmlformats.org/officeDocument/2006/relationships/slideLayout" Target="../slideLayouts/slideLayout38.xml"/><Relationship Id="rId2" Type="http://schemas.openxmlformats.org/officeDocument/2006/relationships/slideLayout" Target="../slideLayouts/slideLayout23.xml"/><Relationship Id="rId16" Type="http://schemas.openxmlformats.org/officeDocument/2006/relationships/slideLayout" Target="../slideLayouts/slideLayout37.xml"/><Relationship Id="rId20" Type="http://schemas.openxmlformats.org/officeDocument/2006/relationships/image" Target="../media/image1.png"/><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slideLayout" Target="../slideLayouts/slideLayout36.xml"/><Relationship Id="rId10" Type="http://schemas.openxmlformats.org/officeDocument/2006/relationships/slideLayout" Target="../slideLayouts/slideLayout31.xml"/><Relationship Id="rId19" Type="http://schemas.openxmlformats.org/officeDocument/2006/relationships/theme" Target="../theme/theme3.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dirty="0"/>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dirty="0"/>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US" dirty="0"/>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Alexandria" pitchFamily="2" charset="-78"/>
                <a:ea typeface="Alexandria" pitchFamily="2" charset="-78"/>
                <a:cs typeface="Alexandria" pitchFamily="2" charset="-78"/>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fld id="{00000000-1234-1234-1234-123412341234}" type="slidenum">
              <a:rPr lang="en-US" smtClean="0"/>
              <a:pPr/>
              <a:t>‹#›</a:t>
            </a:fld>
            <a:endParaRPr lang="en-US" dirty="0"/>
          </a:p>
        </p:txBody>
      </p:sp>
    </p:spTree>
  </p:cSld>
  <p:clrMap bg1="lt1" tx1="dk1" bg2="dk2" tx2="lt2" accent1="accent1" accent2="accent2" accent3="accent3" accent4="accent4" accent5="accent5" accent6="accent6" hlink="hlink" folHlink="folHlink"/>
  <p:sldLayoutIdLst>
    <p:sldLayoutId id="2147483651" r:id="rId1"/>
    <p:sldLayoutId id="2147483658" r:id="rId2"/>
    <p:sldLayoutId id="2147483659" r:id="rId3"/>
    <p:sldLayoutId id="2147483660" r:id="rId4"/>
    <p:sldLayoutId id="2147483663" r:id="rId5"/>
    <p:sldLayoutId id="2147483664" r:id="rId6"/>
    <p:sldLayoutId id="2147483665" r:id="rId7"/>
    <p:sldLayoutId id="2147483666"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273241164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 id="214748371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pitchFamily="2" charset="-78"/>
                <a:cs typeface="Alexandria" pitchFamily="2" charset="-78"/>
              </a:defRPr>
            </a:lvl1pPr>
          </a:lstStyle>
          <a:p>
            <a:fld id="{7AD86B2E-B702-4422-B277-3A08C7449694}" type="datetimeFigureOut">
              <a:rPr lang="en-US" smtClean="0"/>
              <a:pPr/>
              <a:t>2/12/2026</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pitchFamily="2" charset="-78"/>
                <a:cs typeface="Alexandria"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pitchFamily="2" charset="-78"/>
                <a:cs typeface="Alexandria" pitchFamily="2" charset="-78"/>
              </a:defRPr>
            </a:lvl1pPr>
          </a:lstStyle>
          <a:p>
            <a:fld id="{F7542ADD-394E-41F3-B704-951748884AEE}" type="slidenum">
              <a:rPr lang="en-US" smtClean="0"/>
              <a:pPr/>
              <a:t>‹#›</a:t>
            </a:fld>
            <a:endParaRPr lang="en-US" dirty="0"/>
          </a:p>
        </p:txBody>
      </p:sp>
    </p:spTree>
    <p:extLst>
      <p:ext uri="{BB962C8B-B14F-4D97-AF65-F5344CB8AC3E}">
        <p14:creationId xmlns:p14="http://schemas.microsoft.com/office/powerpoint/2010/main" val="1105253002"/>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0" r:id="rId17"/>
    <p:sldLayoutId id="214748371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0.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sv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9.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sv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svg"/><Relationship Id="rId1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9.xml"/><Relationship Id="rId4" Type="http://schemas.microsoft.com/office/2007/relationships/hdphoto" Target="../media/hdphoto1.wdp"/></Relationships>
</file>

<file path=ppt/slides/_rels/slide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9.xml"/><Relationship Id="rId4" Type="http://schemas.microsoft.com/office/2007/relationships/hdphoto" Target="../media/hdphoto2.wdp"/></Relationships>
</file>

<file path=ppt/slides/_rels/slide22.xml.rels><?xml version="1.0" encoding="UTF-8" standalone="yes"?>
<Relationships xmlns="http://schemas.openxmlformats.org/package/2006/relationships"><Relationship Id="rId8" Type="http://schemas.openxmlformats.org/officeDocument/2006/relationships/image" Target="../media/image27.sv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9.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7.xml.rels><?xml version="1.0" encoding="UTF-8" standalone="yes"?>
<Relationships xmlns="http://schemas.openxmlformats.org/package/2006/relationships"><Relationship Id="rId8" Type="http://schemas.openxmlformats.org/officeDocument/2006/relationships/image" Target="../media/image33.svg"/><Relationship Id="rId3" Type="http://schemas.openxmlformats.org/officeDocument/2006/relationships/image" Target="../media/image28.png"/><Relationship Id="rId7" Type="http://schemas.openxmlformats.org/officeDocument/2006/relationships/image" Target="../media/image32.png"/><Relationship Id="rId2" Type="http://schemas.openxmlformats.org/officeDocument/2006/relationships/image" Target="../media/image5.png"/><Relationship Id="rId1" Type="http://schemas.openxmlformats.org/officeDocument/2006/relationships/slideLayout" Target="../slideLayouts/slideLayout9.xml"/><Relationship Id="rId6" Type="http://schemas.openxmlformats.org/officeDocument/2006/relationships/image" Target="../media/image31.svg"/><Relationship Id="rId5" Type="http://schemas.openxmlformats.org/officeDocument/2006/relationships/image" Target="../media/image30.png"/><Relationship Id="rId10" Type="http://schemas.openxmlformats.org/officeDocument/2006/relationships/image" Target="../media/image35.svg"/><Relationship Id="rId4" Type="http://schemas.openxmlformats.org/officeDocument/2006/relationships/image" Target="../media/image29.svg"/><Relationship Id="rId9" Type="http://schemas.openxmlformats.org/officeDocument/2006/relationships/image" Target="../media/image34.png"/></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5.png"/><Relationship Id="rId1" Type="http://schemas.openxmlformats.org/officeDocument/2006/relationships/slideLayout" Target="../slideLayouts/slideLayout9.xml"/><Relationship Id="rId4" Type="http://schemas.microsoft.com/office/2007/relationships/hdphoto" Target="../media/hdphoto3.wdp"/></Relationships>
</file>

<file path=ppt/slides/_rels/slide33.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tags" Target="../tags/tag1.xml"/><Relationship Id="rId6" Type="http://schemas.microsoft.com/office/2007/relationships/hdphoto" Target="../media/hdphoto4.wdp"/><Relationship Id="rId5" Type="http://schemas.openxmlformats.org/officeDocument/2006/relationships/image" Target="../media/image38.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eg"/><Relationship Id="rId1" Type="http://schemas.openxmlformats.org/officeDocument/2006/relationships/slideLayout" Target="../slideLayouts/slideLayout38.xml"/><Relationship Id="rId5" Type="http://schemas.openxmlformats.org/officeDocument/2006/relationships/image" Target="../media/image3.png"/><Relationship Id="rId4" Type="http://schemas.openxmlformats.org/officeDocument/2006/relationships/image" Target="../media/image4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863985" y="0"/>
            <a:ext cx="6143241" cy="66421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sp>
        <p:nvSpPr>
          <p:cNvPr id="31" name="TextBox 30"/>
          <p:cNvSpPr txBox="1"/>
          <p:nvPr/>
        </p:nvSpPr>
        <p:spPr>
          <a:xfrm>
            <a:off x="329268" y="2446076"/>
            <a:ext cx="519066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Contemporary Educational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Leadership</a:t>
            </a:r>
          </a:p>
        </p:txBody>
      </p:sp>
      <p:sp>
        <p:nvSpPr>
          <p:cNvPr id="34" name="Rectangle: Rounded Corners 33"/>
          <p:cNvSpPr/>
          <p:nvPr/>
        </p:nvSpPr>
        <p:spPr>
          <a:xfrm>
            <a:off x="1058949" y="584587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2</a:t>
            </a:r>
          </a:p>
        </p:txBody>
      </p:sp>
      <p:sp>
        <p:nvSpPr>
          <p:cNvPr id="14" name="Oval 13"/>
          <p:cNvSpPr/>
          <p:nvPr/>
        </p:nvSpPr>
        <p:spPr>
          <a:xfrm>
            <a:off x="5950249" y="109252"/>
            <a:ext cx="6470051" cy="6255691"/>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pitchFamily="2" charset="-78"/>
              <a:ea typeface="+mn-ea"/>
              <a:cs typeface="+mn-cs"/>
            </a:endParaRPr>
          </a:p>
        </p:txBody>
      </p:sp>
      <p:pic>
        <p:nvPicPr>
          <p:cNvPr id="4"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4774" y="5127"/>
            <a:ext cx="2954655" cy="1379622"/>
          </a:xfrm>
          <a:prstGeom prst="rect">
            <a:avLst/>
          </a:prstGeom>
        </p:spPr>
      </p:pic>
      <p:sp>
        <p:nvSpPr>
          <p:cNvPr id="6" name="TextBox 5">
            <a:extLst>
              <a:ext uri="{FF2B5EF4-FFF2-40B4-BE49-F238E27FC236}">
                <a16:creationId xmlns:a16="http://schemas.microsoft.com/office/drawing/2014/main" id="{FD09AEA3-4AF4-F4CA-3015-45040503F65F}"/>
              </a:ext>
            </a:extLst>
          </p:cNvPr>
          <p:cNvSpPr txBox="1"/>
          <p:nvPr/>
        </p:nvSpPr>
        <p:spPr>
          <a:xfrm>
            <a:off x="-26302" y="1613808"/>
            <a:ext cx="6096000" cy="492443"/>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kumimoji="0" lang="ar-SA"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rPr>
              <a:t>اتجاهات معاصرة في القيادة التربوية</a:t>
            </a:r>
            <a:endParaRPr kumimoji="0" lang="en-GB" sz="2600" b="1" i="0" u="none" strike="noStrike" kern="0" cap="none" spc="0" normalizeH="0" baseline="0" noProof="0" dirty="0">
              <a:ln>
                <a:noFill/>
              </a:ln>
              <a:solidFill>
                <a:schemeClr val="tx1"/>
              </a:solidFill>
              <a:effectLst/>
              <a:uLnTx/>
              <a:uFillTx/>
              <a:latin typeface="Alexandria" pitchFamily="2" charset="-78"/>
              <a:cs typeface="Alexandria" pitchFamily="2" charset="-78"/>
              <a:sym typeface="Arial"/>
            </a:endParaRPr>
          </a:p>
        </p:txBody>
      </p:sp>
      <p:sp>
        <p:nvSpPr>
          <p:cNvPr id="2" name="TextBox 1">
            <a:extLst>
              <a:ext uri="{FF2B5EF4-FFF2-40B4-BE49-F238E27FC236}">
                <a16:creationId xmlns:a16="http://schemas.microsoft.com/office/drawing/2014/main" id="{BFC5C910-DA96-83C7-4C3B-1C4680729B87}"/>
              </a:ext>
            </a:extLst>
          </p:cNvPr>
          <p:cNvSpPr txBox="1"/>
          <p:nvPr/>
        </p:nvSpPr>
        <p:spPr>
          <a:xfrm>
            <a:off x="489800" y="4445407"/>
            <a:ext cx="5116400" cy="461665"/>
          </a:xfrm>
          <a:prstGeom prst="rect">
            <a:avLst/>
          </a:prstGeom>
          <a:noFill/>
        </p:spPr>
        <p:txBody>
          <a:bodyPr wrap="square" rtlCol="0">
            <a:spAutoFit/>
          </a:bodyPr>
          <a:lstStyle/>
          <a:p>
            <a:pPr algn="ctr"/>
            <a:r>
              <a:rPr lang="en-US" sz="2400" b="1" dirty="0">
                <a:latin typeface="Alexandria" pitchFamily="2" charset="-78"/>
                <a:cs typeface="Alexandria" pitchFamily="2" charset="-78"/>
              </a:rPr>
              <a:t>Prepared by Dr. Rehab Elshafie</a:t>
            </a:r>
          </a:p>
        </p:txBody>
      </p:sp>
    </p:spTree>
    <p:extLst>
      <p:ext uri="{BB962C8B-B14F-4D97-AF65-F5344CB8AC3E}">
        <p14:creationId xmlns:p14="http://schemas.microsoft.com/office/powerpoint/2010/main" val="16607280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571864-1196-9DEC-70E5-F73EA17F341D}"/>
            </a:ext>
          </a:extLst>
        </p:cNvPr>
        <p:cNvGrpSpPr/>
        <p:nvPr/>
      </p:nvGrpSpPr>
      <p:grpSpPr>
        <a:xfrm>
          <a:off x="0" y="0"/>
          <a:ext cx="0" cy="0"/>
          <a:chOff x="0" y="0"/>
          <a:chExt cx="0" cy="0"/>
        </a:xfrm>
      </p:grpSpPr>
      <p:pic>
        <p:nvPicPr>
          <p:cNvPr id="18" name="Picture Placeholder 17">
            <a:extLst>
              <a:ext uri="{FF2B5EF4-FFF2-40B4-BE49-F238E27FC236}">
                <a16:creationId xmlns:a16="http://schemas.microsoft.com/office/drawing/2014/main" id="{0089D0B5-43ED-12EF-ECFF-24AB1EFD159D}"/>
              </a:ext>
            </a:extLst>
          </p:cNvPr>
          <p:cNvPicPr>
            <a:picLocks noGrp="1" noChangeAspect="1"/>
          </p:cNvPicPr>
          <p:nvPr>
            <p:ph type="pic" sz="quarter" idx="10"/>
          </p:nvPr>
        </p:nvPicPr>
        <p:blipFill>
          <a:blip r:embed="rId2"/>
          <a:srcRect t="15013" b="15013"/>
          <a:stretch/>
        </p:blipFill>
        <p:spPr>
          <a:ln w="38100">
            <a:solidFill>
              <a:srgbClr val="002060"/>
            </a:solidFill>
          </a:ln>
        </p:spPr>
      </p:pic>
      <p:sp>
        <p:nvSpPr>
          <p:cNvPr id="19" name="Rectangle 18">
            <a:extLst>
              <a:ext uri="{FF2B5EF4-FFF2-40B4-BE49-F238E27FC236}">
                <a16:creationId xmlns:a16="http://schemas.microsoft.com/office/drawing/2014/main" id="{E79A52EB-D88F-9E0E-1FD2-941B3922A2E7}"/>
              </a:ext>
            </a:extLst>
          </p:cNvPr>
          <p:cNvSpPr/>
          <p:nvPr/>
        </p:nvSpPr>
        <p:spPr>
          <a:xfrm flipV="1">
            <a:off x="3145344" y="377546"/>
            <a:ext cx="859113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Graphic 21">
            <a:extLst>
              <a:ext uri="{FF2B5EF4-FFF2-40B4-BE49-F238E27FC236}">
                <a16:creationId xmlns:a16="http://schemas.microsoft.com/office/drawing/2014/main" id="{963B9064-C77F-A69A-0F75-41AF3F50B83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47" y="-193498"/>
            <a:ext cx="3250440" cy="1517733"/>
          </a:xfrm>
          <a:prstGeom prst="rect">
            <a:avLst/>
          </a:prstGeom>
        </p:spPr>
      </p:pic>
      <p:sp>
        <p:nvSpPr>
          <p:cNvPr id="21" name="Rectangle 20">
            <a:extLst>
              <a:ext uri="{FF2B5EF4-FFF2-40B4-BE49-F238E27FC236}">
                <a16:creationId xmlns:a16="http://schemas.microsoft.com/office/drawing/2014/main" id="{610DCF41-A03F-C6C3-ECFB-F26AF575763D}"/>
              </a:ext>
            </a:extLst>
          </p:cNvPr>
          <p:cNvSpPr/>
          <p:nvPr/>
        </p:nvSpPr>
        <p:spPr>
          <a:xfrm>
            <a:off x="6096000" y="1312421"/>
            <a:ext cx="4747323" cy="731354"/>
          </a:xfrm>
          <a:prstGeom prst="rect">
            <a:avLst/>
          </a:prstGeom>
          <a:noFill/>
        </p:spPr>
        <p:txBody>
          <a:bodyPr wrap="square">
            <a:spAutoFit/>
          </a:bodyPr>
          <a:lstStyle/>
          <a:p>
            <a:pPr algn="ctr" rtl="1"/>
            <a:r>
              <a:rPr lang="ar-EG" sz="2400" b="1" dirty="0">
                <a:solidFill>
                  <a:srgbClr val="0070C0"/>
                </a:solidFill>
                <a:latin typeface="Alexandria" pitchFamily="2" charset="-78"/>
                <a:cs typeface="Alexandria" pitchFamily="2" charset="-78"/>
              </a:rPr>
              <a:t>المحاضرة الثانية</a:t>
            </a:r>
            <a:endParaRPr lang="en-US" sz="2400" b="1" dirty="0">
              <a:solidFill>
                <a:srgbClr val="0070C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sp>
        <p:nvSpPr>
          <p:cNvPr id="22" name="Rectangle 21">
            <a:extLst>
              <a:ext uri="{FF2B5EF4-FFF2-40B4-BE49-F238E27FC236}">
                <a16:creationId xmlns:a16="http://schemas.microsoft.com/office/drawing/2014/main" id="{90AFC193-9BDF-AC14-AD89-8B6F74CEE303}"/>
              </a:ext>
            </a:extLst>
          </p:cNvPr>
          <p:cNvSpPr/>
          <p:nvPr/>
        </p:nvSpPr>
        <p:spPr>
          <a:xfrm>
            <a:off x="553685" y="5122151"/>
            <a:ext cx="5686425" cy="1223797"/>
          </a:xfrm>
          <a:prstGeom prst="rect">
            <a:avLst/>
          </a:prstGeom>
          <a:noFill/>
        </p:spPr>
        <p:txBody>
          <a:bodyPr wrap="square">
            <a:spAutoFit/>
          </a:bodyPr>
          <a:lstStyle/>
          <a:p>
            <a:pPr algn="ctr" rtl="1"/>
            <a:r>
              <a:rPr lang="ar-EG" sz="2800" b="1" dirty="0">
                <a:solidFill>
                  <a:srgbClr val="002060"/>
                </a:solidFill>
                <a:latin typeface="Alexandria" pitchFamily="2" charset="-78"/>
                <a:cs typeface="Alexandria" pitchFamily="2" charset="-78"/>
              </a:rPr>
              <a:t>القيادة التربوية والحوكمة في المؤسسات التعليمية</a:t>
            </a:r>
            <a:endParaRPr lang="en-US" sz="2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a16="http://schemas.microsoft.com/office/drawing/2014/main" id="{0E9582A0-D548-B0FE-2D0E-4EDEA423A8C0}"/>
              </a:ext>
            </a:extLst>
          </p:cNvPr>
          <p:cNvGrpSpPr/>
          <p:nvPr/>
        </p:nvGrpSpPr>
        <p:grpSpPr>
          <a:xfrm>
            <a:off x="10505843" y="1429189"/>
            <a:ext cx="1116793" cy="962568"/>
            <a:chOff x="9878387" y="959393"/>
            <a:chExt cx="1116793" cy="962568"/>
          </a:xfrm>
          <a:solidFill>
            <a:srgbClr val="A4D6F1"/>
          </a:solidFill>
        </p:grpSpPr>
        <p:sp>
          <p:nvSpPr>
            <p:cNvPr id="23" name="Rectangle 22">
              <a:extLst>
                <a:ext uri="{FF2B5EF4-FFF2-40B4-BE49-F238E27FC236}">
                  <a16:creationId xmlns:a16="http://schemas.microsoft.com/office/drawing/2014/main" id="{3B838B32-5CF0-8E77-E537-95056592F9C4}"/>
                </a:ext>
              </a:extLst>
            </p:cNvPr>
            <p:cNvSpPr/>
            <p:nvPr/>
          </p:nvSpPr>
          <p:spPr>
            <a:xfrm>
              <a:off x="9878387" y="959393"/>
              <a:ext cx="1116793" cy="962568"/>
            </a:xfrm>
            <a:prstGeom prst="rect">
              <a:avLst/>
            </a:prstGeom>
            <a:grpFill/>
            <a:ln w="3810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24" name="TextBox 23">
              <a:extLst>
                <a:ext uri="{FF2B5EF4-FFF2-40B4-BE49-F238E27FC236}">
                  <a16:creationId xmlns:a16="http://schemas.microsoft.com/office/drawing/2014/main" id="{32FF312D-9A01-973E-B4CC-7A04DADC7BA7}"/>
                </a:ext>
              </a:extLst>
            </p:cNvPr>
            <p:cNvSpPr txBox="1"/>
            <p:nvPr/>
          </p:nvSpPr>
          <p:spPr>
            <a:xfrm>
              <a:off x="9965475" y="1025179"/>
              <a:ext cx="942618" cy="830997"/>
            </a:xfrm>
            <a:prstGeom prst="rect">
              <a:avLst/>
            </a:prstGeom>
            <a:grpFill/>
          </p:spPr>
          <p:txBody>
            <a:bodyPr wrap="square" rtlCol="0">
              <a:spAutoFit/>
            </a:bodyPr>
            <a:lstStyle/>
            <a:p>
              <a:pPr algn="ctr"/>
              <a:r>
                <a:rPr lang="en-US" sz="4800" b="1" dirty="0">
                  <a:solidFill>
                    <a:srgbClr val="002060"/>
                  </a:solidFill>
                  <a:latin typeface="Times New Roman" panose="02020603050405020304" pitchFamily="18" charset="0"/>
                  <a:cs typeface="Times New Roman" panose="02020603050405020304" pitchFamily="18" charset="0"/>
                </a:rPr>
                <a:t>2</a:t>
              </a:r>
              <a:endParaRPr lang="en-US" sz="1400" b="1" dirty="0">
                <a:solidFill>
                  <a:srgbClr val="002060"/>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3069472123"/>
      </p:ext>
    </p:extLst>
  </p:cSld>
  <p:clrMapOvr>
    <a:masterClrMapping/>
  </p:clrMapOvr>
  <mc:AlternateContent xmlns:mc="http://schemas.openxmlformats.org/markup-compatibility/2006" xmlns:p14="http://schemas.microsoft.com/office/powerpoint/2010/main">
    <mc:Choice Requires="p14">
      <p:transition spd="slow" p14:dur="2000" advTm="9587"/>
    </mc:Choice>
    <mc:Fallback xmlns="">
      <p:transition spd="slow" advTm="9587"/>
    </mc:Fallback>
  </mc:AlternateContent>
  <p:extLst>
    <p:ext uri="{E180D4A7-C9FB-4DFB-919C-405C955672EB}">
      <p14:showEvtLst xmlns:p14="http://schemas.microsoft.com/office/powerpoint/2010/main">
        <p14:playEvt time="1" objId="3"/>
        <p14:stopEvt time="9049" objId="3"/>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A06C6081-1EBC-484C-8576-FE8597A3C129}"/>
              </a:ext>
            </a:extLst>
          </p:cNvPr>
          <p:cNvSpPr/>
          <p:nvPr/>
        </p:nvSpPr>
        <p:spPr>
          <a:xfrm>
            <a:off x="5842560" y="1013002"/>
            <a:ext cx="4173327" cy="5556738"/>
          </a:xfrm>
          <a:prstGeom prst="roundRect">
            <a:avLst>
              <a:gd name="adj" fmla="val 1835"/>
            </a:avLst>
          </a:prstGeom>
          <a:solidFill>
            <a:srgbClr val="00B0F0"/>
          </a:solidFill>
          <a:ln>
            <a:noFill/>
          </a:ln>
          <a:scene3d>
            <a:camera prst="perspectiveLeft"/>
            <a:lightRig rig="fla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94D19A6A-E772-41FF-81FB-A3FCFC7567CC}"/>
              </a:ext>
            </a:extLst>
          </p:cNvPr>
          <p:cNvSpPr/>
          <p:nvPr/>
        </p:nvSpPr>
        <p:spPr>
          <a:xfrm>
            <a:off x="1720454" y="1012862"/>
            <a:ext cx="4577095" cy="5556738"/>
          </a:xfrm>
          <a:prstGeom prst="roundRect">
            <a:avLst>
              <a:gd name="adj" fmla="val 1835"/>
            </a:avLst>
          </a:prstGeom>
          <a:solidFill>
            <a:srgbClr val="00B0F0"/>
          </a:solidFill>
          <a:ln>
            <a:noFill/>
          </a:ln>
          <a:scene3d>
            <a:camera prst="perspectiveRight"/>
            <a:lightRig rig="twoPt" dir="t"/>
          </a:scene3d>
          <a:sp3d extrusionH="1460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381A9ECD-146F-4291-9A13-56E2C49ABF89}"/>
              </a:ext>
            </a:extLst>
          </p:cNvPr>
          <p:cNvSpPr/>
          <p:nvPr/>
        </p:nvSpPr>
        <p:spPr>
          <a:xfrm>
            <a:off x="2179384" y="1149760"/>
            <a:ext cx="4047163" cy="5324061"/>
          </a:xfrm>
          <a:prstGeom prst="rect">
            <a:avLst/>
          </a:prstGeom>
          <a:solidFill>
            <a:schemeClr val="bg1"/>
          </a:solidFill>
          <a:ln>
            <a:noFill/>
          </a:ln>
          <a:scene3d>
            <a:camera prst="perspectiveRight"/>
            <a:lightRig rig="twoPt"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E58BF59-9748-4AB6-B6CC-FCFCC8BF482B}"/>
              </a:ext>
            </a:extLst>
          </p:cNvPr>
          <p:cNvSpPr/>
          <p:nvPr/>
        </p:nvSpPr>
        <p:spPr>
          <a:xfrm>
            <a:off x="5944682" y="1118510"/>
            <a:ext cx="3667335" cy="5324061"/>
          </a:xfrm>
          <a:prstGeom prst="rect">
            <a:avLst/>
          </a:prstGeom>
          <a:pattFill prst="dotGrid">
            <a:fgClr>
              <a:schemeClr val="bg1">
                <a:lumMod val="95000"/>
              </a:schemeClr>
            </a:fgClr>
            <a:bgClr>
              <a:schemeClr val="bg1"/>
            </a:bgClr>
          </a:pattFill>
          <a:ln>
            <a:noFill/>
          </a:ln>
          <a:scene3d>
            <a:camera prst="perspectiveLeft"/>
            <a:lightRig rig="balanced" dir="t"/>
          </a:scene3d>
          <a:sp3d extrusionH="15494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6" name="Group 35">
            <a:extLst>
              <a:ext uri="{FF2B5EF4-FFF2-40B4-BE49-F238E27FC236}">
                <a16:creationId xmlns:a16="http://schemas.microsoft.com/office/drawing/2014/main" id="{E34368D1-0CFE-4462-928C-169EC708B55E}"/>
              </a:ext>
            </a:extLst>
          </p:cNvPr>
          <p:cNvGrpSpPr/>
          <p:nvPr/>
        </p:nvGrpSpPr>
        <p:grpSpPr>
          <a:xfrm>
            <a:off x="9612789" y="1434892"/>
            <a:ext cx="1964922" cy="675249"/>
            <a:chOff x="9612789" y="1083212"/>
            <a:chExt cx="1964922" cy="675249"/>
          </a:xfrm>
        </p:grpSpPr>
        <p:sp>
          <p:nvSpPr>
            <p:cNvPr id="12" name="Rectangle 11">
              <a:extLst>
                <a:ext uri="{FF2B5EF4-FFF2-40B4-BE49-F238E27FC236}">
                  <a16:creationId xmlns:a16="http://schemas.microsoft.com/office/drawing/2014/main" id="{4DBFF814-6F99-4954-BFC7-27F098580E42}"/>
                </a:ext>
              </a:extLst>
            </p:cNvPr>
            <p:cNvSpPr/>
            <p:nvPr/>
          </p:nvSpPr>
          <p:spPr>
            <a:xfrm>
              <a:off x="9612789" y="1083212"/>
              <a:ext cx="1964922" cy="675249"/>
            </a:xfrm>
            <a:prstGeom prst="rect">
              <a:avLst/>
            </a:prstGeom>
            <a:solidFill>
              <a:srgbClr val="FF99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A79D627C-2C6C-4173-B432-F58DCC8FCE68}"/>
                </a:ext>
              </a:extLst>
            </p:cNvPr>
            <p:cNvSpPr txBox="1"/>
            <p:nvPr/>
          </p:nvSpPr>
          <p:spPr>
            <a:xfrm>
              <a:off x="9806679" y="1166592"/>
              <a:ext cx="123822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400" b="1" dirty="0">
                  <a:solidFill>
                    <a:prstClr val="white"/>
                  </a:solidFill>
                  <a:latin typeface="Alexandria" pitchFamily="2" charset="-78"/>
                  <a:cs typeface="Alexandria" pitchFamily="2" charset="-78"/>
                </a:rPr>
                <a:t>القيادة التربوية</a:t>
              </a:r>
              <a:endParaRPr kumimoji="0" lang="en-US" sz="14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sp>
          <p:nvSpPr>
            <p:cNvPr id="14" name="TextBox 13">
              <a:extLst>
                <a:ext uri="{FF2B5EF4-FFF2-40B4-BE49-F238E27FC236}">
                  <a16:creationId xmlns:a16="http://schemas.microsoft.com/office/drawing/2014/main" id="{81B8D044-6446-42D3-B208-FEF6AD4B0525}"/>
                </a:ext>
              </a:extLst>
            </p:cNvPr>
            <p:cNvSpPr txBox="1"/>
            <p:nvPr/>
          </p:nvSpPr>
          <p:spPr>
            <a:xfrm>
              <a:off x="10630137" y="1258788"/>
              <a:ext cx="780554" cy="33855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white"/>
                  </a:solidFill>
                  <a:effectLst/>
                  <a:uLnTx/>
                  <a:uFillTx/>
                  <a:latin typeface="Alexandria" pitchFamily="2" charset="-78"/>
                  <a:cs typeface="Alexandria" pitchFamily="2" charset="-78"/>
                </a:rPr>
                <a:t>01</a:t>
              </a:r>
            </a:p>
          </p:txBody>
        </p:sp>
      </p:grpSp>
      <p:grpSp>
        <p:nvGrpSpPr>
          <p:cNvPr id="37" name="Group 36">
            <a:extLst>
              <a:ext uri="{FF2B5EF4-FFF2-40B4-BE49-F238E27FC236}">
                <a16:creationId xmlns:a16="http://schemas.microsoft.com/office/drawing/2014/main" id="{D315A847-EDCD-4EC7-A688-29A23F4DB996}"/>
              </a:ext>
            </a:extLst>
          </p:cNvPr>
          <p:cNvGrpSpPr/>
          <p:nvPr/>
        </p:nvGrpSpPr>
        <p:grpSpPr>
          <a:xfrm>
            <a:off x="9609172" y="2285717"/>
            <a:ext cx="1964922" cy="675249"/>
            <a:chOff x="9609172" y="1934037"/>
            <a:chExt cx="1964922" cy="675249"/>
          </a:xfrm>
        </p:grpSpPr>
        <p:sp>
          <p:nvSpPr>
            <p:cNvPr id="17" name="Rectangle 16">
              <a:extLst>
                <a:ext uri="{FF2B5EF4-FFF2-40B4-BE49-F238E27FC236}">
                  <a16:creationId xmlns:a16="http://schemas.microsoft.com/office/drawing/2014/main" id="{65D4ACFE-FBBE-4F64-92FE-243AFFC3D97B}"/>
                </a:ext>
              </a:extLst>
            </p:cNvPr>
            <p:cNvSpPr/>
            <p:nvPr/>
          </p:nvSpPr>
          <p:spPr>
            <a:xfrm>
              <a:off x="9609172" y="1934037"/>
              <a:ext cx="1964922" cy="675249"/>
            </a:xfrm>
            <a:prstGeom prst="rect">
              <a:avLst/>
            </a:prstGeom>
            <a:solidFill>
              <a:srgbClr val="00CC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TextBox 17">
              <a:extLst>
                <a:ext uri="{FF2B5EF4-FFF2-40B4-BE49-F238E27FC236}">
                  <a16:creationId xmlns:a16="http://schemas.microsoft.com/office/drawing/2014/main" id="{30B125F4-13E6-46F3-9D99-21BB19295831}"/>
                </a:ext>
              </a:extLst>
            </p:cNvPr>
            <p:cNvSpPr txBox="1"/>
            <p:nvPr/>
          </p:nvSpPr>
          <p:spPr>
            <a:xfrm>
              <a:off x="9766404" y="2020043"/>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خصائص وأدوار</a:t>
              </a:r>
              <a:endParaRPr lang="en-US" dirty="0"/>
            </a:p>
          </p:txBody>
        </p:sp>
        <p:sp>
          <p:nvSpPr>
            <p:cNvPr id="19" name="TextBox 18">
              <a:extLst>
                <a:ext uri="{FF2B5EF4-FFF2-40B4-BE49-F238E27FC236}">
                  <a16:creationId xmlns:a16="http://schemas.microsoft.com/office/drawing/2014/main" id="{BBA7ADF8-22F1-41B9-B4B8-AAD901E80DCB}"/>
                </a:ext>
              </a:extLst>
            </p:cNvPr>
            <p:cNvSpPr txBox="1"/>
            <p:nvPr/>
          </p:nvSpPr>
          <p:spPr>
            <a:xfrm>
              <a:off x="10674255" y="2060092"/>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02</a:t>
              </a:r>
            </a:p>
          </p:txBody>
        </p:sp>
      </p:grpSp>
      <p:grpSp>
        <p:nvGrpSpPr>
          <p:cNvPr id="38" name="Group 37">
            <a:extLst>
              <a:ext uri="{FF2B5EF4-FFF2-40B4-BE49-F238E27FC236}">
                <a16:creationId xmlns:a16="http://schemas.microsoft.com/office/drawing/2014/main" id="{6F29288F-7DE5-4952-9919-FDCBC9F78014}"/>
              </a:ext>
            </a:extLst>
          </p:cNvPr>
          <p:cNvGrpSpPr/>
          <p:nvPr/>
        </p:nvGrpSpPr>
        <p:grpSpPr>
          <a:xfrm>
            <a:off x="9605555" y="3136542"/>
            <a:ext cx="1972156" cy="675249"/>
            <a:chOff x="9605555" y="2784862"/>
            <a:chExt cx="1972156" cy="675249"/>
          </a:xfrm>
        </p:grpSpPr>
        <p:sp>
          <p:nvSpPr>
            <p:cNvPr id="21" name="Rectangle 20">
              <a:extLst>
                <a:ext uri="{FF2B5EF4-FFF2-40B4-BE49-F238E27FC236}">
                  <a16:creationId xmlns:a16="http://schemas.microsoft.com/office/drawing/2014/main" id="{3B4593E3-CF44-49D7-9610-6D3365CDA13C}"/>
                </a:ext>
              </a:extLst>
            </p:cNvPr>
            <p:cNvSpPr/>
            <p:nvPr/>
          </p:nvSpPr>
          <p:spPr>
            <a:xfrm>
              <a:off x="9605555" y="2784862"/>
              <a:ext cx="1972156" cy="675249"/>
            </a:xfrm>
            <a:prstGeom prst="rect">
              <a:avLst/>
            </a:prstGeom>
            <a:solidFill>
              <a:srgbClr val="CC00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2" name="TextBox 21">
              <a:extLst>
                <a:ext uri="{FF2B5EF4-FFF2-40B4-BE49-F238E27FC236}">
                  <a16:creationId xmlns:a16="http://schemas.microsoft.com/office/drawing/2014/main" id="{37C33EED-94FD-4FDE-B1B9-FCD3C465AC3B}"/>
                </a:ext>
              </a:extLst>
            </p:cNvPr>
            <p:cNvSpPr txBox="1"/>
            <p:nvPr/>
          </p:nvSpPr>
          <p:spPr>
            <a:xfrm>
              <a:off x="9792878" y="3013160"/>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أنماط</a:t>
              </a:r>
              <a:endParaRPr lang="en-US" dirty="0"/>
            </a:p>
          </p:txBody>
        </p:sp>
        <p:sp>
          <p:nvSpPr>
            <p:cNvPr id="23" name="TextBox 22">
              <a:extLst>
                <a:ext uri="{FF2B5EF4-FFF2-40B4-BE49-F238E27FC236}">
                  <a16:creationId xmlns:a16="http://schemas.microsoft.com/office/drawing/2014/main" id="{22507D44-E774-487A-B9F5-A8E130E8752E}"/>
                </a:ext>
              </a:extLst>
            </p:cNvPr>
            <p:cNvSpPr txBox="1"/>
            <p:nvPr/>
          </p:nvSpPr>
          <p:spPr>
            <a:xfrm>
              <a:off x="10674255" y="3000383"/>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03</a:t>
              </a:r>
            </a:p>
          </p:txBody>
        </p:sp>
      </p:grpSp>
      <p:grpSp>
        <p:nvGrpSpPr>
          <p:cNvPr id="39" name="Group 38">
            <a:extLst>
              <a:ext uri="{FF2B5EF4-FFF2-40B4-BE49-F238E27FC236}">
                <a16:creationId xmlns:a16="http://schemas.microsoft.com/office/drawing/2014/main" id="{D0444B30-30B5-487D-83EF-D753B7D8CB32}"/>
              </a:ext>
            </a:extLst>
          </p:cNvPr>
          <p:cNvGrpSpPr/>
          <p:nvPr/>
        </p:nvGrpSpPr>
        <p:grpSpPr>
          <a:xfrm>
            <a:off x="9601938" y="3987367"/>
            <a:ext cx="1964922" cy="675249"/>
            <a:chOff x="9601938" y="3635687"/>
            <a:chExt cx="1964922" cy="675249"/>
          </a:xfrm>
        </p:grpSpPr>
        <p:sp>
          <p:nvSpPr>
            <p:cNvPr id="25" name="Rectangle 24">
              <a:extLst>
                <a:ext uri="{FF2B5EF4-FFF2-40B4-BE49-F238E27FC236}">
                  <a16:creationId xmlns:a16="http://schemas.microsoft.com/office/drawing/2014/main" id="{EB71E001-60B0-4BB3-BA7D-0B0943B2A278}"/>
                </a:ext>
              </a:extLst>
            </p:cNvPr>
            <p:cNvSpPr/>
            <p:nvPr/>
          </p:nvSpPr>
          <p:spPr>
            <a:xfrm>
              <a:off x="9601938" y="3635687"/>
              <a:ext cx="1964922" cy="675249"/>
            </a:xfrm>
            <a:prstGeom prst="rect">
              <a:avLst/>
            </a:prstGeom>
            <a:solidFill>
              <a:srgbClr val="0066CC"/>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6" name="TextBox 25">
              <a:extLst>
                <a:ext uri="{FF2B5EF4-FFF2-40B4-BE49-F238E27FC236}">
                  <a16:creationId xmlns:a16="http://schemas.microsoft.com/office/drawing/2014/main" id="{A9507DCF-BB9B-45E7-B282-E5EFCA6ECEDA}"/>
                </a:ext>
              </a:extLst>
            </p:cNvPr>
            <p:cNvSpPr txBox="1"/>
            <p:nvPr/>
          </p:nvSpPr>
          <p:spPr>
            <a:xfrm>
              <a:off x="9710505" y="3811263"/>
              <a:ext cx="1402972"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الحوكمة</a:t>
              </a:r>
              <a:endParaRPr lang="en-US" dirty="0"/>
            </a:p>
          </p:txBody>
        </p:sp>
        <p:sp>
          <p:nvSpPr>
            <p:cNvPr id="27" name="TextBox 26">
              <a:extLst>
                <a:ext uri="{FF2B5EF4-FFF2-40B4-BE49-F238E27FC236}">
                  <a16:creationId xmlns:a16="http://schemas.microsoft.com/office/drawing/2014/main" id="{CD27B1EE-F37D-42F9-89A5-C206F0EB7BC5}"/>
                </a:ext>
              </a:extLst>
            </p:cNvPr>
            <p:cNvSpPr txBox="1"/>
            <p:nvPr/>
          </p:nvSpPr>
          <p:spPr>
            <a:xfrm>
              <a:off x="10723200" y="3841110"/>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04</a:t>
              </a:r>
            </a:p>
          </p:txBody>
        </p:sp>
      </p:grpSp>
      <p:grpSp>
        <p:nvGrpSpPr>
          <p:cNvPr id="40" name="Group 39">
            <a:extLst>
              <a:ext uri="{FF2B5EF4-FFF2-40B4-BE49-F238E27FC236}">
                <a16:creationId xmlns:a16="http://schemas.microsoft.com/office/drawing/2014/main" id="{08CAE4D4-2571-4C11-A1DE-8BF18C82427E}"/>
              </a:ext>
            </a:extLst>
          </p:cNvPr>
          <p:cNvGrpSpPr/>
          <p:nvPr/>
        </p:nvGrpSpPr>
        <p:grpSpPr>
          <a:xfrm>
            <a:off x="9598321" y="4838192"/>
            <a:ext cx="1964922" cy="675249"/>
            <a:chOff x="9598321" y="4486512"/>
            <a:chExt cx="1964922" cy="675249"/>
          </a:xfrm>
        </p:grpSpPr>
        <p:sp>
          <p:nvSpPr>
            <p:cNvPr id="29" name="Rectangle 28">
              <a:extLst>
                <a:ext uri="{FF2B5EF4-FFF2-40B4-BE49-F238E27FC236}">
                  <a16:creationId xmlns:a16="http://schemas.microsoft.com/office/drawing/2014/main" id="{80B808F9-D80E-4B12-B6DA-8593D783F4EE}"/>
                </a:ext>
              </a:extLst>
            </p:cNvPr>
            <p:cNvSpPr/>
            <p:nvPr/>
          </p:nvSpPr>
          <p:spPr>
            <a:xfrm>
              <a:off x="9598321" y="4486512"/>
              <a:ext cx="1964922" cy="675249"/>
            </a:xfrm>
            <a:prstGeom prst="rect">
              <a:avLst/>
            </a:prstGeom>
            <a:solidFill>
              <a:srgbClr val="99CC00"/>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253A79C-C1B8-4B8B-BEFE-8C0A5783C926}"/>
                </a:ext>
              </a:extLst>
            </p:cNvPr>
            <p:cNvSpPr txBox="1"/>
            <p:nvPr/>
          </p:nvSpPr>
          <p:spPr>
            <a:xfrm>
              <a:off x="9890906" y="4627318"/>
              <a:ext cx="1238226" cy="307777"/>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مبادئ</a:t>
              </a:r>
              <a:endParaRPr lang="en-US" dirty="0"/>
            </a:p>
          </p:txBody>
        </p:sp>
        <p:sp>
          <p:nvSpPr>
            <p:cNvPr id="31" name="TextBox 30">
              <a:extLst>
                <a:ext uri="{FF2B5EF4-FFF2-40B4-BE49-F238E27FC236}">
                  <a16:creationId xmlns:a16="http://schemas.microsoft.com/office/drawing/2014/main" id="{FD601C18-F066-4F7C-ADFC-2522FA8F7220}"/>
                </a:ext>
              </a:extLst>
            </p:cNvPr>
            <p:cNvSpPr txBox="1"/>
            <p:nvPr/>
          </p:nvSpPr>
          <p:spPr>
            <a:xfrm>
              <a:off x="10743701" y="4683576"/>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05</a:t>
              </a:r>
            </a:p>
          </p:txBody>
        </p:sp>
      </p:grpSp>
      <p:grpSp>
        <p:nvGrpSpPr>
          <p:cNvPr id="41" name="Group 40">
            <a:extLst>
              <a:ext uri="{FF2B5EF4-FFF2-40B4-BE49-F238E27FC236}">
                <a16:creationId xmlns:a16="http://schemas.microsoft.com/office/drawing/2014/main" id="{7709C86E-2659-4BCB-9D2F-B2F984066EDE}"/>
              </a:ext>
            </a:extLst>
          </p:cNvPr>
          <p:cNvGrpSpPr/>
          <p:nvPr/>
        </p:nvGrpSpPr>
        <p:grpSpPr>
          <a:xfrm>
            <a:off x="9594704" y="5689017"/>
            <a:ext cx="1964922" cy="675249"/>
            <a:chOff x="9594704" y="5337337"/>
            <a:chExt cx="1964922" cy="675249"/>
          </a:xfrm>
        </p:grpSpPr>
        <p:sp>
          <p:nvSpPr>
            <p:cNvPr id="33" name="Rectangle 32">
              <a:extLst>
                <a:ext uri="{FF2B5EF4-FFF2-40B4-BE49-F238E27FC236}">
                  <a16:creationId xmlns:a16="http://schemas.microsoft.com/office/drawing/2014/main" id="{B063EF9D-B88C-4DA4-8D65-D76BFED253DE}"/>
                </a:ext>
              </a:extLst>
            </p:cNvPr>
            <p:cNvSpPr/>
            <p:nvPr/>
          </p:nvSpPr>
          <p:spPr>
            <a:xfrm>
              <a:off x="9594704" y="5337337"/>
              <a:ext cx="1964922" cy="675249"/>
            </a:xfrm>
            <a:prstGeom prst="rect">
              <a:avLst/>
            </a:prstGeom>
            <a:solidFill>
              <a:srgbClr val="FF3399"/>
            </a:solidFill>
            <a:ln>
              <a:noFill/>
            </a:ln>
            <a:effectLst>
              <a:innerShdw blurRad="63500" dist="50800" dir="10800000">
                <a:prstClr val="black">
                  <a:alpha val="50000"/>
                </a:prstClr>
              </a:innerShdw>
            </a:effectLst>
            <a:scene3d>
              <a:camera prst="perspectiveLeft"/>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TextBox 33">
              <a:extLst>
                <a:ext uri="{FF2B5EF4-FFF2-40B4-BE49-F238E27FC236}">
                  <a16:creationId xmlns:a16="http://schemas.microsoft.com/office/drawing/2014/main" id="{51B44E73-79B2-4326-8FED-953AAE57E7B5}"/>
                </a:ext>
              </a:extLst>
            </p:cNvPr>
            <p:cNvSpPr txBox="1"/>
            <p:nvPr/>
          </p:nvSpPr>
          <p:spPr>
            <a:xfrm>
              <a:off x="9898855" y="5385528"/>
              <a:ext cx="1238226" cy="523220"/>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sz="1400" b="1">
                  <a:solidFill>
                    <a:prstClr val="white"/>
                  </a:solidFill>
                  <a:latin typeface="Alexandria" pitchFamily="2" charset="-78"/>
                  <a:cs typeface="Alexandria" pitchFamily="2" charset="-78"/>
                </a:defRPr>
              </a:lvl1pPr>
            </a:lstStyle>
            <a:p>
              <a:r>
                <a:rPr lang="ar-EG" dirty="0"/>
                <a:t>مؤشرات وتحديات</a:t>
              </a:r>
              <a:endParaRPr lang="en-US" dirty="0"/>
            </a:p>
          </p:txBody>
        </p:sp>
        <p:sp>
          <p:nvSpPr>
            <p:cNvPr id="35" name="TextBox 34">
              <a:extLst>
                <a:ext uri="{FF2B5EF4-FFF2-40B4-BE49-F238E27FC236}">
                  <a16:creationId xmlns:a16="http://schemas.microsoft.com/office/drawing/2014/main" id="{0FAD801F-52D9-474B-AC0C-FEB249179B1B}"/>
                </a:ext>
              </a:extLst>
            </p:cNvPr>
            <p:cNvSpPr txBox="1"/>
            <p:nvPr/>
          </p:nvSpPr>
          <p:spPr>
            <a:xfrm>
              <a:off x="10743701" y="5570029"/>
              <a:ext cx="780554" cy="307777"/>
            </a:xfrm>
            <a:prstGeom prst="rect">
              <a:avLst/>
            </a:prstGeom>
            <a:noFill/>
          </p:spPr>
          <p:txBody>
            <a:bodyPr wrap="square" rtlCol="0">
              <a:spAutoFit/>
            </a:bodyPr>
            <a:lstStyle>
              <a:defPPr>
                <a:defRPr lang="en-US"/>
              </a:defPPr>
              <a:lvl1pPr marR="0" lvl="0" indent="0" algn="r" fontAlgn="auto">
                <a:lnSpc>
                  <a:spcPct val="100000"/>
                </a:lnSpc>
                <a:spcBef>
                  <a:spcPts val="0"/>
                </a:spcBef>
                <a:spcAft>
                  <a:spcPts val="0"/>
                </a:spcAft>
                <a:buClrTx/>
                <a:buSzTx/>
                <a:buFontTx/>
                <a:buNone/>
                <a:tabLst/>
                <a:defRPr kumimoji="0" sz="1600" b="1" i="0" u="none" strike="noStrike" cap="none" spc="0" normalizeH="0" baseline="0">
                  <a:ln>
                    <a:noFill/>
                  </a:ln>
                  <a:solidFill>
                    <a:prstClr val="white"/>
                  </a:solidFill>
                  <a:effectLst/>
                  <a:uLnTx/>
                  <a:uFillTx/>
                  <a:latin typeface="Alexandria" pitchFamily="2" charset="-78"/>
                  <a:cs typeface="Alexandria" pitchFamily="2" charset="-78"/>
                </a:defRPr>
              </a:lvl1pPr>
            </a:lstStyle>
            <a:p>
              <a:r>
                <a:rPr lang="en-US" dirty="0"/>
                <a:t>06</a:t>
              </a:r>
            </a:p>
          </p:txBody>
        </p:sp>
      </p:grpSp>
      <p:sp>
        <p:nvSpPr>
          <p:cNvPr id="42" name="TextBox 41">
            <a:extLst>
              <a:ext uri="{FF2B5EF4-FFF2-40B4-BE49-F238E27FC236}">
                <a16:creationId xmlns:a16="http://schemas.microsoft.com/office/drawing/2014/main" id="{CCD4EA40-943E-46C8-B186-BE60BB9C2C76}"/>
              </a:ext>
            </a:extLst>
          </p:cNvPr>
          <p:cNvSpPr txBox="1"/>
          <p:nvPr/>
        </p:nvSpPr>
        <p:spPr>
          <a:xfrm>
            <a:off x="2709227" y="1310851"/>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9900"/>
                </a:solidFill>
                <a:effectLst/>
                <a:uLnTx/>
                <a:uFillTx/>
                <a:latin typeface="Century Gothic" panose="020B0502020202020204" pitchFamily="34" charset="0"/>
                <a:ea typeface="+mn-ea"/>
                <a:cs typeface="+mn-cs"/>
              </a:rPr>
              <a:t>01</a:t>
            </a:r>
          </a:p>
        </p:txBody>
      </p:sp>
      <p:sp>
        <p:nvSpPr>
          <p:cNvPr id="43" name="TextBox 42">
            <a:extLst>
              <a:ext uri="{FF2B5EF4-FFF2-40B4-BE49-F238E27FC236}">
                <a16:creationId xmlns:a16="http://schemas.microsoft.com/office/drawing/2014/main" id="{9A7829F5-CA17-4384-BE47-B5B41731F855}"/>
              </a:ext>
            </a:extLst>
          </p:cNvPr>
          <p:cNvSpPr txBox="1"/>
          <p:nvPr/>
        </p:nvSpPr>
        <p:spPr>
          <a:xfrm>
            <a:off x="2540514" y="5394954"/>
            <a:ext cx="3217889"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أنماط القيادة التربوية الحديثة، والتحديات التي تواجه القيادة</a:t>
            </a:r>
            <a:r>
              <a:rPr kumimoji="0" lang="ar-EG" sz="1600" b="0" i="0" u="none" strike="noStrike" kern="1200" cap="none" spc="0" normalizeH="0" noProof="0" dirty="0">
                <a:ln>
                  <a:noFill/>
                </a:ln>
                <a:solidFill>
                  <a:srgbClr val="002060"/>
                </a:solidFill>
                <a:effectLst/>
                <a:uLnTx/>
                <a:uFillTx/>
                <a:latin typeface="Alexandria" pitchFamily="2" charset="-78"/>
                <a:cs typeface="Alexandria" pitchFamily="2" charset="-78"/>
              </a:rPr>
              <a:t> التربوية</a:t>
            </a: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 </a:t>
            </a:r>
            <a:endParaRPr kumimoji="0" lang="en-US" sz="1600" b="0" i="0" u="none" strike="noStrike" kern="1200" cap="none" spc="0" normalizeH="0" baseline="0" noProof="0" dirty="0">
              <a:ln>
                <a:noFill/>
              </a:ln>
              <a:solidFill>
                <a:srgbClr val="002060"/>
              </a:solidFill>
              <a:effectLst/>
              <a:uLnTx/>
              <a:uFillTx/>
              <a:latin typeface="Alexandria" pitchFamily="2" charset="-78"/>
              <a:cs typeface="Alexandria" pitchFamily="2" charset="-78"/>
            </a:endParaRPr>
          </a:p>
        </p:txBody>
      </p:sp>
      <p:pic>
        <p:nvPicPr>
          <p:cNvPr id="45" name="Graphic 44" descr="Puzzle pieces">
            <a:extLst>
              <a:ext uri="{FF2B5EF4-FFF2-40B4-BE49-F238E27FC236}">
                <a16:creationId xmlns:a16="http://schemas.microsoft.com/office/drawing/2014/main" id="{218C4552-7FAE-4F7A-80A3-38BD6E316DD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768858" y="1118510"/>
            <a:ext cx="720969" cy="720969"/>
          </a:xfrm>
          <a:prstGeom prst="rect">
            <a:avLst/>
          </a:prstGeom>
        </p:spPr>
      </p:pic>
      <p:sp>
        <p:nvSpPr>
          <p:cNvPr id="46" name="TextBox 45">
            <a:extLst>
              <a:ext uri="{FF2B5EF4-FFF2-40B4-BE49-F238E27FC236}">
                <a16:creationId xmlns:a16="http://schemas.microsoft.com/office/drawing/2014/main" id="{F2357D15-43C6-4861-ADC0-D7B72B30A892}"/>
              </a:ext>
            </a:extLst>
          </p:cNvPr>
          <p:cNvSpPr txBox="1"/>
          <p:nvPr/>
        </p:nvSpPr>
        <p:spPr>
          <a:xfrm>
            <a:off x="2754943" y="3111090"/>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CC99"/>
                </a:solidFill>
                <a:effectLst/>
                <a:uLnTx/>
                <a:uFillTx/>
                <a:latin typeface="Century Gothic" panose="020B0502020202020204" pitchFamily="34" charset="0"/>
                <a:ea typeface="+mn-ea"/>
                <a:cs typeface="+mn-cs"/>
              </a:rPr>
              <a:t>02</a:t>
            </a:r>
          </a:p>
        </p:txBody>
      </p:sp>
      <p:sp>
        <p:nvSpPr>
          <p:cNvPr id="47" name="TextBox 46">
            <a:extLst>
              <a:ext uri="{FF2B5EF4-FFF2-40B4-BE49-F238E27FC236}">
                <a16:creationId xmlns:a16="http://schemas.microsoft.com/office/drawing/2014/main" id="{FA0AEA6D-45FC-4C41-BE20-ACAE3A9D1A78}"/>
              </a:ext>
            </a:extLst>
          </p:cNvPr>
          <p:cNvSpPr txBox="1"/>
          <p:nvPr/>
        </p:nvSpPr>
        <p:spPr>
          <a:xfrm>
            <a:off x="6096000" y="1971080"/>
            <a:ext cx="3217889" cy="338554"/>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الحوكمة التعليمية،وأهدافها</a:t>
            </a:r>
            <a:endParaRPr lang="en-US" dirty="0"/>
          </a:p>
        </p:txBody>
      </p:sp>
      <p:pic>
        <p:nvPicPr>
          <p:cNvPr id="50" name="Graphic 49" descr="Bullseye">
            <a:extLst>
              <a:ext uri="{FF2B5EF4-FFF2-40B4-BE49-F238E27FC236}">
                <a16:creationId xmlns:a16="http://schemas.microsoft.com/office/drawing/2014/main" id="{3D5A086D-9348-423E-AF2B-6042BB567976}"/>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3793728" y="2969524"/>
            <a:ext cx="593988" cy="593988"/>
          </a:xfrm>
          <a:prstGeom prst="rect">
            <a:avLst/>
          </a:prstGeom>
        </p:spPr>
      </p:pic>
      <p:sp>
        <p:nvSpPr>
          <p:cNvPr id="51" name="TextBox 50">
            <a:extLst>
              <a:ext uri="{FF2B5EF4-FFF2-40B4-BE49-F238E27FC236}">
                <a16:creationId xmlns:a16="http://schemas.microsoft.com/office/drawing/2014/main" id="{DF2E5144-C527-4C12-9BC9-68496FA2D868}"/>
              </a:ext>
            </a:extLst>
          </p:cNvPr>
          <p:cNvSpPr txBox="1"/>
          <p:nvPr/>
        </p:nvSpPr>
        <p:spPr>
          <a:xfrm>
            <a:off x="2754943" y="48477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CC00CC"/>
                </a:solidFill>
                <a:effectLst/>
                <a:uLnTx/>
                <a:uFillTx/>
                <a:latin typeface="Century Gothic" panose="020B0502020202020204" pitchFamily="34" charset="0"/>
                <a:ea typeface="+mn-ea"/>
                <a:cs typeface="+mn-cs"/>
              </a:rPr>
              <a:t>03</a:t>
            </a:r>
          </a:p>
        </p:txBody>
      </p:sp>
      <p:pic>
        <p:nvPicPr>
          <p:cNvPr id="55" name="Graphic 54" descr="Chat">
            <a:extLst>
              <a:ext uri="{FF2B5EF4-FFF2-40B4-BE49-F238E27FC236}">
                <a16:creationId xmlns:a16="http://schemas.microsoft.com/office/drawing/2014/main" id="{04AE88BE-E4B7-43D1-9652-23805E916694}"/>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p:blipFill>
        <p:spPr>
          <a:xfrm>
            <a:off x="3793728" y="4721241"/>
            <a:ext cx="673713" cy="673713"/>
          </a:xfrm>
          <a:prstGeom prst="rect">
            <a:avLst/>
          </a:prstGeom>
        </p:spPr>
      </p:pic>
      <p:sp>
        <p:nvSpPr>
          <p:cNvPr id="56" name="TextBox 55">
            <a:extLst>
              <a:ext uri="{FF2B5EF4-FFF2-40B4-BE49-F238E27FC236}">
                <a16:creationId xmlns:a16="http://schemas.microsoft.com/office/drawing/2014/main" id="{A74D35C0-C4B8-401D-A8A4-1006F49C349C}"/>
              </a:ext>
            </a:extLst>
          </p:cNvPr>
          <p:cNvSpPr txBox="1"/>
          <p:nvPr/>
        </p:nvSpPr>
        <p:spPr>
          <a:xfrm>
            <a:off x="6096000" y="1444446"/>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66CC"/>
                </a:solidFill>
                <a:effectLst/>
                <a:uLnTx/>
                <a:uFillTx/>
                <a:latin typeface="Century Gothic" panose="020B0502020202020204" pitchFamily="34" charset="0"/>
                <a:ea typeface="+mn-ea"/>
                <a:cs typeface="+mn-cs"/>
              </a:rPr>
              <a:t>04</a:t>
            </a:r>
          </a:p>
        </p:txBody>
      </p:sp>
      <p:sp>
        <p:nvSpPr>
          <p:cNvPr id="57" name="TextBox 56">
            <a:extLst>
              <a:ext uri="{FF2B5EF4-FFF2-40B4-BE49-F238E27FC236}">
                <a16:creationId xmlns:a16="http://schemas.microsoft.com/office/drawing/2014/main" id="{B4F05575-813E-48C3-AECA-D7F8B83BED69}"/>
              </a:ext>
            </a:extLst>
          </p:cNvPr>
          <p:cNvSpPr txBox="1"/>
          <p:nvPr/>
        </p:nvSpPr>
        <p:spPr>
          <a:xfrm>
            <a:off x="6224122" y="3563343"/>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مبادئ ومجالات الحوكمة التعليمية</a:t>
            </a:r>
            <a:endParaRPr lang="en-US" dirty="0"/>
          </a:p>
        </p:txBody>
      </p:sp>
      <p:pic>
        <p:nvPicPr>
          <p:cNvPr id="59" name="Graphic 58" descr="Trophy">
            <a:extLst>
              <a:ext uri="{FF2B5EF4-FFF2-40B4-BE49-F238E27FC236}">
                <a16:creationId xmlns:a16="http://schemas.microsoft.com/office/drawing/2014/main" id="{59D6418E-1ABA-4780-BDB9-A07C9388471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7208198" y="4781580"/>
            <a:ext cx="504841" cy="504841"/>
          </a:xfrm>
          <a:prstGeom prst="rect">
            <a:avLst/>
          </a:prstGeom>
        </p:spPr>
      </p:pic>
      <p:pic>
        <p:nvPicPr>
          <p:cNvPr id="61" name="Graphic 60" descr="Clipboard">
            <a:extLst>
              <a:ext uri="{FF2B5EF4-FFF2-40B4-BE49-F238E27FC236}">
                <a16:creationId xmlns:a16="http://schemas.microsoft.com/office/drawing/2014/main" id="{07DF0843-5E78-4441-9868-664B0F906B50}"/>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r:embed="rId11"/>
              </a:ext>
            </a:extLst>
          </a:blip>
          <a:stretch>
            <a:fillRect/>
          </a:stretch>
        </p:blipFill>
        <p:spPr>
          <a:xfrm>
            <a:off x="7105763" y="1373726"/>
            <a:ext cx="544519" cy="544519"/>
          </a:xfrm>
          <a:prstGeom prst="rect">
            <a:avLst/>
          </a:prstGeom>
        </p:spPr>
      </p:pic>
      <p:sp>
        <p:nvSpPr>
          <p:cNvPr id="62" name="TextBox 61">
            <a:extLst>
              <a:ext uri="{FF2B5EF4-FFF2-40B4-BE49-F238E27FC236}">
                <a16:creationId xmlns:a16="http://schemas.microsoft.com/office/drawing/2014/main" id="{CBA003D8-AD0C-42A6-9A94-DD17FBCD1314}"/>
              </a:ext>
            </a:extLst>
          </p:cNvPr>
          <p:cNvSpPr txBox="1"/>
          <p:nvPr/>
        </p:nvSpPr>
        <p:spPr>
          <a:xfrm>
            <a:off x="6154978" y="2989418"/>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99CC00"/>
                </a:solidFill>
                <a:effectLst/>
                <a:uLnTx/>
                <a:uFillTx/>
                <a:latin typeface="Century Gothic" panose="020B0502020202020204" pitchFamily="34" charset="0"/>
                <a:ea typeface="+mn-ea"/>
                <a:cs typeface="+mn-cs"/>
              </a:rPr>
              <a:t>05</a:t>
            </a:r>
          </a:p>
        </p:txBody>
      </p:sp>
      <p:sp>
        <p:nvSpPr>
          <p:cNvPr id="63" name="TextBox 62">
            <a:extLst>
              <a:ext uri="{FF2B5EF4-FFF2-40B4-BE49-F238E27FC236}">
                <a16:creationId xmlns:a16="http://schemas.microsoft.com/office/drawing/2014/main" id="{12DDACAB-3E5B-499B-96B5-0176D189188C}"/>
              </a:ext>
            </a:extLst>
          </p:cNvPr>
          <p:cNvSpPr txBox="1"/>
          <p:nvPr/>
        </p:nvSpPr>
        <p:spPr>
          <a:xfrm>
            <a:off x="6125558" y="5370425"/>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مؤشرات نجاح وتحديات الحوكمة التعليمية</a:t>
            </a:r>
            <a:endParaRPr lang="en-US" dirty="0"/>
          </a:p>
        </p:txBody>
      </p:sp>
      <p:pic>
        <p:nvPicPr>
          <p:cNvPr id="65" name="Graphic 64" descr="Ribbon">
            <a:extLst>
              <a:ext uri="{FF2B5EF4-FFF2-40B4-BE49-F238E27FC236}">
                <a16:creationId xmlns:a16="http://schemas.microsoft.com/office/drawing/2014/main" id="{C70158A2-0D1C-4B6B-93C9-81371E649851}"/>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r:embed="rId13"/>
              </a:ext>
            </a:extLst>
          </a:blip>
          <a:stretch>
            <a:fillRect/>
          </a:stretch>
        </p:blipFill>
        <p:spPr>
          <a:xfrm>
            <a:off x="7081370" y="2826208"/>
            <a:ext cx="653131" cy="653131"/>
          </a:xfrm>
          <a:prstGeom prst="rect">
            <a:avLst/>
          </a:prstGeom>
        </p:spPr>
      </p:pic>
      <p:sp>
        <p:nvSpPr>
          <p:cNvPr id="66" name="TextBox 65">
            <a:extLst>
              <a:ext uri="{FF2B5EF4-FFF2-40B4-BE49-F238E27FC236}">
                <a16:creationId xmlns:a16="http://schemas.microsoft.com/office/drawing/2014/main" id="{4E706144-243E-4277-B87B-31FC4B265A92}"/>
              </a:ext>
            </a:extLst>
          </p:cNvPr>
          <p:cNvSpPr txBox="1"/>
          <p:nvPr/>
        </p:nvSpPr>
        <p:spPr>
          <a:xfrm>
            <a:off x="6212941" y="4869234"/>
            <a:ext cx="1274164"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FF3399"/>
                </a:solidFill>
                <a:effectLst/>
                <a:uLnTx/>
                <a:uFillTx/>
                <a:latin typeface="Century Gothic" panose="020B0502020202020204" pitchFamily="34" charset="0"/>
                <a:ea typeface="+mn-ea"/>
                <a:cs typeface="+mn-cs"/>
              </a:rPr>
              <a:t>06</a:t>
            </a:r>
          </a:p>
        </p:txBody>
      </p:sp>
      <p:sp>
        <p:nvSpPr>
          <p:cNvPr id="2" name="Rectangle 1">
            <a:extLst>
              <a:ext uri="{FF2B5EF4-FFF2-40B4-BE49-F238E27FC236}">
                <a16:creationId xmlns:a16="http://schemas.microsoft.com/office/drawing/2014/main" id="{EC2D1AD6-F27F-9780-418B-DF713BF5EBD7}"/>
              </a:ext>
            </a:extLst>
          </p:cNvPr>
          <p:cNvSpPr/>
          <p:nvPr/>
        </p:nvSpPr>
        <p:spPr>
          <a:xfrm>
            <a:off x="2666991" y="655527"/>
            <a:ext cx="908241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016ADF9E-C2AD-843A-3D3E-EC0B9B05E8FF}"/>
              </a:ext>
            </a:extLst>
          </p:cNvPr>
          <p:cNvPicPr>
            <a:picLocks noChangeAspect="1"/>
          </p:cNvPicPr>
          <p:nvPr/>
        </p:nvPicPr>
        <p:blipFill rotWithShape="1">
          <a:blip r:embed="rId1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593" y="-74105"/>
            <a:ext cx="2441174" cy="1139861"/>
          </a:xfrm>
          <a:prstGeom prst="rect">
            <a:avLst/>
          </a:prstGeom>
        </p:spPr>
      </p:pic>
      <p:sp>
        <p:nvSpPr>
          <p:cNvPr id="6" name="Rectangle 5">
            <a:extLst>
              <a:ext uri="{FF2B5EF4-FFF2-40B4-BE49-F238E27FC236}">
                <a16:creationId xmlns:a16="http://schemas.microsoft.com/office/drawing/2014/main" id="{4E9838E5-5A58-6AE2-0A7E-062613AF46B7}"/>
              </a:ext>
            </a:extLst>
          </p:cNvPr>
          <p:cNvSpPr/>
          <p:nvPr/>
        </p:nvSpPr>
        <p:spPr>
          <a:xfrm>
            <a:off x="2578767" y="133961"/>
            <a:ext cx="8758504" cy="669799"/>
          </a:xfrm>
          <a:prstGeom prst="rect">
            <a:avLst/>
          </a:prstGeom>
          <a:noFill/>
        </p:spPr>
        <p:txBody>
          <a:bodyPr wrap="square">
            <a:spAutoFit/>
          </a:bodyPr>
          <a:lstStyle/>
          <a:p>
            <a:pPr algn="ctr" rtl="1"/>
            <a:r>
              <a:rPr lang="ar-EG" sz="2000" b="1" dirty="0">
                <a:solidFill>
                  <a:srgbClr val="00B0F0"/>
                </a:solidFill>
                <a:latin typeface="Alexandria" pitchFamily="2" charset="-78"/>
                <a:cs typeface="Alexandria" pitchFamily="2" charset="-78"/>
              </a:rPr>
              <a:t>المحاضرة الثانية: </a:t>
            </a:r>
            <a:r>
              <a:rPr lang="ar-EG" sz="1800" b="1" dirty="0">
                <a:solidFill>
                  <a:srgbClr val="002060"/>
                </a:solidFill>
                <a:latin typeface="Alexandria" pitchFamily="2" charset="-78"/>
                <a:cs typeface="Alexandria" pitchFamily="2" charset="-78"/>
              </a:rPr>
              <a:t>القيادة التربوية والحوكمة في المؤسسات التعليمية</a:t>
            </a:r>
            <a:endParaRPr lang="en-US" sz="1800" b="1" dirty="0">
              <a:solidFill>
                <a:srgbClr val="002060"/>
              </a:solidFill>
              <a:latin typeface="Alexandria" pitchFamily="2" charset="-78"/>
              <a:cs typeface="Alexandria" pitchFamily="2" charset="-78"/>
            </a:endParaRPr>
          </a:p>
          <a:p>
            <a:pPr>
              <a:lnSpc>
                <a:spcPct val="120000"/>
              </a:lnSpc>
            </a:pPr>
            <a:endParaRPr lang="en-US" sz="1600" dirty="0">
              <a:latin typeface="Times New Roman" panose="02020603050405020304" pitchFamily="18" charset="0"/>
              <a:cs typeface="Times New Roman" panose="02020603050405020304" pitchFamily="18" charset="0"/>
            </a:endParaRPr>
          </a:p>
        </p:txBody>
      </p:sp>
      <p:cxnSp>
        <p:nvCxnSpPr>
          <p:cNvPr id="9" name="Straight Connector 8">
            <a:extLst>
              <a:ext uri="{FF2B5EF4-FFF2-40B4-BE49-F238E27FC236}">
                <a16:creationId xmlns:a16="http://schemas.microsoft.com/office/drawing/2014/main" id="{06A4AAD0-0FC6-A7BD-0949-0882C62CCA44}"/>
              </a:ext>
            </a:extLst>
          </p:cNvPr>
          <p:cNvCxnSpPr>
            <a:cxnSpLocks/>
          </p:cNvCxnSpPr>
          <p:nvPr/>
        </p:nvCxnSpPr>
        <p:spPr>
          <a:xfrm>
            <a:off x="6055808" y="1215851"/>
            <a:ext cx="0" cy="5144892"/>
          </a:xfrm>
          <a:prstGeom prst="line">
            <a:avLst/>
          </a:prstGeom>
        </p:spPr>
        <p:style>
          <a:lnRef idx="3">
            <a:schemeClr val="accent5"/>
          </a:lnRef>
          <a:fillRef idx="0">
            <a:schemeClr val="accent5"/>
          </a:fillRef>
          <a:effectRef idx="2">
            <a:schemeClr val="accent5"/>
          </a:effectRef>
          <a:fontRef idx="minor">
            <a:schemeClr val="tx1"/>
          </a:fontRef>
        </p:style>
      </p:cxnSp>
      <p:sp>
        <p:nvSpPr>
          <p:cNvPr id="7" name="TextBox 6">
            <a:extLst>
              <a:ext uri="{FF2B5EF4-FFF2-40B4-BE49-F238E27FC236}">
                <a16:creationId xmlns:a16="http://schemas.microsoft.com/office/drawing/2014/main" id="{BC3509B5-118F-0B4A-E425-DACDAB766208}"/>
              </a:ext>
            </a:extLst>
          </p:cNvPr>
          <p:cNvSpPr txBox="1"/>
          <p:nvPr/>
        </p:nvSpPr>
        <p:spPr>
          <a:xfrm>
            <a:off x="2456358" y="1916201"/>
            <a:ext cx="3217889"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srgbClr val="002060"/>
                </a:solidFill>
                <a:effectLst/>
                <a:uLnTx/>
                <a:uFillTx/>
                <a:latin typeface="Alexandria" pitchFamily="2" charset="-78"/>
                <a:cs typeface="Alexandria" pitchFamily="2" charset="-78"/>
              </a:rPr>
              <a:t>القياد التربوية، وأهدافها، وأهميتها</a:t>
            </a:r>
          </a:p>
        </p:txBody>
      </p:sp>
      <p:sp>
        <p:nvSpPr>
          <p:cNvPr id="11" name="TextBox 10">
            <a:extLst>
              <a:ext uri="{FF2B5EF4-FFF2-40B4-BE49-F238E27FC236}">
                <a16:creationId xmlns:a16="http://schemas.microsoft.com/office/drawing/2014/main" id="{B40BE5A0-D785-40EF-8CC5-063C10171A37}"/>
              </a:ext>
            </a:extLst>
          </p:cNvPr>
          <p:cNvSpPr txBox="1"/>
          <p:nvPr/>
        </p:nvSpPr>
        <p:spPr>
          <a:xfrm>
            <a:off x="2515802" y="3633727"/>
            <a:ext cx="3217889" cy="584775"/>
          </a:xfrm>
          <a:prstGeom prst="rect">
            <a:avLst/>
          </a:prstGeom>
          <a:noFill/>
        </p:spPr>
        <p:txBody>
          <a:bodyPr wrap="square" rtlCol="0">
            <a:spAutoFit/>
          </a:bodyPr>
          <a:lstStyle>
            <a:defPPr>
              <a:defRPr lang="en-US"/>
            </a:defPPr>
            <a:lvl1pPr marR="0" lvl="0" indent="0" algn="ctr" fontAlgn="auto">
              <a:lnSpc>
                <a:spcPct val="100000"/>
              </a:lnSpc>
              <a:spcBef>
                <a:spcPts val="0"/>
              </a:spcBef>
              <a:spcAft>
                <a:spcPts val="0"/>
              </a:spcAft>
              <a:buClrTx/>
              <a:buSzTx/>
              <a:buFontTx/>
              <a:buNone/>
              <a:tabLst/>
              <a:defRPr kumimoji="0" sz="1600" b="0" i="0" u="none" strike="noStrike" cap="none" spc="0" normalizeH="0" baseline="0">
                <a:ln>
                  <a:noFill/>
                </a:ln>
                <a:solidFill>
                  <a:srgbClr val="002060"/>
                </a:solidFill>
                <a:effectLst/>
                <a:uLnTx/>
                <a:uFillTx/>
                <a:latin typeface="Alexandria" pitchFamily="2" charset="-78"/>
                <a:cs typeface="Alexandria" pitchFamily="2" charset="-78"/>
              </a:defRPr>
            </a:lvl1pPr>
          </a:lstStyle>
          <a:p>
            <a:r>
              <a:rPr lang="ar-EG" dirty="0"/>
              <a:t>خصائص وأدوار القائد التربوي الفعال</a:t>
            </a:r>
            <a:endParaRPr lang="en-US" dirty="0"/>
          </a:p>
        </p:txBody>
      </p:sp>
    </p:spTree>
    <p:extLst>
      <p:ext uri="{BB962C8B-B14F-4D97-AF65-F5344CB8AC3E}">
        <p14:creationId xmlns:p14="http://schemas.microsoft.com/office/powerpoint/2010/main" val="4081830021"/>
      </p:ext>
    </p:extLst>
  </p:cSld>
  <p:clrMapOvr>
    <a:masterClrMapping/>
  </p:clrMapOvr>
  <mc:AlternateContent xmlns:mc="http://schemas.openxmlformats.org/markup-compatibility/2006" xmlns:p14="http://schemas.microsoft.com/office/powerpoint/2010/main">
    <mc:Choice Requires="p14">
      <p:transition spd="slow" p14:dur="2000" advTm="75096"/>
    </mc:Choice>
    <mc:Fallback xmlns="">
      <p:transition spd="slow" advTm="750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8" fill="hold" nodeType="with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750" fill="hold"/>
                                        <p:tgtEl>
                                          <p:spTgt spid="36"/>
                                        </p:tgtEl>
                                        <p:attrNameLst>
                                          <p:attrName>ppt_x</p:attrName>
                                        </p:attrNameLst>
                                      </p:cBhvr>
                                      <p:tavLst>
                                        <p:tav tm="0">
                                          <p:val>
                                            <p:strVal val="#ppt_x-#ppt_w/2"/>
                                          </p:val>
                                        </p:tav>
                                        <p:tav tm="100000">
                                          <p:val>
                                            <p:strVal val="#ppt_x"/>
                                          </p:val>
                                        </p:tav>
                                      </p:tavLst>
                                    </p:anim>
                                    <p:anim calcmode="lin" valueType="num">
                                      <p:cBhvr>
                                        <p:cTn id="8" dur="750" fill="hold"/>
                                        <p:tgtEl>
                                          <p:spTgt spid="36"/>
                                        </p:tgtEl>
                                        <p:attrNameLst>
                                          <p:attrName>ppt_y</p:attrName>
                                        </p:attrNameLst>
                                      </p:cBhvr>
                                      <p:tavLst>
                                        <p:tav tm="0">
                                          <p:val>
                                            <p:strVal val="#ppt_y"/>
                                          </p:val>
                                        </p:tav>
                                        <p:tav tm="100000">
                                          <p:val>
                                            <p:strVal val="#ppt_y"/>
                                          </p:val>
                                        </p:tav>
                                      </p:tavLst>
                                    </p:anim>
                                    <p:anim calcmode="lin" valueType="num">
                                      <p:cBhvr>
                                        <p:cTn id="9" dur="750" fill="hold"/>
                                        <p:tgtEl>
                                          <p:spTgt spid="36"/>
                                        </p:tgtEl>
                                        <p:attrNameLst>
                                          <p:attrName>ppt_w</p:attrName>
                                        </p:attrNameLst>
                                      </p:cBhvr>
                                      <p:tavLst>
                                        <p:tav tm="0">
                                          <p:val>
                                            <p:fltVal val="0"/>
                                          </p:val>
                                        </p:tav>
                                        <p:tav tm="100000">
                                          <p:val>
                                            <p:strVal val="#ppt_w"/>
                                          </p:val>
                                        </p:tav>
                                      </p:tavLst>
                                    </p:anim>
                                    <p:anim calcmode="lin" valueType="num">
                                      <p:cBhvr>
                                        <p:cTn id="10" dur="750" fill="hold"/>
                                        <p:tgtEl>
                                          <p:spTgt spid="36"/>
                                        </p:tgtEl>
                                        <p:attrNameLst>
                                          <p:attrName>ppt_h</p:attrName>
                                        </p:attrNameLst>
                                      </p:cBhvr>
                                      <p:tavLst>
                                        <p:tav tm="0">
                                          <p:val>
                                            <p:strVal val="#ppt_h"/>
                                          </p:val>
                                        </p:tav>
                                        <p:tav tm="100000">
                                          <p:val>
                                            <p:strVal val="#ppt_h"/>
                                          </p:val>
                                        </p:tav>
                                      </p:tavLst>
                                    </p:anim>
                                  </p:childTnLst>
                                </p:cTn>
                              </p:par>
                            </p:childTnLst>
                          </p:cTn>
                        </p:par>
                        <p:par>
                          <p:cTn id="11" fill="hold">
                            <p:stCondLst>
                              <p:cond delay="750"/>
                            </p:stCondLst>
                            <p:childTnLst>
                              <p:par>
                                <p:cTn id="12" presetID="17" presetClass="entr" presetSubtype="1" fill="hold" grpId="0" nodeType="afterEffect">
                                  <p:stCondLst>
                                    <p:cond delay="0"/>
                                  </p:stCondLst>
                                  <p:childTnLst>
                                    <p:set>
                                      <p:cBhvr>
                                        <p:cTn id="13" dur="1" fill="hold">
                                          <p:stCondLst>
                                            <p:cond delay="0"/>
                                          </p:stCondLst>
                                        </p:cTn>
                                        <p:tgtEl>
                                          <p:spTgt spid="42"/>
                                        </p:tgtEl>
                                        <p:attrNameLst>
                                          <p:attrName>style.visibility</p:attrName>
                                        </p:attrNameLst>
                                      </p:cBhvr>
                                      <p:to>
                                        <p:strVal val="visible"/>
                                      </p:to>
                                    </p:set>
                                    <p:anim calcmode="lin" valueType="num">
                                      <p:cBhvr>
                                        <p:cTn id="14" dur="500" fill="hold"/>
                                        <p:tgtEl>
                                          <p:spTgt spid="42"/>
                                        </p:tgtEl>
                                        <p:attrNameLst>
                                          <p:attrName>ppt_x</p:attrName>
                                        </p:attrNameLst>
                                      </p:cBhvr>
                                      <p:tavLst>
                                        <p:tav tm="0">
                                          <p:val>
                                            <p:strVal val="#ppt_x"/>
                                          </p:val>
                                        </p:tav>
                                        <p:tav tm="100000">
                                          <p:val>
                                            <p:strVal val="#ppt_x"/>
                                          </p:val>
                                        </p:tav>
                                      </p:tavLst>
                                    </p:anim>
                                    <p:anim calcmode="lin" valueType="num">
                                      <p:cBhvr>
                                        <p:cTn id="15" dur="500" fill="hold"/>
                                        <p:tgtEl>
                                          <p:spTgt spid="42"/>
                                        </p:tgtEl>
                                        <p:attrNameLst>
                                          <p:attrName>ppt_y</p:attrName>
                                        </p:attrNameLst>
                                      </p:cBhvr>
                                      <p:tavLst>
                                        <p:tav tm="0">
                                          <p:val>
                                            <p:strVal val="#ppt_y-#ppt_h/2"/>
                                          </p:val>
                                        </p:tav>
                                        <p:tav tm="100000">
                                          <p:val>
                                            <p:strVal val="#ppt_y"/>
                                          </p:val>
                                        </p:tav>
                                      </p:tavLst>
                                    </p:anim>
                                    <p:anim calcmode="lin" valueType="num">
                                      <p:cBhvr>
                                        <p:cTn id="16" dur="500" fill="hold"/>
                                        <p:tgtEl>
                                          <p:spTgt spid="42"/>
                                        </p:tgtEl>
                                        <p:attrNameLst>
                                          <p:attrName>ppt_w</p:attrName>
                                        </p:attrNameLst>
                                      </p:cBhvr>
                                      <p:tavLst>
                                        <p:tav tm="0">
                                          <p:val>
                                            <p:strVal val="#ppt_w"/>
                                          </p:val>
                                        </p:tav>
                                        <p:tav tm="100000">
                                          <p:val>
                                            <p:strVal val="#ppt_w"/>
                                          </p:val>
                                        </p:tav>
                                      </p:tavLst>
                                    </p:anim>
                                    <p:anim calcmode="lin" valueType="num">
                                      <p:cBhvr>
                                        <p:cTn id="17" dur="500" fill="hold"/>
                                        <p:tgtEl>
                                          <p:spTgt spid="42"/>
                                        </p:tgtEl>
                                        <p:attrNameLst>
                                          <p:attrName>ppt_h</p:attrName>
                                        </p:attrNameLst>
                                      </p:cBhvr>
                                      <p:tavLst>
                                        <p:tav tm="0">
                                          <p:val>
                                            <p:fltVal val="0"/>
                                          </p:val>
                                        </p:tav>
                                        <p:tav tm="100000">
                                          <p:val>
                                            <p:strVal val="#ppt_h"/>
                                          </p:val>
                                        </p:tav>
                                      </p:tavLst>
                                    </p:anim>
                                  </p:childTnLst>
                                </p:cTn>
                              </p:par>
                              <p:par>
                                <p:cTn id="18" presetID="17" presetClass="entr" presetSubtype="1" fill="hold" nodeType="withEffect">
                                  <p:stCondLst>
                                    <p:cond delay="0"/>
                                  </p:stCondLst>
                                  <p:childTnLst>
                                    <p:set>
                                      <p:cBhvr>
                                        <p:cTn id="19" dur="1" fill="hold">
                                          <p:stCondLst>
                                            <p:cond delay="0"/>
                                          </p:stCondLst>
                                        </p:cTn>
                                        <p:tgtEl>
                                          <p:spTgt spid="45"/>
                                        </p:tgtEl>
                                        <p:attrNameLst>
                                          <p:attrName>style.visibility</p:attrName>
                                        </p:attrNameLst>
                                      </p:cBhvr>
                                      <p:to>
                                        <p:strVal val="visible"/>
                                      </p:to>
                                    </p:set>
                                    <p:anim calcmode="lin" valueType="num">
                                      <p:cBhvr>
                                        <p:cTn id="20" dur="500" fill="hold"/>
                                        <p:tgtEl>
                                          <p:spTgt spid="45"/>
                                        </p:tgtEl>
                                        <p:attrNameLst>
                                          <p:attrName>ppt_x</p:attrName>
                                        </p:attrNameLst>
                                      </p:cBhvr>
                                      <p:tavLst>
                                        <p:tav tm="0">
                                          <p:val>
                                            <p:strVal val="#ppt_x"/>
                                          </p:val>
                                        </p:tav>
                                        <p:tav tm="100000">
                                          <p:val>
                                            <p:strVal val="#ppt_x"/>
                                          </p:val>
                                        </p:tav>
                                      </p:tavLst>
                                    </p:anim>
                                    <p:anim calcmode="lin" valueType="num">
                                      <p:cBhvr>
                                        <p:cTn id="21" dur="500" fill="hold"/>
                                        <p:tgtEl>
                                          <p:spTgt spid="45"/>
                                        </p:tgtEl>
                                        <p:attrNameLst>
                                          <p:attrName>ppt_y</p:attrName>
                                        </p:attrNameLst>
                                      </p:cBhvr>
                                      <p:tavLst>
                                        <p:tav tm="0">
                                          <p:val>
                                            <p:strVal val="#ppt_y-#ppt_h/2"/>
                                          </p:val>
                                        </p:tav>
                                        <p:tav tm="100000">
                                          <p:val>
                                            <p:strVal val="#ppt_y"/>
                                          </p:val>
                                        </p:tav>
                                      </p:tavLst>
                                    </p:anim>
                                    <p:anim calcmode="lin" valueType="num">
                                      <p:cBhvr>
                                        <p:cTn id="22" dur="500" fill="hold"/>
                                        <p:tgtEl>
                                          <p:spTgt spid="45"/>
                                        </p:tgtEl>
                                        <p:attrNameLst>
                                          <p:attrName>ppt_w</p:attrName>
                                        </p:attrNameLst>
                                      </p:cBhvr>
                                      <p:tavLst>
                                        <p:tav tm="0">
                                          <p:val>
                                            <p:strVal val="#ppt_w"/>
                                          </p:val>
                                        </p:tav>
                                        <p:tav tm="100000">
                                          <p:val>
                                            <p:strVal val="#ppt_w"/>
                                          </p:val>
                                        </p:tav>
                                      </p:tavLst>
                                    </p:anim>
                                    <p:anim calcmode="lin" valueType="num">
                                      <p:cBhvr>
                                        <p:cTn id="23" dur="500" fill="hold"/>
                                        <p:tgtEl>
                                          <p:spTgt spid="45"/>
                                        </p:tgtEl>
                                        <p:attrNameLst>
                                          <p:attrName>ppt_h</p:attrName>
                                        </p:attrNameLst>
                                      </p:cBhvr>
                                      <p:tavLst>
                                        <p:tav tm="0">
                                          <p:val>
                                            <p:fltVal val="0"/>
                                          </p:val>
                                        </p:tav>
                                        <p:tav tm="100000">
                                          <p:val>
                                            <p:strVal val="#ppt_h"/>
                                          </p:val>
                                        </p:tav>
                                      </p:tavLst>
                                    </p:anim>
                                  </p:childTnLst>
                                </p:cTn>
                              </p:par>
                              <p:par>
                                <p:cTn id="24" presetID="17" presetClass="entr" presetSubtype="8"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500" fill="hold"/>
                                        <p:tgtEl>
                                          <p:spTgt spid="7"/>
                                        </p:tgtEl>
                                        <p:attrNameLst>
                                          <p:attrName>ppt_x</p:attrName>
                                        </p:attrNameLst>
                                      </p:cBhvr>
                                      <p:tavLst>
                                        <p:tav tm="0">
                                          <p:val>
                                            <p:strVal val="#ppt_x-#ppt_w/2"/>
                                          </p:val>
                                        </p:tav>
                                        <p:tav tm="100000">
                                          <p:val>
                                            <p:strVal val="#ppt_x"/>
                                          </p:val>
                                        </p:tav>
                                      </p:tavLst>
                                    </p:anim>
                                    <p:anim calcmode="lin" valueType="num">
                                      <p:cBhvr>
                                        <p:cTn id="27" dur="500" fill="hold"/>
                                        <p:tgtEl>
                                          <p:spTgt spid="7"/>
                                        </p:tgtEl>
                                        <p:attrNameLst>
                                          <p:attrName>ppt_y</p:attrName>
                                        </p:attrNameLst>
                                      </p:cBhvr>
                                      <p:tavLst>
                                        <p:tav tm="0">
                                          <p:val>
                                            <p:strVal val="#ppt_y"/>
                                          </p:val>
                                        </p:tav>
                                        <p:tav tm="100000">
                                          <p:val>
                                            <p:strVal val="#ppt_y"/>
                                          </p:val>
                                        </p:tav>
                                      </p:tavLst>
                                    </p:anim>
                                    <p:anim calcmode="lin" valueType="num">
                                      <p:cBhvr>
                                        <p:cTn id="28" dur="500" fill="hold"/>
                                        <p:tgtEl>
                                          <p:spTgt spid="7"/>
                                        </p:tgtEl>
                                        <p:attrNameLst>
                                          <p:attrName>ppt_w</p:attrName>
                                        </p:attrNameLst>
                                      </p:cBhvr>
                                      <p:tavLst>
                                        <p:tav tm="0">
                                          <p:val>
                                            <p:fltVal val="0"/>
                                          </p:val>
                                        </p:tav>
                                        <p:tav tm="100000">
                                          <p:val>
                                            <p:strVal val="#ppt_w"/>
                                          </p:val>
                                        </p:tav>
                                      </p:tavLst>
                                    </p:anim>
                                    <p:anim calcmode="lin" valueType="num">
                                      <p:cBhvr>
                                        <p:cTn id="29" dur="500" fill="hold"/>
                                        <p:tgtEl>
                                          <p:spTgt spid="7"/>
                                        </p:tgtEl>
                                        <p:attrNameLst>
                                          <p:attrName>ppt_h</p:attrName>
                                        </p:attrNameLst>
                                      </p:cBhvr>
                                      <p:tavLst>
                                        <p:tav tm="0">
                                          <p:val>
                                            <p:strVal val="#ppt_h"/>
                                          </p:val>
                                        </p:tav>
                                        <p:tav tm="100000">
                                          <p:val>
                                            <p:strVal val="#ppt_h"/>
                                          </p:val>
                                        </p:tav>
                                      </p:tavLst>
                                    </p:anim>
                                  </p:childTnLst>
                                </p:cTn>
                              </p:par>
                              <p:par>
                                <p:cTn id="30" presetID="17" presetClass="entr" presetSubtype="8" fill="hold" nodeType="withEffect">
                                  <p:stCondLst>
                                    <p:cond delay="0"/>
                                  </p:stCondLst>
                                  <p:childTnLst>
                                    <p:set>
                                      <p:cBhvr>
                                        <p:cTn id="31" dur="1" fill="hold">
                                          <p:stCondLst>
                                            <p:cond delay="0"/>
                                          </p:stCondLst>
                                        </p:cTn>
                                        <p:tgtEl>
                                          <p:spTgt spid="37"/>
                                        </p:tgtEl>
                                        <p:attrNameLst>
                                          <p:attrName>style.visibility</p:attrName>
                                        </p:attrNameLst>
                                      </p:cBhvr>
                                      <p:to>
                                        <p:strVal val="visible"/>
                                      </p:to>
                                    </p:set>
                                    <p:anim calcmode="lin" valueType="num">
                                      <p:cBhvr>
                                        <p:cTn id="32" dur="750" fill="hold"/>
                                        <p:tgtEl>
                                          <p:spTgt spid="37"/>
                                        </p:tgtEl>
                                        <p:attrNameLst>
                                          <p:attrName>ppt_x</p:attrName>
                                        </p:attrNameLst>
                                      </p:cBhvr>
                                      <p:tavLst>
                                        <p:tav tm="0">
                                          <p:val>
                                            <p:strVal val="#ppt_x-#ppt_w/2"/>
                                          </p:val>
                                        </p:tav>
                                        <p:tav tm="100000">
                                          <p:val>
                                            <p:strVal val="#ppt_x"/>
                                          </p:val>
                                        </p:tav>
                                      </p:tavLst>
                                    </p:anim>
                                    <p:anim calcmode="lin" valueType="num">
                                      <p:cBhvr>
                                        <p:cTn id="33" dur="750" fill="hold"/>
                                        <p:tgtEl>
                                          <p:spTgt spid="37"/>
                                        </p:tgtEl>
                                        <p:attrNameLst>
                                          <p:attrName>ppt_y</p:attrName>
                                        </p:attrNameLst>
                                      </p:cBhvr>
                                      <p:tavLst>
                                        <p:tav tm="0">
                                          <p:val>
                                            <p:strVal val="#ppt_y"/>
                                          </p:val>
                                        </p:tav>
                                        <p:tav tm="100000">
                                          <p:val>
                                            <p:strVal val="#ppt_y"/>
                                          </p:val>
                                        </p:tav>
                                      </p:tavLst>
                                    </p:anim>
                                    <p:anim calcmode="lin" valueType="num">
                                      <p:cBhvr>
                                        <p:cTn id="34" dur="750" fill="hold"/>
                                        <p:tgtEl>
                                          <p:spTgt spid="37"/>
                                        </p:tgtEl>
                                        <p:attrNameLst>
                                          <p:attrName>ppt_w</p:attrName>
                                        </p:attrNameLst>
                                      </p:cBhvr>
                                      <p:tavLst>
                                        <p:tav tm="0">
                                          <p:val>
                                            <p:fltVal val="0"/>
                                          </p:val>
                                        </p:tav>
                                        <p:tav tm="100000">
                                          <p:val>
                                            <p:strVal val="#ppt_w"/>
                                          </p:val>
                                        </p:tav>
                                      </p:tavLst>
                                    </p:anim>
                                    <p:anim calcmode="lin" valueType="num">
                                      <p:cBhvr>
                                        <p:cTn id="35" dur="750" fill="hold"/>
                                        <p:tgtEl>
                                          <p:spTgt spid="37"/>
                                        </p:tgtEl>
                                        <p:attrNameLst>
                                          <p:attrName>ppt_h</p:attrName>
                                        </p:attrNameLst>
                                      </p:cBhvr>
                                      <p:tavLst>
                                        <p:tav tm="0">
                                          <p:val>
                                            <p:strVal val="#ppt_h"/>
                                          </p:val>
                                        </p:tav>
                                        <p:tav tm="100000">
                                          <p:val>
                                            <p:strVal val="#ppt_h"/>
                                          </p:val>
                                        </p:tav>
                                      </p:tavLst>
                                    </p:anim>
                                  </p:childTnLst>
                                </p:cTn>
                              </p:par>
                            </p:childTnLst>
                          </p:cTn>
                        </p:par>
                        <p:par>
                          <p:cTn id="36" fill="hold">
                            <p:stCondLst>
                              <p:cond delay="1500"/>
                            </p:stCondLst>
                            <p:childTnLst>
                              <p:par>
                                <p:cTn id="37" presetID="17" presetClass="entr" presetSubtype="1" fill="hold" grpId="0"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ppt_x</p:attrName>
                                        </p:attrNameLst>
                                      </p:cBhvr>
                                      <p:tavLst>
                                        <p:tav tm="0">
                                          <p:val>
                                            <p:strVal val="#ppt_x"/>
                                          </p:val>
                                        </p:tav>
                                        <p:tav tm="100000">
                                          <p:val>
                                            <p:strVal val="#ppt_x"/>
                                          </p:val>
                                        </p:tav>
                                      </p:tavLst>
                                    </p:anim>
                                    <p:anim calcmode="lin" valueType="num">
                                      <p:cBhvr>
                                        <p:cTn id="40" dur="500" fill="hold"/>
                                        <p:tgtEl>
                                          <p:spTgt spid="46"/>
                                        </p:tgtEl>
                                        <p:attrNameLst>
                                          <p:attrName>ppt_y</p:attrName>
                                        </p:attrNameLst>
                                      </p:cBhvr>
                                      <p:tavLst>
                                        <p:tav tm="0">
                                          <p:val>
                                            <p:strVal val="#ppt_y-#ppt_h/2"/>
                                          </p:val>
                                        </p:tav>
                                        <p:tav tm="100000">
                                          <p:val>
                                            <p:strVal val="#ppt_y"/>
                                          </p:val>
                                        </p:tav>
                                      </p:tavLst>
                                    </p:anim>
                                    <p:anim calcmode="lin" valueType="num">
                                      <p:cBhvr>
                                        <p:cTn id="41" dur="500" fill="hold"/>
                                        <p:tgtEl>
                                          <p:spTgt spid="46"/>
                                        </p:tgtEl>
                                        <p:attrNameLst>
                                          <p:attrName>ppt_w</p:attrName>
                                        </p:attrNameLst>
                                      </p:cBhvr>
                                      <p:tavLst>
                                        <p:tav tm="0">
                                          <p:val>
                                            <p:strVal val="#ppt_w"/>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childTnLst>
                                </p:cTn>
                              </p:par>
                              <p:par>
                                <p:cTn id="43" presetID="17" presetClass="entr" presetSubtype="1" fill="hold" nodeType="withEffect">
                                  <p:stCondLst>
                                    <p:cond delay="0"/>
                                  </p:stCondLst>
                                  <p:childTnLst>
                                    <p:set>
                                      <p:cBhvr>
                                        <p:cTn id="44" dur="1" fill="hold">
                                          <p:stCondLst>
                                            <p:cond delay="0"/>
                                          </p:stCondLst>
                                        </p:cTn>
                                        <p:tgtEl>
                                          <p:spTgt spid="50"/>
                                        </p:tgtEl>
                                        <p:attrNameLst>
                                          <p:attrName>style.visibility</p:attrName>
                                        </p:attrNameLst>
                                      </p:cBhvr>
                                      <p:to>
                                        <p:strVal val="visible"/>
                                      </p:to>
                                    </p:set>
                                    <p:anim calcmode="lin" valueType="num">
                                      <p:cBhvr>
                                        <p:cTn id="45" dur="500" fill="hold"/>
                                        <p:tgtEl>
                                          <p:spTgt spid="50"/>
                                        </p:tgtEl>
                                        <p:attrNameLst>
                                          <p:attrName>ppt_x</p:attrName>
                                        </p:attrNameLst>
                                      </p:cBhvr>
                                      <p:tavLst>
                                        <p:tav tm="0">
                                          <p:val>
                                            <p:strVal val="#ppt_x"/>
                                          </p:val>
                                        </p:tav>
                                        <p:tav tm="100000">
                                          <p:val>
                                            <p:strVal val="#ppt_x"/>
                                          </p:val>
                                        </p:tav>
                                      </p:tavLst>
                                    </p:anim>
                                    <p:anim calcmode="lin" valueType="num">
                                      <p:cBhvr>
                                        <p:cTn id="46" dur="500" fill="hold"/>
                                        <p:tgtEl>
                                          <p:spTgt spid="50"/>
                                        </p:tgtEl>
                                        <p:attrNameLst>
                                          <p:attrName>ppt_y</p:attrName>
                                        </p:attrNameLst>
                                      </p:cBhvr>
                                      <p:tavLst>
                                        <p:tav tm="0">
                                          <p:val>
                                            <p:strVal val="#ppt_y-#ppt_h/2"/>
                                          </p:val>
                                        </p:tav>
                                        <p:tav tm="100000">
                                          <p:val>
                                            <p:strVal val="#ppt_y"/>
                                          </p:val>
                                        </p:tav>
                                      </p:tavLst>
                                    </p:anim>
                                    <p:anim calcmode="lin" valueType="num">
                                      <p:cBhvr>
                                        <p:cTn id="47" dur="500" fill="hold"/>
                                        <p:tgtEl>
                                          <p:spTgt spid="50"/>
                                        </p:tgtEl>
                                        <p:attrNameLst>
                                          <p:attrName>ppt_w</p:attrName>
                                        </p:attrNameLst>
                                      </p:cBhvr>
                                      <p:tavLst>
                                        <p:tav tm="0">
                                          <p:val>
                                            <p:strVal val="#ppt_w"/>
                                          </p:val>
                                        </p:tav>
                                        <p:tav tm="100000">
                                          <p:val>
                                            <p:strVal val="#ppt_w"/>
                                          </p:val>
                                        </p:tav>
                                      </p:tavLst>
                                    </p:anim>
                                    <p:anim calcmode="lin" valueType="num">
                                      <p:cBhvr>
                                        <p:cTn id="48" dur="500" fill="hold"/>
                                        <p:tgtEl>
                                          <p:spTgt spid="50"/>
                                        </p:tgtEl>
                                        <p:attrNameLst>
                                          <p:attrName>ppt_h</p:attrName>
                                        </p:attrNameLst>
                                      </p:cBhvr>
                                      <p:tavLst>
                                        <p:tav tm="0">
                                          <p:val>
                                            <p:fltVal val="0"/>
                                          </p:val>
                                        </p:tav>
                                        <p:tav tm="100000">
                                          <p:val>
                                            <p:strVal val="#ppt_h"/>
                                          </p:val>
                                        </p:tav>
                                      </p:tavLst>
                                    </p:anim>
                                  </p:childTnLst>
                                </p:cTn>
                              </p:par>
                              <p:par>
                                <p:cTn id="49" presetID="17" presetClass="entr" presetSubtype="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500" fill="hold"/>
                                        <p:tgtEl>
                                          <p:spTgt spid="11"/>
                                        </p:tgtEl>
                                        <p:attrNameLst>
                                          <p:attrName>ppt_x</p:attrName>
                                        </p:attrNameLst>
                                      </p:cBhvr>
                                      <p:tavLst>
                                        <p:tav tm="0">
                                          <p:val>
                                            <p:strVal val="#ppt_x-#ppt_w/2"/>
                                          </p:val>
                                        </p:tav>
                                        <p:tav tm="100000">
                                          <p:val>
                                            <p:strVal val="#ppt_x"/>
                                          </p:val>
                                        </p:tav>
                                      </p:tavLst>
                                    </p:anim>
                                    <p:anim calcmode="lin" valueType="num">
                                      <p:cBhvr>
                                        <p:cTn id="52" dur="500" fill="hold"/>
                                        <p:tgtEl>
                                          <p:spTgt spid="11"/>
                                        </p:tgtEl>
                                        <p:attrNameLst>
                                          <p:attrName>ppt_y</p:attrName>
                                        </p:attrNameLst>
                                      </p:cBhvr>
                                      <p:tavLst>
                                        <p:tav tm="0">
                                          <p:val>
                                            <p:strVal val="#ppt_y"/>
                                          </p:val>
                                        </p:tav>
                                        <p:tav tm="100000">
                                          <p:val>
                                            <p:strVal val="#ppt_y"/>
                                          </p:val>
                                        </p:tav>
                                      </p:tavLst>
                                    </p:anim>
                                    <p:anim calcmode="lin" valueType="num">
                                      <p:cBhvr>
                                        <p:cTn id="53" dur="500" fill="hold"/>
                                        <p:tgtEl>
                                          <p:spTgt spid="11"/>
                                        </p:tgtEl>
                                        <p:attrNameLst>
                                          <p:attrName>ppt_w</p:attrName>
                                        </p:attrNameLst>
                                      </p:cBhvr>
                                      <p:tavLst>
                                        <p:tav tm="0">
                                          <p:val>
                                            <p:fltVal val="0"/>
                                          </p:val>
                                        </p:tav>
                                        <p:tav tm="100000">
                                          <p:val>
                                            <p:strVal val="#ppt_w"/>
                                          </p:val>
                                        </p:tav>
                                      </p:tavLst>
                                    </p:anim>
                                    <p:anim calcmode="lin" valueType="num">
                                      <p:cBhvr>
                                        <p:cTn id="54" dur="500" fill="hold"/>
                                        <p:tgtEl>
                                          <p:spTgt spid="11"/>
                                        </p:tgtEl>
                                        <p:attrNameLst>
                                          <p:attrName>ppt_h</p:attrName>
                                        </p:attrNameLst>
                                      </p:cBhvr>
                                      <p:tavLst>
                                        <p:tav tm="0">
                                          <p:val>
                                            <p:strVal val="#ppt_h"/>
                                          </p:val>
                                        </p:tav>
                                        <p:tav tm="100000">
                                          <p:val>
                                            <p:strVal val="#ppt_h"/>
                                          </p:val>
                                        </p:tav>
                                      </p:tavLst>
                                    </p:anim>
                                  </p:childTnLst>
                                </p:cTn>
                              </p:par>
                              <p:par>
                                <p:cTn id="55" presetID="17" presetClass="entr" presetSubtype="8" fill="hold" nodeType="withEffect">
                                  <p:stCondLst>
                                    <p:cond delay="0"/>
                                  </p:stCondLst>
                                  <p:childTnLst>
                                    <p:set>
                                      <p:cBhvr>
                                        <p:cTn id="56" dur="1" fill="hold">
                                          <p:stCondLst>
                                            <p:cond delay="0"/>
                                          </p:stCondLst>
                                        </p:cTn>
                                        <p:tgtEl>
                                          <p:spTgt spid="38"/>
                                        </p:tgtEl>
                                        <p:attrNameLst>
                                          <p:attrName>style.visibility</p:attrName>
                                        </p:attrNameLst>
                                      </p:cBhvr>
                                      <p:to>
                                        <p:strVal val="visible"/>
                                      </p:to>
                                    </p:set>
                                    <p:anim calcmode="lin" valueType="num">
                                      <p:cBhvr>
                                        <p:cTn id="57" dur="750" fill="hold"/>
                                        <p:tgtEl>
                                          <p:spTgt spid="38"/>
                                        </p:tgtEl>
                                        <p:attrNameLst>
                                          <p:attrName>ppt_x</p:attrName>
                                        </p:attrNameLst>
                                      </p:cBhvr>
                                      <p:tavLst>
                                        <p:tav tm="0">
                                          <p:val>
                                            <p:strVal val="#ppt_x-#ppt_w/2"/>
                                          </p:val>
                                        </p:tav>
                                        <p:tav tm="100000">
                                          <p:val>
                                            <p:strVal val="#ppt_x"/>
                                          </p:val>
                                        </p:tav>
                                      </p:tavLst>
                                    </p:anim>
                                    <p:anim calcmode="lin" valueType="num">
                                      <p:cBhvr>
                                        <p:cTn id="58" dur="750" fill="hold"/>
                                        <p:tgtEl>
                                          <p:spTgt spid="38"/>
                                        </p:tgtEl>
                                        <p:attrNameLst>
                                          <p:attrName>ppt_y</p:attrName>
                                        </p:attrNameLst>
                                      </p:cBhvr>
                                      <p:tavLst>
                                        <p:tav tm="0">
                                          <p:val>
                                            <p:strVal val="#ppt_y"/>
                                          </p:val>
                                        </p:tav>
                                        <p:tav tm="100000">
                                          <p:val>
                                            <p:strVal val="#ppt_y"/>
                                          </p:val>
                                        </p:tav>
                                      </p:tavLst>
                                    </p:anim>
                                    <p:anim calcmode="lin" valueType="num">
                                      <p:cBhvr>
                                        <p:cTn id="59" dur="750" fill="hold"/>
                                        <p:tgtEl>
                                          <p:spTgt spid="38"/>
                                        </p:tgtEl>
                                        <p:attrNameLst>
                                          <p:attrName>ppt_w</p:attrName>
                                        </p:attrNameLst>
                                      </p:cBhvr>
                                      <p:tavLst>
                                        <p:tav tm="0">
                                          <p:val>
                                            <p:fltVal val="0"/>
                                          </p:val>
                                        </p:tav>
                                        <p:tav tm="100000">
                                          <p:val>
                                            <p:strVal val="#ppt_w"/>
                                          </p:val>
                                        </p:tav>
                                      </p:tavLst>
                                    </p:anim>
                                    <p:anim calcmode="lin" valueType="num">
                                      <p:cBhvr>
                                        <p:cTn id="60" dur="750" fill="hold"/>
                                        <p:tgtEl>
                                          <p:spTgt spid="38"/>
                                        </p:tgtEl>
                                        <p:attrNameLst>
                                          <p:attrName>ppt_h</p:attrName>
                                        </p:attrNameLst>
                                      </p:cBhvr>
                                      <p:tavLst>
                                        <p:tav tm="0">
                                          <p:val>
                                            <p:strVal val="#ppt_h"/>
                                          </p:val>
                                        </p:tav>
                                        <p:tav tm="100000">
                                          <p:val>
                                            <p:strVal val="#ppt_h"/>
                                          </p:val>
                                        </p:tav>
                                      </p:tavLst>
                                    </p:anim>
                                  </p:childTnLst>
                                </p:cTn>
                              </p:par>
                            </p:childTnLst>
                          </p:cTn>
                        </p:par>
                        <p:par>
                          <p:cTn id="61" fill="hold">
                            <p:stCondLst>
                              <p:cond delay="2250"/>
                            </p:stCondLst>
                            <p:childTnLst>
                              <p:par>
                                <p:cTn id="62" presetID="17" presetClass="entr" presetSubtype="1" fill="hold" grpId="0" nodeType="afterEffect">
                                  <p:stCondLst>
                                    <p:cond delay="0"/>
                                  </p:stCondLst>
                                  <p:childTnLst>
                                    <p:set>
                                      <p:cBhvr>
                                        <p:cTn id="63" dur="1" fill="hold">
                                          <p:stCondLst>
                                            <p:cond delay="0"/>
                                          </p:stCondLst>
                                        </p:cTn>
                                        <p:tgtEl>
                                          <p:spTgt spid="51"/>
                                        </p:tgtEl>
                                        <p:attrNameLst>
                                          <p:attrName>style.visibility</p:attrName>
                                        </p:attrNameLst>
                                      </p:cBhvr>
                                      <p:to>
                                        <p:strVal val="visible"/>
                                      </p:to>
                                    </p:set>
                                    <p:anim calcmode="lin" valueType="num">
                                      <p:cBhvr>
                                        <p:cTn id="64" dur="500" fill="hold"/>
                                        <p:tgtEl>
                                          <p:spTgt spid="51"/>
                                        </p:tgtEl>
                                        <p:attrNameLst>
                                          <p:attrName>ppt_x</p:attrName>
                                        </p:attrNameLst>
                                      </p:cBhvr>
                                      <p:tavLst>
                                        <p:tav tm="0">
                                          <p:val>
                                            <p:strVal val="#ppt_x"/>
                                          </p:val>
                                        </p:tav>
                                        <p:tav tm="100000">
                                          <p:val>
                                            <p:strVal val="#ppt_x"/>
                                          </p:val>
                                        </p:tav>
                                      </p:tavLst>
                                    </p:anim>
                                    <p:anim calcmode="lin" valueType="num">
                                      <p:cBhvr>
                                        <p:cTn id="65" dur="500" fill="hold"/>
                                        <p:tgtEl>
                                          <p:spTgt spid="51"/>
                                        </p:tgtEl>
                                        <p:attrNameLst>
                                          <p:attrName>ppt_y</p:attrName>
                                        </p:attrNameLst>
                                      </p:cBhvr>
                                      <p:tavLst>
                                        <p:tav tm="0">
                                          <p:val>
                                            <p:strVal val="#ppt_y-#ppt_h/2"/>
                                          </p:val>
                                        </p:tav>
                                        <p:tav tm="100000">
                                          <p:val>
                                            <p:strVal val="#ppt_y"/>
                                          </p:val>
                                        </p:tav>
                                      </p:tavLst>
                                    </p:anim>
                                    <p:anim calcmode="lin" valueType="num">
                                      <p:cBhvr>
                                        <p:cTn id="66" dur="500" fill="hold"/>
                                        <p:tgtEl>
                                          <p:spTgt spid="51"/>
                                        </p:tgtEl>
                                        <p:attrNameLst>
                                          <p:attrName>ppt_w</p:attrName>
                                        </p:attrNameLst>
                                      </p:cBhvr>
                                      <p:tavLst>
                                        <p:tav tm="0">
                                          <p:val>
                                            <p:strVal val="#ppt_w"/>
                                          </p:val>
                                        </p:tav>
                                        <p:tav tm="100000">
                                          <p:val>
                                            <p:strVal val="#ppt_w"/>
                                          </p:val>
                                        </p:tav>
                                      </p:tavLst>
                                    </p:anim>
                                    <p:anim calcmode="lin" valueType="num">
                                      <p:cBhvr>
                                        <p:cTn id="67" dur="500" fill="hold"/>
                                        <p:tgtEl>
                                          <p:spTgt spid="51"/>
                                        </p:tgtEl>
                                        <p:attrNameLst>
                                          <p:attrName>ppt_h</p:attrName>
                                        </p:attrNameLst>
                                      </p:cBhvr>
                                      <p:tavLst>
                                        <p:tav tm="0">
                                          <p:val>
                                            <p:fltVal val="0"/>
                                          </p:val>
                                        </p:tav>
                                        <p:tav tm="100000">
                                          <p:val>
                                            <p:strVal val="#ppt_h"/>
                                          </p:val>
                                        </p:tav>
                                      </p:tavLst>
                                    </p:anim>
                                  </p:childTnLst>
                                </p:cTn>
                              </p:par>
                              <p:par>
                                <p:cTn id="68" presetID="17" presetClass="entr" presetSubtype="1" fill="hold" nodeType="withEffect">
                                  <p:stCondLst>
                                    <p:cond delay="0"/>
                                  </p:stCondLst>
                                  <p:childTnLst>
                                    <p:set>
                                      <p:cBhvr>
                                        <p:cTn id="69" dur="1" fill="hold">
                                          <p:stCondLst>
                                            <p:cond delay="0"/>
                                          </p:stCondLst>
                                        </p:cTn>
                                        <p:tgtEl>
                                          <p:spTgt spid="55"/>
                                        </p:tgtEl>
                                        <p:attrNameLst>
                                          <p:attrName>style.visibility</p:attrName>
                                        </p:attrNameLst>
                                      </p:cBhvr>
                                      <p:to>
                                        <p:strVal val="visible"/>
                                      </p:to>
                                    </p:set>
                                    <p:anim calcmode="lin" valueType="num">
                                      <p:cBhvr>
                                        <p:cTn id="70" dur="500" fill="hold"/>
                                        <p:tgtEl>
                                          <p:spTgt spid="55"/>
                                        </p:tgtEl>
                                        <p:attrNameLst>
                                          <p:attrName>ppt_x</p:attrName>
                                        </p:attrNameLst>
                                      </p:cBhvr>
                                      <p:tavLst>
                                        <p:tav tm="0">
                                          <p:val>
                                            <p:strVal val="#ppt_x"/>
                                          </p:val>
                                        </p:tav>
                                        <p:tav tm="100000">
                                          <p:val>
                                            <p:strVal val="#ppt_x"/>
                                          </p:val>
                                        </p:tav>
                                      </p:tavLst>
                                    </p:anim>
                                    <p:anim calcmode="lin" valueType="num">
                                      <p:cBhvr>
                                        <p:cTn id="71" dur="500" fill="hold"/>
                                        <p:tgtEl>
                                          <p:spTgt spid="55"/>
                                        </p:tgtEl>
                                        <p:attrNameLst>
                                          <p:attrName>ppt_y</p:attrName>
                                        </p:attrNameLst>
                                      </p:cBhvr>
                                      <p:tavLst>
                                        <p:tav tm="0">
                                          <p:val>
                                            <p:strVal val="#ppt_y-#ppt_h/2"/>
                                          </p:val>
                                        </p:tav>
                                        <p:tav tm="100000">
                                          <p:val>
                                            <p:strVal val="#ppt_y"/>
                                          </p:val>
                                        </p:tav>
                                      </p:tavLst>
                                    </p:anim>
                                    <p:anim calcmode="lin" valueType="num">
                                      <p:cBhvr>
                                        <p:cTn id="72" dur="500" fill="hold"/>
                                        <p:tgtEl>
                                          <p:spTgt spid="55"/>
                                        </p:tgtEl>
                                        <p:attrNameLst>
                                          <p:attrName>ppt_w</p:attrName>
                                        </p:attrNameLst>
                                      </p:cBhvr>
                                      <p:tavLst>
                                        <p:tav tm="0">
                                          <p:val>
                                            <p:strVal val="#ppt_w"/>
                                          </p:val>
                                        </p:tav>
                                        <p:tav tm="100000">
                                          <p:val>
                                            <p:strVal val="#ppt_w"/>
                                          </p:val>
                                        </p:tav>
                                      </p:tavLst>
                                    </p:anim>
                                    <p:anim calcmode="lin" valueType="num">
                                      <p:cBhvr>
                                        <p:cTn id="73" dur="500" fill="hold"/>
                                        <p:tgtEl>
                                          <p:spTgt spid="55"/>
                                        </p:tgtEl>
                                        <p:attrNameLst>
                                          <p:attrName>ppt_h</p:attrName>
                                        </p:attrNameLst>
                                      </p:cBhvr>
                                      <p:tavLst>
                                        <p:tav tm="0">
                                          <p:val>
                                            <p:fltVal val="0"/>
                                          </p:val>
                                        </p:tav>
                                        <p:tav tm="100000">
                                          <p:val>
                                            <p:strVal val="#ppt_h"/>
                                          </p:val>
                                        </p:tav>
                                      </p:tavLst>
                                    </p:anim>
                                  </p:childTnLst>
                                </p:cTn>
                              </p:par>
                              <p:par>
                                <p:cTn id="74" presetID="17" presetClass="entr" presetSubtype="8" fill="hold" grpId="0" nodeType="withEffect">
                                  <p:stCondLst>
                                    <p:cond delay="0"/>
                                  </p:stCondLst>
                                  <p:childTnLst>
                                    <p:set>
                                      <p:cBhvr>
                                        <p:cTn id="75" dur="1" fill="hold">
                                          <p:stCondLst>
                                            <p:cond delay="0"/>
                                          </p:stCondLst>
                                        </p:cTn>
                                        <p:tgtEl>
                                          <p:spTgt spid="43"/>
                                        </p:tgtEl>
                                        <p:attrNameLst>
                                          <p:attrName>style.visibility</p:attrName>
                                        </p:attrNameLst>
                                      </p:cBhvr>
                                      <p:to>
                                        <p:strVal val="visible"/>
                                      </p:to>
                                    </p:set>
                                    <p:anim calcmode="lin" valueType="num">
                                      <p:cBhvr>
                                        <p:cTn id="76" dur="500" fill="hold"/>
                                        <p:tgtEl>
                                          <p:spTgt spid="43"/>
                                        </p:tgtEl>
                                        <p:attrNameLst>
                                          <p:attrName>ppt_x</p:attrName>
                                        </p:attrNameLst>
                                      </p:cBhvr>
                                      <p:tavLst>
                                        <p:tav tm="0">
                                          <p:val>
                                            <p:strVal val="#ppt_x-#ppt_w/2"/>
                                          </p:val>
                                        </p:tav>
                                        <p:tav tm="100000">
                                          <p:val>
                                            <p:strVal val="#ppt_x"/>
                                          </p:val>
                                        </p:tav>
                                      </p:tavLst>
                                    </p:anim>
                                    <p:anim calcmode="lin" valueType="num">
                                      <p:cBhvr>
                                        <p:cTn id="77" dur="500" fill="hold"/>
                                        <p:tgtEl>
                                          <p:spTgt spid="43"/>
                                        </p:tgtEl>
                                        <p:attrNameLst>
                                          <p:attrName>ppt_y</p:attrName>
                                        </p:attrNameLst>
                                      </p:cBhvr>
                                      <p:tavLst>
                                        <p:tav tm="0">
                                          <p:val>
                                            <p:strVal val="#ppt_y"/>
                                          </p:val>
                                        </p:tav>
                                        <p:tav tm="100000">
                                          <p:val>
                                            <p:strVal val="#ppt_y"/>
                                          </p:val>
                                        </p:tav>
                                      </p:tavLst>
                                    </p:anim>
                                    <p:anim calcmode="lin" valueType="num">
                                      <p:cBhvr>
                                        <p:cTn id="78" dur="500" fill="hold"/>
                                        <p:tgtEl>
                                          <p:spTgt spid="43"/>
                                        </p:tgtEl>
                                        <p:attrNameLst>
                                          <p:attrName>ppt_w</p:attrName>
                                        </p:attrNameLst>
                                      </p:cBhvr>
                                      <p:tavLst>
                                        <p:tav tm="0">
                                          <p:val>
                                            <p:fltVal val="0"/>
                                          </p:val>
                                        </p:tav>
                                        <p:tav tm="100000">
                                          <p:val>
                                            <p:strVal val="#ppt_w"/>
                                          </p:val>
                                        </p:tav>
                                      </p:tavLst>
                                    </p:anim>
                                    <p:anim calcmode="lin" valueType="num">
                                      <p:cBhvr>
                                        <p:cTn id="79" dur="500" fill="hold"/>
                                        <p:tgtEl>
                                          <p:spTgt spid="43"/>
                                        </p:tgtEl>
                                        <p:attrNameLst>
                                          <p:attrName>ppt_h</p:attrName>
                                        </p:attrNameLst>
                                      </p:cBhvr>
                                      <p:tavLst>
                                        <p:tav tm="0">
                                          <p:val>
                                            <p:strVal val="#ppt_h"/>
                                          </p:val>
                                        </p:tav>
                                        <p:tav tm="100000">
                                          <p:val>
                                            <p:strVal val="#ppt_h"/>
                                          </p:val>
                                        </p:tav>
                                      </p:tavLst>
                                    </p:anim>
                                  </p:childTnLst>
                                </p:cTn>
                              </p:par>
                              <p:par>
                                <p:cTn id="80" presetID="17" presetClass="entr" presetSubtype="8" fill="hold" nodeType="withEffect">
                                  <p:stCondLst>
                                    <p:cond delay="0"/>
                                  </p:stCondLst>
                                  <p:childTnLst>
                                    <p:set>
                                      <p:cBhvr>
                                        <p:cTn id="81" dur="1" fill="hold">
                                          <p:stCondLst>
                                            <p:cond delay="0"/>
                                          </p:stCondLst>
                                        </p:cTn>
                                        <p:tgtEl>
                                          <p:spTgt spid="39"/>
                                        </p:tgtEl>
                                        <p:attrNameLst>
                                          <p:attrName>style.visibility</p:attrName>
                                        </p:attrNameLst>
                                      </p:cBhvr>
                                      <p:to>
                                        <p:strVal val="visible"/>
                                      </p:to>
                                    </p:set>
                                    <p:anim calcmode="lin" valueType="num">
                                      <p:cBhvr>
                                        <p:cTn id="82" dur="750" fill="hold"/>
                                        <p:tgtEl>
                                          <p:spTgt spid="39"/>
                                        </p:tgtEl>
                                        <p:attrNameLst>
                                          <p:attrName>ppt_x</p:attrName>
                                        </p:attrNameLst>
                                      </p:cBhvr>
                                      <p:tavLst>
                                        <p:tav tm="0">
                                          <p:val>
                                            <p:strVal val="#ppt_x-#ppt_w/2"/>
                                          </p:val>
                                        </p:tav>
                                        <p:tav tm="100000">
                                          <p:val>
                                            <p:strVal val="#ppt_x"/>
                                          </p:val>
                                        </p:tav>
                                      </p:tavLst>
                                    </p:anim>
                                    <p:anim calcmode="lin" valueType="num">
                                      <p:cBhvr>
                                        <p:cTn id="83" dur="750" fill="hold"/>
                                        <p:tgtEl>
                                          <p:spTgt spid="39"/>
                                        </p:tgtEl>
                                        <p:attrNameLst>
                                          <p:attrName>ppt_y</p:attrName>
                                        </p:attrNameLst>
                                      </p:cBhvr>
                                      <p:tavLst>
                                        <p:tav tm="0">
                                          <p:val>
                                            <p:strVal val="#ppt_y"/>
                                          </p:val>
                                        </p:tav>
                                        <p:tav tm="100000">
                                          <p:val>
                                            <p:strVal val="#ppt_y"/>
                                          </p:val>
                                        </p:tav>
                                      </p:tavLst>
                                    </p:anim>
                                    <p:anim calcmode="lin" valueType="num">
                                      <p:cBhvr>
                                        <p:cTn id="84" dur="750" fill="hold"/>
                                        <p:tgtEl>
                                          <p:spTgt spid="39"/>
                                        </p:tgtEl>
                                        <p:attrNameLst>
                                          <p:attrName>ppt_w</p:attrName>
                                        </p:attrNameLst>
                                      </p:cBhvr>
                                      <p:tavLst>
                                        <p:tav tm="0">
                                          <p:val>
                                            <p:fltVal val="0"/>
                                          </p:val>
                                        </p:tav>
                                        <p:tav tm="100000">
                                          <p:val>
                                            <p:strVal val="#ppt_w"/>
                                          </p:val>
                                        </p:tav>
                                      </p:tavLst>
                                    </p:anim>
                                    <p:anim calcmode="lin" valueType="num">
                                      <p:cBhvr>
                                        <p:cTn id="85" dur="750" fill="hold"/>
                                        <p:tgtEl>
                                          <p:spTgt spid="39"/>
                                        </p:tgtEl>
                                        <p:attrNameLst>
                                          <p:attrName>ppt_h</p:attrName>
                                        </p:attrNameLst>
                                      </p:cBhvr>
                                      <p:tavLst>
                                        <p:tav tm="0">
                                          <p:val>
                                            <p:strVal val="#ppt_h"/>
                                          </p:val>
                                        </p:tav>
                                        <p:tav tm="100000">
                                          <p:val>
                                            <p:strVal val="#ppt_h"/>
                                          </p:val>
                                        </p:tav>
                                      </p:tavLst>
                                    </p:anim>
                                  </p:childTnLst>
                                </p:cTn>
                              </p:par>
                            </p:childTnLst>
                          </p:cTn>
                        </p:par>
                        <p:par>
                          <p:cTn id="86" fill="hold">
                            <p:stCondLst>
                              <p:cond delay="3000"/>
                            </p:stCondLst>
                            <p:childTnLst>
                              <p:par>
                                <p:cTn id="87" presetID="17" presetClass="entr" presetSubtype="1" fill="hold" grpId="0" nodeType="afterEffect">
                                  <p:stCondLst>
                                    <p:cond delay="0"/>
                                  </p:stCondLst>
                                  <p:childTnLst>
                                    <p:set>
                                      <p:cBhvr>
                                        <p:cTn id="88" dur="1" fill="hold">
                                          <p:stCondLst>
                                            <p:cond delay="0"/>
                                          </p:stCondLst>
                                        </p:cTn>
                                        <p:tgtEl>
                                          <p:spTgt spid="56"/>
                                        </p:tgtEl>
                                        <p:attrNameLst>
                                          <p:attrName>style.visibility</p:attrName>
                                        </p:attrNameLst>
                                      </p:cBhvr>
                                      <p:to>
                                        <p:strVal val="visible"/>
                                      </p:to>
                                    </p:set>
                                    <p:anim calcmode="lin" valueType="num">
                                      <p:cBhvr>
                                        <p:cTn id="89" dur="500" fill="hold"/>
                                        <p:tgtEl>
                                          <p:spTgt spid="56"/>
                                        </p:tgtEl>
                                        <p:attrNameLst>
                                          <p:attrName>ppt_x</p:attrName>
                                        </p:attrNameLst>
                                      </p:cBhvr>
                                      <p:tavLst>
                                        <p:tav tm="0">
                                          <p:val>
                                            <p:strVal val="#ppt_x"/>
                                          </p:val>
                                        </p:tav>
                                        <p:tav tm="100000">
                                          <p:val>
                                            <p:strVal val="#ppt_x"/>
                                          </p:val>
                                        </p:tav>
                                      </p:tavLst>
                                    </p:anim>
                                    <p:anim calcmode="lin" valueType="num">
                                      <p:cBhvr>
                                        <p:cTn id="90" dur="500" fill="hold"/>
                                        <p:tgtEl>
                                          <p:spTgt spid="56"/>
                                        </p:tgtEl>
                                        <p:attrNameLst>
                                          <p:attrName>ppt_y</p:attrName>
                                        </p:attrNameLst>
                                      </p:cBhvr>
                                      <p:tavLst>
                                        <p:tav tm="0">
                                          <p:val>
                                            <p:strVal val="#ppt_y-#ppt_h/2"/>
                                          </p:val>
                                        </p:tav>
                                        <p:tav tm="100000">
                                          <p:val>
                                            <p:strVal val="#ppt_y"/>
                                          </p:val>
                                        </p:tav>
                                      </p:tavLst>
                                    </p:anim>
                                    <p:anim calcmode="lin" valueType="num">
                                      <p:cBhvr>
                                        <p:cTn id="91" dur="500" fill="hold"/>
                                        <p:tgtEl>
                                          <p:spTgt spid="56"/>
                                        </p:tgtEl>
                                        <p:attrNameLst>
                                          <p:attrName>ppt_w</p:attrName>
                                        </p:attrNameLst>
                                      </p:cBhvr>
                                      <p:tavLst>
                                        <p:tav tm="0">
                                          <p:val>
                                            <p:strVal val="#ppt_w"/>
                                          </p:val>
                                        </p:tav>
                                        <p:tav tm="100000">
                                          <p:val>
                                            <p:strVal val="#ppt_w"/>
                                          </p:val>
                                        </p:tav>
                                      </p:tavLst>
                                    </p:anim>
                                    <p:anim calcmode="lin" valueType="num">
                                      <p:cBhvr>
                                        <p:cTn id="92" dur="500" fill="hold"/>
                                        <p:tgtEl>
                                          <p:spTgt spid="56"/>
                                        </p:tgtEl>
                                        <p:attrNameLst>
                                          <p:attrName>ppt_h</p:attrName>
                                        </p:attrNameLst>
                                      </p:cBhvr>
                                      <p:tavLst>
                                        <p:tav tm="0">
                                          <p:val>
                                            <p:fltVal val="0"/>
                                          </p:val>
                                        </p:tav>
                                        <p:tav tm="100000">
                                          <p:val>
                                            <p:strVal val="#ppt_h"/>
                                          </p:val>
                                        </p:tav>
                                      </p:tavLst>
                                    </p:anim>
                                  </p:childTnLst>
                                </p:cTn>
                              </p:par>
                              <p:par>
                                <p:cTn id="93" presetID="17" presetClass="entr" presetSubtype="1" fill="hold" nodeType="withEffect">
                                  <p:stCondLst>
                                    <p:cond delay="0"/>
                                  </p:stCondLst>
                                  <p:childTnLst>
                                    <p:set>
                                      <p:cBhvr>
                                        <p:cTn id="94" dur="1" fill="hold">
                                          <p:stCondLst>
                                            <p:cond delay="0"/>
                                          </p:stCondLst>
                                        </p:cTn>
                                        <p:tgtEl>
                                          <p:spTgt spid="61"/>
                                        </p:tgtEl>
                                        <p:attrNameLst>
                                          <p:attrName>style.visibility</p:attrName>
                                        </p:attrNameLst>
                                      </p:cBhvr>
                                      <p:to>
                                        <p:strVal val="visible"/>
                                      </p:to>
                                    </p:set>
                                    <p:anim calcmode="lin" valueType="num">
                                      <p:cBhvr>
                                        <p:cTn id="95" dur="500" fill="hold"/>
                                        <p:tgtEl>
                                          <p:spTgt spid="61"/>
                                        </p:tgtEl>
                                        <p:attrNameLst>
                                          <p:attrName>ppt_x</p:attrName>
                                        </p:attrNameLst>
                                      </p:cBhvr>
                                      <p:tavLst>
                                        <p:tav tm="0">
                                          <p:val>
                                            <p:strVal val="#ppt_x"/>
                                          </p:val>
                                        </p:tav>
                                        <p:tav tm="100000">
                                          <p:val>
                                            <p:strVal val="#ppt_x"/>
                                          </p:val>
                                        </p:tav>
                                      </p:tavLst>
                                    </p:anim>
                                    <p:anim calcmode="lin" valueType="num">
                                      <p:cBhvr>
                                        <p:cTn id="96" dur="500" fill="hold"/>
                                        <p:tgtEl>
                                          <p:spTgt spid="61"/>
                                        </p:tgtEl>
                                        <p:attrNameLst>
                                          <p:attrName>ppt_y</p:attrName>
                                        </p:attrNameLst>
                                      </p:cBhvr>
                                      <p:tavLst>
                                        <p:tav tm="0">
                                          <p:val>
                                            <p:strVal val="#ppt_y-#ppt_h/2"/>
                                          </p:val>
                                        </p:tav>
                                        <p:tav tm="100000">
                                          <p:val>
                                            <p:strVal val="#ppt_y"/>
                                          </p:val>
                                        </p:tav>
                                      </p:tavLst>
                                    </p:anim>
                                    <p:anim calcmode="lin" valueType="num">
                                      <p:cBhvr>
                                        <p:cTn id="97" dur="500" fill="hold"/>
                                        <p:tgtEl>
                                          <p:spTgt spid="61"/>
                                        </p:tgtEl>
                                        <p:attrNameLst>
                                          <p:attrName>ppt_w</p:attrName>
                                        </p:attrNameLst>
                                      </p:cBhvr>
                                      <p:tavLst>
                                        <p:tav tm="0">
                                          <p:val>
                                            <p:strVal val="#ppt_w"/>
                                          </p:val>
                                        </p:tav>
                                        <p:tav tm="100000">
                                          <p:val>
                                            <p:strVal val="#ppt_w"/>
                                          </p:val>
                                        </p:tav>
                                      </p:tavLst>
                                    </p:anim>
                                    <p:anim calcmode="lin" valueType="num">
                                      <p:cBhvr>
                                        <p:cTn id="98" dur="500" fill="hold"/>
                                        <p:tgtEl>
                                          <p:spTgt spid="61"/>
                                        </p:tgtEl>
                                        <p:attrNameLst>
                                          <p:attrName>ppt_h</p:attrName>
                                        </p:attrNameLst>
                                      </p:cBhvr>
                                      <p:tavLst>
                                        <p:tav tm="0">
                                          <p:val>
                                            <p:fltVal val="0"/>
                                          </p:val>
                                        </p:tav>
                                        <p:tav tm="100000">
                                          <p:val>
                                            <p:strVal val="#ppt_h"/>
                                          </p:val>
                                        </p:tav>
                                      </p:tavLst>
                                    </p:anim>
                                  </p:childTnLst>
                                </p:cTn>
                              </p:par>
                              <p:par>
                                <p:cTn id="99" presetID="17" presetClass="entr" presetSubtype="8" fill="hold" grpId="0" nodeType="withEffect">
                                  <p:stCondLst>
                                    <p:cond delay="0"/>
                                  </p:stCondLst>
                                  <p:childTnLst>
                                    <p:set>
                                      <p:cBhvr>
                                        <p:cTn id="100" dur="1" fill="hold">
                                          <p:stCondLst>
                                            <p:cond delay="0"/>
                                          </p:stCondLst>
                                        </p:cTn>
                                        <p:tgtEl>
                                          <p:spTgt spid="47"/>
                                        </p:tgtEl>
                                        <p:attrNameLst>
                                          <p:attrName>style.visibility</p:attrName>
                                        </p:attrNameLst>
                                      </p:cBhvr>
                                      <p:to>
                                        <p:strVal val="visible"/>
                                      </p:to>
                                    </p:set>
                                    <p:anim calcmode="lin" valueType="num">
                                      <p:cBhvr>
                                        <p:cTn id="101" dur="500" fill="hold"/>
                                        <p:tgtEl>
                                          <p:spTgt spid="47"/>
                                        </p:tgtEl>
                                        <p:attrNameLst>
                                          <p:attrName>ppt_x</p:attrName>
                                        </p:attrNameLst>
                                      </p:cBhvr>
                                      <p:tavLst>
                                        <p:tav tm="0">
                                          <p:val>
                                            <p:strVal val="#ppt_x-#ppt_w/2"/>
                                          </p:val>
                                        </p:tav>
                                        <p:tav tm="100000">
                                          <p:val>
                                            <p:strVal val="#ppt_x"/>
                                          </p:val>
                                        </p:tav>
                                      </p:tavLst>
                                    </p:anim>
                                    <p:anim calcmode="lin" valueType="num">
                                      <p:cBhvr>
                                        <p:cTn id="102" dur="500" fill="hold"/>
                                        <p:tgtEl>
                                          <p:spTgt spid="47"/>
                                        </p:tgtEl>
                                        <p:attrNameLst>
                                          <p:attrName>ppt_y</p:attrName>
                                        </p:attrNameLst>
                                      </p:cBhvr>
                                      <p:tavLst>
                                        <p:tav tm="0">
                                          <p:val>
                                            <p:strVal val="#ppt_y"/>
                                          </p:val>
                                        </p:tav>
                                        <p:tav tm="100000">
                                          <p:val>
                                            <p:strVal val="#ppt_y"/>
                                          </p:val>
                                        </p:tav>
                                      </p:tavLst>
                                    </p:anim>
                                    <p:anim calcmode="lin" valueType="num">
                                      <p:cBhvr>
                                        <p:cTn id="103" dur="500" fill="hold"/>
                                        <p:tgtEl>
                                          <p:spTgt spid="47"/>
                                        </p:tgtEl>
                                        <p:attrNameLst>
                                          <p:attrName>ppt_w</p:attrName>
                                        </p:attrNameLst>
                                      </p:cBhvr>
                                      <p:tavLst>
                                        <p:tav tm="0">
                                          <p:val>
                                            <p:fltVal val="0"/>
                                          </p:val>
                                        </p:tav>
                                        <p:tav tm="100000">
                                          <p:val>
                                            <p:strVal val="#ppt_w"/>
                                          </p:val>
                                        </p:tav>
                                      </p:tavLst>
                                    </p:anim>
                                    <p:anim calcmode="lin" valueType="num">
                                      <p:cBhvr>
                                        <p:cTn id="104" dur="500" fill="hold"/>
                                        <p:tgtEl>
                                          <p:spTgt spid="47"/>
                                        </p:tgtEl>
                                        <p:attrNameLst>
                                          <p:attrName>ppt_h</p:attrName>
                                        </p:attrNameLst>
                                      </p:cBhvr>
                                      <p:tavLst>
                                        <p:tav tm="0">
                                          <p:val>
                                            <p:strVal val="#ppt_h"/>
                                          </p:val>
                                        </p:tav>
                                        <p:tav tm="100000">
                                          <p:val>
                                            <p:strVal val="#ppt_h"/>
                                          </p:val>
                                        </p:tav>
                                      </p:tavLst>
                                    </p:anim>
                                  </p:childTnLst>
                                </p:cTn>
                              </p:par>
                              <p:par>
                                <p:cTn id="105" presetID="17" presetClass="entr" presetSubtype="8" fill="hold" nodeType="withEffect">
                                  <p:stCondLst>
                                    <p:cond delay="0"/>
                                  </p:stCondLst>
                                  <p:childTnLst>
                                    <p:set>
                                      <p:cBhvr>
                                        <p:cTn id="106" dur="1" fill="hold">
                                          <p:stCondLst>
                                            <p:cond delay="0"/>
                                          </p:stCondLst>
                                        </p:cTn>
                                        <p:tgtEl>
                                          <p:spTgt spid="40"/>
                                        </p:tgtEl>
                                        <p:attrNameLst>
                                          <p:attrName>style.visibility</p:attrName>
                                        </p:attrNameLst>
                                      </p:cBhvr>
                                      <p:to>
                                        <p:strVal val="visible"/>
                                      </p:to>
                                    </p:set>
                                    <p:anim calcmode="lin" valueType="num">
                                      <p:cBhvr>
                                        <p:cTn id="107" dur="750" fill="hold"/>
                                        <p:tgtEl>
                                          <p:spTgt spid="40"/>
                                        </p:tgtEl>
                                        <p:attrNameLst>
                                          <p:attrName>ppt_x</p:attrName>
                                        </p:attrNameLst>
                                      </p:cBhvr>
                                      <p:tavLst>
                                        <p:tav tm="0">
                                          <p:val>
                                            <p:strVal val="#ppt_x-#ppt_w/2"/>
                                          </p:val>
                                        </p:tav>
                                        <p:tav tm="100000">
                                          <p:val>
                                            <p:strVal val="#ppt_x"/>
                                          </p:val>
                                        </p:tav>
                                      </p:tavLst>
                                    </p:anim>
                                    <p:anim calcmode="lin" valueType="num">
                                      <p:cBhvr>
                                        <p:cTn id="108" dur="750" fill="hold"/>
                                        <p:tgtEl>
                                          <p:spTgt spid="40"/>
                                        </p:tgtEl>
                                        <p:attrNameLst>
                                          <p:attrName>ppt_y</p:attrName>
                                        </p:attrNameLst>
                                      </p:cBhvr>
                                      <p:tavLst>
                                        <p:tav tm="0">
                                          <p:val>
                                            <p:strVal val="#ppt_y"/>
                                          </p:val>
                                        </p:tav>
                                        <p:tav tm="100000">
                                          <p:val>
                                            <p:strVal val="#ppt_y"/>
                                          </p:val>
                                        </p:tav>
                                      </p:tavLst>
                                    </p:anim>
                                    <p:anim calcmode="lin" valueType="num">
                                      <p:cBhvr>
                                        <p:cTn id="109" dur="750" fill="hold"/>
                                        <p:tgtEl>
                                          <p:spTgt spid="40"/>
                                        </p:tgtEl>
                                        <p:attrNameLst>
                                          <p:attrName>ppt_w</p:attrName>
                                        </p:attrNameLst>
                                      </p:cBhvr>
                                      <p:tavLst>
                                        <p:tav tm="0">
                                          <p:val>
                                            <p:fltVal val="0"/>
                                          </p:val>
                                        </p:tav>
                                        <p:tav tm="100000">
                                          <p:val>
                                            <p:strVal val="#ppt_w"/>
                                          </p:val>
                                        </p:tav>
                                      </p:tavLst>
                                    </p:anim>
                                    <p:anim calcmode="lin" valueType="num">
                                      <p:cBhvr>
                                        <p:cTn id="110" dur="750" fill="hold"/>
                                        <p:tgtEl>
                                          <p:spTgt spid="40"/>
                                        </p:tgtEl>
                                        <p:attrNameLst>
                                          <p:attrName>ppt_h</p:attrName>
                                        </p:attrNameLst>
                                      </p:cBhvr>
                                      <p:tavLst>
                                        <p:tav tm="0">
                                          <p:val>
                                            <p:strVal val="#ppt_h"/>
                                          </p:val>
                                        </p:tav>
                                        <p:tav tm="100000">
                                          <p:val>
                                            <p:strVal val="#ppt_h"/>
                                          </p:val>
                                        </p:tav>
                                      </p:tavLst>
                                    </p:anim>
                                  </p:childTnLst>
                                </p:cTn>
                              </p:par>
                            </p:childTnLst>
                          </p:cTn>
                        </p:par>
                        <p:par>
                          <p:cTn id="111" fill="hold">
                            <p:stCondLst>
                              <p:cond delay="3750"/>
                            </p:stCondLst>
                            <p:childTnLst>
                              <p:par>
                                <p:cTn id="112" presetID="17" presetClass="entr" presetSubtype="1" fill="hold" grpId="0" nodeType="afterEffect">
                                  <p:stCondLst>
                                    <p:cond delay="0"/>
                                  </p:stCondLst>
                                  <p:childTnLst>
                                    <p:set>
                                      <p:cBhvr>
                                        <p:cTn id="113" dur="1" fill="hold">
                                          <p:stCondLst>
                                            <p:cond delay="0"/>
                                          </p:stCondLst>
                                        </p:cTn>
                                        <p:tgtEl>
                                          <p:spTgt spid="62"/>
                                        </p:tgtEl>
                                        <p:attrNameLst>
                                          <p:attrName>style.visibility</p:attrName>
                                        </p:attrNameLst>
                                      </p:cBhvr>
                                      <p:to>
                                        <p:strVal val="visible"/>
                                      </p:to>
                                    </p:set>
                                    <p:anim calcmode="lin" valueType="num">
                                      <p:cBhvr>
                                        <p:cTn id="114" dur="500" fill="hold"/>
                                        <p:tgtEl>
                                          <p:spTgt spid="62"/>
                                        </p:tgtEl>
                                        <p:attrNameLst>
                                          <p:attrName>ppt_x</p:attrName>
                                        </p:attrNameLst>
                                      </p:cBhvr>
                                      <p:tavLst>
                                        <p:tav tm="0">
                                          <p:val>
                                            <p:strVal val="#ppt_x"/>
                                          </p:val>
                                        </p:tav>
                                        <p:tav tm="100000">
                                          <p:val>
                                            <p:strVal val="#ppt_x"/>
                                          </p:val>
                                        </p:tav>
                                      </p:tavLst>
                                    </p:anim>
                                    <p:anim calcmode="lin" valueType="num">
                                      <p:cBhvr>
                                        <p:cTn id="115" dur="500" fill="hold"/>
                                        <p:tgtEl>
                                          <p:spTgt spid="62"/>
                                        </p:tgtEl>
                                        <p:attrNameLst>
                                          <p:attrName>ppt_y</p:attrName>
                                        </p:attrNameLst>
                                      </p:cBhvr>
                                      <p:tavLst>
                                        <p:tav tm="0">
                                          <p:val>
                                            <p:strVal val="#ppt_y-#ppt_h/2"/>
                                          </p:val>
                                        </p:tav>
                                        <p:tav tm="100000">
                                          <p:val>
                                            <p:strVal val="#ppt_y"/>
                                          </p:val>
                                        </p:tav>
                                      </p:tavLst>
                                    </p:anim>
                                    <p:anim calcmode="lin" valueType="num">
                                      <p:cBhvr>
                                        <p:cTn id="116" dur="500" fill="hold"/>
                                        <p:tgtEl>
                                          <p:spTgt spid="62"/>
                                        </p:tgtEl>
                                        <p:attrNameLst>
                                          <p:attrName>ppt_w</p:attrName>
                                        </p:attrNameLst>
                                      </p:cBhvr>
                                      <p:tavLst>
                                        <p:tav tm="0">
                                          <p:val>
                                            <p:strVal val="#ppt_w"/>
                                          </p:val>
                                        </p:tav>
                                        <p:tav tm="100000">
                                          <p:val>
                                            <p:strVal val="#ppt_w"/>
                                          </p:val>
                                        </p:tav>
                                      </p:tavLst>
                                    </p:anim>
                                    <p:anim calcmode="lin" valueType="num">
                                      <p:cBhvr>
                                        <p:cTn id="117" dur="500" fill="hold"/>
                                        <p:tgtEl>
                                          <p:spTgt spid="62"/>
                                        </p:tgtEl>
                                        <p:attrNameLst>
                                          <p:attrName>ppt_h</p:attrName>
                                        </p:attrNameLst>
                                      </p:cBhvr>
                                      <p:tavLst>
                                        <p:tav tm="0">
                                          <p:val>
                                            <p:fltVal val="0"/>
                                          </p:val>
                                        </p:tav>
                                        <p:tav tm="100000">
                                          <p:val>
                                            <p:strVal val="#ppt_h"/>
                                          </p:val>
                                        </p:tav>
                                      </p:tavLst>
                                    </p:anim>
                                  </p:childTnLst>
                                </p:cTn>
                              </p:par>
                              <p:par>
                                <p:cTn id="118" presetID="17" presetClass="entr" presetSubtype="1" fill="hold" nodeType="withEffect">
                                  <p:stCondLst>
                                    <p:cond delay="0"/>
                                  </p:stCondLst>
                                  <p:childTnLst>
                                    <p:set>
                                      <p:cBhvr>
                                        <p:cTn id="119" dur="1" fill="hold">
                                          <p:stCondLst>
                                            <p:cond delay="0"/>
                                          </p:stCondLst>
                                        </p:cTn>
                                        <p:tgtEl>
                                          <p:spTgt spid="65"/>
                                        </p:tgtEl>
                                        <p:attrNameLst>
                                          <p:attrName>style.visibility</p:attrName>
                                        </p:attrNameLst>
                                      </p:cBhvr>
                                      <p:to>
                                        <p:strVal val="visible"/>
                                      </p:to>
                                    </p:set>
                                    <p:anim calcmode="lin" valueType="num">
                                      <p:cBhvr>
                                        <p:cTn id="120" dur="500" fill="hold"/>
                                        <p:tgtEl>
                                          <p:spTgt spid="65"/>
                                        </p:tgtEl>
                                        <p:attrNameLst>
                                          <p:attrName>ppt_x</p:attrName>
                                        </p:attrNameLst>
                                      </p:cBhvr>
                                      <p:tavLst>
                                        <p:tav tm="0">
                                          <p:val>
                                            <p:strVal val="#ppt_x"/>
                                          </p:val>
                                        </p:tav>
                                        <p:tav tm="100000">
                                          <p:val>
                                            <p:strVal val="#ppt_x"/>
                                          </p:val>
                                        </p:tav>
                                      </p:tavLst>
                                    </p:anim>
                                    <p:anim calcmode="lin" valueType="num">
                                      <p:cBhvr>
                                        <p:cTn id="121" dur="500" fill="hold"/>
                                        <p:tgtEl>
                                          <p:spTgt spid="65"/>
                                        </p:tgtEl>
                                        <p:attrNameLst>
                                          <p:attrName>ppt_y</p:attrName>
                                        </p:attrNameLst>
                                      </p:cBhvr>
                                      <p:tavLst>
                                        <p:tav tm="0">
                                          <p:val>
                                            <p:strVal val="#ppt_y-#ppt_h/2"/>
                                          </p:val>
                                        </p:tav>
                                        <p:tav tm="100000">
                                          <p:val>
                                            <p:strVal val="#ppt_y"/>
                                          </p:val>
                                        </p:tav>
                                      </p:tavLst>
                                    </p:anim>
                                    <p:anim calcmode="lin" valueType="num">
                                      <p:cBhvr>
                                        <p:cTn id="122" dur="500" fill="hold"/>
                                        <p:tgtEl>
                                          <p:spTgt spid="65"/>
                                        </p:tgtEl>
                                        <p:attrNameLst>
                                          <p:attrName>ppt_w</p:attrName>
                                        </p:attrNameLst>
                                      </p:cBhvr>
                                      <p:tavLst>
                                        <p:tav tm="0">
                                          <p:val>
                                            <p:strVal val="#ppt_w"/>
                                          </p:val>
                                        </p:tav>
                                        <p:tav tm="100000">
                                          <p:val>
                                            <p:strVal val="#ppt_w"/>
                                          </p:val>
                                        </p:tav>
                                      </p:tavLst>
                                    </p:anim>
                                    <p:anim calcmode="lin" valueType="num">
                                      <p:cBhvr>
                                        <p:cTn id="123" dur="500" fill="hold"/>
                                        <p:tgtEl>
                                          <p:spTgt spid="65"/>
                                        </p:tgtEl>
                                        <p:attrNameLst>
                                          <p:attrName>ppt_h</p:attrName>
                                        </p:attrNameLst>
                                      </p:cBhvr>
                                      <p:tavLst>
                                        <p:tav tm="0">
                                          <p:val>
                                            <p:fltVal val="0"/>
                                          </p:val>
                                        </p:tav>
                                        <p:tav tm="100000">
                                          <p:val>
                                            <p:strVal val="#ppt_h"/>
                                          </p:val>
                                        </p:tav>
                                      </p:tavLst>
                                    </p:anim>
                                  </p:childTnLst>
                                </p:cTn>
                              </p:par>
                              <p:par>
                                <p:cTn id="124" presetID="17" presetClass="entr" presetSubtype="8" fill="hold" grpId="0" nodeType="withEffect">
                                  <p:stCondLst>
                                    <p:cond delay="0"/>
                                  </p:stCondLst>
                                  <p:childTnLst>
                                    <p:set>
                                      <p:cBhvr>
                                        <p:cTn id="125" dur="1" fill="hold">
                                          <p:stCondLst>
                                            <p:cond delay="0"/>
                                          </p:stCondLst>
                                        </p:cTn>
                                        <p:tgtEl>
                                          <p:spTgt spid="57"/>
                                        </p:tgtEl>
                                        <p:attrNameLst>
                                          <p:attrName>style.visibility</p:attrName>
                                        </p:attrNameLst>
                                      </p:cBhvr>
                                      <p:to>
                                        <p:strVal val="visible"/>
                                      </p:to>
                                    </p:set>
                                    <p:anim calcmode="lin" valueType="num">
                                      <p:cBhvr>
                                        <p:cTn id="126" dur="500" fill="hold"/>
                                        <p:tgtEl>
                                          <p:spTgt spid="57"/>
                                        </p:tgtEl>
                                        <p:attrNameLst>
                                          <p:attrName>ppt_x</p:attrName>
                                        </p:attrNameLst>
                                      </p:cBhvr>
                                      <p:tavLst>
                                        <p:tav tm="0">
                                          <p:val>
                                            <p:strVal val="#ppt_x-#ppt_w/2"/>
                                          </p:val>
                                        </p:tav>
                                        <p:tav tm="100000">
                                          <p:val>
                                            <p:strVal val="#ppt_x"/>
                                          </p:val>
                                        </p:tav>
                                      </p:tavLst>
                                    </p:anim>
                                    <p:anim calcmode="lin" valueType="num">
                                      <p:cBhvr>
                                        <p:cTn id="127" dur="500" fill="hold"/>
                                        <p:tgtEl>
                                          <p:spTgt spid="57"/>
                                        </p:tgtEl>
                                        <p:attrNameLst>
                                          <p:attrName>ppt_y</p:attrName>
                                        </p:attrNameLst>
                                      </p:cBhvr>
                                      <p:tavLst>
                                        <p:tav tm="0">
                                          <p:val>
                                            <p:strVal val="#ppt_y"/>
                                          </p:val>
                                        </p:tav>
                                        <p:tav tm="100000">
                                          <p:val>
                                            <p:strVal val="#ppt_y"/>
                                          </p:val>
                                        </p:tav>
                                      </p:tavLst>
                                    </p:anim>
                                    <p:anim calcmode="lin" valueType="num">
                                      <p:cBhvr>
                                        <p:cTn id="128" dur="500" fill="hold"/>
                                        <p:tgtEl>
                                          <p:spTgt spid="57"/>
                                        </p:tgtEl>
                                        <p:attrNameLst>
                                          <p:attrName>ppt_w</p:attrName>
                                        </p:attrNameLst>
                                      </p:cBhvr>
                                      <p:tavLst>
                                        <p:tav tm="0">
                                          <p:val>
                                            <p:fltVal val="0"/>
                                          </p:val>
                                        </p:tav>
                                        <p:tav tm="100000">
                                          <p:val>
                                            <p:strVal val="#ppt_w"/>
                                          </p:val>
                                        </p:tav>
                                      </p:tavLst>
                                    </p:anim>
                                    <p:anim calcmode="lin" valueType="num">
                                      <p:cBhvr>
                                        <p:cTn id="129" dur="500" fill="hold"/>
                                        <p:tgtEl>
                                          <p:spTgt spid="57"/>
                                        </p:tgtEl>
                                        <p:attrNameLst>
                                          <p:attrName>ppt_h</p:attrName>
                                        </p:attrNameLst>
                                      </p:cBhvr>
                                      <p:tavLst>
                                        <p:tav tm="0">
                                          <p:val>
                                            <p:strVal val="#ppt_h"/>
                                          </p:val>
                                        </p:tav>
                                        <p:tav tm="100000">
                                          <p:val>
                                            <p:strVal val="#ppt_h"/>
                                          </p:val>
                                        </p:tav>
                                      </p:tavLst>
                                    </p:anim>
                                  </p:childTnLst>
                                </p:cTn>
                              </p:par>
                              <p:par>
                                <p:cTn id="130" presetID="17" presetClass="entr" presetSubtype="8" fill="hold" nodeType="withEffect">
                                  <p:stCondLst>
                                    <p:cond delay="0"/>
                                  </p:stCondLst>
                                  <p:childTnLst>
                                    <p:set>
                                      <p:cBhvr>
                                        <p:cTn id="131" dur="1" fill="hold">
                                          <p:stCondLst>
                                            <p:cond delay="0"/>
                                          </p:stCondLst>
                                        </p:cTn>
                                        <p:tgtEl>
                                          <p:spTgt spid="41"/>
                                        </p:tgtEl>
                                        <p:attrNameLst>
                                          <p:attrName>style.visibility</p:attrName>
                                        </p:attrNameLst>
                                      </p:cBhvr>
                                      <p:to>
                                        <p:strVal val="visible"/>
                                      </p:to>
                                    </p:set>
                                    <p:anim calcmode="lin" valueType="num">
                                      <p:cBhvr>
                                        <p:cTn id="132" dur="750" fill="hold"/>
                                        <p:tgtEl>
                                          <p:spTgt spid="41"/>
                                        </p:tgtEl>
                                        <p:attrNameLst>
                                          <p:attrName>ppt_x</p:attrName>
                                        </p:attrNameLst>
                                      </p:cBhvr>
                                      <p:tavLst>
                                        <p:tav tm="0">
                                          <p:val>
                                            <p:strVal val="#ppt_x-#ppt_w/2"/>
                                          </p:val>
                                        </p:tav>
                                        <p:tav tm="100000">
                                          <p:val>
                                            <p:strVal val="#ppt_x"/>
                                          </p:val>
                                        </p:tav>
                                      </p:tavLst>
                                    </p:anim>
                                    <p:anim calcmode="lin" valueType="num">
                                      <p:cBhvr>
                                        <p:cTn id="133" dur="750" fill="hold"/>
                                        <p:tgtEl>
                                          <p:spTgt spid="41"/>
                                        </p:tgtEl>
                                        <p:attrNameLst>
                                          <p:attrName>ppt_y</p:attrName>
                                        </p:attrNameLst>
                                      </p:cBhvr>
                                      <p:tavLst>
                                        <p:tav tm="0">
                                          <p:val>
                                            <p:strVal val="#ppt_y"/>
                                          </p:val>
                                        </p:tav>
                                        <p:tav tm="100000">
                                          <p:val>
                                            <p:strVal val="#ppt_y"/>
                                          </p:val>
                                        </p:tav>
                                      </p:tavLst>
                                    </p:anim>
                                    <p:anim calcmode="lin" valueType="num">
                                      <p:cBhvr>
                                        <p:cTn id="134" dur="750" fill="hold"/>
                                        <p:tgtEl>
                                          <p:spTgt spid="41"/>
                                        </p:tgtEl>
                                        <p:attrNameLst>
                                          <p:attrName>ppt_w</p:attrName>
                                        </p:attrNameLst>
                                      </p:cBhvr>
                                      <p:tavLst>
                                        <p:tav tm="0">
                                          <p:val>
                                            <p:fltVal val="0"/>
                                          </p:val>
                                        </p:tav>
                                        <p:tav tm="100000">
                                          <p:val>
                                            <p:strVal val="#ppt_w"/>
                                          </p:val>
                                        </p:tav>
                                      </p:tavLst>
                                    </p:anim>
                                    <p:anim calcmode="lin" valueType="num">
                                      <p:cBhvr>
                                        <p:cTn id="135" dur="750" fill="hold"/>
                                        <p:tgtEl>
                                          <p:spTgt spid="41"/>
                                        </p:tgtEl>
                                        <p:attrNameLst>
                                          <p:attrName>ppt_h</p:attrName>
                                        </p:attrNameLst>
                                      </p:cBhvr>
                                      <p:tavLst>
                                        <p:tav tm="0">
                                          <p:val>
                                            <p:strVal val="#ppt_h"/>
                                          </p:val>
                                        </p:tav>
                                        <p:tav tm="100000">
                                          <p:val>
                                            <p:strVal val="#ppt_h"/>
                                          </p:val>
                                        </p:tav>
                                      </p:tavLst>
                                    </p:anim>
                                  </p:childTnLst>
                                </p:cTn>
                              </p:par>
                            </p:childTnLst>
                          </p:cTn>
                        </p:par>
                        <p:par>
                          <p:cTn id="136" fill="hold">
                            <p:stCondLst>
                              <p:cond delay="4500"/>
                            </p:stCondLst>
                            <p:childTnLst>
                              <p:par>
                                <p:cTn id="137" presetID="17" presetClass="entr" presetSubtype="1" fill="hold" grpId="0" nodeType="afterEffect">
                                  <p:stCondLst>
                                    <p:cond delay="0"/>
                                  </p:stCondLst>
                                  <p:childTnLst>
                                    <p:set>
                                      <p:cBhvr>
                                        <p:cTn id="138" dur="1" fill="hold">
                                          <p:stCondLst>
                                            <p:cond delay="0"/>
                                          </p:stCondLst>
                                        </p:cTn>
                                        <p:tgtEl>
                                          <p:spTgt spid="66"/>
                                        </p:tgtEl>
                                        <p:attrNameLst>
                                          <p:attrName>style.visibility</p:attrName>
                                        </p:attrNameLst>
                                      </p:cBhvr>
                                      <p:to>
                                        <p:strVal val="visible"/>
                                      </p:to>
                                    </p:set>
                                    <p:anim calcmode="lin" valueType="num">
                                      <p:cBhvr>
                                        <p:cTn id="139" dur="500" fill="hold"/>
                                        <p:tgtEl>
                                          <p:spTgt spid="66"/>
                                        </p:tgtEl>
                                        <p:attrNameLst>
                                          <p:attrName>ppt_x</p:attrName>
                                        </p:attrNameLst>
                                      </p:cBhvr>
                                      <p:tavLst>
                                        <p:tav tm="0">
                                          <p:val>
                                            <p:strVal val="#ppt_x"/>
                                          </p:val>
                                        </p:tav>
                                        <p:tav tm="100000">
                                          <p:val>
                                            <p:strVal val="#ppt_x"/>
                                          </p:val>
                                        </p:tav>
                                      </p:tavLst>
                                    </p:anim>
                                    <p:anim calcmode="lin" valueType="num">
                                      <p:cBhvr>
                                        <p:cTn id="140" dur="500" fill="hold"/>
                                        <p:tgtEl>
                                          <p:spTgt spid="66"/>
                                        </p:tgtEl>
                                        <p:attrNameLst>
                                          <p:attrName>ppt_y</p:attrName>
                                        </p:attrNameLst>
                                      </p:cBhvr>
                                      <p:tavLst>
                                        <p:tav tm="0">
                                          <p:val>
                                            <p:strVal val="#ppt_y-#ppt_h/2"/>
                                          </p:val>
                                        </p:tav>
                                        <p:tav tm="100000">
                                          <p:val>
                                            <p:strVal val="#ppt_y"/>
                                          </p:val>
                                        </p:tav>
                                      </p:tavLst>
                                    </p:anim>
                                    <p:anim calcmode="lin" valueType="num">
                                      <p:cBhvr>
                                        <p:cTn id="141" dur="500" fill="hold"/>
                                        <p:tgtEl>
                                          <p:spTgt spid="66"/>
                                        </p:tgtEl>
                                        <p:attrNameLst>
                                          <p:attrName>ppt_w</p:attrName>
                                        </p:attrNameLst>
                                      </p:cBhvr>
                                      <p:tavLst>
                                        <p:tav tm="0">
                                          <p:val>
                                            <p:strVal val="#ppt_w"/>
                                          </p:val>
                                        </p:tav>
                                        <p:tav tm="100000">
                                          <p:val>
                                            <p:strVal val="#ppt_w"/>
                                          </p:val>
                                        </p:tav>
                                      </p:tavLst>
                                    </p:anim>
                                    <p:anim calcmode="lin" valueType="num">
                                      <p:cBhvr>
                                        <p:cTn id="142" dur="500" fill="hold"/>
                                        <p:tgtEl>
                                          <p:spTgt spid="66"/>
                                        </p:tgtEl>
                                        <p:attrNameLst>
                                          <p:attrName>ppt_h</p:attrName>
                                        </p:attrNameLst>
                                      </p:cBhvr>
                                      <p:tavLst>
                                        <p:tav tm="0">
                                          <p:val>
                                            <p:fltVal val="0"/>
                                          </p:val>
                                        </p:tav>
                                        <p:tav tm="100000">
                                          <p:val>
                                            <p:strVal val="#ppt_h"/>
                                          </p:val>
                                        </p:tav>
                                      </p:tavLst>
                                    </p:anim>
                                  </p:childTnLst>
                                </p:cTn>
                              </p:par>
                              <p:par>
                                <p:cTn id="143" presetID="17" presetClass="entr" presetSubtype="1" fill="hold" nodeType="withEffect">
                                  <p:stCondLst>
                                    <p:cond delay="0"/>
                                  </p:stCondLst>
                                  <p:childTnLst>
                                    <p:set>
                                      <p:cBhvr>
                                        <p:cTn id="144" dur="1" fill="hold">
                                          <p:stCondLst>
                                            <p:cond delay="0"/>
                                          </p:stCondLst>
                                        </p:cTn>
                                        <p:tgtEl>
                                          <p:spTgt spid="59"/>
                                        </p:tgtEl>
                                        <p:attrNameLst>
                                          <p:attrName>style.visibility</p:attrName>
                                        </p:attrNameLst>
                                      </p:cBhvr>
                                      <p:to>
                                        <p:strVal val="visible"/>
                                      </p:to>
                                    </p:set>
                                    <p:anim calcmode="lin" valueType="num">
                                      <p:cBhvr>
                                        <p:cTn id="145" dur="500" fill="hold"/>
                                        <p:tgtEl>
                                          <p:spTgt spid="59"/>
                                        </p:tgtEl>
                                        <p:attrNameLst>
                                          <p:attrName>ppt_x</p:attrName>
                                        </p:attrNameLst>
                                      </p:cBhvr>
                                      <p:tavLst>
                                        <p:tav tm="0">
                                          <p:val>
                                            <p:strVal val="#ppt_x"/>
                                          </p:val>
                                        </p:tav>
                                        <p:tav tm="100000">
                                          <p:val>
                                            <p:strVal val="#ppt_x"/>
                                          </p:val>
                                        </p:tav>
                                      </p:tavLst>
                                    </p:anim>
                                    <p:anim calcmode="lin" valueType="num">
                                      <p:cBhvr>
                                        <p:cTn id="146" dur="500" fill="hold"/>
                                        <p:tgtEl>
                                          <p:spTgt spid="59"/>
                                        </p:tgtEl>
                                        <p:attrNameLst>
                                          <p:attrName>ppt_y</p:attrName>
                                        </p:attrNameLst>
                                      </p:cBhvr>
                                      <p:tavLst>
                                        <p:tav tm="0">
                                          <p:val>
                                            <p:strVal val="#ppt_y-#ppt_h/2"/>
                                          </p:val>
                                        </p:tav>
                                        <p:tav tm="100000">
                                          <p:val>
                                            <p:strVal val="#ppt_y"/>
                                          </p:val>
                                        </p:tav>
                                      </p:tavLst>
                                    </p:anim>
                                    <p:anim calcmode="lin" valueType="num">
                                      <p:cBhvr>
                                        <p:cTn id="147" dur="500" fill="hold"/>
                                        <p:tgtEl>
                                          <p:spTgt spid="59"/>
                                        </p:tgtEl>
                                        <p:attrNameLst>
                                          <p:attrName>ppt_w</p:attrName>
                                        </p:attrNameLst>
                                      </p:cBhvr>
                                      <p:tavLst>
                                        <p:tav tm="0">
                                          <p:val>
                                            <p:strVal val="#ppt_w"/>
                                          </p:val>
                                        </p:tav>
                                        <p:tav tm="100000">
                                          <p:val>
                                            <p:strVal val="#ppt_w"/>
                                          </p:val>
                                        </p:tav>
                                      </p:tavLst>
                                    </p:anim>
                                    <p:anim calcmode="lin" valueType="num">
                                      <p:cBhvr>
                                        <p:cTn id="148" dur="500" fill="hold"/>
                                        <p:tgtEl>
                                          <p:spTgt spid="59"/>
                                        </p:tgtEl>
                                        <p:attrNameLst>
                                          <p:attrName>ppt_h</p:attrName>
                                        </p:attrNameLst>
                                      </p:cBhvr>
                                      <p:tavLst>
                                        <p:tav tm="0">
                                          <p:val>
                                            <p:fltVal val="0"/>
                                          </p:val>
                                        </p:tav>
                                        <p:tav tm="100000">
                                          <p:val>
                                            <p:strVal val="#ppt_h"/>
                                          </p:val>
                                        </p:tav>
                                      </p:tavLst>
                                    </p:anim>
                                  </p:childTnLst>
                                </p:cTn>
                              </p:par>
                              <p:par>
                                <p:cTn id="149" presetID="17" presetClass="entr" presetSubtype="8" fill="hold" grpId="0" nodeType="withEffect">
                                  <p:stCondLst>
                                    <p:cond delay="0"/>
                                  </p:stCondLst>
                                  <p:childTnLst>
                                    <p:set>
                                      <p:cBhvr>
                                        <p:cTn id="150" dur="1" fill="hold">
                                          <p:stCondLst>
                                            <p:cond delay="0"/>
                                          </p:stCondLst>
                                        </p:cTn>
                                        <p:tgtEl>
                                          <p:spTgt spid="63"/>
                                        </p:tgtEl>
                                        <p:attrNameLst>
                                          <p:attrName>style.visibility</p:attrName>
                                        </p:attrNameLst>
                                      </p:cBhvr>
                                      <p:to>
                                        <p:strVal val="visible"/>
                                      </p:to>
                                    </p:set>
                                    <p:anim calcmode="lin" valueType="num">
                                      <p:cBhvr>
                                        <p:cTn id="151" dur="500" fill="hold"/>
                                        <p:tgtEl>
                                          <p:spTgt spid="63"/>
                                        </p:tgtEl>
                                        <p:attrNameLst>
                                          <p:attrName>ppt_x</p:attrName>
                                        </p:attrNameLst>
                                      </p:cBhvr>
                                      <p:tavLst>
                                        <p:tav tm="0">
                                          <p:val>
                                            <p:strVal val="#ppt_x-#ppt_w/2"/>
                                          </p:val>
                                        </p:tav>
                                        <p:tav tm="100000">
                                          <p:val>
                                            <p:strVal val="#ppt_x"/>
                                          </p:val>
                                        </p:tav>
                                      </p:tavLst>
                                    </p:anim>
                                    <p:anim calcmode="lin" valueType="num">
                                      <p:cBhvr>
                                        <p:cTn id="152" dur="500" fill="hold"/>
                                        <p:tgtEl>
                                          <p:spTgt spid="63"/>
                                        </p:tgtEl>
                                        <p:attrNameLst>
                                          <p:attrName>ppt_y</p:attrName>
                                        </p:attrNameLst>
                                      </p:cBhvr>
                                      <p:tavLst>
                                        <p:tav tm="0">
                                          <p:val>
                                            <p:strVal val="#ppt_y"/>
                                          </p:val>
                                        </p:tav>
                                        <p:tav tm="100000">
                                          <p:val>
                                            <p:strVal val="#ppt_y"/>
                                          </p:val>
                                        </p:tav>
                                      </p:tavLst>
                                    </p:anim>
                                    <p:anim calcmode="lin" valueType="num">
                                      <p:cBhvr>
                                        <p:cTn id="153" dur="500" fill="hold"/>
                                        <p:tgtEl>
                                          <p:spTgt spid="63"/>
                                        </p:tgtEl>
                                        <p:attrNameLst>
                                          <p:attrName>ppt_w</p:attrName>
                                        </p:attrNameLst>
                                      </p:cBhvr>
                                      <p:tavLst>
                                        <p:tav tm="0">
                                          <p:val>
                                            <p:fltVal val="0"/>
                                          </p:val>
                                        </p:tav>
                                        <p:tav tm="100000">
                                          <p:val>
                                            <p:strVal val="#ppt_w"/>
                                          </p:val>
                                        </p:tav>
                                      </p:tavLst>
                                    </p:anim>
                                    <p:anim calcmode="lin" valueType="num">
                                      <p:cBhvr>
                                        <p:cTn id="154" dur="500" fill="hold"/>
                                        <p:tgtEl>
                                          <p:spTgt spid="6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6" grpId="0"/>
      <p:bldP spid="47" grpId="0"/>
      <p:bldP spid="51" grpId="0"/>
      <p:bldP spid="56" grpId="0"/>
      <p:bldP spid="57" grpId="0"/>
      <p:bldP spid="62" grpId="0"/>
      <p:bldP spid="63" grpId="0"/>
      <p:bldP spid="66" grpId="0"/>
      <p:bldP spid="7" grpId="0"/>
      <p:bldP spid="11" grpId="0"/>
    </p:bldLst>
  </p:timing>
  <p:extLst>
    <p:ext uri="{E180D4A7-C9FB-4DFB-919C-405C955672EB}">
      <p14:showEvtLst xmlns:p14="http://schemas.microsoft.com/office/powerpoint/2010/main">
        <p14:playEvt time="4520" objId="15"/>
        <p14:stopEvt time="74052" objId="15"/>
      </p14:showEvtLst>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82E91F-638F-EDE1-BEAB-B9EC5627EA1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DAC73F-D5CC-ECC6-B97C-535E1001746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1E8206F-EEA5-0AA4-9EE7-110A4710F28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8EA440DE-3032-7F54-F042-27AB8302DEC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5357575-1AB2-4120-41C1-15B659F01A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D2169BC-EAD7-C239-A09E-4B899E45907F}"/>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مقدمة</a:t>
            </a:r>
          </a:p>
        </p:txBody>
      </p:sp>
      <p:sp>
        <p:nvSpPr>
          <p:cNvPr id="9" name="TextBox 8">
            <a:extLst>
              <a:ext uri="{FF2B5EF4-FFF2-40B4-BE49-F238E27FC236}">
                <a16:creationId xmlns:a16="http://schemas.microsoft.com/office/drawing/2014/main" id="{B525570D-85FA-B055-6031-C376A2CD565A}"/>
              </a:ext>
            </a:extLst>
          </p:cNvPr>
          <p:cNvSpPr txBox="1"/>
          <p:nvPr/>
        </p:nvSpPr>
        <p:spPr>
          <a:xfrm>
            <a:off x="2485572" y="1588911"/>
            <a:ext cx="9203353" cy="4944367"/>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في ظل التحولات المتسارعة التي يشهدها قطاع التعليم عالميًا ومحليًا. فلم تعد المؤسسات التعليمية مطالبة فقط بتقديم المعرفة، بل أصبحت مسؤولة عن إعداد متعلمين يمتلكون مهارات القرن الحادي والعشرين، وقادرين على التكيف مع التغيرات المتلاحقة. وفي هذا السياق، برزت القيادة التربوية بوصفها عنصرًا محوريًا في تحسين جودة التعليم، كما أصبحت الحوكمة إطارًا ضروريًا لضمان النزاهة، والمساءلة، والاستدامة المؤسسية.</a:t>
            </a:r>
          </a:p>
          <a:p>
            <a:pPr algn="ctr" rtl="1">
              <a:lnSpc>
                <a:spcPct val="200000"/>
              </a:lnSpc>
              <a:buClrTx/>
              <a:defRPr/>
            </a:pPr>
            <a:r>
              <a:rPr lang="ar-EG" sz="1600" kern="1200" dirty="0">
                <a:solidFill>
                  <a:schemeClr val="tx1"/>
                </a:solidFill>
                <a:latin typeface="Alexandria" pitchFamily="2" charset="-78"/>
                <a:ea typeface="+mn-ea"/>
                <a:cs typeface="Alexandria" pitchFamily="2" charset="-78"/>
              </a:rPr>
              <a:t>تواجه المدارس اليوم تحديات متزايدة تتمثل في ارتفاع توقعات المجتمع، وتنوع احتياجات الطلبة، وضغوط المساءلة والجودة. وقد أظهرت التجارب الدولية أن نجاح المؤسسات التعليمية يعتمد بدرجة كبيرة على كفاءة القيادة، ووضوح أنظمة الحوكمة. فوجود قيادة واعية دون حوكمة رشيدة قد يؤدي إلى قرارات فردية غير منضبطة، في حين أن الحوكمة دون قيادة فعالة تتحول إلى إجراءات جامدة تفتقر إلى الروح والتأثير.</a:t>
            </a:r>
          </a:p>
        </p:txBody>
      </p:sp>
      <p:pic>
        <p:nvPicPr>
          <p:cNvPr id="4" name="Picture 3">
            <a:extLst>
              <a:ext uri="{FF2B5EF4-FFF2-40B4-BE49-F238E27FC236}">
                <a16:creationId xmlns:a16="http://schemas.microsoft.com/office/drawing/2014/main" id="{9F9787EB-4305-852E-A98D-61392636561C}"/>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0000" b="90000" l="10000" r="90000">
                        <a14:foregroundMark x1="23797" y1="66603" x2="23797" y2="66603"/>
                        <a14:foregroundMark x1="22152" y1="71347" x2="22152" y2="71347"/>
                        <a14:foregroundMark x1="19494" y1="66034" x2="19494" y2="66034"/>
                        <a14:foregroundMark x1="23797" y1="62049" x2="23797" y2="62049"/>
                        <a14:foregroundMark x1="23544" y1="69639" x2="23544" y2="69639"/>
                        <a14:foregroundMark x1="24810" y1="77419" x2="24810" y2="77419"/>
                        <a14:foregroundMark x1="25949" y1="69260" x2="25949" y2="69260"/>
                        <a14:foregroundMark x1="22152" y1="66414" x2="22152" y2="66414"/>
                        <a14:foregroundMark x1="22658" y1="60911" x2="22658" y2="60911"/>
                        <a14:foregroundMark x1="28101" y1="62049" x2="28101" y2="62049"/>
                        <a14:foregroundMark x1="29620" y1="66414" x2="29620" y2="66414"/>
                        <a14:foregroundMark x1="34177" y1="63378" x2="34177" y2="63378"/>
                        <a14:foregroundMark x1="36076" y1="57306" x2="36076" y2="57306"/>
                        <a14:foregroundMark x1="33418" y1="52562" x2="33418" y2="52562"/>
                        <a14:foregroundMark x1="33165" y1="61670" x2="33165" y2="61670"/>
                        <a14:foregroundMark x1="33924" y1="57685" x2="33924" y2="57685"/>
                        <a14:foregroundMark x1="37975" y1="70019" x2="37975" y2="70019"/>
                        <a14:foregroundMark x1="30506" y1="70209" x2="30506" y2="70209"/>
                        <a14:foregroundMark x1="31772" y1="73245" x2="31772" y2="73245"/>
                        <a14:foregroundMark x1="44684" y1="53700" x2="44684" y2="53700"/>
                        <a14:foregroundMark x1="44937" y1="49336" x2="44937" y2="49336"/>
                        <a14:foregroundMark x1="51899" y1="49336" x2="51899" y2="49336"/>
                        <a14:foregroundMark x1="54430" y1="46110" x2="54430" y2="46110"/>
                        <a14:foregroundMark x1="56582" y1="45731" x2="56582" y2="45731"/>
                        <a14:foregroundMark x1="68101" y1="41746" x2="68101" y2="41746"/>
                        <a14:foregroundMark x1="79367" y1="36433" x2="79367" y2="36433"/>
                        <a14:foregroundMark x1="79620" y1="33776" x2="79620" y2="33776"/>
                        <a14:foregroundMark x1="85443" y1="11765" x2="85443" y2="11765"/>
                        <a14:foregroundMark x1="84684" y1="14801" x2="84684" y2="14801"/>
                        <a14:foregroundMark x1="77468" y1="17268" x2="77468" y2="17268"/>
                        <a14:foregroundMark x1="86582" y1="21632" x2="86582" y2="21632"/>
                        <a14:foregroundMark x1="80633" y1="20873" x2="80633" y2="20873"/>
                        <a14:foregroundMark x1="75570" y1="20114" x2="75570" y2="20114"/>
                        <a14:foregroundMark x1="86582" y1="31689" x2="86582" y2="31689"/>
                        <a14:foregroundMark x1="84430" y1="36053" x2="84430" y2="36053"/>
                        <a14:foregroundMark x1="81772" y1="48577" x2="81772" y2="48577"/>
                        <a14:foregroundMark x1="84684" y1="18786" x2="84684" y2="18786"/>
                        <a14:foregroundMark x1="85443" y1="31689" x2="85443" y2="31689"/>
                        <a14:foregroundMark x1="85443" y1="31689" x2="85443" y2="31689"/>
                        <a14:foregroundMark x1="75823" y1="36433" x2="75823" y2="36433"/>
                        <a14:foregroundMark x1="74051" y1="38520" x2="73165" y2="40038"/>
                        <a14:foregroundMark x1="68101" y1="52562" x2="68101" y2="52562"/>
                        <a14:foregroundMark x1="62278" y1="55408" x2="62278" y2="55408"/>
                        <a14:foregroundMark x1="60886" y1="60911" x2="60886" y2="60911"/>
                        <a14:foregroundMark x1="48608" y1="66414" x2="48608" y2="66414"/>
                        <a14:foregroundMark x1="37342" y1="68501" x2="37342" y2="68501"/>
                        <a14:foregroundMark x1="34177" y1="73814" x2="34177" y2="73814"/>
                        <a14:foregroundMark x1="23797" y1="73814" x2="23797" y2="73814"/>
                        <a14:foregroundMark x1="36076" y1="56546" x2="36076" y2="56546"/>
                        <a14:foregroundMark x1="49114" y1="49715" x2="49114" y2="49715"/>
                        <a14:foregroundMark x1="49367" y1="49715" x2="49367" y2="49715"/>
                        <a14:foregroundMark x1="79367" y1="33586" x2="79367" y2="33586"/>
                        <a14:foregroundMark x1="79873" y1="30550" x2="79873" y2="30550"/>
                        <a14:foregroundMark x1="86329" y1="34535" x2="86329" y2="34535"/>
                        <a14:foregroundMark x1="62025" y1="54839" x2="62025" y2="54839"/>
                        <a14:foregroundMark x1="66582" y1="52562" x2="66582" y2="52562"/>
                        <a14:foregroundMark x1="68861" y1="51803" x2="68861" y2="51803"/>
                        <a14:foregroundMark x1="71013" y1="46869" x2="71013" y2="46869"/>
                        <a14:foregroundMark x1="69241" y1="38520" x2="69241" y2="38520"/>
                        <a14:foregroundMark x1="66203" y1="40797" x2="66203" y2="40797"/>
                        <a14:foregroundMark x1="65696" y1="36812" x2="65696" y2="36812"/>
                        <a14:foregroundMark x1="76456" y1="36433" x2="76456" y2="36433"/>
                        <a14:foregroundMark x1="82532" y1="32827" x2="82532" y2="32827"/>
                        <a14:foregroundMark x1="53418" y1="65275" x2="53418" y2="65275"/>
                        <a14:foregroundMark x1="56835" y1="75712" x2="56835" y2="75712"/>
                        <a14:foregroundMark x1="74051" y1="75712" x2="74051" y2="75712"/>
                        <a14:foregroundMark x1="64177" y1="85009" x2="64177" y2="85009"/>
                        <a14:foregroundMark x1="42152" y1="80455" x2="42152" y2="80455"/>
                        <a14:foregroundMark x1="27848" y1="81784" x2="27848" y2="81784"/>
                        <a14:foregroundMark x1="20000" y1="78558" x2="20000" y2="78558"/>
                        <a14:foregroundMark x1="26203" y1="59393" x2="26203" y2="59393"/>
                        <a14:foregroundMark x1="23291" y1="70209" x2="23291" y2="70209"/>
                        <a14:foregroundMark x1="25949" y1="64137" x2="25949" y2="64137"/>
                        <a14:foregroundMark x1="21899" y1="65655" x2="21899" y2="65655"/>
                        <a14:foregroundMark x1="22785" y1="60531" x2="22785" y2="60531"/>
                        <a14:foregroundMark x1="34177" y1="63378" x2="34177" y2="63378"/>
                        <a14:foregroundMark x1="30759" y1="64137" x2="30759" y2="64137"/>
                        <a14:foregroundMark x1="50506" y1="50095" x2="50506" y2="50095"/>
                        <a14:foregroundMark x1="54430" y1="44972" x2="54430" y2="44972"/>
                        <a14:foregroundMark x1="50506" y1="46110" x2="50506" y2="46110"/>
                        <a14:foregroundMark x1="51013" y1="49715" x2="51013" y2="49715"/>
                        <a14:foregroundMark x1="47848" y1="48577" x2="47848" y2="48577"/>
                        <a14:foregroundMark x1="47848" y1="50854" x2="47848" y2="50854"/>
                        <a14:foregroundMark x1="51772" y1="49715" x2="51772" y2="49715"/>
                        <a14:foregroundMark x1="56835" y1="45351" x2="56835" y2="45351"/>
                        <a14:foregroundMark x1="61392" y1="44592" x2="61392" y2="44592"/>
                        <a14:foregroundMark x1="74810" y1="37192" x2="74810" y2="37192"/>
                        <a14:foregroundMark x1="71646" y1="42125" x2="71646" y2="42125"/>
                        <a14:foregroundMark x1="69494" y1="41366" x2="69494" y2="41366"/>
                        <a14:foregroundMark x1="69241" y1="37381" x2="69241" y2="37381"/>
                        <a14:foregroundMark x1="69241" y1="37381" x2="70253" y2="35294"/>
                        <a14:foregroundMark x1="70506" y1="34915" x2="70506" y2="34915"/>
                        <a14:foregroundMark x1="65190" y1="36812" x2="65190" y2="36812"/>
                        <a14:foregroundMark x1="63544" y1="54080" x2="63544" y2="54080"/>
                        <a14:foregroundMark x1="62532" y1="53700" x2="62532" y2="53700"/>
                        <a14:foregroundMark x1="62785" y1="52562" x2="62785" y2="52562"/>
                        <a14:foregroundMark x1="67342" y1="53700" x2="67342" y2="53700"/>
                        <a14:foregroundMark x1="67342" y1="49336" x2="67342" y2="49336"/>
                        <a14:foregroundMark x1="40633" y1="61670" x2="40633" y2="61670"/>
                        <a14:foregroundMark x1="28861" y1="68501" x2="28861" y2="68501"/>
                        <a14:foregroundMark x1="42152" y1="44023" x2="42152" y2="44023"/>
                        <a14:foregroundMark x1="33924" y1="55787" x2="33924" y2="55787"/>
                        <a14:foregroundMark x1="18987" y1="76091" x2="18987" y2="76091"/>
                        <a14:foregroundMark x1="75316" y1="20493" x2="75316" y2="20493"/>
                        <a14:foregroundMark x1="86329" y1="16129" x2="86329" y2="16129"/>
                        <a14:foregroundMark x1="85696" y1="25617" x2="85696" y2="25617"/>
                        <a14:foregroundMark x1="65696" y1="37381" x2="65696" y2="37381"/>
                      </a14:backgroundRemoval>
                    </a14:imgEffect>
                  </a14:imgLayer>
                </a14:imgProps>
              </a:ext>
            </a:extLst>
          </a:blip>
          <a:stretch>
            <a:fillRect/>
          </a:stretch>
        </p:blipFill>
        <p:spPr>
          <a:xfrm flipH="1">
            <a:off x="-347104" y="4387285"/>
            <a:ext cx="3472141" cy="2316226"/>
          </a:xfrm>
          <a:prstGeom prst="rect">
            <a:avLst/>
          </a:prstGeom>
        </p:spPr>
      </p:pic>
    </p:spTree>
    <p:extLst>
      <p:ext uri="{BB962C8B-B14F-4D97-AF65-F5344CB8AC3E}">
        <p14:creationId xmlns:p14="http://schemas.microsoft.com/office/powerpoint/2010/main" val="3917272201"/>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FB4AB1-BED3-FD9F-1936-001044770FC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F0D2B339-1855-052F-9A5B-F8F11824871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33546A3-5DA5-81F3-6C58-D60C645B0AE9}"/>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60021A3-3AEF-A28A-8B58-6E0967992453}"/>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D48E398C-D7A0-EA8C-A827-AD8028B6D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C94A79E-54D7-FEC3-EED9-547FB4365AA7}"/>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a:r>
              <a:rPr lang="ar-EG" sz="2800" b="1" dirty="0">
                <a:solidFill>
                  <a:srgbClr val="00B0F0"/>
                </a:solidFill>
                <a:latin typeface="Alexandria" pitchFamily="2" charset="-78"/>
                <a:cs typeface="Alexandria" pitchFamily="2" charset="-78"/>
              </a:rPr>
              <a:t>القيادة التربوية</a:t>
            </a:r>
          </a:p>
        </p:txBody>
      </p:sp>
      <p:sp>
        <p:nvSpPr>
          <p:cNvPr id="4" name="TextBox 47">
            <a:extLst>
              <a:ext uri="{FF2B5EF4-FFF2-40B4-BE49-F238E27FC236}">
                <a16:creationId xmlns:a16="http://schemas.microsoft.com/office/drawing/2014/main" id="{7F0D4478-E313-784C-90E4-867019AFB696}"/>
              </a:ext>
            </a:extLst>
          </p:cNvPr>
          <p:cNvSpPr txBox="1"/>
          <p:nvPr/>
        </p:nvSpPr>
        <p:spPr>
          <a:xfrm>
            <a:off x="1127448" y="1639087"/>
            <a:ext cx="10516156" cy="14972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شهد مفهوم القيادة التربوية تحولًا جذريًا خلال العقود الأخيرة؛ إذ انتقل من نموذج هرمي مركزي يضع السلطة في يد المدير، إلى نموذج تشاركي يركز على تمكين المعلمين وبناء فرق العمل. وأصبحت القيادة تُفهم باعتبارها ممارسة جماعية داخل المدرسة، تُسهم فيها مختلف الكفاءات، مما يعزز الابتكار ويزيد من فاعلية الأداء المؤسسي.</a:t>
            </a:r>
          </a:p>
        </p:txBody>
      </p:sp>
      <p:sp>
        <p:nvSpPr>
          <p:cNvPr id="2" name="TextBox 1">
            <a:extLst>
              <a:ext uri="{FF2B5EF4-FFF2-40B4-BE49-F238E27FC236}">
                <a16:creationId xmlns:a16="http://schemas.microsoft.com/office/drawing/2014/main" id="{09DD8AA2-7DF0-C987-09AA-B28AAB372361}"/>
              </a:ext>
            </a:extLst>
          </p:cNvPr>
          <p:cNvSpPr txBox="1"/>
          <p:nvPr/>
        </p:nvSpPr>
        <p:spPr>
          <a:xfrm>
            <a:off x="3287688" y="4042322"/>
            <a:ext cx="8157539" cy="1989712"/>
          </a:xfrm>
          <a:prstGeom prst="rect">
            <a:avLst/>
          </a:prstGeom>
          <a:noFill/>
        </p:spPr>
        <p:txBody>
          <a:bodyPr wrap="square" rtlCol="1">
            <a:spAutoFit/>
          </a:bodyPr>
          <a:lstStyle/>
          <a:p>
            <a:pPr algn="just" rtl="1">
              <a:lnSpc>
                <a:spcPct val="200000"/>
              </a:lnSpc>
            </a:pPr>
            <a:r>
              <a:rPr lang="ar-EG" sz="1600" b="1" dirty="0">
                <a:solidFill>
                  <a:schemeClr val="accent2"/>
                </a:solidFill>
                <a:latin typeface="Alexandria" pitchFamily="2" charset="-78"/>
                <a:cs typeface="Alexandria" pitchFamily="2" charset="-78"/>
              </a:rPr>
              <a:t>القيادة التربوية هي: </a:t>
            </a:r>
            <a:r>
              <a:rPr lang="ar-EG" sz="1600" dirty="0">
                <a:latin typeface="Alexandria" pitchFamily="2" charset="-78"/>
                <a:cs typeface="Alexandria" pitchFamily="2" charset="-78"/>
              </a:rPr>
              <a:t>عملية تأثير هادفة ومقصودة يمارسها القائد داخل المؤسسة التعليمية، بهدف توجيه الجهود الجماعية نحو تحسين التعليم والتعلم</a:t>
            </a:r>
            <a:r>
              <a:rPr lang="ar-EG" sz="1600" kern="1200" dirty="0">
                <a:solidFill>
                  <a:schemeClr val="tx1"/>
                </a:solidFill>
                <a:latin typeface="Alexandria" pitchFamily="2" charset="-78"/>
                <a:ea typeface="+mn-ea"/>
                <a:cs typeface="Alexandria" pitchFamily="2" charset="-78"/>
              </a:rPr>
              <a:t>، وتنمية العاملين، وبناء ثقافة مدرسية إيجابية. وهي تتجاوز المفهوم التقليدي للإدارة الذي يركز على التنظيم والمتابعة، لتشمل بناء الرؤية، وتحفيز الأفراد، وقيادة التغيير المستدام.</a:t>
            </a:r>
          </a:p>
        </p:txBody>
      </p:sp>
      <p:pic>
        <p:nvPicPr>
          <p:cNvPr id="7" name="Picture 6">
            <a:extLst>
              <a:ext uri="{FF2B5EF4-FFF2-40B4-BE49-F238E27FC236}">
                <a16:creationId xmlns:a16="http://schemas.microsoft.com/office/drawing/2014/main" id="{2B22F9BA-9A73-496A-2DAF-34D570B4FAFC}"/>
              </a:ext>
            </a:extLst>
          </p:cNvPr>
          <p:cNvPicPr>
            <a:picLocks noChangeAspect="1"/>
          </p:cNvPicPr>
          <p:nvPr/>
        </p:nvPicPr>
        <p:blipFill>
          <a:blip r:embed="rId3"/>
          <a:stretch>
            <a:fillRect/>
          </a:stretch>
        </p:blipFill>
        <p:spPr>
          <a:xfrm>
            <a:off x="118012" y="4869160"/>
            <a:ext cx="3085232" cy="161974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422090284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F06E9-F97A-6C57-9CC0-A96D2A84A2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EBA1A54-D94F-064C-523F-C6A2E758FA6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822389DC-D4A0-643D-E548-6BD0B265CA39}"/>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9DC308C-054C-DACA-F84E-65EFB856ED02}"/>
              </a:ext>
            </a:extLst>
          </p:cNvPr>
          <p:cNvSpPr/>
          <p:nvPr/>
        </p:nvSpPr>
        <p:spPr>
          <a:xfrm>
            <a:off x="180431" y="1588911"/>
            <a:ext cx="11734507"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6FEACAD-F60C-4DA8-09D7-3754178A0E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81B1BB9-DBE5-28DB-7142-021177A2C72A}"/>
              </a:ext>
            </a:extLst>
          </p:cNvPr>
          <p:cNvSpPr/>
          <p:nvPr/>
        </p:nvSpPr>
        <p:spPr>
          <a:xfrm>
            <a:off x="2783632" y="656654"/>
            <a:ext cx="770485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أهداف القيادة التربوية </a:t>
            </a:r>
            <a:r>
              <a:rPr lang="ar-EG" sz="2000" b="1" dirty="0">
                <a:solidFill>
                  <a:schemeClr val="accent2"/>
                </a:solidFill>
                <a:latin typeface="Alexandria" pitchFamily="2" charset="-78"/>
                <a:cs typeface="Alexandria" pitchFamily="2" charset="-78"/>
              </a:rPr>
              <a:t>( ما تسعى القيادة لتحقيقه)</a:t>
            </a:r>
            <a:endParaRPr lang="ar-EG" sz="2800" b="1" dirty="0">
              <a:solidFill>
                <a:schemeClr val="accent2"/>
              </a:solidFill>
              <a:latin typeface="Alexandria" pitchFamily="2" charset="-78"/>
              <a:cs typeface="Alexandria" pitchFamily="2" charset="-78"/>
            </a:endParaRPr>
          </a:p>
        </p:txBody>
      </p:sp>
      <p:sp>
        <p:nvSpPr>
          <p:cNvPr id="4" name="TextBox 47">
            <a:extLst>
              <a:ext uri="{FF2B5EF4-FFF2-40B4-BE49-F238E27FC236}">
                <a16:creationId xmlns:a16="http://schemas.microsoft.com/office/drawing/2014/main" id="{24ED3BE7-CC4A-576D-86DE-71BF0FB59774}"/>
              </a:ext>
            </a:extLst>
          </p:cNvPr>
          <p:cNvSpPr txBox="1"/>
          <p:nvPr/>
        </p:nvSpPr>
        <p:spPr>
          <a:xfrm>
            <a:off x="1081229" y="1625497"/>
            <a:ext cx="10516156" cy="14972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تسعى القيادة التربوية إلى تحقيق مجموعة من الأهداف الاستراتيجية، من أبرزها تحسين تحصيل الطلبة، ورفع جودة التدريس، وتنمية الكفايات المهنية للمعلمين، وبناء بيئة تعلم محفزة، إضافة إلى مواءمة عمل المؤسسة مع رؤيتها ورسالتها، وتعزيز علاقتها بالمجتمع المحلي، وتتمثل فيما يلي:</a:t>
            </a:r>
          </a:p>
        </p:txBody>
      </p:sp>
      <p:sp>
        <p:nvSpPr>
          <p:cNvPr id="6" name="TextBox 5">
            <a:extLst>
              <a:ext uri="{FF2B5EF4-FFF2-40B4-BE49-F238E27FC236}">
                <a16:creationId xmlns:a16="http://schemas.microsoft.com/office/drawing/2014/main" id="{461CBF76-BF2C-517A-02CC-916AEBB824B6}"/>
              </a:ext>
            </a:extLst>
          </p:cNvPr>
          <p:cNvSpPr txBox="1"/>
          <p:nvPr/>
        </p:nvSpPr>
        <p:spPr>
          <a:xfrm>
            <a:off x="329647" y="3426167"/>
            <a:ext cx="11436073" cy="2974597"/>
          </a:xfrm>
          <a:prstGeom prst="rect">
            <a:avLst/>
          </a:prstGeom>
          <a:noFill/>
        </p:spPr>
        <p:txBody>
          <a:bodyPr wrap="square" rtlCol="1">
            <a:spAutoFit/>
          </a:bodyPr>
          <a:lstStyle/>
          <a:p>
            <a:pPr marL="285750" indent="-285750" algn="just"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تحسين جودة التعليم والتعلّم:  </a:t>
            </a:r>
            <a:r>
              <a:rPr lang="ar-EG" sz="1600" dirty="0">
                <a:latin typeface="Alexandria" pitchFamily="2" charset="-78"/>
                <a:cs typeface="Alexandria" pitchFamily="2" charset="-78"/>
              </a:rPr>
              <a:t>يجعل القائد عملية التعلّم محور المدرسة عبر متابعة التدريس داخل الصف، وتحسين استراتيجيات التعليم، وتوفير بيئة تعلم نشطة وذات معنى.</a:t>
            </a:r>
          </a:p>
          <a:p>
            <a:pPr marL="285750" indent="-285750" algn="just"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رفع تحصيل الطلبة ونموهم الشامل: </a:t>
            </a:r>
            <a:r>
              <a:rPr lang="ar-EG" sz="1600" dirty="0">
                <a:latin typeface="Alexandria" pitchFamily="2" charset="-78"/>
                <a:cs typeface="Alexandria" pitchFamily="2" charset="-78"/>
              </a:rPr>
              <a:t>يوجّه الجهود نحو رفع النتائج الأكاديمية وتنمية المهارات والقيم، مع متابعة تقدم الطلبة بصورة مستمرة وتقديم تدخلات علاجية وإثرائية.</a:t>
            </a:r>
          </a:p>
          <a:p>
            <a:pPr marL="285750" indent="-285750" algn="just"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تطوير أداء المعلمين مهنيًا: </a:t>
            </a:r>
            <a:r>
              <a:rPr lang="ar-EG" sz="1600" dirty="0">
                <a:latin typeface="Alexandria" pitchFamily="2" charset="-78"/>
                <a:cs typeface="Alexandria" pitchFamily="2" charset="-78"/>
              </a:rPr>
              <a:t>يدعم المعلمين بالتدريب والتوجيه والتغذية الراجعة، ويبني مجتمعات تعلم مهنية تشجع تبادل الخبرات وتحسين الممارسات.</a:t>
            </a:r>
          </a:p>
        </p:txBody>
      </p:sp>
    </p:spTree>
    <p:extLst>
      <p:ext uri="{BB962C8B-B14F-4D97-AF65-F5344CB8AC3E}">
        <p14:creationId xmlns:p14="http://schemas.microsoft.com/office/powerpoint/2010/main" val="2727503316"/>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524D2B-386C-5500-5AE3-62A953E0185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BDF5F45-29D9-64C3-6975-A3EDFC6D35A1}"/>
              </a:ext>
            </a:extLst>
          </p:cNvPr>
          <p:cNvSpPr/>
          <p:nvPr/>
        </p:nvSpPr>
        <p:spPr>
          <a:xfrm flipV="1">
            <a:off x="2626179" y="455181"/>
            <a:ext cx="913954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D072633-7D5E-74D4-B2B3-32B3F0C3975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692960B2-08FB-4620-85CF-4938EF2A7606}"/>
              </a:ext>
            </a:extLst>
          </p:cNvPr>
          <p:cNvSpPr/>
          <p:nvPr/>
        </p:nvSpPr>
        <p:spPr>
          <a:xfrm>
            <a:off x="180431" y="1588911"/>
            <a:ext cx="11734507"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4449079-9821-0F56-66F6-EA3EFEB7D2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D4F51406-23AA-D548-28A0-1E9BA6AB5F53}"/>
              </a:ext>
            </a:extLst>
          </p:cNvPr>
          <p:cNvSpPr/>
          <p:nvPr/>
        </p:nvSpPr>
        <p:spPr>
          <a:xfrm>
            <a:off x="2351584" y="553515"/>
            <a:ext cx="842493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تابع: أهداف القيادة التربوية</a:t>
            </a:r>
            <a:r>
              <a:rPr lang="ar-EG" sz="2800" b="1" dirty="0">
                <a:solidFill>
                  <a:schemeClr val="accent2"/>
                </a:solidFill>
                <a:latin typeface="Alexandria" pitchFamily="2" charset="-78"/>
                <a:cs typeface="Alexandria" pitchFamily="2" charset="-78"/>
              </a:rPr>
              <a:t> </a:t>
            </a:r>
            <a:r>
              <a:rPr lang="ar-EG" sz="2000" b="1" dirty="0">
                <a:solidFill>
                  <a:schemeClr val="accent2"/>
                </a:solidFill>
                <a:latin typeface="Alexandria" pitchFamily="2" charset="-78"/>
                <a:cs typeface="Alexandria" pitchFamily="2" charset="-78"/>
              </a:rPr>
              <a:t>( ما تسعى القيادة لتحقيقه)</a:t>
            </a:r>
            <a:endParaRPr lang="ar-EG" sz="2800" b="1" dirty="0">
              <a:solidFill>
                <a:srgbClr val="00B0F0"/>
              </a:solidFill>
              <a:latin typeface="Alexandria" pitchFamily="2" charset="-78"/>
              <a:cs typeface="Alexandria" pitchFamily="2" charset="-78"/>
            </a:endParaRPr>
          </a:p>
        </p:txBody>
      </p:sp>
      <p:sp>
        <p:nvSpPr>
          <p:cNvPr id="6" name="TextBox 5">
            <a:extLst>
              <a:ext uri="{FF2B5EF4-FFF2-40B4-BE49-F238E27FC236}">
                <a16:creationId xmlns:a16="http://schemas.microsoft.com/office/drawing/2014/main" id="{D7B82245-86E4-E0CC-8D91-49134B49E31E}"/>
              </a:ext>
            </a:extLst>
          </p:cNvPr>
          <p:cNvSpPr txBox="1"/>
          <p:nvPr/>
        </p:nvSpPr>
        <p:spPr>
          <a:xfrm>
            <a:off x="1487488" y="1835373"/>
            <a:ext cx="9894528" cy="3682483"/>
          </a:xfrm>
          <a:prstGeom prst="rect">
            <a:avLst/>
          </a:prstGeom>
          <a:noFill/>
        </p:spPr>
        <p:txBody>
          <a:bodyPr wrap="square" rtlCol="1">
            <a:spAutoFit/>
          </a:bodyPr>
          <a:lstStyle/>
          <a:p>
            <a:pPr marL="285750" indent="-285750" algn="just" rtl="1">
              <a:lnSpc>
                <a:spcPct val="25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بناء ثقافة مدرسية إيجابية:.</a:t>
            </a:r>
            <a:r>
              <a:rPr lang="ar-EG" sz="1600" dirty="0">
                <a:solidFill>
                  <a:schemeClr val="tx1"/>
                </a:solidFill>
                <a:latin typeface="Alexandria" pitchFamily="2" charset="-78"/>
                <a:cs typeface="Alexandria" pitchFamily="2" charset="-78"/>
              </a:rPr>
              <a:t> يعزز الثقة والاحترام والانتماء، ويقوي روح الفريق والانضباط الإيجابي، بحيث تصبح المدرسة بيئة آمنة ومحفزة للعمل والتعلم.</a:t>
            </a:r>
          </a:p>
          <a:p>
            <a:pPr marL="285750" indent="-285750" algn="just" rtl="1">
              <a:lnSpc>
                <a:spcPct val="25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تحقيق العدالة وتكافؤ الفرص: </a:t>
            </a:r>
            <a:r>
              <a:rPr lang="ar-EG" sz="1600" dirty="0">
                <a:solidFill>
                  <a:schemeClr val="tx1"/>
                </a:solidFill>
                <a:latin typeface="Alexandria" pitchFamily="2" charset="-78"/>
                <a:cs typeface="Alexandria" pitchFamily="2" charset="-78"/>
              </a:rPr>
              <a:t>يضمن أن يحصل جميع الطلبة على فرص تعليم منصفة، ويعمل على تقليص الفجوات بين الفئات المختلفة عبر سياسات دعم واضحة ومتابعة دقيقة.</a:t>
            </a:r>
          </a:p>
          <a:p>
            <a:pPr marL="285750" indent="-285750" algn="just" rtl="1">
              <a:lnSpc>
                <a:spcPct val="25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رفع فاعلية المؤسسة واستدامة التطوير: </a:t>
            </a:r>
            <a:r>
              <a:rPr lang="ar-EG" sz="1600" dirty="0">
                <a:solidFill>
                  <a:schemeClr val="tx1"/>
                </a:solidFill>
                <a:latin typeface="Alexandria" pitchFamily="2" charset="-78"/>
                <a:cs typeface="Alexandria" pitchFamily="2" charset="-78"/>
              </a:rPr>
              <a:t>يقود التخطيط الاستراتيجي، ويربط القرارات بالبيانات</a:t>
            </a:r>
          </a:p>
          <a:p>
            <a:pPr algn="just" rtl="1">
              <a:lnSpc>
                <a:spcPct val="250000"/>
              </a:lnSpc>
            </a:pPr>
            <a:r>
              <a:rPr lang="ar-EG" sz="1600" dirty="0">
                <a:solidFill>
                  <a:schemeClr val="tx1"/>
                </a:solidFill>
                <a:latin typeface="Alexandria" pitchFamily="2" charset="-78"/>
                <a:cs typeface="Alexandria" pitchFamily="2" charset="-78"/>
              </a:rPr>
              <a:t>، ويحسن استثمار الموارد، ويعزز الشراكات مع الأسرة والمجتمع لضمان تحسين مستمر.</a:t>
            </a:r>
          </a:p>
        </p:txBody>
      </p:sp>
      <p:pic>
        <p:nvPicPr>
          <p:cNvPr id="4" name="Picture 3">
            <a:extLst>
              <a:ext uri="{FF2B5EF4-FFF2-40B4-BE49-F238E27FC236}">
                <a16:creationId xmlns:a16="http://schemas.microsoft.com/office/drawing/2014/main" id="{C187042B-3A5A-67A2-452B-DA42A9AD220C}"/>
              </a:ext>
            </a:extLst>
          </p:cNvPr>
          <p:cNvPicPr>
            <a:picLocks noChangeAspect="1"/>
          </p:cNvPicPr>
          <p:nvPr/>
        </p:nvPicPr>
        <p:blipFill>
          <a:blip r:embed="rId3"/>
          <a:stretch>
            <a:fillRect/>
          </a:stretch>
        </p:blipFill>
        <p:spPr>
          <a:xfrm>
            <a:off x="94820" y="4778402"/>
            <a:ext cx="2616804" cy="19716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734002078"/>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6E4D11-3169-2F96-3FC0-C627939CBE8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B2228E-3607-21BB-A4F5-81ED4976CB32}"/>
              </a:ext>
            </a:extLst>
          </p:cNvPr>
          <p:cNvSpPr/>
          <p:nvPr/>
        </p:nvSpPr>
        <p:spPr>
          <a:xfrm flipV="1">
            <a:off x="2626179" y="455181"/>
            <a:ext cx="913954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979DF3A-8F96-8B3B-9EB9-199D71D6B731}"/>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9BB1B33-F67E-34BF-579B-9F14116029E6}"/>
              </a:ext>
            </a:extLst>
          </p:cNvPr>
          <p:cNvSpPr/>
          <p:nvPr/>
        </p:nvSpPr>
        <p:spPr>
          <a:xfrm>
            <a:off x="180431" y="1588911"/>
            <a:ext cx="11734507"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03AA23BF-B694-4F7C-8D0A-109F1B98B2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AF6BD47-FFE0-D7B0-E775-AC67F5AA964B}"/>
              </a:ext>
            </a:extLst>
          </p:cNvPr>
          <p:cNvSpPr/>
          <p:nvPr/>
        </p:nvSpPr>
        <p:spPr>
          <a:xfrm>
            <a:off x="1559496" y="633336"/>
            <a:ext cx="9948016"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أهمية القيادة التربوية في تطوير المؤسسة التعليمية</a:t>
            </a:r>
          </a:p>
        </p:txBody>
      </p:sp>
      <p:sp>
        <p:nvSpPr>
          <p:cNvPr id="6" name="TextBox 5">
            <a:extLst>
              <a:ext uri="{FF2B5EF4-FFF2-40B4-BE49-F238E27FC236}">
                <a16:creationId xmlns:a16="http://schemas.microsoft.com/office/drawing/2014/main" id="{919ED0E8-2736-3D15-D8F2-1E931DE5E528}"/>
              </a:ext>
            </a:extLst>
          </p:cNvPr>
          <p:cNvSpPr txBox="1"/>
          <p:nvPr/>
        </p:nvSpPr>
        <p:spPr>
          <a:xfrm>
            <a:off x="303354" y="1684217"/>
            <a:ext cx="11488659" cy="4821256"/>
          </a:xfrm>
          <a:prstGeom prst="rect">
            <a:avLst/>
          </a:prstGeom>
          <a:noFill/>
        </p:spPr>
        <p:txBody>
          <a:bodyPr wrap="square" rtlCol="1">
            <a:spAutoFit/>
          </a:bodyPr>
          <a:lstStyle/>
          <a:p>
            <a:pPr marL="285750" indent="-285750" algn="just"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توحيد الجهود نحو رؤية مشتركة:</a:t>
            </a:r>
          </a:p>
          <a:p>
            <a:pPr algn="just" rtl="1">
              <a:lnSpc>
                <a:spcPct val="150000"/>
              </a:lnSpc>
            </a:pPr>
            <a:r>
              <a:rPr lang="ar-EG" sz="1600" dirty="0">
                <a:solidFill>
                  <a:schemeClr val="tx1"/>
                </a:solidFill>
                <a:latin typeface="Alexandria" pitchFamily="2" charset="-78"/>
                <a:cs typeface="Alexandria" pitchFamily="2" charset="-78"/>
              </a:rPr>
              <a:t>تعمل القيادة التربوية على جمع المعلمين والإداريين حول أهداف واضحة، مما يمنع العشوائية ويجعل العمل منظمًا ومتكاملًا.</a:t>
            </a:r>
          </a:p>
          <a:p>
            <a:pPr marL="285750" indent="-285750" algn="just"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تعزيز القدرة على مواجهة التحديات والتغيير:</a:t>
            </a:r>
          </a:p>
          <a:p>
            <a:pPr algn="just" rtl="1">
              <a:lnSpc>
                <a:spcPct val="150000"/>
              </a:lnSpc>
            </a:pPr>
            <a:r>
              <a:rPr lang="ar-EG" sz="1600" dirty="0">
                <a:solidFill>
                  <a:schemeClr val="tx1"/>
                </a:solidFill>
                <a:latin typeface="Alexandria" pitchFamily="2" charset="-78"/>
                <a:cs typeface="Alexandria" pitchFamily="2" charset="-78"/>
              </a:rPr>
              <a:t>تمكّن المؤسسة من التكيف مع المتغيرات (التكنولوجيا، المناهج، الأزمات)، وتحوّل التحديات إلى فرص للتطوير بدل أن تكون عوائق.</a:t>
            </a:r>
          </a:p>
          <a:p>
            <a:pPr marL="285750" indent="-285750" algn="just"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رفع الروح المعنوية وبناء الانتماء المؤسسي:</a:t>
            </a:r>
          </a:p>
          <a:p>
            <a:pPr algn="just" rtl="1">
              <a:lnSpc>
                <a:spcPct val="150000"/>
              </a:lnSpc>
            </a:pPr>
            <a:r>
              <a:rPr lang="ar-EG" sz="1600" dirty="0">
                <a:solidFill>
                  <a:schemeClr val="tx1"/>
                </a:solidFill>
                <a:latin typeface="Alexandria" pitchFamily="2" charset="-78"/>
                <a:cs typeface="Alexandria" pitchFamily="2" charset="-78"/>
              </a:rPr>
              <a:t>تخلق مناخًا إيجابيًا يشعر فيه العاملون بالتقدير، مما يزيد دافعيتهم ويقلل الاحتراق الوظيفي.</a:t>
            </a:r>
          </a:p>
          <a:p>
            <a:pPr marL="285750" indent="-285750" algn="just"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تحسين كفاءة استخدام الموارد:</a:t>
            </a:r>
          </a:p>
          <a:p>
            <a:pPr algn="just" rtl="1">
              <a:lnSpc>
                <a:spcPct val="150000"/>
              </a:lnSpc>
            </a:pPr>
            <a:r>
              <a:rPr lang="ar-EG" sz="1600" dirty="0">
                <a:solidFill>
                  <a:schemeClr val="tx1"/>
                </a:solidFill>
                <a:latin typeface="Alexandria" pitchFamily="2" charset="-78"/>
                <a:cs typeface="Alexandria" pitchFamily="2" charset="-78"/>
              </a:rPr>
              <a:t>تساعد القيادة الواعية على استثمار الوقت والجهد والإمكانات بشكل أفضل، وتحقيق نتائج أعلى بأدوات أقل.</a:t>
            </a:r>
          </a:p>
          <a:p>
            <a:pPr marL="285750" indent="-285750" algn="just"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ضمان استمرارية التطوير والجودة:</a:t>
            </a:r>
          </a:p>
          <a:p>
            <a:pPr algn="just" rtl="1">
              <a:lnSpc>
                <a:spcPct val="150000"/>
              </a:lnSpc>
            </a:pPr>
            <a:r>
              <a:rPr lang="ar-EG" sz="1600" dirty="0">
                <a:solidFill>
                  <a:schemeClr val="tx1"/>
                </a:solidFill>
                <a:latin typeface="Alexandria" pitchFamily="2" charset="-78"/>
                <a:cs typeface="Alexandria" pitchFamily="2" charset="-78"/>
              </a:rPr>
              <a:t>لا تكتفي بتحقيق نجاح مؤقت، بل ترسّخ ثقافة التحسين المستمر، مما يضمن استدامة الأداء الجيد للمؤسسة.</a:t>
            </a:r>
          </a:p>
        </p:txBody>
      </p:sp>
    </p:spTree>
    <p:extLst>
      <p:ext uri="{BB962C8B-B14F-4D97-AF65-F5344CB8AC3E}">
        <p14:creationId xmlns:p14="http://schemas.microsoft.com/office/powerpoint/2010/main" val="342768655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D5AB7-5CAB-2627-A423-39B9CFBAAE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ABCEF82-549C-B6B6-211A-E39615D3829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4F15089-E0F3-21B7-7518-80D50DF006BF}"/>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40BBCB8-294A-A0B0-62DB-822E252217C1}"/>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7B661CE-3EAA-E01F-D48E-CB0409A2B3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7">
            <a:extLst>
              <a:ext uri="{FF2B5EF4-FFF2-40B4-BE49-F238E27FC236}">
                <a16:creationId xmlns:a16="http://schemas.microsoft.com/office/drawing/2014/main" id="{2822F395-D4AF-E8BF-BE1D-B608EA261DC6}"/>
              </a:ext>
            </a:extLst>
          </p:cNvPr>
          <p:cNvSpPr txBox="1"/>
          <p:nvPr/>
        </p:nvSpPr>
        <p:spPr>
          <a:xfrm>
            <a:off x="1127448" y="1639087"/>
            <a:ext cx="10516156" cy="14972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يتميز القائد التربوي الفعّال بامتلاكه رؤية واضحة للمستقبل، وقدرة عالية على التواصل، ومهارة في اتخاذ القرار المبني على البيانات، والتزام قوي بالقيم الأخلاقية. كما يتسم بالمرونة، والاستعداد للتعلم المستمر، والقدرة على بناء فرق عمل متعاونة، وتحفيز العاملين على التطوير والابتكار.</a:t>
            </a:r>
          </a:p>
        </p:txBody>
      </p:sp>
      <p:sp>
        <p:nvSpPr>
          <p:cNvPr id="2" name="TextBox 1">
            <a:extLst>
              <a:ext uri="{FF2B5EF4-FFF2-40B4-BE49-F238E27FC236}">
                <a16:creationId xmlns:a16="http://schemas.microsoft.com/office/drawing/2014/main" id="{C3C67594-AFC6-A347-C111-219341B697EA}"/>
              </a:ext>
            </a:extLst>
          </p:cNvPr>
          <p:cNvSpPr txBox="1"/>
          <p:nvPr/>
        </p:nvSpPr>
        <p:spPr>
          <a:xfrm>
            <a:off x="1127447" y="3304680"/>
            <a:ext cx="10204839" cy="2974597"/>
          </a:xfrm>
          <a:prstGeom prst="rect">
            <a:avLst/>
          </a:prstGeom>
          <a:noFill/>
        </p:spPr>
        <p:txBody>
          <a:bodyPr wrap="square" rtlCol="1">
            <a:spAutoFit/>
          </a:bodyPr>
          <a:lstStyle>
            <a:defPPr marR="0" lvl="0" algn="l" rtl="0">
              <a:lnSpc>
                <a:spcPct val="100000"/>
              </a:lnSpc>
              <a:spcBef>
                <a:spcPts val="0"/>
              </a:spcBef>
              <a:spcAft>
                <a:spcPts val="0"/>
              </a:spcAft>
            </a:defPPr>
            <a:lvl1pPr>
              <a:defRPr/>
            </a:lvl1pPr>
          </a:lstStyle>
          <a:p>
            <a:pPr marL="285750" indent="-285750" algn="just"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رؤية استراتيجية واضحة: </a:t>
            </a:r>
            <a:r>
              <a:rPr lang="ar-EG" sz="1600" dirty="0">
                <a:latin typeface="Alexandria" pitchFamily="2" charset="-78"/>
                <a:cs typeface="Alexandria" pitchFamily="2" charset="-78"/>
              </a:rPr>
              <a:t>يمتلك تصورًا مستقبليًا للمدرسة ويحوّله إلى أهداف قابلة للتنفيذ، ويُشرك الفريق في تبني الرؤية والعمل لتحقيقها.</a:t>
            </a:r>
          </a:p>
          <a:p>
            <a:pPr marL="285750" indent="-285750" algn="just"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تواصل مؤثر وبناء علاقات: </a:t>
            </a:r>
            <a:r>
              <a:rPr lang="ar-EG" sz="1600" dirty="0">
                <a:latin typeface="Alexandria" pitchFamily="2" charset="-78"/>
                <a:cs typeface="Alexandria" pitchFamily="2" charset="-78"/>
              </a:rPr>
              <a:t>يتواصل بوضوح واحترام، ويصغي بفاعلية، ويبني جسور الثقة مع المعلمين والطلبة وأولياء الأمور، مما يرفع الالتزام ويقلل النزاعات.</a:t>
            </a:r>
          </a:p>
          <a:p>
            <a:pPr marL="285750" indent="-285750" algn="just"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اتخاذ قرار مبني على البيانات: </a:t>
            </a:r>
            <a:r>
              <a:rPr lang="ar-EG" sz="1600" dirty="0">
                <a:latin typeface="Alexandria" pitchFamily="2" charset="-78"/>
                <a:cs typeface="Alexandria" pitchFamily="2" charset="-78"/>
              </a:rPr>
              <a:t>يعتمد على الأدلة والمؤشرات (تحصيل، انضباط، حضور، تقويم أداء) في تشخيص المشكلات وتحديد الأولويات وتقييم أثر القرارات.</a:t>
            </a:r>
          </a:p>
        </p:txBody>
      </p:sp>
      <p:sp>
        <p:nvSpPr>
          <p:cNvPr id="6" name="Rectangle: Rounded Corners 5">
            <a:extLst>
              <a:ext uri="{FF2B5EF4-FFF2-40B4-BE49-F238E27FC236}">
                <a16:creationId xmlns:a16="http://schemas.microsoft.com/office/drawing/2014/main" id="{ED9A2848-3959-43EA-AAC8-DBE7D6C599F6}"/>
              </a:ext>
            </a:extLst>
          </p:cNvPr>
          <p:cNvSpPr/>
          <p:nvPr/>
        </p:nvSpPr>
        <p:spPr>
          <a:xfrm>
            <a:off x="2783632" y="679648"/>
            <a:ext cx="5227158"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خصائص القائد التربوي الفعال</a:t>
            </a:r>
          </a:p>
          <a:p>
            <a:pPr algn="ctr" rtl="1"/>
            <a:r>
              <a:rPr lang="ar-EG" sz="2800" b="1" dirty="0">
                <a:solidFill>
                  <a:srgbClr val="00B0F0"/>
                </a:solidFill>
                <a:latin typeface="Alexandria" pitchFamily="2" charset="-78"/>
                <a:cs typeface="Alexandria" pitchFamily="2" charset="-78"/>
              </a:rPr>
              <a:t> </a:t>
            </a:r>
            <a:r>
              <a:rPr lang="ar-EG" sz="2000" b="1" dirty="0">
                <a:solidFill>
                  <a:schemeClr val="accent2"/>
                </a:solidFill>
                <a:latin typeface="Alexandria" pitchFamily="2" charset="-78"/>
                <a:cs typeface="Alexandria" pitchFamily="2" charset="-78"/>
              </a:rPr>
              <a:t>(الصفات والسمات الشخصية والمهنية)</a:t>
            </a:r>
            <a:endParaRPr lang="ar-EG" sz="2800" b="1" dirty="0">
              <a:solidFill>
                <a:srgbClr val="00B0F0"/>
              </a:solidFill>
              <a:latin typeface="Alexandria" pitchFamily="2" charset="-78"/>
              <a:cs typeface="Alexandria" pitchFamily="2" charset="-78"/>
            </a:endParaRPr>
          </a:p>
        </p:txBody>
      </p:sp>
    </p:spTree>
    <p:extLst>
      <p:ext uri="{BB962C8B-B14F-4D97-AF65-F5344CB8AC3E}">
        <p14:creationId xmlns:p14="http://schemas.microsoft.com/office/powerpoint/2010/main" val="3867146231"/>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63CEB-9F82-C0CA-EFF6-6FDD45B607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CD7D68F-D0CB-AF33-BFBF-E98B2F5F8DB8}"/>
              </a:ext>
            </a:extLst>
          </p:cNvPr>
          <p:cNvSpPr/>
          <p:nvPr/>
        </p:nvSpPr>
        <p:spPr>
          <a:xfrm>
            <a:off x="2626179" y="500900"/>
            <a:ext cx="9288760" cy="7775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6E21404-23EF-290B-84F3-CFD57E775A1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6D15B35-7AA3-E790-BBB0-0F48392F80D5}"/>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1CB51F2E-91EB-73D9-E1D8-9088B721B6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FEE2734E-CDC5-8588-B584-2AB37A0D8D8C}"/>
              </a:ext>
            </a:extLst>
          </p:cNvPr>
          <p:cNvSpPr/>
          <p:nvPr/>
        </p:nvSpPr>
        <p:spPr>
          <a:xfrm>
            <a:off x="2423592" y="661099"/>
            <a:ext cx="5743854"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تابع: خصائص القائد التربوي الفعال</a:t>
            </a:r>
          </a:p>
          <a:p>
            <a:pPr algn="ctr" rtl="1"/>
            <a:r>
              <a:rPr lang="ar-EG" sz="2800" b="1" dirty="0">
                <a:solidFill>
                  <a:srgbClr val="00B0F0"/>
                </a:solidFill>
                <a:latin typeface="Alexandria" pitchFamily="2" charset="-78"/>
                <a:cs typeface="Alexandria" pitchFamily="2" charset="-78"/>
              </a:rPr>
              <a:t> </a:t>
            </a:r>
            <a:r>
              <a:rPr lang="ar-EG" sz="2000" b="1" dirty="0">
                <a:solidFill>
                  <a:schemeClr val="accent2"/>
                </a:solidFill>
                <a:latin typeface="Alexandria" pitchFamily="2" charset="-78"/>
                <a:cs typeface="Alexandria" pitchFamily="2" charset="-78"/>
              </a:rPr>
              <a:t>(الصفات والسمات الشخصية والمهنية)</a:t>
            </a:r>
            <a:endParaRPr lang="ar-EG" sz="2800" b="1" dirty="0">
              <a:solidFill>
                <a:srgbClr val="00B0F0"/>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F1E5B819-3658-CF43-B59D-2134F3A3AEC8}"/>
              </a:ext>
            </a:extLst>
          </p:cNvPr>
          <p:cNvSpPr txBox="1"/>
          <p:nvPr/>
        </p:nvSpPr>
        <p:spPr>
          <a:xfrm>
            <a:off x="1223485" y="1620947"/>
            <a:ext cx="10204839" cy="4944367"/>
          </a:xfrm>
          <a:prstGeom prst="rect">
            <a:avLst/>
          </a:prstGeom>
          <a:noFill/>
        </p:spPr>
        <p:txBody>
          <a:bodyPr wrap="square" rtlCol="1">
            <a:spAutoFit/>
          </a:bodyPr>
          <a:lstStyle>
            <a:defPPr marR="0" lvl="0" algn="l" rtl="0">
              <a:lnSpc>
                <a:spcPct val="100000"/>
              </a:lnSpc>
              <a:spcBef>
                <a:spcPts val="0"/>
              </a:spcBef>
              <a:spcAft>
                <a:spcPts val="0"/>
              </a:spcAft>
            </a:defPPr>
            <a:lvl1pPr>
              <a:defRPr/>
            </a:lvl1pPr>
          </a:lstStyle>
          <a:p>
            <a:pPr marL="285750" indent="-285750" algn="just"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تمكين المعلمين وبناء فرق العمل: </a:t>
            </a:r>
            <a:r>
              <a:rPr lang="ar-EG" sz="1600" dirty="0">
                <a:latin typeface="Alexandria" pitchFamily="2" charset="-78"/>
                <a:cs typeface="Alexandria" pitchFamily="2" charset="-78"/>
              </a:rPr>
              <a:t>يفوض الصلاحيات بوعي، ويطور القيادات الوسطى، ويشجع العمل التعاوني ومجتمعات التعلم المهنية لتحقيق تحسين مستدام.</a:t>
            </a:r>
          </a:p>
          <a:p>
            <a:pPr marL="285750" indent="-285750" algn="just"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نزاهة وأخلاقيات مهنية عالية: </a:t>
            </a:r>
            <a:r>
              <a:rPr lang="ar-EG" sz="1600" dirty="0">
                <a:latin typeface="Alexandria" pitchFamily="2" charset="-78"/>
                <a:cs typeface="Alexandria" pitchFamily="2" charset="-78"/>
              </a:rPr>
              <a:t>يلتزم بالعدالة والشفافية، ويحترم القوانين والأنظمة، ويجعل القيم معيارًا للقرارات بما يعزز الثقة والمصداقية..</a:t>
            </a:r>
          </a:p>
          <a:p>
            <a:pPr marL="285750" indent="-285750" algn="just"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إدارة التغيير والتحسين المستمر: </a:t>
            </a:r>
            <a:r>
              <a:rPr lang="ar-EG" sz="1600" dirty="0">
                <a:latin typeface="Alexandria" pitchFamily="2" charset="-78"/>
                <a:cs typeface="Alexandria" pitchFamily="2" charset="-78"/>
              </a:rPr>
              <a:t>يقود التطوير بخطط واضحة، ويتعامل بمرونة مع مقاومة التغيير، ويعزز ثقافة التعلم من الخطأ والابتكار لضمان تقدم دائم.</a:t>
            </a:r>
          </a:p>
          <a:p>
            <a:pPr marL="285750" indent="-285750" algn="just"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كفاءة تنظيمية وإدارة موارد فعّالة: </a:t>
            </a:r>
            <a:r>
              <a:rPr lang="ar-EG" sz="1600" dirty="0">
                <a:latin typeface="Alexandria" pitchFamily="2" charset="-78"/>
                <a:cs typeface="Alexandria" pitchFamily="2" charset="-78"/>
              </a:rPr>
              <a:t>يدير الوقت والموارد البشرية والمالية بكفاءة، ويوازن بين الأولويات، ويوزع المهام وفق الكفايات لضمان سير العمل بجودة واستقرار.</a:t>
            </a:r>
          </a:p>
          <a:p>
            <a:pPr marL="285750" indent="-285750" algn="just"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تركيز على الطلبة ورفاههم: </a:t>
            </a:r>
            <a:r>
              <a:rPr lang="ar-EG" sz="1600" dirty="0">
                <a:latin typeface="Alexandria" pitchFamily="2" charset="-78"/>
                <a:cs typeface="Alexandria" pitchFamily="2" charset="-78"/>
              </a:rPr>
              <a:t>يضع مصلحة الطلبة في مركز القرار، ويدعم بيئة آمنة وشاملة، ويتابع الجوانب النفسية والسلوكية والتحصيلية بما يعزز نجاحهم وتوازنهم.</a:t>
            </a:r>
          </a:p>
        </p:txBody>
      </p:sp>
    </p:spTree>
    <p:extLst>
      <p:ext uri="{BB962C8B-B14F-4D97-AF65-F5344CB8AC3E}">
        <p14:creationId xmlns:p14="http://schemas.microsoft.com/office/powerpoint/2010/main" val="3497725477"/>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2A410-1F8B-13D9-6915-EA8E5D1CDF7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8964E79-610E-D5FA-DF1C-AF88A4FA97AB}"/>
              </a:ext>
            </a:extLst>
          </p:cNvPr>
          <p:cNvSpPr/>
          <p:nvPr/>
        </p:nvSpPr>
        <p:spPr>
          <a:xfrm>
            <a:off x="2626179" y="500900"/>
            <a:ext cx="9565822" cy="8623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43B82A7-1560-1530-A4ED-4AF157E8D843}"/>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2BEDF68-F0DF-8498-D58C-6BF60DC11BA8}"/>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11BA860-6A5F-0F03-752D-B514BE8DDC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E3D456ED-6475-6AFD-EBB3-8889330EF97E}"/>
              </a:ext>
            </a:extLst>
          </p:cNvPr>
          <p:cNvSpPr/>
          <p:nvPr/>
        </p:nvSpPr>
        <p:spPr>
          <a:xfrm>
            <a:off x="1992735" y="544017"/>
            <a:ext cx="9922203"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أدوار القائد التربوي الفعال </a:t>
            </a:r>
            <a:r>
              <a:rPr lang="ar-EG" sz="2000" b="1" dirty="0">
                <a:solidFill>
                  <a:schemeClr val="accent2"/>
                </a:solidFill>
                <a:latin typeface="Alexandria" pitchFamily="2" charset="-78"/>
                <a:cs typeface="Alexandria" pitchFamily="2" charset="-78"/>
              </a:rPr>
              <a:t>(المهام والمسؤوليات العملية)</a:t>
            </a:r>
            <a:endParaRPr lang="ar-EG" sz="2800" b="1" dirty="0">
              <a:solidFill>
                <a:schemeClr val="accent2"/>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83D39404-D4DE-3376-B0C5-75497606830D}"/>
              </a:ext>
            </a:extLst>
          </p:cNvPr>
          <p:cNvSpPr txBox="1"/>
          <p:nvPr/>
        </p:nvSpPr>
        <p:spPr>
          <a:xfrm>
            <a:off x="1055440" y="1812152"/>
            <a:ext cx="10516951" cy="4451924"/>
          </a:xfrm>
          <a:prstGeom prst="rect">
            <a:avLst/>
          </a:prstGeom>
          <a:noFill/>
        </p:spPr>
        <p:txBody>
          <a:bodyPr wrap="square" rtlCol="1">
            <a:spAutoFit/>
          </a:bodyPr>
          <a:lstStyle>
            <a:defPPr marR="0" lvl="0" algn="l" rtl="0">
              <a:lnSpc>
                <a:spcPct val="100000"/>
              </a:lnSpc>
              <a:spcBef>
                <a:spcPts val="0"/>
              </a:spcBef>
              <a:spcAft>
                <a:spcPts val="0"/>
              </a:spcAft>
            </a:defPPr>
            <a:lvl1pPr>
              <a:defRPr/>
            </a:lvl1pPr>
          </a:lstStyle>
          <a:p>
            <a:pPr algn="just" rtl="1">
              <a:lnSpc>
                <a:spcPct val="200000"/>
              </a:lnSpc>
            </a:pPr>
            <a:r>
              <a:rPr lang="ar-EG" sz="1600" b="1" dirty="0">
                <a:solidFill>
                  <a:srgbClr val="00AEEF"/>
                </a:solidFill>
                <a:latin typeface="Alexandria" pitchFamily="2" charset="-78"/>
                <a:cs typeface="Alexandria" pitchFamily="2" charset="-78"/>
              </a:rPr>
              <a:t>1. بناء الرؤية وقيادة التخطيط:</a:t>
            </a:r>
          </a:p>
          <a:p>
            <a:pPr algn="just" rtl="1">
              <a:lnSpc>
                <a:spcPct val="200000"/>
              </a:lnSpc>
            </a:pPr>
            <a:r>
              <a:rPr lang="ar-EG" sz="1600" dirty="0">
                <a:solidFill>
                  <a:schemeClr val="tx1"/>
                </a:solidFill>
                <a:latin typeface="Alexandria" pitchFamily="2" charset="-78"/>
                <a:cs typeface="Alexandria" pitchFamily="2" charset="-78"/>
              </a:rPr>
              <a:t>يضع رؤية ورسالة واضحة للمدرسة، ويحوّلها إلى أهداف وخطة تنفيذية بجدول زمني، ويتابع تحققها ويعدّل المسار عند الحاجة.</a:t>
            </a:r>
          </a:p>
          <a:p>
            <a:pPr algn="just" rtl="1">
              <a:lnSpc>
                <a:spcPct val="200000"/>
              </a:lnSpc>
            </a:pPr>
            <a:r>
              <a:rPr lang="ar-EG" sz="1600" b="1" dirty="0">
                <a:solidFill>
                  <a:srgbClr val="00AEEF"/>
                </a:solidFill>
                <a:latin typeface="Alexandria" pitchFamily="2" charset="-78"/>
                <a:cs typeface="Alexandria" pitchFamily="2" charset="-78"/>
              </a:rPr>
              <a:t>2. القيادة التعليمية وتحسين التعلّم:</a:t>
            </a:r>
          </a:p>
          <a:p>
            <a:pPr algn="just" rtl="1">
              <a:lnSpc>
                <a:spcPct val="200000"/>
              </a:lnSpc>
            </a:pPr>
            <a:r>
              <a:rPr lang="ar-EG" sz="1600" dirty="0">
                <a:solidFill>
                  <a:schemeClr val="tx1"/>
                </a:solidFill>
                <a:latin typeface="Alexandria" pitchFamily="2" charset="-78"/>
                <a:cs typeface="Alexandria" pitchFamily="2" charset="-78"/>
              </a:rPr>
              <a:t>يركّز على جودة التدريس داخل الصف، يساند المعلمين في التخطيط والاستراتيجيات، ويتابع نواتج التعلّم ويقود برامج العلاج والإثراء لرفع التحصيل.</a:t>
            </a:r>
          </a:p>
          <a:p>
            <a:pPr algn="just" rtl="1">
              <a:lnSpc>
                <a:spcPct val="200000"/>
              </a:lnSpc>
            </a:pPr>
            <a:r>
              <a:rPr lang="ar-EG" sz="1600" b="1" dirty="0">
                <a:solidFill>
                  <a:srgbClr val="00AEEF"/>
                </a:solidFill>
                <a:latin typeface="Alexandria" pitchFamily="2" charset="-78"/>
                <a:cs typeface="Alexandria" pitchFamily="2" charset="-78"/>
              </a:rPr>
              <a:t>3. تطوير المعلمين وتمكين فرق العمل:</a:t>
            </a:r>
          </a:p>
          <a:p>
            <a:pPr algn="just" rtl="1">
              <a:lnSpc>
                <a:spcPct val="200000"/>
              </a:lnSpc>
            </a:pPr>
            <a:r>
              <a:rPr lang="ar-EG" sz="1600" dirty="0">
                <a:solidFill>
                  <a:schemeClr val="tx1"/>
                </a:solidFill>
                <a:latin typeface="Alexandria" pitchFamily="2" charset="-78"/>
                <a:cs typeface="Alexandria" pitchFamily="2" charset="-78"/>
              </a:rPr>
              <a:t>يوفّر تدريبًا مستمرًا وفق الاحتياجات، ويشجّع التعلّم التعاوني (مجتمعات مهنية/تبادل خبرات)، ويفوّض الصلاحيات ويبني قيادات وسطى داخل المدرسة.</a:t>
            </a:r>
          </a:p>
        </p:txBody>
      </p:sp>
    </p:spTree>
    <p:extLst>
      <p:ext uri="{BB962C8B-B14F-4D97-AF65-F5344CB8AC3E}">
        <p14:creationId xmlns:p14="http://schemas.microsoft.com/office/powerpoint/2010/main" val="1252449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015EE-CC85-43CF-C975-AE7B026FF6B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29725E3-EA34-A0D1-71C1-3F07F766E6D6}"/>
              </a:ext>
            </a:extLst>
          </p:cNvPr>
          <p:cNvSpPr/>
          <p:nvPr/>
        </p:nvSpPr>
        <p:spPr>
          <a:xfrm>
            <a:off x="2626179" y="500900"/>
            <a:ext cx="9565822" cy="8623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19AA33E-A99A-6BE5-9AC2-DC8AFC6E07E7}"/>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921283C-37B6-30F4-859D-64F813DA7F14}"/>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A658828E-194E-ED20-BB17-F8EB01D3118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DDD3AC9-A8A7-DD1B-C6F0-4122C2379DB5}"/>
              </a:ext>
            </a:extLst>
          </p:cNvPr>
          <p:cNvSpPr/>
          <p:nvPr/>
        </p:nvSpPr>
        <p:spPr>
          <a:xfrm>
            <a:off x="1992735" y="544017"/>
            <a:ext cx="9922203"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تابع: أدوار القائد التربوي الفعال </a:t>
            </a:r>
            <a:r>
              <a:rPr lang="ar-EG" sz="2000" b="1" dirty="0">
                <a:solidFill>
                  <a:schemeClr val="accent2"/>
                </a:solidFill>
                <a:latin typeface="Alexandria" pitchFamily="2" charset="-78"/>
                <a:cs typeface="Alexandria" pitchFamily="2" charset="-78"/>
              </a:rPr>
              <a:t>(المهام والمسؤوليات العملية)</a:t>
            </a:r>
            <a:endParaRPr lang="ar-EG" sz="2800" b="1" dirty="0">
              <a:solidFill>
                <a:schemeClr val="accent2"/>
              </a:solidFill>
              <a:latin typeface="Alexandria" pitchFamily="2" charset="-78"/>
              <a:cs typeface="Alexandria" pitchFamily="2" charset="-78"/>
            </a:endParaRPr>
          </a:p>
        </p:txBody>
      </p:sp>
      <p:sp>
        <p:nvSpPr>
          <p:cNvPr id="2" name="TextBox 1">
            <a:extLst>
              <a:ext uri="{FF2B5EF4-FFF2-40B4-BE49-F238E27FC236}">
                <a16:creationId xmlns:a16="http://schemas.microsoft.com/office/drawing/2014/main" id="{DDD59EC4-04AF-1A6A-5F67-90464D4B9E9A}"/>
              </a:ext>
            </a:extLst>
          </p:cNvPr>
          <p:cNvSpPr txBox="1"/>
          <p:nvPr/>
        </p:nvSpPr>
        <p:spPr>
          <a:xfrm>
            <a:off x="1055440" y="1812152"/>
            <a:ext cx="10516951" cy="4451924"/>
          </a:xfrm>
          <a:prstGeom prst="rect">
            <a:avLst/>
          </a:prstGeom>
          <a:noFill/>
        </p:spPr>
        <p:txBody>
          <a:bodyPr wrap="square" rtlCol="1">
            <a:spAutoFit/>
          </a:bodyPr>
          <a:lstStyle>
            <a:defPPr marR="0" lvl="0" algn="l" rtl="0">
              <a:lnSpc>
                <a:spcPct val="100000"/>
              </a:lnSpc>
              <a:spcBef>
                <a:spcPts val="0"/>
              </a:spcBef>
              <a:spcAft>
                <a:spcPts val="0"/>
              </a:spcAft>
            </a:defPPr>
            <a:lvl1pPr>
              <a:defRPr/>
            </a:lvl1pPr>
          </a:lstStyle>
          <a:p>
            <a:pPr algn="just" rtl="1">
              <a:lnSpc>
                <a:spcPct val="200000"/>
              </a:lnSpc>
            </a:pPr>
            <a:r>
              <a:rPr lang="ar-EG" sz="1600" b="1" dirty="0">
                <a:solidFill>
                  <a:srgbClr val="00AEEF"/>
                </a:solidFill>
                <a:latin typeface="Alexandria" pitchFamily="2" charset="-78"/>
                <a:cs typeface="Alexandria" pitchFamily="2" charset="-78"/>
              </a:rPr>
              <a:t>4. اتخاذ القرار المبني على البيانات وتقويم الأداء:</a:t>
            </a:r>
          </a:p>
          <a:p>
            <a:pPr algn="just" rtl="1">
              <a:lnSpc>
                <a:spcPct val="200000"/>
              </a:lnSpc>
            </a:pPr>
            <a:r>
              <a:rPr lang="ar-EG" sz="1600" dirty="0">
                <a:solidFill>
                  <a:schemeClr val="tx1"/>
                </a:solidFill>
                <a:latin typeface="Alexandria" pitchFamily="2" charset="-78"/>
                <a:cs typeface="Alexandria" pitchFamily="2" charset="-78"/>
              </a:rPr>
              <a:t>يجمع بيانات التحصيل والحضور والسلوك والملاحظة الصفية، يحللها لتشخيص المشكلات وتحديد الأولويات، ثم يتخذ قرارات واضحة ويتابع أثرها ويقيّم النتائج.</a:t>
            </a:r>
          </a:p>
          <a:p>
            <a:pPr algn="just" rtl="1">
              <a:lnSpc>
                <a:spcPct val="200000"/>
              </a:lnSpc>
            </a:pPr>
            <a:r>
              <a:rPr lang="ar-EG" sz="1600" b="1" dirty="0">
                <a:solidFill>
                  <a:srgbClr val="00AEEF"/>
                </a:solidFill>
                <a:latin typeface="Alexandria" pitchFamily="2" charset="-78"/>
                <a:cs typeface="Alexandria" pitchFamily="2" charset="-78"/>
              </a:rPr>
              <a:t>5. بناء ثقافة مدرسية إيجابية وآمنة:</a:t>
            </a:r>
          </a:p>
          <a:p>
            <a:pPr algn="just" rtl="1">
              <a:lnSpc>
                <a:spcPct val="200000"/>
              </a:lnSpc>
            </a:pPr>
            <a:r>
              <a:rPr lang="ar-EG" sz="1600" dirty="0">
                <a:solidFill>
                  <a:schemeClr val="tx1"/>
                </a:solidFill>
                <a:latin typeface="Alexandria" pitchFamily="2" charset="-78"/>
                <a:cs typeface="Alexandria" pitchFamily="2" charset="-78"/>
              </a:rPr>
              <a:t>يعزّز القيم والانضباط الإيجابي، يدعم العلاقات الاحترامية ويقلّل النزاعات والتنمر، ويهيّئ بيئة داعمة للصحة النفسية والانتماء والتحفيز.</a:t>
            </a:r>
          </a:p>
          <a:p>
            <a:pPr algn="just" rtl="1">
              <a:lnSpc>
                <a:spcPct val="200000"/>
              </a:lnSpc>
            </a:pPr>
            <a:r>
              <a:rPr lang="ar-EG" sz="1600" b="1" dirty="0">
                <a:solidFill>
                  <a:srgbClr val="00AEEF"/>
                </a:solidFill>
                <a:latin typeface="Alexandria" pitchFamily="2" charset="-78"/>
                <a:cs typeface="Alexandria" pitchFamily="2" charset="-78"/>
              </a:rPr>
              <a:t>6. إدارة الموارد والشراكات وقيادة التغيير:</a:t>
            </a:r>
          </a:p>
          <a:p>
            <a:pPr algn="just" rtl="1">
              <a:lnSpc>
                <a:spcPct val="200000"/>
              </a:lnSpc>
            </a:pPr>
            <a:r>
              <a:rPr lang="ar-EG" sz="1600" dirty="0">
                <a:solidFill>
                  <a:schemeClr val="tx1"/>
                </a:solidFill>
                <a:latin typeface="Alexandria" pitchFamily="2" charset="-78"/>
                <a:cs typeface="Alexandria" pitchFamily="2" charset="-78"/>
              </a:rPr>
              <a:t>يدير الوقت والميزانية والمرافق والتقنية بكفاءة لخدمة التعلم، يبني تواصلًا فعالًا مع أولياء الأمور والمجتمع، ويقود التحسين المستمر وإدارة الأزمات بمرونة.</a:t>
            </a:r>
          </a:p>
        </p:txBody>
      </p:sp>
    </p:spTree>
    <p:extLst>
      <p:ext uri="{BB962C8B-B14F-4D97-AF65-F5344CB8AC3E}">
        <p14:creationId xmlns:p14="http://schemas.microsoft.com/office/powerpoint/2010/main" val="126502089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25B70D-DEFA-3455-2024-66326B29EDA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8E51DCE-EC9C-68A0-AD54-9FF37E3C8CD1}"/>
              </a:ext>
            </a:extLst>
          </p:cNvPr>
          <p:cNvSpPr/>
          <p:nvPr/>
        </p:nvSpPr>
        <p:spPr>
          <a:xfrm>
            <a:off x="2626178" y="500900"/>
            <a:ext cx="9385391" cy="52392"/>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7F74E654-46A3-5FF7-F712-09C601AD8D3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21A509C-97F3-47E8-B1DE-EA3646CC18C5}"/>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7E7A39E1-511B-0E96-F0F4-818FE7D861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997CFFBF-23D2-D3AB-6A92-5B7C10164FE1}"/>
              </a:ext>
            </a:extLst>
          </p:cNvPr>
          <p:cNvSpPr/>
          <p:nvPr/>
        </p:nvSpPr>
        <p:spPr>
          <a:xfrm>
            <a:off x="3192076" y="626476"/>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أنماط القيادة التربوية الحديثة</a:t>
            </a:r>
          </a:p>
        </p:txBody>
      </p:sp>
      <p:sp>
        <p:nvSpPr>
          <p:cNvPr id="4" name="TextBox 47">
            <a:extLst>
              <a:ext uri="{FF2B5EF4-FFF2-40B4-BE49-F238E27FC236}">
                <a16:creationId xmlns:a16="http://schemas.microsoft.com/office/drawing/2014/main" id="{C4994023-BC16-AF47-5A87-D377A279E917}"/>
              </a:ext>
            </a:extLst>
          </p:cNvPr>
          <p:cNvSpPr txBox="1"/>
          <p:nvPr/>
        </p:nvSpPr>
        <p:spPr>
          <a:xfrm>
            <a:off x="1127448" y="1639087"/>
            <a:ext cx="10516156" cy="14972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تعكس أنماط القيادة التربوية الحديثة التحول من إدارة المدرسة بوصفها إجراءات يومية إلى قيادتها بوصفها مؤسسة تعلم تتطلب رؤية وتمكينًا ومساءلة. وتُستخدم هذه الأنماط بصورة تكاملية وفقًا للسياق؛ بهدف تحسين جودة التدريس والتعلم وبناء ثقافة مدرسية داعمة للتطوير المستمر.</a:t>
            </a:r>
          </a:p>
        </p:txBody>
      </p:sp>
      <p:grpSp>
        <p:nvGrpSpPr>
          <p:cNvPr id="24" name="Group 23">
            <a:extLst>
              <a:ext uri="{FF2B5EF4-FFF2-40B4-BE49-F238E27FC236}">
                <a16:creationId xmlns:a16="http://schemas.microsoft.com/office/drawing/2014/main" id="{8874A739-7A12-566A-731D-A5E2FDBB6587}"/>
              </a:ext>
            </a:extLst>
          </p:cNvPr>
          <p:cNvGrpSpPr/>
          <p:nvPr/>
        </p:nvGrpSpPr>
        <p:grpSpPr>
          <a:xfrm>
            <a:off x="9124264" y="3554515"/>
            <a:ext cx="3397792" cy="3556000"/>
            <a:chOff x="8794208" y="3561283"/>
            <a:chExt cx="3397792" cy="3556000"/>
          </a:xfrm>
        </p:grpSpPr>
        <p:grpSp>
          <p:nvGrpSpPr>
            <p:cNvPr id="12" name="Group 11">
              <a:extLst>
                <a:ext uri="{FF2B5EF4-FFF2-40B4-BE49-F238E27FC236}">
                  <a16:creationId xmlns:a16="http://schemas.microsoft.com/office/drawing/2014/main" id="{8AAD9423-9E28-8AF9-38B4-908A4E844652}"/>
                </a:ext>
              </a:extLst>
            </p:cNvPr>
            <p:cNvGrpSpPr/>
            <p:nvPr/>
          </p:nvGrpSpPr>
          <p:grpSpPr>
            <a:xfrm>
              <a:off x="8794208" y="3561283"/>
              <a:ext cx="3397792" cy="3556000"/>
              <a:chOff x="1277256" y="1233055"/>
              <a:chExt cx="4306127" cy="4064659"/>
            </a:xfrm>
          </p:grpSpPr>
          <p:sp>
            <p:nvSpPr>
              <p:cNvPr id="13" name="Rectangle 3">
                <a:extLst>
                  <a:ext uri="{FF2B5EF4-FFF2-40B4-BE49-F238E27FC236}">
                    <a16:creationId xmlns:a16="http://schemas.microsoft.com/office/drawing/2014/main" id="{8327F590-10A9-563D-9E13-B1E9AE227D1A}"/>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89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3">
                <a:extLst>
                  <a:ext uri="{FF2B5EF4-FFF2-40B4-BE49-F238E27FC236}">
                    <a16:creationId xmlns:a16="http://schemas.microsoft.com/office/drawing/2014/main" id="{79E2F0F8-C366-2BA3-32D9-814F783C23BA}"/>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21BD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36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grpSp>
        <p:sp>
          <p:nvSpPr>
            <p:cNvPr id="19" name="TextBox 18">
              <a:extLst>
                <a:ext uri="{FF2B5EF4-FFF2-40B4-BE49-F238E27FC236}">
                  <a16:creationId xmlns:a16="http://schemas.microsoft.com/office/drawing/2014/main" id="{EF44793D-02EB-92E7-C941-1CEC854D0A2F}"/>
                </a:ext>
              </a:extLst>
            </p:cNvPr>
            <p:cNvSpPr txBox="1"/>
            <p:nvPr/>
          </p:nvSpPr>
          <p:spPr>
            <a:xfrm>
              <a:off x="9940582" y="4508286"/>
              <a:ext cx="1575818" cy="707886"/>
            </a:xfrm>
            <a:prstGeom prst="rect">
              <a:avLst/>
            </a:prstGeom>
            <a:noFill/>
          </p:spPr>
          <p:txBody>
            <a:bodyPr wrap="square" rtlCol="1">
              <a:spAutoFit/>
            </a:bodyPr>
            <a:lstStyle/>
            <a:p>
              <a:pPr algn="ctr"/>
              <a:r>
                <a:rPr lang="ar-EG" sz="2000" b="1" dirty="0">
                  <a:solidFill>
                    <a:srgbClr val="002060"/>
                  </a:solidFill>
                  <a:latin typeface="Alexandria" pitchFamily="2" charset="-78"/>
                  <a:cs typeface="Alexandria" pitchFamily="2" charset="-78"/>
                </a:rPr>
                <a:t>القيادة التعليمية</a:t>
              </a:r>
            </a:p>
          </p:txBody>
        </p:sp>
      </p:grpSp>
      <p:grpSp>
        <p:nvGrpSpPr>
          <p:cNvPr id="26" name="Group 25">
            <a:extLst>
              <a:ext uri="{FF2B5EF4-FFF2-40B4-BE49-F238E27FC236}">
                <a16:creationId xmlns:a16="http://schemas.microsoft.com/office/drawing/2014/main" id="{A091891E-AF83-6C6E-82F2-C0E43B73B2FC}"/>
              </a:ext>
            </a:extLst>
          </p:cNvPr>
          <p:cNvGrpSpPr/>
          <p:nvPr/>
        </p:nvGrpSpPr>
        <p:grpSpPr>
          <a:xfrm>
            <a:off x="6711022" y="3505759"/>
            <a:ext cx="3273473" cy="3556000"/>
            <a:chOff x="6213377" y="3561283"/>
            <a:chExt cx="3273473" cy="3556000"/>
          </a:xfrm>
        </p:grpSpPr>
        <p:grpSp>
          <p:nvGrpSpPr>
            <p:cNvPr id="9" name="Group 8">
              <a:extLst>
                <a:ext uri="{FF2B5EF4-FFF2-40B4-BE49-F238E27FC236}">
                  <a16:creationId xmlns:a16="http://schemas.microsoft.com/office/drawing/2014/main" id="{DC1B090F-0CA9-381E-9A23-54FDA1E49F07}"/>
                </a:ext>
              </a:extLst>
            </p:cNvPr>
            <p:cNvGrpSpPr/>
            <p:nvPr/>
          </p:nvGrpSpPr>
          <p:grpSpPr>
            <a:xfrm>
              <a:off x="6213377" y="3561283"/>
              <a:ext cx="3273473" cy="3556000"/>
              <a:chOff x="1277256" y="1233055"/>
              <a:chExt cx="4306127" cy="4064659"/>
            </a:xfrm>
          </p:grpSpPr>
          <p:sp>
            <p:nvSpPr>
              <p:cNvPr id="10" name="Rectangle 3">
                <a:extLst>
                  <a:ext uri="{FF2B5EF4-FFF2-40B4-BE49-F238E27FC236}">
                    <a16:creationId xmlns:a16="http://schemas.microsoft.com/office/drawing/2014/main" id="{82E0AA21-9876-40AA-2299-777747A41852}"/>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0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3">
                <a:extLst>
                  <a:ext uri="{FF2B5EF4-FFF2-40B4-BE49-F238E27FC236}">
                    <a16:creationId xmlns:a16="http://schemas.microsoft.com/office/drawing/2014/main" id="{1D6F3959-4C04-1090-B1C8-F74E785967CD}"/>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BEEA6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0" name="TextBox 19">
              <a:extLst>
                <a:ext uri="{FF2B5EF4-FFF2-40B4-BE49-F238E27FC236}">
                  <a16:creationId xmlns:a16="http://schemas.microsoft.com/office/drawing/2014/main" id="{3A6CE893-9C7F-609A-8F56-B951C78B6827}"/>
                </a:ext>
              </a:extLst>
            </p:cNvPr>
            <p:cNvSpPr txBox="1"/>
            <p:nvPr/>
          </p:nvSpPr>
          <p:spPr>
            <a:xfrm>
              <a:off x="7258491" y="4631397"/>
              <a:ext cx="1575818" cy="707886"/>
            </a:xfrm>
            <a:prstGeom prst="rect">
              <a:avLst/>
            </a:prstGeom>
            <a:noFill/>
          </p:spPr>
          <p:txBody>
            <a:bodyPr wrap="square" rtlCol="1">
              <a:spAutoFit/>
            </a:bodyPr>
            <a:lstStyle/>
            <a:p>
              <a:pPr algn="ctr"/>
              <a:r>
                <a:rPr lang="ar-EG" sz="2000" b="1" dirty="0">
                  <a:solidFill>
                    <a:srgbClr val="002060"/>
                  </a:solidFill>
                  <a:latin typeface="Alexandria" pitchFamily="2" charset="-78"/>
                  <a:cs typeface="Alexandria" pitchFamily="2" charset="-78"/>
                </a:rPr>
                <a:t>القيادة التحويلية</a:t>
              </a:r>
            </a:p>
          </p:txBody>
        </p:sp>
      </p:grpSp>
      <p:grpSp>
        <p:nvGrpSpPr>
          <p:cNvPr id="27" name="Group 26">
            <a:extLst>
              <a:ext uri="{FF2B5EF4-FFF2-40B4-BE49-F238E27FC236}">
                <a16:creationId xmlns:a16="http://schemas.microsoft.com/office/drawing/2014/main" id="{0B4978EE-6DB6-A936-6893-7940CFD94788}"/>
              </a:ext>
            </a:extLst>
          </p:cNvPr>
          <p:cNvGrpSpPr/>
          <p:nvPr/>
        </p:nvGrpSpPr>
        <p:grpSpPr>
          <a:xfrm>
            <a:off x="4221037" y="3505759"/>
            <a:ext cx="3360497" cy="3556000"/>
            <a:chOff x="3397793" y="3612601"/>
            <a:chExt cx="3360497" cy="3556000"/>
          </a:xfrm>
        </p:grpSpPr>
        <p:grpSp>
          <p:nvGrpSpPr>
            <p:cNvPr id="6" name="Group 5">
              <a:extLst>
                <a:ext uri="{FF2B5EF4-FFF2-40B4-BE49-F238E27FC236}">
                  <a16:creationId xmlns:a16="http://schemas.microsoft.com/office/drawing/2014/main" id="{32B73EFF-156C-B028-4EB3-D8D2FF8550AA}"/>
                </a:ext>
              </a:extLst>
            </p:cNvPr>
            <p:cNvGrpSpPr/>
            <p:nvPr/>
          </p:nvGrpSpPr>
          <p:grpSpPr>
            <a:xfrm>
              <a:off x="3397793" y="3612601"/>
              <a:ext cx="3360497" cy="3556000"/>
              <a:chOff x="1277256" y="1233055"/>
              <a:chExt cx="4306127" cy="4064659"/>
            </a:xfrm>
          </p:grpSpPr>
          <p:sp>
            <p:nvSpPr>
              <p:cNvPr id="7" name="Rectangle 3">
                <a:extLst>
                  <a:ext uri="{FF2B5EF4-FFF2-40B4-BE49-F238E27FC236}">
                    <a16:creationId xmlns:a16="http://schemas.microsoft.com/office/drawing/2014/main" id="{665A5AE7-6FEF-96B0-3588-E9708A4AC7CC}"/>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0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Rectangle 3">
                <a:extLst>
                  <a:ext uri="{FF2B5EF4-FFF2-40B4-BE49-F238E27FC236}">
                    <a16:creationId xmlns:a16="http://schemas.microsoft.com/office/drawing/2014/main" id="{754CFFEB-1AF1-EA2B-E227-B4840B5BA36D}"/>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EDEF4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21" name="TextBox 20">
              <a:extLst>
                <a:ext uri="{FF2B5EF4-FFF2-40B4-BE49-F238E27FC236}">
                  <a16:creationId xmlns:a16="http://schemas.microsoft.com/office/drawing/2014/main" id="{9049BCA5-C2B8-39EE-A277-323FEF422883}"/>
                </a:ext>
              </a:extLst>
            </p:cNvPr>
            <p:cNvSpPr txBox="1"/>
            <p:nvPr/>
          </p:nvSpPr>
          <p:spPr>
            <a:xfrm>
              <a:off x="4533437" y="4508286"/>
              <a:ext cx="1575818" cy="1015663"/>
            </a:xfrm>
            <a:prstGeom prst="rect">
              <a:avLst/>
            </a:prstGeom>
            <a:noFill/>
          </p:spPr>
          <p:txBody>
            <a:bodyPr wrap="square" rtlCol="1">
              <a:spAutoFit/>
            </a:bodyPr>
            <a:lstStyle/>
            <a:p>
              <a:pPr algn="ctr"/>
              <a:r>
                <a:rPr lang="ar-EG" sz="2000" b="1" dirty="0">
                  <a:solidFill>
                    <a:srgbClr val="002060"/>
                  </a:solidFill>
                  <a:latin typeface="Alexandria" pitchFamily="2" charset="-78"/>
                  <a:cs typeface="Alexandria" pitchFamily="2" charset="-78"/>
                </a:rPr>
                <a:t>القيادة الموزعة/ التشاركية</a:t>
              </a:r>
            </a:p>
          </p:txBody>
        </p:sp>
      </p:grpSp>
      <p:grpSp>
        <p:nvGrpSpPr>
          <p:cNvPr id="28" name="Group 27">
            <a:extLst>
              <a:ext uri="{FF2B5EF4-FFF2-40B4-BE49-F238E27FC236}">
                <a16:creationId xmlns:a16="http://schemas.microsoft.com/office/drawing/2014/main" id="{637164AC-3A4C-9A87-427B-ED01C4142CAA}"/>
              </a:ext>
            </a:extLst>
          </p:cNvPr>
          <p:cNvGrpSpPr/>
          <p:nvPr/>
        </p:nvGrpSpPr>
        <p:grpSpPr>
          <a:xfrm>
            <a:off x="1807795" y="3540519"/>
            <a:ext cx="3360497" cy="3556000"/>
            <a:chOff x="629623" y="3612601"/>
            <a:chExt cx="3360497" cy="3556000"/>
          </a:xfrm>
        </p:grpSpPr>
        <p:grpSp>
          <p:nvGrpSpPr>
            <p:cNvPr id="15" name="Group 14">
              <a:extLst>
                <a:ext uri="{FF2B5EF4-FFF2-40B4-BE49-F238E27FC236}">
                  <a16:creationId xmlns:a16="http://schemas.microsoft.com/office/drawing/2014/main" id="{B50CACBB-630D-8F8E-1DD6-0E534E05EDFD}"/>
                </a:ext>
              </a:extLst>
            </p:cNvPr>
            <p:cNvGrpSpPr/>
            <p:nvPr/>
          </p:nvGrpSpPr>
          <p:grpSpPr>
            <a:xfrm>
              <a:off x="629623" y="3612601"/>
              <a:ext cx="3360497" cy="3556000"/>
              <a:chOff x="1277256" y="1233055"/>
              <a:chExt cx="4306127" cy="4064659"/>
            </a:xfrm>
          </p:grpSpPr>
          <p:sp>
            <p:nvSpPr>
              <p:cNvPr id="16" name="Rectangle 3">
                <a:extLst>
                  <a:ext uri="{FF2B5EF4-FFF2-40B4-BE49-F238E27FC236}">
                    <a16:creationId xmlns:a16="http://schemas.microsoft.com/office/drawing/2014/main" id="{C63E4EDE-4B74-182F-3C88-F3A49AD10FF4}"/>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0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3">
                <a:extLst>
                  <a:ext uri="{FF2B5EF4-FFF2-40B4-BE49-F238E27FC236}">
                    <a16:creationId xmlns:a16="http://schemas.microsoft.com/office/drawing/2014/main" id="{5856D02C-0219-9429-AC13-E78F32700520}"/>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chemeClr val="accent2">
                  <a:lumMod val="40000"/>
                  <a:lumOff val="6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2" name="TextBox 21">
              <a:extLst>
                <a:ext uri="{FF2B5EF4-FFF2-40B4-BE49-F238E27FC236}">
                  <a16:creationId xmlns:a16="http://schemas.microsoft.com/office/drawing/2014/main" id="{C80C5B91-6BE6-F420-95B8-A5347171B7AC}"/>
                </a:ext>
              </a:extLst>
            </p:cNvPr>
            <p:cNvSpPr txBox="1"/>
            <p:nvPr/>
          </p:nvSpPr>
          <p:spPr>
            <a:xfrm>
              <a:off x="1641544" y="4631397"/>
              <a:ext cx="1575818" cy="707886"/>
            </a:xfrm>
            <a:prstGeom prst="rect">
              <a:avLst/>
            </a:prstGeom>
            <a:noFill/>
          </p:spPr>
          <p:txBody>
            <a:bodyPr wrap="square" rtlCol="1">
              <a:spAutoFit/>
            </a:bodyPr>
            <a:lstStyle/>
            <a:p>
              <a:pPr algn="ctr"/>
              <a:r>
                <a:rPr lang="ar-EG" sz="2000" b="1" dirty="0">
                  <a:solidFill>
                    <a:srgbClr val="002060"/>
                  </a:solidFill>
                  <a:latin typeface="Alexandria" pitchFamily="2" charset="-78"/>
                  <a:cs typeface="Alexandria" pitchFamily="2" charset="-78"/>
                </a:rPr>
                <a:t>القيادة الأخلاقية</a:t>
              </a:r>
            </a:p>
          </p:txBody>
        </p:sp>
      </p:grpSp>
      <p:grpSp>
        <p:nvGrpSpPr>
          <p:cNvPr id="2" name="Group 1">
            <a:extLst>
              <a:ext uri="{FF2B5EF4-FFF2-40B4-BE49-F238E27FC236}">
                <a16:creationId xmlns:a16="http://schemas.microsoft.com/office/drawing/2014/main" id="{10A413DA-644E-96F8-FC8D-7F39CA019D15}"/>
              </a:ext>
            </a:extLst>
          </p:cNvPr>
          <p:cNvGrpSpPr/>
          <p:nvPr/>
        </p:nvGrpSpPr>
        <p:grpSpPr>
          <a:xfrm>
            <a:off x="-636121" y="3575279"/>
            <a:ext cx="3360497" cy="3556000"/>
            <a:chOff x="629623" y="3612601"/>
            <a:chExt cx="3360497" cy="3556000"/>
          </a:xfrm>
        </p:grpSpPr>
        <p:grpSp>
          <p:nvGrpSpPr>
            <p:cNvPr id="29" name="Group 28">
              <a:extLst>
                <a:ext uri="{FF2B5EF4-FFF2-40B4-BE49-F238E27FC236}">
                  <a16:creationId xmlns:a16="http://schemas.microsoft.com/office/drawing/2014/main" id="{0CE661A1-BB5F-FC09-5288-DFEF2E25584C}"/>
                </a:ext>
              </a:extLst>
            </p:cNvPr>
            <p:cNvGrpSpPr/>
            <p:nvPr/>
          </p:nvGrpSpPr>
          <p:grpSpPr>
            <a:xfrm>
              <a:off x="629623" y="3612601"/>
              <a:ext cx="3360497" cy="3556000"/>
              <a:chOff x="1277256" y="1233055"/>
              <a:chExt cx="4306127" cy="4064659"/>
            </a:xfrm>
          </p:grpSpPr>
          <p:sp>
            <p:nvSpPr>
              <p:cNvPr id="31" name="Rectangle 3">
                <a:extLst>
                  <a:ext uri="{FF2B5EF4-FFF2-40B4-BE49-F238E27FC236}">
                    <a16:creationId xmlns:a16="http://schemas.microsoft.com/office/drawing/2014/main" id="{821C58E0-C6C1-D16A-DC27-7E759695E209}"/>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0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2" name="Rectangle 3">
                <a:extLst>
                  <a:ext uri="{FF2B5EF4-FFF2-40B4-BE49-F238E27FC236}">
                    <a16:creationId xmlns:a16="http://schemas.microsoft.com/office/drawing/2014/main" id="{D7A6C003-4124-EC29-8F8E-F2C16B526002}"/>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chemeClr val="accent6">
                  <a:lumMod val="40000"/>
                  <a:lumOff val="6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30" name="TextBox 29">
              <a:extLst>
                <a:ext uri="{FF2B5EF4-FFF2-40B4-BE49-F238E27FC236}">
                  <a16:creationId xmlns:a16="http://schemas.microsoft.com/office/drawing/2014/main" id="{16F14DA6-4099-83AB-D39D-437D5F324162}"/>
                </a:ext>
              </a:extLst>
            </p:cNvPr>
            <p:cNvSpPr txBox="1"/>
            <p:nvPr/>
          </p:nvSpPr>
          <p:spPr>
            <a:xfrm>
              <a:off x="1641544" y="4631397"/>
              <a:ext cx="1575818" cy="707886"/>
            </a:xfrm>
            <a:prstGeom prst="rect">
              <a:avLst/>
            </a:prstGeom>
            <a:noFill/>
          </p:spPr>
          <p:txBody>
            <a:bodyPr wrap="square" rtlCol="1">
              <a:spAutoFit/>
            </a:bodyPr>
            <a:lstStyle/>
            <a:p>
              <a:pPr algn="ctr"/>
              <a:r>
                <a:rPr lang="ar-EG" sz="2000" b="1" dirty="0">
                  <a:solidFill>
                    <a:srgbClr val="002060"/>
                  </a:solidFill>
                  <a:latin typeface="Alexandria" pitchFamily="2" charset="-78"/>
                  <a:cs typeface="Alexandria" pitchFamily="2" charset="-78"/>
                </a:rPr>
                <a:t>القيادة الرقمية</a:t>
              </a:r>
            </a:p>
          </p:txBody>
        </p:sp>
      </p:grpSp>
    </p:spTree>
    <p:extLst>
      <p:ext uri="{BB962C8B-B14F-4D97-AF65-F5344CB8AC3E}">
        <p14:creationId xmlns:p14="http://schemas.microsoft.com/office/powerpoint/2010/main" val="278555554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441821-6E27-E1B9-15E4-77724A41BB9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FCE2D78-EF85-B7AF-CC9E-C5954B6188B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B834053A-4AC3-0257-3755-BEF719A4D0F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DD05584-19A5-9108-4B72-4D3AD9D15173}"/>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E48B02D0-13FB-8093-5EBA-D1BF63C1195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8038E11-6116-B04A-9F24-C403B74C9602}"/>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القيادة التعليمية</a:t>
            </a:r>
          </a:p>
        </p:txBody>
      </p:sp>
      <p:sp>
        <p:nvSpPr>
          <p:cNvPr id="4" name="TextBox 47">
            <a:extLst>
              <a:ext uri="{FF2B5EF4-FFF2-40B4-BE49-F238E27FC236}">
                <a16:creationId xmlns:a16="http://schemas.microsoft.com/office/drawing/2014/main" id="{3D2FB074-F819-BB75-DD2D-AF3650D17D0C}"/>
              </a:ext>
            </a:extLst>
          </p:cNvPr>
          <p:cNvSpPr txBox="1"/>
          <p:nvPr/>
        </p:nvSpPr>
        <p:spPr>
          <a:xfrm>
            <a:off x="2730371" y="1943306"/>
            <a:ext cx="8867013" cy="24821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rPr>
              <a:t>القيادة التعليمية هي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نمط قيادي يتمحور حول تحسين التدريس والتعلّم داخل الصف بوصفه المهمة الأساسية للمدرسة. يهتم القائد التعليمي بجودة التخطيط للدروس، وفعالية استراتيجيات التدريس، وبناء نظام تقويم ومتابعة لنتائج الطلبة، وتقديم تغذية راجعة مهنية للمعلمين، وتوفير تنمية مهنية مرتبطة باحتياجاتهم الفعلية. بمعنى آخر: القائد التعليمي يقود “عملية التعلم” نفسها، ويجعل كل قرار مدرسي مرتبطًا بالأثر على تعلم الطلبة.</a:t>
            </a:r>
          </a:p>
        </p:txBody>
      </p:sp>
      <p:grpSp>
        <p:nvGrpSpPr>
          <p:cNvPr id="2" name="Group 1">
            <a:extLst>
              <a:ext uri="{FF2B5EF4-FFF2-40B4-BE49-F238E27FC236}">
                <a16:creationId xmlns:a16="http://schemas.microsoft.com/office/drawing/2014/main" id="{B64D702B-6F9A-8491-5DD7-274A5673389A}"/>
              </a:ext>
            </a:extLst>
          </p:cNvPr>
          <p:cNvGrpSpPr/>
          <p:nvPr/>
        </p:nvGrpSpPr>
        <p:grpSpPr>
          <a:xfrm>
            <a:off x="-403600" y="1045785"/>
            <a:ext cx="3397792" cy="3556000"/>
            <a:chOff x="8794208" y="3561283"/>
            <a:chExt cx="3397792" cy="3556000"/>
          </a:xfrm>
        </p:grpSpPr>
        <p:grpSp>
          <p:nvGrpSpPr>
            <p:cNvPr id="6" name="Group 5">
              <a:extLst>
                <a:ext uri="{FF2B5EF4-FFF2-40B4-BE49-F238E27FC236}">
                  <a16:creationId xmlns:a16="http://schemas.microsoft.com/office/drawing/2014/main" id="{B523D1E1-0370-09D5-7444-FE7ACFE379B3}"/>
                </a:ext>
              </a:extLst>
            </p:cNvPr>
            <p:cNvGrpSpPr/>
            <p:nvPr/>
          </p:nvGrpSpPr>
          <p:grpSpPr>
            <a:xfrm>
              <a:off x="8794208" y="3561283"/>
              <a:ext cx="3397792" cy="3556000"/>
              <a:chOff x="1277256" y="1233055"/>
              <a:chExt cx="4306127" cy="4064659"/>
            </a:xfrm>
          </p:grpSpPr>
          <p:sp>
            <p:nvSpPr>
              <p:cNvPr id="8" name="Rectangle 3">
                <a:extLst>
                  <a:ext uri="{FF2B5EF4-FFF2-40B4-BE49-F238E27FC236}">
                    <a16:creationId xmlns:a16="http://schemas.microsoft.com/office/drawing/2014/main" id="{D819EFE5-55CE-5333-D5F5-DA53A4172EF0}"/>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89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3">
                <a:extLst>
                  <a:ext uri="{FF2B5EF4-FFF2-40B4-BE49-F238E27FC236}">
                    <a16:creationId xmlns:a16="http://schemas.microsoft.com/office/drawing/2014/main" id="{CA3AA9E4-BA21-DBA9-584F-85E175AED109}"/>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21BDE6"/>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3600" b="1" i="0" u="none" strike="noStrike" kern="1200" cap="none" spc="0" normalizeH="0" baseline="0" noProof="0" dirty="0">
                  <a:ln>
                    <a:noFill/>
                  </a:ln>
                  <a:solidFill>
                    <a:prstClr val="white"/>
                  </a:solidFill>
                  <a:effectLst/>
                  <a:uLnTx/>
                  <a:uFillTx/>
                  <a:latin typeface="Alexandria" pitchFamily="2" charset="-78"/>
                  <a:cs typeface="Alexandria" pitchFamily="2" charset="-78"/>
                </a:endParaRPr>
              </a:p>
            </p:txBody>
          </p:sp>
        </p:grpSp>
        <p:sp>
          <p:nvSpPr>
            <p:cNvPr id="7" name="TextBox 6">
              <a:extLst>
                <a:ext uri="{FF2B5EF4-FFF2-40B4-BE49-F238E27FC236}">
                  <a16:creationId xmlns:a16="http://schemas.microsoft.com/office/drawing/2014/main" id="{1ADE24E0-C4DE-B87A-46DE-0BE228BF60FE}"/>
                </a:ext>
              </a:extLst>
            </p:cNvPr>
            <p:cNvSpPr txBox="1"/>
            <p:nvPr/>
          </p:nvSpPr>
          <p:spPr>
            <a:xfrm>
              <a:off x="9940582" y="4508286"/>
              <a:ext cx="1575818" cy="707886"/>
            </a:xfrm>
            <a:prstGeom prst="rect">
              <a:avLst/>
            </a:prstGeom>
            <a:noFill/>
          </p:spPr>
          <p:txBody>
            <a:bodyPr wrap="square" rtlCol="1">
              <a:spAutoFit/>
            </a:bodyPr>
            <a:lstStyle/>
            <a:p>
              <a:pPr algn="ctr"/>
              <a:r>
                <a:rPr lang="ar-EG" sz="2000" b="1" dirty="0">
                  <a:solidFill>
                    <a:srgbClr val="002060"/>
                  </a:solidFill>
                  <a:latin typeface="Alexandria" pitchFamily="2" charset="-78"/>
                  <a:cs typeface="Alexandria" pitchFamily="2" charset="-78"/>
                </a:rPr>
                <a:t>القيادة التعليمية</a:t>
              </a:r>
            </a:p>
          </p:txBody>
        </p:sp>
      </p:grpSp>
      <p:sp>
        <p:nvSpPr>
          <p:cNvPr id="10" name="TextBox 9">
            <a:extLst>
              <a:ext uri="{FF2B5EF4-FFF2-40B4-BE49-F238E27FC236}">
                <a16:creationId xmlns:a16="http://schemas.microsoft.com/office/drawing/2014/main" id="{5CFA7275-4977-509B-DF96-5DA19A1AC787}"/>
              </a:ext>
            </a:extLst>
          </p:cNvPr>
          <p:cNvSpPr txBox="1"/>
          <p:nvPr/>
        </p:nvSpPr>
        <p:spPr>
          <a:xfrm>
            <a:off x="1965897" y="4818306"/>
            <a:ext cx="8867012" cy="1497269"/>
          </a:xfrm>
          <a:prstGeom prst="rect">
            <a:avLst/>
          </a:prstGeom>
          <a:noFill/>
        </p:spPr>
        <p:txBody>
          <a:bodyPr wrap="square" rtlCol="1">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a:ln>
                  <a:noFill/>
                </a:ln>
                <a:solidFill>
                  <a:srgbClr val="000000"/>
                </a:solidFill>
                <a:effectLst/>
                <a:uLnTx/>
                <a:uFillTx/>
                <a:latin typeface="Alexandria" pitchFamily="2" charset="-78"/>
                <a:ea typeface="+mn-ea"/>
                <a:cs typeface="Alexandria" pitchFamily="2" charset="-78"/>
                <a:sym typeface="Arial"/>
              </a:rPr>
              <a:t>تركز القيادة التعليمية على جوهر العمل المدرسي، وهو التدريس والتعلم. حيث يقوم القائد بمتابعة الممارسات الصفية، وتحليل نتائج الطلبة، وتقديم التغذية الراجعة للمعلمين، وتوفير فرص النمو المهني المستمر، بما يضمن تحسين الأداء الأكاديمي وتحقيق تعلم ذي معنى.</a:t>
            </a:r>
            <a:endParaRPr kumimoji="0" lang="ar-EG" sz="16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sym typeface="Arial"/>
            </a:endParaRPr>
          </a:p>
        </p:txBody>
      </p:sp>
      <p:sp>
        <p:nvSpPr>
          <p:cNvPr id="13" name="Rectangle: Rounded Corners 12">
            <a:extLst>
              <a:ext uri="{FF2B5EF4-FFF2-40B4-BE49-F238E27FC236}">
                <a16:creationId xmlns:a16="http://schemas.microsoft.com/office/drawing/2014/main" id="{89C7267C-D601-A1D0-9B3C-C202D83E6C59}"/>
              </a:ext>
            </a:extLst>
          </p:cNvPr>
          <p:cNvSpPr/>
          <p:nvPr/>
        </p:nvSpPr>
        <p:spPr>
          <a:xfrm>
            <a:off x="2063552" y="-97600"/>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أنماط القيادة التربوية الحديثة</a:t>
            </a:r>
          </a:p>
        </p:txBody>
      </p:sp>
    </p:spTree>
    <p:extLst>
      <p:ext uri="{BB962C8B-B14F-4D97-AF65-F5344CB8AC3E}">
        <p14:creationId xmlns:p14="http://schemas.microsoft.com/office/powerpoint/2010/main" val="396686618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296621-74FA-7C57-D492-826A9B4A288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5101581-9D51-180F-CB49-D501167F677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8A70DE0-93A5-BA0D-E363-E0E5430CF2AB}"/>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3492151-BCD9-DE57-3F55-AF2C1CCF2384}"/>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06D3819-68C7-C52B-C4AE-450F5CFFF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A9FE8F8-EF70-9849-C1F6-BD14CADCA236}"/>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القيادة التحويلية</a:t>
            </a:r>
          </a:p>
        </p:txBody>
      </p:sp>
      <p:sp>
        <p:nvSpPr>
          <p:cNvPr id="4" name="TextBox 47">
            <a:extLst>
              <a:ext uri="{FF2B5EF4-FFF2-40B4-BE49-F238E27FC236}">
                <a16:creationId xmlns:a16="http://schemas.microsoft.com/office/drawing/2014/main" id="{736643F5-4E79-74B0-26BB-249FF42D5107}"/>
              </a:ext>
            </a:extLst>
          </p:cNvPr>
          <p:cNvSpPr txBox="1"/>
          <p:nvPr/>
        </p:nvSpPr>
        <p:spPr>
          <a:xfrm>
            <a:off x="3006568" y="1499385"/>
            <a:ext cx="8679614" cy="198971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 التحويلية هي: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نمط قيادي يركّز على إحداث تغيير إيجابي عميق داخل المدرسة عبر بناء رؤية ملهمة، وتحفيز العاملين، ورفع مستوى الالتزام والانتماء نحو أهداف مشتركة. يهتم القائد التحويلي ببناء ثقافة مدرسية داعمة للتجديد، ويقود التطوير عبر الإلهام والتمكين لا عبر الأوامر فقط.</a:t>
            </a:r>
          </a:p>
        </p:txBody>
      </p:sp>
      <p:grpSp>
        <p:nvGrpSpPr>
          <p:cNvPr id="8" name="Group 7">
            <a:extLst>
              <a:ext uri="{FF2B5EF4-FFF2-40B4-BE49-F238E27FC236}">
                <a16:creationId xmlns:a16="http://schemas.microsoft.com/office/drawing/2014/main" id="{7E687A65-03EB-C514-48BA-FEA5F1C2E0A8}"/>
              </a:ext>
            </a:extLst>
          </p:cNvPr>
          <p:cNvGrpSpPr/>
          <p:nvPr/>
        </p:nvGrpSpPr>
        <p:grpSpPr>
          <a:xfrm>
            <a:off x="-266906" y="1155869"/>
            <a:ext cx="3273473" cy="3556000"/>
            <a:chOff x="6213377" y="3561283"/>
            <a:chExt cx="3273473" cy="3556000"/>
          </a:xfrm>
        </p:grpSpPr>
        <p:grpSp>
          <p:nvGrpSpPr>
            <p:cNvPr id="9" name="Group 8">
              <a:extLst>
                <a:ext uri="{FF2B5EF4-FFF2-40B4-BE49-F238E27FC236}">
                  <a16:creationId xmlns:a16="http://schemas.microsoft.com/office/drawing/2014/main" id="{E84189E5-8E74-2CD6-792A-67FB879192A6}"/>
                </a:ext>
              </a:extLst>
            </p:cNvPr>
            <p:cNvGrpSpPr/>
            <p:nvPr/>
          </p:nvGrpSpPr>
          <p:grpSpPr>
            <a:xfrm>
              <a:off x="6213377" y="3561283"/>
              <a:ext cx="3273473" cy="3556000"/>
              <a:chOff x="1277256" y="1233055"/>
              <a:chExt cx="4306127" cy="4064659"/>
            </a:xfrm>
          </p:grpSpPr>
          <p:sp>
            <p:nvSpPr>
              <p:cNvPr id="11" name="Rectangle 3">
                <a:extLst>
                  <a:ext uri="{FF2B5EF4-FFF2-40B4-BE49-F238E27FC236}">
                    <a16:creationId xmlns:a16="http://schemas.microsoft.com/office/drawing/2014/main" id="{823DC055-39F9-BF17-FC68-9949D01366E0}"/>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0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3">
                <a:extLst>
                  <a:ext uri="{FF2B5EF4-FFF2-40B4-BE49-F238E27FC236}">
                    <a16:creationId xmlns:a16="http://schemas.microsoft.com/office/drawing/2014/main" id="{951B3B30-AD20-C898-4C23-0625F61EC579}"/>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BEEA63"/>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10" name="TextBox 9">
              <a:extLst>
                <a:ext uri="{FF2B5EF4-FFF2-40B4-BE49-F238E27FC236}">
                  <a16:creationId xmlns:a16="http://schemas.microsoft.com/office/drawing/2014/main" id="{4F39F536-2D5E-F31C-68E7-7F76DB7C396C}"/>
                </a:ext>
              </a:extLst>
            </p:cNvPr>
            <p:cNvSpPr txBox="1"/>
            <p:nvPr/>
          </p:nvSpPr>
          <p:spPr>
            <a:xfrm>
              <a:off x="7258491" y="4631397"/>
              <a:ext cx="1575818" cy="707886"/>
            </a:xfrm>
            <a:prstGeom prst="rect">
              <a:avLst/>
            </a:prstGeom>
            <a:noFill/>
          </p:spPr>
          <p:txBody>
            <a:bodyPr wrap="square" rtlCol="1">
              <a:spAutoFit/>
            </a:bodyPr>
            <a:lstStyle/>
            <a:p>
              <a:pPr algn="ctr"/>
              <a:r>
                <a:rPr lang="ar-EG" sz="2000" b="1" dirty="0">
                  <a:solidFill>
                    <a:srgbClr val="002060"/>
                  </a:solidFill>
                  <a:latin typeface="Alexandria" pitchFamily="2" charset="-78"/>
                  <a:cs typeface="Alexandria" pitchFamily="2" charset="-78"/>
                </a:rPr>
                <a:t>القيادة التحويلية</a:t>
              </a:r>
            </a:p>
          </p:txBody>
        </p:sp>
      </p:grpSp>
      <p:sp>
        <p:nvSpPr>
          <p:cNvPr id="2" name="TextBox 1">
            <a:extLst>
              <a:ext uri="{FF2B5EF4-FFF2-40B4-BE49-F238E27FC236}">
                <a16:creationId xmlns:a16="http://schemas.microsoft.com/office/drawing/2014/main" id="{7E4C45B8-7745-E85A-D75E-BF2D42D71780}"/>
              </a:ext>
            </a:extLst>
          </p:cNvPr>
          <p:cNvSpPr txBox="1"/>
          <p:nvPr/>
        </p:nvSpPr>
        <p:spPr>
          <a:xfrm>
            <a:off x="5807968" y="4476724"/>
            <a:ext cx="5440662" cy="2277547"/>
          </a:xfrm>
          <a:prstGeom prst="rect">
            <a:avLst/>
          </a:prstGeom>
          <a:noFill/>
        </p:spPr>
        <p:txBody>
          <a:bodyPr wrap="square" rtlCol="1">
            <a:spAutoFit/>
          </a:bodyPr>
          <a:lstStyle/>
          <a:p>
            <a:pPr marL="285750" lvl="0" indent="-285750" algn="r" rtl="1">
              <a:lnSpc>
                <a:spcPct val="200000"/>
              </a:lnSpc>
              <a:buClr>
                <a:schemeClr val="accent2"/>
              </a:buClr>
              <a:buFont typeface="Wingdings" panose="05000000000000000000" pitchFamily="2" charset="2"/>
              <a:buChar char="§"/>
              <a:defRPr/>
            </a:pPr>
            <a:r>
              <a:rPr lang="ar-EG" sz="1600" kern="1200" dirty="0">
                <a:latin typeface="Alexandria" pitchFamily="2" charset="-78"/>
                <a:cs typeface="Alexandria" pitchFamily="2" charset="-78"/>
              </a:rPr>
              <a:t>تعزيز الرؤية المشتركة وإلهام العاملين بها.</a:t>
            </a:r>
          </a:p>
          <a:p>
            <a:pPr marL="285750" lvl="0" indent="-285750" algn="r" rtl="1">
              <a:lnSpc>
                <a:spcPct val="200000"/>
              </a:lnSpc>
              <a:buClr>
                <a:schemeClr val="accent2"/>
              </a:buClr>
              <a:buFont typeface="Wingdings" panose="05000000000000000000" pitchFamily="2" charset="2"/>
              <a:buChar char="§"/>
              <a:defRPr/>
            </a:pPr>
            <a:r>
              <a:rPr lang="ar-EG" sz="1600" kern="1200" dirty="0">
                <a:latin typeface="Alexandria" pitchFamily="2" charset="-78"/>
                <a:cs typeface="Alexandria" pitchFamily="2" charset="-78"/>
              </a:rPr>
              <a:t>تحفيز المعلمين والطلبة ورفع الدافعية للإنجاز.</a:t>
            </a:r>
          </a:p>
          <a:p>
            <a:pPr marL="285750" lvl="0" indent="-285750" algn="r" rtl="1">
              <a:lnSpc>
                <a:spcPct val="200000"/>
              </a:lnSpc>
              <a:buClr>
                <a:schemeClr val="accent2"/>
              </a:buClr>
              <a:buFont typeface="Wingdings" panose="05000000000000000000" pitchFamily="2" charset="2"/>
              <a:buChar char="§"/>
              <a:defRPr/>
            </a:pPr>
            <a:r>
              <a:rPr lang="ar-EG" sz="1600" kern="1200" dirty="0">
                <a:latin typeface="Alexandria" pitchFamily="2" charset="-78"/>
                <a:cs typeface="Alexandria" pitchFamily="2" charset="-78"/>
              </a:rPr>
              <a:t>دعم الإبداع والابتكار وتبنّي التغيير الإيجابي.</a:t>
            </a:r>
          </a:p>
          <a:p>
            <a:pPr marL="285750" lvl="0" indent="-285750" algn="r" rtl="1">
              <a:lnSpc>
                <a:spcPct val="200000"/>
              </a:lnSpc>
              <a:buClr>
                <a:schemeClr val="accent2"/>
              </a:buClr>
              <a:buFont typeface="Wingdings" panose="05000000000000000000" pitchFamily="2" charset="2"/>
              <a:buChar char="§"/>
              <a:defRPr/>
            </a:pPr>
            <a:r>
              <a:rPr lang="ar-EG" sz="1600" kern="1200" dirty="0">
                <a:latin typeface="Alexandria" pitchFamily="2" charset="-78"/>
                <a:cs typeface="Alexandria" pitchFamily="2" charset="-78"/>
              </a:rPr>
              <a:t>بناء ثقافة مدرسية إيجابية قائمة على الثقة والالتزام</a:t>
            </a:r>
          </a:p>
          <a:p>
            <a:endParaRPr lang="ar-EG" dirty="0"/>
          </a:p>
        </p:txBody>
      </p:sp>
      <p:sp>
        <p:nvSpPr>
          <p:cNvPr id="6" name="TextBox 5">
            <a:extLst>
              <a:ext uri="{FF2B5EF4-FFF2-40B4-BE49-F238E27FC236}">
                <a16:creationId xmlns:a16="http://schemas.microsoft.com/office/drawing/2014/main" id="{FD348AFD-D352-1C6C-F5E1-61BD599C5B02}"/>
              </a:ext>
            </a:extLst>
          </p:cNvPr>
          <p:cNvSpPr txBox="1"/>
          <p:nvPr/>
        </p:nvSpPr>
        <p:spPr>
          <a:xfrm>
            <a:off x="2746795" y="3645024"/>
            <a:ext cx="8939387" cy="1046440"/>
          </a:xfrm>
          <a:prstGeom prst="rect">
            <a:avLst/>
          </a:prstGeom>
          <a:noFill/>
        </p:spPr>
        <p:txBody>
          <a:bodyPr wrap="square" rtlCol="1">
            <a:spAutoFit/>
          </a:bodyPr>
          <a:lstStyle/>
          <a:p>
            <a:pPr algn="ctr" rtl="1"/>
            <a:r>
              <a:rPr lang="ar-EG" sz="1600" kern="1200" dirty="0">
                <a:solidFill>
                  <a:schemeClr val="tx1"/>
                </a:solidFill>
                <a:latin typeface="Alexandria" pitchFamily="2" charset="-78"/>
                <a:ea typeface="+mn-ea"/>
                <a:cs typeface="Alexandria" pitchFamily="2" charset="-78"/>
              </a:rPr>
              <a:t>تركّز القيادة التحويلية على تطوير الأفراد والمؤسسة معًا؛ حيث يدعم القائد النمو المهني للمعلمين، ويشجع المبادرات، ويعزّز الثقة والعمل بروح الفريق لتحقيق تحسين مستدام في جودة التعليم من خلا</a:t>
            </a:r>
            <a:r>
              <a:rPr lang="ar-EG" sz="1600" kern="1200" dirty="0">
                <a:latin typeface="Alexandria" pitchFamily="2" charset="-78"/>
                <a:cs typeface="Alexandria" pitchFamily="2" charset="-78"/>
              </a:rPr>
              <a:t>ل:</a:t>
            </a:r>
          </a:p>
          <a:p>
            <a:endParaRPr lang="ar-EG" dirty="0"/>
          </a:p>
        </p:txBody>
      </p:sp>
      <p:sp>
        <p:nvSpPr>
          <p:cNvPr id="7" name="Rectangle: Rounded Corners 6">
            <a:extLst>
              <a:ext uri="{FF2B5EF4-FFF2-40B4-BE49-F238E27FC236}">
                <a16:creationId xmlns:a16="http://schemas.microsoft.com/office/drawing/2014/main" id="{8A81DAD0-827C-7176-1509-9B1E9CEDCFF0}"/>
              </a:ext>
            </a:extLst>
          </p:cNvPr>
          <p:cNvSpPr/>
          <p:nvPr/>
        </p:nvSpPr>
        <p:spPr>
          <a:xfrm>
            <a:off x="2063552" y="-97600"/>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أنماط القيادة التربوية الحديثة</a:t>
            </a:r>
          </a:p>
        </p:txBody>
      </p:sp>
    </p:spTree>
    <p:extLst>
      <p:ext uri="{BB962C8B-B14F-4D97-AF65-F5344CB8AC3E}">
        <p14:creationId xmlns:p14="http://schemas.microsoft.com/office/powerpoint/2010/main" val="1027336007"/>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0E10A4-05B6-F00B-BC80-B34780E4180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0971FEB-F380-DB8B-5D11-A3396403777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F126DA5-8FB1-161A-58FA-5F750EFE230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6CA0C85-158F-8672-E65A-8067A67F8BE3}"/>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C5FFC3B-E692-0515-620C-3DCA482050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C5123EC3-C37E-C1DC-395E-9E2B2E30DB70}"/>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القيادة الموزعة</a:t>
            </a:r>
          </a:p>
        </p:txBody>
      </p:sp>
      <p:sp>
        <p:nvSpPr>
          <p:cNvPr id="4" name="TextBox 47">
            <a:extLst>
              <a:ext uri="{FF2B5EF4-FFF2-40B4-BE49-F238E27FC236}">
                <a16:creationId xmlns:a16="http://schemas.microsoft.com/office/drawing/2014/main" id="{663DE639-B6EB-A67A-F449-BC976741B1DF}"/>
              </a:ext>
            </a:extLst>
          </p:cNvPr>
          <p:cNvSpPr txBox="1"/>
          <p:nvPr/>
        </p:nvSpPr>
        <p:spPr>
          <a:xfrm>
            <a:off x="3125036" y="1639087"/>
            <a:ext cx="8518567" cy="14972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 الموزّعة هي: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نمط قيادي يقوم على توزيع المسؤوليات القيادية بين أفراد المدرسة، بحيث لا تتركّز القيادة في شخص واحد، بل تُمارَس عبر فرق عمل وقيادات وسطى (مثل منسقي المواد وقادة اللجان). يهدف هذا النمط إلى تعزيز المشاركة ورفع كفاءة الأداء.</a:t>
            </a:r>
          </a:p>
        </p:txBody>
      </p:sp>
      <p:grpSp>
        <p:nvGrpSpPr>
          <p:cNvPr id="2" name="Group 1">
            <a:extLst>
              <a:ext uri="{FF2B5EF4-FFF2-40B4-BE49-F238E27FC236}">
                <a16:creationId xmlns:a16="http://schemas.microsoft.com/office/drawing/2014/main" id="{578678AC-68E0-F5C9-37CE-D568E55A9014}"/>
              </a:ext>
            </a:extLst>
          </p:cNvPr>
          <p:cNvGrpSpPr/>
          <p:nvPr/>
        </p:nvGrpSpPr>
        <p:grpSpPr>
          <a:xfrm>
            <a:off x="-242899" y="1096707"/>
            <a:ext cx="3360497" cy="3556000"/>
            <a:chOff x="3397793" y="3612601"/>
            <a:chExt cx="3360497" cy="3556000"/>
          </a:xfrm>
        </p:grpSpPr>
        <p:grpSp>
          <p:nvGrpSpPr>
            <p:cNvPr id="6" name="Group 5">
              <a:extLst>
                <a:ext uri="{FF2B5EF4-FFF2-40B4-BE49-F238E27FC236}">
                  <a16:creationId xmlns:a16="http://schemas.microsoft.com/office/drawing/2014/main" id="{894C7E6A-1097-8DE1-8597-C3E586B9E331}"/>
                </a:ext>
              </a:extLst>
            </p:cNvPr>
            <p:cNvGrpSpPr/>
            <p:nvPr/>
          </p:nvGrpSpPr>
          <p:grpSpPr>
            <a:xfrm>
              <a:off x="3397793" y="3612601"/>
              <a:ext cx="3360497" cy="3556000"/>
              <a:chOff x="1277256" y="1233055"/>
              <a:chExt cx="4306127" cy="4064659"/>
            </a:xfrm>
          </p:grpSpPr>
          <p:sp>
            <p:nvSpPr>
              <p:cNvPr id="8" name="Rectangle 3">
                <a:extLst>
                  <a:ext uri="{FF2B5EF4-FFF2-40B4-BE49-F238E27FC236}">
                    <a16:creationId xmlns:a16="http://schemas.microsoft.com/office/drawing/2014/main" id="{B7C7E6AD-33ED-BBCC-82DE-DA253DB485B4}"/>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0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3">
                <a:extLst>
                  <a:ext uri="{FF2B5EF4-FFF2-40B4-BE49-F238E27FC236}">
                    <a16:creationId xmlns:a16="http://schemas.microsoft.com/office/drawing/2014/main" id="{F135F579-50B6-721B-8A44-70266A978DAE}"/>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rgbClr val="EDEF4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
          <p:nvSpPr>
            <p:cNvPr id="7" name="TextBox 6">
              <a:extLst>
                <a:ext uri="{FF2B5EF4-FFF2-40B4-BE49-F238E27FC236}">
                  <a16:creationId xmlns:a16="http://schemas.microsoft.com/office/drawing/2014/main" id="{43DDEE2A-E435-F9D0-9939-D61D53625096}"/>
                </a:ext>
              </a:extLst>
            </p:cNvPr>
            <p:cNvSpPr txBox="1"/>
            <p:nvPr/>
          </p:nvSpPr>
          <p:spPr>
            <a:xfrm>
              <a:off x="4404368" y="4508286"/>
              <a:ext cx="1704887" cy="1015663"/>
            </a:xfrm>
            <a:prstGeom prst="rect">
              <a:avLst/>
            </a:prstGeom>
            <a:noFill/>
          </p:spPr>
          <p:txBody>
            <a:bodyPr wrap="square" rtlCol="1">
              <a:spAutoFit/>
            </a:bodyPr>
            <a:lstStyle/>
            <a:p>
              <a:pPr algn="ctr"/>
              <a:r>
                <a:rPr lang="ar-EG" sz="2000" b="1" dirty="0">
                  <a:solidFill>
                    <a:srgbClr val="002060"/>
                  </a:solidFill>
                  <a:latin typeface="Alexandria" pitchFamily="2" charset="-78"/>
                  <a:cs typeface="Alexandria" pitchFamily="2" charset="-78"/>
                </a:rPr>
                <a:t>القيادة الموزعة/ التشاركية</a:t>
              </a:r>
            </a:p>
          </p:txBody>
        </p:sp>
      </p:grpSp>
      <p:sp>
        <p:nvSpPr>
          <p:cNvPr id="10" name="TextBox 9">
            <a:extLst>
              <a:ext uri="{FF2B5EF4-FFF2-40B4-BE49-F238E27FC236}">
                <a16:creationId xmlns:a16="http://schemas.microsoft.com/office/drawing/2014/main" id="{9829E967-3C5F-81FE-C1EC-0FCBD1A8C272}"/>
              </a:ext>
            </a:extLst>
          </p:cNvPr>
          <p:cNvSpPr txBox="1"/>
          <p:nvPr/>
        </p:nvSpPr>
        <p:spPr>
          <a:xfrm>
            <a:off x="3109902" y="3166985"/>
            <a:ext cx="8533701" cy="1785104"/>
          </a:xfrm>
          <a:prstGeom prst="rect">
            <a:avLst/>
          </a:prstGeom>
          <a:noFill/>
        </p:spPr>
        <p:txBody>
          <a:bodyPr wrap="square" rtlCol="1">
            <a:spAutoFit/>
          </a:bodyPr>
          <a:lstStyle/>
          <a:p>
            <a:pPr algn="ctr" rtl="1">
              <a:lnSpc>
                <a:spcPct val="200000"/>
              </a:lnSpc>
            </a:pPr>
            <a:r>
              <a:rPr lang="ar-EG" sz="1600" kern="1200" dirty="0">
                <a:solidFill>
                  <a:schemeClr val="tx1"/>
                </a:solidFill>
                <a:latin typeface="Alexandria" pitchFamily="2" charset="-78"/>
                <a:ea typeface="+mn-ea"/>
                <a:cs typeface="Alexandria" pitchFamily="2" charset="-78"/>
              </a:rPr>
              <a:t>تركّز القيادة الموزّعة على التمكين والعمل الجماعي؛ حيث يشارك المعلمون في اتخاذ القرار وقيادة المبادرات، مما يرفع الإحساس بالملكية والمسؤولية، ويزيد من استدامة التحسين داخل المدرسة</a:t>
            </a:r>
            <a:r>
              <a:rPr lang="ar-EG" dirty="0"/>
              <a:t>.</a:t>
            </a:r>
          </a:p>
          <a:p>
            <a:endParaRPr lang="ar-EG" dirty="0"/>
          </a:p>
        </p:txBody>
      </p:sp>
      <p:sp>
        <p:nvSpPr>
          <p:cNvPr id="11" name="TextBox 10">
            <a:extLst>
              <a:ext uri="{FF2B5EF4-FFF2-40B4-BE49-F238E27FC236}">
                <a16:creationId xmlns:a16="http://schemas.microsoft.com/office/drawing/2014/main" id="{8546CC48-014C-7EFB-3FCB-4FF4D075DB07}"/>
              </a:ext>
            </a:extLst>
          </p:cNvPr>
          <p:cNvSpPr txBox="1"/>
          <p:nvPr/>
        </p:nvSpPr>
        <p:spPr>
          <a:xfrm>
            <a:off x="942129" y="4745215"/>
            <a:ext cx="10307742" cy="1497269"/>
          </a:xfrm>
          <a:prstGeom prst="rect">
            <a:avLst/>
          </a:prstGeom>
          <a:noFill/>
        </p:spPr>
        <p:txBody>
          <a:bodyPr wrap="square" rtlCol="1">
            <a:spAutoFit/>
          </a:bodyPr>
          <a:lstStyle/>
          <a:p>
            <a:pPr marL="285750" indent="-285750" algn="r" rtl="1">
              <a:lnSpc>
                <a:spcPct val="200000"/>
              </a:lnSpc>
              <a:buClr>
                <a:schemeClr val="accent2"/>
              </a:buClr>
              <a:buFont typeface="Wingdings" panose="05000000000000000000" pitchFamily="2" charset="2"/>
              <a:buChar char="§"/>
            </a:pPr>
            <a:r>
              <a:rPr lang="ar-EG" sz="1600" kern="1200" dirty="0">
                <a:solidFill>
                  <a:schemeClr val="tx1"/>
                </a:solidFill>
                <a:latin typeface="Alexandria" pitchFamily="2" charset="-78"/>
                <a:ea typeface="+mn-ea"/>
                <a:cs typeface="Alexandria" pitchFamily="2" charset="-78"/>
              </a:rPr>
              <a:t>تفويض الصلاحيات وتوزيع الأدوار القيادية بوضوح.</a:t>
            </a:r>
          </a:p>
          <a:p>
            <a:pPr marL="285750" indent="-285750" algn="r" rtl="1">
              <a:lnSpc>
                <a:spcPct val="200000"/>
              </a:lnSpc>
              <a:buClr>
                <a:schemeClr val="accent2"/>
              </a:buClr>
              <a:buFont typeface="Wingdings" panose="05000000000000000000" pitchFamily="2" charset="2"/>
              <a:buChar char="§"/>
            </a:pPr>
            <a:r>
              <a:rPr lang="ar-EG" sz="1600" kern="1200" dirty="0">
                <a:solidFill>
                  <a:schemeClr val="tx1"/>
                </a:solidFill>
                <a:latin typeface="Alexandria" pitchFamily="2" charset="-78"/>
                <a:ea typeface="+mn-ea"/>
                <a:cs typeface="Alexandria" pitchFamily="2" charset="-78"/>
              </a:rPr>
              <a:t>تشكيل فرق عمل فعّالة ومتابعة إنجازها.</a:t>
            </a:r>
          </a:p>
          <a:p>
            <a:pPr marL="285750" indent="-285750" algn="r" rtl="1">
              <a:lnSpc>
                <a:spcPct val="200000"/>
              </a:lnSpc>
              <a:buClr>
                <a:schemeClr val="accent2"/>
              </a:buClr>
              <a:buFont typeface="Wingdings" panose="05000000000000000000" pitchFamily="2" charset="2"/>
              <a:buChar char="§"/>
            </a:pPr>
            <a:r>
              <a:rPr lang="ar-EG" sz="1600" kern="1200" dirty="0">
                <a:solidFill>
                  <a:schemeClr val="tx1"/>
                </a:solidFill>
                <a:latin typeface="Alexandria" pitchFamily="2" charset="-78"/>
                <a:ea typeface="+mn-ea"/>
                <a:cs typeface="Alexandria" pitchFamily="2" charset="-78"/>
              </a:rPr>
              <a:t>إشراك المعلمين في اتخاذ القرار وحل المشكلات.بناء قيادات وسطى تدعم التطوير والتحسين المستمر</a:t>
            </a:r>
            <a:r>
              <a:rPr lang="ar-EG" dirty="0"/>
              <a:t>.</a:t>
            </a:r>
          </a:p>
        </p:txBody>
      </p:sp>
      <p:sp>
        <p:nvSpPr>
          <p:cNvPr id="12" name="Rectangle: Rounded Corners 11">
            <a:extLst>
              <a:ext uri="{FF2B5EF4-FFF2-40B4-BE49-F238E27FC236}">
                <a16:creationId xmlns:a16="http://schemas.microsoft.com/office/drawing/2014/main" id="{B8173683-6395-E7BC-284C-FD547A19CEB6}"/>
              </a:ext>
            </a:extLst>
          </p:cNvPr>
          <p:cNvSpPr/>
          <p:nvPr/>
        </p:nvSpPr>
        <p:spPr>
          <a:xfrm>
            <a:off x="2063552" y="-97600"/>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أنماط القيادة التربوية الحديثة</a:t>
            </a:r>
          </a:p>
        </p:txBody>
      </p:sp>
    </p:spTree>
    <p:extLst>
      <p:ext uri="{BB962C8B-B14F-4D97-AF65-F5344CB8AC3E}">
        <p14:creationId xmlns:p14="http://schemas.microsoft.com/office/powerpoint/2010/main" val="148517466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670A68-5E10-5582-7AFC-8A8EE532A30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775F7F1-4ED5-9281-898B-253655CF9A89}"/>
              </a:ext>
            </a:extLst>
          </p:cNvPr>
          <p:cNvSpPr/>
          <p:nvPr/>
        </p:nvSpPr>
        <p:spPr>
          <a:xfrm flipV="1">
            <a:off x="2626178" y="5689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5CC51F6-7333-1D32-0B7F-723129F08423}"/>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82D5F4E-2FB8-FF53-E1AA-4CB07007F49F}"/>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2399AA0-D0EE-4346-8845-3C0AD48427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1219" y="30753"/>
            <a:ext cx="2305141" cy="1076343"/>
          </a:xfrm>
          <a:prstGeom prst="rect">
            <a:avLst/>
          </a:prstGeom>
        </p:spPr>
      </p:pic>
      <p:sp>
        <p:nvSpPr>
          <p:cNvPr id="3" name="Rectangle: Rounded Corners 2">
            <a:extLst>
              <a:ext uri="{FF2B5EF4-FFF2-40B4-BE49-F238E27FC236}">
                <a16:creationId xmlns:a16="http://schemas.microsoft.com/office/drawing/2014/main" id="{71296648-A02F-30A5-97B4-80D3D6F92208}"/>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القيادة الأخلاقية</a:t>
            </a:r>
          </a:p>
        </p:txBody>
      </p:sp>
      <p:sp>
        <p:nvSpPr>
          <p:cNvPr id="4" name="TextBox 47">
            <a:extLst>
              <a:ext uri="{FF2B5EF4-FFF2-40B4-BE49-F238E27FC236}">
                <a16:creationId xmlns:a16="http://schemas.microsoft.com/office/drawing/2014/main" id="{19CB72D4-560F-E847-26A7-6FD4D0496C78}"/>
              </a:ext>
            </a:extLst>
          </p:cNvPr>
          <p:cNvSpPr txBox="1"/>
          <p:nvPr/>
        </p:nvSpPr>
        <p:spPr>
          <a:xfrm>
            <a:off x="2927648" y="1639087"/>
            <a:ext cx="8715956" cy="14972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 الأخلاقية هي: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نمط قيادي يرتكز على القيم والمبادئ مثل العدالة، النزاهة، احترام الإنسان، والمسؤولية. يحرص القائد الأخلاقي على أن تكون قراراته وممارساته منسجمة مع القيم التربوية، وأن يُشكّل قدوة حسنة داخل المدرسة.</a:t>
            </a:r>
          </a:p>
        </p:txBody>
      </p:sp>
      <p:grpSp>
        <p:nvGrpSpPr>
          <p:cNvPr id="2" name="Group 1">
            <a:extLst>
              <a:ext uri="{FF2B5EF4-FFF2-40B4-BE49-F238E27FC236}">
                <a16:creationId xmlns:a16="http://schemas.microsoft.com/office/drawing/2014/main" id="{22415574-2F81-4D87-9523-ED80752181CA}"/>
              </a:ext>
            </a:extLst>
          </p:cNvPr>
          <p:cNvGrpSpPr/>
          <p:nvPr/>
        </p:nvGrpSpPr>
        <p:grpSpPr>
          <a:xfrm>
            <a:off x="-268253" y="980728"/>
            <a:ext cx="3360497" cy="3556000"/>
            <a:chOff x="629623" y="3612601"/>
            <a:chExt cx="3360497" cy="3556000"/>
          </a:xfrm>
        </p:grpSpPr>
        <p:grpSp>
          <p:nvGrpSpPr>
            <p:cNvPr id="6" name="Group 5">
              <a:extLst>
                <a:ext uri="{FF2B5EF4-FFF2-40B4-BE49-F238E27FC236}">
                  <a16:creationId xmlns:a16="http://schemas.microsoft.com/office/drawing/2014/main" id="{D9CA4C5F-3731-8988-E970-033737CC5B75}"/>
                </a:ext>
              </a:extLst>
            </p:cNvPr>
            <p:cNvGrpSpPr/>
            <p:nvPr/>
          </p:nvGrpSpPr>
          <p:grpSpPr>
            <a:xfrm>
              <a:off x="629623" y="3612601"/>
              <a:ext cx="3360497" cy="3556000"/>
              <a:chOff x="1277256" y="1233055"/>
              <a:chExt cx="4306127" cy="4064659"/>
            </a:xfrm>
          </p:grpSpPr>
          <p:sp>
            <p:nvSpPr>
              <p:cNvPr id="8" name="Rectangle 3">
                <a:extLst>
                  <a:ext uri="{FF2B5EF4-FFF2-40B4-BE49-F238E27FC236}">
                    <a16:creationId xmlns:a16="http://schemas.microsoft.com/office/drawing/2014/main" id="{28A1CF6E-51B5-5A44-308D-D4595885099B}"/>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0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3">
                <a:extLst>
                  <a:ext uri="{FF2B5EF4-FFF2-40B4-BE49-F238E27FC236}">
                    <a16:creationId xmlns:a16="http://schemas.microsoft.com/office/drawing/2014/main" id="{F412E5E4-3627-EFF5-95A3-877EE0EA91FF}"/>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chemeClr val="accent2">
                  <a:lumMod val="40000"/>
                  <a:lumOff val="6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7" name="TextBox 6">
              <a:extLst>
                <a:ext uri="{FF2B5EF4-FFF2-40B4-BE49-F238E27FC236}">
                  <a16:creationId xmlns:a16="http://schemas.microsoft.com/office/drawing/2014/main" id="{7C6C96F2-A6D8-3FF0-0627-5867C692B427}"/>
                </a:ext>
              </a:extLst>
            </p:cNvPr>
            <p:cNvSpPr txBox="1"/>
            <p:nvPr/>
          </p:nvSpPr>
          <p:spPr>
            <a:xfrm>
              <a:off x="1641544" y="4631397"/>
              <a:ext cx="1575818" cy="707886"/>
            </a:xfrm>
            <a:prstGeom prst="rect">
              <a:avLst/>
            </a:prstGeom>
            <a:noFill/>
          </p:spPr>
          <p:txBody>
            <a:bodyPr wrap="square" rtlCol="1">
              <a:spAutoFit/>
            </a:bodyPr>
            <a:lstStyle/>
            <a:p>
              <a:pPr algn="ctr"/>
              <a:r>
                <a:rPr lang="ar-EG" sz="2000" b="1" dirty="0">
                  <a:solidFill>
                    <a:srgbClr val="002060"/>
                  </a:solidFill>
                  <a:latin typeface="Alexandria" pitchFamily="2" charset="-78"/>
                  <a:cs typeface="Alexandria" pitchFamily="2" charset="-78"/>
                </a:rPr>
                <a:t>القيادة الأخلاقية</a:t>
              </a:r>
            </a:p>
          </p:txBody>
        </p:sp>
      </p:grpSp>
      <p:sp>
        <p:nvSpPr>
          <p:cNvPr id="10" name="TextBox 9">
            <a:extLst>
              <a:ext uri="{FF2B5EF4-FFF2-40B4-BE49-F238E27FC236}">
                <a16:creationId xmlns:a16="http://schemas.microsoft.com/office/drawing/2014/main" id="{10AEF1FA-BF58-4AC5-16FA-B547DBBC1A1D}"/>
              </a:ext>
            </a:extLst>
          </p:cNvPr>
          <p:cNvSpPr txBox="1"/>
          <p:nvPr/>
        </p:nvSpPr>
        <p:spPr>
          <a:xfrm>
            <a:off x="3549024" y="3055658"/>
            <a:ext cx="8067789" cy="1497269"/>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تركّز القيادة الأخلاقية على بناء الثقة والعدالة والشفافية؛ فتضمن بيئة مدرسية آمنة ومحترمة، وتحمي حقوق الطلبة والمعلمين، وتحقق الانضباط الإيجابي بعيدًا عن التحيّز أو التعسف.</a:t>
            </a:r>
          </a:p>
        </p:txBody>
      </p:sp>
      <p:sp>
        <p:nvSpPr>
          <p:cNvPr id="11" name="TextBox 10">
            <a:extLst>
              <a:ext uri="{FF2B5EF4-FFF2-40B4-BE49-F238E27FC236}">
                <a16:creationId xmlns:a16="http://schemas.microsoft.com/office/drawing/2014/main" id="{87862971-D2BE-2C75-4F49-DC2B0D40CAA9}"/>
              </a:ext>
            </a:extLst>
          </p:cNvPr>
          <p:cNvSpPr txBox="1"/>
          <p:nvPr/>
        </p:nvSpPr>
        <p:spPr>
          <a:xfrm>
            <a:off x="6096000" y="4471157"/>
            <a:ext cx="5139776" cy="1989712"/>
          </a:xfrm>
          <a:prstGeom prst="rect">
            <a:avLst/>
          </a:prstGeom>
          <a:noFill/>
        </p:spPr>
        <p:txBody>
          <a:bodyPr wrap="square" rtlCol="1">
            <a:spAutoFit/>
          </a:bodyPr>
          <a:lstStyle/>
          <a:p>
            <a:pPr marL="285750" indent="-285750" algn="r" rtl="1">
              <a:lnSpc>
                <a:spcPct val="200000"/>
              </a:lnSpc>
              <a:buClr>
                <a:schemeClr val="accent2"/>
              </a:buClr>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العدالة في توزيع المهام وتقييم الأداء.</a:t>
            </a:r>
          </a:p>
          <a:p>
            <a:pPr marL="285750" indent="-285750" algn="r" rtl="1">
              <a:lnSpc>
                <a:spcPct val="200000"/>
              </a:lnSpc>
              <a:buClr>
                <a:schemeClr val="accent2"/>
              </a:buClr>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النزاهة والشفافية في القرارات والإجراءات.</a:t>
            </a:r>
          </a:p>
          <a:p>
            <a:pPr marL="285750" indent="-285750" algn="r" rtl="1">
              <a:lnSpc>
                <a:spcPct val="200000"/>
              </a:lnSpc>
              <a:buClr>
                <a:schemeClr val="accent2"/>
              </a:buClr>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احترام كرامة الطلبة والمعلمين وحماية حقوقهم.</a:t>
            </a:r>
          </a:p>
          <a:p>
            <a:pPr marL="285750" indent="-285750" algn="r" rtl="1">
              <a:lnSpc>
                <a:spcPct val="200000"/>
              </a:lnSpc>
              <a:buClr>
                <a:schemeClr val="accent2"/>
              </a:buClr>
              <a:buFont typeface="Wingdings" panose="05000000000000000000" pitchFamily="2" charset="2"/>
              <a:buChar char="§"/>
              <a:defRPr/>
            </a:pPr>
            <a:r>
              <a:rPr lang="ar-EG" sz="1600" kern="1200" dirty="0">
                <a:solidFill>
                  <a:schemeClr val="tx1"/>
                </a:solidFill>
                <a:latin typeface="Alexandria" pitchFamily="2" charset="-78"/>
                <a:ea typeface="+mn-ea"/>
                <a:cs typeface="Alexandria" pitchFamily="2" charset="-78"/>
              </a:rPr>
              <a:t>تعزيز القيم والسلوك الإيجابي والقدوة الحسنة.</a:t>
            </a:r>
          </a:p>
        </p:txBody>
      </p:sp>
      <p:sp>
        <p:nvSpPr>
          <p:cNvPr id="12" name="Rectangle: Rounded Corners 11">
            <a:extLst>
              <a:ext uri="{FF2B5EF4-FFF2-40B4-BE49-F238E27FC236}">
                <a16:creationId xmlns:a16="http://schemas.microsoft.com/office/drawing/2014/main" id="{EFFB0BD1-BD3E-3810-7062-964349D6370A}"/>
              </a:ext>
            </a:extLst>
          </p:cNvPr>
          <p:cNvSpPr/>
          <p:nvPr/>
        </p:nvSpPr>
        <p:spPr>
          <a:xfrm>
            <a:off x="2063552" y="-97600"/>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أنماط القيادة التربوية الحديثة</a:t>
            </a:r>
          </a:p>
        </p:txBody>
      </p:sp>
    </p:spTree>
    <p:extLst>
      <p:ext uri="{BB962C8B-B14F-4D97-AF65-F5344CB8AC3E}">
        <p14:creationId xmlns:p14="http://schemas.microsoft.com/office/powerpoint/2010/main" val="49466730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E098F3-1BFB-D6E8-8970-F816FF71C6E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7C6D1A5-3A4F-45A4-EA96-0D09EC84D6CD}"/>
              </a:ext>
            </a:extLst>
          </p:cNvPr>
          <p:cNvSpPr/>
          <p:nvPr/>
        </p:nvSpPr>
        <p:spPr>
          <a:xfrm flipV="1">
            <a:off x="2626178" y="5689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07E20E0-7877-6FE0-256A-6FC22D50FE66}"/>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B2EB8D2-1155-A241-2ABA-64B6F427ED6F}"/>
              </a:ext>
            </a:extLst>
          </p:cNvPr>
          <p:cNvSpPr/>
          <p:nvPr/>
        </p:nvSpPr>
        <p:spPr>
          <a:xfrm>
            <a:off x="705246" y="1533893"/>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06D9F97-0BE3-5753-D9A7-B223E05792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01219" y="30753"/>
            <a:ext cx="2305141" cy="1076343"/>
          </a:xfrm>
          <a:prstGeom prst="rect">
            <a:avLst/>
          </a:prstGeom>
        </p:spPr>
      </p:pic>
      <p:sp>
        <p:nvSpPr>
          <p:cNvPr id="3" name="Rectangle: Rounded Corners 2">
            <a:extLst>
              <a:ext uri="{FF2B5EF4-FFF2-40B4-BE49-F238E27FC236}">
                <a16:creationId xmlns:a16="http://schemas.microsoft.com/office/drawing/2014/main" id="{F38EC044-3BA2-E713-FB46-8895C0DD7CD3}"/>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القيادة الرقمية</a:t>
            </a:r>
          </a:p>
        </p:txBody>
      </p:sp>
      <p:sp>
        <p:nvSpPr>
          <p:cNvPr id="4" name="TextBox 47">
            <a:extLst>
              <a:ext uri="{FF2B5EF4-FFF2-40B4-BE49-F238E27FC236}">
                <a16:creationId xmlns:a16="http://schemas.microsoft.com/office/drawing/2014/main" id="{EF806A1E-9368-E22C-45EE-85C395EDD7AB}"/>
              </a:ext>
            </a:extLst>
          </p:cNvPr>
          <p:cNvSpPr txBox="1"/>
          <p:nvPr/>
        </p:nvSpPr>
        <p:spPr>
          <a:xfrm>
            <a:off x="3028821" y="1488720"/>
            <a:ext cx="8715956" cy="14972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القيادة الرقمية هي: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نمط قيادي يركّز على توظيف التقنية والتحول الرقمي في التعليم والإدارة المدرسية، بهدف تحسين التعلم ورفع كفاءة العمل. يقود القائد الرقمي دمج التكنولوجيا بشكل فعّال وآمن، ويطوّر جاهزية المدرسة للتعليم الحديث.</a:t>
            </a:r>
          </a:p>
        </p:txBody>
      </p:sp>
      <p:grpSp>
        <p:nvGrpSpPr>
          <p:cNvPr id="10" name="Group 9">
            <a:extLst>
              <a:ext uri="{FF2B5EF4-FFF2-40B4-BE49-F238E27FC236}">
                <a16:creationId xmlns:a16="http://schemas.microsoft.com/office/drawing/2014/main" id="{891E956C-BD89-CA56-C238-C5E20C491FAB}"/>
              </a:ext>
            </a:extLst>
          </p:cNvPr>
          <p:cNvGrpSpPr/>
          <p:nvPr/>
        </p:nvGrpSpPr>
        <p:grpSpPr>
          <a:xfrm>
            <a:off x="-452944" y="881548"/>
            <a:ext cx="3360497" cy="3556000"/>
            <a:chOff x="629623" y="3612601"/>
            <a:chExt cx="3360497" cy="3556000"/>
          </a:xfrm>
        </p:grpSpPr>
        <p:grpSp>
          <p:nvGrpSpPr>
            <p:cNvPr id="11" name="Group 10">
              <a:extLst>
                <a:ext uri="{FF2B5EF4-FFF2-40B4-BE49-F238E27FC236}">
                  <a16:creationId xmlns:a16="http://schemas.microsoft.com/office/drawing/2014/main" id="{4DEFD701-5EB5-7D04-A803-42C6FBC628F9}"/>
                </a:ext>
              </a:extLst>
            </p:cNvPr>
            <p:cNvGrpSpPr/>
            <p:nvPr/>
          </p:nvGrpSpPr>
          <p:grpSpPr>
            <a:xfrm>
              <a:off x="629623" y="3612601"/>
              <a:ext cx="3360497" cy="3556000"/>
              <a:chOff x="1277256" y="1233055"/>
              <a:chExt cx="4306127" cy="4064659"/>
            </a:xfrm>
          </p:grpSpPr>
          <p:sp>
            <p:nvSpPr>
              <p:cNvPr id="13" name="Rectangle 3">
                <a:extLst>
                  <a:ext uri="{FF2B5EF4-FFF2-40B4-BE49-F238E27FC236}">
                    <a16:creationId xmlns:a16="http://schemas.microsoft.com/office/drawing/2014/main" id="{CF778B98-AF9C-531A-6B8D-32EAEDD35D58}"/>
                  </a:ext>
                </a:extLst>
              </p:cNvPr>
              <p:cNvSpPr/>
              <p:nvPr/>
            </p:nvSpPr>
            <p:spPr>
              <a:xfrm flipH="1">
                <a:off x="1277256" y="1233055"/>
                <a:ext cx="3779653" cy="4064659"/>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779652"/>
                  <a:gd name="connsiteY0" fmla="*/ 0 h 3382287"/>
                  <a:gd name="connsiteX1" fmla="*/ 3020291 w 3779652"/>
                  <a:gd name="connsiteY1" fmla="*/ 0 h 3382287"/>
                  <a:gd name="connsiteX2" fmla="*/ 3779652 w 3779652"/>
                  <a:gd name="connsiteY2" fmla="*/ 3382287 h 3382287"/>
                  <a:gd name="connsiteX3" fmla="*/ 387928 w 3779652"/>
                  <a:gd name="connsiteY3" fmla="*/ 3380510 h 3382287"/>
                  <a:gd name="connsiteX4" fmla="*/ 0 w 3779652"/>
                  <a:gd name="connsiteY4" fmla="*/ 0 h 3382287"/>
                  <a:gd name="connsiteX0" fmla="*/ 0 w 3779652"/>
                  <a:gd name="connsiteY0" fmla="*/ 0 h 3382287"/>
                  <a:gd name="connsiteX1" fmla="*/ 3020291 w 3779652"/>
                  <a:gd name="connsiteY1" fmla="*/ 0 h 3382287"/>
                  <a:gd name="connsiteX2" fmla="*/ 3779652 w 3779652"/>
                  <a:gd name="connsiteY2" fmla="*/ 3382287 h 3382287"/>
                  <a:gd name="connsiteX3" fmla="*/ 634671 w 3779652"/>
                  <a:gd name="connsiteY3" fmla="*/ 3332199 h 3382287"/>
                  <a:gd name="connsiteX4" fmla="*/ 0 w 3779652"/>
                  <a:gd name="connsiteY4" fmla="*/ 0 h 33822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779652" h="3382287">
                    <a:moveTo>
                      <a:pt x="0" y="0"/>
                    </a:moveTo>
                    <a:lnTo>
                      <a:pt x="3020291" y="0"/>
                    </a:lnTo>
                    <a:cubicBezTo>
                      <a:pt x="2969492" y="1145309"/>
                      <a:pt x="3317833" y="2320105"/>
                      <a:pt x="3779652" y="3382287"/>
                    </a:cubicBezTo>
                    <a:lnTo>
                      <a:pt x="634671" y="3332199"/>
                    </a:lnTo>
                    <a:lnTo>
                      <a:pt x="0" y="0"/>
                    </a:lnTo>
                    <a:close/>
                  </a:path>
                </a:pathLst>
              </a:custGeom>
              <a:gradFill flip="none" rotWithShape="1">
                <a:gsLst>
                  <a:gs pos="28000">
                    <a:schemeClr val="tx1">
                      <a:alpha val="51000"/>
                    </a:schemeClr>
                  </a:gs>
                  <a:gs pos="90000">
                    <a:schemeClr val="tx1">
                      <a:alpha val="0"/>
                    </a:schemeClr>
                  </a:gs>
                </a:gsLst>
                <a:lin ang="5400000" scaled="1"/>
                <a:tileRect/>
              </a:gradFill>
              <a:ln>
                <a:noFill/>
              </a:ln>
              <a:effectLst>
                <a:softEdge rad="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3">
                <a:extLst>
                  <a:ext uri="{FF2B5EF4-FFF2-40B4-BE49-F238E27FC236}">
                    <a16:creationId xmlns:a16="http://schemas.microsoft.com/office/drawing/2014/main" id="{6EA01C45-49A3-551D-13D2-2BEB93E8E1DB}"/>
                  </a:ext>
                </a:extLst>
              </p:cNvPr>
              <p:cNvSpPr/>
              <p:nvPr/>
            </p:nvSpPr>
            <p:spPr>
              <a:xfrm>
                <a:off x="2050465" y="1233055"/>
                <a:ext cx="3532918" cy="3131128"/>
              </a:xfrm>
              <a:custGeom>
                <a:avLst/>
                <a:gdLst>
                  <a:gd name="connsiteX0" fmla="*/ 0 w 3020291"/>
                  <a:gd name="connsiteY0" fmla="*/ 0 h 3394364"/>
                  <a:gd name="connsiteX1" fmla="*/ 3020291 w 3020291"/>
                  <a:gd name="connsiteY1" fmla="*/ 0 h 3394364"/>
                  <a:gd name="connsiteX2" fmla="*/ 3020291 w 3020291"/>
                  <a:gd name="connsiteY2" fmla="*/ 3394364 h 3394364"/>
                  <a:gd name="connsiteX3" fmla="*/ 0 w 3020291"/>
                  <a:gd name="connsiteY3" fmla="*/ 3394364 h 3394364"/>
                  <a:gd name="connsiteX4" fmla="*/ 0 w 3020291"/>
                  <a:gd name="connsiteY4" fmla="*/ 0 h 3394364"/>
                  <a:gd name="connsiteX0" fmla="*/ 0 w 3394364"/>
                  <a:gd name="connsiteY0" fmla="*/ 0 h 3408219"/>
                  <a:gd name="connsiteX1" fmla="*/ 3020291 w 3394364"/>
                  <a:gd name="connsiteY1" fmla="*/ 0 h 3408219"/>
                  <a:gd name="connsiteX2" fmla="*/ 3394364 w 3394364"/>
                  <a:gd name="connsiteY2" fmla="*/ 3408219 h 3408219"/>
                  <a:gd name="connsiteX3" fmla="*/ 0 w 3394364"/>
                  <a:gd name="connsiteY3" fmla="*/ 3394364 h 3408219"/>
                  <a:gd name="connsiteX4" fmla="*/ 0 w 3394364"/>
                  <a:gd name="connsiteY4" fmla="*/ 0 h 3408219"/>
                  <a:gd name="connsiteX0" fmla="*/ 0 w 3394364"/>
                  <a:gd name="connsiteY0" fmla="*/ 0 h 3408219"/>
                  <a:gd name="connsiteX1" fmla="*/ 3020291 w 3394364"/>
                  <a:gd name="connsiteY1" fmla="*/ 0 h 3408219"/>
                  <a:gd name="connsiteX2" fmla="*/ 3394364 w 3394364"/>
                  <a:gd name="connsiteY2" fmla="*/ 3408219 h 3408219"/>
                  <a:gd name="connsiteX3" fmla="*/ 387928 w 3394364"/>
                  <a:gd name="connsiteY3" fmla="*/ 3380510 h 3408219"/>
                  <a:gd name="connsiteX4" fmla="*/ 0 w 3394364"/>
                  <a:gd name="connsiteY4" fmla="*/ 0 h 3408219"/>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0 w 3532909"/>
                  <a:gd name="connsiteY0" fmla="*/ 0 h 3394365"/>
                  <a:gd name="connsiteX1" fmla="*/ 3020291 w 3532909"/>
                  <a:gd name="connsiteY1" fmla="*/ 0 h 3394365"/>
                  <a:gd name="connsiteX2" fmla="*/ 3532909 w 3532909"/>
                  <a:gd name="connsiteY2" fmla="*/ 3394365 h 3394365"/>
                  <a:gd name="connsiteX3" fmla="*/ 387928 w 3532909"/>
                  <a:gd name="connsiteY3" fmla="*/ 3380510 h 3394365"/>
                  <a:gd name="connsiteX4" fmla="*/ 0 w 3532909"/>
                  <a:gd name="connsiteY4" fmla="*/ 0 h 3394365"/>
                  <a:gd name="connsiteX0" fmla="*/ 9 w 3532918"/>
                  <a:gd name="connsiteY0" fmla="*/ 0 h 3394365"/>
                  <a:gd name="connsiteX1" fmla="*/ 3020300 w 3532918"/>
                  <a:gd name="connsiteY1" fmla="*/ 0 h 3394365"/>
                  <a:gd name="connsiteX2" fmla="*/ 3532918 w 3532918"/>
                  <a:gd name="connsiteY2" fmla="*/ 3394365 h 3394365"/>
                  <a:gd name="connsiteX3" fmla="*/ 387937 w 3532918"/>
                  <a:gd name="connsiteY3" fmla="*/ 3380510 h 3394365"/>
                  <a:gd name="connsiteX4" fmla="*/ 9 w 3532918"/>
                  <a:gd name="connsiteY4" fmla="*/ 0 h 3394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2918" h="3394365">
                    <a:moveTo>
                      <a:pt x="9" y="0"/>
                    </a:moveTo>
                    <a:lnTo>
                      <a:pt x="3020300" y="0"/>
                    </a:lnTo>
                    <a:cubicBezTo>
                      <a:pt x="2969501" y="1145309"/>
                      <a:pt x="3071099" y="2332183"/>
                      <a:pt x="3532918" y="3394365"/>
                    </a:cubicBezTo>
                    <a:lnTo>
                      <a:pt x="387937" y="3380510"/>
                    </a:lnTo>
                    <a:cubicBezTo>
                      <a:pt x="142514" y="2300877"/>
                      <a:pt x="-1311" y="1063898"/>
                      <a:pt x="9" y="0"/>
                    </a:cubicBezTo>
                    <a:close/>
                  </a:path>
                </a:pathLst>
              </a:custGeom>
              <a:solidFill>
                <a:schemeClr val="accent6">
                  <a:lumMod val="40000"/>
                  <a:lumOff val="60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2" name="TextBox 11">
              <a:extLst>
                <a:ext uri="{FF2B5EF4-FFF2-40B4-BE49-F238E27FC236}">
                  <a16:creationId xmlns:a16="http://schemas.microsoft.com/office/drawing/2014/main" id="{A3E9B119-DC45-E512-CD0B-B4F80AC071D4}"/>
                </a:ext>
              </a:extLst>
            </p:cNvPr>
            <p:cNvSpPr txBox="1"/>
            <p:nvPr/>
          </p:nvSpPr>
          <p:spPr>
            <a:xfrm>
              <a:off x="1641544" y="4631397"/>
              <a:ext cx="1575818" cy="707886"/>
            </a:xfrm>
            <a:prstGeom prst="rect">
              <a:avLst/>
            </a:prstGeom>
            <a:noFill/>
          </p:spPr>
          <p:txBody>
            <a:bodyPr wrap="square" rtlCol="1">
              <a:spAutoFit/>
            </a:bodyPr>
            <a:lstStyle/>
            <a:p>
              <a:pPr algn="ctr"/>
              <a:r>
                <a:rPr lang="ar-EG" sz="2000" b="1" dirty="0">
                  <a:solidFill>
                    <a:srgbClr val="002060"/>
                  </a:solidFill>
                  <a:latin typeface="Alexandria" pitchFamily="2" charset="-78"/>
                  <a:cs typeface="Alexandria" pitchFamily="2" charset="-78"/>
                </a:rPr>
                <a:t>القيادة الرقمية</a:t>
              </a:r>
            </a:p>
          </p:txBody>
        </p:sp>
      </p:grpSp>
      <p:sp>
        <p:nvSpPr>
          <p:cNvPr id="15" name="TextBox 14">
            <a:extLst>
              <a:ext uri="{FF2B5EF4-FFF2-40B4-BE49-F238E27FC236}">
                <a16:creationId xmlns:a16="http://schemas.microsoft.com/office/drawing/2014/main" id="{5B067F78-988C-D158-B0E0-7833992225D1}"/>
              </a:ext>
            </a:extLst>
          </p:cNvPr>
          <p:cNvSpPr txBox="1"/>
          <p:nvPr/>
        </p:nvSpPr>
        <p:spPr>
          <a:xfrm>
            <a:off x="2773495" y="3241550"/>
            <a:ext cx="9024262" cy="1497269"/>
          </a:xfrm>
          <a:prstGeom prst="rect">
            <a:avLst/>
          </a:prstGeom>
          <a:noFill/>
        </p:spPr>
        <p:txBody>
          <a:bodyPr wrap="square" rtlCol="1">
            <a:spAutoFit/>
          </a:bodyPr>
          <a:lstStyle/>
          <a:p>
            <a:pPr algn="ctr" rtl="1">
              <a:lnSpc>
                <a:spcPct val="200000"/>
              </a:lnSpc>
              <a:buClrTx/>
              <a:defRPr/>
            </a:pPr>
            <a:r>
              <a:rPr lang="ar-EG" sz="1600" kern="1200" dirty="0">
                <a:solidFill>
                  <a:schemeClr val="tx1"/>
                </a:solidFill>
                <a:latin typeface="Alexandria" pitchFamily="2" charset="-78"/>
                <a:ea typeface="+mn-ea"/>
                <a:cs typeface="Alexandria" pitchFamily="2" charset="-78"/>
              </a:rPr>
              <a:t>تركّز القيادة الرقمية على تحسين التعلم بالتقنية وبناء ثقافة رقمية؛ من خلال دعم المعلمين في توظيف الأدوات الرقمية، وتطوير الممارسات التعليمية، وضمان أمن المعلومات والمواطنة الرقمية للطلبة.</a:t>
            </a:r>
          </a:p>
        </p:txBody>
      </p:sp>
      <p:sp>
        <p:nvSpPr>
          <p:cNvPr id="16" name="TextBox 15">
            <a:extLst>
              <a:ext uri="{FF2B5EF4-FFF2-40B4-BE49-F238E27FC236}">
                <a16:creationId xmlns:a16="http://schemas.microsoft.com/office/drawing/2014/main" id="{9DABADC6-0D79-29C1-15CA-65CDBFAF4C97}"/>
              </a:ext>
            </a:extLst>
          </p:cNvPr>
          <p:cNvSpPr txBox="1"/>
          <p:nvPr/>
        </p:nvSpPr>
        <p:spPr>
          <a:xfrm>
            <a:off x="3935760" y="4539438"/>
            <a:ext cx="7344816" cy="1989712"/>
          </a:xfrm>
          <a:prstGeom prst="rect">
            <a:avLst/>
          </a:prstGeom>
          <a:noFill/>
        </p:spPr>
        <p:txBody>
          <a:bodyPr wrap="square" rtlCol="1">
            <a:spAutoFit/>
          </a:bodyPr>
          <a:lstStyle/>
          <a:p>
            <a:pPr marL="285750" indent="-285750" algn="r" rtl="1">
              <a:lnSpc>
                <a:spcPct val="200000"/>
              </a:lnSpc>
              <a:buClr>
                <a:schemeClr val="accent2"/>
              </a:buClr>
              <a:buFont typeface="Wingdings" panose="05000000000000000000" pitchFamily="2" charset="2"/>
              <a:buChar char="§"/>
            </a:pPr>
            <a:r>
              <a:rPr lang="ar-EG" sz="1600" kern="1200" dirty="0">
                <a:solidFill>
                  <a:schemeClr val="tx1"/>
                </a:solidFill>
                <a:latin typeface="Alexandria" pitchFamily="2" charset="-78"/>
                <a:ea typeface="+mn-ea"/>
                <a:cs typeface="Alexandria" pitchFamily="2" charset="-78"/>
              </a:rPr>
              <a:t>دعم دمج التقنية في التدريس والتقويم.</a:t>
            </a:r>
          </a:p>
          <a:p>
            <a:pPr marL="285750" indent="-285750" algn="r" rtl="1">
              <a:lnSpc>
                <a:spcPct val="200000"/>
              </a:lnSpc>
              <a:buClr>
                <a:schemeClr val="accent2"/>
              </a:buClr>
              <a:buFont typeface="Wingdings" panose="05000000000000000000" pitchFamily="2" charset="2"/>
              <a:buChar char="§"/>
            </a:pPr>
            <a:r>
              <a:rPr lang="ar-EG" sz="1600" kern="1200" dirty="0">
                <a:solidFill>
                  <a:schemeClr val="tx1"/>
                </a:solidFill>
                <a:latin typeface="Alexandria" pitchFamily="2" charset="-78"/>
                <a:ea typeface="+mn-ea"/>
                <a:cs typeface="Alexandria" pitchFamily="2" charset="-78"/>
              </a:rPr>
              <a:t>تطوير مهارات المعلمين الرقمية بالتدريب والمتابعة.</a:t>
            </a:r>
          </a:p>
          <a:p>
            <a:pPr marL="285750" indent="-285750" algn="r" rtl="1">
              <a:lnSpc>
                <a:spcPct val="200000"/>
              </a:lnSpc>
              <a:buClr>
                <a:schemeClr val="accent2"/>
              </a:buClr>
              <a:buFont typeface="Wingdings" panose="05000000000000000000" pitchFamily="2" charset="2"/>
              <a:buChar char="§"/>
            </a:pPr>
            <a:r>
              <a:rPr lang="ar-EG" sz="1600" kern="1200" dirty="0">
                <a:solidFill>
                  <a:schemeClr val="tx1"/>
                </a:solidFill>
                <a:latin typeface="Alexandria" pitchFamily="2" charset="-78"/>
                <a:ea typeface="+mn-ea"/>
                <a:cs typeface="Alexandria" pitchFamily="2" charset="-78"/>
              </a:rPr>
              <a:t>تعزيز التعلم الإلكتروني وإدارة منصات التعلم بفعالية.</a:t>
            </a:r>
          </a:p>
          <a:p>
            <a:pPr marL="285750" indent="-285750" algn="r" rtl="1">
              <a:lnSpc>
                <a:spcPct val="200000"/>
              </a:lnSpc>
              <a:buClr>
                <a:schemeClr val="accent2"/>
              </a:buClr>
              <a:buFont typeface="Wingdings" panose="05000000000000000000" pitchFamily="2" charset="2"/>
              <a:buChar char="§"/>
            </a:pPr>
            <a:r>
              <a:rPr lang="ar-EG" sz="1600" kern="1200" dirty="0">
                <a:solidFill>
                  <a:schemeClr val="tx1"/>
                </a:solidFill>
                <a:latin typeface="Alexandria" pitchFamily="2" charset="-78"/>
                <a:ea typeface="+mn-ea"/>
                <a:cs typeface="Alexandria" pitchFamily="2" charset="-78"/>
              </a:rPr>
              <a:t>ضمان الأمن السيبراني والمواطنة الرقمية والاستخدام الآمن</a:t>
            </a:r>
            <a:r>
              <a:rPr lang="ar-EG" dirty="0"/>
              <a:t>.</a:t>
            </a:r>
          </a:p>
        </p:txBody>
      </p:sp>
      <p:sp>
        <p:nvSpPr>
          <p:cNvPr id="17" name="Rectangle: Rounded Corners 16">
            <a:extLst>
              <a:ext uri="{FF2B5EF4-FFF2-40B4-BE49-F238E27FC236}">
                <a16:creationId xmlns:a16="http://schemas.microsoft.com/office/drawing/2014/main" id="{C27168F7-9B03-A025-C3E9-41BEB0D58907}"/>
              </a:ext>
            </a:extLst>
          </p:cNvPr>
          <p:cNvSpPr/>
          <p:nvPr/>
        </p:nvSpPr>
        <p:spPr>
          <a:xfrm>
            <a:off x="2063552" y="-97600"/>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chemeClr val="accent2"/>
                </a:solidFill>
                <a:latin typeface="Alexandria" pitchFamily="2" charset="-78"/>
                <a:cs typeface="Alexandria" pitchFamily="2" charset="-78"/>
              </a:rPr>
              <a:t>أنماط القيادة التربوية الحديثة</a:t>
            </a:r>
          </a:p>
        </p:txBody>
      </p:sp>
    </p:spTree>
    <p:extLst>
      <p:ext uri="{BB962C8B-B14F-4D97-AF65-F5344CB8AC3E}">
        <p14:creationId xmlns:p14="http://schemas.microsoft.com/office/powerpoint/2010/main" val="1671575169"/>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62B572-821C-5E2F-C7D0-98FD8481D1A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5CD25C1-CEFB-71CB-9AE7-38F6D3C63F79}"/>
              </a:ext>
            </a:extLst>
          </p:cNvPr>
          <p:cNvSpPr/>
          <p:nvPr/>
        </p:nvSpPr>
        <p:spPr>
          <a:xfrm flipV="1">
            <a:off x="2567608" y="403398"/>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E0D28C4-C587-597E-C9C0-9426036ED807}"/>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F34E7D7-0047-5F54-3916-F4577A47E527}"/>
              </a:ext>
            </a:extLst>
          </p:cNvPr>
          <p:cNvSpPr/>
          <p:nvPr/>
        </p:nvSpPr>
        <p:spPr>
          <a:xfrm>
            <a:off x="763676" y="1588912"/>
            <a:ext cx="10879928" cy="4917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2B4D9A4D-5333-1715-B1FE-DD3EC49FA4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A728AD6A-B431-8B07-0DFD-C4DE1CCC0F14}"/>
              </a:ext>
            </a:extLst>
          </p:cNvPr>
          <p:cNvSpPr/>
          <p:nvPr/>
        </p:nvSpPr>
        <p:spPr>
          <a:xfrm>
            <a:off x="3125037" y="546619"/>
            <a:ext cx="6480006"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التحديات التي تواجه القيادة التربوية</a:t>
            </a:r>
          </a:p>
        </p:txBody>
      </p:sp>
      <p:sp>
        <p:nvSpPr>
          <p:cNvPr id="4" name="TextBox 47">
            <a:extLst>
              <a:ext uri="{FF2B5EF4-FFF2-40B4-BE49-F238E27FC236}">
                <a16:creationId xmlns:a16="http://schemas.microsoft.com/office/drawing/2014/main" id="{CEBB40E1-6DC3-1ABB-F70A-88C9E2482A4A}"/>
              </a:ext>
            </a:extLst>
          </p:cNvPr>
          <p:cNvSpPr txBox="1"/>
          <p:nvPr/>
        </p:nvSpPr>
        <p:spPr>
          <a:xfrm>
            <a:off x="5231904" y="1666998"/>
            <a:ext cx="5940660" cy="51232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هناك العديد من التحديات التي تواجه القيادة التربوية، منها:</a:t>
            </a:r>
          </a:p>
        </p:txBody>
      </p:sp>
      <p:sp>
        <p:nvSpPr>
          <p:cNvPr id="2" name="TextBox 1">
            <a:extLst>
              <a:ext uri="{FF2B5EF4-FFF2-40B4-BE49-F238E27FC236}">
                <a16:creationId xmlns:a16="http://schemas.microsoft.com/office/drawing/2014/main" id="{90F230A1-4379-4545-D8B9-5A7B27EFFC00}"/>
              </a:ext>
            </a:extLst>
          </p:cNvPr>
          <p:cNvSpPr txBox="1"/>
          <p:nvPr/>
        </p:nvSpPr>
        <p:spPr>
          <a:xfrm>
            <a:off x="1019436" y="2162529"/>
            <a:ext cx="10441160" cy="4337791"/>
          </a:xfrm>
          <a:prstGeom prst="rect">
            <a:avLst/>
          </a:prstGeom>
          <a:noFill/>
        </p:spPr>
        <p:txBody>
          <a:bodyPr wrap="square" rtlCol="1">
            <a:spAutoFit/>
          </a:bodyPr>
          <a:lstStyle/>
          <a:p>
            <a:pPr marL="285750" indent="-285750" algn="r" rtl="1">
              <a:lnSpc>
                <a:spcPct val="200000"/>
              </a:lnSpc>
              <a:buFont typeface="Wingdings" panose="05000000000000000000" pitchFamily="2" charset="2"/>
              <a:buChar char="v"/>
            </a:pPr>
            <a:r>
              <a:rPr lang="ar-EG" b="1" dirty="0">
                <a:solidFill>
                  <a:schemeClr val="accent2"/>
                </a:solidFill>
                <a:latin typeface="Alexandria" pitchFamily="2" charset="-78"/>
                <a:cs typeface="Alexandria" pitchFamily="2" charset="-78"/>
              </a:rPr>
              <a:t>مقاومة التغيير : </a:t>
            </a:r>
            <a:r>
              <a:rPr lang="ar-EG" dirty="0">
                <a:solidFill>
                  <a:schemeClr val="tx1"/>
                </a:solidFill>
                <a:latin typeface="Alexandria" pitchFamily="2" charset="-78"/>
                <a:cs typeface="Alexandria" pitchFamily="2" charset="-78"/>
              </a:rPr>
              <a:t>حيث</a:t>
            </a:r>
            <a:r>
              <a:rPr lang="ar-EG" b="1" dirty="0">
                <a:solidFill>
                  <a:schemeClr val="accent2"/>
                </a:solidFill>
                <a:latin typeface="Alexandria" pitchFamily="2" charset="-78"/>
                <a:cs typeface="Alexandria" pitchFamily="2" charset="-78"/>
              </a:rPr>
              <a:t> </a:t>
            </a:r>
            <a:r>
              <a:rPr lang="ar-EG" dirty="0">
                <a:latin typeface="Alexandria" pitchFamily="2" charset="-78"/>
                <a:cs typeface="Alexandria" pitchFamily="2" charset="-78"/>
              </a:rPr>
              <a:t>يفضل بعض المعلمين أو العاملين الروتين ويخافون من الجديد؛ فيصعب تطبيق مبادرات تطوير المناهج أو استراتيجيات تدريس حديثة دون إقناع وتدرّج.</a:t>
            </a:r>
          </a:p>
          <a:p>
            <a:pPr marL="285750" indent="-285750" algn="r" rtl="1">
              <a:lnSpc>
                <a:spcPct val="200000"/>
              </a:lnSpc>
              <a:buFont typeface="Wingdings" panose="05000000000000000000" pitchFamily="2" charset="2"/>
              <a:buChar char="v"/>
            </a:pPr>
            <a:r>
              <a:rPr lang="ar-EG" b="1" dirty="0">
                <a:solidFill>
                  <a:schemeClr val="accent2"/>
                </a:solidFill>
                <a:latin typeface="Alexandria" pitchFamily="2" charset="-78"/>
                <a:cs typeface="Alexandria" pitchFamily="2" charset="-78"/>
              </a:rPr>
              <a:t>نقص الموارد (مالية/بشرية/تجهيزية): </a:t>
            </a:r>
            <a:r>
              <a:rPr lang="ar-EG" dirty="0">
                <a:solidFill>
                  <a:schemeClr val="tx1"/>
                </a:solidFill>
                <a:latin typeface="Alexandria" pitchFamily="2" charset="-78"/>
                <a:cs typeface="Alexandria" pitchFamily="2" charset="-78"/>
              </a:rPr>
              <a:t>حيث تؤثر </a:t>
            </a:r>
            <a:r>
              <a:rPr lang="ar-EG" dirty="0">
                <a:latin typeface="Alexandria" pitchFamily="2" charset="-78"/>
                <a:cs typeface="Alexandria" pitchFamily="2" charset="-78"/>
              </a:rPr>
              <a:t>محدودية الميزانية أو قلة الكادر أو ضعف التجهيزات والتقنية على جودة التنفيذ، وتُجبر القائد على ترتيب الأولويات والبحث عن بدائل وشراكات.</a:t>
            </a:r>
          </a:p>
          <a:p>
            <a:pPr marL="285750" indent="-285750" algn="r" rtl="1">
              <a:lnSpc>
                <a:spcPct val="200000"/>
              </a:lnSpc>
              <a:buFont typeface="Wingdings" panose="05000000000000000000" pitchFamily="2" charset="2"/>
              <a:buChar char="v"/>
            </a:pPr>
            <a:r>
              <a:rPr lang="ar-EG" b="1" dirty="0">
                <a:solidFill>
                  <a:schemeClr val="accent2"/>
                </a:solidFill>
                <a:latin typeface="Alexandria" pitchFamily="2" charset="-78"/>
                <a:cs typeface="Alexandria" pitchFamily="2" charset="-78"/>
              </a:rPr>
              <a:t>ضغط الأعمال الإدارية وكثرة المتطلبات: </a:t>
            </a:r>
            <a:r>
              <a:rPr lang="ar-EG" dirty="0">
                <a:solidFill>
                  <a:schemeClr val="tx1"/>
                </a:solidFill>
                <a:latin typeface="Alexandria" pitchFamily="2" charset="-78"/>
                <a:cs typeface="Alexandria" pitchFamily="2" charset="-78"/>
              </a:rPr>
              <a:t>حيث تستهلك </a:t>
            </a:r>
            <a:r>
              <a:rPr lang="ar-EG" dirty="0">
                <a:latin typeface="Alexandria" pitchFamily="2" charset="-78"/>
                <a:cs typeface="Alexandria" pitchFamily="2" charset="-78"/>
              </a:rPr>
              <a:t>كثرة التقارير والمهام الروتينية وقت القائد والمعلمين، وتقلل التركيز على جوهر القيادة التعليمية: تحسين التدريس والتعلم.</a:t>
            </a:r>
          </a:p>
          <a:p>
            <a:pPr marL="285750" indent="-285750" algn="r" rtl="1">
              <a:lnSpc>
                <a:spcPct val="200000"/>
              </a:lnSpc>
              <a:buFont typeface="Wingdings" panose="05000000000000000000" pitchFamily="2" charset="2"/>
              <a:buChar char="v"/>
            </a:pPr>
            <a:r>
              <a:rPr lang="ar-EG" b="1" dirty="0">
                <a:solidFill>
                  <a:schemeClr val="accent2"/>
                </a:solidFill>
                <a:latin typeface="Alexandria" pitchFamily="2" charset="-78"/>
                <a:cs typeface="Alexandria" pitchFamily="2" charset="-78"/>
              </a:rPr>
              <a:t>تباين مستويات الطلاب واحتياجاتهم: </a:t>
            </a:r>
            <a:r>
              <a:rPr lang="ar-EG" dirty="0">
                <a:solidFill>
                  <a:schemeClr val="tx1"/>
                </a:solidFill>
                <a:latin typeface="Alexandria" pitchFamily="2" charset="-78"/>
                <a:cs typeface="Alexandria" pitchFamily="2" charset="-78"/>
              </a:rPr>
              <a:t>حيث</a:t>
            </a:r>
            <a:r>
              <a:rPr lang="ar-EG" b="1" dirty="0">
                <a:solidFill>
                  <a:schemeClr val="accent2"/>
                </a:solidFill>
                <a:latin typeface="Alexandria" pitchFamily="2" charset="-78"/>
                <a:cs typeface="Alexandria" pitchFamily="2" charset="-78"/>
              </a:rPr>
              <a:t> </a:t>
            </a:r>
            <a:r>
              <a:rPr lang="ar-EG" dirty="0">
                <a:latin typeface="Alexandria" pitchFamily="2" charset="-78"/>
                <a:cs typeface="Alexandria" pitchFamily="2" charset="-78"/>
              </a:rPr>
              <a:t>وجود فروقات كبيرة في التحصيل، وصعوبات تعلم، ومشكلات سلوكية أو نفسية يتطلب خطط دعم متنوعة (علاجية/إثرائية/إرشادية) وجهدًا منظمًا ومتابعة دقيقة.</a:t>
            </a:r>
          </a:p>
          <a:p>
            <a:pPr marL="285750" indent="-285750" algn="r" rtl="1">
              <a:lnSpc>
                <a:spcPct val="200000"/>
              </a:lnSpc>
              <a:buFont typeface="Wingdings" panose="05000000000000000000" pitchFamily="2" charset="2"/>
              <a:buChar char="v"/>
            </a:pPr>
            <a:r>
              <a:rPr lang="ar-EG" b="1" dirty="0">
                <a:solidFill>
                  <a:schemeClr val="accent2"/>
                </a:solidFill>
                <a:latin typeface="Alexandria" pitchFamily="2" charset="-78"/>
                <a:cs typeface="Alexandria" pitchFamily="2" charset="-78"/>
              </a:rPr>
              <a:t>إدارة الأزمات والطوارئ: </a:t>
            </a:r>
            <a:r>
              <a:rPr lang="ar-EG" dirty="0">
                <a:latin typeface="Alexandria" pitchFamily="2" charset="-78"/>
                <a:cs typeface="Alexandria" pitchFamily="2" charset="-78"/>
              </a:rPr>
              <a:t>مثل الأوبئة، الحوادث، الأزمات السلوكية، أو انقطاع التعلم؛ وتتطلب خطط جاهزية واضحة، وتواصل سريع، وتوزيع أدوار، ومرونة في التنفيذ.</a:t>
            </a:r>
          </a:p>
        </p:txBody>
      </p:sp>
    </p:spTree>
    <p:extLst>
      <p:ext uri="{BB962C8B-B14F-4D97-AF65-F5344CB8AC3E}">
        <p14:creationId xmlns:p14="http://schemas.microsoft.com/office/powerpoint/2010/main" val="2090745065"/>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79C2EE-701B-D61A-8647-559DCF2DE3CF}"/>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2211489-D018-16FA-9A15-FB977BF2ED15}"/>
              </a:ext>
            </a:extLst>
          </p:cNvPr>
          <p:cNvSpPr/>
          <p:nvPr/>
        </p:nvSpPr>
        <p:spPr>
          <a:xfrm flipV="1">
            <a:off x="2610493" y="440892"/>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133D5A3-A6A7-9F1E-538D-269D00C90C58}"/>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139B766-B920-7456-9259-E77AA590D3A7}"/>
              </a:ext>
            </a:extLst>
          </p:cNvPr>
          <p:cNvSpPr/>
          <p:nvPr/>
        </p:nvSpPr>
        <p:spPr>
          <a:xfrm>
            <a:off x="763676" y="1588912"/>
            <a:ext cx="10879928" cy="49170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FBF9EAB-E4AA-2A8A-8BAF-B10E480043C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75003BF-7A80-F0E7-AC00-A84679B14231}"/>
              </a:ext>
            </a:extLst>
          </p:cNvPr>
          <p:cNvSpPr/>
          <p:nvPr/>
        </p:nvSpPr>
        <p:spPr>
          <a:xfrm>
            <a:off x="2620161" y="595599"/>
            <a:ext cx="7219435"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تابع: التحديات التي تواجه القيادة التربوية</a:t>
            </a:r>
          </a:p>
        </p:txBody>
      </p:sp>
      <p:sp>
        <p:nvSpPr>
          <p:cNvPr id="4" name="TextBox 47">
            <a:extLst>
              <a:ext uri="{FF2B5EF4-FFF2-40B4-BE49-F238E27FC236}">
                <a16:creationId xmlns:a16="http://schemas.microsoft.com/office/drawing/2014/main" id="{8F7AEFBE-A8FA-A600-D55A-B88320DBAD1E}"/>
              </a:ext>
            </a:extLst>
          </p:cNvPr>
          <p:cNvSpPr txBox="1"/>
          <p:nvPr/>
        </p:nvSpPr>
        <p:spPr>
          <a:xfrm>
            <a:off x="5231904" y="1602001"/>
            <a:ext cx="5940660" cy="51232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هناك العديد من التحديات التي تواجه القيادة التربوية، منها:</a:t>
            </a:r>
          </a:p>
        </p:txBody>
      </p:sp>
      <p:sp>
        <p:nvSpPr>
          <p:cNvPr id="2" name="TextBox 1">
            <a:extLst>
              <a:ext uri="{FF2B5EF4-FFF2-40B4-BE49-F238E27FC236}">
                <a16:creationId xmlns:a16="http://schemas.microsoft.com/office/drawing/2014/main" id="{A68F4678-394A-E522-805E-2B2F353A5E2B}"/>
              </a:ext>
            </a:extLst>
          </p:cNvPr>
          <p:cNvSpPr txBox="1"/>
          <p:nvPr/>
        </p:nvSpPr>
        <p:spPr>
          <a:xfrm>
            <a:off x="875420" y="2141553"/>
            <a:ext cx="10441160" cy="4337791"/>
          </a:xfrm>
          <a:prstGeom prst="rect">
            <a:avLst/>
          </a:prstGeom>
          <a:noFill/>
        </p:spPr>
        <p:txBody>
          <a:bodyPr wrap="square" rtlCol="1">
            <a:spAutoFit/>
          </a:bodyPr>
          <a:lstStyle/>
          <a:p>
            <a:pPr marL="285750" indent="-285750" algn="r" rtl="1">
              <a:lnSpc>
                <a:spcPct val="200000"/>
              </a:lnSpc>
              <a:buFont typeface="Wingdings" panose="05000000000000000000" pitchFamily="2" charset="2"/>
              <a:buChar char="v"/>
            </a:pPr>
            <a:r>
              <a:rPr lang="ar-EG" b="1" dirty="0">
                <a:solidFill>
                  <a:schemeClr val="accent2"/>
                </a:solidFill>
                <a:latin typeface="Alexandria" pitchFamily="2" charset="-78"/>
                <a:cs typeface="Alexandria" pitchFamily="2" charset="-78"/>
              </a:rPr>
              <a:t>ضعف الدافعية والاحتراق المهني: </a:t>
            </a:r>
            <a:r>
              <a:rPr lang="ar-EG" dirty="0">
                <a:solidFill>
                  <a:schemeClr val="tx1"/>
                </a:solidFill>
                <a:latin typeface="Alexandria" pitchFamily="2" charset="-78"/>
                <a:cs typeface="Alexandria" pitchFamily="2" charset="-78"/>
              </a:rPr>
              <a:t>ضغط العمل وقلة الحوافز قد تؤدي إلى انخفاض الحماس لدى المعلمين، ما ينعكس على الأداء؛ ويحتاج القائد لبيئة داعمة وتقدير وتوزيع عادل للأعباء.</a:t>
            </a:r>
          </a:p>
          <a:p>
            <a:pPr marL="285750" indent="-285750" algn="r" rtl="1">
              <a:lnSpc>
                <a:spcPct val="200000"/>
              </a:lnSpc>
              <a:buFont typeface="Wingdings" panose="05000000000000000000" pitchFamily="2" charset="2"/>
              <a:buChar char="v"/>
            </a:pPr>
            <a:r>
              <a:rPr lang="ar-EG" b="1" dirty="0">
                <a:solidFill>
                  <a:schemeClr val="accent2"/>
                </a:solidFill>
                <a:latin typeface="Alexandria" pitchFamily="2" charset="-78"/>
                <a:cs typeface="Alexandria" pitchFamily="2" charset="-78"/>
              </a:rPr>
              <a:t>إدارة الانضباط والسلوك المدرسي: </a:t>
            </a:r>
            <a:r>
              <a:rPr lang="ar-EG" dirty="0">
                <a:solidFill>
                  <a:schemeClr val="tx1"/>
                </a:solidFill>
                <a:latin typeface="Alexandria" pitchFamily="2" charset="-78"/>
                <a:cs typeface="Alexandria" pitchFamily="2" charset="-78"/>
              </a:rPr>
              <a:t>التنمر، الغياب، ضعف الالتزام، أو مشكلات الصف تتطلب سياسات واضحة وانضباطًا إيجابيًا وتعاونًا بين المدرسة والأسرة والإرشاد الطلابي.</a:t>
            </a:r>
          </a:p>
          <a:p>
            <a:pPr marL="285750" indent="-285750" algn="r" rtl="1">
              <a:lnSpc>
                <a:spcPct val="200000"/>
              </a:lnSpc>
              <a:buFont typeface="Wingdings" panose="05000000000000000000" pitchFamily="2" charset="2"/>
              <a:buChar char="v"/>
            </a:pPr>
            <a:r>
              <a:rPr lang="ar-EG" b="1" dirty="0">
                <a:solidFill>
                  <a:schemeClr val="accent2"/>
                </a:solidFill>
                <a:latin typeface="Alexandria" pitchFamily="2" charset="-78"/>
                <a:cs typeface="Alexandria" pitchFamily="2" charset="-78"/>
              </a:rPr>
              <a:t>التواصل مع أولياء الأمور والمجتمع: </a:t>
            </a:r>
            <a:r>
              <a:rPr lang="ar-EG" dirty="0">
                <a:solidFill>
                  <a:schemeClr val="tx1"/>
                </a:solidFill>
                <a:latin typeface="Alexandria" pitchFamily="2" charset="-78"/>
                <a:cs typeface="Alexandria" pitchFamily="2" charset="-78"/>
              </a:rPr>
              <a:t>قد يضعف التعاون بسبب انشغال الأسرة أو اختلاف التوقعات أو قلة الثقة؛ مما يحدّ من دعم تعلم الطالب ويزيد المشكلات دون شراكة فعّالة.</a:t>
            </a:r>
          </a:p>
          <a:p>
            <a:pPr marL="285750" indent="-285750" algn="r" rtl="1">
              <a:lnSpc>
                <a:spcPct val="200000"/>
              </a:lnSpc>
              <a:buFont typeface="Wingdings" panose="05000000000000000000" pitchFamily="2" charset="2"/>
              <a:buChar char="v"/>
            </a:pPr>
            <a:r>
              <a:rPr lang="ar-EG" b="1" dirty="0">
                <a:solidFill>
                  <a:schemeClr val="accent2"/>
                </a:solidFill>
                <a:latin typeface="Alexandria" pitchFamily="2" charset="-78"/>
                <a:cs typeface="Alexandria" pitchFamily="2" charset="-78"/>
              </a:rPr>
              <a:t>فجوة التحول الرقمي: </a:t>
            </a:r>
            <a:r>
              <a:rPr lang="ar-EG" dirty="0">
                <a:solidFill>
                  <a:schemeClr val="tx1"/>
                </a:solidFill>
                <a:latin typeface="Alexandria" pitchFamily="2" charset="-78"/>
                <a:cs typeface="Alexandria" pitchFamily="2" charset="-78"/>
              </a:rPr>
              <a:t>تفاوت مهارات المعلمين التقنية، أو ضعف الإنترنت والأجهزة، أو مخاوف أمن المعلومات يعيق توظيف التقنية في التدريس والتقويم بشكل فعّال وآمن.</a:t>
            </a:r>
          </a:p>
          <a:p>
            <a:pPr marL="285750" indent="-285750" algn="r" rtl="1">
              <a:lnSpc>
                <a:spcPct val="200000"/>
              </a:lnSpc>
              <a:buFont typeface="Wingdings" panose="05000000000000000000" pitchFamily="2" charset="2"/>
              <a:buChar char="v"/>
            </a:pPr>
            <a:r>
              <a:rPr lang="ar-EG" b="1" dirty="0">
                <a:solidFill>
                  <a:schemeClr val="accent2"/>
                </a:solidFill>
                <a:latin typeface="Alexandria" pitchFamily="2" charset="-78"/>
                <a:cs typeface="Alexandria" pitchFamily="2" charset="-78"/>
              </a:rPr>
              <a:t>القرارات المبنية على البيانات (ضعف البيانات أو سوء استخدامها): </a:t>
            </a:r>
            <a:r>
              <a:rPr lang="ar-EG" dirty="0">
                <a:latin typeface="Alexandria" pitchFamily="2" charset="-78"/>
                <a:cs typeface="Alexandria" pitchFamily="2" charset="-78"/>
              </a:rPr>
              <a:t>حيث تتوفر  أحيانا بيانات غير دقيقة أو غير محللة جيدًا؛ فتُتخذ قرارات “انطباعية”. التحدي هو بناء نظام جمع وتحليل ومتابعة أثر القرار.</a:t>
            </a:r>
          </a:p>
        </p:txBody>
      </p:sp>
    </p:spTree>
    <p:extLst>
      <p:ext uri="{BB962C8B-B14F-4D97-AF65-F5344CB8AC3E}">
        <p14:creationId xmlns:p14="http://schemas.microsoft.com/office/powerpoint/2010/main" val="814692457"/>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B45A41-8424-60A9-D3D8-AF41280B3C0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87B8622-F0A6-24D0-5390-E6BFC74B368B}"/>
              </a:ext>
            </a:extLst>
          </p:cNvPr>
          <p:cNvSpPr/>
          <p:nvPr/>
        </p:nvSpPr>
        <p:spPr>
          <a:xfrm flipV="1">
            <a:off x="2626178" y="5689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D1441F9-AFE8-E8DA-A95F-EAF844BFFF2A}"/>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384743B2-44C2-4D04-8543-A28D9F668C6E}"/>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C6BBBE33-DF46-F175-787E-671EF4259D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14F5DF8A-C0E6-C5AC-217A-69DF630D8DDA}"/>
              </a:ext>
            </a:extLst>
          </p:cNvPr>
          <p:cNvSpPr/>
          <p:nvPr/>
        </p:nvSpPr>
        <p:spPr>
          <a:xfrm>
            <a:off x="3359696" y="673812"/>
            <a:ext cx="4354392"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الحوكمة التعليمية</a:t>
            </a:r>
          </a:p>
        </p:txBody>
      </p:sp>
      <p:sp>
        <p:nvSpPr>
          <p:cNvPr id="4" name="TextBox 47">
            <a:extLst>
              <a:ext uri="{FF2B5EF4-FFF2-40B4-BE49-F238E27FC236}">
                <a16:creationId xmlns:a16="http://schemas.microsoft.com/office/drawing/2014/main" id="{B6AC751A-9A14-5B77-461C-DD59893D479C}"/>
              </a:ext>
            </a:extLst>
          </p:cNvPr>
          <p:cNvSpPr txBox="1"/>
          <p:nvPr/>
        </p:nvSpPr>
        <p:spPr>
          <a:xfrm>
            <a:off x="1127447" y="2027021"/>
            <a:ext cx="10516156" cy="1497269"/>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برز مفهوم الحوكمة في التعليم استجابة للحاجة إلى أنظمة أكثر شفافية ومساءلة. وتشير الحوكمة إلى مجموعة القواعد والعمليات التي تنظم العلاقات بين أصحاب المصلحة، وتضبط استخدام الموارد، وتضمن تحقيق الأهداف التعليمية بكفاءة وفعالية.</a:t>
            </a:r>
          </a:p>
        </p:txBody>
      </p:sp>
      <p:sp>
        <p:nvSpPr>
          <p:cNvPr id="2" name="TextBox 1">
            <a:extLst>
              <a:ext uri="{FF2B5EF4-FFF2-40B4-BE49-F238E27FC236}">
                <a16:creationId xmlns:a16="http://schemas.microsoft.com/office/drawing/2014/main" id="{A97B91DA-715D-2B29-1F72-E09C72B5A113}"/>
              </a:ext>
            </a:extLst>
          </p:cNvPr>
          <p:cNvSpPr txBox="1"/>
          <p:nvPr/>
        </p:nvSpPr>
        <p:spPr>
          <a:xfrm>
            <a:off x="2256195" y="4498557"/>
            <a:ext cx="9145016" cy="1497269"/>
          </a:xfrm>
          <a:prstGeom prst="rect">
            <a:avLst/>
          </a:prstGeom>
          <a:noFill/>
        </p:spPr>
        <p:txBody>
          <a:bodyPr wrap="square" rtlCol="1">
            <a:spAutoFit/>
          </a:bodyPr>
          <a:lstStyle/>
          <a:p>
            <a:pPr algn="just" rtl="1">
              <a:lnSpc>
                <a:spcPct val="200000"/>
              </a:lnSpc>
            </a:pPr>
            <a:r>
              <a:rPr lang="ar-EG" sz="1600" b="1" dirty="0">
                <a:solidFill>
                  <a:schemeClr val="accent2"/>
                </a:solidFill>
                <a:latin typeface="Alexandria" pitchFamily="2" charset="-78"/>
                <a:cs typeface="Alexandria" pitchFamily="2" charset="-78"/>
              </a:rPr>
              <a:t>الحوكمة في المؤسسات التعليمية (الـحوكمة التعليمية):</a:t>
            </a:r>
          </a:p>
          <a:p>
            <a:pPr algn="just" rtl="1">
              <a:lnSpc>
                <a:spcPct val="200000"/>
              </a:lnSpc>
            </a:pPr>
            <a:r>
              <a:rPr lang="ar-EG" sz="1600" dirty="0">
                <a:latin typeface="Alexandria" pitchFamily="2" charset="-78"/>
                <a:cs typeface="Alexandria" pitchFamily="2" charset="-78"/>
              </a:rPr>
              <a:t> هي الإطار الذي يحدد الصلاحيات والمسؤوليات، وينظم عملية اتخاذ القرار، ويضمن مشاركة الأطراف المعنية، بهدف تحقيق الجودة والعدالة والاستدامة في الأداء المؤسسي.</a:t>
            </a:r>
          </a:p>
        </p:txBody>
      </p:sp>
      <p:pic>
        <p:nvPicPr>
          <p:cNvPr id="7" name="Picture 6">
            <a:extLst>
              <a:ext uri="{FF2B5EF4-FFF2-40B4-BE49-F238E27FC236}">
                <a16:creationId xmlns:a16="http://schemas.microsoft.com/office/drawing/2014/main" id="{AF9FE036-07E3-D63C-448E-F27905C82EE4}"/>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1437" b="98563" l="9483" r="94253">
                        <a14:foregroundMark x1="49713" y1="8046" x2="49713" y2="8046"/>
                        <a14:foregroundMark x1="76724" y1="11494" x2="76724" y2="11494"/>
                        <a14:foregroundMark x1="69540" y1="5460" x2="69540" y2="5460"/>
                        <a14:foregroundMark x1="56322" y1="2874" x2="56322" y2="2874"/>
                        <a14:foregroundMark x1="47414" y1="1437" x2="47414" y2="1437"/>
                        <a14:foregroundMark x1="94540" y1="41379" x2="94540" y2="41379"/>
                        <a14:foregroundMark x1="45402" y1="98563" x2="45402" y2="98563"/>
                        <a14:foregroundMark x1="35057" y1="97701" x2="35057" y2="97701"/>
                        <a14:foregroundMark x1="21839" y1="97701" x2="21839" y2="97701"/>
                        <a14:foregroundMark x1="15805" y1="95115" x2="15805" y2="95115"/>
                        <a14:foregroundMark x1="32759" y1="95115" x2="32759" y2="95115"/>
                        <a14:foregroundMark x1="42529" y1="94828" x2="42529" y2="94828"/>
                        <a14:foregroundMark x1="52874" y1="94828" x2="52874" y2="94828"/>
                        <a14:foregroundMark x1="63793" y1="95977" x2="63793" y2="95977"/>
                        <a14:foregroundMark x1="72701" y1="97701" x2="72701" y2="97701"/>
                        <a14:foregroundMark x1="81609" y1="97126" x2="81609" y2="97126"/>
                        <a14:foregroundMark x1="86782" y1="96264" x2="87644" y2="96264"/>
                        <a14:foregroundMark x1="91092" y1="95977" x2="91092" y2="95977"/>
                        <a14:foregroundMark x1="82759" y1="93678" x2="82759" y2="93678"/>
                        <a14:foregroundMark x1="77299" y1="95690" x2="77299" y2="95690"/>
                        <a14:foregroundMark x1="63218" y1="97126" x2="63218" y2="97126"/>
                        <a14:foregroundMark x1="41092" y1="96839" x2="41092" y2="96839"/>
                        <a14:foregroundMark x1="46552" y1="92816" x2="46552" y2="92816"/>
                        <a14:foregroundMark x1="34483" y1="92241" x2="34483" y2="92241"/>
                        <a14:foregroundMark x1="26437" y1="95115" x2="26437" y2="95115"/>
                        <a14:foregroundMark x1="50575" y1="93966" x2="50575" y2="93966"/>
                        <a14:foregroundMark x1="70402" y1="93678" x2="70402" y2="93678"/>
                        <a14:foregroundMark x1="87356" y1="93678" x2="88218" y2="93678"/>
                        <a14:foregroundMark x1="91092" y1="81034" x2="91092" y2="81034"/>
                      </a14:backgroundRemoval>
                    </a14:imgEffect>
                  </a14:imgLayer>
                </a14:imgProps>
              </a:ext>
            </a:extLst>
          </a:blip>
          <a:stretch>
            <a:fillRect/>
          </a:stretch>
        </p:blipFill>
        <p:spPr>
          <a:xfrm>
            <a:off x="39887" y="4293096"/>
            <a:ext cx="2175121" cy="2175121"/>
          </a:xfrm>
          <a:prstGeom prst="rect">
            <a:avLst/>
          </a:prstGeom>
        </p:spPr>
      </p:pic>
    </p:spTree>
    <p:extLst>
      <p:ext uri="{BB962C8B-B14F-4D97-AF65-F5344CB8AC3E}">
        <p14:creationId xmlns:p14="http://schemas.microsoft.com/office/powerpoint/2010/main" val="3093147303"/>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BF7A8F-2C73-539D-A1E7-BFD1A8F9677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2A927B5-D95F-4973-C68B-B42FCBC7846F}"/>
              </a:ext>
            </a:extLst>
          </p:cNvPr>
          <p:cNvSpPr/>
          <p:nvPr/>
        </p:nvSpPr>
        <p:spPr>
          <a:xfrm flipV="1">
            <a:off x="2626178" y="5689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0BAF65FE-2361-AB4B-5EBF-B585C9EBA647}"/>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0B7E380-40AF-B023-6FAB-80319945C787}"/>
              </a:ext>
            </a:extLst>
          </p:cNvPr>
          <p:cNvSpPr/>
          <p:nvPr/>
        </p:nvSpPr>
        <p:spPr>
          <a:xfrm>
            <a:off x="727618" y="1562967"/>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ar-EG" sz="1600" b="1" dirty="0">
              <a:solidFill>
                <a:srgbClr val="00B0F0"/>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0445BBBF-4D06-1648-8E0B-8208C66C4E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ED7D7A39-F14A-3615-4C85-91E9C4239D21}"/>
              </a:ext>
            </a:extLst>
          </p:cNvPr>
          <p:cNvSpPr/>
          <p:nvPr/>
        </p:nvSpPr>
        <p:spPr>
          <a:xfrm>
            <a:off x="2043069" y="591784"/>
            <a:ext cx="9868083"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الفرق بين القيادة التربوية، والإدارة المدرسية، والحوكمة</a:t>
            </a:r>
          </a:p>
        </p:txBody>
      </p:sp>
      <p:sp>
        <p:nvSpPr>
          <p:cNvPr id="4" name="TextBox 47">
            <a:extLst>
              <a:ext uri="{FF2B5EF4-FFF2-40B4-BE49-F238E27FC236}">
                <a16:creationId xmlns:a16="http://schemas.microsoft.com/office/drawing/2014/main" id="{5A4D352A-723B-913E-2957-E97664AC48EA}"/>
              </a:ext>
            </a:extLst>
          </p:cNvPr>
          <p:cNvSpPr txBox="1"/>
          <p:nvPr/>
        </p:nvSpPr>
        <p:spPr>
          <a:xfrm>
            <a:off x="1055440" y="1602095"/>
            <a:ext cx="10696922" cy="70218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400" b="0" i="0" u="none" strike="noStrike" kern="1200" cap="none" spc="0" normalizeH="0" baseline="0" noProof="0" dirty="0">
                <a:ln>
                  <a:noFill/>
                </a:ln>
                <a:effectLst/>
                <a:uLnTx/>
                <a:uFillTx/>
                <a:latin typeface="Alexandria" pitchFamily="2" charset="-78"/>
                <a:ea typeface="+mn-ea"/>
                <a:cs typeface="Alexandria" pitchFamily="2" charset="-78"/>
              </a:rPr>
              <a:t>تُعدّ القيادة التربوية والإدارة المدرسية والحوكمة ركائز أساسية في نجاح المؤسسة التعليمية، إذ يتكامل دور كل منها في تحسين جودة التعليم، وضمان كفاءة الأداء، وترسيخ مبادئ الشفافية والمساءلة.</a:t>
            </a:r>
          </a:p>
        </p:txBody>
      </p:sp>
      <p:sp>
        <p:nvSpPr>
          <p:cNvPr id="6" name="Freeform 354">
            <a:extLst>
              <a:ext uri="{FF2B5EF4-FFF2-40B4-BE49-F238E27FC236}">
                <a16:creationId xmlns:a16="http://schemas.microsoft.com/office/drawing/2014/main" id="{8ED6BDD5-9C1E-DDE2-7E0A-829F2D5A0873}"/>
              </a:ext>
            </a:extLst>
          </p:cNvPr>
          <p:cNvSpPr/>
          <p:nvPr/>
        </p:nvSpPr>
        <p:spPr>
          <a:xfrm>
            <a:off x="5019961" y="2276872"/>
            <a:ext cx="2105140" cy="2673365"/>
          </a:xfrm>
          <a:custGeom>
            <a:avLst/>
            <a:gdLst>
              <a:gd name="connsiteX0" fmla="*/ 140719 w 169815"/>
              <a:gd name="connsiteY0" fmla="*/ 126640 h 215652"/>
              <a:gd name="connsiteX1" fmla="*/ 40971 w 169815"/>
              <a:gd name="connsiteY1" fmla="*/ 215652 h 215652"/>
              <a:gd name="connsiteX2" fmla="*/ 3228 w 169815"/>
              <a:gd name="connsiteY2" fmla="*/ 96295 h 215652"/>
              <a:gd name="connsiteX3" fmla="*/ 109716 w 169815"/>
              <a:gd name="connsiteY3" fmla="*/ 1213 h 215652"/>
              <a:gd name="connsiteX4" fmla="*/ 148806 w 169815"/>
              <a:gd name="connsiteY4" fmla="*/ 22792 h 215652"/>
              <a:gd name="connsiteX5" fmla="*/ 168352 w 169815"/>
              <a:gd name="connsiteY5" fmla="*/ 86180 h 215652"/>
              <a:gd name="connsiteX6" fmla="*/ 140719 w 169815"/>
              <a:gd name="connsiteY6" fmla="*/ 126640 h 2156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9815" h="215652">
                <a:moveTo>
                  <a:pt x="140719" y="126640"/>
                </a:moveTo>
                <a:cubicBezTo>
                  <a:pt x="107020" y="130686"/>
                  <a:pt x="61864" y="148893"/>
                  <a:pt x="40971" y="215652"/>
                </a:cubicBezTo>
                <a:cubicBezTo>
                  <a:pt x="40971" y="215652"/>
                  <a:pt x="-13621" y="165077"/>
                  <a:pt x="3228" y="96295"/>
                </a:cubicBezTo>
                <a:cubicBezTo>
                  <a:pt x="16708" y="40325"/>
                  <a:pt x="65234" y="14026"/>
                  <a:pt x="109716" y="1213"/>
                </a:cubicBezTo>
                <a:cubicBezTo>
                  <a:pt x="126565" y="-3507"/>
                  <a:pt x="144089" y="5934"/>
                  <a:pt x="148806" y="22792"/>
                </a:cubicBezTo>
                <a:lnTo>
                  <a:pt x="168352" y="86180"/>
                </a:lnTo>
                <a:cubicBezTo>
                  <a:pt x="174417" y="105061"/>
                  <a:pt x="160938" y="124617"/>
                  <a:pt x="140719" y="126640"/>
                </a:cubicBezTo>
                <a:close/>
              </a:path>
            </a:pathLst>
          </a:custGeom>
          <a:solidFill>
            <a:schemeClr val="accent2"/>
          </a:solidFill>
          <a:ln w="0" cap="flat">
            <a:no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B0FAE3FA-0284-6493-B847-637AB3ADF815}"/>
              </a:ext>
            </a:extLst>
          </p:cNvPr>
          <p:cNvSpPr/>
          <p:nvPr/>
        </p:nvSpPr>
        <p:spPr>
          <a:xfrm>
            <a:off x="6413482" y="3996274"/>
            <a:ext cx="1903951" cy="2465358"/>
          </a:xfrm>
          <a:custGeom>
            <a:avLst/>
            <a:gdLst>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827949 w 1903951"/>
              <a:gd name="connsiteY4" fmla="*/ 2059507 h 2465358"/>
              <a:gd name="connsiteX5" fmla="*/ 1814752 w 1903951"/>
              <a:gd name="connsiteY5" fmla="*/ 2109232 h 2465358"/>
              <a:gd name="connsiteX6" fmla="*/ 1796327 w 1903951"/>
              <a:gd name="connsiteY6" fmla="*/ 2182806 h 2465358"/>
              <a:gd name="connsiteX7" fmla="*/ 1793418 w 1903951"/>
              <a:gd name="connsiteY7" fmla="*/ 2182806 h 2465358"/>
              <a:gd name="connsiteX8" fmla="*/ 1770970 w 1903951"/>
              <a:gd name="connsiteY8" fmla="*/ 2242464 h 2465358"/>
              <a:gd name="connsiteX9" fmla="*/ 1468328 w 1903951"/>
              <a:gd name="connsiteY9" fmla="*/ 2460562 h 2465358"/>
              <a:gd name="connsiteX10" fmla="*/ 1458028 w 1903951"/>
              <a:gd name="connsiteY10" fmla="*/ 2460991 h 2465358"/>
              <a:gd name="connsiteX11" fmla="*/ 1450640 w 1903951"/>
              <a:gd name="connsiteY11" fmla="*/ 2462596 h 2465358"/>
              <a:gd name="connsiteX12" fmla="*/ 1295030 w 1903951"/>
              <a:gd name="connsiteY12" fmla="*/ 2450314 h 2465358"/>
              <a:gd name="connsiteX13" fmla="*/ 1015861 w 1903951"/>
              <a:gd name="connsiteY13" fmla="*/ 2373055 h 2465358"/>
              <a:gd name="connsiteX14" fmla="*/ 893437 w 1903951"/>
              <a:gd name="connsiteY14" fmla="*/ 2340564 h 2465358"/>
              <a:gd name="connsiteX15" fmla="*/ 879478 w 1903951"/>
              <a:gd name="connsiteY15" fmla="*/ 2335311 h 2465358"/>
              <a:gd name="connsiteX16" fmla="*/ 509652 w 1903951"/>
              <a:gd name="connsiteY16" fmla="*/ 2232963 h 2465358"/>
              <a:gd name="connsiteX17" fmla="*/ 267359 w 1903951"/>
              <a:gd name="connsiteY17" fmla="*/ 1672882 h 2465358"/>
              <a:gd name="connsiteX18" fmla="*/ 0 w 1903951"/>
              <a:gd name="connsiteY18" fmla="*/ 42771 h 2465358"/>
              <a:gd name="connsiteX19" fmla="*/ 411994 w 1903951"/>
              <a:gd name="connsiteY19"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827949 w 1903951"/>
              <a:gd name="connsiteY4" fmla="*/ 2059507 h 2465358"/>
              <a:gd name="connsiteX5" fmla="*/ 1814752 w 1903951"/>
              <a:gd name="connsiteY5" fmla="*/ 2109232 h 2465358"/>
              <a:gd name="connsiteX6" fmla="*/ 1796327 w 1903951"/>
              <a:gd name="connsiteY6" fmla="*/ 2182806 h 2465358"/>
              <a:gd name="connsiteX7" fmla="*/ 1793418 w 1903951"/>
              <a:gd name="connsiteY7" fmla="*/ 2182806 h 2465358"/>
              <a:gd name="connsiteX8" fmla="*/ 1770970 w 1903951"/>
              <a:gd name="connsiteY8" fmla="*/ 2242464 h 2465358"/>
              <a:gd name="connsiteX9" fmla="*/ 1468328 w 1903951"/>
              <a:gd name="connsiteY9" fmla="*/ 2460562 h 2465358"/>
              <a:gd name="connsiteX10" fmla="*/ 1458028 w 1903951"/>
              <a:gd name="connsiteY10" fmla="*/ 2460991 h 2465358"/>
              <a:gd name="connsiteX11" fmla="*/ 1450640 w 1903951"/>
              <a:gd name="connsiteY11" fmla="*/ 2462596 h 2465358"/>
              <a:gd name="connsiteX12" fmla="*/ 1295030 w 1903951"/>
              <a:gd name="connsiteY12" fmla="*/ 2450314 h 2465358"/>
              <a:gd name="connsiteX13" fmla="*/ 1015861 w 1903951"/>
              <a:gd name="connsiteY13" fmla="*/ 2373055 h 2465358"/>
              <a:gd name="connsiteX14" fmla="*/ 879478 w 1903951"/>
              <a:gd name="connsiteY14" fmla="*/ 2335311 h 2465358"/>
              <a:gd name="connsiteX15" fmla="*/ 509652 w 1903951"/>
              <a:gd name="connsiteY15" fmla="*/ 2232963 h 2465358"/>
              <a:gd name="connsiteX16" fmla="*/ 267359 w 1903951"/>
              <a:gd name="connsiteY16" fmla="*/ 1672882 h 2465358"/>
              <a:gd name="connsiteX17" fmla="*/ 0 w 1903951"/>
              <a:gd name="connsiteY17" fmla="*/ 42771 h 2465358"/>
              <a:gd name="connsiteX18" fmla="*/ 411994 w 1903951"/>
              <a:gd name="connsiteY18"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827949 w 1903951"/>
              <a:gd name="connsiteY4" fmla="*/ 2059507 h 2465358"/>
              <a:gd name="connsiteX5" fmla="*/ 1814752 w 1903951"/>
              <a:gd name="connsiteY5" fmla="*/ 2109232 h 2465358"/>
              <a:gd name="connsiteX6" fmla="*/ 1796327 w 1903951"/>
              <a:gd name="connsiteY6" fmla="*/ 2182806 h 2465358"/>
              <a:gd name="connsiteX7" fmla="*/ 1770970 w 1903951"/>
              <a:gd name="connsiteY7" fmla="*/ 2242464 h 2465358"/>
              <a:gd name="connsiteX8" fmla="*/ 1468328 w 1903951"/>
              <a:gd name="connsiteY8" fmla="*/ 2460562 h 2465358"/>
              <a:gd name="connsiteX9" fmla="*/ 1458028 w 1903951"/>
              <a:gd name="connsiteY9" fmla="*/ 2460991 h 2465358"/>
              <a:gd name="connsiteX10" fmla="*/ 1450640 w 1903951"/>
              <a:gd name="connsiteY10" fmla="*/ 2462596 h 2465358"/>
              <a:gd name="connsiteX11" fmla="*/ 1295030 w 1903951"/>
              <a:gd name="connsiteY11" fmla="*/ 2450314 h 2465358"/>
              <a:gd name="connsiteX12" fmla="*/ 1015861 w 1903951"/>
              <a:gd name="connsiteY12" fmla="*/ 2373055 h 2465358"/>
              <a:gd name="connsiteX13" fmla="*/ 879478 w 1903951"/>
              <a:gd name="connsiteY13" fmla="*/ 2335311 h 2465358"/>
              <a:gd name="connsiteX14" fmla="*/ 509652 w 1903951"/>
              <a:gd name="connsiteY14" fmla="*/ 2232963 h 2465358"/>
              <a:gd name="connsiteX15" fmla="*/ 267359 w 1903951"/>
              <a:gd name="connsiteY15" fmla="*/ 1672882 h 2465358"/>
              <a:gd name="connsiteX16" fmla="*/ 0 w 1903951"/>
              <a:gd name="connsiteY16" fmla="*/ 42771 h 2465358"/>
              <a:gd name="connsiteX17" fmla="*/ 411994 w 1903951"/>
              <a:gd name="connsiteY17"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827949 w 1903951"/>
              <a:gd name="connsiteY4" fmla="*/ 2059507 h 2465358"/>
              <a:gd name="connsiteX5" fmla="*/ 1796327 w 1903951"/>
              <a:gd name="connsiteY5" fmla="*/ 2182806 h 2465358"/>
              <a:gd name="connsiteX6" fmla="*/ 1770970 w 1903951"/>
              <a:gd name="connsiteY6" fmla="*/ 2242464 h 2465358"/>
              <a:gd name="connsiteX7" fmla="*/ 1468328 w 1903951"/>
              <a:gd name="connsiteY7" fmla="*/ 2460562 h 2465358"/>
              <a:gd name="connsiteX8" fmla="*/ 1458028 w 1903951"/>
              <a:gd name="connsiteY8" fmla="*/ 2460991 h 2465358"/>
              <a:gd name="connsiteX9" fmla="*/ 1450640 w 1903951"/>
              <a:gd name="connsiteY9" fmla="*/ 2462596 h 2465358"/>
              <a:gd name="connsiteX10" fmla="*/ 1295030 w 1903951"/>
              <a:gd name="connsiteY10" fmla="*/ 2450314 h 2465358"/>
              <a:gd name="connsiteX11" fmla="*/ 1015861 w 1903951"/>
              <a:gd name="connsiteY11" fmla="*/ 2373055 h 2465358"/>
              <a:gd name="connsiteX12" fmla="*/ 879478 w 1903951"/>
              <a:gd name="connsiteY12" fmla="*/ 2335311 h 2465358"/>
              <a:gd name="connsiteX13" fmla="*/ 509652 w 1903951"/>
              <a:gd name="connsiteY13" fmla="*/ 2232963 h 2465358"/>
              <a:gd name="connsiteX14" fmla="*/ 267359 w 1903951"/>
              <a:gd name="connsiteY14" fmla="*/ 1672882 h 2465358"/>
              <a:gd name="connsiteX15" fmla="*/ 0 w 1903951"/>
              <a:gd name="connsiteY15" fmla="*/ 42771 h 2465358"/>
              <a:gd name="connsiteX16" fmla="*/ 411994 w 1903951"/>
              <a:gd name="connsiteY16"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796327 w 1903951"/>
              <a:gd name="connsiteY4" fmla="*/ 2182806 h 2465358"/>
              <a:gd name="connsiteX5" fmla="*/ 1770970 w 1903951"/>
              <a:gd name="connsiteY5" fmla="*/ 2242464 h 2465358"/>
              <a:gd name="connsiteX6" fmla="*/ 1468328 w 1903951"/>
              <a:gd name="connsiteY6" fmla="*/ 2460562 h 2465358"/>
              <a:gd name="connsiteX7" fmla="*/ 1458028 w 1903951"/>
              <a:gd name="connsiteY7" fmla="*/ 2460991 h 2465358"/>
              <a:gd name="connsiteX8" fmla="*/ 1450640 w 1903951"/>
              <a:gd name="connsiteY8" fmla="*/ 2462596 h 2465358"/>
              <a:gd name="connsiteX9" fmla="*/ 1295030 w 1903951"/>
              <a:gd name="connsiteY9" fmla="*/ 2450314 h 2465358"/>
              <a:gd name="connsiteX10" fmla="*/ 1015861 w 1903951"/>
              <a:gd name="connsiteY10" fmla="*/ 2373055 h 2465358"/>
              <a:gd name="connsiteX11" fmla="*/ 879478 w 1903951"/>
              <a:gd name="connsiteY11" fmla="*/ 2335311 h 2465358"/>
              <a:gd name="connsiteX12" fmla="*/ 509652 w 1903951"/>
              <a:gd name="connsiteY12" fmla="*/ 2232963 h 2465358"/>
              <a:gd name="connsiteX13" fmla="*/ 267359 w 1903951"/>
              <a:gd name="connsiteY13" fmla="*/ 1672882 h 2465358"/>
              <a:gd name="connsiteX14" fmla="*/ 0 w 1903951"/>
              <a:gd name="connsiteY14" fmla="*/ 42771 h 2465358"/>
              <a:gd name="connsiteX15" fmla="*/ 411994 w 1903951"/>
              <a:gd name="connsiteY15" fmla="*/ 71 h 2465358"/>
              <a:gd name="connsiteX0" fmla="*/ 411994 w 1903951"/>
              <a:gd name="connsiteY0" fmla="*/ 71 h 2465358"/>
              <a:gd name="connsiteX1" fmla="*/ 1503902 w 1903951"/>
              <a:gd name="connsiteY1" fmla="*/ 435670 h 2465358"/>
              <a:gd name="connsiteX2" fmla="*/ 1849559 w 1903951"/>
              <a:gd name="connsiteY2" fmla="*/ 1970244 h 2465358"/>
              <a:gd name="connsiteX3" fmla="*/ 1829273 w 1903951"/>
              <a:gd name="connsiteY3" fmla="*/ 2051250 h 2465358"/>
              <a:gd name="connsiteX4" fmla="*/ 1796327 w 1903951"/>
              <a:gd name="connsiteY4" fmla="*/ 2182806 h 2465358"/>
              <a:gd name="connsiteX5" fmla="*/ 1770970 w 1903951"/>
              <a:gd name="connsiteY5" fmla="*/ 2242464 h 2465358"/>
              <a:gd name="connsiteX6" fmla="*/ 1468328 w 1903951"/>
              <a:gd name="connsiteY6" fmla="*/ 2460562 h 2465358"/>
              <a:gd name="connsiteX7" fmla="*/ 1458028 w 1903951"/>
              <a:gd name="connsiteY7" fmla="*/ 2460991 h 2465358"/>
              <a:gd name="connsiteX8" fmla="*/ 1450640 w 1903951"/>
              <a:gd name="connsiteY8" fmla="*/ 2462596 h 2465358"/>
              <a:gd name="connsiteX9" fmla="*/ 1295030 w 1903951"/>
              <a:gd name="connsiteY9" fmla="*/ 2450314 h 2465358"/>
              <a:gd name="connsiteX10" fmla="*/ 1015861 w 1903951"/>
              <a:gd name="connsiteY10" fmla="*/ 2373055 h 2465358"/>
              <a:gd name="connsiteX11" fmla="*/ 879478 w 1903951"/>
              <a:gd name="connsiteY11" fmla="*/ 2335311 h 2465358"/>
              <a:gd name="connsiteX12" fmla="*/ 509652 w 1903951"/>
              <a:gd name="connsiteY12" fmla="*/ 2232963 h 2465358"/>
              <a:gd name="connsiteX13" fmla="*/ 267359 w 1903951"/>
              <a:gd name="connsiteY13" fmla="*/ 1672882 h 2465358"/>
              <a:gd name="connsiteX14" fmla="*/ 0 w 1903951"/>
              <a:gd name="connsiteY14" fmla="*/ 42771 h 2465358"/>
              <a:gd name="connsiteX15" fmla="*/ 411994 w 1903951"/>
              <a:gd name="connsiteY15" fmla="*/ 71 h 24653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903951" h="2465358">
                <a:moveTo>
                  <a:pt x="411994" y="71"/>
                </a:moveTo>
                <a:cubicBezTo>
                  <a:pt x="723752" y="2772"/>
                  <a:pt x="1156124" y="83005"/>
                  <a:pt x="1503902" y="435670"/>
                </a:cubicBezTo>
                <a:cubicBezTo>
                  <a:pt x="1935236" y="881865"/>
                  <a:pt x="1957167" y="1462455"/>
                  <a:pt x="1849559" y="1970244"/>
                </a:cubicBezTo>
                <a:lnTo>
                  <a:pt x="1829273" y="2051250"/>
                </a:lnTo>
                <a:cubicBezTo>
                  <a:pt x="1815910" y="2123677"/>
                  <a:pt x="1807309" y="2138954"/>
                  <a:pt x="1796327" y="2182806"/>
                </a:cubicBezTo>
                <a:lnTo>
                  <a:pt x="1770970" y="2242464"/>
                </a:lnTo>
                <a:cubicBezTo>
                  <a:pt x="1711724" y="2361668"/>
                  <a:pt x="1597158" y="2442311"/>
                  <a:pt x="1468328" y="2460562"/>
                </a:cubicBezTo>
                <a:lnTo>
                  <a:pt x="1458028" y="2460991"/>
                </a:lnTo>
                <a:lnTo>
                  <a:pt x="1450640" y="2462596"/>
                </a:lnTo>
                <a:cubicBezTo>
                  <a:pt x="1399988" y="2468604"/>
                  <a:pt x="1347248" y="2464945"/>
                  <a:pt x="1295030" y="2450314"/>
                </a:cubicBezTo>
                <a:lnTo>
                  <a:pt x="1015861" y="2373055"/>
                </a:lnTo>
                <a:lnTo>
                  <a:pt x="879478" y="2335311"/>
                </a:lnTo>
                <a:lnTo>
                  <a:pt x="509652" y="2232963"/>
                </a:lnTo>
                <a:cubicBezTo>
                  <a:pt x="267359" y="2166096"/>
                  <a:pt x="158752" y="1898588"/>
                  <a:pt x="267359" y="1672882"/>
                </a:cubicBezTo>
                <a:cubicBezTo>
                  <a:pt x="451177" y="1296705"/>
                  <a:pt x="559784" y="703178"/>
                  <a:pt x="0" y="42771"/>
                </a:cubicBezTo>
                <a:cubicBezTo>
                  <a:pt x="0" y="42771"/>
                  <a:pt x="169515" y="-2030"/>
                  <a:pt x="411994" y="71"/>
                </a:cubicBezTo>
                <a:close/>
              </a:path>
            </a:pathLst>
          </a:custGeom>
          <a:solidFill>
            <a:schemeClr val="accent4"/>
          </a:solidFill>
          <a:ln w="0" cap="flat">
            <a:noFill/>
            <a:prstDash val="solid"/>
            <a:miter/>
          </a:ln>
        </p:spPr>
        <p:txBody>
          <a:bodyPr wrap="square" rtlCol="0" anchor="ctr">
            <a:noAutofit/>
          </a:bodyPr>
          <a:lstStyle/>
          <a:p>
            <a:endParaRPr lang="en-US"/>
          </a:p>
        </p:txBody>
      </p:sp>
      <p:sp>
        <p:nvSpPr>
          <p:cNvPr id="8" name="Freeform 356">
            <a:extLst>
              <a:ext uri="{FF2B5EF4-FFF2-40B4-BE49-F238E27FC236}">
                <a16:creationId xmlns:a16="http://schemas.microsoft.com/office/drawing/2014/main" id="{6AF3F270-14A2-DED4-4FAF-22807ACA7AFF}"/>
              </a:ext>
            </a:extLst>
          </p:cNvPr>
          <p:cNvSpPr/>
          <p:nvPr/>
        </p:nvSpPr>
        <p:spPr>
          <a:xfrm>
            <a:off x="3874583" y="4559135"/>
            <a:ext cx="2856390" cy="1890640"/>
          </a:xfrm>
          <a:custGeom>
            <a:avLst/>
            <a:gdLst>
              <a:gd name="connsiteX0" fmla="*/ 229742 w 230416"/>
              <a:gd name="connsiteY0" fmla="*/ 56500 h 152512"/>
              <a:gd name="connsiteX1" fmla="*/ 144148 w 230416"/>
              <a:gd name="connsiteY1" fmla="*/ 148210 h 152512"/>
              <a:gd name="connsiteX2" fmla="*/ 9353 w 230416"/>
              <a:gd name="connsiteY2" fmla="*/ 102355 h 152512"/>
              <a:gd name="connsiteX3" fmla="*/ 9353 w 230416"/>
              <a:gd name="connsiteY3" fmla="*/ 57849 h 152512"/>
              <a:gd name="connsiteX4" fmla="*/ 55183 w 230416"/>
              <a:gd name="connsiteY4" fmla="*/ 9971 h 152512"/>
              <a:gd name="connsiteX5" fmla="*/ 104383 w 230416"/>
              <a:gd name="connsiteY5" fmla="*/ 14017 h 152512"/>
              <a:gd name="connsiteX6" fmla="*/ 230416 w 230416"/>
              <a:gd name="connsiteY6" fmla="*/ 57174 h 152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30416" h="152512">
                <a:moveTo>
                  <a:pt x="229742" y="56500"/>
                </a:moveTo>
                <a:cubicBezTo>
                  <a:pt x="229742" y="56500"/>
                  <a:pt x="212893" y="128654"/>
                  <a:pt x="144148" y="148210"/>
                </a:cubicBezTo>
                <a:cubicBezTo>
                  <a:pt x="88882" y="163720"/>
                  <a:pt x="42378" y="134723"/>
                  <a:pt x="9353" y="102355"/>
                </a:cubicBezTo>
                <a:cubicBezTo>
                  <a:pt x="-2778" y="90217"/>
                  <a:pt x="-3452" y="69987"/>
                  <a:pt x="9353" y="57849"/>
                </a:cubicBezTo>
                <a:lnTo>
                  <a:pt x="55183" y="9971"/>
                </a:lnTo>
                <a:cubicBezTo>
                  <a:pt x="69337" y="-4864"/>
                  <a:pt x="92252" y="-2842"/>
                  <a:pt x="104383" y="14017"/>
                </a:cubicBezTo>
                <a:cubicBezTo>
                  <a:pt x="123928" y="41665"/>
                  <a:pt x="162345" y="72010"/>
                  <a:pt x="230416" y="57174"/>
                </a:cubicBezTo>
                <a:close/>
              </a:path>
            </a:pathLst>
          </a:custGeom>
          <a:solidFill>
            <a:schemeClr val="accent5"/>
          </a:solidFill>
          <a:ln w="0" cap="flat">
            <a:noFill/>
            <a:prstDash val="solid"/>
            <a:miter/>
          </a:ln>
        </p:spPr>
        <p:txBody>
          <a:bodyPr rtlCol="0" anchor="ctr"/>
          <a:lstStyle/>
          <a:p>
            <a:endParaRPr lang="en-US"/>
          </a:p>
        </p:txBody>
      </p:sp>
      <p:pic>
        <p:nvPicPr>
          <p:cNvPr id="9" name="Graphic 8" descr="Bullseye with solid fill">
            <a:extLst>
              <a:ext uri="{FF2B5EF4-FFF2-40B4-BE49-F238E27FC236}">
                <a16:creationId xmlns:a16="http://schemas.microsoft.com/office/drawing/2014/main" id="{6404A9D2-E855-A659-D0E8-A36A5E8CCCF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7125090" y="4925533"/>
            <a:ext cx="740604" cy="740604"/>
          </a:xfrm>
          <a:prstGeom prst="rect">
            <a:avLst/>
          </a:prstGeom>
        </p:spPr>
      </p:pic>
      <p:pic>
        <p:nvPicPr>
          <p:cNvPr id="10" name="Graphic 9" descr="Hourglass 30% with solid fill">
            <a:extLst>
              <a:ext uri="{FF2B5EF4-FFF2-40B4-BE49-F238E27FC236}">
                <a16:creationId xmlns:a16="http://schemas.microsoft.com/office/drawing/2014/main" id="{0670EB6D-A0C3-E1AA-16EB-2EE906A1ECA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4620748" y="5228951"/>
            <a:ext cx="740604" cy="740604"/>
          </a:xfrm>
          <a:prstGeom prst="rect">
            <a:avLst/>
          </a:prstGeom>
        </p:spPr>
      </p:pic>
      <p:pic>
        <p:nvPicPr>
          <p:cNvPr id="11" name="Graphic 10" descr="Lightbulb with solid fill">
            <a:extLst>
              <a:ext uri="{FF2B5EF4-FFF2-40B4-BE49-F238E27FC236}">
                <a16:creationId xmlns:a16="http://schemas.microsoft.com/office/drawing/2014/main" id="{A802E80C-D9A0-5E3E-B5A2-0F6D467673F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562645" y="2926890"/>
            <a:ext cx="740604" cy="740604"/>
          </a:xfrm>
          <a:prstGeom prst="rect">
            <a:avLst/>
          </a:prstGeom>
        </p:spPr>
      </p:pic>
      <p:sp>
        <p:nvSpPr>
          <p:cNvPr id="12" name="TextBox 11">
            <a:extLst>
              <a:ext uri="{FF2B5EF4-FFF2-40B4-BE49-F238E27FC236}">
                <a16:creationId xmlns:a16="http://schemas.microsoft.com/office/drawing/2014/main" id="{3523F7FB-4367-9D79-B1E1-E865EF6381DA}"/>
              </a:ext>
            </a:extLst>
          </p:cNvPr>
          <p:cNvSpPr txBox="1"/>
          <p:nvPr/>
        </p:nvSpPr>
        <p:spPr>
          <a:xfrm>
            <a:off x="5141191" y="4128078"/>
            <a:ext cx="687796" cy="461665"/>
          </a:xfrm>
          <a:prstGeom prst="rect">
            <a:avLst/>
          </a:prstGeom>
          <a:noFill/>
        </p:spPr>
        <p:txBody>
          <a:bodyPr wrap="square" lIns="0" rIns="0" rtlCol="0" anchor="ctr">
            <a:spAutoFit/>
          </a:bodyPr>
          <a:lstStyle/>
          <a:p>
            <a:pPr algn="ctr"/>
            <a:r>
              <a:rPr lang="en-US" sz="2400" b="1" noProof="1">
                <a:solidFill>
                  <a:schemeClr val="tx1">
                    <a:lumMod val="75000"/>
                    <a:lumOff val="25000"/>
                  </a:schemeClr>
                </a:solidFill>
              </a:rPr>
              <a:t>01</a:t>
            </a:r>
          </a:p>
        </p:txBody>
      </p:sp>
      <p:sp>
        <p:nvSpPr>
          <p:cNvPr id="13" name="TextBox 12">
            <a:extLst>
              <a:ext uri="{FF2B5EF4-FFF2-40B4-BE49-F238E27FC236}">
                <a16:creationId xmlns:a16="http://schemas.microsoft.com/office/drawing/2014/main" id="{8EDEDC84-723F-AD6E-A5B9-50D7128C4659}"/>
              </a:ext>
            </a:extLst>
          </p:cNvPr>
          <p:cNvSpPr txBox="1"/>
          <p:nvPr/>
        </p:nvSpPr>
        <p:spPr>
          <a:xfrm>
            <a:off x="6579726" y="4033469"/>
            <a:ext cx="687796" cy="461665"/>
          </a:xfrm>
          <a:prstGeom prst="rect">
            <a:avLst/>
          </a:prstGeom>
          <a:noFill/>
        </p:spPr>
        <p:txBody>
          <a:bodyPr wrap="square" lIns="0" rIns="0" rtlCol="0" anchor="ctr">
            <a:spAutoFit/>
          </a:bodyPr>
          <a:lstStyle/>
          <a:p>
            <a:pPr algn="ctr"/>
            <a:r>
              <a:rPr lang="en-US" sz="2400" b="1" noProof="1">
                <a:solidFill>
                  <a:schemeClr val="bg1"/>
                </a:solidFill>
              </a:rPr>
              <a:t>02</a:t>
            </a:r>
          </a:p>
        </p:txBody>
      </p:sp>
      <p:sp>
        <p:nvSpPr>
          <p:cNvPr id="14" name="TextBox 13">
            <a:extLst>
              <a:ext uri="{FF2B5EF4-FFF2-40B4-BE49-F238E27FC236}">
                <a16:creationId xmlns:a16="http://schemas.microsoft.com/office/drawing/2014/main" id="{E749191B-D853-E59E-503C-07ACE0A371FC}"/>
              </a:ext>
            </a:extLst>
          </p:cNvPr>
          <p:cNvSpPr txBox="1"/>
          <p:nvPr/>
        </p:nvSpPr>
        <p:spPr>
          <a:xfrm>
            <a:off x="5904630" y="5348755"/>
            <a:ext cx="687796" cy="461665"/>
          </a:xfrm>
          <a:prstGeom prst="rect">
            <a:avLst/>
          </a:prstGeom>
          <a:noFill/>
        </p:spPr>
        <p:txBody>
          <a:bodyPr wrap="square" lIns="0" rIns="0" rtlCol="0" anchor="ctr">
            <a:spAutoFit/>
          </a:bodyPr>
          <a:lstStyle/>
          <a:p>
            <a:pPr algn="ctr"/>
            <a:r>
              <a:rPr lang="en-US" sz="2400" b="1" noProof="1">
                <a:solidFill>
                  <a:schemeClr val="tx1">
                    <a:lumMod val="75000"/>
                    <a:lumOff val="25000"/>
                  </a:schemeClr>
                </a:solidFill>
              </a:rPr>
              <a:t>03</a:t>
            </a:r>
          </a:p>
        </p:txBody>
      </p:sp>
      <p:sp>
        <p:nvSpPr>
          <p:cNvPr id="15" name="TextBox 14">
            <a:extLst>
              <a:ext uri="{FF2B5EF4-FFF2-40B4-BE49-F238E27FC236}">
                <a16:creationId xmlns:a16="http://schemas.microsoft.com/office/drawing/2014/main" id="{23AFE7CF-EE2F-978C-D289-1DF5C49FC6D8}"/>
              </a:ext>
            </a:extLst>
          </p:cNvPr>
          <p:cNvSpPr txBox="1"/>
          <p:nvPr/>
        </p:nvSpPr>
        <p:spPr>
          <a:xfrm>
            <a:off x="6877788" y="4712177"/>
            <a:ext cx="687796" cy="461665"/>
          </a:xfrm>
          <a:prstGeom prst="rect">
            <a:avLst/>
          </a:prstGeom>
          <a:noFill/>
        </p:spPr>
        <p:txBody>
          <a:bodyPr wrap="square" lIns="0" rIns="0" rtlCol="0" anchor="b">
            <a:spAutoFit/>
          </a:bodyPr>
          <a:lstStyle/>
          <a:p>
            <a:pPr algn="ctr"/>
            <a:r>
              <a:rPr lang="en-US" sz="2400" b="1" noProof="1">
                <a:solidFill>
                  <a:schemeClr val="accent4"/>
                </a:solidFill>
              </a:rPr>
              <a:t>05</a:t>
            </a:r>
          </a:p>
        </p:txBody>
      </p:sp>
      <p:grpSp>
        <p:nvGrpSpPr>
          <p:cNvPr id="24" name="Group 23">
            <a:extLst>
              <a:ext uri="{FF2B5EF4-FFF2-40B4-BE49-F238E27FC236}">
                <a16:creationId xmlns:a16="http://schemas.microsoft.com/office/drawing/2014/main" id="{2460B250-D157-75B9-B720-229E01D0FED4}"/>
              </a:ext>
            </a:extLst>
          </p:cNvPr>
          <p:cNvGrpSpPr/>
          <p:nvPr/>
        </p:nvGrpSpPr>
        <p:grpSpPr>
          <a:xfrm>
            <a:off x="7125090" y="2441449"/>
            <a:ext cx="4506032" cy="1505043"/>
            <a:chOff x="8921977" y="1378944"/>
            <a:chExt cx="2926080" cy="1444215"/>
          </a:xfrm>
        </p:grpSpPr>
        <p:sp>
          <p:nvSpPr>
            <p:cNvPr id="26" name="TextBox 25">
              <a:extLst>
                <a:ext uri="{FF2B5EF4-FFF2-40B4-BE49-F238E27FC236}">
                  <a16:creationId xmlns:a16="http://schemas.microsoft.com/office/drawing/2014/main" id="{C9F9480C-A035-127E-487A-6B3DD6D108C2}"/>
                </a:ext>
              </a:extLst>
            </p:cNvPr>
            <p:cNvSpPr txBox="1"/>
            <p:nvPr/>
          </p:nvSpPr>
          <p:spPr>
            <a:xfrm>
              <a:off x="8921977" y="1378944"/>
              <a:ext cx="2926080" cy="324871"/>
            </a:xfrm>
            <a:prstGeom prst="rect">
              <a:avLst/>
            </a:prstGeom>
            <a:noFill/>
          </p:spPr>
          <p:txBody>
            <a:bodyPr wrap="square" lIns="0" rIns="0" rtlCol="0" anchor="b">
              <a:spAutoFit/>
            </a:bodyPr>
            <a:lstStyle/>
            <a:p>
              <a:pPr algn="ctr" rtl="1"/>
              <a:r>
                <a:rPr lang="ar-EG" sz="1600" b="1" noProof="1">
                  <a:solidFill>
                    <a:schemeClr val="accent2"/>
                  </a:solidFill>
                  <a:latin typeface="Alexandria" pitchFamily="2" charset="-78"/>
                  <a:cs typeface="Alexandria" pitchFamily="2" charset="-78"/>
                </a:rPr>
                <a:t>القيادة التربوية</a:t>
              </a:r>
              <a:endParaRPr lang="en-US" sz="1600" b="1" noProof="1">
                <a:solidFill>
                  <a:schemeClr val="accent2"/>
                </a:solidFill>
                <a:latin typeface="Alexandria" pitchFamily="2" charset="-78"/>
                <a:cs typeface="Alexandria" pitchFamily="2" charset="-78"/>
              </a:endParaRPr>
            </a:p>
          </p:txBody>
        </p:sp>
        <p:sp>
          <p:nvSpPr>
            <p:cNvPr id="27" name="TextBox 26">
              <a:extLst>
                <a:ext uri="{FF2B5EF4-FFF2-40B4-BE49-F238E27FC236}">
                  <a16:creationId xmlns:a16="http://schemas.microsoft.com/office/drawing/2014/main" id="{6AE9F00D-A3F5-5D0B-9E0D-92F5BFC6FDAE}"/>
                </a:ext>
              </a:extLst>
            </p:cNvPr>
            <p:cNvSpPr txBox="1"/>
            <p:nvPr/>
          </p:nvSpPr>
          <p:spPr>
            <a:xfrm>
              <a:off x="8921977" y="1701306"/>
              <a:ext cx="2926080" cy="1121853"/>
            </a:xfrm>
            <a:prstGeom prst="rect">
              <a:avLst/>
            </a:prstGeom>
            <a:noFill/>
          </p:spPr>
          <p:txBody>
            <a:bodyPr wrap="square" lIns="0" rIns="0" rtlCol="0" anchor="t">
              <a:spAutoFit/>
            </a:bodyPr>
            <a:lstStyle/>
            <a:p>
              <a:pPr algn="ctr" rtl="1">
                <a:lnSpc>
                  <a:spcPct val="150000"/>
                </a:lnSpc>
              </a:pPr>
              <a:r>
                <a:rPr lang="ar-EG" sz="1200" b="1" noProof="1">
                  <a:solidFill>
                    <a:srgbClr val="C00000"/>
                  </a:solidFill>
                  <a:latin typeface="Alexandria" pitchFamily="2" charset="-78"/>
                  <a:cs typeface="Alexandria" pitchFamily="2" charset="-78"/>
                </a:rPr>
                <a:t>تركّز على التعلّم والتطوير.:</a:t>
              </a:r>
            </a:p>
            <a:p>
              <a:pPr marL="171450" indent="-171450" algn="r" rtl="1">
                <a:lnSpc>
                  <a:spcPct val="150000"/>
                </a:lnSpc>
                <a:buClr>
                  <a:schemeClr val="accent2"/>
                </a:buClr>
                <a:buFont typeface="Wingdings" panose="05000000000000000000" pitchFamily="2" charset="2"/>
                <a:buChar char="§"/>
              </a:pPr>
              <a:r>
                <a:rPr lang="ar-EG" sz="1200" noProof="1">
                  <a:solidFill>
                    <a:schemeClr val="tx1">
                      <a:lumMod val="65000"/>
                      <a:lumOff val="35000"/>
                    </a:schemeClr>
                  </a:solidFill>
                  <a:latin typeface="Alexandria" pitchFamily="2" charset="-78"/>
                  <a:cs typeface="Alexandria" pitchFamily="2" charset="-78"/>
                </a:rPr>
                <a:t> تهتم بتحسين جودة التدريس ورفع تحصيل الطلبة.</a:t>
              </a:r>
            </a:p>
            <a:p>
              <a:pPr marL="171450" indent="-171450" algn="r" rtl="1">
                <a:lnSpc>
                  <a:spcPct val="150000"/>
                </a:lnSpc>
                <a:buClr>
                  <a:schemeClr val="accent2"/>
                </a:buClr>
                <a:buFont typeface="Wingdings" panose="05000000000000000000" pitchFamily="2" charset="2"/>
                <a:buChar char="§"/>
              </a:pPr>
              <a:r>
                <a:rPr lang="ar-EG" sz="1200" noProof="1">
                  <a:solidFill>
                    <a:schemeClr val="tx1">
                      <a:lumMod val="65000"/>
                      <a:lumOff val="35000"/>
                    </a:schemeClr>
                  </a:solidFill>
                  <a:latin typeface="Alexandria" pitchFamily="2" charset="-78"/>
                  <a:cs typeface="Alexandria" pitchFamily="2" charset="-78"/>
                </a:rPr>
                <a:t>تبني الرؤية المستقبلية للمدرسة وتلهم المعلمين للعمل نحوها.</a:t>
              </a:r>
            </a:p>
            <a:p>
              <a:pPr marL="171450" indent="-171450" algn="r" rtl="1">
                <a:lnSpc>
                  <a:spcPct val="150000"/>
                </a:lnSpc>
                <a:buClr>
                  <a:schemeClr val="accent2"/>
                </a:buClr>
                <a:buFont typeface="Wingdings" panose="05000000000000000000" pitchFamily="2" charset="2"/>
                <a:buChar char="§"/>
              </a:pPr>
              <a:r>
                <a:rPr lang="ar-EG" sz="1200" noProof="1">
                  <a:solidFill>
                    <a:schemeClr val="tx1">
                      <a:lumMod val="65000"/>
                      <a:lumOff val="35000"/>
                    </a:schemeClr>
                  </a:solidFill>
                  <a:latin typeface="Alexandria" pitchFamily="2" charset="-78"/>
                  <a:cs typeface="Alexandria" pitchFamily="2" charset="-78"/>
                </a:rPr>
                <a:t>تقود التغيير، وتطوّر الأداء، وتحفّز العاملين.</a:t>
              </a:r>
              <a:endParaRPr lang="en-US" sz="1200" noProof="1">
                <a:solidFill>
                  <a:schemeClr val="tx1">
                    <a:lumMod val="65000"/>
                    <a:lumOff val="35000"/>
                  </a:schemeClr>
                </a:solidFill>
                <a:latin typeface="Alexandria" pitchFamily="2" charset="-78"/>
                <a:cs typeface="Alexandria" pitchFamily="2" charset="-78"/>
              </a:endParaRPr>
            </a:p>
          </p:txBody>
        </p:sp>
      </p:grpSp>
      <p:grpSp>
        <p:nvGrpSpPr>
          <p:cNvPr id="28" name="Group 27">
            <a:extLst>
              <a:ext uri="{FF2B5EF4-FFF2-40B4-BE49-F238E27FC236}">
                <a16:creationId xmlns:a16="http://schemas.microsoft.com/office/drawing/2014/main" id="{C1D2F010-A033-F1B0-BF25-31F99080488D}"/>
              </a:ext>
            </a:extLst>
          </p:cNvPr>
          <p:cNvGrpSpPr/>
          <p:nvPr/>
        </p:nvGrpSpPr>
        <p:grpSpPr>
          <a:xfrm>
            <a:off x="8136917" y="4846731"/>
            <a:ext cx="3674721" cy="1505043"/>
            <a:chOff x="8921977" y="1378944"/>
            <a:chExt cx="2926080" cy="1444215"/>
          </a:xfrm>
        </p:grpSpPr>
        <p:sp>
          <p:nvSpPr>
            <p:cNvPr id="29" name="TextBox 28">
              <a:extLst>
                <a:ext uri="{FF2B5EF4-FFF2-40B4-BE49-F238E27FC236}">
                  <a16:creationId xmlns:a16="http://schemas.microsoft.com/office/drawing/2014/main" id="{5C9D7C72-C060-82BC-FF60-36C1AB012371}"/>
                </a:ext>
              </a:extLst>
            </p:cNvPr>
            <p:cNvSpPr txBox="1"/>
            <p:nvPr/>
          </p:nvSpPr>
          <p:spPr>
            <a:xfrm>
              <a:off x="8921977" y="1378944"/>
              <a:ext cx="2926080" cy="324871"/>
            </a:xfrm>
            <a:prstGeom prst="rect">
              <a:avLst/>
            </a:prstGeom>
            <a:noFill/>
          </p:spPr>
          <p:txBody>
            <a:bodyPr wrap="square" lIns="0" rIns="0" rtlCol="0" anchor="b">
              <a:spAutoFit/>
            </a:bodyPr>
            <a:lstStyle/>
            <a:p>
              <a:pPr algn="ctr" rtl="1"/>
              <a:r>
                <a:rPr lang="ar-EG" sz="1600" b="1" noProof="1">
                  <a:solidFill>
                    <a:srgbClr val="FFC000"/>
                  </a:solidFill>
                  <a:latin typeface="Alexandria" pitchFamily="2" charset="-78"/>
                  <a:cs typeface="Alexandria" pitchFamily="2" charset="-78"/>
                </a:rPr>
                <a:t>الإدارة المدرسية</a:t>
              </a:r>
              <a:endParaRPr lang="en-US" sz="1600" b="1" noProof="1">
                <a:solidFill>
                  <a:srgbClr val="FFC000"/>
                </a:solidFill>
                <a:latin typeface="Alexandria" pitchFamily="2" charset="-78"/>
                <a:cs typeface="Alexandria" pitchFamily="2" charset="-78"/>
              </a:endParaRPr>
            </a:p>
          </p:txBody>
        </p:sp>
        <p:sp>
          <p:nvSpPr>
            <p:cNvPr id="30" name="TextBox 29">
              <a:extLst>
                <a:ext uri="{FF2B5EF4-FFF2-40B4-BE49-F238E27FC236}">
                  <a16:creationId xmlns:a16="http://schemas.microsoft.com/office/drawing/2014/main" id="{5F1BC53C-62C0-827F-594E-5F0E21BB8D99}"/>
                </a:ext>
              </a:extLst>
            </p:cNvPr>
            <p:cNvSpPr txBox="1"/>
            <p:nvPr/>
          </p:nvSpPr>
          <p:spPr>
            <a:xfrm>
              <a:off x="8921977" y="1701306"/>
              <a:ext cx="2926080" cy="1121853"/>
            </a:xfrm>
            <a:prstGeom prst="rect">
              <a:avLst/>
            </a:prstGeom>
            <a:noFill/>
          </p:spPr>
          <p:txBody>
            <a:bodyPr wrap="square" lIns="0" rIns="0" rtlCol="0" anchor="t">
              <a:spAutoFit/>
            </a:bodyPr>
            <a:lstStyle/>
            <a:p>
              <a:pPr algn="ctr" rtl="1">
                <a:lnSpc>
                  <a:spcPct val="150000"/>
                </a:lnSpc>
              </a:pPr>
              <a:r>
                <a:rPr lang="ar-EG" sz="1200" b="1" noProof="1">
                  <a:solidFill>
                    <a:srgbClr val="C00000"/>
                  </a:solidFill>
                  <a:latin typeface="Alexandria" pitchFamily="2" charset="-78"/>
                  <a:cs typeface="Alexandria" pitchFamily="2" charset="-78"/>
                </a:rPr>
                <a:t>تركّز على التنظيم والتنفيذ اليومي</a:t>
              </a:r>
            </a:p>
            <a:p>
              <a:pPr marL="171450" indent="-171450" algn="r" rtl="1">
                <a:lnSpc>
                  <a:spcPct val="150000"/>
                </a:lnSpc>
                <a:buClr>
                  <a:schemeClr val="accent4"/>
                </a:buClr>
                <a:buFont typeface="Wingdings" panose="05000000000000000000" pitchFamily="2" charset="2"/>
                <a:buChar char="§"/>
              </a:pPr>
              <a:r>
                <a:rPr lang="ar-EG" sz="1200" noProof="1">
                  <a:solidFill>
                    <a:schemeClr val="tx1">
                      <a:lumMod val="65000"/>
                      <a:lumOff val="35000"/>
                    </a:schemeClr>
                  </a:solidFill>
                  <a:latin typeface="Alexandria" pitchFamily="2" charset="-78"/>
                  <a:cs typeface="Alexandria" pitchFamily="2" charset="-78"/>
                </a:rPr>
                <a:t> تدير الجداول، الحضور، السجلات، الميزانية، والمرافق.</a:t>
              </a:r>
            </a:p>
            <a:p>
              <a:pPr marL="171450" indent="-171450" algn="r" rtl="1">
                <a:lnSpc>
                  <a:spcPct val="150000"/>
                </a:lnSpc>
                <a:buClr>
                  <a:schemeClr val="accent4"/>
                </a:buClr>
                <a:buFont typeface="Wingdings" panose="05000000000000000000" pitchFamily="2" charset="2"/>
                <a:buChar char="§"/>
              </a:pPr>
              <a:r>
                <a:rPr lang="ar-EG" sz="1200" noProof="1">
                  <a:solidFill>
                    <a:schemeClr val="tx1">
                      <a:lumMod val="65000"/>
                      <a:lumOff val="35000"/>
                    </a:schemeClr>
                  </a:solidFill>
                  <a:latin typeface="Alexandria" pitchFamily="2" charset="-78"/>
                  <a:cs typeface="Alexandria" pitchFamily="2" charset="-78"/>
                </a:rPr>
                <a:t>تطبّق اللوائح والتعليمات.</a:t>
              </a:r>
            </a:p>
            <a:p>
              <a:pPr marL="171450" indent="-171450" algn="r" rtl="1">
                <a:lnSpc>
                  <a:spcPct val="150000"/>
                </a:lnSpc>
                <a:buClr>
                  <a:schemeClr val="accent4"/>
                </a:buClr>
                <a:buFont typeface="Wingdings" panose="05000000000000000000" pitchFamily="2" charset="2"/>
                <a:buChar char="§"/>
              </a:pPr>
              <a:r>
                <a:rPr lang="ar-EG" sz="1200" noProof="1">
                  <a:solidFill>
                    <a:schemeClr val="tx1">
                      <a:lumMod val="65000"/>
                      <a:lumOff val="35000"/>
                    </a:schemeClr>
                  </a:solidFill>
                  <a:latin typeface="Alexandria" pitchFamily="2" charset="-78"/>
                  <a:cs typeface="Alexandria" pitchFamily="2" charset="-78"/>
                </a:rPr>
                <a:t>تضمن سير العمل المدرسي بسلاسة وانتظام.</a:t>
              </a:r>
              <a:endParaRPr lang="en-US" sz="1200" noProof="1">
                <a:solidFill>
                  <a:schemeClr val="tx1">
                    <a:lumMod val="65000"/>
                    <a:lumOff val="35000"/>
                  </a:schemeClr>
                </a:solidFill>
                <a:latin typeface="Alexandria" pitchFamily="2" charset="-78"/>
                <a:cs typeface="Alexandria" pitchFamily="2" charset="-78"/>
              </a:endParaRPr>
            </a:p>
          </p:txBody>
        </p:sp>
      </p:grpSp>
      <p:grpSp>
        <p:nvGrpSpPr>
          <p:cNvPr id="31" name="Group 30">
            <a:extLst>
              <a:ext uri="{FF2B5EF4-FFF2-40B4-BE49-F238E27FC236}">
                <a16:creationId xmlns:a16="http://schemas.microsoft.com/office/drawing/2014/main" id="{A21ADE91-1531-4AC1-C7CB-7BAA905705C0}"/>
              </a:ext>
            </a:extLst>
          </p:cNvPr>
          <p:cNvGrpSpPr/>
          <p:nvPr/>
        </p:nvGrpSpPr>
        <p:grpSpPr>
          <a:xfrm>
            <a:off x="367890" y="2807702"/>
            <a:ext cx="4377800" cy="1505042"/>
            <a:chOff x="8921977" y="1378944"/>
            <a:chExt cx="2926080" cy="1444214"/>
          </a:xfrm>
        </p:grpSpPr>
        <p:sp>
          <p:nvSpPr>
            <p:cNvPr id="32" name="TextBox 31">
              <a:extLst>
                <a:ext uri="{FF2B5EF4-FFF2-40B4-BE49-F238E27FC236}">
                  <a16:creationId xmlns:a16="http://schemas.microsoft.com/office/drawing/2014/main" id="{F1FA8E8C-FD14-BCD3-B3D0-55C3BABC05AE}"/>
                </a:ext>
              </a:extLst>
            </p:cNvPr>
            <p:cNvSpPr txBox="1"/>
            <p:nvPr/>
          </p:nvSpPr>
          <p:spPr>
            <a:xfrm>
              <a:off x="8921977" y="1378944"/>
              <a:ext cx="2926080" cy="324871"/>
            </a:xfrm>
            <a:prstGeom prst="rect">
              <a:avLst/>
            </a:prstGeom>
            <a:noFill/>
          </p:spPr>
          <p:txBody>
            <a:bodyPr wrap="square" lIns="0" rIns="0" rtlCol="0" anchor="b">
              <a:spAutoFit/>
            </a:bodyPr>
            <a:lstStyle/>
            <a:p>
              <a:pPr algn="ctr" rtl="1"/>
              <a:r>
                <a:rPr lang="ar-EG" sz="1600" b="1" noProof="1">
                  <a:solidFill>
                    <a:srgbClr val="5B9BD5"/>
                  </a:solidFill>
                  <a:latin typeface="Alexandria" pitchFamily="2" charset="-78"/>
                  <a:cs typeface="Alexandria" pitchFamily="2" charset="-78"/>
                </a:rPr>
                <a:t>الحوكمة</a:t>
              </a:r>
              <a:endParaRPr lang="en-US" sz="1600" b="1" noProof="1">
                <a:solidFill>
                  <a:srgbClr val="5B9BD5"/>
                </a:solidFill>
                <a:latin typeface="Alexandria" pitchFamily="2" charset="-78"/>
                <a:cs typeface="Alexandria" pitchFamily="2" charset="-78"/>
              </a:endParaRPr>
            </a:p>
          </p:txBody>
        </p:sp>
        <p:sp>
          <p:nvSpPr>
            <p:cNvPr id="33" name="TextBox 32">
              <a:extLst>
                <a:ext uri="{FF2B5EF4-FFF2-40B4-BE49-F238E27FC236}">
                  <a16:creationId xmlns:a16="http://schemas.microsoft.com/office/drawing/2014/main" id="{2B790E20-3AE2-EDF7-747B-B65F3E400C3B}"/>
                </a:ext>
              </a:extLst>
            </p:cNvPr>
            <p:cNvSpPr txBox="1"/>
            <p:nvPr/>
          </p:nvSpPr>
          <p:spPr>
            <a:xfrm>
              <a:off x="8921977" y="1701306"/>
              <a:ext cx="2926080" cy="1121852"/>
            </a:xfrm>
            <a:prstGeom prst="rect">
              <a:avLst/>
            </a:prstGeom>
            <a:noFill/>
          </p:spPr>
          <p:txBody>
            <a:bodyPr wrap="square" lIns="0" rIns="0" rtlCol="0" anchor="t">
              <a:spAutoFit/>
            </a:bodyPr>
            <a:lstStyle/>
            <a:p>
              <a:pPr algn="ctr" rtl="1">
                <a:lnSpc>
                  <a:spcPct val="150000"/>
                </a:lnSpc>
              </a:pPr>
              <a:r>
                <a:rPr lang="ar-EG" sz="1200" b="1" noProof="1">
                  <a:solidFill>
                    <a:srgbClr val="C00000"/>
                  </a:solidFill>
                  <a:latin typeface="Alexandria" pitchFamily="2" charset="-78"/>
                  <a:cs typeface="Alexandria" pitchFamily="2" charset="-78"/>
                </a:rPr>
                <a:t>تركّز على الرقابة والشفافية والمساءلة.</a:t>
              </a:r>
            </a:p>
            <a:p>
              <a:pPr marL="171450" indent="-171450" algn="r" rtl="1">
                <a:lnSpc>
                  <a:spcPct val="150000"/>
                </a:lnSpc>
                <a:buClr>
                  <a:srgbClr val="5B9BD5"/>
                </a:buClr>
                <a:buFont typeface="Wingdings" panose="05000000000000000000" pitchFamily="2" charset="2"/>
                <a:buChar char="§"/>
              </a:pPr>
              <a:r>
                <a:rPr lang="ar-EG" sz="1200" noProof="1">
                  <a:solidFill>
                    <a:schemeClr val="tx1">
                      <a:lumMod val="65000"/>
                      <a:lumOff val="35000"/>
                    </a:schemeClr>
                  </a:solidFill>
                  <a:latin typeface="Alexandria" pitchFamily="2" charset="-78"/>
                  <a:cs typeface="Alexandria" pitchFamily="2" charset="-78"/>
                </a:rPr>
                <a:t> تضع السياسات العامة والمعايير.</a:t>
              </a:r>
            </a:p>
            <a:p>
              <a:pPr marL="171450" indent="-171450" algn="r" rtl="1">
                <a:lnSpc>
                  <a:spcPct val="150000"/>
                </a:lnSpc>
                <a:buClr>
                  <a:srgbClr val="5B9BD5"/>
                </a:buClr>
                <a:buFont typeface="Wingdings" panose="05000000000000000000" pitchFamily="2" charset="2"/>
                <a:buChar char="§"/>
              </a:pPr>
              <a:r>
                <a:rPr lang="ar-EG" sz="1200" noProof="1">
                  <a:solidFill>
                    <a:schemeClr val="tx1">
                      <a:lumMod val="65000"/>
                      <a:lumOff val="35000"/>
                    </a:schemeClr>
                  </a:solidFill>
                  <a:latin typeface="Alexandria" pitchFamily="2" charset="-78"/>
                  <a:cs typeface="Alexandria" pitchFamily="2" charset="-78"/>
                </a:rPr>
                <a:t>تراقب الأداء وتضمن العدالة والنزاهة.</a:t>
              </a:r>
            </a:p>
            <a:p>
              <a:pPr marL="171450" indent="-171450" algn="r" rtl="1">
                <a:lnSpc>
                  <a:spcPct val="150000"/>
                </a:lnSpc>
                <a:buClr>
                  <a:srgbClr val="5B9BD5"/>
                </a:buClr>
                <a:buFont typeface="Wingdings" panose="05000000000000000000" pitchFamily="2" charset="2"/>
                <a:buChar char="§"/>
              </a:pPr>
              <a:r>
                <a:rPr lang="ar-EG" sz="1200" noProof="1">
                  <a:solidFill>
                    <a:schemeClr val="tx1">
                      <a:lumMod val="65000"/>
                      <a:lumOff val="35000"/>
                    </a:schemeClr>
                  </a:solidFill>
                  <a:latin typeface="Alexandria" pitchFamily="2" charset="-78"/>
                  <a:cs typeface="Alexandria" pitchFamily="2" charset="-78"/>
                </a:rPr>
                <a:t>توضّح الصلاحيات والمسؤوليات وتمنع تضارب المصالح.</a:t>
              </a:r>
              <a:endParaRPr lang="en-US" sz="1200" noProof="1">
                <a:solidFill>
                  <a:schemeClr val="tx1">
                    <a:lumMod val="65000"/>
                    <a:lumOff val="35000"/>
                  </a:schemeClr>
                </a:solidFill>
                <a:latin typeface="Alexandria" pitchFamily="2" charset="-78"/>
                <a:cs typeface="Alexandria" pitchFamily="2" charset="-78"/>
              </a:endParaRPr>
            </a:p>
          </p:txBody>
        </p:sp>
      </p:grpSp>
    </p:spTree>
    <p:extLst>
      <p:ext uri="{BB962C8B-B14F-4D97-AF65-F5344CB8AC3E}">
        <p14:creationId xmlns:p14="http://schemas.microsoft.com/office/powerpoint/2010/main" val="2584660694"/>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CB2A8E-0F62-4A63-38A4-7B9F88C9522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145143F-A80D-E6E1-F5DA-38A6F348BDAE}"/>
              </a:ext>
            </a:extLst>
          </p:cNvPr>
          <p:cNvSpPr/>
          <p:nvPr/>
        </p:nvSpPr>
        <p:spPr>
          <a:xfrm flipV="1">
            <a:off x="2626178" y="5689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1B6DFA57-840B-EDE2-5F2F-F603E14683D4}"/>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448ADC6-59E5-59AD-DBCF-7D7185068D7A}"/>
              </a:ext>
            </a:extLst>
          </p:cNvPr>
          <p:cNvSpPr/>
          <p:nvPr/>
        </p:nvSpPr>
        <p:spPr>
          <a:xfrm>
            <a:off x="335360" y="1588911"/>
            <a:ext cx="11579578"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90B013B0-66BD-A5F7-1F63-1BCB0CA87B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48730B37-A3CB-7DDE-784E-07314BE4D786}"/>
              </a:ext>
            </a:extLst>
          </p:cNvPr>
          <p:cNvSpPr/>
          <p:nvPr/>
        </p:nvSpPr>
        <p:spPr>
          <a:xfrm>
            <a:off x="3125037" y="674023"/>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أهداف الحوكمة التعليمية</a:t>
            </a:r>
          </a:p>
        </p:txBody>
      </p:sp>
      <p:sp>
        <p:nvSpPr>
          <p:cNvPr id="4" name="TextBox 47">
            <a:extLst>
              <a:ext uri="{FF2B5EF4-FFF2-40B4-BE49-F238E27FC236}">
                <a16:creationId xmlns:a16="http://schemas.microsoft.com/office/drawing/2014/main" id="{27F83418-D91F-7255-85C5-4D850BA67247}"/>
              </a:ext>
            </a:extLst>
          </p:cNvPr>
          <p:cNvSpPr txBox="1"/>
          <p:nvPr/>
        </p:nvSpPr>
        <p:spPr>
          <a:xfrm>
            <a:off x="1127448" y="1639087"/>
            <a:ext cx="10516156" cy="100482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تهدف الحوكمة إلى تحسين جودة الأداء المؤسسي، وتعزيز المساءلة، وضمان العدالة في تقديم الخدمات التعليمية، وبناء الثقة المجتمعية بالمؤسسة، إضافة إلى رفع كفاءة استخدام الموارد البشرية والمالية.</a:t>
            </a:r>
          </a:p>
        </p:txBody>
      </p:sp>
      <p:sp>
        <p:nvSpPr>
          <p:cNvPr id="2" name="TextBox 1">
            <a:extLst>
              <a:ext uri="{FF2B5EF4-FFF2-40B4-BE49-F238E27FC236}">
                <a16:creationId xmlns:a16="http://schemas.microsoft.com/office/drawing/2014/main" id="{EBD676AD-8DD5-7287-8284-D320A0BC7A2D}"/>
              </a:ext>
            </a:extLst>
          </p:cNvPr>
          <p:cNvSpPr txBox="1"/>
          <p:nvPr/>
        </p:nvSpPr>
        <p:spPr>
          <a:xfrm>
            <a:off x="228035" y="2506339"/>
            <a:ext cx="11463173" cy="3959482"/>
          </a:xfrm>
          <a:prstGeom prst="rect">
            <a:avLst/>
          </a:prstGeom>
          <a:noFill/>
        </p:spPr>
        <p:txBody>
          <a:bodyPr wrap="square" rtlCol="1">
            <a:spAutoFit/>
          </a:bodyPr>
          <a:lstStyle/>
          <a:p>
            <a:pPr marL="285750" indent="-285750" algn="r"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رفع جودة التعليم والتعلّم:</a:t>
            </a:r>
          </a:p>
          <a:p>
            <a:pPr algn="r" rtl="1">
              <a:lnSpc>
                <a:spcPct val="200000"/>
              </a:lnSpc>
            </a:pPr>
            <a:r>
              <a:rPr lang="ar-EG" sz="1600" dirty="0">
                <a:latin typeface="Alexandria" pitchFamily="2" charset="-78"/>
                <a:cs typeface="Alexandria" pitchFamily="2" charset="-78"/>
              </a:rPr>
              <a:t>الحوكمة تضع معايير واضحة للجودة (مناهج، تدريس، تقويم)، وتضمن متابعة الالتزام بها وتحسينها باستمرار.</a:t>
            </a:r>
          </a:p>
          <a:p>
            <a:pPr marL="285750" indent="-285750" algn="r"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تعزيز الشفافية:</a:t>
            </a:r>
          </a:p>
          <a:p>
            <a:pPr algn="r" rtl="1">
              <a:lnSpc>
                <a:spcPct val="200000"/>
              </a:lnSpc>
            </a:pPr>
            <a:r>
              <a:rPr lang="ar-EG" sz="1600" dirty="0">
                <a:latin typeface="Alexandria" pitchFamily="2" charset="-78"/>
                <a:cs typeface="Alexandria" pitchFamily="2" charset="-78"/>
              </a:rPr>
              <a:t>توضيح القرارات والإجراءات والميزانيات ونتائج الأداء للمعنيين (طلبة، أولياء أمور، معلمون، مجتمع)، بما يقلّل الغموض والشائعات.</a:t>
            </a:r>
          </a:p>
          <a:p>
            <a:pPr marL="285750" indent="-285750" algn="r"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تحقيق المساءلة والمحاسبة:</a:t>
            </a:r>
          </a:p>
          <a:p>
            <a:pPr algn="r" rtl="1">
              <a:lnSpc>
                <a:spcPct val="200000"/>
              </a:lnSpc>
            </a:pPr>
            <a:r>
              <a:rPr lang="ar-EG" sz="1600" dirty="0">
                <a:latin typeface="Alexandria" pitchFamily="2" charset="-78"/>
                <a:cs typeface="Alexandria" pitchFamily="2" charset="-78"/>
              </a:rPr>
              <a:t>تحديد من المسؤول عن ماذا داخل المدرسة/الإدارة/الوزارة، وربط المسؤوليات بنتائج قابلة للقياس، ومحاسبة المقصّرين مع مكافأة المتميّزين.</a:t>
            </a:r>
          </a:p>
        </p:txBody>
      </p:sp>
    </p:spTree>
    <p:extLst>
      <p:ext uri="{BB962C8B-B14F-4D97-AF65-F5344CB8AC3E}">
        <p14:creationId xmlns:p14="http://schemas.microsoft.com/office/powerpoint/2010/main" val="1257713399"/>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58090D-6157-A3ED-F61D-ED64A3E5BF7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B4AF4D-8C51-5BC8-6BFE-06710C5ECE00}"/>
              </a:ext>
            </a:extLst>
          </p:cNvPr>
          <p:cNvSpPr/>
          <p:nvPr/>
        </p:nvSpPr>
        <p:spPr>
          <a:xfrm flipV="1">
            <a:off x="2626178" y="5689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E57B193-BE3C-376D-6914-835D8AA32003}"/>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48D3791-5623-789F-6F65-2EBD73AC846E}"/>
              </a:ext>
            </a:extLst>
          </p:cNvPr>
          <p:cNvSpPr/>
          <p:nvPr/>
        </p:nvSpPr>
        <p:spPr>
          <a:xfrm>
            <a:off x="335360" y="1588911"/>
            <a:ext cx="11579578"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E083F2F-AC83-09F6-34BC-86B8973B27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B9991AEE-3CB9-E629-21AF-EE8856CD5C77}"/>
              </a:ext>
            </a:extLst>
          </p:cNvPr>
          <p:cNvSpPr/>
          <p:nvPr/>
        </p:nvSpPr>
        <p:spPr>
          <a:xfrm>
            <a:off x="3125035" y="61464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تابع: أهداف الحوكمة التعليمية</a:t>
            </a:r>
          </a:p>
        </p:txBody>
      </p:sp>
      <p:sp>
        <p:nvSpPr>
          <p:cNvPr id="2" name="TextBox 1">
            <a:extLst>
              <a:ext uri="{FF2B5EF4-FFF2-40B4-BE49-F238E27FC236}">
                <a16:creationId xmlns:a16="http://schemas.microsoft.com/office/drawing/2014/main" id="{2F0FFAF0-04CC-2B27-A059-58ABEA1B4E4C}"/>
              </a:ext>
            </a:extLst>
          </p:cNvPr>
          <p:cNvSpPr txBox="1"/>
          <p:nvPr/>
        </p:nvSpPr>
        <p:spPr>
          <a:xfrm>
            <a:off x="228035" y="1599864"/>
            <a:ext cx="11463173" cy="4944367"/>
          </a:xfrm>
          <a:prstGeom prst="rect">
            <a:avLst/>
          </a:prstGeom>
          <a:noFill/>
        </p:spPr>
        <p:txBody>
          <a:bodyPr wrap="square" rtlCol="1">
            <a:spAutoFit/>
          </a:bodyPr>
          <a:lstStyle/>
          <a:p>
            <a:pPr marL="285750" indent="-285750" algn="r"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رفع كفاءة استخدام الموارد: </a:t>
            </a:r>
          </a:p>
          <a:p>
            <a:pPr algn="r" rtl="1">
              <a:lnSpc>
                <a:spcPct val="200000"/>
              </a:lnSpc>
            </a:pPr>
            <a:r>
              <a:rPr lang="ar-EG" sz="1600" dirty="0">
                <a:solidFill>
                  <a:schemeClr val="tx1"/>
                </a:solidFill>
                <a:latin typeface="Alexandria" pitchFamily="2" charset="-78"/>
                <a:cs typeface="Alexandria" pitchFamily="2" charset="-78"/>
              </a:rPr>
              <a:t>ضمان أن الميزانيات، الوقت، الكوادر، والتجهيزات تُستخدم بكفاءة وفق أولويات واضحة، وتقليل الهدر والتكرار.</a:t>
            </a:r>
          </a:p>
          <a:p>
            <a:pPr marL="285750" indent="-285750" algn="r"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تحسين اتخاذ القرار بالاعتماد على البيانات:</a:t>
            </a:r>
          </a:p>
          <a:p>
            <a:pPr algn="r" rtl="1">
              <a:lnSpc>
                <a:spcPct val="200000"/>
              </a:lnSpc>
            </a:pPr>
            <a:r>
              <a:rPr lang="ar-EG" sz="1600" dirty="0">
                <a:solidFill>
                  <a:schemeClr val="tx1"/>
                </a:solidFill>
                <a:latin typeface="Alexandria" pitchFamily="2" charset="-78"/>
                <a:cs typeface="Alexandria" pitchFamily="2" charset="-78"/>
              </a:rPr>
              <a:t>تحويل القرارات من “اجتهادات” إلى قرارات مبنية على مؤشرات (نِسب نجاح، حضور، تسرب، نتائج اختبارات، رضا المستفيدين) لتحديد المشكلات بدقة</a:t>
            </a:r>
          </a:p>
          <a:p>
            <a:pPr marL="285750" indent="-285750" algn="r" rtl="1">
              <a:lnSpc>
                <a:spcPct val="200000"/>
              </a:lnSpc>
              <a:buFont typeface="Wingdings" panose="05000000000000000000" pitchFamily="2" charset="2"/>
              <a:buChar char="v"/>
            </a:pPr>
            <a:r>
              <a:rPr lang="ar-EG" sz="1600" dirty="0">
                <a:solidFill>
                  <a:schemeClr val="tx1"/>
                </a:solidFill>
                <a:latin typeface="Alexandria" pitchFamily="2" charset="-78"/>
                <a:cs typeface="Alexandria" pitchFamily="2" charset="-78"/>
              </a:rPr>
              <a:t>.</a:t>
            </a:r>
            <a:r>
              <a:rPr lang="ar-EG" sz="1600" b="1" dirty="0">
                <a:solidFill>
                  <a:srgbClr val="00AEEF"/>
                </a:solidFill>
                <a:latin typeface="Alexandria" pitchFamily="2" charset="-78"/>
                <a:cs typeface="Alexandria" pitchFamily="2" charset="-78"/>
              </a:rPr>
              <a:t>العدالة وتكافؤ الفرص: </a:t>
            </a:r>
            <a:r>
              <a:rPr lang="ar-EG" sz="1600" dirty="0">
                <a:solidFill>
                  <a:schemeClr val="tx1"/>
                </a:solidFill>
                <a:latin typeface="Alexandria" pitchFamily="2" charset="-78"/>
                <a:cs typeface="Alexandria" pitchFamily="2" charset="-78"/>
              </a:rPr>
              <a:t>ضمان حصول جميع الطلبة على فرص تعليمية متقاربة بغضّ النظر عن المنطقة أو الخلفية الاجتماعية، ومعالجة الفجوات (دعم، دمج، موارد إضافية).</a:t>
            </a:r>
          </a:p>
          <a:p>
            <a:pPr marL="285750" indent="-285750" algn="r"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الالتزام بالأنظمة والسياسات وتقليل المخاطر:</a:t>
            </a:r>
          </a:p>
          <a:p>
            <a:pPr algn="r" rtl="1">
              <a:lnSpc>
                <a:spcPct val="200000"/>
              </a:lnSpc>
            </a:pPr>
            <a:r>
              <a:rPr lang="ar-EG" sz="1600" dirty="0">
                <a:solidFill>
                  <a:schemeClr val="tx1"/>
                </a:solidFill>
                <a:latin typeface="Alexandria" pitchFamily="2" charset="-78"/>
                <a:cs typeface="Alexandria" pitchFamily="2" charset="-78"/>
              </a:rPr>
              <a:t>التأكد من الالتزام بالقوانين واللوائح (سلامة، تقييم، توظيف، خصوصية بيانات)، وتقليل مخاطر الفساد أو تضارب المصالح أو القرارات غير المنضبطة.</a:t>
            </a:r>
          </a:p>
        </p:txBody>
      </p:sp>
    </p:spTree>
    <p:extLst>
      <p:ext uri="{BB962C8B-B14F-4D97-AF65-F5344CB8AC3E}">
        <p14:creationId xmlns:p14="http://schemas.microsoft.com/office/powerpoint/2010/main" val="256229797"/>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135562-1851-3CC8-D30D-2208F11EA63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03847DF-92E1-6CF8-A9A7-8BDBF4BE8312}"/>
              </a:ext>
            </a:extLst>
          </p:cNvPr>
          <p:cNvSpPr/>
          <p:nvPr/>
        </p:nvSpPr>
        <p:spPr>
          <a:xfrm flipV="1">
            <a:off x="2626178" y="5689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6B307C90-54BA-6AA7-5D80-42D943D9924B}"/>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53178214-B70E-4241-84CF-AEB6517C9252}"/>
              </a:ext>
            </a:extLst>
          </p:cNvPr>
          <p:cNvSpPr/>
          <p:nvPr/>
        </p:nvSpPr>
        <p:spPr>
          <a:xfrm>
            <a:off x="335360" y="1588911"/>
            <a:ext cx="11579578"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7EDB0847-2CBE-FFD4-D6BA-2721A4869AC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1346678-5065-C0DA-2B1F-73CD2ADD7C63}"/>
              </a:ext>
            </a:extLst>
          </p:cNvPr>
          <p:cNvSpPr/>
          <p:nvPr/>
        </p:nvSpPr>
        <p:spPr>
          <a:xfrm>
            <a:off x="3125035" y="591784"/>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تابع: أهداف الحوكمة التعليمية</a:t>
            </a:r>
          </a:p>
        </p:txBody>
      </p:sp>
      <p:sp>
        <p:nvSpPr>
          <p:cNvPr id="2" name="TextBox 1">
            <a:extLst>
              <a:ext uri="{FF2B5EF4-FFF2-40B4-BE49-F238E27FC236}">
                <a16:creationId xmlns:a16="http://schemas.microsoft.com/office/drawing/2014/main" id="{D487633F-E41C-9DA7-1C2A-430C8B0892B6}"/>
              </a:ext>
            </a:extLst>
          </p:cNvPr>
          <p:cNvSpPr txBox="1"/>
          <p:nvPr/>
        </p:nvSpPr>
        <p:spPr>
          <a:xfrm>
            <a:off x="228035" y="1599864"/>
            <a:ext cx="11463173" cy="4944367"/>
          </a:xfrm>
          <a:prstGeom prst="rect">
            <a:avLst/>
          </a:prstGeom>
          <a:noFill/>
        </p:spPr>
        <p:txBody>
          <a:bodyPr wrap="square" rtlCol="1">
            <a:spAutoFit/>
          </a:bodyPr>
          <a:lstStyle/>
          <a:p>
            <a:pPr marL="285750" indent="-285750" algn="r"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تعزيز المشاركة وبناء الثقة مع أصحاب المصلحة:</a:t>
            </a:r>
          </a:p>
          <a:p>
            <a:pPr algn="r" rtl="1">
              <a:lnSpc>
                <a:spcPct val="200000"/>
              </a:lnSpc>
            </a:pPr>
            <a:r>
              <a:rPr lang="ar-EG" sz="1600" dirty="0">
                <a:solidFill>
                  <a:schemeClr val="tx1"/>
                </a:solidFill>
                <a:latin typeface="Alexandria" pitchFamily="2" charset="-78"/>
                <a:cs typeface="Alexandria" pitchFamily="2" charset="-78"/>
              </a:rPr>
              <a:t>إشراك المعلمين والطلاب وأولياء الأمور والمجتمع في قنوات منظمة (مجالس، استبيانات، لجان)، ما يزيد القبول والالتزام بالقرارات.</a:t>
            </a:r>
          </a:p>
          <a:p>
            <a:pPr marL="285750" indent="-285750" algn="r"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دعم التطوير المهني للقيادات والمعلمين:</a:t>
            </a:r>
          </a:p>
          <a:p>
            <a:pPr algn="r" rtl="1">
              <a:lnSpc>
                <a:spcPct val="200000"/>
              </a:lnSpc>
            </a:pPr>
            <a:r>
              <a:rPr lang="ar-EG" sz="1600" dirty="0">
                <a:solidFill>
                  <a:schemeClr val="tx1"/>
                </a:solidFill>
                <a:latin typeface="Alexandria" pitchFamily="2" charset="-78"/>
                <a:cs typeface="Alexandria" pitchFamily="2" charset="-78"/>
              </a:rPr>
              <a:t>ربط التدريب والترقي والتقييم بالاحتياجات الفعلية والأداء، وتوفير مسارات تطوير واضحة ترفع الكفاءة وتنعكس على التعلّم.</a:t>
            </a:r>
          </a:p>
          <a:p>
            <a:pPr marL="285750" indent="-285750" algn="r"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ضمان استدامة التحسين والتطوير:</a:t>
            </a:r>
          </a:p>
          <a:p>
            <a:pPr algn="r" rtl="1">
              <a:lnSpc>
                <a:spcPct val="200000"/>
              </a:lnSpc>
            </a:pPr>
            <a:r>
              <a:rPr lang="ar-EG" sz="1600" dirty="0">
                <a:solidFill>
                  <a:schemeClr val="tx1"/>
                </a:solidFill>
                <a:latin typeface="Alexandria" pitchFamily="2" charset="-78"/>
                <a:cs typeface="Alexandria" pitchFamily="2" charset="-78"/>
              </a:rPr>
              <a:t>الحوكمة تجعل التحسين “نظامًا” لا “مبادرة مؤقتة”: تخطيط → تنفيذ → قياس → مراجعة → تحسين، بشكل دوري ومستمر.</a:t>
            </a:r>
          </a:p>
          <a:p>
            <a:pPr marL="285750" indent="-285750" algn="r" rtl="1">
              <a:lnSpc>
                <a:spcPct val="200000"/>
              </a:lnSpc>
              <a:buFont typeface="Wingdings" panose="05000000000000000000" pitchFamily="2" charset="2"/>
              <a:buChar char="v"/>
            </a:pPr>
            <a:r>
              <a:rPr lang="ar-EG" sz="1600" b="1" dirty="0">
                <a:solidFill>
                  <a:srgbClr val="00AEEF"/>
                </a:solidFill>
                <a:latin typeface="Alexandria" pitchFamily="2" charset="-78"/>
                <a:cs typeface="Alexandria" pitchFamily="2" charset="-78"/>
              </a:rPr>
              <a:t>تحسين مخرجات التعليم ومواءمتها مع سوق العمل:</a:t>
            </a:r>
          </a:p>
          <a:p>
            <a:pPr algn="r" rtl="1">
              <a:lnSpc>
                <a:spcPct val="200000"/>
              </a:lnSpc>
            </a:pPr>
            <a:r>
              <a:rPr lang="ar-EG" sz="1600" dirty="0">
                <a:solidFill>
                  <a:schemeClr val="tx1"/>
                </a:solidFill>
                <a:latin typeface="Alexandria" pitchFamily="2" charset="-78"/>
                <a:cs typeface="Alexandria" pitchFamily="2" charset="-78"/>
              </a:rPr>
              <a:t>توجيه المناهج والمهارات والتقويم لتطوير مهارات القرن 21 (تفكير ناقد، تواصل، مهارات رقمية) بما يخدم احتياجات المجتمع والاقتصاد.</a:t>
            </a:r>
          </a:p>
        </p:txBody>
      </p:sp>
    </p:spTree>
    <p:extLst>
      <p:ext uri="{BB962C8B-B14F-4D97-AF65-F5344CB8AC3E}">
        <p14:creationId xmlns:p14="http://schemas.microsoft.com/office/powerpoint/2010/main" val="53911428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3DD59A-9896-2EFA-EEF5-6FDCFD05F62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8525A9C-9F3D-9596-9522-DB554133C0F8}"/>
              </a:ext>
            </a:extLst>
          </p:cNvPr>
          <p:cNvSpPr/>
          <p:nvPr/>
        </p:nvSpPr>
        <p:spPr>
          <a:xfrm flipV="1">
            <a:off x="2605001" y="44759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9B6FC8B-73BF-805D-3932-BE03CF8B4E75}"/>
              </a:ext>
            </a:extLst>
          </p:cNvPr>
          <p:cNvSpPr/>
          <p:nvPr/>
        </p:nvSpPr>
        <p:spPr>
          <a:xfrm>
            <a:off x="7883147" y="1010909"/>
            <a:ext cx="4128422" cy="567333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47056B8-FEBB-520D-EFB0-155AE8268F11}"/>
              </a:ext>
            </a:extLst>
          </p:cNvPr>
          <p:cNvSpPr/>
          <p:nvPr/>
        </p:nvSpPr>
        <p:spPr>
          <a:xfrm>
            <a:off x="180431" y="1164764"/>
            <a:ext cx="11652349" cy="53496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85240C5F-D9E7-B57A-E1D5-4CEBAC5FCA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EA5DC1AB-AC02-114E-C5F4-C51BD23A318E}"/>
              </a:ext>
            </a:extLst>
          </p:cNvPr>
          <p:cNvSpPr/>
          <p:nvPr/>
        </p:nvSpPr>
        <p:spPr>
          <a:xfrm>
            <a:off x="3117738" y="432100"/>
            <a:ext cx="566917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مبادئ الحوكمة الرشيدة</a:t>
            </a:r>
          </a:p>
        </p:txBody>
      </p:sp>
      <p:sp>
        <p:nvSpPr>
          <p:cNvPr id="4" name="TextBox 47">
            <a:extLst>
              <a:ext uri="{FF2B5EF4-FFF2-40B4-BE49-F238E27FC236}">
                <a16:creationId xmlns:a16="http://schemas.microsoft.com/office/drawing/2014/main" id="{F697DFD7-945B-2FD3-C162-851909713B44}"/>
              </a:ext>
            </a:extLst>
          </p:cNvPr>
          <p:cNvSpPr txBox="1"/>
          <p:nvPr/>
        </p:nvSpPr>
        <p:spPr>
          <a:xfrm>
            <a:off x="267855" y="1226043"/>
            <a:ext cx="11198747" cy="78938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ترتكز الحوكمة الرشيدة على مجموعة من المبادئ الأساسية،وتمثل هذه </a:t>
            </a:r>
            <a:r>
              <a:rPr lang="ar-EG" sz="1600" dirty="0">
                <a:latin typeface="Alexandria" pitchFamily="2" charset="-78"/>
                <a:cs typeface="Alexandria" pitchFamily="2" charset="-78"/>
              </a:rPr>
              <a:t>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المبادئ مرجعية لتطوير الأنظمة التعليمية</a:t>
            </a:r>
            <a:r>
              <a:rPr lang="ar-EG" sz="1600" dirty="0">
                <a:latin typeface="Alexandria" pitchFamily="2" charset="-78"/>
                <a:cs typeface="Alexandria" pitchFamily="2" charset="-78"/>
              </a:rPr>
              <a:t>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الحديثة وتحقيق الاستدامة:</a:t>
            </a:r>
          </a:p>
        </p:txBody>
      </p:sp>
      <p:grpSp>
        <p:nvGrpSpPr>
          <p:cNvPr id="2" name="Group 1">
            <a:extLst>
              <a:ext uri="{FF2B5EF4-FFF2-40B4-BE49-F238E27FC236}">
                <a16:creationId xmlns:a16="http://schemas.microsoft.com/office/drawing/2014/main" id="{7069A65D-0FD6-15FC-8039-CBC53E3ABB55}"/>
              </a:ext>
            </a:extLst>
          </p:cNvPr>
          <p:cNvGrpSpPr/>
          <p:nvPr/>
        </p:nvGrpSpPr>
        <p:grpSpPr>
          <a:xfrm>
            <a:off x="8698782" y="3877537"/>
            <a:ext cx="2942945" cy="886705"/>
            <a:chOff x="8905112" y="1466725"/>
            <a:chExt cx="2942945" cy="886705"/>
          </a:xfrm>
        </p:grpSpPr>
        <p:sp>
          <p:nvSpPr>
            <p:cNvPr id="6" name="TextBox 5">
              <a:extLst>
                <a:ext uri="{FF2B5EF4-FFF2-40B4-BE49-F238E27FC236}">
                  <a16:creationId xmlns:a16="http://schemas.microsoft.com/office/drawing/2014/main" id="{4338E03C-00F5-3E7F-D3BB-80AF3827AA9D}"/>
                </a:ext>
              </a:extLst>
            </p:cNvPr>
            <p:cNvSpPr txBox="1"/>
            <p:nvPr/>
          </p:nvSpPr>
          <p:spPr>
            <a:xfrm>
              <a:off x="8921977" y="1466725"/>
              <a:ext cx="2926080" cy="461665"/>
            </a:xfrm>
            <a:prstGeom prst="rect">
              <a:avLst/>
            </a:prstGeom>
            <a:noFill/>
          </p:spPr>
          <p:txBody>
            <a:bodyPr wrap="square" lIns="0" rIns="0" rtlCol="0" anchor="b">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all" spc="0" normalizeH="0" baseline="0" noProof="1">
                  <a:ln>
                    <a:noFill/>
                  </a:ln>
                  <a:solidFill>
                    <a:srgbClr val="F16077"/>
                  </a:solidFill>
                  <a:effectLst/>
                  <a:uLnTx/>
                  <a:uFillTx/>
                  <a:latin typeface="Calibri" panose="020F0502020204030204"/>
                  <a:ea typeface="+mn-ea"/>
                  <a:cs typeface="+mn-cs"/>
                </a:rPr>
                <a:t>المساءلة</a:t>
              </a:r>
              <a:endParaRPr kumimoji="0" lang="en-US" sz="2400" b="1" i="0" u="none" strike="noStrike" kern="1200" cap="all" spc="0" normalizeH="0" baseline="0" noProof="1">
                <a:ln>
                  <a:noFill/>
                </a:ln>
                <a:solidFill>
                  <a:srgbClr val="F16077"/>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46A88234-84E3-046E-D4B9-4DB03DF36335}"/>
                </a:ext>
              </a:extLst>
            </p:cNvPr>
            <p:cNvSpPr txBox="1"/>
            <p:nvPr/>
          </p:nvSpPr>
          <p:spPr>
            <a:xfrm>
              <a:off x="8905112" y="1736915"/>
              <a:ext cx="2926080" cy="616515"/>
            </a:xfrm>
            <a:prstGeom prst="rect">
              <a:avLst/>
            </a:prstGeom>
            <a:noFill/>
          </p:spPr>
          <p:txBody>
            <a:bodyPr wrap="square" lIns="0" rIns="0" rtlCol="0" anchor="t">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1200" kern="1200" noProof="1">
                  <a:solidFill>
                    <a:prstClr val="black">
                      <a:lumMod val="65000"/>
                      <a:lumOff val="35000"/>
                    </a:prstClr>
                  </a:solidFill>
                  <a:latin typeface="Alexandria" pitchFamily="2" charset="-78"/>
                  <a:ea typeface="+mn-ea"/>
                  <a:cs typeface="Alexandria" pitchFamily="2" charset="-78"/>
                </a:rPr>
                <a:t>تحديد المسؤوليات والصلاحيات وربطها بالنتائج، مع محاسبة عادلة على الأداء</a:t>
              </a:r>
              <a:r>
                <a:rPr kumimoji="0" lang="ar-EG" sz="1200" b="0" i="0" u="none" strike="noStrike" kern="1200" cap="none" spc="0" normalizeH="0" baseline="0" noProof="1">
                  <a:ln>
                    <a:noFill/>
                  </a:ln>
                  <a:solidFill>
                    <a:prstClr val="black">
                      <a:lumMod val="65000"/>
                      <a:lumOff val="35000"/>
                    </a:prstClr>
                  </a:solidFill>
                  <a:effectLst/>
                  <a:uLnTx/>
                  <a:uFillTx/>
                  <a:latin typeface="Calibri" panose="020F0502020204030204"/>
                  <a:ea typeface="+mn-ea"/>
                  <a:cs typeface="+mn-cs"/>
                </a:rPr>
                <a:t>.</a:t>
              </a:r>
              <a:endParaRPr kumimoji="0" lang="en-US" sz="1200" b="0" i="0" u="none" strike="noStrike" kern="1200" cap="none" spc="0" normalizeH="0" baseline="0" noProof="1">
                <a:ln>
                  <a:noFill/>
                </a:ln>
                <a:solidFill>
                  <a:prstClr val="black">
                    <a:lumMod val="65000"/>
                    <a:lumOff val="35000"/>
                  </a:prstClr>
                </a:solidFill>
                <a:effectLst/>
                <a:uLnTx/>
                <a:uFillTx/>
                <a:latin typeface="Calibri" panose="020F0502020204030204"/>
                <a:ea typeface="+mn-ea"/>
                <a:cs typeface="+mn-cs"/>
              </a:endParaRPr>
            </a:p>
          </p:txBody>
        </p:sp>
      </p:grpSp>
      <p:grpSp>
        <p:nvGrpSpPr>
          <p:cNvPr id="8" name="Group 7">
            <a:extLst>
              <a:ext uri="{FF2B5EF4-FFF2-40B4-BE49-F238E27FC236}">
                <a16:creationId xmlns:a16="http://schemas.microsoft.com/office/drawing/2014/main" id="{7A44B870-1691-166F-C905-20972C0F476A}"/>
              </a:ext>
            </a:extLst>
          </p:cNvPr>
          <p:cNvGrpSpPr/>
          <p:nvPr/>
        </p:nvGrpSpPr>
        <p:grpSpPr>
          <a:xfrm>
            <a:off x="8469442" y="2439350"/>
            <a:ext cx="2997559" cy="1044346"/>
            <a:chOff x="8931665" y="1307554"/>
            <a:chExt cx="2997559" cy="1044346"/>
          </a:xfrm>
        </p:grpSpPr>
        <p:sp>
          <p:nvSpPr>
            <p:cNvPr id="9" name="TextBox 8">
              <a:extLst>
                <a:ext uri="{FF2B5EF4-FFF2-40B4-BE49-F238E27FC236}">
                  <a16:creationId xmlns:a16="http://schemas.microsoft.com/office/drawing/2014/main" id="{D4E470CF-BE10-67C9-48B0-87A62F5C31F6}"/>
                </a:ext>
              </a:extLst>
            </p:cNvPr>
            <p:cNvSpPr txBox="1"/>
            <p:nvPr/>
          </p:nvSpPr>
          <p:spPr>
            <a:xfrm>
              <a:off x="9003144" y="1307554"/>
              <a:ext cx="2926080" cy="461665"/>
            </a:xfrm>
            <a:prstGeom prst="rect">
              <a:avLst/>
            </a:prstGeom>
            <a:noFill/>
          </p:spPr>
          <p:txBody>
            <a:bodyPr wrap="square" lIns="0" rIns="0" rtlCol="0" anchor="b">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400" b="1" kern="1200" cap="all" noProof="1">
                  <a:solidFill>
                    <a:srgbClr val="A2B969">
                      <a:lumMod val="75000"/>
                    </a:srgbClr>
                  </a:solidFill>
                  <a:latin typeface="Calibri" panose="020F0502020204030204"/>
                  <a:ea typeface="+mn-ea"/>
                  <a:cs typeface="+mn-cs"/>
                </a:rPr>
                <a:t>الشفافية</a:t>
              </a:r>
              <a:endParaRPr kumimoji="0" lang="en-US" sz="2400" b="1" i="0" u="none" strike="noStrike" kern="1200" cap="all" spc="0" normalizeH="0" baseline="0" noProof="1">
                <a:ln>
                  <a:noFill/>
                </a:ln>
                <a:solidFill>
                  <a:srgbClr val="A2B969">
                    <a:lumMod val="75000"/>
                  </a:srgbClr>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0F293586-3340-B329-60B1-BC4B35E37F62}"/>
                </a:ext>
              </a:extLst>
            </p:cNvPr>
            <p:cNvSpPr txBox="1"/>
            <p:nvPr/>
          </p:nvSpPr>
          <p:spPr>
            <a:xfrm>
              <a:off x="8931665" y="1736795"/>
              <a:ext cx="2926080" cy="615105"/>
            </a:xfrm>
            <a:prstGeom prst="rect">
              <a:avLst/>
            </a:prstGeom>
            <a:noFill/>
          </p:spPr>
          <p:txBody>
            <a:bodyPr wrap="square" lIns="0" rIns="0" rtlCol="0" anchor="t">
              <a:spAutoFit/>
            </a:bodyPr>
            <a:lstStyle/>
            <a:p>
              <a:pPr marL="0" lvl="0" indent="0" algn="ctr" defTabSz="914400" rtl="1" eaLnBrk="1" fontAlgn="auto" latinLnBrk="0" hangingPunct="1">
                <a:lnSpc>
                  <a:spcPct val="150000"/>
                </a:lnSpc>
                <a:buClrTx/>
                <a:buSzTx/>
                <a:buFont typeface="Arial"/>
                <a:buNone/>
                <a:tabLst/>
                <a:defRPr/>
              </a:pPr>
              <a:r>
                <a:rPr lang="ar-EG" sz="1200" kern="1200" noProof="1">
                  <a:solidFill>
                    <a:prstClr val="black">
                      <a:lumMod val="65000"/>
                      <a:lumOff val="35000"/>
                    </a:prstClr>
                  </a:solidFill>
                  <a:latin typeface="Alexandria" pitchFamily="2" charset="-78"/>
                  <a:ea typeface="+mn-ea"/>
                  <a:cs typeface="Alexandria" pitchFamily="2" charset="-78"/>
                </a:rPr>
                <a:t>وضوح القرارات والإجراءات والبيانات وإتاحتها للمستفيدين بما يدعم الفهم والثقة.</a:t>
              </a:r>
              <a:endParaRPr lang="en-US" sz="1200" kern="1200" noProof="1">
                <a:solidFill>
                  <a:prstClr val="black">
                    <a:lumMod val="65000"/>
                    <a:lumOff val="35000"/>
                  </a:prstClr>
                </a:solidFill>
                <a:latin typeface="Alexandria" pitchFamily="2" charset="-78"/>
                <a:ea typeface="+mn-ea"/>
                <a:cs typeface="Alexandria" pitchFamily="2" charset="-78"/>
              </a:endParaRPr>
            </a:p>
          </p:txBody>
        </p:sp>
      </p:grpSp>
      <p:grpSp>
        <p:nvGrpSpPr>
          <p:cNvPr id="11" name="Group 10">
            <a:extLst>
              <a:ext uri="{FF2B5EF4-FFF2-40B4-BE49-F238E27FC236}">
                <a16:creationId xmlns:a16="http://schemas.microsoft.com/office/drawing/2014/main" id="{0C0AA9D3-6B7F-DDD8-F7F4-06FC508EFA2D}"/>
              </a:ext>
            </a:extLst>
          </p:cNvPr>
          <p:cNvGrpSpPr/>
          <p:nvPr/>
        </p:nvGrpSpPr>
        <p:grpSpPr>
          <a:xfrm>
            <a:off x="282797" y="3861734"/>
            <a:ext cx="2926080" cy="1074261"/>
            <a:chOff x="8921977" y="1466725"/>
            <a:chExt cx="2926080" cy="1074261"/>
          </a:xfrm>
        </p:grpSpPr>
        <p:sp>
          <p:nvSpPr>
            <p:cNvPr id="12" name="TextBox 11">
              <a:extLst>
                <a:ext uri="{FF2B5EF4-FFF2-40B4-BE49-F238E27FC236}">
                  <a16:creationId xmlns:a16="http://schemas.microsoft.com/office/drawing/2014/main" id="{EFEB0896-D835-C485-B184-FAD3B2F4B51C}"/>
                </a:ext>
              </a:extLst>
            </p:cNvPr>
            <p:cNvSpPr txBox="1"/>
            <p:nvPr/>
          </p:nvSpPr>
          <p:spPr>
            <a:xfrm>
              <a:off x="8921977" y="1466725"/>
              <a:ext cx="2926080" cy="461665"/>
            </a:xfrm>
            <a:prstGeom prst="rect">
              <a:avLst/>
            </a:prstGeom>
            <a:noFill/>
          </p:spPr>
          <p:txBody>
            <a:bodyPr wrap="square" lIns="0" rIns="0" rtlCol="0" anchor="b">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all" spc="0" normalizeH="0" baseline="0" noProof="1">
                  <a:ln>
                    <a:noFill/>
                  </a:ln>
                  <a:solidFill>
                    <a:srgbClr val="F7931F">
                      <a:lumMod val="75000"/>
                    </a:srgbClr>
                  </a:solidFill>
                  <a:effectLst/>
                  <a:uLnTx/>
                  <a:uFillTx/>
                  <a:latin typeface="Calibri" panose="020F0502020204030204"/>
                  <a:ea typeface="+mn-ea"/>
                  <a:cs typeface="+mn-cs"/>
                </a:rPr>
                <a:t>العدالة وتكافؤ الفرص</a:t>
              </a:r>
              <a:endParaRPr kumimoji="0" lang="en-US" sz="2400" b="1" i="0" u="none" strike="noStrike" kern="1200" cap="all" spc="0" normalizeH="0" baseline="0" noProof="1">
                <a:ln>
                  <a:noFill/>
                </a:ln>
                <a:solidFill>
                  <a:srgbClr val="F7931F">
                    <a:lumMod val="75000"/>
                  </a:srgbClr>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3948D33B-5A62-F5BF-F5E6-A3DA9B3462A3}"/>
                </a:ext>
              </a:extLst>
            </p:cNvPr>
            <p:cNvSpPr txBox="1"/>
            <p:nvPr/>
          </p:nvSpPr>
          <p:spPr>
            <a:xfrm>
              <a:off x="8921977" y="1925881"/>
              <a:ext cx="2926080" cy="615105"/>
            </a:xfrm>
            <a:prstGeom prst="rect">
              <a:avLst/>
            </a:prstGeom>
            <a:noFill/>
          </p:spPr>
          <p:txBody>
            <a:bodyPr wrap="square" lIns="0" rIns="0" rtlCol="0" anchor="t">
              <a:spAutoFit/>
            </a:bodyPr>
            <a:lstStyle/>
            <a:p>
              <a:pPr algn="ctr" rtl="1">
                <a:lnSpc>
                  <a:spcPct val="150000"/>
                </a:lnSpc>
                <a:buClrTx/>
                <a:defRPr/>
              </a:pPr>
              <a:r>
                <a:rPr lang="ar-EG" sz="1200" kern="1200" noProof="1">
                  <a:solidFill>
                    <a:prstClr val="black">
                      <a:lumMod val="65000"/>
                      <a:lumOff val="35000"/>
                    </a:prstClr>
                  </a:solidFill>
                  <a:latin typeface="Alexandria" pitchFamily="2" charset="-78"/>
                  <a:ea typeface="+mn-ea"/>
                  <a:cs typeface="Alexandria" pitchFamily="2" charset="-78"/>
                </a:rPr>
                <a:t>عدم التمييز وضمان فرص وخدمات متقاربة، ومعالجة الفجوات بين الفئات أو المناطق.</a:t>
              </a:r>
              <a:endParaRPr lang="en-US" sz="1200" kern="1200" noProof="1">
                <a:solidFill>
                  <a:prstClr val="black">
                    <a:lumMod val="65000"/>
                    <a:lumOff val="35000"/>
                  </a:prstClr>
                </a:solidFill>
                <a:latin typeface="Alexandria" pitchFamily="2" charset="-78"/>
                <a:ea typeface="+mn-ea"/>
                <a:cs typeface="Alexandria" pitchFamily="2" charset="-78"/>
              </a:endParaRPr>
            </a:p>
          </p:txBody>
        </p:sp>
      </p:grpSp>
      <p:grpSp>
        <p:nvGrpSpPr>
          <p:cNvPr id="14" name="Group 13">
            <a:extLst>
              <a:ext uri="{FF2B5EF4-FFF2-40B4-BE49-F238E27FC236}">
                <a16:creationId xmlns:a16="http://schemas.microsoft.com/office/drawing/2014/main" id="{4D946E96-B283-3815-7DDE-598B35464777}"/>
              </a:ext>
            </a:extLst>
          </p:cNvPr>
          <p:cNvGrpSpPr/>
          <p:nvPr/>
        </p:nvGrpSpPr>
        <p:grpSpPr>
          <a:xfrm>
            <a:off x="232568" y="2385292"/>
            <a:ext cx="3004255" cy="1228796"/>
            <a:chOff x="8943784" y="1425461"/>
            <a:chExt cx="3004255" cy="1228796"/>
          </a:xfrm>
        </p:grpSpPr>
        <p:sp>
          <p:nvSpPr>
            <p:cNvPr id="15" name="TextBox 14">
              <a:extLst>
                <a:ext uri="{FF2B5EF4-FFF2-40B4-BE49-F238E27FC236}">
                  <a16:creationId xmlns:a16="http://schemas.microsoft.com/office/drawing/2014/main" id="{AF16C173-E5CF-3052-2388-AA9F499E7B1A}"/>
                </a:ext>
              </a:extLst>
            </p:cNvPr>
            <p:cNvSpPr txBox="1"/>
            <p:nvPr/>
          </p:nvSpPr>
          <p:spPr>
            <a:xfrm>
              <a:off x="9021959" y="1425461"/>
              <a:ext cx="2926080" cy="461665"/>
            </a:xfrm>
            <a:prstGeom prst="rect">
              <a:avLst/>
            </a:prstGeom>
            <a:noFill/>
          </p:spPr>
          <p:txBody>
            <a:bodyPr wrap="square" lIns="0" rIns="0" rtlCol="0" anchor="b">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all" spc="0" normalizeH="0" baseline="0" noProof="1">
                  <a:ln>
                    <a:noFill/>
                  </a:ln>
                  <a:solidFill>
                    <a:srgbClr val="C13018"/>
                  </a:solidFill>
                  <a:effectLst/>
                  <a:uLnTx/>
                  <a:uFillTx/>
                  <a:latin typeface="Calibri" panose="020F0502020204030204"/>
                  <a:ea typeface="+mn-ea"/>
                  <a:cs typeface="+mn-cs"/>
                </a:rPr>
                <a:t>المشاركة</a:t>
              </a:r>
              <a:endParaRPr kumimoji="0" lang="en-US" sz="2400" b="1" i="0" u="none" strike="noStrike" kern="1200" cap="all" spc="0" normalizeH="0" baseline="0" noProof="1">
                <a:ln>
                  <a:noFill/>
                </a:ln>
                <a:solidFill>
                  <a:srgbClr val="C13018"/>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F787BD1A-F1A4-DD26-1C8B-813138FD8FDD}"/>
                </a:ext>
              </a:extLst>
            </p:cNvPr>
            <p:cNvSpPr txBox="1"/>
            <p:nvPr/>
          </p:nvSpPr>
          <p:spPr>
            <a:xfrm>
              <a:off x="8943784" y="1762153"/>
              <a:ext cx="2926080" cy="892104"/>
            </a:xfrm>
            <a:prstGeom prst="rect">
              <a:avLst/>
            </a:prstGeom>
            <a:noFill/>
          </p:spPr>
          <p:txBody>
            <a:bodyPr wrap="square" lIns="0" rIns="0" rtlCol="0" anchor="t">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1200" kern="1200" noProof="1">
                  <a:solidFill>
                    <a:prstClr val="black">
                      <a:lumMod val="65000"/>
                      <a:lumOff val="35000"/>
                    </a:prstClr>
                  </a:solidFill>
                  <a:latin typeface="Alexandria" pitchFamily="2" charset="-78"/>
                  <a:ea typeface="+mn-ea"/>
                  <a:cs typeface="Alexandria" pitchFamily="2" charset="-78"/>
                </a:rPr>
                <a:t>إشراك أصحاب المصلحة في صنع القرار وإبداء الرأي عبر مجالس/لجان/استبيانات وآليات رسمية</a:t>
              </a:r>
              <a:r>
                <a:rPr kumimoji="0" lang="ar-EG" sz="1200" i="0" u="none" strike="noStrike" kern="1200" cap="none" spc="0" normalizeH="0" baseline="0" noProof="1">
                  <a:ln>
                    <a:noFill/>
                  </a:ln>
                  <a:solidFill>
                    <a:prstClr val="black">
                      <a:lumMod val="65000"/>
                      <a:lumOff val="35000"/>
                    </a:prstClr>
                  </a:solidFill>
                  <a:effectLst/>
                  <a:uLnTx/>
                  <a:uFillTx/>
                  <a:latin typeface="Alexandria" pitchFamily="2" charset="-78"/>
                  <a:ea typeface="+mn-ea"/>
                  <a:cs typeface="Alexandria" pitchFamily="2" charset="-78"/>
                </a:rPr>
                <a:t>.</a:t>
              </a:r>
              <a:endParaRPr kumimoji="0" lang="en-US" sz="1200" i="0" u="none" strike="noStrike" kern="1200" cap="none" spc="0" normalizeH="0" baseline="0" noProof="1">
                <a:ln>
                  <a:noFill/>
                </a:ln>
                <a:solidFill>
                  <a:prstClr val="black">
                    <a:lumMod val="65000"/>
                    <a:lumOff val="35000"/>
                  </a:prstClr>
                </a:solidFill>
                <a:effectLst/>
                <a:uLnTx/>
                <a:uFillTx/>
                <a:latin typeface="Alexandria" pitchFamily="2" charset="-78"/>
                <a:ea typeface="+mn-ea"/>
                <a:cs typeface="Alexandria" pitchFamily="2" charset="-78"/>
              </a:endParaRPr>
            </a:p>
          </p:txBody>
        </p:sp>
      </p:grpSp>
      <p:grpSp>
        <p:nvGrpSpPr>
          <p:cNvPr id="17" name="Group 16">
            <a:extLst>
              <a:ext uri="{FF2B5EF4-FFF2-40B4-BE49-F238E27FC236}">
                <a16:creationId xmlns:a16="http://schemas.microsoft.com/office/drawing/2014/main" id="{F981A30D-24A9-FF08-E46F-FAD2D4E2B1F3}"/>
              </a:ext>
            </a:extLst>
          </p:cNvPr>
          <p:cNvGrpSpPr/>
          <p:nvPr/>
        </p:nvGrpSpPr>
        <p:grpSpPr>
          <a:xfrm>
            <a:off x="242548" y="5306066"/>
            <a:ext cx="2926080" cy="1075671"/>
            <a:chOff x="8921977" y="1466725"/>
            <a:chExt cx="2926080" cy="1075671"/>
          </a:xfrm>
        </p:grpSpPr>
        <p:sp>
          <p:nvSpPr>
            <p:cNvPr id="19" name="TextBox 18">
              <a:extLst>
                <a:ext uri="{FF2B5EF4-FFF2-40B4-BE49-F238E27FC236}">
                  <a16:creationId xmlns:a16="http://schemas.microsoft.com/office/drawing/2014/main" id="{ADD3A549-B895-AFB9-A8CC-A06D25AEC357}"/>
                </a:ext>
              </a:extLst>
            </p:cNvPr>
            <p:cNvSpPr txBox="1"/>
            <p:nvPr/>
          </p:nvSpPr>
          <p:spPr>
            <a:xfrm>
              <a:off x="8921977" y="1466725"/>
              <a:ext cx="2926080" cy="461665"/>
            </a:xfrm>
            <a:prstGeom prst="rect">
              <a:avLst/>
            </a:prstGeom>
            <a:noFill/>
          </p:spPr>
          <p:txBody>
            <a:bodyPr wrap="square" lIns="0" rIns="0" rtlCol="0" anchor="b">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all" spc="0" normalizeH="0" baseline="0" noProof="1">
                  <a:ln>
                    <a:noFill/>
                  </a:ln>
                  <a:solidFill>
                    <a:srgbClr val="4CC1EF">
                      <a:lumMod val="75000"/>
                    </a:srgbClr>
                  </a:solidFill>
                  <a:effectLst/>
                  <a:uLnTx/>
                  <a:uFillTx/>
                  <a:latin typeface="Calibri" panose="020F0502020204030204"/>
                  <a:ea typeface="+mn-ea"/>
                  <a:cs typeface="+mn-cs"/>
                </a:rPr>
                <a:t>الكفاءة والفعالية</a:t>
              </a:r>
              <a:endParaRPr kumimoji="0" lang="en-US" sz="2400" b="1" i="0" u="none" strike="noStrike" kern="1200" cap="all" spc="0" normalizeH="0" baseline="0" noProof="1">
                <a:ln>
                  <a:noFill/>
                </a:ln>
                <a:solidFill>
                  <a:srgbClr val="4CC1EF">
                    <a:lumMod val="75000"/>
                  </a:srgbClr>
                </a:solidFill>
                <a:effectLst/>
                <a:uLnTx/>
                <a:uFillTx/>
                <a:latin typeface="Calibri" panose="020F0502020204030204"/>
                <a:ea typeface="+mn-ea"/>
                <a:cs typeface="+mn-cs"/>
              </a:endParaRPr>
            </a:p>
          </p:txBody>
        </p:sp>
        <p:sp>
          <p:nvSpPr>
            <p:cNvPr id="20" name="TextBox 19">
              <a:extLst>
                <a:ext uri="{FF2B5EF4-FFF2-40B4-BE49-F238E27FC236}">
                  <a16:creationId xmlns:a16="http://schemas.microsoft.com/office/drawing/2014/main" id="{2C3B7800-D4A9-5557-CEB5-D203B7242D5B}"/>
                </a:ext>
              </a:extLst>
            </p:cNvPr>
            <p:cNvSpPr txBox="1"/>
            <p:nvPr/>
          </p:nvSpPr>
          <p:spPr>
            <a:xfrm>
              <a:off x="8921977" y="1925881"/>
              <a:ext cx="2926080" cy="616515"/>
            </a:xfrm>
            <a:prstGeom prst="rect">
              <a:avLst/>
            </a:prstGeom>
            <a:noFill/>
          </p:spPr>
          <p:txBody>
            <a:bodyPr wrap="square" lIns="0" rIns="0" rtlCol="0" anchor="t">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1200" kern="1200" noProof="1">
                  <a:solidFill>
                    <a:prstClr val="black">
                      <a:lumMod val="65000"/>
                      <a:lumOff val="35000"/>
                    </a:prstClr>
                  </a:solidFill>
                  <a:latin typeface="Alexandria" pitchFamily="2" charset="-78"/>
                  <a:ea typeface="+mn-ea"/>
                  <a:cs typeface="Alexandria" pitchFamily="2" charset="-78"/>
                </a:rPr>
                <a:t>تحقيق الأهداف بأفضل استخدام للموارد وتقليل الهدر وتحسين العمليات باستمرار</a:t>
              </a:r>
              <a:r>
                <a:rPr kumimoji="0" lang="ar-EG" sz="1200" b="0" i="0" u="none" strike="noStrike" kern="1200" cap="none" spc="0" normalizeH="0" baseline="0" noProof="1">
                  <a:ln>
                    <a:noFill/>
                  </a:ln>
                  <a:solidFill>
                    <a:prstClr val="black">
                      <a:lumMod val="65000"/>
                      <a:lumOff val="35000"/>
                    </a:prstClr>
                  </a:solidFill>
                  <a:effectLst/>
                  <a:uLnTx/>
                  <a:uFillTx/>
                  <a:latin typeface="Calibri" panose="020F0502020204030204"/>
                  <a:ea typeface="+mn-ea"/>
                  <a:cs typeface="+mn-cs"/>
                </a:rPr>
                <a:t>.</a:t>
              </a:r>
              <a:endParaRPr kumimoji="0" lang="en-US" sz="1200" b="0" i="0" u="none" strike="noStrike" kern="1200" cap="none" spc="0" normalizeH="0" baseline="0" noProof="1">
                <a:ln>
                  <a:noFill/>
                </a:ln>
                <a:solidFill>
                  <a:prstClr val="black">
                    <a:lumMod val="65000"/>
                    <a:lumOff val="35000"/>
                  </a:prstClr>
                </a:solidFill>
                <a:effectLst/>
                <a:uLnTx/>
                <a:uFillTx/>
                <a:latin typeface="Calibri" panose="020F0502020204030204"/>
                <a:ea typeface="+mn-ea"/>
                <a:cs typeface="+mn-cs"/>
              </a:endParaRPr>
            </a:p>
          </p:txBody>
        </p:sp>
      </p:grpSp>
      <p:grpSp>
        <p:nvGrpSpPr>
          <p:cNvPr id="21" name="Group 20">
            <a:extLst>
              <a:ext uri="{FF2B5EF4-FFF2-40B4-BE49-F238E27FC236}">
                <a16:creationId xmlns:a16="http://schemas.microsoft.com/office/drawing/2014/main" id="{C674D26C-8E67-A827-7E3B-9DAC82482C4F}"/>
              </a:ext>
            </a:extLst>
          </p:cNvPr>
          <p:cNvGrpSpPr/>
          <p:nvPr/>
        </p:nvGrpSpPr>
        <p:grpSpPr>
          <a:xfrm>
            <a:off x="8437547" y="5341465"/>
            <a:ext cx="3120421" cy="1011922"/>
            <a:chOff x="8824806" y="1466725"/>
            <a:chExt cx="3120421" cy="1011922"/>
          </a:xfrm>
        </p:grpSpPr>
        <p:sp>
          <p:nvSpPr>
            <p:cNvPr id="22" name="TextBox 21">
              <a:extLst>
                <a:ext uri="{FF2B5EF4-FFF2-40B4-BE49-F238E27FC236}">
                  <a16:creationId xmlns:a16="http://schemas.microsoft.com/office/drawing/2014/main" id="{FAA50C5E-F1A5-AAEB-8607-AE3E478979B2}"/>
                </a:ext>
              </a:extLst>
            </p:cNvPr>
            <p:cNvSpPr txBox="1"/>
            <p:nvPr/>
          </p:nvSpPr>
          <p:spPr>
            <a:xfrm>
              <a:off x="8921977" y="1466725"/>
              <a:ext cx="2926080" cy="461665"/>
            </a:xfrm>
            <a:prstGeom prst="rect">
              <a:avLst/>
            </a:prstGeom>
            <a:noFill/>
          </p:spPr>
          <p:txBody>
            <a:bodyPr wrap="square" lIns="0" rIns="0" rtlCol="0" anchor="b">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kern="1200" cap="all" noProof="1">
                  <a:solidFill>
                    <a:srgbClr val="FFCC4C">
                      <a:lumMod val="50000"/>
                    </a:srgbClr>
                  </a:solidFill>
                  <a:latin typeface="Calibri" panose="020F0502020204030204"/>
                  <a:ea typeface="+mn-ea"/>
                  <a:cs typeface="+mn-cs"/>
                </a:rPr>
                <a:t>سيادة القانون </a:t>
              </a:r>
              <a:endParaRPr kumimoji="0" lang="en-US" sz="2400" b="1" i="0" u="none" strike="noStrike" kern="1200" cap="all" spc="0" normalizeH="0" baseline="0" noProof="1">
                <a:ln>
                  <a:noFill/>
                </a:ln>
                <a:solidFill>
                  <a:srgbClr val="FFCC4C">
                    <a:lumMod val="50000"/>
                  </a:srgbClr>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9F9EAEE3-D944-6B7B-9792-2BFA1FD36C85}"/>
                </a:ext>
              </a:extLst>
            </p:cNvPr>
            <p:cNvSpPr txBox="1"/>
            <p:nvPr/>
          </p:nvSpPr>
          <p:spPr>
            <a:xfrm>
              <a:off x="8824806" y="1862132"/>
              <a:ext cx="3120421" cy="616515"/>
            </a:xfrm>
            <a:prstGeom prst="rect">
              <a:avLst/>
            </a:prstGeom>
            <a:noFill/>
          </p:spPr>
          <p:txBody>
            <a:bodyPr wrap="square" lIns="0" rIns="0" rtlCol="0" anchor="t">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lang="ar-EG" sz="1200" kern="1200" noProof="1">
                  <a:solidFill>
                    <a:prstClr val="black">
                      <a:lumMod val="65000"/>
                      <a:lumOff val="35000"/>
                    </a:prstClr>
                  </a:solidFill>
                  <a:latin typeface="Alexandria" pitchFamily="2" charset="-78"/>
                  <a:ea typeface="+mn-ea"/>
                  <a:cs typeface="Alexandria" pitchFamily="2" charset="-78"/>
                </a:rPr>
                <a:t>الالتزام بالأنظمة واللوائح وتطبيقها على الجميع دون استثناء، مع قنوات تظلم واضحة</a:t>
              </a:r>
              <a:r>
                <a:rPr kumimoji="0" lang="ar-EG" sz="1200" b="0" i="0" u="none" strike="noStrike" kern="1200" cap="none" spc="0" normalizeH="0" baseline="0" noProof="1">
                  <a:ln>
                    <a:noFill/>
                  </a:ln>
                  <a:solidFill>
                    <a:prstClr val="black">
                      <a:lumMod val="65000"/>
                      <a:lumOff val="35000"/>
                    </a:prstClr>
                  </a:solidFill>
                  <a:effectLst/>
                  <a:uLnTx/>
                  <a:uFillTx/>
                  <a:latin typeface="Calibri" panose="020F0502020204030204"/>
                  <a:ea typeface="+mn-ea"/>
                  <a:cs typeface="+mn-cs"/>
                </a:rPr>
                <a:t>.</a:t>
              </a:r>
              <a:endParaRPr kumimoji="0" lang="en-US" sz="1200" b="0" i="0" u="none" strike="noStrike" kern="1200" cap="none" spc="0" normalizeH="0" baseline="0" noProof="1">
                <a:ln>
                  <a:noFill/>
                </a:ln>
                <a:solidFill>
                  <a:prstClr val="black">
                    <a:lumMod val="65000"/>
                    <a:lumOff val="35000"/>
                  </a:prstClr>
                </a:solidFill>
                <a:effectLst/>
                <a:uLnTx/>
                <a:uFillTx/>
                <a:latin typeface="Calibri" panose="020F0502020204030204"/>
                <a:ea typeface="+mn-ea"/>
                <a:cs typeface="+mn-cs"/>
              </a:endParaRPr>
            </a:p>
          </p:txBody>
        </p:sp>
      </p:grpSp>
      <p:sp>
        <p:nvSpPr>
          <p:cNvPr id="33" name="Shape">
            <a:extLst>
              <a:ext uri="{FF2B5EF4-FFF2-40B4-BE49-F238E27FC236}">
                <a16:creationId xmlns:a16="http://schemas.microsoft.com/office/drawing/2014/main" id="{5EC77FEC-6418-4583-514F-828DCD9AE37F}"/>
              </a:ext>
            </a:extLst>
          </p:cNvPr>
          <p:cNvSpPr/>
          <p:nvPr/>
        </p:nvSpPr>
        <p:spPr>
          <a:xfrm>
            <a:off x="3358623" y="2701083"/>
            <a:ext cx="2410387" cy="93390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4314" y="21600"/>
                </a:lnTo>
                <a:cubicBezTo>
                  <a:pt x="1933" y="21600"/>
                  <a:pt x="0" y="16760"/>
                  <a:pt x="0" y="10800"/>
                </a:cubicBezTo>
                <a:lnTo>
                  <a:pt x="0" y="10800"/>
                </a:lnTo>
                <a:cubicBezTo>
                  <a:pt x="0" y="4840"/>
                  <a:pt x="1933" y="0"/>
                  <a:pt x="4314" y="0"/>
                </a:cubicBezTo>
                <a:lnTo>
                  <a:pt x="21600" y="0"/>
                </a:lnTo>
                <a:lnTo>
                  <a:pt x="21600" y="21600"/>
                </a:lnTo>
                <a:close/>
              </a:path>
            </a:pathLst>
          </a:custGeom>
          <a:solidFill>
            <a:schemeClr val="accent5"/>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4" name="Shape">
            <a:extLst>
              <a:ext uri="{FF2B5EF4-FFF2-40B4-BE49-F238E27FC236}">
                <a16:creationId xmlns:a16="http://schemas.microsoft.com/office/drawing/2014/main" id="{29BAC5FB-D8D7-7964-60C1-E913E3D4BE0E}"/>
              </a:ext>
            </a:extLst>
          </p:cNvPr>
          <p:cNvSpPr/>
          <p:nvPr/>
        </p:nvSpPr>
        <p:spPr>
          <a:xfrm>
            <a:off x="3358623" y="4825804"/>
            <a:ext cx="2410387" cy="93390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4314" y="21600"/>
                </a:lnTo>
                <a:cubicBezTo>
                  <a:pt x="1933" y="21600"/>
                  <a:pt x="0" y="16760"/>
                  <a:pt x="0" y="10800"/>
                </a:cubicBezTo>
                <a:lnTo>
                  <a:pt x="0" y="10800"/>
                </a:lnTo>
                <a:cubicBezTo>
                  <a:pt x="0" y="4840"/>
                  <a:pt x="1933" y="0"/>
                  <a:pt x="4314" y="0"/>
                </a:cubicBezTo>
                <a:lnTo>
                  <a:pt x="21600" y="0"/>
                </a:lnTo>
                <a:lnTo>
                  <a:pt x="21600" y="21600"/>
                </a:lnTo>
                <a:close/>
              </a:path>
            </a:pathLst>
          </a:custGeom>
          <a:solidFill>
            <a:schemeClr val="accent3"/>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5" name="Shape">
            <a:extLst>
              <a:ext uri="{FF2B5EF4-FFF2-40B4-BE49-F238E27FC236}">
                <a16:creationId xmlns:a16="http://schemas.microsoft.com/office/drawing/2014/main" id="{386377E1-6D9D-66DA-5B2E-18A5B81111B0}"/>
              </a:ext>
            </a:extLst>
          </p:cNvPr>
          <p:cNvSpPr/>
          <p:nvPr/>
        </p:nvSpPr>
        <p:spPr>
          <a:xfrm>
            <a:off x="3358623" y="3763052"/>
            <a:ext cx="2410387" cy="933906"/>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4314" y="21600"/>
                </a:lnTo>
                <a:cubicBezTo>
                  <a:pt x="1933" y="21600"/>
                  <a:pt x="0" y="16760"/>
                  <a:pt x="0" y="10800"/>
                </a:cubicBezTo>
                <a:lnTo>
                  <a:pt x="0" y="10800"/>
                </a:lnTo>
                <a:cubicBezTo>
                  <a:pt x="0" y="4840"/>
                  <a:pt x="1933" y="0"/>
                  <a:pt x="4314" y="0"/>
                </a:cubicBezTo>
                <a:lnTo>
                  <a:pt x="21600" y="0"/>
                </a:lnTo>
                <a:lnTo>
                  <a:pt x="21600" y="21600"/>
                </a:lnTo>
                <a:close/>
              </a:path>
            </a:pathLst>
          </a:custGeom>
          <a:solidFill>
            <a:schemeClr val="accent2"/>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6" name="Shape">
            <a:extLst>
              <a:ext uri="{FF2B5EF4-FFF2-40B4-BE49-F238E27FC236}">
                <a16:creationId xmlns:a16="http://schemas.microsoft.com/office/drawing/2014/main" id="{C290C728-E2A6-B40C-5ACE-0DA1783E6943}"/>
              </a:ext>
            </a:extLst>
          </p:cNvPr>
          <p:cNvSpPr/>
          <p:nvPr/>
        </p:nvSpPr>
        <p:spPr>
          <a:xfrm>
            <a:off x="5773838" y="2701083"/>
            <a:ext cx="2410394" cy="935469"/>
          </a:xfrm>
          <a:custGeom>
            <a:avLst/>
            <a:gdLst/>
            <a:ahLst/>
            <a:cxnLst>
              <a:cxn ang="0">
                <a:pos x="wd2" y="hd2"/>
              </a:cxn>
              <a:cxn ang="5400000">
                <a:pos x="wd2" y="hd2"/>
              </a:cxn>
              <a:cxn ang="10800000">
                <a:pos x="wd2" y="hd2"/>
              </a:cxn>
              <a:cxn ang="16200000">
                <a:pos x="wd2" y="hd2"/>
              </a:cxn>
            </a:cxnLst>
            <a:rect l="0" t="0" r="r" b="b"/>
            <a:pathLst>
              <a:path w="21586" h="21600" extrusionOk="0">
                <a:moveTo>
                  <a:pt x="17274" y="21600"/>
                </a:moveTo>
                <a:lnTo>
                  <a:pt x="0" y="21600"/>
                </a:lnTo>
                <a:lnTo>
                  <a:pt x="0" y="0"/>
                </a:lnTo>
                <a:lnTo>
                  <a:pt x="17274" y="0"/>
                </a:lnTo>
                <a:cubicBezTo>
                  <a:pt x="19653" y="0"/>
                  <a:pt x="21586" y="4832"/>
                  <a:pt x="21586" y="10782"/>
                </a:cubicBezTo>
                <a:lnTo>
                  <a:pt x="21586" y="10782"/>
                </a:lnTo>
                <a:cubicBezTo>
                  <a:pt x="21600" y="16768"/>
                  <a:pt x="19668" y="21600"/>
                  <a:pt x="17274" y="21600"/>
                </a:cubicBezTo>
                <a:close/>
              </a:path>
            </a:pathLst>
          </a:custGeom>
          <a:solidFill>
            <a:schemeClr val="accent6"/>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7" name="Shape">
            <a:extLst>
              <a:ext uri="{FF2B5EF4-FFF2-40B4-BE49-F238E27FC236}">
                <a16:creationId xmlns:a16="http://schemas.microsoft.com/office/drawing/2014/main" id="{7C6E27ED-B012-0164-006C-A1C385180883}"/>
              </a:ext>
            </a:extLst>
          </p:cNvPr>
          <p:cNvSpPr/>
          <p:nvPr/>
        </p:nvSpPr>
        <p:spPr>
          <a:xfrm>
            <a:off x="5773838" y="4825022"/>
            <a:ext cx="2410394" cy="935469"/>
          </a:xfrm>
          <a:custGeom>
            <a:avLst/>
            <a:gdLst/>
            <a:ahLst/>
            <a:cxnLst>
              <a:cxn ang="0">
                <a:pos x="wd2" y="hd2"/>
              </a:cxn>
              <a:cxn ang="5400000">
                <a:pos x="wd2" y="hd2"/>
              </a:cxn>
              <a:cxn ang="10800000">
                <a:pos x="wd2" y="hd2"/>
              </a:cxn>
              <a:cxn ang="16200000">
                <a:pos x="wd2" y="hd2"/>
              </a:cxn>
            </a:cxnLst>
            <a:rect l="0" t="0" r="r" b="b"/>
            <a:pathLst>
              <a:path w="21586" h="21600" extrusionOk="0">
                <a:moveTo>
                  <a:pt x="17274" y="21600"/>
                </a:moveTo>
                <a:lnTo>
                  <a:pt x="0" y="21600"/>
                </a:lnTo>
                <a:lnTo>
                  <a:pt x="0" y="0"/>
                </a:lnTo>
                <a:lnTo>
                  <a:pt x="17274" y="0"/>
                </a:lnTo>
                <a:cubicBezTo>
                  <a:pt x="19653" y="0"/>
                  <a:pt x="21586" y="4832"/>
                  <a:pt x="21586" y="10782"/>
                </a:cubicBezTo>
                <a:lnTo>
                  <a:pt x="21586" y="10782"/>
                </a:lnTo>
                <a:cubicBezTo>
                  <a:pt x="21600" y="16768"/>
                  <a:pt x="19668" y="21600"/>
                  <a:pt x="17274" y="21600"/>
                </a:cubicBezTo>
                <a:close/>
              </a:path>
            </a:pathLst>
          </a:custGeom>
          <a:solidFill>
            <a:schemeClr val="accent4"/>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8" name="Shape">
            <a:extLst>
              <a:ext uri="{FF2B5EF4-FFF2-40B4-BE49-F238E27FC236}">
                <a16:creationId xmlns:a16="http://schemas.microsoft.com/office/drawing/2014/main" id="{A4CF27E9-7986-DE6A-FAE6-2768E6370E79}"/>
              </a:ext>
            </a:extLst>
          </p:cNvPr>
          <p:cNvSpPr/>
          <p:nvPr/>
        </p:nvSpPr>
        <p:spPr>
          <a:xfrm>
            <a:off x="5773838" y="3763052"/>
            <a:ext cx="2410394" cy="935469"/>
          </a:xfrm>
          <a:custGeom>
            <a:avLst/>
            <a:gdLst/>
            <a:ahLst/>
            <a:cxnLst>
              <a:cxn ang="0">
                <a:pos x="wd2" y="hd2"/>
              </a:cxn>
              <a:cxn ang="5400000">
                <a:pos x="wd2" y="hd2"/>
              </a:cxn>
              <a:cxn ang="10800000">
                <a:pos x="wd2" y="hd2"/>
              </a:cxn>
              <a:cxn ang="16200000">
                <a:pos x="wd2" y="hd2"/>
              </a:cxn>
            </a:cxnLst>
            <a:rect l="0" t="0" r="r" b="b"/>
            <a:pathLst>
              <a:path w="21586" h="21600" extrusionOk="0">
                <a:moveTo>
                  <a:pt x="17274" y="21600"/>
                </a:moveTo>
                <a:lnTo>
                  <a:pt x="0" y="21600"/>
                </a:lnTo>
                <a:lnTo>
                  <a:pt x="0" y="0"/>
                </a:lnTo>
                <a:lnTo>
                  <a:pt x="17274" y="0"/>
                </a:lnTo>
                <a:cubicBezTo>
                  <a:pt x="19653" y="0"/>
                  <a:pt x="21586" y="4832"/>
                  <a:pt x="21586" y="10782"/>
                </a:cubicBezTo>
                <a:lnTo>
                  <a:pt x="21586" y="10782"/>
                </a:lnTo>
                <a:cubicBezTo>
                  <a:pt x="21600" y="16768"/>
                  <a:pt x="19668" y="21600"/>
                  <a:pt x="17274" y="21600"/>
                </a:cubicBezTo>
                <a:close/>
              </a:path>
            </a:pathLst>
          </a:custGeom>
          <a:solidFill>
            <a:srgbClr val="F16077"/>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9" name="Freeform: Shape 38">
            <a:extLst>
              <a:ext uri="{FF2B5EF4-FFF2-40B4-BE49-F238E27FC236}">
                <a16:creationId xmlns:a16="http://schemas.microsoft.com/office/drawing/2014/main" id="{CBBA4F93-1397-8680-A33B-EAE4DC510D5E}"/>
              </a:ext>
            </a:extLst>
          </p:cNvPr>
          <p:cNvSpPr/>
          <p:nvPr/>
        </p:nvSpPr>
        <p:spPr>
          <a:xfrm>
            <a:off x="4113163" y="2701083"/>
            <a:ext cx="1655847" cy="933906"/>
          </a:xfrm>
          <a:custGeom>
            <a:avLst/>
            <a:gdLst>
              <a:gd name="connsiteX0" fmla="*/ 916504 w 1754712"/>
              <a:gd name="connsiteY0" fmla="*/ 0 h 1020352"/>
              <a:gd name="connsiteX1" fmla="*/ 1754712 w 1754712"/>
              <a:gd name="connsiteY1" fmla="*/ 0 h 1020352"/>
              <a:gd name="connsiteX2" fmla="*/ 1754712 w 1754712"/>
              <a:gd name="connsiteY2" fmla="*/ 1020352 h 1020352"/>
              <a:gd name="connsiteX3" fmla="*/ 0 w 1754712"/>
              <a:gd name="connsiteY3" fmla="*/ 1020352 h 1020352"/>
              <a:gd name="connsiteX4" fmla="*/ 27080 w 1754712"/>
              <a:gd name="connsiteY4" fmla="*/ 946363 h 1020352"/>
              <a:gd name="connsiteX5" fmla="*/ 862223 w 1754712"/>
              <a:gd name="connsiteY5" fmla="*/ 26148 h 1020352"/>
              <a:gd name="connsiteX6" fmla="*/ 916504 w 1754712"/>
              <a:gd name="connsiteY6" fmla="*/ 0 h 1020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4712" h="1020352">
                <a:moveTo>
                  <a:pt x="916504" y="0"/>
                </a:moveTo>
                <a:lnTo>
                  <a:pt x="1754712" y="0"/>
                </a:lnTo>
                <a:lnTo>
                  <a:pt x="1754712" y="1020352"/>
                </a:lnTo>
                <a:lnTo>
                  <a:pt x="0" y="1020352"/>
                </a:lnTo>
                <a:lnTo>
                  <a:pt x="27080" y="946363"/>
                </a:lnTo>
                <a:cubicBezTo>
                  <a:pt x="193364" y="553222"/>
                  <a:pt x="489731" y="228498"/>
                  <a:pt x="862223" y="26148"/>
                </a:cubicBezTo>
                <a:lnTo>
                  <a:pt x="916504" y="0"/>
                </a:lnTo>
                <a:close/>
              </a:path>
            </a:pathLst>
          </a:custGeom>
          <a:solidFill>
            <a:schemeClr val="tx1">
              <a:lumMod val="75000"/>
              <a:lumOff val="25000"/>
              <a:alpha val="25000"/>
            </a:schemeClr>
          </a:solidFill>
          <a:ln w="12700">
            <a:miter lim="400000"/>
          </a:ln>
        </p:spPr>
        <p:txBody>
          <a:bodyPr wrap="square" lIns="38100" tIns="38100" rIns="38100" bIns="3810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0" name="Freeform: Shape 39">
            <a:extLst>
              <a:ext uri="{FF2B5EF4-FFF2-40B4-BE49-F238E27FC236}">
                <a16:creationId xmlns:a16="http://schemas.microsoft.com/office/drawing/2014/main" id="{1123D8BF-E83F-5948-E501-61A0A3843334}"/>
              </a:ext>
            </a:extLst>
          </p:cNvPr>
          <p:cNvSpPr/>
          <p:nvPr/>
        </p:nvSpPr>
        <p:spPr>
          <a:xfrm>
            <a:off x="5773838" y="2701083"/>
            <a:ext cx="1656447" cy="935469"/>
          </a:xfrm>
          <a:custGeom>
            <a:avLst/>
            <a:gdLst>
              <a:gd name="connsiteX0" fmla="*/ 0 w 1755348"/>
              <a:gd name="connsiteY0" fmla="*/ 0 h 1022060"/>
              <a:gd name="connsiteX1" fmla="*/ 838219 w 1755348"/>
              <a:gd name="connsiteY1" fmla="*/ 0 h 1022060"/>
              <a:gd name="connsiteX2" fmla="*/ 892499 w 1755348"/>
              <a:gd name="connsiteY2" fmla="*/ 26148 h 1022060"/>
              <a:gd name="connsiteX3" fmla="*/ 1727642 w 1755348"/>
              <a:gd name="connsiteY3" fmla="*/ 946363 h 1022060"/>
              <a:gd name="connsiteX4" fmla="*/ 1755348 w 1755348"/>
              <a:gd name="connsiteY4" fmla="*/ 1022060 h 1022060"/>
              <a:gd name="connsiteX5" fmla="*/ 0 w 1755348"/>
              <a:gd name="connsiteY5" fmla="*/ 1022060 h 1022060"/>
              <a:gd name="connsiteX6" fmla="*/ 0 w 1755348"/>
              <a:gd name="connsiteY6" fmla="*/ 0 h 102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5348" h="1022060">
                <a:moveTo>
                  <a:pt x="0" y="0"/>
                </a:moveTo>
                <a:lnTo>
                  <a:pt x="838219" y="0"/>
                </a:lnTo>
                <a:lnTo>
                  <a:pt x="892499" y="26148"/>
                </a:lnTo>
                <a:cubicBezTo>
                  <a:pt x="1264991" y="228498"/>
                  <a:pt x="1561358" y="553222"/>
                  <a:pt x="1727642" y="946363"/>
                </a:cubicBezTo>
                <a:lnTo>
                  <a:pt x="1755348" y="1022060"/>
                </a:lnTo>
                <a:lnTo>
                  <a:pt x="0" y="1022060"/>
                </a:lnTo>
                <a:lnTo>
                  <a:pt x="0" y="0"/>
                </a:lnTo>
                <a:close/>
              </a:path>
            </a:pathLst>
          </a:custGeom>
          <a:solidFill>
            <a:schemeClr val="tx1">
              <a:lumMod val="75000"/>
              <a:lumOff val="25000"/>
              <a:alpha val="25000"/>
            </a:schemeClr>
          </a:solidFill>
          <a:ln w="12700">
            <a:miter lim="400000"/>
          </a:ln>
        </p:spPr>
        <p:txBody>
          <a:bodyPr wrap="square" lIns="38100" tIns="38100" rIns="38100" bIns="3810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1" name="Freeform: Shape 40">
            <a:extLst>
              <a:ext uri="{FF2B5EF4-FFF2-40B4-BE49-F238E27FC236}">
                <a16:creationId xmlns:a16="http://schemas.microsoft.com/office/drawing/2014/main" id="{9950CEFB-681F-E226-237B-2A88D87EBDBA}"/>
              </a:ext>
            </a:extLst>
          </p:cNvPr>
          <p:cNvSpPr/>
          <p:nvPr/>
        </p:nvSpPr>
        <p:spPr>
          <a:xfrm>
            <a:off x="3999467" y="3763052"/>
            <a:ext cx="1769543" cy="933906"/>
          </a:xfrm>
          <a:custGeom>
            <a:avLst/>
            <a:gdLst>
              <a:gd name="connsiteX0" fmla="*/ 73779 w 1875196"/>
              <a:gd name="connsiteY0" fmla="*/ 0 h 1020352"/>
              <a:gd name="connsiteX1" fmla="*/ 1875196 w 1875196"/>
              <a:gd name="connsiteY1" fmla="*/ 0 h 1020352"/>
              <a:gd name="connsiteX2" fmla="*/ 1875196 w 1875196"/>
              <a:gd name="connsiteY2" fmla="*/ 1020352 h 1020352"/>
              <a:gd name="connsiteX3" fmla="*/ 70268 w 1875196"/>
              <a:gd name="connsiteY3" fmla="*/ 1020352 h 1020352"/>
              <a:gd name="connsiteX4" fmla="*/ 38149 w 1875196"/>
              <a:gd name="connsiteY4" fmla="*/ 895437 h 1020352"/>
              <a:gd name="connsiteX5" fmla="*/ 0 w 1875196"/>
              <a:gd name="connsiteY5" fmla="*/ 517003 h 1020352"/>
              <a:gd name="connsiteX6" fmla="*/ 38149 w 1875196"/>
              <a:gd name="connsiteY6" fmla="*/ 138569 h 1020352"/>
              <a:gd name="connsiteX7" fmla="*/ 73779 w 1875196"/>
              <a:gd name="connsiteY7" fmla="*/ 0 h 1020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75196" h="1020352">
                <a:moveTo>
                  <a:pt x="73779" y="0"/>
                </a:moveTo>
                <a:lnTo>
                  <a:pt x="1875196" y="0"/>
                </a:lnTo>
                <a:lnTo>
                  <a:pt x="1875196" y="1020352"/>
                </a:lnTo>
                <a:lnTo>
                  <a:pt x="70268" y="1020352"/>
                </a:lnTo>
                <a:lnTo>
                  <a:pt x="38149" y="895437"/>
                </a:lnTo>
                <a:cubicBezTo>
                  <a:pt x="13136" y="773200"/>
                  <a:pt x="0" y="646635"/>
                  <a:pt x="0" y="517003"/>
                </a:cubicBezTo>
                <a:cubicBezTo>
                  <a:pt x="0" y="387371"/>
                  <a:pt x="13136" y="260807"/>
                  <a:pt x="38149" y="138569"/>
                </a:cubicBezTo>
                <a:lnTo>
                  <a:pt x="73779" y="0"/>
                </a:lnTo>
                <a:close/>
              </a:path>
            </a:pathLst>
          </a:custGeom>
          <a:solidFill>
            <a:schemeClr val="tx1">
              <a:lumMod val="75000"/>
              <a:lumOff val="25000"/>
              <a:alpha val="25000"/>
            </a:schemeClr>
          </a:solidFill>
          <a:ln w="12700">
            <a:miter lim="400000"/>
          </a:ln>
        </p:spPr>
        <p:txBody>
          <a:bodyPr wrap="square" lIns="38100" tIns="38100" rIns="38100" bIns="3810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2" name="Freeform: Shape 41">
            <a:extLst>
              <a:ext uri="{FF2B5EF4-FFF2-40B4-BE49-F238E27FC236}">
                <a16:creationId xmlns:a16="http://schemas.microsoft.com/office/drawing/2014/main" id="{B8F1F6B6-0363-5C92-CEDF-3A937F7D3600}"/>
              </a:ext>
            </a:extLst>
          </p:cNvPr>
          <p:cNvSpPr/>
          <p:nvPr/>
        </p:nvSpPr>
        <p:spPr>
          <a:xfrm>
            <a:off x="5773838" y="3763052"/>
            <a:ext cx="1769552" cy="935469"/>
          </a:xfrm>
          <a:custGeom>
            <a:avLst/>
            <a:gdLst>
              <a:gd name="connsiteX0" fmla="*/ 0 w 1875206"/>
              <a:gd name="connsiteY0" fmla="*/ 0 h 1022060"/>
              <a:gd name="connsiteX1" fmla="*/ 1801427 w 1875206"/>
              <a:gd name="connsiteY1" fmla="*/ 0 h 1022060"/>
              <a:gd name="connsiteX2" fmla="*/ 1837057 w 1875206"/>
              <a:gd name="connsiteY2" fmla="*/ 138569 h 1022060"/>
              <a:gd name="connsiteX3" fmla="*/ 1875206 w 1875206"/>
              <a:gd name="connsiteY3" fmla="*/ 517003 h 1022060"/>
              <a:gd name="connsiteX4" fmla="*/ 1837057 w 1875206"/>
              <a:gd name="connsiteY4" fmla="*/ 895437 h 1022060"/>
              <a:gd name="connsiteX5" fmla="*/ 1804499 w 1875206"/>
              <a:gd name="connsiteY5" fmla="*/ 1022060 h 1022060"/>
              <a:gd name="connsiteX6" fmla="*/ 0 w 1875206"/>
              <a:gd name="connsiteY6" fmla="*/ 1022060 h 1022060"/>
              <a:gd name="connsiteX7" fmla="*/ 0 w 1875206"/>
              <a:gd name="connsiteY7" fmla="*/ 0 h 102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875206" h="1022060">
                <a:moveTo>
                  <a:pt x="0" y="0"/>
                </a:moveTo>
                <a:lnTo>
                  <a:pt x="1801427" y="0"/>
                </a:lnTo>
                <a:lnTo>
                  <a:pt x="1837057" y="138569"/>
                </a:lnTo>
                <a:cubicBezTo>
                  <a:pt x="1862070" y="260807"/>
                  <a:pt x="1875206" y="387371"/>
                  <a:pt x="1875206" y="517003"/>
                </a:cubicBezTo>
                <a:cubicBezTo>
                  <a:pt x="1875206" y="646635"/>
                  <a:pt x="1862070" y="773200"/>
                  <a:pt x="1837057" y="895437"/>
                </a:cubicBezTo>
                <a:lnTo>
                  <a:pt x="1804499" y="1022060"/>
                </a:lnTo>
                <a:lnTo>
                  <a:pt x="0" y="1022060"/>
                </a:lnTo>
                <a:lnTo>
                  <a:pt x="0" y="0"/>
                </a:lnTo>
                <a:close/>
              </a:path>
            </a:pathLst>
          </a:custGeom>
          <a:solidFill>
            <a:schemeClr val="tx1">
              <a:lumMod val="75000"/>
              <a:lumOff val="25000"/>
              <a:alpha val="25000"/>
            </a:schemeClr>
          </a:solidFill>
          <a:ln w="12700">
            <a:miter lim="400000"/>
          </a:ln>
        </p:spPr>
        <p:txBody>
          <a:bodyPr wrap="square" lIns="38100" tIns="38100" rIns="38100" bIns="3810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3" name="Freeform: Shape 42">
            <a:extLst>
              <a:ext uri="{FF2B5EF4-FFF2-40B4-BE49-F238E27FC236}">
                <a16:creationId xmlns:a16="http://schemas.microsoft.com/office/drawing/2014/main" id="{1C38A9C9-ADDA-CA8C-C173-1F808BE50063}"/>
              </a:ext>
            </a:extLst>
          </p:cNvPr>
          <p:cNvSpPr/>
          <p:nvPr/>
        </p:nvSpPr>
        <p:spPr>
          <a:xfrm>
            <a:off x="4108448" y="4825022"/>
            <a:ext cx="1660563" cy="933906"/>
          </a:xfrm>
          <a:custGeom>
            <a:avLst/>
            <a:gdLst>
              <a:gd name="connsiteX0" fmla="*/ 0 w 1759709"/>
              <a:gd name="connsiteY0" fmla="*/ 0 h 1020352"/>
              <a:gd name="connsiteX1" fmla="*/ 1759709 w 1759709"/>
              <a:gd name="connsiteY1" fmla="*/ 0 h 1020352"/>
              <a:gd name="connsiteX2" fmla="*/ 1759709 w 1759709"/>
              <a:gd name="connsiteY2" fmla="*/ 1020352 h 1020352"/>
              <a:gd name="connsiteX3" fmla="*/ 893159 w 1759709"/>
              <a:gd name="connsiteY3" fmla="*/ 1020352 h 1020352"/>
              <a:gd name="connsiteX4" fmla="*/ 867220 w 1759709"/>
              <a:gd name="connsiteY4" fmla="*/ 1007857 h 1020352"/>
              <a:gd name="connsiteX5" fmla="*/ 32077 w 1759709"/>
              <a:gd name="connsiteY5" fmla="*/ 87642 h 1020352"/>
              <a:gd name="connsiteX6" fmla="*/ 0 w 1759709"/>
              <a:gd name="connsiteY6" fmla="*/ 0 h 1020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9709" h="1020352">
                <a:moveTo>
                  <a:pt x="0" y="0"/>
                </a:moveTo>
                <a:lnTo>
                  <a:pt x="1759709" y="0"/>
                </a:lnTo>
                <a:lnTo>
                  <a:pt x="1759709" y="1020352"/>
                </a:lnTo>
                <a:lnTo>
                  <a:pt x="893159" y="1020352"/>
                </a:lnTo>
                <a:lnTo>
                  <a:pt x="867220" y="1007857"/>
                </a:lnTo>
                <a:cubicBezTo>
                  <a:pt x="494728" y="805507"/>
                  <a:pt x="198361" y="480783"/>
                  <a:pt x="32077" y="87642"/>
                </a:cubicBezTo>
                <a:lnTo>
                  <a:pt x="0" y="0"/>
                </a:lnTo>
                <a:close/>
              </a:path>
            </a:pathLst>
          </a:custGeom>
          <a:solidFill>
            <a:schemeClr val="tx1">
              <a:lumMod val="75000"/>
              <a:lumOff val="25000"/>
              <a:alpha val="25000"/>
            </a:schemeClr>
          </a:solidFill>
          <a:ln w="12700">
            <a:miter lim="400000"/>
          </a:ln>
        </p:spPr>
        <p:txBody>
          <a:bodyPr wrap="square" lIns="38100" tIns="38100" rIns="38100" bIns="3810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4" name="Freeform: Shape 43">
            <a:extLst>
              <a:ext uri="{FF2B5EF4-FFF2-40B4-BE49-F238E27FC236}">
                <a16:creationId xmlns:a16="http://schemas.microsoft.com/office/drawing/2014/main" id="{C9B78C46-5E07-32CD-64DF-9983A2F96C4E}"/>
              </a:ext>
            </a:extLst>
          </p:cNvPr>
          <p:cNvSpPr/>
          <p:nvPr/>
        </p:nvSpPr>
        <p:spPr>
          <a:xfrm>
            <a:off x="5773838" y="4825022"/>
            <a:ext cx="1660573" cy="935469"/>
          </a:xfrm>
          <a:custGeom>
            <a:avLst/>
            <a:gdLst>
              <a:gd name="connsiteX0" fmla="*/ 0 w 1759720"/>
              <a:gd name="connsiteY0" fmla="*/ 0 h 1022060"/>
              <a:gd name="connsiteX1" fmla="*/ 1759720 w 1759720"/>
              <a:gd name="connsiteY1" fmla="*/ 0 h 1022060"/>
              <a:gd name="connsiteX2" fmla="*/ 1727642 w 1759720"/>
              <a:gd name="connsiteY2" fmla="*/ 87642 h 1022060"/>
              <a:gd name="connsiteX3" fmla="*/ 892499 w 1759720"/>
              <a:gd name="connsiteY3" fmla="*/ 1007857 h 1022060"/>
              <a:gd name="connsiteX4" fmla="*/ 863015 w 1759720"/>
              <a:gd name="connsiteY4" fmla="*/ 1022060 h 1022060"/>
              <a:gd name="connsiteX5" fmla="*/ 0 w 1759720"/>
              <a:gd name="connsiteY5" fmla="*/ 1022060 h 1022060"/>
              <a:gd name="connsiteX6" fmla="*/ 0 w 1759720"/>
              <a:gd name="connsiteY6" fmla="*/ 0 h 10220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59720" h="1022060">
                <a:moveTo>
                  <a:pt x="0" y="0"/>
                </a:moveTo>
                <a:lnTo>
                  <a:pt x="1759720" y="0"/>
                </a:lnTo>
                <a:lnTo>
                  <a:pt x="1727642" y="87642"/>
                </a:lnTo>
                <a:cubicBezTo>
                  <a:pt x="1561358" y="480783"/>
                  <a:pt x="1264991" y="805507"/>
                  <a:pt x="892499" y="1007857"/>
                </a:cubicBezTo>
                <a:lnTo>
                  <a:pt x="863015" y="1022060"/>
                </a:lnTo>
                <a:lnTo>
                  <a:pt x="0" y="1022060"/>
                </a:lnTo>
                <a:lnTo>
                  <a:pt x="0" y="0"/>
                </a:lnTo>
                <a:close/>
              </a:path>
            </a:pathLst>
          </a:custGeom>
          <a:solidFill>
            <a:schemeClr val="tx1">
              <a:lumMod val="75000"/>
              <a:lumOff val="25000"/>
              <a:alpha val="25000"/>
            </a:schemeClr>
          </a:solidFill>
          <a:ln w="12700">
            <a:miter lim="400000"/>
          </a:ln>
        </p:spPr>
        <p:txBody>
          <a:bodyPr wrap="square" lIns="38100" tIns="38100" rIns="38100" bIns="3810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5" name="Rectangle">
            <a:extLst>
              <a:ext uri="{FF2B5EF4-FFF2-40B4-BE49-F238E27FC236}">
                <a16:creationId xmlns:a16="http://schemas.microsoft.com/office/drawing/2014/main" id="{2884DA75-4D56-A98D-505D-FEC95B9B7525}"/>
              </a:ext>
            </a:extLst>
          </p:cNvPr>
          <p:cNvSpPr/>
          <p:nvPr/>
        </p:nvSpPr>
        <p:spPr>
          <a:xfrm>
            <a:off x="5612824" y="5605881"/>
            <a:ext cx="322029" cy="1258748"/>
          </a:xfrm>
          <a:prstGeom prst="rect">
            <a:avLst/>
          </a:prstGeom>
          <a:solidFill>
            <a:schemeClr val="bg1">
              <a:lumMod val="75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6" name="Freeform: Shape 45">
            <a:extLst>
              <a:ext uri="{FF2B5EF4-FFF2-40B4-BE49-F238E27FC236}">
                <a16:creationId xmlns:a16="http://schemas.microsoft.com/office/drawing/2014/main" id="{924DB729-8EC4-58DB-F79D-AD10C124D617}"/>
              </a:ext>
            </a:extLst>
          </p:cNvPr>
          <p:cNvSpPr/>
          <p:nvPr/>
        </p:nvSpPr>
        <p:spPr>
          <a:xfrm>
            <a:off x="5612824" y="5736616"/>
            <a:ext cx="322029" cy="1082564"/>
          </a:xfrm>
          <a:custGeom>
            <a:avLst/>
            <a:gdLst>
              <a:gd name="connsiteX0" fmla="*/ 341256 w 341256"/>
              <a:gd name="connsiteY0" fmla="*/ 0 h 1182770"/>
              <a:gd name="connsiteX1" fmla="*/ 341256 w 341256"/>
              <a:gd name="connsiteY1" fmla="*/ 1182770 h 1182770"/>
              <a:gd name="connsiteX2" fmla="*/ 0 w 341256"/>
              <a:gd name="connsiteY2" fmla="*/ 174062 h 1182770"/>
              <a:gd name="connsiteX3" fmla="*/ 0 w 341256"/>
              <a:gd name="connsiteY3" fmla="*/ 1 h 1182770"/>
            </a:gdLst>
            <a:ahLst/>
            <a:cxnLst>
              <a:cxn ang="0">
                <a:pos x="connsiteX0" y="connsiteY0"/>
              </a:cxn>
              <a:cxn ang="0">
                <a:pos x="connsiteX1" y="connsiteY1"/>
              </a:cxn>
              <a:cxn ang="0">
                <a:pos x="connsiteX2" y="connsiteY2"/>
              </a:cxn>
              <a:cxn ang="0">
                <a:pos x="connsiteX3" y="connsiteY3"/>
              </a:cxn>
            </a:cxnLst>
            <a:rect l="l" t="t" r="r" b="b"/>
            <a:pathLst>
              <a:path w="341256" h="1182770">
                <a:moveTo>
                  <a:pt x="341256" y="0"/>
                </a:moveTo>
                <a:lnTo>
                  <a:pt x="341256" y="1182770"/>
                </a:lnTo>
                <a:lnTo>
                  <a:pt x="0" y="174062"/>
                </a:lnTo>
                <a:lnTo>
                  <a:pt x="0" y="1"/>
                </a:lnTo>
                <a:close/>
              </a:path>
            </a:pathLst>
          </a:custGeom>
          <a:solidFill>
            <a:schemeClr val="tx1">
              <a:lumMod val="75000"/>
              <a:lumOff val="25000"/>
              <a:alpha val="16000"/>
            </a:schemeClr>
          </a:solidFill>
          <a:ln w="12700">
            <a:miter lim="400000"/>
          </a:ln>
        </p:spPr>
        <p:txBody>
          <a:bodyPr wrap="square" lIns="38100" tIns="38100" rIns="38100" bIns="3810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7" name="Shape">
            <a:extLst>
              <a:ext uri="{FF2B5EF4-FFF2-40B4-BE49-F238E27FC236}">
                <a16:creationId xmlns:a16="http://schemas.microsoft.com/office/drawing/2014/main" id="{2486D30D-AB5D-6640-15A1-E29C728024C6}"/>
              </a:ext>
            </a:extLst>
          </p:cNvPr>
          <p:cNvSpPr/>
          <p:nvPr/>
        </p:nvSpPr>
        <p:spPr>
          <a:xfrm>
            <a:off x="4582332" y="5605881"/>
            <a:ext cx="2363689" cy="1260312"/>
          </a:xfrm>
          <a:custGeom>
            <a:avLst/>
            <a:gdLst/>
            <a:ahLst/>
            <a:cxnLst>
              <a:cxn ang="0">
                <a:pos x="wd2" y="hd2"/>
              </a:cxn>
              <a:cxn ang="5400000">
                <a:pos x="wd2" y="hd2"/>
              </a:cxn>
              <a:cxn ang="10800000">
                <a:pos x="wd2" y="hd2"/>
              </a:cxn>
              <a:cxn ang="16200000">
                <a:pos x="wd2" y="hd2"/>
              </a:cxn>
            </a:cxnLst>
            <a:rect l="0" t="0" r="r" b="b"/>
            <a:pathLst>
              <a:path w="21600" h="21600" extrusionOk="0">
                <a:moveTo>
                  <a:pt x="18657" y="21600"/>
                </a:moveTo>
                <a:lnTo>
                  <a:pt x="21600" y="21600"/>
                </a:lnTo>
                <a:lnTo>
                  <a:pt x="17127" y="0"/>
                </a:lnTo>
                <a:lnTo>
                  <a:pt x="14199" y="0"/>
                </a:lnTo>
                <a:lnTo>
                  <a:pt x="15876" y="8137"/>
                </a:lnTo>
                <a:lnTo>
                  <a:pt x="5724" y="8137"/>
                </a:lnTo>
                <a:lnTo>
                  <a:pt x="7401" y="0"/>
                </a:lnTo>
                <a:lnTo>
                  <a:pt x="4458" y="0"/>
                </a:lnTo>
                <a:lnTo>
                  <a:pt x="0" y="21600"/>
                </a:lnTo>
                <a:lnTo>
                  <a:pt x="2943" y="21600"/>
                </a:lnTo>
                <a:lnTo>
                  <a:pt x="4620" y="13463"/>
                </a:lnTo>
                <a:lnTo>
                  <a:pt x="16980" y="13463"/>
                </a:lnTo>
                <a:close/>
              </a:path>
            </a:pathLst>
          </a:custGeom>
          <a:solidFill>
            <a:schemeClr val="bg1">
              <a:lumMod val="85000"/>
            </a:schemeClr>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8" name="Circle">
            <a:extLst>
              <a:ext uri="{FF2B5EF4-FFF2-40B4-BE49-F238E27FC236}">
                <a16:creationId xmlns:a16="http://schemas.microsoft.com/office/drawing/2014/main" id="{18405E0D-532D-6E1C-60AA-D74C2B2A746A}"/>
              </a:ext>
            </a:extLst>
          </p:cNvPr>
          <p:cNvSpPr/>
          <p:nvPr/>
        </p:nvSpPr>
        <p:spPr>
          <a:xfrm>
            <a:off x="4147594" y="2654231"/>
            <a:ext cx="3246050" cy="3148429"/>
          </a:xfrm>
          <a:prstGeom prst="ellipse">
            <a:avLst/>
          </a:prstGeom>
          <a:solidFill>
            <a:srgbClr val="FFFFFF"/>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49" name="Shape">
            <a:extLst>
              <a:ext uri="{FF2B5EF4-FFF2-40B4-BE49-F238E27FC236}">
                <a16:creationId xmlns:a16="http://schemas.microsoft.com/office/drawing/2014/main" id="{0220F730-1606-9C77-00D4-4B5DCE6D7155}"/>
              </a:ext>
            </a:extLst>
          </p:cNvPr>
          <p:cNvSpPr/>
          <p:nvPr/>
        </p:nvSpPr>
        <p:spPr>
          <a:xfrm>
            <a:off x="5049274" y="3528793"/>
            <a:ext cx="1445910" cy="1402423"/>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59" y="21600"/>
                  <a:pt x="0" y="16765"/>
                  <a:pt x="0" y="10800"/>
                </a:cubicBezTo>
                <a:cubicBezTo>
                  <a:pt x="0" y="4859"/>
                  <a:pt x="4835" y="0"/>
                  <a:pt x="10800" y="0"/>
                </a:cubicBezTo>
                <a:cubicBezTo>
                  <a:pt x="16741" y="0"/>
                  <a:pt x="21600" y="4835"/>
                  <a:pt x="21600" y="10800"/>
                </a:cubicBezTo>
                <a:cubicBezTo>
                  <a:pt x="21576" y="16765"/>
                  <a:pt x="16741" y="21600"/>
                  <a:pt x="10800" y="21600"/>
                </a:cubicBezTo>
                <a:close/>
                <a:moveTo>
                  <a:pt x="10800" y="2574"/>
                </a:moveTo>
                <a:cubicBezTo>
                  <a:pt x="6254" y="2574"/>
                  <a:pt x="2574" y="6254"/>
                  <a:pt x="2574" y="10800"/>
                </a:cubicBezTo>
                <a:cubicBezTo>
                  <a:pt x="2574" y="15346"/>
                  <a:pt x="6254" y="19026"/>
                  <a:pt x="10800" y="19026"/>
                </a:cubicBezTo>
                <a:cubicBezTo>
                  <a:pt x="15346" y="19026"/>
                  <a:pt x="19026" y="15346"/>
                  <a:pt x="19026" y="10800"/>
                </a:cubicBezTo>
                <a:cubicBezTo>
                  <a:pt x="19026" y="6278"/>
                  <a:pt x="15322" y="2574"/>
                  <a:pt x="10800" y="2574"/>
                </a:cubicBezTo>
                <a:close/>
              </a:path>
            </a:pathLst>
          </a:custGeom>
          <a:solidFill>
            <a:schemeClr val="accent3"/>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0" name="Shape">
            <a:extLst>
              <a:ext uri="{FF2B5EF4-FFF2-40B4-BE49-F238E27FC236}">
                <a16:creationId xmlns:a16="http://schemas.microsoft.com/office/drawing/2014/main" id="{4B9AEACF-4A64-57F9-AEB2-395D4153DCAA}"/>
              </a:ext>
            </a:extLst>
          </p:cNvPr>
          <p:cNvSpPr/>
          <p:nvPr/>
        </p:nvSpPr>
        <p:spPr>
          <a:xfrm>
            <a:off x="4759449" y="3247684"/>
            <a:ext cx="2025561" cy="1964641"/>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42" y="21600"/>
                  <a:pt x="0" y="16758"/>
                  <a:pt x="0" y="10800"/>
                </a:cubicBezTo>
                <a:cubicBezTo>
                  <a:pt x="0" y="4842"/>
                  <a:pt x="4842" y="0"/>
                  <a:pt x="10800" y="0"/>
                </a:cubicBezTo>
                <a:cubicBezTo>
                  <a:pt x="16758" y="0"/>
                  <a:pt x="21600" y="4842"/>
                  <a:pt x="21600" y="10800"/>
                </a:cubicBezTo>
                <a:cubicBezTo>
                  <a:pt x="21600" y="16758"/>
                  <a:pt x="16741" y="21600"/>
                  <a:pt x="10800" y="21600"/>
                </a:cubicBezTo>
                <a:close/>
                <a:moveTo>
                  <a:pt x="10800" y="1837"/>
                </a:moveTo>
                <a:cubicBezTo>
                  <a:pt x="5855" y="1837"/>
                  <a:pt x="1837" y="5855"/>
                  <a:pt x="1837" y="10800"/>
                </a:cubicBezTo>
                <a:cubicBezTo>
                  <a:pt x="1837" y="15745"/>
                  <a:pt x="5855" y="19763"/>
                  <a:pt x="10800" y="19763"/>
                </a:cubicBezTo>
                <a:cubicBezTo>
                  <a:pt x="15745" y="19763"/>
                  <a:pt x="19763" y="15745"/>
                  <a:pt x="19763" y="10800"/>
                </a:cubicBezTo>
                <a:cubicBezTo>
                  <a:pt x="19763" y="5855"/>
                  <a:pt x="15745" y="1837"/>
                  <a:pt x="10800" y="1837"/>
                </a:cubicBezTo>
                <a:close/>
              </a:path>
            </a:pathLst>
          </a:custGeom>
          <a:solidFill>
            <a:schemeClr val="accent6"/>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1" name="Shape">
            <a:extLst>
              <a:ext uri="{FF2B5EF4-FFF2-40B4-BE49-F238E27FC236}">
                <a16:creationId xmlns:a16="http://schemas.microsoft.com/office/drawing/2014/main" id="{C6B1F2B9-31DE-68E9-BCA6-940084FA62B9}"/>
              </a:ext>
            </a:extLst>
          </p:cNvPr>
          <p:cNvSpPr/>
          <p:nvPr/>
        </p:nvSpPr>
        <p:spPr>
          <a:xfrm>
            <a:off x="4469621" y="2966574"/>
            <a:ext cx="2608434" cy="2529988"/>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53" y="21600"/>
                  <a:pt x="0" y="16760"/>
                  <a:pt x="0" y="10800"/>
                </a:cubicBezTo>
                <a:cubicBezTo>
                  <a:pt x="0" y="4853"/>
                  <a:pt x="4840" y="0"/>
                  <a:pt x="10800" y="0"/>
                </a:cubicBezTo>
                <a:cubicBezTo>
                  <a:pt x="16747" y="0"/>
                  <a:pt x="21600" y="4840"/>
                  <a:pt x="21600" y="10800"/>
                </a:cubicBezTo>
                <a:cubicBezTo>
                  <a:pt x="21587" y="16760"/>
                  <a:pt x="16747" y="21600"/>
                  <a:pt x="10800" y="21600"/>
                </a:cubicBezTo>
                <a:close/>
                <a:moveTo>
                  <a:pt x="10800" y="1427"/>
                </a:moveTo>
                <a:cubicBezTo>
                  <a:pt x="5627" y="1427"/>
                  <a:pt x="1427" y="5627"/>
                  <a:pt x="1427" y="10800"/>
                </a:cubicBezTo>
                <a:cubicBezTo>
                  <a:pt x="1427" y="15973"/>
                  <a:pt x="5627" y="20173"/>
                  <a:pt x="10800" y="20173"/>
                </a:cubicBezTo>
                <a:cubicBezTo>
                  <a:pt x="15973" y="20173"/>
                  <a:pt x="20173" y="15973"/>
                  <a:pt x="20173" y="10800"/>
                </a:cubicBezTo>
                <a:cubicBezTo>
                  <a:pt x="20173" y="5640"/>
                  <a:pt x="15960" y="1427"/>
                  <a:pt x="10800" y="1427"/>
                </a:cubicBezTo>
                <a:close/>
              </a:path>
            </a:pathLst>
          </a:custGeom>
          <a:solidFill>
            <a:srgbClr val="F16077"/>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2" name="Shape">
            <a:extLst>
              <a:ext uri="{FF2B5EF4-FFF2-40B4-BE49-F238E27FC236}">
                <a16:creationId xmlns:a16="http://schemas.microsoft.com/office/drawing/2014/main" id="{E9480088-0A7B-FE30-A717-FE240D46F4CD}"/>
              </a:ext>
            </a:extLst>
          </p:cNvPr>
          <p:cNvSpPr/>
          <p:nvPr/>
        </p:nvSpPr>
        <p:spPr>
          <a:xfrm>
            <a:off x="4179796" y="2701081"/>
            <a:ext cx="3165545" cy="3070345"/>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45" y="21600"/>
                  <a:pt x="0" y="16755"/>
                  <a:pt x="0" y="10800"/>
                </a:cubicBezTo>
                <a:cubicBezTo>
                  <a:pt x="0" y="4845"/>
                  <a:pt x="4845" y="0"/>
                  <a:pt x="10800" y="0"/>
                </a:cubicBezTo>
                <a:cubicBezTo>
                  <a:pt x="16755" y="0"/>
                  <a:pt x="21600" y="4845"/>
                  <a:pt x="21600" y="10800"/>
                </a:cubicBezTo>
                <a:cubicBezTo>
                  <a:pt x="21589" y="16755"/>
                  <a:pt x="16755" y="21600"/>
                  <a:pt x="10800" y="21600"/>
                </a:cubicBezTo>
                <a:close/>
                <a:moveTo>
                  <a:pt x="10800" y="1176"/>
                </a:moveTo>
                <a:cubicBezTo>
                  <a:pt x="5493" y="1176"/>
                  <a:pt x="1176" y="5493"/>
                  <a:pt x="1176" y="10800"/>
                </a:cubicBezTo>
                <a:cubicBezTo>
                  <a:pt x="1176" y="16107"/>
                  <a:pt x="5493" y="20424"/>
                  <a:pt x="10800" y="20424"/>
                </a:cubicBezTo>
                <a:cubicBezTo>
                  <a:pt x="16107" y="20424"/>
                  <a:pt x="20424" y="16107"/>
                  <a:pt x="20424" y="10800"/>
                </a:cubicBezTo>
                <a:cubicBezTo>
                  <a:pt x="20424" y="5493"/>
                  <a:pt x="16107" y="1176"/>
                  <a:pt x="10800" y="1176"/>
                </a:cubicBezTo>
                <a:close/>
              </a:path>
            </a:pathLst>
          </a:custGeom>
          <a:solidFill>
            <a:schemeClr val="accent4"/>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3" name="Shape">
            <a:extLst>
              <a:ext uri="{FF2B5EF4-FFF2-40B4-BE49-F238E27FC236}">
                <a16:creationId xmlns:a16="http://schemas.microsoft.com/office/drawing/2014/main" id="{3591D944-D613-5A95-D575-02CA42C8C1A8}"/>
              </a:ext>
            </a:extLst>
          </p:cNvPr>
          <p:cNvSpPr/>
          <p:nvPr/>
        </p:nvSpPr>
        <p:spPr>
          <a:xfrm>
            <a:off x="5355201" y="3825521"/>
            <a:ext cx="821173" cy="796477"/>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71" y="21600"/>
                  <a:pt x="0" y="16772"/>
                  <a:pt x="0" y="10800"/>
                </a:cubicBezTo>
                <a:cubicBezTo>
                  <a:pt x="0" y="4871"/>
                  <a:pt x="4828" y="0"/>
                  <a:pt x="10800" y="0"/>
                </a:cubicBezTo>
                <a:cubicBezTo>
                  <a:pt x="16729" y="0"/>
                  <a:pt x="21600" y="4828"/>
                  <a:pt x="21600" y="10800"/>
                </a:cubicBezTo>
                <a:cubicBezTo>
                  <a:pt x="21558" y="16772"/>
                  <a:pt x="16729" y="21600"/>
                  <a:pt x="10800" y="21600"/>
                </a:cubicBezTo>
                <a:close/>
                <a:moveTo>
                  <a:pt x="10800" y="4532"/>
                </a:moveTo>
                <a:cubicBezTo>
                  <a:pt x="7327" y="4532"/>
                  <a:pt x="4532" y="7327"/>
                  <a:pt x="4532" y="10800"/>
                </a:cubicBezTo>
                <a:cubicBezTo>
                  <a:pt x="4532" y="14273"/>
                  <a:pt x="7327" y="17068"/>
                  <a:pt x="10800" y="17068"/>
                </a:cubicBezTo>
                <a:cubicBezTo>
                  <a:pt x="14273" y="17068"/>
                  <a:pt x="17068" y="14273"/>
                  <a:pt x="17068" y="10800"/>
                </a:cubicBezTo>
                <a:cubicBezTo>
                  <a:pt x="17068" y="7369"/>
                  <a:pt x="14231" y="4532"/>
                  <a:pt x="10800" y="4532"/>
                </a:cubicBezTo>
                <a:close/>
              </a:path>
            </a:pathLst>
          </a:custGeom>
          <a:solidFill>
            <a:schemeClr val="accent2"/>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4" name="Circle">
            <a:extLst>
              <a:ext uri="{FF2B5EF4-FFF2-40B4-BE49-F238E27FC236}">
                <a16:creationId xmlns:a16="http://schemas.microsoft.com/office/drawing/2014/main" id="{D11D756F-BE67-0DF8-FA8D-4B3BD411AE2D}"/>
              </a:ext>
            </a:extLst>
          </p:cNvPr>
          <p:cNvSpPr/>
          <p:nvPr/>
        </p:nvSpPr>
        <p:spPr>
          <a:xfrm>
            <a:off x="5661129" y="4122247"/>
            <a:ext cx="206100" cy="199898"/>
          </a:xfrm>
          <a:prstGeom prst="ellipse">
            <a:avLst/>
          </a:prstGeom>
          <a:solidFill>
            <a:schemeClr val="accent5"/>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5" name="Shape">
            <a:extLst>
              <a:ext uri="{FF2B5EF4-FFF2-40B4-BE49-F238E27FC236}">
                <a16:creationId xmlns:a16="http://schemas.microsoft.com/office/drawing/2014/main" id="{A78C77BF-24B9-EBD6-F808-B04F1852B4B3}"/>
              </a:ext>
            </a:extLst>
          </p:cNvPr>
          <p:cNvSpPr/>
          <p:nvPr/>
        </p:nvSpPr>
        <p:spPr>
          <a:xfrm>
            <a:off x="4752513" y="1708488"/>
            <a:ext cx="210931" cy="640887"/>
          </a:xfrm>
          <a:custGeom>
            <a:avLst/>
            <a:gdLst/>
            <a:ahLst/>
            <a:cxnLst>
              <a:cxn ang="0">
                <a:pos x="wd2" y="hd2"/>
              </a:cxn>
              <a:cxn ang="5400000">
                <a:pos x="wd2" y="hd2"/>
              </a:cxn>
              <a:cxn ang="10800000">
                <a:pos x="wd2" y="hd2"/>
              </a:cxn>
              <a:cxn ang="16200000">
                <a:pos x="wd2" y="hd2"/>
              </a:cxn>
            </a:cxnLst>
            <a:rect l="0" t="0" r="r" b="b"/>
            <a:pathLst>
              <a:path w="21600" h="21308" extrusionOk="0">
                <a:moveTo>
                  <a:pt x="10553" y="17570"/>
                </a:moveTo>
                <a:lnTo>
                  <a:pt x="0" y="21308"/>
                </a:lnTo>
                <a:lnTo>
                  <a:pt x="0" y="6198"/>
                </a:lnTo>
                <a:lnTo>
                  <a:pt x="16983" y="279"/>
                </a:lnTo>
                <a:cubicBezTo>
                  <a:pt x="18632" y="-292"/>
                  <a:pt x="21600" y="72"/>
                  <a:pt x="21600" y="850"/>
                </a:cubicBezTo>
                <a:lnTo>
                  <a:pt x="21600" y="8587"/>
                </a:lnTo>
                <a:cubicBezTo>
                  <a:pt x="21600" y="11858"/>
                  <a:pt x="17643" y="15077"/>
                  <a:pt x="10553" y="17570"/>
                </a:cubicBezTo>
                <a:close/>
              </a:path>
            </a:pathLst>
          </a:custGeom>
          <a:solidFill>
            <a:srgbClr val="929497"/>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6" name="Shape">
            <a:extLst>
              <a:ext uri="{FF2B5EF4-FFF2-40B4-BE49-F238E27FC236}">
                <a16:creationId xmlns:a16="http://schemas.microsoft.com/office/drawing/2014/main" id="{50ADD825-5E14-2B1F-B05C-138830956C60}"/>
              </a:ext>
            </a:extLst>
          </p:cNvPr>
          <p:cNvSpPr/>
          <p:nvPr/>
        </p:nvSpPr>
        <p:spPr>
          <a:xfrm rot="20460654">
            <a:off x="4653983" y="1764472"/>
            <a:ext cx="210931" cy="640887"/>
          </a:xfrm>
          <a:custGeom>
            <a:avLst/>
            <a:gdLst/>
            <a:ahLst/>
            <a:cxnLst>
              <a:cxn ang="0">
                <a:pos x="wd2" y="hd2"/>
              </a:cxn>
              <a:cxn ang="5400000">
                <a:pos x="wd2" y="hd2"/>
              </a:cxn>
              <a:cxn ang="10800000">
                <a:pos x="wd2" y="hd2"/>
              </a:cxn>
              <a:cxn ang="16200000">
                <a:pos x="wd2" y="hd2"/>
              </a:cxn>
            </a:cxnLst>
            <a:rect l="0" t="0" r="r" b="b"/>
            <a:pathLst>
              <a:path w="21600" h="21308" extrusionOk="0">
                <a:moveTo>
                  <a:pt x="11047" y="17570"/>
                </a:moveTo>
                <a:lnTo>
                  <a:pt x="21600" y="21308"/>
                </a:lnTo>
                <a:lnTo>
                  <a:pt x="21600" y="6198"/>
                </a:lnTo>
                <a:lnTo>
                  <a:pt x="4617" y="279"/>
                </a:lnTo>
                <a:cubicBezTo>
                  <a:pt x="2968" y="-292"/>
                  <a:pt x="0" y="72"/>
                  <a:pt x="0" y="850"/>
                </a:cubicBezTo>
                <a:lnTo>
                  <a:pt x="0" y="8587"/>
                </a:lnTo>
                <a:cubicBezTo>
                  <a:pt x="0" y="11858"/>
                  <a:pt x="3957" y="15077"/>
                  <a:pt x="11047" y="17570"/>
                </a:cubicBezTo>
                <a:close/>
              </a:path>
            </a:pathLst>
          </a:custGeom>
          <a:solidFill>
            <a:srgbClr val="929497"/>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7" name="Shape">
            <a:extLst>
              <a:ext uri="{FF2B5EF4-FFF2-40B4-BE49-F238E27FC236}">
                <a16:creationId xmlns:a16="http://schemas.microsoft.com/office/drawing/2014/main" id="{1A4711C4-4FD9-9F28-7B2A-7A61CDF3FED0}"/>
              </a:ext>
            </a:extLst>
          </p:cNvPr>
          <p:cNvSpPr/>
          <p:nvPr/>
        </p:nvSpPr>
        <p:spPr>
          <a:xfrm rot="20246971">
            <a:off x="5257059" y="1993409"/>
            <a:ext cx="57968" cy="2334773"/>
          </a:xfrm>
          <a:custGeom>
            <a:avLst/>
            <a:gdLst/>
            <a:ahLst/>
            <a:cxnLst>
              <a:cxn ang="0">
                <a:pos x="wd2" y="hd2"/>
              </a:cxn>
              <a:cxn ang="5400000">
                <a:pos x="wd2" y="hd2"/>
              </a:cxn>
              <a:cxn ang="10800000">
                <a:pos x="wd2" y="hd2"/>
              </a:cxn>
              <a:cxn ang="16200000">
                <a:pos x="wd2" y="hd2"/>
              </a:cxn>
            </a:cxnLst>
            <a:rect l="0" t="0" r="r" b="b"/>
            <a:pathLst>
              <a:path w="21600" h="21600" extrusionOk="0">
                <a:moveTo>
                  <a:pt x="14399" y="0"/>
                </a:moveTo>
                <a:lnTo>
                  <a:pt x="14399" y="332"/>
                </a:lnTo>
                <a:lnTo>
                  <a:pt x="7200" y="332"/>
                </a:lnTo>
                <a:lnTo>
                  <a:pt x="7200" y="0"/>
                </a:lnTo>
                <a:lnTo>
                  <a:pt x="0" y="0"/>
                </a:lnTo>
                <a:lnTo>
                  <a:pt x="0" y="21340"/>
                </a:lnTo>
                <a:cubicBezTo>
                  <a:pt x="0" y="21484"/>
                  <a:pt x="4800" y="21600"/>
                  <a:pt x="10800" y="21600"/>
                </a:cubicBezTo>
                <a:lnTo>
                  <a:pt x="10800" y="21600"/>
                </a:lnTo>
                <a:cubicBezTo>
                  <a:pt x="16800" y="21600"/>
                  <a:pt x="21600" y="21484"/>
                  <a:pt x="21600" y="21340"/>
                </a:cubicBezTo>
                <a:lnTo>
                  <a:pt x="21600" y="0"/>
                </a:lnTo>
                <a:lnTo>
                  <a:pt x="14399" y="0"/>
                </a:lnTo>
                <a:close/>
              </a:path>
            </a:pathLst>
          </a:custGeom>
          <a:solidFill>
            <a:srgbClr val="C8CACB"/>
          </a:solidFill>
          <a:ln w="12700">
            <a:miter lim="400000"/>
          </a:ln>
        </p:spPr>
        <p:txBody>
          <a:bodyPr lIns="38100" tIns="38100" rIns="38100" bIns="38100" anchor="ctr"/>
          <a:lstStyle/>
          <a:p>
            <a:pPr marL="0" marR="0" lvl="0" indent="0" algn="l" defTabSz="914400" rtl="0" eaLnBrk="1" fontAlgn="auto" latinLnBrk="0" hangingPunct="1">
              <a:lnSpc>
                <a:spcPct val="100000"/>
              </a:lnSpc>
              <a:spcBef>
                <a:spcPts val="0"/>
              </a:spcBef>
              <a:spcAft>
                <a:spcPts val="0"/>
              </a:spcAft>
              <a:buClrTx/>
              <a:buSzTx/>
              <a:buFontTx/>
              <a:buNone/>
              <a:tabLst/>
              <a:defRPr sz="3000">
                <a:solidFill>
                  <a:srgbClr val="FFFFFF"/>
                </a:solidFill>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58" name="Shape">
            <a:extLst>
              <a:ext uri="{FF2B5EF4-FFF2-40B4-BE49-F238E27FC236}">
                <a16:creationId xmlns:a16="http://schemas.microsoft.com/office/drawing/2014/main" id="{0E3B154C-3766-BE3D-8AF4-9F2D088A8D36}"/>
              </a:ext>
            </a:extLst>
          </p:cNvPr>
          <p:cNvSpPr/>
          <p:nvPr/>
        </p:nvSpPr>
        <p:spPr>
          <a:xfrm>
            <a:off x="5306896" y="2747934"/>
            <a:ext cx="468192" cy="1507739"/>
          </a:xfrm>
          <a:custGeom>
            <a:avLst/>
            <a:gdLst/>
            <a:ahLst/>
            <a:cxnLst>
              <a:cxn ang="0">
                <a:pos x="wd2" y="hd2"/>
              </a:cxn>
              <a:cxn ang="5400000">
                <a:pos x="wd2" y="hd2"/>
              </a:cxn>
              <a:cxn ang="10800000">
                <a:pos x="wd2" y="hd2"/>
              </a:cxn>
              <a:cxn ang="16200000">
                <a:pos x="wd2" y="hd2"/>
              </a:cxn>
            </a:cxnLst>
            <a:rect l="0" t="0" r="r" b="b"/>
            <a:pathLst>
              <a:path w="21436" h="21565" extrusionOk="0">
                <a:moveTo>
                  <a:pt x="21379" y="21064"/>
                </a:moveTo>
                <a:lnTo>
                  <a:pt x="2580" y="0"/>
                </a:lnTo>
                <a:cubicBezTo>
                  <a:pt x="1696" y="67"/>
                  <a:pt x="885" y="134"/>
                  <a:pt x="0" y="201"/>
                </a:cubicBezTo>
                <a:lnTo>
                  <a:pt x="18799" y="21265"/>
                </a:lnTo>
                <a:cubicBezTo>
                  <a:pt x="19020" y="21488"/>
                  <a:pt x="19683" y="21600"/>
                  <a:pt x="20420" y="21555"/>
                </a:cubicBezTo>
                <a:cubicBezTo>
                  <a:pt x="21158" y="21511"/>
                  <a:pt x="21600" y="21287"/>
                  <a:pt x="21379" y="21064"/>
                </a:cubicBezTo>
                <a:close/>
              </a:path>
            </a:pathLst>
          </a:custGeom>
          <a:solidFill>
            <a:schemeClr val="tx1">
              <a:lumMod val="75000"/>
              <a:lumOff val="25000"/>
              <a:alpha val="25000"/>
            </a:schemeClr>
          </a:solidFill>
          <a:ln w="12700">
            <a:miter lim="400000"/>
          </a:ln>
        </p:spPr>
        <p:txBody>
          <a:bodyPr wrap="square" lIns="38100" tIns="38100" rIns="38100" bIns="38100" anchor="ctr">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30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68636518"/>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C13AF-3D03-4B5B-70EB-50B1A01924E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EAF137E-DD64-AA76-40C8-A195872FE72B}"/>
              </a:ext>
            </a:extLst>
          </p:cNvPr>
          <p:cNvSpPr/>
          <p:nvPr/>
        </p:nvSpPr>
        <p:spPr>
          <a:xfrm flipV="1">
            <a:off x="2626178" y="5689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AD9FDD5-4CAB-4B70-DC49-5E6D96BDDD31}"/>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9418D77-CE34-9942-8796-E9095870E7E7}"/>
              </a:ext>
            </a:extLst>
          </p:cNvPr>
          <p:cNvSpPr/>
          <p:nvPr/>
        </p:nvSpPr>
        <p:spPr>
          <a:xfrm>
            <a:off x="789409" y="1591959"/>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2881BEF-08E7-EB2C-C371-3AA0E371A91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8F048DD-BE32-26D9-CFE2-C03600940988}"/>
              </a:ext>
            </a:extLst>
          </p:cNvPr>
          <p:cNvSpPr/>
          <p:nvPr/>
        </p:nvSpPr>
        <p:spPr>
          <a:xfrm>
            <a:off x="3125037" y="674023"/>
            <a:ext cx="6480006"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مجالات تطبيق الحوكمة في التعليم</a:t>
            </a:r>
          </a:p>
        </p:txBody>
      </p:sp>
      <p:sp>
        <p:nvSpPr>
          <p:cNvPr id="4" name="TextBox 47">
            <a:extLst>
              <a:ext uri="{FF2B5EF4-FFF2-40B4-BE49-F238E27FC236}">
                <a16:creationId xmlns:a16="http://schemas.microsoft.com/office/drawing/2014/main" id="{31A09A6A-25E9-34A1-160F-8E2B8E4EEA4C}"/>
              </a:ext>
            </a:extLst>
          </p:cNvPr>
          <p:cNvSpPr txBox="1"/>
          <p:nvPr/>
        </p:nvSpPr>
        <p:spPr>
          <a:xfrm>
            <a:off x="983432" y="1639087"/>
            <a:ext cx="10660172" cy="115871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تُعدّ الحوكمة في التعليم إطارًا منظّمًا يهدف إلى رفع جودة الأداء وضمان الشفافية والمساءلة في المؤسسات التعليمية. وتتجسّد تطبيقاتها في مجالات متعددة تشمل الجوانب الأكاديمية والإدارية والمالية والمجتمعية، بما يعزّز كفاءة العمل ويحقق أهداف التعليم.</a:t>
            </a:r>
          </a:p>
        </p:txBody>
      </p:sp>
      <p:sp>
        <p:nvSpPr>
          <p:cNvPr id="2" name="Freeform: Shape 1">
            <a:extLst>
              <a:ext uri="{FF2B5EF4-FFF2-40B4-BE49-F238E27FC236}">
                <a16:creationId xmlns:a16="http://schemas.microsoft.com/office/drawing/2014/main" id="{99FF8834-1BB5-615E-D5E2-25D85F988BAA}"/>
              </a:ext>
            </a:extLst>
          </p:cNvPr>
          <p:cNvSpPr/>
          <p:nvPr/>
        </p:nvSpPr>
        <p:spPr>
          <a:xfrm rot="18219839">
            <a:off x="2169495" y="2853720"/>
            <a:ext cx="1060340" cy="2311968"/>
          </a:xfrm>
          <a:custGeom>
            <a:avLst/>
            <a:gdLst>
              <a:gd name="connsiteX0" fmla="*/ 969795 w 1060340"/>
              <a:gd name="connsiteY0" fmla="*/ 233747 h 2311968"/>
              <a:gd name="connsiteX1" fmla="*/ 1060340 w 1060340"/>
              <a:gd name="connsiteY1" fmla="*/ 530170 h 2311968"/>
              <a:gd name="connsiteX2" fmla="*/ 1060340 w 1060340"/>
              <a:gd name="connsiteY2" fmla="*/ 2311968 h 2311968"/>
              <a:gd name="connsiteX3" fmla="*/ 0 w 1060340"/>
              <a:gd name="connsiteY3" fmla="*/ 719888 h 2311968"/>
              <a:gd name="connsiteX4" fmla="*/ 0 w 1060340"/>
              <a:gd name="connsiteY4" fmla="*/ 530170 h 2311968"/>
              <a:gd name="connsiteX5" fmla="*/ 530170 w 1060340"/>
              <a:gd name="connsiteY5" fmla="*/ 0 h 2311968"/>
              <a:gd name="connsiteX6" fmla="*/ 969795 w 1060340"/>
              <a:gd name="connsiteY6" fmla="*/ 233747 h 2311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0340" h="2311968">
                <a:moveTo>
                  <a:pt x="969795" y="233747"/>
                </a:moveTo>
                <a:cubicBezTo>
                  <a:pt x="1026961" y="318363"/>
                  <a:pt x="1060340" y="420368"/>
                  <a:pt x="1060340" y="530170"/>
                </a:cubicBezTo>
                <a:lnTo>
                  <a:pt x="1060340" y="2311968"/>
                </a:lnTo>
                <a:lnTo>
                  <a:pt x="0" y="719888"/>
                </a:lnTo>
                <a:lnTo>
                  <a:pt x="0" y="530170"/>
                </a:lnTo>
                <a:cubicBezTo>
                  <a:pt x="0" y="237365"/>
                  <a:pt x="237365" y="0"/>
                  <a:pt x="530170" y="0"/>
                </a:cubicBezTo>
                <a:cubicBezTo>
                  <a:pt x="713173" y="0"/>
                  <a:pt x="874520" y="92721"/>
                  <a:pt x="969795" y="233747"/>
                </a:cubicBezTo>
                <a:close/>
              </a:path>
            </a:pathLst>
          </a:custGeom>
          <a:solidFill>
            <a:srgbClr val="173F5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D5138C6D-CC4D-3974-D668-A5F90373DCB2}"/>
              </a:ext>
            </a:extLst>
          </p:cNvPr>
          <p:cNvSpPr/>
          <p:nvPr/>
        </p:nvSpPr>
        <p:spPr>
          <a:xfrm>
            <a:off x="2091686" y="4211991"/>
            <a:ext cx="734290" cy="1593273"/>
          </a:xfrm>
          <a:custGeom>
            <a:avLst/>
            <a:gdLst>
              <a:gd name="connsiteX0" fmla="*/ 0 w 734290"/>
              <a:gd name="connsiteY0" fmla="*/ 0 h 1593273"/>
              <a:gd name="connsiteX1" fmla="*/ 734290 w 734290"/>
              <a:gd name="connsiteY1" fmla="*/ 457200 h 1593273"/>
              <a:gd name="connsiteX2" fmla="*/ 734290 w 734290"/>
              <a:gd name="connsiteY2" fmla="*/ 1593273 h 1593273"/>
            </a:gdLst>
            <a:ahLst/>
            <a:cxnLst>
              <a:cxn ang="0">
                <a:pos x="connsiteX0" y="connsiteY0"/>
              </a:cxn>
              <a:cxn ang="0">
                <a:pos x="connsiteX1" y="connsiteY1"/>
              </a:cxn>
              <a:cxn ang="0">
                <a:pos x="connsiteX2" y="connsiteY2"/>
              </a:cxn>
            </a:cxnLst>
            <a:rect l="l" t="t" r="r" b="b"/>
            <a:pathLst>
              <a:path w="734290" h="1593273">
                <a:moveTo>
                  <a:pt x="0" y="0"/>
                </a:moveTo>
                <a:lnTo>
                  <a:pt x="734290" y="457200"/>
                </a:lnTo>
                <a:lnTo>
                  <a:pt x="734290" y="1593273"/>
                </a:lnTo>
              </a:path>
            </a:pathLst>
          </a:custGeom>
          <a:noFill/>
          <a:ln w="28575">
            <a:solidFill>
              <a:srgbClr val="173F5F"/>
            </a:solidFill>
            <a:prstDash val="sysDash"/>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7" name="Group 6">
            <a:extLst>
              <a:ext uri="{FF2B5EF4-FFF2-40B4-BE49-F238E27FC236}">
                <a16:creationId xmlns:a16="http://schemas.microsoft.com/office/drawing/2014/main" id="{74D34BC6-6655-4BE2-B9BC-A37AAEF98D93}"/>
              </a:ext>
            </a:extLst>
          </p:cNvPr>
          <p:cNvGrpSpPr/>
          <p:nvPr/>
        </p:nvGrpSpPr>
        <p:grpSpPr>
          <a:xfrm>
            <a:off x="2755966" y="4552556"/>
            <a:ext cx="2076831" cy="2629436"/>
            <a:chOff x="2358625" y="3815590"/>
            <a:chExt cx="1440381" cy="2629436"/>
          </a:xfrm>
        </p:grpSpPr>
        <p:sp>
          <p:nvSpPr>
            <p:cNvPr id="8" name="TextBox 7">
              <a:extLst>
                <a:ext uri="{FF2B5EF4-FFF2-40B4-BE49-F238E27FC236}">
                  <a16:creationId xmlns:a16="http://schemas.microsoft.com/office/drawing/2014/main" id="{D9F04D08-A077-AA41-E76A-7D5F1578F16B}"/>
                </a:ext>
              </a:extLst>
            </p:cNvPr>
            <p:cNvSpPr txBox="1"/>
            <p:nvPr/>
          </p:nvSpPr>
          <p:spPr>
            <a:xfrm>
              <a:off x="2520606" y="3815590"/>
              <a:ext cx="1033838"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kern="1200" dirty="0">
                  <a:solidFill>
                    <a:srgbClr val="173F5F"/>
                  </a:solidFill>
                  <a:latin typeface="Alexandria" pitchFamily="2" charset="-78"/>
                  <a:ea typeface="Verdana" panose="020B0604030504040204" pitchFamily="34" charset="0"/>
                  <a:cs typeface="Alexandria" pitchFamily="2" charset="-78"/>
                </a:rPr>
                <a:t>الأكاديمي</a:t>
              </a:r>
              <a:endParaRPr kumimoji="0" lang="en-US" b="1" i="0" u="none" strike="noStrike" kern="1200" cap="none" spc="0" normalizeH="0" baseline="0" noProof="0" dirty="0">
                <a:ln>
                  <a:noFill/>
                </a:ln>
                <a:solidFill>
                  <a:srgbClr val="173F5F"/>
                </a:solidFill>
                <a:effectLst/>
                <a:uLnTx/>
                <a:uFillTx/>
                <a:latin typeface="Alexandria" pitchFamily="2" charset="-78"/>
                <a:ea typeface="Verdana" panose="020B0604030504040204" pitchFamily="34" charset="0"/>
                <a:cs typeface="Alexandria" pitchFamily="2" charset="-78"/>
              </a:endParaRPr>
            </a:p>
          </p:txBody>
        </p:sp>
        <p:sp>
          <p:nvSpPr>
            <p:cNvPr id="10" name="TextBox 9">
              <a:extLst>
                <a:ext uri="{FF2B5EF4-FFF2-40B4-BE49-F238E27FC236}">
                  <a16:creationId xmlns:a16="http://schemas.microsoft.com/office/drawing/2014/main" id="{18900913-FAF4-24BE-B783-CF02843C6EC2}"/>
                </a:ext>
              </a:extLst>
            </p:cNvPr>
            <p:cNvSpPr txBox="1"/>
            <p:nvPr/>
          </p:nvSpPr>
          <p:spPr>
            <a:xfrm>
              <a:off x="2358625" y="4349965"/>
              <a:ext cx="1440381" cy="2095061"/>
            </a:xfrm>
            <a:prstGeom prst="rect">
              <a:avLst/>
            </a:prstGeom>
            <a:noFill/>
          </p:spPr>
          <p:txBody>
            <a:bodyPr wrap="square" rtlCol="0">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1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ضمان جودة التعليم والتقويم، متابعة التحصيل ومؤشرات الأداء، وتنفيذ خطط تحسين لرفع نواتج التعلّم ودعم الممارسات التعليمية الفعّالة.</a:t>
              </a:r>
              <a:endParaRPr kumimoji="0" lang="en-US" sz="11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grpSp>
      <p:sp>
        <p:nvSpPr>
          <p:cNvPr id="11" name="Freeform: Shape 10">
            <a:extLst>
              <a:ext uri="{FF2B5EF4-FFF2-40B4-BE49-F238E27FC236}">
                <a16:creationId xmlns:a16="http://schemas.microsoft.com/office/drawing/2014/main" id="{B3CD5DDD-97FE-62DA-14BA-52855744D65F}"/>
              </a:ext>
            </a:extLst>
          </p:cNvPr>
          <p:cNvSpPr/>
          <p:nvPr/>
        </p:nvSpPr>
        <p:spPr>
          <a:xfrm rot="18219839">
            <a:off x="4157131" y="2850673"/>
            <a:ext cx="1060340" cy="2311968"/>
          </a:xfrm>
          <a:custGeom>
            <a:avLst/>
            <a:gdLst>
              <a:gd name="connsiteX0" fmla="*/ 969795 w 1060340"/>
              <a:gd name="connsiteY0" fmla="*/ 233747 h 2311968"/>
              <a:gd name="connsiteX1" fmla="*/ 1060340 w 1060340"/>
              <a:gd name="connsiteY1" fmla="*/ 530170 h 2311968"/>
              <a:gd name="connsiteX2" fmla="*/ 1060340 w 1060340"/>
              <a:gd name="connsiteY2" fmla="*/ 2311968 h 2311968"/>
              <a:gd name="connsiteX3" fmla="*/ 0 w 1060340"/>
              <a:gd name="connsiteY3" fmla="*/ 719888 h 2311968"/>
              <a:gd name="connsiteX4" fmla="*/ 0 w 1060340"/>
              <a:gd name="connsiteY4" fmla="*/ 530170 h 2311968"/>
              <a:gd name="connsiteX5" fmla="*/ 530170 w 1060340"/>
              <a:gd name="connsiteY5" fmla="*/ 0 h 2311968"/>
              <a:gd name="connsiteX6" fmla="*/ 969795 w 1060340"/>
              <a:gd name="connsiteY6" fmla="*/ 233747 h 2311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0340" h="2311968">
                <a:moveTo>
                  <a:pt x="969795" y="233747"/>
                </a:moveTo>
                <a:cubicBezTo>
                  <a:pt x="1026961" y="318363"/>
                  <a:pt x="1060340" y="420368"/>
                  <a:pt x="1060340" y="530170"/>
                </a:cubicBezTo>
                <a:lnTo>
                  <a:pt x="1060340" y="2311968"/>
                </a:lnTo>
                <a:lnTo>
                  <a:pt x="0" y="719888"/>
                </a:lnTo>
                <a:lnTo>
                  <a:pt x="0" y="530170"/>
                </a:lnTo>
                <a:cubicBezTo>
                  <a:pt x="0" y="237365"/>
                  <a:pt x="237365" y="0"/>
                  <a:pt x="530170" y="0"/>
                </a:cubicBezTo>
                <a:cubicBezTo>
                  <a:pt x="713173" y="0"/>
                  <a:pt x="874520" y="92721"/>
                  <a:pt x="969795" y="233747"/>
                </a:cubicBezTo>
                <a:close/>
              </a:path>
            </a:pathLst>
          </a:custGeom>
          <a:solidFill>
            <a:srgbClr val="20639B"/>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2B5DF35E-C922-C8DF-C67F-8AFD66F7F677}"/>
              </a:ext>
            </a:extLst>
          </p:cNvPr>
          <p:cNvSpPr/>
          <p:nvPr/>
        </p:nvSpPr>
        <p:spPr>
          <a:xfrm>
            <a:off x="4079322" y="4208944"/>
            <a:ext cx="734290" cy="1593273"/>
          </a:xfrm>
          <a:custGeom>
            <a:avLst/>
            <a:gdLst>
              <a:gd name="connsiteX0" fmla="*/ 0 w 734290"/>
              <a:gd name="connsiteY0" fmla="*/ 0 h 1593273"/>
              <a:gd name="connsiteX1" fmla="*/ 734290 w 734290"/>
              <a:gd name="connsiteY1" fmla="*/ 457200 h 1593273"/>
              <a:gd name="connsiteX2" fmla="*/ 734290 w 734290"/>
              <a:gd name="connsiteY2" fmla="*/ 1593273 h 1593273"/>
            </a:gdLst>
            <a:ahLst/>
            <a:cxnLst>
              <a:cxn ang="0">
                <a:pos x="connsiteX0" y="connsiteY0"/>
              </a:cxn>
              <a:cxn ang="0">
                <a:pos x="connsiteX1" y="connsiteY1"/>
              </a:cxn>
              <a:cxn ang="0">
                <a:pos x="connsiteX2" y="connsiteY2"/>
              </a:cxn>
            </a:cxnLst>
            <a:rect l="l" t="t" r="r" b="b"/>
            <a:pathLst>
              <a:path w="734290" h="1593273">
                <a:moveTo>
                  <a:pt x="0" y="0"/>
                </a:moveTo>
                <a:lnTo>
                  <a:pt x="734290" y="457200"/>
                </a:lnTo>
                <a:lnTo>
                  <a:pt x="734290" y="1593273"/>
                </a:lnTo>
              </a:path>
            </a:pathLst>
          </a:custGeom>
          <a:noFill/>
          <a:ln w="28575">
            <a:solidFill>
              <a:srgbClr val="20639B"/>
            </a:solidFill>
            <a:prstDash val="sysDash"/>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13" name="Group 12">
            <a:extLst>
              <a:ext uri="{FF2B5EF4-FFF2-40B4-BE49-F238E27FC236}">
                <a16:creationId xmlns:a16="http://schemas.microsoft.com/office/drawing/2014/main" id="{F940EB93-25C8-B135-219E-809B5C5AC844}"/>
              </a:ext>
            </a:extLst>
          </p:cNvPr>
          <p:cNvGrpSpPr/>
          <p:nvPr/>
        </p:nvGrpSpPr>
        <p:grpSpPr>
          <a:xfrm>
            <a:off x="4849064" y="4535317"/>
            <a:ext cx="1858558" cy="2228256"/>
            <a:chOff x="4346261" y="3962854"/>
            <a:chExt cx="1440381" cy="2228256"/>
          </a:xfrm>
        </p:grpSpPr>
        <p:sp>
          <p:nvSpPr>
            <p:cNvPr id="14" name="TextBox 13">
              <a:extLst>
                <a:ext uri="{FF2B5EF4-FFF2-40B4-BE49-F238E27FC236}">
                  <a16:creationId xmlns:a16="http://schemas.microsoft.com/office/drawing/2014/main" id="{780CC08F-412D-BCAC-FE84-E7A9E8E248F3}"/>
                </a:ext>
              </a:extLst>
            </p:cNvPr>
            <p:cNvSpPr txBox="1"/>
            <p:nvPr/>
          </p:nvSpPr>
          <p:spPr>
            <a:xfrm>
              <a:off x="4590517" y="3962854"/>
              <a:ext cx="870857" cy="307777"/>
            </a:xfrm>
            <a:prstGeom prst="rect">
              <a:avLst/>
            </a:prstGeom>
            <a:noFill/>
          </p:spPr>
          <p:txBody>
            <a:bodyPr wrap="square" rtlCol="0">
              <a:spAutoFit/>
            </a:bodyPr>
            <a:lstStyle/>
            <a:p>
              <a:pPr algn="ctr">
                <a:buClrTx/>
                <a:defRPr/>
              </a:pPr>
              <a:r>
                <a:rPr lang="ar-EG" b="1" kern="1200" dirty="0">
                  <a:solidFill>
                    <a:srgbClr val="20639B"/>
                  </a:solidFill>
                  <a:latin typeface="Alexandria" pitchFamily="2" charset="-78"/>
                  <a:ea typeface="Verdana" panose="020B0604030504040204" pitchFamily="34" charset="0"/>
                  <a:cs typeface="Alexandria" pitchFamily="2" charset="-78"/>
                </a:rPr>
                <a:t>الإداري</a:t>
              </a:r>
              <a:endParaRPr lang="en-US" b="1" kern="1200" dirty="0">
                <a:solidFill>
                  <a:srgbClr val="20639B"/>
                </a:solidFill>
                <a:latin typeface="Alexandria" pitchFamily="2" charset="-78"/>
                <a:ea typeface="Verdana" panose="020B0604030504040204" pitchFamily="34" charset="0"/>
                <a:cs typeface="Alexandria" pitchFamily="2" charset="-78"/>
              </a:endParaRPr>
            </a:p>
          </p:txBody>
        </p:sp>
        <p:sp>
          <p:nvSpPr>
            <p:cNvPr id="16" name="TextBox 15">
              <a:extLst>
                <a:ext uri="{FF2B5EF4-FFF2-40B4-BE49-F238E27FC236}">
                  <a16:creationId xmlns:a16="http://schemas.microsoft.com/office/drawing/2014/main" id="{734BDDC5-AF6C-DCBD-E413-2E4DD2620E55}"/>
                </a:ext>
              </a:extLst>
            </p:cNvPr>
            <p:cNvSpPr txBox="1"/>
            <p:nvPr/>
          </p:nvSpPr>
          <p:spPr>
            <a:xfrm>
              <a:off x="4346261" y="4349965"/>
              <a:ext cx="1440381" cy="1841145"/>
            </a:xfrm>
            <a:prstGeom prst="rect">
              <a:avLst/>
            </a:prstGeom>
            <a:noFill/>
          </p:spPr>
          <p:txBody>
            <a:bodyPr wrap="square" rtlCol="0">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1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تنظيم الصلاحيات والمسؤوليات، ضبط الإجراءات وتطبيق اللوائح بعدالة، وتقويم الأداء وتعزيز الانضباط المؤسسي وإدارة المخاطر.</a:t>
              </a:r>
              <a:endParaRPr kumimoji="0" lang="en-US" sz="11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grpSp>
      <p:sp>
        <p:nvSpPr>
          <p:cNvPr id="17" name="Freeform: Shape 16">
            <a:extLst>
              <a:ext uri="{FF2B5EF4-FFF2-40B4-BE49-F238E27FC236}">
                <a16:creationId xmlns:a16="http://schemas.microsoft.com/office/drawing/2014/main" id="{496AE053-FACD-951E-027A-9B8120DFEBE9}"/>
              </a:ext>
            </a:extLst>
          </p:cNvPr>
          <p:cNvSpPr/>
          <p:nvPr/>
        </p:nvSpPr>
        <p:spPr>
          <a:xfrm rot="18219839">
            <a:off x="6144767" y="2847626"/>
            <a:ext cx="1060340" cy="2311968"/>
          </a:xfrm>
          <a:custGeom>
            <a:avLst/>
            <a:gdLst>
              <a:gd name="connsiteX0" fmla="*/ 969795 w 1060340"/>
              <a:gd name="connsiteY0" fmla="*/ 233747 h 2311968"/>
              <a:gd name="connsiteX1" fmla="*/ 1060340 w 1060340"/>
              <a:gd name="connsiteY1" fmla="*/ 530170 h 2311968"/>
              <a:gd name="connsiteX2" fmla="*/ 1060340 w 1060340"/>
              <a:gd name="connsiteY2" fmla="*/ 2311968 h 2311968"/>
              <a:gd name="connsiteX3" fmla="*/ 0 w 1060340"/>
              <a:gd name="connsiteY3" fmla="*/ 719888 h 2311968"/>
              <a:gd name="connsiteX4" fmla="*/ 0 w 1060340"/>
              <a:gd name="connsiteY4" fmla="*/ 530170 h 2311968"/>
              <a:gd name="connsiteX5" fmla="*/ 530170 w 1060340"/>
              <a:gd name="connsiteY5" fmla="*/ 0 h 2311968"/>
              <a:gd name="connsiteX6" fmla="*/ 969795 w 1060340"/>
              <a:gd name="connsiteY6" fmla="*/ 233747 h 2311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0340" h="2311968">
                <a:moveTo>
                  <a:pt x="969795" y="233747"/>
                </a:moveTo>
                <a:cubicBezTo>
                  <a:pt x="1026961" y="318363"/>
                  <a:pt x="1060340" y="420368"/>
                  <a:pt x="1060340" y="530170"/>
                </a:cubicBezTo>
                <a:lnTo>
                  <a:pt x="1060340" y="2311968"/>
                </a:lnTo>
                <a:lnTo>
                  <a:pt x="0" y="719888"/>
                </a:lnTo>
                <a:lnTo>
                  <a:pt x="0" y="530170"/>
                </a:lnTo>
                <a:cubicBezTo>
                  <a:pt x="0" y="237365"/>
                  <a:pt x="237365" y="0"/>
                  <a:pt x="530170" y="0"/>
                </a:cubicBezTo>
                <a:cubicBezTo>
                  <a:pt x="713173" y="0"/>
                  <a:pt x="874520" y="92721"/>
                  <a:pt x="969795" y="233747"/>
                </a:cubicBezTo>
                <a:close/>
              </a:path>
            </a:pathLst>
          </a:custGeom>
          <a:solidFill>
            <a:srgbClr val="3CAEA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Freeform: Shape 18">
            <a:extLst>
              <a:ext uri="{FF2B5EF4-FFF2-40B4-BE49-F238E27FC236}">
                <a16:creationId xmlns:a16="http://schemas.microsoft.com/office/drawing/2014/main" id="{6827EE58-240E-E134-EFA7-58F3FBC8B682}"/>
              </a:ext>
            </a:extLst>
          </p:cNvPr>
          <p:cNvSpPr/>
          <p:nvPr/>
        </p:nvSpPr>
        <p:spPr>
          <a:xfrm>
            <a:off x="6066958" y="4205897"/>
            <a:ext cx="734290" cy="1593273"/>
          </a:xfrm>
          <a:custGeom>
            <a:avLst/>
            <a:gdLst>
              <a:gd name="connsiteX0" fmla="*/ 0 w 734290"/>
              <a:gd name="connsiteY0" fmla="*/ 0 h 1593273"/>
              <a:gd name="connsiteX1" fmla="*/ 734290 w 734290"/>
              <a:gd name="connsiteY1" fmla="*/ 457200 h 1593273"/>
              <a:gd name="connsiteX2" fmla="*/ 734290 w 734290"/>
              <a:gd name="connsiteY2" fmla="*/ 1593273 h 1593273"/>
            </a:gdLst>
            <a:ahLst/>
            <a:cxnLst>
              <a:cxn ang="0">
                <a:pos x="connsiteX0" y="connsiteY0"/>
              </a:cxn>
              <a:cxn ang="0">
                <a:pos x="connsiteX1" y="connsiteY1"/>
              </a:cxn>
              <a:cxn ang="0">
                <a:pos x="connsiteX2" y="connsiteY2"/>
              </a:cxn>
            </a:cxnLst>
            <a:rect l="l" t="t" r="r" b="b"/>
            <a:pathLst>
              <a:path w="734290" h="1593273">
                <a:moveTo>
                  <a:pt x="0" y="0"/>
                </a:moveTo>
                <a:lnTo>
                  <a:pt x="734290" y="457200"/>
                </a:lnTo>
                <a:lnTo>
                  <a:pt x="734290" y="1593273"/>
                </a:lnTo>
              </a:path>
            </a:pathLst>
          </a:custGeom>
          <a:noFill/>
          <a:ln w="28575">
            <a:solidFill>
              <a:srgbClr val="3CAEA3"/>
            </a:solidFill>
            <a:prstDash val="sysDash"/>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0" name="Group 19">
            <a:extLst>
              <a:ext uri="{FF2B5EF4-FFF2-40B4-BE49-F238E27FC236}">
                <a16:creationId xmlns:a16="http://schemas.microsoft.com/office/drawing/2014/main" id="{09DE7391-8A16-157E-304E-69508685C8F3}"/>
              </a:ext>
            </a:extLst>
          </p:cNvPr>
          <p:cNvGrpSpPr/>
          <p:nvPr/>
        </p:nvGrpSpPr>
        <p:grpSpPr>
          <a:xfrm>
            <a:off x="6865030" y="4587529"/>
            <a:ext cx="1855567" cy="1967574"/>
            <a:chOff x="6317997" y="3811465"/>
            <a:chExt cx="1440381" cy="1967574"/>
          </a:xfrm>
        </p:grpSpPr>
        <p:sp>
          <p:nvSpPr>
            <p:cNvPr id="21" name="TextBox 20">
              <a:extLst>
                <a:ext uri="{FF2B5EF4-FFF2-40B4-BE49-F238E27FC236}">
                  <a16:creationId xmlns:a16="http://schemas.microsoft.com/office/drawing/2014/main" id="{5B7E5700-EEAF-6B6C-4D36-1835342CCE68}"/>
                </a:ext>
              </a:extLst>
            </p:cNvPr>
            <p:cNvSpPr txBox="1"/>
            <p:nvPr/>
          </p:nvSpPr>
          <p:spPr>
            <a:xfrm>
              <a:off x="6635570" y="3811465"/>
              <a:ext cx="870857" cy="307777"/>
            </a:xfrm>
            <a:prstGeom prst="rect">
              <a:avLst/>
            </a:prstGeom>
            <a:noFill/>
          </p:spPr>
          <p:txBody>
            <a:bodyPr wrap="square" rtlCol="0">
              <a:spAutoFit/>
            </a:bodyPr>
            <a:lstStyle/>
            <a:p>
              <a:pPr marL="0" lvl="0" indent="0" algn="ctr" defTabSz="914400" eaLnBrk="1" fontAlgn="auto" latinLnBrk="0" hangingPunct="1">
                <a:buClrTx/>
                <a:buSzTx/>
                <a:buFont typeface="Arial"/>
                <a:buNone/>
                <a:tabLst/>
                <a:defRPr/>
              </a:pPr>
              <a:r>
                <a:rPr lang="ar-EG" b="1" kern="1200" dirty="0">
                  <a:solidFill>
                    <a:srgbClr val="2D847B"/>
                  </a:solidFill>
                  <a:latin typeface="Alexandria" pitchFamily="2" charset="-78"/>
                  <a:ea typeface="Verdana" panose="020B0604030504040204" pitchFamily="34" charset="0"/>
                  <a:cs typeface="Alexandria" pitchFamily="2" charset="-78"/>
                </a:rPr>
                <a:t>المالي</a:t>
              </a:r>
              <a:endParaRPr lang="en-US" b="1" kern="1200" dirty="0">
                <a:solidFill>
                  <a:srgbClr val="2D847B"/>
                </a:solidFill>
                <a:latin typeface="Alexandria" pitchFamily="2" charset="-78"/>
                <a:ea typeface="Verdana" panose="020B0604030504040204" pitchFamily="34" charset="0"/>
                <a:cs typeface="Alexandria" pitchFamily="2" charset="-78"/>
              </a:endParaRPr>
            </a:p>
          </p:txBody>
        </p:sp>
        <p:sp>
          <p:nvSpPr>
            <p:cNvPr id="24" name="TextBox 23">
              <a:extLst>
                <a:ext uri="{FF2B5EF4-FFF2-40B4-BE49-F238E27FC236}">
                  <a16:creationId xmlns:a16="http://schemas.microsoft.com/office/drawing/2014/main" id="{F24CC5EE-7293-DA29-8434-2C05CE365AD3}"/>
                </a:ext>
              </a:extLst>
            </p:cNvPr>
            <p:cNvSpPr txBox="1"/>
            <p:nvPr/>
          </p:nvSpPr>
          <p:spPr>
            <a:xfrm>
              <a:off x="6317997" y="4191810"/>
              <a:ext cx="1440381" cy="1587229"/>
            </a:xfrm>
            <a:prstGeom prst="rect">
              <a:avLst/>
            </a:prstGeom>
            <a:noFill/>
          </p:spPr>
          <p:txBody>
            <a:bodyPr wrap="square" rtlCol="0">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EG" sz="11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إدارة الميزانية وفق أولويات تعليمية واضحة، تعزيز الرقابة والشفافية في الصرف والمشتريات، وترشيد الموارد ومنع الهدر وتضارب المصالح.</a:t>
              </a:r>
              <a:endParaRPr kumimoji="0" lang="en-US" sz="11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grpSp>
      <p:sp>
        <p:nvSpPr>
          <p:cNvPr id="26" name="Freeform: Shape 25">
            <a:extLst>
              <a:ext uri="{FF2B5EF4-FFF2-40B4-BE49-F238E27FC236}">
                <a16:creationId xmlns:a16="http://schemas.microsoft.com/office/drawing/2014/main" id="{9EE2066C-5B52-B8EC-E14E-3DFC27A3AAE7}"/>
              </a:ext>
            </a:extLst>
          </p:cNvPr>
          <p:cNvSpPr/>
          <p:nvPr/>
        </p:nvSpPr>
        <p:spPr>
          <a:xfrm rot="18219839">
            <a:off x="8132403" y="2844579"/>
            <a:ext cx="1060340" cy="2311968"/>
          </a:xfrm>
          <a:custGeom>
            <a:avLst/>
            <a:gdLst>
              <a:gd name="connsiteX0" fmla="*/ 969795 w 1060340"/>
              <a:gd name="connsiteY0" fmla="*/ 233747 h 2311968"/>
              <a:gd name="connsiteX1" fmla="*/ 1060340 w 1060340"/>
              <a:gd name="connsiteY1" fmla="*/ 530170 h 2311968"/>
              <a:gd name="connsiteX2" fmla="*/ 1060340 w 1060340"/>
              <a:gd name="connsiteY2" fmla="*/ 2311968 h 2311968"/>
              <a:gd name="connsiteX3" fmla="*/ 0 w 1060340"/>
              <a:gd name="connsiteY3" fmla="*/ 719888 h 2311968"/>
              <a:gd name="connsiteX4" fmla="*/ 0 w 1060340"/>
              <a:gd name="connsiteY4" fmla="*/ 530170 h 2311968"/>
              <a:gd name="connsiteX5" fmla="*/ 530170 w 1060340"/>
              <a:gd name="connsiteY5" fmla="*/ 0 h 2311968"/>
              <a:gd name="connsiteX6" fmla="*/ 969795 w 1060340"/>
              <a:gd name="connsiteY6" fmla="*/ 233747 h 2311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60340" h="2311968">
                <a:moveTo>
                  <a:pt x="969795" y="233747"/>
                </a:moveTo>
                <a:cubicBezTo>
                  <a:pt x="1026961" y="318363"/>
                  <a:pt x="1060340" y="420368"/>
                  <a:pt x="1060340" y="530170"/>
                </a:cubicBezTo>
                <a:lnTo>
                  <a:pt x="1060340" y="2311968"/>
                </a:lnTo>
                <a:lnTo>
                  <a:pt x="0" y="719888"/>
                </a:lnTo>
                <a:lnTo>
                  <a:pt x="0" y="530170"/>
                </a:lnTo>
                <a:cubicBezTo>
                  <a:pt x="0" y="237365"/>
                  <a:pt x="237365" y="0"/>
                  <a:pt x="530170" y="0"/>
                </a:cubicBezTo>
                <a:cubicBezTo>
                  <a:pt x="713173" y="0"/>
                  <a:pt x="874520" y="92721"/>
                  <a:pt x="969795" y="233747"/>
                </a:cubicBezTo>
                <a:close/>
              </a:path>
            </a:pathLst>
          </a:custGeom>
          <a:solidFill>
            <a:srgbClr val="F4CD3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7" name="Freeform: Shape 26">
            <a:extLst>
              <a:ext uri="{FF2B5EF4-FFF2-40B4-BE49-F238E27FC236}">
                <a16:creationId xmlns:a16="http://schemas.microsoft.com/office/drawing/2014/main" id="{C575FD59-C7E4-438D-05DB-71BD176056BC}"/>
              </a:ext>
            </a:extLst>
          </p:cNvPr>
          <p:cNvSpPr/>
          <p:nvPr/>
        </p:nvSpPr>
        <p:spPr>
          <a:xfrm>
            <a:off x="8054594" y="4202850"/>
            <a:ext cx="734290" cy="1593273"/>
          </a:xfrm>
          <a:custGeom>
            <a:avLst/>
            <a:gdLst>
              <a:gd name="connsiteX0" fmla="*/ 0 w 734290"/>
              <a:gd name="connsiteY0" fmla="*/ 0 h 1593273"/>
              <a:gd name="connsiteX1" fmla="*/ 734290 w 734290"/>
              <a:gd name="connsiteY1" fmla="*/ 457200 h 1593273"/>
              <a:gd name="connsiteX2" fmla="*/ 734290 w 734290"/>
              <a:gd name="connsiteY2" fmla="*/ 1593273 h 1593273"/>
            </a:gdLst>
            <a:ahLst/>
            <a:cxnLst>
              <a:cxn ang="0">
                <a:pos x="connsiteX0" y="connsiteY0"/>
              </a:cxn>
              <a:cxn ang="0">
                <a:pos x="connsiteX1" y="connsiteY1"/>
              </a:cxn>
              <a:cxn ang="0">
                <a:pos x="connsiteX2" y="connsiteY2"/>
              </a:cxn>
            </a:cxnLst>
            <a:rect l="l" t="t" r="r" b="b"/>
            <a:pathLst>
              <a:path w="734290" h="1593273">
                <a:moveTo>
                  <a:pt x="0" y="0"/>
                </a:moveTo>
                <a:lnTo>
                  <a:pt x="734290" y="457200"/>
                </a:lnTo>
                <a:lnTo>
                  <a:pt x="734290" y="1593273"/>
                </a:lnTo>
              </a:path>
            </a:pathLst>
          </a:custGeom>
          <a:noFill/>
          <a:ln w="28575">
            <a:solidFill>
              <a:srgbClr val="F4CD3E"/>
            </a:solidFill>
            <a:prstDash val="sysDash"/>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28" name="Group 27">
            <a:extLst>
              <a:ext uri="{FF2B5EF4-FFF2-40B4-BE49-F238E27FC236}">
                <a16:creationId xmlns:a16="http://schemas.microsoft.com/office/drawing/2014/main" id="{2E5AAE57-84DC-43C8-55BF-AE1507253DCC}"/>
              </a:ext>
            </a:extLst>
          </p:cNvPr>
          <p:cNvGrpSpPr/>
          <p:nvPr/>
        </p:nvGrpSpPr>
        <p:grpSpPr>
          <a:xfrm>
            <a:off x="8773970" y="4579680"/>
            <a:ext cx="2056462" cy="1931360"/>
            <a:chOff x="8067739" y="3803616"/>
            <a:chExt cx="2056462" cy="1931360"/>
          </a:xfrm>
        </p:grpSpPr>
        <p:sp>
          <p:nvSpPr>
            <p:cNvPr id="29" name="TextBox 28">
              <a:extLst>
                <a:ext uri="{FF2B5EF4-FFF2-40B4-BE49-F238E27FC236}">
                  <a16:creationId xmlns:a16="http://schemas.microsoft.com/office/drawing/2014/main" id="{868A08C3-5BB8-3AC2-0E36-AD624F75F89F}"/>
                </a:ext>
              </a:extLst>
            </p:cNvPr>
            <p:cNvSpPr txBox="1"/>
            <p:nvPr/>
          </p:nvSpPr>
          <p:spPr>
            <a:xfrm>
              <a:off x="8407243" y="3803616"/>
              <a:ext cx="1124855" cy="30777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b="1" kern="1200" dirty="0">
                  <a:solidFill>
                    <a:srgbClr val="F4CD3E"/>
                  </a:solidFill>
                  <a:latin typeface="Alexandria" pitchFamily="2" charset="-78"/>
                  <a:ea typeface="Verdana" panose="020B0604030504040204" pitchFamily="34" charset="0"/>
                  <a:cs typeface="Alexandria" pitchFamily="2" charset="-78"/>
                </a:rPr>
                <a:t>المجتمعي</a:t>
              </a:r>
              <a:endParaRPr lang="en-US" b="1" kern="1200" dirty="0">
                <a:solidFill>
                  <a:srgbClr val="F4CD3E"/>
                </a:solidFill>
                <a:latin typeface="Alexandria" pitchFamily="2" charset="-78"/>
                <a:ea typeface="Verdana" panose="020B0604030504040204" pitchFamily="34" charset="0"/>
                <a:cs typeface="Alexandria" pitchFamily="2" charset="-78"/>
              </a:endParaRPr>
            </a:p>
          </p:txBody>
        </p:sp>
        <p:sp>
          <p:nvSpPr>
            <p:cNvPr id="31" name="TextBox 30">
              <a:extLst>
                <a:ext uri="{FF2B5EF4-FFF2-40B4-BE49-F238E27FC236}">
                  <a16:creationId xmlns:a16="http://schemas.microsoft.com/office/drawing/2014/main" id="{971DCA10-D2AD-7B08-664A-94E7F79782FD}"/>
                </a:ext>
              </a:extLst>
            </p:cNvPr>
            <p:cNvSpPr txBox="1"/>
            <p:nvPr/>
          </p:nvSpPr>
          <p:spPr>
            <a:xfrm>
              <a:off x="8067739" y="4147747"/>
              <a:ext cx="2056462" cy="1587229"/>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ar-EG" sz="11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بناء شراكات مع أولياء الأمور والجهات الداعمة، تفعيل قنوات التواصل وتلقي الملاحظات، وتعزيز الثقة والمسؤولية المشتركة لخدمة المدرسة والطلبة.</a:t>
              </a:r>
              <a:endParaRPr kumimoji="0" lang="en-US" sz="11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grpSp>
      <p:sp>
        <p:nvSpPr>
          <p:cNvPr id="32" name="Freeform: Shape 31">
            <a:extLst>
              <a:ext uri="{FF2B5EF4-FFF2-40B4-BE49-F238E27FC236}">
                <a16:creationId xmlns:a16="http://schemas.microsoft.com/office/drawing/2014/main" id="{BB9F28A5-4EB4-D877-32BB-9190A5CDD931}"/>
              </a:ext>
            </a:extLst>
          </p:cNvPr>
          <p:cNvSpPr/>
          <p:nvPr/>
        </p:nvSpPr>
        <p:spPr>
          <a:xfrm>
            <a:off x="10042230" y="4199803"/>
            <a:ext cx="734290" cy="1593273"/>
          </a:xfrm>
          <a:custGeom>
            <a:avLst/>
            <a:gdLst>
              <a:gd name="connsiteX0" fmla="*/ 0 w 734290"/>
              <a:gd name="connsiteY0" fmla="*/ 0 h 1593273"/>
              <a:gd name="connsiteX1" fmla="*/ 734290 w 734290"/>
              <a:gd name="connsiteY1" fmla="*/ 457200 h 1593273"/>
              <a:gd name="connsiteX2" fmla="*/ 734290 w 734290"/>
              <a:gd name="connsiteY2" fmla="*/ 1593273 h 1593273"/>
            </a:gdLst>
            <a:ahLst/>
            <a:cxnLst>
              <a:cxn ang="0">
                <a:pos x="connsiteX0" y="connsiteY0"/>
              </a:cxn>
              <a:cxn ang="0">
                <a:pos x="connsiteX1" y="connsiteY1"/>
              </a:cxn>
              <a:cxn ang="0">
                <a:pos x="connsiteX2" y="connsiteY2"/>
              </a:cxn>
            </a:cxnLst>
            <a:rect l="l" t="t" r="r" b="b"/>
            <a:pathLst>
              <a:path w="734290" h="1593273">
                <a:moveTo>
                  <a:pt x="0" y="0"/>
                </a:moveTo>
                <a:lnTo>
                  <a:pt x="734290" y="457200"/>
                </a:lnTo>
                <a:lnTo>
                  <a:pt x="734290" y="1593273"/>
                </a:lnTo>
              </a:path>
            </a:pathLst>
          </a:custGeom>
          <a:noFill/>
          <a:ln w="28575">
            <a:solidFill>
              <a:srgbClr val="ED553B"/>
            </a:solidFill>
            <a:prstDash val="sysDash"/>
            <a:tailEnd type="stealt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nvGrpSpPr>
          <p:cNvPr id="33" name="Group 32">
            <a:extLst>
              <a:ext uri="{FF2B5EF4-FFF2-40B4-BE49-F238E27FC236}">
                <a16:creationId xmlns:a16="http://schemas.microsoft.com/office/drawing/2014/main" id="{4D51E666-121A-73BB-1516-5617DA2D56F7}"/>
              </a:ext>
            </a:extLst>
          </p:cNvPr>
          <p:cNvGrpSpPr/>
          <p:nvPr/>
        </p:nvGrpSpPr>
        <p:grpSpPr>
          <a:xfrm>
            <a:off x="1717613" y="3190921"/>
            <a:ext cx="914400" cy="914400"/>
            <a:chOff x="1011382" y="2414857"/>
            <a:chExt cx="914400" cy="914400"/>
          </a:xfrm>
        </p:grpSpPr>
        <p:sp>
          <p:nvSpPr>
            <p:cNvPr id="34" name="Oval 33">
              <a:extLst>
                <a:ext uri="{FF2B5EF4-FFF2-40B4-BE49-F238E27FC236}">
                  <a16:creationId xmlns:a16="http://schemas.microsoft.com/office/drawing/2014/main" id="{96F931E9-86C7-16E6-8BBC-1D57B03832DF}"/>
                </a:ext>
              </a:extLst>
            </p:cNvPr>
            <p:cNvSpPr/>
            <p:nvPr/>
          </p:nvSpPr>
          <p:spPr>
            <a:xfrm>
              <a:off x="1011382" y="2414857"/>
              <a:ext cx="914400" cy="914400"/>
            </a:xfrm>
            <a:prstGeom prst="ellipse">
              <a:avLst/>
            </a:prstGeom>
            <a:solidFill>
              <a:schemeClr val="bg1"/>
            </a:solidFill>
            <a:ln>
              <a:noFill/>
            </a:ln>
            <a:effectLst>
              <a:outerShdw blurRad="508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5" name="Graphic 34" descr="Lightbulb">
              <a:extLst>
                <a:ext uri="{FF2B5EF4-FFF2-40B4-BE49-F238E27FC236}">
                  <a16:creationId xmlns:a16="http://schemas.microsoft.com/office/drawing/2014/main" id="{A4DCCC0A-3EB4-6746-B429-2F610AA6F6E3}"/>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182598" y="2594690"/>
              <a:ext cx="548640" cy="548640"/>
            </a:xfrm>
            <a:prstGeom prst="rect">
              <a:avLst/>
            </a:prstGeom>
          </p:spPr>
        </p:pic>
      </p:grpSp>
      <p:grpSp>
        <p:nvGrpSpPr>
          <p:cNvPr id="36" name="Group 35">
            <a:extLst>
              <a:ext uri="{FF2B5EF4-FFF2-40B4-BE49-F238E27FC236}">
                <a16:creationId xmlns:a16="http://schemas.microsoft.com/office/drawing/2014/main" id="{11DE20CF-360F-0B58-1E6F-ECD008DDF2D3}"/>
              </a:ext>
            </a:extLst>
          </p:cNvPr>
          <p:cNvGrpSpPr/>
          <p:nvPr/>
        </p:nvGrpSpPr>
        <p:grpSpPr>
          <a:xfrm>
            <a:off x="5692885" y="3184827"/>
            <a:ext cx="914400" cy="914400"/>
            <a:chOff x="4986654" y="2408763"/>
            <a:chExt cx="914400" cy="914400"/>
          </a:xfrm>
        </p:grpSpPr>
        <p:sp>
          <p:nvSpPr>
            <p:cNvPr id="37" name="Oval 36">
              <a:extLst>
                <a:ext uri="{FF2B5EF4-FFF2-40B4-BE49-F238E27FC236}">
                  <a16:creationId xmlns:a16="http://schemas.microsoft.com/office/drawing/2014/main" id="{D0399F6F-9330-8F45-54FA-7F179A4FA45D}"/>
                </a:ext>
              </a:extLst>
            </p:cNvPr>
            <p:cNvSpPr/>
            <p:nvPr/>
          </p:nvSpPr>
          <p:spPr>
            <a:xfrm>
              <a:off x="4986654" y="2408763"/>
              <a:ext cx="914400" cy="914400"/>
            </a:xfrm>
            <a:prstGeom prst="ellipse">
              <a:avLst/>
            </a:prstGeom>
            <a:solidFill>
              <a:schemeClr val="bg1"/>
            </a:solidFill>
            <a:ln>
              <a:noFill/>
            </a:ln>
            <a:effectLst>
              <a:outerShdw blurRad="508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8" name="Graphic 37" descr="Bank">
              <a:extLst>
                <a:ext uri="{FF2B5EF4-FFF2-40B4-BE49-F238E27FC236}">
                  <a16:creationId xmlns:a16="http://schemas.microsoft.com/office/drawing/2014/main" id="{4687A892-18D5-1576-15CD-AA256095D1C9}"/>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5164762" y="2528022"/>
              <a:ext cx="548640" cy="548640"/>
            </a:xfrm>
            <a:prstGeom prst="rect">
              <a:avLst/>
            </a:prstGeom>
          </p:spPr>
        </p:pic>
      </p:grpSp>
      <p:grpSp>
        <p:nvGrpSpPr>
          <p:cNvPr id="39" name="Group 38">
            <a:extLst>
              <a:ext uri="{FF2B5EF4-FFF2-40B4-BE49-F238E27FC236}">
                <a16:creationId xmlns:a16="http://schemas.microsoft.com/office/drawing/2014/main" id="{E01638A9-07A1-EEA1-405B-E0D895F75A3E}"/>
              </a:ext>
            </a:extLst>
          </p:cNvPr>
          <p:cNvGrpSpPr/>
          <p:nvPr/>
        </p:nvGrpSpPr>
        <p:grpSpPr>
          <a:xfrm>
            <a:off x="3705249" y="3187874"/>
            <a:ext cx="914400" cy="914400"/>
            <a:chOff x="2999018" y="2411810"/>
            <a:chExt cx="914400" cy="914400"/>
          </a:xfrm>
        </p:grpSpPr>
        <p:sp>
          <p:nvSpPr>
            <p:cNvPr id="40" name="Oval 39">
              <a:extLst>
                <a:ext uri="{FF2B5EF4-FFF2-40B4-BE49-F238E27FC236}">
                  <a16:creationId xmlns:a16="http://schemas.microsoft.com/office/drawing/2014/main" id="{8984E649-B54A-B095-18F7-74BC208D4230}"/>
                </a:ext>
              </a:extLst>
            </p:cNvPr>
            <p:cNvSpPr/>
            <p:nvPr/>
          </p:nvSpPr>
          <p:spPr>
            <a:xfrm>
              <a:off x="2999018" y="2411810"/>
              <a:ext cx="914400" cy="914400"/>
            </a:xfrm>
            <a:prstGeom prst="ellipse">
              <a:avLst/>
            </a:prstGeom>
            <a:solidFill>
              <a:schemeClr val="bg1"/>
            </a:solidFill>
            <a:ln>
              <a:noFill/>
            </a:ln>
            <a:effectLst>
              <a:outerShdw blurRad="508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1" name="Graphic 40" descr="Target Audience">
              <a:extLst>
                <a:ext uri="{FF2B5EF4-FFF2-40B4-BE49-F238E27FC236}">
                  <a16:creationId xmlns:a16="http://schemas.microsoft.com/office/drawing/2014/main" id="{3E682608-008F-A953-B33C-6352D6A8DFC0}"/>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3152280" y="2604452"/>
              <a:ext cx="548640" cy="548640"/>
            </a:xfrm>
            <a:prstGeom prst="rect">
              <a:avLst/>
            </a:prstGeom>
          </p:spPr>
        </p:pic>
      </p:grpSp>
      <p:grpSp>
        <p:nvGrpSpPr>
          <p:cNvPr id="45" name="Group 44">
            <a:extLst>
              <a:ext uri="{FF2B5EF4-FFF2-40B4-BE49-F238E27FC236}">
                <a16:creationId xmlns:a16="http://schemas.microsoft.com/office/drawing/2014/main" id="{AF34482E-424A-EB55-E366-D8308134E704}"/>
              </a:ext>
            </a:extLst>
          </p:cNvPr>
          <p:cNvGrpSpPr/>
          <p:nvPr/>
        </p:nvGrpSpPr>
        <p:grpSpPr>
          <a:xfrm>
            <a:off x="7680521" y="3181780"/>
            <a:ext cx="914400" cy="914400"/>
            <a:chOff x="6974290" y="2405716"/>
            <a:chExt cx="914400" cy="914400"/>
          </a:xfrm>
        </p:grpSpPr>
        <p:sp>
          <p:nvSpPr>
            <p:cNvPr id="46" name="Oval 45">
              <a:extLst>
                <a:ext uri="{FF2B5EF4-FFF2-40B4-BE49-F238E27FC236}">
                  <a16:creationId xmlns:a16="http://schemas.microsoft.com/office/drawing/2014/main" id="{7CF4A0FC-10DF-B470-2B89-F763E6E9CC38}"/>
                </a:ext>
              </a:extLst>
            </p:cNvPr>
            <p:cNvSpPr/>
            <p:nvPr/>
          </p:nvSpPr>
          <p:spPr>
            <a:xfrm>
              <a:off x="6974290" y="2405716"/>
              <a:ext cx="914400" cy="914400"/>
            </a:xfrm>
            <a:prstGeom prst="ellipse">
              <a:avLst/>
            </a:prstGeom>
            <a:solidFill>
              <a:schemeClr val="bg1"/>
            </a:solidFill>
            <a:ln>
              <a:noFill/>
            </a:ln>
            <a:effectLst>
              <a:outerShdw blurRad="50800" dist="1016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7" name="Graphic 46" descr="Money">
              <a:extLst>
                <a:ext uri="{FF2B5EF4-FFF2-40B4-BE49-F238E27FC236}">
                  <a16:creationId xmlns:a16="http://schemas.microsoft.com/office/drawing/2014/main" id="{790DFD3A-5483-09C9-CFCC-05483D894E8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7166868" y="2546217"/>
              <a:ext cx="548640" cy="548640"/>
            </a:xfrm>
            <a:prstGeom prst="rect">
              <a:avLst/>
            </a:prstGeom>
          </p:spPr>
        </p:pic>
      </p:grpSp>
    </p:spTree>
    <p:extLst>
      <p:ext uri="{BB962C8B-B14F-4D97-AF65-F5344CB8AC3E}">
        <p14:creationId xmlns:p14="http://schemas.microsoft.com/office/powerpoint/2010/main" val="3129486419"/>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ppt_x</p:attrName>
                                        </p:attrNameLst>
                                      </p:cBhvr>
                                      <p:tavLst>
                                        <p:tav tm="0">
                                          <p:val>
                                            <p:strVal val="#ppt_x"/>
                                          </p:val>
                                        </p:tav>
                                        <p:tav tm="100000">
                                          <p:val>
                                            <p:strVal val="#ppt_x"/>
                                          </p:val>
                                        </p:tav>
                                      </p:tavLst>
                                    </p:anim>
                                    <p:anim calcmode="lin" valueType="num">
                                      <p:cBhvr>
                                        <p:cTn id="8" dur="500" fill="hold"/>
                                        <p:tgtEl>
                                          <p:spTgt spid="2"/>
                                        </p:tgtEl>
                                        <p:attrNameLst>
                                          <p:attrName>ppt_y</p:attrName>
                                        </p:attrNameLst>
                                      </p:cBhvr>
                                      <p:tavLst>
                                        <p:tav tm="0">
                                          <p:val>
                                            <p:strVal val="#ppt_y+#ppt_h/2"/>
                                          </p:val>
                                        </p:tav>
                                        <p:tav tm="100000">
                                          <p:val>
                                            <p:strVal val="#ppt_y"/>
                                          </p:val>
                                        </p:tav>
                                      </p:tavLst>
                                    </p:anim>
                                    <p:anim calcmode="lin" valueType="num">
                                      <p:cBhvr>
                                        <p:cTn id="9" dur="500" fill="hold"/>
                                        <p:tgtEl>
                                          <p:spTgt spid="2"/>
                                        </p:tgtEl>
                                        <p:attrNameLst>
                                          <p:attrName>ppt_w</p:attrName>
                                        </p:attrNameLst>
                                      </p:cBhvr>
                                      <p:tavLst>
                                        <p:tav tm="0">
                                          <p:val>
                                            <p:strVal val="#ppt_w"/>
                                          </p:val>
                                        </p:tav>
                                        <p:tav tm="100000">
                                          <p:val>
                                            <p:strVal val="#ppt_w"/>
                                          </p:val>
                                        </p:tav>
                                      </p:tavLst>
                                    </p:anim>
                                    <p:anim calcmode="lin" valueType="num">
                                      <p:cBhvr>
                                        <p:cTn id="10" dur="500" fill="hold"/>
                                        <p:tgtEl>
                                          <p:spTgt spid="2"/>
                                        </p:tgtEl>
                                        <p:attrNameLst>
                                          <p:attrName>ppt_h</p:attrName>
                                        </p:attrNameLst>
                                      </p:cBhvr>
                                      <p:tavLst>
                                        <p:tav tm="0">
                                          <p:val>
                                            <p:fltVal val="0"/>
                                          </p:val>
                                        </p:tav>
                                        <p:tav tm="100000">
                                          <p:val>
                                            <p:strVal val="#ppt_h"/>
                                          </p:val>
                                        </p:tav>
                                      </p:tavLst>
                                    </p:anim>
                                  </p:childTnLst>
                                </p:cTn>
                              </p:par>
                              <p:par>
                                <p:cTn id="11" presetID="23" presetClass="entr" presetSubtype="16" fill="hold" nodeType="with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500" fill="hold"/>
                                        <p:tgtEl>
                                          <p:spTgt spid="33"/>
                                        </p:tgtEl>
                                        <p:attrNameLst>
                                          <p:attrName>ppt_w</p:attrName>
                                        </p:attrNameLst>
                                      </p:cBhvr>
                                      <p:tavLst>
                                        <p:tav tm="0">
                                          <p:val>
                                            <p:fltVal val="0"/>
                                          </p:val>
                                        </p:tav>
                                        <p:tav tm="100000">
                                          <p:val>
                                            <p:strVal val="#ppt_w"/>
                                          </p:val>
                                        </p:tav>
                                      </p:tavLst>
                                    </p:anim>
                                    <p:anim calcmode="lin" valueType="num">
                                      <p:cBhvr>
                                        <p:cTn id="14" dur="500" fill="hold"/>
                                        <p:tgtEl>
                                          <p:spTgt spid="33"/>
                                        </p:tgtEl>
                                        <p:attrNameLst>
                                          <p:attrName>ppt_h</p:attrName>
                                        </p:attrNameLst>
                                      </p:cBhvr>
                                      <p:tavLst>
                                        <p:tav tm="0">
                                          <p:val>
                                            <p:fltVal val="0"/>
                                          </p:val>
                                        </p:tav>
                                        <p:tav tm="100000">
                                          <p:val>
                                            <p:strVal val="#ppt_h"/>
                                          </p:val>
                                        </p:tav>
                                      </p:tavLst>
                                    </p:anim>
                                  </p:childTnLst>
                                </p:cTn>
                              </p:par>
                            </p:childTnLst>
                          </p:cTn>
                        </p:par>
                        <p:par>
                          <p:cTn id="15" fill="hold">
                            <p:stCondLst>
                              <p:cond delay="500"/>
                            </p:stCondLst>
                            <p:childTnLst>
                              <p:par>
                                <p:cTn id="16" presetID="22" presetClass="entr" presetSubtype="1"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wipe(up)">
                                      <p:cBhvr>
                                        <p:cTn id="18" dur="500"/>
                                        <p:tgtEl>
                                          <p:spTgt spid="6"/>
                                        </p:tgtEl>
                                      </p:cBhvr>
                                    </p:animEffect>
                                  </p:childTnLst>
                                </p:cTn>
                              </p:par>
                            </p:childTnLst>
                          </p:cTn>
                        </p:par>
                        <p:par>
                          <p:cTn id="19" fill="hold">
                            <p:stCondLst>
                              <p:cond delay="1000"/>
                            </p:stCondLst>
                            <p:childTnLst>
                              <p:par>
                                <p:cTn id="20" presetID="17" presetClass="entr" presetSubtype="8" fill="hold"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ppt_x</p:attrName>
                                        </p:attrNameLst>
                                      </p:cBhvr>
                                      <p:tavLst>
                                        <p:tav tm="0">
                                          <p:val>
                                            <p:strVal val="#ppt_x-#ppt_w/2"/>
                                          </p:val>
                                        </p:tav>
                                        <p:tav tm="100000">
                                          <p:val>
                                            <p:strVal val="#ppt_x"/>
                                          </p:val>
                                        </p:tav>
                                      </p:tavLst>
                                    </p:anim>
                                    <p:anim calcmode="lin" valueType="num">
                                      <p:cBhvr>
                                        <p:cTn id="23" dur="500" fill="hold"/>
                                        <p:tgtEl>
                                          <p:spTgt spid="7"/>
                                        </p:tgtEl>
                                        <p:attrNameLst>
                                          <p:attrName>ppt_y</p:attrName>
                                        </p:attrNameLst>
                                      </p:cBhvr>
                                      <p:tavLst>
                                        <p:tav tm="0">
                                          <p:val>
                                            <p:strVal val="#ppt_y"/>
                                          </p:val>
                                        </p:tav>
                                        <p:tav tm="100000">
                                          <p:val>
                                            <p:strVal val="#ppt_y"/>
                                          </p:val>
                                        </p:tav>
                                      </p:tavLst>
                                    </p:anim>
                                    <p:anim calcmode="lin" valueType="num">
                                      <p:cBhvr>
                                        <p:cTn id="24" dur="500" fill="hold"/>
                                        <p:tgtEl>
                                          <p:spTgt spid="7"/>
                                        </p:tgtEl>
                                        <p:attrNameLst>
                                          <p:attrName>ppt_w</p:attrName>
                                        </p:attrNameLst>
                                      </p:cBhvr>
                                      <p:tavLst>
                                        <p:tav tm="0">
                                          <p:val>
                                            <p:fltVal val="0"/>
                                          </p:val>
                                        </p:tav>
                                        <p:tav tm="100000">
                                          <p:val>
                                            <p:strVal val="#ppt_w"/>
                                          </p:val>
                                        </p:tav>
                                      </p:tavLst>
                                    </p:anim>
                                    <p:anim calcmode="lin" valueType="num">
                                      <p:cBhvr>
                                        <p:cTn id="25" dur="5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17" presetClass="entr" presetSubtype="4"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ppt_x</p:attrName>
                                        </p:attrNameLst>
                                      </p:cBhvr>
                                      <p:tavLst>
                                        <p:tav tm="0">
                                          <p:val>
                                            <p:strVal val="#ppt_x"/>
                                          </p:val>
                                        </p:tav>
                                        <p:tav tm="100000">
                                          <p:val>
                                            <p:strVal val="#ppt_x"/>
                                          </p:val>
                                        </p:tav>
                                      </p:tavLst>
                                    </p:anim>
                                    <p:anim calcmode="lin" valueType="num">
                                      <p:cBhvr>
                                        <p:cTn id="31" dur="500" fill="hold"/>
                                        <p:tgtEl>
                                          <p:spTgt spid="11"/>
                                        </p:tgtEl>
                                        <p:attrNameLst>
                                          <p:attrName>ppt_y</p:attrName>
                                        </p:attrNameLst>
                                      </p:cBhvr>
                                      <p:tavLst>
                                        <p:tav tm="0">
                                          <p:val>
                                            <p:strVal val="#ppt_y+#ppt_h/2"/>
                                          </p:val>
                                        </p:tav>
                                        <p:tav tm="100000">
                                          <p:val>
                                            <p:strVal val="#ppt_y"/>
                                          </p:val>
                                        </p:tav>
                                      </p:tavLst>
                                    </p:anim>
                                    <p:anim calcmode="lin" valueType="num">
                                      <p:cBhvr>
                                        <p:cTn id="32" dur="500" fill="hold"/>
                                        <p:tgtEl>
                                          <p:spTgt spid="11"/>
                                        </p:tgtEl>
                                        <p:attrNameLst>
                                          <p:attrName>ppt_w</p:attrName>
                                        </p:attrNameLst>
                                      </p:cBhvr>
                                      <p:tavLst>
                                        <p:tav tm="0">
                                          <p:val>
                                            <p:strVal val="#ppt_w"/>
                                          </p:val>
                                        </p:tav>
                                        <p:tav tm="100000">
                                          <p:val>
                                            <p:strVal val="#ppt_w"/>
                                          </p:val>
                                        </p:tav>
                                      </p:tavLst>
                                    </p:anim>
                                    <p:anim calcmode="lin" valueType="num">
                                      <p:cBhvr>
                                        <p:cTn id="33" dur="500" fill="hold"/>
                                        <p:tgtEl>
                                          <p:spTgt spid="11"/>
                                        </p:tgtEl>
                                        <p:attrNameLst>
                                          <p:attrName>ppt_h</p:attrName>
                                        </p:attrNameLst>
                                      </p:cBhvr>
                                      <p:tavLst>
                                        <p:tav tm="0">
                                          <p:val>
                                            <p:fltVal val="0"/>
                                          </p:val>
                                        </p:tav>
                                        <p:tav tm="100000">
                                          <p:val>
                                            <p:strVal val="#ppt_h"/>
                                          </p:val>
                                        </p:tav>
                                      </p:tavLst>
                                    </p:anim>
                                  </p:childTnLst>
                                </p:cTn>
                              </p:par>
                              <p:par>
                                <p:cTn id="34" presetID="23" presetClass="entr" presetSubtype="16" fill="hold" nodeType="withEffect">
                                  <p:stCondLst>
                                    <p:cond delay="0"/>
                                  </p:stCondLst>
                                  <p:childTnLst>
                                    <p:set>
                                      <p:cBhvr>
                                        <p:cTn id="35" dur="1" fill="hold">
                                          <p:stCondLst>
                                            <p:cond delay="0"/>
                                          </p:stCondLst>
                                        </p:cTn>
                                        <p:tgtEl>
                                          <p:spTgt spid="39"/>
                                        </p:tgtEl>
                                        <p:attrNameLst>
                                          <p:attrName>style.visibility</p:attrName>
                                        </p:attrNameLst>
                                      </p:cBhvr>
                                      <p:to>
                                        <p:strVal val="visible"/>
                                      </p:to>
                                    </p:set>
                                    <p:anim calcmode="lin" valueType="num">
                                      <p:cBhvr>
                                        <p:cTn id="36" dur="500" fill="hold"/>
                                        <p:tgtEl>
                                          <p:spTgt spid="39"/>
                                        </p:tgtEl>
                                        <p:attrNameLst>
                                          <p:attrName>ppt_w</p:attrName>
                                        </p:attrNameLst>
                                      </p:cBhvr>
                                      <p:tavLst>
                                        <p:tav tm="0">
                                          <p:val>
                                            <p:fltVal val="0"/>
                                          </p:val>
                                        </p:tav>
                                        <p:tav tm="100000">
                                          <p:val>
                                            <p:strVal val="#ppt_w"/>
                                          </p:val>
                                        </p:tav>
                                      </p:tavLst>
                                    </p:anim>
                                    <p:anim calcmode="lin" valueType="num">
                                      <p:cBhvr>
                                        <p:cTn id="37" dur="500" fill="hold"/>
                                        <p:tgtEl>
                                          <p:spTgt spid="39"/>
                                        </p:tgtEl>
                                        <p:attrNameLst>
                                          <p:attrName>ppt_h</p:attrName>
                                        </p:attrNameLst>
                                      </p:cBhvr>
                                      <p:tavLst>
                                        <p:tav tm="0">
                                          <p:val>
                                            <p:fltVal val="0"/>
                                          </p:val>
                                        </p:tav>
                                        <p:tav tm="100000">
                                          <p:val>
                                            <p:strVal val="#ppt_h"/>
                                          </p:val>
                                        </p:tav>
                                      </p:tavLst>
                                    </p:anim>
                                  </p:childTnLst>
                                </p:cTn>
                              </p:par>
                            </p:childTnLst>
                          </p:cTn>
                        </p:par>
                        <p:par>
                          <p:cTn id="38" fill="hold">
                            <p:stCondLst>
                              <p:cond delay="500"/>
                            </p:stCondLst>
                            <p:childTnLst>
                              <p:par>
                                <p:cTn id="39" presetID="22" presetClass="entr" presetSubtype="1"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wipe(up)">
                                      <p:cBhvr>
                                        <p:cTn id="41" dur="500"/>
                                        <p:tgtEl>
                                          <p:spTgt spid="12"/>
                                        </p:tgtEl>
                                      </p:cBhvr>
                                    </p:animEffect>
                                  </p:childTnLst>
                                </p:cTn>
                              </p:par>
                            </p:childTnLst>
                          </p:cTn>
                        </p:par>
                        <p:par>
                          <p:cTn id="42" fill="hold">
                            <p:stCondLst>
                              <p:cond delay="1000"/>
                            </p:stCondLst>
                            <p:childTnLst>
                              <p:par>
                                <p:cTn id="43" presetID="17"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ppt_x</p:attrName>
                                        </p:attrNameLst>
                                      </p:cBhvr>
                                      <p:tavLst>
                                        <p:tav tm="0">
                                          <p:val>
                                            <p:strVal val="#ppt_x-#ppt_w/2"/>
                                          </p:val>
                                        </p:tav>
                                        <p:tav tm="100000">
                                          <p:val>
                                            <p:strVal val="#ppt_x"/>
                                          </p:val>
                                        </p:tav>
                                      </p:tavLst>
                                    </p:anim>
                                    <p:anim calcmode="lin" valueType="num">
                                      <p:cBhvr>
                                        <p:cTn id="46" dur="500" fill="hold"/>
                                        <p:tgtEl>
                                          <p:spTgt spid="13"/>
                                        </p:tgtEl>
                                        <p:attrNameLst>
                                          <p:attrName>ppt_y</p:attrName>
                                        </p:attrNameLst>
                                      </p:cBhvr>
                                      <p:tavLst>
                                        <p:tav tm="0">
                                          <p:val>
                                            <p:strVal val="#ppt_y"/>
                                          </p:val>
                                        </p:tav>
                                        <p:tav tm="100000">
                                          <p:val>
                                            <p:strVal val="#ppt_y"/>
                                          </p:val>
                                        </p:tav>
                                      </p:tavLst>
                                    </p:anim>
                                    <p:anim calcmode="lin" valueType="num">
                                      <p:cBhvr>
                                        <p:cTn id="47" dur="500" fill="hold"/>
                                        <p:tgtEl>
                                          <p:spTgt spid="13"/>
                                        </p:tgtEl>
                                        <p:attrNameLst>
                                          <p:attrName>ppt_w</p:attrName>
                                        </p:attrNameLst>
                                      </p:cBhvr>
                                      <p:tavLst>
                                        <p:tav tm="0">
                                          <p:val>
                                            <p:fltVal val="0"/>
                                          </p:val>
                                        </p:tav>
                                        <p:tav tm="100000">
                                          <p:val>
                                            <p:strVal val="#ppt_w"/>
                                          </p:val>
                                        </p:tav>
                                      </p:tavLst>
                                    </p:anim>
                                    <p:anim calcmode="lin" valueType="num">
                                      <p:cBhvr>
                                        <p:cTn id="48" dur="500" fill="hold"/>
                                        <p:tgtEl>
                                          <p:spTgt spid="13"/>
                                        </p:tgtEl>
                                        <p:attrNameLst>
                                          <p:attrName>ppt_h</p:attrName>
                                        </p:attrNameLst>
                                      </p:cBhvr>
                                      <p:tavLst>
                                        <p:tav tm="0">
                                          <p:val>
                                            <p:strVal val="#ppt_h"/>
                                          </p:val>
                                        </p:tav>
                                        <p:tav tm="100000">
                                          <p:val>
                                            <p:strVal val="#ppt_h"/>
                                          </p:val>
                                        </p:tav>
                                      </p:tavLst>
                                    </p:anim>
                                  </p:childTnLst>
                                </p:cTn>
                              </p:par>
                            </p:childTnLst>
                          </p:cTn>
                        </p:par>
                      </p:childTnLst>
                    </p:cTn>
                  </p:par>
                  <p:par>
                    <p:cTn id="49" fill="hold">
                      <p:stCondLst>
                        <p:cond delay="indefinite"/>
                      </p:stCondLst>
                      <p:childTnLst>
                        <p:par>
                          <p:cTn id="50" fill="hold">
                            <p:stCondLst>
                              <p:cond delay="0"/>
                            </p:stCondLst>
                            <p:childTnLst>
                              <p:par>
                                <p:cTn id="51" presetID="17" presetClass="entr" presetSubtype="4" fill="hold" grpId="0" nodeType="click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ppt_x</p:attrName>
                                        </p:attrNameLst>
                                      </p:cBhvr>
                                      <p:tavLst>
                                        <p:tav tm="0">
                                          <p:val>
                                            <p:strVal val="#ppt_x"/>
                                          </p:val>
                                        </p:tav>
                                        <p:tav tm="100000">
                                          <p:val>
                                            <p:strVal val="#ppt_x"/>
                                          </p:val>
                                        </p:tav>
                                      </p:tavLst>
                                    </p:anim>
                                    <p:anim calcmode="lin" valueType="num">
                                      <p:cBhvr>
                                        <p:cTn id="54" dur="500" fill="hold"/>
                                        <p:tgtEl>
                                          <p:spTgt spid="17"/>
                                        </p:tgtEl>
                                        <p:attrNameLst>
                                          <p:attrName>ppt_y</p:attrName>
                                        </p:attrNameLst>
                                      </p:cBhvr>
                                      <p:tavLst>
                                        <p:tav tm="0">
                                          <p:val>
                                            <p:strVal val="#ppt_y+#ppt_h/2"/>
                                          </p:val>
                                        </p:tav>
                                        <p:tav tm="100000">
                                          <p:val>
                                            <p:strVal val="#ppt_y"/>
                                          </p:val>
                                        </p:tav>
                                      </p:tavLst>
                                    </p:anim>
                                    <p:anim calcmode="lin" valueType="num">
                                      <p:cBhvr>
                                        <p:cTn id="55" dur="500" fill="hold"/>
                                        <p:tgtEl>
                                          <p:spTgt spid="17"/>
                                        </p:tgtEl>
                                        <p:attrNameLst>
                                          <p:attrName>ppt_w</p:attrName>
                                        </p:attrNameLst>
                                      </p:cBhvr>
                                      <p:tavLst>
                                        <p:tav tm="0">
                                          <p:val>
                                            <p:strVal val="#ppt_w"/>
                                          </p:val>
                                        </p:tav>
                                        <p:tav tm="100000">
                                          <p:val>
                                            <p:strVal val="#ppt_w"/>
                                          </p:val>
                                        </p:tav>
                                      </p:tavLst>
                                    </p:anim>
                                    <p:anim calcmode="lin" valueType="num">
                                      <p:cBhvr>
                                        <p:cTn id="56" dur="500" fill="hold"/>
                                        <p:tgtEl>
                                          <p:spTgt spid="17"/>
                                        </p:tgtEl>
                                        <p:attrNameLst>
                                          <p:attrName>ppt_h</p:attrName>
                                        </p:attrNameLst>
                                      </p:cBhvr>
                                      <p:tavLst>
                                        <p:tav tm="0">
                                          <p:val>
                                            <p:fltVal val="0"/>
                                          </p:val>
                                        </p:tav>
                                        <p:tav tm="100000">
                                          <p:val>
                                            <p:strVal val="#ppt_h"/>
                                          </p:val>
                                        </p:tav>
                                      </p:tavLst>
                                    </p:anim>
                                  </p:childTnLst>
                                </p:cTn>
                              </p:par>
                              <p:par>
                                <p:cTn id="57" presetID="23" presetClass="entr" presetSubtype="16" fill="hold" nodeType="withEffect">
                                  <p:stCondLst>
                                    <p:cond delay="0"/>
                                  </p:stCondLst>
                                  <p:childTnLst>
                                    <p:set>
                                      <p:cBhvr>
                                        <p:cTn id="58" dur="1" fill="hold">
                                          <p:stCondLst>
                                            <p:cond delay="0"/>
                                          </p:stCondLst>
                                        </p:cTn>
                                        <p:tgtEl>
                                          <p:spTgt spid="36"/>
                                        </p:tgtEl>
                                        <p:attrNameLst>
                                          <p:attrName>style.visibility</p:attrName>
                                        </p:attrNameLst>
                                      </p:cBhvr>
                                      <p:to>
                                        <p:strVal val="visible"/>
                                      </p:to>
                                    </p:set>
                                    <p:anim calcmode="lin" valueType="num">
                                      <p:cBhvr>
                                        <p:cTn id="59" dur="500" fill="hold"/>
                                        <p:tgtEl>
                                          <p:spTgt spid="36"/>
                                        </p:tgtEl>
                                        <p:attrNameLst>
                                          <p:attrName>ppt_w</p:attrName>
                                        </p:attrNameLst>
                                      </p:cBhvr>
                                      <p:tavLst>
                                        <p:tav tm="0">
                                          <p:val>
                                            <p:fltVal val="0"/>
                                          </p:val>
                                        </p:tav>
                                        <p:tav tm="100000">
                                          <p:val>
                                            <p:strVal val="#ppt_w"/>
                                          </p:val>
                                        </p:tav>
                                      </p:tavLst>
                                    </p:anim>
                                    <p:anim calcmode="lin" valueType="num">
                                      <p:cBhvr>
                                        <p:cTn id="60" dur="500" fill="hold"/>
                                        <p:tgtEl>
                                          <p:spTgt spid="36"/>
                                        </p:tgtEl>
                                        <p:attrNameLst>
                                          <p:attrName>ppt_h</p:attrName>
                                        </p:attrNameLst>
                                      </p:cBhvr>
                                      <p:tavLst>
                                        <p:tav tm="0">
                                          <p:val>
                                            <p:fltVal val="0"/>
                                          </p:val>
                                        </p:tav>
                                        <p:tav tm="100000">
                                          <p:val>
                                            <p:strVal val="#ppt_h"/>
                                          </p:val>
                                        </p:tav>
                                      </p:tavLst>
                                    </p:anim>
                                  </p:childTnLst>
                                </p:cTn>
                              </p:par>
                            </p:childTnLst>
                          </p:cTn>
                        </p:par>
                        <p:par>
                          <p:cTn id="61" fill="hold">
                            <p:stCondLst>
                              <p:cond delay="500"/>
                            </p:stCondLst>
                            <p:childTnLst>
                              <p:par>
                                <p:cTn id="62" presetID="22" presetClass="entr" presetSubtype="1" fill="hold" grpId="0" nodeType="after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wipe(up)">
                                      <p:cBhvr>
                                        <p:cTn id="64" dur="500"/>
                                        <p:tgtEl>
                                          <p:spTgt spid="19"/>
                                        </p:tgtEl>
                                      </p:cBhvr>
                                    </p:animEffect>
                                  </p:childTnLst>
                                </p:cTn>
                              </p:par>
                            </p:childTnLst>
                          </p:cTn>
                        </p:par>
                        <p:par>
                          <p:cTn id="65" fill="hold">
                            <p:stCondLst>
                              <p:cond delay="1000"/>
                            </p:stCondLst>
                            <p:childTnLst>
                              <p:par>
                                <p:cTn id="66" presetID="17" presetClass="entr" presetSubtype="8" fill="hold" nodeType="afterEffect">
                                  <p:stCondLst>
                                    <p:cond delay="0"/>
                                  </p:stCondLst>
                                  <p:childTnLst>
                                    <p:set>
                                      <p:cBhvr>
                                        <p:cTn id="67" dur="1" fill="hold">
                                          <p:stCondLst>
                                            <p:cond delay="0"/>
                                          </p:stCondLst>
                                        </p:cTn>
                                        <p:tgtEl>
                                          <p:spTgt spid="20"/>
                                        </p:tgtEl>
                                        <p:attrNameLst>
                                          <p:attrName>style.visibility</p:attrName>
                                        </p:attrNameLst>
                                      </p:cBhvr>
                                      <p:to>
                                        <p:strVal val="visible"/>
                                      </p:to>
                                    </p:set>
                                    <p:anim calcmode="lin" valueType="num">
                                      <p:cBhvr>
                                        <p:cTn id="68" dur="500" fill="hold"/>
                                        <p:tgtEl>
                                          <p:spTgt spid="20"/>
                                        </p:tgtEl>
                                        <p:attrNameLst>
                                          <p:attrName>ppt_x</p:attrName>
                                        </p:attrNameLst>
                                      </p:cBhvr>
                                      <p:tavLst>
                                        <p:tav tm="0">
                                          <p:val>
                                            <p:strVal val="#ppt_x-#ppt_w/2"/>
                                          </p:val>
                                        </p:tav>
                                        <p:tav tm="100000">
                                          <p:val>
                                            <p:strVal val="#ppt_x"/>
                                          </p:val>
                                        </p:tav>
                                      </p:tavLst>
                                    </p:anim>
                                    <p:anim calcmode="lin" valueType="num">
                                      <p:cBhvr>
                                        <p:cTn id="69" dur="500" fill="hold"/>
                                        <p:tgtEl>
                                          <p:spTgt spid="20"/>
                                        </p:tgtEl>
                                        <p:attrNameLst>
                                          <p:attrName>ppt_y</p:attrName>
                                        </p:attrNameLst>
                                      </p:cBhvr>
                                      <p:tavLst>
                                        <p:tav tm="0">
                                          <p:val>
                                            <p:strVal val="#ppt_y"/>
                                          </p:val>
                                        </p:tav>
                                        <p:tav tm="100000">
                                          <p:val>
                                            <p:strVal val="#ppt_y"/>
                                          </p:val>
                                        </p:tav>
                                      </p:tavLst>
                                    </p:anim>
                                    <p:anim calcmode="lin" valueType="num">
                                      <p:cBhvr>
                                        <p:cTn id="70" dur="500" fill="hold"/>
                                        <p:tgtEl>
                                          <p:spTgt spid="20"/>
                                        </p:tgtEl>
                                        <p:attrNameLst>
                                          <p:attrName>ppt_w</p:attrName>
                                        </p:attrNameLst>
                                      </p:cBhvr>
                                      <p:tavLst>
                                        <p:tav tm="0">
                                          <p:val>
                                            <p:fltVal val="0"/>
                                          </p:val>
                                        </p:tav>
                                        <p:tav tm="100000">
                                          <p:val>
                                            <p:strVal val="#ppt_w"/>
                                          </p:val>
                                        </p:tav>
                                      </p:tavLst>
                                    </p:anim>
                                    <p:anim calcmode="lin" valueType="num">
                                      <p:cBhvr>
                                        <p:cTn id="71" dur="500" fill="hold"/>
                                        <p:tgtEl>
                                          <p:spTgt spid="20"/>
                                        </p:tgtEl>
                                        <p:attrNameLst>
                                          <p:attrName>ppt_h</p:attrName>
                                        </p:attrNameLst>
                                      </p:cBhvr>
                                      <p:tavLst>
                                        <p:tav tm="0">
                                          <p:val>
                                            <p:strVal val="#ppt_h"/>
                                          </p:val>
                                        </p:tav>
                                        <p:tav tm="100000">
                                          <p:val>
                                            <p:strVal val="#ppt_h"/>
                                          </p:val>
                                        </p:tav>
                                      </p:tavLst>
                                    </p:anim>
                                  </p:childTnLst>
                                </p:cTn>
                              </p:par>
                            </p:childTnLst>
                          </p:cTn>
                        </p:par>
                      </p:childTnLst>
                    </p:cTn>
                  </p:par>
                  <p:par>
                    <p:cTn id="72" fill="hold">
                      <p:stCondLst>
                        <p:cond delay="indefinite"/>
                      </p:stCondLst>
                      <p:childTnLst>
                        <p:par>
                          <p:cTn id="73" fill="hold">
                            <p:stCondLst>
                              <p:cond delay="0"/>
                            </p:stCondLst>
                            <p:childTnLst>
                              <p:par>
                                <p:cTn id="74" presetID="17" presetClass="entr" presetSubtype="4" fill="hold" grpId="0" nodeType="clickEffect">
                                  <p:stCondLst>
                                    <p:cond delay="0"/>
                                  </p:stCondLst>
                                  <p:childTnLst>
                                    <p:set>
                                      <p:cBhvr>
                                        <p:cTn id="75" dur="1" fill="hold">
                                          <p:stCondLst>
                                            <p:cond delay="0"/>
                                          </p:stCondLst>
                                        </p:cTn>
                                        <p:tgtEl>
                                          <p:spTgt spid="26"/>
                                        </p:tgtEl>
                                        <p:attrNameLst>
                                          <p:attrName>style.visibility</p:attrName>
                                        </p:attrNameLst>
                                      </p:cBhvr>
                                      <p:to>
                                        <p:strVal val="visible"/>
                                      </p:to>
                                    </p:set>
                                    <p:anim calcmode="lin" valueType="num">
                                      <p:cBhvr>
                                        <p:cTn id="76" dur="500" fill="hold"/>
                                        <p:tgtEl>
                                          <p:spTgt spid="26"/>
                                        </p:tgtEl>
                                        <p:attrNameLst>
                                          <p:attrName>ppt_x</p:attrName>
                                        </p:attrNameLst>
                                      </p:cBhvr>
                                      <p:tavLst>
                                        <p:tav tm="0">
                                          <p:val>
                                            <p:strVal val="#ppt_x"/>
                                          </p:val>
                                        </p:tav>
                                        <p:tav tm="100000">
                                          <p:val>
                                            <p:strVal val="#ppt_x"/>
                                          </p:val>
                                        </p:tav>
                                      </p:tavLst>
                                    </p:anim>
                                    <p:anim calcmode="lin" valueType="num">
                                      <p:cBhvr>
                                        <p:cTn id="77" dur="500" fill="hold"/>
                                        <p:tgtEl>
                                          <p:spTgt spid="26"/>
                                        </p:tgtEl>
                                        <p:attrNameLst>
                                          <p:attrName>ppt_y</p:attrName>
                                        </p:attrNameLst>
                                      </p:cBhvr>
                                      <p:tavLst>
                                        <p:tav tm="0">
                                          <p:val>
                                            <p:strVal val="#ppt_y+#ppt_h/2"/>
                                          </p:val>
                                        </p:tav>
                                        <p:tav tm="100000">
                                          <p:val>
                                            <p:strVal val="#ppt_y"/>
                                          </p:val>
                                        </p:tav>
                                      </p:tavLst>
                                    </p:anim>
                                    <p:anim calcmode="lin" valueType="num">
                                      <p:cBhvr>
                                        <p:cTn id="78" dur="500" fill="hold"/>
                                        <p:tgtEl>
                                          <p:spTgt spid="26"/>
                                        </p:tgtEl>
                                        <p:attrNameLst>
                                          <p:attrName>ppt_w</p:attrName>
                                        </p:attrNameLst>
                                      </p:cBhvr>
                                      <p:tavLst>
                                        <p:tav tm="0">
                                          <p:val>
                                            <p:strVal val="#ppt_w"/>
                                          </p:val>
                                        </p:tav>
                                        <p:tav tm="100000">
                                          <p:val>
                                            <p:strVal val="#ppt_w"/>
                                          </p:val>
                                        </p:tav>
                                      </p:tavLst>
                                    </p:anim>
                                    <p:anim calcmode="lin" valueType="num">
                                      <p:cBhvr>
                                        <p:cTn id="79" dur="500" fill="hold"/>
                                        <p:tgtEl>
                                          <p:spTgt spid="26"/>
                                        </p:tgtEl>
                                        <p:attrNameLst>
                                          <p:attrName>ppt_h</p:attrName>
                                        </p:attrNameLst>
                                      </p:cBhvr>
                                      <p:tavLst>
                                        <p:tav tm="0">
                                          <p:val>
                                            <p:fltVal val="0"/>
                                          </p:val>
                                        </p:tav>
                                        <p:tav tm="100000">
                                          <p:val>
                                            <p:strVal val="#ppt_h"/>
                                          </p:val>
                                        </p:tav>
                                      </p:tavLst>
                                    </p:anim>
                                  </p:childTnLst>
                                </p:cTn>
                              </p:par>
                              <p:par>
                                <p:cTn id="80" presetID="23" presetClass="entr" presetSubtype="16" fill="hold" nodeType="withEffect">
                                  <p:stCondLst>
                                    <p:cond delay="0"/>
                                  </p:stCondLst>
                                  <p:childTnLst>
                                    <p:set>
                                      <p:cBhvr>
                                        <p:cTn id="81" dur="1" fill="hold">
                                          <p:stCondLst>
                                            <p:cond delay="0"/>
                                          </p:stCondLst>
                                        </p:cTn>
                                        <p:tgtEl>
                                          <p:spTgt spid="45"/>
                                        </p:tgtEl>
                                        <p:attrNameLst>
                                          <p:attrName>style.visibility</p:attrName>
                                        </p:attrNameLst>
                                      </p:cBhvr>
                                      <p:to>
                                        <p:strVal val="visible"/>
                                      </p:to>
                                    </p:set>
                                    <p:anim calcmode="lin" valueType="num">
                                      <p:cBhvr>
                                        <p:cTn id="82" dur="500" fill="hold"/>
                                        <p:tgtEl>
                                          <p:spTgt spid="45"/>
                                        </p:tgtEl>
                                        <p:attrNameLst>
                                          <p:attrName>ppt_w</p:attrName>
                                        </p:attrNameLst>
                                      </p:cBhvr>
                                      <p:tavLst>
                                        <p:tav tm="0">
                                          <p:val>
                                            <p:fltVal val="0"/>
                                          </p:val>
                                        </p:tav>
                                        <p:tav tm="100000">
                                          <p:val>
                                            <p:strVal val="#ppt_w"/>
                                          </p:val>
                                        </p:tav>
                                      </p:tavLst>
                                    </p:anim>
                                    <p:anim calcmode="lin" valueType="num">
                                      <p:cBhvr>
                                        <p:cTn id="83" dur="500" fill="hold"/>
                                        <p:tgtEl>
                                          <p:spTgt spid="45"/>
                                        </p:tgtEl>
                                        <p:attrNameLst>
                                          <p:attrName>ppt_h</p:attrName>
                                        </p:attrNameLst>
                                      </p:cBhvr>
                                      <p:tavLst>
                                        <p:tav tm="0">
                                          <p:val>
                                            <p:fltVal val="0"/>
                                          </p:val>
                                        </p:tav>
                                        <p:tav tm="100000">
                                          <p:val>
                                            <p:strVal val="#ppt_h"/>
                                          </p:val>
                                        </p:tav>
                                      </p:tavLst>
                                    </p:anim>
                                  </p:childTnLst>
                                </p:cTn>
                              </p:par>
                            </p:childTnLst>
                          </p:cTn>
                        </p:par>
                        <p:par>
                          <p:cTn id="84" fill="hold">
                            <p:stCondLst>
                              <p:cond delay="500"/>
                            </p:stCondLst>
                            <p:childTnLst>
                              <p:par>
                                <p:cTn id="85" presetID="22" presetClass="entr" presetSubtype="1" fill="hold" grpId="0" nodeType="after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wipe(up)">
                                      <p:cBhvr>
                                        <p:cTn id="87" dur="500"/>
                                        <p:tgtEl>
                                          <p:spTgt spid="27"/>
                                        </p:tgtEl>
                                      </p:cBhvr>
                                    </p:animEffect>
                                  </p:childTnLst>
                                </p:cTn>
                              </p:par>
                            </p:childTnLst>
                          </p:cTn>
                        </p:par>
                        <p:par>
                          <p:cTn id="88" fill="hold">
                            <p:stCondLst>
                              <p:cond delay="1000"/>
                            </p:stCondLst>
                            <p:childTnLst>
                              <p:par>
                                <p:cTn id="89" presetID="17" presetClass="entr" presetSubtype="8" fill="hold" nodeType="afterEffect">
                                  <p:stCondLst>
                                    <p:cond delay="0"/>
                                  </p:stCondLst>
                                  <p:childTnLst>
                                    <p:set>
                                      <p:cBhvr>
                                        <p:cTn id="90" dur="1" fill="hold">
                                          <p:stCondLst>
                                            <p:cond delay="0"/>
                                          </p:stCondLst>
                                        </p:cTn>
                                        <p:tgtEl>
                                          <p:spTgt spid="28"/>
                                        </p:tgtEl>
                                        <p:attrNameLst>
                                          <p:attrName>style.visibility</p:attrName>
                                        </p:attrNameLst>
                                      </p:cBhvr>
                                      <p:to>
                                        <p:strVal val="visible"/>
                                      </p:to>
                                    </p:set>
                                    <p:anim calcmode="lin" valueType="num">
                                      <p:cBhvr>
                                        <p:cTn id="91" dur="500" fill="hold"/>
                                        <p:tgtEl>
                                          <p:spTgt spid="28"/>
                                        </p:tgtEl>
                                        <p:attrNameLst>
                                          <p:attrName>ppt_x</p:attrName>
                                        </p:attrNameLst>
                                      </p:cBhvr>
                                      <p:tavLst>
                                        <p:tav tm="0">
                                          <p:val>
                                            <p:strVal val="#ppt_x-#ppt_w/2"/>
                                          </p:val>
                                        </p:tav>
                                        <p:tav tm="100000">
                                          <p:val>
                                            <p:strVal val="#ppt_x"/>
                                          </p:val>
                                        </p:tav>
                                      </p:tavLst>
                                    </p:anim>
                                    <p:anim calcmode="lin" valueType="num">
                                      <p:cBhvr>
                                        <p:cTn id="92" dur="500" fill="hold"/>
                                        <p:tgtEl>
                                          <p:spTgt spid="28"/>
                                        </p:tgtEl>
                                        <p:attrNameLst>
                                          <p:attrName>ppt_y</p:attrName>
                                        </p:attrNameLst>
                                      </p:cBhvr>
                                      <p:tavLst>
                                        <p:tav tm="0">
                                          <p:val>
                                            <p:strVal val="#ppt_y"/>
                                          </p:val>
                                        </p:tav>
                                        <p:tav tm="100000">
                                          <p:val>
                                            <p:strVal val="#ppt_y"/>
                                          </p:val>
                                        </p:tav>
                                      </p:tavLst>
                                    </p:anim>
                                    <p:anim calcmode="lin" valueType="num">
                                      <p:cBhvr>
                                        <p:cTn id="93" dur="500" fill="hold"/>
                                        <p:tgtEl>
                                          <p:spTgt spid="28"/>
                                        </p:tgtEl>
                                        <p:attrNameLst>
                                          <p:attrName>ppt_w</p:attrName>
                                        </p:attrNameLst>
                                      </p:cBhvr>
                                      <p:tavLst>
                                        <p:tav tm="0">
                                          <p:val>
                                            <p:fltVal val="0"/>
                                          </p:val>
                                        </p:tav>
                                        <p:tav tm="100000">
                                          <p:val>
                                            <p:strVal val="#ppt_w"/>
                                          </p:val>
                                        </p:tav>
                                      </p:tavLst>
                                    </p:anim>
                                    <p:anim calcmode="lin" valueType="num">
                                      <p:cBhvr>
                                        <p:cTn id="94" dur="500" fill="hold"/>
                                        <p:tgtEl>
                                          <p:spTgt spid="28"/>
                                        </p:tgtEl>
                                        <p:attrNameLst>
                                          <p:attrName>ppt_h</p:attrName>
                                        </p:attrNameLst>
                                      </p:cBhvr>
                                      <p:tavLst>
                                        <p:tav tm="0">
                                          <p:val>
                                            <p:strVal val="#ppt_h"/>
                                          </p:val>
                                        </p:tav>
                                        <p:tav tm="100000">
                                          <p:val>
                                            <p:strVal val="#ppt_h"/>
                                          </p:val>
                                        </p:tav>
                                      </p:tavLst>
                                    </p:anim>
                                  </p:childTnLst>
                                </p:cTn>
                              </p:par>
                            </p:childTnLst>
                          </p:cTn>
                        </p:par>
                        <p:par>
                          <p:cTn id="95" fill="hold">
                            <p:stCondLst>
                              <p:cond delay="1500"/>
                            </p:stCondLst>
                            <p:childTnLst>
                              <p:par>
                                <p:cTn id="96" presetID="22" presetClass="entr" presetSubtype="1" fill="hold" grpId="0" nodeType="afterEffect">
                                  <p:stCondLst>
                                    <p:cond delay="0"/>
                                  </p:stCondLst>
                                  <p:childTnLst>
                                    <p:set>
                                      <p:cBhvr>
                                        <p:cTn id="97" dur="1" fill="hold">
                                          <p:stCondLst>
                                            <p:cond delay="0"/>
                                          </p:stCondLst>
                                        </p:cTn>
                                        <p:tgtEl>
                                          <p:spTgt spid="32"/>
                                        </p:tgtEl>
                                        <p:attrNameLst>
                                          <p:attrName>style.visibility</p:attrName>
                                        </p:attrNameLst>
                                      </p:cBhvr>
                                      <p:to>
                                        <p:strVal val="visible"/>
                                      </p:to>
                                    </p:set>
                                    <p:animEffect transition="in" filter="wipe(up)">
                                      <p:cBhvr>
                                        <p:cTn id="98"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1" grpId="0" animBg="1"/>
      <p:bldP spid="12" grpId="0" animBg="1"/>
      <p:bldP spid="17" grpId="0" animBg="1"/>
      <p:bldP spid="19" grpId="0" animBg="1"/>
      <p:bldP spid="26" grpId="0" animBg="1"/>
      <p:bldP spid="27" grpId="0" animBg="1"/>
      <p:bldP spid="32" grpId="0" animBg="1"/>
    </p:bldLst>
  </p:timing>
  <p:extLst>
    <p:ext uri="{E180D4A7-C9FB-4DFB-919C-405C955672EB}">
      <p14:showEvtLst xmlns:p14="http://schemas.microsoft.com/office/powerpoint/2010/main">
        <p14:playEvt time="1" objId="8"/>
        <p14:stopEvt time="49673" objId="8"/>
      </p14:showEvtLst>
    </p:ext>
  </p:extLs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D70D75-4418-8C1B-1A15-1E19691958F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479D9D-3B64-7898-66C4-879EC809EAE9}"/>
              </a:ext>
            </a:extLst>
          </p:cNvPr>
          <p:cNvSpPr/>
          <p:nvPr/>
        </p:nvSpPr>
        <p:spPr>
          <a:xfrm flipV="1">
            <a:off x="2624015" y="4290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2045253A-B96E-68BE-914F-22C03F6A493F}"/>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D8737C48-DDFD-F6D3-AD1F-9139D40E87A3}"/>
              </a:ext>
            </a:extLst>
          </p:cNvPr>
          <p:cNvSpPr/>
          <p:nvPr/>
        </p:nvSpPr>
        <p:spPr>
          <a:xfrm>
            <a:off x="263352" y="1588911"/>
            <a:ext cx="11651586"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600" dirty="0"/>
              <a:t>بناء شراكات مع أولياء الأمور والجهات الداعمة، تفعيل قنوات التواصل وتلقي الملاحظات، وتعزيز الثقة والمسؤولية المشتركة لخدمة المدرسة والطلبة.</a:t>
            </a: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3DC45CA-F9AA-D9CC-C8F5-AAA7ADDCE0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70B38BE-B778-EE26-16AB-CD4E77E4E066}"/>
              </a:ext>
            </a:extLst>
          </p:cNvPr>
          <p:cNvSpPr/>
          <p:nvPr/>
        </p:nvSpPr>
        <p:spPr>
          <a:xfrm>
            <a:off x="2999656" y="579583"/>
            <a:ext cx="6480006"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عناصر منظومة الحوكمة التعليمية </a:t>
            </a:r>
          </a:p>
        </p:txBody>
      </p:sp>
      <p:sp>
        <p:nvSpPr>
          <p:cNvPr id="27" name="Oval 26">
            <a:extLst>
              <a:ext uri="{FF2B5EF4-FFF2-40B4-BE49-F238E27FC236}">
                <a16:creationId xmlns:a16="http://schemas.microsoft.com/office/drawing/2014/main" id="{83619FD0-CA1E-C8F3-1C06-2B1F2B859152}"/>
              </a:ext>
            </a:extLst>
          </p:cNvPr>
          <p:cNvSpPr/>
          <p:nvPr/>
        </p:nvSpPr>
        <p:spPr>
          <a:xfrm>
            <a:off x="4261069" y="2332627"/>
            <a:ext cx="3657600" cy="3657600"/>
          </a:xfrm>
          <a:prstGeom prst="ellipse">
            <a:avLst/>
          </a:prstGeom>
          <a:solidFill>
            <a:schemeClr val="bg2">
              <a:alpha val="60000"/>
            </a:schemeClr>
          </a:solidFill>
          <a:ln>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Oval 27">
            <a:extLst>
              <a:ext uri="{FF2B5EF4-FFF2-40B4-BE49-F238E27FC236}">
                <a16:creationId xmlns:a16="http://schemas.microsoft.com/office/drawing/2014/main" id="{5855E25D-6E0F-A97A-A40E-C98C19B84A7C}"/>
              </a:ext>
            </a:extLst>
          </p:cNvPr>
          <p:cNvSpPr/>
          <p:nvPr/>
        </p:nvSpPr>
        <p:spPr>
          <a:xfrm>
            <a:off x="4931853" y="3066190"/>
            <a:ext cx="2280511" cy="2280511"/>
          </a:xfrm>
          <a:prstGeom prst="ellipse">
            <a:avLst/>
          </a:prstGeom>
          <a:gradFill>
            <a:gsLst>
              <a:gs pos="0">
                <a:schemeClr val="bg1"/>
              </a:gs>
              <a:gs pos="50000">
                <a:schemeClr val="bg1">
                  <a:lumMod val="95000"/>
                </a:schemeClr>
              </a:gs>
              <a:gs pos="100000">
                <a:schemeClr val="bg1">
                  <a:lumMod val="85000"/>
                </a:schemeClr>
              </a:gs>
            </a:gsLst>
          </a:gradFill>
          <a:ln>
            <a:solidFill>
              <a:schemeClr val="bg2"/>
            </a:solidFill>
          </a:ln>
        </p:spPr>
        <p:style>
          <a:lnRef idx="1">
            <a:schemeClr val="accent4"/>
          </a:lnRef>
          <a:fillRef idx="3">
            <a:schemeClr val="accent4"/>
          </a:fillRef>
          <a:effectRef idx="2">
            <a:schemeClr val="accent4"/>
          </a:effectRef>
          <a:fontRef idx="minor">
            <a:schemeClr val="lt1"/>
          </a:fontRef>
        </p:style>
        <p:txBody>
          <a:bodyPr rtlCol="0" anchor="ctr"/>
          <a:lstStyle/>
          <a:p>
            <a:pPr algn="ctr" rtl="1">
              <a:lnSpc>
                <a:spcPct val="150000"/>
              </a:lnSpc>
            </a:pPr>
            <a:r>
              <a:rPr lang="ar-EG" b="1" cap="all" noProof="1">
                <a:solidFill>
                  <a:srgbClr val="173F5F"/>
                </a:solidFill>
                <a:latin typeface="Alexandria" pitchFamily="2" charset="-78"/>
                <a:cs typeface="Alexandria" pitchFamily="2" charset="-78"/>
              </a:rPr>
              <a:t>عناصر منظومة الحوكمة التعليمية</a:t>
            </a:r>
            <a:endParaRPr lang="en-US" b="1" cap="all" noProof="1">
              <a:solidFill>
                <a:srgbClr val="173F5F"/>
              </a:solidFill>
              <a:latin typeface="Alexandria" pitchFamily="2" charset="-78"/>
              <a:cs typeface="Alexandria" pitchFamily="2" charset="-78"/>
            </a:endParaRPr>
          </a:p>
        </p:txBody>
      </p:sp>
      <p:grpSp>
        <p:nvGrpSpPr>
          <p:cNvPr id="29" name="Group 28">
            <a:extLst>
              <a:ext uri="{FF2B5EF4-FFF2-40B4-BE49-F238E27FC236}">
                <a16:creationId xmlns:a16="http://schemas.microsoft.com/office/drawing/2014/main" id="{11F745B8-50D7-87B5-DF9F-4D2C95137C9D}"/>
              </a:ext>
            </a:extLst>
          </p:cNvPr>
          <p:cNvGrpSpPr/>
          <p:nvPr/>
        </p:nvGrpSpPr>
        <p:grpSpPr>
          <a:xfrm>
            <a:off x="551384" y="4316109"/>
            <a:ext cx="2926080" cy="1351260"/>
            <a:chOff x="332936" y="2627766"/>
            <a:chExt cx="2926080" cy="1351260"/>
          </a:xfrm>
        </p:grpSpPr>
        <p:sp>
          <p:nvSpPr>
            <p:cNvPr id="30" name="TextBox 29">
              <a:extLst>
                <a:ext uri="{FF2B5EF4-FFF2-40B4-BE49-F238E27FC236}">
                  <a16:creationId xmlns:a16="http://schemas.microsoft.com/office/drawing/2014/main" id="{6718BE2C-2764-6F7D-087F-42996808AF10}"/>
                </a:ext>
              </a:extLst>
            </p:cNvPr>
            <p:cNvSpPr txBox="1"/>
            <p:nvPr/>
          </p:nvSpPr>
          <p:spPr>
            <a:xfrm>
              <a:off x="332936" y="2627766"/>
              <a:ext cx="2926080" cy="461665"/>
            </a:xfrm>
            <a:prstGeom prst="rect">
              <a:avLst/>
            </a:prstGeom>
            <a:solidFill>
              <a:schemeClr val="accent6"/>
            </a:solidFill>
          </p:spPr>
          <p:txBody>
            <a:bodyPr wrap="square" lIns="0" rIns="0" rtlCol="0" anchor="b">
              <a:spAutoFit/>
            </a:bodyPr>
            <a:lstStyle/>
            <a:p>
              <a:pPr algn="ctr"/>
              <a:r>
                <a:rPr lang="ar-EG" sz="2400" b="1" cap="all" noProof="1">
                  <a:solidFill>
                    <a:schemeClr val="tx1">
                      <a:lumMod val="85000"/>
                      <a:lumOff val="15000"/>
                    </a:schemeClr>
                  </a:solidFill>
                </a:rPr>
                <a:t>الكفاءة</a:t>
              </a:r>
              <a:endParaRPr lang="en-US" sz="2400" b="1" cap="all" noProof="1">
                <a:solidFill>
                  <a:schemeClr val="tx1">
                    <a:lumMod val="85000"/>
                    <a:lumOff val="15000"/>
                  </a:schemeClr>
                </a:solidFill>
              </a:endParaRPr>
            </a:p>
          </p:txBody>
        </p:sp>
        <p:sp>
          <p:nvSpPr>
            <p:cNvPr id="31" name="TextBox 30">
              <a:extLst>
                <a:ext uri="{FF2B5EF4-FFF2-40B4-BE49-F238E27FC236}">
                  <a16:creationId xmlns:a16="http://schemas.microsoft.com/office/drawing/2014/main" id="{BAEFF7B6-D29C-8449-EBE3-71EAD572A004}"/>
                </a:ext>
              </a:extLst>
            </p:cNvPr>
            <p:cNvSpPr txBox="1"/>
            <p:nvPr/>
          </p:nvSpPr>
          <p:spPr>
            <a:xfrm>
              <a:off x="332936" y="3086922"/>
              <a:ext cx="2926080" cy="892104"/>
            </a:xfrm>
            <a:prstGeom prst="rect">
              <a:avLst/>
            </a:prstGeom>
            <a:noFill/>
          </p:spPr>
          <p:txBody>
            <a:bodyPr wrap="square" lIns="0" rIns="0" rtlCol="0" anchor="t">
              <a:spAutoFit/>
            </a:bodyPr>
            <a:lstStyle/>
            <a:p>
              <a:pPr algn="ctr">
                <a:lnSpc>
                  <a:spcPct val="150000"/>
                </a:lnSpc>
              </a:pPr>
              <a:r>
                <a:rPr lang="ar-EG" sz="1200" noProof="1">
                  <a:solidFill>
                    <a:schemeClr val="tx1"/>
                  </a:solidFill>
                  <a:latin typeface="Alexandria" pitchFamily="2" charset="-78"/>
                  <a:cs typeface="Alexandria" pitchFamily="2" charset="-78"/>
                </a:rPr>
                <a:t>استخدام الوقت والموارد البشرية والمالية بأفضل صورة لتحقيق الأهداف التعليمية بأقل هدر وأعلى جودة.</a:t>
              </a:r>
              <a:endParaRPr lang="en-US" sz="1200" noProof="1">
                <a:solidFill>
                  <a:schemeClr val="tx1"/>
                </a:solidFill>
                <a:latin typeface="Alexandria" pitchFamily="2" charset="-78"/>
                <a:cs typeface="Alexandria" pitchFamily="2" charset="-78"/>
              </a:endParaRPr>
            </a:p>
          </p:txBody>
        </p:sp>
      </p:grpSp>
      <p:grpSp>
        <p:nvGrpSpPr>
          <p:cNvPr id="32" name="Group 31">
            <a:extLst>
              <a:ext uri="{FF2B5EF4-FFF2-40B4-BE49-F238E27FC236}">
                <a16:creationId xmlns:a16="http://schemas.microsoft.com/office/drawing/2014/main" id="{0991D713-7CAE-0556-B5BB-4CEBF83C5EC0}"/>
              </a:ext>
            </a:extLst>
          </p:cNvPr>
          <p:cNvGrpSpPr/>
          <p:nvPr/>
        </p:nvGrpSpPr>
        <p:grpSpPr>
          <a:xfrm>
            <a:off x="551384" y="2716591"/>
            <a:ext cx="2926080" cy="1351260"/>
            <a:chOff x="332936" y="2627766"/>
            <a:chExt cx="2926080" cy="1351260"/>
          </a:xfrm>
        </p:grpSpPr>
        <p:sp>
          <p:nvSpPr>
            <p:cNvPr id="33" name="TextBox 32">
              <a:extLst>
                <a:ext uri="{FF2B5EF4-FFF2-40B4-BE49-F238E27FC236}">
                  <a16:creationId xmlns:a16="http://schemas.microsoft.com/office/drawing/2014/main" id="{8F8AF2FA-B321-CA5E-FF3A-ECA4859FFAC1}"/>
                </a:ext>
              </a:extLst>
            </p:cNvPr>
            <p:cNvSpPr txBox="1"/>
            <p:nvPr/>
          </p:nvSpPr>
          <p:spPr>
            <a:xfrm>
              <a:off x="332936" y="2627766"/>
              <a:ext cx="2926080" cy="461665"/>
            </a:xfrm>
            <a:prstGeom prst="rect">
              <a:avLst/>
            </a:prstGeom>
            <a:solidFill>
              <a:schemeClr val="accent5"/>
            </a:solidFill>
          </p:spPr>
          <p:txBody>
            <a:bodyPr wrap="square" lIns="0" rIns="0" rtlCol="0" anchor="b">
              <a:spAutoFit/>
            </a:bodyPr>
            <a:lstStyle/>
            <a:p>
              <a:pPr algn="ctr"/>
              <a:r>
                <a:rPr lang="ar-EG" sz="2400" b="1" cap="all" noProof="1">
                  <a:solidFill>
                    <a:schemeClr val="bg1"/>
                  </a:solidFill>
                </a:rPr>
                <a:t>العدالة</a:t>
              </a:r>
              <a:endParaRPr lang="en-US" sz="2400" b="1" cap="all" noProof="1">
                <a:solidFill>
                  <a:schemeClr val="bg1"/>
                </a:solidFill>
              </a:endParaRPr>
            </a:p>
          </p:txBody>
        </p:sp>
        <p:sp>
          <p:nvSpPr>
            <p:cNvPr id="34" name="TextBox 33">
              <a:extLst>
                <a:ext uri="{FF2B5EF4-FFF2-40B4-BE49-F238E27FC236}">
                  <a16:creationId xmlns:a16="http://schemas.microsoft.com/office/drawing/2014/main" id="{4155A077-2D3A-F558-A9C2-13F84DF2A231}"/>
                </a:ext>
              </a:extLst>
            </p:cNvPr>
            <p:cNvSpPr txBox="1"/>
            <p:nvPr/>
          </p:nvSpPr>
          <p:spPr>
            <a:xfrm>
              <a:off x="332936" y="3086922"/>
              <a:ext cx="2926080" cy="892104"/>
            </a:xfrm>
            <a:prstGeom prst="rect">
              <a:avLst/>
            </a:prstGeom>
            <a:noFill/>
          </p:spPr>
          <p:txBody>
            <a:bodyPr wrap="square" lIns="0" rIns="0" rtlCol="0" anchor="t">
              <a:spAutoFit/>
            </a:bodyPr>
            <a:lstStyle/>
            <a:p>
              <a:pPr algn="ctr" rtl="1">
                <a:lnSpc>
                  <a:spcPct val="150000"/>
                </a:lnSpc>
              </a:pPr>
              <a:r>
                <a:rPr lang="ar-EG" sz="1200" noProof="1">
                  <a:solidFill>
                    <a:schemeClr val="tx1"/>
                  </a:solidFill>
                  <a:latin typeface="Alexandria" pitchFamily="2" charset="-78"/>
                  <a:cs typeface="Alexandria" pitchFamily="2" charset="-78"/>
                </a:rPr>
                <a:t>تطبيق الأنظمة والفرص والمعايير على الجميع دون تحيز، وضمان تكافؤ الفرص وحماية الحقوق في التقويم والخدمات.</a:t>
              </a:r>
              <a:endParaRPr lang="en-US" sz="1200" noProof="1">
                <a:solidFill>
                  <a:schemeClr val="tx1"/>
                </a:solidFill>
                <a:latin typeface="Alexandria" pitchFamily="2" charset="-78"/>
                <a:cs typeface="Alexandria" pitchFamily="2" charset="-78"/>
              </a:endParaRPr>
            </a:p>
          </p:txBody>
        </p:sp>
      </p:grpSp>
      <p:grpSp>
        <p:nvGrpSpPr>
          <p:cNvPr id="35" name="Group 34">
            <a:extLst>
              <a:ext uri="{FF2B5EF4-FFF2-40B4-BE49-F238E27FC236}">
                <a16:creationId xmlns:a16="http://schemas.microsoft.com/office/drawing/2014/main" id="{EAEDC4D8-73D2-3B60-5890-27E459811B79}"/>
              </a:ext>
            </a:extLst>
          </p:cNvPr>
          <p:cNvGrpSpPr>
            <a:grpSpLocks noChangeAspect="1"/>
          </p:cNvGrpSpPr>
          <p:nvPr/>
        </p:nvGrpSpPr>
        <p:grpSpPr>
          <a:xfrm>
            <a:off x="4261069" y="2332627"/>
            <a:ext cx="3657600" cy="3657600"/>
            <a:chOff x="3519416" y="856143"/>
            <a:chExt cx="5153167" cy="5153167"/>
          </a:xfrm>
        </p:grpSpPr>
        <p:sp>
          <p:nvSpPr>
            <p:cNvPr id="36" name="Arc 35">
              <a:extLst>
                <a:ext uri="{FF2B5EF4-FFF2-40B4-BE49-F238E27FC236}">
                  <a16:creationId xmlns:a16="http://schemas.microsoft.com/office/drawing/2014/main" id="{8CDD94D3-14DF-EACD-0D3F-AF1F6C678DA2}"/>
                </a:ext>
              </a:extLst>
            </p:cNvPr>
            <p:cNvSpPr/>
            <p:nvPr/>
          </p:nvSpPr>
          <p:spPr>
            <a:xfrm>
              <a:off x="3519416" y="856143"/>
              <a:ext cx="5153167" cy="5153167"/>
            </a:xfrm>
            <a:prstGeom prst="arc">
              <a:avLst>
                <a:gd name="adj1" fmla="val 16580849"/>
                <a:gd name="adj2" fmla="val 20156803"/>
              </a:avLst>
            </a:prstGeom>
            <a:noFill/>
            <a:ln w="241300" cap="rnd"/>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7" name="Arc 36">
              <a:extLst>
                <a:ext uri="{FF2B5EF4-FFF2-40B4-BE49-F238E27FC236}">
                  <a16:creationId xmlns:a16="http://schemas.microsoft.com/office/drawing/2014/main" id="{AB325773-E353-29F3-507D-0DC2FE2E2BC8}"/>
                </a:ext>
              </a:extLst>
            </p:cNvPr>
            <p:cNvSpPr/>
            <p:nvPr/>
          </p:nvSpPr>
          <p:spPr>
            <a:xfrm>
              <a:off x="3519416" y="856143"/>
              <a:ext cx="5153167" cy="5153167"/>
            </a:xfrm>
            <a:prstGeom prst="arc">
              <a:avLst>
                <a:gd name="adj1" fmla="val 12244428"/>
                <a:gd name="adj2" fmla="val 15824677"/>
              </a:avLst>
            </a:prstGeom>
            <a:noFill/>
            <a:ln w="241300" cap="rnd">
              <a:solidFill>
                <a:schemeClr val="accent5"/>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8" name="Arc 37">
              <a:extLst>
                <a:ext uri="{FF2B5EF4-FFF2-40B4-BE49-F238E27FC236}">
                  <a16:creationId xmlns:a16="http://schemas.microsoft.com/office/drawing/2014/main" id="{ED1A9F47-3F11-0507-ECCA-CCBE5F6A02B7}"/>
                </a:ext>
              </a:extLst>
            </p:cNvPr>
            <p:cNvSpPr/>
            <p:nvPr/>
          </p:nvSpPr>
          <p:spPr>
            <a:xfrm>
              <a:off x="3519416" y="856143"/>
              <a:ext cx="5153167" cy="5153167"/>
            </a:xfrm>
            <a:prstGeom prst="arc">
              <a:avLst>
                <a:gd name="adj1" fmla="val 7930403"/>
                <a:gd name="adj2" fmla="val 11540825"/>
              </a:avLst>
            </a:prstGeom>
            <a:noFill/>
            <a:ln w="241300" cap="rnd">
              <a:solidFill>
                <a:schemeClr val="accent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9" name="Arc 38">
              <a:extLst>
                <a:ext uri="{FF2B5EF4-FFF2-40B4-BE49-F238E27FC236}">
                  <a16:creationId xmlns:a16="http://schemas.microsoft.com/office/drawing/2014/main" id="{D5E38C50-F3AF-1097-8DE4-CB9B540583F2}"/>
                </a:ext>
              </a:extLst>
            </p:cNvPr>
            <p:cNvSpPr/>
            <p:nvPr/>
          </p:nvSpPr>
          <p:spPr>
            <a:xfrm>
              <a:off x="3519416" y="856143"/>
              <a:ext cx="5153167" cy="5153167"/>
            </a:xfrm>
            <a:prstGeom prst="arc">
              <a:avLst>
                <a:gd name="adj1" fmla="val 3627457"/>
                <a:gd name="adj2" fmla="val 7183204"/>
              </a:avLst>
            </a:prstGeom>
            <a:noFill/>
            <a:ln w="241300" cap="rnd">
              <a:solidFill>
                <a:schemeClr val="accent3"/>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0" name="Arc 39">
              <a:extLst>
                <a:ext uri="{FF2B5EF4-FFF2-40B4-BE49-F238E27FC236}">
                  <a16:creationId xmlns:a16="http://schemas.microsoft.com/office/drawing/2014/main" id="{90610A1C-9BBC-2925-8955-92D2F3BDEFBF}"/>
                </a:ext>
              </a:extLst>
            </p:cNvPr>
            <p:cNvSpPr/>
            <p:nvPr/>
          </p:nvSpPr>
          <p:spPr>
            <a:xfrm>
              <a:off x="3519416" y="856143"/>
              <a:ext cx="5153167" cy="5153167"/>
            </a:xfrm>
            <a:prstGeom prst="arc">
              <a:avLst>
                <a:gd name="adj1" fmla="val 20879303"/>
                <a:gd name="adj2" fmla="val 2865546"/>
              </a:avLst>
            </a:prstGeom>
            <a:noFill/>
            <a:ln w="241300" cap="rnd">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grpSp>
        <p:nvGrpSpPr>
          <p:cNvPr id="41" name="Group 40">
            <a:extLst>
              <a:ext uri="{FF2B5EF4-FFF2-40B4-BE49-F238E27FC236}">
                <a16:creationId xmlns:a16="http://schemas.microsoft.com/office/drawing/2014/main" id="{79357FDF-475A-1AE1-177A-B19218B0876A}"/>
              </a:ext>
            </a:extLst>
          </p:cNvPr>
          <p:cNvGrpSpPr/>
          <p:nvPr/>
        </p:nvGrpSpPr>
        <p:grpSpPr>
          <a:xfrm>
            <a:off x="8702274" y="1916832"/>
            <a:ext cx="2926080" cy="1351260"/>
            <a:chOff x="8921977" y="1466725"/>
            <a:chExt cx="2926080" cy="1351260"/>
          </a:xfrm>
        </p:grpSpPr>
        <p:sp>
          <p:nvSpPr>
            <p:cNvPr id="42" name="TextBox 41">
              <a:extLst>
                <a:ext uri="{FF2B5EF4-FFF2-40B4-BE49-F238E27FC236}">
                  <a16:creationId xmlns:a16="http://schemas.microsoft.com/office/drawing/2014/main" id="{16512C61-7C01-4F50-25A8-6B760C5ED5A6}"/>
                </a:ext>
              </a:extLst>
            </p:cNvPr>
            <p:cNvSpPr txBox="1"/>
            <p:nvPr/>
          </p:nvSpPr>
          <p:spPr>
            <a:xfrm>
              <a:off x="8921977" y="1466725"/>
              <a:ext cx="2926080" cy="461665"/>
            </a:xfrm>
            <a:prstGeom prst="rect">
              <a:avLst/>
            </a:prstGeom>
            <a:solidFill>
              <a:schemeClr val="accent1"/>
            </a:solidFill>
          </p:spPr>
          <p:txBody>
            <a:bodyPr wrap="square" lIns="0" rIns="0" rtlCol="0" anchor="b">
              <a:spAutoFit/>
            </a:bodyPr>
            <a:lstStyle/>
            <a:p>
              <a:pPr algn="ctr"/>
              <a:r>
                <a:rPr lang="ar-EG" sz="2400" b="1" cap="all" noProof="1">
                  <a:solidFill>
                    <a:schemeClr val="bg1"/>
                  </a:solidFill>
                </a:rPr>
                <a:t>الشفافية</a:t>
              </a:r>
              <a:endParaRPr lang="en-US" sz="2400" b="1" cap="all" noProof="1">
                <a:solidFill>
                  <a:schemeClr val="bg1"/>
                </a:solidFill>
              </a:endParaRPr>
            </a:p>
          </p:txBody>
        </p:sp>
        <p:sp>
          <p:nvSpPr>
            <p:cNvPr id="43" name="TextBox 42">
              <a:extLst>
                <a:ext uri="{FF2B5EF4-FFF2-40B4-BE49-F238E27FC236}">
                  <a16:creationId xmlns:a16="http://schemas.microsoft.com/office/drawing/2014/main" id="{8EDC686B-D033-7F04-9983-0049250E3AE0}"/>
                </a:ext>
              </a:extLst>
            </p:cNvPr>
            <p:cNvSpPr txBox="1"/>
            <p:nvPr/>
          </p:nvSpPr>
          <p:spPr>
            <a:xfrm>
              <a:off x="8921977" y="1925881"/>
              <a:ext cx="2926080" cy="892104"/>
            </a:xfrm>
            <a:prstGeom prst="rect">
              <a:avLst/>
            </a:prstGeom>
            <a:noFill/>
          </p:spPr>
          <p:txBody>
            <a:bodyPr wrap="square" lIns="0" rIns="0" rtlCol="0" anchor="t">
              <a:spAutoFit/>
            </a:bodyPr>
            <a:lstStyle/>
            <a:p>
              <a:pPr algn="ctr">
                <a:lnSpc>
                  <a:spcPct val="150000"/>
                </a:lnSpc>
              </a:pPr>
              <a:r>
                <a:rPr lang="ar-EG" sz="1200" noProof="1">
                  <a:solidFill>
                    <a:schemeClr val="tx1"/>
                  </a:solidFill>
                  <a:latin typeface="Alexandria" pitchFamily="2" charset="-78"/>
                  <a:cs typeface="Alexandria" pitchFamily="2" charset="-78"/>
                </a:rPr>
                <a:t>تاحة المعلومات بوضوح (الخطط، القرارات، النتائج، والميزانيات) بحيث يفهمها المعنيون ويمكنهم الاطلاع عليها دون غموض.</a:t>
              </a:r>
              <a:endParaRPr lang="en-US" sz="1200" noProof="1">
                <a:solidFill>
                  <a:schemeClr val="tx1"/>
                </a:solidFill>
                <a:latin typeface="Alexandria" pitchFamily="2" charset="-78"/>
                <a:cs typeface="Alexandria" pitchFamily="2" charset="-78"/>
              </a:endParaRPr>
            </a:p>
          </p:txBody>
        </p:sp>
      </p:grpSp>
      <p:grpSp>
        <p:nvGrpSpPr>
          <p:cNvPr id="44" name="Group 43">
            <a:extLst>
              <a:ext uri="{FF2B5EF4-FFF2-40B4-BE49-F238E27FC236}">
                <a16:creationId xmlns:a16="http://schemas.microsoft.com/office/drawing/2014/main" id="{85B1C429-AC9A-C6F6-B970-6847C043B1D9}"/>
              </a:ext>
            </a:extLst>
          </p:cNvPr>
          <p:cNvGrpSpPr/>
          <p:nvPr/>
        </p:nvGrpSpPr>
        <p:grpSpPr>
          <a:xfrm>
            <a:off x="8571691" y="5115869"/>
            <a:ext cx="3056663" cy="1351260"/>
            <a:chOff x="202353" y="2627766"/>
            <a:chExt cx="3056663" cy="1351260"/>
          </a:xfrm>
        </p:grpSpPr>
        <p:sp>
          <p:nvSpPr>
            <p:cNvPr id="45" name="TextBox 44">
              <a:extLst>
                <a:ext uri="{FF2B5EF4-FFF2-40B4-BE49-F238E27FC236}">
                  <a16:creationId xmlns:a16="http://schemas.microsoft.com/office/drawing/2014/main" id="{55A9A3DD-9A1E-6986-B711-1540550C0AA2}"/>
                </a:ext>
              </a:extLst>
            </p:cNvPr>
            <p:cNvSpPr txBox="1"/>
            <p:nvPr/>
          </p:nvSpPr>
          <p:spPr>
            <a:xfrm>
              <a:off x="332936" y="2627766"/>
              <a:ext cx="2926080" cy="461665"/>
            </a:xfrm>
            <a:prstGeom prst="rect">
              <a:avLst/>
            </a:prstGeom>
            <a:solidFill>
              <a:schemeClr val="accent3"/>
            </a:solidFill>
          </p:spPr>
          <p:txBody>
            <a:bodyPr wrap="square" lIns="0" rIns="0" rtlCol="0" anchor="b">
              <a:spAutoFit/>
            </a:bodyPr>
            <a:lstStyle/>
            <a:p>
              <a:pPr algn="ctr"/>
              <a:r>
                <a:rPr lang="ar-EG" sz="2400" b="1" cap="all" noProof="1">
                  <a:solidFill>
                    <a:schemeClr val="tx1">
                      <a:lumMod val="85000"/>
                      <a:lumOff val="15000"/>
                    </a:schemeClr>
                  </a:solidFill>
                </a:rPr>
                <a:t>المشاركة</a:t>
              </a:r>
              <a:endParaRPr lang="en-US" sz="2400" b="1" cap="all" noProof="1">
                <a:solidFill>
                  <a:schemeClr val="tx1">
                    <a:lumMod val="85000"/>
                    <a:lumOff val="15000"/>
                  </a:schemeClr>
                </a:solidFill>
              </a:endParaRPr>
            </a:p>
          </p:txBody>
        </p:sp>
        <p:sp>
          <p:nvSpPr>
            <p:cNvPr id="46" name="TextBox 45">
              <a:extLst>
                <a:ext uri="{FF2B5EF4-FFF2-40B4-BE49-F238E27FC236}">
                  <a16:creationId xmlns:a16="http://schemas.microsoft.com/office/drawing/2014/main" id="{4B23DCD8-F0F2-186E-B6D2-2BFC611162DF}"/>
                </a:ext>
              </a:extLst>
            </p:cNvPr>
            <p:cNvSpPr txBox="1"/>
            <p:nvPr/>
          </p:nvSpPr>
          <p:spPr>
            <a:xfrm>
              <a:off x="202353" y="3086922"/>
              <a:ext cx="3056663" cy="892104"/>
            </a:xfrm>
            <a:prstGeom prst="rect">
              <a:avLst/>
            </a:prstGeom>
            <a:noFill/>
          </p:spPr>
          <p:txBody>
            <a:bodyPr wrap="square" lIns="0" rIns="0" rtlCol="0" anchor="t">
              <a:spAutoFit/>
            </a:bodyPr>
            <a:lstStyle/>
            <a:p>
              <a:pPr algn="ctr" rtl="1">
                <a:lnSpc>
                  <a:spcPct val="150000"/>
                </a:lnSpc>
              </a:pPr>
              <a:r>
                <a:rPr lang="ar-EG" sz="1200" noProof="1">
                  <a:solidFill>
                    <a:schemeClr val="tx1"/>
                  </a:solidFill>
                  <a:latin typeface="Alexandria" pitchFamily="2" charset="-78"/>
                  <a:cs typeface="Alexandria" pitchFamily="2" charset="-78"/>
                </a:rPr>
                <a:t>إشراك أصحاب المصلحة (قيادات، معلمين، طلاب، أولياء أمور، مجتمع) في صنع القرار وإبداء الرأي وفق آليات منظّمة.</a:t>
              </a:r>
              <a:endParaRPr lang="en-US" sz="1200" noProof="1">
                <a:solidFill>
                  <a:schemeClr val="tx1"/>
                </a:solidFill>
                <a:latin typeface="Alexandria" pitchFamily="2" charset="-78"/>
                <a:cs typeface="Alexandria" pitchFamily="2" charset="-78"/>
              </a:endParaRPr>
            </a:p>
          </p:txBody>
        </p:sp>
      </p:grpSp>
      <p:grpSp>
        <p:nvGrpSpPr>
          <p:cNvPr id="47" name="Group 46">
            <a:extLst>
              <a:ext uri="{FF2B5EF4-FFF2-40B4-BE49-F238E27FC236}">
                <a16:creationId xmlns:a16="http://schemas.microsoft.com/office/drawing/2014/main" id="{89953E1C-A893-D732-E1F0-785B971E2B97}"/>
              </a:ext>
            </a:extLst>
          </p:cNvPr>
          <p:cNvGrpSpPr/>
          <p:nvPr/>
        </p:nvGrpSpPr>
        <p:grpSpPr>
          <a:xfrm>
            <a:off x="8702274" y="3516350"/>
            <a:ext cx="2926080" cy="1351260"/>
            <a:chOff x="332936" y="2627766"/>
            <a:chExt cx="2926080" cy="1351260"/>
          </a:xfrm>
        </p:grpSpPr>
        <p:sp>
          <p:nvSpPr>
            <p:cNvPr id="48" name="TextBox 47">
              <a:extLst>
                <a:ext uri="{FF2B5EF4-FFF2-40B4-BE49-F238E27FC236}">
                  <a16:creationId xmlns:a16="http://schemas.microsoft.com/office/drawing/2014/main" id="{F97462D8-EAB9-DC44-EDEE-7CA03D01F672}"/>
                </a:ext>
              </a:extLst>
            </p:cNvPr>
            <p:cNvSpPr txBox="1"/>
            <p:nvPr/>
          </p:nvSpPr>
          <p:spPr>
            <a:xfrm>
              <a:off x="332936" y="2627766"/>
              <a:ext cx="2926080" cy="461665"/>
            </a:xfrm>
            <a:prstGeom prst="rect">
              <a:avLst/>
            </a:prstGeom>
            <a:solidFill>
              <a:schemeClr val="accent2"/>
            </a:solidFill>
          </p:spPr>
          <p:txBody>
            <a:bodyPr wrap="square" lIns="0" rIns="0" rtlCol="0" anchor="b">
              <a:spAutoFit/>
            </a:bodyPr>
            <a:lstStyle/>
            <a:p>
              <a:pPr algn="ctr"/>
              <a:r>
                <a:rPr lang="ar-EG" sz="2400" b="1" cap="all" noProof="1">
                  <a:solidFill>
                    <a:schemeClr val="tx1">
                      <a:lumMod val="85000"/>
                      <a:lumOff val="15000"/>
                    </a:schemeClr>
                  </a:solidFill>
                </a:rPr>
                <a:t>المساءلة</a:t>
              </a:r>
              <a:endParaRPr lang="en-US" sz="2400" b="1" cap="all" noProof="1">
                <a:solidFill>
                  <a:schemeClr val="tx1">
                    <a:lumMod val="85000"/>
                    <a:lumOff val="15000"/>
                  </a:schemeClr>
                </a:solidFill>
              </a:endParaRPr>
            </a:p>
          </p:txBody>
        </p:sp>
        <p:sp>
          <p:nvSpPr>
            <p:cNvPr id="49" name="TextBox 48">
              <a:extLst>
                <a:ext uri="{FF2B5EF4-FFF2-40B4-BE49-F238E27FC236}">
                  <a16:creationId xmlns:a16="http://schemas.microsoft.com/office/drawing/2014/main" id="{B4B83C5E-6ED1-6577-E664-104E7DE2EEC4}"/>
                </a:ext>
              </a:extLst>
            </p:cNvPr>
            <p:cNvSpPr txBox="1"/>
            <p:nvPr/>
          </p:nvSpPr>
          <p:spPr>
            <a:xfrm>
              <a:off x="332936" y="3086922"/>
              <a:ext cx="2926080" cy="892104"/>
            </a:xfrm>
            <a:prstGeom prst="rect">
              <a:avLst/>
            </a:prstGeom>
            <a:noFill/>
          </p:spPr>
          <p:txBody>
            <a:bodyPr wrap="square" lIns="0" rIns="0" rtlCol="0" anchor="t">
              <a:spAutoFit/>
            </a:bodyPr>
            <a:lstStyle/>
            <a:p>
              <a:pPr algn="ctr" rtl="1">
                <a:lnSpc>
                  <a:spcPct val="150000"/>
                </a:lnSpc>
              </a:pPr>
              <a:r>
                <a:rPr lang="ar-EG" sz="1200" noProof="1">
                  <a:solidFill>
                    <a:schemeClr val="tx1"/>
                  </a:solidFill>
                  <a:latin typeface="Alexandria" pitchFamily="2" charset="-78"/>
                  <a:cs typeface="Alexandria" pitchFamily="2" charset="-78"/>
                </a:rPr>
                <a:t>تحديد مسؤوليات واضحة، وقياس الأداء بمؤشرات، ثم متابعة النتائج ومحاسبة المقصرين بعدالة مع دعم التحسين.</a:t>
              </a:r>
              <a:endParaRPr lang="en-US" sz="1200" noProof="1">
                <a:solidFill>
                  <a:schemeClr val="tx1"/>
                </a:solidFill>
                <a:latin typeface="Alexandria" pitchFamily="2" charset="-78"/>
                <a:cs typeface="Alexandria" pitchFamily="2" charset="-78"/>
              </a:endParaRPr>
            </a:p>
          </p:txBody>
        </p:sp>
      </p:grpSp>
    </p:spTree>
    <p:extLst>
      <p:ext uri="{BB962C8B-B14F-4D97-AF65-F5344CB8AC3E}">
        <p14:creationId xmlns:p14="http://schemas.microsoft.com/office/powerpoint/2010/main" val="1430313148"/>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D4B26F-68E1-4E1B-FE87-3A0D49E3574D}"/>
            </a:ext>
          </a:extLst>
        </p:cNvPr>
        <p:cNvGrpSpPr/>
        <p:nvPr/>
      </p:nvGrpSpPr>
      <p:grpSpPr>
        <a:xfrm>
          <a:off x="0" y="0"/>
          <a:ext cx="0" cy="0"/>
          <a:chOff x="0" y="0"/>
          <a:chExt cx="0" cy="0"/>
        </a:xfrm>
      </p:grpSpPr>
      <p:pic>
        <p:nvPicPr>
          <p:cNvPr id="5" name="Graphic 21">
            <a:extLst>
              <a:ext uri="{FF2B5EF4-FFF2-40B4-BE49-F238E27FC236}">
                <a16:creationId xmlns:a16="http://schemas.microsoft.com/office/drawing/2014/main" id="{8347ADC6-D02E-7EFF-B063-CDA660CC0D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0409" y="-31630"/>
            <a:ext cx="2305141" cy="1076343"/>
          </a:xfrm>
          <a:prstGeom prst="rect">
            <a:avLst/>
          </a:prstGeom>
        </p:spPr>
      </p:pic>
      <p:sp>
        <p:nvSpPr>
          <p:cNvPr id="3" name="Rectangle: Rounded Corners 2">
            <a:extLst>
              <a:ext uri="{FF2B5EF4-FFF2-40B4-BE49-F238E27FC236}">
                <a16:creationId xmlns:a16="http://schemas.microsoft.com/office/drawing/2014/main" id="{4A8B1818-B988-BD39-629D-3A550BA1B0C6}"/>
              </a:ext>
            </a:extLst>
          </p:cNvPr>
          <p:cNvSpPr/>
          <p:nvPr/>
        </p:nvSpPr>
        <p:spPr>
          <a:xfrm>
            <a:off x="2196376" y="-3752"/>
            <a:ext cx="8669623"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هياكل الحوكمة في المؤسسات التعليمية</a:t>
            </a:r>
          </a:p>
        </p:txBody>
      </p:sp>
      <p:sp>
        <p:nvSpPr>
          <p:cNvPr id="4" name="TextBox 47">
            <a:extLst>
              <a:ext uri="{FF2B5EF4-FFF2-40B4-BE49-F238E27FC236}">
                <a16:creationId xmlns:a16="http://schemas.microsoft.com/office/drawing/2014/main" id="{E8537295-65FC-50CD-EEEE-462C431F78E5}"/>
              </a:ext>
            </a:extLst>
          </p:cNvPr>
          <p:cNvSpPr txBox="1"/>
          <p:nvPr/>
        </p:nvSpPr>
        <p:spPr>
          <a:xfrm>
            <a:off x="318493" y="666573"/>
            <a:ext cx="11698808" cy="78938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r" defTabSz="914400" rtl="1" eaLnBrk="1" fontAlgn="auto" latinLnBrk="0" hangingPunct="1">
              <a:lnSpc>
                <a:spcPct val="150000"/>
              </a:lnSpc>
              <a:spcBef>
                <a:spcPts val="0"/>
              </a:spcBef>
              <a:spcAft>
                <a:spcPts val="0"/>
              </a:spcAft>
              <a:buClrTx/>
              <a:buSzTx/>
              <a:tabLst>
                <a:tab pos="0" algn="l"/>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هياكل الحوكمة في المؤسسات التعليمية هي الأطر واللجان والمجالس التي تنظّم اتخاذ القرار والرقابة والمساءلة. فيما يلي أشهرها (يمكن تكييفها حسب نظام الدولة/الجهة):</a:t>
            </a:r>
          </a:p>
        </p:txBody>
      </p:sp>
      <p:sp>
        <p:nvSpPr>
          <p:cNvPr id="35" name="Forme libre 18">
            <a:extLst>
              <a:ext uri="{FF2B5EF4-FFF2-40B4-BE49-F238E27FC236}">
                <a16:creationId xmlns:a16="http://schemas.microsoft.com/office/drawing/2014/main" id="{C1515FCE-FF31-3F31-5556-586FAD3FD1B9}"/>
              </a:ext>
            </a:extLst>
          </p:cNvPr>
          <p:cNvSpPr/>
          <p:nvPr/>
        </p:nvSpPr>
        <p:spPr>
          <a:xfrm>
            <a:off x="3351297" y="5356303"/>
            <a:ext cx="5065141" cy="611671"/>
          </a:xfrm>
          <a:custGeom>
            <a:avLst/>
            <a:gdLst>
              <a:gd name="connsiteX0" fmla="*/ 4806608 w 5065141"/>
              <a:gd name="connsiteY0" fmla="*/ 46380 h 611671"/>
              <a:gd name="connsiteX1" fmla="*/ 4726234 w 5065141"/>
              <a:gd name="connsiteY1" fmla="*/ 0 h 611671"/>
              <a:gd name="connsiteX2" fmla="*/ 338908 w 5065141"/>
              <a:gd name="connsiteY2" fmla="*/ 0 h 611671"/>
              <a:gd name="connsiteX3" fmla="*/ 258534 w 5065141"/>
              <a:gd name="connsiteY3" fmla="*/ 46380 h 611671"/>
              <a:gd name="connsiteX4" fmla="*/ 12554 w 5065141"/>
              <a:gd name="connsiteY4" fmla="*/ 472291 h 611671"/>
              <a:gd name="connsiteX5" fmla="*/ 92928 w 5065141"/>
              <a:gd name="connsiteY5" fmla="*/ 611671 h 611671"/>
              <a:gd name="connsiteX6" fmla="*/ 4972214 w 5065141"/>
              <a:gd name="connsiteY6" fmla="*/ 611671 h 611671"/>
              <a:gd name="connsiteX7" fmla="*/ 5052588 w 5065141"/>
              <a:gd name="connsiteY7" fmla="*/ 472291 h 611671"/>
              <a:gd name="connsiteX8" fmla="*/ 4806608 w 5065141"/>
              <a:gd name="connsiteY8" fmla="*/ 46380 h 611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65141" h="611671">
                <a:moveTo>
                  <a:pt x="4806608" y="46380"/>
                </a:moveTo>
                <a:cubicBezTo>
                  <a:pt x="4790096" y="17727"/>
                  <a:pt x="4759257" y="0"/>
                  <a:pt x="4726234" y="0"/>
                </a:cubicBezTo>
                <a:lnTo>
                  <a:pt x="338908" y="0"/>
                </a:lnTo>
                <a:cubicBezTo>
                  <a:pt x="305642" y="0"/>
                  <a:pt x="275046" y="17727"/>
                  <a:pt x="258534" y="46380"/>
                </a:cubicBezTo>
                <a:lnTo>
                  <a:pt x="12554" y="472291"/>
                </a:lnTo>
                <a:cubicBezTo>
                  <a:pt x="-23141" y="534211"/>
                  <a:pt x="21538" y="611671"/>
                  <a:pt x="92928" y="611671"/>
                </a:cubicBezTo>
                <a:lnTo>
                  <a:pt x="4972214" y="611671"/>
                </a:lnTo>
                <a:cubicBezTo>
                  <a:pt x="5043604" y="611671"/>
                  <a:pt x="5088282" y="534211"/>
                  <a:pt x="5052588" y="472291"/>
                </a:cubicBezTo>
                <a:lnTo>
                  <a:pt x="4806608" y="46380"/>
                </a:lnTo>
                <a:close/>
              </a:path>
            </a:pathLst>
          </a:custGeom>
          <a:solidFill>
            <a:schemeClr val="accent6"/>
          </a:solidFill>
          <a:ln w="24279" cap="flat">
            <a:noFill/>
            <a:prstDash val="solid"/>
            <a:miter/>
          </a:ln>
        </p:spPr>
        <p:txBody>
          <a:bodyPr tIns="0" bIns="0" rtlCol="0" anchor="ctr"/>
          <a:lstStyle/>
          <a:p>
            <a:pPr algn="ctr"/>
            <a:r>
              <a:rPr lang="fr-FR" sz="4000" b="1" dirty="0">
                <a:solidFill>
                  <a:schemeClr val="bg1"/>
                </a:solidFill>
                <a:effectLst>
                  <a:outerShdw blurRad="38100" dist="38100" dir="2700000" algn="tl">
                    <a:srgbClr val="000000">
                      <a:alpha val="43137"/>
                    </a:srgbClr>
                  </a:outerShdw>
                </a:effectLst>
              </a:rPr>
              <a:t>06</a:t>
            </a:r>
          </a:p>
        </p:txBody>
      </p:sp>
      <p:sp>
        <p:nvSpPr>
          <p:cNvPr id="36" name="Forme libre 19">
            <a:extLst>
              <a:ext uri="{FF2B5EF4-FFF2-40B4-BE49-F238E27FC236}">
                <a16:creationId xmlns:a16="http://schemas.microsoft.com/office/drawing/2014/main" id="{AEFCA454-C1D0-C395-F11C-1B856FA83B83}"/>
              </a:ext>
            </a:extLst>
          </p:cNvPr>
          <p:cNvSpPr/>
          <p:nvPr/>
        </p:nvSpPr>
        <p:spPr>
          <a:xfrm>
            <a:off x="4253384" y="3801752"/>
            <a:ext cx="3260966" cy="604143"/>
          </a:xfrm>
          <a:custGeom>
            <a:avLst/>
            <a:gdLst>
              <a:gd name="connsiteX0" fmla="*/ 253920 w 3260966"/>
              <a:gd name="connsiteY0" fmla="*/ 46379 h 604143"/>
              <a:gd name="connsiteX1" fmla="*/ 12554 w 3260966"/>
              <a:gd name="connsiteY1" fmla="*/ 464762 h 604143"/>
              <a:gd name="connsiteX2" fmla="*/ 92928 w 3260966"/>
              <a:gd name="connsiteY2" fmla="*/ 604144 h 604143"/>
              <a:gd name="connsiteX3" fmla="*/ 3168038 w 3260966"/>
              <a:gd name="connsiteY3" fmla="*/ 604144 h 604143"/>
              <a:gd name="connsiteX4" fmla="*/ 3248413 w 3260966"/>
              <a:gd name="connsiteY4" fmla="*/ 464762 h 604143"/>
              <a:gd name="connsiteX5" fmla="*/ 3007047 w 3260966"/>
              <a:gd name="connsiteY5" fmla="*/ 46379 h 604143"/>
              <a:gd name="connsiteX6" fmla="*/ 2926673 w 3260966"/>
              <a:gd name="connsiteY6" fmla="*/ 0 h 604143"/>
              <a:gd name="connsiteX7" fmla="*/ 334538 w 3260966"/>
              <a:gd name="connsiteY7" fmla="*/ 0 h 604143"/>
              <a:gd name="connsiteX8" fmla="*/ 254163 w 3260966"/>
              <a:gd name="connsiteY8" fmla="*/ 46379 h 604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60966" h="604143">
                <a:moveTo>
                  <a:pt x="253920" y="46379"/>
                </a:moveTo>
                <a:lnTo>
                  <a:pt x="12554" y="464762"/>
                </a:lnTo>
                <a:cubicBezTo>
                  <a:pt x="-23141" y="526683"/>
                  <a:pt x="21538" y="604144"/>
                  <a:pt x="92928" y="604144"/>
                </a:cubicBezTo>
                <a:lnTo>
                  <a:pt x="3168038" y="604144"/>
                </a:lnTo>
                <a:cubicBezTo>
                  <a:pt x="3239428" y="604144"/>
                  <a:pt x="3284108" y="526683"/>
                  <a:pt x="3248413" y="464762"/>
                </a:cubicBezTo>
                <a:lnTo>
                  <a:pt x="3007047" y="46379"/>
                </a:lnTo>
                <a:cubicBezTo>
                  <a:pt x="2990535" y="17726"/>
                  <a:pt x="2959696" y="0"/>
                  <a:pt x="2926673" y="0"/>
                </a:cubicBezTo>
                <a:lnTo>
                  <a:pt x="334538" y="0"/>
                </a:lnTo>
                <a:cubicBezTo>
                  <a:pt x="301271" y="0"/>
                  <a:pt x="270675" y="17726"/>
                  <a:pt x="254163" y="46379"/>
                </a:cubicBezTo>
                <a:close/>
              </a:path>
            </a:pathLst>
          </a:custGeom>
          <a:solidFill>
            <a:schemeClr val="accent4"/>
          </a:solidFill>
          <a:ln w="24279" cap="flat">
            <a:noFill/>
            <a:prstDash val="solid"/>
            <a:miter/>
          </a:ln>
        </p:spPr>
        <p:txBody>
          <a:bodyPr tIns="0" bIns="0" rtlCol="0" anchor="ctr"/>
          <a:lstStyle/>
          <a:p>
            <a:pPr algn="ctr"/>
            <a:r>
              <a:rPr lang="fr-FR" sz="3200" b="1" dirty="0">
                <a:solidFill>
                  <a:schemeClr val="bg1"/>
                </a:solidFill>
                <a:effectLst>
                  <a:outerShdw blurRad="38100" dist="38100" dir="2700000" algn="tl">
                    <a:srgbClr val="000000">
                      <a:alpha val="43137"/>
                    </a:srgbClr>
                  </a:outerShdw>
                </a:effectLst>
              </a:rPr>
              <a:t>04</a:t>
            </a:r>
          </a:p>
        </p:txBody>
      </p:sp>
      <p:sp>
        <p:nvSpPr>
          <p:cNvPr id="37" name="Forme libre 20">
            <a:extLst>
              <a:ext uri="{FF2B5EF4-FFF2-40B4-BE49-F238E27FC236}">
                <a16:creationId xmlns:a16="http://schemas.microsoft.com/office/drawing/2014/main" id="{4D5CA99A-EA36-952F-D7E1-E572E495B52F}"/>
              </a:ext>
            </a:extLst>
          </p:cNvPr>
          <p:cNvSpPr/>
          <p:nvPr/>
        </p:nvSpPr>
        <p:spPr>
          <a:xfrm>
            <a:off x="5599838" y="1556792"/>
            <a:ext cx="568059" cy="516787"/>
          </a:xfrm>
          <a:custGeom>
            <a:avLst/>
            <a:gdLst>
              <a:gd name="connsiteX0" fmla="*/ 475132 w 568059"/>
              <a:gd name="connsiteY0" fmla="*/ 516788 h 516787"/>
              <a:gd name="connsiteX1" fmla="*/ 555506 w 568059"/>
              <a:gd name="connsiteY1" fmla="*/ 377408 h 516787"/>
              <a:gd name="connsiteX2" fmla="*/ 364404 w 568059"/>
              <a:gd name="connsiteY2" fmla="*/ 46440 h 516787"/>
              <a:gd name="connsiteX3" fmla="*/ 203656 w 568059"/>
              <a:gd name="connsiteY3" fmla="*/ 46440 h 516787"/>
              <a:gd name="connsiteX4" fmla="*/ 12554 w 568059"/>
              <a:gd name="connsiteY4" fmla="*/ 377408 h 516787"/>
              <a:gd name="connsiteX5" fmla="*/ 92928 w 568059"/>
              <a:gd name="connsiteY5" fmla="*/ 516788 h 516787"/>
              <a:gd name="connsiteX6" fmla="*/ 475132 w 568059"/>
              <a:gd name="connsiteY6" fmla="*/ 516788 h 516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8059" h="516787">
                <a:moveTo>
                  <a:pt x="475132" y="516788"/>
                </a:moveTo>
                <a:cubicBezTo>
                  <a:pt x="546522" y="516788"/>
                  <a:pt x="591201" y="439327"/>
                  <a:pt x="555506" y="377408"/>
                </a:cubicBezTo>
                <a:lnTo>
                  <a:pt x="364404" y="46440"/>
                </a:lnTo>
                <a:cubicBezTo>
                  <a:pt x="328709" y="-15480"/>
                  <a:pt x="239351" y="-15480"/>
                  <a:pt x="203656" y="46440"/>
                </a:cubicBezTo>
                <a:lnTo>
                  <a:pt x="12554" y="377408"/>
                </a:lnTo>
                <a:cubicBezTo>
                  <a:pt x="-23141" y="439327"/>
                  <a:pt x="21538" y="516788"/>
                  <a:pt x="92928" y="516788"/>
                </a:cubicBezTo>
                <a:lnTo>
                  <a:pt x="475132" y="516788"/>
                </a:lnTo>
                <a:close/>
              </a:path>
            </a:pathLst>
          </a:custGeom>
          <a:solidFill>
            <a:schemeClr val="accent1"/>
          </a:solidFill>
          <a:ln w="24279" cap="flat">
            <a:noFill/>
            <a:prstDash val="solid"/>
            <a:miter/>
          </a:ln>
        </p:spPr>
        <p:txBody>
          <a:bodyPr tIns="0" bIns="91440" rtlCol="0" anchor="b"/>
          <a:lstStyle/>
          <a:p>
            <a:pPr algn="ctr"/>
            <a:r>
              <a:rPr lang="fr-FR" sz="1600" b="1" dirty="0">
                <a:solidFill>
                  <a:schemeClr val="bg1"/>
                </a:solidFill>
                <a:effectLst>
                  <a:outerShdw blurRad="38100" dist="38100" dir="2700000" algn="tl">
                    <a:srgbClr val="000000">
                      <a:alpha val="43137"/>
                    </a:srgbClr>
                  </a:outerShdw>
                </a:effectLst>
              </a:rPr>
              <a:t>01</a:t>
            </a:r>
          </a:p>
        </p:txBody>
      </p:sp>
      <p:sp>
        <p:nvSpPr>
          <p:cNvPr id="38" name="Forme libre 21">
            <a:extLst>
              <a:ext uri="{FF2B5EF4-FFF2-40B4-BE49-F238E27FC236}">
                <a16:creationId xmlns:a16="http://schemas.microsoft.com/office/drawing/2014/main" id="{6335C5C6-1E4A-23E8-F3F5-04A7202D25F2}"/>
              </a:ext>
            </a:extLst>
          </p:cNvPr>
          <p:cNvSpPr/>
          <p:nvPr/>
        </p:nvSpPr>
        <p:spPr>
          <a:xfrm>
            <a:off x="3804648" y="4579028"/>
            <a:ext cx="4158440" cy="604142"/>
          </a:xfrm>
          <a:custGeom>
            <a:avLst/>
            <a:gdLst>
              <a:gd name="connsiteX0" fmla="*/ 253920 w 4158440"/>
              <a:gd name="connsiteY0" fmla="*/ 46379 h 604142"/>
              <a:gd name="connsiteX1" fmla="*/ 12554 w 4158440"/>
              <a:gd name="connsiteY1" fmla="*/ 464762 h 604142"/>
              <a:gd name="connsiteX2" fmla="*/ 92929 w 4158440"/>
              <a:gd name="connsiteY2" fmla="*/ 604142 h 604142"/>
              <a:gd name="connsiteX3" fmla="*/ 4065513 w 4158440"/>
              <a:gd name="connsiteY3" fmla="*/ 604142 h 604142"/>
              <a:gd name="connsiteX4" fmla="*/ 4145887 w 4158440"/>
              <a:gd name="connsiteY4" fmla="*/ 464762 h 604142"/>
              <a:gd name="connsiteX5" fmla="*/ 3904521 w 4158440"/>
              <a:gd name="connsiteY5" fmla="*/ 46379 h 604142"/>
              <a:gd name="connsiteX6" fmla="*/ 3824147 w 4158440"/>
              <a:gd name="connsiteY6" fmla="*/ 0 h 604142"/>
              <a:gd name="connsiteX7" fmla="*/ 334537 w 4158440"/>
              <a:gd name="connsiteY7" fmla="*/ 0 h 604142"/>
              <a:gd name="connsiteX8" fmla="*/ 254163 w 4158440"/>
              <a:gd name="connsiteY8" fmla="*/ 46379 h 604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158440" h="604142">
                <a:moveTo>
                  <a:pt x="253920" y="46379"/>
                </a:moveTo>
                <a:lnTo>
                  <a:pt x="12554" y="464762"/>
                </a:lnTo>
                <a:cubicBezTo>
                  <a:pt x="-23141" y="526682"/>
                  <a:pt x="21539" y="604142"/>
                  <a:pt x="92929" y="604142"/>
                </a:cubicBezTo>
                <a:lnTo>
                  <a:pt x="4065513" y="604142"/>
                </a:lnTo>
                <a:cubicBezTo>
                  <a:pt x="4136903" y="604142"/>
                  <a:pt x="4181581" y="526682"/>
                  <a:pt x="4145887" y="464762"/>
                </a:cubicBezTo>
                <a:lnTo>
                  <a:pt x="3904521" y="46379"/>
                </a:lnTo>
                <a:cubicBezTo>
                  <a:pt x="3888009" y="17726"/>
                  <a:pt x="3857170" y="0"/>
                  <a:pt x="3824147" y="0"/>
                </a:cubicBezTo>
                <a:lnTo>
                  <a:pt x="334537" y="0"/>
                </a:lnTo>
                <a:cubicBezTo>
                  <a:pt x="301271" y="0"/>
                  <a:pt x="270675" y="17726"/>
                  <a:pt x="254163" y="46379"/>
                </a:cubicBezTo>
                <a:close/>
              </a:path>
            </a:pathLst>
          </a:custGeom>
          <a:solidFill>
            <a:schemeClr val="accent5"/>
          </a:solidFill>
          <a:ln w="24279" cap="flat">
            <a:noFill/>
            <a:prstDash val="solid"/>
            <a:miter/>
          </a:ln>
        </p:spPr>
        <p:txBody>
          <a:bodyPr tIns="0" bIns="0" rtlCol="0" anchor="ctr"/>
          <a:lstStyle/>
          <a:p>
            <a:pPr algn="ctr"/>
            <a:r>
              <a:rPr lang="fr-FR" sz="3600" b="1" dirty="0">
                <a:solidFill>
                  <a:schemeClr val="bg1"/>
                </a:solidFill>
                <a:effectLst>
                  <a:outerShdw blurRad="38100" dist="38100" dir="2700000" algn="tl">
                    <a:srgbClr val="000000">
                      <a:alpha val="43137"/>
                    </a:srgbClr>
                  </a:outerShdw>
                </a:effectLst>
              </a:rPr>
              <a:t>05</a:t>
            </a:r>
          </a:p>
        </p:txBody>
      </p:sp>
      <p:sp>
        <p:nvSpPr>
          <p:cNvPr id="39" name="Forme libre 22">
            <a:extLst>
              <a:ext uri="{FF2B5EF4-FFF2-40B4-BE49-F238E27FC236}">
                <a16:creationId xmlns:a16="http://schemas.microsoft.com/office/drawing/2014/main" id="{986C0186-22DC-203B-C640-64C980E33304}"/>
              </a:ext>
            </a:extLst>
          </p:cNvPr>
          <p:cNvSpPr/>
          <p:nvPr/>
        </p:nvSpPr>
        <p:spPr>
          <a:xfrm>
            <a:off x="5150858" y="2246955"/>
            <a:ext cx="1465777" cy="603900"/>
          </a:xfrm>
          <a:custGeom>
            <a:avLst/>
            <a:gdLst>
              <a:gd name="connsiteX0" fmla="*/ 253920 w 1465777"/>
              <a:gd name="connsiteY0" fmla="*/ 46380 h 603900"/>
              <a:gd name="connsiteX1" fmla="*/ 12554 w 1465777"/>
              <a:gd name="connsiteY1" fmla="*/ 464520 h 603900"/>
              <a:gd name="connsiteX2" fmla="*/ 92928 w 1465777"/>
              <a:gd name="connsiteY2" fmla="*/ 603901 h 603900"/>
              <a:gd name="connsiteX3" fmla="*/ 1372849 w 1465777"/>
              <a:gd name="connsiteY3" fmla="*/ 603901 h 603900"/>
              <a:gd name="connsiteX4" fmla="*/ 1453223 w 1465777"/>
              <a:gd name="connsiteY4" fmla="*/ 464520 h 603900"/>
              <a:gd name="connsiteX5" fmla="*/ 1211857 w 1465777"/>
              <a:gd name="connsiteY5" fmla="*/ 46380 h 603900"/>
              <a:gd name="connsiteX6" fmla="*/ 1131483 w 1465777"/>
              <a:gd name="connsiteY6" fmla="*/ 0 h 603900"/>
              <a:gd name="connsiteX7" fmla="*/ 334537 w 1465777"/>
              <a:gd name="connsiteY7" fmla="*/ 0 h 603900"/>
              <a:gd name="connsiteX8" fmla="*/ 254163 w 1465777"/>
              <a:gd name="connsiteY8" fmla="*/ 46380 h 603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65777" h="603900">
                <a:moveTo>
                  <a:pt x="253920" y="46380"/>
                </a:moveTo>
                <a:lnTo>
                  <a:pt x="12554" y="464520"/>
                </a:lnTo>
                <a:cubicBezTo>
                  <a:pt x="-23141" y="526440"/>
                  <a:pt x="21539" y="603901"/>
                  <a:pt x="92928" y="603901"/>
                </a:cubicBezTo>
                <a:lnTo>
                  <a:pt x="1372849" y="603901"/>
                </a:lnTo>
                <a:cubicBezTo>
                  <a:pt x="1444239" y="603901"/>
                  <a:pt x="1488918" y="526440"/>
                  <a:pt x="1453223" y="464520"/>
                </a:cubicBezTo>
                <a:lnTo>
                  <a:pt x="1211857" y="46380"/>
                </a:lnTo>
                <a:cubicBezTo>
                  <a:pt x="1195345" y="17726"/>
                  <a:pt x="1164506" y="0"/>
                  <a:pt x="1131483" y="0"/>
                </a:cubicBezTo>
                <a:lnTo>
                  <a:pt x="334537" y="0"/>
                </a:lnTo>
                <a:cubicBezTo>
                  <a:pt x="301271" y="0"/>
                  <a:pt x="270675" y="17726"/>
                  <a:pt x="254163" y="46380"/>
                </a:cubicBezTo>
                <a:close/>
              </a:path>
            </a:pathLst>
          </a:custGeom>
          <a:solidFill>
            <a:schemeClr val="accent2"/>
          </a:solidFill>
          <a:ln w="24279" cap="flat">
            <a:noFill/>
            <a:prstDash val="solid"/>
            <a:miter/>
          </a:ln>
        </p:spPr>
        <p:txBody>
          <a:bodyPr tIns="0" bIns="0" rtlCol="0" anchor="ctr"/>
          <a:lstStyle/>
          <a:p>
            <a:pPr algn="ctr"/>
            <a:r>
              <a:rPr lang="fr-FR" sz="2400" b="1" dirty="0">
                <a:solidFill>
                  <a:schemeClr val="bg1"/>
                </a:solidFill>
                <a:effectLst>
                  <a:outerShdw blurRad="38100" dist="38100" dir="2700000" algn="tl">
                    <a:srgbClr val="000000">
                      <a:alpha val="43137"/>
                    </a:srgbClr>
                  </a:outerShdw>
                </a:effectLst>
              </a:rPr>
              <a:t>02</a:t>
            </a:r>
          </a:p>
        </p:txBody>
      </p:sp>
      <p:sp>
        <p:nvSpPr>
          <p:cNvPr id="40" name="Forme libre 23">
            <a:extLst>
              <a:ext uri="{FF2B5EF4-FFF2-40B4-BE49-F238E27FC236}">
                <a16:creationId xmlns:a16="http://schemas.microsoft.com/office/drawing/2014/main" id="{E26A03FA-3D6E-7614-99A6-C325B98CCB68}"/>
              </a:ext>
            </a:extLst>
          </p:cNvPr>
          <p:cNvSpPr/>
          <p:nvPr/>
        </p:nvSpPr>
        <p:spPr>
          <a:xfrm>
            <a:off x="4702121" y="3024475"/>
            <a:ext cx="2363249" cy="604143"/>
          </a:xfrm>
          <a:custGeom>
            <a:avLst/>
            <a:gdLst>
              <a:gd name="connsiteX0" fmla="*/ 253920 w 2363249"/>
              <a:gd name="connsiteY0" fmla="*/ 46379 h 604143"/>
              <a:gd name="connsiteX1" fmla="*/ 12554 w 2363249"/>
              <a:gd name="connsiteY1" fmla="*/ 464764 h 604143"/>
              <a:gd name="connsiteX2" fmla="*/ 92928 w 2363249"/>
              <a:gd name="connsiteY2" fmla="*/ 604144 h 604143"/>
              <a:gd name="connsiteX3" fmla="*/ 2270322 w 2363249"/>
              <a:gd name="connsiteY3" fmla="*/ 604144 h 604143"/>
              <a:gd name="connsiteX4" fmla="*/ 2350696 w 2363249"/>
              <a:gd name="connsiteY4" fmla="*/ 464764 h 604143"/>
              <a:gd name="connsiteX5" fmla="*/ 2109331 w 2363249"/>
              <a:gd name="connsiteY5" fmla="*/ 46379 h 604143"/>
              <a:gd name="connsiteX6" fmla="*/ 2028956 w 2363249"/>
              <a:gd name="connsiteY6" fmla="*/ 0 h 604143"/>
              <a:gd name="connsiteX7" fmla="*/ 334537 w 2363249"/>
              <a:gd name="connsiteY7" fmla="*/ 0 h 604143"/>
              <a:gd name="connsiteX8" fmla="*/ 254162 w 2363249"/>
              <a:gd name="connsiteY8" fmla="*/ 46379 h 6041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63249" h="604143">
                <a:moveTo>
                  <a:pt x="253920" y="46379"/>
                </a:moveTo>
                <a:lnTo>
                  <a:pt x="12554" y="464764"/>
                </a:lnTo>
                <a:cubicBezTo>
                  <a:pt x="-23141" y="526683"/>
                  <a:pt x="21538" y="604144"/>
                  <a:pt x="92928" y="604144"/>
                </a:cubicBezTo>
                <a:lnTo>
                  <a:pt x="2270322" y="604144"/>
                </a:lnTo>
                <a:cubicBezTo>
                  <a:pt x="2341712" y="604144"/>
                  <a:pt x="2386391" y="526683"/>
                  <a:pt x="2350696" y="464764"/>
                </a:cubicBezTo>
                <a:lnTo>
                  <a:pt x="2109331" y="46379"/>
                </a:lnTo>
                <a:cubicBezTo>
                  <a:pt x="2092818" y="17726"/>
                  <a:pt x="2061980" y="0"/>
                  <a:pt x="2028956" y="0"/>
                </a:cubicBezTo>
                <a:lnTo>
                  <a:pt x="334537" y="0"/>
                </a:lnTo>
                <a:cubicBezTo>
                  <a:pt x="301270" y="0"/>
                  <a:pt x="270675" y="17726"/>
                  <a:pt x="254162" y="46379"/>
                </a:cubicBezTo>
                <a:close/>
              </a:path>
            </a:pathLst>
          </a:custGeom>
          <a:solidFill>
            <a:schemeClr val="accent3"/>
          </a:solidFill>
          <a:ln w="24279" cap="flat">
            <a:noFill/>
            <a:prstDash val="solid"/>
            <a:miter/>
          </a:ln>
        </p:spPr>
        <p:txBody>
          <a:bodyPr tIns="0" bIns="0" rtlCol="0" anchor="ctr"/>
          <a:lstStyle/>
          <a:p>
            <a:pPr algn="ctr"/>
            <a:r>
              <a:rPr lang="fr-FR" sz="2800" b="1" dirty="0">
                <a:solidFill>
                  <a:schemeClr val="bg1"/>
                </a:solidFill>
                <a:effectLst>
                  <a:outerShdw blurRad="38100" dist="38100" dir="2700000" algn="tl">
                    <a:srgbClr val="000000">
                      <a:alpha val="43137"/>
                    </a:srgbClr>
                  </a:outerShdw>
                </a:effectLst>
              </a:rPr>
              <a:t>03</a:t>
            </a:r>
          </a:p>
        </p:txBody>
      </p:sp>
      <p:sp>
        <p:nvSpPr>
          <p:cNvPr id="41" name="Freeform: Shape 40">
            <a:extLst>
              <a:ext uri="{FF2B5EF4-FFF2-40B4-BE49-F238E27FC236}">
                <a16:creationId xmlns:a16="http://schemas.microsoft.com/office/drawing/2014/main" id="{6B7003AB-BC28-DB80-5763-113ABFD9B1BF}"/>
              </a:ext>
            </a:extLst>
          </p:cNvPr>
          <p:cNvSpPr/>
          <p:nvPr/>
        </p:nvSpPr>
        <p:spPr>
          <a:xfrm>
            <a:off x="5599838" y="1591595"/>
            <a:ext cx="215402" cy="440512"/>
          </a:xfrm>
          <a:custGeom>
            <a:avLst/>
            <a:gdLst>
              <a:gd name="connsiteX0" fmla="*/ 215402 w 215402"/>
              <a:gd name="connsiteY0" fmla="*/ 0 h 440512"/>
              <a:gd name="connsiteX1" fmla="*/ 17469 w 215402"/>
              <a:gd name="connsiteY1" fmla="*/ 440512 h 440512"/>
              <a:gd name="connsiteX2" fmla="*/ 12584 w 215402"/>
              <a:gd name="connsiteY2" fmla="*/ 435515 h 440512"/>
              <a:gd name="connsiteX3" fmla="*/ 12554 w 215402"/>
              <a:gd name="connsiteY3" fmla="*/ 342605 h 440512"/>
              <a:gd name="connsiteX4" fmla="*/ 203656 w 215402"/>
              <a:gd name="connsiteY4" fmla="*/ 11637 h 440512"/>
              <a:gd name="connsiteX5" fmla="*/ 215402 w 215402"/>
              <a:gd name="connsiteY5" fmla="*/ 0 h 4405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5402" h="440512">
                <a:moveTo>
                  <a:pt x="215402" y="0"/>
                </a:moveTo>
                <a:lnTo>
                  <a:pt x="17469" y="440512"/>
                </a:lnTo>
                <a:lnTo>
                  <a:pt x="12584" y="435515"/>
                </a:lnTo>
                <a:cubicBezTo>
                  <a:pt x="-3047" y="408409"/>
                  <a:pt x="-5293" y="373564"/>
                  <a:pt x="12554" y="342605"/>
                </a:cubicBezTo>
                <a:lnTo>
                  <a:pt x="203656" y="11637"/>
                </a:lnTo>
                <a:lnTo>
                  <a:pt x="215402" y="0"/>
                </a:lnTo>
                <a:close/>
              </a:path>
            </a:pathLst>
          </a:custGeom>
          <a:solidFill>
            <a:srgbClr val="1D1D1B">
              <a:alpha val="15000"/>
            </a:srgbClr>
          </a:solidFill>
          <a:ln w="24279" cap="flat">
            <a:noFill/>
            <a:prstDash val="solid"/>
            <a:miter/>
          </a:ln>
        </p:spPr>
        <p:txBody>
          <a:bodyPr wrap="square" rtlCol="0" anchor="ctr">
            <a:noAutofit/>
          </a:bodyPr>
          <a:lstStyle/>
          <a:p>
            <a:endParaRPr lang="fr-FR"/>
          </a:p>
        </p:txBody>
      </p:sp>
      <p:sp>
        <p:nvSpPr>
          <p:cNvPr id="42" name="Freeform: Shape 41">
            <a:extLst>
              <a:ext uri="{FF2B5EF4-FFF2-40B4-BE49-F238E27FC236}">
                <a16:creationId xmlns:a16="http://schemas.microsoft.com/office/drawing/2014/main" id="{D6CC8AD1-88D7-6B30-0C7E-E5A3784907BA}"/>
              </a:ext>
            </a:extLst>
          </p:cNvPr>
          <p:cNvSpPr/>
          <p:nvPr/>
        </p:nvSpPr>
        <p:spPr>
          <a:xfrm>
            <a:off x="6017984" y="1696307"/>
            <a:ext cx="149914" cy="315282"/>
          </a:xfrm>
          <a:custGeom>
            <a:avLst/>
            <a:gdLst>
              <a:gd name="connsiteX0" fmla="*/ 0 w 149914"/>
              <a:gd name="connsiteY0" fmla="*/ 0 h 315282"/>
              <a:gd name="connsiteX1" fmla="*/ 137360 w 149914"/>
              <a:gd name="connsiteY1" fmla="*/ 237893 h 315282"/>
              <a:gd name="connsiteX2" fmla="*/ 149900 w 149914"/>
              <a:gd name="connsiteY2" fmla="*/ 285793 h 315282"/>
              <a:gd name="connsiteX3" fmla="*/ 141665 w 149914"/>
              <a:gd name="connsiteY3" fmla="*/ 315282 h 315282"/>
              <a:gd name="connsiteX4" fmla="*/ 0 w 149914"/>
              <a:gd name="connsiteY4" fmla="*/ 0 h 315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914" h="315282">
                <a:moveTo>
                  <a:pt x="0" y="0"/>
                </a:moveTo>
                <a:lnTo>
                  <a:pt x="137360" y="237893"/>
                </a:lnTo>
                <a:cubicBezTo>
                  <a:pt x="146284" y="253373"/>
                  <a:pt x="150184" y="269824"/>
                  <a:pt x="149900" y="285793"/>
                </a:cubicBezTo>
                <a:lnTo>
                  <a:pt x="141665" y="315282"/>
                </a:lnTo>
                <a:lnTo>
                  <a:pt x="0" y="0"/>
                </a:lnTo>
                <a:close/>
              </a:path>
            </a:pathLst>
          </a:custGeom>
          <a:solidFill>
            <a:srgbClr val="1D1D1B">
              <a:alpha val="15000"/>
            </a:srgbClr>
          </a:solidFill>
          <a:ln w="24279" cap="flat">
            <a:noFill/>
            <a:prstDash val="solid"/>
            <a:miter/>
          </a:ln>
        </p:spPr>
        <p:txBody>
          <a:bodyPr wrap="square" rtlCol="0" anchor="ctr">
            <a:noAutofit/>
          </a:bodyPr>
          <a:lstStyle/>
          <a:p>
            <a:endParaRPr lang="fr-FR"/>
          </a:p>
        </p:txBody>
      </p:sp>
      <p:sp>
        <p:nvSpPr>
          <p:cNvPr id="43" name="Freeform: Shape 42">
            <a:extLst>
              <a:ext uri="{FF2B5EF4-FFF2-40B4-BE49-F238E27FC236}">
                <a16:creationId xmlns:a16="http://schemas.microsoft.com/office/drawing/2014/main" id="{601ACC49-70E9-7F41-ACE5-D3B12629BF0B}"/>
              </a:ext>
            </a:extLst>
          </p:cNvPr>
          <p:cNvSpPr/>
          <p:nvPr/>
        </p:nvSpPr>
        <p:spPr>
          <a:xfrm>
            <a:off x="5150858" y="2246955"/>
            <a:ext cx="369912" cy="603901"/>
          </a:xfrm>
          <a:custGeom>
            <a:avLst/>
            <a:gdLst>
              <a:gd name="connsiteX0" fmla="*/ 334537 w 369912"/>
              <a:gd name="connsiteY0" fmla="*/ 0 h 603901"/>
              <a:gd name="connsiteX1" fmla="*/ 369912 w 369912"/>
              <a:gd name="connsiteY1" fmla="*/ 0 h 603901"/>
              <a:gd name="connsiteX2" fmla="*/ 98564 w 369912"/>
              <a:gd name="connsiteY2" fmla="*/ 603901 h 603901"/>
              <a:gd name="connsiteX3" fmla="*/ 92928 w 369912"/>
              <a:gd name="connsiteY3" fmla="*/ 603901 h 603901"/>
              <a:gd name="connsiteX4" fmla="*/ 12554 w 369912"/>
              <a:gd name="connsiteY4" fmla="*/ 464520 h 603901"/>
              <a:gd name="connsiteX5" fmla="*/ 253920 w 369912"/>
              <a:gd name="connsiteY5" fmla="*/ 46380 h 603901"/>
              <a:gd name="connsiteX6" fmla="*/ 254163 w 369912"/>
              <a:gd name="connsiteY6" fmla="*/ 46380 h 603901"/>
              <a:gd name="connsiteX7" fmla="*/ 334537 w 369912"/>
              <a:gd name="connsiteY7" fmla="*/ 0 h 6039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9912" h="603901">
                <a:moveTo>
                  <a:pt x="334537" y="0"/>
                </a:moveTo>
                <a:lnTo>
                  <a:pt x="369912" y="0"/>
                </a:lnTo>
                <a:lnTo>
                  <a:pt x="98564" y="603901"/>
                </a:lnTo>
                <a:lnTo>
                  <a:pt x="92928" y="603901"/>
                </a:lnTo>
                <a:cubicBezTo>
                  <a:pt x="21539" y="603901"/>
                  <a:pt x="-23141" y="526440"/>
                  <a:pt x="12554" y="464520"/>
                </a:cubicBezTo>
                <a:lnTo>
                  <a:pt x="253920" y="46380"/>
                </a:lnTo>
                <a:lnTo>
                  <a:pt x="254163" y="46380"/>
                </a:lnTo>
                <a:cubicBezTo>
                  <a:pt x="270675" y="17726"/>
                  <a:pt x="301271" y="0"/>
                  <a:pt x="334537" y="0"/>
                </a:cubicBezTo>
                <a:close/>
              </a:path>
            </a:pathLst>
          </a:custGeom>
          <a:solidFill>
            <a:srgbClr val="1D1D1B">
              <a:alpha val="15000"/>
            </a:srgbClr>
          </a:solidFill>
          <a:ln w="24279" cap="flat">
            <a:noFill/>
            <a:prstDash val="solid"/>
            <a:miter/>
          </a:ln>
        </p:spPr>
        <p:txBody>
          <a:bodyPr wrap="square" rtlCol="0" anchor="ctr">
            <a:noAutofit/>
          </a:bodyPr>
          <a:lstStyle/>
          <a:p>
            <a:endParaRPr lang="fr-FR"/>
          </a:p>
        </p:txBody>
      </p:sp>
      <p:sp>
        <p:nvSpPr>
          <p:cNvPr id="44" name="Freeform: Shape 43">
            <a:extLst>
              <a:ext uri="{FF2B5EF4-FFF2-40B4-BE49-F238E27FC236}">
                <a16:creationId xmlns:a16="http://schemas.microsoft.com/office/drawing/2014/main" id="{B284C6A3-E4AF-5C4A-0454-BC10D6ECB16F}"/>
              </a:ext>
            </a:extLst>
          </p:cNvPr>
          <p:cNvSpPr/>
          <p:nvPr/>
        </p:nvSpPr>
        <p:spPr>
          <a:xfrm>
            <a:off x="6265405" y="2246955"/>
            <a:ext cx="351229" cy="600718"/>
          </a:xfrm>
          <a:custGeom>
            <a:avLst/>
            <a:gdLst>
              <a:gd name="connsiteX0" fmla="*/ 0 w 351229"/>
              <a:gd name="connsiteY0" fmla="*/ 0 h 600718"/>
              <a:gd name="connsiteX1" fmla="*/ 16936 w 351229"/>
              <a:gd name="connsiteY1" fmla="*/ 0 h 600718"/>
              <a:gd name="connsiteX2" fmla="*/ 97310 w 351229"/>
              <a:gd name="connsiteY2" fmla="*/ 46380 h 600718"/>
              <a:gd name="connsiteX3" fmla="*/ 338676 w 351229"/>
              <a:gd name="connsiteY3" fmla="*/ 464520 h 600718"/>
              <a:gd name="connsiteX4" fmla="*/ 305998 w 351229"/>
              <a:gd name="connsiteY4" fmla="*/ 590830 h 600718"/>
              <a:gd name="connsiteX5" fmla="*/ 269918 w 351229"/>
              <a:gd name="connsiteY5" fmla="*/ 600718 h 600718"/>
              <a:gd name="connsiteX6" fmla="*/ 0 w 351229"/>
              <a:gd name="connsiteY6" fmla="*/ 0 h 6007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1229" h="600718">
                <a:moveTo>
                  <a:pt x="0" y="0"/>
                </a:moveTo>
                <a:lnTo>
                  <a:pt x="16936" y="0"/>
                </a:lnTo>
                <a:cubicBezTo>
                  <a:pt x="49959" y="0"/>
                  <a:pt x="80798" y="17726"/>
                  <a:pt x="97310" y="46380"/>
                </a:cubicBezTo>
                <a:lnTo>
                  <a:pt x="338676" y="464520"/>
                </a:lnTo>
                <a:cubicBezTo>
                  <a:pt x="365447" y="510960"/>
                  <a:pt x="347008" y="566142"/>
                  <a:pt x="305998" y="590830"/>
                </a:cubicBezTo>
                <a:lnTo>
                  <a:pt x="269918" y="600718"/>
                </a:lnTo>
                <a:lnTo>
                  <a:pt x="0" y="0"/>
                </a:lnTo>
                <a:close/>
              </a:path>
            </a:pathLst>
          </a:custGeom>
          <a:solidFill>
            <a:srgbClr val="1D1D1B">
              <a:alpha val="15000"/>
            </a:srgbClr>
          </a:solidFill>
          <a:ln w="24279" cap="flat">
            <a:noFill/>
            <a:prstDash val="solid"/>
            <a:miter/>
          </a:ln>
        </p:spPr>
        <p:txBody>
          <a:bodyPr wrap="square" rtlCol="0" anchor="ctr">
            <a:noAutofit/>
          </a:bodyPr>
          <a:lstStyle/>
          <a:p>
            <a:endParaRPr lang="fr-FR"/>
          </a:p>
        </p:txBody>
      </p:sp>
      <p:sp>
        <p:nvSpPr>
          <p:cNvPr id="45" name="Freeform: Shape 44">
            <a:extLst>
              <a:ext uri="{FF2B5EF4-FFF2-40B4-BE49-F238E27FC236}">
                <a16:creationId xmlns:a16="http://schemas.microsoft.com/office/drawing/2014/main" id="{7F2680F5-04C9-98D0-4179-058639207A32}"/>
              </a:ext>
            </a:extLst>
          </p:cNvPr>
          <p:cNvSpPr/>
          <p:nvPr/>
        </p:nvSpPr>
        <p:spPr>
          <a:xfrm>
            <a:off x="4702120" y="3024475"/>
            <a:ext cx="469290" cy="604144"/>
          </a:xfrm>
          <a:custGeom>
            <a:avLst/>
            <a:gdLst>
              <a:gd name="connsiteX0" fmla="*/ 334538 w 469290"/>
              <a:gd name="connsiteY0" fmla="*/ 0 h 604144"/>
              <a:gd name="connsiteX1" fmla="*/ 469290 w 469290"/>
              <a:gd name="connsiteY1" fmla="*/ 0 h 604144"/>
              <a:gd name="connsiteX2" fmla="*/ 197833 w 469290"/>
              <a:gd name="connsiteY2" fmla="*/ 604144 h 604144"/>
              <a:gd name="connsiteX3" fmla="*/ 92929 w 469290"/>
              <a:gd name="connsiteY3" fmla="*/ 604144 h 604144"/>
              <a:gd name="connsiteX4" fmla="*/ 12555 w 469290"/>
              <a:gd name="connsiteY4" fmla="*/ 464764 h 604144"/>
              <a:gd name="connsiteX5" fmla="*/ 253921 w 469290"/>
              <a:gd name="connsiteY5" fmla="*/ 46379 h 604144"/>
              <a:gd name="connsiteX6" fmla="*/ 254163 w 469290"/>
              <a:gd name="connsiteY6" fmla="*/ 46379 h 604144"/>
              <a:gd name="connsiteX7" fmla="*/ 334538 w 469290"/>
              <a:gd name="connsiteY7" fmla="*/ 0 h 604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69290" h="604144">
                <a:moveTo>
                  <a:pt x="334538" y="0"/>
                </a:moveTo>
                <a:lnTo>
                  <a:pt x="469290" y="0"/>
                </a:lnTo>
                <a:lnTo>
                  <a:pt x="197833" y="604144"/>
                </a:lnTo>
                <a:lnTo>
                  <a:pt x="92929" y="604144"/>
                </a:lnTo>
                <a:cubicBezTo>
                  <a:pt x="21539" y="604144"/>
                  <a:pt x="-23140" y="526683"/>
                  <a:pt x="12555" y="464764"/>
                </a:cubicBezTo>
                <a:lnTo>
                  <a:pt x="253921" y="46379"/>
                </a:lnTo>
                <a:lnTo>
                  <a:pt x="254163" y="46379"/>
                </a:lnTo>
                <a:cubicBezTo>
                  <a:pt x="270676" y="17726"/>
                  <a:pt x="301271" y="0"/>
                  <a:pt x="334538" y="0"/>
                </a:cubicBezTo>
                <a:close/>
              </a:path>
            </a:pathLst>
          </a:custGeom>
          <a:solidFill>
            <a:srgbClr val="1D1D1B">
              <a:alpha val="15000"/>
            </a:srgbClr>
          </a:solidFill>
          <a:ln w="24279" cap="flat">
            <a:noFill/>
            <a:prstDash val="solid"/>
            <a:miter/>
          </a:ln>
        </p:spPr>
        <p:txBody>
          <a:bodyPr wrap="square" rtlCol="0" anchor="ctr">
            <a:noAutofit/>
          </a:bodyPr>
          <a:lstStyle/>
          <a:p>
            <a:endParaRPr lang="fr-FR"/>
          </a:p>
        </p:txBody>
      </p:sp>
      <p:sp>
        <p:nvSpPr>
          <p:cNvPr id="46" name="Freeform: Shape 45">
            <a:extLst>
              <a:ext uri="{FF2B5EF4-FFF2-40B4-BE49-F238E27FC236}">
                <a16:creationId xmlns:a16="http://schemas.microsoft.com/office/drawing/2014/main" id="{3B89C04A-0328-55FF-42AF-CF7D88587DAA}"/>
              </a:ext>
            </a:extLst>
          </p:cNvPr>
          <p:cNvSpPr/>
          <p:nvPr/>
        </p:nvSpPr>
        <p:spPr>
          <a:xfrm>
            <a:off x="6614764" y="3024475"/>
            <a:ext cx="450607" cy="604144"/>
          </a:xfrm>
          <a:custGeom>
            <a:avLst/>
            <a:gdLst>
              <a:gd name="connsiteX0" fmla="*/ 0 w 450607"/>
              <a:gd name="connsiteY0" fmla="*/ 0 h 604144"/>
              <a:gd name="connsiteX1" fmla="*/ 116313 w 450607"/>
              <a:gd name="connsiteY1" fmla="*/ 0 h 604144"/>
              <a:gd name="connsiteX2" fmla="*/ 196688 w 450607"/>
              <a:gd name="connsiteY2" fmla="*/ 46379 h 604144"/>
              <a:gd name="connsiteX3" fmla="*/ 438053 w 450607"/>
              <a:gd name="connsiteY3" fmla="*/ 464764 h 604144"/>
              <a:gd name="connsiteX4" fmla="*/ 357679 w 450607"/>
              <a:gd name="connsiteY4" fmla="*/ 604144 h 604144"/>
              <a:gd name="connsiteX5" fmla="*/ 271458 w 450607"/>
              <a:gd name="connsiteY5" fmla="*/ 604144 h 604144"/>
              <a:gd name="connsiteX6" fmla="*/ 0 w 450607"/>
              <a:gd name="connsiteY6" fmla="*/ 0 h 604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0607" h="604144">
                <a:moveTo>
                  <a:pt x="0" y="0"/>
                </a:moveTo>
                <a:lnTo>
                  <a:pt x="116313" y="0"/>
                </a:lnTo>
                <a:cubicBezTo>
                  <a:pt x="149337" y="0"/>
                  <a:pt x="180175" y="17726"/>
                  <a:pt x="196688" y="46379"/>
                </a:cubicBezTo>
                <a:lnTo>
                  <a:pt x="438053" y="464764"/>
                </a:lnTo>
                <a:cubicBezTo>
                  <a:pt x="473748" y="526683"/>
                  <a:pt x="429069" y="604144"/>
                  <a:pt x="357679" y="604144"/>
                </a:cubicBezTo>
                <a:lnTo>
                  <a:pt x="271458" y="604144"/>
                </a:lnTo>
                <a:lnTo>
                  <a:pt x="0" y="0"/>
                </a:lnTo>
                <a:close/>
              </a:path>
            </a:pathLst>
          </a:custGeom>
          <a:solidFill>
            <a:srgbClr val="1D1D1B">
              <a:alpha val="15000"/>
            </a:srgbClr>
          </a:solidFill>
          <a:ln w="24279" cap="flat">
            <a:noFill/>
            <a:prstDash val="solid"/>
            <a:miter/>
          </a:ln>
        </p:spPr>
        <p:txBody>
          <a:bodyPr wrap="square" rtlCol="0" anchor="ctr">
            <a:noAutofit/>
          </a:bodyPr>
          <a:lstStyle/>
          <a:p>
            <a:endParaRPr lang="fr-FR"/>
          </a:p>
        </p:txBody>
      </p:sp>
      <p:sp>
        <p:nvSpPr>
          <p:cNvPr id="47" name="Freeform: Shape 46">
            <a:extLst>
              <a:ext uri="{FF2B5EF4-FFF2-40B4-BE49-F238E27FC236}">
                <a16:creationId xmlns:a16="http://schemas.microsoft.com/office/drawing/2014/main" id="{9E48972D-C32C-7638-AD39-88DD665F5834}"/>
              </a:ext>
            </a:extLst>
          </p:cNvPr>
          <p:cNvSpPr/>
          <p:nvPr/>
        </p:nvSpPr>
        <p:spPr>
          <a:xfrm>
            <a:off x="4253383" y="3801752"/>
            <a:ext cx="568776" cy="604144"/>
          </a:xfrm>
          <a:custGeom>
            <a:avLst/>
            <a:gdLst>
              <a:gd name="connsiteX0" fmla="*/ 334539 w 568776"/>
              <a:gd name="connsiteY0" fmla="*/ 0 h 604144"/>
              <a:gd name="connsiteX1" fmla="*/ 568776 w 568776"/>
              <a:gd name="connsiteY1" fmla="*/ 0 h 604144"/>
              <a:gd name="connsiteX2" fmla="*/ 297319 w 568776"/>
              <a:gd name="connsiteY2" fmla="*/ 604144 h 604144"/>
              <a:gd name="connsiteX3" fmla="*/ 92929 w 568776"/>
              <a:gd name="connsiteY3" fmla="*/ 604144 h 604144"/>
              <a:gd name="connsiteX4" fmla="*/ 12555 w 568776"/>
              <a:gd name="connsiteY4" fmla="*/ 464762 h 604144"/>
              <a:gd name="connsiteX5" fmla="*/ 253921 w 568776"/>
              <a:gd name="connsiteY5" fmla="*/ 46379 h 604144"/>
              <a:gd name="connsiteX6" fmla="*/ 254164 w 568776"/>
              <a:gd name="connsiteY6" fmla="*/ 46379 h 604144"/>
              <a:gd name="connsiteX7" fmla="*/ 334539 w 568776"/>
              <a:gd name="connsiteY7" fmla="*/ 0 h 604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68776" h="604144">
                <a:moveTo>
                  <a:pt x="334539" y="0"/>
                </a:moveTo>
                <a:lnTo>
                  <a:pt x="568776" y="0"/>
                </a:lnTo>
                <a:lnTo>
                  <a:pt x="297319" y="604144"/>
                </a:lnTo>
                <a:lnTo>
                  <a:pt x="92929" y="604144"/>
                </a:lnTo>
                <a:cubicBezTo>
                  <a:pt x="21539" y="604144"/>
                  <a:pt x="-23140" y="526683"/>
                  <a:pt x="12555" y="464762"/>
                </a:cubicBezTo>
                <a:lnTo>
                  <a:pt x="253921" y="46379"/>
                </a:lnTo>
                <a:lnTo>
                  <a:pt x="254164" y="46379"/>
                </a:lnTo>
                <a:cubicBezTo>
                  <a:pt x="270676" y="17726"/>
                  <a:pt x="301272" y="0"/>
                  <a:pt x="334539" y="0"/>
                </a:cubicBezTo>
                <a:close/>
              </a:path>
            </a:pathLst>
          </a:custGeom>
          <a:solidFill>
            <a:srgbClr val="1D1D1B">
              <a:alpha val="15000"/>
            </a:srgbClr>
          </a:solidFill>
          <a:ln w="24279" cap="flat">
            <a:noFill/>
            <a:prstDash val="solid"/>
            <a:miter/>
          </a:ln>
        </p:spPr>
        <p:txBody>
          <a:bodyPr wrap="square" rtlCol="0" anchor="ctr">
            <a:noAutofit/>
          </a:bodyPr>
          <a:lstStyle/>
          <a:p>
            <a:endParaRPr lang="fr-FR"/>
          </a:p>
        </p:txBody>
      </p:sp>
      <p:sp>
        <p:nvSpPr>
          <p:cNvPr id="48" name="Freeform: Shape 47">
            <a:extLst>
              <a:ext uri="{FF2B5EF4-FFF2-40B4-BE49-F238E27FC236}">
                <a16:creationId xmlns:a16="http://schemas.microsoft.com/office/drawing/2014/main" id="{201595CC-DC82-1AA9-5F8F-18788C7CCD44}"/>
              </a:ext>
            </a:extLst>
          </p:cNvPr>
          <p:cNvSpPr/>
          <p:nvPr/>
        </p:nvSpPr>
        <p:spPr>
          <a:xfrm>
            <a:off x="6964015" y="3801752"/>
            <a:ext cx="550335" cy="604144"/>
          </a:xfrm>
          <a:custGeom>
            <a:avLst/>
            <a:gdLst>
              <a:gd name="connsiteX0" fmla="*/ 0 w 550335"/>
              <a:gd name="connsiteY0" fmla="*/ 0 h 604144"/>
              <a:gd name="connsiteX1" fmla="*/ 216042 w 550335"/>
              <a:gd name="connsiteY1" fmla="*/ 0 h 604144"/>
              <a:gd name="connsiteX2" fmla="*/ 296416 w 550335"/>
              <a:gd name="connsiteY2" fmla="*/ 46379 h 604144"/>
              <a:gd name="connsiteX3" fmla="*/ 537782 w 550335"/>
              <a:gd name="connsiteY3" fmla="*/ 464762 h 604144"/>
              <a:gd name="connsiteX4" fmla="*/ 457407 w 550335"/>
              <a:gd name="connsiteY4" fmla="*/ 604144 h 604144"/>
              <a:gd name="connsiteX5" fmla="*/ 271458 w 550335"/>
              <a:gd name="connsiteY5" fmla="*/ 604144 h 604144"/>
              <a:gd name="connsiteX6" fmla="*/ 0 w 550335"/>
              <a:gd name="connsiteY6" fmla="*/ 0 h 6041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0335" h="604144">
                <a:moveTo>
                  <a:pt x="0" y="0"/>
                </a:moveTo>
                <a:lnTo>
                  <a:pt x="216042" y="0"/>
                </a:lnTo>
                <a:cubicBezTo>
                  <a:pt x="249065" y="0"/>
                  <a:pt x="279904" y="17726"/>
                  <a:pt x="296416" y="46379"/>
                </a:cubicBezTo>
                <a:lnTo>
                  <a:pt x="537782" y="464762"/>
                </a:lnTo>
                <a:cubicBezTo>
                  <a:pt x="573477" y="526683"/>
                  <a:pt x="528797" y="604144"/>
                  <a:pt x="457407" y="604144"/>
                </a:cubicBezTo>
                <a:lnTo>
                  <a:pt x="271458" y="604144"/>
                </a:lnTo>
                <a:lnTo>
                  <a:pt x="0" y="0"/>
                </a:lnTo>
                <a:close/>
              </a:path>
            </a:pathLst>
          </a:custGeom>
          <a:solidFill>
            <a:srgbClr val="1D1D1B">
              <a:alpha val="15000"/>
            </a:srgbClr>
          </a:solidFill>
          <a:ln w="24279" cap="flat">
            <a:noFill/>
            <a:prstDash val="solid"/>
            <a:miter/>
          </a:ln>
        </p:spPr>
        <p:txBody>
          <a:bodyPr wrap="square" rtlCol="0" anchor="ctr">
            <a:noAutofit/>
          </a:bodyPr>
          <a:lstStyle/>
          <a:p>
            <a:endParaRPr lang="fr-FR"/>
          </a:p>
        </p:txBody>
      </p:sp>
      <p:sp>
        <p:nvSpPr>
          <p:cNvPr id="49" name="Freeform: Shape 48">
            <a:extLst>
              <a:ext uri="{FF2B5EF4-FFF2-40B4-BE49-F238E27FC236}">
                <a16:creationId xmlns:a16="http://schemas.microsoft.com/office/drawing/2014/main" id="{8D4BB5AA-3655-F495-D701-4BE9C061E53F}"/>
              </a:ext>
            </a:extLst>
          </p:cNvPr>
          <p:cNvSpPr/>
          <p:nvPr/>
        </p:nvSpPr>
        <p:spPr>
          <a:xfrm>
            <a:off x="3804648" y="4579028"/>
            <a:ext cx="668261" cy="604142"/>
          </a:xfrm>
          <a:custGeom>
            <a:avLst/>
            <a:gdLst>
              <a:gd name="connsiteX0" fmla="*/ 334537 w 668261"/>
              <a:gd name="connsiteY0" fmla="*/ 0 h 604142"/>
              <a:gd name="connsiteX1" fmla="*/ 668261 w 668261"/>
              <a:gd name="connsiteY1" fmla="*/ 0 h 604142"/>
              <a:gd name="connsiteX2" fmla="*/ 396804 w 668261"/>
              <a:gd name="connsiteY2" fmla="*/ 604142 h 604142"/>
              <a:gd name="connsiteX3" fmla="*/ 92929 w 668261"/>
              <a:gd name="connsiteY3" fmla="*/ 604142 h 604142"/>
              <a:gd name="connsiteX4" fmla="*/ 12554 w 668261"/>
              <a:gd name="connsiteY4" fmla="*/ 464762 h 604142"/>
              <a:gd name="connsiteX5" fmla="*/ 253920 w 668261"/>
              <a:gd name="connsiteY5" fmla="*/ 46379 h 604142"/>
              <a:gd name="connsiteX6" fmla="*/ 254163 w 668261"/>
              <a:gd name="connsiteY6" fmla="*/ 46379 h 604142"/>
              <a:gd name="connsiteX7" fmla="*/ 334537 w 668261"/>
              <a:gd name="connsiteY7" fmla="*/ 0 h 604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68261" h="604142">
                <a:moveTo>
                  <a:pt x="334537" y="0"/>
                </a:moveTo>
                <a:lnTo>
                  <a:pt x="668261" y="0"/>
                </a:lnTo>
                <a:lnTo>
                  <a:pt x="396804" y="604142"/>
                </a:lnTo>
                <a:lnTo>
                  <a:pt x="92929" y="604142"/>
                </a:lnTo>
                <a:cubicBezTo>
                  <a:pt x="21539" y="604142"/>
                  <a:pt x="-23141" y="526682"/>
                  <a:pt x="12554" y="464762"/>
                </a:cubicBezTo>
                <a:lnTo>
                  <a:pt x="253920" y="46379"/>
                </a:lnTo>
                <a:lnTo>
                  <a:pt x="254163" y="46379"/>
                </a:lnTo>
                <a:cubicBezTo>
                  <a:pt x="270675" y="17726"/>
                  <a:pt x="301271" y="0"/>
                  <a:pt x="334537" y="0"/>
                </a:cubicBezTo>
                <a:close/>
              </a:path>
            </a:pathLst>
          </a:custGeom>
          <a:solidFill>
            <a:srgbClr val="1D1D1B">
              <a:alpha val="15000"/>
            </a:srgbClr>
          </a:solidFill>
          <a:ln w="24279" cap="flat">
            <a:noFill/>
            <a:prstDash val="solid"/>
            <a:miter/>
          </a:ln>
        </p:spPr>
        <p:txBody>
          <a:bodyPr wrap="square" rtlCol="0" anchor="ctr">
            <a:noAutofit/>
          </a:bodyPr>
          <a:lstStyle/>
          <a:p>
            <a:endParaRPr lang="fr-FR"/>
          </a:p>
        </p:txBody>
      </p:sp>
      <p:sp>
        <p:nvSpPr>
          <p:cNvPr id="50" name="Freeform: Shape 49">
            <a:extLst>
              <a:ext uri="{FF2B5EF4-FFF2-40B4-BE49-F238E27FC236}">
                <a16:creationId xmlns:a16="http://schemas.microsoft.com/office/drawing/2014/main" id="{626CE613-44C7-70A3-B4AD-791B7BB0D6B6}"/>
              </a:ext>
            </a:extLst>
          </p:cNvPr>
          <p:cNvSpPr/>
          <p:nvPr/>
        </p:nvSpPr>
        <p:spPr>
          <a:xfrm>
            <a:off x="7313265" y="4579028"/>
            <a:ext cx="649823" cy="604142"/>
          </a:xfrm>
          <a:custGeom>
            <a:avLst/>
            <a:gdLst>
              <a:gd name="connsiteX0" fmla="*/ 0 w 649823"/>
              <a:gd name="connsiteY0" fmla="*/ 0 h 604142"/>
              <a:gd name="connsiteX1" fmla="*/ 315530 w 649823"/>
              <a:gd name="connsiteY1" fmla="*/ 0 h 604142"/>
              <a:gd name="connsiteX2" fmla="*/ 395904 w 649823"/>
              <a:gd name="connsiteY2" fmla="*/ 46379 h 604142"/>
              <a:gd name="connsiteX3" fmla="*/ 637270 w 649823"/>
              <a:gd name="connsiteY3" fmla="*/ 464762 h 604142"/>
              <a:gd name="connsiteX4" fmla="*/ 556896 w 649823"/>
              <a:gd name="connsiteY4" fmla="*/ 604142 h 604142"/>
              <a:gd name="connsiteX5" fmla="*/ 271457 w 649823"/>
              <a:gd name="connsiteY5" fmla="*/ 604142 h 604142"/>
              <a:gd name="connsiteX6" fmla="*/ 0 w 649823"/>
              <a:gd name="connsiteY6" fmla="*/ 0 h 604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49823" h="604142">
                <a:moveTo>
                  <a:pt x="0" y="0"/>
                </a:moveTo>
                <a:lnTo>
                  <a:pt x="315530" y="0"/>
                </a:lnTo>
                <a:cubicBezTo>
                  <a:pt x="348553" y="0"/>
                  <a:pt x="379392" y="17726"/>
                  <a:pt x="395904" y="46379"/>
                </a:cubicBezTo>
                <a:lnTo>
                  <a:pt x="637270" y="464762"/>
                </a:lnTo>
                <a:cubicBezTo>
                  <a:pt x="672964" y="526682"/>
                  <a:pt x="628286" y="604142"/>
                  <a:pt x="556896" y="604142"/>
                </a:cubicBezTo>
                <a:lnTo>
                  <a:pt x="271457" y="604142"/>
                </a:lnTo>
                <a:lnTo>
                  <a:pt x="0" y="0"/>
                </a:lnTo>
                <a:close/>
              </a:path>
            </a:pathLst>
          </a:custGeom>
          <a:solidFill>
            <a:srgbClr val="1D1D1B">
              <a:alpha val="15000"/>
            </a:srgbClr>
          </a:solidFill>
          <a:ln w="24279" cap="flat">
            <a:noFill/>
            <a:prstDash val="solid"/>
            <a:miter/>
          </a:ln>
        </p:spPr>
        <p:txBody>
          <a:bodyPr wrap="square" rtlCol="0" anchor="ctr">
            <a:noAutofit/>
          </a:bodyPr>
          <a:lstStyle/>
          <a:p>
            <a:endParaRPr lang="fr-FR"/>
          </a:p>
        </p:txBody>
      </p:sp>
      <p:sp>
        <p:nvSpPr>
          <p:cNvPr id="51" name="Freeform: Shape 50">
            <a:extLst>
              <a:ext uri="{FF2B5EF4-FFF2-40B4-BE49-F238E27FC236}">
                <a16:creationId xmlns:a16="http://schemas.microsoft.com/office/drawing/2014/main" id="{6092FF98-B66B-6C26-680A-41D38C58DD97}"/>
              </a:ext>
            </a:extLst>
          </p:cNvPr>
          <p:cNvSpPr/>
          <p:nvPr/>
        </p:nvSpPr>
        <p:spPr>
          <a:xfrm>
            <a:off x="3351297" y="5356303"/>
            <a:ext cx="772362" cy="611671"/>
          </a:xfrm>
          <a:custGeom>
            <a:avLst/>
            <a:gdLst>
              <a:gd name="connsiteX0" fmla="*/ 338908 w 772362"/>
              <a:gd name="connsiteY0" fmla="*/ 0 h 611671"/>
              <a:gd name="connsiteX1" fmla="*/ 772362 w 772362"/>
              <a:gd name="connsiteY1" fmla="*/ 0 h 611671"/>
              <a:gd name="connsiteX2" fmla="*/ 497523 w 772362"/>
              <a:gd name="connsiteY2" fmla="*/ 611671 h 611671"/>
              <a:gd name="connsiteX3" fmla="*/ 92928 w 772362"/>
              <a:gd name="connsiteY3" fmla="*/ 611671 h 611671"/>
              <a:gd name="connsiteX4" fmla="*/ 12554 w 772362"/>
              <a:gd name="connsiteY4" fmla="*/ 472291 h 611671"/>
              <a:gd name="connsiteX5" fmla="*/ 258534 w 772362"/>
              <a:gd name="connsiteY5" fmla="*/ 46380 h 611671"/>
              <a:gd name="connsiteX6" fmla="*/ 338908 w 772362"/>
              <a:gd name="connsiteY6" fmla="*/ 0 h 611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72362" h="611671">
                <a:moveTo>
                  <a:pt x="338908" y="0"/>
                </a:moveTo>
                <a:lnTo>
                  <a:pt x="772362" y="0"/>
                </a:lnTo>
                <a:lnTo>
                  <a:pt x="497523" y="611671"/>
                </a:lnTo>
                <a:lnTo>
                  <a:pt x="92928" y="611671"/>
                </a:lnTo>
                <a:cubicBezTo>
                  <a:pt x="21538" y="611671"/>
                  <a:pt x="-23141" y="534211"/>
                  <a:pt x="12554" y="472291"/>
                </a:cubicBezTo>
                <a:lnTo>
                  <a:pt x="258534" y="46380"/>
                </a:lnTo>
                <a:cubicBezTo>
                  <a:pt x="275046" y="17727"/>
                  <a:pt x="305642" y="0"/>
                  <a:pt x="338908" y="0"/>
                </a:cubicBezTo>
                <a:close/>
              </a:path>
            </a:pathLst>
          </a:custGeom>
          <a:solidFill>
            <a:srgbClr val="1D1D1B">
              <a:alpha val="30000"/>
            </a:srgbClr>
          </a:solidFill>
          <a:ln w="24279" cap="flat">
            <a:noFill/>
            <a:prstDash val="solid"/>
            <a:miter/>
          </a:ln>
        </p:spPr>
        <p:txBody>
          <a:bodyPr wrap="square" rtlCol="0" anchor="ctr">
            <a:noAutofit/>
          </a:bodyPr>
          <a:lstStyle/>
          <a:p>
            <a:endParaRPr lang="fr-FR"/>
          </a:p>
        </p:txBody>
      </p:sp>
      <p:sp>
        <p:nvSpPr>
          <p:cNvPr id="52" name="Freeform: Shape 51">
            <a:extLst>
              <a:ext uri="{FF2B5EF4-FFF2-40B4-BE49-F238E27FC236}">
                <a16:creationId xmlns:a16="http://schemas.microsoft.com/office/drawing/2014/main" id="{846C5173-BA03-7A89-2D97-CAB38188F6E1}"/>
              </a:ext>
            </a:extLst>
          </p:cNvPr>
          <p:cNvSpPr/>
          <p:nvPr/>
        </p:nvSpPr>
        <p:spPr>
          <a:xfrm>
            <a:off x="7662515" y="5356303"/>
            <a:ext cx="753923" cy="611671"/>
          </a:xfrm>
          <a:custGeom>
            <a:avLst/>
            <a:gdLst>
              <a:gd name="connsiteX0" fmla="*/ 0 w 753923"/>
              <a:gd name="connsiteY0" fmla="*/ 0 h 611671"/>
              <a:gd name="connsiteX1" fmla="*/ 415016 w 753923"/>
              <a:gd name="connsiteY1" fmla="*/ 0 h 611671"/>
              <a:gd name="connsiteX2" fmla="*/ 495390 w 753923"/>
              <a:gd name="connsiteY2" fmla="*/ 46380 h 611671"/>
              <a:gd name="connsiteX3" fmla="*/ 741370 w 753923"/>
              <a:gd name="connsiteY3" fmla="*/ 472291 h 611671"/>
              <a:gd name="connsiteX4" fmla="*/ 660996 w 753923"/>
              <a:gd name="connsiteY4" fmla="*/ 611671 h 611671"/>
              <a:gd name="connsiteX5" fmla="*/ 274840 w 753923"/>
              <a:gd name="connsiteY5" fmla="*/ 611671 h 611671"/>
              <a:gd name="connsiteX6" fmla="*/ 0 w 753923"/>
              <a:gd name="connsiteY6" fmla="*/ 0 h 611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3923" h="611671">
                <a:moveTo>
                  <a:pt x="0" y="0"/>
                </a:moveTo>
                <a:lnTo>
                  <a:pt x="415016" y="0"/>
                </a:lnTo>
                <a:cubicBezTo>
                  <a:pt x="448039" y="0"/>
                  <a:pt x="478878" y="17727"/>
                  <a:pt x="495390" y="46380"/>
                </a:cubicBezTo>
                <a:lnTo>
                  <a:pt x="741370" y="472291"/>
                </a:lnTo>
                <a:cubicBezTo>
                  <a:pt x="777064" y="534211"/>
                  <a:pt x="732386" y="611671"/>
                  <a:pt x="660996" y="611671"/>
                </a:cubicBezTo>
                <a:lnTo>
                  <a:pt x="274840" y="611671"/>
                </a:lnTo>
                <a:lnTo>
                  <a:pt x="0" y="0"/>
                </a:lnTo>
                <a:close/>
              </a:path>
            </a:pathLst>
          </a:custGeom>
          <a:solidFill>
            <a:srgbClr val="1D1D1B">
              <a:alpha val="30000"/>
            </a:srgbClr>
          </a:solidFill>
          <a:ln w="24279" cap="flat">
            <a:noFill/>
            <a:prstDash val="solid"/>
            <a:miter/>
          </a:ln>
        </p:spPr>
        <p:txBody>
          <a:bodyPr wrap="square" rtlCol="0" anchor="ctr">
            <a:noAutofit/>
          </a:bodyPr>
          <a:lstStyle/>
          <a:p>
            <a:endParaRPr lang="fr-FR"/>
          </a:p>
        </p:txBody>
      </p:sp>
      <p:sp>
        <p:nvSpPr>
          <p:cNvPr id="53" name="Freeform: Shape 52">
            <a:extLst>
              <a:ext uri="{FF2B5EF4-FFF2-40B4-BE49-F238E27FC236}">
                <a16:creationId xmlns:a16="http://schemas.microsoft.com/office/drawing/2014/main" id="{A986568E-8E60-9938-E6AE-E93F09474E11}"/>
              </a:ext>
            </a:extLst>
          </p:cNvPr>
          <p:cNvSpPr/>
          <p:nvPr/>
        </p:nvSpPr>
        <p:spPr>
          <a:xfrm>
            <a:off x="5520770" y="2011589"/>
            <a:ext cx="744635" cy="235366"/>
          </a:xfrm>
          <a:custGeom>
            <a:avLst/>
            <a:gdLst>
              <a:gd name="connsiteX0" fmla="*/ 638879 w 744635"/>
              <a:gd name="connsiteY0" fmla="*/ 0 h 235366"/>
              <a:gd name="connsiteX1" fmla="*/ 744635 w 744635"/>
              <a:gd name="connsiteY1" fmla="*/ 235366 h 235366"/>
              <a:gd name="connsiteX2" fmla="*/ 0 w 744635"/>
              <a:gd name="connsiteY2" fmla="*/ 235366 h 235366"/>
              <a:gd name="connsiteX3" fmla="*/ 96537 w 744635"/>
              <a:gd name="connsiteY3" fmla="*/ 20518 h 235366"/>
              <a:gd name="connsiteX4" fmla="*/ 124300 w 744635"/>
              <a:gd name="connsiteY4" fmla="*/ 48920 h 235366"/>
              <a:gd name="connsiteX5" fmla="*/ 171996 w 744635"/>
              <a:gd name="connsiteY5" fmla="*/ 61991 h 235366"/>
              <a:gd name="connsiteX6" fmla="*/ 554200 w 744635"/>
              <a:gd name="connsiteY6" fmla="*/ 61991 h 235366"/>
              <a:gd name="connsiteX7" fmla="*/ 634544 w 744635"/>
              <a:gd name="connsiteY7" fmla="*/ 15521 h 235366"/>
              <a:gd name="connsiteX8" fmla="*/ 638879 w 744635"/>
              <a:gd name="connsiteY8" fmla="*/ 0 h 235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44635" h="235366">
                <a:moveTo>
                  <a:pt x="638879" y="0"/>
                </a:moveTo>
                <a:lnTo>
                  <a:pt x="744635" y="235366"/>
                </a:lnTo>
                <a:lnTo>
                  <a:pt x="0" y="235366"/>
                </a:lnTo>
                <a:lnTo>
                  <a:pt x="96537" y="20518"/>
                </a:lnTo>
                <a:lnTo>
                  <a:pt x="124300" y="48920"/>
                </a:lnTo>
                <a:cubicBezTo>
                  <a:pt x="137971" y="57150"/>
                  <a:pt x="154149" y="61991"/>
                  <a:pt x="171996" y="61991"/>
                </a:cubicBezTo>
                <a:lnTo>
                  <a:pt x="554200" y="61991"/>
                </a:lnTo>
                <a:cubicBezTo>
                  <a:pt x="589895" y="61991"/>
                  <a:pt x="618912" y="42626"/>
                  <a:pt x="634544" y="15521"/>
                </a:cubicBezTo>
                <a:lnTo>
                  <a:pt x="638879" y="0"/>
                </a:lnTo>
                <a:close/>
              </a:path>
            </a:pathLst>
          </a:custGeom>
          <a:solidFill>
            <a:srgbClr val="1D1D1B">
              <a:alpha val="15000"/>
            </a:srgbClr>
          </a:solidFill>
          <a:ln w="24279" cap="flat">
            <a:noFill/>
            <a:prstDash val="solid"/>
            <a:miter/>
          </a:ln>
        </p:spPr>
        <p:txBody>
          <a:bodyPr wrap="square" rtlCol="0" anchor="ctr">
            <a:noAutofit/>
          </a:bodyPr>
          <a:lstStyle/>
          <a:p>
            <a:endParaRPr lang="fr-FR"/>
          </a:p>
        </p:txBody>
      </p:sp>
      <p:sp>
        <p:nvSpPr>
          <p:cNvPr id="54" name="Freeform: Shape 53">
            <a:extLst>
              <a:ext uri="{FF2B5EF4-FFF2-40B4-BE49-F238E27FC236}">
                <a16:creationId xmlns:a16="http://schemas.microsoft.com/office/drawing/2014/main" id="{7F03DF81-E2FF-F17A-F051-656243AA45B5}"/>
              </a:ext>
            </a:extLst>
          </p:cNvPr>
          <p:cNvSpPr/>
          <p:nvPr/>
        </p:nvSpPr>
        <p:spPr>
          <a:xfrm>
            <a:off x="5171410" y="2847673"/>
            <a:ext cx="1443354" cy="176802"/>
          </a:xfrm>
          <a:custGeom>
            <a:avLst/>
            <a:gdLst>
              <a:gd name="connsiteX0" fmla="*/ 1363913 w 1443354"/>
              <a:gd name="connsiteY0" fmla="*/ 0 h 176802"/>
              <a:gd name="connsiteX1" fmla="*/ 1443354 w 1443354"/>
              <a:gd name="connsiteY1" fmla="*/ 176802 h 176802"/>
              <a:gd name="connsiteX2" fmla="*/ 0 w 1443354"/>
              <a:gd name="connsiteY2" fmla="*/ 176802 h 176802"/>
              <a:gd name="connsiteX3" fmla="*/ 78012 w 1443354"/>
              <a:gd name="connsiteY3" fmla="*/ 3183 h 176802"/>
              <a:gd name="connsiteX4" fmla="*/ 1352297 w 1443354"/>
              <a:gd name="connsiteY4" fmla="*/ 3183 h 176802"/>
              <a:gd name="connsiteX5" fmla="*/ 1363913 w 1443354"/>
              <a:gd name="connsiteY5" fmla="*/ 0 h 176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43354" h="176802">
                <a:moveTo>
                  <a:pt x="1363913" y="0"/>
                </a:moveTo>
                <a:lnTo>
                  <a:pt x="1443354" y="176802"/>
                </a:lnTo>
                <a:lnTo>
                  <a:pt x="0" y="176802"/>
                </a:lnTo>
                <a:lnTo>
                  <a:pt x="78012" y="3183"/>
                </a:lnTo>
                <a:lnTo>
                  <a:pt x="1352297" y="3183"/>
                </a:lnTo>
                <a:lnTo>
                  <a:pt x="1363913" y="0"/>
                </a:lnTo>
                <a:close/>
              </a:path>
            </a:pathLst>
          </a:custGeom>
          <a:solidFill>
            <a:srgbClr val="1D1D1B">
              <a:alpha val="15000"/>
            </a:srgbClr>
          </a:solidFill>
          <a:ln w="24279" cap="flat">
            <a:noFill/>
            <a:prstDash val="solid"/>
            <a:miter/>
          </a:ln>
        </p:spPr>
        <p:txBody>
          <a:bodyPr wrap="square" rtlCol="0" anchor="ctr">
            <a:noAutofit/>
          </a:bodyPr>
          <a:lstStyle/>
          <a:p>
            <a:endParaRPr lang="fr-FR"/>
          </a:p>
        </p:txBody>
      </p:sp>
      <p:sp>
        <p:nvSpPr>
          <p:cNvPr id="55" name="Freeform: Shape 54">
            <a:extLst>
              <a:ext uri="{FF2B5EF4-FFF2-40B4-BE49-F238E27FC236}">
                <a16:creationId xmlns:a16="http://schemas.microsoft.com/office/drawing/2014/main" id="{4FC5187F-F121-93E6-FDF9-16EE04B780BC}"/>
              </a:ext>
            </a:extLst>
          </p:cNvPr>
          <p:cNvSpPr/>
          <p:nvPr/>
        </p:nvSpPr>
        <p:spPr>
          <a:xfrm>
            <a:off x="4822159" y="3628619"/>
            <a:ext cx="2141856" cy="173133"/>
          </a:xfrm>
          <a:custGeom>
            <a:avLst/>
            <a:gdLst>
              <a:gd name="connsiteX0" fmla="*/ 77794 w 2141856"/>
              <a:gd name="connsiteY0" fmla="*/ 0 h 173133"/>
              <a:gd name="connsiteX1" fmla="*/ 2064063 w 2141856"/>
              <a:gd name="connsiteY1" fmla="*/ 0 h 173133"/>
              <a:gd name="connsiteX2" fmla="*/ 2141856 w 2141856"/>
              <a:gd name="connsiteY2" fmla="*/ 173133 h 173133"/>
              <a:gd name="connsiteX3" fmla="*/ 0 w 2141856"/>
              <a:gd name="connsiteY3" fmla="*/ 173133 h 173133"/>
              <a:gd name="connsiteX4" fmla="*/ 77794 w 2141856"/>
              <a:gd name="connsiteY4" fmla="*/ 0 h 1731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41856" h="173133">
                <a:moveTo>
                  <a:pt x="77794" y="0"/>
                </a:moveTo>
                <a:lnTo>
                  <a:pt x="2064063" y="0"/>
                </a:lnTo>
                <a:lnTo>
                  <a:pt x="2141856" y="173133"/>
                </a:lnTo>
                <a:lnTo>
                  <a:pt x="0" y="173133"/>
                </a:lnTo>
                <a:lnTo>
                  <a:pt x="77794" y="0"/>
                </a:lnTo>
                <a:close/>
              </a:path>
            </a:pathLst>
          </a:custGeom>
          <a:solidFill>
            <a:srgbClr val="1D1D1B">
              <a:alpha val="15000"/>
            </a:srgbClr>
          </a:solidFill>
          <a:ln w="24279" cap="flat">
            <a:noFill/>
            <a:prstDash val="solid"/>
            <a:miter/>
          </a:ln>
        </p:spPr>
        <p:txBody>
          <a:bodyPr wrap="square" rtlCol="0" anchor="ctr">
            <a:noAutofit/>
          </a:bodyPr>
          <a:lstStyle/>
          <a:p>
            <a:endParaRPr lang="fr-FR"/>
          </a:p>
        </p:txBody>
      </p:sp>
      <p:sp>
        <p:nvSpPr>
          <p:cNvPr id="56" name="Freeform: Shape 55">
            <a:extLst>
              <a:ext uri="{FF2B5EF4-FFF2-40B4-BE49-F238E27FC236}">
                <a16:creationId xmlns:a16="http://schemas.microsoft.com/office/drawing/2014/main" id="{7D00BD2A-2D38-D375-98D1-EC645692FF93}"/>
              </a:ext>
            </a:extLst>
          </p:cNvPr>
          <p:cNvSpPr/>
          <p:nvPr/>
        </p:nvSpPr>
        <p:spPr>
          <a:xfrm>
            <a:off x="4472909" y="4405896"/>
            <a:ext cx="2840356" cy="173132"/>
          </a:xfrm>
          <a:custGeom>
            <a:avLst/>
            <a:gdLst>
              <a:gd name="connsiteX0" fmla="*/ 77793 w 2840356"/>
              <a:gd name="connsiteY0" fmla="*/ 0 h 173132"/>
              <a:gd name="connsiteX1" fmla="*/ 2762564 w 2840356"/>
              <a:gd name="connsiteY1" fmla="*/ 0 h 173132"/>
              <a:gd name="connsiteX2" fmla="*/ 2840356 w 2840356"/>
              <a:gd name="connsiteY2" fmla="*/ 173132 h 173132"/>
              <a:gd name="connsiteX3" fmla="*/ 0 w 2840356"/>
              <a:gd name="connsiteY3" fmla="*/ 173132 h 173132"/>
              <a:gd name="connsiteX4" fmla="*/ 77793 w 2840356"/>
              <a:gd name="connsiteY4" fmla="*/ 0 h 1731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40356" h="173132">
                <a:moveTo>
                  <a:pt x="77793" y="0"/>
                </a:moveTo>
                <a:lnTo>
                  <a:pt x="2762564" y="0"/>
                </a:lnTo>
                <a:lnTo>
                  <a:pt x="2840356" y="173132"/>
                </a:lnTo>
                <a:lnTo>
                  <a:pt x="0" y="173132"/>
                </a:lnTo>
                <a:lnTo>
                  <a:pt x="77793" y="0"/>
                </a:lnTo>
                <a:close/>
              </a:path>
            </a:pathLst>
          </a:custGeom>
          <a:solidFill>
            <a:srgbClr val="1D1D1B">
              <a:alpha val="15000"/>
            </a:srgbClr>
          </a:solidFill>
          <a:ln w="24279" cap="flat">
            <a:noFill/>
            <a:prstDash val="solid"/>
            <a:miter/>
          </a:ln>
        </p:spPr>
        <p:txBody>
          <a:bodyPr wrap="square" rtlCol="0" anchor="ctr">
            <a:noAutofit/>
          </a:bodyPr>
          <a:lstStyle/>
          <a:p>
            <a:endParaRPr lang="fr-FR"/>
          </a:p>
        </p:txBody>
      </p:sp>
      <p:sp>
        <p:nvSpPr>
          <p:cNvPr id="57" name="Freeform: Shape 56">
            <a:extLst>
              <a:ext uri="{FF2B5EF4-FFF2-40B4-BE49-F238E27FC236}">
                <a16:creationId xmlns:a16="http://schemas.microsoft.com/office/drawing/2014/main" id="{02EF29D1-3177-285F-A028-0140426F51A5}"/>
              </a:ext>
            </a:extLst>
          </p:cNvPr>
          <p:cNvSpPr/>
          <p:nvPr/>
        </p:nvSpPr>
        <p:spPr>
          <a:xfrm>
            <a:off x="4123659" y="5183170"/>
            <a:ext cx="3538856" cy="173133"/>
          </a:xfrm>
          <a:custGeom>
            <a:avLst/>
            <a:gdLst>
              <a:gd name="connsiteX0" fmla="*/ 77793 w 3538856"/>
              <a:gd name="connsiteY0" fmla="*/ 0 h 173133"/>
              <a:gd name="connsiteX1" fmla="*/ 3461063 w 3538856"/>
              <a:gd name="connsiteY1" fmla="*/ 0 h 173133"/>
              <a:gd name="connsiteX2" fmla="*/ 3538856 w 3538856"/>
              <a:gd name="connsiteY2" fmla="*/ 173133 h 173133"/>
              <a:gd name="connsiteX3" fmla="*/ 0 w 3538856"/>
              <a:gd name="connsiteY3" fmla="*/ 173133 h 173133"/>
              <a:gd name="connsiteX4" fmla="*/ 77793 w 3538856"/>
              <a:gd name="connsiteY4" fmla="*/ 0 h 17313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38856" h="173133">
                <a:moveTo>
                  <a:pt x="77793" y="0"/>
                </a:moveTo>
                <a:lnTo>
                  <a:pt x="3461063" y="0"/>
                </a:lnTo>
                <a:lnTo>
                  <a:pt x="3538856" y="173133"/>
                </a:lnTo>
                <a:lnTo>
                  <a:pt x="0" y="173133"/>
                </a:lnTo>
                <a:lnTo>
                  <a:pt x="77793" y="0"/>
                </a:lnTo>
                <a:close/>
              </a:path>
            </a:pathLst>
          </a:custGeom>
          <a:solidFill>
            <a:srgbClr val="1D1D1B">
              <a:alpha val="15000"/>
            </a:srgbClr>
          </a:solidFill>
          <a:ln w="24279" cap="flat">
            <a:noFill/>
            <a:prstDash val="solid"/>
            <a:miter/>
          </a:ln>
        </p:spPr>
        <p:txBody>
          <a:bodyPr wrap="square" rtlCol="0" anchor="ctr">
            <a:noAutofit/>
          </a:bodyPr>
          <a:lstStyle/>
          <a:p>
            <a:endParaRPr lang="fr-FR"/>
          </a:p>
        </p:txBody>
      </p:sp>
      <p:grpSp>
        <p:nvGrpSpPr>
          <p:cNvPr id="58" name="Group 57">
            <a:extLst>
              <a:ext uri="{FF2B5EF4-FFF2-40B4-BE49-F238E27FC236}">
                <a16:creationId xmlns:a16="http://schemas.microsoft.com/office/drawing/2014/main" id="{D5F0B6A2-54E0-3E9B-C6A0-587881616158}"/>
              </a:ext>
            </a:extLst>
          </p:cNvPr>
          <p:cNvGrpSpPr/>
          <p:nvPr/>
        </p:nvGrpSpPr>
        <p:grpSpPr>
          <a:xfrm>
            <a:off x="8082343" y="2905671"/>
            <a:ext cx="3894972" cy="1659037"/>
            <a:chOff x="8921977" y="3101132"/>
            <a:chExt cx="2926080" cy="1659037"/>
          </a:xfrm>
        </p:grpSpPr>
        <p:sp>
          <p:nvSpPr>
            <p:cNvPr id="59" name="TextBox 58">
              <a:extLst>
                <a:ext uri="{FF2B5EF4-FFF2-40B4-BE49-F238E27FC236}">
                  <a16:creationId xmlns:a16="http://schemas.microsoft.com/office/drawing/2014/main" id="{3F765953-5425-1009-BD98-3B455761ED0F}"/>
                </a:ext>
              </a:extLst>
            </p:cNvPr>
            <p:cNvSpPr txBox="1"/>
            <p:nvPr/>
          </p:nvSpPr>
          <p:spPr>
            <a:xfrm>
              <a:off x="8921977" y="3101132"/>
              <a:ext cx="2926080" cy="307777"/>
            </a:xfrm>
            <a:prstGeom prst="rect">
              <a:avLst/>
            </a:prstGeom>
            <a:noFill/>
          </p:spPr>
          <p:txBody>
            <a:bodyPr wrap="square" lIns="0" rIns="0" rtlCol="0" anchor="b">
              <a:spAutoFit/>
            </a:bodyPr>
            <a:lstStyle/>
            <a:p>
              <a:pPr algn="ctr" rtl="1"/>
              <a:r>
                <a:rPr lang="ar-EG" b="1" noProof="1">
                  <a:solidFill>
                    <a:schemeClr val="accent3">
                      <a:lumMod val="50000"/>
                    </a:schemeClr>
                  </a:solidFill>
                  <a:latin typeface="Alexandria" pitchFamily="2" charset="-78"/>
                  <a:cs typeface="Alexandria" pitchFamily="2" charset="-78"/>
                </a:rPr>
                <a:t>3) اللجان الدائمة للحوكمة</a:t>
              </a:r>
              <a:endParaRPr lang="en-US" b="1" noProof="1">
                <a:solidFill>
                  <a:schemeClr val="accent3">
                    <a:lumMod val="50000"/>
                  </a:schemeClr>
                </a:solidFill>
                <a:latin typeface="Alexandria" pitchFamily="2" charset="-78"/>
                <a:cs typeface="Alexandria" pitchFamily="2" charset="-78"/>
              </a:endParaRPr>
            </a:p>
          </p:txBody>
        </p:sp>
        <p:sp>
          <p:nvSpPr>
            <p:cNvPr id="60" name="TextBox 59">
              <a:extLst>
                <a:ext uri="{FF2B5EF4-FFF2-40B4-BE49-F238E27FC236}">
                  <a16:creationId xmlns:a16="http://schemas.microsoft.com/office/drawing/2014/main" id="{847D620A-5BA4-7F2F-3504-55E521EFF78E}"/>
                </a:ext>
              </a:extLst>
            </p:cNvPr>
            <p:cNvSpPr txBox="1"/>
            <p:nvPr/>
          </p:nvSpPr>
          <p:spPr>
            <a:xfrm>
              <a:off x="8921977" y="3406400"/>
              <a:ext cx="2926080" cy="1353769"/>
            </a:xfrm>
            <a:prstGeom prst="rect">
              <a:avLst/>
            </a:prstGeom>
            <a:noFill/>
          </p:spPr>
          <p:txBody>
            <a:bodyPr wrap="square" lIns="0" rIns="0" rtlCol="0" anchor="t">
              <a:spAutoFit/>
            </a:bodyPr>
            <a:lstStyle/>
            <a:p>
              <a:pPr algn="ctr" rtl="1"/>
              <a:r>
                <a:rPr lang="ar-EG" sz="1200" noProof="1">
                  <a:solidFill>
                    <a:schemeClr val="tx1"/>
                  </a:solidFill>
                  <a:latin typeface="Alexandria" pitchFamily="2" charset="-78"/>
                  <a:cs typeface="Alexandria" pitchFamily="2" charset="-78"/>
                </a:rPr>
                <a:t>لجان تخصصية تساعد في الرقابة واتخاذ القرار، مثل:</a:t>
              </a:r>
            </a:p>
            <a:p>
              <a:pPr algn="ctr" rtl="1">
                <a:lnSpc>
                  <a:spcPct val="150000"/>
                </a:lnSpc>
              </a:pPr>
              <a:r>
                <a:rPr lang="ar-EG" sz="1200" noProof="1">
                  <a:solidFill>
                    <a:schemeClr val="tx1"/>
                  </a:solidFill>
                  <a:latin typeface="Alexandria" pitchFamily="2" charset="-78"/>
                  <a:cs typeface="Alexandria" pitchFamily="2" charset="-78"/>
                </a:rPr>
                <a:t>لجنة التدقيق والالتزام (رقابة داخلية، سياسات، امتثال).لجنة الموارد والمالية (ميزانية، مشتريات، ترشيد).لجنة الجودة والأداء (مؤشرات، تقويم، خطط تحسين).لجنة المخاطر والسلامة (مخاطر، طوارئ، أمن وسلامة).</a:t>
              </a:r>
              <a:endParaRPr lang="en-US" sz="1200" noProof="1">
                <a:solidFill>
                  <a:schemeClr val="tx1"/>
                </a:solidFill>
                <a:latin typeface="Alexandria" pitchFamily="2" charset="-78"/>
                <a:cs typeface="Alexandria" pitchFamily="2" charset="-78"/>
              </a:endParaRPr>
            </a:p>
          </p:txBody>
        </p:sp>
      </p:grpSp>
      <p:grpSp>
        <p:nvGrpSpPr>
          <p:cNvPr id="61" name="Group 60">
            <a:extLst>
              <a:ext uri="{FF2B5EF4-FFF2-40B4-BE49-F238E27FC236}">
                <a16:creationId xmlns:a16="http://schemas.microsoft.com/office/drawing/2014/main" id="{8CCCF752-15B7-9B54-43D9-C921435A8378}"/>
              </a:ext>
            </a:extLst>
          </p:cNvPr>
          <p:cNvGrpSpPr/>
          <p:nvPr/>
        </p:nvGrpSpPr>
        <p:grpSpPr>
          <a:xfrm>
            <a:off x="8944719" y="5291749"/>
            <a:ext cx="2982864" cy="1029716"/>
            <a:chOff x="8884793" y="4728109"/>
            <a:chExt cx="2963264" cy="1029716"/>
          </a:xfrm>
        </p:grpSpPr>
        <p:sp>
          <p:nvSpPr>
            <p:cNvPr id="62" name="TextBox 61">
              <a:extLst>
                <a:ext uri="{FF2B5EF4-FFF2-40B4-BE49-F238E27FC236}">
                  <a16:creationId xmlns:a16="http://schemas.microsoft.com/office/drawing/2014/main" id="{531561BD-DE0D-45A2-F508-8A2967FA35B1}"/>
                </a:ext>
              </a:extLst>
            </p:cNvPr>
            <p:cNvSpPr txBox="1"/>
            <p:nvPr/>
          </p:nvSpPr>
          <p:spPr>
            <a:xfrm>
              <a:off x="8884793" y="4728109"/>
              <a:ext cx="2926080" cy="307777"/>
            </a:xfrm>
            <a:prstGeom prst="rect">
              <a:avLst/>
            </a:prstGeom>
            <a:noFill/>
          </p:spPr>
          <p:txBody>
            <a:bodyPr wrap="square" lIns="0" rIns="0" rtlCol="0" anchor="b">
              <a:spAutoFit/>
            </a:bodyPr>
            <a:lstStyle/>
            <a:p>
              <a:pPr algn="ctr"/>
              <a:r>
                <a:rPr lang="ar-EG" b="1" noProof="1">
                  <a:solidFill>
                    <a:schemeClr val="accent5">
                      <a:lumMod val="75000"/>
                    </a:schemeClr>
                  </a:solidFill>
                  <a:latin typeface="Alexandria" pitchFamily="2" charset="-78"/>
                  <a:cs typeface="Alexandria" pitchFamily="2" charset="-78"/>
                </a:rPr>
                <a:t>5) وحدات الرقابة والجودة</a:t>
              </a:r>
              <a:endParaRPr lang="en-US" b="1" noProof="1">
                <a:solidFill>
                  <a:schemeClr val="accent5">
                    <a:lumMod val="75000"/>
                  </a:schemeClr>
                </a:solidFill>
                <a:latin typeface="Alexandria" pitchFamily="2" charset="-78"/>
                <a:cs typeface="Alexandria" pitchFamily="2" charset="-78"/>
              </a:endParaRPr>
            </a:p>
          </p:txBody>
        </p:sp>
        <p:sp>
          <p:nvSpPr>
            <p:cNvPr id="63" name="TextBox 62">
              <a:extLst>
                <a:ext uri="{FF2B5EF4-FFF2-40B4-BE49-F238E27FC236}">
                  <a16:creationId xmlns:a16="http://schemas.microsoft.com/office/drawing/2014/main" id="{DE9D4139-1EB3-0C53-D074-D762D031F6DB}"/>
                </a:ext>
              </a:extLst>
            </p:cNvPr>
            <p:cNvSpPr txBox="1"/>
            <p:nvPr/>
          </p:nvSpPr>
          <p:spPr>
            <a:xfrm>
              <a:off x="8921977" y="5111494"/>
              <a:ext cx="2926080" cy="646331"/>
            </a:xfrm>
            <a:prstGeom prst="rect">
              <a:avLst/>
            </a:prstGeom>
            <a:noFill/>
          </p:spPr>
          <p:txBody>
            <a:bodyPr wrap="square" lIns="0" rIns="0" rtlCol="0" anchor="t">
              <a:spAutoFit/>
            </a:bodyPr>
            <a:lstStyle/>
            <a:p>
              <a:pPr algn="ctr" rtl="1"/>
              <a:r>
                <a:rPr lang="ar-EG" sz="1200" noProof="1">
                  <a:solidFill>
                    <a:schemeClr val="tx1"/>
                  </a:solidFill>
                  <a:latin typeface="Alexandria" pitchFamily="2" charset="-78"/>
                  <a:cs typeface="Alexandria" pitchFamily="2" charset="-78"/>
                </a:rPr>
                <a:t>جهة داخلية تتابع الالتزام بالمعايير، تجمع البيانات، وتقيس الأداء وتقدّم توصيات للتحسين.</a:t>
              </a:r>
              <a:endParaRPr lang="en-US" sz="1200" noProof="1">
                <a:solidFill>
                  <a:schemeClr val="tx1"/>
                </a:solidFill>
                <a:latin typeface="Alexandria" pitchFamily="2" charset="-78"/>
                <a:cs typeface="Alexandria" pitchFamily="2" charset="-78"/>
              </a:endParaRPr>
            </a:p>
          </p:txBody>
        </p:sp>
      </p:grpSp>
      <p:grpSp>
        <p:nvGrpSpPr>
          <p:cNvPr id="64" name="Group 63">
            <a:extLst>
              <a:ext uri="{FF2B5EF4-FFF2-40B4-BE49-F238E27FC236}">
                <a16:creationId xmlns:a16="http://schemas.microsoft.com/office/drawing/2014/main" id="{28DB3820-3338-CDC7-353D-2D29F4998092}"/>
              </a:ext>
            </a:extLst>
          </p:cNvPr>
          <p:cNvGrpSpPr/>
          <p:nvPr/>
        </p:nvGrpSpPr>
        <p:grpSpPr>
          <a:xfrm>
            <a:off x="339425" y="3594445"/>
            <a:ext cx="3028808" cy="1197372"/>
            <a:chOff x="332936" y="3101132"/>
            <a:chExt cx="2926080" cy="1197372"/>
          </a:xfrm>
        </p:grpSpPr>
        <p:sp>
          <p:nvSpPr>
            <p:cNvPr id="65" name="TextBox 64">
              <a:extLst>
                <a:ext uri="{FF2B5EF4-FFF2-40B4-BE49-F238E27FC236}">
                  <a16:creationId xmlns:a16="http://schemas.microsoft.com/office/drawing/2014/main" id="{37CBF38C-E300-EF39-75BA-2C33767BEFD8}"/>
                </a:ext>
              </a:extLst>
            </p:cNvPr>
            <p:cNvSpPr txBox="1"/>
            <p:nvPr/>
          </p:nvSpPr>
          <p:spPr>
            <a:xfrm>
              <a:off x="332936" y="3101132"/>
              <a:ext cx="2926080" cy="307777"/>
            </a:xfrm>
            <a:prstGeom prst="rect">
              <a:avLst/>
            </a:prstGeom>
            <a:noFill/>
          </p:spPr>
          <p:txBody>
            <a:bodyPr wrap="square" lIns="0" rIns="0" rtlCol="0" anchor="b">
              <a:spAutoFit/>
            </a:bodyPr>
            <a:lstStyle/>
            <a:p>
              <a:pPr algn="ctr"/>
              <a:r>
                <a:rPr lang="ar-EG" b="1" dirty="0">
                  <a:solidFill>
                    <a:schemeClr val="accent4"/>
                  </a:solidFill>
                  <a:latin typeface="Alexandria" pitchFamily="2" charset="-78"/>
                  <a:cs typeface="Alexandria" pitchFamily="2" charset="-78"/>
                </a:rPr>
                <a:t>4) المجالس واللجان الأكاديمية</a:t>
              </a:r>
              <a:endParaRPr lang="en-US" b="1" dirty="0">
                <a:solidFill>
                  <a:schemeClr val="accent4"/>
                </a:solidFill>
                <a:latin typeface="Alexandria" pitchFamily="2" charset="-78"/>
                <a:cs typeface="Alexandria" pitchFamily="2" charset="-78"/>
              </a:endParaRPr>
            </a:p>
          </p:txBody>
        </p:sp>
        <p:sp>
          <p:nvSpPr>
            <p:cNvPr id="66" name="TextBox 65">
              <a:extLst>
                <a:ext uri="{FF2B5EF4-FFF2-40B4-BE49-F238E27FC236}">
                  <a16:creationId xmlns:a16="http://schemas.microsoft.com/office/drawing/2014/main" id="{4C145017-BEAF-0AD1-08D2-260494A15970}"/>
                </a:ext>
              </a:extLst>
            </p:cNvPr>
            <p:cNvSpPr txBox="1"/>
            <p:nvPr/>
          </p:nvSpPr>
          <p:spPr>
            <a:xfrm>
              <a:off x="332936" y="3406400"/>
              <a:ext cx="2926080" cy="892104"/>
            </a:xfrm>
            <a:prstGeom prst="rect">
              <a:avLst/>
            </a:prstGeom>
            <a:noFill/>
          </p:spPr>
          <p:txBody>
            <a:bodyPr wrap="square" lIns="0" rIns="0" rtlCol="0" anchor="t">
              <a:spAutoFit/>
            </a:bodyPr>
            <a:lstStyle/>
            <a:p>
              <a:pPr algn="ctr" rtl="1">
                <a:lnSpc>
                  <a:spcPct val="150000"/>
                </a:lnSpc>
              </a:pPr>
              <a:r>
                <a:rPr lang="ar-EG" sz="1200" noProof="1">
                  <a:solidFill>
                    <a:schemeClr val="tx1"/>
                  </a:solidFill>
                  <a:latin typeface="Alexandria" pitchFamily="2" charset="-78"/>
                  <a:cs typeface="Alexandria" pitchFamily="2" charset="-78"/>
                </a:rPr>
                <a:t>مثل مجلس المدرسة/المجلس الأكاديمي أو لجان المناهج والتقويم؛ تضمن جودة التعليم وتطوير البرامج التعليمية.</a:t>
              </a:r>
              <a:endParaRPr lang="en-US" sz="1200" noProof="1">
                <a:solidFill>
                  <a:schemeClr val="tx1"/>
                </a:solidFill>
                <a:latin typeface="Alexandria" pitchFamily="2" charset="-78"/>
                <a:cs typeface="Alexandria" pitchFamily="2" charset="-78"/>
              </a:endParaRPr>
            </a:p>
          </p:txBody>
        </p:sp>
      </p:grpSp>
      <p:grpSp>
        <p:nvGrpSpPr>
          <p:cNvPr id="67" name="Group 66">
            <a:extLst>
              <a:ext uri="{FF2B5EF4-FFF2-40B4-BE49-F238E27FC236}">
                <a16:creationId xmlns:a16="http://schemas.microsoft.com/office/drawing/2014/main" id="{4360BAF5-C4D3-C034-FDF7-D28D88C8916B}"/>
              </a:ext>
            </a:extLst>
          </p:cNvPr>
          <p:cNvGrpSpPr/>
          <p:nvPr/>
        </p:nvGrpSpPr>
        <p:grpSpPr>
          <a:xfrm>
            <a:off x="60409" y="5390134"/>
            <a:ext cx="2808199" cy="1689814"/>
            <a:chOff x="332936" y="4590783"/>
            <a:chExt cx="2926080" cy="1689814"/>
          </a:xfrm>
        </p:grpSpPr>
        <p:sp>
          <p:nvSpPr>
            <p:cNvPr id="68" name="TextBox 67">
              <a:extLst>
                <a:ext uri="{FF2B5EF4-FFF2-40B4-BE49-F238E27FC236}">
                  <a16:creationId xmlns:a16="http://schemas.microsoft.com/office/drawing/2014/main" id="{0E2DE00A-672A-CEF9-83E5-E8A7140F6F71}"/>
                </a:ext>
              </a:extLst>
            </p:cNvPr>
            <p:cNvSpPr txBox="1"/>
            <p:nvPr/>
          </p:nvSpPr>
          <p:spPr>
            <a:xfrm>
              <a:off x="332936" y="4590783"/>
              <a:ext cx="2926080" cy="523220"/>
            </a:xfrm>
            <a:prstGeom prst="rect">
              <a:avLst/>
            </a:prstGeom>
            <a:noFill/>
          </p:spPr>
          <p:txBody>
            <a:bodyPr wrap="square" lIns="0" rIns="0" rtlCol="0" anchor="b">
              <a:spAutoFit/>
            </a:bodyPr>
            <a:lstStyle/>
            <a:p>
              <a:pPr algn="ctr"/>
              <a:r>
                <a:rPr lang="ar-EG" b="1" dirty="0">
                  <a:solidFill>
                    <a:schemeClr val="accent6"/>
                  </a:solidFill>
                  <a:latin typeface="Alexandria" pitchFamily="2" charset="-78"/>
                  <a:cs typeface="Alexandria" pitchFamily="2" charset="-78"/>
                </a:rPr>
                <a:t>6) قنوات أصحاب المصلحة والمشاركة المجتمعية</a:t>
              </a:r>
              <a:endParaRPr lang="en-US" b="1" dirty="0">
                <a:solidFill>
                  <a:schemeClr val="accent6"/>
                </a:solidFill>
                <a:latin typeface="Alexandria" pitchFamily="2" charset="-78"/>
                <a:cs typeface="Alexandria" pitchFamily="2" charset="-78"/>
              </a:endParaRPr>
            </a:p>
          </p:txBody>
        </p:sp>
        <p:sp>
          <p:nvSpPr>
            <p:cNvPr id="69" name="TextBox 68">
              <a:extLst>
                <a:ext uri="{FF2B5EF4-FFF2-40B4-BE49-F238E27FC236}">
                  <a16:creationId xmlns:a16="http://schemas.microsoft.com/office/drawing/2014/main" id="{C8084AF9-7DF7-A0B9-0D75-3DA5AC3920D6}"/>
                </a:ext>
              </a:extLst>
            </p:cNvPr>
            <p:cNvSpPr txBox="1"/>
            <p:nvPr/>
          </p:nvSpPr>
          <p:spPr>
            <a:xfrm>
              <a:off x="332936" y="5111494"/>
              <a:ext cx="2926080" cy="1169103"/>
            </a:xfrm>
            <a:prstGeom prst="rect">
              <a:avLst/>
            </a:prstGeom>
            <a:noFill/>
          </p:spPr>
          <p:txBody>
            <a:bodyPr wrap="square" lIns="0" rIns="0" rtlCol="0" anchor="t">
              <a:spAutoFit/>
            </a:bodyPr>
            <a:lstStyle/>
            <a:p>
              <a:pPr algn="ctr">
                <a:lnSpc>
                  <a:spcPct val="150000"/>
                </a:lnSpc>
              </a:pPr>
              <a:r>
                <a:rPr lang="ar-EG" sz="1200" noProof="1">
                  <a:solidFill>
                    <a:schemeClr val="tx1"/>
                  </a:solidFill>
                  <a:latin typeface="Alexandria" pitchFamily="2" charset="-78"/>
                  <a:cs typeface="Alexandria" pitchFamily="2" charset="-78"/>
                </a:rPr>
                <a:t>مثل مجلس أولياء الأمور، مجلس الطلاب، الشراكات المجتمعية، وآليات الشكاوى والاقتراحات؛ لدعم المشاركة والشفافية.</a:t>
              </a:r>
              <a:endParaRPr lang="en-US" sz="1200" noProof="1">
                <a:solidFill>
                  <a:schemeClr val="tx1"/>
                </a:solidFill>
                <a:latin typeface="Alexandria" pitchFamily="2" charset="-78"/>
                <a:cs typeface="Alexandria" pitchFamily="2" charset="-78"/>
              </a:endParaRPr>
            </a:p>
          </p:txBody>
        </p:sp>
      </p:grpSp>
      <p:grpSp>
        <p:nvGrpSpPr>
          <p:cNvPr id="70" name="Group 69">
            <a:extLst>
              <a:ext uri="{FF2B5EF4-FFF2-40B4-BE49-F238E27FC236}">
                <a16:creationId xmlns:a16="http://schemas.microsoft.com/office/drawing/2014/main" id="{C7587524-3EAB-4535-3A8E-BDDDCB7540C2}"/>
              </a:ext>
            </a:extLst>
          </p:cNvPr>
          <p:cNvGrpSpPr/>
          <p:nvPr/>
        </p:nvGrpSpPr>
        <p:grpSpPr>
          <a:xfrm>
            <a:off x="7280067" y="1602442"/>
            <a:ext cx="4299727" cy="920373"/>
            <a:chOff x="8905014" y="1396037"/>
            <a:chExt cx="3435588" cy="920373"/>
          </a:xfrm>
        </p:grpSpPr>
        <p:sp>
          <p:nvSpPr>
            <p:cNvPr id="71" name="TextBox 70">
              <a:extLst>
                <a:ext uri="{FF2B5EF4-FFF2-40B4-BE49-F238E27FC236}">
                  <a16:creationId xmlns:a16="http://schemas.microsoft.com/office/drawing/2014/main" id="{FD867B91-F3A8-D4C3-57F5-7E50D69FC7CE}"/>
                </a:ext>
              </a:extLst>
            </p:cNvPr>
            <p:cNvSpPr txBox="1"/>
            <p:nvPr/>
          </p:nvSpPr>
          <p:spPr>
            <a:xfrm>
              <a:off x="8905014" y="1396037"/>
              <a:ext cx="3435588" cy="307777"/>
            </a:xfrm>
            <a:prstGeom prst="rect">
              <a:avLst/>
            </a:prstGeom>
            <a:noFill/>
          </p:spPr>
          <p:txBody>
            <a:bodyPr wrap="square" lIns="0" rIns="0" rtlCol="0" anchor="b">
              <a:spAutoFit/>
            </a:bodyPr>
            <a:lstStyle/>
            <a:p>
              <a:pPr algn="ctr" rtl="1"/>
              <a:r>
                <a:rPr lang="ar-EG" b="1" noProof="1">
                  <a:solidFill>
                    <a:schemeClr val="accent1">
                      <a:lumMod val="75000"/>
                    </a:schemeClr>
                  </a:solidFill>
                  <a:latin typeface="Alexandria" pitchFamily="2" charset="-78"/>
                  <a:cs typeface="Alexandria" pitchFamily="2" charset="-78"/>
                </a:rPr>
                <a:t>1) مجلس الحوكمة أو مجلس الأمناء/مجلس الإدارة</a:t>
              </a:r>
              <a:endParaRPr lang="en-US" b="1" noProof="1">
                <a:solidFill>
                  <a:schemeClr val="accent1">
                    <a:lumMod val="75000"/>
                  </a:schemeClr>
                </a:solidFill>
                <a:latin typeface="Alexandria" pitchFamily="2" charset="-78"/>
                <a:cs typeface="Alexandria" pitchFamily="2" charset="-78"/>
              </a:endParaRPr>
            </a:p>
          </p:txBody>
        </p:sp>
        <p:sp>
          <p:nvSpPr>
            <p:cNvPr id="72" name="TextBox 71">
              <a:extLst>
                <a:ext uri="{FF2B5EF4-FFF2-40B4-BE49-F238E27FC236}">
                  <a16:creationId xmlns:a16="http://schemas.microsoft.com/office/drawing/2014/main" id="{3530AB37-DA98-F3A1-079B-187E62D574E3}"/>
                </a:ext>
              </a:extLst>
            </p:cNvPr>
            <p:cNvSpPr txBox="1"/>
            <p:nvPr/>
          </p:nvSpPr>
          <p:spPr>
            <a:xfrm>
              <a:off x="9079400" y="1701305"/>
              <a:ext cx="2926080" cy="615105"/>
            </a:xfrm>
            <a:prstGeom prst="rect">
              <a:avLst/>
            </a:prstGeom>
            <a:noFill/>
          </p:spPr>
          <p:txBody>
            <a:bodyPr wrap="square" lIns="0" rIns="0" rtlCol="0" anchor="t">
              <a:spAutoFit/>
            </a:bodyPr>
            <a:lstStyle/>
            <a:p>
              <a:pPr algn="ctr">
                <a:lnSpc>
                  <a:spcPct val="150000"/>
                </a:lnSpc>
              </a:pPr>
              <a:r>
                <a:rPr lang="ar-EG" sz="1200" noProof="1">
                  <a:solidFill>
                    <a:schemeClr val="tx1"/>
                  </a:solidFill>
                  <a:latin typeface="Alexandria" pitchFamily="2" charset="-78"/>
                  <a:cs typeface="Alexandria" pitchFamily="2" charset="-78"/>
                </a:rPr>
                <a:t>أعلى جهة إشرافية؛ يقرّ السياسات العامة، يتابع الأداء العام، ويضمن النزاهة والشفافية.</a:t>
              </a:r>
              <a:endParaRPr lang="en-US" sz="1200" noProof="1">
                <a:solidFill>
                  <a:schemeClr val="tx1"/>
                </a:solidFill>
                <a:latin typeface="Alexandria" pitchFamily="2" charset="-78"/>
                <a:cs typeface="Alexandria" pitchFamily="2" charset="-78"/>
              </a:endParaRPr>
            </a:p>
          </p:txBody>
        </p:sp>
      </p:grpSp>
      <p:grpSp>
        <p:nvGrpSpPr>
          <p:cNvPr id="73" name="Group 72">
            <a:extLst>
              <a:ext uri="{FF2B5EF4-FFF2-40B4-BE49-F238E27FC236}">
                <a16:creationId xmlns:a16="http://schemas.microsoft.com/office/drawing/2014/main" id="{FFC41826-B794-D4DA-7F32-E02ACDF9EE67}"/>
              </a:ext>
            </a:extLst>
          </p:cNvPr>
          <p:cNvGrpSpPr/>
          <p:nvPr/>
        </p:nvGrpSpPr>
        <p:grpSpPr>
          <a:xfrm>
            <a:off x="124417" y="2032107"/>
            <a:ext cx="4114013" cy="1135816"/>
            <a:chOff x="332936" y="2566211"/>
            <a:chExt cx="3021350" cy="1135816"/>
          </a:xfrm>
        </p:grpSpPr>
        <p:sp>
          <p:nvSpPr>
            <p:cNvPr id="74" name="TextBox 73">
              <a:extLst>
                <a:ext uri="{FF2B5EF4-FFF2-40B4-BE49-F238E27FC236}">
                  <a16:creationId xmlns:a16="http://schemas.microsoft.com/office/drawing/2014/main" id="{C53EC73F-807A-6038-08DB-12EEC3E607BC}"/>
                </a:ext>
              </a:extLst>
            </p:cNvPr>
            <p:cNvSpPr txBox="1"/>
            <p:nvPr/>
          </p:nvSpPr>
          <p:spPr>
            <a:xfrm>
              <a:off x="332936" y="2566211"/>
              <a:ext cx="3021350" cy="523220"/>
            </a:xfrm>
            <a:prstGeom prst="rect">
              <a:avLst/>
            </a:prstGeom>
            <a:noFill/>
          </p:spPr>
          <p:txBody>
            <a:bodyPr wrap="square" lIns="0" rIns="0" rtlCol="0" anchor="b">
              <a:spAutoFit/>
            </a:bodyPr>
            <a:lstStyle/>
            <a:p>
              <a:pPr algn="ctr"/>
              <a:r>
                <a:rPr lang="ar-EG" b="1" noProof="1">
                  <a:solidFill>
                    <a:schemeClr val="accent2">
                      <a:lumMod val="75000"/>
                    </a:schemeClr>
                  </a:solidFill>
                  <a:latin typeface="Alexandria" pitchFamily="2" charset="-78"/>
                  <a:cs typeface="Alexandria" pitchFamily="2" charset="-78"/>
                </a:rPr>
                <a:t>2) القيادة التنفيذية</a:t>
              </a:r>
            </a:p>
            <a:p>
              <a:pPr algn="ctr"/>
              <a:r>
                <a:rPr lang="ar-EG" b="1" noProof="1">
                  <a:solidFill>
                    <a:schemeClr val="accent2">
                      <a:lumMod val="75000"/>
                    </a:schemeClr>
                  </a:solidFill>
                  <a:latin typeface="Alexandria" pitchFamily="2" charset="-78"/>
                  <a:cs typeface="Alexandria" pitchFamily="2" charset="-78"/>
                </a:rPr>
                <a:t> (مدير عام/مدير مدرسة/عميد)</a:t>
              </a:r>
              <a:endParaRPr lang="en-US" b="1" noProof="1">
                <a:solidFill>
                  <a:schemeClr val="accent2">
                    <a:lumMod val="75000"/>
                  </a:schemeClr>
                </a:solidFill>
                <a:latin typeface="Alexandria" pitchFamily="2" charset="-78"/>
                <a:cs typeface="Alexandria" pitchFamily="2" charset="-78"/>
              </a:endParaRPr>
            </a:p>
          </p:txBody>
        </p:sp>
        <p:sp>
          <p:nvSpPr>
            <p:cNvPr id="75" name="TextBox 74">
              <a:extLst>
                <a:ext uri="{FF2B5EF4-FFF2-40B4-BE49-F238E27FC236}">
                  <a16:creationId xmlns:a16="http://schemas.microsoft.com/office/drawing/2014/main" id="{3F3B153B-A42F-951C-747E-5A318ACAEE31}"/>
                </a:ext>
              </a:extLst>
            </p:cNvPr>
            <p:cNvSpPr txBox="1"/>
            <p:nvPr/>
          </p:nvSpPr>
          <p:spPr>
            <a:xfrm>
              <a:off x="332936" y="3086922"/>
              <a:ext cx="2926080" cy="615105"/>
            </a:xfrm>
            <a:prstGeom prst="rect">
              <a:avLst/>
            </a:prstGeom>
            <a:noFill/>
          </p:spPr>
          <p:txBody>
            <a:bodyPr wrap="square" lIns="0" rIns="0" rtlCol="0" anchor="t">
              <a:spAutoFit/>
            </a:bodyPr>
            <a:lstStyle/>
            <a:p>
              <a:pPr algn="ctr">
                <a:lnSpc>
                  <a:spcPct val="150000"/>
                </a:lnSpc>
              </a:pPr>
              <a:r>
                <a:rPr lang="ar-EG" sz="1200" noProof="1">
                  <a:solidFill>
                    <a:schemeClr val="tx1"/>
                  </a:solidFill>
                  <a:latin typeface="Alexandria" pitchFamily="2" charset="-78"/>
                  <a:cs typeface="Alexandria" pitchFamily="2" charset="-78"/>
                </a:rPr>
                <a:t>مسؤولة عن تنفيذ السياسات والخطط، وتحويلها إلى إجراءات وتشغيل يومي، ورفع التقارير للجهة الإشرافية.</a:t>
              </a:r>
              <a:endParaRPr lang="en-US" sz="1200" noProof="1">
                <a:solidFill>
                  <a:schemeClr val="tx1"/>
                </a:solidFill>
                <a:latin typeface="Alexandria" pitchFamily="2" charset="-78"/>
                <a:cs typeface="Alexandria" pitchFamily="2" charset="-78"/>
              </a:endParaRPr>
            </a:p>
          </p:txBody>
        </p:sp>
      </p:grpSp>
      <p:sp>
        <p:nvSpPr>
          <p:cNvPr id="76" name="Rectangle 75">
            <a:extLst>
              <a:ext uri="{FF2B5EF4-FFF2-40B4-BE49-F238E27FC236}">
                <a16:creationId xmlns:a16="http://schemas.microsoft.com/office/drawing/2014/main" id="{C8CB1117-87D3-57B8-EBD3-16BDE788345B}"/>
              </a:ext>
            </a:extLst>
          </p:cNvPr>
          <p:cNvSpPr/>
          <p:nvPr/>
        </p:nvSpPr>
        <p:spPr>
          <a:xfrm>
            <a:off x="7065370" y="1556793"/>
            <a:ext cx="91440" cy="129088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7" name="Rectangle 76">
            <a:extLst>
              <a:ext uri="{FF2B5EF4-FFF2-40B4-BE49-F238E27FC236}">
                <a16:creationId xmlns:a16="http://schemas.microsoft.com/office/drawing/2014/main" id="{74E0B38E-5BEF-EF19-693F-79ED31E2185E}"/>
              </a:ext>
            </a:extLst>
          </p:cNvPr>
          <p:cNvSpPr/>
          <p:nvPr/>
        </p:nvSpPr>
        <p:spPr>
          <a:xfrm>
            <a:off x="7948036" y="3024232"/>
            <a:ext cx="91440" cy="1381663"/>
          </a:xfrm>
          <a:prstGeom prst="rect">
            <a:avLst/>
          </a:pr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8" name="Rectangle 77">
            <a:extLst>
              <a:ext uri="{FF2B5EF4-FFF2-40B4-BE49-F238E27FC236}">
                <a16:creationId xmlns:a16="http://schemas.microsoft.com/office/drawing/2014/main" id="{DA8825DA-124A-7E7C-8536-18768A849C0C}"/>
              </a:ext>
            </a:extLst>
          </p:cNvPr>
          <p:cNvSpPr/>
          <p:nvPr/>
        </p:nvSpPr>
        <p:spPr>
          <a:xfrm>
            <a:off x="8721558" y="4903340"/>
            <a:ext cx="91440" cy="1392373"/>
          </a:xfrm>
          <a:prstGeom prst="rect">
            <a:avLst/>
          </a:pr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585D06A4-4DD8-A504-BF36-CB1FF71ABA0A}"/>
              </a:ext>
            </a:extLst>
          </p:cNvPr>
          <p:cNvSpPr/>
          <p:nvPr/>
        </p:nvSpPr>
        <p:spPr>
          <a:xfrm>
            <a:off x="4202642" y="1865294"/>
            <a:ext cx="91440" cy="1381663"/>
          </a:xfrm>
          <a:prstGeom prst="rect">
            <a:avLst/>
          </a:pr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0" name="Rectangle 79">
            <a:extLst>
              <a:ext uri="{FF2B5EF4-FFF2-40B4-BE49-F238E27FC236}">
                <a16:creationId xmlns:a16="http://schemas.microsoft.com/office/drawing/2014/main" id="{A63918F5-6CB5-F41D-A2A5-4D8667B33E67}"/>
              </a:ext>
            </a:extLst>
          </p:cNvPr>
          <p:cNvSpPr/>
          <p:nvPr/>
        </p:nvSpPr>
        <p:spPr>
          <a:xfrm>
            <a:off x="3407225" y="3499559"/>
            <a:ext cx="91440" cy="1381540"/>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1" name="Rectangle 80">
            <a:extLst>
              <a:ext uri="{FF2B5EF4-FFF2-40B4-BE49-F238E27FC236}">
                <a16:creationId xmlns:a16="http://schemas.microsoft.com/office/drawing/2014/main" id="{887EDA61-8768-C1F1-D884-32DD444852FB}"/>
              </a:ext>
            </a:extLst>
          </p:cNvPr>
          <p:cNvSpPr/>
          <p:nvPr/>
        </p:nvSpPr>
        <p:spPr>
          <a:xfrm>
            <a:off x="2934469" y="5356185"/>
            <a:ext cx="91440" cy="1392373"/>
          </a:xfrm>
          <a:prstGeom prst="rect">
            <a:avLst/>
          </a:pr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85624285"/>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A3D95C-8AC8-EBCD-2543-5DB409B8E6F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C2F6FE8-1FA1-EC15-9615-960DAAEDA51E}"/>
              </a:ext>
            </a:extLst>
          </p:cNvPr>
          <p:cNvSpPr/>
          <p:nvPr/>
        </p:nvSpPr>
        <p:spPr>
          <a:xfrm flipV="1">
            <a:off x="2626178" y="5689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8380FAF-DB77-BFE7-C9D7-80AA3904588F}"/>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BA8322D-D4DC-2141-4503-07E2921BC9B3}"/>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AEB9CF4-9CD6-31DD-FF33-20817917A0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05195B90-B8D7-40D3-5790-35C7379DB7C4}"/>
              </a:ext>
            </a:extLst>
          </p:cNvPr>
          <p:cNvSpPr/>
          <p:nvPr/>
        </p:nvSpPr>
        <p:spPr>
          <a:xfrm>
            <a:off x="2485572" y="580632"/>
            <a:ext cx="8669623"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أدوار القيادات التعليمية في تفعيل الحوكمة</a:t>
            </a:r>
          </a:p>
        </p:txBody>
      </p:sp>
      <p:sp>
        <p:nvSpPr>
          <p:cNvPr id="4" name="TextBox 47">
            <a:extLst>
              <a:ext uri="{FF2B5EF4-FFF2-40B4-BE49-F238E27FC236}">
                <a16:creationId xmlns:a16="http://schemas.microsoft.com/office/drawing/2014/main" id="{039441ED-F79D-3F6F-D2D7-D3AA01958FD5}"/>
              </a:ext>
            </a:extLst>
          </p:cNvPr>
          <p:cNvSpPr txBox="1"/>
          <p:nvPr/>
        </p:nvSpPr>
        <p:spPr>
          <a:xfrm>
            <a:off x="1415480" y="1915747"/>
            <a:ext cx="10139282" cy="429803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1" eaLnBrk="1" fontAlgn="auto" latinLnBrk="0" hangingPunct="1">
              <a:lnSpc>
                <a:spcPct val="25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1. ترسيخ الأنظمة والسياسات:</a:t>
            </a:r>
          </a:p>
          <a:p>
            <a:pPr marL="0" marR="0" lvl="0" indent="0" algn="r" defTabSz="914400" rtl="1" eaLnBrk="1" fontAlgn="auto" latinLnBrk="0" hangingPunct="1">
              <a:lnSpc>
                <a:spcPct val="25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تحويل اللوائح إلى إجراءات واضحة داخل المدرسة، وتحديد الأدوار والصلاحيات لتوحيد العمل ومنع العشوائية.</a:t>
            </a:r>
          </a:p>
          <a:p>
            <a:pPr marR="0" lvl="0" algn="r" defTabSz="914400" rtl="1" eaLnBrk="1" fontAlgn="auto" latinLnBrk="0" hangingPunct="1">
              <a:lnSpc>
                <a:spcPct val="250000"/>
              </a:lnSpc>
              <a:spcBef>
                <a:spcPts val="0"/>
              </a:spcBef>
              <a:spcAft>
                <a:spcPts val="0"/>
              </a:spcAft>
              <a:buClrTx/>
              <a:buSzTx/>
              <a:tabLst>
                <a:tab pos="0" algn="l"/>
              </a:tabLst>
              <a:defRPr/>
            </a:pPr>
            <a:r>
              <a:rPr lang="ar-EG" sz="1600" b="1" dirty="0">
                <a:solidFill>
                  <a:schemeClr val="accent2"/>
                </a:solidFill>
                <a:latin typeface="Alexandria" pitchFamily="2" charset="-78"/>
                <a:cs typeface="Alexandria" pitchFamily="2" charset="-78"/>
              </a:rPr>
              <a:t>2. </a:t>
            </a: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تعزيز الشفافية والإفصاح:</a:t>
            </a:r>
          </a:p>
          <a:p>
            <a:pPr marR="0" lvl="0" algn="r" defTabSz="914400" rtl="1" eaLnBrk="1" fontAlgn="auto" latinLnBrk="0" hangingPunct="1">
              <a:lnSpc>
                <a:spcPct val="250000"/>
              </a:lnSpc>
              <a:spcBef>
                <a:spcPts val="0"/>
              </a:spcBef>
              <a:spcAft>
                <a:spcPts val="0"/>
              </a:spcAft>
              <a:buClrTx/>
              <a:buSzTx/>
              <a:tabLst>
                <a:tab pos="0" algn="l"/>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توضيح الخطط والأهداف ومعايير القرارات، ومشاركة النتائج والمؤشرات مع المعنيين بوضوح وفي الوقت المناسب.</a:t>
            </a:r>
          </a:p>
          <a:p>
            <a:pPr marR="0" lvl="0" algn="r" defTabSz="914400" rtl="1" eaLnBrk="1" fontAlgn="auto" latinLnBrk="0" hangingPunct="1">
              <a:lnSpc>
                <a:spcPct val="250000"/>
              </a:lnSpc>
              <a:spcBef>
                <a:spcPts val="0"/>
              </a:spcBef>
              <a:spcAft>
                <a:spcPts val="0"/>
              </a:spcAft>
              <a:buClrTx/>
              <a:buSzTx/>
              <a:tabLst>
                <a:tab pos="0" algn="l"/>
              </a:tabLst>
              <a:defRPr/>
            </a:pPr>
            <a:r>
              <a:rPr lang="ar-EG" sz="1600" b="1" dirty="0">
                <a:solidFill>
                  <a:schemeClr val="accent2"/>
                </a:solidFill>
                <a:latin typeface="Alexandria" pitchFamily="2" charset="-78"/>
                <a:cs typeface="Alexandria" pitchFamily="2" charset="-78"/>
              </a:rPr>
              <a:t>3. </a:t>
            </a: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تفعيل المساءلة وتقويم الأداء:</a:t>
            </a:r>
          </a:p>
          <a:p>
            <a:pPr marR="0" lvl="0" algn="r" defTabSz="914400" rtl="1" eaLnBrk="1" fontAlgn="auto" latinLnBrk="0" hangingPunct="1">
              <a:lnSpc>
                <a:spcPct val="250000"/>
              </a:lnSpc>
              <a:spcBef>
                <a:spcPts val="0"/>
              </a:spcBef>
              <a:spcAft>
                <a:spcPts val="0"/>
              </a:spcAft>
              <a:buClrTx/>
              <a:buSzTx/>
              <a:tabLst>
                <a:tab pos="0" algn="l"/>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وضع مؤشرات أداء، متابعة التنفيذ دوريًا، معالجة القصور بخطط تحسين، وتطبيق المساءلة بعدالة دون تحيز.</a:t>
            </a:r>
          </a:p>
        </p:txBody>
      </p:sp>
    </p:spTree>
    <p:extLst>
      <p:ext uri="{BB962C8B-B14F-4D97-AF65-F5344CB8AC3E}">
        <p14:creationId xmlns:p14="http://schemas.microsoft.com/office/powerpoint/2010/main" val="259810641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3CCFF-2D4B-7E49-E56F-EBE85DDC086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7A2D4AC-3AC4-90D1-FEC7-F2500BE103BA}"/>
              </a:ext>
            </a:extLst>
          </p:cNvPr>
          <p:cNvSpPr/>
          <p:nvPr/>
        </p:nvSpPr>
        <p:spPr>
          <a:xfrm flipV="1">
            <a:off x="2626178" y="5689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E94569B2-9394-8D1C-90E4-A85CA7AFB8FE}"/>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4DE56864-EF9B-EAA0-C99A-D71E79CFD569}"/>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BBB1D7E-CE68-7D35-2AC1-3A58954F0C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89AA1C76-3337-E3C2-88F3-824BC0914302}"/>
              </a:ext>
            </a:extLst>
          </p:cNvPr>
          <p:cNvSpPr/>
          <p:nvPr/>
        </p:nvSpPr>
        <p:spPr>
          <a:xfrm>
            <a:off x="2485572" y="627345"/>
            <a:ext cx="8669623"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تابع: أدوار القيادات التعليمية في تفعيل الحوكمة</a:t>
            </a:r>
          </a:p>
        </p:txBody>
      </p:sp>
      <p:sp>
        <p:nvSpPr>
          <p:cNvPr id="4" name="TextBox 47">
            <a:extLst>
              <a:ext uri="{FF2B5EF4-FFF2-40B4-BE49-F238E27FC236}">
                <a16:creationId xmlns:a16="http://schemas.microsoft.com/office/drawing/2014/main" id="{FCF212D4-27C0-C439-0C09-2CD0E7A650D1}"/>
              </a:ext>
            </a:extLst>
          </p:cNvPr>
          <p:cNvSpPr txBox="1"/>
          <p:nvPr/>
        </p:nvSpPr>
        <p:spPr>
          <a:xfrm>
            <a:off x="1159724" y="1997124"/>
            <a:ext cx="10268600" cy="429803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R="0" lvl="0" algn="r" defTabSz="914400" rtl="1" eaLnBrk="1" fontAlgn="auto" latinLnBrk="0" hangingPunct="1">
              <a:lnSpc>
                <a:spcPct val="250000"/>
              </a:lnSpc>
              <a:spcBef>
                <a:spcPts val="0"/>
              </a:spcBef>
              <a:spcAft>
                <a:spcPts val="0"/>
              </a:spcAft>
              <a:buClrTx/>
              <a:buSzTx/>
              <a:tabLst>
                <a:tab pos="0" algn="l"/>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4. توسيع المشاركة وصنع القرار التشاركي:</a:t>
            </a:r>
          </a:p>
          <a:p>
            <a:pPr marR="0" lvl="0" algn="r" defTabSz="914400" rtl="1" eaLnBrk="1" fontAlgn="auto" latinLnBrk="0" hangingPunct="1">
              <a:lnSpc>
                <a:spcPct val="250000"/>
              </a:lnSpc>
              <a:spcBef>
                <a:spcPts val="0"/>
              </a:spcBef>
              <a:spcAft>
                <a:spcPts val="0"/>
              </a:spcAft>
              <a:buClrTx/>
              <a:buSzTx/>
              <a:tabLst>
                <a:tab pos="0" algn="l"/>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تشكيل فرق ولجان، إشراك المعلمين وأولياء الأمور في القضايا المناسبة، والاستفادة من التغذية الراجعة والشكاوى لتحسين العمل.</a:t>
            </a:r>
          </a:p>
          <a:p>
            <a:pPr marR="0" lvl="0" algn="r" defTabSz="914400" rtl="1" eaLnBrk="1" fontAlgn="auto" latinLnBrk="0" hangingPunct="1">
              <a:lnSpc>
                <a:spcPct val="250000"/>
              </a:lnSpc>
              <a:spcBef>
                <a:spcPts val="0"/>
              </a:spcBef>
              <a:spcAft>
                <a:spcPts val="0"/>
              </a:spcAft>
              <a:buClrTx/>
              <a:buSzTx/>
              <a:tabLst>
                <a:tab pos="0" algn="l"/>
              </a:tabLst>
              <a:defRPr/>
            </a:pPr>
            <a:r>
              <a:rPr lang="ar-EG" sz="1600" b="1" dirty="0">
                <a:solidFill>
                  <a:schemeClr val="accent2"/>
                </a:solidFill>
                <a:latin typeface="Alexandria" pitchFamily="2" charset="-78"/>
                <a:cs typeface="Alexandria" pitchFamily="2" charset="-78"/>
              </a:rPr>
              <a:t>5. </a:t>
            </a: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تحقيق العدالة وتكافؤ الفرص: </a:t>
            </a:r>
          </a:p>
          <a:p>
            <a:pPr marR="0" lvl="0" algn="r" defTabSz="914400" rtl="1" eaLnBrk="1" fontAlgn="auto" latinLnBrk="0" hangingPunct="1">
              <a:lnSpc>
                <a:spcPct val="250000"/>
              </a:lnSpc>
              <a:spcBef>
                <a:spcPts val="0"/>
              </a:spcBef>
              <a:spcAft>
                <a:spcPts val="0"/>
              </a:spcAft>
              <a:buClrTx/>
              <a:buSzTx/>
              <a:tabLst>
                <a:tab pos="0" algn="l"/>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عدالة توزيع المهام والموارد، عدالة التقويم والانضباط، ودعم جميع الطلبة وفق احتياجاتهم دون تمييز.</a:t>
            </a:r>
          </a:p>
          <a:p>
            <a:pPr marR="0" lvl="0" algn="r" defTabSz="914400" rtl="1" eaLnBrk="1" fontAlgn="auto" latinLnBrk="0" hangingPunct="1">
              <a:lnSpc>
                <a:spcPct val="250000"/>
              </a:lnSpc>
              <a:spcBef>
                <a:spcPts val="0"/>
              </a:spcBef>
              <a:spcAft>
                <a:spcPts val="0"/>
              </a:spcAft>
              <a:buClrTx/>
              <a:buSzTx/>
              <a:tabLst>
                <a:tab pos="0" algn="l"/>
              </a:tabLst>
              <a:defRPr/>
            </a:pPr>
            <a:r>
              <a:rPr lang="ar-EG" sz="1600" b="1" dirty="0">
                <a:solidFill>
                  <a:schemeClr val="accent2"/>
                </a:solidFill>
                <a:latin typeface="Alexandria" pitchFamily="2" charset="-78"/>
                <a:cs typeface="Alexandria" pitchFamily="2" charset="-78"/>
              </a:rPr>
              <a:t>6. </a:t>
            </a: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رفع الكفاءة وترشيد الموارد والتحسين المستمر:</a:t>
            </a:r>
          </a:p>
          <a:p>
            <a:pPr marR="0" lvl="0" algn="r" defTabSz="914400" rtl="1" eaLnBrk="1" fontAlgn="auto" latinLnBrk="0" hangingPunct="1">
              <a:lnSpc>
                <a:spcPct val="250000"/>
              </a:lnSpc>
              <a:spcBef>
                <a:spcPts val="0"/>
              </a:spcBef>
              <a:spcAft>
                <a:spcPts val="0"/>
              </a:spcAft>
              <a:buClrTx/>
              <a:buSzTx/>
              <a:tabLst>
                <a:tab pos="0" algn="l"/>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استثمار الوقت والميزانية والتقنية بكفاءة، تقليل الهدر، وإدارة المخاطر والأزمات مع تطوير مستمر بناءً على البيانات.</a:t>
            </a:r>
          </a:p>
        </p:txBody>
      </p:sp>
    </p:spTree>
    <p:extLst>
      <p:ext uri="{BB962C8B-B14F-4D97-AF65-F5344CB8AC3E}">
        <p14:creationId xmlns:p14="http://schemas.microsoft.com/office/powerpoint/2010/main" val="367621501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97AF7-1BEB-30EC-9383-EB2B2F6D42C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793FDA5E-E60F-A253-666E-BE231989A52F}"/>
              </a:ext>
            </a:extLst>
          </p:cNvPr>
          <p:cNvSpPr/>
          <p:nvPr/>
        </p:nvSpPr>
        <p:spPr>
          <a:xfrm flipV="1">
            <a:off x="2626178" y="5689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96A37062-51F3-AC9A-E371-13F8E45907E0}"/>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73D80075-6D1E-43F5-DAF5-B8CF970F16DA}"/>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B26B9F06-7911-AF16-BA4E-639AFD27CC2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33A92B7A-7085-52CD-A275-F2DEB57CCA13}"/>
              </a:ext>
            </a:extLst>
          </p:cNvPr>
          <p:cNvSpPr/>
          <p:nvPr/>
        </p:nvSpPr>
        <p:spPr>
          <a:xfrm>
            <a:off x="2927648" y="614644"/>
            <a:ext cx="7795499"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العلاقة التكاملية بين القيادة والحوكمة</a:t>
            </a:r>
          </a:p>
        </p:txBody>
      </p:sp>
      <p:sp>
        <p:nvSpPr>
          <p:cNvPr id="4" name="TextBox 47">
            <a:extLst>
              <a:ext uri="{FF2B5EF4-FFF2-40B4-BE49-F238E27FC236}">
                <a16:creationId xmlns:a16="http://schemas.microsoft.com/office/drawing/2014/main" id="{0D5A2389-0164-6899-9613-36723EFB8475}"/>
              </a:ext>
            </a:extLst>
          </p:cNvPr>
          <p:cNvSpPr txBox="1"/>
          <p:nvPr/>
        </p:nvSpPr>
        <p:spPr>
          <a:xfrm>
            <a:off x="1009221" y="1837151"/>
            <a:ext cx="10660172" cy="445192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العلاقة بين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القيادة والحوكمة </a:t>
            </a:r>
            <a:r>
              <a:rPr kumimoji="0" lang="ar-EG" sz="1600" i="0" u="none" strike="noStrike" kern="1200" cap="none" spc="0" normalizeH="0" baseline="0" noProof="0" dirty="0">
                <a:ln>
                  <a:noFill/>
                </a:ln>
                <a:effectLst/>
                <a:uLnTx/>
                <a:uFillTx/>
                <a:latin typeface="Alexandria" pitchFamily="2" charset="-78"/>
                <a:ea typeface="+mn-ea"/>
                <a:cs typeface="Alexandria" pitchFamily="2" charset="-78"/>
              </a:rPr>
              <a:t>علاقة تكامل وليست تنافسًا: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الحوكمة تضع الإطار، والقيادة تُفعّله وتحوّله إلى واقع.</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الحوكمة: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تحدد السياسات والأنظمة والمعايير، وتوضح الصلاحيات،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وتضمن الشفافية والمساءلة والعدالة.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القيادة: </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تقود الناس نحو الأهداف، وتبني ثقافة الالتزام، وتدير التغيير، وتُحسن الأداء لتحقيق النتائج.</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C00000"/>
                </a:solidFill>
                <a:effectLst/>
                <a:uLnTx/>
                <a:uFillTx/>
                <a:latin typeface="Alexandria" pitchFamily="2" charset="-78"/>
                <a:ea typeface="+mn-ea"/>
                <a:cs typeface="Alexandria" pitchFamily="2" charset="-78"/>
              </a:rPr>
              <a:t>كيف يتكاملان؟</a:t>
            </a:r>
          </a:p>
          <a:p>
            <a:pPr marL="536575" marR="0" lvl="0" indent="-1968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الحوكمة تقول:  ما القواعد؟ وما المعايير؟ ومن المسؤول؟</a:t>
            </a:r>
          </a:p>
          <a:p>
            <a:pPr marL="536575" marR="0" lvl="0" indent="-196850" algn="r" defTabSz="914400" rtl="1" eaLnBrk="1" fontAlgn="auto" latinLnBrk="0" hangingPunct="1">
              <a:lnSpc>
                <a:spcPct val="200000"/>
              </a:lnSpc>
              <a:spcBef>
                <a:spcPts val="0"/>
              </a:spcBef>
              <a:spcAft>
                <a:spcPts val="0"/>
              </a:spcAft>
              <a:buClrTx/>
              <a:buSzTx/>
              <a:buFont typeface="Wingdings" panose="05000000000000000000" pitchFamily="2" charset="2"/>
              <a:buChar char="§"/>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القيادة تقول: كيف نطبّقها؟ وكيف نرفع جودة التنفيذ ونحقق الأثر؟</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C00000"/>
                </a:solidFill>
                <a:effectLst/>
                <a:uLnTx/>
                <a:uFillTx/>
                <a:latin typeface="Alexandria" pitchFamily="2" charset="-78"/>
                <a:ea typeface="+mn-ea"/>
                <a:cs typeface="Alexandria" pitchFamily="2" charset="-78"/>
              </a:rPr>
              <a:t>النتيجة عند التكامل:</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مدرسة/مؤسسة تعليمية تعمل برؤية واضحة، وقرارات عادلة وشفافة، وتنفيذ فعّال، وتحسين مستمر في جودة التعليم.</a:t>
            </a:r>
          </a:p>
        </p:txBody>
      </p:sp>
      <p:pic>
        <p:nvPicPr>
          <p:cNvPr id="6" name="Picture 5">
            <a:extLst>
              <a:ext uri="{FF2B5EF4-FFF2-40B4-BE49-F238E27FC236}">
                <a16:creationId xmlns:a16="http://schemas.microsoft.com/office/drawing/2014/main" id="{5D3CC4C4-051B-9110-5DE6-E272C071227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8879" b="98131" l="10000" r="90000">
                        <a14:foregroundMark x1="18056" y1="69626" x2="18056" y2="69626"/>
                        <a14:foregroundMark x1="17778" y1="48131" x2="17778" y2="48131"/>
                        <a14:foregroundMark x1="39167" y1="73832" x2="39167" y2="73832"/>
                        <a14:foregroundMark x1="35833" y1="23364" x2="35833" y2="23364"/>
                        <a14:foregroundMark x1="32500" y1="26168" x2="32500" y2="26168"/>
                        <a14:foregroundMark x1="31944" y1="14486" x2="31944" y2="14486"/>
                        <a14:foregroundMark x1="49167" y1="10748" x2="49167" y2="10748"/>
                        <a14:foregroundMark x1="32778" y1="33178" x2="32778" y2="33178"/>
                        <a14:foregroundMark x1="33889" y1="19626" x2="33889" y2="19626"/>
                        <a14:foregroundMark x1="22222" y1="62617" x2="22222" y2="62617"/>
                        <a14:foregroundMark x1="67778" y1="19626" x2="67778" y2="19626"/>
                        <a14:foregroundMark x1="65278" y1="34112" x2="65278" y2="34112"/>
                        <a14:foregroundMark x1="80000" y1="65888" x2="80000" y2="65888"/>
                        <a14:foregroundMark x1="80278" y1="50000" x2="80278" y2="50000"/>
                        <a14:foregroundMark x1="62222" y1="75234" x2="62222" y2="75234"/>
                        <a14:foregroundMark x1="57222" y1="59813" x2="57222" y2="59813"/>
                        <a14:foregroundMark x1="57778" y1="45327" x2="57778" y2="45327"/>
                        <a14:foregroundMark x1="70556" y1="52336" x2="70556" y2="52336"/>
                        <a14:foregroundMark x1="78611" y1="65421" x2="78611" y2="65421"/>
                        <a14:foregroundMark x1="82500" y1="81776" x2="82500" y2="81776"/>
                        <a14:foregroundMark x1="81111" y1="86449" x2="81111" y2="86449"/>
                        <a14:foregroundMark x1="75000" y1="94860" x2="75000" y2="94860"/>
                        <a14:foregroundMark x1="72222" y1="83645" x2="72222" y2="83645"/>
                        <a14:foregroundMark x1="67778" y1="75701" x2="67778" y2="75701"/>
                        <a14:foregroundMark x1="50833" y1="72430" x2="50833" y2="72430"/>
                        <a14:foregroundMark x1="33889" y1="71028" x2="33889" y2="71028"/>
                        <a14:foregroundMark x1="24444" y1="78037" x2="24444" y2="78037"/>
                        <a14:foregroundMark x1="18889" y1="68692" x2="18889" y2="68692"/>
                        <a14:foregroundMark x1="20278" y1="59813" x2="20278" y2="59813"/>
                        <a14:foregroundMark x1="36944" y1="49533" x2="36944" y2="49533"/>
                        <a14:foregroundMark x1="67778" y1="32710" x2="67778" y2="32710"/>
                        <a14:foregroundMark x1="63611" y1="48598" x2="63611" y2="48598"/>
                        <a14:foregroundMark x1="52778" y1="67757" x2="52778" y2="67757"/>
                        <a14:foregroundMark x1="59444" y1="76636" x2="59444" y2="76636"/>
                        <a14:foregroundMark x1="65278" y1="76636" x2="65278" y2="76636"/>
                        <a14:foregroundMark x1="66111" y1="75701" x2="66111" y2="75701"/>
                        <a14:foregroundMark x1="71944" y1="78037" x2="71944" y2="78037"/>
                        <a14:foregroundMark x1="75833" y1="98598" x2="75833" y2="98598"/>
                        <a14:foregroundMark x1="85000" y1="94393" x2="85000" y2="94393"/>
                        <a14:foregroundMark x1="54722" y1="43458" x2="54722" y2="43458"/>
                        <a14:foregroundMark x1="49444" y1="37850" x2="49444" y2="37850"/>
                        <a14:foregroundMark x1="52778" y1="8879" x2="52778" y2="8879"/>
                        <a14:foregroundMark x1="52778" y1="23832" x2="52778" y2="23832"/>
                        <a14:foregroundMark x1="38056" y1="48131" x2="38056" y2="48131"/>
                        <a14:foregroundMark x1="31389" y1="79907" x2="31389" y2="79907"/>
                        <a14:foregroundMark x1="18333" y1="72897" x2="18333" y2="72897"/>
                        <a14:foregroundMark x1="18333" y1="56542" x2="18333" y2="56542"/>
                        <a14:foregroundMark x1="18611" y1="53271" x2="18611" y2="53271"/>
                        <a14:foregroundMark x1="20278" y1="56075" x2="20278" y2="56075"/>
                        <a14:foregroundMark x1="18611" y1="56075" x2="18611" y2="56075"/>
                        <a14:foregroundMark x1="17500" y1="56075" x2="17500" y2="56075"/>
                        <a14:foregroundMark x1="19444" y1="49533" x2="19444" y2="49533"/>
                        <a14:foregroundMark x1="35556" y1="21028" x2="35556" y2="21028"/>
                        <a14:foregroundMark x1="81111" y1="53271" x2="81111" y2="53271"/>
                        <a14:foregroundMark x1="79444" y1="56075" x2="79444" y2="56075"/>
                        <a14:foregroundMark x1="82222" y1="56075" x2="82222" y2="56075"/>
                        <a14:foregroundMark x1="82778" y1="53738" x2="82778" y2="53738"/>
                        <a14:foregroundMark x1="52500" y1="19159" x2="52500" y2="19159"/>
                        <a14:foregroundMark x1="48889" y1="18692" x2="48889" y2="18692"/>
                        <a14:foregroundMark x1="48889" y1="18692" x2="48889" y2="18692"/>
                        <a14:foregroundMark x1="50833" y1="16355" x2="50833" y2="16355"/>
                        <a14:foregroundMark x1="47778" y1="14486" x2="47778" y2="14486"/>
                        <a14:foregroundMark x1="45833" y1="20093" x2="45833" y2="20093"/>
                        <a14:foregroundMark x1="54167" y1="22430" x2="54167" y2="22430"/>
                        <a14:foregroundMark x1="54167" y1="19626" x2="54167" y2="19626"/>
                        <a14:foregroundMark x1="49444" y1="15888" x2="49444" y2="15888"/>
                        <a14:foregroundMark x1="54167" y1="14486" x2="54167" y2="14486"/>
                        <a14:foregroundMark x1="51111" y1="19626" x2="51111" y2="19626"/>
                        <a14:foregroundMark x1="20556" y1="96729" x2="20556" y2="96729"/>
                        <a14:foregroundMark x1="23889" y1="95794" x2="23889" y2="95794"/>
                        <a14:foregroundMark x1="12778" y1="88318" x2="12778" y2="88318"/>
                      </a14:backgroundRemoval>
                    </a14:imgEffect>
                  </a14:imgLayer>
                </a14:imgProps>
              </a:ext>
            </a:extLst>
          </a:blip>
          <a:stretch>
            <a:fillRect/>
          </a:stretch>
        </p:blipFill>
        <p:spPr>
          <a:xfrm>
            <a:off x="763676" y="3104952"/>
            <a:ext cx="3223718" cy="1916321"/>
          </a:xfrm>
          <a:prstGeom prst="rect">
            <a:avLst/>
          </a:prstGeom>
        </p:spPr>
      </p:pic>
    </p:spTree>
    <p:extLst>
      <p:ext uri="{BB962C8B-B14F-4D97-AF65-F5344CB8AC3E}">
        <p14:creationId xmlns:p14="http://schemas.microsoft.com/office/powerpoint/2010/main" val="3807460889"/>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E7A479-756D-207D-A771-A94872643CA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85D7CF3-2D59-2C02-4175-029A84DFAB82}"/>
              </a:ext>
            </a:extLst>
          </p:cNvPr>
          <p:cNvSpPr/>
          <p:nvPr/>
        </p:nvSpPr>
        <p:spPr>
          <a:xfrm flipV="1">
            <a:off x="2626178" y="5689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FE477BA4-F83C-CCD1-ACFE-D7AB638619E1}"/>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8FF6806-81AA-14B9-3B42-FECC2ED8A3D5}"/>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695F239F-20D1-E525-0537-A906B2765E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C33C1E3E-628B-E184-ED63-BF28F9E4377D}"/>
              </a:ext>
            </a:extLst>
          </p:cNvPr>
          <p:cNvSpPr/>
          <p:nvPr/>
        </p:nvSpPr>
        <p:spPr>
          <a:xfrm>
            <a:off x="3125037" y="674023"/>
            <a:ext cx="6480006"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القيادة كأداة لتفعيل الحوكمة</a:t>
            </a:r>
          </a:p>
        </p:txBody>
      </p:sp>
      <p:sp>
        <p:nvSpPr>
          <p:cNvPr id="4" name="TextBox 47">
            <a:extLst>
              <a:ext uri="{FF2B5EF4-FFF2-40B4-BE49-F238E27FC236}">
                <a16:creationId xmlns:a16="http://schemas.microsoft.com/office/drawing/2014/main" id="{1F18BC08-A8B9-AFBE-51E4-2301C39467FE}"/>
              </a:ext>
            </a:extLst>
          </p:cNvPr>
          <p:cNvSpPr txBox="1"/>
          <p:nvPr/>
        </p:nvSpPr>
        <p:spPr>
          <a:xfrm>
            <a:off x="1127448" y="1639087"/>
            <a:ext cx="10516156" cy="4944367"/>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القيادة الفعّالة هي المحرّك الأساسي لتطبيق مبادئ الحوكمة وتحويلها إلى ممارسات واقعية داخل المؤسسة التعليمية.</a:t>
            </a:r>
          </a:p>
          <a:p>
            <a:pPr marL="625475" marR="0" lvl="0" indent="-285750" algn="r" defTabSz="914400" rtl="1"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دور القيادة في تفعيل الحوكمة:</a:t>
            </a:r>
          </a:p>
          <a:p>
            <a:pPr marL="715963" marR="0" lvl="0" indent="-285750" algn="r" defTabSz="914400" rtl="1" eaLnBrk="1" fontAlgn="auto" latinLnBrk="0" hangingPunct="1">
              <a:lnSpc>
                <a:spcPct val="200000"/>
              </a:lnSpc>
              <a:spcBef>
                <a:spcPts val="0"/>
              </a:spcBef>
              <a:spcAft>
                <a:spcPts val="0"/>
              </a:spcAft>
              <a:buClr>
                <a:srgbClr val="00B0F0"/>
              </a:buClr>
              <a:buSzTx/>
              <a:buFont typeface="Wingdings" panose="05000000000000000000" pitchFamily="2" charset="2"/>
              <a:buChar char="§"/>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تحويل الأنظمة والسياسات إلى إجراءات عملية.</a:t>
            </a:r>
          </a:p>
          <a:p>
            <a:pPr marL="715963" marR="0" lvl="0" indent="-285750" algn="r" defTabSz="914400" rtl="1" eaLnBrk="1" fontAlgn="auto" latinLnBrk="0" hangingPunct="1">
              <a:lnSpc>
                <a:spcPct val="200000"/>
              </a:lnSpc>
              <a:spcBef>
                <a:spcPts val="0"/>
              </a:spcBef>
              <a:spcAft>
                <a:spcPts val="0"/>
              </a:spcAft>
              <a:buClr>
                <a:srgbClr val="00B0F0"/>
              </a:buClr>
              <a:buSzTx/>
              <a:buFont typeface="Wingdings" panose="05000000000000000000" pitchFamily="2" charset="2"/>
              <a:buChar char="§"/>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تعزيز الشفافية في القرارات والنتائج.</a:t>
            </a:r>
          </a:p>
          <a:p>
            <a:pPr marL="715963" marR="0" lvl="0" indent="-285750" algn="r" defTabSz="914400" rtl="1" eaLnBrk="1" fontAlgn="auto" latinLnBrk="0" hangingPunct="1">
              <a:lnSpc>
                <a:spcPct val="200000"/>
              </a:lnSpc>
              <a:spcBef>
                <a:spcPts val="0"/>
              </a:spcBef>
              <a:spcAft>
                <a:spcPts val="0"/>
              </a:spcAft>
              <a:buClr>
                <a:srgbClr val="00B0F0"/>
              </a:buClr>
              <a:buSzTx/>
              <a:buFont typeface="Wingdings" panose="05000000000000000000" pitchFamily="2" charset="2"/>
              <a:buChar char="§"/>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تفعيل المساءلة وتقويم الأداء بعدالة.</a:t>
            </a:r>
          </a:p>
          <a:p>
            <a:pPr marL="715963" marR="0" lvl="0" indent="-285750" algn="r" defTabSz="914400" rtl="1" eaLnBrk="1" fontAlgn="auto" latinLnBrk="0" hangingPunct="1">
              <a:lnSpc>
                <a:spcPct val="200000"/>
              </a:lnSpc>
              <a:spcBef>
                <a:spcPts val="0"/>
              </a:spcBef>
              <a:spcAft>
                <a:spcPts val="0"/>
              </a:spcAft>
              <a:buClr>
                <a:srgbClr val="00B0F0"/>
              </a:buClr>
              <a:buSzTx/>
              <a:buFont typeface="Wingdings" panose="05000000000000000000" pitchFamily="2" charset="2"/>
              <a:buChar char="§"/>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إشراك المعلمين وأولياء الأمور في صنع القرار.</a:t>
            </a:r>
          </a:p>
          <a:p>
            <a:pPr marL="715963" marR="0" lvl="0" indent="-285750" algn="r" defTabSz="914400" rtl="1" eaLnBrk="1" fontAlgn="auto" latinLnBrk="0" hangingPunct="1">
              <a:lnSpc>
                <a:spcPct val="200000"/>
              </a:lnSpc>
              <a:spcBef>
                <a:spcPts val="0"/>
              </a:spcBef>
              <a:spcAft>
                <a:spcPts val="0"/>
              </a:spcAft>
              <a:buClr>
                <a:srgbClr val="00B0F0"/>
              </a:buClr>
              <a:buSzTx/>
              <a:buFont typeface="Wingdings" panose="05000000000000000000" pitchFamily="2" charset="2"/>
              <a:buChar char="§"/>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ترشيد الموارد ورفع كفاءة العمل.</a:t>
            </a:r>
          </a:p>
          <a:p>
            <a:pPr marL="715963" marR="0" lvl="0" indent="-285750" algn="r" defTabSz="914400" rtl="1" eaLnBrk="1" fontAlgn="auto" latinLnBrk="0" hangingPunct="1">
              <a:lnSpc>
                <a:spcPct val="200000"/>
              </a:lnSpc>
              <a:spcBef>
                <a:spcPts val="0"/>
              </a:spcBef>
              <a:spcAft>
                <a:spcPts val="0"/>
              </a:spcAft>
              <a:buClr>
                <a:srgbClr val="00B0F0"/>
              </a:buClr>
              <a:buSzTx/>
              <a:buFont typeface="Wingdings" panose="05000000000000000000" pitchFamily="2" charset="2"/>
              <a:buChar char="§"/>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بناء ثقافة النزاهة والتحسين المستمر.</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rgbClr val="C00000"/>
                </a:solidFill>
                <a:effectLst/>
                <a:uLnTx/>
                <a:uFillTx/>
                <a:latin typeface="Alexandria" pitchFamily="2" charset="-78"/>
                <a:ea typeface="+mn-ea"/>
                <a:cs typeface="Alexandria" pitchFamily="2" charset="-78"/>
              </a:rPr>
              <a:t>الخلاصة: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الحوكمة</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 تضع الإطار، </a:t>
            </a: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والقيادة</a:t>
            </a: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 تُفعّله على أرض الواقع.</a:t>
            </a:r>
          </a:p>
        </p:txBody>
      </p:sp>
      <p:pic>
        <p:nvPicPr>
          <p:cNvPr id="6" name="Picture 5">
            <a:extLst>
              <a:ext uri="{FF2B5EF4-FFF2-40B4-BE49-F238E27FC236}">
                <a16:creationId xmlns:a16="http://schemas.microsoft.com/office/drawing/2014/main" id="{A7DE9532-DF02-5991-BC4F-BF1456489C26}"/>
              </a:ext>
            </a:extLst>
          </p:cNvPr>
          <p:cNvPicPr>
            <a:picLocks noChangeAspect="1"/>
          </p:cNvPicPr>
          <p:nvPr/>
        </p:nvPicPr>
        <p:blipFill>
          <a:blip r:embed="rId3"/>
          <a:stretch>
            <a:fillRect/>
          </a:stretch>
        </p:blipFill>
        <p:spPr>
          <a:xfrm>
            <a:off x="667045" y="2564904"/>
            <a:ext cx="5855246" cy="3240360"/>
          </a:xfrm>
          <a:prstGeom prst="ellipse">
            <a:avLst/>
          </a:prstGeom>
          <a:ln>
            <a:noFill/>
          </a:ln>
          <a:effectLst>
            <a:softEdge rad="112500"/>
          </a:effectLst>
        </p:spPr>
      </p:pic>
    </p:spTree>
    <p:extLst>
      <p:ext uri="{BB962C8B-B14F-4D97-AF65-F5344CB8AC3E}">
        <p14:creationId xmlns:p14="http://schemas.microsoft.com/office/powerpoint/2010/main" val="1854209098"/>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93997F-71A7-B173-374F-A57F1C6382E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E062080-6101-B9AC-A2BD-D5ADED4917F9}"/>
              </a:ext>
            </a:extLst>
          </p:cNvPr>
          <p:cNvSpPr/>
          <p:nvPr/>
        </p:nvSpPr>
        <p:spPr>
          <a:xfrm flipV="1">
            <a:off x="2626178" y="5689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4CBC4659-54B3-E853-4E5F-64E76ED4C4D8}"/>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EC349261-22A6-BA18-90E5-52E3440ABA80}"/>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5574FF18-9BA3-B12B-88A0-F0182A0CB1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22460DD9-D129-FD56-189E-5FE1777DA1B6}"/>
              </a:ext>
            </a:extLst>
          </p:cNvPr>
          <p:cNvSpPr/>
          <p:nvPr/>
        </p:nvSpPr>
        <p:spPr>
          <a:xfrm>
            <a:off x="2628476" y="594260"/>
            <a:ext cx="887042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800" b="1" dirty="0">
                <a:solidFill>
                  <a:srgbClr val="00B0F0"/>
                </a:solidFill>
                <a:latin typeface="Alexandria" pitchFamily="2" charset="-78"/>
                <a:cs typeface="Alexandria" pitchFamily="2" charset="-78"/>
              </a:rPr>
              <a:t>مؤشرات تجاح الحوكمة في المؤسسات التعليمية</a:t>
            </a:r>
          </a:p>
        </p:txBody>
      </p:sp>
      <p:sp>
        <p:nvSpPr>
          <p:cNvPr id="4" name="TextBox 47">
            <a:extLst>
              <a:ext uri="{FF2B5EF4-FFF2-40B4-BE49-F238E27FC236}">
                <a16:creationId xmlns:a16="http://schemas.microsoft.com/office/drawing/2014/main" id="{BD18119D-917C-882D-5D6B-607816981302}"/>
              </a:ext>
            </a:extLst>
          </p:cNvPr>
          <p:cNvSpPr txBox="1"/>
          <p:nvPr/>
        </p:nvSpPr>
        <p:spPr>
          <a:xfrm>
            <a:off x="918321" y="2058373"/>
            <a:ext cx="10516156" cy="395948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1. وضوح السياسات والأدوار:</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وجود لوائح معلنة، وتحديد واضح للصلاحيات والمسؤوليات، مع التزام الجميع بها.</a:t>
            </a:r>
          </a:p>
          <a:p>
            <a:pPr marL="0" marR="0" lvl="0" indent="0" algn="r" defTabSz="914400" rtl="1" eaLnBrk="1" fontAlgn="auto" latinLnBrk="0" hangingPunct="1">
              <a:lnSpc>
                <a:spcPct val="200000"/>
              </a:lnSpc>
              <a:spcBef>
                <a:spcPts val="0"/>
              </a:spcBef>
              <a:spcAft>
                <a:spcPts val="0"/>
              </a:spcAft>
              <a:buClrTx/>
              <a:buSzTx/>
              <a:buFontTx/>
              <a:buNone/>
              <a:tabLst/>
              <a:defRPr/>
            </a:pPr>
            <a:r>
              <a:rPr lang="ar-EG" sz="1600" b="1" dirty="0">
                <a:solidFill>
                  <a:schemeClr val="accent2"/>
                </a:solidFill>
                <a:latin typeface="Alexandria" pitchFamily="2" charset="-78"/>
                <a:cs typeface="Alexandria" pitchFamily="2" charset="-78"/>
              </a:rPr>
              <a:t>2. </a:t>
            </a: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ارتفاع مستوى الشفافية:</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إتاحة المعلومات المتعلقة بالأداء والخطط والموارد، ووضوح معايير اتخاذ القرار.</a:t>
            </a:r>
          </a:p>
          <a:p>
            <a:pPr marL="0" marR="0" lvl="0" indent="0" algn="r" defTabSz="914400" rtl="1" eaLnBrk="1" fontAlgn="auto" latinLnBrk="0" hangingPunct="1">
              <a:lnSpc>
                <a:spcPct val="200000"/>
              </a:lnSpc>
              <a:spcBef>
                <a:spcPts val="0"/>
              </a:spcBef>
              <a:spcAft>
                <a:spcPts val="0"/>
              </a:spcAft>
              <a:buClrTx/>
              <a:buSzTx/>
              <a:buFontTx/>
              <a:buNone/>
              <a:tabLst/>
              <a:defRPr/>
            </a:pPr>
            <a:r>
              <a:rPr lang="ar-EG" sz="1600" b="1" dirty="0">
                <a:solidFill>
                  <a:schemeClr val="accent2"/>
                </a:solidFill>
                <a:latin typeface="Alexandria" pitchFamily="2" charset="-78"/>
                <a:cs typeface="Alexandria" pitchFamily="2" charset="-78"/>
              </a:rPr>
              <a:t>3. </a:t>
            </a: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فاعلية المساءلة وتقويم الأداء: </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تطبيق مؤشرات أداء واضحة، متابعة دورية للنتائج، وربط التقويم بخطط تحسين حقيقية.</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4. مشاركة أصحاب المصلحة: </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إشراك المعلمين وأولياء الأمور والمجتمع في صنع القرار، وتفعيل قنوات التغذية الراجعة.</a:t>
            </a:r>
          </a:p>
        </p:txBody>
      </p:sp>
    </p:spTree>
    <p:extLst>
      <p:ext uri="{BB962C8B-B14F-4D97-AF65-F5344CB8AC3E}">
        <p14:creationId xmlns:p14="http://schemas.microsoft.com/office/powerpoint/2010/main" val="1696910797"/>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6EF516-5DA9-7FE6-D73F-D2AE399DC11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5B30A90-69B9-E0E2-CD9E-1E8D8E192BF8}"/>
              </a:ext>
            </a:extLst>
          </p:cNvPr>
          <p:cNvSpPr/>
          <p:nvPr/>
        </p:nvSpPr>
        <p:spPr>
          <a:xfrm flipV="1">
            <a:off x="2626178" y="5689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DE8B66C3-8469-B6D1-225F-7E98DA1862BA}"/>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D30E2BF-C258-443A-A2A8-A48F0D30D043}"/>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2020A142-1AF6-38C1-31B4-68244EDB89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34AEBD9-8924-0C98-6C61-8B626774CDC9}"/>
              </a:ext>
            </a:extLst>
          </p:cNvPr>
          <p:cNvSpPr/>
          <p:nvPr/>
        </p:nvSpPr>
        <p:spPr>
          <a:xfrm>
            <a:off x="2628476" y="594260"/>
            <a:ext cx="8870421"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400" b="1" dirty="0">
                <a:solidFill>
                  <a:srgbClr val="00B0F0"/>
                </a:solidFill>
                <a:latin typeface="Alexandria" pitchFamily="2" charset="-78"/>
                <a:cs typeface="Alexandria" pitchFamily="2" charset="-78"/>
              </a:rPr>
              <a:t>تابع: مؤشرات تجاح الحوكمة في المؤسسات التعليمية</a:t>
            </a:r>
          </a:p>
        </p:txBody>
      </p:sp>
      <p:sp>
        <p:nvSpPr>
          <p:cNvPr id="4" name="TextBox 47">
            <a:extLst>
              <a:ext uri="{FF2B5EF4-FFF2-40B4-BE49-F238E27FC236}">
                <a16:creationId xmlns:a16="http://schemas.microsoft.com/office/drawing/2014/main" id="{5653BAEC-4349-0AD9-0B0C-3846D5FE09C3}"/>
              </a:ext>
            </a:extLst>
          </p:cNvPr>
          <p:cNvSpPr txBox="1"/>
          <p:nvPr/>
        </p:nvSpPr>
        <p:spPr>
          <a:xfrm>
            <a:off x="918321" y="2058373"/>
            <a:ext cx="10516156" cy="395948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5. عدالة الإجراءات وتكافؤ الفرص:</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توزيع منصف للمهام والموارد، وعدالة في التقويم والانضباط والخدمات التعليمية.</a:t>
            </a:r>
          </a:p>
          <a:p>
            <a:pPr marL="0" marR="0" lvl="0" indent="0" algn="r" defTabSz="914400" rtl="1" eaLnBrk="1" fontAlgn="auto" latinLnBrk="0" hangingPunct="1">
              <a:lnSpc>
                <a:spcPct val="200000"/>
              </a:lnSpc>
              <a:spcBef>
                <a:spcPts val="0"/>
              </a:spcBef>
              <a:spcAft>
                <a:spcPts val="0"/>
              </a:spcAft>
              <a:buClrTx/>
              <a:buSzTx/>
              <a:buFontTx/>
              <a:buNone/>
              <a:tabLst/>
              <a:defRPr/>
            </a:pPr>
            <a:r>
              <a:rPr lang="ar-EG" sz="1600" b="1" dirty="0">
                <a:solidFill>
                  <a:schemeClr val="accent2"/>
                </a:solidFill>
                <a:latin typeface="Alexandria" pitchFamily="2" charset="-78"/>
                <a:cs typeface="Alexandria" pitchFamily="2" charset="-78"/>
              </a:rPr>
              <a:t>6: كفاءة استخدام الموارد:</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ترشيد الميزانيات والوقت والجهد، وتقليل الهدر، وتوجيه الموارد مباشرة لخدمة التعلم.</a:t>
            </a:r>
          </a:p>
          <a:p>
            <a:pPr marL="0" marR="0" lvl="0" indent="0" algn="r" defTabSz="914400" rtl="1" eaLnBrk="1" fontAlgn="auto" latinLnBrk="0" hangingPunct="1">
              <a:lnSpc>
                <a:spcPct val="200000"/>
              </a:lnSpc>
              <a:spcBef>
                <a:spcPts val="0"/>
              </a:spcBef>
              <a:spcAft>
                <a:spcPts val="0"/>
              </a:spcAft>
              <a:buClrTx/>
              <a:buSzTx/>
              <a:buFontTx/>
              <a:buNone/>
              <a:tabLst/>
              <a:defRPr/>
            </a:pPr>
            <a:r>
              <a:rPr lang="ar-EG" sz="1600" b="1" dirty="0">
                <a:solidFill>
                  <a:schemeClr val="accent2"/>
                </a:solidFill>
                <a:latin typeface="Alexandria" pitchFamily="2" charset="-78"/>
                <a:cs typeface="Alexandria" pitchFamily="2" charset="-78"/>
              </a:rPr>
              <a:t>7. تحسن جودة التعليم ومخرجاته:</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ارتفاع مستوى التحصيل، انخفاض المشكلات السلوكية، وتقدّم مؤشرات الأداء الأكاديمي.</a:t>
            </a:r>
          </a:p>
          <a:p>
            <a:pPr marL="0" marR="0" lvl="0" indent="0" algn="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solidFill>
                  <a:schemeClr val="accent2"/>
                </a:solidFill>
                <a:effectLst/>
                <a:uLnTx/>
                <a:uFillTx/>
                <a:latin typeface="Alexandria" pitchFamily="2" charset="-78"/>
                <a:ea typeface="+mn-ea"/>
                <a:cs typeface="Alexandria" pitchFamily="2" charset="-78"/>
              </a:rPr>
              <a:t>8. تعزيز النزاهة والثقة المؤسسية:</a:t>
            </a:r>
          </a:p>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0" i="0" u="none" strike="noStrike" kern="1200" cap="none" spc="0" normalizeH="0" baseline="0" noProof="0" dirty="0">
                <a:ln>
                  <a:noFill/>
                </a:ln>
                <a:effectLst/>
                <a:uLnTx/>
                <a:uFillTx/>
                <a:latin typeface="Alexandria" pitchFamily="2" charset="-78"/>
                <a:ea typeface="+mn-ea"/>
                <a:cs typeface="Alexandria" pitchFamily="2" charset="-78"/>
              </a:rPr>
              <a:t>انخفاض الشكاوى والمخالفات، وارتفاع مستوى الثقة بين القيادة والمعلمين وأولياء الأمور.</a:t>
            </a:r>
          </a:p>
        </p:txBody>
      </p:sp>
    </p:spTree>
    <p:extLst>
      <p:ext uri="{BB962C8B-B14F-4D97-AF65-F5344CB8AC3E}">
        <p14:creationId xmlns:p14="http://schemas.microsoft.com/office/powerpoint/2010/main" val="1078540447"/>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884792-7BD0-9046-4F9D-8E7E1A97465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40C8743-58CF-A626-D6DB-A0CA012331D4}"/>
              </a:ext>
            </a:extLst>
          </p:cNvPr>
          <p:cNvSpPr/>
          <p:nvPr/>
        </p:nvSpPr>
        <p:spPr>
          <a:xfrm flipV="1">
            <a:off x="2626178" y="5689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C15B563D-3B3C-EF1C-6ADE-05AA03785F72}"/>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AB286FF4-107E-1714-A759-4C8EA5227535}"/>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F4C22B9C-C286-38D4-3DB5-8EAA8760992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67A26FD4-1A44-2C29-0425-412641AA364A}"/>
              </a:ext>
            </a:extLst>
          </p:cNvPr>
          <p:cNvSpPr/>
          <p:nvPr/>
        </p:nvSpPr>
        <p:spPr>
          <a:xfrm>
            <a:off x="2485572" y="614644"/>
            <a:ext cx="8650987"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التحديات التي تواجه تطبيق الحوكمة في المؤسسات التعليمية</a:t>
            </a:r>
          </a:p>
        </p:txBody>
      </p:sp>
      <p:sp>
        <p:nvSpPr>
          <p:cNvPr id="4" name="TextBox 47">
            <a:extLst>
              <a:ext uri="{FF2B5EF4-FFF2-40B4-BE49-F238E27FC236}">
                <a16:creationId xmlns:a16="http://schemas.microsoft.com/office/drawing/2014/main" id="{683E71F0-3C5B-66C5-A9A2-8A969659961E}"/>
              </a:ext>
            </a:extLst>
          </p:cNvPr>
          <p:cNvSpPr txBox="1"/>
          <p:nvPr/>
        </p:nvSpPr>
        <p:spPr>
          <a:xfrm>
            <a:off x="-312712" y="1460012"/>
            <a:ext cx="10516156" cy="51238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أبرز التحديات التي تواجه تطبيق الحوكمة في المؤسسات التعليمية:</a:t>
            </a:r>
          </a:p>
        </p:txBody>
      </p:sp>
      <p:sp>
        <p:nvSpPr>
          <p:cNvPr id="2" name="TextBox 1">
            <a:extLst>
              <a:ext uri="{FF2B5EF4-FFF2-40B4-BE49-F238E27FC236}">
                <a16:creationId xmlns:a16="http://schemas.microsoft.com/office/drawing/2014/main" id="{2C9B2AD0-C9BD-2884-F764-F856F75887C4}"/>
              </a:ext>
            </a:extLst>
          </p:cNvPr>
          <p:cNvSpPr txBox="1"/>
          <p:nvPr/>
        </p:nvSpPr>
        <p:spPr>
          <a:xfrm>
            <a:off x="1495413" y="1717015"/>
            <a:ext cx="10153128" cy="4944367"/>
          </a:xfrm>
          <a:prstGeom prst="rect">
            <a:avLst/>
          </a:prstGeom>
          <a:noFill/>
        </p:spPr>
        <p:txBody>
          <a:bodyPr wrap="square" rtlCol="1">
            <a:spAutoFit/>
          </a:bodyPr>
          <a:lstStyle/>
          <a:p>
            <a:pPr marL="285750" indent="-285750" algn="just" rtl="1">
              <a:lnSpc>
                <a:spcPct val="200000"/>
              </a:lnSpc>
              <a:buFont typeface="Wingdings" panose="05000000000000000000" pitchFamily="2" charset="2"/>
              <a:buChar char="v"/>
            </a:pPr>
            <a:r>
              <a:rPr lang="ar-EG" sz="1600" b="1" dirty="0">
                <a:solidFill>
                  <a:schemeClr val="accent2"/>
                </a:solidFill>
                <a:latin typeface="Alexandria" pitchFamily="2" charset="-78"/>
                <a:cs typeface="Alexandria" pitchFamily="2" charset="-78"/>
              </a:rPr>
              <a:t>ضعف الوعي بمفهوم الحوكمة:</a:t>
            </a:r>
          </a:p>
          <a:p>
            <a:pPr algn="just" rtl="1">
              <a:lnSpc>
                <a:spcPct val="200000"/>
              </a:lnSpc>
            </a:pPr>
            <a:r>
              <a:rPr lang="ar-EG" sz="1600" dirty="0">
                <a:latin typeface="Alexandria" pitchFamily="2" charset="-78"/>
                <a:cs typeface="Alexandria" pitchFamily="2" charset="-78"/>
              </a:rPr>
              <a:t>عدم وضوح معنى الحوكمة ومبادئها لدى بعض القيادات أو العاملين يؤدي إلى تطبيق شكلي دون أثر حقيقي.</a:t>
            </a:r>
          </a:p>
          <a:p>
            <a:pPr marL="285750" indent="-285750" algn="just" rtl="1">
              <a:lnSpc>
                <a:spcPct val="200000"/>
              </a:lnSpc>
              <a:buFont typeface="Wingdings" panose="05000000000000000000" pitchFamily="2" charset="2"/>
              <a:buChar char="v"/>
            </a:pPr>
            <a:r>
              <a:rPr lang="ar-EG" sz="1600" b="1" dirty="0">
                <a:solidFill>
                  <a:schemeClr val="accent2"/>
                </a:solidFill>
                <a:latin typeface="Alexandria" pitchFamily="2" charset="-78"/>
                <a:cs typeface="Alexandria" pitchFamily="2" charset="-78"/>
              </a:rPr>
              <a:t>مقاومة التغيير:</a:t>
            </a:r>
          </a:p>
          <a:p>
            <a:pPr algn="just" rtl="1">
              <a:lnSpc>
                <a:spcPct val="200000"/>
              </a:lnSpc>
            </a:pPr>
            <a:r>
              <a:rPr lang="ar-EG" sz="1600" dirty="0">
                <a:latin typeface="Alexandria" pitchFamily="2" charset="-78"/>
                <a:cs typeface="Alexandria" pitchFamily="2" charset="-78"/>
              </a:rPr>
              <a:t>التمسك بالأساليب التقليدية والخوف من المساءلة أو فقدان الصلاحيات يعيق تبنّي ممارسات الحوكمة الحديثة.</a:t>
            </a:r>
          </a:p>
          <a:p>
            <a:pPr marL="285750" indent="-285750" algn="just" rtl="1">
              <a:lnSpc>
                <a:spcPct val="200000"/>
              </a:lnSpc>
              <a:buFont typeface="Wingdings" panose="05000000000000000000" pitchFamily="2" charset="2"/>
              <a:buChar char="v"/>
            </a:pPr>
            <a:r>
              <a:rPr lang="ar-EG" sz="1600" b="1" dirty="0">
                <a:solidFill>
                  <a:schemeClr val="accent2"/>
                </a:solidFill>
                <a:latin typeface="Alexandria" pitchFamily="2" charset="-78"/>
                <a:cs typeface="Alexandria" pitchFamily="2" charset="-78"/>
              </a:rPr>
              <a:t>غموض الأدوار والصلاحيات: </a:t>
            </a:r>
          </a:p>
          <a:p>
            <a:pPr algn="just" rtl="1">
              <a:lnSpc>
                <a:spcPct val="200000"/>
              </a:lnSpc>
            </a:pPr>
            <a:r>
              <a:rPr lang="ar-EG" sz="1600" dirty="0">
                <a:latin typeface="Alexandria" pitchFamily="2" charset="-78"/>
                <a:cs typeface="Alexandria" pitchFamily="2" charset="-78"/>
              </a:rPr>
              <a:t>تداخل المسؤوليات أو عدم تحديدها بدقة يسبب ازدواجية في العمل وضعفًا في اتخاذ القرار.</a:t>
            </a:r>
          </a:p>
          <a:p>
            <a:pPr marL="285750" indent="-285750" algn="just" rtl="1">
              <a:lnSpc>
                <a:spcPct val="200000"/>
              </a:lnSpc>
              <a:buFont typeface="Wingdings" panose="05000000000000000000" pitchFamily="2" charset="2"/>
              <a:buChar char="v"/>
            </a:pPr>
            <a:r>
              <a:rPr lang="ar-EG" sz="1600" b="1" dirty="0">
                <a:solidFill>
                  <a:schemeClr val="accent2"/>
                </a:solidFill>
                <a:latin typeface="Alexandria" pitchFamily="2" charset="-78"/>
                <a:cs typeface="Alexandria" pitchFamily="2" charset="-78"/>
              </a:rPr>
              <a:t>قصور الشفافية وتبادل المعلومات: </a:t>
            </a:r>
          </a:p>
          <a:p>
            <a:pPr algn="just" rtl="1">
              <a:lnSpc>
                <a:spcPct val="200000"/>
              </a:lnSpc>
            </a:pPr>
            <a:r>
              <a:rPr lang="ar-EG" sz="1600" dirty="0">
                <a:latin typeface="Alexandria" pitchFamily="2" charset="-78"/>
                <a:cs typeface="Alexandria" pitchFamily="2" charset="-78"/>
              </a:rPr>
              <a:t>عدم الإفصاح عن الخطط أو النتائج أو الموارد يقلل الثقة ويضعف المشاركة المجتمعية.</a:t>
            </a:r>
          </a:p>
          <a:p>
            <a:pPr marL="285750" indent="-285750" algn="just" rtl="1">
              <a:lnSpc>
                <a:spcPct val="200000"/>
              </a:lnSpc>
              <a:buFont typeface="Wingdings" panose="05000000000000000000" pitchFamily="2" charset="2"/>
              <a:buChar char="v"/>
            </a:pPr>
            <a:r>
              <a:rPr lang="ar-EG" sz="1600" b="1" dirty="0">
                <a:solidFill>
                  <a:schemeClr val="accent2"/>
                </a:solidFill>
                <a:latin typeface="Alexandria" pitchFamily="2" charset="-78"/>
                <a:cs typeface="Alexandria" pitchFamily="2" charset="-78"/>
              </a:rPr>
              <a:t>ضعف أنظمة المساءلة والمتابعة.</a:t>
            </a:r>
          </a:p>
          <a:p>
            <a:pPr algn="just" rtl="1">
              <a:lnSpc>
                <a:spcPct val="200000"/>
              </a:lnSpc>
            </a:pPr>
            <a:r>
              <a:rPr lang="ar-EG" sz="1600" dirty="0">
                <a:latin typeface="Alexandria" pitchFamily="2" charset="-78"/>
                <a:cs typeface="Alexandria" pitchFamily="2" charset="-78"/>
              </a:rPr>
              <a:t>غياب مؤشرات أداء واضحة أو تقويم منتظم يجعل الأخطاء تتكرر دون معالجة فعّالة.</a:t>
            </a:r>
          </a:p>
        </p:txBody>
      </p:sp>
    </p:spTree>
    <p:extLst>
      <p:ext uri="{BB962C8B-B14F-4D97-AF65-F5344CB8AC3E}">
        <p14:creationId xmlns:p14="http://schemas.microsoft.com/office/powerpoint/2010/main" val="3966549152"/>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F1D7BF-2EBB-227E-DC05-A0DDAF917A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CA0CD9B-BE9F-BDF0-4B2E-DECE5DF18F02}"/>
              </a:ext>
            </a:extLst>
          </p:cNvPr>
          <p:cNvSpPr/>
          <p:nvPr/>
        </p:nvSpPr>
        <p:spPr>
          <a:xfrm flipV="1">
            <a:off x="2626178" y="568925"/>
            <a:ext cx="9288760"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3F08C3E1-69FA-4ACF-EA50-F3AA2C2BFA23}"/>
              </a:ext>
            </a:extLst>
          </p:cNvPr>
          <p:cNvSpPr/>
          <p:nvPr/>
        </p:nvSpPr>
        <p:spPr>
          <a:xfrm>
            <a:off x="7883147" y="1391987"/>
            <a:ext cx="4128422"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C697D390-8D92-6375-6738-616FA42D6F64}"/>
              </a:ext>
            </a:extLst>
          </p:cNvPr>
          <p:cNvSpPr/>
          <p:nvPr/>
        </p:nvSpPr>
        <p:spPr>
          <a:xfrm>
            <a:off x="763676" y="1588911"/>
            <a:ext cx="11151262" cy="50084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pic>
        <p:nvPicPr>
          <p:cNvPr id="5" name="Graphic 21">
            <a:extLst>
              <a:ext uri="{FF2B5EF4-FFF2-40B4-BE49-F238E27FC236}">
                <a16:creationId xmlns:a16="http://schemas.microsoft.com/office/drawing/2014/main" id="{49431BE3-0E4B-23A6-78B7-692836604F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Rectangle: Rounded Corners 2">
            <a:extLst>
              <a:ext uri="{FF2B5EF4-FFF2-40B4-BE49-F238E27FC236}">
                <a16:creationId xmlns:a16="http://schemas.microsoft.com/office/drawing/2014/main" id="{5984C231-7C07-82A8-36B5-2C129E085A6D}"/>
              </a:ext>
            </a:extLst>
          </p:cNvPr>
          <p:cNvSpPr/>
          <p:nvPr/>
        </p:nvSpPr>
        <p:spPr>
          <a:xfrm>
            <a:off x="2485572" y="614644"/>
            <a:ext cx="8650987" cy="845368"/>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1" anchor="ctr"/>
          <a:lstStyle/>
          <a:p>
            <a:pPr algn="ctr" rtl="1"/>
            <a:r>
              <a:rPr lang="ar-EG" sz="2000" b="1" dirty="0">
                <a:solidFill>
                  <a:srgbClr val="00B0F0"/>
                </a:solidFill>
                <a:latin typeface="Alexandria" pitchFamily="2" charset="-78"/>
                <a:cs typeface="Alexandria" pitchFamily="2" charset="-78"/>
              </a:rPr>
              <a:t>تابع: التحديات التي تواجه تطبيق الحوكمة في المؤسسات التعليمية</a:t>
            </a:r>
          </a:p>
        </p:txBody>
      </p:sp>
      <p:sp>
        <p:nvSpPr>
          <p:cNvPr id="4" name="TextBox 47">
            <a:extLst>
              <a:ext uri="{FF2B5EF4-FFF2-40B4-BE49-F238E27FC236}">
                <a16:creationId xmlns:a16="http://schemas.microsoft.com/office/drawing/2014/main" id="{42A15F19-615B-DB31-7057-7B68301136F3}"/>
              </a:ext>
            </a:extLst>
          </p:cNvPr>
          <p:cNvSpPr txBox="1"/>
          <p:nvPr/>
        </p:nvSpPr>
        <p:spPr>
          <a:xfrm>
            <a:off x="-240704" y="1465282"/>
            <a:ext cx="10516156" cy="51238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ctr" defTabSz="914400" rtl="1" eaLnBrk="1" fontAlgn="auto" latinLnBrk="0" hangingPunct="1">
              <a:lnSpc>
                <a:spcPct val="200000"/>
              </a:lnSpc>
              <a:spcBef>
                <a:spcPts val="0"/>
              </a:spcBef>
              <a:spcAft>
                <a:spcPts val="0"/>
              </a:spcAft>
              <a:buClrTx/>
              <a:buSzTx/>
              <a:buFontTx/>
              <a:buNone/>
              <a:tabLst/>
              <a:defRPr/>
            </a:pPr>
            <a:r>
              <a:rPr kumimoji="0" lang="ar-EG" sz="1600" b="1" i="0" u="none" strike="noStrike" kern="1200" cap="none" spc="0" normalizeH="0" baseline="0" noProof="0" dirty="0">
                <a:ln>
                  <a:noFill/>
                </a:ln>
                <a:effectLst/>
                <a:uLnTx/>
                <a:uFillTx/>
                <a:latin typeface="Alexandria" pitchFamily="2" charset="-78"/>
                <a:ea typeface="+mn-ea"/>
                <a:cs typeface="Alexandria" pitchFamily="2" charset="-78"/>
              </a:rPr>
              <a:t>أبرز التحديات التي تواجه تطبيق الحوكمة في المؤسسات التعليمية:</a:t>
            </a:r>
          </a:p>
        </p:txBody>
      </p:sp>
      <p:sp>
        <p:nvSpPr>
          <p:cNvPr id="2" name="TextBox 1">
            <a:extLst>
              <a:ext uri="{FF2B5EF4-FFF2-40B4-BE49-F238E27FC236}">
                <a16:creationId xmlns:a16="http://schemas.microsoft.com/office/drawing/2014/main" id="{B567096A-B85B-24B2-ACD5-80017D253F6B}"/>
              </a:ext>
            </a:extLst>
          </p:cNvPr>
          <p:cNvSpPr txBox="1"/>
          <p:nvPr/>
        </p:nvSpPr>
        <p:spPr>
          <a:xfrm>
            <a:off x="1042756" y="1721474"/>
            <a:ext cx="10593101" cy="4944367"/>
          </a:xfrm>
          <a:prstGeom prst="rect">
            <a:avLst/>
          </a:prstGeom>
          <a:noFill/>
        </p:spPr>
        <p:txBody>
          <a:bodyPr wrap="square" rtlCol="1">
            <a:spAutoFit/>
          </a:bodyPr>
          <a:lstStyle/>
          <a:p>
            <a:pPr marL="285750" indent="-285750" algn="just" rtl="1">
              <a:lnSpc>
                <a:spcPct val="200000"/>
              </a:lnSpc>
              <a:buFont typeface="Wingdings" panose="05000000000000000000" pitchFamily="2" charset="2"/>
              <a:buChar char="v"/>
            </a:pPr>
            <a:r>
              <a:rPr lang="ar-EG" sz="1600" b="1" dirty="0">
                <a:solidFill>
                  <a:schemeClr val="accent2"/>
                </a:solidFill>
                <a:latin typeface="Alexandria" pitchFamily="2" charset="-78"/>
                <a:cs typeface="Alexandria" pitchFamily="2" charset="-78"/>
              </a:rPr>
              <a:t>محدودية الموارد البشرية والمالية:</a:t>
            </a:r>
          </a:p>
          <a:p>
            <a:pPr algn="just" rtl="1">
              <a:lnSpc>
                <a:spcPct val="200000"/>
              </a:lnSpc>
            </a:pPr>
            <a:r>
              <a:rPr lang="ar-EG" sz="1600" dirty="0">
                <a:latin typeface="Alexandria" pitchFamily="2" charset="-78"/>
                <a:cs typeface="Alexandria" pitchFamily="2" charset="-78"/>
              </a:rPr>
              <a:t>نقص الكفاءات أو الميزانيات يؤثر في جودة التنفيذ ويحد من مبادرات التحسين.</a:t>
            </a:r>
          </a:p>
          <a:p>
            <a:pPr marL="285750" indent="-285750" algn="just" rtl="1">
              <a:lnSpc>
                <a:spcPct val="200000"/>
              </a:lnSpc>
              <a:buFont typeface="Wingdings" panose="05000000000000000000" pitchFamily="2" charset="2"/>
              <a:buChar char="v"/>
            </a:pPr>
            <a:r>
              <a:rPr lang="ar-EG" sz="1600" b="1" dirty="0">
                <a:solidFill>
                  <a:schemeClr val="accent2"/>
                </a:solidFill>
                <a:latin typeface="Alexandria" pitchFamily="2" charset="-78"/>
                <a:cs typeface="Alexandria" pitchFamily="2" charset="-78"/>
              </a:rPr>
              <a:t>ضعف المشاركة المجتمعية:</a:t>
            </a:r>
          </a:p>
          <a:p>
            <a:pPr algn="just" rtl="1">
              <a:lnSpc>
                <a:spcPct val="200000"/>
              </a:lnSpc>
            </a:pPr>
            <a:r>
              <a:rPr lang="ar-EG" sz="1600" dirty="0">
                <a:latin typeface="Alexandria" pitchFamily="2" charset="-78"/>
                <a:cs typeface="Alexandria" pitchFamily="2" charset="-78"/>
              </a:rPr>
              <a:t>قلة تفاعل أولياء الأمور والمجتمع المحلي تقلل من الدعم الخارجي وتضعف المسؤولية المشتركة.</a:t>
            </a:r>
          </a:p>
          <a:p>
            <a:pPr marL="285750" indent="-285750" algn="just" rtl="1">
              <a:lnSpc>
                <a:spcPct val="200000"/>
              </a:lnSpc>
              <a:buFont typeface="Wingdings" panose="05000000000000000000" pitchFamily="2" charset="2"/>
              <a:buChar char="v"/>
            </a:pPr>
            <a:r>
              <a:rPr lang="ar-EG" sz="1600" b="1" dirty="0">
                <a:solidFill>
                  <a:schemeClr val="accent2"/>
                </a:solidFill>
                <a:latin typeface="Alexandria" pitchFamily="2" charset="-78"/>
                <a:cs typeface="Alexandria" pitchFamily="2" charset="-78"/>
              </a:rPr>
              <a:t>الفجوة الرقمية:</a:t>
            </a:r>
          </a:p>
          <a:p>
            <a:pPr algn="just" rtl="1">
              <a:lnSpc>
                <a:spcPct val="200000"/>
              </a:lnSpc>
            </a:pPr>
            <a:r>
              <a:rPr lang="ar-EG" sz="1600" dirty="0">
                <a:latin typeface="Alexandria" pitchFamily="2" charset="-78"/>
                <a:cs typeface="Alexandria" pitchFamily="2" charset="-78"/>
              </a:rPr>
              <a:t>ضعف البنية التقنية أو مهارات العاملين يعرقل الشفافية الإلكترونية وإدارة البيانات بكفاءة.</a:t>
            </a:r>
          </a:p>
          <a:p>
            <a:pPr marL="285750" indent="-285750" algn="just" rtl="1">
              <a:lnSpc>
                <a:spcPct val="200000"/>
              </a:lnSpc>
              <a:buFont typeface="Wingdings" panose="05000000000000000000" pitchFamily="2" charset="2"/>
              <a:buChar char="v"/>
            </a:pPr>
            <a:r>
              <a:rPr lang="ar-EG" sz="1600" b="1" dirty="0">
                <a:solidFill>
                  <a:schemeClr val="accent2"/>
                </a:solidFill>
                <a:latin typeface="Alexandria" pitchFamily="2" charset="-78"/>
                <a:cs typeface="Alexandria" pitchFamily="2" charset="-78"/>
              </a:rPr>
              <a:t>ثقافة تنظيمية غير داعمة:</a:t>
            </a:r>
          </a:p>
          <a:p>
            <a:pPr algn="just" rtl="1">
              <a:lnSpc>
                <a:spcPct val="200000"/>
              </a:lnSpc>
            </a:pPr>
            <a:r>
              <a:rPr lang="ar-EG" sz="1600" dirty="0">
                <a:latin typeface="Alexandria" pitchFamily="2" charset="-78"/>
                <a:cs typeface="Alexandria" pitchFamily="2" charset="-78"/>
              </a:rPr>
              <a:t>انتشار الخوف من الخطأ، أو المركزية الزائدة، أو ضعف الثقة يمنع ترسيخ قيم النزاهة والمساءلة.</a:t>
            </a:r>
          </a:p>
          <a:p>
            <a:pPr marL="285750" indent="-285750" algn="just" rtl="1">
              <a:lnSpc>
                <a:spcPct val="200000"/>
              </a:lnSpc>
              <a:buFont typeface="Wingdings" panose="05000000000000000000" pitchFamily="2" charset="2"/>
              <a:buChar char="v"/>
            </a:pPr>
            <a:r>
              <a:rPr lang="ar-EG" sz="1600" b="1" dirty="0">
                <a:solidFill>
                  <a:schemeClr val="accent2"/>
                </a:solidFill>
                <a:latin typeface="Alexandria" pitchFamily="2" charset="-78"/>
                <a:cs typeface="Alexandria" pitchFamily="2" charset="-78"/>
              </a:rPr>
              <a:t>غياب التخطيط طويل المدى:</a:t>
            </a:r>
          </a:p>
          <a:p>
            <a:pPr algn="just" rtl="1">
              <a:lnSpc>
                <a:spcPct val="200000"/>
              </a:lnSpc>
            </a:pPr>
            <a:r>
              <a:rPr lang="ar-EG" sz="1600" dirty="0">
                <a:latin typeface="Alexandria" pitchFamily="2" charset="-78"/>
                <a:cs typeface="Alexandria" pitchFamily="2" charset="-78"/>
              </a:rPr>
              <a:t>التركيز على الحلول السريعة دون رؤية استراتيجية يحدّ من استدامة تطبيق الحوكمة.</a:t>
            </a:r>
          </a:p>
        </p:txBody>
      </p:sp>
    </p:spTree>
    <p:extLst>
      <p:ext uri="{BB962C8B-B14F-4D97-AF65-F5344CB8AC3E}">
        <p14:creationId xmlns:p14="http://schemas.microsoft.com/office/powerpoint/2010/main" val="549585590"/>
      </p:ext>
    </p:extLst>
  </p:cSld>
  <p:clrMapOvr>
    <a:masterClrMapping/>
  </p:clrMapOvr>
  <mc:AlternateContent xmlns:mc="http://schemas.openxmlformats.org/markup-compatibility/2006" xmlns:p14="http://schemas.microsoft.com/office/powerpoint/2010/main">
    <mc:Choice Requires="p14">
      <p:transition spd="slow" p14:dur="2000" advTm="49796"/>
    </mc:Choice>
    <mc:Fallback xmlns="">
      <p:transition spd="slow" advTm="49796"/>
    </mc:Fallback>
  </mc:AlternateContent>
  <p:extLst>
    <p:ext uri="{E180D4A7-C9FB-4DFB-919C-405C955672EB}">
      <p14:showEvtLst xmlns:p14="http://schemas.microsoft.com/office/powerpoint/2010/main">
        <p14:playEvt time="1" objId="8"/>
        <p14:stopEvt time="49673" objId="8"/>
      </p14:showEvtLst>
    </p:ext>
  </p:extLs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4">
          <a:extLst>
            <a:ext uri="{FF2B5EF4-FFF2-40B4-BE49-F238E27FC236}">
              <a16:creationId xmlns:a16="http://schemas.microsoft.com/office/drawing/2014/main" id="{01850874-A88C-108E-DDB0-7438BFB48009}"/>
            </a:ext>
          </a:extLst>
        </p:cNvPr>
        <p:cNvGrpSpPr/>
        <p:nvPr/>
      </p:nvGrpSpPr>
      <p:grpSpPr>
        <a:xfrm>
          <a:off x="0" y="0"/>
          <a:ext cx="0" cy="0"/>
          <a:chOff x="0" y="0"/>
          <a:chExt cx="0" cy="0"/>
        </a:xfrm>
      </p:grpSpPr>
      <p:sp>
        <p:nvSpPr>
          <p:cNvPr id="145" name="Google Shape;145;p3">
            <a:extLst>
              <a:ext uri="{FF2B5EF4-FFF2-40B4-BE49-F238E27FC236}">
                <a16:creationId xmlns:a16="http://schemas.microsoft.com/office/drawing/2014/main" id="{152CE573-96A5-1B77-3CBD-6C229D22519A}"/>
              </a:ext>
            </a:extLst>
          </p:cNvPr>
          <p:cNvSpPr txBox="1"/>
          <p:nvPr/>
        </p:nvSpPr>
        <p:spPr>
          <a:xfrm>
            <a:off x="3549079" y="600391"/>
            <a:ext cx="4680520" cy="584735"/>
          </a:xfrm>
          <a:prstGeom prst="rect">
            <a:avLst/>
          </a:prstGeom>
          <a:noFill/>
          <a:ln>
            <a:noFill/>
          </a:ln>
        </p:spPr>
        <p:txBody>
          <a:bodyPr spcFirstLastPara="1" wrap="square" lIns="91425" tIns="45700" rIns="91425" bIns="45700" anchor="t" anchorCtr="0">
            <a:spAutoFit/>
          </a:bodyPr>
          <a:lstStyle/>
          <a:p>
            <a:pPr algn="ctr" rtl="1"/>
            <a:r>
              <a:rPr lang="ar-EG" sz="3200" b="1" dirty="0">
                <a:solidFill>
                  <a:srgbClr val="00B0F0"/>
                </a:solidFill>
                <a:latin typeface="Alexandria" pitchFamily="2" charset="-78"/>
                <a:ea typeface="Times New Roman" pitchFamily="18" charset="0"/>
                <a:cs typeface="Alexandria" pitchFamily="2" charset="-78"/>
              </a:rPr>
              <a:t>خاتمة</a:t>
            </a:r>
            <a:endParaRPr lang="ar-JO" sz="3200" b="1" dirty="0">
              <a:solidFill>
                <a:srgbClr val="00B0F0"/>
              </a:solidFill>
              <a:latin typeface="Alexandria" pitchFamily="2" charset="-78"/>
              <a:ea typeface="Times New Roman" pitchFamily="18" charset="0"/>
              <a:cs typeface="Alexandria" pitchFamily="2" charset="-78"/>
            </a:endParaRPr>
          </a:p>
        </p:txBody>
      </p:sp>
      <p:pic>
        <p:nvPicPr>
          <p:cNvPr id="3" name="Graphic 21">
            <a:extLst>
              <a:ext uri="{FF2B5EF4-FFF2-40B4-BE49-F238E27FC236}">
                <a16:creationId xmlns:a16="http://schemas.microsoft.com/office/drawing/2014/main" id="{16FE7786-EADC-B887-BA49-6E443A99B9C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81" y="58662"/>
            <a:ext cx="2305141" cy="1076343"/>
          </a:xfrm>
          <a:prstGeom prst="rect">
            <a:avLst/>
          </a:prstGeom>
        </p:spPr>
      </p:pic>
      <p:grpSp>
        <p:nvGrpSpPr>
          <p:cNvPr id="5" name="Group 4">
            <a:extLst>
              <a:ext uri="{FF2B5EF4-FFF2-40B4-BE49-F238E27FC236}">
                <a16:creationId xmlns:a16="http://schemas.microsoft.com/office/drawing/2014/main" id="{D8A58FB6-D92C-C54A-8593-D0657C0167D8}"/>
              </a:ext>
            </a:extLst>
          </p:cNvPr>
          <p:cNvGrpSpPr/>
          <p:nvPr/>
        </p:nvGrpSpPr>
        <p:grpSpPr>
          <a:xfrm>
            <a:off x="324082" y="980728"/>
            <a:ext cx="11748217" cy="5760640"/>
            <a:chOff x="263352" y="1391987"/>
            <a:chExt cx="11748217" cy="5292254"/>
          </a:xfrm>
        </p:grpSpPr>
        <p:sp>
          <p:nvSpPr>
            <p:cNvPr id="4" name="Rectangle: Rounded Corners 3">
              <a:extLst>
                <a:ext uri="{FF2B5EF4-FFF2-40B4-BE49-F238E27FC236}">
                  <a16:creationId xmlns:a16="http://schemas.microsoft.com/office/drawing/2014/main" id="{9DA5C4FB-1B22-336E-76E9-476C7B622045}"/>
                </a:ext>
              </a:extLst>
            </p:cNvPr>
            <p:cNvSpPr/>
            <p:nvPr/>
          </p:nvSpPr>
          <p:spPr>
            <a:xfrm>
              <a:off x="9192345" y="1391987"/>
              <a:ext cx="2819224" cy="5292254"/>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a16="http://schemas.microsoft.com/office/drawing/2014/main" id="{B3A6FA60-2480-4471-C565-072B0AE78B0D}"/>
                </a:ext>
              </a:extLst>
            </p:cNvPr>
            <p:cNvSpPr/>
            <p:nvPr/>
          </p:nvSpPr>
          <p:spPr>
            <a:xfrm>
              <a:off x="263352" y="1556792"/>
              <a:ext cx="11310120" cy="49472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600" dirty="0">
                <a:solidFill>
                  <a:schemeClr val="tx1"/>
                </a:solidFill>
                <a:latin typeface="Alexandria" pitchFamily="2" charset="-78"/>
                <a:cs typeface="Alexandria" pitchFamily="2" charset="-78"/>
              </a:endParaRPr>
            </a:p>
          </p:txBody>
        </p:sp>
      </p:grpSp>
      <p:sp>
        <p:nvSpPr>
          <p:cNvPr id="144" name="Google Shape;144;p3">
            <a:extLst>
              <a:ext uri="{FF2B5EF4-FFF2-40B4-BE49-F238E27FC236}">
                <a16:creationId xmlns:a16="http://schemas.microsoft.com/office/drawing/2014/main" id="{6D3BDB00-FCB4-427C-C6A0-973C235175D5}"/>
              </a:ext>
            </a:extLst>
          </p:cNvPr>
          <p:cNvSpPr/>
          <p:nvPr/>
        </p:nvSpPr>
        <p:spPr>
          <a:xfrm>
            <a:off x="473900" y="1152585"/>
            <a:ext cx="10943947" cy="2062063"/>
          </a:xfrm>
          <a:prstGeom prst="rect">
            <a:avLst/>
          </a:prstGeom>
          <a:noFill/>
          <a:ln>
            <a:noFill/>
          </a:ln>
        </p:spPr>
        <p:txBody>
          <a:bodyPr spcFirstLastPara="1" wrap="square" lIns="91425" tIns="45700" rIns="91425" bIns="45700" anchor="t" anchorCtr="0">
            <a:spAutoFit/>
          </a:bodyPr>
          <a:lstStyle/>
          <a:p>
            <a:pPr algn="just" rtl="1" fontAlgn="base">
              <a:lnSpc>
                <a:spcPct val="200000"/>
              </a:lnSpc>
            </a:pPr>
            <a:r>
              <a:rPr lang="ar-JO" sz="1600" dirty="0">
                <a:solidFill>
                  <a:schemeClr val="tx1"/>
                </a:solidFill>
                <a:latin typeface="Alexandria" pitchFamily="2" charset="-78"/>
                <a:cs typeface="Alexandria" pitchFamily="2" charset="-78"/>
              </a:rPr>
              <a:t>في ختام هذه المحاضرة، يتضح لنا أن القيادة التربوية والحَوْكمة التعليمية ليستا مفاهيم نظرية منفصلة، بل منظومة متكاملة تُشكّل حجر الأساس لنجاح المؤسسات التعليمية واستدامة تميزها. فقد استعرضنا مفهوم القيادة التربوية وأهدافها وأهميتها، وتعرّفنا على خصائص القائد التربوي الفعّال وأدواره المحورية، ثم ناقشنا أنماط القيادة الحديثة وما تواجهه من تحديات في واقع متغير ومتسارع.</a:t>
            </a:r>
            <a:endParaRPr lang="ar-EG" sz="1600" dirty="0">
              <a:solidFill>
                <a:schemeClr val="tx1"/>
              </a:solidFill>
              <a:latin typeface="Alexandria" pitchFamily="2" charset="-78"/>
              <a:cs typeface="Alexandria" pitchFamily="2" charset="-78"/>
            </a:endParaRPr>
          </a:p>
        </p:txBody>
      </p:sp>
      <p:sp>
        <p:nvSpPr>
          <p:cNvPr id="6" name="Rectangle 5">
            <a:extLst>
              <a:ext uri="{FF2B5EF4-FFF2-40B4-BE49-F238E27FC236}">
                <a16:creationId xmlns:a16="http://schemas.microsoft.com/office/drawing/2014/main" id="{02A8D51F-136E-AEF1-FFE6-48B0FC265424}"/>
              </a:ext>
            </a:extLst>
          </p:cNvPr>
          <p:cNvSpPr/>
          <p:nvPr/>
        </p:nvSpPr>
        <p:spPr>
          <a:xfrm>
            <a:off x="2610304" y="540581"/>
            <a:ext cx="768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a:extLst>
              <a:ext uri="{FF2B5EF4-FFF2-40B4-BE49-F238E27FC236}">
                <a16:creationId xmlns:a16="http://schemas.microsoft.com/office/drawing/2014/main" id="{2F1972B8-F61D-CEC8-8A78-22313A4672A7}"/>
              </a:ext>
            </a:extLst>
          </p:cNvPr>
          <p:cNvPicPr>
            <a:picLocks noChangeAspect="1"/>
          </p:cNvPicPr>
          <p:nvPr/>
        </p:nvPicPr>
        <p:blipFill>
          <a:blip r:embed="rId5">
            <a:extLst>
              <a:ext uri="{BEBA8EAE-BF5A-486C-A8C5-ECC9F3942E4B}">
                <a14:imgProps xmlns:a14="http://schemas.microsoft.com/office/drawing/2010/main">
                  <a14:imgLayer r:embed="rId6">
                    <a14:imgEffect>
                      <a14:backgroundRemoval t="9290" b="88525" l="5818" r="96364">
                        <a14:foregroundMark x1="35636" y1="57923" x2="35636" y2="57923"/>
                        <a14:foregroundMark x1="36364" y1="42077" x2="36364" y2="42077"/>
                        <a14:foregroundMark x1="49455" y1="33333" x2="49455" y2="33333"/>
                        <a14:foregroundMark x1="76727" y1="56284" x2="76727" y2="56284"/>
                        <a14:foregroundMark x1="75273" y1="42623" x2="75273" y2="42623"/>
                        <a14:foregroundMark x1="80727" y1="59016" x2="80727" y2="67213"/>
                        <a14:foregroundMark x1="82909" y1="78142" x2="82909" y2="78142"/>
                        <a14:foregroundMark x1="89818" y1="83060" x2="89818" y2="83060"/>
                        <a14:foregroundMark x1="94909" y1="81421" x2="94909" y2="81421"/>
                        <a14:foregroundMark x1="96364" y1="82514" x2="94909" y2="80328"/>
                        <a14:foregroundMark x1="67636" y1="35519" x2="67636" y2="35519"/>
                        <a14:foregroundMark x1="67636" y1="50273" x2="67636" y2="50273"/>
                        <a14:foregroundMark x1="78545" y1="48634" x2="78545" y2="48634"/>
                        <a14:foregroundMark x1="73818" y1="39891" x2="73818" y2="39891"/>
                        <a14:foregroundMark x1="70909" y1="42623" x2="70909" y2="42623"/>
                        <a14:foregroundMark x1="45818" y1="57923" x2="45818" y2="57923"/>
                        <a14:foregroundMark x1="21818" y1="58470" x2="21818" y2="58470"/>
                        <a14:foregroundMark x1="21091" y1="49180" x2="21091" y2="49180"/>
                        <a14:foregroundMark x1="28364" y1="35519" x2="28364" y2="35519"/>
                        <a14:foregroundMark x1="20727" y1="54645" x2="20000" y2="55738"/>
                        <a14:foregroundMark x1="5818" y1="81967" x2="5818" y2="81967"/>
                        <a14:foregroundMark x1="28364" y1="47541" x2="28364" y2="47541"/>
                        <a14:foregroundMark x1="26545" y1="36612" x2="26545" y2="36612"/>
                        <a14:foregroundMark x1="26545" y1="35519" x2="26545" y2="35519"/>
                        <a14:foregroundMark x1="64727" y1="40437" x2="64727" y2="40437"/>
                        <a14:foregroundMark x1="45818" y1="17486" x2="48364" y2="19126"/>
                        <a14:foregroundMark x1="52727" y1="42077" x2="52727" y2="42077"/>
                        <a14:foregroundMark x1="45455" y1="32787" x2="45455" y2="32787"/>
                        <a14:foregroundMark x1="30182" y1="53005" x2="30182" y2="53005"/>
                        <a14:foregroundMark x1="30909" y1="39891" x2="30909" y2="39891"/>
                        <a14:foregroundMark x1="95636" y1="84153" x2="95636" y2="84153"/>
                      </a14:backgroundRemoval>
                    </a14:imgEffect>
                  </a14:imgLayer>
                </a14:imgProps>
              </a:ext>
            </a:extLst>
          </a:blip>
          <a:stretch>
            <a:fillRect/>
          </a:stretch>
        </p:blipFill>
        <p:spPr>
          <a:xfrm>
            <a:off x="191344" y="5139172"/>
            <a:ext cx="2295545" cy="1709498"/>
          </a:xfrm>
          <a:prstGeom prst="rect">
            <a:avLst/>
          </a:prstGeom>
        </p:spPr>
      </p:pic>
      <p:sp>
        <p:nvSpPr>
          <p:cNvPr id="7" name="TextBox 6">
            <a:extLst>
              <a:ext uri="{FF2B5EF4-FFF2-40B4-BE49-F238E27FC236}">
                <a16:creationId xmlns:a16="http://schemas.microsoft.com/office/drawing/2014/main" id="{ABB742CB-9C90-99D9-6F8D-AE2EA25D54D9}"/>
              </a:ext>
            </a:extLst>
          </p:cNvPr>
          <p:cNvSpPr txBox="1"/>
          <p:nvPr/>
        </p:nvSpPr>
        <p:spPr>
          <a:xfrm>
            <a:off x="473899" y="3307849"/>
            <a:ext cx="11127033" cy="3262432"/>
          </a:xfrm>
          <a:prstGeom prst="rect">
            <a:avLst/>
          </a:prstGeom>
          <a:noFill/>
        </p:spPr>
        <p:txBody>
          <a:bodyPr wrap="square" rtlCol="1">
            <a:spAutoFit/>
          </a:bodyPr>
          <a:lstStyle/>
          <a:p>
            <a:pPr algn="just" rtl="1">
              <a:lnSpc>
                <a:spcPct val="200000"/>
              </a:lnSpc>
            </a:pPr>
            <a:r>
              <a:rPr lang="ar-JO" sz="1600" dirty="0">
                <a:solidFill>
                  <a:schemeClr val="tx1"/>
                </a:solidFill>
                <a:latin typeface="Alexandria" pitchFamily="2" charset="-78"/>
                <a:cs typeface="Alexandria" pitchFamily="2" charset="-78"/>
              </a:rPr>
              <a:t>كما تناولنا الحوكمة التعليمية من حيث مفهومها وأهدافها، ومبادئها ومجالات تطبيقها، وصولًا إلى مؤشرات نجاحها والتحديات المرتبطة بها. ويقودنا ذلك إلى قناعة راسخة بأن تحقيق جودة التعليم يتطلب قيادة واعية، ورؤية واضحة، وممارسات حوكمة قائمة على الشفافية والمساءلة والمشاركة الفاعلة.إن الاستثمار في تطوير القيادات التربوية وتفعيل الحوكمة ليس خيارًا، بل ضرورة استراتيجية لبناء مؤسسات تعليمية قادرة على الابتكار، ومواجهة التحديات، وصناعة مستقبل تعليمي مستدام. وختامًا، يبقى الرهان الحقيقي على الإنسان القائد، القادر على تحويل الرؤى إلى واقع، </a:t>
            </a:r>
            <a:endParaRPr lang="ar-EG" sz="1600" dirty="0">
              <a:solidFill>
                <a:schemeClr val="tx1"/>
              </a:solidFill>
              <a:latin typeface="Alexandria" pitchFamily="2" charset="-78"/>
              <a:cs typeface="Alexandria" pitchFamily="2" charset="-78"/>
            </a:endParaRPr>
          </a:p>
          <a:p>
            <a:pPr algn="just" rtl="1">
              <a:lnSpc>
                <a:spcPct val="200000"/>
              </a:lnSpc>
            </a:pPr>
            <a:r>
              <a:rPr lang="ar-JO" sz="1600" dirty="0">
                <a:solidFill>
                  <a:schemeClr val="tx1"/>
                </a:solidFill>
                <a:latin typeface="Alexandria" pitchFamily="2" charset="-78"/>
                <a:cs typeface="Alexandria" pitchFamily="2" charset="-78"/>
              </a:rPr>
              <a:t>والتحديات إلى فرص، من أجل تعليم أفضل ومجتمع أكثر تقدمًا.</a:t>
            </a:r>
            <a:endParaRPr lang="ar-EG" sz="1600" b="1" dirty="0">
              <a:solidFill>
                <a:schemeClr val="tx1"/>
              </a:solidFill>
              <a:latin typeface="Alexandria" pitchFamily="2" charset="-78"/>
              <a:cs typeface="Alexandria" pitchFamily="2" charset="-78"/>
            </a:endParaRPr>
          </a:p>
          <a:p>
            <a:endParaRPr lang="ar-EG" dirty="0"/>
          </a:p>
        </p:txBody>
      </p:sp>
    </p:spTree>
    <p:custDataLst>
      <p:tags r:id="rId1"/>
    </p:custDataLst>
    <p:extLst>
      <p:ext uri="{BB962C8B-B14F-4D97-AF65-F5344CB8AC3E}">
        <p14:creationId xmlns:p14="http://schemas.microsoft.com/office/powerpoint/2010/main" val="10055283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158198" y="27843"/>
            <a:ext cx="12350198"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Alexandria" pitchFamily="2" charset="-78"/>
              <a:ea typeface="+mn-ea"/>
              <a:cs typeface="+mn-cs"/>
              <a:sym typeface="Arial"/>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Alexandria" pitchFamily="2" charset="-78"/>
              <a:ea typeface="+mn-ea"/>
              <a:cs typeface="+mn-cs"/>
              <a:sym typeface="Arial"/>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3" name="TextBox 2">
            <a:extLst>
              <a:ext uri="{FF2B5EF4-FFF2-40B4-BE49-F238E27FC236}">
                <a16:creationId xmlns:a16="http://schemas.microsoft.com/office/drawing/2014/main" id="{C60F922B-9017-4012-364A-3E05CD1C1D19}"/>
              </a:ext>
            </a:extLst>
          </p:cNvPr>
          <p:cNvSpPr txBox="1"/>
          <p:nvPr/>
        </p:nvSpPr>
        <p:spPr>
          <a:xfrm>
            <a:off x="623392" y="54187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256387605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4.6"/>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A355016-C70B-49CF-9D39-833126B2F25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50ABA5A-DC78-4AF7-8E1B-743888095B72}">
  <ds:schemaRefs>
    <ds:schemaRef ds:uri="http://schemas.microsoft.com/sharepoint/v3/contenttype/forms"/>
  </ds:schemaRefs>
</ds:datastoreItem>
</file>

<file path=customXml/itemProps3.xml><?xml version="1.0" encoding="utf-8"?>
<ds:datastoreItem xmlns:ds="http://schemas.openxmlformats.org/officeDocument/2006/customXml" ds:itemID="{0C5A0AB4-5E19-4D83-8409-59CEDDE018F8}">
  <ds:schemaRefs>
    <ds:schemaRef ds:uri="http://schemas.microsoft.com/office/2006/documentManagement/types"/>
    <ds:schemaRef ds:uri="http://schemas.openxmlformats.org/package/2006/metadata/core-properties"/>
    <ds:schemaRef ds:uri="http://purl.org/dc/elements/1.1/"/>
    <ds:schemaRef ds:uri="http://schemas.microsoft.com/office/2006/metadata/properties"/>
    <ds:schemaRef ds:uri="http://www.w3.org/XML/1998/namespace"/>
    <ds:schemaRef ds:uri="http://purl.org/dc/dcmitype/"/>
    <ds:schemaRef ds:uri="http://schemas.microsoft.com/office/infopath/2007/PartnerControls"/>
    <ds:schemaRef ds:uri="49100919-8a76-4266-be0c-7dc583902cb4"/>
    <ds:schemaRef ds:uri="d13aca44-ef33-4cf4-9980-7f0b00e6eeb9"/>
    <ds:schemaRef ds:uri="http://purl.org/dc/terms/"/>
  </ds:schemaRefs>
</ds:datastoreItem>
</file>

<file path=docProps/app.xml><?xml version="1.0" encoding="utf-8"?>
<Properties xmlns="http://schemas.openxmlformats.org/officeDocument/2006/extended-properties" xmlns:vt="http://schemas.openxmlformats.org/officeDocument/2006/docPropsVTypes">
  <TotalTime>35749</TotalTime>
  <Words>4225</Words>
  <Application>Microsoft Office PowerPoint</Application>
  <PresentationFormat>Widescreen</PresentationFormat>
  <Paragraphs>338</Paragraphs>
  <Slides>39</Slides>
  <Notes>2</Notes>
  <HiddenSlides>0</HiddenSlides>
  <MMClips>0</MMClips>
  <ScaleCrop>false</ScaleCrop>
  <HeadingPairs>
    <vt:vector size="4" baseType="variant">
      <vt:variant>
        <vt:lpstr>Theme</vt:lpstr>
      </vt:variant>
      <vt:variant>
        <vt:i4>3</vt:i4>
      </vt:variant>
      <vt:variant>
        <vt:lpstr>Slide Titles</vt:lpstr>
      </vt:variant>
      <vt:variant>
        <vt:i4>39</vt:i4>
      </vt:variant>
    </vt:vector>
  </HeadingPairs>
  <TitlesOfParts>
    <vt:vector size="42" baseType="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Dr.Rehab El-shafie</dc:creator>
  <cp:lastModifiedBy>Dr</cp:lastModifiedBy>
  <cp:revision>320</cp:revision>
  <dcterms:created xsi:type="dcterms:W3CDTF">2023-04-29T09:08:23Z</dcterms:created>
  <dcterms:modified xsi:type="dcterms:W3CDTF">2026-02-12T20:40:53Z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