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3"/>
  </p:sldMasterIdLst>
  <p:notesMasterIdLst>
    <p:notesMasterId r:id="rId49"/>
  </p:notesMasterIdLst>
  <p:sldIdLst>
    <p:sldId id="523" r:id="rId4"/>
    <p:sldId id="303" r:id="rId5"/>
    <p:sldId id="521" r:id="rId6"/>
    <p:sldId id="271" r:id="rId7"/>
    <p:sldId id="276" r:id="rId8"/>
    <p:sldId id="481" r:id="rId9"/>
    <p:sldId id="483" r:id="rId10"/>
    <p:sldId id="537" r:id="rId11"/>
    <p:sldId id="256" r:id="rId12"/>
    <p:sldId id="484" r:id="rId13"/>
    <p:sldId id="485" r:id="rId14"/>
    <p:sldId id="486" r:id="rId15"/>
    <p:sldId id="487" r:id="rId16"/>
    <p:sldId id="488" r:id="rId17"/>
    <p:sldId id="503" r:id="rId18"/>
    <p:sldId id="489" r:id="rId19"/>
    <p:sldId id="494" r:id="rId20"/>
    <p:sldId id="493" r:id="rId21"/>
    <p:sldId id="524" r:id="rId22"/>
    <p:sldId id="525" r:id="rId23"/>
    <p:sldId id="526" r:id="rId24"/>
    <p:sldId id="527" r:id="rId25"/>
    <p:sldId id="528" r:id="rId26"/>
    <p:sldId id="529" r:id="rId27"/>
    <p:sldId id="530" r:id="rId28"/>
    <p:sldId id="531" r:id="rId29"/>
    <p:sldId id="532" r:id="rId30"/>
    <p:sldId id="533" r:id="rId31"/>
    <p:sldId id="534" r:id="rId32"/>
    <p:sldId id="535" r:id="rId33"/>
    <p:sldId id="512" r:id="rId34"/>
    <p:sldId id="513" r:id="rId35"/>
    <p:sldId id="514" r:id="rId36"/>
    <p:sldId id="515" r:id="rId37"/>
    <p:sldId id="516" r:id="rId38"/>
    <p:sldId id="517" r:id="rId39"/>
    <p:sldId id="518" r:id="rId40"/>
    <p:sldId id="504" r:id="rId41"/>
    <p:sldId id="496" r:id="rId42"/>
    <p:sldId id="497" r:id="rId43"/>
    <p:sldId id="519" r:id="rId44"/>
    <p:sldId id="520" r:id="rId45"/>
    <p:sldId id="522" r:id="rId46"/>
    <p:sldId id="490" r:id="rId47"/>
    <p:sldId id="53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3"/>
            <p14:sldId id="303"/>
            <p14:sldId id="521"/>
            <p14:sldId id="271"/>
            <p14:sldId id="276"/>
            <p14:sldId id="481"/>
            <p14:sldId id="483"/>
            <p14:sldId id="537"/>
            <p14:sldId id="256"/>
            <p14:sldId id="484"/>
            <p14:sldId id="485"/>
            <p14:sldId id="486"/>
            <p14:sldId id="487"/>
            <p14:sldId id="488"/>
            <p14:sldId id="503"/>
            <p14:sldId id="489"/>
            <p14:sldId id="494"/>
            <p14:sldId id="493"/>
            <p14:sldId id="524"/>
            <p14:sldId id="525"/>
            <p14:sldId id="526"/>
            <p14:sldId id="527"/>
            <p14:sldId id="528"/>
            <p14:sldId id="529"/>
            <p14:sldId id="530"/>
            <p14:sldId id="531"/>
            <p14:sldId id="532"/>
            <p14:sldId id="533"/>
            <p14:sldId id="534"/>
            <p14:sldId id="535"/>
            <p14:sldId id="512"/>
            <p14:sldId id="513"/>
            <p14:sldId id="514"/>
            <p14:sldId id="515"/>
            <p14:sldId id="516"/>
            <p14:sldId id="517"/>
            <p14:sldId id="518"/>
            <p14:sldId id="504"/>
            <p14:sldId id="496"/>
            <p14:sldId id="497"/>
            <p14:sldId id="519"/>
            <p14:sldId id="520"/>
            <p14:sldId id="522"/>
            <p14:sldId id="490"/>
            <p14:sldId id="53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BCE4"/>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117" d="100"/>
          <a:sy n="117" d="100"/>
        </p:scale>
        <p:origin x="35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6F21E5-8C1C-49AE-BA7F-D7156E3BA675}"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pPr rtl="1"/>
          <a:endParaRPr lang="ar-SA"/>
        </a:p>
      </dgm:t>
    </dgm:pt>
    <dgm:pt modelId="{819676B5-0445-4516-AD7C-CDA2F3571551}">
      <dgm:prSet phldrT="[نص]" custT="1"/>
      <dgm:spPr/>
      <dgm:t>
        <a:bodyPr/>
        <a:lstStyle/>
        <a:p>
          <a:pPr rtl="1">
            <a:lnSpc>
              <a:spcPct val="150000"/>
            </a:lnSpc>
          </a:pPr>
          <a:r>
            <a:rPr lang="ar-SA" sz="1200" dirty="0">
              <a:latin typeface="Alexandria" pitchFamily="2" charset="-78"/>
              <a:cs typeface="Alexandria" pitchFamily="2" charset="-78"/>
            </a:rPr>
            <a:t>التخطيط </a:t>
          </a:r>
          <a:r>
            <a:rPr lang="en-US" sz="1200" dirty="0">
              <a:latin typeface="Alexandria" pitchFamily="2" charset="-78"/>
              <a:cs typeface="Alexandria" pitchFamily="2" charset="-78"/>
            </a:rPr>
            <a:t>Planning</a:t>
          </a:r>
          <a:endParaRPr lang="ar-SA" sz="1200" dirty="0">
            <a:latin typeface="Alexandria" pitchFamily="2" charset="-78"/>
            <a:cs typeface="Alexandria" pitchFamily="2" charset="-78"/>
          </a:endParaRPr>
        </a:p>
      </dgm:t>
    </dgm:pt>
    <dgm:pt modelId="{E2C34F2C-4DB3-48E9-ACC9-A76A89E2D856}" type="parTrans" cxnId="{95766E4E-C0D5-45CA-A003-6CB66660D875}">
      <dgm:prSet/>
      <dgm:spPr/>
      <dgm:t>
        <a:bodyPr/>
        <a:lstStyle/>
        <a:p>
          <a:pPr rtl="1"/>
          <a:endParaRPr lang="ar-SA"/>
        </a:p>
      </dgm:t>
    </dgm:pt>
    <dgm:pt modelId="{1398B79C-BE37-42BD-A3D8-530E0E254CB6}" type="sibTrans" cxnId="{95766E4E-C0D5-45CA-A003-6CB66660D875}">
      <dgm:prSet/>
      <dgm:spPr/>
      <dgm:t>
        <a:bodyPr/>
        <a:lstStyle/>
        <a:p>
          <a:pPr rtl="1"/>
          <a:endParaRPr lang="ar-SA"/>
        </a:p>
      </dgm:t>
    </dgm:pt>
    <dgm:pt modelId="{0B3C1E44-D3D8-4238-82AB-D0EB5568BACE}">
      <dgm:prSet phldrT="[نص]" custT="1"/>
      <dgm:spPr/>
      <dgm:t>
        <a:bodyPr/>
        <a:lstStyle/>
        <a:p>
          <a:pPr rtl="1">
            <a:lnSpc>
              <a:spcPct val="150000"/>
            </a:lnSpc>
          </a:pPr>
          <a:r>
            <a:rPr lang="ar-SA" sz="1200" dirty="0">
              <a:latin typeface="Alexandria" pitchFamily="2" charset="-78"/>
              <a:cs typeface="Alexandria" pitchFamily="2" charset="-78"/>
            </a:rPr>
            <a:t>والتنظيم </a:t>
          </a:r>
          <a:r>
            <a:rPr lang="en-US" sz="1200" dirty="0">
              <a:latin typeface="Alexandria" pitchFamily="2" charset="-78"/>
              <a:cs typeface="Alexandria" pitchFamily="2" charset="-78"/>
            </a:rPr>
            <a:t>Organization</a:t>
          </a:r>
          <a:endParaRPr lang="ar-SA" sz="1200" dirty="0">
            <a:latin typeface="Alexandria" pitchFamily="2" charset="-78"/>
            <a:cs typeface="Alexandria" pitchFamily="2" charset="-78"/>
          </a:endParaRPr>
        </a:p>
      </dgm:t>
    </dgm:pt>
    <dgm:pt modelId="{42F5A8D2-85CE-43DA-87EA-820971956B86}" type="parTrans" cxnId="{AA683399-A2D9-4D5E-9C23-4272DD50BF06}">
      <dgm:prSet/>
      <dgm:spPr/>
      <dgm:t>
        <a:bodyPr/>
        <a:lstStyle/>
        <a:p>
          <a:pPr rtl="1"/>
          <a:endParaRPr lang="ar-SA"/>
        </a:p>
      </dgm:t>
    </dgm:pt>
    <dgm:pt modelId="{F41F6CD9-079D-4B8F-ABC7-4F7C254CF291}" type="sibTrans" cxnId="{AA683399-A2D9-4D5E-9C23-4272DD50BF06}">
      <dgm:prSet/>
      <dgm:spPr/>
      <dgm:t>
        <a:bodyPr/>
        <a:lstStyle/>
        <a:p>
          <a:pPr rtl="1"/>
          <a:endParaRPr lang="ar-SA"/>
        </a:p>
      </dgm:t>
    </dgm:pt>
    <dgm:pt modelId="{449E7437-D03B-479E-AEE3-125AC066294B}">
      <dgm:prSet phldrT="[نص]" custT="1"/>
      <dgm:spPr/>
      <dgm:t>
        <a:bodyPr/>
        <a:lstStyle/>
        <a:p>
          <a:pPr rtl="1">
            <a:lnSpc>
              <a:spcPct val="150000"/>
            </a:lnSpc>
          </a:pPr>
          <a:r>
            <a:rPr lang="ar-SA" sz="1200" dirty="0">
              <a:latin typeface="Alexandria" pitchFamily="2" charset="-78"/>
              <a:cs typeface="Alexandria" pitchFamily="2" charset="-78"/>
            </a:rPr>
            <a:t>التوظيف </a:t>
          </a:r>
          <a:r>
            <a:rPr lang="en-US" sz="1200" dirty="0">
              <a:latin typeface="Alexandria" pitchFamily="2" charset="-78"/>
              <a:cs typeface="Alexandria" pitchFamily="2" charset="-78"/>
            </a:rPr>
            <a:t>Staffing</a:t>
          </a:r>
          <a:endParaRPr lang="ar-SA" sz="1200" dirty="0">
            <a:latin typeface="Alexandria" pitchFamily="2" charset="-78"/>
            <a:cs typeface="Alexandria" pitchFamily="2" charset="-78"/>
          </a:endParaRPr>
        </a:p>
      </dgm:t>
    </dgm:pt>
    <dgm:pt modelId="{D6815FAD-FBE3-452D-8BCC-F4239D6EBE8A}" type="parTrans" cxnId="{03157F4E-9DDC-4470-AFD6-F5537D2B9968}">
      <dgm:prSet/>
      <dgm:spPr/>
      <dgm:t>
        <a:bodyPr/>
        <a:lstStyle/>
        <a:p>
          <a:pPr rtl="1"/>
          <a:endParaRPr lang="ar-SA"/>
        </a:p>
      </dgm:t>
    </dgm:pt>
    <dgm:pt modelId="{CAC36640-8C85-42FD-A9BD-462BD66086A7}" type="sibTrans" cxnId="{03157F4E-9DDC-4470-AFD6-F5537D2B9968}">
      <dgm:prSet/>
      <dgm:spPr/>
      <dgm:t>
        <a:bodyPr/>
        <a:lstStyle/>
        <a:p>
          <a:pPr rtl="1"/>
          <a:endParaRPr lang="ar-SA"/>
        </a:p>
      </dgm:t>
    </dgm:pt>
    <dgm:pt modelId="{5CC4490F-419B-4D51-86CC-765BA685AED8}">
      <dgm:prSet phldrT="[نص]" custT="1"/>
      <dgm:spPr/>
      <dgm:t>
        <a:bodyPr/>
        <a:lstStyle/>
        <a:p>
          <a:pPr rtl="1">
            <a:lnSpc>
              <a:spcPct val="150000"/>
            </a:lnSpc>
          </a:pPr>
          <a:r>
            <a:rPr lang="ar-SA" sz="1200" dirty="0">
              <a:latin typeface="Alexandria" pitchFamily="2" charset="-78"/>
              <a:cs typeface="Alexandria" pitchFamily="2" charset="-78"/>
            </a:rPr>
            <a:t> والتوجيه </a:t>
          </a:r>
          <a:r>
            <a:rPr lang="en-US" sz="1200" dirty="0">
              <a:latin typeface="Alexandria" pitchFamily="2" charset="-78"/>
              <a:cs typeface="Alexandria" pitchFamily="2" charset="-78"/>
            </a:rPr>
            <a:t>Directing</a:t>
          </a:r>
          <a:endParaRPr lang="ar-SA" sz="1200" dirty="0">
            <a:latin typeface="Alexandria" pitchFamily="2" charset="-78"/>
            <a:cs typeface="Alexandria" pitchFamily="2" charset="-78"/>
          </a:endParaRPr>
        </a:p>
      </dgm:t>
    </dgm:pt>
    <dgm:pt modelId="{2897518E-F257-41B4-A61C-4D82147637D8}" type="parTrans" cxnId="{C21DDD28-918D-43B6-B691-E0264ACD0C43}">
      <dgm:prSet/>
      <dgm:spPr/>
      <dgm:t>
        <a:bodyPr/>
        <a:lstStyle/>
        <a:p>
          <a:pPr rtl="1"/>
          <a:endParaRPr lang="ar-SA"/>
        </a:p>
      </dgm:t>
    </dgm:pt>
    <dgm:pt modelId="{5485D8CA-BC0F-4BEB-B514-0F16EBD85C0A}" type="sibTrans" cxnId="{C21DDD28-918D-43B6-B691-E0264ACD0C43}">
      <dgm:prSet/>
      <dgm:spPr/>
      <dgm:t>
        <a:bodyPr/>
        <a:lstStyle/>
        <a:p>
          <a:pPr rtl="1"/>
          <a:endParaRPr lang="ar-SA"/>
        </a:p>
      </dgm:t>
    </dgm:pt>
    <dgm:pt modelId="{EB90FEAF-6175-4C07-9569-C316A89EE9E7}">
      <dgm:prSet phldrT="[نص]" custT="1"/>
      <dgm:spPr/>
      <dgm:t>
        <a:bodyPr/>
        <a:lstStyle/>
        <a:p>
          <a:pPr rtl="1">
            <a:lnSpc>
              <a:spcPct val="150000"/>
            </a:lnSpc>
          </a:pPr>
          <a:r>
            <a:rPr lang="ar-SA" sz="1200" dirty="0">
              <a:latin typeface="Alexandria" pitchFamily="2" charset="-78"/>
              <a:cs typeface="Alexandria" pitchFamily="2" charset="-78"/>
            </a:rPr>
            <a:t>التنسيق </a:t>
          </a:r>
          <a:r>
            <a:rPr lang="en-US" sz="1200" dirty="0">
              <a:latin typeface="Alexandria" pitchFamily="2" charset="-78"/>
              <a:cs typeface="Alexandria" pitchFamily="2" charset="-78"/>
            </a:rPr>
            <a:t>Coordination</a:t>
          </a:r>
          <a:endParaRPr lang="ar-SA" sz="1200" dirty="0">
            <a:latin typeface="Alexandria" pitchFamily="2" charset="-78"/>
            <a:cs typeface="Alexandria" pitchFamily="2" charset="-78"/>
          </a:endParaRPr>
        </a:p>
      </dgm:t>
    </dgm:pt>
    <dgm:pt modelId="{7387BDCA-17FF-4E69-872B-0470A426DA01}" type="parTrans" cxnId="{743BD549-C24C-4B50-B3E6-46866E31D485}">
      <dgm:prSet/>
      <dgm:spPr/>
      <dgm:t>
        <a:bodyPr/>
        <a:lstStyle/>
        <a:p>
          <a:pPr rtl="1"/>
          <a:endParaRPr lang="ar-SA"/>
        </a:p>
      </dgm:t>
    </dgm:pt>
    <dgm:pt modelId="{93760ED4-0C11-4C9E-BB67-D4E434B80AD8}" type="sibTrans" cxnId="{743BD549-C24C-4B50-B3E6-46866E31D485}">
      <dgm:prSet/>
      <dgm:spPr/>
      <dgm:t>
        <a:bodyPr/>
        <a:lstStyle/>
        <a:p>
          <a:pPr rtl="1"/>
          <a:endParaRPr lang="ar-SA"/>
        </a:p>
      </dgm:t>
    </dgm:pt>
    <dgm:pt modelId="{E8ED1A0D-7869-455C-96F7-F961C8A04D3C}">
      <dgm:prSet phldrT="[نص]" custT="1"/>
      <dgm:spPr/>
      <dgm:t>
        <a:bodyPr/>
        <a:lstStyle/>
        <a:p>
          <a:pPr rtl="1">
            <a:lnSpc>
              <a:spcPct val="150000"/>
            </a:lnSpc>
          </a:pPr>
          <a:r>
            <a:rPr lang="ar-SA" sz="1200" dirty="0">
              <a:latin typeface="Alexandria" pitchFamily="2" charset="-78"/>
              <a:cs typeface="Alexandria" pitchFamily="2" charset="-78"/>
            </a:rPr>
            <a:t> كتابة التقارير </a:t>
          </a:r>
          <a:r>
            <a:rPr lang="en-US" sz="1200" dirty="0">
              <a:latin typeface="Alexandria" pitchFamily="2" charset="-78"/>
              <a:cs typeface="Alexandria" pitchFamily="2" charset="-78"/>
            </a:rPr>
            <a:t>Reporting</a:t>
          </a:r>
          <a:endParaRPr lang="ar-SA" sz="1200" dirty="0">
            <a:latin typeface="Alexandria" pitchFamily="2" charset="-78"/>
            <a:cs typeface="Alexandria" pitchFamily="2" charset="-78"/>
          </a:endParaRPr>
        </a:p>
      </dgm:t>
    </dgm:pt>
    <dgm:pt modelId="{BFBFC3AD-1AF0-4DD9-8F09-D67F052ADD44}" type="parTrans" cxnId="{0BC6E2AA-9D0A-4CC9-B938-8D9FE2FF29BE}">
      <dgm:prSet/>
      <dgm:spPr/>
      <dgm:t>
        <a:bodyPr/>
        <a:lstStyle/>
        <a:p>
          <a:pPr rtl="1"/>
          <a:endParaRPr lang="ar-SA"/>
        </a:p>
      </dgm:t>
    </dgm:pt>
    <dgm:pt modelId="{BE727BA4-A88A-4B06-93E7-793E4616C09E}" type="sibTrans" cxnId="{0BC6E2AA-9D0A-4CC9-B938-8D9FE2FF29BE}">
      <dgm:prSet/>
      <dgm:spPr/>
      <dgm:t>
        <a:bodyPr/>
        <a:lstStyle/>
        <a:p>
          <a:pPr rtl="1"/>
          <a:endParaRPr lang="ar-SA"/>
        </a:p>
      </dgm:t>
    </dgm:pt>
    <dgm:pt modelId="{A9D5F9F9-EA70-49BE-99D8-6739A7CB4C41}">
      <dgm:prSet phldrT="[نص]" custT="1"/>
      <dgm:spPr/>
      <dgm:t>
        <a:bodyPr/>
        <a:lstStyle/>
        <a:p>
          <a:pPr rtl="1">
            <a:lnSpc>
              <a:spcPct val="150000"/>
            </a:lnSpc>
          </a:pPr>
          <a:r>
            <a:rPr lang="ar-SA" sz="1200" dirty="0">
              <a:latin typeface="Alexandria" pitchFamily="2" charset="-78"/>
              <a:cs typeface="Alexandria" pitchFamily="2" charset="-78"/>
            </a:rPr>
            <a:t>إعداد الموازنات </a:t>
          </a:r>
          <a:r>
            <a:rPr lang="en-US" sz="1200" dirty="0">
              <a:latin typeface="Alexandria" pitchFamily="2" charset="-78"/>
              <a:cs typeface="Alexandria" pitchFamily="2" charset="-78"/>
            </a:rPr>
            <a:t>Budgeting</a:t>
          </a:r>
          <a:endParaRPr lang="ar-SA" sz="1200" dirty="0">
            <a:latin typeface="Alexandria" pitchFamily="2" charset="-78"/>
            <a:cs typeface="Alexandria" pitchFamily="2" charset="-78"/>
          </a:endParaRPr>
        </a:p>
      </dgm:t>
    </dgm:pt>
    <dgm:pt modelId="{AEA77274-678D-459D-A6B8-AA5C5DCD89C5}" type="parTrans" cxnId="{2F9170B2-154F-4B15-8AD6-431A0895043B}">
      <dgm:prSet/>
      <dgm:spPr/>
      <dgm:t>
        <a:bodyPr/>
        <a:lstStyle/>
        <a:p>
          <a:pPr rtl="1"/>
          <a:endParaRPr lang="ar-SA"/>
        </a:p>
      </dgm:t>
    </dgm:pt>
    <dgm:pt modelId="{D17A40E8-AEB1-4DA6-A167-714C65ACF787}" type="sibTrans" cxnId="{2F9170B2-154F-4B15-8AD6-431A0895043B}">
      <dgm:prSet/>
      <dgm:spPr/>
      <dgm:t>
        <a:bodyPr/>
        <a:lstStyle/>
        <a:p>
          <a:pPr rtl="1"/>
          <a:endParaRPr lang="ar-SA"/>
        </a:p>
      </dgm:t>
    </dgm:pt>
    <dgm:pt modelId="{591F4FC9-E6D3-4799-A10B-F93B57DE3266}">
      <dgm:prSet phldrT="[نص]" custT="1"/>
      <dgm:spPr/>
      <dgm:t>
        <a:bodyPr/>
        <a:lstStyle/>
        <a:p>
          <a:pPr rtl="1">
            <a:lnSpc>
              <a:spcPct val="150000"/>
            </a:lnSpc>
          </a:pPr>
          <a:r>
            <a:rPr lang="ar-SA" sz="1200" dirty="0">
              <a:latin typeface="Alexandria" pitchFamily="2" charset="-78"/>
              <a:cs typeface="Alexandria" pitchFamily="2" charset="-78"/>
            </a:rPr>
            <a:t>السيطرة أو الرقابة </a:t>
          </a:r>
          <a:r>
            <a:rPr lang="en-US" sz="1200" dirty="0">
              <a:latin typeface="Alexandria" pitchFamily="2" charset="-78"/>
              <a:cs typeface="Alexandria" pitchFamily="2" charset="-78"/>
            </a:rPr>
            <a:t>Control</a:t>
          </a:r>
          <a:r>
            <a:rPr lang="ar-SA" sz="1200" dirty="0">
              <a:latin typeface="Alexandria" pitchFamily="2" charset="-78"/>
              <a:cs typeface="Alexandria" pitchFamily="2" charset="-78"/>
            </a:rPr>
            <a:t>، </a:t>
          </a:r>
        </a:p>
      </dgm:t>
    </dgm:pt>
    <dgm:pt modelId="{853E524E-9D1B-441E-8339-ABD94746E3E5}" type="parTrans" cxnId="{E6050D47-6831-493B-B0C0-85F2C77B8645}">
      <dgm:prSet/>
      <dgm:spPr/>
      <dgm:t>
        <a:bodyPr/>
        <a:lstStyle/>
        <a:p>
          <a:pPr rtl="1"/>
          <a:endParaRPr lang="ar-SA"/>
        </a:p>
      </dgm:t>
    </dgm:pt>
    <dgm:pt modelId="{74063D84-9877-4FCC-987D-5CD539433CE7}" type="sibTrans" cxnId="{E6050D47-6831-493B-B0C0-85F2C77B8645}">
      <dgm:prSet/>
      <dgm:spPr/>
      <dgm:t>
        <a:bodyPr/>
        <a:lstStyle/>
        <a:p>
          <a:pPr rtl="1"/>
          <a:endParaRPr lang="ar-SA"/>
        </a:p>
      </dgm:t>
    </dgm:pt>
    <dgm:pt modelId="{30ED982A-8A73-4C6A-88F3-04BF7DD722D2}">
      <dgm:prSet phldrT="[نص]" custT="1"/>
      <dgm:spPr/>
      <dgm:t>
        <a:bodyPr/>
        <a:lstStyle/>
        <a:p>
          <a:pPr rtl="1">
            <a:lnSpc>
              <a:spcPct val="150000"/>
            </a:lnSpc>
          </a:pPr>
          <a:r>
            <a:rPr lang="ar-SA" sz="1200" dirty="0">
              <a:latin typeface="Alexandria" pitchFamily="2" charset="-78"/>
              <a:cs typeface="Alexandria" pitchFamily="2" charset="-78"/>
            </a:rPr>
            <a:t>التقويم </a:t>
          </a:r>
          <a:r>
            <a:rPr lang="en-US" sz="1200" dirty="0">
              <a:latin typeface="Alexandria" pitchFamily="2" charset="-78"/>
              <a:cs typeface="Alexandria" pitchFamily="2" charset="-78"/>
            </a:rPr>
            <a:t>Evaluating</a:t>
          </a:r>
          <a:endParaRPr lang="ar-SA" sz="1200" dirty="0">
            <a:latin typeface="Alexandria" pitchFamily="2" charset="-78"/>
            <a:cs typeface="Alexandria" pitchFamily="2" charset="-78"/>
          </a:endParaRPr>
        </a:p>
      </dgm:t>
    </dgm:pt>
    <dgm:pt modelId="{8B3D94C2-93A8-433D-AC85-047199138927}" type="parTrans" cxnId="{8C2DD3EE-B892-4CE9-A2AA-FF79655B4C3C}">
      <dgm:prSet/>
      <dgm:spPr/>
      <dgm:t>
        <a:bodyPr/>
        <a:lstStyle/>
        <a:p>
          <a:pPr rtl="1"/>
          <a:endParaRPr lang="ar-SA"/>
        </a:p>
      </dgm:t>
    </dgm:pt>
    <dgm:pt modelId="{D2814120-949B-4C20-A3EF-C267EB29E569}" type="sibTrans" cxnId="{8C2DD3EE-B892-4CE9-A2AA-FF79655B4C3C}">
      <dgm:prSet/>
      <dgm:spPr/>
      <dgm:t>
        <a:bodyPr/>
        <a:lstStyle/>
        <a:p>
          <a:pPr rtl="1"/>
          <a:endParaRPr lang="ar-SA"/>
        </a:p>
      </dgm:t>
    </dgm:pt>
    <dgm:pt modelId="{680C8D28-EE01-49CB-979A-C297A72B0D5B}">
      <dgm:prSet phldrT="[نص]" custT="1"/>
      <dgm:spPr/>
      <dgm:t>
        <a:bodyPr/>
        <a:lstStyle/>
        <a:p>
          <a:pPr rtl="1">
            <a:lnSpc>
              <a:spcPct val="150000"/>
            </a:lnSpc>
          </a:pPr>
          <a:r>
            <a:rPr lang="ar-SA" sz="1200" dirty="0">
              <a:latin typeface="Alexandria" pitchFamily="2" charset="-78"/>
              <a:cs typeface="Alexandria" pitchFamily="2" charset="-78"/>
            </a:rPr>
            <a:t>اتخاذ القرارات </a:t>
          </a:r>
          <a:r>
            <a:rPr lang="en-US" sz="1200" dirty="0">
              <a:latin typeface="Alexandria" pitchFamily="2" charset="-78"/>
              <a:cs typeface="Alexandria" pitchFamily="2" charset="-78"/>
            </a:rPr>
            <a:t>Decision Making</a:t>
          </a:r>
          <a:endParaRPr lang="ar-SA" sz="1200" dirty="0">
            <a:latin typeface="Alexandria" pitchFamily="2" charset="-78"/>
            <a:cs typeface="Alexandria" pitchFamily="2" charset="-78"/>
          </a:endParaRPr>
        </a:p>
      </dgm:t>
    </dgm:pt>
    <dgm:pt modelId="{2408B9B3-8974-4E83-B4C3-BEE3E1A80BA6}" type="parTrans" cxnId="{AD65EEF8-78D1-4BE6-8ABC-982A427B74B2}">
      <dgm:prSet/>
      <dgm:spPr/>
      <dgm:t>
        <a:bodyPr/>
        <a:lstStyle/>
        <a:p>
          <a:pPr rtl="1"/>
          <a:endParaRPr lang="ar-SA"/>
        </a:p>
      </dgm:t>
    </dgm:pt>
    <dgm:pt modelId="{F8641AC9-52F7-42F0-84F9-2475572AAF7B}" type="sibTrans" cxnId="{AD65EEF8-78D1-4BE6-8ABC-982A427B74B2}">
      <dgm:prSet/>
      <dgm:spPr/>
      <dgm:t>
        <a:bodyPr/>
        <a:lstStyle/>
        <a:p>
          <a:pPr rtl="1"/>
          <a:endParaRPr lang="ar-SA"/>
        </a:p>
      </dgm:t>
    </dgm:pt>
    <dgm:pt modelId="{2B816C8A-A47E-453B-980B-CC55DBB84A0A}" type="pres">
      <dgm:prSet presAssocID="{D06F21E5-8C1C-49AE-BA7F-D7156E3BA675}" presName="Name0" presStyleCnt="0">
        <dgm:presLayoutVars>
          <dgm:dir/>
          <dgm:resizeHandles/>
        </dgm:presLayoutVars>
      </dgm:prSet>
      <dgm:spPr/>
    </dgm:pt>
    <dgm:pt modelId="{C7CE0D95-C792-4250-883A-D429B3264D05}" type="pres">
      <dgm:prSet presAssocID="{819676B5-0445-4516-AD7C-CDA2F3571551}" presName="compNode" presStyleCnt="0"/>
      <dgm:spPr/>
    </dgm:pt>
    <dgm:pt modelId="{7C40AB4A-1778-4CFB-B21A-BD67288128B3}" type="pres">
      <dgm:prSet presAssocID="{819676B5-0445-4516-AD7C-CDA2F3571551}" presName="dummyConnPt" presStyleCnt="0"/>
      <dgm:spPr/>
    </dgm:pt>
    <dgm:pt modelId="{00A0553D-9C3C-4539-84BA-CBF0F4490908}" type="pres">
      <dgm:prSet presAssocID="{819676B5-0445-4516-AD7C-CDA2F3571551}" presName="node" presStyleLbl="node1" presStyleIdx="0" presStyleCnt="10" custScaleX="135941">
        <dgm:presLayoutVars>
          <dgm:bulletEnabled val="1"/>
        </dgm:presLayoutVars>
      </dgm:prSet>
      <dgm:spPr/>
    </dgm:pt>
    <dgm:pt modelId="{8753D580-DB0F-4426-B74B-4D5729F2A742}" type="pres">
      <dgm:prSet presAssocID="{1398B79C-BE37-42BD-A3D8-530E0E254CB6}" presName="sibTrans" presStyleLbl="bgSibTrans2D1" presStyleIdx="0" presStyleCnt="9"/>
      <dgm:spPr/>
    </dgm:pt>
    <dgm:pt modelId="{71770AA8-9AD0-463E-9087-8A60D4276FF4}" type="pres">
      <dgm:prSet presAssocID="{0B3C1E44-D3D8-4238-82AB-D0EB5568BACE}" presName="compNode" presStyleCnt="0"/>
      <dgm:spPr/>
    </dgm:pt>
    <dgm:pt modelId="{39CAB83A-9F2F-4929-B906-84A66D47EF7B}" type="pres">
      <dgm:prSet presAssocID="{0B3C1E44-D3D8-4238-82AB-D0EB5568BACE}" presName="dummyConnPt" presStyleCnt="0"/>
      <dgm:spPr/>
    </dgm:pt>
    <dgm:pt modelId="{499AA5BF-B072-457D-84F5-865C9211EA34}" type="pres">
      <dgm:prSet presAssocID="{0B3C1E44-D3D8-4238-82AB-D0EB5568BACE}" presName="node" presStyleLbl="node1" presStyleIdx="1" presStyleCnt="10" custScaleX="135941">
        <dgm:presLayoutVars>
          <dgm:bulletEnabled val="1"/>
        </dgm:presLayoutVars>
      </dgm:prSet>
      <dgm:spPr/>
    </dgm:pt>
    <dgm:pt modelId="{6D71004E-2ACB-41FE-83EB-6C6738011B4C}" type="pres">
      <dgm:prSet presAssocID="{F41F6CD9-079D-4B8F-ABC7-4F7C254CF291}" presName="sibTrans" presStyleLbl="bgSibTrans2D1" presStyleIdx="1" presStyleCnt="9"/>
      <dgm:spPr/>
    </dgm:pt>
    <dgm:pt modelId="{1824BAA0-E3BA-499B-9130-858A7CED4B84}" type="pres">
      <dgm:prSet presAssocID="{449E7437-D03B-479E-AEE3-125AC066294B}" presName="compNode" presStyleCnt="0"/>
      <dgm:spPr/>
    </dgm:pt>
    <dgm:pt modelId="{566E3F9D-CAF5-41DC-883B-F166546C4BF7}" type="pres">
      <dgm:prSet presAssocID="{449E7437-D03B-479E-AEE3-125AC066294B}" presName="dummyConnPt" presStyleCnt="0"/>
      <dgm:spPr/>
    </dgm:pt>
    <dgm:pt modelId="{32FD38C2-7D5E-49D1-9BED-CF51B6285EF2}" type="pres">
      <dgm:prSet presAssocID="{449E7437-D03B-479E-AEE3-125AC066294B}" presName="node" presStyleLbl="node1" presStyleIdx="2" presStyleCnt="10" custScaleX="135941">
        <dgm:presLayoutVars>
          <dgm:bulletEnabled val="1"/>
        </dgm:presLayoutVars>
      </dgm:prSet>
      <dgm:spPr/>
    </dgm:pt>
    <dgm:pt modelId="{4A8A133E-1CD5-47EE-B4DA-36558554E37C}" type="pres">
      <dgm:prSet presAssocID="{CAC36640-8C85-42FD-A9BD-462BD66086A7}" presName="sibTrans" presStyleLbl="bgSibTrans2D1" presStyleIdx="2" presStyleCnt="9"/>
      <dgm:spPr/>
    </dgm:pt>
    <dgm:pt modelId="{251CB0F2-6E25-430F-896B-FA7A55180DE6}" type="pres">
      <dgm:prSet presAssocID="{5CC4490F-419B-4D51-86CC-765BA685AED8}" presName="compNode" presStyleCnt="0"/>
      <dgm:spPr/>
    </dgm:pt>
    <dgm:pt modelId="{A75F8932-6D71-4A91-9DA2-579C435FE0A6}" type="pres">
      <dgm:prSet presAssocID="{5CC4490F-419B-4D51-86CC-765BA685AED8}" presName="dummyConnPt" presStyleCnt="0"/>
      <dgm:spPr/>
    </dgm:pt>
    <dgm:pt modelId="{A839E423-17FF-4566-9715-CA1C8F6D00A3}" type="pres">
      <dgm:prSet presAssocID="{5CC4490F-419B-4D51-86CC-765BA685AED8}" presName="node" presStyleLbl="node1" presStyleIdx="3" presStyleCnt="10" custScaleX="135941">
        <dgm:presLayoutVars>
          <dgm:bulletEnabled val="1"/>
        </dgm:presLayoutVars>
      </dgm:prSet>
      <dgm:spPr/>
    </dgm:pt>
    <dgm:pt modelId="{9DD4F3D0-089C-4203-85DA-0072D5FA74AD}" type="pres">
      <dgm:prSet presAssocID="{5485D8CA-BC0F-4BEB-B514-0F16EBD85C0A}" presName="sibTrans" presStyleLbl="bgSibTrans2D1" presStyleIdx="3" presStyleCnt="9"/>
      <dgm:spPr/>
    </dgm:pt>
    <dgm:pt modelId="{51CCEBB4-B1D3-404C-877F-56CF68DB92D3}" type="pres">
      <dgm:prSet presAssocID="{EB90FEAF-6175-4C07-9569-C316A89EE9E7}" presName="compNode" presStyleCnt="0"/>
      <dgm:spPr/>
    </dgm:pt>
    <dgm:pt modelId="{67040C09-1686-41DB-985B-64D8A33F04BB}" type="pres">
      <dgm:prSet presAssocID="{EB90FEAF-6175-4C07-9569-C316A89EE9E7}" presName="dummyConnPt" presStyleCnt="0"/>
      <dgm:spPr/>
    </dgm:pt>
    <dgm:pt modelId="{9B96E93F-BD32-4FFA-AA3C-5B5916F5CA88}" type="pres">
      <dgm:prSet presAssocID="{EB90FEAF-6175-4C07-9569-C316A89EE9E7}" presName="node" presStyleLbl="node1" presStyleIdx="4" presStyleCnt="10" custScaleX="140443">
        <dgm:presLayoutVars>
          <dgm:bulletEnabled val="1"/>
        </dgm:presLayoutVars>
      </dgm:prSet>
      <dgm:spPr/>
    </dgm:pt>
    <dgm:pt modelId="{03C1E656-8CDA-443D-B4F6-40F070A2A1D1}" type="pres">
      <dgm:prSet presAssocID="{93760ED4-0C11-4C9E-BB67-D4E434B80AD8}" presName="sibTrans" presStyleLbl="bgSibTrans2D1" presStyleIdx="4" presStyleCnt="9"/>
      <dgm:spPr/>
    </dgm:pt>
    <dgm:pt modelId="{0D89E9DC-6FEF-4256-B06E-511AC92F0778}" type="pres">
      <dgm:prSet presAssocID="{E8ED1A0D-7869-455C-96F7-F961C8A04D3C}" presName="compNode" presStyleCnt="0"/>
      <dgm:spPr/>
    </dgm:pt>
    <dgm:pt modelId="{954297FF-5BD7-4A9B-B7E6-05B666D59AFE}" type="pres">
      <dgm:prSet presAssocID="{E8ED1A0D-7869-455C-96F7-F961C8A04D3C}" presName="dummyConnPt" presStyleCnt="0"/>
      <dgm:spPr/>
    </dgm:pt>
    <dgm:pt modelId="{EDF55414-2332-483D-BE5F-15C6A8475075}" type="pres">
      <dgm:prSet presAssocID="{E8ED1A0D-7869-455C-96F7-F961C8A04D3C}" presName="node" presStyleLbl="node1" presStyleIdx="5" presStyleCnt="10" custScaleX="140443">
        <dgm:presLayoutVars>
          <dgm:bulletEnabled val="1"/>
        </dgm:presLayoutVars>
      </dgm:prSet>
      <dgm:spPr/>
    </dgm:pt>
    <dgm:pt modelId="{53190915-7FC2-423F-BBBB-A7B86C1DCC4C}" type="pres">
      <dgm:prSet presAssocID="{BE727BA4-A88A-4B06-93E7-793E4616C09E}" presName="sibTrans" presStyleLbl="bgSibTrans2D1" presStyleIdx="5" presStyleCnt="9"/>
      <dgm:spPr/>
    </dgm:pt>
    <dgm:pt modelId="{7C647CEA-14A5-4497-9F36-4D84ECA98BCD}" type="pres">
      <dgm:prSet presAssocID="{A9D5F9F9-EA70-49BE-99D8-6739A7CB4C41}" presName="compNode" presStyleCnt="0"/>
      <dgm:spPr/>
    </dgm:pt>
    <dgm:pt modelId="{1031D589-983F-49FC-9C6C-B4BA0B69FE2F}" type="pres">
      <dgm:prSet presAssocID="{A9D5F9F9-EA70-49BE-99D8-6739A7CB4C41}" presName="dummyConnPt" presStyleCnt="0"/>
      <dgm:spPr/>
    </dgm:pt>
    <dgm:pt modelId="{6FA7A9A6-F27B-4A96-9F47-AECA35B774AD}" type="pres">
      <dgm:prSet presAssocID="{A9D5F9F9-EA70-49BE-99D8-6739A7CB4C41}" presName="node" presStyleLbl="node1" presStyleIdx="6" presStyleCnt="10" custScaleX="135902">
        <dgm:presLayoutVars>
          <dgm:bulletEnabled val="1"/>
        </dgm:presLayoutVars>
      </dgm:prSet>
      <dgm:spPr/>
    </dgm:pt>
    <dgm:pt modelId="{BB25C41A-8E38-4C04-8F1B-2F0FFCC560BE}" type="pres">
      <dgm:prSet presAssocID="{D17A40E8-AEB1-4DA6-A167-714C65ACF787}" presName="sibTrans" presStyleLbl="bgSibTrans2D1" presStyleIdx="6" presStyleCnt="9"/>
      <dgm:spPr/>
    </dgm:pt>
    <dgm:pt modelId="{68C4F6C3-EDC5-4DFB-AFB1-88AB7C2080B5}" type="pres">
      <dgm:prSet presAssocID="{591F4FC9-E6D3-4799-A10B-F93B57DE3266}" presName="compNode" presStyleCnt="0"/>
      <dgm:spPr/>
    </dgm:pt>
    <dgm:pt modelId="{8917F2FD-AA0A-4510-A167-9F598234A248}" type="pres">
      <dgm:prSet presAssocID="{591F4FC9-E6D3-4799-A10B-F93B57DE3266}" presName="dummyConnPt" presStyleCnt="0"/>
      <dgm:spPr/>
    </dgm:pt>
    <dgm:pt modelId="{43D36748-7C54-4C5E-8005-9F93BF72C1F1}" type="pres">
      <dgm:prSet presAssocID="{591F4FC9-E6D3-4799-A10B-F93B57DE3266}" presName="node" presStyleLbl="node1" presStyleIdx="7" presStyleCnt="10" custScaleX="131361">
        <dgm:presLayoutVars>
          <dgm:bulletEnabled val="1"/>
        </dgm:presLayoutVars>
      </dgm:prSet>
      <dgm:spPr/>
    </dgm:pt>
    <dgm:pt modelId="{181EE9A7-E137-4C00-BCA8-2E735D7233AC}" type="pres">
      <dgm:prSet presAssocID="{74063D84-9877-4FCC-987D-5CD539433CE7}" presName="sibTrans" presStyleLbl="bgSibTrans2D1" presStyleIdx="7" presStyleCnt="9"/>
      <dgm:spPr/>
    </dgm:pt>
    <dgm:pt modelId="{FCFB3585-63EB-4185-800B-FA793967B08C}" type="pres">
      <dgm:prSet presAssocID="{30ED982A-8A73-4C6A-88F3-04BF7DD722D2}" presName="compNode" presStyleCnt="0"/>
      <dgm:spPr/>
    </dgm:pt>
    <dgm:pt modelId="{FB8339F3-C1CA-41C2-A3A9-E6B0235A2101}" type="pres">
      <dgm:prSet presAssocID="{30ED982A-8A73-4C6A-88F3-04BF7DD722D2}" presName="dummyConnPt" presStyleCnt="0"/>
      <dgm:spPr/>
    </dgm:pt>
    <dgm:pt modelId="{A7A744A3-F81E-440C-A7D9-93AC82259C37}" type="pres">
      <dgm:prSet presAssocID="{30ED982A-8A73-4C6A-88F3-04BF7DD722D2}" presName="node" presStyleLbl="node1" presStyleIdx="8" presStyleCnt="10" custScaleX="133714">
        <dgm:presLayoutVars>
          <dgm:bulletEnabled val="1"/>
        </dgm:presLayoutVars>
      </dgm:prSet>
      <dgm:spPr/>
    </dgm:pt>
    <dgm:pt modelId="{E2DB147D-E678-4900-9155-7171FAB05D2C}" type="pres">
      <dgm:prSet presAssocID="{D2814120-949B-4C20-A3EF-C267EB29E569}" presName="sibTrans" presStyleLbl="bgSibTrans2D1" presStyleIdx="8" presStyleCnt="9"/>
      <dgm:spPr/>
    </dgm:pt>
    <dgm:pt modelId="{EE80F545-DBE7-4461-A265-F7ABDC69300A}" type="pres">
      <dgm:prSet presAssocID="{680C8D28-EE01-49CB-979A-C297A72B0D5B}" presName="compNode" presStyleCnt="0"/>
      <dgm:spPr/>
    </dgm:pt>
    <dgm:pt modelId="{4B937447-A359-4DFE-BAB7-21F46CDB3C0D}" type="pres">
      <dgm:prSet presAssocID="{680C8D28-EE01-49CB-979A-C297A72B0D5B}" presName="dummyConnPt" presStyleCnt="0"/>
      <dgm:spPr/>
    </dgm:pt>
    <dgm:pt modelId="{939A009B-BDC3-4082-90D5-3C2888794856}" type="pres">
      <dgm:prSet presAssocID="{680C8D28-EE01-49CB-979A-C297A72B0D5B}" presName="node" presStyleLbl="node1" presStyleIdx="9" presStyleCnt="10" custScaleX="131444">
        <dgm:presLayoutVars>
          <dgm:bulletEnabled val="1"/>
        </dgm:presLayoutVars>
      </dgm:prSet>
      <dgm:spPr/>
    </dgm:pt>
  </dgm:ptLst>
  <dgm:cxnLst>
    <dgm:cxn modelId="{D23D0415-E705-4C33-8372-8E4294CCDE22}" type="presOf" srcId="{D06F21E5-8C1C-49AE-BA7F-D7156E3BA675}" destId="{2B816C8A-A47E-453B-980B-CC55DBB84A0A}" srcOrd="0" destOrd="0" presId="urn:microsoft.com/office/officeart/2005/8/layout/bProcess4"/>
    <dgm:cxn modelId="{C21DDD28-918D-43B6-B691-E0264ACD0C43}" srcId="{D06F21E5-8C1C-49AE-BA7F-D7156E3BA675}" destId="{5CC4490F-419B-4D51-86CC-765BA685AED8}" srcOrd="3" destOrd="0" parTransId="{2897518E-F257-41B4-A61C-4D82147637D8}" sibTransId="{5485D8CA-BC0F-4BEB-B514-0F16EBD85C0A}"/>
    <dgm:cxn modelId="{0E142C29-B63F-4DEA-944D-648002CB7793}" type="presOf" srcId="{D17A40E8-AEB1-4DA6-A167-714C65ACF787}" destId="{BB25C41A-8E38-4C04-8F1B-2F0FFCC560BE}" srcOrd="0" destOrd="0" presId="urn:microsoft.com/office/officeart/2005/8/layout/bProcess4"/>
    <dgm:cxn modelId="{9AF2E82C-A32E-4A92-85A6-E8C252278B17}" type="presOf" srcId="{E8ED1A0D-7869-455C-96F7-F961C8A04D3C}" destId="{EDF55414-2332-483D-BE5F-15C6A8475075}" srcOrd="0" destOrd="0" presId="urn:microsoft.com/office/officeart/2005/8/layout/bProcess4"/>
    <dgm:cxn modelId="{03367530-17BC-4CDE-8E47-7B06B4B04CF7}" type="presOf" srcId="{1398B79C-BE37-42BD-A3D8-530E0E254CB6}" destId="{8753D580-DB0F-4426-B74B-4D5729F2A742}" srcOrd="0" destOrd="0" presId="urn:microsoft.com/office/officeart/2005/8/layout/bProcess4"/>
    <dgm:cxn modelId="{7D094C35-6067-4AF8-925F-9E8075271B54}" type="presOf" srcId="{A9D5F9F9-EA70-49BE-99D8-6739A7CB4C41}" destId="{6FA7A9A6-F27B-4A96-9F47-AECA35B774AD}" srcOrd="0" destOrd="0" presId="urn:microsoft.com/office/officeart/2005/8/layout/bProcess4"/>
    <dgm:cxn modelId="{2EF2D445-18A9-4C5F-8C6B-EDC09B63CC99}" type="presOf" srcId="{5485D8CA-BC0F-4BEB-B514-0F16EBD85C0A}" destId="{9DD4F3D0-089C-4203-85DA-0072D5FA74AD}" srcOrd="0" destOrd="0" presId="urn:microsoft.com/office/officeart/2005/8/layout/bProcess4"/>
    <dgm:cxn modelId="{E6050D47-6831-493B-B0C0-85F2C77B8645}" srcId="{D06F21E5-8C1C-49AE-BA7F-D7156E3BA675}" destId="{591F4FC9-E6D3-4799-A10B-F93B57DE3266}" srcOrd="7" destOrd="0" parTransId="{853E524E-9D1B-441E-8339-ABD94746E3E5}" sibTransId="{74063D84-9877-4FCC-987D-5CD539433CE7}"/>
    <dgm:cxn modelId="{743BD549-C24C-4B50-B3E6-46866E31D485}" srcId="{D06F21E5-8C1C-49AE-BA7F-D7156E3BA675}" destId="{EB90FEAF-6175-4C07-9569-C316A89EE9E7}" srcOrd="4" destOrd="0" parTransId="{7387BDCA-17FF-4E69-872B-0470A426DA01}" sibTransId="{93760ED4-0C11-4C9E-BB67-D4E434B80AD8}"/>
    <dgm:cxn modelId="{29715D4D-BB3B-411D-A83D-2D102BD253A1}" type="presOf" srcId="{D2814120-949B-4C20-A3EF-C267EB29E569}" destId="{E2DB147D-E678-4900-9155-7171FAB05D2C}" srcOrd="0" destOrd="0" presId="urn:microsoft.com/office/officeart/2005/8/layout/bProcess4"/>
    <dgm:cxn modelId="{95766E4E-C0D5-45CA-A003-6CB66660D875}" srcId="{D06F21E5-8C1C-49AE-BA7F-D7156E3BA675}" destId="{819676B5-0445-4516-AD7C-CDA2F3571551}" srcOrd="0" destOrd="0" parTransId="{E2C34F2C-4DB3-48E9-ACC9-A76A89E2D856}" sibTransId="{1398B79C-BE37-42BD-A3D8-530E0E254CB6}"/>
    <dgm:cxn modelId="{03157F4E-9DDC-4470-AFD6-F5537D2B9968}" srcId="{D06F21E5-8C1C-49AE-BA7F-D7156E3BA675}" destId="{449E7437-D03B-479E-AEE3-125AC066294B}" srcOrd="2" destOrd="0" parTransId="{D6815FAD-FBE3-452D-8BCC-F4239D6EBE8A}" sibTransId="{CAC36640-8C85-42FD-A9BD-462BD66086A7}"/>
    <dgm:cxn modelId="{F6D2584F-A84A-4456-A9A4-724ED5899ECA}" type="presOf" srcId="{93760ED4-0C11-4C9E-BB67-D4E434B80AD8}" destId="{03C1E656-8CDA-443D-B4F6-40F070A2A1D1}" srcOrd="0" destOrd="0" presId="urn:microsoft.com/office/officeart/2005/8/layout/bProcess4"/>
    <dgm:cxn modelId="{69DDA755-7A17-4E5C-B39E-770CF273D4BD}" type="presOf" srcId="{CAC36640-8C85-42FD-A9BD-462BD66086A7}" destId="{4A8A133E-1CD5-47EE-B4DA-36558554E37C}" srcOrd="0" destOrd="0" presId="urn:microsoft.com/office/officeart/2005/8/layout/bProcess4"/>
    <dgm:cxn modelId="{07A57D58-AB9D-423E-B90F-BEC16EB83D46}" type="presOf" srcId="{F41F6CD9-079D-4B8F-ABC7-4F7C254CF291}" destId="{6D71004E-2ACB-41FE-83EB-6C6738011B4C}" srcOrd="0" destOrd="0" presId="urn:microsoft.com/office/officeart/2005/8/layout/bProcess4"/>
    <dgm:cxn modelId="{79471F5A-E630-4595-BF86-6158D087D7CA}" type="presOf" srcId="{680C8D28-EE01-49CB-979A-C297A72B0D5B}" destId="{939A009B-BDC3-4082-90D5-3C2888794856}" srcOrd="0" destOrd="0" presId="urn:microsoft.com/office/officeart/2005/8/layout/bProcess4"/>
    <dgm:cxn modelId="{DBC2237C-7DF7-4B5B-B5C2-9A040DA85D18}" type="presOf" srcId="{5CC4490F-419B-4D51-86CC-765BA685AED8}" destId="{A839E423-17FF-4566-9715-CA1C8F6D00A3}" srcOrd="0" destOrd="0" presId="urn:microsoft.com/office/officeart/2005/8/layout/bProcess4"/>
    <dgm:cxn modelId="{A8FD4789-F4A2-4FB9-9BE8-3901294DCA84}" type="presOf" srcId="{74063D84-9877-4FCC-987D-5CD539433CE7}" destId="{181EE9A7-E137-4C00-BCA8-2E735D7233AC}" srcOrd="0" destOrd="0" presId="urn:microsoft.com/office/officeart/2005/8/layout/bProcess4"/>
    <dgm:cxn modelId="{AA683399-A2D9-4D5E-9C23-4272DD50BF06}" srcId="{D06F21E5-8C1C-49AE-BA7F-D7156E3BA675}" destId="{0B3C1E44-D3D8-4238-82AB-D0EB5568BACE}" srcOrd="1" destOrd="0" parTransId="{42F5A8D2-85CE-43DA-87EA-820971956B86}" sibTransId="{F41F6CD9-079D-4B8F-ABC7-4F7C254CF291}"/>
    <dgm:cxn modelId="{D70ECF9A-79A8-4CC3-8A74-1820B1545B00}" type="presOf" srcId="{449E7437-D03B-479E-AEE3-125AC066294B}" destId="{32FD38C2-7D5E-49D1-9BED-CF51B6285EF2}" srcOrd="0" destOrd="0" presId="urn:microsoft.com/office/officeart/2005/8/layout/bProcess4"/>
    <dgm:cxn modelId="{0BC6E2AA-9D0A-4CC9-B938-8D9FE2FF29BE}" srcId="{D06F21E5-8C1C-49AE-BA7F-D7156E3BA675}" destId="{E8ED1A0D-7869-455C-96F7-F961C8A04D3C}" srcOrd="5" destOrd="0" parTransId="{BFBFC3AD-1AF0-4DD9-8F09-D67F052ADD44}" sibTransId="{BE727BA4-A88A-4B06-93E7-793E4616C09E}"/>
    <dgm:cxn modelId="{2F9170B2-154F-4B15-8AD6-431A0895043B}" srcId="{D06F21E5-8C1C-49AE-BA7F-D7156E3BA675}" destId="{A9D5F9F9-EA70-49BE-99D8-6739A7CB4C41}" srcOrd="6" destOrd="0" parTransId="{AEA77274-678D-459D-A6B8-AA5C5DCD89C5}" sibTransId="{D17A40E8-AEB1-4DA6-A167-714C65ACF787}"/>
    <dgm:cxn modelId="{C4DEF3C8-CE25-4CC7-A312-BFF6ED8F9F67}" type="presOf" srcId="{EB90FEAF-6175-4C07-9569-C316A89EE9E7}" destId="{9B96E93F-BD32-4FFA-AA3C-5B5916F5CA88}" srcOrd="0" destOrd="0" presId="urn:microsoft.com/office/officeart/2005/8/layout/bProcess4"/>
    <dgm:cxn modelId="{0301F4D6-7EAA-4692-949D-930D7271E5B3}" type="presOf" srcId="{30ED982A-8A73-4C6A-88F3-04BF7DD722D2}" destId="{A7A744A3-F81E-440C-A7D9-93AC82259C37}" srcOrd="0" destOrd="0" presId="urn:microsoft.com/office/officeart/2005/8/layout/bProcess4"/>
    <dgm:cxn modelId="{90DABFE4-3BD7-4F21-A8FD-DD56DA4E81C7}" type="presOf" srcId="{0B3C1E44-D3D8-4238-82AB-D0EB5568BACE}" destId="{499AA5BF-B072-457D-84F5-865C9211EA34}" srcOrd="0" destOrd="0" presId="urn:microsoft.com/office/officeart/2005/8/layout/bProcess4"/>
    <dgm:cxn modelId="{28F96AEB-4E59-4516-9A19-0F0C22E108F0}" type="presOf" srcId="{819676B5-0445-4516-AD7C-CDA2F3571551}" destId="{00A0553D-9C3C-4539-84BA-CBF0F4490908}" srcOrd="0" destOrd="0" presId="urn:microsoft.com/office/officeart/2005/8/layout/bProcess4"/>
    <dgm:cxn modelId="{8C2DD3EE-B892-4CE9-A2AA-FF79655B4C3C}" srcId="{D06F21E5-8C1C-49AE-BA7F-D7156E3BA675}" destId="{30ED982A-8A73-4C6A-88F3-04BF7DD722D2}" srcOrd="8" destOrd="0" parTransId="{8B3D94C2-93A8-433D-AC85-047199138927}" sibTransId="{D2814120-949B-4C20-A3EF-C267EB29E569}"/>
    <dgm:cxn modelId="{AD65EEF8-78D1-4BE6-8ABC-982A427B74B2}" srcId="{D06F21E5-8C1C-49AE-BA7F-D7156E3BA675}" destId="{680C8D28-EE01-49CB-979A-C297A72B0D5B}" srcOrd="9" destOrd="0" parTransId="{2408B9B3-8974-4E83-B4C3-BEE3E1A80BA6}" sibTransId="{F8641AC9-52F7-42F0-84F9-2475572AAF7B}"/>
    <dgm:cxn modelId="{B2F818F9-3227-4247-BAAD-5898075F6A76}" type="presOf" srcId="{BE727BA4-A88A-4B06-93E7-793E4616C09E}" destId="{53190915-7FC2-423F-BBBB-A7B86C1DCC4C}" srcOrd="0" destOrd="0" presId="urn:microsoft.com/office/officeart/2005/8/layout/bProcess4"/>
    <dgm:cxn modelId="{8DA191FD-8651-4E71-B76D-5C9A7AF16F7D}" type="presOf" srcId="{591F4FC9-E6D3-4799-A10B-F93B57DE3266}" destId="{43D36748-7C54-4C5E-8005-9F93BF72C1F1}" srcOrd="0" destOrd="0" presId="urn:microsoft.com/office/officeart/2005/8/layout/bProcess4"/>
    <dgm:cxn modelId="{367FA9A2-E7B9-4DE5-864E-6EA69AD60F77}" type="presParOf" srcId="{2B816C8A-A47E-453B-980B-CC55DBB84A0A}" destId="{C7CE0D95-C792-4250-883A-D429B3264D05}" srcOrd="0" destOrd="0" presId="urn:microsoft.com/office/officeart/2005/8/layout/bProcess4"/>
    <dgm:cxn modelId="{4046CC80-0CDA-40F3-A983-F1C81465A58C}" type="presParOf" srcId="{C7CE0D95-C792-4250-883A-D429B3264D05}" destId="{7C40AB4A-1778-4CFB-B21A-BD67288128B3}" srcOrd="0" destOrd="0" presId="urn:microsoft.com/office/officeart/2005/8/layout/bProcess4"/>
    <dgm:cxn modelId="{31CD562F-5F36-450F-BCC3-E75FEED88D4E}" type="presParOf" srcId="{C7CE0D95-C792-4250-883A-D429B3264D05}" destId="{00A0553D-9C3C-4539-84BA-CBF0F4490908}" srcOrd="1" destOrd="0" presId="urn:microsoft.com/office/officeart/2005/8/layout/bProcess4"/>
    <dgm:cxn modelId="{EA7BCD36-9AE6-47B7-BB8E-52550B64630C}" type="presParOf" srcId="{2B816C8A-A47E-453B-980B-CC55DBB84A0A}" destId="{8753D580-DB0F-4426-B74B-4D5729F2A742}" srcOrd="1" destOrd="0" presId="urn:microsoft.com/office/officeart/2005/8/layout/bProcess4"/>
    <dgm:cxn modelId="{BA38DF87-F849-4871-B9DA-5A7420D5E83A}" type="presParOf" srcId="{2B816C8A-A47E-453B-980B-CC55DBB84A0A}" destId="{71770AA8-9AD0-463E-9087-8A60D4276FF4}" srcOrd="2" destOrd="0" presId="urn:microsoft.com/office/officeart/2005/8/layout/bProcess4"/>
    <dgm:cxn modelId="{B03C94DA-6238-448D-9A4F-D1DAEC317C9D}" type="presParOf" srcId="{71770AA8-9AD0-463E-9087-8A60D4276FF4}" destId="{39CAB83A-9F2F-4929-B906-84A66D47EF7B}" srcOrd="0" destOrd="0" presId="urn:microsoft.com/office/officeart/2005/8/layout/bProcess4"/>
    <dgm:cxn modelId="{4155875D-F29C-4986-B3B1-6652481642F4}" type="presParOf" srcId="{71770AA8-9AD0-463E-9087-8A60D4276FF4}" destId="{499AA5BF-B072-457D-84F5-865C9211EA34}" srcOrd="1" destOrd="0" presId="urn:microsoft.com/office/officeart/2005/8/layout/bProcess4"/>
    <dgm:cxn modelId="{892C9C16-7241-4A9B-AD1B-B183A503B07B}" type="presParOf" srcId="{2B816C8A-A47E-453B-980B-CC55DBB84A0A}" destId="{6D71004E-2ACB-41FE-83EB-6C6738011B4C}" srcOrd="3" destOrd="0" presId="urn:microsoft.com/office/officeart/2005/8/layout/bProcess4"/>
    <dgm:cxn modelId="{2DA206A0-CA5C-4F7C-85AA-BCF598EA4F4E}" type="presParOf" srcId="{2B816C8A-A47E-453B-980B-CC55DBB84A0A}" destId="{1824BAA0-E3BA-499B-9130-858A7CED4B84}" srcOrd="4" destOrd="0" presId="urn:microsoft.com/office/officeart/2005/8/layout/bProcess4"/>
    <dgm:cxn modelId="{09961C2A-596E-4A27-A133-52DE0F299368}" type="presParOf" srcId="{1824BAA0-E3BA-499B-9130-858A7CED4B84}" destId="{566E3F9D-CAF5-41DC-883B-F166546C4BF7}" srcOrd="0" destOrd="0" presId="urn:microsoft.com/office/officeart/2005/8/layout/bProcess4"/>
    <dgm:cxn modelId="{8E8A2336-7901-4E8C-9648-6860EFDB2E06}" type="presParOf" srcId="{1824BAA0-E3BA-499B-9130-858A7CED4B84}" destId="{32FD38C2-7D5E-49D1-9BED-CF51B6285EF2}" srcOrd="1" destOrd="0" presId="urn:microsoft.com/office/officeart/2005/8/layout/bProcess4"/>
    <dgm:cxn modelId="{3B014A77-F352-4D5A-AC18-10B4AA4765A9}" type="presParOf" srcId="{2B816C8A-A47E-453B-980B-CC55DBB84A0A}" destId="{4A8A133E-1CD5-47EE-B4DA-36558554E37C}" srcOrd="5" destOrd="0" presId="urn:microsoft.com/office/officeart/2005/8/layout/bProcess4"/>
    <dgm:cxn modelId="{4477D36D-E8A0-4F76-B17B-0505BCCC957B}" type="presParOf" srcId="{2B816C8A-A47E-453B-980B-CC55DBB84A0A}" destId="{251CB0F2-6E25-430F-896B-FA7A55180DE6}" srcOrd="6" destOrd="0" presId="urn:microsoft.com/office/officeart/2005/8/layout/bProcess4"/>
    <dgm:cxn modelId="{837DFFD2-E624-4BB7-8CB1-595B73E95A29}" type="presParOf" srcId="{251CB0F2-6E25-430F-896B-FA7A55180DE6}" destId="{A75F8932-6D71-4A91-9DA2-579C435FE0A6}" srcOrd="0" destOrd="0" presId="urn:microsoft.com/office/officeart/2005/8/layout/bProcess4"/>
    <dgm:cxn modelId="{512D734A-0C8B-4596-8229-424A68F16309}" type="presParOf" srcId="{251CB0F2-6E25-430F-896B-FA7A55180DE6}" destId="{A839E423-17FF-4566-9715-CA1C8F6D00A3}" srcOrd="1" destOrd="0" presId="urn:microsoft.com/office/officeart/2005/8/layout/bProcess4"/>
    <dgm:cxn modelId="{9948C77F-62DC-4539-9A15-35DE83A7E4E8}" type="presParOf" srcId="{2B816C8A-A47E-453B-980B-CC55DBB84A0A}" destId="{9DD4F3D0-089C-4203-85DA-0072D5FA74AD}" srcOrd="7" destOrd="0" presId="urn:microsoft.com/office/officeart/2005/8/layout/bProcess4"/>
    <dgm:cxn modelId="{3648457A-E771-40A4-A9D7-09799C6F5B12}" type="presParOf" srcId="{2B816C8A-A47E-453B-980B-CC55DBB84A0A}" destId="{51CCEBB4-B1D3-404C-877F-56CF68DB92D3}" srcOrd="8" destOrd="0" presId="urn:microsoft.com/office/officeart/2005/8/layout/bProcess4"/>
    <dgm:cxn modelId="{9E9550DE-EA46-484D-AFAD-1F9C98ACF8C0}" type="presParOf" srcId="{51CCEBB4-B1D3-404C-877F-56CF68DB92D3}" destId="{67040C09-1686-41DB-985B-64D8A33F04BB}" srcOrd="0" destOrd="0" presId="urn:microsoft.com/office/officeart/2005/8/layout/bProcess4"/>
    <dgm:cxn modelId="{1AC0D85F-31CD-49B8-A128-C4D81F1FAD96}" type="presParOf" srcId="{51CCEBB4-B1D3-404C-877F-56CF68DB92D3}" destId="{9B96E93F-BD32-4FFA-AA3C-5B5916F5CA88}" srcOrd="1" destOrd="0" presId="urn:microsoft.com/office/officeart/2005/8/layout/bProcess4"/>
    <dgm:cxn modelId="{4604C055-76A1-4506-A8F5-900AA265C7E0}" type="presParOf" srcId="{2B816C8A-A47E-453B-980B-CC55DBB84A0A}" destId="{03C1E656-8CDA-443D-B4F6-40F070A2A1D1}" srcOrd="9" destOrd="0" presId="urn:microsoft.com/office/officeart/2005/8/layout/bProcess4"/>
    <dgm:cxn modelId="{C650BD22-A8D0-4B60-9955-9364A3A95D2E}" type="presParOf" srcId="{2B816C8A-A47E-453B-980B-CC55DBB84A0A}" destId="{0D89E9DC-6FEF-4256-B06E-511AC92F0778}" srcOrd="10" destOrd="0" presId="urn:microsoft.com/office/officeart/2005/8/layout/bProcess4"/>
    <dgm:cxn modelId="{3731A3F1-2620-46C2-A517-9F1B1D46F25C}" type="presParOf" srcId="{0D89E9DC-6FEF-4256-B06E-511AC92F0778}" destId="{954297FF-5BD7-4A9B-B7E6-05B666D59AFE}" srcOrd="0" destOrd="0" presId="urn:microsoft.com/office/officeart/2005/8/layout/bProcess4"/>
    <dgm:cxn modelId="{1FFD574A-D0AF-45A3-B008-9E0268646695}" type="presParOf" srcId="{0D89E9DC-6FEF-4256-B06E-511AC92F0778}" destId="{EDF55414-2332-483D-BE5F-15C6A8475075}" srcOrd="1" destOrd="0" presId="urn:microsoft.com/office/officeart/2005/8/layout/bProcess4"/>
    <dgm:cxn modelId="{B5D98E0C-5489-4A57-9A95-1DB3542BB039}" type="presParOf" srcId="{2B816C8A-A47E-453B-980B-CC55DBB84A0A}" destId="{53190915-7FC2-423F-BBBB-A7B86C1DCC4C}" srcOrd="11" destOrd="0" presId="urn:microsoft.com/office/officeart/2005/8/layout/bProcess4"/>
    <dgm:cxn modelId="{D9344C6C-B91E-41B2-972F-2E4F4C6ABB38}" type="presParOf" srcId="{2B816C8A-A47E-453B-980B-CC55DBB84A0A}" destId="{7C647CEA-14A5-4497-9F36-4D84ECA98BCD}" srcOrd="12" destOrd="0" presId="urn:microsoft.com/office/officeart/2005/8/layout/bProcess4"/>
    <dgm:cxn modelId="{AE4768D7-C20A-48E2-9ECA-8BD709B427E4}" type="presParOf" srcId="{7C647CEA-14A5-4497-9F36-4D84ECA98BCD}" destId="{1031D589-983F-49FC-9C6C-B4BA0B69FE2F}" srcOrd="0" destOrd="0" presId="urn:microsoft.com/office/officeart/2005/8/layout/bProcess4"/>
    <dgm:cxn modelId="{8C4E81E3-CFCF-4C14-999B-B484019F92BF}" type="presParOf" srcId="{7C647CEA-14A5-4497-9F36-4D84ECA98BCD}" destId="{6FA7A9A6-F27B-4A96-9F47-AECA35B774AD}" srcOrd="1" destOrd="0" presId="urn:microsoft.com/office/officeart/2005/8/layout/bProcess4"/>
    <dgm:cxn modelId="{99AD6271-8B4B-4B88-8616-89C98A04DDB2}" type="presParOf" srcId="{2B816C8A-A47E-453B-980B-CC55DBB84A0A}" destId="{BB25C41A-8E38-4C04-8F1B-2F0FFCC560BE}" srcOrd="13" destOrd="0" presId="urn:microsoft.com/office/officeart/2005/8/layout/bProcess4"/>
    <dgm:cxn modelId="{DE30B436-28AB-4109-969E-8C70599991F3}" type="presParOf" srcId="{2B816C8A-A47E-453B-980B-CC55DBB84A0A}" destId="{68C4F6C3-EDC5-4DFB-AFB1-88AB7C2080B5}" srcOrd="14" destOrd="0" presId="urn:microsoft.com/office/officeart/2005/8/layout/bProcess4"/>
    <dgm:cxn modelId="{E7466D13-695C-48BD-8DC9-1119D9AAB252}" type="presParOf" srcId="{68C4F6C3-EDC5-4DFB-AFB1-88AB7C2080B5}" destId="{8917F2FD-AA0A-4510-A167-9F598234A248}" srcOrd="0" destOrd="0" presId="urn:microsoft.com/office/officeart/2005/8/layout/bProcess4"/>
    <dgm:cxn modelId="{6F386765-34AB-4EAE-8670-34710957C727}" type="presParOf" srcId="{68C4F6C3-EDC5-4DFB-AFB1-88AB7C2080B5}" destId="{43D36748-7C54-4C5E-8005-9F93BF72C1F1}" srcOrd="1" destOrd="0" presId="urn:microsoft.com/office/officeart/2005/8/layout/bProcess4"/>
    <dgm:cxn modelId="{DC1D8B71-C594-48CB-AE46-5DF36147A670}" type="presParOf" srcId="{2B816C8A-A47E-453B-980B-CC55DBB84A0A}" destId="{181EE9A7-E137-4C00-BCA8-2E735D7233AC}" srcOrd="15" destOrd="0" presId="urn:microsoft.com/office/officeart/2005/8/layout/bProcess4"/>
    <dgm:cxn modelId="{A3A5EBFD-6155-4EED-87BB-E13D8ACAC2AC}" type="presParOf" srcId="{2B816C8A-A47E-453B-980B-CC55DBB84A0A}" destId="{FCFB3585-63EB-4185-800B-FA793967B08C}" srcOrd="16" destOrd="0" presId="urn:microsoft.com/office/officeart/2005/8/layout/bProcess4"/>
    <dgm:cxn modelId="{EC006273-EB85-427D-A68A-3C4FC9816151}" type="presParOf" srcId="{FCFB3585-63EB-4185-800B-FA793967B08C}" destId="{FB8339F3-C1CA-41C2-A3A9-E6B0235A2101}" srcOrd="0" destOrd="0" presId="urn:microsoft.com/office/officeart/2005/8/layout/bProcess4"/>
    <dgm:cxn modelId="{B80DC130-4248-4EE5-BA60-1B12388DD95C}" type="presParOf" srcId="{FCFB3585-63EB-4185-800B-FA793967B08C}" destId="{A7A744A3-F81E-440C-A7D9-93AC82259C37}" srcOrd="1" destOrd="0" presId="urn:microsoft.com/office/officeart/2005/8/layout/bProcess4"/>
    <dgm:cxn modelId="{480DA01B-206C-4AB1-A5E4-7574A768753A}" type="presParOf" srcId="{2B816C8A-A47E-453B-980B-CC55DBB84A0A}" destId="{E2DB147D-E678-4900-9155-7171FAB05D2C}" srcOrd="17" destOrd="0" presId="urn:microsoft.com/office/officeart/2005/8/layout/bProcess4"/>
    <dgm:cxn modelId="{A9F9C56E-6937-4BB9-B52C-FBCB52F46378}" type="presParOf" srcId="{2B816C8A-A47E-453B-980B-CC55DBB84A0A}" destId="{EE80F545-DBE7-4461-A265-F7ABDC69300A}" srcOrd="18" destOrd="0" presId="urn:microsoft.com/office/officeart/2005/8/layout/bProcess4"/>
    <dgm:cxn modelId="{CCAB6AEF-8D5A-474D-8B38-304C135CFCC8}" type="presParOf" srcId="{EE80F545-DBE7-4461-A265-F7ABDC69300A}" destId="{4B937447-A359-4DFE-BAB7-21F46CDB3C0D}" srcOrd="0" destOrd="0" presId="urn:microsoft.com/office/officeart/2005/8/layout/bProcess4"/>
    <dgm:cxn modelId="{C6FB35D9-1246-447F-9476-E7B83B254D4A}" type="presParOf" srcId="{EE80F545-DBE7-4461-A265-F7ABDC69300A}" destId="{939A009B-BDC3-4082-90D5-3C2888794856}"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5F9B67-6E11-4D28-95E6-A263249C1874}"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pPr rtl="1"/>
          <a:endParaRPr lang="ar-SA"/>
        </a:p>
      </dgm:t>
    </dgm:pt>
    <dgm:pt modelId="{B3B5F7C2-76D2-4D47-B474-B320FFE633D5}">
      <dgm:prSet phldrT="[نص]" custT="1"/>
      <dgm:spPr/>
      <dgm:t>
        <a:bodyPr/>
        <a:lstStyle/>
        <a:p>
          <a:pPr rtl="1"/>
          <a:r>
            <a:rPr lang="ar-SA" sz="1600" dirty="0">
              <a:solidFill>
                <a:schemeClr val="tx1"/>
              </a:solidFill>
              <a:latin typeface="Alexandria" pitchFamily="2" charset="-78"/>
              <a:cs typeface="Alexandria" pitchFamily="2" charset="-78"/>
            </a:rPr>
            <a:t>سلطة الخبرة. </a:t>
          </a:r>
        </a:p>
      </dgm:t>
    </dgm:pt>
    <dgm:pt modelId="{86AA8DEF-42D8-49AB-B66E-09C3B560C123}" type="parTrans" cxnId="{189C8610-FE20-4020-8189-B50D391200BA}">
      <dgm:prSet/>
      <dgm:spPr/>
      <dgm:t>
        <a:bodyPr/>
        <a:lstStyle/>
        <a:p>
          <a:pPr rtl="1"/>
          <a:endParaRPr lang="ar-SA">
            <a:solidFill>
              <a:schemeClr val="tx1"/>
            </a:solidFill>
          </a:endParaRPr>
        </a:p>
      </dgm:t>
    </dgm:pt>
    <dgm:pt modelId="{76F3669E-C4B0-48CE-861E-D50354760356}" type="sibTrans" cxnId="{189C8610-FE20-4020-8189-B50D391200BA}">
      <dgm:prSet/>
      <dgm:spPr/>
      <dgm:t>
        <a:bodyPr/>
        <a:lstStyle/>
        <a:p>
          <a:pPr rtl="1"/>
          <a:endParaRPr lang="ar-SA">
            <a:solidFill>
              <a:schemeClr val="tx1"/>
            </a:solidFill>
          </a:endParaRPr>
        </a:p>
      </dgm:t>
    </dgm:pt>
    <dgm:pt modelId="{2380F1FB-DC21-4938-AD1E-089024274790}">
      <dgm:prSet phldrT="[نص]" custT="1"/>
      <dgm:spPr/>
      <dgm:t>
        <a:bodyPr/>
        <a:lstStyle/>
        <a:p>
          <a:pPr rtl="1"/>
          <a:r>
            <a:rPr lang="ar-SA" sz="1600" dirty="0">
              <a:solidFill>
                <a:schemeClr val="tx1"/>
              </a:solidFill>
              <a:latin typeface="Alexandria" pitchFamily="2" charset="-78"/>
              <a:cs typeface="Alexandria" pitchFamily="2" charset="-78"/>
            </a:rPr>
            <a:t>سلطة القانون. </a:t>
          </a:r>
        </a:p>
      </dgm:t>
    </dgm:pt>
    <dgm:pt modelId="{F0D34A85-075F-4287-9EF3-7E3201592312}" type="parTrans" cxnId="{436FF6DE-4D8A-4B71-B9B0-72D36E792597}">
      <dgm:prSet/>
      <dgm:spPr/>
      <dgm:t>
        <a:bodyPr/>
        <a:lstStyle/>
        <a:p>
          <a:pPr rtl="1"/>
          <a:endParaRPr lang="ar-SA">
            <a:solidFill>
              <a:schemeClr val="tx1"/>
            </a:solidFill>
          </a:endParaRPr>
        </a:p>
      </dgm:t>
    </dgm:pt>
    <dgm:pt modelId="{0991D1F0-DAF7-4E7B-8407-CB9172645019}" type="sibTrans" cxnId="{436FF6DE-4D8A-4B71-B9B0-72D36E792597}">
      <dgm:prSet/>
      <dgm:spPr/>
      <dgm:t>
        <a:bodyPr/>
        <a:lstStyle/>
        <a:p>
          <a:pPr rtl="1"/>
          <a:endParaRPr lang="ar-SA">
            <a:solidFill>
              <a:schemeClr val="tx1"/>
            </a:solidFill>
          </a:endParaRPr>
        </a:p>
      </dgm:t>
    </dgm:pt>
    <dgm:pt modelId="{B31FFF3B-759B-40DB-B4A1-CC22A11BDA64}">
      <dgm:prSet phldrT="[نص]" custT="1"/>
      <dgm:spPr/>
      <dgm:t>
        <a:bodyPr/>
        <a:lstStyle/>
        <a:p>
          <a:pPr rtl="1"/>
          <a:r>
            <a:rPr lang="ar-SA" sz="1600" dirty="0">
              <a:solidFill>
                <a:schemeClr val="tx1"/>
              </a:solidFill>
              <a:latin typeface="Alexandria" pitchFamily="2" charset="-78"/>
              <a:cs typeface="Alexandria" pitchFamily="2" charset="-78"/>
            </a:rPr>
            <a:t>سلطة </a:t>
          </a:r>
          <a:r>
            <a:rPr lang="ar-JO" sz="1600" dirty="0">
              <a:solidFill>
                <a:schemeClr val="tx1"/>
              </a:solidFill>
              <a:latin typeface="Alexandria" pitchFamily="2" charset="-78"/>
              <a:cs typeface="Alexandria" pitchFamily="2" charset="-78"/>
            </a:rPr>
            <a:t>سحر </a:t>
          </a:r>
          <a:r>
            <a:rPr lang="ar-SA" sz="1600" dirty="0">
              <a:solidFill>
                <a:schemeClr val="tx1"/>
              </a:solidFill>
              <a:latin typeface="Alexandria" pitchFamily="2" charset="-78"/>
              <a:cs typeface="Alexandria" pitchFamily="2" charset="-78"/>
            </a:rPr>
            <a:t>الشخصية. </a:t>
          </a:r>
        </a:p>
      </dgm:t>
    </dgm:pt>
    <dgm:pt modelId="{4F751E64-A351-42C4-8462-25C3CB8A00F3}" type="parTrans" cxnId="{A6E5685F-02C8-416A-AED9-51A483A9E443}">
      <dgm:prSet/>
      <dgm:spPr/>
      <dgm:t>
        <a:bodyPr/>
        <a:lstStyle/>
        <a:p>
          <a:pPr rtl="1"/>
          <a:endParaRPr lang="ar-SA">
            <a:solidFill>
              <a:schemeClr val="tx1"/>
            </a:solidFill>
          </a:endParaRPr>
        </a:p>
      </dgm:t>
    </dgm:pt>
    <dgm:pt modelId="{903DB2F8-D57B-46B6-8211-5B56B604332C}" type="sibTrans" cxnId="{A6E5685F-02C8-416A-AED9-51A483A9E443}">
      <dgm:prSet/>
      <dgm:spPr/>
      <dgm:t>
        <a:bodyPr/>
        <a:lstStyle/>
        <a:p>
          <a:pPr rtl="1"/>
          <a:endParaRPr lang="ar-SA">
            <a:solidFill>
              <a:schemeClr val="tx1"/>
            </a:solidFill>
          </a:endParaRPr>
        </a:p>
      </dgm:t>
    </dgm:pt>
    <dgm:pt modelId="{8B23493C-89DA-4144-A1BD-8089F780E008}">
      <dgm:prSet phldrT="[نص]" custT="1"/>
      <dgm:spPr/>
      <dgm:t>
        <a:bodyPr/>
        <a:lstStyle/>
        <a:p>
          <a:pPr rtl="1"/>
          <a:r>
            <a:rPr lang="ar-SA" sz="1600" dirty="0">
              <a:solidFill>
                <a:schemeClr val="tx1"/>
              </a:solidFill>
              <a:latin typeface="Alexandria" pitchFamily="2" charset="-78"/>
              <a:cs typeface="Alexandria" pitchFamily="2" charset="-78"/>
            </a:rPr>
            <a:t>سلطة الإجبار</a:t>
          </a:r>
          <a:r>
            <a:rPr lang="en-US" sz="1600" dirty="0">
              <a:solidFill>
                <a:schemeClr val="tx1"/>
              </a:solidFill>
              <a:latin typeface="Alexandria" pitchFamily="2" charset="-78"/>
              <a:cs typeface="Alexandria" pitchFamily="2" charset="-78"/>
            </a:rPr>
            <a:t>.</a:t>
          </a:r>
          <a:endParaRPr lang="ar-SA" sz="1600" dirty="0">
            <a:solidFill>
              <a:schemeClr val="tx1"/>
            </a:solidFill>
            <a:latin typeface="Alexandria" pitchFamily="2" charset="-78"/>
            <a:cs typeface="Alexandria" pitchFamily="2" charset="-78"/>
          </a:endParaRPr>
        </a:p>
      </dgm:t>
    </dgm:pt>
    <dgm:pt modelId="{2D3E04C1-D8F5-4737-B28E-61A516F78091}" type="parTrans" cxnId="{26B0DE3A-E7AC-44C8-982E-544AE81DC20A}">
      <dgm:prSet/>
      <dgm:spPr/>
      <dgm:t>
        <a:bodyPr/>
        <a:lstStyle/>
        <a:p>
          <a:pPr rtl="1"/>
          <a:endParaRPr lang="ar-SA">
            <a:solidFill>
              <a:schemeClr val="tx1"/>
            </a:solidFill>
          </a:endParaRPr>
        </a:p>
      </dgm:t>
    </dgm:pt>
    <dgm:pt modelId="{56367DAE-41D3-44EF-A3E1-D37424C785AD}" type="sibTrans" cxnId="{26B0DE3A-E7AC-44C8-982E-544AE81DC20A}">
      <dgm:prSet/>
      <dgm:spPr/>
      <dgm:t>
        <a:bodyPr/>
        <a:lstStyle/>
        <a:p>
          <a:pPr rtl="1"/>
          <a:endParaRPr lang="ar-SA">
            <a:solidFill>
              <a:schemeClr val="tx1"/>
            </a:solidFill>
          </a:endParaRPr>
        </a:p>
      </dgm:t>
    </dgm:pt>
    <dgm:pt modelId="{96411DBC-846A-410E-8497-D03FCDF3025C}">
      <dgm:prSet phldrT="[نص]" custT="1"/>
      <dgm:spPr/>
      <dgm:t>
        <a:bodyPr/>
        <a:lstStyle/>
        <a:p>
          <a:pPr rtl="1"/>
          <a:r>
            <a:rPr lang="ar-SA" sz="1600" dirty="0">
              <a:solidFill>
                <a:schemeClr val="tx1"/>
              </a:solidFill>
              <a:latin typeface="Alexandria" pitchFamily="2" charset="-78"/>
              <a:cs typeface="Alexandria" pitchFamily="2" charset="-78"/>
            </a:rPr>
            <a:t>سلطة المكافأة. </a:t>
          </a:r>
        </a:p>
      </dgm:t>
    </dgm:pt>
    <dgm:pt modelId="{52F017A5-1574-458A-B5E5-1009D4B5FA16}" type="parTrans" cxnId="{BAA00CF0-0881-49CE-81E0-D8EC9F3934B3}">
      <dgm:prSet/>
      <dgm:spPr/>
      <dgm:t>
        <a:bodyPr/>
        <a:lstStyle/>
        <a:p>
          <a:pPr rtl="1"/>
          <a:endParaRPr lang="ar-SA">
            <a:solidFill>
              <a:schemeClr val="tx1"/>
            </a:solidFill>
          </a:endParaRPr>
        </a:p>
      </dgm:t>
    </dgm:pt>
    <dgm:pt modelId="{FDD6E972-BBCF-4EBD-8808-01C8E4EFA201}" type="sibTrans" cxnId="{BAA00CF0-0881-49CE-81E0-D8EC9F3934B3}">
      <dgm:prSet/>
      <dgm:spPr/>
      <dgm:t>
        <a:bodyPr/>
        <a:lstStyle/>
        <a:p>
          <a:pPr rtl="1"/>
          <a:endParaRPr lang="ar-SA">
            <a:solidFill>
              <a:schemeClr val="tx1"/>
            </a:solidFill>
          </a:endParaRPr>
        </a:p>
      </dgm:t>
    </dgm:pt>
    <dgm:pt modelId="{226293B0-451E-4BA3-93EE-586E7DFD2789}" type="pres">
      <dgm:prSet presAssocID="{515F9B67-6E11-4D28-95E6-A263249C1874}" presName="Name0" presStyleCnt="0">
        <dgm:presLayoutVars>
          <dgm:chMax val="7"/>
          <dgm:chPref val="7"/>
          <dgm:dir/>
          <dgm:animLvl val="lvl"/>
        </dgm:presLayoutVars>
      </dgm:prSet>
      <dgm:spPr/>
    </dgm:pt>
    <dgm:pt modelId="{F09720EE-6DE6-4D28-91F4-471D16AFBAD7}" type="pres">
      <dgm:prSet presAssocID="{B3B5F7C2-76D2-4D47-B474-B320FFE633D5}" presName="Accent1" presStyleCnt="0"/>
      <dgm:spPr/>
    </dgm:pt>
    <dgm:pt modelId="{36EF6E7A-2F02-4E98-A1C2-EFA5092A0D5F}" type="pres">
      <dgm:prSet presAssocID="{B3B5F7C2-76D2-4D47-B474-B320FFE633D5}" presName="Accent" presStyleLbl="node1" presStyleIdx="0" presStyleCnt="5"/>
      <dgm:spPr/>
    </dgm:pt>
    <dgm:pt modelId="{68AA5B98-8C8B-4C34-8256-08F7478EF801}" type="pres">
      <dgm:prSet presAssocID="{B3B5F7C2-76D2-4D47-B474-B320FFE633D5}" presName="Parent1" presStyleLbl="revTx" presStyleIdx="0" presStyleCnt="5">
        <dgm:presLayoutVars>
          <dgm:chMax val="1"/>
          <dgm:chPref val="1"/>
          <dgm:bulletEnabled val="1"/>
        </dgm:presLayoutVars>
      </dgm:prSet>
      <dgm:spPr/>
    </dgm:pt>
    <dgm:pt modelId="{0B4B2CE0-87C9-4E48-B4B8-494B99B96FA9}" type="pres">
      <dgm:prSet presAssocID="{2380F1FB-DC21-4938-AD1E-089024274790}" presName="Accent2" presStyleCnt="0"/>
      <dgm:spPr/>
    </dgm:pt>
    <dgm:pt modelId="{042AF71D-D9CA-4468-89EF-FAF5EBEF4EFE}" type="pres">
      <dgm:prSet presAssocID="{2380F1FB-DC21-4938-AD1E-089024274790}" presName="Accent" presStyleLbl="node1" presStyleIdx="1" presStyleCnt="5"/>
      <dgm:spPr/>
    </dgm:pt>
    <dgm:pt modelId="{C5738078-DE03-418A-9604-72DF4ED735F4}" type="pres">
      <dgm:prSet presAssocID="{2380F1FB-DC21-4938-AD1E-089024274790}" presName="Parent2" presStyleLbl="revTx" presStyleIdx="1" presStyleCnt="5">
        <dgm:presLayoutVars>
          <dgm:chMax val="1"/>
          <dgm:chPref val="1"/>
          <dgm:bulletEnabled val="1"/>
        </dgm:presLayoutVars>
      </dgm:prSet>
      <dgm:spPr/>
    </dgm:pt>
    <dgm:pt modelId="{C1757A6C-48E6-426C-8EFE-3B4E3435C7F3}" type="pres">
      <dgm:prSet presAssocID="{B31FFF3B-759B-40DB-B4A1-CC22A11BDA64}" presName="Accent3" presStyleCnt="0"/>
      <dgm:spPr/>
    </dgm:pt>
    <dgm:pt modelId="{6B779B68-274F-447A-ACE3-3B60A2B533DD}" type="pres">
      <dgm:prSet presAssocID="{B31FFF3B-759B-40DB-B4A1-CC22A11BDA64}" presName="Accent" presStyleLbl="node1" presStyleIdx="2" presStyleCnt="5"/>
      <dgm:spPr/>
    </dgm:pt>
    <dgm:pt modelId="{A12FB14C-5C92-4102-B65F-7F790439501E}" type="pres">
      <dgm:prSet presAssocID="{B31FFF3B-759B-40DB-B4A1-CC22A11BDA64}" presName="Parent3" presStyleLbl="revTx" presStyleIdx="2" presStyleCnt="5" custScaleX="117217" custLinFactNeighborX="-8264" custLinFactNeighborY="1492">
        <dgm:presLayoutVars>
          <dgm:chMax val="1"/>
          <dgm:chPref val="1"/>
          <dgm:bulletEnabled val="1"/>
        </dgm:presLayoutVars>
      </dgm:prSet>
      <dgm:spPr/>
    </dgm:pt>
    <dgm:pt modelId="{523C7F4C-1A6B-44D7-AB6F-F7F2F20B5D71}" type="pres">
      <dgm:prSet presAssocID="{96411DBC-846A-410E-8497-D03FCDF3025C}" presName="Accent4" presStyleCnt="0"/>
      <dgm:spPr/>
    </dgm:pt>
    <dgm:pt modelId="{EB156FA3-B20F-42AE-B08C-F7B47068AC09}" type="pres">
      <dgm:prSet presAssocID="{96411DBC-846A-410E-8497-D03FCDF3025C}" presName="Accent" presStyleLbl="node1" presStyleIdx="3" presStyleCnt="5"/>
      <dgm:spPr/>
    </dgm:pt>
    <dgm:pt modelId="{F2FCBC33-1814-4FE0-998A-B0CBFA97F7C7}" type="pres">
      <dgm:prSet presAssocID="{96411DBC-846A-410E-8497-D03FCDF3025C}" presName="Parent4" presStyleLbl="revTx" presStyleIdx="3" presStyleCnt="5">
        <dgm:presLayoutVars>
          <dgm:chMax val="1"/>
          <dgm:chPref val="1"/>
          <dgm:bulletEnabled val="1"/>
        </dgm:presLayoutVars>
      </dgm:prSet>
      <dgm:spPr/>
    </dgm:pt>
    <dgm:pt modelId="{F81F75CC-BD85-477A-86E6-5735FB82D5CA}" type="pres">
      <dgm:prSet presAssocID="{8B23493C-89DA-4144-A1BD-8089F780E008}" presName="Accent5" presStyleCnt="0"/>
      <dgm:spPr/>
    </dgm:pt>
    <dgm:pt modelId="{1E115838-FF5E-499F-82EB-AB33970DF322}" type="pres">
      <dgm:prSet presAssocID="{8B23493C-89DA-4144-A1BD-8089F780E008}" presName="Accent" presStyleLbl="node1" presStyleIdx="4" presStyleCnt="5"/>
      <dgm:spPr/>
    </dgm:pt>
    <dgm:pt modelId="{BD780A9A-0F19-43BD-8F45-A7DBF7D798CB}" type="pres">
      <dgm:prSet presAssocID="{8B23493C-89DA-4144-A1BD-8089F780E008}" presName="Parent5" presStyleLbl="revTx" presStyleIdx="4" presStyleCnt="5">
        <dgm:presLayoutVars>
          <dgm:chMax val="1"/>
          <dgm:chPref val="1"/>
          <dgm:bulletEnabled val="1"/>
        </dgm:presLayoutVars>
      </dgm:prSet>
      <dgm:spPr/>
    </dgm:pt>
  </dgm:ptLst>
  <dgm:cxnLst>
    <dgm:cxn modelId="{189C8610-FE20-4020-8189-B50D391200BA}" srcId="{515F9B67-6E11-4D28-95E6-A263249C1874}" destId="{B3B5F7C2-76D2-4D47-B474-B320FFE633D5}" srcOrd="0" destOrd="0" parTransId="{86AA8DEF-42D8-49AB-B66E-09C3B560C123}" sibTransId="{76F3669E-C4B0-48CE-861E-D50354760356}"/>
    <dgm:cxn modelId="{C727BD2B-5C32-40C6-890C-4BFD195662D3}" type="presOf" srcId="{8B23493C-89DA-4144-A1BD-8089F780E008}" destId="{BD780A9A-0F19-43BD-8F45-A7DBF7D798CB}" srcOrd="0" destOrd="0" presId="urn:microsoft.com/office/officeart/2009/layout/CircleArrowProcess"/>
    <dgm:cxn modelId="{03484A35-147F-4D45-8EEE-A339EFC321C1}" type="presOf" srcId="{B3B5F7C2-76D2-4D47-B474-B320FFE633D5}" destId="{68AA5B98-8C8B-4C34-8256-08F7478EF801}" srcOrd="0" destOrd="0" presId="urn:microsoft.com/office/officeart/2009/layout/CircleArrowProcess"/>
    <dgm:cxn modelId="{26B0DE3A-E7AC-44C8-982E-544AE81DC20A}" srcId="{515F9B67-6E11-4D28-95E6-A263249C1874}" destId="{8B23493C-89DA-4144-A1BD-8089F780E008}" srcOrd="4" destOrd="0" parTransId="{2D3E04C1-D8F5-4737-B28E-61A516F78091}" sibTransId="{56367DAE-41D3-44EF-A3E1-D37424C785AD}"/>
    <dgm:cxn modelId="{914B963F-98FC-4083-96B3-F6BAF96A546C}" type="presOf" srcId="{515F9B67-6E11-4D28-95E6-A263249C1874}" destId="{226293B0-451E-4BA3-93EE-586E7DFD2789}" srcOrd="0" destOrd="0" presId="urn:microsoft.com/office/officeart/2009/layout/CircleArrowProcess"/>
    <dgm:cxn modelId="{A6E5685F-02C8-416A-AED9-51A483A9E443}" srcId="{515F9B67-6E11-4D28-95E6-A263249C1874}" destId="{B31FFF3B-759B-40DB-B4A1-CC22A11BDA64}" srcOrd="2" destOrd="0" parTransId="{4F751E64-A351-42C4-8462-25C3CB8A00F3}" sibTransId="{903DB2F8-D57B-46B6-8211-5B56B604332C}"/>
    <dgm:cxn modelId="{5F79C469-8B90-43AB-8F10-7EC805F8B061}" type="presOf" srcId="{B31FFF3B-759B-40DB-B4A1-CC22A11BDA64}" destId="{A12FB14C-5C92-4102-B65F-7F790439501E}" srcOrd="0" destOrd="0" presId="urn:microsoft.com/office/officeart/2009/layout/CircleArrowProcess"/>
    <dgm:cxn modelId="{436FF6DE-4D8A-4B71-B9B0-72D36E792597}" srcId="{515F9B67-6E11-4D28-95E6-A263249C1874}" destId="{2380F1FB-DC21-4938-AD1E-089024274790}" srcOrd="1" destOrd="0" parTransId="{F0D34A85-075F-4287-9EF3-7E3201592312}" sibTransId="{0991D1F0-DAF7-4E7B-8407-CB9172645019}"/>
    <dgm:cxn modelId="{A4E212DF-3898-463C-8315-243EF70C7A1B}" type="presOf" srcId="{2380F1FB-DC21-4938-AD1E-089024274790}" destId="{C5738078-DE03-418A-9604-72DF4ED735F4}" srcOrd="0" destOrd="0" presId="urn:microsoft.com/office/officeart/2009/layout/CircleArrowProcess"/>
    <dgm:cxn modelId="{9DBAFCE2-976E-4E6A-B7AA-4CA73F6B5E25}" type="presOf" srcId="{96411DBC-846A-410E-8497-D03FCDF3025C}" destId="{F2FCBC33-1814-4FE0-998A-B0CBFA97F7C7}" srcOrd="0" destOrd="0" presId="urn:microsoft.com/office/officeart/2009/layout/CircleArrowProcess"/>
    <dgm:cxn modelId="{BAA00CF0-0881-49CE-81E0-D8EC9F3934B3}" srcId="{515F9B67-6E11-4D28-95E6-A263249C1874}" destId="{96411DBC-846A-410E-8497-D03FCDF3025C}" srcOrd="3" destOrd="0" parTransId="{52F017A5-1574-458A-B5E5-1009D4B5FA16}" sibTransId="{FDD6E972-BBCF-4EBD-8808-01C8E4EFA201}"/>
    <dgm:cxn modelId="{30539356-1B42-4425-B6AB-1A9603FDB713}" type="presParOf" srcId="{226293B0-451E-4BA3-93EE-586E7DFD2789}" destId="{F09720EE-6DE6-4D28-91F4-471D16AFBAD7}" srcOrd="0" destOrd="0" presId="urn:microsoft.com/office/officeart/2009/layout/CircleArrowProcess"/>
    <dgm:cxn modelId="{019FAD74-05F6-45DA-BD3D-7AB45C1149E0}" type="presParOf" srcId="{F09720EE-6DE6-4D28-91F4-471D16AFBAD7}" destId="{36EF6E7A-2F02-4E98-A1C2-EFA5092A0D5F}" srcOrd="0" destOrd="0" presId="urn:microsoft.com/office/officeart/2009/layout/CircleArrowProcess"/>
    <dgm:cxn modelId="{6D38D3CE-7E45-438B-A9AB-BF30A99F54B8}" type="presParOf" srcId="{226293B0-451E-4BA3-93EE-586E7DFD2789}" destId="{68AA5B98-8C8B-4C34-8256-08F7478EF801}" srcOrd="1" destOrd="0" presId="urn:microsoft.com/office/officeart/2009/layout/CircleArrowProcess"/>
    <dgm:cxn modelId="{7C0DA123-6299-4067-AA3C-92DFD2C36954}" type="presParOf" srcId="{226293B0-451E-4BA3-93EE-586E7DFD2789}" destId="{0B4B2CE0-87C9-4E48-B4B8-494B99B96FA9}" srcOrd="2" destOrd="0" presId="urn:microsoft.com/office/officeart/2009/layout/CircleArrowProcess"/>
    <dgm:cxn modelId="{6379C0EC-A264-4C1C-B02A-72FC345AEB6B}" type="presParOf" srcId="{0B4B2CE0-87C9-4E48-B4B8-494B99B96FA9}" destId="{042AF71D-D9CA-4468-89EF-FAF5EBEF4EFE}" srcOrd="0" destOrd="0" presId="urn:microsoft.com/office/officeart/2009/layout/CircleArrowProcess"/>
    <dgm:cxn modelId="{747BAD7A-2145-4F29-9E06-650E9218A3B4}" type="presParOf" srcId="{226293B0-451E-4BA3-93EE-586E7DFD2789}" destId="{C5738078-DE03-418A-9604-72DF4ED735F4}" srcOrd="3" destOrd="0" presId="urn:microsoft.com/office/officeart/2009/layout/CircleArrowProcess"/>
    <dgm:cxn modelId="{E3747567-3A94-4E82-A5C9-45023820B666}" type="presParOf" srcId="{226293B0-451E-4BA3-93EE-586E7DFD2789}" destId="{C1757A6C-48E6-426C-8EFE-3B4E3435C7F3}" srcOrd="4" destOrd="0" presId="urn:microsoft.com/office/officeart/2009/layout/CircleArrowProcess"/>
    <dgm:cxn modelId="{F2D72E30-9833-41AF-9F3E-A61296D22A6B}" type="presParOf" srcId="{C1757A6C-48E6-426C-8EFE-3B4E3435C7F3}" destId="{6B779B68-274F-447A-ACE3-3B60A2B533DD}" srcOrd="0" destOrd="0" presId="urn:microsoft.com/office/officeart/2009/layout/CircleArrowProcess"/>
    <dgm:cxn modelId="{326E7DDF-FDAC-41B6-B77C-FD1F053BF02D}" type="presParOf" srcId="{226293B0-451E-4BA3-93EE-586E7DFD2789}" destId="{A12FB14C-5C92-4102-B65F-7F790439501E}" srcOrd="5" destOrd="0" presId="urn:microsoft.com/office/officeart/2009/layout/CircleArrowProcess"/>
    <dgm:cxn modelId="{732863F7-C41B-4FCB-BAD9-6178E372FD7F}" type="presParOf" srcId="{226293B0-451E-4BA3-93EE-586E7DFD2789}" destId="{523C7F4C-1A6B-44D7-AB6F-F7F2F20B5D71}" srcOrd="6" destOrd="0" presId="urn:microsoft.com/office/officeart/2009/layout/CircleArrowProcess"/>
    <dgm:cxn modelId="{663BA7A7-5943-4F32-85D7-363E7AE1DB8C}" type="presParOf" srcId="{523C7F4C-1A6B-44D7-AB6F-F7F2F20B5D71}" destId="{EB156FA3-B20F-42AE-B08C-F7B47068AC09}" srcOrd="0" destOrd="0" presId="urn:microsoft.com/office/officeart/2009/layout/CircleArrowProcess"/>
    <dgm:cxn modelId="{A5AF5E6F-AA29-402D-B2A5-B2EEBC835E5F}" type="presParOf" srcId="{226293B0-451E-4BA3-93EE-586E7DFD2789}" destId="{F2FCBC33-1814-4FE0-998A-B0CBFA97F7C7}" srcOrd="7" destOrd="0" presId="urn:microsoft.com/office/officeart/2009/layout/CircleArrowProcess"/>
    <dgm:cxn modelId="{33C544C6-7037-453A-B19E-C0C592038AF3}" type="presParOf" srcId="{226293B0-451E-4BA3-93EE-586E7DFD2789}" destId="{F81F75CC-BD85-477A-86E6-5735FB82D5CA}" srcOrd="8" destOrd="0" presId="urn:microsoft.com/office/officeart/2009/layout/CircleArrowProcess"/>
    <dgm:cxn modelId="{00242E1C-C3AC-4232-A199-DAB93C5AB5B2}" type="presParOf" srcId="{F81F75CC-BD85-477A-86E6-5735FB82D5CA}" destId="{1E115838-FF5E-499F-82EB-AB33970DF322}" srcOrd="0" destOrd="0" presId="urn:microsoft.com/office/officeart/2009/layout/CircleArrowProcess"/>
    <dgm:cxn modelId="{981F016B-04BC-4BF5-9ED4-CABFCA7051F9}" type="presParOf" srcId="{226293B0-451E-4BA3-93EE-586E7DFD2789}" destId="{BD780A9A-0F19-43BD-8F45-A7DBF7D798CB}" srcOrd="9"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3D580-DB0F-4426-B74B-4D5729F2A742}">
      <dsp:nvSpPr>
        <dsp:cNvPr id="0" name=""/>
        <dsp:cNvSpPr/>
      </dsp:nvSpPr>
      <dsp:spPr>
        <a:xfrm rot="5400000">
          <a:off x="2937129" y="581666"/>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0A0553D-9C3C-4539-84BA-CBF0F4490908}">
      <dsp:nvSpPr>
        <dsp:cNvPr id="0" name=""/>
        <dsp:cNvSpPr/>
      </dsp:nvSpPr>
      <dsp:spPr>
        <a:xfrm>
          <a:off x="2927621" y="110"/>
          <a:ext cx="165897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التخطيط </a:t>
          </a:r>
          <a:r>
            <a:rPr lang="en-US" sz="1200" kern="1200" dirty="0">
              <a:latin typeface="Alexandria" pitchFamily="2" charset="-78"/>
              <a:cs typeface="Alexandria" pitchFamily="2" charset="-78"/>
            </a:rPr>
            <a:t>Planning</a:t>
          </a:r>
          <a:endParaRPr lang="ar-SA" sz="1200" kern="1200" dirty="0">
            <a:latin typeface="Alexandria" pitchFamily="2" charset="-78"/>
            <a:cs typeface="Alexandria" pitchFamily="2" charset="-78"/>
          </a:endParaRPr>
        </a:p>
      </dsp:txBody>
      <dsp:txXfrm>
        <a:off x="2949067" y="21556"/>
        <a:ext cx="1616083" cy="689326"/>
      </dsp:txXfrm>
    </dsp:sp>
    <dsp:sp modelId="{6D71004E-2ACB-41FE-83EB-6C6738011B4C}">
      <dsp:nvSpPr>
        <dsp:cNvPr id="0" name=""/>
        <dsp:cNvSpPr/>
      </dsp:nvSpPr>
      <dsp:spPr>
        <a:xfrm rot="5400000">
          <a:off x="2937129" y="1496940"/>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99AA5BF-B072-457D-84F5-865C9211EA34}">
      <dsp:nvSpPr>
        <dsp:cNvPr id="0" name=""/>
        <dsp:cNvSpPr/>
      </dsp:nvSpPr>
      <dsp:spPr>
        <a:xfrm>
          <a:off x="2927621" y="915383"/>
          <a:ext cx="165897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والتنظيم </a:t>
          </a:r>
          <a:r>
            <a:rPr lang="en-US" sz="1200" kern="1200" dirty="0">
              <a:latin typeface="Alexandria" pitchFamily="2" charset="-78"/>
              <a:cs typeface="Alexandria" pitchFamily="2" charset="-78"/>
            </a:rPr>
            <a:t>Organization</a:t>
          </a:r>
          <a:endParaRPr lang="ar-SA" sz="1200" kern="1200" dirty="0">
            <a:latin typeface="Alexandria" pitchFamily="2" charset="-78"/>
            <a:cs typeface="Alexandria" pitchFamily="2" charset="-78"/>
          </a:endParaRPr>
        </a:p>
      </dsp:txBody>
      <dsp:txXfrm>
        <a:off x="2949067" y="936829"/>
        <a:ext cx="1616083" cy="689326"/>
      </dsp:txXfrm>
    </dsp:sp>
    <dsp:sp modelId="{4A8A133E-1CD5-47EE-B4DA-36558554E37C}">
      <dsp:nvSpPr>
        <dsp:cNvPr id="0" name=""/>
        <dsp:cNvSpPr/>
      </dsp:nvSpPr>
      <dsp:spPr>
        <a:xfrm rot="5400000">
          <a:off x="2937129" y="2412213"/>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2FD38C2-7D5E-49D1-9BED-CF51B6285EF2}">
      <dsp:nvSpPr>
        <dsp:cNvPr id="0" name=""/>
        <dsp:cNvSpPr/>
      </dsp:nvSpPr>
      <dsp:spPr>
        <a:xfrm>
          <a:off x="2927621" y="1830657"/>
          <a:ext cx="165897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التوظيف </a:t>
          </a:r>
          <a:r>
            <a:rPr lang="en-US" sz="1200" kern="1200" dirty="0">
              <a:latin typeface="Alexandria" pitchFamily="2" charset="-78"/>
              <a:cs typeface="Alexandria" pitchFamily="2" charset="-78"/>
            </a:rPr>
            <a:t>Staffing</a:t>
          </a:r>
          <a:endParaRPr lang="ar-SA" sz="1200" kern="1200" dirty="0">
            <a:latin typeface="Alexandria" pitchFamily="2" charset="-78"/>
            <a:cs typeface="Alexandria" pitchFamily="2" charset="-78"/>
          </a:endParaRPr>
        </a:p>
      </dsp:txBody>
      <dsp:txXfrm>
        <a:off x="2949067" y="1852103"/>
        <a:ext cx="1616083" cy="689326"/>
      </dsp:txXfrm>
    </dsp:sp>
    <dsp:sp modelId="{9DD4F3D0-089C-4203-85DA-0072D5FA74AD}">
      <dsp:nvSpPr>
        <dsp:cNvPr id="0" name=""/>
        <dsp:cNvSpPr/>
      </dsp:nvSpPr>
      <dsp:spPr>
        <a:xfrm>
          <a:off x="3395443" y="2869850"/>
          <a:ext cx="2083962"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39E423-17FF-4566-9715-CA1C8F6D00A3}">
      <dsp:nvSpPr>
        <dsp:cNvPr id="0" name=""/>
        <dsp:cNvSpPr/>
      </dsp:nvSpPr>
      <dsp:spPr>
        <a:xfrm>
          <a:off x="2927621" y="2745930"/>
          <a:ext cx="165897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 والتوجيه </a:t>
          </a:r>
          <a:r>
            <a:rPr lang="en-US" sz="1200" kern="1200" dirty="0">
              <a:latin typeface="Alexandria" pitchFamily="2" charset="-78"/>
              <a:cs typeface="Alexandria" pitchFamily="2" charset="-78"/>
            </a:rPr>
            <a:t>Directing</a:t>
          </a:r>
          <a:endParaRPr lang="ar-SA" sz="1200" kern="1200" dirty="0">
            <a:latin typeface="Alexandria" pitchFamily="2" charset="-78"/>
            <a:cs typeface="Alexandria" pitchFamily="2" charset="-78"/>
          </a:endParaRPr>
        </a:p>
      </dsp:txBody>
      <dsp:txXfrm>
        <a:off x="2949067" y="2767376"/>
        <a:ext cx="1616083" cy="689326"/>
      </dsp:txXfrm>
    </dsp:sp>
    <dsp:sp modelId="{03C1E656-8CDA-443D-B4F6-40F070A2A1D1}">
      <dsp:nvSpPr>
        <dsp:cNvPr id="0" name=""/>
        <dsp:cNvSpPr/>
      </dsp:nvSpPr>
      <dsp:spPr>
        <a:xfrm rot="16200000">
          <a:off x="5026296" y="2412213"/>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B96E93F-BD32-4FFA-AA3C-5B5916F5CA88}">
      <dsp:nvSpPr>
        <dsp:cNvPr id="0" name=""/>
        <dsp:cNvSpPr/>
      </dsp:nvSpPr>
      <dsp:spPr>
        <a:xfrm>
          <a:off x="4989317" y="2745930"/>
          <a:ext cx="1713916"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التنسيق </a:t>
          </a:r>
          <a:r>
            <a:rPr lang="en-US" sz="1200" kern="1200" dirty="0">
              <a:latin typeface="Alexandria" pitchFamily="2" charset="-78"/>
              <a:cs typeface="Alexandria" pitchFamily="2" charset="-78"/>
            </a:rPr>
            <a:t>Coordination</a:t>
          </a:r>
          <a:endParaRPr lang="ar-SA" sz="1200" kern="1200" dirty="0">
            <a:latin typeface="Alexandria" pitchFamily="2" charset="-78"/>
            <a:cs typeface="Alexandria" pitchFamily="2" charset="-78"/>
          </a:endParaRPr>
        </a:p>
      </dsp:txBody>
      <dsp:txXfrm>
        <a:off x="5010763" y="2767376"/>
        <a:ext cx="1671024" cy="689326"/>
      </dsp:txXfrm>
    </dsp:sp>
    <dsp:sp modelId="{53190915-7FC2-423F-BBBB-A7B86C1DCC4C}">
      <dsp:nvSpPr>
        <dsp:cNvPr id="0" name=""/>
        <dsp:cNvSpPr/>
      </dsp:nvSpPr>
      <dsp:spPr>
        <a:xfrm rot="16200000">
          <a:off x="5026296" y="1496940"/>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DF55414-2332-483D-BE5F-15C6A8475075}">
      <dsp:nvSpPr>
        <dsp:cNvPr id="0" name=""/>
        <dsp:cNvSpPr/>
      </dsp:nvSpPr>
      <dsp:spPr>
        <a:xfrm>
          <a:off x="4989317" y="1830657"/>
          <a:ext cx="1713916"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 كتابة التقارير </a:t>
          </a:r>
          <a:r>
            <a:rPr lang="en-US" sz="1200" kern="1200" dirty="0">
              <a:latin typeface="Alexandria" pitchFamily="2" charset="-78"/>
              <a:cs typeface="Alexandria" pitchFamily="2" charset="-78"/>
            </a:rPr>
            <a:t>Reporting</a:t>
          </a:r>
          <a:endParaRPr lang="ar-SA" sz="1200" kern="1200" dirty="0">
            <a:latin typeface="Alexandria" pitchFamily="2" charset="-78"/>
            <a:cs typeface="Alexandria" pitchFamily="2" charset="-78"/>
          </a:endParaRPr>
        </a:p>
      </dsp:txBody>
      <dsp:txXfrm>
        <a:off x="5010763" y="1852103"/>
        <a:ext cx="1671024" cy="689326"/>
      </dsp:txXfrm>
    </dsp:sp>
    <dsp:sp modelId="{BB25C41A-8E38-4C04-8F1B-2F0FFCC560BE}">
      <dsp:nvSpPr>
        <dsp:cNvPr id="0" name=""/>
        <dsp:cNvSpPr/>
      </dsp:nvSpPr>
      <dsp:spPr>
        <a:xfrm rot="16200000">
          <a:off x="5026296" y="581666"/>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FA7A9A6-F27B-4A96-9F47-AECA35B774AD}">
      <dsp:nvSpPr>
        <dsp:cNvPr id="0" name=""/>
        <dsp:cNvSpPr/>
      </dsp:nvSpPr>
      <dsp:spPr>
        <a:xfrm>
          <a:off x="5017026" y="915383"/>
          <a:ext cx="1658499"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إعداد الموازنات </a:t>
          </a:r>
          <a:r>
            <a:rPr lang="en-US" sz="1200" kern="1200" dirty="0">
              <a:latin typeface="Alexandria" pitchFamily="2" charset="-78"/>
              <a:cs typeface="Alexandria" pitchFamily="2" charset="-78"/>
            </a:rPr>
            <a:t>Budgeting</a:t>
          </a:r>
          <a:endParaRPr lang="ar-SA" sz="1200" kern="1200" dirty="0">
            <a:latin typeface="Alexandria" pitchFamily="2" charset="-78"/>
            <a:cs typeface="Alexandria" pitchFamily="2" charset="-78"/>
          </a:endParaRPr>
        </a:p>
      </dsp:txBody>
      <dsp:txXfrm>
        <a:off x="5038472" y="936829"/>
        <a:ext cx="1615607" cy="689326"/>
      </dsp:txXfrm>
    </dsp:sp>
    <dsp:sp modelId="{181EE9A7-E137-4C00-BCA8-2E735D7233AC}">
      <dsp:nvSpPr>
        <dsp:cNvPr id="0" name=""/>
        <dsp:cNvSpPr/>
      </dsp:nvSpPr>
      <dsp:spPr>
        <a:xfrm>
          <a:off x="5484523" y="124030"/>
          <a:ext cx="2070586"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3D36748-7C54-4C5E-8005-9F93BF72C1F1}">
      <dsp:nvSpPr>
        <dsp:cNvPr id="0" name=""/>
        <dsp:cNvSpPr/>
      </dsp:nvSpPr>
      <dsp:spPr>
        <a:xfrm>
          <a:off x="5044734" y="110"/>
          <a:ext cx="1603083"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السيطرة أو الرقابة </a:t>
          </a:r>
          <a:r>
            <a:rPr lang="en-US" sz="1200" kern="1200" dirty="0">
              <a:latin typeface="Alexandria" pitchFamily="2" charset="-78"/>
              <a:cs typeface="Alexandria" pitchFamily="2" charset="-78"/>
            </a:rPr>
            <a:t>Control</a:t>
          </a:r>
          <a:r>
            <a:rPr lang="ar-SA" sz="1200" kern="1200" dirty="0">
              <a:latin typeface="Alexandria" pitchFamily="2" charset="-78"/>
              <a:cs typeface="Alexandria" pitchFamily="2" charset="-78"/>
            </a:rPr>
            <a:t>، </a:t>
          </a:r>
        </a:p>
      </dsp:txBody>
      <dsp:txXfrm>
        <a:off x="5066180" y="21556"/>
        <a:ext cx="1560191" cy="689326"/>
      </dsp:txXfrm>
    </dsp:sp>
    <dsp:sp modelId="{E2DB147D-E678-4900-9155-7171FAB05D2C}">
      <dsp:nvSpPr>
        <dsp:cNvPr id="0" name=""/>
        <dsp:cNvSpPr/>
      </dsp:nvSpPr>
      <dsp:spPr>
        <a:xfrm rot="5400000">
          <a:off x="7101874" y="581666"/>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7A744A3-F81E-440C-A7D9-93AC82259C37}">
      <dsp:nvSpPr>
        <dsp:cNvPr id="0" name=""/>
        <dsp:cNvSpPr/>
      </dsp:nvSpPr>
      <dsp:spPr>
        <a:xfrm>
          <a:off x="7105954" y="110"/>
          <a:ext cx="1631798"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التقويم </a:t>
          </a:r>
          <a:r>
            <a:rPr lang="en-US" sz="1200" kern="1200" dirty="0">
              <a:latin typeface="Alexandria" pitchFamily="2" charset="-78"/>
              <a:cs typeface="Alexandria" pitchFamily="2" charset="-78"/>
            </a:rPr>
            <a:t>Evaluating</a:t>
          </a:r>
          <a:endParaRPr lang="ar-SA" sz="1200" kern="1200" dirty="0">
            <a:latin typeface="Alexandria" pitchFamily="2" charset="-78"/>
            <a:cs typeface="Alexandria" pitchFamily="2" charset="-78"/>
          </a:endParaRPr>
        </a:p>
      </dsp:txBody>
      <dsp:txXfrm>
        <a:off x="7127400" y="21556"/>
        <a:ext cx="1588906" cy="689326"/>
      </dsp:txXfrm>
    </dsp:sp>
    <dsp:sp modelId="{939A009B-BDC3-4082-90D5-3C2888794856}">
      <dsp:nvSpPr>
        <dsp:cNvPr id="0" name=""/>
        <dsp:cNvSpPr/>
      </dsp:nvSpPr>
      <dsp:spPr>
        <a:xfrm>
          <a:off x="7119805" y="915383"/>
          <a:ext cx="160409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150000"/>
            </a:lnSpc>
            <a:spcBef>
              <a:spcPct val="0"/>
            </a:spcBef>
            <a:spcAft>
              <a:spcPct val="35000"/>
            </a:spcAft>
            <a:buNone/>
          </a:pPr>
          <a:r>
            <a:rPr lang="ar-SA" sz="1200" kern="1200" dirty="0">
              <a:latin typeface="Alexandria" pitchFamily="2" charset="-78"/>
              <a:cs typeface="Alexandria" pitchFamily="2" charset="-78"/>
            </a:rPr>
            <a:t>اتخاذ القرارات </a:t>
          </a:r>
          <a:r>
            <a:rPr lang="en-US" sz="1200" kern="1200" dirty="0">
              <a:latin typeface="Alexandria" pitchFamily="2" charset="-78"/>
              <a:cs typeface="Alexandria" pitchFamily="2" charset="-78"/>
            </a:rPr>
            <a:t>Decision Making</a:t>
          </a:r>
          <a:endParaRPr lang="ar-SA" sz="1200" kern="1200" dirty="0">
            <a:latin typeface="Alexandria" pitchFamily="2" charset="-78"/>
            <a:cs typeface="Alexandria" pitchFamily="2" charset="-78"/>
          </a:endParaRPr>
        </a:p>
      </dsp:txBody>
      <dsp:txXfrm>
        <a:off x="7141251" y="936829"/>
        <a:ext cx="1561203" cy="6893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EF6E7A-2F02-4E98-A1C2-EFA5092A0D5F}">
      <dsp:nvSpPr>
        <dsp:cNvPr id="0" name=""/>
        <dsp:cNvSpPr/>
      </dsp:nvSpPr>
      <dsp:spPr>
        <a:xfrm>
          <a:off x="2651497" y="0"/>
          <a:ext cx="1678618" cy="1678703"/>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AA5B98-8C8B-4C34-8256-08F7478EF801}">
      <dsp:nvSpPr>
        <dsp:cNvPr id="0" name=""/>
        <dsp:cNvSpPr/>
      </dsp:nvSpPr>
      <dsp:spPr>
        <a:xfrm>
          <a:off x="3022110" y="607974"/>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kern="1200" dirty="0">
              <a:solidFill>
                <a:schemeClr val="tx1"/>
              </a:solidFill>
              <a:latin typeface="Alexandria" pitchFamily="2" charset="-78"/>
              <a:cs typeface="Alexandria" pitchFamily="2" charset="-78"/>
            </a:rPr>
            <a:t>سلطة الخبرة. </a:t>
          </a:r>
        </a:p>
      </dsp:txBody>
      <dsp:txXfrm>
        <a:off x="3022110" y="607974"/>
        <a:ext cx="936764" cy="468172"/>
      </dsp:txXfrm>
    </dsp:sp>
    <dsp:sp modelId="{042AF71D-D9CA-4468-89EF-FAF5EBEF4EFE}">
      <dsp:nvSpPr>
        <dsp:cNvPr id="0" name=""/>
        <dsp:cNvSpPr/>
      </dsp:nvSpPr>
      <dsp:spPr>
        <a:xfrm>
          <a:off x="2185162" y="964522"/>
          <a:ext cx="1678618" cy="167870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738078-DE03-418A-9604-72DF4ED735F4}">
      <dsp:nvSpPr>
        <dsp:cNvPr id="0" name=""/>
        <dsp:cNvSpPr/>
      </dsp:nvSpPr>
      <dsp:spPr>
        <a:xfrm>
          <a:off x="2553885" y="1574664"/>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kern="1200" dirty="0">
              <a:solidFill>
                <a:schemeClr val="tx1"/>
              </a:solidFill>
              <a:latin typeface="Alexandria" pitchFamily="2" charset="-78"/>
              <a:cs typeface="Alexandria" pitchFamily="2" charset="-78"/>
            </a:rPr>
            <a:t>سلطة القانون. </a:t>
          </a:r>
        </a:p>
      </dsp:txBody>
      <dsp:txXfrm>
        <a:off x="2553885" y="1574664"/>
        <a:ext cx="936764" cy="468172"/>
      </dsp:txXfrm>
    </dsp:sp>
    <dsp:sp modelId="{6B779B68-274F-447A-ACE3-3B60A2B533DD}">
      <dsp:nvSpPr>
        <dsp:cNvPr id="0" name=""/>
        <dsp:cNvSpPr/>
      </dsp:nvSpPr>
      <dsp:spPr>
        <a:xfrm>
          <a:off x="2651497" y="1933380"/>
          <a:ext cx="1678618" cy="1678703"/>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2FB14C-5C92-4102-B65F-7F790439501E}">
      <dsp:nvSpPr>
        <dsp:cNvPr id="0" name=""/>
        <dsp:cNvSpPr/>
      </dsp:nvSpPr>
      <dsp:spPr>
        <a:xfrm>
          <a:off x="2864054" y="2547798"/>
          <a:ext cx="1098046"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kern="1200" dirty="0">
              <a:solidFill>
                <a:schemeClr val="tx1"/>
              </a:solidFill>
              <a:latin typeface="Alexandria" pitchFamily="2" charset="-78"/>
              <a:cs typeface="Alexandria" pitchFamily="2" charset="-78"/>
            </a:rPr>
            <a:t>سلطة </a:t>
          </a:r>
          <a:r>
            <a:rPr lang="ar-JO" sz="1600" kern="1200" dirty="0">
              <a:solidFill>
                <a:schemeClr val="tx1"/>
              </a:solidFill>
              <a:latin typeface="Alexandria" pitchFamily="2" charset="-78"/>
              <a:cs typeface="Alexandria" pitchFamily="2" charset="-78"/>
            </a:rPr>
            <a:t>سحر </a:t>
          </a:r>
          <a:r>
            <a:rPr lang="ar-SA" sz="1600" kern="1200" dirty="0">
              <a:solidFill>
                <a:schemeClr val="tx1"/>
              </a:solidFill>
              <a:latin typeface="Alexandria" pitchFamily="2" charset="-78"/>
              <a:cs typeface="Alexandria" pitchFamily="2" charset="-78"/>
            </a:rPr>
            <a:t>الشخصية. </a:t>
          </a:r>
        </a:p>
      </dsp:txBody>
      <dsp:txXfrm>
        <a:off x="2864054" y="2547798"/>
        <a:ext cx="1098046" cy="468172"/>
      </dsp:txXfrm>
    </dsp:sp>
    <dsp:sp modelId="{EB156FA3-B20F-42AE-B08C-F7B47068AC09}">
      <dsp:nvSpPr>
        <dsp:cNvPr id="0" name=""/>
        <dsp:cNvSpPr/>
      </dsp:nvSpPr>
      <dsp:spPr>
        <a:xfrm>
          <a:off x="2185162" y="2899528"/>
          <a:ext cx="1678618" cy="167870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FCBC33-1814-4FE0-998A-B0CBFA97F7C7}">
      <dsp:nvSpPr>
        <dsp:cNvPr id="0" name=""/>
        <dsp:cNvSpPr/>
      </dsp:nvSpPr>
      <dsp:spPr>
        <a:xfrm>
          <a:off x="2553885" y="3507503"/>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kern="1200" dirty="0">
              <a:solidFill>
                <a:schemeClr val="tx1"/>
              </a:solidFill>
              <a:latin typeface="Alexandria" pitchFamily="2" charset="-78"/>
              <a:cs typeface="Alexandria" pitchFamily="2" charset="-78"/>
            </a:rPr>
            <a:t>سلطة المكافأة. </a:t>
          </a:r>
        </a:p>
      </dsp:txBody>
      <dsp:txXfrm>
        <a:off x="2553885" y="3507503"/>
        <a:ext cx="936764" cy="468172"/>
      </dsp:txXfrm>
    </dsp:sp>
    <dsp:sp modelId="{1E115838-FF5E-499F-82EB-AB33970DF322}">
      <dsp:nvSpPr>
        <dsp:cNvPr id="0" name=""/>
        <dsp:cNvSpPr/>
      </dsp:nvSpPr>
      <dsp:spPr>
        <a:xfrm>
          <a:off x="2770836" y="3975675"/>
          <a:ext cx="1442144" cy="1442991"/>
        </a:xfrm>
        <a:prstGeom prst="blockArc">
          <a:avLst>
            <a:gd name="adj1" fmla="val 13500000"/>
            <a:gd name="adj2" fmla="val 10800000"/>
            <a:gd name="adj3" fmla="val 1274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780A9A-0F19-43BD-8F45-A7DBF7D798CB}">
      <dsp:nvSpPr>
        <dsp:cNvPr id="0" name=""/>
        <dsp:cNvSpPr/>
      </dsp:nvSpPr>
      <dsp:spPr>
        <a:xfrm>
          <a:off x="3022110" y="4474193"/>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kern="1200" dirty="0">
              <a:solidFill>
                <a:schemeClr val="tx1"/>
              </a:solidFill>
              <a:latin typeface="Alexandria" pitchFamily="2" charset="-78"/>
              <a:cs typeface="Alexandria" pitchFamily="2" charset="-78"/>
            </a:rPr>
            <a:t>سلطة الإجبار</a:t>
          </a:r>
          <a:r>
            <a:rPr lang="en-US" sz="1600" kern="1200" dirty="0">
              <a:solidFill>
                <a:schemeClr val="tx1"/>
              </a:solidFill>
              <a:latin typeface="Alexandria" pitchFamily="2" charset="-78"/>
              <a:cs typeface="Alexandria" pitchFamily="2" charset="-78"/>
            </a:rPr>
            <a:t>.</a:t>
          </a:r>
          <a:endParaRPr lang="ar-SA" sz="1600" kern="1200" dirty="0">
            <a:solidFill>
              <a:schemeClr val="tx1"/>
            </a:solidFill>
            <a:latin typeface="Alexandria" pitchFamily="2" charset="-78"/>
            <a:cs typeface="Alexandria" pitchFamily="2" charset="-78"/>
          </a:endParaRPr>
        </a:p>
      </dsp:txBody>
      <dsp:txXfrm>
        <a:off x="3022110" y="4474193"/>
        <a:ext cx="936764" cy="468172"/>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900770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8C9F653-BCA9-CE7A-9EA5-F6ACBB2E60B7}"/>
              </a:ext>
            </a:extLst>
          </p:cNvPr>
          <p:cNvSpPr txBox="1"/>
          <p:nvPr userDrawn="1"/>
        </p:nvSpPr>
        <p:spPr>
          <a:xfrm>
            <a:off x="4328048" y="6400766"/>
            <a:ext cx="2616200" cy="338554"/>
          </a:xfrm>
          <a:prstGeom prst="rect">
            <a:avLst/>
          </a:prstGeom>
          <a:noFill/>
        </p:spPr>
        <p:txBody>
          <a:bodyPr wrap="square" rtlCol="0">
            <a:spAutoFit/>
          </a:bodyPr>
          <a:lstStyle/>
          <a:p>
            <a:pPr algn="ctr"/>
            <a:r>
              <a:rPr lang="en-US" sz="1600" dirty="0">
                <a:latin typeface="Alexandria" pitchFamily="2" charset="-78"/>
                <a:cs typeface="Alexandria" pitchFamily="2" charset="-78"/>
              </a:rPr>
              <a:t>www.midocean.ae</a:t>
            </a:r>
          </a:p>
        </p:txBody>
      </p:sp>
      <p:pic>
        <p:nvPicPr>
          <p:cNvPr id="10" name="Graphic 21">
            <a:extLst>
              <a:ext uri="{FF2B5EF4-FFF2-40B4-BE49-F238E27FC236}">
                <a16:creationId xmlns:a16="http://schemas.microsoft.com/office/drawing/2014/main" id="{7419D205-1B04-B457-6B84-CD2DB1E9CC00}"/>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1430" y="181452"/>
            <a:ext cx="2050079" cy="957247"/>
          </a:xfrm>
          <a:prstGeom prst="rect">
            <a:avLst/>
          </a:prstGeom>
        </p:spPr>
      </p:pic>
    </p:spTree>
    <p:extLst>
      <p:ext uri="{BB962C8B-B14F-4D97-AF65-F5344CB8AC3E}">
        <p14:creationId xmlns:p14="http://schemas.microsoft.com/office/powerpoint/2010/main" val="2428394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عنوان ومحتوى">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7ED65F2-E9F0-4781-8DAE-3E696DA0A500}"/>
              </a:ext>
            </a:extLst>
          </p:cNvPr>
          <p:cNvSpPr txBox="1"/>
          <p:nvPr userDrawn="1"/>
        </p:nvSpPr>
        <p:spPr>
          <a:xfrm>
            <a:off x="4328048" y="6400766"/>
            <a:ext cx="2616200" cy="338554"/>
          </a:xfrm>
          <a:prstGeom prst="rect">
            <a:avLst/>
          </a:prstGeom>
          <a:noFill/>
        </p:spPr>
        <p:txBody>
          <a:bodyPr wrap="square" rtlCol="0">
            <a:spAutoFit/>
          </a:bodyPr>
          <a:lstStyle/>
          <a:p>
            <a:pPr algn="ctr"/>
            <a:r>
              <a:rPr lang="en-US" sz="1600" dirty="0">
                <a:latin typeface="Alexandria" pitchFamily="2" charset="-78"/>
                <a:cs typeface="Alexandria" pitchFamily="2" charset="-78"/>
              </a:rPr>
              <a:t>www.midocean.ae</a:t>
            </a:r>
          </a:p>
        </p:txBody>
      </p:sp>
      <p:pic>
        <p:nvPicPr>
          <p:cNvPr id="10" name="Graphic 21">
            <a:extLst>
              <a:ext uri="{FF2B5EF4-FFF2-40B4-BE49-F238E27FC236}">
                <a16:creationId xmlns:a16="http://schemas.microsoft.com/office/drawing/2014/main" id="{A3EE76AF-2746-E9A5-F271-B7C3579B056E}"/>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1430" y="181452"/>
            <a:ext cx="2050079" cy="957247"/>
          </a:xfrm>
          <a:prstGeom prst="rect">
            <a:avLst/>
          </a:prstGeom>
        </p:spPr>
      </p:pic>
    </p:spTree>
    <p:extLst>
      <p:ext uri="{BB962C8B-B14F-4D97-AF65-F5344CB8AC3E}">
        <p14:creationId xmlns:p14="http://schemas.microsoft.com/office/powerpoint/2010/main" val="2585105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6606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3323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7114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8561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5924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9288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94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2749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4463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6795348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64106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65910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0496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53869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11593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4007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1267686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0758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14582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5036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2859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48956844"/>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 id="2147483711" r:id="rId19"/>
    <p:sldLayoutId id="2147483712" r:id="rId20"/>
    <p:sldLayoutId id="2147483713" r:id="rId21"/>
    <p:sldLayoutId id="2147483714" r:id="rId22"/>
    <p:sldLayoutId id="2147483715" r:id="rId23"/>
    <p:sldLayoutId id="2147483660" r:id="rId24"/>
    <p:sldLayoutId id="2147483662" r:id="rId25"/>
    <p:sldLayoutId id="2147483664" r:id="rId26"/>
    <p:sldLayoutId id="2147483666" r:id="rId27"/>
    <p:sldLayoutId id="2147483667" r:id="rId28"/>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ستطيل 1">
            <a:extLst>
              <a:ext uri="{FF2B5EF4-FFF2-40B4-BE49-F238E27FC236}">
                <a16:creationId xmlns:a16="http://schemas.microsoft.com/office/drawing/2014/main" id="{2FE03875-ACC3-8E9D-B71B-983AB26C8569}"/>
              </a:ext>
            </a:extLst>
          </p:cNvPr>
          <p:cNvSpPr/>
          <p:nvPr/>
        </p:nvSpPr>
        <p:spPr>
          <a:xfrm>
            <a:off x="1005856" y="2939761"/>
            <a:ext cx="4170180" cy="523220"/>
          </a:xfrm>
          <a:prstGeom prst="rect">
            <a:avLst/>
          </a:prstGeom>
        </p:spPr>
        <p:txBody>
          <a:bodyPr wrap="square">
            <a:spAutoFit/>
          </a:bodyPr>
          <a:lstStyle/>
          <a:p>
            <a:r>
              <a:rPr lang="ar-SA" sz="2800" dirty="0">
                <a:latin typeface="Alexandria" pitchFamily="2" charset="-78"/>
                <a:ea typeface="Times New Roman" panose="02020603050405020304" pitchFamily="18" charset="0"/>
                <a:cs typeface="Alexandria" pitchFamily="2" charset="-78"/>
              </a:rPr>
              <a:t>نظريات  القيادة التربوية </a:t>
            </a:r>
            <a:endParaRPr lang="ar-JO" sz="28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DD4A1807-E9D3-8685-8EE4-D951D7A0789D}"/>
              </a:ext>
            </a:extLst>
          </p:cNvPr>
          <p:cNvSpPr txBox="1"/>
          <p:nvPr/>
        </p:nvSpPr>
        <p:spPr>
          <a:xfrm>
            <a:off x="841146" y="4843532"/>
            <a:ext cx="4499600" cy="369332"/>
          </a:xfrm>
          <a:prstGeom prst="rect">
            <a:avLst/>
          </a:prstGeom>
          <a:noFill/>
        </p:spPr>
        <p:txBody>
          <a:bodyPr wrap="square" rtlCol="0">
            <a:spAutoFit/>
          </a:bodyPr>
          <a:lstStyle/>
          <a:p>
            <a:r>
              <a:rPr lang="en-US" dirty="0">
                <a:latin typeface="Alexandria" pitchFamily="2" charset="-78"/>
                <a:cs typeface="Alexandria" pitchFamily="2" charset="-78"/>
              </a:rPr>
              <a:t>Prepared by Dr. </a:t>
            </a:r>
            <a:r>
              <a:rPr lang="en-US" dirty="0" err="1">
                <a:latin typeface="Alexandria" pitchFamily="2" charset="-78"/>
                <a:cs typeface="Alexandria" pitchFamily="2" charset="-78"/>
              </a:rPr>
              <a:t>Alaa</a:t>
            </a:r>
            <a:r>
              <a:rPr lang="en-US" dirty="0">
                <a:latin typeface="Alexandria" pitchFamily="2" charset="-78"/>
                <a:cs typeface="Alexandria" pitchFamily="2" charset="-78"/>
              </a:rPr>
              <a:t> Tariq </a:t>
            </a:r>
            <a:r>
              <a:rPr lang="en-US" dirty="0" err="1">
                <a:latin typeface="Alexandria" pitchFamily="2" charset="-78"/>
                <a:cs typeface="Alexandria" pitchFamily="2" charset="-78"/>
              </a:rPr>
              <a:t>Eldmrat</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C51B03B3-BE16-2C50-3E35-94BECAA62BE9}"/>
              </a:ext>
            </a:extLst>
          </p:cNvPr>
          <p:cNvSpPr txBox="1"/>
          <p:nvPr/>
        </p:nvSpPr>
        <p:spPr>
          <a:xfrm>
            <a:off x="2562596" y="3983980"/>
            <a:ext cx="1056700" cy="338554"/>
          </a:xfrm>
          <a:prstGeom prst="rect">
            <a:avLst/>
          </a:prstGeom>
          <a:noFill/>
        </p:spPr>
        <p:txBody>
          <a:bodyPr wrap="none" rtlCol="0">
            <a:spAutoFit/>
          </a:bodyPr>
          <a:lstStyle/>
          <a:p>
            <a:r>
              <a:rPr lang="en-US" sz="1600" dirty="0">
                <a:latin typeface="Alexandria" pitchFamily="2" charset="-78"/>
                <a:cs typeface="Alexandria" pitchFamily="2" charset="-78"/>
              </a:rPr>
              <a:t> ELD 723</a:t>
            </a:r>
          </a:p>
        </p:txBody>
      </p:sp>
      <p:sp>
        <p:nvSpPr>
          <p:cNvPr id="6" name="Rectangle: Rounded Corners 5">
            <a:extLst>
              <a:ext uri="{FF2B5EF4-FFF2-40B4-BE49-F238E27FC236}">
                <a16:creationId xmlns:a16="http://schemas.microsoft.com/office/drawing/2014/main" id="{C579E7BB-418F-AB89-5D27-C9F54D97521A}"/>
              </a:ext>
            </a:extLst>
          </p:cNvPr>
          <p:cNvSpPr/>
          <p:nvPr/>
        </p:nvSpPr>
        <p:spPr>
          <a:xfrm>
            <a:off x="1085243" y="5880969"/>
            <a:ext cx="1815899"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0000"/>
                </a:solidFill>
                <a:latin typeface="Alexandria" pitchFamily="2" charset="-78"/>
                <a:cs typeface="Alexandria" pitchFamily="2" charset="-78"/>
              </a:rPr>
              <a:t>Lecture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599530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JO" sz="1800" b="1">
                <a:latin typeface="Alexandria" pitchFamily="2" charset="-78"/>
                <a:cs typeface="Alexandria" pitchFamily="2" charset="-78"/>
              </a:rPr>
              <a:t>القيادة التربوية</a:t>
            </a:r>
            <a:endParaRPr lang="en-US" sz="1800" b="1" dirty="0">
              <a:latin typeface="Alexandria" pitchFamily="2" charset="-78"/>
              <a:cs typeface="Alexandria" pitchFamily="2" charset="-78"/>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1" y="-412876"/>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351873"/>
            <a:ext cx="2112565" cy="369332"/>
          </a:xfrm>
          <a:prstGeom prst="rect">
            <a:avLst/>
          </a:prstGeom>
          <a:noFill/>
        </p:spPr>
        <p:txBody>
          <a:bodyPr wrap="square" rtlCol="0">
            <a:spAutoFit/>
          </a:bodyPr>
          <a:lstStyle/>
          <a:p>
            <a:r>
              <a:rPr lang="en-US" dirty="0">
                <a:solidFill>
                  <a:srgbClr val="00B0F0"/>
                </a:solidFill>
                <a:latin typeface="Alexandria" pitchFamily="2" charset="-78"/>
                <a:cs typeface="Alexandria" pitchFamily="2" charset="-78"/>
              </a:rPr>
              <a:t>Dr. </a:t>
            </a:r>
            <a:r>
              <a:rPr lang="en-US" dirty="0" err="1">
                <a:solidFill>
                  <a:srgbClr val="00B0F0"/>
                </a:solidFill>
                <a:latin typeface="Alexandria" pitchFamily="2" charset="-78"/>
                <a:cs typeface="Alexandria" pitchFamily="2" charset="-78"/>
              </a:rPr>
              <a:t>Alaa</a:t>
            </a:r>
            <a:r>
              <a:rPr lang="en-US" dirty="0">
                <a:solidFill>
                  <a:srgbClr val="00B0F0"/>
                </a:solidFill>
                <a:latin typeface="Alexandria" pitchFamily="2" charset="-78"/>
                <a:cs typeface="Alexandria" pitchFamily="2" charset="-78"/>
              </a:rPr>
              <a:t> </a:t>
            </a:r>
            <a:r>
              <a:rPr lang="en-US" dirty="0" err="1">
                <a:solidFill>
                  <a:srgbClr val="00B0F0"/>
                </a:solidFill>
                <a:latin typeface="Alexandria" pitchFamily="2" charset="-78"/>
                <a:cs typeface="Alexandria" pitchFamily="2" charset="-78"/>
              </a:rPr>
              <a:t>Eldmrat</a:t>
            </a:r>
            <a:endParaRPr lang="en-US" dirty="0">
              <a:solidFill>
                <a:srgbClr val="00B0F0"/>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951763"/>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738890" y="6292631"/>
            <a:ext cx="1993925" cy="307777"/>
          </a:xfrm>
          <a:prstGeom prst="rect">
            <a:avLst/>
          </a:prstGeom>
          <a:noFill/>
        </p:spPr>
        <p:txBody>
          <a:bodyPr wrap="square" rtlCol="0">
            <a:spAutoFit/>
          </a:bodyPr>
          <a:lstStyle/>
          <a:p>
            <a:pPr algn="ctr"/>
            <a:r>
              <a:rPr lang="en-US" sz="1400" dirty="0">
                <a:latin typeface="Alexandria" pitchFamily="2" charset="-78"/>
                <a:cs typeface="Alexandria" pitchFamily="2" charset="-78"/>
              </a:rPr>
              <a:t>www.midocean.ae</a:t>
            </a:r>
          </a:p>
        </p:txBody>
      </p:sp>
      <p:sp>
        <p:nvSpPr>
          <p:cNvPr id="4" name="مربع نص 3"/>
          <p:cNvSpPr txBox="1"/>
          <p:nvPr/>
        </p:nvSpPr>
        <p:spPr>
          <a:xfrm>
            <a:off x="4289802" y="3743870"/>
            <a:ext cx="6882122" cy="1897379"/>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تُعد القيادة من المتطلبات الأساسية والضرورية التي لا بد من امتلاكها من قبل المدراء والقيادات في المؤسسات التعليمية، وعليه فلا بد من النظر إليها بأنها إحدى المقومات الأساسية التي تتجلى أهميتها في مختلف المجالات الإدارية التي تشمل عمليات التخطيط وصنع القرار والتوجيه والإشراف بالإضافة إلى تقويم الأداء.</a:t>
            </a:r>
            <a:endParaRPr lang="en-US" sz="16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DE2A36E7-459F-2154-C7D1-10B7BAC837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8503" y="165259"/>
            <a:ext cx="2954655" cy="1379622"/>
          </a:xfrm>
          <a:prstGeom prst="rect">
            <a:avLst/>
          </a:prstGeom>
        </p:spPr>
      </p:pic>
      <p:sp>
        <p:nvSpPr>
          <p:cNvPr id="8" name="TextBox 7">
            <a:extLst>
              <a:ext uri="{FF2B5EF4-FFF2-40B4-BE49-F238E27FC236}">
                <a16:creationId xmlns:a16="http://schemas.microsoft.com/office/drawing/2014/main" id="{D5A253FB-6FB7-3E32-9C1A-82A5F66811F4}"/>
              </a:ext>
            </a:extLst>
          </p:cNvPr>
          <p:cNvSpPr txBox="1"/>
          <p:nvPr/>
        </p:nvSpPr>
        <p:spPr>
          <a:xfrm>
            <a:off x="9022550" y="2814021"/>
            <a:ext cx="2149374" cy="461024"/>
          </a:xfrm>
          <a:prstGeom prst="rect">
            <a:avLst/>
          </a:prstGeom>
          <a:noFill/>
        </p:spPr>
        <p:txBody>
          <a:bodyPr wrap="square">
            <a:spAutoFit/>
          </a:bodyPr>
          <a:lstStyle/>
          <a:p>
            <a:pPr algn="ctr" rtl="1">
              <a:lnSpc>
                <a:spcPct val="150000"/>
              </a:lnSpc>
            </a:pPr>
            <a:r>
              <a:rPr lang="ar-JO" sz="1800" b="1" dirty="0">
                <a:latin typeface="Alexandria" pitchFamily="2" charset="-78"/>
                <a:cs typeface="Alexandria" pitchFamily="2" charset="-78"/>
              </a:rPr>
              <a:t>القيادة التربوية</a:t>
            </a:r>
            <a:endParaRPr lang="en-US" sz="1800" b="1" dirty="0">
              <a:latin typeface="Alexandria" pitchFamily="2" charset="-78"/>
              <a:cs typeface="Alexandria" pitchFamily="2" charset="-78"/>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587451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07506" y="6282662"/>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Dr. </a:t>
            </a:r>
            <a:r>
              <a:rPr lang="en-US" sz="2000" dirty="0" err="1">
                <a:solidFill>
                  <a:srgbClr val="00B0F0"/>
                </a:solidFill>
                <a:latin typeface="Alexandria" pitchFamily="2" charset="-78"/>
                <a:cs typeface="Alexandria" pitchFamily="2" charset="-78"/>
              </a:rPr>
              <a:t>Alaa</a:t>
            </a:r>
            <a:r>
              <a:rPr lang="en-US" sz="2000" dirty="0">
                <a:solidFill>
                  <a:srgbClr val="00B0F0"/>
                </a:solidFill>
                <a:latin typeface="Alexandria" pitchFamily="2" charset="-78"/>
                <a:cs typeface="Alexandria" pitchFamily="2" charset="-78"/>
              </a:rPr>
              <a:t> </a:t>
            </a:r>
            <a:r>
              <a:rPr lang="en-US" sz="2000" dirty="0" err="1">
                <a:solidFill>
                  <a:srgbClr val="00B0F0"/>
                </a:solidFill>
                <a:latin typeface="Alexandria" pitchFamily="2" charset="-78"/>
                <a:cs typeface="Alexandria" pitchFamily="2" charset="-78"/>
              </a:rPr>
              <a:t>Eldmrat</a:t>
            </a:r>
            <a:endParaRPr lang="en-US" sz="2000" dirty="0">
              <a:solidFill>
                <a:srgbClr val="00B0F0"/>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07506" y="5913330"/>
            <a:ext cx="4886463" cy="369332"/>
          </a:xfrm>
          <a:prstGeom prst="rect">
            <a:avLst/>
          </a:prstGeom>
          <a:noFill/>
        </p:spPr>
        <p:txBody>
          <a:bodyPr wrap="square" rtlCol="0">
            <a:spAutoFit/>
          </a:bodyPr>
          <a:lstStyle/>
          <a:p>
            <a:r>
              <a:rPr lang="en-US" dirty="0">
                <a:solidFill>
                  <a:srgbClr val="00B0F0"/>
                </a:solidFill>
                <a:latin typeface="Alexandria" pitchFamily="2" charset="-78"/>
                <a:cs typeface="Alexandria" pitchFamily="2" charset="-78"/>
              </a:rPr>
              <a:t>Prepared by</a:t>
            </a:r>
          </a:p>
        </p:txBody>
      </p:sp>
      <p:sp>
        <p:nvSpPr>
          <p:cNvPr id="4" name="مربع نص 3"/>
          <p:cNvSpPr txBox="1"/>
          <p:nvPr/>
        </p:nvSpPr>
        <p:spPr>
          <a:xfrm>
            <a:off x="4981342" y="269653"/>
            <a:ext cx="5929746" cy="5446940"/>
          </a:xfrm>
          <a:prstGeom prst="rect">
            <a:avLst/>
          </a:prstGeom>
          <a:noFill/>
        </p:spPr>
        <p:txBody>
          <a:bodyPr wrap="square" rtlCol="1">
            <a:spAutoFit/>
          </a:bodyPr>
          <a:lstStyle/>
          <a:p>
            <a:pPr algn="ctr" rtl="1">
              <a:lnSpc>
                <a:spcPct val="150000"/>
              </a:lnSpc>
            </a:pPr>
            <a:r>
              <a:rPr lang="ar-JO" b="1" dirty="0">
                <a:solidFill>
                  <a:srgbClr val="4FBCE4"/>
                </a:solidFill>
                <a:latin typeface="Alexandria" pitchFamily="2" charset="-78"/>
                <a:cs typeface="Alexandria" pitchFamily="2" charset="-78"/>
              </a:rPr>
              <a:t>المحتويات</a:t>
            </a:r>
          </a:p>
          <a:p>
            <a:pPr marL="342900" indent="-342900" algn="r" rtl="1">
              <a:lnSpc>
                <a:spcPct val="150000"/>
              </a:lnSpc>
              <a:buFont typeface="Wingdings" panose="05000000000000000000" pitchFamily="2" charset="2"/>
              <a:buChar char="v"/>
            </a:pPr>
            <a:r>
              <a:rPr lang="ar-JO" dirty="0">
                <a:latin typeface="Alexandria" pitchFamily="2" charset="-78"/>
                <a:cs typeface="Alexandria" pitchFamily="2" charset="-78"/>
              </a:rPr>
              <a:t>المقدمة</a:t>
            </a:r>
          </a:p>
          <a:p>
            <a:pPr marL="342900" indent="-342900" algn="r" rtl="1">
              <a:lnSpc>
                <a:spcPct val="150000"/>
              </a:lnSpc>
              <a:buFont typeface="Wingdings" panose="05000000000000000000" pitchFamily="2" charset="2"/>
              <a:buChar char="v"/>
            </a:pPr>
            <a:r>
              <a:rPr lang="ar-JO" dirty="0">
                <a:latin typeface="Alexandria" pitchFamily="2" charset="-78"/>
                <a:cs typeface="Alexandria" pitchFamily="2" charset="-78"/>
              </a:rPr>
              <a:t>وظائف الإدارة التربوية العشر</a:t>
            </a:r>
          </a:p>
          <a:p>
            <a:pPr marL="342900" indent="-342900" algn="r" rtl="1">
              <a:lnSpc>
                <a:spcPct val="150000"/>
              </a:lnSpc>
              <a:buFont typeface="Wingdings" panose="05000000000000000000" pitchFamily="2" charset="2"/>
              <a:buChar char="v"/>
            </a:pPr>
            <a:r>
              <a:rPr lang="ar-JO" dirty="0">
                <a:latin typeface="Alexandria" pitchFamily="2" charset="-78"/>
                <a:cs typeface="Alexandria" pitchFamily="2" charset="-78"/>
              </a:rPr>
              <a:t>مفهوم القيادة</a:t>
            </a:r>
          </a:p>
          <a:p>
            <a:pPr marL="342900" indent="-342900" algn="r" rtl="1">
              <a:lnSpc>
                <a:spcPct val="150000"/>
              </a:lnSpc>
              <a:buFont typeface="Wingdings" panose="05000000000000000000" pitchFamily="2" charset="2"/>
              <a:buChar char="v"/>
            </a:pPr>
            <a:r>
              <a:rPr lang="ar-JO" dirty="0">
                <a:latin typeface="Alexandria" pitchFamily="2" charset="-78"/>
                <a:cs typeface="Alexandria" pitchFamily="2" charset="-78"/>
              </a:rPr>
              <a:t>عناصر القيادة</a:t>
            </a:r>
          </a:p>
          <a:p>
            <a:pPr marL="342900" indent="-342900" algn="r" rtl="1">
              <a:lnSpc>
                <a:spcPct val="150000"/>
              </a:lnSpc>
              <a:buFont typeface="Wingdings" panose="05000000000000000000" pitchFamily="2" charset="2"/>
              <a:buChar char="v"/>
            </a:pPr>
            <a:r>
              <a:rPr lang="ar-JO" dirty="0">
                <a:latin typeface="Alexandria" pitchFamily="2" charset="-78"/>
                <a:cs typeface="Alexandria" pitchFamily="2" charset="-78"/>
              </a:rPr>
              <a:t>مفهوم القيادة التربوية وعناصرها</a:t>
            </a:r>
          </a:p>
          <a:p>
            <a:pPr marL="342900" indent="-342900" algn="r" rtl="1">
              <a:lnSpc>
                <a:spcPct val="150000"/>
              </a:lnSpc>
              <a:buFont typeface="Wingdings" panose="05000000000000000000" pitchFamily="2" charset="2"/>
              <a:buChar char="v"/>
            </a:pPr>
            <a:r>
              <a:rPr lang="ar-JO" dirty="0">
                <a:latin typeface="Alexandria" pitchFamily="2" charset="-78"/>
                <a:cs typeface="Alexandria" pitchFamily="2" charset="-78"/>
              </a:rPr>
              <a:t>أهمية القيادة التربوية</a:t>
            </a:r>
          </a:p>
          <a:p>
            <a:pPr marL="342900" indent="-342900" algn="r" rtl="1">
              <a:lnSpc>
                <a:spcPct val="150000"/>
              </a:lnSpc>
              <a:buFont typeface="Wingdings" panose="05000000000000000000" pitchFamily="2" charset="2"/>
              <a:buChar char="v"/>
            </a:pPr>
            <a:r>
              <a:rPr lang="ar-JO" dirty="0">
                <a:latin typeface="Alexandria" pitchFamily="2" charset="-78"/>
                <a:cs typeface="Alexandria" pitchFamily="2" charset="-78"/>
              </a:rPr>
              <a:t>أنواع التأثير في القيادة التربوية</a:t>
            </a: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مصادر سلطة عمل القائد الإداري التربوي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مصادر سلطة التابعين ( المرؤوسين )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متطلبات القيادة التربوية</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مقومات القيادة التربوية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الخاتمة</a:t>
            </a:r>
            <a:endParaRPr lang="en-US" dirty="0">
              <a:latin typeface="Alexandria" pitchFamily="2" charset="-78"/>
              <a:cs typeface="Alexandria" pitchFamily="2" charset="-78"/>
            </a:endParaRPr>
          </a:p>
        </p:txBody>
      </p:sp>
      <p:pic>
        <p:nvPicPr>
          <p:cNvPr id="7" name="صورة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506" y="1736585"/>
            <a:ext cx="4022825" cy="3176740"/>
          </a:xfrm>
          <a:prstGeom prst="rect">
            <a:avLst/>
          </a:prstGeom>
        </p:spPr>
      </p:pic>
      <p:pic>
        <p:nvPicPr>
          <p:cNvPr id="5" name="Graphic 21">
            <a:extLst>
              <a:ext uri="{FF2B5EF4-FFF2-40B4-BE49-F238E27FC236}">
                <a16:creationId xmlns:a16="http://schemas.microsoft.com/office/drawing/2014/main" id="{8F5F0A56-C407-26D6-D1EC-159BBB00BE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839" y="175228"/>
            <a:ext cx="2050079" cy="957247"/>
          </a:xfrm>
          <a:prstGeom prst="rect">
            <a:avLst/>
          </a:prstGeom>
        </p:spPr>
      </p:pic>
    </p:spTree>
    <p:extLst>
      <p:ext uri="{BB962C8B-B14F-4D97-AF65-F5344CB8AC3E}">
        <p14:creationId xmlns:p14="http://schemas.microsoft.com/office/powerpoint/2010/main" val="122222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7355115" y="122380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486122" y="1845595"/>
            <a:ext cx="917148" cy="307777"/>
          </a:xfrm>
          <a:prstGeom prst="rect">
            <a:avLst/>
          </a:prstGeom>
          <a:noFill/>
        </p:spPr>
        <p:txBody>
          <a:bodyPr wrap="square" rtlCol="0">
            <a:spAutoFit/>
          </a:bodyPr>
          <a:lstStyle/>
          <a:p>
            <a:pPr algn="ctr"/>
            <a:r>
              <a:rPr lang="en-US" sz="1400" dirty="0">
                <a:solidFill>
                  <a:schemeClr val="bg1"/>
                </a:solidFill>
                <a:latin typeface="Alexandria" pitchFamily="2" charset="-78"/>
                <a:cs typeface="Alexandria"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7460652" y="1223807"/>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1</a:t>
            </a:r>
            <a:endParaRPr lang="en-US" sz="1200" b="1" dirty="0">
              <a:solidFill>
                <a:schemeClr val="bg1"/>
              </a:solidFill>
              <a:latin typeface="Alexandria" pitchFamily="2" charset="-78"/>
              <a:cs typeface="Alexandria" pitchFamily="2"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5115" y="2397758"/>
            <a:ext cx="4476725" cy="3740693"/>
          </a:xfrm>
          <a:prstGeom prst="rect">
            <a:avLst/>
          </a:prstGeom>
        </p:spPr>
      </p:pic>
      <p:sp>
        <p:nvSpPr>
          <p:cNvPr id="3" name="مربع نص 2"/>
          <p:cNvSpPr txBox="1"/>
          <p:nvPr/>
        </p:nvSpPr>
        <p:spPr>
          <a:xfrm>
            <a:off x="171750" y="276012"/>
            <a:ext cx="6935631" cy="5862439"/>
          </a:xfrm>
          <a:prstGeom prst="rect">
            <a:avLst/>
          </a:prstGeom>
          <a:solidFill>
            <a:schemeClr val="bg1"/>
          </a:solidFill>
        </p:spPr>
        <p:txBody>
          <a:bodyPr wrap="square" rtlCol="1">
            <a:spAutoFit/>
          </a:bodyPr>
          <a:lstStyle/>
          <a:p>
            <a:pPr algn="ctr" rtl="1">
              <a:lnSpc>
                <a:spcPct val="150000"/>
              </a:lnSpc>
            </a:pPr>
            <a:r>
              <a:rPr lang="ar-JO" b="1" dirty="0">
                <a:solidFill>
                  <a:srgbClr val="4FBCE4"/>
                </a:solidFill>
                <a:latin typeface="Alexandria" pitchFamily="2" charset="-78"/>
                <a:cs typeface="Alexandria" pitchFamily="2" charset="-78"/>
              </a:rPr>
              <a:t>المقدمة</a:t>
            </a:r>
            <a:endParaRPr lang="en-US" b="1" dirty="0">
              <a:solidFill>
                <a:srgbClr val="4FBCE4"/>
              </a:solidFill>
              <a:latin typeface="Alexandria" pitchFamily="2" charset="-78"/>
              <a:cs typeface="Alexandria" pitchFamily="2" charset="-78"/>
            </a:endParaRPr>
          </a:p>
          <a:p>
            <a:pPr algn="ctr"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حظيت القيادة الحديثة باهتمام العديد من الباحثين والمفكرين والمسؤولين عن العمل الإداري في مختلف العصور والحقول المختصة في ظل التطورات التي شهدها القرن الواحد والعشرين، نتيجة لقناعاتهم النظرية ودراساتهم التطبيقية بأن ما يحدث الفارق في مجالات فاعلية المدارس هو قياداتها</a:t>
            </a:r>
            <a:r>
              <a:rPr lang="ar-JO" dirty="0">
                <a:latin typeface="Alexandria" pitchFamily="2" charset="-78"/>
                <a:cs typeface="Alexandria" pitchFamily="2" charset="-78"/>
              </a:rPr>
              <a:t>.</a:t>
            </a:r>
          </a:p>
          <a:p>
            <a:pPr algn="just" rtl="1">
              <a:lnSpc>
                <a:spcPct val="150000"/>
              </a:lnSpc>
            </a:pPr>
            <a:r>
              <a:rPr lang="ar-SA" dirty="0">
                <a:latin typeface="Alexandria" pitchFamily="2" charset="-78"/>
                <a:cs typeface="Alexandria" pitchFamily="2" charset="-78"/>
              </a:rPr>
              <a:t> ونظرًا لأهميتها في إنجاز المهام، وتحقيقها للأهداف من خلالها قدرتها على التأثير في الآخرين عبر الإرشاد والتدريب والحكمة وتنسيق الفهم الدقيق وسرعة البديهة وتوحيد الجهود والتحفيز المباشر وغير المباشر، فالمؤسسات التعليمية التي تهتم بموضوع القيادة كنمط إداري تسهم في توجيه السلوك الإداري وتحديده، إذ يتباين هذا السلوك حسب أنواع القيادات التي تمارس أعمالها في تلك المؤسسات التعليمية. </a:t>
            </a:r>
            <a:endParaRPr lang="ar-JO" dirty="0">
              <a:latin typeface="Alexandria" pitchFamily="2" charset="-78"/>
              <a:cs typeface="Alexandria"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جدول 3"/>
          <p:cNvGraphicFramePr>
            <a:graphicFrameLocks noGrp="1"/>
          </p:cNvGraphicFramePr>
          <p:nvPr>
            <p:extLst>
              <p:ext uri="{D42A27DB-BD31-4B8C-83A1-F6EECF244321}">
                <p14:modId xmlns:p14="http://schemas.microsoft.com/office/powerpoint/2010/main" val="1254815069"/>
              </p:ext>
            </p:extLst>
          </p:nvPr>
        </p:nvGraphicFramePr>
        <p:xfrm>
          <a:off x="699161" y="1289016"/>
          <a:ext cx="10979726" cy="4977638"/>
        </p:xfrm>
        <a:graphic>
          <a:graphicData uri="http://schemas.openxmlformats.org/drawingml/2006/table">
            <a:tbl>
              <a:tblPr rtl="1" firstRow="1" firstCol="1" bandRow="1">
                <a:tableStyleId>{5C22544A-7EE6-4342-B048-85BDC9FD1C3A}</a:tableStyleId>
              </a:tblPr>
              <a:tblGrid>
                <a:gridCol w="10979726">
                  <a:extLst>
                    <a:ext uri="{9D8B030D-6E8A-4147-A177-3AD203B41FA5}">
                      <a16:colId xmlns:a16="http://schemas.microsoft.com/office/drawing/2014/main" val="1166055055"/>
                    </a:ext>
                  </a:extLst>
                </a:gridCol>
              </a:tblGrid>
              <a:tr h="4690531">
                <a:tc>
                  <a:txBody>
                    <a:bodyPr/>
                    <a:lstStyle/>
                    <a:p>
                      <a:pPr indent="457200" algn="r" rtl="1">
                        <a:lnSpc>
                          <a:spcPct val="150000"/>
                        </a:lnSpc>
                      </a:pPr>
                      <a:r>
                        <a:rPr lang="ar-JO" sz="2000" b="0" kern="1200" dirty="0">
                          <a:solidFill>
                            <a:schemeClr val="tx1"/>
                          </a:solidFill>
                          <a:effectLst/>
                          <a:latin typeface="Alexandria" pitchFamily="2" charset="-78"/>
                          <a:ea typeface="+mn-ea"/>
                          <a:cs typeface="Alexandria" pitchFamily="2" charset="-78"/>
                        </a:rPr>
                        <a:t>إن</a:t>
                      </a:r>
                      <a:r>
                        <a:rPr lang="ar-JO" sz="2000" b="0" kern="1200" baseline="0" dirty="0">
                          <a:solidFill>
                            <a:schemeClr val="tx1"/>
                          </a:solidFill>
                          <a:effectLst/>
                          <a:latin typeface="Alexandria" pitchFamily="2" charset="-78"/>
                          <a:ea typeface="+mn-ea"/>
                          <a:cs typeface="Alexandria" pitchFamily="2" charset="-78"/>
                        </a:rPr>
                        <a:t> </a:t>
                      </a:r>
                      <a:r>
                        <a:rPr lang="ar-SA" sz="2000" b="0" kern="1200" dirty="0">
                          <a:solidFill>
                            <a:schemeClr val="tx1"/>
                          </a:solidFill>
                          <a:effectLst/>
                          <a:latin typeface="Alexandria" pitchFamily="2" charset="-78"/>
                          <a:ea typeface="+mn-ea"/>
                          <a:cs typeface="Alexandria" pitchFamily="2" charset="-78"/>
                        </a:rPr>
                        <a:t>القيادة الحديثة أولوية في جدول أعمال سياسة التعليم، فهي تلعب دورًا مهمًا في تحسين النتائج في المؤسسات التعليمية من خلال قدرتها على التأثير في دوافع وقدرات العاملين، وكذلك قدرتها على التأثير في المناخ </a:t>
                      </a:r>
                      <a:r>
                        <a:rPr lang="ar-SA" sz="2000" b="0" kern="1200" dirty="0" err="1">
                          <a:solidFill>
                            <a:schemeClr val="tx1"/>
                          </a:solidFill>
                          <a:effectLst/>
                          <a:latin typeface="Alexandria" pitchFamily="2" charset="-78"/>
                          <a:ea typeface="+mn-ea"/>
                          <a:cs typeface="Alexandria" pitchFamily="2" charset="-78"/>
                        </a:rPr>
                        <a:t>المنظمي</a:t>
                      </a:r>
                      <a:r>
                        <a:rPr lang="ar-SA" sz="2000" b="0" kern="1200" dirty="0">
                          <a:solidFill>
                            <a:schemeClr val="tx1"/>
                          </a:solidFill>
                          <a:effectLst/>
                          <a:latin typeface="Alexandria" pitchFamily="2" charset="-78"/>
                          <a:ea typeface="+mn-ea"/>
                          <a:cs typeface="Alexandria" pitchFamily="2" charset="-78"/>
                        </a:rPr>
                        <a:t> والبيئة التعليمية لتحسين الكفاءة والفاعلية، والمساواة في التعليم</a:t>
                      </a:r>
                      <a:r>
                        <a:rPr lang="ar-JO" sz="2000" b="0" kern="1200" dirty="0">
                          <a:solidFill>
                            <a:schemeClr val="tx1"/>
                          </a:solidFill>
                          <a:effectLst/>
                          <a:latin typeface="Alexandria" pitchFamily="2" charset="-78"/>
                          <a:ea typeface="+mn-ea"/>
                          <a:cs typeface="Alexandria" pitchFamily="2" charset="-78"/>
                        </a:rPr>
                        <a:t>.</a:t>
                      </a:r>
                      <a:r>
                        <a:rPr lang="ar-SA" sz="2000" b="0" kern="1200" dirty="0">
                          <a:solidFill>
                            <a:schemeClr val="tx1"/>
                          </a:solidFill>
                          <a:effectLst/>
                          <a:latin typeface="Alexandria" pitchFamily="2" charset="-78"/>
                          <a:ea typeface="+mn-ea"/>
                          <a:cs typeface="Alexandria" pitchFamily="2" charset="-78"/>
                        </a:rPr>
                        <a:t> </a:t>
                      </a:r>
                      <a:endParaRPr lang="en-US" sz="2000" b="0" kern="1200" dirty="0">
                        <a:solidFill>
                          <a:schemeClr val="tx1"/>
                        </a:solidFill>
                        <a:effectLst/>
                        <a:latin typeface="Alexandria" pitchFamily="2" charset="-78"/>
                        <a:ea typeface="+mn-ea"/>
                        <a:cs typeface="Alexandria" pitchFamily="2" charset="-78"/>
                      </a:endParaRPr>
                    </a:p>
                    <a:p>
                      <a:pPr indent="457200" algn="r" rtl="1">
                        <a:lnSpc>
                          <a:spcPct val="150000"/>
                        </a:lnSpc>
                      </a:pPr>
                      <a:r>
                        <a:rPr lang="ar-SA" sz="2000" b="0" kern="1200" dirty="0">
                          <a:solidFill>
                            <a:schemeClr val="tx1"/>
                          </a:solidFill>
                          <a:effectLst/>
                          <a:latin typeface="Alexandria" pitchFamily="2" charset="-78"/>
                          <a:ea typeface="+mn-ea"/>
                          <a:cs typeface="Alexandria" pitchFamily="2" charset="-78"/>
                        </a:rPr>
                        <a:t>وإذا كانت الإدارة التربوية التي ولدت بشكل علمي عام (1946)، متكئة على مفاهيم ومبادئ ونظريات الإدارة العامة التي كانت قد ولدت عام (1911) على يد فريدريك تايلور، فإن القيادة التربوية هي الأخرى لم تبصر النور إلا بعد أن نضجت مفاهيم القيادة في حقل الإدارة العامة.</a:t>
                      </a:r>
                      <a:endParaRPr lang="en-US" sz="2000" b="0" kern="1200" dirty="0">
                        <a:solidFill>
                          <a:schemeClr val="tx1"/>
                        </a:solidFill>
                        <a:effectLst/>
                        <a:latin typeface="Alexandria" pitchFamily="2" charset="-78"/>
                        <a:ea typeface="+mn-ea"/>
                        <a:cs typeface="Alexandria" pitchFamily="2" charset="-78"/>
                      </a:endParaRPr>
                    </a:p>
                    <a:p>
                      <a:pPr indent="457200" algn="r" rtl="1">
                        <a:lnSpc>
                          <a:spcPct val="150000"/>
                        </a:lnSpc>
                      </a:pPr>
                      <a:r>
                        <a:rPr lang="ar-SA" sz="2000" b="0" kern="1200" dirty="0">
                          <a:solidFill>
                            <a:schemeClr val="tx1"/>
                          </a:solidFill>
                          <a:effectLst/>
                          <a:latin typeface="Alexandria" pitchFamily="2" charset="-78"/>
                          <a:ea typeface="+mn-ea"/>
                          <a:cs typeface="Alexandria" pitchFamily="2" charset="-78"/>
                        </a:rPr>
                        <a:t> ولذا، يبدو منطقيا أن نناقش مفهوم القيادة في حقل الإدارة العامة ونوضحه أولاً، ليتسنى لنا الولوج إلى مفهومها في حقل التربية والتعليم. وما من شك في </a:t>
                      </a:r>
                      <a:r>
                        <a:rPr lang="ar-JO" sz="2000" b="0" kern="1200" dirty="0">
                          <a:solidFill>
                            <a:schemeClr val="tx1"/>
                          </a:solidFill>
                          <a:effectLst/>
                          <a:latin typeface="Alexandria" pitchFamily="2" charset="-78"/>
                          <a:ea typeface="+mn-ea"/>
                          <a:cs typeface="Alexandria" pitchFamily="2" charset="-78"/>
                        </a:rPr>
                        <a:t>أ</a:t>
                      </a:r>
                      <a:r>
                        <a:rPr lang="ar-SA" sz="2000" b="0" kern="1200" dirty="0">
                          <a:solidFill>
                            <a:schemeClr val="tx1"/>
                          </a:solidFill>
                          <a:effectLst/>
                          <a:latin typeface="Alexandria" pitchFamily="2" charset="-78"/>
                          <a:ea typeface="+mn-ea"/>
                          <a:cs typeface="Alexandria" pitchFamily="2" charset="-78"/>
                        </a:rPr>
                        <a:t>ن القيادة التربوية تتضمن تعامل القائد التربوي مع العاملين في المنظمة التربوية التي يقود ( مدرسة، مديرية تربية، كلية، جامعة) لتحقيق أهداف هذه المؤسسات التعليمية. </a:t>
                      </a:r>
                      <a:endParaRPr lang="en-US" sz="2000" b="0" kern="1200" dirty="0">
                        <a:solidFill>
                          <a:schemeClr val="tx1"/>
                        </a:solidFill>
                        <a:effectLst/>
                        <a:latin typeface="Alexandria" pitchFamily="2" charset="-78"/>
                        <a:ea typeface="+mn-ea"/>
                        <a:cs typeface="Alexandria" pitchFamily="2" charset="-78"/>
                      </a:endParaRPr>
                    </a:p>
                  </a:txBody>
                  <a:tcPr marL="68580" marR="68580" marT="0" marB="0">
                    <a:solidFill>
                      <a:schemeClr val="bg1"/>
                    </a:solidFill>
                  </a:tcPr>
                </a:tc>
                <a:extLst>
                  <a:ext uri="{0D108BD9-81ED-4DB2-BD59-A6C34878D82A}">
                    <a16:rowId xmlns:a16="http://schemas.microsoft.com/office/drawing/2014/main" val="3350828949"/>
                  </a:ext>
                </a:extLst>
              </a:tr>
            </a:tbl>
          </a:graphicData>
        </a:graphic>
      </p:graphicFrame>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09600" y="1330983"/>
            <a:ext cx="10861965" cy="107018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r" rtl="1">
              <a:lnSpc>
                <a:spcPct val="150000"/>
              </a:lnSpc>
            </a:pPr>
            <a:r>
              <a:rPr lang="ar-SA" sz="2000" dirty="0">
                <a:latin typeface="Alexandria" pitchFamily="2" charset="-78"/>
                <a:cs typeface="Alexandria" pitchFamily="2" charset="-78"/>
              </a:rPr>
              <a:t>ذكر الباحثون في ميادين الإدارة العامة، والادارة التربوية، والقيادة، أن أياً من رجل الادارة أم القائد، لا يستطيع تحقيق أهداف منظمته إلا من خلال قيامه بعشر وظائف، وهي:</a:t>
            </a:r>
            <a:endParaRPr lang="en-US" sz="2000" dirty="0">
              <a:latin typeface="Alexandria" pitchFamily="2" charset="-78"/>
              <a:cs typeface="Alexandria" pitchFamily="2" charset="-78"/>
            </a:endParaRPr>
          </a:p>
        </p:txBody>
      </p:sp>
      <p:graphicFrame>
        <p:nvGraphicFramePr>
          <p:cNvPr id="4" name="رسم تخطيطي 3"/>
          <p:cNvGraphicFramePr/>
          <p:nvPr>
            <p:extLst>
              <p:ext uri="{D42A27DB-BD31-4B8C-83A1-F6EECF244321}">
                <p14:modId xmlns:p14="http://schemas.microsoft.com/office/powerpoint/2010/main" val="3916385265"/>
              </p:ext>
            </p:extLst>
          </p:nvPr>
        </p:nvGraphicFramePr>
        <p:xfrm>
          <a:off x="381000" y="2717701"/>
          <a:ext cx="11665375" cy="3478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مربع نص 1"/>
          <p:cNvSpPr txBox="1"/>
          <p:nvPr/>
        </p:nvSpPr>
        <p:spPr>
          <a:xfrm rot="19009102">
            <a:off x="7429623" y="4985516"/>
            <a:ext cx="4051500" cy="523220"/>
          </a:xfrm>
          <a:prstGeom prst="rect">
            <a:avLst/>
          </a:prstGeom>
          <a:noFill/>
        </p:spPr>
        <p:txBody>
          <a:bodyPr wrap="square" rtlCol="1">
            <a:spAutoFit/>
          </a:bodyPr>
          <a:lstStyle/>
          <a:p>
            <a:pPr algn="r" rtl="1"/>
            <a:r>
              <a:rPr lang="ar-JO" sz="2800" b="1" dirty="0">
                <a:latin typeface="Alexandria" pitchFamily="2" charset="-78"/>
                <a:cs typeface="Alexandria" pitchFamily="2" charset="-78"/>
              </a:rPr>
              <a:t>وظائف الإدارة التربوية</a:t>
            </a:r>
          </a:p>
        </p:txBody>
      </p:sp>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1382" y="1322222"/>
            <a:ext cx="10350435"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9310" y="1554711"/>
            <a:ext cx="9628908"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وف</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ما يتعلق بالمعنى الاصطلاحي للقيادة، فإن الباحثين في العلوم الادارية لم يتفقوا على تعريف واحد لهذا المصطلح. وانما تباينت آراؤهم تبعاً لنوعية الدراسة، وبيئة المنظمة. ففي حين تناول بعض الباحثين القيادة من زاوية الخصائص الشخصية، أو الصفات الشخصية للقائد، فقد تناولها آخرون من ناحية استخدام القائد للسلطة، وتناولها فريق ثالث من حيث القدرات والمهارات الشخصية للقائد. ولهذا يبدو سهلا على الفهم عدم اتفاق الباحثين والمفكرين على تعريف واحد للقيادة، وتأسيساً على ما سبق، فقد ظهر للقيادة تعريفات متعددة، ولكنها كبيرة التشابه.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وربما كان همفيل (1949 </a:t>
            </a:r>
            <a:r>
              <a:rPr lang="en-US" sz="1600" dirty="0">
                <a:latin typeface="Alexandria" pitchFamily="2" charset="-78"/>
                <a:cs typeface="Alexandria" pitchFamily="2" charset="-78"/>
              </a:rPr>
              <a:t> (Hemphill, </a:t>
            </a:r>
            <a:r>
              <a:rPr lang="ar-SA" sz="1600" dirty="0">
                <a:latin typeface="Alexandria" pitchFamily="2" charset="-78"/>
                <a:cs typeface="Alexandria" pitchFamily="2" charset="-78"/>
              </a:rPr>
              <a:t>أول من عرف القيادة، إذ رأى بأنها سلوك الفرد عند قيامه بتوجيه نشاطات الجماعة.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ويشير كنعان (1995) إلى أن القيادة ظاهرة اجتماعية وتربوية ونفسية تقوم على علاقة اعتمادية متبادلة بين القائد والجماعة التي يقودها، وترتبط بوجود هذا القائد بين الجماعة، ومثلما أنه يؤثر فيها، فإنه يتأثر بها، وتعمل القيادة على إيجاد التفاعل الاجتماعي، بغية تحقيق الأهداف المشتركة. </a:t>
            </a:r>
            <a:endParaRPr lang="en-US" sz="1600"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2193411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1308" y="1322222"/>
            <a:ext cx="1070051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30182" y="1520102"/>
            <a:ext cx="10260652" cy="4337791"/>
          </a:xfrm>
          <a:prstGeom prst="rect">
            <a:avLst/>
          </a:prstGeom>
          <a:noFill/>
        </p:spPr>
        <p:txBody>
          <a:bodyPr wrap="square" rtlCol="0">
            <a:spAutoFit/>
          </a:bodyPr>
          <a:lstStyle/>
          <a:p>
            <a:pPr algn="r" rtl="1">
              <a:lnSpc>
                <a:spcPct val="200000"/>
              </a:lnSpc>
            </a:pPr>
            <a:r>
              <a:rPr lang="ar-SA" sz="1400" dirty="0">
                <a:solidFill>
                  <a:srgbClr val="4FBCE4"/>
                </a:solidFill>
                <a:latin typeface="Alexandria" pitchFamily="2" charset="-78"/>
                <a:cs typeface="Alexandria" pitchFamily="2" charset="-78"/>
              </a:rPr>
              <a:t>معنى القيادة اللغوي: </a:t>
            </a:r>
            <a:r>
              <a:rPr lang="ar-SA" sz="1400" dirty="0">
                <a:latin typeface="Alexandria" pitchFamily="2" charset="-78"/>
                <a:cs typeface="Alexandria" pitchFamily="2" charset="-78"/>
              </a:rPr>
              <a:t>القيادة في اللغة العربية هي مصدر من الفعل، </a:t>
            </a:r>
            <a:r>
              <a:rPr lang="ar-SA" sz="1400" dirty="0">
                <a:solidFill>
                  <a:srgbClr val="4FBCE4"/>
                </a:solidFill>
                <a:latin typeface="Alexandria" pitchFamily="2" charset="-78"/>
                <a:cs typeface="Alexandria" pitchFamily="2" charset="-78"/>
              </a:rPr>
              <a:t>قاد</a:t>
            </a:r>
            <a:r>
              <a:rPr lang="ar-SA" sz="1400" dirty="0">
                <a:latin typeface="Alexandria" pitchFamily="2" charset="-78"/>
                <a:cs typeface="Alexandria" pitchFamily="2" charset="-78"/>
              </a:rPr>
              <a:t>، ومنها </a:t>
            </a:r>
            <a:r>
              <a:rPr lang="ar-SA" sz="1400" dirty="0">
                <a:solidFill>
                  <a:srgbClr val="4FBCE4"/>
                </a:solidFill>
                <a:latin typeface="Alexandria" pitchFamily="2" charset="-78"/>
                <a:cs typeface="Alexandria" pitchFamily="2" charset="-78"/>
              </a:rPr>
              <a:t>القائد</a:t>
            </a:r>
            <a:r>
              <a:rPr lang="ar-SA" sz="1400" dirty="0">
                <a:latin typeface="Alexandria" pitchFamily="2" charset="-78"/>
                <a:cs typeface="Alexandria" pitchFamily="2" charset="-78"/>
              </a:rPr>
              <a:t>، وهو الذي يتولى توجيه</a:t>
            </a:r>
            <a:r>
              <a:rPr lang="en-US" sz="1400" dirty="0">
                <a:latin typeface="Alexandria" pitchFamily="2" charset="-78"/>
                <a:cs typeface="Alexandria" pitchFamily="2" charset="-78"/>
              </a:rPr>
              <a:t> </a:t>
            </a:r>
            <a:r>
              <a:rPr lang="ar-SA" sz="1400" dirty="0">
                <a:latin typeface="Alexandria" pitchFamily="2" charset="-78"/>
                <a:cs typeface="Alexandria" pitchFamily="2" charset="-78"/>
              </a:rPr>
              <a:t>الناس. وأشار ابن منظور الى أن مصطلح القيادة يعني </a:t>
            </a:r>
            <a:r>
              <a:rPr lang="ar-SA" sz="1400" dirty="0">
                <a:solidFill>
                  <a:srgbClr val="4FBCE4"/>
                </a:solidFill>
                <a:latin typeface="Alexandria" pitchFamily="2" charset="-78"/>
                <a:cs typeface="Alexandria" pitchFamily="2" charset="-78"/>
              </a:rPr>
              <a:t>القود</a:t>
            </a:r>
            <a:r>
              <a:rPr lang="ar-SA" sz="1400" dirty="0">
                <a:latin typeface="Alexandria" pitchFamily="2" charset="-78"/>
                <a:cs typeface="Alexandria" pitchFamily="2" charset="-78"/>
              </a:rPr>
              <a:t> وهو نقيض السوق، فالقود من أمام والسوق من</a:t>
            </a:r>
            <a:r>
              <a:rPr lang="en-US" sz="1400" dirty="0">
                <a:latin typeface="Alexandria" pitchFamily="2" charset="-78"/>
                <a:cs typeface="Alexandria" pitchFamily="2" charset="-78"/>
              </a:rPr>
              <a:t> </a:t>
            </a:r>
            <a:r>
              <a:rPr lang="ar-SA" sz="1400" dirty="0">
                <a:latin typeface="Alexandria" pitchFamily="2" charset="-78"/>
                <a:cs typeface="Alexandria" pitchFamily="2" charset="-78"/>
              </a:rPr>
              <a:t>خلف. كما تعني القيادة أيضاً الأخذ بالزمام، والسير به نحو غاية مرسومة والقائد لدى العرب الأقدمين تعني</a:t>
            </a:r>
            <a:r>
              <a:rPr lang="en-US" sz="1400" dirty="0">
                <a:latin typeface="Alexandria" pitchFamily="2" charset="-78"/>
                <a:cs typeface="Alexandria" pitchFamily="2" charset="-78"/>
              </a:rPr>
              <a:t> </a:t>
            </a:r>
            <a:r>
              <a:rPr lang="ar-SA" sz="1400" dirty="0">
                <a:latin typeface="Alexandria" pitchFamily="2" charset="-78"/>
                <a:cs typeface="Alexandria" pitchFamily="2" charset="-78"/>
              </a:rPr>
              <a:t>المرشد والدليل والهادي. </a:t>
            </a:r>
            <a:endParaRPr lang="ar-EG" sz="1400" dirty="0">
              <a:latin typeface="Alexandria" pitchFamily="2" charset="-78"/>
              <a:cs typeface="Alexandria" pitchFamily="2" charset="-78"/>
            </a:endParaRPr>
          </a:p>
          <a:p>
            <a:pPr algn="r" rtl="1">
              <a:lnSpc>
                <a:spcPct val="200000"/>
              </a:lnSpc>
            </a:pPr>
            <a:r>
              <a:rPr lang="ar-SA" sz="1400" dirty="0">
                <a:latin typeface="Alexandria" pitchFamily="2" charset="-78"/>
                <a:cs typeface="Alexandria" pitchFamily="2" charset="-78"/>
              </a:rPr>
              <a:t>وإذا رجعنا إلى الفكر اللاتيني واليوناني لتحديد مفهوم </a:t>
            </a:r>
            <a:r>
              <a:rPr lang="ar-SA" sz="1400" dirty="0">
                <a:solidFill>
                  <a:srgbClr val="4FBCE4"/>
                </a:solidFill>
                <a:latin typeface="Alexandria" pitchFamily="2" charset="-78"/>
                <a:cs typeface="Alexandria" pitchFamily="2" charset="-78"/>
              </a:rPr>
              <a:t>القيادة</a:t>
            </a:r>
            <a:r>
              <a:rPr lang="ar-EG" sz="1400" dirty="0">
                <a:latin typeface="Alexandria" pitchFamily="2" charset="-78"/>
                <a:cs typeface="Alexandria" pitchFamily="2" charset="-78"/>
              </a:rPr>
              <a:t> </a:t>
            </a:r>
            <a:r>
              <a:rPr lang="en-US" sz="1400" dirty="0">
                <a:solidFill>
                  <a:srgbClr val="4FBCE4"/>
                </a:solidFill>
                <a:latin typeface="Alexandria" pitchFamily="2" charset="-78"/>
                <a:cs typeface="Alexandria" pitchFamily="2" charset="-78"/>
              </a:rPr>
              <a:t>leadership</a:t>
            </a:r>
            <a:r>
              <a:rPr lang="ar-EG" sz="1400" dirty="0">
                <a:latin typeface="Alexandria" pitchFamily="2" charset="-78"/>
                <a:cs typeface="Alexandria" pitchFamily="2" charset="-78"/>
              </a:rPr>
              <a:t> </a:t>
            </a:r>
            <a:r>
              <a:rPr lang="ar-SA" sz="1400" dirty="0">
                <a:latin typeface="Alexandria" pitchFamily="2" charset="-78"/>
                <a:cs typeface="Alexandria" pitchFamily="2" charset="-78"/>
              </a:rPr>
              <a:t>من الفعل اليوناني </a:t>
            </a:r>
            <a:r>
              <a:rPr lang="en-US" sz="1400" dirty="0">
                <a:latin typeface="Alexandria" pitchFamily="2" charset="-78"/>
                <a:cs typeface="Alexandria" pitchFamily="2" charset="-78"/>
              </a:rPr>
              <a:t> </a:t>
            </a:r>
            <a:r>
              <a:rPr lang="en-US" sz="1400" dirty="0" err="1">
                <a:solidFill>
                  <a:srgbClr val="4FBCE4"/>
                </a:solidFill>
                <a:latin typeface="Alexandria" pitchFamily="2" charset="-78"/>
                <a:cs typeface="Alexandria" pitchFamily="2" charset="-78"/>
              </a:rPr>
              <a:t>Arbien</a:t>
            </a:r>
            <a:r>
              <a:rPr lang="en-US" sz="1400" dirty="0">
                <a:latin typeface="Alexandria" pitchFamily="2" charset="-78"/>
                <a:cs typeface="Alexandria" pitchFamily="2" charset="-78"/>
              </a:rPr>
              <a:t> </a:t>
            </a:r>
            <a:r>
              <a:rPr lang="ar-SA" sz="1400" dirty="0">
                <a:latin typeface="Alexandria" pitchFamily="2" charset="-78"/>
                <a:cs typeface="Alexandria" pitchFamily="2" charset="-78"/>
              </a:rPr>
              <a:t>أي بمعنى </a:t>
            </a:r>
            <a:r>
              <a:rPr lang="ar-SA" sz="1400" dirty="0">
                <a:solidFill>
                  <a:srgbClr val="4FBCE4"/>
                </a:solidFill>
                <a:latin typeface="Alexandria" pitchFamily="2" charset="-78"/>
                <a:cs typeface="Alexandria" pitchFamily="2" charset="-78"/>
              </a:rPr>
              <a:t>يبدأ</a:t>
            </a:r>
            <a:r>
              <a:rPr lang="ar-SA" sz="1400" dirty="0">
                <a:latin typeface="Alexandria" pitchFamily="2" charset="-78"/>
                <a:cs typeface="Alexandria" pitchFamily="2" charset="-78"/>
              </a:rPr>
              <a:t> أو</a:t>
            </a:r>
            <a:r>
              <a:rPr lang="ar-EG" sz="1400" dirty="0">
                <a:latin typeface="Alexandria" pitchFamily="2" charset="-78"/>
                <a:cs typeface="Alexandria" pitchFamily="2" charset="-78"/>
              </a:rPr>
              <a:t> </a:t>
            </a:r>
            <a:r>
              <a:rPr lang="ar-SA" sz="1400" dirty="0">
                <a:solidFill>
                  <a:srgbClr val="4FBCE4"/>
                </a:solidFill>
                <a:latin typeface="Alexandria" pitchFamily="2" charset="-78"/>
                <a:cs typeface="Alexandria" pitchFamily="2" charset="-78"/>
              </a:rPr>
              <a:t>يقود</a:t>
            </a:r>
            <a:r>
              <a:rPr lang="ar-SA" sz="1400" dirty="0">
                <a:latin typeface="Alexandria" pitchFamily="2" charset="-78"/>
                <a:cs typeface="Alexandria" pitchFamily="2" charset="-78"/>
              </a:rPr>
              <a:t> أو </a:t>
            </a:r>
            <a:r>
              <a:rPr lang="ar-SA" sz="1400" dirty="0">
                <a:solidFill>
                  <a:srgbClr val="4FBCE4"/>
                </a:solidFill>
                <a:latin typeface="Alexandria" pitchFamily="2" charset="-78"/>
                <a:cs typeface="Alexandria" pitchFamily="2" charset="-78"/>
              </a:rPr>
              <a:t>يحكم</a:t>
            </a:r>
            <a:r>
              <a:rPr lang="ar-SA" sz="1400" dirty="0">
                <a:latin typeface="Alexandria" pitchFamily="2" charset="-78"/>
                <a:cs typeface="Alexandria" pitchFamily="2" charset="-78"/>
              </a:rPr>
              <a:t>، وهذا يتفق مع الفعل اللاتيني </a:t>
            </a:r>
            <a:r>
              <a:rPr lang="en-US" sz="1400" dirty="0" err="1">
                <a:solidFill>
                  <a:srgbClr val="4FBCE4"/>
                </a:solidFill>
                <a:latin typeface="Alexandria" pitchFamily="2" charset="-78"/>
                <a:cs typeface="Alexandria" pitchFamily="2" charset="-78"/>
              </a:rPr>
              <a:t>Agere</a:t>
            </a:r>
            <a:r>
              <a:rPr lang="ar-EG" sz="1400" dirty="0">
                <a:latin typeface="Alexandria" pitchFamily="2" charset="-78"/>
                <a:cs typeface="Alexandria" pitchFamily="2" charset="-78"/>
              </a:rPr>
              <a:t> </a:t>
            </a:r>
            <a:r>
              <a:rPr lang="ar-SA" sz="1400" dirty="0">
                <a:latin typeface="Alexandria" pitchFamily="2" charset="-78"/>
                <a:cs typeface="Alexandria" pitchFamily="2" charset="-78"/>
              </a:rPr>
              <a:t>والذي يعني </a:t>
            </a:r>
            <a:r>
              <a:rPr lang="ar-SA" sz="1400" dirty="0">
                <a:solidFill>
                  <a:srgbClr val="4FBCE4"/>
                </a:solidFill>
                <a:latin typeface="Alexandria" pitchFamily="2" charset="-78"/>
                <a:cs typeface="Alexandria" pitchFamily="2" charset="-78"/>
              </a:rPr>
              <a:t>يحرك أو يقود</a:t>
            </a:r>
            <a:r>
              <a:rPr lang="ar-SA" sz="1400" dirty="0">
                <a:latin typeface="Alexandria" pitchFamily="2" charset="-78"/>
                <a:cs typeface="Alexandria" pitchFamily="2" charset="-78"/>
              </a:rPr>
              <a:t>، وكانت تطلق</a:t>
            </a:r>
            <a:r>
              <a:rPr lang="en-US" sz="1400" dirty="0">
                <a:latin typeface="Alexandria" pitchFamily="2" charset="-78"/>
                <a:cs typeface="Alexandria" pitchFamily="2" charset="-78"/>
              </a:rPr>
              <a:t> </a:t>
            </a:r>
            <a:r>
              <a:rPr lang="ar-SA" sz="1400" dirty="0">
                <a:latin typeface="Alexandria" pitchFamily="2" charset="-78"/>
                <a:cs typeface="Alexandria" pitchFamily="2" charset="-78"/>
              </a:rPr>
              <a:t>على رجل الدولة الأول، الذي كان في العادة كاهناً ورئيساً سياسياً في آن واحد.</a:t>
            </a:r>
          </a:p>
          <a:p>
            <a:pPr algn="r" rtl="1">
              <a:lnSpc>
                <a:spcPct val="200000"/>
              </a:lnSpc>
            </a:pPr>
            <a:r>
              <a:rPr lang="ar-SA" sz="1400" dirty="0">
                <a:latin typeface="Alexandria" pitchFamily="2" charset="-78"/>
                <a:cs typeface="Alexandria" pitchFamily="2" charset="-78"/>
              </a:rPr>
              <a:t>أما في اللغة الإنجليزية، فإن </a:t>
            </a:r>
            <a:r>
              <a:rPr lang="ar-SA" sz="1400" dirty="0">
                <a:solidFill>
                  <a:srgbClr val="4FBCE4"/>
                </a:solidFill>
                <a:latin typeface="Alexandria" pitchFamily="2" charset="-78"/>
                <a:cs typeface="Alexandria" pitchFamily="2" charset="-78"/>
              </a:rPr>
              <a:t>القيادة</a:t>
            </a:r>
            <a:r>
              <a:rPr lang="en-US" sz="1400" dirty="0">
                <a:latin typeface="Alexandria" pitchFamily="2" charset="-78"/>
                <a:cs typeface="Alexandria" pitchFamily="2" charset="-78"/>
              </a:rPr>
              <a:t> </a:t>
            </a:r>
            <a:r>
              <a:rPr lang="en-US" sz="1400" dirty="0">
                <a:solidFill>
                  <a:srgbClr val="4FBCE4"/>
                </a:solidFill>
                <a:latin typeface="Alexandria" pitchFamily="2" charset="-78"/>
                <a:cs typeface="Alexandria" pitchFamily="2" charset="-78"/>
              </a:rPr>
              <a:t>Leadership</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هي الاسم من الفعل</a:t>
            </a:r>
            <a:r>
              <a:rPr lang="en-US" sz="1400" dirty="0">
                <a:latin typeface="Alexandria" pitchFamily="2" charset="-78"/>
                <a:cs typeface="Alexandria" pitchFamily="2" charset="-78"/>
              </a:rPr>
              <a:t>  </a:t>
            </a:r>
            <a:r>
              <a:rPr lang="en-US" sz="1400" dirty="0">
                <a:solidFill>
                  <a:srgbClr val="4FBCE4"/>
                </a:solidFill>
                <a:latin typeface="Alexandria" pitchFamily="2" charset="-78"/>
                <a:cs typeface="Alexandria" pitchFamily="2" charset="-78"/>
              </a:rPr>
              <a:t>Lead</a:t>
            </a:r>
            <a:r>
              <a:rPr lang="en-US" sz="1400" dirty="0">
                <a:latin typeface="Alexandria" pitchFamily="2" charset="-78"/>
                <a:cs typeface="Alexandria" pitchFamily="2" charset="-78"/>
              </a:rPr>
              <a:t> </a:t>
            </a:r>
            <a:r>
              <a:rPr lang="ar-SA" sz="1400" dirty="0">
                <a:latin typeface="Alexandria" pitchFamily="2" charset="-78"/>
                <a:cs typeface="Alexandria" pitchFamily="2" charset="-78"/>
              </a:rPr>
              <a:t>الذي تتضمن معانيه </a:t>
            </a:r>
            <a:r>
              <a:rPr lang="ar-SA" sz="1400" dirty="0">
                <a:solidFill>
                  <a:srgbClr val="4FBCE4"/>
                </a:solidFill>
                <a:latin typeface="Alexandria" pitchFamily="2" charset="-78"/>
                <a:cs typeface="Alexandria" pitchFamily="2" charset="-78"/>
              </a:rPr>
              <a:t>يقود</a:t>
            </a:r>
            <a:r>
              <a:rPr lang="ar-SA" sz="1400" dirty="0">
                <a:latin typeface="Alexandria" pitchFamily="2" charset="-78"/>
                <a:cs typeface="Alexandria" pitchFamily="2" charset="-78"/>
              </a:rPr>
              <a:t>، ويتقدم غيره، ويحتل المركز الامامي، ويكون في الطليعة، ويسيطر على شخص سيطرة تامة، ويملك قيادة شخص، ويحمل شخص على أن يتبعه من غير تفكير، ويدل على الطريق. وقد ورد في المعجم الوسيط أن القائد </a:t>
            </a:r>
            <a:r>
              <a:rPr lang="en-US" sz="1400" dirty="0">
                <a:latin typeface="Alexandria" pitchFamily="2" charset="-78"/>
                <a:cs typeface="Alexandria" pitchFamily="2" charset="-78"/>
              </a:rPr>
              <a:t> Leader </a:t>
            </a:r>
            <a:r>
              <a:rPr lang="ar-SA" sz="1400" dirty="0">
                <a:latin typeface="Alexandria" pitchFamily="2" charset="-78"/>
                <a:cs typeface="Alexandria" pitchFamily="2" charset="-78"/>
              </a:rPr>
              <a:t>كل من يقود، وهو الهادي والمرشد والزعيم ومنها قائد الوحدة العسكرية وقائد الفرقة الموسيقية.</a:t>
            </a:r>
            <a:endParaRPr lang="en-US" sz="1400" dirty="0">
              <a:solidFill>
                <a:srgbClr val="2D3956"/>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60490200-4507-4FCE-DF9F-895197B2DB18}"/>
              </a:ext>
            </a:extLst>
          </p:cNvPr>
          <p:cNvSpPr txBox="1"/>
          <p:nvPr/>
        </p:nvSpPr>
        <p:spPr>
          <a:xfrm>
            <a:off x="5200763" y="488330"/>
            <a:ext cx="985836" cy="460960"/>
          </a:xfrm>
          <a:prstGeom prst="rect">
            <a:avLst/>
          </a:prstGeom>
          <a:noFill/>
        </p:spPr>
        <p:txBody>
          <a:bodyPr wrap="square">
            <a:spAutoFit/>
          </a:bodyPr>
          <a:lstStyle/>
          <a:p>
            <a:pPr algn="just" rtl="1">
              <a:lnSpc>
                <a:spcPct val="150000"/>
              </a:lnSpc>
            </a:pPr>
            <a:r>
              <a:rPr lang="ar-SA" sz="1800" dirty="0">
                <a:solidFill>
                  <a:srgbClr val="4FBCE4"/>
                </a:solidFill>
                <a:latin typeface="Alexandria" pitchFamily="2" charset="-78"/>
                <a:cs typeface="Alexandria" pitchFamily="2" charset="-78"/>
              </a:rPr>
              <a:t>القيادة</a:t>
            </a:r>
          </a:p>
        </p:txBody>
      </p:sp>
    </p:spTree>
    <p:extLst>
      <p:ext uri="{BB962C8B-B14F-4D97-AF65-F5344CB8AC3E}">
        <p14:creationId xmlns:p14="http://schemas.microsoft.com/office/powerpoint/2010/main" val="1418729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92"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1004112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9199842"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ينظر الباحثون في علم الادارة الى </a:t>
            </a:r>
            <a:r>
              <a:rPr lang="ar-SA" sz="1600" u="sng" dirty="0">
                <a:latin typeface="Alexandria" pitchFamily="2" charset="-78"/>
                <a:cs typeface="Alexandria" pitchFamily="2" charset="-78"/>
              </a:rPr>
              <a:t>الوظيفة الرابعة من هذه الوظائف؛ التوجيه </a:t>
            </a:r>
            <a:r>
              <a:rPr lang="ar-JO" sz="1600" u="sng" dirty="0">
                <a:latin typeface="Alexandria" pitchFamily="2" charset="-78"/>
                <a:cs typeface="Alexandria" pitchFamily="2" charset="-78"/>
              </a:rPr>
              <a:t>(</a:t>
            </a:r>
            <a:r>
              <a:rPr lang="en-US" sz="1600" u="sng" dirty="0">
                <a:latin typeface="Alexandria" pitchFamily="2" charset="-78"/>
                <a:cs typeface="Alexandria" pitchFamily="2" charset="-78"/>
              </a:rPr>
              <a:t>Directing</a:t>
            </a:r>
            <a:r>
              <a:rPr lang="ar-JO" sz="1600" u="sng" dirty="0">
                <a:latin typeface="Alexandria" pitchFamily="2" charset="-78"/>
                <a:cs typeface="Alexandria" pitchFamily="2" charset="-78"/>
              </a:rPr>
              <a:t>)</a:t>
            </a:r>
            <a:r>
              <a:rPr lang="ar-SA" sz="1600" u="sng" dirty="0">
                <a:latin typeface="Alexandria" pitchFamily="2" charset="-78"/>
                <a:cs typeface="Alexandria" pitchFamily="2" charset="-78"/>
              </a:rPr>
              <a:t> أو </a:t>
            </a:r>
            <a:r>
              <a:rPr lang="en-US" sz="1600" u="sng" dirty="0" err="1">
                <a:latin typeface="Alexandria" pitchFamily="2" charset="-78"/>
                <a:cs typeface="Alexandria" pitchFamily="2" charset="-78"/>
              </a:rPr>
              <a:t>Guilding</a:t>
            </a:r>
            <a:r>
              <a:rPr lang="en-US" sz="1600" u="sng" dirty="0">
                <a:latin typeface="Alexandria" pitchFamily="2" charset="-78"/>
                <a:cs typeface="Alexandria" pitchFamily="2" charset="-78"/>
              </a:rPr>
              <a:t>)</a:t>
            </a:r>
            <a:r>
              <a:rPr lang="ar-JO" sz="1600" u="sng" dirty="0">
                <a:latin typeface="Alexandria" pitchFamily="2" charset="-78"/>
                <a:cs typeface="Alexandria" pitchFamily="2" charset="-78"/>
              </a:rPr>
              <a:t>)</a:t>
            </a:r>
            <a:r>
              <a:rPr lang="ar-SA" sz="1600" u="sng" dirty="0">
                <a:latin typeface="Alexandria" pitchFamily="2" charset="-78"/>
                <a:cs typeface="Alexandria" pitchFamily="2" charset="-78"/>
              </a:rPr>
              <a:t> بأنها وثيقة الصلة بوظيفة القيادة الإدارية </a:t>
            </a:r>
            <a:r>
              <a:rPr lang="en-US" sz="1600" u="sng" dirty="0">
                <a:latin typeface="Alexandria" pitchFamily="2" charset="-78"/>
                <a:cs typeface="Alexandria" pitchFamily="2" charset="-78"/>
              </a:rPr>
              <a:t>(Administrative Leadership) </a:t>
            </a:r>
            <a:r>
              <a:rPr lang="ar-JO" sz="1600" u="sng" dirty="0">
                <a:latin typeface="Alexandria" pitchFamily="2" charset="-78"/>
                <a:cs typeface="Alexandria" pitchFamily="2" charset="-78"/>
              </a:rPr>
              <a:t>.</a:t>
            </a:r>
            <a:endParaRPr lang="en-US" sz="1600" u="sng"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و</a:t>
            </a:r>
            <a:r>
              <a:rPr lang="ar-SA" sz="1600" dirty="0">
                <a:latin typeface="Alexandria" pitchFamily="2" charset="-78"/>
                <a:cs typeface="Alexandria" pitchFamily="2" charset="-78"/>
              </a:rPr>
              <a:t>يقصد بهذه الوظيفة إصدار إرشادات عامة أو تفصيلية، للموظفين بغية تحقيق أهداف التنظيم وتختلف هذه الإرشادات في طبيعتها كليا عن عملية إصدار الأوامر، التي تعكس الممارسة الفعلية للسلطة الإدارية.</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وهذه الطبيعة لوظيفة التوجيه تتماشى تماماً مع طبيعة القيادة الإدارية التي تعتمد على السلطة غير الرسمية في عملية توجيه العاملين نحو تحقيق الأهداف التنظيمية.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ومن هنا جاءت العلاقة الوثيقة بين وظيفتي التوجيه والقيادة الإدارية، حتى أنهما أصبحتا وجهين لعملة واحدة. إن التأريخ لاستخدام مصطلح القيادة يشير الى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السبق فيها كان للمجال العسكري قبل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يستخدم في المجال المدني، بعد ذلك بقرون. ولم يبدأ الاهتمام الفعلي بدراسة هذا المصطلح الا في اواسط القرن العشرين.</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513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1006388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5" y="1728530"/>
            <a:ext cx="9122653" cy="3785011"/>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وهكذا يتضح أن القيادة تشتمل على ثلاثة عناصر رئيسية وهي: </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b="1" dirty="0">
                <a:solidFill>
                  <a:srgbClr val="4FBCE4"/>
                </a:solidFill>
                <a:latin typeface="Alexandria" pitchFamily="2" charset="-78"/>
                <a:cs typeface="Alexandria" pitchFamily="2" charset="-78"/>
              </a:rPr>
              <a:t>القائد: </a:t>
            </a:r>
            <a:r>
              <a:rPr lang="ar-SA" dirty="0">
                <a:latin typeface="Alexandria" pitchFamily="2" charset="-78"/>
                <a:cs typeface="Alexandria" pitchFamily="2" charset="-78"/>
              </a:rPr>
              <a:t>وهو أحد أفراد المجموعة المتميزين يمتلك القدرة على التأثير فيهم للحصول على ولاتهم الطوعي واستجاباتهم وتفاعلهم، كما يمتلك القوة في اتخاذ القرارات لبقية أفراد الجماعة. وعليه، فلا يكون القائد قائدا إلا إذا حصل على ولاء الجماعة التي يعمل معها. </a:t>
            </a:r>
            <a:endParaRPr lang="en-US"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b="1" dirty="0">
                <a:solidFill>
                  <a:srgbClr val="4FBCE4"/>
                </a:solidFill>
                <a:latin typeface="Alexandria" pitchFamily="2" charset="-78"/>
                <a:cs typeface="Alexandria" pitchFamily="2" charset="-78"/>
              </a:rPr>
              <a:t>الجماعة</a:t>
            </a:r>
            <a:r>
              <a:rPr lang="en-US" b="1" dirty="0">
                <a:solidFill>
                  <a:srgbClr val="4FBCE4"/>
                </a:solidFill>
                <a:latin typeface="Alexandria" pitchFamily="2" charset="-78"/>
                <a:cs typeface="Alexandria" pitchFamily="2" charset="-78"/>
              </a:rPr>
              <a:t>:</a:t>
            </a:r>
            <a:r>
              <a:rPr lang="ar-SA" dirty="0">
                <a:latin typeface="Alexandria" pitchFamily="2" charset="-78"/>
                <a:cs typeface="Alexandria" pitchFamily="2" charset="-78"/>
              </a:rPr>
              <a:t> وهم مجموعة من الافراد الذين يشتركون في رغبتهم لتحقيق هدف ما، ويعترفون بالقائد الذي يقودهم لتحقيق هذا الهدف، ويدينون له بالولاء والطاعة.</a:t>
            </a:r>
            <a:endParaRPr lang="en-US"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dirty="0">
                <a:latin typeface="Alexandria" pitchFamily="2" charset="-78"/>
                <a:cs typeface="Alexandria" pitchFamily="2" charset="-78"/>
              </a:rPr>
              <a:t> </a:t>
            </a:r>
            <a:r>
              <a:rPr lang="ar-SA" b="1" dirty="0">
                <a:solidFill>
                  <a:srgbClr val="4FBCE4"/>
                </a:solidFill>
                <a:latin typeface="Alexandria" pitchFamily="2" charset="-78"/>
                <a:cs typeface="Alexandria" pitchFamily="2" charset="-78"/>
              </a:rPr>
              <a:t>الهدف</a:t>
            </a:r>
            <a:r>
              <a:rPr lang="en-US" b="1" dirty="0">
                <a:solidFill>
                  <a:srgbClr val="4FBCE4"/>
                </a:solidFill>
                <a:latin typeface="Alexandria" pitchFamily="2" charset="-78"/>
                <a:cs typeface="Alexandria" pitchFamily="2" charset="-78"/>
              </a:rPr>
              <a:t>:</a:t>
            </a:r>
            <a:r>
              <a:rPr lang="ar-SA" dirty="0">
                <a:latin typeface="Alexandria" pitchFamily="2" charset="-78"/>
                <a:cs typeface="Alexandria" pitchFamily="2" charset="-78"/>
              </a:rPr>
              <a:t> ويقصد به الغاية العليا التي تسعى الجماعة لتحقيقها.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921449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8347" y="13098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0"/>
            <a:ext cx="9957993" cy="44399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1709" y="1873182"/>
            <a:ext cx="9185564" cy="3467039"/>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على إن ما ينبغي تأكيده هو أن مفهوم القيادة </a:t>
            </a:r>
            <a:r>
              <a:rPr lang="en-US" sz="1600" dirty="0">
                <a:latin typeface="Alexandria" pitchFamily="2" charset="-78"/>
                <a:cs typeface="Alexandria" pitchFamily="2" charset="-78"/>
              </a:rPr>
              <a:t>Leadership</a:t>
            </a:r>
            <a:r>
              <a:rPr lang="ar-SA" sz="1600" dirty="0">
                <a:latin typeface="Alexandria" pitchFamily="2" charset="-78"/>
                <a:cs typeface="Alexandria" pitchFamily="2" charset="-78"/>
              </a:rPr>
              <a:t> في جوهره أوسع وأشمل من مفهوم الإدارة </a:t>
            </a:r>
            <a:r>
              <a:rPr lang="en-US" sz="1600" dirty="0">
                <a:latin typeface="Alexandria" pitchFamily="2" charset="-78"/>
                <a:cs typeface="Alexandria" pitchFamily="2" charset="-78"/>
              </a:rPr>
              <a:t>Administration</a:t>
            </a:r>
            <a:r>
              <a:rPr lang="ar-SA" sz="1600" dirty="0">
                <a:latin typeface="Alexandria" pitchFamily="2" charset="-78"/>
                <a:cs typeface="Alexandria" pitchFamily="2" charset="-78"/>
              </a:rPr>
              <a:t> ، وإن السلوك القيادي أوسع من السلوك الإداري. </a:t>
            </a:r>
            <a:endParaRPr lang="ar-JO"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وعليه فإن كل قائد هو بالضرورة إداري، ولكن العكس ليس صحيحاً على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محور عملية القيادة هو التأثير </a:t>
            </a:r>
            <a:r>
              <a:rPr lang="en-US" sz="1600" dirty="0">
                <a:latin typeface="Alexandria" pitchFamily="2" charset="-78"/>
                <a:cs typeface="Alexandria" pitchFamily="2" charset="-78"/>
              </a:rPr>
              <a:t>Influence</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ويقصد به السلوك الذي يقوم به القائد (وأحيانا الجماعة)، ويستطيع من خلاله تغيير سلوك أو مواقف أو مشاعر الآخرين (الجماعة) بالطريقة التي يريدها القائد ويختلف التأثير عن القوة </a:t>
            </a:r>
            <a:r>
              <a:rPr lang="en-US" sz="1600" dirty="0">
                <a:latin typeface="Alexandria" pitchFamily="2" charset="-78"/>
                <a:cs typeface="Alexandria" pitchFamily="2" charset="-78"/>
              </a:rPr>
              <a:t>Power</a:t>
            </a:r>
            <a:r>
              <a:rPr lang="ar-SA" sz="1600" dirty="0">
                <a:latin typeface="Alexandria" pitchFamily="2" charset="-78"/>
                <a:cs typeface="Alexandria" pitchFamily="2" charset="-78"/>
              </a:rPr>
              <a:t> التي تكون إذعاناً ،قسرياً، كما يختلف التأثير عن السلطة </a:t>
            </a:r>
            <a:r>
              <a:rPr lang="en-US" sz="1600" dirty="0">
                <a:latin typeface="Alexandria" pitchFamily="2" charset="-78"/>
                <a:cs typeface="Alexandria" pitchFamily="2" charset="-78"/>
              </a:rPr>
              <a:t>Authority</a:t>
            </a:r>
            <a:r>
              <a:rPr lang="ar-SA" sz="1600" dirty="0">
                <a:latin typeface="Alexandria" pitchFamily="2" charset="-78"/>
                <a:cs typeface="Alexandria" pitchFamily="2" charset="-78"/>
              </a:rPr>
              <a:t> ؛ التي تعد قوة شرعية تمنح للقائد بقرار، أو بتعليمات رسمية.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126459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32202"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9418" y="1448457"/>
            <a:ext cx="6082146" cy="4730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36148" y="1431500"/>
            <a:ext cx="5558325" cy="4482702"/>
          </a:xfrm>
          <a:prstGeom prst="rect">
            <a:avLst/>
          </a:prstGeom>
          <a:noFill/>
        </p:spPr>
        <p:txBody>
          <a:bodyPr wrap="square" rtlCol="0">
            <a:spAutoFit/>
          </a:bodyPr>
          <a:lstStyle/>
          <a:p>
            <a:pPr algn="ctr" rtl="1">
              <a:lnSpc>
                <a:spcPct val="150000"/>
              </a:lnSpc>
            </a:pPr>
            <a:r>
              <a:rPr lang="ar-JO" sz="1600" b="1" dirty="0">
                <a:solidFill>
                  <a:srgbClr val="4FBCE4"/>
                </a:solidFill>
                <a:latin typeface="Alexandria" pitchFamily="2" charset="-78"/>
                <a:cs typeface="Alexandria" pitchFamily="2" charset="-78"/>
              </a:rPr>
              <a:t>القيادة التربوية</a:t>
            </a:r>
            <a:endParaRPr lang="en-US" sz="1600" b="1" dirty="0">
              <a:solidFill>
                <a:srgbClr val="4FBCE4"/>
              </a:solidFill>
              <a:latin typeface="Alexandria" pitchFamily="2" charset="-78"/>
              <a:cs typeface="Alexandria" pitchFamily="2" charset="-78"/>
            </a:endParaRPr>
          </a:p>
          <a:p>
            <a:pPr algn="ctr" rtl="1">
              <a:lnSpc>
                <a:spcPct val="150000"/>
              </a:lnSpc>
            </a:pPr>
            <a:endParaRPr lang="ar-JO"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إن القيادة التربوية هي إحدى عناصر الإدارة التربوية، ويقوم عليها قائـد تربوي تجاوز مرحلة الادارة؛ التي تعنى بتسيير شؤون المؤسسة التربوية تسييراً روتينيا، الى التأثير السحري في العاملين معه في المؤسسة التربوية، بما يوفر لهم فرص الابداع والتطوير، وبالتالي تحقيق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هداف مؤسستهم على الوجه الأكمل. </a:t>
            </a: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وعليه، فإن نجاح المؤسسة التربوية في تحقيق </a:t>
            </a:r>
            <a:r>
              <a:rPr lang="ar-JO" sz="1600" dirty="0">
                <a:latin typeface="Alexandria" pitchFamily="2" charset="-78"/>
                <a:cs typeface="Alexandria" pitchFamily="2" charset="-78"/>
              </a:rPr>
              <a:t>أ</a:t>
            </a:r>
            <a:r>
              <a:rPr lang="ar-SA" sz="1600" dirty="0" err="1">
                <a:latin typeface="Alexandria" pitchFamily="2" charset="-78"/>
                <a:cs typeface="Alexandria" pitchFamily="2" charset="-78"/>
              </a:rPr>
              <a:t>هدافها</a:t>
            </a:r>
            <a:r>
              <a:rPr lang="ar-SA" sz="1600" dirty="0">
                <a:latin typeface="Alexandria" pitchFamily="2" charset="-78"/>
                <a:cs typeface="Alexandria" pitchFamily="2" charset="-78"/>
              </a:rPr>
              <a:t> يتوقف على قدرات القائد التربوي، وخصائصه وإمكاناته في توجيه العمل ورعاية العاملين معه، وتقديم العون والمساعدة لهم. </a:t>
            </a:r>
            <a:endParaRPr lang="en-US" sz="1600" dirty="0">
              <a:latin typeface="Alexandria" pitchFamily="2" charset="-78"/>
              <a:cs typeface="Alexandria" pitchFamily="2"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473" y="1903617"/>
            <a:ext cx="3671453" cy="4275510"/>
          </a:xfrm>
          <a:prstGeom prst="rect">
            <a:avLst/>
          </a:prstGeom>
        </p:spPr>
      </p:pic>
    </p:spTree>
    <p:extLst>
      <p:ext uri="{BB962C8B-B14F-4D97-AF65-F5344CB8AC3E}">
        <p14:creationId xmlns:p14="http://schemas.microsoft.com/office/powerpoint/2010/main" val="463402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86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103043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7185" y="1794657"/>
            <a:ext cx="9538851" cy="3877280"/>
          </a:xfrm>
          <a:prstGeom prst="rect">
            <a:avLst/>
          </a:prstGeom>
          <a:noFill/>
        </p:spPr>
        <p:txBody>
          <a:bodyPr wrap="square" rtlCol="0">
            <a:spAutoFit/>
          </a:bodyPr>
          <a:lstStyle/>
          <a:p>
            <a:pPr algn="ctr" rtl="1">
              <a:lnSpc>
                <a:spcPct val="150000"/>
              </a:lnSpc>
            </a:pPr>
            <a:r>
              <a:rPr lang="ar-JO" sz="1600" b="1" dirty="0">
                <a:solidFill>
                  <a:srgbClr val="4FBCE4"/>
                </a:solidFill>
                <a:latin typeface="Alexandria" pitchFamily="2" charset="-78"/>
                <a:cs typeface="Alexandria" pitchFamily="2" charset="-78"/>
              </a:rPr>
              <a:t>مفهوم القيادة التربوية</a:t>
            </a:r>
          </a:p>
          <a:p>
            <a:pPr algn="ctr" rtl="1">
              <a:lnSpc>
                <a:spcPct val="150000"/>
              </a:lnSpc>
            </a:pPr>
            <a:endParaRPr lang="ar-JO" sz="1600" b="1" dirty="0">
              <a:latin typeface="Alexandria" pitchFamily="2" charset="-78"/>
              <a:cs typeface="Alexandria" pitchFamily="2" charset="-78"/>
            </a:endParaRPr>
          </a:p>
          <a:p>
            <a:pPr indent="457200" algn="just" rtl="1">
              <a:lnSpc>
                <a:spcPct val="150000"/>
              </a:lnSpc>
            </a:pPr>
            <a:r>
              <a:rPr lang="ar-SA" sz="1600" dirty="0">
                <a:latin typeface="Alexandria" pitchFamily="2" charset="-78"/>
                <a:cs typeface="Alexandria" pitchFamily="2" charset="-78"/>
              </a:rPr>
              <a:t>تعرف </a:t>
            </a:r>
            <a:r>
              <a:rPr lang="ar-SA" sz="1600" b="1" dirty="0">
                <a:solidFill>
                  <a:srgbClr val="4FBCE4"/>
                </a:solidFill>
                <a:latin typeface="Alexandria" pitchFamily="2" charset="-78"/>
                <a:cs typeface="Alexandria" pitchFamily="2" charset="-78"/>
              </a:rPr>
              <a:t>القيادة التربوية </a:t>
            </a:r>
            <a:r>
              <a:rPr lang="ar-SA" sz="1600" dirty="0">
                <a:latin typeface="Alexandria" pitchFamily="2" charset="-78"/>
                <a:cs typeface="Alexandria" pitchFamily="2" charset="-78"/>
              </a:rPr>
              <a:t>على أنها مقدرة الفرد (القائد التربوي) على التأثير في سلوك فرد أو جماعة، للعمل برغبة، من أجل تحقيق هدف أو أهداف محددة. </a:t>
            </a:r>
            <a:endParaRPr lang="en-US" sz="1600" dirty="0">
              <a:latin typeface="Alexandria" pitchFamily="2" charset="-78"/>
              <a:cs typeface="Alexandria" pitchFamily="2" charset="-78"/>
            </a:endParaRPr>
          </a:p>
          <a:p>
            <a:pPr indent="457200" algn="just" rtl="1">
              <a:lnSpc>
                <a:spcPct val="150000"/>
              </a:lnSpc>
            </a:pPr>
            <a:r>
              <a:rPr lang="ar-SA" sz="1600" dirty="0">
                <a:latin typeface="Alexandria" pitchFamily="2" charset="-78"/>
                <a:cs typeface="Alexandria" pitchFamily="2" charset="-78"/>
              </a:rPr>
              <a:t>وتعرف </a:t>
            </a:r>
            <a:r>
              <a:rPr lang="ar-SA" sz="1600" b="1" dirty="0">
                <a:solidFill>
                  <a:srgbClr val="4FBCE4"/>
                </a:solidFill>
                <a:latin typeface="Alexandria" pitchFamily="2" charset="-78"/>
                <a:cs typeface="Alexandria" pitchFamily="2" charset="-78"/>
              </a:rPr>
              <a:t>القيادة التربوية </a:t>
            </a:r>
            <a:r>
              <a:rPr lang="ar-SA" sz="1600" dirty="0">
                <a:latin typeface="Alexandria" pitchFamily="2" charset="-78"/>
                <a:cs typeface="Alexandria" pitchFamily="2" charset="-78"/>
              </a:rPr>
              <a:t>بأنها المقدرة على الموازنة بين حاجيات المؤسسات التربوية وحاجيات الأفراد، والقائد هو من يستطيع الوقوف على عناصر الموقف لتفعيل قدرات الأفراد وتحفيزهم، وتحديد العوامل التي يمكن أن يؤدي تغييرها إلى تحقيق الأهداف، وعلى مستوى السلوك.</a:t>
            </a:r>
            <a:endParaRPr lang="en-US" sz="1600" dirty="0">
              <a:latin typeface="Alexandria" pitchFamily="2" charset="-78"/>
              <a:cs typeface="Alexandria" pitchFamily="2" charset="-78"/>
            </a:endParaRPr>
          </a:p>
          <a:p>
            <a:pPr indent="457200" algn="just" rtl="1">
              <a:lnSpc>
                <a:spcPct val="150000"/>
              </a:lnSpc>
            </a:pPr>
            <a:r>
              <a:rPr lang="ar-SA" sz="1600" dirty="0">
                <a:latin typeface="Alexandria" pitchFamily="2" charset="-78"/>
                <a:cs typeface="Alexandria" pitchFamily="2" charset="-78"/>
              </a:rPr>
              <a:t>ويمكن </a:t>
            </a:r>
            <a:r>
              <a:rPr lang="ar-SA" sz="1600" b="1" dirty="0">
                <a:solidFill>
                  <a:srgbClr val="4FBCE4"/>
                </a:solidFill>
                <a:latin typeface="Alexandria" pitchFamily="2" charset="-78"/>
                <a:cs typeface="Alexandria" pitchFamily="2" charset="-78"/>
              </a:rPr>
              <a:t>تعريف القيادة التربوية </a:t>
            </a:r>
            <a:r>
              <a:rPr lang="ar-SA" sz="1600" dirty="0">
                <a:latin typeface="Alexandria" pitchFamily="2" charset="-78"/>
                <a:cs typeface="Alexandria" pitchFamily="2" charset="-78"/>
              </a:rPr>
              <a:t>بأنها علاقة اجتماعية وإنسانية وعملية تقوم بين القائد والعاملين معه ضمن قنوات اتصال فعالة بينه وبين هؤلاء العاملين، تهدف لاتخاذ القرارات عن طريق استخدام السلطة الرسمية وغير الرسمية من أجل تحقيق الأهداف.</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62274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01341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8621" y="1466140"/>
            <a:ext cx="9178291" cy="4113370"/>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واستناداً إلى التعريفات السابقة، يتضح أن للقيادة مجموعة من العناصر الأساسية، التي تعرف بعناصر القيادة</a:t>
            </a:r>
            <a:r>
              <a:rPr lang="ar-JO" sz="1600" dirty="0">
                <a:latin typeface="Alexandria" pitchFamily="2" charset="-78"/>
                <a:cs typeface="Alexandria" pitchFamily="2" charset="-78"/>
              </a:rPr>
              <a:t> التربوية</a:t>
            </a:r>
            <a:r>
              <a:rPr lang="ar-SA" sz="1600" dirty="0">
                <a:latin typeface="Alexandria" pitchFamily="2" charset="-78"/>
                <a:cs typeface="Alexandria" pitchFamily="2" charset="-78"/>
              </a:rPr>
              <a:t>، وهي:</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solidFill>
                  <a:srgbClr val="4FBCE4"/>
                </a:solidFill>
                <a:latin typeface="Alexandria" pitchFamily="2" charset="-78"/>
                <a:cs typeface="Alexandria" pitchFamily="2" charset="-78"/>
              </a:rPr>
              <a:t>القائد </a:t>
            </a:r>
            <a:r>
              <a:rPr lang="en-US" sz="1600" dirty="0">
                <a:solidFill>
                  <a:srgbClr val="4FBCE4"/>
                </a:solidFill>
                <a:latin typeface="Alexandria" pitchFamily="2" charset="-78"/>
                <a:cs typeface="Alexandria" pitchFamily="2" charset="-78"/>
              </a:rPr>
              <a:t>Leader</a:t>
            </a:r>
            <a:r>
              <a:rPr lang="ar-JO" sz="1600" dirty="0">
                <a:solidFill>
                  <a:srgbClr val="4FBCE4"/>
                </a:solidFill>
                <a:latin typeface="Alexandria" pitchFamily="2" charset="-78"/>
                <a:cs typeface="Alexandria" pitchFamily="2" charset="-78"/>
              </a:rPr>
              <a:t>: </a:t>
            </a:r>
            <a:r>
              <a:rPr lang="ar-SA" sz="1600" dirty="0">
                <a:latin typeface="Alexandria" pitchFamily="2" charset="-78"/>
                <a:cs typeface="Alexandria" pitchFamily="2" charset="-78"/>
              </a:rPr>
              <a:t>وهو الشخص الذي يتميز عن زملائه، ويتصف بقدرته على التأثير فيهم وقيادتهم.</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solidFill>
                  <a:srgbClr val="4FBCE4"/>
                </a:solidFill>
                <a:latin typeface="Alexandria" pitchFamily="2" charset="-78"/>
                <a:cs typeface="Alexandria" pitchFamily="2" charset="-78"/>
              </a:rPr>
              <a:t>الجماعة المرؤوسين </a:t>
            </a:r>
            <a:r>
              <a:rPr lang="en-US" sz="1600" dirty="0">
                <a:solidFill>
                  <a:srgbClr val="4FBCE4"/>
                </a:solidFill>
                <a:latin typeface="Alexandria" pitchFamily="2" charset="-78"/>
                <a:cs typeface="Alexandria" pitchFamily="2" charset="-78"/>
              </a:rPr>
              <a:t>Subordinates</a:t>
            </a:r>
            <a:r>
              <a:rPr lang="ar-JO" sz="1600" dirty="0">
                <a:solidFill>
                  <a:srgbClr val="4FBCE4"/>
                </a:solidFill>
                <a:latin typeface="Alexandria" pitchFamily="2" charset="-78"/>
                <a:cs typeface="Alexandria" pitchFamily="2" charset="-78"/>
              </a:rPr>
              <a:t>: </a:t>
            </a:r>
            <a:r>
              <a:rPr lang="ar-SA" sz="1600" dirty="0">
                <a:latin typeface="Alexandria" pitchFamily="2" charset="-78"/>
                <a:cs typeface="Alexandria" pitchFamily="2" charset="-78"/>
              </a:rPr>
              <a:t>وهم مجموعة من الأشخاص العاملين في المنظمة، ولديهم الاستعداد التام لإطاعة القائد.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solidFill>
                  <a:srgbClr val="4FBCE4"/>
                </a:solidFill>
                <a:latin typeface="Alexandria" pitchFamily="2" charset="-78"/>
                <a:cs typeface="Alexandria" pitchFamily="2" charset="-78"/>
              </a:rPr>
              <a:t>الهدف </a:t>
            </a:r>
            <a:r>
              <a:rPr lang="en-US" sz="1600" dirty="0">
                <a:solidFill>
                  <a:srgbClr val="4FBCE4"/>
                </a:solidFill>
                <a:latin typeface="Alexandria" pitchFamily="2" charset="-78"/>
                <a:cs typeface="Alexandria" pitchFamily="2" charset="-78"/>
              </a:rPr>
              <a:t>Goal</a:t>
            </a:r>
            <a:r>
              <a:rPr lang="ar-SA" sz="1600" dirty="0">
                <a:solidFill>
                  <a:srgbClr val="4FBCE4"/>
                </a:solidFill>
                <a:latin typeface="Alexandria" pitchFamily="2" charset="-78"/>
                <a:cs typeface="Alexandria" pitchFamily="2" charset="-78"/>
              </a:rPr>
              <a:t> </a:t>
            </a:r>
            <a:r>
              <a:rPr lang="en-US" sz="1600" dirty="0">
                <a:solidFill>
                  <a:srgbClr val="4FBCE4"/>
                </a:solidFill>
                <a:latin typeface="Alexandria" pitchFamily="2" charset="-78"/>
                <a:cs typeface="Alexandria" pitchFamily="2" charset="-78"/>
              </a:rPr>
              <a:t> :</a:t>
            </a:r>
            <a:r>
              <a:rPr lang="ar-SA" sz="1600" dirty="0">
                <a:latin typeface="Alexandria" pitchFamily="2" charset="-78"/>
                <a:cs typeface="Alexandria" pitchFamily="2" charset="-78"/>
              </a:rPr>
              <a:t>وهو المقصد أو الغاية التي يسعى الأشخاص جميعاً بما فيهم القائد إلى تحقيقها عن طريق التأثير في سلوكهم.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solidFill>
                  <a:srgbClr val="4FBCE4"/>
                </a:solidFill>
                <a:latin typeface="Alexandria" pitchFamily="2" charset="-78"/>
                <a:cs typeface="Alexandria" pitchFamily="2" charset="-78"/>
              </a:rPr>
              <a:t> الموقف الظرف </a:t>
            </a:r>
            <a:r>
              <a:rPr lang="en-US" sz="1600" dirty="0">
                <a:solidFill>
                  <a:srgbClr val="4FBCE4"/>
                </a:solidFill>
                <a:latin typeface="Alexandria" pitchFamily="2" charset="-78"/>
                <a:cs typeface="Alexandria" pitchFamily="2" charset="-78"/>
              </a:rPr>
              <a:t>Situation</a:t>
            </a:r>
            <a:r>
              <a:rPr lang="ar-SA" sz="1600" dirty="0">
                <a:solidFill>
                  <a:srgbClr val="4FBCE4"/>
                </a:solidFill>
                <a:latin typeface="Alexandria" pitchFamily="2" charset="-78"/>
                <a:cs typeface="Alexandria" pitchFamily="2" charset="-78"/>
              </a:rPr>
              <a:t> </a:t>
            </a:r>
            <a:r>
              <a:rPr lang="en-US" sz="1600" dirty="0">
                <a:solidFill>
                  <a:srgbClr val="4FBCE4"/>
                </a:solidFill>
                <a:latin typeface="Alexandria" pitchFamily="2" charset="-78"/>
                <a:cs typeface="Alexandria" pitchFamily="2" charset="-78"/>
              </a:rPr>
              <a:t> :</a:t>
            </a:r>
            <a:r>
              <a:rPr lang="ar-SA" sz="1600" dirty="0">
                <a:latin typeface="Alexandria" pitchFamily="2" charset="-78"/>
                <a:cs typeface="Alexandria" pitchFamily="2" charset="-78"/>
              </a:rPr>
              <a:t>وهو بيئة الموقف الذي تمارس فيه القيادة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ذ لابد من وجود ظرف، أو مناسبة لممارسة (القائد) دورة في قيادة هذه المجموعة من الأشخاص، وفي هذا الظرف تحدث عملية التأثير.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02656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01341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241419"/>
            <a:ext cx="10020417" cy="4256999"/>
          </a:xfrm>
          <a:prstGeom prst="rect">
            <a:avLst/>
          </a:prstGeom>
          <a:noFill/>
        </p:spPr>
        <p:txBody>
          <a:bodyPr wrap="square" rtlCol="0">
            <a:spAutoFit/>
          </a:bodyPr>
          <a:lstStyle/>
          <a:p>
            <a:pPr algn="just" rtl="1">
              <a:lnSpc>
                <a:spcPct val="150000"/>
              </a:lnSpc>
            </a:pPr>
            <a:r>
              <a:rPr lang="ar-JO" sz="1400" dirty="0">
                <a:latin typeface="Alexandria" pitchFamily="2" charset="-78"/>
                <a:cs typeface="Alexandria" pitchFamily="2" charset="-78"/>
              </a:rPr>
              <a:t>كما ويذكر بعض الباحثين أن </a:t>
            </a:r>
            <a:r>
              <a:rPr lang="ar-SA" sz="1400" dirty="0">
                <a:latin typeface="Alexandria" pitchFamily="2" charset="-78"/>
                <a:cs typeface="Alexandria" pitchFamily="2" charset="-78"/>
              </a:rPr>
              <a:t>القيادة التربوية</a:t>
            </a:r>
            <a:r>
              <a:rPr lang="ar-JO" sz="1400" dirty="0">
                <a:latin typeface="Alexandria" pitchFamily="2" charset="-78"/>
                <a:cs typeface="Alexandria" pitchFamily="2" charset="-78"/>
              </a:rPr>
              <a:t> </a:t>
            </a:r>
            <a:r>
              <a:rPr lang="ar-SA" sz="1400" dirty="0">
                <a:latin typeface="Alexandria" pitchFamily="2" charset="-78"/>
                <a:cs typeface="Alexandria" pitchFamily="2" charset="-78"/>
              </a:rPr>
              <a:t>تقوم على عدة عناصر أساسية والتي تتلخص بما يأتي </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400" dirty="0">
                <a:solidFill>
                  <a:srgbClr val="00B0F0"/>
                </a:solidFill>
                <a:latin typeface="Alexandria" pitchFamily="2" charset="-78"/>
                <a:cs typeface="Alexandria" pitchFamily="2" charset="-78"/>
              </a:rPr>
              <a:t>وجود جماعة منظمة من الأفراد</a:t>
            </a:r>
            <a:r>
              <a:rPr lang="ar-SA" sz="1400" dirty="0">
                <a:latin typeface="Alexandria" pitchFamily="2" charset="-78"/>
                <a:cs typeface="Alexandria" pitchFamily="2" charset="-78"/>
              </a:rPr>
              <a:t>، وهذه الجماعة تختلف عن الجماعة العادية من خلال تباين مسؤوليات أعضائها, ووجود شخص بين أفرادها يمتلك القدرة على التأثير فيهم لتحقيق الأهداف المشتركة للمجموعة.</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400" dirty="0">
                <a:solidFill>
                  <a:srgbClr val="00B0F0"/>
                </a:solidFill>
                <a:latin typeface="Alexandria" pitchFamily="2" charset="-78"/>
                <a:cs typeface="Alexandria" pitchFamily="2" charset="-78"/>
              </a:rPr>
              <a:t>عملية التأثير الايجابي</a:t>
            </a:r>
            <a:r>
              <a:rPr lang="ar-SA" sz="1400" dirty="0">
                <a:latin typeface="Alexandria" pitchFamily="2" charset="-78"/>
                <a:cs typeface="Alexandria" pitchFamily="2" charset="-78"/>
              </a:rPr>
              <a:t>: الذي يقوم به القائد نحو المجموعة, إذ تعد القيادة مفهوما فرديًا يتطلب تميزًا من القادة والعاملين، وقد يكون هذا التميز ضمنيًا أو صريحًا، ومؤقتا أو ثابتا، ويتم التأثير لزيادة حماس العاملين والالتزام لديهم، وبدون وجود التأثير الإيجابي فإن جهود القادة تذهب سدى, فالقائد يؤثر ليستطيع توجيه نشاطهم في الاتجاه المطلوب, لتحقيق أهدافه وأهداف المجموعة. </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400" dirty="0">
                <a:solidFill>
                  <a:srgbClr val="00B0F0"/>
                </a:solidFill>
                <a:latin typeface="Alexandria" pitchFamily="2" charset="-78"/>
                <a:cs typeface="Alexandria" pitchFamily="2" charset="-78"/>
              </a:rPr>
              <a:t>الوسائل المستخدمة والتنسيق بين أعضاء المجموعة</a:t>
            </a:r>
            <a:r>
              <a:rPr lang="ar-SA" sz="1400" dirty="0">
                <a:latin typeface="Alexandria" pitchFamily="2" charset="-78"/>
                <a:cs typeface="Alexandria" pitchFamily="2" charset="-78"/>
              </a:rPr>
              <a:t>: إن جوهر القيادة هي أن يقوم القادة بقيادة الآخرين  والتنس</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ق فيما بينهم وترأسهم عن طريق العديد من الوسائل، أي أنهم يقومون بأنشطة وممارسات متعددة من أجل توجيه الآخرين أو التأثير فيهم، ومن أبرز هذه الوسائل المستخدمة التدريب والإرشاد والتمكين والتعليم، ومع غياب هذه الوسائل لا نوجد قيادة فعالة. </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400" dirty="0">
                <a:solidFill>
                  <a:srgbClr val="00B0F0"/>
                </a:solidFill>
                <a:latin typeface="Alexandria" pitchFamily="2" charset="-78"/>
                <a:cs typeface="Alexandria" pitchFamily="2" charset="-78"/>
              </a:rPr>
              <a:t>التوافق: </a:t>
            </a:r>
            <a:r>
              <a:rPr lang="ar-SA" sz="1400" dirty="0">
                <a:latin typeface="Alexandria" pitchFamily="2" charset="-78"/>
                <a:cs typeface="Alexandria" pitchFamily="2" charset="-78"/>
              </a:rPr>
              <a:t>ويكون من خلال السعي لإنشاء التوافق بين أهداف القائد وأهداف المجموعة لمنع حدوث أي تعارض بين ما يرغب به وما ترغب به المجموعة</a:t>
            </a:r>
            <a:r>
              <a:rPr lang="en-US" sz="1400" dirty="0">
                <a:latin typeface="Alexandria" pitchFamily="2" charset="-78"/>
                <a:cs typeface="Alexandria" pitchFamily="2" charset="-78"/>
              </a:rPr>
              <a:t>. </a:t>
            </a:r>
          </a:p>
        </p:txBody>
      </p:sp>
    </p:spTree>
    <p:extLst>
      <p:ext uri="{BB962C8B-B14F-4D97-AF65-F5344CB8AC3E}">
        <p14:creationId xmlns:p14="http://schemas.microsoft.com/office/powerpoint/2010/main" val="2687977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78676" y="1297503"/>
            <a:ext cx="10460182" cy="4852034"/>
          </a:xfrm>
          <a:prstGeom prst="rect">
            <a:avLst/>
          </a:prstGeom>
          <a:noFill/>
        </p:spPr>
        <p:txBody>
          <a:bodyPr wrap="square" rtlCol="0">
            <a:spAutoFit/>
          </a:bodyPr>
          <a:lstStyle/>
          <a:p>
            <a:pPr algn="ctr" rtl="1">
              <a:lnSpc>
                <a:spcPct val="150000"/>
              </a:lnSpc>
            </a:pPr>
            <a:r>
              <a:rPr lang="ar-JO" sz="1600" b="1" dirty="0">
                <a:solidFill>
                  <a:srgbClr val="4FBCE4"/>
                </a:solidFill>
                <a:latin typeface="Alexandria" pitchFamily="2" charset="-78"/>
                <a:cs typeface="Alexandria" pitchFamily="2" charset="-78"/>
              </a:rPr>
              <a:t>أهمية القيادة التربوية</a:t>
            </a:r>
            <a:endParaRPr lang="en-US" sz="1600" b="1" dirty="0">
              <a:solidFill>
                <a:srgbClr val="4FBCE4"/>
              </a:solidFill>
              <a:latin typeface="Alexandria" pitchFamily="2" charset="-78"/>
              <a:cs typeface="Alexandria" pitchFamily="2" charset="-78"/>
            </a:endParaRPr>
          </a:p>
          <a:p>
            <a:pPr algn="ctr" rtl="1">
              <a:lnSpc>
                <a:spcPct val="150000"/>
              </a:lnSpc>
            </a:pPr>
            <a:endParaRPr lang="ar-JO" sz="1600" b="1" dirty="0">
              <a:latin typeface="Alexandria" pitchFamily="2" charset="-78"/>
              <a:cs typeface="Alexandria" pitchFamily="2" charset="-78"/>
            </a:endParaRPr>
          </a:p>
          <a:p>
            <a:pPr indent="457200" algn="just" rtl="1">
              <a:lnSpc>
                <a:spcPct val="150000"/>
              </a:lnSpc>
            </a:pPr>
            <a:r>
              <a:rPr lang="ar-SA" sz="1600" dirty="0">
                <a:latin typeface="Alexandria" pitchFamily="2" charset="-78"/>
                <a:cs typeface="Alexandria" pitchFamily="2" charset="-78"/>
              </a:rPr>
              <a:t>تبرز أهمية القيادة التربوية من خلال فهم الفروقات الفردية بين الأفراد وبين الإدارات, فإذا كانت الإدارة التربوية معنية بتسيير العمل في المؤسسات التربوية بشكل روتيني, فإن القيادة التربوية معنية بالتطوير والتجديد, وإضفاء الصبغة الحيوية على العمل, ومد جوانب العمل بالروح المعنوية والمتعة والاستمتاع بما يقوم به الفرد, وتنقله من الوضع </a:t>
            </a:r>
            <a:r>
              <a:rPr lang="ar-SA" sz="1600" dirty="0" err="1">
                <a:latin typeface="Alexandria" pitchFamily="2" charset="-78"/>
                <a:cs typeface="Alexandria" pitchFamily="2" charset="-78"/>
              </a:rPr>
              <a:t>الستاتيكي</a:t>
            </a:r>
            <a:r>
              <a:rPr lang="ar-SA" sz="1600" dirty="0">
                <a:latin typeface="Alexandria" pitchFamily="2" charset="-78"/>
                <a:cs typeface="Alexandria" pitchFamily="2" charset="-78"/>
              </a:rPr>
              <a:t> الثابت إلى الوضع الديناميكي المرن.</a:t>
            </a:r>
            <a:endParaRPr lang="en-US" sz="1600" dirty="0">
              <a:latin typeface="Alexandria" pitchFamily="2" charset="-78"/>
              <a:cs typeface="Alexandria" pitchFamily="2" charset="-78"/>
            </a:endParaRPr>
          </a:p>
          <a:p>
            <a:pPr indent="457200" algn="just" rtl="1">
              <a:lnSpc>
                <a:spcPct val="150000"/>
              </a:lnSpc>
            </a:pPr>
            <a:r>
              <a:rPr lang="ar-SA" sz="1600" dirty="0">
                <a:latin typeface="Alexandria" pitchFamily="2" charset="-78"/>
                <a:cs typeface="Alexandria" pitchFamily="2" charset="-78"/>
              </a:rPr>
              <a:t>ويبرز دور القيادة التربوية في المساهمة في إنتاج الفرد الفاعل والمنتج بالمجتمع, والقادر على التعامل والتفاعل مع الحياة من خلال توسيع </a:t>
            </a:r>
            <a:r>
              <a:rPr lang="ar-SA" sz="1600" dirty="0" err="1">
                <a:latin typeface="Alexandria" pitchFamily="2" charset="-78"/>
                <a:cs typeface="Alexandria" pitchFamily="2" charset="-78"/>
              </a:rPr>
              <a:t>المدركاته</a:t>
            </a:r>
            <a:r>
              <a:rPr lang="ar-SA" sz="1600" dirty="0">
                <a:latin typeface="Alexandria" pitchFamily="2" charset="-78"/>
                <a:cs typeface="Alexandria" pitchFamily="2" charset="-78"/>
              </a:rPr>
              <a:t> له لمواجهة العقبات التي يتعرض لها والصعوبات, ف</a:t>
            </a:r>
            <a:r>
              <a:rPr lang="ar-JO" sz="1600" dirty="0">
                <a:latin typeface="Alexandria" pitchFamily="2" charset="-78"/>
                <a:cs typeface="Alexandria" pitchFamily="2" charset="-78"/>
              </a:rPr>
              <a:t>ال</a:t>
            </a:r>
            <a:r>
              <a:rPr lang="ar-SA" sz="1600" dirty="0">
                <a:latin typeface="Alexandria" pitchFamily="2" charset="-78"/>
                <a:cs typeface="Alexandria" pitchFamily="2" charset="-78"/>
              </a:rPr>
              <a:t>مدير يجب أن يكون له صفات تميزه عن غيره من أعضاء الهيئة التدريسية, كونه قائدا تربويا, فهو القادر على التأثير والتغيير, فالقائد يجعل من إدارته للمؤسسة </a:t>
            </a:r>
            <a:r>
              <a:rPr lang="ar-SA" sz="1600" dirty="0" err="1">
                <a:latin typeface="Alexandria" pitchFamily="2" charset="-78"/>
                <a:cs typeface="Alexandria" pitchFamily="2" charset="-78"/>
              </a:rPr>
              <a:t>أنموذجا</a:t>
            </a:r>
            <a:r>
              <a:rPr lang="ar-SA" sz="1600" dirty="0">
                <a:latin typeface="Alexandria" pitchFamily="2" charset="-78"/>
                <a:cs typeface="Alexandria" pitchFamily="2" charset="-78"/>
              </a:rPr>
              <a:t> يحتذى به في توفير البيئة الملائمة لتعزيز الابتكار والتطوير, كما أنه يعي طبيعة البيئة المحلية والعادات والتقاليد لتلك البيئة, ليتعامل معها بالشكل الصحيح, والعمل على استشعار العاملين والمتعلمين على تقدير المجتمع المحلي, والتعاون مع المؤسسات الرسمية وغير الرسمية لتسهم في المساعدة على التغيير الايجابي والفعال</a:t>
            </a:r>
            <a:r>
              <a:rPr lang="ar-JO" sz="1600" dirty="0">
                <a:latin typeface="Alexandria" pitchFamily="2" charset="-78"/>
                <a:cs typeface="Alexandria" pitchFamily="2" charset="-78"/>
              </a:rPr>
              <a:t>.</a:t>
            </a:r>
            <a:endParaRPr lang="en-US" sz="1600"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1815521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04801" y="1166223"/>
            <a:ext cx="11586358" cy="5187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2793" y="1239457"/>
            <a:ext cx="11173064" cy="4852034"/>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أهمية القيادة التربوية تبرر بما يلي:</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solidFill>
                  <a:srgbClr val="4FBCE4"/>
                </a:solidFill>
                <a:latin typeface="Alexandria" pitchFamily="2" charset="-78"/>
                <a:cs typeface="Alexandria" pitchFamily="2" charset="-78"/>
              </a:rPr>
              <a:t>المبادرة: </a:t>
            </a:r>
            <a:r>
              <a:rPr lang="ar-SA" sz="1600" dirty="0">
                <a:latin typeface="Alexandria" pitchFamily="2" charset="-78"/>
                <a:cs typeface="Alexandria" pitchFamily="2" charset="-78"/>
              </a:rPr>
              <a:t>فالقائد هو الشخص الذي يبادر إلى العمل من خلال إيصال السياسات، وطرح الخطط إلى العاملين معه, ثم يباشر العمل على أرض الواقع.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solidFill>
                  <a:srgbClr val="4FBCE4"/>
                </a:solidFill>
                <a:latin typeface="Alexandria" pitchFamily="2" charset="-78"/>
                <a:cs typeface="Alexandria" pitchFamily="2" charset="-78"/>
              </a:rPr>
              <a:t>الدافعية: </a:t>
            </a:r>
            <a:r>
              <a:rPr lang="ar-SA" sz="1600" dirty="0">
                <a:latin typeface="Alexandria" pitchFamily="2" charset="-78"/>
                <a:cs typeface="Alexandria" pitchFamily="2" charset="-78"/>
              </a:rPr>
              <a:t>يلعب القائد دورًا فعالاً ومحفزاً في توجيه اهتمامات العاملين وتحفيزهم بالمكافآت المالية وغير المالية، وبالتالي يحقق أهداف العمل.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solidFill>
                  <a:srgbClr val="4FBCE4"/>
                </a:solidFill>
                <a:latin typeface="Alexandria" pitchFamily="2" charset="-78"/>
                <a:cs typeface="Alexandria" pitchFamily="2" charset="-78"/>
              </a:rPr>
              <a:t>التوجيه: </a:t>
            </a:r>
            <a:r>
              <a:rPr lang="ar-SA" sz="1600" dirty="0">
                <a:latin typeface="Alexandria" pitchFamily="2" charset="-78"/>
                <a:cs typeface="Alexandria" pitchFamily="2" charset="-78"/>
              </a:rPr>
              <a:t>فالقائد يكون المشرف والمرشد على العاملين معه، بالطريقة التي تساعدهم على أداء أعمالهم بكل فعالية وكفاءة, كما يوفر الثقة فيما بينهم لتكون اللغة المساعدة على إنجاز العمل من خلال التعبير عن الامتنان لجهودهم في العمل، وشرح دورهم بكل وضوح، وإعطائهم مبادئ توجيهية لتساعدهم على العمل، ومن المهم أيضا سماع العاملين فيما يتعلق بشكاواهم ومشكلاتهم.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solidFill>
                  <a:srgbClr val="4FBCE4"/>
                </a:solidFill>
                <a:latin typeface="Alexandria" pitchFamily="2" charset="-78"/>
                <a:cs typeface="Alexandria" pitchFamily="2" charset="-78"/>
              </a:rPr>
              <a:t>الإبداع في الأداء</a:t>
            </a:r>
            <a:r>
              <a:rPr lang="ar-SA" sz="1600" dirty="0">
                <a:solidFill>
                  <a:srgbClr val="4FBCE4"/>
                </a:solidFill>
                <a:latin typeface="Alexandria" pitchFamily="2" charset="-78"/>
                <a:cs typeface="Alexandria" pitchFamily="2" charset="-78"/>
              </a:rPr>
              <a:t>:</a:t>
            </a:r>
            <a:r>
              <a:rPr lang="ar-SA" sz="1600" dirty="0">
                <a:latin typeface="Alexandria" pitchFamily="2" charset="-78"/>
                <a:cs typeface="Alexandria" pitchFamily="2" charset="-78"/>
              </a:rPr>
              <a:t> ويبرز دور القائد هنا في إيجاد الآلفة والتعاون المتبادل بينه وبين العاملين، لتحقيق أفضل أداء ممكن  عبر طرح الأفكار والتشاور  ووضع الخطط التي تساعد في السعي لتحقيق الأهداف.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solidFill>
                  <a:srgbClr val="4FBCE4"/>
                </a:solidFill>
                <a:latin typeface="Alexandria" pitchFamily="2" charset="-78"/>
                <a:cs typeface="Alexandria" pitchFamily="2" charset="-78"/>
              </a:rPr>
              <a:t>بناء بيئة العمل: </a:t>
            </a:r>
            <a:r>
              <a:rPr lang="ar-SA" sz="1600" dirty="0">
                <a:latin typeface="Alexandria" pitchFamily="2" charset="-78"/>
                <a:cs typeface="Alexandria" pitchFamily="2" charset="-78"/>
              </a:rPr>
              <a:t>ينبغي على القائد أن يضع في الاعتبار تفعيل العلاقات الإنسانية بينه وبين العاملين لبناء بيئة فعالة، ويجب أن يكون لديه اتصالات شخصية معهم، وينبغي الاستماع إلى مشكلاتهم وحلها، ويجب أن يعاملهم معاملة إنسانية.</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0C8ED6D9-6E8A-E06E-E9D7-761DE25DDE24}"/>
              </a:ext>
            </a:extLst>
          </p:cNvPr>
          <p:cNvSpPr txBox="1"/>
          <p:nvPr/>
        </p:nvSpPr>
        <p:spPr>
          <a:xfrm>
            <a:off x="2809875" y="375904"/>
            <a:ext cx="6096000" cy="461024"/>
          </a:xfrm>
          <a:prstGeom prst="rect">
            <a:avLst/>
          </a:prstGeom>
          <a:noFill/>
        </p:spPr>
        <p:txBody>
          <a:bodyPr wrap="square">
            <a:spAutoFit/>
          </a:bodyPr>
          <a:lstStyle/>
          <a:p>
            <a:pPr algn="ctr" rtl="1">
              <a:lnSpc>
                <a:spcPct val="150000"/>
              </a:lnSpc>
            </a:pPr>
            <a:r>
              <a:rPr lang="ar-JO" sz="1800" b="1" dirty="0">
                <a:solidFill>
                  <a:srgbClr val="4FBCE4"/>
                </a:solidFill>
                <a:latin typeface="Alexandria" pitchFamily="2" charset="-78"/>
                <a:cs typeface="Alexandria" pitchFamily="2" charset="-78"/>
              </a:rPr>
              <a:t>أهمية القيادة التربوية</a:t>
            </a:r>
            <a:endParaRPr lang="en-US" sz="18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1140902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22219" y="1980839"/>
            <a:ext cx="10050606"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إن محور العملية القيادية هو التأثير، فضلاً عن إشارتها إلى مصطلحين آخرين هامين، وذي علاقة مباشرة بالقيادة وهما القوة والسلطة إن فهم هذه المصطلحات الأساسية الثلاث، يسهل فهم العملية القيادية. </a:t>
            </a:r>
            <a:endParaRPr lang="en-US"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dirty="0">
                <a:solidFill>
                  <a:srgbClr val="0070C0"/>
                </a:solidFill>
                <a:latin typeface="Alexandria" pitchFamily="2" charset="-78"/>
                <a:cs typeface="Alexandria" pitchFamily="2" charset="-78"/>
              </a:rPr>
              <a:t>وفي ما يلي توضيح لهذه المصطلحات الثلاث</a:t>
            </a:r>
            <a:r>
              <a:rPr lang="ar-JO" sz="1600" dirty="0">
                <a:solidFill>
                  <a:srgbClr val="0070C0"/>
                </a:solidFill>
                <a:latin typeface="Alexandria" pitchFamily="2" charset="-78"/>
                <a:cs typeface="Alexandria" pitchFamily="2" charset="-78"/>
              </a:rPr>
              <a:t>:</a:t>
            </a:r>
            <a:endParaRPr lang="en-US" sz="1600" dirty="0">
              <a:solidFill>
                <a:srgbClr val="0070C0"/>
              </a:solidFill>
              <a:latin typeface="Alexandria" pitchFamily="2" charset="-78"/>
              <a:cs typeface="Alexandria" pitchFamily="2" charset="-78"/>
            </a:endParaRPr>
          </a:p>
          <a:p>
            <a:pPr marL="457200" indent="-457200" algn="just" rtl="1">
              <a:lnSpc>
                <a:spcPct val="150000"/>
              </a:lnSpc>
              <a:buFont typeface="Wingdings" panose="05000000000000000000" pitchFamily="2" charset="2"/>
              <a:buChar char="ü"/>
            </a:pPr>
            <a:r>
              <a:rPr lang="ar-SA" sz="1600" dirty="0">
                <a:latin typeface="Alexandria" pitchFamily="2" charset="-78"/>
                <a:cs typeface="Alexandria" pitchFamily="2" charset="-78"/>
              </a:rPr>
              <a:t> </a:t>
            </a:r>
            <a:r>
              <a:rPr lang="ar-SA" sz="1600" dirty="0">
                <a:solidFill>
                  <a:srgbClr val="0070C0"/>
                </a:solidFill>
                <a:latin typeface="Alexandria" pitchFamily="2" charset="-78"/>
                <a:cs typeface="Alexandria" pitchFamily="2" charset="-78"/>
              </a:rPr>
              <a:t>القوة </a:t>
            </a:r>
            <a:r>
              <a:rPr lang="en-US" sz="1600" dirty="0">
                <a:solidFill>
                  <a:srgbClr val="0070C0"/>
                </a:solidFill>
                <a:latin typeface="Alexandria" pitchFamily="2" charset="-78"/>
                <a:cs typeface="Alexandria" pitchFamily="2" charset="-78"/>
              </a:rPr>
              <a:t>Power </a:t>
            </a:r>
            <a:r>
              <a:rPr lang="ar-JO" sz="16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وتعني القدرة على إحداث الإذعان لدى الآخرين، الذي قد يكون إذعانا قسرياً. </a:t>
            </a:r>
            <a:endParaRPr lang="ar-JO" sz="1600"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ü"/>
            </a:pPr>
            <a:r>
              <a:rPr lang="ar-SA" sz="1600" dirty="0">
                <a:solidFill>
                  <a:srgbClr val="0070C0"/>
                </a:solidFill>
                <a:latin typeface="Alexandria" pitchFamily="2" charset="-78"/>
                <a:cs typeface="Alexandria" pitchFamily="2" charset="-78"/>
              </a:rPr>
              <a:t>السلطة </a:t>
            </a:r>
            <a:r>
              <a:rPr lang="en-US" sz="1600" dirty="0">
                <a:solidFill>
                  <a:srgbClr val="0070C0"/>
                </a:solidFill>
                <a:latin typeface="Alexandria" pitchFamily="2" charset="-78"/>
                <a:cs typeface="Alexandria" pitchFamily="2" charset="-78"/>
              </a:rPr>
              <a:t>Authority</a:t>
            </a:r>
            <a:r>
              <a:rPr lang="en-US" sz="1600" dirty="0">
                <a:latin typeface="Alexandria" pitchFamily="2" charset="-78"/>
                <a:cs typeface="Alexandria" pitchFamily="2" charset="-78"/>
              </a:rPr>
              <a:t> </a:t>
            </a:r>
            <a:r>
              <a:rPr lang="ar-SA" sz="1600" dirty="0">
                <a:latin typeface="Alexandria" pitchFamily="2" charset="-78"/>
                <a:cs typeface="Alexandria" pitchFamily="2" charset="-78"/>
              </a:rPr>
              <a:t>:</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وتعني القوة الشرعية التي تمنح للقائد الإداري بهدف إحداث السلوك المرغوب فيه لدى العاملين، وهذا يتم إما بقرار أو بتعليمات رسمية.</a:t>
            </a:r>
            <a:endParaRPr lang="en-US" sz="1600"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ü"/>
            </a:pPr>
            <a:r>
              <a:rPr lang="ar-SA" sz="1600" dirty="0">
                <a:solidFill>
                  <a:srgbClr val="0070C0"/>
                </a:solidFill>
                <a:latin typeface="Alexandria" pitchFamily="2" charset="-78"/>
                <a:cs typeface="Alexandria" pitchFamily="2" charset="-78"/>
              </a:rPr>
              <a:t>التأثير </a:t>
            </a:r>
            <a:r>
              <a:rPr lang="en-US" sz="1600" dirty="0">
                <a:solidFill>
                  <a:srgbClr val="0070C0"/>
                </a:solidFill>
                <a:latin typeface="Alexandria" pitchFamily="2" charset="-78"/>
                <a:cs typeface="Alexandria" pitchFamily="2" charset="-78"/>
              </a:rPr>
              <a:t>Influence</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 وهو سلوك يقوم به الفرد ويستطيع من خلاله تغيير سلوك أو مواقف أو مشاعر فرد آخر بالطريقة التي يريدها الفرد المؤثر أو القائد</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932583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2">
            <a:extLst>
              <a:ext uri="{FF2B5EF4-FFF2-40B4-BE49-F238E27FC236}">
                <a16:creationId xmlns:a16="http://schemas.microsoft.com/office/drawing/2014/main" id="{371EB57F-69D8-1193-AC70-D3F7B233C4BC}"/>
              </a:ext>
            </a:extLst>
          </p:cNvPr>
          <p:cNvSpPr/>
          <p:nvPr/>
        </p:nvSpPr>
        <p:spPr>
          <a:xfrm>
            <a:off x="4152901" y="1575190"/>
            <a:ext cx="7277434" cy="2799805"/>
          </a:xfrm>
          <a:prstGeom prst="rect">
            <a:avLst/>
          </a:prstGeom>
        </p:spPr>
        <p:txBody>
          <a:bodyPr wrap="square">
            <a:spAutoFit/>
          </a:bodyPr>
          <a:lstStyle/>
          <a:p>
            <a:pPr algn="ctr" rtl="1">
              <a:lnSpc>
                <a:spcPct val="150000"/>
              </a:lnSpc>
              <a:spcAft>
                <a:spcPts val="0"/>
              </a:spcAft>
            </a:pPr>
            <a:r>
              <a:rPr lang="ar-JO" sz="2400" dirty="0">
                <a:latin typeface="Alexandria" pitchFamily="2" charset="-78"/>
                <a:ea typeface="Times New Roman" panose="02020603050405020304" pitchFamily="18" charset="0"/>
                <a:cs typeface="Alexandria" pitchFamily="2" charset="-78"/>
              </a:rPr>
              <a:t>       </a:t>
            </a:r>
            <a:r>
              <a:rPr lang="ar-SA" sz="2400" dirty="0">
                <a:latin typeface="Alexandria" pitchFamily="2" charset="-78"/>
                <a:ea typeface="Times New Roman" panose="02020603050405020304" pitchFamily="18" charset="0"/>
                <a:cs typeface="Alexandria" pitchFamily="2" charset="-78"/>
              </a:rPr>
              <a:t>إن للتأثير ثلاثة أنواع وهي: </a:t>
            </a:r>
            <a:endParaRPr lang="ar-JO" sz="2400" dirty="0">
              <a:latin typeface="Alexandria" pitchFamily="2" charset="-78"/>
              <a:ea typeface="Times New Roman" panose="02020603050405020304" pitchFamily="18" charset="0"/>
              <a:cs typeface="Alexandria" pitchFamily="2" charset="-78"/>
            </a:endParaRPr>
          </a:p>
          <a:p>
            <a:pPr algn="just" rtl="1">
              <a:lnSpc>
                <a:spcPct val="150000"/>
              </a:lnSpc>
              <a:spcAft>
                <a:spcPts val="0"/>
              </a:spcAft>
            </a:pPr>
            <a:endParaRPr lang="en-US" sz="2400" dirty="0">
              <a:latin typeface="Alexandria" pitchFamily="2" charset="-78"/>
              <a:ea typeface="Calibri" panose="020F0502020204030204" pitchFamily="34" charset="0"/>
              <a:cs typeface="Alexandria" pitchFamily="2" charset="-78"/>
            </a:endParaRPr>
          </a:p>
          <a:p>
            <a:pPr marL="457200" indent="-457200" algn="just" rtl="1">
              <a:lnSpc>
                <a:spcPct val="150000"/>
              </a:lnSpc>
              <a:spcAft>
                <a:spcPts val="0"/>
              </a:spcAft>
              <a:buFont typeface="Arial" panose="020B0604020202020204" pitchFamily="34" charset="0"/>
              <a:buChar char="•"/>
            </a:pPr>
            <a:r>
              <a:rPr lang="ar-SA" sz="2400" dirty="0">
                <a:latin typeface="Alexandria" pitchFamily="2" charset="-78"/>
                <a:ea typeface="Times New Roman" panose="02020603050405020304" pitchFamily="18" charset="0"/>
                <a:cs typeface="Alexandria" pitchFamily="2" charset="-78"/>
              </a:rPr>
              <a:t>التأثير بواسطة السلطة الرسمية</a:t>
            </a:r>
            <a:endParaRPr lang="en-US" sz="2400" dirty="0">
              <a:latin typeface="Alexandria" pitchFamily="2" charset="-78"/>
              <a:ea typeface="Calibri" panose="020F0502020204030204" pitchFamily="34" charset="0"/>
              <a:cs typeface="Alexandria" pitchFamily="2" charset="-78"/>
            </a:endParaRPr>
          </a:p>
          <a:p>
            <a:pPr marL="457200" indent="-457200" algn="just" rtl="1">
              <a:lnSpc>
                <a:spcPct val="150000"/>
              </a:lnSpc>
              <a:spcAft>
                <a:spcPts val="0"/>
              </a:spcAft>
              <a:buFont typeface="Arial" panose="020B0604020202020204" pitchFamily="34" charset="0"/>
              <a:buChar char="•"/>
            </a:pPr>
            <a:r>
              <a:rPr lang="ar-SA" sz="2400" dirty="0">
                <a:latin typeface="Alexandria" pitchFamily="2" charset="-78"/>
                <a:ea typeface="Times New Roman" panose="02020603050405020304" pitchFamily="18" charset="0"/>
                <a:cs typeface="Alexandria" pitchFamily="2" charset="-78"/>
              </a:rPr>
              <a:t>التأثير بواسطة السلطة غير الرسمية</a:t>
            </a:r>
            <a:endParaRPr lang="en-US" sz="2400" dirty="0">
              <a:latin typeface="Alexandria" pitchFamily="2" charset="-78"/>
              <a:ea typeface="Calibri" panose="020F0502020204030204" pitchFamily="34" charset="0"/>
              <a:cs typeface="Alexandria" pitchFamily="2" charset="-78"/>
            </a:endParaRPr>
          </a:p>
          <a:p>
            <a:pPr marL="457200" indent="-457200" algn="just" rtl="1">
              <a:lnSpc>
                <a:spcPct val="150000"/>
              </a:lnSpc>
              <a:spcAft>
                <a:spcPts val="0"/>
              </a:spcAft>
              <a:buFont typeface="Arial" panose="020B0604020202020204" pitchFamily="34" charset="0"/>
              <a:buChar char="•"/>
            </a:pPr>
            <a:r>
              <a:rPr lang="ar-SA" sz="2400" dirty="0">
                <a:latin typeface="Alexandria" pitchFamily="2" charset="-78"/>
                <a:ea typeface="Times New Roman" panose="02020603050405020304" pitchFamily="18" charset="0"/>
                <a:cs typeface="Alexandria" pitchFamily="2" charset="-78"/>
              </a:rPr>
              <a:t>التاثير</a:t>
            </a:r>
            <a:r>
              <a:rPr lang="en-US" sz="2400" dirty="0">
                <a:latin typeface="Alexandria" pitchFamily="2" charset="-78"/>
                <a:ea typeface="Times New Roman" panose="02020603050405020304" pitchFamily="18" charset="0"/>
                <a:cs typeface="Alexandria" pitchFamily="2" charset="-78"/>
              </a:rPr>
              <a:t> </a:t>
            </a:r>
            <a:r>
              <a:rPr lang="ar-SA" sz="2400" dirty="0">
                <a:latin typeface="Alexandria" pitchFamily="2" charset="-78"/>
                <a:ea typeface="Times New Roman" panose="02020603050405020304" pitchFamily="18" charset="0"/>
                <a:cs typeface="Alexandria" pitchFamily="2" charset="-78"/>
              </a:rPr>
              <a:t>بواسطةالسلطتين الرسمية وغير الرسمية</a:t>
            </a:r>
            <a:endParaRPr lang="en-US" sz="2400" dirty="0">
              <a:effectLst/>
              <a:latin typeface="Alexandria" pitchFamily="2" charset="-78"/>
              <a:ea typeface="Calibri" panose="020F0502020204030204" pitchFamily="34" charset="0"/>
              <a:cs typeface="Alexandria" pitchFamily="2" charset="-78"/>
            </a:endParaRPr>
          </a:p>
        </p:txBody>
      </p:sp>
      <p:sp>
        <p:nvSpPr>
          <p:cNvPr id="6" name="مربع نص 5">
            <a:extLst>
              <a:ext uri="{FF2B5EF4-FFF2-40B4-BE49-F238E27FC236}">
                <a16:creationId xmlns:a16="http://schemas.microsoft.com/office/drawing/2014/main" id="{7AEA1FD2-4210-9E8F-5FEB-5A83600484F7}"/>
              </a:ext>
            </a:extLst>
          </p:cNvPr>
          <p:cNvSpPr txBox="1"/>
          <p:nvPr/>
        </p:nvSpPr>
        <p:spPr>
          <a:xfrm>
            <a:off x="2547257" y="457421"/>
            <a:ext cx="5109199" cy="461665"/>
          </a:xfrm>
          <a:prstGeom prst="rect">
            <a:avLst/>
          </a:prstGeom>
          <a:noFill/>
        </p:spPr>
        <p:txBody>
          <a:bodyPr wrap="square" rtlCol="1">
            <a:spAutoFit/>
          </a:bodyPr>
          <a:lstStyle/>
          <a:p>
            <a:pPr algn="ctr"/>
            <a:r>
              <a:rPr lang="ar-JO" sz="2400" b="1" dirty="0">
                <a:solidFill>
                  <a:srgbClr val="4FBCE4"/>
                </a:solidFill>
                <a:latin typeface="Alexandria" pitchFamily="2" charset="-78"/>
                <a:cs typeface="Alexandria" pitchFamily="2" charset="-78"/>
              </a:rPr>
              <a:t>أنواع التأثير في القيادة التربوية</a:t>
            </a:r>
          </a:p>
        </p:txBody>
      </p:sp>
      <p:pic>
        <p:nvPicPr>
          <p:cNvPr id="9" name="Picture 8" descr="A blue and grey icon with a person raising his hand&#10;&#10;Description automatically generated">
            <a:extLst>
              <a:ext uri="{FF2B5EF4-FFF2-40B4-BE49-F238E27FC236}">
                <a16:creationId xmlns:a16="http://schemas.microsoft.com/office/drawing/2014/main" id="{84B378B1-8F0C-8212-D40E-7FB4CF659B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665" y="1279915"/>
            <a:ext cx="2819400" cy="4838883"/>
          </a:xfrm>
          <a:prstGeom prst="rect">
            <a:avLst/>
          </a:prstGeom>
        </p:spPr>
      </p:pic>
    </p:spTree>
    <p:extLst>
      <p:ext uri="{BB962C8B-B14F-4D97-AF65-F5344CB8AC3E}">
        <p14:creationId xmlns:p14="http://schemas.microsoft.com/office/powerpoint/2010/main" val="4225953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2">
            <a:extLst>
              <a:ext uri="{FF2B5EF4-FFF2-40B4-BE49-F238E27FC236}">
                <a16:creationId xmlns:a16="http://schemas.microsoft.com/office/drawing/2014/main" id="{CD9A2F98-0446-00AD-E6A5-32EE10B967B9}"/>
              </a:ext>
            </a:extLst>
          </p:cNvPr>
          <p:cNvSpPr/>
          <p:nvPr/>
        </p:nvSpPr>
        <p:spPr>
          <a:xfrm>
            <a:off x="5715000" y="1478123"/>
            <a:ext cx="6145860" cy="4113370"/>
          </a:xfrm>
          <a:prstGeom prst="rect">
            <a:avLst/>
          </a:prstGeom>
          <a:solidFill>
            <a:schemeClr val="bg1"/>
          </a:solidFill>
        </p:spPr>
        <p:txBody>
          <a:bodyPr wrap="square">
            <a:spAutoFit/>
          </a:bodyPr>
          <a:lstStyle/>
          <a:p>
            <a:pPr algn="just" rtl="1">
              <a:lnSpc>
                <a:spcPct val="150000"/>
              </a:lnSpc>
              <a:spcAft>
                <a:spcPts val="0"/>
              </a:spcAft>
            </a:pPr>
            <a:endParaRPr lang="en-US" sz="1600" dirty="0">
              <a:latin typeface="Alexandria" pitchFamily="2" charset="-78"/>
              <a:ea typeface="Times New Roman" panose="02020603050405020304" pitchFamily="18" charset="0"/>
              <a:cs typeface="Alexandria" pitchFamily="2" charset="-78"/>
            </a:endParaRPr>
          </a:p>
          <a:p>
            <a:pPr algn="just" rtl="1">
              <a:lnSpc>
                <a:spcPct val="150000"/>
              </a:lnSpc>
              <a:spcAft>
                <a:spcPts val="0"/>
              </a:spcAft>
            </a:pPr>
            <a:r>
              <a:rPr lang="ar-SA" sz="1600" dirty="0">
                <a:latin typeface="Alexandria" pitchFamily="2" charset="-78"/>
                <a:ea typeface="Times New Roman" panose="02020603050405020304" pitchFamily="18" charset="0"/>
                <a:cs typeface="Alexandria" pitchFamily="2" charset="-78"/>
              </a:rPr>
              <a:t>من يستمد القائد </a:t>
            </a:r>
            <a:r>
              <a:rPr lang="ar-SA" sz="1600" dirty="0">
                <a:solidFill>
                  <a:srgbClr val="4FBCE4"/>
                </a:solidFill>
                <a:latin typeface="Alexandria" pitchFamily="2" charset="-78"/>
                <a:ea typeface="Times New Roman" panose="02020603050405020304" pitchFamily="18" charset="0"/>
                <a:cs typeface="Alexandria" pitchFamily="2" charset="-78"/>
              </a:rPr>
              <a:t>سلطته الرسمية </a:t>
            </a:r>
            <a:r>
              <a:rPr lang="en-US" sz="1600" dirty="0">
                <a:solidFill>
                  <a:srgbClr val="4FBCE4"/>
                </a:solidFill>
                <a:latin typeface="Alexandria" pitchFamily="2" charset="-78"/>
                <a:ea typeface="Times New Roman" panose="02020603050405020304" pitchFamily="18" charset="0"/>
                <a:cs typeface="Alexandria" pitchFamily="2" charset="-78"/>
              </a:rPr>
              <a:t>Formal Authority</a:t>
            </a:r>
            <a:r>
              <a:rPr lang="ar-SA" sz="1600" dirty="0">
                <a:latin typeface="Alexandria" pitchFamily="2" charset="-78"/>
                <a:ea typeface="Times New Roman" panose="02020603050405020304" pitchFamily="18" charset="0"/>
                <a:cs typeface="Alexandria" pitchFamily="2" charset="-78"/>
              </a:rPr>
              <a:t> مكانته الوظيفية في التنظيم، ويمكن أن يستخدم سلطته هذه كأداة من أدوات التأثير على العاملين. وتتمثل هذه السلطة في الشكلين التاليين: </a:t>
            </a:r>
            <a:endParaRPr lang="en-US" sz="1600" dirty="0">
              <a:latin typeface="Alexandria" pitchFamily="2" charset="-78"/>
              <a:ea typeface="Calibri" panose="020F0502020204030204" pitchFamily="34" charset="0"/>
              <a:cs typeface="Alexandria" pitchFamily="2" charset="-78"/>
            </a:endParaRPr>
          </a:p>
          <a:p>
            <a:pPr algn="just" rtl="1">
              <a:lnSpc>
                <a:spcPct val="150000"/>
              </a:lnSpc>
              <a:spcAft>
                <a:spcPts val="0"/>
              </a:spcAft>
            </a:pPr>
            <a:r>
              <a:rPr lang="ar-SA" sz="1600" dirty="0">
                <a:solidFill>
                  <a:srgbClr val="4FBCE4"/>
                </a:solidFill>
                <a:latin typeface="Alexandria" pitchFamily="2" charset="-78"/>
                <a:ea typeface="Times New Roman" panose="02020603050405020304" pitchFamily="18" charset="0"/>
                <a:cs typeface="Alexandria" pitchFamily="2" charset="-78"/>
              </a:rPr>
              <a:t>(1) سلطة ممارسة الثواب </a:t>
            </a:r>
            <a:r>
              <a:rPr lang="en-US" sz="1600" dirty="0">
                <a:solidFill>
                  <a:srgbClr val="4FBCE4"/>
                </a:solidFill>
                <a:latin typeface="Alexandria" pitchFamily="2" charset="-78"/>
                <a:ea typeface="Times New Roman" panose="02020603050405020304" pitchFamily="18" charset="0"/>
                <a:cs typeface="Alexandria" pitchFamily="2" charset="-78"/>
              </a:rPr>
              <a:t>Authority of Reward</a:t>
            </a:r>
            <a:r>
              <a:rPr lang="ar-SA" sz="1600" dirty="0">
                <a:solidFill>
                  <a:srgbClr val="4FBCE4"/>
                </a:solidFill>
                <a:latin typeface="Alexandria" pitchFamily="2" charset="-78"/>
                <a:ea typeface="Times New Roman" panose="02020603050405020304" pitchFamily="18" charset="0"/>
                <a:cs typeface="Alexandria" pitchFamily="2" charset="-78"/>
              </a:rPr>
              <a:t> </a:t>
            </a:r>
            <a:r>
              <a:rPr lang="en-US" sz="1600" dirty="0">
                <a:latin typeface="Alexandria" pitchFamily="2" charset="-78"/>
                <a:ea typeface="Times New Roman" panose="02020603050405020304" pitchFamily="18" charset="0"/>
                <a:cs typeface="Alexandria" pitchFamily="2" charset="-78"/>
              </a:rPr>
              <a:t>: </a:t>
            </a:r>
            <a:r>
              <a:rPr lang="ar-EG" sz="1600" dirty="0">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أي لجوء القائد للجوانب القانونية في إثابة العاملين في التنظيم، ومن ثم التأثير في سلوكهم بموجب هذه الجوانب. </a:t>
            </a:r>
            <a:endParaRPr lang="en-US" sz="1600" dirty="0">
              <a:latin typeface="Alexandria" pitchFamily="2" charset="-78"/>
              <a:ea typeface="Calibri" panose="020F0502020204030204" pitchFamily="34" charset="0"/>
              <a:cs typeface="Alexandria" pitchFamily="2" charset="-78"/>
            </a:endParaRPr>
          </a:p>
          <a:p>
            <a:pPr algn="just" rtl="1">
              <a:lnSpc>
                <a:spcPct val="150000"/>
              </a:lnSpc>
              <a:spcAft>
                <a:spcPts val="0"/>
              </a:spcAft>
            </a:pPr>
            <a:r>
              <a:rPr lang="ar-SA" sz="1600" dirty="0">
                <a:solidFill>
                  <a:srgbClr val="4FBCE4"/>
                </a:solidFill>
                <a:latin typeface="Alexandria" pitchFamily="2" charset="-78"/>
                <a:ea typeface="Times New Roman" panose="02020603050405020304" pitchFamily="18" charset="0"/>
                <a:cs typeface="Alexandria" pitchFamily="2" charset="-78"/>
              </a:rPr>
              <a:t>(ب) سلطة ممارسة العقاب </a:t>
            </a:r>
            <a:r>
              <a:rPr lang="en-US" sz="1600" dirty="0">
                <a:solidFill>
                  <a:srgbClr val="4FBCE4"/>
                </a:solidFill>
                <a:latin typeface="Alexandria" pitchFamily="2" charset="-78"/>
                <a:ea typeface="Times New Roman" panose="02020603050405020304" pitchFamily="18" charset="0"/>
                <a:cs typeface="Alexandria" pitchFamily="2" charset="-78"/>
              </a:rPr>
              <a:t>Authority of Coercion</a:t>
            </a:r>
            <a:r>
              <a:rPr lang="ar-EG" sz="1600" dirty="0">
                <a:solidFill>
                  <a:srgbClr val="4FBCE4"/>
                </a:solidFill>
                <a:latin typeface="Alexandria" pitchFamily="2" charset="-78"/>
                <a:ea typeface="Times New Roman" panose="02020603050405020304" pitchFamily="18" charset="0"/>
                <a:cs typeface="Alexandria" pitchFamily="2" charset="-78"/>
              </a:rPr>
              <a:t> </a:t>
            </a:r>
            <a:r>
              <a:rPr lang="en-US" sz="1600" dirty="0">
                <a:latin typeface="Alexandria" pitchFamily="2" charset="-78"/>
                <a:ea typeface="Times New Roman" panose="02020603050405020304" pitchFamily="18" charset="0"/>
                <a:cs typeface="Alexandria" pitchFamily="2" charset="-78"/>
              </a:rPr>
              <a:t>:</a:t>
            </a:r>
            <a:r>
              <a:rPr lang="ar-EG" sz="1600" dirty="0">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أي لجوء القائد للجوانب القانونية في معاقبة العاملين في التنظيم، ومن ثم التأثير في سلوكهم بموجب هذه الجوانب. </a:t>
            </a:r>
            <a:endParaRPr lang="en-US" sz="1600" dirty="0">
              <a:effectLst/>
              <a:latin typeface="Alexandria" pitchFamily="2" charset="-78"/>
              <a:ea typeface="Calibri" panose="020F0502020204030204" pitchFamily="34" charset="0"/>
              <a:cs typeface="Alexandria" pitchFamily="2" charset="-78"/>
            </a:endParaRPr>
          </a:p>
        </p:txBody>
      </p:sp>
      <p:sp>
        <p:nvSpPr>
          <p:cNvPr id="5" name="مستطيل 6">
            <a:extLst>
              <a:ext uri="{FF2B5EF4-FFF2-40B4-BE49-F238E27FC236}">
                <a16:creationId xmlns:a16="http://schemas.microsoft.com/office/drawing/2014/main" id="{D8026C2C-8FBA-766C-D3E8-BDC71EEB5ACA}"/>
              </a:ext>
            </a:extLst>
          </p:cNvPr>
          <p:cNvSpPr/>
          <p:nvPr/>
        </p:nvSpPr>
        <p:spPr>
          <a:xfrm>
            <a:off x="3315111" y="624731"/>
            <a:ext cx="4956806" cy="464807"/>
          </a:xfrm>
          <a:prstGeom prst="rect">
            <a:avLst/>
          </a:prstGeom>
        </p:spPr>
        <p:txBody>
          <a:bodyPr wrap="none">
            <a:spAutoFit/>
          </a:bodyPr>
          <a:lstStyle/>
          <a:p>
            <a:pPr lvl="0" algn="just" rtl="1">
              <a:lnSpc>
                <a:spcPct val="107000"/>
              </a:lnSpc>
            </a:pPr>
            <a:r>
              <a:rPr lang="ar-SA" sz="2400" b="1" dirty="0">
                <a:solidFill>
                  <a:srgbClr val="4FBCE4"/>
                </a:solidFill>
                <a:latin typeface="Alexandria" pitchFamily="2" charset="-78"/>
                <a:ea typeface="Times New Roman" panose="02020603050405020304" pitchFamily="18" charset="0"/>
                <a:cs typeface="Alexandria" pitchFamily="2" charset="-78"/>
              </a:rPr>
              <a:t>التأثير بواسطة السلطة الرسمية</a:t>
            </a:r>
            <a:r>
              <a:rPr lang="en-US" sz="2400" b="1" dirty="0">
                <a:solidFill>
                  <a:srgbClr val="4FBCE4"/>
                </a:solidFill>
                <a:latin typeface="Alexandria" pitchFamily="2" charset="-78"/>
                <a:ea typeface="Times New Roman" panose="02020603050405020304" pitchFamily="18" charset="0"/>
                <a:cs typeface="Alexandria" pitchFamily="2" charset="-78"/>
              </a:rPr>
              <a:t>:</a:t>
            </a:r>
          </a:p>
        </p:txBody>
      </p:sp>
      <p:pic>
        <p:nvPicPr>
          <p:cNvPr id="8" name="Picture 7" descr="A group of people with one person with their hands up&#10;&#10;Description automatically generated">
            <a:extLst>
              <a:ext uri="{FF2B5EF4-FFF2-40B4-BE49-F238E27FC236}">
                <a16:creationId xmlns:a16="http://schemas.microsoft.com/office/drawing/2014/main" id="{CDE909C7-B0CC-C00A-07C5-AE155858B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458" y="2000637"/>
            <a:ext cx="4956807" cy="3559629"/>
          </a:xfrm>
          <a:prstGeom prst="rect">
            <a:avLst/>
          </a:prstGeom>
        </p:spPr>
      </p:pic>
    </p:spTree>
    <p:extLst>
      <p:ext uri="{BB962C8B-B14F-4D97-AF65-F5344CB8AC3E}">
        <p14:creationId xmlns:p14="http://schemas.microsoft.com/office/powerpoint/2010/main" val="1046003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2">
            <a:extLst>
              <a:ext uri="{FF2B5EF4-FFF2-40B4-BE49-F238E27FC236}">
                <a16:creationId xmlns:a16="http://schemas.microsoft.com/office/drawing/2014/main" id="{9CC1125C-D93D-335F-5997-02B17B908551}"/>
              </a:ext>
            </a:extLst>
          </p:cNvPr>
          <p:cNvSpPr/>
          <p:nvPr/>
        </p:nvSpPr>
        <p:spPr>
          <a:xfrm>
            <a:off x="1687286" y="1379956"/>
            <a:ext cx="9557657" cy="4852034"/>
          </a:xfrm>
          <a:prstGeom prst="rect">
            <a:avLst/>
          </a:prstGeom>
          <a:solidFill>
            <a:schemeClr val="bg1"/>
          </a:solidFill>
        </p:spPr>
        <p:txBody>
          <a:bodyPr wrap="square">
            <a:spAutoFit/>
          </a:bodyPr>
          <a:lstStyle/>
          <a:p>
            <a:pPr algn="ctr" rtl="1">
              <a:lnSpc>
                <a:spcPct val="150000"/>
              </a:lnSpc>
            </a:pPr>
            <a:r>
              <a:rPr lang="ar-SA" sz="1600" b="1" dirty="0">
                <a:solidFill>
                  <a:srgbClr val="4FBCE4"/>
                </a:solidFill>
                <a:latin typeface="Alexandria" pitchFamily="2" charset="-78"/>
                <a:cs typeface="Alexandria" pitchFamily="2" charset="-78"/>
              </a:rPr>
              <a:t>التأثير بواسطة السلطة غير الرسمية </a:t>
            </a:r>
            <a:endParaRPr lang="ar-EG" sz="1600" b="1" dirty="0">
              <a:solidFill>
                <a:srgbClr val="4FBCE4"/>
              </a:solidFill>
              <a:latin typeface="Alexandria" pitchFamily="2" charset="-78"/>
              <a:cs typeface="Alexandria" pitchFamily="2" charset="-78"/>
            </a:endParaRPr>
          </a:p>
          <a:p>
            <a:pPr algn="ctr" rtl="1">
              <a:lnSpc>
                <a:spcPct val="150000"/>
              </a:lnSpc>
            </a:pPr>
            <a:endParaRPr lang="ar-JO"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يستمد القائد سلطته غير الرسمية </a:t>
            </a:r>
            <a:r>
              <a:rPr lang="en-US" sz="1600" dirty="0">
                <a:latin typeface="Alexandria" pitchFamily="2" charset="-78"/>
                <a:cs typeface="Alexandria" pitchFamily="2" charset="-78"/>
              </a:rPr>
              <a:t>In-Formal Authority</a:t>
            </a:r>
            <a:r>
              <a:rPr lang="ar-SA" sz="1600" dirty="0">
                <a:latin typeface="Alexandria" pitchFamily="2" charset="-78"/>
                <a:cs typeface="Alexandria" pitchFamily="2" charset="-78"/>
              </a:rPr>
              <a:t> من بعض السمات والخصائص التي يتميز بها، وفي الوقت نفسه يحظى هذا القائد بدعم وقبول العاملين معه لسلطته. إن اجتماع السمات والخصائص الشخصية في شخص هذا القائد، فضلاً عن دعم وقبول العاملين معه لسلطته، تعطيه سلطه التأثير غير الرسمية، والتي تعرف بقوة التأثير أو القوة غير الرسمية (الشخصية)، وتتمثل هذه السلطة في الأشكال التالية: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القوة المستمدة من المعرفة والخبرة.</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 القوة المستمدة من الشخصية، والناتجة عن السمات والخصائص الفسيولوجية والسيكولوجية التي يتحلى بها الفرد.</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القوة المستمدة من الوضع الاجتماعي، ومصدرها الذات والمجتمع.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 القدرة على ال</a:t>
            </a:r>
            <a:r>
              <a:rPr lang="ar-JO" sz="1600" dirty="0">
                <a:latin typeface="Alexandria" pitchFamily="2" charset="-78"/>
                <a:cs typeface="Alexandria" pitchFamily="2" charset="-78"/>
              </a:rPr>
              <a:t>ث</a:t>
            </a:r>
            <a:r>
              <a:rPr lang="ar-SA" sz="1600" dirty="0">
                <a:latin typeface="Alexandria" pitchFamily="2" charset="-78"/>
                <a:cs typeface="Alexandria" pitchFamily="2" charset="-78"/>
              </a:rPr>
              <a:t>واب وإعطاء الدعم المادي والمعنوي للآخرين.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القدرة على العقاب أي حجب الدعم المادي والمعنوي أو اتخاذ إجراءات تأديبية لمستحقيها. </a:t>
            </a:r>
            <a:endParaRPr lang="en-US" sz="1600" dirty="0">
              <a:latin typeface="Alexandria" pitchFamily="2" charset="-78"/>
              <a:cs typeface="Alexandria" pitchFamily="2" charset="-78"/>
            </a:endParaRPr>
          </a:p>
        </p:txBody>
      </p:sp>
      <p:grpSp>
        <p:nvGrpSpPr>
          <p:cNvPr id="7" name="Group 6">
            <a:extLst>
              <a:ext uri="{FF2B5EF4-FFF2-40B4-BE49-F238E27FC236}">
                <a16:creationId xmlns:a16="http://schemas.microsoft.com/office/drawing/2014/main" id="{07E74F40-5FBB-39D9-AF7D-6C9EB9149C95}"/>
              </a:ext>
            </a:extLst>
          </p:cNvPr>
          <p:cNvGrpSpPr/>
          <p:nvPr/>
        </p:nvGrpSpPr>
        <p:grpSpPr>
          <a:xfrm>
            <a:off x="81309" y="632410"/>
            <a:ext cx="1731496" cy="2111981"/>
            <a:chOff x="7549436" y="-3035119"/>
            <a:chExt cx="1474296" cy="1798263"/>
          </a:xfrm>
        </p:grpSpPr>
        <p:sp>
          <p:nvSpPr>
            <p:cNvPr id="8" name="Freeform 5">
              <a:extLst>
                <a:ext uri="{FF2B5EF4-FFF2-40B4-BE49-F238E27FC236}">
                  <a16:creationId xmlns:a16="http://schemas.microsoft.com/office/drawing/2014/main" id="{3C6A9EB1-776B-56DF-4149-0D5B866097B9}"/>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rgbClr val="007A7D">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7A7D">
                    <a:lumMod val="60000"/>
                    <a:lumOff val="40000"/>
                  </a:srgbClr>
                </a:solidFill>
                <a:effectLst/>
                <a:uLnTx/>
                <a:uFillTx/>
              </a:endParaRPr>
            </a:p>
          </p:txBody>
        </p:sp>
        <p:sp>
          <p:nvSpPr>
            <p:cNvPr id="9" name="Freeform 6">
              <a:extLst>
                <a:ext uri="{FF2B5EF4-FFF2-40B4-BE49-F238E27FC236}">
                  <a16:creationId xmlns:a16="http://schemas.microsoft.com/office/drawing/2014/main" id="{9579836C-9A3C-AB73-3E6D-4440B03EEE63}"/>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0" name="Freeform 7">
              <a:extLst>
                <a:ext uri="{FF2B5EF4-FFF2-40B4-BE49-F238E27FC236}">
                  <a16:creationId xmlns:a16="http://schemas.microsoft.com/office/drawing/2014/main" id="{9B1DBC3E-7027-4B47-1A00-327C08B15A9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1" name="Freeform 8">
              <a:extLst>
                <a:ext uri="{FF2B5EF4-FFF2-40B4-BE49-F238E27FC236}">
                  <a16:creationId xmlns:a16="http://schemas.microsoft.com/office/drawing/2014/main" id="{3F8B36FA-16CB-68A1-C876-2B00D75D07EA}"/>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2" name="Freeform 9">
              <a:extLst>
                <a:ext uri="{FF2B5EF4-FFF2-40B4-BE49-F238E27FC236}">
                  <a16:creationId xmlns:a16="http://schemas.microsoft.com/office/drawing/2014/main" id="{00251901-7D41-A13E-1448-A4CC9473AAD3}"/>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3" name="Freeform 10">
              <a:extLst>
                <a:ext uri="{FF2B5EF4-FFF2-40B4-BE49-F238E27FC236}">
                  <a16:creationId xmlns:a16="http://schemas.microsoft.com/office/drawing/2014/main" id="{6F254567-84B8-37BA-587E-BD62C4C4C5F0}"/>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4" name="Freeform 11">
              <a:extLst>
                <a:ext uri="{FF2B5EF4-FFF2-40B4-BE49-F238E27FC236}">
                  <a16:creationId xmlns:a16="http://schemas.microsoft.com/office/drawing/2014/main" id="{825F86F9-A490-642F-323A-FC38344A89AA}"/>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5" name="Freeform 12">
              <a:extLst>
                <a:ext uri="{FF2B5EF4-FFF2-40B4-BE49-F238E27FC236}">
                  <a16:creationId xmlns:a16="http://schemas.microsoft.com/office/drawing/2014/main" id="{0211E306-B8E6-8841-4530-227427E84D28}"/>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6" name="Freeform 13">
              <a:extLst>
                <a:ext uri="{FF2B5EF4-FFF2-40B4-BE49-F238E27FC236}">
                  <a16:creationId xmlns:a16="http://schemas.microsoft.com/office/drawing/2014/main" id="{E30B938B-4627-9FD4-0E57-2F861030F9CF}"/>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7" name="Freeform 14">
              <a:extLst>
                <a:ext uri="{FF2B5EF4-FFF2-40B4-BE49-F238E27FC236}">
                  <a16:creationId xmlns:a16="http://schemas.microsoft.com/office/drawing/2014/main" id="{284C07FC-1BFF-97D8-721D-509885F0B148}"/>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8" name="Freeform 15">
              <a:extLst>
                <a:ext uri="{FF2B5EF4-FFF2-40B4-BE49-F238E27FC236}">
                  <a16:creationId xmlns:a16="http://schemas.microsoft.com/office/drawing/2014/main" id="{1A78AC09-DF5E-0DD3-2441-EC0CD57BC604}"/>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9" name="Freeform 16">
              <a:extLst>
                <a:ext uri="{FF2B5EF4-FFF2-40B4-BE49-F238E27FC236}">
                  <a16:creationId xmlns:a16="http://schemas.microsoft.com/office/drawing/2014/main" id="{5566F232-CDE9-1165-79BF-38470D95A916}"/>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0" name="Freeform 17">
              <a:extLst>
                <a:ext uri="{FF2B5EF4-FFF2-40B4-BE49-F238E27FC236}">
                  <a16:creationId xmlns:a16="http://schemas.microsoft.com/office/drawing/2014/main" id="{9B79D06B-79B6-9200-AF94-769903FB366A}"/>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1" name="Freeform 18">
              <a:extLst>
                <a:ext uri="{FF2B5EF4-FFF2-40B4-BE49-F238E27FC236}">
                  <a16:creationId xmlns:a16="http://schemas.microsoft.com/office/drawing/2014/main" id="{4EE8472B-01A7-6238-ED7C-B92927E77BE7}"/>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grpSp>
    </p:spTree>
    <p:extLst>
      <p:ext uri="{BB962C8B-B14F-4D97-AF65-F5344CB8AC3E}">
        <p14:creationId xmlns:p14="http://schemas.microsoft.com/office/powerpoint/2010/main" val="3947192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22">
            <a:extLst>
              <a:ext uri="{FF2B5EF4-FFF2-40B4-BE49-F238E27FC236}">
                <a16:creationId xmlns:a16="http://schemas.microsoft.com/office/drawing/2014/main" id="{CFBABF2D-CDA6-0D27-A92D-30C9A80E1038}"/>
              </a:ext>
            </a:extLst>
          </p:cNvPr>
          <p:cNvSpPr/>
          <p:nvPr/>
        </p:nvSpPr>
        <p:spPr>
          <a:xfrm>
            <a:off x="4755744" y="2093753"/>
            <a:ext cx="6973175" cy="3369449"/>
          </a:xfrm>
          <a:prstGeom prst="rect">
            <a:avLst/>
          </a:prstGeom>
          <a:solidFill>
            <a:schemeClr val="bg1"/>
          </a:solidFill>
        </p:spPr>
        <p:txBody>
          <a:bodyPr wrap="square">
            <a:spAutoFit/>
          </a:bodyPr>
          <a:lstStyle/>
          <a:p>
            <a:pPr algn="just" rtl="1">
              <a:lnSpc>
                <a:spcPct val="150000"/>
              </a:lnSpc>
            </a:pPr>
            <a:r>
              <a:rPr lang="ar-SA" dirty="0">
                <a:latin typeface="Alexandria" pitchFamily="2" charset="-78"/>
                <a:cs typeface="Alexandria" pitchFamily="2" charset="-78"/>
              </a:rPr>
              <a:t>ويقصد بذلك لجوء القائد للسلطة الرسمية في الوقت الذي كان المفروض فيه أن يستخدم السلطة غير الرسمية، أو أن يلجأ للسلطة غير الرسمية في الوقت الذي كان من المفروض فيه أن يستخدم السلطة الرسمية. إن الاتجاه المعاصر للقيادة الإدارية التربوية يؤكد على أهمية السلوك القيادي الذي يصدر عن القائد، لما له من تأثير كبير في العملية القيادية. ويقصد بهذا المفهوم السلوك القيادي، بأنه تلك التأثيرات المتبادلة بين الأفراد التي تساعد الجماعة على بلوغ أهدافها. </a:t>
            </a:r>
            <a:endParaRPr lang="en-US" dirty="0">
              <a:latin typeface="Alexandria" pitchFamily="2" charset="-78"/>
              <a:cs typeface="Alexandria" pitchFamily="2" charset="-78"/>
            </a:endParaRPr>
          </a:p>
        </p:txBody>
      </p:sp>
      <p:pic>
        <p:nvPicPr>
          <p:cNvPr id="3" name="صورة 2">
            <a:extLst>
              <a:ext uri="{FF2B5EF4-FFF2-40B4-BE49-F238E27FC236}">
                <a16:creationId xmlns:a16="http://schemas.microsoft.com/office/drawing/2014/main" id="{09B1DB07-932E-98CE-DDBD-F65B5ACF1D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126" y="2377428"/>
            <a:ext cx="3559684" cy="2802097"/>
          </a:xfrm>
          <a:prstGeom prst="rect">
            <a:avLst/>
          </a:prstGeom>
        </p:spPr>
      </p:pic>
      <p:sp>
        <p:nvSpPr>
          <p:cNvPr id="22" name="مستطيل 3">
            <a:extLst>
              <a:ext uri="{FF2B5EF4-FFF2-40B4-BE49-F238E27FC236}">
                <a16:creationId xmlns:a16="http://schemas.microsoft.com/office/drawing/2014/main" id="{1986624B-3FE4-4C4C-574A-FC1ADDEF804B}"/>
              </a:ext>
            </a:extLst>
          </p:cNvPr>
          <p:cNvSpPr/>
          <p:nvPr/>
        </p:nvSpPr>
        <p:spPr>
          <a:xfrm>
            <a:off x="2588220" y="541582"/>
            <a:ext cx="5654112" cy="400110"/>
          </a:xfrm>
          <a:prstGeom prst="rect">
            <a:avLst/>
          </a:prstGeom>
        </p:spPr>
        <p:txBody>
          <a:bodyPr wrap="none">
            <a:spAutoFit/>
          </a:bodyPr>
          <a:lstStyle/>
          <a:p>
            <a:pPr lvl="0" rtl="1"/>
            <a:r>
              <a:rPr lang="ar-SA" sz="2000" dirty="0">
                <a:solidFill>
                  <a:srgbClr val="4FBCE4"/>
                </a:solidFill>
                <a:latin typeface="Alexandria" pitchFamily="2" charset="-78"/>
                <a:cs typeface="Alexandria" pitchFamily="2" charset="-78"/>
              </a:rPr>
              <a:t> التأثير بواسطة السلطتين: الرسمية وغير الرسمية: </a:t>
            </a:r>
            <a:endParaRPr lang="en-US" sz="2000"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31865551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6">
            <a:extLst>
              <a:ext uri="{FF2B5EF4-FFF2-40B4-BE49-F238E27FC236}">
                <a16:creationId xmlns:a16="http://schemas.microsoft.com/office/drawing/2014/main" id="{05CBF1C0-AB0E-4E8D-F6A3-076BE7AE48C5}"/>
              </a:ext>
            </a:extLst>
          </p:cNvPr>
          <p:cNvSpPr/>
          <p:nvPr/>
        </p:nvSpPr>
        <p:spPr>
          <a:xfrm>
            <a:off x="662797" y="1628224"/>
            <a:ext cx="10637955" cy="4482702"/>
          </a:xfrm>
          <a:prstGeom prst="rect">
            <a:avLst/>
          </a:prstGeom>
          <a:solidFill>
            <a:schemeClr val="bg1"/>
          </a:solidFill>
        </p:spPr>
        <p:txBody>
          <a:bodyPr wrap="square">
            <a:spAutoFit/>
          </a:bodyPr>
          <a:lstStyle/>
          <a:p>
            <a:pPr algn="just" rtl="1">
              <a:lnSpc>
                <a:spcPct val="150000"/>
              </a:lnSpc>
              <a:spcAft>
                <a:spcPts val="0"/>
              </a:spcAft>
            </a:pPr>
            <a:r>
              <a:rPr lang="ar-SA" sz="1600" b="1" dirty="0">
                <a:solidFill>
                  <a:srgbClr val="00B0F0"/>
                </a:solidFill>
                <a:latin typeface="Alexandria" pitchFamily="2" charset="-78"/>
                <a:ea typeface="Times New Roman" panose="02020603050405020304" pitchFamily="18" charset="0"/>
                <a:cs typeface="Alexandria" pitchFamily="2" charset="-78"/>
              </a:rPr>
              <a:t>ويتكون هذا السلوك القيادي من المكونات التالية:</a:t>
            </a:r>
            <a:endParaRPr lang="ar-EG" sz="1600" b="1" dirty="0">
              <a:solidFill>
                <a:srgbClr val="00B0F0"/>
              </a:solidFill>
              <a:latin typeface="Alexandria" pitchFamily="2" charset="-78"/>
              <a:ea typeface="Times New Roman" panose="02020603050405020304" pitchFamily="18" charset="0"/>
              <a:cs typeface="Alexandria" pitchFamily="2" charset="-78"/>
            </a:endParaRPr>
          </a:p>
          <a:p>
            <a:pPr algn="just" rtl="1">
              <a:lnSpc>
                <a:spcPct val="150000"/>
              </a:lnSpc>
              <a:spcAft>
                <a:spcPts val="0"/>
              </a:spcAft>
            </a:pPr>
            <a:endParaRPr lang="en-US" sz="1600" b="1" dirty="0">
              <a:solidFill>
                <a:srgbClr val="00B0F0"/>
              </a:solidFill>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المبادأة التي تعني امتلاك القائد لزمام الموقف أو الأمور. </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العضوية ويقصد بها اختلاط القائد بأعضاء الجماعة العاملين معه.</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التمثيل : أي تمثيل القائد لجماعته ودفاعه عنها. </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 التكامل ويعني العمل على تخفيف حدة الصراع والتوتر بين أعضاء الجماعة. </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 التنظيم: ويقصد به تحديد القائد للعمل الذي يقوم به وعمل الآخرين معه</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 العلاقات التي تحكم طبيعة العمل: سواء بين القائد والعاملين معه، أو بين العاملين أنفسهم. </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 السيطرة أو الرقابة وتعني تحديد سلوك الأفراد أو الجماعة في اتخاذ القرارات أو التعبير عن الرأي.</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  الاتصال : ويقصد به تبادل الأفكار والمعلومات والبيانات بين القائد وأعضاء الجماعة. </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 التقدير : ويعني تأييد القائد أو مخالفته لأعضاء الجماعة. </a:t>
            </a:r>
            <a:endParaRPr lang="en-US" sz="16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1600" dirty="0">
                <a:solidFill>
                  <a:srgbClr val="222222"/>
                </a:solidFill>
                <a:latin typeface="Alexandria" pitchFamily="2" charset="-78"/>
                <a:ea typeface="Times New Roman" panose="02020603050405020304" pitchFamily="18" charset="0"/>
                <a:cs typeface="Alexandria" pitchFamily="2" charset="-78"/>
              </a:rPr>
              <a:t> الإنتاج: ويقصد به تحديد مستويات الجهد والإنتاج لأعضاء الجماعة. </a:t>
            </a:r>
            <a:endParaRPr lang="en-US" sz="1600" dirty="0">
              <a:effectLst/>
              <a:latin typeface="Alexandria" pitchFamily="2" charset="-78"/>
              <a:ea typeface="Calibri" panose="020F0502020204030204" pitchFamily="34" charset="0"/>
              <a:cs typeface="Alexandria" pitchFamily="2" charset="-78"/>
            </a:endParaRPr>
          </a:p>
        </p:txBody>
      </p:sp>
      <p:sp>
        <p:nvSpPr>
          <p:cNvPr id="7" name="مستطيل 3">
            <a:extLst>
              <a:ext uri="{FF2B5EF4-FFF2-40B4-BE49-F238E27FC236}">
                <a16:creationId xmlns:a16="http://schemas.microsoft.com/office/drawing/2014/main" id="{65AE2C50-57F0-E48A-6C66-DAEAFE7CFEE4}"/>
              </a:ext>
            </a:extLst>
          </p:cNvPr>
          <p:cNvSpPr/>
          <p:nvPr/>
        </p:nvSpPr>
        <p:spPr>
          <a:xfrm>
            <a:off x="1474050" y="632410"/>
            <a:ext cx="7531229" cy="461665"/>
          </a:xfrm>
          <a:prstGeom prst="rect">
            <a:avLst/>
          </a:prstGeom>
        </p:spPr>
        <p:txBody>
          <a:bodyPr wrap="none">
            <a:spAutoFit/>
          </a:bodyPr>
          <a:lstStyle/>
          <a:p>
            <a:pPr lvl="0" rtl="1"/>
            <a:r>
              <a:rPr lang="ar-SA" sz="2400" b="1" dirty="0">
                <a:solidFill>
                  <a:srgbClr val="4FBCE4"/>
                </a:solidFill>
                <a:latin typeface="Alexandria" pitchFamily="2" charset="-78"/>
                <a:cs typeface="Alexandria" pitchFamily="2" charset="-78"/>
              </a:rPr>
              <a:t> التأثير بواسطة السلطتين الرسمية وغير الرسمية: </a:t>
            </a:r>
            <a:endParaRPr lang="en-US" sz="24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2803922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2">
            <a:extLst>
              <a:ext uri="{FF2B5EF4-FFF2-40B4-BE49-F238E27FC236}">
                <a16:creationId xmlns:a16="http://schemas.microsoft.com/office/drawing/2014/main" id="{AE98C4DD-3533-7C7E-6092-523E7562AB90}"/>
              </a:ext>
            </a:extLst>
          </p:cNvPr>
          <p:cNvGraphicFramePr/>
          <p:nvPr>
            <p:extLst>
              <p:ext uri="{D42A27DB-BD31-4B8C-83A1-F6EECF244321}">
                <p14:modId xmlns:p14="http://schemas.microsoft.com/office/powerpoint/2010/main" val="835025987"/>
              </p:ext>
            </p:extLst>
          </p:nvPr>
        </p:nvGraphicFramePr>
        <p:xfrm>
          <a:off x="-193184" y="1189309"/>
          <a:ext cx="651527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مستطيل 3">
            <a:extLst>
              <a:ext uri="{FF2B5EF4-FFF2-40B4-BE49-F238E27FC236}">
                <a16:creationId xmlns:a16="http://schemas.microsoft.com/office/drawing/2014/main" id="{0AB3AEA8-1290-4103-570F-CE33A3C167DA}"/>
              </a:ext>
            </a:extLst>
          </p:cNvPr>
          <p:cNvSpPr/>
          <p:nvPr/>
        </p:nvSpPr>
        <p:spPr>
          <a:xfrm>
            <a:off x="1976196" y="495661"/>
            <a:ext cx="6487673" cy="461665"/>
          </a:xfrm>
          <a:prstGeom prst="rect">
            <a:avLst/>
          </a:prstGeom>
        </p:spPr>
        <p:txBody>
          <a:bodyPr wrap="none">
            <a:spAutoFit/>
          </a:bodyPr>
          <a:lstStyle/>
          <a:p>
            <a:pPr rtl="1"/>
            <a:r>
              <a:rPr lang="ar-SA" sz="2400" b="1" dirty="0">
                <a:solidFill>
                  <a:srgbClr val="4FBCE4"/>
                </a:solidFill>
                <a:latin typeface="Alexandria" pitchFamily="2" charset="-78"/>
                <a:cs typeface="Alexandria" pitchFamily="2" charset="-78"/>
              </a:rPr>
              <a:t> مصادر سلطة عمل القائد الإداري التربوي : </a:t>
            </a:r>
            <a:endParaRPr lang="ar-JO" sz="2400" b="1" dirty="0">
              <a:solidFill>
                <a:srgbClr val="4FBCE4"/>
              </a:solidFill>
              <a:latin typeface="Alexandria" pitchFamily="2" charset="-78"/>
              <a:cs typeface="Alexandria" pitchFamily="2" charset="-78"/>
            </a:endParaRPr>
          </a:p>
        </p:txBody>
      </p:sp>
      <p:sp>
        <p:nvSpPr>
          <p:cNvPr id="8" name="مستطيل 6">
            <a:extLst>
              <a:ext uri="{FF2B5EF4-FFF2-40B4-BE49-F238E27FC236}">
                <a16:creationId xmlns:a16="http://schemas.microsoft.com/office/drawing/2014/main" id="{EFAC92A5-1277-963A-2726-A821F7F43ED3}"/>
              </a:ext>
            </a:extLst>
          </p:cNvPr>
          <p:cNvSpPr/>
          <p:nvPr/>
        </p:nvSpPr>
        <p:spPr>
          <a:xfrm>
            <a:off x="4860183" y="1911252"/>
            <a:ext cx="6949476" cy="3651705"/>
          </a:xfrm>
          <a:prstGeom prst="rect">
            <a:avLst/>
          </a:prstGeom>
          <a:solidFill>
            <a:schemeClr val="bg1"/>
          </a:solidFill>
        </p:spPr>
        <p:txBody>
          <a:bodyPr wrap="square">
            <a:spAutoFit/>
          </a:bodyPr>
          <a:lstStyle/>
          <a:p>
            <a:pPr algn="just" rtl="1">
              <a:lnSpc>
                <a:spcPct val="150000"/>
              </a:lnSpc>
            </a:pPr>
            <a:r>
              <a:rPr lang="ar-SA" sz="2000" dirty="0">
                <a:latin typeface="Alexandria" pitchFamily="2" charset="-78"/>
                <a:cs typeface="Alexandria" pitchFamily="2" charset="-78"/>
              </a:rPr>
              <a:t>وحتى يتمكن القائد من القيام بعملية التأثير في سلوك الآخرين وتوجيهه يجب أن يتمتع بسلطة تميزه عن غيره من الأفراد، وتعتمد هذه السلطة على نوعين رئيسين هما مصادر رسمية سلطة المكافأة، وسلطة الإكراه، أو الإجبار وسلطة القانون)، ومصادر غير رسمية (سلطة الخبرة، وسلطة المرجعية التي تسمى أحيانا بسلطة الشخصية</a:t>
            </a:r>
            <a:r>
              <a:rPr lang="en-US" sz="2000" dirty="0">
                <a:latin typeface="Alexandria" pitchFamily="2" charset="-78"/>
                <a:cs typeface="Alexandria" pitchFamily="2" charset="-78"/>
              </a:rPr>
              <a:t>(</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algn="just" rtl="1">
              <a:lnSpc>
                <a:spcPct val="150000"/>
              </a:lnSpc>
            </a:pPr>
            <a:r>
              <a:rPr lang="ar-SA" sz="2000" dirty="0">
                <a:solidFill>
                  <a:srgbClr val="00B0F0"/>
                </a:solidFill>
                <a:latin typeface="Alexandria" pitchFamily="2" charset="-78"/>
                <a:cs typeface="Alexandria" pitchFamily="2" charset="-78"/>
              </a:rPr>
              <a:t>وتتلخص مصادر سلطة عمل القائد الإداري التربوي فيما يلي:</a:t>
            </a:r>
            <a:endParaRPr lang="ar-JO" sz="2000" dirty="0">
              <a:solidFill>
                <a:srgbClr val="00B0F0"/>
              </a:solidFill>
              <a:latin typeface="Alexandria" pitchFamily="2" charset="-78"/>
              <a:cs typeface="Alexandria" pitchFamily="2" charset="-78"/>
            </a:endParaRPr>
          </a:p>
          <a:p>
            <a:pPr algn="just" rtl="1">
              <a:lnSpc>
                <a:spcPct val="150000"/>
              </a:lnSpc>
            </a:pPr>
            <a:r>
              <a:rPr lang="en-US" sz="1600" dirty="0">
                <a:solidFill>
                  <a:srgbClr val="00B0F0"/>
                </a:solidFill>
                <a:latin typeface="Alexandria" pitchFamily="2" charset="-78"/>
                <a:cs typeface="Alexandria" pitchFamily="2" charset="-78"/>
              </a:rPr>
              <a:t> </a:t>
            </a:r>
          </a:p>
        </p:txBody>
      </p:sp>
    </p:spTree>
    <p:extLst>
      <p:ext uri="{BB962C8B-B14F-4D97-AF65-F5344CB8AC3E}">
        <p14:creationId xmlns:p14="http://schemas.microsoft.com/office/powerpoint/2010/main" val="2473998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6">
            <a:extLst>
              <a:ext uri="{FF2B5EF4-FFF2-40B4-BE49-F238E27FC236}">
                <a16:creationId xmlns:a16="http://schemas.microsoft.com/office/drawing/2014/main" id="{FF7F6B3F-B60D-CFB8-5E76-EA506DA301E9}"/>
              </a:ext>
            </a:extLst>
          </p:cNvPr>
          <p:cNvSpPr/>
          <p:nvPr/>
        </p:nvSpPr>
        <p:spPr>
          <a:xfrm>
            <a:off x="695454" y="1682652"/>
            <a:ext cx="10637955" cy="3923446"/>
          </a:xfrm>
          <a:prstGeom prst="rect">
            <a:avLst/>
          </a:prstGeom>
          <a:solidFill>
            <a:schemeClr val="bg1"/>
          </a:solidFill>
        </p:spPr>
        <p:txBody>
          <a:bodyPr wrap="square">
            <a:spAutoFit/>
          </a:bodyPr>
          <a:lstStyle/>
          <a:p>
            <a:pPr algn="just" rtl="1">
              <a:lnSpc>
                <a:spcPct val="150000"/>
              </a:lnSpc>
            </a:pPr>
            <a:r>
              <a:rPr lang="ar-SA" dirty="0">
                <a:latin typeface="Alexandria" pitchFamily="2" charset="-78"/>
                <a:cs typeface="Alexandria" pitchFamily="2" charset="-78"/>
              </a:rPr>
              <a:t>وتتلخص مصادر سلطة عمل القائد الإداري التربوي فيما يلي:</a:t>
            </a:r>
            <a:endParaRPr lang="ar-EG"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lnSpc>
                <a:spcPct val="150000"/>
              </a:lnSpc>
            </a:pPr>
            <a:r>
              <a:rPr lang="ar-SA" sz="2000" b="1" dirty="0">
                <a:solidFill>
                  <a:srgbClr val="4FBCE4"/>
                </a:solidFill>
                <a:latin typeface="Alexandria" pitchFamily="2" charset="-78"/>
                <a:cs typeface="Alexandria" pitchFamily="2" charset="-78"/>
              </a:rPr>
              <a:t>قوة المكافأة </a:t>
            </a:r>
            <a:r>
              <a:rPr lang="en-US" sz="2000" b="1" dirty="0">
                <a:solidFill>
                  <a:srgbClr val="4FBCE4"/>
                </a:solidFill>
                <a:latin typeface="Alexandria" pitchFamily="2" charset="-78"/>
                <a:cs typeface="Alexandria" pitchFamily="2" charset="-78"/>
              </a:rPr>
              <a:t> :Reward Power </a:t>
            </a:r>
            <a:r>
              <a:rPr lang="ar-SA" dirty="0">
                <a:latin typeface="Alexandria" pitchFamily="2" charset="-78"/>
                <a:cs typeface="Alexandria" pitchFamily="2" charset="-78"/>
              </a:rPr>
              <a:t>ومصدرها كما يتضح من اسمها المكافأة، وتتبع من القدرة على منح مكافأة (مك</a:t>
            </a:r>
            <a:r>
              <a:rPr lang="ar-EG" dirty="0">
                <a:latin typeface="Alexandria" pitchFamily="2" charset="-78"/>
                <a:cs typeface="Alexandria" pitchFamily="2" charset="-78"/>
              </a:rPr>
              <a:t>آ</a:t>
            </a:r>
            <a:r>
              <a:rPr lang="ar-SA" dirty="0">
                <a:latin typeface="Alexandria" pitchFamily="2" charset="-78"/>
                <a:cs typeface="Alexandria" pitchFamily="2" charset="-78"/>
              </a:rPr>
              <a:t>فات)، سواء أكانت مكافأة مالية، أم معنوية. وعليه فإن قوة المكافأة تعني استجابة أو طاعة شخص ما لرغبات شخص آخر، لأنها ستوفر له منافع وفوائد إيجابية، وعليه فالشخص الذي يستطيع توفير مكافآت يراها غيره ذات قيمة، سيكون له سلطة فوق هذا الغير. ويقصد بالمكافآت هنا، أي شيء ذا قيمة بالنسبة للغير، فقد يكون ذلك المال، أو التقدير والثناء ،أو تخفيف واجبات العمل، أو الصداقة، أو غير ذلك. وفي مجال القيادة التربوية تتضح هذه السلطة من خلال قدرة الإداري التربوي على تقديم مكافآت لمرؤوسيه، كالمعلمين مثلا. وهنا يطيع المعلم الإداري لأن للإداري القدرة على منحه مكافأة ما. </a:t>
            </a:r>
            <a:endParaRPr lang="en-US" dirty="0">
              <a:latin typeface="Alexandria" pitchFamily="2" charset="-78"/>
              <a:cs typeface="Alexandria" pitchFamily="2" charset="-78"/>
            </a:endParaRPr>
          </a:p>
        </p:txBody>
      </p:sp>
      <p:sp>
        <p:nvSpPr>
          <p:cNvPr id="2" name="مستطيل 3">
            <a:extLst>
              <a:ext uri="{FF2B5EF4-FFF2-40B4-BE49-F238E27FC236}">
                <a16:creationId xmlns:a16="http://schemas.microsoft.com/office/drawing/2014/main" id="{016C21C6-AB0A-F0E6-8421-E98B52AE695D}"/>
              </a:ext>
            </a:extLst>
          </p:cNvPr>
          <p:cNvSpPr/>
          <p:nvPr/>
        </p:nvSpPr>
        <p:spPr>
          <a:xfrm>
            <a:off x="1976196" y="495661"/>
            <a:ext cx="6487673" cy="461665"/>
          </a:xfrm>
          <a:prstGeom prst="rect">
            <a:avLst/>
          </a:prstGeom>
        </p:spPr>
        <p:txBody>
          <a:bodyPr wrap="none">
            <a:spAutoFit/>
          </a:bodyPr>
          <a:lstStyle/>
          <a:p>
            <a:pPr rtl="1"/>
            <a:r>
              <a:rPr lang="ar-SA" sz="2400" b="1" dirty="0">
                <a:solidFill>
                  <a:srgbClr val="4FBCE4"/>
                </a:solidFill>
                <a:latin typeface="Alexandria" pitchFamily="2" charset="-78"/>
                <a:cs typeface="Alexandria" pitchFamily="2" charset="-78"/>
              </a:rPr>
              <a:t> مصادر سلطة عمل القائد الإداري التربوي : </a:t>
            </a:r>
            <a:endParaRPr lang="ar-JO" sz="24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432677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6">
            <a:extLst>
              <a:ext uri="{FF2B5EF4-FFF2-40B4-BE49-F238E27FC236}">
                <a16:creationId xmlns:a16="http://schemas.microsoft.com/office/drawing/2014/main" id="{5A48BE14-AAEE-6FEC-8044-8CED06BBA2BD}"/>
              </a:ext>
            </a:extLst>
          </p:cNvPr>
          <p:cNvSpPr/>
          <p:nvPr/>
        </p:nvSpPr>
        <p:spPr>
          <a:xfrm>
            <a:off x="695454" y="1682652"/>
            <a:ext cx="10637955" cy="3831113"/>
          </a:xfrm>
          <a:prstGeom prst="rect">
            <a:avLst/>
          </a:prstGeom>
          <a:solidFill>
            <a:schemeClr val="bg1"/>
          </a:solidFill>
        </p:spPr>
        <p:txBody>
          <a:bodyPr wrap="square">
            <a:spAutoFit/>
          </a:bodyPr>
          <a:lstStyle/>
          <a:p>
            <a:pPr algn="just" rtl="1">
              <a:lnSpc>
                <a:spcPct val="150000"/>
              </a:lnSpc>
            </a:pPr>
            <a:r>
              <a:rPr lang="ar-SA" dirty="0">
                <a:latin typeface="Alexandria" pitchFamily="2" charset="-78"/>
                <a:cs typeface="Alexandria" pitchFamily="2" charset="-78"/>
              </a:rPr>
              <a:t>وتتلخص مصادر سلطة عمل القائد الإداري التربوي فيما يلي:</a:t>
            </a:r>
            <a:endParaRPr lang="ar-EG"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lnSpc>
                <a:spcPct val="150000"/>
              </a:lnSpc>
            </a:pPr>
            <a:r>
              <a:rPr lang="ar-SA" sz="2000" b="1" dirty="0">
                <a:solidFill>
                  <a:srgbClr val="4FBCE4"/>
                </a:solidFill>
                <a:latin typeface="Alexandria" pitchFamily="2" charset="-78"/>
                <a:cs typeface="Alexandria" pitchFamily="2" charset="-78"/>
              </a:rPr>
              <a:t>قوة الإجبار، أو الإكراه </a:t>
            </a:r>
            <a:r>
              <a:rPr lang="en-US" sz="2000" b="1" dirty="0">
                <a:solidFill>
                  <a:srgbClr val="4FBCE4"/>
                </a:solidFill>
                <a:latin typeface="Alexandria" pitchFamily="2" charset="-78"/>
                <a:cs typeface="Alexandria" pitchFamily="2" charset="-78"/>
              </a:rPr>
              <a:t>: Coercive Power </a:t>
            </a:r>
            <a:r>
              <a:rPr lang="ar-EG" b="1" dirty="0">
                <a:latin typeface="Alexandria" pitchFamily="2" charset="-78"/>
                <a:cs typeface="Alexandria" pitchFamily="2" charset="-78"/>
              </a:rPr>
              <a:t> </a:t>
            </a:r>
            <a:r>
              <a:rPr lang="ar-SA" dirty="0">
                <a:latin typeface="Alexandria" pitchFamily="2" charset="-78"/>
                <a:cs typeface="Alexandria" pitchFamily="2" charset="-78"/>
              </a:rPr>
              <a:t>ومصدرها كما يتضح من اسمها الإجبار، أو الإكراه أو القسر، وتنبع من القدرة على إيقاع العقوبة. وعليه فإن قوة الإجبار أو الإكراه تعني استجابة أو طاعة شخص ما لرغبات شخص آخر لأنها ستبعد عنه بعض العقوبات. وعليه فالشخص الذي يستطيع إيقاع العقوبات على الآخرين سيكون له سلطة على هؤلاء والعقوبات المقصودة قد تكون بدنية أو وظيفية، وقد تكون نفسية. وفي مجال القيادة التربوية هذه السلطة تتضح من خلال قدرة الإداري كمدير المدرسة، أو المشرف التربوي على إيقاع العقوبات على المعلمين. وهنا يطيع المعلم المدير، أو المشرف لأن لهذا الإداري القدرة على إيقاع العقوبة عليه. </a:t>
            </a:r>
            <a:endParaRPr lang="en-US" dirty="0">
              <a:latin typeface="Alexandria" pitchFamily="2" charset="-78"/>
              <a:cs typeface="Alexandria" pitchFamily="2" charset="-78"/>
            </a:endParaRPr>
          </a:p>
        </p:txBody>
      </p:sp>
      <p:sp>
        <p:nvSpPr>
          <p:cNvPr id="4" name="مستطيل 3">
            <a:extLst>
              <a:ext uri="{FF2B5EF4-FFF2-40B4-BE49-F238E27FC236}">
                <a16:creationId xmlns:a16="http://schemas.microsoft.com/office/drawing/2014/main" id="{D3ED826C-93DC-70F4-78B1-F7AC22F41936}"/>
              </a:ext>
            </a:extLst>
          </p:cNvPr>
          <p:cNvSpPr/>
          <p:nvPr/>
        </p:nvSpPr>
        <p:spPr>
          <a:xfrm>
            <a:off x="1976196" y="495661"/>
            <a:ext cx="6487673" cy="461665"/>
          </a:xfrm>
          <a:prstGeom prst="rect">
            <a:avLst/>
          </a:prstGeom>
        </p:spPr>
        <p:txBody>
          <a:bodyPr wrap="none">
            <a:spAutoFit/>
          </a:bodyPr>
          <a:lstStyle/>
          <a:p>
            <a:pPr rtl="1"/>
            <a:r>
              <a:rPr lang="ar-SA" sz="2400" b="1" dirty="0">
                <a:solidFill>
                  <a:srgbClr val="4FBCE4"/>
                </a:solidFill>
                <a:latin typeface="Alexandria" pitchFamily="2" charset="-78"/>
                <a:cs typeface="Alexandria" pitchFamily="2" charset="-78"/>
              </a:rPr>
              <a:t> مصادر سلطة عمل القائد الإداري التربوي : </a:t>
            </a:r>
            <a:endParaRPr lang="ar-JO" sz="24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1806863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6">
            <a:extLst>
              <a:ext uri="{FF2B5EF4-FFF2-40B4-BE49-F238E27FC236}">
                <a16:creationId xmlns:a16="http://schemas.microsoft.com/office/drawing/2014/main" id="{B9DAF9F5-0190-D389-9B68-C0DC563E3C6F}"/>
              </a:ext>
            </a:extLst>
          </p:cNvPr>
          <p:cNvSpPr/>
          <p:nvPr/>
        </p:nvSpPr>
        <p:spPr>
          <a:xfrm>
            <a:off x="695454" y="1682652"/>
            <a:ext cx="10637955" cy="3836371"/>
          </a:xfrm>
          <a:prstGeom prst="rect">
            <a:avLst/>
          </a:prstGeom>
          <a:solidFill>
            <a:schemeClr val="bg1"/>
          </a:solidFill>
        </p:spPr>
        <p:txBody>
          <a:bodyPr wrap="square">
            <a:spAutoFit/>
          </a:bodyPr>
          <a:lstStyle/>
          <a:p>
            <a:pPr algn="just" rtl="1">
              <a:lnSpc>
                <a:spcPct val="150000"/>
              </a:lnSpc>
            </a:pPr>
            <a:r>
              <a:rPr lang="ar-SA" sz="1600" dirty="0">
                <a:latin typeface="Alexandria" pitchFamily="2" charset="-78"/>
                <a:cs typeface="Alexandria" pitchFamily="2" charset="-78"/>
              </a:rPr>
              <a:t>وتتلخص مصادر سلطة عمل القائد الإداري التربوي فيما يلي:</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2000" b="1" dirty="0">
                <a:solidFill>
                  <a:srgbClr val="4FBCE4"/>
                </a:solidFill>
                <a:latin typeface="Alexandria" pitchFamily="2" charset="-78"/>
                <a:cs typeface="Alexandria" pitchFamily="2" charset="-78"/>
              </a:rPr>
              <a:t>قوة القانون </a:t>
            </a:r>
            <a:r>
              <a:rPr lang="en-US" sz="2000" b="1" dirty="0">
                <a:solidFill>
                  <a:srgbClr val="4FBCE4"/>
                </a:solidFill>
                <a:latin typeface="Alexandria" pitchFamily="2" charset="-78"/>
                <a:cs typeface="Alexandria" pitchFamily="2" charset="-78"/>
              </a:rPr>
              <a:t>: Legitimate Power </a:t>
            </a:r>
            <a:r>
              <a:rPr lang="ar-EG" sz="2000" dirty="0">
                <a:solidFill>
                  <a:srgbClr val="4FBCE4"/>
                </a:solidFill>
                <a:latin typeface="Alexandria" pitchFamily="2" charset="-78"/>
                <a:cs typeface="Alexandria" pitchFamily="2" charset="-78"/>
              </a:rPr>
              <a:t> </a:t>
            </a:r>
            <a:r>
              <a:rPr lang="ar-SA" sz="1600" dirty="0">
                <a:latin typeface="Alexandria" pitchFamily="2" charset="-78"/>
                <a:cs typeface="Alexandria" pitchFamily="2" charset="-78"/>
              </a:rPr>
              <a:t>وتستمد قوة القانون، أو القوة الشرعية كما تسمى أحياناً من المركز الذي يشغله المدير. فالمركز الذي يشغله المدير، يمنحه هذه السلطة، أو أن المرؤوس ينفذ الأوامر، لأنه يعتقد بأن مركز المدير يخوله امتلاك هذه السلطة. إذا سلطة القانون أو القوة الشرعية تتضمن الحقوق الرسمية (السلطات الرسمية) التي يملكها شخص ما بسبب مركزه الرسمي أو دوره الرسمي في المؤسسة وبالطبع فإن هذا النوع من السلطة شديد الارتباط، بالنوعين السابقين من المكافأة والإجبار. ذلك أن من يملك سلطة القانون غالباً ما يملك سلطة تقديم المكافآت، وسلطة إيقاع العقوبات. وفي مجال القيادة التربوية التربوية فإن المعلم قد يطيع توجيهات المدير أو المشرف ويستجيب لطلباته في مجال العمل لأنه يعتقد أن المركز الوظيفي الذي يشغله هذا الإداري، يعطيه السلطة لإبداء مثل هذه التوجيهات.</a:t>
            </a:r>
            <a:endParaRPr lang="en-US" sz="1600" dirty="0">
              <a:latin typeface="Alexandria" pitchFamily="2" charset="-78"/>
              <a:cs typeface="Alexandria" pitchFamily="2" charset="-78"/>
            </a:endParaRPr>
          </a:p>
        </p:txBody>
      </p:sp>
      <p:sp>
        <p:nvSpPr>
          <p:cNvPr id="2" name="مستطيل 3">
            <a:extLst>
              <a:ext uri="{FF2B5EF4-FFF2-40B4-BE49-F238E27FC236}">
                <a16:creationId xmlns:a16="http://schemas.microsoft.com/office/drawing/2014/main" id="{FCD2D961-AE18-7F0D-EC8A-347648779D6E}"/>
              </a:ext>
            </a:extLst>
          </p:cNvPr>
          <p:cNvSpPr/>
          <p:nvPr/>
        </p:nvSpPr>
        <p:spPr>
          <a:xfrm>
            <a:off x="1976196" y="495661"/>
            <a:ext cx="6487673" cy="461665"/>
          </a:xfrm>
          <a:prstGeom prst="rect">
            <a:avLst/>
          </a:prstGeom>
        </p:spPr>
        <p:txBody>
          <a:bodyPr wrap="none">
            <a:spAutoFit/>
          </a:bodyPr>
          <a:lstStyle/>
          <a:p>
            <a:pPr rtl="1"/>
            <a:r>
              <a:rPr lang="ar-SA" sz="2400" b="1" dirty="0">
                <a:solidFill>
                  <a:srgbClr val="4FBCE4"/>
                </a:solidFill>
                <a:latin typeface="Alexandria" pitchFamily="2" charset="-78"/>
                <a:cs typeface="Alexandria" pitchFamily="2" charset="-78"/>
              </a:rPr>
              <a:t> مصادر سلطة عمل القائد الإداري التربوي : </a:t>
            </a:r>
            <a:endParaRPr lang="ar-JO" sz="24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17024523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6">
            <a:extLst>
              <a:ext uri="{FF2B5EF4-FFF2-40B4-BE49-F238E27FC236}">
                <a16:creationId xmlns:a16="http://schemas.microsoft.com/office/drawing/2014/main" id="{99AB7C71-172A-4728-1CA5-E5F29C025580}"/>
              </a:ext>
            </a:extLst>
          </p:cNvPr>
          <p:cNvSpPr/>
          <p:nvPr/>
        </p:nvSpPr>
        <p:spPr>
          <a:xfrm>
            <a:off x="772727" y="1489469"/>
            <a:ext cx="10637955" cy="4528869"/>
          </a:xfrm>
          <a:prstGeom prst="rect">
            <a:avLst/>
          </a:prstGeom>
          <a:solidFill>
            <a:schemeClr val="bg1"/>
          </a:solidFill>
        </p:spPr>
        <p:txBody>
          <a:bodyPr wrap="square">
            <a:spAutoFit/>
          </a:bodyPr>
          <a:lstStyle/>
          <a:p>
            <a:pPr algn="just" rtl="1">
              <a:lnSpc>
                <a:spcPct val="150000"/>
              </a:lnSpc>
            </a:pPr>
            <a:r>
              <a:rPr lang="ar-SA" sz="1600" dirty="0">
                <a:latin typeface="Alexandria" pitchFamily="2" charset="-78"/>
                <a:cs typeface="Alexandria" pitchFamily="2" charset="-78"/>
              </a:rPr>
              <a:t>وتتلخص مصادر سلطة عمل القائد الإداري التربوي فيما يلي:</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b="1" dirty="0">
                <a:solidFill>
                  <a:srgbClr val="4FBCE4"/>
                </a:solidFill>
                <a:latin typeface="Alexandria" pitchFamily="2" charset="-78"/>
                <a:cs typeface="Alexandria" pitchFamily="2" charset="-78"/>
              </a:rPr>
              <a:t>قوة سحر الشخصية </a:t>
            </a:r>
            <a:r>
              <a:rPr lang="en-US" b="1" dirty="0">
                <a:solidFill>
                  <a:srgbClr val="4FBCE4"/>
                </a:solidFill>
                <a:latin typeface="Alexandria" pitchFamily="2" charset="-78"/>
                <a:cs typeface="Alexandria" pitchFamily="2" charset="-78"/>
              </a:rPr>
              <a:t>: Referent Power </a:t>
            </a:r>
            <a:r>
              <a:rPr lang="ar-EG" dirty="0">
                <a:solidFill>
                  <a:srgbClr val="4FBCE4"/>
                </a:solidFill>
                <a:latin typeface="Alexandria" pitchFamily="2" charset="-78"/>
                <a:cs typeface="Alexandria" pitchFamily="2" charset="-78"/>
              </a:rPr>
              <a:t> </a:t>
            </a:r>
            <a:r>
              <a:rPr lang="ar-SA" sz="1600" dirty="0">
                <a:latin typeface="Alexandria" pitchFamily="2" charset="-78"/>
                <a:cs typeface="Alexandria" pitchFamily="2" charset="-78"/>
              </a:rPr>
              <a:t>ويسميها بعضهم القوة المرجعية، وأحياناً يشار لها بقوة الكاريزما، وتنتج من القوة الشخصية، والقدرة على الإقناع والجاذبية أو ما يسمى بالسحر الذي يمتلكه الشخص وعليه فإن قوة سحر الشخصية أو السلطة المرجعية تعني استجابة أو طاعة شخص ما، لرغبات شخص آخر لأن هذا الشخص (الآخر) يملك مقومات وخصائص وصفات شخصية محببة للشخص الأول. إن سلطة الشخصية تتضمن الإعجاب الذي يبديه شخص بشخص آخر بحيث يرغب الشخص الأول في أن يصبح مثل الشخص الثاني، فيحاول تقليده. وعليه فإذا ما أعجب شخص بآخر فإنه قد يعدل من سلوكه واتجاهاته بما يتلاءم مع سلوك ذلك الشخص واتجاهاته. وهكذا تبدو سلطة سحر الشخصية لهذا الشخص في التأثير على معجبيه ومحبيه دونما فعل مباشر</a:t>
            </a:r>
            <a:r>
              <a:rPr lang="en-US" sz="1600" dirty="0">
                <a:latin typeface="Alexandria" pitchFamily="2" charset="-78"/>
                <a:cs typeface="Alexandria" pitchFamily="2" charset="-78"/>
              </a:rPr>
              <a:t>.</a:t>
            </a:r>
          </a:p>
          <a:p>
            <a:pPr algn="just" rtl="1">
              <a:lnSpc>
                <a:spcPct val="150000"/>
              </a:lnSpc>
            </a:pPr>
            <a:r>
              <a:rPr lang="ar-SA" sz="1600" dirty="0">
                <a:latin typeface="Alexandria" pitchFamily="2" charset="-78"/>
                <a:cs typeface="Alexandria" pitchFamily="2" charset="-78"/>
              </a:rPr>
              <a:t>وفي مجال القيادة التربوية، فإن مظهر هذه السلطة يتبدى من خلال طاعة المعلم للمدير، واستجابته لرغباته لأن المدير يمتلك مقومات شخصية، تجعل المعلم يتقبل سلطته طواعية، كمصدر للإعجاب والتقدير وعليه فالمعلم مفتون بالمدير، ومعجب به ويرغب في الحصول على استحسانه ورضاه، كما يرغب في أن يكون مثله. </a:t>
            </a:r>
            <a:endParaRPr lang="en-US" sz="1600" dirty="0">
              <a:latin typeface="Alexandria" pitchFamily="2" charset="-78"/>
              <a:cs typeface="Alexandria" pitchFamily="2" charset="-78"/>
            </a:endParaRPr>
          </a:p>
        </p:txBody>
      </p:sp>
      <p:sp>
        <p:nvSpPr>
          <p:cNvPr id="4" name="مستطيل 3">
            <a:extLst>
              <a:ext uri="{FF2B5EF4-FFF2-40B4-BE49-F238E27FC236}">
                <a16:creationId xmlns:a16="http://schemas.microsoft.com/office/drawing/2014/main" id="{D9736951-CDF0-97B6-367D-539DD9DCCCE6}"/>
              </a:ext>
            </a:extLst>
          </p:cNvPr>
          <p:cNvSpPr/>
          <p:nvPr/>
        </p:nvSpPr>
        <p:spPr>
          <a:xfrm>
            <a:off x="1976196" y="495661"/>
            <a:ext cx="6487673" cy="461665"/>
          </a:xfrm>
          <a:prstGeom prst="rect">
            <a:avLst/>
          </a:prstGeom>
        </p:spPr>
        <p:txBody>
          <a:bodyPr wrap="none">
            <a:spAutoFit/>
          </a:bodyPr>
          <a:lstStyle/>
          <a:p>
            <a:pPr rtl="1"/>
            <a:r>
              <a:rPr lang="ar-SA" sz="2400" b="1" dirty="0">
                <a:solidFill>
                  <a:srgbClr val="4FBCE4"/>
                </a:solidFill>
                <a:latin typeface="Alexandria" pitchFamily="2" charset="-78"/>
                <a:cs typeface="Alexandria" pitchFamily="2" charset="-78"/>
              </a:rPr>
              <a:t> مصادر سلطة عمل القائد الإداري التربوي : </a:t>
            </a:r>
            <a:endParaRPr lang="ar-JO" sz="24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19958915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6">
            <a:extLst>
              <a:ext uri="{FF2B5EF4-FFF2-40B4-BE49-F238E27FC236}">
                <a16:creationId xmlns:a16="http://schemas.microsoft.com/office/drawing/2014/main" id="{18FEA05C-D164-4676-6F8C-C5EAC22F8995}"/>
              </a:ext>
            </a:extLst>
          </p:cNvPr>
          <p:cNvSpPr/>
          <p:nvPr/>
        </p:nvSpPr>
        <p:spPr>
          <a:xfrm>
            <a:off x="772727" y="1489469"/>
            <a:ext cx="10637955" cy="3744038"/>
          </a:xfrm>
          <a:prstGeom prst="rect">
            <a:avLst/>
          </a:prstGeom>
          <a:solidFill>
            <a:schemeClr val="bg1"/>
          </a:solidFill>
        </p:spPr>
        <p:txBody>
          <a:bodyPr wrap="square">
            <a:spAutoFit/>
          </a:bodyPr>
          <a:lstStyle/>
          <a:p>
            <a:pPr algn="just" rtl="1">
              <a:lnSpc>
                <a:spcPct val="150000"/>
              </a:lnSpc>
            </a:pPr>
            <a:r>
              <a:rPr lang="ar-SA" sz="1600" dirty="0">
                <a:latin typeface="Alexandria" pitchFamily="2" charset="-78"/>
                <a:cs typeface="Alexandria" pitchFamily="2" charset="-78"/>
              </a:rPr>
              <a:t>وتتلخص مصادر سلطة عمل القائد الإداري التربوي فيما يلي:</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solidFill>
                  <a:srgbClr val="4FBCE4"/>
                </a:solidFill>
                <a:latin typeface="Alexandria" pitchFamily="2" charset="-78"/>
                <a:cs typeface="Alexandria" pitchFamily="2" charset="-78"/>
              </a:rPr>
              <a:t>سلطة الخبرة</a:t>
            </a:r>
            <a:r>
              <a:rPr lang="en-US" sz="1600" b="1" dirty="0">
                <a:solidFill>
                  <a:srgbClr val="4FBCE4"/>
                </a:solidFill>
                <a:latin typeface="Alexandria" pitchFamily="2" charset="-78"/>
                <a:cs typeface="Alexandria" pitchFamily="2" charset="-78"/>
              </a:rPr>
              <a:t> : Expert Power </a:t>
            </a:r>
            <a:r>
              <a:rPr lang="ar-SA" sz="1600" dirty="0">
                <a:latin typeface="Alexandria" pitchFamily="2" charset="-78"/>
                <a:cs typeface="Alexandria" pitchFamily="2" charset="-78"/>
              </a:rPr>
              <a:t>تنبع قوة الخبرة من امتلاك المدير للخبرة الكافية، في موضوع ما. وهنا يسهل تقبل الآخرين للمدير ، وانصياعهم له حينما يجدون عنده خبرة متميزة، لا بل وتفوق بكثير ما لديهم.</a:t>
            </a: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وعليه فإن قوة الخبرة، تعني استجابة أو طاعة شخص ما لرغبات شخص آخر لأن الأخير يمتلك خبرة كافية ومهارات متميزة ومعرفة دقيقة في جوانب العمل ، ولأن هذا الشخص الخبير يعرف ما لا يعرفه الآخرون أو يتفوق عليهم في المعلومات والمهارات في مجال العمل. ولذا، فإن هذه الخبرة والمعلومات والمهارات تصبح بالنسبة له مصدراً للسلطة.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وفي مجال القيادة التربوية، فإن هذا النوع من السلطة يتضح من طاعة المعلم أو أي مرؤوس يعمل في جهاز التربية والتعليم واستجابته لرغبات المدير أو أي إداري (تربوي وأوامره لأن للمدير معرفة وخبرة متميزتين، ومهارات في مجال العمل تفوق ما لدى المعلم (المرؤوس). </a:t>
            </a:r>
            <a:endParaRPr lang="en-US" sz="1600" dirty="0">
              <a:latin typeface="Alexandria" pitchFamily="2" charset="-78"/>
              <a:cs typeface="Alexandria" pitchFamily="2" charset="-78"/>
            </a:endParaRPr>
          </a:p>
        </p:txBody>
      </p:sp>
      <p:sp>
        <p:nvSpPr>
          <p:cNvPr id="4" name="مستطيل 3">
            <a:extLst>
              <a:ext uri="{FF2B5EF4-FFF2-40B4-BE49-F238E27FC236}">
                <a16:creationId xmlns:a16="http://schemas.microsoft.com/office/drawing/2014/main" id="{C80CA418-B89B-6EAE-2647-824FC532FCED}"/>
              </a:ext>
            </a:extLst>
          </p:cNvPr>
          <p:cNvSpPr/>
          <p:nvPr/>
        </p:nvSpPr>
        <p:spPr>
          <a:xfrm>
            <a:off x="1976196" y="495661"/>
            <a:ext cx="6487673" cy="461665"/>
          </a:xfrm>
          <a:prstGeom prst="rect">
            <a:avLst/>
          </a:prstGeom>
        </p:spPr>
        <p:txBody>
          <a:bodyPr wrap="none">
            <a:spAutoFit/>
          </a:bodyPr>
          <a:lstStyle/>
          <a:p>
            <a:pPr rtl="1"/>
            <a:r>
              <a:rPr lang="ar-SA" sz="2400" b="1" dirty="0">
                <a:solidFill>
                  <a:srgbClr val="4FBCE4"/>
                </a:solidFill>
                <a:latin typeface="Alexandria" pitchFamily="2" charset="-78"/>
                <a:cs typeface="Alexandria" pitchFamily="2" charset="-78"/>
              </a:rPr>
              <a:t> مصادر سلطة عمل القائد الإداري التربوي : </a:t>
            </a:r>
            <a:endParaRPr lang="ar-JO" sz="24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11950707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6">
            <a:extLst>
              <a:ext uri="{FF2B5EF4-FFF2-40B4-BE49-F238E27FC236}">
                <a16:creationId xmlns:a16="http://schemas.microsoft.com/office/drawing/2014/main" id="{36347373-DC9D-9BAB-D423-4AD53899E1E2}"/>
              </a:ext>
            </a:extLst>
          </p:cNvPr>
          <p:cNvSpPr/>
          <p:nvPr/>
        </p:nvSpPr>
        <p:spPr>
          <a:xfrm>
            <a:off x="777022" y="1921200"/>
            <a:ext cx="10637955" cy="3369449"/>
          </a:xfrm>
          <a:prstGeom prst="rect">
            <a:avLst/>
          </a:prstGeom>
          <a:solidFill>
            <a:schemeClr val="bg1"/>
          </a:solidFill>
        </p:spPr>
        <p:txBody>
          <a:bodyPr wrap="square">
            <a:spAutoFit/>
          </a:bodyPr>
          <a:lstStyle/>
          <a:p>
            <a:pPr algn="just" rtl="1">
              <a:lnSpc>
                <a:spcPct val="150000"/>
              </a:lnSpc>
            </a:pPr>
            <a:r>
              <a:rPr lang="ar-SA" dirty="0">
                <a:latin typeface="Alexandria" pitchFamily="2" charset="-78"/>
                <a:cs typeface="Alexandria" pitchFamily="2" charset="-78"/>
              </a:rPr>
              <a:t>في سبيل فهم عملية التأثير في القيادة، يبدو من الضروري النظر ليس إلى فهم عملية التأثير التي يمارسها القائد فوق العاملين معه (المرؤوسين) فحسب، بل لابد من إدراك وفهم عملية التأثير العكسي وهي تلك التي يمارسها التابعون (المرؤوسون) على رئيسهم. </a:t>
            </a:r>
            <a:endParaRPr lang="en-US" dirty="0">
              <a:latin typeface="Alexandria" pitchFamily="2" charset="-78"/>
              <a:cs typeface="Alexandria" pitchFamily="2" charset="-78"/>
            </a:endParaRPr>
          </a:p>
          <a:p>
            <a:pPr algn="just" rtl="1">
              <a:lnSpc>
                <a:spcPct val="150000"/>
              </a:lnSpc>
            </a:pPr>
            <a:endParaRPr lang="ar-JO"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وفي هذا المجال، يرى جاري يوكل</a:t>
            </a:r>
            <a:r>
              <a:rPr lang="en-US" dirty="0">
                <a:latin typeface="Alexandria" pitchFamily="2" charset="-78"/>
                <a:cs typeface="Alexandria" pitchFamily="2" charset="-78"/>
              </a:rPr>
              <a:t> (Yukl1981) </a:t>
            </a:r>
            <a:r>
              <a:rPr lang="ar-SA" dirty="0">
                <a:latin typeface="Alexandria" pitchFamily="2" charset="-78"/>
                <a:cs typeface="Alexandria" pitchFamily="2" charset="-78"/>
              </a:rPr>
              <a:t>إلى أن فهم عملية التأثير في القيادة تتطلب مراعاة تأثير القائد على المرؤوسين وأيضاً تأثير المرؤوسين على القائد والتي يطلق عليها القوة المعاكسة</a:t>
            </a:r>
            <a:r>
              <a:rPr lang="en-US" dirty="0">
                <a:latin typeface="Alexandria" pitchFamily="2" charset="-78"/>
                <a:cs typeface="Alexandria" pitchFamily="2" charset="-78"/>
              </a:rPr>
              <a:t> Counter power </a:t>
            </a:r>
            <a:r>
              <a:rPr lang="ar-SA" dirty="0">
                <a:latin typeface="Alexandria" pitchFamily="2" charset="-78"/>
                <a:cs typeface="Alexandria" pitchFamily="2" charset="-78"/>
              </a:rPr>
              <a:t>أو التأثير العكسي</a:t>
            </a:r>
            <a:r>
              <a:rPr lang="en-US" dirty="0">
                <a:latin typeface="Alexandria" pitchFamily="2" charset="-78"/>
                <a:cs typeface="Alexandria" pitchFamily="2" charset="-78"/>
              </a:rPr>
              <a:t> Upward Influence</a:t>
            </a:r>
            <a:r>
              <a:rPr lang="ar-SA" dirty="0">
                <a:latin typeface="Alexandria" pitchFamily="2" charset="-78"/>
                <a:cs typeface="Alexandria" pitchFamily="2" charset="-78"/>
              </a:rPr>
              <a:t>، وتعمل هذه القوة المعاكسة على تقييد وتحجيم ممارسة القائد لقوته. </a:t>
            </a:r>
            <a:endParaRPr lang="ar-JO" dirty="0">
              <a:latin typeface="Alexandria" pitchFamily="2" charset="-78"/>
              <a:cs typeface="Alexandria" pitchFamily="2" charset="-78"/>
            </a:endParaRPr>
          </a:p>
        </p:txBody>
      </p:sp>
      <p:sp>
        <p:nvSpPr>
          <p:cNvPr id="7" name="مستطيل 3">
            <a:extLst>
              <a:ext uri="{FF2B5EF4-FFF2-40B4-BE49-F238E27FC236}">
                <a16:creationId xmlns:a16="http://schemas.microsoft.com/office/drawing/2014/main" id="{B8E547CD-42FE-952E-E245-53CC9EB0F9FB}"/>
              </a:ext>
            </a:extLst>
          </p:cNvPr>
          <p:cNvSpPr/>
          <p:nvPr/>
        </p:nvSpPr>
        <p:spPr>
          <a:xfrm>
            <a:off x="2921085" y="432546"/>
            <a:ext cx="5825633" cy="461665"/>
          </a:xfrm>
          <a:prstGeom prst="rect">
            <a:avLst/>
          </a:prstGeom>
        </p:spPr>
        <p:txBody>
          <a:bodyPr wrap="none">
            <a:spAutoFit/>
          </a:bodyPr>
          <a:lstStyle/>
          <a:p>
            <a:pPr algn="just" rtl="1"/>
            <a:r>
              <a:rPr lang="ar-SA" sz="2400" b="1" dirty="0">
                <a:solidFill>
                  <a:srgbClr val="4FBCE4"/>
                </a:solidFill>
                <a:latin typeface="Alexandria" pitchFamily="2" charset="-78"/>
                <a:cs typeface="Alexandria" pitchFamily="2" charset="-78"/>
              </a:rPr>
              <a:t>مصادر سلطة التابعين ( المرؤوسين ) : </a:t>
            </a:r>
            <a:endParaRPr lang="en-US" sz="24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16747739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990600"/>
            <a:ext cx="4128422" cy="5410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5800" y="1213414"/>
            <a:ext cx="10706100" cy="4958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00100" y="1358419"/>
            <a:ext cx="10361249" cy="4482702"/>
          </a:xfrm>
          <a:prstGeom prst="rect">
            <a:avLst/>
          </a:prstGeom>
          <a:noFill/>
        </p:spPr>
        <p:txBody>
          <a:bodyPr wrap="square" rtlCol="0">
            <a:spAutoFit/>
          </a:bodyPr>
          <a:lstStyle/>
          <a:p>
            <a:pPr algn="just" rtl="1">
              <a:lnSpc>
                <a:spcPct val="150000"/>
              </a:lnSpc>
            </a:pPr>
            <a:r>
              <a:rPr lang="ar-SA" sz="1600" b="1" dirty="0">
                <a:solidFill>
                  <a:srgbClr val="4FBCE4"/>
                </a:solidFill>
                <a:latin typeface="Alexandria" pitchFamily="2" charset="-78"/>
                <a:cs typeface="Alexandria" pitchFamily="2" charset="-78"/>
              </a:rPr>
              <a:t>اعتماد القائد على المرؤوسين</a:t>
            </a:r>
            <a:r>
              <a:rPr lang="en-US" sz="1600" b="1" dirty="0">
                <a:solidFill>
                  <a:srgbClr val="4FBCE4"/>
                </a:solidFill>
                <a:latin typeface="Alexandria" pitchFamily="2" charset="-78"/>
                <a:cs typeface="Alexandria" pitchFamily="2" charset="-78"/>
              </a:rPr>
              <a:t>:</a:t>
            </a:r>
          </a:p>
          <a:p>
            <a:pPr algn="just" rtl="1">
              <a:lnSpc>
                <a:spcPct val="150000"/>
              </a:lnSpc>
            </a:pPr>
            <a:endParaRPr lang="ar-JO" sz="1600" b="1" dirty="0">
              <a:solidFill>
                <a:srgbClr val="4FBCE4"/>
              </a:solidFill>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وقد يتخذ هذا الاعتماد صوراً متعددة ويكون أكثرها وضوحاً عندما يكون القائد منتخباً من قبل المرؤوسين، ويمكن إبقاؤه أو عزله بحسب ما يرونه مناسباً لهم. وعلى الرغم من أن هذا الاعتماد يأخذ عدة أشكال، إلا أن الشكل الأساسي عندما يكون فيه القائد محتاجا إلى رضا المرؤوسين عنه، وذلك لأن المرؤوسين/ الموظفين يستطيعون إحالة أي قائد لا يقوم بمهامه بالشكل المطلوب واختيار قائد بدلا منه، وفي حال لم يقم القائد الجديد بأداء واجباته يستطيع الموظفون أن يستبدلوه بقائد آخر ذي قدرة عالية على القيام بمهامه.</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وبذلك يصبح المدير كجزء من وحدة المرؤوسين، ويتفاهم معهم من أجل بقائه في منصبه، والحصول على رؤية جيدة من قبل المرؤوسين، فتصبح المصلحة مشتركة بين القائد والمرؤوسين وذات أهمية بالنسبة إلى الطرفين. إن القادة يمتلكون فرصا كثيرة لممارسة تأثيرهم والتلويح بقوتهم اعتمادا على خبرتهم وجاذبيتهم ومكانتهم الشرعية، إلا أن هذه القوة سرعان ما تزول عندما يخفق هؤلاء القادة في إشباع حاجات مرؤوسيهم والإيفاء بتوقعاتهم. وعليه، فإن الشكل الرئيس للاعتماد يتمثل في الحاجة إلى إرضاء التابعين من اجل الاحتفاظ بمركز القيادة.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6180EE50-6E22-D6B7-45CB-61C70E79BD45}"/>
              </a:ext>
            </a:extLst>
          </p:cNvPr>
          <p:cNvSpPr txBox="1"/>
          <p:nvPr/>
        </p:nvSpPr>
        <p:spPr>
          <a:xfrm>
            <a:off x="2343149" y="490138"/>
            <a:ext cx="6505575" cy="338554"/>
          </a:xfrm>
          <a:prstGeom prst="rect">
            <a:avLst/>
          </a:prstGeom>
          <a:noFill/>
        </p:spPr>
        <p:txBody>
          <a:bodyPr wrap="square">
            <a:spAutoFit/>
          </a:bodyPr>
          <a:lstStyle/>
          <a:p>
            <a:pPr algn="just" rtl="1"/>
            <a:r>
              <a:rPr lang="ar-SA" sz="1600" b="1" dirty="0">
                <a:solidFill>
                  <a:srgbClr val="4FBCE4"/>
                </a:solidFill>
                <a:latin typeface="Alexandria" pitchFamily="2" charset="-78"/>
                <a:cs typeface="Alexandria" pitchFamily="2" charset="-78"/>
              </a:rPr>
              <a:t>وقد صنف</a:t>
            </a:r>
            <a:r>
              <a:rPr lang="ar-JO" sz="1600" b="1" dirty="0">
                <a:solidFill>
                  <a:srgbClr val="4FBCE4"/>
                </a:solidFill>
                <a:latin typeface="Alexandria" pitchFamily="2" charset="-78"/>
                <a:cs typeface="Alexandria" pitchFamily="2" charset="-78"/>
              </a:rPr>
              <a:t>ت</a:t>
            </a:r>
            <a:r>
              <a:rPr lang="ar-SA" sz="1600" b="1" dirty="0">
                <a:solidFill>
                  <a:srgbClr val="4FBCE4"/>
                </a:solidFill>
                <a:latin typeface="Alexandria" pitchFamily="2" charset="-78"/>
                <a:cs typeface="Alexandria" pitchFamily="2" charset="-78"/>
              </a:rPr>
              <a:t> مصادر القوة المعاكسة</a:t>
            </a:r>
            <a:r>
              <a:rPr lang="en-US"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(قوة المرؤوسين)</a:t>
            </a:r>
            <a:r>
              <a:rPr lang="ar-SA"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إلى ما يلي</a:t>
            </a:r>
            <a:r>
              <a:rPr lang="ar-SA" sz="1600" b="1" dirty="0">
                <a:solidFill>
                  <a:srgbClr val="4FBCE4"/>
                </a:solidFill>
                <a:latin typeface="Alexandria" pitchFamily="2" charset="-78"/>
                <a:cs typeface="Alexandria" pitchFamily="2" charset="-78"/>
              </a:rPr>
              <a:t>:</a:t>
            </a:r>
            <a:endParaRPr lang="en-US" sz="16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24999598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AFAB0C3-6C36-21D2-C186-06F87C69EC53}"/>
              </a:ext>
            </a:extLst>
          </p:cNvPr>
          <p:cNvSpPr/>
          <p:nvPr/>
        </p:nvSpPr>
        <p:spPr>
          <a:xfrm>
            <a:off x="304492" y="990600"/>
            <a:ext cx="4128422" cy="5410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5" name="Rectangle: Rounded Corners 4">
            <a:extLst>
              <a:ext uri="{FF2B5EF4-FFF2-40B4-BE49-F238E27FC236}">
                <a16:creationId xmlns:a16="http://schemas.microsoft.com/office/drawing/2014/main" id="{484C261A-FFED-8487-6FD8-4999781679E6}"/>
              </a:ext>
            </a:extLst>
          </p:cNvPr>
          <p:cNvSpPr/>
          <p:nvPr/>
        </p:nvSpPr>
        <p:spPr>
          <a:xfrm>
            <a:off x="685800" y="1134836"/>
            <a:ext cx="10706100" cy="5233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2950" y="1243184"/>
            <a:ext cx="10468913" cy="5014899"/>
          </a:xfrm>
          <a:prstGeom prst="rect">
            <a:avLst/>
          </a:prstGeom>
          <a:noFill/>
        </p:spPr>
        <p:txBody>
          <a:bodyPr wrap="square" rtlCol="0">
            <a:spAutoFit/>
          </a:bodyPr>
          <a:lstStyle/>
          <a:p>
            <a:pPr algn="just" rtl="1"/>
            <a:r>
              <a:rPr lang="ar-SA" sz="1600" b="1" dirty="0">
                <a:solidFill>
                  <a:srgbClr val="4FBCE4"/>
                </a:solidFill>
                <a:latin typeface="Alexandria" pitchFamily="2" charset="-78"/>
                <a:cs typeface="Alexandria" pitchFamily="2" charset="-78"/>
              </a:rPr>
              <a:t>تقييم القائد من قبل المرؤوسين</a:t>
            </a:r>
            <a:r>
              <a:rPr lang="en-US"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a:t>
            </a:r>
            <a:endParaRPr lang="en-US" sz="1400" b="1" dirty="0">
              <a:solidFill>
                <a:srgbClr val="0070C0"/>
              </a:solidFill>
              <a:latin typeface="Alexandria" pitchFamily="2" charset="-78"/>
              <a:cs typeface="Alexandria" pitchFamily="2" charset="-78"/>
            </a:endParaRPr>
          </a:p>
          <a:p>
            <a:pPr algn="just" rtl="1">
              <a:lnSpc>
                <a:spcPct val="200000"/>
              </a:lnSpc>
            </a:pPr>
            <a:r>
              <a:rPr lang="ar-SA" sz="1400" dirty="0">
                <a:latin typeface="Alexandria" pitchFamily="2" charset="-78"/>
                <a:cs typeface="Alexandria" pitchFamily="2" charset="-78"/>
              </a:rPr>
              <a:t>ويرتبط بمسألة اعتماد القائد على المرؤوسين مسألة أخرى ذات علاقة جوهرية وهي تقييم القائد من قبل المرؤوسين على أن هذا التقييم يصبح أكثر تأثيرا وأهمية حينما يكون رسميا وجادا، ويتقرر بناء عليه حوافز القائد ومكافآته، وسمعته الإدارية والأهم من كل هذا فرص ترقيته إلى مواقع قيادية أعلى وأفضل وعلى أي حال، فإن المنظمات نادرا ما تسمح للمرؤوسين بتقييم قادتهم وفي معظم الأحيان فإن المرؤوسين يؤثرون على تقييم قادتهم بطرق غير مباشرة. ذلك إن المرؤوسين هم أساس إحراز أي نجاح أو بقاء للمنظمة واستمرارها، من خلال أدائهم الجيد لعملهم، ويكون هذا التقييم على سمعة القائد، وعناصر ارتقائه إلى وظيفة أفضل من وظيفته الأصلية. وإذا كانت المنظمة ناجحة، سوف يكتسب القائد السمعة الحسنة، بأنه قائد فعال وله القدرة على إدارة المنظمة بشكل ناجح. وفي حالة عدم قيام الموظفين بأعمالهم على النهج المطلوب، فإن المنظمة ستفشل فشلاً كبيراً ، وبالتالي ستتأثر سمعة القائد بأنه قائد لا يمتلك الجدارة لأداء عمله نجاح. وعليه، فلابد للقائد أن يقيم أداء المرؤوسين ويتحقق من مساهمتهم في إنجاز الأعمال التي يتعين على المنظمة القيام بها، وأدائها على أكمل وجه. وفي المقابل، فإذا ما تراخى العاملون في أداء أعمالهم وقللوا من إنتاجيتهم، وأكثروا من الشكاوي والتظلمات للقيادات الإدارية العليا، وهددوا أو نفذوا الاعتصامات والإضرابات، فإن من شأن هذه الممارسات أن تهدم سمعة القائد. </a:t>
            </a:r>
            <a:endParaRPr lang="en-US" sz="14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2E4E7A5F-31D5-B257-45FB-A4C5F33876F0}"/>
              </a:ext>
            </a:extLst>
          </p:cNvPr>
          <p:cNvSpPr txBox="1"/>
          <p:nvPr/>
        </p:nvSpPr>
        <p:spPr>
          <a:xfrm>
            <a:off x="2343149" y="490138"/>
            <a:ext cx="6505575" cy="338554"/>
          </a:xfrm>
          <a:prstGeom prst="rect">
            <a:avLst/>
          </a:prstGeom>
          <a:noFill/>
        </p:spPr>
        <p:txBody>
          <a:bodyPr wrap="square">
            <a:spAutoFit/>
          </a:bodyPr>
          <a:lstStyle/>
          <a:p>
            <a:pPr algn="just" rtl="1"/>
            <a:r>
              <a:rPr lang="ar-SA" sz="1600" b="1" dirty="0">
                <a:solidFill>
                  <a:srgbClr val="4FBCE4"/>
                </a:solidFill>
                <a:latin typeface="Alexandria" pitchFamily="2" charset="-78"/>
                <a:cs typeface="Alexandria" pitchFamily="2" charset="-78"/>
              </a:rPr>
              <a:t>وقد صنف</a:t>
            </a:r>
            <a:r>
              <a:rPr lang="ar-JO" sz="1600" b="1" dirty="0">
                <a:solidFill>
                  <a:srgbClr val="4FBCE4"/>
                </a:solidFill>
                <a:latin typeface="Alexandria" pitchFamily="2" charset="-78"/>
                <a:cs typeface="Alexandria" pitchFamily="2" charset="-78"/>
              </a:rPr>
              <a:t>ت</a:t>
            </a:r>
            <a:r>
              <a:rPr lang="ar-SA" sz="1600" b="1" dirty="0">
                <a:solidFill>
                  <a:srgbClr val="4FBCE4"/>
                </a:solidFill>
                <a:latin typeface="Alexandria" pitchFamily="2" charset="-78"/>
                <a:cs typeface="Alexandria" pitchFamily="2" charset="-78"/>
              </a:rPr>
              <a:t> مصادر القوة المعاكسة</a:t>
            </a:r>
            <a:r>
              <a:rPr lang="en-US"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(قوة المرؤوسين)</a:t>
            </a:r>
            <a:r>
              <a:rPr lang="ar-SA"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إلى ما يلي</a:t>
            </a:r>
            <a:r>
              <a:rPr lang="ar-SA" sz="1600" b="1" dirty="0">
                <a:solidFill>
                  <a:srgbClr val="4FBCE4"/>
                </a:solidFill>
                <a:latin typeface="Alexandria" pitchFamily="2" charset="-78"/>
                <a:cs typeface="Alexandria" pitchFamily="2" charset="-78"/>
              </a:rPr>
              <a:t>:</a:t>
            </a:r>
            <a:endParaRPr lang="en-US" sz="16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5613415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121310"/>
            <a:ext cx="4128422" cy="52465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91295" y="1391453"/>
            <a:ext cx="9871657" cy="4113370"/>
          </a:xfrm>
          <a:prstGeom prst="rect">
            <a:avLst/>
          </a:prstGeom>
          <a:noFill/>
        </p:spPr>
        <p:txBody>
          <a:bodyPr wrap="square" rtlCol="0">
            <a:spAutoFit/>
          </a:bodyPr>
          <a:lstStyle/>
          <a:p>
            <a:pPr algn="just" rtl="1">
              <a:lnSpc>
                <a:spcPct val="150000"/>
              </a:lnSpc>
            </a:pPr>
            <a:r>
              <a:rPr lang="ar-SA" sz="1600" dirty="0">
                <a:solidFill>
                  <a:srgbClr val="4FBCE4"/>
                </a:solidFill>
                <a:latin typeface="Alexandria" pitchFamily="2" charset="-78"/>
                <a:cs typeface="Alexandria" pitchFamily="2" charset="-78"/>
              </a:rPr>
              <a:t> </a:t>
            </a:r>
            <a:r>
              <a:rPr lang="ar-SA" sz="1600" b="1" dirty="0">
                <a:solidFill>
                  <a:srgbClr val="4FBCE4"/>
                </a:solidFill>
                <a:latin typeface="Alexandria" pitchFamily="2" charset="-78"/>
                <a:cs typeface="Alexandria" pitchFamily="2" charset="-78"/>
              </a:rPr>
              <a:t>تشكيل تنظيم أو اتحاد من قبل المرؤوسين</a:t>
            </a:r>
            <a:r>
              <a:rPr lang="en-US" sz="1600" b="1" dirty="0">
                <a:solidFill>
                  <a:srgbClr val="4FBCE4"/>
                </a:solidFill>
                <a:latin typeface="Alexandria" pitchFamily="2" charset="-78"/>
                <a:cs typeface="Alexandria" pitchFamily="2" charset="-78"/>
              </a:rPr>
              <a:t> :</a:t>
            </a:r>
          </a:p>
          <a:p>
            <a:pPr algn="just" rtl="1">
              <a:lnSpc>
                <a:spcPct val="150000"/>
              </a:lnSpc>
            </a:pPr>
            <a:endParaRPr lang="en-US" sz="1600" b="1" dirty="0">
              <a:solidFill>
                <a:srgbClr val="0070C0"/>
              </a:solidFill>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إن تشكيل تنظيم من قبل المرؤوسين، واتخاذ قرار جماعي في إنشاء اتحاد أو جمعية، يشكل قوة ضغطا على القائد عند تضارب مصالح عمل القائد مع المرؤوسين. وقد يكون هدف اتحاد الموظفين الحصول على حوافز مادية ومعنوية تحمي الموظف لتلبية احتياجات المرؤوسين وحمايته من الإغراءات المرتبطة باستغلال الوظيفة، مما يشعر المدير بالضعف داخل المنظمة، إذ يعد شكلاً من أشكال تخلي المدير عن كثير من مهامه ومن الممكن أن يؤثر هذا الاتحاد في سمعة المنظمة، أو يقلل من إنتاجها، وذلك نتيجة لتعارض المصالح بين القائد والمرؤوسين. ولعل القوة المعاكسة تتعزز هنا أكثر وأكثر عندما يشكل واحد أو أكثر من المرؤوسين تحالفا مع شخص متنفذ أو مع أشخاص أقوياء في المنظمة، كالزملاء أو الرؤساء الأعلى من قائدهم، أو حتى مع أناس متنفذين من خارج المنظمة، أو مع هيئات ذات علاقة كالنقابات والجمعيات، وجماعات الضغط، وجماعات المصالح، والتي من شأنها أن تمارس ضغطا على القائد أو على رؤسائه</a:t>
            </a:r>
            <a:r>
              <a:rPr lang="en-US" sz="16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145A5E16-5AC3-4F96-7470-D1F3163E4AFF}"/>
              </a:ext>
            </a:extLst>
          </p:cNvPr>
          <p:cNvSpPr txBox="1"/>
          <p:nvPr/>
        </p:nvSpPr>
        <p:spPr>
          <a:xfrm>
            <a:off x="2343149" y="490138"/>
            <a:ext cx="6505575" cy="338554"/>
          </a:xfrm>
          <a:prstGeom prst="rect">
            <a:avLst/>
          </a:prstGeom>
          <a:noFill/>
        </p:spPr>
        <p:txBody>
          <a:bodyPr wrap="square">
            <a:spAutoFit/>
          </a:bodyPr>
          <a:lstStyle/>
          <a:p>
            <a:pPr algn="just" rtl="1"/>
            <a:r>
              <a:rPr lang="ar-SA" sz="1600" b="1" dirty="0">
                <a:solidFill>
                  <a:srgbClr val="4FBCE4"/>
                </a:solidFill>
                <a:latin typeface="Alexandria" pitchFamily="2" charset="-78"/>
                <a:cs typeface="Alexandria" pitchFamily="2" charset="-78"/>
              </a:rPr>
              <a:t>وقد صنف</a:t>
            </a:r>
            <a:r>
              <a:rPr lang="ar-JO" sz="1600" b="1" dirty="0">
                <a:solidFill>
                  <a:srgbClr val="4FBCE4"/>
                </a:solidFill>
                <a:latin typeface="Alexandria" pitchFamily="2" charset="-78"/>
                <a:cs typeface="Alexandria" pitchFamily="2" charset="-78"/>
              </a:rPr>
              <a:t>ت</a:t>
            </a:r>
            <a:r>
              <a:rPr lang="ar-SA" sz="1600" b="1" dirty="0">
                <a:solidFill>
                  <a:srgbClr val="4FBCE4"/>
                </a:solidFill>
                <a:latin typeface="Alexandria" pitchFamily="2" charset="-78"/>
                <a:cs typeface="Alexandria" pitchFamily="2" charset="-78"/>
              </a:rPr>
              <a:t> مصادر القوة المعاكسة</a:t>
            </a:r>
            <a:r>
              <a:rPr lang="en-US"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(قوة المرؤوسين)</a:t>
            </a:r>
            <a:r>
              <a:rPr lang="ar-SA"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إلى ما يلي</a:t>
            </a:r>
            <a:r>
              <a:rPr lang="ar-SA" sz="1600" b="1" dirty="0">
                <a:solidFill>
                  <a:srgbClr val="4FBCE4"/>
                </a:solidFill>
                <a:latin typeface="Alexandria" pitchFamily="2" charset="-78"/>
                <a:cs typeface="Alexandria" pitchFamily="2" charset="-78"/>
              </a:rPr>
              <a:t>:</a:t>
            </a:r>
            <a:endParaRPr lang="en-US" sz="16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40975761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581388"/>
            <a:ext cx="10354614" cy="4200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7020" y="1724828"/>
            <a:ext cx="9871657" cy="3744038"/>
          </a:xfrm>
          <a:prstGeom prst="rect">
            <a:avLst/>
          </a:prstGeom>
          <a:noFill/>
        </p:spPr>
        <p:txBody>
          <a:bodyPr wrap="square" rtlCol="0">
            <a:spAutoFit/>
          </a:bodyPr>
          <a:lstStyle/>
          <a:p>
            <a:pPr algn="just" rtl="1">
              <a:lnSpc>
                <a:spcPct val="150000"/>
              </a:lnSpc>
            </a:pPr>
            <a:r>
              <a:rPr lang="ar-SA" sz="1600" b="1" dirty="0">
                <a:solidFill>
                  <a:srgbClr val="4FBCE4"/>
                </a:solidFill>
                <a:latin typeface="Alexandria" pitchFamily="2" charset="-78"/>
                <a:cs typeface="Alexandria" pitchFamily="2" charset="-78"/>
              </a:rPr>
              <a:t> تحكم المرؤوسين بالمعلومات المهمة</a:t>
            </a:r>
            <a:r>
              <a:rPr lang="en-US" sz="1600" b="1" dirty="0">
                <a:solidFill>
                  <a:srgbClr val="4FBCE4"/>
                </a:solidFill>
                <a:latin typeface="Alexandria" pitchFamily="2" charset="-78"/>
                <a:cs typeface="Alexandria" pitchFamily="2" charset="-78"/>
              </a:rPr>
              <a:t>:</a:t>
            </a:r>
            <a:r>
              <a:rPr lang="ar-SA" sz="1600" b="1" dirty="0">
                <a:solidFill>
                  <a:srgbClr val="4FBCE4"/>
                </a:solidFill>
                <a:latin typeface="Alexandria" pitchFamily="2" charset="-78"/>
                <a:cs typeface="Alexandria" pitchFamily="2" charset="-78"/>
              </a:rPr>
              <a:t> </a:t>
            </a:r>
            <a:endParaRPr lang="en-US" sz="1600" b="1" dirty="0">
              <a:solidFill>
                <a:srgbClr val="4FBCE4"/>
              </a:solidFill>
              <a:latin typeface="Alexandria" pitchFamily="2" charset="-78"/>
              <a:cs typeface="Alexandria" pitchFamily="2" charset="-78"/>
            </a:endParaRPr>
          </a:p>
          <a:p>
            <a:pPr algn="just" rtl="1">
              <a:lnSpc>
                <a:spcPct val="150000"/>
              </a:lnSpc>
            </a:pPr>
            <a:endParaRPr lang="en-US" sz="1600" b="1" dirty="0">
              <a:solidFill>
                <a:srgbClr val="0070C0"/>
              </a:solidFill>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إن سهولة وصول المرؤوسين إلى المعلومات الحيوية، وامتلاكهم لها، وبخاصة تلك المعلومات التي يحتاجها القائد (أو) الرؤساء الأعلى منهم وظيفيا)، لاتخاذ القرارات وتسهيل إدارة المنظمة، يشكل أحد مصادر القوة المعاكسة للمرؤوسين على رؤسائهم. إن هذه الميزة المعلوماتية لدى بعض المرؤوسين قد تشكل خطورة أحيانا على المنظمة والقائد معا. إذ قد يعمد بعض المرؤوسين أحيانا إلى تشويه المعلومات التي تقوم عليها المنظمة، أو استغلالها للضغط على المدير. وفي أحيان أخرى يستغل المرؤوسون المعلومات كوسيلة لإقناع ذوي القوة والنفوذ أو الرؤساء الأعلى ببعض جوانب الضعف لدى قائدهم/ رئيسهم. وبذلك يزيد من شعور المرؤوسين بأن لديهم القدرة على حل المشكلات التي تواجه المنظمة، وتزيد من مسؤوليات المرؤوسين في المنظمة في الحين الذي يعجز المدير عن حل هذه المشكلات بسبب قصور مسؤولياته في المنظمة.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1A1C985D-74F6-2AA6-1335-7E1B6C2338FC}"/>
              </a:ext>
            </a:extLst>
          </p:cNvPr>
          <p:cNvSpPr txBox="1"/>
          <p:nvPr/>
        </p:nvSpPr>
        <p:spPr>
          <a:xfrm>
            <a:off x="2343149" y="490138"/>
            <a:ext cx="6505575" cy="338554"/>
          </a:xfrm>
          <a:prstGeom prst="rect">
            <a:avLst/>
          </a:prstGeom>
          <a:noFill/>
        </p:spPr>
        <p:txBody>
          <a:bodyPr wrap="square">
            <a:spAutoFit/>
          </a:bodyPr>
          <a:lstStyle/>
          <a:p>
            <a:pPr algn="just" rtl="1"/>
            <a:r>
              <a:rPr lang="ar-SA" sz="1600" b="1" dirty="0">
                <a:solidFill>
                  <a:srgbClr val="4FBCE4"/>
                </a:solidFill>
                <a:latin typeface="Alexandria" pitchFamily="2" charset="-78"/>
                <a:cs typeface="Alexandria" pitchFamily="2" charset="-78"/>
              </a:rPr>
              <a:t>وقد صنف</a:t>
            </a:r>
            <a:r>
              <a:rPr lang="ar-JO" sz="1600" b="1" dirty="0">
                <a:solidFill>
                  <a:srgbClr val="4FBCE4"/>
                </a:solidFill>
                <a:latin typeface="Alexandria" pitchFamily="2" charset="-78"/>
                <a:cs typeface="Alexandria" pitchFamily="2" charset="-78"/>
              </a:rPr>
              <a:t>ت</a:t>
            </a:r>
            <a:r>
              <a:rPr lang="ar-SA" sz="1600" b="1" dirty="0">
                <a:solidFill>
                  <a:srgbClr val="4FBCE4"/>
                </a:solidFill>
                <a:latin typeface="Alexandria" pitchFamily="2" charset="-78"/>
                <a:cs typeface="Alexandria" pitchFamily="2" charset="-78"/>
              </a:rPr>
              <a:t> مصادر القوة المعاكسة</a:t>
            </a:r>
            <a:r>
              <a:rPr lang="en-US"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(قوة المرؤوسين)</a:t>
            </a:r>
            <a:r>
              <a:rPr lang="ar-SA"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إلى ما يلي</a:t>
            </a:r>
            <a:r>
              <a:rPr lang="ar-SA" sz="1600" b="1" dirty="0">
                <a:solidFill>
                  <a:srgbClr val="4FBCE4"/>
                </a:solidFill>
                <a:latin typeface="Alexandria" pitchFamily="2" charset="-78"/>
                <a:cs typeface="Alexandria" pitchFamily="2" charset="-78"/>
              </a:rPr>
              <a:t>:</a:t>
            </a:r>
            <a:endParaRPr lang="en-US" sz="16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8041911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8693" y="1809871"/>
            <a:ext cx="10354614" cy="3847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60171" y="2016431"/>
            <a:ext cx="9871657" cy="3507948"/>
          </a:xfrm>
          <a:prstGeom prst="rect">
            <a:avLst/>
          </a:prstGeom>
          <a:noFill/>
        </p:spPr>
        <p:txBody>
          <a:bodyPr wrap="square" rtlCol="0">
            <a:spAutoFit/>
          </a:bodyPr>
          <a:lstStyle/>
          <a:p>
            <a:pPr algn="just" rtl="1">
              <a:lnSpc>
                <a:spcPct val="150000"/>
              </a:lnSpc>
            </a:pPr>
            <a:r>
              <a:rPr lang="ar-SA" sz="1600" b="1" dirty="0">
                <a:solidFill>
                  <a:srgbClr val="4FBCE4"/>
                </a:solidFill>
                <a:latin typeface="Alexandria" pitchFamily="2" charset="-78"/>
                <a:cs typeface="Alexandria" pitchFamily="2" charset="-78"/>
              </a:rPr>
              <a:t>الخبرة والجدارة لدى المرؤوسين في إدارة الأزمات وحل المشكلات</a:t>
            </a:r>
            <a:r>
              <a:rPr lang="en-US" sz="1600" b="1" dirty="0">
                <a:solidFill>
                  <a:srgbClr val="4FBCE4"/>
                </a:solidFill>
                <a:latin typeface="Alexandria" pitchFamily="2" charset="-78"/>
                <a:cs typeface="Alexandria" pitchFamily="2" charset="-78"/>
              </a:rPr>
              <a:t>:</a:t>
            </a:r>
            <a:r>
              <a:rPr lang="ar-SA" sz="1600" b="1" dirty="0">
                <a:solidFill>
                  <a:srgbClr val="4FBCE4"/>
                </a:solidFill>
                <a:latin typeface="Alexandria" pitchFamily="2" charset="-78"/>
                <a:cs typeface="Alexandria" pitchFamily="2" charset="-78"/>
              </a:rPr>
              <a:t> </a:t>
            </a:r>
            <a:endParaRPr lang="en-US" sz="1600" b="1" dirty="0">
              <a:solidFill>
                <a:srgbClr val="4FBCE4"/>
              </a:solidFill>
              <a:latin typeface="Alexandria" pitchFamily="2" charset="-78"/>
              <a:cs typeface="Alexandria" pitchFamily="2" charset="-78"/>
            </a:endParaRPr>
          </a:p>
          <a:p>
            <a:pPr algn="just" rtl="1">
              <a:lnSpc>
                <a:spcPct val="150000"/>
              </a:lnSpc>
            </a:pPr>
            <a:endParaRPr lang="en-US" sz="1600" b="1" dirty="0">
              <a:solidFill>
                <a:srgbClr val="0070C0"/>
              </a:solidFill>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إن تمتع بعض المرؤوسين بالخبرة والجدارة والمهارات الخاصة تزيد من اعتماد القائد عليهم، خاصة إذا تعذر وجود أي بديل لهذا المرؤوس ليحل مكانه. وتحدث القوة المعاكسة عندما يحقق المرؤوس درجة كبيرة من الجدارة والخبرة وتسهيل أمور العمل مما يؤدي إلى زيادة اعتماد الرئيس على المرؤوس. ويزداد الوضع على القائد صعوبة إذا ما صاحب ذلك قدرة المرؤوس على الانتقال إلى مؤسسات أخرى للعمل.</a:t>
            </a:r>
          </a:p>
          <a:p>
            <a:pPr algn="just" rtl="1">
              <a:lnSpc>
                <a:spcPct val="150000"/>
              </a:lnSpc>
            </a:pPr>
            <a:r>
              <a:rPr lang="ar-SA" sz="1600" dirty="0">
                <a:latin typeface="Alexandria" pitchFamily="2" charset="-78"/>
                <a:cs typeface="Alexandria" pitchFamily="2" charset="-78"/>
              </a:rPr>
              <a:t> إن الأصل في أمر كهذا أن يكون القائد نفسه هو من يمتلك الخبرة والكفاءة العليا والمهارات المتطورة في عمله، مما يمنحه موقعا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على</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ورات</a:t>
            </a:r>
            <a:r>
              <a:rPr lang="ar-JO" sz="1600" dirty="0">
                <a:latin typeface="Alexandria" pitchFamily="2" charset="-78"/>
                <a:cs typeface="Alexandria" pitchFamily="2" charset="-78"/>
              </a:rPr>
              <a:t>بً</a:t>
            </a:r>
            <a:r>
              <a:rPr lang="ar-SA" sz="1600" dirty="0">
                <a:latin typeface="Alexandria" pitchFamily="2" charset="-78"/>
                <a:cs typeface="Alexandria" pitchFamily="2" charset="-78"/>
              </a:rPr>
              <a:t>ا أكثر من مرؤوسيه وذلك مقابل استخدام خبرته في مجال الإشراف على سير العمل</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EC86C85-C88B-46B4-FCF1-C6C1B3623448}"/>
              </a:ext>
            </a:extLst>
          </p:cNvPr>
          <p:cNvSpPr txBox="1"/>
          <p:nvPr/>
        </p:nvSpPr>
        <p:spPr>
          <a:xfrm>
            <a:off x="2343149" y="490138"/>
            <a:ext cx="6505575" cy="338554"/>
          </a:xfrm>
          <a:prstGeom prst="rect">
            <a:avLst/>
          </a:prstGeom>
          <a:noFill/>
        </p:spPr>
        <p:txBody>
          <a:bodyPr wrap="square">
            <a:spAutoFit/>
          </a:bodyPr>
          <a:lstStyle/>
          <a:p>
            <a:pPr algn="just" rtl="1"/>
            <a:r>
              <a:rPr lang="ar-SA" sz="1600" b="1" dirty="0">
                <a:solidFill>
                  <a:srgbClr val="4FBCE4"/>
                </a:solidFill>
                <a:latin typeface="Alexandria" pitchFamily="2" charset="-78"/>
                <a:cs typeface="Alexandria" pitchFamily="2" charset="-78"/>
              </a:rPr>
              <a:t>وقد صنف</a:t>
            </a:r>
            <a:r>
              <a:rPr lang="ar-JO" sz="1600" b="1" dirty="0">
                <a:solidFill>
                  <a:srgbClr val="4FBCE4"/>
                </a:solidFill>
                <a:latin typeface="Alexandria" pitchFamily="2" charset="-78"/>
                <a:cs typeface="Alexandria" pitchFamily="2" charset="-78"/>
              </a:rPr>
              <a:t>ت</a:t>
            </a:r>
            <a:r>
              <a:rPr lang="ar-SA" sz="1600" b="1" dirty="0">
                <a:solidFill>
                  <a:srgbClr val="4FBCE4"/>
                </a:solidFill>
                <a:latin typeface="Alexandria" pitchFamily="2" charset="-78"/>
                <a:cs typeface="Alexandria" pitchFamily="2" charset="-78"/>
              </a:rPr>
              <a:t> مصادر القوة المعاكسة</a:t>
            </a:r>
            <a:r>
              <a:rPr lang="en-US"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(قوة المرؤوسين)</a:t>
            </a:r>
            <a:r>
              <a:rPr lang="ar-SA"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إلى ما يلي</a:t>
            </a:r>
            <a:r>
              <a:rPr lang="ar-SA" sz="1600" b="1" dirty="0">
                <a:solidFill>
                  <a:srgbClr val="4FBCE4"/>
                </a:solidFill>
                <a:latin typeface="Alexandria" pitchFamily="2" charset="-78"/>
                <a:cs typeface="Alexandria" pitchFamily="2" charset="-78"/>
              </a:rPr>
              <a:t>:</a:t>
            </a:r>
            <a:endParaRPr lang="en-US" sz="16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13848992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8693" y="1978177"/>
            <a:ext cx="10354614" cy="3609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60171" y="2086126"/>
            <a:ext cx="9871657" cy="3005375"/>
          </a:xfrm>
          <a:prstGeom prst="rect">
            <a:avLst/>
          </a:prstGeom>
          <a:noFill/>
        </p:spPr>
        <p:txBody>
          <a:bodyPr wrap="square" rtlCol="0">
            <a:spAutoFit/>
          </a:bodyPr>
          <a:lstStyle/>
          <a:p>
            <a:pPr algn="just" rtl="1">
              <a:lnSpc>
                <a:spcPct val="150000"/>
              </a:lnSpc>
            </a:pPr>
            <a:r>
              <a:rPr lang="ar-SA" sz="1600" b="1" dirty="0">
                <a:solidFill>
                  <a:srgbClr val="4FBCE4"/>
                </a:solidFill>
                <a:latin typeface="Alexandria" pitchFamily="2" charset="-78"/>
                <a:cs typeface="Alexandria" pitchFamily="2" charset="-78"/>
              </a:rPr>
              <a:t>حدق المرؤوسين في معرفة قوانين المنظمة وأنظمتها وتعليماتها</a:t>
            </a:r>
            <a:r>
              <a:rPr lang="en-US" sz="1600" dirty="0">
                <a:solidFill>
                  <a:srgbClr val="4FBCE4"/>
                </a:solidFill>
                <a:latin typeface="Alexandria" pitchFamily="2" charset="-78"/>
                <a:cs typeface="Alexandria" pitchFamily="2" charset="-78"/>
              </a:rPr>
              <a:t>: </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إن شعور المرؤوسين بالأفضلية على قائدهم فيما يتعلق بمعرفتهم الدقيقة للقوانين التي تحكم عمل المنظمة وأنظمتها وتعليماتها يمثل مصدرا آخر مهما من مصادر القوة المعاكسة ويكون مثل هذا الشعور في أبهى صوره. يتم تعيين قائد جديد لمنظمتهم، يبزونه حذقا ودراية. ويعد هذا المصدر من أخطر المصادر التي يمكن أن تظهر، وذلك لأن هذه المرحلة تقوم على كشف العوامل لما يتولد لدى القائد بأنه عديم الخبرة، وأنه عاجز عن القيام بوظيفته بتنظيم العمل. وهذا يؤدي إلى تفاقم الصراعات داخل المنظمة بين المرؤوسين والقائد وتسبب هذه الصراعات عرقلة نجاح السلطة وفشل المنظمة وتشويه سمعتها.</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76B9C18D-9460-75B5-51B8-EEA7FD3724A0}"/>
              </a:ext>
            </a:extLst>
          </p:cNvPr>
          <p:cNvSpPr txBox="1"/>
          <p:nvPr/>
        </p:nvSpPr>
        <p:spPr>
          <a:xfrm>
            <a:off x="2343149" y="490138"/>
            <a:ext cx="6505575" cy="338554"/>
          </a:xfrm>
          <a:prstGeom prst="rect">
            <a:avLst/>
          </a:prstGeom>
          <a:noFill/>
        </p:spPr>
        <p:txBody>
          <a:bodyPr wrap="square">
            <a:spAutoFit/>
          </a:bodyPr>
          <a:lstStyle/>
          <a:p>
            <a:pPr algn="just" rtl="1"/>
            <a:r>
              <a:rPr lang="ar-SA" sz="1600" b="1" dirty="0">
                <a:solidFill>
                  <a:srgbClr val="4FBCE4"/>
                </a:solidFill>
                <a:latin typeface="Alexandria" pitchFamily="2" charset="-78"/>
                <a:cs typeface="Alexandria" pitchFamily="2" charset="-78"/>
              </a:rPr>
              <a:t>وقد صنف</a:t>
            </a:r>
            <a:r>
              <a:rPr lang="ar-JO" sz="1600" b="1" dirty="0">
                <a:solidFill>
                  <a:srgbClr val="4FBCE4"/>
                </a:solidFill>
                <a:latin typeface="Alexandria" pitchFamily="2" charset="-78"/>
                <a:cs typeface="Alexandria" pitchFamily="2" charset="-78"/>
              </a:rPr>
              <a:t>ت</a:t>
            </a:r>
            <a:r>
              <a:rPr lang="ar-SA" sz="1600" b="1" dirty="0">
                <a:solidFill>
                  <a:srgbClr val="4FBCE4"/>
                </a:solidFill>
                <a:latin typeface="Alexandria" pitchFamily="2" charset="-78"/>
                <a:cs typeface="Alexandria" pitchFamily="2" charset="-78"/>
              </a:rPr>
              <a:t> مصادر القوة المعاكسة</a:t>
            </a:r>
            <a:r>
              <a:rPr lang="en-US"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(قوة المرؤوسين)</a:t>
            </a:r>
            <a:r>
              <a:rPr lang="ar-SA"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إلى ما يلي</a:t>
            </a:r>
            <a:r>
              <a:rPr lang="ar-SA" sz="1600" b="1" dirty="0">
                <a:solidFill>
                  <a:srgbClr val="4FBCE4"/>
                </a:solidFill>
                <a:latin typeface="Alexandria" pitchFamily="2" charset="-78"/>
                <a:cs typeface="Alexandria" pitchFamily="2" charset="-78"/>
              </a:rPr>
              <a:t>:</a:t>
            </a:r>
            <a:endParaRPr lang="en-US" sz="16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33381381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152525"/>
            <a:ext cx="4128422" cy="512444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1269847"/>
            <a:ext cx="10506076" cy="4873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28701" y="1350796"/>
            <a:ext cx="10248900" cy="4626331"/>
          </a:xfrm>
          <a:prstGeom prst="rect">
            <a:avLst/>
          </a:prstGeom>
          <a:noFill/>
        </p:spPr>
        <p:txBody>
          <a:bodyPr wrap="square" rtlCol="0">
            <a:spAutoFit/>
          </a:bodyPr>
          <a:lstStyle/>
          <a:p>
            <a:pPr algn="r" rtl="1">
              <a:lnSpc>
                <a:spcPct val="150000"/>
              </a:lnSpc>
            </a:pPr>
            <a:r>
              <a:rPr lang="ar-SA" sz="1600" b="1" dirty="0">
                <a:solidFill>
                  <a:srgbClr val="4FBCE4"/>
                </a:solidFill>
                <a:latin typeface="Alexandria" pitchFamily="2" charset="-78"/>
                <a:cs typeface="Alexandria" pitchFamily="2" charset="-78"/>
              </a:rPr>
              <a:t>استخدام المرؤوسين لأساليب النفاق والمداهنة والإخلاص والرياء</a:t>
            </a:r>
            <a:r>
              <a:rPr lang="en-US" sz="1600" b="1" dirty="0">
                <a:solidFill>
                  <a:srgbClr val="4FBCE4"/>
                </a:solidFill>
                <a:latin typeface="Alexandria" pitchFamily="2" charset="-78"/>
                <a:cs typeface="Alexandria" pitchFamily="2" charset="-78"/>
              </a:rPr>
              <a:t>:</a:t>
            </a:r>
          </a:p>
          <a:p>
            <a:pPr algn="r" rtl="1">
              <a:lnSpc>
                <a:spcPct val="150000"/>
              </a:lnSpc>
            </a:pPr>
            <a:endParaRPr lang="en-US" sz="1400" b="1" dirty="0">
              <a:solidFill>
                <a:srgbClr val="4FBCE4"/>
              </a:solidFill>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يلجأ بعض المرؤوسين إلى استخدام النفاق والرياء والمداهنة، في سبيل كسب ود القائد، ومن ثم السيطرة عليه، وتحقيق المنافع الشخصية، وخاصة تلك التي تكون بغير وجه حق، ويظهرون موافقتهم على كل ما يقوله القائد ويعبرون عن استحسانهم لكل سلوكياته، ويدعمون جميع خططه وتصوراته بغض النظر عن منطقيتها وعقلانيتها وأهميتها للمنظمة. ويبرز استخدام هذا الأسلوب تجاه القائد المدير الذي يقوم على رئاسة المرؤوسين بهدف الحفاظ على وظيفته، فإذا كانت المداهنة على حساب العمل ورضا المدير، فالمرؤوس ينجح في تحقيق مراده، وإذا كانت المداهنة والنفاق بشكل يبدو حقيقياً للمدير، فهذه تفيد المرؤوس في تحقيق علاقة جيدة مع المدير الذي يرأسه.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وهناك طرق أخرى يلجأ إليها بعض المرؤوسين من أجل تحسين العلاقة مع المدير، ومنها: إثبات المرؤوس لقائده بأنه شخص يمكن الاعتماد عليه بشكل جيد، بالإضافة إلى إبداء إخلاص المرؤوس لمديره، وبخاصة إذا كان هناك انتقادات ضد المدير أو معارضة لسياساته. ويستخدم هذا الأسلوب من قبل المرؤوسين لتجنب حالات الغضب والوصول إلى أعلى الرتب لدى المدير فبعض المديرين يواجه الموظف المشكلة بالصوت العالي والإهانات، ويقوم الموظف باستخدام أسلوب التودد لدى المدير في العمل بهدف تذليل العقبات التي تقف أمام التنسيق وتمنع من تحققه أو تعرقل نجاحه في العمل. </a:t>
            </a:r>
            <a:endParaRPr lang="en-US" sz="14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2F39B6E-71B1-573B-759A-146F7842A982}"/>
              </a:ext>
            </a:extLst>
          </p:cNvPr>
          <p:cNvSpPr txBox="1"/>
          <p:nvPr/>
        </p:nvSpPr>
        <p:spPr>
          <a:xfrm>
            <a:off x="2343149" y="490138"/>
            <a:ext cx="6505575" cy="338554"/>
          </a:xfrm>
          <a:prstGeom prst="rect">
            <a:avLst/>
          </a:prstGeom>
          <a:noFill/>
        </p:spPr>
        <p:txBody>
          <a:bodyPr wrap="square">
            <a:spAutoFit/>
          </a:bodyPr>
          <a:lstStyle/>
          <a:p>
            <a:pPr algn="just" rtl="1"/>
            <a:r>
              <a:rPr lang="ar-SA" sz="1600" b="1" dirty="0">
                <a:solidFill>
                  <a:srgbClr val="4FBCE4"/>
                </a:solidFill>
                <a:latin typeface="Alexandria" pitchFamily="2" charset="-78"/>
                <a:cs typeface="Alexandria" pitchFamily="2" charset="-78"/>
              </a:rPr>
              <a:t>وقد صنف</a:t>
            </a:r>
            <a:r>
              <a:rPr lang="ar-JO" sz="1600" b="1" dirty="0">
                <a:solidFill>
                  <a:srgbClr val="4FBCE4"/>
                </a:solidFill>
                <a:latin typeface="Alexandria" pitchFamily="2" charset="-78"/>
                <a:cs typeface="Alexandria" pitchFamily="2" charset="-78"/>
              </a:rPr>
              <a:t>ت</a:t>
            </a:r>
            <a:r>
              <a:rPr lang="ar-SA" sz="1600" b="1" dirty="0">
                <a:solidFill>
                  <a:srgbClr val="4FBCE4"/>
                </a:solidFill>
                <a:latin typeface="Alexandria" pitchFamily="2" charset="-78"/>
                <a:cs typeface="Alexandria" pitchFamily="2" charset="-78"/>
              </a:rPr>
              <a:t> مصادر القوة المعاكسة</a:t>
            </a:r>
            <a:r>
              <a:rPr lang="en-US"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(قوة المرؤوسين)</a:t>
            </a:r>
            <a:r>
              <a:rPr lang="ar-SA" sz="1600" b="1" dirty="0">
                <a:solidFill>
                  <a:srgbClr val="4FBCE4"/>
                </a:solidFill>
                <a:latin typeface="Alexandria" pitchFamily="2" charset="-78"/>
                <a:cs typeface="Alexandria" pitchFamily="2" charset="-78"/>
              </a:rPr>
              <a:t> </a:t>
            </a:r>
            <a:r>
              <a:rPr lang="ar-JO" sz="1600" b="1" dirty="0">
                <a:solidFill>
                  <a:srgbClr val="4FBCE4"/>
                </a:solidFill>
                <a:latin typeface="Alexandria" pitchFamily="2" charset="-78"/>
                <a:cs typeface="Alexandria" pitchFamily="2" charset="-78"/>
              </a:rPr>
              <a:t>إلى ما يلي</a:t>
            </a:r>
            <a:r>
              <a:rPr lang="ar-SA" sz="1600" b="1" dirty="0">
                <a:solidFill>
                  <a:srgbClr val="4FBCE4"/>
                </a:solidFill>
                <a:latin typeface="Alexandria" pitchFamily="2" charset="-78"/>
                <a:cs typeface="Alexandria" pitchFamily="2" charset="-78"/>
              </a:rPr>
              <a:t>:</a:t>
            </a:r>
            <a:endParaRPr lang="en-US" sz="1600" b="1" dirty="0">
              <a:solidFill>
                <a:srgbClr val="4FBCE4"/>
              </a:solidFill>
              <a:latin typeface="Alexandria" pitchFamily="2" charset="-78"/>
              <a:cs typeface="Alexandria" pitchFamily="2" charset="-78"/>
            </a:endParaRPr>
          </a:p>
        </p:txBody>
      </p:sp>
    </p:spTree>
    <p:extLst>
      <p:ext uri="{BB962C8B-B14F-4D97-AF65-F5344CB8AC3E}">
        <p14:creationId xmlns:p14="http://schemas.microsoft.com/office/powerpoint/2010/main" val="35290843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85801" y="1609725"/>
            <a:ext cx="10772774" cy="3781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19573" y="1880146"/>
            <a:ext cx="7042147" cy="3097707"/>
          </a:xfrm>
          <a:prstGeom prst="rect">
            <a:avLst/>
          </a:prstGeom>
          <a:noFill/>
        </p:spPr>
        <p:txBody>
          <a:bodyPr wrap="square" rtlCol="0">
            <a:spAutoFit/>
          </a:bodyPr>
          <a:lstStyle/>
          <a:p>
            <a:pPr algn="r" rtl="1">
              <a:lnSpc>
                <a:spcPct val="150000"/>
              </a:lnSpc>
            </a:pPr>
            <a:r>
              <a:rPr lang="ar-SA" sz="2000" b="1" dirty="0">
                <a:solidFill>
                  <a:srgbClr val="4FBCE4"/>
                </a:solidFill>
                <a:latin typeface="Alexandria" pitchFamily="2" charset="-78"/>
                <a:cs typeface="Alexandria" pitchFamily="2" charset="-78"/>
              </a:rPr>
              <a:t>متطلبات القيادة التربوية</a:t>
            </a:r>
            <a:endParaRPr lang="ar-JO" sz="2000" b="1" dirty="0">
              <a:solidFill>
                <a:srgbClr val="4FBCE4"/>
              </a:solidFill>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تتطلب القيادة التربوية الناجحة أن تكون مرنة وقابلة للتطوير لنجاح المؤسسات التعليمية، كما وعلى القائد أن يختار الأسلوب المناسب للتعامل مع المعلمين ومختلف العاملين معه, وفق النظرية الظرفية كاستجابة للموقف ولحاجات الطلبة والمعلمين، وعلى القائد أن يستخدم أسلوب الإبلاغ، والتفويض، كما أن عليه أن يمتلك الكفاءات، والقدرات التي تساعده على تغيير استراتيجياته بحسب الظروف الجديدة خاصة في ظل انتشار تكنولوجيا المعلومات الرقمية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057" y="2824253"/>
            <a:ext cx="3037661" cy="1704975"/>
          </a:xfrm>
          <a:prstGeom prst="rect">
            <a:avLst/>
          </a:prstGeom>
        </p:spPr>
      </p:pic>
    </p:spTree>
    <p:extLst>
      <p:ext uri="{BB962C8B-B14F-4D97-AF65-F5344CB8AC3E}">
        <p14:creationId xmlns:p14="http://schemas.microsoft.com/office/powerpoint/2010/main" val="25657412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0050" y="1545191"/>
            <a:ext cx="11487458" cy="4349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0050" y="1691785"/>
            <a:ext cx="11250385" cy="390818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كما تتطلب القيادة التربوية من القائد أن يكون يمتلك عدة صفات وهي:</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500" b="1" dirty="0">
                <a:solidFill>
                  <a:srgbClr val="4FBCE4"/>
                </a:solidFill>
                <a:latin typeface="Alexandria" pitchFamily="2" charset="-78"/>
                <a:cs typeface="Alexandria" pitchFamily="2" charset="-78"/>
              </a:rPr>
              <a:t>النزاهة:</a:t>
            </a:r>
            <a:r>
              <a:rPr lang="ar-SA" sz="1500" dirty="0">
                <a:solidFill>
                  <a:srgbClr val="4FBCE4"/>
                </a:solidFill>
                <a:latin typeface="Alexandria" pitchFamily="2" charset="-78"/>
                <a:cs typeface="Alexandria" pitchFamily="2" charset="-78"/>
              </a:rPr>
              <a:t> </a:t>
            </a:r>
            <a:r>
              <a:rPr lang="ar-SA" sz="1500" dirty="0">
                <a:latin typeface="Alexandria" pitchFamily="2" charset="-78"/>
                <a:cs typeface="Alexandria" pitchFamily="2" charset="-78"/>
              </a:rPr>
              <a:t>وينبغي ألا تنعكس النزاهة فقط في تقارير تقييم المعلمين، وإنما في كل العمليات التي تتم داخل المؤسسة التربوية. </a:t>
            </a:r>
            <a:endParaRPr lang="en-US" sz="1500" dirty="0">
              <a:latin typeface="Alexandria" pitchFamily="2" charset="-78"/>
              <a:cs typeface="Alexandria" pitchFamily="2" charset="-78"/>
            </a:endParaRPr>
          </a:p>
          <a:p>
            <a:pPr marL="457200" indent="-457200" algn="r" rtl="1">
              <a:lnSpc>
                <a:spcPct val="150000"/>
              </a:lnSpc>
              <a:buFont typeface="+mj-lt"/>
              <a:buAutoNum type="arabicPeriod"/>
            </a:pPr>
            <a:r>
              <a:rPr lang="ar-SA" sz="1500" b="1" dirty="0">
                <a:solidFill>
                  <a:srgbClr val="4FBCE4"/>
                </a:solidFill>
                <a:latin typeface="Alexandria" pitchFamily="2" charset="-78"/>
                <a:cs typeface="Alexandria" pitchFamily="2" charset="-78"/>
              </a:rPr>
              <a:t>القدرة على التفويض</a:t>
            </a:r>
            <a:r>
              <a:rPr lang="ar-SA" sz="1500" dirty="0">
                <a:solidFill>
                  <a:srgbClr val="4FBCE4"/>
                </a:solidFill>
                <a:latin typeface="Alexandria" pitchFamily="2" charset="-78"/>
                <a:cs typeface="Alexandria" pitchFamily="2" charset="-78"/>
              </a:rPr>
              <a:t>: </a:t>
            </a:r>
            <a:r>
              <a:rPr lang="ar-SA" sz="1500" dirty="0">
                <a:latin typeface="Alexandria" pitchFamily="2" charset="-78"/>
                <a:cs typeface="Alexandria" pitchFamily="2" charset="-78"/>
              </a:rPr>
              <a:t>وهي تشير إلى منح بعض المسؤوليات للعاملين، إذ تتضمن العملية التعليمية العديد من المواقف المتباينة التي تتطلب سرعة في الإجراء والمعالجة. </a:t>
            </a:r>
            <a:endParaRPr lang="en-US" sz="1500" dirty="0">
              <a:latin typeface="Alexandria" pitchFamily="2" charset="-78"/>
              <a:cs typeface="Alexandria" pitchFamily="2" charset="-78"/>
            </a:endParaRPr>
          </a:p>
          <a:p>
            <a:pPr marL="457200" indent="-457200" algn="r" rtl="1">
              <a:lnSpc>
                <a:spcPct val="150000"/>
              </a:lnSpc>
              <a:buFont typeface="+mj-lt"/>
              <a:buAutoNum type="arabicPeriod"/>
            </a:pPr>
            <a:r>
              <a:rPr lang="ar-SA" sz="1500" b="1" dirty="0">
                <a:solidFill>
                  <a:srgbClr val="4FBCE4"/>
                </a:solidFill>
                <a:latin typeface="Alexandria" pitchFamily="2" charset="-78"/>
                <a:cs typeface="Alexandria" pitchFamily="2" charset="-78"/>
              </a:rPr>
              <a:t>الوعي الذاتي:</a:t>
            </a:r>
            <a:r>
              <a:rPr lang="ar-SA" sz="1500" dirty="0">
                <a:solidFill>
                  <a:srgbClr val="4FBCE4"/>
                </a:solidFill>
                <a:latin typeface="Alexandria" pitchFamily="2" charset="-78"/>
                <a:cs typeface="Alexandria" pitchFamily="2" charset="-78"/>
              </a:rPr>
              <a:t> </a:t>
            </a:r>
            <a:r>
              <a:rPr lang="ar-SA" sz="1500" dirty="0">
                <a:latin typeface="Alexandria" pitchFamily="2" charset="-78"/>
                <a:cs typeface="Alexandria" pitchFamily="2" charset="-78"/>
              </a:rPr>
              <a:t>وهو يشير إلى أهمية الدور المنوط بالقائد التربوي ، وحساسيته للمواقف , وتأثيره الكبير على الكثير من الأطراف. </a:t>
            </a:r>
            <a:endParaRPr lang="en-US" sz="1500" dirty="0">
              <a:latin typeface="Alexandria" pitchFamily="2" charset="-78"/>
              <a:cs typeface="Alexandria" pitchFamily="2" charset="-78"/>
            </a:endParaRPr>
          </a:p>
          <a:p>
            <a:pPr marL="457200" indent="-457200" algn="r" rtl="1">
              <a:lnSpc>
                <a:spcPct val="150000"/>
              </a:lnSpc>
              <a:buFont typeface="+mj-lt"/>
              <a:buAutoNum type="arabicPeriod"/>
            </a:pPr>
            <a:r>
              <a:rPr lang="ar-SA" sz="1500" b="1" dirty="0">
                <a:solidFill>
                  <a:srgbClr val="4FBCE4"/>
                </a:solidFill>
                <a:latin typeface="Alexandria" pitchFamily="2" charset="-78"/>
                <a:cs typeface="Alexandria" pitchFamily="2" charset="-78"/>
              </a:rPr>
              <a:t>الشجاعة:</a:t>
            </a:r>
            <a:r>
              <a:rPr lang="ar-SA" sz="1500" dirty="0">
                <a:solidFill>
                  <a:srgbClr val="4FBCE4"/>
                </a:solidFill>
                <a:latin typeface="Alexandria" pitchFamily="2" charset="-78"/>
                <a:cs typeface="Alexandria" pitchFamily="2" charset="-78"/>
              </a:rPr>
              <a:t> </a:t>
            </a:r>
            <a:r>
              <a:rPr lang="ar-SA" sz="1500" dirty="0">
                <a:latin typeface="Alexandria" pitchFamily="2" charset="-78"/>
                <a:cs typeface="Alexandria" pitchFamily="2" charset="-78"/>
              </a:rPr>
              <a:t>إذ إن المؤسسة التربوية كالمدرسة كمثال هي نموذج مصغر للمجتمع، باختلاف مستوياته الفكرية والاجتماعية المتباينة، والتي قد ينشأ من خلالها العديد من المواقف والصراعات التي تتطلب أن يكون القائد فيها يمتلك الشجاعة الكافية لإدارة تلك الصراعات، والتخفيف من آثارها. </a:t>
            </a:r>
            <a:endParaRPr lang="en-US" sz="1500" dirty="0">
              <a:latin typeface="Alexandria" pitchFamily="2" charset="-78"/>
              <a:cs typeface="Alexandria" pitchFamily="2" charset="-78"/>
            </a:endParaRPr>
          </a:p>
          <a:p>
            <a:pPr marL="457200" indent="-457200" algn="r" rtl="1">
              <a:lnSpc>
                <a:spcPct val="150000"/>
              </a:lnSpc>
              <a:buFont typeface="+mj-lt"/>
              <a:buAutoNum type="arabicPeriod"/>
            </a:pPr>
            <a:r>
              <a:rPr lang="ar-SA" sz="1500" b="1" dirty="0">
                <a:solidFill>
                  <a:srgbClr val="4FBCE4"/>
                </a:solidFill>
                <a:latin typeface="Alexandria" pitchFamily="2" charset="-78"/>
                <a:cs typeface="Alexandria" pitchFamily="2" charset="-78"/>
              </a:rPr>
              <a:t>الاحترام</a:t>
            </a:r>
            <a:r>
              <a:rPr lang="ar-SA" sz="1500" dirty="0">
                <a:solidFill>
                  <a:srgbClr val="4FBCE4"/>
                </a:solidFill>
                <a:latin typeface="Alexandria" pitchFamily="2" charset="-78"/>
                <a:cs typeface="Alexandria" pitchFamily="2" charset="-78"/>
              </a:rPr>
              <a:t>: </a:t>
            </a:r>
            <a:r>
              <a:rPr lang="ar-SA" sz="1500" dirty="0">
                <a:latin typeface="Alexandria" pitchFamily="2" charset="-78"/>
                <a:cs typeface="Alexandria" pitchFamily="2" charset="-78"/>
              </a:rPr>
              <a:t>تعد معاملة الناس باحترام من أهم النقاط التي يتوجب على القائد القيام بها، إذ يتطلب من القائد التربوي التواصل مع مختلف أطراف المجتمع وخلق الثقة فيما بينهم، وتوظيف وتوجيه إمكانياته لخدمة هذه المؤسسة التعليمية.</a:t>
            </a:r>
            <a:endParaRPr lang="en-US" sz="15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2672755E-1092-0675-454B-D21DE52B66E7}"/>
              </a:ext>
            </a:extLst>
          </p:cNvPr>
          <p:cNvSpPr txBox="1"/>
          <p:nvPr/>
        </p:nvSpPr>
        <p:spPr>
          <a:xfrm>
            <a:off x="2343149" y="490138"/>
            <a:ext cx="6505575" cy="338554"/>
          </a:xfrm>
          <a:prstGeom prst="rect">
            <a:avLst/>
          </a:prstGeom>
          <a:noFill/>
        </p:spPr>
        <p:txBody>
          <a:bodyPr wrap="square">
            <a:spAutoFit/>
          </a:bodyPr>
          <a:lstStyle/>
          <a:p>
            <a:pPr algn="ctr" rtl="1"/>
            <a:r>
              <a:rPr lang="ar-SA" sz="1600" b="1" dirty="0">
                <a:solidFill>
                  <a:srgbClr val="4FBCE4"/>
                </a:solidFill>
                <a:latin typeface="Alexandria" pitchFamily="2" charset="-78"/>
                <a:cs typeface="Alexandria" pitchFamily="2" charset="-78"/>
              </a:rPr>
              <a:t>متطلبات القيادة التربوية</a:t>
            </a:r>
          </a:p>
        </p:txBody>
      </p:sp>
    </p:spTree>
    <p:extLst>
      <p:ext uri="{BB962C8B-B14F-4D97-AF65-F5344CB8AC3E}">
        <p14:creationId xmlns:p14="http://schemas.microsoft.com/office/powerpoint/2010/main" val="383732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52079" y="1577406"/>
            <a:ext cx="10663707" cy="4202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4188" y="1860767"/>
            <a:ext cx="10042066" cy="3005375"/>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إن القيادة التربوية هي مقدرة الفرد القائد التربوي على التأثير في سلوك فرد أو جماعة للعمل برغبة، من أجل تحقيق هدف أو أهداف محددة، وهذا التأثير، الذي هو محور عملية القيادة التربوية، لا يأتي إلا من خلال السلوك القيادي المشبع بالجوانب الفنية. إن فن القيادة التربوية لا يتأتى الا من خلال مجموعة من المقومات هي: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مقومات ذات علاقة بشخصية القائد</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مقومات ذات علاقة بالجماعة المرؤوسين</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مقومات ذات علاقة بالمنظمة</a:t>
            </a: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8172" y="3556397"/>
            <a:ext cx="3600450" cy="1790700"/>
          </a:xfrm>
          <a:prstGeom prst="rect">
            <a:avLst/>
          </a:prstGeom>
        </p:spPr>
      </p:pic>
      <p:sp>
        <p:nvSpPr>
          <p:cNvPr id="7" name="TextBox 6">
            <a:extLst>
              <a:ext uri="{FF2B5EF4-FFF2-40B4-BE49-F238E27FC236}">
                <a16:creationId xmlns:a16="http://schemas.microsoft.com/office/drawing/2014/main" id="{3B624A07-4E68-82CF-4E4B-BB7CFF86EF5B}"/>
              </a:ext>
            </a:extLst>
          </p:cNvPr>
          <p:cNvSpPr txBox="1"/>
          <p:nvPr/>
        </p:nvSpPr>
        <p:spPr>
          <a:xfrm>
            <a:off x="2343149" y="490138"/>
            <a:ext cx="6505575" cy="338554"/>
          </a:xfrm>
          <a:prstGeom prst="rect">
            <a:avLst/>
          </a:prstGeom>
          <a:noFill/>
        </p:spPr>
        <p:txBody>
          <a:bodyPr wrap="square">
            <a:spAutoFit/>
          </a:bodyPr>
          <a:lstStyle/>
          <a:p>
            <a:pPr algn="ctr" rtl="1"/>
            <a:r>
              <a:rPr lang="ar-SA" sz="1600" b="1" dirty="0">
                <a:solidFill>
                  <a:srgbClr val="4FBCE4"/>
                </a:solidFill>
                <a:latin typeface="Alexandria" pitchFamily="2" charset="-78"/>
                <a:cs typeface="Alexandria" pitchFamily="2" charset="-78"/>
              </a:rPr>
              <a:t>مقومات القيادة التربوية </a:t>
            </a:r>
          </a:p>
        </p:txBody>
      </p:sp>
    </p:spTree>
    <p:extLst>
      <p:ext uri="{BB962C8B-B14F-4D97-AF65-F5344CB8AC3E}">
        <p14:creationId xmlns:p14="http://schemas.microsoft.com/office/powerpoint/2010/main" val="16775649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041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9701" y="1420306"/>
            <a:ext cx="10753859" cy="4482702"/>
          </a:xfrm>
          <a:prstGeom prst="rect">
            <a:avLst/>
          </a:prstGeom>
          <a:noFill/>
        </p:spPr>
        <p:txBody>
          <a:bodyPr wrap="square" rtlCol="0">
            <a:spAutoFit/>
          </a:bodyPr>
          <a:lstStyle/>
          <a:p>
            <a:pPr algn="r" rtl="1">
              <a:lnSpc>
                <a:spcPct val="150000"/>
              </a:lnSpc>
            </a:pPr>
            <a:r>
              <a:rPr lang="ar-SA" sz="1600" b="1" dirty="0">
                <a:solidFill>
                  <a:srgbClr val="4FBCE4"/>
                </a:solidFill>
                <a:latin typeface="Alexandria" pitchFamily="2" charset="-78"/>
                <a:cs typeface="Alexandria" pitchFamily="2" charset="-78"/>
              </a:rPr>
              <a:t>مقومات ذات علاقة بشخصية القائد، ومنها </a:t>
            </a:r>
            <a:r>
              <a:rPr lang="ar-SA" sz="1600" dirty="0">
                <a:solidFill>
                  <a:srgbClr val="4FBCE4"/>
                </a:solidFill>
                <a:latin typeface="Alexandria" pitchFamily="2" charset="-78"/>
                <a:cs typeface="Alexandria" pitchFamily="2" charset="-78"/>
              </a:rPr>
              <a:t>: </a:t>
            </a:r>
            <a:endParaRPr lang="en-US" sz="1600" dirty="0">
              <a:solidFill>
                <a:srgbClr val="4FBCE4"/>
              </a:solidFill>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أن يتمثل القائد السلوك القويم، وأن يكون قدوة حسنة لمرؤوسيه.</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يتحلى القائد بالصدق والعدل والصراحة والجرأة والشجاعة والصبر والثبات على المواقف والابتعاد عن المزاجية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أن يتقن القائد فن التأثير في المرؤوسين، وحثهم على الابداع والابتكار.</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أن يعمد القائد الى التعزيز الايجابي وألا يلجأ الى التهديد والترهيب.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أن يسعى الى اقناع المرؤوسين بتوجهاته من خلال تفسير هذه التو</a:t>
            </a:r>
            <a:r>
              <a:rPr lang="ar-JO" sz="1600" dirty="0">
                <a:latin typeface="Alexandria" pitchFamily="2" charset="-78"/>
                <a:cs typeface="Alexandria" pitchFamily="2" charset="-78"/>
              </a:rPr>
              <a:t>جهات</a:t>
            </a:r>
            <a:r>
              <a:rPr lang="ar-SA" sz="1600" dirty="0">
                <a:latin typeface="Alexandria" pitchFamily="2" charset="-78"/>
                <a:cs typeface="Alexandria" pitchFamily="2" charset="-78"/>
              </a:rPr>
              <a:t> وتعليلها، عملا بمبدأ اعرض ولا تفرض.</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يحسن القائد استخدام البيانات والمعلومات، وبشكل منظم. </a:t>
            </a:r>
          </a:p>
          <a:p>
            <a:pPr marL="457200" indent="-457200" algn="r" rtl="1">
              <a:lnSpc>
                <a:spcPct val="150000"/>
              </a:lnSpc>
              <a:buFont typeface="+mj-lt"/>
              <a:buAutoNum type="arabicPeriod"/>
            </a:pPr>
            <a:r>
              <a:rPr lang="ar-SA" sz="1600" dirty="0">
                <a:latin typeface="Alexandria" pitchFamily="2" charset="-78"/>
                <a:cs typeface="Alexandria" pitchFamily="2" charset="-78"/>
              </a:rPr>
              <a:t>أن يفعل مبدأ مشاركة المرؤوسين في عملية صنع القرارات.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أن يستخدم الشورى في عملية حسم القرارات وأن يعي أن التصويت الذي يعد عنصراً أساسياً للديمقراطية السياسية، لا يكون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كذلك للديمقراطية التربوية. إذ لا يمكن حل المشكلات التربوية بأغلبية الأصوات.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أن يفعل برنامج تقييم الاداء، وأن يعي ان معيار الاعمال بخواتيمها.</a:t>
            </a:r>
            <a:endParaRPr lang="en-US" sz="1600" dirty="0">
              <a:solidFill>
                <a:srgbClr val="2D3956"/>
              </a:solidFill>
              <a:latin typeface="Alexandria" pitchFamily="2" charset="-78"/>
              <a:cs typeface="Alexandria" pitchFamily="2" charset="-78"/>
            </a:endParaRPr>
          </a:p>
        </p:txBody>
      </p:sp>
      <p:pic>
        <p:nvPicPr>
          <p:cNvPr id="2" name="صورة 1"/>
          <p:cNvPicPr>
            <a:picLocks noChangeAspect="1"/>
          </p:cNvPicPr>
          <p:nvPr/>
        </p:nvPicPr>
        <p:blipFill>
          <a:blip r:embed="rId2"/>
          <a:stretch>
            <a:fillRect/>
          </a:stretch>
        </p:blipFill>
        <p:spPr>
          <a:xfrm>
            <a:off x="963386" y="5249865"/>
            <a:ext cx="1573014" cy="1004365"/>
          </a:xfrm>
          <a:prstGeom prst="rect">
            <a:avLst/>
          </a:prstGeom>
        </p:spPr>
      </p:pic>
      <p:sp>
        <p:nvSpPr>
          <p:cNvPr id="3" name="TextBox 2">
            <a:extLst>
              <a:ext uri="{FF2B5EF4-FFF2-40B4-BE49-F238E27FC236}">
                <a16:creationId xmlns:a16="http://schemas.microsoft.com/office/drawing/2014/main" id="{EC787168-98A2-4C04-9371-048E11D63B13}"/>
              </a:ext>
            </a:extLst>
          </p:cNvPr>
          <p:cNvSpPr txBox="1"/>
          <p:nvPr/>
        </p:nvSpPr>
        <p:spPr>
          <a:xfrm>
            <a:off x="2343149" y="490138"/>
            <a:ext cx="6505575" cy="338554"/>
          </a:xfrm>
          <a:prstGeom prst="rect">
            <a:avLst/>
          </a:prstGeom>
          <a:noFill/>
        </p:spPr>
        <p:txBody>
          <a:bodyPr wrap="square">
            <a:spAutoFit/>
          </a:bodyPr>
          <a:lstStyle/>
          <a:p>
            <a:pPr algn="ctr" rtl="1"/>
            <a:r>
              <a:rPr lang="ar-SA" sz="1600" b="1" dirty="0">
                <a:solidFill>
                  <a:srgbClr val="4FBCE4"/>
                </a:solidFill>
                <a:latin typeface="Alexandria" pitchFamily="2" charset="-78"/>
                <a:cs typeface="Alexandria" pitchFamily="2" charset="-78"/>
              </a:rPr>
              <a:t>مقومات القيادة التربوية </a:t>
            </a:r>
          </a:p>
        </p:txBody>
      </p:sp>
    </p:spTree>
    <p:extLst>
      <p:ext uri="{BB962C8B-B14F-4D97-AF65-F5344CB8AC3E}">
        <p14:creationId xmlns:p14="http://schemas.microsoft.com/office/powerpoint/2010/main" val="13092468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58084" y="1839574"/>
            <a:ext cx="11075831" cy="3178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2069" y="2149395"/>
            <a:ext cx="8109243" cy="2596160"/>
          </a:xfrm>
          <a:prstGeom prst="rect">
            <a:avLst/>
          </a:prstGeom>
          <a:noFill/>
        </p:spPr>
        <p:txBody>
          <a:bodyPr wrap="square" rtlCol="0">
            <a:spAutoFit/>
          </a:bodyPr>
          <a:lstStyle/>
          <a:p>
            <a:pPr algn="r" rtl="1">
              <a:lnSpc>
                <a:spcPct val="150000"/>
              </a:lnSpc>
            </a:pPr>
            <a:r>
              <a:rPr lang="ar-SA" sz="1600" b="1" dirty="0">
                <a:solidFill>
                  <a:srgbClr val="4FBCE4"/>
                </a:solidFill>
                <a:latin typeface="Alexandria" pitchFamily="2" charset="-78"/>
                <a:cs typeface="Alexandria" pitchFamily="2" charset="-78"/>
              </a:rPr>
              <a:t>مقومات ذات علاقة بالمنظمة، ومنها : </a:t>
            </a:r>
            <a:endParaRPr lang="en-US" dirty="0">
              <a:latin typeface="Alexandria" pitchFamily="2" charset="-78"/>
              <a:cs typeface="Alexandria" pitchFamily="2" charset="-78"/>
            </a:endParaRPr>
          </a:p>
          <a:p>
            <a:pPr marL="514350" indent="-514350" algn="r" rtl="1">
              <a:lnSpc>
                <a:spcPct val="200000"/>
              </a:lnSpc>
              <a:buFont typeface="+mj-lt"/>
              <a:buAutoNum type="arabicPeriod"/>
            </a:pPr>
            <a:r>
              <a:rPr lang="ar-SA" dirty="0">
                <a:latin typeface="Alexandria" pitchFamily="2" charset="-78"/>
                <a:cs typeface="Alexandria" pitchFamily="2" charset="-78"/>
              </a:rPr>
              <a:t> أن يكون للمنظمة رسالة واضحة وأهداف محددة تنسجم مع فلسفة المجتمع، وتتفق مع رؤيته</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514350" indent="-514350" algn="r" rtl="1">
              <a:lnSpc>
                <a:spcPct val="200000"/>
              </a:lnSpc>
              <a:buFont typeface="+mj-lt"/>
              <a:buAutoNum type="arabicPeriod"/>
            </a:pPr>
            <a:r>
              <a:rPr lang="ar-SA" dirty="0">
                <a:latin typeface="Alexandria" pitchFamily="2" charset="-78"/>
                <a:cs typeface="Alexandria" pitchFamily="2" charset="-78"/>
              </a:rPr>
              <a:t> أن يكون للمنظمة هيكل تنظيمي؛ محدد المعالم، وواضح، وبسيط وأفقي</a:t>
            </a:r>
            <a:r>
              <a:rPr lang="en-US" dirty="0">
                <a:latin typeface="Alexandria" pitchFamily="2" charset="-78"/>
                <a:cs typeface="Alexandria" pitchFamily="2" charset="-78"/>
              </a:rPr>
              <a:t>.</a:t>
            </a:r>
          </a:p>
          <a:p>
            <a:pPr marL="514350" indent="-514350" algn="r" rtl="1">
              <a:lnSpc>
                <a:spcPct val="200000"/>
              </a:lnSpc>
              <a:buFont typeface="+mj-lt"/>
              <a:buAutoNum type="arabicPeriod"/>
            </a:pPr>
            <a:r>
              <a:rPr lang="ar-JO" dirty="0">
                <a:latin typeface="Alexandria" pitchFamily="2" charset="-78"/>
                <a:cs typeface="Alexandria" pitchFamily="2" charset="-78"/>
              </a:rPr>
              <a:t>أن يتوفر في المنظمة نظام اتصال فعال.</a:t>
            </a:r>
            <a:endParaRPr lang="en-US" dirty="0">
              <a:latin typeface="Alexandria" pitchFamily="2" charset="-78"/>
              <a:cs typeface="Alexandria" pitchFamily="2" charset="-78"/>
            </a:endParaRPr>
          </a:p>
        </p:txBody>
      </p:sp>
      <p:pic>
        <p:nvPicPr>
          <p:cNvPr id="6" name="صورة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833" y="2856201"/>
            <a:ext cx="2562551" cy="1638522"/>
          </a:xfrm>
          <a:prstGeom prst="rect">
            <a:avLst/>
          </a:prstGeom>
        </p:spPr>
      </p:pic>
      <p:sp>
        <p:nvSpPr>
          <p:cNvPr id="3" name="TextBox 2">
            <a:extLst>
              <a:ext uri="{FF2B5EF4-FFF2-40B4-BE49-F238E27FC236}">
                <a16:creationId xmlns:a16="http://schemas.microsoft.com/office/drawing/2014/main" id="{68FFE583-90A9-8934-F2E0-653E805661CD}"/>
              </a:ext>
            </a:extLst>
          </p:cNvPr>
          <p:cNvSpPr txBox="1"/>
          <p:nvPr/>
        </p:nvSpPr>
        <p:spPr>
          <a:xfrm>
            <a:off x="2343149" y="490138"/>
            <a:ext cx="6505575" cy="338554"/>
          </a:xfrm>
          <a:prstGeom prst="rect">
            <a:avLst/>
          </a:prstGeom>
          <a:noFill/>
        </p:spPr>
        <p:txBody>
          <a:bodyPr wrap="square">
            <a:spAutoFit/>
          </a:bodyPr>
          <a:lstStyle/>
          <a:p>
            <a:pPr algn="ctr" rtl="1"/>
            <a:r>
              <a:rPr lang="ar-SA" sz="1600" b="1" dirty="0">
                <a:solidFill>
                  <a:srgbClr val="4FBCE4"/>
                </a:solidFill>
                <a:latin typeface="Alexandria" pitchFamily="2" charset="-78"/>
                <a:cs typeface="Alexandria" pitchFamily="2" charset="-78"/>
              </a:rPr>
              <a:t>مقومات القيادة التربوية </a:t>
            </a:r>
          </a:p>
        </p:txBody>
      </p:sp>
    </p:spTree>
    <p:extLst>
      <p:ext uri="{BB962C8B-B14F-4D97-AF65-F5344CB8AC3E}">
        <p14:creationId xmlns:p14="http://schemas.microsoft.com/office/powerpoint/2010/main" val="26413826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1500" y="1931300"/>
            <a:ext cx="10806639" cy="3530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0655" y="2212558"/>
            <a:ext cx="7095512" cy="2851486"/>
          </a:xfrm>
          <a:prstGeom prst="rect">
            <a:avLst/>
          </a:prstGeom>
          <a:noFill/>
        </p:spPr>
        <p:txBody>
          <a:bodyPr wrap="square" rtlCol="0">
            <a:spAutoFit/>
          </a:bodyPr>
          <a:lstStyle/>
          <a:p>
            <a:pPr algn="r" rtl="1">
              <a:lnSpc>
                <a:spcPct val="150000"/>
              </a:lnSpc>
            </a:pPr>
            <a:r>
              <a:rPr lang="ar-SA" sz="1600" b="1" dirty="0">
                <a:solidFill>
                  <a:srgbClr val="4FBCE4"/>
                </a:solidFill>
                <a:latin typeface="Alexandria" pitchFamily="2" charset="-78"/>
                <a:cs typeface="Alexandria" pitchFamily="2" charset="-78"/>
              </a:rPr>
              <a:t>مقومات ذات علاقة بالجماعة المرؤوسين، ومنها :</a:t>
            </a:r>
            <a:endParaRPr lang="en-US" b="1" dirty="0">
              <a:solidFill>
                <a:srgbClr val="4FBCE4"/>
              </a:solidFill>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أن يتوافر لدى المرؤوسين الحد الادنى من الكفايات اللازمة لإنجاز العمل.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أن يتوافر لدى المرؤوسين الاستعداد لإطاعة القائد.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 أن يؤمن المرؤوسون بأهداف المنظمة.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 أن يعترف المرؤوسون بالقائد، وبأهليته على قيادتهم وتحقيق أهدافهم الشخصية </a:t>
            </a:r>
            <a:r>
              <a:rPr lang="ar-SA" sz="1600" dirty="0" err="1">
                <a:latin typeface="Alexandria" pitchFamily="2" charset="-78"/>
                <a:cs typeface="Alexandria" pitchFamily="2" charset="-78"/>
              </a:rPr>
              <a:t>والمنظمية</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053" y="2878146"/>
            <a:ext cx="2686050" cy="1704975"/>
          </a:xfrm>
          <a:prstGeom prst="rect">
            <a:avLst/>
          </a:prstGeom>
        </p:spPr>
      </p:pic>
      <p:sp>
        <p:nvSpPr>
          <p:cNvPr id="3" name="TextBox 2">
            <a:extLst>
              <a:ext uri="{FF2B5EF4-FFF2-40B4-BE49-F238E27FC236}">
                <a16:creationId xmlns:a16="http://schemas.microsoft.com/office/drawing/2014/main" id="{4BD0D5A3-68C7-4BAD-8744-5EA6FF773D3C}"/>
              </a:ext>
            </a:extLst>
          </p:cNvPr>
          <p:cNvSpPr txBox="1"/>
          <p:nvPr/>
        </p:nvSpPr>
        <p:spPr>
          <a:xfrm>
            <a:off x="2343149" y="490138"/>
            <a:ext cx="6505575" cy="338554"/>
          </a:xfrm>
          <a:prstGeom prst="rect">
            <a:avLst/>
          </a:prstGeom>
          <a:noFill/>
        </p:spPr>
        <p:txBody>
          <a:bodyPr wrap="square">
            <a:spAutoFit/>
          </a:bodyPr>
          <a:lstStyle/>
          <a:p>
            <a:pPr algn="ctr" rtl="1"/>
            <a:r>
              <a:rPr lang="ar-SA" sz="1600" b="1" dirty="0">
                <a:solidFill>
                  <a:srgbClr val="4FBCE4"/>
                </a:solidFill>
                <a:latin typeface="Alexandria" pitchFamily="2" charset="-78"/>
                <a:cs typeface="Alexandria" pitchFamily="2" charset="-78"/>
              </a:rPr>
              <a:t>مقومات القيادة التربوية </a:t>
            </a:r>
          </a:p>
        </p:txBody>
      </p:sp>
    </p:spTree>
    <p:extLst>
      <p:ext uri="{BB962C8B-B14F-4D97-AF65-F5344CB8AC3E}">
        <p14:creationId xmlns:p14="http://schemas.microsoft.com/office/powerpoint/2010/main" val="30720461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112365"/>
            <a:ext cx="4128422" cy="52149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025" y="1374957"/>
            <a:ext cx="11003719" cy="462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1137" y="1545190"/>
            <a:ext cx="10367493" cy="4200445"/>
          </a:xfrm>
          <a:prstGeom prst="rect">
            <a:avLst/>
          </a:prstGeom>
          <a:noFill/>
        </p:spPr>
        <p:txBody>
          <a:bodyPr wrap="square" rtlCol="0">
            <a:spAutoFit/>
          </a:bodyPr>
          <a:lstStyle/>
          <a:p>
            <a:pPr algn="ctr" rtl="1">
              <a:lnSpc>
                <a:spcPct val="150000"/>
              </a:lnSpc>
            </a:pPr>
            <a:r>
              <a:rPr lang="ar-JO" b="1" dirty="0">
                <a:solidFill>
                  <a:srgbClr val="4FBCE4"/>
                </a:solidFill>
                <a:latin typeface="Alexandria" pitchFamily="2" charset="-78"/>
                <a:cs typeface="Alexandria" pitchFamily="2" charset="-78"/>
              </a:rPr>
              <a:t>الخاتمة</a:t>
            </a:r>
            <a:endParaRPr lang="en-US" b="1" dirty="0">
              <a:solidFill>
                <a:srgbClr val="4FBCE4"/>
              </a:solidFill>
              <a:latin typeface="Alexandria" pitchFamily="2" charset="-78"/>
              <a:cs typeface="Alexandria" pitchFamily="2" charset="-78"/>
            </a:endParaRPr>
          </a:p>
          <a:p>
            <a:pPr algn="ctr" rtl="1">
              <a:lnSpc>
                <a:spcPct val="150000"/>
              </a:lnSpc>
            </a:pPr>
            <a:endParaRPr lang="ar-JO"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تؤدي القيادة التربوية دور</a:t>
            </a:r>
            <a:r>
              <a:rPr lang="ar-JO" dirty="0">
                <a:latin typeface="Alexandria" pitchFamily="2" charset="-78"/>
                <a:cs typeface="Alexandria" pitchFamily="2" charset="-78"/>
              </a:rPr>
              <a:t>ً</a:t>
            </a:r>
            <a:r>
              <a:rPr lang="ar-SA" dirty="0">
                <a:latin typeface="Alexandria" pitchFamily="2" charset="-78"/>
                <a:cs typeface="Alexandria" pitchFamily="2" charset="-78"/>
              </a:rPr>
              <a:t>ا مهم</a:t>
            </a:r>
            <a:r>
              <a:rPr lang="ar-JO" dirty="0">
                <a:latin typeface="Alexandria" pitchFamily="2" charset="-78"/>
                <a:cs typeface="Alexandria" pitchFamily="2" charset="-78"/>
              </a:rPr>
              <a:t>ً</a:t>
            </a:r>
            <a:r>
              <a:rPr lang="ar-SA" dirty="0">
                <a:latin typeface="Alexandria" pitchFamily="2" charset="-78"/>
                <a:cs typeface="Alexandria" pitchFamily="2" charset="-78"/>
              </a:rPr>
              <a:t>ا في الارتقاء بمستوى </a:t>
            </a:r>
            <a:r>
              <a:rPr lang="ar-JO" dirty="0">
                <a:latin typeface="Alexandria" pitchFamily="2" charset="-78"/>
                <a:cs typeface="Alexandria" pitchFamily="2" charset="-78"/>
              </a:rPr>
              <a:t>المؤسسات التعليمية</a:t>
            </a:r>
            <a:r>
              <a:rPr lang="ar-SA" dirty="0">
                <a:latin typeface="Alexandria" pitchFamily="2" charset="-78"/>
                <a:cs typeface="Alexandria" pitchFamily="2" charset="-78"/>
              </a:rPr>
              <a:t>, إذ تعد القيادة التربوية جوهر العملية الإدارية وقلبها, فمن خلالها يمكن التمييز بين المؤسسات التعليمية الناجحة وغير الناجحة, إذ تقوم بتوجيه الأفراد من خلال التأثير والتأثر بهم</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ويعتبر العنصر البشري عاملا مهما وحيويا في سير المؤسسات التربوية بفعالية وكفاءة, فكفاءة وقدرة الأفراد تعد أمر</a:t>
            </a:r>
            <a:r>
              <a:rPr lang="ar-JO" dirty="0">
                <a:latin typeface="Alexandria" pitchFamily="2" charset="-78"/>
                <a:cs typeface="Alexandria" pitchFamily="2" charset="-78"/>
              </a:rPr>
              <a:t>ً</a:t>
            </a:r>
            <a:r>
              <a:rPr lang="ar-SA" dirty="0">
                <a:latin typeface="Alexandria" pitchFamily="2" charset="-78"/>
                <a:cs typeface="Alexandria" pitchFamily="2" charset="-78"/>
              </a:rPr>
              <a:t>ا مهم</a:t>
            </a:r>
            <a:r>
              <a:rPr lang="ar-JO" dirty="0">
                <a:latin typeface="Alexandria" pitchFamily="2" charset="-78"/>
                <a:cs typeface="Alexandria" pitchFamily="2" charset="-78"/>
              </a:rPr>
              <a:t>ً</a:t>
            </a:r>
            <a:r>
              <a:rPr lang="ar-SA" dirty="0">
                <a:latin typeface="Alexandria" pitchFamily="2" charset="-78"/>
                <a:cs typeface="Alexandria" pitchFamily="2" charset="-78"/>
              </a:rPr>
              <a:t>ا في تحقيق أهداف المؤسسات التعليمية، ويعتمد نجاحها على العمل الجاد، وتعتمد أيضا إدارة العاملين بشكل كبير على نوعية القيادة التي تملكها المؤسسات التعليمية, فالقيادة عبارة عن رابط يساعد على العمل سويا</a:t>
            </a:r>
            <a:r>
              <a:rPr lang="ar-JO" dirty="0">
                <a:latin typeface="Alexandria" pitchFamily="2" charset="-78"/>
                <a:cs typeface="Alexandria" pitchFamily="2" charset="-78"/>
              </a:rPr>
              <a:t>.</a:t>
            </a:r>
            <a:endParaRPr lang="en-US"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16326313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830997"/>
          </a:xfrm>
          <a:prstGeom prst="rect">
            <a:avLst/>
          </a:prstGeom>
          <a:noFill/>
        </p:spPr>
        <p:txBody>
          <a:bodyPr wrap="square" rtlCol="0">
            <a:spAutoFit/>
          </a:bodyPr>
          <a:lstStyle/>
          <a:p>
            <a:r>
              <a:rPr lang="en-US" sz="48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0800" y="-23266"/>
            <a:ext cx="3065016" cy="1431152"/>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8" ma:contentTypeDescription="Create a new document." ma:contentTypeScope="" ma:versionID="5f1cae4c8eb7cc202a240699ca9e1619">
  <xsd:schema xmlns:xsd="http://www.w3.org/2001/XMLSchema" xmlns:xs="http://www.w3.org/2001/XMLSchema" xmlns:p="http://schemas.microsoft.com/office/2006/metadata/properties" xmlns:ns2="d13aca44-ef33-4cf4-9980-7f0b00e6eeb9" targetNamespace="http://schemas.microsoft.com/office/2006/metadata/properties" ma:root="true" ma:fieldsID="5fdb043ca00364bad0d54b7a49ad11f8" ns2:_="">
    <xsd:import namespace="d13aca44-ef33-4cf4-9980-7f0b00e6ee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05FDA87-98B7-423C-8B8E-E559834BCB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785A28A-AE1B-4B9D-A671-9D6B6E1C476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3492</TotalTime>
  <Words>5615</Words>
  <Application>Microsoft Office PowerPoint</Application>
  <PresentationFormat>Widescreen</PresentationFormat>
  <Paragraphs>252</Paragraphs>
  <Slides>45</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Alexandria</vt:lpstr>
      <vt:lpstr>Arial</vt:lpstr>
      <vt:lpstr>Calibri</vt:lpstr>
      <vt:lpstr>Calibri Light</vt:lpstr>
      <vt:lpstr>Roboto Light</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Abdelrahman Boghdady</cp:lastModifiedBy>
  <cp:revision>110</cp:revision>
  <dcterms:created xsi:type="dcterms:W3CDTF">2023-04-29T09:08:23Z</dcterms:created>
  <dcterms:modified xsi:type="dcterms:W3CDTF">2024-06-05T03:46:20Z</dcterms:modified>
</cp:coreProperties>
</file>