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6"/>
  </p:notesMasterIdLst>
  <p:sldIdLst>
    <p:sldId id="480" r:id="rId5"/>
    <p:sldId id="303" r:id="rId6"/>
    <p:sldId id="507" r:id="rId7"/>
    <p:sldId id="313" r:id="rId8"/>
    <p:sldId id="506" r:id="rId9"/>
    <p:sldId id="495" r:id="rId10"/>
    <p:sldId id="496" r:id="rId11"/>
    <p:sldId id="497" r:id="rId12"/>
    <p:sldId id="256" r:id="rId13"/>
    <p:sldId id="499" r:id="rId14"/>
    <p:sldId id="500" r:id="rId15"/>
    <p:sldId id="501" r:id="rId16"/>
    <p:sldId id="306" r:id="rId17"/>
    <p:sldId id="498" r:id="rId18"/>
    <p:sldId id="502" r:id="rId19"/>
    <p:sldId id="503" r:id="rId20"/>
    <p:sldId id="504" r:id="rId21"/>
    <p:sldId id="505" r:id="rId22"/>
    <p:sldId id="508" r:id="rId23"/>
    <p:sldId id="271" r:id="rId24"/>
    <p:sldId id="349"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07"/>
            <p14:sldId id="313"/>
            <p14:sldId id="506"/>
            <p14:sldId id="495"/>
            <p14:sldId id="496"/>
            <p14:sldId id="497"/>
            <p14:sldId id="256"/>
            <p14:sldId id="499"/>
            <p14:sldId id="500"/>
            <p14:sldId id="501"/>
            <p14:sldId id="306"/>
            <p14:sldId id="498"/>
            <p14:sldId id="502"/>
            <p14:sldId id="503"/>
            <p14:sldId id="504"/>
            <p14:sldId id="505"/>
            <p14:sldId id="508"/>
            <p14:sldId id="27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7" d="100"/>
          <a:sy n="77" d="100"/>
        </p:scale>
        <p:origin x="806"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26/09/2026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8786041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26/09/2026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26/09/2026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26/09/2026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26/09/2026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26/09/2026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26/09/2026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26/09/2026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26/09/2026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26/09/2026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26/09/2026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26/09/2026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26/09/2026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6.xml"/><Relationship Id="rId1" Type="http://schemas.openxmlformats.org/officeDocument/2006/relationships/tags" Target="../tags/tag1.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6.xml"/><Relationship Id="rId1" Type="http://schemas.openxmlformats.org/officeDocument/2006/relationships/tags" Target="../tags/tag2.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6.xml"/><Relationship Id="rId1" Type="http://schemas.openxmlformats.org/officeDocument/2006/relationships/tags" Target="../tags/tag3.xm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4.xml"/><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5.xml"/><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6.xml"/><Relationship Id="rId4" Type="http://schemas.openxmlformats.org/officeDocument/2006/relationships/image" Target="../media/image11.jpe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jpe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6.xml"/><Relationship Id="rId1" Type="http://schemas.openxmlformats.org/officeDocument/2006/relationships/tags" Target="../tags/tag7.xml"/><Relationship Id="rId4" Type="http://schemas.openxmlformats.org/officeDocument/2006/relationships/image" Target="../media/image13.jpeg"/></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6.xml"/><Relationship Id="rId1" Type="http://schemas.openxmlformats.org/officeDocument/2006/relationships/tags" Target="../tags/tag8.xml"/><Relationship Id="rId4" Type="http://schemas.openxmlformats.org/officeDocument/2006/relationships/image" Target="../media/image14.jpeg"/></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6.xml"/><Relationship Id="rId1" Type="http://schemas.openxmlformats.org/officeDocument/2006/relationships/tags" Target="../tags/tag9.xml"/><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6.xml"/><Relationship Id="rId1" Type="http://schemas.openxmlformats.org/officeDocument/2006/relationships/tags" Target="../tags/tag10.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6.jpe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slideLayout" Target="../slideLayouts/slideLayout17.xml"/><Relationship Id="rId1" Type="http://schemas.openxmlformats.org/officeDocument/2006/relationships/tags" Target="../tags/tag11.xml"/><Relationship Id="rId6" Type="http://schemas.openxmlformats.org/officeDocument/2006/relationships/image" Target="../media/image20.png"/><Relationship Id="rId5" Type="http://schemas.openxmlformats.org/officeDocument/2006/relationships/image" Target="../media/image19.svg"/><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592431" y="4284916"/>
            <a:ext cx="4886463" cy="461665"/>
          </a:xfrm>
          <a:prstGeom prst="rect">
            <a:avLst/>
          </a:prstGeom>
          <a:noFill/>
        </p:spPr>
        <p:txBody>
          <a:bodyPr wrap="square" rtlCol="0">
            <a:spAutoFit/>
          </a:bodyPr>
          <a:lstStyle/>
          <a:p>
            <a:r>
              <a:rPr lang="ar-SY" sz="2400" b="1" dirty="0">
                <a:latin typeface="Tahoma" panose="020B0604030504040204" pitchFamily="34" charset="0"/>
                <a:ea typeface="Tahoma" panose="020B0604030504040204" pitchFamily="34" charset="0"/>
                <a:cs typeface="Tahoma" panose="020B0604030504040204" pitchFamily="34" charset="0"/>
              </a:rPr>
              <a:t>د. عقبة الوليد الصبّاغ</a:t>
            </a:r>
            <a:endParaRPr lang="en-US" sz="2400" b="1" dirty="0">
              <a:latin typeface="Tahoma" panose="020B0604030504040204" pitchFamily="34" charset="0"/>
              <a:ea typeface="Tahoma" panose="020B0604030504040204" pitchFamily="34" charset="0"/>
              <a:cs typeface="Tahoma" panose="020B0604030504040204" pitchFamily="34" charset="0"/>
            </a:endParaRPr>
          </a:p>
        </p:txBody>
      </p:sp>
      <p:sp>
        <p:nvSpPr>
          <p:cNvPr id="31" name="TextBox 30"/>
          <p:cNvSpPr txBox="1"/>
          <p:nvPr/>
        </p:nvSpPr>
        <p:spPr>
          <a:xfrm>
            <a:off x="194617" y="2728893"/>
            <a:ext cx="5779733" cy="1261884"/>
          </a:xfrm>
          <a:prstGeom prst="rect">
            <a:avLst/>
          </a:prstGeom>
          <a:noFill/>
        </p:spPr>
        <p:txBody>
          <a:bodyPr wrap="square" rtlCol="0">
            <a:spAutoFit/>
          </a:bodyPr>
          <a:lstStyle/>
          <a:p>
            <a:pPr algn="ctr"/>
            <a:r>
              <a:rPr lang="ar-SY" sz="3800" b="1" dirty="0">
                <a:solidFill>
                  <a:srgbClr val="00B0F0"/>
                </a:solidFill>
                <a:latin typeface="Tahoma" panose="020B0604030504040204" pitchFamily="34" charset="0"/>
                <a:ea typeface="Tahoma" panose="020B0604030504040204" pitchFamily="34" charset="0"/>
                <a:cs typeface="Tahoma" panose="020B0604030504040204" pitchFamily="34" charset="0"/>
              </a:rPr>
              <a:t>التسويق عبر التقنيات الحديثة</a:t>
            </a:r>
            <a:endParaRPr lang="en-US" sz="38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34" name="Rectangle: Rounded Corners 33"/>
          <p:cNvSpPr/>
          <p:nvPr/>
        </p:nvSpPr>
        <p:spPr>
          <a:xfrm>
            <a:off x="-254515" y="577938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600" b="1" dirty="0">
                <a:solidFill>
                  <a:schemeClr val="bg1"/>
                </a:solidFill>
                <a:latin typeface="Tahoma" panose="020B0604030504040204" pitchFamily="34" charset="0"/>
                <a:ea typeface="Tahoma" panose="020B0604030504040204" pitchFamily="34" charset="0"/>
                <a:cs typeface="Tahoma" panose="020B0604030504040204" pitchFamily="34" charset="0"/>
              </a:rPr>
              <a:t>المحاضرة التعريفية</a:t>
            </a:r>
            <a:endParaRPr lang="en-US" sz="26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4380"/>
    </mc:Choice>
    <mc:Fallback xmlns="">
      <p:transition spd="slow" advTm="6438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4779870" y="2819986"/>
            <a:ext cx="7823890" cy="1446550"/>
          </a:xfrm>
          <a:prstGeom prst="rect">
            <a:avLst/>
          </a:prstGeom>
          <a:noFill/>
        </p:spPr>
        <p:txBody>
          <a:bodyPr wrap="square" rtlCol="0">
            <a:spAutoFit/>
          </a:bodyPr>
          <a:lstStyle/>
          <a:p>
            <a:pPr algn="ctr"/>
            <a:r>
              <a:rPr lang="ar-SY" sz="4400" b="1" dirty="0">
                <a:solidFill>
                  <a:srgbClr val="00B0F0"/>
                </a:solidFill>
                <a:latin typeface="Tahoma" panose="020B0604030504040204" pitchFamily="34" charset="0"/>
                <a:ea typeface="Tahoma" panose="020B0604030504040204" pitchFamily="34" charset="0"/>
                <a:cs typeface="Tahoma" panose="020B0604030504040204" pitchFamily="34" charset="0"/>
              </a:rPr>
              <a:t>التسويق عبر التقنيات</a:t>
            </a:r>
            <a:endParaRPr lang="en-US" sz="4400" b="1" dirty="0">
              <a:solidFill>
                <a:srgbClr val="00B0F0"/>
              </a:solidFill>
              <a:latin typeface="Tahoma" panose="020B0604030504040204" pitchFamily="34" charset="0"/>
              <a:ea typeface="Tahoma" panose="020B0604030504040204" pitchFamily="34" charset="0"/>
              <a:cs typeface="Tahoma" panose="020B0604030504040204" pitchFamily="34" charset="0"/>
            </a:endParaRPr>
          </a:p>
          <a:p>
            <a:pPr algn="ctr" rtl="1"/>
            <a:r>
              <a:rPr lang="ar-SY" sz="4400" b="1" dirty="0">
                <a:solidFill>
                  <a:srgbClr val="00B0F0"/>
                </a:solidFill>
                <a:latin typeface="Tahoma" panose="020B0604030504040204" pitchFamily="34" charset="0"/>
                <a:ea typeface="Tahoma" panose="020B0604030504040204" pitchFamily="34" charset="0"/>
                <a:cs typeface="Tahoma" panose="020B0604030504040204" pitchFamily="34" charset="0"/>
              </a:rPr>
              <a:t> الحديثة</a:t>
            </a:r>
            <a:endParaRPr lang="en-US" sz="44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10" name="Rectangle: Rounded Corners 9"/>
          <p:cNvSpPr/>
          <p:nvPr/>
        </p:nvSpPr>
        <p:spPr>
          <a:xfrm>
            <a:off x="5704724" y="453447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600" b="1" dirty="0">
                <a:solidFill>
                  <a:schemeClr val="tx1"/>
                </a:solidFill>
                <a:latin typeface="Tahoma" panose="020B0604030504040204" pitchFamily="34" charset="0"/>
                <a:ea typeface="Tahoma" panose="020B0604030504040204" pitchFamily="34" charset="0"/>
                <a:cs typeface="Tahoma" panose="020B0604030504040204" pitchFamily="34" charset="0"/>
              </a:rPr>
              <a:t>المحاضرة التعريفية</a:t>
            </a:r>
            <a:endParaRPr lang="en-US" sz="26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p:cNvSpPr txBox="1"/>
          <p:nvPr/>
        </p:nvSpPr>
        <p:spPr>
          <a:xfrm>
            <a:off x="6390103" y="4999084"/>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MKT312</a:t>
            </a:r>
            <a:endParaRPr lang="ar-SY" sz="2000" b="1"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Okba Alsabbagh</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0754"/>
    </mc:Choice>
    <mc:Fallback xmlns="">
      <p:transition spd="slow" advTm="5075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28932" y="777546"/>
            <a:ext cx="4923523" cy="523220"/>
          </a:xfrm>
          <a:prstGeom prst="rect">
            <a:avLst/>
          </a:prstGeom>
          <a:noFill/>
        </p:spPr>
        <p:txBody>
          <a:bodyPr wrap="square" rtlCol="0">
            <a:spAutoFit/>
          </a:bodyPr>
          <a:lstStyle/>
          <a:p>
            <a:pPr algn="ctr" rtl="1"/>
            <a:r>
              <a:rPr lang="ar-SY" sz="2800" b="1" dirty="0">
                <a:solidFill>
                  <a:srgbClr val="00B0F0"/>
                </a:solidFill>
                <a:latin typeface="Tahoma" panose="020B0604030504040204" pitchFamily="34" charset="0"/>
                <a:ea typeface="Tahoma" panose="020B0604030504040204" pitchFamily="34" charset="0"/>
                <a:cs typeface="Tahoma" panose="020B0604030504040204" pitchFamily="34" charset="0"/>
              </a:rPr>
              <a:t>تمهيد</a:t>
            </a:r>
            <a:endParaRPr lang="en-US" sz="28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2714" y="1242762"/>
            <a:ext cx="8417320" cy="5107873"/>
          </a:xfrm>
          <a:prstGeom prst="rect">
            <a:avLst/>
          </a:prstGeom>
          <a:noFill/>
        </p:spPr>
        <p:txBody>
          <a:bodyPr wrap="square" rtlCol="0">
            <a:spAutoFit/>
          </a:bodyPr>
          <a:lstStyle/>
          <a:p>
            <a:pPr algn="just" rtl="1">
              <a:lnSpc>
                <a:spcPct val="150000"/>
              </a:lnSpc>
            </a:pPr>
            <a:r>
              <a:rPr lang="ar-SY" sz="2200" dirty="0"/>
              <a:t>في مطلع هذا المقرر، نجد أنفسنا أمام عالم يتغير بوتيرة غير مسبوقة، تقوده التكنولوجيا وتعيد تشكيل ملامحه تقنيات لم تكن مألوفة قبل سنوات قليلة. لقد أصبحت المفاهيم التقليدية في التسويق غير كافية لفهم السلوك الاستهلاكي أو للتفاعل مع الأسواق المعاصرة، التي تتصف بالتعقيد والتنوع والتشظي الرقمي.</a:t>
            </a:r>
          </a:p>
          <a:p>
            <a:pPr algn="just" rtl="1">
              <a:lnSpc>
                <a:spcPct val="150000"/>
              </a:lnSpc>
            </a:pPr>
            <a:r>
              <a:rPr lang="ar-SY" sz="2200" dirty="0"/>
              <a:t>من هنا، تنبع أهمية هذا المقرر الذي نبدأه اليوم، والذي لا يهدف فقط إلى التعرف على أدوات وتقنيات حديثة، بل يسعى إلى بناء فهم تحليلي لكيفية توظيف تلك التقنيات في صناعة القرار التسويقي المعاصر. سنتعرف خلال هذه الجلسة على الإطار العام للمقرر، ونوضح أهم محاوره وأهدافه، ونمهد الطريق لفهم متكامل لتقاطع التكنولوجيا بالتسويق. إن هذه الرحلة الأكاديمية ليست فقط لاستيعاب محتوى معرفي، بل لتطوير طريقة تفكير نقدية، تستشرف المستقبل وتقرأ التحولات الجارية بعين الباحث والممارس في آن واحد.</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9466"/>
    </mc:Choice>
    <mc:Fallback xmlns="">
      <p:transition spd="slow" advTm="79466"/>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550493" y="1000706"/>
            <a:ext cx="4923523" cy="523220"/>
          </a:xfrm>
          <a:prstGeom prst="rect">
            <a:avLst/>
          </a:prstGeom>
          <a:noFill/>
        </p:spPr>
        <p:txBody>
          <a:bodyPr wrap="square" rtlCol="0">
            <a:spAutoFit/>
          </a:bodyPr>
          <a:lstStyle/>
          <a:p>
            <a:pPr algn="r" rtl="1"/>
            <a:r>
              <a:rPr lang="ar-SY" sz="2800" b="1" dirty="0">
                <a:solidFill>
                  <a:srgbClr val="00B0F0"/>
                </a:solidFill>
                <a:latin typeface="Tahoma" panose="020B0604030504040204" pitchFamily="34" charset="0"/>
                <a:ea typeface="Tahoma" panose="020B0604030504040204" pitchFamily="34" charset="0"/>
                <a:cs typeface="Tahoma" panose="020B0604030504040204" pitchFamily="34" charset="0"/>
              </a:rPr>
              <a:t>محتويات المحاضرة التعريفية</a:t>
            </a:r>
            <a:endParaRPr lang="en-US" sz="28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866313" y="1833417"/>
            <a:ext cx="8417320" cy="4276042"/>
          </a:xfrm>
          <a:prstGeom prst="rect">
            <a:avLst/>
          </a:prstGeom>
          <a:noFill/>
        </p:spPr>
        <p:txBody>
          <a:bodyPr wrap="square" rtlCol="0">
            <a:spAutoFit/>
          </a:bodyPr>
          <a:lstStyle/>
          <a:p>
            <a:pPr marL="285750" indent="-285750" algn="r" rtl="1">
              <a:lnSpc>
                <a:spcPct val="150000"/>
              </a:lnSpc>
              <a:buFont typeface="Arial" panose="020B0604020202020204" pitchFamily="34" charset="0"/>
              <a:buChar char="•"/>
            </a:pPr>
            <a:r>
              <a:rPr lang="ar-SY" sz="2300" b="1" dirty="0">
                <a:latin typeface="Tahoma" panose="020B0604030504040204" pitchFamily="34" charset="0"/>
                <a:ea typeface="Tahoma" panose="020B0604030504040204" pitchFamily="34" charset="0"/>
                <a:cs typeface="Tahoma" panose="020B0604030504040204" pitchFamily="34" charset="0"/>
              </a:rPr>
              <a:t>تعرف بمدرس المقرر</a:t>
            </a:r>
          </a:p>
          <a:p>
            <a:pPr marL="285750" indent="-285750" algn="r" rtl="1">
              <a:lnSpc>
                <a:spcPct val="150000"/>
              </a:lnSpc>
              <a:buFont typeface="Arial" panose="020B0604020202020204" pitchFamily="34" charset="0"/>
              <a:buChar char="•"/>
            </a:pPr>
            <a:r>
              <a:rPr lang="ar-SY" sz="2300" b="1" dirty="0">
                <a:latin typeface="Tahoma" panose="020B0604030504040204" pitchFamily="34" charset="0"/>
                <a:ea typeface="Tahoma" panose="020B0604030504040204" pitchFamily="34" charset="0"/>
                <a:cs typeface="Tahoma" panose="020B0604030504040204" pitchFamily="34" charset="0"/>
              </a:rPr>
              <a:t>وصف مختصر للمقرر</a:t>
            </a:r>
          </a:p>
          <a:p>
            <a:pPr marL="285750" indent="-285750" algn="r" rtl="1">
              <a:lnSpc>
                <a:spcPct val="150000"/>
              </a:lnSpc>
              <a:buFont typeface="Arial" panose="020B0604020202020204" pitchFamily="34" charset="0"/>
              <a:buChar char="•"/>
            </a:pPr>
            <a:r>
              <a:rPr lang="ar-SY" sz="2300" b="1" dirty="0">
                <a:latin typeface="Tahoma" panose="020B0604030504040204" pitchFamily="34" charset="0"/>
                <a:ea typeface="Tahoma" panose="020B0604030504040204" pitchFamily="34" charset="0"/>
                <a:cs typeface="Tahoma" panose="020B0604030504040204" pitchFamily="34" charset="0"/>
              </a:rPr>
              <a:t>أهدف المقرر</a:t>
            </a:r>
          </a:p>
          <a:p>
            <a:pPr marL="285750" indent="-285750" algn="r" rtl="1">
              <a:lnSpc>
                <a:spcPct val="150000"/>
              </a:lnSpc>
              <a:buFont typeface="Arial" panose="020B0604020202020204" pitchFamily="34" charset="0"/>
              <a:buChar char="•"/>
            </a:pPr>
            <a:r>
              <a:rPr lang="ar-SY" sz="2300" b="1" dirty="0">
                <a:latin typeface="Tahoma" panose="020B0604030504040204" pitchFamily="34" charset="0"/>
                <a:ea typeface="Tahoma" panose="020B0604030504040204" pitchFamily="34" charset="0"/>
                <a:cs typeface="Tahoma" panose="020B0604030504040204" pitchFamily="34" charset="0"/>
              </a:rPr>
              <a:t>محتوى المقرر</a:t>
            </a:r>
          </a:p>
          <a:p>
            <a:pPr marL="285750" indent="-285750" algn="r" rtl="1">
              <a:lnSpc>
                <a:spcPct val="150000"/>
              </a:lnSpc>
              <a:buFont typeface="Arial" panose="020B0604020202020204" pitchFamily="34" charset="0"/>
              <a:buChar char="•"/>
            </a:pPr>
            <a:r>
              <a:rPr lang="ar-SY" sz="2300" b="1" dirty="0">
                <a:latin typeface="Tahoma" panose="020B0604030504040204" pitchFamily="34" charset="0"/>
                <a:ea typeface="Tahoma" panose="020B0604030504040204" pitchFamily="34" charset="0"/>
                <a:cs typeface="Tahoma" panose="020B0604030504040204" pitchFamily="34" charset="0"/>
              </a:rPr>
              <a:t>مخرجات التعلم</a:t>
            </a:r>
          </a:p>
          <a:p>
            <a:pPr marL="285750" indent="-285750" algn="r" rtl="1">
              <a:lnSpc>
                <a:spcPct val="150000"/>
              </a:lnSpc>
              <a:buFont typeface="Arial" panose="020B0604020202020204" pitchFamily="34" charset="0"/>
              <a:buChar char="•"/>
            </a:pPr>
            <a:r>
              <a:rPr lang="ar-SY" sz="2300" b="1" dirty="0">
                <a:latin typeface="Tahoma" panose="020B0604030504040204" pitchFamily="34" charset="0"/>
                <a:ea typeface="Tahoma" panose="020B0604030504040204" pitchFamily="34" charset="0"/>
                <a:cs typeface="Tahoma" panose="020B0604030504040204" pitchFamily="34" charset="0"/>
              </a:rPr>
              <a:t>الأساليب والأدوات التعليمية</a:t>
            </a:r>
          </a:p>
          <a:p>
            <a:pPr marL="285750" indent="-285750" algn="r" rtl="1">
              <a:lnSpc>
                <a:spcPct val="150000"/>
              </a:lnSpc>
              <a:buFont typeface="Arial" panose="020B0604020202020204" pitchFamily="34" charset="0"/>
              <a:buChar char="•"/>
            </a:pPr>
            <a:r>
              <a:rPr lang="ar-SY" sz="2300" b="1" dirty="0">
                <a:latin typeface="Tahoma" panose="020B0604030504040204" pitchFamily="34" charset="0"/>
                <a:ea typeface="Tahoma" panose="020B0604030504040204" pitchFamily="34" charset="0"/>
                <a:cs typeface="Tahoma" panose="020B0604030504040204" pitchFamily="34" charset="0"/>
              </a:rPr>
              <a:t>أساليب التقييم</a:t>
            </a:r>
          </a:p>
          <a:p>
            <a:pPr marL="285750" indent="-285750" algn="r" rtl="1">
              <a:lnSpc>
                <a:spcPct val="150000"/>
              </a:lnSpc>
              <a:buFont typeface="Arial" panose="020B0604020202020204" pitchFamily="34" charset="0"/>
              <a:buChar char="•"/>
            </a:pPr>
            <a:r>
              <a:rPr lang="ar-SY" sz="2300" b="1" dirty="0">
                <a:latin typeface="Tahoma" panose="020B0604030504040204" pitchFamily="34" charset="0"/>
                <a:ea typeface="Tahoma" panose="020B0604030504040204" pitchFamily="34" charset="0"/>
                <a:cs typeface="Tahoma" panose="020B0604030504040204" pitchFamily="34" charset="0"/>
              </a:rPr>
              <a:t>مراجع المقرر</a:t>
            </a:r>
            <a:endParaRPr lang="en-US" sz="2300" b="1" dirty="0">
              <a:latin typeface="Tahoma" panose="020B0604030504040204" pitchFamily="34" charset="0"/>
              <a:ea typeface="Tahoma" panose="020B0604030504040204" pitchFamily="34" charset="0"/>
              <a:cs typeface="Tahoma" panose="020B0604030504040204" pitchFamily="34"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2751"/>
    </mc:Choice>
    <mc:Fallback xmlns="">
      <p:transition spd="slow" advTm="10275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550493" y="1000706"/>
            <a:ext cx="4923523" cy="523220"/>
          </a:xfrm>
          <a:prstGeom prst="rect">
            <a:avLst/>
          </a:prstGeom>
          <a:noFill/>
        </p:spPr>
        <p:txBody>
          <a:bodyPr wrap="square" rtlCol="0">
            <a:spAutoFit/>
          </a:bodyPr>
          <a:lstStyle/>
          <a:p>
            <a:pPr algn="r" rtl="1"/>
            <a:r>
              <a:rPr lang="ar-SY" sz="2800" b="1" dirty="0">
                <a:solidFill>
                  <a:srgbClr val="00B0F0"/>
                </a:solidFill>
                <a:latin typeface="Tahoma" panose="020B0604030504040204" pitchFamily="34" charset="0"/>
                <a:ea typeface="Tahoma" panose="020B0604030504040204" pitchFamily="34" charset="0"/>
                <a:cs typeface="Tahoma" panose="020B0604030504040204" pitchFamily="34" charset="0"/>
              </a:rPr>
              <a:t>التعريف بمدرس المقرر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1540239"/>
            <a:ext cx="8417320" cy="4902111"/>
          </a:xfrm>
          <a:prstGeom prst="rect">
            <a:avLst/>
          </a:prstGeom>
          <a:noFill/>
        </p:spPr>
        <p:txBody>
          <a:bodyPr wrap="square" rtlCol="0">
            <a:spAutoFit/>
          </a:bodyPr>
          <a:lstStyle/>
          <a:p>
            <a:pPr marL="285750" indent="-285750" algn="r" rtl="1">
              <a:lnSpc>
                <a:spcPct val="150000"/>
              </a:lnSpc>
              <a:buFont typeface="Arial" panose="020B0604020202020204" pitchFamily="34" charset="0"/>
              <a:buChar char="•"/>
            </a:pPr>
            <a:r>
              <a:rPr lang="ar-SY" sz="2100" dirty="0">
                <a:latin typeface="Tahoma" panose="020B0604030504040204" pitchFamily="34" charset="0"/>
                <a:ea typeface="Tahoma" panose="020B0604030504040204" pitchFamily="34" charset="0"/>
                <a:cs typeface="Tahoma" panose="020B0604030504040204" pitchFamily="34" charset="0"/>
              </a:rPr>
              <a:t>عقبة الوليد الصبّاغ.</a:t>
            </a:r>
          </a:p>
          <a:p>
            <a:pPr marL="285750" indent="-285750" algn="r" rtl="1">
              <a:lnSpc>
                <a:spcPct val="150000"/>
              </a:lnSpc>
              <a:buFont typeface="Arial" panose="020B0604020202020204" pitchFamily="34" charset="0"/>
              <a:buChar char="•"/>
            </a:pPr>
            <a:r>
              <a:rPr lang="ar-SY" sz="2100" dirty="0">
                <a:latin typeface="Tahoma" panose="020B0604030504040204" pitchFamily="34" charset="0"/>
                <a:ea typeface="Tahoma" panose="020B0604030504040204" pitchFamily="34" charset="0"/>
                <a:cs typeface="Tahoma" panose="020B0604030504040204" pitchFamily="34" charset="0"/>
              </a:rPr>
              <a:t>حائز على درجة الدكتوراه في التسويق من جامعة حلب سنة 2019. </a:t>
            </a:r>
          </a:p>
          <a:p>
            <a:pPr marL="285750" indent="-285750" algn="r" rtl="1">
              <a:lnSpc>
                <a:spcPct val="150000"/>
              </a:lnSpc>
              <a:buFont typeface="Arial" panose="020B0604020202020204" pitchFamily="34" charset="0"/>
              <a:buChar char="•"/>
            </a:pPr>
            <a:r>
              <a:rPr lang="ar-SY" sz="2100" dirty="0">
                <a:latin typeface="Tahoma" panose="020B0604030504040204" pitchFamily="34" charset="0"/>
                <a:ea typeface="Tahoma" panose="020B0604030504040204" pitchFamily="34" charset="0"/>
                <a:cs typeface="Tahoma" panose="020B0604030504040204" pitchFamily="34" charset="0"/>
              </a:rPr>
              <a:t>المهام والوظائف ضمن المجال الأكاديمي:</a:t>
            </a:r>
          </a:p>
          <a:p>
            <a:pPr marL="517525" indent="-285750" algn="r" defTabSz="625475" rtl="1">
              <a:lnSpc>
                <a:spcPct val="150000"/>
              </a:lnSpc>
              <a:buFont typeface="Wingdings" panose="05000000000000000000" pitchFamily="2" charset="2"/>
              <a:buChar char="Ø"/>
              <a:tabLst>
                <a:tab pos="576263" algn="l"/>
                <a:tab pos="746125" algn="l"/>
              </a:tabLst>
            </a:pPr>
            <a:r>
              <a:rPr lang="ar-SY" sz="2100" dirty="0">
                <a:latin typeface="Tahoma" panose="020B0604030504040204" pitchFamily="34" charset="0"/>
                <a:ea typeface="Tahoma" panose="020B0604030504040204" pitchFamily="34" charset="0"/>
                <a:cs typeface="Tahoma" panose="020B0604030504040204" pitchFamily="34" charset="0"/>
              </a:rPr>
              <a:t>عضو هيئة تدريسية في قسم التسويق في جامعة حلب</a:t>
            </a:r>
          </a:p>
          <a:p>
            <a:pPr marL="517525" indent="-285750" algn="r" rtl="1">
              <a:lnSpc>
                <a:spcPct val="150000"/>
              </a:lnSpc>
              <a:buFont typeface="Wingdings" panose="05000000000000000000" pitchFamily="2" charset="2"/>
              <a:buChar char="Ø"/>
            </a:pPr>
            <a:r>
              <a:rPr lang="ar-SY" sz="2100" dirty="0">
                <a:latin typeface="Tahoma" panose="020B0604030504040204" pitchFamily="34" charset="0"/>
                <a:ea typeface="Tahoma" panose="020B0604030504040204" pitchFamily="34" charset="0"/>
                <a:cs typeface="Tahoma" panose="020B0604030504040204" pitchFamily="34" charset="0"/>
              </a:rPr>
              <a:t>عضو مجلس قسم التسويق ضمن كلية الاقتصاد في جامعة حلب</a:t>
            </a:r>
          </a:p>
          <a:p>
            <a:pPr marL="517525" indent="-285750" algn="r" rtl="1">
              <a:lnSpc>
                <a:spcPct val="150000"/>
              </a:lnSpc>
              <a:buFont typeface="Wingdings" panose="05000000000000000000" pitchFamily="2" charset="2"/>
              <a:buChar char="Ø"/>
            </a:pPr>
            <a:r>
              <a:rPr lang="ar-SY" sz="2100" dirty="0">
                <a:latin typeface="Tahoma" panose="020B0604030504040204" pitchFamily="34" charset="0"/>
                <a:ea typeface="Tahoma" panose="020B0604030504040204" pitchFamily="34" charset="0"/>
                <a:cs typeface="Tahoma" panose="020B0604030504040204" pitchFamily="34" charset="0"/>
              </a:rPr>
              <a:t>عضو هيئة تدريسية في جامعة الشهباء</a:t>
            </a:r>
          </a:p>
          <a:p>
            <a:pPr marL="517525" indent="-285750" algn="r" rtl="1">
              <a:lnSpc>
                <a:spcPct val="150000"/>
              </a:lnSpc>
              <a:buFont typeface="Wingdings" panose="05000000000000000000" pitchFamily="2" charset="2"/>
              <a:buChar char="Ø"/>
            </a:pPr>
            <a:r>
              <a:rPr lang="ar-SY" sz="2100" dirty="0">
                <a:latin typeface="Tahoma" panose="020B0604030504040204" pitchFamily="34" charset="0"/>
                <a:ea typeface="Tahoma" panose="020B0604030504040204" pitchFamily="34" charset="0"/>
                <a:cs typeface="Tahoma" panose="020B0604030504040204" pitchFamily="34" charset="0"/>
              </a:rPr>
              <a:t>الإشراف على رسائل ماجستير ضمن قسم التسويق</a:t>
            </a:r>
          </a:p>
          <a:p>
            <a:pPr marL="517525" indent="-285750" algn="r" rtl="1">
              <a:lnSpc>
                <a:spcPct val="150000"/>
              </a:lnSpc>
              <a:buFont typeface="Wingdings" panose="05000000000000000000" pitchFamily="2" charset="2"/>
              <a:buChar char="Ø"/>
            </a:pPr>
            <a:r>
              <a:rPr lang="ar-SY" sz="2100" dirty="0">
                <a:latin typeface="Tahoma" panose="020B0604030504040204" pitchFamily="34" charset="0"/>
                <a:ea typeface="Tahoma" panose="020B0604030504040204" pitchFamily="34" charset="0"/>
                <a:cs typeface="Tahoma" panose="020B0604030504040204" pitchFamily="34" charset="0"/>
              </a:rPr>
              <a:t>تحكيم أبحاث علمية والمشاركة في لجان حكم على رسائل الماجستير في مجال التسويق</a:t>
            </a:r>
          </a:p>
          <a:p>
            <a:pPr marL="517525" indent="-285750" algn="r" rtl="1">
              <a:lnSpc>
                <a:spcPct val="150000"/>
              </a:lnSpc>
              <a:buFont typeface="Wingdings" panose="05000000000000000000" pitchFamily="2" charset="2"/>
              <a:buChar char="Ø"/>
            </a:pPr>
            <a:r>
              <a:rPr lang="ar-SY" sz="2100" dirty="0">
                <a:latin typeface="Tahoma" panose="020B0604030504040204" pitchFamily="34" charset="0"/>
                <a:ea typeface="Tahoma" panose="020B0604030504040204" pitchFamily="34" charset="0"/>
                <a:cs typeface="Tahoma" panose="020B0604030504040204" pitchFamily="34" charset="0"/>
              </a:rPr>
              <a:t>حالياً عضو هيئة تدريسية في جامعة </a:t>
            </a:r>
            <a:r>
              <a:rPr lang="en-US" sz="2200" b="1" dirty="0">
                <a:latin typeface="Times New Roman" panose="02020603050405020304" pitchFamily="18" charset="0"/>
                <a:cs typeface="Times New Roman" panose="02020603050405020304" pitchFamily="18" charset="0"/>
              </a:rPr>
              <a:t>Midocean</a:t>
            </a:r>
            <a:endParaRPr lang="ar-SY" sz="2200" b="1" dirty="0">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68508927"/>
      </p:ext>
    </p:extLst>
  </p:cSld>
  <p:clrMapOvr>
    <a:masterClrMapping/>
  </p:clrMapOvr>
  <mc:AlternateContent xmlns:mc="http://schemas.openxmlformats.org/markup-compatibility/2006" xmlns:p14="http://schemas.microsoft.com/office/powerpoint/2010/main">
    <mc:Choice Requires="p14">
      <p:transition spd="slow" p14:dur="2000" advTm="65048"/>
    </mc:Choice>
    <mc:Fallback xmlns="">
      <p:transition spd="slow" advTm="6504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245680" y="1060782"/>
            <a:ext cx="3902032" cy="523220"/>
          </a:xfrm>
          <a:prstGeom prst="rect">
            <a:avLst/>
          </a:prstGeom>
          <a:noFill/>
        </p:spPr>
        <p:txBody>
          <a:bodyPr wrap="square" rtlCol="0">
            <a:spAutoFit/>
          </a:bodyPr>
          <a:lstStyle/>
          <a:p>
            <a:r>
              <a:rPr lang="ar-SY" sz="2800" b="1" dirty="0">
                <a:solidFill>
                  <a:srgbClr val="00B0F0"/>
                </a:solidFill>
                <a:latin typeface="Tahoma" panose="020B0604030504040204" pitchFamily="34" charset="0"/>
                <a:ea typeface="Tahoma" panose="020B0604030504040204" pitchFamily="34" charset="0"/>
                <a:cs typeface="Tahoma" panose="020B0604030504040204" pitchFamily="34" charset="0"/>
              </a:rPr>
              <a:t>وصف مختصر للمقرر</a:t>
            </a:r>
          </a:p>
        </p:txBody>
      </p:sp>
      <p:sp>
        <p:nvSpPr>
          <p:cNvPr id="5" name="Rectangle 4"/>
          <p:cNvSpPr/>
          <p:nvPr/>
        </p:nvSpPr>
        <p:spPr>
          <a:xfrm>
            <a:off x="8140148" y="959289"/>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915109"/>
            <a:ext cx="10541000" cy="6047809"/>
          </a:xfrm>
          <a:prstGeom prst="rect">
            <a:avLst/>
          </a:prstGeom>
          <a:noFill/>
        </p:spPr>
        <p:txBody>
          <a:bodyPr wrap="square" rtlCol="0">
            <a:spAutoFit/>
          </a:bodyPr>
          <a:lstStyle/>
          <a:p>
            <a:pPr marL="517525" indent="-285750" algn="r" rtl="1">
              <a:lnSpc>
                <a:spcPct val="15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marL="285750" indent="-285750" algn="r" rtl="1">
              <a:lnSpc>
                <a:spcPct val="150000"/>
              </a:lnSpc>
              <a:buFont typeface="Arial" panose="020B0604020202020204" pitchFamily="34" charset="0"/>
              <a:buChar char="•"/>
            </a:pPr>
            <a:endParaRPr lang="ar-SY" b="1" dirty="0">
              <a:latin typeface="Times New Roman" panose="02020603050405020304" pitchFamily="18" charset="0"/>
              <a:cs typeface="Times New Roman" panose="02020603050405020304" pitchFamily="18" charset="0"/>
            </a:endParaRPr>
          </a:p>
          <a:p>
            <a:pPr algn="just" rtl="1">
              <a:lnSpc>
                <a:spcPct val="250000"/>
              </a:lnSpc>
            </a:pPr>
            <a:r>
              <a:rPr lang="ar-SY" b="1" dirty="0">
                <a:latin typeface="Tahoma" panose="020B0604030504040204" pitchFamily="34" charset="0"/>
                <a:ea typeface="Tahoma" panose="020B0604030504040204" pitchFamily="34" charset="0"/>
                <a:cs typeface="Tahoma" panose="020B0604030504040204" pitchFamily="34" charset="0"/>
              </a:rPr>
              <a:t>يركز هذا المقرر على استكشاف الدور المحوري للتقنيات الحديثة في تطوير وتطبيق الاستراتيجيات التسويقية، ويغطي استخدام أدوات مثل الذكاء الاصطناعي، الواقع المعزز، الواقع الافتراضي، إنترنت الأشياء، البلوك تشين، البيانات الضخمة، وأدوات الأتمتة في إدارة عناصر المزيج التسويقي. يتضمن المقرر تحليلًا معمقًا لتطبيقات التقنية في تطوير المنتجات، التسعير الذكي، التوزيع الذكي، الحملات الترويجية الرقمية، وبحوث السوق، إضافة إلى الجوانب الأخلاقية والقانونية المتعلقة بهذه التطبيقات.</a:t>
            </a:r>
            <a:endParaRPr lang="en-US" b="1" dirty="0">
              <a:latin typeface="Tahoma" panose="020B0604030504040204" pitchFamily="34" charset="0"/>
              <a:ea typeface="Tahoma" panose="020B0604030504040204" pitchFamily="34" charset="0"/>
              <a:cs typeface="Tahoma" panose="020B0604030504040204" pitchFamily="34" charset="0"/>
            </a:endParaRPr>
          </a:p>
          <a:p>
            <a:pPr marL="285750" indent="-285750" algn="r" rtl="1">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B9B874E-A2D9-45BE-B830-7E50704822EA}"/>
              </a:ext>
            </a:extLst>
          </p:cNvPr>
          <p:cNvPicPr>
            <a:picLocks noChangeAspect="1"/>
          </p:cNvPicPr>
          <p:nvPr/>
        </p:nvPicPr>
        <p:blipFill>
          <a:blip r:embed="rId4"/>
          <a:stretch>
            <a:fillRect/>
          </a:stretch>
        </p:blipFill>
        <p:spPr>
          <a:xfrm>
            <a:off x="8197561" y="1058440"/>
            <a:ext cx="1147854" cy="900042"/>
          </a:xfrm>
          <a:prstGeom prst="rect">
            <a:avLst/>
          </a:prstGeom>
        </p:spPr>
      </p:pic>
    </p:spTree>
    <p:custDataLst>
      <p:tags r:id="rId1"/>
    </p:custDataLst>
    <p:extLst>
      <p:ext uri="{BB962C8B-B14F-4D97-AF65-F5344CB8AC3E}">
        <p14:creationId xmlns:p14="http://schemas.microsoft.com/office/powerpoint/2010/main" val="3754601078"/>
      </p:ext>
    </p:extLst>
  </p:cSld>
  <p:clrMapOvr>
    <a:masterClrMapping/>
  </p:clrMapOvr>
  <mc:AlternateContent xmlns:mc="http://schemas.openxmlformats.org/markup-compatibility/2006" xmlns:p14="http://schemas.microsoft.com/office/powerpoint/2010/main">
    <mc:Choice Requires="p14">
      <p:transition p14:dur="10" advTm="240826"/>
    </mc:Choice>
    <mc:Fallback xmlns="">
      <p:transition advTm="24082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8">
                                            <p:txEl>
                                              <p:pRg st="2" end="2"/>
                                            </p:txEl>
                                          </p:spTgt>
                                        </p:tgtEl>
                                        <p:attrNameLst>
                                          <p:attrName>style.visibility</p:attrName>
                                        </p:attrNameLst>
                                      </p:cBhvr>
                                      <p:to>
                                        <p:strVal val="visible"/>
                                      </p:to>
                                    </p:set>
                                    <p:animEffect transition="in" filter="fade">
                                      <p:cBhvr>
                                        <p:cTn id="7" dur="1000"/>
                                        <p:tgtEl>
                                          <p:spTgt spid="48">
                                            <p:txEl>
                                              <p:pRg st="2" end="2"/>
                                            </p:txEl>
                                          </p:spTgt>
                                        </p:tgtEl>
                                      </p:cBhvr>
                                    </p:animEffect>
                                    <p:anim calcmode="lin" valueType="num">
                                      <p:cBhvr>
                                        <p:cTn id="8" dur="1000" fill="hold"/>
                                        <p:tgtEl>
                                          <p:spTgt spid="48">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48">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954531" y="1043125"/>
            <a:ext cx="3902032" cy="523220"/>
          </a:xfrm>
          <a:prstGeom prst="rect">
            <a:avLst/>
          </a:prstGeom>
          <a:noFill/>
        </p:spPr>
        <p:txBody>
          <a:bodyPr wrap="square" rtlCol="0">
            <a:spAutoFit/>
          </a:bodyPr>
          <a:lstStyle/>
          <a:p>
            <a:pPr algn="r" rtl="1"/>
            <a:r>
              <a:rPr lang="ar-SY" sz="2800" b="1" dirty="0">
                <a:solidFill>
                  <a:srgbClr val="00B0F0"/>
                </a:solidFill>
                <a:latin typeface="Tahoma" panose="020B0604030504040204" pitchFamily="34" charset="0"/>
                <a:ea typeface="Tahoma" panose="020B0604030504040204" pitchFamily="34" charset="0"/>
                <a:cs typeface="Tahoma" panose="020B0604030504040204" pitchFamily="34" charset="0"/>
              </a:rPr>
              <a:t>أهداف المقرر</a:t>
            </a:r>
          </a:p>
        </p:txBody>
      </p:sp>
      <p:sp>
        <p:nvSpPr>
          <p:cNvPr id="5" name="Rectangle 4"/>
          <p:cNvSpPr/>
          <p:nvPr/>
        </p:nvSpPr>
        <p:spPr>
          <a:xfrm>
            <a:off x="8140148" y="959289"/>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539293"/>
            <a:ext cx="10541000" cy="5355312"/>
          </a:xfrm>
          <a:prstGeom prst="rect">
            <a:avLst/>
          </a:prstGeom>
          <a:noFill/>
        </p:spPr>
        <p:txBody>
          <a:bodyPr wrap="square" rtlCol="0">
            <a:spAutoFit/>
          </a:bodyPr>
          <a:lstStyle/>
          <a:p>
            <a:pPr marL="517525" indent="-285750" algn="r" rtl="1">
              <a:lnSpc>
                <a:spcPct val="15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marL="285750" indent="-285750" algn="r" rtl="1">
              <a:lnSpc>
                <a:spcPct val="200000"/>
              </a:lnSpc>
              <a:buFont typeface="Arial" panose="020B0604020202020204" pitchFamily="34" charset="0"/>
              <a:buChar char="•"/>
            </a:pPr>
            <a:r>
              <a:rPr lang="ar-SY" b="1" dirty="0">
                <a:latin typeface="Tahoma" panose="020B0604030504040204" pitchFamily="34" charset="0"/>
                <a:ea typeface="Tahoma" panose="020B0604030504040204" pitchFamily="34" charset="0"/>
                <a:cs typeface="Tahoma" panose="020B0604030504040204" pitchFamily="34" charset="0"/>
              </a:rPr>
              <a:t>تمييز الفرق بين التسويق التقليدي والرقمي وفهم مفاهيم التحول الرقمي</a:t>
            </a:r>
          </a:p>
          <a:p>
            <a:pPr marL="285750" indent="-285750" algn="r" rtl="1">
              <a:lnSpc>
                <a:spcPct val="200000"/>
              </a:lnSpc>
              <a:buFont typeface="Arial" panose="020B0604020202020204" pitchFamily="34" charset="0"/>
              <a:buChar char="•"/>
            </a:pPr>
            <a:r>
              <a:rPr lang="ar-SY" b="1" dirty="0">
                <a:latin typeface="Tahoma" panose="020B0604030504040204" pitchFamily="34" charset="0"/>
                <a:ea typeface="Tahoma" panose="020B0604030504040204" pitchFamily="34" charset="0"/>
                <a:cs typeface="Tahoma" panose="020B0604030504040204" pitchFamily="34" charset="0"/>
              </a:rPr>
              <a:t>تحليل دور الذكاء الاصطناعي والتقنيات الحديثة في المزيج التسويقي</a:t>
            </a:r>
          </a:p>
          <a:p>
            <a:pPr marL="285750" indent="-285750" algn="r" rtl="1">
              <a:lnSpc>
                <a:spcPct val="200000"/>
              </a:lnSpc>
              <a:buFont typeface="Arial" panose="020B0604020202020204" pitchFamily="34" charset="0"/>
              <a:buChar char="•"/>
            </a:pPr>
            <a:r>
              <a:rPr lang="ar-SY" b="1" dirty="0">
                <a:latin typeface="Tahoma" panose="020B0604030504040204" pitchFamily="34" charset="0"/>
                <a:ea typeface="Tahoma" panose="020B0604030504040204" pitchFamily="34" charset="0"/>
                <a:cs typeface="Tahoma" panose="020B0604030504040204" pitchFamily="34" charset="0"/>
              </a:rPr>
              <a:t>تطبيق أدوات رقمية في تطوير المنتجات والتسعير والتوزيع والترويج</a:t>
            </a:r>
          </a:p>
          <a:p>
            <a:pPr marL="285750" indent="-285750" algn="r" rtl="1">
              <a:lnSpc>
                <a:spcPct val="200000"/>
              </a:lnSpc>
              <a:buFont typeface="Arial" panose="020B0604020202020204" pitchFamily="34" charset="0"/>
              <a:buChar char="•"/>
            </a:pPr>
            <a:r>
              <a:rPr lang="ar-SY" b="1" dirty="0">
                <a:latin typeface="Tahoma" panose="020B0604030504040204" pitchFamily="34" charset="0"/>
                <a:ea typeface="Tahoma" panose="020B0604030504040204" pitchFamily="34" charset="0"/>
                <a:cs typeface="Tahoma" panose="020B0604030504040204" pitchFamily="34" charset="0"/>
              </a:rPr>
              <a:t>تقييم أمثلة واقعية على استخدام التقنية في الأنشطة التسويقية</a:t>
            </a:r>
          </a:p>
          <a:p>
            <a:pPr marL="285750" indent="-285750" algn="r" rtl="1">
              <a:lnSpc>
                <a:spcPct val="200000"/>
              </a:lnSpc>
              <a:buFont typeface="Arial" panose="020B0604020202020204" pitchFamily="34" charset="0"/>
              <a:buChar char="•"/>
            </a:pPr>
            <a:r>
              <a:rPr lang="ar-SY" b="1" dirty="0">
                <a:latin typeface="Tahoma" panose="020B0604030504040204" pitchFamily="34" charset="0"/>
                <a:ea typeface="Tahoma" panose="020B0604030504040204" pitchFamily="34" charset="0"/>
                <a:cs typeface="Tahoma" panose="020B0604030504040204" pitchFamily="34" charset="0"/>
              </a:rPr>
              <a:t>استخدام أدوات تحليل البيانات لدعم قرارات التسويق</a:t>
            </a:r>
          </a:p>
          <a:p>
            <a:pPr marL="285750" indent="-285750" algn="r" rtl="1">
              <a:lnSpc>
                <a:spcPct val="200000"/>
              </a:lnSpc>
              <a:buFont typeface="Arial" panose="020B0604020202020204" pitchFamily="34" charset="0"/>
              <a:buChar char="•"/>
            </a:pPr>
            <a:r>
              <a:rPr lang="ar-SY" b="1" dirty="0">
                <a:latin typeface="Tahoma" panose="020B0604030504040204" pitchFamily="34" charset="0"/>
                <a:ea typeface="Tahoma" panose="020B0604030504040204" pitchFamily="34" charset="0"/>
                <a:cs typeface="Tahoma" panose="020B0604030504040204" pitchFamily="34" charset="0"/>
              </a:rPr>
              <a:t>التعرف على الجوانب الأخلاقية والقانونية للتسويق عبر التقنيات الحديثة</a:t>
            </a:r>
          </a:p>
          <a:p>
            <a:pPr marL="285750" indent="-285750" algn="r" rtl="1">
              <a:lnSpc>
                <a:spcPct val="200000"/>
              </a:lnSpc>
              <a:buFont typeface="Arial" panose="020B0604020202020204" pitchFamily="34" charset="0"/>
              <a:buChar char="•"/>
            </a:pPr>
            <a:r>
              <a:rPr lang="ar-SY" b="1" dirty="0">
                <a:latin typeface="Tahoma" panose="020B0604030504040204" pitchFamily="34" charset="0"/>
                <a:ea typeface="Tahoma" panose="020B0604030504040204" pitchFamily="34" charset="0"/>
                <a:cs typeface="Tahoma" panose="020B0604030504040204" pitchFamily="34" charset="0"/>
              </a:rPr>
              <a:t>تنمية التفكير النقدي من خلال دراسات حالة في التسويق عبر التقنيات الحديثة</a:t>
            </a:r>
          </a:p>
          <a:p>
            <a:pPr marL="285750" indent="-285750" algn="r" rtl="1">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148" name="Picture 4" descr="50,100+ Setting Goals Stock Illustrations, Royalty-Free Vector Graphics &amp; Clip  Art - iStock | Setting goals at work, Woman setting goals, Setting goals  illustration">
            <a:extLst>
              <a:ext uri="{FF2B5EF4-FFF2-40B4-BE49-F238E27FC236}">
                <a16:creationId xmlns:a16="http://schemas.microsoft.com/office/drawing/2014/main" id="{87453132-7CC4-4176-B3F2-F19C2F48A35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69731" y="2942526"/>
            <a:ext cx="2436479" cy="2376181"/>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593788132"/>
      </p:ext>
    </p:extLst>
  </p:cSld>
  <p:clrMapOvr>
    <a:masterClrMapping/>
  </p:clrMapOvr>
  <mc:AlternateContent xmlns:mc="http://schemas.openxmlformats.org/markup-compatibility/2006" xmlns:p14="http://schemas.microsoft.com/office/powerpoint/2010/main">
    <mc:Choice Requires="p14">
      <p:transition p14:dur="10" advTm="155783"/>
    </mc:Choice>
    <mc:Fallback xmlns="">
      <p:transition advTm="15578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8">
                                            <p:txEl>
                                              <p:pRg st="1" end="1"/>
                                            </p:txEl>
                                          </p:spTgt>
                                        </p:tgtEl>
                                        <p:attrNameLst>
                                          <p:attrName>style.visibility</p:attrName>
                                        </p:attrNameLst>
                                      </p:cBhvr>
                                      <p:to>
                                        <p:strVal val="visible"/>
                                      </p:to>
                                    </p:set>
                                    <p:animEffect transition="in" filter="fade">
                                      <p:cBhvr>
                                        <p:cTn id="7" dur="1000"/>
                                        <p:tgtEl>
                                          <p:spTgt spid="48">
                                            <p:txEl>
                                              <p:pRg st="1" end="1"/>
                                            </p:txEl>
                                          </p:spTgt>
                                        </p:tgtEl>
                                      </p:cBhvr>
                                    </p:animEffect>
                                    <p:anim calcmode="lin" valueType="num">
                                      <p:cBhvr>
                                        <p:cTn id="8" dur="1000" fill="hold"/>
                                        <p:tgtEl>
                                          <p:spTgt spid="48">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48">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8">
                                            <p:txEl>
                                              <p:pRg st="2" end="2"/>
                                            </p:txEl>
                                          </p:spTgt>
                                        </p:tgtEl>
                                        <p:attrNameLst>
                                          <p:attrName>style.visibility</p:attrName>
                                        </p:attrNameLst>
                                      </p:cBhvr>
                                      <p:to>
                                        <p:strVal val="visible"/>
                                      </p:to>
                                    </p:set>
                                    <p:animEffect transition="in" filter="fade">
                                      <p:cBhvr>
                                        <p:cTn id="12" dur="1000"/>
                                        <p:tgtEl>
                                          <p:spTgt spid="48">
                                            <p:txEl>
                                              <p:pRg st="2" end="2"/>
                                            </p:txEl>
                                          </p:spTgt>
                                        </p:tgtEl>
                                      </p:cBhvr>
                                    </p:animEffect>
                                    <p:anim calcmode="lin" valueType="num">
                                      <p:cBhvr>
                                        <p:cTn id="13" dur="1000" fill="hold"/>
                                        <p:tgtEl>
                                          <p:spTgt spid="48">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48">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8">
                                            <p:txEl>
                                              <p:pRg st="3" end="3"/>
                                            </p:txEl>
                                          </p:spTgt>
                                        </p:tgtEl>
                                        <p:attrNameLst>
                                          <p:attrName>style.visibility</p:attrName>
                                        </p:attrNameLst>
                                      </p:cBhvr>
                                      <p:to>
                                        <p:strVal val="visible"/>
                                      </p:to>
                                    </p:set>
                                    <p:animEffect transition="in" filter="fade">
                                      <p:cBhvr>
                                        <p:cTn id="17" dur="1000"/>
                                        <p:tgtEl>
                                          <p:spTgt spid="48">
                                            <p:txEl>
                                              <p:pRg st="3" end="3"/>
                                            </p:txEl>
                                          </p:spTgt>
                                        </p:tgtEl>
                                      </p:cBhvr>
                                    </p:animEffect>
                                    <p:anim calcmode="lin" valueType="num">
                                      <p:cBhvr>
                                        <p:cTn id="18" dur="1000" fill="hold"/>
                                        <p:tgtEl>
                                          <p:spTgt spid="48">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48">
                                            <p:txEl>
                                              <p:pRg st="3" end="3"/>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48">
                                            <p:txEl>
                                              <p:pRg st="4" end="4"/>
                                            </p:txEl>
                                          </p:spTgt>
                                        </p:tgtEl>
                                        <p:attrNameLst>
                                          <p:attrName>style.visibility</p:attrName>
                                        </p:attrNameLst>
                                      </p:cBhvr>
                                      <p:to>
                                        <p:strVal val="visible"/>
                                      </p:to>
                                    </p:set>
                                    <p:animEffect transition="in" filter="fade">
                                      <p:cBhvr>
                                        <p:cTn id="22" dur="1000"/>
                                        <p:tgtEl>
                                          <p:spTgt spid="48">
                                            <p:txEl>
                                              <p:pRg st="4" end="4"/>
                                            </p:txEl>
                                          </p:spTgt>
                                        </p:tgtEl>
                                      </p:cBhvr>
                                    </p:animEffect>
                                    <p:anim calcmode="lin" valueType="num">
                                      <p:cBhvr>
                                        <p:cTn id="23" dur="1000" fill="hold"/>
                                        <p:tgtEl>
                                          <p:spTgt spid="48">
                                            <p:txEl>
                                              <p:pRg st="4" end="4"/>
                                            </p:txEl>
                                          </p:spTgt>
                                        </p:tgtEl>
                                        <p:attrNameLst>
                                          <p:attrName>ppt_x</p:attrName>
                                        </p:attrNameLst>
                                      </p:cBhvr>
                                      <p:tavLst>
                                        <p:tav tm="0">
                                          <p:val>
                                            <p:strVal val="#ppt_x"/>
                                          </p:val>
                                        </p:tav>
                                        <p:tav tm="100000">
                                          <p:val>
                                            <p:strVal val="#ppt_x"/>
                                          </p:val>
                                        </p:tav>
                                      </p:tavLst>
                                    </p:anim>
                                    <p:anim calcmode="lin" valueType="num">
                                      <p:cBhvr>
                                        <p:cTn id="24" dur="1000" fill="hold"/>
                                        <p:tgtEl>
                                          <p:spTgt spid="48">
                                            <p:txEl>
                                              <p:pRg st="4" end="4"/>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48">
                                            <p:txEl>
                                              <p:pRg st="5" end="5"/>
                                            </p:txEl>
                                          </p:spTgt>
                                        </p:tgtEl>
                                        <p:attrNameLst>
                                          <p:attrName>style.visibility</p:attrName>
                                        </p:attrNameLst>
                                      </p:cBhvr>
                                      <p:to>
                                        <p:strVal val="visible"/>
                                      </p:to>
                                    </p:set>
                                    <p:animEffect transition="in" filter="fade">
                                      <p:cBhvr>
                                        <p:cTn id="27" dur="1000"/>
                                        <p:tgtEl>
                                          <p:spTgt spid="48">
                                            <p:txEl>
                                              <p:pRg st="5" end="5"/>
                                            </p:txEl>
                                          </p:spTgt>
                                        </p:tgtEl>
                                      </p:cBhvr>
                                    </p:animEffect>
                                    <p:anim calcmode="lin" valueType="num">
                                      <p:cBhvr>
                                        <p:cTn id="28" dur="1000" fill="hold"/>
                                        <p:tgtEl>
                                          <p:spTgt spid="48">
                                            <p:txEl>
                                              <p:pRg st="5" end="5"/>
                                            </p:txEl>
                                          </p:spTgt>
                                        </p:tgtEl>
                                        <p:attrNameLst>
                                          <p:attrName>ppt_x</p:attrName>
                                        </p:attrNameLst>
                                      </p:cBhvr>
                                      <p:tavLst>
                                        <p:tav tm="0">
                                          <p:val>
                                            <p:strVal val="#ppt_x"/>
                                          </p:val>
                                        </p:tav>
                                        <p:tav tm="100000">
                                          <p:val>
                                            <p:strVal val="#ppt_x"/>
                                          </p:val>
                                        </p:tav>
                                      </p:tavLst>
                                    </p:anim>
                                    <p:anim calcmode="lin" valueType="num">
                                      <p:cBhvr>
                                        <p:cTn id="29" dur="1000" fill="hold"/>
                                        <p:tgtEl>
                                          <p:spTgt spid="48">
                                            <p:txEl>
                                              <p:pRg st="5" end="5"/>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48">
                                            <p:txEl>
                                              <p:pRg st="6" end="6"/>
                                            </p:txEl>
                                          </p:spTgt>
                                        </p:tgtEl>
                                        <p:attrNameLst>
                                          <p:attrName>style.visibility</p:attrName>
                                        </p:attrNameLst>
                                      </p:cBhvr>
                                      <p:to>
                                        <p:strVal val="visible"/>
                                      </p:to>
                                    </p:set>
                                    <p:animEffect transition="in" filter="fade">
                                      <p:cBhvr>
                                        <p:cTn id="32" dur="1000"/>
                                        <p:tgtEl>
                                          <p:spTgt spid="48">
                                            <p:txEl>
                                              <p:pRg st="6" end="6"/>
                                            </p:txEl>
                                          </p:spTgt>
                                        </p:tgtEl>
                                      </p:cBhvr>
                                    </p:animEffect>
                                    <p:anim calcmode="lin" valueType="num">
                                      <p:cBhvr>
                                        <p:cTn id="33" dur="1000" fill="hold"/>
                                        <p:tgtEl>
                                          <p:spTgt spid="48">
                                            <p:txEl>
                                              <p:pRg st="6" end="6"/>
                                            </p:txEl>
                                          </p:spTgt>
                                        </p:tgtEl>
                                        <p:attrNameLst>
                                          <p:attrName>ppt_x</p:attrName>
                                        </p:attrNameLst>
                                      </p:cBhvr>
                                      <p:tavLst>
                                        <p:tav tm="0">
                                          <p:val>
                                            <p:strVal val="#ppt_x"/>
                                          </p:val>
                                        </p:tav>
                                        <p:tav tm="100000">
                                          <p:val>
                                            <p:strVal val="#ppt_x"/>
                                          </p:val>
                                        </p:tav>
                                      </p:tavLst>
                                    </p:anim>
                                    <p:anim calcmode="lin" valueType="num">
                                      <p:cBhvr>
                                        <p:cTn id="34" dur="1000" fill="hold"/>
                                        <p:tgtEl>
                                          <p:spTgt spid="48">
                                            <p:txEl>
                                              <p:pRg st="6" end="6"/>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48">
                                            <p:txEl>
                                              <p:pRg st="7" end="7"/>
                                            </p:txEl>
                                          </p:spTgt>
                                        </p:tgtEl>
                                        <p:attrNameLst>
                                          <p:attrName>style.visibility</p:attrName>
                                        </p:attrNameLst>
                                      </p:cBhvr>
                                      <p:to>
                                        <p:strVal val="visible"/>
                                      </p:to>
                                    </p:set>
                                    <p:animEffect transition="in" filter="fade">
                                      <p:cBhvr>
                                        <p:cTn id="37" dur="1000"/>
                                        <p:tgtEl>
                                          <p:spTgt spid="48">
                                            <p:txEl>
                                              <p:pRg st="7" end="7"/>
                                            </p:txEl>
                                          </p:spTgt>
                                        </p:tgtEl>
                                      </p:cBhvr>
                                    </p:animEffect>
                                    <p:anim calcmode="lin" valueType="num">
                                      <p:cBhvr>
                                        <p:cTn id="38" dur="1000" fill="hold"/>
                                        <p:tgtEl>
                                          <p:spTgt spid="48">
                                            <p:txEl>
                                              <p:pRg st="7" end="7"/>
                                            </p:txEl>
                                          </p:spTgt>
                                        </p:tgtEl>
                                        <p:attrNameLst>
                                          <p:attrName>ppt_x</p:attrName>
                                        </p:attrNameLst>
                                      </p:cBhvr>
                                      <p:tavLst>
                                        <p:tav tm="0">
                                          <p:val>
                                            <p:strVal val="#ppt_x"/>
                                          </p:val>
                                        </p:tav>
                                        <p:tav tm="100000">
                                          <p:val>
                                            <p:strVal val="#ppt_x"/>
                                          </p:val>
                                        </p:tav>
                                      </p:tavLst>
                                    </p:anim>
                                    <p:anim calcmode="lin" valueType="num">
                                      <p:cBhvr>
                                        <p:cTn id="39" dur="1000" fill="hold"/>
                                        <p:tgtEl>
                                          <p:spTgt spid="48">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954531" y="1004560"/>
            <a:ext cx="3902032" cy="523220"/>
          </a:xfrm>
          <a:prstGeom prst="rect">
            <a:avLst/>
          </a:prstGeom>
          <a:noFill/>
        </p:spPr>
        <p:txBody>
          <a:bodyPr wrap="square" rtlCol="0">
            <a:spAutoFit/>
          </a:bodyPr>
          <a:lstStyle/>
          <a:p>
            <a:pPr algn="r" rtl="1"/>
            <a:r>
              <a:rPr lang="ar-SY" sz="2800" b="1" dirty="0">
                <a:solidFill>
                  <a:srgbClr val="00B0F0"/>
                </a:solidFill>
                <a:latin typeface="Tahoma" panose="020B0604030504040204" pitchFamily="34" charset="0"/>
                <a:ea typeface="Tahoma" panose="020B0604030504040204" pitchFamily="34" charset="0"/>
                <a:cs typeface="Tahoma" panose="020B0604030504040204" pitchFamily="34" charset="0"/>
              </a:rPr>
              <a:t>محتوى المقرر</a:t>
            </a:r>
          </a:p>
        </p:txBody>
      </p:sp>
      <p:sp>
        <p:nvSpPr>
          <p:cNvPr id="5" name="Rectangle 4"/>
          <p:cNvSpPr/>
          <p:nvPr/>
        </p:nvSpPr>
        <p:spPr>
          <a:xfrm>
            <a:off x="8140148" y="959289"/>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36821" y="1767893"/>
            <a:ext cx="10541000" cy="5602046"/>
          </a:xfrm>
          <a:prstGeom prst="rect">
            <a:avLst/>
          </a:prstGeom>
          <a:noFill/>
        </p:spPr>
        <p:txBody>
          <a:bodyPr wrap="square" rtlCol="0">
            <a:spAutoFit/>
          </a:bodyPr>
          <a:lstStyle/>
          <a:p>
            <a:pPr marL="517525" indent="-285750" algn="r" rtl="1">
              <a:lnSpc>
                <a:spcPct val="15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marL="342900" marR="0" lvl="0" indent="-342900" algn="r" rtl="1">
              <a:lnSpc>
                <a:spcPct val="115000"/>
              </a:lnSpc>
              <a:spcBef>
                <a:spcPts val="0"/>
              </a:spcBef>
              <a:spcAft>
                <a:spcPts val="800"/>
              </a:spcAft>
              <a:tabLst>
                <a:tab pos="457200" algn="l"/>
              </a:tabLst>
            </a:pPr>
            <a:r>
              <a:rPr lang="ar-SA" sz="1800" b="1" dirty="0">
                <a:effectLst/>
                <a:latin typeface="Tahoma" panose="020B0604030504040204" pitchFamily="34" charset="0"/>
                <a:ea typeface="Tahoma" panose="020B0604030504040204" pitchFamily="34" charset="0"/>
                <a:cs typeface="Tahoma" panose="020B0604030504040204" pitchFamily="34" charset="0"/>
              </a:rPr>
              <a:t>مدخل إلى التسويق عبر التقنيات الحديثة</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التحول الرقمي في التسويق: المفهوم والأهمية</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نظرة تاريخية على استخدام التقنية في التسويق</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الفرق بين التسويق التقليدي والتسويق المعتمد على التقنية</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لمحة عن أبرز التقنيات المستخدمة حاليًا (نظرة عامة)</a:t>
            </a:r>
            <a:endParaRPr lang="en-US" sz="1800" dirty="0">
              <a:effectLst/>
              <a:latin typeface="Tahoma" panose="020B0604030504040204" pitchFamily="34" charset="0"/>
              <a:ea typeface="Tahoma" panose="020B0604030504040204" pitchFamily="34" charset="0"/>
              <a:cs typeface="Tahoma" panose="020B0604030504040204" pitchFamily="34" charset="0"/>
            </a:endParaRPr>
          </a:p>
          <a:p>
            <a:pPr marL="342900" marR="0" lvl="0" indent="-342900" algn="r" rtl="1">
              <a:lnSpc>
                <a:spcPct val="115000"/>
              </a:lnSpc>
              <a:spcBef>
                <a:spcPts val="0"/>
              </a:spcBef>
              <a:spcAft>
                <a:spcPts val="800"/>
              </a:spcAft>
              <a:tabLst>
                <a:tab pos="457200" algn="l"/>
              </a:tabLst>
            </a:pPr>
            <a:r>
              <a:rPr lang="ar-SA" sz="1800" b="1" dirty="0">
                <a:effectLst/>
                <a:latin typeface="Tahoma" panose="020B0604030504040204" pitchFamily="34" charset="0"/>
                <a:ea typeface="Tahoma" panose="020B0604030504040204" pitchFamily="34" charset="0"/>
                <a:cs typeface="Tahoma" panose="020B0604030504040204" pitchFamily="34" charset="0"/>
              </a:rPr>
              <a:t>دور تطبيقات الذكاء الاصطناعي في تعزيز استراتيجيات المزيج التسويقي</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ماهية التسويق بالذكاء الاصطناعي</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أهمية دمج تطبيقات الذكاء الاصطناعي في التسويق</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دمج تطبيقات الذكاء الاصطناعي في استراتيجيات المزيج التسويقي</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أنواع تطبيقات الذكاء الاصطناعي المستخدمة في التسويق</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دراسة حالة</a:t>
            </a:r>
            <a:endParaRPr lang="en-US" sz="1800" dirty="0">
              <a:effectLst/>
              <a:latin typeface="Tahoma" panose="020B0604030504040204" pitchFamily="34" charset="0"/>
              <a:ea typeface="Tahoma" panose="020B0604030504040204" pitchFamily="34" charset="0"/>
              <a:cs typeface="Tahoma" panose="020B0604030504040204" pitchFamily="34" charset="0"/>
            </a:endParaRPr>
          </a:p>
          <a:p>
            <a:pPr marL="285750" indent="-285750" algn="r" rtl="1">
              <a:lnSpc>
                <a:spcPct val="150000"/>
              </a:lnSpc>
              <a:buFont typeface="Arial" panose="020B0604020202020204" pitchFamily="34" charset="0"/>
              <a:buChar char="•"/>
            </a:pPr>
            <a:endParaRPr lang="ar-SY" b="1" dirty="0">
              <a:latin typeface="Times New Roman" panose="02020603050405020304" pitchFamily="18" charset="0"/>
              <a:cs typeface="Times New Roman" panose="02020603050405020304" pitchFamily="18" charset="0"/>
            </a:endParaRPr>
          </a:p>
          <a:p>
            <a:pPr marL="285750" indent="-285750" algn="r" rtl="1">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122" name="Picture 2" descr="Content writing icon, a pencil with notepad, symbolizes creating engaging  and informative digital content 47916481 Vector Art at Vecteezy">
            <a:extLst>
              <a:ext uri="{FF2B5EF4-FFF2-40B4-BE49-F238E27FC236}">
                <a16:creationId xmlns:a16="http://schemas.microsoft.com/office/drawing/2014/main" id="{28DBA2CE-A0FB-4907-BF11-59F081A2D20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2000" y="4265985"/>
            <a:ext cx="1778893" cy="1778893"/>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362435515"/>
      </p:ext>
    </p:extLst>
  </p:cSld>
  <p:clrMapOvr>
    <a:masterClrMapping/>
  </p:clrMapOvr>
  <mc:AlternateContent xmlns:mc="http://schemas.openxmlformats.org/markup-compatibility/2006" xmlns:p14="http://schemas.microsoft.com/office/powerpoint/2010/main">
    <mc:Choice Requires="p14">
      <p:transition p14:dur="10" advTm="112695"/>
    </mc:Choice>
    <mc:Fallback xmlns="">
      <p:transition advTm="11269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8">
                                            <p:txEl>
                                              <p:pRg st="1" end="1"/>
                                            </p:txEl>
                                          </p:spTgt>
                                        </p:tgtEl>
                                        <p:attrNameLst>
                                          <p:attrName>style.visibility</p:attrName>
                                        </p:attrNameLst>
                                      </p:cBhvr>
                                      <p:to>
                                        <p:strVal val="visible"/>
                                      </p:to>
                                    </p:set>
                                    <p:animEffect transition="in" filter="fade">
                                      <p:cBhvr>
                                        <p:cTn id="7" dur="1000"/>
                                        <p:tgtEl>
                                          <p:spTgt spid="48">
                                            <p:txEl>
                                              <p:pRg st="1" end="1"/>
                                            </p:txEl>
                                          </p:spTgt>
                                        </p:tgtEl>
                                      </p:cBhvr>
                                    </p:animEffect>
                                    <p:anim calcmode="lin" valueType="num">
                                      <p:cBhvr>
                                        <p:cTn id="8" dur="1000" fill="hold"/>
                                        <p:tgtEl>
                                          <p:spTgt spid="48">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48">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8">
                                            <p:txEl>
                                              <p:pRg st="2" end="2"/>
                                            </p:txEl>
                                          </p:spTgt>
                                        </p:tgtEl>
                                        <p:attrNameLst>
                                          <p:attrName>style.visibility</p:attrName>
                                        </p:attrNameLst>
                                      </p:cBhvr>
                                      <p:to>
                                        <p:strVal val="visible"/>
                                      </p:to>
                                    </p:set>
                                    <p:animEffect transition="in" filter="fade">
                                      <p:cBhvr>
                                        <p:cTn id="12" dur="1000"/>
                                        <p:tgtEl>
                                          <p:spTgt spid="48">
                                            <p:txEl>
                                              <p:pRg st="2" end="2"/>
                                            </p:txEl>
                                          </p:spTgt>
                                        </p:tgtEl>
                                      </p:cBhvr>
                                    </p:animEffect>
                                    <p:anim calcmode="lin" valueType="num">
                                      <p:cBhvr>
                                        <p:cTn id="13" dur="1000" fill="hold"/>
                                        <p:tgtEl>
                                          <p:spTgt spid="48">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48">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4109330"/>
          </a:xfrm>
          <a:prstGeom prst="rect">
            <a:avLst/>
          </a:prstGeom>
          <a:noFill/>
        </p:spPr>
        <p:txBody>
          <a:bodyPr wrap="square" rtlCol="0">
            <a:spAutoFit/>
          </a:bodyPr>
          <a:lstStyle/>
          <a:p>
            <a:pPr marL="342900" marR="0" lvl="0" indent="-342900" algn="r" rtl="1">
              <a:lnSpc>
                <a:spcPct val="115000"/>
              </a:lnSpc>
              <a:spcBef>
                <a:spcPts val="0"/>
              </a:spcBef>
              <a:spcAft>
                <a:spcPts val="800"/>
              </a:spcAft>
              <a:tabLst>
                <a:tab pos="457200" algn="l"/>
              </a:tabLst>
            </a:pPr>
            <a:r>
              <a:rPr lang="ar-SA" sz="1800" b="1" dirty="0">
                <a:effectLst/>
                <a:latin typeface="Tahoma" panose="020B0604030504040204" pitchFamily="34" charset="0"/>
                <a:ea typeface="Tahoma" panose="020B0604030504040204" pitchFamily="34" charset="0"/>
                <a:cs typeface="Tahoma" panose="020B0604030504040204" pitchFamily="34" charset="0"/>
              </a:rPr>
              <a:t>استخدام التقنيات الحديثة في إدارة وتطوير المنتجات</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تحليل احتياجات العملاء باستخدام الذكاء الاصطناعي</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تصميم المنتجات المدفوعة بالبيانات</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نمذجة المنتج باستخدام الواقع الافتراضي والمعزز</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إدارة دورة حياة المنتج بواسطة أنظمة إنترنت الأشياء</a:t>
            </a:r>
            <a:endParaRPr lang="en-US" sz="1800" dirty="0">
              <a:effectLst/>
              <a:latin typeface="Tahoma" panose="020B0604030504040204" pitchFamily="34" charset="0"/>
              <a:ea typeface="Tahoma" panose="020B0604030504040204" pitchFamily="34" charset="0"/>
              <a:cs typeface="Tahoma" panose="020B0604030504040204" pitchFamily="34" charset="0"/>
            </a:endParaRPr>
          </a:p>
          <a:p>
            <a:pPr marL="342900" marR="0" lvl="0" indent="-342900" algn="r" rtl="1">
              <a:lnSpc>
                <a:spcPct val="115000"/>
              </a:lnSpc>
              <a:spcBef>
                <a:spcPts val="0"/>
              </a:spcBef>
              <a:spcAft>
                <a:spcPts val="800"/>
              </a:spcAft>
              <a:tabLst>
                <a:tab pos="457200" algn="l"/>
              </a:tabLst>
            </a:pPr>
            <a:r>
              <a:rPr lang="ar-SA" sz="1800" b="1" dirty="0">
                <a:effectLst/>
                <a:latin typeface="Tahoma" panose="020B0604030504040204" pitchFamily="34" charset="0"/>
                <a:ea typeface="Tahoma" panose="020B0604030504040204" pitchFamily="34" charset="0"/>
                <a:cs typeface="Tahoma" panose="020B0604030504040204" pitchFamily="34" charset="0"/>
              </a:rPr>
              <a:t>استخدام تقنيات الواقع المعزز في تسويق العلامات التجارية</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مفهوم الواقع المعزز</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أهمية تقنية الواقع المعزز في العملية التسويقية</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خصائص الواقع المعزز ومميزات استخدامه في العملية التسويقية</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التحديات المتعلقة بالواقع المعزز في التسويق</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أمثلة عن بعض تطبيقات الواقع المعزز</a:t>
            </a:r>
            <a:endParaRPr lang="en-US" sz="1800" dirty="0">
              <a:effectLst/>
              <a:latin typeface="Tahoma" panose="020B0604030504040204" pitchFamily="34" charset="0"/>
              <a:ea typeface="Tahoma" panose="020B0604030504040204" pitchFamily="34" charset="0"/>
              <a:cs typeface="Tahoma" panose="020B0604030504040204" pitchFamily="34" charset="0"/>
            </a:endParaRPr>
          </a:p>
          <a:p>
            <a:pPr algn="r" rtl="1"/>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9" name="Picture 2" descr="Content writing icon, a pencil with notepad, symbolizes creating engaging  and informative digital content 47916481 Vector Art at Vecteezy">
            <a:extLst>
              <a:ext uri="{FF2B5EF4-FFF2-40B4-BE49-F238E27FC236}">
                <a16:creationId xmlns:a16="http://schemas.microsoft.com/office/drawing/2014/main" id="{FF67498E-2F4B-4ED8-8463-35ACEF0C8BB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33001" y="3610576"/>
            <a:ext cx="1778893" cy="1778893"/>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76891"/>
    </mc:Choice>
    <mc:Fallback xmlns="">
      <p:transition spd="slow" advTm="7689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Effect transition="in" filter="fade">
                                      <p:cBhvr>
                                        <p:cTn id="7" dur="1000"/>
                                        <p:tgtEl>
                                          <p:spTgt spid="24">
                                            <p:txEl>
                                              <p:pRg st="0" end="0"/>
                                            </p:txEl>
                                          </p:spTgt>
                                        </p:tgtEl>
                                      </p:cBhvr>
                                    </p:animEffect>
                                    <p:anim calcmode="lin" valueType="num">
                                      <p:cBhvr>
                                        <p:cTn id="8" dur="1000" fill="hold"/>
                                        <p:tgtEl>
                                          <p:spTgt spid="2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4">
                                            <p:txEl>
                                              <p:pRg st="1" end="1"/>
                                            </p:txEl>
                                          </p:spTgt>
                                        </p:tgtEl>
                                        <p:attrNameLst>
                                          <p:attrName>style.visibility</p:attrName>
                                        </p:attrNameLst>
                                      </p:cBhvr>
                                      <p:to>
                                        <p:strVal val="visible"/>
                                      </p:to>
                                    </p:set>
                                    <p:animEffect transition="in" filter="fade">
                                      <p:cBhvr>
                                        <p:cTn id="12" dur="1000"/>
                                        <p:tgtEl>
                                          <p:spTgt spid="24">
                                            <p:txEl>
                                              <p:pRg st="1" end="1"/>
                                            </p:txEl>
                                          </p:spTgt>
                                        </p:tgtEl>
                                      </p:cBhvr>
                                    </p:animEffect>
                                    <p:anim calcmode="lin" valueType="num">
                                      <p:cBhvr>
                                        <p:cTn id="13" dur="1000" fill="hold"/>
                                        <p:tgtEl>
                                          <p:spTgt spid="24">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24">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65188" y="1543346"/>
            <a:ext cx="8417320" cy="3688574"/>
          </a:xfrm>
          <a:prstGeom prst="rect">
            <a:avLst/>
          </a:prstGeom>
          <a:noFill/>
        </p:spPr>
        <p:txBody>
          <a:bodyPr wrap="square" rtlCol="0">
            <a:spAutoFit/>
          </a:bodyPr>
          <a:lstStyle/>
          <a:p>
            <a:pPr marL="342900" marR="0" lvl="0" indent="-342900" algn="r" rtl="1">
              <a:lnSpc>
                <a:spcPct val="115000"/>
              </a:lnSpc>
              <a:spcBef>
                <a:spcPts val="0"/>
              </a:spcBef>
              <a:spcAft>
                <a:spcPts val="800"/>
              </a:spcAft>
              <a:tabLst>
                <a:tab pos="457200" algn="l"/>
              </a:tabLst>
            </a:pPr>
            <a:r>
              <a:rPr lang="ar-SA" sz="1800" b="1" dirty="0">
                <a:effectLst/>
                <a:latin typeface="Tahoma" panose="020B0604030504040204" pitchFamily="34" charset="0"/>
                <a:ea typeface="Tahoma" panose="020B0604030504040204" pitchFamily="34" charset="0"/>
                <a:cs typeface="Tahoma" panose="020B0604030504040204" pitchFamily="34" charset="0"/>
              </a:rPr>
              <a:t>استراتيجيات التسعير الذكي باستخدام التقنيات الحديثة</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مفهوم التسعير الذكي وتطوراته الرقمية</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نماذج واستراتيجيات التسعير الذكي</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أدوات وتقنيات التسعير الذكي</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تحديات وفرص استخدام التسعير الذكي</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أمثلة تطبيقية</a:t>
            </a:r>
            <a:endParaRPr lang="en-US" sz="1800" dirty="0">
              <a:effectLst/>
              <a:latin typeface="Tahoma" panose="020B0604030504040204" pitchFamily="34" charset="0"/>
              <a:ea typeface="Tahoma" panose="020B0604030504040204" pitchFamily="34" charset="0"/>
              <a:cs typeface="Tahoma" panose="020B0604030504040204" pitchFamily="34" charset="0"/>
            </a:endParaRPr>
          </a:p>
          <a:p>
            <a:pPr marL="342900" marR="0" lvl="0" indent="-342900" algn="r" rtl="1">
              <a:lnSpc>
                <a:spcPct val="115000"/>
              </a:lnSpc>
              <a:spcBef>
                <a:spcPts val="0"/>
              </a:spcBef>
              <a:spcAft>
                <a:spcPts val="800"/>
              </a:spcAft>
              <a:tabLst>
                <a:tab pos="457200" algn="l"/>
              </a:tabLst>
            </a:pPr>
            <a:r>
              <a:rPr lang="ar-SA" sz="1800" b="1" dirty="0">
                <a:effectLst/>
                <a:latin typeface="Tahoma" panose="020B0604030504040204" pitchFamily="34" charset="0"/>
                <a:ea typeface="Tahoma" panose="020B0604030504040204" pitchFamily="34" charset="0"/>
                <a:cs typeface="Tahoma" panose="020B0604030504040204" pitchFamily="34" charset="0"/>
              </a:rPr>
              <a:t>استخدام التقنيات الحديثة في إدارة أنشطة التوزيع</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مفاهيم التوزيع الذكي وتطوراته</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تقنيات الذكاء الاصطناعي وتحليل البيانات في إدارة التوزيع</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دور إنترنت الأشياء</a:t>
            </a:r>
            <a:r>
              <a:rPr lang="en-US" sz="1800" dirty="0">
                <a:effectLst/>
                <a:latin typeface="Tahoma" panose="020B0604030504040204" pitchFamily="34" charset="0"/>
                <a:ea typeface="Tahoma" panose="020B0604030504040204" pitchFamily="34" charset="0"/>
                <a:cs typeface="Tahoma" panose="020B0604030504040204" pitchFamily="34" charset="0"/>
              </a:rPr>
              <a:t> (IoT) </a:t>
            </a:r>
            <a:r>
              <a:rPr lang="ar-SA" sz="1800" dirty="0">
                <a:effectLst/>
                <a:latin typeface="Tahoma" panose="020B0604030504040204" pitchFamily="34" charset="0"/>
                <a:ea typeface="Tahoma" panose="020B0604030504040204" pitchFamily="34" charset="0"/>
                <a:cs typeface="Tahoma" panose="020B0604030504040204" pitchFamily="34" charset="0"/>
              </a:rPr>
              <a:t>والبلوك تشين في التوزيع الذكي</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الفرص والتحديات في التوزيع الذكي</a:t>
            </a:r>
            <a:endParaRPr lang="en-US" sz="1800" dirty="0">
              <a:effectLst/>
              <a:latin typeface="Tahoma" panose="020B0604030504040204" pitchFamily="34" charset="0"/>
              <a:ea typeface="Tahoma" panose="020B0604030504040204" pitchFamily="34" charset="0"/>
              <a:cs typeface="Tahoma" panose="020B060403050404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9" name="Picture 2" descr="Content writing icon, a pencil with notepad, symbolizes creating engaging  and informative digital content 47916481 Vector Art at Vecteezy">
            <a:extLst>
              <a:ext uri="{FF2B5EF4-FFF2-40B4-BE49-F238E27FC236}">
                <a16:creationId xmlns:a16="http://schemas.microsoft.com/office/drawing/2014/main" id="{6DD689D1-9752-4C83-A51C-1609752648F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33001" y="3610576"/>
            <a:ext cx="1778893" cy="17788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2864882"/>
      </p:ext>
    </p:extLst>
  </p:cSld>
  <p:clrMapOvr>
    <a:masterClrMapping/>
  </p:clrMapOvr>
  <mc:AlternateContent xmlns:mc="http://schemas.openxmlformats.org/markup-compatibility/2006" xmlns:p14="http://schemas.microsoft.com/office/powerpoint/2010/main">
    <mc:Choice Requires="p14">
      <p:transition spd="slow" p14:dur="2000" advTm="87008"/>
    </mc:Choice>
    <mc:Fallback xmlns="">
      <p:transition spd="slow" advTm="8700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65188" y="1257524"/>
            <a:ext cx="8417320" cy="4315284"/>
          </a:xfrm>
          <a:prstGeom prst="rect">
            <a:avLst/>
          </a:prstGeom>
          <a:noFill/>
        </p:spPr>
        <p:txBody>
          <a:bodyPr wrap="square" rtlCol="0">
            <a:spAutoFit/>
          </a:bodyPr>
          <a:lstStyle/>
          <a:p>
            <a:pPr marL="342900" marR="0" lvl="0" indent="-342900" algn="r" rtl="1">
              <a:lnSpc>
                <a:spcPct val="150000"/>
              </a:lnSpc>
              <a:spcBef>
                <a:spcPts val="0"/>
              </a:spcBef>
              <a:spcAft>
                <a:spcPts val="800"/>
              </a:spcAft>
              <a:tabLst>
                <a:tab pos="457200" algn="l"/>
              </a:tabLst>
            </a:pPr>
            <a:r>
              <a:rPr lang="ar-SA" sz="1800" b="1" dirty="0">
                <a:effectLst/>
                <a:latin typeface="Tahoma" panose="020B0604030504040204" pitchFamily="34" charset="0"/>
                <a:ea typeface="Tahoma" panose="020B0604030504040204" pitchFamily="34" charset="0"/>
                <a:cs typeface="Tahoma" panose="020B0604030504040204" pitchFamily="34" charset="0"/>
              </a:rPr>
              <a:t>استخدام التقنيات الحديثة في الأنشطة الترويجية</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التحول الرقمي في الترويج</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الترويج القائم على البيانات: تحليل السلوك وتخصيص المحتوى</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منصات الإعلان الرقمي: الأدوات والتقنيات المستخدمة</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أمثلة تطبيقية لحملات ترويجية رقمية ناجحة</a:t>
            </a:r>
            <a:endParaRPr lang="en-US" sz="1800" dirty="0">
              <a:effectLst/>
              <a:latin typeface="Tahoma" panose="020B0604030504040204" pitchFamily="34" charset="0"/>
              <a:ea typeface="Tahoma" panose="020B0604030504040204" pitchFamily="34" charset="0"/>
              <a:cs typeface="Tahoma" panose="020B0604030504040204" pitchFamily="34" charset="0"/>
            </a:endParaRPr>
          </a:p>
          <a:p>
            <a:pPr marL="342900" marR="0" lvl="0" indent="-342900" algn="r" rtl="1">
              <a:lnSpc>
                <a:spcPct val="150000"/>
              </a:lnSpc>
              <a:spcBef>
                <a:spcPts val="0"/>
              </a:spcBef>
              <a:spcAft>
                <a:spcPts val="800"/>
              </a:spcAft>
              <a:tabLst>
                <a:tab pos="457200" algn="l"/>
              </a:tabLst>
            </a:pPr>
            <a:r>
              <a:rPr lang="ar-SA" sz="1800" b="1" dirty="0">
                <a:effectLst/>
                <a:latin typeface="Tahoma" panose="020B0604030504040204" pitchFamily="34" charset="0"/>
                <a:ea typeface="Tahoma" panose="020B0604030504040204" pitchFamily="34" charset="0"/>
                <a:cs typeface="Tahoma" panose="020B0604030504040204" pitchFamily="34" charset="0"/>
              </a:rPr>
              <a:t>استخدام التقنيات الحديثة في إدارة معلومات وبحوث التسويق</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تحليل البيانات الضخمة</a:t>
            </a:r>
            <a:r>
              <a:rPr lang="en-US" sz="1800" dirty="0">
                <a:effectLst/>
                <a:latin typeface="Tahoma" panose="020B0604030504040204" pitchFamily="34" charset="0"/>
                <a:ea typeface="Tahoma" panose="020B0604030504040204" pitchFamily="34" charset="0"/>
                <a:cs typeface="Tahoma" panose="020B0604030504040204" pitchFamily="34" charset="0"/>
              </a:rPr>
              <a:t> (Big Data Analytics) </a:t>
            </a:r>
            <a:r>
              <a:rPr lang="ar-SA" sz="1800" dirty="0">
                <a:effectLst/>
                <a:latin typeface="Tahoma" panose="020B0604030504040204" pitchFamily="34" charset="0"/>
                <a:ea typeface="Tahoma" panose="020B0604030504040204" pitchFamily="34" charset="0"/>
                <a:cs typeface="Tahoma" panose="020B0604030504040204" pitchFamily="34" charset="0"/>
              </a:rPr>
              <a:t>في بحوث السوق</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استخدام أدوات الذكاء الاصطناعي في التنبؤ بسلوك المستهلك</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تقنيات الاستبيانات الذكية وتحليلها باستخدام منصات سحابية</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أتمتة بحوث السوق باستخدام أدوات مثل</a:t>
            </a:r>
            <a:r>
              <a:rPr lang="en-US" sz="1800" dirty="0">
                <a:effectLst/>
                <a:latin typeface="Tahoma" panose="020B0604030504040204" pitchFamily="34" charset="0"/>
                <a:ea typeface="Tahoma" panose="020B0604030504040204" pitchFamily="34" charset="0"/>
                <a:cs typeface="Tahoma" panose="020B0604030504040204" pitchFamily="34" charset="0"/>
              </a:rPr>
              <a:t> Chatbots </a:t>
            </a:r>
            <a:r>
              <a:rPr lang="ar-SA" sz="1800" dirty="0">
                <a:effectLst/>
                <a:latin typeface="Tahoma" panose="020B0604030504040204" pitchFamily="34" charset="0"/>
                <a:ea typeface="Tahoma" panose="020B0604030504040204" pitchFamily="34" charset="0"/>
                <a:cs typeface="Tahoma" panose="020B0604030504040204" pitchFamily="34" charset="0"/>
              </a:rPr>
              <a:t>و</a:t>
            </a:r>
            <a:r>
              <a:rPr lang="en-US" sz="1800" dirty="0">
                <a:effectLst/>
                <a:latin typeface="Tahoma" panose="020B0604030504040204" pitchFamily="34" charset="0"/>
                <a:ea typeface="Tahoma" panose="020B0604030504040204" pitchFamily="34" charset="0"/>
                <a:cs typeface="Tahoma" panose="020B0604030504040204" pitchFamily="34" charset="0"/>
              </a:rPr>
              <a:t>RPA</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9" name="Picture 2" descr="Content writing icon, a pencil with notepad, symbolizes creating engaging  and informative digital content 47916481 Vector Art at Vecteezy">
            <a:extLst>
              <a:ext uri="{FF2B5EF4-FFF2-40B4-BE49-F238E27FC236}">
                <a16:creationId xmlns:a16="http://schemas.microsoft.com/office/drawing/2014/main" id="{F2BE9048-44D3-441F-84B3-CDD81C18B6B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33001" y="3610576"/>
            <a:ext cx="1778893" cy="1778893"/>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890490760"/>
      </p:ext>
    </p:extLst>
  </p:cSld>
  <p:clrMapOvr>
    <a:masterClrMapping/>
  </p:clrMapOvr>
  <mc:AlternateContent xmlns:mc="http://schemas.openxmlformats.org/markup-compatibility/2006" xmlns:p14="http://schemas.microsoft.com/office/powerpoint/2010/main">
    <mc:Choice Requires="p14">
      <p:transition spd="slow" p14:dur="2000" advTm="81133"/>
    </mc:Choice>
    <mc:Fallback xmlns="">
      <p:transition spd="slow" advTm="8113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Effect transition="in" filter="fade">
                                      <p:cBhvr>
                                        <p:cTn id="7" dur="1000"/>
                                        <p:tgtEl>
                                          <p:spTgt spid="24">
                                            <p:txEl>
                                              <p:pRg st="0" end="0"/>
                                            </p:txEl>
                                          </p:spTgt>
                                        </p:tgtEl>
                                      </p:cBhvr>
                                    </p:animEffect>
                                    <p:anim calcmode="lin" valueType="num">
                                      <p:cBhvr>
                                        <p:cTn id="8" dur="1000" fill="hold"/>
                                        <p:tgtEl>
                                          <p:spTgt spid="2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4">
                                            <p:txEl>
                                              <p:pRg st="1" end="1"/>
                                            </p:txEl>
                                          </p:spTgt>
                                        </p:tgtEl>
                                        <p:attrNameLst>
                                          <p:attrName>style.visibility</p:attrName>
                                        </p:attrNameLst>
                                      </p:cBhvr>
                                      <p:to>
                                        <p:strVal val="visible"/>
                                      </p:to>
                                    </p:set>
                                    <p:animEffect transition="in" filter="fade">
                                      <p:cBhvr>
                                        <p:cTn id="12" dur="1000"/>
                                        <p:tgtEl>
                                          <p:spTgt spid="24">
                                            <p:txEl>
                                              <p:pRg st="1" end="1"/>
                                            </p:txEl>
                                          </p:spTgt>
                                        </p:tgtEl>
                                      </p:cBhvr>
                                    </p:animEffect>
                                    <p:anim calcmode="lin" valueType="num">
                                      <p:cBhvr>
                                        <p:cTn id="13" dur="1000" fill="hold"/>
                                        <p:tgtEl>
                                          <p:spTgt spid="24">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24">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6179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16341" y="1717009"/>
            <a:ext cx="8417320" cy="2793072"/>
          </a:xfrm>
          <a:prstGeom prst="rect">
            <a:avLst/>
          </a:prstGeom>
          <a:noFill/>
        </p:spPr>
        <p:txBody>
          <a:bodyPr wrap="square" rtlCol="0">
            <a:spAutoFit/>
          </a:bodyPr>
          <a:lstStyle/>
          <a:p>
            <a:pPr marL="342900" marR="0" lvl="0" indent="-342900" algn="r" rtl="1">
              <a:lnSpc>
                <a:spcPct val="200000"/>
              </a:lnSpc>
              <a:spcBef>
                <a:spcPts val="0"/>
              </a:spcBef>
              <a:spcAft>
                <a:spcPts val="800"/>
              </a:spcAft>
              <a:tabLst>
                <a:tab pos="457200" algn="l"/>
              </a:tabLst>
            </a:pPr>
            <a:r>
              <a:rPr lang="ar-SA" sz="1800" b="1" dirty="0">
                <a:effectLst/>
                <a:latin typeface="Tahoma" panose="020B0604030504040204" pitchFamily="34" charset="0"/>
                <a:ea typeface="Tahoma" panose="020B0604030504040204" pitchFamily="34" charset="0"/>
                <a:cs typeface="Tahoma" panose="020B0604030504040204" pitchFamily="34" charset="0"/>
              </a:rPr>
              <a:t>الجوانب الأخلاقية والقانونية في استخدام التقنية الحديثة في التسويق</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الخصوصية وحماية البيانات الشخصية في التسويق الرقمي</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الشفافية والإفصاح عن الإعلانات الموجهة والمحتوى المدعوم</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التمييز والتحيّز الخوارزمي في أدوات التسويق الذكي</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الامتثال للتشريعات الرقمية مثل</a:t>
            </a:r>
            <a:r>
              <a:rPr lang="en-US" sz="1800" dirty="0">
                <a:effectLst/>
                <a:latin typeface="Tahoma" panose="020B0604030504040204" pitchFamily="34" charset="0"/>
                <a:ea typeface="Tahoma" panose="020B0604030504040204" pitchFamily="34" charset="0"/>
                <a:cs typeface="Tahoma" panose="020B0604030504040204" pitchFamily="34" charset="0"/>
              </a:rPr>
              <a:t> GDPR </a:t>
            </a:r>
            <a:r>
              <a:rPr lang="ar-SA" sz="1800" dirty="0">
                <a:effectLst/>
                <a:latin typeface="Tahoma" panose="020B0604030504040204" pitchFamily="34" charset="0"/>
                <a:ea typeface="Tahoma" panose="020B0604030504040204" pitchFamily="34" charset="0"/>
                <a:cs typeface="Tahoma" panose="020B0604030504040204" pitchFamily="34" charset="0"/>
              </a:rPr>
              <a:t>و</a:t>
            </a:r>
            <a:r>
              <a:rPr lang="en-US" sz="1800" dirty="0">
                <a:effectLst/>
                <a:latin typeface="Tahoma" panose="020B0604030504040204" pitchFamily="34" charset="0"/>
                <a:ea typeface="Tahoma" panose="020B0604030504040204" pitchFamily="34" charset="0"/>
                <a:cs typeface="Tahoma" panose="020B0604030504040204" pitchFamily="34" charset="0"/>
              </a:rPr>
              <a:t>  CCPA </a:t>
            </a:r>
            <a:r>
              <a:rPr lang="ar-SA" sz="1800" dirty="0">
                <a:effectLst/>
                <a:latin typeface="Tahoma" panose="020B0604030504040204" pitchFamily="34" charset="0"/>
                <a:ea typeface="Tahoma" panose="020B0604030504040204" pitchFamily="34" charset="0"/>
                <a:cs typeface="Tahoma" panose="020B0604030504040204" pitchFamily="34" charset="0"/>
              </a:rPr>
              <a:t>في الحملات التسويقية</a:t>
            </a:r>
            <a:endParaRPr lang="en-US" sz="1800" dirty="0">
              <a:effectLst/>
              <a:latin typeface="Tahoma" panose="020B0604030504040204" pitchFamily="34" charset="0"/>
              <a:ea typeface="Tahoma" panose="020B0604030504040204" pitchFamily="34" charset="0"/>
              <a:cs typeface="Tahoma" panose="020B0604030504040204" pitchFamily="34"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9" name="Picture 2" descr="Content writing icon, a pencil with notepad, symbolizes creating engaging  and informative digital content 47916481 Vector Art at Vecteezy">
            <a:extLst>
              <a:ext uri="{FF2B5EF4-FFF2-40B4-BE49-F238E27FC236}">
                <a16:creationId xmlns:a16="http://schemas.microsoft.com/office/drawing/2014/main" id="{C13720CC-CB2D-4902-972C-23DFD7A6D0F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33002" y="3610577"/>
            <a:ext cx="1408464" cy="1408464"/>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446104565"/>
      </p:ext>
    </p:extLst>
  </p:cSld>
  <p:clrMapOvr>
    <a:masterClrMapping/>
  </p:clrMapOvr>
  <mc:AlternateContent xmlns:mc="http://schemas.openxmlformats.org/markup-compatibility/2006" xmlns:p14="http://schemas.microsoft.com/office/powerpoint/2010/main">
    <mc:Choice Requires="p14">
      <p:transition spd="slow" p14:dur="2000" advTm="59592"/>
    </mc:Choice>
    <mc:Fallback xmlns="">
      <p:transition spd="slow" advTm="5959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Effect transition="in" filter="fade">
                                      <p:cBhvr>
                                        <p:cTn id="7" dur="1000"/>
                                        <p:tgtEl>
                                          <p:spTgt spid="24">
                                            <p:txEl>
                                              <p:pRg st="0" end="0"/>
                                            </p:txEl>
                                          </p:spTgt>
                                        </p:tgtEl>
                                      </p:cBhvr>
                                    </p:animEffect>
                                    <p:anim calcmode="lin" valueType="num">
                                      <p:cBhvr>
                                        <p:cTn id="8" dur="1000" fill="hold"/>
                                        <p:tgtEl>
                                          <p:spTgt spid="2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4">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480931" y="2842079"/>
            <a:ext cx="4241988" cy="1802416"/>
          </a:xfrm>
          <a:prstGeom prst="rect">
            <a:avLst/>
          </a:prstGeom>
        </p:spPr>
        <p:txBody>
          <a:bodyPr wrap="square">
            <a:spAutoFit/>
          </a:bodyPr>
          <a:lstStyle/>
          <a:p>
            <a:pPr algn="ctr">
              <a:lnSpc>
                <a:spcPct val="120000"/>
              </a:lnSpc>
            </a:pPr>
            <a:r>
              <a:rPr lang="ar-SA" sz="2600" b="1" dirty="0">
                <a:solidFill>
                  <a:srgbClr val="00B0F0"/>
                </a:solidFill>
                <a:effectLst/>
                <a:latin typeface="Tahoma" panose="020B0604030504040204" pitchFamily="34" charset="0"/>
                <a:ea typeface="Tahoma" panose="020B0604030504040204" pitchFamily="34" charset="0"/>
                <a:cs typeface="Tahoma" panose="020B0604030504040204" pitchFamily="34" charset="0"/>
              </a:rPr>
              <a:t>حالات عملية في استخدام التقنية الحديثة في التسويق</a:t>
            </a:r>
            <a:endParaRPr lang="en-US" sz="2600" dirty="0">
              <a:solidFill>
                <a:srgbClr val="00B0F0"/>
              </a:solidFill>
              <a:effectLst/>
              <a:latin typeface="Tahoma" panose="020B0604030504040204" pitchFamily="34" charset="0"/>
              <a:ea typeface="Tahoma" panose="020B0604030504040204" pitchFamily="34" charset="0"/>
              <a:cs typeface="Tahoma" panose="020B0604030504040204" pitchFamily="34" charset="0"/>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advTm="59374">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84934" y="1010266"/>
            <a:ext cx="3902032" cy="523220"/>
          </a:xfrm>
          <a:prstGeom prst="rect">
            <a:avLst/>
          </a:prstGeom>
          <a:noFill/>
        </p:spPr>
        <p:txBody>
          <a:bodyPr wrap="square" rtlCol="0">
            <a:spAutoFit/>
          </a:bodyPr>
          <a:lstStyle/>
          <a:p>
            <a:pPr algn="r" rtl="1"/>
            <a:r>
              <a:rPr lang="ar-SY" sz="2800" b="1" dirty="0">
                <a:solidFill>
                  <a:srgbClr val="00B0F0"/>
                </a:solidFill>
                <a:latin typeface="Tahoma" panose="020B0604030504040204" pitchFamily="34" charset="0"/>
                <a:ea typeface="Tahoma" panose="020B0604030504040204" pitchFamily="34" charset="0"/>
                <a:cs typeface="Tahoma" panose="020B0604030504040204" pitchFamily="34" charset="0"/>
              </a:rPr>
              <a:t>مخرجات التعلم</a:t>
            </a:r>
          </a:p>
        </p:txBody>
      </p:sp>
      <p:sp>
        <p:nvSpPr>
          <p:cNvPr id="5" name="Rectangle 4"/>
          <p:cNvSpPr/>
          <p:nvPr/>
        </p:nvSpPr>
        <p:spPr>
          <a:xfrm>
            <a:off x="8140148" y="959289"/>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57558" y="1279993"/>
            <a:ext cx="10541000" cy="5519460"/>
          </a:xfrm>
          <a:prstGeom prst="rect">
            <a:avLst/>
          </a:prstGeom>
          <a:noFill/>
        </p:spPr>
        <p:txBody>
          <a:bodyPr wrap="square" rtlCol="0">
            <a:spAutoFit/>
          </a:bodyPr>
          <a:lstStyle/>
          <a:p>
            <a:pPr marL="517525" indent="-285750" algn="r" rtl="1">
              <a:lnSpc>
                <a:spcPct val="15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marL="285750" indent="-285750" algn="r" rtl="1">
              <a:lnSpc>
                <a:spcPct val="150000"/>
              </a:lnSpc>
              <a:buFont typeface="Arial" panose="020B0604020202020204" pitchFamily="34" charset="0"/>
              <a:buChar char="•"/>
            </a:pPr>
            <a:endParaRPr lang="ar-SY" b="1" dirty="0">
              <a:latin typeface="Tahoma" panose="020B0604030504040204" pitchFamily="34" charset="0"/>
              <a:ea typeface="Tahoma" panose="020B0604030504040204" pitchFamily="34" charset="0"/>
              <a:cs typeface="Tahoma" panose="020B0604030504040204" pitchFamily="34" charset="0"/>
            </a:endParaRPr>
          </a:p>
          <a:p>
            <a:pPr marL="342900" marR="0" lvl="0" indent="-342900" algn="r" rtl="1">
              <a:lnSpc>
                <a:spcPct val="150000"/>
              </a:lnSpc>
              <a:spcBef>
                <a:spcPts val="0"/>
              </a:spcBef>
              <a:spcAft>
                <a:spcPts val="800"/>
              </a:spcAft>
              <a:buSzPts val="1000"/>
              <a:buFont typeface="Symbol" panose="05050102010706020507" pitchFamily="18" charset="2"/>
              <a:buChar char=""/>
              <a:tabLst>
                <a:tab pos="457200" algn="l"/>
              </a:tabLst>
            </a:pPr>
            <a:r>
              <a:rPr lang="ar-SA" sz="1800" dirty="0">
                <a:effectLst/>
                <a:latin typeface="Tahoma" panose="020B0604030504040204" pitchFamily="34" charset="0"/>
                <a:ea typeface="Tahoma" panose="020B0604030504040204" pitchFamily="34" charset="0"/>
                <a:cs typeface="Tahoma" panose="020B0604030504040204" pitchFamily="34" charset="0"/>
              </a:rPr>
              <a:t>توضيح مفهوم التحول الرقمي في التسويق والتمييز بينه وبين التسويق التقليدي</a:t>
            </a:r>
            <a:r>
              <a:rPr lang="en-US" sz="1800" dirty="0">
                <a:effectLst/>
                <a:latin typeface="Tahoma" panose="020B0604030504040204" pitchFamily="34" charset="0"/>
                <a:ea typeface="Tahoma" panose="020B0604030504040204" pitchFamily="34" charset="0"/>
                <a:cs typeface="Tahoma" panose="020B0604030504040204" pitchFamily="34" charset="0"/>
              </a:rPr>
              <a:t>.</a:t>
            </a:r>
          </a:p>
          <a:p>
            <a:pPr marL="342900" marR="0" lvl="0" indent="-342900" algn="r" rtl="1">
              <a:lnSpc>
                <a:spcPct val="150000"/>
              </a:lnSpc>
              <a:spcBef>
                <a:spcPts val="0"/>
              </a:spcBef>
              <a:spcAft>
                <a:spcPts val="800"/>
              </a:spcAft>
              <a:buSzPts val="1000"/>
              <a:buFont typeface="Symbol" panose="05050102010706020507" pitchFamily="18" charset="2"/>
              <a:buChar char=""/>
              <a:tabLst>
                <a:tab pos="457200" algn="l"/>
              </a:tabLst>
            </a:pPr>
            <a:r>
              <a:rPr lang="ar-SA" sz="1800" dirty="0">
                <a:effectLst/>
                <a:latin typeface="Tahoma" panose="020B0604030504040204" pitchFamily="34" charset="0"/>
                <a:ea typeface="Tahoma" panose="020B0604030504040204" pitchFamily="34" charset="0"/>
                <a:cs typeface="Tahoma" panose="020B0604030504040204" pitchFamily="34" charset="0"/>
              </a:rPr>
              <a:t>فهم وتقييم دور تطبيقات الذكاء الاصطناعي في دعم استراتيجيات المزيج التسويقي</a:t>
            </a:r>
            <a:r>
              <a:rPr lang="en-US" sz="1800" dirty="0">
                <a:effectLst/>
                <a:latin typeface="Tahoma" panose="020B0604030504040204" pitchFamily="34" charset="0"/>
                <a:ea typeface="Tahoma" panose="020B0604030504040204" pitchFamily="34" charset="0"/>
                <a:cs typeface="Tahoma" panose="020B0604030504040204" pitchFamily="34" charset="0"/>
              </a:rPr>
              <a:t>.</a:t>
            </a:r>
          </a:p>
          <a:p>
            <a:pPr marL="342900" marR="0" lvl="0" indent="-342900" algn="r" rtl="1">
              <a:lnSpc>
                <a:spcPct val="150000"/>
              </a:lnSpc>
              <a:spcBef>
                <a:spcPts val="0"/>
              </a:spcBef>
              <a:spcAft>
                <a:spcPts val="800"/>
              </a:spcAft>
              <a:buSzPts val="1000"/>
              <a:buFont typeface="Symbol" panose="05050102010706020507" pitchFamily="18" charset="2"/>
              <a:buChar char=""/>
              <a:tabLst>
                <a:tab pos="457200" algn="l"/>
              </a:tabLst>
            </a:pPr>
            <a:r>
              <a:rPr lang="ar-SA" sz="1800" dirty="0">
                <a:effectLst/>
                <a:latin typeface="Tahoma" panose="020B0604030504040204" pitchFamily="34" charset="0"/>
                <a:ea typeface="Tahoma" panose="020B0604030504040204" pitchFamily="34" charset="0"/>
                <a:cs typeface="Tahoma" panose="020B0604030504040204" pitchFamily="34" charset="0"/>
              </a:rPr>
              <a:t>تحليل كيفية استخدام الواقع الافتراضي والمعزز في تطوير المنتجات والترويج لها</a:t>
            </a:r>
            <a:r>
              <a:rPr lang="en-US" sz="1800" dirty="0">
                <a:effectLst/>
                <a:latin typeface="Tahoma" panose="020B0604030504040204" pitchFamily="34" charset="0"/>
                <a:ea typeface="Tahoma" panose="020B0604030504040204" pitchFamily="34" charset="0"/>
                <a:cs typeface="Tahoma" panose="020B0604030504040204" pitchFamily="34" charset="0"/>
              </a:rPr>
              <a:t>.</a:t>
            </a:r>
          </a:p>
          <a:p>
            <a:pPr marL="342900" marR="0" lvl="0" indent="-342900" algn="r" rtl="1">
              <a:lnSpc>
                <a:spcPct val="150000"/>
              </a:lnSpc>
              <a:spcBef>
                <a:spcPts val="0"/>
              </a:spcBef>
              <a:spcAft>
                <a:spcPts val="800"/>
              </a:spcAft>
              <a:buSzPts val="1000"/>
              <a:buFont typeface="Symbol" panose="05050102010706020507" pitchFamily="18" charset="2"/>
              <a:buChar char=""/>
              <a:tabLst>
                <a:tab pos="457200" algn="l"/>
              </a:tabLst>
            </a:pPr>
            <a:r>
              <a:rPr lang="ar-SA" sz="1800" dirty="0">
                <a:effectLst/>
                <a:latin typeface="Tahoma" panose="020B0604030504040204" pitchFamily="34" charset="0"/>
                <a:ea typeface="Tahoma" panose="020B0604030504040204" pitchFamily="34" charset="0"/>
                <a:cs typeface="Tahoma" panose="020B0604030504040204" pitchFamily="34" charset="0"/>
              </a:rPr>
              <a:t>توظيف تقنيات حديثة في تصميم وتنفيذ استراتيجيات التسعير الذكي والتوزيع الرقمي</a:t>
            </a:r>
            <a:r>
              <a:rPr lang="en-US" sz="1800" dirty="0">
                <a:effectLst/>
                <a:latin typeface="Tahoma" panose="020B0604030504040204" pitchFamily="34" charset="0"/>
                <a:ea typeface="Tahoma" panose="020B0604030504040204" pitchFamily="34" charset="0"/>
                <a:cs typeface="Tahoma" panose="020B0604030504040204" pitchFamily="34" charset="0"/>
              </a:rPr>
              <a:t>.</a:t>
            </a:r>
          </a:p>
          <a:p>
            <a:pPr marL="342900" marR="0" lvl="0" indent="-342900" algn="r" rtl="1">
              <a:lnSpc>
                <a:spcPct val="150000"/>
              </a:lnSpc>
              <a:spcBef>
                <a:spcPts val="0"/>
              </a:spcBef>
              <a:spcAft>
                <a:spcPts val="800"/>
              </a:spcAft>
              <a:buSzPts val="1000"/>
              <a:buFont typeface="Symbol" panose="05050102010706020507" pitchFamily="18" charset="2"/>
              <a:buChar char=""/>
              <a:tabLst>
                <a:tab pos="457200" algn="l"/>
              </a:tabLst>
            </a:pPr>
            <a:r>
              <a:rPr lang="ar-SA" sz="1800" dirty="0">
                <a:effectLst/>
                <a:latin typeface="Tahoma" panose="020B0604030504040204" pitchFamily="34" charset="0"/>
                <a:ea typeface="Tahoma" panose="020B0604030504040204" pitchFamily="34" charset="0"/>
                <a:cs typeface="Tahoma" panose="020B0604030504040204" pitchFamily="34" charset="0"/>
              </a:rPr>
              <a:t>توظيف أدوات التقنية الحديثة في إجراء بحوث السوق وتحليل بيانات العملاء</a:t>
            </a:r>
            <a:r>
              <a:rPr lang="en-US" sz="1800" dirty="0">
                <a:effectLst/>
                <a:latin typeface="Tahoma" panose="020B0604030504040204" pitchFamily="34" charset="0"/>
                <a:ea typeface="Tahoma" panose="020B0604030504040204" pitchFamily="34" charset="0"/>
                <a:cs typeface="Tahoma" panose="020B0604030504040204" pitchFamily="34" charset="0"/>
              </a:rPr>
              <a:t>.</a:t>
            </a:r>
          </a:p>
          <a:p>
            <a:pPr marL="342900" marR="0" lvl="0" indent="-342900" algn="r" rtl="1">
              <a:lnSpc>
                <a:spcPct val="150000"/>
              </a:lnSpc>
              <a:spcBef>
                <a:spcPts val="0"/>
              </a:spcBef>
              <a:spcAft>
                <a:spcPts val="800"/>
              </a:spcAft>
              <a:buSzPts val="1000"/>
              <a:buFont typeface="Symbol" panose="05050102010706020507" pitchFamily="18" charset="2"/>
              <a:buChar char=""/>
              <a:tabLst>
                <a:tab pos="457200" algn="l"/>
              </a:tabLst>
            </a:pPr>
            <a:r>
              <a:rPr lang="ar-SA" sz="1800" dirty="0">
                <a:effectLst/>
                <a:latin typeface="Tahoma" panose="020B0604030504040204" pitchFamily="34" charset="0"/>
                <a:ea typeface="Tahoma" panose="020B0604030504040204" pitchFamily="34" charset="0"/>
                <a:cs typeface="Tahoma" panose="020B0604030504040204" pitchFamily="34" charset="0"/>
              </a:rPr>
              <a:t>تقييم القضايا الأخلاقية والتشريعية المتعلقة باستخدام التقنيات الحديثة في التسويق</a:t>
            </a:r>
            <a:r>
              <a:rPr lang="en-US" sz="1800" dirty="0">
                <a:effectLst/>
                <a:latin typeface="Tahoma" panose="020B0604030504040204" pitchFamily="34" charset="0"/>
                <a:ea typeface="Tahoma" panose="020B0604030504040204" pitchFamily="34" charset="0"/>
                <a:cs typeface="Tahoma" panose="020B0604030504040204" pitchFamily="34" charset="0"/>
              </a:rPr>
              <a:t>.</a:t>
            </a:r>
          </a:p>
          <a:p>
            <a:pPr marL="342900" marR="0" lvl="0" indent="-342900" algn="r" rtl="1">
              <a:lnSpc>
                <a:spcPct val="150000"/>
              </a:lnSpc>
              <a:spcBef>
                <a:spcPts val="0"/>
              </a:spcBef>
              <a:spcAft>
                <a:spcPts val="800"/>
              </a:spcAft>
              <a:buSzPts val="1000"/>
              <a:buFont typeface="Symbol" panose="05050102010706020507" pitchFamily="18" charset="2"/>
              <a:buChar char=""/>
              <a:tabLst>
                <a:tab pos="457200" algn="l"/>
              </a:tabLst>
            </a:pPr>
            <a:r>
              <a:rPr lang="ar-SA" sz="1800" dirty="0">
                <a:effectLst/>
                <a:latin typeface="Tahoma" panose="020B0604030504040204" pitchFamily="34" charset="0"/>
                <a:ea typeface="Tahoma" panose="020B0604030504040204" pitchFamily="34" charset="0"/>
                <a:cs typeface="Tahoma" panose="020B0604030504040204" pitchFamily="34" charset="0"/>
              </a:rPr>
              <a:t>تطبيق المفاهيم التقنية في دراسات حالة تسويقية واقعية</a:t>
            </a:r>
            <a:r>
              <a:rPr lang="en-US" sz="1800" dirty="0">
                <a:effectLst/>
                <a:latin typeface="Tahoma" panose="020B0604030504040204" pitchFamily="34" charset="0"/>
                <a:ea typeface="Tahoma" panose="020B0604030504040204" pitchFamily="34" charset="0"/>
                <a:cs typeface="Tahoma" panose="020B0604030504040204" pitchFamily="34" charset="0"/>
              </a:rPr>
              <a:t>.</a:t>
            </a:r>
          </a:p>
          <a:p>
            <a:pPr marL="285750" indent="-285750" algn="r" rtl="1">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2" descr="AI-powered marketing tools abstract concept illustration | Free Vector">
            <a:extLst>
              <a:ext uri="{FF2B5EF4-FFF2-40B4-BE49-F238E27FC236}">
                <a16:creationId xmlns:a16="http://schemas.microsoft.com/office/drawing/2014/main" id="{AD483839-4D96-4212-A94D-BE717A97157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2000" y="4272817"/>
            <a:ext cx="1677774" cy="1677774"/>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508508741"/>
      </p:ext>
    </p:extLst>
  </p:cSld>
  <p:clrMapOvr>
    <a:masterClrMapping/>
  </p:clrMapOvr>
  <mc:AlternateContent xmlns:mc="http://schemas.openxmlformats.org/markup-compatibility/2006" xmlns:p14="http://schemas.microsoft.com/office/powerpoint/2010/main">
    <mc:Choice Requires="p14">
      <p:transition p14:dur="10" advTm="80442"/>
    </mc:Choice>
    <mc:Fallback xmlns="">
      <p:transition advTm="8044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8">
                                            <p:txEl>
                                              <p:pRg st="2" end="2"/>
                                            </p:txEl>
                                          </p:spTgt>
                                        </p:tgtEl>
                                        <p:attrNameLst>
                                          <p:attrName>style.visibility</p:attrName>
                                        </p:attrNameLst>
                                      </p:cBhvr>
                                      <p:to>
                                        <p:strVal val="visible"/>
                                      </p:to>
                                    </p:set>
                                    <p:animEffect transition="in" filter="fade">
                                      <p:cBhvr>
                                        <p:cTn id="7" dur="1000"/>
                                        <p:tgtEl>
                                          <p:spTgt spid="48">
                                            <p:txEl>
                                              <p:pRg st="2" end="2"/>
                                            </p:txEl>
                                          </p:spTgt>
                                        </p:tgtEl>
                                      </p:cBhvr>
                                    </p:animEffect>
                                    <p:anim calcmode="lin" valueType="num">
                                      <p:cBhvr>
                                        <p:cTn id="8" dur="1000" fill="hold"/>
                                        <p:tgtEl>
                                          <p:spTgt spid="48">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48">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8">
                                            <p:txEl>
                                              <p:pRg st="3" end="3"/>
                                            </p:txEl>
                                          </p:spTgt>
                                        </p:tgtEl>
                                        <p:attrNameLst>
                                          <p:attrName>style.visibility</p:attrName>
                                        </p:attrNameLst>
                                      </p:cBhvr>
                                      <p:to>
                                        <p:strVal val="visible"/>
                                      </p:to>
                                    </p:set>
                                    <p:animEffect transition="in" filter="fade">
                                      <p:cBhvr>
                                        <p:cTn id="12" dur="1000"/>
                                        <p:tgtEl>
                                          <p:spTgt spid="48">
                                            <p:txEl>
                                              <p:pRg st="3" end="3"/>
                                            </p:txEl>
                                          </p:spTgt>
                                        </p:tgtEl>
                                      </p:cBhvr>
                                    </p:animEffect>
                                    <p:anim calcmode="lin" valueType="num">
                                      <p:cBhvr>
                                        <p:cTn id="13" dur="1000" fill="hold"/>
                                        <p:tgtEl>
                                          <p:spTgt spid="48">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48">
                                            <p:txEl>
                                              <p:pRg st="3" end="3"/>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8">
                                            <p:txEl>
                                              <p:pRg st="4" end="4"/>
                                            </p:txEl>
                                          </p:spTgt>
                                        </p:tgtEl>
                                        <p:attrNameLst>
                                          <p:attrName>style.visibility</p:attrName>
                                        </p:attrNameLst>
                                      </p:cBhvr>
                                      <p:to>
                                        <p:strVal val="visible"/>
                                      </p:to>
                                    </p:set>
                                    <p:animEffect transition="in" filter="fade">
                                      <p:cBhvr>
                                        <p:cTn id="17" dur="1000"/>
                                        <p:tgtEl>
                                          <p:spTgt spid="48">
                                            <p:txEl>
                                              <p:pRg st="4" end="4"/>
                                            </p:txEl>
                                          </p:spTgt>
                                        </p:tgtEl>
                                      </p:cBhvr>
                                    </p:animEffect>
                                    <p:anim calcmode="lin" valueType="num">
                                      <p:cBhvr>
                                        <p:cTn id="18" dur="1000" fill="hold"/>
                                        <p:tgtEl>
                                          <p:spTgt spid="48">
                                            <p:txEl>
                                              <p:pRg st="4" end="4"/>
                                            </p:txEl>
                                          </p:spTgt>
                                        </p:tgtEl>
                                        <p:attrNameLst>
                                          <p:attrName>ppt_x</p:attrName>
                                        </p:attrNameLst>
                                      </p:cBhvr>
                                      <p:tavLst>
                                        <p:tav tm="0">
                                          <p:val>
                                            <p:strVal val="#ppt_x"/>
                                          </p:val>
                                        </p:tav>
                                        <p:tav tm="100000">
                                          <p:val>
                                            <p:strVal val="#ppt_x"/>
                                          </p:val>
                                        </p:tav>
                                      </p:tavLst>
                                    </p:anim>
                                    <p:anim calcmode="lin" valueType="num">
                                      <p:cBhvr>
                                        <p:cTn id="19" dur="1000" fill="hold"/>
                                        <p:tgtEl>
                                          <p:spTgt spid="48">
                                            <p:txEl>
                                              <p:pRg st="4" end="4"/>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48">
                                            <p:txEl>
                                              <p:pRg st="5" end="5"/>
                                            </p:txEl>
                                          </p:spTgt>
                                        </p:tgtEl>
                                        <p:attrNameLst>
                                          <p:attrName>style.visibility</p:attrName>
                                        </p:attrNameLst>
                                      </p:cBhvr>
                                      <p:to>
                                        <p:strVal val="visible"/>
                                      </p:to>
                                    </p:set>
                                    <p:animEffect transition="in" filter="fade">
                                      <p:cBhvr>
                                        <p:cTn id="22" dur="1000"/>
                                        <p:tgtEl>
                                          <p:spTgt spid="48">
                                            <p:txEl>
                                              <p:pRg st="5" end="5"/>
                                            </p:txEl>
                                          </p:spTgt>
                                        </p:tgtEl>
                                      </p:cBhvr>
                                    </p:animEffect>
                                    <p:anim calcmode="lin" valueType="num">
                                      <p:cBhvr>
                                        <p:cTn id="23" dur="1000" fill="hold"/>
                                        <p:tgtEl>
                                          <p:spTgt spid="48">
                                            <p:txEl>
                                              <p:pRg st="5" end="5"/>
                                            </p:txEl>
                                          </p:spTgt>
                                        </p:tgtEl>
                                        <p:attrNameLst>
                                          <p:attrName>ppt_x</p:attrName>
                                        </p:attrNameLst>
                                      </p:cBhvr>
                                      <p:tavLst>
                                        <p:tav tm="0">
                                          <p:val>
                                            <p:strVal val="#ppt_x"/>
                                          </p:val>
                                        </p:tav>
                                        <p:tav tm="100000">
                                          <p:val>
                                            <p:strVal val="#ppt_x"/>
                                          </p:val>
                                        </p:tav>
                                      </p:tavLst>
                                    </p:anim>
                                    <p:anim calcmode="lin" valueType="num">
                                      <p:cBhvr>
                                        <p:cTn id="24" dur="1000" fill="hold"/>
                                        <p:tgtEl>
                                          <p:spTgt spid="48">
                                            <p:txEl>
                                              <p:pRg st="5" end="5"/>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48">
                                            <p:txEl>
                                              <p:pRg st="6" end="6"/>
                                            </p:txEl>
                                          </p:spTgt>
                                        </p:tgtEl>
                                        <p:attrNameLst>
                                          <p:attrName>style.visibility</p:attrName>
                                        </p:attrNameLst>
                                      </p:cBhvr>
                                      <p:to>
                                        <p:strVal val="visible"/>
                                      </p:to>
                                    </p:set>
                                    <p:animEffect transition="in" filter="fade">
                                      <p:cBhvr>
                                        <p:cTn id="27" dur="1000"/>
                                        <p:tgtEl>
                                          <p:spTgt spid="48">
                                            <p:txEl>
                                              <p:pRg st="6" end="6"/>
                                            </p:txEl>
                                          </p:spTgt>
                                        </p:tgtEl>
                                      </p:cBhvr>
                                    </p:animEffect>
                                    <p:anim calcmode="lin" valueType="num">
                                      <p:cBhvr>
                                        <p:cTn id="28" dur="1000" fill="hold"/>
                                        <p:tgtEl>
                                          <p:spTgt spid="48">
                                            <p:txEl>
                                              <p:pRg st="6" end="6"/>
                                            </p:txEl>
                                          </p:spTgt>
                                        </p:tgtEl>
                                        <p:attrNameLst>
                                          <p:attrName>ppt_x</p:attrName>
                                        </p:attrNameLst>
                                      </p:cBhvr>
                                      <p:tavLst>
                                        <p:tav tm="0">
                                          <p:val>
                                            <p:strVal val="#ppt_x"/>
                                          </p:val>
                                        </p:tav>
                                        <p:tav tm="100000">
                                          <p:val>
                                            <p:strVal val="#ppt_x"/>
                                          </p:val>
                                        </p:tav>
                                      </p:tavLst>
                                    </p:anim>
                                    <p:anim calcmode="lin" valueType="num">
                                      <p:cBhvr>
                                        <p:cTn id="29" dur="1000" fill="hold"/>
                                        <p:tgtEl>
                                          <p:spTgt spid="48">
                                            <p:txEl>
                                              <p:pRg st="6" end="6"/>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48">
                                            <p:txEl>
                                              <p:pRg st="7" end="7"/>
                                            </p:txEl>
                                          </p:spTgt>
                                        </p:tgtEl>
                                        <p:attrNameLst>
                                          <p:attrName>style.visibility</p:attrName>
                                        </p:attrNameLst>
                                      </p:cBhvr>
                                      <p:to>
                                        <p:strVal val="visible"/>
                                      </p:to>
                                    </p:set>
                                    <p:animEffect transition="in" filter="fade">
                                      <p:cBhvr>
                                        <p:cTn id="32" dur="1000"/>
                                        <p:tgtEl>
                                          <p:spTgt spid="48">
                                            <p:txEl>
                                              <p:pRg st="7" end="7"/>
                                            </p:txEl>
                                          </p:spTgt>
                                        </p:tgtEl>
                                      </p:cBhvr>
                                    </p:animEffect>
                                    <p:anim calcmode="lin" valueType="num">
                                      <p:cBhvr>
                                        <p:cTn id="33" dur="1000" fill="hold"/>
                                        <p:tgtEl>
                                          <p:spTgt spid="48">
                                            <p:txEl>
                                              <p:pRg st="7" end="7"/>
                                            </p:txEl>
                                          </p:spTgt>
                                        </p:tgtEl>
                                        <p:attrNameLst>
                                          <p:attrName>ppt_x</p:attrName>
                                        </p:attrNameLst>
                                      </p:cBhvr>
                                      <p:tavLst>
                                        <p:tav tm="0">
                                          <p:val>
                                            <p:strVal val="#ppt_x"/>
                                          </p:val>
                                        </p:tav>
                                        <p:tav tm="100000">
                                          <p:val>
                                            <p:strVal val="#ppt_x"/>
                                          </p:val>
                                        </p:tav>
                                      </p:tavLst>
                                    </p:anim>
                                    <p:anim calcmode="lin" valueType="num">
                                      <p:cBhvr>
                                        <p:cTn id="34" dur="1000" fill="hold"/>
                                        <p:tgtEl>
                                          <p:spTgt spid="48">
                                            <p:txEl>
                                              <p:pRg st="7" end="7"/>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48">
                                            <p:txEl>
                                              <p:pRg st="8" end="8"/>
                                            </p:txEl>
                                          </p:spTgt>
                                        </p:tgtEl>
                                        <p:attrNameLst>
                                          <p:attrName>style.visibility</p:attrName>
                                        </p:attrNameLst>
                                      </p:cBhvr>
                                      <p:to>
                                        <p:strVal val="visible"/>
                                      </p:to>
                                    </p:set>
                                    <p:animEffect transition="in" filter="fade">
                                      <p:cBhvr>
                                        <p:cTn id="37" dur="1000"/>
                                        <p:tgtEl>
                                          <p:spTgt spid="48">
                                            <p:txEl>
                                              <p:pRg st="8" end="8"/>
                                            </p:txEl>
                                          </p:spTgt>
                                        </p:tgtEl>
                                      </p:cBhvr>
                                    </p:animEffect>
                                    <p:anim calcmode="lin" valueType="num">
                                      <p:cBhvr>
                                        <p:cTn id="38" dur="1000" fill="hold"/>
                                        <p:tgtEl>
                                          <p:spTgt spid="48">
                                            <p:txEl>
                                              <p:pRg st="8" end="8"/>
                                            </p:txEl>
                                          </p:spTgt>
                                        </p:tgtEl>
                                        <p:attrNameLst>
                                          <p:attrName>ppt_x</p:attrName>
                                        </p:attrNameLst>
                                      </p:cBhvr>
                                      <p:tavLst>
                                        <p:tav tm="0">
                                          <p:val>
                                            <p:strVal val="#ppt_x"/>
                                          </p:val>
                                        </p:tav>
                                        <p:tav tm="100000">
                                          <p:val>
                                            <p:strVal val="#ppt_x"/>
                                          </p:val>
                                        </p:tav>
                                      </p:tavLst>
                                    </p:anim>
                                    <p:anim calcmode="lin" valueType="num">
                                      <p:cBhvr>
                                        <p:cTn id="39" dur="1000" fill="hold"/>
                                        <p:tgtEl>
                                          <p:spTgt spid="48">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71556" y="1083696"/>
            <a:ext cx="5454208" cy="523220"/>
          </a:xfrm>
          <a:prstGeom prst="rect">
            <a:avLst/>
          </a:prstGeom>
          <a:noFill/>
        </p:spPr>
        <p:txBody>
          <a:bodyPr wrap="square" rtlCol="0">
            <a:spAutoFit/>
          </a:bodyPr>
          <a:lstStyle/>
          <a:p>
            <a:pPr algn="r" rtl="1"/>
            <a:r>
              <a:rPr lang="ar-SY" sz="2800" b="1" dirty="0">
                <a:solidFill>
                  <a:srgbClr val="00B0F0"/>
                </a:solidFill>
                <a:latin typeface="Tahoma" panose="020B0604030504040204" pitchFamily="34" charset="0"/>
                <a:ea typeface="Tahoma" panose="020B0604030504040204" pitchFamily="34" charset="0"/>
                <a:cs typeface="Tahoma" panose="020B0604030504040204" pitchFamily="34" charset="0"/>
              </a:rPr>
              <a:t>الأساليب والأدوات التعليمية</a:t>
            </a:r>
          </a:p>
        </p:txBody>
      </p:sp>
      <p:sp>
        <p:nvSpPr>
          <p:cNvPr id="5" name="Rectangle 4"/>
          <p:cNvSpPr/>
          <p:nvPr/>
        </p:nvSpPr>
        <p:spPr>
          <a:xfrm>
            <a:off x="8140148" y="959289"/>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36821" y="1791795"/>
            <a:ext cx="10541000" cy="4231928"/>
          </a:xfrm>
          <a:prstGeom prst="rect">
            <a:avLst/>
          </a:prstGeom>
          <a:noFill/>
        </p:spPr>
        <p:txBody>
          <a:bodyPr wrap="square" rtlCol="0">
            <a:spAutoFit/>
          </a:bodyPr>
          <a:lstStyle/>
          <a:p>
            <a:pPr marL="517525" indent="-285750" algn="r" rtl="1">
              <a:lnSpc>
                <a:spcPct val="15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marL="285750" indent="-285750" algn="r" rtl="1">
              <a:lnSpc>
                <a:spcPct val="150000"/>
              </a:lnSpc>
              <a:buFont typeface="Arial" panose="020B0604020202020204" pitchFamily="34" charset="0"/>
              <a:buChar char="•"/>
            </a:pPr>
            <a:endParaRPr lang="ar-SY" b="1" dirty="0">
              <a:latin typeface="Times New Roman" panose="02020603050405020304" pitchFamily="18" charset="0"/>
              <a:cs typeface="Times New Roman" panose="02020603050405020304" pitchFamily="18" charset="0"/>
            </a:endParaRPr>
          </a:p>
          <a:p>
            <a:pPr marR="0" lvl="0" indent="-342900" algn="r" rtl="1">
              <a:lnSpc>
                <a:spcPct val="200000"/>
              </a:lnSpc>
              <a:spcBef>
                <a:spcPts val="0"/>
              </a:spcBef>
              <a:spcAft>
                <a:spcPts val="800"/>
              </a:spcAft>
              <a:buSzPts val="1000"/>
              <a:buFont typeface="Symbol" panose="05050102010706020507" pitchFamily="18" charset="2"/>
              <a:buChar char=""/>
              <a:tabLst>
                <a:tab pos="457200" algn="l"/>
              </a:tabLst>
            </a:pPr>
            <a:r>
              <a:rPr lang="ar-SY" sz="2200" b="1" dirty="0">
                <a:latin typeface="Tahoma" panose="020B0604030504040204" pitchFamily="34" charset="0"/>
                <a:ea typeface="Tahoma" panose="020B0604030504040204" pitchFamily="34" charset="0"/>
                <a:cs typeface="Tahoma" panose="020B0604030504040204" pitchFamily="34" charset="0"/>
              </a:rPr>
              <a:t>المحاضرات المسجلة: </a:t>
            </a:r>
            <a:r>
              <a:rPr lang="ar-SY" sz="2200" dirty="0">
                <a:latin typeface="Tahoma" panose="020B0604030504040204" pitchFamily="34" charset="0"/>
                <a:ea typeface="Tahoma" panose="020B0604030504040204" pitchFamily="34" charset="0"/>
                <a:cs typeface="Tahoma" panose="020B0604030504040204" pitchFamily="34" charset="0"/>
              </a:rPr>
              <a:t>وهي محاضرة أسبوعياً بإجمالي عشرة محاضرات.</a:t>
            </a:r>
            <a:endParaRPr lang="en-US" sz="2200" dirty="0">
              <a:latin typeface="Tahoma" panose="020B0604030504040204" pitchFamily="34" charset="0"/>
              <a:ea typeface="Tahoma" panose="020B0604030504040204" pitchFamily="34" charset="0"/>
              <a:cs typeface="Tahoma" panose="020B0604030504040204" pitchFamily="34" charset="0"/>
            </a:endParaRPr>
          </a:p>
          <a:p>
            <a:pPr marR="0" lvl="0" indent="-342900" algn="r" rtl="1">
              <a:lnSpc>
                <a:spcPct val="200000"/>
              </a:lnSpc>
              <a:spcBef>
                <a:spcPts val="0"/>
              </a:spcBef>
              <a:spcAft>
                <a:spcPts val="800"/>
              </a:spcAft>
              <a:buSzPts val="1000"/>
              <a:buFont typeface="Symbol" panose="05050102010706020507" pitchFamily="18" charset="2"/>
              <a:buChar char=""/>
              <a:tabLst>
                <a:tab pos="457200" algn="l"/>
              </a:tabLst>
            </a:pPr>
            <a:r>
              <a:rPr lang="ar-SY" sz="2200" b="1" dirty="0">
                <a:latin typeface="Tahoma" panose="020B0604030504040204" pitchFamily="34" charset="0"/>
                <a:ea typeface="Tahoma" panose="020B0604030504040204" pitchFamily="34" charset="0"/>
                <a:cs typeface="Tahoma" panose="020B0604030504040204" pitchFamily="34" charset="0"/>
              </a:rPr>
              <a:t>حلقات نقاش تفاعلية: </a:t>
            </a:r>
            <a:r>
              <a:rPr lang="ar-SY" sz="2200" dirty="0">
                <a:latin typeface="Tahoma" panose="020B0604030504040204" pitchFamily="34" charset="0"/>
                <a:ea typeface="Tahoma" panose="020B0604030504040204" pitchFamily="34" charset="0"/>
                <a:cs typeface="Tahoma" panose="020B0604030504040204" pitchFamily="34" charset="0"/>
              </a:rPr>
              <a:t>وهي لقاءات تتم بشكل أسبوعي.</a:t>
            </a:r>
            <a:endParaRPr lang="en-US" sz="2200" dirty="0">
              <a:latin typeface="Tahoma" panose="020B0604030504040204" pitchFamily="34" charset="0"/>
              <a:ea typeface="Tahoma" panose="020B0604030504040204" pitchFamily="34" charset="0"/>
              <a:cs typeface="Tahoma" panose="020B0604030504040204" pitchFamily="34" charset="0"/>
            </a:endParaRPr>
          </a:p>
          <a:p>
            <a:pPr marR="0" lvl="0" indent="-342900" algn="r" rtl="1">
              <a:lnSpc>
                <a:spcPct val="200000"/>
              </a:lnSpc>
              <a:spcBef>
                <a:spcPts val="0"/>
              </a:spcBef>
              <a:spcAft>
                <a:spcPts val="800"/>
              </a:spcAft>
              <a:buSzPts val="1000"/>
              <a:buFont typeface="Symbol" panose="05050102010706020507" pitchFamily="18" charset="2"/>
              <a:buChar char=""/>
              <a:tabLst>
                <a:tab pos="457200" algn="l"/>
              </a:tabLst>
            </a:pPr>
            <a:r>
              <a:rPr lang="ar-SY" sz="2200" b="1" dirty="0">
                <a:latin typeface="Tahoma" panose="020B0604030504040204" pitchFamily="34" charset="0"/>
                <a:ea typeface="Tahoma" panose="020B0604030504040204" pitchFamily="34" charset="0"/>
                <a:cs typeface="Tahoma" panose="020B0604030504040204" pitchFamily="34" charset="0"/>
              </a:rPr>
              <a:t>أمثلة عملية، وحالات تطبيقية، ودراسات حالة.</a:t>
            </a:r>
            <a:endParaRPr lang="en-US" sz="2200" b="1" dirty="0">
              <a:latin typeface="Tahoma" panose="020B0604030504040204" pitchFamily="34" charset="0"/>
              <a:ea typeface="Tahoma" panose="020B0604030504040204" pitchFamily="34" charset="0"/>
              <a:cs typeface="Tahoma" panose="020B0604030504040204" pitchFamily="34" charset="0"/>
            </a:endParaRPr>
          </a:p>
          <a:p>
            <a:pPr marL="285750" indent="-285750" algn="r" rtl="1">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94221965"/>
      </p:ext>
    </p:extLst>
  </p:cSld>
  <p:clrMapOvr>
    <a:masterClrMapping/>
  </p:clrMapOvr>
  <mc:AlternateContent xmlns:mc="http://schemas.openxmlformats.org/markup-compatibility/2006" xmlns:p14="http://schemas.microsoft.com/office/powerpoint/2010/main">
    <mc:Choice Requires="p14">
      <p:transition p14:dur="10" advTm="107878"/>
    </mc:Choice>
    <mc:Fallback xmlns="">
      <p:transition advTm="10787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954531" y="1030211"/>
            <a:ext cx="3902032" cy="523220"/>
          </a:xfrm>
          <a:prstGeom prst="rect">
            <a:avLst/>
          </a:prstGeom>
          <a:noFill/>
        </p:spPr>
        <p:txBody>
          <a:bodyPr wrap="square" rtlCol="0">
            <a:spAutoFit/>
          </a:bodyPr>
          <a:lstStyle/>
          <a:p>
            <a:pPr algn="r" rtl="1"/>
            <a:r>
              <a:rPr lang="ar-SY" sz="2800" b="1" dirty="0">
                <a:solidFill>
                  <a:srgbClr val="00B0F0"/>
                </a:solidFill>
                <a:latin typeface="Tahoma" panose="020B0604030504040204" pitchFamily="34" charset="0"/>
                <a:ea typeface="Tahoma" panose="020B0604030504040204" pitchFamily="34" charset="0"/>
                <a:cs typeface="Tahoma" panose="020B0604030504040204" pitchFamily="34" charset="0"/>
              </a:rPr>
              <a:t>أساليب التقييم</a:t>
            </a:r>
          </a:p>
        </p:txBody>
      </p:sp>
      <p:sp>
        <p:nvSpPr>
          <p:cNvPr id="5" name="Rectangle 4"/>
          <p:cNvSpPr/>
          <p:nvPr/>
        </p:nvSpPr>
        <p:spPr>
          <a:xfrm>
            <a:off x="8140148" y="959289"/>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96456" y="1534817"/>
            <a:ext cx="10541000" cy="4016484"/>
          </a:xfrm>
          <a:prstGeom prst="rect">
            <a:avLst/>
          </a:prstGeom>
          <a:noFill/>
        </p:spPr>
        <p:txBody>
          <a:bodyPr wrap="square" rtlCol="0">
            <a:spAutoFit/>
          </a:bodyPr>
          <a:lstStyle/>
          <a:p>
            <a:pPr marL="517525" indent="-285750" algn="r" rtl="1">
              <a:lnSpc>
                <a:spcPct val="15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marL="285750" indent="-285750" algn="r" rtl="1">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r" rtl="1">
              <a:lnSpc>
                <a:spcPct val="250000"/>
              </a:lnSpc>
              <a:buFont typeface="Arial" panose="020B0604020202020204" pitchFamily="34" charset="0"/>
              <a:buChar char="•"/>
            </a:pPr>
            <a:r>
              <a:rPr lang="ar-SY" sz="2200" b="1" dirty="0">
                <a:latin typeface="Tahoma" panose="020B0604030504040204" pitchFamily="34" charset="0"/>
                <a:ea typeface="Tahoma" panose="020B0604030504040204" pitchFamily="34" charset="0"/>
                <a:cs typeface="Tahoma" panose="020B0604030504040204" pitchFamily="34" charset="0"/>
              </a:rPr>
              <a:t>اختبارات قصيرة: </a:t>
            </a:r>
            <a:r>
              <a:rPr lang="ar-SY" sz="2200" dirty="0">
                <a:latin typeface="Tahoma" panose="020B0604030504040204" pitchFamily="34" charset="0"/>
                <a:ea typeface="Tahoma" panose="020B0604030504040204" pitchFamily="34" charset="0"/>
                <a:cs typeface="Tahoma" panose="020B0604030504040204" pitchFamily="34" charset="0"/>
              </a:rPr>
              <a:t>عددها (10) اختبارات، (8) أسئلة كل اختبار، كل اختبار (8) درجات.</a:t>
            </a:r>
          </a:p>
          <a:p>
            <a:pPr marL="285750" indent="-285750" algn="r" rtl="1">
              <a:lnSpc>
                <a:spcPct val="250000"/>
              </a:lnSpc>
              <a:buFont typeface="Arial" panose="020B0604020202020204" pitchFamily="34" charset="0"/>
              <a:buChar char="•"/>
            </a:pPr>
            <a:r>
              <a:rPr lang="ar-SY" sz="2200" b="1" dirty="0">
                <a:latin typeface="Tahoma" panose="020B0604030504040204" pitchFamily="34" charset="0"/>
                <a:ea typeface="Tahoma" panose="020B0604030504040204" pitchFamily="34" charset="0"/>
                <a:cs typeface="Tahoma" panose="020B0604030504040204" pitchFamily="34" charset="0"/>
              </a:rPr>
              <a:t>الاختبار النهائي: </a:t>
            </a:r>
            <a:r>
              <a:rPr lang="ar-SY" sz="2200" dirty="0">
                <a:latin typeface="Tahoma" panose="020B0604030504040204" pitchFamily="34" charset="0"/>
                <a:ea typeface="Tahoma" panose="020B0604030504040204" pitchFamily="34" charset="0"/>
                <a:cs typeface="Tahoma" panose="020B0604030504040204" pitchFamily="34" charset="0"/>
              </a:rPr>
              <a:t>(20) درجة، مدته (60) دقيقة.</a:t>
            </a:r>
          </a:p>
          <a:p>
            <a:pPr marL="285750" indent="-285750" algn="r" rtl="1">
              <a:lnSpc>
                <a:spcPct val="250000"/>
              </a:lnSpc>
              <a:buFont typeface="Arial" panose="020B0604020202020204" pitchFamily="34" charset="0"/>
              <a:buChar char="•"/>
            </a:pPr>
            <a:r>
              <a:rPr lang="ar-SY" sz="2200" b="1" dirty="0">
                <a:latin typeface="Tahoma" panose="020B0604030504040204" pitchFamily="34" charset="0"/>
                <a:ea typeface="Tahoma" panose="020B0604030504040204" pitchFamily="34" charset="0"/>
                <a:cs typeface="Tahoma" panose="020B0604030504040204" pitchFamily="34" charset="0"/>
              </a:rPr>
              <a:t>طبيعة الأسئلة: </a:t>
            </a:r>
            <a:r>
              <a:rPr lang="ar-SY" sz="2200" dirty="0">
                <a:latin typeface="Tahoma" panose="020B0604030504040204" pitchFamily="34" charset="0"/>
                <a:ea typeface="Tahoma" panose="020B0604030504040204" pitchFamily="34" charset="0"/>
                <a:cs typeface="Tahoma" panose="020B0604030504040204" pitchFamily="34" charset="0"/>
              </a:rPr>
              <a:t>اختيار من متعدد، وصح وخطأ.</a:t>
            </a:r>
          </a:p>
          <a:p>
            <a:pPr algn="r" rtl="1"/>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2" descr="Outline of Course « UDS WA CAMPUS ICT CLASS">
            <a:extLst>
              <a:ext uri="{FF2B5EF4-FFF2-40B4-BE49-F238E27FC236}">
                <a16:creationId xmlns:a16="http://schemas.microsoft.com/office/drawing/2014/main" id="{E5DED008-EED2-4B19-A12B-9BF56D19209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38470" y="3581349"/>
            <a:ext cx="2617304" cy="1962978"/>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608489574"/>
      </p:ext>
    </p:extLst>
  </p:cSld>
  <p:clrMapOvr>
    <a:masterClrMapping/>
  </p:clrMapOvr>
  <mc:AlternateContent xmlns:mc="http://schemas.openxmlformats.org/markup-compatibility/2006" xmlns:p14="http://schemas.microsoft.com/office/powerpoint/2010/main">
    <mc:Choice Requires="p14">
      <p:transition p14:dur="10" advTm="60398"/>
    </mc:Choice>
    <mc:Fallback xmlns="">
      <p:transition advTm="6039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8">
                                            <p:txEl>
                                              <p:pRg st="2" end="2"/>
                                            </p:txEl>
                                          </p:spTgt>
                                        </p:tgtEl>
                                        <p:attrNameLst>
                                          <p:attrName>style.visibility</p:attrName>
                                        </p:attrNameLst>
                                      </p:cBhvr>
                                      <p:to>
                                        <p:strVal val="visible"/>
                                      </p:to>
                                    </p:set>
                                    <p:animEffect transition="in" filter="fade">
                                      <p:cBhvr>
                                        <p:cTn id="7" dur="1000"/>
                                        <p:tgtEl>
                                          <p:spTgt spid="48">
                                            <p:txEl>
                                              <p:pRg st="2" end="2"/>
                                            </p:txEl>
                                          </p:spTgt>
                                        </p:tgtEl>
                                      </p:cBhvr>
                                    </p:animEffect>
                                    <p:anim calcmode="lin" valueType="num">
                                      <p:cBhvr>
                                        <p:cTn id="8" dur="1000" fill="hold"/>
                                        <p:tgtEl>
                                          <p:spTgt spid="48">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48">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8">
                                            <p:txEl>
                                              <p:pRg st="3" end="3"/>
                                            </p:txEl>
                                          </p:spTgt>
                                        </p:tgtEl>
                                        <p:attrNameLst>
                                          <p:attrName>style.visibility</p:attrName>
                                        </p:attrNameLst>
                                      </p:cBhvr>
                                      <p:to>
                                        <p:strVal val="visible"/>
                                      </p:to>
                                    </p:set>
                                    <p:animEffect transition="in" filter="fade">
                                      <p:cBhvr>
                                        <p:cTn id="12" dur="1000"/>
                                        <p:tgtEl>
                                          <p:spTgt spid="48">
                                            <p:txEl>
                                              <p:pRg st="3" end="3"/>
                                            </p:txEl>
                                          </p:spTgt>
                                        </p:tgtEl>
                                      </p:cBhvr>
                                    </p:animEffect>
                                    <p:anim calcmode="lin" valueType="num">
                                      <p:cBhvr>
                                        <p:cTn id="13" dur="1000" fill="hold"/>
                                        <p:tgtEl>
                                          <p:spTgt spid="48">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48">
                                            <p:txEl>
                                              <p:pRg st="3" end="3"/>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8">
                                            <p:txEl>
                                              <p:pRg st="4" end="4"/>
                                            </p:txEl>
                                          </p:spTgt>
                                        </p:tgtEl>
                                        <p:attrNameLst>
                                          <p:attrName>style.visibility</p:attrName>
                                        </p:attrNameLst>
                                      </p:cBhvr>
                                      <p:to>
                                        <p:strVal val="visible"/>
                                      </p:to>
                                    </p:set>
                                    <p:animEffect transition="in" filter="fade">
                                      <p:cBhvr>
                                        <p:cTn id="17" dur="1000"/>
                                        <p:tgtEl>
                                          <p:spTgt spid="48">
                                            <p:txEl>
                                              <p:pRg st="4" end="4"/>
                                            </p:txEl>
                                          </p:spTgt>
                                        </p:tgtEl>
                                      </p:cBhvr>
                                    </p:animEffect>
                                    <p:anim calcmode="lin" valueType="num">
                                      <p:cBhvr>
                                        <p:cTn id="18" dur="1000" fill="hold"/>
                                        <p:tgtEl>
                                          <p:spTgt spid="48">
                                            <p:txEl>
                                              <p:pRg st="4" end="4"/>
                                            </p:txEl>
                                          </p:spTgt>
                                        </p:tgtEl>
                                        <p:attrNameLst>
                                          <p:attrName>ppt_x</p:attrName>
                                        </p:attrNameLst>
                                      </p:cBhvr>
                                      <p:tavLst>
                                        <p:tav tm="0">
                                          <p:val>
                                            <p:strVal val="#ppt_x"/>
                                          </p:val>
                                        </p:tav>
                                        <p:tav tm="100000">
                                          <p:val>
                                            <p:strVal val="#ppt_x"/>
                                          </p:val>
                                        </p:tav>
                                      </p:tavLst>
                                    </p:anim>
                                    <p:anim calcmode="lin" valueType="num">
                                      <p:cBhvr>
                                        <p:cTn id="19" dur="1000" fill="hold"/>
                                        <p:tgtEl>
                                          <p:spTgt spid="48">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969659" y="895024"/>
            <a:ext cx="3902032" cy="523220"/>
          </a:xfrm>
          <a:prstGeom prst="rect">
            <a:avLst/>
          </a:prstGeom>
          <a:noFill/>
        </p:spPr>
        <p:txBody>
          <a:bodyPr wrap="square" rtlCol="0">
            <a:spAutoFit/>
          </a:bodyPr>
          <a:lstStyle/>
          <a:p>
            <a:pPr algn="r" rtl="1"/>
            <a:r>
              <a:rPr lang="ar-SY" sz="2800" b="1" dirty="0">
                <a:solidFill>
                  <a:srgbClr val="00B0F0"/>
                </a:solidFill>
                <a:latin typeface="Tahoma" panose="020B0604030504040204" pitchFamily="34" charset="0"/>
                <a:ea typeface="Tahoma" panose="020B0604030504040204" pitchFamily="34" charset="0"/>
                <a:cs typeface="Tahoma" panose="020B0604030504040204" pitchFamily="34" charset="0"/>
              </a:rPr>
              <a:t>مراجع المقرر</a:t>
            </a:r>
          </a:p>
        </p:txBody>
      </p:sp>
      <p:sp>
        <p:nvSpPr>
          <p:cNvPr id="5" name="Rectangle 4"/>
          <p:cNvSpPr/>
          <p:nvPr/>
        </p:nvSpPr>
        <p:spPr>
          <a:xfrm>
            <a:off x="8147712" y="847101"/>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041500" y="1381604"/>
            <a:ext cx="9964280" cy="5632311"/>
          </a:xfrm>
          <a:prstGeom prst="rect">
            <a:avLst/>
          </a:prstGeom>
          <a:noFill/>
        </p:spPr>
        <p:txBody>
          <a:bodyPr wrap="square" rtlCol="0">
            <a:spAutoFit/>
          </a:bodyPr>
          <a:lstStyle/>
          <a:p>
            <a:pPr marL="517525" indent="-285750" algn="r" rtl="1">
              <a:lnSpc>
                <a:spcPct val="15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marL="285750" indent="-285750" algn="r" rtl="1">
              <a:lnSpc>
                <a:spcPct val="150000"/>
              </a:lnSpc>
              <a:buFont typeface="Arial" panose="020B0604020202020204" pitchFamily="34" charset="0"/>
              <a:buChar char="•"/>
            </a:pPr>
            <a:r>
              <a:rPr lang="ar-SY" b="1" dirty="0">
                <a:latin typeface="Tahoma" panose="020B0604030504040204" pitchFamily="34" charset="0"/>
                <a:ea typeface="Tahoma" panose="020B0604030504040204" pitchFamily="34" charset="0"/>
                <a:cs typeface="Tahoma" panose="020B0604030504040204" pitchFamily="34" charset="0"/>
              </a:rPr>
              <a:t>الأجنبية:</a:t>
            </a:r>
          </a:p>
          <a:p>
            <a:pPr marL="285750" marR="0" indent="-285750">
              <a:lnSpc>
                <a:spcPct val="150000"/>
              </a:lnSpc>
              <a:buFont typeface="Wingdings" panose="05000000000000000000" pitchFamily="2" charset="2"/>
              <a:buChar char="Ø"/>
            </a:pPr>
            <a:r>
              <a:rPr lang="en-US" sz="1800" dirty="0">
                <a:effectLst/>
                <a:latin typeface="Times New Roman" panose="02020603050405020304" pitchFamily="18" charset="0"/>
                <a:ea typeface="Times New Roman" panose="02020603050405020304" pitchFamily="18" charset="0"/>
              </a:rPr>
              <a:t>Sterne, Jim. </a:t>
            </a:r>
            <a:r>
              <a:rPr lang="en-US" sz="1800" i="1" dirty="0">
                <a:effectLst/>
                <a:latin typeface="Times New Roman" panose="02020603050405020304" pitchFamily="18" charset="0"/>
                <a:ea typeface="Times New Roman" panose="02020603050405020304" pitchFamily="18" charset="0"/>
              </a:rPr>
              <a:t>AI for Marketing</a:t>
            </a:r>
            <a:r>
              <a:rPr lang="en-US" sz="1800" dirty="0">
                <a:effectLst/>
                <a:latin typeface="Times New Roman" panose="02020603050405020304" pitchFamily="18" charset="0"/>
                <a:ea typeface="Times New Roman" panose="02020603050405020304" pitchFamily="18" charset="0"/>
              </a:rPr>
              <a:t>, 2023.</a:t>
            </a:r>
          </a:p>
          <a:p>
            <a:pPr marL="285750" marR="0" indent="-285750">
              <a:lnSpc>
                <a:spcPct val="150000"/>
              </a:lnSpc>
              <a:buFont typeface="Wingdings" panose="05000000000000000000" pitchFamily="2" charset="2"/>
              <a:buChar char="Ø"/>
            </a:pPr>
            <a:r>
              <a:rPr lang="en-US" sz="1800" dirty="0">
                <a:effectLst/>
                <a:latin typeface="Times New Roman" panose="02020603050405020304" pitchFamily="18" charset="0"/>
                <a:ea typeface="Times New Roman" panose="02020603050405020304" pitchFamily="18" charset="0"/>
              </a:rPr>
              <a:t>Cassatt, Amanda. </a:t>
            </a:r>
            <a:r>
              <a:rPr lang="en-US" sz="1800" i="1" dirty="0">
                <a:effectLst/>
                <a:latin typeface="Times New Roman" panose="02020603050405020304" pitchFamily="18" charset="0"/>
                <a:ea typeface="Times New Roman" panose="02020603050405020304" pitchFamily="18" charset="0"/>
              </a:rPr>
              <a:t>Web3 Marketing: A Handbook for the Next Internet Revolution</a:t>
            </a:r>
            <a:r>
              <a:rPr lang="en-US" sz="1800" dirty="0">
                <a:effectLst/>
                <a:latin typeface="Times New Roman" panose="02020603050405020304" pitchFamily="18" charset="0"/>
                <a:ea typeface="Times New Roman" panose="02020603050405020304" pitchFamily="18" charset="0"/>
              </a:rPr>
              <a:t>, 2023.</a:t>
            </a:r>
          </a:p>
          <a:p>
            <a:pPr marL="342900" marR="0" lvl="0" indent="-342900">
              <a:lnSpc>
                <a:spcPct val="150000"/>
              </a:lnSpc>
              <a:buFont typeface="Wingdings" panose="05000000000000000000" pitchFamily="2" charset="2"/>
              <a:buChar char="Ø"/>
            </a:pPr>
            <a:r>
              <a:rPr lang="en-US" sz="1800" dirty="0" err="1">
                <a:effectLst/>
                <a:latin typeface="Times New Roman" panose="02020603050405020304" pitchFamily="18" charset="0"/>
                <a:ea typeface="Times New Roman" panose="02020603050405020304" pitchFamily="18" charset="0"/>
              </a:rPr>
              <a:t>Murawski</a:t>
            </a:r>
            <a:r>
              <a:rPr lang="en-US" sz="1800" dirty="0">
                <a:effectLst/>
                <a:latin typeface="Times New Roman" panose="02020603050405020304" pitchFamily="18" charset="0"/>
                <a:ea typeface="Times New Roman" panose="02020603050405020304" pitchFamily="18" charset="0"/>
              </a:rPr>
              <a:t>, Tadeusz. Smart Strategies: AI Tools for Sales and Marketing Excellence, 2024.</a:t>
            </a:r>
          </a:p>
          <a:p>
            <a:pPr marL="342900" marR="0" lvl="0" indent="-342900">
              <a:lnSpc>
                <a:spcPct val="150000"/>
              </a:lnSpc>
              <a:buFont typeface="Wingdings" panose="05000000000000000000" pitchFamily="2" charset="2"/>
              <a:buChar char="Ø"/>
            </a:pPr>
            <a:r>
              <a:rPr lang="en-US" sz="1800" dirty="0">
                <a:effectLst/>
                <a:latin typeface="Times New Roman" panose="02020603050405020304" pitchFamily="18" charset="0"/>
                <a:ea typeface="Times New Roman" panose="02020603050405020304" pitchFamily="18" charset="0"/>
              </a:rPr>
              <a:t>Radius, High. AI-Powered Marketing: Transforming Consumer Engagement and Brand Growth, 2024.</a:t>
            </a:r>
          </a:p>
          <a:p>
            <a:pPr marL="342900" marR="0" lvl="0" indent="-342900">
              <a:lnSpc>
                <a:spcPct val="150000"/>
              </a:lnSpc>
              <a:buFont typeface="Wingdings" panose="05000000000000000000" pitchFamily="2" charset="2"/>
              <a:buChar char="Ø"/>
            </a:pPr>
            <a:r>
              <a:rPr lang="en-US" sz="1800" dirty="0" err="1">
                <a:effectLst/>
                <a:latin typeface="Times New Roman" panose="02020603050405020304" pitchFamily="18" charset="0"/>
                <a:ea typeface="Times New Roman" panose="02020603050405020304" pitchFamily="18" charset="0"/>
              </a:rPr>
              <a:t>Sthanunathan</a:t>
            </a:r>
            <a:r>
              <a:rPr lang="en-US" sz="1800" dirty="0">
                <a:effectLst/>
                <a:latin typeface="Times New Roman" panose="02020603050405020304" pitchFamily="18" charset="0"/>
                <a:ea typeface="Times New Roman" panose="02020603050405020304" pitchFamily="18" charset="0"/>
              </a:rPr>
              <a:t>  Stan. AI for Marketing And</a:t>
            </a:r>
            <a:r>
              <a:rPr lang="ar-SY" sz="18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product Innovation, 2019.</a:t>
            </a:r>
            <a:endParaRPr lang="ar-SY" sz="1800" dirty="0">
              <a:effectLst/>
              <a:latin typeface="Times New Roman" panose="02020603050405020304" pitchFamily="18" charset="0"/>
              <a:ea typeface="Times New Roman" panose="02020603050405020304" pitchFamily="18" charset="0"/>
            </a:endParaRPr>
          </a:p>
          <a:p>
            <a:pPr marL="342900" marR="0" lvl="0" indent="-342900" algn="r" rtl="1">
              <a:lnSpc>
                <a:spcPct val="150000"/>
              </a:lnSpc>
              <a:buFont typeface="Symbol" panose="05050102010706020507" pitchFamily="18" charset="2"/>
              <a:buChar char=""/>
            </a:pPr>
            <a:r>
              <a:rPr lang="ar-SY" sz="1800" b="1" dirty="0">
                <a:effectLst/>
                <a:latin typeface="Tahoma" panose="020B0604030504040204" pitchFamily="34" charset="0"/>
                <a:ea typeface="Tahoma" panose="020B0604030504040204" pitchFamily="34" charset="0"/>
                <a:cs typeface="Tahoma" panose="020B0604030504040204" pitchFamily="34" charset="0"/>
              </a:rPr>
              <a:t>العربية:</a:t>
            </a:r>
            <a:endParaRPr lang="en-US" sz="1800" b="1" dirty="0">
              <a:effectLst/>
              <a:latin typeface="Tahoma" panose="020B0604030504040204" pitchFamily="34" charset="0"/>
              <a:ea typeface="Tahoma" panose="020B0604030504040204" pitchFamily="34" charset="0"/>
              <a:cs typeface="Tahoma" panose="020B0604030504040204" pitchFamily="34" charset="0"/>
            </a:endParaRPr>
          </a:p>
          <a:p>
            <a:pPr marL="342900" marR="0" lvl="0" indent="-342900" algn="r" rtl="1">
              <a:lnSpc>
                <a:spcPct val="150000"/>
              </a:lnSpc>
              <a:buFont typeface="Wingdings" panose="05000000000000000000" pitchFamily="2" charset="2"/>
              <a:buChar char="Ø"/>
            </a:pPr>
            <a:r>
              <a:rPr lang="ar-SA" sz="1800" dirty="0">
                <a:effectLst/>
                <a:latin typeface="Tahoma" panose="020B0604030504040204" pitchFamily="34" charset="0"/>
                <a:ea typeface="Tahoma" panose="020B0604030504040204" pitchFamily="34" charset="0"/>
                <a:cs typeface="Tahoma" panose="020B0604030504040204" pitchFamily="34" charset="0"/>
              </a:rPr>
              <a:t>محمد، ريم. استخدام تقنيات انتاج الواقع المعزز في تسويق العلامات التجارية وعلاقته بمستوى تنافسيته، 2024.</a:t>
            </a:r>
            <a:endParaRPr lang="en-US" sz="1800" dirty="0">
              <a:effectLst/>
              <a:latin typeface="Tahoma" panose="020B0604030504040204" pitchFamily="34" charset="0"/>
              <a:ea typeface="Tahoma" panose="020B0604030504040204" pitchFamily="34" charset="0"/>
              <a:cs typeface="Tahoma" panose="020B0604030504040204" pitchFamily="34" charset="0"/>
            </a:endParaRPr>
          </a:p>
          <a:p>
            <a:pPr marL="342900" marR="0" lvl="0" indent="-342900" algn="r" rtl="1">
              <a:lnSpc>
                <a:spcPct val="150000"/>
              </a:lnSpc>
              <a:buFont typeface="Wingdings" panose="05000000000000000000" pitchFamily="2" charset="2"/>
              <a:buChar char="Ø"/>
            </a:pPr>
            <a:r>
              <a:rPr lang="ar-SA" sz="1800" dirty="0" err="1">
                <a:effectLst/>
                <a:latin typeface="Tahoma" panose="020B0604030504040204" pitchFamily="34" charset="0"/>
                <a:ea typeface="Tahoma" panose="020B0604030504040204" pitchFamily="34" charset="0"/>
                <a:cs typeface="Tahoma" panose="020B0604030504040204" pitchFamily="34" charset="0"/>
              </a:rPr>
              <a:t>فاطيمة</a:t>
            </a:r>
            <a:r>
              <a:rPr lang="ar-SA" sz="1800" dirty="0">
                <a:effectLst/>
                <a:latin typeface="Tahoma" panose="020B0604030504040204" pitchFamily="34" charset="0"/>
                <a:ea typeface="Tahoma" panose="020B0604030504040204" pitchFamily="34" charset="0"/>
                <a:cs typeface="Tahoma" panose="020B0604030504040204" pitchFamily="34" charset="0"/>
              </a:rPr>
              <a:t>، سايح. دور تطبيقات الذكاء الاصطناعي في تعزيز استراتيجيات المزيج التسويقي، 2024.</a:t>
            </a:r>
            <a:endParaRPr lang="en-US" sz="1800" dirty="0">
              <a:effectLst/>
              <a:latin typeface="Tahoma" panose="020B0604030504040204" pitchFamily="34" charset="0"/>
              <a:ea typeface="Tahoma" panose="020B0604030504040204" pitchFamily="34" charset="0"/>
              <a:cs typeface="Tahoma" panose="020B0604030504040204" pitchFamily="34" charset="0"/>
            </a:endParaRPr>
          </a:p>
          <a:p>
            <a:pPr marL="285750" indent="-285750" algn="r" rtl="1">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64888403"/>
      </p:ext>
    </p:extLst>
  </p:cSld>
  <p:clrMapOvr>
    <a:masterClrMapping/>
  </p:clrMapOvr>
  <mc:AlternateContent xmlns:mc="http://schemas.openxmlformats.org/markup-compatibility/2006" xmlns:p14="http://schemas.microsoft.com/office/powerpoint/2010/main">
    <mc:Choice Requires="p14">
      <p:transition p14:dur="10" advTm="118057"/>
    </mc:Choice>
    <mc:Fallback xmlns="">
      <p:transition advTm="118057"/>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a:t>لأن التسويق لم يعد تقليديًا... والتقنيات الحديثة أصبحت قلب العملية التسويقية.لأن الشركات اليوم تبحث عن مسوّقين يفهمون البيانات ويستخدمون الذكاء الاصطناعي بذكاء.لأنك ستتعلم كيف توظّف أدوات رقمية حقيقية لصناعة قرارات تسويقية مؤثرة ومواكبة للمستقبل.</a:t>
            </a:r>
            <a:endParaRPr lang="en-US" dirty="0"/>
          </a:p>
        </p:txBody>
      </p:sp>
      <p:sp>
        <p:nvSpPr>
          <p:cNvPr id="3" name="TextBox 2"/>
          <p:cNvSpPr txBox="1"/>
          <p:nvPr/>
        </p:nvSpPr>
        <p:spPr>
          <a:xfrm>
            <a:off x="3830511" y="952313"/>
            <a:ext cx="3902032" cy="523220"/>
          </a:xfrm>
          <a:prstGeom prst="rect">
            <a:avLst/>
          </a:prstGeom>
          <a:noFill/>
        </p:spPr>
        <p:txBody>
          <a:bodyPr wrap="square" rtlCol="0">
            <a:spAutoFit/>
          </a:bodyPr>
          <a:lstStyle/>
          <a:p>
            <a:pPr algn="r" rtl="1"/>
            <a:r>
              <a:rPr lang="ar-SY" sz="2800" b="1" dirty="0">
                <a:solidFill>
                  <a:srgbClr val="00B0F0"/>
                </a:solidFill>
                <a:latin typeface="Tahoma" panose="020B0604030504040204" pitchFamily="34" charset="0"/>
                <a:ea typeface="Tahoma" panose="020B0604030504040204" pitchFamily="34" charset="0"/>
                <a:cs typeface="Tahoma" panose="020B0604030504040204" pitchFamily="34" charset="0"/>
              </a:rPr>
              <a:t>لماذا هذا المقرر مهم؟</a:t>
            </a:r>
          </a:p>
        </p:txBody>
      </p:sp>
      <p:sp>
        <p:nvSpPr>
          <p:cNvPr id="5" name="Rectangle 4"/>
          <p:cNvSpPr/>
          <p:nvPr/>
        </p:nvSpPr>
        <p:spPr>
          <a:xfrm>
            <a:off x="8147712" y="847101"/>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013541" y="2256612"/>
            <a:ext cx="9964280" cy="2295372"/>
          </a:xfrm>
          <a:prstGeom prst="rect">
            <a:avLst/>
          </a:prstGeom>
          <a:noFill/>
        </p:spPr>
        <p:txBody>
          <a:bodyPr wrap="square" rtlCol="0">
            <a:spAutoFit/>
          </a:bodyPr>
          <a:lstStyle/>
          <a:p>
            <a:pPr algn="r" rtl="1">
              <a:lnSpc>
                <a:spcPct val="300000"/>
              </a:lnSpc>
            </a:pPr>
            <a:r>
              <a:rPr lang="ar-SY" sz="1700" b="1" dirty="0">
                <a:latin typeface="Tahoma" panose="020B0604030504040204" pitchFamily="34" charset="0"/>
                <a:ea typeface="Tahoma" panose="020B0604030504040204" pitchFamily="34" charset="0"/>
                <a:cs typeface="Tahoma" panose="020B0604030504040204" pitchFamily="34" charset="0"/>
              </a:rPr>
              <a:t>لأن التسويق لم يعد تقليديًا... والتقنيات الحديثة أصبحت قلب العملية التسويقية.</a:t>
            </a:r>
          </a:p>
          <a:p>
            <a:pPr algn="r" rtl="1">
              <a:lnSpc>
                <a:spcPct val="300000"/>
              </a:lnSpc>
            </a:pPr>
            <a:r>
              <a:rPr lang="ar-SY" sz="1700" b="1" dirty="0">
                <a:latin typeface="Tahoma" panose="020B0604030504040204" pitchFamily="34" charset="0"/>
                <a:ea typeface="Tahoma" panose="020B0604030504040204" pitchFamily="34" charset="0"/>
                <a:cs typeface="Tahoma" panose="020B0604030504040204" pitchFamily="34" charset="0"/>
              </a:rPr>
              <a:t>لأن الشركات اليوم تبحث عن مسوّقين يفهمون البيانات ويستخدمون الذكاء الاصطناعي بذكاء.</a:t>
            </a:r>
          </a:p>
          <a:p>
            <a:pPr algn="r" rtl="1">
              <a:lnSpc>
                <a:spcPct val="300000"/>
              </a:lnSpc>
            </a:pPr>
            <a:r>
              <a:rPr lang="ar-SY" sz="1700" b="1" dirty="0">
                <a:latin typeface="Tahoma" panose="020B0604030504040204" pitchFamily="34" charset="0"/>
                <a:ea typeface="Tahoma" panose="020B0604030504040204" pitchFamily="34" charset="0"/>
                <a:cs typeface="Tahoma" panose="020B0604030504040204" pitchFamily="34" charset="0"/>
              </a:rPr>
              <a:t>لأنك ستتعلم كيف توظّف أدوات رقمية حقيقية لصناعة قرارات تسويقية مؤثرة ومواكبة للمستقبل.</a:t>
            </a:r>
            <a:endParaRPr lang="en-US" sz="1700" b="1" dirty="0">
              <a:latin typeface="Tahoma" panose="020B0604030504040204" pitchFamily="34" charset="0"/>
              <a:ea typeface="Tahoma" panose="020B0604030504040204" pitchFamily="34" charset="0"/>
              <a:cs typeface="Tahoma" panose="020B0604030504040204" pitchFamily="34"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AEA31A8D-17DA-412C-B857-B6757CE125E1}"/>
              </a:ext>
            </a:extLst>
          </p:cNvPr>
          <p:cNvPicPr>
            <a:picLocks noChangeAspect="1"/>
          </p:cNvPicPr>
          <p:nvPr/>
        </p:nvPicPr>
        <p:blipFill>
          <a:blip r:embed="rId4"/>
          <a:stretch>
            <a:fillRect/>
          </a:stretch>
        </p:blipFill>
        <p:spPr>
          <a:xfrm>
            <a:off x="8155276" y="778229"/>
            <a:ext cx="1249017" cy="1249017"/>
          </a:xfrm>
          <a:prstGeom prst="rect">
            <a:avLst/>
          </a:prstGeom>
        </p:spPr>
      </p:pic>
    </p:spTree>
    <p:custDataLst>
      <p:tags r:id="rId1"/>
    </p:custDataLst>
    <p:extLst>
      <p:ext uri="{BB962C8B-B14F-4D97-AF65-F5344CB8AC3E}">
        <p14:creationId xmlns:p14="http://schemas.microsoft.com/office/powerpoint/2010/main" val="519774767"/>
      </p:ext>
    </p:extLst>
  </p:cSld>
  <p:clrMapOvr>
    <a:masterClrMapping/>
  </p:clrMapOvr>
  <mc:AlternateContent xmlns:mc="http://schemas.openxmlformats.org/markup-compatibility/2006" xmlns:p14="http://schemas.microsoft.com/office/powerpoint/2010/main">
    <mc:Choice Requires="p14">
      <p:transition p14:dur="10" advTm="73047"/>
    </mc:Choice>
    <mc:Fallback xmlns="">
      <p:transition advTm="7304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Effect transition="in" filter="fade">
                                      <p:cBhvr>
                                        <p:cTn id="7" dur="1000"/>
                                        <p:tgtEl>
                                          <p:spTgt spid="48">
                                            <p:txEl>
                                              <p:pRg st="0" end="0"/>
                                            </p:txEl>
                                          </p:spTgt>
                                        </p:tgtEl>
                                      </p:cBhvr>
                                    </p:animEffect>
                                    <p:anim calcmode="lin" valueType="num">
                                      <p:cBhvr>
                                        <p:cTn id="8" dur="1000" fill="hold"/>
                                        <p:tgtEl>
                                          <p:spTgt spid="4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8">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8">
                                            <p:txEl>
                                              <p:pRg st="1" end="1"/>
                                            </p:txEl>
                                          </p:spTgt>
                                        </p:tgtEl>
                                        <p:attrNameLst>
                                          <p:attrName>style.visibility</p:attrName>
                                        </p:attrNameLst>
                                      </p:cBhvr>
                                      <p:to>
                                        <p:strVal val="visible"/>
                                      </p:to>
                                    </p:set>
                                    <p:animEffect transition="in" filter="fade">
                                      <p:cBhvr>
                                        <p:cTn id="12" dur="1000"/>
                                        <p:tgtEl>
                                          <p:spTgt spid="48">
                                            <p:txEl>
                                              <p:pRg st="1" end="1"/>
                                            </p:txEl>
                                          </p:spTgt>
                                        </p:tgtEl>
                                      </p:cBhvr>
                                    </p:animEffect>
                                    <p:anim calcmode="lin" valueType="num">
                                      <p:cBhvr>
                                        <p:cTn id="13" dur="1000" fill="hold"/>
                                        <p:tgtEl>
                                          <p:spTgt spid="48">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48">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8">
                                            <p:txEl>
                                              <p:pRg st="2" end="2"/>
                                            </p:txEl>
                                          </p:spTgt>
                                        </p:tgtEl>
                                        <p:attrNameLst>
                                          <p:attrName>style.visibility</p:attrName>
                                        </p:attrNameLst>
                                      </p:cBhvr>
                                      <p:to>
                                        <p:strVal val="visible"/>
                                      </p:to>
                                    </p:set>
                                    <p:animEffect transition="in" filter="fade">
                                      <p:cBhvr>
                                        <p:cTn id="17" dur="1000"/>
                                        <p:tgtEl>
                                          <p:spTgt spid="48">
                                            <p:txEl>
                                              <p:pRg st="2" end="2"/>
                                            </p:txEl>
                                          </p:spTgt>
                                        </p:tgtEl>
                                      </p:cBhvr>
                                    </p:animEffect>
                                    <p:anim calcmode="lin" valueType="num">
                                      <p:cBhvr>
                                        <p:cTn id="18" dur="1000" fill="hold"/>
                                        <p:tgtEl>
                                          <p:spTgt spid="48">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48">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a:t>لأن التسويق لم يعد تقليديًا... والتقنيات الحديثة أصبحت قلب العملية التسويقية.لأن الشركات اليوم تبحث عن مسوّقين يفهمون البيانات ويستخدمون الذكاء الاصطناعي بذكاء.لأنك ستتعلم كيف توظّف أدوات رقمية حقيقية لصناعة قرارات تسويقية مؤثرة ومواكبة للمستقبل.</a:t>
            </a:r>
            <a:endParaRPr lang="en-US" dirty="0"/>
          </a:p>
        </p:txBody>
      </p:sp>
      <p:sp>
        <p:nvSpPr>
          <p:cNvPr id="3" name="TextBox 2"/>
          <p:cNvSpPr txBox="1"/>
          <p:nvPr/>
        </p:nvSpPr>
        <p:spPr>
          <a:xfrm>
            <a:off x="3830511" y="952313"/>
            <a:ext cx="3902032" cy="523220"/>
          </a:xfrm>
          <a:prstGeom prst="rect">
            <a:avLst/>
          </a:prstGeom>
          <a:noFill/>
        </p:spPr>
        <p:txBody>
          <a:bodyPr wrap="square" rtlCol="0">
            <a:spAutoFit/>
          </a:bodyPr>
          <a:lstStyle/>
          <a:p>
            <a:pPr algn="r" rtl="1"/>
            <a:r>
              <a:rPr lang="ar-SY" sz="2800" b="1" dirty="0">
                <a:solidFill>
                  <a:srgbClr val="00B0F0"/>
                </a:solidFill>
                <a:latin typeface="Tahoma" panose="020B0604030504040204" pitchFamily="34" charset="0"/>
                <a:ea typeface="Tahoma" panose="020B0604030504040204" pitchFamily="34" charset="0"/>
                <a:cs typeface="Tahoma" panose="020B0604030504040204" pitchFamily="34" charset="0"/>
              </a:rPr>
              <a:t>الخاتمة</a:t>
            </a:r>
          </a:p>
        </p:txBody>
      </p:sp>
      <p:sp>
        <p:nvSpPr>
          <p:cNvPr id="5" name="Rectangle 4"/>
          <p:cNvSpPr/>
          <p:nvPr/>
        </p:nvSpPr>
        <p:spPr>
          <a:xfrm>
            <a:off x="8147712" y="847101"/>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67140" y="1815722"/>
            <a:ext cx="9964280" cy="4027128"/>
          </a:xfrm>
          <a:prstGeom prst="rect">
            <a:avLst/>
          </a:prstGeom>
          <a:noFill/>
        </p:spPr>
        <p:txBody>
          <a:bodyPr wrap="square" rtlCol="0">
            <a:spAutoFit/>
          </a:bodyPr>
          <a:lstStyle/>
          <a:p>
            <a:pPr algn="just" rtl="1">
              <a:lnSpc>
                <a:spcPct val="250000"/>
              </a:lnSpc>
            </a:pPr>
            <a:r>
              <a:rPr lang="ar-SY" sz="1500" b="1" dirty="0">
                <a:latin typeface="Tahoma" panose="020B0604030504040204" pitchFamily="34" charset="0"/>
                <a:ea typeface="Tahoma" panose="020B0604030504040204" pitchFamily="34" charset="0"/>
                <a:cs typeface="Tahoma" panose="020B0604030504040204" pitchFamily="34" charset="0"/>
              </a:rPr>
              <a:t>لقد سعينا من خلال ما سبق إلى رسم الملامح الأولية لمقرر يتمحور حول موضوع شديد الحيوية والتجدد، وهو التسويق عبر التقنيات الحديثة. لقد حاولنا أن نوضح الخلفية المعرفية التي سننطلق منها، والمنهجية التي سنعتمدها في تحليل ودراسة الظواهر التسويقية في بيئة رقمية متغيرة. هذه المحاضرة ليست سوى مقدمة لرؤية أوسع سنتناولها خلال الأسابيع القادمة. أدعوكم من الآن إلى التفاعل النقدي مع المفاهيم المطروحة، وإلى متابعة المستجدات في هذا المجال الحيوي، لأن ما ندرسه ليس معرفة ثابتة، بل واقع متغير يحتاج إلى وعي متجدد، وفكر مرن، وقدرة على الربط بين النظرية والممارسة. أرحب بكم مرة أخرى، وأتطلع إلى حوارات علمية ثرية معكم في هذا المقرر.</a:t>
            </a:r>
            <a:endParaRPr lang="en-US" sz="1500" b="1" dirty="0">
              <a:latin typeface="Tahoma" panose="020B0604030504040204" pitchFamily="34" charset="0"/>
              <a:ea typeface="Tahoma" panose="020B0604030504040204" pitchFamily="34" charset="0"/>
              <a:cs typeface="Tahoma" panose="020B0604030504040204" pitchFamily="34"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106705118"/>
      </p:ext>
    </p:extLst>
  </p:cSld>
  <p:clrMapOvr>
    <a:masterClrMapping/>
  </p:clrMapOvr>
  <mc:AlternateContent xmlns:mc="http://schemas.openxmlformats.org/markup-compatibility/2006" xmlns:p14="http://schemas.microsoft.com/office/powerpoint/2010/main">
    <mc:Choice Requires="p14">
      <p:transition p14:dur="10" advTm="60281"/>
    </mc:Choice>
    <mc:Fallback xmlns="">
      <p:transition advTm="6028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Effect transition="in" filter="fade">
                                      <p:cBhvr>
                                        <p:cTn id="7" dur="1000"/>
                                        <p:tgtEl>
                                          <p:spTgt spid="48">
                                            <p:txEl>
                                              <p:pRg st="0" end="0"/>
                                            </p:txEl>
                                          </p:spTgt>
                                        </p:tgtEl>
                                      </p:cBhvr>
                                    </p:animEffect>
                                    <p:anim calcmode="lin" valueType="num">
                                      <p:cBhvr>
                                        <p:cTn id="8" dur="1000" fill="hold"/>
                                        <p:tgtEl>
                                          <p:spTgt spid="4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8">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357809" y="4978863"/>
            <a:ext cx="5711998" cy="1210716"/>
          </a:xfrm>
          <a:prstGeom prst="rect">
            <a:avLst/>
          </a:prstGeom>
          <a:noFill/>
        </p:spPr>
        <p:txBody>
          <a:bodyPr wrap="square">
            <a:spAutoFit/>
          </a:bodyPr>
          <a:lstStyle/>
          <a:p>
            <a:pPr algn="ctr" rtl="1">
              <a:lnSpc>
                <a:spcPct val="120000"/>
              </a:lnSpc>
            </a:pPr>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إلى اللقاء </a:t>
            </a:r>
          </a:p>
          <a:p>
            <a:pPr algn="ctr" rtl="1">
              <a:lnSpc>
                <a:spcPct val="120000"/>
              </a:lnSpc>
            </a:pPr>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في المحاضر التالية</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41" name="TextBox 40"/>
          <p:cNvSpPr txBox="1"/>
          <p:nvPr/>
        </p:nvSpPr>
        <p:spPr>
          <a:xfrm>
            <a:off x="6383067" y="1163569"/>
            <a:ext cx="5763116" cy="584775"/>
          </a:xfrm>
          <a:prstGeom prst="rect">
            <a:avLst/>
          </a:prstGeom>
          <a:noFill/>
        </p:spPr>
        <p:txBody>
          <a:bodyPr wrap="none" rtlCol="0">
            <a:spAutoFit/>
          </a:bodyPr>
          <a:lstStyle/>
          <a:p>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التسويق عبر التقنيات الحديثة</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77456"/>
    </mc:Choice>
    <mc:Fallback xmlns="">
      <p:transition spd="slow" advTm="1774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336554" y="5629462"/>
            <a:ext cx="7528324" cy="923330"/>
          </a:xfrm>
          <a:prstGeom prst="rect">
            <a:avLst/>
          </a:prstGeom>
          <a:noFill/>
        </p:spPr>
        <p:txBody>
          <a:bodyPr wrap="square" rtlCol="0">
            <a:spAutoFit/>
          </a:bodyPr>
          <a:lstStyle/>
          <a:p>
            <a:r>
              <a:rPr lang="ar-SY" sz="5400" b="1" dirty="0">
                <a:solidFill>
                  <a:schemeClr val="bg1"/>
                </a:solidFill>
                <a:latin typeface="Tahoma" panose="020B0604030504040204" pitchFamily="34" charset="0"/>
                <a:ea typeface="Tahoma" panose="020B0604030504040204" pitchFamily="34" charset="0"/>
                <a:cs typeface="Tahoma" panose="020B0604030504040204" pitchFamily="34" charset="0"/>
              </a:rPr>
              <a:t>شكراً لحسن إصغائكم</a:t>
            </a:r>
            <a:endParaRPr lang="en-US" sz="54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8227"/>
    </mc:Choice>
    <mc:Fallback xmlns="">
      <p:transition spd="slow" advTm="822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5.9"/>
</p:tagLst>
</file>

<file path=ppt/tags/tag2.xml><?xml version="1.0" encoding="utf-8"?>
<p:tagLst xmlns:a="http://schemas.openxmlformats.org/drawingml/2006/main" xmlns:r="http://schemas.openxmlformats.org/officeDocument/2006/relationships" xmlns:p="http://schemas.openxmlformats.org/presentationml/2006/main">
  <p:tag name="TIMING" val="|4.7"/>
</p:tagLst>
</file>

<file path=ppt/tags/tag3.xml><?xml version="1.0" encoding="utf-8"?>
<p:tagLst xmlns:a="http://schemas.openxmlformats.org/drawingml/2006/main" xmlns:r="http://schemas.openxmlformats.org/officeDocument/2006/relationships" xmlns:p="http://schemas.openxmlformats.org/presentationml/2006/main">
  <p:tag name="TIMING" val="|3"/>
</p:tagLst>
</file>

<file path=ppt/tags/tag4.xml><?xml version="1.0" encoding="utf-8"?>
<p:tagLst xmlns:a="http://schemas.openxmlformats.org/drawingml/2006/main" xmlns:r="http://schemas.openxmlformats.org/officeDocument/2006/relationships" xmlns:p="http://schemas.openxmlformats.org/presentationml/2006/main">
  <p:tag name="TIMING" val="|1.6"/>
</p:tagLst>
</file>

<file path=ppt/tags/tag5.xml><?xml version="1.0" encoding="utf-8"?>
<p:tagLst xmlns:a="http://schemas.openxmlformats.org/drawingml/2006/main" xmlns:r="http://schemas.openxmlformats.org/officeDocument/2006/relationships" xmlns:p="http://schemas.openxmlformats.org/presentationml/2006/main">
  <p:tag name="TIMING" val="|0.9"/>
</p:tagLst>
</file>

<file path=ppt/tags/tag6.xml><?xml version="1.0" encoding="utf-8"?>
<p:tagLst xmlns:a="http://schemas.openxmlformats.org/drawingml/2006/main" xmlns:r="http://schemas.openxmlformats.org/officeDocument/2006/relationships" xmlns:p="http://schemas.openxmlformats.org/presentationml/2006/main">
  <p:tag name="TIMING" val="|1.2"/>
</p:tagLst>
</file>

<file path=ppt/tags/tag7.xml><?xml version="1.0" encoding="utf-8"?>
<p:tagLst xmlns:a="http://schemas.openxmlformats.org/drawingml/2006/main" xmlns:r="http://schemas.openxmlformats.org/officeDocument/2006/relationships" xmlns:p="http://schemas.openxmlformats.org/presentationml/2006/main">
  <p:tag name="TIMING" val="|2.3"/>
</p:tagLst>
</file>

<file path=ppt/tags/tag8.xml><?xml version="1.0" encoding="utf-8"?>
<p:tagLst xmlns:a="http://schemas.openxmlformats.org/drawingml/2006/main" xmlns:r="http://schemas.openxmlformats.org/officeDocument/2006/relationships" xmlns:p="http://schemas.openxmlformats.org/presentationml/2006/main">
  <p:tag name="TIMING" val="|11.7"/>
</p:tagLst>
</file>

<file path=ppt/tags/tag9.xml><?xml version="1.0" encoding="utf-8"?>
<p:tagLst xmlns:a="http://schemas.openxmlformats.org/drawingml/2006/main" xmlns:r="http://schemas.openxmlformats.org/officeDocument/2006/relationships" xmlns:p="http://schemas.openxmlformats.org/presentationml/2006/main">
  <p:tag name="TIMING" val="|32.1"/>
</p:tagLst>
</file>

<file path=ppt/tags/tag10.xml><?xml version="1.0" encoding="utf-8"?>
<p:tagLst xmlns:a="http://schemas.openxmlformats.org/drawingml/2006/main" xmlns:r="http://schemas.openxmlformats.org/officeDocument/2006/relationships" xmlns:p="http://schemas.openxmlformats.org/presentationml/2006/main">
  <p:tag name="TIMING" val="|1.6"/>
</p:tagLst>
</file>

<file path=ppt/tags/tag11.xml><?xml version="1.0" encoding="utf-8"?>
<p:tagLst xmlns:a="http://schemas.openxmlformats.org/drawingml/2006/main" xmlns:r="http://schemas.openxmlformats.org/officeDocument/2006/relationships" xmlns:p="http://schemas.openxmlformats.org/presentationml/2006/main">
  <p:tag name="TIMING" val="|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0A9E397-10E0-4E2B-9290-CF2972B92FB7}">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214E2707-4EBF-4D47-915A-28AA93A587A9}"/>
</file>

<file path=customXml/itemProps3.xml><?xml version="1.0" encoding="utf-8"?>
<ds:datastoreItem xmlns:ds="http://schemas.openxmlformats.org/officeDocument/2006/customXml" ds:itemID="{27B05EAB-561D-4C60-8C09-11DF97E4D5B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636</TotalTime>
  <Words>1377</Words>
  <Application>Microsoft Office PowerPoint</Application>
  <PresentationFormat>Widescreen</PresentationFormat>
  <Paragraphs>135</Paragraphs>
  <Slides>21</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21</vt:i4>
      </vt:variant>
    </vt:vector>
  </HeadingPairs>
  <TitlesOfParts>
    <vt:vector size="29" baseType="lpstr">
      <vt:lpstr>Arial</vt:lpstr>
      <vt:lpstr>Calibri</vt:lpstr>
      <vt:lpstr>Calibri Light</vt:lpstr>
      <vt:lpstr>Symbol</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Okba Alsabbagh</cp:lastModifiedBy>
  <cp:revision>84</cp:revision>
  <dcterms:created xsi:type="dcterms:W3CDTF">2023-04-29T09:08:00Z</dcterms:created>
  <dcterms:modified xsi:type="dcterms:W3CDTF">2026-09-26T09:06:35Z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