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38" r:id="rId4"/>
    <p:sldMasterId id="2147483742" r:id="rId5"/>
  </p:sldMasterIdLst>
  <p:notesMasterIdLst>
    <p:notesMasterId r:id="rId60"/>
  </p:notesMasterIdLst>
  <p:handoutMasterIdLst>
    <p:handoutMasterId r:id="rId61"/>
  </p:handoutMasterIdLst>
  <p:sldIdLst>
    <p:sldId id="457" r:id="rId6"/>
    <p:sldId id="461" r:id="rId7"/>
    <p:sldId id="607" r:id="rId8"/>
    <p:sldId id="608" r:id="rId9"/>
    <p:sldId id="609" r:id="rId10"/>
    <p:sldId id="610" r:id="rId11"/>
    <p:sldId id="611" r:id="rId12"/>
    <p:sldId id="612" r:id="rId13"/>
    <p:sldId id="613" r:id="rId14"/>
    <p:sldId id="614" r:id="rId15"/>
    <p:sldId id="615" r:id="rId16"/>
    <p:sldId id="616" r:id="rId17"/>
    <p:sldId id="634" r:id="rId18"/>
    <p:sldId id="635" r:id="rId19"/>
    <p:sldId id="629" r:id="rId20"/>
    <p:sldId id="638" r:id="rId21"/>
    <p:sldId id="639" r:id="rId22"/>
    <p:sldId id="640" r:id="rId23"/>
    <p:sldId id="641" r:id="rId24"/>
    <p:sldId id="642" r:id="rId25"/>
    <p:sldId id="643" r:id="rId26"/>
    <p:sldId id="644" r:id="rId27"/>
    <p:sldId id="645" r:id="rId28"/>
    <p:sldId id="646" r:id="rId29"/>
    <p:sldId id="647" r:id="rId30"/>
    <p:sldId id="649" r:id="rId31"/>
    <p:sldId id="648" r:id="rId32"/>
    <p:sldId id="650" r:id="rId33"/>
    <p:sldId id="651" r:id="rId34"/>
    <p:sldId id="652" r:id="rId35"/>
    <p:sldId id="653" r:id="rId36"/>
    <p:sldId id="654" r:id="rId37"/>
    <p:sldId id="655" r:id="rId38"/>
    <p:sldId id="656" r:id="rId39"/>
    <p:sldId id="657" r:id="rId40"/>
    <p:sldId id="658" r:id="rId41"/>
    <p:sldId id="659" r:id="rId42"/>
    <p:sldId id="660" r:id="rId43"/>
    <p:sldId id="661" r:id="rId44"/>
    <p:sldId id="662" r:id="rId45"/>
    <p:sldId id="460" r:id="rId46"/>
    <p:sldId id="628" r:id="rId47"/>
    <p:sldId id="617" r:id="rId48"/>
    <p:sldId id="618" r:id="rId49"/>
    <p:sldId id="619" r:id="rId50"/>
    <p:sldId id="620" r:id="rId51"/>
    <p:sldId id="621" r:id="rId52"/>
    <p:sldId id="622" r:id="rId53"/>
    <p:sldId id="623" r:id="rId54"/>
    <p:sldId id="624" r:id="rId55"/>
    <p:sldId id="625" r:id="rId56"/>
    <p:sldId id="626" r:id="rId57"/>
    <p:sldId id="627" r:id="rId58"/>
    <p:sldId id="630" r:id="rId59"/>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 uri="{2D200454-40CA-4A62-9FC3-DE9A4176ACB9}">
      <p15:notesGuideLst xmlns:p15="http://schemas.microsoft.com/office/powerpoint/2012/main" xmlns="">
        <p15:guide id="1" orient="horz" pos="2880" userDrawn="1">
          <p15:clr>
            <a:srgbClr val="A4A3A4"/>
          </p15:clr>
        </p15:guide>
        <p15:guide id="2" pos="2160"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Author"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89DC"/>
    <a:srgbClr val="40404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991" autoAdjust="0"/>
    <p:restoredTop sz="80851" autoAdjust="0"/>
  </p:normalViewPr>
  <p:slideViewPr>
    <p:cSldViewPr snapToGrid="0">
      <p:cViewPr varScale="1">
        <p:scale>
          <a:sx n="58" d="100"/>
          <a:sy n="58" d="100"/>
        </p:scale>
        <p:origin x="-1010" y="-56"/>
      </p:cViewPr>
      <p:guideLst>
        <p:guide orient="horz" pos="2160"/>
        <p:guide pos="3840"/>
      </p:guideLst>
    </p:cSldViewPr>
  </p:slideViewPr>
  <p:outlineViewPr>
    <p:cViewPr>
      <p:scale>
        <a:sx n="33" d="100"/>
        <a:sy n="33" d="100"/>
      </p:scale>
      <p:origin x="0" y="-30"/>
    </p:cViewPr>
  </p:outlineViewPr>
  <p:notesTextViewPr>
    <p:cViewPr>
      <p:scale>
        <a:sx n="1" d="1"/>
        <a:sy n="1" d="1"/>
      </p:scale>
      <p:origin x="0" y="0"/>
    </p:cViewPr>
  </p:notesTextViewPr>
  <p:notesViewPr>
    <p:cSldViewPr snapToGrid="0" showGuides="1">
      <p:cViewPr varScale="1">
        <p:scale>
          <a:sx n="56" d="100"/>
          <a:sy n="56" d="100"/>
        </p:scale>
        <p:origin x="2063" y="47"/>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openxmlformats.org/officeDocument/2006/relationships/presProps" Target="pres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66"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61" Type="http://schemas.openxmlformats.org/officeDocument/2006/relationships/handoutMaster" Target="handoutMasters/handoutMaster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notesMaster" Target="notesMasters/notesMaster1.xml"/><Relationship Id="rId65"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viewProps" Target="viewProps.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0F07F19-1F50-4B42-A7A0-278DF9D25BB1}"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US"/>
        </a:p>
      </dgm:t>
    </dgm:pt>
    <dgm:pt modelId="{CD3DE9F8-6D17-4F05-A4EB-AB4BED40B297}">
      <dgm:prSet custT="1"/>
      <dgm:spPr/>
      <dgm:t>
        <a:bodyPr/>
        <a:lstStyle/>
        <a:p>
          <a:pPr marL="0" lvl="0" indent="0" algn="ctr" defTabSz="933450">
            <a:lnSpc>
              <a:spcPct val="90000"/>
            </a:lnSpc>
            <a:spcBef>
              <a:spcPct val="0"/>
            </a:spcBef>
            <a:spcAft>
              <a:spcPct val="35000"/>
            </a:spcAft>
            <a:buNone/>
          </a:pPr>
          <a:r>
            <a:rPr lang="en-US" sz="2100" kern="1200" dirty="0">
              <a:solidFill>
                <a:srgbClr val="FFFFFF"/>
              </a:solidFill>
              <a:latin typeface="Garamond" panose="02020404030301010803"/>
              <a:ea typeface="+mn-ea"/>
              <a:cs typeface="+mn-cs"/>
            </a:rPr>
            <a:t>Introduction</a:t>
          </a:r>
        </a:p>
      </dgm:t>
    </dgm:pt>
    <dgm:pt modelId="{C9CA36F1-6698-4BEC-AA26-11C161558402}" type="parTrans" cxnId="{387738A6-1A70-4670-A00A-4BD54F955C99}">
      <dgm:prSet/>
      <dgm:spPr/>
      <dgm:t>
        <a:bodyPr/>
        <a:lstStyle/>
        <a:p>
          <a:endParaRPr lang="en-US"/>
        </a:p>
      </dgm:t>
    </dgm:pt>
    <dgm:pt modelId="{EC91A25A-4A8B-41BA-9153-BEC366F48BB7}" type="sibTrans" cxnId="{387738A6-1A70-4670-A00A-4BD54F955C99}">
      <dgm:prSet/>
      <dgm:spPr/>
      <dgm:t>
        <a:bodyPr/>
        <a:lstStyle/>
        <a:p>
          <a:endParaRPr lang="en-US"/>
        </a:p>
      </dgm:t>
    </dgm:pt>
    <dgm:pt modelId="{44CE27D9-26EA-401B-9C8C-5632A0F335D3}">
      <dgm:prSet/>
      <dgm:spPr/>
      <dgm:t>
        <a:bodyPr/>
        <a:lstStyle/>
        <a:p>
          <a:r>
            <a:rPr lang="en-US" dirty="0"/>
            <a:t>HTTP Protocol Websites</a:t>
          </a:r>
        </a:p>
      </dgm:t>
    </dgm:pt>
    <dgm:pt modelId="{C20428E1-0BC5-4CD3-B9B7-2D2AFEB81605}" type="parTrans" cxnId="{AE6B0577-9D13-4685-A221-751F31A0DD15}">
      <dgm:prSet/>
      <dgm:spPr/>
      <dgm:t>
        <a:bodyPr/>
        <a:lstStyle/>
        <a:p>
          <a:endParaRPr lang="en-US"/>
        </a:p>
      </dgm:t>
    </dgm:pt>
    <dgm:pt modelId="{D8682215-00BF-4001-85F6-42A0BAE906B1}" type="sibTrans" cxnId="{AE6B0577-9D13-4685-A221-751F31A0DD15}">
      <dgm:prSet/>
      <dgm:spPr/>
      <dgm:t>
        <a:bodyPr/>
        <a:lstStyle/>
        <a:p>
          <a:endParaRPr lang="en-US"/>
        </a:p>
      </dgm:t>
    </dgm:pt>
    <dgm:pt modelId="{0B95DC17-9B63-48A8-98F6-16D47A51221E}">
      <dgm:prSet/>
      <dgm:spPr/>
      <dgm:t>
        <a:bodyPr/>
        <a:lstStyle/>
        <a:p>
          <a:r>
            <a:rPr lang="en-US" dirty="0"/>
            <a:t>Secure Electronic Transactions (SET)</a:t>
          </a:r>
        </a:p>
      </dgm:t>
    </dgm:pt>
    <dgm:pt modelId="{340423AA-0907-4204-9207-1974DEF67B1A}" type="parTrans" cxnId="{F2EB389F-6C46-4E6B-8E1A-61CDD2BA173E}">
      <dgm:prSet/>
      <dgm:spPr/>
      <dgm:t>
        <a:bodyPr/>
        <a:lstStyle/>
        <a:p>
          <a:endParaRPr lang="en-US"/>
        </a:p>
      </dgm:t>
    </dgm:pt>
    <dgm:pt modelId="{9C0831EE-7BFE-4A8F-878A-4273DB0C71EA}" type="sibTrans" cxnId="{F2EB389F-6C46-4E6B-8E1A-61CDD2BA173E}">
      <dgm:prSet/>
      <dgm:spPr/>
      <dgm:t>
        <a:bodyPr/>
        <a:lstStyle/>
        <a:p>
          <a:endParaRPr lang="en-US"/>
        </a:p>
      </dgm:t>
    </dgm:pt>
    <dgm:pt modelId="{7281A13B-7CE9-4BB5-8E2A-ECEAD5E757D0}">
      <dgm:prSet/>
      <dgm:spPr/>
      <dgm:t>
        <a:bodyPr/>
        <a:lstStyle/>
        <a:p>
          <a:r>
            <a:rPr lang="en-US" dirty="0"/>
            <a:t>Web Fraud Detection Systems</a:t>
          </a:r>
        </a:p>
      </dgm:t>
    </dgm:pt>
    <dgm:pt modelId="{5BA89598-8FAB-4A1D-80B0-D070F0BCDCCD}" type="parTrans" cxnId="{B2796552-A251-4E03-8DFC-391FA3440351}">
      <dgm:prSet/>
      <dgm:spPr/>
      <dgm:t>
        <a:bodyPr/>
        <a:lstStyle/>
        <a:p>
          <a:endParaRPr lang="en-US"/>
        </a:p>
      </dgm:t>
    </dgm:pt>
    <dgm:pt modelId="{57DD08F6-3180-4B87-A11A-78B3BDFA8B67}" type="sibTrans" cxnId="{B2796552-A251-4E03-8DFC-391FA3440351}">
      <dgm:prSet/>
      <dgm:spPr/>
      <dgm:t>
        <a:bodyPr/>
        <a:lstStyle/>
        <a:p>
          <a:endParaRPr lang="en-US"/>
        </a:p>
      </dgm:t>
    </dgm:pt>
    <dgm:pt modelId="{7C938456-2C93-4568-A375-26A275A9356A}">
      <dgm:prSet/>
      <dgm:spPr/>
      <dgm:t>
        <a:bodyPr/>
        <a:lstStyle/>
        <a:p>
          <a:r>
            <a:rPr lang="en-US" dirty="0"/>
            <a:t>Browser Cache Clearing</a:t>
          </a:r>
        </a:p>
      </dgm:t>
    </dgm:pt>
    <dgm:pt modelId="{CB478898-851F-411D-8878-B487C9052AE9}" type="parTrans" cxnId="{A9DEB343-2940-4259-A7BF-9CD7E90214E2}">
      <dgm:prSet/>
      <dgm:spPr/>
      <dgm:t>
        <a:bodyPr/>
        <a:lstStyle/>
        <a:p>
          <a:endParaRPr lang="en-US"/>
        </a:p>
      </dgm:t>
    </dgm:pt>
    <dgm:pt modelId="{10292B71-ED41-4953-B6BF-23137E78D40A}" type="sibTrans" cxnId="{A9DEB343-2940-4259-A7BF-9CD7E90214E2}">
      <dgm:prSet/>
      <dgm:spPr/>
      <dgm:t>
        <a:bodyPr/>
        <a:lstStyle/>
        <a:p>
          <a:endParaRPr lang="en-US"/>
        </a:p>
      </dgm:t>
    </dgm:pt>
    <dgm:pt modelId="{E8B6D460-DE0A-484A-A826-7E54447C81B3}">
      <dgm:prSet/>
      <dgm:spPr/>
      <dgm:t>
        <a:bodyPr/>
        <a:lstStyle/>
        <a:p>
          <a:r>
            <a:rPr lang="en-US" dirty="0"/>
            <a:t>Frequent Password Changes</a:t>
          </a:r>
        </a:p>
      </dgm:t>
    </dgm:pt>
    <dgm:pt modelId="{2DA846F7-E5E1-4980-80CF-12BD293F55B8}" type="parTrans" cxnId="{D07A5EB1-BA94-4C13-896B-47CD332C5382}">
      <dgm:prSet/>
      <dgm:spPr/>
      <dgm:t>
        <a:bodyPr/>
        <a:lstStyle/>
        <a:p>
          <a:endParaRPr lang="en-US"/>
        </a:p>
      </dgm:t>
    </dgm:pt>
    <dgm:pt modelId="{A64D0856-46E9-4069-8765-40C021C0B681}" type="sibTrans" cxnId="{D07A5EB1-BA94-4C13-896B-47CD332C5382}">
      <dgm:prSet/>
      <dgm:spPr/>
      <dgm:t>
        <a:bodyPr/>
        <a:lstStyle/>
        <a:p>
          <a:endParaRPr lang="en-US"/>
        </a:p>
      </dgm:t>
    </dgm:pt>
    <dgm:pt modelId="{7D3779C3-38C6-4C09-AC31-5209E1860DA3}">
      <dgm:prSet/>
      <dgm:spPr/>
      <dgm:t>
        <a:bodyPr/>
        <a:lstStyle/>
        <a:p>
          <a:r>
            <a:rPr lang="en-US" dirty="0"/>
            <a:t>Updating OS</a:t>
          </a:r>
        </a:p>
      </dgm:t>
    </dgm:pt>
    <dgm:pt modelId="{3C72731A-26BE-480E-B12A-63E191B0096D}" type="parTrans" cxnId="{4A9D4FE2-E2E7-45F7-AE2A-D2B9F8FF588E}">
      <dgm:prSet/>
      <dgm:spPr/>
      <dgm:t>
        <a:bodyPr/>
        <a:lstStyle/>
        <a:p>
          <a:endParaRPr lang="en-US"/>
        </a:p>
      </dgm:t>
    </dgm:pt>
    <dgm:pt modelId="{8D7797DB-0F28-4C79-8D24-DF903C3E5BD2}" type="sibTrans" cxnId="{4A9D4FE2-E2E7-45F7-AE2A-D2B9F8FF588E}">
      <dgm:prSet/>
      <dgm:spPr/>
      <dgm:t>
        <a:bodyPr/>
        <a:lstStyle/>
        <a:p>
          <a:endParaRPr lang="en-US"/>
        </a:p>
      </dgm:t>
    </dgm:pt>
    <dgm:pt modelId="{46909AAE-ADCC-46DF-8EA6-EA580EDCA4CA}">
      <dgm:prSet/>
      <dgm:spPr/>
      <dgm:t>
        <a:bodyPr/>
        <a:lstStyle/>
        <a:p>
          <a:r>
            <a:rPr lang="en-US" dirty="0"/>
            <a:t>Updating Apps</a:t>
          </a:r>
        </a:p>
      </dgm:t>
    </dgm:pt>
    <dgm:pt modelId="{DD54F25C-ACCB-42BD-9DEB-3198147BC0A1}" type="parTrans" cxnId="{E0F12E86-E796-4B2E-A33F-59F850417331}">
      <dgm:prSet/>
      <dgm:spPr/>
      <dgm:t>
        <a:bodyPr/>
        <a:lstStyle/>
        <a:p>
          <a:endParaRPr lang="en-US"/>
        </a:p>
      </dgm:t>
    </dgm:pt>
    <dgm:pt modelId="{D2B074AC-DED7-4AFF-9015-F6980D828D5D}" type="sibTrans" cxnId="{E0F12E86-E796-4B2E-A33F-59F850417331}">
      <dgm:prSet/>
      <dgm:spPr/>
      <dgm:t>
        <a:bodyPr/>
        <a:lstStyle/>
        <a:p>
          <a:endParaRPr lang="en-US"/>
        </a:p>
      </dgm:t>
    </dgm:pt>
    <dgm:pt modelId="{2C74E21F-5290-4BAB-9A09-BC5783BACC19}">
      <dgm:prSet/>
      <dgm:spPr/>
      <dgm:t>
        <a:bodyPr/>
        <a:lstStyle/>
        <a:p>
          <a:r>
            <a:rPr lang="en-US" dirty="0"/>
            <a:t>Useful Tips on Safe Browsing &amp; Online Shopping</a:t>
          </a:r>
        </a:p>
      </dgm:t>
    </dgm:pt>
    <dgm:pt modelId="{30E4AC5F-D42C-493E-9CE5-4B278396B095}" type="parTrans" cxnId="{C326D335-5729-4F79-9AE8-1A3FBDF6BDA5}">
      <dgm:prSet/>
      <dgm:spPr/>
      <dgm:t>
        <a:bodyPr/>
        <a:lstStyle/>
        <a:p>
          <a:endParaRPr lang="en-US"/>
        </a:p>
      </dgm:t>
    </dgm:pt>
    <dgm:pt modelId="{4D4F8DC0-1078-4571-AC7D-046658EF3174}" type="sibTrans" cxnId="{C326D335-5729-4F79-9AE8-1A3FBDF6BDA5}">
      <dgm:prSet/>
      <dgm:spPr/>
      <dgm:t>
        <a:bodyPr/>
        <a:lstStyle/>
        <a:p>
          <a:endParaRPr lang="en-US"/>
        </a:p>
      </dgm:t>
    </dgm:pt>
    <dgm:pt modelId="{40FE0EB9-B287-43F6-ABB4-527CB1B94B4A}" type="pres">
      <dgm:prSet presAssocID="{D0F07F19-1F50-4B42-A7A0-278DF9D25BB1}" presName="diagram" presStyleCnt="0">
        <dgm:presLayoutVars>
          <dgm:dir/>
          <dgm:resizeHandles val="exact"/>
        </dgm:presLayoutVars>
      </dgm:prSet>
      <dgm:spPr/>
      <dgm:t>
        <a:bodyPr/>
        <a:lstStyle/>
        <a:p>
          <a:endParaRPr lang="en-US"/>
        </a:p>
      </dgm:t>
    </dgm:pt>
    <dgm:pt modelId="{7D1AEAC6-525A-44A9-8147-5DFEBD2A1F2D}" type="pres">
      <dgm:prSet presAssocID="{CD3DE9F8-6D17-4F05-A4EB-AB4BED40B297}" presName="node" presStyleLbl="node1" presStyleIdx="0" presStyleCnt="9" custLinFactNeighborX="1464" custLinFactNeighborY="-1473">
        <dgm:presLayoutVars>
          <dgm:bulletEnabled val="1"/>
        </dgm:presLayoutVars>
      </dgm:prSet>
      <dgm:spPr/>
      <dgm:t>
        <a:bodyPr/>
        <a:lstStyle/>
        <a:p>
          <a:endParaRPr lang="en-US"/>
        </a:p>
      </dgm:t>
    </dgm:pt>
    <dgm:pt modelId="{E37E95CE-B343-40F4-8C35-3185EB5C414E}" type="pres">
      <dgm:prSet presAssocID="{EC91A25A-4A8B-41BA-9153-BEC366F48BB7}" presName="sibTrans" presStyleCnt="0"/>
      <dgm:spPr/>
    </dgm:pt>
    <dgm:pt modelId="{A225E621-A183-4BDC-A13D-E985F1D2904A}" type="pres">
      <dgm:prSet presAssocID="{44CE27D9-26EA-401B-9C8C-5632A0F335D3}" presName="node" presStyleLbl="node1" presStyleIdx="1" presStyleCnt="9">
        <dgm:presLayoutVars>
          <dgm:bulletEnabled val="1"/>
        </dgm:presLayoutVars>
      </dgm:prSet>
      <dgm:spPr/>
      <dgm:t>
        <a:bodyPr/>
        <a:lstStyle/>
        <a:p>
          <a:endParaRPr lang="en-US"/>
        </a:p>
      </dgm:t>
    </dgm:pt>
    <dgm:pt modelId="{BB8543D6-7D9A-4660-A106-C147D939DE78}" type="pres">
      <dgm:prSet presAssocID="{D8682215-00BF-4001-85F6-42A0BAE906B1}" presName="sibTrans" presStyleCnt="0"/>
      <dgm:spPr/>
    </dgm:pt>
    <dgm:pt modelId="{6079C722-0F89-4CB5-9ABC-93EBF4F7091D}" type="pres">
      <dgm:prSet presAssocID="{0B95DC17-9B63-48A8-98F6-16D47A51221E}" presName="node" presStyleLbl="node1" presStyleIdx="2" presStyleCnt="9">
        <dgm:presLayoutVars>
          <dgm:bulletEnabled val="1"/>
        </dgm:presLayoutVars>
      </dgm:prSet>
      <dgm:spPr/>
      <dgm:t>
        <a:bodyPr/>
        <a:lstStyle/>
        <a:p>
          <a:endParaRPr lang="en-US"/>
        </a:p>
      </dgm:t>
    </dgm:pt>
    <dgm:pt modelId="{D384A258-2B75-495C-8A65-878819F0844E}" type="pres">
      <dgm:prSet presAssocID="{9C0831EE-7BFE-4A8F-878A-4273DB0C71EA}" presName="sibTrans" presStyleCnt="0"/>
      <dgm:spPr/>
    </dgm:pt>
    <dgm:pt modelId="{30E2B1F7-B108-4DF4-A791-1C63D5951F27}" type="pres">
      <dgm:prSet presAssocID="{7281A13B-7CE9-4BB5-8E2A-ECEAD5E757D0}" presName="node" presStyleLbl="node1" presStyleIdx="3" presStyleCnt="9">
        <dgm:presLayoutVars>
          <dgm:bulletEnabled val="1"/>
        </dgm:presLayoutVars>
      </dgm:prSet>
      <dgm:spPr/>
      <dgm:t>
        <a:bodyPr/>
        <a:lstStyle/>
        <a:p>
          <a:endParaRPr lang="en-US"/>
        </a:p>
      </dgm:t>
    </dgm:pt>
    <dgm:pt modelId="{0C4E0409-1744-4EB9-B3B4-A9F04BB94204}" type="pres">
      <dgm:prSet presAssocID="{57DD08F6-3180-4B87-A11A-78B3BDFA8B67}" presName="sibTrans" presStyleCnt="0"/>
      <dgm:spPr/>
    </dgm:pt>
    <dgm:pt modelId="{2CFAF534-83BD-45CC-B333-370B78CE5B90}" type="pres">
      <dgm:prSet presAssocID="{7C938456-2C93-4568-A375-26A275A9356A}" presName="node" presStyleLbl="node1" presStyleIdx="4" presStyleCnt="9">
        <dgm:presLayoutVars>
          <dgm:bulletEnabled val="1"/>
        </dgm:presLayoutVars>
      </dgm:prSet>
      <dgm:spPr/>
      <dgm:t>
        <a:bodyPr/>
        <a:lstStyle/>
        <a:p>
          <a:endParaRPr lang="en-US"/>
        </a:p>
      </dgm:t>
    </dgm:pt>
    <dgm:pt modelId="{2DD542FB-7C58-4BE2-B856-E9278163D4BC}" type="pres">
      <dgm:prSet presAssocID="{10292B71-ED41-4953-B6BF-23137E78D40A}" presName="sibTrans" presStyleCnt="0"/>
      <dgm:spPr/>
    </dgm:pt>
    <dgm:pt modelId="{D32AFA8E-7D13-4752-908E-192E7BA84336}" type="pres">
      <dgm:prSet presAssocID="{E8B6D460-DE0A-484A-A826-7E54447C81B3}" presName="node" presStyleLbl="node1" presStyleIdx="5" presStyleCnt="9">
        <dgm:presLayoutVars>
          <dgm:bulletEnabled val="1"/>
        </dgm:presLayoutVars>
      </dgm:prSet>
      <dgm:spPr/>
      <dgm:t>
        <a:bodyPr/>
        <a:lstStyle/>
        <a:p>
          <a:endParaRPr lang="en-US"/>
        </a:p>
      </dgm:t>
    </dgm:pt>
    <dgm:pt modelId="{E1125E7D-E977-4651-AB82-9C9B06003886}" type="pres">
      <dgm:prSet presAssocID="{A64D0856-46E9-4069-8765-40C021C0B681}" presName="sibTrans" presStyleCnt="0"/>
      <dgm:spPr/>
    </dgm:pt>
    <dgm:pt modelId="{5AFBC379-B707-482A-BB12-E6728C097E7D}" type="pres">
      <dgm:prSet presAssocID="{7D3779C3-38C6-4C09-AC31-5209E1860DA3}" presName="node" presStyleLbl="node1" presStyleIdx="6" presStyleCnt="9">
        <dgm:presLayoutVars>
          <dgm:bulletEnabled val="1"/>
        </dgm:presLayoutVars>
      </dgm:prSet>
      <dgm:spPr/>
      <dgm:t>
        <a:bodyPr/>
        <a:lstStyle/>
        <a:p>
          <a:endParaRPr lang="en-US"/>
        </a:p>
      </dgm:t>
    </dgm:pt>
    <dgm:pt modelId="{28ED58E9-A545-41DB-BBA2-F1D3E4B935F3}" type="pres">
      <dgm:prSet presAssocID="{8D7797DB-0F28-4C79-8D24-DF903C3E5BD2}" presName="sibTrans" presStyleCnt="0"/>
      <dgm:spPr/>
    </dgm:pt>
    <dgm:pt modelId="{3E4F2D86-22DC-41A8-9B7A-22BC7779B6EF}" type="pres">
      <dgm:prSet presAssocID="{46909AAE-ADCC-46DF-8EA6-EA580EDCA4CA}" presName="node" presStyleLbl="node1" presStyleIdx="7" presStyleCnt="9">
        <dgm:presLayoutVars>
          <dgm:bulletEnabled val="1"/>
        </dgm:presLayoutVars>
      </dgm:prSet>
      <dgm:spPr/>
      <dgm:t>
        <a:bodyPr/>
        <a:lstStyle/>
        <a:p>
          <a:endParaRPr lang="en-US"/>
        </a:p>
      </dgm:t>
    </dgm:pt>
    <dgm:pt modelId="{24EFDFAE-51E1-4279-98DC-2A84F74A6644}" type="pres">
      <dgm:prSet presAssocID="{D2B074AC-DED7-4AFF-9015-F6980D828D5D}" presName="sibTrans" presStyleCnt="0"/>
      <dgm:spPr/>
    </dgm:pt>
    <dgm:pt modelId="{6834778A-D8A3-4009-8540-48F30811F449}" type="pres">
      <dgm:prSet presAssocID="{2C74E21F-5290-4BAB-9A09-BC5783BACC19}" presName="node" presStyleLbl="node1" presStyleIdx="8" presStyleCnt="9">
        <dgm:presLayoutVars>
          <dgm:bulletEnabled val="1"/>
        </dgm:presLayoutVars>
      </dgm:prSet>
      <dgm:spPr/>
      <dgm:t>
        <a:bodyPr/>
        <a:lstStyle/>
        <a:p>
          <a:endParaRPr lang="en-US"/>
        </a:p>
      </dgm:t>
    </dgm:pt>
  </dgm:ptLst>
  <dgm:cxnLst>
    <dgm:cxn modelId="{08AF40E4-17CE-4E4E-856B-FF8E9D990401}" type="presOf" srcId="{7D3779C3-38C6-4C09-AC31-5209E1860DA3}" destId="{5AFBC379-B707-482A-BB12-E6728C097E7D}" srcOrd="0" destOrd="0" presId="urn:microsoft.com/office/officeart/2005/8/layout/default"/>
    <dgm:cxn modelId="{AE6B0577-9D13-4685-A221-751F31A0DD15}" srcId="{D0F07F19-1F50-4B42-A7A0-278DF9D25BB1}" destId="{44CE27D9-26EA-401B-9C8C-5632A0F335D3}" srcOrd="1" destOrd="0" parTransId="{C20428E1-0BC5-4CD3-B9B7-2D2AFEB81605}" sibTransId="{D8682215-00BF-4001-85F6-42A0BAE906B1}"/>
    <dgm:cxn modelId="{403D51B7-8E99-4129-A45C-B1ACE6B699E9}" type="presOf" srcId="{D0F07F19-1F50-4B42-A7A0-278DF9D25BB1}" destId="{40FE0EB9-B287-43F6-ABB4-527CB1B94B4A}" srcOrd="0" destOrd="0" presId="urn:microsoft.com/office/officeart/2005/8/layout/default"/>
    <dgm:cxn modelId="{A08CEAFE-EF1D-466C-ADEE-7D8324D59754}" type="presOf" srcId="{2C74E21F-5290-4BAB-9A09-BC5783BACC19}" destId="{6834778A-D8A3-4009-8540-48F30811F449}" srcOrd="0" destOrd="0" presId="urn:microsoft.com/office/officeart/2005/8/layout/default"/>
    <dgm:cxn modelId="{B2796552-A251-4E03-8DFC-391FA3440351}" srcId="{D0F07F19-1F50-4B42-A7A0-278DF9D25BB1}" destId="{7281A13B-7CE9-4BB5-8E2A-ECEAD5E757D0}" srcOrd="3" destOrd="0" parTransId="{5BA89598-8FAB-4A1D-80B0-D070F0BCDCCD}" sibTransId="{57DD08F6-3180-4B87-A11A-78B3BDFA8B67}"/>
    <dgm:cxn modelId="{D07A5EB1-BA94-4C13-896B-47CD332C5382}" srcId="{D0F07F19-1F50-4B42-A7A0-278DF9D25BB1}" destId="{E8B6D460-DE0A-484A-A826-7E54447C81B3}" srcOrd="5" destOrd="0" parTransId="{2DA846F7-E5E1-4980-80CF-12BD293F55B8}" sibTransId="{A64D0856-46E9-4069-8765-40C021C0B681}"/>
    <dgm:cxn modelId="{EF1A4012-876C-4EE0-990E-ADEC31F46891}" type="presOf" srcId="{44CE27D9-26EA-401B-9C8C-5632A0F335D3}" destId="{A225E621-A183-4BDC-A13D-E985F1D2904A}" srcOrd="0" destOrd="0" presId="urn:microsoft.com/office/officeart/2005/8/layout/default"/>
    <dgm:cxn modelId="{4A9D4FE2-E2E7-45F7-AE2A-D2B9F8FF588E}" srcId="{D0F07F19-1F50-4B42-A7A0-278DF9D25BB1}" destId="{7D3779C3-38C6-4C09-AC31-5209E1860DA3}" srcOrd="6" destOrd="0" parTransId="{3C72731A-26BE-480E-B12A-63E191B0096D}" sibTransId="{8D7797DB-0F28-4C79-8D24-DF903C3E5BD2}"/>
    <dgm:cxn modelId="{A9DEB343-2940-4259-A7BF-9CD7E90214E2}" srcId="{D0F07F19-1F50-4B42-A7A0-278DF9D25BB1}" destId="{7C938456-2C93-4568-A375-26A275A9356A}" srcOrd="4" destOrd="0" parTransId="{CB478898-851F-411D-8878-B487C9052AE9}" sibTransId="{10292B71-ED41-4953-B6BF-23137E78D40A}"/>
    <dgm:cxn modelId="{80A67360-43F4-460D-9C99-61569FB6864A}" type="presOf" srcId="{46909AAE-ADCC-46DF-8EA6-EA580EDCA4CA}" destId="{3E4F2D86-22DC-41A8-9B7A-22BC7779B6EF}" srcOrd="0" destOrd="0" presId="urn:microsoft.com/office/officeart/2005/8/layout/default"/>
    <dgm:cxn modelId="{32594A81-04FF-457E-90AF-E296CA95C588}" type="presOf" srcId="{CD3DE9F8-6D17-4F05-A4EB-AB4BED40B297}" destId="{7D1AEAC6-525A-44A9-8147-5DFEBD2A1F2D}" srcOrd="0" destOrd="0" presId="urn:microsoft.com/office/officeart/2005/8/layout/default"/>
    <dgm:cxn modelId="{CD1A31F2-8038-458C-9844-EB68AC4102E1}" type="presOf" srcId="{0B95DC17-9B63-48A8-98F6-16D47A51221E}" destId="{6079C722-0F89-4CB5-9ABC-93EBF4F7091D}" srcOrd="0" destOrd="0" presId="urn:microsoft.com/office/officeart/2005/8/layout/default"/>
    <dgm:cxn modelId="{C326D335-5729-4F79-9AE8-1A3FBDF6BDA5}" srcId="{D0F07F19-1F50-4B42-A7A0-278DF9D25BB1}" destId="{2C74E21F-5290-4BAB-9A09-BC5783BACC19}" srcOrd="8" destOrd="0" parTransId="{30E4AC5F-D42C-493E-9CE5-4B278396B095}" sibTransId="{4D4F8DC0-1078-4571-AC7D-046658EF3174}"/>
    <dgm:cxn modelId="{E0F12E86-E796-4B2E-A33F-59F850417331}" srcId="{D0F07F19-1F50-4B42-A7A0-278DF9D25BB1}" destId="{46909AAE-ADCC-46DF-8EA6-EA580EDCA4CA}" srcOrd="7" destOrd="0" parTransId="{DD54F25C-ACCB-42BD-9DEB-3198147BC0A1}" sibTransId="{D2B074AC-DED7-4AFF-9015-F6980D828D5D}"/>
    <dgm:cxn modelId="{3B8CFFEF-E203-41D9-B562-F796903049E8}" type="presOf" srcId="{7C938456-2C93-4568-A375-26A275A9356A}" destId="{2CFAF534-83BD-45CC-B333-370B78CE5B90}" srcOrd="0" destOrd="0" presId="urn:microsoft.com/office/officeart/2005/8/layout/default"/>
    <dgm:cxn modelId="{387738A6-1A70-4670-A00A-4BD54F955C99}" srcId="{D0F07F19-1F50-4B42-A7A0-278DF9D25BB1}" destId="{CD3DE9F8-6D17-4F05-A4EB-AB4BED40B297}" srcOrd="0" destOrd="0" parTransId="{C9CA36F1-6698-4BEC-AA26-11C161558402}" sibTransId="{EC91A25A-4A8B-41BA-9153-BEC366F48BB7}"/>
    <dgm:cxn modelId="{E0DF3105-BCCF-49EF-89CD-58E6A4BFDEE4}" type="presOf" srcId="{E8B6D460-DE0A-484A-A826-7E54447C81B3}" destId="{D32AFA8E-7D13-4752-908E-192E7BA84336}" srcOrd="0" destOrd="0" presId="urn:microsoft.com/office/officeart/2005/8/layout/default"/>
    <dgm:cxn modelId="{F2EB389F-6C46-4E6B-8E1A-61CDD2BA173E}" srcId="{D0F07F19-1F50-4B42-A7A0-278DF9D25BB1}" destId="{0B95DC17-9B63-48A8-98F6-16D47A51221E}" srcOrd="2" destOrd="0" parTransId="{340423AA-0907-4204-9207-1974DEF67B1A}" sibTransId="{9C0831EE-7BFE-4A8F-878A-4273DB0C71EA}"/>
    <dgm:cxn modelId="{0D017D5A-B51D-438D-83CE-A95F9D795D75}" type="presOf" srcId="{7281A13B-7CE9-4BB5-8E2A-ECEAD5E757D0}" destId="{30E2B1F7-B108-4DF4-A791-1C63D5951F27}" srcOrd="0" destOrd="0" presId="urn:microsoft.com/office/officeart/2005/8/layout/default"/>
    <dgm:cxn modelId="{88554200-46B1-4583-8E88-CA3C0128EFE8}" type="presParOf" srcId="{40FE0EB9-B287-43F6-ABB4-527CB1B94B4A}" destId="{7D1AEAC6-525A-44A9-8147-5DFEBD2A1F2D}" srcOrd="0" destOrd="0" presId="urn:microsoft.com/office/officeart/2005/8/layout/default"/>
    <dgm:cxn modelId="{10AB09AE-4794-49B0-BB71-799C7AFB182B}" type="presParOf" srcId="{40FE0EB9-B287-43F6-ABB4-527CB1B94B4A}" destId="{E37E95CE-B343-40F4-8C35-3185EB5C414E}" srcOrd="1" destOrd="0" presId="urn:microsoft.com/office/officeart/2005/8/layout/default"/>
    <dgm:cxn modelId="{59FFD910-7B66-4B3F-8CB8-53AD7957D32C}" type="presParOf" srcId="{40FE0EB9-B287-43F6-ABB4-527CB1B94B4A}" destId="{A225E621-A183-4BDC-A13D-E985F1D2904A}" srcOrd="2" destOrd="0" presId="urn:microsoft.com/office/officeart/2005/8/layout/default"/>
    <dgm:cxn modelId="{0CFFC5F0-FDCF-4B4F-A1B5-97C4ABAC47EC}" type="presParOf" srcId="{40FE0EB9-B287-43F6-ABB4-527CB1B94B4A}" destId="{BB8543D6-7D9A-4660-A106-C147D939DE78}" srcOrd="3" destOrd="0" presId="urn:microsoft.com/office/officeart/2005/8/layout/default"/>
    <dgm:cxn modelId="{B4DD5B6F-260D-450F-95EC-2838270C7A20}" type="presParOf" srcId="{40FE0EB9-B287-43F6-ABB4-527CB1B94B4A}" destId="{6079C722-0F89-4CB5-9ABC-93EBF4F7091D}" srcOrd="4" destOrd="0" presId="urn:microsoft.com/office/officeart/2005/8/layout/default"/>
    <dgm:cxn modelId="{7BDA392E-211B-44E5-A567-7E9DD7994BF0}" type="presParOf" srcId="{40FE0EB9-B287-43F6-ABB4-527CB1B94B4A}" destId="{D384A258-2B75-495C-8A65-878819F0844E}" srcOrd="5" destOrd="0" presId="urn:microsoft.com/office/officeart/2005/8/layout/default"/>
    <dgm:cxn modelId="{6DB5998F-5691-4281-833B-BD4249050274}" type="presParOf" srcId="{40FE0EB9-B287-43F6-ABB4-527CB1B94B4A}" destId="{30E2B1F7-B108-4DF4-A791-1C63D5951F27}" srcOrd="6" destOrd="0" presId="urn:microsoft.com/office/officeart/2005/8/layout/default"/>
    <dgm:cxn modelId="{7FC65EB6-9F66-407D-89C2-063D1F349FEE}" type="presParOf" srcId="{40FE0EB9-B287-43F6-ABB4-527CB1B94B4A}" destId="{0C4E0409-1744-4EB9-B3B4-A9F04BB94204}" srcOrd="7" destOrd="0" presId="urn:microsoft.com/office/officeart/2005/8/layout/default"/>
    <dgm:cxn modelId="{63C507BC-3A66-4C4F-A313-40512A4D0FBE}" type="presParOf" srcId="{40FE0EB9-B287-43F6-ABB4-527CB1B94B4A}" destId="{2CFAF534-83BD-45CC-B333-370B78CE5B90}" srcOrd="8" destOrd="0" presId="urn:microsoft.com/office/officeart/2005/8/layout/default"/>
    <dgm:cxn modelId="{6C8D70D5-8975-4EF3-BAAE-FA3D65520ED8}" type="presParOf" srcId="{40FE0EB9-B287-43F6-ABB4-527CB1B94B4A}" destId="{2DD542FB-7C58-4BE2-B856-E9278163D4BC}" srcOrd="9" destOrd="0" presId="urn:microsoft.com/office/officeart/2005/8/layout/default"/>
    <dgm:cxn modelId="{84082440-F814-49D6-8A49-907D38E0C9C1}" type="presParOf" srcId="{40FE0EB9-B287-43F6-ABB4-527CB1B94B4A}" destId="{D32AFA8E-7D13-4752-908E-192E7BA84336}" srcOrd="10" destOrd="0" presId="urn:microsoft.com/office/officeart/2005/8/layout/default"/>
    <dgm:cxn modelId="{37F89614-5972-4562-9E41-92CDB554E78D}" type="presParOf" srcId="{40FE0EB9-B287-43F6-ABB4-527CB1B94B4A}" destId="{E1125E7D-E977-4651-AB82-9C9B06003886}" srcOrd="11" destOrd="0" presId="urn:microsoft.com/office/officeart/2005/8/layout/default"/>
    <dgm:cxn modelId="{7C2073E6-589B-44D6-85AD-DA181847B986}" type="presParOf" srcId="{40FE0EB9-B287-43F6-ABB4-527CB1B94B4A}" destId="{5AFBC379-B707-482A-BB12-E6728C097E7D}" srcOrd="12" destOrd="0" presId="urn:microsoft.com/office/officeart/2005/8/layout/default"/>
    <dgm:cxn modelId="{A0E36570-EB57-4439-8354-C6B09AF65841}" type="presParOf" srcId="{40FE0EB9-B287-43F6-ABB4-527CB1B94B4A}" destId="{28ED58E9-A545-41DB-BBA2-F1D3E4B935F3}" srcOrd="13" destOrd="0" presId="urn:microsoft.com/office/officeart/2005/8/layout/default"/>
    <dgm:cxn modelId="{C4C04C1B-5976-4A4C-8492-8E768A9FDBE4}" type="presParOf" srcId="{40FE0EB9-B287-43F6-ABB4-527CB1B94B4A}" destId="{3E4F2D86-22DC-41A8-9B7A-22BC7779B6EF}" srcOrd="14" destOrd="0" presId="urn:microsoft.com/office/officeart/2005/8/layout/default"/>
    <dgm:cxn modelId="{8CBF30B9-957F-4146-9DB7-EBEEBBE06C79}" type="presParOf" srcId="{40FE0EB9-B287-43F6-ABB4-527CB1B94B4A}" destId="{24EFDFAE-51E1-4279-98DC-2A84F74A6644}" srcOrd="15" destOrd="0" presId="urn:microsoft.com/office/officeart/2005/8/layout/default"/>
    <dgm:cxn modelId="{431BB2DD-CB15-49E5-9769-EFE929A2130B}" type="presParOf" srcId="{40FE0EB9-B287-43F6-ABB4-527CB1B94B4A}" destId="{6834778A-D8A3-4009-8540-48F30811F449}" srcOrd="16" destOrd="0" presId="urn:microsoft.com/office/officeart/2005/8/layout/defaul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0F07F19-1F50-4B42-A7A0-278DF9D25BB1}"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US"/>
        </a:p>
      </dgm:t>
    </dgm:pt>
    <dgm:pt modelId="{CD3DE9F8-6D17-4F05-A4EB-AB4BED40B297}">
      <dgm:prSet custT="1"/>
      <dgm:spPr/>
      <dgm:t>
        <a:bodyPr/>
        <a:lstStyle/>
        <a:p>
          <a:pPr marL="0" lvl="0" indent="0" algn="ctr" defTabSz="1333500">
            <a:lnSpc>
              <a:spcPct val="90000"/>
            </a:lnSpc>
            <a:spcBef>
              <a:spcPct val="0"/>
            </a:spcBef>
            <a:spcAft>
              <a:spcPct val="35000"/>
            </a:spcAft>
            <a:buNone/>
          </a:pPr>
          <a:r>
            <a:rPr lang="en-US" sz="2700" kern="1200" dirty="0">
              <a:solidFill>
                <a:srgbClr val="FFFFFF"/>
              </a:solidFill>
              <a:latin typeface="Garamond" panose="02020404030301010803"/>
              <a:ea typeface="+mn-ea"/>
              <a:cs typeface="+mn-cs"/>
            </a:rPr>
            <a:t>Introduction</a:t>
          </a:r>
        </a:p>
      </dgm:t>
    </dgm:pt>
    <dgm:pt modelId="{C9CA36F1-6698-4BEC-AA26-11C161558402}" type="parTrans" cxnId="{387738A6-1A70-4670-A00A-4BD54F955C99}">
      <dgm:prSet/>
      <dgm:spPr/>
      <dgm:t>
        <a:bodyPr/>
        <a:lstStyle/>
        <a:p>
          <a:endParaRPr lang="en-US"/>
        </a:p>
      </dgm:t>
    </dgm:pt>
    <dgm:pt modelId="{EC91A25A-4A8B-41BA-9153-BEC366F48BB7}" type="sibTrans" cxnId="{387738A6-1A70-4670-A00A-4BD54F955C99}">
      <dgm:prSet/>
      <dgm:spPr/>
      <dgm:t>
        <a:bodyPr/>
        <a:lstStyle/>
        <a:p>
          <a:endParaRPr lang="en-US"/>
        </a:p>
      </dgm:t>
    </dgm:pt>
    <dgm:pt modelId="{44CE27D9-26EA-401B-9C8C-5632A0F335D3}">
      <dgm:prSet/>
      <dgm:spPr/>
      <dgm:t>
        <a:bodyPr/>
        <a:lstStyle/>
        <a:p>
          <a:r>
            <a:rPr lang="en-US" dirty="0"/>
            <a:t>ISO/IEC27001 &amp;27002 Standards</a:t>
          </a:r>
        </a:p>
      </dgm:t>
    </dgm:pt>
    <dgm:pt modelId="{C20428E1-0BC5-4CD3-B9B7-2D2AFEB81605}" type="parTrans" cxnId="{AE6B0577-9D13-4685-A221-751F31A0DD15}">
      <dgm:prSet/>
      <dgm:spPr/>
      <dgm:t>
        <a:bodyPr/>
        <a:lstStyle/>
        <a:p>
          <a:endParaRPr lang="en-US"/>
        </a:p>
      </dgm:t>
    </dgm:pt>
    <dgm:pt modelId="{D8682215-00BF-4001-85F6-42A0BAE906B1}" type="sibTrans" cxnId="{AE6B0577-9D13-4685-A221-751F31A0DD15}">
      <dgm:prSet/>
      <dgm:spPr/>
      <dgm:t>
        <a:bodyPr/>
        <a:lstStyle/>
        <a:p>
          <a:endParaRPr lang="en-US"/>
        </a:p>
      </dgm:t>
    </dgm:pt>
    <dgm:pt modelId="{0B95DC17-9B63-48A8-98F6-16D47A51221E}">
      <dgm:prSet/>
      <dgm:spPr/>
      <dgm:t>
        <a:bodyPr/>
        <a:lstStyle/>
        <a:p>
          <a:r>
            <a:rPr lang="en-US" dirty="0"/>
            <a:t>Information Security Forum ISF Standards </a:t>
          </a:r>
        </a:p>
      </dgm:t>
    </dgm:pt>
    <dgm:pt modelId="{340423AA-0907-4204-9207-1974DEF67B1A}" type="parTrans" cxnId="{F2EB389F-6C46-4E6B-8E1A-61CDD2BA173E}">
      <dgm:prSet/>
      <dgm:spPr/>
      <dgm:t>
        <a:bodyPr/>
        <a:lstStyle/>
        <a:p>
          <a:endParaRPr lang="en-US"/>
        </a:p>
      </dgm:t>
    </dgm:pt>
    <dgm:pt modelId="{9C0831EE-7BFE-4A8F-878A-4273DB0C71EA}" type="sibTrans" cxnId="{F2EB389F-6C46-4E6B-8E1A-61CDD2BA173E}">
      <dgm:prSet/>
      <dgm:spPr/>
      <dgm:t>
        <a:bodyPr/>
        <a:lstStyle/>
        <a:p>
          <a:endParaRPr lang="en-US"/>
        </a:p>
      </dgm:t>
    </dgm:pt>
    <dgm:pt modelId="{7281A13B-7CE9-4BB5-8E2A-ECEAD5E757D0}">
      <dgm:prSet/>
      <dgm:spPr/>
      <dgm:t>
        <a:bodyPr/>
        <a:lstStyle/>
        <a:p>
          <a:r>
            <a:rPr lang="en-US" dirty="0"/>
            <a:t>Payment Card Industry Data Security Standard PCI/DSS</a:t>
          </a:r>
        </a:p>
      </dgm:t>
    </dgm:pt>
    <dgm:pt modelId="{5BA89598-8FAB-4A1D-80B0-D070F0BCDCCD}" type="parTrans" cxnId="{B2796552-A251-4E03-8DFC-391FA3440351}">
      <dgm:prSet/>
      <dgm:spPr/>
      <dgm:t>
        <a:bodyPr/>
        <a:lstStyle/>
        <a:p>
          <a:endParaRPr lang="en-US"/>
        </a:p>
      </dgm:t>
    </dgm:pt>
    <dgm:pt modelId="{57DD08F6-3180-4B87-A11A-78B3BDFA8B67}" type="sibTrans" cxnId="{B2796552-A251-4E03-8DFC-391FA3440351}">
      <dgm:prSet/>
      <dgm:spPr/>
      <dgm:t>
        <a:bodyPr/>
        <a:lstStyle/>
        <a:p>
          <a:endParaRPr lang="en-US"/>
        </a:p>
      </dgm:t>
    </dgm:pt>
    <dgm:pt modelId="{40FE0EB9-B287-43F6-ABB4-527CB1B94B4A}" type="pres">
      <dgm:prSet presAssocID="{D0F07F19-1F50-4B42-A7A0-278DF9D25BB1}" presName="diagram" presStyleCnt="0">
        <dgm:presLayoutVars>
          <dgm:dir/>
          <dgm:resizeHandles val="exact"/>
        </dgm:presLayoutVars>
      </dgm:prSet>
      <dgm:spPr/>
      <dgm:t>
        <a:bodyPr/>
        <a:lstStyle/>
        <a:p>
          <a:endParaRPr lang="en-US"/>
        </a:p>
      </dgm:t>
    </dgm:pt>
    <dgm:pt modelId="{7D1AEAC6-525A-44A9-8147-5DFEBD2A1F2D}" type="pres">
      <dgm:prSet presAssocID="{CD3DE9F8-6D17-4F05-A4EB-AB4BED40B297}" presName="node" presStyleLbl="node1" presStyleIdx="0" presStyleCnt="4" custLinFactNeighborX="1464" custLinFactNeighborY="-1473">
        <dgm:presLayoutVars>
          <dgm:bulletEnabled val="1"/>
        </dgm:presLayoutVars>
      </dgm:prSet>
      <dgm:spPr/>
      <dgm:t>
        <a:bodyPr/>
        <a:lstStyle/>
        <a:p>
          <a:endParaRPr lang="en-US"/>
        </a:p>
      </dgm:t>
    </dgm:pt>
    <dgm:pt modelId="{E37E95CE-B343-40F4-8C35-3185EB5C414E}" type="pres">
      <dgm:prSet presAssocID="{EC91A25A-4A8B-41BA-9153-BEC366F48BB7}" presName="sibTrans" presStyleCnt="0"/>
      <dgm:spPr/>
    </dgm:pt>
    <dgm:pt modelId="{A225E621-A183-4BDC-A13D-E985F1D2904A}" type="pres">
      <dgm:prSet presAssocID="{44CE27D9-26EA-401B-9C8C-5632A0F335D3}" presName="node" presStyleLbl="node1" presStyleIdx="1" presStyleCnt="4">
        <dgm:presLayoutVars>
          <dgm:bulletEnabled val="1"/>
        </dgm:presLayoutVars>
      </dgm:prSet>
      <dgm:spPr/>
      <dgm:t>
        <a:bodyPr/>
        <a:lstStyle/>
        <a:p>
          <a:endParaRPr lang="en-US"/>
        </a:p>
      </dgm:t>
    </dgm:pt>
    <dgm:pt modelId="{BB8543D6-7D9A-4660-A106-C147D939DE78}" type="pres">
      <dgm:prSet presAssocID="{D8682215-00BF-4001-85F6-42A0BAE906B1}" presName="sibTrans" presStyleCnt="0"/>
      <dgm:spPr/>
    </dgm:pt>
    <dgm:pt modelId="{6079C722-0F89-4CB5-9ABC-93EBF4F7091D}" type="pres">
      <dgm:prSet presAssocID="{0B95DC17-9B63-48A8-98F6-16D47A51221E}" presName="node" presStyleLbl="node1" presStyleIdx="2" presStyleCnt="4">
        <dgm:presLayoutVars>
          <dgm:bulletEnabled val="1"/>
        </dgm:presLayoutVars>
      </dgm:prSet>
      <dgm:spPr/>
      <dgm:t>
        <a:bodyPr/>
        <a:lstStyle/>
        <a:p>
          <a:endParaRPr lang="en-US"/>
        </a:p>
      </dgm:t>
    </dgm:pt>
    <dgm:pt modelId="{D384A258-2B75-495C-8A65-878819F0844E}" type="pres">
      <dgm:prSet presAssocID="{9C0831EE-7BFE-4A8F-878A-4273DB0C71EA}" presName="sibTrans" presStyleCnt="0"/>
      <dgm:spPr/>
    </dgm:pt>
    <dgm:pt modelId="{30E2B1F7-B108-4DF4-A791-1C63D5951F27}" type="pres">
      <dgm:prSet presAssocID="{7281A13B-7CE9-4BB5-8E2A-ECEAD5E757D0}" presName="node" presStyleLbl="node1" presStyleIdx="3" presStyleCnt="4">
        <dgm:presLayoutVars>
          <dgm:bulletEnabled val="1"/>
        </dgm:presLayoutVars>
      </dgm:prSet>
      <dgm:spPr/>
      <dgm:t>
        <a:bodyPr/>
        <a:lstStyle/>
        <a:p>
          <a:endParaRPr lang="en-US"/>
        </a:p>
      </dgm:t>
    </dgm:pt>
  </dgm:ptLst>
  <dgm:cxnLst>
    <dgm:cxn modelId="{0A61821E-AC68-47CC-942F-B21AAE9E073C}" type="presOf" srcId="{D0F07F19-1F50-4B42-A7A0-278DF9D25BB1}" destId="{40FE0EB9-B287-43F6-ABB4-527CB1B94B4A}" srcOrd="0" destOrd="0" presId="urn:microsoft.com/office/officeart/2005/8/layout/default"/>
    <dgm:cxn modelId="{387738A6-1A70-4670-A00A-4BD54F955C99}" srcId="{D0F07F19-1F50-4B42-A7A0-278DF9D25BB1}" destId="{CD3DE9F8-6D17-4F05-A4EB-AB4BED40B297}" srcOrd="0" destOrd="0" parTransId="{C9CA36F1-6698-4BEC-AA26-11C161558402}" sibTransId="{EC91A25A-4A8B-41BA-9153-BEC366F48BB7}"/>
    <dgm:cxn modelId="{F2EB389F-6C46-4E6B-8E1A-61CDD2BA173E}" srcId="{D0F07F19-1F50-4B42-A7A0-278DF9D25BB1}" destId="{0B95DC17-9B63-48A8-98F6-16D47A51221E}" srcOrd="2" destOrd="0" parTransId="{340423AA-0907-4204-9207-1974DEF67B1A}" sibTransId="{9C0831EE-7BFE-4A8F-878A-4273DB0C71EA}"/>
    <dgm:cxn modelId="{AE6B0577-9D13-4685-A221-751F31A0DD15}" srcId="{D0F07F19-1F50-4B42-A7A0-278DF9D25BB1}" destId="{44CE27D9-26EA-401B-9C8C-5632A0F335D3}" srcOrd="1" destOrd="0" parTransId="{C20428E1-0BC5-4CD3-B9B7-2D2AFEB81605}" sibTransId="{D8682215-00BF-4001-85F6-42A0BAE906B1}"/>
    <dgm:cxn modelId="{AE0416A9-D90A-498C-8E90-0E62E30EE8E0}" type="presOf" srcId="{44CE27D9-26EA-401B-9C8C-5632A0F335D3}" destId="{A225E621-A183-4BDC-A13D-E985F1D2904A}" srcOrd="0" destOrd="0" presId="urn:microsoft.com/office/officeart/2005/8/layout/default"/>
    <dgm:cxn modelId="{B2796552-A251-4E03-8DFC-391FA3440351}" srcId="{D0F07F19-1F50-4B42-A7A0-278DF9D25BB1}" destId="{7281A13B-7CE9-4BB5-8E2A-ECEAD5E757D0}" srcOrd="3" destOrd="0" parTransId="{5BA89598-8FAB-4A1D-80B0-D070F0BCDCCD}" sibTransId="{57DD08F6-3180-4B87-A11A-78B3BDFA8B67}"/>
    <dgm:cxn modelId="{1D19B508-C0C6-4D9C-A217-BD3303CE1298}" type="presOf" srcId="{7281A13B-7CE9-4BB5-8E2A-ECEAD5E757D0}" destId="{30E2B1F7-B108-4DF4-A791-1C63D5951F27}" srcOrd="0" destOrd="0" presId="urn:microsoft.com/office/officeart/2005/8/layout/default"/>
    <dgm:cxn modelId="{C85203BF-4D19-45DC-953E-0D9158D1CAE3}" type="presOf" srcId="{CD3DE9F8-6D17-4F05-A4EB-AB4BED40B297}" destId="{7D1AEAC6-525A-44A9-8147-5DFEBD2A1F2D}" srcOrd="0" destOrd="0" presId="urn:microsoft.com/office/officeart/2005/8/layout/default"/>
    <dgm:cxn modelId="{BA077DB4-2FFC-4129-BB14-FE5125C6E746}" type="presOf" srcId="{0B95DC17-9B63-48A8-98F6-16D47A51221E}" destId="{6079C722-0F89-4CB5-9ABC-93EBF4F7091D}" srcOrd="0" destOrd="0" presId="urn:microsoft.com/office/officeart/2005/8/layout/default"/>
    <dgm:cxn modelId="{260BA7F4-EB5E-4EB9-8052-29F47D964093}" type="presParOf" srcId="{40FE0EB9-B287-43F6-ABB4-527CB1B94B4A}" destId="{7D1AEAC6-525A-44A9-8147-5DFEBD2A1F2D}" srcOrd="0" destOrd="0" presId="urn:microsoft.com/office/officeart/2005/8/layout/default"/>
    <dgm:cxn modelId="{A966DD9F-8B24-4FA9-AC7B-FFADD2737A06}" type="presParOf" srcId="{40FE0EB9-B287-43F6-ABB4-527CB1B94B4A}" destId="{E37E95CE-B343-40F4-8C35-3185EB5C414E}" srcOrd="1" destOrd="0" presId="urn:microsoft.com/office/officeart/2005/8/layout/default"/>
    <dgm:cxn modelId="{3AFFB1A9-6209-4E26-8A14-93FCF4951DEA}" type="presParOf" srcId="{40FE0EB9-B287-43F6-ABB4-527CB1B94B4A}" destId="{A225E621-A183-4BDC-A13D-E985F1D2904A}" srcOrd="2" destOrd="0" presId="urn:microsoft.com/office/officeart/2005/8/layout/default"/>
    <dgm:cxn modelId="{B13D5299-68D5-459D-BBED-3DE4085972C6}" type="presParOf" srcId="{40FE0EB9-B287-43F6-ABB4-527CB1B94B4A}" destId="{BB8543D6-7D9A-4660-A106-C147D939DE78}" srcOrd="3" destOrd="0" presId="urn:microsoft.com/office/officeart/2005/8/layout/default"/>
    <dgm:cxn modelId="{486A9F7B-4CB1-4454-B5F5-BA6B5683C59D}" type="presParOf" srcId="{40FE0EB9-B287-43F6-ABB4-527CB1B94B4A}" destId="{6079C722-0F89-4CB5-9ABC-93EBF4F7091D}" srcOrd="4" destOrd="0" presId="urn:microsoft.com/office/officeart/2005/8/layout/default"/>
    <dgm:cxn modelId="{0CA4697A-3B48-45D6-B1C4-A60AB30833D5}" type="presParOf" srcId="{40FE0EB9-B287-43F6-ABB4-527CB1B94B4A}" destId="{D384A258-2B75-495C-8A65-878819F0844E}" srcOrd="5" destOrd="0" presId="urn:microsoft.com/office/officeart/2005/8/layout/default"/>
    <dgm:cxn modelId="{BD904BA2-0ACA-4D22-B7CB-7554DFA7B561}" type="presParOf" srcId="{40FE0EB9-B287-43F6-ABB4-527CB1B94B4A}" destId="{30E2B1F7-B108-4DF4-A791-1C63D5951F27}" srcOrd="6" destOrd="0" presId="urn:microsoft.com/office/officeart/2005/8/layout/defaul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1AEAC6-525A-44A9-8147-5DFEBD2A1F2D}">
      <dsp:nvSpPr>
        <dsp:cNvPr id="0" name=""/>
        <dsp:cNvSpPr/>
      </dsp:nvSpPr>
      <dsp:spPr>
        <a:xfrm>
          <a:off x="33003" y="446441"/>
          <a:ext cx="2001795" cy="1201077"/>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US" sz="2100" kern="1200" dirty="0">
              <a:solidFill>
                <a:srgbClr val="FFFFFF"/>
              </a:solidFill>
              <a:latin typeface="Garamond" panose="02020404030301010803"/>
              <a:ea typeface="+mn-ea"/>
              <a:cs typeface="+mn-cs"/>
            </a:rPr>
            <a:t>Introduction</a:t>
          </a:r>
        </a:p>
      </dsp:txBody>
      <dsp:txXfrm>
        <a:off x="33003" y="446441"/>
        <a:ext cx="2001795" cy="1201077"/>
      </dsp:txXfrm>
    </dsp:sp>
    <dsp:sp modelId="{A225E621-A183-4BDC-A13D-E985F1D2904A}">
      <dsp:nvSpPr>
        <dsp:cNvPr id="0" name=""/>
        <dsp:cNvSpPr/>
      </dsp:nvSpPr>
      <dsp:spPr>
        <a:xfrm>
          <a:off x="2205671" y="464133"/>
          <a:ext cx="2001795" cy="1201077"/>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a:t>HTTP Protocol Websites</a:t>
          </a:r>
        </a:p>
      </dsp:txBody>
      <dsp:txXfrm>
        <a:off x="2205671" y="464133"/>
        <a:ext cx="2001795" cy="1201077"/>
      </dsp:txXfrm>
    </dsp:sp>
    <dsp:sp modelId="{6079C722-0F89-4CB5-9ABC-93EBF4F7091D}">
      <dsp:nvSpPr>
        <dsp:cNvPr id="0" name=""/>
        <dsp:cNvSpPr/>
      </dsp:nvSpPr>
      <dsp:spPr>
        <a:xfrm>
          <a:off x="4407646" y="464133"/>
          <a:ext cx="2001795" cy="1201077"/>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a:t>Secure Electronic Transactions (SET)</a:t>
          </a:r>
        </a:p>
      </dsp:txBody>
      <dsp:txXfrm>
        <a:off x="4407646" y="464133"/>
        <a:ext cx="2001795" cy="1201077"/>
      </dsp:txXfrm>
    </dsp:sp>
    <dsp:sp modelId="{30E2B1F7-B108-4DF4-A791-1C63D5951F27}">
      <dsp:nvSpPr>
        <dsp:cNvPr id="0" name=""/>
        <dsp:cNvSpPr/>
      </dsp:nvSpPr>
      <dsp:spPr>
        <a:xfrm>
          <a:off x="6609621" y="464133"/>
          <a:ext cx="2001795" cy="1201077"/>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a:t>Web Fraud Detection Systems</a:t>
          </a:r>
        </a:p>
      </dsp:txBody>
      <dsp:txXfrm>
        <a:off x="6609621" y="464133"/>
        <a:ext cx="2001795" cy="1201077"/>
      </dsp:txXfrm>
    </dsp:sp>
    <dsp:sp modelId="{2CFAF534-83BD-45CC-B333-370B78CE5B90}">
      <dsp:nvSpPr>
        <dsp:cNvPr id="0" name=""/>
        <dsp:cNvSpPr/>
      </dsp:nvSpPr>
      <dsp:spPr>
        <a:xfrm>
          <a:off x="8811595" y="464133"/>
          <a:ext cx="2001795" cy="1201077"/>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a:t>Browser Cache Clearing</a:t>
          </a:r>
        </a:p>
      </dsp:txBody>
      <dsp:txXfrm>
        <a:off x="8811595" y="464133"/>
        <a:ext cx="2001795" cy="1201077"/>
      </dsp:txXfrm>
    </dsp:sp>
    <dsp:sp modelId="{D32AFA8E-7D13-4752-908E-192E7BA84336}">
      <dsp:nvSpPr>
        <dsp:cNvPr id="0" name=""/>
        <dsp:cNvSpPr/>
      </dsp:nvSpPr>
      <dsp:spPr>
        <a:xfrm>
          <a:off x="1104684" y="1865389"/>
          <a:ext cx="2001795" cy="1201077"/>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a:t>Frequent Password Changes</a:t>
          </a:r>
        </a:p>
      </dsp:txBody>
      <dsp:txXfrm>
        <a:off x="1104684" y="1865389"/>
        <a:ext cx="2001795" cy="1201077"/>
      </dsp:txXfrm>
    </dsp:sp>
    <dsp:sp modelId="{5AFBC379-B707-482A-BB12-E6728C097E7D}">
      <dsp:nvSpPr>
        <dsp:cNvPr id="0" name=""/>
        <dsp:cNvSpPr/>
      </dsp:nvSpPr>
      <dsp:spPr>
        <a:xfrm>
          <a:off x="3306659" y="1865389"/>
          <a:ext cx="2001795" cy="1201077"/>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a:t>Updating OS</a:t>
          </a:r>
        </a:p>
      </dsp:txBody>
      <dsp:txXfrm>
        <a:off x="3306659" y="1865389"/>
        <a:ext cx="2001795" cy="1201077"/>
      </dsp:txXfrm>
    </dsp:sp>
    <dsp:sp modelId="{3E4F2D86-22DC-41A8-9B7A-22BC7779B6EF}">
      <dsp:nvSpPr>
        <dsp:cNvPr id="0" name=""/>
        <dsp:cNvSpPr/>
      </dsp:nvSpPr>
      <dsp:spPr>
        <a:xfrm>
          <a:off x="5508633" y="1865389"/>
          <a:ext cx="2001795" cy="1201077"/>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a:t>Updating Apps</a:t>
          </a:r>
        </a:p>
      </dsp:txBody>
      <dsp:txXfrm>
        <a:off x="5508633" y="1865389"/>
        <a:ext cx="2001795" cy="1201077"/>
      </dsp:txXfrm>
    </dsp:sp>
    <dsp:sp modelId="{6834778A-D8A3-4009-8540-48F30811F449}">
      <dsp:nvSpPr>
        <dsp:cNvPr id="0" name=""/>
        <dsp:cNvSpPr/>
      </dsp:nvSpPr>
      <dsp:spPr>
        <a:xfrm>
          <a:off x="7710608" y="1865389"/>
          <a:ext cx="2001795" cy="1201077"/>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US" sz="2000" kern="1200" dirty="0"/>
            <a:t>Useful Tips on Safe Browsing &amp; Online Shopping</a:t>
          </a:r>
        </a:p>
      </dsp:txBody>
      <dsp:txXfrm>
        <a:off x="7710608" y="1865389"/>
        <a:ext cx="2001795" cy="120107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1AEAC6-525A-44A9-8147-5DFEBD2A1F2D}">
      <dsp:nvSpPr>
        <dsp:cNvPr id="0" name=""/>
        <dsp:cNvSpPr/>
      </dsp:nvSpPr>
      <dsp:spPr>
        <a:xfrm>
          <a:off x="38580" y="745175"/>
          <a:ext cx="2426345" cy="1455807"/>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333500">
            <a:lnSpc>
              <a:spcPct val="90000"/>
            </a:lnSpc>
            <a:spcBef>
              <a:spcPct val="0"/>
            </a:spcBef>
            <a:spcAft>
              <a:spcPct val="35000"/>
            </a:spcAft>
            <a:buNone/>
          </a:pPr>
          <a:r>
            <a:rPr lang="en-US" sz="2700" kern="1200" dirty="0">
              <a:solidFill>
                <a:srgbClr val="FFFFFF"/>
              </a:solidFill>
              <a:latin typeface="Garamond" panose="02020404030301010803"/>
              <a:ea typeface="+mn-ea"/>
              <a:cs typeface="+mn-cs"/>
            </a:rPr>
            <a:t>Introduction</a:t>
          </a:r>
        </a:p>
      </dsp:txBody>
      <dsp:txXfrm>
        <a:off x="38580" y="745175"/>
        <a:ext cx="2426345" cy="1455807"/>
      </dsp:txXfrm>
    </dsp:sp>
    <dsp:sp modelId="{A225E621-A183-4BDC-A13D-E985F1D2904A}">
      <dsp:nvSpPr>
        <dsp:cNvPr id="0" name=""/>
        <dsp:cNvSpPr/>
      </dsp:nvSpPr>
      <dsp:spPr>
        <a:xfrm>
          <a:off x="2672038" y="766619"/>
          <a:ext cx="2426345" cy="1455807"/>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kern="1200" dirty="0"/>
            <a:t>ISO/IEC27001 &amp;27002 Standards</a:t>
          </a:r>
        </a:p>
      </dsp:txBody>
      <dsp:txXfrm>
        <a:off x="2672038" y="766619"/>
        <a:ext cx="2426345" cy="1455807"/>
      </dsp:txXfrm>
    </dsp:sp>
    <dsp:sp modelId="{6079C722-0F89-4CB5-9ABC-93EBF4F7091D}">
      <dsp:nvSpPr>
        <dsp:cNvPr id="0" name=""/>
        <dsp:cNvSpPr/>
      </dsp:nvSpPr>
      <dsp:spPr>
        <a:xfrm>
          <a:off x="5341017" y="766619"/>
          <a:ext cx="2426345" cy="1455807"/>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kern="1200" dirty="0"/>
            <a:t>Information Security Forum ISF Standards </a:t>
          </a:r>
        </a:p>
      </dsp:txBody>
      <dsp:txXfrm>
        <a:off x="5341017" y="766619"/>
        <a:ext cx="2426345" cy="1455807"/>
      </dsp:txXfrm>
    </dsp:sp>
    <dsp:sp modelId="{30E2B1F7-B108-4DF4-A791-1C63D5951F27}">
      <dsp:nvSpPr>
        <dsp:cNvPr id="0" name=""/>
        <dsp:cNvSpPr/>
      </dsp:nvSpPr>
      <dsp:spPr>
        <a:xfrm>
          <a:off x="8009997" y="766619"/>
          <a:ext cx="2426345" cy="1455807"/>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kern="1200" dirty="0"/>
            <a:t>Payment Card Industry Data Security Standard PCI/DSS</a:t>
          </a:r>
        </a:p>
      </dsp:txBody>
      <dsp:txXfrm>
        <a:off x="8009997" y="766619"/>
        <a:ext cx="2426345" cy="1455807"/>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xmlns="" id="{D9CB4F3C-75A8-4BB8-A18E-B730DDD68B5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xmlns="" id="{06AE10D8-98A5-4E68-A41F-7AA79FF6968D}"/>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E5764CF-3664-45D0-9B27-4222DB1A6BA7}" type="datetimeFigureOut">
              <a:rPr lang="en-US" smtClean="0"/>
              <a:t>7/20/2022</a:t>
            </a:fld>
            <a:endParaRPr lang="en-US" dirty="0"/>
          </a:p>
        </p:txBody>
      </p:sp>
      <p:sp>
        <p:nvSpPr>
          <p:cNvPr id="4" name="Footer Placeholder 3">
            <a:extLst>
              <a:ext uri="{FF2B5EF4-FFF2-40B4-BE49-F238E27FC236}">
                <a16:creationId xmlns:a16="http://schemas.microsoft.com/office/drawing/2014/main" xmlns="" id="{177EF411-0DAB-4BCE-94A8-E903E2054936}"/>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xmlns="" id="{3A11237F-7CCA-4423-B624-29C06FF2E74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A8CD4AB-B9A2-4248-B31F-8EBC71546D8D}" type="slidenum">
              <a:rPr lang="en-US" smtClean="0"/>
              <a:t>‹#›</a:t>
            </a:fld>
            <a:endParaRPr lang="en-US" dirty="0"/>
          </a:p>
        </p:txBody>
      </p:sp>
    </p:spTree>
    <p:extLst>
      <p:ext uri="{BB962C8B-B14F-4D97-AF65-F5344CB8AC3E}">
        <p14:creationId xmlns:p14="http://schemas.microsoft.com/office/powerpoint/2010/main" val="286977919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BF7E720-7243-402E-A0D4-CE3189C951A5}" type="datetimeFigureOut">
              <a:rPr lang="en-US" noProof="0" smtClean="0"/>
              <a:t>7/20/2022</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ABE9C73-6CDE-45E2-97F8-E3C5308FA232}" type="slidenum">
              <a:rPr lang="en-US" noProof="0" smtClean="0"/>
              <a:t>‹#›</a:t>
            </a:fld>
            <a:endParaRPr lang="en-US" noProof="0" dirty="0"/>
          </a:p>
        </p:txBody>
      </p:sp>
    </p:spTree>
    <p:extLst>
      <p:ext uri="{BB962C8B-B14F-4D97-AF65-F5344CB8AC3E}">
        <p14:creationId xmlns:p14="http://schemas.microsoft.com/office/powerpoint/2010/main" val="3763496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r" rtl="1" fontAlgn="ctr"/>
            <a:endParaRPr lang="ar-YE" sz="1200" b="0" i="0" kern="1200" dirty="0" smtClean="0">
              <a:solidFill>
                <a:schemeClr val="tx1"/>
              </a:solidFill>
              <a:effectLst/>
              <a:latin typeface="+mn-lt"/>
              <a:ea typeface="+mn-ea"/>
              <a:cs typeface="+mn-cs"/>
            </a:endParaRPr>
          </a:p>
        </p:txBody>
      </p:sp>
      <p:sp>
        <p:nvSpPr>
          <p:cNvPr id="4" name="عنصر نائب لرقم الشريحة 3"/>
          <p:cNvSpPr>
            <a:spLocks noGrp="1"/>
          </p:cNvSpPr>
          <p:nvPr>
            <p:ph type="sldNum" sz="quarter" idx="10"/>
          </p:nvPr>
        </p:nvSpPr>
        <p:spPr/>
        <p:txBody>
          <a:bodyPr/>
          <a:lstStyle/>
          <a:p>
            <a:fld id="{A16C831C-86A9-461F-9561-2B116496A405}" type="slidenum">
              <a:rPr lang="en-US" smtClean="0"/>
              <a:t>1</a:t>
            </a:fld>
            <a:endParaRPr lang="en-US"/>
          </a:p>
        </p:txBody>
      </p:sp>
    </p:spTree>
    <p:extLst>
      <p:ext uri="{BB962C8B-B14F-4D97-AF65-F5344CB8AC3E}">
        <p14:creationId xmlns:p14="http://schemas.microsoft.com/office/powerpoint/2010/main" val="28776868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2</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Tx/>
              <a:buChar char="-"/>
            </a:pPr>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3</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Tx/>
              <a:buChar char="-"/>
            </a:pPr>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4</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5</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6</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7</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8</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9</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10</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11</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12</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13</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just">
              <a:lnSpc>
                <a:spcPct val="150000"/>
              </a:lnSpc>
              <a:spcBef>
                <a:spcPts val="0"/>
              </a:spcBef>
              <a:spcAft>
                <a:spcPts val="1000"/>
              </a:spcAft>
              <a:buNone/>
            </a:pPr>
            <a:r>
              <a:rPr lang="en-US" sz="1200" dirty="0" smtClean="0">
                <a:effectLst/>
                <a:latin typeface="Calibri" panose="020F0502020204030204" pitchFamily="34" charset="0"/>
                <a:ea typeface="Calibri" panose="020F0502020204030204" pitchFamily="34" charset="0"/>
                <a:cs typeface="Arial" panose="020B0604020202020204" pitchFamily="34" charset="0"/>
              </a:rPr>
              <a:t>So, always visit the websites that are secure with the SSL/TLS encryption. This will save your communication from being compromised during the course of transition on the internet links. </a:t>
            </a:r>
          </a:p>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14</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15</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effectLst/>
                <a:latin typeface="Calibri" panose="020F0502020204030204" pitchFamily="34" charset="0"/>
                <a:ea typeface="Calibri" panose="020F0502020204030204" pitchFamily="34" charset="0"/>
                <a:cs typeface="Arial" panose="020B0604020202020204" pitchFamily="34" charset="0"/>
              </a:rPr>
              <a:t>For maintaining your online transactions secure, always use the services of those merchants and other stakeholders that implement the SET technology in their backend payment systems. This will make your online transactions more secure and safe. </a:t>
            </a:r>
          </a:p>
          <a:p>
            <a:pPr algn="l" rtl="0"/>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16</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17</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18</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19</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20</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21</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22</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24349" indent="-324349" algn="just">
              <a:lnSpc>
                <a:spcPct val="150000"/>
              </a:lnSpc>
              <a:buFont typeface="Times New Roman" panose="02020603050405020304" pitchFamily="18" charset="0"/>
              <a:buChar char="─"/>
            </a:pPr>
            <a:r>
              <a:rPr lang="en-US" sz="1200" dirty="0" smtClean="0">
                <a:latin typeface="Calibri" panose="020F0502020204030204" pitchFamily="34" charset="0"/>
                <a:ea typeface="Calibri" panose="020F0502020204030204" pitchFamily="34" charset="0"/>
                <a:cs typeface="Arial" panose="020B0604020202020204" pitchFamily="34" charset="0"/>
              </a:rPr>
              <a:t>Choose the desired time range from the dropdown options. </a:t>
            </a:r>
          </a:p>
          <a:p>
            <a:pPr marL="324349" indent="-324349" algn="just">
              <a:lnSpc>
                <a:spcPct val="150000"/>
              </a:lnSpc>
              <a:buFont typeface="Times New Roman" panose="02020603050405020304" pitchFamily="18" charset="0"/>
              <a:buChar char="─"/>
            </a:pPr>
            <a:r>
              <a:rPr lang="en-US" sz="1200" dirty="0" smtClean="0">
                <a:latin typeface="Calibri" panose="020F0502020204030204" pitchFamily="34" charset="0"/>
                <a:ea typeface="Calibri" panose="020F0502020204030204" pitchFamily="34" charset="0"/>
                <a:cs typeface="Arial" panose="020B0604020202020204" pitchFamily="34" charset="0"/>
              </a:rPr>
              <a:t>Click the </a:t>
            </a:r>
            <a:r>
              <a:rPr lang="en-US" sz="1200" b="1" dirty="0" smtClean="0">
                <a:latin typeface="Calibri" panose="020F0502020204030204" pitchFamily="34" charset="0"/>
                <a:ea typeface="Calibri" panose="020F0502020204030204" pitchFamily="34" charset="0"/>
                <a:cs typeface="Arial" panose="020B0604020202020204" pitchFamily="34" charset="0"/>
              </a:rPr>
              <a:t>Advanced</a:t>
            </a:r>
            <a:r>
              <a:rPr lang="en-US" sz="1200" dirty="0" smtClean="0">
                <a:latin typeface="Calibri" panose="020F0502020204030204" pitchFamily="34" charset="0"/>
                <a:ea typeface="Calibri" panose="020F0502020204030204" pitchFamily="34" charset="0"/>
                <a:cs typeface="Arial" panose="020B0604020202020204" pitchFamily="34" charset="0"/>
              </a:rPr>
              <a:t> tab to display more options regarding the browsing history of the synch devices, such as mobile and tablets or any other device.</a:t>
            </a:r>
          </a:p>
          <a:p>
            <a:pPr marL="324349" indent="-324349" algn="just">
              <a:lnSpc>
                <a:spcPct val="150000"/>
              </a:lnSpc>
              <a:spcAft>
                <a:spcPts val="946"/>
              </a:spcAft>
              <a:buFont typeface="Times New Roman" panose="02020603050405020304" pitchFamily="18" charset="0"/>
              <a:buChar char="─"/>
            </a:pPr>
            <a:r>
              <a:rPr lang="en-US" sz="1200" dirty="0" smtClean="0">
                <a:latin typeface="Calibri" panose="020F0502020204030204" pitchFamily="34" charset="0"/>
                <a:ea typeface="Calibri" panose="020F0502020204030204" pitchFamily="34" charset="0"/>
                <a:cs typeface="Arial" panose="020B0604020202020204" pitchFamily="34" charset="0"/>
              </a:rPr>
              <a:t>Click the </a:t>
            </a:r>
            <a:r>
              <a:rPr lang="en-US" sz="1200" b="1" dirty="0" smtClean="0">
                <a:latin typeface="Calibri" panose="020F0502020204030204" pitchFamily="34" charset="0"/>
                <a:ea typeface="Calibri" panose="020F0502020204030204" pitchFamily="34" charset="0"/>
                <a:cs typeface="Arial" panose="020B0604020202020204" pitchFamily="34" charset="0"/>
              </a:rPr>
              <a:t>Clear Data</a:t>
            </a:r>
            <a:r>
              <a:rPr lang="en-US" sz="1200" dirty="0" smtClean="0">
                <a:latin typeface="Calibri" panose="020F0502020204030204" pitchFamily="34" charset="0"/>
                <a:ea typeface="Calibri" panose="020F0502020204030204" pitchFamily="34" charset="0"/>
                <a:cs typeface="Arial" panose="020B0604020202020204" pitchFamily="34" charset="0"/>
              </a:rPr>
              <a:t> button at the bottom of the window. The cached images and files are cleared successfully on Google Chrome browser. </a:t>
            </a:r>
          </a:p>
          <a:p>
            <a:endParaRPr lang="en-US" dirty="0" smtClean="0"/>
          </a:p>
          <a:p>
            <a:pPr algn="l" rtl="0"/>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23</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24</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25</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26</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27</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62175" indent="-162175" algn="r" rtl="1">
              <a:buFontTx/>
              <a:buChar char="-"/>
            </a:pPr>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28</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29</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30</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31</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32</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33</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34</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just">
              <a:lnSpc>
                <a:spcPct val="150000"/>
              </a:lnSpc>
              <a:spcBef>
                <a:spcPts val="0"/>
              </a:spcBef>
              <a:spcAft>
                <a:spcPts val="1000"/>
              </a:spcAft>
              <a:buNone/>
            </a:pPr>
            <a:r>
              <a:rPr lang="en-US" sz="1200" dirty="0" smtClean="0">
                <a:effectLst/>
                <a:latin typeface="Calibri" panose="020F0502020204030204" pitchFamily="34" charset="0"/>
                <a:ea typeface="Calibri" panose="020F0502020204030204" pitchFamily="34" charset="0"/>
                <a:cs typeface="Arial" panose="020B0604020202020204" pitchFamily="34" charset="0"/>
              </a:rPr>
              <a:t>Mostly the organizations undergo a security audit by the representative of the standard organizations annually to ascertain that the rules are being strictly followed as per set procedures in the written documents or standard operational procedures SOPs. </a:t>
            </a:r>
          </a:p>
          <a:p>
            <a:pPr marL="0" marR="0" indent="0" algn="just">
              <a:lnSpc>
                <a:spcPct val="150000"/>
              </a:lnSpc>
              <a:spcBef>
                <a:spcPts val="0"/>
              </a:spcBef>
              <a:spcAft>
                <a:spcPts val="1000"/>
              </a:spcAft>
              <a:buNone/>
            </a:pPr>
            <a:r>
              <a:rPr lang="en-US" sz="1200" dirty="0" smtClean="0">
                <a:effectLst/>
                <a:latin typeface="Calibri" panose="020F0502020204030204" pitchFamily="34" charset="0"/>
                <a:ea typeface="Calibri" panose="020F0502020204030204" pitchFamily="34" charset="0"/>
                <a:cs typeface="Arial" panose="020B0604020202020204" pitchFamily="34" charset="0"/>
              </a:rPr>
              <a:t>There are many other standards for establishing complete cyber security governance. Those standards are in compliance with the information security control standard. So, any organizations can choose the set of standards offered by the ISO international. </a:t>
            </a:r>
          </a:p>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35</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36</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37</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38</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39</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solidFill>
                  <a:prstClr val="black"/>
                </a:solidFill>
              </a:rPr>
              <a:pPr/>
              <a:t>40</a:t>
            </a:fld>
            <a:endParaRPr lang="en-US">
              <a:solidFill>
                <a:prstClr val="black"/>
              </a:solidFill>
            </a:endParaRPr>
          </a:p>
        </p:txBody>
      </p:sp>
    </p:spTree>
    <p:extLst>
      <p:ext uri="{BB962C8B-B14F-4D97-AF65-F5344CB8AC3E}">
        <p14:creationId xmlns:p14="http://schemas.microsoft.com/office/powerpoint/2010/main" val="84090992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t>41</a:t>
            </a:fld>
            <a:endParaRPr lang="en-US"/>
          </a:p>
        </p:txBody>
      </p:sp>
    </p:spTree>
    <p:extLst>
      <p:ext uri="{BB962C8B-B14F-4D97-AF65-F5344CB8AC3E}">
        <p14:creationId xmlns:p14="http://schemas.microsoft.com/office/powerpoint/2010/main" val="247949562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16C831C-86A9-461F-9561-2B116496A405}" type="slidenum">
              <a:rPr lang="en-US" smtClean="0"/>
              <a:t>42</a:t>
            </a:fld>
            <a:endParaRPr lang="en-US"/>
          </a:p>
        </p:txBody>
      </p:sp>
    </p:spTree>
    <p:extLst>
      <p:ext uri="{BB962C8B-B14F-4D97-AF65-F5344CB8AC3E}">
        <p14:creationId xmlns:p14="http://schemas.microsoft.com/office/powerpoint/2010/main" val="24794956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xmlns="" id="{904DB13E-F722-4ED6-BB00-556651E95281}"/>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2" name="Title 1"/>
          <p:cNvSpPr>
            <a:spLocks noGrp="1"/>
          </p:cNvSpPr>
          <p:nvPr>
            <p:ph type="ctrTitle"/>
          </p:nvPr>
        </p:nvSpPr>
        <p:spPr>
          <a:xfrm>
            <a:off x="1629103" y="2244830"/>
            <a:ext cx="8933796" cy="2437232"/>
          </a:xfrm>
        </p:spPr>
        <p:txBody>
          <a:bodyPr tIns="45720" bIns="45720" anchor="ctr">
            <a:normAutofit/>
          </a:bodyPr>
          <a:lstStyle>
            <a:lvl1pPr algn="ctr">
              <a:lnSpc>
                <a:spcPct val="83000"/>
              </a:lnSpc>
              <a:defRPr lang="en-US" sz="68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629101" y="4682062"/>
            <a:ext cx="8936846" cy="457201"/>
          </a:xfrm>
        </p:spPr>
        <p:txBody>
          <a:bodyPr>
            <a:normAutofit/>
          </a:bodyPr>
          <a:lstStyle>
            <a:lvl1pPr marL="0" indent="0" algn="ctr">
              <a:spcBef>
                <a:spcPts val="0"/>
              </a:spcBef>
              <a:buNone/>
              <a:defRPr sz="1800" spc="80" baseline="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1" name="Footer Placeholder 20"/>
          <p:cNvSpPr>
            <a:spLocks noGrp="1"/>
          </p:cNvSpPr>
          <p:nvPr>
            <p:ph type="ftr" sz="quarter" idx="11"/>
          </p:nvPr>
        </p:nvSpPr>
        <p:spPr>
          <a:xfrm>
            <a:off x="1629100" y="5177408"/>
            <a:ext cx="5730295" cy="228600"/>
          </a:xfrm>
        </p:spPr>
        <p:txBody>
          <a:bodyPr/>
          <a:lstStyle>
            <a:lvl1pPr algn="l">
              <a:defRPr>
                <a:solidFill>
                  <a:schemeClr val="tx1">
                    <a:lumMod val="85000"/>
                    <a:lumOff val="15000"/>
                  </a:schemeClr>
                </a:solidFill>
              </a:defRPr>
            </a:lvl1pPr>
          </a:lstStyle>
          <a:p>
            <a:endParaRPr lang="en-US" dirty="0"/>
          </a:p>
        </p:txBody>
      </p:sp>
      <p:sp>
        <p:nvSpPr>
          <p:cNvPr id="22" name="Slide Number Placeholder 21"/>
          <p:cNvSpPr>
            <a:spLocks noGrp="1"/>
          </p:cNvSpPr>
          <p:nvPr>
            <p:ph type="sldNum" sz="quarter" idx="12"/>
          </p:nvPr>
        </p:nvSpPr>
        <p:spPr>
          <a:xfrm>
            <a:off x="8606920" y="5177408"/>
            <a:ext cx="1955980"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19820198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16285581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xmlns="" id="{0A4A1889-E37C-4EC3-9E41-9DAD221CF389}"/>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23" name="Rectangle 22"/>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29156" y="2275165"/>
            <a:ext cx="8933688" cy="2406895"/>
          </a:xfrm>
        </p:spPr>
        <p:txBody>
          <a:bodyPr anchor="ctr">
            <a:normAutofit/>
          </a:bodyPr>
          <a:lstStyle>
            <a:lvl1pPr algn="ctr">
              <a:lnSpc>
                <a:spcPct val="83000"/>
              </a:lnSpc>
              <a:defRPr lang="en-US" sz="68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grpSp>
        <p:nvGrpSpPr>
          <p:cNvPr id="16" name="Group 15">
            <a:extLst>
              <a:ext uri="{FF2B5EF4-FFF2-40B4-BE49-F238E27FC236}">
                <a16:creationId xmlns:a16="http://schemas.microsoft.com/office/drawing/2014/main" xmlns="" id="{1683EB04-C23E-490C-A1A6-030CF79D23C8}"/>
              </a:ext>
            </a:extLst>
          </p:cNvPr>
          <p:cNvGrpSpPr/>
          <p:nvPr/>
        </p:nvGrpSpPr>
        <p:grpSpPr>
          <a:xfrm>
            <a:off x="5250180" y="1267730"/>
            <a:ext cx="1691640" cy="615934"/>
            <a:chOff x="5250180" y="1267730"/>
            <a:chExt cx="1691640" cy="615934"/>
          </a:xfrm>
        </p:grpSpPr>
        <p:cxnSp>
          <p:nvCxnSpPr>
            <p:cNvPr id="17" name="Straight Connector 16">
              <a:extLst>
                <a:ext uri="{FF2B5EF4-FFF2-40B4-BE49-F238E27FC236}">
                  <a16:creationId xmlns:a16="http://schemas.microsoft.com/office/drawing/2014/main" xmlns="" id="{F8A84C03-E1CA-4A4E-81D6-9BB0C335B7A0}"/>
                </a:ext>
              </a:extLst>
            </p:cNvPr>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xmlns="" id="{4A26FB5A-D5D1-4DAB-AC43-7F51A7F2D197}"/>
                </a:ext>
              </a:extLst>
            </p:cNvPr>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xmlns="" id="{49303F14-E560-4C02-94F4-B4695FE26813}"/>
                </a:ext>
              </a:extLst>
            </p:cNvPr>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3" name="Text Placeholder 2"/>
          <p:cNvSpPr>
            <a:spLocks noGrp="1"/>
          </p:cNvSpPr>
          <p:nvPr>
            <p:ph type="body" idx="1"/>
          </p:nvPr>
        </p:nvSpPr>
        <p:spPr>
          <a:xfrm>
            <a:off x="1629156" y="4682062"/>
            <a:ext cx="8939784" cy="457200"/>
          </a:xfrm>
        </p:spPr>
        <p:txBody>
          <a:bodyPr anchor="t">
            <a:normAutofit/>
          </a:bodyPr>
          <a:lstStyle>
            <a:lvl1pPr marL="0" indent="0" algn="ctr">
              <a:buNone/>
              <a:tabLst>
                <a:tab pos="2633663" algn="l"/>
              </a:tabLst>
              <a:defRPr sz="1800">
                <a:solidFill>
                  <a:schemeClr val="tx1">
                    <a:lumMod val="95000"/>
                    <a:lumOff val="5000"/>
                  </a:schemeClr>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18760" y="1344502"/>
            <a:ext cx="1554480" cy="498781"/>
          </a:xfrm>
        </p:spPr>
        <p:txBody>
          <a:bodyPr/>
          <a:lstStyle>
            <a:lvl1pPr algn="ctr">
              <a:defRPr lang="en-US" sz="1300" kern="1200" spc="0" baseline="0">
                <a:solidFill>
                  <a:srgbClr val="FFFFFF"/>
                </a:solidFill>
                <a:latin typeface="+mn-lt"/>
                <a:ea typeface="+mn-ea"/>
                <a:cs typeface="+mn-cs"/>
              </a:defRPr>
            </a:lvl1pPr>
          </a:lstStyle>
          <a:p>
            <a:endParaRPr lang="en-US" dirty="0"/>
          </a:p>
        </p:txBody>
      </p:sp>
      <p:sp>
        <p:nvSpPr>
          <p:cNvPr id="5" name="Footer Placeholder 4"/>
          <p:cNvSpPr>
            <a:spLocks noGrp="1"/>
          </p:cNvSpPr>
          <p:nvPr>
            <p:ph type="ftr" sz="quarter" idx="11"/>
          </p:nvPr>
        </p:nvSpPr>
        <p:spPr>
          <a:xfrm>
            <a:off x="1629157" y="5177408"/>
            <a:ext cx="5660134" cy="228600"/>
          </a:xfrm>
        </p:spPr>
        <p:txBody>
          <a:bodyPr/>
          <a:lstStyle>
            <a:lvl1pPr algn="l">
              <a:defRPr>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12"/>
          </p:nvPr>
        </p:nvSpPr>
        <p:spPr>
          <a:xfrm>
            <a:off x="8604504" y="5177408"/>
            <a:ext cx="1958339"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1870343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6176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3055568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hree Content">
    <p:spTree>
      <p:nvGrpSpPr>
        <p:cNvPr id="1" name=""/>
        <p:cNvGrpSpPr/>
        <p:nvPr/>
      </p:nvGrpSpPr>
      <p:grpSpPr>
        <a:xfrm>
          <a:off x="0" y="0"/>
          <a:ext cx="0" cy="0"/>
          <a:chOff x="0" y="0"/>
          <a:chExt cx="0" cy="0"/>
        </a:xfrm>
      </p:grpSpPr>
      <p:sp>
        <p:nvSpPr>
          <p:cNvPr id="12" name="Picture Placeholder 11">
            <a:extLst>
              <a:ext uri="{FF2B5EF4-FFF2-40B4-BE49-F238E27FC236}">
                <a16:creationId xmlns:a16="http://schemas.microsoft.com/office/drawing/2014/main" xmlns="" id="{2F2F0876-DA34-44C2-B05E-66533803FE6E}"/>
              </a:ext>
            </a:extLst>
          </p:cNvPr>
          <p:cNvSpPr>
            <a:spLocks noGrp="1"/>
          </p:cNvSpPr>
          <p:nvPr>
            <p:ph type="pic" sz="quarter" idx="14"/>
          </p:nvPr>
        </p:nvSpPr>
        <p:spPr>
          <a:xfrm>
            <a:off x="233400" y="246600"/>
            <a:ext cx="11725200" cy="6364800"/>
          </a:xfrm>
        </p:spPr>
        <p:txBody>
          <a:bodyPr anchor="ctr" anchorCtr="0"/>
          <a:lstStyle>
            <a:lvl1pPr marL="0" indent="0" algn="ctr">
              <a:buNone/>
              <a:defRPr/>
            </a:lvl1pPr>
          </a:lstStyle>
          <a:p>
            <a:r>
              <a:rPr lang="en-US"/>
              <a:t>Click icon to add picture</a:t>
            </a:r>
            <a:endParaRPr lang="ru-RU"/>
          </a:p>
        </p:txBody>
      </p:sp>
      <p:sp>
        <p:nvSpPr>
          <p:cNvPr id="10" name="Picture Placeholder 9">
            <a:extLst>
              <a:ext uri="{FF2B5EF4-FFF2-40B4-BE49-F238E27FC236}">
                <a16:creationId xmlns:a16="http://schemas.microsoft.com/office/drawing/2014/main" xmlns="" id="{6E352C7E-BCE1-47CD-872E-2935DD89FC28}"/>
              </a:ext>
            </a:extLst>
          </p:cNvPr>
          <p:cNvSpPr>
            <a:spLocks noGrp="1"/>
          </p:cNvSpPr>
          <p:nvPr>
            <p:ph type="pic" sz="quarter" idx="13"/>
          </p:nvPr>
        </p:nvSpPr>
        <p:spPr>
          <a:xfrm>
            <a:off x="852488" y="2103438"/>
            <a:ext cx="5243512" cy="3748087"/>
          </a:xfrm>
        </p:spPr>
        <p:txBody>
          <a:bodyPr anchor="ctr" anchorCtr="0"/>
          <a:lstStyle>
            <a:lvl1pPr marL="0" indent="0" algn="ctr">
              <a:buNone/>
              <a:defRPr/>
            </a:lvl1pPr>
          </a:lstStyle>
          <a:p>
            <a:r>
              <a:rPr lang="en-US"/>
              <a:t>Click icon to add picture</a:t>
            </a:r>
            <a:endParaRPr lang="ru-RU" dirty="0"/>
          </a:p>
        </p:txBody>
      </p:sp>
      <p:sp>
        <p:nvSpPr>
          <p:cNvPr id="8" name="Title 7"/>
          <p:cNvSpPr>
            <a:spLocks noGrp="1"/>
          </p:cNvSpPr>
          <p:nvPr>
            <p:ph type="title"/>
          </p:nvPr>
        </p:nvSpPr>
        <p:spPr/>
        <p:txBody>
          <a:bodyPr/>
          <a:lstStyle>
            <a:lvl1pPr>
              <a:defRPr>
                <a:solidFill>
                  <a:schemeClr val="bg2">
                    <a:lumMod val="50000"/>
                  </a:schemeClr>
                </a:solidFill>
              </a:defRPr>
            </a:lvl1pPr>
          </a:lstStyle>
          <a:p>
            <a:r>
              <a:rPr lang="en-US"/>
              <a:t>Click to edit Master title style</a:t>
            </a:r>
            <a:endParaRPr lang="en-US" dirty="0"/>
          </a:p>
        </p:txBody>
      </p:sp>
      <p:sp>
        <p:nvSpPr>
          <p:cNvPr id="4" name="Content Placeholder 3"/>
          <p:cNvSpPr>
            <a:spLocks noGrp="1"/>
          </p:cNvSpPr>
          <p:nvPr>
            <p:ph sz="half" idx="2"/>
          </p:nvPr>
        </p:nvSpPr>
        <p:spPr>
          <a:xfrm>
            <a:off x="646176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32239268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663440" cy="640080"/>
          </a:xfrm>
        </p:spPr>
        <p:txBody>
          <a:bodyPr anchor="ctr">
            <a:normAutofit/>
          </a:bodyPr>
          <a:lstStyle>
            <a:lvl1pPr marL="0" indent="0" algn="l">
              <a:spcBef>
                <a:spcPts val="0"/>
              </a:spcBef>
              <a:buNone/>
              <a:defRPr sz="1900" b="1" i="0">
                <a:solidFill>
                  <a:schemeClr val="tx1"/>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92472"/>
            <a:ext cx="4663440" cy="3163825"/>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58712" y="2074334"/>
            <a:ext cx="4663440" cy="640080"/>
          </a:xfrm>
        </p:spPr>
        <p:txBody>
          <a:bodyPr anchor="ctr">
            <a:normAutofit/>
          </a:bodyPr>
          <a:lstStyle>
            <a:lvl1pPr marL="0" indent="0" algn="l">
              <a:spcBef>
                <a:spcPts val="0"/>
              </a:spcBef>
              <a:buNone/>
              <a:defRPr sz="1900" b="1">
                <a:solidFill>
                  <a:schemeClr val="tx1"/>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58712" y="2792471"/>
            <a:ext cx="4663440" cy="3164509"/>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5235916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37587720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8659519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xmlns="" id="{D5E1BBF9-8BEF-4353-BA68-30AAF9EBD8D8}"/>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xmlns="" id="{5B941C21-2A5D-4912-AB06-1BB0C0EB6AE1}"/>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58200" y="607392"/>
            <a:ext cx="3161963" cy="1645920"/>
          </a:xfrm>
        </p:spPr>
        <p:txBody>
          <a:bodyPr anchor="b">
            <a:normAutofit/>
          </a:bodyPr>
          <a:lstStyle>
            <a:lvl1pPr algn="l" defTabSz="914400" rtl="0" eaLnBrk="1" latinLnBrk="0" hangingPunct="1">
              <a:lnSpc>
                <a:spcPct val="100000"/>
              </a:lnSpc>
              <a:spcBef>
                <a:spcPct val="0"/>
              </a:spcBef>
              <a:buNone/>
              <a:defRPr lang="en-US" sz="32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68580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58200" y="2336800"/>
            <a:ext cx="3161963" cy="3606800"/>
          </a:xfrm>
        </p:spPr>
        <p:txBody>
          <a:bodyPr>
            <a:normAutofit/>
          </a:bodyPr>
          <a:lstStyle>
            <a:lvl1pPr marL="0" indent="0">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endParaRPr lang="en-US" dirty="0"/>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dirty="0"/>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16966449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objTx" preserve="1">
  <p:cSld name="1_Content with Capti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xmlns="" id="{D5E1BBF9-8BEF-4353-BA68-30AAF9EBD8D8}"/>
              </a:ext>
            </a:extLst>
          </p:cNvPr>
          <p:cNvSpPr/>
          <p:nvPr/>
        </p:nvSpPr>
        <p:spPr>
          <a:xfrm>
            <a:off x="8119870" y="237744"/>
            <a:ext cx="3826596" cy="6382512"/>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xmlns="" id="{5B941C21-2A5D-4912-AB06-1BB0C0EB6AE1}"/>
              </a:ext>
            </a:extLst>
          </p:cNvPr>
          <p:cNvSpPr/>
          <p:nvPr/>
        </p:nvSpPr>
        <p:spPr>
          <a:xfrm>
            <a:off x="8254660" y="374904"/>
            <a:ext cx="3557016" cy="6108192"/>
          </a:xfrm>
          <a:prstGeom prst="rect">
            <a:avLst/>
          </a:prstGeom>
          <a:noFill/>
          <a:ln w="6350" cap="sq">
            <a:solidFill>
              <a:schemeClr val="bg1"/>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58200" y="607392"/>
            <a:ext cx="3161963" cy="1645920"/>
          </a:xfrm>
        </p:spPr>
        <p:txBody>
          <a:bodyPr anchor="b">
            <a:noAutofit/>
          </a:bodyPr>
          <a:lstStyle>
            <a:lvl1pPr algn="l" defTabSz="914400" rtl="0" eaLnBrk="1" latinLnBrk="0" hangingPunct="1">
              <a:lnSpc>
                <a:spcPct val="100000"/>
              </a:lnSpc>
              <a:spcBef>
                <a:spcPct val="0"/>
              </a:spcBef>
              <a:buNone/>
              <a:defRPr lang="en-US" sz="4800" b="0" kern="1200" cap="none" spc="0" baseline="0" dirty="0">
                <a:solidFill>
                  <a:schemeClr val="bg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68580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58200" y="2336800"/>
            <a:ext cx="3161963" cy="3606800"/>
          </a:xfrm>
        </p:spPr>
        <p:txBody>
          <a:bodyPr>
            <a:normAutofit/>
          </a:bodyPr>
          <a:lstStyle>
            <a:lvl1pPr marL="0" indent="0">
              <a:lnSpc>
                <a:spcPct val="110000"/>
              </a:lnSpc>
              <a:spcBef>
                <a:spcPts val="800"/>
              </a:spcBef>
              <a:buNone/>
              <a:defRPr sz="1800">
                <a:solidFill>
                  <a:schemeClr val="bg1">
                    <a:lumMod val="9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endParaRPr lang="en-US" dirty="0"/>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dirty="0"/>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1546804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1_Picture with Caption">
    <p:spTree>
      <p:nvGrpSpPr>
        <p:cNvPr id="1" name=""/>
        <p:cNvGrpSpPr/>
        <p:nvPr/>
      </p:nvGrpSpPr>
      <p:grpSpPr>
        <a:xfrm>
          <a:off x="0" y="0"/>
          <a:ext cx="0" cy="0"/>
          <a:chOff x="0" y="0"/>
          <a:chExt cx="0" cy="0"/>
        </a:xfrm>
      </p:grpSpPr>
      <p:sp>
        <p:nvSpPr>
          <p:cNvPr id="25" name="Rectangle 24">
            <a:extLst>
              <a:ext uri="{FF2B5EF4-FFF2-40B4-BE49-F238E27FC236}">
                <a16:creationId xmlns:a16="http://schemas.microsoft.com/office/drawing/2014/main" xmlns="" id="{CD7A40E7-331A-409D-8385-D6893D1EA86A}"/>
              </a:ext>
            </a:extLst>
          </p:cNvPr>
          <p:cNvSpPr/>
          <p:nvPr userDrawn="1"/>
        </p:nvSpPr>
        <p:spPr>
          <a:xfrm>
            <a:off x="948394" y="941695"/>
            <a:ext cx="5452526" cy="497461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4" name="Picture Placeholder 23">
            <a:extLst>
              <a:ext uri="{FF2B5EF4-FFF2-40B4-BE49-F238E27FC236}">
                <a16:creationId xmlns:a16="http://schemas.microsoft.com/office/drawing/2014/main" xmlns="" id="{75561E95-1FD2-4358-9E4C-3D2E929E4872}"/>
              </a:ext>
            </a:extLst>
          </p:cNvPr>
          <p:cNvSpPr>
            <a:spLocks noGrp="1"/>
          </p:cNvSpPr>
          <p:nvPr>
            <p:ph type="pic" sz="quarter" idx="14"/>
          </p:nvPr>
        </p:nvSpPr>
        <p:spPr>
          <a:xfrm>
            <a:off x="0" y="0"/>
            <a:ext cx="12192000" cy="6858000"/>
          </a:xfrm>
          <a:custGeom>
            <a:avLst/>
            <a:gdLst>
              <a:gd name="connsiteX0" fmla="*/ 948394 w 12192000"/>
              <a:gd name="connsiteY0" fmla="*/ 941695 h 6858000"/>
              <a:gd name="connsiteX1" fmla="*/ 948394 w 12192000"/>
              <a:gd name="connsiteY1" fmla="*/ 5916305 h 6858000"/>
              <a:gd name="connsiteX2" fmla="*/ 6400920 w 12192000"/>
              <a:gd name="connsiteY2" fmla="*/ 5916305 h 6858000"/>
              <a:gd name="connsiteX3" fmla="*/ 6400920 w 12192000"/>
              <a:gd name="connsiteY3" fmla="*/ 941695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948394" y="941695"/>
                </a:moveTo>
                <a:lnTo>
                  <a:pt x="948394" y="5916305"/>
                </a:lnTo>
                <a:lnTo>
                  <a:pt x="6400920" y="5916305"/>
                </a:lnTo>
                <a:lnTo>
                  <a:pt x="6400920" y="941695"/>
                </a:lnTo>
                <a:close/>
                <a:moveTo>
                  <a:pt x="0" y="0"/>
                </a:moveTo>
                <a:lnTo>
                  <a:pt x="12192000" y="0"/>
                </a:lnTo>
                <a:lnTo>
                  <a:pt x="12192000" y="6858000"/>
                </a:lnTo>
                <a:lnTo>
                  <a:pt x="0" y="6858000"/>
                </a:lnTo>
                <a:close/>
              </a:path>
            </a:pathLst>
          </a:custGeom>
          <a:solidFill>
            <a:schemeClr val="accent1">
              <a:lumMod val="60000"/>
              <a:lumOff val="40000"/>
            </a:schemeClr>
          </a:solidFill>
        </p:spPr>
        <p:txBody>
          <a:bodyPr wrap="square">
            <a:noAutofit/>
          </a:bodyPr>
          <a:lstStyle>
            <a:lvl1pPr marL="0" indent="0" algn="ctr">
              <a:buNone/>
              <a:defRPr/>
            </a:lvl1pPr>
          </a:lstStyle>
          <a:p>
            <a:r>
              <a:rPr lang="en-US" noProof="0"/>
              <a:t>Click icon to add picture</a:t>
            </a:r>
            <a:endParaRPr lang="en-US" noProof="0" dirty="0"/>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endParaRPr lang="en-US" noProof="0" dirty="0"/>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noProof="0" dirty="0"/>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noProof="0" smtClean="0"/>
              <a:t>‹#›</a:t>
            </a:fld>
            <a:endParaRPr lang="en-US" noProof="0" dirty="0"/>
          </a:p>
        </p:txBody>
      </p:sp>
      <p:sp>
        <p:nvSpPr>
          <p:cNvPr id="22" name="Content Placeholder 3">
            <a:extLst>
              <a:ext uri="{FF2B5EF4-FFF2-40B4-BE49-F238E27FC236}">
                <a16:creationId xmlns:a16="http://schemas.microsoft.com/office/drawing/2014/main" xmlns="" id="{6E7077FF-6FAE-4A98-862F-3A2F931B9589}"/>
              </a:ext>
            </a:extLst>
          </p:cNvPr>
          <p:cNvSpPr>
            <a:spLocks noGrp="1"/>
          </p:cNvSpPr>
          <p:nvPr>
            <p:ph sz="half" idx="13"/>
          </p:nvPr>
        </p:nvSpPr>
        <p:spPr>
          <a:xfrm>
            <a:off x="1357950" y="2852792"/>
            <a:ext cx="4633415" cy="2572193"/>
          </a:xfrm>
        </p:spPr>
        <p:txBody>
          <a:bodyPr vert="horz" lIns="91440" tIns="45720" rIns="91440" bIns="45720" rtlCol="0">
            <a:normAutofit/>
          </a:bodyPr>
          <a:lstStyle>
            <a:lvl1pPr marL="0" indent="0">
              <a:buNone/>
              <a:defRPr>
                <a:solidFill>
                  <a:schemeClr val="bg1"/>
                </a:solidFill>
              </a:defRPr>
            </a:lvl1pPr>
          </a:lstStyle>
          <a:p>
            <a:pPr lvl="0"/>
            <a:r>
              <a:rPr lang="en-US" noProof="0"/>
              <a:t>Click to edit Master text styles</a:t>
            </a:r>
          </a:p>
        </p:txBody>
      </p:sp>
      <p:sp>
        <p:nvSpPr>
          <p:cNvPr id="23" name="Rectangle 22">
            <a:extLst>
              <a:ext uri="{FF2B5EF4-FFF2-40B4-BE49-F238E27FC236}">
                <a16:creationId xmlns:a16="http://schemas.microsoft.com/office/drawing/2014/main" xmlns="" id="{351E07B6-8D69-4F8A-9729-400511B37F8B}"/>
              </a:ext>
            </a:extLst>
          </p:cNvPr>
          <p:cNvSpPr/>
          <p:nvPr userDrawn="1"/>
        </p:nvSpPr>
        <p:spPr>
          <a:xfrm>
            <a:off x="1101715" y="1106424"/>
            <a:ext cx="5120640" cy="464515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p:cNvSpPr>
            <a:spLocks noGrp="1"/>
          </p:cNvSpPr>
          <p:nvPr>
            <p:ph type="title"/>
          </p:nvPr>
        </p:nvSpPr>
        <p:spPr>
          <a:xfrm>
            <a:off x="1357950" y="1352804"/>
            <a:ext cx="4633415" cy="1333641"/>
          </a:xfrm>
        </p:spPr>
        <p:txBody>
          <a:bodyPr anchor="b">
            <a:normAutofit/>
          </a:bodyPr>
          <a:lstStyle>
            <a:lvl1pPr algn="l" defTabSz="914400" rtl="0" eaLnBrk="1" latinLnBrk="0" hangingPunct="1">
              <a:lnSpc>
                <a:spcPct val="100000"/>
              </a:lnSpc>
              <a:spcBef>
                <a:spcPct val="0"/>
              </a:spcBef>
              <a:buNone/>
              <a:defRPr lang="en-US" sz="4800" b="0" kern="1200" cap="none" spc="0" baseline="0" dirty="0">
                <a:solidFill>
                  <a:schemeClr val="bg1"/>
                </a:solidFill>
                <a:effectLst/>
                <a:latin typeface="+mj-lt"/>
                <a:ea typeface="+mn-ea"/>
                <a:cs typeface="+mn-cs"/>
              </a:defRPr>
            </a:lvl1pPr>
          </a:lstStyle>
          <a:p>
            <a:r>
              <a:rPr lang="en-US" noProof="0"/>
              <a:t>Click to edit Master title style</a:t>
            </a:r>
          </a:p>
        </p:txBody>
      </p:sp>
    </p:spTree>
    <p:extLst>
      <p:ext uri="{BB962C8B-B14F-4D97-AF65-F5344CB8AC3E}">
        <p14:creationId xmlns:p14="http://schemas.microsoft.com/office/powerpoint/2010/main" val="28111384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xmlns="" id="{E687CA98-D9C7-497F-A1DA-7D22F8753BCE}"/>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228599" y="237744"/>
            <a:ext cx="7696201"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5" name="Date Placeholder 4"/>
          <p:cNvSpPr>
            <a:spLocks noGrp="1"/>
          </p:cNvSpPr>
          <p:nvPr>
            <p:ph type="dt" sz="half" idx="10"/>
          </p:nvPr>
        </p:nvSpPr>
        <p:spPr>
          <a:xfrm>
            <a:off x="5662337" y="6035040"/>
            <a:ext cx="2071963" cy="365760"/>
          </a:xfrm>
        </p:spPr>
        <p:txBody>
          <a:bodyPr/>
          <a:lstStyle>
            <a:lvl1pPr>
              <a:defRPr b="1">
                <a:solidFill>
                  <a:srgbClr val="FFFFFF"/>
                </a:solidFill>
                <a:effectLst>
                  <a:outerShdw blurRad="19050" dist="6350" dir="2700000" algn="tl" rotWithShape="0">
                    <a:prstClr val="black">
                      <a:alpha val="40000"/>
                    </a:prstClr>
                  </a:outerShdw>
                </a:effectLst>
              </a:defRPr>
            </a:lvl1pPr>
          </a:lstStyle>
          <a:p>
            <a:endParaRPr lang="en-US" dirty="0"/>
          </a:p>
        </p:txBody>
      </p:sp>
      <p:sp>
        <p:nvSpPr>
          <p:cNvPr id="6" name="Footer Placeholder 5"/>
          <p:cNvSpPr>
            <a:spLocks noGrp="1"/>
          </p:cNvSpPr>
          <p:nvPr>
            <p:ph type="ftr" sz="quarter" idx="11"/>
          </p:nvPr>
        </p:nvSpPr>
        <p:spPr>
          <a:xfrm>
            <a:off x="612648" y="6035040"/>
            <a:ext cx="4588002" cy="365760"/>
          </a:xfrm>
        </p:spPr>
        <p:txBody>
          <a:bodyPr/>
          <a:lstStyle>
            <a:lvl1pPr marL="0" algn="r" defTabSz="914400" rtl="0" eaLnBrk="1" latinLnBrk="0" hangingPunct="1">
              <a:defRPr lang="en-US" sz="1000" b="1"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pPr algn="l"/>
            <a:endParaRPr lang="en-US" dirty="0"/>
          </a:p>
        </p:txBody>
      </p:sp>
      <p:sp>
        <p:nvSpPr>
          <p:cNvPr id="7" name="Slide Number Placeholder 6"/>
          <p:cNvSpPr>
            <a:spLocks noGrp="1"/>
          </p:cNvSpPr>
          <p:nvPr>
            <p:ph type="sldNum" sz="quarter" idx="12"/>
          </p:nvPr>
        </p:nvSpPr>
        <p:spPr>
          <a:xfrm>
            <a:off x="10396728" y="6035040"/>
            <a:ext cx="1225296" cy="365760"/>
          </a:xfrm>
        </p:spPr>
        <p:txBody>
          <a:bodyPr/>
          <a:lstStyle/>
          <a:p>
            <a:fld id="{34B7E4EF-A1BD-40F4-AB7B-04F084DD991D}" type="slidenum">
              <a:rPr lang="en-US" smtClean="0"/>
              <a:t>‹#›</a:t>
            </a:fld>
            <a:endParaRPr lang="en-US" dirty="0"/>
          </a:p>
        </p:txBody>
      </p:sp>
      <p:sp>
        <p:nvSpPr>
          <p:cNvPr id="12" name="Rectangle 11">
            <a:extLst>
              <a:ext uri="{FF2B5EF4-FFF2-40B4-BE49-F238E27FC236}">
                <a16:creationId xmlns:a16="http://schemas.microsoft.com/office/drawing/2014/main" xmlns="" id="{F8B3D8CC-BB13-41A5-8F34-B8E84A4F9534}"/>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77250" y="603504"/>
            <a:ext cx="3144774" cy="1645920"/>
          </a:xfrm>
        </p:spPr>
        <p:txBody>
          <a:bodyPr anchor="b">
            <a:noAutofit/>
          </a:bodyPr>
          <a:lstStyle>
            <a:lvl1pPr algn="l">
              <a:lnSpc>
                <a:spcPct val="100000"/>
              </a:lnSpc>
              <a:defRPr sz="3200" b="0">
                <a:solidFill>
                  <a:schemeClr val="tx1"/>
                </a:solidFill>
                <a:latin typeface="+mj-lt"/>
              </a:defRPr>
            </a:lvl1pPr>
          </a:lstStyle>
          <a:p>
            <a:r>
              <a:rPr lang="en-US"/>
              <a:t>Click to edit Master title style</a:t>
            </a:r>
            <a:endParaRPr lang="en-US" dirty="0"/>
          </a:p>
        </p:txBody>
      </p:sp>
      <p:sp>
        <p:nvSpPr>
          <p:cNvPr id="4" name="Text Placeholder 3"/>
          <p:cNvSpPr>
            <a:spLocks noGrp="1"/>
          </p:cNvSpPr>
          <p:nvPr>
            <p:ph type="body" sz="half" idx="2"/>
          </p:nvPr>
        </p:nvSpPr>
        <p:spPr>
          <a:xfrm>
            <a:off x="8477250" y="2386584"/>
            <a:ext cx="3144774" cy="3511296"/>
          </a:xfrm>
        </p:spPr>
        <p:txBody>
          <a:bodyPr>
            <a:normAutofit/>
          </a:bodyPr>
          <a:lstStyle>
            <a:lvl1pPr marL="0" indent="0" algn="l">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40100136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7B357D8-08AE-4402-89B1-D25290379B67}" type="datetimeFigureOut">
              <a:rPr lang="en-US" smtClean="0">
                <a:solidFill>
                  <a:prstClr val="black">
                    <a:tint val="75000"/>
                  </a:prstClr>
                </a:solidFill>
              </a:rPr>
              <a:pPr/>
              <a:t>7/20/2022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6450312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7B357D8-08AE-4402-89B1-D25290379B67}" type="datetimeFigureOut">
              <a:rPr lang="en-US" smtClean="0">
                <a:solidFill>
                  <a:prstClr val="black">
                    <a:tint val="75000"/>
                  </a:prstClr>
                </a:solidFill>
              </a:rPr>
              <a:pPr/>
              <a:t>7/20/2022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32310980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7B357D8-08AE-4402-89B1-D25290379B67}" type="datetimeFigureOut">
              <a:rPr lang="en-US" smtClean="0">
                <a:solidFill>
                  <a:prstClr val="black">
                    <a:tint val="75000"/>
                  </a:prstClr>
                </a:solidFill>
              </a:rPr>
              <a:pPr/>
              <a:t>7/20/2022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16454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7B357D8-08AE-4402-89B1-D25290379B67}" type="datetimeFigureOut">
              <a:rPr lang="en-US" smtClean="0">
                <a:solidFill>
                  <a:prstClr val="black">
                    <a:tint val="75000"/>
                  </a:prstClr>
                </a:solidFill>
              </a:rPr>
              <a:pPr/>
              <a:t>7/20/2022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0151129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7B357D8-08AE-4402-89B1-D25290379B67}" type="datetimeFigureOut">
              <a:rPr lang="en-US" smtClean="0">
                <a:solidFill>
                  <a:prstClr val="black">
                    <a:tint val="75000"/>
                  </a:prstClr>
                </a:solidFill>
              </a:rPr>
              <a:pPr/>
              <a:t>7/20/2022</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8320191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7B357D8-08AE-4402-89B1-D25290379B67}" type="datetimeFigureOut">
              <a:rPr lang="en-US" smtClean="0">
                <a:solidFill>
                  <a:prstClr val="black">
                    <a:tint val="75000"/>
                  </a:prstClr>
                </a:solidFill>
              </a:rPr>
              <a:pPr/>
              <a:t>7/20/2022</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27029736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B357D8-08AE-4402-89B1-D25290379B67}" type="datetimeFigureOut">
              <a:rPr lang="en-US" smtClean="0">
                <a:solidFill>
                  <a:prstClr val="black">
                    <a:tint val="75000"/>
                  </a:prstClr>
                </a:solidFill>
              </a:rPr>
              <a:pPr/>
              <a:t>7/20/2022</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5430092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7B357D8-08AE-4402-89B1-D25290379B67}" type="datetimeFigureOut">
              <a:rPr lang="en-US" smtClean="0">
                <a:solidFill>
                  <a:prstClr val="black">
                    <a:tint val="75000"/>
                  </a:prstClr>
                </a:solidFill>
              </a:rPr>
              <a:pPr/>
              <a:t>7/20/2022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1671500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7B357D8-08AE-4402-89B1-D25290379B67}" type="datetimeFigureOut">
              <a:rPr lang="en-US" smtClean="0">
                <a:solidFill>
                  <a:prstClr val="black">
                    <a:tint val="75000"/>
                  </a:prstClr>
                </a:solidFill>
              </a:rPr>
              <a:pPr/>
              <a:t>7/20/2022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536017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7B357D8-08AE-4402-89B1-D25290379B67}" type="datetimeFigureOut">
              <a:rPr lang="en-US" smtClean="0">
                <a:solidFill>
                  <a:prstClr val="black">
                    <a:tint val="75000"/>
                  </a:prstClr>
                </a:solidFill>
              </a:rPr>
              <a:pPr/>
              <a:t>7/20/2022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7883496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7B357D8-08AE-4402-89B1-D25290379B67}" type="datetimeFigureOut">
              <a:rPr lang="en-US" smtClean="0">
                <a:solidFill>
                  <a:prstClr val="black">
                    <a:tint val="75000"/>
                  </a:prstClr>
                </a:solidFill>
              </a:rPr>
              <a:pPr/>
              <a:t>7/20/2022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578037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xmlns="" id="{1E94681D-2A4C-4A8D-B9B5-31D440D0328D}"/>
              </a:ext>
            </a:extLst>
          </p:cNvPr>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8" name="Rectangle 7"/>
          <p:cNvSpPr/>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84962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56794" y="6035040"/>
            <a:ext cx="2893045" cy="36576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endParaRPr lang="en-US" dirty="0"/>
          </a:p>
        </p:txBody>
      </p:sp>
      <p:sp>
        <p:nvSpPr>
          <p:cNvPr id="5" name="Footer Placeholder 4"/>
          <p:cNvSpPr>
            <a:spLocks noGrp="1"/>
          </p:cNvSpPr>
          <p:nvPr>
            <p:ph type="ftr" sz="quarter" idx="3"/>
          </p:nvPr>
        </p:nvSpPr>
        <p:spPr>
          <a:xfrm>
            <a:off x="1066800" y="6035040"/>
            <a:ext cx="5816600" cy="365760"/>
          </a:xfrm>
          <a:prstGeom prst="rect">
            <a:avLst/>
          </a:prstGeom>
        </p:spPr>
        <p:txBody>
          <a:bodyPr vert="horz" lIns="91440" tIns="45720" rIns="91440" bIns="45720" rtlCol="0" anchor="b"/>
          <a:lstStyle>
            <a:lvl1pPr algn="l">
              <a:defRPr sz="1000">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4"/>
          </p:nvPr>
        </p:nvSpPr>
        <p:spPr>
          <a:xfrm>
            <a:off x="10287000" y="6035040"/>
            <a:ext cx="838200" cy="36576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1560424787"/>
      </p:ext>
    </p:extLst>
  </p:cSld>
  <p:clrMap bg1="lt1" tx1="dk1" bg2="lt2" tx2="dk2" accent1="accent1" accent2="accent2" accent3="accent3" accent4="accent4" accent5="accent5" accent6="accent6" hlink="hlink" folHlink="folHlink"/>
  <p:sldLayoutIdLst>
    <p:sldLayoutId id="2147483732" r:id="rId1"/>
    <p:sldLayoutId id="2147483733" r:id="rId2"/>
    <p:sldLayoutId id="2147483734" r:id="rId3"/>
    <p:sldLayoutId id="2147483735" r:id="rId4"/>
    <p:sldLayoutId id="2147483739" r:id="rId5"/>
    <p:sldLayoutId id="2147483730" r:id="rId6"/>
    <p:sldLayoutId id="2147483736" r:id="rId7"/>
    <p:sldLayoutId id="2147483737" r:id="rId8"/>
    <p:sldLayoutId id="2147483727" r:id="rId9"/>
    <p:sldLayoutId id="2147483741" r:id="rId10"/>
    <p:sldLayoutId id="2147483740" r:id="rId11"/>
    <p:sldLayoutId id="2147483728" r:id="rId12"/>
  </p:sldLayoutIdLst>
  <p:hf hdr="0" ftr="0" dt="0"/>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7B357D8-08AE-4402-89B1-D25290379B67}" type="datetimeFigureOut">
              <a:rPr lang="en-US" smtClean="0">
                <a:solidFill>
                  <a:prstClr val="black">
                    <a:tint val="75000"/>
                  </a:prstClr>
                </a:solidFill>
              </a:rPr>
              <a:pPr/>
              <a:t>7/20/2022</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B8594D9-16FF-41FC-800F-A16BF13F3984}"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43475938"/>
      </p:ext>
    </p:extLst>
  </p:cSld>
  <p:clrMap bg1="lt1" tx1="dk1" bg2="lt2" tx2="dk2" accent1="accent1" accent2="accent2" accent3="accent3" accent4="accent4" accent5="accent5" accent6="accent6" hlink="hlink" folHlink="folHlink"/>
  <p:sldLayoutIdLst>
    <p:sldLayoutId id="2147483743" r:id="rId1"/>
    <p:sldLayoutId id="2147483744" r:id="rId2"/>
    <p:sldLayoutId id="2147483745" r:id="rId3"/>
    <p:sldLayoutId id="2147483746" r:id="rId4"/>
    <p:sldLayoutId id="2147483747" r:id="rId5"/>
    <p:sldLayoutId id="2147483748" r:id="rId6"/>
    <p:sldLayoutId id="2147483749" r:id="rId7"/>
    <p:sldLayoutId id="2147483750" r:id="rId8"/>
    <p:sldLayoutId id="2147483751" r:id="rId9"/>
    <p:sldLayoutId id="2147483752" r:id="rId10"/>
    <p:sldLayoutId id="214748375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diagramLayout" Target="../diagrams/layout1.xml"/><Relationship Id="rId3" Type="http://schemas.openxmlformats.org/officeDocument/2006/relationships/image" Target="../media/image3.png"/><Relationship Id="rId7" Type="http://schemas.openxmlformats.org/officeDocument/2006/relationships/diagramData" Target="../diagrams/data1.xml"/><Relationship Id="rId2" Type="http://schemas.openxmlformats.org/officeDocument/2006/relationships/notesSlide" Target="../notesSlides/notesSlide2.xml"/><Relationship Id="rId1" Type="http://schemas.openxmlformats.org/officeDocument/2006/relationships/slideLayout" Target="../slideLayouts/slideLayout19.xml"/><Relationship Id="rId6" Type="http://schemas.openxmlformats.org/officeDocument/2006/relationships/image" Target="../media/image6.emf"/><Relationship Id="rId11" Type="http://schemas.microsoft.com/office/2007/relationships/diagramDrawing" Target="../diagrams/drawing1.xml"/><Relationship Id="rId5" Type="http://schemas.openxmlformats.org/officeDocument/2006/relationships/image" Target="../media/image5.emf"/><Relationship Id="rId10" Type="http://schemas.openxmlformats.org/officeDocument/2006/relationships/diagramColors" Target="../diagrams/colors1.xml"/><Relationship Id="rId4" Type="http://schemas.openxmlformats.org/officeDocument/2006/relationships/image" Target="../media/image4.emf"/><Relationship Id="rId9"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7.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3.png"/><Relationship Id="rId7"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8.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3.png"/><Relationship Id="rId7"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9.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3.png"/><Relationship Id="rId7"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10.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3.png"/><Relationship Id="rId7"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11.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3.png"/><Relationship Id="rId7"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12.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3.png"/><Relationship Id="rId7"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10" Type="http://schemas.openxmlformats.org/officeDocument/2006/relationships/image" Target="../media/image14.png"/><Relationship Id="rId4" Type="http://schemas.openxmlformats.org/officeDocument/2006/relationships/image" Target="../media/image4.emf"/><Relationship Id="rId9"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15.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3.png"/><Relationship Id="rId7"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16.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3.png"/><Relationship Id="rId7"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17.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3.png"/><Relationship Id="rId7"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19.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3.png"/><Relationship Id="rId7" Type="http://schemas.openxmlformats.org/officeDocument/2006/relationships/image" Target="../media/image8.png"/><Relationship Id="rId2" Type="http://schemas.openxmlformats.org/officeDocument/2006/relationships/notesSlide" Target="../notesSlides/notesSlide19.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20.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3.png"/><Relationship Id="rId7" Type="http://schemas.openxmlformats.org/officeDocument/2006/relationships/image" Target="../media/image8.png"/><Relationship Id="rId2" Type="http://schemas.openxmlformats.org/officeDocument/2006/relationships/notesSlide" Target="../notesSlides/notesSlide20.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 Id="rId9" Type="http://schemas.openxmlformats.org/officeDocument/2006/relationships/image" Target="../media/image19.png"/></Relationships>
</file>

<file path=ppt/slides/_rels/slide21.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3.png"/><Relationship Id="rId7" Type="http://schemas.openxmlformats.org/officeDocument/2006/relationships/image" Target="../media/image8.png"/><Relationship Id="rId2" Type="http://schemas.openxmlformats.org/officeDocument/2006/relationships/notesSlide" Target="../notesSlides/notesSlide21.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22.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3.png"/><Relationship Id="rId7" Type="http://schemas.openxmlformats.org/officeDocument/2006/relationships/image" Target="../media/image8.png"/><Relationship Id="rId2" Type="http://schemas.openxmlformats.org/officeDocument/2006/relationships/notesSlide" Target="../notesSlides/notesSlide22.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23.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3.png"/><Relationship Id="rId7" Type="http://schemas.openxmlformats.org/officeDocument/2006/relationships/image" Target="../media/image8.png"/><Relationship Id="rId2" Type="http://schemas.openxmlformats.org/officeDocument/2006/relationships/notesSlide" Target="../notesSlides/notesSlide23.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24.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3.png"/><Relationship Id="rId7" Type="http://schemas.openxmlformats.org/officeDocument/2006/relationships/image" Target="../media/image8.png"/><Relationship Id="rId2" Type="http://schemas.openxmlformats.org/officeDocument/2006/relationships/notesSlide" Target="../notesSlides/notesSlide24.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25.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3.png"/><Relationship Id="rId7" Type="http://schemas.openxmlformats.org/officeDocument/2006/relationships/image" Target="../media/image8.png"/><Relationship Id="rId2" Type="http://schemas.openxmlformats.org/officeDocument/2006/relationships/notesSlide" Target="../notesSlides/notesSlide25.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26.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3.png"/><Relationship Id="rId7" Type="http://schemas.openxmlformats.org/officeDocument/2006/relationships/image" Target="../media/image8.png"/><Relationship Id="rId2" Type="http://schemas.openxmlformats.org/officeDocument/2006/relationships/notesSlide" Target="../notesSlides/notesSlide26.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27.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3.png"/><Relationship Id="rId7" Type="http://schemas.openxmlformats.org/officeDocument/2006/relationships/image" Target="../media/image8.png"/><Relationship Id="rId2" Type="http://schemas.openxmlformats.org/officeDocument/2006/relationships/notesSlide" Target="../notesSlides/notesSlide27.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28.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3.png"/><Relationship Id="rId7" Type="http://schemas.openxmlformats.org/officeDocument/2006/relationships/image" Target="../media/image8.png"/><Relationship Id="rId2" Type="http://schemas.openxmlformats.org/officeDocument/2006/relationships/notesSlide" Target="../notesSlides/notesSlide28.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29.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image" Target="../media/image3.png"/><Relationship Id="rId7" Type="http://schemas.openxmlformats.org/officeDocument/2006/relationships/diagramData" Target="../diagrams/data2.xml"/><Relationship Id="rId2" Type="http://schemas.openxmlformats.org/officeDocument/2006/relationships/notesSlide" Target="../notesSlides/notesSlide29.xml"/><Relationship Id="rId1" Type="http://schemas.openxmlformats.org/officeDocument/2006/relationships/slideLayout" Target="../slideLayouts/slideLayout19.xml"/><Relationship Id="rId6" Type="http://schemas.openxmlformats.org/officeDocument/2006/relationships/image" Target="../media/image6.emf"/><Relationship Id="rId11" Type="http://schemas.microsoft.com/office/2007/relationships/diagramDrawing" Target="../diagrams/drawing2.xml"/><Relationship Id="rId5" Type="http://schemas.openxmlformats.org/officeDocument/2006/relationships/image" Target="../media/image5.emf"/><Relationship Id="rId10" Type="http://schemas.openxmlformats.org/officeDocument/2006/relationships/diagramColors" Target="../diagrams/colors2.xml"/><Relationship Id="rId4" Type="http://schemas.openxmlformats.org/officeDocument/2006/relationships/image" Target="../media/image4.emf"/><Relationship Id="rId9" Type="http://schemas.openxmlformats.org/officeDocument/2006/relationships/diagramQuickStyle" Target="../diagrams/quickStyle2.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27.png"/><Relationship Id="rId2" Type="http://schemas.openxmlformats.org/officeDocument/2006/relationships/notesSlide" Target="../notesSlides/notesSlide30.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27.png"/><Relationship Id="rId2" Type="http://schemas.openxmlformats.org/officeDocument/2006/relationships/notesSlide" Target="../notesSlides/notesSlide31.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27.png"/><Relationship Id="rId2" Type="http://schemas.openxmlformats.org/officeDocument/2006/relationships/notesSlide" Target="../notesSlides/notesSlide32.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3.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4.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5.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6.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7.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8.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9.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0.xml"/><Relationship Id="rId1" Type="http://schemas.openxmlformats.org/officeDocument/2006/relationships/slideLayout" Target="../slideLayouts/slideLayout19.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emf"/></Relationships>
</file>

<file path=ppt/slides/_rels/slide41.xml.rels><?xml version="1.0" encoding="UTF-8" standalone="yes"?>
<Relationships xmlns="http://schemas.openxmlformats.org/package/2006/relationships"><Relationship Id="rId8" Type="http://schemas.openxmlformats.org/officeDocument/2006/relationships/image" Target="../media/image30.emf"/><Relationship Id="rId3" Type="http://schemas.openxmlformats.org/officeDocument/2006/relationships/image" Target="../media/image28.emf"/><Relationship Id="rId7" Type="http://schemas.openxmlformats.org/officeDocument/2006/relationships/image" Target="../media/image29.emf"/><Relationship Id="rId2" Type="http://schemas.openxmlformats.org/officeDocument/2006/relationships/notesSlide" Target="../notesSlides/notesSlide41.xml"/><Relationship Id="rId1" Type="http://schemas.openxmlformats.org/officeDocument/2006/relationships/slideLayout" Target="../slideLayouts/slideLayout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 Id="rId9" Type="http://schemas.openxmlformats.org/officeDocument/2006/relationships/image" Target="../media/image31.jpeg"/></Relationships>
</file>

<file path=ppt/slides/_rels/slide42.xml.rels><?xml version="1.0" encoding="UTF-8" standalone="yes"?>
<Relationships xmlns="http://schemas.openxmlformats.org/package/2006/relationships"><Relationship Id="rId3" Type="http://schemas.openxmlformats.org/officeDocument/2006/relationships/image" Target="../media/image28.emf"/><Relationship Id="rId7" Type="http://schemas.openxmlformats.org/officeDocument/2006/relationships/image" Target="../media/image29.emf"/><Relationship Id="rId2" Type="http://schemas.openxmlformats.org/officeDocument/2006/relationships/notesSlide" Target="../notesSlides/notesSlide42.xml"/><Relationship Id="rId1" Type="http://schemas.openxmlformats.org/officeDocument/2006/relationships/slideLayout" Target="../slideLayouts/slideLayout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4.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9.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4.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4.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13"/>
          <p:cNvSpPr txBox="1"/>
          <p:nvPr/>
        </p:nvSpPr>
        <p:spPr>
          <a:xfrm>
            <a:off x="2250831" y="95762"/>
            <a:ext cx="8006862" cy="1523494"/>
          </a:xfrm>
          <a:prstGeom prst="rect">
            <a:avLst/>
          </a:prstGeom>
          <a:noFill/>
        </p:spPr>
        <p:txBody>
          <a:bodyPr wrap="squar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 CYB670</a:t>
            </a:r>
            <a:endParaRPr lang="en-US" sz="2800" dirty="0">
              <a:solidFill>
                <a:schemeClr val="bg1"/>
              </a:solidFill>
              <a:latin typeface="Tajawal Medium" panose="00000600000000000000" pitchFamily="2" charset="-78"/>
              <a:cs typeface="Tajawal Medium" panose="00000600000000000000" pitchFamily="2" charset="-78"/>
            </a:endParaRPr>
          </a:p>
          <a:p>
            <a:pPr>
              <a:spcAft>
                <a:spcPts val="600"/>
              </a:spcAft>
            </a:pPr>
            <a:r>
              <a:rPr lang="en-US" sz="2800" dirty="0">
                <a:solidFill>
                  <a:schemeClr val="bg1"/>
                </a:solidFill>
              </a:rPr>
              <a:t>Secure Online Shopping and </a:t>
            </a:r>
            <a:r>
              <a:rPr lang="en-US" sz="2800" dirty="0" err="1">
                <a:solidFill>
                  <a:schemeClr val="bg1"/>
                </a:solidFill>
              </a:rPr>
              <a:t>Cybersecurity</a:t>
            </a:r>
            <a:r>
              <a:rPr lang="en-US" sz="2800" dirty="0">
                <a:solidFill>
                  <a:schemeClr val="bg1"/>
                </a:solidFill>
              </a:rPr>
              <a:t> </a:t>
            </a:r>
            <a:r>
              <a:rPr lang="en-US" sz="2800" dirty="0" smtClean="0">
                <a:solidFill>
                  <a:schemeClr val="bg1"/>
                </a:solidFill>
              </a:rPr>
              <a:t>Standards</a:t>
            </a:r>
            <a:endParaRPr lang="en-US" sz="2800" dirty="0">
              <a:solidFill>
                <a:schemeClr val="bg1"/>
              </a:solidFill>
            </a:endParaRPr>
          </a:p>
          <a:p>
            <a:pPr algn="ctr"/>
            <a:r>
              <a:rPr lang="en-US" sz="3200" dirty="0" err="1" smtClean="0">
                <a:solidFill>
                  <a:srgbClr val="FFC000"/>
                </a:solidFill>
                <a:latin typeface="Tajawal Medium" panose="00000600000000000000" pitchFamily="2" charset="-78"/>
                <a:cs typeface="Tajawal Medium" panose="00000600000000000000" pitchFamily="2" charset="-78"/>
              </a:rPr>
              <a:t>Cybersecurity</a:t>
            </a:r>
            <a:r>
              <a:rPr lang="en-US" sz="3200" dirty="0" smtClean="0">
                <a:solidFill>
                  <a:srgbClr val="FFC000"/>
                </a:solidFill>
                <a:latin typeface="Tajawal Medium" panose="00000600000000000000" pitchFamily="2" charset="-78"/>
                <a:cs typeface="Tajawal Medium" panose="00000600000000000000" pitchFamily="2" charset="-78"/>
              </a:rPr>
              <a:t> Fundamentals</a:t>
            </a:r>
          </a:p>
        </p:txBody>
      </p:sp>
      <p:sp>
        <p:nvSpPr>
          <p:cNvPr id="6" name="TextBox 15"/>
          <p:cNvSpPr txBox="1"/>
          <p:nvPr/>
        </p:nvSpPr>
        <p:spPr>
          <a:xfrm>
            <a:off x="3071055" y="4744526"/>
            <a:ext cx="6292401" cy="830997"/>
          </a:xfrm>
          <a:prstGeom prst="rect">
            <a:avLst/>
          </a:prstGeom>
          <a:noFill/>
        </p:spPr>
        <p:txBody>
          <a:bodyPr wrap="square" rtlCol="0">
            <a:spAutoFit/>
          </a:bodyPr>
          <a:lstStyle/>
          <a:p>
            <a:pPr algn="ctr"/>
            <a:r>
              <a:rPr lang="en-US" sz="2400" dirty="0" smtClean="0">
                <a:solidFill>
                  <a:schemeClr val="bg1"/>
                </a:solidFill>
                <a:latin typeface="Tahoma" panose="020B0604030504040204" pitchFamily="34" charset="0"/>
                <a:ea typeface="Tahoma" panose="020B0604030504040204" pitchFamily="34" charset="0"/>
                <a:cs typeface="Tahoma" panose="020B0604030504040204" pitchFamily="34" charset="0"/>
              </a:rPr>
              <a:t>Prepared </a:t>
            </a:r>
            <a:r>
              <a:rPr lang="en-US" sz="2400" dirty="0">
                <a:solidFill>
                  <a:schemeClr val="bg1"/>
                </a:solidFill>
                <a:latin typeface="Tahoma" panose="020B0604030504040204" pitchFamily="34" charset="0"/>
                <a:ea typeface="Tahoma" panose="020B0604030504040204" pitchFamily="34" charset="0"/>
                <a:cs typeface="Tahoma" panose="020B0604030504040204" pitchFamily="34" charset="0"/>
              </a:rPr>
              <a:t>by Dr. Redhwan </a:t>
            </a:r>
            <a:r>
              <a:rPr lang="en-US" sz="2400" dirty="0" smtClean="0">
                <a:solidFill>
                  <a:schemeClr val="bg1"/>
                </a:solidFill>
                <a:latin typeface="Tahoma" panose="020B0604030504040204" pitchFamily="34" charset="0"/>
                <a:ea typeface="Tahoma" panose="020B0604030504040204" pitchFamily="34" charset="0"/>
                <a:cs typeface="Tahoma" panose="020B0604030504040204" pitchFamily="34" charset="0"/>
              </a:rPr>
              <a:t>M. A. </a:t>
            </a:r>
            <a:r>
              <a:rPr lang="en-US" sz="2400" dirty="0" err="1" smtClean="0">
                <a:solidFill>
                  <a:schemeClr val="bg1"/>
                </a:solidFill>
                <a:latin typeface="Tahoma" panose="020B0604030504040204" pitchFamily="34" charset="0"/>
                <a:ea typeface="Tahoma" panose="020B0604030504040204" pitchFamily="34" charset="0"/>
                <a:cs typeface="Tahoma" panose="020B0604030504040204" pitchFamily="34" charset="0"/>
              </a:rPr>
              <a:t>Saad</a:t>
            </a:r>
            <a:endParaRPr lang="en-US" sz="2400" dirty="0" smtClean="0">
              <a:solidFill>
                <a:schemeClr val="bg1"/>
              </a:solidFill>
              <a:latin typeface="Tahoma" panose="020B0604030504040204" pitchFamily="34" charset="0"/>
              <a:ea typeface="Tahoma" panose="020B0604030504040204" pitchFamily="34" charset="0"/>
              <a:cs typeface="Tahoma" panose="020B0604030504040204" pitchFamily="34" charset="0"/>
            </a:endParaRPr>
          </a:p>
          <a:p>
            <a:pPr algn="ctr"/>
            <a:r>
              <a:rPr lang="en-US" sz="2400" dirty="0" smtClean="0">
                <a:latin typeface="Tajawal Medium" panose="00000600000000000000" pitchFamily="2" charset="-78"/>
                <a:cs typeface="Tajawal Medium" panose="00000600000000000000" pitchFamily="2" charset="-78"/>
              </a:rPr>
              <a:t>Lecture # 10</a:t>
            </a:r>
            <a:endParaRPr lang="en-US" sz="2400" dirty="0">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33612393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000630" cy="646331"/>
          </a:xfrm>
          <a:prstGeom prst="rect">
            <a:avLst/>
          </a:prstGeom>
          <a:noFill/>
        </p:spPr>
        <p:txBody>
          <a:bodyPr wrap="none" rtlCol="0">
            <a:spAutoFit/>
          </a:bodyPr>
          <a:lstStyle/>
          <a:p>
            <a:r>
              <a:rPr lang="en-US" sz="3600" b="1" dirty="0" smtClean="0">
                <a:solidFill>
                  <a:prstClr val="white"/>
                </a:solidFill>
                <a:latin typeface="+mj-lt"/>
                <a:cs typeface="Tajawal Medium" panose="00000600000000000000" pitchFamily="2" charset="-78"/>
              </a:rPr>
              <a:t>Outline</a:t>
            </a:r>
            <a:r>
              <a:rPr lang="ar-YE" sz="3600" b="1" dirty="0" smtClean="0">
                <a:solidFill>
                  <a:prstClr val="white"/>
                </a:solidFill>
                <a:latin typeface="+mj-lt"/>
                <a:cs typeface="Tajawal Medium" panose="00000600000000000000" pitchFamily="2" charset="-78"/>
              </a:rPr>
              <a:t> </a:t>
            </a:r>
            <a:r>
              <a:rPr lang="ru-RU" sz="3600" b="1" dirty="0" smtClean="0">
                <a:solidFill>
                  <a:prstClr val="white"/>
                </a:solidFill>
                <a:latin typeface="+mj-lt"/>
                <a:cs typeface="Tajawal Medium" panose="00000600000000000000" pitchFamily="2" charset="-78"/>
              </a:rPr>
              <a:t> - </a:t>
            </a:r>
            <a:r>
              <a:rPr lang="en-US" sz="3600" b="1" dirty="0" smtClean="0">
                <a:solidFill>
                  <a:prstClr val="white"/>
                </a:solidFill>
                <a:latin typeface="+mj-lt"/>
                <a:cs typeface="Tajawal Medium" panose="00000600000000000000" pitchFamily="2" charset="-78"/>
              </a:rPr>
              <a:t>Part 1</a:t>
            </a:r>
            <a:endParaRPr lang="en-US" sz="2400" b="1" dirty="0">
              <a:solidFill>
                <a:prstClr val="white"/>
              </a:solidFill>
              <a:latin typeface="+mj-lt"/>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2</a:t>
            </a:fld>
            <a:endParaRPr lang="en-US">
              <a:solidFill>
                <a:prstClr val="black">
                  <a:tint val="75000"/>
                </a:prstClr>
              </a:solidFill>
            </a:endParaRPr>
          </a:p>
        </p:txBody>
      </p:sp>
      <p:sp>
        <p:nvSpPr>
          <p:cNvPr id="13" name="TextBox 7"/>
          <p:cNvSpPr txBox="1"/>
          <p:nvPr/>
        </p:nvSpPr>
        <p:spPr>
          <a:xfrm>
            <a:off x="369254" y="236724"/>
            <a:ext cx="1314411" cy="954107"/>
          </a:xfrm>
          <a:prstGeom prst="rect">
            <a:avLst/>
          </a:prstGeom>
          <a:noFill/>
        </p:spPr>
        <p:txBody>
          <a:bodyPr wrap="square" rtlCol="0">
            <a:spAutoFit/>
          </a:bodyPr>
          <a:lstStyle/>
          <a:p>
            <a:pPr algn="ctr"/>
            <a:r>
              <a:rPr lang="en-US" sz="2800" dirty="0" smtClean="0">
                <a:solidFill>
                  <a:prstClr val="white"/>
                </a:solidFill>
                <a:latin typeface="Tajawal Medium" panose="00000600000000000000" pitchFamily="2" charset="-78"/>
                <a:cs typeface="Tajawal Medium" panose="00000600000000000000" pitchFamily="2" charset="-78"/>
              </a:rPr>
              <a:t>Module </a:t>
            </a:r>
            <a:r>
              <a:rPr lang="en-US" sz="2800" dirty="0" smtClean="0">
                <a:solidFill>
                  <a:prstClr val="white"/>
                </a:solidFill>
                <a:latin typeface="Tajawal Medium" panose="00000600000000000000" pitchFamily="2" charset="-78"/>
                <a:cs typeface="Tajawal Medium" panose="00000600000000000000" pitchFamily="2" charset="-78"/>
              </a:rPr>
              <a:t>0</a:t>
            </a:r>
            <a:r>
              <a:rPr lang="en-US" sz="2800" dirty="0">
                <a:solidFill>
                  <a:prstClr val="white"/>
                </a:solidFill>
                <a:latin typeface="Tajawal Medium" panose="00000600000000000000" pitchFamily="2" charset="-78"/>
                <a:cs typeface="Tajawal Medium" panose="00000600000000000000" pitchFamily="2" charset="-78"/>
              </a:rPr>
              <a:t>7</a:t>
            </a:r>
            <a:endParaRPr lang="en-US" sz="2800" dirty="0" smtClean="0">
              <a:solidFill>
                <a:prstClr val="white"/>
              </a:solidFill>
              <a:latin typeface="Tajawal Medium" panose="00000600000000000000" pitchFamily="2" charset="-78"/>
              <a:cs typeface="Tajawal Medium" panose="00000600000000000000" pitchFamily="2" charset="-78"/>
            </a:endParaRPr>
          </a:p>
          <a:p>
            <a:pPr algn="ctr"/>
            <a:r>
              <a:rPr lang="en-US" sz="2800" dirty="0" smtClean="0">
                <a:solidFill>
                  <a:prstClr val="white"/>
                </a:solidFill>
                <a:latin typeface="Tajawal Medium" panose="00000600000000000000" pitchFamily="2" charset="-78"/>
                <a:cs typeface="Tajawal Medium" panose="00000600000000000000" pitchFamily="2" charset="-78"/>
              </a:rPr>
              <a:t>Lecture </a:t>
            </a:r>
            <a:r>
              <a:rPr lang="en-US" sz="2800" dirty="0" smtClean="0">
                <a:solidFill>
                  <a:prstClr val="white"/>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6" name="Title 1">
            <a:extLst>
              <a:ext uri="{FF2B5EF4-FFF2-40B4-BE49-F238E27FC236}">
                <a16:creationId xmlns:a16="http://schemas.microsoft.com/office/drawing/2014/main" xmlns="" id="{D49C97B1-F677-4C82-9865-227A9B7D2400}"/>
              </a:ext>
            </a:extLst>
          </p:cNvPr>
          <p:cNvSpPr txBox="1">
            <a:spLocks/>
          </p:cNvSpPr>
          <p:nvPr/>
        </p:nvSpPr>
        <p:spPr>
          <a:xfrm>
            <a:off x="1026459" y="1305078"/>
            <a:ext cx="10058400" cy="13716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Aft>
                <a:spcPts val="600"/>
              </a:spcAft>
            </a:pPr>
            <a:r>
              <a:rPr lang="en-US" sz="2800" dirty="0"/>
              <a:t>Secure Online Shopping and Internet Browsing</a:t>
            </a:r>
            <a:endParaRPr lang="ru-RU" sz="2800" dirty="0">
              <a:effectLst>
                <a:outerShdw blurRad="38100" dist="38100" dir="2700000" algn="tl">
                  <a:srgbClr val="000000">
                    <a:alpha val="43137"/>
                  </a:srgbClr>
                </a:outerShdw>
              </a:effectLst>
            </a:endParaRPr>
          </a:p>
        </p:txBody>
      </p:sp>
      <p:graphicFrame>
        <p:nvGraphicFramePr>
          <p:cNvPr id="17" name="Content Placeholder 2" descr="SmartArt object">
            <a:extLst>
              <a:ext uri="{FF2B5EF4-FFF2-40B4-BE49-F238E27FC236}">
                <a16:creationId xmlns="" xmlns:a16="http://schemas.microsoft.com/office/drawing/2014/main" id="{A1342CC9-B5BC-4EE6-A03F-6501ED7CC4CC}"/>
              </a:ext>
            </a:extLst>
          </p:cNvPr>
          <p:cNvGraphicFramePr>
            <a:graphicFrameLocks/>
          </p:cNvGraphicFramePr>
          <p:nvPr>
            <p:extLst>
              <p:ext uri="{D42A27DB-BD31-4B8C-83A1-F6EECF244321}">
                <p14:modId xmlns:p14="http://schemas.microsoft.com/office/powerpoint/2010/main" val="2447161401"/>
              </p:ext>
            </p:extLst>
          </p:nvPr>
        </p:nvGraphicFramePr>
        <p:xfrm>
          <a:off x="685799" y="2037524"/>
          <a:ext cx="10817088" cy="35306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297977460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2514919" cy="646331"/>
          </a:xfrm>
          <a:prstGeom prst="rect">
            <a:avLst/>
          </a:prstGeom>
          <a:noFill/>
        </p:spPr>
        <p:txBody>
          <a:bodyPr wrap="none" rtlCol="0">
            <a:spAutoFit/>
          </a:bodyPr>
          <a:lstStyle/>
          <a:p>
            <a:r>
              <a:rPr lang="en-US" sz="3600" dirty="0" smtClean="0">
                <a:solidFill>
                  <a:schemeClr val="bg1"/>
                </a:solidFill>
              </a:rPr>
              <a:t>Introduction</a:t>
            </a:r>
            <a:endParaRPr lang="en-US" sz="2400" b="1" dirty="0">
              <a:solidFill>
                <a:schemeClr val="bg1"/>
              </a:solidFill>
              <a:latin typeface="+mj-lt"/>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3</a:t>
            </a:fld>
            <a:endParaRPr lang="en-US">
              <a:solidFill>
                <a:prstClr val="black">
                  <a:tint val="75000"/>
                </a:prstClr>
              </a:solidFill>
            </a:endParaRPr>
          </a:p>
        </p:txBody>
      </p:sp>
      <p:sp>
        <p:nvSpPr>
          <p:cNvPr id="13" name="TextBox 7"/>
          <p:cNvSpPr txBox="1"/>
          <p:nvPr/>
        </p:nvSpPr>
        <p:spPr>
          <a:xfrm>
            <a:off x="369254" y="236724"/>
            <a:ext cx="1314411" cy="954107"/>
          </a:xfrm>
          <a:prstGeom prst="rect">
            <a:avLst/>
          </a:prstGeom>
          <a:noFill/>
        </p:spPr>
        <p:txBody>
          <a:bodyPr wrap="square" rtlCol="0">
            <a:spAutoFit/>
          </a:bodyPr>
          <a:lstStyle/>
          <a:p>
            <a:pPr algn="ctr"/>
            <a:r>
              <a:rPr lang="en-US" sz="2800" dirty="0" smtClean="0">
                <a:solidFill>
                  <a:prstClr val="white"/>
                </a:solidFill>
                <a:latin typeface="Tajawal Medium" panose="00000600000000000000" pitchFamily="2" charset="-78"/>
                <a:cs typeface="Tajawal Medium" panose="00000600000000000000" pitchFamily="2" charset="-78"/>
              </a:rPr>
              <a:t>Module </a:t>
            </a:r>
            <a:r>
              <a:rPr lang="en-US" sz="2800" dirty="0" smtClean="0">
                <a:solidFill>
                  <a:prstClr val="white"/>
                </a:solidFill>
                <a:latin typeface="Tajawal Medium" panose="00000600000000000000" pitchFamily="2" charset="-78"/>
                <a:cs typeface="Tajawal Medium" panose="00000600000000000000" pitchFamily="2" charset="-78"/>
              </a:rPr>
              <a:t>0</a:t>
            </a:r>
            <a:r>
              <a:rPr lang="en-US" sz="2800" dirty="0">
                <a:solidFill>
                  <a:prstClr val="white"/>
                </a:solidFill>
                <a:latin typeface="Tajawal Medium" panose="00000600000000000000" pitchFamily="2" charset="-78"/>
                <a:cs typeface="Tajawal Medium" panose="00000600000000000000" pitchFamily="2" charset="-78"/>
              </a:rPr>
              <a:t>7</a:t>
            </a:r>
            <a:endParaRPr lang="en-US" sz="2800" dirty="0" smtClean="0">
              <a:solidFill>
                <a:prstClr val="white"/>
              </a:solidFill>
              <a:latin typeface="Tajawal Medium" panose="00000600000000000000" pitchFamily="2" charset="-78"/>
              <a:cs typeface="Tajawal Medium" panose="00000600000000000000" pitchFamily="2" charset="-78"/>
            </a:endParaRPr>
          </a:p>
          <a:p>
            <a:pPr algn="ctr"/>
            <a:r>
              <a:rPr lang="en-US" sz="2800" dirty="0" smtClean="0">
                <a:solidFill>
                  <a:prstClr val="white"/>
                </a:solidFill>
                <a:latin typeface="Tajawal Medium" panose="00000600000000000000" pitchFamily="2" charset="-78"/>
                <a:cs typeface="Tajawal Medium" panose="00000600000000000000" pitchFamily="2" charset="-78"/>
              </a:rPr>
              <a:t>Lecture </a:t>
            </a:r>
            <a:r>
              <a:rPr lang="en-US" sz="2800" dirty="0" smtClean="0">
                <a:solidFill>
                  <a:prstClr val="white"/>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Content Placeholder 3">
            <a:extLst>
              <a:ext uri="{FF2B5EF4-FFF2-40B4-BE49-F238E27FC236}">
                <a16:creationId xmlns="" xmlns:a16="http://schemas.microsoft.com/office/drawing/2014/main" id="{75DFAA2B-5AEA-4425-8CC7-8368B9233BD8}"/>
              </a:ext>
            </a:extLst>
          </p:cNvPr>
          <p:cNvSpPr txBox="1">
            <a:spLocks/>
          </p:cNvSpPr>
          <p:nvPr/>
        </p:nvSpPr>
        <p:spPr>
          <a:xfrm>
            <a:off x="2446894" y="1373077"/>
            <a:ext cx="9100338" cy="495900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1900" dirty="0" smtClean="0">
                <a:latin typeface="Calibri" panose="020F0502020204030204" pitchFamily="34" charset="0"/>
                <a:ea typeface="Calibri" panose="020F0502020204030204" pitchFamily="34" charset="0"/>
                <a:cs typeface="Arial" panose="020B0604020202020204" pitchFamily="34" charset="0"/>
              </a:rPr>
              <a:t>Total global sales through e-commerce amounted to as much as $2.84 trillion in 2018, according to the </a:t>
            </a:r>
            <a:r>
              <a:rPr lang="en-US" sz="1900" dirty="0" err="1" smtClean="0">
                <a:latin typeface="Calibri" panose="020F0502020204030204" pitchFamily="34" charset="0"/>
                <a:ea typeface="Calibri" panose="020F0502020204030204" pitchFamily="34" charset="0"/>
                <a:cs typeface="Arial" panose="020B0604020202020204" pitchFamily="34" charset="0"/>
              </a:rPr>
              <a:t>Statista</a:t>
            </a:r>
            <a:r>
              <a:rPr lang="en-US" sz="1900" dirty="0" smtClean="0">
                <a:latin typeface="Calibri" panose="020F0502020204030204" pitchFamily="34" charset="0"/>
                <a:ea typeface="Calibri" panose="020F0502020204030204" pitchFamily="34" charset="0"/>
                <a:cs typeface="Arial" panose="020B0604020202020204" pitchFamily="34" charset="0"/>
              </a:rPr>
              <a:t> information. It is expected to cross the $4.48 trillion mark by 2021. The total number of online buyers was about 1.66 billion people in 2017. The increase in the online shopping is gigantic and it will keep growing for many years to come.</a:t>
            </a:r>
          </a:p>
          <a:p>
            <a:pPr algn="just">
              <a:lnSpc>
                <a:spcPct val="150000"/>
              </a:lnSpc>
              <a:spcBef>
                <a:spcPts val="0"/>
              </a:spcBef>
              <a:spcAft>
                <a:spcPts val="1000"/>
              </a:spcAft>
            </a:pPr>
            <a:r>
              <a:rPr lang="en-US" sz="1900" dirty="0" smtClean="0">
                <a:latin typeface="Calibri" panose="020F0502020204030204" pitchFamily="34" charset="0"/>
                <a:ea typeface="Calibri" panose="020F0502020204030204" pitchFamily="34" charset="0"/>
                <a:cs typeface="Arial" panose="020B0604020202020204" pitchFamily="34" charset="0"/>
              </a:rPr>
              <a:t>Meanwhile, the number of internet users has increased tremendously across the globe. There are more than 4.4 billion active users of the internet globally. The number of social media users is about 3.5 billion people. </a:t>
            </a:r>
          </a:p>
          <a:p>
            <a:pPr algn="just">
              <a:lnSpc>
                <a:spcPct val="150000"/>
              </a:lnSpc>
              <a:spcBef>
                <a:spcPts val="0"/>
              </a:spcBef>
              <a:spcAft>
                <a:spcPts val="1000"/>
              </a:spcAft>
            </a:pPr>
            <a:r>
              <a:rPr lang="en-US" sz="1900" dirty="0">
                <a:latin typeface="Calibri" panose="020F0502020204030204" pitchFamily="34" charset="0"/>
                <a:ea typeface="Calibri" panose="020F0502020204030204" pitchFamily="34" charset="0"/>
                <a:cs typeface="Arial" panose="020B0604020202020204" pitchFamily="34" charset="0"/>
              </a:rPr>
              <a:t>With this huge digital population of the world, the volume of both risk and opportunity has increased tremendously. The biggest risk for this huge digital population is the cybercrimes. </a:t>
            </a:r>
            <a:endParaRPr lang="en-US" sz="1900" dirty="0" smtClean="0">
              <a:latin typeface="Calibri" panose="020F0502020204030204" pitchFamily="34" charset="0"/>
              <a:ea typeface="Calibri" panose="020F0502020204030204" pitchFamily="34" charset="0"/>
              <a:cs typeface="Arial" panose="020B0604020202020204" pitchFamily="34" charset="0"/>
            </a:endParaRPr>
          </a:p>
        </p:txBody>
      </p:sp>
      <p:pic>
        <p:nvPicPr>
          <p:cNvPr id="18" name="Picture 4">
            <a:extLst>
              <a:ext uri="{FF2B5EF4-FFF2-40B4-BE49-F238E27FC236}">
                <a16:creationId xmlns="" xmlns:a16="http://schemas.microsoft.com/office/drawing/2014/main" id="{CF447CFA-DC9E-416F-8743-A6C9843033B2}"/>
              </a:ext>
            </a:extLst>
          </p:cNvPr>
          <p:cNvPicPr/>
          <p:nvPr/>
        </p:nvPicPr>
        <p:blipFill>
          <a:blip r:embed="rId7" cstate="print"/>
          <a:srcRect/>
          <a:stretch>
            <a:fillRect/>
          </a:stretch>
        </p:blipFill>
        <p:spPr bwMode="auto">
          <a:xfrm>
            <a:off x="11289" y="2319593"/>
            <a:ext cx="2435605" cy="2287576"/>
          </a:xfrm>
          <a:prstGeom prst="rect">
            <a:avLst/>
          </a:prstGeom>
          <a:noFill/>
          <a:ln w="9525">
            <a:noFill/>
            <a:miter lim="800000"/>
            <a:headEnd/>
            <a:tailEnd/>
          </a:ln>
          <a:effectLst>
            <a:softEdge rad="317500"/>
          </a:effectLst>
        </p:spPr>
      </p:pic>
    </p:spTree>
    <p:extLst>
      <p:ext uri="{BB962C8B-B14F-4D97-AF65-F5344CB8AC3E}">
        <p14:creationId xmlns:p14="http://schemas.microsoft.com/office/powerpoint/2010/main" val="380869798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2514919" cy="646331"/>
          </a:xfrm>
          <a:prstGeom prst="rect">
            <a:avLst/>
          </a:prstGeom>
          <a:noFill/>
        </p:spPr>
        <p:txBody>
          <a:bodyPr wrap="none" rtlCol="0">
            <a:spAutoFit/>
          </a:bodyPr>
          <a:lstStyle/>
          <a:p>
            <a:r>
              <a:rPr lang="en-US" sz="3600" dirty="0" smtClean="0">
                <a:solidFill>
                  <a:schemeClr val="bg1"/>
                </a:solidFill>
              </a:rPr>
              <a:t>Introduction</a:t>
            </a:r>
            <a:endParaRPr lang="en-US" sz="2400" b="1" dirty="0">
              <a:solidFill>
                <a:schemeClr val="bg1"/>
              </a:solidFill>
              <a:latin typeface="+mj-lt"/>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4</a:t>
            </a:fld>
            <a:endParaRPr lang="en-US">
              <a:solidFill>
                <a:prstClr val="black">
                  <a:tint val="75000"/>
                </a:prstClr>
              </a:solidFill>
            </a:endParaRPr>
          </a:p>
        </p:txBody>
      </p:sp>
      <p:sp>
        <p:nvSpPr>
          <p:cNvPr id="13" name="TextBox 7"/>
          <p:cNvSpPr txBox="1"/>
          <p:nvPr/>
        </p:nvSpPr>
        <p:spPr>
          <a:xfrm>
            <a:off x="369254" y="236724"/>
            <a:ext cx="1314411" cy="954107"/>
          </a:xfrm>
          <a:prstGeom prst="rect">
            <a:avLst/>
          </a:prstGeom>
          <a:noFill/>
        </p:spPr>
        <p:txBody>
          <a:bodyPr wrap="square" rtlCol="0">
            <a:spAutoFit/>
          </a:bodyPr>
          <a:lstStyle/>
          <a:p>
            <a:pPr algn="ctr"/>
            <a:r>
              <a:rPr lang="en-US" sz="2800" dirty="0" smtClean="0">
                <a:solidFill>
                  <a:prstClr val="white"/>
                </a:solidFill>
                <a:latin typeface="Tajawal Medium" panose="00000600000000000000" pitchFamily="2" charset="-78"/>
                <a:cs typeface="Tajawal Medium" panose="00000600000000000000" pitchFamily="2" charset="-78"/>
              </a:rPr>
              <a:t>Module </a:t>
            </a:r>
            <a:r>
              <a:rPr lang="en-US" sz="2800" dirty="0" smtClean="0">
                <a:solidFill>
                  <a:prstClr val="white"/>
                </a:solidFill>
                <a:latin typeface="Tajawal Medium" panose="00000600000000000000" pitchFamily="2" charset="-78"/>
                <a:cs typeface="Tajawal Medium" panose="00000600000000000000" pitchFamily="2" charset="-78"/>
              </a:rPr>
              <a:t>0</a:t>
            </a:r>
            <a:r>
              <a:rPr lang="en-US" sz="2800" dirty="0">
                <a:solidFill>
                  <a:prstClr val="white"/>
                </a:solidFill>
                <a:latin typeface="Tajawal Medium" panose="00000600000000000000" pitchFamily="2" charset="-78"/>
                <a:cs typeface="Tajawal Medium" panose="00000600000000000000" pitchFamily="2" charset="-78"/>
              </a:rPr>
              <a:t>7</a:t>
            </a:r>
            <a:endParaRPr lang="en-US" sz="2800" dirty="0" smtClean="0">
              <a:solidFill>
                <a:prstClr val="white"/>
              </a:solidFill>
              <a:latin typeface="Tajawal Medium" panose="00000600000000000000" pitchFamily="2" charset="-78"/>
              <a:cs typeface="Tajawal Medium" panose="00000600000000000000" pitchFamily="2" charset="-78"/>
            </a:endParaRPr>
          </a:p>
          <a:p>
            <a:pPr algn="ctr"/>
            <a:r>
              <a:rPr lang="en-US" sz="2800" dirty="0" smtClean="0">
                <a:solidFill>
                  <a:prstClr val="white"/>
                </a:solidFill>
                <a:latin typeface="Tajawal Medium" panose="00000600000000000000" pitchFamily="2" charset="-78"/>
                <a:cs typeface="Tajawal Medium" panose="00000600000000000000" pitchFamily="2" charset="-78"/>
              </a:rPr>
              <a:t>Lecture </a:t>
            </a:r>
            <a:r>
              <a:rPr lang="en-US" sz="2800" dirty="0" smtClean="0">
                <a:solidFill>
                  <a:prstClr val="white"/>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Content Placeholder 3">
            <a:extLst>
              <a:ext uri="{FF2B5EF4-FFF2-40B4-BE49-F238E27FC236}">
                <a16:creationId xmlns="" xmlns:a16="http://schemas.microsoft.com/office/drawing/2014/main" id="{75DFAA2B-5AEA-4425-8CC7-8368B9233BD8}"/>
              </a:ext>
            </a:extLst>
          </p:cNvPr>
          <p:cNvSpPr txBox="1">
            <a:spLocks/>
          </p:cNvSpPr>
          <p:nvPr/>
        </p:nvSpPr>
        <p:spPr>
          <a:xfrm>
            <a:off x="2446893" y="1607538"/>
            <a:ext cx="8807261" cy="444954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buFont typeface="Wingdings" pitchFamily="2" charset="2"/>
              <a:buChar char="§"/>
            </a:pPr>
            <a:r>
              <a:rPr lang="en-US" sz="1800" dirty="0">
                <a:latin typeface="Calibri" panose="020F0502020204030204" pitchFamily="34" charset="0"/>
                <a:ea typeface="Calibri" panose="020F0502020204030204" pitchFamily="34" charset="0"/>
                <a:cs typeface="Arial" panose="020B0604020202020204" pitchFamily="34" charset="0"/>
              </a:rPr>
              <a:t>It is very important to note that cyber criminals are highly creative, technically sound, and cunning. They exploit every aspect of an online user including the way he/she uses the internet, types of tools, financial credentials, personal information, and many others things. </a:t>
            </a:r>
          </a:p>
          <a:p>
            <a:pPr marR="0" algn="just">
              <a:lnSpc>
                <a:spcPct val="150000"/>
              </a:lnSpc>
              <a:spcBef>
                <a:spcPts val="0"/>
              </a:spcBef>
              <a:spcAft>
                <a:spcPts val="1000"/>
              </a:spcAft>
              <a:buFont typeface="Wingdings" pitchFamily="2" charset="2"/>
              <a:buChar char="§"/>
            </a:pPr>
            <a:r>
              <a:rPr lang="en-US" sz="1800" dirty="0" smtClean="0">
                <a:latin typeface="Calibri" panose="020F0502020204030204" pitchFamily="34" charset="0"/>
                <a:ea typeface="Calibri" panose="020F0502020204030204" pitchFamily="34" charset="0"/>
                <a:cs typeface="Arial" panose="020B0604020202020204" pitchFamily="34" charset="0"/>
              </a:rPr>
              <a:t>According </a:t>
            </a:r>
            <a:r>
              <a:rPr lang="en-US" sz="1800" dirty="0">
                <a:latin typeface="Calibri" panose="020F0502020204030204" pitchFamily="34" charset="0"/>
                <a:ea typeface="Calibri" panose="020F0502020204030204" pitchFamily="34" charset="0"/>
                <a:cs typeface="Arial" panose="020B0604020202020204" pitchFamily="34" charset="0"/>
              </a:rPr>
              <a:t>to the FBI Internet Crime Complaint Center, more than 300 thousand complaints were received in 2017 regarding the online crimes. The total cost of those criminal activities amounted to about $1.4 billion to the complainants in 2017 in the USA only. </a:t>
            </a:r>
          </a:p>
          <a:p>
            <a:pPr marR="0" algn="just">
              <a:lnSpc>
                <a:spcPct val="150000"/>
              </a:lnSpc>
              <a:spcBef>
                <a:spcPts val="0"/>
              </a:spcBef>
              <a:spcAft>
                <a:spcPts val="1000"/>
              </a:spcAft>
              <a:buFont typeface="Wingdings" pitchFamily="2" charset="2"/>
              <a:buChar char="§"/>
            </a:pPr>
            <a:r>
              <a:rPr lang="en-US" sz="1800" dirty="0">
                <a:latin typeface="Calibri" panose="020F0502020204030204" pitchFamily="34" charset="0"/>
                <a:ea typeface="Calibri" panose="020F0502020204030204" pitchFamily="34" charset="0"/>
                <a:cs typeface="Arial" panose="020B0604020202020204" pitchFamily="34" charset="0"/>
              </a:rPr>
              <a:t>So, it is highly recommended to all necessary measures related to the online shopping and internet browsing to keep the digital criminals at bay. </a:t>
            </a: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marR="0" algn="just">
              <a:lnSpc>
                <a:spcPct val="150000"/>
              </a:lnSpc>
              <a:spcBef>
                <a:spcPts val="0"/>
              </a:spcBef>
              <a:spcAft>
                <a:spcPts val="1000"/>
              </a:spcAft>
              <a:buFont typeface="Wingdings" pitchFamily="2" charset="2"/>
              <a:buChar char="§"/>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8" name="Picture 4">
            <a:extLst>
              <a:ext uri="{FF2B5EF4-FFF2-40B4-BE49-F238E27FC236}">
                <a16:creationId xmlns="" xmlns:a16="http://schemas.microsoft.com/office/drawing/2014/main" id="{CF447CFA-DC9E-416F-8743-A6C9843033B2}"/>
              </a:ext>
            </a:extLst>
          </p:cNvPr>
          <p:cNvPicPr/>
          <p:nvPr/>
        </p:nvPicPr>
        <p:blipFill>
          <a:blip r:embed="rId7" cstate="print"/>
          <a:srcRect/>
          <a:stretch>
            <a:fillRect/>
          </a:stretch>
        </p:blipFill>
        <p:spPr bwMode="auto">
          <a:xfrm>
            <a:off x="11289" y="2319593"/>
            <a:ext cx="2435605" cy="2287576"/>
          </a:xfrm>
          <a:prstGeom prst="rect">
            <a:avLst/>
          </a:prstGeom>
          <a:noFill/>
          <a:ln w="9525">
            <a:noFill/>
            <a:miter lim="800000"/>
            <a:headEnd/>
            <a:tailEnd/>
          </a:ln>
          <a:effectLst>
            <a:softEdge rad="317500"/>
          </a:effectLst>
        </p:spPr>
      </p:pic>
    </p:spTree>
    <p:extLst>
      <p:ext uri="{BB962C8B-B14F-4D97-AF65-F5344CB8AC3E}">
        <p14:creationId xmlns:p14="http://schemas.microsoft.com/office/powerpoint/2010/main" val="308151419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2514919" cy="646331"/>
          </a:xfrm>
          <a:prstGeom prst="rect">
            <a:avLst/>
          </a:prstGeom>
          <a:noFill/>
        </p:spPr>
        <p:txBody>
          <a:bodyPr wrap="none" rtlCol="0">
            <a:spAutoFit/>
          </a:bodyPr>
          <a:lstStyle/>
          <a:p>
            <a:r>
              <a:rPr lang="en-US" sz="3600" dirty="0" smtClean="0">
                <a:solidFill>
                  <a:schemeClr val="bg1"/>
                </a:solidFill>
              </a:rPr>
              <a:t>Introduction</a:t>
            </a:r>
            <a:endParaRPr lang="en-US" sz="2400" b="1" dirty="0">
              <a:solidFill>
                <a:schemeClr val="bg1"/>
              </a:solidFill>
              <a:latin typeface="+mj-lt"/>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5</a:t>
            </a:fld>
            <a:endParaRPr lang="en-US">
              <a:solidFill>
                <a:prstClr val="black">
                  <a:tint val="75000"/>
                </a:prstClr>
              </a:solidFill>
            </a:endParaRPr>
          </a:p>
        </p:txBody>
      </p:sp>
      <p:sp>
        <p:nvSpPr>
          <p:cNvPr id="13" name="TextBox 7"/>
          <p:cNvSpPr txBox="1"/>
          <p:nvPr/>
        </p:nvSpPr>
        <p:spPr>
          <a:xfrm>
            <a:off x="369254" y="236724"/>
            <a:ext cx="1314411" cy="954107"/>
          </a:xfrm>
          <a:prstGeom prst="rect">
            <a:avLst/>
          </a:prstGeom>
          <a:noFill/>
        </p:spPr>
        <p:txBody>
          <a:bodyPr wrap="square" rtlCol="0">
            <a:spAutoFit/>
          </a:bodyPr>
          <a:lstStyle/>
          <a:p>
            <a:pPr algn="ctr"/>
            <a:r>
              <a:rPr lang="en-US" sz="2800" dirty="0" smtClean="0">
                <a:solidFill>
                  <a:prstClr val="white"/>
                </a:solidFill>
                <a:latin typeface="Tajawal Medium" panose="00000600000000000000" pitchFamily="2" charset="-78"/>
                <a:cs typeface="Tajawal Medium" panose="00000600000000000000" pitchFamily="2" charset="-78"/>
              </a:rPr>
              <a:t>Module </a:t>
            </a:r>
            <a:r>
              <a:rPr lang="en-US" sz="2800" dirty="0" smtClean="0">
                <a:solidFill>
                  <a:prstClr val="white"/>
                </a:solidFill>
                <a:latin typeface="Tajawal Medium" panose="00000600000000000000" pitchFamily="2" charset="-78"/>
                <a:cs typeface="Tajawal Medium" panose="00000600000000000000" pitchFamily="2" charset="-78"/>
              </a:rPr>
              <a:t>0</a:t>
            </a:r>
            <a:r>
              <a:rPr lang="en-US" sz="2800" dirty="0">
                <a:solidFill>
                  <a:prstClr val="white"/>
                </a:solidFill>
                <a:latin typeface="Tajawal Medium" panose="00000600000000000000" pitchFamily="2" charset="-78"/>
                <a:cs typeface="Tajawal Medium" panose="00000600000000000000" pitchFamily="2" charset="-78"/>
              </a:rPr>
              <a:t>7</a:t>
            </a:r>
            <a:endParaRPr lang="en-US" sz="2800" dirty="0" smtClean="0">
              <a:solidFill>
                <a:prstClr val="white"/>
              </a:solidFill>
              <a:latin typeface="Tajawal Medium" panose="00000600000000000000" pitchFamily="2" charset="-78"/>
              <a:cs typeface="Tajawal Medium" panose="00000600000000000000" pitchFamily="2" charset="-78"/>
            </a:endParaRPr>
          </a:p>
          <a:p>
            <a:pPr algn="ctr"/>
            <a:r>
              <a:rPr lang="en-US" sz="2800" dirty="0" smtClean="0">
                <a:solidFill>
                  <a:prstClr val="white"/>
                </a:solidFill>
                <a:latin typeface="Tajawal Medium" panose="00000600000000000000" pitchFamily="2" charset="-78"/>
                <a:cs typeface="Tajawal Medium" panose="00000600000000000000" pitchFamily="2" charset="-78"/>
              </a:rPr>
              <a:t>Lecture </a:t>
            </a:r>
            <a:r>
              <a:rPr lang="en-US" sz="2800" dirty="0" smtClean="0">
                <a:solidFill>
                  <a:prstClr val="white"/>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Content Placeholder 3">
            <a:extLst>
              <a:ext uri="{FF2B5EF4-FFF2-40B4-BE49-F238E27FC236}">
                <a16:creationId xmlns="" xmlns:a16="http://schemas.microsoft.com/office/drawing/2014/main" id="{75DFAA2B-5AEA-4425-8CC7-8368B9233BD8}"/>
              </a:ext>
            </a:extLst>
          </p:cNvPr>
          <p:cNvSpPr txBox="1">
            <a:spLocks/>
          </p:cNvSpPr>
          <p:nvPr/>
        </p:nvSpPr>
        <p:spPr>
          <a:xfrm>
            <a:off x="2446893" y="1431693"/>
            <a:ext cx="9065169" cy="517771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gn="just">
              <a:lnSpc>
                <a:spcPct val="100000"/>
              </a:lnSpc>
              <a:spcBef>
                <a:spcPts val="0"/>
              </a:spcBef>
              <a:spcAft>
                <a:spcPts val="1000"/>
              </a:spcAft>
              <a:buNone/>
            </a:pPr>
            <a:r>
              <a:rPr lang="en-US" sz="1800" b="1" dirty="0">
                <a:latin typeface="Calibri" panose="020F0502020204030204" pitchFamily="34" charset="0"/>
                <a:ea typeface="Calibri" panose="020F0502020204030204" pitchFamily="34" charset="0"/>
                <a:cs typeface="Arial" panose="020B0604020202020204" pitchFamily="34" charset="0"/>
              </a:rPr>
              <a:t>The main points that are normally exploited by the cyber criminals include the following:</a:t>
            </a:r>
          </a:p>
          <a:p>
            <a:pPr marL="342900"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Introduction of poisonous links by using the black SEO</a:t>
            </a:r>
          </a:p>
          <a:p>
            <a:pPr marL="342900"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Malicious links and emails for phishing purpose </a:t>
            </a:r>
          </a:p>
          <a:p>
            <a:pPr marL="342900"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Text messages and popup notifications </a:t>
            </a:r>
          </a:p>
          <a:p>
            <a:pPr marL="342900"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Identity theft techniques </a:t>
            </a:r>
          </a:p>
          <a:p>
            <a:pPr marL="342900"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Social engineering methods </a:t>
            </a:r>
          </a:p>
          <a:p>
            <a:pPr marL="342900"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Software vulnerabilities to send virus, Trojan horse, and worms </a:t>
            </a:r>
            <a:endParaRPr lang="ar-YE" sz="1800" dirty="0" smtClean="0">
              <a:latin typeface="Calibri" panose="020F0502020204030204" pitchFamily="34" charset="0"/>
              <a:ea typeface="Calibri" panose="020F0502020204030204" pitchFamily="34" charset="0"/>
              <a:cs typeface="Arial" panose="020B0604020202020204" pitchFamily="34" charset="0"/>
            </a:endParaRPr>
          </a:p>
          <a:p>
            <a:pPr marL="342900" lvl="0" indent="-342900" algn="just">
              <a:lnSpc>
                <a:spcPct val="100000"/>
              </a:lnSpc>
              <a:spcBef>
                <a:spcPts val="0"/>
              </a:spcBef>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Operating system vulnerabilities </a:t>
            </a:r>
          </a:p>
          <a:p>
            <a:pPr marL="342900"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Vulnerabilities in browsers </a:t>
            </a:r>
          </a:p>
          <a:p>
            <a:pPr marL="342900"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Fake websites and offers </a:t>
            </a:r>
          </a:p>
          <a:p>
            <a:pPr marL="342900"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Exploit your personal information that you provide </a:t>
            </a:r>
          </a:p>
          <a:p>
            <a:pPr marL="342900"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Rogue and public access point vulnerabilities </a:t>
            </a:r>
          </a:p>
          <a:p>
            <a:pPr marL="342900" marR="0" lvl="0" indent="-342900" algn="just">
              <a:lnSpc>
                <a:spcPct val="100000"/>
              </a:lnSpc>
              <a:spcBef>
                <a:spcPts val="0"/>
              </a:spcBef>
              <a:spcAft>
                <a:spcPts val="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Use of weak passwords </a:t>
            </a:r>
          </a:p>
          <a:p>
            <a:pPr marL="342900" indent="-342900" algn="just">
              <a:lnSpc>
                <a:spcPct val="100000"/>
              </a:lnSpc>
              <a:spcBef>
                <a:spcPts val="0"/>
              </a:spcBef>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And yes, your carelessness </a:t>
            </a:r>
          </a:p>
          <a:p>
            <a:pPr marL="342900" marR="0" lvl="0" indent="-342900" algn="just">
              <a:lnSpc>
                <a:spcPct val="100000"/>
              </a:lnSpc>
              <a:spcBef>
                <a:spcPts val="0"/>
              </a:spcBef>
              <a:spcAft>
                <a:spcPts val="10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Bad password management </a:t>
            </a:r>
          </a:p>
          <a:p>
            <a:pPr marL="0" marR="0" lvl="0" indent="0" algn="just">
              <a:lnSpc>
                <a:spcPct val="100000"/>
              </a:lnSpc>
              <a:spcBef>
                <a:spcPts val="0"/>
              </a:spcBef>
              <a:spcAft>
                <a:spcPts val="1000"/>
              </a:spcAft>
              <a:buNone/>
            </a:pPr>
            <a:r>
              <a:rPr lang="en-US" sz="1800" dirty="0">
                <a:latin typeface="Calibri" panose="020F0502020204030204" pitchFamily="34" charset="0"/>
                <a:ea typeface="Calibri" panose="020F0502020204030204" pitchFamily="34" charset="0"/>
                <a:cs typeface="Arial" panose="020B0604020202020204" pitchFamily="34" charset="0"/>
              </a:rPr>
              <a:t>So always take special care while shopping online or even browsing the internet and follow the security guidelines to avoid any </a:t>
            </a:r>
            <a:r>
              <a:rPr lang="en-US" sz="1800" dirty="0" err="1">
                <a:latin typeface="Calibri" panose="020F0502020204030204" pitchFamily="34" charset="0"/>
                <a:ea typeface="Calibri" panose="020F0502020204030204" pitchFamily="34" charset="0"/>
                <a:cs typeface="Arial" panose="020B0604020202020204" pitchFamily="34" charset="0"/>
              </a:rPr>
              <a:t>cyberattack</a:t>
            </a:r>
            <a:r>
              <a:rPr lang="en-US" sz="1800" dirty="0">
                <a:latin typeface="Calibri" panose="020F0502020204030204" pitchFamily="34" charset="0"/>
                <a:ea typeface="Calibri" panose="020F0502020204030204" pitchFamily="34" charset="0"/>
                <a:cs typeface="Arial" panose="020B0604020202020204" pitchFamily="34" charset="0"/>
              </a:rPr>
              <a:t> on you. </a:t>
            </a:r>
          </a:p>
          <a:p>
            <a:pPr marL="0" marR="0" lvl="0" indent="0" algn="just">
              <a:lnSpc>
                <a:spcPct val="170000"/>
              </a:lnSpc>
              <a:spcBef>
                <a:spcPts val="0"/>
              </a:spcBef>
              <a:spcAft>
                <a:spcPts val="0"/>
              </a:spcAft>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8" name="Picture 4">
            <a:extLst>
              <a:ext uri="{FF2B5EF4-FFF2-40B4-BE49-F238E27FC236}">
                <a16:creationId xmlns="" xmlns:a16="http://schemas.microsoft.com/office/drawing/2014/main" id="{CF447CFA-DC9E-416F-8743-A6C9843033B2}"/>
              </a:ext>
            </a:extLst>
          </p:cNvPr>
          <p:cNvPicPr/>
          <p:nvPr/>
        </p:nvPicPr>
        <p:blipFill>
          <a:blip r:embed="rId7" cstate="print"/>
          <a:srcRect/>
          <a:stretch>
            <a:fillRect/>
          </a:stretch>
        </p:blipFill>
        <p:spPr bwMode="auto">
          <a:xfrm>
            <a:off x="11289" y="2319593"/>
            <a:ext cx="2435605" cy="2287576"/>
          </a:xfrm>
          <a:prstGeom prst="rect">
            <a:avLst/>
          </a:prstGeom>
          <a:noFill/>
          <a:ln w="9525">
            <a:noFill/>
            <a:miter lim="800000"/>
            <a:headEnd/>
            <a:tailEnd/>
          </a:ln>
          <a:effectLst>
            <a:softEdge rad="317500"/>
          </a:effectLst>
        </p:spPr>
      </p:pic>
    </p:spTree>
    <p:extLst>
      <p:ext uri="{BB962C8B-B14F-4D97-AF65-F5344CB8AC3E}">
        <p14:creationId xmlns:p14="http://schemas.microsoft.com/office/powerpoint/2010/main" val="274314252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39363" y="543490"/>
            <a:ext cx="6763390" cy="584775"/>
          </a:xfrm>
          <a:prstGeom prst="rect">
            <a:avLst/>
          </a:prstGeom>
          <a:noFill/>
        </p:spPr>
        <p:txBody>
          <a:bodyPr wrap="none" rtlCol="0">
            <a:spAutoFit/>
          </a:bodyPr>
          <a:lstStyle/>
          <a:p>
            <a:r>
              <a:rPr lang="en-US" sz="3200" dirty="0">
                <a:solidFill>
                  <a:schemeClr val="bg1"/>
                </a:solidFill>
                <a:latin typeface="AR CENA" pitchFamily="2" charset="0"/>
              </a:rPr>
              <a:t>Secure Online Shopping and Internet Browsing</a:t>
            </a:r>
            <a:endParaRPr lang="en-US" sz="2000" b="1" dirty="0">
              <a:solidFill>
                <a:schemeClr val="bg1"/>
              </a:solidFill>
              <a:latin typeface="+mj-lt"/>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6</a:t>
            </a:fld>
            <a:endParaRPr lang="en-US">
              <a:solidFill>
                <a:prstClr val="black">
                  <a:tint val="75000"/>
                </a:prstClr>
              </a:solidFill>
            </a:endParaRPr>
          </a:p>
        </p:txBody>
      </p:sp>
      <p:sp>
        <p:nvSpPr>
          <p:cNvPr id="13" name="TextBox 7"/>
          <p:cNvSpPr txBox="1"/>
          <p:nvPr/>
        </p:nvSpPr>
        <p:spPr>
          <a:xfrm>
            <a:off x="369254" y="236724"/>
            <a:ext cx="1314411" cy="954107"/>
          </a:xfrm>
          <a:prstGeom prst="rect">
            <a:avLst/>
          </a:prstGeom>
          <a:noFill/>
        </p:spPr>
        <p:txBody>
          <a:bodyPr wrap="square" rtlCol="0">
            <a:spAutoFit/>
          </a:bodyPr>
          <a:lstStyle/>
          <a:p>
            <a:pPr algn="ctr"/>
            <a:r>
              <a:rPr lang="en-US" sz="2800" dirty="0" smtClean="0">
                <a:solidFill>
                  <a:prstClr val="white"/>
                </a:solidFill>
                <a:latin typeface="Tajawal Medium" panose="00000600000000000000" pitchFamily="2" charset="-78"/>
                <a:cs typeface="Tajawal Medium" panose="00000600000000000000" pitchFamily="2" charset="-78"/>
              </a:rPr>
              <a:t>Module </a:t>
            </a:r>
            <a:r>
              <a:rPr lang="en-US" sz="2800" dirty="0" smtClean="0">
                <a:solidFill>
                  <a:prstClr val="white"/>
                </a:solidFill>
                <a:latin typeface="Tajawal Medium" panose="00000600000000000000" pitchFamily="2" charset="-78"/>
                <a:cs typeface="Tajawal Medium" panose="00000600000000000000" pitchFamily="2" charset="-78"/>
              </a:rPr>
              <a:t>0</a:t>
            </a:r>
            <a:r>
              <a:rPr lang="en-US" sz="2800" dirty="0">
                <a:solidFill>
                  <a:prstClr val="white"/>
                </a:solidFill>
                <a:latin typeface="Tajawal Medium" panose="00000600000000000000" pitchFamily="2" charset="-78"/>
                <a:cs typeface="Tajawal Medium" panose="00000600000000000000" pitchFamily="2" charset="-78"/>
              </a:rPr>
              <a:t>7</a:t>
            </a:r>
            <a:endParaRPr lang="en-US" sz="2800" dirty="0" smtClean="0">
              <a:solidFill>
                <a:prstClr val="white"/>
              </a:solidFill>
              <a:latin typeface="Tajawal Medium" panose="00000600000000000000" pitchFamily="2" charset="-78"/>
              <a:cs typeface="Tajawal Medium" panose="00000600000000000000" pitchFamily="2" charset="-78"/>
            </a:endParaRPr>
          </a:p>
          <a:p>
            <a:pPr algn="ctr"/>
            <a:r>
              <a:rPr lang="en-US" sz="2800" dirty="0" smtClean="0">
                <a:solidFill>
                  <a:prstClr val="white"/>
                </a:solidFill>
                <a:latin typeface="Tajawal Medium" panose="00000600000000000000" pitchFamily="2" charset="-78"/>
                <a:cs typeface="Tajawal Medium" panose="00000600000000000000" pitchFamily="2" charset="-78"/>
              </a:rPr>
              <a:t>Lecture </a:t>
            </a:r>
            <a:r>
              <a:rPr lang="en-US" sz="2800" dirty="0" smtClean="0">
                <a:solidFill>
                  <a:prstClr val="white"/>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8" name="Picture 4">
            <a:extLst>
              <a:ext uri="{FF2B5EF4-FFF2-40B4-BE49-F238E27FC236}">
                <a16:creationId xmlns="" xmlns:a16="http://schemas.microsoft.com/office/drawing/2014/main" id="{CF447CFA-DC9E-416F-8743-A6C9843033B2}"/>
              </a:ext>
            </a:extLst>
          </p:cNvPr>
          <p:cNvPicPr/>
          <p:nvPr/>
        </p:nvPicPr>
        <p:blipFill>
          <a:blip r:embed="rId7" cstate="print"/>
          <a:srcRect/>
          <a:stretch>
            <a:fillRect/>
          </a:stretch>
        </p:blipFill>
        <p:spPr bwMode="auto">
          <a:xfrm>
            <a:off x="11289" y="2319593"/>
            <a:ext cx="2435605" cy="2287576"/>
          </a:xfrm>
          <a:prstGeom prst="rect">
            <a:avLst/>
          </a:prstGeom>
          <a:noFill/>
          <a:ln w="9525">
            <a:noFill/>
            <a:miter lim="800000"/>
            <a:headEnd/>
            <a:tailEnd/>
          </a:ln>
          <a:effectLst>
            <a:softEdge rad="317500"/>
          </a:effectLst>
        </p:spPr>
      </p:pic>
      <p:sp>
        <p:nvSpPr>
          <p:cNvPr id="16" name="Content Placeholder 3">
            <a:extLst>
              <a:ext uri="{FF2B5EF4-FFF2-40B4-BE49-F238E27FC236}">
                <a16:creationId xmlns="" xmlns:a16="http://schemas.microsoft.com/office/drawing/2014/main" id="{75DFAA2B-5AEA-4425-8CC7-8368B9233BD8}"/>
              </a:ext>
            </a:extLst>
          </p:cNvPr>
          <p:cNvSpPr txBox="1">
            <a:spLocks/>
          </p:cNvSpPr>
          <p:nvPr/>
        </p:nvSpPr>
        <p:spPr>
          <a:xfrm>
            <a:off x="3287688" y="1700808"/>
            <a:ext cx="7030278" cy="460851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0"/>
              </a:spcBef>
              <a:buFont typeface="Arial" panose="020B0604020202020204" pitchFamily="34" charset="0"/>
              <a:buNone/>
            </a:pPr>
            <a:r>
              <a:rPr lang="en-US" sz="1800" b="1" i="1" smtClean="0">
                <a:solidFill>
                  <a:srgbClr val="FF0000"/>
                </a:solidFill>
                <a:latin typeface="Calibri" panose="020F0502020204030204" pitchFamily="34" charset="0"/>
                <a:ea typeface="Calibri" panose="020F0502020204030204" pitchFamily="34" charset="0"/>
                <a:cs typeface="Arial" panose="020B0604020202020204" pitchFamily="34" charset="0"/>
              </a:rPr>
              <a:t>The major things and activities that will help you enjoy the secure online shopping and internet browsing. </a:t>
            </a:r>
          </a:p>
          <a:p>
            <a:pPr marL="527050" algn="just">
              <a:lnSpc>
                <a:spcPct val="150000"/>
              </a:lnSpc>
              <a:spcBef>
                <a:spcPts val="0"/>
              </a:spcBef>
              <a:buFont typeface="Wingdings" panose="05000000000000000000" pitchFamily="2" charset="2"/>
              <a:buChar char="§"/>
            </a:pPr>
            <a:r>
              <a:rPr lang="en-US" sz="1800" b="1" smtClean="0">
                <a:solidFill>
                  <a:srgbClr val="4F81BD"/>
                </a:solidFill>
                <a:latin typeface="+mj-lt"/>
                <a:ea typeface="Times New Roman" panose="02020603050405020304" pitchFamily="18" charset="0"/>
                <a:cs typeface="Times New Roman" panose="02020603050405020304" pitchFamily="18" charset="0"/>
              </a:rPr>
              <a:t>HTTPS Protocol Websites</a:t>
            </a:r>
          </a:p>
          <a:p>
            <a:pPr marL="527050" algn="just">
              <a:lnSpc>
                <a:spcPct val="150000"/>
              </a:lnSpc>
              <a:spcBef>
                <a:spcPts val="0"/>
              </a:spcBef>
              <a:buFont typeface="Wingdings" panose="05000000000000000000" pitchFamily="2" charset="2"/>
              <a:buChar char="§"/>
            </a:pPr>
            <a:r>
              <a:rPr lang="en-US" sz="1800" b="1" smtClean="0">
                <a:solidFill>
                  <a:srgbClr val="4F81BD"/>
                </a:solidFill>
                <a:latin typeface="+mj-lt"/>
                <a:ea typeface="Times New Roman" panose="02020603050405020304" pitchFamily="18" charset="0"/>
                <a:cs typeface="Times New Roman" panose="02020603050405020304" pitchFamily="18" charset="0"/>
              </a:rPr>
              <a:t>Secure Electronic Transactions (SET)</a:t>
            </a:r>
          </a:p>
          <a:p>
            <a:pPr marL="527050" algn="just">
              <a:lnSpc>
                <a:spcPct val="150000"/>
              </a:lnSpc>
              <a:spcBef>
                <a:spcPts val="0"/>
              </a:spcBef>
              <a:buFont typeface="Wingdings" panose="05000000000000000000" pitchFamily="2" charset="2"/>
              <a:buChar char="§"/>
            </a:pPr>
            <a:r>
              <a:rPr lang="en-US" sz="1800" b="1" smtClean="0">
                <a:solidFill>
                  <a:srgbClr val="4F81BD"/>
                </a:solidFill>
                <a:latin typeface="+mj-lt"/>
                <a:ea typeface="Times New Roman" panose="02020603050405020304" pitchFamily="18" charset="0"/>
                <a:cs typeface="Times New Roman" panose="02020603050405020304" pitchFamily="18" charset="0"/>
              </a:rPr>
              <a:t>Web Fraud Detection Systems</a:t>
            </a:r>
          </a:p>
          <a:p>
            <a:pPr marL="527050" algn="just">
              <a:lnSpc>
                <a:spcPct val="150000"/>
              </a:lnSpc>
              <a:spcBef>
                <a:spcPts val="0"/>
              </a:spcBef>
              <a:buFont typeface="Wingdings" panose="05000000000000000000" pitchFamily="2" charset="2"/>
              <a:buChar char="§"/>
            </a:pPr>
            <a:r>
              <a:rPr lang="en-US" sz="1800" b="1" smtClean="0">
                <a:solidFill>
                  <a:srgbClr val="4F81BD"/>
                </a:solidFill>
                <a:latin typeface="+mj-lt"/>
                <a:ea typeface="Times New Roman" panose="02020603050405020304" pitchFamily="18" charset="0"/>
                <a:cs typeface="Times New Roman" panose="02020603050405020304" pitchFamily="18" charset="0"/>
              </a:rPr>
              <a:t>Browser Cache Clearing </a:t>
            </a:r>
          </a:p>
          <a:p>
            <a:pPr marL="527050" algn="just">
              <a:lnSpc>
                <a:spcPct val="150000"/>
              </a:lnSpc>
              <a:spcBef>
                <a:spcPts val="0"/>
              </a:spcBef>
              <a:buFont typeface="Wingdings" panose="05000000000000000000" pitchFamily="2" charset="2"/>
              <a:buChar char="§"/>
            </a:pPr>
            <a:r>
              <a:rPr lang="en-US" sz="1800" b="1" smtClean="0">
                <a:solidFill>
                  <a:srgbClr val="4F81BD"/>
                </a:solidFill>
                <a:latin typeface="+mj-lt"/>
                <a:ea typeface="Times New Roman" panose="02020603050405020304" pitchFamily="18" charset="0"/>
                <a:cs typeface="Times New Roman" panose="02020603050405020304" pitchFamily="18" charset="0"/>
              </a:rPr>
              <a:t>Frequent Password Changes</a:t>
            </a:r>
          </a:p>
          <a:p>
            <a:pPr marL="527050" algn="just">
              <a:lnSpc>
                <a:spcPct val="150000"/>
              </a:lnSpc>
              <a:spcBef>
                <a:spcPts val="0"/>
              </a:spcBef>
              <a:buFont typeface="Wingdings" panose="05000000000000000000" pitchFamily="2" charset="2"/>
              <a:buChar char="§"/>
            </a:pPr>
            <a:r>
              <a:rPr lang="en-US" sz="1800" b="1" smtClean="0">
                <a:solidFill>
                  <a:srgbClr val="4F81BD"/>
                </a:solidFill>
                <a:latin typeface="+mj-lt"/>
                <a:ea typeface="Times New Roman" panose="02020603050405020304" pitchFamily="18" charset="0"/>
                <a:cs typeface="Times New Roman" panose="02020603050405020304" pitchFamily="18" charset="0"/>
              </a:rPr>
              <a:t>Updating OS </a:t>
            </a:r>
          </a:p>
          <a:p>
            <a:pPr marL="527050" algn="just">
              <a:lnSpc>
                <a:spcPct val="150000"/>
              </a:lnSpc>
              <a:spcBef>
                <a:spcPts val="0"/>
              </a:spcBef>
              <a:buFont typeface="Wingdings" panose="05000000000000000000" pitchFamily="2" charset="2"/>
              <a:buChar char="§"/>
            </a:pPr>
            <a:r>
              <a:rPr lang="en-US" sz="1800" b="1" smtClean="0">
                <a:solidFill>
                  <a:srgbClr val="4F81BD"/>
                </a:solidFill>
                <a:latin typeface="+mj-lt"/>
                <a:ea typeface="Times New Roman" panose="02020603050405020304" pitchFamily="18" charset="0"/>
                <a:cs typeface="Times New Roman" panose="02020603050405020304" pitchFamily="18" charset="0"/>
              </a:rPr>
              <a:t>Updating Apps  </a:t>
            </a:r>
          </a:p>
          <a:p>
            <a:pPr marL="527050" algn="just">
              <a:lnSpc>
                <a:spcPct val="150000"/>
              </a:lnSpc>
              <a:spcBef>
                <a:spcPts val="0"/>
              </a:spcBef>
              <a:buFont typeface="Wingdings" panose="05000000000000000000" pitchFamily="2" charset="2"/>
              <a:buChar char="§"/>
            </a:pPr>
            <a:r>
              <a:rPr lang="en-US" sz="1800" b="1" smtClean="0">
                <a:solidFill>
                  <a:srgbClr val="4F81BD"/>
                </a:solidFill>
                <a:latin typeface="+mj-lt"/>
                <a:ea typeface="Times New Roman" panose="02020603050405020304" pitchFamily="18" charset="0"/>
                <a:cs typeface="Times New Roman" panose="02020603050405020304" pitchFamily="18" charset="0"/>
              </a:rPr>
              <a:t>Useful Tips on Safe Browsing &amp; Online Shopping </a:t>
            </a:r>
            <a:endParaRPr lang="en-US" sz="1800" smtClean="0">
              <a:latin typeface="+mj-lt"/>
              <a:ea typeface="Calibri" panose="020F0502020204030204" pitchFamily="34" charset="0"/>
              <a:cs typeface="Arial" panose="020B0604020202020204" pitchFamily="34" charset="0"/>
            </a:endParaRPr>
          </a:p>
          <a:p>
            <a:pPr marL="0" indent="0" algn="just">
              <a:lnSpc>
                <a:spcPct val="150000"/>
              </a:lnSpc>
              <a:spcBef>
                <a:spcPts val="0"/>
              </a:spcBef>
              <a:buFont typeface="Arial" panose="020B0604020202020204" pitchFamily="34" charset="0"/>
              <a:buNone/>
            </a:pPr>
            <a:endParaRPr lang="en-US" dirty="0">
              <a:latin typeface="Calibri" panose="020F0502020204030204" pitchFamily="34" charset="0"/>
              <a:ea typeface="Calibri" panose="020F0502020204030204" pitchFamily="34" charset="0"/>
              <a:cs typeface="Arial" panose="020B0604020202020204" pitchFamily="34" charset="0"/>
            </a:endParaRPr>
          </a:p>
        </p:txBody>
      </p:sp>
      <p:pic>
        <p:nvPicPr>
          <p:cNvPr id="17" name="Picture 2" descr="Network security Computer network Computer security Software-defined  networking, cyber security, electric Blue, technology png | PNGEg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526109" y="389020"/>
            <a:ext cx="1066710" cy="1066710"/>
          </a:xfrm>
          <a:prstGeom prst="ellipse">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370801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39363" y="543490"/>
            <a:ext cx="4160754" cy="584775"/>
          </a:xfrm>
          <a:prstGeom prst="rect">
            <a:avLst/>
          </a:prstGeom>
          <a:noFill/>
        </p:spPr>
        <p:txBody>
          <a:bodyPr wrap="none" rtlCol="0">
            <a:spAutoFit/>
          </a:bodyPr>
          <a:lstStyle/>
          <a:p>
            <a:r>
              <a:rPr lang="en-US" sz="3200" dirty="0">
                <a:solidFill>
                  <a:schemeClr val="bg1"/>
                </a:solidFill>
              </a:rPr>
              <a:t>HTTP Protocol Websites</a:t>
            </a:r>
            <a:endParaRPr lang="en-US" sz="2000" b="1" dirty="0">
              <a:solidFill>
                <a:schemeClr val="bg1"/>
              </a:solidFill>
              <a:latin typeface="+mj-lt"/>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7</a:t>
            </a:fld>
            <a:endParaRPr lang="en-US">
              <a:solidFill>
                <a:prstClr val="black">
                  <a:tint val="75000"/>
                </a:prstClr>
              </a:solidFill>
            </a:endParaRPr>
          </a:p>
        </p:txBody>
      </p:sp>
      <p:sp>
        <p:nvSpPr>
          <p:cNvPr id="13" name="TextBox 7"/>
          <p:cNvSpPr txBox="1"/>
          <p:nvPr/>
        </p:nvSpPr>
        <p:spPr>
          <a:xfrm>
            <a:off x="369254" y="236724"/>
            <a:ext cx="1314411" cy="954107"/>
          </a:xfrm>
          <a:prstGeom prst="rect">
            <a:avLst/>
          </a:prstGeom>
          <a:noFill/>
        </p:spPr>
        <p:txBody>
          <a:bodyPr wrap="square" rtlCol="0">
            <a:spAutoFit/>
          </a:bodyPr>
          <a:lstStyle/>
          <a:p>
            <a:pPr algn="ctr"/>
            <a:r>
              <a:rPr lang="en-US" sz="2800" dirty="0" smtClean="0">
                <a:solidFill>
                  <a:prstClr val="white"/>
                </a:solidFill>
                <a:latin typeface="Tajawal Medium" panose="00000600000000000000" pitchFamily="2" charset="-78"/>
                <a:cs typeface="Tajawal Medium" panose="00000600000000000000" pitchFamily="2" charset="-78"/>
              </a:rPr>
              <a:t>Module </a:t>
            </a:r>
            <a:r>
              <a:rPr lang="en-US" sz="2800" dirty="0" smtClean="0">
                <a:solidFill>
                  <a:prstClr val="white"/>
                </a:solidFill>
                <a:latin typeface="Tajawal Medium" panose="00000600000000000000" pitchFamily="2" charset="-78"/>
                <a:cs typeface="Tajawal Medium" panose="00000600000000000000" pitchFamily="2" charset="-78"/>
              </a:rPr>
              <a:t>0</a:t>
            </a:r>
            <a:r>
              <a:rPr lang="en-US" sz="2800" dirty="0">
                <a:solidFill>
                  <a:prstClr val="white"/>
                </a:solidFill>
                <a:latin typeface="Tajawal Medium" panose="00000600000000000000" pitchFamily="2" charset="-78"/>
                <a:cs typeface="Tajawal Medium" panose="00000600000000000000" pitchFamily="2" charset="-78"/>
              </a:rPr>
              <a:t>7</a:t>
            </a:r>
            <a:endParaRPr lang="en-US" sz="2800" dirty="0" smtClean="0">
              <a:solidFill>
                <a:prstClr val="white"/>
              </a:solidFill>
              <a:latin typeface="Tajawal Medium" panose="00000600000000000000" pitchFamily="2" charset="-78"/>
              <a:cs typeface="Tajawal Medium" panose="00000600000000000000" pitchFamily="2" charset="-78"/>
            </a:endParaRPr>
          </a:p>
          <a:p>
            <a:pPr algn="ctr"/>
            <a:r>
              <a:rPr lang="en-US" sz="2800" dirty="0" smtClean="0">
                <a:solidFill>
                  <a:prstClr val="white"/>
                </a:solidFill>
                <a:latin typeface="Tajawal Medium" panose="00000600000000000000" pitchFamily="2" charset="-78"/>
                <a:cs typeface="Tajawal Medium" panose="00000600000000000000" pitchFamily="2" charset="-78"/>
              </a:rPr>
              <a:t>Lecture </a:t>
            </a:r>
            <a:r>
              <a:rPr lang="en-US" sz="2800" dirty="0" smtClean="0">
                <a:solidFill>
                  <a:prstClr val="white"/>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7" name="Picture 2" descr="Network security Computer network Computer security Software-defined  networking, cyber security, electric Blue, technology png | PNGEg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526109" y="389020"/>
            <a:ext cx="1066710" cy="1066710"/>
          </a:xfrm>
          <a:prstGeom prst="ellipse">
            <a:avLst/>
          </a:prstGeom>
          <a:noFill/>
          <a:extLst>
            <a:ext uri="{909E8E84-426E-40DD-AFC4-6F175D3DCCD1}">
              <a14:hiddenFill xmlns:a14="http://schemas.microsoft.com/office/drawing/2010/main">
                <a:solidFill>
                  <a:srgbClr val="FFFFFF"/>
                </a:solidFill>
              </a14:hiddenFill>
            </a:ext>
          </a:extLst>
        </p:spPr>
      </p:pic>
      <p:sp>
        <p:nvSpPr>
          <p:cNvPr id="15" name="Content Placeholder 3">
            <a:extLst>
              <a:ext uri="{FF2B5EF4-FFF2-40B4-BE49-F238E27FC236}">
                <a16:creationId xmlns="" xmlns:a16="http://schemas.microsoft.com/office/drawing/2014/main" id="{75DFAA2B-5AEA-4425-8CC7-8368B9233BD8}"/>
              </a:ext>
            </a:extLst>
          </p:cNvPr>
          <p:cNvSpPr txBox="1">
            <a:spLocks/>
          </p:cNvSpPr>
          <p:nvPr/>
        </p:nvSpPr>
        <p:spPr>
          <a:xfrm>
            <a:off x="3596601" y="1503830"/>
            <a:ext cx="8208537" cy="455325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pPr>
            <a:r>
              <a:rPr lang="en-US" sz="2000" dirty="0" smtClean="0">
                <a:latin typeface="Calibri" panose="020F0502020204030204" pitchFamily="34" charset="0"/>
                <a:ea typeface="Calibri" panose="020F0502020204030204" pitchFamily="34" charset="0"/>
                <a:cs typeface="Arial" panose="020B0604020202020204" pitchFamily="34" charset="0"/>
              </a:rPr>
              <a:t>Initially, the websites used the HTTP protocol for the communication between server and client. </a:t>
            </a:r>
            <a:r>
              <a:rPr lang="en-US" sz="2000" b="1" dirty="0" smtClean="0">
                <a:latin typeface="Calibri" panose="020F0502020204030204" pitchFamily="34" charset="0"/>
                <a:ea typeface="Calibri" panose="020F0502020204030204" pitchFamily="34" charset="0"/>
                <a:cs typeface="Arial" panose="020B0604020202020204" pitchFamily="34" charset="0"/>
              </a:rPr>
              <a:t>The web browsers</a:t>
            </a:r>
            <a:r>
              <a:rPr lang="en-US" sz="2000" dirty="0" smtClean="0">
                <a:latin typeface="Calibri" panose="020F0502020204030204" pitchFamily="34" charset="0"/>
                <a:ea typeface="Calibri" panose="020F0502020204030204" pitchFamily="34" charset="0"/>
                <a:cs typeface="Arial" panose="020B0604020202020204" pitchFamily="34" charset="0"/>
              </a:rPr>
              <a:t> are normally the </a:t>
            </a:r>
            <a:r>
              <a:rPr lang="en-US" sz="20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clients</a:t>
            </a:r>
            <a:r>
              <a:rPr lang="en-US" sz="2000" dirty="0" smtClean="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2000" dirty="0" smtClean="0">
                <a:latin typeface="Calibri" panose="020F0502020204030204" pitchFamily="34" charset="0"/>
                <a:ea typeface="Calibri" panose="020F0502020204030204" pitchFamily="34" charset="0"/>
                <a:cs typeface="Arial" panose="020B0604020202020204" pitchFamily="34" charset="0"/>
              </a:rPr>
              <a:t>of HTTP communication and </a:t>
            </a:r>
            <a:r>
              <a:rPr lang="en-US" sz="2000" b="1" dirty="0" smtClean="0">
                <a:latin typeface="Calibri" panose="020F0502020204030204" pitchFamily="34" charset="0"/>
                <a:ea typeface="Calibri" panose="020F0502020204030204" pitchFamily="34" charset="0"/>
                <a:cs typeface="Arial" panose="020B0604020202020204" pitchFamily="34" charset="0"/>
              </a:rPr>
              <a:t>the web server applications</a:t>
            </a:r>
            <a:r>
              <a:rPr lang="en-US" sz="2000" dirty="0" smtClean="0">
                <a:latin typeface="Calibri" panose="020F0502020204030204" pitchFamily="34" charset="0"/>
                <a:ea typeface="Calibri" panose="020F0502020204030204" pitchFamily="34" charset="0"/>
                <a:cs typeface="Arial" panose="020B0604020202020204" pitchFamily="34" charset="0"/>
              </a:rPr>
              <a:t> are the </a:t>
            </a:r>
            <a:r>
              <a:rPr lang="en-US" sz="20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server</a:t>
            </a:r>
            <a:r>
              <a:rPr lang="en-US" sz="2000" dirty="0" smtClean="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2000" dirty="0" smtClean="0">
                <a:latin typeface="Calibri" panose="020F0502020204030204" pitchFamily="34" charset="0"/>
                <a:ea typeface="Calibri" panose="020F0502020204030204" pitchFamily="34" charset="0"/>
                <a:cs typeface="Arial" panose="020B0604020202020204" pitchFamily="34" charset="0"/>
              </a:rPr>
              <a:t>of this communication.</a:t>
            </a:r>
          </a:p>
          <a:p>
            <a:pPr algn="just">
              <a:lnSpc>
                <a:spcPct val="150000"/>
              </a:lnSpc>
              <a:spcBef>
                <a:spcPts val="0"/>
              </a:spcBef>
            </a:pPr>
            <a:r>
              <a:rPr lang="en-US" sz="2000" dirty="0" smtClean="0">
                <a:solidFill>
                  <a:srgbClr val="FF0000"/>
                </a:solidFill>
                <a:latin typeface="Calibri" panose="020F0502020204030204" pitchFamily="34" charset="0"/>
                <a:ea typeface="Calibri" panose="020F0502020204030204" pitchFamily="34" charset="0"/>
                <a:cs typeface="Arial" panose="020B0604020202020204" pitchFamily="34" charset="0"/>
              </a:rPr>
              <a:t>HTTP protocol </a:t>
            </a:r>
            <a:r>
              <a:rPr lang="en-US" sz="2000" dirty="0" smtClean="0">
                <a:latin typeface="Calibri" panose="020F0502020204030204" pitchFamily="34" charset="0"/>
                <a:ea typeface="Calibri" panose="020F0502020204030204" pitchFamily="34" charset="0"/>
                <a:cs typeface="Arial" panose="020B0604020202020204" pitchFamily="34" charset="0"/>
              </a:rPr>
              <a:t>is considered as insecure nowadays because of the nature of </a:t>
            </a:r>
            <a:r>
              <a:rPr lang="en-US" sz="2000" b="1" dirty="0" smtClean="0">
                <a:latin typeface="Calibri" panose="020F0502020204030204" pitchFamily="34" charset="0"/>
                <a:ea typeface="Calibri" panose="020F0502020204030204" pitchFamily="34" charset="0"/>
                <a:cs typeface="Arial" panose="020B0604020202020204" pitchFamily="34" charset="0"/>
              </a:rPr>
              <a:t>plain text </a:t>
            </a:r>
            <a:r>
              <a:rPr lang="en-US" sz="2000" dirty="0" smtClean="0">
                <a:latin typeface="Calibri" panose="020F0502020204030204" pitchFamily="34" charset="0"/>
                <a:ea typeface="Calibri" panose="020F0502020204030204" pitchFamily="34" charset="0"/>
                <a:cs typeface="Arial" panose="020B0604020202020204" pitchFamily="34" charset="0"/>
              </a:rPr>
              <a:t>communication between client and server over the internet. </a:t>
            </a:r>
            <a:endParaRPr lang="ar-YE" sz="20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50000"/>
              </a:lnSpc>
              <a:spcBef>
                <a:spcPts val="0"/>
              </a:spcBef>
            </a:pPr>
            <a:r>
              <a:rPr lang="en-US" sz="2000" dirty="0" smtClean="0">
                <a:latin typeface="Calibri" panose="020F0502020204030204" pitchFamily="34" charset="0"/>
                <a:ea typeface="Calibri" panose="020F0502020204030204" pitchFamily="34" charset="0"/>
                <a:cs typeface="Arial" panose="020B0604020202020204" pitchFamily="34" charset="0"/>
              </a:rPr>
              <a:t>The use of HTTP protocol has been replaced by the </a:t>
            </a:r>
            <a:r>
              <a:rPr lang="en-US" sz="2000" b="1" dirty="0" smtClean="0">
                <a:latin typeface="Calibri" panose="020F0502020204030204" pitchFamily="34" charset="0"/>
                <a:ea typeface="Calibri" panose="020F0502020204030204" pitchFamily="34" charset="0"/>
                <a:cs typeface="Arial" panose="020B0604020202020204" pitchFamily="34" charset="0"/>
              </a:rPr>
              <a:t>HTTPS or HTTP (secure) protocol,</a:t>
            </a:r>
            <a:r>
              <a:rPr lang="en-US" sz="2000" dirty="0" smtClean="0">
                <a:latin typeface="Calibri" panose="020F0502020204030204" pitchFamily="34" charset="0"/>
                <a:ea typeface="Calibri" panose="020F0502020204030204" pitchFamily="34" charset="0"/>
                <a:cs typeface="Arial" panose="020B0604020202020204" pitchFamily="34" charset="0"/>
              </a:rPr>
              <a:t> which include the capabilities of encrypted communication between server and client over the communication link.</a:t>
            </a:r>
            <a:endParaRPr lang="en-US" sz="3200" dirty="0">
              <a:latin typeface="Calibri" panose="020F0502020204030204" pitchFamily="34" charset="0"/>
              <a:ea typeface="Calibri" panose="020F0502020204030204" pitchFamily="34" charset="0"/>
              <a:cs typeface="Arial" panose="020B0604020202020204" pitchFamily="34" charset="0"/>
            </a:endParaRPr>
          </a:p>
        </p:txBody>
      </p:sp>
      <p:pic>
        <p:nvPicPr>
          <p:cNvPr id="19" name="Picture 5">
            <a:extLst>
              <a:ext uri="{FF2B5EF4-FFF2-40B4-BE49-F238E27FC236}">
                <a16:creationId xmlns="" xmlns:a16="http://schemas.microsoft.com/office/drawing/2014/main" id="{E36A0B24-AF7F-4760-8663-567318BF0C9D}"/>
              </a:ext>
            </a:extLst>
          </p:cNvPr>
          <p:cNvPicPr/>
          <p:nvPr/>
        </p:nvPicPr>
        <p:blipFill>
          <a:blip r:embed="rId8" cstate="print"/>
          <a:srcRect/>
          <a:stretch>
            <a:fillRect/>
          </a:stretch>
        </p:blipFill>
        <p:spPr bwMode="auto">
          <a:xfrm>
            <a:off x="151727" y="2218231"/>
            <a:ext cx="3444875" cy="2772410"/>
          </a:xfrm>
          <a:prstGeom prst="rect">
            <a:avLst/>
          </a:prstGeom>
          <a:noFill/>
          <a:ln w="9525">
            <a:noFill/>
            <a:miter lim="800000"/>
            <a:headEnd/>
            <a:tailEnd/>
          </a:ln>
          <a:effectLst>
            <a:softEdge rad="469900"/>
          </a:effectLst>
        </p:spPr>
      </p:pic>
    </p:spTree>
    <p:extLst>
      <p:ext uri="{BB962C8B-B14F-4D97-AF65-F5344CB8AC3E}">
        <p14:creationId xmlns:p14="http://schemas.microsoft.com/office/powerpoint/2010/main" val="369863949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57032" y="452342"/>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39363" y="543490"/>
            <a:ext cx="4160754" cy="584775"/>
          </a:xfrm>
          <a:prstGeom prst="rect">
            <a:avLst/>
          </a:prstGeom>
          <a:noFill/>
        </p:spPr>
        <p:txBody>
          <a:bodyPr wrap="none" rtlCol="0">
            <a:spAutoFit/>
          </a:bodyPr>
          <a:lstStyle/>
          <a:p>
            <a:r>
              <a:rPr lang="en-US" sz="3200" dirty="0">
                <a:solidFill>
                  <a:schemeClr val="bg1"/>
                </a:solidFill>
              </a:rPr>
              <a:t>HTTP Protocol Websites</a:t>
            </a:r>
            <a:endParaRPr lang="en-US" sz="2000" b="1" dirty="0">
              <a:solidFill>
                <a:schemeClr val="bg1"/>
              </a:solidFill>
              <a:latin typeface="+mj-lt"/>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8</a:t>
            </a:fld>
            <a:endParaRPr lang="en-US">
              <a:solidFill>
                <a:prstClr val="black">
                  <a:tint val="75000"/>
                </a:prstClr>
              </a:solidFill>
            </a:endParaRPr>
          </a:p>
        </p:txBody>
      </p:sp>
      <p:sp>
        <p:nvSpPr>
          <p:cNvPr id="13" name="TextBox 7"/>
          <p:cNvSpPr txBox="1"/>
          <p:nvPr/>
        </p:nvSpPr>
        <p:spPr>
          <a:xfrm>
            <a:off x="369254" y="236724"/>
            <a:ext cx="1314411" cy="954107"/>
          </a:xfrm>
          <a:prstGeom prst="rect">
            <a:avLst/>
          </a:prstGeom>
          <a:noFill/>
        </p:spPr>
        <p:txBody>
          <a:bodyPr wrap="square" rtlCol="0">
            <a:spAutoFit/>
          </a:bodyPr>
          <a:lstStyle/>
          <a:p>
            <a:pPr algn="ctr"/>
            <a:r>
              <a:rPr lang="en-US" sz="2800" dirty="0" smtClean="0">
                <a:solidFill>
                  <a:prstClr val="white"/>
                </a:solidFill>
                <a:latin typeface="Tajawal Medium" panose="00000600000000000000" pitchFamily="2" charset="-78"/>
                <a:cs typeface="Tajawal Medium" panose="00000600000000000000" pitchFamily="2" charset="-78"/>
              </a:rPr>
              <a:t>Module </a:t>
            </a:r>
            <a:r>
              <a:rPr lang="en-US" sz="2800" dirty="0" smtClean="0">
                <a:solidFill>
                  <a:prstClr val="white"/>
                </a:solidFill>
                <a:latin typeface="Tajawal Medium" panose="00000600000000000000" pitchFamily="2" charset="-78"/>
                <a:cs typeface="Tajawal Medium" panose="00000600000000000000" pitchFamily="2" charset="-78"/>
              </a:rPr>
              <a:t>0</a:t>
            </a:r>
            <a:r>
              <a:rPr lang="en-US" sz="2800" dirty="0">
                <a:solidFill>
                  <a:prstClr val="white"/>
                </a:solidFill>
                <a:latin typeface="Tajawal Medium" panose="00000600000000000000" pitchFamily="2" charset="-78"/>
                <a:cs typeface="Tajawal Medium" panose="00000600000000000000" pitchFamily="2" charset="-78"/>
              </a:rPr>
              <a:t>7</a:t>
            </a:r>
            <a:endParaRPr lang="en-US" sz="2800" dirty="0" smtClean="0">
              <a:solidFill>
                <a:prstClr val="white"/>
              </a:solidFill>
              <a:latin typeface="Tajawal Medium" panose="00000600000000000000" pitchFamily="2" charset="-78"/>
              <a:cs typeface="Tajawal Medium" panose="00000600000000000000" pitchFamily="2" charset="-78"/>
            </a:endParaRPr>
          </a:p>
          <a:p>
            <a:pPr algn="ctr"/>
            <a:r>
              <a:rPr lang="en-US" sz="2800" dirty="0" smtClean="0">
                <a:solidFill>
                  <a:prstClr val="white"/>
                </a:solidFill>
                <a:latin typeface="Tajawal Medium" panose="00000600000000000000" pitchFamily="2" charset="-78"/>
                <a:cs typeface="Tajawal Medium" panose="00000600000000000000" pitchFamily="2" charset="-78"/>
              </a:rPr>
              <a:t>Lecture </a:t>
            </a:r>
            <a:r>
              <a:rPr lang="en-US" sz="2800" dirty="0" smtClean="0">
                <a:solidFill>
                  <a:prstClr val="white"/>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7" name="Picture 2" descr="Network security Computer network Computer security Software-defined  networking, cyber security, electric Blue, technology png | PNGEg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526109" y="389020"/>
            <a:ext cx="1066710" cy="1066710"/>
          </a:xfrm>
          <a:prstGeom prst="ellipse">
            <a:avLst/>
          </a:prstGeom>
          <a:noFill/>
          <a:extLst>
            <a:ext uri="{909E8E84-426E-40DD-AFC4-6F175D3DCCD1}">
              <a14:hiddenFill xmlns:a14="http://schemas.microsoft.com/office/drawing/2010/main">
                <a:solidFill>
                  <a:srgbClr val="FFFFFF"/>
                </a:solidFill>
              </a14:hiddenFill>
            </a:ext>
          </a:extLst>
        </p:spPr>
      </p:pic>
      <p:sp>
        <p:nvSpPr>
          <p:cNvPr id="16" name="Content Placeholder 3">
            <a:extLst>
              <a:ext uri="{FF2B5EF4-FFF2-40B4-BE49-F238E27FC236}">
                <a16:creationId xmlns="" xmlns:a16="http://schemas.microsoft.com/office/drawing/2014/main" id="{75DFAA2B-5AEA-4425-8CC7-8368B9233BD8}"/>
              </a:ext>
            </a:extLst>
          </p:cNvPr>
          <p:cNvSpPr txBox="1">
            <a:spLocks/>
          </p:cNvSpPr>
          <p:nvPr/>
        </p:nvSpPr>
        <p:spPr>
          <a:xfrm>
            <a:off x="651740" y="1610200"/>
            <a:ext cx="11223737" cy="161364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pPr>
            <a:r>
              <a:rPr lang="en-US" sz="1800" dirty="0" smtClean="0">
                <a:latin typeface="Calibri" panose="020F0502020204030204" pitchFamily="34" charset="0"/>
                <a:ea typeface="Calibri" panose="020F0502020204030204" pitchFamily="34" charset="0"/>
                <a:cs typeface="Arial" panose="020B0604020202020204" pitchFamily="34" charset="0"/>
              </a:rPr>
              <a:t>HTTP protocol can easily be converted to the HTTPS protocol by adding the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Secure Socket Layer SSL </a:t>
            </a:r>
            <a:r>
              <a:rPr lang="en-US" sz="1800" dirty="0" smtClean="0">
                <a:latin typeface="Calibri" panose="020F0502020204030204" pitchFamily="34" charset="0"/>
                <a:ea typeface="Calibri" panose="020F0502020204030204" pitchFamily="34" charset="0"/>
                <a:cs typeface="Arial" panose="020B0604020202020204" pitchFamily="34" charset="0"/>
              </a:rPr>
              <a:t>encryption protocol. We will describe the step by step method on how to install SSL certificate to convert the HTTP protocol to HTTPS on the websites later in this section too. Before that, let’s explain the HTTP protocol in detail. </a:t>
            </a:r>
            <a:endParaRPr lang="ar-YE" sz="1800" dirty="0" smtClean="0">
              <a:latin typeface="Calibri" panose="020F0502020204030204" pitchFamily="34" charset="0"/>
              <a:ea typeface="Calibri" panose="020F0502020204030204" pitchFamily="34" charset="0"/>
              <a:cs typeface="Arial" panose="020B0604020202020204" pitchFamily="34" charset="0"/>
            </a:endParaRPr>
          </a:p>
        </p:txBody>
      </p:sp>
      <p:pic>
        <p:nvPicPr>
          <p:cNvPr id="18" name="Picture 4" descr="Related image">
            <a:extLst>
              <a:ext uri="{FF2B5EF4-FFF2-40B4-BE49-F238E27FC236}">
                <a16:creationId xmlns="" xmlns:a16="http://schemas.microsoft.com/office/drawing/2014/main" id="{0413BE7C-D35B-49A7-A0E8-BA87678EB0D9}"/>
              </a:ext>
            </a:extLst>
          </p:cNvPr>
          <p:cNvPicPr/>
          <p:nvPr/>
        </p:nvPicPr>
        <p:blipFill>
          <a:blip r:embed="rId8" cstate="print">
            <a:clrChange>
              <a:clrFrom>
                <a:srgbClr val="FFFFFF"/>
              </a:clrFrom>
              <a:clrTo>
                <a:srgbClr val="FFFFFF">
                  <a:alpha val="0"/>
                </a:srgbClr>
              </a:clrTo>
            </a:clrChange>
          </a:blip>
          <a:srcRect/>
          <a:stretch>
            <a:fillRect/>
          </a:stretch>
        </p:blipFill>
        <p:spPr bwMode="auto">
          <a:xfrm>
            <a:off x="7363876" y="3219787"/>
            <a:ext cx="4828124" cy="1694569"/>
          </a:xfrm>
          <a:prstGeom prst="rect">
            <a:avLst/>
          </a:prstGeom>
          <a:noFill/>
          <a:ln w="9525">
            <a:noFill/>
            <a:miter lim="800000"/>
            <a:headEnd/>
            <a:tailEnd/>
          </a:ln>
        </p:spPr>
      </p:pic>
      <p:sp>
        <p:nvSpPr>
          <p:cNvPr id="8" name="مستطيل 7"/>
          <p:cNvSpPr/>
          <p:nvPr/>
        </p:nvSpPr>
        <p:spPr>
          <a:xfrm>
            <a:off x="586155" y="2897129"/>
            <a:ext cx="6787661" cy="3672800"/>
          </a:xfrm>
          <a:prstGeom prst="rect">
            <a:avLst/>
          </a:prstGeom>
        </p:spPr>
        <p:txBody>
          <a:bodyPr wrap="square">
            <a:spAutoFit/>
          </a:bodyPr>
          <a:lstStyle/>
          <a:p>
            <a:pPr marL="285750" indent="-285750" algn="just">
              <a:lnSpc>
                <a:spcPct val="150000"/>
              </a:lnSpc>
              <a:spcBef>
                <a:spcPts val="0"/>
              </a:spcBef>
              <a:spcAft>
                <a:spcPts val="1000"/>
              </a:spcAft>
              <a:buFont typeface="Arial" pitchFamily="34" charset="0"/>
              <a:buChar char="•"/>
            </a:pPr>
            <a:r>
              <a:rPr lang="en-US" dirty="0">
                <a:latin typeface="Calibri" panose="020F0502020204030204" pitchFamily="34" charset="0"/>
                <a:ea typeface="Calibri" panose="020F0502020204030204" pitchFamily="34" charset="0"/>
                <a:cs typeface="Arial" panose="020B0604020202020204" pitchFamily="34" charset="0"/>
              </a:rPr>
              <a:t>Hypertext Transfer Protocol precisely HTTP is an application layer communication protocol that is used for establishing the internet communication between client and server. A client is any software browser that is used to send the request for accessing certain resources located on the web server. </a:t>
            </a:r>
            <a:endParaRPr lang="ar-YE" dirty="0">
              <a:latin typeface="Calibri" panose="020F0502020204030204" pitchFamily="34" charset="0"/>
              <a:ea typeface="Calibri" panose="020F0502020204030204" pitchFamily="34" charset="0"/>
              <a:cs typeface="Arial" panose="020B0604020202020204" pitchFamily="34" charset="0"/>
            </a:endParaRPr>
          </a:p>
          <a:p>
            <a:pPr marL="285750" indent="-285750" algn="just">
              <a:lnSpc>
                <a:spcPct val="150000"/>
              </a:lnSpc>
              <a:spcBef>
                <a:spcPts val="0"/>
              </a:spcBef>
              <a:spcAft>
                <a:spcPts val="1000"/>
              </a:spcAft>
              <a:buFont typeface="Arial" pitchFamily="34" charset="0"/>
              <a:buChar char="•"/>
            </a:pPr>
            <a:r>
              <a:rPr lang="en-US" dirty="0">
                <a:latin typeface="Calibri" panose="020F0502020204030204" pitchFamily="34" charset="0"/>
                <a:ea typeface="Calibri" panose="020F0502020204030204" pitchFamily="34" charset="0"/>
                <a:cs typeface="Arial" panose="020B0604020202020204" pitchFamily="34" charset="0"/>
              </a:rPr>
              <a:t>The web server has the sever part of the HTTP protocol that provides response to the requests originated from the HTTP client.  </a:t>
            </a:r>
          </a:p>
          <a:p>
            <a:pPr marL="285750" indent="-285750" algn="just">
              <a:lnSpc>
                <a:spcPct val="150000"/>
              </a:lnSpc>
              <a:spcBef>
                <a:spcPts val="0"/>
              </a:spcBef>
              <a:spcAft>
                <a:spcPts val="1000"/>
              </a:spcAft>
              <a:buFont typeface="Arial" pitchFamily="34" charset="0"/>
              <a:buChar char="•"/>
            </a:pPr>
            <a:endParaRPr lang="en-US"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85937704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39363" y="543490"/>
            <a:ext cx="4160754" cy="584775"/>
          </a:xfrm>
          <a:prstGeom prst="rect">
            <a:avLst/>
          </a:prstGeom>
          <a:noFill/>
        </p:spPr>
        <p:txBody>
          <a:bodyPr wrap="none" rtlCol="0">
            <a:spAutoFit/>
          </a:bodyPr>
          <a:lstStyle/>
          <a:p>
            <a:r>
              <a:rPr lang="en-US" sz="3200" dirty="0">
                <a:solidFill>
                  <a:schemeClr val="bg1"/>
                </a:solidFill>
              </a:rPr>
              <a:t>HTTP Protocol Websites</a:t>
            </a:r>
            <a:endParaRPr lang="en-US" sz="2000" b="1" dirty="0">
              <a:solidFill>
                <a:schemeClr val="bg1"/>
              </a:solidFill>
              <a:latin typeface="+mj-lt"/>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9</a:t>
            </a:fld>
            <a:endParaRPr lang="en-US">
              <a:solidFill>
                <a:prstClr val="black">
                  <a:tint val="75000"/>
                </a:prstClr>
              </a:solidFill>
            </a:endParaRPr>
          </a:p>
        </p:txBody>
      </p:sp>
      <p:sp>
        <p:nvSpPr>
          <p:cNvPr id="13" name="TextBox 7"/>
          <p:cNvSpPr txBox="1"/>
          <p:nvPr/>
        </p:nvSpPr>
        <p:spPr>
          <a:xfrm>
            <a:off x="369254" y="236724"/>
            <a:ext cx="1314411" cy="954107"/>
          </a:xfrm>
          <a:prstGeom prst="rect">
            <a:avLst/>
          </a:prstGeom>
          <a:noFill/>
        </p:spPr>
        <p:txBody>
          <a:bodyPr wrap="square" rtlCol="0">
            <a:spAutoFit/>
          </a:bodyPr>
          <a:lstStyle/>
          <a:p>
            <a:pPr algn="ctr"/>
            <a:r>
              <a:rPr lang="en-US" sz="2800" dirty="0" smtClean="0">
                <a:solidFill>
                  <a:prstClr val="white"/>
                </a:solidFill>
                <a:latin typeface="Tajawal Medium" panose="00000600000000000000" pitchFamily="2" charset="-78"/>
                <a:cs typeface="Tajawal Medium" panose="00000600000000000000" pitchFamily="2" charset="-78"/>
              </a:rPr>
              <a:t>Module </a:t>
            </a:r>
            <a:r>
              <a:rPr lang="en-US" sz="2800" dirty="0" smtClean="0">
                <a:solidFill>
                  <a:prstClr val="white"/>
                </a:solidFill>
                <a:latin typeface="Tajawal Medium" panose="00000600000000000000" pitchFamily="2" charset="-78"/>
                <a:cs typeface="Tajawal Medium" panose="00000600000000000000" pitchFamily="2" charset="-78"/>
              </a:rPr>
              <a:t>0</a:t>
            </a:r>
            <a:r>
              <a:rPr lang="en-US" sz="2800" dirty="0">
                <a:solidFill>
                  <a:prstClr val="white"/>
                </a:solidFill>
                <a:latin typeface="Tajawal Medium" panose="00000600000000000000" pitchFamily="2" charset="-78"/>
                <a:cs typeface="Tajawal Medium" panose="00000600000000000000" pitchFamily="2" charset="-78"/>
              </a:rPr>
              <a:t>7</a:t>
            </a:r>
            <a:endParaRPr lang="en-US" sz="2800" dirty="0" smtClean="0">
              <a:solidFill>
                <a:prstClr val="white"/>
              </a:solidFill>
              <a:latin typeface="Tajawal Medium" panose="00000600000000000000" pitchFamily="2" charset="-78"/>
              <a:cs typeface="Tajawal Medium" panose="00000600000000000000" pitchFamily="2" charset="-78"/>
            </a:endParaRPr>
          </a:p>
          <a:p>
            <a:pPr algn="ctr"/>
            <a:r>
              <a:rPr lang="en-US" sz="2800" dirty="0" smtClean="0">
                <a:solidFill>
                  <a:prstClr val="white"/>
                </a:solidFill>
                <a:latin typeface="Tajawal Medium" panose="00000600000000000000" pitchFamily="2" charset="-78"/>
                <a:cs typeface="Tajawal Medium" panose="00000600000000000000" pitchFamily="2" charset="-78"/>
              </a:rPr>
              <a:t>Lecture </a:t>
            </a:r>
            <a:r>
              <a:rPr lang="en-US" sz="2800" dirty="0" smtClean="0">
                <a:solidFill>
                  <a:prstClr val="white"/>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7" name="Picture 2" descr="Network security Computer network Computer security Software-defined  networking, cyber security, electric Blue, technology png | PNGEg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526109" y="389020"/>
            <a:ext cx="1066710" cy="1066710"/>
          </a:xfrm>
          <a:prstGeom prst="ellipse">
            <a:avLst/>
          </a:prstGeom>
          <a:noFill/>
          <a:extLst>
            <a:ext uri="{909E8E84-426E-40DD-AFC4-6F175D3DCCD1}">
              <a14:hiddenFill xmlns:a14="http://schemas.microsoft.com/office/drawing/2010/main">
                <a:solidFill>
                  <a:srgbClr val="FFFFFF"/>
                </a:solidFill>
              </a14:hiddenFill>
            </a:ext>
          </a:extLst>
        </p:spPr>
      </p:pic>
      <p:pic>
        <p:nvPicPr>
          <p:cNvPr id="19" name="Picture 5">
            <a:extLst>
              <a:ext uri="{FF2B5EF4-FFF2-40B4-BE49-F238E27FC236}">
                <a16:creationId xmlns="" xmlns:a16="http://schemas.microsoft.com/office/drawing/2014/main" id="{E36A0B24-AF7F-4760-8663-567318BF0C9D}"/>
              </a:ext>
            </a:extLst>
          </p:cNvPr>
          <p:cNvPicPr/>
          <p:nvPr/>
        </p:nvPicPr>
        <p:blipFill>
          <a:blip r:embed="rId8" cstate="print"/>
          <a:srcRect/>
          <a:stretch>
            <a:fillRect/>
          </a:stretch>
        </p:blipFill>
        <p:spPr bwMode="auto">
          <a:xfrm>
            <a:off x="151728" y="2218231"/>
            <a:ext cx="2685258" cy="2506169"/>
          </a:xfrm>
          <a:prstGeom prst="rect">
            <a:avLst/>
          </a:prstGeom>
          <a:noFill/>
          <a:ln w="9525">
            <a:noFill/>
            <a:miter lim="800000"/>
            <a:headEnd/>
            <a:tailEnd/>
          </a:ln>
          <a:effectLst>
            <a:softEdge rad="469900"/>
          </a:effectLst>
        </p:spPr>
      </p:pic>
      <p:sp>
        <p:nvSpPr>
          <p:cNvPr id="16" name="Content Placeholder 3">
            <a:extLst>
              <a:ext uri="{FF2B5EF4-FFF2-40B4-BE49-F238E27FC236}">
                <a16:creationId xmlns="" xmlns:a16="http://schemas.microsoft.com/office/drawing/2014/main" id="{75DFAA2B-5AEA-4425-8CC7-8368B9233BD8}"/>
              </a:ext>
            </a:extLst>
          </p:cNvPr>
          <p:cNvSpPr txBox="1">
            <a:spLocks/>
          </p:cNvSpPr>
          <p:nvPr/>
        </p:nvSpPr>
        <p:spPr>
          <a:xfrm>
            <a:off x="2946068" y="1613096"/>
            <a:ext cx="8132240" cy="383813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0"/>
              </a:spcBef>
              <a:spcAft>
                <a:spcPts val="1000"/>
              </a:spcAft>
              <a:buFont typeface="Arial" panose="020B0604020202020204" pitchFamily="34" charset="0"/>
              <a:buNone/>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The communication transactions of HTTP client/server are listed below:</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Client (web browser) sends HTTP request to server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Server takes the request and starts app to process HTTP request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Generates and sends back the required response requested by the client </a:t>
            </a:r>
          </a:p>
          <a:p>
            <a:pPr marL="342900" indent="-34290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Client receives the response to display on the browser </a:t>
            </a:r>
          </a:p>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In this request/response communication client can request for the website (HTML) page, database, JavaScript file, JPG images or style sheets. The response of the server will include the HTML files, JSON/XML files, JS files, JPG file or CSS files. </a:t>
            </a:r>
          </a:p>
          <a:p>
            <a:pPr marL="0" indent="0" algn="just">
              <a:lnSpc>
                <a:spcPct val="150000"/>
              </a:lnSpc>
              <a:spcBef>
                <a:spcPts val="0"/>
              </a:spcBef>
              <a:spcAft>
                <a:spcPts val="1000"/>
              </a:spcAft>
              <a:buFont typeface="Arial" panose="020B0604020202020204" pitchFamily="34" charset="0"/>
              <a:buNone/>
            </a:pP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marL="0" indent="0" algn="just">
              <a:lnSpc>
                <a:spcPct val="150000"/>
              </a:lnSpc>
              <a:spcBef>
                <a:spcPts val="0"/>
              </a:spcBef>
              <a:spcAft>
                <a:spcPts val="1000"/>
              </a:spcAft>
              <a:buFont typeface="Arial" panose="020B0604020202020204" pitchFamily="34" charset="0"/>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04396375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39363" y="543490"/>
            <a:ext cx="4160754" cy="584775"/>
          </a:xfrm>
          <a:prstGeom prst="rect">
            <a:avLst/>
          </a:prstGeom>
          <a:noFill/>
        </p:spPr>
        <p:txBody>
          <a:bodyPr wrap="none" rtlCol="0">
            <a:spAutoFit/>
          </a:bodyPr>
          <a:lstStyle/>
          <a:p>
            <a:r>
              <a:rPr lang="en-US" sz="3200" dirty="0">
                <a:solidFill>
                  <a:schemeClr val="bg1"/>
                </a:solidFill>
              </a:rPr>
              <a:t>HTTP Protocol Websites</a:t>
            </a:r>
            <a:endParaRPr lang="en-US" sz="2000" b="1" dirty="0">
              <a:solidFill>
                <a:schemeClr val="bg1"/>
              </a:solidFill>
              <a:latin typeface="+mj-lt"/>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10</a:t>
            </a:fld>
            <a:endParaRPr lang="en-US">
              <a:solidFill>
                <a:prstClr val="black">
                  <a:tint val="75000"/>
                </a:prstClr>
              </a:solidFill>
            </a:endParaRPr>
          </a:p>
        </p:txBody>
      </p:sp>
      <p:sp>
        <p:nvSpPr>
          <p:cNvPr id="13" name="TextBox 7"/>
          <p:cNvSpPr txBox="1"/>
          <p:nvPr/>
        </p:nvSpPr>
        <p:spPr>
          <a:xfrm>
            <a:off x="369254" y="236724"/>
            <a:ext cx="1314411" cy="954107"/>
          </a:xfrm>
          <a:prstGeom prst="rect">
            <a:avLst/>
          </a:prstGeom>
          <a:noFill/>
        </p:spPr>
        <p:txBody>
          <a:bodyPr wrap="square" rtlCol="0">
            <a:spAutoFit/>
          </a:bodyPr>
          <a:lstStyle/>
          <a:p>
            <a:pPr algn="ctr"/>
            <a:r>
              <a:rPr lang="en-US" sz="2800" dirty="0" smtClean="0">
                <a:solidFill>
                  <a:prstClr val="white"/>
                </a:solidFill>
                <a:latin typeface="Tajawal Medium" panose="00000600000000000000" pitchFamily="2" charset="-78"/>
                <a:cs typeface="Tajawal Medium" panose="00000600000000000000" pitchFamily="2" charset="-78"/>
              </a:rPr>
              <a:t>Module </a:t>
            </a:r>
            <a:r>
              <a:rPr lang="en-US" sz="2800" dirty="0" smtClean="0">
                <a:solidFill>
                  <a:prstClr val="white"/>
                </a:solidFill>
                <a:latin typeface="Tajawal Medium" panose="00000600000000000000" pitchFamily="2" charset="-78"/>
                <a:cs typeface="Tajawal Medium" panose="00000600000000000000" pitchFamily="2" charset="-78"/>
              </a:rPr>
              <a:t>0</a:t>
            </a:r>
            <a:r>
              <a:rPr lang="en-US" sz="2800" dirty="0">
                <a:solidFill>
                  <a:prstClr val="white"/>
                </a:solidFill>
                <a:latin typeface="Tajawal Medium" panose="00000600000000000000" pitchFamily="2" charset="-78"/>
                <a:cs typeface="Tajawal Medium" panose="00000600000000000000" pitchFamily="2" charset="-78"/>
              </a:rPr>
              <a:t>7</a:t>
            </a:r>
            <a:endParaRPr lang="en-US" sz="2800" dirty="0" smtClean="0">
              <a:solidFill>
                <a:prstClr val="white"/>
              </a:solidFill>
              <a:latin typeface="Tajawal Medium" panose="00000600000000000000" pitchFamily="2" charset="-78"/>
              <a:cs typeface="Tajawal Medium" panose="00000600000000000000" pitchFamily="2" charset="-78"/>
            </a:endParaRPr>
          </a:p>
          <a:p>
            <a:pPr algn="ctr"/>
            <a:r>
              <a:rPr lang="en-US" sz="2800" dirty="0" smtClean="0">
                <a:solidFill>
                  <a:prstClr val="white"/>
                </a:solidFill>
                <a:latin typeface="Tajawal Medium" panose="00000600000000000000" pitchFamily="2" charset="-78"/>
                <a:cs typeface="Tajawal Medium" panose="00000600000000000000" pitchFamily="2" charset="-78"/>
              </a:rPr>
              <a:t>Lecture </a:t>
            </a:r>
            <a:r>
              <a:rPr lang="en-US" sz="2800" dirty="0" smtClean="0">
                <a:solidFill>
                  <a:prstClr val="white"/>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7" name="Picture 2" descr="Network security Computer network Computer security Software-defined  networking, cyber security, electric Blue, technology png | PNGEg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526109" y="389020"/>
            <a:ext cx="1066710" cy="1066710"/>
          </a:xfrm>
          <a:prstGeom prst="ellipse">
            <a:avLst/>
          </a:prstGeom>
          <a:noFill/>
          <a:extLst>
            <a:ext uri="{909E8E84-426E-40DD-AFC4-6F175D3DCCD1}">
              <a14:hiddenFill xmlns:a14="http://schemas.microsoft.com/office/drawing/2010/main">
                <a:solidFill>
                  <a:srgbClr val="FFFFFF"/>
                </a:solidFill>
              </a14:hiddenFill>
            </a:ext>
          </a:extLst>
        </p:spPr>
      </p:pic>
      <p:pic>
        <p:nvPicPr>
          <p:cNvPr id="19" name="Picture 5">
            <a:extLst>
              <a:ext uri="{FF2B5EF4-FFF2-40B4-BE49-F238E27FC236}">
                <a16:creationId xmlns="" xmlns:a16="http://schemas.microsoft.com/office/drawing/2014/main" id="{E36A0B24-AF7F-4760-8663-567318BF0C9D}"/>
              </a:ext>
            </a:extLst>
          </p:cNvPr>
          <p:cNvPicPr/>
          <p:nvPr/>
        </p:nvPicPr>
        <p:blipFill>
          <a:blip r:embed="rId8" cstate="print"/>
          <a:srcRect/>
          <a:stretch>
            <a:fillRect/>
          </a:stretch>
        </p:blipFill>
        <p:spPr bwMode="auto">
          <a:xfrm>
            <a:off x="151728" y="2218231"/>
            <a:ext cx="2685258" cy="2506169"/>
          </a:xfrm>
          <a:prstGeom prst="rect">
            <a:avLst/>
          </a:prstGeom>
          <a:noFill/>
          <a:ln w="9525">
            <a:noFill/>
            <a:miter lim="800000"/>
            <a:headEnd/>
            <a:tailEnd/>
          </a:ln>
          <a:effectLst>
            <a:softEdge rad="469900"/>
          </a:effectLst>
        </p:spPr>
      </p:pic>
      <p:sp>
        <p:nvSpPr>
          <p:cNvPr id="15" name="Content Placeholder 3">
            <a:extLst>
              <a:ext uri="{FF2B5EF4-FFF2-40B4-BE49-F238E27FC236}">
                <a16:creationId xmlns="" xmlns:a16="http://schemas.microsoft.com/office/drawing/2014/main" id="{75DFAA2B-5AEA-4425-8CC7-8368B9233BD8}"/>
              </a:ext>
            </a:extLst>
          </p:cNvPr>
          <p:cNvSpPr txBox="1">
            <a:spLocks/>
          </p:cNvSpPr>
          <p:nvPr/>
        </p:nvSpPr>
        <p:spPr>
          <a:xfrm>
            <a:off x="3338733" y="2274676"/>
            <a:ext cx="8138159" cy="2639680"/>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0"/>
              </a:spcBef>
              <a:spcAft>
                <a:spcPts val="1000"/>
              </a:spcAft>
              <a:buFont typeface="Arial" panose="020B0604020202020204" pitchFamily="34" charset="0"/>
              <a:buNone/>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Let’s talk about the following versions of HTTP related security protocols:</a:t>
            </a:r>
          </a:p>
          <a:p>
            <a:pPr algn="just">
              <a:lnSpc>
                <a:spcPct val="150000"/>
              </a:lnSpc>
              <a:spcBef>
                <a:spcPts val="0"/>
              </a:spcBef>
              <a:spcAft>
                <a:spcPts val="1000"/>
              </a:spcAft>
              <a:buFont typeface="Wingdings" panose="05000000000000000000" pitchFamily="2" charset="2"/>
              <a:buChar char="§"/>
            </a:pPr>
            <a:r>
              <a:rPr lang="en-US" sz="18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Hypertext Transfer Protocol Secure (HTTPS) </a:t>
            </a:r>
          </a:p>
          <a:p>
            <a:pPr algn="just">
              <a:lnSpc>
                <a:spcPct val="150000"/>
              </a:lnSpc>
              <a:spcBef>
                <a:spcPts val="0"/>
              </a:spcBef>
              <a:spcAft>
                <a:spcPts val="1000"/>
              </a:spcAft>
              <a:buFont typeface="Wingdings" panose="05000000000000000000" pitchFamily="2" charset="2"/>
              <a:buChar char="§"/>
            </a:pPr>
            <a:r>
              <a:rPr lang="en-US" sz="18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Installing Security Certificate on Windows IIS Server </a:t>
            </a:r>
            <a:r>
              <a:rPr lang="en-US" sz="1800" b="1" dirty="0" smtClean="0">
                <a:solidFill>
                  <a:srgbClr val="FF0000"/>
                </a:solidFill>
                <a:latin typeface="Cambria" panose="02040503050406030204" pitchFamily="18" charset="0"/>
                <a:ea typeface="Times New Roman" panose="02020603050405020304" pitchFamily="18" charset="0"/>
                <a:cs typeface="Times New Roman" panose="02020603050405020304" pitchFamily="18" charset="0"/>
              </a:rPr>
              <a:t>(See appendix)</a:t>
            </a:r>
          </a:p>
          <a:p>
            <a:pPr algn="just">
              <a:lnSpc>
                <a:spcPct val="150000"/>
              </a:lnSpc>
              <a:spcBef>
                <a:spcPts val="0"/>
              </a:spcBef>
              <a:spcAft>
                <a:spcPts val="1000"/>
              </a:spcAft>
              <a:buFont typeface="Wingdings" panose="05000000000000000000" pitchFamily="2" charset="2"/>
              <a:buChar char="§"/>
            </a:pPr>
            <a:r>
              <a:rPr lang="en-US" sz="18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How SSL Encryption Works?</a:t>
            </a:r>
          </a:p>
          <a:p>
            <a:pPr marL="0" indent="0" algn="just">
              <a:lnSpc>
                <a:spcPct val="150000"/>
              </a:lnSpc>
              <a:spcBef>
                <a:spcPts val="0"/>
              </a:spcBef>
              <a:spcAft>
                <a:spcPts val="1000"/>
              </a:spcAft>
              <a:buFont typeface="Arial" panose="020B0604020202020204" pitchFamily="34" charset="0"/>
              <a:buNone/>
            </a:pPr>
            <a:endParaRPr lang="en-US" sz="18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Font typeface="Arial" panose="020B0604020202020204" pitchFamily="34" charset="0"/>
              <a:buNone/>
            </a:pP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marL="0" indent="0" algn="just">
              <a:lnSpc>
                <a:spcPct val="150000"/>
              </a:lnSpc>
              <a:spcBef>
                <a:spcPts val="0"/>
              </a:spcBef>
              <a:spcAft>
                <a:spcPts val="1000"/>
              </a:spcAft>
              <a:buFont typeface="Arial" panose="020B0604020202020204" pitchFamily="34" charset="0"/>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96785251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39363" y="543490"/>
            <a:ext cx="6260432" cy="461665"/>
          </a:xfrm>
          <a:prstGeom prst="rect">
            <a:avLst/>
          </a:prstGeom>
          <a:noFill/>
        </p:spPr>
        <p:txBody>
          <a:bodyPr wrap="none" rtlCol="0">
            <a:spAutoFit/>
          </a:bodyPr>
          <a:lstStyle/>
          <a:p>
            <a:pPr eaLnBrk="0" fontAlgn="base" hangingPunct="0">
              <a:spcBef>
                <a:spcPct val="0"/>
              </a:spcBef>
              <a:spcAft>
                <a:spcPct val="0"/>
              </a:spcAft>
            </a:pPr>
            <a:r>
              <a:rPr lang="en-US" sz="2400" b="1" i="1" dirty="0">
                <a:solidFill>
                  <a:schemeClr val="bg1"/>
                </a:solidFill>
                <a:latin typeface="Cambria" panose="02040503050406030204" pitchFamily="18" charset="0"/>
                <a:ea typeface="Times New Roman" panose="02020603050405020304" pitchFamily="18" charset="0"/>
                <a:cs typeface="Times New Roman" panose="02020603050405020304" pitchFamily="18" charset="0"/>
              </a:rPr>
              <a:t>Hypertext Transfer Protocol Secure (HTTPS)</a:t>
            </a:r>
            <a:endParaRPr lang="en-US" sz="2400" i="1" dirty="0">
              <a:solidFill>
                <a:schemeClr val="bg1"/>
              </a:solidFill>
              <a:latin typeface="Times New Roman" panose="02020603050405020304" pitchFamily="18" charset="0"/>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11</a:t>
            </a:fld>
            <a:endParaRPr lang="en-US">
              <a:solidFill>
                <a:prstClr val="black">
                  <a:tint val="75000"/>
                </a:prstClr>
              </a:solidFill>
            </a:endParaRPr>
          </a:p>
        </p:txBody>
      </p:sp>
      <p:sp>
        <p:nvSpPr>
          <p:cNvPr id="13" name="TextBox 7"/>
          <p:cNvSpPr txBox="1"/>
          <p:nvPr/>
        </p:nvSpPr>
        <p:spPr>
          <a:xfrm>
            <a:off x="369254" y="236724"/>
            <a:ext cx="1314411" cy="954107"/>
          </a:xfrm>
          <a:prstGeom prst="rect">
            <a:avLst/>
          </a:prstGeom>
          <a:noFill/>
        </p:spPr>
        <p:txBody>
          <a:bodyPr wrap="square" rtlCol="0">
            <a:spAutoFit/>
          </a:bodyPr>
          <a:lstStyle/>
          <a:p>
            <a:pPr algn="ctr"/>
            <a:r>
              <a:rPr lang="en-US" sz="2800" dirty="0" smtClean="0">
                <a:solidFill>
                  <a:prstClr val="white"/>
                </a:solidFill>
                <a:latin typeface="Tajawal Medium" panose="00000600000000000000" pitchFamily="2" charset="-78"/>
                <a:cs typeface="Tajawal Medium" panose="00000600000000000000" pitchFamily="2" charset="-78"/>
              </a:rPr>
              <a:t>Module </a:t>
            </a:r>
            <a:r>
              <a:rPr lang="en-US" sz="2800" dirty="0" smtClean="0">
                <a:solidFill>
                  <a:prstClr val="white"/>
                </a:solidFill>
                <a:latin typeface="Tajawal Medium" panose="00000600000000000000" pitchFamily="2" charset="-78"/>
                <a:cs typeface="Tajawal Medium" panose="00000600000000000000" pitchFamily="2" charset="-78"/>
              </a:rPr>
              <a:t>0</a:t>
            </a:r>
            <a:r>
              <a:rPr lang="en-US" sz="2800" dirty="0">
                <a:solidFill>
                  <a:prstClr val="white"/>
                </a:solidFill>
                <a:latin typeface="Tajawal Medium" panose="00000600000000000000" pitchFamily="2" charset="-78"/>
                <a:cs typeface="Tajawal Medium" panose="00000600000000000000" pitchFamily="2" charset="-78"/>
              </a:rPr>
              <a:t>7</a:t>
            </a:r>
            <a:endParaRPr lang="en-US" sz="2800" dirty="0" smtClean="0">
              <a:solidFill>
                <a:prstClr val="white"/>
              </a:solidFill>
              <a:latin typeface="Tajawal Medium" panose="00000600000000000000" pitchFamily="2" charset="-78"/>
              <a:cs typeface="Tajawal Medium" panose="00000600000000000000" pitchFamily="2" charset="-78"/>
            </a:endParaRPr>
          </a:p>
          <a:p>
            <a:pPr algn="ctr"/>
            <a:r>
              <a:rPr lang="en-US" sz="2800" dirty="0" smtClean="0">
                <a:solidFill>
                  <a:prstClr val="white"/>
                </a:solidFill>
                <a:latin typeface="Tajawal Medium" panose="00000600000000000000" pitchFamily="2" charset="-78"/>
                <a:cs typeface="Tajawal Medium" panose="00000600000000000000" pitchFamily="2" charset="-78"/>
              </a:rPr>
              <a:t>Lecture </a:t>
            </a:r>
            <a:r>
              <a:rPr lang="en-US" sz="2800" dirty="0" smtClean="0">
                <a:solidFill>
                  <a:prstClr val="white"/>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7" name="Picture 2" descr="Network security Computer network Computer security Software-defined  networking, cyber security, electric Blue, technology png | PNGEg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526109" y="389020"/>
            <a:ext cx="1066710" cy="1066710"/>
          </a:xfrm>
          <a:prstGeom prst="ellipse">
            <a:avLst/>
          </a:prstGeom>
          <a:noFill/>
          <a:extLst>
            <a:ext uri="{909E8E84-426E-40DD-AFC4-6F175D3DCCD1}">
              <a14:hiddenFill xmlns:a14="http://schemas.microsoft.com/office/drawing/2010/main">
                <a:solidFill>
                  <a:srgbClr val="FFFFFF"/>
                </a:solidFill>
              </a14:hiddenFill>
            </a:ext>
          </a:extLst>
        </p:spPr>
      </p:pic>
      <p:pic>
        <p:nvPicPr>
          <p:cNvPr id="16" name="Picture 4">
            <a:extLst>
              <a:ext uri="{FF2B5EF4-FFF2-40B4-BE49-F238E27FC236}">
                <a16:creationId xmlns="" xmlns:a16="http://schemas.microsoft.com/office/drawing/2014/main" id="{D065B7C9-2743-456C-9781-D4BFEDD6E229}"/>
              </a:ext>
            </a:extLst>
          </p:cNvPr>
          <p:cNvPicPr/>
          <p:nvPr/>
        </p:nvPicPr>
        <p:blipFill>
          <a:blip r:embed="rId8" cstate="print"/>
          <a:srcRect/>
          <a:stretch>
            <a:fillRect/>
          </a:stretch>
        </p:blipFill>
        <p:spPr bwMode="auto">
          <a:xfrm>
            <a:off x="446087" y="2165719"/>
            <a:ext cx="2826385" cy="2174875"/>
          </a:xfrm>
          <a:prstGeom prst="rect">
            <a:avLst/>
          </a:prstGeom>
          <a:noFill/>
          <a:ln w="9525">
            <a:noFill/>
            <a:miter lim="800000"/>
            <a:headEnd/>
            <a:tailEnd/>
          </a:ln>
          <a:effectLst>
            <a:softEdge rad="381000"/>
          </a:effectLst>
        </p:spPr>
      </p:pic>
      <p:sp>
        <p:nvSpPr>
          <p:cNvPr id="18" name="مستطيل 17"/>
          <p:cNvSpPr/>
          <p:nvPr/>
        </p:nvSpPr>
        <p:spPr>
          <a:xfrm>
            <a:off x="3325760" y="1963691"/>
            <a:ext cx="6990548" cy="3672800"/>
          </a:xfrm>
          <a:prstGeom prst="rect">
            <a:avLst/>
          </a:prstGeom>
        </p:spPr>
        <p:txBody>
          <a:bodyPr wrap="square">
            <a:spAutoFit/>
          </a:bodyPr>
          <a:lstStyle/>
          <a:p>
            <a:pPr marL="285750" indent="-285750" algn="just" eaLnBrk="0" fontAlgn="base" hangingPunct="0">
              <a:lnSpc>
                <a:spcPct val="150000"/>
              </a:lnSpc>
              <a:spcAft>
                <a:spcPts val="1000"/>
              </a:spcAft>
              <a:buFont typeface="Arial" pitchFamily="34" charset="0"/>
              <a:buChar char="•"/>
            </a:pPr>
            <a:r>
              <a:rPr lang="en-US" dirty="0">
                <a:solidFill>
                  <a:srgbClr val="000099"/>
                </a:solidFill>
                <a:latin typeface="Calibri" panose="020F0502020204030204" pitchFamily="34" charset="0"/>
                <a:ea typeface="Calibri" panose="020F0502020204030204" pitchFamily="34" charset="0"/>
                <a:cs typeface="Arial" panose="020B0604020202020204" pitchFamily="34" charset="0"/>
              </a:rPr>
              <a:t>If you use the HTTP protocol on your website, then the data you receive and send is transported is subject to external threats like man in the middle MITM attacks, eavesdropping of the communication and credential theft etc</a:t>
            </a:r>
            <a:r>
              <a:rPr lang="en-US" dirty="0" smtClean="0">
                <a:solidFill>
                  <a:srgbClr val="000099"/>
                </a:solidFill>
                <a:latin typeface="Calibri" panose="020F0502020204030204" pitchFamily="34" charset="0"/>
                <a:ea typeface="Calibri" panose="020F0502020204030204" pitchFamily="34" charset="0"/>
                <a:cs typeface="Arial" panose="020B0604020202020204" pitchFamily="34" charset="0"/>
              </a:rPr>
              <a:t>.</a:t>
            </a:r>
          </a:p>
          <a:p>
            <a:pPr marL="285750" indent="-285750" algn="just" eaLnBrk="0" fontAlgn="base" hangingPunct="0">
              <a:lnSpc>
                <a:spcPct val="150000"/>
              </a:lnSpc>
              <a:spcAft>
                <a:spcPts val="1000"/>
              </a:spcAft>
              <a:buFont typeface="Arial" pitchFamily="34" charset="0"/>
              <a:buChar char="•"/>
            </a:pPr>
            <a:r>
              <a:rPr lang="en-US" dirty="0">
                <a:solidFill>
                  <a:srgbClr val="000099"/>
                </a:solidFill>
                <a:latin typeface="Calibri" panose="020F0502020204030204" pitchFamily="34" charset="0"/>
                <a:ea typeface="Calibri" panose="020F0502020204030204" pitchFamily="34" charset="0"/>
                <a:cs typeface="Arial" panose="020B0604020202020204" pitchFamily="34" charset="0"/>
              </a:rPr>
              <a:t>For secure online shopping and internet browsing, </a:t>
            </a:r>
            <a:r>
              <a:rPr lang="en-US" dirty="0">
                <a:solidFill>
                  <a:srgbClr val="FF0000"/>
                </a:solidFill>
                <a:latin typeface="Calibri" panose="020F0502020204030204" pitchFamily="34" charset="0"/>
                <a:ea typeface="Calibri" panose="020F0502020204030204" pitchFamily="34" charset="0"/>
                <a:cs typeface="Arial" panose="020B0604020202020204" pitchFamily="34" charset="0"/>
              </a:rPr>
              <a:t>HTTPS</a:t>
            </a:r>
            <a:r>
              <a:rPr lang="en-US" dirty="0">
                <a:solidFill>
                  <a:srgbClr val="000099"/>
                </a:solidFill>
                <a:latin typeface="Calibri" panose="020F0502020204030204" pitchFamily="34" charset="0"/>
                <a:ea typeface="Calibri" panose="020F0502020204030204" pitchFamily="34" charset="0"/>
                <a:cs typeface="Arial" panose="020B0604020202020204" pitchFamily="34" charset="0"/>
              </a:rPr>
              <a:t> protocol-based websites should be used to prevent any cyber-criminal activities.</a:t>
            </a:r>
            <a:endParaRPr lang="en-US" dirty="0" smtClean="0">
              <a:solidFill>
                <a:srgbClr val="000099"/>
              </a:solidFill>
              <a:latin typeface="Calibri" panose="020F0502020204030204" pitchFamily="34" charset="0"/>
              <a:ea typeface="Calibri" panose="020F0502020204030204" pitchFamily="34" charset="0"/>
              <a:cs typeface="Arial" panose="020B0604020202020204" pitchFamily="34" charset="0"/>
            </a:endParaRPr>
          </a:p>
          <a:p>
            <a:pPr marL="285750" indent="-285750" algn="just" eaLnBrk="0" fontAlgn="base" hangingPunct="0">
              <a:lnSpc>
                <a:spcPct val="150000"/>
              </a:lnSpc>
              <a:spcAft>
                <a:spcPts val="1000"/>
              </a:spcAft>
              <a:buFont typeface="Arial" pitchFamily="34" charset="0"/>
              <a:buChar char="•"/>
            </a:pPr>
            <a:endParaRPr lang="en-US"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736434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39363" y="543490"/>
            <a:ext cx="6260432" cy="461665"/>
          </a:xfrm>
          <a:prstGeom prst="rect">
            <a:avLst/>
          </a:prstGeom>
          <a:noFill/>
        </p:spPr>
        <p:txBody>
          <a:bodyPr wrap="none" rtlCol="0">
            <a:spAutoFit/>
          </a:bodyPr>
          <a:lstStyle/>
          <a:p>
            <a:pPr eaLnBrk="0" fontAlgn="base" hangingPunct="0">
              <a:spcBef>
                <a:spcPct val="0"/>
              </a:spcBef>
              <a:spcAft>
                <a:spcPct val="0"/>
              </a:spcAft>
            </a:pPr>
            <a:r>
              <a:rPr lang="en-US" sz="2400" b="1" i="1" dirty="0">
                <a:solidFill>
                  <a:schemeClr val="bg1"/>
                </a:solidFill>
                <a:latin typeface="Cambria" panose="02040503050406030204" pitchFamily="18" charset="0"/>
                <a:ea typeface="Times New Roman" panose="02020603050405020304" pitchFamily="18" charset="0"/>
                <a:cs typeface="Times New Roman" panose="02020603050405020304" pitchFamily="18" charset="0"/>
              </a:rPr>
              <a:t>Hypertext Transfer Protocol Secure (HTTPS)</a:t>
            </a:r>
            <a:endParaRPr lang="en-US" sz="2400" i="1" dirty="0">
              <a:solidFill>
                <a:schemeClr val="bg1"/>
              </a:solidFill>
              <a:latin typeface="Times New Roman" panose="02020603050405020304" pitchFamily="18" charset="0"/>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12</a:t>
            </a:fld>
            <a:endParaRPr lang="en-US">
              <a:solidFill>
                <a:prstClr val="black">
                  <a:tint val="75000"/>
                </a:prstClr>
              </a:solidFill>
            </a:endParaRPr>
          </a:p>
        </p:txBody>
      </p:sp>
      <p:sp>
        <p:nvSpPr>
          <p:cNvPr id="13" name="TextBox 7"/>
          <p:cNvSpPr txBox="1"/>
          <p:nvPr/>
        </p:nvSpPr>
        <p:spPr>
          <a:xfrm>
            <a:off x="369254" y="236724"/>
            <a:ext cx="1314411" cy="954107"/>
          </a:xfrm>
          <a:prstGeom prst="rect">
            <a:avLst/>
          </a:prstGeom>
          <a:noFill/>
        </p:spPr>
        <p:txBody>
          <a:bodyPr wrap="square" rtlCol="0">
            <a:spAutoFit/>
          </a:bodyPr>
          <a:lstStyle/>
          <a:p>
            <a:pPr algn="ctr"/>
            <a:r>
              <a:rPr lang="en-US" sz="2800" dirty="0" smtClean="0">
                <a:solidFill>
                  <a:prstClr val="white"/>
                </a:solidFill>
                <a:latin typeface="Tajawal Medium" panose="00000600000000000000" pitchFamily="2" charset="-78"/>
                <a:cs typeface="Tajawal Medium" panose="00000600000000000000" pitchFamily="2" charset="-78"/>
              </a:rPr>
              <a:t>Module </a:t>
            </a:r>
            <a:r>
              <a:rPr lang="en-US" sz="2800" dirty="0" smtClean="0">
                <a:solidFill>
                  <a:prstClr val="white"/>
                </a:solidFill>
                <a:latin typeface="Tajawal Medium" panose="00000600000000000000" pitchFamily="2" charset="-78"/>
                <a:cs typeface="Tajawal Medium" panose="00000600000000000000" pitchFamily="2" charset="-78"/>
              </a:rPr>
              <a:t>0</a:t>
            </a:r>
            <a:r>
              <a:rPr lang="en-US" sz="2800" dirty="0">
                <a:solidFill>
                  <a:prstClr val="white"/>
                </a:solidFill>
                <a:latin typeface="Tajawal Medium" panose="00000600000000000000" pitchFamily="2" charset="-78"/>
                <a:cs typeface="Tajawal Medium" panose="00000600000000000000" pitchFamily="2" charset="-78"/>
              </a:rPr>
              <a:t>7</a:t>
            </a:r>
            <a:endParaRPr lang="en-US" sz="2800" dirty="0" smtClean="0">
              <a:solidFill>
                <a:prstClr val="white"/>
              </a:solidFill>
              <a:latin typeface="Tajawal Medium" panose="00000600000000000000" pitchFamily="2" charset="-78"/>
              <a:cs typeface="Tajawal Medium" panose="00000600000000000000" pitchFamily="2" charset="-78"/>
            </a:endParaRPr>
          </a:p>
          <a:p>
            <a:pPr algn="ctr"/>
            <a:r>
              <a:rPr lang="en-US" sz="2800" dirty="0" smtClean="0">
                <a:solidFill>
                  <a:prstClr val="white"/>
                </a:solidFill>
                <a:latin typeface="Tajawal Medium" panose="00000600000000000000" pitchFamily="2" charset="-78"/>
                <a:cs typeface="Tajawal Medium" panose="00000600000000000000" pitchFamily="2" charset="-78"/>
              </a:rPr>
              <a:t>Lecture </a:t>
            </a:r>
            <a:r>
              <a:rPr lang="en-US" sz="2800" dirty="0" smtClean="0">
                <a:solidFill>
                  <a:prstClr val="white"/>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7" name="Picture 2" descr="Network security Computer network Computer security Software-defined  networking, cyber security, electric Blue, technology png | PNGEg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526109" y="389020"/>
            <a:ext cx="1066710" cy="1066710"/>
          </a:xfrm>
          <a:prstGeom prst="ellipse">
            <a:avLst/>
          </a:prstGeom>
          <a:noFill/>
          <a:extLst>
            <a:ext uri="{909E8E84-426E-40DD-AFC4-6F175D3DCCD1}">
              <a14:hiddenFill xmlns:a14="http://schemas.microsoft.com/office/drawing/2010/main">
                <a:solidFill>
                  <a:srgbClr val="FFFFFF"/>
                </a:solidFill>
              </a14:hiddenFill>
            </a:ext>
          </a:extLst>
        </p:spPr>
      </p:pic>
      <p:sp>
        <p:nvSpPr>
          <p:cNvPr id="20" name="Content Placeholder 3">
            <a:extLst>
              <a:ext uri="{FF2B5EF4-FFF2-40B4-BE49-F238E27FC236}">
                <a16:creationId xmlns="" xmlns:a16="http://schemas.microsoft.com/office/drawing/2014/main" id="{75DFAA2B-5AEA-4425-8CC7-8368B9233BD8}"/>
              </a:ext>
            </a:extLst>
          </p:cNvPr>
          <p:cNvSpPr txBox="1">
            <a:spLocks/>
          </p:cNvSpPr>
          <p:nvPr/>
        </p:nvSpPr>
        <p:spPr>
          <a:xfrm>
            <a:off x="663533" y="1863227"/>
            <a:ext cx="5564760" cy="378442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0"/>
              </a:spcBef>
              <a:spcAft>
                <a:spcPts val="1000"/>
              </a:spcAft>
              <a:buFont typeface="Arial" panose="020B0604020202020204" pitchFamily="34" charset="0"/>
              <a:buNone/>
            </a:pPr>
            <a:r>
              <a:rPr lang="en-US" sz="1800" b="1" dirty="0" smtClean="0">
                <a:latin typeface="Calibri" panose="020F0502020204030204" pitchFamily="34" charset="0"/>
                <a:ea typeface="Calibri" panose="020F0502020204030204" pitchFamily="34" charset="0"/>
                <a:cs typeface="Arial" panose="020B0604020202020204" pitchFamily="34" charset="0"/>
              </a:rPr>
              <a:t>The website that uses HTTPS protocol and is secure to surf and shop can be identified by the following marks:</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The address bar shown </a:t>
            </a:r>
            <a:r>
              <a:rPr lang="en-US" sz="1800" b="1" dirty="0" smtClean="0">
                <a:latin typeface="Calibri" panose="020F0502020204030204" pitchFamily="34" charset="0"/>
                <a:ea typeface="Calibri" panose="020F0502020204030204" pitchFamily="34" charset="0"/>
                <a:cs typeface="Arial" panose="020B0604020202020204" pitchFamily="34" charset="0"/>
              </a:rPr>
              <a:t>HTTPS://</a:t>
            </a:r>
          </a:p>
          <a:p>
            <a:pPr marL="342900" indent="-34290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 lock        sign appears on the address bar before website URL </a:t>
            </a:r>
          </a:p>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To know details about the website security, click either lock      icon in Google Chrome or       symbol in Mozilla Firefox on the address bar. The details appear as shown in the image.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21" name="Picture 7">
            <a:extLst>
              <a:ext uri="{FF2B5EF4-FFF2-40B4-BE49-F238E27FC236}">
                <a16:creationId xmlns="" xmlns:a16="http://schemas.microsoft.com/office/drawing/2014/main" id="{C8A6C4A5-655F-41CD-AB35-F41BDA244593}"/>
              </a:ext>
            </a:extLst>
          </p:cNvPr>
          <p:cNvPicPr/>
          <p:nvPr/>
        </p:nvPicPr>
        <p:blipFill>
          <a:blip r:embed="rId8" cstate="print"/>
          <a:srcRect/>
          <a:stretch>
            <a:fillRect/>
          </a:stretch>
        </p:blipFill>
        <p:spPr bwMode="auto">
          <a:xfrm>
            <a:off x="6228293" y="1820835"/>
            <a:ext cx="5904656" cy="3341997"/>
          </a:xfrm>
          <a:prstGeom prst="rect">
            <a:avLst/>
          </a:prstGeom>
          <a:noFill/>
          <a:ln w="9525">
            <a:solidFill>
              <a:schemeClr val="accent1"/>
            </a:solidFill>
            <a:miter lim="800000"/>
            <a:headEnd/>
            <a:tailEnd/>
          </a:ln>
        </p:spPr>
      </p:pic>
      <p:pic>
        <p:nvPicPr>
          <p:cNvPr id="22" name="Picture 14">
            <a:extLst>
              <a:ext uri="{FF2B5EF4-FFF2-40B4-BE49-F238E27FC236}">
                <a16:creationId xmlns="" xmlns:a16="http://schemas.microsoft.com/office/drawing/2014/main" id="{40717677-BE03-4A7C-A023-A8AB16DB9F69}"/>
              </a:ext>
            </a:extLst>
          </p:cNvPr>
          <p:cNvPicPr/>
          <p:nvPr/>
        </p:nvPicPr>
        <p:blipFill>
          <a:blip r:embed="rId9" cstate="print"/>
          <a:srcRect/>
          <a:stretch>
            <a:fillRect/>
          </a:stretch>
        </p:blipFill>
        <p:spPr bwMode="auto">
          <a:xfrm>
            <a:off x="1775520" y="3307124"/>
            <a:ext cx="447357" cy="403195"/>
          </a:xfrm>
          <a:prstGeom prst="rect">
            <a:avLst/>
          </a:prstGeom>
          <a:noFill/>
          <a:ln w="9525">
            <a:noFill/>
            <a:miter lim="800000"/>
            <a:headEnd/>
            <a:tailEnd/>
          </a:ln>
        </p:spPr>
      </p:pic>
      <p:pic>
        <p:nvPicPr>
          <p:cNvPr id="23" name="Picture 16">
            <a:extLst>
              <a:ext uri="{FF2B5EF4-FFF2-40B4-BE49-F238E27FC236}">
                <a16:creationId xmlns="" xmlns:a16="http://schemas.microsoft.com/office/drawing/2014/main" id="{4C403141-CFA9-4656-B93E-61DBEA4F317C}"/>
              </a:ext>
            </a:extLst>
          </p:cNvPr>
          <p:cNvPicPr/>
          <p:nvPr/>
        </p:nvPicPr>
        <p:blipFill>
          <a:blip r:embed="rId10" cstate="print"/>
          <a:srcRect/>
          <a:stretch>
            <a:fillRect/>
          </a:stretch>
        </p:blipFill>
        <p:spPr bwMode="auto">
          <a:xfrm>
            <a:off x="4007768" y="4752184"/>
            <a:ext cx="360040" cy="328599"/>
          </a:xfrm>
          <a:prstGeom prst="rect">
            <a:avLst/>
          </a:prstGeom>
          <a:noFill/>
          <a:ln w="9525">
            <a:noFill/>
            <a:miter lim="800000"/>
            <a:headEnd/>
            <a:tailEnd/>
          </a:ln>
        </p:spPr>
      </p:pic>
      <p:pic>
        <p:nvPicPr>
          <p:cNvPr id="24" name="Picture 14">
            <a:extLst>
              <a:ext uri="{FF2B5EF4-FFF2-40B4-BE49-F238E27FC236}">
                <a16:creationId xmlns="" xmlns:a16="http://schemas.microsoft.com/office/drawing/2014/main" id="{40717677-BE03-4A7C-A023-A8AB16DB9F69}"/>
              </a:ext>
            </a:extLst>
          </p:cNvPr>
          <p:cNvPicPr/>
          <p:nvPr/>
        </p:nvPicPr>
        <p:blipFill>
          <a:blip r:embed="rId9" cstate="print"/>
          <a:srcRect/>
          <a:stretch>
            <a:fillRect/>
          </a:stretch>
        </p:blipFill>
        <p:spPr bwMode="auto">
          <a:xfrm>
            <a:off x="1234181" y="4748634"/>
            <a:ext cx="285809" cy="307678"/>
          </a:xfrm>
          <a:prstGeom prst="rect">
            <a:avLst/>
          </a:prstGeom>
          <a:noFill/>
          <a:ln w="9525">
            <a:noFill/>
            <a:miter lim="800000"/>
            <a:headEnd/>
            <a:tailEnd/>
          </a:ln>
        </p:spPr>
      </p:pic>
    </p:spTree>
    <p:extLst>
      <p:ext uri="{BB962C8B-B14F-4D97-AF65-F5344CB8AC3E}">
        <p14:creationId xmlns:p14="http://schemas.microsoft.com/office/powerpoint/2010/main" val="247328834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39363" y="543490"/>
            <a:ext cx="6260432" cy="461665"/>
          </a:xfrm>
          <a:prstGeom prst="rect">
            <a:avLst/>
          </a:prstGeom>
          <a:noFill/>
        </p:spPr>
        <p:txBody>
          <a:bodyPr wrap="none" rtlCol="0">
            <a:spAutoFit/>
          </a:bodyPr>
          <a:lstStyle/>
          <a:p>
            <a:pPr eaLnBrk="0" fontAlgn="base" hangingPunct="0">
              <a:spcBef>
                <a:spcPct val="0"/>
              </a:spcBef>
              <a:spcAft>
                <a:spcPct val="0"/>
              </a:spcAft>
            </a:pPr>
            <a:r>
              <a:rPr lang="en-US" sz="2400" b="1" i="1" dirty="0">
                <a:solidFill>
                  <a:schemeClr val="bg1"/>
                </a:solidFill>
                <a:latin typeface="Cambria" panose="02040503050406030204" pitchFamily="18" charset="0"/>
                <a:ea typeface="Times New Roman" panose="02020603050405020304" pitchFamily="18" charset="0"/>
                <a:cs typeface="Times New Roman" panose="02020603050405020304" pitchFamily="18" charset="0"/>
              </a:rPr>
              <a:t>Hypertext Transfer Protocol Secure (HTTPS)</a:t>
            </a:r>
            <a:endParaRPr lang="en-US" sz="2400" i="1" dirty="0">
              <a:solidFill>
                <a:schemeClr val="bg1"/>
              </a:solidFill>
              <a:latin typeface="Times New Roman" panose="02020603050405020304" pitchFamily="18" charset="0"/>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13</a:t>
            </a:fld>
            <a:endParaRPr lang="en-US">
              <a:solidFill>
                <a:prstClr val="black">
                  <a:tint val="75000"/>
                </a:prstClr>
              </a:solidFill>
            </a:endParaRPr>
          </a:p>
        </p:txBody>
      </p:sp>
      <p:sp>
        <p:nvSpPr>
          <p:cNvPr id="13" name="TextBox 7"/>
          <p:cNvSpPr txBox="1"/>
          <p:nvPr/>
        </p:nvSpPr>
        <p:spPr>
          <a:xfrm>
            <a:off x="369254" y="236724"/>
            <a:ext cx="1314411" cy="954107"/>
          </a:xfrm>
          <a:prstGeom prst="rect">
            <a:avLst/>
          </a:prstGeom>
          <a:noFill/>
        </p:spPr>
        <p:txBody>
          <a:bodyPr wrap="square" rtlCol="0">
            <a:spAutoFit/>
          </a:bodyPr>
          <a:lstStyle/>
          <a:p>
            <a:pPr algn="ctr"/>
            <a:r>
              <a:rPr lang="en-US" sz="2800" dirty="0" smtClean="0">
                <a:solidFill>
                  <a:prstClr val="white"/>
                </a:solidFill>
                <a:latin typeface="Tajawal Medium" panose="00000600000000000000" pitchFamily="2" charset="-78"/>
                <a:cs typeface="Tajawal Medium" panose="00000600000000000000" pitchFamily="2" charset="-78"/>
              </a:rPr>
              <a:t>Module </a:t>
            </a:r>
            <a:r>
              <a:rPr lang="en-US" sz="2800" dirty="0" smtClean="0">
                <a:solidFill>
                  <a:prstClr val="white"/>
                </a:solidFill>
                <a:latin typeface="Tajawal Medium" panose="00000600000000000000" pitchFamily="2" charset="-78"/>
                <a:cs typeface="Tajawal Medium" panose="00000600000000000000" pitchFamily="2" charset="-78"/>
              </a:rPr>
              <a:t>0</a:t>
            </a:r>
            <a:r>
              <a:rPr lang="en-US" sz="2800" dirty="0">
                <a:solidFill>
                  <a:prstClr val="white"/>
                </a:solidFill>
                <a:latin typeface="Tajawal Medium" panose="00000600000000000000" pitchFamily="2" charset="-78"/>
                <a:cs typeface="Tajawal Medium" panose="00000600000000000000" pitchFamily="2" charset="-78"/>
              </a:rPr>
              <a:t>7</a:t>
            </a:r>
            <a:endParaRPr lang="en-US" sz="2800" dirty="0" smtClean="0">
              <a:solidFill>
                <a:prstClr val="white"/>
              </a:solidFill>
              <a:latin typeface="Tajawal Medium" panose="00000600000000000000" pitchFamily="2" charset="-78"/>
              <a:cs typeface="Tajawal Medium" panose="00000600000000000000" pitchFamily="2" charset="-78"/>
            </a:endParaRPr>
          </a:p>
          <a:p>
            <a:pPr algn="ctr"/>
            <a:r>
              <a:rPr lang="en-US" sz="2800" dirty="0" smtClean="0">
                <a:solidFill>
                  <a:prstClr val="white"/>
                </a:solidFill>
                <a:latin typeface="Tajawal Medium" panose="00000600000000000000" pitchFamily="2" charset="-78"/>
                <a:cs typeface="Tajawal Medium" panose="00000600000000000000" pitchFamily="2" charset="-78"/>
              </a:rPr>
              <a:t>Lecture </a:t>
            </a:r>
            <a:r>
              <a:rPr lang="en-US" sz="2800" dirty="0" smtClean="0">
                <a:solidFill>
                  <a:prstClr val="white"/>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7" name="Picture 2" descr="Network security Computer network Computer security Software-defined  networking, cyber security, electric Blue, technology png | PNGEg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526109" y="389020"/>
            <a:ext cx="1066710" cy="1066710"/>
          </a:xfrm>
          <a:prstGeom prst="ellipse">
            <a:avLst/>
          </a:prstGeom>
          <a:noFill/>
          <a:extLst>
            <a:ext uri="{909E8E84-426E-40DD-AFC4-6F175D3DCCD1}">
              <a14:hiddenFill xmlns:a14="http://schemas.microsoft.com/office/drawing/2010/main">
                <a:solidFill>
                  <a:srgbClr val="FFFFFF"/>
                </a:solidFill>
              </a14:hiddenFill>
            </a:ext>
          </a:extLst>
        </p:spPr>
      </p:pic>
      <p:sp>
        <p:nvSpPr>
          <p:cNvPr id="18" name="Content Placeholder 3">
            <a:extLst>
              <a:ext uri="{FF2B5EF4-FFF2-40B4-BE49-F238E27FC236}">
                <a16:creationId xmlns:a16="http://schemas.microsoft.com/office/drawing/2014/main" xmlns="" id="{75DFAA2B-5AEA-4425-8CC7-8368B9233BD8}"/>
              </a:ext>
            </a:extLst>
          </p:cNvPr>
          <p:cNvSpPr txBox="1">
            <a:spLocks/>
          </p:cNvSpPr>
          <p:nvPr/>
        </p:nvSpPr>
        <p:spPr>
          <a:xfrm>
            <a:off x="1758462" y="1413806"/>
            <a:ext cx="9144000" cy="481585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buFont typeface="Wingdings" panose="05000000000000000000" pitchFamily="2" charset="2"/>
              <a:buChar char="§"/>
            </a:pPr>
            <a:r>
              <a:rPr lang="en-US" sz="2000" b="1" dirty="0" smtClean="0">
                <a:solidFill>
                  <a:srgbClr val="FF0000"/>
                </a:solidFill>
                <a:latin typeface="Cambria" panose="02040503050406030204" pitchFamily="18" charset="0"/>
                <a:ea typeface="Times New Roman" panose="02020603050405020304" pitchFamily="18" charset="0"/>
                <a:cs typeface="Times New Roman" panose="02020603050405020304" pitchFamily="18" charset="0"/>
              </a:rPr>
              <a:t>How SSL Encryption Works?…</a:t>
            </a:r>
          </a:p>
          <a:p>
            <a:pPr marL="0" indent="0" algn="just">
              <a:lnSpc>
                <a:spcPct val="150000"/>
              </a:lnSpc>
              <a:spcBef>
                <a:spcPts val="0"/>
              </a:spcBef>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The domain name bound with the desired certificate will create a socket layer of communication between the supported browsers and the website communication port number 443. The secure communication between a web browser and website through SSL communication socket takes place in the following steps:</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Browser sends the HTTP request to prove the SSL/TLS certificate targeting 443 port on the web server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The website server sends response with the certificate chain, which includes the primary certificate, intermediate certificate and root certificate of the certificate authority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All browsers have public keys and related information of all certificate authorities (CAs)</a:t>
            </a:r>
            <a:endParaRPr lang="ar-YE" sz="1800" dirty="0" smtClean="0">
              <a:latin typeface="Calibri" panose="020F0502020204030204" pitchFamily="34" charset="0"/>
              <a:ea typeface="Calibri" panose="020F0502020204030204" pitchFamily="34" charset="0"/>
              <a:cs typeface="Arial" panose="020B0604020202020204" pitchFamily="34" charset="0"/>
            </a:endParaRPr>
          </a:p>
          <a:p>
            <a:pPr marL="342900" indent="-342900" algn="just">
              <a:lnSpc>
                <a:spcPct val="150000"/>
              </a:lnSpc>
              <a:spcBef>
                <a:spcPts val="0"/>
              </a:spcBef>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Compares with the information with the local SSL information to verify the certificate </a:t>
            </a:r>
          </a:p>
          <a:p>
            <a:pPr marL="342900" indent="-342900" algn="just">
              <a:lnSpc>
                <a:spcPct val="150000"/>
              </a:lnSpc>
              <a:spcBef>
                <a:spcPts val="0"/>
              </a:spcBef>
              <a:buFont typeface="Times New Roman" panose="02020603050405020304" pitchFamily="18" charset="0"/>
              <a:buChar char="─"/>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0065180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39363" y="543490"/>
            <a:ext cx="6260432" cy="461665"/>
          </a:xfrm>
          <a:prstGeom prst="rect">
            <a:avLst/>
          </a:prstGeom>
          <a:noFill/>
        </p:spPr>
        <p:txBody>
          <a:bodyPr wrap="none" rtlCol="0">
            <a:spAutoFit/>
          </a:bodyPr>
          <a:lstStyle/>
          <a:p>
            <a:pPr eaLnBrk="0" fontAlgn="base" hangingPunct="0">
              <a:spcBef>
                <a:spcPct val="0"/>
              </a:spcBef>
              <a:spcAft>
                <a:spcPct val="0"/>
              </a:spcAft>
            </a:pPr>
            <a:r>
              <a:rPr lang="en-US" sz="2400" b="1" i="1" dirty="0">
                <a:solidFill>
                  <a:schemeClr val="bg1"/>
                </a:solidFill>
                <a:latin typeface="Cambria" panose="02040503050406030204" pitchFamily="18" charset="0"/>
                <a:ea typeface="Times New Roman" panose="02020603050405020304" pitchFamily="18" charset="0"/>
                <a:cs typeface="Times New Roman" panose="02020603050405020304" pitchFamily="18" charset="0"/>
              </a:rPr>
              <a:t>Hypertext Transfer Protocol Secure (HTTPS)</a:t>
            </a:r>
            <a:endParaRPr lang="en-US" sz="2400" i="1" dirty="0">
              <a:solidFill>
                <a:schemeClr val="bg1"/>
              </a:solidFill>
              <a:latin typeface="Times New Roman" panose="02020603050405020304" pitchFamily="18" charset="0"/>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14</a:t>
            </a:fld>
            <a:endParaRPr lang="en-US">
              <a:solidFill>
                <a:prstClr val="black">
                  <a:tint val="75000"/>
                </a:prstClr>
              </a:solidFill>
            </a:endParaRPr>
          </a:p>
        </p:txBody>
      </p:sp>
      <p:sp>
        <p:nvSpPr>
          <p:cNvPr id="13" name="TextBox 7"/>
          <p:cNvSpPr txBox="1"/>
          <p:nvPr/>
        </p:nvSpPr>
        <p:spPr>
          <a:xfrm>
            <a:off x="369254" y="236724"/>
            <a:ext cx="1314411" cy="954107"/>
          </a:xfrm>
          <a:prstGeom prst="rect">
            <a:avLst/>
          </a:prstGeom>
          <a:noFill/>
        </p:spPr>
        <p:txBody>
          <a:bodyPr wrap="square" rtlCol="0">
            <a:spAutoFit/>
          </a:bodyPr>
          <a:lstStyle/>
          <a:p>
            <a:pPr algn="ctr"/>
            <a:r>
              <a:rPr lang="en-US" sz="2800" dirty="0" smtClean="0">
                <a:solidFill>
                  <a:prstClr val="white"/>
                </a:solidFill>
                <a:latin typeface="Tajawal Medium" panose="00000600000000000000" pitchFamily="2" charset="-78"/>
                <a:cs typeface="Tajawal Medium" panose="00000600000000000000" pitchFamily="2" charset="-78"/>
              </a:rPr>
              <a:t>Module </a:t>
            </a:r>
            <a:r>
              <a:rPr lang="en-US" sz="2800" dirty="0" smtClean="0">
                <a:solidFill>
                  <a:prstClr val="white"/>
                </a:solidFill>
                <a:latin typeface="Tajawal Medium" panose="00000600000000000000" pitchFamily="2" charset="-78"/>
                <a:cs typeface="Tajawal Medium" panose="00000600000000000000" pitchFamily="2" charset="-78"/>
              </a:rPr>
              <a:t>0</a:t>
            </a:r>
            <a:r>
              <a:rPr lang="en-US" sz="2800" dirty="0">
                <a:solidFill>
                  <a:prstClr val="white"/>
                </a:solidFill>
                <a:latin typeface="Tajawal Medium" panose="00000600000000000000" pitchFamily="2" charset="-78"/>
                <a:cs typeface="Tajawal Medium" panose="00000600000000000000" pitchFamily="2" charset="-78"/>
              </a:rPr>
              <a:t>7</a:t>
            </a:r>
            <a:endParaRPr lang="en-US" sz="2800" dirty="0" smtClean="0">
              <a:solidFill>
                <a:prstClr val="white"/>
              </a:solidFill>
              <a:latin typeface="Tajawal Medium" panose="00000600000000000000" pitchFamily="2" charset="-78"/>
              <a:cs typeface="Tajawal Medium" panose="00000600000000000000" pitchFamily="2" charset="-78"/>
            </a:endParaRPr>
          </a:p>
          <a:p>
            <a:pPr algn="ctr"/>
            <a:r>
              <a:rPr lang="en-US" sz="2800" dirty="0" smtClean="0">
                <a:solidFill>
                  <a:prstClr val="white"/>
                </a:solidFill>
                <a:latin typeface="Tajawal Medium" panose="00000600000000000000" pitchFamily="2" charset="-78"/>
                <a:cs typeface="Tajawal Medium" panose="00000600000000000000" pitchFamily="2" charset="-78"/>
              </a:rPr>
              <a:t>Lecture </a:t>
            </a:r>
            <a:r>
              <a:rPr lang="en-US" sz="2800" dirty="0" smtClean="0">
                <a:solidFill>
                  <a:prstClr val="white"/>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7" name="Picture 2" descr="Network security Computer network Computer security Software-defined  networking, cyber security, electric Blue, technology png | PNGEg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526109" y="389020"/>
            <a:ext cx="1066710" cy="1066710"/>
          </a:xfrm>
          <a:prstGeom prst="ellipse">
            <a:avLst/>
          </a:prstGeom>
          <a:noFill/>
          <a:extLst>
            <a:ext uri="{909E8E84-426E-40DD-AFC4-6F175D3DCCD1}">
              <a14:hiddenFill xmlns:a14="http://schemas.microsoft.com/office/drawing/2010/main">
                <a:solidFill>
                  <a:srgbClr val="FFFFFF"/>
                </a:solidFill>
              </a14:hiddenFill>
            </a:ext>
          </a:extLst>
        </p:spPr>
      </p:pic>
      <p:sp>
        <p:nvSpPr>
          <p:cNvPr id="15" name="Content Placeholder 3">
            <a:extLst>
              <a:ext uri="{FF2B5EF4-FFF2-40B4-BE49-F238E27FC236}">
                <a16:creationId xmlns:a16="http://schemas.microsoft.com/office/drawing/2014/main" xmlns="" id="{75DFAA2B-5AEA-4425-8CC7-8368B9233BD8}"/>
              </a:ext>
            </a:extLst>
          </p:cNvPr>
          <p:cNvSpPr txBox="1">
            <a:spLocks/>
          </p:cNvSpPr>
          <p:nvPr/>
        </p:nvSpPr>
        <p:spPr>
          <a:xfrm>
            <a:off x="1758461" y="1378637"/>
            <a:ext cx="9612923" cy="443193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buFont typeface="Wingdings" panose="05000000000000000000" pitchFamily="2" charset="2"/>
              <a:buChar char="§"/>
            </a:pPr>
            <a:r>
              <a:rPr lang="en-US" sz="20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How SSL Encryption Works?…</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When the public key of the server is verified in terms of validity and authority, it sends the its own public key to the server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On the basis of public key received from browser and the private key of the server, an encrypted message will be created and sent out through port 443 to the browser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The browser decrypts the message with the help of public key </a:t>
            </a:r>
          </a:p>
          <a:p>
            <a:pPr marL="342900" indent="-34290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Thus, the communication over SSL link starts </a:t>
            </a:r>
            <a:endParaRPr lang="ar-YE" sz="1800" dirty="0" smtClean="0">
              <a:latin typeface="Calibri" panose="020F0502020204030204" pitchFamily="34" charset="0"/>
              <a:ea typeface="Calibri" panose="020F0502020204030204" pitchFamily="34" charset="0"/>
              <a:cs typeface="Arial" panose="020B0604020202020204" pitchFamily="34" charset="0"/>
            </a:endParaRPr>
          </a:p>
          <a:p>
            <a:pPr marL="0" indent="0" algn="just">
              <a:lnSpc>
                <a:spcPct val="150000"/>
              </a:lnSpc>
              <a:spcBef>
                <a:spcPts val="0"/>
              </a:spcBef>
              <a:spcAft>
                <a:spcPts val="1000"/>
              </a:spcAft>
              <a:buNone/>
            </a:pPr>
            <a:r>
              <a:rPr lang="en-US" sz="1800" dirty="0">
                <a:latin typeface="Calibri" panose="020F0502020204030204" pitchFamily="34" charset="0"/>
                <a:ea typeface="Calibri" panose="020F0502020204030204" pitchFamily="34" charset="0"/>
                <a:cs typeface="Arial" panose="020B0604020202020204" pitchFamily="34" charset="0"/>
              </a:rPr>
              <a:t>It is important to note that encrypted transmission of data over the internet is becoming the fundamental requirement for safe browsing of the internet. Any website without encryption is considered as risky for the security of your data and system. </a:t>
            </a:r>
          </a:p>
          <a:p>
            <a:pPr marL="0" indent="0" algn="just">
              <a:lnSpc>
                <a:spcPct val="150000"/>
              </a:lnSpc>
              <a:spcBef>
                <a:spcPts val="0"/>
              </a:spcBef>
              <a:spcAft>
                <a:spcPts val="1000"/>
              </a:spcAft>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15584435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39363" y="543490"/>
            <a:ext cx="4614981" cy="461665"/>
          </a:xfrm>
          <a:prstGeom prst="rect">
            <a:avLst/>
          </a:prstGeom>
          <a:noFill/>
        </p:spPr>
        <p:txBody>
          <a:bodyPr wrap="none" rtlCol="0">
            <a:spAutoFit/>
          </a:bodyPr>
          <a:lstStyle/>
          <a:p>
            <a:pPr eaLnBrk="0" fontAlgn="base" hangingPunct="0">
              <a:spcBef>
                <a:spcPct val="0"/>
              </a:spcBef>
              <a:spcAft>
                <a:spcPct val="0"/>
              </a:spcAft>
            </a:pPr>
            <a:r>
              <a:rPr lang="en-US" sz="2400" i="1" dirty="0">
                <a:solidFill>
                  <a:schemeClr val="bg1"/>
                </a:solidFill>
                <a:latin typeface="Times New Roman" panose="02020603050405020304" pitchFamily="18" charset="0"/>
              </a:rPr>
              <a:t>Secure Electronic Transactions </a:t>
            </a:r>
            <a:r>
              <a:rPr lang="en-US" sz="2400" i="1" dirty="0" smtClean="0">
                <a:solidFill>
                  <a:schemeClr val="bg1"/>
                </a:solidFill>
                <a:latin typeface="Times New Roman" panose="02020603050405020304" pitchFamily="18" charset="0"/>
              </a:rPr>
              <a:t>SET</a:t>
            </a:r>
            <a:endParaRPr lang="en-US" sz="2400" i="1" dirty="0">
              <a:solidFill>
                <a:schemeClr val="bg1"/>
              </a:solidFill>
              <a:latin typeface="Times New Roman" panose="02020603050405020304" pitchFamily="18" charset="0"/>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15</a:t>
            </a:fld>
            <a:endParaRPr lang="en-US">
              <a:solidFill>
                <a:prstClr val="black">
                  <a:tint val="75000"/>
                </a:prstClr>
              </a:solidFill>
            </a:endParaRPr>
          </a:p>
        </p:txBody>
      </p:sp>
      <p:sp>
        <p:nvSpPr>
          <p:cNvPr id="13" name="TextBox 7"/>
          <p:cNvSpPr txBox="1"/>
          <p:nvPr/>
        </p:nvSpPr>
        <p:spPr>
          <a:xfrm>
            <a:off x="369254" y="236724"/>
            <a:ext cx="1314411" cy="954107"/>
          </a:xfrm>
          <a:prstGeom prst="rect">
            <a:avLst/>
          </a:prstGeom>
          <a:noFill/>
        </p:spPr>
        <p:txBody>
          <a:bodyPr wrap="square" rtlCol="0">
            <a:spAutoFit/>
          </a:bodyPr>
          <a:lstStyle/>
          <a:p>
            <a:pPr algn="ctr"/>
            <a:r>
              <a:rPr lang="en-US" sz="2800" dirty="0" smtClean="0">
                <a:solidFill>
                  <a:prstClr val="white"/>
                </a:solidFill>
                <a:latin typeface="Tajawal Medium" panose="00000600000000000000" pitchFamily="2" charset="-78"/>
                <a:cs typeface="Tajawal Medium" panose="00000600000000000000" pitchFamily="2" charset="-78"/>
              </a:rPr>
              <a:t>Module </a:t>
            </a:r>
            <a:r>
              <a:rPr lang="en-US" sz="2800" dirty="0" smtClean="0">
                <a:solidFill>
                  <a:prstClr val="white"/>
                </a:solidFill>
                <a:latin typeface="Tajawal Medium" panose="00000600000000000000" pitchFamily="2" charset="-78"/>
                <a:cs typeface="Tajawal Medium" panose="00000600000000000000" pitchFamily="2" charset="-78"/>
              </a:rPr>
              <a:t>0</a:t>
            </a:r>
            <a:r>
              <a:rPr lang="en-US" sz="2800" dirty="0">
                <a:solidFill>
                  <a:prstClr val="white"/>
                </a:solidFill>
                <a:latin typeface="Tajawal Medium" panose="00000600000000000000" pitchFamily="2" charset="-78"/>
                <a:cs typeface="Tajawal Medium" panose="00000600000000000000" pitchFamily="2" charset="-78"/>
              </a:rPr>
              <a:t>7</a:t>
            </a:r>
            <a:endParaRPr lang="en-US" sz="2800" dirty="0" smtClean="0">
              <a:solidFill>
                <a:prstClr val="white"/>
              </a:solidFill>
              <a:latin typeface="Tajawal Medium" panose="00000600000000000000" pitchFamily="2" charset="-78"/>
              <a:cs typeface="Tajawal Medium" panose="00000600000000000000" pitchFamily="2" charset="-78"/>
            </a:endParaRPr>
          </a:p>
          <a:p>
            <a:pPr algn="ctr"/>
            <a:r>
              <a:rPr lang="en-US" sz="2800" dirty="0" smtClean="0">
                <a:solidFill>
                  <a:prstClr val="white"/>
                </a:solidFill>
                <a:latin typeface="Tajawal Medium" panose="00000600000000000000" pitchFamily="2" charset="-78"/>
                <a:cs typeface="Tajawal Medium" panose="00000600000000000000" pitchFamily="2" charset="-78"/>
              </a:rPr>
              <a:t>Lecture </a:t>
            </a:r>
            <a:r>
              <a:rPr lang="en-US" sz="2800" dirty="0" smtClean="0">
                <a:solidFill>
                  <a:prstClr val="white"/>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7" name="Picture 2" descr="Network security Computer network Computer security Software-defined  networking, cyber security, electric Blue, technology png | PNGEg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526109" y="389020"/>
            <a:ext cx="1066710" cy="1066710"/>
          </a:xfrm>
          <a:prstGeom prst="ellipse">
            <a:avLst/>
          </a:prstGeom>
          <a:noFill/>
          <a:extLst>
            <a:ext uri="{909E8E84-426E-40DD-AFC4-6F175D3DCCD1}">
              <a14:hiddenFill xmlns:a14="http://schemas.microsoft.com/office/drawing/2010/main">
                <a:solidFill>
                  <a:srgbClr val="FFFFFF"/>
                </a:solidFill>
              </a14:hiddenFill>
            </a:ext>
          </a:extLst>
        </p:spPr>
      </p:pic>
      <p:sp>
        <p:nvSpPr>
          <p:cNvPr id="18" name="مستطيل 17"/>
          <p:cNvSpPr/>
          <p:nvPr/>
        </p:nvSpPr>
        <p:spPr>
          <a:xfrm>
            <a:off x="2150731" y="1542274"/>
            <a:ext cx="6096000" cy="4197944"/>
          </a:xfrm>
          <a:prstGeom prst="rect">
            <a:avLst/>
          </a:prstGeom>
        </p:spPr>
        <p:txBody>
          <a:bodyPr>
            <a:spAutoFit/>
          </a:bodyPr>
          <a:lstStyle/>
          <a:p>
            <a:pPr marL="342900" indent="-342900" algn="just" eaLnBrk="0" fontAlgn="base" hangingPunct="0">
              <a:lnSpc>
                <a:spcPct val="150000"/>
              </a:lnSpc>
              <a:spcBef>
                <a:spcPct val="0"/>
              </a:spcBef>
              <a:spcAft>
                <a:spcPct val="0"/>
              </a:spcAft>
              <a:buFont typeface="Arial" pitchFamily="34" charset="0"/>
              <a:buChar char="•"/>
            </a:pPr>
            <a:r>
              <a:rPr lang="en-US" sz="2000" b="1" dirty="0">
                <a:solidFill>
                  <a:srgbClr val="FF0000"/>
                </a:solidFill>
                <a:latin typeface="Calibri" panose="020F0502020204030204" pitchFamily="34" charset="0"/>
                <a:ea typeface="Calibri" panose="020F0502020204030204" pitchFamily="34" charset="0"/>
                <a:cs typeface="Arial" panose="020B0604020202020204" pitchFamily="34" charset="0"/>
              </a:rPr>
              <a:t>Secure Electronic </a:t>
            </a:r>
            <a:r>
              <a:rPr lang="en-US" sz="20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Transactions (SET) </a:t>
            </a:r>
            <a:r>
              <a:rPr lang="en-US" sz="2000" dirty="0">
                <a:solidFill>
                  <a:srgbClr val="000099"/>
                </a:solidFill>
                <a:latin typeface="Calibri" panose="020F0502020204030204" pitchFamily="34" charset="0"/>
                <a:ea typeface="Calibri" panose="020F0502020204030204" pitchFamily="34" charset="0"/>
                <a:cs typeface="Arial" panose="020B0604020202020204" pitchFamily="34" charset="0"/>
              </a:rPr>
              <a:t>is a comprehensive communication protocol for maintaining the full security of the online payments and financial </a:t>
            </a:r>
            <a:r>
              <a:rPr lang="en-US" sz="2000" dirty="0" smtClean="0">
                <a:solidFill>
                  <a:srgbClr val="000099"/>
                </a:solidFill>
                <a:latin typeface="Calibri" panose="020F0502020204030204" pitchFamily="34" charset="0"/>
                <a:ea typeface="Calibri" panose="020F0502020204030204" pitchFamily="34" charset="0"/>
                <a:cs typeface="Arial" panose="020B0604020202020204" pitchFamily="34" charset="0"/>
              </a:rPr>
              <a:t>transactions</a:t>
            </a:r>
          </a:p>
          <a:p>
            <a:pPr algn="just" eaLnBrk="0" fontAlgn="base" hangingPunct="0">
              <a:lnSpc>
                <a:spcPct val="150000"/>
              </a:lnSpc>
              <a:spcBef>
                <a:spcPct val="0"/>
              </a:spcBef>
              <a:spcAft>
                <a:spcPct val="0"/>
              </a:spcAft>
            </a:pPr>
            <a:endParaRPr lang="en-US" sz="2000" dirty="0" smtClean="0">
              <a:solidFill>
                <a:srgbClr val="000099"/>
              </a:solidFill>
              <a:latin typeface="Calibri" panose="020F0502020204030204" pitchFamily="34" charset="0"/>
              <a:ea typeface="Calibri" panose="020F0502020204030204" pitchFamily="34" charset="0"/>
              <a:cs typeface="Arial" panose="020B0604020202020204" pitchFamily="34" charset="0"/>
            </a:endParaRPr>
          </a:p>
          <a:p>
            <a:pPr marL="342900" indent="-342900" algn="just" eaLnBrk="0" fontAlgn="base" hangingPunct="0">
              <a:lnSpc>
                <a:spcPct val="150000"/>
              </a:lnSpc>
              <a:spcBef>
                <a:spcPct val="0"/>
              </a:spcBef>
              <a:spcAft>
                <a:spcPct val="0"/>
              </a:spcAft>
              <a:buFont typeface="Arial" pitchFamily="34" charset="0"/>
              <a:buChar char="•"/>
            </a:pPr>
            <a:r>
              <a:rPr lang="en-US" sz="2000" b="1" dirty="0">
                <a:solidFill>
                  <a:srgbClr val="FF0000"/>
                </a:solidFill>
                <a:latin typeface="Calibri" panose="020F0502020204030204" pitchFamily="34" charset="0"/>
                <a:ea typeface="Calibri" panose="020F0502020204030204" pitchFamily="34" charset="0"/>
                <a:cs typeface="Arial" panose="020B0604020202020204" pitchFamily="34" charset="0"/>
              </a:rPr>
              <a:t>SET</a:t>
            </a:r>
            <a:r>
              <a:rPr lang="en-US" sz="2000" dirty="0">
                <a:solidFill>
                  <a:srgbClr val="FF0000"/>
                </a:solidFill>
                <a:latin typeface="Calibri" panose="020F0502020204030204" pitchFamily="34" charset="0"/>
                <a:ea typeface="Calibri" panose="020F0502020204030204" pitchFamily="34" charset="0"/>
                <a:cs typeface="Arial" panose="020B0604020202020204" pitchFamily="34" charset="0"/>
              </a:rPr>
              <a:t> </a:t>
            </a:r>
            <a:r>
              <a:rPr lang="en-US" sz="2000" dirty="0">
                <a:solidFill>
                  <a:srgbClr val="000099"/>
                </a:solidFill>
                <a:latin typeface="Calibri" panose="020F0502020204030204" pitchFamily="34" charset="0"/>
                <a:ea typeface="Calibri" panose="020F0502020204030204" pitchFamily="34" charset="0"/>
                <a:cs typeface="Arial" panose="020B0604020202020204" pitchFamily="34" charset="0"/>
              </a:rPr>
              <a:t>is a consolidated online financial transaction protocol to carry out the secure online transactions such as online shopping, online bill payment, money transfer, and others</a:t>
            </a:r>
            <a:endParaRPr lang="en-US" sz="2000" dirty="0">
              <a:solidFill>
                <a:srgbClr val="000099"/>
              </a:solidFill>
              <a:latin typeface="Times New Roman" panose="02020603050405020304" pitchFamily="18" charset="0"/>
            </a:endParaRPr>
          </a:p>
        </p:txBody>
      </p:sp>
      <p:pic>
        <p:nvPicPr>
          <p:cNvPr id="25" name="Picture 5" descr="Image result for secure electronic transaction">
            <a:extLst>
              <a:ext uri="{FF2B5EF4-FFF2-40B4-BE49-F238E27FC236}">
                <a16:creationId xmlns="" xmlns:a16="http://schemas.microsoft.com/office/drawing/2014/main" id="{CFA0F7C0-78E5-425A-B66A-658BD6583433}"/>
              </a:ext>
            </a:extLst>
          </p:cNvPr>
          <p:cNvPicPr/>
          <p:nvPr/>
        </p:nvPicPr>
        <p:blipFill>
          <a:blip r:embed="rId8" cstate="print"/>
          <a:srcRect/>
          <a:stretch>
            <a:fillRect/>
          </a:stretch>
        </p:blipFill>
        <p:spPr bwMode="auto">
          <a:xfrm>
            <a:off x="8817351" y="2159801"/>
            <a:ext cx="2860692" cy="2467329"/>
          </a:xfrm>
          <a:prstGeom prst="rect">
            <a:avLst/>
          </a:prstGeom>
          <a:noFill/>
          <a:ln w="9525">
            <a:noFill/>
            <a:miter lim="800000"/>
            <a:headEnd/>
            <a:tailEnd/>
          </a:ln>
          <a:effectLst>
            <a:softEdge rad="406400"/>
          </a:effectLst>
        </p:spPr>
      </p:pic>
    </p:spTree>
    <p:extLst>
      <p:ext uri="{BB962C8B-B14F-4D97-AF65-F5344CB8AC3E}">
        <p14:creationId xmlns:p14="http://schemas.microsoft.com/office/powerpoint/2010/main" val="196825805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39363" y="543490"/>
            <a:ext cx="4614981" cy="461665"/>
          </a:xfrm>
          <a:prstGeom prst="rect">
            <a:avLst/>
          </a:prstGeom>
          <a:noFill/>
        </p:spPr>
        <p:txBody>
          <a:bodyPr wrap="none" rtlCol="0">
            <a:spAutoFit/>
          </a:bodyPr>
          <a:lstStyle/>
          <a:p>
            <a:pPr eaLnBrk="0" fontAlgn="base" hangingPunct="0">
              <a:spcBef>
                <a:spcPct val="0"/>
              </a:spcBef>
              <a:spcAft>
                <a:spcPct val="0"/>
              </a:spcAft>
            </a:pPr>
            <a:r>
              <a:rPr lang="en-US" sz="2400" i="1" dirty="0">
                <a:solidFill>
                  <a:schemeClr val="bg1"/>
                </a:solidFill>
                <a:latin typeface="Times New Roman" panose="02020603050405020304" pitchFamily="18" charset="0"/>
              </a:rPr>
              <a:t>Secure Electronic Transactions </a:t>
            </a:r>
            <a:r>
              <a:rPr lang="en-US" sz="2400" i="1" dirty="0" smtClean="0">
                <a:solidFill>
                  <a:schemeClr val="bg1"/>
                </a:solidFill>
                <a:latin typeface="Times New Roman" panose="02020603050405020304" pitchFamily="18" charset="0"/>
              </a:rPr>
              <a:t>SET</a:t>
            </a:r>
            <a:endParaRPr lang="en-US" sz="2400" i="1" dirty="0">
              <a:solidFill>
                <a:schemeClr val="bg1"/>
              </a:solidFill>
              <a:latin typeface="Times New Roman" panose="02020603050405020304" pitchFamily="18" charset="0"/>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16</a:t>
            </a:fld>
            <a:endParaRPr lang="en-US">
              <a:solidFill>
                <a:prstClr val="black">
                  <a:tint val="75000"/>
                </a:prstClr>
              </a:solidFill>
            </a:endParaRPr>
          </a:p>
        </p:txBody>
      </p:sp>
      <p:sp>
        <p:nvSpPr>
          <p:cNvPr id="13" name="TextBox 7"/>
          <p:cNvSpPr txBox="1"/>
          <p:nvPr/>
        </p:nvSpPr>
        <p:spPr>
          <a:xfrm>
            <a:off x="369254" y="236724"/>
            <a:ext cx="1314411" cy="954107"/>
          </a:xfrm>
          <a:prstGeom prst="rect">
            <a:avLst/>
          </a:prstGeom>
          <a:noFill/>
        </p:spPr>
        <p:txBody>
          <a:bodyPr wrap="square" rtlCol="0">
            <a:spAutoFit/>
          </a:bodyPr>
          <a:lstStyle/>
          <a:p>
            <a:pPr algn="ctr"/>
            <a:r>
              <a:rPr lang="en-US" sz="2800" dirty="0" smtClean="0">
                <a:solidFill>
                  <a:prstClr val="white"/>
                </a:solidFill>
                <a:latin typeface="Tajawal Medium" panose="00000600000000000000" pitchFamily="2" charset="-78"/>
                <a:cs typeface="Tajawal Medium" panose="00000600000000000000" pitchFamily="2" charset="-78"/>
              </a:rPr>
              <a:t>Module </a:t>
            </a:r>
            <a:r>
              <a:rPr lang="en-US" sz="2800" dirty="0" smtClean="0">
                <a:solidFill>
                  <a:prstClr val="white"/>
                </a:solidFill>
                <a:latin typeface="Tajawal Medium" panose="00000600000000000000" pitchFamily="2" charset="-78"/>
                <a:cs typeface="Tajawal Medium" panose="00000600000000000000" pitchFamily="2" charset="-78"/>
              </a:rPr>
              <a:t>0</a:t>
            </a:r>
            <a:r>
              <a:rPr lang="en-US" sz="2800" dirty="0">
                <a:solidFill>
                  <a:prstClr val="white"/>
                </a:solidFill>
                <a:latin typeface="Tajawal Medium" panose="00000600000000000000" pitchFamily="2" charset="-78"/>
                <a:cs typeface="Tajawal Medium" panose="00000600000000000000" pitchFamily="2" charset="-78"/>
              </a:rPr>
              <a:t>7</a:t>
            </a:r>
            <a:endParaRPr lang="en-US" sz="2800" dirty="0" smtClean="0">
              <a:solidFill>
                <a:prstClr val="white"/>
              </a:solidFill>
              <a:latin typeface="Tajawal Medium" panose="00000600000000000000" pitchFamily="2" charset="-78"/>
              <a:cs typeface="Tajawal Medium" panose="00000600000000000000" pitchFamily="2" charset="-78"/>
            </a:endParaRPr>
          </a:p>
          <a:p>
            <a:pPr algn="ctr"/>
            <a:r>
              <a:rPr lang="en-US" sz="2800" dirty="0" smtClean="0">
                <a:solidFill>
                  <a:prstClr val="white"/>
                </a:solidFill>
                <a:latin typeface="Tajawal Medium" panose="00000600000000000000" pitchFamily="2" charset="-78"/>
                <a:cs typeface="Tajawal Medium" panose="00000600000000000000" pitchFamily="2" charset="-78"/>
              </a:rPr>
              <a:t>Lecture </a:t>
            </a:r>
            <a:r>
              <a:rPr lang="en-US" sz="2800" dirty="0" smtClean="0">
                <a:solidFill>
                  <a:prstClr val="white"/>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7" name="Picture 2" descr="Network security Computer network Computer security Software-defined  networking, cyber security, electric Blue, technology png | PNGEg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526109" y="389020"/>
            <a:ext cx="1066710" cy="1066710"/>
          </a:xfrm>
          <a:prstGeom prst="ellipse">
            <a:avLst/>
          </a:prstGeom>
          <a:noFill/>
          <a:extLst>
            <a:ext uri="{909E8E84-426E-40DD-AFC4-6F175D3DCCD1}">
              <a14:hiddenFill xmlns:a14="http://schemas.microsoft.com/office/drawing/2010/main">
                <a:solidFill>
                  <a:srgbClr val="FFFFFF"/>
                </a:solidFill>
              </a14:hiddenFill>
            </a:ext>
          </a:extLst>
        </p:spPr>
      </p:pic>
      <p:pic>
        <p:nvPicPr>
          <p:cNvPr id="25" name="Picture 5" descr="Image result for secure electronic transaction">
            <a:extLst>
              <a:ext uri="{FF2B5EF4-FFF2-40B4-BE49-F238E27FC236}">
                <a16:creationId xmlns="" xmlns:a16="http://schemas.microsoft.com/office/drawing/2014/main" id="{CFA0F7C0-78E5-425A-B66A-658BD6583433}"/>
              </a:ext>
            </a:extLst>
          </p:cNvPr>
          <p:cNvPicPr/>
          <p:nvPr/>
        </p:nvPicPr>
        <p:blipFill>
          <a:blip r:embed="rId8" cstate="print"/>
          <a:srcRect/>
          <a:stretch>
            <a:fillRect/>
          </a:stretch>
        </p:blipFill>
        <p:spPr bwMode="auto">
          <a:xfrm>
            <a:off x="8817351" y="2159801"/>
            <a:ext cx="2860692" cy="2467329"/>
          </a:xfrm>
          <a:prstGeom prst="rect">
            <a:avLst/>
          </a:prstGeom>
          <a:noFill/>
          <a:ln w="9525">
            <a:noFill/>
            <a:miter lim="800000"/>
            <a:headEnd/>
            <a:tailEnd/>
          </a:ln>
          <a:effectLst>
            <a:softEdge rad="406400"/>
          </a:effectLst>
        </p:spPr>
      </p:pic>
      <p:sp>
        <p:nvSpPr>
          <p:cNvPr id="15" name="Content Placeholder 3">
            <a:extLst>
              <a:ext uri="{FF2B5EF4-FFF2-40B4-BE49-F238E27FC236}">
                <a16:creationId xmlns:a16="http://schemas.microsoft.com/office/drawing/2014/main" xmlns="" id="{75DFAA2B-5AEA-4425-8CC7-8368B9233BD8}"/>
              </a:ext>
            </a:extLst>
          </p:cNvPr>
          <p:cNvSpPr txBox="1">
            <a:spLocks/>
          </p:cNvSpPr>
          <p:nvPr/>
        </p:nvSpPr>
        <p:spPr>
          <a:xfrm>
            <a:off x="1840521" y="1495866"/>
            <a:ext cx="9312812" cy="444539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buFont typeface="Wingdings" panose="05000000000000000000" pitchFamily="2" charset="2"/>
              <a:buChar char="§"/>
            </a:pPr>
            <a:r>
              <a:rPr lang="en-US" sz="2000" b="1" dirty="0" smtClean="0">
                <a:solidFill>
                  <a:srgbClr val="FF0000"/>
                </a:solidFill>
                <a:latin typeface="Cambria" panose="02040503050406030204" pitchFamily="18" charset="0"/>
                <a:ea typeface="Times New Roman" panose="02020603050405020304" pitchFamily="18" charset="0"/>
                <a:cs typeface="Times New Roman" panose="02020603050405020304" pitchFamily="18" charset="0"/>
              </a:rPr>
              <a:t>Main features of SET technology ...</a:t>
            </a:r>
          </a:p>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SET technology was developed to offer the full security to the valuable data, personal information, and bank authorization. The main features of SET protocol are listed below:</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Maintains high-level of personal information confidentiality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Maintains high-level data integrity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Incorporates merchant authorization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Incorporates the authentication of cardholder’s account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Uses dual-signature mechanism for authentication and authorization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Uses separate message digest DM algorithms for order information and payment information </a:t>
            </a:r>
          </a:p>
          <a:p>
            <a:pPr marL="342900" indent="-34290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Powered by a large number of financial organizations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25054561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39363" y="543490"/>
            <a:ext cx="4438010" cy="523220"/>
          </a:xfrm>
          <a:prstGeom prst="rect">
            <a:avLst/>
          </a:prstGeom>
          <a:noFill/>
        </p:spPr>
        <p:txBody>
          <a:bodyPr wrap="none" rtlCol="0">
            <a:spAutoFit/>
          </a:bodyPr>
          <a:lstStyle/>
          <a:p>
            <a:pPr eaLnBrk="0" fontAlgn="base" hangingPunct="0">
              <a:spcBef>
                <a:spcPct val="0"/>
              </a:spcBef>
              <a:spcAft>
                <a:spcPct val="0"/>
              </a:spcAft>
            </a:pPr>
            <a:r>
              <a:rPr lang="en-US" sz="2800" i="1" dirty="0">
                <a:solidFill>
                  <a:schemeClr val="bg1"/>
                </a:solidFill>
                <a:latin typeface="Cambria" panose="02040503050406030204" pitchFamily="18" charset="0"/>
                <a:ea typeface="Times New Roman" panose="02020603050405020304" pitchFamily="18" charset="0"/>
                <a:cs typeface="Times New Roman" panose="02020603050405020304" pitchFamily="18" charset="0"/>
              </a:rPr>
              <a:t>Web Fraud Detection System</a:t>
            </a:r>
            <a:endParaRPr lang="en-US" sz="2800" i="1" dirty="0">
              <a:solidFill>
                <a:schemeClr val="bg1"/>
              </a:solidFill>
              <a:latin typeface="Times New Roman" panose="02020603050405020304" pitchFamily="18" charset="0"/>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17</a:t>
            </a:fld>
            <a:endParaRPr lang="en-US">
              <a:solidFill>
                <a:prstClr val="black">
                  <a:tint val="75000"/>
                </a:prstClr>
              </a:solidFill>
            </a:endParaRPr>
          </a:p>
        </p:txBody>
      </p:sp>
      <p:sp>
        <p:nvSpPr>
          <p:cNvPr id="13" name="TextBox 7"/>
          <p:cNvSpPr txBox="1"/>
          <p:nvPr/>
        </p:nvSpPr>
        <p:spPr>
          <a:xfrm>
            <a:off x="369254" y="236724"/>
            <a:ext cx="1314411" cy="954107"/>
          </a:xfrm>
          <a:prstGeom prst="rect">
            <a:avLst/>
          </a:prstGeom>
          <a:noFill/>
        </p:spPr>
        <p:txBody>
          <a:bodyPr wrap="square" rtlCol="0">
            <a:spAutoFit/>
          </a:bodyPr>
          <a:lstStyle/>
          <a:p>
            <a:pPr algn="ctr"/>
            <a:r>
              <a:rPr lang="en-US" sz="2800" dirty="0" smtClean="0">
                <a:solidFill>
                  <a:prstClr val="white"/>
                </a:solidFill>
                <a:latin typeface="Tajawal Medium" panose="00000600000000000000" pitchFamily="2" charset="-78"/>
                <a:cs typeface="Tajawal Medium" panose="00000600000000000000" pitchFamily="2" charset="-78"/>
              </a:rPr>
              <a:t>Module </a:t>
            </a:r>
            <a:r>
              <a:rPr lang="en-US" sz="2800" dirty="0" smtClean="0">
                <a:solidFill>
                  <a:prstClr val="white"/>
                </a:solidFill>
                <a:latin typeface="Tajawal Medium" panose="00000600000000000000" pitchFamily="2" charset="-78"/>
                <a:cs typeface="Tajawal Medium" panose="00000600000000000000" pitchFamily="2" charset="-78"/>
              </a:rPr>
              <a:t>0</a:t>
            </a:r>
            <a:r>
              <a:rPr lang="en-US" sz="2800" dirty="0">
                <a:solidFill>
                  <a:prstClr val="white"/>
                </a:solidFill>
                <a:latin typeface="Tajawal Medium" panose="00000600000000000000" pitchFamily="2" charset="-78"/>
                <a:cs typeface="Tajawal Medium" panose="00000600000000000000" pitchFamily="2" charset="-78"/>
              </a:rPr>
              <a:t>7</a:t>
            </a:r>
            <a:endParaRPr lang="en-US" sz="2800" dirty="0" smtClean="0">
              <a:solidFill>
                <a:prstClr val="white"/>
              </a:solidFill>
              <a:latin typeface="Tajawal Medium" panose="00000600000000000000" pitchFamily="2" charset="-78"/>
              <a:cs typeface="Tajawal Medium" panose="00000600000000000000" pitchFamily="2" charset="-78"/>
            </a:endParaRPr>
          </a:p>
          <a:p>
            <a:pPr algn="ctr"/>
            <a:r>
              <a:rPr lang="en-US" sz="2800" dirty="0" smtClean="0">
                <a:solidFill>
                  <a:prstClr val="white"/>
                </a:solidFill>
                <a:latin typeface="Tajawal Medium" panose="00000600000000000000" pitchFamily="2" charset="-78"/>
                <a:cs typeface="Tajawal Medium" panose="00000600000000000000" pitchFamily="2" charset="-78"/>
              </a:rPr>
              <a:t>Lecture </a:t>
            </a:r>
            <a:r>
              <a:rPr lang="en-US" sz="2800" dirty="0" smtClean="0">
                <a:solidFill>
                  <a:prstClr val="white"/>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7" name="Picture 2" descr="Network security Computer network Computer security Software-defined  networking, cyber security, electric Blue, technology png | PNGEg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526109" y="389020"/>
            <a:ext cx="1066710" cy="1066710"/>
          </a:xfrm>
          <a:prstGeom prst="ellipse">
            <a:avLst/>
          </a:prstGeom>
          <a:noFill/>
          <a:extLst>
            <a:ext uri="{909E8E84-426E-40DD-AFC4-6F175D3DCCD1}">
              <a14:hiddenFill xmlns:a14="http://schemas.microsoft.com/office/drawing/2010/main">
                <a:solidFill>
                  <a:srgbClr val="FFFFFF"/>
                </a:solidFill>
              </a14:hiddenFill>
            </a:ext>
          </a:extLst>
        </p:spPr>
      </p:pic>
      <p:pic>
        <p:nvPicPr>
          <p:cNvPr id="16" name="Picture 2" descr="Proposed Fraud Detection System | Download Scientific Diagram"/>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168008" y="2094314"/>
            <a:ext cx="5595328" cy="3060974"/>
          </a:xfrm>
          <a:prstGeom prst="rect">
            <a:avLst/>
          </a:prstGeom>
          <a:noFill/>
          <a:extLst>
            <a:ext uri="{909E8E84-426E-40DD-AFC4-6F175D3DCCD1}">
              <a14:hiddenFill xmlns:a14="http://schemas.microsoft.com/office/drawing/2010/main">
                <a:solidFill>
                  <a:srgbClr val="FFFFFF"/>
                </a:solidFill>
              </a14:hiddenFill>
            </a:ext>
          </a:extLst>
        </p:spPr>
      </p:pic>
      <p:sp>
        <p:nvSpPr>
          <p:cNvPr id="18" name="مستطيل 17"/>
          <p:cNvSpPr/>
          <p:nvPr/>
        </p:nvSpPr>
        <p:spPr>
          <a:xfrm>
            <a:off x="983432" y="2146216"/>
            <a:ext cx="4843172" cy="2862322"/>
          </a:xfrm>
          <a:prstGeom prst="rect">
            <a:avLst/>
          </a:prstGeom>
        </p:spPr>
        <p:txBody>
          <a:bodyPr wrap="square">
            <a:spAutoFit/>
          </a:bodyPr>
          <a:lstStyle/>
          <a:p>
            <a:pPr algn="just" eaLnBrk="0" fontAlgn="base" hangingPunct="0">
              <a:lnSpc>
                <a:spcPct val="150000"/>
              </a:lnSpc>
              <a:spcAft>
                <a:spcPts val="1000"/>
              </a:spcAft>
            </a:pPr>
            <a:r>
              <a:rPr lang="en-US" sz="2000" dirty="0" smtClean="0">
                <a:solidFill>
                  <a:srgbClr val="000099"/>
                </a:solidFill>
                <a:latin typeface="Calibri" panose="020F0502020204030204" pitchFamily="34" charset="0"/>
                <a:ea typeface="Calibri" panose="020F0502020204030204" pitchFamily="34" charset="0"/>
                <a:cs typeface="Arial" panose="020B0604020202020204" pitchFamily="34" charset="0"/>
              </a:rPr>
              <a:t>Web </a:t>
            </a:r>
            <a:r>
              <a:rPr lang="en-US" sz="2000" dirty="0">
                <a:solidFill>
                  <a:srgbClr val="000099"/>
                </a:solidFill>
                <a:latin typeface="Calibri" panose="020F0502020204030204" pitchFamily="34" charset="0"/>
                <a:ea typeface="Calibri" panose="020F0502020204030204" pitchFamily="34" charset="0"/>
                <a:cs typeface="Arial" panose="020B0604020202020204" pitchFamily="34" charset="0"/>
              </a:rPr>
              <a:t>Fraud Detection System (WFDS) is a software-based system, which uses the latest technologies such as artificial intelligence and the latest scoring methodologies to find out the authenticity of the transaction. </a:t>
            </a:r>
            <a:endParaRPr lang="en-US" sz="2000" dirty="0">
              <a:solidFill>
                <a:srgbClr val="000099"/>
              </a:solidFill>
              <a:latin typeface="Times New Roman" panose="02020603050405020304" pitchFamily="18" charset="0"/>
            </a:endParaRPr>
          </a:p>
        </p:txBody>
      </p:sp>
      <p:sp>
        <p:nvSpPr>
          <p:cNvPr id="20" name="مستطيل 19"/>
          <p:cNvSpPr/>
          <p:nvPr/>
        </p:nvSpPr>
        <p:spPr>
          <a:xfrm>
            <a:off x="6631642" y="5363186"/>
            <a:ext cx="4683462" cy="369332"/>
          </a:xfrm>
          <a:prstGeom prst="rect">
            <a:avLst/>
          </a:prstGeom>
        </p:spPr>
        <p:txBody>
          <a:bodyPr wrap="none">
            <a:spAutoFit/>
          </a:bodyPr>
          <a:lstStyle/>
          <a:p>
            <a:r>
              <a:rPr lang="en-US" i="1" dirty="0">
                <a:latin typeface="Cambria" panose="02040503050406030204" pitchFamily="18" charset="0"/>
                <a:ea typeface="Times New Roman" panose="02020603050405020304" pitchFamily="18" charset="0"/>
                <a:cs typeface="Times New Roman" panose="02020603050405020304" pitchFamily="18" charset="0"/>
              </a:rPr>
              <a:t>Working flow of Web Fraud Detection System </a:t>
            </a:r>
            <a:endParaRPr lang="en-US" i="1" dirty="0"/>
          </a:p>
        </p:txBody>
      </p:sp>
    </p:spTree>
    <p:extLst>
      <p:ext uri="{BB962C8B-B14F-4D97-AF65-F5344CB8AC3E}">
        <p14:creationId xmlns:p14="http://schemas.microsoft.com/office/powerpoint/2010/main" val="4997395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39363" y="543490"/>
            <a:ext cx="4438010" cy="523220"/>
          </a:xfrm>
          <a:prstGeom prst="rect">
            <a:avLst/>
          </a:prstGeom>
          <a:noFill/>
        </p:spPr>
        <p:txBody>
          <a:bodyPr wrap="none" rtlCol="0">
            <a:spAutoFit/>
          </a:bodyPr>
          <a:lstStyle/>
          <a:p>
            <a:pPr eaLnBrk="0" fontAlgn="base" hangingPunct="0">
              <a:spcBef>
                <a:spcPct val="0"/>
              </a:spcBef>
              <a:spcAft>
                <a:spcPct val="0"/>
              </a:spcAft>
            </a:pPr>
            <a:r>
              <a:rPr lang="en-US" sz="2800" i="1" dirty="0">
                <a:solidFill>
                  <a:schemeClr val="bg1"/>
                </a:solidFill>
                <a:latin typeface="Cambria" panose="02040503050406030204" pitchFamily="18" charset="0"/>
                <a:ea typeface="Times New Roman" panose="02020603050405020304" pitchFamily="18" charset="0"/>
                <a:cs typeface="Times New Roman" panose="02020603050405020304" pitchFamily="18" charset="0"/>
              </a:rPr>
              <a:t>Web Fraud Detection System</a:t>
            </a:r>
            <a:endParaRPr lang="en-US" sz="2800" i="1" dirty="0">
              <a:solidFill>
                <a:schemeClr val="bg1"/>
              </a:solidFill>
              <a:latin typeface="Times New Roman" panose="02020603050405020304" pitchFamily="18" charset="0"/>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18</a:t>
            </a:fld>
            <a:endParaRPr lang="en-US">
              <a:solidFill>
                <a:prstClr val="black">
                  <a:tint val="75000"/>
                </a:prstClr>
              </a:solidFill>
            </a:endParaRPr>
          </a:p>
        </p:txBody>
      </p:sp>
      <p:sp>
        <p:nvSpPr>
          <p:cNvPr id="13" name="TextBox 7"/>
          <p:cNvSpPr txBox="1"/>
          <p:nvPr/>
        </p:nvSpPr>
        <p:spPr>
          <a:xfrm>
            <a:off x="369254" y="236724"/>
            <a:ext cx="1314411" cy="954107"/>
          </a:xfrm>
          <a:prstGeom prst="rect">
            <a:avLst/>
          </a:prstGeom>
          <a:noFill/>
        </p:spPr>
        <p:txBody>
          <a:bodyPr wrap="square" rtlCol="0">
            <a:spAutoFit/>
          </a:bodyPr>
          <a:lstStyle/>
          <a:p>
            <a:pPr algn="ctr"/>
            <a:r>
              <a:rPr lang="en-US" sz="2800" dirty="0" smtClean="0">
                <a:solidFill>
                  <a:prstClr val="white"/>
                </a:solidFill>
                <a:latin typeface="Tajawal Medium" panose="00000600000000000000" pitchFamily="2" charset="-78"/>
                <a:cs typeface="Tajawal Medium" panose="00000600000000000000" pitchFamily="2" charset="-78"/>
              </a:rPr>
              <a:t>Module </a:t>
            </a:r>
            <a:r>
              <a:rPr lang="en-US" sz="2800" dirty="0" smtClean="0">
                <a:solidFill>
                  <a:prstClr val="white"/>
                </a:solidFill>
                <a:latin typeface="Tajawal Medium" panose="00000600000000000000" pitchFamily="2" charset="-78"/>
                <a:cs typeface="Tajawal Medium" panose="00000600000000000000" pitchFamily="2" charset="-78"/>
              </a:rPr>
              <a:t>0</a:t>
            </a:r>
            <a:r>
              <a:rPr lang="en-US" sz="2800" dirty="0">
                <a:solidFill>
                  <a:prstClr val="white"/>
                </a:solidFill>
                <a:latin typeface="Tajawal Medium" panose="00000600000000000000" pitchFamily="2" charset="-78"/>
                <a:cs typeface="Tajawal Medium" panose="00000600000000000000" pitchFamily="2" charset="-78"/>
              </a:rPr>
              <a:t>7</a:t>
            </a:r>
            <a:endParaRPr lang="en-US" sz="2800" dirty="0" smtClean="0">
              <a:solidFill>
                <a:prstClr val="white"/>
              </a:solidFill>
              <a:latin typeface="Tajawal Medium" panose="00000600000000000000" pitchFamily="2" charset="-78"/>
              <a:cs typeface="Tajawal Medium" panose="00000600000000000000" pitchFamily="2" charset="-78"/>
            </a:endParaRPr>
          </a:p>
          <a:p>
            <a:pPr algn="ctr"/>
            <a:r>
              <a:rPr lang="en-US" sz="2800" dirty="0" smtClean="0">
                <a:solidFill>
                  <a:prstClr val="white"/>
                </a:solidFill>
                <a:latin typeface="Tajawal Medium" panose="00000600000000000000" pitchFamily="2" charset="-78"/>
                <a:cs typeface="Tajawal Medium" panose="00000600000000000000" pitchFamily="2" charset="-78"/>
              </a:rPr>
              <a:t>Lecture </a:t>
            </a:r>
            <a:r>
              <a:rPr lang="en-US" sz="2800" dirty="0" smtClean="0">
                <a:solidFill>
                  <a:prstClr val="white"/>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7" name="Picture 2" descr="Network security Computer network Computer security Software-defined  networking, cyber security, electric Blue, technology png | PNGEg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526109" y="389020"/>
            <a:ext cx="1066710" cy="1066710"/>
          </a:xfrm>
          <a:prstGeom prst="ellipse">
            <a:avLst/>
          </a:prstGeom>
          <a:noFill/>
          <a:extLst>
            <a:ext uri="{909E8E84-426E-40DD-AFC4-6F175D3DCCD1}">
              <a14:hiddenFill xmlns:a14="http://schemas.microsoft.com/office/drawing/2010/main">
                <a:solidFill>
                  <a:srgbClr val="FFFFFF"/>
                </a:solidFill>
              </a14:hiddenFill>
            </a:ext>
          </a:extLst>
        </p:spPr>
      </p:pic>
      <p:sp>
        <p:nvSpPr>
          <p:cNvPr id="15" name="Content Placeholder 3">
            <a:extLst>
              <a:ext uri="{FF2B5EF4-FFF2-40B4-BE49-F238E27FC236}">
                <a16:creationId xmlns:a16="http://schemas.microsoft.com/office/drawing/2014/main" xmlns="" id="{75DFAA2B-5AEA-4425-8CC7-8368B9233BD8}"/>
              </a:ext>
            </a:extLst>
          </p:cNvPr>
          <p:cNvSpPr txBox="1">
            <a:spLocks/>
          </p:cNvSpPr>
          <p:nvPr/>
        </p:nvSpPr>
        <p:spPr>
          <a:xfrm>
            <a:off x="1874165" y="1519310"/>
            <a:ext cx="9242474" cy="464001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buFont typeface="Wingdings" panose="05000000000000000000" pitchFamily="2" charset="2"/>
              <a:buChar char="§"/>
            </a:pPr>
            <a:r>
              <a:rPr lang="en-US" sz="2000" b="1" dirty="0" smtClean="0">
                <a:solidFill>
                  <a:srgbClr val="FF0000"/>
                </a:solidFill>
                <a:latin typeface="Cambria" panose="02040503050406030204" pitchFamily="18" charset="0"/>
                <a:ea typeface="Times New Roman" panose="02020603050405020304" pitchFamily="18" charset="0"/>
                <a:cs typeface="Times New Roman" panose="02020603050405020304" pitchFamily="18" charset="0"/>
              </a:rPr>
              <a:t>What algorithms are used in WFDS Systems? …</a:t>
            </a:r>
          </a:p>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Web fraud detection system WFDS is a software system, which uses the latest software technologies for detecting the fraudulent transaction. It uses the scoring system, which scores the transactions with the help of some algorithms known as the scoring algorithms. The main scoring algorithms used by the WFDS systems are listed below:</a:t>
            </a:r>
            <a:endParaRPr lang="en-US" dirty="0" smtClean="0">
              <a:latin typeface="Calibri" panose="020F0502020204030204" pitchFamily="34" charset="0"/>
              <a:ea typeface="Calibri" panose="020F0502020204030204" pitchFamily="34" charset="0"/>
              <a:cs typeface="Arial" panose="020B0604020202020204" pitchFamily="34" charset="0"/>
            </a:endParaRP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Predictive Behavioral Scoring Model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Rule-Based Scoring Model </a:t>
            </a:r>
          </a:p>
          <a:p>
            <a:pPr marL="342900" indent="-34290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Hybrid Scoring Model </a:t>
            </a:r>
          </a:p>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These scoring methods use the user behavior, using pattern or both pattern and behavior are used collectively to assess the web transactions.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79906690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39363" y="543490"/>
            <a:ext cx="3616567" cy="523220"/>
          </a:xfrm>
          <a:prstGeom prst="rect">
            <a:avLst/>
          </a:prstGeom>
          <a:noFill/>
        </p:spPr>
        <p:txBody>
          <a:bodyPr wrap="none" rtlCol="0">
            <a:spAutoFit/>
          </a:bodyPr>
          <a:lstStyle/>
          <a:p>
            <a:pPr fontAlgn="base">
              <a:spcAft>
                <a:spcPct val="0"/>
              </a:spcAft>
            </a:pPr>
            <a:r>
              <a:rPr lang="en-US" sz="2800" i="1" dirty="0">
                <a:solidFill>
                  <a:schemeClr val="bg1"/>
                </a:solidFill>
              </a:rPr>
              <a:t>Browser Cache Clearing</a:t>
            </a:r>
            <a:endParaRPr lang="en-US" sz="2800" i="1" dirty="0">
              <a:solidFill>
                <a:schemeClr val="bg1"/>
              </a:solidFill>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19</a:t>
            </a:fld>
            <a:endParaRPr lang="en-US">
              <a:solidFill>
                <a:prstClr val="black">
                  <a:tint val="75000"/>
                </a:prstClr>
              </a:solidFill>
            </a:endParaRPr>
          </a:p>
        </p:txBody>
      </p:sp>
      <p:sp>
        <p:nvSpPr>
          <p:cNvPr id="13" name="TextBox 7"/>
          <p:cNvSpPr txBox="1"/>
          <p:nvPr/>
        </p:nvSpPr>
        <p:spPr>
          <a:xfrm>
            <a:off x="369254" y="236724"/>
            <a:ext cx="1314411" cy="954107"/>
          </a:xfrm>
          <a:prstGeom prst="rect">
            <a:avLst/>
          </a:prstGeom>
          <a:noFill/>
        </p:spPr>
        <p:txBody>
          <a:bodyPr wrap="square" rtlCol="0">
            <a:spAutoFit/>
          </a:bodyPr>
          <a:lstStyle/>
          <a:p>
            <a:pPr algn="ctr"/>
            <a:r>
              <a:rPr lang="en-US" sz="2800" dirty="0" smtClean="0">
                <a:solidFill>
                  <a:prstClr val="white"/>
                </a:solidFill>
                <a:latin typeface="Tajawal Medium" panose="00000600000000000000" pitchFamily="2" charset="-78"/>
                <a:cs typeface="Tajawal Medium" panose="00000600000000000000" pitchFamily="2" charset="-78"/>
              </a:rPr>
              <a:t>Module </a:t>
            </a:r>
            <a:r>
              <a:rPr lang="en-US" sz="2800" dirty="0" smtClean="0">
                <a:solidFill>
                  <a:prstClr val="white"/>
                </a:solidFill>
                <a:latin typeface="Tajawal Medium" panose="00000600000000000000" pitchFamily="2" charset="-78"/>
                <a:cs typeface="Tajawal Medium" panose="00000600000000000000" pitchFamily="2" charset="-78"/>
              </a:rPr>
              <a:t>0</a:t>
            </a:r>
            <a:r>
              <a:rPr lang="en-US" sz="2800" dirty="0">
                <a:solidFill>
                  <a:prstClr val="white"/>
                </a:solidFill>
                <a:latin typeface="Tajawal Medium" panose="00000600000000000000" pitchFamily="2" charset="-78"/>
                <a:cs typeface="Tajawal Medium" panose="00000600000000000000" pitchFamily="2" charset="-78"/>
              </a:rPr>
              <a:t>7</a:t>
            </a:r>
            <a:endParaRPr lang="en-US" sz="2800" dirty="0" smtClean="0">
              <a:solidFill>
                <a:prstClr val="white"/>
              </a:solidFill>
              <a:latin typeface="Tajawal Medium" panose="00000600000000000000" pitchFamily="2" charset="-78"/>
              <a:cs typeface="Tajawal Medium" panose="00000600000000000000" pitchFamily="2" charset="-78"/>
            </a:endParaRPr>
          </a:p>
          <a:p>
            <a:pPr algn="ctr"/>
            <a:r>
              <a:rPr lang="en-US" sz="2800" dirty="0" smtClean="0">
                <a:solidFill>
                  <a:prstClr val="white"/>
                </a:solidFill>
                <a:latin typeface="Tajawal Medium" panose="00000600000000000000" pitchFamily="2" charset="-78"/>
                <a:cs typeface="Tajawal Medium" panose="00000600000000000000" pitchFamily="2" charset="-78"/>
              </a:rPr>
              <a:t>Lecture </a:t>
            </a:r>
            <a:r>
              <a:rPr lang="en-US" sz="2800" dirty="0" smtClean="0">
                <a:solidFill>
                  <a:prstClr val="white"/>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7" name="Picture 2" descr="Network security Computer network Computer security Software-defined  networking, cyber security, electric Blue, technology png | PNGEg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526109" y="389020"/>
            <a:ext cx="1066710" cy="1066710"/>
          </a:xfrm>
          <a:prstGeom prst="ellipse">
            <a:avLst/>
          </a:prstGeom>
          <a:noFill/>
          <a:extLst>
            <a:ext uri="{909E8E84-426E-40DD-AFC4-6F175D3DCCD1}">
              <a14:hiddenFill xmlns:a14="http://schemas.microsoft.com/office/drawing/2010/main">
                <a:solidFill>
                  <a:srgbClr val="FFFFFF"/>
                </a:solidFill>
              </a14:hiddenFill>
            </a:ext>
          </a:extLst>
        </p:spPr>
      </p:pic>
      <p:pic>
        <p:nvPicPr>
          <p:cNvPr id="15" name="Picture 4" descr="Image result for browser">
            <a:extLst>
              <a:ext uri="{FF2B5EF4-FFF2-40B4-BE49-F238E27FC236}">
                <a16:creationId xmlns="" xmlns:a16="http://schemas.microsoft.com/office/drawing/2014/main" id="{AA98D703-CBDB-41FD-80E6-3EFC067BE849}"/>
              </a:ext>
            </a:extLst>
          </p:cNvPr>
          <p:cNvPicPr/>
          <p:nvPr/>
        </p:nvPicPr>
        <p:blipFill>
          <a:blip r:embed="rId8" cstate="print"/>
          <a:srcRect/>
          <a:stretch>
            <a:fillRect/>
          </a:stretch>
        </p:blipFill>
        <p:spPr bwMode="auto">
          <a:xfrm>
            <a:off x="8690024" y="2368590"/>
            <a:ext cx="2943225" cy="2209165"/>
          </a:xfrm>
          <a:prstGeom prst="rect">
            <a:avLst/>
          </a:prstGeom>
          <a:noFill/>
          <a:ln w="9525">
            <a:noFill/>
            <a:miter lim="800000"/>
            <a:headEnd/>
            <a:tailEnd/>
          </a:ln>
          <a:effectLst>
            <a:softEdge rad="381000"/>
          </a:effectLst>
        </p:spPr>
      </p:pic>
      <p:sp>
        <p:nvSpPr>
          <p:cNvPr id="16" name="مستطيل 15"/>
          <p:cNvSpPr/>
          <p:nvPr/>
        </p:nvSpPr>
        <p:spPr>
          <a:xfrm>
            <a:off x="1427238" y="1610200"/>
            <a:ext cx="7083714" cy="5170646"/>
          </a:xfrm>
          <a:prstGeom prst="rect">
            <a:avLst/>
          </a:prstGeom>
        </p:spPr>
        <p:txBody>
          <a:bodyPr wrap="square">
            <a:spAutoFit/>
          </a:bodyPr>
          <a:lstStyle/>
          <a:p>
            <a:pPr marL="342900" indent="-342900" algn="just" eaLnBrk="0" fontAlgn="base" hangingPunct="0">
              <a:lnSpc>
                <a:spcPct val="150000"/>
              </a:lnSpc>
              <a:spcBef>
                <a:spcPct val="0"/>
              </a:spcBef>
              <a:spcAft>
                <a:spcPct val="0"/>
              </a:spcAft>
              <a:buFont typeface="Arial" pitchFamily="34" charset="0"/>
              <a:buChar char="•"/>
            </a:pPr>
            <a:r>
              <a:rPr lang="en-US" sz="2000" dirty="0">
                <a:solidFill>
                  <a:srgbClr val="000099"/>
                </a:solidFill>
                <a:latin typeface="Calibri" panose="020F0502020204030204" pitchFamily="34" charset="0"/>
                <a:ea typeface="Calibri" panose="020F0502020204030204" pitchFamily="34" charset="0"/>
                <a:cs typeface="Arial" panose="020B0604020202020204" pitchFamily="34" charset="0"/>
              </a:rPr>
              <a:t>Normally, all types of browsers cache the information about the browsing history, browsing information like forms, data, and other information that you browse through</a:t>
            </a:r>
            <a:r>
              <a:rPr lang="en-US" sz="2000" dirty="0" smtClean="0">
                <a:solidFill>
                  <a:srgbClr val="000099"/>
                </a:solidFill>
                <a:latin typeface="Calibri" panose="020F0502020204030204" pitchFamily="34" charset="0"/>
                <a:ea typeface="Calibri" panose="020F0502020204030204" pitchFamily="34" charset="0"/>
                <a:cs typeface="Arial" panose="020B0604020202020204" pitchFamily="34" charset="0"/>
              </a:rPr>
              <a:t>.</a:t>
            </a:r>
          </a:p>
          <a:p>
            <a:pPr algn="just" eaLnBrk="0" fontAlgn="base" hangingPunct="0">
              <a:lnSpc>
                <a:spcPct val="150000"/>
              </a:lnSpc>
              <a:spcBef>
                <a:spcPct val="0"/>
              </a:spcBef>
              <a:spcAft>
                <a:spcPct val="0"/>
              </a:spcAft>
            </a:pPr>
            <a:endParaRPr lang="en-US" sz="2000" dirty="0" smtClean="0">
              <a:solidFill>
                <a:srgbClr val="000099"/>
              </a:solidFill>
              <a:latin typeface="Calibri" panose="020F0502020204030204" pitchFamily="34" charset="0"/>
              <a:ea typeface="Calibri" panose="020F0502020204030204" pitchFamily="34" charset="0"/>
              <a:cs typeface="Arial" panose="020B0604020202020204" pitchFamily="34" charset="0"/>
            </a:endParaRPr>
          </a:p>
          <a:p>
            <a:pPr marL="342900" indent="-342900" algn="just" eaLnBrk="0" fontAlgn="base" hangingPunct="0">
              <a:lnSpc>
                <a:spcPct val="150000"/>
              </a:lnSpc>
              <a:spcBef>
                <a:spcPct val="0"/>
              </a:spcBef>
              <a:spcAft>
                <a:spcPct val="0"/>
              </a:spcAft>
              <a:buFont typeface="Arial" pitchFamily="34" charset="0"/>
              <a:buChar char="•"/>
            </a:pPr>
            <a:r>
              <a:rPr lang="en-US" sz="2000" dirty="0" smtClean="0">
                <a:solidFill>
                  <a:srgbClr val="000099"/>
                </a:solidFill>
                <a:latin typeface="Calibri" panose="020F0502020204030204" pitchFamily="34" charset="0"/>
                <a:ea typeface="Calibri" panose="020F0502020204030204" pitchFamily="34" charset="0"/>
                <a:cs typeface="Arial" panose="020B0604020202020204" pitchFamily="34" charset="0"/>
              </a:rPr>
              <a:t>The </a:t>
            </a:r>
            <a:r>
              <a:rPr lang="en-US" sz="2000" dirty="0">
                <a:solidFill>
                  <a:srgbClr val="000099"/>
                </a:solidFill>
                <a:latin typeface="Calibri" panose="020F0502020204030204" pitchFamily="34" charset="0"/>
                <a:ea typeface="Calibri" panose="020F0502020204030204" pitchFamily="34" charset="0"/>
                <a:cs typeface="Arial" panose="020B0604020202020204" pitchFamily="34" charset="0"/>
              </a:rPr>
              <a:t>browsers save certain forms and data retrieved from the online sources. Those forms and offline data saved in the browsers cache memory load, when you visit the related URLs. You can also load those resources offline, if saved for that purpose. </a:t>
            </a:r>
          </a:p>
          <a:p>
            <a:pPr algn="just" eaLnBrk="0" fontAlgn="base" hangingPunct="0">
              <a:lnSpc>
                <a:spcPct val="150000"/>
              </a:lnSpc>
              <a:spcBef>
                <a:spcPct val="0"/>
              </a:spcBef>
              <a:spcAft>
                <a:spcPct val="0"/>
              </a:spcAft>
            </a:pPr>
            <a:endParaRPr lang="en-US" sz="2000" dirty="0" smtClean="0">
              <a:solidFill>
                <a:srgbClr val="000099"/>
              </a:solidFill>
              <a:latin typeface="Calibri" panose="020F0502020204030204" pitchFamily="34" charset="0"/>
              <a:ea typeface="Calibri" panose="020F0502020204030204" pitchFamily="34" charset="0"/>
              <a:cs typeface="Arial" panose="020B0604020202020204" pitchFamily="34" charset="0"/>
            </a:endParaRPr>
          </a:p>
          <a:p>
            <a:pPr marL="342900" indent="-342900" algn="just" eaLnBrk="0" fontAlgn="base" hangingPunct="0">
              <a:lnSpc>
                <a:spcPct val="150000"/>
              </a:lnSpc>
              <a:spcBef>
                <a:spcPct val="0"/>
              </a:spcBef>
              <a:spcAft>
                <a:spcPct val="0"/>
              </a:spcAft>
              <a:buFont typeface="Arial" pitchFamily="34" charset="0"/>
              <a:buChar char="•"/>
            </a:pPr>
            <a:endParaRPr lang="en-US" sz="2000" dirty="0">
              <a:solidFill>
                <a:srgbClr val="000099"/>
              </a:solidFill>
              <a:latin typeface="Times New Roman" panose="02020603050405020304" pitchFamily="18" charset="0"/>
            </a:endParaRPr>
          </a:p>
        </p:txBody>
      </p:sp>
    </p:spTree>
    <p:extLst>
      <p:ext uri="{BB962C8B-B14F-4D97-AF65-F5344CB8AC3E}">
        <p14:creationId xmlns:p14="http://schemas.microsoft.com/office/powerpoint/2010/main" val="191625279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39363" y="543490"/>
            <a:ext cx="3616567" cy="523220"/>
          </a:xfrm>
          <a:prstGeom prst="rect">
            <a:avLst/>
          </a:prstGeom>
          <a:noFill/>
        </p:spPr>
        <p:txBody>
          <a:bodyPr wrap="none" rtlCol="0">
            <a:spAutoFit/>
          </a:bodyPr>
          <a:lstStyle/>
          <a:p>
            <a:pPr fontAlgn="base">
              <a:spcAft>
                <a:spcPct val="0"/>
              </a:spcAft>
            </a:pPr>
            <a:r>
              <a:rPr lang="en-US" sz="2800" i="1" dirty="0">
                <a:solidFill>
                  <a:schemeClr val="bg1"/>
                </a:solidFill>
              </a:rPr>
              <a:t>Browser Cache Clearing</a:t>
            </a:r>
            <a:endParaRPr lang="en-US" sz="2800" i="1" dirty="0">
              <a:solidFill>
                <a:schemeClr val="bg1"/>
              </a:solidFill>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20</a:t>
            </a:fld>
            <a:endParaRPr lang="en-US">
              <a:solidFill>
                <a:prstClr val="black">
                  <a:tint val="75000"/>
                </a:prstClr>
              </a:solidFill>
            </a:endParaRPr>
          </a:p>
        </p:txBody>
      </p:sp>
      <p:sp>
        <p:nvSpPr>
          <p:cNvPr id="13" name="TextBox 7"/>
          <p:cNvSpPr txBox="1"/>
          <p:nvPr/>
        </p:nvSpPr>
        <p:spPr>
          <a:xfrm>
            <a:off x="369254" y="236724"/>
            <a:ext cx="1314411" cy="954107"/>
          </a:xfrm>
          <a:prstGeom prst="rect">
            <a:avLst/>
          </a:prstGeom>
          <a:noFill/>
        </p:spPr>
        <p:txBody>
          <a:bodyPr wrap="square" rtlCol="0">
            <a:spAutoFit/>
          </a:bodyPr>
          <a:lstStyle/>
          <a:p>
            <a:pPr algn="ctr"/>
            <a:r>
              <a:rPr lang="en-US" sz="2800" dirty="0" smtClean="0">
                <a:solidFill>
                  <a:prstClr val="white"/>
                </a:solidFill>
                <a:latin typeface="Tajawal Medium" panose="00000600000000000000" pitchFamily="2" charset="-78"/>
                <a:cs typeface="Tajawal Medium" panose="00000600000000000000" pitchFamily="2" charset="-78"/>
              </a:rPr>
              <a:t>Module </a:t>
            </a:r>
            <a:r>
              <a:rPr lang="en-US" sz="2800" dirty="0" smtClean="0">
                <a:solidFill>
                  <a:prstClr val="white"/>
                </a:solidFill>
                <a:latin typeface="Tajawal Medium" panose="00000600000000000000" pitchFamily="2" charset="-78"/>
                <a:cs typeface="Tajawal Medium" panose="00000600000000000000" pitchFamily="2" charset="-78"/>
              </a:rPr>
              <a:t>0</a:t>
            </a:r>
            <a:r>
              <a:rPr lang="en-US" sz="2800" dirty="0">
                <a:solidFill>
                  <a:prstClr val="white"/>
                </a:solidFill>
                <a:latin typeface="Tajawal Medium" panose="00000600000000000000" pitchFamily="2" charset="-78"/>
                <a:cs typeface="Tajawal Medium" panose="00000600000000000000" pitchFamily="2" charset="-78"/>
              </a:rPr>
              <a:t>7</a:t>
            </a:r>
            <a:endParaRPr lang="en-US" sz="2800" dirty="0" smtClean="0">
              <a:solidFill>
                <a:prstClr val="white"/>
              </a:solidFill>
              <a:latin typeface="Tajawal Medium" panose="00000600000000000000" pitchFamily="2" charset="-78"/>
              <a:cs typeface="Tajawal Medium" panose="00000600000000000000" pitchFamily="2" charset="-78"/>
            </a:endParaRPr>
          </a:p>
          <a:p>
            <a:pPr algn="ctr"/>
            <a:r>
              <a:rPr lang="en-US" sz="2800" dirty="0" smtClean="0">
                <a:solidFill>
                  <a:prstClr val="white"/>
                </a:solidFill>
                <a:latin typeface="Tajawal Medium" panose="00000600000000000000" pitchFamily="2" charset="-78"/>
                <a:cs typeface="Tajawal Medium" panose="00000600000000000000" pitchFamily="2" charset="-78"/>
              </a:rPr>
              <a:t>Lecture </a:t>
            </a:r>
            <a:r>
              <a:rPr lang="en-US" sz="2800" dirty="0" smtClean="0">
                <a:solidFill>
                  <a:prstClr val="white"/>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7" name="Picture 2" descr="Network security Computer network Computer security Software-defined  networking, cyber security, electric Blue, technology png | PNGEg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526109" y="389020"/>
            <a:ext cx="1066710" cy="1066710"/>
          </a:xfrm>
          <a:prstGeom prst="ellipse">
            <a:avLst/>
          </a:prstGeom>
          <a:noFill/>
          <a:extLst>
            <a:ext uri="{909E8E84-426E-40DD-AFC4-6F175D3DCCD1}">
              <a14:hiddenFill xmlns:a14="http://schemas.microsoft.com/office/drawing/2010/main">
                <a:solidFill>
                  <a:srgbClr val="FFFFFF"/>
                </a:solidFill>
              </a14:hiddenFill>
            </a:ext>
          </a:extLst>
        </p:spPr>
      </p:pic>
      <p:sp>
        <p:nvSpPr>
          <p:cNvPr id="18" name="Content Placeholder 3">
            <a:extLst>
              <a:ext uri="{FF2B5EF4-FFF2-40B4-BE49-F238E27FC236}">
                <a16:creationId xmlns="" xmlns:a16="http://schemas.microsoft.com/office/drawing/2014/main" id="{75DFAA2B-5AEA-4425-8CC7-8368B9233BD8}"/>
              </a:ext>
            </a:extLst>
          </p:cNvPr>
          <p:cNvSpPr txBox="1">
            <a:spLocks/>
          </p:cNvSpPr>
          <p:nvPr/>
        </p:nvSpPr>
        <p:spPr>
          <a:xfrm>
            <a:off x="767408" y="1744327"/>
            <a:ext cx="6624736" cy="445945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buFont typeface="Wingdings" panose="05000000000000000000" pitchFamily="2" charset="2"/>
              <a:buChar char="§"/>
            </a:pPr>
            <a:r>
              <a:rPr lang="en-US" sz="2000" b="1" dirty="0" smtClean="0">
                <a:solidFill>
                  <a:srgbClr val="FF0000"/>
                </a:solidFill>
                <a:latin typeface="Cambria" panose="02040503050406030204" pitchFamily="18" charset="0"/>
                <a:ea typeface="Times New Roman" panose="02020603050405020304" pitchFamily="18" charset="0"/>
                <a:cs typeface="Times New Roman" panose="02020603050405020304" pitchFamily="18" charset="0"/>
              </a:rPr>
              <a:t>Google Chrome…</a:t>
            </a:r>
          </a:p>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To clear the cache of Google Chrome browser, take the following steps.</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Run the Google Chrome browser</a:t>
            </a:r>
          </a:p>
          <a:p>
            <a:pPr marL="342900" indent="-34290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Click the       symbol located at the right corner of the screen. The list of the options appears as shown </a:t>
            </a:r>
            <a:r>
              <a:rPr lang="en-US" dirty="0" smtClean="0">
                <a:latin typeface="Calibri" panose="020F0502020204030204" pitchFamily="34" charset="0"/>
                <a:ea typeface="Calibri" panose="020F0502020204030204" pitchFamily="34" charset="0"/>
                <a:cs typeface="Arial" panose="020B0604020202020204" pitchFamily="34" charset="0"/>
              </a:rPr>
              <a:t>.</a:t>
            </a:r>
          </a:p>
          <a:p>
            <a:pPr marL="0" indent="0" algn="just">
              <a:lnSpc>
                <a:spcPct val="150000"/>
              </a:lnSpc>
              <a:spcBef>
                <a:spcPts val="0"/>
              </a:spcBef>
              <a:spcAft>
                <a:spcPts val="1000"/>
              </a:spcAft>
              <a:buFont typeface="Arial" panose="020B0604020202020204" pitchFamily="34" charset="0"/>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9" name="Picture 5">
            <a:extLst>
              <a:ext uri="{FF2B5EF4-FFF2-40B4-BE49-F238E27FC236}">
                <a16:creationId xmlns="" xmlns:a16="http://schemas.microsoft.com/office/drawing/2014/main" id="{FB11E97B-B608-419D-A52C-E338819D202E}"/>
              </a:ext>
            </a:extLst>
          </p:cNvPr>
          <p:cNvPicPr/>
          <p:nvPr/>
        </p:nvPicPr>
        <p:blipFill>
          <a:blip r:embed="rId8" cstate="print"/>
          <a:srcRect/>
          <a:stretch>
            <a:fillRect/>
          </a:stretch>
        </p:blipFill>
        <p:spPr bwMode="auto">
          <a:xfrm>
            <a:off x="2096413" y="3791283"/>
            <a:ext cx="274711" cy="300673"/>
          </a:xfrm>
          <a:prstGeom prst="rect">
            <a:avLst/>
          </a:prstGeom>
          <a:noFill/>
          <a:ln w="9525">
            <a:solidFill>
              <a:schemeClr val="accent1"/>
            </a:solidFill>
            <a:miter lim="800000"/>
            <a:headEnd/>
            <a:tailEnd/>
          </a:ln>
        </p:spPr>
      </p:pic>
      <p:pic>
        <p:nvPicPr>
          <p:cNvPr id="20" name="Picture 6">
            <a:extLst>
              <a:ext uri="{FF2B5EF4-FFF2-40B4-BE49-F238E27FC236}">
                <a16:creationId xmlns="" xmlns:a16="http://schemas.microsoft.com/office/drawing/2014/main" id="{85040D95-52B0-4FBE-AD8F-AF79D5807021}"/>
              </a:ext>
            </a:extLst>
          </p:cNvPr>
          <p:cNvPicPr/>
          <p:nvPr/>
        </p:nvPicPr>
        <p:blipFill>
          <a:blip r:embed="rId9" cstate="print"/>
          <a:srcRect/>
          <a:stretch>
            <a:fillRect/>
          </a:stretch>
        </p:blipFill>
        <p:spPr bwMode="auto">
          <a:xfrm>
            <a:off x="7392144" y="1744327"/>
            <a:ext cx="3960440" cy="3816424"/>
          </a:xfrm>
          <a:prstGeom prst="rect">
            <a:avLst/>
          </a:prstGeom>
          <a:noFill/>
          <a:ln w="9525">
            <a:solidFill>
              <a:schemeClr val="accent1"/>
            </a:solidFill>
            <a:miter lim="800000"/>
            <a:headEnd/>
            <a:tailEnd/>
          </a:ln>
        </p:spPr>
      </p:pic>
    </p:spTree>
    <p:extLst>
      <p:ext uri="{BB962C8B-B14F-4D97-AF65-F5344CB8AC3E}">
        <p14:creationId xmlns:p14="http://schemas.microsoft.com/office/powerpoint/2010/main" val="262261571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39363" y="543490"/>
            <a:ext cx="3616567" cy="523220"/>
          </a:xfrm>
          <a:prstGeom prst="rect">
            <a:avLst/>
          </a:prstGeom>
          <a:noFill/>
        </p:spPr>
        <p:txBody>
          <a:bodyPr wrap="none" rtlCol="0">
            <a:spAutoFit/>
          </a:bodyPr>
          <a:lstStyle/>
          <a:p>
            <a:pPr fontAlgn="base">
              <a:spcAft>
                <a:spcPct val="0"/>
              </a:spcAft>
            </a:pPr>
            <a:r>
              <a:rPr lang="en-US" sz="2800" i="1" dirty="0">
                <a:solidFill>
                  <a:schemeClr val="bg1"/>
                </a:solidFill>
              </a:rPr>
              <a:t>Browser Cache Clearing</a:t>
            </a:r>
            <a:endParaRPr lang="en-US" sz="2800" i="1" dirty="0">
              <a:solidFill>
                <a:schemeClr val="bg1"/>
              </a:solidFill>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21</a:t>
            </a:fld>
            <a:endParaRPr lang="en-US">
              <a:solidFill>
                <a:prstClr val="black">
                  <a:tint val="75000"/>
                </a:prstClr>
              </a:solidFill>
            </a:endParaRPr>
          </a:p>
        </p:txBody>
      </p:sp>
      <p:sp>
        <p:nvSpPr>
          <p:cNvPr id="13" name="TextBox 7"/>
          <p:cNvSpPr txBox="1"/>
          <p:nvPr/>
        </p:nvSpPr>
        <p:spPr>
          <a:xfrm>
            <a:off x="369254" y="236724"/>
            <a:ext cx="1314411" cy="954107"/>
          </a:xfrm>
          <a:prstGeom prst="rect">
            <a:avLst/>
          </a:prstGeom>
          <a:noFill/>
        </p:spPr>
        <p:txBody>
          <a:bodyPr wrap="square" rtlCol="0">
            <a:spAutoFit/>
          </a:bodyPr>
          <a:lstStyle/>
          <a:p>
            <a:pPr algn="ctr"/>
            <a:r>
              <a:rPr lang="en-US" sz="2800" dirty="0" smtClean="0">
                <a:solidFill>
                  <a:prstClr val="white"/>
                </a:solidFill>
                <a:latin typeface="Tajawal Medium" panose="00000600000000000000" pitchFamily="2" charset="-78"/>
                <a:cs typeface="Tajawal Medium" panose="00000600000000000000" pitchFamily="2" charset="-78"/>
              </a:rPr>
              <a:t>Module </a:t>
            </a:r>
            <a:r>
              <a:rPr lang="en-US" sz="2800" dirty="0" smtClean="0">
                <a:solidFill>
                  <a:prstClr val="white"/>
                </a:solidFill>
                <a:latin typeface="Tajawal Medium" panose="00000600000000000000" pitchFamily="2" charset="-78"/>
                <a:cs typeface="Tajawal Medium" panose="00000600000000000000" pitchFamily="2" charset="-78"/>
              </a:rPr>
              <a:t>0</a:t>
            </a:r>
            <a:r>
              <a:rPr lang="en-US" sz="2800" dirty="0">
                <a:solidFill>
                  <a:prstClr val="white"/>
                </a:solidFill>
                <a:latin typeface="Tajawal Medium" panose="00000600000000000000" pitchFamily="2" charset="-78"/>
                <a:cs typeface="Tajawal Medium" panose="00000600000000000000" pitchFamily="2" charset="-78"/>
              </a:rPr>
              <a:t>7</a:t>
            </a:r>
            <a:endParaRPr lang="en-US" sz="2800" dirty="0" smtClean="0">
              <a:solidFill>
                <a:prstClr val="white"/>
              </a:solidFill>
              <a:latin typeface="Tajawal Medium" panose="00000600000000000000" pitchFamily="2" charset="-78"/>
              <a:cs typeface="Tajawal Medium" panose="00000600000000000000" pitchFamily="2" charset="-78"/>
            </a:endParaRPr>
          </a:p>
          <a:p>
            <a:pPr algn="ctr"/>
            <a:r>
              <a:rPr lang="en-US" sz="2800" dirty="0" smtClean="0">
                <a:solidFill>
                  <a:prstClr val="white"/>
                </a:solidFill>
                <a:latin typeface="Tajawal Medium" panose="00000600000000000000" pitchFamily="2" charset="-78"/>
                <a:cs typeface="Tajawal Medium" panose="00000600000000000000" pitchFamily="2" charset="-78"/>
              </a:rPr>
              <a:t>Lecture </a:t>
            </a:r>
            <a:r>
              <a:rPr lang="en-US" sz="2800" dirty="0" smtClean="0">
                <a:solidFill>
                  <a:prstClr val="white"/>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7" name="Picture 2" descr="Network security Computer network Computer security Software-defined  networking, cyber security, electric Blue, technology png | PNGEg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526109" y="389020"/>
            <a:ext cx="1066710" cy="1066710"/>
          </a:xfrm>
          <a:prstGeom prst="ellipse">
            <a:avLst/>
          </a:prstGeom>
          <a:noFill/>
          <a:extLst>
            <a:ext uri="{909E8E84-426E-40DD-AFC4-6F175D3DCCD1}">
              <a14:hiddenFill xmlns:a14="http://schemas.microsoft.com/office/drawing/2010/main">
                <a:solidFill>
                  <a:srgbClr val="FFFFFF"/>
                </a:solidFill>
              </a14:hiddenFill>
            </a:ext>
          </a:extLst>
        </p:spPr>
      </p:pic>
      <p:sp>
        <p:nvSpPr>
          <p:cNvPr id="12" name="Content Placeholder 3">
            <a:extLst>
              <a:ext uri="{FF2B5EF4-FFF2-40B4-BE49-F238E27FC236}">
                <a16:creationId xmlns="" xmlns:a16="http://schemas.microsoft.com/office/drawing/2014/main" id="{75DFAA2B-5AEA-4425-8CC7-8368B9233BD8}"/>
              </a:ext>
            </a:extLst>
          </p:cNvPr>
          <p:cNvSpPr txBox="1">
            <a:spLocks/>
          </p:cNvSpPr>
          <p:nvPr/>
        </p:nvSpPr>
        <p:spPr>
          <a:xfrm>
            <a:off x="1547446" y="1837107"/>
            <a:ext cx="3981301" cy="483225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buFont typeface="Wingdings" panose="05000000000000000000" pitchFamily="2" charset="2"/>
              <a:buChar char="§"/>
            </a:pPr>
            <a:r>
              <a:rPr lang="en-US" sz="20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Google Chrome…</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Click the </a:t>
            </a:r>
            <a:r>
              <a:rPr lang="en-US" sz="1800" b="1" dirty="0" smtClean="0">
                <a:latin typeface="Calibri" panose="020F0502020204030204" pitchFamily="34" charset="0"/>
                <a:ea typeface="Calibri" panose="020F0502020204030204" pitchFamily="34" charset="0"/>
                <a:cs typeface="Arial" panose="020B0604020202020204" pitchFamily="34" charset="0"/>
              </a:rPr>
              <a:t>Settings</a:t>
            </a:r>
            <a:r>
              <a:rPr lang="en-US" sz="1800" dirty="0" smtClean="0">
                <a:latin typeface="Calibri" panose="020F0502020204030204" pitchFamily="34" charset="0"/>
                <a:ea typeface="Calibri" panose="020F0502020204030204" pitchFamily="34" charset="0"/>
                <a:cs typeface="Arial" panose="020B0604020202020204" pitchFamily="34" charset="0"/>
              </a:rPr>
              <a:t> option from the list. The </a:t>
            </a:r>
            <a:r>
              <a:rPr lang="en-US" sz="1800" b="1" dirty="0" smtClean="0">
                <a:latin typeface="Calibri" panose="020F0502020204030204" pitchFamily="34" charset="0"/>
                <a:ea typeface="Calibri" panose="020F0502020204030204" pitchFamily="34" charset="0"/>
                <a:cs typeface="Arial" panose="020B0604020202020204" pitchFamily="34" charset="0"/>
              </a:rPr>
              <a:t>Setting</a:t>
            </a:r>
            <a:r>
              <a:rPr lang="en-US" sz="1800" dirty="0" smtClean="0">
                <a:latin typeface="Calibri" panose="020F0502020204030204" pitchFamily="34" charset="0"/>
                <a:ea typeface="Calibri" panose="020F0502020204030204" pitchFamily="34" charset="0"/>
                <a:cs typeface="Arial" panose="020B0604020202020204" pitchFamily="34" charset="0"/>
              </a:rPr>
              <a:t> page appears.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Scroll down to the </a:t>
            </a:r>
            <a:r>
              <a:rPr lang="en-US" sz="1800" b="1" dirty="0" smtClean="0">
                <a:latin typeface="Calibri" panose="020F0502020204030204" pitchFamily="34" charset="0"/>
                <a:ea typeface="Calibri" panose="020F0502020204030204" pitchFamily="34" charset="0"/>
                <a:cs typeface="Arial" panose="020B0604020202020204" pitchFamily="34" charset="0"/>
              </a:rPr>
              <a:t>Advanced</a:t>
            </a:r>
            <a:r>
              <a:rPr lang="en-US" sz="1800" dirty="0" smtClean="0">
                <a:latin typeface="Calibri" panose="020F0502020204030204" pitchFamily="34" charset="0"/>
                <a:ea typeface="Calibri" panose="020F0502020204030204" pitchFamily="34" charset="0"/>
                <a:cs typeface="Arial" panose="020B0604020202020204" pitchFamily="34" charset="0"/>
              </a:rPr>
              <a:t> option and click it. </a:t>
            </a:r>
          </a:p>
          <a:p>
            <a:pPr marL="342900" indent="-342900" algn="just">
              <a:lnSpc>
                <a:spcPct val="150000"/>
              </a:lnSpc>
              <a:spcBef>
                <a:spcPts val="0"/>
              </a:spcBef>
              <a:spcAft>
                <a:spcPts val="1000"/>
              </a:spcAft>
              <a:buFont typeface="Times New Roman" panose="02020603050405020304" pitchFamily="18" charset="0"/>
              <a:buChar char="─"/>
            </a:pPr>
            <a:r>
              <a:rPr lang="en-US" sz="1800" b="1" dirty="0" smtClean="0">
                <a:latin typeface="Calibri" panose="020F0502020204030204" pitchFamily="34" charset="0"/>
                <a:ea typeface="Calibri" panose="020F0502020204030204" pitchFamily="34" charset="0"/>
                <a:cs typeface="Arial" panose="020B0604020202020204" pitchFamily="34" charset="0"/>
              </a:rPr>
              <a:t>Privacy and Security</a:t>
            </a:r>
            <a:r>
              <a:rPr lang="en-US" sz="1800" dirty="0" smtClean="0">
                <a:latin typeface="Calibri" panose="020F0502020204030204" pitchFamily="34" charset="0"/>
                <a:ea typeface="Calibri" panose="020F0502020204030204" pitchFamily="34" charset="0"/>
                <a:cs typeface="Arial" panose="020B0604020202020204" pitchFamily="34" charset="0"/>
              </a:rPr>
              <a:t> category appears as shown below</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5" name="Picture 7">
            <a:extLst>
              <a:ext uri="{FF2B5EF4-FFF2-40B4-BE49-F238E27FC236}">
                <a16:creationId xmlns="" xmlns:a16="http://schemas.microsoft.com/office/drawing/2014/main" id="{69361E6D-B6B6-4B5D-9AE5-B004C98A7584}"/>
              </a:ext>
            </a:extLst>
          </p:cNvPr>
          <p:cNvPicPr/>
          <p:nvPr/>
        </p:nvPicPr>
        <p:blipFill>
          <a:blip r:embed="rId8" cstate="print"/>
          <a:srcRect/>
          <a:stretch>
            <a:fillRect/>
          </a:stretch>
        </p:blipFill>
        <p:spPr bwMode="auto">
          <a:xfrm>
            <a:off x="5528747" y="2204822"/>
            <a:ext cx="6391445" cy="2890911"/>
          </a:xfrm>
          <a:prstGeom prst="rect">
            <a:avLst/>
          </a:prstGeom>
          <a:noFill/>
          <a:ln w="9525">
            <a:solidFill>
              <a:schemeClr val="accent1"/>
            </a:solidFill>
            <a:miter lim="800000"/>
            <a:headEnd/>
            <a:tailEnd/>
          </a:ln>
        </p:spPr>
      </p:pic>
    </p:spTree>
    <p:extLst>
      <p:ext uri="{BB962C8B-B14F-4D97-AF65-F5344CB8AC3E}">
        <p14:creationId xmlns:p14="http://schemas.microsoft.com/office/powerpoint/2010/main" val="342871976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39363" y="543490"/>
            <a:ext cx="3616567" cy="523220"/>
          </a:xfrm>
          <a:prstGeom prst="rect">
            <a:avLst/>
          </a:prstGeom>
          <a:noFill/>
        </p:spPr>
        <p:txBody>
          <a:bodyPr wrap="none" rtlCol="0">
            <a:spAutoFit/>
          </a:bodyPr>
          <a:lstStyle/>
          <a:p>
            <a:pPr fontAlgn="base">
              <a:spcAft>
                <a:spcPct val="0"/>
              </a:spcAft>
            </a:pPr>
            <a:r>
              <a:rPr lang="en-US" sz="2800" i="1" dirty="0">
                <a:solidFill>
                  <a:schemeClr val="bg1"/>
                </a:solidFill>
              </a:rPr>
              <a:t>Browser Cache Clearing</a:t>
            </a:r>
            <a:endParaRPr lang="en-US" sz="2800" i="1" dirty="0">
              <a:solidFill>
                <a:schemeClr val="bg1"/>
              </a:solidFill>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22</a:t>
            </a:fld>
            <a:endParaRPr lang="en-US">
              <a:solidFill>
                <a:prstClr val="black">
                  <a:tint val="75000"/>
                </a:prstClr>
              </a:solidFill>
            </a:endParaRPr>
          </a:p>
        </p:txBody>
      </p:sp>
      <p:sp>
        <p:nvSpPr>
          <p:cNvPr id="13" name="TextBox 7"/>
          <p:cNvSpPr txBox="1"/>
          <p:nvPr/>
        </p:nvSpPr>
        <p:spPr>
          <a:xfrm>
            <a:off x="369254" y="236724"/>
            <a:ext cx="1314411" cy="954107"/>
          </a:xfrm>
          <a:prstGeom prst="rect">
            <a:avLst/>
          </a:prstGeom>
          <a:noFill/>
        </p:spPr>
        <p:txBody>
          <a:bodyPr wrap="square" rtlCol="0">
            <a:spAutoFit/>
          </a:bodyPr>
          <a:lstStyle/>
          <a:p>
            <a:pPr algn="ctr"/>
            <a:r>
              <a:rPr lang="en-US" sz="2800" dirty="0" smtClean="0">
                <a:solidFill>
                  <a:prstClr val="white"/>
                </a:solidFill>
                <a:latin typeface="Tajawal Medium" panose="00000600000000000000" pitchFamily="2" charset="-78"/>
                <a:cs typeface="Tajawal Medium" panose="00000600000000000000" pitchFamily="2" charset="-78"/>
              </a:rPr>
              <a:t>Module </a:t>
            </a:r>
            <a:r>
              <a:rPr lang="en-US" sz="2800" dirty="0" smtClean="0">
                <a:solidFill>
                  <a:prstClr val="white"/>
                </a:solidFill>
                <a:latin typeface="Tajawal Medium" panose="00000600000000000000" pitchFamily="2" charset="-78"/>
                <a:cs typeface="Tajawal Medium" panose="00000600000000000000" pitchFamily="2" charset="-78"/>
              </a:rPr>
              <a:t>0</a:t>
            </a:r>
            <a:r>
              <a:rPr lang="en-US" sz="2800" dirty="0">
                <a:solidFill>
                  <a:prstClr val="white"/>
                </a:solidFill>
                <a:latin typeface="Tajawal Medium" panose="00000600000000000000" pitchFamily="2" charset="-78"/>
                <a:cs typeface="Tajawal Medium" panose="00000600000000000000" pitchFamily="2" charset="-78"/>
              </a:rPr>
              <a:t>7</a:t>
            </a:r>
            <a:endParaRPr lang="en-US" sz="2800" dirty="0" smtClean="0">
              <a:solidFill>
                <a:prstClr val="white"/>
              </a:solidFill>
              <a:latin typeface="Tajawal Medium" panose="00000600000000000000" pitchFamily="2" charset="-78"/>
              <a:cs typeface="Tajawal Medium" panose="00000600000000000000" pitchFamily="2" charset="-78"/>
            </a:endParaRPr>
          </a:p>
          <a:p>
            <a:pPr algn="ctr"/>
            <a:r>
              <a:rPr lang="en-US" sz="2800" dirty="0" smtClean="0">
                <a:solidFill>
                  <a:prstClr val="white"/>
                </a:solidFill>
                <a:latin typeface="Tajawal Medium" panose="00000600000000000000" pitchFamily="2" charset="-78"/>
                <a:cs typeface="Tajawal Medium" panose="00000600000000000000" pitchFamily="2" charset="-78"/>
              </a:rPr>
              <a:t>Lecture </a:t>
            </a:r>
            <a:r>
              <a:rPr lang="en-US" sz="2800" dirty="0" smtClean="0">
                <a:solidFill>
                  <a:prstClr val="white"/>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7" name="Picture 2" descr="Network security Computer network Computer security Software-defined  networking, cyber security, electric Blue, technology png | PNGEg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526109" y="389020"/>
            <a:ext cx="1066710" cy="1066710"/>
          </a:xfrm>
          <a:prstGeom prst="ellipse">
            <a:avLst/>
          </a:prstGeom>
          <a:noFill/>
          <a:extLst>
            <a:ext uri="{909E8E84-426E-40DD-AFC4-6F175D3DCCD1}">
              <a14:hiddenFill xmlns:a14="http://schemas.microsoft.com/office/drawing/2010/main">
                <a:solidFill>
                  <a:srgbClr val="FFFFFF"/>
                </a:solidFill>
              </a14:hiddenFill>
            </a:ext>
          </a:extLst>
        </p:spPr>
      </p:pic>
      <p:sp>
        <p:nvSpPr>
          <p:cNvPr id="12" name="Content Placeholder 3">
            <a:extLst>
              <a:ext uri="{FF2B5EF4-FFF2-40B4-BE49-F238E27FC236}">
                <a16:creationId xmlns="" xmlns:a16="http://schemas.microsoft.com/office/drawing/2014/main" id="{75DFAA2B-5AEA-4425-8CC7-8368B9233BD8}"/>
              </a:ext>
            </a:extLst>
          </p:cNvPr>
          <p:cNvSpPr txBox="1">
            <a:spLocks/>
          </p:cNvSpPr>
          <p:nvPr/>
        </p:nvSpPr>
        <p:spPr>
          <a:xfrm>
            <a:off x="911424" y="1981124"/>
            <a:ext cx="5923130" cy="352785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buFont typeface="Wingdings" panose="05000000000000000000" pitchFamily="2" charset="2"/>
              <a:buChar char="§"/>
            </a:pPr>
            <a:r>
              <a:rPr lang="en-US" sz="20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Google Chrome…</a:t>
            </a:r>
          </a:p>
          <a:p>
            <a:pPr marL="342900" indent="-34290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Scroll down and click to the </a:t>
            </a:r>
            <a:r>
              <a:rPr lang="en-US" sz="1800" b="1" dirty="0" smtClean="0">
                <a:latin typeface="Calibri" panose="020F0502020204030204" pitchFamily="34" charset="0"/>
                <a:ea typeface="Calibri" panose="020F0502020204030204" pitchFamily="34" charset="0"/>
                <a:cs typeface="Arial" panose="020B0604020202020204" pitchFamily="34" charset="0"/>
              </a:rPr>
              <a:t>Clear browsing data</a:t>
            </a:r>
            <a:r>
              <a:rPr lang="en-US" sz="1800" dirty="0" smtClean="0">
                <a:latin typeface="Calibri" panose="020F0502020204030204" pitchFamily="34" charset="0"/>
                <a:ea typeface="Calibri" panose="020F0502020204030204" pitchFamily="34" charset="0"/>
                <a:cs typeface="Arial" panose="020B0604020202020204" pitchFamily="34" charset="0"/>
              </a:rPr>
              <a:t> option. The </a:t>
            </a:r>
            <a:r>
              <a:rPr lang="en-US" sz="1800" b="1" dirty="0" smtClean="0">
                <a:latin typeface="Calibri" panose="020F0502020204030204" pitchFamily="34" charset="0"/>
                <a:ea typeface="Calibri" panose="020F0502020204030204" pitchFamily="34" charset="0"/>
                <a:cs typeface="Arial" panose="020B0604020202020204" pitchFamily="34" charset="0"/>
              </a:rPr>
              <a:t>Clear Browsing Data</a:t>
            </a:r>
            <a:r>
              <a:rPr lang="en-US" sz="1800" dirty="0" smtClean="0">
                <a:latin typeface="Calibri" panose="020F0502020204030204" pitchFamily="34" charset="0"/>
                <a:ea typeface="Calibri" panose="020F0502020204030204" pitchFamily="34" charset="0"/>
                <a:cs typeface="Arial" panose="020B0604020202020204" pitchFamily="34" charset="0"/>
              </a:rPr>
              <a:t> window with different options such as browsing history, cookies and other site data, and cached images and files appears.</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5" name="Picture 4">
            <a:extLst>
              <a:ext uri="{FF2B5EF4-FFF2-40B4-BE49-F238E27FC236}">
                <a16:creationId xmlns="" xmlns:a16="http://schemas.microsoft.com/office/drawing/2014/main" id="{E5D98434-F3AA-4F12-9F3B-116331348B47}"/>
              </a:ext>
            </a:extLst>
          </p:cNvPr>
          <p:cNvPicPr/>
          <p:nvPr/>
        </p:nvPicPr>
        <p:blipFill>
          <a:blip r:embed="rId8" cstate="print"/>
          <a:srcRect/>
          <a:stretch>
            <a:fillRect/>
          </a:stretch>
        </p:blipFill>
        <p:spPr bwMode="auto">
          <a:xfrm>
            <a:off x="6961582" y="1981123"/>
            <a:ext cx="4926965" cy="3303393"/>
          </a:xfrm>
          <a:prstGeom prst="rect">
            <a:avLst/>
          </a:prstGeom>
          <a:noFill/>
          <a:ln w="9525">
            <a:solidFill>
              <a:schemeClr val="accent1"/>
            </a:solidFill>
            <a:miter lim="800000"/>
            <a:headEnd/>
            <a:tailEnd/>
          </a:ln>
        </p:spPr>
      </p:pic>
    </p:spTree>
    <p:extLst>
      <p:ext uri="{BB962C8B-B14F-4D97-AF65-F5344CB8AC3E}">
        <p14:creationId xmlns:p14="http://schemas.microsoft.com/office/powerpoint/2010/main" val="342871976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39363" y="543490"/>
            <a:ext cx="3616567" cy="523220"/>
          </a:xfrm>
          <a:prstGeom prst="rect">
            <a:avLst/>
          </a:prstGeom>
          <a:noFill/>
        </p:spPr>
        <p:txBody>
          <a:bodyPr wrap="none" rtlCol="0">
            <a:spAutoFit/>
          </a:bodyPr>
          <a:lstStyle/>
          <a:p>
            <a:pPr fontAlgn="base">
              <a:spcAft>
                <a:spcPct val="0"/>
              </a:spcAft>
            </a:pPr>
            <a:r>
              <a:rPr lang="en-US" sz="2800" i="1" dirty="0">
                <a:solidFill>
                  <a:schemeClr val="bg1"/>
                </a:solidFill>
              </a:rPr>
              <a:t>Browser Cache Clearing</a:t>
            </a:r>
            <a:endParaRPr lang="en-US" sz="2800" i="1" dirty="0">
              <a:solidFill>
                <a:schemeClr val="bg1"/>
              </a:solidFill>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23</a:t>
            </a:fld>
            <a:endParaRPr lang="en-US">
              <a:solidFill>
                <a:prstClr val="black">
                  <a:tint val="75000"/>
                </a:prstClr>
              </a:solidFill>
            </a:endParaRPr>
          </a:p>
        </p:txBody>
      </p:sp>
      <p:sp>
        <p:nvSpPr>
          <p:cNvPr id="13" name="TextBox 7"/>
          <p:cNvSpPr txBox="1"/>
          <p:nvPr/>
        </p:nvSpPr>
        <p:spPr>
          <a:xfrm>
            <a:off x="369254" y="236724"/>
            <a:ext cx="1314411" cy="954107"/>
          </a:xfrm>
          <a:prstGeom prst="rect">
            <a:avLst/>
          </a:prstGeom>
          <a:noFill/>
        </p:spPr>
        <p:txBody>
          <a:bodyPr wrap="square" rtlCol="0">
            <a:spAutoFit/>
          </a:bodyPr>
          <a:lstStyle/>
          <a:p>
            <a:pPr algn="ctr"/>
            <a:r>
              <a:rPr lang="en-US" sz="2800" dirty="0" smtClean="0">
                <a:solidFill>
                  <a:prstClr val="white"/>
                </a:solidFill>
                <a:latin typeface="Tajawal Medium" panose="00000600000000000000" pitchFamily="2" charset="-78"/>
                <a:cs typeface="Tajawal Medium" panose="00000600000000000000" pitchFamily="2" charset="-78"/>
              </a:rPr>
              <a:t>Module </a:t>
            </a:r>
            <a:r>
              <a:rPr lang="en-US" sz="2800" dirty="0" smtClean="0">
                <a:solidFill>
                  <a:prstClr val="white"/>
                </a:solidFill>
                <a:latin typeface="Tajawal Medium" panose="00000600000000000000" pitchFamily="2" charset="-78"/>
                <a:cs typeface="Tajawal Medium" panose="00000600000000000000" pitchFamily="2" charset="-78"/>
              </a:rPr>
              <a:t>0</a:t>
            </a:r>
            <a:r>
              <a:rPr lang="en-US" sz="2800" dirty="0">
                <a:solidFill>
                  <a:prstClr val="white"/>
                </a:solidFill>
                <a:latin typeface="Tajawal Medium" panose="00000600000000000000" pitchFamily="2" charset="-78"/>
                <a:cs typeface="Tajawal Medium" panose="00000600000000000000" pitchFamily="2" charset="-78"/>
              </a:rPr>
              <a:t>7</a:t>
            </a:r>
            <a:endParaRPr lang="en-US" sz="2800" dirty="0" smtClean="0">
              <a:solidFill>
                <a:prstClr val="white"/>
              </a:solidFill>
              <a:latin typeface="Tajawal Medium" panose="00000600000000000000" pitchFamily="2" charset="-78"/>
              <a:cs typeface="Tajawal Medium" panose="00000600000000000000" pitchFamily="2" charset="-78"/>
            </a:endParaRPr>
          </a:p>
          <a:p>
            <a:pPr algn="ctr"/>
            <a:r>
              <a:rPr lang="en-US" sz="2800" dirty="0" smtClean="0">
                <a:solidFill>
                  <a:prstClr val="white"/>
                </a:solidFill>
                <a:latin typeface="Tajawal Medium" panose="00000600000000000000" pitchFamily="2" charset="-78"/>
                <a:cs typeface="Tajawal Medium" panose="00000600000000000000" pitchFamily="2" charset="-78"/>
              </a:rPr>
              <a:t>Lecture </a:t>
            </a:r>
            <a:r>
              <a:rPr lang="en-US" sz="2800" dirty="0" smtClean="0">
                <a:solidFill>
                  <a:prstClr val="white"/>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7" name="Picture 2" descr="Network security Computer network Computer security Software-defined  networking, cyber security, electric Blue, technology png | PNGEg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526109" y="389020"/>
            <a:ext cx="1066710" cy="1066710"/>
          </a:xfrm>
          <a:prstGeom prst="ellipse">
            <a:avLst/>
          </a:prstGeom>
          <a:noFill/>
          <a:extLst>
            <a:ext uri="{909E8E84-426E-40DD-AFC4-6F175D3DCCD1}">
              <a14:hiddenFill xmlns:a14="http://schemas.microsoft.com/office/drawing/2010/main">
                <a:solidFill>
                  <a:srgbClr val="FFFFFF"/>
                </a:solidFill>
              </a14:hiddenFill>
            </a:ext>
          </a:extLst>
        </p:spPr>
      </p:pic>
      <p:sp>
        <p:nvSpPr>
          <p:cNvPr id="12" name="Content Placeholder 3">
            <a:extLst>
              <a:ext uri="{FF2B5EF4-FFF2-40B4-BE49-F238E27FC236}">
                <a16:creationId xmlns="" xmlns:a16="http://schemas.microsoft.com/office/drawing/2014/main" id="{75DFAA2B-5AEA-4425-8CC7-8368B9233BD8}"/>
              </a:ext>
            </a:extLst>
          </p:cNvPr>
          <p:cNvSpPr txBox="1">
            <a:spLocks/>
          </p:cNvSpPr>
          <p:nvPr/>
        </p:nvSpPr>
        <p:spPr>
          <a:xfrm>
            <a:off x="1410470" y="1590924"/>
            <a:ext cx="9228406" cy="483225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spcBef>
                <a:spcPts val="0"/>
              </a:spcBef>
              <a:spcAft>
                <a:spcPts val="1000"/>
              </a:spcAft>
              <a:buFont typeface="Wingdings" panose="05000000000000000000" pitchFamily="2" charset="2"/>
              <a:buChar char="§"/>
            </a:pPr>
            <a:r>
              <a:rPr lang="en-US" sz="2000" b="1"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Google Chrome…</a:t>
            </a:r>
          </a:p>
          <a:p>
            <a:pPr marL="342900" indent="-342900" algn="just">
              <a:lnSpc>
                <a:spcPct val="150000"/>
              </a:lnSpc>
              <a:spcBef>
                <a:spcPts val="0"/>
              </a:spcBef>
              <a:buFont typeface="Times New Roman" panose="02020603050405020304" pitchFamily="18" charset="0"/>
              <a:buChar char="─"/>
            </a:pPr>
            <a:r>
              <a:rPr lang="en-US" sz="1800" smtClean="0">
                <a:latin typeface="Calibri" panose="020F0502020204030204" pitchFamily="34" charset="0"/>
                <a:ea typeface="Calibri" panose="020F0502020204030204" pitchFamily="34" charset="0"/>
                <a:cs typeface="Arial" panose="020B0604020202020204" pitchFamily="34" charset="0"/>
              </a:rPr>
              <a:t>Select the checkbox against the </a:t>
            </a:r>
            <a:r>
              <a:rPr lang="en-US" sz="1800" b="1" smtClean="0">
                <a:latin typeface="Calibri" panose="020F0502020204030204" pitchFamily="34" charset="0"/>
                <a:ea typeface="Calibri" panose="020F0502020204030204" pitchFamily="34" charset="0"/>
                <a:cs typeface="Arial" panose="020B0604020202020204" pitchFamily="34" charset="0"/>
              </a:rPr>
              <a:t>Cached images and files</a:t>
            </a:r>
            <a:r>
              <a:rPr lang="en-US" sz="1800" smtClean="0">
                <a:latin typeface="Calibri" panose="020F0502020204030204" pitchFamily="34" charset="0"/>
                <a:ea typeface="Calibri" panose="020F0502020204030204" pitchFamily="34" charset="0"/>
                <a:cs typeface="Arial" panose="020B0604020202020204" pitchFamily="34" charset="0"/>
              </a:rPr>
              <a:t> option.</a:t>
            </a:r>
          </a:p>
          <a:p>
            <a:pPr marL="342900" indent="-342900" algn="just">
              <a:lnSpc>
                <a:spcPct val="150000"/>
              </a:lnSpc>
              <a:spcBef>
                <a:spcPts val="0"/>
              </a:spcBef>
              <a:spcAft>
                <a:spcPts val="1000"/>
              </a:spcAft>
              <a:buFont typeface="Times New Roman" panose="02020603050405020304" pitchFamily="18" charset="0"/>
              <a:buChar char="─"/>
            </a:pPr>
            <a:r>
              <a:rPr lang="en-US" sz="1800" smtClean="0">
                <a:latin typeface="Calibri" panose="020F0502020204030204" pitchFamily="34" charset="0"/>
                <a:ea typeface="Calibri" panose="020F0502020204030204" pitchFamily="34" charset="0"/>
                <a:cs typeface="Arial" panose="020B0604020202020204" pitchFamily="34" charset="0"/>
              </a:rPr>
              <a:t>Click the </a:t>
            </a:r>
            <a:r>
              <a:rPr lang="en-US" sz="1800" b="1" smtClean="0">
                <a:latin typeface="Calibri" panose="020F0502020204030204" pitchFamily="34" charset="0"/>
                <a:ea typeface="Calibri" panose="020F0502020204030204" pitchFamily="34" charset="0"/>
                <a:cs typeface="Arial" panose="020B0604020202020204" pitchFamily="34" charset="0"/>
              </a:rPr>
              <a:t>All time </a:t>
            </a:r>
            <a:r>
              <a:rPr lang="en-US" sz="1800" smtClean="0">
                <a:latin typeface="Calibri" panose="020F0502020204030204" pitchFamily="34" charset="0"/>
                <a:ea typeface="Calibri" panose="020F0502020204030204" pitchFamily="34" charset="0"/>
                <a:cs typeface="Arial" panose="020B0604020202020204" pitchFamily="34" charset="0"/>
              </a:rPr>
              <a:t>dropdown arrow to display time range options. The dropdown time options appear as shown below.</a:t>
            </a:r>
          </a:p>
          <a:p>
            <a:pPr marL="0" indent="0" algn="just">
              <a:lnSpc>
                <a:spcPct val="150000"/>
              </a:lnSpc>
              <a:spcBef>
                <a:spcPts val="0"/>
              </a:spcBef>
              <a:spcAft>
                <a:spcPts val="1000"/>
              </a:spcAft>
              <a:buFont typeface="Arial" panose="020B0604020202020204" pitchFamily="34" charset="0"/>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pic>
        <p:nvPicPr>
          <p:cNvPr id="15" name="Picture 5">
            <a:extLst>
              <a:ext uri="{FF2B5EF4-FFF2-40B4-BE49-F238E27FC236}">
                <a16:creationId xmlns="" xmlns:a16="http://schemas.microsoft.com/office/drawing/2014/main" id="{D6FCCA77-FA02-4D2E-BD6C-3A51BAB926E2}"/>
              </a:ext>
            </a:extLst>
          </p:cNvPr>
          <p:cNvPicPr/>
          <p:nvPr/>
        </p:nvPicPr>
        <p:blipFill>
          <a:blip r:embed="rId8" cstate="print"/>
          <a:srcRect/>
          <a:stretch>
            <a:fillRect/>
          </a:stretch>
        </p:blipFill>
        <p:spPr bwMode="auto">
          <a:xfrm>
            <a:off x="3000119" y="3724962"/>
            <a:ext cx="6049107" cy="2423893"/>
          </a:xfrm>
          <a:prstGeom prst="rect">
            <a:avLst/>
          </a:prstGeom>
          <a:noFill/>
          <a:ln w="9525">
            <a:solidFill>
              <a:schemeClr val="accent1"/>
            </a:solidFill>
            <a:miter lim="800000"/>
            <a:headEnd/>
            <a:tailEnd/>
          </a:ln>
        </p:spPr>
      </p:pic>
    </p:spTree>
    <p:extLst>
      <p:ext uri="{BB962C8B-B14F-4D97-AF65-F5344CB8AC3E}">
        <p14:creationId xmlns:p14="http://schemas.microsoft.com/office/powerpoint/2010/main" val="182719899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39363" y="543490"/>
            <a:ext cx="5029775" cy="584775"/>
          </a:xfrm>
          <a:prstGeom prst="rect">
            <a:avLst/>
          </a:prstGeom>
          <a:noFill/>
        </p:spPr>
        <p:txBody>
          <a:bodyPr wrap="none" rtlCol="0">
            <a:spAutoFit/>
          </a:bodyPr>
          <a:lstStyle/>
          <a:p>
            <a:pPr fontAlgn="base">
              <a:spcAft>
                <a:spcPct val="0"/>
              </a:spcAft>
            </a:pPr>
            <a:r>
              <a:rPr lang="en-US" sz="3200" i="1" dirty="0">
                <a:solidFill>
                  <a:schemeClr val="bg1"/>
                </a:solidFill>
              </a:rPr>
              <a:t>Frequent Passwords Changes</a:t>
            </a:r>
            <a:endParaRPr lang="en-US" sz="3200" i="1" dirty="0">
              <a:solidFill>
                <a:schemeClr val="bg1"/>
              </a:solidFill>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24</a:t>
            </a:fld>
            <a:endParaRPr lang="en-US">
              <a:solidFill>
                <a:prstClr val="black">
                  <a:tint val="75000"/>
                </a:prstClr>
              </a:solidFill>
            </a:endParaRPr>
          </a:p>
        </p:txBody>
      </p:sp>
      <p:sp>
        <p:nvSpPr>
          <p:cNvPr id="13" name="TextBox 7"/>
          <p:cNvSpPr txBox="1"/>
          <p:nvPr/>
        </p:nvSpPr>
        <p:spPr>
          <a:xfrm>
            <a:off x="369254" y="236724"/>
            <a:ext cx="1314411" cy="954107"/>
          </a:xfrm>
          <a:prstGeom prst="rect">
            <a:avLst/>
          </a:prstGeom>
          <a:noFill/>
        </p:spPr>
        <p:txBody>
          <a:bodyPr wrap="square" rtlCol="0">
            <a:spAutoFit/>
          </a:bodyPr>
          <a:lstStyle/>
          <a:p>
            <a:pPr algn="ctr"/>
            <a:r>
              <a:rPr lang="en-US" sz="2800" dirty="0" smtClean="0">
                <a:solidFill>
                  <a:prstClr val="white"/>
                </a:solidFill>
                <a:latin typeface="Tajawal Medium" panose="00000600000000000000" pitchFamily="2" charset="-78"/>
                <a:cs typeface="Tajawal Medium" panose="00000600000000000000" pitchFamily="2" charset="-78"/>
              </a:rPr>
              <a:t>Module </a:t>
            </a:r>
            <a:r>
              <a:rPr lang="en-US" sz="2800" dirty="0" smtClean="0">
                <a:solidFill>
                  <a:prstClr val="white"/>
                </a:solidFill>
                <a:latin typeface="Tajawal Medium" panose="00000600000000000000" pitchFamily="2" charset="-78"/>
                <a:cs typeface="Tajawal Medium" panose="00000600000000000000" pitchFamily="2" charset="-78"/>
              </a:rPr>
              <a:t>0</a:t>
            </a:r>
            <a:r>
              <a:rPr lang="en-US" sz="2800" dirty="0">
                <a:solidFill>
                  <a:prstClr val="white"/>
                </a:solidFill>
                <a:latin typeface="Tajawal Medium" panose="00000600000000000000" pitchFamily="2" charset="-78"/>
                <a:cs typeface="Tajawal Medium" panose="00000600000000000000" pitchFamily="2" charset="-78"/>
              </a:rPr>
              <a:t>7</a:t>
            </a:r>
            <a:endParaRPr lang="en-US" sz="2800" dirty="0" smtClean="0">
              <a:solidFill>
                <a:prstClr val="white"/>
              </a:solidFill>
              <a:latin typeface="Tajawal Medium" panose="00000600000000000000" pitchFamily="2" charset="-78"/>
              <a:cs typeface="Tajawal Medium" panose="00000600000000000000" pitchFamily="2" charset="-78"/>
            </a:endParaRPr>
          </a:p>
          <a:p>
            <a:pPr algn="ctr"/>
            <a:r>
              <a:rPr lang="en-US" sz="2800" dirty="0" smtClean="0">
                <a:solidFill>
                  <a:prstClr val="white"/>
                </a:solidFill>
                <a:latin typeface="Tajawal Medium" panose="00000600000000000000" pitchFamily="2" charset="-78"/>
                <a:cs typeface="Tajawal Medium" panose="00000600000000000000" pitchFamily="2" charset="-78"/>
              </a:rPr>
              <a:t>Lecture </a:t>
            </a:r>
            <a:r>
              <a:rPr lang="en-US" sz="2800" dirty="0" smtClean="0">
                <a:solidFill>
                  <a:prstClr val="white"/>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7" name="Picture 2" descr="Network security Computer network Computer security Software-defined  networking, cyber security, electric Blue, technology png | PNGEg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526109" y="389020"/>
            <a:ext cx="1066710" cy="1066710"/>
          </a:xfrm>
          <a:prstGeom prst="ellipse">
            <a:avLst/>
          </a:prstGeom>
          <a:noFill/>
          <a:extLst>
            <a:ext uri="{909E8E84-426E-40DD-AFC4-6F175D3DCCD1}">
              <a14:hiddenFill xmlns:a14="http://schemas.microsoft.com/office/drawing/2010/main">
                <a:solidFill>
                  <a:srgbClr val="FFFFFF"/>
                </a:solidFill>
              </a14:hiddenFill>
            </a:ext>
          </a:extLst>
        </p:spPr>
      </p:pic>
      <p:pic>
        <p:nvPicPr>
          <p:cNvPr id="15" name="Picture 4" descr="Related image">
            <a:extLst>
              <a:ext uri="{FF2B5EF4-FFF2-40B4-BE49-F238E27FC236}">
                <a16:creationId xmlns="" xmlns:a16="http://schemas.microsoft.com/office/drawing/2014/main" id="{C435A776-F46A-4D3F-AABA-1C88174B6DD7}"/>
              </a:ext>
            </a:extLst>
          </p:cNvPr>
          <p:cNvPicPr/>
          <p:nvPr/>
        </p:nvPicPr>
        <p:blipFill>
          <a:blip r:embed="rId8" cstate="print"/>
          <a:srcRect/>
          <a:stretch>
            <a:fillRect/>
          </a:stretch>
        </p:blipFill>
        <p:spPr bwMode="auto">
          <a:xfrm>
            <a:off x="8763735" y="1752710"/>
            <a:ext cx="2663482" cy="2960149"/>
          </a:xfrm>
          <a:prstGeom prst="rect">
            <a:avLst/>
          </a:prstGeom>
          <a:noFill/>
          <a:ln w="9525">
            <a:noFill/>
            <a:miter lim="800000"/>
            <a:headEnd/>
            <a:tailEnd/>
          </a:ln>
          <a:effectLst>
            <a:softEdge rad="368300"/>
          </a:effectLst>
        </p:spPr>
      </p:pic>
      <p:sp>
        <p:nvSpPr>
          <p:cNvPr id="16" name="مستطيل 15"/>
          <p:cNvSpPr/>
          <p:nvPr/>
        </p:nvSpPr>
        <p:spPr>
          <a:xfrm>
            <a:off x="1850967" y="1752710"/>
            <a:ext cx="6552728" cy="3990836"/>
          </a:xfrm>
          <a:prstGeom prst="rect">
            <a:avLst/>
          </a:prstGeom>
        </p:spPr>
        <p:txBody>
          <a:bodyPr wrap="square">
            <a:spAutoFit/>
          </a:bodyPr>
          <a:lstStyle/>
          <a:p>
            <a:pPr marL="342900" indent="-342900" algn="just" eaLnBrk="0" fontAlgn="base" hangingPunct="0">
              <a:spcAft>
                <a:spcPts val="1000"/>
              </a:spcAft>
              <a:buFont typeface="Arial" pitchFamily="34" charset="0"/>
              <a:buChar char="•"/>
            </a:pPr>
            <a:r>
              <a:rPr lang="en-US" sz="2000" dirty="0">
                <a:solidFill>
                  <a:srgbClr val="000099"/>
                </a:solidFill>
                <a:latin typeface="Calibri" panose="020F0502020204030204" pitchFamily="34" charset="0"/>
                <a:ea typeface="Calibri" panose="020F0502020204030204" pitchFamily="34" charset="0"/>
                <a:cs typeface="Arial" panose="020B0604020202020204" pitchFamily="34" charset="0"/>
              </a:rPr>
              <a:t>The effective password management is very fundamental in maintaining high level of security for online browsing and shopping. </a:t>
            </a:r>
            <a:endParaRPr lang="en-US" sz="2000" dirty="0" smtClean="0">
              <a:solidFill>
                <a:srgbClr val="000099"/>
              </a:solidFill>
              <a:latin typeface="Calibri" panose="020F0502020204030204" pitchFamily="34" charset="0"/>
              <a:ea typeface="Calibri" panose="020F0502020204030204" pitchFamily="34" charset="0"/>
              <a:cs typeface="Arial" panose="020B0604020202020204" pitchFamily="34" charset="0"/>
            </a:endParaRPr>
          </a:p>
          <a:p>
            <a:pPr marL="342900" indent="-342900" algn="just" eaLnBrk="0" fontAlgn="base" hangingPunct="0">
              <a:spcAft>
                <a:spcPts val="1000"/>
              </a:spcAft>
              <a:buFont typeface="Arial" pitchFamily="34" charset="0"/>
              <a:buChar char="•"/>
            </a:pPr>
            <a:r>
              <a:rPr lang="en-US" sz="2000" dirty="0" smtClean="0">
                <a:solidFill>
                  <a:srgbClr val="000099"/>
                </a:solidFill>
                <a:latin typeface="Calibri" panose="020F0502020204030204" pitchFamily="34" charset="0"/>
                <a:ea typeface="Calibri" panose="020F0502020204030204" pitchFamily="34" charset="0"/>
                <a:cs typeface="Arial" panose="020B0604020202020204" pitchFamily="34" charset="0"/>
              </a:rPr>
              <a:t>The </a:t>
            </a:r>
            <a:r>
              <a:rPr lang="en-US" sz="2000" dirty="0">
                <a:solidFill>
                  <a:srgbClr val="000099"/>
                </a:solidFill>
                <a:latin typeface="Calibri" panose="020F0502020204030204" pitchFamily="34" charset="0"/>
                <a:ea typeface="Calibri" panose="020F0502020204030204" pitchFamily="34" charset="0"/>
                <a:cs typeface="Arial" panose="020B0604020202020204" pitchFamily="34" charset="0"/>
              </a:rPr>
              <a:t>frequent change of the passwords is one of the important components of effective password management</a:t>
            </a:r>
            <a:r>
              <a:rPr lang="en-US" sz="2000" dirty="0" smtClean="0">
                <a:solidFill>
                  <a:srgbClr val="000099"/>
                </a:solidFill>
                <a:latin typeface="Calibri" panose="020F0502020204030204" pitchFamily="34" charset="0"/>
                <a:ea typeface="Calibri" panose="020F0502020204030204" pitchFamily="34" charset="0"/>
                <a:cs typeface="Arial" panose="020B0604020202020204" pitchFamily="34" charset="0"/>
              </a:rPr>
              <a:t>.</a:t>
            </a:r>
          </a:p>
          <a:p>
            <a:pPr marL="342900" indent="-342900" algn="just" eaLnBrk="0" fontAlgn="base" hangingPunct="0">
              <a:spcAft>
                <a:spcPts val="1000"/>
              </a:spcAft>
              <a:buFont typeface="Arial" pitchFamily="34" charset="0"/>
              <a:buChar char="•"/>
            </a:pPr>
            <a:r>
              <a:rPr lang="en-US" sz="2000" dirty="0">
                <a:solidFill>
                  <a:srgbClr val="000099"/>
                </a:solidFill>
                <a:latin typeface="Calibri" panose="020F0502020204030204" pitchFamily="34" charset="0"/>
                <a:ea typeface="Calibri" panose="020F0502020204030204" pitchFamily="34" charset="0"/>
                <a:cs typeface="Arial" panose="020B0604020202020204" pitchFamily="34" charset="0"/>
              </a:rPr>
              <a:t>You should always choose the strongest password that has at least 14 characters that should also include:</a:t>
            </a:r>
          </a:p>
          <a:p>
            <a:pPr marL="342900" indent="-342900" algn="just" eaLnBrk="0" fontAlgn="base" hangingPunct="0">
              <a:buFont typeface="Times New Roman" panose="02020603050405020304" pitchFamily="18" charset="0"/>
              <a:buChar char="─"/>
            </a:pPr>
            <a:r>
              <a:rPr lang="en-US" sz="2000" dirty="0">
                <a:solidFill>
                  <a:srgbClr val="000099"/>
                </a:solidFill>
                <a:latin typeface="Calibri" panose="020F0502020204030204" pitchFamily="34" charset="0"/>
                <a:ea typeface="Calibri" panose="020F0502020204030204" pitchFamily="34" charset="0"/>
                <a:cs typeface="Arial" panose="020B0604020202020204" pitchFamily="34" charset="0"/>
              </a:rPr>
              <a:t>Capital and lower-case alphabetic letters </a:t>
            </a:r>
          </a:p>
          <a:p>
            <a:pPr marL="342900" indent="-342900" algn="just" eaLnBrk="0" fontAlgn="base" hangingPunct="0">
              <a:spcAft>
                <a:spcPts val="1000"/>
              </a:spcAft>
              <a:buFont typeface="Times New Roman" panose="02020603050405020304" pitchFamily="18" charset="0"/>
              <a:buChar char="─"/>
            </a:pPr>
            <a:r>
              <a:rPr lang="en-US" sz="2000" dirty="0">
                <a:solidFill>
                  <a:srgbClr val="000099"/>
                </a:solidFill>
                <a:latin typeface="Calibri" panose="020F0502020204030204" pitchFamily="34" charset="0"/>
                <a:ea typeface="Calibri" panose="020F0502020204030204" pitchFamily="34" charset="0"/>
                <a:cs typeface="Arial" panose="020B0604020202020204" pitchFamily="34" charset="0"/>
              </a:rPr>
              <a:t>Numeric characters </a:t>
            </a:r>
            <a:endParaRPr lang="en-US" sz="2000" dirty="0" smtClean="0">
              <a:solidFill>
                <a:srgbClr val="000099"/>
              </a:solidFill>
              <a:latin typeface="Calibri" panose="020F0502020204030204" pitchFamily="34" charset="0"/>
              <a:ea typeface="Calibri" panose="020F0502020204030204" pitchFamily="34" charset="0"/>
              <a:cs typeface="Arial" panose="020B0604020202020204" pitchFamily="34" charset="0"/>
            </a:endParaRPr>
          </a:p>
          <a:p>
            <a:pPr marL="342900" indent="-342900" algn="just" eaLnBrk="0" fontAlgn="base" hangingPunct="0">
              <a:spcAft>
                <a:spcPts val="1000"/>
              </a:spcAft>
              <a:buFont typeface="Times New Roman" panose="02020603050405020304" pitchFamily="18" charset="0"/>
              <a:buChar char="─"/>
            </a:pPr>
            <a:r>
              <a:rPr lang="en-US" sz="2000" dirty="0" smtClean="0">
                <a:solidFill>
                  <a:srgbClr val="000099"/>
                </a:solidFill>
                <a:latin typeface="Calibri" panose="020F0502020204030204" pitchFamily="34" charset="0"/>
                <a:ea typeface="Calibri" panose="020F0502020204030204" pitchFamily="34" charset="0"/>
                <a:cs typeface="Arial" panose="020B0604020202020204" pitchFamily="34" charset="0"/>
              </a:rPr>
              <a:t>Special </a:t>
            </a:r>
            <a:r>
              <a:rPr lang="en-US" sz="2000" dirty="0">
                <a:solidFill>
                  <a:srgbClr val="000099"/>
                </a:solidFill>
                <a:latin typeface="Calibri" panose="020F0502020204030204" pitchFamily="34" charset="0"/>
                <a:ea typeface="Calibri" panose="020F0502020204030204" pitchFamily="34" charset="0"/>
                <a:cs typeface="Arial" panose="020B0604020202020204" pitchFamily="34" charset="0"/>
              </a:rPr>
              <a:t>symbols </a:t>
            </a:r>
          </a:p>
        </p:txBody>
      </p:sp>
    </p:spTree>
    <p:extLst>
      <p:ext uri="{BB962C8B-B14F-4D97-AF65-F5344CB8AC3E}">
        <p14:creationId xmlns:p14="http://schemas.microsoft.com/office/powerpoint/2010/main" val="316103346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39363" y="543490"/>
            <a:ext cx="2018501" cy="523220"/>
          </a:xfrm>
          <a:prstGeom prst="rect">
            <a:avLst/>
          </a:prstGeom>
          <a:noFill/>
        </p:spPr>
        <p:txBody>
          <a:bodyPr wrap="none" rtlCol="0">
            <a:spAutoFit/>
          </a:bodyPr>
          <a:lstStyle/>
          <a:p>
            <a:pPr fontAlgn="base">
              <a:spcAft>
                <a:spcPct val="0"/>
              </a:spcAft>
            </a:pPr>
            <a:r>
              <a:rPr lang="en-US" sz="2800" i="1" dirty="0">
                <a:solidFill>
                  <a:schemeClr val="bg1"/>
                </a:solidFill>
              </a:rPr>
              <a:t>Updating OS</a:t>
            </a:r>
            <a:endParaRPr lang="en-US" sz="2800" i="1" dirty="0">
              <a:solidFill>
                <a:schemeClr val="bg1"/>
              </a:solidFill>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25</a:t>
            </a:fld>
            <a:endParaRPr lang="en-US">
              <a:solidFill>
                <a:prstClr val="black">
                  <a:tint val="75000"/>
                </a:prstClr>
              </a:solidFill>
            </a:endParaRPr>
          </a:p>
        </p:txBody>
      </p:sp>
      <p:sp>
        <p:nvSpPr>
          <p:cNvPr id="13" name="TextBox 7"/>
          <p:cNvSpPr txBox="1"/>
          <p:nvPr/>
        </p:nvSpPr>
        <p:spPr>
          <a:xfrm>
            <a:off x="369254" y="236724"/>
            <a:ext cx="1314411" cy="954107"/>
          </a:xfrm>
          <a:prstGeom prst="rect">
            <a:avLst/>
          </a:prstGeom>
          <a:noFill/>
        </p:spPr>
        <p:txBody>
          <a:bodyPr wrap="square" rtlCol="0">
            <a:spAutoFit/>
          </a:bodyPr>
          <a:lstStyle/>
          <a:p>
            <a:pPr algn="ctr"/>
            <a:r>
              <a:rPr lang="en-US" sz="2800" dirty="0" smtClean="0">
                <a:solidFill>
                  <a:prstClr val="white"/>
                </a:solidFill>
                <a:latin typeface="Tajawal Medium" panose="00000600000000000000" pitchFamily="2" charset="-78"/>
                <a:cs typeface="Tajawal Medium" panose="00000600000000000000" pitchFamily="2" charset="-78"/>
              </a:rPr>
              <a:t>Module </a:t>
            </a:r>
            <a:r>
              <a:rPr lang="en-US" sz="2800" dirty="0" smtClean="0">
                <a:solidFill>
                  <a:prstClr val="white"/>
                </a:solidFill>
                <a:latin typeface="Tajawal Medium" panose="00000600000000000000" pitchFamily="2" charset="-78"/>
                <a:cs typeface="Tajawal Medium" panose="00000600000000000000" pitchFamily="2" charset="-78"/>
              </a:rPr>
              <a:t>0</a:t>
            </a:r>
            <a:r>
              <a:rPr lang="en-US" sz="2800" dirty="0">
                <a:solidFill>
                  <a:prstClr val="white"/>
                </a:solidFill>
                <a:latin typeface="Tajawal Medium" panose="00000600000000000000" pitchFamily="2" charset="-78"/>
                <a:cs typeface="Tajawal Medium" panose="00000600000000000000" pitchFamily="2" charset="-78"/>
              </a:rPr>
              <a:t>7</a:t>
            </a:r>
            <a:endParaRPr lang="en-US" sz="2800" dirty="0" smtClean="0">
              <a:solidFill>
                <a:prstClr val="white"/>
              </a:solidFill>
              <a:latin typeface="Tajawal Medium" panose="00000600000000000000" pitchFamily="2" charset="-78"/>
              <a:cs typeface="Tajawal Medium" panose="00000600000000000000" pitchFamily="2" charset="-78"/>
            </a:endParaRPr>
          </a:p>
          <a:p>
            <a:pPr algn="ctr"/>
            <a:r>
              <a:rPr lang="en-US" sz="2800" dirty="0" smtClean="0">
                <a:solidFill>
                  <a:prstClr val="white"/>
                </a:solidFill>
                <a:latin typeface="Tajawal Medium" panose="00000600000000000000" pitchFamily="2" charset="-78"/>
                <a:cs typeface="Tajawal Medium" panose="00000600000000000000" pitchFamily="2" charset="-78"/>
              </a:rPr>
              <a:t>Lecture </a:t>
            </a:r>
            <a:r>
              <a:rPr lang="en-US" sz="2800" dirty="0" smtClean="0">
                <a:solidFill>
                  <a:prstClr val="white"/>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7" name="Picture 2" descr="Network security Computer network Computer security Software-defined  networking, cyber security, electric Blue, technology png | PNGEg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526109" y="389020"/>
            <a:ext cx="1066710" cy="1066710"/>
          </a:xfrm>
          <a:prstGeom prst="ellipse">
            <a:avLst/>
          </a:prstGeom>
          <a:noFill/>
          <a:extLst>
            <a:ext uri="{909E8E84-426E-40DD-AFC4-6F175D3DCCD1}">
              <a14:hiddenFill xmlns:a14="http://schemas.microsoft.com/office/drawing/2010/main">
                <a:solidFill>
                  <a:srgbClr val="FFFFFF"/>
                </a:solidFill>
              </a14:hiddenFill>
            </a:ext>
          </a:extLst>
        </p:spPr>
      </p:pic>
      <p:pic>
        <p:nvPicPr>
          <p:cNvPr id="15" name="Picture 5" descr="Related image">
            <a:extLst>
              <a:ext uri="{FF2B5EF4-FFF2-40B4-BE49-F238E27FC236}">
                <a16:creationId xmlns="" xmlns:a16="http://schemas.microsoft.com/office/drawing/2014/main" id="{E73692D5-C560-4097-B509-B6B9BA2D4070}"/>
              </a:ext>
            </a:extLst>
          </p:cNvPr>
          <p:cNvPicPr/>
          <p:nvPr/>
        </p:nvPicPr>
        <p:blipFill>
          <a:blip r:embed="rId8" cstate="print"/>
          <a:srcRect/>
          <a:stretch>
            <a:fillRect/>
          </a:stretch>
        </p:blipFill>
        <p:spPr bwMode="auto">
          <a:xfrm>
            <a:off x="8118970" y="2273532"/>
            <a:ext cx="3127522" cy="3193366"/>
          </a:xfrm>
          <a:prstGeom prst="rect">
            <a:avLst/>
          </a:prstGeom>
          <a:noFill/>
          <a:ln w="9525">
            <a:noFill/>
            <a:miter lim="800000"/>
            <a:headEnd/>
            <a:tailEnd/>
          </a:ln>
          <a:effectLst>
            <a:softEdge rad="393700"/>
          </a:effectLst>
        </p:spPr>
      </p:pic>
      <p:sp>
        <p:nvSpPr>
          <p:cNvPr id="16" name="مستطيل 15"/>
          <p:cNvSpPr/>
          <p:nvPr/>
        </p:nvSpPr>
        <p:spPr>
          <a:xfrm>
            <a:off x="1610514" y="1516579"/>
            <a:ext cx="6096000" cy="4661276"/>
          </a:xfrm>
          <a:prstGeom prst="rect">
            <a:avLst/>
          </a:prstGeom>
        </p:spPr>
        <p:txBody>
          <a:bodyPr>
            <a:spAutoFit/>
          </a:bodyPr>
          <a:lstStyle/>
          <a:p>
            <a:pPr marL="342900" indent="-342900" eaLnBrk="0" fontAlgn="base" hangingPunct="0">
              <a:lnSpc>
                <a:spcPct val="150000"/>
              </a:lnSpc>
              <a:spcBef>
                <a:spcPct val="0"/>
              </a:spcBef>
              <a:spcAft>
                <a:spcPct val="0"/>
              </a:spcAft>
              <a:buFont typeface="Arial" pitchFamily="34" charset="0"/>
              <a:buChar char="•"/>
            </a:pPr>
            <a:r>
              <a:rPr lang="en-US" sz="2000" dirty="0">
                <a:solidFill>
                  <a:srgbClr val="000099"/>
                </a:solidFill>
                <a:latin typeface="Calibri" panose="020F0502020204030204" pitchFamily="34" charset="0"/>
                <a:ea typeface="Calibri" panose="020F0502020204030204" pitchFamily="34" charset="0"/>
                <a:cs typeface="Arial" panose="020B0604020202020204" pitchFamily="34" charset="0"/>
              </a:rPr>
              <a:t>The hackers continuously strive to break the operating system security by exploiting the </a:t>
            </a:r>
            <a:r>
              <a:rPr lang="en-US" sz="2000" dirty="0" smtClean="0">
                <a:solidFill>
                  <a:srgbClr val="000099"/>
                </a:solidFill>
                <a:latin typeface="Calibri" panose="020F0502020204030204" pitchFamily="34" charset="0"/>
                <a:ea typeface="Calibri" panose="020F0502020204030204" pitchFamily="34" charset="0"/>
                <a:cs typeface="Arial" panose="020B0604020202020204" pitchFamily="34" charset="0"/>
              </a:rPr>
              <a:t>vulnerabilities</a:t>
            </a:r>
          </a:p>
          <a:p>
            <a:pPr eaLnBrk="0" fontAlgn="base" hangingPunct="0">
              <a:lnSpc>
                <a:spcPct val="150000"/>
              </a:lnSpc>
              <a:spcBef>
                <a:spcPct val="0"/>
              </a:spcBef>
              <a:spcAft>
                <a:spcPct val="0"/>
              </a:spcAft>
            </a:pPr>
            <a:endParaRPr lang="en-US" sz="2000" dirty="0" smtClean="0">
              <a:solidFill>
                <a:srgbClr val="000099"/>
              </a:solidFill>
              <a:latin typeface="Calibri" panose="020F0502020204030204" pitchFamily="34" charset="0"/>
              <a:ea typeface="Calibri" panose="020F0502020204030204" pitchFamily="34" charset="0"/>
              <a:cs typeface="Arial" panose="020B0604020202020204" pitchFamily="34" charset="0"/>
            </a:endParaRPr>
          </a:p>
          <a:p>
            <a:pPr marL="342900" indent="-342900" eaLnBrk="0" fontAlgn="base" hangingPunct="0">
              <a:lnSpc>
                <a:spcPct val="150000"/>
              </a:lnSpc>
              <a:spcBef>
                <a:spcPct val="0"/>
              </a:spcBef>
              <a:spcAft>
                <a:spcPct val="0"/>
              </a:spcAft>
              <a:buFont typeface="Arial" pitchFamily="34" charset="0"/>
              <a:buChar char="•"/>
            </a:pPr>
            <a:r>
              <a:rPr lang="en-US" sz="2000" dirty="0">
                <a:solidFill>
                  <a:srgbClr val="000099"/>
                </a:solidFill>
                <a:latin typeface="Calibri" panose="020F0502020204030204" pitchFamily="34" charset="0"/>
                <a:ea typeface="Calibri" panose="020F0502020204030204" pitchFamily="34" charset="0"/>
                <a:cs typeface="Arial" panose="020B0604020202020204" pitchFamily="34" charset="0"/>
              </a:rPr>
              <a:t>For making your online shopping and internet browsing experience safe, secure, and free of worries, always keep your operating system up to date by downloading and installing the latest updates released by the concerned teams of operating systems. </a:t>
            </a:r>
          </a:p>
        </p:txBody>
      </p:sp>
    </p:spTree>
    <p:extLst>
      <p:ext uri="{BB962C8B-B14F-4D97-AF65-F5344CB8AC3E}">
        <p14:creationId xmlns:p14="http://schemas.microsoft.com/office/powerpoint/2010/main" val="411577497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39363" y="543490"/>
            <a:ext cx="2395079" cy="523220"/>
          </a:xfrm>
          <a:prstGeom prst="rect">
            <a:avLst/>
          </a:prstGeom>
          <a:noFill/>
        </p:spPr>
        <p:txBody>
          <a:bodyPr wrap="none" rtlCol="0">
            <a:spAutoFit/>
          </a:bodyPr>
          <a:lstStyle/>
          <a:p>
            <a:pPr fontAlgn="base">
              <a:spcAft>
                <a:spcPct val="0"/>
              </a:spcAft>
            </a:pPr>
            <a:r>
              <a:rPr lang="en-US" sz="2800" b="1" i="1" dirty="0">
                <a:solidFill>
                  <a:schemeClr val="bg1"/>
                </a:solidFill>
              </a:rPr>
              <a:t>Updating Apps</a:t>
            </a:r>
            <a:endParaRPr lang="en-US" sz="2800" b="1" i="1" dirty="0">
              <a:solidFill>
                <a:schemeClr val="bg1"/>
              </a:solidFill>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26</a:t>
            </a:fld>
            <a:endParaRPr lang="en-US">
              <a:solidFill>
                <a:prstClr val="black">
                  <a:tint val="75000"/>
                </a:prstClr>
              </a:solidFill>
            </a:endParaRPr>
          </a:p>
        </p:txBody>
      </p:sp>
      <p:sp>
        <p:nvSpPr>
          <p:cNvPr id="13" name="TextBox 7"/>
          <p:cNvSpPr txBox="1"/>
          <p:nvPr/>
        </p:nvSpPr>
        <p:spPr>
          <a:xfrm>
            <a:off x="369254" y="236724"/>
            <a:ext cx="1314411" cy="954107"/>
          </a:xfrm>
          <a:prstGeom prst="rect">
            <a:avLst/>
          </a:prstGeom>
          <a:noFill/>
        </p:spPr>
        <p:txBody>
          <a:bodyPr wrap="square" rtlCol="0">
            <a:spAutoFit/>
          </a:bodyPr>
          <a:lstStyle/>
          <a:p>
            <a:pPr algn="ctr"/>
            <a:r>
              <a:rPr lang="en-US" sz="2800" dirty="0" smtClean="0">
                <a:solidFill>
                  <a:prstClr val="white"/>
                </a:solidFill>
                <a:latin typeface="Tajawal Medium" panose="00000600000000000000" pitchFamily="2" charset="-78"/>
                <a:cs typeface="Tajawal Medium" panose="00000600000000000000" pitchFamily="2" charset="-78"/>
              </a:rPr>
              <a:t>Module </a:t>
            </a:r>
            <a:r>
              <a:rPr lang="en-US" sz="2800" dirty="0" smtClean="0">
                <a:solidFill>
                  <a:prstClr val="white"/>
                </a:solidFill>
                <a:latin typeface="Tajawal Medium" panose="00000600000000000000" pitchFamily="2" charset="-78"/>
                <a:cs typeface="Tajawal Medium" panose="00000600000000000000" pitchFamily="2" charset="-78"/>
              </a:rPr>
              <a:t>0</a:t>
            </a:r>
            <a:r>
              <a:rPr lang="en-US" sz="2800" dirty="0">
                <a:solidFill>
                  <a:prstClr val="white"/>
                </a:solidFill>
                <a:latin typeface="Tajawal Medium" panose="00000600000000000000" pitchFamily="2" charset="-78"/>
                <a:cs typeface="Tajawal Medium" panose="00000600000000000000" pitchFamily="2" charset="-78"/>
              </a:rPr>
              <a:t>7</a:t>
            </a:r>
            <a:endParaRPr lang="en-US" sz="2800" dirty="0" smtClean="0">
              <a:solidFill>
                <a:prstClr val="white"/>
              </a:solidFill>
              <a:latin typeface="Tajawal Medium" panose="00000600000000000000" pitchFamily="2" charset="-78"/>
              <a:cs typeface="Tajawal Medium" panose="00000600000000000000" pitchFamily="2" charset="-78"/>
            </a:endParaRPr>
          </a:p>
          <a:p>
            <a:pPr algn="ctr"/>
            <a:r>
              <a:rPr lang="en-US" sz="2800" dirty="0" smtClean="0">
                <a:solidFill>
                  <a:prstClr val="white"/>
                </a:solidFill>
                <a:latin typeface="Tajawal Medium" panose="00000600000000000000" pitchFamily="2" charset="-78"/>
                <a:cs typeface="Tajawal Medium" panose="00000600000000000000" pitchFamily="2" charset="-78"/>
              </a:rPr>
              <a:t>Lecture </a:t>
            </a:r>
            <a:r>
              <a:rPr lang="en-US" sz="2800" dirty="0" smtClean="0">
                <a:solidFill>
                  <a:prstClr val="white"/>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7" name="Picture 2" descr="Network security Computer network Computer security Software-defined  networking, cyber security, electric Blue, technology png | PNGEg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526109" y="389020"/>
            <a:ext cx="1066710" cy="1066710"/>
          </a:xfrm>
          <a:prstGeom prst="ellipse">
            <a:avLst/>
          </a:prstGeom>
          <a:noFill/>
          <a:extLst>
            <a:ext uri="{909E8E84-426E-40DD-AFC4-6F175D3DCCD1}">
              <a14:hiddenFill xmlns:a14="http://schemas.microsoft.com/office/drawing/2010/main">
                <a:solidFill>
                  <a:srgbClr val="FFFFFF"/>
                </a:solidFill>
              </a14:hiddenFill>
            </a:ext>
          </a:extLst>
        </p:spPr>
      </p:pic>
      <p:pic>
        <p:nvPicPr>
          <p:cNvPr id="15" name="Picture 4" descr="Related image">
            <a:extLst>
              <a:ext uri="{FF2B5EF4-FFF2-40B4-BE49-F238E27FC236}">
                <a16:creationId xmlns="" xmlns:a16="http://schemas.microsoft.com/office/drawing/2014/main" id="{BA084AB6-FEBA-4E0A-9A60-8A73C574C9F0}"/>
              </a:ext>
            </a:extLst>
          </p:cNvPr>
          <p:cNvPicPr/>
          <p:nvPr/>
        </p:nvPicPr>
        <p:blipFill>
          <a:blip r:embed="rId8" cstate="print"/>
          <a:srcRect/>
          <a:stretch>
            <a:fillRect/>
          </a:stretch>
        </p:blipFill>
        <p:spPr bwMode="auto">
          <a:xfrm>
            <a:off x="8803954" y="2204822"/>
            <a:ext cx="3121660" cy="2494280"/>
          </a:xfrm>
          <a:prstGeom prst="rect">
            <a:avLst/>
          </a:prstGeom>
          <a:noFill/>
          <a:ln w="9525">
            <a:noFill/>
            <a:miter lim="800000"/>
            <a:headEnd/>
            <a:tailEnd/>
          </a:ln>
          <a:effectLst>
            <a:softEdge rad="254000"/>
          </a:effectLst>
        </p:spPr>
      </p:pic>
      <p:sp>
        <p:nvSpPr>
          <p:cNvPr id="16" name="مستطيل 15"/>
          <p:cNvSpPr/>
          <p:nvPr/>
        </p:nvSpPr>
        <p:spPr>
          <a:xfrm>
            <a:off x="1763862" y="1676867"/>
            <a:ext cx="7221873" cy="4503797"/>
          </a:xfrm>
          <a:prstGeom prst="rect">
            <a:avLst/>
          </a:prstGeom>
        </p:spPr>
        <p:txBody>
          <a:bodyPr wrap="square">
            <a:spAutoFit/>
          </a:bodyPr>
          <a:lstStyle/>
          <a:p>
            <a:pPr algn="just" eaLnBrk="0" fontAlgn="base" hangingPunct="0">
              <a:spcAft>
                <a:spcPts val="1000"/>
              </a:spcAft>
            </a:pPr>
            <a:r>
              <a:rPr lang="en-US" dirty="0">
                <a:solidFill>
                  <a:srgbClr val="000099"/>
                </a:solidFill>
                <a:latin typeface="Calibri" panose="020F0502020204030204" pitchFamily="34" charset="0"/>
                <a:ea typeface="Calibri" panose="020F0502020204030204" pitchFamily="34" charset="0"/>
                <a:cs typeface="Arial" panose="020B0604020202020204" pitchFamily="34" charset="0"/>
              </a:rPr>
              <a:t>Many applications are designed to search for the updates automatically and prompt the user about that update to download. But in many cases, the third-party applications don’t update automatically on the computers.</a:t>
            </a:r>
            <a:endParaRPr lang="en-US" b="1" dirty="0" smtClean="0">
              <a:solidFill>
                <a:srgbClr val="000099"/>
              </a:solidFill>
              <a:latin typeface="Calibri" panose="020F0502020204030204" pitchFamily="34" charset="0"/>
              <a:ea typeface="Calibri" panose="020F0502020204030204" pitchFamily="34" charset="0"/>
              <a:cs typeface="Arial" panose="020B0604020202020204" pitchFamily="34" charset="0"/>
            </a:endParaRPr>
          </a:p>
          <a:p>
            <a:pPr algn="just" eaLnBrk="0" fontAlgn="base" hangingPunct="0">
              <a:lnSpc>
                <a:spcPct val="150000"/>
              </a:lnSpc>
              <a:spcAft>
                <a:spcPts val="1000"/>
              </a:spcAft>
            </a:pPr>
            <a:r>
              <a:rPr lang="en-US"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The </a:t>
            </a:r>
            <a:r>
              <a:rPr lang="en-US" b="1" dirty="0">
                <a:solidFill>
                  <a:srgbClr val="FF0000"/>
                </a:solidFill>
                <a:latin typeface="Calibri" panose="020F0502020204030204" pitchFamily="34" charset="0"/>
                <a:ea typeface="Calibri" panose="020F0502020204030204" pitchFamily="34" charset="0"/>
                <a:cs typeface="Arial" panose="020B0604020202020204" pitchFamily="34" charset="0"/>
              </a:rPr>
              <a:t>examples of computer applications include:</a:t>
            </a:r>
          </a:p>
          <a:p>
            <a:pPr marL="342900" indent="-342900" algn="just" eaLnBrk="0" fontAlgn="base" hangingPunct="0">
              <a:lnSpc>
                <a:spcPct val="150000"/>
              </a:lnSpc>
              <a:buFont typeface="Times New Roman" panose="02020603050405020304" pitchFamily="18" charset="0"/>
              <a:buChar char="─"/>
            </a:pPr>
            <a:r>
              <a:rPr lang="en-US" dirty="0" smtClean="0">
                <a:solidFill>
                  <a:srgbClr val="000099"/>
                </a:solidFill>
                <a:latin typeface="Calibri" panose="020F0502020204030204" pitchFamily="34" charset="0"/>
                <a:ea typeface="Calibri" panose="020F0502020204030204" pitchFamily="34" charset="0"/>
                <a:cs typeface="Arial" panose="020B0604020202020204" pitchFamily="34" charset="0"/>
              </a:rPr>
              <a:t>Google Browser (Google Chrome) </a:t>
            </a:r>
          </a:p>
          <a:p>
            <a:pPr marL="342900" indent="-342900" algn="just" eaLnBrk="0" fontAlgn="base" hangingPunct="0">
              <a:lnSpc>
                <a:spcPct val="150000"/>
              </a:lnSpc>
              <a:buFont typeface="Times New Roman" panose="02020603050405020304" pitchFamily="18" charset="0"/>
              <a:buChar char="─"/>
            </a:pPr>
            <a:r>
              <a:rPr lang="en-US" dirty="0" smtClean="0">
                <a:solidFill>
                  <a:srgbClr val="000099"/>
                </a:solidFill>
                <a:latin typeface="Calibri" panose="020F0502020204030204" pitchFamily="34" charset="0"/>
                <a:ea typeface="Calibri" panose="020F0502020204030204" pitchFamily="34" charset="0"/>
                <a:cs typeface="Arial" panose="020B0604020202020204" pitchFamily="34" charset="0"/>
              </a:rPr>
              <a:t>Microsoft </a:t>
            </a:r>
            <a:r>
              <a:rPr lang="en-US" dirty="0">
                <a:solidFill>
                  <a:srgbClr val="000099"/>
                </a:solidFill>
                <a:latin typeface="Calibri" panose="020F0502020204030204" pitchFamily="34" charset="0"/>
                <a:ea typeface="Calibri" panose="020F0502020204030204" pitchFamily="34" charset="0"/>
                <a:cs typeface="Arial" panose="020B0604020202020204" pitchFamily="34" charset="0"/>
              </a:rPr>
              <a:t>Skype </a:t>
            </a:r>
          </a:p>
          <a:p>
            <a:pPr marL="342900" indent="-342900" algn="just" eaLnBrk="0" fontAlgn="base" hangingPunct="0">
              <a:lnSpc>
                <a:spcPct val="150000"/>
              </a:lnSpc>
              <a:buFont typeface="Times New Roman" panose="02020603050405020304" pitchFamily="18" charset="0"/>
              <a:buChar char="─"/>
            </a:pPr>
            <a:r>
              <a:rPr lang="en-US" dirty="0">
                <a:solidFill>
                  <a:srgbClr val="000099"/>
                </a:solidFill>
                <a:latin typeface="Calibri" panose="020F0502020204030204" pitchFamily="34" charset="0"/>
                <a:ea typeface="Calibri" panose="020F0502020204030204" pitchFamily="34" charset="0"/>
                <a:cs typeface="Arial" panose="020B0604020202020204" pitchFamily="34" charset="0"/>
              </a:rPr>
              <a:t>Email Application </a:t>
            </a:r>
          </a:p>
          <a:p>
            <a:pPr marL="342900" indent="-342900" algn="just" eaLnBrk="0" fontAlgn="base" hangingPunct="0">
              <a:lnSpc>
                <a:spcPct val="150000"/>
              </a:lnSpc>
              <a:buFont typeface="Times New Roman" panose="02020603050405020304" pitchFamily="18" charset="0"/>
              <a:buChar char="─"/>
            </a:pPr>
            <a:r>
              <a:rPr lang="en-US" dirty="0">
                <a:solidFill>
                  <a:srgbClr val="000099"/>
                </a:solidFill>
                <a:latin typeface="Calibri" panose="020F0502020204030204" pitchFamily="34" charset="0"/>
                <a:ea typeface="Calibri" panose="020F0502020204030204" pitchFamily="34" charset="0"/>
                <a:cs typeface="Arial" panose="020B0604020202020204" pitchFamily="34" charset="0"/>
              </a:rPr>
              <a:t>Adobe Acrobat </a:t>
            </a:r>
          </a:p>
          <a:p>
            <a:pPr marL="342900" indent="-342900" algn="just" eaLnBrk="0" fontAlgn="base" hangingPunct="0">
              <a:lnSpc>
                <a:spcPct val="150000"/>
              </a:lnSpc>
              <a:buFont typeface="Times New Roman" panose="02020603050405020304" pitchFamily="18" charset="0"/>
              <a:buChar char="─"/>
            </a:pPr>
            <a:r>
              <a:rPr lang="en-US" dirty="0">
                <a:solidFill>
                  <a:srgbClr val="000099"/>
                </a:solidFill>
                <a:latin typeface="Calibri" panose="020F0502020204030204" pitchFamily="34" charset="0"/>
                <a:ea typeface="Calibri" panose="020F0502020204030204" pitchFamily="34" charset="0"/>
                <a:cs typeface="Arial" panose="020B0604020202020204" pitchFamily="34" charset="0"/>
              </a:rPr>
              <a:t>Java Applications </a:t>
            </a:r>
          </a:p>
          <a:p>
            <a:pPr marL="342900" indent="-342900" algn="just" eaLnBrk="0" fontAlgn="base" hangingPunct="0">
              <a:lnSpc>
                <a:spcPct val="150000"/>
              </a:lnSpc>
              <a:buFont typeface="Times New Roman" panose="02020603050405020304" pitchFamily="18" charset="0"/>
              <a:buChar char="─"/>
            </a:pPr>
            <a:r>
              <a:rPr lang="en-US" dirty="0">
                <a:solidFill>
                  <a:srgbClr val="000099"/>
                </a:solidFill>
                <a:latin typeface="Calibri" panose="020F0502020204030204" pitchFamily="34" charset="0"/>
                <a:ea typeface="Calibri" panose="020F0502020204030204" pitchFamily="34" charset="0"/>
                <a:cs typeface="Arial" panose="020B0604020202020204" pitchFamily="34" charset="0"/>
              </a:rPr>
              <a:t>Adobe Flash </a:t>
            </a:r>
          </a:p>
          <a:p>
            <a:pPr marL="342900" indent="-342900" algn="just" eaLnBrk="0" fontAlgn="base" hangingPunct="0">
              <a:lnSpc>
                <a:spcPct val="150000"/>
              </a:lnSpc>
              <a:spcAft>
                <a:spcPts val="1000"/>
              </a:spcAft>
              <a:buFont typeface="Times New Roman" panose="02020603050405020304" pitchFamily="18" charset="0"/>
              <a:buChar char="─"/>
            </a:pPr>
            <a:r>
              <a:rPr lang="en-US" dirty="0">
                <a:solidFill>
                  <a:srgbClr val="000099"/>
                </a:solidFill>
                <a:latin typeface="Calibri" panose="020F0502020204030204" pitchFamily="34" charset="0"/>
                <a:ea typeface="Calibri" panose="020F0502020204030204" pitchFamily="34" charset="0"/>
                <a:cs typeface="Arial" panose="020B0604020202020204" pitchFamily="34" charset="0"/>
              </a:rPr>
              <a:t>And many others </a:t>
            </a:r>
          </a:p>
        </p:txBody>
      </p:sp>
    </p:spTree>
    <p:extLst>
      <p:ext uri="{BB962C8B-B14F-4D97-AF65-F5344CB8AC3E}">
        <p14:creationId xmlns:p14="http://schemas.microsoft.com/office/powerpoint/2010/main" val="161394251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39363" y="543490"/>
            <a:ext cx="6242415" cy="523220"/>
          </a:xfrm>
          <a:prstGeom prst="rect">
            <a:avLst/>
          </a:prstGeom>
          <a:noFill/>
        </p:spPr>
        <p:txBody>
          <a:bodyPr wrap="none" rtlCol="0">
            <a:spAutoFit/>
          </a:bodyPr>
          <a:lstStyle/>
          <a:p>
            <a:pPr fontAlgn="base">
              <a:spcAft>
                <a:spcPct val="0"/>
              </a:spcAft>
            </a:pPr>
            <a:r>
              <a:rPr lang="en-US" sz="2800" dirty="0">
                <a:solidFill>
                  <a:schemeClr val="bg1"/>
                </a:solidFill>
                <a:latin typeface="AR CENA" pitchFamily="2" charset="0"/>
              </a:rPr>
              <a:t>Useful Tips on Safe Browsing &amp; Online Shopping</a:t>
            </a:r>
            <a:endParaRPr lang="en-US" sz="2800" i="1" dirty="0">
              <a:solidFill>
                <a:schemeClr val="bg1"/>
              </a:solidFill>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27</a:t>
            </a:fld>
            <a:endParaRPr lang="en-US">
              <a:solidFill>
                <a:prstClr val="black">
                  <a:tint val="75000"/>
                </a:prstClr>
              </a:solidFill>
            </a:endParaRPr>
          </a:p>
        </p:txBody>
      </p:sp>
      <p:sp>
        <p:nvSpPr>
          <p:cNvPr id="13" name="TextBox 7"/>
          <p:cNvSpPr txBox="1"/>
          <p:nvPr/>
        </p:nvSpPr>
        <p:spPr>
          <a:xfrm>
            <a:off x="369254" y="236724"/>
            <a:ext cx="1314411" cy="954107"/>
          </a:xfrm>
          <a:prstGeom prst="rect">
            <a:avLst/>
          </a:prstGeom>
          <a:noFill/>
        </p:spPr>
        <p:txBody>
          <a:bodyPr wrap="square" rtlCol="0">
            <a:spAutoFit/>
          </a:bodyPr>
          <a:lstStyle/>
          <a:p>
            <a:pPr algn="ctr"/>
            <a:r>
              <a:rPr lang="en-US" sz="2800" dirty="0" smtClean="0">
                <a:solidFill>
                  <a:prstClr val="white"/>
                </a:solidFill>
                <a:latin typeface="Tajawal Medium" panose="00000600000000000000" pitchFamily="2" charset="-78"/>
                <a:cs typeface="Tajawal Medium" panose="00000600000000000000" pitchFamily="2" charset="-78"/>
              </a:rPr>
              <a:t>Module </a:t>
            </a:r>
            <a:r>
              <a:rPr lang="en-US" sz="2800" dirty="0" smtClean="0">
                <a:solidFill>
                  <a:prstClr val="white"/>
                </a:solidFill>
                <a:latin typeface="Tajawal Medium" panose="00000600000000000000" pitchFamily="2" charset="-78"/>
                <a:cs typeface="Tajawal Medium" panose="00000600000000000000" pitchFamily="2" charset="-78"/>
              </a:rPr>
              <a:t>0</a:t>
            </a:r>
            <a:r>
              <a:rPr lang="en-US" sz="2800" dirty="0">
                <a:solidFill>
                  <a:prstClr val="white"/>
                </a:solidFill>
                <a:latin typeface="Tajawal Medium" panose="00000600000000000000" pitchFamily="2" charset="-78"/>
                <a:cs typeface="Tajawal Medium" panose="00000600000000000000" pitchFamily="2" charset="-78"/>
              </a:rPr>
              <a:t>7</a:t>
            </a:r>
            <a:endParaRPr lang="en-US" sz="2800" dirty="0" smtClean="0">
              <a:solidFill>
                <a:prstClr val="white"/>
              </a:solidFill>
              <a:latin typeface="Tajawal Medium" panose="00000600000000000000" pitchFamily="2" charset="-78"/>
              <a:cs typeface="Tajawal Medium" panose="00000600000000000000" pitchFamily="2" charset="-78"/>
            </a:endParaRPr>
          </a:p>
          <a:p>
            <a:pPr algn="ctr"/>
            <a:r>
              <a:rPr lang="en-US" sz="2800" dirty="0" smtClean="0">
                <a:solidFill>
                  <a:prstClr val="white"/>
                </a:solidFill>
                <a:latin typeface="Tajawal Medium" panose="00000600000000000000" pitchFamily="2" charset="-78"/>
                <a:cs typeface="Tajawal Medium" panose="00000600000000000000" pitchFamily="2" charset="-78"/>
              </a:rPr>
              <a:t>Lecture </a:t>
            </a:r>
            <a:r>
              <a:rPr lang="en-US" sz="2800" dirty="0" smtClean="0">
                <a:solidFill>
                  <a:prstClr val="white"/>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7" name="Picture 2" descr="Network security Computer network Computer security Software-defined  networking, cyber security, electric Blue, technology png | PNGEg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526109" y="389020"/>
            <a:ext cx="1066710" cy="1066710"/>
          </a:xfrm>
          <a:prstGeom prst="ellipse">
            <a:avLst/>
          </a:prstGeom>
          <a:noFill/>
          <a:extLst>
            <a:ext uri="{909E8E84-426E-40DD-AFC4-6F175D3DCCD1}">
              <a14:hiddenFill xmlns:a14="http://schemas.microsoft.com/office/drawing/2010/main">
                <a:solidFill>
                  <a:srgbClr val="FFFFFF"/>
                </a:solidFill>
              </a14:hiddenFill>
            </a:ext>
          </a:extLst>
        </p:spPr>
      </p:pic>
      <p:pic>
        <p:nvPicPr>
          <p:cNvPr id="18" name="Picture 4" descr="Related image">
            <a:extLst>
              <a:ext uri="{FF2B5EF4-FFF2-40B4-BE49-F238E27FC236}">
                <a16:creationId xmlns="" xmlns:a16="http://schemas.microsoft.com/office/drawing/2014/main" id="{0C4B21C4-AA8D-49F4-8E0E-B3D4F0B7515A}"/>
              </a:ext>
            </a:extLst>
          </p:cNvPr>
          <p:cNvPicPr/>
          <p:nvPr/>
        </p:nvPicPr>
        <p:blipFill>
          <a:blip r:embed="rId8" cstate="print"/>
          <a:srcRect/>
          <a:stretch>
            <a:fillRect/>
          </a:stretch>
        </p:blipFill>
        <p:spPr bwMode="auto">
          <a:xfrm>
            <a:off x="9397475" y="1663969"/>
            <a:ext cx="2959980" cy="3151163"/>
          </a:xfrm>
          <a:prstGeom prst="rect">
            <a:avLst/>
          </a:prstGeom>
          <a:noFill/>
          <a:ln w="9525">
            <a:noFill/>
            <a:miter lim="800000"/>
            <a:headEnd/>
            <a:tailEnd/>
          </a:ln>
          <a:effectLst>
            <a:softEdge rad="444500"/>
          </a:effectLst>
        </p:spPr>
      </p:pic>
      <p:sp>
        <p:nvSpPr>
          <p:cNvPr id="19" name="مستطيل 18"/>
          <p:cNvSpPr/>
          <p:nvPr/>
        </p:nvSpPr>
        <p:spPr>
          <a:xfrm>
            <a:off x="1815764" y="1412776"/>
            <a:ext cx="7855773" cy="4929555"/>
          </a:xfrm>
          <a:prstGeom prst="rect">
            <a:avLst/>
          </a:prstGeom>
        </p:spPr>
        <p:txBody>
          <a:bodyPr wrap="square">
            <a:spAutoFit/>
          </a:bodyPr>
          <a:lstStyle/>
          <a:p>
            <a:pPr algn="just" eaLnBrk="0" fontAlgn="base" hangingPunct="0">
              <a:spcAft>
                <a:spcPts val="1000"/>
              </a:spcAft>
            </a:pPr>
            <a:r>
              <a:rPr lang="en-US" b="1" dirty="0">
                <a:solidFill>
                  <a:srgbClr val="FF0000"/>
                </a:solidFill>
                <a:latin typeface="Calibri" panose="020F0502020204030204" pitchFamily="34" charset="0"/>
                <a:ea typeface="Calibri" panose="020F0502020204030204" pitchFamily="34" charset="0"/>
                <a:cs typeface="Arial" panose="020B0604020202020204" pitchFamily="34" charset="0"/>
              </a:rPr>
              <a:t>There are certain useful tips and guidelines for safe browsing and online shopping, which are listed below:</a:t>
            </a:r>
          </a:p>
          <a:p>
            <a:pPr marL="342900" indent="-342900" algn="just" eaLnBrk="0" fontAlgn="base" hangingPunct="0">
              <a:buFont typeface="Times New Roman" panose="02020603050405020304" pitchFamily="18" charset="0"/>
              <a:buChar char="─"/>
            </a:pPr>
            <a:r>
              <a:rPr lang="en-US" dirty="0">
                <a:solidFill>
                  <a:srgbClr val="000099"/>
                </a:solidFill>
                <a:latin typeface="Calibri" panose="020F0502020204030204" pitchFamily="34" charset="0"/>
                <a:ea typeface="Calibri" panose="020F0502020204030204" pitchFamily="34" charset="0"/>
                <a:cs typeface="Arial" panose="020B0604020202020204" pitchFamily="34" charset="0"/>
              </a:rPr>
              <a:t>Always use your personal data carefully and professionally </a:t>
            </a:r>
          </a:p>
          <a:p>
            <a:pPr marL="342900" indent="-342900" algn="just" eaLnBrk="0" fontAlgn="base" hangingPunct="0">
              <a:buFont typeface="Times New Roman" panose="02020603050405020304" pitchFamily="18" charset="0"/>
              <a:buChar char="─"/>
            </a:pPr>
            <a:r>
              <a:rPr lang="en-US" dirty="0">
                <a:solidFill>
                  <a:srgbClr val="000099"/>
                </a:solidFill>
                <a:latin typeface="Calibri" panose="020F0502020204030204" pitchFamily="34" charset="0"/>
                <a:ea typeface="Calibri" panose="020F0502020204030204" pitchFamily="34" charset="0"/>
                <a:cs typeface="Arial" panose="020B0604020202020204" pitchFamily="34" charset="0"/>
              </a:rPr>
              <a:t>Avoid to click unsolicited links and promotions </a:t>
            </a:r>
          </a:p>
          <a:p>
            <a:pPr marL="342900" indent="-342900" algn="just" eaLnBrk="0" fontAlgn="base" hangingPunct="0">
              <a:buFont typeface="Times New Roman" panose="02020603050405020304" pitchFamily="18" charset="0"/>
              <a:buChar char="─"/>
            </a:pPr>
            <a:r>
              <a:rPr lang="en-US" dirty="0">
                <a:solidFill>
                  <a:srgbClr val="000099"/>
                </a:solidFill>
                <a:latin typeface="Calibri" panose="020F0502020204030204" pitchFamily="34" charset="0"/>
                <a:ea typeface="Calibri" panose="020F0502020204030204" pitchFamily="34" charset="0"/>
                <a:cs typeface="Arial" panose="020B0604020202020204" pitchFamily="34" charset="0"/>
              </a:rPr>
              <a:t>Never use public networks for shopping purposes </a:t>
            </a:r>
          </a:p>
          <a:p>
            <a:pPr marL="342900" indent="-342900" algn="just" eaLnBrk="0" fontAlgn="base" hangingPunct="0">
              <a:buFont typeface="Times New Roman" panose="02020603050405020304" pitchFamily="18" charset="0"/>
              <a:buChar char="─"/>
            </a:pPr>
            <a:r>
              <a:rPr lang="en-US" dirty="0">
                <a:solidFill>
                  <a:srgbClr val="000099"/>
                </a:solidFill>
                <a:latin typeface="Calibri" panose="020F0502020204030204" pitchFamily="34" charset="0"/>
                <a:ea typeface="Calibri" panose="020F0502020204030204" pitchFamily="34" charset="0"/>
                <a:cs typeface="Arial" panose="020B0604020202020204" pitchFamily="34" charset="0"/>
              </a:rPr>
              <a:t>Always use secure connection with firewall enabled </a:t>
            </a:r>
          </a:p>
          <a:p>
            <a:pPr marL="342900" indent="-342900" algn="just" eaLnBrk="0" fontAlgn="base" hangingPunct="0">
              <a:buFont typeface="Times New Roman" panose="02020603050405020304" pitchFamily="18" charset="0"/>
              <a:buChar char="─"/>
            </a:pPr>
            <a:r>
              <a:rPr lang="en-US" dirty="0">
                <a:solidFill>
                  <a:srgbClr val="000099"/>
                </a:solidFill>
                <a:latin typeface="Calibri" panose="020F0502020204030204" pitchFamily="34" charset="0"/>
                <a:ea typeface="Calibri" panose="020F0502020204030204" pitchFamily="34" charset="0"/>
                <a:cs typeface="Arial" panose="020B0604020202020204" pitchFamily="34" charset="0"/>
              </a:rPr>
              <a:t>Always keep your privacy settings open/active </a:t>
            </a:r>
          </a:p>
          <a:p>
            <a:pPr marL="342900" indent="-342900" algn="just" eaLnBrk="0" fontAlgn="base" hangingPunct="0">
              <a:buFont typeface="Times New Roman" panose="02020603050405020304" pitchFamily="18" charset="0"/>
              <a:buChar char="─"/>
            </a:pPr>
            <a:r>
              <a:rPr lang="en-US" dirty="0">
                <a:solidFill>
                  <a:srgbClr val="000099"/>
                </a:solidFill>
                <a:latin typeface="Calibri" panose="020F0502020204030204" pitchFamily="34" charset="0"/>
                <a:ea typeface="Calibri" panose="020F0502020204030204" pitchFamily="34" charset="0"/>
                <a:cs typeface="Arial" panose="020B0604020202020204" pitchFamily="34" charset="0"/>
              </a:rPr>
              <a:t>Think twice before you download any software </a:t>
            </a:r>
          </a:p>
          <a:p>
            <a:pPr marL="342900" indent="-342900" algn="just" eaLnBrk="0" fontAlgn="base" hangingPunct="0">
              <a:buFont typeface="Times New Roman" panose="02020603050405020304" pitchFamily="18" charset="0"/>
              <a:buChar char="─"/>
            </a:pPr>
            <a:r>
              <a:rPr lang="en-US" dirty="0">
                <a:solidFill>
                  <a:srgbClr val="000099"/>
                </a:solidFill>
                <a:latin typeface="Calibri" panose="020F0502020204030204" pitchFamily="34" charset="0"/>
                <a:ea typeface="Calibri" panose="020F0502020204030204" pitchFamily="34" charset="0"/>
                <a:cs typeface="Arial" panose="020B0604020202020204" pitchFamily="34" charset="0"/>
              </a:rPr>
              <a:t>Avoid freebies and tempting offers </a:t>
            </a:r>
            <a:endParaRPr lang="en-US" dirty="0" smtClean="0">
              <a:solidFill>
                <a:srgbClr val="000099"/>
              </a:solidFill>
              <a:latin typeface="Calibri" panose="020F0502020204030204" pitchFamily="34" charset="0"/>
              <a:ea typeface="Calibri" panose="020F0502020204030204" pitchFamily="34" charset="0"/>
              <a:cs typeface="Arial" panose="020B0604020202020204" pitchFamily="34" charset="0"/>
            </a:endParaRPr>
          </a:p>
          <a:p>
            <a:pPr marL="342900" indent="-342900" algn="just" eaLnBrk="0" fontAlgn="base" hangingPunct="0">
              <a:buFont typeface="Times New Roman" panose="02020603050405020304" pitchFamily="18" charset="0"/>
              <a:buChar char="─"/>
            </a:pPr>
            <a:r>
              <a:rPr lang="en-US" dirty="0">
                <a:solidFill>
                  <a:srgbClr val="000099"/>
                </a:solidFill>
                <a:latin typeface="Calibri" panose="020F0502020204030204" pitchFamily="34" charset="0"/>
                <a:ea typeface="Calibri" panose="020F0502020204030204" pitchFamily="34" charset="0"/>
                <a:cs typeface="Arial" panose="020B0604020202020204" pitchFamily="34" charset="0"/>
              </a:rPr>
              <a:t>Always use strong passwords </a:t>
            </a:r>
          </a:p>
          <a:p>
            <a:pPr marL="342900" indent="-342900" algn="just" eaLnBrk="0" fontAlgn="base" hangingPunct="0">
              <a:buFont typeface="Times New Roman" panose="02020603050405020304" pitchFamily="18" charset="0"/>
              <a:buChar char="─"/>
            </a:pPr>
            <a:r>
              <a:rPr lang="en-US" dirty="0">
                <a:solidFill>
                  <a:srgbClr val="000099"/>
                </a:solidFill>
                <a:latin typeface="Calibri" panose="020F0502020204030204" pitchFamily="34" charset="0"/>
                <a:ea typeface="Calibri" panose="020F0502020204030204" pitchFamily="34" charset="0"/>
                <a:cs typeface="Arial" panose="020B0604020202020204" pitchFamily="34" charset="0"/>
              </a:rPr>
              <a:t>Change your passwords within 60 or 90 days </a:t>
            </a:r>
          </a:p>
          <a:p>
            <a:pPr marL="342900" indent="-342900" algn="just" eaLnBrk="0" fontAlgn="base" hangingPunct="0">
              <a:buFont typeface="Times New Roman" panose="02020603050405020304" pitchFamily="18" charset="0"/>
              <a:buChar char="─"/>
            </a:pPr>
            <a:r>
              <a:rPr lang="en-US" dirty="0">
                <a:solidFill>
                  <a:srgbClr val="000099"/>
                </a:solidFill>
                <a:latin typeface="Calibri" panose="020F0502020204030204" pitchFamily="34" charset="0"/>
                <a:ea typeface="Calibri" panose="020F0502020204030204" pitchFamily="34" charset="0"/>
                <a:cs typeface="Arial" panose="020B0604020202020204" pitchFamily="34" charset="0"/>
              </a:rPr>
              <a:t>Always visit the secure websites that use https protocol </a:t>
            </a:r>
          </a:p>
          <a:p>
            <a:pPr marL="342900" indent="-342900" algn="just" eaLnBrk="0" fontAlgn="base" hangingPunct="0">
              <a:buFont typeface="Times New Roman" panose="02020603050405020304" pitchFamily="18" charset="0"/>
              <a:buChar char="─"/>
            </a:pPr>
            <a:r>
              <a:rPr lang="en-US" dirty="0">
                <a:solidFill>
                  <a:srgbClr val="000099"/>
                </a:solidFill>
                <a:latin typeface="Calibri" panose="020F0502020204030204" pitchFamily="34" charset="0"/>
                <a:ea typeface="Calibri" panose="020F0502020204030204" pitchFamily="34" charset="0"/>
                <a:cs typeface="Arial" panose="020B0604020202020204" pitchFamily="34" charset="0"/>
              </a:rPr>
              <a:t>Always shop from the trusted websites </a:t>
            </a:r>
          </a:p>
          <a:p>
            <a:pPr marL="342900" indent="-342900" algn="just" eaLnBrk="0" fontAlgn="base" hangingPunct="0">
              <a:buFont typeface="Times New Roman" panose="02020603050405020304" pitchFamily="18" charset="0"/>
              <a:buChar char="─"/>
            </a:pPr>
            <a:r>
              <a:rPr lang="en-US" dirty="0">
                <a:solidFill>
                  <a:srgbClr val="000099"/>
                </a:solidFill>
                <a:latin typeface="Calibri" panose="020F0502020204030204" pitchFamily="34" charset="0"/>
                <a:ea typeface="Calibri" panose="020F0502020204030204" pitchFamily="34" charset="0"/>
                <a:cs typeface="Arial" panose="020B0604020202020204" pitchFamily="34" charset="0"/>
              </a:rPr>
              <a:t>Keep your OS and applications up to date </a:t>
            </a:r>
          </a:p>
          <a:p>
            <a:pPr marL="342900" indent="-342900" algn="just" eaLnBrk="0" fontAlgn="base" hangingPunct="0">
              <a:buFont typeface="Times New Roman" panose="02020603050405020304" pitchFamily="18" charset="0"/>
              <a:buChar char="─"/>
            </a:pPr>
            <a:r>
              <a:rPr lang="en-US" dirty="0">
                <a:solidFill>
                  <a:srgbClr val="000099"/>
                </a:solidFill>
                <a:latin typeface="Calibri" panose="020F0502020204030204" pitchFamily="34" charset="0"/>
                <a:ea typeface="Calibri" panose="020F0502020204030204" pitchFamily="34" charset="0"/>
                <a:cs typeface="Arial" panose="020B0604020202020204" pitchFamily="34" charset="0"/>
              </a:rPr>
              <a:t>Clear your browser cache and browsing history regularly </a:t>
            </a:r>
          </a:p>
          <a:p>
            <a:pPr marL="342900" indent="-342900" algn="just" eaLnBrk="0" fontAlgn="base" hangingPunct="0">
              <a:buFont typeface="Times New Roman" panose="02020603050405020304" pitchFamily="18" charset="0"/>
              <a:buChar char="─"/>
            </a:pPr>
            <a:r>
              <a:rPr lang="en-US" dirty="0">
                <a:solidFill>
                  <a:srgbClr val="000099"/>
                </a:solidFill>
                <a:latin typeface="Calibri" panose="020F0502020204030204" pitchFamily="34" charset="0"/>
                <a:ea typeface="Calibri" panose="020F0502020204030204" pitchFamily="34" charset="0"/>
                <a:cs typeface="Arial" panose="020B0604020202020204" pitchFamily="34" charset="0"/>
              </a:rPr>
              <a:t>Keep antivirus and anti-spyware up to date </a:t>
            </a:r>
            <a:endParaRPr lang="en-US" dirty="0" smtClean="0">
              <a:solidFill>
                <a:srgbClr val="000099"/>
              </a:solidFill>
              <a:latin typeface="Calibri" panose="020F0502020204030204" pitchFamily="34" charset="0"/>
              <a:ea typeface="Calibri" panose="020F0502020204030204" pitchFamily="34" charset="0"/>
              <a:cs typeface="Arial" panose="020B0604020202020204" pitchFamily="34" charset="0"/>
            </a:endParaRPr>
          </a:p>
          <a:p>
            <a:pPr marL="342900" indent="-342900" algn="just" eaLnBrk="0" fontAlgn="base" hangingPunct="0">
              <a:buFont typeface="Times New Roman" panose="02020603050405020304" pitchFamily="18" charset="0"/>
              <a:buChar char="─"/>
            </a:pPr>
            <a:r>
              <a:rPr lang="en-US" dirty="0">
                <a:solidFill>
                  <a:srgbClr val="000099"/>
                </a:solidFill>
                <a:latin typeface="Calibri" panose="020F0502020204030204" pitchFamily="34" charset="0"/>
                <a:ea typeface="Calibri" panose="020F0502020204030204" pitchFamily="34" charset="0"/>
                <a:cs typeface="Arial" panose="020B0604020202020204" pitchFamily="34" charset="0"/>
              </a:rPr>
              <a:t>Check you online shopping and bank statements regularly </a:t>
            </a:r>
          </a:p>
        </p:txBody>
      </p:sp>
    </p:spTree>
    <p:extLst>
      <p:ext uri="{BB962C8B-B14F-4D97-AF65-F5344CB8AC3E}">
        <p14:creationId xmlns:p14="http://schemas.microsoft.com/office/powerpoint/2010/main" val="420728971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439363" y="543490"/>
            <a:ext cx="6242415" cy="523220"/>
          </a:xfrm>
          <a:prstGeom prst="rect">
            <a:avLst/>
          </a:prstGeom>
          <a:noFill/>
        </p:spPr>
        <p:txBody>
          <a:bodyPr wrap="none" rtlCol="0">
            <a:spAutoFit/>
          </a:bodyPr>
          <a:lstStyle/>
          <a:p>
            <a:pPr fontAlgn="base">
              <a:spcAft>
                <a:spcPct val="0"/>
              </a:spcAft>
            </a:pPr>
            <a:r>
              <a:rPr lang="en-US" sz="2800" dirty="0">
                <a:solidFill>
                  <a:schemeClr val="bg1"/>
                </a:solidFill>
                <a:latin typeface="AR CENA" pitchFamily="2" charset="0"/>
              </a:rPr>
              <a:t>Useful Tips on Safe Browsing &amp; Online Shopping</a:t>
            </a:r>
            <a:endParaRPr lang="en-US" sz="2800" i="1" dirty="0">
              <a:solidFill>
                <a:schemeClr val="bg1"/>
              </a:solidFill>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28</a:t>
            </a:fld>
            <a:endParaRPr lang="en-US">
              <a:solidFill>
                <a:prstClr val="black">
                  <a:tint val="75000"/>
                </a:prstClr>
              </a:solidFill>
            </a:endParaRPr>
          </a:p>
        </p:txBody>
      </p:sp>
      <p:sp>
        <p:nvSpPr>
          <p:cNvPr id="13" name="TextBox 7"/>
          <p:cNvSpPr txBox="1"/>
          <p:nvPr/>
        </p:nvSpPr>
        <p:spPr>
          <a:xfrm>
            <a:off x="369254" y="236724"/>
            <a:ext cx="1314411" cy="954107"/>
          </a:xfrm>
          <a:prstGeom prst="rect">
            <a:avLst/>
          </a:prstGeom>
          <a:noFill/>
        </p:spPr>
        <p:txBody>
          <a:bodyPr wrap="square" rtlCol="0">
            <a:spAutoFit/>
          </a:bodyPr>
          <a:lstStyle/>
          <a:p>
            <a:pPr algn="ctr"/>
            <a:r>
              <a:rPr lang="en-US" sz="2800" dirty="0" smtClean="0">
                <a:solidFill>
                  <a:prstClr val="white"/>
                </a:solidFill>
                <a:latin typeface="Tajawal Medium" panose="00000600000000000000" pitchFamily="2" charset="-78"/>
                <a:cs typeface="Tajawal Medium" panose="00000600000000000000" pitchFamily="2" charset="-78"/>
              </a:rPr>
              <a:t>Module </a:t>
            </a:r>
            <a:r>
              <a:rPr lang="en-US" sz="2800" dirty="0" smtClean="0">
                <a:solidFill>
                  <a:prstClr val="white"/>
                </a:solidFill>
                <a:latin typeface="Tajawal Medium" panose="00000600000000000000" pitchFamily="2" charset="-78"/>
                <a:cs typeface="Tajawal Medium" panose="00000600000000000000" pitchFamily="2" charset="-78"/>
              </a:rPr>
              <a:t>0</a:t>
            </a:r>
            <a:r>
              <a:rPr lang="en-US" sz="2800" dirty="0">
                <a:solidFill>
                  <a:prstClr val="white"/>
                </a:solidFill>
                <a:latin typeface="Tajawal Medium" panose="00000600000000000000" pitchFamily="2" charset="-78"/>
                <a:cs typeface="Tajawal Medium" panose="00000600000000000000" pitchFamily="2" charset="-78"/>
              </a:rPr>
              <a:t>7</a:t>
            </a:r>
            <a:endParaRPr lang="en-US" sz="2800" dirty="0" smtClean="0">
              <a:solidFill>
                <a:prstClr val="white"/>
              </a:solidFill>
              <a:latin typeface="Tajawal Medium" panose="00000600000000000000" pitchFamily="2" charset="-78"/>
              <a:cs typeface="Tajawal Medium" panose="00000600000000000000" pitchFamily="2" charset="-78"/>
            </a:endParaRPr>
          </a:p>
          <a:p>
            <a:pPr algn="ctr"/>
            <a:r>
              <a:rPr lang="en-US" sz="2800" dirty="0" smtClean="0">
                <a:solidFill>
                  <a:prstClr val="white"/>
                </a:solidFill>
                <a:latin typeface="Tajawal Medium" panose="00000600000000000000" pitchFamily="2" charset="-78"/>
                <a:cs typeface="Tajawal Medium" panose="00000600000000000000" pitchFamily="2" charset="-78"/>
              </a:rPr>
              <a:t>Lecture </a:t>
            </a:r>
            <a:r>
              <a:rPr lang="en-US" sz="2800" dirty="0" smtClean="0">
                <a:solidFill>
                  <a:prstClr val="white"/>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7" name="Picture 2" descr="Network security Computer network Computer security Software-defined  networking, cyber security, electric Blue, technology png | PNGEg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526109" y="389020"/>
            <a:ext cx="1066710" cy="1066710"/>
          </a:xfrm>
          <a:prstGeom prst="ellipse">
            <a:avLst/>
          </a:prstGeom>
          <a:noFill/>
          <a:extLst>
            <a:ext uri="{909E8E84-426E-40DD-AFC4-6F175D3DCCD1}">
              <a14:hiddenFill xmlns:a14="http://schemas.microsoft.com/office/drawing/2010/main">
                <a:solidFill>
                  <a:srgbClr val="FFFFFF"/>
                </a:solidFill>
              </a14:hiddenFill>
            </a:ext>
          </a:extLst>
        </p:spPr>
      </p:pic>
      <p:pic>
        <p:nvPicPr>
          <p:cNvPr id="12" name="Picture 4" descr="Related image">
            <a:extLst>
              <a:ext uri="{FF2B5EF4-FFF2-40B4-BE49-F238E27FC236}">
                <a16:creationId xmlns="" xmlns:a16="http://schemas.microsoft.com/office/drawing/2014/main" id="{0C4B21C4-AA8D-49F4-8E0E-B3D4F0B7515A}"/>
              </a:ext>
            </a:extLst>
          </p:cNvPr>
          <p:cNvPicPr/>
          <p:nvPr/>
        </p:nvPicPr>
        <p:blipFill>
          <a:blip r:embed="rId8" cstate="print"/>
          <a:srcRect/>
          <a:stretch>
            <a:fillRect/>
          </a:stretch>
        </p:blipFill>
        <p:spPr bwMode="auto">
          <a:xfrm>
            <a:off x="9010616" y="1652246"/>
            <a:ext cx="2959980" cy="3151163"/>
          </a:xfrm>
          <a:prstGeom prst="rect">
            <a:avLst/>
          </a:prstGeom>
          <a:noFill/>
          <a:ln w="9525">
            <a:noFill/>
            <a:miter lim="800000"/>
            <a:headEnd/>
            <a:tailEnd/>
          </a:ln>
          <a:effectLst>
            <a:softEdge rad="444500"/>
          </a:effectLst>
        </p:spPr>
      </p:pic>
      <p:sp>
        <p:nvSpPr>
          <p:cNvPr id="15" name="Content Placeholder 3">
            <a:extLst>
              <a:ext uri="{FF2B5EF4-FFF2-40B4-BE49-F238E27FC236}">
                <a16:creationId xmlns="" xmlns:a16="http://schemas.microsoft.com/office/drawing/2014/main" id="{75DFAA2B-5AEA-4425-8CC7-8368B9233BD8}"/>
              </a:ext>
            </a:extLst>
          </p:cNvPr>
          <p:cNvSpPr txBox="1">
            <a:spLocks/>
          </p:cNvSpPr>
          <p:nvPr/>
        </p:nvSpPr>
        <p:spPr>
          <a:xfrm>
            <a:off x="1837546" y="1562455"/>
            <a:ext cx="7494022" cy="428361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gn="just">
              <a:lnSpc>
                <a:spcPct val="100000"/>
              </a:lnSpc>
              <a:spcBef>
                <a:spcPts val="600"/>
              </a:spcBef>
              <a:buFont typeface="Times New Roman" panose="02020603050405020304" pitchFamily="18" charset="0"/>
              <a:buChar char="─"/>
            </a:pPr>
            <a:r>
              <a:rPr lang="en-US" sz="1800" dirty="0">
                <a:solidFill>
                  <a:srgbClr val="000099"/>
                </a:solidFill>
                <a:latin typeface="Calibri" panose="020F0502020204030204" pitchFamily="34" charset="0"/>
                <a:ea typeface="Calibri" panose="020F0502020204030204" pitchFamily="34" charset="0"/>
                <a:cs typeface="Arial" panose="020B0604020202020204" pitchFamily="34" charset="0"/>
              </a:rPr>
              <a:t>Don’t follow the links in the phishing emails </a:t>
            </a:r>
          </a:p>
          <a:p>
            <a:pPr marL="342900" indent="-342900" algn="just">
              <a:lnSpc>
                <a:spcPct val="100000"/>
              </a:lnSpc>
              <a:spcBef>
                <a:spcPts val="600"/>
              </a:spcBef>
              <a:buFont typeface="Times New Roman" panose="02020603050405020304" pitchFamily="18" charset="0"/>
              <a:buChar char="─"/>
            </a:pPr>
            <a:r>
              <a:rPr lang="en-US" sz="1800" dirty="0" smtClean="0">
                <a:solidFill>
                  <a:srgbClr val="000099"/>
                </a:solidFill>
                <a:latin typeface="Calibri" panose="020F0502020204030204" pitchFamily="34" charset="0"/>
                <a:ea typeface="Calibri" panose="020F0502020204030204" pitchFamily="34" charset="0"/>
                <a:cs typeface="Arial" panose="020B0604020202020204" pitchFamily="34" charset="0"/>
              </a:rPr>
              <a:t>Try to use blurring software tools that blur your personal information while shopping </a:t>
            </a:r>
          </a:p>
          <a:p>
            <a:pPr marL="342900" indent="-342900" algn="just">
              <a:lnSpc>
                <a:spcPct val="100000"/>
              </a:lnSpc>
              <a:spcBef>
                <a:spcPts val="600"/>
              </a:spcBef>
              <a:buFont typeface="Times New Roman" panose="02020603050405020304" pitchFamily="18" charset="0"/>
              <a:buChar char="─"/>
            </a:pPr>
            <a:r>
              <a:rPr lang="en-US" sz="1800" dirty="0" smtClean="0">
                <a:solidFill>
                  <a:srgbClr val="000099"/>
                </a:solidFill>
                <a:latin typeface="Calibri" panose="020F0502020204030204" pitchFamily="34" charset="0"/>
                <a:ea typeface="Calibri" panose="020F0502020204030204" pitchFamily="34" charset="0"/>
                <a:cs typeface="Arial" panose="020B0604020202020204" pitchFamily="34" charset="0"/>
              </a:rPr>
              <a:t>Mobile apps for trusted merchants are better for shopping as compared to the online shopping through browser </a:t>
            </a:r>
          </a:p>
          <a:p>
            <a:pPr marL="342900" indent="-342900" algn="just">
              <a:lnSpc>
                <a:spcPct val="100000"/>
              </a:lnSpc>
              <a:spcBef>
                <a:spcPts val="600"/>
              </a:spcBef>
              <a:buFont typeface="Times New Roman" panose="02020603050405020304" pitchFamily="18" charset="0"/>
              <a:buChar char="─"/>
            </a:pPr>
            <a:r>
              <a:rPr lang="en-US" sz="1800" dirty="0" smtClean="0">
                <a:solidFill>
                  <a:srgbClr val="000099"/>
                </a:solidFill>
                <a:latin typeface="Calibri" panose="020F0502020204030204" pitchFamily="34" charset="0"/>
                <a:ea typeface="Calibri" panose="020F0502020204030204" pitchFamily="34" charset="0"/>
                <a:cs typeface="Arial" panose="020B0604020202020204" pitchFamily="34" charset="0"/>
              </a:rPr>
              <a:t>Try to use digital wallets rather than the credit or debit cards </a:t>
            </a:r>
          </a:p>
          <a:p>
            <a:pPr marL="342900" indent="-342900" algn="just">
              <a:lnSpc>
                <a:spcPct val="100000"/>
              </a:lnSpc>
              <a:spcBef>
                <a:spcPts val="600"/>
              </a:spcBef>
              <a:buFont typeface="Times New Roman" panose="02020603050405020304" pitchFamily="18" charset="0"/>
              <a:buChar char="─"/>
            </a:pPr>
            <a:r>
              <a:rPr lang="en-US" sz="1800" dirty="0" smtClean="0">
                <a:solidFill>
                  <a:srgbClr val="000099"/>
                </a:solidFill>
                <a:latin typeface="Calibri" panose="020F0502020204030204" pitchFamily="34" charset="0"/>
                <a:ea typeface="Calibri" panose="020F0502020204030204" pitchFamily="34" charset="0"/>
                <a:cs typeface="Arial" panose="020B0604020202020204" pitchFamily="34" charset="0"/>
              </a:rPr>
              <a:t>Try to pay through gift vouchers and other such prepaid cards for shopping </a:t>
            </a:r>
          </a:p>
          <a:p>
            <a:pPr marL="342900" indent="-342900" algn="just">
              <a:lnSpc>
                <a:spcPct val="100000"/>
              </a:lnSpc>
              <a:spcBef>
                <a:spcPts val="600"/>
              </a:spcBef>
              <a:buFont typeface="Times New Roman" panose="02020603050405020304" pitchFamily="18" charset="0"/>
              <a:buChar char="─"/>
            </a:pPr>
            <a:r>
              <a:rPr lang="en-US" sz="1800" dirty="0" smtClean="0">
                <a:solidFill>
                  <a:srgbClr val="000099"/>
                </a:solidFill>
                <a:latin typeface="Calibri" panose="020F0502020204030204" pitchFamily="34" charset="0"/>
                <a:ea typeface="Calibri" panose="020F0502020204030204" pitchFamily="34" charset="0"/>
                <a:cs typeface="Arial" panose="020B0604020202020204" pitchFamily="34" charset="0"/>
              </a:rPr>
              <a:t>Check the credibility of the merchant </a:t>
            </a:r>
          </a:p>
          <a:p>
            <a:pPr marL="342900" indent="-342900" algn="just">
              <a:lnSpc>
                <a:spcPct val="100000"/>
              </a:lnSpc>
              <a:spcBef>
                <a:spcPts val="600"/>
              </a:spcBef>
              <a:buFont typeface="Times New Roman" panose="02020603050405020304" pitchFamily="18" charset="0"/>
              <a:buChar char="─"/>
            </a:pPr>
            <a:r>
              <a:rPr lang="en-US" sz="1800" dirty="0" smtClean="0">
                <a:solidFill>
                  <a:srgbClr val="000099"/>
                </a:solidFill>
                <a:latin typeface="Calibri" panose="020F0502020204030204" pitchFamily="34" charset="0"/>
                <a:ea typeface="Calibri" panose="020F0502020204030204" pitchFamily="34" charset="0"/>
                <a:cs typeface="Arial" panose="020B0604020202020204" pitchFamily="34" charset="0"/>
              </a:rPr>
              <a:t>Send complaints immediately, if you find any suspicious activity on your account </a:t>
            </a:r>
            <a:endParaRPr lang="ar-YE" sz="1800" dirty="0" smtClean="0">
              <a:solidFill>
                <a:srgbClr val="000099"/>
              </a:solidFill>
              <a:latin typeface="Calibri" panose="020F0502020204030204" pitchFamily="34" charset="0"/>
              <a:ea typeface="Calibri" panose="020F0502020204030204" pitchFamily="34" charset="0"/>
              <a:cs typeface="Arial" panose="020B0604020202020204" pitchFamily="34" charset="0"/>
            </a:endParaRPr>
          </a:p>
          <a:p>
            <a:pPr marL="342900" indent="-342900" algn="just">
              <a:lnSpc>
                <a:spcPct val="100000"/>
              </a:lnSpc>
              <a:spcBef>
                <a:spcPts val="600"/>
              </a:spcBef>
              <a:buFont typeface="Times New Roman" panose="02020603050405020304" pitchFamily="18" charset="0"/>
              <a:buChar char="─"/>
            </a:pPr>
            <a:r>
              <a:rPr lang="en-US" sz="1800" dirty="0" smtClean="0">
                <a:solidFill>
                  <a:srgbClr val="000099"/>
                </a:solidFill>
                <a:latin typeface="Calibri" panose="020F0502020204030204" pitchFamily="34" charset="0"/>
                <a:ea typeface="Calibri" panose="020F0502020204030204" pitchFamily="34" charset="0"/>
                <a:cs typeface="Arial" panose="020B0604020202020204" pitchFamily="34" charset="0"/>
              </a:rPr>
              <a:t>Read delivery and return policy of the merchant carefully </a:t>
            </a:r>
            <a:endParaRPr lang="ar-YE" sz="1800" dirty="0" smtClean="0">
              <a:solidFill>
                <a:srgbClr val="000099"/>
              </a:solidFill>
              <a:latin typeface="Calibri" panose="020F0502020204030204" pitchFamily="34" charset="0"/>
              <a:ea typeface="Calibri" panose="020F0502020204030204" pitchFamily="34" charset="0"/>
              <a:cs typeface="Arial" panose="020B0604020202020204" pitchFamily="34" charset="0"/>
            </a:endParaRPr>
          </a:p>
          <a:p>
            <a:pPr marL="342900" indent="-342900" algn="just">
              <a:lnSpc>
                <a:spcPct val="100000"/>
              </a:lnSpc>
              <a:spcBef>
                <a:spcPts val="600"/>
              </a:spcBef>
              <a:buFont typeface="Times New Roman" panose="02020603050405020304" pitchFamily="18" charset="0"/>
              <a:buChar char="─"/>
            </a:pPr>
            <a:r>
              <a:rPr lang="en-US" sz="1800" dirty="0" smtClean="0">
                <a:solidFill>
                  <a:srgbClr val="000099"/>
                </a:solidFill>
                <a:latin typeface="Calibri" panose="020F0502020204030204" pitchFamily="34" charset="0"/>
                <a:ea typeface="Calibri" panose="020F0502020204030204" pitchFamily="34" charset="0"/>
                <a:cs typeface="Arial" panose="020B0604020202020204" pitchFamily="34" charset="0"/>
              </a:rPr>
              <a:t>Read privacy statements carefully </a:t>
            </a:r>
            <a:endParaRPr lang="ar-YE" sz="1800" dirty="0" smtClean="0">
              <a:solidFill>
                <a:srgbClr val="000099"/>
              </a:solidFill>
              <a:latin typeface="Calibri" panose="020F0502020204030204" pitchFamily="34" charset="0"/>
              <a:ea typeface="Calibri" panose="020F0502020204030204" pitchFamily="34" charset="0"/>
              <a:cs typeface="Arial" panose="020B0604020202020204" pitchFamily="34" charset="0"/>
            </a:endParaRPr>
          </a:p>
          <a:p>
            <a:pPr marL="342900" indent="-342900" algn="just">
              <a:lnSpc>
                <a:spcPct val="100000"/>
              </a:lnSpc>
              <a:spcBef>
                <a:spcPts val="600"/>
              </a:spcBef>
              <a:buFont typeface="Times New Roman" panose="02020603050405020304" pitchFamily="18" charset="0"/>
              <a:buChar char="─"/>
            </a:pPr>
            <a:r>
              <a:rPr lang="en-US" sz="1800" dirty="0" smtClean="0">
                <a:solidFill>
                  <a:srgbClr val="000099"/>
                </a:solidFill>
                <a:latin typeface="Calibri" panose="020F0502020204030204" pitchFamily="34" charset="0"/>
                <a:ea typeface="Calibri" panose="020F0502020204030204" pitchFamily="34" charset="0"/>
                <a:cs typeface="Arial" panose="020B0604020202020204" pitchFamily="34" charset="0"/>
              </a:rPr>
              <a:t>Maintain a record of your online purchases </a:t>
            </a:r>
            <a:endParaRPr lang="ar-YE" sz="1800" dirty="0" smtClean="0">
              <a:solidFill>
                <a:srgbClr val="000099"/>
              </a:solidFill>
              <a:latin typeface="Calibri" panose="020F0502020204030204" pitchFamily="34" charset="0"/>
              <a:ea typeface="Calibri" panose="020F0502020204030204" pitchFamily="34" charset="0"/>
              <a:cs typeface="Arial" panose="020B0604020202020204" pitchFamily="34" charset="0"/>
            </a:endParaRPr>
          </a:p>
          <a:p>
            <a:pPr marL="342900" indent="-342900" algn="just">
              <a:lnSpc>
                <a:spcPct val="100000"/>
              </a:lnSpc>
              <a:spcBef>
                <a:spcPts val="600"/>
              </a:spcBef>
              <a:buFont typeface="Times New Roman" panose="02020603050405020304" pitchFamily="18" charset="0"/>
              <a:buChar char="─"/>
            </a:pPr>
            <a:r>
              <a:rPr lang="en-US" sz="1800" dirty="0" smtClean="0">
                <a:solidFill>
                  <a:srgbClr val="000099"/>
                </a:solidFill>
                <a:latin typeface="Calibri" panose="020F0502020204030204" pitchFamily="34" charset="0"/>
                <a:ea typeface="Calibri" panose="020F0502020204030204" pitchFamily="34" charset="0"/>
                <a:cs typeface="Arial" panose="020B0604020202020204" pitchFamily="34" charset="0"/>
              </a:rPr>
              <a:t>Last but not the least, use your common sense always!</a:t>
            </a:r>
            <a:endParaRPr lang="en-US" sz="1800" dirty="0">
              <a:solidFill>
                <a:srgbClr val="000099"/>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86553407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000630" cy="646331"/>
          </a:xfrm>
          <a:prstGeom prst="rect">
            <a:avLst/>
          </a:prstGeom>
          <a:noFill/>
        </p:spPr>
        <p:txBody>
          <a:bodyPr wrap="none" rtlCol="0">
            <a:spAutoFit/>
          </a:bodyPr>
          <a:lstStyle/>
          <a:p>
            <a:r>
              <a:rPr lang="en-US" sz="3600" b="1" dirty="0" smtClean="0">
                <a:solidFill>
                  <a:prstClr val="white"/>
                </a:solidFill>
                <a:latin typeface="+mj-lt"/>
                <a:cs typeface="Tajawal Medium" panose="00000600000000000000" pitchFamily="2" charset="-78"/>
              </a:rPr>
              <a:t>Outline</a:t>
            </a:r>
            <a:r>
              <a:rPr lang="ar-YE" sz="3600" b="1" dirty="0" smtClean="0">
                <a:solidFill>
                  <a:prstClr val="white"/>
                </a:solidFill>
                <a:latin typeface="+mj-lt"/>
                <a:cs typeface="Tajawal Medium" panose="00000600000000000000" pitchFamily="2" charset="-78"/>
              </a:rPr>
              <a:t> </a:t>
            </a:r>
            <a:r>
              <a:rPr lang="ru-RU" sz="3600" b="1" dirty="0" smtClean="0">
                <a:solidFill>
                  <a:prstClr val="white"/>
                </a:solidFill>
                <a:latin typeface="+mj-lt"/>
                <a:cs typeface="Tajawal Medium" panose="00000600000000000000" pitchFamily="2" charset="-78"/>
              </a:rPr>
              <a:t> - </a:t>
            </a:r>
            <a:r>
              <a:rPr lang="en-US" sz="3600" b="1" dirty="0" smtClean="0">
                <a:solidFill>
                  <a:prstClr val="white"/>
                </a:solidFill>
                <a:latin typeface="+mj-lt"/>
                <a:cs typeface="Tajawal Medium" panose="00000600000000000000" pitchFamily="2" charset="-78"/>
              </a:rPr>
              <a:t>Part 2</a:t>
            </a:r>
            <a:endParaRPr lang="en-US" sz="2400" b="1" dirty="0">
              <a:solidFill>
                <a:prstClr val="white"/>
              </a:solidFill>
              <a:latin typeface="+mj-lt"/>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29</a:t>
            </a:fld>
            <a:endParaRPr lang="en-US">
              <a:solidFill>
                <a:prstClr val="black">
                  <a:tint val="75000"/>
                </a:prstClr>
              </a:solidFill>
            </a:endParaRPr>
          </a:p>
        </p:txBody>
      </p:sp>
      <p:sp>
        <p:nvSpPr>
          <p:cNvPr id="13" name="TextBox 7"/>
          <p:cNvSpPr txBox="1"/>
          <p:nvPr/>
        </p:nvSpPr>
        <p:spPr>
          <a:xfrm>
            <a:off x="369254" y="236724"/>
            <a:ext cx="1314411" cy="954107"/>
          </a:xfrm>
          <a:prstGeom prst="rect">
            <a:avLst/>
          </a:prstGeom>
          <a:noFill/>
        </p:spPr>
        <p:txBody>
          <a:bodyPr wrap="square" rtlCol="0">
            <a:spAutoFit/>
          </a:bodyPr>
          <a:lstStyle/>
          <a:p>
            <a:pPr algn="ctr"/>
            <a:r>
              <a:rPr lang="en-US" sz="2800" dirty="0" smtClean="0">
                <a:solidFill>
                  <a:prstClr val="white"/>
                </a:solidFill>
                <a:latin typeface="Tajawal Medium" panose="00000600000000000000" pitchFamily="2" charset="-78"/>
                <a:cs typeface="Tajawal Medium" panose="00000600000000000000" pitchFamily="2" charset="-78"/>
              </a:rPr>
              <a:t>Module </a:t>
            </a:r>
            <a:r>
              <a:rPr lang="en-US" sz="2800" dirty="0" smtClean="0">
                <a:solidFill>
                  <a:prstClr val="white"/>
                </a:solidFill>
                <a:latin typeface="Tajawal Medium" panose="00000600000000000000" pitchFamily="2" charset="-78"/>
                <a:cs typeface="Tajawal Medium" panose="00000600000000000000" pitchFamily="2" charset="-78"/>
              </a:rPr>
              <a:t>0</a:t>
            </a:r>
            <a:r>
              <a:rPr lang="en-US" sz="2800" dirty="0">
                <a:solidFill>
                  <a:prstClr val="white"/>
                </a:solidFill>
                <a:latin typeface="Tajawal Medium" panose="00000600000000000000" pitchFamily="2" charset="-78"/>
                <a:cs typeface="Tajawal Medium" panose="00000600000000000000" pitchFamily="2" charset="-78"/>
              </a:rPr>
              <a:t>7</a:t>
            </a:r>
            <a:endParaRPr lang="en-US" sz="2800" dirty="0" smtClean="0">
              <a:solidFill>
                <a:prstClr val="white"/>
              </a:solidFill>
              <a:latin typeface="Tajawal Medium" panose="00000600000000000000" pitchFamily="2" charset="-78"/>
              <a:cs typeface="Tajawal Medium" panose="00000600000000000000" pitchFamily="2" charset="-78"/>
            </a:endParaRPr>
          </a:p>
          <a:p>
            <a:pPr algn="ctr"/>
            <a:r>
              <a:rPr lang="en-US" sz="2800" dirty="0" smtClean="0">
                <a:solidFill>
                  <a:prstClr val="white"/>
                </a:solidFill>
                <a:latin typeface="Tajawal Medium" panose="00000600000000000000" pitchFamily="2" charset="-78"/>
                <a:cs typeface="Tajawal Medium" panose="00000600000000000000" pitchFamily="2" charset="-78"/>
              </a:rPr>
              <a:t>Lecture </a:t>
            </a:r>
            <a:r>
              <a:rPr lang="en-US" sz="2800" dirty="0" smtClean="0">
                <a:solidFill>
                  <a:prstClr val="white"/>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Title 1">
            <a:extLst>
              <a:ext uri="{FF2B5EF4-FFF2-40B4-BE49-F238E27FC236}">
                <a16:creationId xmlns="" xmlns:a16="http://schemas.microsoft.com/office/drawing/2014/main" id="{D49C97B1-F677-4C82-9865-227A9B7D2400}"/>
              </a:ext>
            </a:extLst>
          </p:cNvPr>
          <p:cNvSpPr txBox="1">
            <a:spLocks/>
          </p:cNvSpPr>
          <p:nvPr/>
        </p:nvSpPr>
        <p:spPr>
          <a:xfrm>
            <a:off x="621807" y="1781703"/>
            <a:ext cx="10058400" cy="84623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600" i="1" dirty="0" err="1" smtClean="0">
                <a:effectLst>
                  <a:outerShdw blurRad="38100" dist="38100" dir="2700000" algn="tl">
                    <a:srgbClr val="000000">
                      <a:alpha val="43137"/>
                    </a:srgbClr>
                  </a:outerShdw>
                </a:effectLst>
              </a:rPr>
              <a:t>Cybersecurity</a:t>
            </a:r>
            <a:r>
              <a:rPr lang="en-US" sz="3600" i="1" dirty="0" smtClean="0">
                <a:effectLst>
                  <a:outerShdw blurRad="38100" dist="38100" dir="2700000" algn="tl">
                    <a:srgbClr val="000000">
                      <a:alpha val="43137"/>
                    </a:srgbClr>
                  </a:outerShdw>
                </a:effectLst>
              </a:rPr>
              <a:t> Standards</a:t>
            </a:r>
            <a:endParaRPr lang="en-US" sz="3600" i="1" dirty="0">
              <a:effectLst>
                <a:outerShdw blurRad="38100" dist="38100" dir="2700000" algn="tl">
                  <a:srgbClr val="000000">
                    <a:alpha val="43137"/>
                  </a:srgbClr>
                </a:outerShdw>
              </a:effectLst>
            </a:endParaRPr>
          </a:p>
        </p:txBody>
      </p:sp>
      <p:graphicFrame>
        <p:nvGraphicFramePr>
          <p:cNvPr id="18" name="Content Placeholder 2" descr="SmartArt object">
            <a:extLst>
              <a:ext uri="{FF2B5EF4-FFF2-40B4-BE49-F238E27FC236}">
                <a16:creationId xmlns="" xmlns:a16="http://schemas.microsoft.com/office/drawing/2014/main" id="{A1342CC9-B5BC-4EE6-A03F-6501ED7CC4CC}"/>
              </a:ext>
            </a:extLst>
          </p:cNvPr>
          <p:cNvGraphicFramePr>
            <a:graphicFrameLocks/>
          </p:cNvGraphicFramePr>
          <p:nvPr>
            <p:extLst>
              <p:ext uri="{D42A27DB-BD31-4B8C-83A1-F6EECF244321}">
                <p14:modId xmlns:p14="http://schemas.microsoft.com/office/powerpoint/2010/main" val="1523716047"/>
              </p:ext>
            </p:extLst>
          </p:nvPr>
        </p:nvGraphicFramePr>
        <p:xfrm>
          <a:off x="685799" y="2519932"/>
          <a:ext cx="10439401" cy="2989047"/>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161769066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2514919" cy="646331"/>
          </a:xfrm>
          <a:prstGeom prst="rect">
            <a:avLst/>
          </a:prstGeom>
          <a:noFill/>
        </p:spPr>
        <p:txBody>
          <a:bodyPr wrap="none" rtlCol="0">
            <a:spAutoFit/>
          </a:bodyPr>
          <a:lstStyle/>
          <a:p>
            <a:r>
              <a:rPr lang="en-US" sz="3600" i="1" dirty="0">
                <a:solidFill>
                  <a:schemeClr val="bg1"/>
                </a:solidFill>
              </a:rPr>
              <a:t>Introduction</a:t>
            </a:r>
            <a:endParaRPr lang="en-US" sz="2400" b="1" i="1" dirty="0">
              <a:solidFill>
                <a:schemeClr val="bg1"/>
              </a:solidFill>
              <a:latin typeface="+mj-lt"/>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30</a:t>
            </a:fld>
            <a:endParaRPr lang="en-US">
              <a:solidFill>
                <a:prstClr val="black">
                  <a:tint val="75000"/>
                </a:prstClr>
              </a:solidFill>
            </a:endParaRPr>
          </a:p>
        </p:txBody>
      </p:sp>
      <p:sp>
        <p:nvSpPr>
          <p:cNvPr id="13" name="TextBox 7"/>
          <p:cNvSpPr txBox="1"/>
          <p:nvPr/>
        </p:nvSpPr>
        <p:spPr>
          <a:xfrm>
            <a:off x="369254" y="236724"/>
            <a:ext cx="1314411" cy="954107"/>
          </a:xfrm>
          <a:prstGeom prst="rect">
            <a:avLst/>
          </a:prstGeom>
          <a:noFill/>
        </p:spPr>
        <p:txBody>
          <a:bodyPr wrap="square" rtlCol="0">
            <a:spAutoFit/>
          </a:bodyPr>
          <a:lstStyle/>
          <a:p>
            <a:pPr algn="ctr"/>
            <a:r>
              <a:rPr lang="en-US" sz="2800" dirty="0" smtClean="0">
                <a:solidFill>
                  <a:prstClr val="white"/>
                </a:solidFill>
                <a:latin typeface="Tajawal Medium" panose="00000600000000000000" pitchFamily="2" charset="-78"/>
                <a:cs typeface="Tajawal Medium" panose="00000600000000000000" pitchFamily="2" charset="-78"/>
              </a:rPr>
              <a:t>Module </a:t>
            </a:r>
            <a:r>
              <a:rPr lang="en-US" sz="2800" dirty="0" smtClean="0">
                <a:solidFill>
                  <a:prstClr val="white"/>
                </a:solidFill>
                <a:latin typeface="Tajawal Medium" panose="00000600000000000000" pitchFamily="2" charset="-78"/>
                <a:cs typeface="Tajawal Medium" panose="00000600000000000000" pitchFamily="2" charset="-78"/>
              </a:rPr>
              <a:t>0</a:t>
            </a:r>
            <a:r>
              <a:rPr lang="en-US" sz="2800" dirty="0">
                <a:solidFill>
                  <a:prstClr val="white"/>
                </a:solidFill>
                <a:latin typeface="Tajawal Medium" panose="00000600000000000000" pitchFamily="2" charset="-78"/>
                <a:cs typeface="Tajawal Medium" panose="00000600000000000000" pitchFamily="2" charset="-78"/>
              </a:rPr>
              <a:t>7</a:t>
            </a:r>
            <a:endParaRPr lang="en-US" sz="2800" dirty="0" smtClean="0">
              <a:solidFill>
                <a:prstClr val="white"/>
              </a:solidFill>
              <a:latin typeface="Tajawal Medium" panose="00000600000000000000" pitchFamily="2" charset="-78"/>
              <a:cs typeface="Tajawal Medium" panose="00000600000000000000" pitchFamily="2" charset="-78"/>
            </a:endParaRPr>
          </a:p>
          <a:p>
            <a:pPr algn="ctr"/>
            <a:r>
              <a:rPr lang="en-US" sz="2800" dirty="0" smtClean="0">
                <a:solidFill>
                  <a:prstClr val="white"/>
                </a:solidFill>
                <a:latin typeface="Tajawal Medium" panose="00000600000000000000" pitchFamily="2" charset="-78"/>
                <a:cs typeface="Tajawal Medium" panose="00000600000000000000" pitchFamily="2" charset="-78"/>
              </a:rPr>
              <a:t>Lecture </a:t>
            </a:r>
            <a:r>
              <a:rPr lang="en-US" sz="2800" dirty="0" smtClean="0">
                <a:solidFill>
                  <a:prstClr val="white"/>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6" name="Content Placeholder 3">
            <a:extLst>
              <a:ext uri="{FF2B5EF4-FFF2-40B4-BE49-F238E27FC236}">
                <a16:creationId xmlns="" xmlns:a16="http://schemas.microsoft.com/office/drawing/2014/main" id="{846330ED-EFD8-4026-83B2-78B84094833B}"/>
              </a:ext>
            </a:extLst>
          </p:cNvPr>
          <p:cNvSpPr txBox="1">
            <a:spLocks/>
          </p:cNvSpPr>
          <p:nvPr/>
        </p:nvSpPr>
        <p:spPr>
          <a:xfrm>
            <a:off x="3106615" y="1539946"/>
            <a:ext cx="8628185" cy="432159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spcBef>
                <a:spcPts val="600"/>
              </a:spcBef>
              <a:spcAft>
                <a:spcPts val="600"/>
              </a:spcAft>
            </a:pPr>
            <a:r>
              <a:rPr lang="en-US" sz="1800" dirty="0" smtClean="0">
                <a:latin typeface="Calibri" panose="020F0502020204030204" pitchFamily="34" charset="0"/>
                <a:ea typeface="Calibri" panose="020F0502020204030204" pitchFamily="34" charset="0"/>
                <a:cs typeface="Arial" panose="020B0604020202020204" pitchFamily="34" charset="0"/>
              </a:rPr>
              <a:t>Industrial standards play a very critical role in all types of industries. The standards are the defined guidelines, best practices and rules to achieve any certain objective in that particular industry.</a:t>
            </a:r>
          </a:p>
          <a:p>
            <a:pPr algn="just">
              <a:lnSpc>
                <a:spcPct val="100000"/>
              </a:lnSpc>
              <a:spcBef>
                <a:spcPts val="600"/>
              </a:spcBef>
              <a:spcAft>
                <a:spcPts val="600"/>
              </a:spcAft>
            </a:pPr>
            <a:r>
              <a:rPr lang="en-US" sz="1800" dirty="0" smtClean="0">
                <a:latin typeface="Calibri" panose="020F0502020204030204" pitchFamily="34" charset="0"/>
                <a:ea typeface="Calibri" panose="020F0502020204030204" pitchFamily="34" charset="0"/>
                <a:cs typeface="Arial" panose="020B0604020202020204" pitchFamily="34" charset="0"/>
              </a:rPr>
              <a:t>In this chapter, we will talk about a few important standards that deal with the cyber security in the field of information and communication technology commonly referred to as ICT. </a:t>
            </a:r>
          </a:p>
          <a:p>
            <a:pPr algn="just">
              <a:lnSpc>
                <a:spcPct val="100000"/>
              </a:lnSpc>
              <a:spcBef>
                <a:spcPts val="600"/>
              </a:spcBef>
              <a:spcAft>
                <a:spcPts val="600"/>
              </a:spcAft>
            </a:pPr>
            <a:r>
              <a:rPr lang="en-US" sz="1800" dirty="0">
                <a:latin typeface="Calibri" panose="020F0502020204030204" pitchFamily="34" charset="0"/>
                <a:ea typeface="Calibri" panose="020F0502020204030204" pitchFamily="34" charset="0"/>
                <a:cs typeface="Arial" panose="020B0604020202020204" pitchFamily="34" charset="0"/>
              </a:rPr>
              <a:t>There are many standard organizations, industry alliances and government authorities that devise different types of standards for different activities related to information and communication technology. </a:t>
            </a: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00000"/>
              </a:lnSpc>
              <a:spcBef>
                <a:spcPts val="600"/>
              </a:spcBef>
              <a:spcAft>
                <a:spcPts val="600"/>
              </a:spcAft>
            </a:pPr>
            <a:r>
              <a:rPr lang="en-US" sz="1800" dirty="0">
                <a:latin typeface="Calibri" panose="020F0502020204030204" pitchFamily="34" charset="0"/>
                <a:ea typeface="Calibri" panose="020F0502020204030204" pitchFamily="34" charset="0"/>
                <a:cs typeface="Arial" panose="020B0604020202020204" pitchFamily="34" charset="0"/>
              </a:rPr>
              <a:t>The standard organizations develop standard through deep research with the help of the industry experts in the field of information technology. They develop certain formulas and criteria for different things, activities and procedures.</a:t>
            </a:r>
          </a:p>
          <a:p>
            <a:pPr algn="just">
              <a:lnSpc>
                <a:spcPct val="100000"/>
              </a:lnSpc>
              <a:spcBef>
                <a:spcPts val="600"/>
              </a:spcBef>
              <a:spcAft>
                <a:spcPts val="600"/>
              </a:spcAft>
            </a:pP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algn="just">
              <a:lnSpc>
                <a:spcPct val="100000"/>
              </a:lnSpc>
              <a:spcBef>
                <a:spcPts val="600"/>
              </a:spcBef>
              <a:spcAft>
                <a:spcPts val="600"/>
              </a:spcAft>
            </a:pPr>
            <a:endParaRPr lang="en-US" sz="1800" dirty="0">
              <a:latin typeface="Calibri" panose="020F0502020204030204" pitchFamily="34" charset="0"/>
              <a:ea typeface="Calibri" panose="020F0502020204030204" pitchFamily="34" charset="0"/>
              <a:cs typeface="Arial" panose="020B0604020202020204" pitchFamily="34" charset="0"/>
            </a:endParaRPr>
          </a:p>
          <a:p>
            <a:pPr marL="0" indent="0" algn="just">
              <a:lnSpc>
                <a:spcPct val="100000"/>
              </a:lnSpc>
              <a:spcBef>
                <a:spcPts val="600"/>
              </a:spcBef>
              <a:spcAft>
                <a:spcPts val="600"/>
              </a:spcAft>
              <a:buFont typeface="Arial" panose="020B0604020202020204" pitchFamily="34" charset="0"/>
              <a:buNone/>
            </a:pPr>
            <a:endParaRPr lang="en-US" sz="1800" dirty="0"/>
          </a:p>
        </p:txBody>
      </p:sp>
      <p:pic>
        <p:nvPicPr>
          <p:cNvPr id="17" name="Picture 4">
            <a:extLst>
              <a:ext uri="{FF2B5EF4-FFF2-40B4-BE49-F238E27FC236}">
                <a16:creationId xmlns="" xmlns:a16="http://schemas.microsoft.com/office/drawing/2014/main" id="{883B7D84-7895-4104-AF48-F1FAF22E1E53}"/>
              </a:ext>
            </a:extLst>
          </p:cNvPr>
          <p:cNvPicPr/>
          <p:nvPr/>
        </p:nvPicPr>
        <p:blipFill>
          <a:blip r:embed="rId7" cstate="print"/>
          <a:srcRect/>
          <a:stretch>
            <a:fillRect/>
          </a:stretch>
        </p:blipFill>
        <p:spPr bwMode="auto">
          <a:xfrm>
            <a:off x="573169" y="2596902"/>
            <a:ext cx="2404493" cy="1635129"/>
          </a:xfrm>
          <a:prstGeom prst="rect">
            <a:avLst/>
          </a:prstGeom>
          <a:noFill/>
          <a:ln w="9525">
            <a:noFill/>
            <a:miter lim="800000"/>
            <a:headEnd/>
            <a:tailEnd/>
          </a:ln>
          <a:effectLst>
            <a:softEdge rad="127000"/>
          </a:effectLst>
        </p:spPr>
      </p:pic>
    </p:spTree>
    <p:extLst>
      <p:ext uri="{BB962C8B-B14F-4D97-AF65-F5344CB8AC3E}">
        <p14:creationId xmlns:p14="http://schemas.microsoft.com/office/powerpoint/2010/main" val="354031305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2514919" cy="646331"/>
          </a:xfrm>
          <a:prstGeom prst="rect">
            <a:avLst/>
          </a:prstGeom>
          <a:noFill/>
        </p:spPr>
        <p:txBody>
          <a:bodyPr wrap="none" rtlCol="0">
            <a:spAutoFit/>
          </a:bodyPr>
          <a:lstStyle/>
          <a:p>
            <a:r>
              <a:rPr lang="en-US" sz="3600" i="1" dirty="0">
                <a:solidFill>
                  <a:schemeClr val="bg1"/>
                </a:solidFill>
              </a:rPr>
              <a:t>Introduction</a:t>
            </a:r>
            <a:endParaRPr lang="en-US" sz="2400" b="1" i="1" dirty="0">
              <a:solidFill>
                <a:schemeClr val="bg1"/>
              </a:solidFill>
              <a:latin typeface="+mj-lt"/>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31</a:t>
            </a:fld>
            <a:endParaRPr lang="en-US">
              <a:solidFill>
                <a:prstClr val="black">
                  <a:tint val="75000"/>
                </a:prstClr>
              </a:solidFill>
            </a:endParaRPr>
          </a:p>
        </p:txBody>
      </p:sp>
      <p:sp>
        <p:nvSpPr>
          <p:cNvPr id="13" name="TextBox 7"/>
          <p:cNvSpPr txBox="1"/>
          <p:nvPr/>
        </p:nvSpPr>
        <p:spPr>
          <a:xfrm>
            <a:off x="369254" y="236724"/>
            <a:ext cx="1314411" cy="954107"/>
          </a:xfrm>
          <a:prstGeom prst="rect">
            <a:avLst/>
          </a:prstGeom>
          <a:noFill/>
        </p:spPr>
        <p:txBody>
          <a:bodyPr wrap="square" rtlCol="0">
            <a:spAutoFit/>
          </a:bodyPr>
          <a:lstStyle/>
          <a:p>
            <a:pPr algn="ctr"/>
            <a:r>
              <a:rPr lang="en-US" sz="2800" dirty="0" smtClean="0">
                <a:solidFill>
                  <a:prstClr val="white"/>
                </a:solidFill>
                <a:latin typeface="Tajawal Medium" panose="00000600000000000000" pitchFamily="2" charset="-78"/>
                <a:cs typeface="Tajawal Medium" panose="00000600000000000000" pitchFamily="2" charset="-78"/>
              </a:rPr>
              <a:t>Module </a:t>
            </a:r>
            <a:r>
              <a:rPr lang="en-US" sz="2800" dirty="0" smtClean="0">
                <a:solidFill>
                  <a:prstClr val="white"/>
                </a:solidFill>
                <a:latin typeface="Tajawal Medium" panose="00000600000000000000" pitchFamily="2" charset="-78"/>
                <a:cs typeface="Tajawal Medium" panose="00000600000000000000" pitchFamily="2" charset="-78"/>
              </a:rPr>
              <a:t>0</a:t>
            </a:r>
            <a:r>
              <a:rPr lang="en-US" sz="2800" dirty="0">
                <a:solidFill>
                  <a:prstClr val="white"/>
                </a:solidFill>
                <a:latin typeface="Tajawal Medium" panose="00000600000000000000" pitchFamily="2" charset="-78"/>
                <a:cs typeface="Tajawal Medium" panose="00000600000000000000" pitchFamily="2" charset="-78"/>
              </a:rPr>
              <a:t>7</a:t>
            </a:r>
            <a:endParaRPr lang="en-US" sz="2800" dirty="0" smtClean="0">
              <a:solidFill>
                <a:prstClr val="white"/>
              </a:solidFill>
              <a:latin typeface="Tajawal Medium" panose="00000600000000000000" pitchFamily="2" charset="-78"/>
              <a:cs typeface="Tajawal Medium" panose="00000600000000000000" pitchFamily="2" charset="-78"/>
            </a:endParaRPr>
          </a:p>
          <a:p>
            <a:pPr algn="ctr"/>
            <a:r>
              <a:rPr lang="en-US" sz="2800" dirty="0" smtClean="0">
                <a:solidFill>
                  <a:prstClr val="white"/>
                </a:solidFill>
                <a:latin typeface="Tajawal Medium" panose="00000600000000000000" pitchFamily="2" charset="-78"/>
                <a:cs typeface="Tajawal Medium" panose="00000600000000000000" pitchFamily="2" charset="-78"/>
              </a:rPr>
              <a:t>Lecture </a:t>
            </a:r>
            <a:r>
              <a:rPr lang="en-US" sz="2800" dirty="0" smtClean="0">
                <a:solidFill>
                  <a:prstClr val="white"/>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7" name="Picture 4">
            <a:extLst>
              <a:ext uri="{FF2B5EF4-FFF2-40B4-BE49-F238E27FC236}">
                <a16:creationId xmlns="" xmlns:a16="http://schemas.microsoft.com/office/drawing/2014/main" id="{883B7D84-7895-4104-AF48-F1FAF22E1E53}"/>
              </a:ext>
            </a:extLst>
          </p:cNvPr>
          <p:cNvPicPr/>
          <p:nvPr/>
        </p:nvPicPr>
        <p:blipFill>
          <a:blip r:embed="rId7" cstate="print"/>
          <a:srcRect/>
          <a:stretch>
            <a:fillRect/>
          </a:stretch>
        </p:blipFill>
        <p:spPr bwMode="auto">
          <a:xfrm>
            <a:off x="573169" y="2596902"/>
            <a:ext cx="2404493" cy="1635129"/>
          </a:xfrm>
          <a:prstGeom prst="rect">
            <a:avLst/>
          </a:prstGeom>
          <a:noFill/>
          <a:ln w="9525">
            <a:noFill/>
            <a:miter lim="800000"/>
            <a:headEnd/>
            <a:tailEnd/>
          </a:ln>
          <a:effectLst>
            <a:softEdge rad="127000"/>
          </a:effectLst>
        </p:spPr>
      </p:pic>
      <p:sp>
        <p:nvSpPr>
          <p:cNvPr id="15" name="Content Placeholder 3">
            <a:extLst>
              <a:ext uri="{FF2B5EF4-FFF2-40B4-BE49-F238E27FC236}">
                <a16:creationId xmlns="" xmlns:a16="http://schemas.microsoft.com/office/drawing/2014/main" id="{846330ED-EFD8-4026-83B2-78B84094833B}"/>
              </a:ext>
            </a:extLst>
          </p:cNvPr>
          <p:cNvSpPr txBox="1">
            <a:spLocks/>
          </p:cNvSpPr>
          <p:nvPr/>
        </p:nvSpPr>
        <p:spPr>
          <a:xfrm>
            <a:off x="3233224" y="1434355"/>
            <a:ext cx="8419514" cy="444688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0"/>
              </a:spcBef>
              <a:spcAft>
                <a:spcPts val="1000"/>
              </a:spcAft>
              <a:buFont typeface="Arial" panose="020B0604020202020204" pitchFamily="34" charset="0"/>
              <a:buNone/>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A few formulas and criteria for different procedures and activities are listed below.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Security of the code of the web environment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Criteria for the testing of the computer code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Assessment of the vulnerabilities in the web environments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Possible impact of the vulnerabilities on the industries and the end-users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Ways to avert any kinds of security threat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The assessment of the level of risk</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Assessing and implementing secure communication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How to deal with the potential threats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What preemptive measures can help avert any possible cyber threats</a:t>
            </a:r>
          </a:p>
          <a:p>
            <a:pPr marL="342900" indent="-34290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And much more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18179093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2514919" cy="646331"/>
          </a:xfrm>
          <a:prstGeom prst="rect">
            <a:avLst/>
          </a:prstGeom>
          <a:noFill/>
        </p:spPr>
        <p:txBody>
          <a:bodyPr wrap="none" rtlCol="0">
            <a:spAutoFit/>
          </a:bodyPr>
          <a:lstStyle/>
          <a:p>
            <a:r>
              <a:rPr lang="en-US" sz="3600" i="1" dirty="0">
                <a:solidFill>
                  <a:schemeClr val="bg1"/>
                </a:solidFill>
              </a:rPr>
              <a:t>Introduction</a:t>
            </a:r>
            <a:endParaRPr lang="en-US" sz="2400" b="1" i="1" dirty="0">
              <a:solidFill>
                <a:schemeClr val="bg1"/>
              </a:solidFill>
              <a:latin typeface="+mj-lt"/>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32</a:t>
            </a:fld>
            <a:endParaRPr lang="en-US">
              <a:solidFill>
                <a:prstClr val="black">
                  <a:tint val="75000"/>
                </a:prstClr>
              </a:solidFill>
            </a:endParaRPr>
          </a:p>
        </p:txBody>
      </p:sp>
      <p:sp>
        <p:nvSpPr>
          <p:cNvPr id="13" name="TextBox 7"/>
          <p:cNvSpPr txBox="1"/>
          <p:nvPr/>
        </p:nvSpPr>
        <p:spPr>
          <a:xfrm>
            <a:off x="369254" y="236724"/>
            <a:ext cx="1314411" cy="954107"/>
          </a:xfrm>
          <a:prstGeom prst="rect">
            <a:avLst/>
          </a:prstGeom>
          <a:noFill/>
        </p:spPr>
        <p:txBody>
          <a:bodyPr wrap="square" rtlCol="0">
            <a:spAutoFit/>
          </a:bodyPr>
          <a:lstStyle/>
          <a:p>
            <a:pPr algn="ctr"/>
            <a:r>
              <a:rPr lang="en-US" sz="2800" dirty="0" smtClean="0">
                <a:solidFill>
                  <a:prstClr val="white"/>
                </a:solidFill>
                <a:latin typeface="Tajawal Medium" panose="00000600000000000000" pitchFamily="2" charset="-78"/>
                <a:cs typeface="Tajawal Medium" panose="00000600000000000000" pitchFamily="2" charset="-78"/>
              </a:rPr>
              <a:t>Module </a:t>
            </a:r>
            <a:r>
              <a:rPr lang="en-US" sz="2800" dirty="0" smtClean="0">
                <a:solidFill>
                  <a:prstClr val="white"/>
                </a:solidFill>
                <a:latin typeface="Tajawal Medium" panose="00000600000000000000" pitchFamily="2" charset="-78"/>
                <a:cs typeface="Tajawal Medium" panose="00000600000000000000" pitchFamily="2" charset="-78"/>
              </a:rPr>
              <a:t>0</a:t>
            </a:r>
            <a:r>
              <a:rPr lang="en-US" sz="2800" dirty="0">
                <a:solidFill>
                  <a:prstClr val="white"/>
                </a:solidFill>
                <a:latin typeface="Tajawal Medium" panose="00000600000000000000" pitchFamily="2" charset="-78"/>
                <a:cs typeface="Tajawal Medium" panose="00000600000000000000" pitchFamily="2" charset="-78"/>
              </a:rPr>
              <a:t>7</a:t>
            </a:r>
            <a:endParaRPr lang="en-US" sz="2800" dirty="0" smtClean="0">
              <a:solidFill>
                <a:prstClr val="white"/>
              </a:solidFill>
              <a:latin typeface="Tajawal Medium" panose="00000600000000000000" pitchFamily="2" charset="-78"/>
              <a:cs typeface="Tajawal Medium" panose="00000600000000000000" pitchFamily="2" charset="-78"/>
            </a:endParaRPr>
          </a:p>
          <a:p>
            <a:pPr algn="ctr"/>
            <a:r>
              <a:rPr lang="en-US" sz="2800" dirty="0" smtClean="0">
                <a:solidFill>
                  <a:prstClr val="white"/>
                </a:solidFill>
                <a:latin typeface="Tajawal Medium" panose="00000600000000000000" pitchFamily="2" charset="-78"/>
                <a:cs typeface="Tajawal Medium" panose="00000600000000000000" pitchFamily="2" charset="-78"/>
              </a:rPr>
              <a:t>Lecture </a:t>
            </a:r>
            <a:r>
              <a:rPr lang="en-US" sz="2800" dirty="0" smtClean="0">
                <a:solidFill>
                  <a:prstClr val="white"/>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pic>
        <p:nvPicPr>
          <p:cNvPr id="17" name="Picture 4">
            <a:extLst>
              <a:ext uri="{FF2B5EF4-FFF2-40B4-BE49-F238E27FC236}">
                <a16:creationId xmlns="" xmlns:a16="http://schemas.microsoft.com/office/drawing/2014/main" id="{883B7D84-7895-4104-AF48-F1FAF22E1E53}"/>
              </a:ext>
            </a:extLst>
          </p:cNvPr>
          <p:cNvPicPr/>
          <p:nvPr/>
        </p:nvPicPr>
        <p:blipFill>
          <a:blip r:embed="rId7" cstate="print"/>
          <a:srcRect/>
          <a:stretch>
            <a:fillRect/>
          </a:stretch>
        </p:blipFill>
        <p:spPr bwMode="auto">
          <a:xfrm>
            <a:off x="573169" y="2596902"/>
            <a:ext cx="2404493" cy="1635129"/>
          </a:xfrm>
          <a:prstGeom prst="rect">
            <a:avLst/>
          </a:prstGeom>
          <a:noFill/>
          <a:ln w="9525">
            <a:noFill/>
            <a:miter lim="800000"/>
            <a:headEnd/>
            <a:tailEnd/>
          </a:ln>
          <a:effectLst>
            <a:softEdge rad="127000"/>
          </a:effectLst>
        </p:spPr>
      </p:pic>
      <p:sp>
        <p:nvSpPr>
          <p:cNvPr id="16" name="Content Placeholder 3">
            <a:extLst>
              <a:ext uri="{FF2B5EF4-FFF2-40B4-BE49-F238E27FC236}">
                <a16:creationId xmlns="" xmlns:a16="http://schemas.microsoft.com/office/drawing/2014/main" id="{846330ED-EFD8-4026-83B2-78B84094833B}"/>
              </a:ext>
            </a:extLst>
          </p:cNvPr>
          <p:cNvSpPr txBox="1">
            <a:spLocks/>
          </p:cNvSpPr>
          <p:nvPr/>
        </p:nvSpPr>
        <p:spPr>
          <a:xfrm>
            <a:off x="2895600" y="1465385"/>
            <a:ext cx="8686799" cy="476427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In the nutshell, the cyber security standards identify the most suitable ways and industry best practices that are implemented to establish an effective cyber security. The detailed documents of the guidelines are also created; those documents establish the relationship between other security standards and guidelines. A detailed scope of work, roles, implementation procedure and audit process are created for smooth adoption of the standards in the organizations. </a:t>
            </a:r>
          </a:p>
          <a:p>
            <a:pPr marL="0" indent="0" algn="just">
              <a:lnSpc>
                <a:spcPct val="10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This is an international standard offered by ISO. It is also accepted all over the world. The organizations from any part of the world can adopt this standard for establishing information security control. </a:t>
            </a:r>
          </a:p>
          <a:p>
            <a:pPr marL="0" indent="0" algn="just">
              <a:lnSpc>
                <a:spcPct val="100000"/>
              </a:lnSpc>
              <a:spcBef>
                <a:spcPts val="0"/>
              </a:spcBef>
              <a:spcAft>
                <a:spcPts val="1000"/>
              </a:spcAft>
              <a:buFont typeface="Arial" panose="020B0604020202020204" pitchFamily="34" charset="0"/>
              <a:buNone/>
            </a:pPr>
            <a:r>
              <a:rPr lang="en-US" sz="1800" b="1" dirty="0" smtClean="0">
                <a:latin typeface="Calibri" panose="020F0502020204030204" pitchFamily="34" charset="0"/>
                <a:ea typeface="Calibri" panose="020F0502020204030204" pitchFamily="34" charset="0"/>
                <a:cs typeface="Arial" panose="020B0604020202020204" pitchFamily="34" charset="0"/>
              </a:rPr>
              <a:t>Let’s discuss a few very important cyber-security standards that are commonly adopted in the field of information and communication technology. </a:t>
            </a:r>
          </a:p>
          <a:p>
            <a:pPr algn="just">
              <a:lnSpc>
                <a:spcPct val="100000"/>
              </a:lnSpc>
              <a:spcBef>
                <a:spcPts val="0"/>
              </a:spcBef>
              <a:spcAft>
                <a:spcPts val="1000"/>
              </a:spcAft>
              <a:buFont typeface="Wingdings" panose="05000000000000000000" pitchFamily="2" charset="2"/>
              <a:buChar char="§"/>
            </a:pPr>
            <a:r>
              <a:rPr lang="en-US" sz="18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ISO/IEC 27001 &amp; 27002 Standards </a:t>
            </a:r>
          </a:p>
          <a:p>
            <a:pPr algn="just">
              <a:lnSpc>
                <a:spcPct val="100000"/>
              </a:lnSpc>
              <a:spcBef>
                <a:spcPts val="0"/>
              </a:spcBef>
              <a:spcAft>
                <a:spcPts val="1000"/>
              </a:spcAft>
              <a:buFont typeface="Wingdings" panose="05000000000000000000" pitchFamily="2" charset="2"/>
              <a:buChar char="§"/>
            </a:pPr>
            <a:r>
              <a:rPr lang="en-US" sz="18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Information Security Forum ISF Standards  </a:t>
            </a:r>
          </a:p>
          <a:p>
            <a:pPr algn="just">
              <a:lnSpc>
                <a:spcPct val="100000"/>
              </a:lnSpc>
              <a:spcBef>
                <a:spcPts val="0"/>
              </a:spcBef>
              <a:spcAft>
                <a:spcPts val="1000"/>
              </a:spcAft>
              <a:buFont typeface="Wingdings" panose="05000000000000000000" pitchFamily="2" charset="2"/>
              <a:buChar char="§"/>
            </a:pPr>
            <a:r>
              <a:rPr lang="en-US" sz="1800" b="1" dirty="0" smtClean="0">
                <a:solidFill>
                  <a:srgbClr val="4F81BD"/>
                </a:solidFill>
                <a:latin typeface="Cambria" panose="02040503050406030204" pitchFamily="18" charset="0"/>
                <a:ea typeface="Times New Roman" panose="02020603050405020304" pitchFamily="18" charset="0"/>
                <a:cs typeface="Times New Roman" panose="02020603050405020304" pitchFamily="18" charset="0"/>
              </a:rPr>
              <a:t>Payment Card Industry Data Security Standard (PCI/DSS) </a:t>
            </a:r>
          </a:p>
          <a:p>
            <a:pPr marL="0" indent="0" algn="just">
              <a:lnSpc>
                <a:spcPct val="100000"/>
              </a:lnSpc>
              <a:spcBef>
                <a:spcPts val="0"/>
              </a:spcBef>
              <a:spcAft>
                <a:spcPts val="1000"/>
              </a:spcAft>
              <a:buFont typeface="Arial" panose="020B0604020202020204" pitchFamily="34" charset="0"/>
              <a:buNone/>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1212312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6516849" cy="646331"/>
          </a:xfrm>
          <a:prstGeom prst="rect">
            <a:avLst/>
          </a:prstGeom>
          <a:noFill/>
        </p:spPr>
        <p:txBody>
          <a:bodyPr wrap="none" rtlCol="0">
            <a:spAutoFit/>
          </a:bodyPr>
          <a:lstStyle/>
          <a:p>
            <a:r>
              <a:rPr lang="en-US" sz="3600" dirty="0">
                <a:solidFill>
                  <a:schemeClr val="bg1"/>
                </a:solidFill>
              </a:rPr>
              <a:t>ISO/IEC 27001 &amp; 27002 Standards</a:t>
            </a:r>
            <a:endParaRPr lang="en-US" sz="2400" b="1" i="1" dirty="0">
              <a:solidFill>
                <a:schemeClr val="bg1"/>
              </a:solidFill>
              <a:latin typeface="+mj-lt"/>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33</a:t>
            </a:fld>
            <a:endParaRPr lang="en-US">
              <a:solidFill>
                <a:prstClr val="black">
                  <a:tint val="75000"/>
                </a:prstClr>
              </a:solidFill>
            </a:endParaRPr>
          </a:p>
        </p:txBody>
      </p:sp>
      <p:sp>
        <p:nvSpPr>
          <p:cNvPr id="13" name="TextBox 7"/>
          <p:cNvSpPr txBox="1"/>
          <p:nvPr/>
        </p:nvSpPr>
        <p:spPr>
          <a:xfrm>
            <a:off x="369254" y="236724"/>
            <a:ext cx="1314411" cy="954107"/>
          </a:xfrm>
          <a:prstGeom prst="rect">
            <a:avLst/>
          </a:prstGeom>
          <a:noFill/>
        </p:spPr>
        <p:txBody>
          <a:bodyPr wrap="square" rtlCol="0">
            <a:spAutoFit/>
          </a:bodyPr>
          <a:lstStyle/>
          <a:p>
            <a:pPr algn="ctr"/>
            <a:r>
              <a:rPr lang="en-US" sz="2800" dirty="0" smtClean="0">
                <a:solidFill>
                  <a:prstClr val="white"/>
                </a:solidFill>
                <a:latin typeface="Tajawal Medium" panose="00000600000000000000" pitchFamily="2" charset="-78"/>
                <a:cs typeface="Tajawal Medium" panose="00000600000000000000" pitchFamily="2" charset="-78"/>
              </a:rPr>
              <a:t>Module </a:t>
            </a:r>
            <a:r>
              <a:rPr lang="en-US" sz="2800" dirty="0" smtClean="0">
                <a:solidFill>
                  <a:prstClr val="white"/>
                </a:solidFill>
                <a:latin typeface="Tajawal Medium" panose="00000600000000000000" pitchFamily="2" charset="-78"/>
                <a:cs typeface="Tajawal Medium" panose="00000600000000000000" pitchFamily="2" charset="-78"/>
              </a:rPr>
              <a:t>0</a:t>
            </a:r>
            <a:r>
              <a:rPr lang="en-US" sz="2800" dirty="0">
                <a:solidFill>
                  <a:prstClr val="white"/>
                </a:solidFill>
                <a:latin typeface="Tajawal Medium" panose="00000600000000000000" pitchFamily="2" charset="-78"/>
                <a:cs typeface="Tajawal Medium" panose="00000600000000000000" pitchFamily="2" charset="-78"/>
              </a:rPr>
              <a:t>7</a:t>
            </a:r>
            <a:endParaRPr lang="en-US" sz="2800" dirty="0" smtClean="0">
              <a:solidFill>
                <a:prstClr val="white"/>
              </a:solidFill>
              <a:latin typeface="Tajawal Medium" panose="00000600000000000000" pitchFamily="2" charset="-78"/>
              <a:cs typeface="Tajawal Medium" panose="00000600000000000000" pitchFamily="2" charset="-78"/>
            </a:endParaRPr>
          </a:p>
          <a:p>
            <a:pPr algn="ctr"/>
            <a:r>
              <a:rPr lang="en-US" sz="2800" dirty="0" smtClean="0">
                <a:solidFill>
                  <a:prstClr val="white"/>
                </a:solidFill>
                <a:latin typeface="Tajawal Medium" panose="00000600000000000000" pitchFamily="2" charset="-78"/>
                <a:cs typeface="Tajawal Medium" panose="00000600000000000000" pitchFamily="2" charset="-78"/>
              </a:rPr>
              <a:t>Lecture </a:t>
            </a:r>
            <a:r>
              <a:rPr lang="en-US" sz="2800" dirty="0" smtClean="0">
                <a:solidFill>
                  <a:prstClr val="white"/>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Content Placeholder 3">
            <a:extLst>
              <a:ext uri="{FF2B5EF4-FFF2-40B4-BE49-F238E27FC236}">
                <a16:creationId xmlns="" xmlns:a16="http://schemas.microsoft.com/office/drawing/2014/main" id="{846330ED-EFD8-4026-83B2-78B84094833B}"/>
              </a:ext>
            </a:extLst>
          </p:cNvPr>
          <p:cNvSpPr txBox="1">
            <a:spLocks/>
          </p:cNvSpPr>
          <p:nvPr/>
        </p:nvSpPr>
        <p:spPr>
          <a:xfrm>
            <a:off x="2119533" y="1388597"/>
            <a:ext cx="8834511" cy="484106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These two standards deal with the information technology control within the IT organizations. This standard is developed by the International Organization of Standards commonly referred to as ISO. These standards are also written as ISO 2700X, which denotes both the cyber security standards as mentioned above.</a:t>
            </a:r>
          </a:p>
          <a:p>
            <a:pPr marL="0" algn="just">
              <a:lnSpc>
                <a:spcPct val="150000"/>
              </a:lnSpc>
              <a:spcBef>
                <a:spcPts val="0"/>
              </a:spcBef>
              <a:spcAft>
                <a:spcPts val="1000"/>
              </a:spcAft>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The objectives of this standard include:</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Establishing information security controls</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Reduce the security risk in the organization</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Streamline the cyber security procedures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Selection of the information security controls </a:t>
            </a:r>
          </a:p>
          <a:p>
            <a:pPr marL="342900" lvl="0" indent="-342900" algn="just">
              <a:lnSpc>
                <a:spcPct val="150000"/>
              </a:lnSpc>
              <a:spcBef>
                <a:spcPts val="0"/>
              </a:spcBef>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Management of information security controls </a:t>
            </a:r>
          </a:p>
          <a:p>
            <a:pPr marL="342900" marR="0" lvl="0" indent="-342900" algn="just">
              <a:lnSpc>
                <a:spcPct val="150000"/>
              </a:lnSpc>
              <a:spcBef>
                <a:spcPts val="0"/>
              </a:spcBef>
              <a:spcAft>
                <a:spcPts val="1000"/>
              </a:spcAft>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Implementation and monitoring of the information security controls </a:t>
            </a:r>
          </a:p>
        </p:txBody>
      </p:sp>
    </p:spTree>
    <p:extLst>
      <p:ext uri="{BB962C8B-B14F-4D97-AF65-F5344CB8AC3E}">
        <p14:creationId xmlns:p14="http://schemas.microsoft.com/office/powerpoint/2010/main" val="179461349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6516849" cy="646331"/>
          </a:xfrm>
          <a:prstGeom prst="rect">
            <a:avLst/>
          </a:prstGeom>
          <a:noFill/>
        </p:spPr>
        <p:txBody>
          <a:bodyPr wrap="none" rtlCol="0">
            <a:spAutoFit/>
          </a:bodyPr>
          <a:lstStyle/>
          <a:p>
            <a:r>
              <a:rPr lang="en-US" sz="3600" dirty="0">
                <a:solidFill>
                  <a:schemeClr val="bg1"/>
                </a:solidFill>
              </a:rPr>
              <a:t>ISO/IEC 27001 &amp; 27002 Standards</a:t>
            </a:r>
            <a:endParaRPr lang="en-US" sz="2400" b="1" i="1" dirty="0">
              <a:solidFill>
                <a:schemeClr val="bg1"/>
              </a:solidFill>
              <a:latin typeface="+mj-lt"/>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34</a:t>
            </a:fld>
            <a:endParaRPr lang="en-US">
              <a:solidFill>
                <a:prstClr val="black">
                  <a:tint val="75000"/>
                </a:prstClr>
              </a:solidFill>
            </a:endParaRPr>
          </a:p>
        </p:txBody>
      </p:sp>
      <p:sp>
        <p:nvSpPr>
          <p:cNvPr id="13" name="TextBox 7"/>
          <p:cNvSpPr txBox="1"/>
          <p:nvPr/>
        </p:nvSpPr>
        <p:spPr>
          <a:xfrm>
            <a:off x="369254" y="236724"/>
            <a:ext cx="1314411" cy="954107"/>
          </a:xfrm>
          <a:prstGeom prst="rect">
            <a:avLst/>
          </a:prstGeom>
          <a:noFill/>
        </p:spPr>
        <p:txBody>
          <a:bodyPr wrap="square" rtlCol="0">
            <a:spAutoFit/>
          </a:bodyPr>
          <a:lstStyle/>
          <a:p>
            <a:pPr algn="ctr"/>
            <a:r>
              <a:rPr lang="en-US" sz="2800" dirty="0" smtClean="0">
                <a:solidFill>
                  <a:prstClr val="white"/>
                </a:solidFill>
                <a:latin typeface="Tajawal Medium" panose="00000600000000000000" pitchFamily="2" charset="-78"/>
                <a:cs typeface="Tajawal Medium" panose="00000600000000000000" pitchFamily="2" charset="-78"/>
              </a:rPr>
              <a:t>Module </a:t>
            </a:r>
            <a:r>
              <a:rPr lang="en-US" sz="2800" dirty="0" smtClean="0">
                <a:solidFill>
                  <a:prstClr val="white"/>
                </a:solidFill>
                <a:latin typeface="Tajawal Medium" panose="00000600000000000000" pitchFamily="2" charset="-78"/>
                <a:cs typeface="Tajawal Medium" panose="00000600000000000000" pitchFamily="2" charset="-78"/>
              </a:rPr>
              <a:t>0</a:t>
            </a:r>
            <a:r>
              <a:rPr lang="en-US" sz="2800" dirty="0">
                <a:solidFill>
                  <a:prstClr val="white"/>
                </a:solidFill>
                <a:latin typeface="Tajawal Medium" panose="00000600000000000000" pitchFamily="2" charset="-78"/>
                <a:cs typeface="Tajawal Medium" panose="00000600000000000000" pitchFamily="2" charset="-78"/>
              </a:rPr>
              <a:t>7</a:t>
            </a:r>
            <a:endParaRPr lang="en-US" sz="2800" dirty="0" smtClean="0">
              <a:solidFill>
                <a:prstClr val="white"/>
              </a:solidFill>
              <a:latin typeface="Tajawal Medium" panose="00000600000000000000" pitchFamily="2" charset="-78"/>
              <a:cs typeface="Tajawal Medium" panose="00000600000000000000" pitchFamily="2" charset="-78"/>
            </a:endParaRPr>
          </a:p>
          <a:p>
            <a:pPr algn="ctr"/>
            <a:r>
              <a:rPr lang="en-US" sz="2800" dirty="0" smtClean="0">
                <a:solidFill>
                  <a:prstClr val="white"/>
                </a:solidFill>
                <a:latin typeface="Tajawal Medium" panose="00000600000000000000" pitchFamily="2" charset="-78"/>
                <a:cs typeface="Tajawal Medium" panose="00000600000000000000" pitchFamily="2" charset="-78"/>
              </a:rPr>
              <a:t>Lecture </a:t>
            </a:r>
            <a:r>
              <a:rPr lang="en-US" sz="2800" dirty="0" smtClean="0">
                <a:solidFill>
                  <a:prstClr val="white"/>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2" name="Content Placeholder 3">
            <a:extLst>
              <a:ext uri="{FF2B5EF4-FFF2-40B4-BE49-F238E27FC236}">
                <a16:creationId xmlns="" xmlns:a16="http://schemas.microsoft.com/office/drawing/2014/main" id="{846330ED-EFD8-4026-83B2-78B84094833B}"/>
              </a:ext>
            </a:extLst>
          </p:cNvPr>
          <p:cNvSpPr txBox="1">
            <a:spLocks/>
          </p:cNvSpPr>
          <p:nvPr/>
        </p:nvSpPr>
        <p:spPr>
          <a:xfrm>
            <a:off x="1744394" y="1789043"/>
            <a:ext cx="8834511" cy="455548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0"/>
              </a:spcBef>
              <a:spcAft>
                <a:spcPts val="1000"/>
              </a:spcAft>
              <a:buFont typeface="Arial" panose="020B0604020202020204" pitchFamily="34" charset="0"/>
              <a:buNone/>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These standards allow the company to take the following steps:</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Choose the right controls over the information security processes for the organizations that are defined in the recommendations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Implement the already accepted controls that have already been used and proven in different industries for IT controls </a:t>
            </a:r>
          </a:p>
          <a:p>
            <a:pPr marL="342900" indent="-34290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Develop new information security controls that are in compliance with the set criteria in the ISO standards and also suit the requirements of the organization</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89093629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6516849" cy="646331"/>
          </a:xfrm>
          <a:prstGeom prst="rect">
            <a:avLst/>
          </a:prstGeom>
          <a:noFill/>
        </p:spPr>
        <p:txBody>
          <a:bodyPr wrap="none" rtlCol="0">
            <a:spAutoFit/>
          </a:bodyPr>
          <a:lstStyle/>
          <a:p>
            <a:r>
              <a:rPr lang="en-US" sz="3600" dirty="0">
                <a:solidFill>
                  <a:schemeClr val="bg1"/>
                </a:solidFill>
              </a:rPr>
              <a:t>ISO/IEC 27001 &amp; 27002 Standards</a:t>
            </a:r>
            <a:endParaRPr lang="en-US" sz="2400" b="1" i="1" dirty="0">
              <a:solidFill>
                <a:schemeClr val="bg1"/>
              </a:solidFill>
              <a:latin typeface="+mj-lt"/>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35</a:t>
            </a:fld>
            <a:endParaRPr lang="en-US">
              <a:solidFill>
                <a:prstClr val="black">
                  <a:tint val="75000"/>
                </a:prstClr>
              </a:solidFill>
            </a:endParaRPr>
          </a:p>
        </p:txBody>
      </p:sp>
      <p:sp>
        <p:nvSpPr>
          <p:cNvPr id="13" name="TextBox 7"/>
          <p:cNvSpPr txBox="1"/>
          <p:nvPr/>
        </p:nvSpPr>
        <p:spPr>
          <a:xfrm>
            <a:off x="369254" y="236724"/>
            <a:ext cx="1314411" cy="954107"/>
          </a:xfrm>
          <a:prstGeom prst="rect">
            <a:avLst/>
          </a:prstGeom>
          <a:noFill/>
        </p:spPr>
        <p:txBody>
          <a:bodyPr wrap="square" rtlCol="0">
            <a:spAutoFit/>
          </a:bodyPr>
          <a:lstStyle/>
          <a:p>
            <a:pPr algn="ctr"/>
            <a:r>
              <a:rPr lang="en-US" sz="2800" dirty="0" smtClean="0">
                <a:solidFill>
                  <a:prstClr val="white"/>
                </a:solidFill>
                <a:latin typeface="Tajawal Medium" panose="00000600000000000000" pitchFamily="2" charset="-78"/>
                <a:cs typeface="Tajawal Medium" panose="00000600000000000000" pitchFamily="2" charset="-78"/>
              </a:rPr>
              <a:t>Module </a:t>
            </a:r>
            <a:r>
              <a:rPr lang="en-US" sz="2800" dirty="0" smtClean="0">
                <a:solidFill>
                  <a:prstClr val="white"/>
                </a:solidFill>
                <a:latin typeface="Tajawal Medium" panose="00000600000000000000" pitchFamily="2" charset="-78"/>
                <a:cs typeface="Tajawal Medium" panose="00000600000000000000" pitchFamily="2" charset="-78"/>
              </a:rPr>
              <a:t>0</a:t>
            </a:r>
            <a:r>
              <a:rPr lang="en-US" sz="2800" dirty="0">
                <a:solidFill>
                  <a:prstClr val="white"/>
                </a:solidFill>
                <a:latin typeface="Tajawal Medium" panose="00000600000000000000" pitchFamily="2" charset="-78"/>
                <a:cs typeface="Tajawal Medium" panose="00000600000000000000" pitchFamily="2" charset="-78"/>
              </a:rPr>
              <a:t>7</a:t>
            </a:r>
            <a:endParaRPr lang="en-US" sz="2800" dirty="0" smtClean="0">
              <a:solidFill>
                <a:prstClr val="white"/>
              </a:solidFill>
              <a:latin typeface="Tajawal Medium" panose="00000600000000000000" pitchFamily="2" charset="-78"/>
              <a:cs typeface="Tajawal Medium" panose="00000600000000000000" pitchFamily="2" charset="-78"/>
            </a:endParaRPr>
          </a:p>
          <a:p>
            <a:pPr algn="ctr"/>
            <a:r>
              <a:rPr lang="en-US" sz="2800" dirty="0" smtClean="0">
                <a:solidFill>
                  <a:prstClr val="white"/>
                </a:solidFill>
                <a:latin typeface="Tajawal Medium" panose="00000600000000000000" pitchFamily="2" charset="-78"/>
                <a:cs typeface="Tajawal Medium" panose="00000600000000000000" pitchFamily="2" charset="-78"/>
              </a:rPr>
              <a:t>Lecture </a:t>
            </a:r>
            <a:r>
              <a:rPr lang="en-US" sz="2800" dirty="0" smtClean="0">
                <a:solidFill>
                  <a:prstClr val="white"/>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Content Placeholder 3">
            <a:extLst>
              <a:ext uri="{FF2B5EF4-FFF2-40B4-BE49-F238E27FC236}">
                <a16:creationId xmlns="" xmlns:a16="http://schemas.microsoft.com/office/drawing/2014/main" id="{846330ED-EFD8-4026-83B2-78B84094833B}"/>
              </a:ext>
            </a:extLst>
          </p:cNvPr>
          <p:cNvSpPr txBox="1">
            <a:spLocks/>
          </p:cNvSpPr>
          <p:nvPr/>
        </p:nvSpPr>
        <p:spPr>
          <a:xfrm>
            <a:off x="1874165" y="1532178"/>
            <a:ext cx="9017391" cy="455548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0"/>
              </a:spcBef>
              <a:spcAft>
                <a:spcPts val="1000"/>
              </a:spcAft>
              <a:buFont typeface="Arial" panose="020B0604020202020204" pitchFamily="34" charset="0"/>
              <a:buNone/>
            </a:pPr>
            <a:r>
              <a:rPr lang="en-US" sz="1800" smtClean="0">
                <a:latin typeface="Calibri" panose="020F0502020204030204" pitchFamily="34" charset="0"/>
                <a:ea typeface="Calibri" panose="020F0502020204030204" pitchFamily="34" charset="0"/>
                <a:cs typeface="Arial" panose="020B0604020202020204" pitchFamily="34" charset="0"/>
              </a:rPr>
              <a:t>These standards are constantly revised in the changed environment of the security threat and security risk profiles. So, always have a look at the revised versions of the standards. </a:t>
            </a:r>
          </a:p>
          <a:p>
            <a:pPr marL="0" indent="0" algn="just">
              <a:lnSpc>
                <a:spcPct val="150000"/>
              </a:lnSpc>
              <a:spcBef>
                <a:spcPts val="0"/>
              </a:spcBef>
              <a:spcAft>
                <a:spcPts val="1000"/>
              </a:spcAft>
              <a:buFont typeface="Arial" panose="020B0604020202020204" pitchFamily="34" charset="0"/>
              <a:buNone/>
            </a:pPr>
            <a:r>
              <a:rPr lang="en-US" sz="1800" smtClean="0">
                <a:latin typeface="Calibri" panose="020F0502020204030204" pitchFamily="34" charset="0"/>
                <a:ea typeface="Calibri" panose="020F0502020204030204" pitchFamily="34" charset="0"/>
                <a:cs typeface="Arial" panose="020B0604020202020204" pitchFamily="34" charset="0"/>
              </a:rPr>
              <a:t>ISO also provides certificates to the organizations that fully adopt these standards and implement them in accordance with the set criteria. The organization also audits the implementation of the standards on a regular basis. ISO certification requires charges even to access the detailed requirements. </a:t>
            </a:r>
            <a:endParaRPr lang="en-US" smtClean="0">
              <a:latin typeface="Calibri" panose="020F0502020204030204" pitchFamily="34" charset="0"/>
              <a:ea typeface="Calibri" panose="020F0502020204030204" pitchFamily="34" charset="0"/>
              <a:cs typeface="Arial" panose="020B0604020202020204" pitchFamily="34" charset="0"/>
            </a:endParaRPr>
          </a:p>
          <a:p>
            <a:pPr marL="0" indent="0" algn="just">
              <a:lnSpc>
                <a:spcPct val="150000"/>
              </a:lnSpc>
              <a:spcBef>
                <a:spcPts val="0"/>
              </a:spcBef>
              <a:spcAft>
                <a:spcPts val="1000"/>
              </a:spcAft>
              <a:buFont typeface="Arial" panose="020B0604020202020204" pitchFamily="34" charset="0"/>
              <a:buNone/>
            </a:pPr>
            <a:r>
              <a:rPr lang="en-US" sz="1800" smtClean="0">
                <a:latin typeface="Calibri" panose="020F0502020204030204" pitchFamily="34" charset="0"/>
                <a:ea typeface="Calibri" panose="020F0502020204030204" pitchFamily="34" charset="0"/>
                <a:cs typeface="Arial" panose="020B0604020202020204" pitchFamily="34" charset="0"/>
              </a:rPr>
              <a:t>There are four modules based on fixed prices, which will allow the IT organizations to achieve the certification of the ISO information security control standards. ISO has also a wide range of their consultant companies that world all over the world and deal with the organizations that are interested in the implementation of information security control standards.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434696219"/>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345579" y="543490"/>
            <a:ext cx="6953507" cy="584775"/>
          </a:xfrm>
          <a:prstGeom prst="rect">
            <a:avLst/>
          </a:prstGeom>
          <a:noFill/>
        </p:spPr>
        <p:txBody>
          <a:bodyPr wrap="none" rtlCol="0">
            <a:spAutoFit/>
          </a:bodyPr>
          <a:lstStyle/>
          <a:p>
            <a:r>
              <a:rPr lang="en-US" sz="3200" dirty="0">
                <a:solidFill>
                  <a:schemeClr val="bg1"/>
                </a:solidFill>
              </a:rPr>
              <a:t>Information Security Forum ISF Standard</a:t>
            </a:r>
            <a:endParaRPr lang="en-US" sz="2000" b="1" i="1" dirty="0">
              <a:solidFill>
                <a:schemeClr val="bg1"/>
              </a:solidFill>
              <a:latin typeface="+mj-lt"/>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36</a:t>
            </a:fld>
            <a:endParaRPr lang="en-US">
              <a:solidFill>
                <a:prstClr val="black">
                  <a:tint val="75000"/>
                </a:prstClr>
              </a:solidFill>
            </a:endParaRPr>
          </a:p>
        </p:txBody>
      </p:sp>
      <p:sp>
        <p:nvSpPr>
          <p:cNvPr id="13" name="TextBox 7"/>
          <p:cNvSpPr txBox="1"/>
          <p:nvPr/>
        </p:nvSpPr>
        <p:spPr>
          <a:xfrm>
            <a:off x="369254" y="236724"/>
            <a:ext cx="1314411" cy="954107"/>
          </a:xfrm>
          <a:prstGeom prst="rect">
            <a:avLst/>
          </a:prstGeom>
          <a:noFill/>
        </p:spPr>
        <p:txBody>
          <a:bodyPr wrap="square" rtlCol="0">
            <a:spAutoFit/>
          </a:bodyPr>
          <a:lstStyle/>
          <a:p>
            <a:pPr algn="ctr"/>
            <a:r>
              <a:rPr lang="en-US" sz="2800" dirty="0" smtClean="0">
                <a:solidFill>
                  <a:prstClr val="white"/>
                </a:solidFill>
                <a:latin typeface="Tajawal Medium" panose="00000600000000000000" pitchFamily="2" charset="-78"/>
                <a:cs typeface="Tajawal Medium" panose="00000600000000000000" pitchFamily="2" charset="-78"/>
              </a:rPr>
              <a:t>Module </a:t>
            </a:r>
            <a:r>
              <a:rPr lang="en-US" sz="2800" dirty="0" smtClean="0">
                <a:solidFill>
                  <a:prstClr val="white"/>
                </a:solidFill>
                <a:latin typeface="Tajawal Medium" panose="00000600000000000000" pitchFamily="2" charset="-78"/>
                <a:cs typeface="Tajawal Medium" panose="00000600000000000000" pitchFamily="2" charset="-78"/>
              </a:rPr>
              <a:t>0</a:t>
            </a:r>
            <a:r>
              <a:rPr lang="en-US" sz="2800" dirty="0">
                <a:solidFill>
                  <a:prstClr val="white"/>
                </a:solidFill>
                <a:latin typeface="Tajawal Medium" panose="00000600000000000000" pitchFamily="2" charset="-78"/>
                <a:cs typeface="Tajawal Medium" panose="00000600000000000000" pitchFamily="2" charset="-78"/>
              </a:rPr>
              <a:t>7</a:t>
            </a:r>
            <a:endParaRPr lang="en-US" sz="2800" dirty="0" smtClean="0">
              <a:solidFill>
                <a:prstClr val="white"/>
              </a:solidFill>
              <a:latin typeface="Tajawal Medium" panose="00000600000000000000" pitchFamily="2" charset="-78"/>
              <a:cs typeface="Tajawal Medium" panose="00000600000000000000" pitchFamily="2" charset="-78"/>
            </a:endParaRPr>
          </a:p>
          <a:p>
            <a:pPr algn="ctr"/>
            <a:r>
              <a:rPr lang="en-US" sz="2800" dirty="0" smtClean="0">
                <a:solidFill>
                  <a:prstClr val="white"/>
                </a:solidFill>
                <a:latin typeface="Tajawal Medium" panose="00000600000000000000" pitchFamily="2" charset="-78"/>
                <a:cs typeface="Tajawal Medium" panose="00000600000000000000" pitchFamily="2" charset="-78"/>
              </a:rPr>
              <a:t>Lecture </a:t>
            </a:r>
            <a:r>
              <a:rPr lang="en-US" sz="2800" dirty="0" smtClean="0">
                <a:solidFill>
                  <a:prstClr val="white"/>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Content Placeholder 3">
            <a:extLst>
              <a:ext uri="{FF2B5EF4-FFF2-40B4-BE49-F238E27FC236}">
                <a16:creationId xmlns="" xmlns:a16="http://schemas.microsoft.com/office/drawing/2014/main" id="{846330ED-EFD8-4026-83B2-78B84094833B}"/>
              </a:ext>
            </a:extLst>
          </p:cNvPr>
          <p:cNvSpPr txBox="1">
            <a:spLocks/>
          </p:cNvSpPr>
          <p:nvPr/>
        </p:nvSpPr>
        <p:spPr>
          <a:xfrm>
            <a:off x="1874165" y="1593890"/>
            <a:ext cx="9239312" cy="455548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Information Security Forum ISF is an IT governance organization that devises good practices for the organizations to deal with the risks associated to the information technology security. The main focus of this organization is to provide the industry with the risks of the existing as well as the emerging security threats. </a:t>
            </a:r>
          </a:p>
          <a:p>
            <a:pPr marL="0" indent="0" algn="just">
              <a:lnSpc>
                <a:spcPct val="150000"/>
              </a:lnSpc>
              <a:spcBef>
                <a:spcPts val="0"/>
              </a:spcBef>
              <a:spcAft>
                <a:spcPts val="1000"/>
              </a:spcAft>
              <a:buFont typeface="Arial" panose="020B0604020202020204" pitchFamily="34" charset="0"/>
              <a:buNone/>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The major areas that the ISF good practices cover include the following:</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Risk associated with the Agile software development methodology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Privacy of information and the intelligence about the emerging threats</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Security aspects of Industrial Control Systems (ICS)</a:t>
            </a:r>
          </a:p>
          <a:p>
            <a:pPr marL="342900" indent="-34290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Assessing and establishing the co-relationship between the operational risk and the information risk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12914975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345579" y="543490"/>
            <a:ext cx="6953507" cy="584775"/>
          </a:xfrm>
          <a:prstGeom prst="rect">
            <a:avLst/>
          </a:prstGeom>
          <a:noFill/>
        </p:spPr>
        <p:txBody>
          <a:bodyPr wrap="none" rtlCol="0">
            <a:spAutoFit/>
          </a:bodyPr>
          <a:lstStyle/>
          <a:p>
            <a:r>
              <a:rPr lang="en-US" sz="3200" dirty="0">
                <a:solidFill>
                  <a:schemeClr val="bg1"/>
                </a:solidFill>
              </a:rPr>
              <a:t>Information Security Forum ISF Standard</a:t>
            </a:r>
            <a:endParaRPr lang="en-US" sz="2000" b="1" i="1" dirty="0">
              <a:solidFill>
                <a:schemeClr val="bg1"/>
              </a:solidFill>
              <a:latin typeface="+mj-lt"/>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37</a:t>
            </a:fld>
            <a:endParaRPr lang="en-US">
              <a:solidFill>
                <a:prstClr val="black">
                  <a:tint val="75000"/>
                </a:prstClr>
              </a:solidFill>
            </a:endParaRPr>
          </a:p>
        </p:txBody>
      </p:sp>
      <p:sp>
        <p:nvSpPr>
          <p:cNvPr id="13" name="TextBox 7"/>
          <p:cNvSpPr txBox="1"/>
          <p:nvPr/>
        </p:nvSpPr>
        <p:spPr>
          <a:xfrm>
            <a:off x="369254" y="236724"/>
            <a:ext cx="1314411" cy="954107"/>
          </a:xfrm>
          <a:prstGeom prst="rect">
            <a:avLst/>
          </a:prstGeom>
          <a:noFill/>
        </p:spPr>
        <p:txBody>
          <a:bodyPr wrap="square" rtlCol="0">
            <a:spAutoFit/>
          </a:bodyPr>
          <a:lstStyle/>
          <a:p>
            <a:pPr algn="ctr"/>
            <a:r>
              <a:rPr lang="en-US" sz="2800" dirty="0" smtClean="0">
                <a:solidFill>
                  <a:prstClr val="white"/>
                </a:solidFill>
                <a:latin typeface="Tajawal Medium" panose="00000600000000000000" pitchFamily="2" charset="-78"/>
                <a:cs typeface="Tajawal Medium" panose="00000600000000000000" pitchFamily="2" charset="-78"/>
              </a:rPr>
              <a:t>Module </a:t>
            </a:r>
            <a:r>
              <a:rPr lang="en-US" sz="2800" dirty="0" smtClean="0">
                <a:solidFill>
                  <a:prstClr val="white"/>
                </a:solidFill>
                <a:latin typeface="Tajawal Medium" panose="00000600000000000000" pitchFamily="2" charset="-78"/>
                <a:cs typeface="Tajawal Medium" panose="00000600000000000000" pitchFamily="2" charset="-78"/>
              </a:rPr>
              <a:t>0</a:t>
            </a:r>
            <a:r>
              <a:rPr lang="en-US" sz="2800" dirty="0">
                <a:solidFill>
                  <a:prstClr val="white"/>
                </a:solidFill>
                <a:latin typeface="Tajawal Medium" panose="00000600000000000000" pitchFamily="2" charset="-78"/>
                <a:cs typeface="Tajawal Medium" panose="00000600000000000000" pitchFamily="2" charset="-78"/>
              </a:rPr>
              <a:t>7</a:t>
            </a:r>
            <a:endParaRPr lang="en-US" sz="2800" dirty="0" smtClean="0">
              <a:solidFill>
                <a:prstClr val="white"/>
              </a:solidFill>
              <a:latin typeface="Tajawal Medium" panose="00000600000000000000" pitchFamily="2" charset="-78"/>
              <a:cs typeface="Tajawal Medium" panose="00000600000000000000" pitchFamily="2" charset="-78"/>
            </a:endParaRPr>
          </a:p>
          <a:p>
            <a:pPr algn="ctr"/>
            <a:r>
              <a:rPr lang="en-US" sz="2800" dirty="0" smtClean="0">
                <a:solidFill>
                  <a:prstClr val="white"/>
                </a:solidFill>
                <a:latin typeface="Tajawal Medium" panose="00000600000000000000" pitchFamily="2" charset="-78"/>
                <a:cs typeface="Tajawal Medium" panose="00000600000000000000" pitchFamily="2" charset="-78"/>
              </a:rPr>
              <a:t>Lecture </a:t>
            </a:r>
            <a:r>
              <a:rPr lang="en-US" sz="2800" dirty="0" smtClean="0">
                <a:solidFill>
                  <a:prstClr val="white"/>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2" name="Content Placeholder 3">
            <a:extLst>
              <a:ext uri="{FF2B5EF4-FFF2-40B4-BE49-F238E27FC236}">
                <a16:creationId xmlns="" xmlns:a16="http://schemas.microsoft.com/office/drawing/2014/main" id="{846330ED-EFD8-4026-83B2-78B84094833B}"/>
              </a:ext>
            </a:extLst>
          </p:cNvPr>
          <p:cNvSpPr txBox="1">
            <a:spLocks/>
          </p:cNvSpPr>
          <p:nvPr/>
        </p:nvSpPr>
        <p:spPr>
          <a:xfrm>
            <a:off x="1983544" y="1507692"/>
            <a:ext cx="9551964" cy="455548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This is also an international set of good practice acceptable worldwide. </a:t>
            </a: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These standards help the organizations in:</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Helping the leaders and teams exploit new areas for improving productivity and efficiency while maintaining high-level of security against information risks </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Preparing the organizations to preempt the potential threats to reduce the risk through agility and preparedness </a:t>
            </a:r>
          </a:p>
          <a:p>
            <a:pPr marL="342900" indent="-34290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Identifying the ways to implement the security standards in efficient and effective manner </a:t>
            </a:r>
          </a:p>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This set of good practice improves the efficiency, agility, and effectiveness of the security personnel and organization leaders by improving their alertness and innovative thinking. This is a business focused set of good practice.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49410205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11901451" cy="1610200"/>
          </a:xfrm>
          <a:prstGeom prst="rect">
            <a:avLst/>
          </a:prstGeom>
        </p:spPr>
      </p:pic>
      <p:sp>
        <p:nvSpPr>
          <p:cNvPr id="7" name="TextBox 6"/>
          <p:cNvSpPr txBox="1"/>
          <p:nvPr/>
        </p:nvSpPr>
        <p:spPr>
          <a:xfrm>
            <a:off x="2896563" y="543490"/>
            <a:ext cx="8362930" cy="523220"/>
          </a:xfrm>
          <a:prstGeom prst="rect">
            <a:avLst/>
          </a:prstGeom>
          <a:noFill/>
        </p:spPr>
        <p:txBody>
          <a:bodyPr wrap="none" rtlCol="0">
            <a:spAutoFit/>
          </a:bodyPr>
          <a:lstStyle/>
          <a:p>
            <a:r>
              <a:rPr lang="en-US" sz="2800" dirty="0">
                <a:solidFill>
                  <a:schemeClr val="bg1"/>
                </a:solidFill>
              </a:rPr>
              <a:t>Payment Card Industry Data Security Standard (PCI/DSS)</a:t>
            </a:r>
            <a:endParaRPr lang="en-US" b="1" i="1" dirty="0">
              <a:solidFill>
                <a:schemeClr val="bg1"/>
              </a:solidFill>
              <a:latin typeface="+mj-lt"/>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38</a:t>
            </a:fld>
            <a:endParaRPr lang="en-US">
              <a:solidFill>
                <a:prstClr val="black">
                  <a:tint val="75000"/>
                </a:prstClr>
              </a:solidFill>
            </a:endParaRPr>
          </a:p>
        </p:txBody>
      </p:sp>
      <p:sp>
        <p:nvSpPr>
          <p:cNvPr id="13" name="TextBox 7"/>
          <p:cNvSpPr txBox="1"/>
          <p:nvPr/>
        </p:nvSpPr>
        <p:spPr>
          <a:xfrm>
            <a:off x="369254" y="236724"/>
            <a:ext cx="1314411" cy="954107"/>
          </a:xfrm>
          <a:prstGeom prst="rect">
            <a:avLst/>
          </a:prstGeom>
          <a:noFill/>
        </p:spPr>
        <p:txBody>
          <a:bodyPr wrap="square" rtlCol="0">
            <a:spAutoFit/>
          </a:bodyPr>
          <a:lstStyle/>
          <a:p>
            <a:pPr algn="ctr"/>
            <a:r>
              <a:rPr lang="en-US" sz="2800" dirty="0" smtClean="0">
                <a:solidFill>
                  <a:prstClr val="white"/>
                </a:solidFill>
                <a:latin typeface="Tajawal Medium" panose="00000600000000000000" pitchFamily="2" charset="-78"/>
                <a:cs typeface="Tajawal Medium" panose="00000600000000000000" pitchFamily="2" charset="-78"/>
              </a:rPr>
              <a:t>Module </a:t>
            </a:r>
            <a:r>
              <a:rPr lang="en-US" sz="2800" dirty="0" smtClean="0">
                <a:solidFill>
                  <a:prstClr val="white"/>
                </a:solidFill>
                <a:latin typeface="Tajawal Medium" panose="00000600000000000000" pitchFamily="2" charset="-78"/>
                <a:cs typeface="Tajawal Medium" panose="00000600000000000000" pitchFamily="2" charset="-78"/>
              </a:rPr>
              <a:t>0</a:t>
            </a:r>
            <a:r>
              <a:rPr lang="en-US" sz="2800" dirty="0">
                <a:solidFill>
                  <a:prstClr val="white"/>
                </a:solidFill>
                <a:latin typeface="Tajawal Medium" panose="00000600000000000000" pitchFamily="2" charset="-78"/>
                <a:cs typeface="Tajawal Medium" panose="00000600000000000000" pitchFamily="2" charset="-78"/>
              </a:rPr>
              <a:t>7</a:t>
            </a:r>
            <a:endParaRPr lang="en-US" sz="2800" dirty="0" smtClean="0">
              <a:solidFill>
                <a:prstClr val="white"/>
              </a:solidFill>
              <a:latin typeface="Tajawal Medium" panose="00000600000000000000" pitchFamily="2" charset="-78"/>
              <a:cs typeface="Tajawal Medium" panose="00000600000000000000" pitchFamily="2" charset="-78"/>
            </a:endParaRPr>
          </a:p>
          <a:p>
            <a:pPr algn="ctr"/>
            <a:r>
              <a:rPr lang="en-US" sz="2800" dirty="0" smtClean="0">
                <a:solidFill>
                  <a:prstClr val="white"/>
                </a:solidFill>
                <a:latin typeface="Tajawal Medium" panose="00000600000000000000" pitchFamily="2" charset="-78"/>
                <a:cs typeface="Tajawal Medium" panose="00000600000000000000" pitchFamily="2" charset="-78"/>
              </a:rPr>
              <a:t>Lecture </a:t>
            </a:r>
            <a:r>
              <a:rPr lang="en-US" sz="2800" dirty="0" smtClean="0">
                <a:solidFill>
                  <a:prstClr val="white"/>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2" name="Content Placeholder 3">
            <a:extLst>
              <a:ext uri="{FF2B5EF4-FFF2-40B4-BE49-F238E27FC236}">
                <a16:creationId xmlns="" xmlns:a16="http://schemas.microsoft.com/office/drawing/2014/main" id="{846330ED-EFD8-4026-83B2-78B84094833B}"/>
              </a:ext>
            </a:extLst>
          </p:cNvPr>
          <p:cNvSpPr txBox="1">
            <a:spLocks/>
          </p:cNvSpPr>
          <p:nvPr/>
        </p:nvSpPr>
        <p:spPr>
          <a:xfrm>
            <a:off x="1983545" y="1789044"/>
            <a:ext cx="8229600" cy="455548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0"/>
              </a:spcBef>
              <a:spcAft>
                <a:spcPts val="1000"/>
              </a:spcAft>
              <a:buFont typeface="Arial" panose="020B0604020202020204" pitchFamily="34" charset="0"/>
              <a:buNone/>
            </a:pPr>
            <a:r>
              <a:rPr lang="en-US" sz="1800" smtClean="0">
                <a:latin typeface="Calibri" panose="020F0502020204030204" pitchFamily="34" charset="0"/>
                <a:ea typeface="Calibri" panose="020F0502020204030204" pitchFamily="34" charset="0"/>
                <a:cs typeface="Arial" panose="020B0604020202020204" pitchFamily="34" charset="0"/>
              </a:rPr>
              <a:t>The PCI/DSS standard is focused to the personal information of the online shopper. This standard is developed by the PCI Security Standard Council. The standard was developed to safe guard the bank and card information of the card users who use their cards for online shopping. </a:t>
            </a:r>
          </a:p>
          <a:p>
            <a:pPr marL="0" indent="0" algn="just">
              <a:lnSpc>
                <a:spcPct val="150000"/>
              </a:lnSpc>
              <a:spcBef>
                <a:spcPts val="0"/>
              </a:spcBef>
              <a:spcAft>
                <a:spcPts val="1000"/>
              </a:spcAft>
              <a:buFont typeface="Arial" panose="020B0604020202020204" pitchFamily="34" charset="0"/>
              <a:buNone/>
            </a:pPr>
            <a:r>
              <a:rPr lang="en-US" sz="1800" smtClean="0">
                <a:latin typeface="Calibri" panose="020F0502020204030204" pitchFamily="34" charset="0"/>
                <a:ea typeface="Calibri" panose="020F0502020204030204" pitchFamily="34" charset="0"/>
                <a:cs typeface="Arial" panose="020B0604020202020204" pitchFamily="34" charset="0"/>
              </a:rPr>
              <a:t>This standard directly impacts the millions of the people across world. Security Standard Council helps the financial institutes and merchants to implement the standard guidelines devised by the council so that the card information of the people can be safeguarded easily. </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304536844"/>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11901451" cy="1610200"/>
          </a:xfrm>
          <a:prstGeom prst="rect">
            <a:avLst/>
          </a:prstGeom>
        </p:spPr>
      </p:pic>
      <p:sp>
        <p:nvSpPr>
          <p:cNvPr id="7" name="TextBox 6"/>
          <p:cNvSpPr txBox="1"/>
          <p:nvPr/>
        </p:nvSpPr>
        <p:spPr>
          <a:xfrm>
            <a:off x="2896563" y="543490"/>
            <a:ext cx="8362930" cy="523220"/>
          </a:xfrm>
          <a:prstGeom prst="rect">
            <a:avLst/>
          </a:prstGeom>
          <a:noFill/>
        </p:spPr>
        <p:txBody>
          <a:bodyPr wrap="none" rtlCol="0">
            <a:spAutoFit/>
          </a:bodyPr>
          <a:lstStyle/>
          <a:p>
            <a:r>
              <a:rPr lang="en-US" sz="2800" dirty="0">
                <a:solidFill>
                  <a:schemeClr val="bg1"/>
                </a:solidFill>
              </a:rPr>
              <a:t>Payment Card Industry Data Security Standard (PCI/DSS)</a:t>
            </a:r>
            <a:endParaRPr lang="en-US" b="1" i="1" dirty="0">
              <a:solidFill>
                <a:schemeClr val="bg1"/>
              </a:solidFill>
              <a:latin typeface="+mj-lt"/>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39</a:t>
            </a:fld>
            <a:endParaRPr lang="en-US">
              <a:solidFill>
                <a:prstClr val="black">
                  <a:tint val="75000"/>
                </a:prstClr>
              </a:solidFill>
            </a:endParaRPr>
          </a:p>
        </p:txBody>
      </p:sp>
      <p:sp>
        <p:nvSpPr>
          <p:cNvPr id="13" name="TextBox 7"/>
          <p:cNvSpPr txBox="1"/>
          <p:nvPr/>
        </p:nvSpPr>
        <p:spPr>
          <a:xfrm>
            <a:off x="369254" y="236724"/>
            <a:ext cx="1314411" cy="954107"/>
          </a:xfrm>
          <a:prstGeom prst="rect">
            <a:avLst/>
          </a:prstGeom>
          <a:noFill/>
        </p:spPr>
        <p:txBody>
          <a:bodyPr wrap="square" rtlCol="0">
            <a:spAutoFit/>
          </a:bodyPr>
          <a:lstStyle/>
          <a:p>
            <a:pPr algn="ctr"/>
            <a:r>
              <a:rPr lang="en-US" sz="2800" dirty="0" smtClean="0">
                <a:solidFill>
                  <a:prstClr val="white"/>
                </a:solidFill>
                <a:latin typeface="Tajawal Medium" panose="00000600000000000000" pitchFamily="2" charset="-78"/>
                <a:cs typeface="Tajawal Medium" panose="00000600000000000000" pitchFamily="2" charset="-78"/>
              </a:rPr>
              <a:t>Module </a:t>
            </a:r>
            <a:r>
              <a:rPr lang="en-US" sz="2800" dirty="0" smtClean="0">
                <a:solidFill>
                  <a:prstClr val="white"/>
                </a:solidFill>
                <a:latin typeface="Tajawal Medium" panose="00000600000000000000" pitchFamily="2" charset="-78"/>
                <a:cs typeface="Tajawal Medium" panose="00000600000000000000" pitchFamily="2" charset="-78"/>
              </a:rPr>
              <a:t>0</a:t>
            </a:r>
            <a:r>
              <a:rPr lang="en-US" sz="2800" dirty="0">
                <a:solidFill>
                  <a:prstClr val="white"/>
                </a:solidFill>
                <a:latin typeface="Tajawal Medium" panose="00000600000000000000" pitchFamily="2" charset="-78"/>
                <a:cs typeface="Tajawal Medium" panose="00000600000000000000" pitchFamily="2" charset="-78"/>
              </a:rPr>
              <a:t>7</a:t>
            </a:r>
            <a:endParaRPr lang="en-US" sz="2800" dirty="0" smtClean="0">
              <a:solidFill>
                <a:prstClr val="white"/>
              </a:solidFill>
              <a:latin typeface="Tajawal Medium" panose="00000600000000000000" pitchFamily="2" charset="-78"/>
              <a:cs typeface="Tajawal Medium" panose="00000600000000000000" pitchFamily="2" charset="-78"/>
            </a:endParaRPr>
          </a:p>
          <a:p>
            <a:pPr algn="ctr"/>
            <a:r>
              <a:rPr lang="en-US" sz="2800" dirty="0" smtClean="0">
                <a:solidFill>
                  <a:prstClr val="white"/>
                </a:solidFill>
                <a:latin typeface="Tajawal Medium" panose="00000600000000000000" pitchFamily="2" charset="-78"/>
                <a:cs typeface="Tajawal Medium" panose="00000600000000000000" pitchFamily="2" charset="-78"/>
              </a:rPr>
              <a:t>Lecture </a:t>
            </a:r>
            <a:r>
              <a:rPr lang="en-US" sz="2800" dirty="0" smtClean="0">
                <a:solidFill>
                  <a:prstClr val="white"/>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5" name="Content Placeholder 3">
            <a:extLst>
              <a:ext uri="{FF2B5EF4-FFF2-40B4-BE49-F238E27FC236}">
                <a16:creationId xmlns="" xmlns:a16="http://schemas.microsoft.com/office/drawing/2014/main" id="{846330ED-EFD8-4026-83B2-78B84094833B}"/>
              </a:ext>
            </a:extLst>
          </p:cNvPr>
          <p:cNvSpPr txBox="1">
            <a:spLocks/>
          </p:cNvSpPr>
          <p:nvPr/>
        </p:nvSpPr>
        <p:spPr>
          <a:xfrm>
            <a:off x="2319804" y="1449077"/>
            <a:ext cx="8661009" cy="455548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spcBef>
                <a:spcPts val="600"/>
              </a:spcBef>
              <a:buFont typeface="Arial" panose="020B0604020202020204" pitchFamily="34" charset="0"/>
              <a:buNone/>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The council consists of the following financial organizations:</a:t>
            </a:r>
          </a:p>
          <a:p>
            <a:pPr marL="342900" indent="-342900" algn="just">
              <a:lnSpc>
                <a:spcPct val="100000"/>
              </a:lnSpc>
              <a:spcBef>
                <a:spcPts val="60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American Express </a:t>
            </a:r>
          </a:p>
          <a:p>
            <a:pPr marL="342900" indent="-342900" algn="just">
              <a:lnSpc>
                <a:spcPct val="100000"/>
              </a:lnSpc>
              <a:spcBef>
                <a:spcPts val="60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MasterCard </a:t>
            </a:r>
            <a:r>
              <a:rPr lang="en-US" sz="1800" dirty="0" err="1" smtClean="0">
                <a:latin typeface="Calibri" panose="020F0502020204030204" pitchFamily="34" charset="0"/>
                <a:ea typeface="Calibri" panose="020F0502020204030204" pitchFamily="34" charset="0"/>
                <a:cs typeface="Arial" panose="020B0604020202020204" pitchFamily="34" charset="0"/>
              </a:rPr>
              <a:t>Inc</a:t>
            </a: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marL="342900" indent="-342900" algn="just">
              <a:lnSpc>
                <a:spcPct val="100000"/>
              </a:lnSpc>
              <a:spcBef>
                <a:spcPts val="60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Visa </a:t>
            </a:r>
            <a:r>
              <a:rPr lang="en-US" sz="1800" dirty="0" err="1" smtClean="0">
                <a:latin typeface="Calibri" panose="020F0502020204030204" pitchFamily="34" charset="0"/>
                <a:ea typeface="Calibri" panose="020F0502020204030204" pitchFamily="34" charset="0"/>
                <a:cs typeface="Arial" panose="020B0604020202020204" pitchFamily="34" charset="0"/>
              </a:rPr>
              <a:t>Inc</a:t>
            </a:r>
            <a:endParaRPr lang="en-US" sz="1800" dirty="0" smtClean="0">
              <a:latin typeface="Calibri" panose="020F0502020204030204" pitchFamily="34" charset="0"/>
              <a:ea typeface="Calibri" panose="020F0502020204030204" pitchFamily="34" charset="0"/>
              <a:cs typeface="Arial" panose="020B0604020202020204" pitchFamily="34" charset="0"/>
            </a:endParaRPr>
          </a:p>
          <a:p>
            <a:pPr marL="342900" indent="-342900" algn="just">
              <a:lnSpc>
                <a:spcPct val="100000"/>
              </a:lnSpc>
              <a:spcBef>
                <a:spcPts val="60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JCB International </a:t>
            </a:r>
          </a:p>
          <a:p>
            <a:pPr marL="342900" indent="-342900" algn="just">
              <a:lnSpc>
                <a:spcPct val="100000"/>
              </a:lnSpc>
              <a:spcBef>
                <a:spcPts val="60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Discover </a:t>
            </a:r>
            <a:r>
              <a:rPr lang="en-US" sz="1800" dirty="0" err="1" smtClean="0">
                <a:latin typeface="Calibri" panose="020F0502020204030204" pitchFamily="34" charset="0"/>
                <a:ea typeface="Calibri" panose="020F0502020204030204" pitchFamily="34" charset="0"/>
                <a:cs typeface="Arial" panose="020B0604020202020204" pitchFamily="34" charset="0"/>
              </a:rPr>
              <a:t>Inc</a:t>
            </a:r>
            <a:r>
              <a:rPr lang="en-US" sz="1800" dirty="0" smtClean="0">
                <a:latin typeface="Calibri" panose="020F0502020204030204" pitchFamily="34" charset="0"/>
                <a:ea typeface="Calibri" panose="020F0502020204030204" pitchFamily="34" charset="0"/>
                <a:cs typeface="Arial" panose="020B0604020202020204" pitchFamily="34" charset="0"/>
              </a:rPr>
              <a:t> </a:t>
            </a:r>
          </a:p>
          <a:p>
            <a:pPr marL="342900" indent="-342900" algn="just">
              <a:lnSpc>
                <a:spcPct val="100000"/>
              </a:lnSpc>
              <a:spcBef>
                <a:spcPts val="60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And others </a:t>
            </a:r>
          </a:p>
          <a:p>
            <a:pPr marL="0" indent="0" algn="just">
              <a:lnSpc>
                <a:spcPct val="100000"/>
              </a:lnSpc>
              <a:spcBef>
                <a:spcPts val="600"/>
              </a:spcBef>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The PCI council focuses on the following organizations to help them safeguard the personal and financial information of the card users. </a:t>
            </a:r>
          </a:p>
          <a:p>
            <a:pPr marL="342900" indent="-342900" algn="just">
              <a:lnSpc>
                <a:spcPct val="100000"/>
              </a:lnSpc>
              <a:spcBef>
                <a:spcPts val="60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Point-of-sales (POS) manufacturers </a:t>
            </a:r>
          </a:p>
          <a:p>
            <a:pPr marL="342900" lvl="0" indent="-342900" algn="just">
              <a:lnSpc>
                <a:spcPct val="100000"/>
              </a:lnSpc>
              <a:spcBef>
                <a:spcPts val="600"/>
              </a:spcBef>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Financial software developers </a:t>
            </a:r>
          </a:p>
          <a:p>
            <a:pPr marL="342900" marR="0" lvl="0" indent="-342900" algn="just">
              <a:lnSpc>
                <a:spcPct val="100000"/>
              </a:lnSpc>
              <a:spcBef>
                <a:spcPts val="600"/>
              </a:spcBef>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Financial hardware developers </a:t>
            </a:r>
          </a:p>
          <a:p>
            <a:pPr marL="342900" marR="0" lvl="0" indent="-342900" algn="just">
              <a:lnSpc>
                <a:spcPct val="100000"/>
              </a:lnSpc>
              <a:spcBef>
                <a:spcPts val="600"/>
              </a:spcBef>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Merchants of all sizes </a:t>
            </a:r>
          </a:p>
          <a:p>
            <a:pPr marL="342900" marR="0" lvl="0" indent="-342900" algn="just">
              <a:lnSpc>
                <a:spcPct val="100000"/>
              </a:lnSpc>
              <a:spcBef>
                <a:spcPts val="600"/>
              </a:spcBef>
              <a:buFont typeface="Times New Roman" panose="02020603050405020304" pitchFamily="18" charset="0"/>
              <a:buChar char="─"/>
            </a:pPr>
            <a:r>
              <a:rPr lang="en-US" sz="1800" dirty="0">
                <a:latin typeface="Calibri" panose="020F0502020204030204" pitchFamily="34" charset="0"/>
                <a:ea typeface="Calibri" panose="020F0502020204030204" pitchFamily="34" charset="0"/>
                <a:cs typeface="Arial" panose="020B0604020202020204" pitchFamily="34" charset="0"/>
              </a:rPr>
              <a:t>Financial </a:t>
            </a:r>
            <a:r>
              <a:rPr lang="en-US" sz="1800" dirty="0" smtClean="0">
                <a:latin typeface="Calibri" panose="020F0502020204030204" pitchFamily="34" charset="0"/>
                <a:ea typeface="Calibri" panose="020F0502020204030204" pitchFamily="34" charset="0"/>
                <a:cs typeface="Arial" panose="020B0604020202020204" pitchFamily="34" charset="0"/>
              </a:rPr>
              <a:t>institutes/banks</a:t>
            </a: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233707925"/>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343252" y="62296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11901451" cy="1610200"/>
          </a:xfrm>
          <a:prstGeom prst="rect">
            <a:avLst/>
          </a:prstGeom>
        </p:spPr>
      </p:pic>
      <p:sp>
        <p:nvSpPr>
          <p:cNvPr id="7" name="TextBox 6"/>
          <p:cNvSpPr txBox="1"/>
          <p:nvPr/>
        </p:nvSpPr>
        <p:spPr>
          <a:xfrm>
            <a:off x="2896563" y="543490"/>
            <a:ext cx="8362930" cy="523220"/>
          </a:xfrm>
          <a:prstGeom prst="rect">
            <a:avLst/>
          </a:prstGeom>
          <a:noFill/>
        </p:spPr>
        <p:txBody>
          <a:bodyPr wrap="none" rtlCol="0">
            <a:spAutoFit/>
          </a:bodyPr>
          <a:lstStyle/>
          <a:p>
            <a:r>
              <a:rPr lang="en-US" sz="2800" dirty="0">
                <a:solidFill>
                  <a:schemeClr val="bg1"/>
                </a:solidFill>
              </a:rPr>
              <a:t>Payment Card Industry Data Security Standard (PCI/DSS)</a:t>
            </a:r>
            <a:endParaRPr lang="en-US" b="1" i="1" dirty="0">
              <a:solidFill>
                <a:schemeClr val="bg1"/>
              </a:solidFill>
              <a:latin typeface="+mj-lt"/>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solidFill>
                  <a:prstClr val="black">
                    <a:tint val="75000"/>
                  </a:prstClr>
                </a:solidFill>
              </a:rPr>
              <a:pPr/>
              <a:t>40</a:t>
            </a:fld>
            <a:endParaRPr lang="en-US">
              <a:solidFill>
                <a:prstClr val="black">
                  <a:tint val="75000"/>
                </a:prstClr>
              </a:solidFill>
            </a:endParaRPr>
          </a:p>
        </p:txBody>
      </p:sp>
      <p:sp>
        <p:nvSpPr>
          <p:cNvPr id="13" name="TextBox 7"/>
          <p:cNvSpPr txBox="1"/>
          <p:nvPr/>
        </p:nvSpPr>
        <p:spPr>
          <a:xfrm>
            <a:off x="369254" y="236724"/>
            <a:ext cx="1314411" cy="954107"/>
          </a:xfrm>
          <a:prstGeom prst="rect">
            <a:avLst/>
          </a:prstGeom>
          <a:noFill/>
        </p:spPr>
        <p:txBody>
          <a:bodyPr wrap="square" rtlCol="0">
            <a:spAutoFit/>
          </a:bodyPr>
          <a:lstStyle/>
          <a:p>
            <a:pPr algn="ctr"/>
            <a:r>
              <a:rPr lang="en-US" sz="2800" dirty="0" smtClean="0">
                <a:solidFill>
                  <a:prstClr val="white"/>
                </a:solidFill>
                <a:latin typeface="Tajawal Medium" panose="00000600000000000000" pitchFamily="2" charset="-78"/>
                <a:cs typeface="Tajawal Medium" panose="00000600000000000000" pitchFamily="2" charset="-78"/>
              </a:rPr>
              <a:t>Module </a:t>
            </a:r>
            <a:r>
              <a:rPr lang="en-US" sz="2800" dirty="0" smtClean="0">
                <a:solidFill>
                  <a:prstClr val="white"/>
                </a:solidFill>
                <a:latin typeface="Tajawal Medium" panose="00000600000000000000" pitchFamily="2" charset="-78"/>
                <a:cs typeface="Tajawal Medium" panose="00000600000000000000" pitchFamily="2" charset="-78"/>
              </a:rPr>
              <a:t>0</a:t>
            </a:r>
            <a:r>
              <a:rPr lang="en-US" sz="2800" dirty="0">
                <a:solidFill>
                  <a:prstClr val="white"/>
                </a:solidFill>
                <a:latin typeface="Tajawal Medium" panose="00000600000000000000" pitchFamily="2" charset="-78"/>
                <a:cs typeface="Tajawal Medium" panose="00000600000000000000" pitchFamily="2" charset="-78"/>
              </a:rPr>
              <a:t>7</a:t>
            </a:r>
            <a:endParaRPr lang="en-US" sz="2800" dirty="0" smtClean="0">
              <a:solidFill>
                <a:prstClr val="white"/>
              </a:solidFill>
              <a:latin typeface="Tajawal Medium" panose="00000600000000000000" pitchFamily="2" charset="-78"/>
              <a:cs typeface="Tajawal Medium" panose="00000600000000000000" pitchFamily="2" charset="-78"/>
            </a:endParaRPr>
          </a:p>
          <a:p>
            <a:pPr algn="ctr"/>
            <a:r>
              <a:rPr lang="en-US" sz="2800" dirty="0" smtClean="0">
                <a:solidFill>
                  <a:prstClr val="white"/>
                </a:solidFill>
                <a:latin typeface="Tajawal Medium" panose="00000600000000000000" pitchFamily="2" charset="-78"/>
                <a:cs typeface="Tajawal Medium" panose="00000600000000000000" pitchFamily="2" charset="-78"/>
              </a:rPr>
              <a:t>Lecture </a:t>
            </a:r>
            <a:r>
              <a:rPr lang="en-US" sz="2800" dirty="0" smtClean="0">
                <a:solidFill>
                  <a:prstClr val="white"/>
                </a:solidFill>
                <a:latin typeface="Tajawal Medium" panose="00000600000000000000" pitchFamily="2" charset="-78"/>
                <a:cs typeface="Tajawal Medium" panose="00000600000000000000" pitchFamily="2" charset="-78"/>
              </a:rPr>
              <a:t>10</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err="1">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Cybersecurity</a:t>
            </a:r>
            <a:r>
              <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t>
            </a:r>
            <a:r>
              <a:rPr lang="en-US" sz="1200" i="1" dirty="0"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Fundamentals,  Dr. Redhwan M. A. </a:t>
            </a:r>
            <a:r>
              <a:rPr lang="en-US" sz="1200" i="1" dirty="0" err="1" smtClean="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Saad</a:t>
            </a:r>
            <a:endParaRPr lang="en-US" sz="1200" i="1" dirty="0">
              <a:ln w="0"/>
              <a:solidFill>
                <a:srgbClr val="5B9BD5"/>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endParaRPr>
          </a:p>
        </p:txBody>
      </p:sp>
      <p:sp>
        <p:nvSpPr>
          <p:cNvPr id="12" name="Content Placeholder 3">
            <a:extLst>
              <a:ext uri="{FF2B5EF4-FFF2-40B4-BE49-F238E27FC236}">
                <a16:creationId xmlns="" xmlns:a16="http://schemas.microsoft.com/office/drawing/2014/main" id="{846330ED-EFD8-4026-83B2-78B84094833B}"/>
              </a:ext>
            </a:extLst>
          </p:cNvPr>
          <p:cNvSpPr txBox="1">
            <a:spLocks/>
          </p:cNvSpPr>
          <p:nvPr/>
        </p:nvSpPr>
        <p:spPr>
          <a:xfrm>
            <a:off x="1983544" y="1723295"/>
            <a:ext cx="9071317" cy="423437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spcBef>
                <a:spcPts val="0"/>
              </a:spcBef>
              <a:spcAft>
                <a:spcPts val="1000"/>
              </a:spcAft>
              <a:buFont typeface="Arial" panose="020B0604020202020204" pitchFamily="34" charset="0"/>
              <a:buNone/>
            </a:pPr>
            <a:r>
              <a:rPr lang="en-US" sz="1800" b="1" dirty="0" smtClean="0">
                <a:solidFill>
                  <a:srgbClr val="FF0000"/>
                </a:solidFill>
                <a:latin typeface="Calibri" panose="020F0502020204030204" pitchFamily="34" charset="0"/>
                <a:ea typeface="Calibri" panose="020F0502020204030204" pitchFamily="34" charset="0"/>
                <a:cs typeface="Arial" panose="020B0604020202020204" pitchFamily="34" charset="0"/>
              </a:rPr>
              <a:t>The main function </a:t>
            </a:r>
            <a:r>
              <a:rPr lang="en-US" sz="1800" dirty="0" smtClean="0">
                <a:solidFill>
                  <a:srgbClr val="FF0000"/>
                </a:solidFill>
                <a:latin typeface="Calibri" panose="020F0502020204030204" pitchFamily="34" charset="0"/>
                <a:ea typeface="Calibri" panose="020F0502020204030204" pitchFamily="34" charset="0"/>
                <a:cs typeface="Arial" panose="020B0604020202020204" pitchFamily="34" charset="0"/>
              </a:rPr>
              <a:t>of the council through its IT card security standards is to implement the card information security by:</a:t>
            </a:r>
          </a:p>
          <a:p>
            <a:pPr marL="342900" indent="-342900" algn="just">
              <a:lnSpc>
                <a:spcPct val="150000"/>
              </a:lnSpc>
              <a:spcBef>
                <a:spcPts val="0"/>
              </a:spcBef>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Implementing security related technology, policy, and best practices to the existing and upcoming financial processes used at the merchant and financial institute ends</a:t>
            </a:r>
            <a:endParaRPr lang="ar-YE" sz="1800" dirty="0" smtClean="0">
              <a:latin typeface="Calibri" panose="020F0502020204030204" pitchFamily="34" charset="0"/>
              <a:ea typeface="Calibri" panose="020F0502020204030204" pitchFamily="34" charset="0"/>
              <a:cs typeface="Arial" panose="020B0604020202020204" pitchFamily="34" charset="0"/>
            </a:endParaRPr>
          </a:p>
          <a:p>
            <a:pPr marL="342900" indent="-342900" algn="just">
              <a:lnSpc>
                <a:spcPct val="150000"/>
              </a:lnSpc>
              <a:spcBef>
                <a:spcPts val="0"/>
              </a:spcBef>
              <a:spcAft>
                <a:spcPts val="1000"/>
              </a:spcAft>
              <a:buFont typeface="Times New Roman" panose="02020603050405020304" pitchFamily="18" charset="0"/>
              <a:buChar char="─"/>
            </a:pPr>
            <a:r>
              <a:rPr lang="en-US" sz="1800" dirty="0" smtClean="0">
                <a:latin typeface="Calibri" panose="020F0502020204030204" pitchFamily="34" charset="0"/>
                <a:ea typeface="Calibri" panose="020F0502020204030204" pitchFamily="34" charset="0"/>
                <a:cs typeface="Arial" panose="020B0604020202020204" pitchFamily="34" charset="0"/>
              </a:rPr>
              <a:t>Helping hardware and software venders to implement the security features and capabilities in their products at the development level. </a:t>
            </a:r>
          </a:p>
          <a:p>
            <a:pPr marL="0" indent="0" algn="just">
              <a:lnSpc>
                <a:spcPct val="150000"/>
              </a:lnSpc>
              <a:spcBef>
                <a:spcPts val="0"/>
              </a:spcBef>
              <a:spcAft>
                <a:spcPts val="1000"/>
              </a:spcAft>
              <a:buFont typeface="Arial" panose="020B0604020202020204" pitchFamily="34" charset="0"/>
              <a:buNone/>
            </a:pPr>
            <a:r>
              <a:rPr lang="en-US" sz="1800" dirty="0" smtClean="0">
                <a:latin typeface="Calibri" panose="020F0502020204030204" pitchFamily="34" charset="0"/>
                <a:ea typeface="Calibri" panose="020F0502020204030204" pitchFamily="34" charset="0"/>
                <a:cs typeface="Arial" panose="020B0604020202020204" pitchFamily="34" charset="0"/>
              </a:rPr>
              <a:t>At present, almost all financial institutes, and merchants implement and follow the PCI/DSS guidelines and standards. </a:t>
            </a:r>
          </a:p>
          <a:p>
            <a:pPr marL="342900" indent="-342900" algn="just">
              <a:lnSpc>
                <a:spcPct val="150000"/>
              </a:lnSpc>
              <a:spcBef>
                <a:spcPts val="0"/>
              </a:spcBef>
              <a:buFont typeface="Times New Roman" panose="02020603050405020304" pitchFamily="18" charset="0"/>
              <a:buChar char="─"/>
            </a:pPr>
            <a:endParaRPr lang="en-US" sz="18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143006403"/>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650377" y="543490"/>
            <a:ext cx="2505814" cy="584775"/>
          </a:xfrm>
          <a:prstGeom prst="rect">
            <a:avLst/>
          </a:prstGeom>
          <a:noFill/>
        </p:spPr>
        <p:txBody>
          <a:bodyPr wrap="none" rtlCol="0">
            <a:spAutoFit/>
          </a:bodyPr>
          <a:lstStyle/>
          <a:p>
            <a:r>
              <a:rPr lang="en-US" sz="3200" b="1" dirty="0" smtClean="0">
                <a:solidFill>
                  <a:schemeClr val="bg1"/>
                </a:solidFill>
                <a:latin typeface="Tajawal Medium" panose="00000600000000000000" pitchFamily="2" charset="-78"/>
                <a:cs typeface="Tajawal Medium" panose="00000600000000000000" pitchFamily="2" charset="-78"/>
              </a:rPr>
              <a:t>The End </a:t>
            </a:r>
            <a:r>
              <a:rPr lang="en-US" sz="3200" b="1" dirty="0" smtClean="0">
                <a:solidFill>
                  <a:schemeClr val="bg1"/>
                </a:solidFill>
                <a:latin typeface="Tajawal Medium" panose="00000600000000000000" pitchFamily="2" charset="-78"/>
                <a:cs typeface="Tajawal Medium" panose="00000600000000000000" pitchFamily="2" charset="-78"/>
                <a:sym typeface="Wingdings" panose="05000000000000000000" pitchFamily="2" charset="2"/>
              </a:rPr>
              <a:t></a:t>
            </a:r>
            <a:endParaRPr lang="en-US" sz="3200" b="1"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pic>
        <p:nvPicPr>
          <p:cNvPr id="1026" name="Picture 2" descr="Thank You For Your Attention Wall Mural | Wallpaper Murals-VRD"/>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650377" y="1845571"/>
            <a:ext cx="3428035" cy="3428035"/>
          </a:xfrm>
          <a:prstGeom prst="ellipse">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3487686"/>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650377" y="543490"/>
            <a:ext cx="1871025" cy="584775"/>
          </a:xfrm>
          <a:prstGeom prst="rect">
            <a:avLst/>
          </a:prstGeom>
          <a:noFill/>
        </p:spPr>
        <p:txBody>
          <a:bodyPr wrap="none" rtlCol="0">
            <a:spAutoFit/>
          </a:bodyPr>
          <a:lstStyle/>
          <a:p>
            <a:r>
              <a:rPr lang="en-US" sz="3200" b="1" dirty="0">
                <a:solidFill>
                  <a:schemeClr val="bg1"/>
                </a:solidFill>
              </a:rPr>
              <a:t>Appendix</a:t>
            </a:r>
            <a:endParaRPr lang="en-US" sz="3200" b="1" dirty="0">
              <a:solidFill>
                <a:schemeClr val="bg1"/>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sp>
        <p:nvSpPr>
          <p:cNvPr id="8" name="Rectangle 7"/>
          <p:cNvSpPr/>
          <p:nvPr/>
        </p:nvSpPr>
        <p:spPr>
          <a:xfrm>
            <a:off x="3031084" y="2779111"/>
            <a:ext cx="3912243" cy="474562"/>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sz="2000" b="1" dirty="0" smtClean="0"/>
              <a:t>Appendix   </a:t>
            </a:r>
            <a:r>
              <a:rPr lang="ar-YE" sz="2000" b="1" dirty="0" smtClean="0"/>
              <a:t>الملحقات </a:t>
            </a:r>
            <a:endParaRPr lang="en-US" sz="2000" b="1" dirty="0"/>
          </a:p>
        </p:txBody>
      </p:sp>
    </p:spTree>
    <p:extLst>
      <p:ext uri="{BB962C8B-B14F-4D97-AF65-F5344CB8AC3E}">
        <p14:creationId xmlns:p14="http://schemas.microsoft.com/office/powerpoint/2010/main" val="2126809214"/>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65387EA-F96A-4819-AA66-FBEFDA35E51C}"/>
              </a:ext>
            </a:extLst>
          </p:cNvPr>
          <p:cNvSpPr>
            <a:spLocks noGrp="1"/>
          </p:cNvSpPr>
          <p:nvPr>
            <p:ph type="title"/>
          </p:nvPr>
        </p:nvSpPr>
        <p:spPr>
          <a:xfrm>
            <a:off x="1066800" y="436098"/>
            <a:ext cx="10058400" cy="1294228"/>
          </a:xfrm>
        </p:spPr>
        <p:txBody>
          <a:bodyPr/>
          <a:lstStyle/>
          <a:p>
            <a:pPr algn="ctr"/>
            <a:r>
              <a:rPr lang="en-US" dirty="0">
                <a:solidFill>
                  <a:srgbClr val="FF0000"/>
                </a:solidFill>
              </a:rPr>
              <a:t>HTTP Protocol Websites </a:t>
            </a:r>
          </a:p>
        </p:txBody>
      </p:sp>
      <p:sp>
        <p:nvSpPr>
          <p:cNvPr id="4" name="Content Placeholder 3">
            <a:extLst>
              <a:ext uri="{FF2B5EF4-FFF2-40B4-BE49-F238E27FC236}">
                <a16:creationId xmlns:a16="http://schemas.microsoft.com/office/drawing/2014/main" xmlns="" id="{75DFAA2B-5AEA-4425-8CC7-8368B9233BD8}"/>
              </a:ext>
            </a:extLst>
          </p:cNvPr>
          <p:cNvSpPr>
            <a:spLocks noGrp="1"/>
          </p:cNvSpPr>
          <p:nvPr>
            <p:ph sz="half" idx="2"/>
          </p:nvPr>
        </p:nvSpPr>
        <p:spPr>
          <a:xfrm>
            <a:off x="1814732" y="1955409"/>
            <a:ext cx="8609428" cy="3784421"/>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rPr>
              <a:t>Installing Security Certificate on Windows ISS Server</a:t>
            </a: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a:t>
            </a:r>
          </a:p>
          <a:p>
            <a:pPr marL="0" marR="0" indent="0" algn="just">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The latest version of Windows Internet Information Service (IIS) web server is v10. You need to purchase a digital security certificate commonly known as SSL certificate from the certificate authority and then install on your web server. </a:t>
            </a:r>
          </a:p>
          <a:p>
            <a:pPr marL="0" marR="0" indent="0" algn="just">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To install an SSL server on your website, take the following steps:</a:t>
            </a:r>
          </a:p>
          <a:p>
            <a:pPr marL="342900" marR="0" lvl="0" indent="-342900" algn="just" rtl="0">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Click </a:t>
            </a:r>
            <a:r>
              <a:rPr lang="en-US" sz="1800" b="1" dirty="0">
                <a:effectLst/>
                <a:latin typeface="Calibri" panose="020F0502020204030204" pitchFamily="34" charset="0"/>
                <a:ea typeface="Calibri" panose="020F0502020204030204" pitchFamily="34" charset="0"/>
                <a:cs typeface="Arial" panose="020B0604020202020204" pitchFamily="34" charset="0"/>
              </a:rPr>
              <a:t>Start</a:t>
            </a:r>
            <a:r>
              <a:rPr lang="en-US" sz="1800" dirty="0">
                <a:effectLst/>
                <a:latin typeface="Calibri" panose="020F0502020204030204" pitchFamily="34" charset="0"/>
                <a:ea typeface="Calibri" panose="020F0502020204030204" pitchFamily="34" charset="0"/>
                <a:cs typeface="Arial" panose="020B0604020202020204" pitchFamily="34" charset="0"/>
              </a:rPr>
              <a:t> menu, type </a:t>
            </a:r>
            <a:r>
              <a:rPr lang="en-US" sz="1800" b="1" dirty="0">
                <a:effectLst/>
                <a:latin typeface="Calibri" panose="020F0502020204030204" pitchFamily="34" charset="0"/>
                <a:ea typeface="Calibri" panose="020F0502020204030204" pitchFamily="34" charset="0"/>
                <a:cs typeface="Arial" panose="020B0604020202020204" pitchFamily="34" charset="0"/>
              </a:rPr>
              <a:t>IIS Manager</a:t>
            </a:r>
            <a:r>
              <a:rPr lang="en-US" sz="1800" dirty="0">
                <a:effectLst/>
                <a:latin typeface="Calibri" panose="020F0502020204030204" pitchFamily="34" charset="0"/>
                <a:ea typeface="Calibri" panose="020F0502020204030204" pitchFamily="34" charset="0"/>
                <a:cs typeface="Arial" panose="020B0604020202020204" pitchFamily="34" charset="0"/>
              </a:rPr>
              <a:t> in search bar, and open IIS manager. IIS Manager page appears </a:t>
            </a:r>
          </a:p>
          <a:p>
            <a:pPr marL="342900" marR="0" lvl="0" indent="-342900" algn="just">
              <a:lnSpc>
                <a:spcPct val="150000"/>
              </a:lnSpc>
              <a:spcBef>
                <a:spcPts val="0"/>
              </a:spcBef>
              <a:spcAft>
                <a:spcPts val="100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In the left pane connection tree, locate and click the domain name of the web server. The </a:t>
            </a:r>
            <a:r>
              <a:rPr lang="en-US" sz="1800" b="1" dirty="0">
                <a:effectLst/>
                <a:latin typeface="Calibri" panose="020F0502020204030204" pitchFamily="34" charset="0"/>
                <a:ea typeface="Calibri" panose="020F0502020204030204" pitchFamily="34" charset="0"/>
                <a:cs typeface="Arial" panose="020B0604020202020204" pitchFamily="34" charset="0"/>
              </a:rPr>
              <a:t>Server Home</a:t>
            </a:r>
            <a:r>
              <a:rPr lang="en-US" sz="1800" dirty="0">
                <a:effectLst/>
                <a:latin typeface="Calibri" panose="020F0502020204030204" pitchFamily="34" charset="0"/>
                <a:ea typeface="Calibri" panose="020F0502020204030204" pitchFamily="34" charset="0"/>
                <a:cs typeface="Arial" panose="020B0604020202020204" pitchFamily="34" charset="0"/>
              </a:rPr>
              <a:t> window appears as shown in the following figure.</a:t>
            </a:r>
          </a:p>
          <a:p>
            <a:pPr marL="0" indent="0" algn="just">
              <a:lnSpc>
                <a:spcPct val="150000"/>
              </a:lnSpc>
              <a:spcBef>
                <a:spcPts val="0"/>
              </a:spcBef>
              <a:spcAft>
                <a:spcPts val="1000"/>
              </a:spcAft>
              <a:buNone/>
            </a:pPr>
            <a:endPar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fld id="{34B7E4EF-A1BD-40F4-AB7B-04F084DD991D}" type="slidenum">
              <a:rPr lang="en-US" smtClean="0"/>
              <a:t>43</a:t>
            </a:fld>
            <a:endParaRPr lang="en-US" dirty="0"/>
          </a:p>
        </p:txBody>
      </p:sp>
    </p:spTree>
    <p:extLst>
      <p:ext uri="{BB962C8B-B14F-4D97-AF65-F5344CB8AC3E}">
        <p14:creationId xmlns:p14="http://schemas.microsoft.com/office/powerpoint/2010/main" val="2081252486"/>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65387EA-F96A-4819-AA66-FBEFDA35E51C}"/>
              </a:ext>
            </a:extLst>
          </p:cNvPr>
          <p:cNvSpPr>
            <a:spLocks noGrp="1"/>
          </p:cNvSpPr>
          <p:nvPr>
            <p:ph type="title"/>
          </p:nvPr>
        </p:nvSpPr>
        <p:spPr>
          <a:xfrm>
            <a:off x="1066800" y="436098"/>
            <a:ext cx="10058400" cy="1294228"/>
          </a:xfrm>
        </p:spPr>
        <p:txBody>
          <a:bodyPr/>
          <a:lstStyle/>
          <a:p>
            <a:pPr algn="ctr"/>
            <a:r>
              <a:rPr lang="en-US" dirty="0">
                <a:solidFill>
                  <a:srgbClr val="FF0000"/>
                </a:solidFill>
              </a:rPr>
              <a:t>HTTP Protocol Websites </a:t>
            </a:r>
          </a:p>
        </p:txBody>
      </p:sp>
      <p:sp>
        <p:nvSpPr>
          <p:cNvPr id="4" name="Content Placeholder 3">
            <a:extLst>
              <a:ext uri="{FF2B5EF4-FFF2-40B4-BE49-F238E27FC236}">
                <a16:creationId xmlns:a16="http://schemas.microsoft.com/office/drawing/2014/main" xmlns="" id="{75DFAA2B-5AEA-4425-8CC7-8368B9233BD8}"/>
              </a:ext>
            </a:extLst>
          </p:cNvPr>
          <p:cNvSpPr>
            <a:spLocks noGrp="1"/>
          </p:cNvSpPr>
          <p:nvPr>
            <p:ph sz="half" idx="2"/>
          </p:nvPr>
        </p:nvSpPr>
        <p:spPr>
          <a:xfrm>
            <a:off x="1758462" y="1955409"/>
            <a:ext cx="8693833" cy="3784421"/>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rPr>
              <a:t>Installing Security Certificate on Windows ISS Server</a:t>
            </a: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a:t>
            </a:r>
          </a:p>
          <a:p>
            <a:pPr marL="0" indent="0" algn="just">
              <a:lnSpc>
                <a:spcPct val="150000"/>
              </a:lnSpc>
              <a:spcBef>
                <a:spcPts val="0"/>
              </a:spcBef>
              <a:spcAft>
                <a:spcPts val="1000"/>
              </a:spcAft>
              <a:buNone/>
            </a:pPr>
            <a:endPar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p:txBody>
      </p:sp>
      <p:pic>
        <p:nvPicPr>
          <p:cNvPr id="6" name="Picture 5" descr="IIS 10 Create CSR">
            <a:extLst>
              <a:ext uri="{FF2B5EF4-FFF2-40B4-BE49-F238E27FC236}">
                <a16:creationId xmlns:a16="http://schemas.microsoft.com/office/drawing/2014/main" xmlns="" id="{BF090D4B-2696-4DC9-936E-AE7661A68020}"/>
              </a:ext>
            </a:extLst>
          </p:cNvPr>
          <p:cNvPicPr/>
          <p:nvPr/>
        </p:nvPicPr>
        <p:blipFill>
          <a:blip r:embed="rId2" cstate="print"/>
          <a:srcRect/>
          <a:stretch>
            <a:fillRect/>
          </a:stretch>
        </p:blipFill>
        <p:spPr bwMode="auto">
          <a:xfrm>
            <a:off x="1758462" y="2652460"/>
            <a:ext cx="8693832" cy="3769442"/>
          </a:xfrm>
          <a:prstGeom prst="rect">
            <a:avLst/>
          </a:prstGeom>
          <a:noFill/>
          <a:ln w="9525">
            <a:solidFill>
              <a:schemeClr val="accent1"/>
            </a:solid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44</a:t>
            </a:fld>
            <a:endParaRPr lang="en-US" dirty="0"/>
          </a:p>
        </p:txBody>
      </p:sp>
    </p:spTree>
    <p:extLst>
      <p:ext uri="{BB962C8B-B14F-4D97-AF65-F5344CB8AC3E}">
        <p14:creationId xmlns:p14="http://schemas.microsoft.com/office/powerpoint/2010/main" val="108256225"/>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65387EA-F96A-4819-AA66-FBEFDA35E51C}"/>
              </a:ext>
            </a:extLst>
          </p:cNvPr>
          <p:cNvSpPr>
            <a:spLocks noGrp="1"/>
          </p:cNvSpPr>
          <p:nvPr>
            <p:ph type="title"/>
          </p:nvPr>
        </p:nvSpPr>
        <p:spPr>
          <a:xfrm>
            <a:off x="1066800" y="436098"/>
            <a:ext cx="10058400" cy="1294228"/>
          </a:xfrm>
        </p:spPr>
        <p:txBody>
          <a:bodyPr/>
          <a:lstStyle/>
          <a:p>
            <a:pPr algn="ctr"/>
            <a:r>
              <a:rPr lang="en-US" dirty="0">
                <a:solidFill>
                  <a:srgbClr val="FF0000"/>
                </a:solidFill>
              </a:rPr>
              <a:t>HTTP Protocol Websites </a:t>
            </a:r>
          </a:p>
        </p:txBody>
      </p:sp>
      <p:sp>
        <p:nvSpPr>
          <p:cNvPr id="4" name="Content Placeholder 3">
            <a:extLst>
              <a:ext uri="{FF2B5EF4-FFF2-40B4-BE49-F238E27FC236}">
                <a16:creationId xmlns:a16="http://schemas.microsoft.com/office/drawing/2014/main" xmlns="" id="{75DFAA2B-5AEA-4425-8CC7-8368B9233BD8}"/>
              </a:ext>
            </a:extLst>
          </p:cNvPr>
          <p:cNvSpPr>
            <a:spLocks noGrp="1"/>
          </p:cNvSpPr>
          <p:nvPr>
            <p:ph sz="half" idx="2"/>
          </p:nvPr>
        </p:nvSpPr>
        <p:spPr>
          <a:xfrm>
            <a:off x="1758462" y="1955409"/>
            <a:ext cx="8693833" cy="3784421"/>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rPr>
              <a:t>Installing Security Certificate on Windows ISS Server</a:t>
            </a: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a:t>
            </a:r>
          </a:p>
          <a:p>
            <a:pPr marL="342900" marR="0" lvl="0" indent="-342900" algn="just" rtl="0">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Double click the </a:t>
            </a:r>
            <a:r>
              <a:rPr lang="en-US" sz="1800" b="1" dirty="0">
                <a:effectLst/>
                <a:latin typeface="Calibri" panose="020F0502020204030204" pitchFamily="34" charset="0"/>
                <a:ea typeface="Calibri" panose="020F0502020204030204" pitchFamily="34" charset="0"/>
                <a:cs typeface="Arial" panose="020B0604020202020204" pitchFamily="34" charset="0"/>
              </a:rPr>
              <a:t>Server Certificates</a:t>
            </a:r>
            <a:r>
              <a:rPr lang="en-US" sz="1800" dirty="0">
                <a:effectLst/>
                <a:latin typeface="Calibri" panose="020F0502020204030204" pitchFamily="34" charset="0"/>
                <a:ea typeface="Calibri" panose="020F0502020204030204" pitchFamily="34" charset="0"/>
                <a:cs typeface="Arial" panose="020B0604020202020204" pitchFamily="34" charset="0"/>
              </a:rPr>
              <a:t> icon. The server certificate page with existing list of certificates appears.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On the right-pane, click the </a:t>
            </a:r>
            <a:r>
              <a:rPr lang="en-US" sz="1800" b="1" dirty="0">
                <a:effectLst/>
                <a:latin typeface="Calibri" panose="020F0502020204030204" pitchFamily="34" charset="0"/>
                <a:ea typeface="Calibri" panose="020F0502020204030204" pitchFamily="34" charset="0"/>
                <a:cs typeface="Arial" panose="020B0604020202020204" pitchFamily="34" charset="0"/>
              </a:rPr>
              <a:t>Create Certificate Request…</a:t>
            </a:r>
            <a:r>
              <a:rPr lang="en-US" sz="1800" dirty="0">
                <a:effectLst/>
                <a:latin typeface="Calibri" panose="020F0502020204030204" pitchFamily="34" charset="0"/>
                <a:ea typeface="Calibri" panose="020F0502020204030204" pitchFamily="34" charset="0"/>
                <a:cs typeface="Arial" panose="020B0604020202020204" pitchFamily="34" charset="0"/>
              </a:rPr>
              <a:t> link. The Request Certificate wizard with the distinguished name properties appears.</a:t>
            </a:r>
          </a:p>
          <a:p>
            <a:pPr marL="342900" marR="0" lvl="0" indent="-342900" algn="just">
              <a:lnSpc>
                <a:spcPct val="150000"/>
              </a:lnSpc>
              <a:spcBef>
                <a:spcPts val="0"/>
              </a:spcBef>
              <a:spcAft>
                <a:spcPts val="100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Provide the detailed information about your website, company, organizations detailed physical address and other information required as shown in the following figure.</a:t>
            </a:r>
          </a:p>
          <a:p>
            <a:pPr marL="0" marR="0" lvl="0" indent="0" algn="ctr">
              <a:lnSpc>
                <a:spcPct val="150000"/>
              </a:lnSpc>
              <a:spcBef>
                <a:spcPts val="0"/>
              </a:spcBef>
              <a:spcAft>
                <a:spcPts val="1000"/>
              </a:spcAft>
              <a:buNone/>
            </a:pPr>
            <a:r>
              <a:rPr lang="en-US" dirty="0">
                <a:latin typeface="Calibri" panose="020F0502020204030204" pitchFamily="34" charset="0"/>
                <a:ea typeface="Calibri" panose="020F0502020204030204" pitchFamily="34" charset="0"/>
                <a:cs typeface="Arial" panose="020B0604020202020204" pitchFamily="34" charset="0"/>
              </a:rPr>
              <a:t>(Image on the next slide)</a:t>
            </a:r>
            <a:r>
              <a:rPr lang="en-US" sz="1800" dirty="0">
                <a:effectLst/>
                <a:latin typeface="Calibri" panose="020F0502020204030204" pitchFamily="34" charset="0"/>
                <a:ea typeface="Calibri" panose="020F0502020204030204" pitchFamily="34" charset="0"/>
                <a:cs typeface="Arial" panose="020B0604020202020204" pitchFamily="34" charset="0"/>
              </a:rPr>
              <a:t> </a:t>
            </a:r>
          </a:p>
          <a:p>
            <a:pPr marL="0" indent="0" algn="just">
              <a:lnSpc>
                <a:spcPct val="150000"/>
              </a:lnSpc>
              <a:spcBef>
                <a:spcPts val="0"/>
              </a:spcBef>
              <a:spcAft>
                <a:spcPts val="1000"/>
              </a:spcAft>
              <a:buNone/>
            </a:pPr>
            <a:endPar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fld id="{34B7E4EF-A1BD-40F4-AB7B-04F084DD991D}" type="slidenum">
              <a:rPr lang="en-US" smtClean="0"/>
              <a:t>45</a:t>
            </a:fld>
            <a:endParaRPr lang="en-US" dirty="0"/>
          </a:p>
        </p:txBody>
      </p:sp>
    </p:spTree>
    <p:extLst>
      <p:ext uri="{BB962C8B-B14F-4D97-AF65-F5344CB8AC3E}">
        <p14:creationId xmlns:p14="http://schemas.microsoft.com/office/powerpoint/2010/main" val="2371692196"/>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65387EA-F96A-4819-AA66-FBEFDA35E51C}"/>
              </a:ext>
            </a:extLst>
          </p:cNvPr>
          <p:cNvSpPr>
            <a:spLocks noGrp="1"/>
          </p:cNvSpPr>
          <p:nvPr>
            <p:ph type="title"/>
          </p:nvPr>
        </p:nvSpPr>
        <p:spPr>
          <a:xfrm>
            <a:off x="1066800" y="436098"/>
            <a:ext cx="10058400" cy="1294228"/>
          </a:xfrm>
        </p:spPr>
        <p:txBody>
          <a:bodyPr/>
          <a:lstStyle/>
          <a:p>
            <a:pPr algn="ctr"/>
            <a:r>
              <a:rPr lang="en-US" dirty="0">
                <a:solidFill>
                  <a:srgbClr val="FF0000"/>
                </a:solidFill>
              </a:rPr>
              <a:t>HTTP Protocol Websites </a:t>
            </a:r>
          </a:p>
        </p:txBody>
      </p:sp>
      <p:sp>
        <p:nvSpPr>
          <p:cNvPr id="4" name="Content Placeholder 3">
            <a:extLst>
              <a:ext uri="{FF2B5EF4-FFF2-40B4-BE49-F238E27FC236}">
                <a16:creationId xmlns:a16="http://schemas.microsoft.com/office/drawing/2014/main" xmlns="" id="{75DFAA2B-5AEA-4425-8CC7-8368B9233BD8}"/>
              </a:ext>
            </a:extLst>
          </p:cNvPr>
          <p:cNvSpPr>
            <a:spLocks noGrp="1"/>
          </p:cNvSpPr>
          <p:nvPr>
            <p:ph sz="half" idx="2"/>
          </p:nvPr>
        </p:nvSpPr>
        <p:spPr>
          <a:xfrm>
            <a:off x="1758462" y="1730327"/>
            <a:ext cx="8693833" cy="4009504"/>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rPr>
              <a:t>Installing Security Certificate on Windows ISS Server</a:t>
            </a: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a:t>
            </a:r>
          </a:p>
          <a:p>
            <a:pPr marL="0" indent="0" algn="just">
              <a:lnSpc>
                <a:spcPct val="150000"/>
              </a:lnSpc>
              <a:spcBef>
                <a:spcPts val="0"/>
              </a:spcBef>
              <a:spcAft>
                <a:spcPts val="1000"/>
              </a:spcAft>
              <a:buNone/>
            </a:pPr>
            <a:endPar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a:p>
            <a:pPr marL="342900" marR="0" lvl="0" indent="-342900" algn="just" rtl="0">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Click the </a:t>
            </a:r>
            <a:r>
              <a:rPr lang="en-US" sz="1800" b="1" dirty="0">
                <a:effectLst/>
                <a:latin typeface="Calibri" panose="020F0502020204030204" pitchFamily="34" charset="0"/>
                <a:ea typeface="Calibri" panose="020F0502020204030204" pitchFamily="34" charset="0"/>
                <a:cs typeface="Arial" panose="020B0604020202020204" pitchFamily="34" charset="0"/>
              </a:rPr>
              <a:t>Next</a:t>
            </a:r>
            <a:r>
              <a:rPr lang="en-US" sz="1800" dirty="0">
                <a:effectLst/>
                <a:latin typeface="Calibri" panose="020F0502020204030204" pitchFamily="34" charset="0"/>
                <a:ea typeface="Calibri" panose="020F0502020204030204" pitchFamily="34" charset="0"/>
                <a:cs typeface="Arial" panose="020B0604020202020204" pitchFamily="34" charset="0"/>
              </a:rPr>
              <a:t> button, when the required fields are filled with the valid information. The </a:t>
            </a:r>
            <a:r>
              <a:rPr lang="en-US" sz="1800" b="1" dirty="0">
                <a:effectLst/>
                <a:latin typeface="Calibri" panose="020F0502020204030204" pitchFamily="34" charset="0"/>
                <a:ea typeface="Calibri" panose="020F0502020204030204" pitchFamily="34" charset="0"/>
                <a:cs typeface="Arial" panose="020B0604020202020204" pitchFamily="34" charset="0"/>
              </a:rPr>
              <a:t>Cryptographic Service Provider Properties</a:t>
            </a:r>
            <a:r>
              <a:rPr lang="en-US" sz="1800" dirty="0">
                <a:effectLst/>
                <a:latin typeface="Calibri" panose="020F0502020204030204" pitchFamily="34" charset="0"/>
                <a:ea typeface="Calibri" panose="020F0502020204030204" pitchFamily="34" charset="0"/>
                <a:cs typeface="Arial" panose="020B0604020202020204" pitchFamily="34" charset="0"/>
              </a:rPr>
              <a:t> page appears. </a:t>
            </a:r>
          </a:p>
        </p:txBody>
      </p:sp>
      <p:pic>
        <p:nvPicPr>
          <p:cNvPr id="5" name="Picture 4" descr="IIS 10 Add CSR Details">
            <a:extLst>
              <a:ext uri="{FF2B5EF4-FFF2-40B4-BE49-F238E27FC236}">
                <a16:creationId xmlns:a16="http://schemas.microsoft.com/office/drawing/2014/main" xmlns="" id="{7DD88FBB-9C14-4D94-A4A7-713AEF5D2818}"/>
              </a:ext>
            </a:extLst>
          </p:cNvPr>
          <p:cNvPicPr/>
          <p:nvPr/>
        </p:nvPicPr>
        <p:blipFill>
          <a:blip r:embed="rId2" cstate="print"/>
          <a:srcRect/>
          <a:stretch>
            <a:fillRect/>
          </a:stretch>
        </p:blipFill>
        <p:spPr bwMode="auto">
          <a:xfrm>
            <a:off x="2433711" y="2447883"/>
            <a:ext cx="7343334" cy="2799472"/>
          </a:xfrm>
          <a:prstGeom prst="rect">
            <a:avLst/>
          </a:prstGeom>
          <a:noFill/>
          <a:ln w="9525">
            <a:solidFill>
              <a:schemeClr val="accent1"/>
            </a:solid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46</a:t>
            </a:fld>
            <a:endParaRPr lang="en-US" dirty="0"/>
          </a:p>
        </p:txBody>
      </p:sp>
    </p:spTree>
    <p:extLst>
      <p:ext uri="{BB962C8B-B14F-4D97-AF65-F5344CB8AC3E}">
        <p14:creationId xmlns:p14="http://schemas.microsoft.com/office/powerpoint/2010/main" val="2486226381"/>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65387EA-F96A-4819-AA66-FBEFDA35E51C}"/>
              </a:ext>
            </a:extLst>
          </p:cNvPr>
          <p:cNvSpPr>
            <a:spLocks noGrp="1"/>
          </p:cNvSpPr>
          <p:nvPr>
            <p:ph type="title"/>
          </p:nvPr>
        </p:nvSpPr>
        <p:spPr>
          <a:xfrm>
            <a:off x="1066800" y="436098"/>
            <a:ext cx="10058400" cy="1294228"/>
          </a:xfrm>
        </p:spPr>
        <p:txBody>
          <a:bodyPr/>
          <a:lstStyle/>
          <a:p>
            <a:pPr algn="ctr"/>
            <a:r>
              <a:rPr lang="en-US" dirty="0">
                <a:solidFill>
                  <a:srgbClr val="FF0000"/>
                </a:solidFill>
              </a:rPr>
              <a:t>HTTP Protocol Websites </a:t>
            </a:r>
          </a:p>
        </p:txBody>
      </p:sp>
      <p:sp>
        <p:nvSpPr>
          <p:cNvPr id="4" name="Content Placeholder 3">
            <a:extLst>
              <a:ext uri="{FF2B5EF4-FFF2-40B4-BE49-F238E27FC236}">
                <a16:creationId xmlns:a16="http://schemas.microsoft.com/office/drawing/2014/main" xmlns="" id="{75DFAA2B-5AEA-4425-8CC7-8368B9233BD8}"/>
              </a:ext>
            </a:extLst>
          </p:cNvPr>
          <p:cNvSpPr>
            <a:spLocks noGrp="1"/>
          </p:cNvSpPr>
          <p:nvPr>
            <p:ph sz="half" idx="2"/>
          </p:nvPr>
        </p:nvSpPr>
        <p:spPr>
          <a:xfrm>
            <a:off x="1758462" y="1730327"/>
            <a:ext cx="8693833" cy="4009504"/>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rPr>
              <a:t>Installing Security Certificate on Windows ISS Server</a:t>
            </a: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a:t>
            </a:r>
          </a:p>
          <a:p>
            <a:pPr marL="342900" marR="0" lvl="0" indent="-342900" algn="just" rtl="0">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Fill-up the name of the cryptographic service provider and the required SSL security bit length in the respective fields as shown below.</a:t>
            </a:r>
          </a:p>
          <a:p>
            <a:pPr marL="0" marR="0" lvl="0" indent="0" algn="just" rtl="0">
              <a:lnSpc>
                <a:spcPct val="150000"/>
              </a:lnSpc>
              <a:spcBef>
                <a:spcPts val="0"/>
              </a:spcBef>
              <a:spcAft>
                <a:spcPts val="0"/>
              </a:spcAft>
              <a:buNone/>
            </a:pPr>
            <a:endParaRPr lang="en-US" sz="1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descr="IIS 10 Add CSR Details">
            <a:extLst>
              <a:ext uri="{FF2B5EF4-FFF2-40B4-BE49-F238E27FC236}">
                <a16:creationId xmlns:a16="http://schemas.microsoft.com/office/drawing/2014/main" xmlns="" id="{A97F43CD-9836-4A02-B8AC-D5C8A1C68435}"/>
              </a:ext>
            </a:extLst>
          </p:cNvPr>
          <p:cNvPicPr/>
          <p:nvPr/>
        </p:nvPicPr>
        <p:blipFill>
          <a:blip r:embed="rId2" cstate="print"/>
          <a:srcRect/>
          <a:stretch>
            <a:fillRect/>
          </a:stretch>
        </p:blipFill>
        <p:spPr bwMode="auto">
          <a:xfrm>
            <a:off x="2194560" y="3280018"/>
            <a:ext cx="7357403" cy="2937901"/>
          </a:xfrm>
          <a:prstGeom prst="rect">
            <a:avLst/>
          </a:prstGeom>
          <a:noFill/>
          <a:ln w="9525">
            <a:solidFill>
              <a:schemeClr val="accent1"/>
            </a:solid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47</a:t>
            </a:fld>
            <a:endParaRPr lang="en-US" dirty="0"/>
          </a:p>
        </p:txBody>
      </p:sp>
    </p:spTree>
    <p:extLst>
      <p:ext uri="{BB962C8B-B14F-4D97-AF65-F5344CB8AC3E}">
        <p14:creationId xmlns:p14="http://schemas.microsoft.com/office/powerpoint/2010/main" val="139462522"/>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65387EA-F96A-4819-AA66-FBEFDA35E51C}"/>
              </a:ext>
            </a:extLst>
          </p:cNvPr>
          <p:cNvSpPr>
            <a:spLocks noGrp="1"/>
          </p:cNvSpPr>
          <p:nvPr>
            <p:ph type="title"/>
          </p:nvPr>
        </p:nvSpPr>
        <p:spPr>
          <a:xfrm>
            <a:off x="1066800" y="436098"/>
            <a:ext cx="10058400" cy="1294228"/>
          </a:xfrm>
        </p:spPr>
        <p:txBody>
          <a:bodyPr/>
          <a:lstStyle/>
          <a:p>
            <a:pPr algn="ctr"/>
            <a:r>
              <a:rPr lang="en-US" dirty="0">
                <a:solidFill>
                  <a:srgbClr val="FF0000"/>
                </a:solidFill>
              </a:rPr>
              <a:t>HTTP Protocol Websites </a:t>
            </a:r>
          </a:p>
        </p:txBody>
      </p:sp>
      <p:sp>
        <p:nvSpPr>
          <p:cNvPr id="4" name="Content Placeholder 3">
            <a:extLst>
              <a:ext uri="{FF2B5EF4-FFF2-40B4-BE49-F238E27FC236}">
                <a16:creationId xmlns:a16="http://schemas.microsoft.com/office/drawing/2014/main" xmlns="" id="{75DFAA2B-5AEA-4425-8CC7-8368B9233BD8}"/>
              </a:ext>
            </a:extLst>
          </p:cNvPr>
          <p:cNvSpPr>
            <a:spLocks noGrp="1"/>
          </p:cNvSpPr>
          <p:nvPr>
            <p:ph sz="half" idx="2"/>
          </p:nvPr>
        </p:nvSpPr>
        <p:spPr>
          <a:xfrm>
            <a:off x="1758462" y="1730327"/>
            <a:ext cx="8693833" cy="4009504"/>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rPr>
              <a:t>Installing Security Certificate on Windows ISS Server</a:t>
            </a: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a:t>
            </a:r>
          </a:p>
          <a:p>
            <a:pPr marL="342900" marR="0" lvl="0" indent="-342900" algn="just" rtl="0">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Click the </a:t>
            </a:r>
            <a:r>
              <a:rPr lang="en-US" sz="1800" b="1" dirty="0">
                <a:effectLst/>
                <a:latin typeface="Calibri" panose="020F0502020204030204" pitchFamily="34" charset="0"/>
                <a:ea typeface="Calibri" panose="020F0502020204030204" pitchFamily="34" charset="0"/>
                <a:cs typeface="Arial" panose="020B0604020202020204" pitchFamily="34" charset="0"/>
              </a:rPr>
              <a:t>Next</a:t>
            </a:r>
            <a:r>
              <a:rPr lang="en-US" sz="1800" dirty="0">
                <a:effectLst/>
                <a:latin typeface="Calibri" panose="020F0502020204030204" pitchFamily="34" charset="0"/>
                <a:ea typeface="Calibri" panose="020F0502020204030204" pitchFamily="34" charset="0"/>
                <a:cs typeface="Arial" panose="020B0604020202020204" pitchFamily="34" charset="0"/>
              </a:rPr>
              <a:t> button. The </a:t>
            </a:r>
            <a:r>
              <a:rPr lang="en-US" sz="1800" b="1" dirty="0">
                <a:effectLst/>
                <a:latin typeface="Calibri" panose="020F0502020204030204" pitchFamily="34" charset="0"/>
                <a:ea typeface="Calibri" panose="020F0502020204030204" pitchFamily="34" charset="0"/>
                <a:cs typeface="Arial" panose="020B0604020202020204" pitchFamily="34" charset="0"/>
              </a:rPr>
              <a:t>File Name</a:t>
            </a:r>
            <a:r>
              <a:rPr lang="en-US" sz="1800" dirty="0">
                <a:effectLst/>
                <a:latin typeface="Calibri" panose="020F0502020204030204" pitchFamily="34" charset="0"/>
                <a:ea typeface="Calibri" panose="020F0502020204030204" pitchFamily="34" charset="0"/>
                <a:cs typeface="Arial" panose="020B0604020202020204" pitchFamily="34" charset="0"/>
              </a:rPr>
              <a:t> page appears.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Choose the file name and location where you want to save that CSR file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Click the </a:t>
            </a:r>
            <a:r>
              <a:rPr lang="en-US" sz="1800" b="1" dirty="0">
                <a:effectLst/>
                <a:latin typeface="Calibri" panose="020F0502020204030204" pitchFamily="34" charset="0"/>
                <a:ea typeface="Calibri" panose="020F0502020204030204" pitchFamily="34" charset="0"/>
                <a:cs typeface="Arial" panose="020B0604020202020204" pitchFamily="34" charset="0"/>
              </a:rPr>
              <a:t>Finish</a:t>
            </a:r>
            <a:r>
              <a:rPr lang="en-US" sz="1800" dirty="0">
                <a:effectLst/>
                <a:latin typeface="Calibri" panose="020F0502020204030204" pitchFamily="34" charset="0"/>
                <a:ea typeface="Calibri" panose="020F0502020204030204" pitchFamily="34" charset="0"/>
                <a:cs typeface="Arial" panose="020B0604020202020204" pitchFamily="34" charset="0"/>
              </a:rPr>
              <a:t> button. The CSR file will be created at the desired location.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Open the CSR file and copy the entire text file and use the copied text to place order to the certificate authority (CA) website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After some verifications, the CA will send you SSL Security Certificate through email</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Save the SSL Security Certificate on your computer</a:t>
            </a:r>
          </a:p>
          <a:p>
            <a:pPr marL="342900" marR="0" lvl="0" indent="-342900" algn="just">
              <a:lnSpc>
                <a:spcPct val="150000"/>
              </a:lnSpc>
              <a:spcBef>
                <a:spcPts val="0"/>
              </a:spcBef>
              <a:spcAft>
                <a:spcPts val="100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Go to the </a:t>
            </a:r>
            <a:r>
              <a:rPr lang="en-US" sz="1800" b="1" dirty="0">
                <a:effectLst/>
                <a:latin typeface="Calibri" panose="020F0502020204030204" pitchFamily="34" charset="0"/>
                <a:ea typeface="Calibri" panose="020F0502020204030204" pitchFamily="34" charset="0"/>
                <a:cs typeface="Arial" panose="020B0604020202020204" pitchFamily="34" charset="0"/>
              </a:rPr>
              <a:t>Server Certificates</a:t>
            </a:r>
            <a:r>
              <a:rPr lang="en-US" sz="1800" dirty="0">
                <a:effectLst/>
                <a:latin typeface="Calibri" panose="020F0502020204030204" pitchFamily="34" charset="0"/>
                <a:ea typeface="Calibri" panose="020F0502020204030204" pitchFamily="34" charset="0"/>
                <a:cs typeface="Arial" panose="020B0604020202020204" pitchFamily="34" charset="0"/>
              </a:rPr>
              <a:t> page again. </a:t>
            </a:r>
          </a:p>
        </p:txBody>
      </p:sp>
      <p:sp>
        <p:nvSpPr>
          <p:cNvPr id="3" name="Slide Number Placeholder 2"/>
          <p:cNvSpPr>
            <a:spLocks noGrp="1"/>
          </p:cNvSpPr>
          <p:nvPr>
            <p:ph type="sldNum" sz="quarter" idx="12"/>
          </p:nvPr>
        </p:nvSpPr>
        <p:spPr/>
        <p:txBody>
          <a:bodyPr/>
          <a:lstStyle/>
          <a:p>
            <a:fld id="{34B7E4EF-A1BD-40F4-AB7B-04F084DD991D}" type="slidenum">
              <a:rPr lang="en-US" smtClean="0"/>
              <a:t>48</a:t>
            </a:fld>
            <a:endParaRPr lang="en-US" dirty="0"/>
          </a:p>
        </p:txBody>
      </p:sp>
    </p:spTree>
    <p:extLst>
      <p:ext uri="{BB962C8B-B14F-4D97-AF65-F5344CB8AC3E}">
        <p14:creationId xmlns:p14="http://schemas.microsoft.com/office/powerpoint/2010/main" val="1105967748"/>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65387EA-F96A-4819-AA66-FBEFDA35E51C}"/>
              </a:ext>
            </a:extLst>
          </p:cNvPr>
          <p:cNvSpPr>
            <a:spLocks noGrp="1"/>
          </p:cNvSpPr>
          <p:nvPr>
            <p:ph type="title"/>
          </p:nvPr>
        </p:nvSpPr>
        <p:spPr>
          <a:xfrm>
            <a:off x="1066800" y="436098"/>
            <a:ext cx="10058400" cy="1294228"/>
          </a:xfrm>
        </p:spPr>
        <p:txBody>
          <a:bodyPr/>
          <a:lstStyle/>
          <a:p>
            <a:pPr algn="ctr"/>
            <a:r>
              <a:rPr lang="en-US" dirty="0">
                <a:solidFill>
                  <a:srgbClr val="FF0000"/>
                </a:solidFill>
              </a:rPr>
              <a:t>HTTP Protocol Websites </a:t>
            </a:r>
          </a:p>
        </p:txBody>
      </p:sp>
      <p:sp>
        <p:nvSpPr>
          <p:cNvPr id="4" name="Content Placeholder 3">
            <a:extLst>
              <a:ext uri="{FF2B5EF4-FFF2-40B4-BE49-F238E27FC236}">
                <a16:creationId xmlns:a16="http://schemas.microsoft.com/office/drawing/2014/main" xmlns="" id="{75DFAA2B-5AEA-4425-8CC7-8368B9233BD8}"/>
              </a:ext>
            </a:extLst>
          </p:cNvPr>
          <p:cNvSpPr>
            <a:spLocks noGrp="1"/>
          </p:cNvSpPr>
          <p:nvPr>
            <p:ph sz="half" idx="2"/>
          </p:nvPr>
        </p:nvSpPr>
        <p:spPr>
          <a:xfrm>
            <a:off x="1758462" y="1730327"/>
            <a:ext cx="8693833" cy="4009504"/>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rPr>
              <a:t>Installing Security Certificate on Windows ISS Server</a:t>
            </a: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a:t>
            </a:r>
          </a:p>
          <a:p>
            <a:pPr marL="0" indent="0" algn="just">
              <a:lnSpc>
                <a:spcPct val="150000"/>
              </a:lnSpc>
              <a:spcBef>
                <a:spcPts val="0"/>
              </a:spcBef>
              <a:spcAft>
                <a:spcPts val="1000"/>
              </a:spcAft>
              <a:buNone/>
            </a:pPr>
            <a:endPar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000"/>
              </a:spcAft>
              <a:buNone/>
            </a:pPr>
            <a:endPar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a:p>
            <a:pPr marL="342900" marR="0" lvl="0" indent="-342900" algn="just" rtl="0">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Click the </a:t>
            </a:r>
            <a:r>
              <a:rPr lang="en-US" sz="1800" b="1" dirty="0">
                <a:effectLst/>
                <a:latin typeface="Calibri" panose="020F0502020204030204" pitchFamily="34" charset="0"/>
                <a:ea typeface="Calibri" panose="020F0502020204030204" pitchFamily="34" charset="0"/>
                <a:cs typeface="Arial" panose="020B0604020202020204" pitchFamily="34" charset="0"/>
              </a:rPr>
              <a:t>Complete Certificate Request…</a:t>
            </a:r>
            <a:r>
              <a:rPr lang="en-US" sz="1800" dirty="0">
                <a:effectLst/>
                <a:latin typeface="Calibri" panose="020F0502020204030204" pitchFamily="34" charset="0"/>
                <a:ea typeface="Calibri" panose="020F0502020204030204" pitchFamily="34" charset="0"/>
                <a:cs typeface="Arial" panose="020B0604020202020204" pitchFamily="34" charset="0"/>
              </a:rPr>
              <a:t> link in the right-page (</a:t>
            </a:r>
            <a:r>
              <a:rPr lang="en-US" sz="1800" b="1" dirty="0">
                <a:effectLst/>
                <a:latin typeface="Calibri" panose="020F0502020204030204" pitchFamily="34" charset="0"/>
                <a:ea typeface="Calibri" panose="020F0502020204030204" pitchFamily="34" charset="0"/>
                <a:cs typeface="Arial" panose="020B0604020202020204" pitchFamily="34" charset="0"/>
              </a:rPr>
              <a:t>Action</a:t>
            </a:r>
            <a:r>
              <a:rPr lang="en-US" sz="1800" dirty="0">
                <a:effectLst/>
                <a:latin typeface="Calibri" panose="020F0502020204030204" pitchFamily="34" charset="0"/>
                <a:ea typeface="Calibri" panose="020F0502020204030204" pitchFamily="34" charset="0"/>
                <a:cs typeface="Arial" panose="020B0604020202020204" pitchFamily="34" charset="0"/>
              </a:rPr>
              <a:t>), as shown in the above snapshot image. The </a:t>
            </a:r>
            <a:r>
              <a:rPr lang="en-US" sz="1800" b="1" dirty="0">
                <a:effectLst/>
                <a:latin typeface="Calibri" panose="020F0502020204030204" pitchFamily="34" charset="0"/>
                <a:ea typeface="Calibri" panose="020F0502020204030204" pitchFamily="34" charset="0"/>
                <a:cs typeface="Arial" panose="020B0604020202020204" pitchFamily="34" charset="0"/>
              </a:rPr>
              <a:t>Specify Certificate Authority Response </a:t>
            </a:r>
            <a:r>
              <a:rPr lang="en-US" sz="1800" dirty="0">
                <a:effectLst/>
                <a:latin typeface="Calibri" panose="020F0502020204030204" pitchFamily="34" charset="0"/>
                <a:ea typeface="Calibri" panose="020F0502020204030204" pitchFamily="34" charset="0"/>
                <a:cs typeface="Arial" panose="020B0604020202020204" pitchFamily="34" charset="0"/>
              </a:rPr>
              <a:t>page appears.</a:t>
            </a:r>
          </a:p>
        </p:txBody>
      </p:sp>
      <p:pic>
        <p:nvPicPr>
          <p:cNvPr id="5" name="Picture 4">
            <a:extLst>
              <a:ext uri="{FF2B5EF4-FFF2-40B4-BE49-F238E27FC236}">
                <a16:creationId xmlns:a16="http://schemas.microsoft.com/office/drawing/2014/main" xmlns="" id="{BAFC08C7-C6EC-4A74-ACBA-FE4C1BAC2333}"/>
              </a:ext>
            </a:extLst>
          </p:cNvPr>
          <p:cNvPicPr/>
          <p:nvPr/>
        </p:nvPicPr>
        <p:blipFill>
          <a:blip r:embed="rId2" cstate="print"/>
          <a:srcRect/>
          <a:stretch>
            <a:fillRect/>
          </a:stretch>
        </p:blipFill>
        <p:spPr bwMode="auto">
          <a:xfrm>
            <a:off x="2250831" y="2419750"/>
            <a:ext cx="7056120" cy="2630658"/>
          </a:xfrm>
          <a:prstGeom prst="rect">
            <a:avLst/>
          </a:prstGeom>
          <a:noFill/>
          <a:ln w="9525">
            <a:solidFill>
              <a:schemeClr val="accent1"/>
            </a:solid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49</a:t>
            </a:fld>
            <a:endParaRPr lang="en-US" dirty="0"/>
          </a:p>
        </p:txBody>
      </p:sp>
    </p:spTree>
    <p:extLst>
      <p:ext uri="{BB962C8B-B14F-4D97-AF65-F5344CB8AC3E}">
        <p14:creationId xmlns:p14="http://schemas.microsoft.com/office/powerpoint/2010/main" val="2148178847"/>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65387EA-F96A-4819-AA66-FBEFDA35E51C}"/>
              </a:ext>
            </a:extLst>
          </p:cNvPr>
          <p:cNvSpPr>
            <a:spLocks noGrp="1"/>
          </p:cNvSpPr>
          <p:nvPr>
            <p:ph type="title"/>
          </p:nvPr>
        </p:nvSpPr>
        <p:spPr>
          <a:xfrm>
            <a:off x="1066800" y="436098"/>
            <a:ext cx="10058400" cy="1294228"/>
          </a:xfrm>
        </p:spPr>
        <p:txBody>
          <a:bodyPr/>
          <a:lstStyle/>
          <a:p>
            <a:pPr algn="ctr"/>
            <a:r>
              <a:rPr lang="en-US" dirty="0">
                <a:solidFill>
                  <a:srgbClr val="FF0000"/>
                </a:solidFill>
              </a:rPr>
              <a:t>HTTP Protocol Websites </a:t>
            </a:r>
          </a:p>
        </p:txBody>
      </p:sp>
      <p:sp>
        <p:nvSpPr>
          <p:cNvPr id="4" name="Content Placeholder 3">
            <a:extLst>
              <a:ext uri="{FF2B5EF4-FFF2-40B4-BE49-F238E27FC236}">
                <a16:creationId xmlns:a16="http://schemas.microsoft.com/office/drawing/2014/main" xmlns="" id="{75DFAA2B-5AEA-4425-8CC7-8368B9233BD8}"/>
              </a:ext>
            </a:extLst>
          </p:cNvPr>
          <p:cNvSpPr>
            <a:spLocks noGrp="1"/>
          </p:cNvSpPr>
          <p:nvPr>
            <p:ph sz="half" idx="2"/>
          </p:nvPr>
        </p:nvSpPr>
        <p:spPr>
          <a:xfrm>
            <a:off x="1758462" y="1730327"/>
            <a:ext cx="8693833" cy="4009504"/>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rPr>
              <a:t>Installing Security Certificate on Windows ISS Server</a:t>
            </a: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a:t>
            </a:r>
          </a:p>
          <a:p>
            <a:pPr marL="342900" marR="0" lvl="0" indent="-342900" algn="just" rtl="0">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Enter the domain name of your website, select the hosting provider’s name, and locate the certificate file response received from the certificate authority (CA) as shown in the following figure.</a:t>
            </a:r>
          </a:p>
          <a:p>
            <a:pPr marL="0" marR="0" lvl="0" indent="0" algn="just" rtl="0">
              <a:lnSpc>
                <a:spcPct val="150000"/>
              </a:lnSpc>
              <a:spcBef>
                <a:spcPts val="0"/>
              </a:spcBef>
              <a:spcAft>
                <a:spcPts val="0"/>
              </a:spcAft>
              <a:buNone/>
            </a:pPr>
            <a:endParaRPr lang="en-US" sz="1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Picture 5" descr="IIS 10 Install SSL Certificate">
            <a:extLst>
              <a:ext uri="{FF2B5EF4-FFF2-40B4-BE49-F238E27FC236}">
                <a16:creationId xmlns:a16="http://schemas.microsoft.com/office/drawing/2014/main" xmlns="" id="{914614AB-30D6-4A8B-898C-7EFF4A20F88A}"/>
              </a:ext>
            </a:extLst>
          </p:cNvPr>
          <p:cNvPicPr/>
          <p:nvPr/>
        </p:nvPicPr>
        <p:blipFill>
          <a:blip r:embed="rId2" cstate="print"/>
          <a:srcRect/>
          <a:stretch>
            <a:fillRect/>
          </a:stretch>
        </p:blipFill>
        <p:spPr bwMode="auto">
          <a:xfrm>
            <a:off x="2152357" y="3580912"/>
            <a:ext cx="7554351" cy="2840990"/>
          </a:xfrm>
          <a:prstGeom prst="rect">
            <a:avLst/>
          </a:prstGeom>
          <a:noFill/>
          <a:ln w="9525">
            <a:solidFill>
              <a:schemeClr val="accent1"/>
            </a:solid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50</a:t>
            </a:fld>
            <a:endParaRPr lang="en-US" dirty="0"/>
          </a:p>
        </p:txBody>
      </p:sp>
    </p:spTree>
    <p:extLst>
      <p:ext uri="{BB962C8B-B14F-4D97-AF65-F5344CB8AC3E}">
        <p14:creationId xmlns:p14="http://schemas.microsoft.com/office/powerpoint/2010/main" val="288677643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65387EA-F96A-4819-AA66-FBEFDA35E51C}"/>
              </a:ext>
            </a:extLst>
          </p:cNvPr>
          <p:cNvSpPr>
            <a:spLocks noGrp="1"/>
          </p:cNvSpPr>
          <p:nvPr>
            <p:ph type="title"/>
          </p:nvPr>
        </p:nvSpPr>
        <p:spPr>
          <a:xfrm>
            <a:off x="1066800" y="436098"/>
            <a:ext cx="10058400" cy="1294228"/>
          </a:xfrm>
        </p:spPr>
        <p:txBody>
          <a:bodyPr/>
          <a:lstStyle/>
          <a:p>
            <a:pPr algn="ctr"/>
            <a:r>
              <a:rPr lang="en-US" dirty="0">
                <a:solidFill>
                  <a:srgbClr val="FF0000"/>
                </a:solidFill>
              </a:rPr>
              <a:t>HTTP Protocol Websites </a:t>
            </a:r>
          </a:p>
        </p:txBody>
      </p:sp>
      <p:sp>
        <p:nvSpPr>
          <p:cNvPr id="4" name="Content Placeholder 3">
            <a:extLst>
              <a:ext uri="{FF2B5EF4-FFF2-40B4-BE49-F238E27FC236}">
                <a16:creationId xmlns:a16="http://schemas.microsoft.com/office/drawing/2014/main" xmlns="" id="{75DFAA2B-5AEA-4425-8CC7-8368B9233BD8}"/>
              </a:ext>
            </a:extLst>
          </p:cNvPr>
          <p:cNvSpPr>
            <a:spLocks noGrp="1"/>
          </p:cNvSpPr>
          <p:nvPr>
            <p:ph sz="half" idx="2"/>
          </p:nvPr>
        </p:nvSpPr>
        <p:spPr>
          <a:xfrm>
            <a:off x="1758462" y="1730327"/>
            <a:ext cx="8693833" cy="4009504"/>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rPr>
              <a:t>Installing Security Certificate on Windows ISS Server</a:t>
            </a: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a:t>
            </a:r>
          </a:p>
          <a:p>
            <a:pPr marL="342900" marR="0" lvl="0" indent="-342900" algn="just" rtl="0">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Click the OK button, once you are done with entering the required information. The SSL certificate is installed on your server successfully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Now, you need to assign the newly installed SSL to the desired website </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On the </a:t>
            </a:r>
            <a:r>
              <a:rPr lang="en-US" sz="1800" b="1" dirty="0">
                <a:effectLst/>
                <a:latin typeface="Calibri" panose="020F0502020204030204" pitchFamily="34" charset="0"/>
                <a:ea typeface="Calibri" panose="020F0502020204030204" pitchFamily="34" charset="0"/>
                <a:cs typeface="Arial" panose="020B0604020202020204" pitchFamily="34" charset="0"/>
              </a:rPr>
              <a:t>Internet Information Service IIS Manager</a:t>
            </a:r>
            <a:r>
              <a:rPr lang="en-US" sz="1800" dirty="0">
                <a:effectLst/>
                <a:latin typeface="Calibri" panose="020F0502020204030204" pitchFamily="34" charset="0"/>
                <a:ea typeface="Calibri" panose="020F0502020204030204" pitchFamily="34" charset="0"/>
                <a:cs typeface="Arial" panose="020B0604020202020204" pitchFamily="34" charset="0"/>
              </a:rPr>
              <a:t> page, expand the </a:t>
            </a:r>
            <a:r>
              <a:rPr lang="en-US" sz="1800" b="1" dirty="0">
                <a:effectLst/>
                <a:latin typeface="Calibri" panose="020F0502020204030204" pitchFamily="34" charset="0"/>
                <a:ea typeface="Calibri" panose="020F0502020204030204" pitchFamily="34" charset="0"/>
                <a:cs typeface="Arial" panose="020B0604020202020204" pitchFamily="34" charset="0"/>
              </a:rPr>
              <a:t>Server (Domain) Administration</a:t>
            </a:r>
            <a:r>
              <a:rPr lang="en-US" sz="1800" dirty="0">
                <a:effectLst/>
                <a:latin typeface="Calibri" panose="020F0502020204030204" pitchFamily="34" charset="0"/>
                <a:ea typeface="Calibri" panose="020F0502020204030204" pitchFamily="34" charset="0"/>
                <a:cs typeface="Arial" panose="020B0604020202020204" pitchFamily="34" charset="0"/>
              </a:rPr>
              <a:t> page to locate the </a:t>
            </a:r>
            <a:r>
              <a:rPr lang="en-US" sz="1800" b="1" dirty="0">
                <a:effectLst/>
                <a:latin typeface="Calibri" panose="020F0502020204030204" pitchFamily="34" charset="0"/>
                <a:ea typeface="Calibri" panose="020F0502020204030204" pitchFamily="34" charset="0"/>
                <a:cs typeface="Arial" panose="020B0604020202020204" pitchFamily="34" charset="0"/>
              </a:rPr>
              <a:t>Sites</a:t>
            </a:r>
            <a:r>
              <a:rPr lang="en-US" sz="1800" dirty="0">
                <a:effectLst/>
                <a:latin typeface="Calibri" panose="020F0502020204030204" pitchFamily="34" charset="0"/>
                <a:ea typeface="Calibri" panose="020F0502020204030204" pitchFamily="34" charset="0"/>
                <a:cs typeface="Arial" panose="020B0604020202020204" pitchFamily="34" charset="0"/>
              </a:rPr>
              <a:t> option.</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Click the </a:t>
            </a:r>
            <a:r>
              <a:rPr lang="en-US" sz="1800" b="1" dirty="0">
                <a:effectLst/>
                <a:latin typeface="Calibri" panose="020F0502020204030204" pitchFamily="34" charset="0"/>
                <a:ea typeface="Calibri" panose="020F0502020204030204" pitchFamily="34" charset="0"/>
                <a:cs typeface="Arial" panose="020B0604020202020204" pitchFamily="34" charset="0"/>
              </a:rPr>
              <a:t>Sites</a:t>
            </a:r>
            <a:r>
              <a:rPr lang="en-US" sz="1800" dirty="0">
                <a:effectLst/>
                <a:latin typeface="Calibri" panose="020F0502020204030204" pitchFamily="34" charset="0"/>
                <a:ea typeface="Calibri" panose="020F0502020204030204" pitchFamily="34" charset="0"/>
                <a:cs typeface="Arial" panose="020B0604020202020204" pitchFamily="34" charset="0"/>
              </a:rPr>
              <a:t> link in the left-page. The list of the existing websites appears</a:t>
            </a:r>
          </a:p>
          <a:p>
            <a:pPr marL="342900" marR="0" lvl="0" indent="-342900" algn="just">
              <a:lnSpc>
                <a:spcPct val="150000"/>
              </a:lnSpc>
              <a:spcBef>
                <a:spcPts val="0"/>
              </a:spcBef>
              <a:spcAft>
                <a:spcPts val="100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Click the desired website. In our example, it is </a:t>
            </a:r>
            <a:r>
              <a:rPr lang="en-US" sz="1800" b="1" dirty="0">
                <a:effectLst/>
                <a:latin typeface="Calibri" panose="020F0502020204030204" pitchFamily="34" charset="0"/>
                <a:ea typeface="Calibri" panose="020F0502020204030204" pitchFamily="34" charset="0"/>
                <a:cs typeface="Arial" panose="020B0604020202020204" pitchFamily="34" charset="0"/>
              </a:rPr>
              <a:t>Default Web Site</a:t>
            </a:r>
            <a:r>
              <a:rPr lang="en-US" sz="1800" dirty="0">
                <a:effectLst/>
                <a:latin typeface="Calibri" panose="020F0502020204030204" pitchFamily="34" charset="0"/>
                <a:ea typeface="Calibri" panose="020F0502020204030204" pitchFamily="34" charset="0"/>
                <a:cs typeface="Arial" panose="020B0604020202020204" pitchFamily="34" charset="0"/>
              </a:rPr>
              <a:t> option. The home page of the desired website appears as shown in the following image. </a:t>
            </a:r>
          </a:p>
        </p:txBody>
      </p:sp>
      <p:sp>
        <p:nvSpPr>
          <p:cNvPr id="3" name="Slide Number Placeholder 2"/>
          <p:cNvSpPr>
            <a:spLocks noGrp="1"/>
          </p:cNvSpPr>
          <p:nvPr>
            <p:ph type="sldNum" sz="quarter" idx="12"/>
          </p:nvPr>
        </p:nvSpPr>
        <p:spPr/>
        <p:txBody>
          <a:bodyPr/>
          <a:lstStyle/>
          <a:p>
            <a:fld id="{34B7E4EF-A1BD-40F4-AB7B-04F084DD991D}" type="slidenum">
              <a:rPr lang="en-US" smtClean="0"/>
              <a:t>51</a:t>
            </a:fld>
            <a:endParaRPr lang="en-US" dirty="0"/>
          </a:p>
        </p:txBody>
      </p:sp>
    </p:spTree>
    <p:extLst>
      <p:ext uri="{BB962C8B-B14F-4D97-AF65-F5344CB8AC3E}">
        <p14:creationId xmlns:p14="http://schemas.microsoft.com/office/powerpoint/2010/main" val="15190845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65387EA-F96A-4819-AA66-FBEFDA35E51C}"/>
              </a:ext>
            </a:extLst>
          </p:cNvPr>
          <p:cNvSpPr>
            <a:spLocks noGrp="1"/>
          </p:cNvSpPr>
          <p:nvPr>
            <p:ph type="title"/>
          </p:nvPr>
        </p:nvSpPr>
        <p:spPr>
          <a:xfrm>
            <a:off x="1066800" y="436098"/>
            <a:ext cx="10058400" cy="1294228"/>
          </a:xfrm>
        </p:spPr>
        <p:txBody>
          <a:bodyPr/>
          <a:lstStyle/>
          <a:p>
            <a:pPr algn="ctr"/>
            <a:r>
              <a:rPr lang="en-US" dirty="0">
                <a:solidFill>
                  <a:srgbClr val="FF0000"/>
                </a:solidFill>
              </a:rPr>
              <a:t>HTTP Protocol Websites </a:t>
            </a:r>
          </a:p>
        </p:txBody>
      </p:sp>
      <p:sp>
        <p:nvSpPr>
          <p:cNvPr id="4" name="Content Placeholder 3">
            <a:extLst>
              <a:ext uri="{FF2B5EF4-FFF2-40B4-BE49-F238E27FC236}">
                <a16:creationId xmlns:a16="http://schemas.microsoft.com/office/drawing/2014/main" xmlns="" id="{75DFAA2B-5AEA-4425-8CC7-8368B9233BD8}"/>
              </a:ext>
            </a:extLst>
          </p:cNvPr>
          <p:cNvSpPr>
            <a:spLocks noGrp="1"/>
          </p:cNvSpPr>
          <p:nvPr>
            <p:ph sz="half" idx="2"/>
          </p:nvPr>
        </p:nvSpPr>
        <p:spPr>
          <a:xfrm>
            <a:off x="1758462" y="1730327"/>
            <a:ext cx="8693833" cy="4009504"/>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rPr>
              <a:t>Installing Security Certificate on Windows ISS Server</a:t>
            </a: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a:t>
            </a:r>
          </a:p>
        </p:txBody>
      </p:sp>
      <p:pic>
        <p:nvPicPr>
          <p:cNvPr id="5" name="Picture 4" descr="IIS 10 Assign SSL Certificate">
            <a:extLst>
              <a:ext uri="{FF2B5EF4-FFF2-40B4-BE49-F238E27FC236}">
                <a16:creationId xmlns:a16="http://schemas.microsoft.com/office/drawing/2014/main" xmlns="" id="{1A359719-C7E1-41AB-8BCE-A187DF713BE7}"/>
              </a:ext>
            </a:extLst>
          </p:cNvPr>
          <p:cNvPicPr/>
          <p:nvPr/>
        </p:nvPicPr>
        <p:blipFill>
          <a:blip r:embed="rId2" cstate="print"/>
          <a:srcRect/>
          <a:stretch>
            <a:fillRect/>
          </a:stretch>
        </p:blipFill>
        <p:spPr bwMode="auto">
          <a:xfrm>
            <a:off x="2067951" y="2311497"/>
            <a:ext cx="7047914" cy="3765745"/>
          </a:xfrm>
          <a:prstGeom prst="rect">
            <a:avLst/>
          </a:prstGeom>
          <a:noFill/>
          <a:ln w="9525">
            <a:solidFill>
              <a:schemeClr val="accent1"/>
            </a:solid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52</a:t>
            </a:fld>
            <a:endParaRPr lang="en-US" dirty="0"/>
          </a:p>
        </p:txBody>
      </p:sp>
    </p:spTree>
    <p:extLst>
      <p:ext uri="{BB962C8B-B14F-4D97-AF65-F5344CB8AC3E}">
        <p14:creationId xmlns:p14="http://schemas.microsoft.com/office/powerpoint/2010/main" val="169263149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65387EA-F96A-4819-AA66-FBEFDA35E51C}"/>
              </a:ext>
            </a:extLst>
          </p:cNvPr>
          <p:cNvSpPr>
            <a:spLocks noGrp="1"/>
          </p:cNvSpPr>
          <p:nvPr>
            <p:ph type="title"/>
          </p:nvPr>
        </p:nvSpPr>
        <p:spPr>
          <a:xfrm>
            <a:off x="1066800" y="436098"/>
            <a:ext cx="10058400" cy="1294228"/>
          </a:xfrm>
        </p:spPr>
        <p:txBody>
          <a:bodyPr/>
          <a:lstStyle/>
          <a:p>
            <a:pPr algn="ctr"/>
            <a:r>
              <a:rPr lang="en-US" dirty="0">
                <a:solidFill>
                  <a:srgbClr val="FF0000"/>
                </a:solidFill>
              </a:rPr>
              <a:t>HTTP Protocol Websites </a:t>
            </a:r>
          </a:p>
        </p:txBody>
      </p:sp>
      <p:sp>
        <p:nvSpPr>
          <p:cNvPr id="4" name="Content Placeholder 3">
            <a:extLst>
              <a:ext uri="{FF2B5EF4-FFF2-40B4-BE49-F238E27FC236}">
                <a16:creationId xmlns:a16="http://schemas.microsoft.com/office/drawing/2014/main" xmlns="" id="{75DFAA2B-5AEA-4425-8CC7-8368B9233BD8}"/>
              </a:ext>
            </a:extLst>
          </p:cNvPr>
          <p:cNvSpPr>
            <a:spLocks noGrp="1"/>
          </p:cNvSpPr>
          <p:nvPr>
            <p:ph sz="half" idx="2"/>
          </p:nvPr>
        </p:nvSpPr>
        <p:spPr>
          <a:xfrm>
            <a:off x="1758462" y="1730327"/>
            <a:ext cx="8693833" cy="4009504"/>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rPr>
              <a:t>Installing Security Certificate on Windows ISS Server</a:t>
            </a: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a:t>
            </a:r>
          </a:p>
          <a:p>
            <a:pPr marL="342900" marR="0" lvl="0" indent="-342900" algn="just" rtl="0">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Click the </a:t>
            </a:r>
            <a:r>
              <a:rPr lang="en-US" sz="1800" b="1" dirty="0">
                <a:effectLst/>
                <a:latin typeface="Calibri" panose="020F0502020204030204" pitchFamily="34" charset="0"/>
                <a:ea typeface="Calibri" panose="020F0502020204030204" pitchFamily="34" charset="0"/>
                <a:cs typeface="Arial" panose="020B0604020202020204" pitchFamily="34" charset="0"/>
              </a:rPr>
              <a:t>Bindings…</a:t>
            </a:r>
            <a:r>
              <a:rPr lang="en-US" sz="1800" dirty="0">
                <a:effectLst/>
                <a:latin typeface="Calibri" panose="020F0502020204030204" pitchFamily="34" charset="0"/>
                <a:ea typeface="Calibri" panose="020F0502020204030204" pitchFamily="34" charset="0"/>
                <a:cs typeface="Arial" panose="020B0604020202020204" pitchFamily="34" charset="0"/>
              </a:rPr>
              <a:t> under </a:t>
            </a:r>
            <a:r>
              <a:rPr lang="en-US" sz="1800" b="1" dirty="0">
                <a:effectLst/>
                <a:latin typeface="Calibri" panose="020F0502020204030204" pitchFamily="34" charset="0"/>
                <a:ea typeface="Calibri" panose="020F0502020204030204" pitchFamily="34" charset="0"/>
                <a:cs typeface="Arial" panose="020B0604020202020204" pitchFamily="34" charset="0"/>
              </a:rPr>
              <a:t>Edit Site</a:t>
            </a:r>
            <a:r>
              <a:rPr lang="en-US" sz="1800" dirty="0">
                <a:effectLst/>
                <a:latin typeface="Calibri" panose="020F0502020204030204" pitchFamily="34" charset="0"/>
                <a:ea typeface="Calibri" panose="020F0502020204030204" pitchFamily="34" charset="0"/>
                <a:cs typeface="Arial" panose="020B0604020202020204" pitchFamily="34" charset="0"/>
              </a:rPr>
              <a:t> option in the right-pane (</a:t>
            </a:r>
            <a:r>
              <a:rPr lang="en-US" sz="1800" b="1" dirty="0">
                <a:effectLst/>
                <a:latin typeface="Calibri" panose="020F0502020204030204" pitchFamily="34" charset="0"/>
                <a:ea typeface="Calibri" panose="020F0502020204030204" pitchFamily="34" charset="0"/>
                <a:cs typeface="Arial" panose="020B0604020202020204" pitchFamily="34" charset="0"/>
              </a:rPr>
              <a:t>Actions</a:t>
            </a:r>
            <a:r>
              <a:rPr lang="en-US" sz="1800" dirty="0">
                <a:effectLst/>
                <a:latin typeface="Calibri" panose="020F0502020204030204" pitchFamily="34" charset="0"/>
                <a:ea typeface="Calibri" panose="020F0502020204030204" pitchFamily="34" charset="0"/>
                <a:cs typeface="Arial" panose="020B0604020202020204" pitchFamily="34" charset="0"/>
              </a:rPr>
              <a:t>). The </a:t>
            </a:r>
            <a:r>
              <a:rPr lang="en-US" sz="1800" b="1" dirty="0">
                <a:effectLst/>
                <a:latin typeface="Calibri" panose="020F0502020204030204" pitchFamily="34" charset="0"/>
                <a:ea typeface="Calibri" panose="020F0502020204030204" pitchFamily="34" charset="0"/>
                <a:cs typeface="Arial" panose="020B0604020202020204" pitchFamily="34" charset="0"/>
              </a:rPr>
              <a:t>Site Bindings</a:t>
            </a:r>
            <a:r>
              <a:rPr lang="en-US" sz="1800" dirty="0">
                <a:effectLst/>
                <a:latin typeface="Calibri" panose="020F0502020204030204" pitchFamily="34" charset="0"/>
                <a:ea typeface="Calibri" panose="020F0502020204030204" pitchFamily="34" charset="0"/>
                <a:cs typeface="Arial" panose="020B0604020202020204" pitchFamily="34" charset="0"/>
              </a:rPr>
              <a:t> window appears</a:t>
            </a:r>
          </a:p>
          <a:p>
            <a:pPr marL="342900" marR="0" lvl="0" indent="-342900" algn="just">
              <a:lnSpc>
                <a:spcPct val="150000"/>
              </a:lnSpc>
              <a:spcBef>
                <a:spcPts val="0"/>
              </a:spcBef>
              <a:spcAft>
                <a:spcPts val="100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Click the Add… button.  The Add Site Binding window appears as shown in the following snapshot. </a:t>
            </a:r>
          </a:p>
          <a:p>
            <a:pPr marL="0" indent="0" algn="just">
              <a:lnSpc>
                <a:spcPct val="150000"/>
              </a:lnSpc>
              <a:spcBef>
                <a:spcPts val="0"/>
              </a:spcBef>
              <a:spcAft>
                <a:spcPts val="1000"/>
              </a:spcAft>
              <a:buNone/>
            </a:pPr>
            <a:endPar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endParaRPr>
          </a:p>
        </p:txBody>
      </p:sp>
      <p:pic>
        <p:nvPicPr>
          <p:cNvPr id="6" name="Picture 5" descr="IIS 10 Assign SSL Certificate">
            <a:extLst>
              <a:ext uri="{FF2B5EF4-FFF2-40B4-BE49-F238E27FC236}">
                <a16:creationId xmlns:a16="http://schemas.microsoft.com/office/drawing/2014/main" xmlns="" id="{FA29B229-74E3-46FC-8C26-D29F5DC72090}"/>
              </a:ext>
            </a:extLst>
          </p:cNvPr>
          <p:cNvPicPr/>
          <p:nvPr/>
        </p:nvPicPr>
        <p:blipFill>
          <a:blip r:embed="rId2" cstate="print"/>
          <a:srcRect/>
          <a:stretch>
            <a:fillRect/>
          </a:stretch>
        </p:blipFill>
        <p:spPr bwMode="auto">
          <a:xfrm>
            <a:off x="2314135" y="4129501"/>
            <a:ext cx="7582486" cy="2151723"/>
          </a:xfrm>
          <a:prstGeom prst="rect">
            <a:avLst/>
          </a:prstGeom>
          <a:noFill/>
          <a:ln w="9525">
            <a:solidFill>
              <a:schemeClr val="accent1"/>
            </a:solidFill>
            <a:miter lim="800000"/>
            <a:headEnd/>
            <a:tailEnd/>
          </a:ln>
        </p:spPr>
      </p:pic>
      <p:sp>
        <p:nvSpPr>
          <p:cNvPr id="3" name="Slide Number Placeholder 2"/>
          <p:cNvSpPr>
            <a:spLocks noGrp="1"/>
          </p:cNvSpPr>
          <p:nvPr>
            <p:ph type="sldNum" sz="quarter" idx="12"/>
          </p:nvPr>
        </p:nvSpPr>
        <p:spPr/>
        <p:txBody>
          <a:bodyPr/>
          <a:lstStyle/>
          <a:p>
            <a:fld id="{34B7E4EF-A1BD-40F4-AB7B-04F084DD991D}" type="slidenum">
              <a:rPr lang="en-US" smtClean="0"/>
              <a:t>53</a:t>
            </a:fld>
            <a:endParaRPr lang="en-US" dirty="0"/>
          </a:p>
        </p:txBody>
      </p:sp>
    </p:spTree>
    <p:extLst>
      <p:ext uri="{BB962C8B-B14F-4D97-AF65-F5344CB8AC3E}">
        <p14:creationId xmlns:p14="http://schemas.microsoft.com/office/powerpoint/2010/main" val="3482899287"/>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65387EA-F96A-4819-AA66-FBEFDA35E51C}"/>
              </a:ext>
            </a:extLst>
          </p:cNvPr>
          <p:cNvSpPr>
            <a:spLocks noGrp="1"/>
          </p:cNvSpPr>
          <p:nvPr>
            <p:ph type="title"/>
          </p:nvPr>
        </p:nvSpPr>
        <p:spPr>
          <a:xfrm>
            <a:off x="1066800" y="436098"/>
            <a:ext cx="10058400" cy="1294228"/>
          </a:xfrm>
        </p:spPr>
        <p:txBody>
          <a:bodyPr/>
          <a:lstStyle/>
          <a:p>
            <a:pPr algn="ctr"/>
            <a:r>
              <a:rPr lang="en-US" dirty="0">
                <a:solidFill>
                  <a:srgbClr val="FF0000"/>
                </a:solidFill>
              </a:rPr>
              <a:t>HTTP Protocol Websites </a:t>
            </a:r>
          </a:p>
        </p:txBody>
      </p:sp>
      <p:sp>
        <p:nvSpPr>
          <p:cNvPr id="4" name="Content Placeholder 3">
            <a:extLst>
              <a:ext uri="{FF2B5EF4-FFF2-40B4-BE49-F238E27FC236}">
                <a16:creationId xmlns:a16="http://schemas.microsoft.com/office/drawing/2014/main" xmlns="" id="{75DFAA2B-5AEA-4425-8CC7-8368B9233BD8}"/>
              </a:ext>
            </a:extLst>
          </p:cNvPr>
          <p:cNvSpPr>
            <a:spLocks noGrp="1"/>
          </p:cNvSpPr>
          <p:nvPr>
            <p:ph sz="half" idx="2"/>
          </p:nvPr>
        </p:nvSpPr>
        <p:spPr>
          <a:xfrm>
            <a:off x="1758462" y="1730327"/>
            <a:ext cx="9144000" cy="4009504"/>
          </a:xfrm>
        </p:spPr>
        <p:txBody>
          <a:bodyPr>
            <a:noAutofit/>
          </a:bodyPr>
          <a:lstStyle/>
          <a:p>
            <a:pPr algn="just">
              <a:lnSpc>
                <a:spcPct val="150000"/>
              </a:lnSpc>
              <a:spcBef>
                <a:spcPts val="0"/>
              </a:spcBef>
              <a:spcAft>
                <a:spcPts val="1000"/>
              </a:spcAft>
              <a:buFont typeface="Wingdings" panose="05000000000000000000" pitchFamily="2" charset="2"/>
              <a:buChar char="§"/>
            </a:pPr>
            <a:r>
              <a:rPr lang="en-US" sz="2000" b="1" dirty="0">
                <a:solidFill>
                  <a:srgbClr val="4F81BD"/>
                </a:solidFill>
                <a:latin typeface="Cambria" panose="02040503050406030204" pitchFamily="18" charset="0"/>
                <a:ea typeface="Times New Roman" panose="02020603050405020304" pitchFamily="18" charset="0"/>
                <a:cs typeface="Times New Roman" panose="02020603050405020304" pitchFamily="18" charset="0"/>
              </a:rPr>
              <a:t>Installing Security Certificate on Windows ISS Server</a:t>
            </a:r>
            <a:r>
              <a:rPr lang="en-US" sz="2000" b="1" dirty="0">
                <a:solidFill>
                  <a:srgbClr val="4F81BD"/>
                </a:solidFill>
                <a:effectLst/>
                <a:latin typeface="Cambria" panose="02040503050406030204" pitchFamily="18" charset="0"/>
                <a:ea typeface="Times New Roman" panose="02020603050405020304" pitchFamily="18" charset="0"/>
                <a:cs typeface="Times New Roman" panose="02020603050405020304" pitchFamily="18" charset="0"/>
              </a:rPr>
              <a:t>…</a:t>
            </a:r>
          </a:p>
          <a:p>
            <a:pPr marL="342900" marR="0" lvl="0" indent="-342900" algn="just" rtl="0">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Choose </a:t>
            </a:r>
            <a:r>
              <a:rPr lang="en-US" sz="1800" b="1" dirty="0">
                <a:effectLst/>
                <a:latin typeface="Calibri" panose="020F0502020204030204" pitchFamily="34" charset="0"/>
                <a:ea typeface="Calibri" panose="020F0502020204030204" pitchFamily="34" charset="0"/>
                <a:cs typeface="Arial" panose="020B0604020202020204" pitchFamily="34" charset="0"/>
              </a:rPr>
              <a:t>HTTPS</a:t>
            </a:r>
            <a:r>
              <a:rPr lang="en-US" sz="1800" dirty="0">
                <a:effectLst/>
                <a:latin typeface="Calibri" panose="020F0502020204030204" pitchFamily="34" charset="0"/>
                <a:ea typeface="Calibri" panose="020F0502020204030204" pitchFamily="34" charset="0"/>
                <a:cs typeface="Arial" panose="020B0604020202020204" pitchFamily="34" charset="0"/>
              </a:rPr>
              <a:t> in the type field, the </a:t>
            </a:r>
            <a:r>
              <a:rPr lang="en-US" sz="1800" b="1" dirty="0">
                <a:effectLst/>
                <a:latin typeface="Calibri" panose="020F0502020204030204" pitchFamily="34" charset="0"/>
                <a:ea typeface="Calibri" panose="020F0502020204030204" pitchFamily="34" charset="0"/>
                <a:cs typeface="Arial" panose="020B0604020202020204" pitchFamily="34" charset="0"/>
              </a:rPr>
              <a:t>All Assigned</a:t>
            </a:r>
            <a:r>
              <a:rPr lang="en-US" sz="1800" dirty="0">
                <a:effectLst/>
                <a:latin typeface="Calibri" panose="020F0502020204030204" pitchFamily="34" charset="0"/>
                <a:ea typeface="Calibri" panose="020F0502020204030204" pitchFamily="34" charset="0"/>
                <a:cs typeface="Arial" panose="020B0604020202020204" pitchFamily="34" charset="0"/>
              </a:rPr>
              <a:t> option in the IP address field, and </a:t>
            </a:r>
            <a:r>
              <a:rPr lang="en-US" sz="1800" b="1" dirty="0">
                <a:effectLst/>
                <a:latin typeface="Calibri" panose="020F0502020204030204" pitchFamily="34" charset="0"/>
                <a:ea typeface="Calibri" panose="020F0502020204030204" pitchFamily="34" charset="0"/>
                <a:cs typeface="Arial" panose="020B0604020202020204" pitchFamily="34" charset="0"/>
              </a:rPr>
              <a:t>443</a:t>
            </a:r>
            <a:r>
              <a:rPr lang="en-US" sz="1800" dirty="0">
                <a:effectLst/>
                <a:latin typeface="Calibri" panose="020F0502020204030204" pitchFamily="34" charset="0"/>
                <a:ea typeface="Calibri" panose="020F0502020204030204" pitchFamily="34" charset="0"/>
                <a:cs typeface="Arial" panose="020B0604020202020204" pitchFamily="34" charset="0"/>
              </a:rPr>
              <a:t> in the port field</a:t>
            </a:r>
          </a:p>
          <a:p>
            <a:pPr marL="342900" marR="0" lvl="0" indent="-342900" algn="just">
              <a:lnSpc>
                <a:spcPct val="150000"/>
              </a:lnSpc>
              <a:spcBef>
                <a:spcPts val="0"/>
              </a:spcBef>
              <a:spcAft>
                <a:spcPts val="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Select the domain name for which you want bind the SSL certificate in </a:t>
            </a:r>
            <a:r>
              <a:rPr lang="en-US" sz="1800" b="1" dirty="0">
                <a:effectLst/>
                <a:latin typeface="Calibri" panose="020F0502020204030204" pitchFamily="34" charset="0"/>
                <a:ea typeface="Calibri" panose="020F0502020204030204" pitchFamily="34" charset="0"/>
                <a:cs typeface="Arial" panose="020B0604020202020204" pitchFamily="34" charset="0"/>
              </a:rPr>
              <a:t>SSL Certificate</a:t>
            </a:r>
            <a:r>
              <a:rPr lang="en-US" sz="1800" dirty="0">
                <a:effectLst/>
                <a:latin typeface="Calibri" panose="020F0502020204030204" pitchFamily="34" charset="0"/>
                <a:ea typeface="Calibri" panose="020F0502020204030204" pitchFamily="34" charset="0"/>
                <a:cs typeface="Arial" panose="020B0604020202020204" pitchFamily="34" charset="0"/>
              </a:rPr>
              <a:t> field.  </a:t>
            </a:r>
          </a:p>
          <a:p>
            <a:pPr marL="342900" marR="0" lvl="0" indent="-342900" algn="just">
              <a:lnSpc>
                <a:spcPct val="150000"/>
              </a:lnSpc>
              <a:spcBef>
                <a:spcPts val="0"/>
              </a:spcBef>
              <a:spcAft>
                <a:spcPts val="1000"/>
              </a:spcAft>
              <a:buFont typeface="Times New Roman" panose="02020603050405020304" pitchFamily="18" charset="0"/>
              <a:buChar char="─"/>
            </a:pPr>
            <a:r>
              <a:rPr lang="en-US" sz="1800" dirty="0">
                <a:effectLst/>
                <a:latin typeface="Calibri" panose="020F0502020204030204" pitchFamily="34" charset="0"/>
                <a:ea typeface="Calibri" panose="020F0502020204030204" pitchFamily="34" charset="0"/>
                <a:cs typeface="Arial" panose="020B0604020202020204" pitchFamily="34" charset="0"/>
              </a:rPr>
              <a:t>Click the OK button, when done with the data entry. Your website has been bound with the SSL certificate and you are ready to go. </a:t>
            </a:r>
          </a:p>
          <a:p>
            <a:pPr marL="0" marR="0" indent="0" algn="just">
              <a:lnSpc>
                <a:spcPct val="150000"/>
              </a:lnSpc>
              <a:spcBef>
                <a:spcPts val="0"/>
              </a:spcBef>
              <a:spcAft>
                <a:spcPts val="1000"/>
              </a:spcAft>
              <a:buNone/>
            </a:pPr>
            <a:r>
              <a:rPr lang="en-US" sz="1800" dirty="0">
                <a:effectLst/>
                <a:latin typeface="Calibri" panose="020F0502020204030204" pitchFamily="34" charset="0"/>
                <a:ea typeface="Calibri" panose="020F0502020204030204" pitchFamily="34" charset="0"/>
                <a:cs typeface="Arial" panose="020B0604020202020204" pitchFamily="34" charset="0"/>
              </a:rPr>
              <a:t>You can also install multiple SSL certificates on your server and bind them with the multiple domain names of the websites by repeating the same step by step process as mentioned above. </a:t>
            </a:r>
          </a:p>
        </p:txBody>
      </p:sp>
      <p:sp>
        <p:nvSpPr>
          <p:cNvPr id="3" name="Slide Number Placeholder 2"/>
          <p:cNvSpPr>
            <a:spLocks noGrp="1"/>
          </p:cNvSpPr>
          <p:nvPr>
            <p:ph type="sldNum" sz="quarter" idx="12"/>
          </p:nvPr>
        </p:nvSpPr>
        <p:spPr/>
        <p:txBody>
          <a:bodyPr/>
          <a:lstStyle/>
          <a:p>
            <a:fld id="{34B7E4EF-A1BD-40F4-AB7B-04F084DD991D}" type="slidenum">
              <a:rPr lang="en-US" smtClean="0"/>
              <a:t>54</a:t>
            </a:fld>
            <a:endParaRPr lang="en-US" dirty="0"/>
          </a:p>
        </p:txBody>
      </p:sp>
    </p:spTree>
    <p:extLst>
      <p:ext uri="{BB962C8B-B14F-4D97-AF65-F5344CB8AC3E}">
        <p14:creationId xmlns:p14="http://schemas.microsoft.com/office/powerpoint/2010/main" val="3901178947"/>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VTI">
  <a:themeElements>
    <a:clrScheme name="">
      <a:dk1>
        <a:srgbClr val="000000"/>
      </a:dk1>
      <a:lt1>
        <a:srgbClr val="FFFFFF"/>
      </a:lt1>
      <a:dk2>
        <a:srgbClr val="41242D"/>
      </a:dk2>
      <a:lt2>
        <a:srgbClr val="E2E2E8"/>
      </a:lt2>
      <a:accent1>
        <a:srgbClr val="A5A27D"/>
      </a:accent1>
      <a:accent2>
        <a:srgbClr val="B79A7A"/>
      </a:accent2>
      <a:accent3>
        <a:srgbClr val="C2948F"/>
      </a:accent3>
      <a:accent4>
        <a:srgbClr val="BA7F91"/>
      </a:accent4>
      <a:accent5>
        <a:srgbClr val="C390B5"/>
      </a:accent5>
      <a:accent6>
        <a:srgbClr val="B17FBA"/>
      </a:accent6>
      <a:hlink>
        <a:srgbClr val="6D71B0"/>
      </a:hlink>
      <a:folHlink>
        <a:srgbClr val="7F7F7F"/>
      </a:folHlink>
    </a:clrScheme>
    <a:fontScheme name="Savon">
      <a:majorFont>
        <a:latin typeface="Garamond"/>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aramond"/>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xmlns="" name="Classic-Corporate_Teach a Course_04_Win32_MO - v4" id="{2AE1B83A-9721-4EF8-B275-2624D019C8C0}" vid="{8CDF83C5-BCF3-42CE-9DDC-151D6253CC4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fa6e671f1cd7e4d96ff9652be322dd5e">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4e2496f70b101db0b8013f30a071bbf7"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Props1.xml><?xml version="1.0" encoding="utf-8"?>
<ds:datastoreItem xmlns:ds="http://schemas.openxmlformats.org/officeDocument/2006/customXml" ds:itemID="{41243E30-12F4-4BE3-B27D-23AB115E9D1F}">
  <ds:schemaRefs>
    <ds:schemaRef ds:uri="http://schemas.microsoft.com/sharepoint/v3/contenttype/forms"/>
  </ds:schemaRefs>
</ds:datastoreItem>
</file>

<file path=customXml/itemProps2.xml><?xml version="1.0" encoding="utf-8"?>
<ds:datastoreItem xmlns:ds="http://schemas.openxmlformats.org/officeDocument/2006/customXml" ds:itemID="{DB96A612-58F4-4E9A-9665-3987CC3AC44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2F5E4A76-0180-4CD0-B081-82F74A336136}">
  <ds:schemaRefs>
    <ds:schemaRef ds:uri="http://purl.org/dc/terms/"/>
    <ds:schemaRef ds:uri="http://schemas.openxmlformats.org/package/2006/metadata/core-properties"/>
    <ds:schemaRef ds:uri="16c05727-aa75-4e4a-9b5f-8a80a1165891"/>
    <ds:schemaRef ds:uri="http://purl.org/dc/dcmitype/"/>
    <ds:schemaRef ds:uri="http://schemas.microsoft.com/office/infopath/2007/PartnerControls"/>
    <ds:schemaRef ds:uri="http://purl.org/dc/elements/1.1/"/>
    <ds:schemaRef ds:uri="http://schemas.microsoft.com/office/2006/metadata/properties"/>
    <ds:schemaRef ds:uri="http://schemas.microsoft.com/office/2006/documentManagement/types"/>
    <ds:schemaRef ds:uri="71af3243-3dd4-4a8d-8c0d-dd76da1f02a5"/>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{FAD49325-20AC-43BB-A7DB-5475C6E75DC1}tf89747358_win32</Template>
  <TotalTime>11394</TotalTime>
  <Words>5112</Words>
  <Application>Microsoft Office PowerPoint</Application>
  <PresentationFormat>مخصص</PresentationFormat>
  <Paragraphs>557</Paragraphs>
  <Slides>54</Slides>
  <Notes>42</Notes>
  <HiddenSlides>0</HiddenSlides>
  <MMClips>0</MMClips>
  <ScaleCrop>false</ScaleCrop>
  <HeadingPairs>
    <vt:vector size="4" baseType="variant">
      <vt:variant>
        <vt:lpstr>نسق</vt:lpstr>
      </vt:variant>
      <vt:variant>
        <vt:i4>2</vt:i4>
      </vt:variant>
      <vt:variant>
        <vt:lpstr>عناوين الشرائح</vt:lpstr>
      </vt:variant>
      <vt:variant>
        <vt:i4>54</vt:i4>
      </vt:variant>
    </vt:vector>
  </HeadingPairs>
  <TitlesOfParts>
    <vt:vector size="56" baseType="lpstr">
      <vt:lpstr>SavonVTI</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HTTP Protocol Websites </vt:lpstr>
      <vt:lpstr>HTTP Protocol Websites </vt:lpstr>
      <vt:lpstr>HTTP Protocol Websites </vt:lpstr>
      <vt:lpstr>HTTP Protocol Websites </vt:lpstr>
      <vt:lpstr>HTTP Protocol Websites </vt:lpstr>
      <vt:lpstr>HTTP Protocol Websites </vt:lpstr>
      <vt:lpstr>HTTP Protocol Websites </vt:lpstr>
      <vt:lpstr>HTTP Protocol Websites </vt:lpstr>
      <vt:lpstr>HTTP Protocol Websites </vt:lpstr>
      <vt:lpstr>HTTP Protocol Websites </vt:lpstr>
      <vt:lpstr>HTTP Protocol Websites </vt:lpstr>
      <vt:lpstr>HTTP Protocol Websites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Cyber Security Fundamentals</dc:title>
  <dc:creator>Haier</dc:creator>
  <cp:lastModifiedBy>Redhwan</cp:lastModifiedBy>
  <cp:revision>958</cp:revision>
  <dcterms:created xsi:type="dcterms:W3CDTF">2020-09-29T10:23:33Z</dcterms:created>
  <dcterms:modified xsi:type="dcterms:W3CDTF">2022-07-22T22:42:03Z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