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2.xml" ContentType="application/vnd.openxmlformats-officedocument.presentationml.tags+xml"/>
  <Override PartName="/ppt/tags/tag29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24.xml" ContentType="application/vnd.openxmlformats-officedocument.presentationml.tags+xml"/>
  <Override PartName="/ppt/tags/tag8.xml" ContentType="application/vnd.openxmlformats-officedocument.presentationml.tags+xml"/>
  <Override PartName="/ppt/tags/tag21.xml" ContentType="application/vnd.openxmlformats-officedocument.presentationml.tags+xml"/>
  <Override PartName="/ppt/tags/tag25.xml" ContentType="application/vnd.openxmlformats-officedocument.presentationml.tags+xml"/>
  <Override PartName="/ppt/tags/tag23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0.xml" ContentType="application/vnd.openxmlformats-officedocument.presentationml.tags+xml"/>
  <Override PartName="/ppt/tags/tag28.xml" ContentType="application/vnd.openxmlformats-officedocument.presentationml.tags+xml"/>
  <Override PartName="/ppt/tags/tag30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382" r:id="rId3"/>
    <p:sldId id="259" r:id="rId4"/>
    <p:sldId id="260" r:id="rId5"/>
    <p:sldId id="279" r:id="rId6"/>
    <p:sldId id="262" r:id="rId7"/>
    <p:sldId id="305" r:id="rId8"/>
    <p:sldId id="280" r:id="rId9"/>
    <p:sldId id="263" r:id="rId10"/>
    <p:sldId id="306" r:id="rId11"/>
    <p:sldId id="265" r:id="rId12"/>
    <p:sldId id="264" r:id="rId13"/>
    <p:sldId id="272" r:id="rId14"/>
    <p:sldId id="273" r:id="rId15"/>
    <p:sldId id="274" r:id="rId16"/>
    <p:sldId id="267" r:id="rId17"/>
    <p:sldId id="307" r:id="rId18"/>
    <p:sldId id="270" r:id="rId19"/>
    <p:sldId id="268" r:id="rId20"/>
    <p:sldId id="308" r:id="rId21"/>
    <p:sldId id="269" r:id="rId22"/>
    <p:sldId id="271" r:id="rId23"/>
    <p:sldId id="275" r:id="rId24"/>
    <p:sldId id="276" r:id="rId25"/>
    <p:sldId id="309" r:id="rId26"/>
    <p:sldId id="277" r:id="rId27"/>
    <p:sldId id="281" r:id="rId28"/>
    <p:sldId id="283" r:id="rId29"/>
    <p:sldId id="282" r:id="rId30"/>
    <p:sldId id="284" r:id="rId31"/>
    <p:sldId id="310" r:id="rId32"/>
    <p:sldId id="311" r:id="rId33"/>
    <p:sldId id="312" r:id="rId34"/>
    <p:sldId id="285" r:id="rId35"/>
    <p:sldId id="31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08" autoAdjust="0"/>
    <p:restoredTop sz="89846" autoAdjust="0"/>
  </p:normalViewPr>
  <p:slideViewPr>
    <p:cSldViewPr snapToGrid="0">
      <p:cViewPr varScale="1">
        <p:scale>
          <a:sx n="41" d="100"/>
          <a:sy n="41" d="100"/>
        </p:scale>
        <p:origin x="20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93CF1-6C3F-4F70-8B67-04781BEA65DC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BCD59-4068-408B-9F40-665D35CFD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139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152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46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89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948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071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You’ve been communicating your entire life, of course, but if don’t yet have a lot of work experience, the expectations of a professional environment might require some adjustment.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298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728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366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0472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443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577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428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24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280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7850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1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8625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8451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3461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0125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9923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352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1079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0024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9875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588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2.sv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975" y="4708455"/>
            <a:ext cx="446299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9491" y="4981900"/>
            <a:ext cx="4722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MGM223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60402" y="2973068"/>
            <a:ext cx="4722509" cy="231414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b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  <a:br>
              <a:rPr lang="ar-EG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ar-EG" sz="4400" b="1" dirty="0">
                <a:solidFill>
                  <a:srgbClr val="C00000"/>
                </a:solidFill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المحاضرة الأولي </a:t>
            </a:r>
            <a:b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BY      </a:t>
            </a:r>
            <a:br>
              <a:rPr lang="ar-EG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 Dr. Manal  El-Sayed</a:t>
            </a:r>
            <a:endParaRPr sz="4400" b="1" dirty="0"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E3E8D7D-A75C-EE01-5F43-BE0416AE3EE0}"/>
              </a:ext>
            </a:extLst>
          </p:cNvPr>
          <p:cNvSpPr/>
          <p:nvPr/>
        </p:nvSpPr>
        <p:spPr>
          <a:xfrm>
            <a:off x="5050432" y="-605780"/>
            <a:ext cx="7782357" cy="757872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5824FDE-CAF7-9265-998D-0D0070EB2C86}"/>
              </a:ext>
            </a:extLst>
          </p:cNvPr>
          <p:cNvSpPr/>
          <p:nvPr/>
        </p:nvSpPr>
        <p:spPr>
          <a:xfrm>
            <a:off x="5567110" y="-360363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 w="12700" cap="flat" cmpd="sng" algn="ctr">
            <a:solidFill>
              <a:srgbClr val="4472C4">
                <a:shade val="1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63A550-89FF-7823-DB10-7DA40EEAA87C}"/>
              </a:ext>
            </a:extLst>
          </p:cNvPr>
          <p:cNvSpPr txBox="1"/>
          <p:nvPr/>
        </p:nvSpPr>
        <p:spPr>
          <a:xfrm>
            <a:off x="1298303" y="1429256"/>
            <a:ext cx="384670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PRESENTATION AND WRITING SKILLS </a:t>
            </a:r>
            <a:endParaRPr lang="ar-EG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  <a:p>
            <a:r>
              <a:rPr lang="ar-EG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  <a:sym typeface="Poppins ExtraBold"/>
              </a:rPr>
              <a:t>مهارات العرض والكتابة 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F43CF54D-9A2C-ECAB-7261-72BE5EBC9655}"/>
              </a:ext>
            </a:extLst>
          </p:cNvPr>
          <p:cNvSpPr/>
          <p:nvPr/>
        </p:nvSpPr>
        <p:spPr>
          <a:xfrm flipV="1">
            <a:off x="50801" y="-123252"/>
            <a:ext cx="12191999" cy="5816453"/>
          </a:xfrm>
          <a:prstGeom prst="round1Rect">
            <a:avLst>
              <a:gd name="adj" fmla="val 32222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28888C36-E544-0F80-2251-60C3B5856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36755"/>
            <a:ext cx="8659664" cy="530079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ysClr val="window" lastClr="FFFFFF">
              <a:lumMod val="85000"/>
              <a:alpha val="50000"/>
            </a:sysClr>
          </a:solidFill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34C768CD-433B-5E84-4701-88B987178659}"/>
              </a:ext>
            </a:extLst>
          </p:cNvPr>
          <p:cNvSpPr/>
          <p:nvPr/>
        </p:nvSpPr>
        <p:spPr>
          <a:xfrm>
            <a:off x="5577779" y="3731813"/>
            <a:ext cx="6163770" cy="2304351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Communication Process in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Today’s Global Business Environment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عملية الاتصالات في بيئة الأعمال العالمية اليوم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AD60DE3-EDB8-3F5E-D640-3528681A1B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F115AD77-1823-691C-459D-A6E421A610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9872" y="-30211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9E8001-DBF9-911E-7DBE-82697DD66AD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www.midocean.ae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451EBB-3F74-49EB-C7C5-24819B972910}"/>
              </a:ext>
            </a:extLst>
          </p:cNvPr>
          <p:cNvSpPr txBox="1"/>
          <p:nvPr/>
        </p:nvSpPr>
        <p:spPr>
          <a:xfrm>
            <a:off x="510943" y="557449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7BFB31-68E0-5835-AA54-322BC4C08575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Manal Elsayed </a:t>
            </a:r>
          </a:p>
        </p:txBody>
      </p:sp>
    </p:spTree>
    <p:extLst>
      <p:ext uri="{BB962C8B-B14F-4D97-AF65-F5344CB8AC3E}">
        <p14:creationId xmlns:p14="http://schemas.microsoft.com/office/powerpoint/2010/main" val="1773568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93000" y="1683834"/>
            <a:ext cx="4703000" cy="36610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chemeClr val="tx2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Learn why communication matters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Identify skills today’s employers expect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Explore the communication process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Commit to ethical communication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Communicate in a diverse world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Use communication technology</a:t>
            </a:r>
            <a:endParaRPr lang="en-US" sz="2000" b="1" dirty="0">
              <a:solidFill>
                <a:srgbClr val="7030A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2BF2BC-96D0-0766-D698-13F2B34F5BC4}"/>
              </a:ext>
            </a:extLst>
          </p:cNvPr>
          <p:cNvSpPr txBox="1"/>
          <p:nvPr/>
        </p:nvSpPr>
        <p:spPr>
          <a:xfrm>
            <a:off x="5745081" y="1829331"/>
            <a:ext cx="4703000" cy="3199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ar-EG" sz="2000" b="1" dirty="0">
                <a:solidFill>
                  <a:schemeClr val="tx2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تعرف على سبب أهمية التواصل
تحديد المهارات التي يتوقعها أصحاب العمل اليوم
استكشاف عملية الاتصال
الالتزام بالتواصل الأخلاقي
التواصل في عالم متنوع
استخدام تكنولوجيا الاتصالات</a:t>
            </a:r>
            <a:endParaRPr lang="en-US" sz="2000" b="1" dirty="0">
              <a:solidFill>
                <a:srgbClr val="7030A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6697" y="807293"/>
            <a:ext cx="71939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Why Communication Matters</a:t>
            </a:r>
            <a:endParaRPr lang="ar-EG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ar-E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DAB5B4-A669-06D8-ACA5-A9F2AFBC6865}"/>
              </a:ext>
            </a:extLst>
          </p:cNvPr>
          <p:cNvSpPr/>
          <p:nvPr/>
        </p:nvSpPr>
        <p:spPr>
          <a:xfrm>
            <a:off x="6096000" y="2198475"/>
            <a:ext cx="4316158" cy="26394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التواصل 
هي عملية نقل المعلومات ومعناها بين المرسلين والمستقبلين ، باستخدام واحدة أو أكثر من القنوات المكتوبة أو الشفهية أو المرئية أو الإلكترونية.</a:t>
            </a:r>
            <a:endParaRPr kumimoji="0" lang="en-US" sz="280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D7194EB-6F94-470A-74EE-B05C7D70A7F9}"/>
              </a:ext>
            </a:extLst>
          </p:cNvPr>
          <p:cNvSpPr/>
          <p:nvPr/>
        </p:nvSpPr>
        <p:spPr>
          <a:xfrm>
            <a:off x="1269584" y="2283614"/>
            <a:ext cx="4459884" cy="28383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Communication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 transferring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meaning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between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senders and receivers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using one or more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written, oral, visual, or electronic channels.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47817" y="590036"/>
            <a:ext cx="71003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لماذا التواصل يعد مهمًا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3479" y="1975031"/>
            <a:ext cx="3944277" cy="2049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جوهر التواصل هو
المشاركة - توفير البيانات والمعلومات والرؤى والإلهام في شكل تبادلي بما  يفيدك أنت والأشخاص الذين تتواصل معهم.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A76F49-B056-212F-DBA4-085156853C21}"/>
              </a:ext>
            </a:extLst>
          </p:cNvPr>
          <p:cNvSpPr txBox="1"/>
          <p:nvPr/>
        </p:nvSpPr>
        <p:spPr>
          <a:xfrm>
            <a:off x="1491808" y="1762448"/>
            <a:ext cx="4604192" cy="2788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</a:rPr>
              <a:t>The essence of communication 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sharing—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</a:rPr>
              <a:t>providing data, information, insights, and inspiration in an exchange that benefits both you and the people with whom you are communicating.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44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587097"/>
            <a:ext cx="75251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6000" y="1803390"/>
            <a:ext cx="4240194" cy="3017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 eaLnBrk="0" fontAlgn="base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مهم لشركتك:
يساعد التواصل الفعال الشركات بعدة طرق:
</a:t>
            </a: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علاقات أوثق مع المجتمعات الهامة في السوق. </a:t>
            </a:r>
            <a:endParaRPr lang="en-US" b="1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B36D5F-2D03-4164-7ED1-E23042637BD2}"/>
              </a:ext>
            </a:extLst>
          </p:cNvPr>
          <p:cNvSpPr txBox="1"/>
          <p:nvPr/>
        </p:nvSpPr>
        <p:spPr>
          <a:xfrm>
            <a:off x="1326757" y="1417071"/>
            <a:ext cx="4564758" cy="4023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400" b="1" u="sng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helps businesses in numerous ways: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Closer ties with important communities in the marketplace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41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545683"/>
            <a:ext cx="71465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37408" y="1694273"/>
            <a:ext cx="3310360" cy="2729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 eaLnBrk="0" fontAlgn="base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8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مهم لشركتك:
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فرص للتأثير على المحادثات والتصورات والاتجاهات</a:t>
            </a:r>
            <a:endParaRPr kumimoji="0" lang="en-US" sz="20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EF6E68-80E5-095D-F8B2-72B91D5F9AE7}"/>
              </a:ext>
            </a:extLst>
          </p:cNvPr>
          <p:cNvSpPr txBox="1"/>
          <p:nvPr/>
        </p:nvSpPr>
        <p:spPr>
          <a:xfrm>
            <a:off x="1331323" y="1485929"/>
            <a:ext cx="449074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Opportunities to influence conversations, perceptions, and trends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522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32063" y="663402"/>
            <a:ext cx="74456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53952" y="1584455"/>
            <a:ext cx="4437666" cy="368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 eaLnBrk="0" fontAlgn="base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مهم لشركتك:
القدرة على "إضفاء الطابع الإنساني" على منظمات الأعمال غير الشخصية (إضفاء الطابع الإنساني)
حل المشكلات بشكل أسرع
اتخاذ قرارات أقوى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546C4F-8F0A-8B5B-A2D7-5F414E65BF7E}"/>
              </a:ext>
            </a:extLst>
          </p:cNvPr>
          <p:cNvSpPr txBox="1"/>
          <p:nvPr/>
        </p:nvSpPr>
        <p:spPr>
          <a:xfrm>
            <a:off x="1225580" y="1584455"/>
            <a:ext cx="48704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Ability to “humanize” otherwise impersonal business organizations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إضفاء الطابع الإنساني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Faster problem solving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Stronger decision making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681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5327" y="527207"/>
            <a:ext cx="75513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58045" y="1870870"/>
            <a:ext cx="4140714" cy="2608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8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مهم لشركتك:
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زيادة الإنتاجية
سير عمل أكثر ثباتا تدفق الأعمال بطريقة أكثر ثباتا</a:t>
            </a:r>
            <a:endParaRPr lang="en-US" sz="2800" b="1" dirty="0"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7F1DF3-C668-0FDA-E2C0-CFC3D5B88392}"/>
              </a:ext>
            </a:extLst>
          </p:cNvPr>
          <p:cNvSpPr txBox="1"/>
          <p:nvPr/>
        </p:nvSpPr>
        <p:spPr>
          <a:xfrm>
            <a:off x="1308894" y="1547705"/>
            <a:ext cx="5277101" cy="2608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Increased productivity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Steadier workflow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651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78354" y="566931"/>
            <a:ext cx="6835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22599" y="1500398"/>
            <a:ext cx="4806190" cy="325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مهم لشركتك:
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صور ترويجية أكثر إقناعا.
صور احترافية محسنة وعلامات تجارية أقوى.
مزايا مالية واضحة.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E4EEF9-F87A-30C6-A052-0372BACD21C1}"/>
              </a:ext>
            </a:extLst>
          </p:cNvPr>
          <p:cNvSpPr txBox="1"/>
          <p:nvPr/>
        </p:nvSpPr>
        <p:spPr>
          <a:xfrm>
            <a:off x="1208786" y="1090151"/>
            <a:ext cx="4887213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More compelling promotional images</a:t>
            </a:r>
            <a:r>
              <a:rPr lang="en-US" sz="2800" b="1" dirty="0"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Enhanced professional images and stronger brands.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Clear financial advantages.</a:t>
            </a:r>
          </a:p>
        </p:txBody>
      </p:sp>
    </p:spTree>
    <p:extLst>
      <p:ext uri="{BB962C8B-B14F-4D97-AF65-F5344CB8AC3E}">
        <p14:creationId xmlns:p14="http://schemas.microsoft.com/office/powerpoint/2010/main" val="2213007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304634" y="1727338"/>
            <a:ext cx="50199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defRPr/>
            </a:pPr>
            <a:r>
              <a:rPr lang="ar-EG" sz="28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الفعال يقوي العلاقة بين الشركة و: 
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جميع أصحاب المصلحة، 
تلك المجموعات المتأثرة بطريقة ما بإجراءات الشركة: العملاء والموظفين والمساهمين والموردين والجيران ، 
المجتمع والأمة والعالم.</a:t>
            </a:r>
            <a:endParaRPr lang="en-US" sz="2800" b="1" dirty="0"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1DBF55-157D-3E07-9683-1F2E824DF2E6}"/>
              </a:ext>
            </a:extLst>
          </p:cNvPr>
          <p:cNvSpPr txBox="1"/>
          <p:nvPr/>
        </p:nvSpPr>
        <p:spPr>
          <a:xfrm>
            <a:off x="1137748" y="1335691"/>
            <a:ext cx="4337078" cy="3891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strengthens the connection between company and: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all its stakeholders,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those groups affected in some way by the company’s actions: customers, employees, shareholders, suppliers, neighbors,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the community, the nation, and the world.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36C68-F094-D06F-0685-3889B802832A}"/>
              </a:ext>
            </a:extLst>
          </p:cNvPr>
          <p:cNvSpPr txBox="1"/>
          <p:nvPr/>
        </p:nvSpPr>
        <p:spPr>
          <a:xfrm>
            <a:off x="3299530" y="515851"/>
            <a:ext cx="6835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904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812156" y="1438981"/>
            <a:ext cx="837356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To make your communication efforts as effective as possible, focus on making them:</a:t>
            </a:r>
            <a:endParaRPr lang="ar-EG" sz="2800" b="1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لجعل جهود الاتصال الخاصة بك فعالة قدر الإمكان ركز على جعلها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practical, </a:t>
            </a:r>
            <a:r>
              <a:rPr lang="ar-EG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عملي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factual,</a:t>
            </a:r>
            <a:r>
              <a:rPr lang="en-US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.</a:t>
            </a:r>
            <a:r>
              <a:rPr lang="ar-EG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حقائقي </a:t>
            </a:r>
            <a:endParaRPr lang="en-US" altLang="ja-JP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concise, </a:t>
            </a:r>
            <a:r>
              <a:rPr lang="ar-EG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مختصر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clear, </a:t>
            </a:r>
            <a:r>
              <a:rPr lang="ar-EG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واضح </a:t>
            </a:r>
            <a:endParaRPr lang="en-US" sz="2800" b="1" dirty="0">
              <a:solidFill>
                <a:schemeClr val="accent5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Persuasive, </a:t>
            </a:r>
            <a:r>
              <a:rPr lang="ar-EG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مقنع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9A5D0E-609C-8F1B-D3A0-7A5B41CCF2D3}"/>
              </a:ext>
            </a:extLst>
          </p:cNvPr>
          <p:cNvSpPr txBox="1"/>
          <p:nvPr/>
        </p:nvSpPr>
        <p:spPr>
          <a:xfrm>
            <a:off x="2678354" y="566931"/>
            <a:ext cx="68352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lang="ar-E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لماذا التواصل يعد مهمًا 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688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782841" y="1390129"/>
            <a:ext cx="4595149" cy="368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 eaLnBrk="0" fontAlgn="base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لجعل جهود الاتصال الخاصة بك فعالة قدر الإمكان ، ركز على جعلها:  
عملي, توفير معلومات عملية
واقعية ، أعط الحقائق بدلا من الانطباعات الغامضة.
تقديم حجج وتوصيات مقنعة ومقنعة.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06BA7A-1EF2-EA93-8FE2-E360972E33CF}"/>
              </a:ext>
            </a:extLst>
          </p:cNvPr>
          <p:cNvSpPr txBox="1"/>
          <p:nvPr/>
        </p:nvSpPr>
        <p:spPr>
          <a:xfrm>
            <a:off x="1319203" y="1471112"/>
            <a:ext cx="5116322" cy="3527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cs typeface="+mn-cs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cs typeface="+mn-cs"/>
              </a:rPr>
              <a:t>practical,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Provide practical information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cs typeface="+mn-cs"/>
              </a:rPr>
              <a:t>factual,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Give facts rather than vague impressions.</a:t>
            </a:r>
          </a:p>
          <a:p>
            <a:pPr marL="457200" marR="0" lvl="0" indent="-4572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Offer compelling,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persuasive arguments and recommendations.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84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5929745" y="1307457"/>
            <a:ext cx="4520704" cy="424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eaLnBrk="0" fontAlgn="base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لجعل جهود الاتصال الخاصة بك فعالة قدر الإمكان ، ركز على جعلها:  </a:t>
            </a: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
موجزة، تقديم المعلومات بطريقة موجزة وفعالة.
واضح ، توضيح التوقعات والمسؤوليات. 
مقنعة ، تقديم حجج وتوصيات مقنعة ومقنعة.</a:t>
            </a:r>
            <a:endParaRPr kumimoji="0" lang="en-US" sz="24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2B36BF-B3AE-B3C6-1435-B34BA19998DC}"/>
              </a:ext>
            </a:extLst>
          </p:cNvPr>
          <p:cNvSpPr txBox="1"/>
          <p:nvPr/>
        </p:nvSpPr>
        <p:spPr>
          <a:xfrm>
            <a:off x="1187215" y="1307457"/>
            <a:ext cx="4742530" cy="411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Concise,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Present information in a concise, efficient manner.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  <a:p>
            <a:pPr marL="457200" marR="0" lvl="0" indent="-45720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lear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Clarify expectations and responsibilities. </a:t>
            </a:r>
          </a:p>
          <a:p>
            <a:pPr marL="457200" marR="0" lvl="0" indent="-457200" algn="l" defTabSz="914400" rtl="0" eaLnBrk="0" fontAlgn="base" latinLnBrk="0" hangingPunct="0"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P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ersuasive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, </a:t>
            </a:r>
            <a:r>
              <a:rPr kumimoji="0" lang="en-US" altLang="ja-JP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</a:rPr>
              <a:t>Offer compelling, persuasive arguments and recommendations.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148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63089" y="34245"/>
            <a:ext cx="915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1B1BCA-6D42-77EF-E959-D3B9BA75AF90}"/>
              </a:ext>
            </a:extLst>
          </p:cNvPr>
          <p:cNvSpPr/>
          <p:nvPr/>
        </p:nvSpPr>
        <p:spPr>
          <a:xfrm>
            <a:off x="4883503" y="735091"/>
            <a:ext cx="3916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التواصل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في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بيئة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الأعمال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العالمية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اليوم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2130C4-C5D0-A71C-7909-DB5734A8C023}"/>
              </a:ext>
            </a:extLst>
          </p:cNvPr>
          <p:cNvSpPr txBox="1"/>
          <p:nvPr/>
        </p:nvSpPr>
        <p:spPr>
          <a:xfrm>
            <a:off x="6072594" y="1435937"/>
            <a:ext cx="4335599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يقدم هذا القسم نظرة سريعة على 
المهارات التي يتوقع أصحاب العمل أن تمتلكها.</a:t>
            </a: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
السياق التنظيمي. 
ركز على الجمهور.
آداب العمل.</a:t>
            </a:r>
            <a:endParaRPr lang="en-US" sz="2400" b="1" dirty="0"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CC2B8-38C3-63B2-C9BC-6A7413702D6F}"/>
              </a:ext>
            </a:extLst>
          </p:cNvPr>
          <p:cNvSpPr txBox="1"/>
          <p:nvPr/>
        </p:nvSpPr>
        <p:spPr>
          <a:xfrm>
            <a:off x="1356640" y="1435937"/>
            <a:ext cx="4335599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This section offers a brief look at 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the skills that employers will expect you to have.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The organizational context. 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Center on audience.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Business etiquette.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735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152779" y="647211"/>
            <a:ext cx="4741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ar-EG" sz="24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31351" y="1943472"/>
            <a:ext cx="4134423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1. ما يتوقعه أصحاب العمل: 
</a:t>
            </a: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تنظيم الأفكار والمعلومات بشكل منطقي وكامل.
التعبير عن نفسك بشكل متماسك ومقنع في مجموعة متنوعة من وسائل الإعلام</a:t>
            </a:r>
            <a:endParaRPr lang="en-US" sz="2400" b="1" dirty="0"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43EB33-61E3-B136-95E4-1A80A9D72D6D}"/>
              </a:ext>
            </a:extLst>
          </p:cNvPr>
          <p:cNvSpPr txBox="1"/>
          <p:nvPr/>
        </p:nvSpPr>
        <p:spPr>
          <a:xfrm>
            <a:off x="1146104" y="1665286"/>
            <a:ext cx="537759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1. 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Organizing ideas and information logically and completely.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Expressing yourself coherently and persuasively in a variety of media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b="1" u="sng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783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453940" y="574339"/>
            <a:ext cx="4620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72537" y="1699798"/>
            <a:ext cx="4061680" cy="2608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1. ما يتوقعه أصحاب العمل: 
بناء روايات مقنعة (سرد القصص) لكسب القبول للأفكار المهمة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15BDC4-0ABA-82FA-2A89-92B012F2D6C8}"/>
              </a:ext>
            </a:extLst>
          </p:cNvPr>
          <p:cNvSpPr txBox="1"/>
          <p:nvPr/>
        </p:nvSpPr>
        <p:spPr>
          <a:xfrm>
            <a:off x="966573" y="1477248"/>
            <a:ext cx="5129427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1. 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Constructing compelling narratives (telling stories) to gain acceptance for important ideas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618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62357" y="729368"/>
            <a:ext cx="8903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72025" y="1671394"/>
            <a:ext cx="4033615" cy="325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ما يتوقعه أصحاب العمل: 
تقييم البيانات والمعلومات بشكل نقدي لمعرفة ما يمكنك الوثوق به وما لا يمكنك الوثوق به
الاستماع بنشاط للآخرين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2277CE-0686-F5E4-D71C-424613CB2B4B}"/>
              </a:ext>
            </a:extLst>
          </p:cNvPr>
          <p:cNvSpPr txBox="1"/>
          <p:nvPr/>
        </p:nvSpPr>
        <p:spPr>
          <a:xfrm>
            <a:off x="926299" y="1375092"/>
            <a:ext cx="5052188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Evaluating data and information critically to know what you can and cannot trust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Actively listening to others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474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1293" y="614090"/>
            <a:ext cx="68094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5999" y="1731282"/>
            <a:ext cx="4292265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400" b="1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ما يتوقعه أصحاب العمل: 
التواصل مع جماهير متنوعة
استخدام تقنيات الاتصال
استخدام القواعد النحوية والإملائية القياسية</a:t>
            </a:r>
            <a:endParaRPr lang="en-US" sz="2400" b="1" dirty="0"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860510-FFDF-E2C8-1268-4AACD2BB987E}"/>
              </a:ext>
            </a:extLst>
          </p:cNvPr>
          <p:cNvSpPr txBox="1"/>
          <p:nvPr/>
        </p:nvSpPr>
        <p:spPr>
          <a:xfrm>
            <a:off x="1337055" y="1430013"/>
            <a:ext cx="5081094" cy="3405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What Employers Expect: 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with diverse audiences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communication technologies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standard grammar and spelling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537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5141" y="536724"/>
            <a:ext cx="938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FD7525-9916-1D17-6C6C-E62A2D0A94BE}"/>
              </a:ext>
            </a:extLst>
          </p:cNvPr>
          <p:cNvSpPr txBox="1"/>
          <p:nvPr/>
        </p:nvSpPr>
        <p:spPr>
          <a:xfrm>
            <a:off x="6562846" y="2258322"/>
            <a:ext cx="3780794" cy="1961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ar-EG" sz="2800" b="1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ما يتوقعه أصحاب العمل: 
تكييف الرسائل والأنماط
التواصل بطريقة حضارية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D8D3D5-2362-450C-2F68-4AA232ECE259}"/>
              </a:ext>
            </a:extLst>
          </p:cNvPr>
          <p:cNvSpPr txBox="1"/>
          <p:nvPr/>
        </p:nvSpPr>
        <p:spPr>
          <a:xfrm>
            <a:off x="1383344" y="1772185"/>
            <a:ext cx="5916154" cy="3300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Adapting messages and styles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Communicating in a civilized manner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307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05703" y="706586"/>
            <a:ext cx="6298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54848" y="1480485"/>
            <a:ext cx="4023471" cy="3900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ما يتوقعه أصحاب العمل: 
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التواصل بشكل أخلاقي ، حتى عندما لا تكون الخيارات واضحة تماما
احترام معلومات الشركة
اتباع القوانين واللوائح</a:t>
            </a:r>
            <a:endParaRPr kumimoji="0" lang="en-US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B18FDD-5B84-A1BB-3FAC-7EB1C7AC6D3D}"/>
              </a:ext>
            </a:extLst>
          </p:cNvPr>
          <p:cNvSpPr txBox="1"/>
          <p:nvPr/>
        </p:nvSpPr>
        <p:spPr>
          <a:xfrm>
            <a:off x="1347181" y="1480485"/>
            <a:ext cx="4907667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</a:rPr>
              <a:t>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ethically, even when choices aren’t crystal clear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Respecting company information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Following laws and regulations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521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225" y="6156864"/>
            <a:ext cx="7147880" cy="1478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00612" y="653688"/>
            <a:ext cx="714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lang="en-US" sz="2400" b="1" kern="0" dirty="0">
              <a:effectLst>
                <a:outerShdw blurRad="38100" dist="38100" dir="2700000" algn="tl">
                  <a:srgbClr val="C0C0C0"/>
                </a:outerShdw>
              </a:effectLst>
              <a:latin typeface="Tahom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86799" y="1783475"/>
            <a:ext cx="4668371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lnSpc>
                <a:spcPct val="150000"/>
              </a:lnSpc>
              <a:defRPr/>
            </a:pPr>
            <a:r>
              <a:rPr lang="ar-EG" sz="2400" b="1" u="sng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ما يتوقعه أصحاب العمل: </a:t>
            </a:r>
            <a:r>
              <a:rPr lang="ar-EG" sz="24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
إدارة وقتك بحكمة واستخدام الموارد بكفاءة
 مارس مهارات الاتصال الخاصة بك وطورها بمرور الوقت ، بدءا من الفرص التي ستتاح لك طوال هذه المادة العلمية </a:t>
            </a:r>
            <a:endParaRPr kumimoji="0" lang="en-US" sz="24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279D03-9D5A-DC18-4239-66983895DEC8}"/>
              </a:ext>
            </a:extLst>
          </p:cNvPr>
          <p:cNvSpPr txBox="1"/>
          <p:nvPr/>
        </p:nvSpPr>
        <p:spPr>
          <a:xfrm>
            <a:off x="1072672" y="1282328"/>
            <a:ext cx="4737819" cy="502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Managing your time wisely and using resources efficiently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Practice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and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develop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your communication 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skills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over time, starting with the opportunities you </a:t>
            </a:r>
            <a:r>
              <a:rPr kumimoji="0" lang="ar-EG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will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have throughout this course.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619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05502" y="638632"/>
            <a:ext cx="9726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67310" y="1198105"/>
            <a:ext cx="1017229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2. The organizational context. </a:t>
            </a:r>
            <a:r>
              <a:rPr lang="ar-EG" sz="28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البيئة التنظيمية  </a:t>
            </a:r>
            <a:endParaRPr lang="en-US" sz="32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90609D-1239-004F-65A0-45A0165EF5CF}"/>
              </a:ext>
            </a:extLst>
          </p:cNvPr>
          <p:cNvSpPr/>
          <p:nvPr/>
        </p:nvSpPr>
        <p:spPr>
          <a:xfrm>
            <a:off x="1082799" y="2152045"/>
            <a:ext cx="3045407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Communication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Channels</a:t>
            </a:r>
            <a:endParaRPr kumimoji="0" lang="ar-EG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قنوات الاتصال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B3EC12-B23D-AC62-E2E8-947606EF0480}"/>
              </a:ext>
            </a:extLst>
          </p:cNvPr>
          <p:cNvSpPr/>
          <p:nvPr/>
        </p:nvSpPr>
        <p:spPr>
          <a:xfrm>
            <a:off x="8047909" y="2042606"/>
            <a:ext cx="3212485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Company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Policies</a:t>
            </a:r>
            <a:endParaRPr lang="ar-EG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ar-EG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سياسات الشركة </a:t>
            </a:r>
            <a:endParaRPr lang="en-US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68AEC2-A341-398D-145B-9A71CAAF3C1B}"/>
              </a:ext>
            </a:extLst>
          </p:cNvPr>
          <p:cNvSpPr/>
          <p:nvPr/>
        </p:nvSpPr>
        <p:spPr>
          <a:xfrm>
            <a:off x="2605502" y="4006025"/>
            <a:ext cx="3112381" cy="150808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Organizational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Structure</a:t>
            </a:r>
            <a:endParaRPr lang="ar-EG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ar-EG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الهيكل التنظيمي</a:t>
            </a:r>
            <a:endParaRPr lang="en-US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3D2754-E92D-79D6-3A86-7DB0E9653B30}"/>
              </a:ext>
            </a:extLst>
          </p:cNvPr>
          <p:cNvSpPr/>
          <p:nvPr/>
        </p:nvSpPr>
        <p:spPr>
          <a:xfrm>
            <a:off x="6710154" y="3917852"/>
            <a:ext cx="3468688" cy="150368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Personal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Relationships</a:t>
            </a:r>
            <a:endParaRPr lang="ar-EG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العلاقات الشخصية </a:t>
            </a:r>
            <a:endParaRPr lang="en-US" sz="28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</p:txBody>
      </p:sp>
      <p:pic>
        <p:nvPicPr>
          <p:cNvPr id="18" name="Graphic 17" descr="Back with solid fill">
            <a:extLst>
              <a:ext uri="{FF2B5EF4-FFF2-40B4-BE49-F238E27FC236}">
                <a16:creationId xmlns:a16="http://schemas.microsoft.com/office/drawing/2014/main" id="{CF69A526-149D-E614-91BF-E2D1F862B9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54295" y="2290627"/>
            <a:ext cx="914400" cy="914400"/>
          </a:xfrm>
          <a:prstGeom prst="rect">
            <a:avLst/>
          </a:prstGeom>
        </p:spPr>
      </p:pic>
      <p:pic>
        <p:nvPicPr>
          <p:cNvPr id="21" name="Graphic 20" descr="Back with solid fill">
            <a:extLst>
              <a:ext uri="{FF2B5EF4-FFF2-40B4-BE49-F238E27FC236}">
                <a16:creationId xmlns:a16="http://schemas.microsoft.com/office/drawing/2014/main" id="{68685F8C-C5FC-0247-6B5F-F3E3C077CD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48195" y="2246809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832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50454" y="546659"/>
            <a:ext cx="9864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6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50454" y="1231040"/>
            <a:ext cx="7594512" cy="2055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40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3. </a:t>
            </a:r>
            <a:r>
              <a:rPr lang="en-US" sz="24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Center on Audience</a:t>
            </a:r>
            <a:r>
              <a:rPr lang="ar-EG" sz="24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التركيز على الجمهور</a:t>
            </a:r>
            <a:endParaRPr lang="en-US" sz="2400" b="1" kern="0" dirty="0"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4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An audience center approach</a:t>
            </a:r>
            <a:r>
              <a:rPr lang="ar-EG" sz="24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منهج التركيز على الجمهور </a:t>
            </a:r>
            <a:r>
              <a:rPr lang="en-US" sz="24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400" b="1" kern="0" dirty="0">
              <a:solidFill>
                <a:schemeClr val="accent2">
                  <a:lumMod val="50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</p:txBody>
      </p:sp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9EDAD355-61CD-A124-7E94-D2F137780B6B}"/>
              </a:ext>
            </a:extLst>
          </p:cNvPr>
          <p:cNvSpPr/>
          <p:nvPr/>
        </p:nvSpPr>
        <p:spPr>
          <a:xfrm>
            <a:off x="6087333" y="4488548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ar-EG" sz="3600" b="1" kern="0"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latin typeface="Tahoma"/>
              </a:rPr>
              <a:t>احتياجات الجمهور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016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Rounded Rectangle 15">
            <a:extLst>
              <a:ext uri="{FF2B5EF4-FFF2-40B4-BE49-F238E27FC236}">
                <a16:creationId xmlns:a16="http://schemas.microsoft.com/office/drawing/2014/main" id="{ECAA538D-A854-0AD6-88B4-2C5C4FAC34C3}"/>
              </a:ext>
            </a:extLst>
          </p:cNvPr>
          <p:cNvSpPr/>
          <p:nvPr/>
        </p:nvSpPr>
        <p:spPr>
          <a:xfrm>
            <a:off x="6087333" y="3308570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ar-EG" sz="3600" b="1" kern="0"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latin typeface="Tahoma"/>
              </a:rPr>
              <a:t>القدرة على الاستماع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016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B35F86C5-1687-309C-5EFB-6E196328C4D5}"/>
              </a:ext>
            </a:extLst>
          </p:cNvPr>
          <p:cNvSpPr/>
          <p:nvPr/>
        </p:nvSpPr>
        <p:spPr>
          <a:xfrm>
            <a:off x="1320493" y="3265602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Listening Ability</a:t>
            </a:r>
          </a:p>
        </p:txBody>
      </p:sp>
      <p:sp>
        <p:nvSpPr>
          <p:cNvPr id="4" name="Rounded Rectangle 13">
            <a:extLst>
              <a:ext uri="{FF2B5EF4-FFF2-40B4-BE49-F238E27FC236}">
                <a16:creationId xmlns:a16="http://schemas.microsoft.com/office/drawing/2014/main" id="{8AFF8E8A-6F10-E55F-B1D6-185D406C6B7B}"/>
              </a:ext>
            </a:extLst>
          </p:cNvPr>
          <p:cNvSpPr/>
          <p:nvPr/>
        </p:nvSpPr>
        <p:spPr>
          <a:xfrm>
            <a:off x="1656710" y="4465039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Audience Needs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271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55149" y="686069"/>
            <a:ext cx="9167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2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التواصل في بيئة الأعمال العالمية اليوم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79507" y="1341348"/>
            <a:ext cx="5728017" cy="901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EG" sz="4000" b="1" kern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3. التركيز على الجمهور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5DB088A1-A1AE-9959-96B7-05DB81C805DE}"/>
              </a:ext>
            </a:extLst>
          </p:cNvPr>
          <p:cNvSpPr/>
          <p:nvPr/>
        </p:nvSpPr>
        <p:spPr>
          <a:xfrm>
            <a:off x="6600964" y="2619039"/>
            <a:ext cx="2912044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lvl="0" algn="l" rtl="1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ar-EG" sz="3600" b="1" kern="0"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latin typeface="Tahoma"/>
              </a:rPr>
              <a:t>الكتابة والتحدث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016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8DDA40B5-DA2E-E10F-F246-399583A8C09D}"/>
              </a:ext>
            </a:extLst>
          </p:cNvPr>
          <p:cNvSpPr/>
          <p:nvPr/>
        </p:nvSpPr>
        <p:spPr>
          <a:xfrm>
            <a:off x="6600964" y="3795939"/>
            <a:ext cx="2912044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ar-EG" sz="3600" b="1" kern="0"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latin typeface="Tahoma"/>
              </a:rPr>
              <a:t>علاقات العمل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016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E55CA3-D568-479F-6A1D-1C7775EEEE75}"/>
              </a:ext>
            </a:extLst>
          </p:cNvPr>
          <p:cNvSpPr txBox="1"/>
          <p:nvPr/>
        </p:nvSpPr>
        <p:spPr>
          <a:xfrm>
            <a:off x="626485" y="1503187"/>
            <a:ext cx="5728017" cy="739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Center on Audience</a:t>
            </a:r>
          </a:p>
        </p:txBody>
      </p:sp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786D41B3-DE5A-6162-275E-5F41C34ACEA2}"/>
              </a:ext>
            </a:extLst>
          </p:cNvPr>
          <p:cNvSpPr/>
          <p:nvPr/>
        </p:nvSpPr>
        <p:spPr>
          <a:xfrm>
            <a:off x="1470944" y="2619039"/>
            <a:ext cx="4621239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Writing and Speaking</a:t>
            </a:r>
          </a:p>
        </p:txBody>
      </p:sp>
      <p:sp>
        <p:nvSpPr>
          <p:cNvPr id="4" name="Rounded Rectangle 16">
            <a:extLst>
              <a:ext uri="{FF2B5EF4-FFF2-40B4-BE49-F238E27FC236}">
                <a16:creationId xmlns:a16="http://schemas.microsoft.com/office/drawing/2014/main" id="{CE526AAA-2813-94D6-2B89-F9C2F97E2498}"/>
              </a:ext>
            </a:extLst>
          </p:cNvPr>
          <p:cNvSpPr/>
          <p:nvPr/>
        </p:nvSpPr>
        <p:spPr>
          <a:xfrm>
            <a:off x="1470944" y="3814258"/>
            <a:ext cx="4621239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Working Relationships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19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24113" y="613009"/>
            <a:ext cx="906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22414" y="1184293"/>
            <a:ext cx="6019314" cy="242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Business etiquette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4622414" y="2397382"/>
            <a:ext cx="4667574" cy="30585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Respect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Courtesy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Common Sense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013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15574" y="586003"/>
            <a:ext cx="3861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4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+mj-ea"/>
                <a:cs typeface="+mj-cs"/>
              </a:rPr>
              <a:t>استكشاف عملية الاتصال</a:t>
            </a:r>
            <a:endParaRPr lang="en-US" sz="2400" b="1" kern="0" dirty="0">
              <a:effectLst>
                <a:outerShdw blurRad="38100" dist="38100" dir="2700000" algn="tl">
                  <a:srgbClr val="C0C0C0"/>
                </a:outerShdw>
              </a:effectLst>
              <a:latin typeface="Tahoma"/>
              <a:ea typeface="+mj-ea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FD273268-61F3-736F-A8C2-A847AE18F665}"/>
              </a:ext>
            </a:extLst>
          </p:cNvPr>
          <p:cNvSpPr/>
          <p:nvPr/>
        </p:nvSpPr>
        <p:spPr>
          <a:xfrm>
            <a:off x="7292051" y="2442954"/>
            <a:ext cx="3125164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32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1. المرسل لديه فكرة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BD33989-3B96-8826-70D2-D91B1987ADE7}"/>
              </a:ext>
            </a:extLst>
          </p:cNvPr>
          <p:cNvSpPr/>
          <p:nvPr/>
        </p:nvSpPr>
        <p:spPr>
          <a:xfrm>
            <a:off x="7199013" y="3747253"/>
            <a:ext cx="3298785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28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2. يقوم المرسل بتشفير الفكرة</a:t>
            </a: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7279597" y="1412405"/>
            <a:ext cx="3137618" cy="7815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vl="0">
              <a:defRPr/>
            </a:pPr>
            <a:r>
              <a:rPr lang="ar-EG" sz="3200" kern="0" dirty="0">
                <a:solidFill>
                  <a:srgbClr val="FFFFFF"/>
                </a:solidFill>
                <a:latin typeface="Tahoma"/>
              </a:rPr>
              <a:t>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E108FC-1402-9B8B-6272-3EC582B5BEA2}"/>
              </a:ext>
            </a:extLst>
          </p:cNvPr>
          <p:cNvSpPr txBox="1"/>
          <p:nvPr/>
        </p:nvSpPr>
        <p:spPr>
          <a:xfrm>
            <a:off x="727091" y="615302"/>
            <a:ext cx="9252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+mj-ea"/>
                <a:cs typeface="+mj-cs"/>
              </a:rPr>
              <a:t>Exploring the Communication Process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9A10043-EC1A-7CE8-E0DA-A56E2EA2FD40}"/>
              </a:ext>
            </a:extLst>
          </p:cNvPr>
          <p:cNvSpPr txBox="1">
            <a:spLocks/>
          </p:cNvSpPr>
          <p:nvPr/>
        </p:nvSpPr>
        <p:spPr bwMode="auto">
          <a:xfrm>
            <a:off x="1774785" y="1441899"/>
            <a:ext cx="5135301" cy="7815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05D63817-D48B-331F-440C-2C0AFF525027}"/>
              </a:ext>
            </a:extLst>
          </p:cNvPr>
          <p:cNvSpPr/>
          <p:nvPr/>
        </p:nvSpPr>
        <p:spPr>
          <a:xfrm>
            <a:off x="1774785" y="2408994"/>
            <a:ext cx="4637590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1. Sender has an idea</a:t>
            </a:r>
          </a:p>
        </p:txBody>
      </p:sp>
      <p:sp>
        <p:nvSpPr>
          <p:cNvPr id="9" name="Rounded Rectangle 7">
            <a:extLst>
              <a:ext uri="{FF2B5EF4-FFF2-40B4-BE49-F238E27FC236}">
                <a16:creationId xmlns:a16="http://schemas.microsoft.com/office/drawing/2014/main" id="{81479461-77F1-B4D6-DC9F-9D46F3A5F2A5}"/>
              </a:ext>
            </a:extLst>
          </p:cNvPr>
          <p:cNvSpPr/>
          <p:nvPr/>
        </p:nvSpPr>
        <p:spPr>
          <a:xfrm>
            <a:off x="1774785" y="3658288"/>
            <a:ext cx="4926957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2. Sender encodes the idea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649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4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43973" y="548028"/>
            <a:ext cx="9123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200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585B7285-BF6D-9992-EA3F-9ABCEE8771AA}"/>
              </a:ext>
            </a:extLst>
          </p:cNvPr>
          <p:cNvSpPr/>
          <p:nvPr/>
        </p:nvSpPr>
        <p:spPr>
          <a:xfrm>
            <a:off x="6720147" y="2236410"/>
            <a:ext cx="3673918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32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3. ينتج المرسل الرسالة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16F4CEAE-5437-EF70-8E29-C2C46F14CAAF}"/>
              </a:ext>
            </a:extLst>
          </p:cNvPr>
          <p:cNvSpPr/>
          <p:nvPr/>
        </p:nvSpPr>
        <p:spPr>
          <a:xfrm>
            <a:off x="6720147" y="3505032"/>
            <a:ext cx="3699525" cy="77278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3200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4. ينقل المرسل الرسالة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1451741" y="1280636"/>
            <a:ext cx="5064806" cy="6958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D158E0-432E-B852-D34B-530A786C37C8}"/>
              </a:ext>
            </a:extLst>
          </p:cNvPr>
          <p:cNvSpPr txBox="1">
            <a:spLocks/>
          </p:cNvSpPr>
          <p:nvPr/>
        </p:nvSpPr>
        <p:spPr bwMode="auto">
          <a:xfrm>
            <a:off x="7256447" y="1236195"/>
            <a:ext cx="3137618" cy="7815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vl="0">
              <a:defRPr/>
            </a:pPr>
            <a:r>
              <a:rPr lang="ar-EG" sz="3200" kern="0" dirty="0">
                <a:solidFill>
                  <a:srgbClr val="FFFFFF"/>
                </a:solidFill>
                <a:latin typeface="Tahoma"/>
              </a:rPr>
              <a:t>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j-ea"/>
              <a:cs typeface="+mj-cs"/>
            </a:endParaRPr>
          </a:p>
        </p:txBody>
      </p:sp>
      <p:sp>
        <p:nvSpPr>
          <p:cNvPr id="3" name="Rounded Rectangle 8">
            <a:extLst>
              <a:ext uri="{FF2B5EF4-FFF2-40B4-BE49-F238E27FC236}">
                <a16:creationId xmlns:a16="http://schemas.microsoft.com/office/drawing/2014/main" id="{36DF6FEA-A941-61CD-7C8B-A01F73328937}"/>
              </a:ext>
            </a:extLst>
          </p:cNvPr>
          <p:cNvSpPr/>
          <p:nvPr/>
        </p:nvSpPr>
        <p:spPr>
          <a:xfrm>
            <a:off x="1556514" y="2191485"/>
            <a:ext cx="4970283" cy="978504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</a:t>
            </a:r>
            <a:r>
              <a:rPr kumimoji="0" lang="ar-EG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ar-EG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sender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produces the message</a:t>
            </a: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7F7E9B30-F873-3C2D-1177-E588F8FB99BB}"/>
              </a:ext>
            </a:extLst>
          </p:cNvPr>
          <p:cNvSpPr/>
          <p:nvPr/>
        </p:nvSpPr>
        <p:spPr>
          <a:xfrm>
            <a:off x="1474359" y="3491859"/>
            <a:ext cx="4970283" cy="1055741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</a:t>
            </a:r>
            <a:r>
              <a:rPr kumimoji="0" lang="ar-EG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ar-EG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sender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transmits the message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597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2202" y="547440"/>
            <a:ext cx="8098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2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18330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1366798" y="1412644"/>
            <a:ext cx="4640463" cy="5906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18" name="Rounded Rectangle 6">
            <a:extLst>
              <a:ext uri="{FF2B5EF4-FFF2-40B4-BE49-F238E27FC236}">
                <a16:creationId xmlns:a16="http://schemas.microsoft.com/office/drawing/2014/main" id="{5DE14390-244F-F22D-74AA-A2D331B3E730}"/>
              </a:ext>
            </a:extLst>
          </p:cNvPr>
          <p:cNvSpPr/>
          <p:nvPr/>
        </p:nvSpPr>
        <p:spPr>
          <a:xfrm>
            <a:off x="6845875" y="2138636"/>
            <a:ext cx="3621892" cy="976103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32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5. يتلقى الجمهور الرسالة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Rounded Rectangle 7">
            <a:extLst>
              <a:ext uri="{FF2B5EF4-FFF2-40B4-BE49-F238E27FC236}">
                <a16:creationId xmlns:a16="http://schemas.microsoft.com/office/drawing/2014/main" id="{F943F8F3-5089-0D1E-0160-AB6287DD4DF1}"/>
              </a:ext>
            </a:extLst>
          </p:cNvPr>
          <p:cNvSpPr/>
          <p:nvPr/>
        </p:nvSpPr>
        <p:spPr>
          <a:xfrm>
            <a:off x="5584946" y="3605996"/>
            <a:ext cx="4882821" cy="111336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32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6. يقوم المتلقي بفك تشفير الرسالة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121DA2-CA19-FED0-A3C1-66816E180CDD}"/>
              </a:ext>
            </a:extLst>
          </p:cNvPr>
          <p:cNvSpPr txBox="1">
            <a:spLocks/>
          </p:cNvSpPr>
          <p:nvPr/>
        </p:nvSpPr>
        <p:spPr bwMode="auto">
          <a:xfrm>
            <a:off x="7147342" y="1429421"/>
            <a:ext cx="3137618" cy="59170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vl="0">
              <a:defRPr/>
            </a:pPr>
            <a:r>
              <a:rPr lang="ar-EG" sz="3200" kern="0" dirty="0">
                <a:solidFill>
                  <a:srgbClr val="FFFFFF"/>
                </a:solidFill>
                <a:latin typeface="Tahoma"/>
              </a:rPr>
              <a:t>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j-ea"/>
              <a:cs typeface="+mj-cs"/>
            </a:endParaRPr>
          </a:p>
        </p:txBody>
      </p:sp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B7FE5F8E-D476-9F63-589E-0A6E67D0045D}"/>
              </a:ext>
            </a:extLst>
          </p:cNvPr>
          <p:cNvSpPr/>
          <p:nvPr/>
        </p:nvSpPr>
        <p:spPr>
          <a:xfrm>
            <a:off x="1537802" y="2191770"/>
            <a:ext cx="4987392" cy="976103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5. Audience receives the message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F33AFFB6-FEBC-F355-DDF8-9DBA14C9275F}"/>
              </a:ext>
            </a:extLst>
          </p:cNvPr>
          <p:cNvSpPr/>
          <p:nvPr/>
        </p:nvSpPr>
        <p:spPr>
          <a:xfrm>
            <a:off x="1610583" y="3552862"/>
            <a:ext cx="3794794" cy="1794642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6. Receiver decodes the message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574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75931" y="543692"/>
            <a:ext cx="8341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6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1177279" y="1164770"/>
            <a:ext cx="5107774" cy="73529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20" name="Rounded Rectangle 8">
            <a:extLst>
              <a:ext uri="{FF2B5EF4-FFF2-40B4-BE49-F238E27FC236}">
                <a16:creationId xmlns:a16="http://schemas.microsoft.com/office/drawing/2014/main" id="{0F64EF4C-B61D-0BFD-56A9-918B9AA4A4E8}"/>
              </a:ext>
            </a:extLst>
          </p:cNvPr>
          <p:cNvSpPr/>
          <p:nvPr/>
        </p:nvSpPr>
        <p:spPr>
          <a:xfrm>
            <a:off x="7026316" y="2312144"/>
            <a:ext cx="3348421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28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7. يستجيب المتلقي للرسالة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Rounded Rectangle 9">
            <a:extLst>
              <a:ext uri="{FF2B5EF4-FFF2-40B4-BE49-F238E27FC236}">
                <a16:creationId xmlns:a16="http://schemas.microsoft.com/office/drawing/2014/main" id="{2AB4340C-7526-3721-6F94-8682A04CB7F6}"/>
              </a:ext>
            </a:extLst>
          </p:cNvPr>
          <p:cNvSpPr/>
          <p:nvPr/>
        </p:nvSpPr>
        <p:spPr>
          <a:xfrm>
            <a:off x="6951719" y="3436930"/>
            <a:ext cx="336525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lvl="0" algn="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EG" sz="2800" kern="0"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Arial"/>
              </a:rPr>
              <a:t>8. المتلقي يوفر ردود الفعل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BB1AC5-DA14-B9BE-8C59-9F32EE1826C1}"/>
              </a:ext>
            </a:extLst>
          </p:cNvPr>
          <p:cNvSpPr txBox="1">
            <a:spLocks/>
          </p:cNvSpPr>
          <p:nvPr/>
        </p:nvSpPr>
        <p:spPr bwMode="auto">
          <a:xfrm>
            <a:off x="7271955" y="1164770"/>
            <a:ext cx="3137618" cy="8511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vl="0">
              <a:defRPr/>
            </a:pPr>
            <a:r>
              <a:rPr lang="ar-EG" sz="3200" kern="0" dirty="0">
                <a:solidFill>
                  <a:srgbClr val="FFFFFF"/>
                </a:solidFill>
                <a:latin typeface="Tahoma"/>
              </a:rPr>
              <a:t>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j-ea"/>
              <a:cs typeface="+mj-cs"/>
            </a:endParaRPr>
          </a:p>
        </p:txBody>
      </p:sp>
      <p:sp>
        <p:nvSpPr>
          <p:cNvPr id="3" name="Rounded Rectangle 8">
            <a:extLst>
              <a:ext uri="{FF2B5EF4-FFF2-40B4-BE49-F238E27FC236}">
                <a16:creationId xmlns:a16="http://schemas.microsoft.com/office/drawing/2014/main" id="{E719E1E2-2496-D0C8-39B5-D0D887E61A5C}"/>
              </a:ext>
            </a:extLst>
          </p:cNvPr>
          <p:cNvSpPr/>
          <p:nvPr/>
        </p:nvSpPr>
        <p:spPr>
          <a:xfrm>
            <a:off x="1489796" y="2260895"/>
            <a:ext cx="5107774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7. Receiver responds to the message</a:t>
            </a:r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BEB13557-7DB3-348E-8077-A716ACBFF512}"/>
              </a:ext>
            </a:extLst>
          </p:cNvPr>
          <p:cNvSpPr/>
          <p:nvPr/>
        </p:nvSpPr>
        <p:spPr>
          <a:xfrm>
            <a:off x="1519260" y="3610551"/>
            <a:ext cx="4724400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8. Receiver provides feedback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358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3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40481" y="608060"/>
            <a:ext cx="4612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ar-EG" sz="28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1645257" y="1201629"/>
            <a:ext cx="4612955" cy="68104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6423949" y="2476238"/>
            <a:ext cx="387144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تمثل عملية الاتصال الموصوفة من قبل بشكل عام الطبيعة التقليدية لكثير من الاتصالات في عالم الأعمال ، والتي تم تحديدها في المقام الأول بناء على ومن خلال نوعية وطريقة 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MINDSET</a:t>
            </a:r>
            <a:r>
              <a:rPr lang="ar-EG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المعروفة عن الشركة أو المنظمة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7B0679-0C88-CB15-5D2E-A214EDA56D15}"/>
              </a:ext>
            </a:extLst>
          </p:cNvPr>
          <p:cNvSpPr txBox="1"/>
          <p:nvPr/>
        </p:nvSpPr>
        <p:spPr>
          <a:xfrm>
            <a:off x="1479522" y="2221973"/>
            <a:ext cx="494442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communication process described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before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generally represents </a:t>
            </a:r>
            <a:r>
              <a:rPr lang="en-US" sz="2800" b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traditional nature of much business communication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which was primarily defined by a publishing or broadcasting mindset.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EA0988E-4C1F-405C-BDC7-96FDC99E7E1F}"/>
              </a:ext>
            </a:extLst>
          </p:cNvPr>
          <p:cNvSpPr txBox="1">
            <a:spLocks/>
          </p:cNvSpPr>
          <p:nvPr/>
        </p:nvSpPr>
        <p:spPr bwMode="auto">
          <a:xfrm>
            <a:off x="7144634" y="1116565"/>
            <a:ext cx="3137618" cy="8511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lvl="0">
              <a:defRPr/>
            </a:pPr>
            <a:r>
              <a:rPr lang="ar-EG" sz="3200" kern="0" dirty="0">
                <a:solidFill>
                  <a:srgbClr val="FFFFFF"/>
                </a:solidFill>
                <a:latin typeface="Tahoma"/>
              </a:rPr>
              <a:t>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j-ea"/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67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91174" y="558046"/>
            <a:ext cx="5401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2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6504971" y="1874728"/>
            <a:ext cx="391142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ظهر نموذج تواصل اجتماعي أحدث وأكثر فعالية ، يتميز عن طريق الاتصال الذي هو: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
 تبادلي 
يعتمد على المحادثة 
وعادة ما تكون مفتوحة لجميع الذين يرغبون في المشاركة.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19B24A-2203-3232-C76B-5FCF9D63FC57}"/>
              </a:ext>
            </a:extLst>
          </p:cNvPr>
          <p:cNvSpPr txBox="1"/>
          <p:nvPr/>
        </p:nvSpPr>
        <p:spPr>
          <a:xfrm>
            <a:off x="1266938" y="1452960"/>
            <a:ext cx="540164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newer and increasingly effective social communication model has emerged, characterized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by communication that is:</a:t>
            </a: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interactive, </a:t>
            </a: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conversational, </a:t>
            </a: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and usually open to all who want to participate.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940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5141" y="619043"/>
            <a:ext cx="8657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6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5845215" y="1444105"/>
            <a:ext cx="448079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defRPr/>
            </a:pPr>
            <a:r>
              <a:rPr lang="ar-EG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يبدأ المرسل في بيئة وسائل التواصل الاجتماعي: </a:t>
            </a:r>
            <a:r>
              <a:rPr lang="ar-EG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
محادثة من خلال مشاركة المعلومات القيمة ، 
ثم غالبا ما يتم تنقيح هذه المعلومات وإعادة تشكيلها بواسطة شبكة المشاركين 
كما يشاركونها ويعلقون عليها.</a:t>
            </a:r>
            <a:endParaRPr kumimoji="0" lang="en-GB" sz="28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CF451E-F90A-306A-E7CB-390E19F5A701}"/>
              </a:ext>
            </a:extLst>
          </p:cNvPr>
          <p:cNvSpPr txBox="1"/>
          <p:nvPr/>
        </p:nvSpPr>
        <p:spPr>
          <a:xfrm>
            <a:off x="1226231" y="1505660"/>
            <a:ext cx="404025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sender in a social media environment initiates: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conversation by sharing valuable information,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then that information is often revised and reshaped by the web of participants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 they share and comment on it.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308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63092" y="585360"/>
            <a:ext cx="8261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3600" b="1" kern="0"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استكشاف عملية الاتصال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1308894" y="1913786"/>
            <a:ext cx="3626602" cy="99549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98CC49-69B4-87F1-47BA-48909B9992DC}"/>
              </a:ext>
            </a:extLst>
          </p:cNvPr>
          <p:cNvGrpSpPr/>
          <p:nvPr/>
        </p:nvGrpSpPr>
        <p:grpSpPr>
          <a:xfrm>
            <a:off x="1798461" y="1544439"/>
            <a:ext cx="7952367" cy="3923271"/>
            <a:chOff x="628650" y="1944129"/>
            <a:chExt cx="7952367" cy="392327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3562303-27E6-952F-7F8D-13ED13C850F7}"/>
                </a:ext>
              </a:extLst>
            </p:cNvPr>
            <p:cNvSpPr/>
            <p:nvPr/>
          </p:nvSpPr>
          <p:spPr>
            <a:xfrm>
              <a:off x="628650" y="2572837"/>
              <a:ext cx="1809750" cy="1092145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Traditional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  <a:endParaRPr kumimoji="0" 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EG" sz="2400" b="1" kern="0" dirty="0">
                  <a:solidFill>
                    <a:srgbClr val="000000"/>
                  </a:solidFill>
                  <a:latin typeface="Arial Narrow" pitchFamily="34" charset="0"/>
                </a:rPr>
                <a:t>المنهج </a:t>
              </a:r>
              <a:r>
                <a:rPr lang="ar-EG" sz="2400" b="1" kern="0" dirty="0" err="1">
                  <a:solidFill>
                    <a:srgbClr val="000000"/>
                  </a:solidFill>
                  <a:latin typeface="Arial Narrow" pitchFamily="34" charset="0"/>
                </a:rPr>
                <a:t>التقليدى</a:t>
              </a:r>
              <a:r>
                <a:rPr lang="ar-EG" sz="2400" b="1" kern="0" dirty="0">
                  <a:solidFill>
                    <a:srgbClr val="000000"/>
                  </a:solidFill>
                  <a:latin typeface="Arial Narrow" pitchFamily="34" charset="0"/>
                </a:rPr>
                <a:t> 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8D8906-C48B-C482-7759-2C6C9E5269E2}"/>
                </a:ext>
              </a:extLst>
            </p:cNvPr>
            <p:cNvSpPr/>
            <p:nvPr/>
          </p:nvSpPr>
          <p:spPr>
            <a:xfrm>
              <a:off x="6771267" y="1944129"/>
              <a:ext cx="1809750" cy="186274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Social Media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  <a:endParaRPr kumimoji="0" lang="ar-EG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EG" b="1" kern="0" dirty="0">
                  <a:solidFill>
                    <a:srgbClr val="000000"/>
                  </a:solidFill>
                  <a:latin typeface="Arial Narrow" pitchFamily="34" charset="0"/>
                </a:rPr>
                <a:t>المنهج القائم على وسائل التواصل الاجتماعي </a:t>
              </a:r>
              <a:endPara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endParaRP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93C961-4FA3-15B5-C0E0-E842A2D26C29}"/>
                </a:ext>
              </a:extLst>
            </p:cNvPr>
            <p:cNvCxnSpPr>
              <a:cxnSpLocks/>
            </p:cNvCxnSpPr>
            <p:nvPr/>
          </p:nvCxnSpPr>
          <p:spPr>
            <a:xfrm>
              <a:off x="2358257" y="2974145"/>
              <a:ext cx="812800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39EF8A7-7F4D-A29F-9CCF-7755B2F924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2657" y="3032428"/>
              <a:ext cx="973086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sp>
          <p:nvSpPr>
            <p:cNvPr id="23" name="AutoShape 18">
              <a:extLst>
                <a:ext uri="{FF2B5EF4-FFF2-40B4-BE49-F238E27FC236}">
                  <a16:creationId xmlns:a16="http://schemas.microsoft.com/office/drawing/2014/main" id="{63E80094-71AC-564E-58A4-6C2F257A4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0497" y="2074212"/>
              <a:ext cx="2481314" cy="140564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FFFFFF">
                  <a:lumMod val="85000"/>
                </a:srgbClr>
              </a:solidFill>
              <a:round/>
              <a:headEnd/>
              <a:tailEnd/>
            </a:ln>
            <a:effectLst>
              <a:outerShdw blurRad="50800" dist="177800" dir="8100000" algn="tr" rotWithShape="0">
                <a:srgbClr val="808080">
                  <a:alpha val="4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Hybrid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Method</a:t>
              </a:r>
              <a:endParaRPr kumimoji="0" 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EG" sz="3200" b="1" kern="0" dirty="0">
                  <a:solidFill>
                    <a:srgbClr val="000000"/>
                  </a:solidFill>
                  <a:latin typeface="Arial"/>
                </a:rPr>
                <a:t>الأسلوب الهجين 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63B77B58-EB82-DF54-5A37-A1BECAB7A110}"/>
                </a:ext>
              </a:extLst>
            </p:cNvPr>
            <p:cNvGrpSpPr/>
            <p:nvPr/>
          </p:nvGrpSpPr>
          <p:grpSpPr>
            <a:xfrm>
              <a:off x="634732" y="4572000"/>
              <a:ext cx="7899668" cy="1295400"/>
              <a:chOff x="634732" y="4572000"/>
              <a:chExt cx="7899668" cy="1295400"/>
            </a:xfrm>
          </p:grpSpPr>
          <p:sp>
            <p:nvSpPr>
              <p:cNvPr id="29" name="Rounded Rectangle 24">
                <a:extLst>
                  <a:ext uri="{FF2B5EF4-FFF2-40B4-BE49-F238E27FC236}">
                    <a16:creationId xmlns:a16="http://schemas.microsoft.com/office/drawing/2014/main" id="{11292E4B-B217-63E4-7E33-173843319B53}"/>
                  </a:ext>
                </a:extLst>
              </p:cNvPr>
              <p:cNvSpPr/>
              <p:nvPr/>
            </p:nvSpPr>
            <p:spPr>
              <a:xfrm>
                <a:off x="634732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Strategic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Plans</a:t>
                </a:r>
                <a:endParaRPr kumimoji="0" lang="ar-EG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ar-EG" sz="2000" kern="0" dirty="0">
                    <a:solidFill>
                      <a:srgbClr val="000000"/>
                    </a:solidFill>
                    <a:latin typeface="Arial Narrow" pitchFamily="34" charset="0"/>
                  </a:rPr>
                  <a:t>الخطط الاستراتيجية </a:t>
                </a: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30" name="Rounded Rectangle 25">
                <a:extLst>
                  <a:ext uri="{FF2B5EF4-FFF2-40B4-BE49-F238E27FC236}">
                    <a16:creationId xmlns:a16="http://schemas.microsoft.com/office/drawing/2014/main" id="{C8AE77DA-F77B-714D-B28E-850816349DE8}"/>
                  </a:ext>
                </a:extLst>
              </p:cNvPr>
              <p:cNvSpPr/>
              <p:nvPr/>
            </p:nvSpPr>
            <p:spPr>
              <a:xfrm>
                <a:off x="2514600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Policies</a:t>
                </a:r>
                <a:endParaRPr kumimoji="0" lang="ar-EG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ar-EG" sz="2800" kern="0" dirty="0">
                    <a:solidFill>
                      <a:srgbClr val="000000"/>
                    </a:solidFill>
                    <a:latin typeface="Arial Narrow" pitchFamily="34" charset="0"/>
                  </a:rPr>
                  <a:t>السياسات </a:t>
                </a:r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31" name="Rounded Rectangle 38">
                <a:extLst>
                  <a:ext uri="{FF2B5EF4-FFF2-40B4-BE49-F238E27FC236}">
                    <a16:creationId xmlns:a16="http://schemas.microsoft.com/office/drawing/2014/main" id="{BBFA1B9E-AB10-D6A1-3528-65C90119E7AB}"/>
                  </a:ext>
                </a:extLst>
              </p:cNvPr>
              <p:cNvSpPr/>
              <p:nvPr/>
            </p:nvSpPr>
            <p:spPr>
              <a:xfrm>
                <a:off x="4928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Customer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Support</a:t>
                </a:r>
                <a:endParaRPr kumimoji="0" lang="ar-EG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ar-EG" sz="2800" kern="0" dirty="0">
                    <a:solidFill>
                      <a:srgbClr val="000000"/>
                    </a:solidFill>
                    <a:latin typeface="Arial Narrow" pitchFamily="34" charset="0"/>
                  </a:rPr>
                  <a:t>دعم الزبون</a:t>
                </a:r>
                <a:endPara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32" name="Rounded Rectangle 39">
                <a:extLst>
                  <a:ext uri="{FF2B5EF4-FFF2-40B4-BE49-F238E27FC236}">
                    <a16:creationId xmlns:a16="http://schemas.microsoft.com/office/drawing/2014/main" id="{2F0CC67B-DA6E-81FD-D04A-F2AA58F1F3A8}"/>
                  </a:ext>
                </a:extLst>
              </p:cNvPr>
              <p:cNvSpPr/>
              <p:nvPr/>
            </p:nvSpPr>
            <p:spPr>
              <a:xfrm>
                <a:off x="6833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Project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Updates</a:t>
                </a:r>
                <a:endParaRPr kumimoji="0" lang="ar-EG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ar-EG" sz="2000" kern="0" dirty="0">
                    <a:solidFill>
                      <a:srgbClr val="000000"/>
                    </a:solidFill>
                    <a:latin typeface="Arial Narrow" pitchFamily="34" charset="0"/>
                  </a:rPr>
                  <a:t>مستجدات المشروع </a:t>
                </a: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</p:grpSp>
        <p:cxnSp>
          <p:nvCxnSpPr>
            <p:cNvPr id="25" name="Elbow Connector 43">
              <a:extLst>
                <a:ext uri="{FF2B5EF4-FFF2-40B4-BE49-F238E27FC236}">
                  <a16:creationId xmlns:a16="http://schemas.microsoft.com/office/drawing/2014/main" id="{43DB7C11-467D-8652-A6E1-166ED14846F9}"/>
                </a:ext>
              </a:extLst>
            </p:cNvPr>
            <p:cNvCxnSpPr>
              <a:cxnSpLocks/>
              <a:stCxn id="23" idx="2"/>
              <a:endCxn id="29" idx="0"/>
            </p:cNvCxnSpPr>
            <p:nvPr/>
          </p:nvCxnSpPr>
          <p:spPr>
            <a:xfrm rot="5400000">
              <a:off x="2447077" y="2517922"/>
              <a:ext cx="1092145" cy="3016010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6" name="Elbow Connector 46">
              <a:extLst>
                <a:ext uri="{FF2B5EF4-FFF2-40B4-BE49-F238E27FC236}">
                  <a16:creationId xmlns:a16="http://schemas.microsoft.com/office/drawing/2014/main" id="{698231DA-5C08-F06E-00FA-06879F19556A}"/>
                </a:ext>
              </a:extLst>
            </p:cNvPr>
            <p:cNvCxnSpPr>
              <a:cxnSpLocks/>
              <a:stCxn id="23" idx="2"/>
              <a:endCxn id="30" idx="0"/>
            </p:cNvCxnSpPr>
            <p:nvPr/>
          </p:nvCxnSpPr>
          <p:spPr>
            <a:xfrm rot="5400000">
              <a:off x="3387011" y="3457856"/>
              <a:ext cx="1092145" cy="1136142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7" name="Elbow Connector 49">
              <a:extLst>
                <a:ext uri="{FF2B5EF4-FFF2-40B4-BE49-F238E27FC236}">
                  <a16:creationId xmlns:a16="http://schemas.microsoft.com/office/drawing/2014/main" id="{43B617E2-0924-28D6-DD15-B24D14A9795A}"/>
                </a:ext>
              </a:extLst>
            </p:cNvPr>
            <p:cNvCxnSpPr>
              <a:cxnSpLocks/>
              <a:stCxn id="23" idx="2"/>
              <a:endCxn id="32" idx="0"/>
            </p:cNvCxnSpPr>
            <p:nvPr/>
          </p:nvCxnSpPr>
          <p:spPr>
            <a:xfrm rot="16200000" flipH="1">
              <a:off x="5546499" y="2434510"/>
              <a:ext cx="1092145" cy="3182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8" name="Elbow Connector 51">
              <a:extLst>
                <a:ext uri="{FF2B5EF4-FFF2-40B4-BE49-F238E27FC236}">
                  <a16:creationId xmlns:a16="http://schemas.microsoft.com/office/drawing/2014/main" id="{69B3261F-2E94-6A07-7742-5A4E9EA83ECB}"/>
                </a:ext>
              </a:extLst>
            </p:cNvPr>
            <p:cNvCxnSpPr>
              <a:cxnSpLocks/>
              <a:stCxn id="23" idx="2"/>
              <a:endCxn id="31" idx="0"/>
            </p:cNvCxnSpPr>
            <p:nvPr/>
          </p:nvCxnSpPr>
          <p:spPr>
            <a:xfrm rot="16200000" flipH="1">
              <a:off x="4593999" y="3387010"/>
              <a:ext cx="1092145" cy="1277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713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لكم كل الشكر والتقدير والاحترام،</a:t>
            </a:r>
            <a:endParaRPr kumimoji="0" lang="ar-S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C050E7-8A0B-5715-F5DE-ECE2C7121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45807"/>
          </a:xfrm>
          <a:prstGeom prst="rect">
            <a:avLst/>
          </a:prstGeom>
        </p:spPr>
      </p:pic>
      <p:sp>
        <p:nvSpPr>
          <p:cNvPr id="4" name="Parallelogram 13">
            <a:extLst>
              <a:ext uri="{FF2B5EF4-FFF2-40B4-BE49-F238E27FC236}">
                <a16:creationId xmlns:a16="http://schemas.microsoft.com/office/drawing/2014/main" id="{3DA8BC19-45ED-3686-574F-FF8F4F3C3E97}"/>
              </a:ext>
            </a:extLst>
          </p:cNvPr>
          <p:cNvSpPr/>
          <p:nvPr/>
        </p:nvSpPr>
        <p:spPr>
          <a:xfrm rot="16200000" flipV="1">
            <a:off x="-1352018" y="3625037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ED5ACA1C-EE8B-77B7-9DBC-C4D6FA7E0653}"/>
              </a:ext>
            </a:extLst>
          </p:cNvPr>
          <p:cNvSpPr/>
          <p:nvPr/>
        </p:nvSpPr>
        <p:spPr>
          <a:xfrm flipH="1">
            <a:off x="7477981" y="4332933"/>
            <a:ext cx="4714019" cy="2553974"/>
          </a:xfrm>
          <a:prstGeom prst="rtTriangle">
            <a:avLst/>
          </a:prstGeom>
          <a:solidFill>
            <a:srgbClr val="669BBC">
              <a:alpha val="76863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1BFB01-F549-AD22-77C4-008E96CDF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0768" y="351988"/>
            <a:ext cx="2578832" cy="12071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1532D34-446D-BE63-7631-D0AF06476FDD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6BC1713-0AFE-1EE5-41FC-511321A6A2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0.7|75.8|42.2|22.5|3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78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1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1.3|4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4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8|3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1.2|1.5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7|119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9.1|77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6|10|4.2|4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9|77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2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0.7|5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7|77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9.9|4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6|119.6|56.6|59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9.4|1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4|0.8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3.3|118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5|59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72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33.5|27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6|17.9|26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47.7|0.8|0.5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9633DDA-78E5-4388-97B4-7B4B525632CB}"/>
</file>

<file path=customXml/itemProps2.xml><?xml version="1.0" encoding="utf-8"?>
<ds:datastoreItem xmlns:ds="http://schemas.openxmlformats.org/officeDocument/2006/customXml" ds:itemID="{6D4D1209-DA56-4F27-98B2-7302B80F57EB}"/>
</file>

<file path=customXml/itemProps3.xml><?xml version="1.0" encoding="utf-8"?>
<ds:datastoreItem xmlns:ds="http://schemas.openxmlformats.org/officeDocument/2006/customXml" ds:itemID="{F18FF197-5F0F-4CFC-ACB3-5DA01A9F8FDB}"/>
</file>

<file path=docProps/app.xml><?xml version="1.0" encoding="utf-8"?>
<Properties xmlns="http://schemas.openxmlformats.org/officeDocument/2006/extended-properties" xmlns:vt="http://schemas.openxmlformats.org/officeDocument/2006/docPropsVTypes">
  <TotalTime>1541</TotalTime>
  <Words>1721</Words>
  <Application>Microsoft Office PowerPoint</Application>
  <PresentationFormat>Widescreen</PresentationFormat>
  <Paragraphs>263</Paragraphs>
  <Slides>35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Arial Narrow</vt:lpstr>
      <vt:lpstr>Calibri</vt:lpstr>
      <vt:lpstr>Calibri Light</vt:lpstr>
      <vt:lpstr>Sakkal Majalla</vt:lpstr>
      <vt:lpstr>Tahoma</vt:lpstr>
      <vt:lpstr>Tajawal Medium</vt:lpstr>
      <vt:lpstr>Times New Roman</vt:lpstr>
      <vt:lpstr>Wingdings</vt:lpstr>
      <vt:lpstr>Office Theme</vt:lpstr>
      <vt:lpstr> lecture No. 1 المحاضرة الأولي  BY        Dr. Manal  El-Sayed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Manal Elsayed Abdelhamid Shabat</cp:lastModifiedBy>
  <cp:revision>38</cp:revision>
  <dcterms:created xsi:type="dcterms:W3CDTF">2021-08-03T13:03:26Z</dcterms:created>
  <dcterms:modified xsi:type="dcterms:W3CDTF">2024-09-20T19:01:53Z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