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536" r:id="rId2"/>
    <p:sldId id="566" r:id="rId3"/>
    <p:sldId id="537" r:id="rId4"/>
    <p:sldId id="547" r:id="rId5"/>
    <p:sldId id="271" r:id="rId6"/>
    <p:sldId id="586" r:id="rId7"/>
    <p:sldId id="313" r:id="rId8"/>
    <p:sldId id="603" r:id="rId9"/>
    <p:sldId id="626" r:id="rId10"/>
    <p:sldId id="627" r:id="rId11"/>
    <p:sldId id="604" r:id="rId12"/>
    <p:sldId id="615" r:id="rId13"/>
    <p:sldId id="616" r:id="rId14"/>
    <p:sldId id="617" r:id="rId15"/>
    <p:sldId id="618" r:id="rId16"/>
    <p:sldId id="622" r:id="rId17"/>
    <p:sldId id="623" r:id="rId18"/>
    <p:sldId id="619" r:id="rId19"/>
    <p:sldId id="539" r:id="rId20"/>
    <p:sldId id="605" r:id="rId21"/>
    <p:sldId id="568" r:id="rId22"/>
    <p:sldId id="620" r:id="rId23"/>
    <p:sldId id="621" r:id="rId24"/>
    <p:sldId id="544" r:id="rId25"/>
    <p:sldId id="588" r:id="rId26"/>
    <p:sldId id="589" r:id="rId27"/>
    <p:sldId id="543" r:id="rId28"/>
    <p:sldId id="606" r:id="rId29"/>
    <p:sldId id="590" r:id="rId30"/>
    <p:sldId id="597" r:id="rId31"/>
    <p:sldId id="582" r:id="rId32"/>
    <p:sldId id="598" r:id="rId33"/>
    <p:sldId id="608" r:id="rId34"/>
    <p:sldId id="599" r:id="rId35"/>
    <p:sldId id="609" r:id="rId36"/>
    <p:sldId id="607" r:id="rId37"/>
    <p:sldId id="610" r:id="rId38"/>
    <p:sldId id="611" r:id="rId39"/>
    <p:sldId id="612" r:id="rId40"/>
    <p:sldId id="613" r:id="rId41"/>
    <p:sldId id="587" r:id="rId42"/>
    <p:sldId id="573" r:id="rId43"/>
    <p:sldId id="574" r:id="rId44"/>
    <p:sldId id="575" r:id="rId45"/>
    <p:sldId id="256" r:id="rId46"/>
    <p:sldId id="624" r:id="rId47"/>
    <p:sldId id="625" r:id="rId48"/>
    <p:sldId id="571" r:id="rId49"/>
    <p:sldId id="572" r:id="rId50"/>
    <p:sldId id="600" r:id="rId51"/>
    <p:sldId id="614" r:id="rId52"/>
    <p:sldId id="349" r:id="rId53"/>
  </p:sldIdLst>
  <p:sldSz cx="12192000" cy="6858000"/>
  <p:notesSz cx="6889750"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566"/>
            <p14:sldId id="537"/>
            <p14:sldId id="547"/>
            <p14:sldId id="271"/>
            <p14:sldId id="586"/>
            <p14:sldId id="313"/>
            <p14:sldId id="603"/>
            <p14:sldId id="626"/>
            <p14:sldId id="627"/>
            <p14:sldId id="604"/>
            <p14:sldId id="615"/>
            <p14:sldId id="616"/>
            <p14:sldId id="617"/>
            <p14:sldId id="618"/>
            <p14:sldId id="622"/>
            <p14:sldId id="623"/>
            <p14:sldId id="619"/>
            <p14:sldId id="539"/>
            <p14:sldId id="605"/>
            <p14:sldId id="568"/>
            <p14:sldId id="620"/>
            <p14:sldId id="621"/>
            <p14:sldId id="544"/>
            <p14:sldId id="588"/>
            <p14:sldId id="589"/>
            <p14:sldId id="543"/>
            <p14:sldId id="606"/>
            <p14:sldId id="590"/>
            <p14:sldId id="597"/>
            <p14:sldId id="582"/>
            <p14:sldId id="598"/>
            <p14:sldId id="608"/>
            <p14:sldId id="599"/>
            <p14:sldId id="609"/>
            <p14:sldId id="607"/>
            <p14:sldId id="610"/>
            <p14:sldId id="611"/>
            <p14:sldId id="612"/>
            <p14:sldId id="613"/>
            <p14:sldId id="587"/>
            <p14:sldId id="573"/>
            <p14:sldId id="574"/>
            <p14:sldId id="575"/>
            <p14:sldId id="256"/>
            <p14:sldId id="624"/>
            <p14:sldId id="625"/>
            <p14:sldId id="571"/>
            <p14:sldId id="572"/>
            <p14:sldId id="600"/>
            <p14:sldId id="6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669BBC"/>
    <a:srgbClr val="4472C4"/>
    <a:srgbClr val="8E5A6D"/>
    <a:srgbClr val="FFFFFF"/>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544" autoAdjust="0"/>
    <p:restoredTop sz="94434" autoAdjust="0"/>
  </p:normalViewPr>
  <p:slideViewPr>
    <p:cSldViewPr snapToGrid="0">
      <p:cViewPr varScale="1">
        <p:scale>
          <a:sx n="74" d="100"/>
          <a:sy n="74" d="100"/>
        </p:scale>
        <p:origin x="21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B1F2B4E9-981D-423F-A8D4-DA355B0F5F65}"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27D3D1E5-C7D1-4C15-8A6E-B0A402FD237B}"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25F5D2C-3FBC-473C-A07A-41E25FAD882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2000" b="1" dirty="0" smtClean="0"/>
            <a:t>4-تطبيقات الحوكمة الالكترونية </a:t>
          </a:r>
          <a:endParaRPr lang="en-US" sz="2000" dirty="0"/>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3B342737-6303-4830-AC4A-18DC9F11BDA3}">
      <dgm:prSet custT="1"/>
      <dgm:spPr/>
      <dgm:t>
        <a:bodyPr/>
        <a:lstStyle/>
        <a:p>
          <a:pPr algn="ctr" rtl="0"/>
          <a:r>
            <a:rPr lang="ar-EG" sz="2000" b="1" dirty="0" smtClean="0"/>
            <a:t>5-توجهات جديدة في مجال الحوكمة الالكترونية </a:t>
          </a:r>
          <a:endParaRPr lang="en-US" sz="2000" dirty="0"/>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t>
        <a:bodyPr/>
        <a:lstStyle/>
        <a:p>
          <a:endParaRPr lang="en-US"/>
        </a:p>
      </dgm:t>
    </dgm:pt>
    <dgm:pt modelId="{8D0E47A7-B8C2-433D-8C14-A37BAB0AEC1F}" type="pres">
      <dgm:prSet presAssocID="{F89841AA-4BE9-46A3-8BE4-0A747E25AD16}" presName="parentText" presStyleLbl="node1" presStyleIdx="0" presStyleCnt="2" custLinFactY="-4308" custLinFactNeighborX="254" custLinFactNeighborY="-100000">
        <dgm:presLayoutVars>
          <dgm:chMax val="0"/>
          <dgm:bulletEnabled val="1"/>
        </dgm:presLayoutVars>
      </dgm:prSet>
      <dgm:spPr/>
      <dgm:t>
        <a:bodyPr/>
        <a:lstStyle/>
        <a:p>
          <a:endParaRPr lang="en-US"/>
        </a:p>
      </dgm:t>
    </dgm:pt>
    <dgm:pt modelId="{E65E0E91-3E3E-48E3-806A-058D49FBF8A8}" type="pres">
      <dgm:prSet presAssocID="{505A0F78-829A-442E-A915-1356BC2C9171}" presName="spacer" presStyleCnt="0"/>
      <dgm:spPr/>
    </dgm:pt>
    <dgm:pt modelId="{892D9E84-61A4-4C34-8E51-F26507D0A1F0}" type="pres">
      <dgm:prSet presAssocID="{3B342737-6303-4830-AC4A-18DC9F11BDA3}" presName="parentText" presStyleLbl="node1" presStyleIdx="1" presStyleCnt="2" custLinFactNeighborX="5420" custLinFactNeighborY="1043">
        <dgm:presLayoutVars>
          <dgm:chMax val="0"/>
          <dgm:bulletEnabled val="1"/>
        </dgm:presLayoutVars>
      </dgm:prSet>
      <dgm:spPr/>
      <dgm:t>
        <a:bodyPr/>
        <a:lstStyle/>
        <a:p>
          <a:endParaRPr lang="en-US"/>
        </a:p>
      </dgm:t>
    </dgm:pt>
  </dgm:ptLst>
  <dgm:cxnLst>
    <dgm:cxn modelId="{C468D88B-BC1A-4C8B-89E4-35F38F75AB42}" srcId="{75EFD309-FAEB-4EC9-A256-6B562F90EE6A}" destId="{3B342737-6303-4830-AC4A-18DC9F11BDA3}" srcOrd="1" destOrd="0" parTransId="{75202A79-ED9B-48CA-B432-58B913D5A984}" sibTransId="{2C88DB88-54A7-44CB-9963-C5A4995CE4C9}"/>
    <dgm:cxn modelId="{BA63E33B-4181-48CD-8EE8-E5AC7D37C74F}" srcId="{75EFD309-FAEB-4EC9-A256-6B562F90EE6A}" destId="{F89841AA-4BE9-46A3-8BE4-0A747E25AD16}" srcOrd="0" destOrd="0" parTransId="{4F72FA02-C672-47DB-8D53-E809BD267600}" sibTransId="{505A0F78-829A-442E-A915-1356BC2C9171}"/>
    <dgm:cxn modelId="{A8898EAB-6A3F-4D69-B872-315B5168F329}" type="presOf" srcId="{75EFD309-FAEB-4EC9-A256-6B562F90EE6A}" destId="{8D6BD308-01C3-4875-BCB7-8BD8744B12FE}" srcOrd="0" destOrd="0" presId="urn:microsoft.com/office/officeart/2005/8/layout/vList2"/>
    <dgm:cxn modelId="{4D32E6A9-6FF8-46F5-B7EA-7E25B174CA04}" type="presOf" srcId="{F89841AA-4BE9-46A3-8BE4-0A747E25AD16}" destId="{8D0E47A7-B8C2-433D-8C14-A37BAB0AEC1F}" srcOrd="0" destOrd="0" presId="urn:microsoft.com/office/officeart/2005/8/layout/vList2"/>
    <dgm:cxn modelId="{D0E2F9BF-537B-4EF9-8E49-B0F83B7FFC3F}" type="presOf" srcId="{3B342737-6303-4830-AC4A-18DC9F11BDA3}" destId="{892D9E84-61A4-4C34-8E51-F26507D0A1F0}" srcOrd="0" destOrd="0" presId="urn:microsoft.com/office/officeart/2005/8/layout/vList2"/>
    <dgm:cxn modelId="{8B7430F6-4D3E-4C51-AAD3-7DFE4C93907F}" type="presParOf" srcId="{8D6BD308-01C3-4875-BCB7-8BD8744B12FE}" destId="{8D0E47A7-B8C2-433D-8C14-A37BAB0AEC1F}" srcOrd="0" destOrd="0" presId="urn:microsoft.com/office/officeart/2005/8/layout/vList2"/>
    <dgm:cxn modelId="{5ED00CFE-8A12-4D95-A8A3-5B8C0E1743AF}" type="presParOf" srcId="{8D6BD308-01C3-4875-BCB7-8BD8744B12FE}" destId="{E65E0E91-3E3E-48E3-806A-058D49FBF8A8}" srcOrd="1" destOrd="0" presId="urn:microsoft.com/office/officeart/2005/8/layout/vList2"/>
    <dgm:cxn modelId="{73322439-462D-4ABA-B023-2CDEF16B46AB}" type="presParOf" srcId="{8D6BD308-01C3-4875-BCB7-8BD8744B12FE}" destId="{892D9E84-61A4-4C34-8E51-F26507D0A1F0}"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2000" b="1" dirty="0" smtClean="0"/>
            <a:t>1-ماهية الحوكمة </a:t>
          </a:r>
          <a:endParaRPr lang="en-US" sz="2000" dirty="0"/>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D837E2C6-ED41-41F8-AEF5-72A35F5F9D3C}">
      <dgm:prSet custT="1"/>
      <dgm:spPr/>
      <dgm:t>
        <a:bodyPr/>
        <a:lstStyle/>
        <a:p>
          <a:pPr algn="ctr" rtl="0"/>
          <a:r>
            <a:rPr lang="ar-EG" sz="2000" b="1" dirty="0" smtClean="0"/>
            <a:t>2-مفاهيم أساسية حول الحكومة الالكترونية   </a:t>
          </a:r>
          <a:endParaRPr lang="en-US" sz="2000" dirty="0"/>
        </a:p>
      </dgm:t>
    </dgm:pt>
    <dgm:pt modelId="{3E2601C8-2B38-4F15-A354-A685F61FBCCB}" type="parTrans" cxnId="{9DEC1669-F63A-425C-93A3-960027D6E89E}">
      <dgm:prSet/>
      <dgm:spPr/>
      <dgm:t>
        <a:bodyPr/>
        <a:lstStyle/>
        <a:p>
          <a:endParaRPr lang="en-US"/>
        </a:p>
      </dgm:t>
    </dgm:pt>
    <dgm:pt modelId="{F85862A6-4968-4DAA-9453-181DD74D9463}" type="sibTrans" cxnId="{9DEC1669-F63A-425C-93A3-960027D6E89E}">
      <dgm:prSet/>
      <dgm:spPr/>
      <dgm:t>
        <a:bodyPr/>
        <a:lstStyle/>
        <a:p>
          <a:endParaRPr lang="en-US"/>
        </a:p>
      </dgm:t>
    </dgm:pt>
    <dgm:pt modelId="{3B342737-6303-4830-AC4A-18DC9F11BDA3}">
      <dgm:prSet custT="1"/>
      <dgm:spPr/>
      <dgm:t>
        <a:bodyPr/>
        <a:lstStyle/>
        <a:p>
          <a:pPr algn="ctr" rtl="0"/>
          <a:r>
            <a:rPr lang="ar-EG" sz="2000" b="1" dirty="0" smtClean="0"/>
            <a:t>3-التخطيط الاستراتيجي للحكومة الالكترونية و الحوكمة الالكترونية</a:t>
          </a:r>
          <a:endParaRPr lang="en-US" sz="2000" dirty="0"/>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t>
        <a:bodyPr/>
        <a:lstStyle/>
        <a:p>
          <a:endParaRPr lang="en-US"/>
        </a:p>
      </dgm:t>
    </dgm:pt>
    <dgm:pt modelId="{8D0E47A7-B8C2-433D-8C14-A37BAB0AEC1F}" type="pres">
      <dgm:prSet presAssocID="{F89841AA-4BE9-46A3-8BE4-0A747E25AD16}" presName="parentText" presStyleLbl="node1" presStyleIdx="0" presStyleCnt="3" custLinFactNeighborX="410" custLinFactNeighborY="70916">
        <dgm:presLayoutVars>
          <dgm:chMax val="0"/>
          <dgm:bulletEnabled val="1"/>
        </dgm:presLayoutVars>
      </dgm:prSet>
      <dgm:spPr/>
      <dgm:t>
        <a:bodyPr/>
        <a:lstStyle/>
        <a:p>
          <a:endParaRPr lang="en-US"/>
        </a:p>
      </dgm:t>
    </dgm:pt>
    <dgm:pt modelId="{E65E0E91-3E3E-48E3-806A-058D49FBF8A8}" type="pres">
      <dgm:prSet presAssocID="{505A0F78-829A-442E-A915-1356BC2C9171}" presName="spacer" presStyleCnt="0"/>
      <dgm:spPr/>
    </dgm:pt>
    <dgm:pt modelId="{D21F54BA-3824-490C-9893-B73DB43594DB}" type="pres">
      <dgm:prSet presAssocID="{D837E2C6-ED41-41F8-AEF5-72A35F5F9D3C}" presName="parentText" presStyleLbl="node1" presStyleIdx="1" presStyleCnt="3" custLinFactNeighborY="38933">
        <dgm:presLayoutVars>
          <dgm:chMax val="0"/>
          <dgm:bulletEnabled val="1"/>
        </dgm:presLayoutVars>
      </dgm:prSet>
      <dgm:spPr/>
      <dgm:t>
        <a:bodyPr/>
        <a:lstStyle/>
        <a:p>
          <a:endParaRPr lang="en-US"/>
        </a:p>
      </dgm:t>
    </dgm:pt>
    <dgm:pt modelId="{C88CFE27-A634-46A6-953D-5CAC624C0D5A}" type="pres">
      <dgm:prSet presAssocID="{F85862A6-4968-4DAA-9453-181DD74D9463}" presName="spacer" presStyleCnt="0"/>
      <dgm:spPr/>
    </dgm:pt>
    <dgm:pt modelId="{892D9E84-61A4-4C34-8E51-F26507D0A1F0}" type="pres">
      <dgm:prSet presAssocID="{3B342737-6303-4830-AC4A-18DC9F11BDA3}" presName="parentText" presStyleLbl="node1" presStyleIdx="2" presStyleCnt="3">
        <dgm:presLayoutVars>
          <dgm:chMax val="0"/>
          <dgm:bulletEnabled val="1"/>
        </dgm:presLayoutVars>
      </dgm:prSet>
      <dgm:spPr/>
      <dgm:t>
        <a:bodyPr/>
        <a:lstStyle/>
        <a:p>
          <a:endParaRPr lang="en-US"/>
        </a:p>
      </dgm:t>
    </dgm:pt>
  </dgm:ptLst>
  <dgm:cxnLst>
    <dgm:cxn modelId="{7BC14E2A-C0F2-48AC-A4DA-B7CE17ED8BFF}" type="presOf" srcId="{3B342737-6303-4830-AC4A-18DC9F11BDA3}" destId="{892D9E84-61A4-4C34-8E51-F26507D0A1F0}" srcOrd="0" destOrd="0" presId="urn:microsoft.com/office/officeart/2005/8/layout/vList2"/>
    <dgm:cxn modelId="{C468D88B-BC1A-4C8B-89E4-35F38F75AB42}" srcId="{75EFD309-FAEB-4EC9-A256-6B562F90EE6A}" destId="{3B342737-6303-4830-AC4A-18DC9F11BDA3}" srcOrd="2" destOrd="0" parTransId="{75202A79-ED9B-48CA-B432-58B913D5A984}" sibTransId="{2C88DB88-54A7-44CB-9963-C5A4995CE4C9}"/>
    <dgm:cxn modelId="{0822174C-C8D7-4F47-A237-51BDB9317745}" type="presOf" srcId="{F89841AA-4BE9-46A3-8BE4-0A747E25AD16}" destId="{8D0E47A7-B8C2-433D-8C14-A37BAB0AEC1F}" srcOrd="0" destOrd="0" presId="urn:microsoft.com/office/officeart/2005/8/layout/vList2"/>
    <dgm:cxn modelId="{DFBFD721-6D9C-40C9-B8C7-968B886EEFDB}" type="presOf" srcId="{75EFD309-FAEB-4EC9-A256-6B562F90EE6A}" destId="{8D6BD308-01C3-4875-BCB7-8BD8744B12FE}" srcOrd="0" destOrd="0" presId="urn:microsoft.com/office/officeart/2005/8/layout/vList2"/>
    <dgm:cxn modelId="{A69D96A1-6C92-4C03-83B2-C82E9B98B2CE}" type="presOf" srcId="{D837E2C6-ED41-41F8-AEF5-72A35F5F9D3C}" destId="{D21F54BA-3824-490C-9893-B73DB43594DB}" srcOrd="0" destOrd="0" presId="urn:microsoft.com/office/officeart/2005/8/layout/vList2"/>
    <dgm:cxn modelId="{BA63E33B-4181-48CD-8EE8-E5AC7D37C74F}" srcId="{75EFD309-FAEB-4EC9-A256-6B562F90EE6A}" destId="{F89841AA-4BE9-46A3-8BE4-0A747E25AD16}" srcOrd="0" destOrd="0" parTransId="{4F72FA02-C672-47DB-8D53-E809BD267600}" sibTransId="{505A0F78-829A-442E-A915-1356BC2C9171}"/>
    <dgm:cxn modelId="{9DEC1669-F63A-425C-93A3-960027D6E89E}" srcId="{75EFD309-FAEB-4EC9-A256-6B562F90EE6A}" destId="{D837E2C6-ED41-41F8-AEF5-72A35F5F9D3C}" srcOrd="1" destOrd="0" parTransId="{3E2601C8-2B38-4F15-A354-A685F61FBCCB}" sibTransId="{F85862A6-4968-4DAA-9453-181DD74D9463}"/>
    <dgm:cxn modelId="{0EFFFE58-AB26-44F6-98C2-BF1525E09B65}" type="presParOf" srcId="{8D6BD308-01C3-4875-BCB7-8BD8744B12FE}" destId="{8D0E47A7-B8C2-433D-8C14-A37BAB0AEC1F}" srcOrd="0" destOrd="0" presId="urn:microsoft.com/office/officeart/2005/8/layout/vList2"/>
    <dgm:cxn modelId="{16C756AA-2C47-4421-B972-2F8F31B61EEC}" type="presParOf" srcId="{8D6BD308-01C3-4875-BCB7-8BD8744B12FE}" destId="{E65E0E91-3E3E-48E3-806A-058D49FBF8A8}" srcOrd="1" destOrd="0" presId="urn:microsoft.com/office/officeart/2005/8/layout/vList2"/>
    <dgm:cxn modelId="{25D2457A-00A2-4C8B-8D79-1F480EB17CDB}" type="presParOf" srcId="{8D6BD308-01C3-4875-BCB7-8BD8744B12FE}" destId="{D21F54BA-3824-490C-9893-B73DB43594DB}" srcOrd="2" destOrd="0" presId="urn:microsoft.com/office/officeart/2005/8/layout/vList2"/>
    <dgm:cxn modelId="{B3ED4A5E-37A9-4986-BDBC-4CC21D5FBFBA}" type="presParOf" srcId="{8D6BD308-01C3-4875-BCB7-8BD8744B12FE}" destId="{C88CFE27-A634-46A6-953D-5CAC624C0D5A}" srcOrd="3" destOrd="0" presId="urn:microsoft.com/office/officeart/2005/8/layout/vList2"/>
    <dgm:cxn modelId="{6995DC9A-A978-409B-BADE-E06B1F017409}" type="presParOf" srcId="{8D6BD308-01C3-4875-BCB7-8BD8744B12FE}" destId="{892D9E84-61A4-4C34-8E51-F26507D0A1F0}" srcOrd="4"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AAED62B4-C682-4398-830E-AE0BDCFA9584}"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مفهوم الحوكمة</a:t>
          </a:r>
          <a:endParaRPr lang="en-US" sz="2000" b="1" dirty="0" smtClean="0"/>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أهمية الحوكمة </a:t>
          </a:r>
          <a:r>
            <a:rPr lang="en-US" sz="2000" b="1" dirty="0" smtClean="0"/>
            <a:t>          </a:t>
          </a:r>
          <a:r>
            <a:rPr lang="ar-EG" sz="2000" b="1" dirty="0" smtClean="0"/>
            <a:t>و خصائصها</a:t>
          </a:r>
          <a:endParaRPr lang="en-US" sz="2000" dirty="0" smtClean="0"/>
        </a:p>
        <a:p>
          <a:pPr marL="0" marR="0" lvl="0" indent="0" defTabSz="914400" rtl="1" eaLnBrk="1" fontAlgn="auto" latinLnBrk="0" hangingPunct="1">
            <a:lnSpc>
              <a:spcPct val="100000"/>
            </a:lnSpc>
            <a:spcBef>
              <a:spcPts val="0"/>
            </a:spcBef>
            <a:spcAft>
              <a:spcPts val="0"/>
            </a:spcAft>
            <a:buClrTx/>
            <a:buSzTx/>
            <a:buFontTx/>
            <a:buNone/>
            <a:tabLst/>
            <a:defRPr/>
          </a:pPr>
          <a:endParaRPr lang="en-US" sz="2000" b="1" dirty="0" smtClean="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44CEFAA9-F6CA-40F6-941F-F08EF0B8BD63}">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آليات تطبيق الحوكمة في القطاع العام و الخاص </a:t>
          </a:r>
          <a:endParaRPr lang="en-US" sz="2000" b="1" dirty="0" smtClean="0"/>
        </a:p>
        <a:p>
          <a:pPr lvl="0" defTabSz="889000" rtl="1">
            <a:lnSpc>
              <a:spcPct val="90000"/>
            </a:lnSpc>
            <a:spcBef>
              <a:spcPct val="0"/>
            </a:spcBef>
            <a:spcAft>
              <a:spcPct val="35000"/>
            </a:spcAft>
          </a:pPr>
          <a:endParaRPr lang="en-US" sz="2000" dirty="0"/>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 modelId="{01A16F23-C45F-4911-85EF-1210632A0A70}" type="pres">
      <dgm:prSet presAssocID="{61CAAD6D-90C6-433C-AA35-9D8694D3D1C7}" presName="circ1" presStyleLbl="vennNode1" presStyleIdx="0" presStyleCnt="3"/>
      <dgm:spPr/>
      <dgm:t>
        <a:bodyPr/>
        <a:lstStyle/>
        <a:p>
          <a:endParaRPr lang="en-US"/>
        </a:p>
      </dgm:t>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t>
        <a:bodyPr/>
        <a:lstStyle/>
        <a:p>
          <a:endParaRPr lang="en-US"/>
        </a:p>
      </dgm:t>
    </dgm:pt>
    <dgm:pt modelId="{DDF24712-D9AF-4A5D-804A-3CCE3324A2BD}" type="pres">
      <dgm:prSet presAssocID="{AFE247C8-F63A-408C-B736-C6356E496CA1}" presName="circ2" presStyleLbl="vennNode1" presStyleIdx="1" presStyleCnt="3" custScaleX="120462" custLinFactNeighborX="1385" custLinFactNeighborY="4530"/>
      <dgm:spPr/>
      <dgm:t>
        <a:bodyPr/>
        <a:lstStyle/>
        <a:p>
          <a:endParaRPr lang="en-US"/>
        </a:p>
      </dgm:t>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t>
        <a:bodyPr/>
        <a:lstStyle/>
        <a:p>
          <a:endParaRPr lang="en-US"/>
        </a:p>
      </dgm:t>
    </dgm:pt>
    <dgm:pt modelId="{470DC82F-77F2-4D5D-BB03-617C94233941}" type="pres">
      <dgm:prSet presAssocID="{44CEFAA9-F6CA-40F6-941F-F08EF0B8BD63}" presName="circ3" presStyleLbl="vennNode1" presStyleIdx="2" presStyleCnt="3"/>
      <dgm:spPr/>
      <dgm:t>
        <a:bodyPr/>
        <a:lstStyle/>
        <a:p>
          <a:endParaRPr lang="en-US"/>
        </a:p>
      </dgm:t>
    </dgm:pt>
    <dgm:pt modelId="{F6B3EC3E-68BE-4C60-B5FE-C5DEEBAC2FD7}" type="pres">
      <dgm:prSet presAssocID="{44CEFAA9-F6CA-40F6-941F-F08EF0B8BD63}" presName="circ3Tx" presStyleLbl="revTx" presStyleIdx="0" presStyleCnt="0">
        <dgm:presLayoutVars>
          <dgm:chMax val="0"/>
          <dgm:chPref val="0"/>
          <dgm:bulletEnabled val="1"/>
        </dgm:presLayoutVars>
      </dgm:prSet>
      <dgm:spPr/>
      <dgm:t>
        <a:bodyPr/>
        <a:lstStyle/>
        <a:p>
          <a:endParaRPr lang="en-US"/>
        </a:p>
      </dgm:t>
    </dgm:pt>
  </dgm:ptLst>
  <dgm:cxnLst>
    <dgm:cxn modelId="{BFA6C638-48D3-4A5D-9108-96CA3F5A4192}" type="presOf" srcId="{AFE247C8-F63A-408C-B736-C6356E496CA1}" destId="{6C84E011-640F-4A12-AB04-F1106C28B7AA}" srcOrd="1"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86EE4937-A098-47C6-8D0D-780043DBD2DA}" srcId="{A2549BC2-D4D1-497E-BCDB-2EA8CC03AB9B}" destId="{AFE247C8-F63A-408C-B736-C6356E496CA1}" srcOrd="1" destOrd="0" parTransId="{C63B5186-557B-4CEB-BC67-B3B0BC851375}" sibTransId="{73605475-5BAE-4139-AD8C-80E5E4D35BF9}"/>
    <dgm:cxn modelId="{BAC3067F-7182-4CE6-B823-6C3ED04186E7}" type="presOf" srcId="{A2549BC2-D4D1-497E-BCDB-2EA8CC03AB9B}" destId="{8D91F3C3-BE84-42DD-8D72-718221BDD2BB}" srcOrd="0" destOrd="0" presId="urn:microsoft.com/office/officeart/2005/8/layout/venn1"/>
    <dgm:cxn modelId="{6F0C414F-1DFD-4F29-8E78-EB9C46F3B660}" type="presOf" srcId="{44CEFAA9-F6CA-40F6-941F-F08EF0B8BD63}" destId="{470DC82F-77F2-4D5D-BB03-617C94233941}" srcOrd="0" destOrd="0" presId="urn:microsoft.com/office/officeart/2005/8/layout/venn1"/>
    <dgm:cxn modelId="{A70A317A-2EFF-4F38-8847-D67DA00B3DBB}" type="presOf" srcId="{61CAAD6D-90C6-433C-AA35-9D8694D3D1C7}" destId="{DA02A205-EAF4-4316-A5D2-5E9D48150746}" srcOrd="1" destOrd="0" presId="urn:microsoft.com/office/officeart/2005/8/layout/venn1"/>
    <dgm:cxn modelId="{B5AE9F3D-FFF0-4BA9-AC85-88708795E230}" type="presOf" srcId="{44CEFAA9-F6CA-40F6-941F-F08EF0B8BD63}" destId="{F6B3EC3E-68BE-4C60-B5FE-C5DEEBAC2FD7}" srcOrd="1" destOrd="0" presId="urn:microsoft.com/office/officeart/2005/8/layout/venn1"/>
    <dgm:cxn modelId="{B00F5584-5A47-43E0-82ED-A3872D7D0150}" type="presOf" srcId="{61CAAD6D-90C6-433C-AA35-9D8694D3D1C7}" destId="{01A16F23-C45F-4911-85EF-1210632A0A70}" srcOrd="0" destOrd="0" presId="urn:microsoft.com/office/officeart/2005/8/layout/venn1"/>
    <dgm:cxn modelId="{44C03936-4539-4683-AA12-AF1D3E9613A9}" type="presOf" srcId="{AFE247C8-F63A-408C-B736-C6356E496CA1}" destId="{DDF24712-D9AF-4A5D-804A-3CCE3324A2BD}" srcOrd="0" destOrd="0" presId="urn:microsoft.com/office/officeart/2005/8/layout/venn1"/>
    <dgm:cxn modelId="{F2805BE0-4243-4C09-9F13-AC713683514A}" srcId="{A2549BC2-D4D1-497E-BCDB-2EA8CC03AB9B}" destId="{44CEFAA9-F6CA-40F6-941F-F08EF0B8BD63}" srcOrd="2" destOrd="0" parTransId="{7D31FC12-DC7B-4AEA-BB0B-FB08EE2D144E}" sibTransId="{FC7BD2B4-E80E-45D0-86DC-07F11F7055FF}"/>
    <dgm:cxn modelId="{345216FA-FCAE-4655-B12A-5725A2B0D910}" type="presParOf" srcId="{8D91F3C3-BE84-42DD-8D72-718221BDD2BB}" destId="{01A16F23-C45F-4911-85EF-1210632A0A70}" srcOrd="0" destOrd="0" presId="urn:microsoft.com/office/officeart/2005/8/layout/venn1"/>
    <dgm:cxn modelId="{9A501045-3003-458A-986A-2FC42AC53242}" type="presParOf" srcId="{8D91F3C3-BE84-42DD-8D72-718221BDD2BB}" destId="{DA02A205-EAF4-4316-A5D2-5E9D48150746}" srcOrd="1" destOrd="0" presId="urn:microsoft.com/office/officeart/2005/8/layout/venn1"/>
    <dgm:cxn modelId="{18483424-4EF4-479B-99F3-944269D9CE62}" type="presParOf" srcId="{8D91F3C3-BE84-42DD-8D72-718221BDD2BB}" destId="{DDF24712-D9AF-4A5D-804A-3CCE3324A2BD}" srcOrd="2" destOrd="0" presId="urn:microsoft.com/office/officeart/2005/8/layout/venn1"/>
    <dgm:cxn modelId="{CA336179-A2D9-4950-9BCE-0BC24A5B247B}" type="presParOf" srcId="{8D91F3C3-BE84-42DD-8D72-718221BDD2BB}" destId="{6C84E011-640F-4A12-AB04-F1106C28B7AA}" srcOrd="3" destOrd="0" presId="urn:microsoft.com/office/officeart/2005/8/layout/venn1"/>
    <dgm:cxn modelId="{428B72CB-A83B-4F5C-81D1-40B6CD1492EA}" type="presParOf" srcId="{8D91F3C3-BE84-42DD-8D72-718221BDD2BB}" destId="{470DC82F-77F2-4D5D-BB03-617C94233941}" srcOrd="4" destOrd="0" presId="urn:microsoft.com/office/officeart/2005/8/layout/venn1"/>
    <dgm:cxn modelId="{F10A9E9A-5D4E-4BDC-A041-9EE7229BD1DA}" type="presParOf" srcId="{8D91F3C3-BE84-42DD-8D72-718221BDD2BB}" destId="{F6B3EC3E-68BE-4C60-B5FE-C5DEEBAC2FD7}" srcOrd="5"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33353CF-93ED-4CBC-9172-6EF73063A5D6}"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F673836F-42A5-4674-8C1B-32FE5021C1FC}"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879C0D15-C7EB-41EC-887A-D55F38602FA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04A74C5B-B87F-4654-B8D5-D798F0AAAAC9}"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05E03829-E89D-477E-B347-AC138F95CCD8}"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43553DC7-6F53-4107-97D1-BD3C6A9B8BC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D17CE33D-9867-4232-BA7F-52C2D598452E}"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88D0522B-43A4-4D2F-B486-08ADB87071BC}"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41D72ABD-E5EF-41C3-BE93-6339B280CCA9}"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87A2C86A-64FB-4F79-9466-6FE5833818E6}"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FCAD5C7A-56DE-4335-B00E-643DC5E61675}"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91778F66-981B-48FA-A288-B4F488391CE8}"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Lst>
  <dgm:cxnLst>
    <dgm:cxn modelId="{7D351D4F-0DF2-4821-85C1-DCCFD325917F}" type="presOf" srcId="{A2549BC2-D4D1-497E-BCDB-2EA8CC03AB9B}" destId="{8D91F3C3-BE84-42DD-8D72-718221BDD2BB}" srcOrd="0"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BB422839-D260-4A29-897F-64AF2B58D74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40EB46B4-E173-45EC-9A23-2BE9510BD1D6}">
      <dgm:prSet/>
      <dgm:spPr/>
      <dgm:t>
        <a:bodyPr/>
        <a:lstStyle/>
        <a:p>
          <a:pPr rtl="1"/>
          <a:r>
            <a:rPr lang="ar-EG" b="1" dirty="0" smtClean="0"/>
            <a:t>الحوكمة الالكترونية </a:t>
          </a:r>
          <a:endParaRPr lang="en-US" dirty="0"/>
        </a:p>
      </dgm:t>
    </dgm:pt>
    <dgm:pt modelId="{EC3587B8-E3C9-44AB-B95A-EFD02E761485}" type="parTrans" cxnId="{ED9B70C2-2953-4457-B47B-E7D411ABB1B5}">
      <dgm:prSet/>
      <dgm:spPr/>
      <dgm:t>
        <a:bodyPr/>
        <a:lstStyle/>
        <a:p>
          <a:endParaRPr lang="en-US"/>
        </a:p>
      </dgm:t>
    </dgm:pt>
    <dgm:pt modelId="{BF27971D-F582-4838-9F3B-BB00E43F843E}" type="sibTrans" cxnId="{ED9B70C2-2953-4457-B47B-E7D411ABB1B5}">
      <dgm:prSet/>
      <dgm:spPr/>
      <dgm:t>
        <a:bodyPr/>
        <a:lstStyle/>
        <a:p>
          <a:endParaRPr lang="en-US"/>
        </a:p>
      </dgm:t>
    </dgm:pt>
    <dgm:pt modelId="{F915D182-B6A9-42EB-9353-F00A0207FCF9}">
      <dgm:prSet custT="1"/>
      <dgm:spPr/>
      <dgm:t>
        <a:bodyPr/>
        <a:lstStyle/>
        <a:p>
          <a:pPr rtl="1"/>
          <a:r>
            <a:rPr lang="ar-EG" sz="2400" b="1" dirty="0" smtClean="0"/>
            <a:t>عوامل نجاح الحكومة الالكترونية</a:t>
          </a:r>
          <a:endParaRPr lang="en-US" sz="2400" dirty="0"/>
        </a:p>
      </dgm:t>
    </dgm:pt>
    <dgm:pt modelId="{A9A1A7AC-9B94-4C88-98B0-9E25A08B5829}" type="parTrans" cxnId="{0E4F2C0C-1359-4692-A113-0C57107BBA3C}">
      <dgm:prSet/>
      <dgm:spPr/>
      <dgm:t>
        <a:bodyPr/>
        <a:lstStyle/>
        <a:p>
          <a:endParaRPr lang="en-US"/>
        </a:p>
      </dgm:t>
    </dgm:pt>
    <dgm:pt modelId="{AD4E39E2-B74B-4C32-892B-6DD4335EAEF9}" type="sibTrans" cxnId="{0E4F2C0C-1359-4692-A113-0C57107BBA3C}">
      <dgm:prSet/>
      <dgm:spPr/>
      <dgm:t>
        <a:bodyPr/>
        <a:lstStyle/>
        <a:p>
          <a:endParaRPr lang="en-US"/>
        </a:p>
      </dgm:t>
    </dgm:pt>
    <dgm:pt modelId="{AFD6C410-D13C-46AB-B5E4-0818F50C8B29}">
      <dgm:prSet custT="1"/>
      <dgm:spPr/>
      <dgm:t>
        <a:bodyPr/>
        <a:lstStyle/>
        <a:p>
          <a:pPr rtl="1"/>
          <a:r>
            <a:rPr lang="ar-EG" sz="2400" b="1" dirty="0" smtClean="0"/>
            <a:t>مراحل نضح الحكومة الالكترونية </a:t>
          </a:r>
          <a:endParaRPr lang="en-US" sz="2400" dirty="0"/>
        </a:p>
      </dgm:t>
    </dgm:pt>
    <dgm:pt modelId="{F172FBCC-7884-4472-AE6D-527E4165CD39}" type="parTrans" cxnId="{6D66602C-36AD-459E-9D37-5587D806D419}">
      <dgm:prSet/>
      <dgm:spPr/>
      <dgm:t>
        <a:bodyPr/>
        <a:lstStyle/>
        <a:p>
          <a:endParaRPr lang="en-US"/>
        </a:p>
      </dgm:t>
    </dgm:pt>
    <dgm:pt modelId="{45B0DE2D-F602-403F-88B1-6A0855DEAFAD}" type="sibTrans" cxnId="{6D66602C-36AD-459E-9D37-5587D806D419}">
      <dgm:prSet/>
      <dgm:spPr/>
      <dgm:t>
        <a:bodyPr/>
        <a:lstStyle/>
        <a:p>
          <a:endParaRPr lang="en-US"/>
        </a:p>
      </dgm:t>
    </dgm:pt>
    <dgm:pt modelId="{9E1DCD3B-858B-40C9-9F0E-F581E9480ACA}">
      <dgm:prSet custT="1"/>
      <dgm:spPr/>
      <dgm:t>
        <a:bodyPr/>
        <a:lstStyle/>
        <a:p>
          <a:pPr rtl="1"/>
          <a:r>
            <a:rPr lang="ar-EG" sz="2400" b="1" dirty="0" smtClean="0"/>
            <a:t>مزايا الحكومة الالكترونية </a:t>
          </a:r>
          <a:endParaRPr lang="en-US" sz="1400" dirty="0"/>
        </a:p>
      </dgm:t>
    </dgm:pt>
    <dgm:pt modelId="{2024609E-3697-4A7A-8838-22F3ECDEEF26}" type="parTrans" cxnId="{0D9E94CE-9258-4A2C-9089-51B9C6972D73}">
      <dgm:prSet/>
      <dgm:spPr/>
      <dgm:t>
        <a:bodyPr/>
        <a:lstStyle/>
        <a:p>
          <a:endParaRPr lang="en-US"/>
        </a:p>
      </dgm:t>
    </dgm:pt>
    <dgm:pt modelId="{30781D49-ED7B-4E05-A163-ABBA83916358}" type="sibTrans" cxnId="{0D9E94CE-9258-4A2C-9089-51B9C6972D73}">
      <dgm:prSet/>
      <dgm:spPr/>
      <dgm:t>
        <a:bodyPr/>
        <a:lstStyle/>
        <a:p>
          <a:endParaRPr lang="en-US"/>
        </a:p>
      </dgm:t>
    </dgm:pt>
    <dgm:pt modelId="{9ADE912A-31B7-49C9-A1F7-B93BA278D6F0}">
      <dgm:prSet custT="1"/>
      <dgm:spPr/>
      <dgm:t>
        <a:bodyPr/>
        <a:lstStyle/>
        <a:p>
          <a:pPr rtl="1"/>
          <a:r>
            <a:rPr lang="ar-EG" sz="2400" b="1" dirty="0" smtClean="0"/>
            <a:t>الإطار العام للحكومة الالكترونية</a:t>
          </a:r>
          <a:endParaRPr lang="en-US" sz="2400" dirty="0"/>
        </a:p>
      </dgm:t>
    </dgm:pt>
    <dgm:pt modelId="{ED20E2CE-B953-48A3-AF5E-82D32AC59247}" type="parTrans" cxnId="{ABCEF4DB-F84C-41A4-923D-8C8A42DE7E47}">
      <dgm:prSet/>
      <dgm:spPr/>
      <dgm:t>
        <a:bodyPr/>
        <a:lstStyle/>
        <a:p>
          <a:endParaRPr lang="en-US"/>
        </a:p>
      </dgm:t>
    </dgm:pt>
    <dgm:pt modelId="{F5F22063-BD2F-4A0B-AB13-43D6F361B89C}" type="sibTrans" cxnId="{ABCEF4DB-F84C-41A4-923D-8C8A42DE7E47}">
      <dgm:prSet/>
      <dgm:spPr/>
      <dgm:t>
        <a:bodyPr/>
        <a:lstStyle/>
        <a:p>
          <a:endParaRPr lang="en-US"/>
        </a:p>
      </dgm:t>
    </dgm:pt>
    <dgm:pt modelId="{5E6EBE3A-08CB-454F-BBEE-558A5B2C42E1}">
      <dgm:prSet custT="1"/>
      <dgm:spPr/>
      <dgm:t>
        <a:bodyPr/>
        <a:lstStyle/>
        <a:p>
          <a:pPr rtl="1"/>
          <a:r>
            <a:rPr lang="ar-EG" sz="2400" b="1" dirty="0" smtClean="0"/>
            <a:t>تعريف الحكومة الالكترونية</a:t>
          </a:r>
          <a:endParaRPr lang="en-US" sz="2400" dirty="0"/>
        </a:p>
      </dgm:t>
    </dgm:pt>
    <dgm:pt modelId="{9EEC4ED1-3482-4096-9E5A-2869F669D5F2}" type="parTrans" cxnId="{589FE319-4A20-4EE3-9CFE-7F3B4E7A97F7}">
      <dgm:prSet/>
      <dgm:spPr/>
      <dgm:t>
        <a:bodyPr/>
        <a:lstStyle/>
        <a:p>
          <a:endParaRPr lang="en-US"/>
        </a:p>
      </dgm:t>
    </dgm:pt>
    <dgm:pt modelId="{E55A8667-5859-4AD0-BB72-076A73286CBA}" type="sibTrans" cxnId="{589FE319-4A20-4EE3-9CFE-7F3B4E7A97F7}">
      <dgm:prSet/>
      <dgm:spPr/>
      <dgm:t>
        <a:bodyPr/>
        <a:lstStyle/>
        <a:p>
          <a:endParaRPr lang="en-US"/>
        </a:p>
      </dgm:t>
    </dgm:pt>
    <dgm:pt modelId="{96CD0C6A-75D7-4C18-98AE-15C51C3E333E}" type="pres">
      <dgm:prSet presAssocID="{BB422839-D260-4A29-897F-64AF2B58D748}" presName="diagram" presStyleCnt="0">
        <dgm:presLayoutVars>
          <dgm:chPref val="1"/>
          <dgm:dir/>
          <dgm:animOne val="branch"/>
          <dgm:animLvl val="lvl"/>
          <dgm:resizeHandles/>
        </dgm:presLayoutVars>
      </dgm:prSet>
      <dgm:spPr/>
      <dgm:t>
        <a:bodyPr/>
        <a:lstStyle/>
        <a:p>
          <a:endParaRPr lang="en-US"/>
        </a:p>
      </dgm:t>
    </dgm:pt>
    <dgm:pt modelId="{C0C37F1C-6FD1-4D2C-AB1A-A2E79B87AD19}" type="pres">
      <dgm:prSet presAssocID="{40EB46B4-E173-45EC-9A23-2BE9510BD1D6}" presName="root" presStyleCnt="0"/>
      <dgm:spPr/>
    </dgm:pt>
    <dgm:pt modelId="{3C239283-82C0-46E4-9C4A-2CDD7F1B3A0C}" type="pres">
      <dgm:prSet presAssocID="{40EB46B4-E173-45EC-9A23-2BE9510BD1D6}" presName="rootComposite" presStyleCnt="0"/>
      <dgm:spPr/>
    </dgm:pt>
    <dgm:pt modelId="{4F161DEA-A0C5-406C-B206-15A3FF5B0D7A}" type="pres">
      <dgm:prSet presAssocID="{40EB46B4-E173-45EC-9A23-2BE9510BD1D6}" presName="rootText" presStyleLbl="node1" presStyleIdx="0" presStyleCnt="6" custScaleY="405409" custLinFactNeighborX="2912" custLinFactNeighborY="-2656"/>
      <dgm:spPr/>
      <dgm:t>
        <a:bodyPr/>
        <a:lstStyle/>
        <a:p>
          <a:endParaRPr lang="en-US"/>
        </a:p>
      </dgm:t>
    </dgm:pt>
    <dgm:pt modelId="{A51EBC77-D416-4A34-A237-B808EF5852A8}" type="pres">
      <dgm:prSet presAssocID="{40EB46B4-E173-45EC-9A23-2BE9510BD1D6}" presName="rootConnector" presStyleLbl="node1" presStyleIdx="0" presStyleCnt="6"/>
      <dgm:spPr/>
      <dgm:t>
        <a:bodyPr/>
        <a:lstStyle/>
        <a:p>
          <a:endParaRPr lang="en-US"/>
        </a:p>
      </dgm:t>
    </dgm:pt>
    <dgm:pt modelId="{6A649402-4933-4F00-86D8-09D95173B4E9}" type="pres">
      <dgm:prSet presAssocID="{40EB46B4-E173-45EC-9A23-2BE9510BD1D6}" presName="childShape" presStyleCnt="0"/>
      <dgm:spPr/>
    </dgm:pt>
    <dgm:pt modelId="{2C102495-8576-449E-84B8-04C7764CD61F}" type="pres">
      <dgm:prSet presAssocID="{F915D182-B6A9-42EB-9353-F00A0207FCF9}" presName="root" presStyleCnt="0"/>
      <dgm:spPr/>
    </dgm:pt>
    <dgm:pt modelId="{4B074A93-03B8-414B-8055-509461CB5938}" type="pres">
      <dgm:prSet presAssocID="{F915D182-B6A9-42EB-9353-F00A0207FCF9}" presName="rootComposite" presStyleCnt="0"/>
      <dgm:spPr/>
    </dgm:pt>
    <dgm:pt modelId="{85540A58-EC65-4870-86A7-8CF51AB8DD34}" type="pres">
      <dgm:prSet presAssocID="{F915D182-B6A9-42EB-9353-F00A0207FCF9}" presName="rootText" presStyleLbl="node1" presStyleIdx="1" presStyleCnt="6" custScaleY="390590"/>
      <dgm:spPr/>
      <dgm:t>
        <a:bodyPr/>
        <a:lstStyle/>
        <a:p>
          <a:endParaRPr lang="en-US"/>
        </a:p>
      </dgm:t>
    </dgm:pt>
    <dgm:pt modelId="{6D02D76D-09E6-40CC-A9C8-708857508318}" type="pres">
      <dgm:prSet presAssocID="{F915D182-B6A9-42EB-9353-F00A0207FCF9}" presName="rootConnector" presStyleLbl="node1" presStyleIdx="1" presStyleCnt="6"/>
      <dgm:spPr/>
      <dgm:t>
        <a:bodyPr/>
        <a:lstStyle/>
        <a:p>
          <a:endParaRPr lang="en-US"/>
        </a:p>
      </dgm:t>
    </dgm:pt>
    <dgm:pt modelId="{2CCAF8F3-FFB9-4D69-9A41-18CDD286B43F}" type="pres">
      <dgm:prSet presAssocID="{F915D182-B6A9-42EB-9353-F00A0207FCF9}" presName="childShape" presStyleCnt="0"/>
      <dgm:spPr/>
    </dgm:pt>
    <dgm:pt modelId="{B6D0DCEE-8A3D-4DF2-92A1-94A3CC674884}" type="pres">
      <dgm:prSet presAssocID="{AFD6C410-D13C-46AB-B5E4-0818F50C8B29}" presName="root" presStyleCnt="0"/>
      <dgm:spPr/>
    </dgm:pt>
    <dgm:pt modelId="{E050ECB1-46B5-47A7-8617-AA5D4FBC4866}" type="pres">
      <dgm:prSet presAssocID="{AFD6C410-D13C-46AB-B5E4-0818F50C8B29}" presName="rootComposite" presStyleCnt="0"/>
      <dgm:spPr/>
    </dgm:pt>
    <dgm:pt modelId="{3D1AE17D-FC31-4C22-AA0C-4CC8172E961C}" type="pres">
      <dgm:prSet presAssocID="{AFD6C410-D13C-46AB-B5E4-0818F50C8B29}" presName="rootText" presStyleLbl="node1" presStyleIdx="2" presStyleCnt="6" custScaleY="374504"/>
      <dgm:spPr/>
      <dgm:t>
        <a:bodyPr/>
        <a:lstStyle/>
        <a:p>
          <a:endParaRPr lang="en-US"/>
        </a:p>
      </dgm:t>
    </dgm:pt>
    <dgm:pt modelId="{6C5934D2-A705-48C8-BA6A-17FF48900E0B}" type="pres">
      <dgm:prSet presAssocID="{AFD6C410-D13C-46AB-B5E4-0818F50C8B29}" presName="rootConnector" presStyleLbl="node1" presStyleIdx="2" presStyleCnt="6"/>
      <dgm:spPr/>
      <dgm:t>
        <a:bodyPr/>
        <a:lstStyle/>
        <a:p>
          <a:endParaRPr lang="en-US"/>
        </a:p>
      </dgm:t>
    </dgm:pt>
    <dgm:pt modelId="{A242D5AE-C9F2-4938-862A-56AAE58B9D77}" type="pres">
      <dgm:prSet presAssocID="{AFD6C410-D13C-46AB-B5E4-0818F50C8B29}" presName="childShape" presStyleCnt="0"/>
      <dgm:spPr/>
    </dgm:pt>
    <dgm:pt modelId="{170418BD-EDAF-4122-928D-F94BFBEBB63B}" type="pres">
      <dgm:prSet presAssocID="{9E1DCD3B-858B-40C9-9F0E-F581E9480ACA}" presName="root" presStyleCnt="0"/>
      <dgm:spPr/>
    </dgm:pt>
    <dgm:pt modelId="{90A5B095-F926-4C76-BFC6-4A40F99E39FC}" type="pres">
      <dgm:prSet presAssocID="{9E1DCD3B-858B-40C9-9F0E-F581E9480ACA}" presName="rootComposite" presStyleCnt="0"/>
      <dgm:spPr/>
    </dgm:pt>
    <dgm:pt modelId="{98307FCE-7655-4F8A-AA26-AA9DB7D95B5A}" type="pres">
      <dgm:prSet presAssocID="{9E1DCD3B-858B-40C9-9F0E-F581E9480ACA}" presName="rootText" presStyleLbl="node1" presStyleIdx="3" presStyleCnt="6" custScaleY="378739"/>
      <dgm:spPr/>
      <dgm:t>
        <a:bodyPr/>
        <a:lstStyle/>
        <a:p>
          <a:endParaRPr lang="en-US"/>
        </a:p>
      </dgm:t>
    </dgm:pt>
    <dgm:pt modelId="{8D2A8659-1482-4823-87C8-126D1258A847}" type="pres">
      <dgm:prSet presAssocID="{9E1DCD3B-858B-40C9-9F0E-F581E9480ACA}" presName="rootConnector" presStyleLbl="node1" presStyleIdx="3" presStyleCnt="6"/>
      <dgm:spPr/>
      <dgm:t>
        <a:bodyPr/>
        <a:lstStyle/>
        <a:p>
          <a:endParaRPr lang="en-US"/>
        </a:p>
      </dgm:t>
    </dgm:pt>
    <dgm:pt modelId="{30013AF0-D09D-4C1F-B15E-5085B25027E5}" type="pres">
      <dgm:prSet presAssocID="{9E1DCD3B-858B-40C9-9F0E-F581E9480ACA}" presName="childShape" presStyleCnt="0"/>
      <dgm:spPr/>
    </dgm:pt>
    <dgm:pt modelId="{8D97504E-8428-4B8B-9692-B1636F047855}" type="pres">
      <dgm:prSet presAssocID="{9ADE912A-31B7-49C9-A1F7-B93BA278D6F0}" presName="root" presStyleCnt="0"/>
      <dgm:spPr/>
    </dgm:pt>
    <dgm:pt modelId="{04E76201-F778-480D-9422-998AFD7DACB8}" type="pres">
      <dgm:prSet presAssocID="{9ADE912A-31B7-49C9-A1F7-B93BA278D6F0}" presName="rootComposite" presStyleCnt="0"/>
      <dgm:spPr/>
    </dgm:pt>
    <dgm:pt modelId="{8D408CF3-FD67-45A8-859D-1425A7921352}" type="pres">
      <dgm:prSet presAssocID="{9ADE912A-31B7-49C9-A1F7-B93BA278D6F0}" presName="rootText" presStyleLbl="node1" presStyleIdx="4" presStyleCnt="6" custScaleY="398027"/>
      <dgm:spPr/>
      <dgm:t>
        <a:bodyPr/>
        <a:lstStyle/>
        <a:p>
          <a:endParaRPr lang="en-US"/>
        </a:p>
      </dgm:t>
    </dgm:pt>
    <dgm:pt modelId="{824EF711-898F-4908-9298-E047D6185B9F}" type="pres">
      <dgm:prSet presAssocID="{9ADE912A-31B7-49C9-A1F7-B93BA278D6F0}" presName="rootConnector" presStyleLbl="node1" presStyleIdx="4" presStyleCnt="6"/>
      <dgm:spPr/>
      <dgm:t>
        <a:bodyPr/>
        <a:lstStyle/>
        <a:p>
          <a:endParaRPr lang="en-US"/>
        </a:p>
      </dgm:t>
    </dgm:pt>
    <dgm:pt modelId="{2D95BA6E-7D69-4683-A6D9-F6930AA4C0AC}" type="pres">
      <dgm:prSet presAssocID="{9ADE912A-31B7-49C9-A1F7-B93BA278D6F0}" presName="childShape" presStyleCnt="0"/>
      <dgm:spPr/>
    </dgm:pt>
    <dgm:pt modelId="{3C4268D2-6500-47D3-BAC2-8E9817A6CC42}" type="pres">
      <dgm:prSet presAssocID="{5E6EBE3A-08CB-454F-BBEE-558A5B2C42E1}" presName="root" presStyleCnt="0"/>
      <dgm:spPr/>
    </dgm:pt>
    <dgm:pt modelId="{48224440-C5A7-453E-82E2-530DB64D6ECE}" type="pres">
      <dgm:prSet presAssocID="{5E6EBE3A-08CB-454F-BBEE-558A5B2C42E1}" presName="rootComposite" presStyleCnt="0"/>
      <dgm:spPr/>
    </dgm:pt>
    <dgm:pt modelId="{3149BCDF-92A2-4335-A9B8-2D122B8452EC}" type="pres">
      <dgm:prSet presAssocID="{5E6EBE3A-08CB-454F-BBEE-558A5B2C42E1}" presName="rootText" presStyleLbl="node1" presStyleIdx="5" presStyleCnt="6" custScaleY="387882" custLinFactNeighborX="-785" custLinFactNeighborY="-5925"/>
      <dgm:spPr/>
      <dgm:t>
        <a:bodyPr/>
        <a:lstStyle/>
        <a:p>
          <a:endParaRPr lang="en-US"/>
        </a:p>
      </dgm:t>
    </dgm:pt>
    <dgm:pt modelId="{CD3CC8DD-D084-443E-B5D5-6B2E4C0C3D29}" type="pres">
      <dgm:prSet presAssocID="{5E6EBE3A-08CB-454F-BBEE-558A5B2C42E1}" presName="rootConnector" presStyleLbl="node1" presStyleIdx="5" presStyleCnt="6"/>
      <dgm:spPr/>
      <dgm:t>
        <a:bodyPr/>
        <a:lstStyle/>
        <a:p>
          <a:endParaRPr lang="en-US"/>
        </a:p>
      </dgm:t>
    </dgm:pt>
    <dgm:pt modelId="{6340EA72-B616-4C90-BBBB-BDAE7B4FE9B7}" type="pres">
      <dgm:prSet presAssocID="{5E6EBE3A-08CB-454F-BBEE-558A5B2C42E1}" presName="childShape" presStyleCnt="0"/>
      <dgm:spPr/>
    </dgm:pt>
  </dgm:ptLst>
  <dgm:cxnLst>
    <dgm:cxn modelId="{6D66602C-36AD-459E-9D37-5587D806D419}" srcId="{BB422839-D260-4A29-897F-64AF2B58D748}" destId="{AFD6C410-D13C-46AB-B5E4-0818F50C8B29}" srcOrd="2" destOrd="0" parTransId="{F172FBCC-7884-4472-AE6D-527E4165CD39}" sibTransId="{45B0DE2D-F602-403F-88B1-6A0855DEAFAD}"/>
    <dgm:cxn modelId="{52305B4B-5B9D-433F-A835-E02AB9A26852}" type="presOf" srcId="{5E6EBE3A-08CB-454F-BBEE-558A5B2C42E1}" destId="{CD3CC8DD-D084-443E-B5D5-6B2E4C0C3D29}" srcOrd="1" destOrd="0" presId="urn:microsoft.com/office/officeart/2005/8/layout/hierarchy3"/>
    <dgm:cxn modelId="{FB26B9FA-BFB4-4F8B-837B-113BDBAC5A25}" type="presOf" srcId="{F915D182-B6A9-42EB-9353-F00A0207FCF9}" destId="{85540A58-EC65-4870-86A7-8CF51AB8DD34}" srcOrd="0" destOrd="0" presId="urn:microsoft.com/office/officeart/2005/8/layout/hierarchy3"/>
    <dgm:cxn modelId="{53DEB98E-26C9-458B-8E94-CA6757929BAD}" type="presOf" srcId="{F915D182-B6A9-42EB-9353-F00A0207FCF9}" destId="{6D02D76D-09E6-40CC-A9C8-708857508318}" srcOrd="1" destOrd="0" presId="urn:microsoft.com/office/officeart/2005/8/layout/hierarchy3"/>
    <dgm:cxn modelId="{ABCEF4DB-F84C-41A4-923D-8C8A42DE7E47}" srcId="{BB422839-D260-4A29-897F-64AF2B58D748}" destId="{9ADE912A-31B7-49C9-A1F7-B93BA278D6F0}" srcOrd="4" destOrd="0" parTransId="{ED20E2CE-B953-48A3-AF5E-82D32AC59247}" sibTransId="{F5F22063-BD2F-4A0B-AB13-43D6F361B89C}"/>
    <dgm:cxn modelId="{62FC6E46-1E4B-4836-9222-83C72AC7B31D}" type="presOf" srcId="{9ADE912A-31B7-49C9-A1F7-B93BA278D6F0}" destId="{824EF711-898F-4908-9298-E047D6185B9F}" srcOrd="1" destOrd="0" presId="urn:microsoft.com/office/officeart/2005/8/layout/hierarchy3"/>
    <dgm:cxn modelId="{622D7762-03DA-4085-A394-4677D30EDE6C}" type="presOf" srcId="{9E1DCD3B-858B-40C9-9F0E-F581E9480ACA}" destId="{98307FCE-7655-4F8A-AA26-AA9DB7D95B5A}" srcOrd="0" destOrd="0" presId="urn:microsoft.com/office/officeart/2005/8/layout/hierarchy3"/>
    <dgm:cxn modelId="{892AFB33-11E2-4D92-BF2D-7E7CB4982B27}" type="presOf" srcId="{40EB46B4-E173-45EC-9A23-2BE9510BD1D6}" destId="{4F161DEA-A0C5-406C-B206-15A3FF5B0D7A}" srcOrd="0" destOrd="0" presId="urn:microsoft.com/office/officeart/2005/8/layout/hierarchy3"/>
    <dgm:cxn modelId="{589FE319-4A20-4EE3-9CFE-7F3B4E7A97F7}" srcId="{BB422839-D260-4A29-897F-64AF2B58D748}" destId="{5E6EBE3A-08CB-454F-BBEE-558A5B2C42E1}" srcOrd="5" destOrd="0" parTransId="{9EEC4ED1-3482-4096-9E5A-2869F669D5F2}" sibTransId="{E55A8667-5859-4AD0-BB72-076A73286CBA}"/>
    <dgm:cxn modelId="{459BFD1F-5215-40D1-86E8-DC0FAAD7DCC4}" type="presOf" srcId="{AFD6C410-D13C-46AB-B5E4-0818F50C8B29}" destId="{6C5934D2-A705-48C8-BA6A-17FF48900E0B}" srcOrd="1" destOrd="0" presId="urn:microsoft.com/office/officeart/2005/8/layout/hierarchy3"/>
    <dgm:cxn modelId="{0E4F2C0C-1359-4692-A113-0C57107BBA3C}" srcId="{BB422839-D260-4A29-897F-64AF2B58D748}" destId="{F915D182-B6A9-42EB-9353-F00A0207FCF9}" srcOrd="1" destOrd="0" parTransId="{A9A1A7AC-9B94-4C88-98B0-9E25A08B5829}" sibTransId="{AD4E39E2-B74B-4C32-892B-6DD4335EAEF9}"/>
    <dgm:cxn modelId="{49C44042-160D-4463-90AB-511433F32654}" type="presOf" srcId="{40EB46B4-E173-45EC-9A23-2BE9510BD1D6}" destId="{A51EBC77-D416-4A34-A237-B808EF5852A8}" srcOrd="1" destOrd="0" presId="urn:microsoft.com/office/officeart/2005/8/layout/hierarchy3"/>
    <dgm:cxn modelId="{C3CA267D-1E03-481B-B4E6-92876C77FD06}" type="presOf" srcId="{5E6EBE3A-08CB-454F-BBEE-558A5B2C42E1}" destId="{3149BCDF-92A2-4335-A9B8-2D122B8452EC}" srcOrd="0" destOrd="0" presId="urn:microsoft.com/office/officeart/2005/8/layout/hierarchy3"/>
    <dgm:cxn modelId="{ED9B70C2-2953-4457-B47B-E7D411ABB1B5}" srcId="{BB422839-D260-4A29-897F-64AF2B58D748}" destId="{40EB46B4-E173-45EC-9A23-2BE9510BD1D6}" srcOrd="0" destOrd="0" parTransId="{EC3587B8-E3C9-44AB-B95A-EFD02E761485}" sibTransId="{BF27971D-F582-4838-9F3B-BB00E43F843E}"/>
    <dgm:cxn modelId="{37A350AF-84E3-4A8D-AEC8-DA3EBFE6DA09}" type="presOf" srcId="{9E1DCD3B-858B-40C9-9F0E-F581E9480ACA}" destId="{8D2A8659-1482-4823-87C8-126D1258A847}" srcOrd="1" destOrd="0" presId="urn:microsoft.com/office/officeart/2005/8/layout/hierarchy3"/>
    <dgm:cxn modelId="{3FBC2733-55E3-4409-BC2B-0DAC218AFF88}" type="presOf" srcId="{9ADE912A-31B7-49C9-A1F7-B93BA278D6F0}" destId="{8D408CF3-FD67-45A8-859D-1425A7921352}" srcOrd="0" destOrd="0" presId="urn:microsoft.com/office/officeart/2005/8/layout/hierarchy3"/>
    <dgm:cxn modelId="{48E0FC84-59E4-466F-BCB7-B1345C5BE0E7}" type="presOf" srcId="{BB422839-D260-4A29-897F-64AF2B58D748}" destId="{96CD0C6A-75D7-4C18-98AE-15C51C3E333E}" srcOrd="0" destOrd="0" presId="urn:microsoft.com/office/officeart/2005/8/layout/hierarchy3"/>
    <dgm:cxn modelId="{0D9E94CE-9258-4A2C-9089-51B9C6972D73}" srcId="{BB422839-D260-4A29-897F-64AF2B58D748}" destId="{9E1DCD3B-858B-40C9-9F0E-F581E9480ACA}" srcOrd="3" destOrd="0" parTransId="{2024609E-3697-4A7A-8838-22F3ECDEEF26}" sibTransId="{30781D49-ED7B-4E05-A163-ABBA83916358}"/>
    <dgm:cxn modelId="{1E837C80-F39C-412B-B4D6-05ACD7BFB262}" type="presOf" srcId="{AFD6C410-D13C-46AB-B5E4-0818F50C8B29}" destId="{3D1AE17D-FC31-4C22-AA0C-4CC8172E961C}" srcOrd="0" destOrd="0" presId="urn:microsoft.com/office/officeart/2005/8/layout/hierarchy3"/>
    <dgm:cxn modelId="{7C021AD9-1063-41EC-BFB2-40CD50DDD905}" type="presParOf" srcId="{96CD0C6A-75D7-4C18-98AE-15C51C3E333E}" destId="{C0C37F1C-6FD1-4D2C-AB1A-A2E79B87AD19}" srcOrd="0" destOrd="0" presId="urn:microsoft.com/office/officeart/2005/8/layout/hierarchy3"/>
    <dgm:cxn modelId="{F7FB8660-E065-4B85-BBD1-934F04C60511}" type="presParOf" srcId="{C0C37F1C-6FD1-4D2C-AB1A-A2E79B87AD19}" destId="{3C239283-82C0-46E4-9C4A-2CDD7F1B3A0C}" srcOrd="0" destOrd="0" presId="urn:microsoft.com/office/officeart/2005/8/layout/hierarchy3"/>
    <dgm:cxn modelId="{83B05572-F546-44EC-B0EE-FF7BBD9AFB29}" type="presParOf" srcId="{3C239283-82C0-46E4-9C4A-2CDD7F1B3A0C}" destId="{4F161DEA-A0C5-406C-B206-15A3FF5B0D7A}" srcOrd="0" destOrd="0" presId="urn:microsoft.com/office/officeart/2005/8/layout/hierarchy3"/>
    <dgm:cxn modelId="{68B45E05-F252-497A-A01C-9C6B89B29195}" type="presParOf" srcId="{3C239283-82C0-46E4-9C4A-2CDD7F1B3A0C}" destId="{A51EBC77-D416-4A34-A237-B808EF5852A8}" srcOrd="1" destOrd="0" presId="urn:microsoft.com/office/officeart/2005/8/layout/hierarchy3"/>
    <dgm:cxn modelId="{4DB31EEE-660A-4658-B26D-29872FA85232}" type="presParOf" srcId="{C0C37F1C-6FD1-4D2C-AB1A-A2E79B87AD19}" destId="{6A649402-4933-4F00-86D8-09D95173B4E9}" srcOrd="1" destOrd="0" presId="urn:microsoft.com/office/officeart/2005/8/layout/hierarchy3"/>
    <dgm:cxn modelId="{0CED8251-36E7-46E0-BD38-2C9DA6E6D33B}" type="presParOf" srcId="{96CD0C6A-75D7-4C18-98AE-15C51C3E333E}" destId="{2C102495-8576-449E-84B8-04C7764CD61F}" srcOrd="1" destOrd="0" presId="urn:microsoft.com/office/officeart/2005/8/layout/hierarchy3"/>
    <dgm:cxn modelId="{B0E72A66-BD93-4047-91C9-1D9F9ECCC5A1}" type="presParOf" srcId="{2C102495-8576-449E-84B8-04C7764CD61F}" destId="{4B074A93-03B8-414B-8055-509461CB5938}" srcOrd="0" destOrd="0" presId="urn:microsoft.com/office/officeart/2005/8/layout/hierarchy3"/>
    <dgm:cxn modelId="{6214A3FA-61BB-4D64-AC10-615151014F04}" type="presParOf" srcId="{4B074A93-03B8-414B-8055-509461CB5938}" destId="{85540A58-EC65-4870-86A7-8CF51AB8DD34}" srcOrd="0" destOrd="0" presId="urn:microsoft.com/office/officeart/2005/8/layout/hierarchy3"/>
    <dgm:cxn modelId="{4F6779E1-F55B-4819-978C-CCCB9563AD96}" type="presParOf" srcId="{4B074A93-03B8-414B-8055-509461CB5938}" destId="{6D02D76D-09E6-40CC-A9C8-708857508318}" srcOrd="1" destOrd="0" presId="urn:microsoft.com/office/officeart/2005/8/layout/hierarchy3"/>
    <dgm:cxn modelId="{6B9B87B6-89D3-448C-86C0-1144D9C48F84}" type="presParOf" srcId="{2C102495-8576-449E-84B8-04C7764CD61F}" destId="{2CCAF8F3-FFB9-4D69-9A41-18CDD286B43F}" srcOrd="1" destOrd="0" presId="urn:microsoft.com/office/officeart/2005/8/layout/hierarchy3"/>
    <dgm:cxn modelId="{F3B21579-E780-4385-87CD-B1BE35220A04}" type="presParOf" srcId="{96CD0C6A-75D7-4C18-98AE-15C51C3E333E}" destId="{B6D0DCEE-8A3D-4DF2-92A1-94A3CC674884}" srcOrd="2" destOrd="0" presId="urn:microsoft.com/office/officeart/2005/8/layout/hierarchy3"/>
    <dgm:cxn modelId="{49CB1FDE-1822-465E-91ED-106A4CAC9CF1}" type="presParOf" srcId="{B6D0DCEE-8A3D-4DF2-92A1-94A3CC674884}" destId="{E050ECB1-46B5-47A7-8617-AA5D4FBC4866}" srcOrd="0" destOrd="0" presId="urn:microsoft.com/office/officeart/2005/8/layout/hierarchy3"/>
    <dgm:cxn modelId="{F88BD438-A6A9-4DD5-84A0-F6153C758680}" type="presParOf" srcId="{E050ECB1-46B5-47A7-8617-AA5D4FBC4866}" destId="{3D1AE17D-FC31-4C22-AA0C-4CC8172E961C}" srcOrd="0" destOrd="0" presId="urn:microsoft.com/office/officeart/2005/8/layout/hierarchy3"/>
    <dgm:cxn modelId="{EAA1AEEC-2013-49C3-839B-56129E11945E}" type="presParOf" srcId="{E050ECB1-46B5-47A7-8617-AA5D4FBC4866}" destId="{6C5934D2-A705-48C8-BA6A-17FF48900E0B}" srcOrd="1" destOrd="0" presId="urn:microsoft.com/office/officeart/2005/8/layout/hierarchy3"/>
    <dgm:cxn modelId="{CD873935-40F1-4D31-B75F-EB5FFE0CD863}" type="presParOf" srcId="{B6D0DCEE-8A3D-4DF2-92A1-94A3CC674884}" destId="{A242D5AE-C9F2-4938-862A-56AAE58B9D77}" srcOrd="1" destOrd="0" presId="urn:microsoft.com/office/officeart/2005/8/layout/hierarchy3"/>
    <dgm:cxn modelId="{F541E02F-7BAE-48D0-8206-5DAE694E9AB5}" type="presParOf" srcId="{96CD0C6A-75D7-4C18-98AE-15C51C3E333E}" destId="{170418BD-EDAF-4122-928D-F94BFBEBB63B}" srcOrd="3" destOrd="0" presId="urn:microsoft.com/office/officeart/2005/8/layout/hierarchy3"/>
    <dgm:cxn modelId="{5520F5A3-F08D-4038-8BAC-8891570EA049}" type="presParOf" srcId="{170418BD-EDAF-4122-928D-F94BFBEBB63B}" destId="{90A5B095-F926-4C76-BFC6-4A40F99E39FC}" srcOrd="0" destOrd="0" presId="urn:microsoft.com/office/officeart/2005/8/layout/hierarchy3"/>
    <dgm:cxn modelId="{F92CECFA-BDCE-438E-92C2-4372642447AE}" type="presParOf" srcId="{90A5B095-F926-4C76-BFC6-4A40F99E39FC}" destId="{98307FCE-7655-4F8A-AA26-AA9DB7D95B5A}" srcOrd="0" destOrd="0" presId="urn:microsoft.com/office/officeart/2005/8/layout/hierarchy3"/>
    <dgm:cxn modelId="{F8B82F40-BEA0-43F2-9268-62E71F1EB326}" type="presParOf" srcId="{90A5B095-F926-4C76-BFC6-4A40F99E39FC}" destId="{8D2A8659-1482-4823-87C8-126D1258A847}" srcOrd="1" destOrd="0" presId="urn:microsoft.com/office/officeart/2005/8/layout/hierarchy3"/>
    <dgm:cxn modelId="{7282094C-0E98-4435-ADBA-088DC6569D37}" type="presParOf" srcId="{170418BD-EDAF-4122-928D-F94BFBEBB63B}" destId="{30013AF0-D09D-4C1F-B15E-5085B25027E5}" srcOrd="1" destOrd="0" presId="urn:microsoft.com/office/officeart/2005/8/layout/hierarchy3"/>
    <dgm:cxn modelId="{0BB780E7-3D7A-479A-82F2-465F434D4431}" type="presParOf" srcId="{96CD0C6A-75D7-4C18-98AE-15C51C3E333E}" destId="{8D97504E-8428-4B8B-9692-B1636F047855}" srcOrd="4" destOrd="0" presId="urn:microsoft.com/office/officeart/2005/8/layout/hierarchy3"/>
    <dgm:cxn modelId="{53ACB869-0DFD-4B87-87FA-4AFBC4585185}" type="presParOf" srcId="{8D97504E-8428-4B8B-9692-B1636F047855}" destId="{04E76201-F778-480D-9422-998AFD7DACB8}" srcOrd="0" destOrd="0" presId="urn:microsoft.com/office/officeart/2005/8/layout/hierarchy3"/>
    <dgm:cxn modelId="{8CC28871-3A43-4AB5-95A5-675FFE8CFED1}" type="presParOf" srcId="{04E76201-F778-480D-9422-998AFD7DACB8}" destId="{8D408CF3-FD67-45A8-859D-1425A7921352}" srcOrd="0" destOrd="0" presId="urn:microsoft.com/office/officeart/2005/8/layout/hierarchy3"/>
    <dgm:cxn modelId="{95882D13-045F-44F2-BB0C-85FD05BC48F0}" type="presParOf" srcId="{04E76201-F778-480D-9422-998AFD7DACB8}" destId="{824EF711-898F-4908-9298-E047D6185B9F}" srcOrd="1" destOrd="0" presId="urn:microsoft.com/office/officeart/2005/8/layout/hierarchy3"/>
    <dgm:cxn modelId="{42112B39-7AAA-43B7-B9E5-6C3576A0C047}" type="presParOf" srcId="{8D97504E-8428-4B8B-9692-B1636F047855}" destId="{2D95BA6E-7D69-4683-A6D9-F6930AA4C0AC}" srcOrd="1" destOrd="0" presId="urn:microsoft.com/office/officeart/2005/8/layout/hierarchy3"/>
    <dgm:cxn modelId="{83AD95B9-FCAA-4310-B710-83F75D0616F5}" type="presParOf" srcId="{96CD0C6A-75D7-4C18-98AE-15C51C3E333E}" destId="{3C4268D2-6500-47D3-BAC2-8E9817A6CC42}" srcOrd="5" destOrd="0" presId="urn:microsoft.com/office/officeart/2005/8/layout/hierarchy3"/>
    <dgm:cxn modelId="{409FA46B-E36E-4CCD-A343-80428B8B3523}" type="presParOf" srcId="{3C4268D2-6500-47D3-BAC2-8E9817A6CC42}" destId="{48224440-C5A7-453E-82E2-530DB64D6ECE}" srcOrd="0" destOrd="0" presId="urn:microsoft.com/office/officeart/2005/8/layout/hierarchy3"/>
    <dgm:cxn modelId="{36097819-5618-4637-81B2-633C9EAD8260}" type="presParOf" srcId="{48224440-C5A7-453E-82E2-530DB64D6ECE}" destId="{3149BCDF-92A2-4335-A9B8-2D122B8452EC}" srcOrd="0" destOrd="0" presId="urn:microsoft.com/office/officeart/2005/8/layout/hierarchy3"/>
    <dgm:cxn modelId="{9185934A-CE74-4B2C-B801-EE59BFA69AB7}" type="presParOf" srcId="{48224440-C5A7-453E-82E2-530DB64D6ECE}" destId="{CD3CC8DD-D084-443E-B5D5-6B2E4C0C3D29}" srcOrd="1" destOrd="0" presId="urn:microsoft.com/office/officeart/2005/8/layout/hierarchy3"/>
    <dgm:cxn modelId="{7E04B2C4-1AE0-4B9A-8E97-9C1C0E654161}" type="presParOf" srcId="{3C4268D2-6500-47D3-BAC2-8E9817A6CC42}" destId="{6340EA72-B616-4C90-BBBB-BDAE7B4FE9B7}" srcOrd="1" destOrd="0" presId="urn:microsoft.com/office/officeart/2005/8/layout/hierarchy3"/>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1148BA1F-BE15-4529-8B0A-7949EADFC80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61AB1F2B-B953-4D89-AA85-CEAB91A1CB2A}"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BA92EE7A-C093-48FF-A916-4CFA0BD9637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7B988916-7535-483B-BE09-DAB456491365}"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91131712-CE14-4B2A-BB0A-5A718A336AA1}"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1F22884-E4FF-44A6-B6A6-2FD25D56DEE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097B02E9-3F1A-4A04-B74C-2D7430C4D03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BB422839-D260-4A29-897F-64AF2B58D74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F915D182-B6A9-42EB-9353-F00A0207FCF9}">
      <dgm:prSet custT="1"/>
      <dgm:spPr/>
      <dgm:t>
        <a:bodyPr/>
        <a:lstStyle/>
        <a:p>
          <a:pPr rtl="1"/>
          <a:r>
            <a:rPr lang="ar-EG" sz="2400" b="1" dirty="0" smtClean="0"/>
            <a:t>5 -مرحلة التكامل</a:t>
          </a:r>
          <a:endParaRPr lang="en-US" sz="2400" dirty="0"/>
        </a:p>
      </dgm:t>
    </dgm:pt>
    <dgm:pt modelId="{A9A1A7AC-9B94-4C88-98B0-9E25A08B5829}" type="parTrans" cxnId="{0E4F2C0C-1359-4692-A113-0C57107BBA3C}">
      <dgm:prSet/>
      <dgm:spPr/>
      <dgm:t>
        <a:bodyPr/>
        <a:lstStyle/>
        <a:p>
          <a:endParaRPr lang="en-US"/>
        </a:p>
      </dgm:t>
    </dgm:pt>
    <dgm:pt modelId="{AD4E39E2-B74B-4C32-892B-6DD4335EAEF9}" type="sibTrans" cxnId="{0E4F2C0C-1359-4692-A113-0C57107BBA3C}">
      <dgm:prSet/>
      <dgm:spPr/>
      <dgm:t>
        <a:bodyPr/>
        <a:lstStyle/>
        <a:p>
          <a:endParaRPr lang="en-US"/>
        </a:p>
      </dgm:t>
    </dgm:pt>
    <dgm:pt modelId="{AFD6C410-D13C-46AB-B5E4-0818F50C8B29}">
      <dgm:prSet custT="1"/>
      <dgm:spPr/>
      <dgm:t>
        <a:bodyPr/>
        <a:lstStyle/>
        <a:p>
          <a:pPr rtl="1"/>
          <a:r>
            <a:rPr lang="ar-EG" sz="2400" b="1" dirty="0" smtClean="0"/>
            <a:t>4 -مرحلة المعاملات</a:t>
          </a:r>
          <a:endParaRPr lang="en-US" sz="2400" dirty="0"/>
        </a:p>
      </dgm:t>
    </dgm:pt>
    <dgm:pt modelId="{F172FBCC-7884-4472-AE6D-527E4165CD39}" type="parTrans" cxnId="{6D66602C-36AD-459E-9D37-5587D806D419}">
      <dgm:prSet/>
      <dgm:spPr/>
      <dgm:t>
        <a:bodyPr/>
        <a:lstStyle/>
        <a:p>
          <a:endParaRPr lang="en-US"/>
        </a:p>
      </dgm:t>
    </dgm:pt>
    <dgm:pt modelId="{45B0DE2D-F602-403F-88B1-6A0855DEAFAD}" type="sibTrans" cxnId="{6D66602C-36AD-459E-9D37-5587D806D419}">
      <dgm:prSet/>
      <dgm:spPr/>
      <dgm:t>
        <a:bodyPr/>
        <a:lstStyle/>
        <a:p>
          <a:endParaRPr lang="en-US"/>
        </a:p>
      </dgm:t>
    </dgm:pt>
    <dgm:pt modelId="{9E1DCD3B-858B-40C9-9F0E-F581E9480ACA}">
      <dgm:prSet custT="1"/>
      <dgm:spPr/>
      <dgm:t>
        <a:bodyPr/>
        <a:lstStyle/>
        <a:p>
          <a:pPr rtl="1"/>
          <a:r>
            <a:rPr lang="ar-EG" sz="2400" b="1" dirty="0" smtClean="0"/>
            <a:t>3 -مرحلة التفاعل</a:t>
          </a:r>
          <a:endParaRPr lang="en-US" sz="1400" dirty="0"/>
        </a:p>
      </dgm:t>
    </dgm:pt>
    <dgm:pt modelId="{2024609E-3697-4A7A-8838-22F3ECDEEF26}" type="parTrans" cxnId="{0D9E94CE-9258-4A2C-9089-51B9C6972D73}">
      <dgm:prSet/>
      <dgm:spPr/>
      <dgm:t>
        <a:bodyPr/>
        <a:lstStyle/>
        <a:p>
          <a:endParaRPr lang="en-US"/>
        </a:p>
      </dgm:t>
    </dgm:pt>
    <dgm:pt modelId="{30781D49-ED7B-4E05-A163-ABBA83916358}" type="sibTrans" cxnId="{0D9E94CE-9258-4A2C-9089-51B9C6972D73}">
      <dgm:prSet/>
      <dgm:spPr/>
      <dgm:t>
        <a:bodyPr/>
        <a:lstStyle/>
        <a:p>
          <a:endParaRPr lang="en-US"/>
        </a:p>
      </dgm:t>
    </dgm:pt>
    <dgm:pt modelId="{9ADE912A-31B7-49C9-A1F7-B93BA278D6F0}">
      <dgm:prSet custT="1"/>
      <dgm:spPr/>
      <dgm:t>
        <a:bodyPr/>
        <a:lstStyle/>
        <a:p>
          <a:pPr rtl="1"/>
          <a:r>
            <a:rPr lang="ar-EG" sz="2400" b="1" dirty="0" smtClean="0"/>
            <a:t>2 -مرحلة التحسن</a:t>
          </a:r>
          <a:endParaRPr lang="en-US" sz="2400" dirty="0"/>
        </a:p>
      </dgm:t>
    </dgm:pt>
    <dgm:pt modelId="{ED20E2CE-B953-48A3-AF5E-82D32AC59247}" type="parTrans" cxnId="{ABCEF4DB-F84C-41A4-923D-8C8A42DE7E47}">
      <dgm:prSet/>
      <dgm:spPr/>
      <dgm:t>
        <a:bodyPr/>
        <a:lstStyle/>
        <a:p>
          <a:endParaRPr lang="en-US"/>
        </a:p>
      </dgm:t>
    </dgm:pt>
    <dgm:pt modelId="{F5F22063-BD2F-4A0B-AB13-43D6F361B89C}" type="sibTrans" cxnId="{ABCEF4DB-F84C-41A4-923D-8C8A42DE7E47}">
      <dgm:prSet/>
      <dgm:spPr/>
      <dgm:t>
        <a:bodyPr/>
        <a:lstStyle/>
        <a:p>
          <a:endParaRPr lang="en-US"/>
        </a:p>
      </dgm:t>
    </dgm:pt>
    <dgm:pt modelId="{5E6EBE3A-08CB-454F-BBEE-558A5B2C42E1}">
      <dgm:prSet custT="1"/>
      <dgm:spPr/>
      <dgm:t>
        <a:bodyPr/>
        <a:lstStyle/>
        <a:p>
          <a:pPr rtl="1"/>
          <a:r>
            <a:rPr lang="ar-EG" sz="2400" b="1" dirty="0" smtClean="0"/>
            <a:t>1 -مرحلة البزوغ</a:t>
          </a:r>
          <a:endParaRPr lang="en-US" sz="2400" dirty="0"/>
        </a:p>
      </dgm:t>
    </dgm:pt>
    <dgm:pt modelId="{9EEC4ED1-3482-4096-9E5A-2869F669D5F2}" type="parTrans" cxnId="{589FE319-4A20-4EE3-9CFE-7F3B4E7A97F7}">
      <dgm:prSet/>
      <dgm:spPr/>
      <dgm:t>
        <a:bodyPr/>
        <a:lstStyle/>
        <a:p>
          <a:endParaRPr lang="en-US"/>
        </a:p>
      </dgm:t>
    </dgm:pt>
    <dgm:pt modelId="{E55A8667-5859-4AD0-BB72-076A73286CBA}" type="sibTrans" cxnId="{589FE319-4A20-4EE3-9CFE-7F3B4E7A97F7}">
      <dgm:prSet/>
      <dgm:spPr/>
      <dgm:t>
        <a:bodyPr/>
        <a:lstStyle/>
        <a:p>
          <a:endParaRPr lang="en-US"/>
        </a:p>
      </dgm:t>
    </dgm:pt>
    <dgm:pt modelId="{96CD0C6A-75D7-4C18-98AE-15C51C3E333E}" type="pres">
      <dgm:prSet presAssocID="{BB422839-D260-4A29-897F-64AF2B58D748}" presName="diagram" presStyleCnt="0">
        <dgm:presLayoutVars>
          <dgm:chPref val="1"/>
          <dgm:dir/>
          <dgm:animOne val="branch"/>
          <dgm:animLvl val="lvl"/>
          <dgm:resizeHandles/>
        </dgm:presLayoutVars>
      </dgm:prSet>
      <dgm:spPr/>
      <dgm:t>
        <a:bodyPr/>
        <a:lstStyle/>
        <a:p>
          <a:endParaRPr lang="en-US"/>
        </a:p>
      </dgm:t>
    </dgm:pt>
    <dgm:pt modelId="{2C102495-8576-449E-84B8-04C7764CD61F}" type="pres">
      <dgm:prSet presAssocID="{F915D182-B6A9-42EB-9353-F00A0207FCF9}" presName="root" presStyleCnt="0"/>
      <dgm:spPr/>
    </dgm:pt>
    <dgm:pt modelId="{4B074A93-03B8-414B-8055-509461CB5938}" type="pres">
      <dgm:prSet presAssocID="{F915D182-B6A9-42EB-9353-F00A0207FCF9}" presName="rootComposite" presStyleCnt="0"/>
      <dgm:spPr/>
    </dgm:pt>
    <dgm:pt modelId="{85540A58-EC65-4870-86A7-8CF51AB8DD34}" type="pres">
      <dgm:prSet presAssocID="{F915D182-B6A9-42EB-9353-F00A0207FCF9}" presName="rootText" presStyleLbl="node1" presStyleIdx="0" presStyleCnt="5" custScaleY="309513" custLinFactNeighborX="1670" custLinFactNeighborY="-81666"/>
      <dgm:spPr/>
      <dgm:t>
        <a:bodyPr/>
        <a:lstStyle/>
        <a:p>
          <a:endParaRPr lang="en-US"/>
        </a:p>
      </dgm:t>
    </dgm:pt>
    <dgm:pt modelId="{6D02D76D-09E6-40CC-A9C8-708857508318}" type="pres">
      <dgm:prSet presAssocID="{F915D182-B6A9-42EB-9353-F00A0207FCF9}" presName="rootConnector" presStyleLbl="node1" presStyleIdx="0" presStyleCnt="5"/>
      <dgm:spPr/>
      <dgm:t>
        <a:bodyPr/>
        <a:lstStyle/>
        <a:p>
          <a:endParaRPr lang="en-US"/>
        </a:p>
      </dgm:t>
    </dgm:pt>
    <dgm:pt modelId="{2CCAF8F3-FFB9-4D69-9A41-18CDD286B43F}" type="pres">
      <dgm:prSet presAssocID="{F915D182-B6A9-42EB-9353-F00A0207FCF9}" presName="childShape" presStyleCnt="0"/>
      <dgm:spPr/>
    </dgm:pt>
    <dgm:pt modelId="{B6D0DCEE-8A3D-4DF2-92A1-94A3CC674884}" type="pres">
      <dgm:prSet presAssocID="{AFD6C410-D13C-46AB-B5E4-0818F50C8B29}" presName="root" presStyleCnt="0"/>
      <dgm:spPr/>
    </dgm:pt>
    <dgm:pt modelId="{E050ECB1-46B5-47A7-8617-AA5D4FBC4866}" type="pres">
      <dgm:prSet presAssocID="{AFD6C410-D13C-46AB-B5E4-0818F50C8B29}" presName="rootComposite" presStyleCnt="0"/>
      <dgm:spPr/>
    </dgm:pt>
    <dgm:pt modelId="{3D1AE17D-FC31-4C22-AA0C-4CC8172E961C}" type="pres">
      <dgm:prSet presAssocID="{AFD6C410-D13C-46AB-B5E4-0818F50C8B29}" presName="rootText" presStyleLbl="node1" presStyleIdx="1" presStyleCnt="5" custScaleY="300931" custLinFactNeighborX="-185" custLinFactNeighborY="-76922"/>
      <dgm:spPr/>
      <dgm:t>
        <a:bodyPr/>
        <a:lstStyle/>
        <a:p>
          <a:endParaRPr lang="en-US"/>
        </a:p>
      </dgm:t>
    </dgm:pt>
    <dgm:pt modelId="{6C5934D2-A705-48C8-BA6A-17FF48900E0B}" type="pres">
      <dgm:prSet presAssocID="{AFD6C410-D13C-46AB-B5E4-0818F50C8B29}" presName="rootConnector" presStyleLbl="node1" presStyleIdx="1" presStyleCnt="5"/>
      <dgm:spPr/>
      <dgm:t>
        <a:bodyPr/>
        <a:lstStyle/>
        <a:p>
          <a:endParaRPr lang="en-US"/>
        </a:p>
      </dgm:t>
    </dgm:pt>
    <dgm:pt modelId="{A242D5AE-C9F2-4938-862A-56AAE58B9D77}" type="pres">
      <dgm:prSet presAssocID="{AFD6C410-D13C-46AB-B5E4-0818F50C8B29}" presName="childShape" presStyleCnt="0"/>
      <dgm:spPr/>
    </dgm:pt>
    <dgm:pt modelId="{170418BD-EDAF-4122-928D-F94BFBEBB63B}" type="pres">
      <dgm:prSet presAssocID="{9E1DCD3B-858B-40C9-9F0E-F581E9480ACA}" presName="root" presStyleCnt="0"/>
      <dgm:spPr/>
    </dgm:pt>
    <dgm:pt modelId="{90A5B095-F926-4C76-BFC6-4A40F99E39FC}" type="pres">
      <dgm:prSet presAssocID="{9E1DCD3B-858B-40C9-9F0E-F581E9480ACA}" presName="rootComposite" presStyleCnt="0"/>
      <dgm:spPr/>
    </dgm:pt>
    <dgm:pt modelId="{98307FCE-7655-4F8A-AA26-AA9DB7D95B5A}" type="pres">
      <dgm:prSet presAssocID="{9E1DCD3B-858B-40C9-9F0E-F581E9480ACA}" presName="rootText" presStyleLbl="node1" presStyleIdx="2" presStyleCnt="5" custScaleY="291316" custLinFactNeighborY="-76291"/>
      <dgm:spPr/>
      <dgm:t>
        <a:bodyPr/>
        <a:lstStyle/>
        <a:p>
          <a:endParaRPr lang="en-US"/>
        </a:p>
      </dgm:t>
    </dgm:pt>
    <dgm:pt modelId="{8D2A8659-1482-4823-87C8-126D1258A847}" type="pres">
      <dgm:prSet presAssocID="{9E1DCD3B-858B-40C9-9F0E-F581E9480ACA}" presName="rootConnector" presStyleLbl="node1" presStyleIdx="2" presStyleCnt="5"/>
      <dgm:spPr/>
      <dgm:t>
        <a:bodyPr/>
        <a:lstStyle/>
        <a:p>
          <a:endParaRPr lang="en-US"/>
        </a:p>
      </dgm:t>
    </dgm:pt>
    <dgm:pt modelId="{30013AF0-D09D-4C1F-B15E-5085B25027E5}" type="pres">
      <dgm:prSet presAssocID="{9E1DCD3B-858B-40C9-9F0E-F581E9480ACA}" presName="childShape" presStyleCnt="0"/>
      <dgm:spPr/>
    </dgm:pt>
    <dgm:pt modelId="{8D97504E-8428-4B8B-9692-B1636F047855}" type="pres">
      <dgm:prSet presAssocID="{9ADE912A-31B7-49C9-A1F7-B93BA278D6F0}" presName="root" presStyleCnt="0"/>
      <dgm:spPr/>
    </dgm:pt>
    <dgm:pt modelId="{04E76201-F778-480D-9422-998AFD7DACB8}" type="pres">
      <dgm:prSet presAssocID="{9ADE912A-31B7-49C9-A1F7-B93BA278D6F0}" presName="rootComposite" presStyleCnt="0"/>
      <dgm:spPr/>
    </dgm:pt>
    <dgm:pt modelId="{8D408CF3-FD67-45A8-859D-1425A7921352}" type="pres">
      <dgm:prSet presAssocID="{9ADE912A-31B7-49C9-A1F7-B93BA278D6F0}" presName="rootText" presStyleLbl="node1" presStyleIdx="3" presStyleCnt="5" custScaleY="293319" custLinFactNeighborX="4926" custLinFactNeighborY="-79038"/>
      <dgm:spPr/>
      <dgm:t>
        <a:bodyPr/>
        <a:lstStyle/>
        <a:p>
          <a:endParaRPr lang="en-US"/>
        </a:p>
      </dgm:t>
    </dgm:pt>
    <dgm:pt modelId="{824EF711-898F-4908-9298-E047D6185B9F}" type="pres">
      <dgm:prSet presAssocID="{9ADE912A-31B7-49C9-A1F7-B93BA278D6F0}" presName="rootConnector" presStyleLbl="node1" presStyleIdx="3" presStyleCnt="5"/>
      <dgm:spPr/>
      <dgm:t>
        <a:bodyPr/>
        <a:lstStyle/>
        <a:p>
          <a:endParaRPr lang="en-US"/>
        </a:p>
      </dgm:t>
    </dgm:pt>
    <dgm:pt modelId="{2D95BA6E-7D69-4683-A6D9-F6930AA4C0AC}" type="pres">
      <dgm:prSet presAssocID="{9ADE912A-31B7-49C9-A1F7-B93BA278D6F0}" presName="childShape" presStyleCnt="0"/>
      <dgm:spPr/>
    </dgm:pt>
    <dgm:pt modelId="{3C4268D2-6500-47D3-BAC2-8E9817A6CC42}" type="pres">
      <dgm:prSet presAssocID="{5E6EBE3A-08CB-454F-BBEE-558A5B2C42E1}" presName="root" presStyleCnt="0"/>
      <dgm:spPr/>
    </dgm:pt>
    <dgm:pt modelId="{48224440-C5A7-453E-82E2-530DB64D6ECE}" type="pres">
      <dgm:prSet presAssocID="{5E6EBE3A-08CB-454F-BBEE-558A5B2C42E1}" presName="rootComposite" presStyleCnt="0"/>
      <dgm:spPr/>
    </dgm:pt>
    <dgm:pt modelId="{3149BCDF-92A2-4335-A9B8-2D122B8452EC}" type="pres">
      <dgm:prSet presAssocID="{5E6EBE3A-08CB-454F-BBEE-558A5B2C42E1}" presName="rootText" presStyleLbl="node1" presStyleIdx="4" presStyleCnt="5" custScaleY="286738" custLinFactNeighborX="5342" custLinFactNeighborY="-69430"/>
      <dgm:spPr/>
      <dgm:t>
        <a:bodyPr/>
        <a:lstStyle/>
        <a:p>
          <a:endParaRPr lang="en-US"/>
        </a:p>
      </dgm:t>
    </dgm:pt>
    <dgm:pt modelId="{CD3CC8DD-D084-443E-B5D5-6B2E4C0C3D29}" type="pres">
      <dgm:prSet presAssocID="{5E6EBE3A-08CB-454F-BBEE-558A5B2C42E1}" presName="rootConnector" presStyleLbl="node1" presStyleIdx="4" presStyleCnt="5"/>
      <dgm:spPr/>
      <dgm:t>
        <a:bodyPr/>
        <a:lstStyle/>
        <a:p>
          <a:endParaRPr lang="en-US"/>
        </a:p>
      </dgm:t>
    </dgm:pt>
    <dgm:pt modelId="{6340EA72-B616-4C90-BBBB-BDAE7B4FE9B7}" type="pres">
      <dgm:prSet presAssocID="{5E6EBE3A-08CB-454F-BBEE-558A5B2C42E1}" presName="childShape" presStyleCnt="0"/>
      <dgm:spPr/>
    </dgm:pt>
  </dgm:ptLst>
  <dgm:cxnLst>
    <dgm:cxn modelId="{1D77EB48-C31D-4544-A46D-D970298C1C1E}" type="presOf" srcId="{9E1DCD3B-858B-40C9-9F0E-F581E9480ACA}" destId="{98307FCE-7655-4F8A-AA26-AA9DB7D95B5A}" srcOrd="0" destOrd="0" presId="urn:microsoft.com/office/officeart/2005/8/layout/hierarchy3"/>
    <dgm:cxn modelId="{6D66602C-36AD-459E-9D37-5587D806D419}" srcId="{BB422839-D260-4A29-897F-64AF2B58D748}" destId="{AFD6C410-D13C-46AB-B5E4-0818F50C8B29}" srcOrd="1" destOrd="0" parTransId="{F172FBCC-7884-4472-AE6D-527E4165CD39}" sibTransId="{45B0DE2D-F602-403F-88B1-6A0855DEAFAD}"/>
    <dgm:cxn modelId="{FBABE3F8-B45E-4E7F-A621-D6B9001EE570}" type="presOf" srcId="{9E1DCD3B-858B-40C9-9F0E-F581E9480ACA}" destId="{8D2A8659-1482-4823-87C8-126D1258A847}" srcOrd="1" destOrd="0" presId="urn:microsoft.com/office/officeart/2005/8/layout/hierarchy3"/>
    <dgm:cxn modelId="{ABCEF4DB-F84C-41A4-923D-8C8A42DE7E47}" srcId="{BB422839-D260-4A29-897F-64AF2B58D748}" destId="{9ADE912A-31B7-49C9-A1F7-B93BA278D6F0}" srcOrd="3" destOrd="0" parTransId="{ED20E2CE-B953-48A3-AF5E-82D32AC59247}" sibTransId="{F5F22063-BD2F-4A0B-AB13-43D6F361B89C}"/>
    <dgm:cxn modelId="{698DB896-CF2D-453D-B0C9-8A8533212BE1}" type="presOf" srcId="{AFD6C410-D13C-46AB-B5E4-0818F50C8B29}" destId="{6C5934D2-A705-48C8-BA6A-17FF48900E0B}" srcOrd="1" destOrd="0" presId="urn:microsoft.com/office/officeart/2005/8/layout/hierarchy3"/>
    <dgm:cxn modelId="{0C3F8AED-FE14-4F36-AD6D-73A75C58F341}" type="presOf" srcId="{5E6EBE3A-08CB-454F-BBEE-558A5B2C42E1}" destId="{3149BCDF-92A2-4335-A9B8-2D122B8452EC}" srcOrd="0" destOrd="0" presId="urn:microsoft.com/office/officeart/2005/8/layout/hierarchy3"/>
    <dgm:cxn modelId="{589FE319-4A20-4EE3-9CFE-7F3B4E7A97F7}" srcId="{BB422839-D260-4A29-897F-64AF2B58D748}" destId="{5E6EBE3A-08CB-454F-BBEE-558A5B2C42E1}" srcOrd="4" destOrd="0" parTransId="{9EEC4ED1-3482-4096-9E5A-2869F669D5F2}" sibTransId="{E55A8667-5859-4AD0-BB72-076A73286CBA}"/>
    <dgm:cxn modelId="{0E2F4C07-502A-4D35-BC6D-6D6AAD58C45E}" type="presOf" srcId="{9ADE912A-31B7-49C9-A1F7-B93BA278D6F0}" destId="{824EF711-898F-4908-9298-E047D6185B9F}" srcOrd="1" destOrd="0" presId="urn:microsoft.com/office/officeart/2005/8/layout/hierarchy3"/>
    <dgm:cxn modelId="{0E4F2C0C-1359-4692-A113-0C57107BBA3C}" srcId="{BB422839-D260-4A29-897F-64AF2B58D748}" destId="{F915D182-B6A9-42EB-9353-F00A0207FCF9}" srcOrd="0" destOrd="0" parTransId="{A9A1A7AC-9B94-4C88-98B0-9E25A08B5829}" sibTransId="{AD4E39E2-B74B-4C32-892B-6DD4335EAEF9}"/>
    <dgm:cxn modelId="{A1C73648-B205-4EBD-AE55-02A6339DF8F7}" type="presOf" srcId="{F915D182-B6A9-42EB-9353-F00A0207FCF9}" destId="{85540A58-EC65-4870-86A7-8CF51AB8DD34}" srcOrd="0" destOrd="0" presId="urn:microsoft.com/office/officeart/2005/8/layout/hierarchy3"/>
    <dgm:cxn modelId="{5B515A20-98BE-445E-83C5-D900349FBC9F}" type="presOf" srcId="{BB422839-D260-4A29-897F-64AF2B58D748}" destId="{96CD0C6A-75D7-4C18-98AE-15C51C3E333E}" srcOrd="0" destOrd="0" presId="urn:microsoft.com/office/officeart/2005/8/layout/hierarchy3"/>
    <dgm:cxn modelId="{0D9E94CE-9258-4A2C-9089-51B9C6972D73}" srcId="{BB422839-D260-4A29-897F-64AF2B58D748}" destId="{9E1DCD3B-858B-40C9-9F0E-F581E9480ACA}" srcOrd="2" destOrd="0" parTransId="{2024609E-3697-4A7A-8838-22F3ECDEEF26}" sibTransId="{30781D49-ED7B-4E05-A163-ABBA83916358}"/>
    <dgm:cxn modelId="{853ED337-B854-4B1B-AB82-3D90D2D5EE94}" type="presOf" srcId="{5E6EBE3A-08CB-454F-BBEE-558A5B2C42E1}" destId="{CD3CC8DD-D084-443E-B5D5-6B2E4C0C3D29}" srcOrd="1" destOrd="0" presId="urn:microsoft.com/office/officeart/2005/8/layout/hierarchy3"/>
    <dgm:cxn modelId="{10459BD5-A897-4AD2-876D-66A4DB9DDEE7}" type="presOf" srcId="{AFD6C410-D13C-46AB-B5E4-0818F50C8B29}" destId="{3D1AE17D-FC31-4C22-AA0C-4CC8172E961C}" srcOrd="0" destOrd="0" presId="urn:microsoft.com/office/officeart/2005/8/layout/hierarchy3"/>
    <dgm:cxn modelId="{B4E3C7C1-1EB1-457F-B81D-EDD02851F2EF}" type="presOf" srcId="{9ADE912A-31B7-49C9-A1F7-B93BA278D6F0}" destId="{8D408CF3-FD67-45A8-859D-1425A7921352}" srcOrd="0" destOrd="0" presId="urn:microsoft.com/office/officeart/2005/8/layout/hierarchy3"/>
    <dgm:cxn modelId="{0CCB63B5-9FF9-469D-8BC1-F2D16743DC0D}" type="presOf" srcId="{F915D182-B6A9-42EB-9353-F00A0207FCF9}" destId="{6D02D76D-09E6-40CC-A9C8-708857508318}" srcOrd="1" destOrd="0" presId="urn:microsoft.com/office/officeart/2005/8/layout/hierarchy3"/>
    <dgm:cxn modelId="{6A21D779-76F2-45A7-911E-14CCB1991E27}" type="presParOf" srcId="{96CD0C6A-75D7-4C18-98AE-15C51C3E333E}" destId="{2C102495-8576-449E-84B8-04C7764CD61F}" srcOrd="0" destOrd="0" presId="urn:microsoft.com/office/officeart/2005/8/layout/hierarchy3"/>
    <dgm:cxn modelId="{A144132A-C39D-4EF0-84CC-78E588783856}" type="presParOf" srcId="{2C102495-8576-449E-84B8-04C7764CD61F}" destId="{4B074A93-03B8-414B-8055-509461CB5938}" srcOrd="0" destOrd="0" presId="urn:microsoft.com/office/officeart/2005/8/layout/hierarchy3"/>
    <dgm:cxn modelId="{6D3A31A6-197B-4A41-BBC2-45D5072380A6}" type="presParOf" srcId="{4B074A93-03B8-414B-8055-509461CB5938}" destId="{85540A58-EC65-4870-86A7-8CF51AB8DD34}" srcOrd="0" destOrd="0" presId="urn:microsoft.com/office/officeart/2005/8/layout/hierarchy3"/>
    <dgm:cxn modelId="{5F00CE19-DD00-480D-8A75-0DFAFC824A5D}" type="presParOf" srcId="{4B074A93-03B8-414B-8055-509461CB5938}" destId="{6D02D76D-09E6-40CC-A9C8-708857508318}" srcOrd="1" destOrd="0" presId="urn:microsoft.com/office/officeart/2005/8/layout/hierarchy3"/>
    <dgm:cxn modelId="{AF3431FE-9FD9-4EE6-A297-9839CB9C68A7}" type="presParOf" srcId="{2C102495-8576-449E-84B8-04C7764CD61F}" destId="{2CCAF8F3-FFB9-4D69-9A41-18CDD286B43F}" srcOrd="1" destOrd="0" presId="urn:microsoft.com/office/officeart/2005/8/layout/hierarchy3"/>
    <dgm:cxn modelId="{36D14EB3-7E42-4159-AFAB-2514900FAED2}" type="presParOf" srcId="{96CD0C6A-75D7-4C18-98AE-15C51C3E333E}" destId="{B6D0DCEE-8A3D-4DF2-92A1-94A3CC674884}" srcOrd="1" destOrd="0" presId="urn:microsoft.com/office/officeart/2005/8/layout/hierarchy3"/>
    <dgm:cxn modelId="{A13D58EC-AAF7-4E65-BF24-5D52CC8FA8B7}" type="presParOf" srcId="{B6D0DCEE-8A3D-4DF2-92A1-94A3CC674884}" destId="{E050ECB1-46B5-47A7-8617-AA5D4FBC4866}" srcOrd="0" destOrd="0" presId="urn:microsoft.com/office/officeart/2005/8/layout/hierarchy3"/>
    <dgm:cxn modelId="{8DE550C8-FF4D-447D-A59A-DBD857DB7E99}" type="presParOf" srcId="{E050ECB1-46B5-47A7-8617-AA5D4FBC4866}" destId="{3D1AE17D-FC31-4C22-AA0C-4CC8172E961C}" srcOrd="0" destOrd="0" presId="urn:microsoft.com/office/officeart/2005/8/layout/hierarchy3"/>
    <dgm:cxn modelId="{C72707FF-B245-41A3-838D-429C7A2BC5EF}" type="presParOf" srcId="{E050ECB1-46B5-47A7-8617-AA5D4FBC4866}" destId="{6C5934D2-A705-48C8-BA6A-17FF48900E0B}" srcOrd="1" destOrd="0" presId="urn:microsoft.com/office/officeart/2005/8/layout/hierarchy3"/>
    <dgm:cxn modelId="{017C22CB-FB06-4FD8-B0DC-B8EDBDE41AB7}" type="presParOf" srcId="{B6D0DCEE-8A3D-4DF2-92A1-94A3CC674884}" destId="{A242D5AE-C9F2-4938-862A-56AAE58B9D77}" srcOrd="1" destOrd="0" presId="urn:microsoft.com/office/officeart/2005/8/layout/hierarchy3"/>
    <dgm:cxn modelId="{67BCC166-DE17-43CB-BCAF-1B024C53209E}" type="presParOf" srcId="{96CD0C6A-75D7-4C18-98AE-15C51C3E333E}" destId="{170418BD-EDAF-4122-928D-F94BFBEBB63B}" srcOrd="2" destOrd="0" presId="urn:microsoft.com/office/officeart/2005/8/layout/hierarchy3"/>
    <dgm:cxn modelId="{2F3DC1BC-D7F0-4643-A1C5-FD168F79C2B8}" type="presParOf" srcId="{170418BD-EDAF-4122-928D-F94BFBEBB63B}" destId="{90A5B095-F926-4C76-BFC6-4A40F99E39FC}" srcOrd="0" destOrd="0" presId="urn:microsoft.com/office/officeart/2005/8/layout/hierarchy3"/>
    <dgm:cxn modelId="{8192D5D8-A69D-4A28-B1BA-714C383610EF}" type="presParOf" srcId="{90A5B095-F926-4C76-BFC6-4A40F99E39FC}" destId="{98307FCE-7655-4F8A-AA26-AA9DB7D95B5A}" srcOrd="0" destOrd="0" presId="urn:microsoft.com/office/officeart/2005/8/layout/hierarchy3"/>
    <dgm:cxn modelId="{42BE2F63-3677-4FA4-9B27-99DF780E502C}" type="presParOf" srcId="{90A5B095-F926-4C76-BFC6-4A40F99E39FC}" destId="{8D2A8659-1482-4823-87C8-126D1258A847}" srcOrd="1" destOrd="0" presId="urn:microsoft.com/office/officeart/2005/8/layout/hierarchy3"/>
    <dgm:cxn modelId="{144DA2AE-D374-49E7-AD1B-9B75EE7B4487}" type="presParOf" srcId="{170418BD-EDAF-4122-928D-F94BFBEBB63B}" destId="{30013AF0-D09D-4C1F-B15E-5085B25027E5}" srcOrd="1" destOrd="0" presId="urn:microsoft.com/office/officeart/2005/8/layout/hierarchy3"/>
    <dgm:cxn modelId="{BC10443B-22E3-41E2-BFE5-B6F325AD4979}" type="presParOf" srcId="{96CD0C6A-75D7-4C18-98AE-15C51C3E333E}" destId="{8D97504E-8428-4B8B-9692-B1636F047855}" srcOrd="3" destOrd="0" presId="urn:microsoft.com/office/officeart/2005/8/layout/hierarchy3"/>
    <dgm:cxn modelId="{D925F473-0341-4DEE-96D8-F1234DD54392}" type="presParOf" srcId="{8D97504E-8428-4B8B-9692-B1636F047855}" destId="{04E76201-F778-480D-9422-998AFD7DACB8}" srcOrd="0" destOrd="0" presId="urn:microsoft.com/office/officeart/2005/8/layout/hierarchy3"/>
    <dgm:cxn modelId="{39D058EA-20ED-4625-A53D-190CD1CEA445}" type="presParOf" srcId="{04E76201-F778-480D-9422-998AFD7DACB8}" destId="{8D408CF3-FD67-45A8-859D-1425A7921352}" srcOrd="0" destOrd="0" presId="urn:microsoft.com/office/officeart/2005/8/layout/hierarchy3"/>
    <dgm:cxn modelId="{A170DCE2-36C7-425E-8EE9-FF110A8A60E1}" type="presParOf" srcId="{04E76201-F778-480D-9422-998AFD7DACB8}" destId="{824EF711-898F-4908-9298-E047D6185B9F}" srcOrd="1" destOrd="0" presId="urn:microsoft.com/office/officeart/2005/8/layout/hierarchy3"/>
    <dgm:cxn modelId="{16D7B656-EFA8-4B62-848C-2FA937F3420C}" type="presParOf" srcId="{8D97504E-8428-4B8B-9692-B1636F047855}" destId="{2D95BA6E-7D69-4683-A6D9-F6930AA4C0AC}" srcOrd="1" destOrd="0" presId="urn:microsoft.com/office/officeart/2005/8/layout/hierarchy3"/>
    <dgm:cxn modelId="{B487BDC5-FDFF-4598-9B6E-8D52343CC7ED}" type="presParOf" srcId="{96CD0C6A-75D7-4C18-98AE-15C51C3E333E}" destId="{3C4268D2-6500-47D3-BAC2-8E9817A6CC42}" srcOrd="4" destOrd="0" presId="urn:microsoft.com/office/officeart/2005/8/layout/hierarchy3"/>
    <dgm:cxn modelId="{57ABBF73-8632-4120-BE93-40C8F3B5A1B3}" type="presParOf" srcId="{3C4268D2-6500-47D3-BAC2-8E9817A6CC42}" destId="{48224440-C5A7-453E-82E2-530DB64D6ECE}" srcOrd="0" destOrd="0" presId="urn:microsoft.com/office/officeart/2005/8/layout/hierarchy3"/>
    <dgm:cxn modelId="{55767688-7495-457C-9391-F53739B8FBE3}" type="presParOf" srcId="{48224440-C5A7-453E-82E2-530DB64D6ECE}" destId="{3149BCDF-92A2-4335-A9B8-2D122B8452EC}" srcOrd="0" destOrd="0" presId="urn:microsoft.com/office/officeart/2005/8/layout/hierarchy3"/>
    <dgm:cxn modelId="{6ABEAFC0-2009-48E9-8750-DF6CBE2E22F0}" type="presParOf" srcId="{48224440-C5A7-453E-82E2-530DB64D6ECE}" destId="{CD3CC8DD-D084-443E-B5D5-6B2E4C0C3D29}" srcOrd="1" destOrd="0" presId="urn:microsoft.com/office/officeart/2005/8/layout/hierarchy3"/>
    <dgm:cxn modelId="{4B6BA2C0-DE20-4A34-A8F5-C5720397549E}" type="presParOf" srcId="{3C4268D2-6500-47D3-BAC2-8E9817A6CC42}" destId="{6340EA72-B616-4C90-BBBB-BDAE7B4FE9B7}" srcOrd="1" destOrd="0" presId="urn:microsoft.com/office/officeart/2005/8/layout/hierarchy3"/>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12D4BD9-70FD-417D-AB0A-4D8834180249}"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9DCDAD7-FF7C-444C-9C3B-DB257DB39D9B}"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49D38CA8-B838-4540-BFC5-B83663F8184C}"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562C92A4-3D94-48A4-938A-B5AEFADB8317}">
      <dgm:prSet/>
      <dgm:spPr/>
      <dgm:t>
        <a:bodyPr/>
        <a:lstStyle/>
        <a:p>
          <a:pPr rtl="0"/>
          <a:r>
            <a:rPr lang="ar-EG" dirty="0" smtClean="0"/>
            <a:t>الترتيبات المؤسسية</a:t>
          </a:r>
          <a:endParaRPr lang="en-US" dirty="0"/>
        </a:p>
      </dgm:t>
    </dgm:pt>
    <dgm:pt modelId="{6CD82160-1189-46F1-A323-BE36714B38F5}" type="parTrans" cxnId="{5A13F473-2470-476E-8A87-17AF30F47A37}">
      <dgm:prSet/>
      <dgm:spPr/>
      <dgm:t>
        <a:bodyPr/>
        <a:lstStyle/>
        <a:p>
          <a:endParaRPr lang="en-US"/>
        </a:p>
      </dgm:t>
    </dgm:pt>
    <dgm:pt modelId="{DC15AC81-FACC-4B41-A32F-9C9251CB1120}" type="sibTrans" cxnId="{5A13F473-2470-476E-8A87-17AF30F47A37}">
      <dgm:prSet/>
      <dgm:spPr/>
      <dgm:t>
        <a:bodyPr/>
        <a:lstStyle/>
        <a:p>
          <a:endParaRPr lang="en-US"/>
        </a:p>
      </dgm:t>
    </dgm:pt>
    <dgm:pt modelId="{FFF3B192-2242-4AE1-8FBB-C5A61776D7E4}">
      <dgm:prSet custT="1"/>
      <dgm:spPr/>
      <dgm:t>
        <a:bodyPr/>
        <a:lstStyle/>
        <a:p>
          <a:pPr rtl="0"/>
          <a:r>
            <a:rPr lang="ar-EG" sz="2400" dirty="0" smtClean="0"/>
            <a:t>القوانين       و التشريعات</a:t>
          </a:r>
          <a:endParaRPr lang="en-US" sz="2400" dirty="0"/>
        </a:p>
      </dgm:t>
    </dgm:pt>
    <dgm:pt modelId="{2FEF3524-A3F4-44D6-8B83-0D73AE5E5DD5}" type="parTrans" cxnId="{48744748-47B4-4F20-AD40-0F5F56379213}">
      <dgm:prSet/>
      <dgm:spPr/>
      <dgm:t>
        <a:bodyPr/>
        <a:lstStyle/>
        <a:p>
          <a:endParaRPr lang="en-US"/>
        </a:p>
      </dgm:t>
    </dgm:pt>
    <dgm:pt modelId="{1CDBD1C3-78E7-4EA9-8D40-DC1D15CF3F52}" type="sibTrans" cxnId="{48744748-47B4-4F20-AD40-0F5F56379213}">
      <dgm:prSet/>
      <dgm:spPr/>
      <dgm:t>
        <a:bodyPr/>
        <a:lstStyle/>
        <a:p>
          <a:endParaRPr lang="en-US"/>
        </a:p>
      </dgm:t>
    </dgm:pt>
    <dgm:pt modelId="{8F89242F-8EF7-41A3-A1C9-9DCAE7CEB37C}">
      <dgm:prSet/>
      <dgm:spPr/>
      <dgm:t>
        <a:bodyPr/>
        <a:lstStyle/>
        <a:p>
          <a:pPr rtl="0"/>
          <a:r>
            <a:rPr lang="ar-EG" dirty="0" smtClean="0"/>
            <a:t>إجراءات العمل</a:t>
          </a:r>
          <a:endParaRPr lang="en-US" dirty="0"/>
        </a:p>
      </dgm:t>
    </dgm:pt>
    <dgm:pt modelId="{EAD206A0-1ED9-4C2C-8088-C64317675C93}" type="parTrans" cxnId="{9686CA4C-C37E-4A4F-B7C8-0E25E087D49B}">
      <dgm:prSet/>
      <dgm:spPr/>
      <dgm:t>
        <a:bodyPr/>
        <a:lstStyle/>
        <a:p>
          <a:endParaRPr lang="en-US"/>
        </a:p>
      </dgm:t>
    </dgm:pt>
    <dgm:pt modelId="{9EE3F424-660A-43F9-A989-773ED9C5D1B8}" type="sibTrans" cxnId="{9686CA4C-C37E-4A4F-B7C8-0E25E087D49B}">
      <dgm:prSet/>
      <dgm:spPr/>
      <dgm:t>
        <a:bodyPr/>
        <a:lstStyle/>
        <a:p>
          <a:endParaRPr lang="en-US" dirty="0"/>
        </a:p>
      </dgm:t>
    </dgm:pt>
    <dgm:pt modelId="{012308AE-77FA-4A87-BBB3-A9C27F593AAA}">
      <dgm:prSet/>
      <dgm:spPr/>
      <dgm:t>
        <a:bodyPr/>
        <a:lstStyle/>
        <a:p>
          <a:pPr rtl="0"/>
          <a:r>
            <a:rPr lang="ar-EG" dirty="0" smtClean="0"/>
            <a:t>تكنولوجيا المعلومات</a:t>
          </a:r>
          <a:endParaRPr lang="en-US" dirty="0"/>
        </a:p>
      </dgm:t>
    </dgm:pt>
    <dgm:pt modelId="{603EADA8-1970-481A-95E7-D7ED4B2F4A6A}" type="parTrans" cxnId="{4D14A63F-E973-43C1-ADDE-211F3543C522}">
      <dgm:prSet/>
      <dgm:spPr/>
      <dgm:t>
        <a:bodyPr/>
        <a:lstStyle/>
        <a:p>
          <a:endParaRPr lang="en-US"/>
        </a:p>
      </dgm:t>
    </dgm:pt>
    <dgm:pt modelId="{FB818A4B-D4B8-47EC-978C-FCEE572419B6}" type="sibTrans" cxnId="{4D14A63F-E973-43C1-ADDE-211F3543C522}">
      <dgm:prSet/>
      <dgm:spPr/>
      <dgm:t>
        <a:bodyPr/>
        <a:lstStyle/>
        <a:p>
          <a:endParaRPr lang="en-US"/>
        </a:p>
      </dgm:t>
    </dgm:pt>
    <dgm:pt modelId="{D5887D9D-3402-48B4-99C6-DB19F06F5246}">
      <dgm:prSet custT="1"/>
      <dgm:spPr/>
      <dgm:t>
        <a:bodyPr/>
        <a:lstStyle/>
        <a:p>
          <a:pPr rtl="0"/>
          <a:r>
            <a:rPr lang="ar-EG" sz="2000" dirty="0" smtClean="0"/>
            <a:t>الرؤية       و </a:t>
          </a:r>
          <a:r>
            <a:rPr lang="ar-EG" sz="2000" smtClean="0"/>
            <a:t>الأهداف و </a:t>
          </a:r>
          <a:r>
            <a:rPr lang="ar-EG" sz="2000" dirty="0" smtClean="0"/>
            <a:t>الاستراتيجية</a:t>
          </a:r>
          <a:endParaRPr lang="en-US" sz="2000" dirty="0"/>
        </a:p>
      </dgm:t>
    </dgm:pt>
    <dgm:pt modelId="{80B16E54-9F7A-47B2-8A34-5E8041691FA2}" type="parTrans" cxnId="{4B3D1579-F871-4C1E-A3E9-A82C42476759}">
      <dgm:prSet/>
      <dgm:spPr/>
      <dgm:t>
        <a:bodyPr/>
        <a:lstStyle/>
        <a:p>
          <a:endParaRPr lang="en-US"/>
        </a:p>
      </dgm:t>
    </dgm:pt>
    <dgm:pt modelId="{CEA4B478-3197-46E2-8844-DEF6CCB05B40}" type="sibTrans" cxnId="{4B3D1579-F871-4C1E-A3E9-A82C42476759}">
      <dgm:prSet/>
      <dgm:spPr/>
      <dgm:t>
        <a:bodyPr/>
        <a:lstStyle/>
        <a:p>
          <a:endParaRPr lang="en-US"/>
        </a:p>
      </dgm:t>
    </dgm:pt>
    <dgm:pt modelId="{624E2E7A-DB1E-4E21-BEA2-66C11887BE62}" type="pres">
      <dgm:prSet presAssocID="{49D38CA8-B838-4540-BFC5-B83663F8184C}" presName="cycle" presStyleCnt="0">
        <dgm:presLayoutVars>
          <dgm:dir/>
          <dgm:resizeHandles val="exact"/>
        </dgm:presLayoutVars>
      </dgm:prSet>
      <dgm:spPr/>
      <dgm:t>
        <a:bodyPr/>
        <a:lstStyle/>
        <a:p>
          <a:endParaRPr lang="en-US"/>
        </a:p>
      </dgm:t>
    </dgm:pt>
    <dgm:pt modelId="{0338535B-9E8A-4087-B96C-4926838935EE}" type="pres">
      <dgm:prSet presAssocID="{562C92A4-3D94-48A4-938A-B5AEFADB8317}" presName="node" presStyleLbl="node1" presStyleIdx="0" presStyleCnt="5" custScaleX="106958" custRadScaleRad="168552" custRadScaleInc="-243648">
        <dgm:presLayoutVars>
          <dgm:bulletEnabled val="1"/>
        </dgm:presLayoutVars>
      </dgm:prSet>
      <dgm:spPr/>
      <dgm:t>
        <a:bodyPr/>
        <a:lstStyle/>
        <a:p>
          <a:endParaRPr lang="en-US"/>
        </a:p>
      </dgm:t>
    </dgm:pt>
    <dgm:pt modelId="{C783EAAE-55D1-401D-933E-00FECE273657}" type="pres">
      <dgm:prSet presAssocID="{DC15AC81-FACC-4B41-A32F-9C9251CB1120}" presName="sibTrans" presStyleLbl="sibTrans2D1" presStyleIdx="0" presStyleCnt="5" custAng="1823979" custLinFactX="108271" custLinFactY="51885" custLinFactNeighborX="200000" custLinFactNeighborY="100000"/>
      <dgm:spPr/>
      <dgm:t>
        <a:bodyPr/>
        <a:lstStyle/>
        <a:p>
          <a:endParaRPr lang="en-US"/>
        </a:p>
      </dgm:t>
    </dgm:pt>
    <dgm:pt modelId="{22784DE3-98D0-4BEF-B318-1EB28FEF9CAC}" type="pres">
      <dgm:prSet presAssocID="{DC15AC81-FACC-4B41-A32F-9C9251CB1120}" presName="connectorText" presStyleLbl="sibTrans2D1" presStyleIdx="0" presStyleCnt="5"/>
      <dgm:spPr/>
      <dgm:t>
        <a:bodyPr/>
        <a:lstStyle/>
        <a:p>
          <a:endParaRPr lang="en-US"/>
        </a:p>
      </dgm:t>
    </dgm:pt>
    <dgm:pt modelId="{380298BB-7B8E-4579-8710-BC5D834A553F}" type="pres">
      <dgm:prSet presAssocID="{FFF3B192-2242-4AE1-8FBB-C5A61776D7E4}" presName="node" presStyleLbl="node1" presStyleIdx="1" presStyleCnt="5" custScaleX="120854" custScaleY="91894" custRadScaleRad="108502" custRadScaleInc="-213010">
        <dgm:presLayoutVars>
          <dgm:bulletEnabled val="1"/>
        </dgm:presLayoutVars>
      </dgm:prSet>
      <dgm:spPr/>
      <dgm:t>
        <a:bodyPr/>
        <a:lstStyle/>
        <a:p>
          <a:endParaRPr lang="en-US"/>
        </a:p>
      </dgm:t>
    </dgm:pt>
    <dgm:pt modelId="{0159613C-20DF-4886-9637-4AA19E9D09F6}" type="pres">
      <dgm:prSet presAssocID="{1CDBD1C3-78E7-4EA9-8D40-DC1D15CF3F52}" presName="sibTrans" presStyleLbl="sibTrans2D1" presStyleIdx="1" presStyleCnt="5" custAng="3708309" custScaleX="65346" custLinFactX="-60971" custLinFactNeighborX="-100000" custLinFactNeighborY="24537"/>
      <dgm:spPr/>
      <dgm:t>
        <a:bodyPr/>
        <a:lstStyle/>
        <a:p>
          <a:endParaRPr lang="en-US"/>
        </a:p>
      </dgm:t>
    </dgm:pt>
    <dgm:pt modelId="{EF056FD8-638A-4D3C-9C29-C8AEA65C9C22}" type="pres">
      <dgm:prSet presAssocID="{1CDBD1C3-78E7-4EA9-8D40-DC1D15CF3F52}" presName="connectorText" presStyleLbl="sibTrans2D1" presStyleIdx="1" presStyleCnt="5"/>
      <dgm:spPr/>
      <dgm:t>
        <a:bodyPr/>
        <a:lstStyle/>
        <a:p>
          <a:endParaRPr lang="en-US"/>
        </a:p>
      </dgm:t>
    </dgm:pt>
    <dgm:pt modelId="{72A40069-B885-4CF7-99FF-F7DD6C786C7D}" type="pres">
      <dgm:prSet presAssocID="{8F89242F-8EF7-41A3-A1C9-9DCAE7CEB37C}" presName="node" presStyleLbl="node1" presStyleIdx="2" presStyleCnt="5" custScaleY="87296" custRadScaleRad="146140" custRadScaleInc="-168865">
        <dgm:presLayoutVars>
          <dgm:bulletEnabled val="1"/>
        </dgm:presLayoutVars>
      </dgm:prSet>
      <dgm:spPr/>
      <dgm:t>
        <a:bodyPr/>
        <a:lstStyle/>
        <a:p>
          <a:endParaRPr lang="en-US"/>
        </a:p>
      </dgm:t>
    </dgm:pt>
    <dgm:pt modelId="{B38085A9-EC26-4B3D-B4A9-059803C5732D}" type="pres">
      <dgm:prSet presAssocID="{9EE3F424-660A-43F9-A989-773ED9C5D1B8}" presName="sibTrans" presStyleLbl="sibTrans2D1" presStyleIdx="2" presStyleCnt="5" custAng="1881094" custScaleY="18967" custLinFactX="190931" custLinFactY="-300000" custLinFactNeighborX="200000" custLinFactNeighborY="-393499"/>
      <dgm:spPr/>
      <dgm:t>
        <a:bodyPr/>
        <a:lstStyle/>
        <a:p>
          <a:endParaRPr lang="en-US"/>
        </a:p>
      </dgm:t>
    </dgm:pt>
    <dgm:pt modelId="{AF1AB627-0CD6-45F6-A9F9-9761CD268FBC}" type="pres">
      <dgm:prSet presAssocID="{9EE3F424-660A-43F9-A989-773ED9C5D1B8}" presName="connectorText" presStyleLbl="sibTrans2D1" presStyleIdx="2" presStyleCnt="5"/>
      <dgm:spPr/>
      <dgm:t>
        <a:bodyPr/>
        <a:lstStyle/>
        <a:p>
          <a:endParaRPr lang="en-US"/>
        </a:p>
      </dgm:t>
    </dgm:pt>
    <dgm:pt modelId="{228EC002-D437-44CD-9511-1405FFDF01AF}" type="pres">
      <dgm:prSet presAssocID="{012308AE-77FA-4A87-BBB3-A9C27F593AAA}" presName="node" presStyleLbl="node1" presStyleIdx="3" presStyleCnt="5" custScaleY="89745" custRadScaleRad="77037" custRadScaleInc="-81656">
        <dgm:presLayoutVars>
          <dgm:bulletEnabled val="1"/>
        </dgm:presLayoutVars>
      </dgm:prSet>
      <dgm:spPr/>
      <dgm:t>
        <a:bodyPr/>
        <a:lstStyle/>
        <a:p>
          <a:endParaRPr lang="en-US"/>
        </a:p>
      </dgm:t>
    </dgm:pt>
    <dgm:pt modelId="{64CBE8A1-D82D-4B9F-AA21-D72051DE2F41}" type="pres">
      <dgm:prSet presAssocID="{FB818A4B-D4B8-47EC-978C-FCEE572419B6}" presName="sibTrans" presStyleLbl="sibTrans2D1" presStyleIdx="3" presStyleCnt="5" custScaleX="211505"/>
      <dgm:spPr/>
      <dgm:t>
        <a:bodyPr/>
        <a:lstStyle/>
        <a:p>
          <a:endParaRPr lang="en-US"/>
        </a:p>
      </dgm:t>
    </dgm:pt>
    <dgm:pt modelId="{3A2B6157-0D04-4D56-88A0-4E85985AD9ED}" type="pres">
      <dgm:prSet presAssocID="{FB818A4B-D4B8-47EC-978C-FCEE572419B6}" presName="connectorText" presStyleLbl="sibTrans2D1" presStyleIdx="3" presStyleCnt="5"/>
      <dgm:spPr/>
      <dgm:t>
        <a:bodyPr/>
        <a:lstStyle/>
        <a:p>
          <a:endParaRPr lang="en-US"/>
        </a:p>
      </dgm:t>
    </dgm:pt>
    <dgm:pt modelId="{ECC83962-B0A3-4EE9-A2CB-1DE1BE8AAF49}" type="pres">
      <dgm:prSet presAssocID="{D5887D9D-3402-48B4-99C6-DB19F06F5246}" presName="node" presStyleLbl="node1" presStyleIdx="4" presStyleCnt="5" custScaleX="108461" custScaleY="84882" custRadScaleRad="10146" custRadScaleInc="31020">
        <dgm:presLayoutVars>
          <dgm:bulletEnabled val="1"/>
        </dgm:presLayoutVars>
      </dgm:prSet>
      <dgm:spPr/>
      <dgm:t>
        <a:bodyPr/>
        <a:lstStyle/>
        <a:p>
          <a:endParaRPr lang="en-US"/>
        </a:p>
      </dgm:t>
    </dgm:pt>
    <dgm:pt modelId="{E9471F06-764E-4D3D-921C-6FA2091C676F}" type="pres">
      <dgm:prSet presAssocID="{CEA4B478-3197-46E2-8844-DEF6CCB05B40}" presName="sibTrans" presStyleLbl="sibTrans2D1" presStyleIdx="4" presStyleCnt="5"/>
      <dgm:spPr/>
      <dgm:t>
        <a:bodyPr/>
        <a:lstStyle/>
        <a:p>
          <a:endParaRPr lang="en-US"/>
        </a:p>
      </dgm:t>
    </dgm:pt>
    <dgm:pt modelId="{F6AEE85B-EF73-456E-A17F-CFDF4A5DF9DB}" type="pres">
      <dgm:prSet presAssocID="{CEA4B478-3197-46E2-8844-DEF6CCB05B40}" presName="connectorText" presStyleLbl="sibTrans2D1" presStyleIdx="4" presStyleCnt="5"/>
      <dgm:spPr/>
      <dgm:t>
        <a:bodyPr/>
        <a:lstStyle/>
        <a:p>
          <a:endParaRPr lang="en-US"/>
        </a:p>
      </dgm:t>
    </dgm:pt>
  </dgm:ptLst>
  <dgm:cxnLst>
    <dgm:cxn modelId="{7CE646D6-92CF-4C99-BBC3-6F27A8825C09}" type="presOf" srcId="{D5887D9D-3402-48B4-99C6-DB19F06F5246}" destId="{ECC83962-B0A3-4EE9-A2CB-1DE1BE8AAF49}" srcOrd="0" destOrd="0" presId="urn:microsoft.com/office/officeart/2005/8/layout/cycle2"/>
    <dgm:cxn modelId="{9CFAE5ED-5998-4D5A-9ED6-82E22AAB9685}" type="presOf" srcId="{FFF3B192-2242-4AE1-8FBB-C5A61776D7E4}" destId="{380298BB-7B8E-4579-8710-BC5D834A553F}" srcOrd="0" destOrd="0" presId="urn:microsoft.com/office/officeart/2005/8/layout/cycle2"/>
    <dgm:cxn modelId="{F096B3B7-155B-49FE-A07A-B8EBE821409F}" type="presOf" srcId="{8F89242F-8EF7-41A3-A1C9-9DCAE7CEB37C}" destId="{72A40069-B885-4CF7-99FF-F7DD6C786C7D}" srcOrd="0" destOrd="0" presId="urn:microsoft.com/office/officeart/2005/8/layout/cycle2"/>
    <dgm:cxn modelId="{EE89AFD5-5A72-4516-A709-92D837C175E2}" type="presOf" srcId="{FB818A4B-D4B8-47EC-978C-FCEE572419B6}" destId="{64CBE8A1-D82D-4B9F-AA21-D72051DE2F41}" srcOrd="0" destOrd="0" presId="urn:microsoft.com/office/officeart/2005/8/layout/cycle2"/>
    <dgm:cxn modelId="{4D14A63F-E973-43C1-ADDE-211F3543C522}" srcId="{49D38CA8-B838-4540-BFC5-B83663F8184C}" destId="{012308AE-77FA-4A87-BBB3-A9C27F593AAA}" srcOrd="3" destOrd="0" parTransId="{603EADA8-1970-481A-95E7-D7ED4B2F4A6A}" sibTransId="{FB818A4B-D4B8-47EC-978C-FCEE572419B6}"/>
    <dgm:cxn modelId="{583CE74F-7CE5-4D57-A99B-B2E7BFF21FBB}" type="presOf" srcId="{9EE3F424-660A-43F9-A989-773ED9C5D1B8}" destId="{B38085A9-EC26-4B3D-B4A9-059803C5732D}" srcOrd="0" destOrd="0" presId="urn:microsoft.com/office/officeart/2005/8/layout/cycle2"/>
    <dgm:cxn modelId="{5A13F473-2470-476E-8A87-17AF30F47A37}" srcId="{49D38CA8-B838-4540-BFC5-B83663F8184C}" destId="{562C92A4-3D94-48A4-938A-B5AEFADB8317}" srcOrd="0" destOrd="0" parTransId="{6CD82160-1189-46F1-A323-BE36714B38F5}" sibTransId="{DC15AC81-FACC-4B41-A32F-9C9251CB1120}"/>
    <dgm:cxn modelId="{7DB05F1C-7222-4F57-84DF-274DFA6F1516}" type="presOf" srcId="{1CDBD1C3-78E7-4EA9-8D40-DC1D15CF3F52}" destId="{0159613C-20DF-4886-9637-4AA19E9D09F6}" srcOrd="0" destOrd="0" presId="urn:microsoft.com/office/officeart/2005/8/layout/cycle2"/>
    <dgm:cxn modelId="{C0E5814F-9D8E-47BD-BC25-AD6F05ABF2F6}" type="presOf" srcId="{49D38CA8-B838-4540-BFC5-B83663F8184C}" destId="{624E2E7A-DB1E-4E21-BEA2-66C11887BE62}" srcOrd="0" destOrd="0" presId="urn:microsoft.com/office/officeart/2005/8/layout/cycle2"/>
    <dgm:cxn modelId="{C5F48CA7-1317-43AF-8E81-9E1FE6BF54B6}" type="presOf" srcId="{9EE3F424-660A-43F9-A989-773ED9C5D1B8}" destId="{AF1AB627-0CD6-45F6-A9F9-9761CD268FBC}" srcOrd="1" destOrd="0" presId="urn:microsoft.com/office/officeart/2005/8/layout/cycle2"/>
    <dgm:cxn modelId="{4ACF6215-2B7E-42AD-B807-FBDD67AF275D}" type="presOf" srcId="{CEA4B478-3197-46E2-8844-DEF6CCB05B40}" destId="{F6AEE85B-EF73-456E-A17F-CFDF4A5DF9DB}" srcOrd="1" destOrd="0" presId="urn:microsoft.com/office/officeart/2005/8/layout/cycle2"/>
    <dgm:cxn modelId="{0ACDF096-9B04-40F8-8CB8-AA70F6C80567}" type="presOf" srcId="{CEA4B478-3197-46E2-8844-DEF6CCB05B40}" destId="{E9471F06-764E-4D3D-921C-6FA2091C676F}" srcOrd="0" destOrd="0" presId="urn:microsoft.com/office/officeart/2005/8/layout/cycle2"/>
    <dgm:cxn modelId="{4B3D1579-F871-4C1E-A3E9-A82C42476759}" srcId="{49D38CA8-B838-4540-BFC5-B83663F8184C}" destId="{D5887D9D-3402-48B4-99C6-DB19F06F5246}" srcOrd="4" destOrd="0" parTransId="{80B16E54-9F7A-47B2-8A34-5E8041691FA2}" sibTransId="{CEA4B478-3197-46E2-8844-DEF6CCB05B40}"/>
    <dgm:cxn modelId="{012B6414-F85E-49D8-BCB5-594D87DC8451}" type="presOf" srcId="{012308AE-77FA-4A87-BBB3-A9C27F593AAA}" destId="{228EC002-D437-44CD-9511-1405FFDF01AF}" srcOrd="0" destOrd="0" presId="urn:microsoft.com/office/officeart/2005/8/layout/cycle2"/>
    <dgm:cxn modelId="{C3E92ABA-943A-4969-99A2-A493B44C7A80}" type="presOf" srcId="{562C92A4-3D94-48A4-938A-B5AEFADB8317}" destId="{0338535B-9E8A-4087-B96C-4926838935EE}" srcOrd="0" destOrd="0" presId="urn:microsoft.com/office/officeart/2005/8/layout/cycle2"/>
    <dgm:cxn modelId="{48744748-47B4-4F20-AD40-0F5F56379213}" srcId="{49D38CA8-B838-4540-BFC5-B83663F8184C}" destId="{FFF3B192-2242-4AE1-8FBB-C5A61776D7E4}" srcOrd="1" destOrd="0" parTransId="{2FEF3524-A3F4-44D6-8B83-0D73AE5E5DD5}" sibTransId="{1CDBD1C3-78E7-4EA9-8D40-DC1D15CF3F52}"/>
    <dgm:cxn modelId="{C194F895-1057-4ED7-B950-27A1BCF7BFCB}" type="presOf" srcId="{1CDBD1C3-78E7-4EA9-8D40-DC1D15CF3F52}" destId="{EF056FD8-638A-4D3C-9C29-C8AEA65C9C22}" srcOrd="1" destOrd="0" presId="urn:microsoft.com/office/officeart/2005/8/layout/cycle2"/>
    <dgm:cxn modelId="{FD74687D-AECD-4BEE-9953-631D5DFB51F8}" type="presOf" srcId="{DC15AC81-FACC-4B41-A32F-9C9251CB1120}" destId="{22784DE3-98D0-4BEF-B318-1EB28FEF9CAC}" srcOrd="1" destOrd="0" presId="urn:microsoft.com/office/officeart/2005/8/layout/cycle2"/>
    <dgm:cxn modelId="{E9BC7E6E-BF5D-479F-8D06-901BFAF03A44}" type="presOf" srcId="{FB818A4B-D4B8-47EC-978C-FCEE572419B6}" destId="{3A2B6157-0D04-4D56-88A0-4E85985AD9ED}" srcOrd="1" destOrd="0" presId="urn:microsoft.com/office/officeart/2005/8/layout/cycle2"/>
    <dgm:cxn modelId="{60197B06-A4EC-42FA-BCD0-5C4D8D7A1011}" type="presOf" srcId="{DC15AC81-FACC-4B41-A32F-9C9251CB1120}" destId="{C783EAAE-55D1-401D-933E-00FECE273657}" srcOrd="0" destOrd="0" presId="urn:microsoft.com/office/officeart/2005/8/layout/cycle2"/>
    <dgm:cxn modelId="{9686CA4C-C37E-4A4F-B7C8-0E25E087D49B}" srcId="{49D38CA8-B838-4540-BFC5-B83663F8184C}" destId="{8F89242F-8EF7-41A3-A1C9-9DCAE7CEB37C}" srcOrd="2" destOrd="0" parTransId="{EAD206A0-1ED9-4C2C-8088-C64317675C93}" sibTransId="{9EE3F424-660A-43F9-A989-773ED9C5D1B8}"/>
    <dgm:cxn modelId="{4FED6B73-3CB9-41EF-B8C5-C391AC29391C}" type="presParOf" srcId="{624E2E7A-DB1E-4E21-BEA2-66C11887BE62}" destId="{0338535B-9E8A-4087-B96C-4926838935EE}" srcOrd="0" destOrd="0" presId="urn:microsoft.com/office/officeart/2005/8/layout/cycle2"/>
    <dgm:cxn modelId="{D9017EB8-3A2B-4C52-A965-26F1B226E1F1}" type="presParOf" srcId="{624E2E7A-DB1E-4E21-BEA2-66C11887BE62}" destId="{C783EAAE-55D1-401D-933E-00FECE273657}" srcOrd="1" destOrd="0" presId="urn:microsoft.com/office/officeart/2005/8/layout/cycle2"/>
    <dgm:cxn modelId="{0AA29D1A-B039-41CF-96B0-117B9477E5C6}" type="presParOf" srcId="{C783EAAE-55D1-401D-933E-00FECE273657}" destId="{22784DE3-98D0-4BEF-B318-1EB28FEF9CAC}" srcOrd="0" destOrd="0" presId="urn:microsoft.com/office/officeart/2005/8/layout/cycle2"/>
    <dgm:cxn modelId="{9838AE84-80F6-4B53-A4C1-E075FE006191}" type="presParOf" srcId="{624E2E7A-DB1E-4E21-BEA2-66C11887BE62}" destId="{380298BB-7B8E-4579-8710-BC5D834A553F}" srcOrd="2" destOrd="0" presId="urn:microsoft.com/office/officeart/2005/8/layout/cycle2"/>
    <dgm:cxn modelId="{58C107D6-9E49-4EA2-9FC4-F3EF8AB28DB7}" type="presParOf" srcId="{624E2E7A-DB1E-4E21-BEA2-66C11887BE62}" destId="{0159613C-20DF-4886-9637-4AA19E9D09F6}" srcOrd="3" destOrd="0" presId="urn:microsoft.com/office/officeart/2005/8/layout/cycle2"/>
    <dgm:cxn modelId="{096290E1-58D5-444A-8B6D-D9C0B7331B44}" type="presParOf" srcId="{0159613C-20DF-4886-9637-4AA19E9D09F6}" destId="{EF056FD8-638A-4D3C-9C29-C8AEA65C9C22}" srcOrd="0" destOrd="0" presId="urn:microsoft.com/office/officeart/2005/8/layout/cycle2"/>
    <dgm:cxn modelId="{708D9A29-D66C-45EA-ACC7-A2960F9339C8}" type="presParOf" srcId="{624E2E7A-DB1E-4E21-BEA2-66C11887BE62}" destId="{72A40069-B885-4CF7-99FF-F7DD6C786C7D}" srcOrd="4" destOrd="0" presId="urn:microsoft.com/office/officeart/2005/8/layout/cycle2"/>
    <dgm:cxn modelId="{92165C2F-A6E1-4FA6-BC96-CF9F89475577}" type="presParOf" srcId="{624E2E7A-DB1E-4E21-BEA2-66C11887BE62}" destId="{B38085A9-EC26-4B3D-B4A9-059803C5732D}" srcOrd="5" destOrd="0" presId="urn:microsoft.com/office/officeart/2005/8/layout/cycle2"/>
    <dgm:cxn modelId="{54A6AEA8-A4D6-4043-BBB3-F3E08D273570}" type="presParOf" srcId="{B38085A9-EC26-4B3D-B4A9-059803C5732D}" destId="{AF1AB627-0CD6-45F6-A9F9-9761CD268FBC}" srcOrd="0" destOrd="0" presId="urn:microsoft.com/office/officeart/2005/8/layout/cycle2"/>
    <dgm:cxn modelId="{E117E624-3E3B-4076-8AB3-E5952E8DE6F0}" type="presParOf" srcId="{624E2E7A-DB1E-4E21-BEA2-66C11887BE62}" destId="{228EC002-D437-44CD-9511-1405FFDF01AF}" srcOrd="6" destOrd="0" presId="urn:microsoft.com/office/officeart/2005/8/layout/cycle2"/>
    <dgm:cxn modelId="{B78A3FCF-AA84-4032-B6A9-7CBF126AC446}" type="presParOf" srcId="{624E2E7A-DB1E-4E21-BEA2-66C11887BE62}" destId="{64CBE8A1-D82D-4B9F-AA21-D72051DE2F41}" srcOrd="7" destOrd="0" presId="urn:microsoft.com/office/officeart/2005/8/layout/cycle2"/>
    <dgm:cxn modelId="{6B02E616-6B10-47BA-B659-6AFB9C903A28}" type="presParOf" srcId="{64CBE8A1-D82D-4B9F-AA21-D72051DE2F41}" destId="{3A2B6157-0D04-4D56-88A0-4E85985AD9ED}" srcOrd="0" destOrd="0" presId="urn:microsoft.com/office/officeart/2005/8/layout/cycle2"/>
    <dgm:cxn modelId="{ED536117-AD04-4E4E-BF31-288E38D45279}" type="presParOf" srcId="{624E2E7A-DB1E-4E21-BEA2-66C11887BE62}" destId="{ECC83962-B0A3-4EE9-A2CB-1DE1BE8AAF49}" srcOrd="8" destOrd="0" presId="urn:microsoft.com/office/officeart/2005/8/layout/cycle2"/>
    <dgm:cxn modelId="{CCB56D44-A0F8-4005-85E0-0E5E932A6FCC}" type="presParOf" srcId="{624E2E7A-DB1E-4E21-BEA2-66C11887BE62}" destId="{E9471F06-764E-4D3D-921C-6FA2091C676F}" srcOrd="9" destOrd="0" presId="urn:microsoft.com/office/officeart/2005/8/layout/cycle2"/>
    <dgm:cxn modelId="{9DCBEE5F-6D22-43C1-A899-7B1B758FAD9F}" type="presParOf" srcId="{E9471F06-764E-4D3D-921C-6FA2091C676F}" destId="{F6AEE85B-EF73-456E-A17F-CFDF4A5DF9DB}" srcOrd="0" destOrd="0" presId="urn:microsoft.com/office/officeart/2005/8/layout/cycle2"/>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6450266-BC69-481A-A8EF-32B92A20813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C3EBE222-DEAF-4CAF-BDF2-2C9D295F5081}"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091A8C3A-267E-4A0C-BCF3-2E809D8947C9}"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rtl="1"/>
          <a:r>
            <a:rPr lang="ar-EG" sz="2000" b="1" dirty="0" smtClean="0"/>
            <a:t>تعريف الحوكمة الالكترونية </a:t>
          </a:r>
          <a:endParaRPr lang="en-US" sz="2000" b="1" dirty="0"/>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مكونات الحوكمة الاكترونية</a:t>
          </a:r>
          <a:endParaRPr lang="en-US" sz="2000" b="1" dirty="0" smtClean="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44CEFAA9-F6CA-40F6-941F-F08EF0B8BD63}">
      <dgm:prSet custT="1"/>
      <dgm:spPr/>
      <dgm:t>
        <a:bodyPr/>
        <a:lstStyle/>
        <a:p>
          <a:pPr rtl="1"/>
          <a:r>
            <a:rPr lang="ar-EG" sz="2000" b="1" dirty="0" smtClean="0"/>
            <a:t>التحول من الحكومة الالكترونية إلى الحوكمة الالكترونية</a:t>
          </a:r>
          <a:endParaRPr lang="en-US" sz="2000" b="1" dirty="0"/>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 modelId="{01A16F23-C45F-4911-85EF-1210632A0A70}" type="pres">
      <dgm:prSet presAssocID="{61CAAD6D-90C6-433C-AA35-9D8694D3D1C7}" presName="circ1" presStyleLbl="vennNode1" presStyleIdx="0" presStyleCnt="3"/>
      <dgm:spPr/>
      <dgm:t>
        <a:bodyPr/>
        <a:lstStyle/>
        <a:p>
          <a:endParaRPr lang="en-US"/>
        </a:p>
      </dgm:t>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t>
        <a:bodyPr/>
        <a:lstStyle/>
        <a:p>
          <a:endParaRPr lang="en-US"/>
        </a:p>
      </dgm:t>
    </dgm:pt>
    <dgm:pt modelId="{DDF24712-D9AF-4A5D-804A-3CCE3324A2BD}" type="pres">
      <dgm:prSet presAssocID="{AFE247C8-F63A-408C-B736-C6356E496CA1}" presName="circ2" presStyleLbl="vennNode1" presStyleIdx="1" presStyleCnt="3" custScaleX="97080" custLinFactNeighborX="1385" custLinFactNeighborY="4530"/>
      <dgm:spPr/>
      <dgm:t>
        <a:bodyPr/>
        <a:lstStyle/>
        <a:p>
          <a:endParaRPr lang="en-US"/>
        </a:p>
      </dgm:t>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t>
        <a:bodyPr/>
        <a:lstStyle/>
        <a:p>
          <a:endParaRPr lang="en-US"/>
        </a:p>
      </dgm:t>
    </dgm:pt>
    <dgm:pt modelId="{675D76CE-734E-4A59-BAC3-0A339FC97911}" type="pres">
      <dgm:prSet presAssocID="{44CEFAA9-F6CA-40F6-941F-F08EF0B8BD63}" presName="circ3" presStyleLbl="vennNode1" presStyleIdx="2" presStyleCnt="3"/>
      <dgm:spPr/>
      <dgm:t>
        <a:bodyPr/>
        <a:lstStyle/>
        <a:p>
          <a:endParaRPr lang="en-US"/>
        </a:p>
      </dgm:t>
    </dgm:pt>
    <dgm:pt modelId="{6633B13A-B932-4491-A27F-F3D76EC0ED84}" type="pres">
      <dgm:prSet presAssocID="{44CEFAA9-F6CA-40F6-941F-F08EF0B8BD63}" presName="circ3Tx" presStyleLbl="revTx" presStyleIdx="0" presStyleCnt="0">
        <dgm:presLayoutVars>
          <dgm:chMax val="0"/>
          <dgm:chPref val="0"/>
          <dgm:bulletEnabled val="1"/>
        </dgm:presLayoutVars>
      </dgm:prSet>
      <dgm:spPr/>
      <dgm:t>
        <a:bodyPr/>
        <a:lstStyle/>
        <a:p>
          <a:endParaRPr lang="en-US"/>
        </a:p>
      </dgm:t>
    </dgm:pt>
  </dgm:ptLst>
  <dgm:cxnLst>
    <dgm:cxn modelId="{A4CED7BF-90A1-449C-9CA7-EC74CDB11486}" srcId="{A2549BC2-D4D1-497E-BCDB-2EA8CC03AB9B}" destId="{61CAAD6D-90C6-433C-AA35-9D8694D3D1C7}" srcOrd="0" destOrd="0" parTransId="{A0D57A6C-AF6C-4DEF-ADE2-692D06F815A6}" sibTransId="{C4CBA1FD-7B97-41FA-A7F4-7468850B8891}"/>
    <dgm:cxn modelId="{86EE4937-A098-47C6-8D0D-780043DBD2DA}" srcId="{A2549BC2-D4D1-497E-BCDB-2EA8CC03AB9B}" destId="{AFE247C8-F63A-408C-B736-C6356E496CA1}" srcOrd="1" destOrd="0" parTransId="{C63B5186-557B-4CEB-BC67-B3B0BC851375}" sibTransId="{73605475-5BAE-4139-AD8C-80E5E4D35BF9}"/>
    <dgm:cxn modelId="{521CB0AA-2694-4119-9A0C-C724751E44F2}" type="presOf" srcId="{A2549BC2-D4D1-497E-BCDB-2EA8CC03AB9B}" destId="{8D91F3C3-BE84-42DD-8D72-718221BDD2BB}" srcOrd="0" destOrd="0" presId="urn:microsoft.com/office/officeart/2005/8/layout/venn1"/>
    <dgm:cxn modelId="{55DFC2B7-B870-4DB8-AD5B-A04B4579A699}" type="presOf" srcId="{44CEFAA9-F6CA-40F6-941F-F08EF0B8BD63}" destId="{6633B13A-B932-4491-A27F-F3D76EC0ED84}" srcOrd="1" destOrd="0" presId="urn:microsoft.com/office/officeart/2005/8/layout/venn1"/>
    <dgm:cxn modelId="{9630C400-A749-4F50-9F58-B23CA9B0A31E}" type="presOf" srcId="{61CAAD6D-90C6-433C-AA35-9D8694D3D1C7}" destId="{01A16F23-C45F-4911-85EF-1210632A0A70}" srcOrd="0" destOrd="0" presId="urn:microsoft.com/office/officeart/2005/8/layout/venn1"/>
    <dgm:cxn modelId="{FD73E9CA-09AF-4221-8904-4B9C3BC1B647}" type="presOf" srcId="{61CAAD6D-90C6-433C-AA35-9D8694D3D1C7}" destId="{DA02A205-EAF4-4316-A5D2-5E9D48150746}" srcOrd="1" destOrd="0" presId="urn:microsoft.com/office/officeart/2005/8/layout/venn1"/>
    <dgm:cxn modelId="{34E31D6E-F45C-45EC-BA7D-1C213D7D43D3}" type="presOf" srcId="{AFE247C8-F63A-408C-B736-C6356E496CA1}" destId="{DDF24712-D9AF-4A5D-804A-3CCE3324A2BD}" srcOrd="0" destOrd="0" presId="urn:microsoft.com/office/officeart/2005/8/layout/venn1"/>
    <dgm:cxn modelId="{F47EFB83-D05A-4B08-8DC2-2E98291B2FEA}" type="presOf" srcId="{AFE247C8-F63A-408C-B736-C6356E496CA1}" destId="{6C84E011-640F-4A12-AB04-F1106C28B7AA}" srcOrd="1" destOrd="0" presId="urn:microsoft.com/office/officeart/2005/8/layout/venn1"/>
    <dgm:cxn modelId="{F2805BE0-4243-4C09-9F13-AC713683514A}" srcId="{A2549BC2-D4D1-497E-BCDB-2EA8CC03AB9B}" destId="{44CEFAA9-F6CA-40F6-941F-F08EF0B8BD63}" srcOrd="2" destOrd="0" parTransId="{7D31FC12-DC7B-4AEA-BB0B-FB08EE2D144E}" sibTransId="{FC7BD2B4-E80E-45D0-86DC-07F11F7055FF}"/>
    <dgm:cxn modelId="{4B08B6F3-AC1E-417C-8E41-7EFA4403E1DC}" type="presOf" srcId="{44CEFAA9-F6CA-40F6-941F-F08EF0B8BD63}" destId="{675D76CE-734E-4A59-BAC3-0A339FC97911}" srcOrd="0" destOrd="0" presId="urn:microsoft.com/office/officeart/2005/8/layout/venn1"/>
    <dgm:cxn modelId="{9D929556-1E98-486B-A8C3-19E64691D85B}" type="presParOf" srcId="{8D91F3C3-BE84-42DD-8D72-718221BDD2BB}" destId="{01A16F23-C45F-4911-85EF-1210632A0A70}" srcOrd="0" destOrd="0" presId="urn:microsoft.com/office/officeart/2005/8/layout/venn1"/>
    <dgm:cxn modelId="{DCE4F7F5-9312-4747-B49D-EC8B9752166E}" type="presParOf" srcId="{8D91F3C3-BE84-42DD-8D72-718221BDD2BB}" destId="{DA02A205-EAF4-4316-A5D2-5E9D48150746}" srcOrd="1" destOrd="0" presId="urn:microsoft.com/office/officeart/2005/8/layout/venn1"/>
    <dgm:cxn modelId="{5D58B630-D34E-48D8-83D9-6D2CC275F2F8}" type="presParOf" srcId="{8D91F3C3-BE84-42DD-8D72-718221BDD2BB}" destId="{DDF24712-D9AF-4A5D-804A-3CCE3324A2BD}" srcOrd="2" destOrd="0" presId="urn:microsoft.com/office/officeart/2005/8/layout/venn1"/>
    <dgm:cxn modelId="{D959516A-D2C6-456F-8C3B-56F59D072E5C}" type="presParOf" srcId="{8D91F3C3-BE84-42DD-8D72-718221BDD2BB}" destId="{6C84E011-640F-4A12-AB04-F1106C28B7AA}" srcOrd="3" destOrd="0" presId="urn:microsoft.com/office/officeart/2005/8/layout/venn1"/>
    <dgm:cxn modelId="{0C770393-6F8D-4FDD-AE58-19A6607A47EF}" type="presParOf" srcId="{8D91F3C3-BE84-42DD-8D72-718221BDD2BB}" destId="{675D76CE-734E-4A59-BAC3-0A339FC97911}" srcOrd="4" destOrd="0" presId="urn:microsoft.com/office/officeart/2005/8/layout/venn1"/>
    <dgm:cxn modelId="{522E600C-C839-4F09-B94E-6F0564A96870}" type="presParOf" srcId="{8D91F3C3-BE84-42DD-8D72-718221BDD2BB}" destId="{6633B13A-B932-4491-A27F-F3D76EC0ED84}" srcOrd="5"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FB5A4E44-8DD6-42FB-9168-5326D7297DC0}"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41140795-32DC-475A-9B98-2C7502D6C675}"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27FD0E2F-C4B8-4B16-89A8-497E8E8932C5}"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AF14B3E8-1684-485E-8B47-5E9A592C21EA}"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9EC9877C-8D25-447B-BFE4-EEF295FE579A}"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B1730A30-B429-4CDC-869D-8EA38F5D5EC1}"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0AE859F6-0404-47DE-85DF-610FDEAF256D}"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2EBF6347-AD15-428A-BEBB-085DB7FECBA8}"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CE1922F6-A1B8-49A9-B640-8CD19A9267F1}"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F4C622AE-B6CF-4AEA-98B4-016F18A827A7}"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566947BA-5A7A-4051-9848-06803F2EDE82}"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0CD7304A-18A2-4158-A260-1A797871B183}"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EF4B6926-C7BF-47C0-9DCC-5A623469EC34}"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72A8A23-C837-4344-B8F1-5555B596A11F}"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BB422839-D260-4A29-897F-64AF2B58D74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F915D182-B6A9-42EB-9353-F00A0207FCF9}">
      <dgm:prSet custT="1"/>
      <dgm:spPr/>
      <dgm:t>
        <a:bodyPr/>
        <a:lstStyle/>
        <a:p>
          <a:pPr rtl="1"/>
          <a:r>
            <a:rPr lang="ar-EG" sz="2400" b="1" dirty="0" smtClean="0"/>
            <a:t>5 –البنية التحتية و الخدمات المشتركة</a:t>
          </a:r>
          <a:endParaRPr lang="en-US" sz="2400" dirty="0"/>
        </a:p>
      </dgm:t>
    </dgm:pt>
    <dgm:pt modelId="{A9A1A7AC-9B94-4C88-98B0-9E25A08B5829}" type="parTrans" cxnId="{0E4F2C0C-1359-4692-A113-0C57107BBA3C}">
      <dgm:prSet/>
      <dgm:spPr/>
      <dgm:t>
        <a:bodyPr/>
        <a:lstStyle/>
        <a:p>
          <a:endParaRPr lang="en-US"/>
        </a:p>
      </dgm:t>
    </dgm:pt>
    <dgm:pt modelId="{AD4E39E2-B74B-4C32-892B-6DD4335EAEF9}" type="sibTrans" cxnId="{0E4F2C0C-1359-4692-A113-0C57107BBA3C}">
      <dgm:prSet/>
      <dgm:spPr/>
      <dgm:t>
        <a:bodyPr/>
        <a:lstStyle/>
        <a:p>
          <a:endParaRPr lang="en-US"/>
        </a:p>
      </dgm:t>
    </dgm:pt>
    <dgm:pt modelId="{AFD6C410-D13C-46AB-B5E4-0818F50C8B29}">
      <dgm:prSet custT="1"/>
      <dgm:spPr/>
      <dgm:t>
        <a:bodyPr/>
        <a:lstStyle/>
        <a:p>
          <a:pPr rtl="1"/>
          <a:r>
            <a:rPr lang="ar-EG" sz="2400" b="1" dirty="0" smtClean="0"/>
            <a:t>4 -خدمات حكومة إلى موظفين</a:t>
          </a:r>
          <a:endParaRPr lang="en-US" sz="2400" dirty="0"/>
        </a:p>
      </dgm:t>
    </dgm:pt>
    <dgm:pt modelId="{F172FBCC-7884-4472-AE6D-527E4165CD39}" type="parTrans" cxnId="{6D66602C-36AD-459E-9D37-5587D806D419}">
      <dgm:prSet/>
      <dgm:spPr/>
      <dgm:t>
        <a:bodyPr/>
        <a:lstStyle/>
        <a:p>
          <a:endParaRPr lang="en-US"/>
        </a:p>
      </dgm:t>
    </dgm:pt>
    <dgm:pt modelId="{45B0DE2D-F602-403F-88B1-6A0855DEAFAD}" type="sibTrans" cxnId="{6D66602C-36AD-459E-9D37-5587D806D419}">
      <dgm:prSet/>
      <dgm:spPr/>
      <dgm:t>
        <a:bodyPr/>
        <a:lstStyle/>
        <a:p>
          <a:endParaRPr lang="en-US"/>
        </a:p>
      </dgm:t>
    </dgm:pt>
    <dgm:pt modelId="{9E1DCD3B-858B-40C9-9F0E-F581E9480ACA}">
      <dgm:prSet custT="1"/>
      <dgm:spPr/>
      <dgm:t>
        <a:bodyPr/>
        <a:lstStyle/>
        <a:p>
          <a:pPr rtl="1"/>
          <a:r>
            <a:rPr lang="ar-EG" sz="2400" b="1" dirty="0" smtClean="0"/>
            <a:t>3 -خدمات حكومة إلى حكومة</a:t>
          </a:r>
          <a:endParaRPr lang="en-US" sz="1400" dirty="0"/>
        </a:p>
      </dgm:t>
    </dgm:pt>
    <dgm:pt modelId="{2024609E-3697-4A7A-8838-22F3ECDEEF26}" type="parTrans" cxnId="{0D9E94CE-9258-4A2C-9089-51B9C6972D73}">
      <dgm:prSet/>
      <dgm:spPr/>
      <dgm:t>
        <a:bodyPr/>
        <a:lstStyle/>
        <a:p>
          <a:endParaRPr lang="en-US"/>
        </a:p>
      </dgm:t>
    </dgm:pt>
    <dgm:pt modelId="{30781D49-ED7B-4E05-A163-ABBA83916358}" type="sibTrans" cxnId="{0D9E94CE-9258-4A2C-9089-51B9C6972D73}">
      <dgm:prSet/>
      <dgm:spPr/>
      <dgm:t>
        <a:bodyPr/>
        <a:lstStyle/>
        <a:p>
          <a:endParaRPr lang="en-US"/>
        </a:p>
      </dgm:t>
    </dgm:pt>
    <dgm:pt modelId="{9ADE912A-31B7-49C9-A1F7-B93BA278D6F0}">
      <dgm:prSet custT="1"/>
      <dgm:spPr/>
      <dgm:t>
        <a:bodyPr/>
        <a:lstStyle/>
        <a:p>
          <a:pPr rtl="1"/>
          <a:r>
            <a:rPr lang="ar-EG" sz="2400" b="1" dirty="0" smtClean="0"/>
            <a:t>2 -خدمات حكومة إلى أعمال</a:t>
          </a:r>
          <a:endParaRPr lang="en-US" sz="2400" dirty="0"/>
        </a:p>
      </dgm:t>
    </dgm:pt>
    <dgm:pt modelId="{ED20E2CE-B953-48A3-AF5E-82D32AC59247}" type="parTrans" cxnId="{ABCEF4DB-F84C-41A4-923D-8C8A42DE7E47}">
      <dgm:prSet/>
      <dgm:spPr/>
      <dgm:t>
        <a:bodyPr/>
        <a:lstStyle/>
        <a:p>
          <a:endParaRPr lang="en-US"/>
        </a:p>
      </dgm:t>
    </dgm:pt>
    <dgm:pt modelId="{F5F22063-BD2F-4A0B-AB13-43D6F361B89C}" type="sibTrans" cxnId="{ABCEF4DB-F84C-41A4-923D-8C8A42DE7E47}">
      <dgm:prSet/>
      <dgm:spPr/>
      <dgm:t>
        <a:bodyPr/>
        <a:lstStyle/>
        <a:p>
          <a:endParaRPr lang="en-US"/>
        </a:p>
      </dgm:t>
    </dgm:pt>
    <dgm:pt modelId="{5E6EBE3A-08CB-454F-BBEE-558A5B2C42E1}">
      <dgm:prSet custT="1"/>
      <dgm:spPr/>
      <dgm:t>
        <a:bodyPr/>
        <a:lstStyle/>
        <a:p>
          <a:pPr rtl="1"/>
          <a:r>
            <a:rPr lang="ar-EG" sz="2400" b="1" dirty="0" smtClean="0"/>
            <a:t>1 –خدمات حكومة إلى مواطن </a:t>
          </a:r>
          <a:endParaRPr lang="en-US" sz="2400" dirty="0"/>
        </a:p>
      </dgm:t>
    </dgm:pt>
    <dgm:pt modelId="{9EEC4ED1-3482-4096-9E5A-2869F669D5F2}" type="parTrans" cxnId="{589FE319-4A20-4EE3-9CFE-7F3B4E7A97F7}">
      <dgm:prSet/>
      <dgm:spPr/>
      <dgm:t>
        <a:bodyPr/>
        <a:lstStyle/>
        <a:p>
          <a:endParaRPr lang="en-US"/>
        </a:p>
      </dgm:t>
    </dgm:pt>
    <dgm:pt modelId="{E55A8667-5859-4AD0-BB72-076A73286CBA}" type="sibTrans" cxnId="{589FE319-4A20-4EE3-9CFE-7F3B4E7A97F7}">
      <dgm:prSet/>
      <dgm:spPr/>
      <dgm:t>
        <a:bodyPr/>
        <a:lstStyle/>
        <a:p>
          <a:endParaRPr lang="en-US"/>
        </a:p>
      </dgm:t>
    </dgm:pt>
    <dgm:pt modelId="{96CD0C6A-75D7-4C18-98AE-15C51C3E333E}" type="pres">
      <dgm:prSet presAssocID="{BB422839-D260-4A29-897F-64AF2B58D748}" presName="diagram" presStyleCnt="0">
        <dgm:presLayoutVars>
          <dgm:chPref val="1"/>
          <dgm:dir/>
          <dgm:animOne val="branch"/>
          <dgm:animLvl val="lvl"/>
          <dgm:resizeHandles/>
        </dgm:presLayoutVars>
      </dgm:prSet>
      <dgm:spPr/>
      <dgm:t>
        <a:bodyPr/>
        <a:lstStyle/>
        <a:p>
          <a:endParaRPr lang="en-US"/>
        </a:p>
      </dgm:t>
    </dgm:pt>
    <dgm:pt modelId="{2C102495-8576-449E-84B8-04C7764CD61F}" type="pres">
      <dgm:prSet presAssocID="{F915D182-B6A9-42EB-9353-F00A0207FCF9}" presName="root" presStyleCnt="0"/>
      <dgm:spPr/>
    </dgm:pt>
    <dgm:pt modelId="{4B074A93-03B8-414B-8055-509461CB5938}" type="pres">
      <dgm:prSet presAssocID="{F915D182-B6A9-42EB-9353-F00A0207FCF9}" presName="rootComposite" presStyleCnt="0"/>
      <dgm:spPr/>
    </dgm:pt>
    <dgm:pt modelId="{85540A58-EC65-4870-86A7-8CF51AB8DD34}" type="pres">
      <dgm:prSet presAssocID="{F915D182-B6A9-42EB-9353-F00A0207FCF9}" presName="rootText" presStyleLbl="node1" presStyleIdx="0" presStyleCnt="5" custScaleY="309513" custLinFactNeighborX="54469" custLinFactNeighborY="-16615"/>
      <dgm:spPr/>
      <dgm:t>
        <a:bodyPr/>
        <a:lstStyle/>
        <a:p>
          <a:endParaRPr lang="en-US"/>
        </a:p>
      </dgm:t>
    </dgm:pt>
    <dgm:pt modelId="{6D02D76D-09E6-40CC-A9C8-708857508318}" type="pres">
      <dgm:prSet presAssocID="{F915D182-B6A9-42EB-9353-F00A0207FCF9}" presName="rootConnector" presStyleLbl="node1" presStyleIdx="0" presStyleCnt="5"/>
      <dgm:spPr/>
      <dgm:t>
        <a:bodyPr/>
        <a:lstStyle/>
        <a:p>
          <a:endParaRPr lang="en-US"/>
        </a:p>
      </dgm:t>
    </dgm:pt>
    <dgm:pt modelId="{2CCAF8F3-FFB9-4D69-9A41-18CDD286B43F}" type="pres">
      <dgm:prSet presAssocID="{F915D182-B6A9-42EB-9353-F00A0207FCF9}" presName="childShape" presStyleCnt="0"/>
      <dgm:spPr/>
    </dgm:pt>
    <dgm:pt modelId="{B6D0DCEE-8A3D-4DF2-92A1-94A3CC674884}" type="pres">
      <dgm:prSet presAssocID="{AFD6C410-D13C-46AB-B5E4-0818F50C8B29}" presName="root" presStyleCnt="0"/>
      <dgm:spPr/>
    </dgm:pt>
    <dgm:pt modelId="{E050ECB1-46B5-47A7-8617-AA5D4FBC4866}" type="pres">
      <dgm:prSet presAssocID="{AFD6C410-D13C-46AB-B5E4-0818F50C8B29}" presName="rootComposite" presStyleCnt="0"/>
      <dgm:spPr/>
    </dgm:pt>
    <dgm:pt modelId="{3D1AE17D-FC31-4C22-AA0C-4CC8172E961C}" type="pres">
      <dgm:prSet presAssocID="{AFD6C410-D13C-46AB-B5E4-0818F50C8B29}" presName="rootText" presStyleLbl="node1" presStyleIdx="1" presStyleCnt="5" custScaleY="300931" custLinFactNeighborX="36758" custLinFactNeighborY="-14445"/>
      <dgm:spPr/>
      <dgm:t>
        <a:bodyPr/>
        <a:lstStyle/>
        <a:p>
          <a:endParaRPr lang="en-US"/>
        </a:p>
      </dgm:t>
    </dgm:pt>
    <dgm:pt modelId="{6C5934D2-A705-48C8-BA6A-17FF48900E0B}" type="pres">
      <dgm:prSet presAssocID="{AFD6C410-D13C-46AB-B5E4-0818F50C8B29}" presName="rootConnector" presStyleLbl="node1" presStyleIdx="1" presStyleCnt="5"/>
      <dgm:spPr/>
      <dgm:t>
        <a:bodyPr/>
        <a:lstStyle/>
        <a:p>
          <a:endParaRPr lang="en-US"/>
        </a:p>
      </dgm:t>
    </dgm:pt>
    <dgm:pt modelId="{A242D5AE-C9F2-4938-862A-56AAE58B9D77}" type="pres">
      <dgm:prSet presAssocID="{AFD6C410-D13C-46AB-B5E4-0818F50C8B29}" presName="childShape" presStyleCnt="0"/>
      <dgm:spPr/>
    </dgm:pt>
    <dgm:pt modelId="{170418BD-EDAF-4122-928D-F94BFBEBB63B}" type="pres">
      <dgm:prSet presAssocID="{9E1DCD3B-858B-40C9-9F0E-F581E9480ACA}" presName="root" presStyleCnt="0"/>
      <dgm:spPr/>
    </dgm:pt>
    <dgm:pt modelId="{90A5B095-F926-4C76-BFC6-4A40F99E39FC}" type="pres">
      <dgm:prSet presAssocID="{9E1DCD3B-858B-40C9-9F0E-F581E9480ACA}" presName="rootComposite" presStyleCnt="0"/>
      <dgm:spPr/>
    </dgm:pt>
    <dgm:pt modelId="{98307FCE-7655-4F8A-AA26-AA9DB7D95B5A}" type="pres">
      <dgm:prSet presAssocID="{9E1DCD3B-858B-40C9-9F0E-F581E9480ACA}" presName="rootText" presStyleLbl="node1" presStyleIdx="2" presStyleCnt="5" custScaleY="291316" custLinFactNeighborX="24699" custLinFactNeighborY="-12229"/>
      <dgm:spPr/>
      <dgm:t>
        <a:bodyPr/>
        <a:lstStyle/>
        <a:p>
          <a:endParaRPr lang="en-US"/>
        </a:p>
      </dgm:t>
    </dgm:pt>
    <dgm:pt modelId="{8D2A8659-1482-4823-87C8-126D1258A847}" type="pres">
      <dgm:prSet presAssocID="{9E1DCD3B-858B-40C9-9F0E-F581E9480ACA}" presName="rootConnector" presStyleLbl="node1" presStyleIdx="2" presStyleCnt="5"/>
      <dgm:spPr/>
      <dgm:t>
        <a:bodyPr/>
        <a:lstStyle/>
        <a:p>
          <a:endParaRPr lang="en-US"/>
        </a:p>
      </dgm:t>
    </dgm:pt>
    <dgm:pt modelId="{30013AF0-D09D-4C1F-B15E-5085B25027E5}" type="pres">
      <dgm:prSet presAssocID="{9E1DCD3B-858B-40C9-9F0E-F581E9480ACA}" presName="childShape" presStyleCnt="0"/>
      <dgm:spPr/>
    </dgm:pt>
    <dgm:pt modelId="{8D97504E-8428-4B8B-9692-B1636F047855}" type="pres">
      <dgm:prSet presAssocID="{9ADE912A-31B7-49C9-A1F7-B93BA278D6F0}" presName="root" presStyleCnt="0"/>
      <dgm:spPr/>
    </dgm:pt>
    <dgm:pt modelId="{04E76201-F778-480D-9422-998AFD7DACB8}" type="pres">
      <dgm:prSet presAssocID="{9ADE912A-31B7-49C9-A1F7-B93BA278D6F0}" presName="rootComposite" presStyleCnt="0"/>
      <dgm:spPr/>
    </dgm:pt>
    <dgm:pt modelId="{8D408CF3-FD67-45A8-859D-1425A7921352}" type="pres">
      <dgm:prSet presAssocID="{9ADE912A-31B7-49C9-A1F7-B93BA278D6F0}" presName="rootText" presStyleLbl="node1" presStyleIdx="3" presStyleCnt="5" custScaleY="293319" custLinFactNeighborX="16088" custLinFactNeighborY="-22939"/>
      <dgm:spPr/>
      <dgm:t>
        <a:bodyPr/>
        <a:lstStyle/>
        <a:p>
          <a:endParaRPr lang="en-US"/>
        </a:p>
      </dgm:t>
    </dgm:pt>
    <dgm:pt modelId="{824EF711-898F-4908-9298-E047D6185B9F}" type="pres">
      <dgm:prSet presAssocID="{9ADE912A-31B7-49C9-A1F7-B93BA278D6F0}" presName="rootConnector" presStyleLbl="node1" presStyleIdx="3" presStyleCnt="5"/>
      <dgm:spPr/>
      <dgm:t>
        <a:bodyPr/>
        <a:lstStyle/>
        <a:p>
          <a:endParaRPr lang="en-US"/>
        </a:p>
      </dgm:t>
    </dgm:pt>
    <dgm:pt modelId="{2D95BA6E-7D69-4683-A6D9-F6930AA4C0AC}" type="pres">
      <dgm:prSet presAssocID="{9ADE912A-31B7-49C9-A1F7-B93BA278D6F0}" presName="childShape" presStyleCnt="0"/>
      <dgm:spPr/>
    </dgm:pt>
    <dgm:pt modelId="{3C4268D2-6500-47D3-BAC2-8E9817A6CC42}" type="pres">
      <dgm:prSet presAssocID="{5E6EBE3A-08CB-454F-BBEE-558A5B2C42E1}" presName="root" presStyleCnt="0"/>
      <dgm:spPr/>
    </dgm:pt>
    <dgm:pt modelId="{48224440-C5A7-453E-82E2-530DB64D6ECE}" type="pres">
      <dgm:prSet presAssocID="{5E6EBE3A-08CB-454F-BBEE-558A5B2C42E1}" presName="rootComposite" presStyleCnt="0"/>
      <dgm:spPr/>
    </dgm:pt>
    <dgm:pt modelId="{3149BCDF-92A2-4335-A9B8-2D122B8452EC}" type="pres">
      <dgm:prSet presAssocID="{5E6EBE3A-08CB-454F-BBEE-558A5B2C42E1}" presName="rootText" presStyleLbl="node1" presStyleIdx="4" presStyleCnt="5" custScaleY="286738" custLinFactNeighborX="5342" custLinFactNeighborY="-69430"/>
      <dgm:spPr/>
      <dgm:t>
        <a:bodyPr/>
        <a:lstStyle/>
        <a:p>
          <a:endParaRPr lang="en-US"/>
        </a:p>
      </dgm:t>
    </dgm:pt>
    <dgm:pt modelId="{CD3CC8DD-D084-443E-B5D5-6B2E4C0C3D29}" type="pres">
      <dgm:prSet presAssocID="{5E6EBE3A-08CB-454F-BBEE-558A5B2C42E1}" presName="rootConnector" presStyleLbl="node1" presStyleIdx="4" presStyleCnt="5"/>
      <dgm:spPr/>
      <dgm:t>
        <a:bodyPr/>
        <a:lstStyle/>
        <a:p>
          <a:endParaRPr lang="en-US"/>
        </a:p>
      </dgm:t>
    </dgm:pt>
    <dgm:pt modelId="{6340EA72-B616-4C90-BBBB-BDAE7B4FE9B7}" type="pres">
      <dgm:prSet presAssocID="{5E6EBE3A-08CB-454F-BBEE-558A5B2C42E1}" presName="childShape" presStyleCnt="0"/>
      <dgm:spPr/>
    </dgm:pt>
  </dgm:ptLst>
  <dgm:cxnLst>
    <dgm:cxn modelId="{4F8816DC-9909-4540-9EC1-E0B73DE9736E}" type="presOf" srcId="{9ADE912A-31B7-49C9-A1F7-B93BA278D6F0}" destId="{824EF711-898F-4908-9298-E047D6185B9F}" srcOrd="1" destOrd="0" presId="urn:microsoft.com/office/officeart/2005/8/layout/hierarchy3"/>
    <dgm:cxn modelId="{ABCEF4DB-F84C-41A4-923D-8C8A42DE7E47}" srcId="{BB422839-D260-4A29-897F-64AF2B58D748}" destId="{9ADE912A-31B7-49C9-A1F7-B93BA278D6F0}" srcOrd="3" destOrd="0" parTransId="{ED20E2CE-B953-48A3-AF5E-82D32AC59247}" sibTransId="{F5F22063-BD2F-4A0B-AB13-43D6F361B89C}"/>
    <dgm:cxn modelId="{0D9E94CE-9258-4A2C-9089-51B9C6972D73}" srcId="{BB422839-D260-4A29-897F-64AF2B58D748}" destId="{9E1DCD3B-858B-40C9-9F0E-F581E9480ACA}" srcOrd="2" destOrd="0" parTransId="{2024609E-3697-4A7A-8838-22F3ECDEEF26}" sibTransId="{30781D49-ED7B-4E05-A163-ABBA83916358}"/>
    <dgm:cxn modelId="{77436D65-BB81-428F-A0A4-DE37C1941C75}" type="presOf" srcId="{AFD6C410-D13C-46AB-B5E4-0818F50C8B29}" destId="{3D1AE17D-FC31-4C22-AA0C-4CC8172E961C}" srcOrd="0" destOrd="0" presId="urn:microsoft.com/office/officeart/2005/8/layout/hierarchy3"/>
    <dgm:cxn modelId="{E0625E90-A97F-408F-B6C7-C5655B3956CA}" type="presOf" srcId="{9E1DCD3B-858B-40C9-9F0E-F581E9480ACA}" destId="{98307FCE-7655-4F8A-AA26-AA9DB7D95B5A}" srcOrd="0" destOrd="0" presId="urn:microsoft.com/office/officeart/2005/8/layout/hierarchy3"/>
    <dgm:cxn modelId="{589FE319-4A20-4EE3-9CFE-7F3B4E7A97F7}" srcId="{BB422839-D260-4A29-897F-64AF2B58D748}" destId="{5E6EBE3A-08CB-454F-BBEE-558A5B2C42E1}" srcOrd="4" destOrd="0" parTransId="{9EEC4ED1-3482-4096-9E5A-2869F669D5F2}" sibTransId="{E55A8667-5859-4AD0-BB72-076A73286CBA}"/>
    <dgm:cxn modelId="{FBDFAC95-3848-41B7-BAA5-36B950B4EB0C}" type="presOf" srcId="{5E6EBE3A-08CB-454F-BBEE-558A5B2C42E1}" destId="{3149BCDF-92A2-4335-A9B8-2D122B8452EC}" srcOrd="0" destOrd="0" presId="urn:microsoft.com/office/officeart/2005/8/layout/hierarchy3"/>
    <dgm:cxn modelId="{FC3C557A-3D11-40BB-9069-B28BCCF1CCCB}" type="presOf" srcId="{9ADE912A-31B7-49C9-A1F7-B93BA278D6F0}" destId="{8D408CF3-FD67-45A8-859D-1425A7921352}" srcOrd="0" destOrd="0" presId="urn:microsoft.com/office/officeart/2005/8/layout/hierarchy3"/>
    <dgm:cxn modelId="{E83FC0D1-1E31-40FE-8885-0AC3477BA2BF}" type="presOf" srcId="{AFD6C410-D13C-46AB-B5E4-0818F50C8B29}" destId="{6C5934D2-A705-48C8-BA6A-17FF48900E0B}" srcOrd="1" destOrd="0" presId="urn:microsoft.com/office/officeart/2005/8/layout/hierarchy3"/>
    <dgm:cxn modelId="{37B56E5D-9DD3-4E0B-A97A-712F31977F19}" type="presOf" srcId="{F915D182-B6A9-42EB-9353-F00A0207FCF9}" destId="{85540A58-EC65-4870-86A7-8CF51AB8DD34}" srcOrd="0" destOrd="0" presId="urn:microsoft.com/office/officeart/2005/8/layout/hierarchy3"/>
    <dgm:cxn modelId="{41918BA4-0767-4DD9-93E0-A2FD0A886C89}" type="presOf" srcId="{BB422839-D260-4A29-897F-64AF2B58D748}" destId="{96CD0C6A-75D7-4C18-98AE-15C51C3E333E}" srcOrd="0" destOrd="0" presId="urn:microsoft.com/office/officeart/2005/8/layout/hierarchy3"/>
    <dgm:cxn modelId="{6D66602C-36AD-459E-9D37-5587D806D419}" srcId="{BB422839-D260-4A29-897F-64AF2B58D748}" destId="{AFD6C410-D13C-46AB-B5E4-0818F50C8B29}" srcOrd="1" destOrd="0" parTransId="{F172FBCC-7884-4472-AE6D-527E4165CD39}" sibTransId="{45B0DE2D-F602-403F-88B1-6A0855DEAFAD}"/>
    <dgm:cxn modelId="{79A3EF0B-7C7C-4C8D-8768-88E19FDB5B6C}" type="presOf" srcId="{9E1DCD3B-858B-40C9-9F0E-F581E9480ACA}" destId="{8D2A8659-1482-4823-87C8-126D1258A847}" srcOrd="1" destOrd="0" presId="urn:microsoft.com/office/officeart/2005/8/layout/hierarchy3"/>
    <dgm:cxn modelId="{4C42DC03-CBBF-456A-996A-4626F10B643D}" type="presOf" srcId="{F915D182-B6A9-42EB-9353-F00A0207FCF9}" destId="{6D02D76D-09E6-40CC-A9C8-708857508318}" srcOrd="1" destOrd="0" presId="urn:microsoft.com/office/officeart/2005/8/layout/hierarchy3"/>
    <dgm:cxn modelId="{65C5593F-FEF3-4C10-8D25-F08B6C8E20A8}" type="presOf" srcId="{5E6EBE3A-08CB-454F-BBEE-558A5B2C42E1}" destId="{CD3CC8DD-D084-443E-B5D5-6B2E4C0C3D29}" srcOrd="1" destOrd="0" presId="urn:microsoft.com/office/officeart/2005/8/layout/hierarchy3"/>
    <dgm:cxn modelId="{0E4F2C0C-1359-4692-A113-0C57107BBA3C}" srcId="{BB422839-D260-4A29-897F-64AF2B58D748}" destId="{F915D182-B6A9-42EB-9353-F00A0207FCF9}" srcOrd="0" destOrd="0" parTransId="{A9A1A7AC-9B94-4C88-98B0-9E25A08B5829}" sibTransId="{AD4E39E2-B74B-4C32-892B-6DD4335EAEF9}"/>
    <dgm:cxn modelId="{B88C0AA1-EFE3-4103-82FA-AAFE8DD0A7A6}" type="presParOf" srcId="{96CD0C6A-75D7-4C18-98AE-15C51C3E333E}" destId="{2C102495-8576-449E-84B8-04C7764CD61F}" srcOrd="0" destOrd="0" presId="urn:microsoft.com/office/officeart/2005/8/layout/hierarchy3"/>
    <dgm:cxn modelId="{8FCEDD45-F92C-489E-A41C-AF5A26B4D9B8}" type="presParOf" srcId="{2C102495-8576-449E-84B8-04C7764CD61F}" destId="{4B074A93-03B8-414B-8055-509461CB5938}" srcOrd="0" destOrd="0" presId="urn:microsoft.com/office/officeart/2005/8/layout/hierarchy3"/>
    <dgm:cxn modelId="{38206DD7-EC76-490D-A2A3-91BA073D8C6F}" type="presParOf" srcId="{4B074A93-03B8-414B-8055-509461CB5938}" destId="{85540A58-EC65-4870-86A7-8CF51AB8DD34}" srcOrd="0" destOrd="0" presId="urn:microsoft.com/office/officeart/2005/8/layout/hierarchy3"/>
    <dgm:cxn modelId="{8D03CACE-3F33-4AD9-8431-14ECF900187D}" type="presParOf" srcId="{4B074A93-03B8-414B-8055-509461CB5938}" destId="{6D02D76D-09E6-40CC-A9C8-708857508318}" srcOrd="1" destOrd="0" presId="urn:microsoft.com/office/officeart/2005/8/layout/hierarchy3"/>
    <dgm:cxn modelId="{2FA2BA53-B3FA-4F9F-A9C1-2D12CDACC88F}" type="presParOf" srcId="{2C102495-8576-449E-84B8-04C7764CD61F}" destId="{2CCAF8F3-FFB9-4D69-9A41-18CDD286B43F}" srcOrd="1" destOrd="0" presId="urn:microsoft.com/office/officeart/2005/8/layout/hierarchy3"/>
    <dgm:cxn modelId="{32F6760A-4153-4C18-B69C-6C53C7F3B063}" type="presParOf" srcId="{96CD0C6A-75D7-4C18-98AE-15C51C3E333E}" destId="{B6D0DCEE-8A3D-4DF2-92A1-94A3CC674884}" srcOrd="1" destOrd="0" presId="urn:microsoft.com/office/officeart/2005/8/layout/hierarchy3"/>
    <dgm:cxn modelId="{40E5564F-4BF4-438B-B93F-E5DB9F6B2412}" type="presParOf" srcId="{B6D0DCEE-8A3D-4DF2-92A1-94A3CC674884}" destId="{E050ECB1-46B5-47A7-8617-AA5D4FBC4866}" srcOrd="0" destOrd="0" presId="urn:microsoft.com/office/officeart/2005/8/layout/hierarchy3"/>
    <dgm:cxn modelId="{0A2FD9FB-C307-4A58-91BB-8331D88797D9}" type="presParOf" srcId="{E050ECB1-46B5-47A7-8617-AA5D4FBC4866}" destId="{3D1AE17D-FC31-4C22-AA0C-4CC8172E961C}" srcOrd="0" destOrd="0" presId="urn:microsoft.com/office/officeart/2005/8/layout/hierarchy3"/>
    <dgm:cxn modelId="{B5C8C270-178C-4B7C-8930-0C4C02975AEB}" type="presParOf" srcId="{E050ECB1-46B5-47A7-8617-AA5D4FBC4866}" destId="{6C5934D2-A705-48C8-BA6A-17FF48900E0B}" srcOrd="1" destOrd="0" presId="urn:microsoft.com/office/officeart/2005/8/layout/hierarchy3"/>
    <dgm:cxn modelId="{9F2A6709-5FE5-4538-9076-0097C883F2F8}" type="presParOf" srcId="{B6D0DCEE-8A3D-4DF2-92A1-94A3CC674884}" destId="{A242D5AE-C9F2-4938-862A-56AAE58B9D77}" srcOrd="1" destOrd="0" presId="urn:microsoft.com/office/officeart/2005/8/layout/hierarchy3"/>
    <dgm:cxn modelId="{F88CDAA0-AD1E-438A-B52D-60A2A098F7F3}" type="presParOf" srcId="{96CD0C6A-75D7-4C18-98AE-15C51C3E333E}" destId="{170418BD-EDAF-4122-928D-F94BFBEBB63B}" srcOrd="2" destOrd="0" presId="urn:microsoft.com/office/officeart/2005/8/layout/hierarchy3"/>
    <dgm:cxn modelId="{A5994645-DD09-4BCB-9950-5202522B1E17}" type="presParOf" srcId="{170418BD-EDAF-4122-928D-F94BFBEBB63B}" destId="{90A5B095-F926-4C76-BFC6-4A40F99E39FC}" srcOrd="0" destOrd="0" presId="urn:microsoft.com/office/officeart/2005/8/layout/hierarchy3"/>
    <dgm:cxn modelId="{D7D719A4-9DCB-4447-8A96-C4BDAF2E14BA}" type="presParOf" srcId="{90A5B095-F926-4C76-BFC6-4A40F99E39FC}" destId="{98307FCE-7655-4F8A-AA26-AA9DB7D95B5A}" srcOrd="0" destOrd="0" presId="urn:microsoft.com/office/officeart/2005/8/layout/hierarchy3"/>
    <dgm:cxn modelId="{2017E0D4-B43E-4122-B0F2-F620F56E4E60}" type="presParOf" srcId="{90A5B095-F926-4C76-BFC6-4A40F99E39FC}" destId="{8D2A8659-1482-4823-87C8-126D1258A847}" srcOrd="1" destOrd="0" presId="urn:microsoft.com/office/officeart/2005/8/layout/hierarchy3"/>
    <dgm:cxn modelId="{4EC10DEA-300F-4E98-8FC9-70791DBF7B0E}" type="presParOf" srcId="{170418BD-EDAF-4122-928D-F94BFBEBB63B}" destId="{30013AF0-D09D-4C1F-B15E-5085B25027E5}" srcOrd="1" destOrd="0" presId="urn:microsoft.com/office/officeart/2005/8/layout/hierarchy3"/>
    <dgm:cxn modelId="{2FCDA972-9AF1-45A3-97ED-9F4409F43303}" type="presParOf" srcId="{96CD0C6A-75D7-4C18-98AE-15C51C3E333E}" destId="{8D97504E-8428-4B8B-9692-B1636F047855}" srcOrd="3" destOrd="0" presId="urn:microsoft.com/office/officeart/2005/8/layout/hierarchy3"/>
    <dgm:cxn modelId="{9FE04E06-ACE2-4DDD-B9FA-0A9EC492DF38}" type="presParOf" srcId="{8D97504E-8428-4B8B-9692-B1636F047855}" destId="{04E76201-F778-480D-9422-998AFD7DACB8}" srcOrd="0" destOrd="0" presId="urn:microsoft.com/office/officeart/2005/8/layout/hierarchy3"/>
    <dgm:cxn modelId="{67D10047-0E4E-45C6-8D79-9E93314FCF96}" type="presParOf" srcId="{04E76201-F778-480D-9422-998AFD7DACB8}" destId="{8D408CF3-FD67-45A8-859D-1425A7921352}" srcOrd="0" destOrd="0" presId="urn:microsoft.com/office/officeart/2005/8/layout/hierarchy3"/>
    <dgm:cxn modelId="{55B62D8B-0F4E-41D5-A844-984F246B04F7}" type="presParOf" srcId="{04E76201-F778-480D-9422-998AFD7DACB8}" destId="{824EF711-898F-4908-9298-E047D6185B9F}" srcOrd="1" destOrd="0" presId="urn:microsoft.com/office/officeart/2005/8/layout/hierarchy3"/>
    <dgm:cxn modelId="{A01A8BFE-F32B-4986-B8BE-3B8CD1323452}" type="presParOf" srcId="{8D97504E-8428-4B8B-9692-B1636F047855}" destId="{2D95BA6E-7D69-4683-A6D9-F6930AA4C0AC}" srcOrd="1" destOrd="0" presId="urn:microsoft.com/office/officeart/2005/8/layout/hierarchy3"/>
    <dgm:cxn modelId="{BEFE0FDC-5F51-4DE4-9918-38520D54AACF}" type="presParOf" srcId="{96CD0C6A-75D7-4C18-98AE-15C51C3E333E}" destId="{3C4268D2-6500-47D3-BAC2-8E9817A6CC42}" srcOrd="4" destOrd="0" presId="urn:microsoft.com/office/officeart/2005/8/layout/hierarchy3"/>
    <dgm:cxn modelId="{79393BBA-9C17-48C6-A31D-D7EDFCBF2B7D}" type="presParOf" srcId="{3C4268D2-6500-47D3-BAC2-8E9817A6CC42}" destId="{48224440-C5A7-453E-82E2-530DB64D6ECE}" srcOrd="0" destOrd="0" presId="urn:microsoft.com/office/officeart/2005/8/layout/hierarchy3"/>
    <dgm:cxn modelId="{C18D72D3-EF47-4417-949D-04B8932AC519}" type="presParOf" srcId="{48224440-C5A7-453E-82E2-530DB64D6ECE}" destId="{3149BCDF-92A2-4335-A9B8-2D122B8452EC}" srcOrd="0" destOrd="0" presId="urn:microsoft.com/office/officeart/2005/8/layout/hierarchy3"/>
    <dgm:cxn modelId="{47C92B3E-80CC-45CF-8963-D4679A7A7A89}" type="presParOf" srcId="{48224440-C5A7-453E-82E2-530DB64D6ECE}" destId="{CD3CC8DD-D084-443E-B5D5-6B2E4C0C3D29}" srcOrd="1" destOrd="0" presId="urn:microsoft.com/office/officeart/2005/8/layout/hierarchy3"/>
    <dgm:cxn modelId="{4A235879-C98C-449F-9C65-DA50BFFA1197}" type="presParOf" srcId="{3C4268D2-6500-47D3-BAC2-8E9817A6CC42}" destId="{6340EA72-B616-4C90-BBBB-BDAE7B4FE9B7}" srcOrd="1" destOrd="0" presId="urn:microsoft.com/office/officeart/2005/8/layout/hierarchy3"/>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9ADCB629-020F-4E6D-88C3-9BCCF5894692}"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BB422839-D260-4A29-897F-64AF2B58D74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9ADE912A-31B7-49C9-A1F7-B93BA278D6F0}">
      <dgm:prSet custT="1"/>
      <dgm:spPr/>
      <dgm:t>
        <a:bodyPr/>
        <a:lstStyle/>
        <a:p>
          <a:pPr rtl="1"/>
          <a:r>
            <a:rPr lang="ar-EG" sz="2400" b="1" dirty="0" smtClean="0"/>
            <a:t>2 –الحوكمة النقالة</a:t>
          </a:r>
          <a:endParaRPr lang="en-US" sz="2400" dirty="0"/>
        </a:p>
      </dgm:t>
    </dgm:pt>
    <dgm:pt modelId="{ED20E2CE-B953-48A3-AF5E-82D32AC59247}" type="parTrans" cxnId="{ABCEF4DB-F84C-41A4-923D-8C8A42DE7E47}">
      <dgm:prSet/>
      <dgm:spPr/>
      <dgm:t>
        <a:bodyPr/>
        <a:lstStyle/>
        <a:p>
          <a:endParaRPr lang="en-US"/>
        </a:p>
      </dgm:t>
    </dgm:pt>
    <dgm:pt modelId="{F5F22063-BD2F-4A0B-AB13-43D6F361B89C}" type="sibTrans" cxnId="{ABCEF4DB-F84C-41A4-923D-8C8A42DE7E47}">
      <dgm:prSet/>
      <dgm:spPr/>
      <dgm:t>
        <a:bodyPr/>
        <a:lstStyle/>
        <a:p>
          <a:endParaRPr lang="en-US"/>
        </a:p>
      </dgm:t>
    </dgm:pt>
    <dgm:pt modelId="{5E6EBE3A-08CB-454F-BBEE-558A5B2C42E1}">
      <dgm:prSet custT="1"/>
      <dgm:spPr/>
      <dgm:t>
        <a:bodyPr/>
        <a:lstStyle/>
        <a:p>
          <a:pPr rtl="1"/>
          <a:r>
            <a:rPr lang="ar-EG" sz="2400" b="1" dirty="0" smtClean="0"/>
            <a:t>1 –الحوكمة الذكية </a:t>
          </a:r>
          <a:endParaRPr lang="en-US" sz="2400" dirty="0"/>
        </a:p>
      </dgm:t>
    </dgm:pt>
    <dgm:pt modelId="{9EEC4ED1-3482-4096-9E5A-2869F669D5F2}" type="parTrans" cxnId="{589FE319-4A20-4EE3-9CFE-7F3B4E7A97F7}">
      <dgm:prSet/>
      <dgm:spPr/>
      <dgm:t>
        <a:bodyPr/>
        <a:lstStyle/>
        <a:p>
          <a:endParaRPr lang="en-US"/>
        </a:p>
      </dgm:t>
    </dgm:pt>
    <dgm:pt modelId="{E55A8667-5859-4AD0-BB72-076A73286CBA}" type="sibTrans" cxnId="{589FE319-4A20-4EE3-9CFE-7F3B4E7A97F7}">
      <dgm:prSet/>
      <dgm:spPr/>
      <dgm:t>
        <a:bodyPr/>
        <a:lstStyle/>
        <a:p>
          <a:endParaRPr lang="en-US"/>
        </a:p>
      </dgm:t>
    </dgm:pt>
    <dgm:pt modelId="{96CD0C6A-75D7-4C18-98AE-15C51C3E333E}" type="pres">
      <dgm:prSet presAssocID="{BB422839-D260-4A29-897F-64AF2B58D748}" presName="diagram" presStyleCnt="0">
        <dgm:presLayoutVars>
          <dgm:chPref val="1"/>
          <dgm:dir/>
          <dgm:animOne val="branch"/>
          <dgm:animLvl val="lvl"/>
          <dgm:resizeHandles/>
        </dgm:presLayoutVars>
      </dgm:prSet>
      <dgm:spPr/>
      <dgm:t>
        <a:bodyPr/>
        <a:lstStyle/>
        <a:p>
          <a:endParaRPr lang="en-US"/>
        </a:p>
      </dgm:t>
    </dgm:pt>
    <dgm:pt modelId="{8D97504E-8428-4B8B-9692-B1636F047855}" type="pres">
      <dgm:prSet presAssocID="{9ADE912A-31B7-49C9-A1F7-B93BA278D6F0}" presName="root" presStyleCnt="0"/>
      <dgm:spPr/>
    </dgm:pt>
    <dgm:pt modelId="{04E76201-F778-480D-9422-998AFD7DACB8}" type="pres">
      <dgm:prSet presAssocID="{9ADE912A-31B7-49C9-A1F7-B93BA278D6F0}" presName="rootComposite" presStyleCnt="0"/>
      <dgm:spPr/>
    </dgm:pt>
    <dgm:pt modelId="{8D408CF3-FD67-45A8-859D-1425A7921352}" type="pres">
      <dgm:prSet presAssocID="{9ADE912A-31B7-49C9-A1F7-B93BA278D6F0}" presName="rootText" presStyleLbl="node1" presStyleIdx="0" presStyleCnt="2" custScaleY="293319" custLinFactNeighborX="-10705" custLinFactNeighborY="3485"/>
      <dgm:spPr/>
      <dgm:t>
        <a:bodyPr/>
        <a:lstStyle/>
        <a:p>
          <a:endParaRPr lang="en-US"/>
        </a:p>
      </dgm:t>
    </dgm:pt>
    <dgm:pt modelId="{824EF711-898F-4908-9298-E047D6185B9F}" type="pres">
      <dgm:prSet presAssocID="{9ADE912A-31B7-49C9-A1F7-B93BA278D6F0}" presName="rootConnector" presStyleLbl="node1" presStyleIdx="0" presStyleCnt="2"/>
      <dgm:spPr/>
      <dgm:t>
        <a:bodyPr/>
        <a:lstStyle/>
        <a:p>
          <a:endParaRPr lang="en-US"/>
        </a:p>
      </dgm:t>
    </dgm:pt>
    <dgm:pt modelId="{2D95BA6E-7D69-4683-A6D9-F6930AA4C0AC}" type="pres">
      <dgm:prSet presAssocID="{9ADE912A-31B7-49C9-A1F7-B93BA278D6F0}" presName="childShape" presStyleCnt="0"/>
      <dgm:spPr/>
    </dgm:pt>
    <dgm:pt modelId="{3C4268D2-6500-47D3-BAC2-8E9817A6CC42}" type="pres">
      <dgm:prSet presAssocID="{5E6EBE3A-08CB-454F-BBEE-558A5B2C42E1}" presName="root" presStyleCnt="0"/>
      <dgm:spPr/>
    </dgm:pt>
    <dgm:pt modelId="{48224440-C5A7-453E-82E2-530DB64D6ECE}" type="pres">
      <dgm:prSet presAssocID="{5E6EBE3A-08CB-454F-BBEE-558A5B2C42E1}" presName="rootComposite" presStyleCnt="0"/>
      <dgm:spPr/>
    </dgm:pt>
    <dgm:pt modelId="{3149BCDF-92A2-4335-A9B8-2D122B8452EC}" type="pres">
      <dgm:prSet presAssocID="{5E6EBE3A-08CB-454F-BBEE-558A5B2C42E1}" presName="rootText" presStyleLbl="node1" presStyleIdx="1" presStyleCnt="2" custScaleY="286738" custLinFactNeighborX="17681" custLinFactNeighborY="-169"/>
      <dgm:spPr/>
      <dgm:t>
        <a:bodyPr/>
        <a:lstStyle/>
        <a:p>
          <a:endParaRPr lang="en-US"/>
        </a:p>
      </dgm:t>
    </dgm:pt>
    <dgm:pt modelId="{CD3CC8DD-D084-443E-B5D5-6B2E4C0C3D29}" type="pres">
      <dgm:prSet presAssocID="{5E6EBE3A-08CB-454F-BBEE-558A5B2C42E1}" presName="rootConnector" presStyleLbl="node1" presStyleIdx="1" presStyleCnt="2"/>
      <dgm:spPr/>
      <dgm:t>
        <a:bodyPr/>
        <a:lstStyle/>
        <a:p>
          <a:endParaRPr lang="en-US"/>
        </a:p>
      </dgm:t>
    </dgm:pt>
    <dgm:pt modelId="{6340EA72-B616-4C90-BBBB-BDAE7B4FE9B7}" type="pres">
      <dgm:prSet presAssocID="{5E6EBE3A-08CB-454F-BBEE-558A5B2C42E1}" presName="childShape" presStyleCnt="0"/>
      <dgm:spPr/>
    </dgm:pt>
  </dgm:ptLst>
  <dgm:cxnLst>
    <dgm:cxn modelId="{ABCEF4DB-F84C-41A4-923D-8C8A42DE7E47}" srcId="{BB422839-D260-4A29-897F-64AF2B58D748}" destId="{9ADE912A-31B7-49C9-A1F7-B93BA278D6F0}" srcOrd="0" destOrd="0" parTransId="{ED20E2CE-B953-48A3-AF5E-82D32AC59247}" sibTransId="{F5F22063-BD2F-4A0B-AB13-43D6F361B89C}"/>
    <dgm:cxn modelId="{B0E7EC64-E313-4B04-B907-C296671C5208}" type="presOf" srcId="{5E6EBE3A-08CB-454F-BBEE-558A5B2C42E1}" destId="{CD3CC8DD-D084-443E-B5D5-6B2E4C0C3D29}" srcOrd="1" destOrd="0" presId="urn:microsoft.com/office/officeart/2005/8/layout/hierarchy3"/>
    <dgm:cxn modelId="{41FD92C0-10E4-4CFE-9FC8-6CC3B80A35ED}" type="presOf" srcId="{5E6EBE3A-08CB-454F-BBEE-558A5B2C42E1}" destId="{3149BCDF-92A2-4335-A9B8-2D122B8452EC}" srcOrd="0" destOrd="0" presId="urn:microsoft.com/office/officeart/2005/8/layout/hierarchy3"/>
    <dgm:cxn modelId="{88E971B9-F60D-47EB-B549-00C2FEA1BA93}" type="presOf" srcId="{9ADE912A-31B7-49C9-A1F7-B93BA278D6F0}" destId="{824EF711-898F-4908-9298-E047D6185B9F}" srcOrd="1" destOrd="0" presId="urn:microsoft.com/office/officeart/2005/8/layout/hierarchy3"/>
    <dgm:cxn modelId="{589FE319-4A20-4EE3-9CFE-7F3B4E7A97F7}" srcId="{BB422839-D260-4A29-897F-64AF2B58D748}" destId="{5E6EBE3A-08CB-454F-BBEE-558A5B2C42E1}" srcOrd="1" destOrd="0" parTransId="{9EEC4ED1-3482-4096-9E5A-2869F669D5F2}" sibTransId="{E55A8667-5859-4AD0-BB72-076A73286CBA}"/>
    <dgm:cxn modelId="{E7728FEC-171B-4D95-927E-6C9F11E96BFD}" type="presOf" srcId="{BB422839-D260-4A29-897F-64AF2B58D748}" destId="{96CD0C6A-75D7-4C18-98AE-15C51C3E333E}" srcOrd="0" destOrd="0" presId="urn:microsoft.com/office/officeart/2005/8/layout/hierarchy3"/>
    <dgm:cxn modelId="{4CD04DD1-D946-4FA3-BCA8-BD5DFC4DE7C2}" type="presOf" srcId="{9ADE912A-31B7-49C9-A1F7-B93BA278D6F0}" destId="{8D408CF3-FD67-45A8-859D-1425A7921352}" srcOrd="0" destOrd="0" presId="urn:microsoft.com/office/officeart/2005/8/layout/hierarchy3"/>
    <dgm:cxn modelId="{6F02E326-A326-4CF2-B5BB-E9E190BDD4CE}" type="presParOf" srcId="{96CD0C6A-75D7-4C18-98AE-15C51C3E333E}" destId="{8D97504E-8428-4B8B-9692-B1636F047855}" srcOrd="0" destOrd="0" presId="urn:microsoft.com/office/officeart/2005/8/layout/hierarchy3"/>
    <dgm:cxn modelId="{BFD04ED3-75F3-4EA4-A240-E5F6016E97CA}" type="presParOf" srcId="{8D97504E-8428-4B8B-9692-B1636F047855}" destId="{04E76201-F778-480D-9422-998AFD7DACB8}" srcOrd="0" destOrd="0" presId="urn:microsoft.com/office/officeart/2005/8/layout/hierarchy3"/>
    <dgm:cxn modelId="{83A49668-FD39-428A-90B8-DCF440CA2B15}" type="presParOf" srcId="{04E76201-F778-480D-9422-998AFD7DACB8}" destId="{8D408CF3-FD67-45A8-859D-1425A7921352}" srcOrd="0" destOrd="0" presId="urn:microsoft.com/office/officeart/2005/8/layout/hierarchy3"/>
    <dgm:cxn modelId="{6AB4AEE3-31E2-4B4F-8298-D0ACB7C10B36}" type="presParOf" srcId="{04E76201-F778-480D-9422-998AFD7DACB8}" destId="{824EF711-898F-4908-9298-E047D6185B9F}" srcOrd="1" destOrd="0" presId="urn:microsoft.com/office/officeart/2005/8/layout/hierarchy3"/>
    <dgm:cxn modelId="{A0AA24FC-FA4C-4077-B7D5-1E33410DAE42}" type="presParOf" srcId="{8D97504E-8428-4B8B-9692-B1636F047855}" destId="{2D95BA6E-7D69-4683-A6D9-F6930AA4C0AC}" srcOrd="1" destOrd="0" presId="urn:microsoft.com/office/officeart/2005/8/layout/hierarchy3"/>
    <dgm:cxn modelId="{EDD11348-CE1E-4748-84B7-76E8F641E667}" type="presParOf" srcId="{96CD0C6A-75D7-4C18-98AE-15C51C3E333E}" destId="{3C4268D2-6500-47D3-BAC2-8E9817A6CC42}" srcOrd="1" destOrd="0" presId="urn:microsoft.com/office/officeart/2005/8/layout/hierarchy3"/>
    <dgm:cxn modelId="{F32FCD3A-F7AA-4E53-BB67-E78468A60AE5}" type="presParOf" srcId="{3C4268D2-6500-47D3-BAC2-8E9817A6CC42}" destId="{48224440-C5A7-453E-82E2-530DB64D6ECE}" srcOrd="0" destOrd="0" presId="urn:microsoft.com/office/officeart/2005/8/layout/hierarchy3"/>
    <dgm:cxn modelId="{D852734F-7CFF-4F4A-A601-3393FAD5480D}" type="presParOf" srcId="{48224440-C5A7-453E-82E2-530DB64D6ECE}" destId="{3149BCDF-92A2-4335-A9B8-2D122B8452EC}" srcOrd="0" destOrd="0" presId="urn:microsoft.com/office/officeart/2005/8/layout/hierarchy3"/>
    <dgm:cxn modelId="{3BDD3DC4-89A6-4C8E-8EC2-9A2705A0B64E}" type="presParOf" srcId="{48224440-C5A7-453E-82E2-530DB64D6ECE}" destId="{CD3CC8DD-D084-443E-B5D5-6B2E4C0C3D29}" srcOrd="1" destOrd="0" presId="urn:microsoft.com/office/officeart/2005/8/layout/hierarchy3"/>
    <dgm:cxn modelId="{2A456C53-2963-45B1-944F-245001EF6A0B}" type="presParOf" srcId="{3C4268D2-6500-47D3-BAC2-8E9817A6CC42}" destId="{6340EA72-B616-4C90-BBBB-BDAE7B4FE9B7}" srcOrd="1" destOrd="0" presId="urn:microsoft.com/office/officeart/2005/8/layout/hierarchy3"/>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F99105EB-58F0-41FB-8CA7-F9917A876E33}"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B7C840AD-6104-476A-88AE-E1D7ADB77647}"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A88861AE-58A8-47DE-94CA-4C0E9B7CD837}"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132D1D45-78C8-443C-A8BE-7D672A5E59DF}"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FA0AE6F-8351-479F-8903-FA87D762916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43229880-3672-45B2-8530-16EECBD35174}"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9.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835"/>
          </a:xfrm>
          <a:prstGeom prst="rect">
            <a:avLst/>
          </a:prstGeom>
        </p:spPr>
        <p:txBody>
          <a:bodyPr vert="horz" lIns="96634" tIns="48317" rIns="96634" bIns="48317" rtlCol="0"/>
          <a:lstStyle>
            <a:lvl1pPr algn="l">
              <a:defRPr sz="1300"/>
            </a:lvl1pPr>
          </a:lstStyle>
          <a:p>
            <a:endParaRPr lang="en-US"/>
          </a:p>
        </p:txBody>
      </p:sp>
      <p:sp>
        <p:nvSpPr>
          <p:cNvPr id="3" name="Date Placeholder 2"/>
          <p:cNvSpPr>
            <a:spLocks noGrp="1"/>
          </p:cNvSpPr>
          <p:nvPr>
            <p:ph type="dt" idx="1"/>
          </p:nvPr>
        </p:nvSpPr>
        <p:spPr>
          <a:xfrm>
            <a:off x="3902597" y="0"/>
            <a:ext cx="2985558" cy="502835"/>
          </a:xfrm>
          <a:prstGeom prst="rect">
            <a:avLst/>
          </a:prstGeom>
        </p:spPr>
        <p:txBody>
          <a:bodyPr vert="horz" lIns="96634" tIns="48317" rIns="96634" bIns="48317" rtlCol="0"/>
          <a:lstStyle>
            <a:lvl1pPr algn="r">
              <a:defRPr sz="1300"/>
            </a:lvl1pPr>
          </a:lstStyle>
          <a:p>
            <a:fld id="{7E8DF744-AB4A-4A0F-92CE-6DEBABF2DA97}" type="datetimeFigureOut">
              <a:rPr lang="en-US" smtClean="0"/>
              <a:t>7/29/2023</a:t>
            </a:fld>
            <a:endParaRPr lang="en-US"/>
          </a:p>
        </p:txBody>
      </p:sp>
      <p:sp>
        <p:nvSpPr>
          <p:cNvPr id="4" name="Slide Image Placeholder 3"/>
          <p:cNvSpPr>
            <a:spLocks noGrp="1" noRot="1" noChangeAspect="1"/>
          </p:cNvSpPr>
          <p:nvPr>
            <p:ph type="sldImg" idx="2"/>
          </p:nvPr>
        </p:nvSpPr>
        <p:spPr>
          <a:xfrm>
            <a:off x="438150" y="1252538"/>
            <a:ext cx="6013450" cy="3382962"/>
          </a:xfrm>
          <a:prstGeom prst="rect">
            <a:avLst/>
          </a:prstGeom>
          <a:noFill/>
          <a:ln w="12700">
            <a:solidFill>
              <a:prstClr val="black"/>
            </a:solidFill>
          </a:ln>
        </p:spPr>
        <p:txBody>
          <a:bodyPr vert="horz" lIns="96634" tIns="48317" rIns="96634" bIns="48317" rtlCol="0" anchor="ctr"/>
          <a:lstStyle/>
          <a:p>
            <a:endParaRPr lang="en-US"/>
          </a:p>
        </p:txBody>
      </p:sp>
      <p:sp>
        <p:nvSpPr>
          <p:cNvPr id="5" name="Notes Placeholder 4"/>
          <p:cNvSpPr>
            <a:spLocks noGrp="1"/>
          </p:cNvSpPr>
          <p:nvPr>
            <p:ph type="body" sz="quarter" idx="3"/>
          </p:nvPr>
        </p:nvSpPr>
        <p:spPr>
          <a:xfrm>
            <a:off x="688975" y="4823034"/>
            <a:ext cx="5511800" cy="3946118"/>
          </a:xfrm>
          <a:prstGeom prst="rect">
            <a:avLst/>
          </a:prstGeom>
        </p:spPr>
        <p:txBody>
          <a:bodyPr vert="horz" lIns="96634" tIns="48317" rIns="96634" bIns="4831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519055"/>
            <a:ext cx="2985558" cy="502834"/>
          </a:xfrm>
          <a:prstGeom prst="rect">
            <a:avLst/>
          </a:prstGeom>
        </p:spPr>
        <p:txBody>
          <a:bodyPr vert="horz" lIns="96634" tIns="48317" rIns="96634" bIns="48317" rtlCol="0" anchor="b"/>
          <a:lstStyle>
            <a:lvl1pPr algn="l">
              <a:defRPr sz="1300"/>
            </a:lvl1pPr>
          </a:lstStyle>
          <a:p>
            <a:endParaRPr lang="en-US"/>
          </a:p>
        </p:txBody>
      </p:sp>
      <p:sp>
        <p:nvSpPr>
          <p:cNvPr id="7" name="Slide Number Placeholder 6"/>
          <p:cNvSpPr>
            <a:spLocks noGrp="1"/>
          </p:cNvSpPr>
          <p:nvPr>
            <p:ph type="sldNum" sz="quarter" idx="5"/>
          </p:nvPr>
        </p:nvSpPr>
        <p:spPr>
          <a:xfrm>
            <a:off x="3902597" y="9519055"/>
            <a:ext cx="2985558" cy="502834"/>
          </a:xfrm>
          <a:prstGeom prst="rect">
            <a:avLst/>
          </a:prstGeom>
        </p:spPr>
        <p:txBody>
          <a:bodyPr vert="horz" lIns="96634" tIns="48317" rIns="96634" bIns="48317" rtlCol="0" anchor="b"/>
          <a:lstStyle>
            <a:lvl1pPr algn="r">
              <a:defRPr sz="13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6139254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7/29/2023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7/29/2023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7/29/2023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7/29/2023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7/29/2023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7/29/2023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7/29/2023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7/29/2023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7/29/2023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7/29/2023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7/29/2023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38056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7/29/2023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1.xml"/><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11" Type="http://schemas.openxmlformats.org/officeDocument/2006/relationships/image" Target="../media/image7.png"/><Relationship Id="rId5" Type="http://schemas.openxmlformats.org/officeDocument/2006/relationships/diagramColors" Target="../diagrams/colors1.xml"/><Relationship Id="rId10" Type="http://schemas.openxmlformats.org/officeDocument/2006/relationships/image" Target="../media/image8.svg"/><Relationship Id="rId4" Type="http://schemas.openxmlformats.org/officeDocument/2006/relationships/diagramQuickStyle" Target="../diagrams/quickStyle1.xml"/><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jpg"/><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xml"/><Relationship Id="rId11" Type="http://schemas.openxmlformats.org/officeDocument/2006/relationships/image" Target="../media/image6.png"/><Relationship Id="rId5" Type="http://schemas.openxmlformats.org/officeDocument/2006/relationships/diagramQuickStyle" Target="../diagrams/quickStyle2.xml"/><Relationship Id="rId10" Type="http://schemas.openxmlformats.org/officeDocument/2006/relationships/image" Target="../media/image13.svg"/><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jpg"/><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xml"/><Relationship Id="rId11" Type="http://schemas.openxmlformats.org/officeDocument/2006/relationships/image" Target="../media/image6.png"/><Relationship Id="rId5" Type="http://schemas.openxmlformats.org/officeDocument/2006/relationships/diagramQuickStyle" Target="../diagrams/quickStyle3.xml"/><Relationship Id="rId10" Type="http://schemas.openxmlformats.org/officeDocument/2006/relationships/image" Target="../media/image13.svg"/><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8" Type="http://schemas.microsoft.com/office/2007/relationships/diagramDrawing" Target="../diagrams/drawing4.xml"/><Relationship Id="rId13" Type="http://schemas.openxmlformats.org/officeDocument/2006/relationships/diagramData" Target="../diagrams/data5.xml"/><Relationship Id="rId3" Type="http://schemas.openxmlformats.org/officeDocument/2006/relationships/image" Target="../media/image3.png"/><Relationship Id="rId7" Type="http://schemas.openxmlformats.org/officeDocument/2006/relationships/diagramColors" Target="../diagrams/colors4.xml"/><Relationship Id="rId12" Type="http://schemas.openxmlformats.org/officeDocument/2006/relationships/image" Target="../media/image8.svg"/><Relationship Id="rId17" Type="http://schemas.microsoft.com/office/2007/relationships/diagramDrawing" Target="../diagrams/drawing5.xml"/><Relationship Id="rId2" Type="http://schemas.openxmlformats.org/officeDocument/2006/relationships/image" Target="../media/image9.jpeg"/><Relationship Id="rId16" Type="http://schemas.openxmlformats.org/officeDocument/2006/relationships/diagramColors" Target="../diagrams/colors5.xml"/><Relationship Id="rId1" Type="http://schemas.openxmlformats.org/officeDocument/2006/relationships/slideLayout" Target="../slideLayouts/slideLayout12.xml"/><Relationship Id="rId6" Type="http://schemas.openxmlformats.org/officeDocument/2006/relationships/diagramQuickStyle" Target="../diagrams/quickStyle4.xml"/><Relationship Id="rId11" Type="http://schemas.openxmlformats.org/officeDocument/2006/relationships/image" Target="../media/image6.png"/><Relationship Id="rId5" Type="http://schemas.openxmlformats.org/officeDocument/2006/relationships/diagramLayout" Target="../diagrams/layout4.xml"/><Relationship Id="rId15" Type="http://schemas.openxmlformats.org/officeDocument/2006/relationships/diagramQuickStyle" Target="../diagrams/quickStyle5.xml"/><Relationship Id="rId10" Type="http://schemas.openxmlformats.org/officeDocument/2006/relationships/image" Target="../media/image13.svg"/><Relationship Id="rId4" Type="http://schemas.openxmlformats.org/officeDocument/2006/relationships/diagramData" Target="../diagrams/data4.xml"/><Relationship Id="rId9" Type="http://schemas.openxmlformats.org/officeDocument/2006/relationships/image" Target="../media/image5.png"/><Relationship Id="rId14" Type="http://schemas.openxmlformats.org/officeDocument/2006/relationships/diagramLayout" Target="../diagrams/layout5.xml"/></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diagramLayout" Target="../diagrams/layout7.xml"/><Relationship Id="rId3" Type="http://schemas.openxmlformats.org/officeDocument/2006/relationships/diagramData" Target="../diagrams/data6.xml"/><Relationship Id="rId7" Type="http://schemas.microsoft.com/office/2007/relationships/diagramDrawing" Target="../diagrams/drawing6.xml"/><Relationship Id="rId12" Type="http://schemas.openxmlformats.org/officeDocument/2006/relationships/diagramData" Target="../diagrams/data7.xml"/><Relationship Id="rId17" Type="http://schemas.openxmlformats.org/officeDocument/2006/relationships/image" Target="../media/image10.jpg"/><Relationship Id="rId2" Type="http://schemas.openxmlformats.org/officeDocument/2006/relationships/image" Target="../media/image3.png"/><Relationship Id="rId16" Type="http://schemas.microsoft.com/office/2007/relationships/diagramDrawing" Target="../diagrams/drawing7.xml"/><Relationship Id="rId1" Type="http://schemas.openxmlformats.org/officeDocument/2006/relationships/slideLayout" Target="../slideLayouts/slideLayout7.xml"/><Relationship Id="rId6" Type="http://schemas.openxmlformats.org/officeDocument/2006/relationships/diagramColors" Target="../diagrams/colors6.xml"/><Relationship Id="rId11" Type="http://schemas.openxmlformats.org/officeDocument/2006/relationships/image" Target="../media/image8.svg"/><Relationship Id="rId5" Type="http://schemas.openxmlformats.org/officeDocument/2006/relationships/diagramQuickStyle" Target="../diagrams/quickStyle6.xml"/><Relationship Id="rId15" Type="http://schemas.openxmlformats.org/officeDocument/2006/relationships/diagramColors" Target="../diagrams/colors7.xml"/><Relationship Id="rId10" Type="http://schemas.openxmlformats.org/officeDocument/2006/relationships/image" Target="../media/image6.png"/><Relationship Id="rId4" Type="http://schemas.openxmlformats.org/officeDocument/2006/relationships/diagramLayout" Target="../diagrams/layout6.xml"/><Relationship Id="rId9" Type="http://schemas.openxmlformats.org/officeDocument/2006/relationships/image" Target="../media/image13.svg"/><Relationship Id="rId14" Type="http://schemas.openxmlformats.org/officeDocument/2006/relationships/diagramQuickStyle" Target="../diagrams/quickStyle7.xml"/></Relationships>
</file>

<file path=ppt/slides/_rels/slide7.xml.rels><?xml version="1.0" encoding="UTF-8" standalone="yes"?>
<Relationships xmlns="http://schemas.openxmlformats.org/package/2006/relationships"><Relationship Id="rId8" Type="http://schemas.microsoft.com/office/2007/relationships/diagramDrawing" Target="../diagrams/drawing8.xml"/><Relationship Id="rId13" Type="http://schemas.openxmlformats.org/officeDocument/2006/relationships/image" Target="../media/image10.jpg"/><Relationship Id="rId3" Type="http://schemas.openxmlformats.org/officeDocument/2006/relationships/image" Target="../media/image3.png"/><Relationship Id="rId7" Type="http://schemas.openxmlformats.org/officeDocument/2006/relationships/diagramColors" Target="../diagrams/colors8.xml"/><Relationship Id="rId12"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QuickStyle" Target="../diagrams/quickStyle8.xml"/><Relationship Id="rId11" Type="http://schemas.openxmlformats.org/officeDocument/2006/relationships/image" Target="../media/image6.png"/><Relationship Id="rId5" Type="http://schemas.openxmlformats.org/officeDocument/2006/relationships/diagramLayout" Target="../diagrams/layout8.xml"/><Relationship Id="rId10" Type="http://schemas.openxmlformats.org/officeDocument/2006/relationships/image" Target="../media/image13.svg"/><Relationship Id="rId4" Type="http://schemas.openxmlformats.org/officeDocument/2006/relationships/diagramData" Target="../diagrams/data8.xml"/><Relationship Id="rId9"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1.jpg"/><Relationship Id="rId3" Type="http://schemas.openxmlformats.org/officeDocument/2006/relationships/diagramData" Target="../diagrams/data9.xml"/><Relationship Id="rId7" Type="http://schemas.microsoft.com/office/2007/relationships/diagramDrawing" Target="../diagrams/drawing9.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9.xml"/><Relationship Id="rId11" Type="http://schemas.openxmlformats.org/officeDocument/2006/relationships/image" Target="../media/image6.png"/><Relationship Id="rId5" Type="http://schemas.openxmlformats.org/officeDocument/2006/relationships/diagramQuickStyle" Target="../diagrams/quickStyle9.xml"/><Relationship Id="rId10" Type="http://schemas.openxmlformats.org/officeDocument/2006/relationships/image" Target="../media/image13.svg"/><Relationship Id="rId4" Type="http://schemas.openxmlformats.org/officeDocument/2006/relationships/diagramLayout" Target="../diagrams/layout9.xml"/></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2.jpg"/><Relationship Id="rId3" Type="http://schemas.openxmlformats.org/officeDocument/2006/relationships/diagramData" Target="../diagrams/data10.xml"/><Relationship Id="rId7" Type="http://schemas.microsoft.com/office/2007/relationships/diagramDrawing" Target="../diagrams/drawing10.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0.xml"/><Relationship Id="rId11" Type="http://schemas.openxmlformats.org/officeDocument/2006/relationships/image" Target="../media/image6.png"/><Relationship Id="rId5" Type="http://schemas.openxmlformats.org/officeDocument/2006/relationships/diagramQuickStyle" Target="../diagrams/quickStyle10.xml"/><Relationship Id="rId10" Type="http://schemas.openxmlformats.org/officeDocument/2006/relationships/image" Target="../media/image13.svg"/><Relationship Id="rId4" Type="http://schemas.openxmlformats.org/officeDocument/2006/relationships/diagramLayout" Target="../diagrams/layout10.xml"/></Relationships>
</file>

<file path=ppt/slides/_rels/slide10.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2.jpg"/><Relationship Id="rId3" Type="http://schemas.openxmlformats.org/officeDocument/2006/relationships/diagramData" Target="../diagrams/data11.xml"/><Relationship Id="rId7" Type="http://schemas.microsoft.com/office/2007/relationships/diagramDrawing" Target="../diagrams/drawing11.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1.xml"/><Relationship Id="rId11" Type="http://schemas.openxmlformats.org/officeDocument/2006/relationships/image" Target="../media/image6.png"/><Relationship Id="rId5" Type="http://schemas.openxmlformats.org/officeDocument/2006/relationships/diagramQuickStyle" Target="../diagrams/quickStyle11.xml"/><Relationship Id="rId10" Type="http://schemas.openxmlformats.org/officeDocument/2006/relationships/image" Target="../media/image13.svg"/><Relationship Id="rId4" Type="http://schemas.openxmlformats.org/officeDocument/2006/relationships/diagramLayout" Target="../diagrams/layout11.xml"/></Relationships>
</file>

<file path=ppt/slides/_rels/slide1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3.jpg"/><Relationship Id="rId3" Type="http://schemas.openxmlformats.org/officeDocument/2006/relationships/diagramData" Target="../diagrams/data12.xml"/><Relationship Id="rId7" Type="http://schemas.microsoft.com/office/2007/relationships/diagramDrawing" Target="../diagrams/drawing12.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2.xml"/><Relationship Id="rId11" Type="http://schemas.openxmlformats.org/officeDocument/2006/relationships/image" Target="../media/image6.png"/><Relationship Id="rId5" Type="http://schemas.openxmlformats.org/officeDocument/2006/relationships/diagramQuickStyle" Target="../diagrams/quickStyle12.xml"/><Relationship Id="rId10" Type="http://schemas.openxmlformats.org/officeDocument/2006/relationships/image" Target="../media/image13.svg"/><Relationship Id="rId4" Type="http://schemas.openxmlformats.org/officeDocument/2006/relationships/diagramLayout" Target="../diagrams/layout12.xml"/></Relationships>
</file>

<file path=ppt/slides/_rels/slide1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4.jpg"/><Relationship Id="rId3" Type="http://schemas.openxmlformats.org/officeDocument/2006/relationships/diagramData" Target="../diagrams/data13.xml"/><Relationship Id="rId7" Type="http://schemas.microsoft.com/office/2007/relationships/diagramDrawing" Target="../diagrams/drawing13.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3.xml"/><Relationship Id="rId11" Type="http://schemas.openxmlformats.org/officeDocument/2006/relationships/image" Target="../media/image6.png"/><Relationship Id="rId5" Type="http://schemas.openxmlformats.org/officeDocument/2006/relationships/diagramQuickStyle" Target="../diagrams/quickStyle13.xml"/><Relationship Id="rId10" Type="http://schemas.openxmlformats.org/officeDocument/2006/relationships/image" Target="../media/image13.svg"/><Relationship Id="rId4" Type="http://schemas.openxmlformats.org/officeDocument/2006/relationships/diagramLayout" Target="../diagrams/layout13.xml"/></Relationships>
</file>

<file path=ppt/slides/_rels/slide1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4.jpg"/><Relationship Id="rId3" Type="http://schemas.openxmlformats.org/officeDocument/2006/relationships/diagramData" Target="../diagrams/data14.xml"/><Relationship Id="rId7" Type="http://schemas.microsoft.com/office/2007/relationships/diagramDrawing" Target="../diagrams/drawing14.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4.xml"/><Relationship Id="rId11" Type="http://schemas.openxmlformats.org/officeDocument/2006/relationships/image" Target="../media/image6.png"/><Relationship Id="rId5" Type="http://schemas.openxmlformats.org/officeDocument/2006/relationships/diagramQuickStyle" Target="../diagrams/quickStyle14.xml"/><Relationship Id="rId10" Type="http://schemas.openxmlformats.org/officeDocument/2006/relationships/image" Target="../media/image13.svg"/><Relationship Id="rId4" Type="http://schemas.openxmlformats.org/officeDocument/2006/relationships/diagramLayout" Target="../diagrams/layout14.xml"/></Relationships>
</file>

<file path=ppt/slides/_rels/slide14.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g"/><Relationship Id="rId3" Type="http://schemas.openxmlformats.org/officeDocument/2006/relationships/diagramData" Target="../diagrams/data15.xml"/><Relationship Id="rId7" Type="http://schemas.microsoft.com/office/2007/relationships/diagramDrawing" Target="../diagrams/drawing15.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5.xml"/><Relationship Id="rId11" Type="http://schemas.openxmlformats.org/officeDocument/2006/relationships/image" Target="../media/image6.png"/><Relationship Id="rId5" Type="http://schemas.openxmlformats.org/officeDocument/2006/relationships/diagramQuickStyle" Target="../diagrams/quickStyle15.xml"/><Relationship Id="rId10" Type="http://schemas.openxmlformats.org/officeDocument/2006/relationships/image" Target="../media/image13.svg"/><Relationship Id="rId4" Type="http://schemas.openxmlformats.org/officeDocument/2006/relationships/diagramLayout" Target="../diagrams/layout15.xml"/></Relationships>
</file>

<file path=ppt/slides/_rels/slide1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g"/><Relationship Id="rId3" Type="http://schemas.openxmlformats.org/officeDocument/2006/relationships/diagramData" Target="../diagrams/data16.xml"/><Relationship Id="rId7" Type="http://schemas.microsoft.com/office/2007/relationships/diagramDrawing" Target="../diagrams/drawing16.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6.xml"/><Relationship Id="rId11" Type="http://schemas.openxmlformats.org/officeDocument/2006/relationships/image" Target="../media/image6.png"/><Relationship Id="rId5" Type="http://schemas.openxmlformats.org/officeDocument/2006/relationships/diagramQuickStyle" Target="../diagrams/quickStyle16.xml"/><Relationship Id="rId10" Type="http://schemas.openxmlformats.org/officeDocument/2006/relationships/image" Target="../media/image13.svg"/><Relationship Id="rId4" Type="http://schemas.openxmlformats.org/officeDocument/2006/relationships/diagramLayout" Target="../diagrams/layout16.xml"/></Relationships>
</file>

<file path=ppt/slides/_rels/slide16.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5.jpg"/><Relationship Id="rId3" Type="http://schemas.openxmlformats.org/officeDocument/2006/relationships/diagramData" Target="../diagrams/data17.xml"/><Relationship Id="rId7" Type="http://schemas.microsoft.com/office/2007/relationships/diagramDrawing" Target="../diagrams/drawing17.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7.xml"/><Relationship Id="rId11" Type="http://schemas.openxmlformats.org/officeDocument/2006/relationships/image" Target="../media/image6.png"/><Relationship Id="rId5" Type="http://schemas.openxmlformats.org/officeDocument/2006/relationships/diagramQuickStyle" Target="../diagrams/quickStyle17.xml"/><Relationship Id="rId10" Type="http://schemas.openxmlformats.org/officeDocument/2006/relationships/image" Target="../media/image13.svg"/><Relationship Id="rId4" Type="http://schemas.openxmlformats.org/officeDocument/2006/relationships/diagramLayout" Target="../diagrams/layout17.xml"/></Relationships>
</file>

<file path=ppt/slides/_rels/slide17.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5.jpg"/><Relationship Id="rId3" Type="http://schemas.openxmlformats.org/officeDocument/2006/relationships/diagramData" Target="../diagrams/data18.xml"/><Relationship Id="rId7" Type="http://schemas.microsoft.com/office/2007/relationships/diagramDrawing" Target="../diagrams/drawing18.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8.xml"/><Relationship Id="rId11" Type="http://schemas.openxmlformats.org/officeDocument/2006/relationships/image" Target="../media/image6.png"/><Relationship Id="rId5" Type="http://schemas.openxmlformats.org/officeDocument/2006/relationships/diagramQuickStyle" Target="../diagrams/quickStyle18.xml"/><Relationship Id="rId10" Type="http://schemas.openxmlformats.org/officeDocument/2006/relationships/image" Target="../media/image13.svg"/><Relationship Id="rId4" Type="http://schemas.openxmlformats.org/officeDocument/2006/relationships/diagramLayout" Target="../diagrams/layout18.xml"/></Relationships>
</file>

<file path=ppt/slides/_rels/slide18.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diagramLayout" Target="../diagrams/layout20.xml"/><Relationship Id="rId18" Type="http://schemas.openxmlformats.org/officeDocument/2006/relationships/diagramData" Target="../diagrams/data21.xml"/><Relationship Id="rId3" Type="http://schemas.openxmlformats.org/officeDocument/2006/relationships/diagramData" Target="../diagrams/data19.xml"/><Relationship Id="rId21" Type="http://schemas.openxmlformats.org/officeDocument/2006/relationships/diagramColors" Target="../diagrams/colors21.xml"/><Relationship Id="rId7" Type="http://schemas.microsoft.com/office/2007/relationships/diagramDrawing" Target="../diagrams/drawing19.xml"/><Relationship Id="rId12" Type="http://schemas.openxmlformats.org/officeDocument/2006/relationships/diagramData" Target="../diagrams/data20.xml"/><Relationship Id="rId17" Type="http://schemas.openxmlformats.org/officeDocument/2006/relationships/image" Target="../media/image8.jpg"/><Relationship Id="rId2" Type="http://schemas.openxmlformats.org/officeDocument/2006/relationships/image" Target="../media/image3.png"/><Relationship Id="rId16" Type="http://schemas.microsoft.com/office/2007/relationships/diagramDrawing" Target="../diagrams/drawing20.xml"/><Relationship Id="rId20" Type="http://schemas.openxmlformats.org/officeDocument/2006/relationships/diagramQuickStyle" Target="../diagrams/quickStyle21.xml"/><Relationship Id="rId1" Type="http://schemas.openxmlformats.org/officeDocument/2006/relationships/slideLayout" Target="../slideLayouts/slideLayout7.xml"/><Relationship Id="rId6" Type="http://schemas.openxmlformats.org/officeDocument/2006/relationships/diagramColors" Target="../diagrams/colors19.xml"/><Relationship Id="rId11" Type="http://schemas.openxmlformats.org/officeDocument/2006/relationships/image" Target="../media/image8.svg"/><Relationship Id="rId5" Type="http://schemas.openxmlformats.org/officeDocument/2006/relationships/diagramQuickStyle" Target="../diagrams/quickStyle19.xml"/><Relationship Id="rId15" Type="http://schemas.openxmlformats.org/officeDocument/2006/relationships/diagramColors" Target="../diagrams/colors20.xml"/><Relationship Id="rId10" Type="http://schemas.openxmlformats.org/officeDocument/2006/relationships/image" Target="../media/image6.png"/><Relationship Id="rId19" Type="http://schemas.openxmlformats.org/officeDocument/2006/relationships/diagramLayout" Target="../diagrams/layout21.xml"/><Relationship Id="rId4" Type="http://schemas.openxmlformats.org/officeDocument/2006/relationships/diagramLayout" Target="../diagrams/layout19.xml"/><Relationship Id="rId9" Type="http://schemas.openxmlformats.org/officeDocument/2006/relationships/image" Target="../media/image13.svg"/><Relationship Id="rId14" Type="http://schemas.openxmlformats.org/officeDocument/2006/relationships/diagramQuickStyle" Target="../diagrams/quickStyle20.xml"/><Relationship Id="rId22" Type="http://schemas.microsoft.com/office/2007/relationships/diagramDrawing" Target="../diagrams/drawing21.xml"/></Relationships>
</file>

<file path=ppt/slides/_rels/slide19.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6.jpg"/><Relationship Id="rId3" Type="http://schemas.openxmlformats.org/officeDocument/2006/relationships/diagramData" Target="../diagrams/data22.xml"/><Relationship Id="rId7" Type="http://schemas.microsoft.com/office/2007/relationships/diagramDrawing" Target="../diagrams/drawing22.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2.xml"/><Relationship Id="rId11" Type="http://schemas.openxmlformats.org/officeDocument/2006/relationships/image" Target="../media/image6.png"/><Relationship Id="rId5" Type="http://schemas.openxmlformats.org/officeDocument/2006/relationships/diagramQuickStyle" Target="../diagrams/quickStyle22.xml"/><Relationship Id="rId10" Type="http://schemas.openxmlformats.org/officeDocument/2006/relationships/image" Target="../media/image13.svg"/><Relationship Id="rId4" Type="http://schemas.openxmlformats.org/officeDocument/2006/relationships/diagramLayout" Target="../diagrams/layout22.xml"/></Relationships>
</file>

<file path=ppt/slides/_rels/slide20.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7.jpg"/><Relationship Id="rId3" Type="http://schemas.openxmlformats.org/officeDocument/2006/relationships/diagramData" Target="../diagrams/data23.xml"/><Relationship Id="rId7" Type="http://schemas.microsoft.com/office/2007/relationships/diagramDrawing" Target="../diagrams/drawing23.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3.xml"/><Relationship Id="rId11" Type="http://schemas.openxmlformats.org/officeDocument/2006/relationships/image" Target="../media/image6.png"/><Relationship Id="rId5" Type="http://schemas.openxmlformats.org/officeDocument/2006/relationships/diagramQuickStyle" Target="../diagrams/quickStyle23.xml"/><Relationship Id="rId10" Type="http://schemas.openxmlformats.org/officeDocument/2006/relationships/image" Target="../media/image13.svg"/><Relationship Id="rId4" Type="http://schemas.openxmlformats.org/officeDocument/2006/relationships/diagramLayout" Target="../diagrams/layout23.xml"/></Relationships>
</file>

<file path=ppt/slides/_rels/slide2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6.jpg"/><Relationship Id="rId3" Type="http://schemas.openxmlformats.org/officeDocument/2006/relationships/diagramData" Target="../diagrams/data24.xml"/><Relationship Id="rId7" Type="http://schemas.microsoft.com/office/2007/relationships/diagramDrawing" Target="../diagrams/drawing24.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4.xml"/><Relationship Id="rId11" Type="http://schemas.openxmlformats.org/officeDocument/2006/relationships/image" Target="../media/image6.png"/><Relationship Id="rId5" Type="http://schemas.openxmlformats.org/officeDocument/2006/relationships/diagramQuickStyle" Target="../diagrams/quickStyle24.xml"/><Relationship Id="rId10" Type="http://schemas.openxmlformats.org/officeDocument/2006/relationships/image" Target="../media/image13.svg"/><Relationship Id="rId4" Type="http://schemas.openxmlformats.org/officeDocument/2006/relationships/diagramLayout" Target="../diagrams/layout24.xml"/></Relationships>
</file>

<file path=ppt/slides/_rels/slide2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6.jpg"/><Relationship Id="rId3" Type="http://schemas.openxmlformats.org/officeDocument/2006/relationships/diagramData" Target="../diagrams/data25.xml"/><Relationship Id="rId7" Type="http://schemas.microsoft.com/office/2007/relationships/diagramDrawing" Target="../diagrams/drawing25.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5.xml"/><Relationship Id="rId11" Type="http://schemas.openxmlformats.org/officeDocument/2006/relationships/image" Target="../media/image6.png"/><Relationship Id="rId5" Type="http://schemas.openxmlformats.org/officeDocument/2006/relationships/diagramQuickStyle" Target="../diagrams/quickStyle25.xml"/><Relationship Id="rId10" Type="http://schemas.openxmlformats.org/officeDocument/2006/relationships/image" Target="../media/image13.svg"/><Relationship Id="rId4" Type="http://schemas.openxmlformats.org/officeDocument/2006/relationships/diagramLayout" Target="../diagrams/layout25.xml"/></Relationships>
</file>

<file path=ppt/slides/_rels/slide2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6.jpg"/><Relationship Id="rId3" Type="http://schemas.openxmlformats.org/officeDocument/2006/relationships/diagramData" Target="../diagrams/data26.xml"/><Relationship Id="rId7" Type="http://schemas.microsoft.com/office/2007/relationships/diagramDrawing" Target="../diagrams/drawing26.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6.xml"/><Relationship Id="rId11" Type="http://schemas.openxmlformats.org/officeDocument/2006/relationships/image" Target="../media/image6.png"/><Relationship Id="rId5" Type="http://schemas.openxmlformats.org/officeDocument/2006/relationships/diagramQuickStyle" Target="../diagrams/quickStyle26.xml"/><Relationship Id="rId10" Type="http://schemas.openxmlformats.org/officeDocument/2006/relationships/image" Target="../media/image13.svg"/><Relationship Id="rId4" Type="http://schemas.openxmlformats.org/officeDocument/2006/relationships/diagramLayout" Target="../diagrams/layout26.xml"/></Relationships>
</file>

<file path=ppt/slides/_rels/slide24.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7.xml"/><Relationship Id="rId18" Type="http://schemas.openxmlformats.org/officeDocument/2006/relationships/image" Target="../media/image13.svg"/><Relationship Id="rId21" Type="http://schemas.openxmlformats.org/officeDocument/2006/relationships/image" Target="../media/image18.jpg"/><Relationship Id="rId12" Type="http://schemas.openxmlformats.org/officeDocument/2006/relationships/image" Target="../media/image10.svg"/><Relationship Id="rId17" Type="http://schemas.microsoft.com/office/2007/relationships/diagramDrawing" Target="../diagrams/drawing27.xml"/><Relationship Id="rId2" Type="http://schemas.openxmlformats.org/officeDocument/2006/relationships/image" Target="../media/image5.png"/><Relationship Id="rId16" Type="http://schemas.openxmlformats.org/officeDocument/2006/relationships/diagramColors" Target="../diagrams/colors27.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27.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7.xml"/></Relationships>
</file>

<file path=ppt/slides/_rels/slide25.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8.xml"/><Relationship Id="rId18" Type="http://schemas.openxmlformats.org/officeDocument/2006/relationships/image" Target="../media/image13.svg"/><Relationship Id="rId21" Type="http://schemas.openxmlformats.org/officeDocument/2006/relationships/diagramData" Target="../diagrams/data29.xml"/><Relationship Id="rId12" Type="http://schemas.openxmlformats.org/officeDocument/2006/relationships/image" Target="../media/image10.svg"/><Relationship Id="rId17" Type="http://schemas.microsoft.com/office/2007/relationships/diagramDrawing" Target="../diagrams/drawing28.xml"/><Relationship Id="rId25" Type="http://schemas.microsoft.com/office/2007/relationships/diagramDrawing" Target="../diagrams/drawing29.xml"/><Relationship Id="rId2" Type="http://schemas.openxmlformats.org/officeDocument/2006/relationships/image" Target="../media/image5.png"/><Relationship Id="rId16" Type="http://schemas.openxmlformats.org/officeDocument/2006/relationships/diagramColors" Target="../diagrams/colors28.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24" Type="http://schemas.openxmlformats.org/officeDocument/2006/relationships/diagramColors" Target="../diagrams/colors29.xml"/><Relationship Id="rId15" Type="http://schemas.openxmlformats.org/officeDocument/2006/relationships/diagramQuickStyle" Target="../diagrams/quickStyle28.xml"/><Relationship Id="rId23" Type="http://schemas.openxmlformats.org/officeDocument/2006/relationships/diagramQuickStyle" Target="../diagrams/quickStyle29.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8.xml"/><Relationship Id="rId22" Type="http://schemas.openxmlformats.org/officeDocument/2006/relationships/diagramLayout" Target="../diagrams/layout29.xml"/></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0.xml"/><Relationship Id="rId18" Type="http://schemas.openxmlformats.org/officeDocument/2006/relationships/image" Target="../media/image13.svg"/><Relationship Id="rId21" Type="http://schemas.openxmlformats.org/officeDocument/2006/relationships/image" Target="../media/image14.jpg"/><Relationship Id="rId12" Type="http://schemas.openxmlformats.org/officeDocument/2006/relationships/image" Target="../media/image10.svg"/><Relationship Id="rId17" Type="http://schemas.microsoft.com/office/2007/relationships/diagramDrawing" Target="../diagrams/drawing30.xml"/><Relationship Id="rId2" Type="http://schemas.openxmlformats.org/officeDocument/2006/relationships/image" Target="../media/image5.png"/><Relationship Id="rId16" Type="http://schemas.openxmlformats.org/officeDocument/2006/relationships/diagramColors" Target="../diagrams/colors30.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0.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0.xml"/></Relationships>
</file>

<file path=ppt/slides/_rels/slide27.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1.xml"/><Relationship Id="rId18" Type="http://schemas.openxmlformats.org/officeDocument/2006/relationships/image" Target="../media/image13.svg"/><Relationship Id="rId21" Type="http://schemas.openxmlformats.org/officeDocument/2006/relationships/diagramData" Target="../diagrams/data32.xml"/><Relationship Id="rId12" Type="http://schemas.openxmlformats.org/officeDocument/2006/relationships/image" Target="../media/image10.svg"/><Relationship Id="rId17" Type="http://schemas.microsoft.com/office/2007/relationships/diagramDrawing" Target="../diagrams/drawing31.xml"/><Relationship Id="rId25" Type="http://schemas.microsoft.com/office/2007/relationships/diagramDrawing" Target="../diagrams/drawing32.xml"/><Relationship Id="rId2" Type="http://schemas.openxmlformats.org/officeDocument/2006/relationships/image" Target="../media/image5.png"/><Relationship Id="rId16" Type="http://schemas.openxmlformats.org/officeDocument/2006/relationships/diagramColors" Target="../diagrams/colors31.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24" Type="http://schemas.openxmlformats.org/officeDocument/2006/relationships/diagramColors" Target="../diagrams/colors32.xml"/><Relationship Id="rId15" Type="http://schemas.openxmlformats.org/officeDocument/2006/relationships/diagramQuickStyle" Target="../diagrams/quickStyle31.xml"/><Relationship Id="rId23" Type="http://schemas.openxmlformats.org/officeDocument/2006/relationships/diagramQuickStyle" Target="../diagrams/quickStyle32.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1.xml"/><Relationship Id="rId22" Type="http://schemas.openxmlformats.org/officeDocument/2006/relationships/diagramLayout" Target="../diagrams/layout32.xml"/></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3.xml"/><Relationship Id="rId18" Type="http://schemas.openxmlformats.org/officeDocument/2006/relationships/image" Target="../media/image13.svg"/><Relationship Id="rId21" Type="http://schemas.openxmlformats.org/officeDocument/2006/relationships/image" Target="../media/image19.jpg"/><Relationship Id="rId12" Type="http://schemas.openxmlformats.org/officeDocument/2006/relationships/image" Target="../media/image10.svg"/><Relationship Id="rId17" Type="http://schemas.microsoft.com/office/2007/relationships/diagramDrawing" Target="../diagrams/drawing33.xml"/><Relationship Id="rId2" Type="http://schemas.openxmlformats.org/officeDocument/2006/relationships/image" Target="../media/image5.png"/><Relationship Id="rId16" Type="http://schemas.openxmlformats.org/officeDocument/2006/relationships/diagramColors" Target="../diagrams/colors33.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3.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3.xml"/></Relationships>
</file>

<file path=ppt/slides/_rels/slide29.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4.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34.xml"/><Relationship Id="rId2" Type="http://schemas.openxmlformats.org/officeDocument/2006/relationships/image" Target="../media/image5.png"/><Relationship Id="rId16" Type="http://schemas.openxmlformats.org/officeDocument/2006/relationships/diagramColors" Target="../diagrams/colors34.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4.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4.xml"/></Relationships>
</file>

<file path=ppt/slides/_rels/slide30.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diagramLayout" Target="../diagrams/layout36.xml"/><Relationship Id="rId3" Type="http://schemas.openxmlformats.org/officeDocument/2006/relationships/diagramData" Target="../diagrams/data35.xml"/><Relationship Id="rId7" Type="http://schemas.microsoft.com/office/2007/relationships/diagramDrawing" Target="../diagrams/drawing35.xml"/><Relationship Id="rId12" Type="http://schemas.openxmlformats.org/officeDocument/2006/relationships/diagramData" Target="../diagrams/data36.xml"/><Relationship Id="rId17" Type="http://schemas.openxmlformats.org/officeDocument/2006/relationships/image" Target="../media/image20.jpg"/><Relationship Id="rId2" Type="http://schemas.openxmlformats.org/officeDocument/2006/relationships/image" Target="../media/image3.png"/><Relationship Id="rId16" Type="http://schemas.microsoft.com/office/2007/relationships/diagramDrawing" Target="../diagrams/drawing36.xml"/><Relationship Id="rId1" Type="http://schemas.openxmlformats.org/officeDocument/2006/relationships/slideLayout" Target="../slideLayouts/slideLayout7.xml"/><Relationship Id="rId6" Type="http://schemas.openxmlformats.org/officeDocument/2006/relationships/diagramColors" Target="../diagrams/colors35.xml"/><Relationship Id="rId11" Type="http://schemas.openxmlformats.org/officeDocument/2006/relationships/image" Target="../media/image8.svg"/><Relationship Id="rId5" Type="http://schemas.openxmlformats.org/officeDocument/2006/relationships/diagramQuickStyle" Target="../diagrams/quickStyle35.xml"/><Relationship Id="rId15" Type="http://schemas.openxmlformats.org/officeDocument/2006/relationships/diagramColors" Target="../diagrams/colors36.xml"/><Relationship Id="rId10" Type="http://schemas.openxmlformats.org/officeDocument/2006/relationships/image" Target="../media/image6.png"/><Relationship Id="rId4" Type="http://schemas.openxmlformats.org/officeDocument/2006/relationships/diagramLayout" Target="../diagrams/layout35.xml"/><Relationship Id="rId9" Type="http://schemas.openxmlformats.org/officeDocument/2006/relationships/image" Target="../media/image13.svg"/><Relationship Id="rId14" Type="http://schemas.openxmlformats.org/officeDocument/2006/relationships/diagramQuickStyle" Target="../diagrams/quickStyle36.xml"/></Relationships>
</file>

<file path=ppt/slides/_rels/slide3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7.xml"/><Relationship Id="rId7" Type="http://schemas.microsoft.com/office/2007/relationships/diagramDrawing" Target="../diagrams/drawing37.xml"/><Relationship Id="rId12"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7.xml"/><Relationship Id="rId11" Type="http://schemas.openxmlformats.org/officeDocument/2006/relationships/image" Target="../media/image8.svg"/><Relationship Id="rId5" Type="http://schemas.openxmlformats.org/officeDocument/2006/relationships/diagramQuickStyle" Target="../diagrams/quickStyle37.xml"/><Relationship Id="rId10" Type="http://schemas.openxmlformats.org/officeDocument/2006/relationships/image" Target="../media/image6.png"/><Relationship Id="rId4" Type="http://schemas.openxmlformats.org/officeDocument/2006/relationships/diagramLayout" Target="../diagrams/layout37.xml"/><Relationship Id="rId9" Type="http://schemas.openxmlformats.org/officeDocument/2006/relationships/image" Target="../media/image13.svg"/></Relationships>
</file>

<file path=ppt/slides/_rels/slide3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8.xml"/><Relationship Id="rId7" Type="http://schemas.microsoft.com/office/2007/relationships/diagramDrawing" Target="../diagrams/drawing38.xml"/><Relationship Id="rId12"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8.xml"/><Relationship Id="rId11" Type="http://schemas.openxmlformats.org/officeDocument/2006/relationships/image" Target="../media/image8.svg"/><Relationship Id="rId5" Type="http://schemas.openxmlformats.org/officeDocument/2006/relationships/diagramQuickStyle" Target="../diagrams/quickStyle38.xml"/><Relationship Id="rId10" Type="http://schemas.openxmlformats.org/officeDocument/2006/relationships/image" Target="../media/image6.png"/><Relationship Id="rId4" Type="http://schemas.openxmlformats.org/officeDocument/2006/relationships/diagramLayout" Target="../diagrams/layout38.xml"/><Relationship Id="rId9" Type="http://schemas.openxmlformats.org/officeDocument/2006/relationships/image" Target="../media/image13.svg"/></Relationships>
</file>

<file path=ppt/slides/_rels/slide3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9.xml"/><Relationship Id="rId7" Type="http://schemas.microsoft.com/office/2007/relationships/diagramDrawing" Target="../diagrams/drawing39.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9.xml"/><Relationship Id="rId11" Type="http://schemas.openxmlformats.org/officeDocument/2006/relationships/image" Target="../media/image8.svg"/><Relationship Id="rId5" Type="http://schemas.openxmlformats.org/officeDocument/2006/relationships/diagramQuickStyle" Target="../diagrams/quickStyle39.xml"/><Relationship Id="rId10" Type="http://schemas.openxmlformats.org/officeDocument/2006/relationships/image" Target="../media/image6.png"/><Relationship Id="rId4" Type="http://schemas.openxmlformats.org/officeDocument/2006/relationships/diagramLayout" Target="../diagrams/layout39.xml"/><Relationship Id="rId9" Type="http://schemas.openxmlformats.org/officeDocument/2006/relationships/image" Target="../media/image13.svg"/></Relationships>
</file>

<file path=ppt/slides/_rels/slide3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0.xml"/><Relationship Id="rId7" Type="http://schemas.microsoft.com/office/2007/relationships/diagramDrawing" Target="../diagrams/drawing40.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0.xml"/><Relationship Id="rId11" Type="http://schemas.openxmlformats.org/officeDocument/2006/relationships/image" Target="../media/image8.svg"/><Relationship Id="rId5" Type="http://schemas.openxmlformats.org/officeDocument/2006/relationships/diagramQuickStyle" Target="../diagrams/quickStyle40.xml"/><Relationship Id="rId10" Type="http://schemas.openxmlformats.org/officeDocument/2006/relationships/image" Target="../media/image6.png"/><Relationship Id="rId4" Type="http://schemas.openxmlformats.org/officeDocument/2006/relationships/diagramLayout" Target="../diagrams/layout40.xml"/><Relationship Id="rId9" Type="http://schemas.openxmlformats.org/officeDocument/2006/relationships/image" Target="../media/image13.svg"/></Relationships>
</file>

<file path=ppt/slides/_rels/slide3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1.xml"/><Relationship Id="rId7" Type="http://schemas.microsoft.com/office/2007/relationships/diagramDrawing" Target="../diagrams/drawing41.xml"/><Relationship Id="rId12"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1.xml"/><Relationship Id="rId11" Type="http://schemas.openxmlformats.org/officeDocument/2006/relationships/image" Target="../media/image8.svg"/><Relationship Id="rId5" Type="http://schemas.openxmlformats.org/officeDocument/2006/relationships/diagramQuickStyle" Target="../diagrams/quickStyle41.xml"/><Relationship Id="rId10" Type="http://schemas.openxmlformats.org/officeDocument/2006/relationships/image" Target="../media/image6.png"/><Relationship Id="rId4" Type="http://schemas.openxmlformats.org/officeDocument/2006/relationships/diagramLayout" Target="../diagrams/layout41.xml"/><Relationship Id="rId9" Type="http://schemas.openxmlformats.org/officeDocument/2006/relationships/image" Target="../media/image13.svg"/></Relationships>
</file>

<file path=ppt/slides/_rels/slide3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2.xml"/><Relationship Id="rId7" Type="http://schemas.microsoft.com/office/2007/relationships/diagramDrawing" Target="../diagrams/drawing42.xml"/><Relationship Id="rId12" Type="http://schemas.openxmlformats.org/officeDocument/2006/relationships/image" Target="../media/image22.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2.xml"/><Relationship Id="rId11" Type="http://schemas.openxmlformats.org/officeDocument/2006/relationships/image" Target="../media/image8.svg"/><Relationship Id="rId5" Type="http://schemas.openxmlformats.org/officeDocument/2006/relationships/diagramQuickStyle" Target="../diagrams/quickStyle42.xml"/><Relationship Id="rId10" Type="http://schemas.openxmlformats.org/officeDocument/2006/relationships/image" Target="../media/image6.png"/><Relationship Id="rId4" Type="http://schemas.openxmlformats.org/officeDocument/2006/relationships/diagramLayout" Target="../diagrams/layout42.xml"/><Relationship Id="rId9" Type="http://schemas.openxmlformats.org/officeDocument/2006/relationships/image" Target="../media/image13.svg"/></Relationships>
</file>

<file path=ppt/slides/_rels/slide3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3.xml"/><Relationship Id="rId7" Type="http://schemas.microsoft.com/office/2007/relationships/diagramDrawing" Target="../diagrams/drawing43.xml"/><Relationship Id="rId12" Type="http://schemas.openxmlformats.org/officeDocument/2006/relationships/image" Target="../media/image8.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3.xml"/><Relationship Id="rId11" Type="http://schemas.openxmlformats.org/officeDocument/2006/relationships/image" Target="../media/image8.svg"/><Relationship Id="rId5" Type="http://schemas.openxmlformats.org/officeDocument/2006/relationships/diagramQuickStyle" Target="../diagrams/quickStyle43.xml"/><Relationship Id="rId10" Type="http://schemas.openxmlformats.org/officeDocument/2006/relationships/image" Target="../media/image6.png"/><Relationship Id="rId4" Type="http://schemas.openxmlformats.org/officeDocument/2006/relationships/diagramLayout" Target="../diagrams/layout43.xml"/><Relationship Id="rId9" Type="http://schemas.openxmlformats.org/officeDocument/2006/relationships/image" Target="../media/image13.svg"/></Relationships>
</file>

<file path=ppt/slides/_rels/slide3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4.xml"/><Relationship Id="rId7" Type="http://schemas.microsoft.com/office/2007/relationships/diagramDrawing" Target="../diagrams/drawing44.xml"/><Relationship Id="rId12" Type="http://schemas.openxmlformats.org/officeDocument/2006/relationships/image" Target="../media/image23.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4.xml"/><Relationship Id="rId11" Type="http://schemas.openxmlformats.org/officeDocument/2006/relationships/image" Target="../media/image8.svg"/><Relationship Id="rId5" Type="http://schemas.openxmlformats.org/officeDocument/2006/relationships/diagramQuickStyle" Target="../diagrams/quickStyle44.xml"/><Relationship Id="rId10" Type="http://schemas.openxmlformats.org/officeDocument/2006/relationships/image" Target="../media/image6.png"/><Relationship Id="rId4" Type="http://schemas.openxmlformats.org/officeDocument/2006/relationships/diagramLayout" Target="../diagrams/layout44.xml"/><Relationship Id="rId9" Type="http://schemas.openxmlformats.org/officeDocument/2006/relationships/image" Target="../media/image13.svg"/></Relationships>
</file>

<file path=ppt/slides/_rels/slide3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5.xml"/><Relationship Id="rId7" Type="http://schemas.microsoft.com/office/2007/relationships/diagramDrawing" Target="../diagrams/drawing45.xml"/><Relationship Id="rId12" Type="http://schemas.openxmlformats.org/officeDocument/2006/relationships/image" Target="../media/image11.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5.xml"/><Relationship Id="rId11" Type="http://schemas.openxmlformats.org/officeDocument/2006/relationships/image" Target="../media/image8.svg"/><Relationship Id="rId5" Type="http://schemas.openxmlformats.org/officeDocument/2006/relationships/diagramQuickStyle" Target="../diagrams/quickStyle45.xml"/><Relationship Id="rId10" Type="http://schemas.openxmlformats.org/officeDocument/2006/relationships/image" Target="../media/image6.png"/><Relationship Id="rId4" Type="http://schemas.openxmlformats.org/officeDocument/2006/relationships/diagramLayout" Target="../diagrams/layout45.xml"/><Relationship Id="rId9" Type="http://schemas.openxmlformats.org/officeDocument/2006/relationships/image" Target="../media/image13.svg"/></Relationships>
</file>

<file path=ppt/slides/_rels/slide4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6.xml"/><Relationship Id="rId7" Type="http://schemas.microsoft.com/office/2007/relationships/diagramDrawing" Target="../diagrams/drawing46.xml"/><Relationship Id="rId12" Type="http://schemas.openxmlformats.org/officeDocument/2006/relationships/image" Target="../media/image22.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6.xml"/><Relationship Id="rId11" Type="http://schemas.openxmlformats.org/officeDocument/2006/relationships/image" Target="../media/image8.svg"/><Relationship Id="rId5" Type="http://schemas.openxmlformats.org/officeDocument/2006/relationships/diagramQuickStyle" Target="../diagrams/quickStyle46.xml"/><Relationship Id="rId10" Type="http://schemas.openxmlformats.org/officeDocument/2006/relationships/image" Target="../media/image6.png"/><Relationship Id="rId4" Type="http://schemas.openxmlformats.org/officeDocument/2006/relationships/diagramLayout" Target="../diagrams/layout46.xml"/><Relationship Id="rId9" Type="http://schemas.openxmlformats.org/officeDocument/2006/relationships/image" Target="../media/image13.svg"/></Relationships>
</file>

<file path=ppt/slides/_rels/slide41.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7.xml"/><Relationship Id="rId18" Type="http://schemas.openxmlformats.org/officeDocument/2006/relationships/image" Target="../media/image13.svg"/><Relationship Id="rId21" Type="http://schemas.openxmlformats.org/officeDocument/2006/relationships/image" Target="../media/image22.jpg"/><Relationship Id="rId12" Type="http://schemas.openxmlformats.org/officeDocument/2006/relationships/image" Target="../media/image10.svg"/><Relationship Id="rId17" Type="http://schemas.microsoft.com/office/2007/relationships/diagramDrawing" Target="../diagrams/drawing47.xml"/><Relationship Id="rId2" Type="http://schemas.openxmlformats.org/officeDocument/2006/relationships/image" Target="../media/image5.png"/><Relationship Id="rId16" Type="http://schemas.openxmlformats.org/officeDocument/2006/relationships/diagramColors" Target="../diagrams/colors47.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7.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47.xml"/></Relationships>
</file>

<file path=ppt/slides/_rels/slide42.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8.xml"/><Relationship Id="rId18" Type="http://schemas.openxmlformats.org/officeDocument/2006/relationships/image" Target="../media/image13.svg"/><Relationship Id="rId21" Type="http://schemas.openxmlformats.org/officeDocument/2006/relationships/image" Target="../media/image22.jpg"/><Relationship Id="rId12" Type="http://schemas.openxmlformats.org/officeDocument/2006/relationships/image" Target="../media/image10.svg"/><Relationship Id="rId17" Type="http://schemas.microsoft.com/office/2007/relationships/diagramDrawing" Target="../diagrams/drawing48.xml"/><Relationship Id="rId2" Type="http://schemas.openxmlformats.org/officeDocument/2006/relationships/image" Target="../media/image5.png"/><Relationship Id="rId16" Type="http://schemas.openxmlformats.org/officeDocument/2006/relationships/diagramColors" Target="../diagrams/colors48.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8.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48.xml"/></Relationships>
</file>

<file path=ppt/slides/_rels/slide43.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9.xml"/><Relationship Id="rId18" Type="http://schemas.openxmlformats.org/officeDocument/2006/relationships/image" Target="../media/image13.svg"/><Relationship Id="rId21" Type="http://schemas.openxmlformats.org/officeDocument/2006/relationships/image" Target="../media/image19.jpg"/><Relationship Id="rId12" Type="http://schemas.openxmlformats.org/officeDocument/2006/relationships/image" Target="../media/image10.svg"/><Relationship Id="rId17" Type="http://schemas.microsoft.com/office/2007/relationships/diagramDrawing" Target="../diagrams/drawing49.xml"/><Relationship Id="rId2" Type="http://schemas.openxmlformats.org/officeDocument/2006/relationships/image" Target="../media/image5.png"/><Relationship Id="rId16" Type="http://schemas.openxmlformats.org/officeDocument/2006/relationships/diagramColors" Target="../diagrams/colors49.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9.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49.xml"/></Relationships>
</file>

<file path=ppt/slides/_rels/slide44.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50.xml"/><Relationship Id="rId18" Type="http://schemas.openxmlformats.org/officeDocument/2006/relationships/image" Target="../media/image13.svg"/><Relationship Id="rId26" Type="http://schemas.openxmlformats.org/officeDocument/2006/relationships/image" Target="../media/image18.jpg"/><Relationship Id="rId21" Type="http://schemas.openxmlformats.org/officeDocument/2006/relationships/diagramData" Target="../diagrams/data51.xml"/><Relationship Id="rId12" Type="http://schemas.openxmlformats.org/officeDocument/2006/relationships/image" Target="../media/image10.svg"/><Relationship Id="rId17" Type="http://schemas.microsoft.com/office/2007/relationships/diagramDrawing" Target="../diagrams/drawing50.xml"/><Relationship Id="rId25" Type="http://schemas.microsoft.com/office/2007/relationships/diagramDrawing" Target="../diagrams/drawing51.xml"/><Relationship Id="rId2" Type="http://schemas.openxmlformats.org/officeDocument/2006/relationships/image" Target="../media/image5.png"/><Relationship Id="rId16" Type="http://schemas.openxmlformats.org/officeDocument/2006/relationships/diagramColors" Target="../diagrams/colors50.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24" Type="http://schemas.openxmlformats.org/officeDocument/2006/relationships/diagramColors" Target="../diagrams/colors51.xml"/><Relationship Id="rId15" Type="http://schemas.openxmlformats.org/officeDocument/2006/relationships/diagramQuickStyle" Target="../diagrams/quickStyle50.xml"/><Relationship Id="rId23" Type="http://schemas.openxmlformats.org/officeDocument/2006/relationships/diagramQuickStyle" Target="../diagrams/quickStyle51.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50.xml"/><Relationship Id="rId22" Type="http://schemas.openxmlformats.org/officeDocument/2006/relationships/diagramLayout" Target="../diagrams/layout51.xml"/></Relationships>
</file>

<file path=ppt/slides/_rels/slide4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diagramLayout" Target="../diagrams/layout53.xml"/><Relationship Id="rId3" Type="http://schemas.openxmlformats.org/officeDocument/2006/relationships/diagramData" Target="../diagrams/data52.xml"/><Relationship Id="rId7" Type="http://schemas.microsoft.com/office/2007/relationships/diagramDrawing" Target="../diagrams/drawing52.xml"/><Relationship Id="rId12" Type="http://schemas.openxmlformats.org/officeDocument/2006/relationships/diagramData" Target="../diagrams/data53.xml"/><Relationship Id="rId2" Type="http://schemas.openxmlformats.org/officeDocument/2006/relationships/image" Target="../media/image3.png"/><Relationship Id="rId16" Type="http://schemas.microsoft.com/office/2007/relationships/diagramDrawing" Target="../diagrams/drawing53.xml"/><Relationship Id="rId1" Type="http://schemas.openxmlformats.org/officeDocument/2006/relationships/slideLayout" Target="../slideLayouts/slideLayout1.xml"/><Relationship Id="rId6" Type="http://schemas.openxmlformats.org/officeDocument/2006/relationships/diagramColors" Target="../diagrams/colors52.xml"/><Relationship Id="rId11" Type="http://schemas.openxmlformats.org/officeDocument/2006/relationships/image" Target="../media/image8.svg"/><Relationship Id="rId5" Type="http://schemas.openxmlformats.org/officeDocument/2006/relationships/diagramQuickStyle" Target="../diagrams/quickStyle52.xml"/><Relationship Id="rId15" Type="http://schemas.openxmlformats.org/officeDocument/2006/relationships/diagramColors" Target="../diagrams/colors53.xml"/><Relationship Id="rId10" Type="http://schemas.openxmlformats.org/officeDocument/2006/relationships/image" Target="../media/image6.png"/><Relationship Id="rId4" Type="http://schemas.openxmlformats.org/officeDocument/2006/relationships/diagramLayout" Target="../diagrams/layout52.xml"/><Relationship Id="rId9" Type="http://schemas.openxmlformats.org/officeDocument/2006/relationships/image" Target="../media/image13.svg"/><Relationship Id="rId14" Type="http://schemas.openxmlformats.org/officeDocument/2006/relationships/diagramQuickStyle" Target="../diagrams/quickStyle53.xml"/></Relationships>
</file>

<file path=ppt/slides/_rels/slide4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54.xml"/><Relationship Id="rId7" Type="http://schemas.microsoft.com/office/2007/relationships/diagramDrawing" Target="../diagrams/drawing54.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54.xml"/><Relationship Id="rId11" Type="http://schemas.openxmlformats.org/officeDocument/2006/relationships/image" Target="../media/image8.svg"/><Relationship Id="rId5" Type="http://schemas.openxmlformats.org/officeDocument/2006/relationships/diagramQuickStyle" Target="../diagrams/quickStyle54.xml"/><Relationship Id="rId10" Type="http://schemas.openxmlformats.org/officeDocument/2006/relationships/image" Target="../media/image6.png"/><Relationship Id="rId4" Type="http://schemas.openxmlformats.org/officeDocument/2006/relationships/diagramLayout" Target="../diagrams/layout54.xml"/><Relationship Id="rId9" Type="http://schemas.openxmlformats.org/officeDocument/2006/relationships/image" Target="../media/image13.svg"/></Relationships>
</file>

<file path=ppt/slides/_rels/slide4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55.xml"/><Relationship Id="rId7" Type="http://schemas.microsoft.com/office/2007/relationships/diagramDrawing" Target="../diagrams/drawing55.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55.xml"/><Relationship Id="rId11" Type="http://schemas.openxmlformats.org/officeDocument/2006/relationships/image" Target="../media/image8.svg"/><Relationship Id="rId5" Type="http://schemas.openxmlformats.org/officeDocument/2006/relationships/diagramQuickStyle" Target="../diagrams/quickStyle55.xml"/><Relationship Id="rId10" Type="http://schemas.openxmlformats.org/officeDocument/2006/relationships/image" Target="../media/image6.png"/><Relationship Id="rId4" Type="http://schemas.openxmlformats.org/officeDocument/2006/relationships/diagramLayout" Target="../diagrams/layout55.xml"/><Relationship Id="rId9" Type="http://schemas.openxmlformats.org/officeDocument/2006/relationships/image" Target="../media/image13.svg"/></Relationships>
</file>

<file path=ppt/slides/_rels/slide4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56.xml"/><Relationship Id="rId7" Type="http://schemas.microsoft.com/office/2007/relationships/diagramDrawing" Target="../diagrams/drawing56.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56.xml"/><Relationship Id="rId11" Type="http://schemas.openxmlformats.org/officeDocument/2006/relationships/image" Target="../media/image8.svg"/><Relationship Id="rId5" Type="http://schemas.openxmlformats.org/officeDocument/2006/relationships/diagramQuickStyle" Target="../diagrams/quickStyle56.xml"/><Relationship Id="rId10" Type="http://schemas.openxmlformats.org/officeDocument/2006/relationships/image" Target="../media/image6.png"/><Relationship Id="rId4" Type="http://schemas.openxmlformats.org/officeDocument/2006/relationships/diagramLayout" Target="../diagrams/layout56.xml"/><Relationship Id="rId9" Type="http://schemas.openxmlformats.org/officeDocument/2006/relationships/image" Target="../media/image13.svg"/></Relationships>
</file>

<file path=ppt/slides/_rels/slide4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57.xml"/><Relationship Id="rId7" Type="http://schemas.microsoft.com/office/2007/relationships/diagramDrawing" Target="../diagrams/drawing57.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57.xml"/><Relationship Id="rId11" Type="http://schemas.openxmlformats.org/officeDocument/2006/relationships/image" Target="../media/image8.svg"/><Relationship Id="rId5" Type="http://schemas.openxmlformats.org/officeDocument/2006/relationships/diagramQuickStyle" Target="../diagrams/quickStyle57.xml"/><Relationship Id="rId10" Type="http://schemas.openxmlformats.org/officeDocument/2006/relationships/image" Target="../media/image6.png"/><Relationship Id="rId4" Type="http://schemas.openxmlformats.org/officeDocument/2006/relationships/diagramLayout" Target="../diagrams/layout57.xml"/><Relationship Id="rId9" Type="http://schemas.openxmlformats.org/officeDocument/2006/relationships/image" Target="../media/image13.svg"/></Relationships>
</file>

<file path=ppt/slides/_rels/slide50.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58.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58.xml"/><Relationship Id="rId2" Type="http://schemas.openxmlformats.org/officeDocument/2006/relationships/image" Target="../media/image5.png"/><Relationship Id="rId16" Type="http://schemas.openxmlformats.org/officeDocument/2006/relationships/diagramColors" Target="../diagrams/colors58.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58.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58.xml"/></Relationships>
</file>

<file path=ppt/slides/_rels/slide5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59.xml"/><Relationship Id="rId7" Type="http://schemas.microsoft.com/office/2007/relationships/diagramDrawing" Target="../diagrams/drawing59.xml"/><Relationship Id="rId12" Type="http://schemas.openxmlformats.org/officeDocument/2006/relationships/image" Target="../media/image24.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59.xml"/><Relationship Id="rId11" Type="http://schemas.openxmlformats.org/officeDocument/2006/relationships/image" Target="../media/image8.svg"/><Relationship Id="rId5" Type="http://schemas.openxmlformats.org/officeDocument/2006/relationships/diagramQuickStyle" Target="../diagrams/quickStyle59.xml"/><Relationship Id="rId10" Type="http://schemas.openxmlformats.org/officeDocument/2006/relationships/image" Target="../media/image6.png"/><Relationship Id="rId4" Type="http://schemas.openxmlformats.org/officeDocument/2006/relationships/diagramLayout" Target="../diagrams/layout59.xml"/><Relationship Id="rId9" Type="http://schemas.openxmlformats.org/officeDocument/2006/relationships/image" Target="../media/image13.svg"/></Relationships>
</file>

<file path=ppt/slides/_rels/slide5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6.png"/><Relationship Id="rId7" Type="http://schemas.openxmlformats.org/officeDocument/2006/relationships/image" Target="../media/image7.png"/><Relationship Id="rId2" Type="http://schemas.openxmlformats.org/officeDocument/2006/relationships/image" Target="../media/image25.jpeg"/><Relationship Id="rId1" Type="http://schemas.openxmlformats.org/officeDocument/2006/relationships/slideLayout" Target="../slideLayouts/slideLayout14.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7305537" y="5525307"/>
            <a:ext cx="4886463" cy="707886"/>
          </a:xfrm>
          <a:prstGeom prst="rect">
            <a:avLst/>
          </a:prstGeom>
          <a:noFill/>
        </p:spPr>
        <p:txBody>
          <a:bodyPr wrap="square" rtlCol="0">
            <a:spAutoFit/>
          </a:bodyPr>
          <a:lstStyle/>
          <a:p>
            <a:r>
              <a:rPr lang="en-US" sz="2000" b="1" smtClean="0">
                <a:solidFill>
                  <a:srgbClr val="2D3956"/>
                </a:solidFill>
                <a:cs typeface="+mj-cs"/>
              </a:rPr>
              <a:t>Prepared </a:t>
            </a:r>
            <a:endParaRPr lang="ar-EG" sz="2000" b="1" dirty="0" smtClean="0">
              <a:solidFill>
                <a:srgbClr val="2D3956"/>
              </a:solidFill>
              <a:cs typeface="+mj-cs"/>
            </a:endParaRPr>
          </a:p>
          <a:p>
            <a:r>
              <a:rPr lang="en-US" sz="2000" b="1" smtClean="0">
                <a:solidFill>
                  <a:srgbClr val="2D3956"/>
                </a:solidFill>
                <a:cs typeface="+mj-cs"/>
              </a:rPr>
              <a:t>by Dr. Ahmed Elkhouly</a:t>
            </a:r>
            <a:endParaRPr lang="en-US" sz="2000" b="1" dirty="0">
              <a:solidFill>
                <a:srgbClr val="2D3956"/>
              </a:solidFill>
              <a:cs typeface="+mj-cs"/>
            </a:endParaRP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7305537" y="4210514"/>
            <a:ext cx="4226540" cy="97233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rgbClr val="2D3956"/>
                </a:solidFill>
                <a:latin typeface="Sitka Banner" panose="02000505000000020004" pitchFamily="2" charset="0"/>
              </a:rPr>
              <a:t>ا</a:t>
            </a:r>
            <a:r>
              <a:rPr lang="ar-EG" sz="2400" b="1" dirty="0" smtClean="0">
                <a:solidFill>
                  <a:srgbClr val="2D3956"/>
                </a:solidFill>
                <a:latin typeface="Sitka Banner" panose="02000505000000020004" pitchFamily="2" charset="0"/>
              </a:rPr>
              <a:t>لمحاضرة السابعة</a:t>
            </a:r>
          </a:p>
          <a:p>
            <a:pPr algn="ctr"/>
            <a:r>
              <a:rPr lang="ar-EG" sz="2400" b="1" dirty="0" smtClean="0">
                <a:solidFill>
                  <a:srgbClr val="2D3956"/>
                </a:solidFill>
                <a:latin typeface="Sitka Banner" panose="02000505000000020004" pitchFamily="2" charset="0"/>
              </a:rPr>
              <a:t>الحوكمة الالكترونية</a:t>
            </a:r>
            <a:endParaRPr lang="en-US" sz="2400" b="1" dirty="0">
              <a:solidFill>
                <a:srgbClr val="2D3956"/>
              </a:solidFill>
              <a:latin typeface="Sitka Banner" panose="02000505000000020004" pitchFamily="2"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7762126" y="3070238"/>
            <a:ext cx="1912703" cy="707886"/>
          </a:xfrm>
          <a:prstGeom prst="rect">
            <a:avLst/>
          </a:prstGeom>
          <a:noFill/>
        </p:spPr>
        <p:txBody>
          <a:bodyPr wrap="none" rtlCol="0">
            <a:spAutoFit/>
          </a:bodyPr>
          <a:lstStyle/>
          <a:p>
            <a:r>
              <a:rPr lang="en-US" sz="2000" b="1" dirty="0" smtClean="0">
                <a:solidFill>
                  <a:srgbClr val="2D3956"/>
                </a:solidFill>
                <a:latin typeface="Times New Roman" panose="02020603050405020304" pitchFamily="18" charset="0"/>
                <a:cs typeface="Times New Roman" panose="02020603050405020304" pitchFamily="18" charset="0"/>
              </a:rPr>
              <a:t>     LAW 601</a:t>
            </a:r>
            <a:endParaRPr lang="en-US" sz="2000" b="1" dirty="0">
              <a:solidFill>
                <a:srgbClr val="2D3956"/>
              </a:solidFill>
              <a:latin typeface="Times New Roman" panose="02020603050405020304" pitchFamily="18" charset="0"/>
              <a:cs typeface="Times New Roman" panose="02020603050405020304" pitchFamily="18" charset="0"/>
            </a:endParaRPr>
          </a:p>
          <a:p>
            <a:r>
              <a:rPr lang="ar-EG" sz="2000" b="1" dirty="0" smtClean="0">
                <a:solidFill>
                  <a:srgbClr val="2D3956"/>
                </a:solidFill>
                <a:latin typeface="Tajawal Medium" panose="00000600000000000000" pitchFamily="2" charset="-78"/>
              </a:rPr>
              <a:t>أسس القانون الرقمي</a:t>
            </a:r>
            <a:endParaRPr lang="en-US" sz="2000" b="1" dirty="0">
              <a:solidFill>
                <a:srgbClr val="2D3956"/>
              </a:solidFill>
              <a:latin typeface="Tajawal Medium" panose="00000600000000000000" pitchFamily="2" charset="-78"/>
            </a:endParaRP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18" name="TextBox 17">
            <a:extLst>
              <a:ext uri="{FF2B5EF4-FFF2-40B4-BE49-F238E27FC236}">
                <a16:creationId xmlns:a16="http://schemas.microsoft.com/office/drawing/2014/main" xmlns="" id="{25760A6C-566F-B7E3-1EEE-CB29F0CF0113}"/>
              </a:ext>
            </a:extLst>
          </p:cNvPr>
          <p:cNvSpPr txBox="1"/>
          <p:nvPr/>
        </p:nvSpPr>
        <p:spPr>
          <a:xfrm>
            <a:off x="6038677" y="2137077"/>
            <a:ext cx="5661188" cy="769441"/>
          </a:xfrm>
          <a:prstGeom prst="rect">
            <a:avLst/>
          </a:prstGeom>
          <a:noFill/>
        </p:spPr>
        <p:txBody>
          <a:bodyPr wrap="square" rtlCol="0">
            <a:spAutoFit/>
          </a:bodyPr>
          <a:lstStyle/>
          <a:p>
            <a:pPr algn="ctr"/>
            <a:r>
              <a:rPr lang="ar-EG" sz="2800" b="1" smtClean="0">
                <a:solidFill>
                  <a:srgbClr val="8E5A6D"/>
                </a:solidFill>
                <a:latin typeface="Tajawal Medium" panose="00000600000000000000" pitchFamily="2" charset="-78"/>
              </a:rPr>
              <a:t>ماجستير القانون الرقمي</a:t>
            </a:r>
            <a:r>
              <a:rPr lang="ar-EG" sz="4400" b="1" smtClean="0">
                <a:solidFill>
                  <a:srgbClr val="8E5A6D"/>
                </a:solidFill>
                <a:latin typeface="Tajawal Medium" panose="00000600000000000000" pitchFamily="2" charset="-78"/>
              </a:rPr>
              <a:t> </a:t>
            </a:r>
            <a:endParaRPr lang="en-US" sz="4400" b="1" dirty="0">
              <a:solidFill>
                <a:srgbClr val="8E5A6D"/>
              </a:solidFill>
              <a:latin typeface="Tajawal Medium" panose="00000600000000000000" pitchFamily="2" charset="-78"/>
            </a:endParaRPr>
          </a:p>
        </p:txBody>
      </p:sp>
    </p:spTree>
    <p:extLst>
      <p:ext uri="{BB962C8B-B14F-4D97-AF65-F5344CB8AC3E}">
        <p14:creationId xmlns:p14="http://schemas.microsoft.com/office/powerpoint/2010/main" val="3688701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672029" y="1287887"/>
            <a:ext cx="11250519" cy="48334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768335" y="459002"/>
            <a:ext cx="3902032" cy="523220"/>
          </a:xfrm>
          <a:prstGeom prst="rect">
            <a:avLst/>
          </a:prstGeom>
          <a:noFill/>
        </p:spPr>
        <p:txBody>
          <a:bodyPr wrap="square" rtlCol="0">
            <a:spAutoFit/>
          </a:bodyPr>
          <a:lstStyle/>
          <a:p>
            <a:pPr algn="r"/>
            <a:r>
              <a:rPr lang="ar-EG" sz="2800" b="1" dirty="0" smtClean="0">
                <a:solidFill>
                  <a:schemeClr val="bg1"/>
                </a:solidFill>
                <a:latin typeface="Tajawal Medium" panose="00000600000000000000" pitchFamily="2" charset="-78"/>
                <a:cs typeface="Tajawal Medium" panose="00000600000000000000" pitchFamily="2" charset="-78"/>
              </a:rPr>
              <a:t>تمهيد</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625893" y="248508"/>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a typeface="Roboto Light" panose="02000000000000000000" pitchFamily="2" charset="0"/>
              </a:rPr>
              <a:t>Lecture</a:t>
            </a:r>
          </a:p>
          <a:p>
            <a:pPr algn="ctr"/>
            <a:r>
              <a:rPr lang="ar-EG" sz="2800" b="1" dirty="0" smtClean="0">
                <a:solidFill>
                  <a:schemeClr val="bg1"/>
                </a:solidFill>
                <a:ea typeface="Roboto Light" panose="02000000000000000000" pitchFamily="2" charset="0"/>
              </a:rPr>
              <a:t>07</a:t>
            </a:r>
            <a:endParaRPr lang="en-US" sz="2800" b="1" dirty="0">
              <a:solidFill>
                <a:schemeClr val="bg1"/>
              </a:solidFill>
              <a:ea typeface="Roboto Light" panose="02000000000000000000" pitchFamily="2" charset="0"/>
            </a:endParaRPr>
          </a:p>
        </p:txBody>
      </p:sp>
      <p:graphicFrame>
        <p:nvGraphicFramePr>
          <p:cNvPr id="6" name="Diagram 5"/>
          <p:cNvGraphicFramePr/>
          <p:nvPr>
            <p:extLst>
              <p:ext uri="{D42A27DB-BD31-4B8C-83A1-F6EECF244321}">
                <p14:modId xmlns:p14="http://schemas.microsoft.com/office/powerpoint/2010/main" val="211800547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a16="http://schemas.microsoft.com/office/drawing/2014/main" xmlns="" id="{8A26B39C-8EEE-33C3-70B5-EA9EF638997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8"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9"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10" name="TextBox 9"/>
          <p:cNvSpPr txBox="1"/>
          <p:nvPr/>
        </p:nvSpPr>
        <p:spPr>
          <a:xfrm>
            <a:off x="1081825" y="1521496"/>
            <a:ext cx="10559715" cy="1631216"/>
          </a:xfrm>
          <a:prstGeom prst="rect">
            <a:avLst/>
          </a:prstGeom>
          <a:noFill/>
        </p:spPr>
        <p:txBody>
          <a:bodyPr wrap="square" rtlCol="0">
            <a:spAutoFit/>
          </a:bodyPr>
          <a:lstStyle/>
          <a:p>
            <a:pPr algn="justLow" rtl="1"/>
            <a:endParaRPr lang="ar-EG" sz="2000" dirty="0" smtClean="0"/>
          </a:p>
          <a:p>
            <a:pPr algn="justLow" rtl="1"/>
            <a:r>
              <a:rPr lang="ar-EG" sz="2000" dirty="0" smtClean="0"/>
              <a:t>يعد موضوع الحوكمة من أهم موضوعات القانون التجاري كأحد فروع القانون الخاص ، و أضحى مدى التزام الدول و كياناتها الاقتصادية بتطبيق مبادئ الحوكمة هو أحد معايير نجاح الاقتصاد و الاستثمار في تلك الدولة . لذا ، فتناولنا موضوع المحاضرة من خلال زاويتين ؛ أولهما </a:t>
            </a:r>
            <a:r>
              <a:rPr lang="ar-EG" sz="2000" smtClean="0"/>
              <a:t>هو ماهية الحوكمة بشكل عام و مبادئها الأساسية ثم انتقلنا في المحور الثاني إلى الحوكمة الالكترونية و ما ارتبط بها من ألفاظ تثير اللبس كالحكومة الالكترونية </a:t>
            </a:r>
            <a:endParaRPr lang="en-US" sz="2000" dirty="0"/>
          </a:p>
        </p:txBody>
      </p:sp>
    </p:spTree>
    <p:extLst>
      <p:ext uri="{BB962C8B-B14F-4D97-AF65-F5344CB8AC3E}">
        <p14:creationId xmlns:p14="http://schemas.microsoft.com/office/powerpoint/2010/main" val="21438485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xmlns="" id="{904B7CA6-23A4-2E24-5FFC-ECEA38831F6A}"/>
              </a:ext>
            </a:extLst>
          </p:cNvPr>
          <p:cNvSpPr txBox="1"/>
          <p:nvPr/>
        </p:nvSpPr>
        <p:spPr>
          <a:xfrm>
            <a:off x="5436234" y="846840"/>
            <a:ext cx="4359207" cy="523220"/>
          </a:xfrm>
          <a:prstGeom prst="rect">
            <a:avLst/>
          </a:prstGeom>
          <a:noFill/>
        </p:spPr>
        <p:txBody>
          <a:bodyPr wrap="square" rtlCol="0">
            <a:spAutoFit/>
          </a:bodyPr>
          <a:lstStyle/>
          <a:p>
            <a:r>
              <a:rPr lang="ar-EG" sz="2800" b="1" smtClean="0">
                <a:solidFill>
                  <a:srgbClr val="2D3956"/>
                </a:solidFill>
                <a:latin typeface="Tajawal Medium" panose="00000600000000000000" pitchFamily="2" charset="-78"/>
                <a:cs typeface="+mj-cs"/>
              </a:rPr>
              <a:t> أولاً: مقدمة </a:t>
            </a:r>
            <a:endParaRPr lang="en-US" sz="2800" b="1" dirty="0">
              <a:solidFill>
                <a:srgbClr val="2D3956"/>
              </a:solidFill>
              <a:latin typeface="Tajawal Medium" panose="00000600000000000000" pitchFamily="2" charset="-78"/>
              <a:cs typeface="+mj-cs"/>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28415353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2843163" y="38160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Lecture</a:t>
            </a:r>
          </a:p>
          <a:p>
            <a:pPr algn="ctr"/>
            <a:r>
              <a:rPr lang="ar-EG" sz="2400" b="1" dirty="0" smtClean="0">
                <a:solidFill>
                  <a:schemeClr val="bg1"/>
                </a:solidFill>
                <a:ea typeface="Roboto Light" panose="02000000000000000000" pitchFamily="2" charset="0"/>
              </a:rPr>
              <a:t>07</a:t>
            </a:r>
            <a:endParaRPr lang="en-US" sz="2400" b="1" dirty="0">
              <a:solidFill>
                <a:schemeClr val="bg1"/>
              </a:solidFill>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2845377" y="1370060"/>
            <a:ext cx="8757362" cy="10064294"/>
          </a:xfrm>
          <a:prstGeom prst="rect">
            <a:avLst/>
          </a:prstGeom>
          <a:noFill/>
        </p:spPr>
        <p:txBody>
          <a:bodyPr wrap="square" rtlCol="0">
            <a:spAutoFit/>
          </a:bodyPr>
          <a:lstStyle/>
          <a:p>
            <a:pPr algn="justLow" rtl="1"/>
            <a:r>
              <a:rPr lang="ar-EG" sz="2000" dirty="0" smtClean="0"/>
              <a:t>من الجدير بالذكر أن فقهاء القانون قد ربطوا في السنوات القليلة الماضية بين الأزمات المالية العالمية ومدى التزام الشركات و المؤسسات المالية ببأفكار و مبادئ الحوكمة . وهو الأمر الذي يدل دلالة قاطعة على أهمية و خطورة موضوع الحوكمة ، و تأثيره على اقتصاديات الدول .</a:t>
            </a:r>
          </a:p>
          <a:p>
            <a:pPr algn="justLow" rtl="1"/>
            <a:r>
              <a:rPr lang="ar-EG" sz="2000" dirty="0" smtClean="0"/>
              <a:t>و بحلول </a:t>
            </a:r>
            <a:r>
              <a:rPr lang="ar-EG" sz="2000" dirty="0"/>
              <a:t>منتصف عام 2008 ، تأثرت المؤسسات المالية والبنوك في العديد من البلدان بالأزمة في سوق الرهن العقاري في الولايات المتحدة ، وضغط السيولة المرتبط بها. نتيجة لذلك ، اختبرت العديد من البنوك في أوروبا والولايات المتحدة إخفاقًا حادًا ، والذي انتهى بتقديم الحكومات تدابير دعم مباشر وغير مباشر وفي بعض الحالات كان هناك </a:t>
            </a:r>
            <a:r>
              <a:rPr lang="ar-EG" sz="2000" dirty="0" smtClean="0"/>
              <a:t>سيطرة حكومية على بعض </a:t>
            </a:r>
            <a:r>
              <a:rPr lang="ar-EG" sz="2000" dirty="0"/>
              <a:t>البنوك. نتيجة لهذه الظروف العالمية ، كان هناك فقدان عام للثقة. كان للأزمة المالية الكثير من الأسباب ، ولكن بالنسبة للقانونيين ، فإن أهم عنصر فيها هو </a:t>
            </a:r>
            <a:r>
              <a:rPr lang="ar-EG" sz="2000" dirty="0" smtClean="0"/>
              <a:t>فشل الإطار التنظيمي .</a:t>
            </a:r>
          </a:p>
          <a:p>
            <a:pPr algn="justLow" rtl="1"/>
            <a:r>
              <a:rPr lang="ar-EG" sz="2000" dirty="0" smtClean="0"/>
              <a:t>لاحظ الكثير </a:t>
            </a:r>
            <a:r>
              <a:rPr lang="ar-EG" sz="2000" dirty="0"/>
              <a:t>من الكيانات الاقتصادية مثل الأونكتاد </a:t>
            </a:r>
            <a:r>
              <a:rPr lang="ar-EG" sz="2000" dirty="0" smtClean="0"/>
              <a:t> </a:t>
            </a:r>
            <a:r>
              <a:rPr lang="en-US" sz="2000" dirty="0" smtClean="0"/>
              <a:t> </a:t>
            </a:r>
            <a:r>
              <a:rPr lang="en-US" sz="2000" dirty="0"/>
              <a:t>UNCTAD </a:t>
            </a:r>
            <a:r>
              <a:rPr lang="ar-EG" sz="2000" dirty="0" smtClean="0"/>
              <a:t>ومجموعة العشرين</a:t>
            </a:r>
            <a:r>
              <a:rPr lang="en-US" sz="2000" dirty="0"/>
              <a:t> G 20</a:t>
            </a:r>
            <a:r>
              <a:rPr lang="ar-EG" sz="2000" dirty="0" smtClean="0"/>
              <a:t> </a:t>
            </a:r>
            <a:r>
              <a:rPr lang="ar-EG" sz="2000" dirty="0"/>
              <a:t>أن الممارسات السيئة لإدارة الشركات كانت أحد أسباب الأزمة المالية العالمية. أعلن قادة مجموعة العشرين خلال اجتماعاتهم في عام 2009 عن بعض المبادئ المهمة ؛ الحاجة إلى قواعد أكثر صرامة لتحمل المخاطر ، وشفافية في حوكمة الشركات ، وآليات محسنة لحوكمة الشركات لمواءمة التعويضات مع الأداء طويل الأجل</a:t>
            </a:r>
            <a:r>
              <a:rPr lang="ar-EG" sz="2000" dirty="0" smtClean="0"/>
              <a:t>.</a:t>
            </a:r>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justLow" rtl="1"/>
            <a:endParaRPr lang="ar-EG" sz="2000" b="1" dirty="0"/>
          </a:p>
          <a:p>
            <a:pPr algn="justLow" rtl="1"/>
            <a:endParaRPr lang="ar-EG" sz="2000" b="1" dirty="0"/>
          </a:p>
          <a:p>
            <a:pPr algn="justLow"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smtClean="0"/>
          </a:p>
          <a:p>
            <a:pPr algn="r" rtl="1"/>
            <a:endParaRPr lang="ar-EG" dirty="0"/>
          </a:p>
          <a:p>
            <a:pPr algn="r" rtl="1"/>
            <a:endParaRPr lang="ar-EG" dirty="0"/>
          </a:p>
          <a:p>
            <a:pPr algn="r" rtl="1"/>
            <a:r>
              <a:rPr lang="ar-EG" dirty="0" smtClean="0"/>
              <a:t>،</a:t>
            </a:r>
            <a:endParaRPr lang="ar-EG" dirty="0"/>
          </a:p>
          <a:p>
            <a:pPr algn="r" rtl="1"/>
            <a:endParaRPr lang="ar-EG" dirty="0" smtClean="0"/>
          </a:p>
          <a:p>
            <a:pPr algn="r" rtl="1"/>
            <a:endParaRPr lang="ar-EG" dirty="0" smtClean="0"/>
          </a:p>
          <a:p>
            <a:pPr algn="r" rtl="1"/>
            <a:endParaRPr lang="en-US" dirty="0"/>
          </a:p>
        </p:txBody>
      </p:sp>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78926" y="339520"/>
            <a:ext cx="2153675" cy="5328395"/>
          </a:xfrm>
          <a:prstGeom prst="rect">
            <a:avLst/>
          </a:prstGeom>
        </p:spPr>
      </p:pic>
    </p:spTree>
    <p:extLst>
      <p:ext uri="{BB962C8B-B14F-4D97-AF65-F5344CB8AC3E}">
        <p14:creationId xmlns:p14="http://schemas.microsoft.com/office/powerpoint/2010/main" val="20561379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3982424976"/>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2964495" y="47340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Lecture</a:t>
            </a:r>
          </a:p>
          <a:p>
            <a:pPr algn="ctr"/>
            <a:r>
              <a:rPr lang="ar-EG" sz="2400" b="1" dirty="0" smtClean="0">
                <a:solidFill>
                  <a:schemeClr val="bg1"/>
                </a:solidFill>
                <a:ea typeface="Roboto Light" panose="02000000000000000000" pitchFamily="2" charset="0"/>
              </a:rPr>
              <a:t>07</a:t>
            </a:r>
            <a:endParaRPr lang="en-US" sz="2400" b="1" dirty="0">
              <a:solidFill>
                <a:schemeClr val="bg1"/>
              </a:solidFill>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2964495" y="1571900"/>
            <a:ext cx="8553172" cy="8309967"/>
          </a:xfrm>
          <a:prstGeom prst="rect">
            <a:avLst/>
          </a:prstGeom>
          <a:noFill/>
        </p:spPr>
        <p:txBody>
          <a:bodyPr wrap="square" rtlCol="0">
            <a:spAutoFit/>
          </a:bodyPr>
          <a:lstStyle/>
          <a:p>
            <a:pPr algn="justLow" rtl="1"/>
            <a:r>
              <a:rPr lang="ar-EG" sz="2000" dirty="0"/>
              <a:t>يرتبط أحد الأسباب المهمة لنقاط الضعف والفشل في حوكمة الشركات بتكوين وأداء مجالس إدارة الشركات. فيما يتعلق بتكوين مجلس الإدارة ، تجدر الإشارة إلى أنه منذ الثمانينيات في المملكة المتحدة والولايات المتحدة </a:t>
            </a:r>
            <a:r>
              <a:rPr lang="ar-EG" sz="2000" dirty="0" smtClean="0"/>
              <a:t>الامريكية ، </a:t>
            </a:r>
            <a:r>
              <a:rPr lang="ar-EG" sz="2000" dirty="0"/>
              <a:t>استبدل أعضاء مجلس الإدارة المعرفة العملية للشركة كمعيار رئيسي لتعيينهم ؛ جلب هذا الفكر قبل الأزمات المالية الكثير من أعضاء مجلس الإدارة الذين يفتقرون إلى المعرفة المالية مثل حالة بنك نورثرن روك في المملكة المتحدة. تبنى المسؤولون التنفيذيون في المؤسسات المالية سياسة عالية المخاطر لتحقيق مكاسب قصيرة الأجل. كان لأنظمة المكافآت والحوافز للمؤسسات المالية الكثير من العيوب التي تشير إلى الأفكار الخاطئة للمجالس. فشل المديرين غير التنفيذيين في أداء دورهم في فحص أداء المديرين التنفيذيين للتأكد من أنه يستهدف ربح المساهمين. بالإضافة إلى ذلك ، فإن القوانين وسبل الانتصاف القانونية في العديد من البلدان مثل المملكة المتحدة لم تنظم حالة التعامل مع بنك متعثر. علاوة على ذلك ، فشلت الأنظمة التنظيمية أيضًا لأنها لم تتمكن من الاستجابة بشكل كافٍ للعلامات الواضحة للمشاكل المالية الكارثية.</a:t>
            </a:r>
            <a:endParaRPr lang="ar-EG" sz="2000" b="1" dirty="0"/>
          </a:p>
          <a:p>
            <a:pPr algn="r" rtl="1"/>
            <a:r>
              <a:rPr lang="ar-EG" sz="2000" b="1" dirty="0" smtClean="0"/>
              <a:t>وهناك </a:t>
            </a:r>
            <a:r>
              <a:rPr lang="ar-EG" sz="2000" b="1" dirty="0"/>
              <a:t>الكثير من الإخفاقات والضعف الأخرى التي تعود إلى أداء مجالس إدارة المؤسسات المالية ؛ مثل سياسة المخاطر وأنظمة المكافآت والحوافز وضعف دور أعضاء مجلس الإدارة غير التنفيذيين.</a:t>
            </a:r>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dirty="0"/>
          </a:p>
          <a:p>
            <a:pPr algn="r" rtl="1"/>
            <a:endParaRPr lang="ar-EG" sz="2000" dirty="0"/>
          </a:p>
          <a:p>
            <a:pPr algn="r" rtl="1"/>
            <a:endParaRPr lang="ar-EG" sz="2000" dirty="0"/>
          </a:p>
          <a:p>
            <a:pPr algn="r" rtl="1"/>
            <a:endParaRPr lang="ar-EG" sz="2000" dirty="0" smtClean="0"/>
          </a:p>
          <a:p>
            <a:pPr algn="r" rtl="1"/>
            <a:endParaRPr lang="ar-EG" sz="2000" dirty="0"/>
          </a:p>
          <a:p>
            <a:pPr algn="r" rtl="1"/>
            <a:endParaRPr lang="ar-EG" sz="2000" dirty="0"/>
          </a:p>
          <a:p>
            <a:pPr algn="r" rtl="1"/>
            <a:endParaRPr lang="ar-EG" dirty="0"/>
          </a:p>
          <a:p>
            <a:pPr algn="r" rtl="1"/>
            <a:endParaRPr lang="ar-EG" dirty="0"/>
          </a:p>
          <a:p>
            <a:pPr algn="r" rtl="1"/>
            <a:endParaRPr lang="ar-EG" dirty="0"/>
          </a:p>
        </p:txBody>
      </p:sp>
      <p:pic>
        <p:nvPicPr>
          <p:cNvPr id="4" name="Picture 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23154" y="473405"/>
            <a:ext cx="2153675" cy="5328395"/>
          </a:xfrm>
          <a:prstGeom prst="rect">
            <a:avLst/>
          </a:prstGeom>
        </p:spPr>
      </p:pic>
    </p:spTree>
    <p:extLst>
      <p:ext uri="{BB962C8B-B14F-4D97-AF65-F5344CB8AC3E}">
        <p14:creationId xmlns:p14="http://schemas.microsoft.com/office/powerpoint/2010/main" val="1568547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9830" y="933664"/>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53954" y="727122"/>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2157551" y="849701"/>
            <a:ext cx="1242472"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rgbClr val="8E5A6D"/>
                </a:solidFill>
                <a:ea typeface="Roboto Light" panose="02000000000000000000" pitchFamily="2" charset="0"/>
              </a:rPr>
              <a:t>Lecture</a:t>
            </a:r>
          </a:p>
          <a:p>
            <a:pPr algn="ctr"/>
            <a:r>
              <a:rPr lang="ar-EG" sz="2400" b="1" dirty="0" smtClean="0">
                <a:solidFill>
                  <a:srgbClr val="8E5A6D"/>
                </a:solidFill>
                <a:ea typeface="Roboto Light" panose="02000000000000000000" pitchFamily="2" charset="0"/>
              </a:rPr>
              <a:t>07</a:t>
            </a:r>
            <a:endParaRPr lang="en-US" sz="2400" b="1" dirty="0">
              <a:solidFill>
                <a:srgbClr val="8E5A6D"/>
              </a:solidFill>
              <a:ea typeface="Roboto Light" panose="02000000000000000000" pitchFamily="2" charset="0"/>
            </a:endParaRPr>
          </a:p>
        </p:txBody>
      </p:sp>
      <p:grpSp>
        <p:nvGrpSpPr>
          <p:cNvPr id="14" name="Group 13">
            <a:extLst>
              <a:ext uri="{FF2B5EF4-FFF2-40B4-BE49-F238E27FC236}">
                <a16:creationId xmlns:a16="http://schemas.microsoft.com/office/drawing/2014/main" xmlns="" id="{E7353E13-FFD6-46C5-8448-5076604E4CB8}"/>
              </a:ext>
            </a:extLst>
          </p:cNvPr>
          <p:cNvGrpSpPr/>
          <p:nvPr/>
        </p:nvGrpSpPr>
        <p:grpSpPr>
          <a:xfrm flipH="1">
            <a:off x="6977773" y="2866030"/>
            <a:ext cx="4023343" cy="1601388"/>
            <a:chOff x="645649" y="1388017"/>
            <a:chExt cx="4023343" cy="695342"/>
          </a:xfrm>
        </p:grpSpPr>
        <p:sp>
          <p:nvSpPr>
            <p:cNvPr id="15" name="TextBox 14">
              <a:extLst>
                <a:ext uri="{FF2B5EF4-FFF2-40B4-BE49-F238E27FC236}">
                  <a16:creationId xmlns:a16="http://schemas.microsoft.com/office/drawing/2014/main" xmlns="" id="{74ABCF72-DB01-4793-ABF1-B2DC5E906B4B}"/>
                </a:ext>
              </a:extLst>
            </p:cNvPr>
            <p:cNvSpPr txBox="1"/>
            <p:nvPr/>
          </p:nvSpPr>
          <p:spPr>
            <a:xfrm>
              <a:off x="645649" y="1388017"/>
              <a:ext cx="3150722" cy="149677"/>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a16="http://schemas.microsoft.com/office/drawing/2014/main" xmlns="" id="{070EAA65-7B3A-46D2-99B0-020F0CF88A82}"/>
                </a:ext>
              </a:extLst>
            </p:cNvPr>
            <p:cNvSpPr/>
            <p:nvPr/>
          </p:nvSpPr>
          <p:spPr>
            <a:xfrm>
              <a:off x="645651" y="1923548"/>
              <a:ext cx="4023341" cy="159811"/>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6" name="Rectangle 5">
            <a:extLst>
              <a:ext uri="{FF2B5EF4-FFF2-40B4-BE49-F238E27FC236}">
                <a16:creationId xmlns:a16="http://schemas.microsoft.com/office/drawing/2014/main" xmlns="" id="{625A65B4-F2A8-05FC-5604-83D2080647B6}"/>
              </a:ext>
            </a:extLst>
          </p:cNvPr>
          <p:cNvSpPr/>
          <p:nvPr/>
        </p:nvSpPr>
        <p:spPr>
          <a:xfrm>
            <a:off x="2537600" y="459957"/>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graphicFrame>
        <p:nvGraphicFramePr>
          <p:cNvPr id="7" name="Diagram 6"/>
          <p:cNvGraphicFramePr/>
          <p:nvPr>
            <p:extLst>
              <p:ext uri="{D42A27DB-BD31-4B8C-83A1-F6EECF244321}">
                <p14:modId xmlns:p14="http://schemas.microsoft.com/office/powerpoint/2010/main" val="2964083201"/>
              </p:ext>
            </p:extLst>
          </p:nvPr>
        </p:nvGraphicFramePr>
        <p:xfrm>
          <a:off x="441594" y="4737139"/>
          <a:ext cx="6357582" cy="15585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1" name="TextBox 40">
            <a:extLst>
              <a:ext uri="{FF2B5EF4-FFF2-40B4-BE49-F238E27FC236}">
                <a16:creationId xmlns:a16="http://schemas.microsoft.com/office/drawing/2014/main" xmlns="" id="{C7D257D7-D9C6-8F63-F8F8-E2BE53F2E2DB}"/>
              </a:ext>
            </a:extLst>
          </p:cNvPr>
          <p:cNvSpPr txBox="1"/>
          <p:nvPr/>
        </p:nvSpPr>
        <p:spPr>
          <a:xfrm>
            <a:off x="6437816" y="850476"/>
            <a:ext cx="3887603" cy="584775"/>
          </a:xfrm>
          <a:prstGeom prst="rect">
            <a:avLst/>
          </a:prstGeom>
          <a:noFill/>
        </p:spPr>
        <p:txBody>
          <a:bodyPr wrap="none" rtlCol="0">
            <a:spAutoFit/>
          </a:bodyPr>
          <a:lstStyle/>
          <a:p>
            <a:r>
              <a:rPr lang="ar-EG" sz="3200" b="1" smtClean="0">
                <a:solidFill>
                  <a:srgbClr val="8E5A6D"/>
                </a:solidFill>
                <a:latin typeface="Tajawal Medium" panose="00000600000000000000" pitchFamily="2" charset="-78"/>
                <a:cs typeface="Tajawal Medium" panose="00000600000000000000" pitchFamily="2" charset="-78"/>
              </a:rPr>
              <a:t>محاور المحاضرة </a:t>
            </a:r>
            <a:endParaRPr lang="en-US" sz="32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19" y="6347983"/>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graphicFrame>
        <p:nvGraphicFramePr>
          <p:cNvPr id="18" name="Diagram 17"/>
          <p:cNvGraphicFramePr/>
          <p:nvPr>
            <p:extLst>
              <p:ext uri="{D42A27DB-BD31-4B8C-83A1-F6EECF244321}">
                <p14:modId xmlns:p14="http://schemas.microsoft.com/office/powerpoint/2010/main" val="4079109175"/>
              </p:ext>
            </p:extLst>
          </p:nvPr>
        </p:nvGraphicFramePr>
        <p:xfrm>
          <a:off x="6122194" y="4744324"/>
          <a:ext cx="5680600" cy="153933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245860" y="1543599"/>
            <a:ext cx="12302521" cy="49223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461665"/>
          </a:xfrm>
          <a:prstGeom prst="rect">
            <a:avLst/>
          </a:prstGeom>
          <a:noFill/>
        </p:spPr>
        <p:txBody>
          <a:bodyPr wrap="square" rtlCol="0">
            <a:spAutoFit/>
          </a:bodyPr>
          <a:lstStyle/>
          <a:p>
            <a:pPr algn="justLow" rtl="1"/>
            <a:r>
              <a:rPr lang="ar-EG" sz="2400" smtClean="0"/>
              <a:t> </a:t>
            </a:r>
            <a:endParaRPr lang="en-US" sz="2000" dirty="0"/>
          </a:p>
        </p:txBody>
      </p:sp>
      <p:sp>
        <p:nvSpPr>
          <p:cNvPr id="10" name="Rectangle 9">
            <a:extLst>
              <a:ext uri="{FF2B5EF4-FFF2-40B4-BE49-F238E27FC236}">
                <a16:creationId xmlns:a16="http://schemas.microsoft.com/office/drawing/2014/main" xmlns="" id="{6FE380F3-A68B-26EA-9084-2C15BB9E43F9}"/>
              </a:ext>
            </a:extLst>
          </p:cNvPr>
          <p:cNvSpPr/>
          <p:nvPr/>
        </p:nvSpPr>
        <p:spPr>
          <a:xfrm>
            <a:off x="2264248" y="312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1600" b="1" dirty="0">
              <a:ea typeface="Roboto Light" panose="02000000000000000000" pitchFamily="2"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3454848" y="597022"/>
            <a:ext cx="5660739" cy="523220"/>
          </a:xfrm>
          <a:prstGeom prst="rect">
            <a:avLst/>
          </a:prstGeom>
          <a:noFill/>
        </p:spPr>
        <p:txBody>
          <a:bodyPr wrap="square" rtlCol="0">
            <a:spAutoFit/>
          </a:bodyPr>
          <a:lstStyle/>
          <a:p>
            <a:pPr lvl="0" algn="ctr" rtl="1"/>
            <a:r>
              <a:rPr lang="ar-EG" sz="2800" b="1" dirty="0" smtClean="0">
                <a:solidFill>
                  <a:srgbClr val="2D3956"/>
                </a:solidFill>
              </a:rPr>
              <a:t>أولاً: ماهية الحوكمة</a:t>
            </a:r>
            <a:endParaRPr lang="en-US" sz="2800" dirty="0">
              <a:solidFill>
                <a:srgbClr val="2D3956"/>
              </a:solidFill>
            </a:endParaRPr>
          </a:p>
        </p:txBody>
      </p:sp>
      <p:graphicFrame>
        <p:nvGraphicFramePr>
          <p:cNvPr id="12" name="Diagram 11"/>
          <p:cNvGraphicFramePr/>
          <p:nvPr>
            <p:extLst>
              <p:ext uri="{D42A27DB-BD31-4B8C-83A1-F6EECF244321}">
                <p14:modId xmlns:p14="http://schemas.microsoft.com/office/powerpoint/2010/main" val="3944966561"/>
              </p:ext>
            </p:extLst>
          </p:nvPr>
        </p:nvGraphicFramePr>
        <p:xfrm>
          <a:off x="723332" y="1834291"/>
          <a:ext cx="12883486" cy="437868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17" name="Picture 16"/>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73595" y="1735887"/>
            <a:ext cx="3926299" cy="4181861"/>
          </a:xfrm>
          <a:prstGeom prst="rect">
            <a:avLst/>
          </a:prstGeom>
        </p:spPr>
      </p:pic>
    </p:spTree>
    <p:extLst>
      <p:ext uri="{BB962C8B-B14F-4D97-AF65-F5344CB8AC3E}">
        <p14:creationId xmlns:p14="http://schemas.microsoft.com/office/powerpoint/2010/main" val="4631527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2349" y="838923"/>
            <a:ext cx="3573861" cy="523220"/>
          </a:xfrm>
          <a:prstGeom prst="rect">
            <a:avLst/>
          </a:prstGeom>
          <a:noFill/>
        </p:spPr>
        <p:txBody>
          <a:bodyPr wrap="square" rtlCol="0">
            <a:spAutoFit/>
          </a:bodyPr>
          <a:lstStyle/>
          <a:p>
            <a:pPr algn="r"/>
            <a:r>
              <a:rPr lang="ar-EG" sz="2800" b="1" dirty="0" smtClean="0">
                <a:solidFill>
                  <a:srgbClr val="2D3956"/>
                </a:solidFill>
                <a:latin typeface="Times New Roman" panose="02020603050405020304" pitchFamily="18" charset="0"/>
                <a:cs typeface="Times New Roman" panose="02020603050405020304" pitchFamily="18" charset="0"/>
              </a:rPr>
              <a:t>1-مفهوم الحوكمة</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84687476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2" name="Rectangle 31">
            <a:extLst>
              <a:ext uri="{FF2B5EF4-FFF2-40B4-BE49-F238E27FC236}">
                <a16:creationId xmlns:a16="http://schemas.microsoft.com/office/drawing/2014/main" xmlns="" id="{6FE380F3-A68B-26EA-9084-2C15BB9E43F9}"/>
              </a:ext>
            </a:extLst>
          </p:cNvPr>
          <p:cNvSpPr/>
          <p:nvPr/>
        </p:nvSpPr>
        <p:spPr>
          <a:xfrm>
            <a:off x="2327287" y="69713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4" name="TextBox 3"/>
          <p:cNvSpPr txBox="1"/>
          <p:nvPr/>
        </p:nvSpPr>
        <p:spPr>
          <a:xfrm>
            <a:off x="4507605" y="1571900"/>
            <a:ext cx="7024751" cy="4001095"/>
          </a:xfrm>
          <a:prstGeom prst="rect">
            <a:avLst/>
          </a:prstGeom>
          <a:noFill/>
        </p:spPr>
        <p:txBody>
          <a:bodyPr wrap="square" rtlCol="0">
            <a:spAutoFit/>
          </a:bodyPr>
          <a:lstStyle/>
          <a:p>
            <a:pPr algn="justLow" rtl="1"/>
            <a:endParaRPr lang="ar-EG" sz="2000" dirty="0" smtClean="0"/>
          </a:p>
          <a:p>
            <a:pPr algn="justLow" rtl="1"/>
            <a:r>
              <a:rPr lang="ar-EG" sz="2000" dirty="0" smtClean="0"/>
              <a:t>يعد </a:t>
            </a:r>
            <a:r>
              <a:rPr lang="ar-EG" sz="2000" dirty="0"/>
              <a:t>مفهوم الحوكمة من المصطلحات الحديثة نسبيا في الأدبيات </a:t>
            </a:r>
            <a:r>
              <a:rPr lang="ar-EG" sz="2000" dirty="0" smtClean="0"/>
              <a:t>الاقتصادية والاجتماعية </a:t>
            </a:r>
            <a:r>
              <a:rPr lang="ar-EG" sz="2000" dirty="0"/>
              <a:t>والبيئية، والتي برزت خلال التسعينيات من القرن الماضي، واهتمت </a:t>
            </a:r>
            <a:r>
              <a:rPr lang="ar-EG" sz="2000" dirty="0" smtClean="0"/>
              <a:t>بها المقتصدات </a:t>
            </a:r>
            <a:r>
              <a:rPr lang="ar-EG" sz="2000" dirty="0"/>
              <a:t>الناشئة، ويمكن تعريف مفهوم الحوكمة بأنه: أسلوب ممارسة السلطة </a:t>
            </a:r>
            <a:r>
              <a:rPr lang="ar-EG" sz="2000" dirty="0" smtClean="0"/>
              <a:t>للإدارة الرشيدة .</a:t>
            </a:r>
          </a:p>
          <a:p>
            <a:pPr algn="justLow" rtl="1"/>
            <a:r>
              <a:rPr lang="ar-EG" sz="2000" dirty="0" smtClean="0"/>
              <a:t>وقد </a:t>
            </a:r>
            <a:r>
              <a:rPr lang="ar-EG" sz="2000" dirty="0"/>
              <a:t>عرفتها مؤسسة التمويل الدولي </a:t>
            </a:r>
            <a:r>
              <a:rPr lang="en-US" sz="2000" dirty="0" smtClean="0"/>
              <a:t>ICF</a:t>
            </a:r>
            <a:r>
              <a:rPr lang="ar-EG" sz="2000" dirty="0" smtClean="0"/>
              <a:t> بأنها </a:t>
            </a:r>
            <a:r>
              <a:rPr lang="ar-EG" sz="2000" dirty="0"/>
              <a:t>"النظام الذي يتم من خلاله </a:t>
            </a:r>
            <a:r>
              <a:rPr lang="ar-EG" sz="2000" dirty="0" smtClean="0"/>
              <a:t>إدارة الشركات</a:t>
            </a:r>
            <a:r>
              <a:rPr lang="ar-EG" sz="2000" dirty="0"/>
              <a:t>، والتحكم في </a:t>
            </a:r>
            <a:r>
              <a:rPr lang="ar-EG" sz="2000" dirty="0" smtClean="0"/>
              <a:t>أعمالها</a:t>
            </a:r>
            <a:r>
              <a:rPr lang="ar-EG" sz="2000" dirty="0"/>
              <a:t> </a:t>
            </a:r>
            <a:r>
              <a:rPr lang="ar-EG" sz="2000" dirty="0" smtClean="0"/>
              <a:t>. </a:t>
            </a:r>
          </a:p>
          <a:p>
            <a:pPr algn="justLow" rtl="1"/>
            <a:r>
              <a:rPr lang="ar-EG" sz="2000" dirty="0" smtClean="0"/>
              <a:t>بينما </a:t>
            </a:r>
            <a:r>
              <a:rPr lang="ar-EG" sz="2000" dirty="0"/>
              <a:t>عرفتها منظمة التعاون الاقتصادي والتنمية</a:t>
            </a:r>
            <a:r>
              <a:rPr lang="en-US" sz="2000" dirty="0"/>
              <a:t>OECD </a:t>
            </a:r>
            <a:r>
              <a:rPr lang="ar-EG" sz="2000" dirty="0"/>
              <a:t>بأنها "مجموعة من العلاقات فيما بين القائمين على إدارة الشركة </a:t>
            </a:r>
            <a:r>
              <a:rPr lang="ar-EG" sz="2000" dirty="0" smtClean="0"/>
              <a:t>ومجلس الإدارة </a:t>
            </a:r>
            <a:r>
              <a:rPr lang="ar-EG" sz="2000" dirty="0"/>
              <a:t>وحملة الأسهم، وغيرهم من </a:t>
            </a:r>
            <a:r>
              <a:rPr lang="ar-EG" sz="2000" dirty="0" smtClean="0"/>
              <a:t>المساهمين« .</a:t>
            </a:r>
          </a:p>
          <a:p>
            <a:pPr algn="r" rtl="1"/>
            <a:endParaRPr lang="ar-EG" dirty="0" smtClean="0"/>
          </a:p>
          <a:p>
            <a:pPr algn="r" rtl="1"/>
            <a:endParaRPr lang="ar-EG" dirty="0"/>
          </a:p>
          <a:p>
            <a:pPr algn="r" rtl="1"/>
            <a:endParaRPr lang="en-US" dirty="0"/>
          </a:p>
        </p:txBody>
      </p:sp>
      <p:pic>
        <p:nvPicPr>
          <p:cNvPr id="3" name="Picture 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39932" y="1753565"/>
            <a:ext cx="3261285" cy="4235080"/>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68659690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2221035" y="56786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4535598" y="1556315"/>
            <a:ext cx="6996758" cy="8344287"/>
          </a:xfrm>
          <a:prstGeom prst="rect">
            <a:avLst/>
          </a:prstGeom>
          <a:noFill/>
        </p:spPr>
        <p:txBody>
          <a:bodyPr wrap="square" rtlCol="0">
            <a:spAutoFit/>
          </a:bodyPr>
          <a:lstStyle/>
          <a:p>
            <a:pPr algn="justLow" rtl="1"/>
            <a:endParaRPr lang="ar-EG" sz="2000" dirty="0" smtClean="0"/>
          </a:p>
          <a:p>
            <a:pPr algn="justLow" rtl="1"/>
            <a:r>
              <a:rPr lang="ar-EG" sz="2000" dirty="0" smtClean="0"/>
              <a:t>ومن </a:t>
            </a:r>
            <a:r>
              <a:rPr lang="ar-EG" sz="2000" dirty="0"/>
              <a:t>الملاحظ أنه حتى الآن لا يوجد تعريف متفق عليه </a:t>
            </a:r>
            <a:r>
              <a:rPr lang="ar-EG" sz="2000" dirty="0" smtClean="0"/>
              <a:t>عالمياً </a:t>
            </a:r>
            <a:r>
              <a:rPr lang="ar-EG" sz="2000" dirty="0"/>
              <a:t>بين الاقتصاديين والقانونيين والمحللين لمفهوم الحوكمة إلا أن هناك اتفاقا على بعض التعريفات؛ من بينها :</a:t>
            </a:r>
          </a:p>
          <a:p>
            <a:pPr algn="justLow" rtl="1"/>
            <a:r>
              <a:rPr lang="ar-EG" sz="2000" dirty="0"/>
              <a:t>* مجموعة من القوانين والقواعد والنظم والمعايير والإجراءات، هدفها تنظيم طبيعة العلاقة بين إدارة الشركة والملاك؛ للوصول إلى تحقيق الجودة والتميز في الأداء .</a:t>
            </a:r>
          </a:p>
          <a:p>
            <a:pPr algn="justLow" rtl="1"/>
            <a:r>
              <a:rPr lang="ar-EG" sz="2000" dirty="0"/>
              <a:t>* عبارة عن نظام متكامل للرقابة المالية وغير المالية.</a:t>
            </a:r>
          </a:p>
          <a:p>
            <a:pPr algn="justLow" rtl="1"/>
            <a:r>
              <a:rPr lang="ar-EG" sz="2000" dirty="0"/>
              <a:t>* هي عدد من القواعد والتعليمات والحوافز والمراقبة، هدفها خدمة المساهمين.</a:t>
            </a:r>
          </a:p>
          <a:p>
            <a:pPr algn="justLow" rtl="1"/>
            <a:r>
              <a:rPr lang="ar-EG" sz="2000" dirty="0"/>
              <a:t>* من المنظور القانوني تعرف الحوكمة بأنها تنظيم لكافة أشكال وأنواع التعامل بين أطراف الشركة مع بعضها </a:t>
            </a:r>
            <a:r>
              <a:rPr lang="ar-EG" sz="2000" dirty="0" smtClean="0"/>
              <a:t>البعض . ومن </a:t>
            </a:r>
            <a:r>
              <a:rPr lang="ar-EG" sz="2000" dirty="0"/>
              <a:t>ثم يمكن القول إن الحوكمة هي مجموعة من النظم التي تحكم العلاقات بين الأطراف الأساسية، وتؤثر في الأداء، كما تتضمن مقومات تدعيم المؤسسات </a:t>
            </a:r>
            <a:r>
              <a:rPr lang="ar-EG" sz="2000" dirty="0" smtClean="0"/>
              <a:t>على المدى </a:t>
            </a:r>
            <a:r>
              <a:rPr lang="ar-EG" sz="2000" dirty="0"/>
              <a:t>البعيد وتحديد المسئول والمسئولية معا.</a:t>
            </a:r>
          </a:p>
          <a:p>
            <a:pPr algn="justLow" rtl="1"/>
            <a:endParaRPr lang="ar-EG" sz="2000" dirty="0" smtClean="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r" rtl="1"/>
            <a:endParaRPr lang="ar-EG" sz="2000" b="1" dirty="0"/>
          </a:p>
          <a:p>
            <a:pPr algn="r" rtl="1"/>
            <a:endParaRPr lang="ar-EG" sz="2000" dirty="0" smtClean="0"/>
          </a:p>
          <a:p>
            <a:pPr algn="r" rtl="1"/>
            <a:endParaRPr lang="ar-EG" sz="2000" dirty="0"/>
          </a:p>
          <a:p>
            <a:pPr algn="r" rtl="1"/>
            <a:endParaRPr lang="ar-EG" sz="2000" dirty="0"/>
          </a:p>
          <a:p>
            <a:pPr algn="r" rtl="1"/>
            <a:endParaRPr lang="ar-EG" dirty="0" smtClean="0"/>
          </a:p>
          <a:p>
            <a:pPr algn="r" rtl="1"/>
            <a:endParaRPr lang="ar-EG" dirty="0"/>
          </a:p>
          <a:p>
            <a:pPr algn="r" rtl="1"/>
            <a:endParaRPr lang="ar-EG" dirty="0" smtClean="0"/>
          </a:p>
          <a:p>
            <a:pPr algn="r" rtl="1"/>
            <a:endParaRPr lang="en-US" dirty="0"/>
          </a:p>
        </p:txBody>
      </p:sp>
      <p:pic>
        <p:nvPicPr>
          <p:cNvPr id="4" name="Picture 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81825" y="1621412"/>
            <a:ext cx="3240997" cy="4254969"/>
          </a:xfrm>
          <a:prstGeom prst="rect">
            <a:avLst/>
          </a:prstGeom>
        </p:spPr>
      </p:pic>
    </p:spTree>
    <p:extLst>
      <p:ext uri="{BB962C8B-B14F-4D97-AF65-F5344CB8AC3E}">
        <p14:creationId xmlns:p14="http://schemas.microsoft.com/office/powerpoint/2010/main" val="17114912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291800601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2221035" y="56786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3655993" y="1363132"/>
            <a:ext cx="7887835" cy="7663636"/>
          </a:xfrm>
          <a:prstGeom prst="rect">
            <a:avLst/>
          </a:prstGeom>
          <a:noFill/>
        </p:spPr>
        <p:txBody>
          <a:bodyPr wrap="square" rtlCol="0">
            <a:spAutoFit/>
          </a:bodyPr>
          <a:lstStyle/>
          <a:p>
            <a:pPr algn="justLow" rtl="1"/>
            <a:r>
              <a:rPr lang="ar-EG" sz="2000" b="1" u="sng" dirty="0" smtClean="0">
                <a:solidFill>
                  <a:srgbClr val="C00000"/>
                </a:solidFill>
              </a:rPr>
              <a:t>مبادئ </a:t>
            </a:r>
            <a:r>
              <a:rPr lang="ar-EG" sz="2000" b="1" u="sng" dirty="0">
                <a:solidFill>
                  <a:srgbClr val="C00000"/>
                </a:solidFill>
              </a:rPr>
              <a:t>منظمة التعاون الاقتصادى والتنمية فى مجال حوكمة </a:t>
            </a:r>
            <a:r>
              <a:rPr lang="ar-EG" sz="2000" b="1" u="sng" dirty="0" smtClean="0">
                <a:solidFill>
                  <a:srgbClr val="C00000"/>
                </a:solidFill>
              </a:rPr>
              <a:t>الشركات:</a:t>
            </a:r>
            <a:endParaRPr lang="ar-EG" sz="2000" u="sng" dirty="0">
              <a:solidFill>
                <a:srgbClr val="C00000"/>
              </a:solidFill>
            </a:endParaRPr>
          </a:p>
          <a:p>
            <a:pPr algn="justLow" rtl="1"/>
            <a:r>
              <a:rPr lang="ar-EG" sz="2000" dirty="0"/>
              <a:t>تغطى المبادئ خمس مجالات هى حقوق المساهمين </a:t>
            </a:r>
            <a:r>
              <a:rPr lang="ar-EG" sz="2000" dirty="0" smtClean="0"/>
              <a:t>، والمعاملة </a:t>
            </a:r>
            <a:r>
              <a:rPr lang="ar-EG" sz="2000" dirty="0"/>
              <a:t>المتكافئة </a:t>
            </a:r>
            <a:r>
              <a:rPr lang="ar-EG" sz="2000" dirty="0" smtClean="0"/>
              <a:t>للمساهمين، </a:t>
            </a:r>
            <a:r>
              <a:rPr lang="ar-EG" sz="2000" dirty="0"/>
              <a:t>ودور أصحاب المصالح </a:t>
            </a:r>
            <a:r>
              <a:rPr lang="ar-EG" sz="2000" dirty="0" smtClean="0"/>
              <a:t>، والإفصاح </a:t>
            </a:r>
            <a:r>
              <a:rPr lang="ar-EG" sz="2000" dirty="0"/>
              <a:t>والشفافية </a:t>
            </a:r>
            <a:r>
              <a:rPr lang="ar-EG" sz="2000" dirty="0" smtClean="0"/>
              <a:t>، ومسئوليات </a:t>
            </a:r>
            <a:r>
              <a:rPr lang="ar-EG" sz="2000" dirty="0"/>
              <a:t>مجلس </a:t>
            </a:r>
            <a:r>
              <a:rPr lang="ar-EG" sz="2000" dirty="0" smtClean="0"/>
              <a:t>الادارة. </a:t>
            </a:r>
            <a:endParaRPr lang="ar-EG" sz="2000" dirty="0"/>
          </a:p>
          <a:p>
            <a:pPr algn="justLow" rtl="1"/>
            <a:r>
              <a:rPr lang="ar-EG" sz="2000" b="1" u="sng" dirty="0"/>
              <a:t>المبدأ الأول: حقوق المساهمين </a:t>
            </a:r>
            <a:r>
              <a:rPr lang="ar-EG" sz="2000" b="1" u="sng" dirty="0" smtClean="0"/>
              <a:t>:</a:t>
            </a:r>
          </a:p>
          <a:p>
            <a:pPr algn="justLow" rtl="1"/>
            <a:r>
              <a:rPr lang="ar-EG" sz="2000" dirty="0" smtClean="0"/>
              <a:t>ينبغى </a:t>
            </a:r>
            <a:r>
              <a:rPr lang="ar-EG" sz="2000" dirty="0"/>
              <a:t>أن يكفل إطار حوكمة الشركات حماية حقوق المساهمين أ. تشتمل الحقوق الأساسية للمساهمين على ما يلى: 1) تأمين أساليب تسجيل الملكية، 2) نقل أو تحويل ملكية الأسهم، 3) الحصول على المعلومات الخاصة بالشركة فى الوقت المناسب وبصفة منتظمة، 4) المشاركة والتصويت فى الاجتماعات العامة للمساهمين، 5) انتخاب أعضاء مجلس الادارة، 6) الحصول على حصص من أرباح الشركة. ب. للمساهمين الحق فى المشاركة، وفى الحصول على معلومات كافية عن القرارات المتصلة بالتغيرات الأساسية فى </a:t>
            </a:r>
            <a:r>
              <a:rPr lang="ar-EG" sz="2000" dirty="0" smtClean="0"/>
              <a:t>الشركة.</a:t>
            </a:r>
          </a:p>
          <a:p>
            <a:pPr algn="justLow" rtl="1"/>
            <a:r>
              <a:rPr lang="ar-EG" sz="2000" dirty="0" smtClean="0"/>
              <a:t>ت</a:t>
            </a:r>
            <a:r>
              <a:rPr lang="ar-EG" sz="2000" dirty="0"/>
              <a:t>. ينبغى أن تتاح للمساهمين فرصة المشاركة الفعالة والتصويت فى الاجتماعات العامة للمساهمين، كما ينبغى احاطتهم علمًا بالقواعد، التى تحكم اجتماعات المساهمين، ومن بينها قواعد التصويت: </a:t>
            </a:r>
            <a:r>
              <a:rPr lang="ar-EG" sz="2000" dirty="0" smtClean="0"/>
              <a:t>.. </a:t>
            </a:r>
          </a:p>
          <a:p>
            <a:pPr algn="justLow" rtl="1"/>
            <a:r>
              <a:rPr lang="ar-EG" sz="2000" dirty="0" smtClean="0"/>
              <a:t>ث</a:t>
            </a:r>
            <a:r>
              <a:rPr lang="ar-EG" sz="2000" dirty="0"/>
              <a:t>. يتعين الافصاح عن الهياكل والترتيبات الرأسمالية التى تمكن أعداد معينة من المساهمين ممارسة درجة من الرقابة لا تتناسب مع حقوق الملكية التى يحوزونها</a:t>
            </a:r>
            <a:r>
              <a:rPr lang="ar-EG" sz="2000" dirty="0" smtClean="0"/>
              <a:t>.</a:t>
            </a:r>
          </a:p>
          <a:p>
            <a:pPr algn="justLow" rtl="1"/>
            <a:r>
              <a:rPr lang="ar-EG" sz="2000" dirty="0" smtClean="0"/>
              <a:t> </a:t>
            </a:r>
            <a:r>
              <a:rPr lang="ar-EG" sz="2000" dirty="0"/>
              <a:t>ج. ينبغى السماح لأسواق الرقابة على الشركات بالعمل على نحو فعال ويتسم بالشفافية.</a:t>
            </a:r>
          </a:p>
          <a:p>
            <a:pPr algn="justLow" rtl="1"/>
            <a:endParaRPr lang="ar-EG" sz="2000" dirty="0"/>
          </a:p>
          <a:p>
            <a:pPr algn="r" rtl="1"/>
            <a:endParaRPr lang="ar-EG" sz="2000" b="1" dirty="0"/>
          </a:p>
          <a:p>
            <a:pPr algn="r" rtl="1"/>
            <a:endParaRPr lang="ar-EG" sz="2000" dirty="0" smtClean="0"/>
          </a:p>
          <a:p>
            <a:pPr algn="r" rtl="1"/>
            <a:endParaRPr lang="ar-EG" sz="2000" dirty="0"/>
          </a:p>
          <a:p>
            <a:pPr algn="r" rtl="1"/>
            <a:endParaRPr lang="ar-EG" sz="2000" dirty="0"/>
          </a:p>
          <a:p>
            <a:pPr algn="r" rtl="1"/>
            <a:endParaRPr lang="ar-EG" dirty="0" smtClean="0"/>
          </a:p>
          <a:p>
            <a:pPr algn="r" rtl="1"/>
            <a:endParaRPr lang="ar-EG" dirty="0"/>
          </a:p>
          <a:p>
            <a:pPr algn="r" rtl="1"/>
            <a:endParaRPr lang="ar-EG" dirty="0" smtClean="0"/>
          </a:p>
          <a:p>
            <a:pPr algn="r" rtl="1"/>
            <a:endParaRPr lang="en-US" dirty="0"/>
          </a:p>
        </p:txBody>
      </p:sp>
      <p:pic>
        <p:nvPicPr>
          <p:cNvPr id="22" name="Picture 2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54638" y="1814887"/>
            <a:ext cx="2643612" cy="3632875"/>
          </a:xfrm>
          <a:prstGeom prst="rect">
            <a:avLst/>
          </a:prstGeom>
        </p:spPr>
      </p:pic>
    </p:spTree>
    <p:extLst>
      <p:ext uri="{BB962C8B-B14F-4D97-AF65-F5344CB8AC3E}">
        <p14:creationId xmlns:p14="http://schemas.microsoft.com/office/powerpoint/2010/main" val="6108205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035358428"/>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2221035" y="56786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3655993" y="1363132"/>
            <a:ext cx="7887835" cy="6432530"/>
          </a:xfrm>
          <a:prstGeom prst="rect">
            <a:avLst/>
          </a:prstGeom>
          <a:noFill/>
        </p:spPr>
        <p:txBody>
          <a:bodyPr wrap="square" rtlCol="0">
            <a:spAutoFit/>
          </a:bodyPr>
          <a:lstStyle/>
          <a:p>
            <a:pPr algn="justLow" rtl="1"/>
            <a:r>
              <a:rPr lang="ar-EG" sz="2000" b="1" u="sng" dirty="0"/>
              <a:t>المبدأ الثانى: المعاملة المتكافئة للمساهمين </a:t>
            </a:r>
            <a:r>
              <a:rPr lang="ar-EG" sz="2000" b="1" u="sng" dirty="0" smtClean="0"/>
              <a:t>:</a:t>
            </a:r>
          </a:p>
          <a:p>
            <a:pPr algn="justLow" rtl="1"/>
            <a:r>
              <a:rPr lang="ar-EG" sz="2000" dirty="0" smtClean="0"/>
              <a:t>يجب </a:t>
            </a:r>
            <a:r>
              <a:rPr lang="ar-EG" sz="2000" dirty="0"/>
              <a:t>أن يكفل إطار حوكمة الشركات المعاملة المتكافئة لجميع المساهمين، ومن بينهم صغار المساهمين والمساهمين الأجانب. كما ينبغى أن تتاح لكافة المساهمين فرصة الحصول على تعويض فعلى فى حالة انتهاك حقوقهم.</a:t>
            </a:r>
          </a:p>
          <a:p>
            <a:pPr algn="r" rtl="1"/>
            <a:r>
              <a:rPr lang="ar-EG" sz="2000" b="1" u="sng" dirty="0"/>
              <a:t>المبدأ الثالث: دور أصحاب المصالح فى حوكمة الشركات </a:t>
            </a:r>
            <a:r>
              <a:rPr lang="ar-EG" sz="2000" b="1" u="sng" dirty="0" smtClean="0"/>
              <a:t>:</a:t>
            </a:r>
          </a:p>
          <a:p>
            <a:pPr algn="r" rtl="1"/>
            <a:r>
              <a:rPr lang="ar-EG" sz="2000" dirty="0" smtClean="0"/>
              <a:t>يجب </a:t>
            </a:r>
            <a:r>
              <a:rPr lang="ar-EG" sz="2000" dirty="0"/>
              <a:t>أن ينطوى إطار حوكمة الشركات على اعتراف بحقوق أصحاب المصلحة كما يرسيها القانون، وأن يعمل أيضًا على تشجيع التعاون بين الشركات وبين أصحاب المصالح فى مجال خلق الثروة وفرص العمل وتحقيق الاستدامة للمشروعات القائمة على أسس مالية سليمة.</a:t>
            </a:r>
            <a:endParaRPr lang="ar-EG" sz="2000" b="1" dirty="0"/>
          </a:p>
          <a:p>
            <a:pPr algn="r" rtl="1"/>
            <a:r>
              <a:rPr lang="ar-EG" sz="2000" b="1" u="sng" dirty="0"/>
              <a:t>المبدأ الرابع: الإفصاح والشفافية </a:t>
            </a:r>
            <a:r>
              <a:rPr lang="ar-EG" sz="2000" b="1" u="sng" dirty="0" smtClean="0"/>
              <a:t>:</a:t>
            </a:r>
          </a:p>
          <a:p>
            <a:pPr algn="r" rtl="1"/>
            <a:r>
              <a:rPr lang="ar-EG" sz="2000" dirty="0" smtClean="0"/>
              <a:t>ينبغى </a:t>
            </a:r>
            <a:r>
              <a:rPr lang="ar-EG" sz="2000" dirty="0"/>
              <a:t>أن يكفل إطار حوكمة الشركات تحقق الإفصاح الدقيق – وفى الوقت الملائم بشأن كافة المسائل المتصلة بتأسيس الشركة، ومن بينها الموقف المالى، والأداء، والملكية، وأسلوب ممارسة السلطة. </a:t>
            </a:r>
            <a:endParaRPr lang="ar-EG" sz="2000" dirty="0" smtClean="0"/>
          </a:p>
          <a:p>
            <a:pPr algn="r" rtl="1"/>
            <a:r>
              <a:rPr lang="ar-EG" sz="2000" b="1" u="sng" dirty="0"/>
              <a:t>المبدأ الخامس: مسئوليات مجلس الإدارة </a:t>
            </a:r>
            <a:r>
              <a:rPr lang="ar-EG" sz="2000" b="1" u="sng" dirty="0" smtClean="0"/>
              <a:t>:</a:t>
            </a:r>
          </a:p>
          <a:p>
            <a:pPr algn="r" rtl="1"/>
            <a:r>
              <a:rPr lang="ar-EG" sz="2000" dirty="0" smtClean="0"/>
              <a:t>يجب </a:t>
            </a:r>
            <a:r>
              <a:rPr lang="ar-EG" sz="2000" dirty="0"/>
              <a:t>أن يتيح إطار حوكمة الشركات الخطوط الإرشادية الاستراتيجية لتوجيه الشركات، كما يجب أن يكفل المتابعة الفعالة للإدارة التنفيذية من قبل مجلس الإدارة وأن تضمن مساءلة مجلس الإدارة من قبل الشركة والمساهمين.</a:t>
            </a:r>
          </a:p>
          <a:p>
            <a:pPr algn="r" rtl="1"/>
            <a:endParaRPr lang="ar-EG" sz="2000" dirty="0"/>
          </a:p>
          <a:p>
            <a:pPr algn="r" rtl="1"/>
            <a:endParaRPr lang="ar-EG" dirty="0" smtClean="0"/>
          </a:p>
          <a:p>
            <a:pPr algn="r" rtl="1"/>
            <a:endParaRPr lang="ar-EG" dirty="0"/>
          </a:p>
          <a:p>
            <a:pPr algn="r" rtl="1"/>
            <a:endParaRPr lang="ar-EG" dirty="0" smtClean="0"/>
          </a:p>
          <a:p>
            <a:pPr algn="r" rtl="1"/>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54638" y="1814887"/>
            <a:ext cx="2643612" cy="3632875"/>
          </a:xfrm>
          <a:prstGeom prst="rect">
            <a:avLst/>
          </a:prstGeom>
        </p:spPr>
      </p:pic>
    </p:spTree>
    <p:extLst>
      <p:ext uri="{BB962C8B-B14F-4D97-AF65-F5344CB8AC3E}">
        <p14:creationId xmlns:p14="http://schemas.microsoft.com/office/powerpoint/2010/main" val="17730102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1202021674"/>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4574990" y="1304021"/>
            <a:ext cx="6942677" cy="4678204"/>
          </a:xfrm>
          <a:prstGeom prst="rect">
            <a:avLst/>
          </a:prstGeom>
          <a:noFill/>
        </p:spPr>
        <p:txBody>
          <a:bodyPr wrap="square" rtlCol="0">
            <a:spAutoFit/>
          </a:bodyPr>
          <a:lstStyle/>
          <a:p>
            <a:pPr algn="justLow" rtl="1"/>
            <a:endParaRPr lang="ar-EG" sz="2000" dirty="0" smtClean="0"/>
          </a:p>
          <a:p>
            <a:pPr algn="justLow" rtl="1"/>
            <a:r>
              <a:rPr lang="ar-EG" sz="2000" dirty="0" smtClean="0"/>
              <a:t>تكتسب </a:t>
            </a:r>
            <a:r>
              <a:rPr lang="ar-EG" sz="2000" dirty="0"/>
              <a:t>الحوكمة أهميتها نتيجة لاعتماد النظم الاقتصادية عليها في تحقيق أهدافها</a:t>
            </a:r>
            <a:r>
              <a:rPr lang="ar-EG" sz="2000" dirty="0" smtClean="0"/>
              <a:t>، فتحول </a:t>
            </a:r>
            <a:r>
              <a:rPr lang="ar-EG" sz="2000" dirty="0"/>
              <a:t>الكثير من الدول نحو الرأسمالية جعلها تولي اهتماما شديدا بالحوكمة؛ </a:t>
            </a:r>
            <a:r>
              <a:rPr lang="ar-EG" sz="2000" dirty="0" smtClean="0"/>
              <a:t>بهدفتحقيق </a:t>
            </a:r>
            <a:r>
              <a:rPr lang="ar-EG" sz="2000" dirty="0"/>
              <a:t>معدلات نمو أعلى، وتحقيق استقرار اقتصادي، خاصة من اتساع </a:t>
            </a:r>
            <a:r>
              <a:rPr lang="ar-EG" sz="2000" dirty="0" smtClean="0"/>
              <a:t>حجم المشروعات</a:t>
            </a:r>
            <a:r>
              <a:rPr lang="ar-EG" sz="2000" dirty="0"/>
              <a:t>، وإجراءات الفصل بين الملكية والإدارة، ولجوء تلك المشروعات للبحث </a:t>
            </a:r>
            <a:r>
              <a:rPr lang="ar-EG" sz="2000" dirty="0" smtClean="0"/>
              <a:t>عن الائتمان </a:t>
            </a:r>
            <a:r>
              <a:rPr lang="ar-EG" sz="2000" dirty="0"/>
              <a:t>الأقل تكلفة عبر أسواق </a:t>
            </a:r>
            <a:r>
              <a:rPr lang="ar-EG" sz="2000" dirty="0" smtClean="0"/>
              <a:t>المال .ومن </a:t>
            </a:r>
            <a:r>
              <a:rPr lang="ar-EG" sz="2000" dirty="0"/>
              <a:t>ثم تهدف الضوابط العامة للحوكمة في تحقيق الشفافية والعدالة والحق </a:t>
            </a:r>
            <a:r>
              <a:rPr lang="ar-EG" sz="2000" dirty="0" smtClean="0"/>
              <a:t>في المساءلة </a:t>
            </a:r>
            <a:r>
              <a:rPr lang="ar-EG" sz="2000" dirty="0"/>
              <a:t>القانونية لإدارات الشركات والمؤسسات والهيئات العامة بوجه خاص، </a:t>
            </a:r>
            <a:r>
              <a:rPr lang="ar-EG" sz="2000" dirty="0" smtClean="0"/>
              <a:t>والخاصة بوجه </a:t>
            </a:r>
            <a:r>
              <a:rPr lang="ar-EG" sz="2000" dirty="0"/>
              <a:t>عام؛ ومن ثم حماية المواطنين، ورعاية مصالح المساهمين، ومصالح </a:t>
            </a:r>
            <a:r>
              <a:rPr lang="ar-EG" sz="2000" dirty="0" smtClean="0"/>
              <a:t>العمل والعمال</a:t>
            </a:r>
            <a:r>
              <a:rPr lang="ar-EG" sz="2000" dirty="0"/>
              <a:t>، والحد من استغلال السلطة في غير خدمة العمل العام؛ مما يؤدي </a:t>
            </a:r>
            <a:r>
              <a:rPr lang="ar-EG" sz="2000" dirty="0" smtClean="0"/>
              <a:t>لتشجيع الاستثمار</a:t>
            </a:r>
            <a:r>
              <a:rPr lang="ar-EG" sz="2000" dirty="0"/>
              <a:t>، وتعظيم الأرباح وإتاحة فرص عمل جديدة تؤدي لاستقرار اقتصادي وتنمية،وذلك من خلال</a:t>
            </a:r>
            <a:r>
              <a:rPr lang="ar-EG" sz="2000" dirty="0" smtClean="0"/>
              <a:t>:</a:t>
            </a:r>
          </a:p>
          <a:p>
            <a:pPr algn="justLow" rtl="1"/>
            <a:endParaRPr lang="ar-EG" sz="2000" dirty="0" smtClean="0"/>
          </a:p>
          <a:p>
            <a:pPr algn="justLow" rtl="1"/>
            <a:endParaRPr lang="ar-EG" sz="2000" dirty="0"/>
          </a:p>
          <a:p>
            <a:pPr algn="justLow" rtl="1"/>
            <a:endParaRPr lang="ar-EG" sz="2000" dirty="0" smtClean="0"/>
          </a:p>
          <a:p>
            <a:pPr algn="justLow" rtl="1"/>
            <a:endParaRPr lang="en-US" dirty="0"/>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3454848" y="597022"/>
            <a:ext cx="5660739" cy="523220"/>
          </a:xfrm>
          <a:prstGeom prst="rect">
            <a:avLst/>
          </a:prstGeom>
          <a:noFill/>
        </p:spPr>
        <p:txBody>
          <a:bodyPr wrap="square" rtlCol="0">
            <a:spAutoFit/>
          </a:bodyPr>
          <a:lstStyle/>
          <a:p>
            <a:pPr lvl="0" algn="ctr" rtl="1"/>
            <a:r>
              <a:rPr lang="ar-EG" sz="2800" b="1" dirty="0" smtClean="0">
                <a:solidFill>
                  <a:srgbClr val="2D3956"/>
                </a:solidFill>
              </a:rPr>
              <a:t>2-أهمية الحوكمة</a:t>
            </a:r>
            <a:endParaRPr lang="en-US" sz="2800" dirty="0">
              <a:solidFill>
                <a:srgbClr val="2D3956"/>
              </a:solidFill>
            </a:endParaRPr>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244649" y="1652606"/>
            <a:ext cx="3074933" cy="4162006"/>
          </a:xfrm>
          <a:prstGeom prst="rect">
            <a:avLst/>
          </a:prstGeom>
        </p:spPr>
      </p:pic>
    </p:spTree>
    <p:extLst>
      <p:ext uri="{BB962C8B-B14F-4D97-AF65-F5344CB8AC3E}">
        <p14:creationId xmlns:p14="http://schemas.microsoft.com/office/powerpoint/2010/main" val="24999391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1913260628"/>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3851678" y="1133817"/>
            <a:ext cx="7665990" cy="4985980"/>
          </a:xfrm>
          <a:prstGeom prst="rect">
            <a:avLst/>
          </a:prstGeom>
          <a:noFill/>
        </p:spPr>
        <p:txBody>
          <a:bodyPr wrap="square" rtlCol="0">
            <a:spAutoFit/>
          </a:bodyPr>
          <a:lstStyle/>
          <a:p>
            <a:pPr algn="justLow" rtl="1"/>
            <a:endParaRPr lang="ar-EG" sz="2000" dirty="0" smtClean="0"/>
          </a:p>
          <a:p>
            <a:pPr algn="justLow" rtl="1"/>
            <a:r>
              <a:rPr lang="ar-EG" sz="2000" dirty="0" smtClean="0"/>
              <a:t>• إعادة التعريف بدور الدولة في إدارة المصالح العامة.</a:t>
            </a:r>
          </a:p>
          <a:p>
            <a:pPr algn="justLow" rtl="1"/>
            <a:r>
              <a:rPr lang="ar-EG" sz="2000" dirty="0"/>
              <a:t>• </a:t>
            </a:r>
            <a:r>
              <a:rPr lang="ar-EG" sz="2000" dirty="0" smtClean="0"/>
              <a:t>تشجيع سياسات وبرامج جديدة للشراكة داخل الدول برعاية المنظمات الدولية، وفي إطار مجتمع ديمقراطي يحترم حقوق الإنسان .</a:t>
            </a:r>
          </a:p>
          <a:p>
            <a:pPr algn="justLow" rtl="1"/>
            <a:r>
              <a:rPr lang="ar-EG" sz="2000" dirty="0" smtClean="0"/>
              <a:t>• تعزيز قدرات المواطنين في المشاركة.تمكين منظمات المجتمع المختلفة من مشاركة الحكومة في الأنشطة التنموية والاقتصادية، سواء على مستوى القطاع الخاص، أو منظمات المجتمع المدني، أوعلى مستوى الأفراد.</a:t>
            </a:r>
          </a:p>
          <a:p>
            <a:pPr algn="justLow" rtl="1"/>
            <a:r>
              <a:rPr lang="ar-EG" sz="2000" dirty="0" smtClean="0"/>
              <a:t>• تحسين مستوى الأداء الاقتصادي، وزيادة قدرة الشركات على استغلال مواردها.</a:t>
            </a:r>
          </a:p>
          <a:p>
            <a:pPr algn="justLow" rtl="1"/>
            <a:r>
              <a:rPr lang="ar-EG" sz="2000" dirty="0" smtClean="0"/>
              <a:t>• تحسين مناخ الاستثمار؛ مما يؤسس لبناء معيار جيد؛ للحكم على البيئةالاستثمارية .منع إساءة استغلال أموال الشركة أو إساءة إدارتها.</a:t>
            </a:r>
          </a:p>
          <a:p>
            <a:pPr algn="justLow" rtl="1"/>
            <a:r>
              <a:rPr lang="ar-EG" sz="2000" dirty="0" smtClean="0"/>
              <a:t>• تحسين عملية صنع القرار.</a:t>
            </a:r>
          </a:p>
          <a:p>
            <a:pPr algn="justLow" rtl="1"/>
            <a:r>
              <a:rPr lang="ar-EG" sz="2000" dirty="0" smtClean="0"/>
              <a:t>• بناء معيار رقابي يعتمد على الرقابة الذاتية في مختلف المستويات الإدارية</a:t>
            </a:r>
          </a:p>
          <a:p>
            <a:pPr algn="justLow" rtl="1"/>
            <a:endParaRPr lang="ar-EG" sz="2000" dirty="0" smtClean="0"/>
          </a:p>
          <a:p>
            <a:pPr algn="justLow" rtl="1"/>
            <a:endParaRPr lang="ar-EG" sz="2000" dirty="0"/>
          </a:p>
          <a:p>
            <a:pPr algn="justLow" rtl="1"/>
            <a:endParaRPr lang="ar-EG" sz="2000" dirty="0" smtClean="0"/>
          </a:p>
          <a:p>
            <a:pPr algn="justLow" rtl="1"/>
            <a:endParaRPr lang="en-US" dirty="0"/>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03279" y="1713782"/>
            <a:ext cx="2706624" cy="4015309"/>
          </a:xfrm>
          <a:prstGeom prst="rect">
            <a:avLst/>
          </a:prstGeom>
        </p:spPr>
      </p:pic>
    </p:spTree>
    <p:extLst>
      <p:ext uri="{BB962C8B-B14F-4D97-AF65-F5344CB8AC3E}">
        <p14:creationId xmlns:p14="http://schemas.microsoft.com/office/powerpoint/2010/main" val="2236383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449201082"/>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3851678" y="1133817"/>
            <a:ext cx="7665990" cy="5632311"/>
          </a:xfrm>
          <a:prstGeom prst="rect">
            <a:avLst/>
          </a:prstGeom>
          <a:noFill/>
        </p:spPr>
        <p:txBody>
          <a:bodyPr wrap="square" rtlCol="0">
            <a:spAutoFit/>
          </a:bodyPr>
          <a:lstStyle/>
          <a:p>
            <a:pPr algn="justLow" rtl="1"/>
            <a:endParaRPr lang="ar-EG" sz="2000" dirty="0" smtClean="0"/>
          </a:p>
          <a:p>
            <a:pPr marL="457200" indent="-457200" algn="justLow" rtl="1">
              <a:buAutoNum type="arabicPeriod"/>
            </a:pPr>
            <a:r>
              <a:rPr lang="ar-EG" sz="2000" dirty="0" smtClean="0"/>
              <a:t>المرونة </a:t>
            </a:r>
            <a:r>
              <a:rPr lang="ar-EG" sz="2000" dirty="0"/>
              <a:t>في التطبيق: حيث تمتاز الحوكمة بعدم وجود قالب نمطي أو قالب </a:t>
            </a:r>
            <a:r>
              <a:rPr lang="ar-EG" sz="2000" dirty="0" smtClean="0"/>
              <a:t>إجرائي متجمد</a:t>
            </a:r>
            <a:r>
              <a:rPr lang="ar-EG" sz="2000" dirty="0"/>
              <a:t>، فهي تتشكل وفقا لطبيعة كل دولة وظروفها ووفقا لكل نشاط</a:t>
            </a:r>
            <a:r>
              <a:rPr lang="ar-EG" sz="2000" dirty="0" smtClean="0"/>
              <a:t>.</a:t>
            </a:r>
          </a:p>
          <a:p>
            <a:pPr marL="457200" indent="-457200" algn="justLow" rtl="1">
              <a:buAutoNum type="arabicPeriod"/>
            </a:pPr>
            <a:r>
              <a:rPr lang="ar-EG" sz="2000" dirty="0" smtClean="0"/>
              <a:t>مدخل </a:t>
            </a:r>
            <a:r>
              <a:rPr lang="ar-EG" sz="2000" dirty="0"/>
              <a:t>بشرى: تستند الحوكمة إلى المثل والقيم البشرية؛ مما يتطلب أن يكون </a:t>
            </a:r>
            <a:r>
              <a:rPr lang="ar-EG" sz="2000" dirty="0" smtClean="0"/>
              <a:t>القائم بالحوكمة </a:t>
            </a:r>
            <a:r>
              <a:rPr lang="ar-EG" sz="2000" dirty="0"/>
              <a:t>أشخاص لديهم ثقافة تنظيمية وقيم تنظيمية تتفق مع فكر </a:t>
            </a:r>
            <a:r>
              <a:rPr lang="ar-EG" sz="2000" dirty="0" smtClean="0"/>
              <a:t>الحوكمة.</a:t>
            </a:r>
          </a:p>
          <a:p>
            <a:pPr marL="457200" indent="-457200" algn="justLow" rtl="1">
              <a:buAutoNum type="arabicPeriod"/>
            </a:pPr>
            <a:r>
              <a:rPr lang="ar-EG" sz="2000" dirty="0" smtClean="0"/>
              <a:t>الانتشار </a:t>
            </a:r>
            <a:r>
              <a:rPr lang="ar-EG" sz="2000" dirty="0"/>
              <a:t>الذاتي: لا يمكن تطبيق الحوكمة على قطاع دون آخر حيث إذا </a:t>
            </a:r>
            <a:r>
              <a:rPr lang="ar-EG" sz="2000" dirty="0" smtClean="0"/>
              <a:t>بدأ التطبيق </a:t>
            </a:r>
            <a:r>
              <a:rPr lang="ar-EG" sz="2000" dirty="0"/>
              <a:t>بدأت الحوكمة في الانتشار والتوسع ذاتيا، حتى ولو لم يكن ذلك مرغوبا؛مما يتطلب تهيئة المناخ المناسب لهذا </a:t>
            </a:r>
            <a:r>
              <a:rPr lang="ar-EG" sz="2000" dirty="0" smtClean="0"/>
              <a:t>الانتشار.</a:t>
            </a:r>
            <a:endParaRPr lang="en-US" sz="2000" dirty="0" smtClean="0"/>
          </a:p>
          <a:p>
            <a:pPr marL="457200" indent="-457200" algn="justLow" rtl="1">
              <a:buAutoNum type="arabicPeriod"/>
            </a:pPr>
            <a:r>
              <a:rPr lang="ar-EG" sz="2000" dirty="0" smtClean="0"/>
              <a:t>عملية </a:t>
            </a:r>
            <a:r>
              <a:rPr lang="ar-EG" sz="2000" dirty="0"/>
              <a:t>مستمرة: وهي خاصية ترتبط بالانتشار حيث الحوكمة عملية دائمة ومستمرةلا </a:t>
            </a:r>
            <a:r>
              <a:rPr lang="ar-EG" sz="2000" dirty="0" smtClean="0"/>
              <a:t>تتوقف.</a:t>
            </a:r>
            <a:endParaRPr lang="en-US" sz="2000" dirty="0"/>
          </a:p>
          <a:p>
            <a:pPr marL="457200" indent="-457200" algn="justLow" rtl="1">
              <a:buAutoNum type="arabicPeriod"/>
            </a:pPr>
            <a:r>
              <a:rPr lang="ar-EG" sz="2000" dirty="0" smtClean="0"/>
              <a:t>تعبر </a:t>
            </a:r>
            <a:r>
              <a:rPr lang="ar-EG" sz="2000" dirty="0"/>
              <a:t>عن توجه استراتيجي: تعبر الحوكمة عن مدخل أو توجه استراتيجي ؛ ممايدعم عملية الاستمرار، ويتطلب ضرورة وضع أهداف وخطط وبدائل استراتيجية؛لضمان تحقيق النجاح المطلوب من تطبيق </a:t>
            </a:r>
            <a:r>
              <a:rPr lang="ar-EG" sz="2000" dirty="0" smtClean="0"/>
              <a:t>الحوكمة.</a:t>
            </a:r>
            <a:endParaRPr lang="en-US" sz="2000" dirty="0"/>
          </a:p>
          <a:p>
            <a:pPr marL="457200" indent="-457200" algn="justLow" rtl="1">
              <a:buAutoNum type="arabicPeriod"/>
            </a:pPr>
            <a:r>
              <a:rPr lang="ar-EG" sz="2000" dirty="0" smtClean="0"/>
              <a:t>المنافع </a:t>
            </a:r>
            <a:r>
              <a:rPr lang="ar-EG" sz="2000" dirty="0"/>
              <a:t>قصيرة الأجل: وهي نتاج تقليص النطاق الزمني والمكاني والإجرائي عندتطبيق الحوكمة؛ مما يؤدي للحد من الاختراق؛ ومن ثم يقلل الفاصل الزمني بينالقرار والنتائج، وبين التنفيذ والمتابعة </a:t>
            </a:r>
            <a:r>
              <a:rPr lang="ar-EG" sz="2000" dirty="0" smtClean="0"/>
              <a:t>والمساءلة</a:t>
            </a:r>
            <a:r>
              <a:rPr lang="en-US" sz="2000" dirty="0" smtClean="0"/>
              <a:t>.</a:t>
            </a:r>
            <a:endParaRPr lang="en-US" sz="2000" dirty="0"/>
          </a:p>
          <a:p>
            <a:pPr marL="457200" indent="-457200" algn="justLow" rtl="1">
              <a:buAutoNum type="arabicPeriod"/>
            </a:pPr>
            <a:r>
              <a:rPr lang="ar-EG" sz="2000" dirty="0" smtClean="0"/>
              <a:t>المنفعة </a:t>
            </a:r>
            <a:r>
              <a:rPr lang="ar-EG" sz="2000" dirty="0"/>
              <a:t>المباشرة: حيث تحقيق الشفافية يؤدي إلى تحقيق المنافع المرجوةللأطراف كافة</a:t>
            </a:r>
            <a:r>
              <a:rPr lang="ar-EG" sz="2000" dirty="0" smtClean="0"/>
              <a:t>.</a:t>
            </a:r>
            <a:endParaRPr lang="en-US" sz="2000" dirty="0" smtClean="0"/>
          </a:p>
          <a:p>
            <a:pPr algn="justLow" rtl="1"/>
            <a:endParaRPr lang="en-US" sz="2000" dirty="0"/>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3454848" y="597022"/>
            <a:ext cx="5660739" cy="523220"/>
          </a:xfrm>
          <a:prstGeom prst="rect">
            <a:avLst/>
          </a:prstGeom>
          <a:noFill/>
        </p:spPr>
        <p:txBody>
          <a:bodyPr wrap="square" rtlCol="0">
            <a:spAutoFit/>
          </a:bodyPr>
          <a:lstStyle/>
          <a:p>
            <a:pPr lvl="0" algn="ctr" rtl="1"/>
            <a:r>
              <a:rPr lang="ar-EG" sz="2800" b="1" dirty="0" smtClean="0">
                <a:solidFill>
                  <a:srgbClr val="2D3956"/>
                </a:solidFill>
              </a:rPr>
              <a:t>3-خصائص الحوكمة</a:t>
            </a:r>
            <a:endParaRPr lang="en-US" sz="2800" dirty="0">
              <a:solidFill>
                <a:srgbClr val="2D3956"/>
              </a:solidFill>
            </a:endParaRPr>
          </a:p>
        </p:txBody>
      </p:sp>
      <p:pic>
        <p:nvPicPr>
          <p:cNvPr id="13" name="Picture 1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18340" y="1774782"/>
            <a:ext cx="2706624" cy="4204147"/>
          </a:xfrm>
          <a:prstGeom prst="rect">
            <a:avLst/>
          </a:prstGeom>
        </p:spPr>
      </p:pic>
    </p:spTree>
    <p:extLst>
      <p:ext uri="{BB962C8B-B14F-4D97-AF65-F5344CB8AC3E}">
        <p14:creationId xmlns:p14="http://schemas.microsoft.com/office/powerpoint/2010/main" val="23413606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127027653"/>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4169652" y="1304021"/>
            <a:ext cx="7348016" cy="5293757"/>
          </a:xfrm>
          <a:prstGeom prst="rect">
            <a:avLst/>
          </a:prstGeom>
          <a:noFill/>
        </p:spPr>
        <p:txBody>
          <a:bodyPr wrap="square" rtlCol="0">
            <a:spAutoFit/>
          </a:bodyPr>
          <a:lstStyle/>
          <a:p>
            <a:pPr algn="justLow" rtl="1"/>
            <a:endParaRPr lang="ar-EG" sz="2000" dirty="0" smtClean="0"/>
          </a:p>
          <a:p>
            <a:pPr algn="justLow" rtl="1"/>
            <a:r>
              <a:rPr lang="ar-EG" sz="2000" b="1" dirty="0" smtClean="0">
                <a:solidFill>
                  <a:srgbClr val="C00000"/>
                </a:solidFill>
              </a:rPr>
              <a:t>تمهيد</a:t>
            </a:r>
            <a:r>
              <a:rPr lang="ar-EG" sz="2000" dirty="0" smtClean="0">
                <a:solidFill>
                  <a:srgbClr val="C00000"/>
                </a:solidFill>
              </a:rPr>
              <a:t> </a:t>
            </a:r>
            <a:r>
              <a:rPr lang="ar-EG" sz="2000" dirty="0" smtClean="0"/>
              <a:t>:</a:t>
            </a:r>
          </a:p>
          <a:p>
            <a:pPr algn="justLow" rtl="1"/>
            <a:r>
              <a:rPr lang="ar-EG" sz="2000" dirty="0" smtClean="0"/>
              <a:t>ترتبط </a:t>
            </a:r>
            <a:r>
              <a:rPr lang="ar-EG" sz="2000" dirty="0"/>
              <a:t>الحوكمة بالفساد ارتباطا وثيقا، فعدم وجود نظام رقابي منظم </a:t>
            </a:r>
            <a:r>
              <a:rPr lang="ar-EG" sz="2000" dirty="0" smtClean="0"/>
              <a:t>للعلاقات </a:t>
            </a:r>
            <a:r>
              <a:rPr lang="ar-EG" sz="2000" dirty="0"/>
              <a:t>داخل التنظيمات الحكومية يؤدي إلى بعض الممارسات الانحرافية، </a:t>
            </a:r>
            <a:r>
              <a:rPr lang="ar-EG" sz="2000" dirty="0" smtClean="0"/>
              <a:t>فكانت الحاجة </a:t>
            </a:r>
            <a:r>
              <a:rPr lang="ar-EG" sz="2000" dirty="0"/>
              <a:t>إلى الحوكمة الرشيدة للقضاء على الفساد </a:t>
            </a:r>
            <a:r>
              <a:rPr lang="ar-EG" sz="2000" dirty="0" smtClean="0"/>
              <a:t>الإداري ، </a:t>
            </a:r>
            <a:r>
              <a:rPr lang="ar-EG" sz="2000" dirty="0"/>
              <a:t>ولم تختلف آليات </a:t>
            </a:r>
            <a:r>
              <a:rPr lang="ar-EG" sz="2000" dirty="0" smtClean="0"/>
              <a:t>الحوكمة في </a:t>
            </a:r>
            <a:r>
              <a:rPr lang="ar-EG" sz="2000" dirty="0"/>
              <a:t>القطاع الحكومي كثيرا عن القطاع الخاص، فكلاهما يقوم على </a:t>
            </a:r>
            <a:r>
              <a:rPr lang="ar-EG" sz="2000" dirty="0" smtClean="0"/>
              <a:t>عناصرها الأساسية </a:t>
            </a:r>
            <a:r>
              <a:rPr lang="ar-EG" sz="2000" dirty="0"/>
              <a:t>في النزاهة والشفافية، وقد تعاظمت أهمية الحوكمة بعد الأزمة الاقتصادية </a:t>
            </a:r>
            <a:r>
              <a:rPr lang="ar-EG" sz="2000" dirty="0" smtClean="0"/>
              <a:t>التي لحقت </a:t>
            </a:r>
            <a:r>
              <a:rPr lang="ar-EG" sz="2000" dirty="0"/>
              <a:t>بالأسواق الآسيوية عام ١٩٩٧، والتي أدت إلى انهيار كبرى الشركات، </a:t>
            </a:r>
            <a:r>
              <a:rPr lang="ar-EG" sz="2000" dirty="0" smtClean="0"/>
              <a:t>واكتشاف التلاعب </a:t>
            </a:r>
            <a:r>
              <a:rPr lang="ar-EG" sz="2000" dirty="0"/>
              <a:t>في قوائمها المالية التي لا تعبر عن الواقع الفعلي؛ مما جعل منظمة التعاونالاقتصادي والتنمية (</a:t>
            </a:r>
            <a:r>
              <a:rPr lang="en-US" sz="2000" dirty="0"/>
              <a:t>OECD) </a:t>
            </a:r>
            <a:r>
              <a:rPr lang="ar-EG" sz="2000" dirty="0"/>
              <a:t>تصدر مجموعة من القواعد لحوكمة للشركات في٢٠٠٤، وأخرى تخص شركات الدولة في ٢٠٠٥، وذلك لترسيخ معايير الأداء، </a:t>
            </a:r>
            <a:r>
              <a:rPr lang="ar-EG" sz="2000" dirty="0" smtClean="0"/>
              <a:t>وتحقيق الاستقرار </a:t>
            </a:r>
            <a:r>
              <a:rPr lang="ar-EG" sz="2000" dirty="0"/>
              <a:t>سواء في القطاع الحكومي أو </a:t>
            </a:r>
            <a:r>
              <a:rPr lang="ar-EG" sz="2000" dirty="0" smtClean="0"/>
              <a:t>الخاص</a:t>
            </a:r>
            <a:r>
              <a:rPr lang="ar-EG" sz="2000" dirty="0"/>
              <a:t> </a:t>
            </a:r>
            <a:r>
              <a:rPr lang="ar-EG" sz="2000" dirty="0" smtClean="0"/>
              <a:t>. </a:t>
            </a:r>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90392" y="1626501"/>
            <a:ext cx="3261285" cy="4235080"/>
          </a:xfrm>
          <a:prstGeom prst="rect">
            <a:avLst/>
          </a:prstGeom>
        </p:spPr>
      </p:pic>
      <p:sp>
        <p:nvSpPr>
          <p:cNvPr id="12" name="TextBox 11">
            <a:extLst>
              <a:ext uri="{FF2B5EF4-FFF2-40B4-BE49-F238E27FC236}">
                <a16:creationId xmlns:a16="http://schemas.microsoft.com/office/drawing/2014/main" xmlns="" id="{F9A80F9F-74DB-1D57-04E8-E20E92A09B0A}"/>
              </a:ext>
            </a:extLst>
          </p:cNvPr>
          <p:cNvSpPr txBox="1"/>
          <p:nvPr/>
        </p:nvSpPr>
        <p:spPr>
          <a:xfrm>
            <a:off x="3454848" y="597022"/>
            <a:ext cx="5660739" cy="461665"/>
          </a:xfrm>
          <a:prstGeom prst="rect">
            <a:avLst/>
          </a:prstGeom>
          <a:noFill/>
        </p:spPr>
        <p:txBody>
          <a:bodyPr wrap="square" rtlCol="0">
            <a:spAutoFit/>
          </a:bodyPr>
          <a:lstStyle/>
          <a:p>
            <a:pPr lvl="0" algn="ctr" rtl="1"/>
            <a:r>
              <a:rPr lang="ar-EG" sz="2400" b="1" dirty="0" smtClean="0">
                <a:solidFill>
                  <a:srgbClr val="2D3956"/>
                </a:solidFill>
              </a:rPr>
              <a:t>4-آليات تطبيق الحوكمة في القطاع العام و الخاص </a:t>
            </a:r>
            <a:endParaRPr lang="en-US" sz="2400" dirty="0">
              <a:solidFill>
                <a:srgbClr val="2D3956"/>
              </a:solidFill>
            </a:endParaRPr>
          </a:p>
        </p:txBody>
      </p:sp>
    </p:spTree>
    <p:extLst>
      <p:ext uri="{BB962C8B-B14F-4D97-AF65-F5344CB8AC3E}">
        <p14:creationId xmlns:p14="http://schemas.microsoft.com/office/powerpoint/2010/main" val="4904099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61387878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4013532" y="1146219"/>
            <a:ext cx="7504135" cy="7128013"/>
          </a:xfrm>
          <a:prstGeom prst="rect">
            <a:avLst/>
          </a:prstGeom>
          <a:noFill/>
        </p:spPr>
        <p:txBody>
          <a:bodyPr wrap="square" rtlCol="0">
            <a:spAutoFit/>
          </a:bodyPr>
          <a:lstStyle/>
          <a:p>
            <a:pPr algn="justLow" rtl="1"/>
            <a:r>
              <a:rPr lang="ar-EG" sz="2000" b="1" u="sng" dirty="0" smtClean="0">
                <a:solidFill>
                  <a:srgbClr val="C00000"/>
                </a:solidFill>
              </a:rPr>
              <a:t>مبادئ </a:t>
            </a:r>
            <a:r>
              <a:rPr lang="ar-EG" sz="2000" b="1" u="sng" dirty="0">
                <a:solidFill>
                  <a:srgbClr val="C00000"/>
                </a:solidFill>
              </a:rPr>
              <a:t>الحوكمة في القطاع العام</a:t>
            </a:r>
            <a:r>
              <a:rPr lang="ar-EG" sz="2000" b="1" u="sng" dirty="0" smtClean="0">
                <a:solidFill>
                  <a:srgbClr val="C00000"/>
                </a:solidFill>
              </a:rPr>
              <a:t>:</a:t>
            </a:r>
          </a:p>
          <a:p>
            <a:pPr algn="justLow" rtl="1"/>
            <a:r>
              <a:rPr lang="ar-EG" sz="2000" dirty="0" smtClean="0"/>
              <a:t>يتميز </a:t>
            </a:r>
            <a:r>
              <a:rPr lang="ar-EG" sz="2000" dirty="0"/>
              <a:t>القطاع العام بأنه قطاع يمتلك الأطر التشريعية والإجرائية التي </a:t>
            </a:r>
            <a:r>
              <a:rPr lang="ar-EG" sz="2000" dirty="0" smtClean="0"/>
              <a:t>تدعم الحوكمة</a:t>
            </a:r>
            <a:r>
              <a:rPr lang="ar-EG" sz="2000" dirty="0"/>
              <a:t>، وتمكنها من تحقيق الأداء الفعال الذي يعزز الثقة بين المتعاملين </a:t>
            </a:r>
            <a:r>
              <a:rPr lang="ar-EG" sz="2000" dirty="0" smtClean="0"/>
              <a:t>الدولة ومؤسساتها </a:t>
            </a:r>
            <a:r>
              <a:rPr lang="ar-EG" sz="2000" dirty="0"/>
              <a:t>من المواطنين، فضلًا على تحقيق الحماية اللازمة للملكية العامة مع مراعاةمصالح الأطراف الأخرى، وكذا العمل على تحقيق المصالح الاستراتيجية للدولة،والاستقرار المالي لها، وإنشاء أنظمة فعالة لمواجهة المخاطر وإداراتها داخل الإطارالمؤسسي. وكل هذا لن يتحقق إلا بوضع أنظمة تحد من تضارب المصالح والملكيات،وتصميم هياكل تنظيمية لتحديد المسئوليات والحقوق كافة.وتركز الحوكمة الحكومية على هدفين أساسين</a:t>
            </a:r>
            <a:r>
              <a:rPr lang="ar-EG" sz="2000" dirty="0" smtClean="0"/>
              <a:t>:</a:t>
            </a:r>
          </a:p>
          <a:p>
            <a:pPr algn="justLow" rtl="1"/>
            <a:r>
              <a:rPr lang="ar-EG" sz="2000" b="1" dirty="0" smtClean="0"/>
              <a:t>أولا- </a:t>
            </a:r>
            <a:r>
              <a:rPr lang="ar-EG" sz="2000" b="1" dirty="0"/>
              <a:t>تحقيق الكفاءة والفاعلية في إدارة موارد الدولة: </a:t>
            </a:r>
            <a:endParaRPr lang="ar-EG" sz="2000" b="1" dirty="0" smtClean="0"/>
          </a:p>
          <a:p>
            <a:pPr algn="justLow" rtl="1"/>
            <a:r>
              <a:rPr lang="ar-EG" sz="2000" dirty="0" smtClean="0"/>
              <a:t>وذلك </a:t>
            </a:r>
            <a:r>
              <a:rPr lang="ar-EG" sz="2000" dirty="0"/>
              <a:t>باستخدام </a:t>
            </a:r>
            <a:r>
              <a:rPr lang="ar-EG" sz="2000" dirty="0" smtClean="0"/>
              <a:t>الحوكمة لضمان </a:t>
            </a:r>
            <a:r>
              <a:rPr lang="ar-EG" sz="2000" dirty="0"/>
              <a:t>الاستغلال الأمثل للموارد، وتحقيق رقابة فعالة من الإدارة العليا في متابعةالإدارات التنفيذية؛ للتأكد من تحقيق أهداف الدولة، ومتابعة مؤشرات الأداء، </a:t>
            </a:r>
            <a:r>
              <a:rPr lang="ar-EG" sz="2000" dirty="0" smtClean="0"/>
              <a:t>وسلامة التقارير </a:t>
            </a:r>
            <a:r>
              <a:rPr lang="ar-EG" sz="2000" dirty="0"/>
              <a:t>المالية والإدارية</a:t>
            </a:r>
            <a:r>
              <a:rPr lang="ar-EG" sz="2000" dirty="0" smtClean="0"/>
              <a:t>.</a:t>
            </a:r>
          </a:p>
          <a:p>
            <a:pPr algn="justLow" rtl="1"/>
            <a:r>
              <a:rPr lang="ar-EG" sz="2000" b="1" dirty="0" smtClean="0"/>
              <a:t>ثانيا- </a:t>
            </a:r>
            <a:r>
              <a:rPr lang="ar-EG" sz="2000" b="1" dirty="0"/>
              <a:t>ضمان حقوق الأطراف</a:t>
            </a:r>
            <a:r>
              <a:rPr lang="ar-EG" sz="2000" dirty="0"/>
              <a:t>: </a:t>
            </a:r>
            <a:endParaRPr lang="ar-EG" sz="2000" dirty="0" smtClean="0"/>
          </a:p>
          <a:p>
            <a:pPr algn="justLow" rtl="1"/>
            <a:r>
              <a:rPr lang="ar-EG" sz="2000" dirty="0" smtClean="0"/>
              <a:t>ويقصد </a:t>
            </a:r>
            <a:r>
              <a:rPr lang="ar-EG" sz="2000" dirty="0"/>
              <a:t>بذلك الأطراف المتعاملين مع القطاع العامسواء كانوا مواطنين أو شركات خاصة، يجب أن تقوم المعاملات كافة بينهم ضمنمعايير النزاهة والقوانين بما يضمن التعاون المتبادل، ويجعل حماية الحقوق </a:t>
            </a:r>
            <a:r>
              <a:rPr lang="ar-EG" sz="2000" dirty="0" smtClean="0"/>
              <a:t>هدفا استراتيجيا </a:t>
            </a:r>
            <a:r>
              <a:rPr lang="ar-EG" sz="2000" dirty="0"/>
              <a:t>لجميع </a:t>
            </a:r>
            <a:r>
              <a:rPr lang="ar-EG" sz="2000" dirty="0" smtClean="0"/>
              <a:t>الأطراف. </a:t>
            </a:r>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90392" y="1626501"/>
            <a:ext cx="3261285" cy="4235080"/>
          </a:xfrm>
          <a:prstGeom prst="rect">
            <a:avLst/>
          </a:prstGeom>
        </p:spPr>
      </p:pic>
    </p:spTree>
    <p:extLst>
      <p:ext uri="{BB962C8B-B14F-4D97-AF65-F5344CB8AC3E}">
        <p14:creationId xmlns:p14="http://schemas.microsoft.com/office/powerpoint/2010/main" val="25984056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1217976146"/>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3198785" y="1120462"/>
            <a:ext cx="8318883" cy="7448193"/>
          </a:xfrm>
          <a:prstGeom prst="rect">
            <a:avLst/>
          </a:prstGeom>
          <a:noFill/>
        </p:spPr>
        <p:txBody>
          <a:bodyPr wrap="square" rtlCol="0">
            <a:spAutoFit/>
          </a:bodyPr>
          <a:lstStyle/>
          <a:p>
            <a:pPr algn="justLow" rtl="1"/>
            <a:r>
              <a:rPr lang="ar-EG" sz="2000" b="1" u="sng" dirty="0" smtClean="0">
                <a:solidFill>
                  <a:srgbClr val="C00000"/>
                </a:solidFill>
              </a:rPr>
              <a:t>آليات </a:t>
            </a:r>
            <a:r>
              <a:rPr lang="ar-EG" sz="2000" b="1" u="sng" dirty="0">
                <a:solidFill>
                  <a:srgbClr val="C00000"/>
                </a:solidFill>
              </a:rPr>
              <a:t>حوكمة الشركات</a:t>
            </a:r>
            <a:r>
              <a:rPr lang="ar-EG" sz="2000" b="1" u="sng" dirty="0" smtClean="0">
                <a:solidFill>
                  <a:srgbClr val="C00000"/>
                </a:solidFill>
              </a:rPr>
              <a:t>:</a:t>
            </a:r>
          </a:p>
          <a:p>
            <a:pPr algn="justLow" rtl="1"/>
            <a:r>
              <a:rPr lang="ar-EG" sz="2000" dirty="0" smtClean="0"/>
              <a:t>حدد بعض الفقهاء عدة </a:t>
            </a:r>
            <a:r>
              <a:rPr lang="ar-EG" sz="2000" dirty="0"/>
              <a:t>آليات للحوكمة؛ للحد من الفساد </a:t>
            </a:r>
            <a:r>
              <a:rPr lang="ar-EG" sz="2000" dirty="0" smtClean="0"/>
              <a:t>المالي والإداري </a:t>
            </a:r>
            <a:r>
              <a:rPr lang="ar-EG" sz="2000" dirty="0"/>
              <a:t>في القطاع الخاص، وتم تصنيفها إلى آليات داخلية </a:t>
            </a:r>
            <a:r>
              <a:rPr lang="ar-EG" sz="2000" dirty="0" smtClean="0"/>
              <a:t>وخارجية .</a:t>
            </a:r>
          </a:p>
          <a:p>
            <a:pPr algn="justLow" rtl="1"/>
            <a:r>
              <a:rPr lang="ar-EG" sz="2000" b="1" u="sng" dirty="0"/>
              <a:t> أولا- الآليات الداخلية للحوكمة</a:t>
            </a:r>
            <a:r>
              <a:rPr lang="ar-EG" sz="2000" b="1" u="sng" dirty="0" smtClean="0"/>
              <a:t>:</a:t>
            </a:r>
          </a:p>
          <a:p>
            <a:pPr algn="justLow" rtl="1"/>
            <a:r>
              <a:rPr lang="ar-EG" sz="2000" dirty="0" smtClean="0"/>
              <a:t>• </a:t>
            </a:r>
            <a:r>
              <a:rPr lang="ar-EG" sz="2000" b="1" dirty="0"/>
              <a:t>مجلس الإدارة </a:t>
            </a:r>
            <a:r>
              <a:rPr lang="ar-EG" sz="2000" dirty="0"/>
              <a:t>: حيث أوضح الباحثان المهتمان بمجال الحوكمة </a:t>
            </a:r>
            <a:r>
              <a:rPr lang="en-US" sz="2000" dirty="0" err="1"/>
              <a:t>Harianto</a:t>
            </a:r>
            <a:r>
              <a:rPr lang="en-US" sz="2000" dirty="0"/>
              <a:t> </a:t>
            </a:r>
            <a:r>
              <a:rPr lang="en-US" sz="2000" dirty="0" err="1"/>
              <a:t>andSingh</a:t>
            </a:r>
            <a:r>
              <a:rPr lang="en-US" sz="2000" dirty="0"/>
              <a:t> </a:t>
            </a:r>
            <a:r>
              <a:rPr lang="ar-EG" sz="2000" dirty="0"/>
              <a:t>أن مجلس الإدارة هو أحسن أداة للرقابة على سلوك الإدارة حيث يحميرأس المال المستثمر في الشركة من سوء الاستخدام؛ وذلك لما يمتلكه المجلس </a:t>
            </a:r>
            <a:r>
              <a:rPr lang="ar-EG" sz="2000" dirty="0" smtClean="0"/>
              <a:t>من صلاحيات </a:t>
            </a:r>
            <a:r>
              <a:rPr lang="ar-EG" sz="2000" dirty="0"/>
              <a:t>قانونية في التعيين، والرقابة، والمكافآت، ورسم استراتيجية العمل،والمتابعة، وتقييم </a:t>
            </a:r>
            <a:r>
              <a:rPr lang="ar-EG" sz="2000" dirty="0" smtClean="0"/>
              <a:t>الأداء . </a:t>
            </a:r>
          </a:p>
          <a:p>
            <a:pPr algn="justLow" rtl="1"/>
            <a:r>
              <a:rPr lang="ar-EG" sz="2000" dirty="0" smtClean="0"/>
              <a:t>ولكي </a:t>
            </a:r>
            <a:r>
              <a:rPr lang="ar-EG" sz="2000" dirty="0"/>
              <a:t>يمارس مجلس الإدارة صلاحيته بما يحقق الأهداف المطلوبة منه يجب </a:t>
            </a:r>
            <a:r>
              <a:rPr lang="ar-EG" sz="2000" dirty="0" smtClean="0"/>
              <a:t>أن يتبعه </a:t>
            </a:r>
            <a:r>
              <a:rPr lang="ar-EG" sz="2000" dirty="0"/>
              <a:t>عدة لجان تمثل باقي آليات الرقابة الداخلية؛ من أهمها</a:t>
            </a:r>
            <a:r>
              <a:rPr lang="ar-EG" sz="2000" dirty="0" smtClean="0"/>
              <a:t>:</a:t>
            </a:r>
          </a:p>
          <a:p>
            <a:pPr algn="justLow" rtl="1"/>
            <a:r>
              <a:rPr lang="ar-EG" sz="2000" b="1" u="sng" dirty="0" smtClean="0"/>
              <a:t> </a:t>
            </a:r>
            <a:r>
              <a:rPr lang="ar-EG" sz="2000" b="1" u="sng" dirty="0"/>
              <a:t>لجنة التدقيق</a:t>
            </a:r>
            <a:r>
              <a:rPr lang="ar-EG" sz="2000" dirty="0"/>
              <a:t>: وهي اللجنة المسئولة عن التأكد من تطبيق قواعد الحوكمة علىأرض الواقع وفقا لآليات الرقابة الداخلية، وترفع اللجنة توصياتها إلى مجلس الإدارةحيث تهتم اللجنة بمراجعة السجلات المالية والتوصية بالتعيين أو المكافآت </a:t>
            </a:r>
            <a:r>
              <a:rPr lang="ar-EG" sz="2000" dirty="0" smtClean="0"/>
              <a:t>وأولويات الانفاق </a:t>
            </a:r>
            <a:r>
              <a:rPr lang="ar-EG" sz="2000" dirty="0"/>
              <a:t>ومراجعة أعمال المدققين الخارجيين</a:t>
            </a:r>
            <a:r>
              <a:rPr lang="ar-EG" sz="2000" dirty="0" smtClean="0"/>
              <a:t>.</a:t>
            </a:r>
          </a:p>
          <a:p>
            <a:pPr algn="justLow" rtl="1"/>
            <a:r>
              <a:rPr lang="ar-EG" sz="2000" b="1" u="sng" dirty="0" smtClean="0"/>
              <a:t>لجنة </a:t>
            </a:r>
            <a:r>
              <a:rPr lang="ar-EG" sz="2000" b="1" u="sng" dirty="0"/>
              <a:t>المكافآت</a:t>
            </a:r>
            <a:r>
              <a:rPr lang="ar-EG" sz="2000" dirty="0"/>
              <a:t>: توصي أغلب الدراسات المعنية بالحوكمة بضرورة وجود </a:t>
            </a:r>
            <a:r>
              <a:rPr lang="ar-EG" sz="2000" dirty="0" smtClean="0"/>
              <a:t>لجنة للمكافآت </a:t>
            </a:r>
            <a:r>
              <a:rPr lang="ar-EG" sz="2000" dirty="0"/>
              <a:t>مكونة من أعضاء مجلس الإدارة غير التنفيذيين لتقييم الحوافز والمكافآت،وألا تتجاوز حدود معينة، والعمل على جذب الكفاءات للشركة</a:t>
            </a:r>
            <a:r>
              <a:rPr lang="ar-EG" sz="2000" dirty="0" smtClean="0"/>
              <a:t>.</a:t>
            </a:r>
          </a:p>
          <a:p>
            <a:pPr algn="justLow" rtl="1"/>
            <a:r>
              <a:rPr lang="ar-EG" sz="2000" b="1" u="sng" dirty="0" smtClean="0"/>
              <a:t>لجنة </a:t>
            </a:r>
            <a:r>
              <a:rPr lang="ar-EG" sz="2000" b="1" u="sng" dirty="0"/>
              <a:t>التعيين: </a:t>
            </a:r>
            <a:r>
              <a:rPr lang="ar-EG" sz="2000" dirty="0"/>
              <a:t>وهي تعنى بتعيين الأفراد كافة بما فيهم أعضاء مجلس الإدارة،وتستند في اتخاذ قرارتها إلى الكفاءة والخبرة، ويقوم الوزير المختص </a:t>
            </a:r>
            <a:r>
              <a:rPr lang="ar-EG" sz="2000" dirty="0" smtClean="0"/>
              <a:t>بالتصديق على </a:t>
            </a:r>
            <a:r>
              <a:rPr lang="ar-EG" sz="2000" dirty="0"/>
              <a:t>أعضاء مجلس الإدارة الذين تم اختيارهم وفقا لمعايير تتسم بالنزاهة والشفافية</a:t>
            </a:r>
            <a:r>
              <a:rPr lang="ar-EG" sz="2000" dirty="0" smtClean="0"/>
              <a:t>.</a:t>
            </a:r>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en-US" dirty="0"/>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08670" y="1610465"/>
            <a:ext cx="2390115" cy="3837222"/>
          </a:xfrm>
          <a:prstGeom prst="rect">
            <a:avLst/>
          </a:prstGeom>
        </p:spPr>
      </p:pic>
    </p:spTree>
    <p:extLst>
      <p:ext uri="{BB962C8B-B14F-4D97-AF65-F5344CB8AC3E}">
        <p14:creationId xmlns:p14="http://schemas.microsoft.com/office/powerpoint/2010/main" val="25857243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9151855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3298482" y="1120462"/>
            <a:ext cx="8219186" cy="7448193"/>
          </a:xfrm>
          <a:prstGeom prst="rect">
            <a:avLst/>
          </a:prstGeom>
          <a:noFill/>
        </p:spPr>
        <p:txBody>
          <a:bodyPr wrap="square" rtlCol="0">
            <a:spAutoFit/>
          </a:bodyPr>
          <a:lstStyle/>
          <a:p>
            <a:pPr algn="justLow" rtl="1"/>
            <a:r>
              <a:rPr lang="ar-EG" sz="2000" b="1" u="sng" dirty="0" smtClean="0"/>
              <a:t>ثانيا- </a:t>
            </a:r>
            <a:r>
              <a:rPr lang="ar-EG" sz="2000" b="1" u="sng" dirty="0"/>
              <a:t>الآليات الخارجية لحوكمة الشركات</a:t>
            </a:r>
            <a:r>
              <a:rPr lang="ar-EG" sz="2000" b="1" u="sng" dirty="0" smtClean="0"/>
              <a:t>:</a:t>
            </a:r>
          </a:p>
          <a:p>
            <a:pPr algn="justLow" rtl="1"/>
            <a:r>
              <a:rPr lang="ar-EG" sz="2000" dirty="0" smtClean="0"/>
              <a:t>يمكن </a:t>
            </a:r>
            <a:r>
              <a:rPr lang="ar-EG" sz="2000" dirty="0"/>
              <a:t>إيجاز آليات الحوكمة الخارجية في الرقابة التي يمارسها أصحاب </a:t>
            </a:r>
            <a:r>
              <a:rPr lang="ar-EG" sz="2000" dirty="0" smtClean="0"/>
              <a:t>المصالح الخارجين </a:t>
            </a:r>
            <a:r>
              <a:rPr lang="ar-EG" sz="2000" dirty="0"/>
              <a:t>عن الشركة؛ ومن أهم هذه </a:t>
            </a:r>
            <a:r>
              <a:rPr lang="ar-EG" sz="2000" dirty="0" smtClean="0"/>
              <a:t>الآليات: </a:t>
            </a:r>
          </a:p>
          <a:p>
            <a:pPr algn="justLow" rtl="1"/>
            <a:r>
              <a:rPr lang="ar-EG" sz="2000" dirty="0" smtClean="0"/>
              <a:t>1. </a:t>
            </a:r>
            <a:r>
              <a:rPr lang="ar-EG" sz="2000" b="1" u="sng" dirty="0"/>
              <a:t>الاندماجات: </a:t>
            </a:r>
            <a:r>
              <a:rPr lang="ar-EG" sz="2000" dirty="0"/>
              <a:t>تعد عملية دمج الأقسام أو الوحدات الإدارية داخل المؤسسة منالأمور المهمة لتحسين الأداء العام للمؤسسة، بل إن هناك الكثير من الشركات قدحققت أداء جيد نتيجة دمج بعض الأقسام أو حتى اندماج شركات معا، خاصة فيالقطاع العام، وهذا ما تؤكده التجربة الصينية في </a:t>
            </a:r>
            <a:r>
              <a:rPr lang="ar-EG" sz="2000" dirty="0" smtClean="0"/>
              <a:t>الحوكمة</a:t>
            </a:r>
          </a:p>
          <a:p>
            <a:pPr algn="justLow" rtl="1"/>
            <a:r>
              <a:rPr lang="ar-EG" sz="2000" dirty="0" smtClean="0"/>
              <a:t>.2. </a:t>
            </a:r>
            <a:r>
              <a:rPr lang="ar-EG" sz="2000" b="1" u="sng" dirty="0"/>
              <a:t>التدقيق الخارجي</a:t>
            </a:r>
            <a:r>
              <a:rPr lang="ar-EG" sz="2000" dirty="0"/>
              <a:t>: يعد المدقق الخارجي أمرا مهما في حوكمة الشركات حيث </a:t>
            </a:r>
            <a:r>
              <a:rPr lang="ar-EG" sz="2000" dirty="0" smtClean="0"/>
              <a:t>يتابع التدقيق </a:t>
            </a:r>
            <a:r>
              <a:rPr lang="ar-EG" sz="2000" dirty="0"/>
              <a:t>الداخلي؛ مما يسمح له بضبط التجاوزات المالية وغيرها، حتى إن المعنيينبالحوكمة يعدون المدقق الخارجي حجر الزاوية في نجاح الحوكمة</a:t>
            </a:r>
            <a:r>
              <a:rPr lang="ar-EG" sz="2000" dirty="0" smtClean="0"/>
              <a:t>.</a:t>
            </a:r>
          </a:p>
          <a:p>
            <a:pPr algn="justLow" rtl="1"/>
            <a:r>
              <a:rPr lang="ar-EG" sz="2000" dirty="0" smtClean="0"/>
              <a:t>3. </a:t>
            </a:r>
            <a:r>
              <a:rPr lang="ar-EG" sz="2000" b="1" u="sng" dirty="0"/>
              <a:t>التشريع والقانون</a:t>
            </a:r>
            <a:r>
              <a:rPr lang="ar-EG" sz="2000" dirty="0"/>
              <a:t>: أصبحت التشريعات المنظمة للحوكمة من الأمور المهمة، ولميعد الغرض منها فقط الرقابة على القائمين بالعمل، وتنظيم شئونهم، بل امتد الأمرإلى ضبط آليات العمل، وكيفية تفاعل العاملين مع بعضهم البعض، بالإضافةلمتابعة أعمال التدقيق الداخلي </a:t>
            </a:r>
            <a:r>
              <a:rPr lang="ar-EG" sz="2000" dirty="0" smtClean="0"/>
              <a:t>والخارجي</a:t>
            </a:r>
          </a:p>
          <a:p>
            <a:pPr algn="justLow" rtl="1"/>
            <a:r>
              <a:rPr lang="ar-EG" sz="2000" dirty="0" smtClean="0"/>
              <a:t>.4 -</a:t>
            </a:r>
            <a:r>
              <a:rPr lang="ar-EG" sz="2000" b="1" u="sng" dirty="0" smtClean="0"/>
              <a:t>آليات </a:t>
            </a:r>
            <a:r>
              <a:rPr lang="ar-EG" sz="2000" b="1" u="sng" dirty="0"/>
              <a:t>أخرى: </a:t>
            </a:r>
            <a:r>
              <a:rPr lang="ar-EG" sz="2000" dirty="0"/>
              <a:t>لم يعد أمر متابعة تطبيق آليات الحوكمة مقصورا على الشأنالداخلي لكل شركة أو هيئة، بل امتد الأمر لخارج الحدود حيث أصبحت المنظماتالدولية تمارس ضغوطا على الدول؛ لتحقيق الشفافية، ومحاربة </a:t>
            </a:r>
            <a:r>
              <a:rPr lang="ar-EG" sz="2000" dirty="0" smtClean="0"/>
              <a:t>الفساد المالي والإداري</a:t>
            </a:r>
            <a:r>
              <a:rPr lang="ar-EG" sz="2000" dirty="0"/>
              <a:t>؛ مثل: منظمة الشفافية الدولية، ولجنة بازل وغيرها .</a:t>
            </a:r>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a:p>
          <a:p>
            <a:pPr algn="justLow" rtl="1"/>
            <a:endParaRPr lang="ar-EG" sz="2000" dirty="0" smtClean="0"/>
          </a:p>
          <a:p>
            <a:pPr algn="justLow" rtl="1"/>
            <a:endParaRPr lang="ar-EG" sz="2000" dirty="0"/>
          </a:p>
          <a:p>
            <a:pPr algn="justLow" rtl="1"/>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08670" y="1610465"/>
            <a:ext cx="2390115" cy="3837222"/>
          </a:xfrm>
          <a:prstGeom prst="rect">
            <a:avLst/>
          </a:prstGeom>
        </p:spPr>
      </p:pic>
    </p:spTree>
    <p:extLst>
      <p:ext uri="{BB962C8B-B14F-4D97-AF65-F5344CB8AC3E}">
        <p14:creationId xmlns:p14="http://schemas.microsoft.com/office/powerpoint/2010/main" val="13207299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605307" y="1554714"/>
            <a:ext cx="11943074" cy="49112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461665"/>
          </a:xfrm>
          <a:prstGeom prst="rect">
            <a:avLst/>
          </a:prstGeom>
          <a:noFill/>
        </p:spPr>
        <p:txBody>
          <a:bodyPr wrap="square" rtlCol="0">
            <a:spAutoFit/>
          </a:bodyPr>
          <a:lstStyle/>
          <a:p>
            <a:pPr algn="justLow" rtl="1"/>
            <a:r>
              <a:rPr lang="ar-EG" sz="2400" smtClean="0"/>
              <a:t> </a:t>
            </a:r>
            <a:endParaRPr lang="en-US" sz="2000" dirty="0"/>
          </a:p>
        </p:txBody>
      </p:sp>
      <p:sp>
        <p:nvSpPr>
          <p:cNvPr id="10" name="Rectangle 9">
            <a:extLst>
              <a:ext uri="{FF2B5EF4-FFF2-40B4-BE49-F238E27FC236}">
                <a16:creationId xmlns:a16="http://schemas.microsoft.com/office/drawing/2014/main" xmlns="" id="{6FE380F3-A68B-26EA-9084-2C15BB9E43F9}"/>
              </a:ext>
            </a:extLst>
          </p:cNvPr>
          <p:cNvSpPr/>
          <p:nvPr/>
        </p:nvSpPr>
        <p:spPr>
          <a:xfrm>
            <a:off x="2264248" y="312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1600" b="1" dirty="0">
              <a:ea typeface="Roboto Light" panose="02000000000000000000" pitchFamily="2"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3454848" y="597022"/>
            <a:ext cx="5660739" cy="461665"/>
          </a:xfrm>
          <a:prstGeom prst="rect">
            <a:avLst/>
          </a:prstGeom>
          <a:noFill/>
        </p:spPr>
        <p:txBody>
          <a:bodyPr wrap="square" rtlCol="0">
            <a:spAutoFit/>
          </a:bodyPr>
          <a:lstStyle/>
          <a:p>
            <a:pPr lvl="0" algn="ctr" rtl="1"/>
            <a:r>
              <a:rPr lang="ar-EG" sz="2400" b="1" dirty="0" smtClean="0">
                <a:solidFill>
                  <a:srgbClr val="2D3956"/>
                </a:solidFill>
              </a:rPr>
              <a:t>ثانياً: مفاهيم أساسية حول الحوكمة الالكترونية</a:t>
            </a:r>
            <a:endParaRPr lang="en-US" sz="2400" dirty="0">
              <a:solidFill>
                <a:srgbClr val="2D3956"/>
              </a:solidFill>
            </a:endParaRPr>
          </a:p>
        </p:txBody>
      </p:sp>
      <p:graphicFrame>
        <p:nvGraphicFramePr>
          <p:cNvPr id="12" name="Diagram 11"/>
          <p:cNvGraphicFramePr/>
          <p:nvPr>
            <p:extLst>
              <p:ext uri="{D42A27DB-BD31-4B8C-83A1-F6EECF244321}">
                <p14:modId xmlns:p14="http://schemas.microsoft.com/office/powerpoint/2010/main" val="1267509889"/>
              </p:ext>
            </p:extLst>
          </p:nvPr>
        </p:nvGraphicFramePr>
        <p:xfrm>
          <a:off x="723332" y="1834291"/>
          <a:ext cx="12883486" cy="437868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14" name="Picture 13"/>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958452" y="1362150"/>
            <a:ext cx="1926332" cy="4596347"/>
          </a:xfrm>
          <a:prstGeom prst="rect">
            <a:avLst/>
          </a:prstGeom>
        </p:spPr>
      </p:pic>
      <p:graphicFrame>
        <p:nvGraphicFramePr>
          <p:cNvPr id="17" name="Diagram 16"/>
          <p:cNvGraphicFramePr/>
          <p:nvPr>
            <p:extLst>
              <p:ext uri="{D42A27DB-BD31-4B8C-83A1-F6EECF244321}">
                <p14:modId xmlns:p14="http://schemas.microsoft.com/office/powerpoint/2010/main" val="534068660"/>
              </p:ext>
            </p:extLst>
          </p:nvPr>
        </p:nvGraphicFramePr>
        <p:xfrm>
          <a:off x="3075102" y="2347612"/>
          <a:ext cx="9210675" cy="3785652"/>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spTree>
    <p:extLst>
      <p:ext uri="{BB962C8B-B14F-4D97-AF65-F5344CB8AC3E}">
        <p14:creationId xmlns:p14="http://schemas.microsoft.com/office/powerpoint/2010/main" val="5628942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xmlns="" id="{904B7CA6-23A4-2E24-5FFC-ECEA38831F6A}"/>
              </a:ext>
            </a:extLst>
          </p:cNvPr>
          <p:cNvSpPr txBox="1"/>
          <p:nvPr/>
        </p:nvSpPr>
        <p:spPr>
          <a:xfrm>
            <a:off x="5436234" y="846840"/>
            <a:ext cx="4359207" cy="461665"/>
          </a:xfrm>
          <a:prstGeom prst="rect">
            <a:avLst/>
          </a:prstGeom>
          <a:noFill/>
        </p:spPr>
        <p:txBody>
          <a:bodyPr wrap="square" rtlCol="0">
            <a:spAutoFit/>
          </a:bodyPr>
          <a:lstStyle/>
          <a:p>
            <a:pPr lvl="0" algn="ctr" rtl="1"/>
            <a:r>
              <a:rPr lang="ar-EG" sz="2400" b="1" dirty="0" smtClean="0">
                <a:solidFill>
                  <a:srgbClr val="C00000"/>
                </a:solidFill>
              </a:rPr>
              <a:t>1-تعريف </a:t>
            </a:r>
            <a:r>
              <a:rPr lang="ar-EG" sz="2400" b="1" dirty="0">
                <a:solidFill>
                  <a:srgbClr val="C00000"/>
                </a:solidFill>
              </a:rPr>
              <a:t>الحكومة الالكترونية</a:t>
            </a:r>
            <a:endParaRPr lang="en-US" sz="2400" dirty="0">
              <a:solidFill>
                <a:srgbClr val="C00000"/>
              </a:solidFill>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3214985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2555523" y="55493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2660554" y="1571900"/>
            <a:ext cx="8814480" cy="7171194"/>
          </a:xfrm>
          <a:prstGeom prst="rect">
            <a:avLst/>
          </a:prstGeom>
          <a:noFill/>
        </p:spPr>
        <p:txBody>
          <a:bodyPr wrap="square" rtlCol="0">
            <a:spAutoFit/>
          </a:bodyPr>
          <a:lstStyle/>
          <a:p>
            <a:pPr algn="justLow" rtl="1"/>
            <a:r>
              <a:rPr lang="ar-EG" sz="2000" dirty="0"/>
              <a:t>هناك تعاريف متعددة للحكومة الإلكترونية </a:t>
            </a:r>
            <a:r>
              <a:rPr lang="ar-EG" sz="2000" dirty="0" smtClean="0"/>
              <a:t>)</a:t>
            </a:r>
            <a:r>
              <a:rPr lang="en-US" sz="2000" dirty="0" smtClean="0"/>
              <a:t>e-Government </a:t>
            </a:r>
            <a:r>
              <a:rPr lang="ar-EG" sz="2000" dirty="0" smtClean="0"/>
              <a:t>.وعموماً</a:t>
            </a:r>
            <a:r>
              <a:rPr lang="ar-EG" sz="2000" dirty="0"/>
              <a:t>، تُعرَّف الحكومة </a:t>
            </a:r>
            <a:r>
              <a:rPr lang="ar-EG" sz="2000" dirty="0" smtClean="0"/>
              <a:t>الإلكترونية بأنها </a:t>
            </a:r>
            <a:r>
              <a:rPr lang="ar-EG" sz="2000" dirty="0"/>
              <a:t>استخدام تكنولوجيا المعلومات والاتصالات لتحسين أداء الوظائف والخدمات الحكومية. </a:t>
            </a:r>
            <a:r>
              <a:rPr lang="ar-EG" sz="2000" dirty="0" smtClean="0"/>
              <a:t>وبدقة أكبر</a:t>
            </a:r>
            <a:r>
              <a:rPr lang="ar-EG" sz="2000" dirty="0"/>
              <a:t>، تُعرَّف الحكومة الإلكترونية على النحو الآتي: «استخدام التكنولوجيات الرقمية لتحقيق تحوّل </a:t>
            </a:r>
            <a:r>
              <a:rPr lang="ar-EG" sz="2000" dirty="0" smtClean="0"/>
              <a:t>في العمليات </a:t>
            </a:r>
            <a:r>
              <a:rPr lang="ar-EG" sz="2000" dirty="0"/>
              <a:t>الحكومية على الوجه الذي يحسِّن الفاعلية ) </a:t>
            </a:r>
            <a:r>
              <a:rPr lang="en-US" sz="2000" dirty="0"/>
              <a:t>Effectiveness ( </a:t>
            </a:r>
            <a:r>
              <a:rPr lang="ar-EG" sz="2000" dirty="0"/>
              <a:t>والفعَّالية ) </a:t>
            </a:r>
            <a:r>
              <a:rPr lang="en-US" sz="2000" dirty="0"/>
              <a:t>Efficiency ( </a:t>
            </a:r>
            <a:r>
              <a:rPr lang="ar-EG" sz="2000" dirty="0" smtClean="0"/>
              <a:t>ومستوى تقديم الخدمة» .</a:t>
            </a:r>
          </a:p>
          <a:p>
            <a:pPr algn="justLow" rtl="1"/>
            <a:endParaRPr lang="ar-EG" sz="2000" dirty="0"/>
          </a:p>
          <a:p>
            <a:pPr algn="justLow" rtl="1"/>
            <a:r>
              <a:rPr lang="ar-EG" sz="2000" dirty="0" smtClean="0"/>
              <a:t> </a:t>
            </a:r>
            <a:r>
              <a:rPr lang="ar-EG" sz="2000" dirty="0"/>
              <a:t>لذلك تقوم الحكومة الإلكترونية على تسخير تكنولوجيا المعلومات والاتصالات </a:t>
            </a:r>
            <a:r>
              <a:rPr lang="ar-EG" sz="2000" dirty="0" smtClean="0"/>
              <a:t>لمساعدة الإدارة </a:t>
            </a:r>
            <a:r>
              <a:rPr lang="ar-EG" sz="2000" dirty="0"/>
              <a:t>الحكومية على العمل بكفاءة أعلى، وتقديم خدمات أفضل للمواطنين ولقطاع الأعمال</a:t>
            </a:r>
            <a:r>
              <a:rPr lang="ar-EG" sz="2000" dirty="0" smtClean="0"/>
              <a:t>.</a:t>
            </a:r>
          </a:p>
          <a:p>
            <a:pPr algn="justLow" rtl="1"/>
            <a:endParaRPr lang="ar-EG" sz="2000" dirty="0"/>
          </a:p>
          <a:p>
            <a:pPr algn="r" rtl="1"/>
            <a:r>
              <a:rPr lang="ar-EG" sz="2000" dirty="0"/>
              <a:t>تذكر معظم التعريفات المتداولة للحكومة الإلكترونية </a:t>
            </a:r>
            <a:r>
              <a:rPr lang="ar-EG" sz="2000" b="1" dirty="0"/>
              <a:t>مكوّناتها الأربعة الأساسية</a:t>
            </a:r>
            <a:r>
              <a:rPr lang="ar-EG" sz="2000" dirty="0"/>
              <a:t>، وهي:</a:t>
            </a:r>
          </a:p>
          <a:p>
            <a:pPr algn="r" rtl="1"/>
            <a:r>
              <a:rPr lang="ar-EG" sz="2000" dirty="0" smtClean="0"/>
              <a:t>1-استخدام </a:t>
            </a:r>
            <a:r>
              <a:rPr lang="ar-EG" sz="2000" dirty="0"/>
              <a:t>تكنولوجيا المعلومات والاتصالات </a:t>
            </a:r>
            <a:r>
              <a:rPr lang="ar-EG" sz="2000" dirty="0" smtClean="0"/>
              <a:t>(شبكات </a:t>
            </a:r>
            <a:r>
              <a:rPr lang="ar-EG" sz="2000" dirty="0"/>
              <a:t>الحاسوب – الإنترنت –</a:t>
            </a:r>
          </a:p>
          <a:p>
            <a:pPr algn="r" rtl="1"/>
            <a:r>
              <a:rPr lang="ar-EG" sz="2000" dirty="0"/>
              <a:t>أجهزة الفاكس – </a:t>
            </a:r>
            <a:r>
              <a:rPr lang="ar-EG" sz="2000" dirty="0" smtClean="0"/>
              <a:t>الهواتف) </a:t>
            </a:r>
            <a:endParaRPr lang="ar-EG" sz="2000" dirty="0"/>
          </a:p>
          <a:p>
            <a:pPr algn="r" rtl="1"/>
            <a:r>
              <a:rPr lang="ar-EG" sz="2000" dirty="0" smtClean="0"/>
              <a:t>2-دعم </a:t>
            </a:r>
            <a:r>
              <a:rPr lang="ar-EG" sz="2000" dirty="0"/>
              <a:t>الأعمال الحكومية )تقديم معلومات – تقديم خدمات – إدارة حكومية </a:t>
            </a:r>
            <a:r>
              <a:rPr lang="ar-EG" sz="2000" dirty="0" smtClean="0"/>
              <a:t>داخلية) .</a:t>
            </a:r>
            <a:endParaRPr lang="ar-EG" sz="2000" dirty="0"/>
          </a:p>
          <a:p>
            <a:pPr algn="r" rtl="1"/>
            <a:r>
              <a:rPr lang="ar-EG" sz="2000" dirty="0" smtClean="0"/>
              <a:t>3-تحسين </a:t>
            </a:r>
            <a:r>
              <a:rPr lang="ar-EG" sz="2000" dirty="0"/>
              <a:t>العلاقة بين المواطن والحكومة </a:t>
            </a:r>
            <a:r>
              <a:rPr lang="ar-EG" sz="2000" dirty="0" smtClean="0"/>
              <a:t>(عن </a:t>
            </a:r>
            <a:r>
              <a:rPr lang="ar-EG" sz="2000" dirty="0"/>
              <a:t>طريق إيجاد قنوات تواصل جديدة أو تحفيز تفاعل</a:t>
            </a:r>
          </a:p>
          <a:p>
            <a:pPr algn="r" rtl="1"/>
            <a:r>
              <a:rPr lang="ar-EG" sz="2000" dirty="0"/>
              <a:t>المواطنين مع العملية السياسية أو </a:t>
            </a:r>
            <a:r>
              <a:rPr lang="ar-EG" sz="2000" dirty="0" smtClean="0"/>
              <a:t>الإدارية)</a:t>
            </a:r>
            <a:endParaRPr lang="ar-EG" sz="2000" dirty="0"/>
          </a:p>
          <a:p>
            <a:pPr algn="r" rtl="1"/>
            <a:r>
              <a:rPr lang="ar-EG" sz="2000" dirty="0" smtClean="0"/>
              <a:t>4-اتّباع </a:t>
            </a:r>
            <a:r>
              <a:rPr lang="ar-EG" sz="2000" dirty="0"/>
              <a:t>استراتيجية موجّهة تقدّم قيمة مضافة للمشاركين </a:t>
            </a:r>
            <a:r>
              <a:rPr lang="ar-EG" sz="2000" dirty="0" smtClean="0"/>
              <a:t>فيها.</a:t>
            </a:r>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p:txBody>
      </p:sp>
      <p:pic>
        <p:nvPicPr>
          <p:cNvPr id="23" name="Picture 2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08012" y="554932"/>
            <a:ext cx="2082398" cy="5368293"/>
          </a:xfrm>
          <a:prstGeom prst="rect">
            <a:avLst/>
          </a:prstGeom>
        </p:spPr>
      </p:pic>
    </p:spTree>
    <p:extLst>
      <p:ext uri="{BB962C8B-B14F-4D97-AF65-F5344CB8AC3E}">
        <p14:creationId xmlns:p14="http://schemas.microsoft.com/office/powerpoint/2010/main" val="18687247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4166895912"/>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2407650"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4240041" y="1571900"/>
            <a:ext cx="7355733" cy="11172289"/>
          </a:xfrm>
          <a:prstGeom prst="rect">
            <a:avLst/>
          </a:prstGeom>
          <a:noFill/>
        </p:spPr>
        <p:txBody>
          <a:bodyPr wrap="square" rtlCol="0">
            <a:spAutoFit/>
          </a:bodyPr>
          <a:lstStyle/>
          <a:p>
            <a:pPr algn="r" rtl="1"/>
            <a:r>
              <a:rPr lang="ar-EG" sz="2000" b="1" dirty="0" smtClean="0"/>
              <a:t>تعاريف دولية للحكومة الالكترونية :</a:t>
            </a:r>
          </a:p>
          <a:p>
            <a:pPr algn="r" rtl="1"/>
            <a:r>
              <a:rPr lang="ar-EG" sz="2000" b="1" dirty="0" smtClean="0"/>
              <a:t>الأمم </a:t>
            </a:r>
            <a:r>
              <a:rPr lang="ar-EG" sz="2000" b="1" dirty="0"/>
              <a:t>المتحدة </a:t>
            </a:r>
            <a:r>
              <a:rPr lang="ar-EG" sz="2000" b="1" dirty="0" smtClean="0"/>
              <a:t>:</a:t>
            </a:r>
          </a:p>
          <a:p>
            <a:pPr algn="r" rtl="1"/>
            <a:r>
              <a:rPr lang="ar-EG" sz="2000" dirty="0"/>
              <a:t>ت</a:t>
            </a:r>
            <a:r>
              <a:rPr lang="ar-EG" sz="2000" dirty="0" smtClean="0"/>
              <a:t>عرَّف </a:t>
            </a:r>
            <a:r>
              <a:rPr lang="ar-EG" sz="2000" dirty="0"/>
              <a:t>الحكومة الإلكترونية بأنها استخدام الإنترنت والوبّ لتقديم الخدمات والمعلومات </a:t>
            </a:r>
            <a:r>
              <a:rPr lang="ar-EG" sz="2000" dirty="0" smtClean="0"/>
              <a:t>الحكومية </a:t>
            </a:r>
            <a:r>
              <a:rPr lang="ar-EG" sz="2000" dirty="0"/>
              <a:t>للمواطنين.</a:t>
            </a:r>
          </a:p>
          <a:p>
            <a:pPr algn="r" rtl="1"/>
            <a:r>
              <a:rPr lang="ar-EG" sz="2000" b="1" dirty="0"/>
              <a:t>البنك </a:t>
            </a:r>
            <a:r>
              <a:rPr lang="ar-EG" sz="2000" b="1" dirty="0" smtClean="0"/>
              <a:t>الدولي:</a:t>
            </a:r>
            <a:endParaRPr lang="ar-EG" sz="2000" b="1" dirty="0"/>
          </a:p>
          <a:p>
            <a:pPr algn="justLow" rtl="1"/>
            <a:r>
              <a:rPr lang="ar-EG" sz="2000" dirty="0"/>
              <a:t>تعبّر الحكومة الإلكترونية عن استخدام الحكومة لتكنولوجيا المعلومات والاتصالات )مثل</a:t>
            </a:r>
          </a:p>
          <a:p>
            <a:pPr algn="justLow" rtl="1"/>
            <a:r>
              <a:rPr lang="ar-EG" sz="2000" dirty="0"/>
              <a:t>الشبكات الواسعة والإنترنت والحوسبة النقالة(، التي لديها إمكانية إحداث تغيير في العلاقة</a:t>
            </a:r>
          </a:p>
          <a:p>
            <a:pPr algn="justLow" rtl="1"/>
            <a:r>
              <a:rPr lang="ar-EG" sz="2000" dirty="0"/>
              <a:t>مع المواطنين وقطاع الأعمال وباقي الجهات الحكومية. ويمكن لهذه التكنولوجيا أن تخدم</a:t>
            </a:r>
          </a:p>
          <a:p>
            <a:pPr algn="justLow" rtl="1"/>
            <a:r>
              <a:rPr lang="ar-EG" sz="2000" dirty="0"/>
              <a:t>العديد من الأهداف مثل: تقديم خدمات أفضل للمواطنين؛ وتفاعل أفضل مع قطاع الأعمال</a:t>
            </a:r>
          </a:p>
          <a:p>
            <a:pPr algn="justLow" rtl="1"/>
            <a:r>
              <a:rPr lang="ar-EG" sz="2000" dirty="0"/>
              <a:t>والصناعة؛ وتمكين المواطنين بفضل النفاذ إلى المعلومات؛ وإدارة حكومية أكثر فعَّالية.</a:t>
            </a:r>
          </a:p>
          <a:p>
            <a:pPr algn="r" rtl="1"/>
            <a:r>
              <a:rPr lang="ar-EG" sz="2000" b="1" dirty="0"/>
              <a:t>منظمة </a:t>
            </a:r>
            <a:r>
              <a:rPr lang="ar-EG" sz="2000" b="1" dirty="0" smtClean="0"/>
              <a:t>التعاون الاقتصادي والتنمية</a:t>
            </a:r>
            <a:r>
              <a:rPr lang="en-US" sz="2000" b="1" dirty="0"/>
              <a:t>)OECD</a:t>
            </a:r>
            <a:r>
              <a:rPr lang="en-US" sz="2000" b="1" dirty="0" smtClean="0"/>
              <a:t>(</a:t>
            </a:r>
            <a:r>
              <a:rPr lang="ar-EG" sz="2000" b="1" dirty="0" smtClean="0"/>
              <a:t> :</a:t>
            </a:r>
            <a:endParaRPr lang="ar-EG" sz="2000" dirty="0"/>
          </a:p>
          <a:p>
            <a:pPr algn="justLow" rtl="1"/>
            <a:r>
              <a:rPr lang="ar-EG" sz="2000" dirty="0" smtClean="0"/>
              <a:t>يركّز </a:t>
            </a:r>
            <a:r>
              <a:rPr lang="ar-EG" sz="2000" dirty="0"/>
              <a:t>مصطلح «الحكومة الإلكترونية » على استخدام الحكومة لتكنولوجيا </a:t>
            </a:r>
            <a:r>
              <a:rPr lang="ar-EG" sz="2000" dirty="0" smtClean="0"/>
              <a:t>المعلومات والاتصالات </a:t>
            </a:r>
            <a:r>
              <a:rPr lang="ar-EG" sz="2000" dirty="0"/>
              <a:t>الحديثة وتطبيقها على جميع الوظائف الحكومية. وعلى نحو أكثر دقة، يمكن</a:t>
            </a:r>
          </a:p>
          <a:p>
            <a:pPr algn="justLow" rtl="1"/>
            <a:r>
              <a:rPr lang="ar-EG" sz="2000" dirty="0"/>
              <a:t>لتكنولوجيا الإنترنت وما يرتبط بها أن تقدّم إمكانات التشبيك التي تدعم التحوّل </a:t>
            </a:r>
            <a:r>
              <a:rPr lang="ar-EG" sz="2000" dirty="0" smtClean="0"/>
              <a:t>في الهيكليات </a:t>
            </a:r>
            <a:r>
              <a:rPr lang="ar-EG" sz="2000" dirty="0"/>
              <a:t>والعمليات الحكومية.</a:t>
            </a:r>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r" rtl="1"/>
            <a:endParaRPr lang="ar-EG" sz="2000" dirty="0"/>
          </a:p>
          <a:p>
            <a:pPr algn="r"/>
            <a:endParaRPr lang="ar-EG" sz="2000" dirty="0"/>
          </a:p>
          <a:p>
            <a:pPr algn="r" rtl="1"/>
            <a:endParaRPr lang="ar-EG" sz="2000" dirty="0"/>
          </a:p>
          <a:p>
            <a:pPr algn="r" rtl="1"/>
            <a:endParaRPr lang="ar-EG" sz="2000" dirty="0"/>
          </a:p>
          <a:p>
            <a:pPr algn="r" rtl="1"/>
            <a:endParaRPr lang="ar-EG" sz="2000" dirty="0"/>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ar-EG" dirty="0" smtClean="0"/>
          </a:p>
          <a:p>
            <a:pPr algn="r" rtl="1"/>
            <a:endParaRPr lang="ar-EG" dirty="0"/>
          </a:p>
          <a:p>
            <a:pPr algn="r" rtl="1"/>
            <a:endParaRPr lang="ar-EG" dirty="0" smtClean="0"/>
          </a:p>
          <a:p>
            <a:pPr algn="r" rtl="1"/>
            <a:endParaRPr lang="ar-EG" dirty="0" smtClean="0"/>
          </a:p>
          <a:p>
            <a:pPr algn="r" rtl="1"/>
            <a:endParaRPr lang="en-US" dirty="0"/>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95476" y="1673664"/>
            <a:ext cx="3331675" cy="3827249"/>
          </a:xfrm>
          <a:prstGeom prst="rect">
            <a:avLst/>
          </a:prstGeom>
        </p:spPr>
      </p:pic>
    </p:spTree>
    <p:extLst>
      <p:ext uri="{BB962C8B-B14F-4D97-AF65-F5344CB8AC3E}">
        <p14:creationId xmlns:p14="http://schemas.microsoft.com/office/powerpoint/2010/main" val="14854920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041811971"/>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3292816" y="51834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3527467" y="1506802"/>
            <a:ext cx="8068308" cy="5016758"/>
          </a:xfrm>
          <a:prstGeom prst="rect">
            <a:avLst/>
          </a:prstGeom>
          <a:noFill/>
        </p:spPr>
        <p:txBody>
          <a:bodyPr wrap="square" rtlCol="0">
            <a:spAutoFit/>
          </a:bodyPr>
          <a:lstStyle/>
          <a:p>
            <a:pPr algn="justLow" rtl="1"/>
            <a:r>
              <a:rPr lang="ar-EG" sz="2000" b="1" dirty="0"/>
              <a:t>يؤدي التنفيذ الناجح لمشاريع الحكومة الإلكترونية إلى تحقيق الأهداف الأربعة التالية:</a:t>
            </a:r>
          </a:p>
          <a:p>
            <a:pPr algn="justLow" rtl="1"/>
            <a:r>
              <a:rPr lang="ar-EG" sz="2000" dirty="0"/>
              <a:t>تقديم الخدمات الحكومية إلكترونياً؛</a:t>
            </a:r>
          </a:p>
          <a:p>
            <a:pPr algn="justLow" rtl="1"/>
            <a:r>
              <a:rPr lang="ar-EG" sz="2000" dirty="0"/>
              <a:t>حكومة تعمل بحدٍّ أدنى من الأوراق؛</a:t>
            </a:r>
          </a:p>
          <a:p>
            <a:pPr algn="justLow" rtl="1"/>
            <a:r>
              <a:rPr lang="ar-EG" sz="2000" dirty="0"/>
              <a:t>حكومة مبنية على المعرفة ) ؛)</a:t>
            </a:r>
            <a:r>
              <a:rPr lang="en-US" sz="2000" dirty="0"/>
              <a:t>Knowledge-based government</a:t>
            </a:r>
          </a:p>
          <a:p>
            <a:pPr algn="justLow" rtl="1"/>
            <a:r>
              <a:rPr lang="ar-EG" sz="2000" dirty="0"/>
              <a:t>حكومة شفافة.</a:t>
            </a:r>
          </a:p>
          <a:p>
            <a:pPr algn="justLow" rtl="1"/>
            <a:r>
              <a:rPr lang="ar-EG" sz="2000" b="1" dirty="0" smtClean="0"/>
              <a:t>وبالتالي </a:t>
            </a:r>
            <a:r>
              <a:rPr lang="ar-EG" sz="2000" b="1" dirty="0"/>
              <a:t>للحكومة الإلكترونية عدة أوجه، يمكن التعرف عليها بواسطة المستخدمين وطرق تفاعلهم </a:t>
            </a:r>
            <a:r>
              <a:rPr lang="ar-EG" sz="2000" b="1" dirty="0" smtClean="0"/>
              <a:t>معها ، وهي</a:t>
            </a:r>
            <a:r>
              <a:rPr lang="ar-EG" sz="2000" b="1" dirty="0"/>
              <a:t>:</a:t>
            </a:r>
          </a:p>
          <a:p>
            <a:pPr algn="justLow" rtl="1"/>
            <a:r>
              <a:rPr lang="ar-EG" sz="2000" dirty="0"/>
              <a:t>حكومة-إلى-مواطن ) </a:t>
            </a:r>
            <a:r>
              <a:rPr lang="en-US" sz="2000" dirty="0"/>
              <a:t>G2C (: </a:t>
            </a:r>
            <a:r>
              <a:rPr lang="ar-EG" sz="2000" dirty="0"/>
              <a:t>تقدّم الخدمات والمعلومات للمواطنين.</a:t>
            </a:r>
          </a:p>
          <a:p>
            <a:pPr algn="justLow" rtl="1"/>
            <a:r>
              <a:rPr lang="ar-EG" sz="2000" dirty="0"/>
              <a:t>حكومة-إلى-أعمال: ) </a:t>
            </a:r>
            <a:r>
              <a:rPr lang="en-US" sz="2000" dirty="0"/>
              <a:t>G2B ( </a:t>
            </a:r>
            <a:r>
              <a:rPr lang="ar-EG" sz="2000" dirty="0"/>
              <a:t>تبسّط جميع أشكال العلاقة والتواصل بين الحكومة وقطاع الأعمال.</a:t>
            </a:r>
          </a:p>
          <a:p>
            <a:pPr algn="justLow" rtl="1"/>
            <a:r>
              <a:rPr lang="ar-EG" sz="2000" dirty="0"/>
              <a:t>حكومة-إلى-حكومة ) </a:t>
            </a:r>
            <a:r>
              <a:rPr lang="en-US" sz="2000" dirty="0"/>
              <a:t>G2G (: </a:t>
            </a:r>
            <a:r>
              <a:rPr lang="ar-EG" sz="2000" dirty="0"/>
              <a:t>تدعم تشارك المعلومات والتعاون داخل أي جهة حكومية أو بين </a:t>
            </a:r>
            <a:r>
              <a:rPr lang="ar-EG" sz="2000" dirty="0" smtClean="0"/>
              <a:t>الجهات الحكومية </a:t>
            </a:r>
            <a:r>
              <a:rPr lang="ar-EG" sz="2000" dirty="0"/>
              <a:t>المختلفة.</a:t>
            </a:r>
          </a:p>
          <a:p>
            <a:pPr algn="justLow" rtl="1"/>
            <a:r>
              <a:rPr lang="ar-EG" sz="2000" dirty="0"/>
              <a:t>حكومة-إلى-موظف ) </a:t>
            </a:r>
            <a:r>
              <a:rPr lang="en-US" sz="2000" dirty="0"/>
              <a:t>G2E (: </a:t>
            </a:r>
            <a:r>
              <a:rPr lang="ar-EG" sz="2000" dirty="0"/>
              <a:t>تنسّق الإجراءات الداخلية وتحسّن الإنتاجية عن طريق تطوير الإدارة</a:t>
            </a:r>
          </a:p>
          <a:p>
            <a:pPr algn="justLow" rtl="1"/>
            <a:r>
              <a:rPr lang="ar-EG" sz="2000" dirty="0"/>
              <a:t>العامة وتحسين التواصل بين الموظفين الحكوميين</a:t>
            </a:r>
            <a:r>
              <a:rPr lang="ar-EG" sz="2000" dirty="0" smtClean="0"/>
              <a:t>.</a:t>
            </a:r>
          </a:p>
          <a:p>
            <a:pPr algn="r" rtl="1"/>
            <a:endParaRPr lang="ar-EG" sz="2000" dirty="0"/>
          </a:p>
          <a:p>
            <a:pPr algn="justLow" rtl="1"/>
            <a:endParaRPr lang="ar-EG" sz="2000" dirty="0"/>
          </a:p>
          <a:p>
            <a:pPr algn="justLow" rtl="1"/>
            <a:endParaRPr lang="ar-EG" sz="2000" dirty="0"/>
          </a:p>
        </p:txBody>
      </p:sp>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77392" y="583447"/>
            <a:ext cx="1951796" cy="5408666"/>
          </a:xfrm>
          <a:prstGeom prst="rect">
            <a:avLst/>
          </a:prstGeom>
        </p:spPr>
      </p:pic>
      <p:sp>
        <p:nvSpPr>
          <p:cNvPr id="12" name="TextBox 11">
            <a:extLst>
              <a:ext uri="{FF2B5EF4-FFF2-40B4-BE49-F238E27FC236}">
                <a16:creationId xmlns:a16="http://schemas.microsoft.com/office/drawing/2014/main" xmlns="" id="{904B7CA6-23A4-2E24-5FFC-ECEA38831F6A}"/>
              </a:ext>
            </a:extLst>
          </p:cNvPr>
          <p:cNvSpPr txBox="1"/>
          <p:nvPr/>
        </p:nvSpPr>
        <p:spPr>
          <a:xfrm>
            <a:off x="5436234" y="846840"/>
            <a:ext cx="4359207" cy="461665"/>
          </a:xfrm>
          <a:prstGeom prst="rect">
            <a:avLst/>
          </a:prstGeom>
          <a:noFill/>
        </p:spPr>
        <p:txBody>
          <a:bodyPr wrap="square" rtlCol="0">
            <a:spAutoFit/>
          </a:bodyPr>
          <a:lstStyle/>
          <a:p>
            <a:pPr lvl="0" algn="ctr" rtl="1"/>
            <a:r>
              <a:rPr lang="ar-EG" sz="2400" b="1" dirty="0" smtClean="0">
                <a:solidFill>
                  <a:srgbClr val="C00000"/>
                </a:solidFill>
              </a:rPr>
              <a:t>2-الإطار العام للحكومة </a:t>
            </a:r>
            <a:r>
              <a:rPr lang="ar-EG" sz="2400" b="1" dirty="0">
                <a:solidFill>
                  <a:srgbClr val="C00000"/>
                </a:solidFill>
              </a:rPr>
              <a:t>الالكترونية</a:t>
            </a:r>
            <a:endParaRPr lang="en-US" sz="2400" dirty="0">
              <a:solidFill>
                <a:srgbClr val="C00000"/>
              </a:solidFill>
            </a:endParaRPr>
          </a:p>
        </p:txBody>
      </p:sp>
    </p:spTree>
    <p:extLst>
      <p:ext uri="{BB962C8B-B14F-4D97-AF65-F5344CB8AC3E}">
        <p14:creationId xmlns:p14="http://schemas.microsoft.com/office/powerpoint/2010/main" val="16464649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408821584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3292816" y="51834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3527467" y="1506802"/>
            <a:ext cx="8068308" cy="5324535"/>
          </a:xfrm>
          <a:prstGeom prst="rect">
            <a:avLst/>
          </a:prstGeom>
          <a:noFill/>
        </p:spPr>
        <p:txBody>
          <a:bodyPr wrap="square" rtlCol="0">
            <a:spAutoFit/>
          </a:bodyPr>
          <a:lstStyle/>
          <a:p>
            <a:pPr algn="justLow" rtl="1"/>
            <a:r>
              <a:rPr lang="ar-EG" sz="2000" dirty="0" smtClean="0"/>
              <a:t>فيما </a:t>
            </a:r>
            <a:r>
              <a:rPr lang="ar-EG" sz="2000" dirty="0"/>
              <a:t>يتعلق بالتفاعل مع المواطنين وكيفية النظر إلى الخدمات المقدَّمة، من الممكن منطقياً أن تقسم</a:t>
            </a:r>
          </a:p>
          <a:p>
            <a:pPr algn="justLow" rtl="1"/>
            <a:r>
              <a:rPr lang="ar-EG" sz="2000" dirty="0"/>
              <a:t>الخدمة المقدَّمة إلى قسمين هما: المكتب الأمامي ) </a:t>
            </a:r>
            <a:r>
              <a:rPr lang="en-US" sz="2000" dirty="0"/>
              <a:t>Front office ( </a:t>
            </a:r>
            <a:r>
              <a:rPr lang="ar-EG" sz="2000" dirty="0"/>
              <a:t>والمكتب الخلفي ) .)</a:t>
            </a:r>
            <a:r>
              <a:rPr lang="en-US" sz="2000" dirty="0"/>
              <a:t>Back </a:t>
            </a:r>
            <a:r>
              <a:rPr lang="en-US" sz="2000" dirty="0" smtClean="0"/>
              <a:t>office</a:t>
            </a:r>
            <a:r>
              <a:rPr lang="ar-EG" sz="2000" dirty="0" smtClean="0"/>
              <a:t> المكتب </a:t>
            </a:r>
            <a:r>
              <a:rPr lang="ar-EG" sz="2000" dirty="0"/>
              <a:t>الأمامي يعبّر عن الحكومة كما يراها طالب الخدمة، وكيفية التفاعل بين الحكومة وكل </a:t>
            </a:r>
            <a:r>
              <a:rPr lang="ar-EG" sz="2000" dirty="0" smtClean="0"/>
              <a:t>من المواطنين </a:t>
            </a:r>
            <a:r>
              <a:rPr lang="ar-EG" sz="2000" dirty="0"/>
              <a:t>وقطاع الأعمال. تشمل خدمات حكومة-إلى-مواطن تقديم المعلومات والخدمات </a:t>
            </a:r>
            <a:r>
              <a:rPr lang="ar-EG" sz="2000" dirty="0" smtClean="0"/>
              <a:t>العامة للمواطن</a:t>
            </a:r>
            <a:r>
              <a:rPr lang="ar-EG" sz="2000" dirty="0"/>
              <a:t>، في حين تشمل خدمات حكومة-إلى-أعمال جميع التعاملات بين قطاع الأعمال والحكومة</a:t>
            </a:r>
            <a:r>
              <a:rPr lang="ar-EG" sz="2000" dirty="0" smtClean="0"/>
              <a:t>.</a:t>
            </a:r>
            <a:r>
              <a:rPr lang="ar-EG" sz="2000" dirty="0"/>
              <a:t> يجري تقديم الخدمات إلكترونياً للمواطنين بواسطة أنظمة مخصصة للتشارك في المعلومات </a:t>
            </a:r>
            <a:r>
              <a:rPr lang="ar-EG" sz="2000" dirty="0" smtClean="0"/>
              <a:t>ضمن الحكومة</a:t>
            </a:r>
            <a:r>
              <a:rPr lang="ar-EG" sz="2000" dirty="0"/>
              <a:t>، وذلك عن طريق تطبيقات تمكّن المواطن من الوصول إلى المعلومات والخدمات من </a:t>
            </a:r>
            <a:r>
              <a:rPr lang="ar-EG" sz="2000" dirty="0" smtClean="0"/>
              <a:t>خلال بوابة </a:t>
            </a:r>
            <a:r>
              <a:rPr lang="ar-EG" sz="2000" dirty="0"/>
              <a:t>إلكترونية تعمل كنافذة واحدة ) </a:t>
            </a:r>
            <a:r>
              <a:rPr lang="en-US" sz="2000" dirty="0"/>
              <a:t>Single window online portal (، </a:t>
            </a:r>
            <a:r>
              <a:rPr lang="ar-EG" sz="2000" dirty="0"/>
              <a:t>وتقدم هذه البوابة – على سبيل المثال لا الحصر – الخدمات التالية </a:t>
            </a:r>
            <a:r>
              <a:rPr lang="ar-EG" sz="2000" dirty="0" smtClean="0"/>
              <a:t>للمواطنين: </a:t>
            </a:r>
            <a:endParaRPr lang="ar-EG" sz="2000" dirty="0"/>
          </a:p>
          <a:p>
            <a:pPr algn="r" rtl="1"/>
            <a:r>
              <a:rPr lang="ar-EG" sz="2000" dirty="0" smtClean="0"/>
              <a:t>تقديم </a:t>
            </a:r>
            <a:r>
              <a:rPr lang="ar-EG" sz="2000" dirty="0"/>
              <a:t>الطلبات، واستصدار مختلف الموافقات أو التراخيص أو الإجازات؛</a:t>
            </a:r>
          </a:p>
          <a:p>
            <a:pPr algn="r" rtl="1"/>
            <a:r>
              <a:rPr lang="ar-EG" sz="2000" dirty="0"/>
              <a:t>التزويد بمعلومات حول القواعد الناظمة والقرارات الإدارية والقوانين؛</a:t>
            </a:r>
          </a:p>
          <a:p>
            <a:pPr algn="justLow" rtl="1"/>
            <a:r>
              <a:rPr lang="ar-EG" sz="2000" dirty="0"/>
              <a:t>خدمات الدفع الإلكتروني، ومنها دفع واسترجاع الضرائب والدفعات المتعلقة بالخدمات الاجتماعية؛</a:t>
            </a:r>
          </a:p>
          <a:p>
            <a:pPr algn="justLow" rtl="1"/>
            <a:r>
              <a:rPr lang="ar-EG" sz="2000" dirty="0"/>
              <a:t>إتاحة فرصة المشاركة ) </a:t>
            </a:r>
            <a:r>
              <a:rPr lang="en-US" sz="2000" dirty="0"/>
              <a:t>Participation ( </a:t>
            </a:r>
            <a:r>
              <a:rPr lang="ar-EG" sz="2000" dirty="0"/>
              <a:t>في الشأن العام، وذلك عن طريق الاستشارة الإلكترونية</a:t>
            </a:r>
          </a:p>
          <a:p>
            <a:pPr algn="justLow" rtl="1"/>
            <a:r>
              <a:rPr lang="ar-EG" sz="2000" dirty="0"/>
              <a:t>والمداولة الإلكترونية والتصويت الإلكتروني.</a:t>
            </a:r>
          </a:p>
          <a:p>
            <a:pPr algn="justLow" rtl="1"/>
            <a:endParaRPr lang="ar-EG" sz="2000" dirty="0"/>
          </a:p>
          <a:p>
            <a:pPr algn="justLow" rtl="1"/>
            <a:endParaRPr lang="ar-EG" sz="2000" dirty="0"/>
          </a:p>
          <a:p>
            <a:pPr algn="justLow" rtl="1"/>
            <a:endParaRPr lang="ar-EG" sz="2000"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77392" y="583447"/>
            <a:ext cx="1951796" cy="5408666"/>
          </a:xfrm>
          <a:prstGeom prst="rect">
            <a:avLst/>
          </a:prstGeom>
        </p:spPr>
      </p:pic>
    </p:spTree>
    <p:extLst>
      <p:ext uri="{BB962C8B-B14F-4D97-AF65-F5344CB8AC3E}">
        <p14:creationId xmlns:p14="http://schemas.microsoft.com/office/powerpoint/2010/main" val="12437808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219117598"/>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3351491" y="40542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3556813" y="1393878"/>
            <a:ext cx="8068308" cy="6247864"/>
          </a:xfrm>
          <a:prstGeom prst="rect">
            <a:avLst/>
          </a:prstGeom>
          <a:noFill/>
        </p:spPr>
        <p:txBody>
          <a:bodyPr wrap="square" rtlCol="0">
            <a:spAutoFit/>
          </a:bodyPr>
          <a:lstStyle/>
          <a:p>
            <a:pPr algn="justLow" rtl="1"/>
            <a:r>
              <a:rPr lang="ar-EG" sz="2000" dirty="0" smtClean="0"/>
              <a:t>يتطلّب </a:t>
            </a:r>
            <a:r>
              <a:rPr lang="ar-EG" sz="2000" dirty="0"/>
              <a:t>بناء بوابة متمحورة حول المواطن )يقع المواطن في مركز اهتمامها( مع نظام مشاركة في</a:t>
            </a:r>
          </a:p>
          <a:p>
            <a:pPr algn="justLow" rtl="1"/>
            <a:r>
              <a:rPr lang="ar-EG" sz="2000" dirty="0"/>
              <a:t>المعلومات، أن يتم ترابط وتكامل قواعد البيانات الأساسية في الإدارة العامة، وأهمها: السجل المدني،</a:t>
            </a:r>
          </a:p>
          <a:p>
            <a:pPr algn="justLow" rtl="1"/>
            <a:r>
              <a:rPr lang="ar-EG" sz="2000" dirty="0"/>
              <a:t>وسجل الإقامة، والسجل العقاري، وسجل المركبات، وسجل الضرائب، وسجل التأمين.</a:t>
            </a:r>
          </a:p>
          <a:p>
            <a:pPr algn="justLow" rtl="1"/>
            <a:r>
              <a:rPr lang="ar-EG" sz="2000" dirty="0"/>
              <a:t>تتضمن خدمات حكومة-إلى-أعمال خدمات تسجيل الشركات التجارية والصناعية وغيرها من </a:t>
            </a:r>
            <a:r>
              <a:rPr lang="ar-EG" sz="2000" dirty="0" smtClean="0"/>
              <a:t>الخدمات المعاملاتية </a:t>
            </a:r>
            <a:r>
              <a:rPr lang="ar-EG" sz="2000" dirty="0"/>
              <a:t>الإلكترونية مثل عمليات التوريد والعطاءات وإرساء المناقصات والدفع الإلكتروني </a:t>
            </a:r>
            <a:r>
              <a:rPr lang="ar-EG" sz="2000" dirty="0" smtClean="0"/>
              <a:t>لمختلف الضرائب </a:t>
            </a:r>
            <a:r>
              <a:rPr lang="ar-EG" sz="2000" dirty="0"/>
              <a:t>والرسوم الحكومية. ونبين فيما يلي أهم التطبيقات الضرورية لتقديم خدمات </a:t>
            </a:r>
            <a:r>
              <a:rPr lang="ar-EG" sz="2000" dirty="0" smtClean="0"/>
              <a:t>حكومة-إلى- أعمال</a:t>
            </a:r>
            <a:r>
              <a:rPr lang="ar-EG" sz="2000" dirty="0"/>
              <a:t>:</a:t>
            </a:r>
          </a:p>
          <a:p>
            <a:pPr algn="justLow" rtl="1"/>
            <a:r>
              <a:rPr lang="ar-EG" sz="2000" dirty="0" smtClean="0"/>
              <a:t>*نظام </a:t>
            </a:r>
            <a:r>
              <a:rPr lang="ar-EG" sz="2000" dirty="0"/>
              <a:t>مشتريات إلكترونية متكامل: وهو عبارة عن نافذة واحدة بجميع المشتريات الحكومية يمكن</a:t>
            </a:r>
          </a:p>
          <a:p>
            <a:pPr algn="justLow" rtl="1"/>
            <a:r>
              <a:rPr lang="ar-EG" sz="2000" dirty="0"/>
              <a:t>من خلالها القيام بجميع عمليات الشراء إلكترونياً مثل التسجيل وتقديم العروض والتعاقد والدفع.</a:t>
            </a:r>
          </a:p>
          <a:p>
            <a:pPr algn="justLow" rtl="1"/>
            <a:r>
              <a:rPr lang="ar-EG" sz="2000" dirty="0" smtClean="0"/>
              <a:t>*نظام </a:t>
            </a:r>
            <a:r>
              <a:rPr lang="ar-EG" sz="2000" dirty="0"/>
              <a:t>الإدارة الجمركية الإلكترونية: الذي يمكِّن من القيام بأعمال الإدارة الجمركية من استيراد</a:t>
            </a:r>
          </a:p>
          <a:p>
            <a:pPr algn="justLow" rtl="1"/>
            <a:r>
              <a:rPr lang="ar-EG" sz="2000" dirty="0"/>
              <a:t>وتصدير بالشكل الإلكتروني وبلا أوراق، ويساهم في منع التهريب.</a:t>
            </a:r>
          </a:p>
          <a:p>
            <a:pPr algn="r" rtl="1"/>
            <a:r>
              <a:rPr lang="ar-EG" sz="2000" dirty="0" smtClean="0"/>
              <a:t>*نظام </a:t>
            </a:r>
            <a:r>
              <a:rPr lang="ar-EG" sz="2000" dirty="0"/>
              <a:t>تجارة إلكترونية: الذي يستخدم لبيع وشراء البضائع إلكترونياً.</a:t>
            </a:r>
            <a:endParaRPr lang="ar-EG" sz="2000" dirty="0" smtClean="0"/>
          </a:p>
          <a:p>
            <a:pPr algn="justLow" rtl="1"/>
            <a:r>
              <a:rPr lang="ar-EG" sz="2000" dirty="0"/>
              <a:t>تتضمن المكاتب الخلفية الأعمال الداخلية في الحكومة التي تدعم الإجراءات الحكومية الأساسية، </a:t>
            </a:r>
            <a:r>
              <a:rPr lang="ar-EG" sz="2000" dirty="0" smtClean="0"/>
              <a:t>وهذها</a:t>
            </a:r>
            <a:r>
              <a:rPr lang="en-US" sz="2000" dirty="0" smtClean="0"/>
              <a:t> </a:t>
            </a:r>
            <a:r>
              <a:rPr lang="ar-EG" sz="2000" dirty="0" smtClean="0"/>
              <a:t>لعمليات </a:t>
            </a:r>
            <a:r>
              <a:rPr lang="ar-EG" sz="2000" dirty="0"/>
              <a:t>غير منظورة من العموم. ويجب أن يتوازى العمل في تنفيذ الحكومة الإلكترونية مع العمل </a:t>
            </a:r>
            <a:r>
              <a:rPr lang="ar-EG" sz="2000" dirty="0" smtClean="0"/>
              <a:t>علىإصلاح </a:t>
            </a:r>
            <a:r>
              <a:rPr lang="ar-EG" sz="2000" dirty="0"/>
              <a:t>مجموعة من أعمال المكاتب الخلفية، حيث تدعم الحكومة الإلكترونية عملية الإصلاح </a:t>
            </a:r>
            <a:r>
              <a:rPr lang="ar-EG" sz="2000" dirty="0" smtClean="0"/>
              <a:t>المذكورة؛ويعتبر </a:t>
            </a:r>
            <a:r>
              <a:rPr lang="ar-EG" sz="2000" dirty="0"/>
              <a:t>هذا الإصلاح ضرورياً لنجاح الحكومة </a:t>
            </a:r>
            <a:r>
              <a:rPr lang="ar-EG" sz="2000" dirty="0" smtClean="0"/>
              <a:t>الإلكترونية.</a:t>
            </a:r>
            <a:endParaRPr lang="ar-EG" sz="2000" dirty="0"/>
          </a:p>
          <a:p>
            <a:pPr algn="justLow" rtl="1"/>
            <a:endParaRPr lang="ar-EG" sz="2000" dirty="0" smtClean="0"/>
          </a:p>
          <a:p>
            <a:pPr algn="justLow" rtl="1"/>
            <a:endParaRPr lang="ar-EG" sz="2000" dirty="0"/>
          </a:p>
          <a:p>
            <a:pPr algn="justLow" rtl="1"/>
            <a:endParaRPr lang="ar-EG" sz="2000" dirty="0"/>
          </a:p>
          <a:p>
            <a:pPr algn="justLow" rtl="1"/>
            <a:endParaRPr lang="ar-EG" sz="2000"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09035" y="583447"/>
            <a:ext cx="2041788" cy="5408666"/>
          </a:xfrm>
          <a:prstGeom prst="rect">
            <a:avLst/>
          </a:prstGeom>
        </p:spPr>
      </p:pic>
    </p:spTree>
    <p:extLst>
      <p:ext uri="{BB962C8B-B14F-4D97-AF65-F5344CB8AC3E}">
        <p14:creationId xmlns:p14="http://schemas.microsoft.com/office/powerpoint/2010/main" val="5494436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07</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3" name="Diagram 12"/>
          <p:cNvGraphicFramePr/>
          <p:nvPr>
            <p:extLst>
              <p:ext uri="{D42A27DB-BD31-4B8C-83A1-F6EECF244321}">
                <p14:modId xmlns:p14="http://schemas.microsoft.com/office/powerpoint/2010/main" val="2151839032"/>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7" name="TextBox 16"/>
          <p:cNvSpPr txBox="1"/>
          <p:nvPr/>
        </p:nvSpPr>
        <p:spPr>
          <a:xfrm>
            <a:off x="3496070" y="1424375"/>
            <a:ext cx="8350186" cy="8392434"/>
          </a:xfrm>
          <a:prstGeom prst="rect">
            <a:avLst/>
          </a:prstGeom>
          <a:noFill/>
        </p:spPr>
        <p:txBody>
          <a:bodyPr wrap="square" rtlCol="0">
            <a:spAutoFit/>
          </a:bodyPr>
          <a:lstStyle/>
          <a:p>
            <a:pPr algn="justLow" rtl="1"/>
            <a:endParaRPr lang="ar-EG" sz="2000" dirty="0" smtClean="0"/>
          </a:p>
          <a:p>
            <a:pPr algn="justLow" rtl="1"/>
            <a:r>
              <a:rPr lang="ar-EG" sz="2000" dirty="0" smtClean="0"/>
              <a:t>هناك </a:t>
            </a:r>
            <a:r>
              <a:rPr lang="ar-EG" sz="2000" dirty="0"/>
              <a:t>العديد من المزايا التي تقدمها الحكومة الإلكترونية، ومنها رفع جودة وكفاءة تقديم </a:t>
            </a:r>
            <a:r>
              <a:rPr lang="ar-EG" sz="2000" dirty="0" smtClean="0"/>
              <a:t>الخدمات الحكومية</a:t>
            </a:r>
            <a:r>
              <a:rPr lang="ar-EG" sz="2000" dirty="0"/>
              <a:t>، وتخفيض كلفة تقديمها، وتخفيف العبء الإداري على المواطنين وقطاع الأعمال، </a:t>
            </a:r>
            <a:r>
              <a:rPr lang="ar-EG" sz="2000" dirty="0" smtClean="0"/>
              <a:t>وتخفيض زمن </a:t>
            </a:r>
            <a:r>
              <a:rPr lang="ar-EG" sz="2000" dirty="0"/>
              <a:t>تنفيذ الإجراءات، وزيادة مشاركة المواطنين في آلية اتخاذ القرار، والارتقاء بالشفافية. </a:t>
            </a:r>
            <a:r>
              <a:rPr lang="ar-EG" sz="2000" dirty="0" smtClean="0"/>
              <a:t>من </a:t>
            </a:r>
            <a:r>
              <a:rPr lang="ar-EG" sz="2000" dirty="0"/>
              <a:t>ناحية أخرى، تساهم الحكومة الإلكترونية في بناء الثقة بين المواطن والحكومة، وذلك بتعزيز </a:t>
            </a:r>
            <a:r>
              <a:rPr lang="ar-EG" sz="2000" dirty="0" smtClean="0"/>
              <a:t>التفاعل المباشر </a:t>
            </a:r>
            <a:r>
              <a:rPr lang="ar-EG" sz="2000" dirty="0"/>
              <a:t>وجعل المعلومات متاحة بشكل أفضل وأسهل، علمأً أن الثقة بين المواطن والحكومة تشكِّل </a:t>
            </a:r>
            <a:r>
              <a:rPr lang="ar-EG" sz="2000" dirty="0" smtClean="0"/>
              <a:t>أحد أهم </a:t>
            </a:r>
            <a:r>
              <a:rPr lang="ar-EG" sz="2000" dirty="0"/>
              <a:t>مقومات الحوكمة أو الحكم الرشيد ) .)</a:t>
            </a:r>
            <a:r>
              <a:rPr lang="en-US" sz="2000" dirty="0"/>
              <a:t>Good governance</a:t>
            </a:r>
          </a:p>
          <a:p>
            <a:pPr algn="justLow" rtl="1"/>
            <a:r>
              <a:rPr lang="ar-EG" sz="2000" dirty="0"/>
              <a:t>تعتبر الحكومة الإلكترونية أحد أهم مرتكزات برامج تحديث العمل الحكومي، ويمكن </a:t>
            </a:r>
            <a:r>
              <a:rPr lang="ar-EG" sz="2000" dirty="0" smtClean="0"/>
              <a:t>للحكومة الإلكترونية </a:t>
            </a:r>
            <a:r>
              <a:rPr lang="ar-EG" sz="2000" dirty="0"/>
              <a:t>أن تساهم مساهمة فعالة في تطوير العمل الحكومي. ومع ازدياد تطبيق الحكومة </a:t>
            </a:r>
            <a:r>
              <a:rPr lang="ar-EG" sz="2000" dirty="0" smtClean="0"/>
              <a:t>الإلكترونية في </a:t>
            </a:r>
            <a:r>
              <a:rPr lang="ar-EG" sz="2000" dirty="0"/>
              <a:t>بلدان متعددة تزداد المطالب الشعبية )من قبل المواطنين وقطاع الأعمال( للحكومات لتقديم </a:t>
            </a:r>
            <a:r>
              <a:rPr lang="ar-EG" sz="2000" dirty="0" smtClean="0"/>
              <a:t>خدمات إلكترونية </a:t>
            </a:r>
            <a:r>
              <a:rPr lang="ar-EG" sz="2000" dirty="0"/>
              <a:t>إضافية. وعموماً، يساهم التطور في مجال الحكومة الإلكترونية في تعزيز نظرة </a:t>
            </a:r>
            <a:r>
              <a:rPr lang="ar-EG" sz="2000" dirty="0" smtClean="0"/>
              <a:t>المواطنين وقطاع </a:t>
            </a:r>
            <a:r>
              <a:rPr lang="ar-EG" sz="2000" dirty="0"/>
              <a:t>الأعمال لمدى تطور الحكومة وتقدمها. </a:t>
            </a:r>
          </a:p>
          <a:p>
            <a:pPr algn="justLow" rtl="1"/>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sp>
        <p:nvSpPr>
          <p:cNvPr id="19" name="TextBox 18">
            <a:extLst>
              <a:ext uri="{FF2B5EF4-FFF2-40B4-BE49-F238E27FC236}">
                <a16:creationId xmlns:a16="http://schemas.microsoft.com/office/drawing/2014/main" xmlns="" id="{F9A80F9F-74DB-1D57-04E8-E20E92A09B0A}"/>
              </a:ext>
            </a:extLst>
          </p:cNvPr>
          <p:cNvSpPr txBox="1"/>
          <p:nvPr/>
        </p:nvSpPr>
        <p:spPr>
          <a:xfrm>
            <a:off x="2614171" y="409888"/>
            <a:ext cx="4619141" cy="461665"/>
          </a:xfrm>
          <a:prstGeom prst="rect">
            <a:avLst/>
          </a:prstGeom>
          <a:noFill/>
        </p:spPr>
        <p:txBody>
          <a:bodyPr wrap="square" rtlCol="0">
            <a:spAutoFit/>
          </a:bodyPr>
          <a:lstStyle/>
          <a:p>
            <a:pPr algn="ctr"/>
            <a:r>
              <a:rPr lang="ar-EG" sz="2400" b="1" dirty="0" smtClean="0">
                <a:solidFill>
                  <a:schemeClr val="bg1"/>
                </a:solidFill>
                <a:latin typeface="Times New Roman" panose="02020603050405020304" pitchFamily="18" charset="0"/>
                <a:cs typeface="Times New Roman" panose="02020603050405020304" pitchFamily="18" charset="0"/>
              </a:rPr>
              <a:t>3-مزايا الحكومة الالكترونية</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14070" y="1462131"/>
            <a:ext cx="3018398" cy="4539687"/>
          </a:xfrm>
          <a:prstGeom prst="rect">
            <a:avLst/>
          </a:prstGeom>
        </p:spPr>
      </p:pic>
    </p:spTree>
    <p:extLst>
      <p:ext uri="{BB962C8B-B14F-4D97-AF65-F5344CB8AC3E}">
        <p14:creationId xmlns:p14="http://schemas.microsoft.com/office/powerpoint/2010/main" val="15507251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05773" y="129710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2330487" y="141454"/>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07</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385416130"/>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477673" y="1521497"/>
            <a:ext cx="11163868" cy="1938992"/>
          </a:xfrm>
          <a:prstGeom prst="rect">
            <a:avLst/>
          </a:prstGeom>
          <a:noFill/>
        </p:spPr>
        <p:txBody>
          <a:bodyPr wrap="square" rtlCol="0">
            <a:spAutoFit/>
          </a:bodyPr>
          <a:lstStyle/>
          <a:p>
            <a:pPr algn="justLow" rtl="1"/>
            <a:r>
              <a:rPr lang="ar-EG" sz="2000" dirty="0" smtClean="0"/>
              <a:t>إن </a:t>
            </a:r>
            <a:r>
              <a:rPr lang="ar-EG" sz="2000" dirty="0"/>
              <a:t>تنفيذ مبادرة الحكومة الإلكترونية هي عملية مستمرة، ويمكن تحديد مقدار التقدم في مبادرة </a:t>
            </a:r>
            <a:r>
              <a:rPr lang="ar-EG" sz="2000" dirty="0" smtClean="0"/>
              <a:t>الحكومة الإلكترونية </a:t>
            </a:r>
            <a:r>
              <a:rPr lang="ar-EG" sz="2000" dirty="0"/>
              <a:t>بتقسيمها إلى مراحل؛ بحيث تتميَّز مرحلة عن أخرى بمقدار التطور في مجال البنى </a:t>
            </a:r>
            <a:r>
              <a:rPr lang="ar-EG" sz="2000" dirty="0" smtClean="0"/>
              <a:t>التحتية والقدرات </a:t>
            </a:r>
            <a:r>
              <a:rPr lang="ar-EG" sz="2000" dirty="0"/>
              <a:t>والمعرفة. ويُعدُّ نموذجا النضج المطوران من قبل الأمم المتحدة </a:t>
            </a:r>
            <a:r>
              <a:rPr lang="ar-EG" sz="2000" dirty="0" smtClean="0"/>
              <a:t>ومن </a:t>
            </a:r>
            <a:r>
              <a:rPr lang="ar-EG" sz="2000" dirty="0"/>
              <a:t>قبل البنك الدولي </a:t>
            </a:r>
            <a:r>
              <a:rPr lang="ar-EG" sz="2000" dirty="0" smtClean="0"/>
              <a:t>من</a:t>
            </a:r>
            <a:r>
              <a:rPr lang="ar-EG" sz="2000" dirty="0"/>
              <a:t> </a:t>
            </a:r>
            <a:r>
              <a:rPr lang="ar-EG" sz="2000" dirty="0" smtClean="0"/>
              <a:t>أكثر </a:t>
            </a:r>
            <a:r>
              <a:rPr lang="ar-EG" sz="2000" dirty="0"/>
              <a:t>نماذج نضج الحكومة الإلكترونية انتشاراً، حيث يرى كلا النموذجين في الحكومة الإلكترونية </a:t>
            </a:r>
            <a:r>
              <a:rPr lang="ar-EG" sz="2000" dirty="0" smtClean="0"/>
              <a:t>عملية تطوير </a:t>
            </a:r>
            <a:r>
              <a:rPr lang="ar-EG" sz="2000" dirty="0"/>
              <a:t>مستمرة يتم من خلالها إطلاق وتنفيذ مبادرة الحكومة الإلكترونية. وقد أجرت الأمم </a:t>
            </a:r>
            <a:r>
              <a:rPr lang="ar-EG" sz="2000" dirty="0" smtClean="0"/>
              <a:t>المتحدة دراسة </a:t>
            </a:r>
            <a:r>
              <a:rPr lang="ar-EG" sz="2000" dirty="0"/>
              <a:t>مقارنة لنضج الحكومة الإلكترونية في جهات متعددة وتمكنت من خلالها من تمييز خمس </a:t>
            </a:r>
            <a:r>
              <a:rPr lang="ar-EG" sz="2000" dirty="0" smtClean="0"/>
              <a:t>مراحل لتقدم </a:t>
            </a:r>
            <a:r>
              <a:rPr lang="ar-EG" sz="2000" dirty="0"/>
              <a:t>مبادرة الحكومة الإلكترونية، وذلك من خلال تقييم المحتوى والخدمات الإلكترونية المتاحة </a:t>
            </a:r>
            <a:r>
              <a:rPr lang="ar-EG" sz="2000" dirty="0" smtClean="0"/>
              <a:t>عبر المواقع المعتمدة. </a:t>
            </a:r>
            <a:endParaRPr lang="ar-EG" sz="2000" dirty="0"/>
          </a:p>
        </p:txBody>
      </p:sp>
      <p:sp>
        <p:nvSpPr>
          <p:cNvPr id="18" name="TextBox 17">
            <a:extLst>
              <a:ext uri="{FF2B5EF4-FFF2-40B4-BE49-F238E27FC236}">
                <a16:creationId xmlns:a16="http://schemas.microsoft.com/office/drawing/2014/main" xmlns="" id="{F9A80F9F-74DB-1D57-04E8-E20E92A09B0A}"/>
              </a:ext>
            </a:extLst>
          </p:cNvPr>
          <p:cNvSpPr txBox="1"/>
          <p:nvPr/>
        </p:nvSpPr>
        <p:spPr>
          <a:xfrm>
            <a:off x="3864279" y="502222"/>
            <a:ext cx="4619141" cy="461665"/>
          </a:xfrm>
          <a:prstGeom prst="rect">
            <a:avLst/>
          </a:prstGeom>
          <a:noFill/>
        </p:spPr>
        <p:txBody>
          <a:bodyPr wrap="square" rtlCol="0">
            <a:spAutoFit/>
          </a:bodyPr>
          <a:lstStyle/>
          <a:p>
            <a:pPr algn="ctr"/>
            <a:r>
              <a:rPr lang="ar-EG" sz="2400" b="1" dirty="0" smtClean="0">
                <a:solidFill>
                  <a:schemeClr val="bg1"/>
                </a:solidFill>
                <a:latin typeface="Times New Roman" panose="02020603050405020304" pitchFamily="18" charset="0"/>
                <a:cs typeface="Times New Roman" panose="02020603050405020304" pitchFamily="18" charset="0"/>
              </a:rPr>
              <a:t>4-مراحل نضج الحكومة الالكترونية </a:t>
            </a:r>
            <a:endParaRPr lang="en-US" sz="2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19" name="Diagram 18"/>
          <p:cNvGraphicFramePr/>
          <p:nvPr>
            <p:extLst>
              <p:ext uri="{D42A27DB-BD31-4B8C-83A1-F6EECF244321}">
                <p14:modId xmlns:p14="http://schemas.microsoft.com/office/powerpoint/2010/main" val="889908042"/>
              </p:ext>
            </p:extLst>
          </p:nvPr>
        </p:nvGraphicFramePr>
        <p:xfrm>
          <a:off x="2071747" y="3519160"/>
          <a:ext cx="9210675" cy="2595603"/>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spTree>
    <p:extLst>
      <p:ext uri="{BB962C8B-B14F-4D97-AF65-F5344CB8AC3E}">
        <p14:creationId xmlns:p14="http://schemas.microsoft.com/office/powerpoint/2010/main" val="16522143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661814" y="91782"/>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07</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2150351166"/>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2692864" y="1414509"/>
            <a:ext cx="9153391" cy="10618291"/>
          </a:xfrm>
          <a:prstGeom prst="rect">
            <a:avLst/>
          </a:prstGeom>
          <a:noFill/>
        </p:spPr>
        <p:txBody>
          <a:bodyPr wrap="square" rtlCol="0">
            <a:spAutoFit/>
          </a:bodyPr>
          <a:lstStyle/>
          <a:p>
            <a:pPr algn="justLow" rtl="1"/>
            <a:r>
              <a:rPr lang="ar-EG" sz="2000" b="1" dirty="0" smtClean="0"/>
              <a:t>1- مرحلة البزوغ</a:t>
            </a:r>
          </a:p>
          <a:p>
            <a:pPr algn="justLow" rtl="1"/>
            <a:r>
              <a:rPr lang="ar-EG" sz="2000" dirty="0" smtClean="0"/>
              <a:t>في هذه المرحلة، حضور رسمي للحكومة في مجموعة من المواقع الإلكترونية المنعزلة بعضها عن بعض، ويتم من خلالها نشر بعض المعلومات المحدودة التي لا تتغير إلا نادراً.</a:t>
            </a:r>
          </a:p>
          <a:p>
            <a:pPr algn="justLow" rtl="1"/>
            <a:r>
              <a:rPr lang="ar-EG" sz="2000" b="1" dirty="0" smtClean="0"/>
              <a:t>2 -مرحلة التحسن</a:t>
            </a:r>
          </a:p>
          <a:p>
            <a:pPr algn="justLow" rtl="1"/>
            <a:r>
              <a:rPr lang="ar-EG" sz="2000" dirty="0" smtClean="0"/>
              <a:t>في هذه المرحلة، يزداد عدد المواقع الإلكترونية، ويجري تحديث معلوماتها باستمرار، ويغلب على المحتوى الطابع الديناميكي.</a:t>
            </a:r>
          </a:p>
          <a:p>
            <a:pPr algn="justLow" rtl="1"/>
            <a:r>
              <a:rPr lang="ar-EG" sz="2000" b="1" dirty="0" smtClean="0"/>
              <a:t>3 -مرحلة التفاعل</a:t>
            </a:r>
          </a:p>
          <a:p>
            <a:pPr algn="justLow" rtl="1"/>
            <a:r>
              <a:rPr lang="ar-EG" sz="2000" dirty="0" smtClean="0"/>
              <a:t>في هذه المرحلة، يتاح للمستخدمين الحصول على النماذج الإلكترونية والتواصل عبر البريد الإلكتروني مع الموظفين والمسؤولين الحكوميين والتفاعل عبر المواقع الإلكترونية وحجز المواعيد وإرسال الطلبات إلى الحكومة.</a:t>
            </a:r>
          </a:p>
          <a:p>
            <a:pPr algn="r" rtl="1"/>
            <a:r>
              <a:rPr lang="ar-EG" sz="2000" b="1" dirty="0"/>
              <a:t>4 </a:t>
            </a:r>
            <a:r>
              <a:rPr lang="ar-EG" sz="2000" b="1" dirty="0" smtClean="0"/>
              <a:t>-مرحلة </a:t>
            </a:r>
            <a:r>
              <a:rPr lang="ar-EG" sz="2000" b="1" dirty="0"/>
              <a:t>المعاملات</a:t>
            </a:r>
          </a:p>
          <a:p>
            <a:pPr algn="r" rtl="1"/>
            <a:r>
              <a:rPr lang="ar-EG" sz="2000" dirty="0"/>
              <a:t>في هذه المرحلة يمكن للمستخدم دفع كلفة </a:t>
            </a:r>
            <a:r>
              <a:rPr lang="ar-EG" sz="2000" dirty="0" smtClean="0"/>
              <a:t>المعاملة إلكترونياً </a:t>
            </a:r>
            <a:r>
              <a:rPr lang="ar-EG" sz="2000" dirty="0"/>
              <a:t>وإتمام جميع المعاملات ذات الطابع </a:t>
            </a:r>
            <a:r>
              <a:rPr lang="ar-EG" sz="2000" dirty="0" smtClean="0"/>
              <a:t>المالي إلكترونياً</a:t>
            </a:r>
            <a:r>
              <a:rPr lang="ar-EG" sz="2000" dirty="0"/>
              <a:t>.</a:t>
            </a:r>
            <a:endParaRPr lang="ar-EG" sz="2000" dirty="0" smtClean="0"/>
          </a:p>
          <a:p>
            <a:pPr algn="r" rtl="1"/>
            <a:r>
              <a:rPr lang="ar-EG" sz="2000" b="1" dirty="0"/>
              <a:t>5 </a:t>
            </a:r>
            <a:r>
              <a:rPr lang="ar-EG" sz="2000" b="1" dirty="0" smtClean="0"/>
              <a:t>-مرحلة </a:t>
            </a:r>
            <a:r>
              <a:rPr lang="ar-EG" sz="2000" b="1" dirty="0"/>
              <a:t>التكامل</a:t>
            </a:r>
          </a:p>
          <a:p>
            <a:pPr algn="justLow" rtl="1"/>
            <a:r>
              <a:rPr lang="ar-EG" sz="2000" dirty="0"/>
              <a:t>في هذه المرحلة تتكامل الخدمات الإلكترونية عبر </a:t>
            </a:r>
            <a:r>
              <a:rPr lang="ar-EG" sz="2000" dirty="0" smtClean="0"/>
              <a:t>الجهات الحكومية</a:t>
            </a:r>
            <a:r>
              <a:rPr lang="ar-EG" sz="2000" dirty="0"/>
              <a:t>، على نحو يخفي الحدود بين </a:t>
            </a:r>
            <a:r>
              <a:rPr lang="ar-EG" sz="2000" dirty="0" smtClean="0"/>
              <a:t>الجهات الحكومية ويمكِّن </a:t>
            </a:r>
            <a:r>
              <a:rPr lang="ar-EG" sz="2000" dirty="0"/>
              <a:t>المستخدم من طلب الخدمات والحصول </a:t>
            </a:r>
            <a:r>
              <a:rPr lang="ar-EG" sz="2000" dirty="0" smtClean="0"/>
              <a:t>عليها إلكترونياً </a:t>
            </a:r>
            <a:r>
              <a:rPr lang="ar-EG" sz="2000" dirty="0"/>
              <a:t>دون الحاجة للمتابعة مع كل وزارة على حدة.</a:t>
            </a:r>
          </a:p>
          <a:p>
            <a:pPr algn="r" rtl="1"/>
            <a:endParaRPr lang="ar-EG" sz="2000" dirty="0"/>
          </a:p>
          <a:p>
            <a:pPr algn="r" rtl="1"/>
            <a:endParaRPr lang="ar-EG" sz="2000" dirty="0"/>
          </a:p>
          <a:p>
            <a:pPr algn="r" rtl="1"/>
            <a:endParaRPr lang="ar-EG" sz="2000" dirty="0"/>
          </a:p>
          <a:p>
            <a:pPr algn="justLow" rtl="1"/>
            <a:endParaRPr lang="ar-EG" sz="2400" dirty="0" smtClean="0"/>
          </a:p>
          <a:p>
            <a:pPr algn="justLow" rtl="1"/>
            <a:endParaRPr lang="ar-EG" sz="2000" dirty="0" smtClean="0"/>
          </a:p>
          <a:p>
            <a:pPr algn="r" rtl="1"/>
            <a:endParaRPr lang="ar-EG" sz="2000" dirty="0" smtClean="0"/>
          </a:p>
          <a:p>
            <a:pPr algn="r" rtl="1"/>
            <a:endParaRPr lang="ar-EG" sz="2000" dirty="0" smtClean="0"/>
          </a:p>
          <a:p>
            <a:pPr algn="r" rtl="1"/>
            <a:endParaRPr lang="ar-EG" sz="2000" dirty="0" smtClean="0"/>
          </a:p>
          <a:p>
            <a:pPr algn="r" rtl="1"/>
            <a:endParaRPr lang="ar-EG" sz="2000" dirty="0" smtClean="0"/>
          </a:p>
          <a:p>
            <a:pPr algn="r" rtl="1"/>
            <a:endParaRPr lang="ar-EG" sz="2000" dirty="0" smtClean="0"/>
          </a:p>
          <a:p>
            <a:pPr algn="r" rtl="1"/>
            <a:endParaRPr lang="ar-EG" sz="2000" dirty="0" smtClean="0"/>
          </a:p>
          <a:p>
            <a:pPr lvl="0" algn="r"/>
            <a:endParaRPr lang="ar-EG" sz="2000" b="1" dirty="0" smtClean="0"/>
          </a:p>
          <a:p>
            <a:pPr lvl="0" algn="r"/>
            <a:endParaRPr lang="ar-EG" sz="2000" b="1" dirty="0" smtClean="0"/>
          </a:p>
          <a:p>
            <a:pPr lvl="0" algn="r"/>
            <a:endParaRPr lang="ar-EG" sz="2000" b="1" dirty="0" smtClean="0"/>
          </a:p>
          <a:p>
            <a:pPr lvl="0" algn="r"/>
            <a:endParaRPr lang="ar-EG" sz="2000" b="1" dirty="0" smtClean="0"/>
          </a:p>
          <a:p>
            <a:pPr lvl="0" algn="r"/>
            <a:endParaRPr lang="ar-EG" sz="2000" b="1" dirty="0" smtClean="0"/>
          </a:p>
          <a:p>
            <a:pPr lvl="0" algn="r"/>
            <a:r>
              <a:rPr lang="ar-EG" sz="2000" b="1" dirty="0" smtClean="0"/>
              <a:t> </a:t>
            </a:r>
            <a:endParaRPr lang="en-US" sz="2000" b="1" dirty="0" smtClean="0"/>
          </a:p>
          <a:p>
            <a:pPr algn="justLow" rtl="1"/>
            <a:endParaRPr lang="ar-EG" sz="2000" dirty="0"/>
          </a:p>
        </p:txBody>
      </p:sp>
      <p:pic>
        <p:nvPicPr>
          <p:cNvPr id="17" name="Picture 16"/>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378990" y="1323730"/>
            <a:ext cx="2200096" cy="4587046"/>
          </a:xfrm>
          <a:prstGeom prst="rect">
            <a:avLst/>
          </a:prstGeom>
        </p:spPr>
      </p:pic>
    </p:spTree>
    <p:extLst>
      <p:ext uri="{BB962C8B-B14F-4D97-AF65-F5344CB8AC3E}">
        <p14:creationId xmlns:p14="http://schemas.microsoft.com/office/powerpoint/2010/main" val="10131282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5" name="TextBox 4">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8"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9"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10"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11" name="Rectangle 10">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614171" y="409888"/>
            <a:ext cx="4619141" cy="461665"/>
          </a:xfrm>
          <a:prstGeom prst="rect">
            <a:avLst/>
          </a:prstGeom>
          <a:noFill/>
        </p:spPr>
        <p:txBody>
          <a:bodyPr wrap="square" rtlCol="0">
            <a:spAutoFit/>
          </a:bodyPr>
          <a:lstStyle/>
          <a:p>
            <a:pPr algn="ctr"/>
            <a:r>
              <a:rPr lang="ar-EG" sz="2400" b="1" dirty="0" smtClean="0">
                <a:solidFill>
                  <a:schemeClr val="bg1"/>
                </a:solidFill>
              </a:rPr>
              <a:t>5-عوامل نجاح الحكومة </a:t>
            </a:r>
            <a:r>
              <a:rPr lang="ar-EG" sz="2400" b="1" dirty="0">
                <a:solidFill>
                  <a:schemeClr val="bg1"/>
                </a:solidFill>
              </a:rPr>
              <a:t>الإلكترونية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graphicFrame>
        <p:nvGraphicFramePr>
          <p:cNvPr id="15" name="Diagram 14"/>
          <p:cNvGraphicFramePr/>
          <p:nvPr>
            <p:extLst>
              <p:ext uri="{D42A27DB-BD31-4B8C-83A1-F6EECF244321}">
                <p14:modId xmlns:p14="http://schemas.microsoft.com/office/powerpoint/2010/main" val="215002306"/>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graphicFrame>
        <p:nvGraphicFramePr>
          <p:cNvPr id="22" name="Diagram 21"/>
          <p:cNvGraphicFramePr/>
          <p:nvPr>
            <p:extLst>
              <p:ext uri="{D42A27DB-BD31-4B8C-83A1-F6EECF244321}">
                <p14:modId xmlns:p14="http://schemas.microsoft.com/office/powerpoint/2010/main" val="1479989325"/>
              </p:ext>
            </p:extLst>
          </p:nvPr>
        </p:nvGraphicFramePr>
        <p:xfrm>
          <a:off x="694979" y="1462131"/>
          <a:ext cx="11151277" cy="4849249"/>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spTree>
    <p:extLst>
      <p:ext uri="{BB962C8B-B14F-4D97-AF65-F5344CB8AC3E}">
        <p14:creationId xmlns:p14="http://schemas.microsoft.com/office/powerpoint/2010/main" val="40776440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07</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366012845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5281806" y="1424375"/>
            <a:ext cx="6564449" cy="8463855"/>
          </a:xfrm>
          <a:prstGeom prst="rect">
            <a:avLst/>
          </a:prstGeom>
          <a:noFill/>
        </p:spPr>
        <p:txBody>
          <a:bodyPr wrap="square" rtlCol="0">
            <a:spAutoFit/>
          </a:bodyPr>
          <a:lstStyle/>
          <a:p>
            <a:pPr algn="r" rtl="1"/>
            <a:r>
              <a:rPr lang="ar-EG" sz="2400" b="1" u="sng" dirty="0" smtClean="0"/>
              <a:t>القوانين والتشريعات:</a:t>
            </a:r>
            <a:endParaRPr lang="ar-EG" sz="2400" b="1" u="sng" dirty="0"/>
          </a:p>
          <a:p>
            <a:pPr algn="justLow" rtl="1"/>
            <a:r>
              <a:rPr lang="ar-EG" sz="2000" dirty="0"/>
              <a:t>تتطلب عمليات التطبيق لمبادرة الحكومة الإلكترونية التعامل مع مجموعة من القضايا القانونية والتشريعية، </a:t>
            </a:r>
            <a:r>
              <a:rPr lang="ar-EG" sz="2000" dirty="0" smtClean="0"/>
              <a:t>وذلك كي </a:t>
            </a:r>
            <a:r>
              <a:rPr lang="ar-EG" sz="2000" dirty="0"/>
              <a:t>لا تعرقل القوانين المصممة للتعامل مع بيئة ورقية التعامل مع الخدمات الإلكترونية. لهذا فمن الضروري أن </a:t>
            </a:r>
            <a:r>
              <a:rPr lang="ar-EG" sz="2000" dirty="0" smtClean="0"/>
              <a:t>يتم تحديث </a:t>
            </a:r>
            <a:r>
              <a:rPr lang="ar-EG" sz="2000" dirty="0"/>
              <a:t>القوانين الحالية أو وضع قوانين جديدة تسمح بالتعامل مع الوثائق والتعاملات الإلكترونية.</a:t>
            </a:r>
          </a:p>
          <a:p>
            <a:pPr algn="justLow" rtl="1"/>
            <a:r>
              <a:rPr lang="ar-EG" sz="2000" dirty="0"/>
              <a:t>يمكن تصنيف التشريعات السيبرانية، تبعاً لموضوعها، في أربعة أنواع: النوع الأول يتضمن القوانين الهادفة إلى </a:t>
            </a:r>
            <a:r>
              <a:rPr lang="ar-EG" sz="2000" dirty="0" smtClean="0"/>
              <a:t>حماية المستخدم</a:t>
            </a:r>
            <a:r>
              <a:rPr lang="ar-EG" sz="2000" dirty="0"/>
              <a:t>، مثل حماية الخصوصية والبيانات الشخصية وحماية حقوق المستهلك؛ والنوع الثاني يتعلق </a:t>
            </a:r>
            <a:r>
              <a:rPr lang="ar-EG" sz="2000" dirty="0" smtClean="0"/>
              <a:t>بالقانون الجزائي </a:t>
            </a:r>
            <a:r>
              <a:rPr lang="ar-EG" sz="2000" dirty="0"/>
              <a:t>وهو خاص بمعالجة الجرائم والاستخدام السيّئ للفضاء السيبراني؛ والنوع الثالث مرتبط بحماية </a:t>
            </a:r>
            <a:r>
              <a:rPr lang="ar-EG" sz="2000" dirty="0" smtClean="0"/>
              <a:t>الملكية الفكرية </a:t>
            </a:r>
            <a:r>
              <a:rPr lang="ar-EG" sz="2000" dirty="0"/>
              <a:t>للمنتجات والبرامج والمعلومات المنشورة على الإنترنت بما يتلاءم مع أوضاع دول المنطقة وتحفيز </a:t>
            </a:r>
            <a:r>
              <a:rPr lang="ar-EG" sz="2000" dirty="0" smtClean="0"/>
              <a:t>الإبداع فيها</a:t>
            </a:r>
            <a:r>
              <a:rPr lang="ar-EG" sz="2000" dirty="0"/>
              <a:t>؛ والنوع الرابع يهدف إلى تنظيم النشاطات الإدارية والتجارية على الفضاء </a:t>
            </a:r>
            <a:r>
              <a:rPr lang="ar-EG" sz="2000" dirty="0" smtClean="0"/>
              <a:t>السيبراني.</a:t>
            </a:r>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pic>
        <p:nvPicPr>
          <p:cNvPr id="17" name="Picture 16"/>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44015" y="1585451"/>
            <a:ext cx="4674085" cy="4154952"/>
          </a:xfrm>
          <a:prstGeom prst="rect">
            <a:avLst/>
          </a:prstGeom>
        </p:spPr>
      </p:pic>
    </p:spTree>
    <p:extLst>
      <p:ext uri="{BB962C8B-B14F-4D97-AF65-F5344CB8AC3E}">
        <p14:creationId xmlns:p14="http://schemas.microsoft.com/office/powerpoint/2010/main" val="28056216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07</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1159638844"/>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694979" y="1585451"/>
            <a:ext cx="11151277" cy="13757612"/>
          </a:xfrm>
          <a:prstGeom prst="rect">
            <a:avLst/>
          </a:prstGeom>
          <a:noFill/>
        </p:spPr>
        <p:txBody>
          <a:bodyPr wrap="square" rtlCol="0">
            <a:spAutoFit/>
          </a:bodyPr>
          <a:lstStyle/>
          <a:p>
            <a:pPr algn="justLow" rtl="1"/>
            <a:r>
              <a:rPr lang="ar-EG" sz="2000" dirty="0" smtClean="0"/>
              <a:t>أصدرت </a:t>
            </a:r>
            <a:r>
              <a:rPr lang="ar-EG" sz="2000" dirty="0"/>
              <a:t>الإسكوا عام 2009 نموذجاً يحدد المواضيع الهامة لكل قانون من قوانين الفضاء السيبراني، لمساعدة البلدان في وضع تشريعاتها السيبرانية وفي تقييم قوانينها القائمة وتحديد مواضع النقص فيها. وقد طبقت الإسكوا هذا النموذج على عدد من بلدان المنطقة، وأصدرت جداول للبلدان الأعضاء تبين القوانين الصادرة في كل منها استناداً إلى هذا النموذج، ويتضمن النموذج المحاور التشريعية التالية:</a:t>
            </a:r>
          </a:p>
          <a:p>
            <a:pPr algn="justLow" rtl="1"/>
            <a:r>
              <a:rPr lang="ar-EG" sz="2000" b="1" dirty="0"/>
              <a:t>حماية البيانات الشخصية؛</a:t>
            </a:r>
          </a:p>
          <a:p>
            <a:pPr algn="justLow" rtl="1"/>
            <a:r>
              <a:rPr lang="ar-EG" sz="2000" b="1" dirty="0"/>
              <a:t>حرية وسرية المعلومات في الاتصالات الإلكترونية؛</a:t>
            </a:r>
          </a:p>
          <a:p>
            <a:pPr algn="justLow" rtl="1"/>
            <a:r>
              <a:rPr lang="ar-EG" sz="2000" b="1" dirty="0"/>
              <a:t>حقوق الملكية الفكرية والصناعية؛</a:t>
            </a:r>
          </a:p>
          <a:p>
            <a:pPr algn="justLow" rtl="1"/>
            <a:r>
              <a:rPr lang="ar-EG" sz="2000" b="1" dirty="0"/>
              <a:t>التجارة الإلكترونية؛</a:t>
            </a:r>
          </a:p>
          <a:p>
            <a:pPr algn="r" rtl="1"/>
            <a:r>
              <a:rPr lang="ar-EG" sz="2000" b="1" dirty="0"/>
              <a:t>المعاملات الإلكترونية؛</a:t>
            </a:r>
          </a:p>
          <a:p>
            <a:pPr algn="r" rtl="1"/>
            <a:r>
              <a:rPr lang="ar-EG" sz="2000" b="1" dirty="0"/>
              <a:t>الجرائم السيبرانية.</a:t>
            </a:r>
          </a:p>
          <a:p>
            <a:pPr algn="r" rtl="1"/>
            <a:r>
              <a:rPr lang="ar-EG" sz="2000" dirty="0"/>
              <a:t>بالإضافة إلى النقاط السابقة، هناك مواضيع أخرى يجب تغطيتها لضمان أن القوانين المعمول بها تدعم </a:t>
            </a:r>
            <a:r>
              <a:rPr lang="ar-EG" sz="2000" dirty="0" smtClean="0"/>
              <a:t>الحكومة الإلكترونية </a:t>
            </a:r>
            <a:r>
              <a:rPr lang="ar-EG" sz="2000" dirty="0"/>
              <a:t>ولا تعرقلها. وبوجه عام يجب أن يتم وضع التشريعات الإضافية التالية لتتمكن الحكومة الإلكترونية </a:t>
            </a:r>
            <a:r>
              <a:rPr lang="ar-EG" sz="2000" dirty="0" smtClean="0"/>
              <a:t>من النجاح</a:t>
            </a:r>
            <a:r>
              <a:rPr lang="ar-EG" sz="2000" dirty="0"/>
              <a:t>:</a:t>
            </a:r>
          </a:p>
          <a:p>
            <a:pPr algn="r" rtl="1"/>
            <a:r>
              <a:rPr lang="ar-EG" sz="2000" b="1" dirty="0"/>
              <a:t>قوانين/تعليمات متعلقة بالتغيير في سيرورة إجراءات العمل ) </a:t>
            </a:r>
            <a:r>
              <a:rPr lang="en-US" sz="2000" b="1" dirty="0"/>
              <a:t>Business processes </a:t>
            </a:r>
            <a:r>
              <a:rPr lang="en-US" sz="2000" b="1" dirty="0" smtClean="0"/>
              <a:t>( </a:t>
            </a:r>
            <a:r>
              <a:rPr lang="ar-EG" sz="2000" b="1" dirty="0"/>
              <a:t>وفي نظم المعلومات؛</a:t>
            </a:r>
          </a:p>
          <a:p>
            <a:pPr algn="r" rtl="1"/>
            <a:r>
              <a:rPr lang="ar-EG" sz="2000" b="1" dirty="0" smtClean="0"/>
              <a:t>قوانين/تعليمات متعلقة </a:t>
            </a:r>
            <a:r>
              <a:rPr lang="ar-EG" sz="2000" b="1" dirty="0"/>
              <a:t>بالبنيان التقني </a:t>
            </a:r>
            <a:r>
              <a:rPr lang="ar-EG" sz="2000" b="1" dirty="0" smtClean="0"/>
              <a:t>( </a:t>
            </a:r>
            <a:r>
              <a:rPr lang="en-US" sz="2000" b="1" dirty="0" smtClean="0"/>
              <a:t>IT </a:t>
            </a:r>
            <a:r>
              <a:rPr lang="en-US" sz="2000" b="1" dirty="0"/>
              <a:t>architecture </a:t>
            </a:r>
            <a:r>
              <a:rPr lang="ar-EG" sz="2000" b="1" dirty="0" smtClean="0"/>
              <a:t>) للحكومة </a:t>
            </a:r>
            <a:r>
              <a:rPr lang="ar-EG" sz="2000" b="1" dirty="0"/>
              <a:t>الإلكترونية، وإنشاء مركز بيانات </a:t>
            </a:r>
            <a:r>
              <a:rPr lang="ar-EG" sz="2000" b="1" dirty="0" smtClean="0"/>
              <a:t>حكومي متكامل.</a:t>
            </a:r>
            <a:endParaRPr lang="ar-EG" sz="2000" b="1" dirty="0"/>
          </a:p>
          <a:p>
            <a:r>
              <a:rPr lang="ar-EG" sz="2000" dirty="0" smtClean="0"/>
              <a:t>.</a:t>
            </a:r>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justLow" rtl="1"/>
            <a:endParaRPr lang="ar-EG" sz="2000" dirty="0"/>
          </a:p>
          <a:p>
            <a:pPr algn="justLow" rtl="1"/>
            <a:endParaRPr lang="ar-EG" sz="24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justLow" rtl="1"/>
            <a:endParaRPr lang="ar-EG" sz="2000" dirty="0"/>
          </a:p>
          <a:p>
            <a:pPr algn="justLow" rtl="1"/>
            <a:endParaRPr lang="ar-EG" sz="2400"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spTree>
    <p:extLst>
      <p:ext uri="{BB962C8B-B14F-4D97-AF65-F5344CB8AC3E}">
        <p14:creationId xmlns:p14="http://schemas.microsoft.com/office/powerpoint/2010/main" val="5121290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245860" y="1543599"/>
            <a:ext cx="12302521" cy="49223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461665"/>
          </a:xfrm>
          <a:prstGeom prst="rect">
            <a:avLst/>
          </a:prstGeom>
          <a:noFill/>
        </p:spPr>
        <p:txBody>
          <a:bodyPr wrap="square" rtlCol="0">
            <a:spAutoFit/>
          </a:bodyPr>
          <a:lstStyle/>
          <a:p>
            <a:pPr algn="justLow" rtl="1"/>
            <a:r>
              <a:rPr lang="ar-EG" sz="2400" smtClean="0"/>
              <a:t> </a:t>
            </a:r>
            <a:endParaRPr lang="en-US" sz="2000" dirty="0"/>
          </a:p>
        </p:txBody>
      </p:sp>
      <p:sp>
        <p:nvSpPr>
          <p:cNvPr id="10" name="Rectangle 9">
            <a:extLst>
              <a:ext uri="{FF2B5EF4-FFF2-40B4-BE49-F238E27FC236}">
                <a16:creationId xmlns:a16="http://schemas.microsoft.com/office/drawing/2014/main" xmlns="" id="{6FE380F3-A68B-26EA-9084-2C15BB9E43F9}"/>
              </a:ext>
            </a:extLst>
          </p:cNvPr>
          <p:cNvSpPr/>
          <p:nvPr/>
        </p:nvSpPr>
        <p:spPr>
          <a:xfrm>
            <a:off x="2264248" y="312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16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2564101907"/>
              </p:ext>
            </p:extLst>
          </p:nvPr>
        </p:nvGraphicFramePr>
        <p:xfrm>
          <a:off x="5189838" y="1855234"/>
          <a:ext cx="8416980" cy="435774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4" name="TextBox 13">
            <a:extLst>
              <a:ext uri="{FF2B5EF4-FFF2-40B4-BE49-F238E27FC236}">
                <a16:creationId xmlns:a16="http://schemas.microsoft.com/office/drawing/2014/main" xmlns="" id="{904B7CA6-23A4-2E24-5FFC-ECEA38831F6A}"/>
              </a:ext>
            </a:extLst>
          </p:cNvPr>
          <p:cNvSpPr txBox="1"/>
          <p:nvPr/>
        </p:nvSpPr>
        <p:spPr>
          <a:xfrm>
            <a:off x="3526956" y="624788"/>
            <a:ext cx="5264201" cy="830997"/>
          </a:xfrm>
          <a:prstGeom prst="rect">
            <a:avLst/>
          </a:prstGeom>
          <a:noFill/>
        </p:spPr>
        <p:txBody>
          <a:bodyPr wrap="square" rtlCol="0">
            <a:spAutoFit/>
          </a:bodyPr>
          <a:lstStyle/>
          <a:p>
            <a:pPr algn="ctr"/>
            <a:r>
              <a:rPr lang="ar-EG" sz="2400" b="1" dirty="0" smtClean="0">
                <a:solidFill>
                  <a:srgbClr val="2D3956"/>
                </a:solidFill>
                <a:latin typeface="Tajawal Medium" panose="00000600000000000000" pitchFamily="2" charset="-78"/>
              </a:rPr>
              <a:t>6- الحوكمة الالكترونية </a:t>
            </a:r>
            <a:endParaRPr lang="en-US" sz="2400" b="1" dirty="0">
              <a:solidFill>
                <a:srgbClr val="2D3956"/>
              </a:solidFill>
              <a:latin typeface="Tajawal Medium" panose="00000600000000000000" pitchFamily="2" charset="-78"/>
            </a:endParaRPr>
          </a:p>
          <a:p>
            <a:endParaRPr lang="en-US" sz="2400" b="1" dirty="0">
              <a:solidFill>
                <a:srgbClr val="2D3956"/>
              </a:solidFill>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15710" y="1685655"/>
            <a:ext cx="6253390" cy="4495073"/>
          </a:xfrm>
          <a:prstGeom prst="rect">
            <a:avLst/>
          </a:prstGeom>
        </p:spPr>
      </p:pic>
    </p:spTree>
    <p:extLst>
      <p:ext uri="{BB962C8B-B14F-4D97-AF65-F5344CB8AC3E}">
        <p14:creationId xmlns:p14="http://schemas.microsoft.com/office/powerpoint/2010/main" val="7965407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103992386"/>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4779973" y="1834291"/>
            <a:ext cx="7385698" cy="11726287"/>
          </a:xfrm>
          <a:prstGeom prst="rect">
            <a:avLst/>
          </a:prstGeom>
          <a:noFill/>
        </p:spPr>
        <p:txBody>
          <a:bodyPr wrap="square" rtlCol="0">
            <a:spAutoFit/>
          </a:bodyPr>
          <a:lstStyle/>
          <a:p>
            <a:pPr algn="justLow" rtl="1"/>
            <a:r>
              <a:rPr lang="ar-EG" sz="2000" b="1" u="sng" dirty="0" smtClean="0">
                <a:solidFill>
                  <a:srgbClr val="C00000"/>
                </a:solidFill>
              </a:rPr>
              <a:t>تمهيد :</a:t>
            </a:r>
          </a:p>
          <a:p>
            <a:pPr algn="justLow" rtl="1"/>
            <a:r>
              <a:rPr lang="ar-EG" sz="2000" dirty="0"/>
              <a:t>تتكون الحكومة من بنية مؤسسية عليا تضع السياسات والتشريعات وتتخذ القرارات. وتشمل </a:t>
            </a:r>
            <a:r>
              <a:rPr lang="ar-EG" sz="2000" dirty="0" smtClean="0"/>
              <a:t>عمليات الحكومة </a:t>
            </a:r>
            <a:r>
              <a:rPr lang="ar-EG" sz="2000" dirty="0"/>
              <a:t>العديد من المعاملات الداخلية بين المسؤولين والجهات الحكومية قبل أن تصبح </a:t>
            </a:r>
            <a:r>
              <a:rPr lang="ar-EG" sz="2000" dirty="0" smtClean="0"/>
              <a:t>مخرجات هذه </a:t>
            </a:r>
            <a:r>
              <a:rPr lang="ar-EG" sz="2000" dirty="0"/>
              <a:t>القرارات معروفة للعامة ومؤثرة في النظام ككل. أما الحوكمة، فتتعلق بالعلاقة بين </a:t>
            </a:r>
            <a:r>
              <a:rPr lang="ar-EG" sz="2000" dirty="0" smtClean="0"/>
              <a:t>الحكومة والمواطنين</a:t>
            </a:r>
            <a:r>
              <a:rPr lang="ar-EG" sz="2000" dirty="0"/>
              <a:t>، وعليه فهي عملية ذات مسارات عدة. وتتكون الحوكمة من وظائف وعمليات وأهداف </a:t>
            </a:r>
            <a:r>
              <a:rPr lang="ar-EG" sz="2000" dirty="0" smtClean="0"/>
              <a:t>وأداء</a:t>
            </a:r>
            <a:r>
              <a:rPr lang="ar-EG" sz="2000" dirty="0"/>
              <a:t>وتنسيق، وهي تُرى كعمليات تشاركية بين الحكومة والمواطنين. غالباً ما تستخدم مصطلحات «</a:t>
            </a:r>
            <a:r>
              <a:rPr lang="ar-EG" sz="2000" dirty="0" smtClean="0"/>
              <a:t>الحكومة الإلكترونية </a:t>
            </a:r>
            <a:r>
              <a:rPr lang="ar-EG" sz="2000" dirty="0"/>
              <a:t>» و «الحوكمة الإلكترونية » بالتبادل، مما يؤدي إلى بعض اللبس. فالحوكمة موضوع </a:t>
            </a:r>
            <a:r>
              <a:rPr lang="ar-EG" sz="2000" dirty="0" smtClean="0"/>
              <a:t>أوسع يعنى </a:t>
            </a:r>
            <a:r>
              <a:rPr lang="ar-EG" sz="2000" dirty="0"/>
              <a:t>بالتعامل مع مجموعة واسعة من العلاقات بين الحكومة والمواطنين، فيما تعنى الحكومة </a:t>
            </a:r>
            <a:r>
              <a:rPr lang="ar-EG" sz="2000" dirty="0" smtClean="0"/>
              <a:t>بالتعامل اليومي </a:t>
            </a:r>
            <a:r>
              <a:rPr lang="ar-EG" sz="2000" dirty="0"/>
              <a:t>مع الوظائف المتعلقة بتوفير الخدمات للجمهور في مجالات التعليم والصحة والضرائب </a:t>
            </a:r>
            <a:r>
              <a:rPr lang="ar-EG" sz="2000" dirty="0" smtClean="0"/>
              <a:t>وإدارة الأراضي</a:t>
            </a:r>
            <a:r>
              <a:rPr lang="ar-EG" sz="2000" dirty="0"/>
              <a:t>، وما شابه ذلك. فإذا كانت الحكومة هي الجهاز الرسمي لإدارة النظام بفعالية، فالحوكمة </a:t>
            </a:r>
            <a:r>
              <a:rPr lang="ar-EG" sz="2000" dirty="0" smtClean="0"/>
              <a:t>هي النتيجة </a:t>
            </a:r>
            <a:r>
              <a:rPr lang="ar-EG" sz="2000" dirty="0"/>
              <a:t>المجربة من قبل أولئك على الطرف المتلقي .</a:t>
            </a:r>
            <a:endParaRPr lang="ar-EG" sz="2000" b="1" u="sng" dirty="0">
              <a:solidFill>
                <a:srgbClr val="C00000"/>
              </a:solidFill>
            </a:endParaRPr>
          </a:p>
          <a:p>
            <a:pPr algn="justLow" rtl="1"/>
            <a:endParaRPr lang="ar-EG" sz="2000" dirty="0"/>
          </a:p>
          <a:p>
            <a:pPr algn="justLow" rtl="1"/>
            <a:endParaRPr lang="ar-EG" sz="2000" dirty="0"/>
          </a:p>
          <a:p>
            <a:pPr algn="justLow" rtl="1"/>
            <a:endParaRPr lang="ar-EG" sz="2000" dirty="0"/>
          </a:p>
          <a:p>
            <a:pPr algn="justLow" rtl="1"/>
            <a:endParaRPr lang="ar-EG" sz="2000" b="1" u="sng" dirty="0">
              <a:solidFill>
                <a:srgbClr val="C00000"/>
              </a:solidFill>
            </a:endParaRPr>
          </a:p>
          <a:p>
            <a:pPr algn="justLow" rtl="1"/>
            <a:endParaRPr lang="ar-EG" sz="2000" b="1" u="sng" dirty="0" smtClean="0">
              <a:solidFill>
                <a:srgbClr val="C00000"/>
              </a:solidFill>
            </a:endParaRPr>
          </a:p>
          <a:p>
            <a:pPr algn="justLow" rtl="1"/>
            <a:endParaRPr lang="ar-EG" sz="2000" b="1" u="sng" dirty="0">
              <a:solidFill>
                <a:srgbClr val="C00000"/>
              </a:solidFill>
            </a:endParaRPr>
          </a:p>
          <a:p>
            <a:pPr algn="justLow" rtl="1"/>
            <a:endParaRPr lang="ar-EG" sz="2000" b="1" u="sng" dirty="0" smtClean="0">
              <a:solidFill>
                <a:srgbClr val="C00000"/>
              </a:solidFill>
            </a:endParaRPr>
          </a:p>
          <a:p>
            <a:pPr algn="justLow" rtl="1"/>
            <a:r>
              <a:rPr lang="ar-EG" sz="2000" b="1" u="sng" dirty="0" smtClean="0">
                <a:solidFill>
                  <a:srgbClr val="C00000"/>
                </a:solidFill>
              </a:rPr>
              <a:t>-تعريف الحوكمة الالكترونية : </a:t>
            </a:r>
          </a:p>
          <a:p>
            <a:pPr algn="justLow" rtl="1"/>
            <a:r>
              <a:rPr lang="ar-EG" sz="2000" b="1" dirty="0" smtClean="0"/>
              <a:t>يرجع الفضل في حماية الخصوصية على الصعيد الدولي لجهود المنظمات الدولية و الإقليمية التي كان لها الأثر البين في صياغة النظام القانوني لخصوصية البيانات الشخصية . </a:t>
            </a:r>
          </a:p>
          <a:p>
            <a:pPr algn="justLow" rtl="1"/>
            <a:r>
              <a:rPr lang="ar-EG" sz="2000" dirty="0" smtClean="0"/>
              <a:t>ونجد </a:t>
            </a:r>
            <a:r>
              <a:rPr lang="ar-EG" sz="2000" dirty="0"/>
              <a:t>أهم جهود المنظمات الدولية والاقليمية فى مجال حماية لخصوصية البيانات الشخصية، واضحة فيما يلى:-</a:t>
            </a:r>
          </a:p>
          <a:p>
            <a:pPr marL="457200" indent="-457200" algn="justLow" rtl="1">
              <a:buAutoNum type="arabic1Minus"/>
            </a:pPr>
            <a:r>
              <a:rPr lang="ar-EG" sz="2000" b="1" dirty="0" smtClean="0"/>
              <a:t>الإعلان </a:t>
            </a:r>
            <a:r>
              <a:rPr lang="ar-EG" sz="2000" b="1" dirty="0"/>
              <a:t>العالمى لحقوق الإنسان الصادر عام 1948</a:t>
            </a:r>
            <a:r>
              <a:rPr lang="ar-EG" sz="2000" dirty="0"/>
              <a:t> : حيث يرسخ الحق فى الخصوصية، بشكل واضح فى المادة 12 منه التى تنص على أن: "لا يجوز تعريض أي </a:t>
            </a:r>
            <a:r>
              <a:rPr lang="ar-EG" sz="2000" dirty="0" smtClean="0"/>
              <a:t>شخص للتدخل </a:t>
            </a:r>
            <a:r>
              <a:rPr lang="ar-EG" sz="2000" dirty="0"/>
              <a:t>التعسفي في خصوصياته أو في شئونه الأسرية أو المنزلية أو في مراساته، ولا حتى إثارة </a:t>
            </a:r>
            <a:r>
              <a:rPr lang="ar-EG" sz="2000" dirty="0" smtClean="0"/>
              <a:t>حملات تستهدف </a:t>
            </a:r>
            <a:r>
              <a:rPr lang="ar-EG" sz="2000" dirty="0"/>
              <a:t>شرفه وسمعته. ويمتلك كل إنسان الحق في </a:t>
            </a:r>
            <a:r>
              <a:rPr lang="ar-EG" sz="2000" dirty="0" smtClean="0"/>
              <a:t>الحصول على </a:t>
            </a:r>
            <a:r>
              <a:rPr lang="ar-EG" sz="2000" dirty="0"/>
              <a:t>حماية القانون ضد مثل هذا التدخل أو تلك الهجمات</a:t>
            </a:r>
            <a:r>
              <a:rPr lang="ar-EG" sz="2000" dirty="0" smtClean="0"/>
              <a:t>.</a:t>
            </a:r>
          </a:p>
          <a:p>
            <a:pPr marL="457200" indent="-457200" algn="justLow" rtl="1">
              <a:buFontTx/>
              <a:buAutoNum type="arabic1Minus"/>
            </a:pPr>
            <a:r>
              <a:rPr lang="ar-EG" sz="2000" dirty="0"/>
              <a:t>ثم تبعه </a:t>
            </a:r>
            <a:r>
              <a:rPr lang="ar-EG" sz="2000" b="1" dirty="0"/>
              <a:t>العهدان الدوليان الخاصان بحقوق الإنسان في العام 1966</a:t>
            </a:r>
            <a:r>
              <a:rPr lang="ar-EG" sz="2000" dirty="0"/>
              <a:t> وغيرها من المعاهدات والمواثيق الإقليمية والدولية. وتنص </a:t>
            </a:r>
            <a:r>
              <a:rPr lang="ar-EG" sz="2000" b="1" dirty="0"/>
              <a:t>المادة 17 من العهد الدولي الخاص بالحقوق </a:t>
            </a:r>
            <a:r>
              <a:rPr lang="ar-EG" sz="2000" b="1" dirty="0" smtClean="0"/>
              <a:t>المدنية والسياسية </a:t>
            </a:r>
            <a:r>
              <a:rPr lang="ar-EG" sz="2000" dirty="0"/>
              <a:t>على أنه لا يجوز تعريض أي شخص، على نحو تعسفي أو غير قانوني،لتدخل في خصوصياته أو شؤون أسرته أو بيته أو مراسلاته، ولا لأي حملات غيرقانونية تمس شرفه أو سمعته. وأنه من حق كل شخص أن يحميه القانون من مثل هذاالتدخل أو المساس.</a:t>
            </a:r>
          </a:p>
          <a:p>
            <a:pPr algn="r" rtl="1"/>
            <a:endParaRPr lang="en-US" i="1" dirty="0"/>
          </a:p>
          <a:p>
            <a:pPr algn="r" rtl="1"/>
            <a:endParaRPr lang="ar-EG" dirty="0"/>
          </a:p>
        </p:txBody>
      </p:sp>
      <p:sp>
        <p:nvSpPr>
          <p:cNvPr id="11" name="Rectangle 10">
            <a:extLst>
              <a:ext uri="{FF2B5EF4-FFF2-40B4-BE49-F238E27FC236}">
                <a16:creationId xmlns:a16="http://schemas.microsoft.com/office/drawing/2014/main" xmlns=""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07</a:t>
            </a:r>
            <a:endParaRPr lang="en-US" sz="1400" b="1" dirty="0">
              <a:ea typeface="Roboto Light" panose="02000000000000000000" pitchFamily="2" charset="0"/>
            </a:endParaRPr>
          </a:p>
        </p:txBody>
      </p:sp>
      <p:pic>
        <p:nvPicPr>
          <p:cNvPr id="10" name="Picture 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flipH="1">
            <a:off x="914938" y="2067727"/>
            <a:ext cx="3708400" cy="3875376"/>
          </a:xfrm>
          <a:prstGeom prst="rect">
            <a:avLst/>
          </a:prstGeom>
        </p:spPr>
      </p:pic>
    </p:spTree>
    <p:extLst>
      <p:ext uri="{BB962C8B-B14F-4D97-AF65-F5344CB8AC3E}">
        <p14:creationId xmlns:p14="http://schemas.microsoft.com/office/powerpoint/2010/main" val="22728493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330874105"/>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5143500" y="1834291"/>
            <a:ext cx="7022171" cy="3693319"/>
          </a:xfrm>
          <a:prstGeom prst="rect">
            <a:avLst/>
          </a:prstGeom>
          <a:noFill/>
        </p:spPr>
        <p:txBody>
          <a:bodyPr wrap="square" rtlCol="0">
            <a:spAutoFit/>
          </a:bodyPr>
          <a:lstStyle/>
          <a:p>
            <a:pPr algn="r" rtl="1"/>
            <a:r>
              <a:rPr lang="ar-EG" b="1" dirty="0" smtClean="0">
                <a:solidFill>
                  <a:srgbClr val="C00000"/>
                </a:solidFill>
              </a:rPr>
              <a:t>1 -تعريف </a:t>
            </a:r>
            <a:r>
              <a:rPr lang="ar-EG" b="1" dirty="0">
                <a:solidFill>
                  <a:srgbClr val="C00000"/>
                </a:solidFill>
              </a:rPr>
              <a:t>الحوكمة </a:t>
            </a:r>
            <a:r>
              <a:rPr lang="ar-EG" b="1" dirty="0" smtClean="0">
                <a:solidFill>
                  <a:srgbClr val="C00000"/>
                </a:solidFill>
              </a:rPr>
              <a:t>الإلكترونية:</a:t>
            </a:r>
            <a:endParaRPr lang="ar-EG" b="1" dirty="0">
              <a:solidFill>
                <a:srgbClr val="C00000"/>
              </a:solidFill>
            </a:endParaRPr>
          </a:p>
          <a:p>
            <a:pPr algn="r" rtl="1"/>
            <a:r>
              <a:rPr lang="ar-EG" b="1" dirty="0"/>
              <a:t>أوردت منظمة الأمم المتحدة للتربية والثقافة والعلم </a:t>
            </a:r>
            <a:r>
              <a:rPr lang="ar-EG" b="1" dirty="0" smtClean="0"/>
              <a:t>(اليونيسكو) </a:t>
            </a:r>
            <a:r>
              <a:rPr lang="ar-EG" b="1" dirty="0"/>
              <a:t>التعريف التالي للحكم </a:t>
            </a:r>
            <a:r>
              <a:rPr lang="ar-EG" b="1" dirty="0" smtClean="0"/>
              <a:t>والحوكمة الإلكترونية </a:t>
            </a:r>
            <a:r>
              <a:rPr lang="ar-EG" b="1" dirty="0"/>
              <a:t>) :)</a:t>
            </a:r>
            <a:r>
              <a:rPr lang="en-US" b="1" dirty="0" smtClean="0"/>
              <a:t>e-governance</a:t>
            </a:r>
            <a:endParaRPr lang="ar-EG" b="1" dirty="0"/>
          </a:p>
          <a:p>
            <a:pPr algn="justLow" rtl="1"/>
            <a:r>
              <a:rPr lang="ar-EG" dirty="0" smtClean="0"/>
              <a:t>«</a:t>
            </a:r>
            <a:r>
              <a:rPr lang="ar-EG" dirty="0"/>
              <a:t>الحكم هو ممارسة السلطة السياسية والاقتصادية والإدارية بهدف إدارة قضايا الدولة، ومنها </a:t>
            </a:r>
            <a:r>
              <a:rPr lang="ar-EG" dirty="0" smtClean="0"/>
              <a:t>حق المواطنين </a:t>
            </a:r>
            <a:r>
              <a:rPr lang="ar-EG" dirty="0"/>
              <a:t>في التعبير عن اهتماماتهم وممارسة حقوقهم والتزاماتهم القانونية.</a:t>
            </a:r>
          </a:p>
          <a:p>
            <a:pPr algn="justLow" rtl="1"/>
            <a:r>
              <a:rPr lang="ar-EG" dirty="0"/>
              <a:t>يمكن فهم الحوكمة الإلكترونية بأنها ممارسة الحكم من خلال وسائل إلكترونية لتحقيق كفاءة </a:t>
            </a:r>
            <a:r>
              <a:rPr lang="ar-EG" dirty="0" smtClean="0"/>
              <a:t>وسرعة وشفافية </a:t>
            </a:r>
            <a:r>
              <a:rPr lang="ar-EG" dirty="0"/>
              <a:t>في عملية إيصال المعلومات للجمهور ولباقي الجهات الحكومية، ومن أجل قيام </a:t>
            </a:r>
            <a:r>
              <a:rPr lang="ar-EG" dirty="0" smtClean="0"/>
              <a:t>الحكومة بمهامها </a:t>
            </a:r>
            <a:r>
              <a:rPr lang="ar-EG" dirty="0"/>
              <a:t>الإدارية </a:t>
            </a:r>
            <a:r>
              <a:rPr lang="ar-EG" dirty="0" smtClean="0"/>
              <a:t>».</a:t>
            </a:r>
          </a:p>
          <a:p>
            <a:pPr algn="r" rtl="1"/>
            <a:r>
              <a:rPr lang="ar-EG" b="1" dirty="0" smtClean="0"/>
              <a:t> أما </a:t>
            </a:r>
            <a:r>
              <a:rPr lang="ar-EG" b="1" dirty="0"/>
              <a:t>المجلس الأوروبي فقد أورد التعريف التالي للحوكمة الإلكترونية </a:t>
            </a:r>
            <a:r>
              <a:rPr lang="ar-EG" b="1" dirty="0" smtClean="0"/>
              <a:t>:</a:t>
            </a:r>
            <a:endParaRPr lang="ar-EG" b="1" dirty="0"/>
          </a:p>
          <a:p>
            <a:pPr algn="r" rtl="1"/>
            <a:r>
              <a:rPr lang="ar-EG" dirty="0"/>
              <a:t>«استخدام التكنولوجيات الإلكترونية في المجالات الثلاثة التالية:</a:t>
            </a:r>
          </a:p>
          <a:p>
            <a:pPr algn="r" rtl="1"/>
            <a:r>
              <a:rPr lang="ar-EG" dirty="0"/>
              <a:t>العلاقة بين السلطة والمجتمع المدني؛</a:t>
            </a:r>
          </a:p>
          <a:p>
            <a:pPr algn="r" rtl="1"/>
            <a:r>
              <a:rPr lang="ar-EG" dirty="0"/>
              <a:t>قيام السلطة بوظائفها في جميع مراحل العملية الديمقراطية </a:t>
            </a:r>
            <a:r>
              <a:rPr lang="ar-EG" dirty="0" smtClean="0"/>
              <a:t>(الديمقراطية الإلكترونية)؛</a:t>
            </a:r>
            <a:endParaRPr lang="ar-EG" dirty="0"/>
          </a:p>
          <a:p>
            <a:pPr algn="r" rtl="1"/>
            <a:r>
              <a:rPr lang="ar-EG" dirty="0"/>
              <a:t>تقديم الخدمات العامة </a:t>
            </a:r>
            <a:r>
              <a:rPr lang="ar-EG" dirty="0" smtClean="0"/>
              <a:t>(الخدمات الإلكترونية).</a:t>
            </a:r>
            <a:endParaRPr lang="ar-EG" dirty="0"/>
          </a:p>
        </p:txBody>
      </p:sp>
      <p:sp>
        <p:nvSpPr>
          <p:cNvPr id="11" name="Rectangle 10">
            <a:extLst>
              <a:ext uri="{FF2B5EF4-FFF2-40B4-BE49-F238E27FC236}">
                <a16:creationId xmlns:a16="http://schemas.microsoft.com/office/drawing/2014/main" xmlns="" id="{6FE380F3-A68B-26EA-9084-2C15BB9E43F9}"/>
              </a:ext>
            </a:extLst>
          </p:cNvPr>
          <p:cNvSpPr/>
          <p:nvPr/>
        </p:nvSpPr>
        <p:spPr>
          <a:xfrm>
            <a:off x="1717884" y="86762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07</a:t>
            </a:r>
            <a:endParaRPr lang="en-US" sz="1400" b="1" dirty="0">
              <a:ea typeface="Roboto Light" panose="02000000000000000000" pitchFamily="2" charset="0"/>
            </a:endParaRPr>
          </a:p>
        </p:txBody>
      </p:sp>
      <p:pic>
        <p:nvPicPr>
          <p:cNvPr id="10" name="Picture 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201660" y="1898785"/>
            <a:ext cx="3778085" cy="3978170"/>
          </a:xfrm>
          <a:prstGeom prst="rect">
            <a:avLst/>
          </a:prstGeom>
        </p:spPr>
      </p:pic>
    </p:spTree>
    <p:extLst>
      <p:ext uri="{BB962C8B-B14F-4D97-AF65-F5344CB8AC3E}">
        <p14:creationId xmlns:p14="http://schemas.microsoft.com/office/powerpoint/2010/main" val="3559623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002977061"/>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364043" y="1825767"/>
            <a:ext cx="10801628" cy="4708981"/>
          </a:xfrm>
          <a:prstGeom prst="rect">
            <a:avLst/>
          </a:prstGeom>
          <a:noFill/>
        </p:spPr>
        <p:txBody>
          <a:bodyPr wrap="square" rtlCol="0">
            <a:spAutoFit/>
          </a:bodyPr>
          <a:lstStyle/>
          <a:p>
            <a:pPr algn="justLow" rtl="1"/>
            <a:r>
              <a:rPr lang="ar-EG" sz="2000" b="1" dirty="0" smtClean="0">
                <a:solidFill>
                  <a:srgbClr val="C00000"/>
                </a:solidFill>
              </a:rPr>
              <a:t>2-مكونات </a:t>
            </a:r>
            <a:r>
              <a:rPr lang="ar-EG" sz="2000" b="1" dirty="0">
                <a:solidFill>
                  <a:srgbClr val="C00000"/>
                </a:solidFill>
              </a:rPr>
              <a:t>الحوكمة </a:t>
            </a:r>
            <a:r>
              <a:rPr lang="ar-EG" sz="2000" b="1" dirty="0" smtClean="0">
                <a:solidFill>
                  <a:srgbClr val="C00000"/>
                </a:solidFill>
              </a:rPr>
              <a:t>الإلكترونية:</a:t>
            </a:r>
            <a:endParaRPr lang="ar-EG" sz="2000" b="1" dirty="0">
              <a:solidFill>
                <a:srgbClr val="C00000"/>
              </a:solidFill>
            </a:endParaRPr>
          </a:p>
          <a:p>
            <a:pPr algn="justLow" rtl="1"/>
            <a:r>
              <a:rPr lang="ar-EG" sz="2000" dirty="0"/>
              <a:t>تتطلب مبادرة الحوكمة الإلكترونية </a:t>
            </a:r>
            <a:r>
              <a:rPr lang="ar-EG" sz="2000" dirty="0" smtClean="0"/>
              <a:t>العمل </a:t>
            </a:r>
            <a:r>
              <a:rPr lang="ar-EG" sz="2000" dirty="0"/>
              <a:t>على ثلاثة مكونات مترابطة </a:t>
            </a:r>
            <a:r>
              <a:rPr lang="ar-EG" sz="2000" dirty="0" smtClean="0"/>
              <a:t>ترابطاً وثيقاً </a:t>
            </a:r>
            <a:r>
              <a:rPr lang="ar-EG" sz="2000" dirty="0"/>
              <a:t>فيما بينها، كما تحتاج إلى ثلاثة مكونات مساعدة ترتبط بها. بما أن مكونات الحكومة </a:t>
            </a:r>
            <a:r>
              <a:rPr lang="ar-EG" sz="2000" dirty="0" smtClean="0"/>
              <a:t>الإلكترونية تشكل </a:t>
            </a:r>
            <a:r>
              <a:rPr lang="ar-EG" sz="2000" dirty="0"/>
              <a:t>بعض مكونات الحوكمة الإلكترونية التي تعتبر المفهوم الأكثر تطوراً، سيتم الاقتصار على </a:t>
            </a:r>
            <a:r>
              <a:rPr lang="ar-EG" sz="2000" dirty="0" smtClean="0"/>
              <a:t>استخدام مصطلح </a:t>
            </a:r>
            <a:r>
              <a:rPr lang="ar-EG" sz="2000" dirty="0"/>
              <a:t>الحوكمة الإلكترونية حين مناقشة الاستراتيجيات والسياسات، لأنه قد أصبح من الضروري </a:t>
            </a:r>
            <a:r>
              <a:rPr lang="ar-EG" sz="2000" dirty="0" smtClean="0"/>
              <a:t>على المستوى </a:t>
            </a:r>
            <a:r>
              <a:rPr lang="ar-EG" sz="2000" dirty="0"/>
              <a:t>الاستراتيجي أن يتم لحظ كافة مكونات الحوكمة الإلكترونية بدلاً من الاقتصار على </a:t>
            </a:r>
            <a:r>
              <a:rPr lang="ar-EG" sz="2000" dirty="0" smtClean="0"/>
              <a:t>الحكومة الإلكترونية </a:t>
            </a:r>
            <a:r>
              <a:rPr lang="ar-EG" sz="2000" dirty="0"/>
              <a:t>فقط </a:t>
            </a:r>
            <a:r>
              <a:rPr lang="ar-EG" sz="2000" dirty="0" smtClean="0"/>
              <a:t>.</a:t>
            </a:r>
            <a:endParaRPr lang="ar-EG" sz="2000" dirty="0"/>
          </a:p>
          <a:p>
            <a:pPr algn="justLow" rtl="1"/>
            <a:r>
              <a:rPr lang="ar-EG" sz="2000" b="1" dirty="0" smtClean="0"/>
              <a:t>المكونات </a:t>
            </a:r>
            <a:r>
              <a:rPr lang="ar-EG" sz="2000" b="1" dirty="0"/>
              <a:t>الأساسية للحوكمة الإلكترونية:</a:t>
            </a:r>
          </a:p>
          <a:p>
            <a:pPr algn="justLow" rtl="1"/>
            <a:r>
              <a:rPr lang="ar-EG" sz="2000" dirty="0"/>
              <a:t>الإدارة الإلكترونية ) </a:t>
            </a:r>
            <a:r>
              <a:rPr lang="en-US" sz="2000" dirty="0"/>
              <a:t>e-administration (: </a:t>
            </a:r>
            <a:r>
              <a:rPr lang="ar-EG" sz="2000" dirty="0"/>
              <a:t>الاستثمار الحكومي في مجال تكنولوجيا </a:t>
            </a:r>
            <a:r>
              <a:rPr lang="ar-EG" sz="2000" dirty="0" smtClean="0"/>
              <a:t>المعلومات والاتصالات </a:t>
            </a:r>
            <a:r>
              <a:rPr lang="ar-EG" sz="2000" dirty="0"/>
              <a:t>بهدف تعزيز الشفافية والمساءلة في المؤسسات الحكومية المركزية والمحلية، </a:t>
            </a:r>
            <a:r>
              <a:rPr lang="ar-EG" sz="2000" dirty="0" smtClean="0"/>
              <a:t>ولتحسين وظائف </a:t>
            </a:r>
            <a:r>
              <a:rPr lang="ar-EG" sz="2000" dirty="0"/>
              <a:t>عملها وكفاءتها</a:t>
            </a:r>
            <a:r>
              <a:rPr lang="ar-EG" sz="2000" dirty="0" smtClean="0"/>
              <a:t>؛</a:t>
            </a:r>
            <a:endParaRPr lang="ar-EG" sz="2000" dirty="0"/>
          </a:p>
          <a:p>
            <a:pPr algn="justLow" rtl="1"/>
            <a:r>
              <a:rPr lang="ar-EG" sz="2000" dirty="0" smtClean="0"/>
              <a:t>تقديم </a:t>
            </a:r>
            <a:r>
              <a:rPr lang="ar-EG" sz="2000" dirty="0"/>
              <a:t>الخدمات الإلكترونية ) </a:t>
            </a:r>
            <a:r>
              <a:rPr lang="en-US" sz="2000" dirty="0"/>
              <a:t>e-services (: </a:t>
            </a:r>
            <a:r>
              <a:rPr lang="ar-EG" sz="2000" dirty="0"/>
              <a:t>الاستثمار الحكومي في مجال تقديم الخدمات </a:t>
            </a:r>
            <a:r>
              <a:rPr lang="ar-EG" sz="2000" dirty="0" smtClean="0"/>
              <a:t>الحكومية لكترونياً </a:t>
            </a:r>
            <a:r>
              <a:rPr lang="ar-EG" sz="2000" dirty="0"/>
              <a:t>للجميع؛</a:t>
            </a:r>
          </a:p>
          <a:p>
            <a:pPr algn="justLow" rtl="1"/>
            <a:r>
              <a:rPr lang="ar-EG" sz="2000" dirty="0" smtClean="0"/>
              <a:t>المشاركة الإلكترونية ) </a:t>
            </a:r>
            <a:r>
              <a:rPr lang="en-US" sz="2000" dirty="0" smtClean="0"/>
              <a:t>e-participation (: </a:t>
            </a:r>
            <a:r>
              <a:rPr lang="ar-EG" sz="2000" dirty="0" smtClean="0"/>
              <a:t>الاستثمار الحكومي في تعزيز التفاعل بين المؤسسات الحكومية والمواطن، وذلك للحصول على سياسات أفضل وخدمات أعلى كفاءة، وعلى أداء حكومي متميز. ويرتبط هذا المكون بالتصويت والمساءلة ودعم مؤسسات المجتمع المدني وتطوير</a:t>
            </a:r>
            <a:r>
              <a:rPr lang="ar-EG" sz="2000" dirty="0"/>
              <a:t>البرلمانات.</a:t>
            </a:r>
          </a:p>
          <a:p>
            <a:pPr algn="justLow" rtl="1"/>
            <a:endParaRPr lang="ar-EG" sz="2000" dirty="0" smtClean="0"/>
          </a:p>
          <a:p>
            <a:pPr algn="justLow" rtl="1"/>
            <a:endParaRPr lang="ar-EG" sz="2000" dirty="0" smtClean="0"/>
          </a:p>
          <a:p>
            <a:pPr algn="justLow" rtl="1"/>
            <a:endParaRPr lang="ar-EG" sz="2000" dirty="0"/>
          </a:p>
        </p:txBody>
      </p:sp>
      <p:sp>
        <p:nvSpPr>
          <p:cNvPr id="10" name="Rectangle 9">
            <a:extLst>
              <a:ext uri="{FF2B5EF4-FFF2-40B4-BE49-F238E27FC236}">
                <a16:creationId xmlns:a16="http://schemas.microsoft.com/office/drawing/2014/main" xmlns=""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07</a:t>
            </a:r>
            <a:endParaRPr lang="en-US" sz="1400" b="1" dirty="0">
              <a:ea typeface="Roboto Light" panose="02000000000000000000" pitchFamily="2" charset="0"/>
            </a:endParaRPr>
          </a:p>
        </p:txBody>
      </p:sp>
    </p:spTree>
    <p:extLst>
      <p:ext uri="{BB962C8B-B14F-4D97-AF65-F5344CB8AC3E}">
        <p14:creationId xmlns:p14="http://schemas.microsoft.com/office/powerpoint/2010/main" val="12872285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886711580"/>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193801" y="2002044"/>
            <a:ext cx="10860312" cy="3176879"/>
          </a:xfrm>
          <a:prstGeom prst="rect">
            <a:avLst/>
          </a:prstGeom>
          <a:noFill/>
        </p:spPr>
        <p:txBody>
          <a:bodyPr wrap="square" rtlCol="0">
            <a:spAutoFit/>
          </a:bodyPr>
          <a:lstStyle/>
          <a:p>
            <a:pPr algn="justLow" rtl="1"/>
            <a:r>
              <a:rPr lang="ar-EG" sz="2000" b="1" dirty="0" smtClean="0"/>
              <a:t>المكونات </a:t>
            </a:r>
            <a:r>
              <a:rPr lang="ar-EG" sz="2000" b="1" dirty="0"/>
              <a:t>المساعدة للحوكمة </a:t>
            </a:r>
            <a:r>
              <a:rPr lang="ar-EG" sz="2000" b="1" dirty="0" smtClean="0"/>
              <a:t>الإلكترونية:</a:t>
            </a:r>
            <a:endParaRPr lang="ar-EG" sz="2000" b="1" dirty="0"/>
          </a:p>
          <a:p>
            <a:pPr algn="justLow" rtl="1"/>
            <a:r>
              <a:rPr lang="ar-EG" sz="2000" b="1" dirty="0"/>
              <a:t>بيئة السياسات والتشريعات</a:t>
            </a:r>
            <a:r>
              <a:rPr lang="ar-EG" sz="2000" dirty="0"/>
              <a:t>: الاستثمار الحكومي لدعم إطلاق وتنفيذ مشاريع في مجال </a:t>
            </a:r>
            <a:r>
              <a:rPr lang="ar-EG" sz="2000" dirty="0" smtClean="0"/>
              <a:t>تكنولوجيا المعلومات </a:t>
            </a:r>
            <a:r>
              <a:rPr lang="ar-EG" sz="2000" dirty="0"/>
              <a:t>والاتصالات تساهم في التنمية وفي تعزيز السياسات والتشريعات والقواعد </a:t>
            </a:r>
            <a:r>
              <a:rPr lang="ar-EG" sz="2000" dirty="0" smtClean="0"/>
              <a:t>الناظمة للحوكمة </a:t>
            </a:r>
            <a:r>
              <a:rPr lang="ar-EG" sz="2000" dirty="0"/>
              <a:t>الإلكترونية، والاستثمار في بناء القدرات المؤسسية الداخلية للجهات الحكومية </a:t>
            </a:r>
            <a:r>
              <a:rPr lang="ar-EG" sz="2000" dirty="0" smtClean="0"/>
              <a:t>المعنية بوضع </a:t>
            </a:r>
            <a:r>
              <a:rPr lang="ar-EG" sz="2000" dirty="0"/>
              <a:t>السياسات ومراقبة تنفيذها</a:t>
            </a:r>
            <a:r>
              <a:rPr lang="ar-EG" sz="2000" dirty="0" smtClean="0"/>
              <a:t>.</a:t>
            </a:r>
            <a:endParaRPr lang="ar-EG" sz="2000" dirty="0"/>
          </a:p>
          <a:p>
            <a:pPr algn="justLow" rtl="1"/>
            <a:r>
              <a:rPr lang="ar-EG" sz="2000" b="1" dirty="0" smtClean="0"/>
              <a:t>الوصول </a:t>
            </a:r>
            <a:r>
              <a:rPr lang="ar-EG" sz="2000" b="1" dirty="0"/>
              <a:t>إلى تكنولوجيا المعلومات والاتصالات</a:t>
            </a:r>
            <a:r>
              <a:rPr lang="ar-EG" sz="2000" dirty="0"/>
              <a:t>: ويتضمن الاستثمار في البنى التحتية لكلا </a:t>
            </a:r>
            <a:r>
              <a:rPr lang="ar-EG" sz="2000" dirty="0" smtClean="0"/>
              <a:t>القطاعين العام </a:t>
            </a:r>
            <a:r>
              <a:rPr lang="ar-EG" sz="2000" dirty="0"/>
              <a:t>والخاص، وفي الربط بالإنترنت لتعزيز استخدام المواطنين لتكنولوجيا المعلومات والاتصالات</a:t>
            </a:r>
            <a:r>
              <a:rPr lang="ar-EG" sz="2000" dirty="0" smtClean="0"/>
              <a:t>،</a:t>
            </a:r>
            <a:r>
              <a:rPr lang="ar-EG" sz="2000" dirty="0"/>
              <a:t> مثل مراكز التواصل ومنها مراكز النفاذ في المناطق النائية والمحرومة والمراكز العمومية </a:t>
            </a:r>
            <a:r>
              <a:rPr lang="ar-EG" sz="2000" dirty="0" smtClean="0"/>
              <a:t>لاستخدام الإنترنت.</a:t>
            </a:r>
            <a:endParaRPr lang="ar-EG" sz="2000" dirty="0"/>
          </a:p>
          <a:p>
            <a:pPr algn="justLow" rtl="1"/>
            <a:r>
              <a:rPr lang="ar-EG" sz="2000" b="1" dirty="0" smtClean="0"/>
              <a:t>النفاذ </a:t>
            </a:r>
            <a:r>
              <a:rPr lang="ar-EG" sz="2000" b="1" dirty="0"/>
              <a:t>إلى الإنترنت</a:t>
            </a:r>
            <a:r>
              <a:rPr lang="ar-EG" sz="2000" dirty="0"/>
              <a:t>: الاستثمار في تكنولوجيا المعلومات والاتصالات لتعزيز الرقمنة </a:t>
            </a:r>
            <a:r>
              <a:rPr lang="ar-EG" sz="2000" dirty="0" smtClean="0"/>
              <a:t>واستخدام المعلومات </a:t>
            </a:r>
            <a:r>
              <a:rPr lang="ar-EG" sz="2000" dirty="0"/>
              <a:t>الحكومية بشكلها الرقمي من قبل المواطنين؛ وهي ترتبط بشكل كبير </a:t>
            </a:r>
            <a:r>
              <a:rPr lang="ar-EG" sz="2000" dirty="0" smtClean="0"/>
              <a:t>بالتشريعات الوطنية </a:t>
            </a:r>
            <a:r>
              <a:rPr lang="ar-EG" sz="2000" dirty="0"/>
              <a:t>الخاصة بالنفاذ للمعلومات الحكومية )مثل قانون حرية المعلومات(.</a:t>
            </a:r>
            <a:r>
              <a:rPr lang="ar-EG" sz="2000" dirty="0" smtClean="0"/>
              <a:t>.</a:t>
            </a:r>
          </a:p>
          <a:p>
            <a:pPr algn="justLow" rtl="1"/>
            <a:endParaRPr lang="ar-EG" dirty="0"/>
          </a:p>
        </p:txBody>
      </p:sp>
      <p:sp>
        <p:nvSpPr>
          <p:cNvPr id="11" name="Rectangle 10">
            <a:extLst>
              <a:ext uri="{FF2B5EF4-FFF2-40B4-BE49-F238E27FC236}">
                <a16:creationId xmlns:a16="http://schemas.microsoft.com/office/drawing/2014/main" xmlns=""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07</a:t>
            </a:r>
            <a:endParaRPr lang="en-US" sz="1400" b="1" dirty="0">
              <a:ea typeface="Roboto Light" panose="02000000000000000000" pitchFamily="2" charset="0"/>
            </a:endParaRPr>
          </a:p>
        </p:txBody>
      </p:sp>
    </p:spTree>
    <p:extLst>
      <p:ext uri="{BB962C8B-B14F-4D97-AF65-F5344CB8AC3E}">
        <p14:creationId xmlns:p14="http://schemas.microsoft.com/office/powerpoint/2010/main" val="31416317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550836154"/>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4736606" y="1834291"/>
            <a:ext cx="7429063" cy="4001095"/>
          </a:xfrm>
          <a:prstGeom prst="rect">
            <a:avLst/>
          </a:prstGeom>
          <a:noFill/>
        </p:spPr>
        <p:txBody>
          <a:bodyPr wrap="square" rtlCol="0">
            <a:spAutoFit/>
          </a:bodyPr>
          <a:lstStyle/>
          <a:p>
            <a:pPr algn="justLow" rtl="1"/>
            <a:r>
              <a:rPr lang="ar-EG" b="1" dirty="0" smtClean="0">
                <a:solidFill>
                  <a:srgbClr val="C00000"/>
                </a:solidFill>
              </a:rPr>
              <a:t>3- التحول </a:t>
            </a:r>
            <a:r>
              <a:rPr lang="ar-EG" b="1" dirty="0">
                <a:solidFill>
                  <a:srgbClr val="C00000"/>
                </a:solidFill>
              </a:rPr>
              <a:t>من الحكومة الإلكترونية إلى الحوكمة </a:t>
            </a:r>
            <a:r>
              <a:rPr lang="ar-EG" b="1" dirty="0" smtClean="0">
                <a:solidFill>
                  <a:srgbClr val="C00000"/>
                </a:solidFill>
              </a:rPr>
              <a:t>الإلكترونية :</a:t>
            </a:r>
            <a:endParaRPr lang="ar-EG" b="1" dirty="0">
              <a:solidFill>
                <a:srgbClr val="C00000"/>
              </a:solidFill>
            </a:endParaRPr>
          </a:p>
          <a:p>
            <a:pPr algn="justLow" rtl="1"/>
            <a:r>
              <a:rPr lang="ar-EG" dirty="0"/>
              <a:t>استثمرت المؤسسات الحكومية خلال العقد الماضي مبالغ ضخمة في التطبيقات التكنولوجية للحكومة</a:t>
            </a:r>
          </a:p>
          <a:p>
            <a:pPr algn="justLow" rtl="1"/>
            <a:r>
              <a:rPr lang="ar-EG" dirty="0"/>
              <a:t>الإلكترونية، وذلك كي تتمكن من تقديم خدمات أفضل وتحقيق وفر ناجم عن تقديم الخدمات </a:t>
            </a:r>
            <a:r>
              <a:rPr lang="ar-EG" dirty="0" smtClean="0"/>
              <a:t>بكفاءة أعلى</a:t>
            </a:r>
            <a:r>
              <a:rPr lang="ar-EG" dirty="0"/>
              <a:t>. وبالرغم من تحقيق الحكومة الإلكترونية لنتائج هامة في التصدي لبعض التحديات مثل تحسين</a:t>
            </a:r>
          </a:p>
          <a:p>
            <a:pPr algn="justLow" rtl="1"/>
            <a:r>
              <a:rPr lang="ar-EG" dirty="0"/>
              <a:t>نفاذ المواطنين إلى المعلومات بشكل إلكتروني عبر أقنية متعددة وتطوير إجراءات العمل وإدارة أداء</a:t>
            </a:r>
          </a:p>
          <a:p>
            <a:pPr algn="justLow" rtl="1"/>
            <a:r>
              <a:rPr lang="ar-EG" dirty="0" smtClean="0"/>
              <a:t>المؤسسات، إلا أن الحكومة الإلكترونية أدت إلى نتائج محدودة في مجال الإصلاح الإداري وتطوير طرق تقديم الخدمات الحكومية. لقد تغيرت توقعات المواطنين من الحكومة، إذ لم يعد المواطن راضياً بعلاقة وحيدة الاتجاه مع الحكومة، بل أصبح راغباً في المشاركة في تحديد الأولويات والتأثير على القرارات المتخذة وعلى السياسات والمشاركة في تصميم الخدمات ومساءلة الحكومة عن نتائج عملها. وأدى ذلك لتغيير </a:t>
            </a:r>
            <a:r>
              <a:rPr lang="ar-EG" dirty="0"/>
              <a:t>في السياسات الحكومية بحيث أصبحت لا تقتصر على تقديم الخدمات بكفاءة وفعالية أكبر </a:t>
            </a:r>
            <a:r>
              <a:rPr lang="ar-EG" dirty="0" smtClean="0"/>
              <a:t>بل أصبحت </a:t>
            </a:r>
            <a:r>
              <a:rPr lang="ar-EG" dirty="0"/>
              <a:t>السياسات تعمل على تمتين العلاقة بين المواطن والحكومة وهو ما يدخل في صلب </a:t>
            </a:r>
            <a:r>
              <a:rPr lang="ar-EG" dirty="0" smtClean="0"/>
              <a:t>الحوكمة الإلكترونية .</a:t>
            </a:r>
            <a:endParaRPr lang="ar-EG" sz="2000" dirty="0"/>
          </a:p>
          <a:p>
            <a:pPr algn="justLow" rtl="1"/>
            <a:endParaRPr lang="ar-EG" sz="2000" dirty="0" smtClean="0"/>
          </a:p>
          <a:p>
            <a:pPr algn="justLow" rtl="1"/>
            <a:endParaRPr lang="ar-EG" dirty="0"/>
          </a:p>
        </p:txBody>
      </p:sp>
      <p:sp>
        <p:nvSpPr>
          <p:cNvPr id="10" name="Rectangle 9">
            <a:extLst>
              <a:ext uri="{FF2B5EF4-FFF2-40B4-BE49-F238E27FC236}">
                <a16:creationId xmlns:a16="http://schemas.microsoft.com/office/drawing/2014/main" xmlns=""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07</a:t>
            </a:r>
            <a:endParaRPr lang="en-US" sz="1400" b="1" dirty="0">
              <a:ea typeface="Roboto Light" panose="02000000000000000000" pitchFamily="2" charset="0"/>
            </a:endParaRPr>
          </a:p>
        </p:txBody>
      </p:sp>
      <p:pic>
        <p:nvPicPr>
          <p:cNvPr id="12" name="Picture 1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41401" y="1899579"/>
            <a:ext cx="3516888" cy="3840573"/>
          </a:xfrm>
          <a:prstGeom prst="rect">
            <a:avLst/>
          </a:prstGeom>
        </p:spPr>
      </p:pic>
    </p:spTree>
    <p:extLst>
      <p:ext uri="{BB962C8B-B14F-4D97-AF65-F5344CB8AC3E}">
        <p14:creationId xmlns:p14="http://schemas.microsoft.com/office/powerpoint/2010/main" val="28043874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4152790059"/>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4457699" y="1731826"/>
            <a:ext cx="7707969" cy="5324535"/>
          </a:xfrm>
          <a:prstGeom prst="rect">
            <a:avLst/>
          </a:prstGeom>
          <a:noFill/>
        </p:spPr>
        <p:txBody>
          <a:bodyPr wrap="square" rtlCol="0">
            <a:spAutoFit/>
          </a:bodyPr>
          <a:lstStyle/>
          <a:p>
            <a:pPr algn="justLow" rtl="1"/>
            <a:r>
              <a:rPr lang="ar-EG" sz="2000" b="1" dirty="0" smtClean="0"/>
              <a:t>تمهيد : </a:t>
            </a:r>
          </a:p>
          <a:p>
            <a:pPr algn="justLow" rtl="1"/>
            <a:r>
              <a:rPr lang="ar-EG" sz="2000" dirty="0" smtClean="0"/>
              <a:t>مبادرة </a:t>
            </a:r>
            <a:r>
              <a:rPr lang="ar-EG" sz="2000" dirty="0"/>
              <a:t>الحكومة الإلكترونية هي عملية تغيير طويلة المدى تشارك فيها جهات حكومية متعددة </a:t>
            </a:r>
            <a:r>
              <a:rPr lang="ar-EG" sz="2000" dirty="0" smtClean="0"/>
              <a:t>وتحتاج إلى </a:t>
            </a:r>
            <a:r>
              <a:rPr lang="ar-EG" sz="2000" dirty="0"/>
              <a:t>عشرات البرامج والمشاريع المترابطة، التي تنفذ في أوقات متتالية أو متراكبة، من قبل جهات مختلفة</a:t>
            </a:r>
            <a:r>
              <a:rPr lang="ar-EG" sz="2000" dirty="0" smtClean="0"/>
              <a:t>.</a:t>
            </a:r>
            <a:endParaRPr lang="ar-EG" sz="2000" dirty="0"/>
          </a:p>
          <a:p>
            <a:pPr algn="justLow" rtl="1"/>
            <a:r>
              <a:rPr lang="ar-EG" sz="2000" dirty="0" smtClean="0"/>
              <a:t>لذلك </a:t>
            </a:r>
            <a:r>
              <a:rPr lang="ar-EG" sz="2000" dirty="0"/>
              <a:t>فمن الضروري أن تكون هناك استراتيجية تضمن انسجام وتناسق البرامج والمشاريع التي </a:t>
            </a:r>
            <a:r>
              <a:rPr lang="ar-EG" sz="2000" dirty="0" smtClean="0"/>
              <a:t>سيتم إطلاقها</a:t>
            </a:r>
            <a:r>
              <a:rPr lang="ar-EG" sz="2000" dirty="0"/>
              <a:t>، وأن تساهم جميعها في تحقيق رؤية موحدة. ولما كانت أهداف الحكومة الإلكترونية </a:t>
            </a:r>
            <a:r>
              <a:rPr lang="ar-EG" sz="2000" dirty="0" smtClean="0"/>
              <a:t>متضمنة في </a:t>
            </a:r>
            <a:r>
              <a:rPr lang="ar-EG" sz="2000" dirty="0"/>
              <a:t>أهداف الحوكمة الإلكترونية </a:t>
            </a:r>
            <a:r>
              <a:rPr lang="ar-EG" sz="2000" dirty="0" smtClean="0"/>
              <a:t>؛ فإن </a:t>
            </a:r>
            <a:r>
              <a:rPr lang="ar-EG" sz="2000" dirty="0"/>
              <a:t>الاستراتيجيات يجب أن تغطي </a:t>
            </a:r>
            <a:r>
              <a:rPr lang="ar-EG" sz="2000" dirty="0" smtClean="0"/>
              <a:t>الإطار الأوسع</a:t>
            </a:r>
            <a:r>
              <a:rPr lang="ar-EG" sz="2000" dirty="0"/>
              <a:t>، أي الحوكمة الإلكترونية، ولهذا فسيتم الاقتصار على مصطلح الحوكمة الإلكترونية أثناء </a:t>
            </a:r>
            <a:r>
              <a:rPr lang="ar-EG" sz="2000" dirty="0" smtClean="0"/>
              <a:t>مناقشة وضع </a:t>
            </a:r>
            <a:r>
              <a:rPr lang="ar-EG" sz="2000" dirty="0"/>
              <a:t>الاستراتيجيات.</a:t>
            </a:r>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algn="justLow" rtl="1"/>
            <a:endParaRPr lang="ar-EG" sz="2000" b="1" u="sng" dirty="0" smtClean="0"/>
          </a:p>
        </p:txBody>
      </p:sp>
      <p:sp>
        <p:nvSpPr>
          <p:cNvPr id="10" name="Rectangle 9">
            <a:extLst>
              <a:ext uri="{FF2B5EF4-FFF2-40B4-BE49-F238E27FC236}">
                <a16:creationId xmlns:a16="http://schemas.microsoft.com/office/drawing/2014/main" xmlns=""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07</a:t>
            </a:r>
            <a:endParaRPr lang="en-US" sz="1400" b="1" dirty="0">
              <a:ea typeface="Roboto Light" panose="02000000000000000000" pitchFamily="2"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3940327" y="765518"/>
            <a:ext cx="4619141" cy="1200329"/>
          </a:xfrm>
          <a:prstGeom prst="rect">
            <a:avLst/>
          </a:prstGeom>
          <a:noFill/>
        </p:spPr>
        <p:txBody>
          <a:bodyPr wrap="square" rtlCol="0">
            <a:spAutoFit/>
          </a:bodyPr>
          <a:lstStyle/>
          <a:p>
            <a:pPr algn="ctr"/>
            <a:r>
              <a:rPr lang="ar-EG" sz="2400" b="1" dirty="0" smtClean="0">
                <a:solidFill>
                  <a:srgbClr val="C00000"/>
                </a:solidFill>
              </a:rPr>
              <a:t>ثالثاً-التخطيط </a:t>
            </a:r>
            <a:r>
              <a:rPr lang="ar-EG" sz="2400" b="1" dirty="0">
                <a:solidFill>
                  <a:srgbClr val="C00000"/>
                </a:solidFill>
              </a:rPr>
              <a:t>الاستراتيجي للحكومة الالكترونية و الحوكمة الالكترونية</a:t>
            </a:r>
            <a:endParaRPr lang="en-US" sz="2400" dirty="0">
              <a:solidFill>
                <a:srgbClr val="C00000"/>
              </a:solidFill>
            </a:endParaRPr>
          </a:p>
          <a:p>
            <a:pPr algn="ctr"/>
            <a:r>
              <a:rPr lang="ar-EG" sz="2400" b="1" dirty="0" smtClean="0">
                <a:solidFill>
                  <a:srgbClr val="C00000"/>
                </a:solidFill>
                <a:latin typeface="Times New Roman" panose="02020603050405020304" pitchFamily="18" charset="0"/>
                <a:cs typeface="Times New Roman" panose="02020603050405020304" pitchFamily="18" charset="0"/>
              </a:rPr>
              <a:t> </a:t>
            </a:r>
            <a:endParaRPr lang="en-US" sz="2400" b="1" dirty="0">
              <a:solidFill>
                <a:srgbClr val="C00000"/>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77667" y="1899580"/>
            <a:ext cx="3331675" cy="3916341"/>
          </a:xfrm>
          <a:prstGeom prst="rect">
            <a:avLst/>
          </a:prstGeom>
        </p:spPr>
      </p:pic>
    </p:spTree>
    <p:extLst>
      <p:ext uri="{BB962C8B-B14F-4D97-AF65-F5344CB8AC3E}">
        <p14:creationId xmlns:p14="http://schemas.microsoft.com/office/powerpoint/2010/main" val="35003494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963457362"/>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3479800" y="1834292"/>
            <a:ext cx="8712200" cy="3170099"/>
          </a:xfrm>
          <a:prstGeom prst="rect">
            <a:avLst/>
          </a:prstGeom>
          <a:noFill/>
        </p:spPr>
        <p:txBody>
          <a:bodyPr wrap="square" rtlCol="0">
            <a:spAutoFit/>
          </a:bodyPr>
          <a:lstStyle/>
          <a:p>
            <a:pPr algn="justLow" rtl="1"/>
            <a:r>
              <a:rPr lang="ar-EG" sz="2000" b="1" dirty="0" smtClean="0">
                <a:solidFill>
                  <a:srgbClr val="C00000"/>
                </a:solidFill>
              </a:rPr>
              <a:t>تعريف التخطيط الاستراتيجي :</a:t>
            </a:r>
          </a:p>
          <a:p>
            <a:pPr algn="justLow" rtl="1"/>
            <a:r>
              <a:rPr lang="ar-EG" sz="2000" dirty="0" smtClean="0"/>
              <a:t>التخطيط </a:t>
            </a:r>
            <a:r>
              <a:rPr lang="ar-EG" sz="2000" dirty="0"/>
              <a:t>الاستراتيجي هو عمل منهجي منظّم يهدف إلى اتخاذ مجموعة من القرارات والخطوات التي تحدد شكل المؤسسة واتجاه تطورها المستقبلي. ويعتبر التخطيط الاستراتيجي عملية مستمرة ومنهجية يتم فيها اتخاذ القرارات حول النتائج المراد الوصول إليها خلال بضع سنوات ) 3- 5 سنوات(، والقرارات المتعلقة بكيفية الوصول إلى هذه النتائج )وذلك عن طريق تحليل القدرات الداخلية والتوجهات الخارجية(، كما تشمل كيفية قياس وتقييم النجاح.</a:t>
            </a:r>
          </a:p>
          <a:p>
            <a:pPr algn="justLow" rtl="1"/>
            <a:r>
              <a:rPr lang="ar-EG" sz="2000" dirty="0"/>
              <a:t>تعتبر الاستراتيجية الناتجة عن هذا العمل خريطة طريق تقود تحول المؤسسة من وضعها الحالي إلى الوضع المأمول على المديين المتوسط والبعيد، كما تحدد بوضوح الرؤية والرسالة والقيم والغايات والأهداف والسياسات التي يجب اتباعها لتحقيق الأهداف المحددة.</a:t>
            </a:r>
          </a:p>
          <a:p>
            <a:pPr algn="justLow" rtl="1"/>
            <a:endParaRPr lang="ar-EG" sz="2000" b="1" u="sng" dirty="0" smtClean="0"/>
          </a:p>
        </p:txBody>
      </p:sp>
      <p:sp>
        <p:nvSpPr>
          <p:cNvPr id="10" name="Rectangle 9">
            <a:extLst>
              <a:ext uri="{FF2B5EF4-FFF2-40B4-BE49-F238E27FC236}">
                <a16:creationId xmlns:a16="http://schemas.microsoft.com/office/drawing/2014/main" xmlns=""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07</a:t>
            </a:r>
            <a:endParaRPr lang="en-US" sz="1400" b="1" dirty="0">
              <a:ea typeface="Roboto Light" panose="02000000000000000000" pitchFamily="2" charset="0"/>
            </a:endParaRPr>
          </a:p>
        </p:txBody>
      </p:sp>
      <p:pic>
        <p:nvPicPr>
          <p:cNvPr id="11" name="Picture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85347" y="1817243"/>
            <a:ext cx="2436160" cy="4226671"/>
          </a:xfrm>
          <a:prstGeom prst="rect">
            <a:avLst/>
          </a:prstGeom>
        </p:spPr>
      </p:pic>
    </p:spTree>
    <p:extLst>
      <p:ext uri="{BB962C8B-B14F-4D97-AF65-F5344CB8AC3E}">
        <p14:creationId xmlns:p14="http://schemas.microsoft.com/office/powerpoint/2010/main" val="1175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677754672"/>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5526585" y="1834290"/>
            <a:ext cx="6639083" cy="5324535"/>
          </a:xfrm>
          <a:prstGeom prst="rect">
            <a:avLst/>
          </a:prstGeom>
          <a:noFill/>
        </p:spPr>
        <p:txBody>
          <a:bodyPr wrap="square" rtlCol="0">
            <a:spAutoFit/>
          </a:bodyPr>
          <a:lstStyle/>
          <a:p>
            <a:pPr algn="justLow" rtl="1"/>
            <a:r>
              <a:rPr lang="ar-EG" sz="2000" b="1" dirty="0" smtClean="0">
                <a:solidFill>
                  <a:srgbClr val="C00000"/>
                </a:solidFill>
              </a:rPr>
              <a:t>مكونات استراتيجية الحوكمة الالكترونية :</a:t>
            </a:r>
            <a:endParaRPr lang="ar-EG" sz="2000" b="1" dirty="0">
              <a:solidFill>
                <a:srgbClr val="C00000"/>
              </a:solidFill>
            </a:endParaRPr>
          </a:p>
          <a:p>
            <a:pPr algn="justLow" rtl="1"/>
            <a:r>
              <a:rPr lang="ar-EG" sz="2000" dirty="0"/>
              <a:t>تتباين استراتيجيات الحوكمة الإلكترونية من دولة إلى أخرى بسبب اختلاف الظروف الخاصة بكل </a:t>
            </a:r>
            <a:r>
              <a:rPr lang="ar-EG" sz="2000" dirty="0" smtClean="0"/>
              <a:t>بلد، وبالتالي </a:t>
            </a:r>
            <a:r>
              <a:rPr lang="ar-EG" sz="2000" dirty="0"/>
              <a:t>الخلاف في نوعية ودرجة التغيير الواجب )أو الممكن( تحقيقه عن طريقها، ومع ذلك فإن </a:t>
            </a:r>
            <a:r>
              <a:rPr lang="ar-EG" sz="2000" dirty="0" smtClean="0"/>
              <a:t>معظم استراتيجيات </a:t>
            </a:r>
            <a:r>
              <a:rPr lang="ar-EG" sz="2000" dirty="0"/>
              <a:t>الحوكمة الإلكترونية لا تخلو من العناصر الآتية:</a:t>
            </a:r>
          </a:p>
          <a:p>
            <a:pPr algn="justLow" rtl="1"/>
            <a:r>
              <a:rPr lang="ar-EG" sz="2000" dirty="0" smtClean="0"/>
              <a:t>- تعريف </a:t>
            </a:r>
            <a:r>
              <a:rPr lang="ar-EG" sz="2000" dirty="0"/>
              <a:t>مبادرة الحوكمة الإلكترونية، وتوصيف مخرجاتها المرغوب فيها؛</a:t>
            </a:r>
          </a:p>
          <a:p>
            <a:pPr algn="justLow" rtl="1"/>
            <a:r>
              <a:rPr lang="ar-EG" sz="2000" dirty="0" smtClean="0"/>
              <a:t>- التحديد </a:t>
            </a:r>
            <a:r>
              <a:rPr lang="ar-EG" sz="2000" dirty="0"/>
              <a:t>الدقيق للمتطلبات السابقة للنجاح )تقييم الجاهزية(؛</a:t>
            </a:r>
          </a:p>
          <a:p>
            <a:pPr algn="justLow" rtl="1"/>
            <a:r>
              <a:rPr lang="ar-EG" sz="2000" dirty="0" smtClean="0"/>
              <a:t>- خطة </a:t>
            </a:r>
            <a:r>
              <a:rPr lang="ar-EG" sz="2000" dirty="0"/>
              <a:t>التواصل مع أصحاب المصلحة؛</a:t>
            </a:r>
          </a:p>
          <a:p>
            <a:pPr algn="justLow" rtl="1"/>
            <a:r>
              <a:rPr lang="ar-EG" sz="2000" dirty="0" smtClean="0"/>
              <a:t>- تعريف </a:t>
            </a:r>
            <a:r>
              <a:rPr lang="ar-EG" sz="2000" dirty="0"/>
              <a:t>واضح للأهداف والغايات والاستراتيجيات؛</a:t>
            </a:r>
          </a:p>
          <a:p>
            <a:pPr algn="justLow" rtl="1"/>
            <a:r>
              <a:rPr lang="ar-EG" sz="2000" dirty="0" smtClean="0"/>
              <a:t>- السياسات </a:t>
            </a:r>
            <a:r>
              <a:rPr lang="ar-EG" sz="2000" dirty="0"/>
              <a:t>الممكِّنة والداعمة؛</a:t>
            </a:r>
          </a:p>
          <a:p>
            <a:pPr algn="justLow" rtl="1"/>
            <a:r>
              <a:rPr lang="ar-EG" sz="2000" dirty="0" smtClean="0"/>
              <a:t>- محفظة </a:t>
            </a:r>
            <a:r>
              <a:rPr lang="ar-EG" sz="2000" dirty="0"/>
              <a:t>المبادرات ) </a:t>
            </a:r>
            <a:r>
              <a:rPr lang="en-US" sz="2000" dirty="0"/>
              <a:t>Initiative portfolio (، </a:t>
            </a:r>
            <a:r>
              <a:rPr lang="ar-EG" sz="2000" dirty="0"/>
              <a:t>وإجراءات تنفيذها؛</a:t>
            </a:r>
          </a:p>
          <a:p>
            <a:pPr algn="justLow" rtl="1"/>
            <a:r>
              <a:rPr lang="ar-EG" sz="2000" dirty="0" smtClean="0"/>
              <a:t>- نماذج </a:t>
            </a:r>
            <a:r>
              <a:rPr lang="ar-EG" sz="2000" dirty="0"/>
              <a:t>الأعمال لخاصية الاستدامة.</a:t>
            </a: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algn="justLow" rtl="1"/>
            <a:endParaRPr lang="ar-EG" sz="2000" b="1" u="sng" dirty="0" smtClean="0"/>
          </a:p>
        </p:txBody>
      </p:sp>
      <p:sp>
        <p:nvSpPr>
          <p:cNvPr id="10" name="Rectangle 9">
            <a:extLst>
              <a:ext uri="{FF2B5EF4-FFF2-40B4-BE49-F238E27FC236}">
                <a16:creationId xmlns:a16="http://schemas.microsoft.com/office/drawing/2014/main" xmlns=""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07</a:t>
            </a:r>
            <a:endParaRPr lang="en-US" sz="1400" b="1" dirty="0">
              <a:ea typeface="Roboto Light" panose="02000000000000000000" pitchFamily="2" charset="0"/>
            </a:endParaRPr>
          </a:p>
        </p:txBody>
      </p:sp>
      <p:pic>
        <p:nvPicPr>
          <p:cNvPr id="11" name="Picture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28872" y="1899581"/>
            <a:ext cx="4427145" cy="3916340"/>
          </a:xfrm>
          <a:prstGeom prst="rect">
            <a:avLst/>
          </a:prstGeom>
        </p:spPr>
      </p:pic>
    </p:spTree>
    <p:extLst>
      <p:ext uri="{BB962C8B-B14F-4D97-AF65-F5344CB8AC3E}">
        <p14:creationId xmlns:p14="http://schemas.microsoft.com/office/powerpoint/2010/main" val="31885358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560134371"/>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4711701" y="1834292"/>
            <a:ext cx="7533542" cy="6863417"/>
          </a:xfrm>
          <a:prstGeom prst="rect">
            <a:avLst/>
          </a:prstGeom>
          <a:noFill/>
        </p:spPr>
        <p:txBody>
          <a:bodyPr wrap="square" rtlCol="0">
            <a:spAutoFit/>
          </a:bodyPr>
          <a:lstStyle/>
          <a:p>
            <a:pPr algn="r" rtl="1"/>
            <a:r>
              <a:rPr lang="ar-EG" sz="2000" b="1" dirty="0">
                <a:solidFill>
                  <a:srgbClr val="C00000"/>
                </a:solidFill>
                <a:latin typeface="NeoSansArabic"/>
              </a:rPr>
              <a:t>خطوات تطوير استراتيجية الحوكمة الإلكترونية</a:t>
            </a:r>
          </a:p>
          <a:p>
            <a:pPr algn="justLow" rtl="1"/>
            <a:r>
              <a:rPr lang="ar-EG" sz="2000" dirty="0">
                <a:solidFill>
                  <a:srgbClr val="000000"/>
                </a:solidFill>
                <a:latin typeface="DroidNaskhArb-Lt"/>
              </a:rPr>
              <a:t>على الرغم من تشابه الخطوات التي تتبعها الدول المختلفة لتطوير استراتيجيات الحوكمة </a:t>
            </a:r>
            <a:r>
              <a:rPr lang="ar-EG" sz="2000" dirty="0" smtClean="0">
                <a:solidFill>
                  <a:srgbClr val="000000"/>
                </a:solidFill>
                <a:latin typeface="DroidNaskhArb-Lt"/>
              </a:rPr>
              <a:t>الإلكترونية، فإن </a:t>
            </a:r>
            <a:r>
              <a:rPr lang="ar-EG" sz="2000" dirty="0">
                <a:solidFill>
                  <a:srgbClr val="000000"/>
                </a:solidFill>
                <a:latin typeface="DroidNaskhArb-Lt"/>
              </a:rPr>
              <a:t>المنطق يقتضي أن تتبنى كل دولة سياسات متباينة تتناسب مع مستوى الجاهزية الخاص بها، </a:t>
            </a:r>
            <a:r>
              <a:rPr lang="ar-EG" sz="2000" dirty="0" smtClean="0">
                <a:solidFill>
                  <a:srgbClr val="000000"/>
                </a:solidFill>
                <a:latin typeface="DroidNaskhArb-Lt"/>
              </a:rPr>
              <a:t>ومع ظروفها </a:t>
            </a:r>
            <a:r>
              <a:rPr lang="ar-EG" sz="2000" dirty="0">
                <a:solidFill>
                  <a:srgbClr val="000000"/>
                </a:solidFill>
                <a:latin typeface="DroidNaskhArb-Lt"/>
              </a:rPr>
              <a:t>الداخلية والخارجية. ولهذا، لابد من إيلاء عملية تطوير الاستراتيجية الاهتمام الكافي، وعدم </a:t>
            </a:r>
            <a:r>
              <a:rPr lang="ar-EG" sz="2000" dirty="0" smtClean="0">
                <a:solidFill>
                  <a:srgbClr val="000000"/>
                </a:solidFill>
                <a:latin typeface="DroidNaskhArb-Lt"/>
              </a:rPr>
              <a:t>النظر إليها </a:t>
            </a:r>
            <a:r>
              <a:rPr lang="ar-EG" sz="2000" dirty="0">
                <a:solidFill>
                  <a:srgbClr val="000000"/>
                </a:solidFill>
                <a:latin typeface="DroidNaskhArb-Lt"/>
              </a:rPr>
              <a:t>كعملية تطوير وثيقة مكتوبة. إذ إن عملية تطوير الاستراتيجية تشمل على آلية للحوار والنقاش </a:t>
            </a:r>
            <a:r>
              <a:rPr lang="ar-EG" sz="2000" dirty="0" smtClean="0">
                <a:solidFill>
                  <a:srgbClr val="000000"/>
                </a:solidFill>
                <a:latin typeface="DroidNaskhArb-Lt"/>
              </a:rPr>
              <a:t>ما بين </a:t>
            </a:r>
            <a:r>
              <a:rPr lang="ar-EG" sz="2000" dirty="0">
                <a:solidFill>
                  <a:srgbClr val="000000"/>
                </a:solidFill>
                <a:latin typeface="DroidNaskhArb-Lt"/>
              </a:rPr>
              <a:t>مختلف أصحاب المصلحة، وبينهم وبين الخبراء والفنيين المشاركين في إعداد الاستراتيجية، </a:t>
            </a:r>
            <a:r>
              <a:rPr lang="ar-EG" sz="2000" dirty="0" smtClean="0">
                <a:solidFill>
                  <a:srgbClr val="000000"/>
                </a:solidFill>
                <a:latin typeface="DroidNaskhArb-Lt"/>
              </a:rPr>
              <a:t>وذلك للتوصل </a:t>
            </a:r>
            <a:r>
              <a:rPr lang="ar-EG" sz="2000" dirty="0">
                <a:solidFill>
                  <a:srgbClr val="000000"/>
                </a:solidFill>
                <a:latin typeface="DroidNaskhArb-Lt"/>
              </a:rPr>
              <a:t>إلى رؤية مشتركة حول مختلف القرارات المتعلقة بالاستراتيجية. ومن أهم الأمور الواجب </a:t>
            </a:r>
            <a:r>
              <a:rPr lang="ar-EG" sz="2000" dirty="0" smtClean="0">
                <a:solidFill>
                  <a:srgbClr val="000000"/>
                </a:solidFill>
                <a:latin typeface="DroidNaskhArb-Lt"/>
              </a:rPr>
              <a:t>بحثها تقدير </a:t>
            </a:r>
            <a:r>
              <a:rPr lang="ar-EG" sz="2000" dirty="0">
                <a:solidFill>
                  <a:srgbClr val="000000"/>
                </a:solidFill>
                <a:latin typeface="DroidNaskhArb-Lt"/>
              </a:rPr>
              <a:t>نقاط القوة والضعف والفرص والتحديات ) </a:t>
            </a:r>
            <a:r>
              <a:rPr lang="en-US" sz="2000" dirty="0">
                <a:solidFill>
                  <a:srgbClr val="000000"/>
                </a:solidFill>
                <a:latin typeface="DroidNaskhArb-Lt"/>
              </a:rPr>
              <a:t>SWOT ( </a:t>
            </a:r>
            <a:r>
              <a:rPr lang="ar-EG" sz="2000" dirty="0">
                <a:solidFill>
                  <a:srgbClr val="000000"/>
                </a:solidFill>
                <a:latin typeface="DroidNaskhArb-Lt"/>
              </a:rPr>
              <a:t>المتعلقة بمختلف المجالات التي تتم </a:t>
            </a:r>
            <a:r>
              <a:rPr lang="ar-EG" sz="2000" dirty="0" smtClean="0">
                <a:solidFill>
                  <a:srgbClr val="000000"/>
                </a:solidFill>
                <a:latin typeface="DroidNaskhArb-Lt"/>
              </a:rPr>
              <a:t>دراستها، وتبنّي </a:t>
            </a:r>
            <a:r>
              <a:rPr lang="ar-EG" sz="2000" dirty="0">
                <a:solidFill>
                  <a:srgbClr val="000000"/>
                </a:solidFill>
                <a:latin typeface="DroidNaskhArb-Lt"/>
              </a:rPr>
              <a:t>السياسات الملائمة لهذا الفهم، والكفيلة بالبناء على نقاط القوة ومعالجة نقاط الضعف، </a:t>
            </a:r>
            <a:r>
              <a:rPr lang="ar-EG" sz="2000" dirty="0" smtClean="0">
                <a:solidFill>
                  <a:srgbClr val="000000"/>
                </a:solidFill>
                <a:latin typeface="DroidNaskhArb-Lt"/>
              </a:rPr>
              <a:t>ومحاولة الاستفادة </a:t>
            </a:r>
            <a:r>
              <a:rPr lang="ar-EG" sz="2000" dirty="0">
                <a:solidFill>
                  <a:srgbClr val="000000"/>
                </a:solidFill>
                <a:latin typeface="DroidNaskhArb-Lt"/>
              </a:rPr>
              <a:t>من الفرص وتجاوز التحديات. لكن هذا لا يعني أن عمليات التنفيذ لن يكون لها تحدياتها </a:t>
            </a:r>
            <a:r>
              <a:rPr lang="ar-EG" sz="2000" dirty="0" smtClean="0">
                <a:solidFill>
                  <a:srgbClr val="000000"/>
                </a:solidFill>
                <a:latin typeface="DroidNaskhArb-Lt"/>
              </a:rPr>
              <a:t>أو فرصها </a:t>
            </a:r>
            <a:r>
              <a:rPr lang="ar-EG" sz="2000" dirty="0">
                <a:solidFill>
                  <a:srgbClr val="000000"/>
                </a:solidFill>
                <a:latin typeface="DroidNaskhArb-Lt"/>
              </a:rPr>
              <a:t>التي سيتم اكتشافها خلال التنفيذ، ولهذا تخضع الاستراتيجيات لعمليات مراجعة وتصويب </a:t>
            </a:r>
            <a:r>
              <a:rPr lang="ar-EG" sz="2000" dirty="0" smtClean="0">
                <a:solidFill>
                  <a:srgbClr val="000000"/>
                </a:solidFill>
                <a:latin typeface="DroidNaskhArb-Lt"/>
              </a:rPr>
              <a:t>دورية لضمان </a:t>
            </a:r>
            <a:r>
              <a:rPr lang="ar-EG" sz="2000" dirty="0">
                <a:solidFill>
                  <a:srgbClr val="000000"/>
                </a:solidFill>
                <a:latin typeface="DroidNaskhArb-Lt"/>
              </a:rPr>
              <a:t>معالجة المستجدات التي تبرز أثناء التنفيذ.</a:t>
            </a:r>
            <a:endParaRPr lang="ar-EG" sz="2000"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algn="justLow" rtl="1"/>
            <a:endParaRPr lang="ar-EG" sz="2000" b="1" u="sng" dirty="0" smtClean="0"/>
          </a:p>
        </p:txBody>
      </p:sp>
      <p:sp>
        <p:nvSpPr>
          <p:cNvPr id="10" name="Rectangle 9">
            <a:extLst>
              <a:ext uri="{FF2B5EF4-FFF2-40B4-BE49-F238E27FC236}">
                <a16:creationId xmlns:a16="http://schemas.microsoft.com/office/drawing/2014/main" xmlns=""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07</a:t>
            </a:r>
            <a:endParaRPr lang="en-US" sz="1400" b="1" dirty="0">
              <a:ea typeface="Roboto Light" panose="02000000000000000000" pitchFamily="2" charset="0"/>
            </a:endParaRPr>
          </a:p>
        </p:txBody>
      </p:sp>
      <p:pic>
        <p:nvPicPr>
          <p:cNvPr id="12" name="Picture 1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48861" y="1834290"/>
            <a:ext cx="4064097" cy="3905862"/>
          </a:xfrm>
          <a:prstGeom prst="rect">
            <a:avLst/>
          </a:prstGeom>
        </p:spPr>
      </p:pic>
    </p:spTree>
    <p:extLst>
      <p:ext uri="{BB962C8B-B14F-4D97-AF65-F5344CB8AC3E}">
        <p14:creationId xmlns:p14="http://schemas.microsoft.com/office/powerpoint/2010/main" val="7499340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4049771293"/>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4432299" y="1834291"/>
            <a:ext cx="7733369" cy="3477875"/>
          </a:xfrm>
          <a:prstGeom prst="rect">
            <a:avLst/>
          </a:prstGeom>
          <a:noFill/>
        </p:spPr>
        <p:txBody>
          <a:bodyPr wrap="square" rtlCol="0">
            <a:spAutoFit/>
          </a:bodyPr>
          <a:lstStyle/>
          <a:p>
            <a:pPr algn="justLow" rtl="1"/>
            <a:r>
              <a:rPr lang="ar-EG" sz="2000" b="1" dirty="0" smtClean="0">
                <a:solidFill>
                  <a:srgbClr val="C00000"/>
                </a:solidFill>
              </a:rPr>
              <a:t>مؤشرات </a:t>
            </a:r>
            <a:r>
              <a:rPr lang="ar-EG" sz="2000" b="1" dirty="0">
                <a:solidFill>
                  <a:srgbClr val="C00000"/>
                </a:solidFill>
              </a:rPr>
              <a:t>قياس الحكومة الإلكترونية</a:t>
            </a:r>
          </a:p>
          <a:p>
            <a:pPr algn="justLow" rtl="1"/>
            <a:r>
              <a:rPr lang="ar-EG" sz="2000" dirty="0"/>
              <a:t>تنشر إدارة الشؤون الاقتصادية والاجتماعية في الأمم المتحدة ) </a:t>
            </a:r>
            <a:r>
              <a:rPr lang="en-US" sz="2000" dirty="0"/>
              <a:t>UNDESA ( </a:t>
            </a:r>
            <a:r>
              <a:rPr lang="ar-EG" sz="2000" dirty="0"/>
              <a:t>من خلال شعبة </a:t>
            </a:r>
            <a:r>
              <a:rPr lang="ar-EG" sz="2000" dirty="0" smtClean="0"/>
              <a:t>الإدارة العامة </a:t>
            </a:r>
            <a:r>
              <a:rPr lang="ar-EG" sz="2000" dirty="0"/>
              <a:t>وإدارة التنمية ) </a:t>
            </a:r>
            <a:r>
              <a:rPr lang="en-US" sz="2000" dirty="0"/>
              <a:t>DPADM ( </a:t>
            </a:r>
            <a:r>
              <a:rPr lang="ar-EG" sz="2000" dirty="0"/>
              <a:t>استبياناً كل سنتين حول الحكومة الإلكترونية. يقدم الاستبيان </a:t>
            </a:r>
            <a:r>
              <a:rPr lang="ar-EG" sz="2000" dirty="0" smtClean="0"/>
              <a:t>ترتيباً نسبياً </a:t>
            </a:r>
            <a:r>
              <a:rPr lang="ar-EG" sz="2000" dirty="0"/>
              <a:t>لمدى تطور الحكومة الإلكترونية بين الدول الأعضاء في الأمم المتحدة. وبفضل هذا الترتيب </a:t>
            </a:r>
            <a:r>
              <a:rPr lang="ar-EG" sz="2000" dirty="0" smtClean="0"/>
              <a:t>يقدم الاستبيان </a:t>
            </a:r>
            <a:r>
              <a:rPr lang="ar-EG" sz="2000" dirty="0"/>
              <a:t>معلومات مفيدة لأصحاب القرار تساعدهم في توجيه برامج الحكومة الإلكترونية بما </a:t>
            </a:r>
            <a:r>
              <a:rPr lang="ar-EG" sz="2000" dirty="0" smtClean="0"/>
              <a:t>يخدم التنمية</a:t>
            </a:r>
            <a:r>
              <a:rPr lang="ar-EG" sz="2000" dirty="0"/>
              <a:t>. يستخدم المؤشر المركب المقترح لتطور الحكومة الإلكترونية ) </a:t>
            </a:r>
            <a:r>
              <a:rPr lang="en-US" sz="2000" dirty="0"/>
              <a:t>EGDI ( </a:t>
            </a:r>
            <a:r>
              <a:rPr lang="ar-EG" sz="2000" dirty="0"/>
              <a:t>لقياس مدى رغبة </a:t>
            </a:r>
            <a:r>
              <a:rPr lang="ar-EG" sz="2000" dirty="0" smtClean="0"/>
              <a:t>وقدرة الإدارة </a:t>
            </a:r>
            <a:r>
              <a:rPr lang="ar-EG" sz="2000" dirty="0"/>
              <a:t>الحكومية لاستخدام تكنولوجيا المعلومات والاتصالات في تقديم الخدمات الحكومية. يفيد </a:t>
            </a:r>
            <a:r>
              <a:rPr lang="ar-EG" sz="2000" dirty="0" smtClean="0"/>
              <a:t>هذا المؤشر </a:t>
            </a:r>
            <a:r>
              <a:rPr lang="ar-EG" sz="2000" dirty="0"/>
              <a:t>كلاً من الموظفين الحكوميين وصانعي السياسات والباحثين وممثلي المجتمع المدني </a:t>
            </a:r>
            <a:r>
              <a:rPr lang="ar-EG" sz="2000" dirty="0" smtClean="0"/>
              <a:t>للوصول إلى </a:t>
            </a:r>
            <a:r>
              <a:rPr lang="ar-EG" sz="2000" dirty="0"/>
              <a:t>فهم أعمق للقياس المقارن ) </a:t>
            </a:r>
            <a:r>
              <a:rPr lang="en-US" sz="2000" dirty="0"/>
              <a:t>Comparative benchmarking ( </a:t>
            </a:r>
            <a:r>
              <a:rPr lang="ar-EG" sz="2000" dirty="0"/>
              <a:t>ولتحديد الموقع النسبي لدولة </a:t>
            </a:r>
            <a:r>
              <a:rPr lang="ar-EG" sz="2000" dirty="0" smtClean="0"/>
              <a:t>ما في </a:t>
            </a:r>
            <a:r>
              <a:rPr lang="ar-EG" sz="2000" dirty="0"/>
              <a:t>مجال استخدام الحكومة الإلكترونية للوصول إلى خدمات حكومية شاملة محورها </a:t>
            </a:r>
            <a:r>
              <a:rPr lang="ar-EG" sz="2000" dirty="0" smtClean="0"/>
              <a:t>المواطن.</a:t>
            </a:r>
            <a:endParaRPr lang="ar-EG" sz="2000" b="1" u="sng" dirty="0" smtClean="0"/>
          </a:p>
        </p:txBody>
      </p:sp>
      <p:sp>
        <p:nvSpPr>
          <p:cNvPr id="10" name="Rectangle 9">
            <a:extLst>
              <a:ext uri="{FF2B5EF4-FFF2-40B4-BE49-F238E27FC236}">
                <a16:creationId xmlns:a16="http://schemas.microsoft.com/office/drawing/2014/main" xmlns=""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07</a:t>
            </a:r>
            <a:endParaRPr lang="en-US" sz="1400" b="1" dirty="0">
              <a:ea typeface="Roboto Light" panose="02000000000000000000" pitchFamily="2" charset="0"/>
            </a:endParaRPr>
          </a:p>
        </p:txBody>
      </p:sp>
      <p:pic>
        <p:nvPicPr>
          <p:cNvPr id="12" name="Picture 1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77667" y="1834291"/>
            <a:ext cx="3331675" cy="3915345"/>
          </a:xfrm>
          <a:prstGeom prst="rect">
            <a:avLst/>
          </a:prstGeom>
        </p:spPr>
      </p:pic>
    </p:spTree>
    <p:extLst>
      <p:ext uri="{BB962C8B-B14F-4D97-AF65-F5344CB8AC3E}">
        <p14:creationId xmlns:p14="http://schemas.microsoft.com/office/powerpoint/2010/main" val="16933614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graphicFrame>
        <p:nvGraphicFramePr>
          <p:cNvPr id="13" name="Diagram 12"/>
          <p:cNvGraphicFramePr/>
          <p:nvPr>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20" name="TextBox 19"/>
          <p:cNvSpPr txBox="1"/>
          <p:nvPr/>
        </p:nvSpPr>
        <p:spPr>
          <a:xfrm>
            <a:off x="3108478" y="1511632"/>
            <a:ext cx="8694316" cy="4062651"/>
          </a:xfrm>
          <a:prstGeom prst="rect">
            <a:avLst/>
          </a:prstGeom>
          <a:noFill/>
        </p:spPr>
        <p:txBody>
          <a:bodyPr wrap="square" rtlCol="0">
            <a:spAutoFit/>
          </a:bodyPr>
          <a:lstStyle/>
          <a:p>
            <a:pPr algn="justLow" rtl="1"/>
            <a:endParaRPr lang="ar-EG" sz="2000" dirty="0" smtClean="0"/>
          </a:p>
          <a:p>
            <a:pPr algn="justLow" rtl="1"/>
            <a:r>
              <a:rPr lang="ar-EG" sz="2000" dirty="0" smtClean="0"/>
              <a:t>وفي </a:t>
            </a:r>
            <a:r>
              <a:rPr lang="ar-EG" sz="2000" dirty="0"/>
              <a:t>عام 2014 </a:t>
            </a:r>
            <a:r>
              <a:rPr lang="ar-EG" sz="2000" dirty="0" smtClean="0"/>
              <a:t>نشرت الأمم </a:t>
            </a:r>
            <a:r>
              <a:rPr lang="ar-EG" sz="2000" dirty="0"/>
              <a:t>المتحدة دراستها الاستقصائية السابعة المعنونة «استطلاع الحكومة الإلكترونية 2014 – </a:t>
            </a:r>
            <a:r>
              <a:rPr lang="ar-EG" sz="2000" dirty="0" smtClean="0"/>
              <a:t>الحكومة الإلكترونية </a:t>
            </a:r>
            <a:r>
              <a:rPr lang="ar-EG" sz="2000" dirty="0"/>
              <a:t>للمستقبل الذي </a:t>
            </a:r>
            <a:r>
              <a:rPr lang="ar-EG" sz="2000" dirty="0" smtClean="0"/>
              <a:t>نريد» </a:t>
            </a:r>
            <a:r>
              <a:rPr lang="ar-EG" sz="2000" dirty="0"/>
              <a:t>. وقد غطى هذا الاستطلاع جميع الدول الأعضاء البالغ عددها 193 </a:t>
            </a:r>
            <a:r>
              <a:rPr lang="ar-EG" sz="2000" dirty="0" smtClean="0"/>
              <a:t>بلداً في </a:t>
            </a:r>
            <a:r>
              <a:rPr lang="ar-EG" sz="2000" dirty="0"/>
              <a:t>عام 2014 ، وتم عرض مؤشر تطور الحكومة الإلكترونية، والذي يقيس مدى استعداد الإدارات </a:t>
            </a:r>
            <a:r>
              <a:rPr lang="ar-EG" sz="2000" dirty="0" smtClean="0"/>
              <a:t>الوطنية وقدراتها </a:t>
            </a:r>
            <a:r>
              <a:rPr lang="ar-EG" sz="2000" dirty="0"/>
              <a:t>على استخدام تكنولوجيا المعلومات والاتصالات لإيصال الخدمات الحكومية. ويقيّم </a:t>
            </a:r>
            <a:r>
              <a:rPr lang="ar-EG" sz="2000" dirty="0" smtClean="0"/>
              <a:t>الاستطلاع الميزات </a:t>
            </a:r>
            <a:r>
              <a:rPr lang="ar-EG" sz="2000" dirty="0"/>
              <a:t>التقنية للمواقع الوطنية على شبكة الإنترنت، وسياسات الحكومة الإلكترونية </a:t>
            </a:r>
            <a:r>
              <a:rPr lang="ar-EG" sz="2000" dirty="0" smtClean="0"/>
              <a:t>واستراتيجياتها المطبقة </a:t>
            </a:r>
            <a:r>
              <a:rPr lang="ar-EG" sz="2000" dirty="0"/>
              <a:t>عموماً وبواسطة قطاعات محددة لإيصال خدمات ضرورية أو جوهرية</a:t>
            </a:r>
            <a:r>
              <a:rPr lang="ar-EG" sz="2000" dirty="0" smtClean="0"/>
              <a:t>.</a:t>
            </a:r>
            <a:endParaRPr lang="ar-EG" sz="2000" dirty="0"/>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dirty="0"/>
          </a:p>
        </p:txBody>
      </p:sp>
      <p:pic>
        <p:nvPicPr>
          <p:cNvPr id="19" name="Picture 18"/>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399815" y="1585451"/>
            <a:ext cx="2673318" cy="4228228"/>
          </a:xfrm>
          <a:prstGeom prst="rect">
            <a:avLst/>
          </a:prstGeom>
        </p:spPr>
      </p:pic>
    </p:spTree>
    <p:extLst>
      <p:ext uri="{BB962C8B-B14F-4D97-AF65-F5344CB8AC3E}">
        <p14:creationId xmlns:p14="http://schemas.microsoft.com/office/powerpoint/2010/main" val="33693297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2731911959"/>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3769328" y="1473791"/>
            <a:ext cx="8033943" cy="5324535"/>
          </a:xfrm>
          <a:prstGeom prst="rect">
            <a:avLst/>
          </a:prstGeom>
          <a:noFill/>
        </p:spPr>
        <p:txBody>
          <a:bodyPr wrap="square" rtlCol="0">
            <a:spAutoFit/>
          </a:bodyPr>
          <a:lstStyle/>
          <a:p>
            <a:pPr algn="justLow" rtl="1"/>
            <a:r>
              <a:rPr lang="ar-EG" sz="2000" dirty="0"/>
              <a:t>وهناك قياس مقارن آخر للحكومة الإلكترونية يعده معهد الحكومة الإلكترونية التابع لجامعة واسيدا </a:t>
            </a:r>
            <a:r>
              <a:rPr lang="ar-EG" sz="2000" dirty="0" smtClean="0"/>
              <a:t>اليابانية بالتعاون </a:t>
            </a:r>
            <a:r>
              <a:rPr lang="ar-EG" sz="2000" dirty="0"/>
              <a:t>مع الأكاديمية الدولية للموظفين القياديين للمعلومات ) ،)</a:t>
            </a:r>
            <a:r>
              <a:rPr lang="en-US" sz="2000" dirty="0"/>
              <a:t>International Academy of </a:t>
            </a:r>
            <a:r>
              <a:rPr lang="en-US" sz="2000" dirty="0" smtClean="0"/>
              <a:t>CIO’s</a:t>
            </a:r>
            <a:r>
              <a:rPr lang="ar-EG" sz="2000" dirty="0" smtClean="0"/>
              <a:t> . وقد </a:t>
            </a:r>
            <a:r>
              <a:rPr lang="ar-EG" sz="2000" dirty="0"/>
              <a:t>أصدر المعهد النسخة العاشرة من القياس في عام 2014 . وتستخدم عملية القياس </a:t>
            </a:r>
            <a:r>
              <a:rPr lang="ar-EG" sz="2000" dirty="0" smtClean="0"/>
              <a:t>المؤشرات التالية </a:t>
            </a:r>
            <a:r>
              <a:rPr lang="ar-EG" sz="2000" dirty="0"/>
              <a:t>:</a:t>
            </a:r>
          </a:p>
          <a:p>
            <a:pPr algn="r" rtl="1"/>
            <a:r>
              <a:rPr lang="ar-EG" sz="2000" b="1" dirty="0"/>
              <a:t>البنية التحتية للشبكات ومدى جاهزيتها؛</a:t>
            </a:r>
          </a:p>
          <a:p>
            <a:pPr algn="r" rtl="1"/>
            <a:r>
              <a:rPr lang="ar-EG" sz="2000" b="1" dirty="0"/>
              <a:t>الجاهزية </a:t>
            </a:r>
            <a:r>
              <a:rPr lang="ar-EG" sz="2000" b="1" dirty="0" smtClean="0"/>
              <a:t>الإدارية</a:t>
            </a:r>
            <a:r>
              <a:rPr lang="ar-EG" sz="2000" b="1" dirty="0"/>
              <a:t>؛</a:t>
            </a:r>
          </a:p>
          <a:p>
            <a:pPr algn="r" rtl="1"/>
            <a:r>
              <a:rPr lang="ar-EG" sz="2000" b="1" dirty="0"/>
              <a:t>الخدمات الإلكترونية؛</a:t>
            </a:r>
          </a:p>
          <a:p>
            <a:pPr algn="r" rtl="1"/>
            <a:r>
              <a:rPr lang="ar-EG" sz="2000" b="1" dirty="0"/>
              <a:t>البوابة الوطنية؛</a:t>
            </a:r>
          </a:p>
          <a:p>
            <a:pPr algn="r" rtl="1"/>
            <a:r>
              <a:rPr lang="ar-EG" sz="2000" b="1" dirty="0"/>
              <a:t>دور مسؤول المعلومات الرئيسي) ؛)</a:t>
            </a:r>
            <a:r>
              <a:rPr lang="en-US" sz="2000" b="1" dirty="0"/>
              <a:t>CIO</a:t>
            </a:r>
          </a:p>
          <a:p>
            <a:pPr algn="r" rtl="1"/>
            <a:r>
              <a:rPr lang="ar-EG" sz="2000" b="1" dirty="0"/>
              <a:t>الترويج للحكومة الإلكترونية؛</a:t>
            </a:r>
          </a:p>
          <a:p>
            <a:pPr algn="r" rtl="1"/>
            <a:r>
              <a:rPr lang="ar-EG" sz="2000" b="1" dirty="0"/>
              <a:t>المشاركة الإلكترونية؛</a:t>
            </a:r>
          </a:p>
          <a:p>
            <a:pPr algn="r" rtl="1"/>
            <a:r>
              <a:rPr lang="ar-EG" sz="2000" b="1" dirty="0"/>
              <a:t>الحكومة المفتوحة؛</a:t>
            </a:r>
          </a:p>
          <a:p>
            <a:pPr algn="r" rtl="1"/>
            <a:r>
              <a:rPr lang="ar-EG" sz="2000" b="1" dirty="0"/>
              <a:t>الأمن السيبراني.</a:t>
            </a:r>
          </a:p>
          <a:p>
            <a:pPr algn="justLow" rtl="1"/>
            <a:endParaRPr lang="en-US" sz="2000" dirty="0" smtClean="0"/>
          </a:p>
          <a:p>
            <a:pPr algn="justLow" rtl="1"/>
            <a:endParaRPr lang="en-US" sz="2000" dirty="0"/>
          </a:p>
          <a:p>
            <a:pPr algn="justLow" rtl="1"/>
            <a:endParaRPr lang="en-US" sz="2000" dirty="0"/>
          </a:p>
          <a:p>
            <a:pPr algn="justLow" rtl="1"/>
            <a:endParaRPr lang="ar-EG" sz="2000" dirty="0" smtClean="0"/>
          </a:p>
        </p:txBody>
      </p:sp>
      <p:pic>
        <p:nvPicPr>
          <p:cNvPr id="17" name="Picture 16"/>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53473" y="1473791"/>
            <a:ext cx="2886627" cy="4406309"/>
          </a:xfrm>
          <a:prstGeom prst="rect">
            <a:avLst/>
          </a:prstGeom>
        </p:spPr>
      </p:pic>
    </p:spTree>
    <p:extLst>
      <p:ext uri="{BB962C8B-B14F-4D97-AF65-F5344CB8AC3E}">
        <p14:creationId xmlns:p14="http://schemas.microsoft.com/office/powerpoint/2010/main" val="6349018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89373408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3308145" y="1521497"/>
            <a:ext cx="8495126" cy="5940088"/>
          </a:xfrm>
          <a:prstGeom prst="rect">
            <a:avLst/>
          </a:prstGeom>
          <a:noFill/>
        </p:spPr>
        <p:txBody>
          <a:bodyPr wrap="square" rtlCol="0">
            <a:spAutoFit/>
          </a:bodyPr>
          <a:lstStyle/>
          <a:p>
            <a:pPr algn="justLow" rtl="1"/>
            <a:r>
              <a:rPr lang="ar-EG" sz="2000" dirty="0" smtClean="0"/>
              <a:t>الجدير </a:t>
            </a:r>
            <a:r>
              <a:rPr lang="ar-EG" sz="2000" dirty="0"/>
              <a:t>بالذكر أن نتائج استطلاع الحكومة الإلكترونية 2014 الصادر عن إدارة الشؤون </a:t>
            </a:r>
            <a:r>
              <a:rPr lang="ar-EG" sz="2000" dirty="0" smtClean="0"/>
              <a:t>الاقتصادية والاجتماعية </a:t>
            </a:r>
            <a:r>
              <a:rPr lang="ar-EG" sz="2000" dirty="0"/>
              <a:t>في الأمم المتحدة بينت تفوقت دول مجلس التعاون الخليجي الست على كافة </a:t>
            </a:r>
            <a:r>
              <a:rPr lang="ar-EG" sz="2000" dirty="0" smtClean="0"/>
              <a:t>البلدان العربية</a:t>
            </a:r>
            <a:r>
              <a:rPr lang="ar-EG" sz="2000" dirty="0"/>
              <a:t>، حيث جاء ترتيب جميع دول مجلس التعاون الخليجي ضمن البلدان الخمسين الأولى </a:t>
            </a:r>
            <a:r>
              <a:rPr lang="ar-EG" sz="2000" dirty="0" smtClean="0"/>
              <a:t>على مستوى </a:t>
            </a:r>
            <a:r>
              <a:rPr lang="ar-EG" sz="2000" dirty="0"/>
              <a:t>العالم من أصل 193 بلداً شمله الاستطلاع حيث حلت البحرين في المرتبة 18 عالمياً، </a:t>
            </a:r>
            <a:r>
              <a:rPr lang="ar-EG" sz="2000" dirty="0" smtClean="0"/>
              <a:t>تلتها الإمارات </a:t>
            </a:r>
            <a:r>
              <a:rPr lang="ar-EG" sz="2000" dirty="0"/>
              <a:t>العربية المتحدة في المرتبة 32 ، فالمملكة العربية السعودية في المرتبة 36 ، تليها قطر في </a:t>
            </a:r>
            <a:r>
              <a:rPr lang="ar-EG" sz="2000" dirty="0" smtClean="0"/>
              <a:t>المرتبة</a:t>
            </a:r>
            <a:r>
              <a:rPr lang="ar-EG" sz="2000" dirty="0"/>
              <a:t>44  </a:t>
            </a:r>
            <a:r>
              <a:rPr lang="ar-EG" sz="2000" dirty="0" smtClean="0"/>
              <a:t>، </a:t>
            </a:r>
            <a:r>
              <a:rPr lang="ar-EG" sz="2000" dirty="0"/>
              <a:t>وعمان في المرتبة 48 . بينما اختلف الترتيب بشكل واضح في القياس الصادر في العام نفسه ) 2014 </a:t>
            </a:r>
            <a:r>
              <a:rPr lang="ar-EG" sz="2000" dirty="0" smtClean="0"/>
              <a:t>( عن </a:t>
            </a:r>
            <a:r>
              <a:rPr lang="ar-EG" sz="2000" dirty="0"/>
              <a:t>معهد الحكومة الإلكترونية التابع لجامعة واسيدا اليابانية، حيث جاءت الإمارات العربية المتحدة </a:t>
            </a:r>
            <a:r>
              <a:rPr lang="ar-EG" sz="2000" dirty="0" smtClean="0"/>
              <a:t>في المرتبة </a:t>
            </a:r>
            <a:r>
              <a:rPr lang="ar-EG" sz="2000" dirty="0"/>
              <a:t>33 والمملكة العربية السعودية في المرتبة 37 ، ومن ثم تونس في المرتبة 49 فمصر في المرتبة 56 .</a:t>
            </a:r>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r>
              <a:rPr lang="ar-EG" sz="2000" dirty="0" smtClean="0"/>
              <a:t>ا</a:t>
            </a:r>
            <a:endParaRPr lang="ar-EG" sz="2000" dirty="0"/>
          </a:p>
          <a:p>
            <a:pPr algn="justLow" rtl="1"/>
            <a:endParaRPr lang="ar-EG" sz="2000" dirty="0"/>
          </a:p>
          <a:p>
            <a:pPr algn="justLow" rtl="1"/>
            <a:endParaRPr lang="ar-EG" sz="2000" dirty="0"/>
          </a:p>
          <a:p>
            <a:pPr algn="justLow" rtl="1"/>
            <a:endParaRPr lang="ar-EG" sz="2000" dirty="0"/>
          </a:p>
        </p:txBody>
      </p:sp>
      <p:pic>
        <p:nvPicPr>
          <p:cNvPr id="17" name="Picture 16"/>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624831" y="1473010"/>
            <a:ext cx="2536155" cy="4478927"/>
          </a:xfrm>
          <a:prstGeom prst="rect">
            <a:avLst/>
          </a:prstGeom>
        </p:spPr>
      </p:pic>
    </p:spTree>
    <p:extLst>
      <p:ext uri="{BB962C8B-B14F-4D97-AF65-F5344CB8AC3E}">
        <p14:creationId xmlns:p14="http://schemas.microsoft.com/office/powerpoint/2010/main" val="29900578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643944" y="1303645"/>
            <a:ext cx="11407029"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643944" y="1303645"/>
            <a:ext cx="11407029" cy="482752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744835" y="175286"/>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 </a:t>
            </a:r>
          </a:p>
          <a:p>
            <a:pPr algn="ctr"/>
            <a:r>
              <a:rPr lang="ar-EG" sz="2400" b="1" dirty="0" smtClean="0">
                <a:ea typeface="Roboto Light" panose="02000000000000000000" pitchFamily="2" charset="0"/>
              </a:rPr>
              <a:t>07</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137515387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graphicFrame>
        <p:nvGraphicFramePr>
          <p:cNvPr id="17" name="Diagram 16"/>
          <p:cNvGraphicFramePr/>
          <p:nvPr>
            <p:extLst>
              <p:ext uri="{D42A27DB-BD31-4B8C-83A1-F6EECF244321}">
                <p14:modId xmlns:p14="http://schemas.microsoft.com/office/powerpoint/2010/main" val="3957719785"/>
              </p:ext>
            </p:extLst>
          </p:nvPr>
        </p:nvGraphicFramePr>
        <p:xfrm>
          <a:off x="4020068" y="2356835"/>
          <a:ext cx="7804466" cy="2520162"/>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sp>
        <p:nvSpPr>
          <p:cNvPr id="18" name="TextBox 17"/>
          <p:cNvSpPr txBox="1"/>
          <p:nvPr/>
        </p:nvSpPr>
        <p:spPr>
          <a:xfrm>
            <a:off x="2999477" y="226427"/>
            <a:ext cx="5137387" cy="461665"/>
          </a:xfrm>
          <a:prstGeom prst="rect">
            <a:avLst/>
          </a:prstGeom>
          <a:noFill/>
        </p:spPr>
        <p:txBody>
          <a:bodyPr wrap="square" rtlCol="0">
            <a:spAutoFit/>
          </a:bodyPr>
          <a:lstStyle/>
          <a:p>
            <a:pPr algn="justLow" rtl="1"/>
            <a:r>
              <a:rPr lang="ar-EG" sz="2400" b="1" dirty="0" smtClean="0">
                <a:solidFill>
                  <a:schemeClr val="bg1"/>
                </a:solidFill>
              </a:rPr>
              <a:t>رابعاً : تطبيقات الحوكمة الالكترونية </a:t>
            </a:r>
            <a:endParaRPr lang="ar-EG" sz="2400" b="1" dirty="0">
              <a:solidFill>
                <a:schemeClr val="bg1"/>
              </a:solidFill>
            </a:endParaRPr>
          </a:p>
        </p:txBody>
      </p:sp>
      <p:pic>
        <p:nvPicPr>
          <p:cNvPr id="19" name="Picture 18"/>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906901" y="1531363"/>
            <a:ext cx="3354251" cy="4330701"/>
          </a:xfrm>
          <a:prstGeom prst="rect">
            <a:avLst/>
          </a:prstGeom>
        </p:spPr>
      </p:pic>
    </p:spTree>
    <p:extLst>
      <p:ext uri="{BB962C8B-B14F-4D97-AF65-F5344CB8AC3E}">
        <p14:creationId xmlns:p14="http://schemas.microsoft.com/office/powerpoint/2010/main" val="24018360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Diagram 4"/>
          <p:cNvGraphicFramePr/>
          <p:nvPr>
            <p:extLst>
              <p:ext uri="{D42A27DB-BD31-4B8C-83A1-F6EECF244321}">
                <p14:modId xmlns:p14="http://schemas.microsoft.com/office/powerpoint/2010/main" val="3564558475"/>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10" name="TextBox 9">
            <a:extLst>
              <a:ext uri="{FF2B5EF4-FFF2-40B4-BE49-F238E27FC236}">
                <a16:creationId xmlns:a16="http://schemas.microsoft.com/office/drawing/2014/main" xmlns="" id="{904B7CA6-23A4-2E24-5FFC-ECEA38831F6A}"/>
              </a:ext>
            </a:extLst>
          </p:cNvPr>
          <p:cNvSpPr txBox="1"/>
          <p:nvPr/>
        </p:nvSpPr>
        <p:spPr>
          <a:xfrm>
            <a:off x="3248167" y="886215"/>
            <a:ext cx="5496588" cy="830997"/>
          </a:xfrm>
          <a:prstGeom prst="rect">
            <a:avLst/>
          </a:prstGeom>
          <a:noFill/>
        </p:spPr>
        <p:txBody>
          <a:bodyPr wrap="square" rtlCol="0">
            <a:spAutoFit/>
          </a:bodyPr>
          <a:lstStyle/>
          <a:p>
            <a:pPr algn="ctr"/>
            <a:r>
              <a:rPr lang="ar-EG" sz="2400" b="1" dirty="0" smtClean="0">
                <a:solidFill>
                  <a:srgbClr val="2D3956"/>
                </a:solidFill>
                <a:latin typeface="Tajawal Medium" panose="00000600000000000000" pitchFamily="2" charset="-78"/>
              </a:rPr>
              <a:t>خامساً: توجهات جديدة في مجال</a:t>
            </a:r>
          </a:p>
          <a:p>
            <a:pPr algn="ctr"/>
            <a:r>
              <a:rPr lang="ar-EG" sz="2400" b="1" dirty="0" smtClean="0">
                <a:solidFill>
                  <a:srgbClr val="2D3956"/>
                </a:solidFill>
                <a:latin typeface="Tajawal Medium" panose="00000600000000000000" pitchFamily="2" charset="-78"/>
              </a:rPr>
              <a:t> الحوكمة الالكترونية </a:t>
            </a:r>
            <a:endParaRPr lang="en-US" sz="2000" b="1" dirty="0">
              <a:solidFill>
                <a:srgbClr val="2D3956"/>
              </a:solidFill>
              <a:latin typeface="Tajawal Medium" panose="00000600000000000000" pitchFamily="2" charset="-78"/>
              <a:cs typeface="Tajawal Medium" panose="00000600000000000000" pitchFamily="2" charset="-78"/>
            </a:endParaRPr>
          </a:p>
        </p:txBody>
      </p:sp>
      <p:sp>
        <p:nvSpPr>
          <p:cNvPr id="11" name="Rectangle 10">
            <a:extLst>
              <a:ext uri="{FF2B5EF4-FFF2-40B4-BE49-F238E27FC236}">
                <a16:creationId xmlns:a16="http://schemas.microsoft.com/office/drawing/2014/main" xmlns=""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07</a:t>
            </a:r>
            <a:endParaRPr lang="en-US" sz="1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1743472096"/>
              </p:ext>
            </p:extLst>
          </p:nvPr>
        </p:nvGraphicFramePr>
        <p:xfrm>
          <a:off x="3301305" y="2123438"/>
          <a:ext cx="7804466" cy="310538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846788" y="1335993"/>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2443973067"/>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263989" y="1772383"/>
            <a:ext cx="10994265" cy="4862870"/>
          </a:xfrm>
          <a:prstGeom prst="rect">
            <a:avLst/>
          </a:prstGeom>
          <a:noFill/>
        </p:spPr>
        <p:txBody>
          <a:bodyPr wrap="square" rtlCol="0">
            <a:spAutoFit/>
          </a:bodyPr>
          <a:lstStyle/>
          <a:p>
            <a:pPr algn="justLow" rtl="1"/>
            <a:r>
              <a:rPr lang="ar-EG" sz="2000" dirty="0"/>
              <a:t>تواجه الحكومات والمجتمعات في مطلع القرن الحادي والعشرين تحديات غير مسبوقة تتجاوز </a:t>
            </a:r>
            <a:r>
              <a:rPr lang="ar-EG" sz="2000" dirty="0" smtClean="0"/>
              <a:t>قدرات مؤسسات </a:t>
            </a:r>
            <a:r>
              <a:rPr lang="ar-EG" sz="2000" dirty="0"/>
              <a:t>الحوكمة التقليدية على التدخل. وتتنوع هذه التحديات بين بلد وآخر، ففي الدول </a:t>
            </a:r>
            <a:r>
              <a:rPr lang="ar-EG" sz="2000" dirty="0" smtClean="0"/>
              <a:t>الصناعية الغربية </a:t>
            </a:r>
            <a:r>
              <a:rPr lang="ar-EG" sz="2000" dirty="0"/>
              <a:t>– على سبيل المثال – تعتبر تحديات الانتقال إلى مصادر الطاقة المتجددة، والتخفيف من </a:t>
            </a:r>
            <a:r>
              <a:rPr lang="ar-EG" sz="2000" dirty="0" smtClean="0"/>
              <a:t>انبعاث غاز </a:t>
            </a:r>
            <a:r>
              <a:rPr lang="ar-EG" sz="2000" dirty="0"/>
              <a:t>ثاني أكسيد الكربون، وتخفيض الإنفاق الحكومي، وضبط العجز في الموازنة، و المواءمة مع </a:t>
            </a:r>
            <a:r>
              <a:rPr lang="ar-EG" sz="2000" dirty="0" smtClean="0"/>
              <a:t>التغيرات السريعة </a:t>
            </a:r>
            <a:r>
              <a:rPr lang="ar-EG" sz="2000" dirty="0"/>
              <a:t>في الأسواق، وضرورة الاستجابة بطريقة أسرع مما تقوم به مؤسسات الحوكمة </a:t>
            </a:r>
            <a:r>
              <a:rPr lang="ar-EG" sz="2000" dirty="0" smtClean="0"/>
              <a:t>التقليدية للتغيرات </a:t>
            </a:r>
            <a:r>
              <a:rPr lang="ar-EG" sz="2000" dirty="0"/>
              <a:t>المبينة سابقاً، مجالاً خصباً لتطبيقات الحوكمة الذكية .</a:t>
            </a:r>
          </a:p>
          <a:p>
            <a:pPr algn="justLow" rtl="1"/>
            <a:r>
              <a:rPr lang="ar-EG" sz="2000" dirty="0"/>
              <a:t>يتبين مما سبق إن الحوكمة الذكية ليست تحدياً تقنياً جديداً بقدر ما هي محاولة للاستفادة من </a:t>
            </a:r>
            <a:r>
              <a:rPr lang="ar-EG" sz="2000" dirty="0" smtClean="0"/>
              <a:t>الإنجازات التقنية </a:t>
            </a:r>
            <a:r>
              <a:rPr lang="ar-EG" sz="2000" dirty="0"/>
              <a:t>في مجال تمكين مؤسسات الحوكمة من التصدي لمشكلات تنموية لم يكن ممكناً مواجهتها </a:t>
            </a:r>
            <a:r>
              <a:rPr lang="ar-EG" sz="2000" dirty="0" smtClean="0"/>
              <a:t>بالشكل المناسب </a:t>
            </a:r>
            <a:r>
              <a:rPr lang="ar-EG" sz="2000" dirty="0"/>
              <a:t>من قبل المؤسسات التقليدية. لذلك، فإن مجال عمل الحوكمة الذكية يختلف من بلد إلى </a:t>
            </a:r>
            <a:r>
              <a:rPr lang="ar-EG" sz="2000" dirty="0" smtClean="0"/>
              <a:t>آخر، وذلك </a:t>
            </a:r>
            <a:r>
              <a:rPr lang="ar-EG" sz="2000" dirty="0"/>
              <a:t>وفقاً للتحديات التي يتم وضعها ضمن الأولويات التنموية. </a:t>
            </a:r>
          </a:p>
          <a:p>
            <a:pPr algn="justLow" rtl="1"/>
            <a:endParaRPr lang="ar-EG" sz="2000" dirty="0"/>
          </a:p>
          <a:p>
            <a:pPr algn="justLow" rtl="1"/>
            <a:endParaRPr lang="ar-EG" sz="2000" dirty="0"/>
          </a:p>
          <a:p>
            <a:pPr algn="justLow" rtl="1"/>
            <a:endParaRPr lang="ar-EG" sz="2000" dirty="0"/>
          </a:p>
          <a:p>
            <a:pPr algn="justLow" rtl="1"/>
            <a:endParaRPr lang="ar-EG" dirty="0" smtClean="0"/>
          </a:p>
          <a:p>
            <a:pPr algn="justLow" rtl="1"/>
            <a:endParaRPr lang="ar-EG" dirty="0"/>
          </a:p>
          <a:p>
            <a:pPr algn="justLow" rtl="1"/>
            <a:endParaRPr lang="ar-EG" dirty="0"/>
          </a:p>
          <a:p>
            <a:pPr algn="justLow" rtl="1"/>
            <a:endParaRPr lang="ar-EG" dirty="0"/>
          </a:p>
          <a:p>
            <a:pPr algn="justLow" rtl="1"/>
            <a:endParaRPr lang="ar-EG" dirty="0"/>
          </a:p>
        </p:txBody>
      </p:sp>
      <p:sp>
        <p:nvSpPr>
          <p:cNvPr id="10" name="Rectangle 9">
            <a:extLst>
              <a:ext uri="{FF2B5EF4-FFF2-40B4-BE49-F238E27FC236}">
                <a16:creationId xmlns:a16="http://schemas.microsoft.com/office/drawing/2014/main" xmlns="" id="{6FE380F3-A68B-26EA-9084-2C15BB9E43F9}"/>
              </a:ext>
            </a:extLst>
          </p:cNvPr>
          <p:cNvSpPr/>
          <p:nvPr/>
        </p:nvSpPr>
        <p:spPr>
          <a:xfrm>
            <a:off x="1858848" y="68379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07</a:t>
            </a:r>
            <a:endParaRPr lang="en-US" sz="1400" b="1" dirty="0">
              <a:ea typeface="Roboto Light" panose="02000000000000000000" pitchFamily="2" charset="0"/>
            </a:endParaRP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3260721" y="683797"/>
            <a:ext cx="5496588" cy="461665"/>
          </a:xfrm>
          <a:prstGeom prst="rect">
            <a:avLst/>
          </a:prstGeom>
          <a:noFill/>
        </p:spPr>
        <p:txBody>
          <a:bodyPr wrap="square" rtlCol="0">
            <a:spAutoFit/>
          </a:bodyPr>
          <a:lstStyle/>
          <a:p>
            <a:pPr algn="ctr"/>
            <a:r>
              <a:rPr lang="ar-EG" sz="2400" b="1" dirty="0" smtClean="0">
                <a:solidFill>
                  <a:srgbClr val="2D3956"/>
                </a:solidFill>
                <a:latin typeface="Tajawal Medium" panose="00000600000000000000" pitchFamily="2" charset="-78"/>
              </a:rPr>
              <a:t>1-الحوكمة الذكية</a:t>
            </a:r>
            <a:endParaRPr lang="en-US" sz="20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8448647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846788" y="1335993"/>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403242959"/>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263989" y="1772383"/>
            <a:ext cx="10994265" cy="5478423"/>
          </a:xfrm>
          <a:prstGeom prst="rect">
            <a:avLst/>
          </a:prstGeom>
          <a:noFill/>
        </p:spPr>
        <p:txBody>
          <a:bodyPr wrap="square" rtlCol="0">
            <a:spAutoFit/>
          </a:bodyPr>
          <a:lstStyle/>
          <a:p>
            <a:pPr algn="justLow" rtl="1"/>
            <a:r>
              <a:rPr lang="ar-EG" sz="2000" b="1" dirty="0"/>
              <a:t>خطة العمل للحوكمة الذكية في جمهورية </a:t>
            </a:r>
            <a:r>
              <a:rPr lang="ar-EG" sz="2000" b="1" dirty="0" smtClean="0"/>
              <a:t>كوريا:</a:t>
            </a:r>
            <a:endParaRPr lang="ar-EG" sz="2000" b="1" dirty="0"/>
          </a:p>
          <a:p>
            <a:pPr algn="justLow" rtl="1"/>
            <a:r>
              <a:rPr lang="ar-EG" sz="2000" dirty="0"/>
              <a:t>طرحت وزارة الإدارة العامة والأمن خطة عمل الحوكمة الذكية ) 2015 - 2011 (، والتي هدفت إلى مواجهة </a:t>
            </a:r>
            <a:r>
              <a:rPr lang="ar-EG" sz="2000" dirty="0" smtClean="0"/>
              <a:t>التحديات المجتمعية </a:t>
            </a:r>
            <a:r>
              <a:rPr lang="ar-EG" sz="2000" dirty="0"/>
              <a:t>في كوريا الجنوبية مثل: انخفاض معدلات الولادة وارتفاع نسبة الشيخوخة في المجتمع والتغيرات </a:t>
            </a:r>
            <a:r>
              <a:rPr lang="ar-EG" sz="2000" dirty="0" smtClean="0"/>
              <a:t>البيئية والاستقطاب </a:t>
            </a:r>
            <a:r>
              <a:rPr lang="ar-EG" sz="2000" dirty="0"/>
              <a:t>المجتمعي، حيث بينت أن هذه التحديات ستتطلب تقديم رعاية مخصصة للأفراد وتطوير شبكة أمان اجتماعية.</a:t>
            </a:r>
          </a:p>
          <a:p>
            <a:pPr algn="justLow" rtl="1"/>
            <a:r>
              <a:rPr lang="ar-EG" sz="2000" dirty="0"/>
              <a:t>وقد تضمنت خطة العمل الخطوات التالية:</a:t>
            </a:r>
          </a:p>
          <a:p>
            <a:pPr algn="justLow" rtl="1"/>
            <a:r>
              <a:rPr lang="ar-EG" sz="2000" dirty="0"/>
              <a:t>• تطوير تطبيقات هاتف نقال متميزة على المستوى العالمي ؛</a:t>
            </a:r>
          </a:p>
          <a:p>
            <a:pPr algn="justLow" rtl="1"/>
            <a:r>
              <a:rPr lang="ar-EG" sz="2000" dirty="0"/>
              <a:t>• التأسيس لمجتمع آمن من خلال مكافحة الجريمة والاستجابة لحاجات الفئات المهمشة اجتماعياً وإدارة </a:t>
            </a:r>
            <a:r>
              <a:rPr lang="ar-EG" sz="2000" dirty="0" smtClean="0"/>
              <a:t>الكوارث وضمان </a:t>
            </a:r>
            <a:r>
              <a:rPr lang="ar-EG" sz="2000" dirty="0"/>
              <a:t>غذاء آمن؛</a:t>
            </a:r>
          </a:p>
          <a:p>
            <a:pPr algn="justLow" rtl="1"/>
            <a:r>
              <a:rPr lang="ar-EG" sz="2000" dirty="0"/>
              <a:t>• تطوير بيئة عمل ذكية تحقق التوازن ما بين متطلبات العمل والاحتياجات الإنسانية للفرد؛</a:t>
            </a:r>
          </a:p>
          <a:p>
            <a:pPr algn="justLow" rtl="1"/>
            <a:r>
              <a:rPr lang="ar-EG" sz="2000" dirty="0"/>
              <a:t>• تعزيز استخدام الشبكات الاجتماعية والمشاركة ومفاهيم الشفافية والحكومة المفتوحة وتقديم خدمات </a:t>
            </a:r>
            <a:r>
              <a:rPr lang="ar-EG" sz="2000" dirty="0" smtClean="0"/>
              <a:t>مخصصة</a:t>
            </a:r>
          </a:p>
          <a:p>
            <a:pPr algn="justLow" rtl="1"/>
            <a:r>
              <a:rPr lang="ar-EG" sz="2000" dirty="0" smtClean="0"/>
              <a:t>• </a:t>
            </a:r>
            <a:r>
              <a:rPr lang="ar-EG" sz="2000" dirty="0"/>
              <a:t>تطوير البنى التحتية التقنية بما يمكن من انسياب غير مقيد للمعلومات بين الجهات الحكومية وتمكين النفاذ </a:t>
            </a:r>
            <a:r>
              <a:rPr lang="ar-EG" sz="2000" dirty="0" smtClean="0"/>
              <a:t>إلى الخدمات </a:t>
            </a:r>
            <a:r>
              <a:rPr lang="ar-EG" sz="2000" dirty="0"/>
              <a:t>من قبل الشرائح المهمشة.</a:t>
            </a:r>
          </a:p>
          <a:p>
            <a:pPr algn="justLow" rtl="1"/>
            <a:endParaRPr lang="ar-EG" sz="2000" dirty="0"/>
          </a:p>
          <a:p>
            <a:pPr algn="justLow" rtl="1"/>
            <a:endParaRPr lang="ar-EG" sz="2000" dirty="0"/>
          </a:p>
          <a:p>
            <a:pPr algn="justLow" rtl="1"/>
            <a:endParaRPr lang="ar-EG" dirty="0" smtClean="0"/>
          </a:p>
          <a:p>
            <a:pPr algn="justLow" rtl="1"/>
            <a:endParaRPr lang="ar-EG" dirty="0"/>
          </a:p>
          <a:p>
            <a:pPr algn="justLow" rtl="1"/>
            <a:endParaRPr lang="ar-EG" dirty="0"/>
          </a:p>
          <a:p>
            <a:pPr algn="justLow" rtl="1"/>
            <a:endParaRPr lang="ar-EG" dirty="0"/>
          </a:p>
          <a:p>
            <a:pPr algn="justLow" rtl="1"/>
            <a:endParaRPr lang="ar-EG" dirty="0"/>
          </a:p>
        </p:txBody>
      </p:sp>
      <p:sp>
        <p:nvSpPr>
          <p:cNvPr id="10" name="Rectangle 9">
            <a:extLst>
              <a:ext uri="{FF2B5EF4-FFF2-40B4-BE49-F238E27FC236}">
                <a16:creationId xmlns:a16="http://schemas.microsoft.com/office/drawing/2014/main" xmlns="" id="{6FE380F3-A68B-26EA-9084-2C15BB9E43F9}"/>
              </a:ext>
            </a:extLst>
          </p:cNvPr>
          <p:cNvSpPr/>
          <p:nvPr/>
        </p:nvSpPr>
        <p:spPr>
          <a:xfrm>
            <a:off x="1858848" y="68379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07</a:t>
            </a:r>
            <a:endParaRPr lang="en-US" sz="1400" b="1" dirty="0">
              <a:ea typeface="Roboto Light" panose="02000000000000000000" pitchFamily="2" charset="0"/>
            </a:endParaRPr>
          </a:p>
        </p:txBody>
      </p:sp>
    </p:spTree>
    <p:extLst>
      <p:ext uri="{BB962C8B-B14F-4D97-AF65-F5344CB8AC3E}">
        <p14:creationId xmlns:p14="http://schemas.microsoft.com/office/powerpoint/2010/main" val="206264839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846788" y="1335993"/>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1883276911"/>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197735" y="1618596"/>
            <a:ext cx="10994265" cy="5473886"/>
          </a:xfrm>
          <a:prstGeom prst="rect">
            <a:avLst/>
          </a:prstGeom>
          <a:noFill/>
        </p:spPr>
        <p:txBody>
          <a:bodyPr wrap="square" rtlCol="0">
            <a:spAutoFit/>
          </a:bodyPr>
          <a:lstStyle/>
          <a:p>
            <a:pPr algn="justLow" rtl="1"/>
            <a:r>
              <a:rPr lang="ar-EG" sz="2000" dirty="0"/>
              <a:t>رغم انتشار استخدام الهاتف النقال في الوصول إلى بعض الخدمات الحكومية، إلا أن الإمكانات </a:t>
            </a:r>
            <a:r>
              <a:rPr lang="ar-EG" sz="2000" dirty="0" smtClean="0"/>
              <a:t>التي يمكن </a:t>
            </a:r>
            <a:r>
              <a:rPr lang="ar-EG" sz="2000" dirty="0"/>
              <a:t>أن يساهم بها استخدام الهاتف النقال، وبشكل خاص استخدام أجهزة الهاتف النقال الذكية </a:t>
            </a:r>
            <a:r>
              <a:rPr lang="ar-EG" sz="2000" dirty="0" smtClean="0"/>
              <a:t>كأحد مقومات </a:t>
            </a:r>
            <a:r>
              <a:rPr lang="ar-EG" sz="2000" dirty="0"/>
              <a:t>الحوكمة الذكية – كما بيّنا سابقاً – ما زالت لم تستخدم بعد. حيث شهد العقد السابق </a:t>
            </a:r>
            <a:r>
              <a:rPr lang="ar-EG" sz="2000" dirty="0" smtClean="0"/>
              <a:t>انتشاراَ واسعاً </a:t>
            </a:r>
            <a:r>
              <a:rPr lang="ar-EG" sz="2000" dirty="0"/>
              <a:t>لاستخدامات الهواتف النقالة، وترافق ذلك مع انتشار خدمة الإنترنت بالحزمة العريضة، </a:t>
            </a:r>
            <a:r>
              <a:rPr lang="ar-EG" sz="2000" dirty="0" smtClean="0"/>
              <a:t>ونمو كبير </a:t>
            </a:r>
            <a:r>
              <a:rPr lang="ar-EG" sz="2000" dirty="0"/>
              <a:t>في معدلات جاهزية المؤسسات الحكومية للاستفادة من تكنولوجيا المعلومات والاتصالات. </a:t>
            </a:r>
            <a:r>
              <a:rPr lang="ar-EG" sz="2000" dirty="0" smtClean="0"/>
              <a:t>إلا أن </a:t>
            </a:r>
            <a:r>
              <a:rPr lang="ar-EG" sz="2000" dirty="0"/>
              <a:t>معدلات النفاذ إلى خدمات الإنترنت بالحزمة العريضة أقل من معدلات انتشار الهاتف النقال، </a:t>
            </a:r>
            <a:r>
              <a:rPr lang="ar-EG" sz="2000" dirty="0" smtClean="0"/>
              <a:t>وذلك بسبب </a:t>
            </a:r>
            <a:r>
              <a:rPr lang="ar-EG" sz="2000" dirty="0"/>
              <a:t>الكلفة المرتفعة اللازمة لتطوير البنية التحتية اللازمة لتحقيق معدلات انتشار كبيرة </a:t>
            </a:r>
            <a:r>
              <a:rPr lang="ar-EG" sz="2000" dirty="0" smtClean="0"/>
              <a:t>للإنترنت بالحزمة </a:t>
            </a:r>
            <a:r>
              <a:rPr lang="ar-EG" sz="2000" dirty="0"/>
              <a:t>العريضة، بينما يمكن لخدمات الهاتف النقال أن تُستخدم لتحقيق أثر واسع على طريقة </a:t>
            </a:r>
            <a:r>
              <a:rPr lang="ar-EG" sz="2000" dirty="0" smtClean="0"/>
              <a:t>انخراط المواطنين </a:t>
            </a:r>
            <a:r>
              <a:rPr lang="ar-EG" sz="2000" dirty="0"/>
              <a:t>مع الحكومة. ويمكن لشبكات الهاتف النقال أن تُستخدم في المناطق التي لا يعتبر تطوير </a:t>
            </a:r>
            <a:r>
              <a:rPr lang="ar-EG" sz="2000" dirty="0" smtClean="0"/>
              <a:t>بنيتها التحتية لتقديم خدمات الإنترنت العريضة الحزمة أمراً مجدياً، وبهذا تمنح الحكومات الفرصة للوصول بخدماتها </a:t>
            </a:r>
            <a:r>
              <a:rPr lang="ar-EG" sz="2000" dirty="0"/>
              <a:t>الإلكترونية إلى مناطق لا يمكن الوصول إليها من خلال خدمات الإنترنت التقليدية. كما </a:t>
            </a:r>
            <a:r>
              <a:rPr lang="ar-EG" sz="2000" dirty="0" smtClean="0"/>
              <a:t>أنها تقدم </a:t>
            </a:r>
            <a:r>
              <a:rPr lang="ar-EG" sz="2000" dirty="0"/>
              <a:t>للمستخدمين إمكانية الوصول للخدمات والمعلومات في أي مكان وفي أي زمان. إن انتشار </a:t>
            </a:r>
            <a:r>
              <a:rPr lang="ar-EG" sz="2000" dirty="0" smtClean="0"/>
              <a:t>الهواتف الذكية </a:t>
            </a:r>
            <a:r>
              <a:rPr lang="ar-EG" sz="2000" dirty="0"/>
              <a:t>بأسعار معتدلة، والتي تحتوي على وظائف ذاتية متقدمة )مثل تحديد الموقع وخدمات </a:t>
            </a:r>
            <a:r>
              <a:rPr lang="ar-EG" sz="2000" dirty="0" smtClean="0"/>
              <a:t>الحقل القريب</a:t>
            </a:r>
            <a:r>
              <a:rPr lang="ar-EG" sz="2000" dirty="0"/>
              <a:t>( يسمح بتطوير تطبيقات متميزة ومخصصة لمستخدمي الهواتف الذكية.</a:t>
            </a:r>
          </a:p>
          <a:p>
            <a:pPr algn="justLow" rtl="1"/>
            <a:endParaRPr lang="ar-EG" dirty="0"/>
          </a:p>
          <a:p>
            <a:pPr algn="justLow" rtl="1"/>
            <a:endParaRPr lang="ar-EG" dirty="0"/>
          </a:p>
          <a:p>
            <a:pPr algn="justLow" rtl="1"/>
            <a:endParaRPr lang="ar-EG" dirty="0" smtClean="0"/>
          </a:p>
          <a:p>
            <a:pPr algn="justLow" rtl="1"/>
            <a:endParaRPr lang="ar-EG" dirty="0"/>
          </a:p>
          <a:p>
            <a:pPr algn="justLow" rtl="1"/>
            <a:endParaRPr lang="ar-EG" dirty="0"/>
          </a:p>
          <a:p>
            <a:pPr algn="justLow" rtl="1"/>
            <a:endParaRPr lang="ar-EG" dirty="0"/>
          </a:p>
          <a:p>
            <a:pPr algn="justLow" rtl="1"/>
            <a:endParaRPr lang="ar-EG" dirty="0"/>
          </a:p>
        </p:txBody>
      </p:sp>
      <p:sp>
        <p:nvSpPr>
          <p:cNvPr id="11" name="Rectangle 10">
            <a:extLst>
              <a:ext uri="{FF2B5EF4-FFF2-40B4-BE49-F238E27FC236}">
                <a16:creationId xmlns:a16="http://schemas.microsoft.com/office/drawing/2014/main" xmlns="" id="{6FE380F3-A68B-26EA-9084-2C15BB9E43F9}"/>
              </a:ext>
            </a:extLst>
          </p:cNvPr>
          <p:cNvSpPr/>
          <p:nvPr/>
        </p:nvSpPr>
        <p:spPr>
          <a:xfrm>
            <a:off x="1858848" y="68379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07</a:t>
            </a:r>
            <a:endParaRPr lang="en-US" sz="1400" b="1" dirty="0">
              <a:ea typeface="Roboto Light" panose="02000000000000000000" pitchFamily="2" charset="0"/>
            </a:endParaRPr>
          </a:p>
        </p:txBody>
      </p:sp>
      <p:sp>
        <p:nvSpPr>
          <p:cNvPr id="12" name="TextBox 11">
            <a:extLst>
              <a:ext uri="{FF2B5EF4-FFF2-40B4-BE49-F238E27FC236}">
                <a16:creationId xmlns:a16="http://schemas.microsoft.com/office/drawing/2014/main" xmlns="" id="{904B7CA6-23A4-2E24-5FFC-ECEA38831F6A}"/>
              </a:ext>
            </a:extLst>
          </p:cNvPr>
          <p:cNvSpPr txBox="1"/>
          <p:nvPr/>
        </p:nvSpPr>
        <p:spPr>
          <a:xfrm>
            <a:off x="3260721" y="683797"/>
            <a:ext cx="5496588" cy="461665"/>
          </a:xfrm>
          <a:prstGeom prst="rect">
            <a:avLst/>
          </a:prstGeom>
          <a:noFill/>
        </p:spPr>
        <p:txBody>
          <a:bodyPr wrap="square" rtlCol="0">
            <a:spAutoFit/>
          </a:bodyPr>
          <a:lstStyle/>
          <a:p>
            <a:pPr algn="ctr"/>
            <a:r>
              <a:rPr lang="ar-EG" sz="2400" b="1" dirty="0" smtClean="0">
                <a:solidFill>
                  <a:srgbClr val="2D3956"/>
                </a:solidFill>
                <a:latin typeface="Tajawal Medium" panose="00000600000000000000" pitchFamily="2" charset="-78"/>
              </a:rPr>
              <a:t>2-الحوكمة النقالة</a:t>
            </a:r>
            <a:endParaRPr lang="en-US" sz="20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326693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94929597"/>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390372" y="1972265"/>
            <a:ext cx="10801628" cy="4093428"/>
          </a:xfrm>
          <a:prstGeom prst="rect">
            <a:avLst/>
          </a:prstGeom>
          <a:noFill/>
        </p:spPr>
        <p:txBody>
          <a:bodyPr wrap="square" rtlCol="0">
            <a:spAutoFit/>
          </a:bodyPr>
          <a:lstStyle/>
          <a:p>
            <a:pPr algn="r" rtl="1"/>
            <a:r>
              <a:rPr lang="ar-EG" sz="2000" b="1" dirty="0"/>
              <a:t>عرف البنك الدولي خدمات الحكومة النقالة كما يلي </a:t>
            </a:r>
            <a:r>
              <a:rPr lang="ar-EG" sz="2000" b="1" dirty="0" smtClean="0"/>
              <a:t>:</a:t>
            </a:r>
            <a:endParaRPr lang="ar-EG" sz="2000" b="1" dirty="0"/>
          </a:p>
          <a:p>
            <a:pPr algn="r" rtl="1"/>
            <a:r>
              <a:rPr lang="ar-EG" sz="2000" dirty="0"/>
              <a:t>« خدمات الحكومة النقالة هي جزء من ظاهرة أوسع ترتبط باستخدام الهاتف النقال في </a:t>
            </a:r>
            <a:r>
              <a:rPr lang="ar-EG" sz="2000" dirty="0" smtClean="0"/>
              <a:t>التنمية أو </a:t>
            </a:r>
            <a:r>
              <a:rPr lang="ar-EG" sz="2000" dirty="0"/>
              <a:t>التحول نحو تحقيق الأهداف التنموية بالاستفادة من الثورة التي حققها الهاتف النقال، </a:t>
            </a:r>
            <a:r>
              <a:rPr lang="ar-EG" sz="2000" dirty="0" smtClean="0"/>
              <a:t>وتعتمد على </a:t>
            </a:r>
            <a:r>
              <a:rPr lang="ar-EG" sz="2000" dirty="0"/>
              <a:t>تحويل الخدمات الإلكترونية وجعلها متاحة عبر الهواتف النقالة أو أجهزة المساعدة </a:t>
            </a:r>
            <a:r>
              <a:rPr lang="ar-EG" sz="2000" dirty="0" smtClean="0"/>
              <a:t>الرقمية، وتمتاز </a:t>
            </a:r>
            <a:r>
              <a:rPr lang="ar-EG" sz="2000" dirty="0"/>
              <a:t>هذه الخدمات بكونها تتجاوز شرط وجود بنية تحتية فيزيائية لتحقيق التواصل والتعاون.</a:t>
            </a:r>
          </a:p>
          <a:p>
            <a:pPr algn="r" rtl="1"/>
            <a:endParaRPr lang="ar-EG" sz="2000" dirty="0"/>
          </a:p>
          <a:p>
            <a:pPr algn="r" rtl="1"/>
            <a:endParaRPr lang="ar-EG" sz="2000" dirty="0"/>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p:txBody>
      </p:sp>
      <p:sp>
        <p:nvSpPr>
          <p:cNvPr id="11" name="Rectangle 10">
            <a:extLst>
              <a:ext uri="{FF2B5EF4-FFF2-40B4-BE49-F238E27FC236}">
                <a16:creationId xmlns:a16="http://schemas.microsoft.com/office/drawing/2014/main" xmlns=""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07</a:t>
            </a:r>
            <a:endParaRPr lang="en-US" sz="1400" b="1" dirty="0">
              <a:ea typeface="Roboto Light" panose="02000000000000000000" pitchFamily="2" charset="0"/>
            </a:endParaRPr>
          </a:p>
        </p:txBody>
      </p:sp>
    </p:spTree>
    <p:extLst>
      <p:ext uri="{BB962C8B-B14F-4D97-AF65-F5344CB8AC3E}">
        <p14:creationId xmlns:p14="http://schemas.microsoft.com/office/powerpoint/2010/main" val="42771729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07</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367321305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527530" y="1414509"/>
            <a:ext cx="11275264" cy="4308872"/>
          </a:xfrm>
          <a:prstGeom prst="rect">
            <a:avLst/>
          </a:prstGeom>
          <a:noFill/>
        </p:spPr>
        <p:txBody>
          <a:bodyPr wrap="square" rtlCol="0">
            <a:spAutoFit/>
          </a:bodyPr>
          <a:lstStyle/>
          <a:p>
            <a:pPr algn="justLow" rtl="1"/>
            <a:r>
              <a:rPr lang="ar-EG" sz="2000" dirty="0" smtClean="0"/>
              <a:t>1- د/ ماجد أحمد   ، الحوكمة الالكترونية و آليات مكافحة الفساد الإداري، المجلة القانونية ،</a:t>
            </a:r>
            <a:r>
              <a:rPr lang="ar-EG" dirty="0" smtClean="0"/>
              <a:t> 2023.</a:t>
            </a:r>
          </a:p>
          <a:p>
            <a:pPr algn="justLow" rtl="1"/>
            <a:r>
              <a:rPr lang="ar-EG" dirty="0" smtClean="0"/>
              <a:t>2- أكاديمية تكنولوجيا المعلومات و الاتصالات من أجل التنمية لقادة القطاع الحكومي في الدول العربية ، الحكومة الاكترونية : السياسات و الاستراتيجيات و التطبيقات ، الأمم المتحدة ، الإسكوا ، 2014 .</a:t>
            </a:r>
          </a:p>
          <a:p>
            <a:r>
              <a:rPr lang="en-US" dirty="0" smtClean="0"/>
              <a:t>3-Supachai </a:t>
            </a:r>
            <a:r>
              <a:rPr lang="en-US" dirty="0" err="1"/>
              <a:t>Panitchpakdi</a:t>
            </a:r>
            <a:r>
              <a:rPr lang="en-US" dirty="0"/>
              <a:t> , Secretary general of UNCTAD , United Nations conference on trade and development 2010 , Corporate governance in the wake of the financial crisis- selected international views “ . </a:t>
            </a:r>
          </a:p>
          <a:p>
            <a:r>
              <a:rPr lang="en-US" dirty="0" smtClean="0"/>
              <a:t>4-Grant </a:t>
            </a:r>
            <a:r>
              <a:rPr lang="en-US" dirty="0"/>
              <a:t>Kirkpatrick , “The corporate governance lessons from the financial crisis -  Corporate governance in the wake of the financial crisis- selected international views ”, United Nations conference on trade and development 2010 , P.56.</a:t>
            </a:r>
          </a:p>
          <a:p>
            <a:r>
              <a:rPr lang="en-US" dirty="0" smtClean="0"/>
              <a:t>5- Simon </a:t>
            </a:r>
            <a:r>
              <a:rPr lang="en-US" dirty="0"/>
              <a:t>Deakin , “ What directors do ( and fail to do ) : Some Comparative notes on board structure and corporate governance “ ,(2010 ) ,  New York law school review , 55 , P. 541</a:t>
            </a:r>
            <a:r>
              <a:rPr lang="en-US" dirty="0" smtClean="0"/>
              <a:t>.</a:t>
            </a:r>
            <a:endParaRPr lang="ar-EG" dirty="0" smtClean="0"/>
          </a:p>
          <a:p>
            <a:r>
              <a:rPr lang="en-US" dirty="0" smtClean="0"/>
              <a:t>6-Demetra </a:t>
            </a:r>
            <a:r>
              <a:rPr lang="en-US" dirty="0" err="1"/>
              <a:t>Arsalidou</a:t>
            </a:r>
            <a:r>
              <a:rPr lang="en-US" dirty="0"/>
              <a:t>  , Corporate governance in the aftermath of the global financial crisis : Issues and action “ , Business law review 38 (2) , 2017 , P.2</a:t>
            </a:r>
            <a:r>
              <a:rPr lang="en-US" dirty="0" smtClean="0"/>
              <a:t>.</a:t>
            </a:r>
            <a:endParaRPr lang="en-US" sz="2000" baseline="30000" dirty="0">
              <a:cs typeface="Arial" panose="020B0604020202020204" pitchFamily="34" charset="0"/>
            </a:endParaRPr>
          </a:p>
          <a:p>
            <a:pPr rtl="1"/>
            <a:r>
              <a:rPr lang="en-US" baseline="30000" dirty="0" smtClean="0"/>
              <a:t>7-</a:t>
            </a:r>
            <a:r>
              <a:rPr lang="en-US" dirty="0" smtClean="0"/>
              <a:t>JC </a:t>
            </a:r>
            <a:r>
              <a:rPr lang="en-US" dirty="0"/>
              <a:t>Coffee , ” What went wrong? An  initial inquiry into the causes of the 2008 financial crisis”  , Journal of corporate law studies ,( 2009), 9 (1)  P1- 22. </a:t>
            </a:r>
          </a:p>
          <a:p>
            <a:r>
              <a:rPr lang="en-US" dirty="0" smtClean="0"/>
              <a:t>8- L </a:t>
            </a:r>
            <a:r>
              <a:rPr lang="en-US" dirty="0" err="1"/>
              <a:t>Bebchuck</a:t>
            </a:r>
            <a:r>
              <a:rPr lang="en-US" dirty="0"/>
              <a:t> , “ let the good times roll again “ , 15 July 2009 . </a:t>
            </a:r>
            <a:endParaRPr lang="ar-EG" dirty="0" smtClean="0"/>
          </a:p>
          <a:p>
            <a:endParaRPr lang="ar-EG" sz="2000" dirty="0"/>
          </a:p>
        </p:txBody>
      </p:sp>
      <p:sp>
        <p:nvSpPr>
          <p:cNvPr id="17" name="TextBox 16"/>
          <p:cNvSpPr txBox="1"/>
          <p:nvPr/>
        </p:nvSpPr>
        <p:spPr>
          <a:xfrm>
            <a:off x="1859081" y="401140"/>
            <a:ext cx="7315976" cy="461665"/>
          </a:xfrm>
          <a:prstGeom prst="rect">
            <a:avLst/>
          </a:prstGeom>
          <a:noFill/>
        </p:spPr>
        <p:txBody>
          <a:bodyPr wrap="square" rtlCol="0">
            <a:spAutoFit/>
          </a:bodyPr>
          <a:lstStyle/>
          <a:p>
            <a:pPr algn="ctr" rtl="1"/>
            <a:r>
              <a:rPr lang="ar-EG" sz="2400" b="1" dirty="0" smtClean="0">
                <a:solidFill>
                  <a:schemeClr val="bg1"/>
                </a:solidFill>
              </a:rPr>
              <a:t>قائمة المراجع </a:t>
            </a:r>
            <a:endParaRPr lang="ar-EG" sz="2400" b="1" dirty="0">
              <a:solidFill>
                <a:schemeClr val="bg1"/>
              </a:solidFill>
            </a:endParaRPr>
          </a:p>
        </p:txBody>
      </p:sp>
    </p:spTree>
    <p:extLst>
      <p:ext uri="{BB962C8B-B14F-4D97-AF65-F5344CB8AC3E}">
        <p14:creationId xmlns:p14="http://schemas.microsoft.com/office/powerpoint/2010/main" val="33350687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1318898308"/>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263988" y="1785495"/>
            <a:ext cx="10928011" cy="3908762"/>
          </a:xfrm>
          <a:prstGeom prst="rect">
            <a:avLst/>
          </a:prstGeom>
          <a:noFill/>
        </p:spPr>
        <p:txBody>
          <a:bodyPr wrap="square" rtlCol="0">
            <a:spAutoFit/>
          </a:bodyPr>
          <a:lstStyle/>
          <a:p>
            <a:pPr algn="r" rtl="1"/>
            <a:endParaRPr lang="ar-EG" sz="2000" dirty="0" smtClean="0"/>
          </a:p>
          <a:p>
            <a:pPr algn="r" rtl="1"/>
            <a:endParaRPr lang="ar-EG" sz="2000" dirty="0"/>
          </a:p>
          <a:p>
            <a:pPr algn="r" rtl="1"/>
            <a:endParaRPr lang="ar-EG" sz="2000" dirty="0" smtClean="0"/>
          </a:p>
          <a:p>
            <a:pPr algn="r" rtl="1"/>
            <a:endParaRPr lang="ar-EG" sz="2000" dirty="0"/>
          </a:p>
          <a:p>
            <a:pPr algn="r" rtl="1"/>
            <a:endParaRPr lang="ar-EG" sz="2000" dirty="0" smtClean="0"/>
          </a:p>
          <a:p>
            <a:pPr algn="r" rtl="1"/>
            <a:endParaRPr lang="ar-EG" sz="2000" dirty="0"/>
          </a:p>
          <a:p>
            <a:pPr algn="r" rtl="1"/>
            <a:endParaRPr lang="ar-EG" sz="2000" dirty="0"/>
          </a:p>
          <a:p>
            <a:pPr algn="justLow" rtl="1"/>
            <a:endParaRPr lang="ar-EG" dirty="0"/>
          </a:p>
          <a:p>
            <a:pPr algn="justLow" rtl="1"/>
            <a:endParaRPr lang="ar-EG" dirty="0" smtClean="0"/>
          </a:p>
          <a:p>
            <a:pPr algn="justLow" rtl="1"/>
            <a:endParaRPr lang="ar-EG" dirty="0"/>
          </a:p>
          <a:p>
            <a:pPr algn="justLow" rtl="1"/>
            <a:endParaRPr lang="ar-EG" dirty="0" smtClean="0"/>
          </a:p>
          <a:p>
            <a:pPr algn="justLow" rtl="1"/>
            <a:endParaRPr lang="ar-EG" dirty="0"/>
          </a:p>
          <a:p>
            <a:pPr algn="justLow" rtl="1"/>
            <a:endParaRPr lang="en-US" dirty="0"/>
          </a:p>
        </p:txBody>
      </p:sp>
      <p:sp>
        <p:nvSpPr>
          <p:cNvPr id="10" name="Rectangle 9">
            <a:extLst>
              <a:ext uri="{FF2B5EF4-FFF2-40B4-BE49-F238E27FC236}">
                <a16:creationId xmlns:a16="http://schemas.microsoft.com/office/drawing/2014/main" xmlns="" id="{6FE380F3-A68B-26EA-9084-2C15BB9E43F9}"/>
              </a:ext>
            </a:extLst>
          </p:cNvPr>
          <p:cNvSpPr/>
          <p:nvPr/>
        </p:nvSpPr>
        <p:spPr>
          <a:xfrm>
            <a:off x="1632032" y="927385"/>
            <a:ext cx="1190600" cy="821489"/>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en-US" sz="2000" b="1" dirty="0" smtClean="0">
                <a:ea typeface="Roboto Light" panose="02000000000000000000" pitchFamily="2" charset="0"/>
              </a:rPr>
              <a:t>07</a:t>
            </a:r>
            <a:endParaRPr lang="en-US" sz="1400" b="1" dirty="0">
              <a:ea typeface="Roboto Light" panose="02000000000000000000" pitchFamily="2" charset="0"/>
            </a:endParaRPr>
          </a:p>
        </p:txBody>
      </p:sp>
      <p:pic>
        <p:nvPicPr>
          <p:cNvPr id="11" name="Picture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04449" y="1808830"/>
            <a:ext cx="11549490" cy="4162873"/>
          </a:xfrm>
          <a:prstGeom prst="rect">
            <a:avLst/>
          </a:prstGeom>
        </p:spPr>
      </p:pic>
    </p:spTree>
    <p:extLst>
      <p:ext uri="{BB962C8B-B14F-4D97-AF65-F5344CB8AC3E}">
        <p14:creationId xmlns:p14="http://schemas.microsoft.com/office/powerpoint/2010/main" val="34142531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1883392" y="548510"/>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smtClean="0">
                <a:solidFill>
                  <a:schemeClr val="bg1"/>
                </a:solidFill>
                <a:latin typeface="Tajawal Medium" panose="00000600000000000000" pitchFamily="2" charset="-78"/>
                <a:cs typeface="Tajawal Medium" panose="00000600000000000000" pitchFamily="2" charset="-78"/>
              </a:rPr>
              <a:t>Thank You</a:t>
            </a:r>
            <a:endParaRPr lang="en-US" sz="5400" b="1" dirty="0">
              <a:solidFill>
                <a:schemeClr val="bg1"/>
              </a:solidFill>
              <a:latin typeface="Tajawal Medium" panose="00000600000000000000" pitchFamily="2" charset="-78"/>
              <a:cs typeface="Tajawal Medium" panose="00000600000000000000" pitchFamily="2" charset="-78"/>
            </a:endParaRP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7522</TotalTime>
  <Words>8039</Words>
  <Application>Microsoft Office PowerPoint</Application>
  <PresentationFormat>Widescreen</PresentationFormat>
  <Paragraphs>773</Paragraphs>
  <Slides>52</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52</vt:i4>
      </vt:variant>
    </vt:vector>
  </HeadingPairs>
  <TitlesOfParts>
    <vt:vector size="63" baseType="lpstr">
      <vt:lpstr>Arial</vt:lpstr>
      <vt:lpstr>Calibri</vt:lpstr>
      <vt:lpstr>Calibri Light</vt:lpstr>
      <vt:lpstr>DroidNaskhArb-Lt</vt:lpstr>
      <vt:lpstr>NeoSansArabic</vt:lpstr>
      <vt:lpstr>Roboto Light</vt:lpstr>
      <vt:lpstr>Segoe UI Light</vt:lpstr>
      <vt:lpstr>Sitka Banner</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4306</cp:revision>
  <cp:lastPrinted>2023-07-29T18:41:54Z</cp:lastPrinted>
  <dcterms:created xsi:type="dcterms:W3CDTF">2023-04-29T09:08:23Z</dcterms:created>
  <dcterms:modified xsi:type="dcterms:W3CDTF">2023-07-29T18:42:32Z</dcterms:modified>
</cp:coreProperties>
</file>