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ink/ink1.xml" ContentType="application/inkml+xml"/>
  <Override PartName="/ppt/notesSlides/notesSlide5.xml" ContentType="application/vnd.openxmlformats-officedocument.presentationml.notesSlide+xml"/>
  <Override PartName="/ppt/ink/ink2.xml" ContentType="application/inkml+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5"/>
  </p:notesMasterIdLst>
  <p:sldIdLst>
    <p:sldId id="256" r:id="rId2"/>
    <p:sldId id="258" r:id="rId3"/>
    <p:sldId id="386" r:id="rId4"/>
    <p:sldId id="1015" r:id="rId5"/>
    <p:sldId id="1048" r:id="rId6"/>
    <p:sldId id="1075" r:id="rId7"/>
    <p:sldId id="1076" r:id="rId8"/>
    <p:sldId id="1074" r:id="rId9"/>
    <p:sldId id="286" r:id="rId10"/>
    <p:sldId id="1081" r:id="rId11"/>
    <p:sldId id="1080" r:id="rId12"/>
    <p:sldId id="1082" r:id="rId13"/>
    <p:sldId id="320" r:id="rId14"/>
    <p:sldId id="321" r:id="rId15"/>
    <p:sldId id="322" r:id="rId16"/>
    <p:sldId id="1109" r:id="rId17"/>
    <p:sldId id="1110" r:id="rId18"/>
    <p:sldId id="1089" r:id="rId19"/>
    <p:sldId id="1086" r:id="rId20"/>
    <p:sldId id="1090" r:id="rId21"/>
    <p:sldId id="1085" r:id="rId22"/>
    <p:sldId id="1094" r:id="rId23"/>
    <p:sldId id="1130" r:id="rId24"/>
    <p:sldId id="1095" r:id="rId25"/>
    <p:sldId id="1079" r:id="rId26"/>
    <p:sldId id="1098" r:id="rId27"/>
    <p:sldId id="1101" r:id="rId28"/>
    <p:sldId id="316" r:id="rId29"/>
    <p:sldId id="295" r:id="rId30"/>
    <p:sldId id="1099" r:id="rId31"/>
    <p:sldId id="1077" r:id="rId32"/>
    <p:sldId id="1102" r:id="rId33"/>
    <p:sldId id="1103" r:id="rId34"/>
    <p:sldId id="1104" r:id="rId35"/>
    <p:sldId id="287" r:id="rId36"/>
    <p:sldId id="1106" r:id="rId37"/>
    <p:sldId id="1107" r:id="rId38"/>
    <p:sldId id="1108" r:id="rId39"/>
    <p:sldId id="1088" r:id="rId40"/>
    <p:sldId id="1111" r:id="rId41"/>
    <p:sldId id="1113" r:id="rId42"/>
    <p:sldId id="1112" r:id="rId43"/>
    <p:sldId id="1114" r:id="rId44"/>
    <p:sldId id="1115" r:id="rId45"/>
    <p:sldId id="1116" r:id="rId46"/>
    <p:sldId id="1117" r:id="rId47"/>
    <p:sldId id="1118" r:id="rId48"/>
    <p:sldId id="1119" r:id="rId49"/>
    <p:sldId id="1121" r:id="rId50"/>
    <p:sldId id="1122" r:id="rId51"/>
    <p:sldId id="1123" r:id="rId52"/>
    <p:sldId id="1124" r:id="rId53"/>
    <p:sldId id="1125" r:id="rId54"/>
    <p:sldId id="1126" r:id="rId55"/>
    <p:sldId id="317" r:id="rId56"/>
    <p:sldId id="1127" r:id="rId57"/>
    <p:sldId id="1128" r:id="rId58"/>
    <p:sldId id="1129" r:id="rId59"/>
    <p:sldId id="1070" r:id="rId60"/>
    <p:sldId id="1072" r:id="rId61"/>
    <p:sldId id="1068" r:id="rId62"/>
    <p:sldId id="1039" r:id="rId63"/>
    <p:sldId id="494" r:id="rId6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6"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447" autoAdjust="0"/>
  </p:normalViewPr>
  <p:slideViewPr>
    <p:cSldViewPr snapToGrid="0">
      <p:cViewPr varScale="1">
        <p:scale>
          <a:sx n="59" d="100"/>
          <a:sy n="59" d="100"/>
        </p:scale>
        <p:origin x="964" y="60"/>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120"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2-04T21:48:09.068"/>
    </inkml:context>
    <inkml:brush xml:id="br0">
      <inkml:brushProperty name="width" value="0.05292" units="cm"/>
      <inkml:brushProperty name="height" value="0.05292" units="cm"/>
      <inkml:brushProperty name="color" value="#002060"/>
    </inkml:brush>
  </inkml:definitions>
  <inkml:trace contextRef="#ctx0" brushRef="#br0">18523 10485 0</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2-04T08:34:12.711"/>
    </inkml:context>
    <inkml:brush xml:id="br0">
      <inkml:brushProperty name="width" value="0.05292" units="cm"/>
      <inkml:brushProperty name="height" value="0.05292" units="cm"/>
      <inkml:brushProperty name="color" value="#FFC000"/>
    </inkml:brush>
  </inkml:definitions>
  <inkml:trace contextRef="#ctx0" brushRef="#br0">18287 10931 0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1424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3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One-to-One (Feedforward)</a:t>
            </a:r>
            <a:r>
              <a:rPr lang="en-US" dirty="0">
                <a:latin typeface="Times New Roman" panose="02020603050405020304" pitchFamily="18" charset="0"/>
                <a:cs typeface="Times New Roman" panose="02020603050405020304" pitchFamily="18" charset="0"/>
              </a:rPr>
              <a:t>: This is not technically an RNN architecture but a traditional feedforward neural network where there is no recurrence. It takes fixed-size input and produces a fixed-size output without considering any temporal dependencies.</a:t>
            </a:r>
          </a:p>
          <a:p>
            <a:pPr algn="just">
              <a:lnSpc>
                <a:spcPct val="13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One-to-Many</a:t>
            </a:r>
            <a:r>
              <a:rPr lang="en-US" dirty="0">
                <a:latin typeface="Times New Roman" panose="02020603050405020304" pitchFamily="18" charset="0"/>
                <a:cs typeface="Times New Roman" panose="02020603050405020304" pitchFamily="18" charset="0"/>
              </a:rPr>
              <a:t>: In this architecture, the RNN takes a single input and generates a sequence of outputs. For example, generating a sentence given an image caption.</a:t>
            </a:r>
          </a:p>
          <a:p>
            <a:pPr algn="just">
              <a:lnSpc>
                <a:spcPct val="13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Many-to-One</a:t>
            </a:r>
            <a:r>
              <a:rPr lang="en-US" dirty="0">
                <a:latin typeface="Times New Roman" panose="02020603050405020304" pitchFamily="18" charset="0"/>
                <a:cs typeface="Times New Roman" panose="02020603050405020304" pitchFamily="18" charset="0"/>
              </a:rPr>
              <a:t>: In this architecture, the RNN takes a sequence of inputs and produces a single output. For example, sentiment analysis where the input is a sentence and the output is the sentiment of that sentence.</a:t>
            </a:r>
          </a:p>
          <a:p>
            <a:pPr algn="just">
              <a:lnSpc>
                <a:spcPct val="13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Many-to-Many</a:t>
            </a:r>
            <a:r>
              <a:rPr lang="en-US" dirty="0">
                <a:latin typeface="Times New Roman" panose="02020603050405020304" pitchFamily="18" charset="0"/>
                <a:cs typeface="Times New Roman" panose="02020603050405020304" pitchFamily="18" charset="0"/>
              </a:rPr>
              <a:t> (Sequence-to-Sequence): This architecture takes a sequence of inputs and produces a sequence of outputs. Many-to-</a:t>
            </a:r>
            <a:r>
              <a:rPr lang="en-US" dirty="0" err="1">
                <a:latin typeface="Times New Roman" panose="02020603050405020304" pitchFamily="18" charset="0"/>
                <a:cs typeface="Times New Roman" panose="02020603050405020304" pitchFamily="18" charset="0"/>
              </a:rPr>
              <a:t>manyThis</a:t>
            </a:r>
            <a:r>
              <a:rPr lang="en-US" dirty="0">
                <a:latin typeface="Times New Roman" panose="02020603050405020304" pitchFamily="18" charset="0"/>
                <a:cs typeface="Times New Roman" panose="02020603050405020304" pitchFamily="18" charset="0"/>
              </a:rPr>
              <a:t> model is ideal for machine translation like the one we see on Google translate. The input could an English sentence which has variable length and the output will be the same sentence in a different language which also has variable length</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09742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8322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87195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3</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023113" y="2120354"/>
            <a:ext cx="5857712"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TextBox 9">
            <a:extLst>
              <a:ext uri="{FF2B5EF4-FFF2-40B4-BE49-F238E27FC236}">
                <a16:creationId xmlns:a16="http://schemas.microsoft.com/office/drawing/2014/main" id="{A85928BD-A09E-B54E-07FA-A75C29E14ACE}"/>
              </a:ext>
            </a:extLst>
          </p:cNvPr>
          <p:cNvSpPr txBox="1"/>
          <p:nvPr userDrawn="1"/>
        </p:nvSpPr>
        <p:spPr>
          <a:xfrm>
            <a:off x="6689035" y="4300351"/>
            <a:ext cx="504593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latin typeface="Georgia" panose="02040502050405020303" pitchFamily="18" charset="0"/>
                <a:cs typeface="Times New Roman" panose="02020603050405020304" pitchFamily="18" charset="0"/>
              </a:rPr>
              <a:t>Lecture 10</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latin typeface="Georgia" panose="02040502050405020303" pitchFamily="18" charset="0"/>
                <a:cs typeface="Times New Roman" panose="02020603050405020304" pitchFamily="18" charset="0"/>
              </a:rPr>
              <a:t>Recurrent Neural Networks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tx1"/>
                </a:solidFill>
                <a:latin typeface="Georgia" panose="02040502050405020303" pitchFamily="18" charset="0"/>
                <a:cs typeface="Times New Roman" panose="02020603050405020304" pitchFamily="18" charset="0"/>
              </a:rPr>
              <a:t>RNN </a:t>
            </a:r>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183757" y="6563711"/>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03476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1711857"/>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691187"/>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637A8-D47B-48CC-B28D-54B9C98A724E}"/>
              </a:ext>
            </a:extLst>
          </p:cNvPr>
          <p:cNvSpPr>
            <a:spLocks noGrp="1"/>
          </p:cNvSpPr>
          <p:nvPr>
            <p:ph type="ctrTitle"/>
          </p:nvPr>
        </p:nvSpPr>
        <p:spPr>
          <a:xfrm>
            <a:off x="1524000" y="1122363"/>
            <a:ext cx="9144000" cy="2387600"/>
          </a:xfrm>
        </p:spPr>
        <p:txBody>
          <a:bodyPr anchor="b"/>
          <a:lstStyle>
            <a:lvl1pPr algn="ctr">
              <a:lnSpc>
                <a:spcPct val="150000"/>
              </a:lnSpc>
              <a:defRPr sz="6000"/>
            </a:lvl1pPr>
          </a:lstStyle>
          <a:p>
            <a:r>
              <a:rPr lang="en-US" dirty="0"/>
              <a:t>Click to edit Master title style</a:t>
            </a:r>
          </a:p>
        </p:txBody>
      </p:sp>
      <p:sp>
        <p:nvSpPr>
          <p:cNvPr id="3" name="Subtitle 2">
            <a:extLst>
              <a:ext uri="{FF2B5EF4-FFF2-40B4-BE49-F238E27FC236}">
                <a16:creationId xmlns:a16="http://schemas.microsoft.com/office/drawing/2014/main" id="{ED0B81B6-87E4-4DCD-AC27-433395FA3A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F3C87F0-AAC6-453A-9818-7A09ADFDE952}"/>
              </a:ext>
            </a:extLst>
          </p:cNvPr>
          <p:cNvSpPr>
            <a:spLocks noGrp="1"/>
          </p:cNvSpPr>
          <p:nvPr>
            <p:ph type="dt" sz="half" idx="10"/>
          </p:nvPr>
        </p:nvSpPr>
        <p:spPr>
          <a:xfrm>
            <a:off x="838200" y="6356350"/>
            <a:ext cx="2743200" cy="365125"/>
          </a:xfrm>
          <a:prstGeom prst="rect">
            <a:avLst/>
          </a:prstGeom>
        </p:spPr>
        <p:txBody>
          <a:bodyPr/>
          <a:lstStyle/>
          <a:p>
            <a:fld id="{13224F9D-E5B8-4B46-9268-79A5CE999855}" type="datetimeFigureOut">
              <a:rPr lang="en-US" smtClean="0"/>
              <a:t>12/7/2023</a:t>
            </a:fld>
            <a:endParaRPr lang="en-US"/>
          </a:p>
        </p:txBody>
      </p:sp>
      <p:sp>
        <p:nvSpPr>
          <p:cNvPr id="5" name="Footer Placeholder 4">
            <a:extLst>
              <a:ext uri="{FF2B5EF4-FFF2-40B4-BE49-F238E27FC236}">
                <a16:creationId xmlns:a16="http://schemas.microsoft.com/office/drawing/2014/main" id="{41EC9B1C-5917-4603-BBC7-23EF1C6ADB1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40DB4C3-DF29-4299-AF32-6E4D704EC030}"/>
              </a:ext>
            </a:extLst>
          </p:cNvPr>
          <p:cNvSpPr>
            <a:spLocks noGrp="1"/>
          </p:cNvSpPr>
          <p:nvPr>
            <p:ph type="sldNum" sz="quarter" idx="12"/>
          </p:nvPr>
        </p:nvSpPr>
        <p:spPr>
          <a:xfrm>
            <a:off x="8610600" y="6356350"/>
            <a:ext cx="2743200" cy="365125"/>
          </a:xfrm>
          <a:prstGeom prst="rect">
            <a:avLst/>
          </a:prstGeom>
        </p:spPr>
        <p:txBody>
          <a:bodyPr/>
          <a:lstStyle/>
          <a:p>
            <a:fld id="{02927C25-5033-4A34-9D60-CD7E0ECF87DA}" type="slidenum">
              <a:rPr lang="en-US" smtClean="0"/>
              <a:t>‹#›</a:t>
            </a:fld>
            <a:endParaRPr lang="en-US"/>
          </a:p>
        </p:txBody>
      </p:sp>
    </p:spTree>
    <p:extLst>
      <p:ext uri="{BB962C8B-B14F-4D97-AF65-F5344CB8AC3E}">
        <p14:creationId xmlns:p14="http://schemas.microsoft.com/office/powerpoint/2010/main" val="2046109247"/>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4" r:id="rId13"/>
    <p:sldLayoutId id="2147483675" r:id="rId14"/>
    <p:sldLayoutId id="2147483676" r:id="rId15"/>
    <p:sldLayoutId id="2147483677" r:id="rId16"/>
  </p:sldLayoutIdLst>
  <p:transition spd="slow">
    <p:wip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hyperlink" Target="https://www.superdatascience.com/blogs/the-ultimate-guide-to-recurrent-neural-networks-rnn" TargetMode="External"/><Relationship Id="rId2" Type="http://schemas.openxmlformats.org/officeDocument/2006/relationships/slideLayout" Target="../slideLayouts/slideLayout12.xml"/><Relationship Id="rId1" Type="http://schemas.openxmlformats.org/officeDocument/2006/relationships/tags" Target="../tags/tag1.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8" Type="http://schemas.openxmlformats.org/officeDocument/2006/relationships/image" Target="../media/image26.png"/><Relationship Id="rId2" Type="http://schemas.openxmlformats.org/officeDocument/2006/relationships/customXml" Target="../ink/ink1.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hyperlink" Target="https://youtu.be/LY7x2Ihqjmc" TargetMode="External"/><Relationship Id="rId2" Type="http://schemas.openxmlformats.org/officeDocument/2006/relationships/hyperlink" Target="https://acumass.com/en/sunspring-short-film-written-ai-robot-called-benjamin/" TargetMode="Externa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customXml" Target="../ink/ink2.xml"/><Relationship Id="rId7" Type="http://schemas.openxmlformats.org/officeDocument/2006/relationships/image" Target="../media/image41.png"/><Relationship Id="rId2" Type="http://schemas.openxmlformats.org/officeDocument/2006/relationships/image" Target="../media/image25.gif"/><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9990" y="-51688"/>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467874" y="3909722"/>
            <a:ext cx="422535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319634" y="2492864"/>
            <a:ext cx="5373595"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endParaRPr lang="en-US" dirty="0"/>
          </a:p>
        </p:txBody>
      </p:sp>
      <p:sp>
        <p:nvSpPr>
          <p:cNvPr id="107" name="Google Shape;107;p1"/>
          <p:cNvSpPr/>
          <p:nvPr/>
        </p:nvSpPr>
        <p:spPr>
          <a:xfrm>
            <a:off x="-557373" y="5867515"/>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a:spcBef>
                <a:spcPts val="0"/>
              </a:spcBef>
              <a:spcAft>
                <a:spcPts val="0"/>
              </a:spcAft>
              <a:buNone/>
            </a:pPr>
            <a:r>
              <a:rPr lang="en-US" dirty="0"/>
              <a:t>Lecture 10</a:t>
            </a:r>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2235909" y="4426249"/>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DS710</a:t>
            </a:r>
            <a:endParaRPr dirty="0"/>
          </a:p>
        </p:txBody>
      </p:sp>
      <p:sp>
        <p:nvSpPr>
          <p:cNvPr id="17" name="Google Shape;110;p1">
            <a:extLst>
              <a:ext uri="{FF2B5EF4-FFF2-40B4-BE49-F238E27FC236}">
                <a16:creationId xmlns:a16="http://schemas.microsoft.com/office/drawing/2014/main" id="{244BB123-36B2-8165-477A-C0AAC9C664A7}"/>
              </a:ext>
            </a:extLst>
          </p:cNvPr>
          <p:cNvSpPr/>
          <p:nvPr/>
        </p:nvSpPr>
        <p:spPr>
          <a:xfrm>
            <a:off x="6010154" y="-634746"/>
            <a:ext cx="7718965"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7;p2">
            <a:extLst>
              <a:ext uri="{FF2B5EF4-FFF2-40B4-BE49-F238E27FC236}">
                <a16:creationId xmlns:a16="http://schemas.microsoft.com/office/drawing/2014/main" id="{E22C5834-610B-C719-A4D5-5FA9CFF8390F}"/>
              </a:ext>
            </a:extLst>
          </p:cNvPr>
          <p:cNvPicPr preferRelativeResize="0">
            <a:picLocks/>
          </p:cNvPicPr>
          <p:nvPr/>
        </p:nvPicPr>
        <p:blipFill rotWithShape="1">
          <a:blip r:embed="rId3">
            <a:alphaModFix/>
          </a:blip>
          <a:srcRect l="4175" r="4175"/>
          <a:stretch/>
        </p:blipFill>
        <p:spPr>
          <a:xfrm>
            <a:off x="104067" y="1360714"/>
            <a:ext cx="5904847" cy="4136571"/>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Understand the basic concepts and architecture of recurrent neural networks</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Identify the different types of RNNs and their applications</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Understanding the flow of information in an RNN</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Learning Outcomes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2763399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Introduction to Recurrent Neural Networks </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Architecture of Recurrent Neural Networks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b="0" i="0" dirty="0">
                <a:solidFill>
                  <a:srgbClr val="000000"/>
                </a:solidFill>
                <a:effectLst/>
                <a:latin typeface="-apple-system"/>
              </a:rPr>
              <a:t>Applications of Recurrent Neural Networks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b="0" i="0" dirty="0">
                <a:solidFill>
                  <a:srgbClr val="000000"/>
                </a:solidFill>
                <a:effectLst/>
                <a:latin typeface="-apple-system"/>
              </a:rPr>
              <a:t>Types of RNNs: Simple RNN, LSTM, and GRU</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solidFill>
                  <a:srgbClr val="000000"/>
                </a:solidFill>
                <a:latin typeface="-apple-system"/>
              </a:rPr>
              <a:t>Lab 1</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dirty="0">
                <a:solidFill>
                  <a:srgbClr val="000000"/>
                </a:solidFill>
                <a:latin typeface="-apple-system"/>
              </a:rPr>
              <a:t>Lab2</a:t>
            </a:r>
            <a:endParaRPr lang="en-US" sz="28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Outline</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3448358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295629-1799-D13F-3BEC-3DA4D7B468E5}"/>
              </a:ext>
            </a:extLst>
          </p:cNvPr>
          <p:cNvSpPr>
            <a:spLocks noGrp="1"/>
          </p:cNvSpPr>
          <p:nvPr>
            <p:ph type="title"/>
          </p:nvPr>
        </p:nvSpPr>
        <p:spPr/>
        <p:txBody>
          <a:bodyPr/>
          <a:lstStyle/>
          <a:p>
            <a:r>
              <a:rPr lang="en-US" dirty="0"/>
              <a:t>Sequences Data</a:t>
            </a:r>
          </a:p>
        </p:txBody>
      </p:sp>
      <p:sp>
        <p:nvSpPr>
          <p:cNvPr id="4" name="Content Placeholder 3">
            <a:extLst>
              <a:ext uri="{FF2B5EF4-FFF2-40B4-BE49-F238E27FC236}">
                <a16:creationId xmlns:a16="http://schemas.microsoft.com/office/drawing/2014/main" id="{749C3A22-CD8C-9C48-E5E7-8A1780A36D53}"/>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A sequence refers to a collection of data points that are ordered based on their </a:t>
            </a:r>
            <a:r>
              <a:rPr lang="en-US" b="1" dirty="0">
                <a:solidFill>
                  <a:srgbClr val="0070C0"/>
                </a:solidFill>
                <a:latin typeface="Times New Roman" panose="02020603050405020304" pitchFamily="18" charset="0"/>
                <a:cs typeface="Times New Roman" panose="02020603050405020304" pitchFamily="18" charset="0"/>
              </a:rPr>
              <a:t>position</a:t>
            </a:r>
            <a:r>
              <a:rPr lang="en-US" dirty="0">
                <a:latin typeface="Times New Roman" panose="02020603050405020304" pitchFamily="18" charset="0"/>
                <a:cs typeface="Times New Roman" panose="02020603050405020304" pitchFamily="18" charset="0"/>
              </a:rPr>
              <a:t> or </a:t>
            </a:r>
            <a:r>
              <a:rPr lang="en-US" b="1" dirty="0">
                <a:solidFill>
                  <a:srgbClr val="0070C0"/>
                </a:solidFill>
                <a:latin typeface="Times New Roman" panose="02020603050405020304" pitchFamily="18" charset="0"/>
                <a:cs typeface="Times New Roman" panose="02020603050405020304" pitchFamily="18" charset="0"/>
              </a:rPr>
              <a:t>time</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rPr>
              <a:t>Each element in the sequence has a </a:t>
            </a:r>
            <a:r>
              <a:rPr lang="en-US" b="1" dirty="0">
                <a:solidFill>
                  <a:schemeClr val="accent5">
                    <a:lumMod val="75000"/>
                  </a:schemeClr>
                </a:solidFill>
                <a:latin typeface="Times New Roman" panose="02020603050405020304" pitchFamily="18" charset="0"/>
                <a:cs typeface="Times New Roman" panose="02020603050405020304" pitchFamily="18" charset="0"/>
              </a:rPr>
              <a:t>specific position </a:t>
            </a:r>
            <a:r>
              <a:rPr lang="en-US" dirty="0">
                <a:latin typeface="Times New Roman" panose="02020603050405020304" pitchFamily="18" charset="0"/>
                <a:cs typeface="Times New Roman" panose="02020603050405020304" pitchFamily="18" charset="0"/>
              </a:rPr>
              <a:t>or </a:t>
            </a:r>
            <a:r>
              <a:rPr lang="en-US" b="1" dirty="0">
                <a:solidFill>
                  <a:schemeClr val="accent5">
                    <a:lumMod val="75000"/>
                  </a:schemeClr>
                </a:solidFill>
                <a:latin typeface="Times New Roman" panose="02020603050405020304" pitchFamily="18" charset="0"/>
                <a:cs typeface="Times New Roman" panose="02020603050405020304" pitchFamily="18" charset="0"/>
              </a:rPr>
              <a:t>index</a:t>
            </a:r>
            <a:r>
              <a:rPr lang="en-US" dirty="0">
                <a:latin typeface="Times New Roman" panose="02020603050405020304" pitchFamily="18" charset="0"/>
                <a:cs typeface="Times New Roman" panose="02020603050405020304" pitchFamily="18" charset="0"/>
              </a:rPr>
              <a:t> that determines its order relative to other elements in the sequence. </a:t>
            </a: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9150783"/>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3653E-686C-2DF3-D096-2528C2DD16C6}"/>
              </a:ext>
            </a:extLst>
          </p:cNvPr>
          <p:cNvSpPr>
            <a:spLocks noGrp="1"/>
          </p:cNvSpPr>
          <p:nvPr>
            <p:ph type="title"/>
          </p:nvPr>
        </p:nvSpPr>
        <p:spPr/>
        <p:txBody>
          <a:bodyPr/>
          <a:lstStyle/>
          <a:p>
            <a:r>
              <a:rPr lang="en-US" dirty="0"/>
              <a:t>Sequences Data</a:t>
            </a:r>
          </a:p>
        </p:txBody>
      </p:sp>
      <p:sp>
        <p:nvSpPr>
          <p:cNvPr id="3" name="Content Placeholder 2">
            <a:extLst>
              <a:ext uri="{FF2B5EF4-FFF2-40B4-BE49-F238E27FC236}">
                <a16:creationId xmlns:a16="http://schemas.microsoft.com/office/drawing/2014/main" id="{B4B7DD07-0A5E-29FE-D543-AC268A6D57E3}"/>
              </a:ext>
            </a:extLst>
          </p:cNvPr>
          <p:cNvSpPr>
            <a:spLocks noGrp="1"/>
          </p:cNvSpPr>
          <p:nvPr>
            <p:ph idx="1"/>
          </p:nvPr>
        </p:nvSpPr>
        <p:spPr/>
        <p:txBody>
          <a:bodyPr>
            <a:normAutofit fontScale="92500" lnSpcReduction="10000"/>
          </a:bodyPr>
          <a:lstStyle/>
          <a:p>
            <a:pPr algn="just">
              <a:lnSpc>
                <a:spcPct val="120000"/>
              </a:lnSpc>
            </a:pPr>
            <a:r>
              <a:rPr lang="en-US" b="1" dirty="0">
                <a:solidFill>
                  <a:schemeClr val="accent5">
                    <a:lumMod val="75000"/>
                  </a:schemeClr>
                </a:solidFill>
                <a:latin typeface="Times New Roman" panose="02020603050405020304" pitchFamily="18" charset="0"/>
                <a:ea typeface="Tahoma" panose="020B0604030504040204" pitchFamily="34" charset="0"/>
                <a:cs typeface="Times New Roman" panose="02020603050405020304" pitchFamily="18" charset="0"/>
              </a:rPr>
              <a:t>Numeric Sequences</a:t>
            </a:r>
            <a:r>
              <a:rPr lang="en-US" dirty="0">
                <a:latin typeface="Times New Roman" panose="02020603050405020304" pitchFamily="18" charset="0"/>
                <a:ea typeface="Tahoma" panose="020B0604030504040204" pitchFamily="34" charset="0"/>
                <a:cs typeface="Times New Roman" panose="02020603050405020304" pitchFamily="18" charset="0"/>
              </a:rPr>
              <a:t>: A sequence of numbers, such as [1, 3, 5, 7, 9],sensor reading.</a:t>
            </a:r>
          </a:p>
          <a:p>
            <a:pPr algn="just">
              <a:lnSpc>
                <a:spcPct val="120000"/>
              </a:lnSpc>
            </a:pPr>
            <a:endParaRPr lang="en-US" dirty="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120000"/>
              </a:lnSpc>
            </a:pPr>
            <a:r>
              <a:rPr lang="en-US" b="1" dirty="0">
                <a:solidFill>
                  <a:schemeClr val="accent5">
                    <a:lumMod val="75000"/>
                  </a:schemeClr>
                </a:solidFill>
                <a:latin typeface="Times New Roman" panose="02020603050405020304" pitchFamily="18" charset="0"/>
                <a:ea typeface="Tahoma" panose="020B0604030504040204" pitchFamily="34" charset="0"/>
                <a:cs typeface="Times New Roman" panose="02020603050405020304" pitchFamily="18" charset="0"/>
              </a:rPr>
              <a:t>Text Sequences</a:t>
            </a:r>
            <a:r>
              <a:rPr lang="en-US" dirty="0">
                <a:latin typeface="Times New Roman" panose="02020603050405020304" pitchFamily="18" charset="0"/>
                <a:ea typeface="Tahoma" panose="020B0604030504040204" pitchFamily="34" charset="0"/>
                <a:cs typeface="Times New Roman" panose="02020603050405020304" pitchFamily="18" charset="0"/>
              </a:rPr>
              <a:t>: A sequence of characters or words, such as ["Hello", "world", "!"]. Text sequences are often used in natural language processing tasks, such as language modeling, sentiment analysis, or machine translation.</a:t>
            </a:r>
          </a:p>
          <a:p>
            <a:pPr algn="just">
              <a:lnSpc>
                <a:spcPct val="120000"/>
              </a:lnSpc>
            </a:pPr>
            <a:endParaRPr lang="en-US" dirty="0">
              <a:latin typeface="Times New Roman" panose="02020603050405020304" pitchFamily="18" charset="0"/>
              <a:ea typeface="Tahoma" panose="020B0604030504040204" pitchFamily="34" charset="0"/>
              <a:cs typeface="Times New Roman" panose="02020603050405020304" pitchFamily="18" charset="0"/>
            </a:endParaRPr>
          </a:p>
          <a:p>
            <a:pPr algn="just">
              <a:lnSpc>
                <a:spcPct val="120000"/>
              </a:lnSpc>
            </a:pPr>
            <a:r>
              <a:rPr lang="en-US" b="1" dirty="0">
                <a:solidFill>
                  <a:schemeClr val="accent5">
                    <a:lumMod val="75000"/>
                  </a:schemeClr>
                </a:solidFill>
                <a:latin typeface="Times New Roman" panose="02020603050405020304" pitchFamily="18" charset="0"/>
                <a:ea typeface="Tahoma" panose="020B0604030504040204" pitchFamily="34" charset="0"/>
                <a:cs typeface="Times New Roman" panose="02020603050405020304" pitchFamily="18" charset="0"/>
              </a:rPr>
              <a:t>Time Series</a:t>
            </a:r>
            <a:r>
              <a:rPr lang="en-US" dirty="0">
                <a:latin typeface="Times New Roman" panose="02020603050405020304" pitchFamily="18" charset="0"/>
                <a:ea typeface="Tahoma" panose="020B0604030504040204" pitchFamily="34" charset="0"/>
                <a:cs typeface="Times New Roman" panose="02020603050405020304" pitchFamily="18" charset="0"/>
              </a:rPr>
              <a:t>: A sequence of observations recorded over time, such as daily temperature readings or stock market prices. Time series analysis involves analyzing and forecasting patterns in these sequences.</a:t>
            </a:r>
          </a:p>
          <a:p>
            <a:endParaRPr lang="en-US" dirty="0"/>
          </a:p>
        </p:txBody>
      </p:sp>
    </p:spTree>
    <p:extLst>
      <p:ext uri="{BB962C8B-B14F-4D97-AF65-F5344CB8AC3E}">
        <p14:creationId xmlns:p14="http://schemas.microsoft.com/office/powerpoint/2010/main" val="2458769418"/>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FEC15-75A7-80BA-840A-2660D49BD229}"/>
              </a:ext>
            </a:extLst>
          </p:cNvPr>
          <p:cNvSpPr>
            <a:spLocks noGrp="1"/>
          </p:cNvSpPr>
          <p:nvPr>
            <p:ph type="title"/>
          </p:nvPr>
        </p:nvSpPr>
        <p:spPr/>
        <p:txBody>
          <a:bodyPr/>
          <a:lstStyle/>
          <a:p>
            <a:r>
              <a:rPr lang="en-US" dirty="0"/>
              <a:t>Sequences Data</a:t>
            </a:r>
          </a:p>
        </p:txBody>
      </p:sp>
      <p:sp>
        <p:nvSpPr>
          <p:cNvPr id="3" name="Content Placeholder 2">
            <a:extLst>
              <a:ext uri="{FF2B5EF4-FFF2-40B4-BE49-F238E27FC236}">
                <a16:creationId xmlns:a16="http://schemas.microsoft.com/office/drawing/2014/main" id="{B85FCE78-2CD3-BEEF-053D-1A6787EADDA4}"/>
              </a:ext>
            </a:extLst>
          </p:cNvPr>
          <p:cNvSpPr>
            <a:spLocks noGrp="1"/>
          </p:cNvSpPr>
          <p:nvPr>
            <p:ph idx="1"/>
          </p:nvPr>
        </p:nvSpPr>
        <p:spPr/>
        <p:txBody>
          <a:bodyPr>
            <a:normAutofit fontScale="92500" lnSpcReduction="10000"/>
          </a:bodyPr>
          <a:lstStyle/>
          <a:p>
            <a:pPr>
              <a:lnSpc>
                <a:spcPct val="11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DNA Sequences</a:t>
            </a:r>
            <a:r>
              <a:rPr lang="en-US" dirty="0">
                <a:latin typeface="Times New Roman" panose="02020603050405020304" pitchFamily="18" charset="0"/>
                <a:cs typeface="Times New Roman" panose="02020603050405020304" pitchFamily="18" charset="0"/>
              </a:rPr>
              <a:t>: A sequence of nucleotides </a:t>
            </a:r>
            <a:r>
              <a:rPr lang="en-US" b="1" dirty="0">
                <a:solidFill>
                  <a:schemeClr val="accent6">
                    <a:lumMod val="50000"/>
                  </a:schemeClr>
                </a:solidFill>
                <a:latin typeface="Times New Roman" panose="02020603050405020304" pitchFamily="18" charset="0"/>
                <a:cs typeface="Times New Roman" panose="02020603050405020304" pitchFamily="18" charset="0"/>
              </a:rPr>
              <a:t>(A, C, G, T) </a:t>
            </a:r>
            <a:r>
              <a:rPr lang="en-US" dirty="0">
                <a:latin typeface="Times New Roman" panose="02020603050405020304" pitchFamily="18" charset="0"/>
                <a:cs typeface="Times New Roman" panose="02020603050405020304" pitchFamily="18" charset="0"/>
              </a:rPr>
              <a:t>representing genetic information. DNA sequences are used in genomics research to study genes, mutations, and evolutionary relationships.</a:t>
            </a:r>
          </a:p>
          <a:p>
            <a:pPr>
              <a:lnSpc>
                <a:spcPct val="110000"/>
              </a:lnSpc>
            </a:pPr>
            <a:endParaRPr lang="en-US" dirty="0">
              <a:latin typeface="Times New Roman" panose="02020603050405020304" pitchFamily="18" charset="0"/>
              <a:cs typeface="Times New Roman" panose="02020603050405020304" pitchFamily="18" charset="0"/>
            </a:endParaRPr>
          </a:p>
          <a:p>
            <a:pPr>
              <a:lnSpc>
                <a:spcPct val="110000"/>
              </a:lnSpc>
            </a:pPr>
            <a:r>
              <a:rPr lang="en-US" b="1" dirty="0">
                <a:solidFill>
                  <a:srgbClr val="0070C0"/>
                </a:solidFill>
                <a:latin typeface="Times New Roman" panose="02020603050405020304" pitchFamily="18" charset="0"/>
                <a:cs typeface="Times New Roman" panose="02020603050405020304" pitchFamily="18" charset="0"/>
              </a:rPr>
              <a:t>Music Sequences</a:t>
            </a:r>
            <a:r>
              <a:rPr lang="en-US" dirty="0">
                <a:latin typeface="Times New Roman" panose="02020603050405020304" pitchFamily="18" charset="0"/>
                <a:cs typeface="Times New Roman" panose="02020603050405020304" pitchFamily="18" charset="0"/>
              </a:rPr>
              <a:t>: A sequence of musical notes or chords representing a piece of music. Music sequences can be analyzed and used for tasks such as music generation or recommendation.</a:t>
            </a:r>
          </a:p>
          <a:p>
            <a:pPr>
              <a:lnSpc>
                <a:spcPct val="110000"/>
              </a:lnSpc>
            </a:pPr>
            <a:endParaRPr lang="en-US" dirty="0">
              <a:latin typeface="Times New Roman" panose="02020603050405020304" pitchFamily="18" charset="0"/>
              <a:cs typeface="Times New Roman" panose="02020603050405020304" pitchFamily="18" charset="0"/>
            </a:endParaRPr>
          </a:p>
          <a:p>
            <a:pPr>
              <a:lnSpc>
                <a:spcPct val="110000"/>
              </a:lnSpc>
            </a:pPr>
            <a:r>
              <a:rPr lang="en-US" dirty="0">
                <a:solidFill>
                  <a:srgbClr val="0070C0"/>
                </a:solidFill>
                <a:latin typeface="Times New Roman" panose="02020603050405020304" pitchFamily="18" charset="0"/>
                <a:cs typeface="Times New Roman" panose="02020603050405020304" pitchFamily="18" charset="0"/>
              </a:rPr>
              <a:t>Video Frames</a:t>
            </a:r>
            <a:r>
              <a:rPr lang="en-US" dirty="0">
                <a:latin typeface="Times New Roman" panose="02020603050405020304" pitchFamily="18" charset="0"/>
                <a:cs typeface="Times New Roman" panose="02020603050405020304" pitchFamily="18" charset="0"/>
              </a:rPr>
              <a:t>: A sequence of images or frames captured from a video. Video sequences can be processed for tasks like object recognition, action recognition, or video summarization</a:t>
            </a:r>
          </a:p>
        </p:txBody>
      </p:sp>
    </p:spTree>
    <p:extLst>
      <p:ext uri="{BB962C8B-B14F-4D97-AF65-F5344CB8AC3E}">
        <p14:creationId xmlns:p14="http://schemas.microsoft.com/office/powerpoint/2010/main" val="2717394353"/>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3E41A-7A74-5FBC-E113-DB74C0886EA5}"/>
              </a:ext>
            </a:extLst>
          </p:cNvPr>
          <p:cNvSpPr>
            <a:spLocks noGrp="1"/>
          </p:cNvSpPr>
          <p:nvPr>
            <p:ph type="title"/>
          </p:nvPr>
        </p:nvSpPr>
        <p:spPr/>
        <p:txBody>
          <a:bodyPr/>
          <a:lstStyle/>
          <a:p>
            <a:r>
              <a:rPr lang="en-US" dirty="0"/>
              <a:t>Recurrent Neural Networks (RNNs) </a:t>
            </a:r>
          </a:p>
        </p:txBody>
      </p:sp>
      <p:sp>
        <p:nvSpPr>
          <p:cNvPr id="3" name="Content Placeholder 2">
            <a:extLst>
              <a:ext uri="{FF2B5EF4-FFF2-40B4-BE49-F238E27FC236}">
                <a16:creationId xmlns:a16="http://schemas.microsoft.com/office/drawing/2014/main" id="{21BB2715-2188-7010-143A-5AC1EFFF4482}"/>
              </a:ext>
            </a:extLst>
          </p:cNvPr>
          <p:cNvSpPr>
            <a:spLocks noGrp="1"/>
          </p:cNvSpPr>
          <p:nvPr>
            <p:ph idx="1"/>
          </p:nvPr>
        </p:nvSpPr>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Recurrent Neural Networks (RNNs) are a type of neural network architecture specifically designed to model and </a:t>
            </a:r>
            <a:r>
              <a:rPr lang="en-US" b="1" dirty="0">
                <a:solidFill>
                  <a:srgbClr val="002060"/>
                </a:solidFill>
                <a:latin typeface="Times New Roman" panose="02020603050405020304" pitchFamily="18" charset="0"/>
                <a:cs typeface="Times New Roman" panose="02020603050405020304" pitchFamily="18" charset="0"/>
              </a:rPr>
              <a:t>process sequential data</a:t>
            </a:r>
            <a:r>
              <a:rPr lang="en-US" dirty="0">
                <a:latin typeface="Times New Roman" panose="02020603050405020304" pitchFamily="18" charset="0"/>
                <a:cs typeface="Times New Roman" panose="02020603050405020304" pitchFamily="18" charset="0"/>
              </a:rPr>
              <a:t>.</a:t>
            </a:r>
          </a:p>
          <a:p>
            <a:pPr algn="just">
              <a:lnSpc>
                <a:spcPct val="150000"/>
              </a:lnSpc>
            </a:pPr>
            <a:r>
              <a:rPr lang="en-US" dirty="0">
                <a:latin typeface="Times New Roman" panose="02020603050405020304" pitchFamily="18" charset="0"/>
                <a:cs typeface="Times New Roman" panose="02020603050405020304" pitchFamily="18" charset="0"/>
              </a:rPr>
              <a:t> Unlike traditional feedforward neural networks, RNNs have connections that allow information to flow in </a:t>
            </a:r>
            <a:r>
              <a:rPr lang="en-US" b="1" dirty="0">
                <a:solidFill>
                  <a:srgbClr val="002060"/>
                </a:solidFill>
                <a:latin typeface="Times New Roman" panose="02020603050405020304" pitchFamily="18" charset="0"/>
                <a:cs typeface="Times New Roman" panose="02020603050405020304" pitchFamily="18" charset="0"/>
              </a:rPr>
              <a:t>cycles</a:t>
            </a:r>
            <a:r>
              <a:rPr lang="en-US" dirty="0">
                <a:latin typeface="Times New Roman" panose="02020603050405020304" pitchFamily="18" charset="0"/>
                <a:cs typeface="Times New Roman" panose="02020603050405020304" pitchFamily="18" charset="0"/>
              </a:rPr>
              <a:t>, enabling them to capture dependencies and patterns in sequential data. </a:t>
            </a:r>
          </a:p>
          <a:p>
            <a:pPr algn="just">
              <a:lnSpc>
                <a:spcPct val="150000"/>
              </a:lnSpc>
            </a:pPr>
            <a:r>
              <a:rPr lang="en-US" dirty="0">
                <a:latin typeface="Times New Roman" panose="02020603050405020304" pitchFamily="18" charset="0"/>
                <a:cs typeface="Times New Roman" panose="02020603050405020304" pitchFamily="18" charset="0"/>
              </a:rPr>
              <a:t>RNN works on the principle of </a:t>
            </a:r>
            <a:r>
              <a:rPr lang="en-US" dirty="0">
                <a:solidFill>
                  <a:srgbClr val="002060"/>
                </a:solidFill>
                <a:latin typeface="Times New Roman" panose="02020603050405020304" pitchFamily="18" charset="0"/>
                <a:cs typeface="Times New Roman" panose="02020603050405020304" pitchFamily="18" charset="0"/>
              </a:rPr>
              <a:t>saving the output </a:t>
            </a:r>
            <a:r>
              <a:rPr lang="en-US" dirty="0">
                <a:latin typeface="Times New Roman" panose="02020603050405020304" pitchFamily="18" charset="0"/>
                <a:cs typeface="Times New Roman" panose="02020603050405020304" pitchFamily="18" charset="0"/>
              </a:rPr>
              <a:t>of a particular layer and </a:t>
            </a:r>
            <a:r>
              <a:rPr lang="en-US" b="1" dirty="0">
                <a:solidFill>
                  <a:schemeClr val="accent6">
                    <a:lumMod val="75000"/>
                  </a:schemeClr>
                </a:solidFill>
                <a:latin typeface="Times New Roman" panose="02020603050405020304" pitchFamily="18" charset="0"/>
                <a:cs typeface="Times New Roman" panose="02020603050405020304" pitchFamily="18" charset="0"/>
              </a:rPr>
              <a:t>feeding this back to the input </a:t>
            </a:r>
            <a:r>
              <a:rPr lang="en-US" dirty="0">
                <a:latin typeface="Times New Roman" panose="02020603050405020304" pitchFamily="18" charset="0"/>
                <a:cs typeface="Times New Roman" panose="02020603050405020304" pitchFamily="18" charset="0"/>
              </a:rPr>
              <a:t>in order to predict the output of the layer.</a:t>
            </a:r>
          </a:p>
        </p:txBody>
      </p:sp>
    </p:spTree>
    <p:extLst>
      <p:ext uri="{BB962C8B-B14F-4D97-AF65-F5344CB8AC3E}">
        <p14:creationId xmlns:p14="http://schemas.microsoft.com/office/powerpoint/2010/main" val="3233112283"/>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AF4EA-EEBF-44D7-8156-A56C84B31CE5}"/>
              </a:ext>
            </a:extLst>
          </p:cNvPr>
          <p:cNvSpPr>
            <a:spLocks noGrp="1"/>
          </p:cNvSpPr>
          <p:nvPr>
            <p:ph type="title"/>
          </p:nvPr>
        </p:nvSpPr>
        <p:spPr/>
        <p:txBody>
          <a:bodyPr/>
          <a:lstStyle/>
          <a:p>
            <a:r>
              <a:rPr lang="en-US" dirty="0"/>
              <a:t>Recurrent Neural Networks (RNNs) </a:t>
            </a:r>
          </a:p>
        </p:txBody>
      </p:sp>
      <p:sp>
        <p:nvSpPr>
          <p:cNvPr id="3" name="Content Placeholder 2">
            <a:extLst>
              <a:ext uri="{FF2B5EF4-FFF2-40B4-BE49-F238E27FC236}">
                <a16:creationId xmlns:a16="http://schemas.microsoft.com/office/drawing/2014/main" id="{FCE48A48-F1C8-47C0-B5C1-188586D0F9AB}"/>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sz="1200" dirty="0">
                <a:hlinkClick r:id="rId3"/>
              </a:rPr>
              <a:t>The Ultimate Guide to Recurrent Neural Networks (RNN) - Blogs </a:t>
            </a:r>
            <a:r>
              <a:rPr lang="en-US" sz="1200" dirty="0" err="1">
                <a:hlinkClick r:id="rId3"/>
              </a:rPr>
              <a:t>SuperDataScience</a:t>
            </a:r>
            <a:r>
              <a:rPr lang="en-US" sz="1200" dirty="0">
                <a:hlinkClick r:id="rId3"/>
              </a:rPr>
              <a:t> - Machine Learning | AI | Data Science Career | Analytics | Success</a:t>
            </a:r>
            <a:endParaRPr lang="en-US" sz="1200" dirty="0"/>
          </a:p>
        </p:txBody>
      </p:sp>
      <p:pic>
        <p:nvPicPr>
          <p:cNvPr id="1028" name="Picture 4">
            <a:extLst>
              <a:ext uri="{FF2B5EF4-FFF2-40B4-BE49-F238E27FC236}">
                <a16:creationId xmlns:a16="http://schemas.microsoft.com/office/drawing/2014/main" id="{E1EF713C-42BA-4036-BDEF-E1C9F4BA1D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9414" y="1892859"/>
            <a:ext cx="3212523" cy="321252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998F610B-796B-42DD-B805-53815F2B03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36622" y="1848965"/>
            <a:ext cx="6702551" cy="334560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25019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wipe(down)">
                                      <p:cBhvr>
                                        <p:cTn id="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48BAE-D3D7-7AA5-EF0F-948A9AE8AE83}"/>
              </a:ext>
            </a:extLst>
          </p:cNvPr>
          <p:cNvSpPr>
            <a:spLocks noGrp="1"/>
          </p:cNvSpPr>
          <p:nvPr>
            <p:ph type="title"/>
          </p:nvPr>
        </p:nvSpPr>
        <p:spPr/>
        <p:txBody>
          <a:bodyPr/>
          <a:lstStyle/>
          <a:p>
            <a:r>
              <a:rPr lang="en-US" dirty="0"/>
              <a:t>How Does Recurrent Neural Networks Work?</a:t>
            </a:r>
          </a:p>
        </p:txBody>
      </p:sp>
      <p:pic>
        <p:nvPicPr>
          <p:cNvPr id="1026" name="Picture 2" descr="Fully_connected_Recurrent_Neural_Network">
            <a:extLst>
              <a:ext uri="{FF2B5EF4-FFF2-40B4-BE49-F238E27FC236}">
                <a16:creationId xmlns:a16="http://schemas.microsoft.com/office/drawing/2014/main" id="{9FE12CB0-B0B8-0B1A-941B-21E53A0BEDB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9425" y="1479111"/>
            <a:ext cx="11233150" cy="438714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D3477A7-658B-B9D2-4941-A728007CED97}"/>
              </a:ext>
            </a:extLst>
          </p:cNvPr>
          <p:cNvSpPr txBox="1"/>
          <p:nvPr/>
        </p:nvSpPr>
        <p:spPr>
          <a:xfrm>
            <a:off x="772885" y="6045526"/>
            <a:ext cx="6096000" cy="307777"/>
          </a:xfrm>
          <a:prstGeom prst="rect">
            <a:avLst/>
          </a:prstGeom>
          <a:noFill/>
        </p:spPr>
        <p:txBody>
          <a:bodyPr wrap="square">
            <a:spAutoFit/>
          </a:bodyPr>
          <a:lstStyle/>
          <a:p>
            <a:r>
              <a:rPr lang="en-US" dirty="0"/>
              <a:t>https://www.simplilearn.com/tutorials/deep-learning-tutorial/rnn</a:t>
            </a:r>
          </a:p>
        </p:txBody>
      </p:sp>
    </p:spTree>
    <p:extLst>
      <p:ext uri="{BB962C8B-B14F-4D97-AF65-F5344CB8AC3E}">
        <p14:creationId xmlns:p14="http://schemas.microsoft.com/office/powerpoint/2010/main" val="1076425709"/>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42EC9-8B14-1B0D-D528-DDDD78BEC62A}"/>
              </a:ext>
            </a:extLst>
          </p:cNvPr>
          <p:cNvSpPr>
            <a:spLocks noGrp="1"/>
          </p:cNvSpPr>
          <p:nvPr>
            <p:ph type="title"/>
          </p:nvPr>
        </p:nvSpPr>
        <p:spPr/>
        <p:txBody>
          <a:bodyPr>
            <a:normAutofit/>
          </a:bodyPr>
          <a:lstStyle/>
          <a:p>
            <a:r>
              <a:rPr lang="en-US" dirty="0"/>
              <a:t>How Does Recurrent Neural Networks Work?</a:t>
            </a:r>
          </a:p>
        </p:txBody>
      </p:sp>
      <p:sp>
        <p:nvSpPr>
          <p:cNvPr id="3" name="Content Placeholder 2">
            <a:extLst>
              <a:ext uri="{FF2B5EF4-FFF2-40B4-BE49-F238E27FC236}">
                <a16:creationId xmlns:a16="http://schemas.microsoft.com/office/drawing/2014/main" id="{1A21D356-BECD-E5E4-0230-7130D72F688F}"/>
              </a:ext>
            </a:extLst>
          </p:cNvPr>
          <p:cNvSpPr>
            <a:spLocks noGrp="1"/>
          </p:cNvSpPr>
          <p:nvPr>
            <p:ph idx="1"/>
          </p:nvPr>
        </p:nvSpPr>
        <p:spPr/>
        <p:txBody>
          <a:bodyPr/>
          <a:lstStyle/>
          <a:p>
            <a:pPr algn="just">
              <a:lnSpc>
                <a:spcPct val="110000"/>
              </a:lnSpc>
            </a:pPr>
            <a:r>
              <a:rPr lang="en-US" dirty="0">
                <a:latin typeface="Times New Roman" panose="02020603050405020304" pitchFamily="18" charset="0"/>
                <a:cs typeface="Times New Roman" panose="02020603050405020304" pitchFamily="18" charset="0"/>
              </a:rPr>
              <a:t>Recurrent Neural networks, the information cycles through a loop to the middle hidden layer.</a:t>
            </a:r>
          </a:p>
          <a:p>
            <a:pPr algn="just">
              <a:lnSpc>
                <a:spcPct val="110000"/>
              </a:lnSpc>
            </a:pPr>
            <a:r>
              <a:rPr lang="en-US" dirty="0">
                <a:latin typeface="Times New Roman" panose="02020603050405020304" pitchFamily="18" charset="0"/>
                <a:cs typeface="Times New Roman" panose="02020603050405020304" pitchFamily="18" charset="0"/>
              </a:rPr>
              <a:t>Input and Hidden State:</a:t>
            </a:r>
          </a:p>
          <a:p>
            <a:pPr lvl="1" algn="just">
              <a:lnSpc>
                <a:spcPct val="110000"/>
              </a:lnSpc>
            </a:pPr>
            <a:r>
              <a:rPr lang="en-US" dirty="0">
                <a:latin typeface="Times New Roman" panose="02020603050405020304" pitchFamily="18" charset="0"/>
                <a:cs typeface="Times New Roman" panose="02020603050405020304" pitchFamily="18" charset="0"/>
              </a:rPr>
              <a:t>At each step of the sequence, an RNN receives an input vector or data point. For example, in natural language processing, the input vector can represent a word or a character.</a:t>
            </a:r>
          </a:p>
          <a:p>
            <a:pPr lvl="1" algn="just">
              <a:lnSpc>
                <a:spcPct val="110000"/>
              </a:lnSpc>
            </a:pPr>
            <a:r>
              <a:rPr lang="en-US" dirty="0">
                <a:latin typeface="Times New Roman" panose="02020603050405020304" pitchFamily="18" charset="0"/>
                <a:cs typeface="Times New Roman" panose="02020603050405020304" pitchFamily="18" charset="0"/>
              </a:rPr>
              <a:t>In addition to the input vector, the RNN also has a hidden state vector, which represents the network's memory and captures information from previous steps. Initially, the hidden state is initialized to a fixed value or learned from data</a:t>
            </a:r>
          </a:p>
        </p:txBody>
      </p:sp>
    </p:spTree>
    <p:extLst>
      <p:ext uri="{BB962C8B-B14F-4D97-AF65-F5344CB8AC3E}">
        <p14:creationId xmlns:p14="http://schemas.microsoft.com/office/powerpoint/2010/main" val="2937910193"/>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51783-3DA9-0F73-5568-696EA8B756DC}"/>
              </a:ext>
            </a:extLst>
          </p:cNvPr>
          <p:cNvSpPr>
            <a:spLocks noGrp="1"/>
          </p:cNvSpPr>
          <p:nvPr>
            <p:ph type="title"/>
          </p:nvPr>
        </p:nvSpPr>
        <p:spPr/>
        <p:txBody>
          <a:bodyPr/>
          <a:lstStyle/>
          <a:p>
            <a:r>
              <a:rPr lang="en-US" dirty="0"/>
              <a:t>How Does Recurrent Neural Networks Work?</a:t>
            </a:r>
          </a:p>
        </p:txBody>
      </p:sp>
      <p:sp>
        <p:nvSpPr>
          <p:cNvPr id="3" name="Content Placeholder 2">
            <a:extLst>
              <a:ext uri="{FF2B5EF4-FFF2-40B4-BE49-F238E27FC236}">
                <a16:creationId xmlns:a16="http://schemas.microsoft.com/office/drawing/2014/main" id="{EF5040E1-8397-EF12-797A-B39310D12268}"/>
              </a:ext>
            </a:extLst>
          </p:cNvPr>
          <p:cNvSpPr>
            <a:spLocks noGrp="1"/>
          </p:cNvSpPr>
          <p:nvPr>
            <p:ph idx="1"/>
          </p:nvPr>
        </p:nvSpPr>
        <p:spPr/>
        <p:txBody>
          <a:bodyPr>
            <a:normAutofit fontScale="92500"/>
          </a:bodyPr>
          <a:lstStyle/>
          <a:p>
            <a:r>
              <a:rPr lang="en-US" dirty="0">
                <a:latin typeface="Times New Roman" panose="02020603050405020304" pitchFamily="18" charset="0"/>
                <a:cs typeface="Times New Roman" panose="02020603050405020304" pitchFamily="18" charset="0"/>
              </a:rPr>
              <a:t>Information Flow and Recurrent Connections:</a:t>
            </a:r>
          </a:p>
          <a:p>
            <a:endParaRPr lang="en-US" dirty="0">
              <a:latin typeface="Times New Roman" panose="02020603050405020304" pitchFamily="18" charset="0"/>
              <a:cs typeface="Times New Roman" panose="02020603050405020304" pitchFamily="18" charset="0"/>
            </a:endParaRPr>
          </a:p>
          <a:p>
            <a:pPr lvl="1" algn="just">
              <a:lnSpc>
                <a:spcPct val="150000"/>
              </a:lnSpc>
            </a:pPr>
            <a:r>
              <a:rPr lang="en-US" dirty="0">
                <a:latin typeface="Times New Roman" panose="02020603050405020304" pitchFamily="18" charset="0"/>
                <a:cs typeface="Times New Roman" panose="02020603050405020304" pitchFamily="18" charset="0"/>
              </a:rPr>
              <a:t>The input vector and the hidden state are combined and passed through a set of learnable weights or parameters.</a:t>
            </a:r>
          </a:p>
          <a:p>
            <a:pPr lvl="1" algn="just">
              <a:lnSpc>
                <a:spcPct val="150000"/>
              </a:lnSpc>
            </a:pPr>
            <a:r>
              <a:rPr lang="en-US" dirty="0">
                <a:latin typeface="Times New Roman" panose="02020603050405020304" pitchFamily="18" charset="0"/>
                <a:cs typeface="Times New Roman" panose="02020603050405020304" pitchFamily="18" charset="0"/>
              </a:rPr>
              <a:t>The output of this computation is used to update the hidden state for the current step, which becomes the contextual information for the next step.</a:t>
            </a:r>
          </a:p>
          <a:p>
            <a:pPr lvl="1" algn="just">
              <a:lnSpc>
                <a:spcPct val="150000"/>
              </a:lnSpc>
            </a:pPr>
            <a:r>
              <a:rPr lang="en-US" dirty="0">
                <a:latin typeface="Times New Roman" panose="02020603050405020304" pitchFamily="18" charset="0"/>
                <a:cs typeface="Times New Roman" panose="02020603050405020304" pitchFamily="18" charset="0"/>
              </a:rPr>
              <a:t>Importantly, the hidden state is not only influenced by the current input but also influenced by the hidden state from the previous step. This feedback loop creates recurrent connections that allow information to flow across different steps in the sequence.</a:t>
            </a:r>
          </a:p>
          <a:p>
            <a:endParaRPr lang="en-US" dirty="0"/>
          </a:p>
        </p:txBody>
      </p:sp>
    </p:spTree>
    <p:extLst>
      <p:ext uri="{BB962C8B-B14F-4D97-AF65-F5344CB8AC3E}">
        <p14:creationId xmlns:p14="http://schemas.microsoft.com/office/powerpoint/2010/main" val="295095005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5A6B5-A4E6-41EA-B3E6-0F054BBA1B67}"/>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98C9405D-EF5A-4647-A466-ED54AF910E0F}"/>
              </a:ext>
            </a:extLst>
          </p:cNvPr>
          <p:cNvSpPr>
            <a:spLocks noGrp="1"/>
          </p:cNvSpPr>
          <p:nvPr>
            <p:ph idx="1"/>
          </p:nvPr>
        </p:nvSpPr>
        <p:spPr/>
        <p:txBody>
          <a:bodyPr>
            <a:normAutofit/>
          </a:bodyPr>
          <a:lstStyle/>
          <a:p>
            <a:pPr marL="50800" indent="0" algn="l">
              <a:lnSpc>
                <a:spcPct val="150000"/>
              </a:lnSpc>
              <a:buNone/>
            </a:pPr>
            <a:r>
              <a:rPr lang="en-US" b="0" i="0" dirty="0">
                <a:solidFill>
                  <a:srgbClr val="242424"/>
                </a:solidFill>
                <a:effectLst/>
                <a:latin typeface="Times New Roman" panose="02020603050405020304" pitchFamily="18" charset="0"/>
                <a:cs typeface="Times New Roman" panose="02020603050405020304" pitchFamily="18" charset="0"/>
              </a:rPr>
              <a:t>(1)- words get transformed into machine-readable vectors. Then the RNN processes the sequence of vectors one by one.</a:t>
            </a:r>
          </a:p>
          <a:p>
            <a:pPr marL="50800" indent="0">
              <a:lnSpc>
                <a:spcPct val="150000"/>
              </a:lnSpc>
              <a:buNone/>
            </a:pPr>
            <a:endParaRPr lang="en-US"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p>
          <a:p>
            <a:endParaRPr lang="en-US" dirty="0"/>
          </a:p>
        </p:txBody>
      </p:sp>
      <p:pic>
        <p:nvPicPr>
          <p:cNvPr id="6148" name="Picture 4">
            <a:extLst>
              <a:ext uri="{FF2B5EF4-FFF2-40B4-BE49-F238E27FC236}">
                <a16:creationId xmlns:a16="http://schemas.microsoft.com/office/drawing/2014/main" id="{CEE88C11-466F-49C7-8348-B47D5DDB216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71625" y="2973084"/>
            <a:ext cx="9048750" cy="23812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EDF8150-D104-845F-6E6D-2244A07D7B1B}"/>
              </a:ext>
            </a:extLst>
          </p:cNvPr>
          <p:cNvSpPr txBox="1"/>
          <p:nvPr/>
        </p:nvSpPr>
        <p:spPr>
          <a:xfrm>
            <a:off x="631372" y="6068006"/>
            <a:ext cx="10657114" cy="307777"/>
          </a:xfrm>
          <a:prstGeom prst="rect">
            <a:avLst/>
          </a:prstGeom>
          <a:noFill/>
        </p:spPr>
        <p:txBody>
          <a:bodyPr wrap="square">
            <a:spAutoFit/>
          </a:bodyPr>
          <a:lstStyle/>
          <a:p>
            <a:r>
              <a:rPr lang="en-US" sz="1400" dirty="0"/>
              <a:t>https://towardsdatascience.com/illustrated-guide-to-lstms-and-gru-s-a-step-by-step-explanation-44e9eb85bf21</a:t>
            </a:r>
          </a:p>
        </p:txBody>
      </p:sp>
    </p:spTree>
    <p:extLst>
      <p:ext uri="{BB962C8B-B14F-4D97-AF65-F5344CB8AC3E}">
        <p14:creationId xmlns:p14="http://schemas.microsoft.com/office/powerpoint/2010/main" val="97671694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2E0A2-DC91-4C72-A2CC-4E52A2818538}"/>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1CDA01C3-E394-4F19-895F-9A0367BA4709}"/>
              </a:ext>
            </a:extLst>
          </p:cNvPr>
          <p:cNvSpPr>
            <a:spLocks noGrp="1"/>
          </p:cNvSpPr>
          <p:nvPr>
            <p:ph idx="1"/>
          </p:nvPr>
        </p:nvSpPr>
        <p:spPr/>
        <p:txBody>
          <a:bodyPr/>
          <a:lstStyle/>
          <a:p>
            <a:r>
              <a:rPr lang="en-US" dirty="0"/>
              <a:t>RNN Cell :</a:t>
            </a:r>
            <a:r>
              <a:rPr lang="en-US" b="0" i="0" dirty="0">
                <a:solidFill>
                  <a:srgbClr val="242424"/>
                </a:solidFill>
                <a:effectLst/>
                <a:latin typeface="source-serif-pro"/>
              </a:rPr>
              <a:t>the input and previous hidden state are combined to form a vector. That vector now has information on the current input and previous inputs. The vector goes through the tanh activation, and the output is the new hidden state, or the memory of the network.</a:t>
            </a:r>
            <a:endParaRPr lang="en-US" dirty="0"/>
          </a:p>
          <a:p>
            <a:endParaRPr lang="en-US" dirty="0"/>
          </a:p>
          <a:p>
            <a:endParaRPr lang="en-US" dirty="0"/>
          </a:p>
          <a:p>
            <a:endParaRPr lang="en-US" dirty="0"/>
          </a:p>
          <a:p>
            <a:endParaRPr lang="en-US" dirty="0"/>
          </a:p>
          <a:p>
            <a:endParaRPr lang="en-US" dirty="0"/>
          </a:p>
          <a:p>
            <a:endParaRPr lang="en-US" dirty="0"/>
          </a:p>
        </p:txBody>
      </p:sp>
      <p:sp>
        <p:nvSpPr>
          <p:cNvPr id="8" name="TextBox 7">
            <a:extLst>
              <a:ext uri="{FF2B5EF4-FFF2-40B4-BE49-F238E27FC236}">
                <a16:creationId xmlns:a16="http://schemas.microsoft.com/office/drawing/2014/main" id="{7D9564DF-28CA-445B-8AA8-E4E3F836F060}"/>
              </a:ext>
            </a:extLst>
          </p:cNvPr>
          <p:cNvSpPr txBox="1"/>
          <p:nvPr/>
        </p:nvSpPr>
        <p:spPr>
          <a:xfrm>
            <a:off x="747713" y="5963335"/>
            <a:ext cx="6124574" cy="430887"/>
          </a:xfrm>
          <a:prstGeom prst="rect">
            <a:avLst/>
          </a:prstGeom>
          <a:noFill/>
        </p:spPr>
        <p:txBody>
          <a:bodyPr wrap="square">
            <a:spAutoFit/>
          </a:bodyPr>
          <a:lstStyle/>
          <a:p>
            <a:r>
              <a:rPr lang="en-US" sz="1100" dirty="0"/>
              <a:t>https://towardsdatascience.com/illustrated-guide-to-lstms-and-gru-s-a-step-by-step-explanation-44e9eb85bf21</a:t>
            </a:r>
          </a:p>
        </p:txBody>
      </p:sp>
      <p:pic>
        <p:nvPicPr>
          <p:cNvPr id="17" name="Picture 4">
            <a:extLst>
              <a:ext uri="{FF2B5EF4-FFF2-40B4-BE49-F238E27FC236}">
                <a16:creationId xmlns:a16="http://schemas.microsoft.com/office/drawing/2014/main" id="{010BAB16-63CB-9964-53AD-C4480E817CD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8828" y="1679144"/>
            <a:ext cx="10744023" cy="3870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235160"/>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p:txBody>
          <a:bodyPr/>
          <a:lstStyle/>
          <a:p>
            <a:pPr algn="l"/>
            <a:r>
              <a:rPr lang="en-US" dirty="0"/>
              <a:t>Tanh squishes values to be between -1 and 1</a:t>
            </a:r>
            <a:br>
              <a:rPr lang="en-US" dirty="0"/>
            </a:br>
            <a:endParaRPr lang="en-US" dirty="0"/>
          </a:p>
        </p:txBody>
      </p:sp>
      <p:pic>
        <p:nvPicPr>
          <p:cNvPr id="5" name="Picture 6">
            <a:extLst>
              <a:ext uri="{FF2B5EF4-FFF2-40B4-BE49-F238E27FC236}">
                <a16:creationId xmlns:a16="http://schemas.microsoft.com/office/drawing/2014/main" id="{96A02F9B-0B37-459E-B493-5FDF6F13E66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64029" y="1861457"/>
            <a:ext cx="11048824" cy="38344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r>
              <a:rPr lang="en-US" sz="1100" dirty="0"/>
              <a:t>https://towardsdatascience.com/illustrated-guide-to-lstms-and-gru-s-a-step-by-step-explanation-44e9eb85bf21</a:t>
            </a:r>
          </a:p>
        </p:txBody>
      </p:sp>
    </p:spTree>
    <p:extLst>
      <p:ext uri="{BB962C8B-B14F-4D97-AF65-F5344CB8AC3E}">
        <p14:creationId xmlns:p14="http://schemas.microsoft.com/office/powerpoint/2010/main" val="3643626043"/>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a:xfrm>
            <a:off x="479148" y="1124622"/>
            <a:ext cx="11233704" cy="12858766"/>
          </a:xfrm>
        </p:spPr>
        <p:txBody>
          <a:bodyPr/>
          <a:lstStyle/>
          <a:p>
            <a:pPr algn="just"/>
            <a:r>
              <a:rPr lang="en-US" dirty="0">
                <a:latin typeface="Times New Roman" panose="02020603050405020304" pitchFamily="18" charset="0"/>
                <a:cs typeface="Times New Roman" panose="02020603050405020304" pitchFamily="18" charset="0"/>
              </a:rPr>
              <a:t>When vectors are flowing through a neural network, it undergoes many transformations due to various math operations</a:t>
            </a:r>
            <a:r>
              <a:rPr lang="ar-EG" dirty="0">
                <a:latin typeface="Times New Roman" panose="02020603050405020304" pitchFamily="18" charset="0"/>
                <a:cs typeface="Times New Roman" panose="02020603050405020304" pitchFamily="18" charset="0"/>
              </a:rPr>
              <a:t>.</a:t>
            </a:r>
            <a:endParaRPr lang="en-US" dirty="0"/>
          </a:p>
        </p:txBody>
      </p:sp>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r>
              <a:rPr lang="en-US" sz="1100" dirty="0"/>
              <a:t>https://towardsdatascience.com/illustrated-guide-to-lstms-and-gru-s-a-step-by-step-explanation-44e9eb85bf21</a:t>
            </a:r>
          </a:p>
        </p:txBody>
      </p:sp>
      <p:pic>
        <p:nvPicPr>
          <p:cNvPr id="1026" name="Picture 2">
            <a:extLst>
              <a:ext uri="{FF2B5EF4-FFF2-40B4-BE49-F238E27FC236}">
                <a16:creationId xmlns:a16="http://schemas.microsoft.com/office/drawing/2014/main" id="{8B53CF4D-3074-B14D-557B-98F04F5DA3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742" y="2284639"/>
            <a:ext cx="10660516" cy="3027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372007"/>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71715-6080-4F74-99F1-32EFCE45EC24}"/>
              </a:ext>
            </a:extLst>
          </p:cNvPr>
          <p:cNvSpPr>
            <a:spLocks noGrp="1"/>
          </p:cNvSpPr>
          <p:nvPr>
            <p:ph type="title"/>
          </p:nvPr>
        </p:nvSpPr>
        <p:spPr/>
        <p:txBody>
          <a:bodyPr/>
          <a:lstStyle/>
          <a:p>
            <a:r>
              <a:rPr lang="en-US" dirty="0"/>
              <a:t> How Does Recurrent Neural Networks Work?</a:t>
            </a:r>
          </a:p>
        </p:txBody>
      </p:sp>
      <p:sp>
        <p:nvSpPr>
          <p:cNvPr id="3" name="Content Placeholder 2">
            <a:extLst>
              <a:ext uri="{FF2B5EF4-FFF2-40B4-BE49-F238E27FC236}">
                <a16:creationId xmlns:a16="http://schemas.microsoft.com/office/drawing/2014/main" id="{C535AE12-CAC6-4926-961A-0FF75AA76BEF}"/>
              </a:ext>
            </a:extLst>
          </p:cNvPr>
          <p:cNvSpPr>
            <a:spLocks noGrp="1"/>
          </p:cNvSpPr>
          <p:nvPr>
            <p:ph idx="1"/>
          </p:nvPr>
        </p:nvSpPr>
        <p:spPr>
          <a:xfrm>
            <a:off x="479148" y="1124622"/>
            <a:ext cx="11233704" cy="12858766"/>
          </a:xfrm>
        </p:spPr>
        <p:txBody>
          <a:bodyPr/>
          <a:lstStyle/>
          <a:p>
            <a:pPr algn="just"/>
            <a:r>
              <a:rPr lang="en-US" dirty="0">
                <a:latin typeface="Times New Roman" panose="02020603050405020304" pitchFamily="18" charset="0"/>
                <a:cs typeface="Times New Roman" panose="02020603050405020304" pitchFamily="18" charset="0"/>
              </a:rPr>
              <a:t>A tanh function ensures that the values stay between -1 and 1, thus regulating the output of the neural network. You can see how the same values from above remain between the boundaries allowed by the tanh function.</a:t>
            </a:r>
          </a:p>
          <a:p>
            <a:pPr algn="just"/>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B3DF948-7373-4BAC-8EBF-E78BE34D3C01}"/>
              </a:ext>
            </a:extLst>
          </p:cNvPr>
          <p:cNvSpPr txBox="1"/>
          <p:nvPr/>
        </p:nvSpPr>
        <p:spPr>
          <a:xfrm>
            <a:off x="519113" y="6075144"/>
            <a:ext cx="9872662" cy="261610"/>
          </a:xfrm>
          <a:prstGeom prst="rect">
            <a:avLst/>
          </a:prstGeom>
          <a:noFill/>
        </p:spPr>
        <p:txBody>
          <a:bodyPr wrap="square">
            <a:spAutoFit/>
          </a:bodyPr>
          <a:lstStyle/>
          <a:p>
            <a:r>
              <a:rPr lang="en-US" sz="1100" dirty="0"/>
              <a:t>https://towardsdatascience.com/illustrated-guide-to-lstms-and-gru-s-a-step-by-step-explanation-44e9eb85bf21</a:t>
            </a:r>
          </a:p>
        </p:txBody>
      </p:sp>
      <p:pic>
        <p:nvPicPr>
          <p:cNvPr id="2050" name="Picture 2">
            <a:extLst>
              <a:ext uri="{FF2B5EF4-FFF2-40B4-BE49-F238E27FC236}">
                <a16:creationId xmlns:a16="http://schemas.microsoft.com/office/drawing/2014/main" id="{CC2B905F-05D5-0933-BE40-268451D6C8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143" y="2950028"/>
            <a:ext cx="10961914" cy="2917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980968"/>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3BA60-FEF6-CA62-9323-B8D952C28B18}"/>
              </a:ext>
            </a:extLst>
          </p:cNvPr>
          <p:cNvSpPr>
            <a:spLocks noGrp="1"/>
          </p:cNvSpPr>
          <p:nvPr>
            <p:ph type="title"/>
          </p:nvPr>
        </p:nvSpPr>
        <p:spPr/>
        <p:txBody>
          <a:bodyPr>
            <a:normAutofit fontScale="90000"/>
          </a:bodyPr>
          <a:lstStyle/>
          <a:p>
            <a:r>
              <a:rPr lang="en-US" dirty="0"/>
              <a:t>Recurrent Neural Networks vs  Feed-forward neural networks </a:t>
            </a:r>
          </a:p>
        </p:txBody>
      </p:sp>
      <p:pic>
        <p:nvPicPr>
          <p:cNvPr id="4098" name="Picture 2" descr="Recurrent Neural Network Vs Feedforward Neural Network">
            <a:extLst>
              <a:ext uri="{FF2B5EF4-FFF2-40B4-BE49-F238E27FC236}">
                <a16:creationId xmlns:a16="http://schemas.microsoft.com/office/drawing/2014/main" id="{F242B121-35E6-A969-2886-26C307D3D02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31466" y="1162344"/>
            <a:ext cx="8864392" cy="45333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7B6FE3B-4933-B9DE-E019-F192C047DDEB}"/>
              </a:ext>
            </a:extLst>
          </p:cNvPr>
          <p:cNvSpPr txBox="1"/>
          <p:nvPr/>
        </p:nvSpPr>
        <p:spPr>
          <a:xfrm>
            <a:off x="892628" y="5840968"/>
            <a:ext cx="6096000" cy="738664"/>
          </a:xfrm>
          <a:prstGeom prst="rect">
            <a:avLst/>
          </a:prstGeom>
          <a:noFill/>
        </p:spPr>
        <p:txBody>
          <a:bodyPr wrap="square">
            <a:spAutoFit/>
          </a:bodyPr>
          <a:lstStyle/>
          <a:p>
            <a:pPr algn="l"/>
            <a:r>
              <a:rPr lang="en-US" b="0" i="0" dirty="0">
                <a:solidFill>
                  <a:srgbClr val="222222"/>
                </a:solidFill>
                <a:effectLst/>
                <a:latin typeface="Lato" panose="020F0502020204030203" pitchFamily="34" charset="0"/>
              </a:rPr>
              <a:t>Source: Uditvani.com</a:t>
            </a:r>
          </a:p>
          <a:p>
            <a:br>
              <a:rPr lang="en-US" dirty="0"/>
            </a:br>
            <a:endParaRPr lang="en-US" dirty="0"/>
          </a:p>
        </p:txBody>
      </p:sp>
    </p:spTree>
    <p:extLst>
      <p:ext uri="{BB962C8B-B14F-4D97-AF65-F5344CB8AC3E}">
        <p14:creationId xmlns:p14="http://schemas.microsoft.com/office/powerpoint/2010/main" val="275989394"/>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B8BB6-3E02-900A-220B-BFC37E45382D}"/>
              </a:ext>
            </a:extLst>
          </p:cNvPr>
          <p:cNvSpPr>
            <a:spLocks noGrp="1"/>
          </p:cNvSpPr>
          <p:nvPr>
            <p:ph type="title"/>
          </p:nvPr>
        </p:nvSpPr>
        <p:spPr/>
        <p:txBody>
          <a:bodyPr>
            <a:normAutofit/>
          </a:bodyPr>
          <a:lstStyle/>
          <a:p>
            <a:r>
              <a:rPr lang="en-US" dirty="0"/>
              <a:t>Common Activation Functions</a:t>
            </a:r>
          </a:p>
        </p:txBody>
      </p:sp>
      <p:pic>
        <p:nvPicPr>
          <p:cNvPr id="3074" name="Picture 2" descr="Common Activation Functions">
            <a:extLst>
              <a:ext uri="{FF2B5EF4-FFF2-40B4-BE49-F238E27FC236}">
                <a16:creationId xmlns:a16="http://schemas.microsoft.com/office/drawing/2014/main" id="{69C13A9F-4720-7D51-5A23-6D2B5508453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18172" y="1219753"/>
            <a:ext cx="10607746" cy="379856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354DE7F-460B-C926-BD4F-50324BEA5A5B}"/>
              </a:ext>
            </a:extLst>
          </p:cNvPr>
          <p:cNvSpPr txBox="1"/>
          <p:nvPr/>
        </p:nvSpPr>
        <p:spPr>
          <a:xfrm>
            <a:off x="751114" y="6089070"/>
            <a:ext cx="6096000" cy="307777"/>
          </a:xfrm>
          <a:prstGeom prst="rect">
            <a:avLst/>
          </a:prstGeom>
          <a:noFill/>
        </p:spPr>
        <p:txBody>
          <a:bodyPr wrap="square">
            <a:spAutoFit/>
          </a:bodyPr>
          <a:lstStyle/>
          <a:p>
            <a:r>
              <a:rPr lang="en-US" b="0" i="1" dirty="0">
                <a:solidFill>
                  <a:srgbClr val="222222"/>
                </a:solidFill>
                <a:effectLst/>
                <a:latin typeface="Lato" panose="020F0502020204030203" pitchFamily="34" charset="0"/>
              </a:rPr>
              <a:t> MLtutorial.com</a:t>
            </a:r>
            <a:endParaRPr lang="en-US" dirty="0"/>
          </a:p>
        </p:txBody>
      </p:sp>
    </p:spTree>
    <p:extLst>
      <p:ext uri="{BB962C8B-B14F-4D97-AF65-F5344CB8AC3E}">
        <p14:creationId xmlns:p14="http://schemas.microsoft.com/office/powerpoint/2010/main" val="2076745642"/>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A4453-E21C-0687-A399-F6865CFC0DD5}"/>
              </a:ext>
            </a:extLst>
          </p:cNvPr>
          <p:cNvSpPr>
            <a:spLocks noGrp="1"/>
          </p:cNvSpPr>
          <p:nvPr>
            <p:ph type="title"/>
          </p:nvPr>
        </p:nvSpPr>
        <p:spPr/>
        <p:txBody>
          <a:bodyPr>
            <a:normAutofit fontScale="90000"/>
          </a:bodyPr>
          <a:lstStyle/>
          <a:p>
            <a:r>
              <a:rPr lang="en-US" dirty="0"/>
              <a:t>Recurrent Neural Networks vs  Feed-forward neural networks </a:t>
            </a:r>
          </a:p>
        </p:txBody>
      </p:sp>
      <p:sp>
        <p:nvSpPr>
          <p:cNvPr id="3" name="Content Placeholder 2">
            <a:extLst>
              <a:ext uri="{FF2B5EF4-FFF2-40B4-BE49-F238E27FC236}">
                <a16:creationId xmlns:a16="http://schemas.microsoft.com/office/drawing/2014/main" id="{45FC2DB0-E530-FA0F-C645-8631BC006E32}"/>
              </a:ext>
            </a:extLst>
          </p:cNvPr>
          <p:cNvSpPr>
            <a:spLocks noGrp="1"/>
          </p:cNvSpPr>
          <p:nvPr>
            <p:ph idx="1"/>
          </p:nvPr>
        </p:nvSpPr>
        <p:spPr/>
        <p:txBody>
          <a:bodyPr>
            <a:normAutofit/>
          </a:bodyPr>
          <a:lstStyle/>
          <a:p>
            <a:pPr algn="just">
              <a:lnSpc>
                <a:spcPct val="150000"/>
              </a:lnSpc>
            </a:pPr>
            <a:r>
              <a:rPr lang="en-US" b="0" i="0" dirty="0">
                <a:solidFill>
                  <a:srgbClr val="222222"/>
                </a:solidFill>
                <a:effectLst/>
                <a:latin typeface="Times New Roman" panose="02020603050405020304" pitchFamily="18" charset="0"/>
                <a:cs typeface="Times New Roman" panose="02020603050405020304" pitchFamily="18" charset="0"/>
              </a:rPr>
              <a:t>Feed-forward neural networks are </a:t>
            </a:r>
            <a:r>
              <a:rPr lang="en-US" b="1" i="0" dirty="0">
                <a:solidFill>
                  <a:schemeClr val="accent5">
                    <a:lumMod val="50000"/>
                  </a:schemeClr>
                </a:solidFill>
                <a:effectLst/>
                <a:latin typeface="Times New Roman" panose="02020603050405020304" pitchFamily="18" charset="0"/>
                <a:cs typeface="Times New Roman" panose="02020603050405020304" pitchFamily="18" charset="0"/>
              </a:rPr>
              <a:t>poor predictions</a:t>
            </a:r>
            <a:r>
              <a:rPr lang="en-US" b="1" i="0" dirty="0">
                <a:solidFill>
                  <a:srgbClr val="222222"/>
                </a:solidFill>
                <a:effectLst/>
                <a:latin typeface="Times New Roman" panose="02020603050405020304" pitchFamily="18" charset="0"/>
                <a:cs typeface="Times New Roman" panose="02020603050405020304" pitchFamily="18" charset="0"/>
              </a:rPr>
              <a:t> </a:t>
            </a:r>
            <a:r>
              <a:rPr lang="en-US" b="0" i="0" dirty="0">
                <a:solidFill>
                  <a:srgbClr val="222222"/>
                </a:solidFill>
                <a:effectLst/>
                <a:latin typeface="Times New Roman" panose="02020603050405020304" pitchFamily="18" charset="0"/>
                <a:cs typeface="Times New Roman" panose="02020603050405020304" pitchFamily="18" charset="0"/>
              </a:rPr>
              <a:t>of </a:t>
            </a:r>
            <a:r>
              <a:rPr lang="en-US" b="1" i="0" dirty="0">
                <a:solidFill>
                  <a:srgbClr val="0070C0"/>
                </a:solidFill>
                <a:effectLst/>
                <a:latin typeface="Times New Roman" panose="02020603050405020304" pitchFamily="18" charset="0"/>
                <a:cs typeface="Times New Roman" panose="02020603050405020304" pitchFamily="18" charset="0"/>
              </a:rPr>
              <a:t>sequences</a:t>
            </a:r>
            <a:r>
              <a:rPr lang="en-US" b="0" i="0" dirty="0">
                <a:solidFill>
                  <a:srgbClr val="222222"/>
                </a:solidFill>
                <a:effectLst/>
                <a:latin typeface="Times New Roman" panose="02020603050405020304" pitchFamily="18" charset="0"/>
                <a:cs typeface="Times New Roman" panose="02020603050405020304" pitchFamily="18" charset="0"/>
              </a:rPr>
              <a:t> because they have </a:t>
            </a:r>
            <a:r>
              <a:rPr lang="en-US" b="1" i="0" dirty="0">
                <a:solidFill>
                  <a:srgbClr val="FF0000"/>
                </a:solidFill>
                <a:effectLst/>
                <a:latin typeface="Times New Roman" panose="02020603050405020304" pitchFamily="18" charset="0"/>
                <a:cs typeface="Times New Roman" panose="02020603050405020304" pitchFamily="18" charset="0"/>
              </a:rPr>
              <a:t>no memory </a:t>
            </a:r>
            <a:r>
              <a:rPr lang="en-US" b="0" i="0" dirty="0">
                <a:solidFill>
                  <a:srgbClr val="222222"/>
                </a:solidFill>
                <a:effectLst/>
                <a:latin typeface="Times New Roman" panose="02020603050405020304" pitchFamily="18" charset="0"/>
                <a:cs typeface="Times New Roman" panose="02020603050405020304" pitchFamily="18" charset="0"/>
              </a:rPr>
              <a:t>of the information they receive. </a:t>
            </a:r>
          </a:p>
          <a:p>
            <a:pPr algn="just">
              <a:lnSpc>
                <a:spcPct val="150000"/>
              </a:lnSpc>
            </a:pPr>
            <a:r>
              <a:rPr lang="en-US" b="0" i="0" dirty="0">
                <a:solidFill>
                  <a:srgbClr val="222222"/>
                </a:solidFill>
                <a:effectLst/>
                <a:latin typeface="Times New Roman" panose="02020603050405020304" pitchFamily="18" charset="0"/>
                <a:cs typeface="Times New Roman" panose="02020603050405020304" pitchFamily="18" charset="0"/>
              </a:rPr>
              <a:t>Feed-forward neural networks simply analyses the current input, a feed-forward network has no idea of </a:t>
            </a:r>
            <a:r>
              <a:rPr lang="en-US" b="1" i="0" dirty="0">
                <a:solidFill>
                  <a:schemeClr val="accent5">
                    <a:lumMod val="50000"/>
                  </a:schemeClr>
                </a:solidFill>
                <a:effectLst/>
                <a:latin typeface="Times New Roman" panose="02020603050405020304" pitchFamily="18" charset="0"/>
                <a:cs typeface="Times New Roman" panose="02020603050405020304" pitchFamily="18" charset="0"/>
              </a:rPr>
              <a:t>temporal order</a:t>
            </a:r>
            <a:r>
              <a:rPr lang="en-US" b="0" i="0" dirty="0">
                <a:solidFill>
                  <a:srgbClr val="222222"/>
                </a:solidFill>
                <a:effectLst/>
                <a:latin typeface="Times New Roman" panose="02020603050405020304" pitchFamily="18" charset="0"/>
                <a:cs typeface="Times New Roman" panose="02020603050405020304" pitchFamily="18" charset="0"/>
              </a:rPr>
              <a:t>. Apart from its training, it has no memory of what transpired in the past.</a:t>
            </a:r>
          </a:p>
        </p:txBody>
      </p:sp>
    </p:spTree>
    <p:extLst>
      <p:ext uri="{BB962C8B-B14F-4D97-AF65-F5344CB8AC3E}">
        <p14:creationId xmlns:p14="http://schemas.microsoft.com/office/powerpoint/2010/main" val="2052820621"/>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F4D92-F51B-BBB9-8705-9AF2D2187DA2}"/>
              </a:ext>
            </a:extLst>
          </p:cNvPr>
          <p:cNvSpPr>
            <a:spLocks noGrp="1"/>
          </p:cNvSpPr>
          <p:nvPr>
            <p:ph type="title"/>
          </p:nvPr>
        </p:nvSpPr>
        <p:spPr/>
        <p:txBody>
          <a:bodyPr>
            <a:normAutofit fontScale="90000"/>
          </a:bodyPr>
          <a:lstStyle/>
          <a:p>
            <a:r>
              <a:rPr lang="en-US" dirty="0"/>
              <a:t>Recurrent Neural Networks vs  Feed-forward neural networks </a:t>
            </a:r>
          </a:p>
        </p:txBody>
      </p:sp>
      <p:sp>
        <p:nvSpPr>
          <p:cNvPr id="4" name="Content Placeholder 3">
            <a:extLst>
              <a:ext uri="{FF2B5EF4-FFF2-40B4-BE49-F238E27FC236}">
                <a16:creationId xmlns:a16="http://schemas.microsoft.com/office/drawing/2014/main" id="{CFF91F14-9DB1-771E-4832-5E1C66E6D408}"/>
              </a:ext>
            </a:extLst>
          </p:cNvPr>
          <p:cNvSpPr>
            <a:spLocks noGrp="1"/>
          </p:cNvSpPr>
          <p:nvPr>
            <p:ph idx="1"/>
          </p:nvPr>
        </p:nvSpPr>
        <p:spPr/>
        <p:txBody>
          <a:bodyPr/>
          <a:lstStyle/>
          <a:p>
            <a:pPr algn="just">
              <a:lnSpc>
                <a:spcPct val="150000"/>
              </a:lnSpc>
            </a:pPr>
            <a:r>
              <a:rPr lang="en-US" b="0" i="0" dirty="0">
                <a:solidFill>
                  <a:srgbClr val="222222"/>
                </a:solidFill>
                <a:effectLst/>
                <a:latin typeface="Times New Roman" panose="02020603050405020304" pitchFamily="18" charset="0"/>
                <a:cs typeface="Times New Roman" panose="02020603050405020304" pitchFamily="18" charset="0"/>
              </a:rPr>
              <a:t>The information is in an RNN cycle via a </a:t>
            </a:r>
            <a:r>
              <a:rPr lang="en-US" b="1" i="0" dirty="0">
                <a:solidFill>
                  <a:srgbClr val="FF0000"/>
                </a:solidFill>
                <a:effectLst/>
                <a:latin typeface="Times New Roman" panose="02020603050405020304" pitchFamily="18" charset="0"/>
                <a:cs typeface="Times New Roman" panose="02020603050405020304" pitchFamily="18" charset="0"/>
              </a:rPr>
              <a:t>loop</a:t>
            </a:r>
            <a:r>
              <a:rPr lang="en-US" b="0" i="0" dirty="0">
                <a:solidFill>
                  <a:srgbClr val="222222"/>
                </a:solidFill>
                <a:effectLst/>
                <a:latin typeface="Times New Roman" panose="02020603050405020304" pitchFamily="18" charset="0"/>
                <a:cs typeface="Times New Roman" panose="02020603050405020304" pitchFamily="18" charset="0"/>
              </a:rPr>
              <a:t>. Before making a judgment, it evaluates the current input as well as what it has learned from past inputs. </a:t>
            </a:r>
          </a:p>
          <a:p>
            <a:endParaRPr lang="en-US" dirty="0"/>
          </a:p>
        </p:txBody>
      </p:sp>
      <p:sp>
        <p:nvSpPr>
          <p:cNvPr id="11" name="TextBox 10">
            <a:extLst>
              <a:ext uri="{FF2B5EF4-FFF2-40B4-BE49-F238E27FC236}">
                <a16:creationId xmlns:a16="http://schemas.microsoft.com/office/drawing/2014/main" id="{E45DF8ED-E6CF-349D-FD02-5231F1E15B4A}"/>
              </a:ext>
            </a:extLst>
          </p:cNvPr>
          <p:cNvSpPr txBox="1"/>
          <p:nvPr/>
        </p:nvSpPr>
        <p:spPr>
          <a:xfrm>
            <a:off x="479148" y="5960285"/>
            <a:ext cx="6096000" cy="400110"/>
          </a:xfrm>
          <a:prstGeom prst="rect">
            <a:avLst/>
          </a:prstGeom>
          <a:noFill/>
        </p:spPr>
        <p:txBody>
          <a:bodyPr wrap="square">
            <a:spAutoFit/>
          </a:bodyPr>
          <a:lstStyle/>
          <a:p>
            <a:r>
              <a:rPr lang="en-US" sz="1000" dirty="0"/>
              <a:t>https://www.analyticsvidhya.com/blog/2022/03/a-brief-overview-of-recurrent-neural-networks-rnn/#h-introduction-on-recurrent-neural-networks</a:t>
            </a:r>
          </a:p>
        </p:txBody>
      </p:sp>
    </p:spTree>
    <p:extLst>
      <p:ext uri="{BB962C8B-B14F-4D97-AF65-F5344CB8AC3E}">
        <p14:creationId xmlns:p14="http://schemas.microsoft.com/office/powerpoint/2010/main" val="3028693858"/>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582C6-E029-2C2A-0F8D-BD9CCC9AC50C}"/>
              </a:ext>
            </a:extLst>
          </p:cNvPr>
          <p:cNvSpPr>
            <a:spLocks noGrp="1"/>
          </p:cNvSpPr>
          <p:nvPr>
            <p:ph type="title"/>
          </p:nvPr>
        </p:nvSpPr>
        <p:spPr/>
        <p:txBody>
          <a:bodyPr>
            <a:normAutofit fontScale="90000"/>
          </a:bodyPr>
          <a:lstStyle/>
          <a:p>
            <a:r>
              <a:rPr lang="en-US" dirty="0"/>
              <a:t>Recurrent Neural Networks vs  Feed-forward neural networks </a:t>
            </a:r>
          </a:p>
        </p:txBody>
      </p:sp>
      <p:sp>
        <p:nvSpPr>
          <p:cNvPr id="3" name="Content Placeholder 2">
            <a:extLst>
              <a:ext uri="{FF2B5EF4-FFF2-40B4-BE49-F238E27FC236}">
                <a16:creationId xmlns:a16="http://schemas.microsoft.com/office/drawing/2014/main" id="{8B3D8ACC-F6F0-5B8F-C816-EDC0532519FE}"/>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RNNs are naturally suited for processing sequential data with </a:t>
            </a:r>
            <a:r>
              <a:rPr lang="en-US" b="1" dirty="0">
                <a:solidFill>
                  <a:schemeClr val="accent6">
                    <a:lumMod val="75000"/>
                  </a:schemeClr>
                </a:solidFill>
                <a:latin typeface="Times New Roman" panose="02020603050405020304" pitchFamily="18" charset="0"/>
                <a:cs typeface="Times New Roman" panose="02020603050405020304" pitchFamily="18" charset="0"/>
              </a:rPr>
              <a:t>varying lengths</a:t>
            </a:r>
            <a:r>
              <a:rPr lang="en-US" dirty="0">
                <a:latin typeface="Times New Roman" panose="02020603050405020304" pitchFamily="18" charset="0"/>
                <a:cs typeface="Times New Roman" panose="02020603050405020304" pitchFamily="18" charset="0"/>
              </a:rPr>
              <a:t>. They inherently have a memory component that allows them to </a:t>
            </a:r>
            <a:r>
              <a:rPr lang="en-US" b="1" dirty="0">
                <a:solidFill>
                  <a:schemeClr val="accent6">
                    <a:lumMod val="75000"/>
                  </a:schemeClr>
                </a:solidFill>
                <a:latin typeface="Times New Roman" panose="02020603050405020304" pitchFamily="18" charset="0"/>
                <a:cs typeface="Times New Roman" panose="02020603050405020304" pitchFamily="18" charset="0"/>
              </a:rPr>
              <a:t>maintain</a:t>
            </a:r>
            <a:r>
              <a:rPr lang="en-US" dirty="0">
                <a:latin typeface="Times New Roman" panose="02020603050405020304" pitchFamily="18" charset="0"/>
                <a:cs typeface="Times New Roman" panose="02020603050405020304" pitchFamily="18" charset="0"/>
              </a:rPr>
              <a:t> information </a:t>
            </a:r>
            <a:r>
              <a:rPr lang="en-US" dirty="0">
                <a:solidFill>
                  <a:srgbClr val="0070C0"/>
                </a:solidFill>
                <a:latin typeface="Times New Roman" panose="02020603050405020304" pitchFamily="18" charset="0"/>
                <a:cs typeface="Times New Roman" panose="02020603050405020304" pitchFamily="18" charset="0"/>
              </a:rPr>
              <a:t>from previous time steps</a:t>
            </a:r>
            <a:r>
              <a:rPr lang="en-US" dirty="0">
                <a:latin typeface="Times New Roman" panose="02020603050405020304" pitchFamily="18" charset="0"/>
                <a:cs typeface="Times New Roman" panose="02020603050405020304" pitchFamily="18" charset="0"/>
              </a:rPr>
              <a:t>.</a:t>
            </a:r>
          </a:p>
          <a:p>
            <a:pPr algn="just">
              <a:lnSpc>
                <a:spcPct val="150000"/>
              </a:lnSpc>
            </a:pPr>
            <a:r>
              <a:rPr lang="en-US" dirty="0">
                <a:latin typeface="Times New Roman" panose="02020603050405020304" pitchFamily="18" charset="0"/>
                <a:cs typeface="Times New Roman" panose="02020603050405020304" pitchFamily="18" charset="0"/>
              </a:rPr>
              <a:t> RNNs can handle </a:t>
            </a:r>
            <a:r>
              <a:rPr lang="en-US" b="1" dirty="0">
                <a:solidFill>
                  <a:srgbClr val="002060"/>
                </a:solidFill>
                <a:latin typeface="Times New Roman" panose="02020603050405020304" pitchFamily="18" charset="0"/>
                <a:cs typeface="Times New Roman" panose="02020603050405020304" pitchFamily="18" charset="0"/>
              </a:rPr>
              <a:t>variable-length</a:t>
            </a:r>
            <a:r>
              <a:rPr lang="en-US" dirty="0">
                <a:latin typeface="Times New Roman" panose="02020603050405020304" pitchFamily="18" charset="0"/>
                <a:cs typeface="Times New Roman" panose="02020603050405020304" pitchFamily="18" charset="0"/>
              </a:rPr>
              <a:t> input sequences by processing them one time step at a time. The RNN's hidden state is updated at each time step, allowing it to capture dependencies and patterns in the sequence.</a:t>
            </a:r>
          </a:p>
        </p:txBody>
      </p:sp>
    </p:spTree>
    <p:extLst>
      <p:ext uri="{BB962C8B-B14F-4D97-AF65-F5344CB8AC3E}">
        <p14:creationId xmlns:p14="http://schemas.microsoft.com/office/powerpoint/2010/main" val="2862149095"/>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87206-3ADC-53BD-598F-418424AE6DDA}"/>
              </a:ext>
            </a:extLst>
          </p:cNvPr>
          <p:cNvSpPr>
            <a:spLocks noGrp="1"/>
          </p:cNvSpPr>
          <p:nvPr>
            <p:ph type="title"/>
          </p:nvPr>
        </p:nvSpPr>
        <p:spPr/>
        <p:txBody>
          <a:bodyPr/>
          <a:lstStyle/>
          <a:p>
            <a:r>
              <a:rPr lang="en-US" dirty="0"/>
              <a:t>Variable length input</a:t>
            </a:r>
          </a:p>
        </p:txBody>
      </p:sp>
      <p:sp>
        <p:nvSpPr>
          <p:cNvPr id="3" name="Content Placeholder 2">
            <a:extLst>
              <a:ext uri="{FF2B5EF4-FFF2-40B4-BE49-F238E27FC236}">
                <a16:creationId xmlns:a16="http://schemas.microsoft.com/office/drawing/2014/main" id="{986149C8-855D-B85D-4518-F7E3B93BFE3B}"/>
              </a:ext>
            </a:extLst>
          </p:cNvPr>
          <p:cNvSpPr>
            <a:spLocks noGrp="1"/>
          </p:cNvSpPr>
          <p:nvPr>
            <p:ph idx="1"/>
          </p:nvPr>
        </p:nvSpPr>
        <p:spPr/>
        <p:txBody>
          <a:bodyPr>
            <a:normAutofit fontScale="92500"/>
          </a:bodyPr>
          <a:lstStyle/>
          <a:p>
            <a:pPr>
              <a:lnSpc>
                <a:spcPct val="150000"/>
              </a:lnSpc>
            </a:pPr>
            <a:r>
              <a:rPr lang="en-US" dirty="0">
                <a:latin typeface="Times New Roman" panose="02020603050405020304" pitchFamily="18" charset="0"/>
                <a:cs typeface="Times New Roman" panose="02020603050405020304" pitchFamily="18" charset="0"/>
              </a:rPr>
              <a:t>Padding is adding zeros or a special token to the end of shorter sequences to make them have the same length as the longest sequence in a batch.</a:t>
            </a:r>
          </a:p>
          <a:p>
            <a:pPr>
              <a:lnSpc>
                <a:spcPct val="150000"/>
              </a:lnSpc>
            </a:pPr>
            <a:r>
              <a:rPr lang="en-US" dirty="0">
                <a:latin typeface="Times New Roman" panose="02020603050405020304" pitchFamily="18" charset="0"/>
                <a:cs typeface="Times New Roman" panose="02020603050405020304" pitchFamily="18" charset="0"/>
              </a:rPr>
              <a:t>Masking is telling the RNN to ignore the padded values and only process the actual inputs1. You can use a mask tensor that has ones where the inputs are valid and zeros where they </a:t>
            </a:r>
            <a:r>
              <a:rPr lang="en-US">
                <a:latin typeface="Times New Roman" panose="02020603050405020304" pitchFamily="18" charset="0"/>
                <a:cs typeface="Times New Roman" panose="02020603050405020304" pitchFamily="18" charset="0"/>
              </a:rPr>
              <a:t>are padded.</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Single-sample batches are batches that contain only one sequence, so there is no need for padding or masking. However, this can be inefficient and slows</a:t>
            </a:r>
          </a:p>
        </p:txBody>
      </p:sp>
      <mc:AlternateContent xmlns:mc="http://schemas.openxmlformats.org/markup-compatibility/2006" xmlns:p14="http://schemas.microsoft.com/office/powerpoint/2010/main">
        <mc:Choice Requires="p14">
          <p:contentPart p14:bwMode="auto" r:id="rId2">
            <p14:nvContentPartPr>
              <p14:cNvPr id="15" name="Ink 14">
                <a:extLst>
                  <a:ext uri="{FF2B5EF4-FFF2-40B4-BE49-F238E27FC236}">
                    <a16:creationId xmlns:a16="http://schemas.microsoft.com/office/drawing/2014/main" id="{8A090005-8A0A-D49B-E139-03C2B5D329AF}"/>
                  </a:ext>
                </a:extLst>
              </p14:cNvPr>
              <p14:cNvContentPartPr/>
              <p14:nvPr/>
            </p14:nvContentPartPr>
            <p14:xfrm>
              <a:off x="6668280" y="3774600"/>
              <a:ext cx="360" cy="360"/>
            </p14:xfrm>
          </p:contentPart>
        </mc:Choice>
        <mc:Fallback xmlns="">
          <p:pic>
            <p:nvPicPr>
              <p:cNvPr id="15" name="Ink 14">
                <a:extLst>
                  <a:ext uri="{FF2B5EF4-FFF2-40B4-BE49-F238E27FC236}">
                    <a16:creationId xmlns:a16="http://schemas.microsoft.com/office/drawing/2014/main" id="{8A090005-8A0A-D49B-E139-03C2B5D329AF}"/>
                  </a:ext>
                </a:extLst>
              </p:cNvPr>
              <p:cNvPicPr/>
              <p:nvPr/>
            </p:nvPicPr>
            <p:blipFill>
              <a:blip r:embed="rId8"/>
              <a:stretch>
                <a:fillRect/>
              </a:stretch>
            </p:blipFill>
            <p:spPr>
              <a:xfrm>
                <a:off x="6658920" y="3765240"/>
                <a:ext cx="19080" cy="19080"/>
              </a:xfrm>
              <a:prstGeom prst="rect">
                <a:avLst/>
              </a:prstGeom>
            </p:spPr>
          </p:pic>
        </mc:Fallback>
      </mc:AlternateContent>
    </p:spTree>
    <p:extLst>
      <p:ext uri="{BB962C8B-B14F-4D97-AF65-F5344CB8AC3E}">
        <p14:creationId xmlns:p14="http://schemas.microsoft.com/office/powerpoint/2010/main" val="1797368805"/>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4B1EB-1B8C-A451-95D3-5598EDA66733}"/>
              </a:ext>
            </a:extLst>
          </p:cNvPr>
          <p:cNvSpPr>
            <a:spLocks noGrp="1"/>
          </p:cNvSpPr>
          <p:nvPr>
            <p:ph type="title"/>
          </p:nvPr>
        </p:nvSpPr>
        <p:spPr/>
        <p:txBody>
          <a:bodyPr>
            <a:normAutofit fontScale="90000"/>
          </a:bodyPr>
          <a:lstStyle/>
          <a:p>
            <a:r>
              <a:rPr lang="en-US" dirty="0"/>
              <a:t>Recurrent Neural Networks vs  Feed-forward neural networks </a:t>
            </a:r>
          </a:p>
        </p:txBody>
      </p:sp>
      <p:sp>
        <p:nvSpPr>
          <p:cNvPr id="3" name="Content Placeholder 2">
            <a:extLst>
              <a:ext uri="{FF2B5EF4-FFF2-40B4-BE49-F238E27FC236}">
                <a16:creationId xmlns:a16="http://schemas.microsoft.com/office/drawing/2014/main" id="{8B2D3709-FA2E-4B5E-7F25-B1FB0FF17A53}"/>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FFNs, on the other hand, are typically designed to handle fixed-length input vectors. They do not have an inherent memory component like RNNs, and their layers are fully connected, meaning each input element is treated independently.</a:t>
            </a:r>
          </a:p>
          <a:p>
            <a:pPr algn="just">
              <a:lnSpc>
                <a:spcPct val="150000"/>
              </a:lnSpc>
            </a:pPr>
            <a:r>
              <a:rPr lang="en-US" dirty="0">
                <a:latin typeface="Times New Roman" panose="02020603050405020304" pitchFamily="18" charset="0"/>
                <a:cs typeface="Times New Roman" panose="02020603050405020304" pitchFamily="18" charset="0"/>
              </a:rPr>
              <a:t>you can also use techniques like </a:t>
            </a:r>
            <a:r>
              <a:rPr lang="en-US" b="1" dirty="0">
                <a:solidFill>
                  <a:srgbClr val="002060"/>
                </a:solidFill>
                <a:latin typeface="Times New Roman" panose="02020603050405020304" pitchFamily="18" charset="0"/>
                <a:cs typeface="Times New Roman" panose="02020603050405020304" pitchFamily="18" charset="0"/>
              </a:rPr>
              <a:t>padding or truncation </a:t>
            </a:r>
            <a:r>
              <a:rPr lang="en-US" dirty="0">
                <a:latin typeface="Times New Roman" panose="02020603050405020304" pitchFamily="18" charset="0"/>
                <a:cs typeface="Times New Roman" panose="02020603050405020304" pitchFamily="18" charset="0"/>
              </a:rPr>
              <a:t>to make the input vectors uniform in length</a:t>
            </a:r>
          </a:p>
        </p:txBody>
      </p:sp>
    </p:spTree>
    <p:extLst>
      <p:ext uri="{BB962C8B-B14F-4D97-AF65-F5344CB8AC3E}">
        <p14:creationId xmlns:p14="http://schemas.microsoft.com/office/powerpoint/2010/main" val="3022497607"/>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4D78C-7B53-002D-3689-278BE3F725BA}"/>
              </a:ext>
            </a:extLst>
          </p:cNvPr>
          <p:cNvSpPr>
            <a:spLocks noGrp="1"/>
          </p:cNvSpPr>
          <p:nvPr>
            <p:ph type="title"/>
          </p:nvPr>
        </p:nvSpPr>
        <p:spPr/>
        <p:txBody>
          <a:bodyPr>
            <a:normAutofit/>
          </a:bodyPr>
          <a:lstStyle/>
          <a:p>
            <a:r>
              <a:rPr lang="en-US" dirty="0"/>
              <a:t>Why Recurrent Neural Networks?</a:t>
            </a:r>
          </a:p>
        </p:txBody>
      </p:sp>
      <p:sp>
        <p:nvSpPr>
          <p:cNvPr id="3" name="Content Placeholder 2">
            <a:extLst>
              <a:ext uri="{FF2B5EF4-FFF2-40B4-BE49-F238E27FC236}">
                <a16:creationId xmlns:a16="http://schemas.microsoft.com/office/drawing/2014/main" id="{5AAD61C7-8A48-00A5-2B2C-88E7448BB504}"/>
              </a:ext>
            </a:extLst>
          </p:cNvPr>
          <p:cNvSpPr>
            <a:spLocks noGrp="1"/>
          </p:cNvSpPr>
          <p:nvPr>
            <p:ph idx="1"/>
          </p:nvPr>
        </p:nvSpPr>
        <p:spPr/>
        <p:txBody>
          <a:bodyPr>
            <a:normAutofit lnSpcReduction="10000"/>
          </a:bodyPr>
          <a:lstStyle/>
          <a:p>
            <a:pPr>
              <a:lnSpc>
                <a:spcPct val="160000"/>
              </a:lnSpc>
            </a:pPr>
            <a:r>
              <a:rPr lang="en-US" dirty="0">
                <a:latin typeface="Times New Roman" panose="02020603050405020304" pitchFamily="18" charset="0"/>
                <a:cs typeface="Times New Roman" panose="02020603050405020304" pitchFamily="18" charset="0"/>
              </a:rPr>
              <a:t>RNN were created because there were a few issues in the feed-forward neural network:</a:t>
            </a:r>
          </a:p>
          <a:p>
            <a:pPr>
              <a:lnSpc>
                <a:spcPct val="160000"/>
              </a:lnSpc>
            </a:pPr>
            <a:endParaRPr lang="en-US" sz="2000" dirty="0">
              <a:latin typeface="Times New Roman" panose="02020603050405020304" pitchFamily="18" charset="0"/>
              <a:cs typeface="Times New Roman" panose="02020603050405020304" pitchFamily="18" charset="0"/>
            </a:endParaRPr>
          </a:p>
          <a:p>
            <a:pPr lvl="1">
              <a:lnSpc>
                <a:spcPct val="160000"/>
              </a:lnSpc>
            </a:pPr>
            <a:r>
              <a:rPr lang="en-US" sz="2800" dirty="0">
                <a:latin typeface="Times New Roman" panose="02020603050405020304" pitchFamily="18" charset="0"/>
                <a:cs typeface="Times New Roman" panose="02020603050405020304" pitchFamily="18" charset="0"/>
              </a:rPr>
              <a:t>Cannot handle sequential data</a:t>
            </a:r>
          </a:p>
          <a:p>
            <a:pPr lvl="1">
              <a:lnSpc>
                <a:spcPct val="160000"/>
              </a:lnSpc>
            </a:pPr>
            <a:r>
              <a:rPr lang="en-US" sz="2800" dirty="0">
                <a:latin typeface="Times New Roman" panose="02020603050405020304" pitchFamily="18" charset="0"/>
                <a:cs typeface="Times New Roman" panose="02020603050405020304" pitchFamily="18" charset="0"/>
              </a:rPr>
              <a:t>Cannot handle variable length input</a:t>
            </a:r>
          </a:p>
          <a:p>
            <a:pPr lvl="1">
              <a:lnSpc>
                <a:spcPct val="160000"/>
              </a:lnSpc>
            </a:pPr>
            <a:r>
              <a:rPr lang="en-US" sz="2800" dirty="0">
                <a:latin typeface="Times New Roman" panose="02020603050405020304" pitchFamily="18" charset="0"/>
                <a:cs typeface="Times New Roman" panose="02020603050405020304" pitchFamily="18" charset="0"/>
              </a:rPr>
              <a:t>Considers only the current input</a:t>
            </a:r>
          </a:p>
          <a:p>
            <a:pPr lvl="1">
              <a:lnSpc>
                <a:spcPct val="160000"/>
              </a:lnSpc>
            </a:pPr>
            <a:r>
              <a:rPr lang="en-US" sz="2800" dirty="0">
                <a:latin typeface="Times New Roman" panose="02020603050405020304" pitchFamily="18" charset="0"/>
                <a:cs typeface="Times New Roman" panose="02020603050405020304" pitchFamily="18" charset="0"/>
              </a:rPr>
              <a:t>Cannot memorize previous inputs</a:t>
            </a:r>
          </a:p>
        </p:txBody>
      </p:sp>
    </p:spTree>
    <p:extLst>
      <p:ext uri="{BB962C8B-B14F-4D97-AF65-F5344CB8AC3E}">
        <p14:creationId xmlns:p14="http://schemas.microsoft.com/office/powerpoint/2010/main" val="3364570847"/>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339C1-6C23-402C-B6F2-E2E241EEE1CF}"/>
              </a:ext>
            </a:extLst>
          </p:cNvPr>
          <p:cNvSpPr>
            <a:spLocks noGrp="1"/>
          </p:cNvSpPr>
          <p:nvPr>
            <p:ph type="title"/>
          </p:nvPr>
        </p:nvSpPr>
        <p:spPr/>
        <p:txBody>
          <a:bodyPr/>
          <a:lstStyle/>
          <a:p>
            <a:r>
              <a:rPr lang="en-US" dirty="0"/>
              <a:t>Main Types of RNN Architectures</a:t>
            </a:r>
          </a:p>
        </p:txBody>
      </p:sp>
      <p:pic>
        <p:nvPicPr>
          <p:cNvPr id="1028" name="Picture 4">
            <a:extLst>
              <a:ext uri="{FF2B5EF4-FFF2-40B4-BE49-F238E27FC236}">
                <a16:creationId xmlns:a16="http://schemas.microsoft.com/office/drawing/2014/main" id="{57523ED8-CFB3-0FD3-4098-6058B9BC724E}"/>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20250"/>
          <a:stretch/>
        </p:blipFill>
        <p:spPr bwMode="auto">
          <a:xfrm>
            <a:off x="479425" y="1597575"/>
            <a:ext cx="10711089" cy="36628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E20A41A-7E77-F4A2-6607-B5B97A347745}"/>
              </a:ext>
            </a:extLst>
          </p:cNvPr>
          <p:cNvSpPr txBox="1"/>
          <p:nvPr/>
        </p:nvSpPr>
        <p:spPr>
          <a:xfrm>
            <a:off x="751114" y="6101091"/>
            <a:ext cx="8686800" cy="253916"/>
          </a:xfrm>
          <a:prstGeom prst="rect">
            <a:avLst/>
          </a:prstGeom>
          <a:noFill/>
        </p:spPr>
        <p:txBody>
          <a:bodyPr wrap="square">
            <a:spAutoFit/>
          </a:bodyPr>
          <a:lstStyle/>
          <a:p>
            <a:r>
              <a:rPr lang="en-US" sz="1050" dirty="0"/>
              <a:t>https://calvinfeng.gitbook.io/machine-learning-notebook/supervised-learning/recurrent-neural-network/recurrent_neural_networks</a:t>
            </a:r>
          </a:p>
        </p:txBody>
      </p:sp>
    </p:spTree>
    <p:extLst>
      <p:ext uri="{BB962C8B-B14F-4D97-AF65-F5344CB8AC3E}">
        <p14:creationId xmlns:p14="http://schemas.microsoft.com/office/powerpoint/2010/main" val="2735521650"/>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6E0CC-3359-F76D-6032-8BF9EBC0619D}"/>
              </a:ext>
            </a:extLst>
          </p:cNvPr>
          <p:cNvSpPr>
            <a:spLocks noGrp="1"/>
          </p:cNvSpPr>
          <p:nvPr>
            <p:ph type="title"/>
          </p:nvPr>
        </p:nvSpPr>
        <p:spPr/>
        <p:txBody>
          <a:bodyPr/>
          <a:lstStyle/>
          <a:p>
            <a:r>
              <a:rPr lang="en-US" dirty="0"/>
              <a:t>Main Types of RNN Architectures</a:t>
            </a:r>
          </a:p>
        </p:txBody>
      </p:sp>
      <p:sp>
        <p:nvSpPr>
          <p:cNvPr id="3" name="Content Placeholder 2">
            <a:extLst>
              <a:ext uri="{FF2B5EF4-FFF2-40B4-BE49-F238E27FC236}">
                <a16:creationId xmlns:a16="http://schemas.microsoft.com/office/drawing/2014/main" id="{42429735-C6F3-8C76-84EF-AE648F7D8007}"/>
              </a:ext>
            </a:extLst>
          </p:cNvPr>
          <p:cNvSpPr>
            <a:spLocks noGrp="1"/>
          </p:cNvSpPr>
          <p:nvPr>
            <p:ph idx="1"/>
          </p:nvPr>
        </p:nvSpPr>
        <p:spPr/>
        <p:txBody>
          <a:bodyPr>
            <a:normAutofit fontScale="70000" lnSpcReduction="20000"/>
          </a:bodyPr>
          <a:lstStyle/>
          <a:p>
            <a:pPr algn="just">
              <a:lnSpc>
                <a:spcPct val="13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One-to-One (Feedforward)</a:t>
            </a:r>
            <a:r>
              <a:rPr lang="en-US" dirty="0">
                <a:latin typeface="Times New Roman" panose="02020603050405020304" pitchFamily="18" charset="0"/>
                <a:cs typeface="Times New Roman" panose="02020603050405020304" pitchFamily="18" charset="0"/>
              </a:rPr>
              <a:t>: This is not technically an RNN architecture but a traditional feedforward neural network where there is no recurrence. It takes fixed-size input and produces a fixed-size output without considering any temporal dependencies.</a:t>
            </a:r>
          </a:p>
          <a:p>
            <a:pPr algn="just">
              <a:lnSpc>
                <a:spcPct val="13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One-to-Many</a:t>
            </a:r>
            <a:r>
              <a:rPr lang="en-US" dirty="0">
                <a:latin typeface="Times New Roman" panose="02020603050405020304" pitchFamily="18" charset="0"/>
                <a:cs typeface="Times New Roman" panose="02020603050405020304" pitchFamily="18" charset="0"/>
              </a:rPr>
              <a:t>: In this architecture, the RNN takes a single input and generates a sequence of outputs. For example, generating a sentence given an image caption.</a:t>
            </a:r>
          </a:p>
          <a:p>
            <a:pPr algn="just">
              <a:lnSpc>
                <a:spcPct val="13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Many-to-One</a:t>
            </a:r>
            <a:r>
              <a:rPr lang="en-US" dirty="0">
                <a:latin typeface="Times New Roman" panose="02020603050405020304" pitchFamily="18" charset="0"/>
                <a:cs typeface="Times New Roman" panose="02020603050405020304" pitchFamily="18" charset="0"/>
              </a:rPr>
              <a:t>: In this architecture, the RNN takes a sequence of inputs and produces a single output. For example, sentiment analysis where the input is a sentence and the output is the sentiment of that sentence.</a:t>
            </a:r>
          </a:p>
          <a:p>
            <a:pPr algn="just">
              <a:lnSpc>
                <a:spcPct val="13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Many-to-Many</a:t>
            </a:r>
            <a:r>
              <a:rPr lang="en-US" dirty="0">
                <a:latin typeface="Times New Roman" panose="02020603050405020304" pitchFamily="18" charset="0"/>
                <a:cs typeface="Times New Roman" panose="02020603050405020304" pitchFamily="18" charset="0"/>
              </a:rPr>
              <a:t> (Sequence-to-Sequence): This architecture takes a sequence of inputs and produces a sequence of outputs. Many-to-</a:t>
            </a:r>
            <a:r>
              <a:rPr lang="en-US" dirty="0" err="1">
                <a:latin typeface="Times New Roman" panose="02020603050405020304" pitchFamily="18" charset="0"/>
                <a:cs typeface="Times New Roman" panose="02020603050405020304" pitchFamily="18" charset="0"/>
              </a:rPr>
              <a:t>manyThis</a:t>
            </a:r>
            <a:r>
              <a:rPr lang="en-US" dirty="0">
                <a:latin typeface="Times New Roman" panose="02020603050405020304" pitchFamily="18" charset="0"/>
                <a:cs typeface="Times New Roman" panose="02020603050405020304" pitchFamily="18" charset="0"/>
              </a:rPr>
              <a:t> model is ideal for machine translation like the one we see on Google translate. The input could an English sentence which has variable length and the output will be the same sentence in a different language which also has variable length</a:t>
            </a:r>
          </a:p>
        </p:txBody>
      </p:sp>
    </p:spTree>
    <p:extLst>
      <p:ext uri="{BB962C8B-B14F-4D97-AF65-F5344CB8AC3E}">
        <p14:creationId xmlns:p14="http://schemas.microsoft.com/office/powerpoint/2010/main" val="4221128937"/>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9FFF9-41A6-4D8A-B04A-3A99983E409C}"/>
              </a:ext>
            </a:extLst>
          </p:cNvPr>
          <p:cNvSpPr>
            <a:spLocks noGrp="1"/>
          </p:cNvSpPr>
          <p:nvPr>
            <p:ph type="title"/>
          </p:nvPr>
        </p:nvSpPr>
        <p:spPr/>
        <p:txBody>
          <a:bodyPr/>
          <a:lstStyle/>
          <a:p>
            <a:r>
              <a:rPr lang="en-US" dirty="0"/>
              <a:t>Vanishing Gradient </a:t>
            </a:r>
          </a:p>
        </p:txBody>
      </p:sp>
      <p:sp>
        <p:nvSpPr>
          <p:cNvPr id="3" name="Content Placeholder 2">
            <a:extLst>
              <a:ext uri="{FF2B5EF4-FFF2-40B4-BE49-F238E27FC236}">
                <a16:creationId xmlns:a16="http://schemas.microsoft.com/office/drawing/2014/main" id="{3E28AA53-7943-47C8-AC36-451B3415E3B2}"/>
              </a:ext>
            </a:extLst>
          </p:cNvPr>
          <p:cNvSpPr>
            <a:spLocks noGrp="1"/>
          </p:cNvSpPr>
          <p:nvPr>
            <p:ph idx="1"/>
          </p:nvPr>
        </p:nvSpPr>
        <p:spPr/>
        <p:txBody>
          <a:bodyPr>
            <a:normAutofit fontScale="92500"/>
          </a:bodyPr>
          <a:lstStyle/>
          <a:p>
            <a:r>
              <a:rPr lang="en-US" dirty="0">
                <a:latin typeface="Times New Roman" panose="02020603050405020304" pitchFamily="18" charset="0"/>
                <a:cs typeface="Times New Roman" panose="02020603050405020304" pitchFamily="18" charset="0"/>
              </a:rPr>
              <a:t>The Problem: </a:t>
            </a:r>
            <a:r>
              <a:rPr lang="en-US" b="1" dirty="0">
                <a:solidFill>
                  <a:schemeClr val="accent5">
                    <a:lumMod val="75000"/>
                  </a:schemeClr>
                </a:solidFill>
                <a:latin typeface="Times New Roman" panose="02020603050405020304" pitchFamily="18" charset="0"/>
                <a:cs typeface="Times New Roman" panose="02020603050405020304" pitchFamily="18" charset="0"/>
              </a:rPr>
              <a:t>Short-term Memory</a:t>
            </a:r>
          </a:p>
          <a:p>
            <a:pPr lvl="1" algn="just">
              <a:lnSpc>
                <a:spcPct val="150000"/>
              </a:lnSpc>
            </a:pPr>
            <a:r>
              <a:rPr lang="en-US" dirty="0">
                <a:latin typeface="Times New Roman" panose="02020603050405020304" pitchFamily="18" charset="0"/>
                <a:cs typeface="Times New Roman" panose="02020603050405020304" pitchFamily="18" charset="0"/>
              </a:rPr>
              <a:t>Recurrent Neural Networks suffer from short-term memory. If a sequence is long enough, they’ll have a hard time carrying information from earlier time steps to later ones. So if you are trying to process a paragraph of text to do predictions, RNN’s may leave out important information from the beginning.</a:t>
            </a:r>
          </a:p>
          <a:p>
            <a:pPr lvl="1" algn="just">
              <a:lnSpc>
                <a:spcPct val="150000"/>
              </a:lnSpc>
            </a:pPr>
            <a:r>
              <a:rPr lang="en-US" dirty="0">
                <a:latin typeface="Times New Roman" panose="02020603050405020304" pitchFamily="18" charset="0"/>
                <a:cs typeface="Times New Roman" panose="02020603050405020304" pitchFamily="18" charset="0"/>
              </a:rPr>
              <a:t>During back propagation, recurrent neural networks suffer from the vanishing gradient problem. Gradients are values used to update a neural networks weights. The vanishing gradient problem is when the gradient shrinks as it back propagates through time. If a gradient value becomes extremely small, it doesn’t contribute too much learning.</a:t>
            </a:r>
          </a:p>
          <a:p>
            <a:pPr marL="0" indent="0" algn="just">
              <a:lnSpc>
                <a:spcPct val="150000"/>
              </a:lnSpc>
              <a:buNone/>
            </a:pPr>
            <a:endParaRPr lang="en-US" sz="1100" dirty="0"/>
          </a:p>
          <a:p>
            <a:pPr marL="0" indent="0" algn="just">
              <a:lnSpc>
                <a:spcPct val="150000"/>
              </a:lnSpc>
              <a:buNone/>
            </a:pPr>
            <a:endParaRPr lang="en-US" sz="1100" dirty="0"/>
          </a:p>
          <a:p>
            <a:pPr marL="0" indent="0" algn="just">
              <a:lnSpc>
                <a:spcPct val="150000"/>
              </a:lnSpc>
              <a:buNone/>
            </a:pPr>
            <a:endParaRPr lang="en-US" sz="1100" dirty="0"/>
          </a:p>
          <a:p>
            <a:pPr marL="0" indent="0" algn="just">
              <a:lnSpc>
                <a:spcPct val="150000"/>
              </a:lnSpc>
              <a:buNone/>
            </a:pPr>
            <a:endParaRPr lang="en-US" sz="1100" dirty="0"/>
          </a:p>
          <a:p>
            <a:pPr marL="0" indent="0" algn="just">
              <a:lnSpc>
                <a:spcPct val="150000"/>
              </a:lnSpc>
              <a:buNone/>
            </a:pPr>
            <a:endParaRPr lang="en-US" sz="1100" dirty="0"/>
          </a:p>
          <a:p>
            <a:pPr marL="0" indent="0" algn="just">
              <a:lnSpc>
                <a:spcPct val="150000"/>
              </a:lnSpc>
              <a:buNone/>
            </a:pPr>
            <a:endParaRPr lang="en-US" sz="1100" dirty="0"/>
          </a:p>
        </p:txBody>
      </p:sp>
      <p:sp>
        <p:nvSpPr>
          <p:cNvPr id="16" name="TextBox 15">
            <a:extLst>
              <a:ext uri="{FF2B5EF4-FFF2-40B4-BE49-F238E27FC236}">
                <a16:creationId xmlns:a16="http://schemas.microsoft.com/office/drawing/2014/main" id="{62CA51B0-E753-01E5-979D-7A1E827E77CF}"/>
              </a:ext>
            </a:extLst>
          </p:cNvPr>
          <p:cNvSpPr txBox="1"/>
          <p:nvPr/>
        </p:nvSpPr>
        <p:spPr>
          <a:xfrm>
            <a:off x="1458685" y="5733378"/>
            <a:ext cx="9720943" cy="375552"/>
          </a:xfrm>
          <a:prstGeom prst="rect">
            <a:avLst/>
          </a:prstGeom>
          <a:noFill/>
        </p:spPr>
        <p:txBody>
          <a:bodyPr wrap="square">
            <a:spAutoFit/>
          </a:bodyPr>
          <a:lstStyle/>
          <a:p>
            <a:pPr marL="0" indent="0" algn="just">
              <a:lnSpc>
                <a:spcPct val="150000"/>
              </a:lnSpc>
              <a:buNone/>
            </a:pPr>
            <a:r>
              <a:rPr lang="en-US" sz="1400" dirty="0"/>
              <a:t>https://towardsdatascience.com/illustrated-guide-to-lstms-and-gru-s-a-step-by-step-explanation-44e9eb85bf21</a:t>
            </a:r>
          </a:p>
        </p:txBody>
      </p:sp>
    </p:spTree>
    <p:extLst>
      <p:ext uri="{BB962C8B-B14F-4D97-AF65-F5344CB8AC3E}">
        <p14:creationId xmlns:p14="http://schemas.microsoft.com/office/powerpoint/2010/main" val="1729315389"/>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25F8F-DB85-44FA-968E-8E7BA973A5BA}"/>
              </a:ext>
            </a:extLst>
          </p:cNvPr>
          <p:cNvSpPr>
            <a:spLocks noGrp="1"/>
          </p:cNvSpPr>
          <p:nvPr>
            <p:ph type="title"/>
          </p:nvPr>
        </p:nvSpPr>
        <p:spPr/>
        <p:txBody>
          <a:bodyPr>
            <a:normAutofit/>
          </a:bodyPr>
          <a:lstStyle/>
          <a:p>
            <a:r>
              <a:rPr lang="en-US" dirty="0"/>
              <a:t>Exploding Gradient Problem</a:t>
            </a:r>
          </a:p>
        </p:txBody>
      </p:sp>
      <p:sp>
        <p:nvSpPr>
          <p:cNvPr id="3" name="Content Placeholder 2">
            <a:extLst>
              <a:ext uri="{FF2B5EF4-FFF2-40B4-BE49-F238E27FC236}">
                <a16:creationId xmlns:a16="http://schemas.microsoft.com/office/drawing/2014/main" id="{0FCAC421-5698-4ACB-92CE-510FFE8DF9C2}"/>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While training a neural network, if the slope tends to </a:t>
            </a:r>
            <a:r>
              <a:rPr lang="en-US" b="1" dirty="0">
                <a:solidFill>
                  <a:schemeClr val="accent5">
                    <a:lumMod val="75000"/>
                  </a:schemeClr>
                </a:solidFill>
                <a:latin typeface="Times New Roman" panose="02020603050405020304" pitchFamily="18" charset="0"/>
                <a:cs typeface="Times New Roman" panose="02020603050405020304" pitchFamily="18" charset="0"/>
              </a:rPr>
              <a:t>grow exponentially </a:t>
            </a:r>
            <a:r>
              <a:rPr lang="en-US" dirty="0">
                <a:latin typeface="Times New Roman" panose="02020603050405020304" pitchFamily="18" charset="0"/>
                <a:cs typeface="Times New Roman" panose="02020603050405020304" pitchFamily="18" charset="0"/>
              </a:rPr>
              <a:t>instead of </a:t>
            </a:r>
            <a:r>
              <a:rPr lang="en-US" b="1" dirty="0">
                <a:solidFill>
                  <a:schemeClr val="accent5">
                    <a:lumMod val="75000"/>
                  </a:schemeClr>
                </a:solidFill>
                <a:latin typeface="Times New Roman" panose="02020603050405020304" pitchFamily="18" charset="0"/>
                <a:cs typeface="Times New Roman" panose="02020603050405020304" pitchFamily="18" charset="0"/>
              </a:rPr>
              <a:t>decaying</a:t>
            </a:r>
            <a:r>
              <a:rPr lang="en-US" dirty="0">
                <a:latin typeface="Times New Roman" panose="02020603050405020304" pitchFamily="18" charset="0"/>
                <a:cs typeface="Times New Roman" panose="02020603050405020304" pitchFamily="18" charset="0"/>
              </a:rPr>
              <a:t>, this is called an </a:t>
            </a:r>
            <a:r>
              <a:rPr lang="en-US" b="1" dirty="0">
                <a:solidFill>
                  <a:srgbClr val="C00000"/>
                </a:solidFill>
                <a:latin typeface="Times New Roman" panose="02020603050405020304" pitchFamily="18" charset="0"/>
                <a:cs typeface="Times New Roman" panose="02020603050405020304" pitchFamily="18" charset="0"/>
              </a:rPr>
              <a:t>Exploding Gradient</a:t>
            </a:r>
            <a:r>
              <a:rPr lang="en-US" dirty="0">
                <a:latin typeface="Times New Roman" panose="02020603050405020304" pitchFamily="18" charset="0"/>
                <a:cs typeface="Times New Roman" panose="02020603050405020304" pitchFamily="18" charset="0"/>
              </a:rPr>
              <a:t>. This problem arises when large error gradients accumulate, resulting in very large updates to the neural network model weights during the training process.</a:t>
            </a:r>
          </a:p>
          <a:p>
            <a:pPr algn="just">
              <a:lnSpc>
                <a:spcPct val="150000"/>
              </a:lnSpc>
            </a:pPr>
            <a:endParaRPr lang="en-US"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052098241"/>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B547F-5FE1-AB61-19CC-86ECE488BF8E}"/>
              </a:ext>
            </a:extLst>
          </p:cNvPr>
          <p:cNvSpPr>
            <a:spLocks noGrp="1"/>
          </p:cNvSpPr>
          <p:nvPr>
            <p:ph type="title"/>
          </p:nvPr>
        </p:nvSpPr>
        <p:spPr/>
        <p:txBody>
          <a:bodyPr/>
          <a:lstStyle/>
          <a:p>
            <a:r>
              <a:rPr lang="en-US" dirty="0"/>
              <a:t>Solutions to Vanishing Gradient Problem</a:t>
            </a:r>
          </a:p>
        </p:txBody>
      </p:sp>
      <p:sp>
        <p:nvSpPr>
          <p:cNvPr id="3" name="Content Placeholder 2">
            <a:extLst>
              <a:ext uri="{FF2B5EF4-FFF2-40B4-BE49-F238E27FC236}">
                <a16:creationId xmlns:a16="http://schemas.microsoft.com/office/drawing/2014/main" id="{4067F20B-D985-9C0E-2312-48D12E341FAC}"/>
              </a:ext>
            </a:extLst>
          </p:cNvPr>
          <p:cNvSpPr>
            <a:spLocks noGrp="1"/>
          </p:cNvSpPr>
          <p:nvPr>
            <p:ph idx="1"/>
          </p:nvPr>
        </p:nvSpPr>
        <p:spPr/>
        <p:txBody>
          <a:bodyPr>
            <a:normAutofit/>
          </a:bodyPr>
          <a:lstStyle/>
          <a:p>
            <a:pPr algn="just">
              <a:lnSpc>
                <a:spcPct val="110000"/>
              </a:lnSpc>
            </a:pPr>
            <a:r>
              <a:rPr lang="en-US" dirty="0">
                <a:latin typeface="Times New Roman" panose="02020603050405020304" pitchFamily="18" charset="0"/>
                <a:cs typeface="Times New Roman" panose="02020603050405020304" pitchFamily="18" charset="0"/>
              </a:rPr>
              <a:t>One popular variation is the Long Short-Term Memory (</a:t>
            </a:r>
            <a:r>
              <a:rPr lang="en-US" b="1" dirty="0">
                <a:solidFill>
                  <a:srgbClr val="0070C0"/>
                </a:solidFill>
                <a:latin typeface="Times New Roman" panose="02020603050405020304" pitchFamily="18" charset="0"/>
                <a:cs typeface="Times New Roman" panose="02020603050405020304" pitchFamily="18" charset="0"/>
              </a:rPr>
              <a:t>LSTM</a:t>
            </a:r>
            <a:r>
              <a:rPr lang="en-US" dirty="0">
                <a:latin typeface="Times New Roman" panose="02020603050405020304" pitchFamily="18" charset="0"/>
                <a:cs typeface="Times New Roman" panose="02020603050405020304" pitchFamily="18" charset="0"/>
              </a:rPr>
              <a:t>) network. LSTM networks introduce memory cells and gating mechanisms that allow for better preservation of information over longer sequences. </a:t>
            </a:r>
          </a:p>
          <a:p>
            <a:pPr marL="50800" indent="0" algn="just">
              <a:lnSpc>
                <a:spcPct val="110000"/>
              </a:lnSpc>
              <a:buNone/>
            </a:pPr>
            <a:endParaRPr lang="en-US" dirty="0">
              <a:latin typeface="Times New Roman" panose="02020603050405020304" pitchFamily="18" charset="0"/>
              <a:cs typeface="Times New Roman" panose="02020603050405020304" pitchFamily="18" charset="0"/>
            </a:endParaRPr>
          </a:p>
          <a:p>
            <a:pPr algn="just">
              <a:lnSpc>
                <a:spcPct val="110000"/>
              </a:lnSpc>
            </a:pPr>
            <a:r>
              <a:rPr lang="en-US" dirty="0">
                <a:latin typeface="Times New Roman" panose="02020603050405020304" pitchFamily="18" charset="0"/>
                <a:cs typeface="Times New Roman" panose="02020603050405020304" pitchFamily="18" charset="0"/>
              </a:rPr>
              <a:t>Another variation is the Gated Recurrent Unit (</a:t>
            </a:r>
            <a:r>
              <a:rPr lang="en-US" b="1" dirty="0">
                <a:solidFill>
                  <a:srgbClr val="0070C0"/>
                </a:solidFill>
                <a:latin typeface="Times New Roman" panose="02020603050405020304" pitchFamily="18" charset="0"/>
                <a:cs typeface="Times New Roman" panose="02020603050405020304" pitchFamily="18" charset="0"/>
              </a:rPr>
              <a:t>GRU</a:t>
            </a:r>
            <a:r>
              <a:rPr lang="en-US" dirty="0">
                <a:latin typeface="Times New Roman" panose="02020603050405020304" pitchFamily="18" charset="0"/>
                <a:cs typeface="Times New Roman" panose="02020603050405020304" pitchFamily="18" charset="0"/>
              </a:rPr>
              <a:t>), which simplifies the LSTM architecture by combining the forget and input gates into a single update gate. GRUs have similar capabilities to LSTMs but with a slightly more streamlined structure.</a:t>
            </a:r>
          </a:p>
          <a:p>
            <a:endParaRPr lang="en-US" dirty="0"/>
          </a:p>
        </p:txBody>
      </p:sp>
    </p:spTree>
    <p:extLst>
      <p:ext uri="{BB962C8B-B14F-4D97-AF65-F5344CB8AC3E}">
        <p14:creationId xmlns:p14="http://schemas.microsoft.com/office/powerpoint/2010/main" val="4293792205"/>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888F5-ADFF-A8C4-7ABF-C2462A16924B}"/>
              </a:ext>
            </a:extLst>
          </p:cNvPr>
          <p:cNvSpPr>
            <a:spLocks noGrp="1"/>
          </p:cNvSpPr>
          <p:nvPr>
            <p:ph type="title"/>
          </p:nvPr>
        </p:nvSpPr>
        <p:spPr/>
        <p:txBody>
          <a:bodyPr>
            <a:normAutofit/>
          </a:bodyPr>
          <a:lstStyle/>
          <a:p>
            <a:r>
              <a:rPr lang="en-US" dirty="0"/>
              <a:t>Advantages of Recurrent Neural Network</a:t>
            </a:r>
          </a:p>
        </p:txBody>
      </p:sp>
      <p:sp>
        <p:nvSpPr>
          <p:cNvPr id="3" name="Content Placeholder 2">
            <a:extLst>
              <a:ext uri="{FF2B5EF4-FFF2-40B4-BE49-F238E27FC236}">
                <a16:creationId xmlns:a16="http://schemas.microsoft.com/office/drawing/2014/main" id="{34C6ECD8-D726-C1C8-1C29-7D81BA9BC3CB}"/>
              </a:ext>
            </a:extLst>
          </p:cNvPr>
          <p:cNvSpPr>
            <a:spLocks noGrp="1"/>
          </p:cNvSpPr>
          <p:nvPr>
            <p:ph idx="1"/>
          </p:nvPr>
        </p:nvSpPr>
        <p:spPr/>
        <p:txBody>
          <a:bodyPr>
            <a:normAutofit fontScale="77500" lnSpcReduction="20000"/>
          </a:bodyPr>
          <a:lstStyle/>
          <a:p>
            <a:pPr>
              <a:lnSpc>
                <a:spcPct val="170000"/>
              </a:lnSpc>
            </a:pPr>
            <a:r>
              <a:rPr lang="en-US" dirty="0">
                <a:latin typeface="Times New Roman" panose="02020603050405020304" pitchFamily="18" charset="0"/>
                <a:cs typeface="Times New Roman" panose="02020603050405020304" pitchFamily="18" charset="0"/>
              </a:rPr>
              <a:t>Recurrent Neural Networks (RNNs) have several advantages over other types of neural networks, including:</a:t>
            </a:r>
          </a:p>
          <a:p>
            <a:pPr lvl="1">
              <a:lnSpc>
                <a:spcPct val="170000"/>
              </a:lnSpc>
            </a:pPr>
            <a:r>
              <a:rPr lang="en-US" dirty="0">
                <a:latin typeface="Times New Roman" panose="02020603050405020304" pitchFamily="18" charset="0"/>
                <a:cs typeface="Times New Roman" panose="02020603050405020304" pitchFamily="18" charset="0"/>
              </a:rPr>
              <a:t>Ability To Handle Variable-Length Sequences : RNNs are designed to handle input sequences of variable length, which makes them well-suited for tasks such as speech recognition, natural language processing, and time series analysis.</a:t>
            </a:r>
          </a:p>
          <a:p>
            <a:pPr lvl="1">
              <a:lnSpc>
                <a:spcPct val="170000"/>
              </a:lnSpc>
            </a:pPr>
            <a:r>
              <a:rPr lang="en-US" dirty="0">
                <a:latin typeface="Times New Roman" panose="02020603050405020304" pitchFamily="18" charset="0"/>
                <a:cs typeface="Times New Roman" panose="02020603050405020304" pitchFamily="18" charset="0"/>
              </a:rPr>
              <a:t>Memory Of Past Inputs : RNNs have a memory of past inputs, which allows them to capture information about the context of the input sequence. This makes them useful for tasks such as language modeling, where the meaning of a word depends on the context in which it appears.</a:t>
            </a:r>
          </a:p>
          <a:p>
            <a:pPr lvl="1">
              <a:lnSpc>
                <a:spcPct val="170000"/>
              </a:lnSpc>
            </a:pPr>
            <a:r>
              <a:rPr lang="en-US" dirty="0">
                <a:latin typeface="Times New Roman" panose="02020603050405020304" pitchFamily="18" charset="0"/>
                <a:cs typeface="Times New Roman" panose="02020603050405020304" pitchFamily="18" charset="0"/>
              </a:rPr>
              <a:t>Parameter Sharing : RNNs share the same set of parameters across all time steps, which reduces the number of parameters that need to be learned and can lead to better generalization.</a:t>
            </a:r>
          </a:p>
          <a:p>
            <a:endParaRPr lang="en-US" dirty="0"/>
          </a:p>
        </p:txBody>
      </p:sp>
    </p:spTree>
    <p:extLst>
      <p:ext uri="{BB962C8B-B14F-4D97-AF65-F5344CB8AC3E}">
        <p14:creationId xmlns:p14="http://schemas.microsoft.com/office/powerpoint/2010/main" val="2204990115"/>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EA4EA-4CE1-FEF1-C2D8-9A7E5EF22340}"/>
              </a:ext>
            </a:extLst>
          </p:cNvPr>
          <p:cNvSpPr>
            <a:spLocks noGrp="1"/>
          </p:cNvSpPr>
          <p:nvPr>
            <p:ph type="title"/>
          </p:nvPr>
        </p:nvSpPr>
        <p:spPr/>
        <p:txBody>
          <a:bodyPr>
            <a:normAutofit/>
          </a:bodyPr>
          <a:lstStyle/>
          <a:p>
            <a:r>
              <a:rPr lang="en-US" dirty="0"/>
              <a:t>Disadvantages of RNNs:</a:t>
            </a:r>
          </a:p>
        </p:txBody>
      </p:sp>
      <p:sp>
        <p:nvSpPr>
          <p:cNvPr id="3" name="Content Placeholder 2">
            <a:extLst>
              <a:ext uri="{FF2B5EF4-FFF2-40B4-BE49-F238E27FC236}">
                <a16:creationId xmlns:a16="http://schemas.microsoft.com/office/drawing/2014/main" id="{D7A17A39-C676-EB73-BCBF-3ED5599F8C7C}"/>
              </a:ext>
            </a:extLst>
          </p:cNvPr>
          <p:cNvSpPr>
            <a:spLocks noGrp="1"/>
          </p:cNvSpPr>
          <p:nvPr>
            <p:ph idx="1"/>
          </p:nvPr>
        </p:nvSpPr>
        <p:spPr/>
        <p:txBody>
          <a:bodyPr>
            <a:normAutofit fontScale="77500" lnSpcReduction="20000"/>
          </a:bodyPr>
          <a:lstStyle/>
          <a:p>
            <a:pPr algn="just">
              <a:lnSpc>
                <a:spcPct val="130000"/>
              </a:lnSpc>
              <a:buFont typeface="Arial" panose="020B0604020202020204" pitchFamily="34" charset="0"/>
              <a:buChar char="•"/>
            </a:pPr>
            <a:r>
              <a:rPr lang="en-US" b="1" i="0" dirty="0">
                <a:solidFill>
                  <a:srgbClr val="0070C0"/>
                </a:solidFill>
                <a:effectLst/>
                <a:latin typeface="Times New Roman" panose="02020603050405020304" pitchFamily="18" charset="0"/>
                <a:cs typeface="Times New Roman" panose="02020603050405020304" pitchFamily="18" charset="0"/>
              </a:rPr>
              <a:t>Vanishing/Exploding Gradient Problem</a:t>
            </a:r>
            <a:r>
              <a:rPr lang="en-US" b="0" i="0" dirty="0">
                <a:solidFill>
                  <a:srgbClr val="222222"/>
                </a:solidFill>
                <a:effectLst/>
                <a:latin typeface="Times New Roman" panose="02020603050405020304" pitchFamily="18" charset="0"/>
                <a:cs typeface="Times New Roman" panose="02020603050405020304" pitchFamily="18" charset="0"/>
              </a:rPr>
              <a:t>: RNNs suffer from the vanishing or exploding gradient problem, which occurs when gradients either become too small or too large during backpropagation. This makes it difficult for the network to learn long-term dependencies or propagate information effectively over long sequences.</a:t>
            </a:r>
          </a:p>
          <a:p>
            <a:pPr algn="just">
              <a:lnSpc>
                <a:spcPct val="130000"/>
              </a:lnSpc>
              <a:buFont typeface="Arial" panose="020B0604020202020204" pitchFamily="34" charset="0"/>
              <a:buChar char="•"/>
            </a:pPr>
            <a:r>
              <a:rPr lang="en-US" b="1" i="0" dirty="0">
                <a:solidFill>
                  <a:srgbClr val="0070C0"/>
                </a:solidFill>
                <a:effectLst/>
                <a:latin typeface="Times New Roman" panose="02020603050405020304" pitchFamily="18" charset="0"/>
                <a:cs typeface="Times New Roman" panose="02020603050405020304" pitchFamily="18" charset="0"/>
              </a:rPr>
              <a:t>Difficulty in Capturing Long-Term Dependencies</a:t>
            </a:r>
            <a:r>
              <a:rPr lang="en-US" b="0" i="0" dirty="0">
                <a:solidFill>
                  <a:srgbClr val="222222"/>
                </a:solidFill>
                <a:effectLst/>
                <a:latin typeface="Times New Roman" panose="02020603050405020304" pitchFamily="18" charset="0"/>
                <a:cs typeface="Times New Roman" panose="02020603050405020304" pitchFamily="18" charset="0"/>
              </a:rPr>
              <a:t>: Standard RNN architectures have difficulty capturing long-term dependencies in sequential data. As the time lag between relevant information increases, RNNs tend to forget or lose track of important information from earlier time steps.</a:t>
            </a:r>
          </a:p>
          <a:p>
            <a:pPr algn="just">
              <a:lnSpc>
                <a:spcPct val="130000"/>
              </a:lnSpc>
              <a:buFont typeface="Arial" panose="020B0604020202020204" pitchFamily="34" charset="0"/>
              <a:buChar char="•"/>
            </a:pPr>
            <a:r>
              <a:rPr lang="en-US" b="1" i="0" dirty="0">
                <a:solidFill>
                  <a:srgbClr val="0070C0"/>
                </a:solidFill>
                <a:effectLst/>
                <a:latin typeface="Times New Roman" panose="02020603050405020304" pitchFamily="18" charset="0"/>
                <a:cs typeface="Times New Roman" panose="02020603050405020304" pitchFamily="18" charset="0"/>
              </a:rPr>
              <a:t>Lack of Parallelism</a:t>
            </a:r>
            <a:r>
              <a:rPr lang="en-US" b="0" i="0" dirty="0">
                <a:solidFill>
                  <a:srgbClr val="222222"/>
                </a:solidFill>
                <a:effectLst/>
                <a:latin typeface="Times New Roman" panose="02020603050405020304" pitchFamily="18" charset="0"/>
                <a:cs typeface="Times New Roman" panose="02020603050405020304" pitchFamily="18" charset="0"/>
              </a:rPr>
              <a:t>: RNNs process sequential data one time step at a time, which makes them inherently sequential in nature. This limits their ability to take advantage of parallel computing, resulting in slower training and inference times compared to other neural network architectures.</a:t>
            </a:r>
          </a:p>
          <a:p>
            <a:pPr algn="just">
              <a:lnSpc>
                <a:spcPct val="130000"/>
              </a:lnSpc>
              <a:buFont typeface="Arial" panose="020B0604020202020204" pitchFamily="34" charset="0"/>
              <a:buChar char="•"/>
            </a:pPr>
            <a:endParaRPr lang="en-US" dirty="0">
              <a:solidFill>
                <a:srgbClr val="222222"/>
              </a:solidFill>
              <a:latin typeface="Times New Roman" panose="02020603050405020304" pitchFamily="18" charset="0"/>
              <a:cs typeface="Times New Roman" panose="02020603050405020304" pitchFamily="18" charset="0"/>
            </a:endParaRPr>
          </a:p>
          <a:p>
            <a:pPr marL="50800" indent="0">
              <a:buNone/>
            </a:pPr>
            <a:endParaRPr lang="en-US" dirty="0"/>
          </a:p>
        </p:txBody>
      </p:sp>
    </p:spTree>
    <p:extLst>
      <p:ext uri="{BB962C8B-B14F-4D97-AF65-F5344CB8AC3E}">
        <p14:creationId xmlns:p14="http://schemas.microsoft.com/office/powerpoint/2010/main" val="3656923634"/>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EA4EA-4CE1-FEF1-C2D8-9A7E5EF22340}"/>
              </a:ext>
            </a:extLst>
          </p:cNvPr>
          <p:cNvSpPr>
            <a:spLocks noGrp="1"/>
          </p:cNvSpPr>
          <p:nvPr>
            <p:ph type="title"/>
          </p:nvPr>
        </p:nvSpPr>
        <p:spPr/>
        <p:txBody>
          <a:bodyPr>
            <a:normAutofit/>
          </a:bodyPr>
          <a:lstStyle/>
          <a:p>
            <a:r>
              <a:rPr lang="en-US" dirty="0"/>
              <a:t>Disadvantages of RNNs:</a:t>
            </a:r>
          </a:p>
        </p:txBody>
      </p:sp>
      <p:sp>
        <p:nvSpPr>
          <p:cNvPr id="3" name="Content Placeholder 2">
            <a:extLst>
              <a:ext uri="{FF2B5EF4-FFF2-40B4-BE49-F238E27FC236}">
                <a16:creationId xmlns:a16="http://schemas.microsoft.com/office/drawing/2014/main" id="{D7A17A39-C676-EB73-BCBF-3ED5599F8C7C}"/>
              </a:ext>
            </a:extLst>
          </p:cNvPr>
          <p:cNvSpPr>
            <a:spLocks noGrp="1"/>
          </p:cNvSpPr>
          <p:nvPr>
            <p:ph idx="1"/>
          </p:nvPr>
        </p:nvSpPr>
        <p:spPr/>
        <p:txBody>
          <a:bodyPr>
            <a:normAutofit lnSpcReduction="10000"/>
          </a:bodyPr>
          <a:lstStyle/>
          <a:p>
            <a:pPr algn="just">
              <a:lnSpc>
                <a:spcPct val="130000"/>
              </a:lnSpc>
              <a:buFont typeface="Arial" panose="020B0604020202020204" pitchFamily="34" charset="0"/>
              <a:buChar char="•"/>
            </a:pPr>
            <a:r>
              <a:rPr lang="en-US" i="0" dirty="0">
                <a:solidFill>
                  <a:srgbClr val="0070C0"/>
                </a:solidFill>
                <a:effectLst/>
                <a:latin typeface="Times New Roman" panose="02020603050405020304" pitchFamily="18" charset="0"/>
                <a:cs typeface="Times New Roman" panose="02020603050405020304" pitchFamily="18" charset="0"/>
              </a:rPr>
              <a:t>Memory Limitations</a:t>
            </a:r>
            <a:r>
              <a:rPr lang="en-US" i="0" dirty="0">
                <a:solidFill>
                  <a:schemeClr val="tx1"/>
                </a:solidFill>
                <a:effectLst/>
                <a:latin typeface="Times New Roman" panose="02020603050405020304" pitchFamily="18" charset="0"/>
                <a:cs typeface="Times New Roman" panose="02020603050405020304" pitchFamily="18" charset="0"/>
              </a:rPr>
              <a:t>: RNNs have a fixed-size hidden state that is shared across all time steps. This fixed memory capacity can be a limitation when dealing with long sequences or complex tasks that require capturing extensive context or information.</a:t>
            </a:r>
          </a:p>
          <a:p>
            <a:pPr algn="just">
              <a:lnSpc>
                <a:spcPct val="130000"/>
              </a:lnSpc>
              <a:buFont typeface="Arial" panose="020B0604020202020204" pitchFamily="34" charset="0"/>
              <a:buChar char="•"/>
            </a:pPr>
            <a:r>
              <a:rPr lang="en-US" i="0" dirty="0">
                <a:solidFill>
                  <a:srgbClr val="0070C0"/>
                </a:solidFill>
                <a:effectLst/>
                <a:latin typeface="Times New Roman" panose="02020603050405020304" pitchFamily="18" charset="0"/>
                <a:cs typeface="Times New Roman" panose="02020603050405020304" pitchFamily="18" charset="0"/>
              </a:rPr>
              <a:t>Difficulty with Variable-Length Inputs</a:t>
            </a:r>
            <a:r>
              <a:rPr lang="en-US" i="0" dirty="0">
                <a:solidFill>
                  <a:schemeClr val="tx1"/>
                </a:solidFill>
                <a:effectLst/>
                <a:latin typeface="Times New Roman" panose="02020603050405020304" pitchFamily="18" charset="0"/>
                <a:cs typeface="Times New Roman" panose="02020603050405020304" pitchFamily="18" charset="0"/>
              </a:rPr>
              <a:t>: RNNs typically require fixed-length input sequences. Dealing with variable-length inputs, such as sentences of different lengths in natural language processing tasks, requires additional pre-processing or padding techniques, which can be inefficient.</a:t>
            </a:r>
            <a:endParaRPr lang="en-US" dirty="0">
              <a:solidFill>
                <a:schemeClr val="tx1"/>
              </a:solidFill>
            </a:endParaRPr>
          </a:p>
        </p:txBody>
      </p:sp>
    </p:spTree>
    <p:extLst>
      <p:ext uri="{BB962C8B-B14F-4D97-AF65-F5344CB8AC3E}">
        <p14:creationId xmlns:p14="http://schemas.microsoft.com/office/powerpoint/2010/main" val="2083181738"/>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EA4EA-4CE1-FEF1-C2D8-9A7E5EF22340}"/>
              </a:ext>
            </a:extLst>
          </p:cNvPr>
          <p:cNvSpPr>
            <a:spLocks noGrp="1"/>
          </p:cNvSpPr>
          <p:nvPr>
            <p:ph type="title"/>
          </p:nvPr>
        </p:nvSpPr>
        <p:spPr/>
        <p:txBody>
          <a:bodyPr>
            <a:normAutofit/>
          </a:bodyPr>
          <a:lstStyle/>
          <a:p>
            <a:r>
              <a:rPr lang="en-US" dirty="0"/>
              <a:t>Disadvantages of RNNs:</a:t>
            </a:r>
          </a:p>
        </p:txBody>
      </p:sp>
      <p:sp>
        <p:nvSpPr>
          <p:cNvPr id="3" name="Content Placeholder 2">
            <a:extLst>
              <a:ext uri="{FF2B5EF4-FFF2-40B4-BE49-F238E27FC236}">
                <a16:creationId xmlns:a16="http://schemas.microsoft.com/office/drawing/2014/main" id="{D7A17A39-C676-EB73-BCBF-3ED5599F8C7C}"/>
              </a:ext>
            </a:extLst>
          </p:cNvPr>
          <p:cNvSpPr>
            <a:spLocks noGrp="1"/>
          </p:cNvSpPr>
          <p:nvPr>
            <p:ph idx="1"/>
          </p:nvPr>
        </p:nvSpPr>
        <p:spPr/>
        <p:txBody>
          <a:bodyPr>
            <a:normAutofit/>
          </a:bodyPr>
          <a:lstStyle/>
          <a:p>
            <a:pPr algn="just">
              <a:lnSpc>
                <a:spcPct val="130000"/>
              </a:lnSpc>
              <a:buFont typeface="Arial" panose="020B0604020202020204" pitchFamily="34" charset="0"/>
              <a:buChar char="•"/>
            </a:pPr>
            <a:r>
              <a:rPr lang="en-US" i="0" dirty="0">
                <a:solidFill>
                  <a:srgbClr val="0070C0"/>
                </a:solidFill>
                <a:effectLst/>
                <a:latin typeface="Times New Roman" panose="02020603050405020304" pitchFamily="18" charset="0"/>
                <a:cs typeface="Times New Roman" panose="02020603050405020304" pitchFamily="18" charset="0"/>
              </a:rPr>
              <a:t>Computational Complexity: </a:t>
            </a:r>
            <a:r>
              <a:rPr lang="en-US" i="0" dirty="0">
                <a:solidFill>
                  <a:schemeClr val="tx1"/>
                </a:solidFill>
                <a:effectLst/>
                <a:latin typeface="Times New Roman" panose="02020603050405020304" pitchFamily="18" charset="0"/>
                <a:cs typeface="Times New Roman" panose="02020603050405020304" pitchFamily="18" charset="0"/>
              </a:rPr>
              <a:t>RNNs can be computationally expensive to train and require substantial computational resources due to their recurrent nature and sequential processing. Training large-scale RNN models on long sequences can be time-consuming and resource-intensive.</a:t>
            </a:r>
            <a:endParaRPr lang="en-US" dirty="0">
              <a:solidFill>
                <a:schemeClr val="tx1"/>
              </a:solidFill>
            </a:endParaRPr>
          </a:p>
        </p:txBody>
      </p:sp>
    </p:spTree>
    <p:extLst>
      <p:ext uri="{BB962C8B-B14F-4D97-AF65-F5344CB8AC3E}">
        <p14:creationId xmlns:p14="http://schemas.microsoft.com/office/powerpoint/2010/main" val="3766027565"/>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EC753-F22D-4A2B-9314-EDF58829035C}"/>
              </a:ext>
            </a:extLst>
          </p:cNvPr>
          <p:cNvSpPr>
            <a:spLocks noGrp="1"/>
          </p:cNvSpPr>
          <p:nvPr>
            <p:ph type="title"/>
          </p:nvPr>
        </p:nvSpPr>
        <p:spPr/>
        <p:txBody>
          <a:bodyPr/>
          <a:lstStyle/>
          <a:p>
            <a:r>
              <a:rPr lang="en-US" dirty="0"/>
              <a:t>Applications of RNNs</a:t>
            </a:r>
          </a:p>
        </p:txBody>
      </p:sp>
      <p:sp>
        <p:nvSpPr>
          <p:cNvPr id="3" name="Content Placeholder 2">
            <a:extLst>
              <a:ext uri="{FF2B5EF4-FFF2-40B4-BE49-F238E27FC236}">
                <a16:creationId xmlns:a16="http://schemas.microsoft.com/office/drawing/2014/main" id="{8B88AA90-21D9-42C7-B91F-37D1E535067E}"/>
              </a:ext>
            </a:extLst>
          </p:cNvPr>
          <p:cNvSpPr>
            <a:spLocks noGrp="1"/>
          </p:cNvSpPr>
          <p:nvPr>
            <p:ph idx="1"/>
          </p:nvPr>
        </p:nvSpPr>
        <p:spPr/>
        <p:txBody>
          <a:bodyPr>
            <a:normAutofit/>
          </a:bodyPr>
          <a:lstStyle/>
          <a:p>
            <a:r>
              <a:rPr lang="en-US" dirty="0" err="1"/>
              <a:t>Sunspring</a:t>
            </a:r>
            <a:r>
              <a:rPr lang="en-US" dirty="0"/>
              <a:t> (movie, 2016) •</a:t>
            </a:r>
          </a:p>
          <a:p>
            <a:r>
              <a:rPr lang="en-US" dirty="0"/>
              <a:t> Directed By Oscar Sharp • </a:t>
            </a:r>
          </a:p>
          <a:p>
            <a:r>
              <a:rPr lang="en-US" dirty="0"/>
              <a:t>Written Benjamin </a:t>
            </a:r>
          </a:p>
          <a:p>
            <a:endParaRPr lang="en-US" dirty="0"/>
          </a:p>
          <a:p>
            <a:endParaRPr lang="en-US" dirty="0"/>
          </a:p>
          <a:p>
            <a:endParaRPr lang="en-US" dirty="0"/>
          </a:p>
          <a:p>
            <a:endParaRPr lang="en-US" dirty="0">
              <a:hlinkClick r:id="rId2"/>
            </a:endParaRPr>
          </a:p>
          <a:p>
            <a:r>
              <a:rPr lang="en-US" dirty="0" err="1">
                <a:hlinkClick r:id="rId2"/>
              </a:rPr>
              <a:t>Sunspring</a:t>
            </a:r>
            <a:r>
              <a:rPr lang="en-US" dirty="0">
                <a:hlinkClick r:id="rId2"/>
              </a:rPr>
              <a:t> - The short film written by an AI robot called 'Benjamin'. – </a:t>
            </a:r>
            <a:r>
              <a:rPr lang="en-US" dirty="0" err="1">
                <a:hlinkClick r:id="rId2"/>
              </a:rPr>
              <a:t>Acumass</a:t>
            </a:r>
            <a:endParaRPr lang="en-US" dirty="0"/>
          </a:p>
          <a:p>
            <a:r>
              <a:rPr lang="en-US" dirty="0">
                <a:hlinkClick r:id="rId3"/>
              </a:rPr>
              <a:t>https://youtu.be/LY7x2Ihqjmc</a:t>
            </a:r>
            <a:endParaRPr lang="en-US" dirty="0"/>
          </a:p>
          <a:p>
            <a:endParaRPr lang="en-US" dirty="0"/>
          </a:p>
        </p:txBody>
      </p:sp>
      <p:pic>
        <p:nvPicPr>
          <p:cNvPr id="5" name="Picture 4">
            <a:extLst>
              <a:ext uri="{FF2B5EF4-FFF2-40B4-BE49-F238E27FC236}">
                <a16:creationId xmlns:a16="http://schemas.microsoft.com/office/drawing/2014/main" id="{9F717C30-D880-43B5-A458-E6CABABC4B2F}"/>
              </a:ext>
            </a:extLst>
          </p:cNvPr>
          <p:cNvPicPr>
            <a:picLocks noChangeAspect="1"/>
          </p:cNvPicPr>
          <p:nvPr/>
        </p:nvPicPr>
        <p:blipFill>
          <a:blip r:embed="rId4"/>
          <a:stretch>
            <a:fillRect/>
          </a:stretch>
        </p:blipFill>
        <p:spPr>
          <a:xfrm>
            <a:off x="5077506" y="1014275"/>
            <a:ext cx="6036695" cy="3348479"/>
          </a:xfrm>
          <a:prstGeom prst="rect">
            <a:avLst/>
          </a:prstGeom>
        </p:spPr>
      </p:pic>
    </p:spTree>
    <p:extLst>
      <p:ext uri="{BB962C8B-B14F-4D97-AF65-F5344CB8AC3E}">
        <p14:creationId xmlns:p14="http://schemas.microsoft.com/office/powerpoint/2010/main" val="2572743333"/>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666C6-636C-747E-99BF-3786CEC7B2AF}"/>
              </a:ext>
            </a:extLst>
          </p:cNvPr>
          <p:cNvSpPr>
            <a:spLocks noGrp="1"/>
          </p:cNvSpPr>
          <p:nvPr>
            <p:ph type="title"/>
          </p:nvPr>
        </p:nvSpPr>
        <p:spPr/>
        <p:txBody>
          <a:bodyPr/>
          <a:lstStyle/>
          <a:p>
            <a:r>
              <a:rPr lang="en-US" dirty="0"/>
              <a:t>Applications of RNNs</a:t>
            </a:r>
          </a:p>
        </p:txBody>
      </p:sp>
      <p:sp>
        <p:nvSpPr>
          <p:cNvPr id="3" name="Content Placeholder 2">
            <a:extLst>
              <a:ext uri="{FF2B5EF4-FFF2-40B4-BE49-F238E27FC236}">
                <a16:creationId xmlns:a16="http://schemas.microsoft.com/office/drawing/2014/main" id="{4D072AA5-A451-BEB2-3D0B-85C7000CCA8B}"/>
              </a:ext>
            </a:extLst>
          </p:cNvPr>
          <p:cNvSpPr>
            <a:spLocks noGrp="1"/>
          </p:cNvSpPr>
          <p:nvPr>
            <p:ph idx="1"/>
          </p:nvPr>
        </p:nvSpPr>
        <p:spPr/>
        <p:txBody>
          <a:bodyPr>
            <a:normAutofit fontScale="85000" lnSpcReduction="20000"/>
          </a:bodyPr>
          <a:lstStyle/>
          <a:p>
            <a:pPr>
              <a:lnSpc>
                <a:spcPct val="150000"/>
              </a:lnSpc>
            </a:pPr>
            <a:r>
              <a:rPr lang="en-US" dirty="0">
                <a:latin typeface="Times New Roman" panose="02020603050405020304" pitchFamily="18" charset="0"/>
                <a:cs typeface="Times New Roman" panose="02020603050405020304" pitchFamily="18" charset="0"/>
              </a:rPr>
              <a:t>The following are some of the applications of RNNs:</a:t>
            </a:r>
          </a:p>
          <a:p>
            <a:pPr lvl="1" algn="just">
              <a:lnSpc>
                <a:spcPct val="150000"/>
              </a:lnSpc>
            </a:pPr>
            <a:r>
              <a:rPr lang="en-US" b="1" dirty="0">
                <a:solidFill>
                  <a:srgbClr val="002060"/>
                </a:solidFill>
                <a:latin typeface="Times New Roman" panose="02020603050405020304" pitchFamily="18" charset="0"/>
                <a:cs typeface="Times New Roman" panose="02020603050405020304" pitchFamily="18" charset="0"/>
              </a:rPr>
              <a:t>Natural Language Processing (NLP): </a:t>
            </a:r>
            <a:r>
              <a:rPr lang="en-US" dirty="0">
                <a:solidFill>
                  <a:schemeClr val="tx1"/>
                </a:solidFill>
                <a:latin typeface="Times New Roman" panose="02020603050405020304" pitchFamily="18" charset="0"/>
                <a:cs typeface="Times New Roman" panose="02020603050405020304" pitchFamily="18" charset="0"/>
              </a:rPr>
              <a:t>RNNs are widely used in NLP tasks such as </a:t>
            </a:r>
            <a:r>
              <a:rPr lang="en-US" b="1" dirty="0">
                <a:solidFill>
                  <a:schemeClr val="accent6">
                    <a:lumMod val="50000"/>
                  </a:schemeClr>
                </a:solidFill>
                <a:latin typeface="Times New Roman" panose="02020603050405020304" pitchFamily="18" charset="0"/>
                <a:cs typeface="Times New Roman" panose="02020603050405020304" pitchFamily="18" charset="0"/>
              </a:rPr>
              <a:t>language modeling, machine translation, sentiment analysis, named entity recognition, and text generation. </a:t>
            </a:r>
            <a:r>
              <a:rPr lang="en-US" dirty="0">
                <a:solidFill>
                  <a:schemeClr val="tx1"/>
                </a:solidFill>
                <a:latin typeface="Times New Roman" panose="02020603050405020304" pitchFamily="18" charset="0"/>
                <a:cs typeface="Times New Roman" panose="02020603050405020304" pitchFamily="18" charset="0"/>
              </a:rPr>
              <a:t>They can effectively capture the sequential nature of language and model dependencies between words or characters in a sentence.</a:t>
            </a:r>
          </a:p>
          <a:p>
            <a:pPr lvl="1" algn="just">
              <a:lnSpc>
                <a:spcPct val="150000"/>
              </a:lnSpc>
            </a:pPr>
            <a:r>
              <a:rPr lang="en-US" b="1" dirty="0">
                <a:solidFill>
                  <a:srgbClr val="002060"/>
                </a:solidFill>
                <a:latin typeface="Times New Roman" panose="02020603050405020304" pitchFamily="18" charset="0"/>
                <a:cs typeface="Times New Roman" panose="02020603050405020304" pitchFamily="18" charset="0"/>
              </a:rPr>
              <a:t>Speech Recognition</a:t>
            </a:r>
            <a:r>
              <a:rPr lang="en-US" dirty="0">
                <a:solidFill>
                  <a:srgbClr val="002060"/>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RNNs are used in automatic speech recognition systems to </a:t>
            </a:r>
            <a:r>
              <a:rPr lang="en-US" b="1" dirty="0">
                <a:solidFill>
                  <a:schemeClr val="accent6">
                    <a:lumMod val="50000"/>
                  </a:schemeClr>
                </a:solidFill>
                <a:latin typeface="Times New Roman" panose="02020603050405020304" pitchFamily="18" charset="0"/>
                <a:cs typeface="Times New Roman" panose="02020603050405020304" pitchFamily="18" charset="0"/>
              </a:rPr>
              <a:t>convert spoken language into written tex</a:t>
            </a:r>
            <a:r>
              <a:rPr lang="en-US" dirty="0">
                <a:solidFill>
                  <a:schemeClr val="tx1"/>
                </a:solidFill>
                <a:latin typeface="Times New Roman" panose="02020603050405020304" pitchFamily="18" charset="0"/>
                <a:cs typeface="Times New Roman" panose="02020603050405020304" pitchFamily="18" charset="0"/>
              </a:rPr>
              <a:t>t. They can model the temporal dependencies in speech signals.</a:t>
            </a:r>
            <a:endParaRPr lang="en-US" dirty="0">
              <a:solidFill>
                <a:srgbClr val="002060"/>
              </a:solidFill>
              <a:latin typeface="Times New Roman" panose="02020603050405020304" pitchFamily="18" charset="0"/>
              <a:cs typeface="Times New Roman" panose="02020603050405020304" pitchFamily="18" charset="0"/>
            </a:endParaRPr>
          </a:p>
          <a:p>
            <a:pPr lvl="1" algn="just">
              <a:lnSpc>
                <a:spcPct val="150000"/>
              </a:lnSpc>
            </a:pPr>
            <a:r>
              <a:rPr lang="en-US" b="1" dirty="0">
                <a:solidFill>
                  <a:srgbClr val="002060"/>
                </a:solidFill>
                <a:latin typeface="Times New Roman" panose="02020603050405020304" pitchFamily="18" charset="0"/>
                <a:cs typeface="Times New Roman" panose="02020603050405020304" pitchFamily="18" charset="0"/>
              </a:rPr>
              <a:t>Time Series Analysis</a:t>
            </a:r>
            <a:r>
              <a:rPr lang="en-US" dirty="0">
                <a:solidFill>
                  <a:srgbClr val="002060"/>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RNNs are well-suited for time series analysis tasks such as </a:t>
            </a:r>
            <a:r>
              <a:rPr lang="en-US" b="1" dirty="0">
                <a:solidFill>
                  <a:schemeClr val="accent6">
                    <a:lumMod val="50000"/>
                  </a:schemeClr>
                </a:solidFill>
                <a:latin typeface="Times New Roman" panose="02020603050405020304" pitchFamily="18" charset="0"/>
                <a:cs typeface="Times New Roman" panose="02020603050405020304" pitchFamily="18" charset="0"/>
              </a:rPr>
              <a:t>forecasting, anomaly detection, and signal processing</a:t>
            </a:r>
            <a:r>
              <a:rPr lang="en-US" dirty="0">
                <a:solidFill>
                  <a:schemeClr val="tx1"/>
                </a:solidFill>
                <a:latin typeface="Times New Roman" panose="02020603050405020304" pitchFamily="18" charset="0"/>
                <a:cs typeface="Times New Roman" panose="02020603050405020304" pitchFamily="18" charset="0"/>
              </a:rPr>
              <a:t>. They can capture temporal dependencies and patterns in sequential data, making them effective for predicting future values or detecting abnormal behavior</a:t>
            </a:r>
            <a:r>
              <a:rPr lang="en-US" dirty="0">
                <a:solidFill>
                  <a:srgbClr val="002060"/>
                </a:solidFill>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4739345"/>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666C6-636C-747E-99BF-3786CEC7B2AF}"/>
              </a:ext>
            </a:extLst>
          </p:cNvPr>
          <p:cNvSpPr>
            <a:spLocks noGrp="1"/>
          </p:cNvSpPr>
          <p:nvPr>
            <p:ph type="title"/>
          </p:nvPr>
        </p:nvSpPr>
        <p:spPr/>
        <p:txBody>
          <a:bodyPr/>
          <a:lstStyle/>
          <a:p>
            <a:r>
              <a:rPr lang="en-US" dirty="0"/>
              <a:t>Applications of RNNs</a:t>
            </a:r>
          </a:p>
        </p:txBody>
      </p:sp>
      <p:sp>
        <p:nvSpPr>
          <p:cNvPr id="3" name="Content Placeholder 2">
            <a:extLst>
              <a:ext uri="{FF2B5EF4-FFF2-40B4-BE49-F238E27FC236}">
                <a16:creationId xmlns:a16="http://schemas.microsoft.com/office/drawing/2014/main" id="{4D072AA5-A451-BEB2-3D0B-85C7000CCA8B}"/>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The following are some of the applications of RNNs:</a:t>
            </a:r>
          </a:p>
          <a:p>
            <a:pPr lvl="1" algn="just">
              <a:lnSpc>
                <a:spcPct val="150000"/>
              </a:lnSpc>
            </a:pPr>
            <a:r>
              <a:rPr lang="en-US" b="1" dirty="0">
                <a:solidFill>
                  <a:srgbClr val="002060"/>
                </a:solidFill>
                <a:latin typeface="Times New Roman" panose="02020603050405020304" pitchFamily="18" charset="0"/>
                <a:cs typeface="Times New Roman" panose="02020603050405020304" pitchFamily="18" charset="0"/>
              </a:rPr>
              <a:t>Image Captioning</a:t>
            </a:r>
            <a:r>
              <a:rPr lang="en-US" dirty="0">
                <a:solidFill>
                  <a:srgbClr val="002060"/>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RNNs combined with </a:t>
            </a:r>
            <a:r>
              <a:rPr lang="en-US" dirty="0">
                <a:solidFill>
                  <a:schemeClr val="accent6">
                    <a:lumMod val="50000"/>
                  </a:schemeClr>
                </a:solidFill>
                <a:latin typeface="Times New Roman" panose="02020603050405020304" pitchFamily="18" charset="0"/>
                <a:cs typeface="Times New Roman" panose="02020603050405020304" pitchFamily="18" charset="0"/>
              </a:rPr>
              <a:t>Convolutional Neural Networks (CNNs) </a:t>
            </a:r>
            <a:r>
              <a:rPr lang="en-US" dirty="0">
                <a:solidFill>
                  <a:schemeClr val="tx1"/>
                </a:solidFill>
                <a:latin typeface="Times New Roman" panose="02020603050405020304" pitchFamily="18" charset="0"/>
                <a:cs typeface="Times New Roman" panose="02020603050405020304" pitchFamily="18" charset="0"/>
              </a:rPr>
              <a:t>are used for generating captions for images. CNNs extract visual features from images, which are then fed into an RNN to generate a textual description of the image.</a:t>
            </a:r>
            <a:endParaRPr lang="en-US" b="1" dirty="0">
              <a:solidFill>
                <a:srgbClr val="002060"/>
              </a:solidFill>
              <a:latin typeface="Times New Roman" panose="02020603050405020304" pitchFamily="18" charset="0"/>
              <a:cs typeface="Times New Roman" panose="02020603050405020304" pitchFamily="18" charset="0"/>
            </a:endParaRPr>
          </a:p>
          <a:p>
            <a:pPr lvl="1" algn="just">
              <a:lnSpc>
                <a:spcPct val="150000"/>
              </a:lnSpc>
            </a:pPr>
            <a:r>
              <a:rPr lang="en-US" b="1" dirty="0">
                <a:solidFill>
                  <a:srgbClr val="002060"/>
                </a:solidFill>
                <a:latin typeface="Times New Roman" panose="02020603050405020304" pitchFamily="18" charset="0"/>
                <a:cs typeface="Times New Roman" panose="02020603050405020304" pitchFamily="18" charset="0"/>
              </a:rPr>
              <a:t>Music Generation: </a:t>
            </a:r>
            <a:r>
              <a:rPr lang="en-US" dirty="0">
                <a:solidFill>
                  <a:schemeClr val="tx1"/>
                </a:solidFill>
                <a:latin typeface="Times New Roman" panose="02020603050405020304" pitchFamily="18" charset="0"/>
                <a:cs typeface="Times New Roman" panose="02020603050405020304" pitchFamily="18" charset="0"/>
              </a:rPr>
              <a:t>RNNs can be used to generate music by learning from patterns in a sequence of musical notes or audio samples. They can capture musical structure and create new compositions based on the learned patterns.</a:t>
            </a:r>
          </a:p>
        </p:txBody>
      </p:sp>
    </p:spTree>
    <p:extLst>
      <p:ext uri="{BB962C8B-B14F-4D97-AF65-F5344CB8AC3E}">
        <p14:creationId xmlns:p14="http://schemas.microsoft.com/office/powerpoint/2010/main" val="3770178962"/>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666C6-636C-747E-99BF-3786CEC7B2AF}"/>
              </a:ext>
            </a:extLst>
          </p:cNvPr>
          <p:cNvSpPr>
            <a:spLocks noGrp="1"/>
          </p:cNvSpPr>
          <p:nvPr>
            <p:ph type="title"/>
          </p:nvPr>
        </p:nvSpPr>
        <p:spPr/>
        <p:txBody>
          <a:bodyPr/>
          <a:lstStyle/>
          <a:p>
            <a:r>
              <a:rPr lang="en-US" dirty="0"/>
              <a:t>Applications of RNNs</a:t>
            </a:r>
          </a:p>
        </p:txBody>
      </p:sp>
      <p:sp>
        <p:nvSpPr>
          <p:cNvPr id="3" name="Content Placeholder 2">
            <a:extLst>
              <a:ext uri="{FF2B5EF4-FFF2-40B4-BE49-F238E27FC236}">
                <a16:creationId xmlns:a16="http://schemas.microsoft.com/office/drawing/2014/main" id="{4D072AA5-A451-BEB2-3D0B-85C7000CCA8B}"/>
              </a:ext>
            </a:extLst>
          </p:cNvPr>
          <p:cNvSpPr>
            <a:spLocks noGrp="1"/>
          </p:cNvSpPr>
          <p:nvPr>
            <p:ph idx="1"/>
          </p:nvPr>
        </p:nvSpPr>
        <p:spPr/>
        <p:txBody>
          <a:bodyPr>
            <a:normAutofit fontScale="92500" lnSpcReduction="20000"/>
          </a:bodyPr>
          <a:lstStyle/>
          <a:p>
            <a:pPr>
              <a:lnSpc>
                <a:spcPct val="150000"/>
              </a:lnSpc>
            </a:pPr>
            <a:r>
              <a:rPr lang="en-US" dirty="0">
                <a:latin typeface="Times New Roman" panose="02020603050405020304" pitchFamily="18" charset="0"/>
                <a:cs typeface="Times New Roman" panose="02020603050405020304" pitchFamily="18" charset="0"/>
              </a:rPr>
              <a:t>The following are some of the applications of RNNs:</a:t>
            </a:r>
          </a:p>
          <a:p>
            <a:pPr lvl="1" algn="just">
              <a:lnSpc>
                <a:spcPct val="150000"/>
              </a:lnSpc>
            </a:pPr>
            <a:r>
              <a:rPr lang="en-US" b="1" dirty="0">
                <a:solidFill>
                  <a:srgbClr val="002060"/>
                </a:solidFill>
                <a:latin typeface="Times New Roman" panose="02020603050405020304" pitchFamily="18" charset="0"/>
                <a:cs typeface="Times New Roman" panose="02020603050405020304" pitchFamily="18" charset="0"/>
              </a:rPr>
              <a:t>DNA Sequence Analysis: </a:t>
            </a:r>
            <a:r>
              <a:rPr lang="en-US" dirty="0">
                <a:solidFill>
                  <a:schemeClr val="tx1"/>
                </a:solidFill>
                <a:latin typeface="Times New Roman" panose="02020603050405020304" pitchFamily="18" charset="0"/>
                <a:cs typeface="Times New Roman" panose="02020603050405020304" pitchFamily="18" charset="0"/>
              </a:rPr>
              <a:t>RNNs can be useful for analyzing DNA sequences and identifying patterns or motifs within the sequences.</a:t>
            </a:r>
          </a:p>
          <a:p>
            <a:pPr lvl="1" algn="just">
              <a:lnSpc>
                <a:spcPct val="150000"/>
              </a:lnSpc>
            </a:pPr>
            <a:r>
              <a:rPr lang="en-US" b="1" dirty="0">
                <a:solidFill>
                  <a:srgbClr val="002060"/>
                </a:solidFill>
                <a:latin typeface="Times New Roman" panose="02020603050405020304" pitchFamily="18" charset="0"/>
                <a:cs typeface="Times New Roman" panose="02020603050405020304" pitchFamily="18" charset="0"/>
              </a:rPr>
              <a:t>Health Monitoring and Disease Detection</a:t>
            </a:r>
            <a:r>
              <a:rPr lang="en-US" dirty="0">
                <a:solidFill>
                  <a:schemeClr val="tx1"/>
                </a:solidFill>
                <a:latin typeface="Times New Roman" panose="02020603050405020304" pitchFamily="18" charset="0"/>
                <a:cs typeface="Times New Roman" panose="02020603050405020304" pitchFamily="18" charset="0"/>
              </a:rPr>
              <a:t>: RNNs can be used for health monitoring and disease detection by analyzing time series data from wearable devices or medical sensors. They can identify patterns or anomalies in physiological signals and assist in diagnosing diseases or monitoring patient health.</a:t>
            </a:r>
          </a:p>
          <a:p>
            <a:pPr lvl="1" algn="just">
              <a:lnSpc>
                <a:spcPct val="150000"/>
              </a:lnSpc>
            </a:pPr>
            <a:r>
              <a:rPr lang="en-US" b="1" i="0" dirty="0">
                <a:solidFill>
                  <a:srgbClr val="002060"/>
                </a:solidFill>
                <a:effectLst/>
                <a:latin typeface="Times New Roman" panose="02020603050405020304" pitchFamily="18" charset="0"/>
                <a:cs typeface="Times New Roman" panose="02020603050405020304" pitchFamily="18" charset="0"/>
              </a:rPr>
              <a:t>Gesture Recognition</a:t>
            </a:r>
            <a:r>
              <a:rPr lang="en-US" b="0" i="0" dirty="0">
                <a:solidFill>
                  <a:srgbClr val="000000"/>
                </a:solidFill>
                <a:effectLst/>
                <a:latin typeface="-apple-system"/>
              </a:rPr>
              <a:t>: </a:t>
            </a:r>
            <a:r>
              <a:rPr lang="en-US" b="0" i="0" dirty="0">
                <a:solidFill>
                  <a:srgbClr val="000000"/>
                </a:solidFill>
                <a:effectLst/>
                <a:latin typeface="Times New Roman" panose="02020603050405020304" pitchFamily="18" charset="0"/>
                <a:cs typeface="Times New Roman" panose="02020603050405020304" pitchFamily="18" charset="0"/>
              </a:rPr>
              <a:t>RNNs can analyze sequential data from sensors or motion capture devices to recognize and interpret human gestures. This has applications in fields such as sign language recognition, human-computer interaction, and virtual reality.</a:t>
            </a:r>
          </a:p>
          <a:p>
            <a:pPr lvl="1" algn="just">
              <a:lnSpc>
                <a:spcPct val="150000"/>
              </a:lnSpc>
            </a:pPr>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8017829"/>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D219D-DC34-9799-2ACB-1904C5E7E323}"/>
              </a:ext>
            </a:extLst>
          </p:cNvPr>
          <p:cNvSpPr>
            <a:spLocks noGrp="1"/>
          </p:cNvSpPr>
          <p:nvPr>
            <p:ph type="title"/>
          </p:nvPr>
        </p:nvSpPr>
        <p:spPr/>
        <p:txBody>
          <a:bodyPr/>
          <a:lstStyle/>
          <a:p>
            <a:r>
              <a:rPr lang="en-US" dirty="0"/>
              <a:t>Variants of RNNs</a:t>
            </a:r>
          </a:p>
        </p:txBody>
      </p:sp>
      <p:sp>
        <p:nvSpPr>
          <p:cNvPr id="3" name="Content Placeholder 2">
            <a:extLst>
              <a:ext uri="{FF2B5EF4-FFF2-40B4-BE49-F238E27FC236}">
                <a16:creationId xmlns:a16="http://schemas.microsoft.com/office/drawing/2014/main" id="{19CF9F6B-13EE-0A4E-78EE-226CF1E54DB4}"/>
              </a:ext>
            </a:extLst>
          </p:cNvPr>
          <p:cNvSpPr>
            <a:spLocks noGrp="1"/>
          </p:cNvSpPr>
          <p:nvPr>
            <p:ph idx="1"/>
          </p:nvPr>
        </p:nvSpPr>
        <p:spPr/>
        <p:txBody>
          <a:bodyPr>
            <a:normAutofit fontScale="77500" lnSpcReduction="20000"/>
          </a:bodyPr>
          <a:lstStyle/>
          <a:p>
            <a:pPr algn="just">
              <a:lnSpc>
                <a:spcPct val="120000"/>
              </a:lnSpc>
              <a:spcBef>
                <a:spcPts val="600"/>
              </a:spcBef>
            </a:pPr>
            <a:r>
              <a:rPr lang="en-US" dirty="0">
                <a:latin typeface="Times New Roman" panose="02020603050405020304" pitchFamily="18" charset="0"/>
                <a:cs typeface="Times New Roman" panose="02020603050405020304" pitchFamily="18" charset="0"/>
              </a:rPr>
              <a:t>RNN’s uses a lot less computational resources than it’s evolved variants, LSTM’s and GRU’s.</a:t>
            </a:r>
          </a:p>
          <a:p>
            <a:pPr algn="just">
              <a:lnSpc>
                <a:spcPct val="120000"/>
              </a:lnSpc>
              <a:spcBef>
                <a:spcPts val="600"/>
              </a:spcBef>
            </a:pPr>
            <a:r>
              <a:rPr lang="en-US" b="1" dirty="0">
                <a:solidFill>
                  <a:srgbClr val="0070C0"/>
                </a:solidFill>
                <a:latin typeface="Times New Roman" panose="02020603050405020304" pitchFamily="18" charset="0"/>
                <a:cs typeface="Times New Roman" panose="02020603050405020304" pitchFamily="18" charset="0"/>
              </a:rPr>
              <a:t>Long Short-Term Memory (LSTM): </a:t>
            </a:r>
            <a:r>
              <a:rPr lang="en-US" dirty="0">
                <a:latin typeface="Times New Roman" panose="02020603050405020304" pitchFamily="18" charset="0"/>
                <a:cs typeface="Times New Roman" panose="02020603050405020304" pitchFamily="18" charset="0"/>
              </a:rPr>
              <a:t>LSTM is an extension of the traditional RNN architecture that introduces a memory cell, which allows for better handling of long-term dependencies. LSTMs use gates to control the flow of information into and out of the memory cell, enabling them to selectively retain or forget information over long sequences.</a:t>
            </a:r>
          </a:p>
          <a:p>
            <a:pPr algn="just">
              <a:lnSpc>
                <a:spcPct val="120000"/>
              </a:lnSpc>
              <a:spcBef>
                <a:spcPts val="600"/>
              </a:spcBef>
            </a:pPr>
            <a:endParaRPr lang="en-US" dirty="0">
              <a:latin typeface="Times New Roman" panose="02020603050405020304" pitchFamily="18" charset="0"/>
              <a:cs typeface="Times New Roman" panose="02020603050405020304" pitchFamily="18" charset="0"/>
            </a:endParaRPr>
          </a:p>
          <a:p>
            <a:pPr algn="just">
              <a:lnSpc>
                <a:spcPct val="120000"/>
              </a:lnSpc>
              <a:spcBef>
                <a:spcPts val="600"/>
              </a:spcBef>
            </a:pPr>
            <a:r>
              <a:rPr lang="en-US" b="1" dirty="0">
                <a:solidFill>
                  <a:srgbClr val="0070C0"/>
                </a:solidFill>
                <a:latin typeface="Times New Roman" panose="02020603050405020304" pitchFamily="18" charset="0"/>
                <a:cs typeface="Times New Roman" panose="02020603050405020304" pitchFamily="18" charset="0"/>
              </a:rPr>
              <a:t>Gated Recurrent Unit (GRU</a:t>
            </a:r>
            <a:r>
              <a:rPr lang="en-US" dirty="0">
                <a:latin typeface="Times New Roman" panose="02020603050405020304" pitchFamily="18" charset="0"/>
                <a:cs typeface="Times New Roman" panose="02020603050405020304" pitchFamily="18" charset="0"/>
              </a:rPr>
              <a:t>): GRU is another variant of the traditional RNN architecture that addresses the vanishing gradient problem. GRUs have a similar gating mechanism as LSTMs but with a simplified structure. They combine the forget and input gates into a single "update gate" and merge the hidden state and memory cell into a single "hidden state."</a:t>
            </a:r>
          </a:p>
        </p:txBody>
      </p:sp>
    </p:spTree>
    <p:extLst>
      <p:ext uri="{BB962C8B-B14F-4D97-AF65-F5344CB8AC3E}">
        <p14:creationId xmlns:p14="http://schemas.microsoft.com/office/powerpoint/2010/main" val="2257291058"/>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pic>
        <p:nvPicPr>
          <p:cNvPr id="3074" name="Picture 2">
            <a:extLst>
              <a:ext uri="{FF2B5EF4-FFF2-40B4-BE49-F238E27FC236}">
                <a16:creationId xmlns:a16="http://schemas.microsoft.com/office/drawing/2014/main" id="{86D40698-FD43-DBC3-C0D9-796A209751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3746" y="1593066"/>
            <a:ext cx="6944995" cy="416038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4974595" cy="5097273"/>
          </a:xfrm>
        </p:spPr>
        <p:txBody>
          <a:bodyPr>
            <a:normAutofit/>
          </a:bodyPr>
          <a:lstStyle/>
          <a:p>
            <a:pPr algn="just"/>
            <a:r>
              <a:rPr lang="en-US" dirty="0">
                <a:latin typeface="Times New Roman" panose="02020603050405020304" pitchFamily="18" charset="0"/>
                <a:cs typeface="Times New Roman" panose="02020603050405020304" pitchFamily="18" charset="0"/>
              </a:rPr>
              <a:t>An LSTM has a similar control flow as a recurrent neural network. It processes data passing on information as it propagates forward. </a:t>
            </a:r>
          </a:p>
          <a:p>
            <a:pPr algn="just"/>
            <a:r>
              <a:rPr lang="en-US" dirty="0">
                <a:latin typeface="Times New Roman" panose="02020603050405020304" pitchFamily="18" charset="0"/>
                <a:cs typeface="Times New Roman" panose="02020603050405020304" pitchFamily="18" charset="0"/>
              </a:rPr>
              <a:t>The differences are the operations within the LSTM’s cells.</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spTree>
    <p:extLst>
      <p:ext uri="{BB962C8B-B14F-4D97-AF65-F5344CB8AC3E}">
        <p14:creationId xmlns:p14="http://schemas.microsoft.com/office/powerpoint/2010/main" val="3036485115"/>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037939" cy="5097273"/>
          </a:xfrm>
        </p:spPr>
        <p:txBody>
          <a:bodyPr>
            <a:normAutofit/>
          </a:bodyPr>
          <a:lstStyle/>
          <a:p>
            <a:pPr algn="just"/>
            <a:r>
              <a:rPr lang="en-US" b="1" i="0" dirty="0">
                <a:solidFill>
                  <a:srgbClr val="242424"/>
                </a:solidFill>
                <a:effectLst/>
                <a:latin typeface="Times New Roman" panose="02020603050405020304" pitchFamily="18" charset="0"/>
                <a:cs typeface="Times New Roman" panose="02020603050405020304" pitchFamily="18" charset="0"/>
              </a:rPr>
              <a:t>Sigmoid</a:t>
            </a:r>
          </a:p>
          <a:p>
            <a:pPr algn="just"/>
            <a:endParaRPr lang="en-US" b="1"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4098" name="Picture 2">
            <a:extLst>
              <a:ext uri="{FF2B5EF4-FFF2-40B4-BE49-F238E27FC236}">
                <a16:creationId xmlns:a16="http://schemas.microsoft.com/office/drawing/2014/main" id="{1F38F128-7BB5-92E7-32C2-0BBAE58E17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4910" y="2068052"/>
            <a:ext cx="904875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815829"/>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a:bodyPr>
          <a:lstStyle/>
          <a:p>
            <a:pPr algn="just"/>
            <a:r>
              <a:rPr lang="en-US" b="1" i="0" dirty="0">
                <a:solidFill>
                  <a:srgbClr val="242424"/>
                </a:solidFill>
                <a:effectLst/>
                <a:latin typeface="Times New Roman" panose="02020603050405020304" pitchFamily="18" charset="0"/>
                <a:cs typeface="Times New Roman" panose="02020603050405020304" pitchFamily="18" charset="0"/>
              </a:rPr>
              <a:t>Sigmoid</a:t>
            </a:r>
          </a:p>
          <a:p>
            <a:pPr algn="just"/>
            <a:r>
              <a:rPr lang="en-US" b="0" i="0" dirty="0">
                <a:solidFill>
                  <a:srgbClr val="242424"/>
                </a:solidFill>
                <a:effectLst/>
                <a:latin typeface="Times New Roman" panose="02020603050405020304" pitchFamily="18" charset="0"/>
                <a:cs typeface="Times New Roman" panose="02020603050405020304" pitchFamily="18" charset="0"/>
              </a:rPr>
              <a:t>A sigmoid activation is similar to the tanh activation. Instead of squishing values between -1 and 1, it squishes values between 0 and 1.</a:t>
            </a:r>
          </a:p>
          <a:p>
            <a:pPr algn="just"/>
            <a:r>
              <a:rPr lang="en-US" b="0" i="0" dirty="0">
                <a:solidFill>
                  <a:srgbClr val="242424"/>
                </a:solidFill>
                <a:effectLst/>
                <a:latin typeface="Times New Roman" panose="02020603050405020304" pitchFamily="18" charset="0"/>
                <a:cs typeface="Times New Roman" panose="02020603050405020304" pitchFamily="18" charset="0"/>
              </a:rPr>
              <a:t> That is helpful to update or </a:t>
            </a:r>
            <a:r>
              <a:rPr lang="en-US" b="1" i="0" dirty="0">
                <a:solidFill>
                  <a:srgbClr val="0070C0"/>
                </a:solidFill>
                <a:effectLst/>
                <a:latin typeface="Times New Roman" panose="02020603050405020304" pitchFamily="18" charset="0"/>
                <a:cs typeface="Times New Roman" panose="02020603050405020304" pitchFamily="18" charset="0"/>
              </a:rPr>
              <a:t>forget</a:t>
            </a:r>
            <a:r>
              <a:rPr lang="en-US" b="0" i="0" dirty="0">
                <a:solidFill>
                  <a:srgbClr val="242424"/>
                </a:solidFill>
                <a:effectLst/>
                <a:latin typeface="Times New Roman" panose="02020603050405020304" pitchFamily="18" charset="0"/>
                <a:cs typeface="Times New Roman" panose="02020603050405020304" pitchFamily="18" charset="0"/>
              </a:rPr>
              <a:t> data because any number getting </a:t>
            </a:r>
            <a:r>
              <a:rPr lang="en-US" b="1" i="0" dirty="0">
                <a:solidFill>
                  <a:srgbClr val="0070C0"/>
                </a:solidFill>
                <a:effectLst/>
                <a:latin typeface="Times New Roman" panose="02020603050405020304" pitchFamily="18" charset="0"/>
                <a:cs typeface="Times New Roman" panose="02020603050405020304" pitchFamily="18" charset="0"/>
              </a:rPr>
              <a:t>multiplied by 0 </a:t>
            </a:r>
            <a:r>
              <a:rPr lang="en-US" b="0" i="0" dirty="0">
                <a:solidFill>
                  <a:srgbClr val="242424"/>
                </a:solidFill>
                <a:effectLst/>
                <a:latin typeface="Times New Roman" panose="02020603050405020304" pitchFamily="18" charset="0"/>
                <a:cs typeface="Times New Roman" panose="02020603050405020304" pitchFamily="18" charset="0"/>
              </a:rPr>
              <a:t>is 0, causing values to disappears or be “forgotten.” </a:t>
            </a:r>
          </a:p>
          <a:p>
            <a:pPr algn="just"/>
            <a:r>
              <a:rPr lang="en-US" b="0" i="0" dirty="0">
                <a:solidFill>
                  <a:srgbClr val="242424"/>
                </a:solidFill>
                <a:effectLst/>
                <a:latin typeface="Times New Roman" panose="02020603050405020304" pitchFamily="18" charset="0"/>
                <a:cs typeface="Times New Roman" panose="02020603050405020304" pitchFamily="18" charset="0"/>
              </a:rPr>
              <a:t>Any number </a:t>
            </a:r>
            <a:r>
              <a:rPr lang="en-US" b="1" i="0" dirty="0">
                <a:solidFill>
                  <a:srgbClr val="0070C0"/>
                </a:solidFill>
                <a:effectLst/>
                <a:latin typeface="Times New Roman" panose="02020603050405020304" pitchFamily="18" charset="0"/>
                <a:cs typeface="Times New Roman" panose="02020603050405020304" pitchFamily="18" charset="0"/>
              </a:rPr>
              <a:t>multiplied by 1 </a:t>
            </a:r>
            <a:r>
              <a:rPr lang="en-US" b="0" i="0" dirty="0">
                <a:solidFill>
                  <a:srgbClr val="242424"/>
                </a:solidFill>
                <a:effectLst/>
                <a:latin typeface="Times New Roman" panose="02020603050405020304" pitchFamily="18" charset="0"/>
                <a:cs typeface="Times New Roman" panose="02020603050405020304" pitchFamily="18" charset="0"/>
              </a:rPr>
              <a:t>is the same value therefore that value stay’s the same or is “</a:t>
            </a:r>
            <a:r>
              <a:rPr lang="en-US" b="1" i="0" dirty="0">
                <a:solidFill>
                  <a:srgbClr val="0070C0"/>
                </a:solidFill>
                <a:effectLst/>
                <a:latin typeface="Times New Roman" panose="02020603050405020304" pitchFamily="18" charset="0"/>
                <a:cs typeface="Times New Roman" panose="02020603050405020304" pitchFamily="18" charset="0"/>
              </a:rPr>
              <a:t>kept</a:t>
            </a:r>
            <a:r>
              <a:rPr lang="en-US" b="0" i="0" dirty="0">
                <a:solidFill>
                  <a:srgbClr val="242424"/>
                </a:solidFill>
                <a:effectLst/>
                <a:latin typeface="Times New Roman" panose="02020603050405020304" pitchFamily="18" charset="0"/>
                <a:cs typeface="Times New Roman" panose="02020603050405020304" pitchFamily="18" charset="0"/>
              </a:rPr>
              <a:t>.” The network can learn which data is not important therefore can be forgotten or which data is important to keep.</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spTree>
    <p:extLst>
      <p:ext uri="{BB962C8B-B14F-4D97-AF65-F5344CB8AC3E}">
        <p14:creationId xmlns:p14="http://schemas.microsoft.com/office/powerpoint/2010/main" val="2061748020"/>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a:bodyPr>
          <a:lstStyle/>
          <a:p>
            <a:pPr algn="just">
              <a:lnSpc>
                <a:spcPct val="150000"/>
              </a:lnSpc>
            </a:pPr>
            <a:r>
              <a:rPr lang="en-US" b="1" i="0" dirty="0">
                <a:solidFill>
                  <a:srgbClr val="242424"/>
                </a:solidFill>
                <a:effectLst/>
                <a:latin typeface="Times New Roman" panose="02020603050405020304" pitchFamily="18" charset="0"/>
                <a:cs typeface="Times New Roman" panose="02020603050405020304" pitchFamily="18" charset="0"/>
              </a:rPr>
              <a:t>Forget gate</a:t>
            </a:r>
          </a:p>
          <a:p>
            <a:pPr algn="just">
              <a:lnSpc>
                <a:spcPct val="150000"/>
              </a:lnSpc>
            </a:pPr>
            <a:r>
              <a:rPr lang="en-US" b="0" i="0" dirty="0">
                <a:solidFill>
                  <a:srgbClr val="242424"/>
                </a:solidFill>
                <a:effectLst/>
                <a:latin typeface="Times New Roman" panose="02020603050405020304" pitchFamily="18" charset="0"/>
                <a:cs typeface="Times New Roman" panose="02020603050405020304" pitchFamily="18" charset="0"/>
              </a:rPr>
              <a:t>This gate </a:t>
            </a:r>
            <a:r>
              <a:rPr lang="en-US" b="1" i="0" dirty="0">
                <a:solidFill>
                  <a:srgbClr val="0070C0"/>
                </a:solidFill>
                <a:effectLst/>
                <a:latin typeface="Times New Roman" panose="02020603050405020304" pitchFamily="18" charset="0"/>
                <a:cs typeface="Times New Roman" panose="02020603050405020304" pitchFamily="18" charset="0"/>
              </a:rPr>
              <a:t>decides what information should be thrown away or kept</a:t>
            </a:r>
            <a:r>
              <a:rPr lang="en-US" b="0" i="0" dirty="0">
                <a:solidFill>
                  <a:srgbClr val="242424"/>
                </a:solidFill>
                <a:effectLst/>
                <a:latin typeface="Times New Roman" panose="02020603050405020304" pitchFamily="18" charset="0"/>
                <a:cs typeface="Times New Roman" panose="02020603050405020304" pitchFamily="18" charset="0"/>
              </a:rPr>
              <a:t>. Information from the previous hidden state and information from the current input is passed through the sigmoid function. Values come out between 0 and 1. </a:t>
            </a:r>
            <a:r>
              <a:rPr lang="en-US" b="0" i="0" dirty="0">
                <a:solidFill>
                  <a:srgbClr val="00B050"/>
                </a:solidFill>
                <a:effectLst/>
                <a:latin typeface="Times New Roman" panose="02020603050405020304" pitchFamily="18" charset="0"/>
                <a:cs typeface="Times New Roman" panose="02020603050405020304" pitchFamily="18" charset="0"/>
              </a:rPr>
              <a:t>The closer to 0 means to forget</a:t>
            </a:r>
            <a:r>
              <a:rPr lang="en-US" b="0" i="0" dirty="0">
                <a:solidFill>
                  <a:srgbClr val="242424"/>
                </a:solidFill>
                <a:effectLst/>
                <a:latin typeface="Times New Roman" panose="02020603050405020304" pitchFamily="18" charset="0"/>
                <a:cs typeface="Times New Roman" panose="02020603050405020304" pitchFamily="18" charset="0"/>
              </a:rPr>
              <a:t>, and the </a:t>
            </a:r>
            <a:r>
              <a:rPr lang="en-US" b="0" i="0" dirty="0">
                <a:solidFill>
                  <a:srgbClr val="00B050"/>
                </a:solidFill>
                <a:effectLst/>
                <a:latin typeface="Times New Roman" panose="02020603050405020304" pitchFamily="18" charset="0"/>
                <a:cs typeface="Times New Roman" panose="02020603050405020304" pitchFamily="18" charset="0"/>
              </a:rPr>
              <a:t>closer to 1 means to keep</a:t>
            </a:r>
            <a:r>
              <a:rPr lang="en-US" b="0" i="0" dirty="0">
                <a:solidFill>
                  <a:srgbClr val="242424"/>
                </a:solidFill>
                <a:effectLst/>
                <a:latin typeface="Times New Roman" panose="02020603050405020304" pitchFamily="18" charset="0"/>
                <a:cs typeface="Times New Roman" panose="02020603050405020304" pitchFamily="18" charset="0"/>
              </a:rPr>
              <a:t>.</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spTree>
    <p:extLst>
      <p:ext uri="{BB962C8B-B14F-4D97-AF65-F5344CB8AC3E}">
        <p14:creationId xmlns:p14="http://schemas.microsoft.com/office/powerpoint/2010/main" val="250290005"/>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a:bodyPr>
          <a:lstStyle/>
          <a:p>
            <a:pPr algn="just"/>
            <a:endParaRPr lang="en-US" b="0"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7170" name="Picture 2">
            <a:extLst>
              <a:ext uri="{FF2B5EF4-FFF2-40B4-BE49-F238E27FC236}">
                <a16:creationId xmlns:a16="http://schemas.microsoft.com/office/drawing/2014/main" id="{87ABC46D-1D77-63E6-53FC-445828815C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0368" y="1124622"/>
            <a:ext cx="9379404"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339224"/>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a:bodyPr>
          <a:lstStyle/>
          <a:p>
            <a:pPr algn="just"/>
            <a:r>
              <a:rPr lang="en-US" b="1" i="0" dirty="0">
                <a:solidFill>
                  <a:srgbClr val="242424"/>
                </a:solidFill>
                <a:effectLst/>
                <a:latin typeface="Times New Roman" panose="02020603050405020304" pitchFamily="18" charset="0"/>
                <a:cs typeface="Times New Roman" panose="02020603050405020304" pitchFamily="18" charset="0"/>
              </a:rPr>
              <a:t>Input Gate</a:t>
            </a:r>
          </a:p>
          <a:p>
            <a:pPr algn="just"/>
            <a:r>
              <a:rPr lang="en-US" i="0" dirty="0">
                <a:solidFill>
                  <a:srgbClr val="242424"/>
                </a:solidFill>
                <a:effectLst/>
                <a:latin typeface="Times New Roman" panose="02020603050405020304" pitchFamily="18" charset="0"/>
                <a:cs typeface="Times New Roman" panose="02020603050405020304" pitchFamily="18" charset="0"/>
              </a:rPr>
              <a:t>we pass the </a:t>
            </a:r>
            <a:r>
              <a:rPr lang="en-US" b="1" i="0" dirty="0">
                <a:solidFill>
                  <a:schemeClr val="accent6">
                    <a:lumMod val="75000"/>
                  </a:schemeClr>
                </a:solidFill>
                <a:effectLst/>
                <a:latin typeface="Times New Roman" panose="02020603050405020304" pitchFamily="18" charset="0"/>
                <a:cs typeface="Times New Roman" panose="02020603050405020304" pitchFamily="18" charset="0"/>
              </a:rPr>
              <a:t>previous hidden state and current input </a:t>
            </a:r>
            <a:r>
              <a:rPr lang="en-US" i="0" dirty="0">
                <a:solidFill>
                  <a:srgbClr val="242424"/>
                </a:solidFill>
                <a:effectLst/>
                <a:latin typeface="Times New Roman" panose="02020603050405020304" pitchFamily="18" charset="0"/>
                <a:cs typeface="Times New Roman" panose="02020603050405020304" pitchFamily="18" charset="0"/>
              </a:rPr>
              <a:t>into a sigmoid function. That decides which values will be updated by transforming the values to be between 0 and 1. 0 means not important, and 1 means important. </a:t>
            </a:r>
          </a:p>
          <a:p>
            <a:pPr algn="just"/>
            <a:r>
              <a:rPr lang="en-US" i="0" dirty="0">
                <a:solidFill>
                  <a:srgbClr val="242424"/>
                </a:solidFill>
                <a:effectLst/>
                <a:latin typeface="Times New Roman" panose="02020603050405020304" pitchFamily="18" charset="0"/>
                <a:cs typeface="Times New Roman" panose="02020603050405020304" pitchFamily="18" charset="0"/>
              </a:rPr>
              <a:t>You also </a:t>
            </a:r>
            <a:r>
              <a:rPr lang="en-US" b="1" i="0" dirty="0">
                <a:solidFill>
                  <a:schemeClr val="accent6">
                    <a:lumMod val="75000"/>
                  </a:schemeClr>
                </a:solidFill>
                <a:effectLst/>
                <a:latin typeface="Times New Roman" panose="02020603050405020304" pitchFamily="18" charset="0"/>
                <a:cs typeface="Times New Roman" panose="02020603050405020304" pitchFamily="18" charset="0"/>
              </a:rPr>
              <a:t>pass the hidden state and current input into the tanh function </a:t>
            </a:r>
            <a:r>
              <a:rPr lang="en-US" i="0" dirty="0">
                <a:solidFill>
                  <a:srgbClr val="242424"/>
                </a:solidFill>
                <a:effectLst/>
                <a:latin typeface="Times New Roman" panose="02020603050405020304" pitchFamily="18" charset="0"/>
                <a:cs typeface="Times New Roman" panose="02020603050405020304" pitchFamily="18" charset="0"/>
              </a:rPr>
              <a:t>to squish values between -1 and 1 to help regulate the network. </a:t>
            </a:r>
          </a:p>
          <a:p>
            <a:pPr algn="just"/>
            <a:r>
              <a:rPr lang="en-US" i="0" dirty="0">
                <a:solidFill>
                  <a:srgbClr val="242424"/>
                </a:solidFill>
                <a:effectLst/>
                <a:latin typeface="Times New Roman" panose="02020603050405020304" pitchFamily="18" charset="0"/>
                <a:cs typeface="Times New Roman" panose="02020603050405020304" pitchFamily="18" charset="0"/>
              </a:rPr>
              <a:t>Then you </a:t>
            </a:r>
            <a:r>
              <a:rPr lang="en-US" i="0" dirty="0">
                <a:solidFill>
                  <a:srgbClr val="C00000"/>
                </a:solidFill>
                <a:effectLst/>
                <a:latin typeface="Times New Roman" panose="02020603050405020304" pitchFamily="18" charset="0"/>
                <a:cs typeface="Times New Roman" panose="02020603050405020304" pitchFamily="18" charset="0"/>
              </a:rPr>
              <a:t>multiply</a:t>
            </a:r>
            <a:r>
              <a:rPr lang="en-US" i="0" dirty="0">
                <a:solidFill>
                  <a:srgbClr val="242424"/>
                </a:solidFill>
                <a:effectLst/>
                <a:latin typeface="Times New Roman" panose="02020603050405020304" pitchFamily="18" charset="0"/>
                <a:cs typeface="Times New Roman" panose="02020603050405020304" pitchFamily="18" charset="0"/>
              </a:rPr>
              <a:t> the </a:t>
            </a:r>
            <a:r>
              <a:rPr lang="en-US" i="0" dirty="0">
                <a:solidFill>
                  <a:srgbClr val="0070C0"/>
                </a:solidFill>
                <a:effectLst/>
                <a:latin typeface="Times New Roman" panose="02020603050405020304" pitchFamily="18" charset="0"/>
                <a:cs typeface="Times New Roman" panose="02020603050405020304" pitchFamily="18" charset="0"/>
              </a:rPr>
              <a:t>tanh output with the sigmoid output</a:t>
            </a:r>
            <a:r>
              <a:rPr lang="en-US" i="0" dirty="0">
                <a:solidFill>
                  <a:srgbClr val="242424"/>
                </a:solidFill>
                <a:effectLst/>
                <a:latin typeface="Times New Roman" panose="02020603050405020304" pitchFamily="18" charset="0"/>
                <a:cs typeface="Times New Roman" panose="02020603050405020304" pitchFamily="18" charset="0"/>
              </a:rPr>
              <a:t>. The sigmoid output will decide which information is important to keep from the tanh output.</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spTree>
    <p:extLst>
      <p:ext uri="{BB962C8B-B14F-4D97-AF65-F5344CB8AC3E}">
        <p14:creationId xmlns:p14="http://schemas.microsoft.com/office/powerpoint/2010/main" val="562155838"/>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a:bodyPr>
          <a:lstStyle/>
          <a:p>
            <a:pPr algn="just"/>
            <a:endParaRPr lang="en-US"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9218" name="Picture 2">
            <a:extLst>
              <a:ext uri="{FF2B5EF4-FFF2-40B4-BE49-F238E27FC236}">
                <a16:creationId xmlns:a16="http://schemas.microsoft.com/office/drawing/2014/main" id="{12846BE8-D67F-F02A-869F-DD378A38B0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1625" y="1285875"/>
            <a:ext cx="9048750" cy="428625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3">
            <p14:nvContentPartPr>
              <p14:cNvPr id="17" name="Ink 16">
                <a:extLst>
                  <a:ext uri="{FF2B5EF4-FFF2-40B4-BE49-F238E27FC236}">
                    <a16:creationId xmlns:a16="http://schemas.microsoft.com/office/drawing/2014/main" id="{407CB0EE-6964-C1AA-2CB0-0D5A1B387755}"/>
                  </a:ext>
                </a:extLst>
              </p14:cNvPr>
              <p14:cNvContentPartPr/>
              <p14:nvPr/>
            </p14:nvContentPartPr>
            <p14:xfrm>
              <a:off x="6583320" y="3935160"/>
              <a:ext cx="360" cy="360"/>
            </p14:xfrm>
          </p:contentPart>
        </mc:Choice>
        <mc:Fallback xmlns="">
          <p:pic>
            <p:nvPicPr>
              <p:cNvPr id="17" name="Ink 16">
                <a:extLst>
                  <a:ext uri="{FF2B5EF4-FFF2-40B4-BE49-F238E27FC236}">
                    <a16:creationId xmlns:a16="http://schemas.microsoft.com/office/drawing/2014/main" id="{407CB0EE-6964-C1AA-2CB0-0D5A1B387755}"/>
                  </a:ext>
                </a:extLst>
              </p:cNvPr>
              <p:cNvPicPr/>
              <p:nvPr/>
            </p:nvPicPr>
            <p:blipFill>
              <a:blip r:embed="rId7"/>
              <a:stretch>
                <a:fillRect/>
              </a:stretch>
            </p:blipFill>
            <p:spPr>
              <a:xfrm>
                <a:off x="6573960" y="3925800"/>
                <a:ext cx="19080" cy="19080"/>
              </a:xfrm>
              <a:prstGeom prst="rect">
                <a:avLst/>
              </a:prstGeom>
            </p:spPr>
          </p:pic>
        </mc:Fallback>
      </mc:AlternateContent>
    </p:spTree>
    <p:extLst>
      <p:ext uri="{BB962C8B-B14F-4D97-AF65-F5344CB8AC3E}">
        <p14:creationId xmlns:p14="http://schemas.microsoft.com/office/powerpoint/2010/main" val="805030519"/>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fontScale="92500"/>
          </a:bodyPr>
          <a:lstStyle/>
          <a:p>
            <a:pPr algn="just"/>
            <a:r>
              <a:rPr lang="en-US" b="1" i="0" dirty="0">
                <a:solidFill>
                  <a:srgbClr val="242424"/>
                </a:solidFill>
                <a:effectLst/>
                <a:latin typeface="Times New Roman" panose="02020603050405020304" pitchFamily="18" charset="0"/>
                <a:cs typeface="Times New Roman" panose="02020603050405020304" pitchFamily="18" charset="0"/>
              </a:rPr>
              <a:t>Cell State</a:t>
            </a:r>
          </a:p>
          <a:p>
            <a:pPr algn="just">
              <a:lnSpc>
                <a:spcPct val="150000"/>
              </a:lnSpc>
            </a:pPr>
            <a:r>
              <a:rPr lang="en-US" i="0" dirty="0">
                <a:solidFill>
                  <a:srgbClr val="242424"/>
                </a:solidFill>
                <a:effectLst/>
                <a:latin typeface="Times New Roman" panose="02020603050405020304" pitchFamily="18" charset="0"/>
                <a:cs typeface="Times New Roman" panose="02020603050405020304" pitchFamily="18" charset="0"/>
              </a:rPr>
              <a:t>Now we should have enough information to calculate the cell state. </a:t>
            </a:r>
          </a:p>
          <a:p>
            <a:pPr algn="just">
              <a:lnSpc>
                <a:spcPct val="150000"/>
              </a:lnSpc>
            </a:pPr>
            <a:r>
              <a:rPr lang="en-US" i="0" dirty="0">
                <a:solidFill>
                  <a:srgbClr val="242424"/>
                </a:solidFill>
                <a:effectLst/>
                <a:latin typeface="Times New Roman" panose="02020603050405020304" pitchFamily="18" charset="0"/>
                <a:cs typeface="Times New Roman" panose="02020603050405020304" pitchFamily="18" charset="0"/>
              </a:rPr>
              <a:t>First, the </a:t>
            </a:r>
            <a:r>
              <a:rPr lang="en-US" b="1" i="0" dirty="0">
                <a:solidFill>
                  <a:schemeClr val="accent6">
                    <a:lumMod val="50000"/>
                  </a:schemeClr>
                </a:solidFill>
                <a:effectLst/>
                <a:latin typeface="Times New Roman" panose="02020603050405020304" pitchFamily="18" charset="0"/>
                <a:cs typeface="Times New Roman" panose="02020603050405020304" pitchFamily="18" charset="0"/>
              </a:rPr>
              <a:t>cell state </a:t>
            </a:r>
            <a:r>
              <a:rPr lang="en-US" i="0" dirty="0">
                <a:solidFill>
                  <a:srgbClr val="242424"/>
                </a:solidFill>
                <a:effectLst/>
                <a:latin typeface="Times New Roman" panose="02020603050405020304" pitchFamily="18" charset="0"/>
                <a:cs typeface="Times New Roman" panose="02020603050405020304" pitchFamily="18" charset="0"/>
              </a:rPr>
              <a:t>gets </a:t>
            </a:r>
            <a:r>
              <a:rPr lang="en-US" i="0" dirty="0">
                <a:solidFill>
                  <a:srgbClr val="0070C0"/>
                </a:solidFill>
                <a:effectLst/>
                <a:latin typeface="Times New Roman" panose="02020603050405020304" pitchFamily="18" charset="0"/>
                <a:cs typeface="Times New Roman" panose="02020603050405020304" pitchFamily="18" charset="0"/>
              </a:rPr>
              <a:t>pointwise multiplied </a:t>
            </a:r>
            <a:r>
              <a:rPr lang="en-US" i="0" dirty="0">
                <a:solidFill>
                  <a:srgbClr val="242424"/>
                </a:solidFill>
                <a:effectLst/>
                <a:latin typeface="Times New Roman" panose="02020603050405020304" pitchFamily="18" charset="0"/>
                <a:cs typeface="Times New Roman" panose="02020603050405020304" pitchFamily="18" charset="0"/>
              </a:rPr>
              <a:t>by the </a:t>
            </a:r>
            <a:r>
              <a:rPr lang="en-US" b="1" i="0" dirty="0">
                <a:solidFill>
                  <a:srgbClr val="00B050"/>
                </a:solidFill>
                <a:effectLst/>
                <a:latin typeface="Times New Roman" panose="02020603050405020304" pitchFamily="18" charset="0"/>
                <a:cs typeface="Times New Roman" panose="02020603050405020304" pitchFamily="18" charset="0"/>
              </a:rPr>
              <a:t>forget vector</a:t>
            </a:r>
            <a:r>
              <a:rPr lang="en-US" i="0" dirty="0">
                <a:solidFill>
                  <a:srgbClr val="242424"/>
                </a:solidFill>
                <a:effectLst/>
                <a:latin typeface="Times New Roman" panose="02020603050405020304" pitchFamily="18" charset="0"/>
                <a:cs typeface="Times New Roman" panose="02020603050405020304" pitchFamily="18" charset="0"/>
              </a:rPr>
              <a:t>. This has a possibility of </a:t>
            </a:r>
            <a:r>
              <a:rPr lang="en-US" i="0" dirty="0">
                <a:solidFill>
                  <a:srgbClr val="C00000"/>
                </a:solidFill>
                <a:effectLst/>
                <a:latin typeface="Times New Roman" panose="02020603050405020304" pitchFamily="18" charset="0"/>
                <a:cs typeface="Times New Roman" panose="02020603050405020304" pitchFamily="18" charset="0"/>
              </a:rPr>
              <a:t>dropping values in the cell state </a:t>
            </a:r>
            <a:r>
              <a:rPr lang="en-US" i="0" dirty="0">
                <a:solidFill>
                  <a:srgbClr val="242424"/>
                </a:solidFill>
                <a:effectLst/>
                <a:latin typeface="Times New Roman" panose="02020603050405020304" pitchFamily="18" charset="0"/>
                <a:cs typeface="Times New Roman" panose="02020603050405020304" pitchFamily="18" charset="0"/>
              </a:rPr>
              <a:t>if it gets multiplied by values near 0. </a:t>
            </a:r>
          </a:p>
          <a:p>
            <a:pPr algn="just">
              <a:lnSpc>
                <a:spcPct val="150000"/>
              </a:lnSpc>
            </a:pPr>
            <a:r>
              <a:rPr lang="en-US" i="0" dirty="0">
                <a:solidFill>
                  <a:srgbClr val="242424"/>
                </a:solidFill>
                <a:effectLst/>
                <a:latin typeface="Times New Roman" panose="02020603050405020304" pitchFamily="18" charset="0"/>
                <a:cs typeface="Times New Roman" panose="02020603050405020304" pitchFamily="18" charset="0"/>
              </a:rPr>
              <a:t>Then we take the output from the </a:t>
            </a:r>
            <a:r>
              <a:rPr lang="en-US" i="0" dirty="0">
                <a:solidFill>
                  <a:srgbClr val="00B050"/>
                </a:solidFill>
                <a:effectLst/>
                <a:latin typeface="Times New Roman" panose="02020603050405020304" pitchFamily="18" charset="0"/>
                <a:cs typeface="Times New Roman" panose="02020603050405020304" pitchFamily="18" charset="0"/>
              </a:rPr>
              <a:t>input gate</a:t>
            </a:r>
            <a:r>
              <a:rPr lang="en-US" i="0" dirty="0">
                <a:solidFill>
                  <a:srgbClr val="242424"/>
                </a:solidFill>
                <a:effectLst/>
                <a:latin typeface="Times New Roman" panose="02020603050405020304" pitchFamily="18" charset="0"/>
                <a:cs typeface="Times New Roman" panose="02020603050405020304" pitchFamily="18" charset="0"/>
              </a:rPr>
              <a:t> and do </a:t>
            </a:r>
            <a:r>
              <a:rPr lang="en-US" i="0" dirty="0">
                <a:solidFill>
                  <a:srgbClr val="00B050"/>
                </a:solidFill>
                <a:effectLst/>
                <a:latin typeface="Times New Roman" panose="02020603050405020304" pitchFamily="18" charset="0"/>
                <a:cs typeface="Times New Roman" panose="02020603050405020304" pitchFamily="18" charset="0"/>
              </a:rPr>
              <a:t>a pointwise addition </a:t>
            </a:r>
            <a:r>
              <a:rPr lang="en-US" i="0" dirty="0">
                <a:solidFill>
                  <a:srgbClr val="242424"/>
                </a:solidFill>
                <a:effectLst/>
                <a:latin typeface="Times New Roman" panose="02020603050405020304" pitchFamily="18" charset="0"/>
                <a:cs typeface="Times New Roman" panose="02020603050405020304" pitchFamily="18" charset="0"/>
              </a:rPr>
              <a:t>which updates the cell state to new values that the neural network finds relevant.</a:t>
            </a:r>
          </a:p>
          <a:p>
            <a:pPr algn="just"/>
            <a:endParaRPr lang="en-US" b="1" i="0" dirty="0">
              <a:solidFill>
                <a:srgbClr val="242424"/>
              </a:solidFill>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spTree>
    <p:extLst>
      <p:ext uri="{BB962C8B-B14F-4D97-AF65-F5344CB8AC3E}">
        <p14:creationId xmlns:p14="http://schemas.microsoft.com/office/powerpoint/2010/main" val="1619611547"/>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1026" name="Picture 2">
            <a:extLst>
              <a:ext uri="{FF2B5EF4-FFF2-40B4-BE49-F238E27FC236}">
                <a16:creationId xmlns:a16="http://schemas.microsoft.com/office/drawing/2014/main" id="{35672B9F-BE2C-A7CA-480F-A3D23E3411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53381" y="1291431"/>
            <a:ext cx="904875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4976691"/>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fontScale="92500"/>
          </a:bodyPr>
          <a:lstStyle/>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Output Gate</a:t>
            </a:r>
          </a:p>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The output gate decides what the next hidden state should be. Remember that the hidden state contains information on </a:t>
            </a:r>
            <a:r>
              <a:rPr lang="en-US" b="1" i="0" dirty="0">
                <a:solidFill>
                  <a:srgbClr val="00B0F0"/>
                </a:solidFill>
                <a:effectLst/>
                <a:latin typeface="Times New Roman" panose="02020603050405020304" pitchFamily="18" charset="0"/>
                <a:cs typeface="Times New Roman" panose="02020603050405020304" pitchFamily="18" charset="0"/>
              </a:rPr>
              <a:t>previous inputs</a:t>
            </a:r>
            <a:r>
              <a:rPr lang="en-US" i="0" dirty="0">
                <a:solidFill>
                  <a:srgbClr val="242424"/>
                </a:solidFill>
                <a:effectLst/>
                <a:latin typeface="Times New Roman" panose="02020603050405020304" pitchFamily="18" charset="0"/>
                <a:cs typeface="Times New Roman" panose="02020603050405020304" pitchFamily="18" charset="0"/>
              </a:rPr>
              <a:t>. The hidden state is also used </a:t>
            </a:r>
            <a:r>
              <a:rPr lang="en-US" i="0" dirty="0">
                <a:solidFill>
                  <a:srgbClr val="0070C0"/>
                </a:solidFill>
                <a:effectLst/>
                <a:latin typeface="Times New Roman" panose="02020603050405020304" pitchFamily="18" charset="0"/>
                <a:cs typeface="Times New Roman" panose="02020603050405020304" pitchFamily="18" charset="0"/>
              </a:rPr>
              <a:t>for predictions</a:t>
            </a:r>
            <a:r>
              <a:rPr lang="en-US" i="0" dirty="0">
                <a:solidFill>
                  <a:srgbClr val="242424"/>
                </a:solidFill>
                <a:effectLst/>
                <a:latin typeface="Times New Roman" panose="02020603050405020304" pitchFamily="18" charset="0"/>
                <a:cs typeface="Times New Roman" panose="02020603050405020304" pitchFamily="18" charset="0"/>
              </a:rPr>
              <a:t>.</a:t>
            </a:r>
          </a:p>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 First, we pass the previous hidden state and the current input into a sigmoid function. </a:t>
            </a:r>
          </a:p>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Then we pass the newly modified cell state to the tanh function. </a:t>
            </a:r>
          </a:p>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We multiply the tanh output with the sigmoid output to decide what information the hidden state should carry. The output is the hidden state. The new cell state and the new hidden is then carried over to the next time step.</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spTree>
    <p:extLst>
      <p:ext uri="{BB962C8B-B14F-4D97-AF65-F5344CB8AC3E}">
        <p14:creationId xmlns:p14="http://schemas.microsoft.com/office/powerpoint/2010/main" val="3984235270"/>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3" name="Content Placeholder 2">
            <a:extLst>
              <a:ext uri="{FF2B5EF4-FFF2-40B4-BE49-F238E27FC236}">
                <a16:creationId xmlns:a16="http://schemas.microsoft.com/office/drawing/2014/main" id="{D29B448F-9F14-708E-63E7-39E31C3FFF10}"/>
              </a:ext>
            </a:extLst>
          </p:cNvPr>
          <p:cNvSpPr>
            <a:spLocks noGrp="1"/>
          </p:cNvSpPr>
          <p:nvPr>
            <p:ph idx="1"/>
          </p:nvPr>
        </p:nvSpPr>
        <p:spPr>
          <a:xfrm>
            <a:off x="479147" y="1124622"/>
            <a:ext cx="11397167" cy="5097273"/>
          </a:xfrm>
        </p:spPr>
        <p:txBody>
          <a:bodyPr>
            <a:normAutofit fontScale="92500"/>
          </a:bodyPr>
          <a:lstStyle/>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Output Gate</a:t>
            </a:r>
          </a:p>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The output gate decides what the next hidden state should be. Remember that the hidden state contains information on </a:t>
            </a:r>
            <a:r>
              <a:rPr lang="en-US" b="1" i="0" dirty="0">
                <a:solidFill>
                  <a:srgbClr val="00B0F0"/>
                </a:solidFill>
                <a:effectLst/>
                <a:latin typeface="Times New Roman" panose="02020603050405020304" pitchFamily="18" charset="0"/>
                <a:cs typeface="Times New Roman" panose="02020603050405020304" pitchFamily="18" charset="0"/>
              </a:rPr>
              <a:t>previous inputs</a:t>
            </a:r>
            <a:r>
              <a:rPr lang="en-US" i="0" dirty="0">
                <a:solidFill>
                  <a:srgbClr val="242424"/>
                </a:solidFill>
                <a:effectLst/>
                <a:latin typeface="Times New Roman" panose="02020603050405020304" pitchFamily="18" charset="0"/>
                <a:cs typeface="Times New Roman" panose="02020603050405020304" pitchFamily="18" charset="0"/>
              </a:rPr>
              <a:t>. The hidden state is also used </a:t>
            </a:r>
            <a:r>
              <a:rPr lang="en-US" i="0" dirty="0">
                <a:solidFill>
                  <a:srgbClr val="0070C0"/>
                </a:solidFill>
                <a:effectLst/>
                <a:latin typeface="Times New Roman" panose="02020603050405020304" pitchFamily="18" charset="0"/>
                <a:cs typeface="Times New Roman" panose="02020603050405020304" pitchFamily="18" charset="0"/>
              </a:rPr>
              <a:t>for predictions</a:t>
            </a:r>
            <a:r>
              <a:rPr lang="en-US" i="0" dirty="0">
                <a:solidFill>
                  <a:srgbClr val="242424"/>
                </a:solidFill>
                <a:effectLst/>
                <a:latin typeface="Times New Roman" panose="02020603050405020304" pitchFamily="18" charset="0"/>
                <a:cs typeface="Times New Roman" panose="02020603050405020304" pitchFamily="18" charset="0"/>
              </a:rPr>
              <a:t>.</a:t>
            </a:r>
          </a:p>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 First, we pass the previous hidden state and the current input into a sigmoid function. </a:t>
            </a:r>
          </a:p>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Then we pass the newly modified cell state to the tanh function. </a:t>
            </a:r>
          </a:p>
          <a:p>
            <a:pPr algn="just">
              <a:lnSpc>
                <a:spcPct val="110000"/>
              </a:lnSpc>
              <a:spcBef>
                <a:spcPts val="600"/>
              </a:spcBef>
            </a:pPr>
            <a:r>
              <a:rPr lang="en-US" i="0" dirty="0">
                <a:solidFill>
                  <a:srgbClr val="242424"/>
                </a:solidFill>
                <a:effectLst/>
                <a:latin typeface="Times New Roman" panose="02020603050405020304" pitchFamily="18" charset="0"/>
                <a:cs typeface="Times New Roman" panose="02020603050405020304" pitchFamily="18" charset="0"/>
              </a:rPr>
              <a:t>We multiply the tanh output with the sigmoid output to decide what information the hidden state should carry. The output is the hidden state. The new cell state and the new hidden is then carried over to the next time step.</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spTree>
    <p:extLst>
      <p:ext uri="{BB962C8B-B14F-4D97-AF65-F5344CB8AC3E}">
        <p14:creationId xmlns:p14="http://schemas.microsoft.com/office/powerpoint/2010/main" val="3260154290"/>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C2753-B242-1C13-9652-3DBE4D5D51A5}"/>
              </a:ext>
            </a:extLst>
          </p:cNvPr>
          <p:cNvSpPr>
            <a:spLocks noGrp="1"/>
          </p:cNvSpPr>
          <p:nvPr>
            <p:ph type="title"/>
          </p:nvPr>
        </p:nvSpPr>
        <p:spPr/>
        <p:txBody>
          <a:bodyPr/>
          <a:lstStyle/>
          <a:p>
            <a:r>
              <a:rPr lang="en-US" dirty="0"/>
              <a:t>Long Short-Term Memory (LSTM)</a:t>
            </a:r>
          </a:p>
        </p:txBody>
      </p:sp>
      <p:sp>
        <p:nvSpPr>
          <p:cNvPr id="5" name="TextBox 4">
            <a:extLst>
              <a:ext uri="{FF2B5EF4-FFF2-40B4-BE49-F238E27FC236}">
                <a16:creationId xmlns:a16="http://schemas.microsoft.com/office/drawing/2014/main" id="{E876756A-E14F-2CF1-F5F7-097D17D4360A}"/>
              </a:ext>
            </a:extLst>
          </p:cNvPr>
          <p:cNvSpPr txBox="1"/>
          <p:nvPr/>
        </p:nvSpPr>
        <p:spPr>
          <a:xfrm>
            <a:off x="234044" y="5960285"/>
            <a:ext cx="8899070" cy="307777"/>
          </a:xfrm>
          <a:prstGeom prst="rect">
            <a:avLst/>
          </a:prstGeom>
          <a:noFill/>
        </p:spPr>
        <p:txBody>
          <a:bodyPr wrap="square">
            <a:spAutoFit/>
          </a:bodyPr>
          <a:lstStyle/>
          <a:p>
            <a:r>
              <a:rPr lang="en-US" dirty="0"/>
              <a:t>https://towardsdatascience.com/illustrated-guide-to-lstms-and-gru-s-a-step-by-step-explanation-44e9eb85bf21</a:t>
            </a:r>
          </a:p>
        </p:txBody>
      </p:sp>
      <p:pic>
        <p:nvPicPr>
          <p:cNvPr id="2050" name="Picture 2">
            <a:extLst>
              <a:ext uri="{FF2B5EF4-FFF2-40B4-BE49-F238E27FC236}">
                <a16:creationId xmlns:a16="http://schemas.microsoft.com/office/drawing/2014/main" id="{44FB0685-1B83-DCED-8517-A0E148301FE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6082" y="1083725"/>
            <a:ext cx="10619835" cy="5030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471614"/>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B675B-1DE4-3874-C965-BFA09FA57EFD}"/>
              </a:ext>
            </a:extLst>
          </p:cNvPr>
          <p:cNvSpPr>
            <a:spLocks noGrp="1"/>
          </p:cNvSpPr>
          <p:nvPr>
            <p:ph type="title"/>
          </p:nvPr>
        </p:nvSpPr>
        <p:spPr/>
        <p:txBody>
          <a:bodyPr/>
          <a:lstStyle/>
          <a:p>
            <a:r>
              <a:rPr lang="en-US" dirty="0"/>
              <a:t>GRU and LSTM</a:t>
            </a:r>
          </a:p>
        </p:txBody>
      </p:sp>
      <p:sp>
        <p:nvSpPr>
          <p:cNvPr id="3" name="Content Placeholder 2">
            <a:extLst>
              <a:ext uri="{FF2B5EF4-FFF2-40B4-BE49-F238E27FC236}">
                <a16:creationId xmlns:a16="http://schemas.microsoft.com/office/drawing/2014/main" id="{F0A492B1-3EF0-E699-EA63-EA7A9ED15D50}"/>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LSTM and GRU introduce additional mechanisms to RNNs that allow them to selectively </a:t>
            </a:r>
            <a:r>
              <a:rPr lang="en-US" b="1" dirty="0">
                <a:solidFill>
                  <a:srgbClr val="0070C0"/>
                </a:solidFill>
                <a:latin typeface="Times New Roman" panose="02020603050405020304" pitchFamily="18" charset="0"/>
                <a:cs typeface="Times New Roman" panose="02020603050405020304" pitchFamily="18" charset="0"/>
              </a:rPr>
              <a:t>retain or update information over time</a:t>
            </a:r>
            <a:r>
              <a:rPr lang="en-US" dirty="0">
                <a:latin typeface="Times New Roman" panose="02020603050405020304" pitchFamily="18" charset="0"/>
                <a:cs typeface="Times New Roman" panose="02020603050405020304" pitchFamily="18" charset="0"/>
              </a:rPr>
              <a:t>. This enables them to capture </a:t>
            </a:r>
            <a:r>
              <a:rPr lang="en-US" b="1" dirty="0">
                <a:solidFill>
                  <a:srgbClr val="0070C0"/>
                </a:solidFill>
                <a:latin typeface="Times New Roman" panose="02020603050405020304" pitchFamily="18" charset="0"/>
                <a:cs typeface="Times New Roman" panose="02020603050405020304" pitchFamily="18" charset="0"/>
              </a:rPr>
              <a:t>long-term dependencies </a:t>
            </a:r>
            <a:r>
              <a:rPr lang="en-US" dirty="0">
                <a:latin typeface="Times New Roman" panose="02020603050405020304" pitchFamily="18" charset="0"/>
                <a:cs typeface="Times New Roman" panose="02020603050405020304" pitchFamily="18" charset="0"/>
              </a:rPr>
              <a:t>in sequences and make use of relevant information from the past.</a:t>
            </a:r>
          </a:p>
        </p:txBody>
      </p:sp>
    </p:spTree>
    <p:extLst>
      <p:ext uri="{BB962C8B-B14F-4D97-AF65-F5344CB8AC3E}">
        <p14:creationId xmlns:p14="http://schemas.microsoft.com/office/powerpoint/2010/main" val="2167395731"/>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8C110-FB8A-370F-E3B9-CBF5BE75771A}"/>
              </a:ext>
            </a:extLst>
          </p:cNvPr>
          <p:cNvSpPr>
            <a:spLocks noGrp="1"/>
          </p:cNvSpPr>
          <p:nvPr>
            <p:ph type="title"/>
          </p:nvPr>
        </p:nvSpPr>
        <p:spPr/>
        <p:txBody>
          <a:bodyPr>
            <a:normAutofit/>
          </a:bodyPr>
          <a:lstStyle/>
          <a:p>
            <a:r>
              <a:rPr lang="en-US" dirty="0"/>
              <a:t>LSTM</a:t>
            </a:r>
          </a:p>
        </p:txBody>
      </p:sp>
      <p:sp>
        <p:nvSpPr>
          <p:cNvPr id="3" name="Content Placeholder 2">
            <a:extLst>
              <a:ext uri="{FF2B5EF4-FFF2-40B4-BE49-F238E27FC236}">
                <a16:creationId xmlns:a16="http://schemas.microsoft.com/office/drawing/2014/main" id="{799460B2-059E-67AD-C092-E31A2BD979FE}"/>
              </a:ext>
            </a:extLst>
          </p:cNvPr>
          <p:cNvSpPr>
            <a:spLocks noGrp="1"/>
          </p:cNvSpPr>
          <p:nvPr>
            <p:ph idx="1"/>
          </p:nvPr>
        </p:nvSpPr>
        <p:spPr/>
        <p:txBody>
          <a:bodyPr>
            <a:normAutofit fontScale="92500" lnSpcReduction="10000"/>
          </a:bodyPr>
          <a:lstStyle/>
          <a:p>
            <a:pPr algn="just">
              <a:lnSpc>
                <a:spcPct val="120000"/>
              </a:lnSpc>
            </a:pPr>
            <a:r>
              <a:rPr lang="en-US" dirty="0">
                <a:latin typeface="Times New Roman" panose="02020603050405020304" pitchFamily="18" charset="0"/>
                <a:cs typeface="Times New Roman" panose="02020603050405020304" pitchFamily="18" charset="0"/>
              </a:rPr>
              <a:t>LSTM was introduced by </a:t>
            </a:r>
            <a:r>
              <a:rPr lang="en-US" dirty="0" err="1">
                <a:latin typeface="Times New Roman" panose="02020603050405020304" pitchFamily="18" charset="0"/>
                <a:cs typeface="Times New Roman" panose="02020603050405020304" pitchFamily="18" charset="0"/>
              </a:rPr>
              <a:t>Hochreiter</a:t>
            </a:r>
            <a:r>
              <a:rPr lang="en-US" dirty="0">
                <a:latin typeface="Times New Roman" panose="02020603050405020304" pitchFamily="18" charset="0"/>
                <a:cs typeface="Times New Roman" panose="02020603050405020304" pitchFamily="18" charset="0"/>
              </a:rPr>
              <a:t> and </a:t>
            </a:r>
            <a:r>
              <a:rPr lang="en-US" dirty="0" err="1">
                <a:latin typeface="Times New Roman" panose="02020603050405020304" pitchFamily="18" charset="0"/>
                <a:cs typeface="Times New Roman" panose="02020603050405020304" pitchFamily="18" charset="0"/>
              </a:rPr>
              <a:t>Schmidhuber</a:t>
            </a:r>
            <a:r>
              <a:rPr lang="en-US" dirty="0">
                <a:latin typeface="Times New Roman" panose="02020603050405020304" pitchFamily="18" charset="0"/>
                <a:cs typeface="Times New Roman" panose="02020603050405020304" pitchFamily="18" charset="0"/>
              </a:rPr>
              <a:t> in 1997.</a:t>
            </a:r>
          </a:p>
          <a:p>
            <a:pPr algn="just">
              <a:lnSpc>
                <a:spcPct val="120000"/>
              </a:lnSpc>
            </a:pPr>
            <a:r>
              <a:rPr lang="en-US" dirty="0">
                <a:latin typeface="Times New Roman" panose="02020603050405020304" pitchFamily="18" charset="0"/>
                <a:cs typeface="Times New Roman" panose="02020603050405020304" pitchFamily="18" charset="0"/>
              </a:rPr>
              <a:t>It consists of memory cells that can store and </a:t>
            </a:r>
            <a:r>
              <a:rPr lang="en-US" b="1" dirty="0">
                <a:solidFill>
                  <a:srgbClr val="0070C0"/>
                </a:solidFill>
                <a:latin typeface="Times New Roman" panose="02020603050405020304" pitchFamily="18" charset="0"/>
                <a:cs typeface="Times New Roman" panose="02020603050405020304" pitchFamily="18" charset="0"/>
              </a:rPr>
              <a:t>access information over long periods of time.</a:t>
            </a:r>
          </a:p>
          <a:p>
            <a:pPr algn="just">
              <a:lnSpc>
                <a:spcPct val="120000"/>
              </a:lnSpc>
            </a:pPr>
            <a:r>
              <a:rPr lang="en-US" dirty="0">
                <a:latin typeface="Times New Roman" panose="02020603050405020304" pitchFamily="18" charset="0"/>
                <a:cs typeface="Times New Roman" panose="02020603050405020304" pitchFamily="18" charset="0"/>
              </a:rPr>
              <a:t>The key components of an LSTM cell are the </a:t>
            </a:r>
            <a:r>
              <a:rPr lang="en-US" b="1" dirty="0">
                <a:solidFill>
                  <a:srgbClr val="0070C0"/>
                </a:solidFill>
                <a:latin typeface="Times New Roman" panose="02020603050405020304" pitchFamily="18" charset="0"/>
                <a:cs typeface="Times New Roman" panose="02020603050405020304" pitchFamily="18" charset="0"/>
              </a:rPr>
              <a:t>input gate, forget gate, output gate, and memory cell.</a:t>
            </a:r>
          </a:p>
          <a:p>
            <a:pPr algn="just">
              <a:lnSpc>
                <a:spcPct val="120000"/>
              </a:lnSpc>
            </a:pPr>
            <a:r>
              <a:rPr lang="en-US" dirty="0">
                <a:latin typeface="Times New Roman" panose="02020603050405020304" pitchFamily="18" charset="0"/>
                <a:cs typeface="Times New Roman" panose="02020603050405020304" pitchFamily="18" charset="0"/>
              </a:rPr>
              <a:t>The input gate determines whether to update the memory cell with new information.</a:t>
            </a:r>
          </a:p>
          <a:p>
            <a:pPr algn="just">
              <a:lnSpc>
                <a:spcPct val="120000"/>
              </a:lnSpc>
            </a:pPr>
            <a:r>
              <a:rPr lang="en-US" dirty="0">
                <a:latin typeface="Times New Roman" panose="02020603050405020304" pitchFamily="18" charset="0"/>
                <a:cs typeface="Times New Roman" panose="02020603050405020304" pitchFamily="18" charset="0"/>
              </a:rPr>
              <a:t>The forget gate decides which information to discard from the memory cell.</a:t>
            </a:r>
          </a:p>
          <a:p>
            <a:pPr algn="just">
              <a:lnSpc>
                <a:spcPct val="120000"/>
              </a:lnSpc>
            </a:pPr>
            <a:r>
              <a:rPr lang="en-US" dirty="0">
                <a:latin typeface="Times New Roman" panose="02020603050405020304" pitchFamily="18" charset="0"/>
                <a:cs typeface="Times New Roman" panose="02020603050405020304" pitchFamily="18" charset="0"/>
              </a:rPr>
              <a:t>The output gate controls the information to be output from the memory cell.</a:t>
            </a:r>
          </a:p>
        </p:txBody>
      </p:sp>
    </p:spTree>
    <p:extLst>
      <p:ext uri="{BB962C8B-B14F-4D97-AF65-F5344CB8AC3E}">
        <p14:creationId xmlns:p14="http://schemas.microsoft.com/office/powerpoint/2010/main" val="2943854840"/>
      </p:ext>
    </p:extLst>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83F9E-17A9-5D1D-C81B-AC4550FCD10E}"/>
              </a:ext>
            </a:extLst>
          </p:cNvPr>
          <p:cNvSpPr>
            <a:spLocks noGrp="1"/>
          </p:cNvSpPr>
          <p:nvPr>
            <p:ph type="title"/>
          </p:nvPr>
        </p:nvSpPr>
        <p:spPr/>
        <p:txBody>
          <a:bodyPr>
            <a:normAutofit/>
          </a:bodyPr>
          <a:lstStyle/>
          <a:p>
            <a:r>
              <a:rPr lang="en-US" dirty="0">
                <a:latin typeface="Times New Roman" panose="02020603050405020304" pitchFamily="18" charset="0"/>
                <a:cs typeface="Times New Roman" panose="02020603050405020304" pitchFamily="18" charset="0"/>
              </a:rPr>
              <a:t>GRU stands for Gated Recurrent Unit.(</a:t>
            </a:r>
            <a:r>
              <a:rPr lang="en-US" dirty="0"/>
              <a:t>GRU)</a:t>
            </a:r>
          </a:p>
        </p:txBody>
      </p:sp>
      <p:sp>
        <p:nvSpPr>
          <p:cNvPr id="3" name="Content Placeholder 2">
            <a:extLst>
              <a:ext uri="{FF2B5EF4-FFF2-40B4-BE49-F238E27FC236}">
                <a16:creationId xmlns:a16="http://schemas.microsoft.com/office/drawing/2014/main" id="{F27E75F3-5DD4-B89D-4D3B-E45E2CE5951B}"/>
              </a:ext>
            </a:extLst>
          </p:cNvPr>
          <p:cNvSpPr>
            <a:spLocks noGrp="1"/>
          </p:cNvSpPr>
          <p:nvPr>
            <p:ph idx="1"/>
          </p:nvPr>
        </p:nvSpPr>
        <p:spPr/>
        <p:txBody>
          <a:bodyPr>
            <a:normAutofit/>
          </a:bodyPr>
          <a:lstStyle/>
          <a:p>
            <a:pPr algn="just">
              <a:lnSpc>
                <a:spcPct val="120000"/>
              </a:lnSpc>
            </a:pPr>
            <a:r>
              <a:rPr lang="en-US" dirty="0">
                <a:latin typeface="Times New Roman" panose="02020603050405020304" pitchFamily="18" charset="0"/>
                <a:cs typeface="Times New Roman" panose="02020603050405020304" pitchFamily="18" charset="0"/>
              </a:rPr>
              <a:t>GRU was introduced by Cho et al. in </a:t>
            </a:r>
            <a:r>
              <a:rPr lang="en-US" dirty="0">
                <a:solidFill>
                  <a:srgbClr val="0070C0"/>
                </a:solidFill>
                <a:latin typeface="Times New Roman" panose="02020603050405020304" pitchFamily="18" charset="0"/>
                <a:cs typeface="Times New Roman" panose="02020603050405020304" pitchFamily="18" charset="0"/>
              </a:rPr>
              <a:t>2014</a:t>
            </a:r>
            <a:r>
              <a:rPr lang="en-US" dirty="0">
                <a:latin typeface="Times New Roman" panose="02020603050405020304" pitchFamily="18" charset="0"/>
                <a:cs typeface="Times New Roman" panose="02020603050405020304" pitchFamily="18" charset="0"/>
              </a:rPr>
              <a:t> as a </a:t>
            </a:r>
            <a:r>
              <a:rPr lang="en-US" dirty="0">
                <a:solidFill>
                  <a:srgbClr val="0070C0"/>
                </a:solidFill>
                <a:latin typeface="Times New Roman" panose="02020603050405020304" pitchFamily="18" charset="0"/>
                <a:cs typeface="Times New Roman" panose="02020603050405020304" pitchFamily="18" charset="0"/>
              </a:rPr>
              <a:t>simplified</a:t>
            </a:r>
            <a:r>
              <a:rPr lang="en-US" dirty="0">
                <a:latin typeface="Times New Roman" panose="02020603050405020304" pitchFamily="18" charset="0"/>
                <a:cs typeface="Times New Roman" panose="02020603050405020304" pitchFamily="18" charset="0"/>
              </a:rPr>
              <a:t> version of LSTM.</a:t>
            </a:r>
          </a:p>
          <a:p>
            <a:pPr algn="just">
              <a:lnSpc>
                <a:spcPct val="120000"/>
              </a:lnSpc>
            </a:pPr>
            <a:r>
              <a:rPr lang="en-US" dirty="0">
                <a:latin typeface="Times New Roman" panose="02020603050405020304" pitchFamily="18" charset="0"/>
                <a:cs typeface="Times New Roman" panose="02020603050405020304" pitchFamily="18" charset="0"/>
              </a:rPr>
              <a:t>It combines </a:t>
            </a:r>
            <a:r>
              <a:rPr lang="en-US" dirty="0">
                <a:solidFill>
                  <a:schemeClr val="accent6">
                    <a:lumMod val="50000"/>
                  </a:schemeClr>
                </a:solidFill>
                <a:latin typeface="Times New Roman" panose="02020603050405020304" pitchFamily="18" charset="0"/>
                <a:cs typeface="Times New Roman" panose="02020603050405020304" pitchFamily="18" charset="0"/>
              </a:rPr>
              <a:t>the forget and input gates </a:t>
            </a:r>
            <a:r>
              <a:rPr lang="en-US" dirty="0">
                <a:latin typeface="Times New Roman" panose="02020603050405020304" pitchFamily="18" charset="0"/>
                <a:cs typeface="Times New Roman" panose="02020603050405020304" pitchFamily="18" charset="0"/>
              </a:rPr>
              <a:t>of LSTM into a single </a:t>
            </a:r>
            <a:r>
              <a:rPr lang="en-US" dirty="0">
                <a:solidFill>
                  <a:schemeClr val="accent6">
                    <a:lumMod val="50000"/>
                  </a:schemeClr>
                </a:solidFill>
                <a:latin typeface="Times New Roman" panose="02020603050405020304" pitchFamily="18" charset="0"/>
                <a:cs typeface="Times New Roman" panose="02020603050405020304" pitchFamily="18" charset="0"/>
              </a:rPr>
              <a:t>update gate</a:t>
            </a:r>
            <a:r>
              <a:rPr lang="en-US" dirty="0">
                <a:latin typeface="Times New Roman" panose="02020603050405020304" pitchFamily="18" charset="0"/>
                <a:cs typeface="Times New Roman" panose="02020603050405020304" pitchFamily="18" charset="0"/>
              </a:rPr>
              <a:t>.</a:t>
            </a:r>
          </a:p>
          <a:p>
            <a:pPr algn="just">
              <a:lnSpc>
                <a:spcPct val="120000"/>
              </a:lnSpc>
            </a:pPr>
            <a:r>
              <a:rPr lang="en-US" dirty="0">
                <a:latin typeface="Times New Roman" panose="02020603050405020304" pitchFamily="18" charset="0"/>
                <a:cs typeface="Times New Roman" panose="02020603050405020304" pitchFamily="18" charset="0"/>
              </a:rPr>
              <a:t>The reset gate determines the amount of information from the past to forget.</a:t>
            </a:r>
          </a:p>
          <a:p>
            <a:pPr algn="just">
              <a:lnSpc>
                <a:spcPct val="120000"/>
              </a:lnSpc>
            </a:pPr>
            <a:r>
              <a:rPr lang="en-US" dirty="0">
                <a:latin typeface="Times New Roman" panose="02020603050405020304" pitchFamily="18" charset="0"/>
                <a:cs typeface="Times New Roman" panose="02020603050405020304" pitchFamily="18" charset="0"/>
              </a:rPr>
              <a:t>GRU has a more compact architecture compared to LSTM, which makes it easier to train and computationally more efficient.</a:t>
            </a:r>
          </a:p>
        </p:txBody>
      </p:sp>
    </p:spTree>
    <p:extLst>
      <p:ext uri="{BB962C8B-B14F-4D97-AF65-F5344CB8AC3E}">
        <p14:creationId xmlns:p14="http://schemas.microsoft.com/office/powerpoint/2010/main" val="2863793960"/>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0945E-1544-4800-80B1-1AC31DAB4F0B}"/>
              </a:ext>
            </a:extLst>
          </p:cNvPr>
          <p:cNvSpPr>
            <a:spLocks noGrp="1"/>
          </p:cNvSpPr>
          <p:nvPr>
            <p:ph type="title"/>
          </p:nvPr>
        </p:nvSpPr>
        <p:spPr/>
        <p:txBody>
          <a:bodyPr/>
          <a:lstStyle/>
          <a:p>
            <a:r>
              <a:rPr lang="en-US" dirty="0"/>
              <a:t>GRU vs LSTM</a:t>
            </a:r>
          </a:p>
        </p:txBody>
      </p:sp>
      <p:sp>
        <p:nvSpPr>
          <p:cNvPr id="4" name="Content Placeholder 3">
            <a:extLst>
              <a:ext uri="{FF2B5EF4-FFF2-40B4-BE49-F238E27FC236}">
                <a16:creationId xmlns:a16="http://schemas.microsoft.com/office/drawing/2014/main" id="{C03E5A93-910F-9D16-537B-EF0FF14B26D2}"/>
              </a:ext>
            </a:extLst>
          </p:cNvPr>
          <p:cNvSpPr>
            <a:spLocks noGrp="1"/>
          </p:cNvSpPr>
          <p:nvPr>
            <p:ph idx="1"/>
          </p:nvPr>
        </p:nvSpPr>
        <p:spPr/>
        <p:txBody>
          <a:bodyPr/>
          <a:lstStyle/>
          <a:p>
            <a:endParaRPr lang="en-US"/>
          </a:p>
        </p:txBody>
      </p:sp>
      <p:pic>
        <p:nvPicPr>
          <p:cNvPr id="5122" name="Picture 2">
            <a:extLst>
              <a:ext uri="{FF2B5EF4-FFF2-40B4-BE49-F238E27FC236}">
                <a16:creationId xmlns:a16="http://schemas.microsoft.com/office/drawing/2014/main" id="{BCA8546B-3F13-40F6-BF1C-E7DD26B7A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262" y="1014275"/>
            <a:ext cx="10785475" cy="54006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7B36792-29EB-42A1-9079-162356EE3665}"/>
              </a:ext>
            </a:extLst>
          </p:cNvPr>
          <p:cNvSpPr txBox="1"/>
          <p:nvPr/>
        </p:nvSpPr>
        <p:spPr>
          <a:xfrm>
            <a:off x="577623" y="6214274"/>
            <a:ext cx="8015287" cy="253916"/>
          </a:xfrm>
          <a:prstGeom prst="rect">
            <a:avLst/>
          </a:prstGeom>
          <a:noFill/>
        </p:spPr>
        <p:txBody>
          <a:bodyPr wrap="square">
            <a:spAutoFit/>
          </a:bodyPr>
          <a:lstStyle/>
          <a:p>
            <a:r>
              <a:rPr lang="en-US" sz="1050" dirty="0"/>
              <a:t>https://towardsdatascience.com/illustrated-guide-to-lstms-and-gru-s-a-step-by-step-explanation-44e9eb85bf21</a:t>
            </a:r>
          </a:p>
        </p:txBody>
      </p:sp>
    </p:spTree>
    <p:extLst>
      <p:ext uri="{BB962C8B-B14F-4D97-AF65-F5344CB8AC3E}">
        <p14:creationId xmlns:p14="http://schemas.microsoft.com/office/powerpoint/2010/main" val="1291002207"/>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3D18A-4AAB-3087-3BCB-427B4C54A143}"/>
              </a:ext>
            </a:extLst>
          </p:cNvPr>
          <p:cNvSpPr>
            <a:spLocks noGrp="1"/>
          </p:cNvSpPr>
          <p:nvPr>
            <p:ph type="title"/>
          </p:nvPr>
        </p:nvSpPr>
        <p:spPr/>
        <p:txBody>
          <a:bodyPr/>
          <a:lstStyle/>
          <a:p>
            <a:r>
              <a:rPr lang="en-US" dirty="0"/>
              <a:t>Bidirectional RNN (</a:t>
            </a:r>
            <a:r>
              <a:rPr lang="en-US" dirty="0" err="1"/>
              <a:t>BiRNN</a:t>
            </a:r>
            <a:r>
              <a:rPr lang="en-US" dirty="0"/>
              <a:t>)</a:t>
            </a:r>
          </a:p>
        </p:txBody>
      </p:sp>
      <p:sp>
        <p:nvSpPr>
          <p:cNvPr id="3" name="Content Placeholder 2">
            <a:extLst>
              <a:ext uri="{FF2B5EF4-FFF2-40B4-BE49-F238E27FC236}">
                <a16:creationId xmlns:a16="http://schemas.microsoft.com/office/drawing/2014/main" id="{1B499DAE-D13D-73B8-F8E0-A9EC4F89C01F}"/>
              </a:ext>
            </a:extLst>
          </p:cNvPr>
          <p:cNvSpPr>
            <a:spLocks noGrp="1"/>
          </p:cNvSpPr>
          <p:nvPr>
            <p:ph idx="1"/>
          </p:nvPr>
        </p:nvSpPr>
        <p:spPr/>
        <p:txBody>
          <a:bodyPr/>
          <a:lstStyle/>
          <a:p>
            <a:pPr algn="just">
              <a:lnSpc>
                <a:spcPct val="150000"/>
              </a:lnSpc>
            </a:pPr>
            <a:r>
              <a:rPr lang="en-US" dirty="0" err="1">
                <a:latin typeface="Times New Roman" panose="02020603050405020304" pitchFamily="18" charset="0"/>
                <a:cs typeface="Times New Roman" panose="02020603050405020304" pitchFamily="18" charset="0"/>
              </a:rPr>
              <a:t>BiRNN</a:t>
            </a:r>
            <a:r>
              <a:rPr lang="en-US" dirty="0">
                <a:latin typeface="Times New Roman" panose="02020603050405020304" pitchFamily="18" charset="0"/>
                <a:cs typeface="Times New Roman" panose="02020603050405020304" pitchFamily="18" charset="0"/>
              </a:rPr>
              <a:t> processes the input sequence in both forward and backward directions using two separate hidden layers. </a:t>
            </a:r>
          </a:p>
        </p:txBody>
      </p:sp>
      <p:pic>
        <p:nvPicPr>
          <p:cNvPr id="4" name="Picture 3">
            <a:extLst>
              <a:ext uri="{FF2B5EF4-FFF2-40B4-BE49-F238E27FC236}">
                <a16:creationId xmlns:a16="http://schemas.microsoft.com/office/drawing/2014/main" id="{7E8C454A-042E-CC26-4D24-45975112E028}"/>
              </a:ext>
            </a:extLst>
          </p:cNvPr>
          <p:cNvPicPr>
            <a:picLocks noChangeAspect="1"/>
          </p:cNvPicPr>
          <p:nvPr/>
        </p:nvPicPr>
        <p:blipFill>
          <a:blip r:embed="rId2"/>
          <a:stretch>
            <a:fillRect/>
          </a:stretch>
        </p:blipFill>
        <p:spPr>
          <a:xfrm>
            <a:off x="4626428" y="2662357"/>
            <a:ext cx="5374821" cy="3503389"/>
          </a:xfrm>
          <a:prstGeom prst="rect">
            <a:avLst/>
          </a:prstGeom>
        </p:spPr>
      </p:pic>
    </p:spTree>
    <p:extLst>
      <p:ext uri="{BB962C8B-B14F-4D97-AF65-F5344CB8AC3E}">
        <p14:creationId xmlns:p14="http://schemas.microsoft.com/office/powerpoint/2010/main" val="3610264442"/>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4583D-7E75-E1F0-9D13-82879F4B1CDF}"/>
              </a:ext>
            </a:extLst>
          </p:cNvPr>
          <p:cNvSpPr>
            <a:spLocks noGrp="1"/>
          </p:cNvSpPr>
          <p:nvPr>
            <p:ph type="title"/>
          </p:nvPr>
        </p:nvSpPr>
        <p:spPr/>
        <p:txBody>
          <a:bodyPr/>
          <a:lstStyle/>
          <a:p>
            <a:r>
              <a:rPr lang="en-US" dirty="0"/>
              <a:t>Transformers</a:t>
            </a:r>
          </a:p>
        </p:txBody>
      </p:sp>
      <p:sp>
        <p:nvSpPr>
          <p:cNvPr id="3" name="Content Placeholder 2">
            <a:extLst>
              <a:ext uri="{FF2B5EF4-FFF2-40B4-BE49-F238E27FC236}">
                <a16:creationId xmlns:a16="http://schemas.microsoft.com/office/drawing/2014/main" id="{8D86D36E-1C26-C2C6-2666-BCB581B1873F}"/>
              </a:ext>
            </a:extLst>
          </p:cNvPr>
          <p:cNvSpPr>
            <a:spLocks noGrp="1"/>
          </p:cNvSpPr>
          <p:nvPr>
            <p:ph idx="1"/>
          </p:nvPr>
        </p:nvSpPr>
        <p:spPr/>
        <p:txBody>
          <a:bodyPr>
            <a:normAutofit fontScale="77500" lnSpcReduction="20000"/>
          </a:bodyPr>
          <a:lstStyle/>
          <a:p>
            <a:pPr algn="just">
              <a:lnSpc>
                <a:spcPct val="170000"/>
              </a:lnSpc>
            </a:pPr>
            <a:r>
              <a:rPr lang="en-US" dirty="0">
                <a:latin typeface="Times New Roman" panose="02020603050405020304" pitchFamily="18" charset="0"/>
                <a:cs typeface="Times New Roman" panose="02020603050405020304" pitchFamily="18" charset="0"/>
              </a:rPr>
              <a:t>Transformers are a more recent architecture that have gained significant attention, particularly with the introduction of the Transformer model in the "Attention is All You Need" paper by Vaswani et al. in 2017. </a:t>
            </a:r>
          </a:p>
          <a:p>
            <a:pPr algn="just">
              <a:lnSpc>
                <a:spcPct val="170000"/>
              </a:lnSpc>
            </a:pPr>
            <a:r>
              <a:rPr lang="en-US" dirty="0">
                <a:latin typeface="Times New Roman" panose="02020603050405020304" pitchFamily="18" charset="0"/>
                <a:cs typeface="Times New Roman" panose="02020603050405020304" pitchFamily="18" charset="0"/>
              </a:rPr>
              <a:t>Transformers are based on a </a:t>
            </a:r>
            <a:r>
              <a:rPr lang="en-US" b="1" dirty="0">
                <a:solidFill>
                  <a:schemeClr val="accent6">
                    <a:lumMod val="50000"/>
                  </a:schemeClr>
                </a:solidFill>
                <a:latin typeface="Times New Roman" panose="02020603050405020304" pitchFamily="18" charset="0"/>
                <a:cs typeface="Times New Roman" panose="02020603050405020304" pitchFamily="18" charset="0"/>
              </a:rPr>
              <a:t>self-attention</a:t>
            </a:r>
            <a:r>
              <a:rPr lang="en-US" dirty="0">
                <a:latin typeface="Times New Roman" panose="02020603050405020304" pitchFamily="18" charset="0"/>
                <a:cs typeface="Times New Roman" panose="02020603050405020304" pitchFamily="18" charset="0"/>
              </a:rPr>
              <a:t> mechanism that allows them to capture dependencies between elements in a sequence without the need for recurrent connections. </a:t>
            </a:r>
          </a:p>
          <a:p>
            <a:pPr algn="just">
              <a:lnSpc>
                <a:spcPct val="170000"/>
              </a:lnSpc>
            </a:pPr>
            <a:r>
              <a:rPr lang="en-US" dirty="0">
                <a:latin typeface="Times New Roman" panose="02020603050405020304" pitchFamily="18" charset="0"/>
                <a:cs typeface="Times New Roman" panose="02020603050405020304" pitchFamily="18" charset="0"/>
              </a:rPr>
              <a:t>Instead of maintaining a recurrent hidden state, transformers process the entire sequence in parallel, attending to different parts of the sequence using attention mechanisms. This </a:t>
            </a:r>
            <a:r>
              <a:rPr lang="en-US" b="1" dirty="0">
                <a:solidFill>
                  <a:schemeClr val="accent6">
                    <a:lumMod val="50000"/>
                  </a:schemeClr>
                </a:solidFill>
                <a:latin typeface="Times New Roman" panose="02020603050405020304" pitchFamily="18" charset="0"/>
                <a:cs typeface="Times New Roman" panose="02020603050405020304" pitchFamily="18" charset="0"/>
              </a:rPr>
              <a:t>parallelization</a:t>
            </a:r>
            <a:r>
              <a:rPr lang="en-US" dirty="0">
                <a:latin typeface="Times New Roman" panose="02020603050405020304" pitchFamily="18" charset="0"/>
                <a:cs typeface="Times New Roman" panose="02020603050405020304" pitchFamily="18" charset="0"/>
              </a:rPr>
              <a:t> makes transformers highly efficient for training and inference.</a:t>
            </a:r>
          </a:p>
        </p:txBody>
      </p:sp>
    </p:spTree>
    <p:extLst>
      <p:ext uri="{BB962C8B-B14F-4D97-AF65-F5344CB8AC3E}">
        <p14:creationId xmlns:p14="http://schemas.microsoft.com/office/powerpoint/2010/main" val="1841211512"/>
      </p:ext>
    </p:extLst>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523A5-3807-578C-22A4-2B90889CB08F}"/>
              </a:ext>
            </a:extLst>
          </p:cNvPr>
          <p:cNvSpPr>
            <a:spLocks noGrp="1"/>
          </p:cNvSpPr>
          <p:nvPr>
            <p:ph type="title"/>
          </p:nvPr>
        </p:nvSpPr>
        <p:spPr/>
        <p:txBody>
          <a:bodyPr/>
          <a:lstStyle/>
          <a:p>
            <a:r>
              <a:rPr lang="en-US" dirty="0"/>
              <a:t>Transformers</a:t>
            </a:r>
          </a:p>
        </p:txBody>
      </p:sp>
      <p:sp>
        <p:nvSpPr>
          <p:cNvPr id="3" name="Content Placeholder 2">
            <a:extLst>
              <a:ext uri="{FF2B5EF4-FFF2-40B4-BE49-F238E27FC236}">
                <a16:creationId xmlns:a16="http://schemas.microsoft.com/office/drawing/2014/main" id="{5B00D03E-3F07-FC78-A69D-E870AAF47EB6}"/>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Compared to RNNs, transformers have several advantages. They can better handle </a:t>
            </a:r>
            <a:r>
              <a:rPr lang="en-US" dirty="0">
                <a:solidFill>
                  <a:schemeClr val="accent6">
                    <a:lumMod val="50000"/>
                  </a:schemeClr>
                </a:solidFill>
                <a:latin typeface="Times New Roman" panose="02020603050405020304" pitchFamily="18" charset="0"/>
                <a:cs typeface="Times New Roman" panose="02020603050405020304" pitchFamily="18" charset="0"/>
              </a:rPr>
              <a:t>long-range dependencies</a:t>
            </a:r>
            <a:r>
              <a:rPr lang="en-US" dirty="0">
                <a:latin typeface="Times New Roman" panose="02020603050405020304" pitchFamily="18" charset="0"/>
                <a:cs typeface="Times New Roman" panose="02020603050405020304" pitchFamily="18" charset="0"/>
              </a:rPr>
              <a:t>, </a:t>
            </a:r>
            <a:r>
              <a:rPr lang="en-US" dirty="0">
                <a:solidFill>
                  <a:schemeClr val="accent6">
                    <a:lumMod val="50000"/>
                  </a:schemeClr>
                </a:solidFill>
                <a:latin typeface="Times New Roman" panose="02020603050405020304" pitchFamily="18" charset="0"/>
                <a:cs typeface="Times New Roman" panose="02020603050405020304" pitchFamily="18" charset="0"/>
              </a:rPr>
              <a:t>capture global context</a:t>
            </a:r>
            <a:r>
              <a:rPr lang="en-US" dirty="0">
                <a:latin typeface="Times New Roman" panose="02020603050405020304" pitchFamily="18" charset="0"/>
                <a:cs typeface="Times New Roman" panose="02020603050405020304" pitchFamily="18" charset="0"/>
              </a:rPr>
              <a:t>, and </a:t>
            </a:r>
            <a:r>
              <a:rPr lang="en-US" b="1" dirty="0">
                <a:solidFill>
                  <a:schemeClr val="accent6">
                    <a:lumMod val="50000"/>
                  </a:schemeClr>
                </a:solidFill>
                <a:latin typeface="Times New Roman" panose="02020603050405020304" pitchFamily="18" charset="0"/>
                <a:cs typeface="Times New Roman" panose="02020603050405020304" pitchFamily="18" charset="0"/>
              </a:rPr>
              <a:t>parallelize computation</a:t>
            </a:r>
            <a:r>
              <a:rPr lang="en-US" dirty="0">
                <a:latin typeface="Times New Roman" panose="02020603050405020304" pitchFamily="18" charset="0"/>
                <a:cs typeface="Times New Roman" panose="02020603050405020304" pitchFamily="18" charset="0"/>
              </a:rPr>
              <a:t>, making them more efficient for training on modern hardware. </a:t>
            </a:r>
          </a:p>
          <a:p>
            <a:pPr algn="just">
              <a:lnSpc>
                <a:spcPct val="150000"/>
              </a:lnSpc>
            </a:pPr>
            <a:r>
              <a:rPr lang="en-US" dirty="0">
                <a:latin typeface="Times New Roman" panose="02020603050405020304" pitchFamily="18" charset="0"/>
                <a:cs typeface="Times New Roman" panose="02020603050405020304" pitchFamily="18" charset="0"/>
              </a:rPr>
              <a:t>However, transformers may require </a:t>
            </a:r>
            <a:r>
              <a:rPr lang="en-US" dirty="0">
                <a:solidFill>
                  <a:schemeClr val="accent6">
                    <a:lumMod val="50000"/>
                  </a:schemeClr>
                </a:solidFill>
                <a:latin typeface="Times New Roman" panose="02020603050405020304" pitchFamily="18" charset="0"/>
                <a:cs typeface="Times New Roman" panose="02020603050405020304" pitchFamily="18" charset="0"/>
              </a:rPr>
              <a:t>more data </a:t>
            </a:r>
            <a:r>
              <a:rPr lang="en-US" dirty="0">
                <a:latin typeface="Times New Roman" panose="02020603050405020304" pitchFamily="18" charset="0"/>
                <a:cs typeface="Times New Roman" panose="02020603050405020304" pitchFamily="18" charset="0"/>
              </a:rPr>
              <a:t>to train effectively and can be </a:t>
            </a:r>
            <a:r>
              <a:rPr lang="en-US" b="1" dirty="0">
                <a:solidFill>
                  <a:schemeClr val="accent6">
                    <a:lumMod val="50000"/>
                  </a:schemeClr>
                </a:solidFill>
                <a:latin typeface="Times New Roman" panose="02020603050405020304" pitchFamily="18" charset="0"/>
                <a:cs typeface="Times New Roman" panose="02020603050405020304" pitchFamily="18" charset="0"/>
              </a:rPr>
              <a:t>computationally expensive </a:t>
            </a:r>
            <a:r>
              <a:rPr lang="en-US" dirty="0">
                <a:latin typeface="Times New Roman" panose="02020603050405020304" pitchFamily="18" charset="0"/>
                <a:cs typeface="Times New Roman" panose="02020603050405020304" pitchFamily="18" charset="0"/>
              </a:rPr>
              <a:t>due to the attention mechanism and the larger number of parameters compared to RNNs.</a:t>
            </a:r>
          </a:p>
        </p:txBody>
      </p:sp>
    </p:spTree>
    <p:extLst>
      <p:ext uri="{BB962C8B-B14F-4D97-AF65-F5344CB8AC3E}">
        <p14:creationId xmlns:p14="http://schemas.microsoft.com/office/powerpoint/2010/main" val="3472453842"/>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76DC24-AEB9-B15F-7E58-0FDC9D8105E0}"/>
              </a:ext>
            </a:extLst>
          </p:cNvPr>
          <p:cNvSpPr>
            <a:spLocks noGrp="1"/>
          </p:cNvSpPr>
          <p:nvPr>
            <p:ph type="title"/>
          </p:nvPr>
        </p:nvSpPr>
        <p:spPr/>
        <p:txBody>
          <a:bodyPr/>
          <a:lstStyle/>
          <a:p>
            <a:r>
              <a:rPr lang="en-US" dirty="0"/>
              <a:t>LAB 1</a:t>
            </a:r>
          </a:p>
        </p:txBody>
      </p:sp>
    </p:spTree>
    <p:extLst>
      <p:ext uri="{BB962C8B-B14F-4D97-AF65-F5344CB8AC3E}">
        <p14:creationId xmlns:p14="http://schemas.microsoft.com/office/powerpoint/2010/main" val="1496316933"/>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76DC24-AEB9-B15F-7E58-0FDC9D8105E0}"/>
              </a:ext>
            </a:extLst>
          </p:cNvPr>
          <p:cNvSpPr>
            <a:spLocks noGrp="1"/>
          </p:cNvSpPr>
          <p:nvPr>
            <p:ph type="title"/>
          </p:nvPr>
        </p:nvSpPr>
        <p:spPr/>
        <p:txBody>
          <a:bodyPr/>
          <a:lstStyle/>
          <a:p>
            <a:r>
              <a:rPr lang="en-US" dirty="0"/>
              <a:t>LAB 2</a:t>
            </a:r>
          </a:p>
        </p:txBody>
      </p:sp>
    </p:spTree>
    <p:extLst>
      <p:ext uri="{BB962C8B-B14F-4D97-AF65-F5344CB8AC3E}">
        <p14:creationId xmlns:p14="http://schemas.microsoft.com/office/powerpoint/2010/main" val="2079337600"/>
      </p:ext>
    </p:extLst>
  </p:cSld>
  <p:clrMapOvr>
    <a:masterClrMapping/>
  </p:clrMapOvr>
  <p:transition spd="slow">
    <p:wip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RNNs are well-suited for tasks that involve sequential data processing, such as natural language processing, speech recognition, and time series analysis.</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RNNs suffer from the vanishing or exploding gradient problem, which can make it challenging to capture long-term dependencies in sequences.</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Summary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33851398"/>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RNN variants like LSTM and GRU have been developed to address the vanishing gradient problem and improve the modeling capabilities of RNNs. LSTM introduces gating mechanisms to control the flow of information, while GRU simplifies the gating mechanism.</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dirty="0"/>
              <a:t>Transformers</a:t>
            </a:r>
            <a:endParaRPr lang="en-US" sz="28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Summary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49957575"/>
      </p:ext>
    </p:extLst>
  </p:cSld>
  <p:clrMapOvr>
    <a:masterClrMapping/>
  </p:clrMapOvr>
  <p:transition spd="slow">
    <p:wip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34.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7974</TotalTime>
  <Words>4150</Words>
  <Application>Microsoft Office PowerPoint</Application>
  <PresentationFormat>Widescreen</PresentationFormat>
  <Paragraphs>272</Paragraphs>
  <Slides>63</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63</vt:i4>
      </vt:variant>
    </vt:vector>
  </HeadingPairs>
  <TitlesOfParts>
    <vt:vector size="74" baseType="lpstr">
      <vt:lpstr>-apple-system</vt:lpstr>
      <vt:lpstr>Arial</vt:lpstr>
      <vt:lpstr>Brush Script MT</vt:lpstr>
      <vt:lpstr>Calibri</vt:lpstr>
      <vt:lpstr>Georgia</vt:lpstr>
      <vt:lpstr>Lato</vt:lpstr>
      <vt:lpstr>source-serif-pro</vt:lpstr>
      <vt:lpstr>Times New Roman</vt:lpstr>
      <vt:lpstr>Trebuchet MS</vt:lpstr>
      <vt:lpstr>Wingdings 2</vt:lpstr>
      <vt:lpstr>Office Theme</vt:lpstr>
      <vt:lpstr>PowerPoint Presentation</vt:lpstr>
      <vt:lpstr>PowerPoint Presentation</vt:lpstr>
      <vt:lpstr>PowerPoint Presentation</vt:lpstr>
      <vt:lpstr>PowerPoint Presentation</vt:lpstr>
      <vt:lpstr>Sequences Data</vt:lpstr>
      <vt:lpstr>Sequences Data</vt:lpstr>
      <vt:lpstr>Sequences Data</vt:lpstr>
      <vt:lpstr>Recurrent Neural Networks (RNNs) </vt:lpstr>
      <vt:lpstr>Recurrent Neural Networks (RNNs) </vt:lpstr>
      <vt:lpstr>How Does Recurrent Neural Networks Work?</vt:lpstr>
      <vt:lpstr>How Does Recurrent Neural Networks Work?</vt:lpstr>
      <vt:lpstr>How Does Recurrent Neural Networks Work?</vt:lpstr>
      <vt:lpstr> How Does Recurrent Neural Networks Work?</vt:lpstr>
      <vt:lpstr> How Does Recurrent Neural Networks Work?</vt:lpstr>
      <vt:lpstr> How Does Recurrent Neural Networks Work?</vt:lpstr>
      <vt:lpstr> How Does Recurrent Neural Networks Work?</vt:lpstr>
      <vt:lpstr> How Does Recurrent Neural Networks Work?</vt:lpstr>
      <vt:lpstr>Recurrent Neural Networks vs  Feed-forward neural networks </vt:lpstr>
      <vt:lpstr>Common Activation Functions</vt:lpstr>
      <vt:lpstr>Recurrent Neural Networks vs  Feed-forward neural networks </vt:lpstr>
      <vt:lpstr>Recurrent Neural Networks vs  Feed-forward neural networks </vt:lpstr>
      <vt:lpstr>Recurrent Neural Networks vs  Feed-forward neural networks </vt:lpstr>
      <vt:lpstr>Variable length input</vt:lpstr>
      <vt:lpstr>Recurrent Neural Networks vs  Feed-forward neural networks </vt:lpstr>
      <vt:lpstr>Why Recurrent Neural Networks?</vt:lpstr>
      <vt:lpstr>Main Types of RNN Architectures</vt:lpstr>
      <vt:lpstr>Main Types of RNN Architectures</vt:lpstr>
      <vt:lpstr>Vanishing Gradient </vt:lpstr>
      <vt:lpstr>Exploding Gradient Problem</vt:lpstr>
      <vt:lpstr>Solutions to Vanishing Gradient Problem</vt:lpstr>
      <vt:lpstr>Advantages of Recurrent Neural Network</vt:lpstr>
      <vt:lpstr>Disadvantages of RNNs:</vt:lpstr>
      <vt:lpstr>Disadvantages of RNNs:</vt:lpstr>
      <vt:lpstr>Disadvantages of RNNs:</vt:lpstr>
      <vt:lpstr>Applications of RNNs</vt:lpstr>
      <vt:lpstr>Applications of RNNs</vt:lpstr>
      <vt:lpstr>Applications of RNNs</vt:lpstr>
      <vt:lpstr>Applications of RNNs</vt:lpstr>
      <vt:lpstr>Variants of RNNs</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Long Short-Term Memory (LSTM)</vt:lpstr>
      <vt:lpstr>GRU and LSTM</vt:lpstr>
      <vt:lpstr>LSTM</vt:lpstr>
      <vt:lpstr>GRU stands for Gated Recurrent Unit.(GRU)</vt:lpstr>
      <vt:lpstr>GRU vs LSTM</vt:lpstr>
      <vt:lpstr>Bidirectional RNN (BiRNN)</vt:lpstr>
      <vt:lpstr>Transformers</vt:lpstr>
      <vt:lpstr>Transformers</vt:lpstr>
      <vt:lpstr>LAB 1</vt:lpstr>
      <vt:lpstr>LAB 2</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274</cp:revision>
  <dcterms:created xsi:type="dcterms:W3CDTF">2023-04-29T09:08:23Z</dcterms:created>
  <dcterms:modified xsi:type="dcterms:W3CDTF">2023-12-07T09:07:50Z</dcterms:modified>
</cp:coreProperties>
</file>