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13" r:id="rId3"/>
    <p:sldId id="256" r:id="rId4"/>
    <p:sldId id="481" r:id="rId5"/>
    <p:sldId id="500" r:id="rId6"/>
    <p:sldId id="501" r:id="rId7"/>
    <p:sldId id="502" r:id="rId8"/>
    <p:sldId id="503" r:id="rId9"/>
    <p:sldId id="504" r:id="rId10"/>
    <p:sldId id="505" r:id="rId11"/>
    <p:sldId id="506" r:id="rId12"/>
    <p:sldId id="507" r:id="rId13"/>
    <p:sldId id="508" r:id="rId14"/>
    <p:sldId id="509" r:id="rId15"/>
    <p:sldId id="510" r:id="rId16"/>
    <p:sldId id="511" r:id="rId17"/>
    <p:sldId id="512" r:id="rId18"/>
    <p:sldId id="513" r:id="rId19"/>
    <p:sldId id="514" r:id="rId20"/>
    <p:sldId id="515" r:id="rId21"/>
    <p:sldId id="516" r:id="rId22"/>
    <p:sldId id="517" r:id="rId23"/>
    <p:sldId id="518" r:id="rId24"/>
    <p:sldId id="519" r:id="rId25"/>
    <p:sldId id="520" r:id="rId26"/>
    <p:sldId id="521" r:id="rId27"/>
    <p:sldId id="522" r:id="rId28"/>
    <p:sldId id="523" r:id="rId29"/>
    <p:sldId id="524" r:id="rId30"/>
    <p:sldId id="525" r:id="rId31"/>
    <p:sldId id="526" r:id="rId32"/>
    <p:sldId id="498" r:id="rId33"/>
    <p:sldId id="499" r:id="rId34"/>
    <p:sldId id="527" r:id="rId35"/>
    <p:sldId id="528" r:id="rId36"/>
    <p:sldId id="529" r:id="rId37"/>
    <p:sldId id="530" r:id="rId38"/>
    <p:sldId id="531"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56"/>
            <p14:sldId id="481"/>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498"/>
            <p14:sldId id="499"/>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3738" autoAdjust="0"/>
  </p:normalViewPr>
  <p:slideViewPr>
    <p:cSldViewPr snapToGrid="0">
      <p:cViewPr varScale="1">
        <p:scale>
          <a:sx n="67" d="100"/>
          <a:sy n="67" d="100"/>
        </p:scale>
        <p:origin x="84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685518"/>
            <a:ext cx="5591175" cy="400110"/>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Prepared by Lect. Dina Samir </a:t>
            </a:r>
            <a:r>
              <a:rPr lang="en-US" sz="2000" dirty="0" err="1">
                <a:solidFill>
                  <a:srgbClr val="2D3956"/>
                </a:solidFill>
                <a:latin typeface="Tajawal Medium" panose="00000600000000000000" pitchFamily="2" charset="-78"/>
                <a:cs typeface="Tajawal Medium" panose="00000600000000000000" pitchFamily="2" charset="-78"/>
              </a:rPr>
              <a:t>ElWakkad</a:t>
            </a:r>
            <a:endParaRPr lang="en-US" sz="20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94457" y="2766937"/>
            <a:ext cx="4639412"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Planning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527581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2D3956"/>
                </a:solidFill>
                <a:latin typeface="Tajawal Medium" panose="00000600000000000000" pitchFamily="2" charset="-78"/>
                <a:cs typeface="Tajawal Medium" panose="00000600000000000000" pitchFamily="2" charset="-78"/>
              </a:rPr>
              <a:t>Project Preparation and Implementation Plan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06883" y="5202596"/>
            <a:ext cx="2892150" cy="830997"/>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PMG202</a:t>
            </a:r>
          </a:p>
          <a:p>
            <a:r>
              <a:rPr lang="en-US" sz="2800" dirty="0">
                <a:solidFill>
                  <a:srgbClr val="2D3956"/>
                </a:solidFill>
                <a:latin typeface="Tajawal Medium" panose="00000600000000000000" pitchFamily="2" charset="-78"/>
                <a:cs typeface="Tajawal Medium" panose="00000600000000000000" pitchFamily="2" charset="-78"/>
              </a:rPr>
              <a:t>Lecture 1</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670"/>
    </mc:Choice>
    <mc:Fallback xmlns="">
      <p:transition spd="slow" advTm="6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3388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Outcomes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Content Placeholder 2">
            <a:extLst>
              <a:ext uri="{FF2B5EF4-FFF2-40B4-BE49-F238E27FC236}">
                <a16:creationId xmlns:a16="http://schemas.microsoft.com/office/drawing/2014/main" id="{227BA272-5582-08F6-3CCD-E6C20E7D03FF}"/>
              </a:ext>
            </a:extLst>
          </p:cNvPr>
          <p:cNvSpPr txBox="1">
            <a:spLocks/>
          </p:cNvSpPr>
          <p:nvPr/>
        </p:nvSpPr>
        <p:spPr>
          <a:xfrm>
            <a:off x="3545479" y="2461985"/>
            <a:ext cx="8382680" cy="33412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400" b="1" i="0" u="none" strike="noStrike" dirty="0">
                <a:solidFill>
                  <a:srgbClr val="FF0000"/>
                </a:solidFill>
                <a:effectLst/>
                <a:latin typeface="Calibri" panose="020F0502020204030204" pitchFamily="34" charset="0"/>
              </a:rPr>
              <a:t>At the end of this chapter, students should be able to:</a:t>
            </a:r>
            <a:endParaRPr lang="en-US" sz="3600" b="1" dirty="0">
              <a:solidFill>
                <a:srgbClr val="FF0000"/>
              </a:solidFill>
              <a:effectLst/>
            </a:endParaRPr>
          </a:p>
          <a:p>
            <a:pPr marL="0" indent="0" algn="just" fontAlgn="base">
              <a:lnSpc>
                <a:spcPct val="100000"/>
              </a:lnSpc>
              <a:spcBef>
                <a:spcPts val="0"/>
              </a:spcBef>
              <a:spcAft>
                <a:spcPts val="800"/>
              </a:spcAft>
              <a:buNone/>
            </a:pPr>
            <a:r>
              <a:rPr lang="en-US" sz="2400" dirty="0">
                <a:solidFill>
                  <a:srgbClr val="000000"/>
                </a:solidFill>
                <a:latin typeface="Calibri" panose="020F0502020204030204" pitchFamily="34" charset="0"/>
              </a:rPr>
              <a:t>1- Identify the stages of project preparation and implementation plan</a:t>
            </a:r>
          </a:p>
          <a:p>
            <a:pPr marL="0" indent="0" algn="just" fontAlgn="base">
              <a:lnSpc>
                <a:spcPct val="100000"/>
              </a:lnSpc>
              <a:spcBef>
                <a:spcPts val="0"/>
              </a:spcBef>
              <a:spcAft>
                <a:spcPts val="800"/>
              </a:spcAft>
              <a:buNone/>
            </a:pPr>
            <a:r>
              <a:rPr lang="en-US" sz="2400" dirty="0">
                <a:solidFill>
                  <a:srgbClr val="000000"/>
                </a:solidFill>
                <a:latin typeface="Calibri" panose="020F0502020204030204" pitchFamily="34" charset="0"/>
              </a:rPr>
              <a:t>2- Familiarity with the project life cycle</a:t>
            </a:r>
          </a:p>
          <a:p>
            <a:pPr marL="0" indent="0" algn="just" fontAlgn="base">
              <a:lnSpc>
                <a:spcPct val="100000"/>
              </a:lnSpc>
              <a:spcBef>
                <a:spcPts val="0"/>
              </a:spcBef>
              <a:spcAft>
                <a:spcPts val="800"/>
              </a:spcAft>
              <a:buNone/>
            </a:pPr>
            <a:r>
              <a:rPr lang="en-US" sz="2400" dirty="0">
                <a:solidFill>
                  <a:srgbClr val="000000"/>
                </a:solidFill>
                <a:latin typeface="Calibri" panose="020F0502020204030204" pitchFamily="34" charset="0"/>
              </a:rPr>
              <a:t>3- Define Break-even analysis in decision-making to achieve profit</a:t>
            </a:r>
          </a:p>
          <a:p>
            <a:pPr marL="0" indent="0" algn="just" fontAlgn="base">
              <a:lnSpc>
                <a:spcPct val="100000"/>
              </a:lnSpc>
              <a:spcBef>
                <a:spcPts val="0"/>
              </a:spcBef>
              <a:spcAft>
                <a:spcPts val="800"/>
              </a:spcAft>
              <a:buNone/>
            </a:pPr>
            <a:r>
              <a:rPr lang="en-US" sz="2400" dirty="0">
                <a:solidFill>
                  <a:srgbClr val="000000"/>
                </a:solidFill>
                <a:latin typeface="Calibri" panose="020F0502020204030204" pitchFamily="34" charset="0"/>
              </a:rPr>
              <a:t>4- Knowing the conditions necessary for the success of the project</a:t>
            </a:r>
            <a:endParaRPr lang="en-US" dirty="0"/>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38006024-0C41-06E5-5F09-20AE63280CD2}"/>
              </a:ext>
            </a:extLst>
          </p:cNvPr>
          <p:cNvSpPr txBox="1"/>
          <p:nvPr/>
        </p:nvSpPr>
        <p:spPr>
          <a:xfrm>
            <a:off x="1807219" y="2515671"/>
            <a:ext cx="7684790" cy="1446550"/>
          </a:xfrm>
          <a:prstGeom prst="rect">
            <a:avLst/>
          </a:prstGeom>
          <a:noFill/>
        </p:spPr>
        <p:txBody>
          <a:bodyPr wrap="square">
            <a:spAutoFit/>
          </a:bodyPr>
          <a:lstStyle/>
          <a:p>
            <a:pPr algn="ctr"/>
            <a:r>
              <a:rPr lang="en-US" sz="4400" b="1" dirty="0">
                <a:solidFill>
                  <a:srgbClr val="002060"/>
                </a:solidFill>
              </a:rPr>
              <a:t>1- Stages of project preparation and implementation plan</a:t>
            </a:r>
          </a:p>
        </p:txBody>
      </p:sp>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r>
              <a:rPr lang="en-US" sz="2400" b="1" dirty="0">
                <a:solidFill>
                  <a:srgbClr val="002060"/>
                </a:solidFill>
              </a:rPr>
              <a:t>Stages of project preparation and implementation plan</a:t>
            </a:r>
          </a:p>
        </p:txBody>
      </p:sp>
      <p:sp>
        <p:nvSpPr>
          <p:cNvPr id="2" name="Content Placeholder 2">
            <a:extLst>
              <a:ext uri="{FF2B5EF4-FFF2-40B4-BE49-F238E27FC236}">
                <a16:creationId xmlns:a16="http://schemas.microsoft.com/office/drawing/2014/main" id="{65027619-F893-C2F4-5935-A6BD98455BD1}"/>
              </a:ext>
            </a:extLst>
          </p:cNvPr>
          <p:cNvSpPr txBox="1">
            <a:spLocks/>
          </p:cNvSpPr>
          <p:nvPr/>
        </p:nvSpPr>
        <p:spPr>
          <a:xfrm>
            <a:off x="1665188" y="1708706"/>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a:t>
            </a: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1) Choosing the appropriate project idea</a:t>
            </a:r>
          </a:p>
          <a:p>
            <a:pPr marL="0" marR="0" indent="0">
              <a:lnSpc>
                <a:spcPct val="107000"/>
              </a:lnSpc>
              <a:spcBef>
                <a:spcPts val="0"/>
              </a:spcBef>
              <a:spcAft>
                <a:spcPts val="800"/>
              </a:spcAft>
              <a:buNone/>
            </a:pP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(2) Willingness to work to complete the project</a:t>
            </a:r>
          </a:p>
          <a:p>
            <a:pPr marL="0" marR="0" indent="0">
              <a:lnSpc>
                <a:spcPct val="107000"/>
              </a:lnSpc>
              <a:spcBef>
                <a:spcPts val="0"/>
              </a:spcBef>
              <a:spcAft>
                <a:spcPts val="800"/>
              </a:spcAft>
              <a:buNone/>
            </a:pP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(3) Having technical ability to manage projects</a:t>
            </a:r>
          </a:p>
          <a:p>
            <a:pPr marL="800100" lvl="1" indent="-342900">
              <a:lnSpc>
                <a:spcPct val="107000"/>
              </a:lnSpc>
              <a:spcBef>
                <a:spcPts val="0"/>
              </a:spcBef>
              <a:buFont typeface="Calibri" panose="020F0502020204030204" pitchFamily="34" charset="0"/>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Project specific technical expertise</a:t>
            </a:r>
          </a:p>
          <a:p>
            <a:pPr marL="800100" lvl="1" indent="-342900">
              <a:lnSpc>
                <a:spcPct val="107000"/>
              </a:lnSpc>
              <a:spcBef>
                <a:spcPts val="0"/>
              </a:spcBef>
              <a:buFont typeface="Calibri" panose="020F0502020204030204" pitchFamily="34" charset="0"/>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Information and knowledge about the project</a:t>
            </a:r>
          </a:p>
          <a:p>
            <a:pPr marL="800100" lvl="1" indent="-342900">
              <a:lnSpc>
                <a:spcPct val="107000"/>
              </a:lnSpc>
              <a:spcBef>
                <a:spcPts val="0"/>
              </a:spcBef>
              <a:buFont typeface="Calibri" panose="020F0502020204030204" pitchFamily="34" charset="0"/>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Previous training in a similar project</a:t>
            </a:r>
          </a:p>
          <a:p>
            <a:pPr marL="800100" lvl="1" indent="-342900">
              <a:lnSpc>
                <a:spcPct val="107000"/>
              </a:lnSpc>
              <a:spcBef>
                <a:spcPts val="0"/>
              </a:spcBef>
              <a:spcAft>
                <a:spcPts val="800"/>
              </a:spcAft>
              <a:buFont typeface="Calibri" panose="020F0502020204030204" pitchFamily="34" charset="0"/>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Administrative and behavioral skill in dealing with others</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806274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r>
              <a:rPr lang="en-US" sz="2400" b="1" dirty="0">
                <a:solidFill>
                  <a:srgbClr val="002060"/>
                </a:solidFill>
              </a:rPr>
              <a:t>Stages of project preparation and implementation plan</a:t>
            </a:r>
          </a:p>
        </p:txBody>
      </p:sp>
      <p:sp>
        <p:nvSpPr>
          <p:cNvPr id="4" name="Content Placeholder 2">
            <a:extLst>
              <a:ext uri="{FF2B5EF4-FFF2-40B4-BE49-F238E27FC236}">
                <a16:creationId xmlns:a16="http://schemas.microsoft.com/office/drawing/2014/main" id="{EE609ED4-99AF-CE2C-1C6E-D3DF24E6DC3C}"/>
              </a:ext>
            </a:extLst>
          </p:cNvPr>
          <p:cNvSpPr txBox="1">
            <a:spLocks/>
          </p:cNvSpPr>
          <p:nvPr/>
        </p:nvSpPr>
        <p:spPr>
          <a:xfrm>
            <a:off x="1665188" y="1708706"/>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(4) Carrying out a preliminary feasibility study for the project idea</a:t>
            </a:r>
          </a:p>
          <a:p>
            <a:pPr marL="800100" lvl="1" indent="-342900">
              <a:lnSpc>
                <a:spcPct val="107000"/>
              </a:lnSpc>
              <a:spcBef>
                <a:spcPts val="0"/>
              </a:spcBef>
              <a:buFont typeface="Calibri" panose="020F0502020204030204" pitchFamily="34" charset="0"/>
              <a:buChar char="•"/>
            </a:pPr>
            <a:r>
              <a:rPr lang="en-US" kern="100" dirty="0">
                <a:latin typeface="Calibri" panose="020F0502020204030204" pitchFamily="34" charset="0"/>
                <a:cs typeface="Arial" panose="020B0604020202020204" pitchFamily="34" charset="0"/>
              </a:rPr>
              <a:t>Market need</a:t>
            </a:r>
          </a:p>
          <a:p>
            <a:pPr marL="800100" lvl="1" indent="-342900">
              <a:lnSpc>
                <a:spcPct val="107000"/>
              </a:lnSpc>
              <a:spcBef>
                <a:spcPts val="0"/>
              </a:spcBef>
              <a:buFont typeface="Calibri" panose="020F0502020204030204" pitchFamily="34" charset="0"/>
              <a:buChar char="•"/>
            </a:pPr>
            <a:r>
              <a:rPr lang="en-US" kern="100" dirty="0">
                <a:latin typeface="Calibri" panose="020F0502020204030204" pitchFamily="34" charset="0"/>
                <a:cs typeface="Arial" panose="020B0604020202020204" pitchFamily="34" charset="0"/>
              </a:rPr>
              <a:t>Projects like yours</a:t>
            </a:r>
          </a:p>
          <a:p>
            <a:pPr marL="80010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Phases of operations of project activities</a:t>
            </a:r>
          </a:p>
          <a:p>
            <a:pPr marL="0" marR="0" indent="0">
              <a:lnSpc>
                <a:spcPct val="107000"/>
              </a:lnSpc>
              <a:spcBef>
                <a:spcPts val="0"/>
              </a:spcBef>
              <a:spcAft>
                <a:spcPts val="800"/>
              </a:spcAft>
              <a:buNone/>
            </a:pP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(5) Is the project idea promising success?</a:t>
            </a:r>
          </a:p>
          <a:p>
            <a:pPr marL="0" marR="0" indent="0">
              <a:lnSpc>
                <a:spcPct val="107000"/>
              </a:lnSpc>
              <a:spcBef>
                <a:spcPts val="0"/>
              </a:spcBef>
              <a:spcAft>
                <a:spcPts val="800"/>
              </a:spcAft>
              <a:buNone/>
            </a:pP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(6) Is the necessary financing available for the project (self - loan)</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617368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r>
              <a:rPr lang="en-US" sz="2400" b="1" dirty="0">
                <a:solidFill>
                  <a:srgbClr val="002060"/>
                </a:solidFill>
              </a:rPr>
              <a:t>Stages of project preparation and implementation plan</a:t>
            </a:r>
          </a:p>
        </p:txBody>
      </p:sp>
      <p:sp>
        <p:nvSpPr>
          <p:cNvPr id="2" name="Content Placeholder 2">
            <a:extLst>
              <a:ext uri="{FF2B5EF4-FFF2-40B4-BE49-F238E27FC236}">
                <a16:creationId xmlns:a16="http://schemas.microsoft.com/office/drawing/2014/main" id="{2F9B5979-5CA0-9E0A-E71F-96569EFE55F7}"/>
              </a:ext>
            </a:extLst>
          </p:cNvPr>
          <p:cNvSpPr txBox="1">
            <a:spLocks/>
          </p:cNvSpPr>
          <p:nvPr/>
        </p:nvSpPr>
        <p:spPr>
          <a:xfrm>
            <a:off x="1465297" y="1373388"/>
            <a:ext cx="8847714"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400" kern="100" dirty="0">
                <a:solidFill>
                  <a:srgbClr val="002060"/>
                </a:solidFill>
                <a:latin typeface="Calibri" panose="020F0502020204030204" pitchFamily="34" charset="0"/>
                <a:cs typeface="Arial" panose="020B0604020202020204" pitchFamily="34" charset="0"/>
              </a:rPr>
              <a:t>(7) Preparing a detailed feasibility study, which includes:</a:t>
            </a:r>
          </a:p>
          <a:p>
            <a:pPr marL="800100" lvl="1" indent="-342900">
              <a:lnSpc>
                <a:spcPct val="107000"/>
              </a:lnSpc>
              <a:spcBef>
                <a:spcPts val="0"/>
              </a:spcBef>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Environmental study: Is the project compatible with the environment?</a:t>
            </a:r>
          </a:p>
          <a:p>
            <a:pPr marL="800100" lvl="1" indent="-342900">
              <a:lnSpc>
                <a:spcPct val="107000"/>
              </a:lnSpc>
              <a:spcBef>
                <a:spcPts val="0"/>
              </a:spcBef>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Marketing study: Does the project fill a certain volume of demand for the product?</a:t>
            </a:r>
          </a:p>
          <a:p>
            <a:pPr marL="800100" lvl="1" indent="-342900">
              <a:lnSpc>
                <a:spcPct val="107000"/>
              </a:lnSpc>
              <a:spcBef>
                <a:spcPts val="0"/>
              </a:spcBef>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Technical study: What are the raw materials and what technological and technical methods are used?</a:t>
            </a:r>
          </a:p>
          <a:p>
            <a:pPr marL="800100" lvl="1" indent="-342900">
              <a:lnSpc>
                <a:spcPct val="107000"/>
              </a:lnSpc>
              <a:spcBef>
                <a:spcPts val="0"/>
              </a:spcBef>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Financial study: Is the project's financial budget capable of covering production costs?</a:t>
            </a:r>
          </a:p>
          <a:p>
            <a:pPr marL="800100" lvl="1" indent="-342900">
              <a:lnSpc>
                <a:spcPct val="107000"/>
              </a:lnSpc>
              <a:spcBef>
                <a:spcPts val="0"/>
              </a:spcBef>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An economic study: Will the project achieve a reasonable profit margin in addition to the costs?</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Social study: Will the project achieve a social return that will benefit the community, the consumer, or the target group?</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849290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r>
              <a:rPr lang="en-US" sz="2400" b="1" dirty="0">
                <a:solidFill>
                  <a:srgbClr val="002060"/>
                </a:solidFill>
              </a:rPr>
              <a:t>Stages of project preparation and implementation plan</a:t>
            </a:r>
          </a:p>
        </p:txBody>
      </p:sp>
      <p:sp>
        <p:nvSpPr>
          <p:cNvPr id="4" name="Content Placeholder 2">
            <a:extLst>
              <a:ext uri="{FF2B5EF4-FFF2-40B4-BE49-F238E27FC236}">
                <a16:creationId xmlns:a16="http://schemas.microsoft.com/office/drawing/2014/main" id="{4F4FC1E6-B9E1-1B9A-D142-08C32441B276}"/>
              </a:ext>
            </a:extLst>
          </p:cNvPr>
          <p:cNvSpPr txBox="1">
            <a:spLocks/>
          </p:cNvSpPr>
          <p:nvPr/>
        </p:nvSpPr>
        <p:spPr>
          <a:xfrm>
            <a:off x="1665188" y="1615977"/>
            <a:ext cx="8037195" cy="32497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400" kern="100" dirty="0">
                <a:solidFill>
                  <a:srgbClr val="002060"/>
                </a:solidFill>
                <a:latin typeface="Calibri" panose="020F0502020204030204" pitchFamily="34" charset="0"/>
                <a:cs typeface="Arial" panose="020B0604020202020204" pitchFamily="34" charset="0"/>
              </a:rPr>
              <a:t>(8) Preparing a timetable for the project</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Setting detailed steps and priorities for the project's work and activities</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Preparing the site and equipping it with the required specifications</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Determine the time periods for the completion of work</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Determine the costs of each work or activity</a:t>
            </a:r>
          </a:p>
        </p:txBody>
      </p:sp>
    </p:spTree>
    <p:extLst>
      <p:ext uri="{BB962C8B-B14F-4D97-AF65-F5344CB8AC3E}">
        <p14:creationId xmlns:p14="http://schemas.microsoft.com/office/powerpoint/2010/main" val="4111900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r>
              <a:rPr lang="en-US" sz="2400" b="1" dirty="0">
                <a:solidFill>
                  <a:srgbClr val="002060"/>
                </a:solidFill>
              </a:rPr>
              <a:t>Stages of project preparation and implementation plan</a:t>
            </a:r>
          </a:p>
        </p:txBody>
      </p:sp>
      <p:sp>
        <p:nvSpPr>
          <p:cNvPr id="2" name="Content Placeholder 2">
            <a:extLst>
              <a:ext uri="{FF2B5EF4-FFF2-40B4-BE49-F238E27FC236}">
                <a16:creationId xmlns:a16="http://schemas.microsoft.com/office/drawing/2014/main" id="{75A68038-9231-4D33-B711-4833F6DFC7E1}"/>
              </a:ext>
            </a:extLst>
          </p:cNvPr>
          <p:cNvSpPr txBox="1">
            <a:spLocks/>
          </p:cNvSpPr>
          <p:nvPr/>
        </p:nvSpPr>
        <p:spPr>
          <a:xfrm>
            <a:off x="1414462" y="1912764"/>
            <a:ext cx="8508683" cy="24604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kern="100" dirty="0">
                <a:solidFill>
                  <a:srgbClr val="002060"/>
                </a:solidFill>
                <a:latin typeface="Calibri" panose="020F0502020204030204" pitchFamily="34" charset="0"/>
                <a:cs typeface="Arial" panose="020B0604020202020204" pitchFamily="34" charset="0"/>
              </a:rPr>
              <a:t>(9) The stage of implementation and preparation, which includes:</a:t>
            </a:r>
          </a:p>
          <a:p>
            <a:pPr marL="80010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Establishing the project according to the schedule</a:t>
            </a:r>
          </a:p>
          <a:p>
            <a:pPr marL="80010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Purchase and installation of machinery and equipment</a:t>
            </a:r>
          </a:p>
          <a:p>
            <a:pPr marL="80010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Operational and production tests</a:t>
            </a:r>
          </a:p>
          <a:p>
            <a:pPr marL="80010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Marketing and selling</a:t>
            </a:r>
          </a:p>
        </p:txBody>
      </p:sp>
    </p:spTree>
    <p:extLst>
      <p:ext uri="{BB962C8B-B14F-4D97-AF65-F5344CB8AC3E}">
        <p14:creationId xmlns:p14="http://schemas.microsoft.com/office/powerpoint/2010/main" val="3859003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r>
              <a:rPr lang="en-US" sz="2400" b="1" dirty="0">
                <a:solidFill>
                  <a:srgbClr val="002060"/>
                </a:solidFill>
              </a:rPr>
              <a:t>Stages of project preparation and implementation plan</a:t>
            </a:r>
          </a:p>
        </p:txBody>
      </p:sp>
      <p:sp>
        <p:nvSpPr>
          <p:cNvPr id="4" name="Content Placeholder 2">
            <a:extLst>
              <a:ext uri="{FF2B5EF4-FFF2-40B4-BE49-F238E27FC236}">
                <a16:creationId xmlns:a16="http://schemas.microsoft.com/office/drawing/2014/main" id="{F3CA715C-9EB6-A5AA-CD09-9D58F95A384E}"/>
              </a:ext>
            </a:extLst>
          </p:cNvPr>
          <p:cNvSpPr txBox="1">
            <a:spLocks/>
          </p:cNvSpPr>
          <p:nvPr/>
        </p:nvSpPr>
        <p:spPr>
          <a:xfrm>
            <a:off x="1400979" y="1680587"/>
            <a:ext cx="8905913"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400" kern="100" dirty="0">
                <a:solidFill>
                  <a:srgbClr val="002060"/>
                </a:solidFill>
                <a:latin typeface="Calibri" panose="020F0502020204030204" pitchFamily="34" charset="0"/>
                <a:cs typeface="Arial" panose="020B0604020202020204" pitchFamily="34" charset="0"/>
              </a:rPr>
              <a:t>(10) The follow-up and evaluation phase, which includes:</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Business</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time</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Spending</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Implementation rate and whether there is a problem</a:t>
            </a:r>
          </a:p>
          <a:p>
            <a:pPr marL="800100" marR="0" lvl="1" indent="-342900">
              <a:lnSpc>
                <a:spcPct val="107000"/>
              </a:lnSpc>
              <a:spcBef>
                <a:spcPts val="0"/>
              </a:spcBef>
              <a:spcAft>
                <a:spcPts val="800"/>
              </a:spcAft>
              <a:buFont typeface="Calibri" panose="020F0502020204030204" pitchFamily="34" charset="0"/>
              <a:buChar char="•"/>
            </a:pPr>
            <a:r>
              <a:rPr lang="en-US" kern="100" dirty="0">
                <a:latin typeface="Calibri" panose="020F0502020204030204" pitchFamily="34" charset="0"/>
                <a:cs typeface="Arial" panose="020B0604020202020204" pitchFamily="34" charset="0"/>
              </a:rPr>
              <a:t>Correction to ensure that the project objective is achieved</a:t>
            </a:r>
          </a:p>
        </p:txBody>
      </p:sp>
    </p:spTree>
    <p:extLst>
      <p:ext uri="{BB962C8B-B14F-4D97-AF65-F5344CB8AC3E}">
        <p14:creationId xmlns:p14="http://schemas.microsoft.com/office/powerpoint/2010/main" val="222038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38006024-0C41-06E5-5F09-20AE63280CD2}"/>
              </a:ext>
            </a:extLst>
          </p:cNvPr>
          <p:cNvSpPr txBox="1"/>
          <p:nvPr/>
        </p:nvSpPr>
        <p:spPr>
          <a:xfrm>
            <a:off x="1807219" y="2515671"/>
            <a:ext cx="7684790" cy="769441"/>
          </a:xfrm>
          <a:prstGeom prst="rect">
            <a:avLst/>
          </a:prstGeom>
          <a:noFill/>
        </p:spPr>
        <p:txBody>
          <a:bodyPr wrap="square">
            <a:spAutoFit/>
          </a:bodyPr>
          <a:lstStyle/>
          <a:p>
            <a:pPr algn="ctr"/>
            <a:r>
              <a:rPr lang="en-US" sz="4400" b="1" dirty="0">
                <a:solidFill>
                  <a:srgbClr val="002060"/>
                </a:solidFill>
              </a:rPr>
              <a:t>2- Project Life Cycle</a:t>
            </a:r>
          </a:p>
        </p:txBody>
      </p:sp>
    </p:spTree>
    <p:extLst>
      <p:ext uri="{BB962C8B-B14F-4D97-AF65-F5344CB8AC3E}">
        <p14:creationId xmlns:p14="http://schemas.microsoft.com/office/powerpoint/2010/main" val="3576049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Project Life Cycle</a:t>
            </a:r>
          </a:p>
        </p:txBody>
      </p:sp>
      <p:pic>
        <p:nvPicPr>
          <p:cNvPr id="4" name="Picture 3" descr="The five stages of the project management life cycle | AIPM">
            <a:extLst>
              <a:ext uri="{FF2B5EF4-FFF2-40B4-BE49-F238E27FC236}">
                <a16:creationId xmlns:a16="http://schemas.microsoft.com/office/drawing/2014/main" id="{AEF2D7CD-9678-BFF0-AC9B-7C34667BE72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6224" t="4184" r="14049" b="-406"/>
          <a:stretch/>
        </p:blipFill>
        <p:spPr bwMode="auto">
          <a:xfrm>
            <a:off x="2626178" y="1281458"/>
            <a:ext cx="7417935" cy="470118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391862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Project Life Cycle</a:t>
            </a:r>
          </a:p>
        </p:txBody>
      </p:sp>
      <p:sp>
        <p:nvSpPr>
          <p:cNvPr id="3" name="TextBox 2">
            <a:extLst>
              <a:ext uri="{FF2B5EF4-FFF2-40B4-BE49-F238E27FC236}">
                <a16:creationId xmlns:a16="http://schemas.microsoft.com/office/drawing/2014/main" id="{48761EE6-111D-9638-4608-F0AE78C67430}"/>
              </a:ext>
            </a:extLst>
          </p:cNvPr>
          <p:cNvSpPr txBox="1"/>
          <p:nvPr/>
        </p:nvSpPr>
        <p:spPr>
          <a:xfrm>
            <a:off x="2020822" y="2177471"/>
            <a:ext cx="7475368" cy="2503058"/>
          </a:xfrm>
          <a:prstGeom prst="rect">
            <a:avLst/>
          </a:prstGeom>
          <a:noFill/>
        </p:spPr>
        <p:txBody>
          <a:bodyPr wrap="square">
            <a:spAutoFit/>
          </a:bodyPr>
          <a:lstStyle/>
          <a:p>
            <a:pPr marL="0" marR="0" algn="justLow">
              <a:lnSpc>
                <a:spcPct val="107000"/>
              </a:lnSpc>
              <a:spcBef>
                <a:spcPts val="0"/>
              </a:spcBef>
              <a:spcAft>
                <a:spcPts val="800"/>
              </a:spcAft>
            </a:pPr>
            <a:r>
              <a:rPr lang="en-US" sz="40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Define:</a:t>
            </a:r>
            <a:r>
              <a:rPr lang="en-US" sz="3600" kern="100" dirty="0">
                <a:effectLst/>
                <a:latin typeface="Calibri" panose="020F0502020204030204" pitchFamily="34" charset="0"/>
                <a:ea typeface="Calibri" panose="020F0502020204030204" pitchFamily="34" charset="0"/>
                <a:cs typeface="Arial" panose="020B0604020202020204" pitchFamily="34" charset="0"/>
              </a:rPr>
              <a:t> The project goals, rules, approach, and cost-schedule-quality equilibrium are agreed upon by the stakeholders.</a:t>
            </a:r>
          </a:p>
        </p:txBody>
      </p:sp>
    </p:spTree>
    <p:extLst>
      <p:ext uri="{BB962C8B-B14F-4D97-AF65-F5344CB8AC3E}">
        <p14:creationId xmlns:p14="http://schemas.microsoft.com/office/powerpoint/2010/main" val="3926955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Project Life Cycle</a:t>
            </a:r>
          </a:p>
        </p:txBody>
      </p:sp>
      <p:sp>
        <p:nvSpPr>
          <p:cNvPr id="4" name="TextBox 3">
            <a:extLst>
              <a:ext uri="{FF2B5EF4-FFF2-40B4-BE49-F238E27FC236}">
                <a16:creationId xmlns:a16="http://schemas.microsoft.com/office/drawing/2014/main" id="{EEDD2C3C-6713-C611-148B-F93CD5DCFFD3}"/>
              </a:ext>
            </a:extLst>
          </p:cNvPr>
          <p:cNvSpPr txBox="1"/>
          <p:nvPr/>
        </p:nvSpPr>
        <p:spPr>
          <a:xfrm>
            <a:off x="1574385" y="1516007"/>
            <a:ext cx="8559102" cy="3825984"/>
          </a:xfrm>
          <a:prstGeom prst="rect">
            <a:avLst/>
          </a:prstGeom>
          <a:noFill/>
        </p:spPr>
        <p:txBody>
          <a:bodyPr wrap="square">
            <a:spAutoFit/>
          </a:bodyPr>
          <a:lstStyle/>
          <a:p>
            <a:pPr algn="justLow">
              <a:lnSpc>
                <a:spcPct val="107000"/>
              </a:lnSpc>
              <a:spcAft>
                <a:spcPts val="800"/>
              </a:spcAft>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Plan: </a:t>
            </a:r>
            <a:r>
              <a:rPr lang="en-US" sz="2800" kern="100" dirty="0">
                <a:effectLst/>
                <a:latin typeface="Calibri" panose="020F0502020204030204" pitchFamily="34" charset="0"/>
                <a:ea typeface="Calibri" panose="020F0502020204030204" pitchFamily="34" charset="0"/>
                <a:cs typeface="Arial" panose="020B0604020202020204" pitchFamily="34" charset="0"/>
              </a:rPr>
              <a:t>A plan is developed for the project. As each project is unique, this must be repeated every time for each project. This stage implies that the work to be done is identified, and split up into workable pieces, the time required for each piece and the entire project is estimated, resources are assigned to the work to be done, costs are budgeted, risks are identified, and risk management plans are set up, and many other activities</a:t>
            </a:r>
          </a:p>
        </p:txBody>
      </p:sp>
    </p:spTree>
    <p:extLst>
      <p:ext uri="{BB962C8B-B14F-4D97-AF65-F5344CB8AC3E}">
        <p14:creationId xmlns:p14="http://schemas.microsoft.com/office/powerpoint/2010/main" val="545181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Project Life Cycle</a:t>
            </a:r>
          </a:p>
        </p:txBody>
      </p:sp>
      <p:sp>
        <p:nvSpPr>
          <p:cNvPr id="3" name="TextBox 2">
            <a:extLst>
              <a:ext uri="{FF2B5EF4-FFF2-40B4-BE49-F238E27FC236}">
                <a16:creationId xmlns:a16="http://schemas.microsoft.com/office/drawing/2014/main" id="{54A50AF3-6D1B-0FB9-AE30-BB4CD45A3C8D}"/>
              </a:ext>
            </a:extLst>
          </p:cNvPr>
          <p:cNvSpPr txBox="1"/>
          <p:nvPr/>
        </p:nvSpPr>
        <p:spPr>
          <a:xfrm>
            <a:off x="1665187" y="1899171"/>
            <a:ext cx="8257958" cy="2703689"/>
          </a:xfrm>
          <a:prstGeom prst="rect">
            <a:avLst/>
          </a:prstGeom>
          <a:noFill/>
        </p:spPr>
        <p:txBody>
          <a:bodyPr wrap="square">
            <a:spAutoFit/>
          </a:bodyPr>
          <a:lstStyle/>
          <a:p>
            <a:pPr algn="justLow">
              <a:lnSpc>
                <a:spcPct val="107000"/>
              </a:lnSpc>
              <a:spcAft>
                <a:spcPts val="800"/>
              </a:spcAft>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Execute: </a:t>
            </a:r>
            <a:r>
              <a:rPr lang="en-US" sz="3200" kern="100" dirty="0">
                <a:effectLst/>
                <a:latin typeface="Calibri" panose="020F0502020204030204" pitchFamily="34" charset="0"/>
                <a:ea typeface="Calibri" panose="020F0502020204030204" pitchFamily="34" charset="0"/>
                <a:cs typeface="Arial" panose="020B0604020202020204" pitchFamily="34" charset="0"/>
              </a:rPr>
              <a:t>This is the stage where the actual work is being executed. During the execution stage, the goal of project management is to keep the project on track and ensure that execution is done efficiently.</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70139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Project Life Cycle</a:t>
            </a:r>
          </a:p>
        </p:txBody>
      </p:sp>
      <p:sp>
        <p:nvSpPr>
          <p:cNvPr id="4" name="TextBox 3">
            <a:extLst>
              <a:ext uri="{FF2B5EF4-FFF2-40B4-BE49-F238E27FC236}">
                <a16:creationId xmlns:a16="http://schemas.microsoft.com/office/drawing/2014/main" id="{0D203609-4AEA-FFE3-D763-15538076EB2B}"/>
              </a:ext>
            </a:extLst>
          </p:cNvPr>
          <p:cNvSpPr txBox="1"/>
          <p:nvPr/>
        </p:nvSpPr>
        <p:spPr>
          <a:xfrm>
            <a:off x="1665188" y="1813685"/>
            <a:ext cx="7843837" cy="3230628"/>
          </a:xfrm>
          <a:prstGeom prst="rect">
            <a:avLst/>
          </a:prstGeom>
          <a:noFill/>
        </p:spPr>
        <p:txBody>
          <a:bodyPr wrap="square">
            <a:spAutoFit/>
          </a:bodyPr>
          <a:lstStyle/>
          <a:p>
            <a:pPr algn="justLow">
              <a:lnSpc>
                <a:spcPct val="107000"/>
              </a:lnSpc>
              <a:spcAft>
                <a:spcPts val="800"/>
              </a:spcAft>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Close: </a:t>
            </a:r>
            <a:r>
              <a:rPr lang="en-US" sz="3200" kern="100" dirty="0">
                <a:effectLst/>
                <a:latin typeface="Calibri" panose="020F0502020204030204" pitchFamily="34" charset="0"/>
                <a:ea typeface="Calibri" panose="020F0502020204030204" pitchFamily="34" charset="0"/>
                <a:cs typeface="Arial" panose="020B0604020202020204" pitchFamily="34" charset="0"/>
              </a:rPr>
              <a:t>This stage entails activities to make the transition to the next phase (operations or another project), to establish formal closure in the eyes of the customer, and to review project successes and failures in order to learn for future projects</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50721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Project Life Cycle</a:t>
            </a:r>
          </a:p>
        </p:txBody>
      </p:sp>
      <p:pic>
        <p:nvPicPr>
          <p:cNvPr id="3" name="Picture 2" descr="5 Phases of Project Management Process - A Complete Breakdown">
            <a:extLst>
              <a:ext uri="{FF2B5EF4-FFF2-40B4-BE49-F238E27FC236}">
                <a16:creationId xmlns:a16="http://schemas.microsoft.com/office/drawing/2014/main" id="{0D734344-4D9F-3BF9-1B91-8CCB259E070A}"/>
              </a:ext>
            </a:extLst>
          </p:cNvPr>
          <p:cNvPicPr>
            <a:picLocks noChangeAspect="1"/>
          </p:cNvPicPr>
          <p:nvPr/>
        </p:nvPicPr>
        <p:blipFill rotWithShape="1">
          <a:blip r:embed="rId7">
            <a:extLst>
              <a:ext uri="{28A0092B-C50C-407E-A947-70E740481C1C}">
                <a14:useLocalDpi xmlns:a14="http://schemas.microsoft.com/office/drawing/2010/main" val="0"/>
              </a:ext>
            </a:extLst>
          </a:blip>
          <a:srcRect l="3125" t="23494" r="3993" b="21687"/>
          <a:stretch/>
        </p:blipFill>
        <p:spPr bwMode="auto">
          <a:xfrm>
            <a:off x="818688" y="1801502"/>
            <a:ext cx="10554624" cy="32549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42445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38006024-0C41-06E5-5F09-20AE63280CD2}"/>
              </a:ext>
            </a:extLst>
          </p:cNvPr>
          <p:cNvSpPr txBox="1"/>
          <p:nvPr/>
        </p:nvSpPr>
        <p:spPr>
          <a:xfrm>
            <a:off x="1807219" y="2515671"/>
            <a:ext cx="7684790" cy="1446550"/>
          </a:xfrm>
          <a:prstGeom prst="rect">
            <a:avLst/>
          </a:prstGeom>
          <a:noFill/>
        </p:spPr>
        <p:txBody>
          <a:bodyPr wrap="square">
            <a:spAutoFit/>
          </a:bodyPr>
          <a:lstStyle/>
          <a:p>
            <a:pPr algn="ctr"/>
            <a:r>
              <a:rPr lang="en-US" sz="4400" b="1" dirty="0">
                <a:solidFill>
                  <a:srgbClr val="002060"/>
                </a:solidFill>
              </a:rPr>
              <a:t>3- Break-even analysis in decision making</a:t>
            </a:r>
          </a:p>
        </p:txBody>
      </p:sp>
    </p:spTree>
    <p:extLst>
      <p:ext uri="{BB962C8B-B14F-4D97-AF65-F5344CB8AC3E}">
        <p14:creationId xmlns:p14="http://schemas.microsoft.com/office/powerpoint/2010/main" val="4148346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p:sp>
        <p:nvSpPr>
          <p:cNvPr id="3" name="Content Placeholder 2">
            <a:extLst>
              <a:ext uri="{FF2B5EF4-FFF2-40B4-BE49-F238E27FC236}">
                <a16:creationId xmlns:a16="http://schemas.microsoft.com/office/drawing/2014/main" id="{B60E54CF-291D-19B1-1E82-210EFB18C83C}"/>
              </a:ext>
            </a:extLst>
          </p:cNvPr>
          <p:cNvSpPr txBox="1">
            <a:spLocks/>
          </p:cNvSpPr>
          <p:nvPr/>
        </p:nvSpPr>
        <p:spPr>
          <a:xfrm>
            <a:off x="1457325" y="1870003"/>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Breakeven:</a:t>
            </a:r>
            <a:endParaRPr lang="en-US" b="1"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Bef>
                <a:spcPts val="0"/>
              </a:spcBef>
              <a:spcAft>
                <a:spcPts val="80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The point at which total sales equal total costs (TR = TC)</a:t>
            </a:r>
          </a:p>
          <a:p>
            <a:r>
              <a:rPr lang="en-US" sz="24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The break-even point </a:t>
            </a:r>
            <a:r>
              <a:rPr lang="en-US" sz="2400" dirty="0">
                <a:effectLst/>
                <a:latin typeface="Calibri" panose="020F0502020204030204" pitchFamily="34" charset="0"/>
                <a:ea typeface="Calibri" panose="020F0502020204030204" pitchFamily="34" charset="0"/>
                <a:cs typeface="Arial" panose="020B0604020202020204" pitchFamily="34" charset="0"/>
              </a:rPr>
              <a:t>is an easy and effective way to know </a:t>
            </a:r>
            <a:r>
              <a:rPr lang="en-US" sz="2400" b="1" u="sng" dirty="0">
                <a:effectLst/>
                <a:latin typeface="Calibri" panose="020F0502020204030204" pitchFamily="34" charset="0"/>
                <a:ea typeface="Calibri" panose="020F0502020204030204" pitchFamily="34" charset="0"/>
                <a:cs typeface="Arial" panose="020B0604020202020204" pitchFamily="34" charset="0"/>
              </a:rPr>
              <a:t>the feasibility of a project or any new process</a:t>
            </a:r>
            <a:endParaRPr lang="en-US" sz="3600" b="1" u="sng" kern="100" dirty="0">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33857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p:sp>
        <p:nvSpPr>
          <p:cNvPr id="4" name="Content Placeholder 2">
            <a:extLst>
              <a:ext uri="{FF2B5EF4-FFF2-40B4-BE49-F238E27FC236}">
                <a16:creationId xmlns:a16="http://schemas.microsoft.com/office/drawing/2014/main" id="{FA9F1448-6293-527B-47BC-51356522D3C3}"/>
              </a:ext>
            </a:extLst>
          </p:cNvPr>
          <p:cNvSpPr txBox="1">
            <a:spLocks/>
          </p:cNvSpPr>
          <p:nvPr/>
        </p:nvSpPr>
        <p:spPr>
          <a:xfrm>
            <a:off x="1364043" y="1608710"/>
            <a:ext cx="8715375" cy="35449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b="1" kern="100" dirty="0">
                <a:solidFill>
                  <a:srgbClr val="FF0000"/>
                </a:solidFill>
                <a:latin typeface="Calibri" panose="020F0502020204030204" pitchFamily="34" charset="0"/>
                <a:cs typeface="Arial" panose="020B0604020202020204" pitchFamily="34" charset="0"/>
              </a:rPr>
              <a:t>Break-even analysis is based on variable costs and fixed costs</a:t>
            </a:r>
          </a:p>
          <a:p>
            <a:pPr marL="342900" marR="0" lvl="0" indent="-342900">
              <a:lnSpc>
                <a:spcPct val="107000"/>
              </a:lnSpc>
              <a:spcBef>
                <a:spcPts val="0"/>
              </a:spcBef>
              <a:spcAft>
                <a:spcPts val="0"/>
              </a:spcAft>
              <a:buFont typeface="Calibri" panose="020F0502020204030204" pitchFamily="34" charset="0"/>
              <a:buChar char="•"/>
            </a:pPr>
            <a:r>
              <a:rPr lang="en-US"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Variable costs: </a:t>
            </a:r>
            <a:r>
              <a:rPr lang="en-US" sz="2400" kern="100" dirty="0">
                <a:effectLst/>
                <a:latin typeface="Calibri" panose="020F0502020204030204" pitchFamily="34" charset="0"/>
                <a:ea typeface="Calibri" panose="020F0502020204030204" pitchFamily="34" charset="0"/>
                <a:cs typeface="Arial" panose="020B0604020202020204" pitchFamily="34" charset="0"/>
              </a:rPr>
              <a:t>such as the cost of labor, the cost of raw materials, and others</a:t>
            </a:r>
          </a:p>
          <a:p>
            <a:pPr marL="0" marR="0" lvl="0" indent="0">
              <a:lnSpc>
                <a:spcPct val="107000"/>
              </a:lnSpc>
              <a:spcBef>
                <a:spcPts val="0"/>
              </a:spcBef>
              <a:spcAft>
                <a:spcPts val="0"/>
              </a:spcAft>
              <a:buNone/>
            </a:pP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Calibri" panose="020F0502020204030204" pitchFamily="34" charset="0"/>
              <a:buChar char="•"/>
            </a:pPr>
            <a:r>
              <a:rPr lang="en-US"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Fixed costs: </a:t>
            </a:r>
            <a:r>
              <a:rPr lang="en-US" sz="2400" kern="100" dirty="0">
                <a:effectLst/>
                <a:latin typeface="Calibri" panose="020F0502020204030204" pitchFamily="34" charset="0"/>
                <a:ea typeface="Calibri" panose="020F0502020204030204" pitchFamily="34" charset="0"/>
                <a:cs typeface="Arial" panose="020B0604020202020204" pitchFamily="34" charset="0"/>
              </a:rPr>
              <a:t>These are the costs that are fixed even if there is a change in the outputs, such as the rent of the building or the rent of tools and insurance and others.</a:t>
            </a:r>
          </a:p>
        </p:txBody>
      </p:sp>
    </p:spTree>
    <p:extLst>
      <p:ext uri="{BB962C8B-B14F-4D97-AF65-F5344CB8AC3E}">
        <p14:creationId xmlns:p14="http://schemas.microsoft.com/office/powerpoint/2010/main" val="17343873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5E11BEC-AC15-912A-220A-635B3CCAD99B}"/>
                  </a:ext>
                </a:extLst>
              </p:cNvPr>
              <p:cNvSpPr txBox="1">
                <a:spLocks/>
              </p:cNvSpPr>
              <p:nvPr/>
            </p:nvSpPr>
            <p:spPr>
              <a:xfrm>
                <a:off x="1357312" y="1870002"/>
                <a:ext cx="8826637" cy="32854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4400" b="1" kern="100" dirty="0">
                    <a:solidFill>
                      <a:srgbClr val="002060"/>
                    </a:solidFill>
                    <a:latin typeface="Calibri" panose="020F0502020204030204" pitchFamily="34" charset="0"/>
                    <a:cs typeface="Arial" panose="020B0604020202020204" pitchFamily="34" charset="0"/>
                  </a:rPr>
                  <a:t>Break-even size = Q</a:t>
                </a:r>
                <a14:m>
                  <m:oMath xmlns:m="http://schemas.openxmlformats.org/officeDocument/2006/math">
                    <m:r>
                      <a:rPr lang="en-US" sz="4400" b="1" i="1" kern="100" smtClean="0">
                        <a:solidFill>
                          <a:srgbClr val="002060"/>
                        </a:solidFill>
                        <a:latin typeface="Cambria Math" panose="02040503050406030204" pitchFamily="18" charset="0"/>
                        <a:cs typeface="Arial" panose="020B0604020202020204" pitchFamily="34" charset="0"/>
                      </a:rPr>
                      <m:t>=</m:t>
                    </m:r>
                    <m:f>
                      <m:fPr>
                        <m:ctrlPr>
                          <a:rPr lang="en-US" sz="4400" b="1" i="1" kern="100" smtClean="0">
                            <a:solidFill>
                              <a:srgbClr val="002060"/>
                            </a:solidFill>
                            <a:latin typeface="Cambria Math" panose="02040503050406030204" pitchFamily="18" charset="0"/>
                            <a:cs typeface="Arial" panose="020B0604020202020204" pitchFamily="34" charset="0"/>
                          </a:rPr>
                        </m:ctrlPr>
                      </m:fPr>
                      <m:num>
                        <m:r>
                          <a:rPr lang="en-US" sz="4400" b="1" i="1" kern="100" smtClean="0">
                            <a:solidFill>
                              <a:srgbClr val="002060"/>
                            </a:solidFill>
                            <a:latin typeface="Cambria Math" panose="02040503050406030204" pitchFamily="18" charset="0"/>
                            <a:cs typeface="Arial" panose="020B0604020202020204" pitchFamily="34" charset="0"/>
                          </a:rPr>
                          <m:t>𝑭</m:t>
                        </m:r>
                      </m:num>
                      <m:den>
                        <m:r>
                          <a:rPr lang="en-US" sz="4400" b="1" i="1" kern="100" smtClean="0">
                            <a:solidFill>
                              <a:srgbClr val="002060"/>
                            </a:solidFill>
                            <a:latin typeface="Cambria Math" panose="02040503050406030204" pitchFamily="18" charset="0"/>
                            <a:cs typeface="Arial" panose="020B0604020202020204" pitchFamily="34" charset="0"/>
                          </a:rPr>
                          <m:t>𝑷</m:t>
                        </m:r>
                        <m:r>
                          <a:rPr lang="en-US" sz="4400" b="1" i="1" kern="100" smtClean="0">
                            <a:solidFill>
                              <a:srgbClr val="002060"/>
                            </a:solidFill>
                            <a:latin typeface="Cambria Math" panose="02040503050406030204" pitchFamily="18" charset="0"/>
                            <a:cs typeface="Arial" panose="020B0604020202020204" pitchFamily="34" charset="0"/>
                          </a:rPr>
                          <m:t>−</m:t>
                        </m:r>
                        <m:r>
                          <a:rPr lang="en-US" sz="4400" b="1" i="1" kern="100" smtClean="0">
                            <a:solidFill>
                              <a:srgbClr val="002060"/>
                            </a:solidFill>
                            <a:latin typeface="Cambria Math" panose="02040503050406030204" pitchFamily="18" charset="0"/>
                            <a:cs typeface="Arial" panose="020B0604020202020204" pitchFamily="34" charset="0"/>
                          </a:rPr>
                          <m:t>𝑽</m:t>
                        </m:r>
                      </m:den>
                    </m:f>
                  </m:oMath>
                </a14:m>
                <a:endParaRPr lang="en-US" sz="4400" b="1" kern="100" dirty="0">
                  <a:solidFill>
                    <a:srgbClr val="FF9518"/>
                  </a:solidFill>
                  <a:latin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r>
                  <a:rPr lang="en-US" kern="100" dirty="0">
                    <a:latin typeface="Calibri" panose="020F0502020204030204" pitchFamily="34" charset="0"/>
                    <a:ea typeface="Calibri" panose="020F0502020204030204" pitchFamily="34" charset="0"/>
                    <a:cs typeface="Arial" panose="020B0604020202020204" pitchFamily="34" charset="0"/>
                  </a:rPr>
                  <a:t>At t</a:t>
                </a:r>
                <a:r>
                  <a:rPr lang="en-US" kern="100" dirty="0">
                    <a:effectLst/>
                    <a:latin typeface="Calibri" panose="020F0502020204030204" pitchFamily="34" charset="0"/>
                    <a:ea typeface="Calibri" panose="020F0502020204030204" pitchFamily="34" charset="0"/>
                    <a:cs typeface="Arial" panose="020B0604020202020204" pitchFamily="34" charset="0"/>
                  </a:rPr>
                  <a:t>he </a:t>
                </a:r>
                <a:r>
                  <a:rPr lang="en-US"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break-even point</a:t>
                </a:r>
                <a:r>
                  <a:rPr lang="en-US" b="1" kern="100" dirty="0">
                    <a:solidFill>
                      <a:schemeClr val="accent2"/>
                    </a:solidFill>
                    <a:latin typeface="Calibri" panose="020F0502020204030204" pitchFamily="34" charset="0"/>
                    <a:ea typeface="Calibri" panose="020F0502020204030204" pitchFamily="34" charset="0"/>
                    <a:cs typeface="Arial" panose="020B0604020202020204" pitchFamily="34" charset="0"/>
                  </a:rPr>
                  <a:t> → </a:t>
                </a: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(TR=TC)</a:t>
                </a:r>
                <a:r>
                  <a:rPr lang="en-US" kern="100" dirty="0">
                    <a:latin typeface="Calibri" panose="020F0502020204030204" pitchFamily="34" charset="0"/>
                    <a:ea typeface="Calibri" panose="020F0502020204030204" pitchFamily="34" charset="0"/>
                    <a:cs typeface="Arial" panose="020B0604020202020204" pitchFamily="34" charset="0"/>
                  </a:rPr>
                  <a:t> </a:t>
                </a:r>
                <a:r>
                  <a:rPr lang="en-US" b="1" kern="100" dirty="0">
                    <a:solidFill>
                      <a:schemeClr val="accent2"/>
                    </a:solidFill>
                    <a:latin typeface="Calibri" panose="020F0502020204030204" pitchFamily="34" charset="0"/>
                    <a:ea typeface="Calibri" panose="020F0502020204030204" pitchFamily="34" charset="0"/>
                    <a:cs typeface="Arial" panose="020B0604020202020204" pitchFamily="34" charset="0"/>
                  </a:rPr>
                  <a:t>→ </a:t>
                </a:r>
                <a:r>
                  <a:rPr lang="en-US"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no profit or loss</a:t>
                </a:r>
              </a:p>
              <a:p>
                <a:pPr marL="342900" indent="-342900">
                  <a:lnSpc>
                    <a:spcPct val="107000"/>
                  </a:lnSpc>
                  <a:spcBef>
                    <a:spcPts val="0"/>
                  </a:spcBef>
                  <a:buFont typeface="Calibri" panose="020F0502020204030204" pitchFamily="34" charset="0"/>
                  <a:buChar char="•"/>
                </a:pPr>
                <a:r>
                  <a:rPr lang="en-US" kern="100" dirty="0">
                    <a:latin typeface="Calibri" panose="020F0502020204030204" pitchFamily="34" charset="0"/>
                    <a:ea typeface="Calibri" panose="020F0502020204030204" pitchFamily="34" charset="0"/>
                    <a:cs typeface="Arial" panose="020B0604020202020204" pitchFamily="34" charset="0"/>
                  </a:rPr>
                  <a:t>Before t</a:t>
                </a:r>
                <a:r>
                  <a:rPr lang="en-US" kern="100" dirty="0">
                    <a:effectLst/>
                    <a:latin typeface="Calibri" panose="020F0502020204030204" pitchFamily="34" charset="0"/>
                    <a:ea typeface="Calibri" panose="020F0502020204030204" pitchFamily="34" charset="0"/>
                    <a:cs typeface="Arial" panose="020B0604020202020204" pitchFamily="34" charset="0"/>
                  </a:rPr>
                  <a:t>he </a:t>
                </a:r>
                <a:r>
                  <a:rPr lang="en-US"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break-even point</a:t>
                </a:r>
                <a:r>
                  <a:rPr lang="en-US" b="1" kern="100" dirty="0">
                    <a:solidFill>
                      <a:schemeClr val="accent2"/>
                    </a:solidFill>
                    <a:latin typeface="Calibri" panose="020F0502020204030204" pitchFamily="34" charset="0"/>
                    <a:ea typeface="Calibri" panose="020F0502020204030204" pitchFamily="34" charset="0"/>
                    <a:cs typeface="Arial" panose="020B0604020202020204" pitchFamily="34" charset="0"/>
                  </a:rPr>
                  <a:t> → </a:t>
                </a: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(TR&lt;TC)</a:t>
                </a:r>
                <a:r>
                  <a:rPr lang="en-US" kern="100" dirty="0">
                    <a:latin typeface="Calibri" panose="020F0502020204030204" pitchFamily="34" charset="0"/>
                    <a:ea typeface="Calibri" panose="020F0502020204030204" pitchFamily="34" charset="0"/>
                    <a:cs typeface="Arial" panose="020B0604020202020204" pitchFamily="34" charset="0"/>
                  </a:rPr>
                  <a:t> </a:t>
                </a:r>
                <a:r>
                  <a:rPr lang="en-US" b="1" kern="100" dirty="0">
                    <a:solidFill>
                      <a:schemeClr val="accent2"/>
                    </a:solidFill>
                    <a:latin typeface="Calibri" panose="020F0502020204030204" pitchFamily="34" charset="0"/>
                    <a:ea typeface="Calibri" panose="020F0502020204030204" pitchFamily="34" charset="0"/>
                    <a:cs typeface="Arial" panose="020B0604020202020204" pitchFamily="34" charset="0"/>
                  </a:rPr>
                  <a:t>→ </a:t>
                </a:r>
                <a:r>
                  <a:rPr lang="en-US"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loss</a:t>
                </a:r>
                <a:r>
                  <a:rPr lang="en-US" kern="100" dirty="0">
                    <a:effectLst/>
                    <a:latin typeface="Calibri" panose="020F0502020204030204" pitchFamily="34" charset="0"/>
                    <a:ea typeface="Calibri" panose="020F0502020204030204" pitchFamily="34" charset="0"/>
                    <a:cs typeface="Arial" panose="020B0604020202020204" pitchFamily="34" charset="0"/>
                  </a:rPr>
                  <a:t> </a:t>
                </a:r>
              </a:p>
              <a:p>
                <a:pPr marL="342900" indent="-342900">
                  <a:lnSpc>
                    <a:spcPct val="107000"/>
                  </a:lnSpc>
                  <a:spcBef>
                    <a:spcPts val="0"/>
                  </a:spcBef>
                  <a:buFont typeface="Calibri" panose="020F0502020204030204" pitchFamily="34" charset="0"/>
                  <a:buChar char="•"/>
                </a:pPr>
                <a:r>
                  <a:rPr lang="en-US" kern="100" dirty="0">
                    <a:latin typeface="Calibri" panose="020F0502020204030204" pitchFamily="34" charset="0"/>
                    <a:ea typeface="Calibri" panose="020F0502020204030204" pitchFamily="34" charset="0"/>
                    <a:cs typeface="Arial" panose="020B0604020202020204" pitchFamily="34" charset="0"/>
                  </a:rPr>
                  <a:t>After t</a:t>
                </a:r>
                <a:r>
                  <a:rPr lang="en-US" kern="100" dirty="0">
                    <a:effectLst/>
                    <a:latin typeface="Calibri" panose="020F0502020204030204" pitchFamily="34" charset="0"/>
                    <a:ea typeface="Calibri" panose="020F0502020204030204" pitchFamily="34" charset="0"/>
                    <a:cs typeface="Arial" panose="020B0604020202020204" pitchFamily="34" charset="0"/>
                  </a:rPr>
                  <a:t>he </a:t>
                </a:r>
                <a:r>
                  <a:rPr lang="en-US"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break-even point</a:t>
                </a:r>
                <a:r>
                  <a:rPr lang="en-US" b="1" kern="100" dirty="0">
                    <a:solidFill>
                      <a:schemeClr val="accent2"/>
                    </a:solidFill>
                    <a:latin typeface="Calibri" panose="020F0502020204030204" pitchFamily="34" charset="0"/>
                    <a:ea typeface="Calibri" panose="020F0502020204030204" pitchFamily="34" charset="0"/>
                    <a:cs typeface="Arial" panose="020B0604020202020204" pitchFamily="34" charset="0"/>
                  </a:rPr>
                  <a:t> → </a:t>
                </a: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(TR&gt;TC)</a:t>
                </a:r>
                <a:r>
                  <a:rPr lang="en-US" kern="100" dirty="0">
                    <a:latin typeface="Calibri" panose="020F0502020204030204" pitchFamily="34" charset="0"/>
                    <a:ea typeface="Calibri" panose="020F0502020204030204" pitchFamily="34" charset="0"/>
                    <a:cs typeface="Arial" panose="020B0604020202020204" pitchFamily="34" charset="0"/>
                  </a:rPr>
                  <a:t> </a:t>
                </a:r>
                <a:r>
                  <a:rPr lang="en-US" b="1" kern="100" dirty="0">
                    <a:solidFill>
                      <a:schemeClr val="accent2"/>
                    </a:solidFill>
                    <a:latin typeface="Calibri" panose="020F0502020204030204" pitchFamily="34" charset="0"/>
                    <a:ea typeface="Calibri" panose="020F0502020204030204" pitchFamily="34" charset="0"/>
                    <a:cs typeface="Arial" panose="020B0604020202020204" pitchFamily="34" charset="0"/>
                  </a:rPr>
                  <a:t>→ </a:t>
                </a:r>
                <a:r>
                  <a:rPr lang="en-US"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profit</a:t>
                </a: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mc:Choice>
        <mc:Fallback xmlns="">
          <p:sp>
            <p:nvSpPr>
              <p:cNvPr id="3" name="Content Placeholder 2">
                <a:extLst>
                  <a:ext uri="{FF2B5EF4-FFF2-40B4-BE49-F238E27FC236}">
                    <a16:creationId xmlns:a16="http://schemas.microsoft.com/office/drawing/2014/main" id="{95E11BEC-AC15-912A-220A-635B3CCAD99B}"/>
                  </a:ext>
                </a:extLst>
              </p:cNvPr>
              <p:cNvSpPr txBox="1">
                <a:spLocks noRot="1" noChangeAspect="1" noMove="1" noResize="1" noEditPoints="1" noAdjustHandles="1" noChangeArrowheads="1" noChangeShapeType="1" noTextEdit="1"/>
              </p:cNvSpPr>
              <p:nvPr/>
            </p:nvSpPr>
            <p:spPr>
              <a:xfrm>
                <a:off x="1357312" y="1870002"/>
                <a:ext cx="8826637" cy="3285448"/>
              </a:xfrm>
              <a:prstGeom prst="rect">
                <a:avLst/>
              </a:prstGeom>
              <a:blipFill>
                <a:blip r:embed="rId7"/>
                <a:stretch>
                  <a:fillRect l="-1450"/>
                </a:stretch>
              </a:blipFill>
            </p:spPr>
            <p:txBody>
              <a:bodyPr/>
              <a:lstStyle/>
              <a:p>
                <a:r>
                  <a:rPr lang="en-US">
                    <a:noFill/>
                  </a:rPr>
                  <a:t> </a:t>
                </a:r>
              </a:p>
            </p:txBody>
          </p:sp>
        </mc:Fallback>
      </mc:AlternateContent>
    </p:spTree>
    <p:extLst>
      <p:ext uri="{BB962C8B-B14F-4D97-AF65-F5344CB8AC3E}">
        <p14:creationId xmlns:p14="http://schemas.microsoft.com/office/powerpoint/2010/main" val="144282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mc:AlternateContent xmlns:mc="http://schemas.openxmlformats.org/markup-compatibility/2006" xmlns:a14="http://schemas.microsoft.com/office/drawing/2010/main">
        <mc:Choice Requires="a14">
          <p:sp>
            <p:nvSpPr>
              <p:cNvPr id="4" name="Content Placeholder 2">
                <a:extLst>
                  <a:ext uri="{FF2B5EF4-FFF2-40B4-BE49-F238E27FC236}">
                    <a16:creationId xmlns:a16="http://schemas.microsoft.com/office/drawing/2014/main" id="{8CDB8457-A48D-3127-F09F-65CE82B87D0F}"/>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4400" b="1" kern="100" dirty="0">
                    <a:solidFill>
                      <a:srgbClr val="002060"/>
                    </a:solidFill>
                    <a:latin typeface="Calibri" panose="020F0502020204030204" pitchFamily="34" charset="0"/>
                    <a:cs typeface="Arial" panose="020B0604020202020204" pitchFamily="34" charset="0"/>
                  </a:rPr>
                  <a:t>Break-even value = Q</a:t>
                </a:r>
                <a14:m>
                  <m:oMath xmlns:m="http://schemas.openxmlformats.org/officeDocument/2006/math">
                    <m:r>
                      <a:rPr lang="en-US" sz="4400" b="1" i="1" kern="100" smtClean="0">
                        <a:solidFill>
                          <a:srgbClr val="002060"/>
                        </a:solidFill>
                        <a:latin typeface="Cambria Math" panose="02040503050406030204" pitchFamily="18" charset="0"/>
                        <a:cs typeface="Arial" panose="020B0604020202020204" pitchFamily="34" charset="0"/>
                      </a:rPr>
                      <m:t>∗</m:t>
                    </m:r>
                    <m:r>
                      <a:rPr lang="en-US" sz="4400" b="1" i="1" kern="100" smtClean="0">
                        <a:solidFill>
                          <a:srgbClr val="002060"/>
                        </a:solidFill>
                        <a:latin typeface="Cambria Math" panose="02040503050406030204" pitchFamily="18" charset="0"/>
                        <a:cs typeface="Arial" panose="020B0604020202020204" pitchFamily="34" charset="0"/>
                      </a:rPr>
                      <m:t>𝑷</m:t>
                    </m:r>
                  </m:oMath>
                </a14:m>
                <a:endParaRPr lang="en-US" sz="4400" b="1" kern="100" dirty="0">
                  <a:solidFill>
                    <a:srgbClr val="002060"/>
                  </a:solidFill>
                  <a:latin typeface="Calibri" panose="020F0502020204030204" pitchFamily="34" charset="0"/>
                  <a:cs typeface="Arial" panose="020B0604020202020204" pitchFamily="34" charset="0"/>
                </a:endParaRPr>
              </a:p>
              <a:p>
                <a:pPr>
                  <a:lnSpc>
                    <a:spcPct val="107000"/>
                  </a:lnSpc>
                  <a:spcBef>
                    <a:spcPts val="0"/>
                  </a:spcBef>
                  <a:spcAft>
                    <a:spcPts val="800"/>
                  </a:spcAft>
                </a:pPr>
                <a:r>
                  <a:rPr lang="en-US" sz="2000" b="1" kern="100" dirty="0">
                    <a:latin typeface="Calibri" panose="020F0502020204030204" pitchFamily="34" charset="0"/>
                    <a:cs typeface="Arial" panose="020B0604020202020204" pitchFamily="34" charset="0"/>
                  </a:rPr>
                  <a:t>Q= Break-even size </a:t>
                </a:r>
              </a:p>
              <a:p>
                <a:pPr>
                  <a:lnSpc>
                    <a:spcPct val="107000"/>
                  </a:lnSpc>
                  <a:spcBef>
                    <a:spcPts val="0"/>
                  </a:spcBef>
                  <a:spcAft>
                    <a:spcPts val="800"/>
                  </a:spcAft>
                </a:pPr>
                <a:r>
                  <a:rPr lang="en-US" sz="2000" b="1" kern="100" dirty="0">
                    <a:latin typeface="Calibri" panose="020F0502020204030204" pitchFamily="34" charset="0"/>
                    <a:cs typeface="Arial" panose="020B0604020202020204" pitchFamily="34" charset="0"/>
                  </a:rPr>
                  <a:t>P= Price per unit</a:t>
                </a: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mc:Choice>
        <mc:Fallback xmlns="">
          <p:sp>
            <p:nvSpPr>
              <p:cNvPr id="4" name="Content Placeholder 2">
                <a:extLst>
                  <a:ext uri="{FF2B5EF4-FFF2-40B4-BE49-F238E27FC236}">
                    <a16:creationId xmlns:a16="http://schemas.microsoft.com/office/drawing/2014/main" id="{8CDB8457-A48D-3127-F09F-65CE82B87D0F}"/>
                  </a:ext>
                </a:extLst>
              </p:cNvPr>
              <p:cNvSpPr txBox="1">
                <a:spLocks noRot="1" noChangeAspect="1" noMove="1" noResize="1" noEditPoints="1" noAdjustHandles="1" noChangeArrowheads="1" noChangeShapeType="1" noTextEdit="1"/>
              </p:cNvSpPr>
              <p:nvPr/>
            </p:nvSpPr>
            <p:spPr>
              <a:xfrm>
                <a:off x="1515407" y="2214211"/>
                <a:ext cx="8677057" cy="1827355"/>
              </a:xfrm>
              <a:prstGeom prst="rect">
                <a:avLst/>
              </a:prstGeom>
              <a:blipFill>
                <a:blip r:embed="rId7"/>
                <a:stretch>
                  <a:fillRect l="-632" t="-6000"/>
                </a:stretch>
              </a:blipFill>
            </p:spPr>
            <p:txBody>
              <a:bodyPr/>
              <a:lstStyle/>
              <a:p>
                <a:r>
                  <a:rPr lang="en-US">
                    <a:noFill/>
                  </a:rPr>
                  <a:t> </a:t>
                </a:r>
              </a:p>
            </p:txBody>
          </p:sp>
        </mc:Fallback>
      </mc:AlternateContent>
    </p:spTree>
    <p:extLst>
      <p:ext uri="{BB962C8B-B14F-4D97-AF65-F5344CB8AC3E}">
        <p14:creationId xmlns:p14="http://schemas.microsoft.com/office/powerpoint/2010/main" val="1526547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p:sp>
        <p:nvSpPr>
          <p:cNvPr id="4" name="Content Placeholder 2">
            <a:extLst>
              <a:ext uri="{FF2B5EF4-FFF2-40B4-BE49-F238E27FC236}">
                <a16:creationId xmlns:a16="http://schemas.microsoft.com/office/drawing/2014/main" id="{8CDB8457-A48D-3127-F09F-65CE82B87D0F}"/>
              </a:ext>
            </a:extLst>
          </p:cNvPr>
          <p:cNvSpPr txBox="1">
            <a:spLocks/>
          </p:cNvSpPr>
          <p:nvPr/>
        </p:nvSpPr>
        <p:spPr>
          <a:xfrm>
            <a:off x="1480165" y="1414510"/>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EX1:</a:t>
            </a: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A screenshot of a computer&#10;&#10;Description automatically generated">
            <a:extLst>
              <a:ext uri="{FF2B5EF4-FFF2-40B4-BE49-F238E27FC236}">
                <a16:creationId xmlns:a16="http://schemas.microsoft.com/office/drawing/2014/main" id="{919DF463-5647-2599-4B71-62ACD24A9211}"/>
              </a:ext>
            </a:extLst>
          </p:cNvPr>
          <p:cNvPicPr>
            <a:picLocks noChangeAspect="1"/>
          </p:cNvPicPr>
          <p:nvPr/>
        </p:nvPicPr>
        <p:blipFill rotWithShape="1">
          <a:blip r:embed="rId7"/>
          <a:srcRect l="36111" t="39213" r="23437" b="14780"/>
          <a:stretch/>
        </p:blipFill>
        <p:spPr bwMode="auto">
          <a:xfrm>
            <a:off x="1028701" y="2035801"/>
            <a:ext cx="9462868" cy="37249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268312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p:sp>
        <p:nvSpPr>
          <p:cNvPr id="4" name="Content Placeholder 2">
            <a:extLst>
              <a:ext uri="{FF2B5EF4-FFF2-40B4-BE49-F238E27FC236}">
                <a16:creationId xmlns:a16="http://schemas.microsoft.com/office/drawing/2014/main" id="{8CDB8457-A48D-3127-F09F-65CE82B87D0F}"/>
              </a:ext>
            </a:extLst>
          </p:cNvPr>
          <p:cNvSpPr txBox="1">
            <a:spLocks/>
          </p:cNvSpPr>
          <p:nvPr/>
        </p:nvSpPr>
        <p:spPr>
          <a:xfrm>
            <a:off x="1480165" y="1414510"/>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descr="A screenshot of a computer&#10;&#10;Description automatically generated">
            <a:extLst>
              <a:ext uri="{FF2B5EF4-FFF2-40B4-BE49-F238E27FC236}">
                <a16:creationId xmlns:a16="http://schemas.microsoft.com/office/drawing/2014/main" id="{AF9E432B-CAB0-5899-EAC9-041F481C289F}"/>
              </a:ext>
            </a:extLst>
          </p:cNvPr>
          <p:cNvPicPr>
            <a:picLocks noChangeAspect="1"/>
          </p:cNvPicPr>
          <p:nvPr/>
        </p:nvPicPr>
        <p:blipFill rotWithShape="1">
          <a:blip r:embed="rId7"/>
          <a:srcRect l="39585" t="38288" r="24826" b="33923"/>
          <a:stretch/>
        </p:blipFill>
        <p:spPr bwMode="auto">
          <a:xfrm>
            <a:off x="1145819" y="2144956"/>
            <a:ext cx="9283641" cy="365800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417605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p:sp>
        <p:nvSpPr>
          <p:cNvPr id="4" name="Content Placeholder 2">
            <a:extLst>
              <a:ext uri="{FF2B5EF4-FFF2-40B4-BE49-F238E27FC236}">
                <a16:creationId xmlns:a16="http://schemas.microsoft.com/office/drawing/2014/main" id="{8CDB8457-A48D-3127-F09F-65CE82B87D0F}"/>
              </a:ext>
            </a:extLst>
          </p:cNvPr>
          <p:cNvSpPr txBox="1">
            <a:spLocks/>
          </p:cNvSpPr>
          <p:nvPr/>
        </p:nvSpPr>
        <p:spPr>
          <a:xfrm>
            <a:off x="1480165" y="1414510"/>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A screenshot of a computer&#10;&#10;Description automatically generated with medium confidence">
            <a:extLst>
              <a:ext uri="{FF2B5EF4-FFF2-40B4-BE49-F238E27FC236}">
                <a16:creationId xmlns:a16="http://schemas.microsoft.com/office/drawing/2014/main" id="{E5E40D79-A9EB-7BCC-7EB5-F9E95F18465E}"/>
              </a:ext>
            </a:extLst>
          </p:cNvPr>
          <p:cNvPicPr>
            <a:picLocks noChangeAspect="1"/>
          </p:cNvPicPr>
          <p:nvPr/>
        </p:nvPicPr>
        <p:blipFill rotWithShape="1">
          <a:blip r:embed="rId7"/>
          <a:srcRect l="37674" t="31186" r="25521" b="22499"/>
          <a:stretch/>
        </p:blipFill>
        <p:spPr bwMode="auto">
          <a:xfrm>
            <a:off x="1212574" y="2086748"/>
            <a:ext cx="9278995" cy="345736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277228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p:sp>
        <p:nvSpPr>
          <p:cNvPr id="5" name="Content Placeholder 2">
            <a:extLst>
              <a:ext uri="{FF2B5EF4-FFF2-40B4-BE49-F238E27FC236}">
                <a16:creationId xmlns:a16="http://schemas.microsoft.com/office/drawing/2014/main" id="{628DEBC4-CDA0-6D20-7176-68D19213FD61}"/>
              </a:ext>
            </a:extLst>
          </p:cNvPr>
          <p:cNvSpPr txBox="1">
            <a:spLocks/>
          </p:cNvSpPr>
          <p:nvPr/>
        </p:nvSpPr>
        <p:spPr>
          <a:xfrm>
            <a:off x="1379436" y="1281458"/>
            <a:ext cx="8907563"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r>
              <a:rPr lang="en-US" sz="2400" b="1" kern="100" dirty="0">
                <a:effectLst/>
                <a:latin typeface="Calibri" panose="020F0502020204030204" pitchFamily="34" charset="0"/>
                <a:ea typeface="Calibri" panose="020F0502020204030204" pitchFamily="34" charset="0"/>
                <a:cs typeface="Arial" panose="020B0604020202020204" pitchFamily="34" charset="0"/>
              </a:rPr>
              <a:t>From the previous figure, it is clear to us that:</a:t>
            </a:r>
          </a:p>
          <a:p>
            <a:pPr marL="342900" marR="0" lvl="0" indent="-342900" rtl="0">
              <a:lnSpc>
                <a:spcPct val="107000"/>
              </a:lnSpc>
              <a:spcBef>
                <a:spcPts val="0"/>
              </a:spcBef>
              <a:spcAft>
                <a:spcPts val="0"/>
              </a:spcAft>
              <a:buFont typeface="Calibri" panose="020F0502020204030204" pitchFamily="34" charset="0"/>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The </a:t>
            </a:r>
            <a:r>
              <a:rPr lang="en-US"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break-even point </a:t>
            </a:r>
            <a:r>
              <a:rPr lang="en-US" sz="2400" kern="100" dirty="0">
                <a:effectLst/>
                <a:latin typeface="Calibri" panose="020F0502020204030204" pitchFamily="34" charset="0"/>
                <a:ea typeface="Calibri" panose="020F0502020204030204" pitchFamily="34" charset="0"/>
                <a:cs typeface="Arial" panose="020B0604020202020204" pitchFamily="34" charset="0"/>
              </a:rPr>
              <a:t>is at 1000 customers with a price of 200, where there is </a:t>
            </a:r>
            <a:r>
              <a:rPr lang="en-US"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no profit or loss</a:t>
            </a:r>
            <a:r>
              <a:rPr lang="en-US" sz="2400" kern="100" dirty="0">
                <a:effectLst/>
                <a:latin typeface="Calibri" panose="020F0502020204030204" pitchFamily="34" charset="0"/>
                <a:ea typeface="Calibri" panose="020F0502020204030204" pitchFamily="34" charset="0"/>
                <a:cs typeface="Arial" panose="020B0604020202020204" pitchFamily="34" charset="0"/>
              </a:rPr>
              <a:t>.</a:t>
            </a: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(TR=TC)</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That is, if the number of workers rises </a:t>
            </a:r>
            <a:r>
              <a:rPr lang="en-US"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above 1000</a:t>
            </a:r>
            <a:r>
              <a:rPr lang="en-US" sz="2400" kern="100" dirty="0">
                <a:effectLst/>
                <a:latin typeface="Calibri" panose="020F0502020204030204" pitchFamily="34" charset="0"/>
                <a:ea typeface="Calibri" panose="020F0502020204030204" pitchFamily="34" charset="0"/>
                <a:cs typeface="Arial" panose="020B0604020202020204" pitchFamily="34" charset="0"/>
              </a:rPr>
              <a:t>, there will be </a:t>
            </a:r>
            <a:r>
              <a:rPr lang="en-US"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profits</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(TR&gt;TC)</a:t>
            </a:r>
          </a:p>
          <a:p>
            <a:pPr marL="342900" marR="0" lvl="0" indent="-342900">
              <a:lnSpc>
                <a:spcPct val="107000"/>
              </a:lnSpc>
              <a:spcBef>
                <a:spcPts val="0"/>
              </a:spcBef>
              <a:spcAft>
                <a:spcPts val="0"/>
              </a:spcAft>
              <a:buFont typeface="Calibri" panose="020F0502020204030204" pitchFamily="34" charset="0"/>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When the number of workers decreases to </a:t>
            </a:r>
            <a:r>
              <a:rPr lang="en-US" sz="2400" b="1" kern="100" dirty="0">
                <a:solidFill>
                  <a:schemeClr val="accent2"/>
                </a:solidFill>
                <a:latin typeface="Calibri" panose="020F0502020204030204" pitchFamily="34" charset="0"/>
                <a:cs typeface="Arial" panose="020B0604020202020204" pitchFamily="34" charset="0"/>
              </a:rPr>
              <a:t>less than 1000 </a:t>
            </a:r>
            <a:r>
              <a:rPr lang="en-US" sz="2400" kern="100" dirty="0">
                <a:effectLst/>
                <a:latin typeface="Calibri" panose="020F0502020204030204" pitchFamily="34" charset="0"/>
                <a:ea typeface="Calibri" panose="020F0502020204030204" pitchFamily="34" charset="0"/>
                <a:cs typeface="Arial" panose="020B0604020202020204" pitchFamily="34" charset="0"/>
              </a:rPr>
              <a:t>customers, there will be </a:t>
            </a:r>
            <a:r>
              <a:rPr lang="en-US" sz="2400" b="1" kern="100" dirty="0">
                <a:solidFill>
                  <a:schemeClr val="accent2"/>
                </a:solidFill>
                <a:latin typeface="Calibri" panose="020F0502020204030204" pitchFamily="34" charset="0"/>
                <a:cs typeface="Arial" panose="020B0604020202020204" pitchFamily="34" charset="0"/>
              </a:rPr>
              <a:t>losses. </a:t>
            </a: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(TR&lt;TC)</a:t>
            </a:r>
          </a:p>
          <a:p>
            <a:pPr marL="342900" marR="0" lvl="0" indent="-342900">
              <a:lnSpc>
                <a:spcPct val="107000"/>
              </a:lnSpc>
              <a:spcBef>
                <a:spcPts val="0"/>
              </a:spcBef>
              <a:spcAft>
                <a:spcPts val="800"/>
              </a:spcAft>
              <a:buFont typeface="Calibri" panose="020F0502020204030204" pitchFamily="34" charset="0"/>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Based on the results and the fee shown to us on this new service that will be provided, more than 1000 customers must be obtained for this new service to cross the break-even point to be profitable.</a:t>
            </a:r>
          </a:p>
        </p:txBody>
      </p:sp>
    </p:spTree>
    <p:extLst>
      <p:ext uri="{BB962C8B-B14F-4D97-AF65-F5344CB8AC3E}">
        <p14:creationId xmlns:p14="http://schemas.microsoft.com/office/powerpoint/2010/main" val="27154586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p:sp>
        <p:nvSpPr>
          <p:cNvPr id="3" name="TextBox 2">
            <a:extLst>
              <a:ext uri="{FF2B5EF4-FFF2-40B4-BE49-F238E27FC236}">
                <a16:creationId xmlns:a16="http://schemas.microsoft.com/office/drawing/2014/main" id="{D072E090-2199-8C74-4873-EECC6E6C4C19}"/>
              </a:ext>
            </a:extLst>
          </p:cNvPr>
          <p:cNvSpPr txBox="1"/>
          <p:nvPr/>
        </p:nvSpPr>
        <p:spPr>
          <a:xfrm>
            <a:off x="1353373" y="1834291"/>
            <a:ext cx="9001126" cy="3108543"/>
          </a:xfrm>
          <a:prstGeom prst="rect">
            <a:avLst/>
          </a:prstGeom>
          <a:noFill/>
        </p:spPr>
        <p:txBody>
          <a:bodyPr wrap="square">
            <a:spAutoFit/>
          </a:bodyPr>
          <a:lstStyle/>
          <a:p>
            <a:pPr algn="ctr"/>
            <a:r>
              <a:rPr lang="en-US" sz="2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Ex 2 :</a:t>
            </a:r>
          </a:p>
          <a:p>
            <a:pPr algn="just"/>
            <a:r>
              <a:rPr lang="en-US" sz="2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 Café has a place to sell its products in the city center. </a:t>
            </a:r>
          </a:p>
          <a:p>
            <a:pPr marL="457200" indent="-457200" algn="just">
              <a:buFont typeface="Arial" panose="020B0604020202020204" pitchFamily="34" charset="0"/>
              <a:buChar char="•"/>
            </a:pPr>
            <a:r>
              <a:rPr lang="en-US" sz="2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average price of a cup of coffee is $1.49 </a:t>
            </a:r>
            <a:r>
              <a:rPr lang="en-US" sz="2800" dirty="0">
                <a:effectLst/>
                <a:latin typeface="Calibri" panose="020F0502020204030204" pitchFamily="34" charset="0"/>
                <a:ea typeface="Calibri" panose="020F0502020204030204" pitchFamily="34" charset="0"/>
                <a:cs typeface="Arial" panose="020B0604020202020204" pitchFamily="34" charset="0"/>
              </a:rPr>
              <a:t>(P = 1.49)</a:t>
            </a:r>
          </a:p>
          <a:p>
            <a:pPr marL="457200" indent="-457200" algn="just">
              <a:buFont typeface="Arial" panose="020B0604020202020204" pitchFamily="34" charset="0"/>
              <a:buChar char="•"/>
            </a:pPr>
            <a:r>
              <a:rPr lang="en-US" sz="2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and the average variable cost is $0.36. </a:t>
            </a:r>
            <a:r>
              <a:rPr lang="en-US" sz="2800" dirty="0">
                <a:effectLst/>
                <a:latin typeface="Calibri" panose="020F0502020204030204" pitchFamily="34" charset="0"/>
                <a:ea typeface="Calibri" panose="020F0502020204030204" pitchFamily="34" charset="0"/>
                <a:cs typeface="Arial" panose="020B0604020202020204" pitchFamily="34" charset="0"/>
              </a:rPr>
              <a:t>(V = 0.36)</a:t>
            </a:r>
          </a:p>
          <a:p>
            <a:pPr marL="457200" indent="-457200" algn="just">
              <a:buFont typeface="Arial" panose="020B0604020202020204" pitchFamily="34" charset="0"/>
              <a:buChar char="•"/>
            </a:pPr>
            <a:r>
              <a:rPr lang="en-US" sz="2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average fixed cost is $1,300 per month</a:t>
            </a:r>
            <a:r>
              <a:rPr lang="en-US" sz="2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800" dirty="0">
                <a:latin typeface="Calibri" panose="020F0502020204030204" pitchFamily="34" charset="0"/>
                <a:ea typeface="Calibri" panose="020F0502020204030204" pitchFamily="34" charset="0"/>
                <a:cs typeface="Arial" panose="020B0604020202020204" pitchFamily="34" charset="0"/>
              </a:rPr>
              <a:t>(F = 1300)</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just">
              <a:buFont typeface="Arial" panose="020B0604020202020204" pitchFamily="34" charset="0"/>
              <a:buChar char="•"/>
            </a:pPr>
            <a:r>
              <a:rPr lang="en-US" sz="28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on average What is the size, and value of break-even sales?</a:t>
            </a:r>
            <a:endParaRPr lang="en-US" sz="2800" dirty="0">
              <a:solidFill>
                <a:srgbClr val="FF0000"/>
              </a:solidFill>
            </a:endParaRPr>
          </a:p>
        </p:txBody>
      </p:sp>
    </p:spTree>
    <p:extLst>
      <p:ext uri="{BB962C8B-B14F-4D97-AF65-F5344CB8AC3E}">
        <p14:creationId xmlns:p14="http://schemas.microsoft.com/office/powerpoint/2010/main" val="409570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Break-even analysis in decision making</a:t>
            </a:r>
          </a:p>
        </p:txBody>
      </p:sp>
      <p:sp>
        <p:nvSpPr>
          <p:cNvPr id="3" name="TextBox 2">
            <a:extLst>
              <a:ext uri="{FF2B5EF4-FFF2-40B4-BE49-F238E27FC236}">
                <a16:creationId xmlns:a16="http://schemas.microsoft.com/office/drawing/2014/main" id="{D072E090-2199-8C74-4873-EECC6E6C4C19}"/>
              </a:ext>
            </a:extLst>
          </p:cNvPr>
          <p:cNvSpPr txBox="1"/>
          <p:nvPr/>
        </p:nvSpPr>
        <p:spPr>
          <a:xfrm>
            <a:off x="1209944" y="1267608"/>
            <a:ext cx="9001126" cy="954107"/>
          </a:xfrm>
          <a:prstGeom prst="rect">
            <a:avLst/>
          </a:prstGeom>
          <a:noFill/>
        </p:spPr>
        <p:txBody>
          <a:bodyPr wrap="square">
            <a:spAutoFit/>
          </a:bodyPr>
          <a:lstStyle/>
          <a:p>
            <a:pPr algn="ctr"/>
            <a:r>
              <a:rPr lang="en-US" sz="2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Answer:</a:t>
            </a:r>
          </a:p>
          <a:p>
            <a:pPr algn="ctr"/>
            <a:endParaRPr lang="en-US" sz="2800" dirty="0">
              <a:solidFill>
                <a:srgbClr val="FF0000"/>
              </a:solidFill>
            </a:endParaRPr>
          </a:p>
        </p:txBody>
      </p:sp>
      <p:pic>
        <p:nvPicPr>
          <p:cNvPr id="4" name="Picture 3" descr="A screenshot of a computer&#10;&#10;Description automatically generated">
            <a:extLst>
              <a:ext uri="{FF2B5EF4-FFF2-40B4-BE49-F238E27FC236}">
                <a16:creationId xmlns:a16="http://schemas.microsoft.com/office/drawing/2014/main" id="{487F1B9D-31BC-4D8E-6C5F-4238FD6664C5}"/>
              </a:ext>
            </a:extLst>
          </p:cNvPr>
          <p:cNvPicPr>
            <a:picLocks noChangeAspect="1"/>
          </p:cNvPicPr>
          <p:nvPr/>
        </p:nvPicPr>
        <p:blipFill rotWithShape="1">
          <a:blip r:embed="rId7"/>
          <a:srcRect l="38889" t="25628" r="24306" b="36702"/>
          <a:stretch/>
        </p:blipFill>
        <p:spPr bwMode="auto">
          <a:xfrm>
            <a:off x="1176876" y="1962171"/>
            <a:ext cx="9314693" cy="354763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780446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62346A89-26E0-0EFE-B12A-897D5517A31C}"/>
              </a:ext>
            </a:extLst>
          </p:cNvPr>
          <p:cNvSpPr txBox="1"/>
          <p:nvPr/>
        </p:nvSpPr>
        <p:spPr>
          <a:xfrm>
            <a:off x="1382221" y="2291559"/>
            <a:ext cx="9234381" cy="1446550"/>
          </a:xfrm>
          <a:prstGeom prst="rect">
            <a:avLst/>
          </a:prstGeom>
          <a:noFill/>
        </p:spPr>
        <p:txBody>
          <a:bodyPr wrap="square">
            <a:spAutoFit/>
          </a:bodyPr>
          <a:lstStyle/>
          <a:p>
            <a:pPr algn="ctr"/>
            <a:r>
              <a:rPr lang="en-US" sz="4400" b="1" dirty="0">
                <a:solidFill>
                  <a:srgbClr val="002060"/>
                </a:solidFill>
              </a:rPr>
              <a:t>4- When is a project successful?</a:t>
            </a:r>
          </a:p>
          <a:p>
            <a:pPr algn="ctr"/>
            <a:endParaRPr lang="en-US" sz="4400" b="1" dirty="0">
              <a:solidFill>
                <a:srgbClr val="FF0000"/>
              </a:solidFill>
            </a:endParaRPr>
          </a:p>
        </p:txBody>
      </p:sp>
    </p:spTree>
    <p:extLst>
      <p:ext uri="{BB962C8B-B14F-4D97-AF65-F5344CB8AC3E}">
        <p14:creationId xmlns:p14="http://schemas.microsoft.com/office/powerpoint/2010/main" val="19172004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	When is a project successful?</a:t>
            </a:r>
          </a:p>
        </p:txBody>
      </p:sp>
      <p:sp>
        <p:nvSpPr>
          <p:cNvPr id="3" name="TextBox 2">
            <a:extLst>
              <a:ext uri="{FF2B5EF4-FFF2-40B4-BE49-F238E27FC236}">
                <a16:creationId xmlns:a16="http://schemas.microsoft.com/office/drawing/2014/main" id="{2A799588-FEE0-A328-25B1-2EAAF9F477E0}"/>
              </a:ext>
            </a:extLst>
          </p:cNvPr>
          <p:cNvSpPr txBox="1"/>
          <p:nvPr/>
        </p:nvSpPr>
        <p:spPr>
          <a:xfrm>
            <a:off x="1364043" y="1539692"/>
            <a:ext cx="9055457" cy="3546933"/>
          </a:xfrm>
          <a:prstGeom prst="rect">
            <a:avLst/>
          </a:prstGeom>
          <a:noFill/>
        </p:spPr>
        <p:txBody>
          <a:bodyPr wrap="square">
            <a:spAutoFit/>
          </a:bodyPr>
          <a:lstStyle/>
          <a:p>
            <a:pPr marL="0" marR="0">
              <a:lnSpc>
                <a:spcPct val="107000"/>
              </a:lnSpc>
              <a:spcBef>
                <a:spcPts val="0"/>
              </a:spcBef>
              <a:spcAft>
                <a:spcPts val="80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The traditional view of project success consists of </a:t>
            </a:r>
            <a:r>
              <a:rPr lang="en-US" sz="3200" b="1" u="sng" kern="100" dirty="0">
                <a:effectLst/>
                <a:latin typeface="Calibri" panose="020F0502020204030204" pitchFamily="34" charset="0"/>
                <a:ea typeface="Calibri" panose="020F0502020204030204" pitchFamily="34" charset="0"/>
                <a:cs typeface="Arial" panose="020B0604020202020204" pitchFamily="34" charset="0"/>
              </a:rPr>
              <a:t>three parts </a:t>
            </a:r>
            <a:r>
              <a:rPr lang="en-US" sz="2400" kern="100" dirty="0">
                <a:effectLst/>
                <a:latin typeface="Calibri" panose="020F0502020204030204" pitchFamily="34" charset="0"/>
                <a:ea typeface="Calibri" panose="020F0502020204030204" pitchFamily="34" charset="0"/>
                <a:cs typeface="Arial" panose="020B0604020202020204" pitchFamily="34" charset="0"/>
              </a:rPr>
              <a:t>and is also called the iron triangle or triple constraint:</a:t>
            </a:r>
          </a:p>
          <a:p>
            <a:pPr marL="342900" marR="0" lvl="0" indent="-342900">
              <a:lnSpc>
                <a:spcPct val="107000"/>
              </a:lnSpc>
              <a:spcBef>
                <a:spcPts val="0"/>
              </a:spcBef>
              <a:spcAft>
                <a:spcPts val="0"/>
              </a:spcAft>
              <a:buFont typeface="+mj-lt"/>
              <a:buAutoNum type="arabicPeriod"/>
            </a:pPr>
            <a:r>
              <a:rPr lang="en-US" sz="2400" kern="100" dirty="0">
                <a:effectLst/>
                <a:latin typeface="Calibri" panose="020F0502020204030204" pitchFamily="34" charset="0"/>
                <a:ea typeface="Calibri" panose="020F0502020204030204" pitchFamily="34" charset="0"/>
                <a:cs typeface="Arial" panose="020B0604020202020204" pitchFamily="34" charset="0"/>
              </a:rPr>
              <a:t>The project is executed </a:t>
            </a: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on time.</a:t>
            </a:r>
          </a:p>
          <a:p>
            <a:pPr marL="342900" marR="0" lvl="0" indent="-342900">
              <a:lnSpc>
                <a:spcPct val="107000"/>
              </a:lnSpc>
              <a:spcBef>
                <a:spcPts val="0"/>
              </a:spcBef>
              <a:spcAft>
                <a:spcPts val="800"/>
              </a:spcAft>
              <a:buFont typeface="+mj-lt"/>
              <a:buAutoNum type="arabicPeriod"/>
            </a:pPr>
            <a:r>
              <a:rPr lang="en-US" sz="2400" kern="100" dirty="0">
                <a:effectLst/>
                <a:latin typeface="Calibri" panose="020F0502020204030204" pitchFamily="34" charset="0"/>
                <a:ea typeface="Calibri" panose="020F0502020204030204" pitchFamily="34" charset="0"/>
                <a:cs typeface="Arial" panose="020B0604020202020204" pitchFamily="34" charset="0"/>
              </a:rPr>
              <a:t>The project is executed </a:t>
            </a:r>
            <a:r>
              <a:rPr lang="en-US" sz="2400" b="1" kern="100" dirty="0">
                <a:solidFill>
                  <a:srgbClr val="FF0000"/>
                </a:solidFill>
                <a:latin typeface="Calibri" panose="020F0502020204030204" pitchFamily="34" charset="0"/>
                <a:cs typeface="Arial" panose="020B0604020202020204" pitchFamily="34" charset="0"/>
              </a:rPr>
              <a:t>within budget</a:t>
            </a:r>
            <a:r>
              <a:rPr lang="en-US"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Font typeface="+mj-lt"/>
              <a:buAutoNum type="arabicPeriod"/>
            </a:pPr>
            <a:r>
              <a:rPr lang="en-US" sz="2400" kern="100" dirty="0">
                <a:latin typeface="Calibri" panose="020F0502020204030204" pitchFamily="34" charset="0"/>
                <a:cs typeface="Arial" panose="020B0604020202020204" pitchFamily="34" charset="0"/>
              </a:rPr>
              <a:t>The project produces an </a:t>
            </a:r>
            <a:r>
              <a:rPr lang="en-US" sz="2400" b="1" kern="100" dirty="0">
                <a:solidFill>
                  <a:srgbClr val="FF0000"/>
                </a:solidFill>
                <a:latin typeface="Calibri" panose="020F0502020204030204" pitchFamily="34" charset="0"/>
                <a:cs typeface="Arial" panose="020B0604020202020204" pitchFamily="34" charset="0"/>
              </a:rPr>
              <a:t>outcome of high quality</a:t>
            </a:r>
            <a:r>
              <a:rPr lang="en-US" sz="2400" kern="100" dirty="0">
                <a:latin typeface="Calibri" panose="020F0502020204030204" pitchFamily="34" charset="0"/>
                <a:cs typeface="Arial" panose="020B0604020202020204" pitchFamily="34" charset="0"/>
              </a:rPr>
              <a:t>. This consists of two dimensions:</a:t>
            </a:r>
          </a:p>
          <a:p>
            <a:pPr marL="800100" lvl="1" indent="-342900">
              <a:lnSpc>
                <a:spcPct val="107000"/>
              </a:lnSpc>
              <a:buFont typeface="Symbol" panose="05050102010706020507" pitchFamily="18" charset="2"/>
              <a:buChar char=""/>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Product Scope: </a:t>
            </a: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product supposed to do?</a:t>
            </a:r>
          </a:p>
          <a:p>
            <a:pPr marL="800100" lvl="1" indent="-342900">
              <a:lnSpc>
                <a:spcPct val="107000"/>
              </a:lnSpc>
              <a:buFont typeface="Symbol" panose="05050102010706020507" pitchFamily="18" charset="2"/>
              <a:buChar char=""/>
            </a:pPr>
            <a:r>
              <a:rPr lang="en-US" sz="2000" b="1" kern="100" dirty="0">
                <a:solidFill>
                  <a:srgbClr val="0070C0"/>
                </a:solidFill>
                <a:latin typeface="Calibri" panose="020F0502020204030204" pitchFamily="34" charset="0"/>
                <a:cs typeface="Arial" panose="020B0604020202020204" pitchFamily="34" charset="0"/>
              </a:rPr>
              <a:t>Performance: </a:t>
            </a:r>
            <a:r>
              <a:rPr lang="en-US" sz="2000" kern="100" dirty="0">
                <a:effectLst/>
                <a:latin typeface="Calibri" panose="020F0502020204030204" pitchFamily="34" charset="0"/>
                <a:ea typeface="Calibri" panose="020F0502020204030204" pitchFamily="34" charset="0"/>
                <a:cs typeface="Arial" panose="020B0604020202020204" pitchFamily="34" charset="0"/>
              </a:rPr>
              <a:t>How well does the provided functionality work?</a:t>
            </a:r>
          </a:p>
        </p:txBody>
      </p:sp>
    </p:spTree>
    <p:extLst>
      <p:ext uri="{BB962C8B-B14F-4D97-AF65-F5344CB8AC3E}">
        <p14:creationId xmlns:p14="http://schemas.microsoft.com/office/powerpoint/2010/main" val="2921443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	When is a project successful?</a:t>
            </a:r>
          </a:p>
        </p:txBody>
      </p:sp>
      <p:sp>
        <p:nvSpPr>
          <p:cNvPr id="4" name="TextBox 3">
            <a:extLst>
              <a:ext uri="{FF2B5EF4-FFF2-40B4-BE49-F238E27FC236}">
                <a16:creationId xmlns:a16="http://schemas.microsoft.com/office/drawing/2014/main" id="{4B159D19-9C99-7C26-79DC-482FB25FCFB8}"/>
              </a:ext>
            </a:extLst>
          </p:cNvPr>
          <p:cNvSpPr txBox="1"/>
          <p:nvPr/>
        </p:nvSpPr>
        <p:spPr>
          <a:xfrm>
            <a:off x="1403380" y="1643926"/>
            <a:ext cx="8901112" cy="3570145"/>
          </a:xfrm>
          <a:prstGeom prst="rect">
            <a:avLst/>
          </a:prstGeom>
          <a:noFill/>
        </p:spPr>
        <p:txBody>
          <a:bodyPr wrap="square">
            <a:spAutoFit/>
          </a:bodyPr>
          <a:lstStyle/>
          <a:p>
            <a:pPr marL="0" marR="0" algn="justLow">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These three aspects of project success </a:t>
            </a:r>
            <a:r>
              <a:rPr lang="en-US" sz="28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are not independent of each other</a:t>
            </a:r>
            <a:r>
              <a:rPr lang="en-US" sz="2800" kern="100" dirty="0">
                <a:effectLst/>
                <a:latin typeface="Calibri" panose="020F0502020204030204" pitchFamily="34" charset="0"/>
                <a:ea typeface="Calibri" panose="020F0502020204030204" pitchFamily="34" charset="0"/>
                <a:cs typeface="Arial" panose="020B0604020202020204" pitchFamily="34" charset="0"/>
              </a:rPr>
              <a:t>.</a:t>
            </a:r>
          </a:p>
          <a:p>
            <a:pPr marL="0" marR="0" algn="justLow">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On the contrary, typically improving one criterion implies delivering short on one of the other criteria </a:t>
            </a:r>
          </a:p>
          <a:p>
            <a:pPr marL="0" marR="0" algn="justLow">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a:t>
            </a:r>
            <a:r>
              <a:rPr lang="en-US" sz="32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e.g., </a:t>
            </a:r>
            <a:r>
              <a:rPr lang="en-US" sz="2800" kern="100" dirty="0">
                <a:effectLst/>
                <a:latin typeface="Calibri" panose="020F0502020204030204" pitchFamily="34" charset="0"/>
                <a:ea typeface="Calibri" panose="020F0502020204030204" pitchFamily="34" charset="0"/>
                <a:cs typeface="Arial" panose="020B0604020202020204" pitchFamily="34" charset="0"/>
              </a:rPr>
              <a:t>if one wants to execute the same project in less time, one needs more resources (higher budget) or one has to lower the specifications of the deliverable.</a:t>
            </a:r>
          </a:p>
        </p:txBody>
      </p:sp>
    </p:spTree>
    <p:extLst>
      <p:ext uri="{BB962C8B-B14F-4D97-AF65-F5344CB8AC3E}">
        <p14:creationId xmlns:p14="http://schemas.microsoft.com/office/powerpoint/2010/main" val="19302714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819" y="12564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8665C9-4D2A-4F05-B06C-38AAA2F79217}"/>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Summary</a:t>
            </a:r>
          </a:p>
        </p:txBody>
      </p:sp>
      <p:sp>
        <p:nvSpPr>
          <p:cNvPr id="3" name="Content Placeholder 2">
            <a:extLst>
              <a:ext uri="{FF2B5EF4-FFF2-40B4-BE49-F238E27FC236}">
                <a16:creationId xmlns:a16="http://schemas.microsoft.com/office/drawing/2014/main" id="{56F7CCAF-2FBF-39CE-C857-4C065336549E}"/>
              </a:ext>
            </a:extLst>
          </p:cNvPr>
          <p:cNvSpPr txBox="1">
            <a:spLocks/>
          </p:cNvSpPr>
          <p:nvPr/>
        </p:nvSpPr>
        <p:spPr>
          <a:xfrm>
            <a:off x="1400174" y="1848648"/>
            <a:ext cx="8401051" cy="2981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ct val="150000"/>
              </a:lnSpc>
              <a:spcBef>
                <a:spcPts val="0"/>
              </a:spcBef>
              <a:spcAft>
                <a:spcPts val="800"/>
              </a:spcAft>
              <a:buNone/>
            </a:pPr>
            <a:r>
              <a:rPr lang="en-US" sz="2400" b="1" dirty="0">
                <a:solidFill>
                  <a:srgbClr val="000000"/>
                </a:solidFill>
                <a:latin typeface="Calibri" panose="020F0502020204030204" pitchFamily="34" charset="0"/>
              </a:rPr>
              <a:t>1- Stages of project preparation and implementation plan</a:t>
            </a:r>
          </a:p>
          <a:p>
            <a:pPr marL="0" indent="0" algn="just" fontAlgn="base">
              <a:lnSpc>
                <a:spcPct val="150000"/>
              </a:lnSpc>
              <a:spcBef>
                <a:spcPts val="0"/>
              </a:spcBef>
              <a:spcAft>
                <a:spcPts val="800"/>
              </a:spcAft>
              <a:buNone/>
            </a:pPr>
            <a:r>
              <a:rPr lang="en-US" sz="2400" b="1" dirty="0">
                <a:solidFill>
                  <a:srgbClr val="000000"/>
                </a:solidFill>
                <a:latin typeface="Calibri" panose="020F0502020204030204" pitchFamily="34" charset="0"/>
              </a:rPr>
              <a:t>2- Project Life Cycle</a:t>
            </a:r>
          </a:p>
          <a:p>
            <a:pPr marL="0" indent="0" algn="just" fontAlgn="base">
              <a:lnSpc>
                <a:spcPct val="150000"/>
              </a:lnSpc>
              <a:spcBef>
                <a:spcPts val="0"/>
              </a:spcBef>
              <a:spcAft>
                <a:spcPts val="800"/>
              </a:spcAft>
              <a:buNone/>
            </a:pPr>
            <a:r>
              <a:rPr lang="en-US" sz="2400" b="1" dirty="0">
                <a:solidFill>
                  <a:srgbClr val="000000"/>
                </a:solidFill>
                <a:latin typeface="Calibri" panose="020F0502020204030204" pitchFamily="34" charset="0"/>
              </a:rPr>
              <a:t>3- Break-even analysis in decision making</a:t>
            </a:r>
          </a:p>
          <a:p>
            <a:pPr marL="0" indent="0" algn="just" fontAlgn="base">
              <a:lnSpc>
                <a:spcPct val="150000"/>
              </a:lnSpc>
              <a:spcBef>
                <a:spcPts val="0"/>
              </a:spcBef>
              <a:spcAft>
                <a:spcPts val="800"/>
              </a:spcAft>
              <a:buNone/>
            </a:pPr>
            <a:r>
              <a:rPr lang="en-US" sz="2400" b="1" dirty="0">
                <a:solidFill>
                  <a:srgbClr val="000000"/>
                </a:solidFill>
                <a:latin typeface="Calibri" panose="020F0502020204030204" pitchFamily="34" charset="0"/>
              </a:rPr>
              <a:t>4- When is a project successful?</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92718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56EA2EA5-55F3-15C3-767B-9C982A59D5FD}"/>
              </a:ext>
            </a:extLst>
          </p:cNvPr>
          <p:cNvGraphicFramePr>
            <a:graphicFrameLocks noGrp="1"/>
          </p:cNvGraphicFramePr>
          <p:nvPr>
            <p:extLst>
              <p:ext uri="{D42A27DB-BD31-4B8C-83A1-F6EECF244321}">
                <p14:modId xmlns:p14="http://schemas.microsoft.com/office/powerpoint/2010/main" val="3927267555"/>
              </p:ext>
            </p:extLst>
          </p:nvPr>
        </p:nvGraphicFramePr>
        <p:xfrm>
          <a:off x="2027583" y="1757358"/>
          <a:ext cx="7525992" cy="3657600"/>
        </p:xfrm>
        <a:graphic>
          <a:graphicData uri="http://schemas.openxmlformats.org/drawingml/2006/table">
            <a:tbl>
              <a:tblPr firstRow="1" firstCol="1" bandRow="1"/>
              <a:tblGrid>
                <a:gridCol w="7525992">
                  <a:extLst>
                    <a:ext uri="{9D8B030D-6E8A-4147-A177-3AD203B41FA5}">
                      <a16:colId xmlns:a16="http://schemas.microsoft.com/office/drawing/2014/main" val="3835181614"/>
                    </a:ext>
                  </a:extLst>
                </a:gridCol>
              </a:tblGrid>
              <a:tr h="0">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Having technical ability to manage projects means-------</a:t>
                      </a: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Existence of technical expertise specific to the project</a:t>
                      </a: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Having a market need</a:t>
                      </a: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Determine the time periods for completing the work.</a:t>
                      </a: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9314864"/>
                  </a:ext>
                </a:extLst>
              </a:tr>
              <a:tr h="0">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detailed feasibility study for the project includes----</a:t>
                      </a: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environmental study</a:t>
                      </a: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Technical study</a:t>
                      </a: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Economic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5677635"/>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3A87711E-67E7-8405-1071-44F5BDC2C16B}"/>
              </a:ext>
            </a:extLst>
          </p:cNvPr>
          <p:cNvGraphicFramePr>
            <a:graphicFrameLocks noGrp="1"/>
          </p:cNvGraphicFramePr>
          <p:nvPr>
            <p:extLst>
              <p:ext uri="{D42A27DB-BD31-4B8C-83A1-F6EECF244321}">
                <p14:modId xmlns:p14="http://schemas.microsoft.com/office/powerpoint/2010/main" val="3271258186"/>
              </p:ext>
            </p:extLst>
          </p:nvPr>
        </p:nvGraphicFramePr>
        <p:xfrm>
          <a:off x="1484244" y="1860672"/>
          <a:ext cx="8506653" cy="3048000"/>
        </p:xfrm>
        <a:graphic>
          <a:graphicData uri="http://schemas.openxmlformats.org/drawingml/2006/table">
            <a:tbl>
              <a:tblPr firstRow="1" firstCol="1" bandRow="1"/>
              <a:tblGrid>
                <a:gridCol w="8506653">
                  <a:extLst>
                    <a:ext uri="{9D8B030D-6E8A-4147-A177-3AD203B41FA5}">
                      <a16:colId xmlns:a16="http://schemas.microsoft.com/office/drawing/2014/main" val="1980535731"/>
                    </a:ext>
                  </a:extLst>
                </a:gridCol>
              </a:tblGrid>
              <a:tr h="0">
                <a:tc>
                  <a:txBody>
                    <a:bodyPr/>
                    <a:lstStyle/>
                    <a:p>
                      <a:pPr marL="0" marR="0">
                        <a:spcBef>
                          <a:spcPts val="0"/>
                        </a:spcBef>
                        <a:spcAft>
                          <a:spcPts val="0"/>
                        </a:spcAft>
                      </a:pPr>
                      <a:r>
                        <a:rPr lang="en-US" sz="20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Environmental feasibility study means-----------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30889"/>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Marketing feasibility study means-----------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0648756"/>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EAE6E9EE-1289-0AE3-4FD6-018208DC9383}"/>
              </a:ext>
            </a:extLst>
          </p:cNvPr>
          <p:cNvGraphicFramePr>
            <a:graphicFrameLocks noGrp="1"/>
          </p:cNvGraphicFramePr>
          <p:nvPr>
            <p:extLst>
              <p:ext uri="{D42A27DB-BD31-4B8C-83A1-F6EECF244321}">
                <p14:modId xmlns:p14="http://schemas.microsoft.com/office/powerpoint/2010/main" val="1471941601"/>
              </p:ext>
            </p:extLst>
          </p:nvPr>
        </p:nvGraphicFramePr>
        <p:xfrm>
          <a:off x="1362899" y="1834291"/>
          <a:ext cx="8982075" cy="3352800"/>
        </p:xfrm>
        <a:graphic>
          <a:graphicData uri="http://schemas.openxmlformats.org/drawingml/2006/table">
            <a:tbl>
              <a:tblPr firstRow="1" firstCol="1" bandRow="1"/>
              <a:tblGrid>
                <a:gridCol w="8982075">
                  <a:extLst>
                    <a:ext uri="{9D8B030D-6E8A-4147-A177-3AD203B41FA5}">
                      <a16:colId xmlns:a16="http://schemas.microsoft.com/office/drawing/2014/main" val="1343300410"/>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Technical feasibility study means-----------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What are the raw materials and what technological and technical methods are used?</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0800317"/>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Financial feasibility study means-----------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5704458"/>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13BCC89F-DD3E-358C-0AA4-126D39500143}"/>
              </a:ext>
            </a:extLst>
          </p:cNvPr>
          <p:cNvGraphicFramePr>
            <a:graphicFrameLocks noGrp="1"/>
          </p:cNvGraphicFramePr>
          <p:nvPr>
            <p:extLst>
              <p:ext uri="{D42A27DB-BD31-4B8C-83A1-F6EECF244321}">
                <p14:modId xmlns:p14="http://schemas.microsoft.com/office/powerpoint/2010/main" val="2136034615"/>
              </p:ext>
            </p:extLst>
          </p:nvPr>
        </p:nvGraphicFramePr>
        <p:xfrm>
          <a:off x="1262951" y="1896836"/>
          <a:ext cx="9206265" cy="3352800"/>
        </p:xfrm>
        <a:graphic>
          <a:graphicData uri="http://schemas.openxmlformats.org/drawingml/2006/table">
            <a:tbl>
              <a:tblPr firstRow="1" firstCol="1" bandRow="1"/>
              <a:tblGrid>
                <a:gridCol w="9206265">
                  <a:extLst>
                    <a:ext uri="{9D8B030D-6E8A-4147-A177-3AD203B41FA5}">
                      <a16:colId xmlns:a16="http://schemas.microsoft.com/office/drawing/2014/main" val="2082482149"/>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Economic feasibility study means-----------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Is the project compatible with the environment?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645208"/>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implementation and preparation phase includes----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Implementation of the project according to the schedule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Purchase and installation of machinery and equipment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Operational and production tests</a:t>
                      </a:r>
                    </a:p>
                    <a:p>
                      <a:pPr marL="0" marR="0">
                        <a:spcBef>
                          <a:spcPts val="0"/>
                        </a:spcBef>
                        <a:spcAft>
                          <a:spcPts val="0"/>
                        </a:spcAft>
                      </a:pP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6081939"/>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8A8C8011-45BE-7E60-7C51-87CF8A61C5E5}"/>
              </a:ext>
            </a:extLst>
          </p:cNvPr>
          <p:cNvGraphicFramePr>
            <a:graphicFrameLocks noGrp="1"/>
          </p:cNvGraphicFramePr>
          <p:nvPr>
            <p:extLst>
              <p:ext uri="{D42A27DB-BD31-4B8C-83A1-F6EECF244321}">
                <p14:modId xmlns:p14="http://schemas.microsoft.com/office/powerpoint/2010/main" val="41754523"/>
              </p:ext>
            </p:extLst>
          </p:nvPr>
        </p:nvGraphicFramePr>
        <p:xfrm>
          <a:off x="1604863" y="2070900"/>
          <a:ext cx="8704086" cy="3170936"/>
        </p:xfrm>
        <a:graphic>
          <a:graphicData uri="http://schemas.openxmlformats.org/drawingml/2006/table">
            <a:tbl>
              <a:tblPr firstRow="1" firstCol="1" bandRow="1"/>
              <a:tblGrid>
                <a:gridCol w="8704086">
                  <a:extLst>
                    <a:ext uri="{9D8B030D-6E8A-4147-A177-3AD203B41FA5}">
                      <a16:colId xmlns:a16="http://schemas.microsoft.com/office/drawing/2014/main" val="1725600556"/>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Break-even point analysis based on----------</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Variable costs and fixed costs</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Only variable costs</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Fixed costs only</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Variable costs, fixed costs, and selling quantity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632670"/>
                  </a:ext>
                </a:extLst>
              </a:tr>
              <a:tr h="0">
                <a:tc>
                  <a:txBody>
                    <a:bodyPr/>
                    <a:lstStyle/>
                    <a:p>
                      <a:pPr marL="0" marR="0">
                        <a:lnSpc>
                          <a:spcPct val="107000"/>
                        </a:lnSpc>
                        <a:spcBef>
                          <a:spcPts val="0"/>
                        </a:spcBef>
                        <a:spcAft>
                          <a:spcPts val="80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traditional view of project success consists of </a:t>
                      </a:r>
                      <a:r>
                        <a:rPr lang="ar-EG"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 All answers are 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The project is executed on time</a:t>
                      </a:r>
                      <a:r>
                        <a:rPr lang="ar-SA" sz="2000" dirty="0">
                          <a:effectLst/>
                          <a:latin typeface="Arial" panose="020B0604020202020204" pitchFamily="34" charset="0"/>
                          <a:ea typeface="Times New Roman" panose="02020603050405020304" pitchFamily="18" charset="0"/>
                          <a:cs typeface="Arial" panose="020B0604020202020204" pitchFamily="34" charset="0"/>
                        </a:rPr>
                        <a: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The project is executed within budget</a:t>
                      </a:r>
                      <a:r>
                        <a:rPr lang="ar-SA" sz="2000" dirty="0">
                          <a:effectLst/>
                          <a:latin typeface="Arial" panose="020B0604020202020204" pitchFamily="34" charset="0"/>
                          <a:ea typeface="Times New Roman" panose="02020603050405020304" pitchFamily="18" charset="0"/>
                          <a:cs typeface="Arial" panose="020B0604020202020204" pitchFamily="34" charset="0"/>
                        </a:rPr>
                        <a: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The project produces an outcome of high quality.</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5649756"/>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5" name="Table 4">
            <a:extLst>
              <a:ext uri="{FF2B5EF4-FFF2-40B4-BE49-F238E27FC236}">
                <a16:creationId xmlns:a16="http://schemas.microsoft.com/office/drawing/2014/main" id="{6C73D0EA-7F53-90A6-D157-00661E302180}"/>
              </a:ext>
            </a:extLst>
          </p:cNvPr>
          <p:cNvGraphicFramePr>
            <a:graphicFrameLocks noGrp="1"/>
          </p:cNvGraphicFramePr>
          <p:nvPr>
            <p:extLst>
              <p:ext uri="{D42A27DB-BD31-4B8C-83A1-F6EECF244321}">
                <p14:modId xmlns:p14="http://schemas.microsoft.com/office/powerpoint/2010/main" val="3193939380"/>
              </p:ext>
            </p:extLst>
          </p:nvPr>
        </p:nvGraphicFramePr>
        <p:xfrm>
          <a:off x="1501894" y="1868596"/>
          <a:ext cx="8704086" cy="3293872"/>
        </p:xfrm>
        <a:graphic>
          <a:graphicData uri="http://schemas.openxmlformats.org/drawingml/2006/table">
            <a:tbl>
              <a:tblPr firstRow="1" firstCol="1" bandRow="1"/>
              <a:tblGrid>
                <a:gridCol w="8704086">
                  <a:extLst>
                    <a:ext uri="{9D8B030D-6E8A-4147-A177-3AD203B41FA5}">
                      <a16:colId xmlns:a16="http://schemas.microsoft.com/office/drawing/2014/main" val="1081143761"/>
                    </a:ext>
                  </a:extLst>
                </a:gridCol>
              </a:tblGrid>
              <a:tr h="0">
                <a:tc>
                  <a:txBody>
                    <a:bodyPr/>
                    <a:lstStyle/>
                    <a:p>
                      <a:pPr marL="0" marR="0">
                        <a:lnSpc>
                          <a:spcPct val="107000"/>
                        </a:lnSpc>
                        <a:spcBef>
                          <a:spcPts val="0"/>
                        </a:spcBef>
                        <a:spcAft>
                          <a:spcPts val="800"/>
                        </a:spcAft>
                      </a:pPr>
                      <a:r>
                        <a:rPr lang="en-US" sz="20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The project life cycle starts from----</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Initiation</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Planning</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Execution</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Monitoring and controlling</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1544181"/>
                  </a:ext>
                </a:extLst>
              </a:tr>
              <a:tr h="0">
                <a:tc>
                  <a:txBody>
                    <a:bodyPr/>
                    <a:lstStyle/>
                    <a:p>
                      <a:pPr marL="0" marR="0">
                        <a:lnSpc>
                          <a:spcPct val="107000"/>
                        </a:lnSpc>
                        <a:spcBef>
                          <a:spcPts val="0"/>
                        </a:spcBef>
                        <a:spcAft>
                          <a:spcPts val="800"/>
                        </a:spcAft>
                      </a:pPr>
                      <a:r>
                        <a:rPr lang="en-US" sz="20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The project life cycle </a:t>
                      </a: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ends by</a:t>
                      </a:r>
                      <a:r>
                        <a:rPr lang="en-US" sz="20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 </a:t>
                      </a: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0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closure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Initiation</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Planning</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Execution</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1149738"/>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346</TotalTime>
  <Words>1714</Words>
  <Application>Microsoft Office PowerPoint</Application>
  <PresentationFormat>Widescreen</PresentationFormat>
  <Paragraphs>192</Paragraphs>
  <Slides>39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Cambria Math</vt:lpstr>
      <vt:lpstr>Symbol</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21</cp:revision>
  <dcterms:created xsi:type="dcterms:W3CDTF">2023-04-29T09:08:23Z</dcterms:created>
  <dcterms:modified xsi:type="dcterms:W3CDTF">2023-06-04T16:59:53Z</dcterms:modified>
</cp:coreProperties>
</file>