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  <p:sldId id="263" r:id="rId9"/>
    <p:sldId id="264" r:id="rId10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000000-0000-0000-0000-000000000000}" v="91" dt="2026-08-14T15:54:23.58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 snapToObjects="1">
      <p:cViewPr>
        <p:scale>
          <a:sx n="1" d="1"/>
          <a:sy n="1" d="1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Visual and university logo inherited from the user-provided source deck, slide 1.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Problem statement synthesized from the project scope in the user-provided source deck, slides 3-8.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Deng, S., &amp; Zhou, J. (2024). Prediction of Remaining Useful Life of Aero-engines Based on CNN–LSTM–Attention. International Journal of Computational Intelligence Systems.</a:t>
            </a:r>
          </a:p>
          <a:p>
            <a:r>
              <a:t>- Fan, Z., Li, W., &amp; Chang, K. C. (2024). A Two-Stage Attention-Based Hierarchical Transformer for Turbofan Engine Remaining Useful Life Prediction. Sensors.</a:t>
            </a:r>
          </a:p>
          <a:p>
            <a:r>
              <a:t>- Elsherif, S. M., Hafiz, B., Makhlouf, M. A., &amp; Farouk, O. (2025). A Deep Learning-Based Prognostic Approach for Predicting Turbofan Engine Degradation and Remaining Useful Life. Scientific Reports.</a:t>
            </a:r>
          </a:p>
          <a:p>
            <a:r>
              <a:t>- Citations transcribed from the user-provided source deck, slide 13, references 1–3.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Method architecture inherited from the user-provided source deck, slide 8.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Dataset list and visual inherited from the user-provided source deck, slides 6 and 13.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Data-preparation pipeline inherited from the user-provided source deck, slide 7.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5F2C449E-9031-4A52-B83E-578283C845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603" y="1122363"/>
            <a:ext cx="9141619" cy="2387600"/>
          </a:xfrm>
        </p:spPr>
        <p:txBody>
          <a:bodyPr anchor="b"/>
          <a:lstStyle>
            <a:lvl1pPr algn="ctr">
              <a:buNone/>
              <a:defRPr sz="5998"/>
            </a:lvl1pPr>
          </a:lstStyle>
          <a:p>
            <a:r>
              <a:t>انقر لتحرير نمط العنوان الرئيسي</a:t>
            </a:r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id="{7EBF2985-6CC0-494D-80E1-6151955E1F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3603" y="3602038"/>
            <a:ext cx="9141619" cy="1655762"/>
          </a:xfrm>
        </p:spPr>
        <p:txBody>
          <a:bodyPr/>
          <a:lstStyle>
            <a:lvl1pPr marL="0" indent="0" algn="ctr">
              <a:buNone/>
              <a:defRPr sz="2399"/>
            </a:lvl1pPr>
            <a:lvl2pPr marL="457063" indent="0" algn="ctr">
              <a:buNone/>
              <a:defRPr sz="1999"/>
            </a:lvl2pPr>
            <a:lvl3pPr marL="914126" indent="0" algn="ctr">
              <a:buNone/>
              <a:defRPr sz="1799"/>
            </a:lvl3pPr>
            <a:lvl4pPr marL="1371189" indent="0" algn="ctr">
              <a:buNone/>
              <a:defRPr sz="1600"/>
            </a:lvl4pPr>
            <a:lvl5pPr marL="1828251" indent="0" algn="ctr">
              <a:buNone/>
              <a:defRPr sz="1600"/>
            </a:lvl5pPr>
            <a:lvl6pPr marL="2285314" indent="0" algn="ctr">
              <a:buNone/>
              <a:defRPr sz="1600"/>
            </a:lvl6pPr>
            <a:lvl7pPr marL="2742377" indent="0" algn="ctr">
              <a:buNone/>
              <a:defRPr sz="1600"/>
            </a:lvl7pPr>
            <a:lvl8pPr marL="3199440" indent="0" algn="ctr">
              <a:buNone/>
              <a:defRPr sz="1600"/>
            </a:lvl8pPr>
            <a:lvl9pPr marL="3656503" indent="0" algn="ctr">
              <a:buNone/>
              <a:defRPr sz="1600"/>
            </a:lvl9pPr>
          </a:lstStyle>
          <a:p>
            <a:r>
              <a:t>انقر لتحرير نمط العنوان الثانوي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224D444B-5AF3-4E4D-BF88-1AFF82854A15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CAD085-E8A6-8845-BD4E-CB4CCA059FC4}" type="datetimeFigureOut">
              <a:t>8/14/2026</a:t>
            </a:fld>
            <a:endParaRPr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A0394551-9569-4718-BB7E-FA40223F185F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A3B097E2-6274-435D-8B73-38FEF6D1532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1FF6DA9-008F-8B48-92A6-B652298478BF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B0E099E5-0F94-4CE0-A565-910A93072B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انقر لتحرير نمط العنوان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C1282065-3023-40C8-85C3-57FE44178C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None/>
            </a:pPr>
            <a:r>
              <a:t>تحرير أنماط النص الرئيسي</a:t>
            </a:r>
          </a:p>
          <a:p>
            <a:pPr lvl="1">
              <a:buNone/>
            </a:pPr>
            <a:r>
              <a:t>المستوى الثاني</a:t>
            </a:r>
          </a:p>
          <a:p>
            <a:pPr lvl="2">
              <a:buNone/>
            </a:pPr>
            <a:r>
              <a:t>المستوى الثالث</a:t>
            </a:r>
          </a:p>
          <a:p>
            <a:pPr lvl="3">
              <a:buNone/>
            </a:pPr>
            <a:r>
              <a:t>المستوى الرابع</a:t>
            </a:r>
          </a:p>
          <a:p>
            <a:pPr lvl="4">
              <a:buNone/>
            </a:pPr>
            <a:r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29163744-87DB-49B6-872F-1D91B5CB0025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CAD085-E8A6-8845-BD4E-CB4CCA059FC4}" type="datetimeFigureOut">
              <a:t>8/14/2026</a:t>
            </a:fld>
            <a:endParaRPr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1E2B4169-8C56-402F-B2B3-EE4688593E0B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423E57A3-36E0-400A-9B27-136BE0342C0C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1FF6DA9-008F-8B48-92A6-B652298478BF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5D1BA812-0723-41FF-A412-D3AC71E566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633" y="1709739"/>
            <a:ext cx="10512862" cy="2852737"/>
          </a:xfrm>
        </p:spPr>
        <p:txBody>
          <a:bodyPr anchor="b"/>
          <a:lstStyle>
            <a:lvl1pPr>
              <a:buNone/>
              <a:defRPr sz="5998"/>
            </a:lvl1pPr>
          </a:lstStyle>
          <a:p>
            <a:r>
              <a:t>انقر لتحرير نمط العنوان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E30A62B0-7042-4D7F-9E14-ABADDC3DC9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633" y="4589464"/>
            <a:ext cx="10512862" cy="1500187"/>
          </a:xfrm>
        </p:spPr>
        <p:txBody>
          <a:bodyPr/>
          <a:lstStyle>
            <a:lvl1pPr marL="0" indent="0">
              <a:buNone/>
              <a:defRPr sz="2399">
                <a:solidFill>
                  <a:schemeClr val="tx1">
                    <a:tint val="75000"/>
                  </a:schemeClr>
                </a:solidFill>
              </a:defRPr>
            </a:lvl1pPr>
            <a:lvl2pPr marL="457063" indent="0">
              <a:buNone/>
              <a:defRPr sz="19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buNone/>
            </a:pPr>
            <a:r>
              <a:t>تحرير أنماط النص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E054B0D6-BE0C-4A1B-99B4-CA75E82AECBB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CAD085-E8A6-8845-BD4E-CB4CCA059FC4}" type="datetimeFigureOut">
              <a:t>8/14/2026</a:t>
            </a:fld>
            <a:endParaRPr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FBE7F59C-EA62-4A9F-8075-D100A2DF21E4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36AFB38B-C3B0-4763-894F-DF76B65BEB7D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1FF6DA9-008F-8B48-92A6-B652298478BF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CD4F056B-0043-4B0B-985C-96CF7821A2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انقر لتحرير نمط العنوان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84EFB5F8-7BEE-4042-8C20-0A7E3C3666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7982" y="1825625"/>
            <a:ext cx="5180251" cy="4351338"/>
          </a:xfrm>
        </p:spPr>
        <p:txBody>
          <a:bodyPr/>
          <a:lstStyle/>
          <a:p>
            <a:pPr lvl="0">
              <a:buNone/>
            </a:pPr>
            <a:r>
              <a:t>تحرير أنماط النص الرئيسي</a:t>
            </a:r>
          </a:p>
          <a:p>
            <a:pPr lvl="1">
              <a:buNone/>
            </a:pPr>
            <a:r>
              <a:t>المستوى الثاني</a:t>
            </a:r>
          </a:p>
          <a:p>
            <a:pPr lvl="2">
              <a:buNone/>
            </a:pPr>
            <a:r>
              <a:t>المستوى الثالث</a:t>
            </a:r>
          </a:p>
          <a:p>
            <a:pPr lvl="3">
              <a:buNone/>
            </a:pPr>
            <a:r>
              <a:t>المستوى الرابع</a:t>
            </a:r>
          </a:p>
          <a:p>
            <a:pPr lvl="4">
              <a:buNone/>
            </a:pPr>
            <a:r>
              <a:t>المستوى الخامس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D5E2AF85-24AB-4317-ACBE-827B2678F866}"/>
              </a:ext>
            </a:extLst>
          </p:cNvPr>
          <p:cNvSpPr>
            <a:spLocks noGrp="1"/>
          </p:cNvSpPr>
          <p:nvPr>
            <p:ph idx="2"/>
          </p:nvPr>
        </p:nvSpPr>
        <p:spPr>
          <a:xfrm>
            <a:off x="6170592" y="1825625"/>
            <a:ext cx="5180251" cy="4351338"/>
          </a:xfrm>
        </p:spPr>
        <p:txBody>
          <a:bodyPr/>
          <a:lstStyle/>
          <a:p>
            <a:pPr lvl="0">
              <a:buNone/>
            </a:pPr>
            <a:r>
              <a:t>تحرير أنماط النص الرئيسي</a:t>
            </a:r>
          </a:p>
          <a:p>
            <a:pPr lvl="1">
              <a:buNone/>
            </a:pPr>
            <a:r>
              <a:t>المستوى الثاني</a:t>
            </a:r>
          </a:p>
          <a:p>
            <a:pPr lvl="2">
              <a:buNone/>
            </a:pPr>
            <a:r>
              <a:t>المستوى الثالث</a:t>
            </a:r>
          </a:p>
          <a:p>
            <a:pPr lvl="3">
              <a:buNone/>
            </a:pPr>
            <a:r>
              <a:t>المستوى الرابع</a:t>
            </a:r>
          </a:p>
          <a:p>
            <a:pPr lvl="4">
              <a:buNone/>
            </a:pPr>
            <a:r>
              <a:t>المستوى الخامس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D9D3E520-4C87-4B25-BDC5-4027293E82F7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CAD085-E8A6-8845-BD4E-CB4CCA059FC4}" type="datetimeFigureOut">
              <a:t>8/14/2026</a:t>
            </a:fld>
            <a:endParaRPr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F5EA226A-7288-4618-98E0-6DBDEE837E20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CE3B09DF-053D-4F9A-A9F0-E9B3D49BB9AC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1FF6DA9-008F-8B48-92A6-B652298478BF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554FEF7B-EE6D-4241-8F6A-513737651C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569" y="365126"/>
            <a:ext cx="10512862" cy="1325563"/>
          </a:xfrm>
        </p:spPr>
        <p:txBody>
          <a:bodyPr/>
          <a:lstStyle/>
          <a:p>
            <a:r>
              <a:t>انقر لتحرير نمط العنوان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EC945876-3B3E-4855-A0B9-C95D9BA958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570" y="1681163"/>
            <a:ext cx="5156444" cy="823912"/>
          </a:xfrm>
        </p:spPr>
        <p:txBody>
          <a:bodyPr anchor="b"/>
          <a:lstStyle>
            <a:lvl1pPr marL="0" indent="0">
              <a:buNone/>
              <a:defRPr sz="2399" b="1"/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>
              <a:buNone/>
            </a:pPr>
            <a:r>
              <a:t>تحرير أنماط النص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847852B9-F6CC-473C-A422-831AA631C43F}"/>
              </a:ext>
            </a:extLst>
          </p:cNvPr>
          <p:cNvSpPr>
            <a:spLocks noGrp="1"/>
          </p:cNvSpPr>
          <p:nvPr>
            <p:ph idx="2"/>
          </p:nvPr>
        </p:nvSpPr>
        <p:spPr>
          <a:xfrm>
            <a:off x="839570" y="2505075"/>
            <a:ext cx="5156444" cy="3684588"/>
          </a:xfrm>
        </p:spPr>
        <p:txBody>
          <a:bodyPr/>
          <a:lstStyle/>
          <a:p>
            <a:pPr lvl="0">
              <a:buNone/>
            </a:pPr>
            <a:r>
              <a:t>تحرير أنماط النص الرئيسي</a:t>
            </a:r>
          </a:p>
          <a:p>
            <a:pPr lvl="1">
              <a:buNone/>
            </a:pPr>
            <a:r>
              <a:t>المستوى الثاني</a:t>
            </a:r>
          </a:p>
          <a:p>
            <a:pPr lvl="2">
              <a:buNone/>
            </a:pPr>
            <a:r>
              <a:t>المستوى الثالث</a:t>
            </a:r>
          </a:p>
          <a:p>
            <a:pPr lvl="3">
              <a:buNone/>
            </a:pPr>
            <a:r>
              <a:t>المستوى الرابع</a:t>
            </a:r>
          </a:p>
          <a:p>
            <a:pPr lvl="4">
              <a:buNone/>
            </a:pPr>
            <a:r>
              <a:t>المستوى الخامس</a:t>
            </a:r>
          </a:p>
        </p:txBody>
      </p:sp>
      <p:sp>
        <p:nvSpPr>
          <p:cNvPr id="5" name="عنصر نائب للنص 4">
            <a:extLst>
              <a:ext uri="{FF2B5EF4-FFF2-40B4-BE49-F238E27FC236}">
                <a16:creationId xmlns:a16="http://schemas.microsoft.com/office/drawing/2014/main" id="{D67ED7C8-CCB3-43F7-BE98-7BC6D8C002FB}"/>
              </a:ext>
            </a:extLst>
          </p:cNvPr>
          <p:cNvSpPr>
            <a:spLocks noGrp="1"/>
          </p:cNvSpPr>
          <p:nvPr>
            <p:ph type="body" idx="3"/>
          </p:nvPr>
        </p:nvSpPr>
        <p:spPr>
          <a:xfrm>
            <a:off x="6170593" y="1681163"/>
            <a:ext cx="5181838" cy="823912"/>
          </a:xfrm>
        </p:spPr>
        <p:txBody>
          <a:bodyPr anchor="b"/>
          <a:lstStyle>
            <a:lvl1pPr marL="0" indent="0">
              <a:buNone/>
              <a:defRPr sz="2399" b="1"/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>
              <a:buNone/>
            </a:pPr>
            <a:r>
              <a:t>تحرير أنماط النص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id="{997EC94A-4B91-48FC-BCDD-DAE4482BF685}"/>
              </a:ext>
            </a:extLst>
          </p:cNvPr>
          <p:cNvSpPr>
            <a:spLocks noGrp="1"/>
          </p:cNvSpPr>
          <p:nvPr>
            <p:ph idx="4"/>
          </p:nvPr>
        </p:nvSpPr>
        <p:spPr>
          <a:xfrm>
            <a:off x="6170593" y="2505075"/>
            <a:ext cx="5181838" cy="3684588"/>
          </a:xfrm>
        </p:spPr>
        <p:txBody>
          <a:bodyPr/>
          <a:lstStyle/>
          <a:p>
            <a:pPr lvl="0">
              <a:buNone/>
            </a:pPr>
            <a:r>
              <a:t>تحرير أنماط النص الرئيسي</a:t>
            </a:r>
          </a:p>
          <a:p>
            <a:pPr lvl="1">
              <a:buNone/>
            </a:pPr>
            <a:r>
              <a:t>المستوى الثاني</a:t>
            </a:r>
          </a:p>
          <a:p>
            <a:pPr lvl="2">
              <a:buNone/>
            </a:pPr>
            <a:r>
              <a:t>المستوى الثالث</a:t>
            </a:r>
          </a:p>
          <a:p>
            <a:pPr lvl="3">
              <a:buNone/>
            </a:pPr>
            <a:r>
              <a:t>المستوى الرابع</a:t>
            </a:r>
          </a:p>
          <a:p>
            <a:pPr lvl="4">
              <a:buNone/>
            </a:pPr>
            <a:r>
              <a:t>المستوى الخامس</a:t>
            </a:r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:a16="http://schemas.microsoft.com/office/drawing/2014/main" id="{DC10F165-9A89-4861-A2BF-9E792D959862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CAD085-E8A6-8845-BD4E-CB4CCA059FC4}" type="datetimeFigureOut">
              <a:t>8/14/2026</a:t>
            </a:fld>
            <a:endParaRPr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:a16="http://schemas.microsoft.com/office/drawing/2014/main" id="{5AFB21F3-8521-4D99-B278-D193D75A999F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:a16="http://schemas.microsoft.com/office/drawing/2014/main" id="{B3833239-E491-46CE-AA36-813E1D0F7F5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1FF6DA9-008F-8B48-92A6-B652298478BF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89939976-0628-411E-A74D-C0016AC3E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انقر لتحرير نمط العنوان الرئيسي</a:t>
            </a:r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054B5974-3AD4-4590-9F40-D8CDB7DFF4DF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CAD085-E8A6-8845-BD4E-CB4CCA059FC4}" type="datetimeFigureOut">
              <a:t>8/14/2026</a:t>
            </a:fld>
            <a:endParaRPr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AF412372-DB7E-4F2F-8157-D2BCF4027FA7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8C588A86-BC4B-4ED9-8B8C-5406CC00FA2D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1FF6DA9-008F-8B48-92A6-B652298478BF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FF6BA5D8-953A-4B57-AE7F-9B8B077ED301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CAD085-E8A6-8845-BD4E-CB4CCA059FC4}" type="datetimeFigureOut">
              <a:t>8/14/2026</a:t>
            </a:fld>
            <a:endParaRPr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id="{DB997E87-62C3-4837-9D47-1E3550F7B94A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id="{3BB2EBD8-55B7-43EB-A854-72E0177FD87D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1FF6DA9-008F-8B48-92A6-B652298478BF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67F39CD2-6F40-49CF-8D1F-B97666B916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570" y="457200"/>
            <a:ext cx="3931213" cy="1600200"/>
          </a:xfrm>
        </p:spPr>
        <p:txBody>
          <a:bodyPr anchor="b"/>
          <a:lstStyle>
            <a:lvl1pPr>
              <a:buNone/>
              <a:defRPr sz="3199"/>
            </a:lvl1pPr>
          </a:lstStyle>
          <a:p>
            <a:r>
              <a:t>انقر لتحرير نمط العنوان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85ECDF34-E14A-4827-9EB4-E2B0CA88A7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1838" y="987426"/>
            <a:ext cx="6170593" cy="4873625"/>
          </a:xfrm>
        </p:spPr>
        <p:txBody>
          <a:bodyPr/>
          <a:lstStyle>
            <a:lvl1pPr>
              <a:buNone/>
              <a:defRPr sz="3199"/>
            </a:lvl1pPr>
            <a:lvl2pPr>
              <a:buNone/>
              <a:defRPr sz="2799"/>
            </a:lvl2pPr>
            <a:lvl3pPr>
              <a:buNone/>
              <a:defRPr sz="2399"/>
            </a:lvl3pPr>
            <a:lvl4pPr>
              <a:buNone/>
              <a:defRPr sz="1999"/>
            </a:lvl4pPr>
            <a:lvl5pPr>
              <a:buNone/>
              <a:defRPr sz="1999"/>
            </a:lvl5pPr>
            <a:lvl6pPr>
              <a:buNone/>
              <a:defRPr sz="1999"/>
            </a:lvl6pPr>
            <a:lvl7pPr>
              <a:buNone/>
              <a:defRPr sz="1999"/>
            </a:lvl7pPr>
            <a:lvl8pPr>
              <a:buNone/>
              <a:defRPr sz="1999"/>
            </a:lvl8pPr>
            <a:lvl9pPr>
              <a:buNone/>
              <a:defRPr sz="1999"/>
            </a:lvl9pPr>
          </a:lstStyle>
          <a:p>
            <a:pPr lvl="0">
              <a:buNone/>
            </a:pPr>
            <a:r>
              <a:t>تحرير أنماط النص الرئيسي</a:t>
            </a:r>
          </a:p>
          <a:p>
            <a:pPr lvl="1">
              <a:buNone/>
            </a:pPr>
            <a:r>
              <a:t>المستوى الثاني</a:t>
            </a:r>
          </a:p>
          <a:p>
            <a:pPr lvl="2">
              <a:buNone/>
            </a:pPr>
            <a:r>
              <a:t>المستوى الثالث</a:t>
            </a:r>
          </a:p>
          <a:p>
            <a:pPr lvl="3">
              <a:buNone/>
            </a:pPr>
            <a:r>
              <a:t>المستوى الرابع</a:t>
            </a:r>
          </a:p>
          <a:p>
            <a:pPr lvl="4">
              <a:buNone/>
            </a:pPr>
            <a:r>
              <a:t>المستوى الخامس</a:t>
            </a:r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D4E8AF8A-6DEB-47AB-9965-3FF95788C98C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839570" y="2057400"/>
            <a:ext cx="393121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>
              <a:buNone/>
            </a:pPr>
            <a:r>
              <a:t>تحرير أنماط النص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A05AC061-74C6-4528-8F9E-11510A1A4463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CAD085-E8A6-8845-BD4E-CB4CCA059FC4}" type="datetimeFigureOut">
              <a:t>8/14/2026</a:t>
            </a:fld>
            <a:endParaRPr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E841A91A-BECC-4904-A053-57FA79C92352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9812A9A4-7E50-489D-A679-21AAF8678D8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1FF6DA9-008F-8B48-92A6-B652298478BF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7B884DDA-3047-402A-815A-ABDE281262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570" y="457200"/>
            <a:ext cx="3931213" cy="1600200"/>
          </a:xfrm>
        </p:spPr>
        <p:txBody>
          <a:bodyPr anchor="b"/>
          <a:lstStyle>
            <a:lvl1pPr>
              <a:buNone/>
              <a:defRPr sz="3199"/>
            </a:lvl1pPr>
          </a:lstStyle>
          <a:p>
            <a:r>
              <a:t>انقر لتحرير نمط العنوان الرئيسي</a:t>
            </a:r>
          </a:p>
        </p:txBody>
      </p:sp>
      <p:sp>
        <p:nvSpPr>
          <p:cNvPr id="3" name="عنصر نائب للصورة 2">
            <a:extLst>
              <a:ext uri="{FF2B5EF4-FFF2-40B4-BE49-F238E27FC236}">
                <a16:creationId xmlns:a16="http://schemas.microsoft.com/office/drawing/2014/main" id="{0528C1B3-EC12-46B5-9DE6-79E11AB4C7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1838" y="987426"/>
            <a:ext cx="6170593" cy="4873625"/>
          </a:xfrm>
        </p:spPr>
        <p:txBody>
          <a:bodyPr/>
          <a:lstStyle>
            <a:lvl1pPr marL="0" indent="0">
              <a:buNone/>
              <a:defRPr sz="3199"/>
            </a:lvl1pPr>
            <a:lvl2pPr marL="457063" indent="0">
              <a:buNone/>
              <a:defRPr sz="2799"/>
            </a:lvl2pPr>
            <a:lvl3pPr marL="914126" indent="0">
              <a:buNone/>
              <a:defRPr sz="2399"/>
            </a:lvl3pPr>
            <a:lvl4pPr marL="1371189" indent="0">
              <a:buNone/>
              <a:defRPr sz="1999"/>
            </a:lvl4pPr>
            <a:lvl5pPr marL="1828251" indent="0">
              <a:buNone/>
              <a:defRPr sz="1999"/>
            </a:lvl5pPr>
            <a:lvl6pPr marL="2285314" indent="0">
              <a:buNone/>
              <a:defRPr sz="1999"/>
            </a:lvl6pPr>
            <a:lvl7pPr marL="2742377" indent="0">
              <a:buNone/>
              <a:defRPr sz="1999"/>
            </a:lvl7pPr>
            <a:lvl8pPr marL="3199440" indent="0">
              <a:buNone/>
              <a:defRPr sz="1999"/>
            </a:lvl8pPr>
            <a:lvl9pPr marL="3656503" indent="0">
              <a:buNone/>
              <a:defRPr sz="1999"/>
            </a:lvl9pPr>
          </a:lstStyle>
          <a:p>
            <a:endParaRPr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024ED5C2-BB88-4633-BF1B-A68DF0DC5774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839570" y="2057400"/>
            <a:ext cx="393121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>
              <a:buNone/>
            </a:pPr>
            <a:r>
              <a:t>تحرير أنماط النص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C47802C9-A97F-4A95-8980-08AB5028B2CD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CAD085-E8A6-8845-BD4E-CB4CCA059FC4}" type="datetimeFigureOut">
              <a:t>8/14/2026</a:t>
            </a:fld>
            <a:endParaRPr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41C75348-AB04-468F-A02B-248B1A1A78AF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22413D03-C137-4DBD-AEF2-2B99E198288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1FF6DA9-008F-8B48-92A6-B652298478BF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D351932F-12D5-4053-98FF-67F55A3CAB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انقر لتحرير نمط العنوان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2FD7A08B-5053-4726-B7B8-19F5C370010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vert="eaVert"/>
          <a:lstStyle/>
          <a:p>
            <a:pPr lvl="0">
              <a:buNone/>
            </a:pPr>
            <a:r>
              <a:t>تحرير أنماط النص الرئيسي</a:t>
            </a:r>
          </a:p>
          <a:p>
            <a:pPr lvl="1">
              <a:buNone/>
            </a:pPr>
            <a:r>
              <a:t>المستوى الثاني</a:t>
            </a:r>
          </a:p>
          <a:p>
            <a:pPr lvl="2">
              <a:buNone/>
            </a:pPr>
            <a:r>
              <a:t>المستوى الثالث</a:t>
            </a:r>
          </a:p>
          <a:p>
            <a:pPr lvl="3">
              <a:buNone/>
            </a:pPr>
            <a:r>
              <a:t>المستوى الرابع</a:t>
            </a:r>
          </a:p>
          <a:p>
            <a:pPr lvl="4">
              <a:buNone/>
            </a:pPr>
            <a:r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01E165AA-AD73-4963-965E-D857E3B3DCC4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CAD085-E8A6-8845-BD4E-CB4CCA059FC4}" type="datetimeFigureOut">
              <a:t>8/14/2026</a:t>
            </a:fld>
            <a:endParaRPr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D7305157-7BA7-4916-9563-14128E3A0E8C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9BE18998-F6C6-4A63-A2A2-EB7F748EC2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1FF6DA9-008F-8B48-92A6-B652298478BF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id="{D9D76A93-5734-4B12-84EB-AB50943610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22628" y="365125"/>
            <a:ext cx="2628215" cy="5811838"/>
          </a:xfrm>
        </p:spPr>
        <p:txBody>
          <a:bodyPr vert="eaVert"/>
          <a:lstStyle/>
          <a:p>
            <a:r>
              <a:t>انقر لتحرير نمط العنوان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535BF807-FA5C-4A45-9516-2FFA3875B3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7982" y="365125"/>
            <a:ext cx="7732286" cy="5811838"/>
          </a:xfrm>
        </p:spPr>
        <p:txBody>
          <a:bodyPr vert="eaVert"/>
          <a:lstStyle/>
          <a:p>
            <a:pPr lvl="0">
              <a:buNone/>
            </a:pPr>
            <a:r>
              <a:t>تحرير أنماط النص الرئيسي</a:t>
            </a:r>
          </a:p>
          <a:p>
            <a:pPr lvl="1">
              <a:buNone/>
            </a:pPr>
            <a:r>
              <a:t>المستوى الثاني</a:t>
            </a:r>
          </a:p>
          <a:p>
            <a:pPr lvl="2">
              <a:buNone/>
            </a:pPr>
            <a:r>
              <a:t>المستوى الثالث</a:t>
            </a:r>
          </a:p>
          <a:p>
            <a:pPr lvl="3">
              <a:buNone/>
            </a:pPr>
            <a:r>
              <a:t>المستوى الرابع</a:t>
            </a:r>
          </a:p>
          <a:p>
            <a:pPr lvl="4">
              <a:buNone/>
            </a:pPr>
            <a:r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95959CFE-87A5-4D9E-9DED-8C070AD1BF43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CAD085-E8A6-8845-BD4E-CB4CCA059FC4}" type="datetimeFigureOut">
              <a:t>8/14/2026</a:t>
            </a:fld>
            <a:endParaRPr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C76C4140-0021-43C8-A73A-E7B35B407731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F2A8B355-F824-4E46-90F7-9331136F3E0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1FF6DA9-008F-8B48-92A6-B652298478BF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77C2953B-3332-4360-B901-2387A44FE7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7982" y="365126"/>
            <a:ext cx="10512862" cy="1325563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r>
              <a:t>انقر لتحرير نمط العنوان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3045D85B-0A36-488B-A8FA-C2506D59A9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7982" y="1825625"/>
            <a:ext cx="10512862" cy="4351338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buNone/>
            </a:pPr>
            <a:r>
              <a:t>تحرير أنماط النص الرئيسي</a:t>
            </a:r>
          </a:p>
          <a:p>
            <a:pPr lvl="1">
              <a:buNone/>
            </a:pPr>
            <a:r>
              <a:t>المستوى الثاني</a:t>
            </a:r>
          </a:p>
          <a:p>
            <a:pPr lvl="2">
              <a:buNone/>
            </a:pPr>
            <a:r>
              <a:t>المستوى الثالث</a:t>
            </a:r>
          </a:p>
          <a:p>
            <a:pPr lvl="3">
              <a:buNone/>
            </a:pPr>
            <a:r>
              <a:t>المستوى الرابع</a:t>
            </a:r>
          </a:p>
          <a:p>
            <a:pPr lvl="4">
              <a:buNone/>
            </a:pPr>
            <a:r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FA061038-2CEC-4A83-9646-62E97AD40E90}"/>
              </a:ext>
            </a:extLst>
          </p:cNvPr>
          <p:cNvSpPr>
            <a:spLocks noGrp="1"/>
          </p:cNvSpPr>
          <p:nvPr>
            <p:ph type="dt" idx="2"/>
          </p:nvPr>
        </p:nvSpPr>
        <p:spPr>
          <a:xfrm>
            <a:off x="8608357" y="6356351"/>
            <a:ext cx="2742486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t>8/14/2026</a:t>
            </a:fld>
            <a:endParaRPr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26305E82-EA7F-47A2-8412-84D502F90CC0}"/>
              </a:ext>
            </a:extLst>
          </p:cNvPr>
          <p:cNvSpPr>
            <a:spLocks noGrp="1"/>
          </p:cNvSpPr>
          <p:nvPr>
            <p:ph type="ftr" idx="3"/>
          </p:nvPr>
        </p:nvSpPr>
        <p:spPr>
          <a:xfrm>
            <a:off x="4037549" y="6356351"/>
            <a:ext cx="4113728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427D26BD-4593-4B95-8E42-4D0C64F891C1}"/>
              </a:ext>
            </a:extLst>
          </p:cNvPr>
          <p:cNvSpPr>
            <a:spLocks noGrp="1"/>
          </p:cNvSpPr>
          <p:nvPr>
            <p:ph type="sldNum" idx="4"/>
          </p:nvPr>
        </p:nvSpPr>
        <p:spPr>
          <a:xfrm>
            <a:off x="837982" y="6356351"/>
            <a:ext cx="2742486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126">
        <a:lnSpc>
          <a:spcPct val="90000"/>
        </a:lnSpc>
        <a:spcBef>
          <a:spcPct val="0"/>
        </a:spcBef>
        <a:buNone/>
        <a:defRPr sz="4399" kern="12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228531" indent="-228531" algn="r" defTabSz="914126">
        <a:lnSpc>
          <a:spcPct val="90000"/>
        </a:lnSpc>
        <a:spcBef>
          <a:spcPts val="1000"/>
        </a:spcBef>
        <a:buFont typeface="Arial"/>
        <a:buChar char="•"/>
        <a:defRPr sz="2799" kern="1200">
          <a:solidFill>
            <a:schemeClr val="tx1"/>
          </a:solidFill>
          <a:latin typeface="+mn-lt"/>
          <a:ea typeface="+mn-lt"/>
          <a:cs typeface="+mn-lt"/>
        </a:defRPr>
      </a:lvl1pPr>
      <a:lvl2pPr marL="685594" indent="-228531" algn="r" defTabSz="914126">
        <a:lnSpc>
          <a:spcPct val="90000"/>
        </a:lnSpc>
        <a:spcBef>
          <a:spcPts val="500"/>
        </a:spcBef>
        <a:buFont typeface="Arial"/>
        <a:buChar char="•"/>
        <a:defRPr sz="2399" kern="1200">
          <a:solidFill>
            <a:schemeClr val="tx1"/>
          </a:solidFill>
          <a:latin typeface="+mn-lt"/>
          <a:ea typeface="+mn-lt"/>
          <a:cs typeface="+mn-lt"/>
        </a:defRPr>
      </a:lvl2pPr>
      <a:lvl3pPr marL="1142657" indent="-228531" algn="r" defTabSz="914126">
        <a:lnSpc>
          <a:spcPct val="90000"/>
        </a:lnSpc>
        <a:spcBef>
          <a:spcPts val="500"/>
        </a:spcBef>
        <a:buFont typeface="Arial"/>
        <a:buChar char="•"/>
        <a:defRPr sz="1999" kern="1200">
          <a:solidFill>
            <a:schemeClr val="tx1"/>
          </a:solidFill>
          <a:latin typeface="+mn-lt"/>
          <a:ea typeface="+mn-lt"/>
          <a:cs typeface="+mn-lt"/>
        </a:defRPr>
      </a:lvl3pPr>
      <a:lvl4pPr marL="1599720" indent="-228531" algn="r" defTabSz="914126">
        <a:lnSpc>
          <a:spcPct val="90000"/>
        </a:lnSpc>
        <a:spcBef>
          <a:spcPts val="500"/>
        </a:spcBef>
        <a:buFont typeface="Arial"/>
        <a:buChar char="•"/>
        <a:defRPr sz="1799" kern="1200">
          <a:solidFill>
            <a:schemeClr val="tx1"/>
          </a:solidFill>
          <a:latin typeface="+mn-lt"/>
          <a:ea typeface="+mn-lt"/>
          <a:cs typeface="+mn-lt"/>
        </a:defRPr>
      </a:lvl4pPr>
      <a:lvl5pPr marL="2056783" indent="-228531" algn="r" defTabSz="914126">
        <a:lnSpc>
          <a:spcPct val="90000"/>
        </a:lnSpc>
        <a:spcBef>
          <a:spcPts val="500"/>
        </a:spcBef>
        <a:buFont typeface="Arial"/>
        <a:buChar char="•"/>
        <a:defRPr sz="1799" kern="1200">
          <a:solidFill>
            <a:schemeClr val="tx1"/>
          </a:solidFill>
          <a:latin typeface="+mn-lt"/>
          <a:ea typeface="+mn-lt"/>
          <a:cs typeface="+mn-lt"/>
        </a:defRPr>
      </a:lvl5pPr>
      <a:lvl6pPr marL="2513846" indent="-228531" algn="r" defTabSz="914126">
        <a:lnSpc>
          <a:spcPct val="90000"/>
        </a:lnSpc>
        <a:spcBef>
          <a:spcPts val="500"/>
        </a:spcBef>
        <a:buFont typeface="Arial"/>
        <a:buChar char="•"/>
        <a:defRPr sz="1799" kern="1200">
          <a:solidFill>
            <a:schemeClr val="tx1"/>
          </a:solidFill>
          <a:latin typeface="+mn-lt"/>
          <a:ea typeface="+mn-lt"/>
          <a:cs typeface="+mn-lt"/>
        </a:defRPr>
      </a:lvl6pPr>
      <a:lvl7pPr marL="2970908" indent="-228531" algn="r" defTabSz="914126">
        <a:lnSpc>
          <a:spcPct val="90000"/>
        </a:lnSpc>
        <a:spcBef>
          <a:spcPts val="500"/>
        </a:spcBef>
        <a:buFont typeface="Arial"/>
        <a:buChar char="•"/>
        <a:defRPr sz="1799" kern="1200">
          <a:solidFill>
            <a:schemeClr val="tx1"/>
          </a:solidFill>
          <a:latin typeface="+mn-lt"/>
          <a:ea typeface="+mn-lt"/>
          <a:cs typeface="+mn-lt"/>
        </a:defRPr>
      </a:lvl7pPr>
      <a:lvl8pPr marL="3427971" indent="-228531" algn="r" defTabSz="914126">
        <a:lnSpc>
          <a:spcPct val="90000"/>
        </a:lnSpc>
        <a:spcBef>
          <a:spcPts val="500"/>
        </a:spcBef>
        <a:buFont typeface="Arial"/>
        <a:buChar char="•"/>
        <a:defRPr sz="1799" kern="1200">
          <a:solidFill>
            <a:schemeClr val="tx1"/>
          </a:solidFill>
          <a:latin typeface="+mn-lt"/>
          <a:ea typeface="+mn-lt"/>
          <a:cs typeface="+mn-lt"/>
        </a:defRPr>
      </a:lvl8pPr>
      <a:lvl9pPr marL="3885034" indent="-228531" algn="r" defTabSz="914126">
        <a:lnSpc>
          <a:spcPct val="90000"/>
        </a:lnSpc>
        <a:spcBef>
          <a:spcPts val="500"/>
        </a:spcBef>
        <a:buFont typeface="Arial"/>
        <a:buChar char="•"/>
        <a:defRPr sz="1799" kern="12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r" defTabSz="914126">
        <a:buNone/>
        <a:defRPr sz="1799" kern="1200">
          <a:solidFill>
            <a:schemeClr val="tx1"/>
          </a:solidFill>
          <a:latin typeface="+mn-lt"/>
          <a:ea typeface="+mn-lt"/>
          <a:cs typeface="+mn-lt"/>
        </a:defRPr>
      </a:lvl1pPr>
      <a:lvl2pPr marL="457063" algn="r" defTabSz="914126">
        <a:buNone/>
        <a:defRPr sz="1799" kern="1200">
          <a:solidFill>
            <a:schemeClr val="tx1"/>
          </a:solidFill>
          <a:latin typeface="+mn-lt"/>
          <a:ea typeface="+mn-lt"/>
          <a:cs typeface="+mn-lt"/>
        </a:defRPr>
      </a:lvl2pPr>
      <a:lvl3pPr marL="914126" algn="r" defTabSz="914126">
        <a:buNone/>
        <a:defRPr sz="1799" kern="1200">
          <a:solidFill>
            <a:schemeClr val="tx1"/>
          </a:solidFill>
          <a:latin typeface="+mn-lt"/>
          <a:ea typeface="+mn-lt"/>
          <a:cs typeface="+mn-lt"/>
        </a:defRPr>
      </a:lvl3pPr>
      <a:lvl4pPr marL="1371189" algn="r" defTabSz="914126">
        <a:buNone/>
        <a:defRPr sz="1799" kern="1200">
          <a:solidFill>
            <a:schemeClr val="tx1"/>
          </a:solidFill>
          <a:latin typeface="+mn-lt"/>
          <a:ea typeface="+mn-lt"/>
          <a:cs typeface="+mn-lt"/>
        </a:defRPr>
      </a:lvl4pPr>
      <a:lvl5pPr marL="1828251" algn="r" defTabSz="914126">
        <a:buNone/>
        <a:defRPr sz="1799" kern="1200">
          <a:solidFill>
            <a:schemeClr val="tx1"/>
          </a:solidFill>
          <a:latin typeface="+mn-lt"/>
          <a:ea typeface="+mn-lt"/>
          <a:cs typeface="+mn-lt"/>
        </a:defRPr>
      </a:lvl5pPr>
      <a:lvl6pPr marL="2285314" algn="r" defTabSz="914126">
        <a:buNone/>
        <a:defRPr sz="1799" kern="1200">
          <a:solidFill>
            <a:schemeClr val="tx1"/>
          </a:solidFill>
          <a:latin typeface="+mn-lt"/>
          <a:ea typeface="+mn-lt"/>
          <a:cs typeface="+mn-lt"/>
        </a:defRPr>
      </a:lvl6pPr>
      <a:lvl7pPr marL="2742377" algn="r" defTabSz="914126">
        <a:buNone/>
        <a:defRPr sz="1799" kern="1200">
          <a:solidFill>
            <a:schemeClr val="tx1"/>
          </a:solidFill>
          <a:latin typeface="+mn-lt"/>
          <a:ea typeface="+mn-lt"/>
          <a:cs typeface="+mn-lt"/>
        </a:defRPr>
      </a:lvl7pPr>
      <a:lvl8pPr marL="3199440" algn="r" defTabSz="914126">
        <a:buNone/>
        <a:defRPr sz="1799" kern="1200">
          <a:solidFill>
            <a:schemeClr val="tx1"/>
          </a:solidFill>
          <a:latin typeface="+mn-lt"/>
          <a:ea typeface="+mn-lt"/>
          <a:cs typeface="+mn-lt"/>
        </a:defRPr>
      </a:lvl8pPr>
      <a:lvl9pPr marL="3656503" algn="r" defTabSz="914126">
        <a:buNone/>
        <a:defRPr sz="1799" kern="12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07F235A-D00E-4DD2-8854-D1E0478068BD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88952" cy="350000"/>
          </a:xfrm>
          <a:prstGeom prst="rect">
            <a:avLst/>
          </a:prstGeom>
          <a:solidFill>
            <a:srgbClr val="00B5E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pic>
        <p:nvPicPr>
          <p:cNvPr id="9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01200" y="91440"/>
            <a:ext cx="2011680" cy="84959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503CE7F-499B-453D-A9B7-56F569920CEE}"/>
              </a:ext>
            </a:extLst>
          </p:cNvPr>
          <p:cNvSpPr>
            <a:spLocks noGrp="1"/>
          </p:cNvSpPr>
          <p:nvPr/>
        </p:nvSpPr>
        <p:spPr>
          <a:xfrm>
            <a:off x="457200" y="400050"/>
            <a:ext cx="7620000" cy="495300"/>
          </a:xfrm>
          <a:prstGeom prst="rect">
            <a:avLst/>
          </a:prstGeom>
          <a:noFill/>
        </p:spPr>
        <p:txBody>
          <a:bodyPr wrap="none" anchor="ctr">
            <a:normAutofit/>
          </a:bodyPr>
          <a:lstStyle/>
          <a:p>
            <a:pPr algn="l">
              <a:buNone/>
              <a:defRPr sz="2600" b="1">
                <a:solidFill>
                  <a:srgbClr val="FFFFFF"/>
                </a:solidFill>
              </a:defRPr>
            </a:pPr>
            <a:r>
              <a:rPr>
                <a:solidFill>
                  <a:srgbClr val="00B0F0"/>
                </a:solidFill>
              </a:rPr>
              <a:t>AI-Based Predictive Maintenance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EBB51FC-C92C-4876-9285-78897B30CD1E}"/>
              </a:ext>
            </a:extLst>
          </p:cNvPr>
          <p:cNvSpPr>
            <a:spLocks noGrp="1"/>
          </p:cNvSpPr>
          <p:nvPr/>
        </p:nvSpPr>
        <p:spPr>
          <a:xfrm>
            <a:off x="456039" y="1486048"/>
            <a:ext cx="4701334" cy="347787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>
              <a:buNone/>
              <a:defRPr sz="2200">
                <a:solidFill>
                  <a:srgbClr val="282828"/>
                </a:solidFill>
              </a:defRPr>
            </a:pPr>
            <a:endParaRPr lang="en-US">
              <a:ea typeface="Calibri"/>
              <a:cs typeface="Calibri"/>
            </a:endParaRPr>
          </a:p>
          <a:p>
            <a:pPr>
              <a:buNone/>
              <a:defRPr sz="2200">
                <a:solidFill>
                  <a:srgbClr val="282828"/>
                </a:solidFill>
              </a:defRPr>
            </a:pPr>
            <a:endParaRPr/>
          </a:p>
          <a:p>
            <a:pPr>
              <a:buNone/>
              <a:defRPr sz="2200">
                <a:solidFill>
                  <a:srgbClr val="282828"/>
                </a:solidFill>
              </a:defRPr>
            </a:pPr>
            <a:r>
              <a:t>Prepared by</a:t>
            </a:r>
          </a:p>
          <a:p>
            <a:pPr>
              <a:buNone/>
              <a:defRPr sz="2200">
                <a:solidFill>
                  <a:srgbClr val="282828"/>
                </a:solidFill>
              </a:defRPr>
            </a:pPr>
            <a:r>
              <a:rPr lang="en-US" dirty="0"/>
              <a:t>-</a:t>
            </a:r>
            <a:r>
              <a:rPr dirty="0"/>
              <a:t>Ali </a:t>
            </a:r>
            <a:r>
              <a:rPr dirty="0" err="1"/>
              <a:t>Alzunaydi</a:t>
            </a:r>
            <a:endParaRPr dirty="0" err="1">
              <a:ea typeface="Calibri"/>
              <a:cs typeface="Calibri"/>
            </a:endParaRPr>
          </a:p>
          <a:p>
            <a:pPr>
              <a:defRPr sz="2200">
                <a:solidFill>
                  <a:srgbClr val="282828"/>
                </a:solidFill>
              </a:defRPr>
            </a:pPr>
            <a:r>
              <a:rPr lang="en-US" sz="2200"/>
              <a:t>-</a:t>
            </a:r>
            <a:r>
              <a:rPr sz="2200"/>
              <a:t>Abdulaziz Mari</a:t>
            </a:r>
            <a:endParaRPr lang="en-US">
              <a:latin typeface="Calibri"/>
              <a:ea typeface="Calibri"/>
              <a:cs typeface="Calibri"/>
            </a:endParaRPr>
          </a:p>
          <a:p>
            <a:pPr>
              <a:defRPr sz="2200">
                <a:solidFill>
                  <a:srgbClr val="282828"/>
                </a:solidFill>
              </a:defRPr>
            </a:pPr>
            <a:endParaRPr lang="en-US" dirty="0">
              <a:latin typeface="Times New Roman"/>
              <a:ea typeface="Calibri"/>
              <a:cs typeface="Times New Roman"/>
            </a:endParaRPr>
          </a:p>
          <a:p>
            <a:pPr>
              <a:defRPr sz="2200">
                <a:solidFill>
                  <a:srgbClr val="282828"/>
                </a:solidFill>
              </a:defRPr>
            </a:pPr>
            <a:endParaRPr lang="en-US" dirty="0">
              <a:latin typeface="Times New Roman"/>
              <a:ea typeface="Calibri"/>
              <a:cs typeface="Times New Roman"/>
            </a:endParaRPr>
          </a:p>
          <a:p>
            <a:pPr>
              <a:defRPr sz="2200">
                <a:solidFill>
                  <a:srgbClr val="282828"/>
                </a:solidFill>
              </a:defRPr>
            </a:pPr>
            <a:r>
              <a:rPr lang="en-US">
                <a:latin typeface="Times New Roman"/>
                <a:ea typeface="Calibri"/>
                <a:cs typeface="Times New Roman"/>
              </a:rPr>
              <a:t>Supervisor Name: </a:t>
            </a:r>
            <a:endParaRPr lang="en-US">
              <a:latin typeface="Calibri"/>
              <a:ea typeface="Calibri"/>
              <a:cs typeface="Calibri"/>
            </a:endParaRPr>
          </a:p>
          <a:p>
            <a:pPr>
              <a:defRPr sz="2200">
                <a:solidFill>
                  <a:srgbClr val="282828"/>
                </a:solidFill>
              </a:defRPr>
            </a:pPr>
            <a:r>
              <a:rPr lang="en-US">
                <a:latin typeface="Times New Roman"/>
                <a:ea typeface="Calibri"/>
                <a:cs typeface="Times New Roman"/>
              </a:rPr>
              <a:t>-Dr Hager Saleh</a:t>
            </a:r>
            <a:endParaRPr lang="en-US">
              <a:ea typeface="Calibri"/>
              <a:cs typeface="Calibri"/>
            </a:endParaRPr>
          </a:p>
          <a:p>
            <a:pPr>
              <a:defRPr sz="2200">
                <a:solidFill>
                  <a:srgbClr val="282828"/>
                </a:solidFill>
              </a:defRPr>
            </a:pPr>
            <a:endParaRPr lang="en-US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470608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0164D50-B3E8-447E-86D3-76D16FAB1FC5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88952" cy="350000"/>
          </a:xfrm>
          <a:prstGeom prst="rect">
            <a:avLst/>
          </a:prstGeom>
          <a:solidFill>
            <a:srgbClr val="00B5E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pic>
        <p:nvPicPr>
          <p:cNvPr id="1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8400" y="73152"/>
            <a:ext cx="1645920" cy="69512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464C2EB-C3E2-4C91-80EC-803444688605}"/>
              </a:ext>
            </a:extLst>
          </p:cNvPr>
          <p:cNvSpPr>
            <a:spLocks noGrp="1"/>
          </p:cNvSpPr>
          <p:nvPr/>
        </p:nvSpPr>
        <p:spPr>
          <a:xfrm>
            <a:off x="457200" y="428625"/>
            <a:ext cx="4762500" cy="495300"/>
          </a:xfrm>
          <a:prstGeom prst="rect">
            <a:avLst/>
          </a:prstGeom>
          <a:noFill/>
        </p:spPr>
        <p:txBody>
          <a:bodyPr wrap="none" anchor="ctr">
            <a:normAutofit/>
          </a:bodyPr>
          <a:lstStyle/>
          <a:p>
            <a:pPr algn="l">
              <a:buNone/>
              <a:defRPr sz="2600" b="1">
                <a:solidFill>
                  <a:srgbClr val="FFFFFF"/>
                </a:solidFill>
              </a:defRPr>
            </a:pPr>
            <a:r>
              <a:rPr>
                <a:solidFill>
                  <a:srgbClr val="00B0F0"/>
                </a:solidFill>
              </a:rPr>
              <a:t>Problem Statement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6EACB0C-5FFE-4CBA-9B49-2AC97694A753}"/>
              </a:ext>
            </a:extLst>
          </p:cNvPr>
          <p:cNvSpPr>
            <a:spLocks noGrp="1"/>
          </p:cNvSpPr>
          <p:nvPr/>
        </p:nvSpPr>
        <p:spPr>
          <a:xfrm>
            <a:off x="1047750" y="1571625"/>
            <a:ext cx="10096500" cy="3429000"/>
          </a:xfrm>
          <a:prstGeom prst="rect">
            <a:avLst/>
          </a:prstGeom>
          <a:noFill/>
        </p:spPr>
        <p:txBody>
          <a:bodyPr wrap="square" lIns="228600" tIns="171450" rIns="228600" bIns="171450" anchor="ctr">
            <a:normAutofit/>
          </a:bodyPr>
          <a:lstStyle/>
          <a:p>
            <a:pPr marL="34" indent="-18" algn="l">
              <a:spcAft>
                <a:spcPts val="22"/>
              </a:spcAft>
              <a:buChar char="•"/>
              <a:defRPr sz="2250">
                <a:solidFill>
                  <a:srgbClr val="282828"/>
                </a:solidFill>
                <a:latin typeface="Calibri"/>
                <a:ea typeface="Calibri"/>
                <a:cs typeface="Calibri"/>
              </a:defRPr>
            </a:pPr>
            <a:r>
              <a:rPr sz="2250" b="1">
                <a:solidFill>
                  <a:srgbClr val="282828"/>
                </a:solidFill>
                <a:latin typeface="Calibri"/>
                <a:ea typeface="Calibri"/>
                <a:cs typeface="Calibri"/>
              </a:rPr>
              <a:t>Unexpected failures: </a:t>
            </a:r>
            <a:r>
              <a:rPr sz="2250">
                <a:solidFill>
                  <a:srgbClr val="282828"/>
                </a:solidFill>
                <a:latin typeface="Calibri"/>
                <a:ea typeface="Calibri"/>
                <a:cs typeface="Calibri"/>
              </a:rPr>
              <a:t>disrupt production and increase downtime and maintenance cost.</a:t>
            </a:r>
          </a:p>
          <a:p>
            <a:pPr marL="34" indent="-18" algn="l">
              <a:spcAft>
                <a:spcPts val="22"/>
              </a:spcAft>
              <a:buChar char="•"/>
              <a:defRPr sz="2250">
                <a:solidFill>
                  <a:srgbClr val="282828"/>
                </a:solidFill>
                <a:latin typeface="Calibri"/>
                <a:ea typeface="Calibri"/>
                <a:cs typeface="Calibri"/>
              </a:defRPr>
            </a:pPr>
            <a:r>
              <a:rPr sz="2250" b="1">
                <a:solidFill>
                  <a:srgbClr val="282828"/>
                </a:solidFill>
                <a:latin typeface="Calibri"/>
                <a:ea typeface="Calibri"/>
                <a:cs typeface="Calibri"/>
              </a:rPr>
              <a:t>Time-based maintenance: </a:t>
            </a:r>
            <a:r>
              <a:rPr sz="2250">
                <a:solidFill>
                  <a:srgbClr val="282828"/>
                </a:solidFill>
                <a:latin typeface="Calibri"/>
                <a:ea typeface="Calibri"/>
                <a:cs typeface="Calibri"/>
              </a:rPr>
              <a:t>may be performed too early or too late because actual component health is unknown.</a:t>
            </a:r>
          </a:p>
          <a:p>
            <a:pPr marL="34" indent="-18" algn="l">
              <a:buChar char="•"/>
              <a:defRPr sz="2250">
                <a:solidFill>
                  <a:srgbClr val="282828"/>
                </a:solidFill>
                <a:latin typeface="Calibri"/>
                <a:ea typeface="Calibri"/>
                <a:cs typeface="Calibri"/>
              </a:defRPr>
            </a:pPr>
            <a:r>
              <a:rPr sz="2250" b="1">
                <a:solidFill>
                  <a:srgbClr val="282828"/>
                </a:solidFill>
                <a:latin typeface="Calibri"/>
                <a:ea typeface="Calibri"/>
                <a:cs typeface="Calibri"/>
              </a:rPr>
              <a:t>Prediction need: </a:t>
            </a:r>
            <a:r>
              <a:rPr sz="2250">
                <a:solidFill>
                  <a:srgbClr val="282828"/>
                </a:solidFill>
                <a:latin typeface="Calibri"/>
                <a:ea typeface="Calibri"/>
                <a:cs typeface="Calibri"/>
              </a:rPr>
              <a:t>estimate Remaining Useful Life (RUL) from sensor data to schedule maintenance before failure.</a:t>
            </a:r>
          </a:p>
        </p:txBody>
      </p:sp>
    </p:spTree>
    <p:extLst>
      <p:ext uri="{BB962C8B-B14F-4D97-AF65-F5344CB8AC3E}">
        <p14:creationId xmlns:p14="http://schemas.microsoft.com/office/powerpoint/2010/main" val="13727891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6D2482A-F911-4A45-B9FF-5DB70B2DEE63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88952" cy="350000"/>
          </a:xfrm>
          <a:prstGeom prst="rect">
            <a:avLst/>
          </a:prstGeom>
          <a:solidFill>
            <a:srgbClr val="00B5E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pic>
        <p:nvPicPr>
          <p:cNvPr id="9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8400" y="73152"/>
            <a:ext cx="1645920" cy="69512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309D8B5-3EB3-4984-914D-F003DD565F7F}"/>
              </a:ext>
            </a:extLst>
          </p:cNvPr>
          <p:cNvSpPr>
            <a:spLocks noGrp="1"/>
          </p:cNvSpPr>
          <p:nvPr/>
        </p:nvSpPr>
        <p:spPr>
          <a:xfrm>
            <a:off x="434565" y="276440"/>
            <a:ext cx="2617448" cy="49244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buNone/>
              <a:defRPr sz="2600" b="1">
                <a:solidFill>
                  <a:srgbClr val="FFFFFF"/>
                </a:solidFill>
              </a:defRPr>
            </a:pPr>
            <a:r>
              <a:rPr>
                <a:solidFill>
                  <a:srgbClr val="00B0F0"/>
                </a:solidFill>
              </a:rPr>
              <a:t>Related Works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F9033FC-8751-45E3-B4DA-AF05EF783E16}"/>
              </a:ext>
            </a:extLst>
          </p:cNvPr>
          <p:cNvSpPr>
            <a:spLocks noGrp="1"/>
          </p:cNvSpPr>
          <p:nvPr/>
        </p:nvSpPr>
        <p:spPr>
          <a:xfrm>
            <a:off x="260948" y="654114"/>
            <a:ext cx="832140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  <a:defRPr sz="2200">
                <a:solidFill>
                  <a:srgbClr val="282828"/>
                </a:solidFill>
              </a:defRPr>
            </a:pPr>
            <a:r>
              <a:t>Three studies on remaining useful life prediction.</a:t>
            </a:r>
          </a:p>
        </p:txBody>
      </p:sp>
      <p:graphicFrame>
        <p:nvGraphicFramePr>
          <p:cNvPr id="12" name="Table 11"/>
          <p:cNvGraphicFramePr/>
          <p:nvPr/>
        </p:nvGraphicFramePr>
        <p:xfrm>
          <a:off x="361950" y="1428750"/>
          <a:ext cx="11468100" cy="4857750"/>
        </p:xfrm>
        <a:graphic>
          <a:graphicData uri="http://schemas.openxmlformats.org/drawingml/2006/table">
            <a:tbl>
              <a:tblPr/>
              <a:tblGrid>
                <a:gridCol w="2190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57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76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7434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90550">
                <a:tc>
                  <a:txBody>
                    <a:bodyPr/>
                    <a:lstStyle/>
                    <a:p>
                      <a:pPr algn="ctr"/>
                      <a:r>
                        <a:rPr sz="1500" b="1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</a:rPr>
                        <a:t>Study</a:t>
                      </a:r>
                    </a:p>
                  </a:txBody>
                  <a:tcPr marL="114300" marR="114300" marT="95250" marB="95250" anchor="ctr">
                    <a:lnL w="9525">
                      <a:solidFill>
                        <a:srgbClr val="A9CFE2"/>
                      </a:solidFill>
                      <a:prstDash val="solid"/>
                    </a:lnL>
                    <a:lnT w="9525">
                      <a:solidFill>
                        <a:srgbClr val="A9CFE2"/>
                      </a:solidFill>
                      <a:prstDash val="solid"/>
                    </a:lnT>
                    <a:solidFill>
                      <a:srgbClr val="063B7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500" b="1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</a:rPr>
                        <a:t>Model</a:t>
                      </a:r>
                    </a:p>
                  </a:txBody>
                  <a:tcPr marL="114300" marR="114300" marT="95250" marB="95250" anchor="ctr">
                    <a:lnT w="9525">
                      <a:solidFill>
                        <a:srgbClr val="A9CFE2"/>
                      </a:solidFill>
                      <a:prstDash val="solid"/>
                    </a:lnT>
                    <a:solidFill>
                      <a:srgbClr val="063B7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500" b="1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</a:rPr>
                        <a:t>Application</a:t>
                      </a:r>
                    </a:p>
                  </a:txBody>
                  <a:tcPr marL="114300" marR="114300" marT="95250" marB="95250" anchor="ctr">
                    <a:lnT w="9525">
                      <a:solidFill>
                        <a:srgbClr val="A9CFE2"/>
                      </a:solidFill>
                      <a:prstDash val="solid"/>
                    </a:lnT>
                    <a:solidFill>
                      <a:srgbClr val="063B7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500" b="1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</a:rPr>
                        <a:t>Main contribution</a:t>
                      </a:r>
                    </a:p>
                  </a:txBody>
                  <a:tcPr marL="114300" marR="114300" marT="95250" marB="95250" anchor="ctr">
                    <a:lnR w="9525">
                      <a:solidFill>
                        <a:srgbClr val="A9CFE2"/>
                      </a:solidFill>
                      <a:prstDash val="solid"/>
                    </a:lnR>
                    <a:lnT w="9525">
                      <a:solidFill>
                        <a:srgbClr val="A9CFE2"/>
                      </a:solidFill>
                      <a:prstDash val="solid"/>
                    </a:lnT>
                    <a:solidFill>
                      <a:srgbClr val="063B7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19225">
                <a:tc>
                  <a:txBody>
                    <a:bodyPr/>
                    <a:lstStyle/>
                    <a:p>
                      <a:pPr algn="l"/>
                      <a:r>
                        <a:rPr sz="1350" b="1">
                          <a:solidFill>
                            <a:srgbClr val="063B70"/>
                          </a:solidFill>
                          <a:latin typeface="Calibri"/>
                          <a:ea typeface="Calibri"/>
                          <a:cs typeface="Calibri"/>
                        </a:rPr>
                        <a:t>Deng &amp; Zhou (2024)</a:t>
                      </a:r>
                    </a:p>
                  </a:txBody>
                  <a:tcPr marL="114300" marR="114300" marT="95250" marB="95250" anchor="ctr">
                    <a:lnL w="9525">
                      <a:solidFill>
                        <a:srgbClr val="A9CFE2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350" b="1">
                          <a:solidFill>
                            <a:srgbClr val="063B70"/>
                          </a:solidFill>
                          <a:latin typeface="Calibri"/>
                          <a:ea typeface="Calibri"/>
                          <a:cs typeface="Calibri"/>
                        </a:rPr>
                        <a:t>CNN–LSTM–Attention</a:t>
                      </a:r>
                    </a:p>
                  </a:txBody>
                  <a:tcPr marL="114300" marR="114300" marT="95250" marB="9525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350">
                          <a:solidFill>
                            <a:srgbClr val="243447"/>
                          </a:solidFill>
                          <a:latin typeface="Calibri"/>
                          <a:ea typeface="Calibri"/>
                          <a:cs typeface="Calibri"/>
                        </a:rPr>
                        <a:t>Aero-engine RUL</a:t>
                      </a:r>
                    </a:p>
                  </a:txBody>
                  <a:tcPr marL="114300" marR="114300" marT="95250" marB="9525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350">
                          <a:solidFill>
                            <a:srgbClr val="243447"/>
                          </a:solidFill>
                          <a:latin typeface="Calibri"/>
                          <a:ea typeface="Calibri"/>
                          <a:cs typeface="Calibri"/>
                        </a:rPr>
                        <a:t>Combines spatial and temporal feature learning with attention for remaining-life prediction.</a:t>
                      </a:r>
                    </a:p>
                  </a:txBody>
                  <a:tcPr marL="114300" marR="114300" marT="95250" marB="95250" anchor="ctr">
                    <a:lnR w="9525">
                      <a:solidFill>
                        <a:srgbClr val="A9CFE2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19225">
                <a:tc>
                  <a:txBody>
                    <a:bodyPr/>
                    <a:lstStyle/>
                    <a:p>
                      <a:pPr algn="l"/>
                      <a:r>
                        <a:rPr sz="1350" b="1">
                          <a:solidFill>
                            <a:srgbClr val="063B70"/>
                          </a:solidFill>
                          <a:latin typeface="Calibri"/>
                          <a:ea typeface="Calibri"/>
                          <a:cs typeface="Calibri"/>
                        </a:rPr>
                        <a:t>Fan, Li &amp; Chang (2024)</a:t>
                      </a:r>
                    </a:p>
                  </a:txBody>
                  <a:tcPr marL="114300" marR="114300" marT="95250" marB="95250" anchor="ctr">
                    <a:lnL w="9525">
                      <a:solidFill>
                        <a:srgbClr val="A9CFE2"/>
                      </a:solidFill>
                      <a:prstDash val="solid"/>
                    </a:lnL>
                    <a:solidFill>
                      <a:srgbClr val="EDF8F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350" b="1">
                          <a:solidFill>
                            <a:srgbClr val="063B70"/>
                          </a:solidFill>
                          <a:latin typeface="Calibri"/>
                          <a:ea typeface="Calibri"/>
                          <a:cs typeface="Calibri"/>
                        </a:rPr>
                        <a:t>Two-stage attention hierarchical Transformer</a:t>
                      </a:r>
                    </a:p>
                  </a:txBody>
                  <a:tcPr marL="114300" marR="114300" marT="95250" marB="95250" anchor="ctr">
                    <a:solidFill>
                      <a:srgbClr val="EDF8F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350">
                          <a:solidFill>
                            <a:srgbClr val="243447"/>
                          </a:solidFill>
                          <a:latin typeface="Calibri"/>
                          <a:ea typeface="Calibri"/>
                          <a:cs typeface="Calibri"/>
                        </a:rPr>
                        <a:t>Turbofan-engine RUL</a:t>
                      </a:r>
                    </a:p>
                  </a:txBody>
                  <a:tcPr marL="114300" marR="114300" marT="95250" marB="95250" anchor="ctr">
                    <a:solidFill>
                      <a:srgbClr val="EDF8F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350">
                          <a:solidFill>
                            <a:srgbClr val="243447"/>
                          </a:solidFill>
                          <a:latin typeface="Calibri"/>
                          <a:ea typeface="Calibri"/>
                          <a:cs typeface="Calibri"/>
                        </a:rPr>
                        <a:t>Uses hierarchical attention to model degradation patterns across multiple temporal scales.</a:t>
                      </a:r>
                    </a:p>
                  </a:txBody>
                  <a:tcPr marL="114300" marR="114300" marT="95250" marB="95250" anchor="ctr">
                    <a:lnR w="9525">
                      <a:solidFill>
                        <a:srgbClr val="A9CFE2"/>
                      </a:solidFill>
                      <a:prstDash val="solid"/>
                    </a:lnR>
                    <a:solidFill>
                      <a:srgbClr val="EDF8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28750">
                <a:tc>
                  <a:txBody>
                    <a:bodyPr/>
                    <a:lstStyle/>
                    <a:p>
                      <a:pPr algn="l"/>
                      <a:r>
                        <a:rPr sz="1350" b="1">
                          <a:solidFill>
                            <a:srgbClr val="063B70"/>
                          </a:solidFill>
                          <a:latin typeface="Calibri"/>
                          <a:ea typeface="Calibri"/>
                          <a:cs typeface="Calibri"/>
                        </a:rPr>
                        <a:t>Elsherif et al. (2025)</a:t>
                      </a:r>
                    </a:p>
                  </a:txBody>
                  <a:tcPr marL="114300" marR="114300" marT="95250" marB="95250" anchor="ctr">
                    <a:lnL w="9525">
                      <a:solidFill>
                        <a:srgbClr val="A9CFE2"/>
                      </a:solidFill>
                      <a:prstDash val="solid"/>
                    </a:lnL>
                    <a:lnB w="9525">
                      <a:solidFill>
                        <a:srgbClr val="A9CFE2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350" b="1">
                          <a:solidFill>
                            <a:srgbClr val="063B70"/>
                          </a:solidFill>
                          <a:latin typeface="Calibri"/>
                          <a:ea typeface="Calibri"/>
                          <a:cs typeface="Calibri"/>
                        </a:rPr>
                        <a:t>Deep-learning prognostic approach</a:t>
                      </a:r>
                    </a:p>
                  </a:txBody>
                  <a:tcPr marL="114300" marR="114300" marT="95250" marB="95250" anchor="ctr">
                    <a:lnB w="9525">
                      <a:solidFill>
                        <a:srgbClr val="A9CFE2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350">
                          <a:solidFill>
                            <a:srgbClr val="243447"/>
                          </a:solidFill>
                          <a:latin typeface="Calibri"/>
                          <a:ea typeface="Calibri"/>
                          <a:cs typeface="Calibri"/>
                        </a:rPr>
                        <a:t>Turbofan degradation and RUL</a:t>
                      </a:r>
                    </a:p>
                  </a:txBody>
                  <a:tcPr marL="114300" marR="114300" marT="95250" marB="95250" anchor="ctr">
                    <a:lnB w="9525">
                      <a:solidFill>
                        <a:srgbClr val="A9CFE2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350">
                          <a:solidFill>
                            <a:srgbClr val="243447"/>
                          </a:solidFill>
                          <a:latin typeface="Calibri"/>
                          <a:ea typeface="Calibri"/>
                          <a:cs typeface="Calibri"/>
                        </a:rPr>
                        <a:t>Links degradation diagnosis with RUL estimation in one prognostic framework.</a:t>
                      </a:r>
                    </a:p>
                  </a:txBody>
                  <a:tcPr marL="114300" marR="114300" marT="95250" marB="95250" anchor="ctr">
                    <a:lnR w="9525">
                      <a:solidFill>
                        <a:srgbClr val="A9CFE2"/>
                      </a:solidFill>
                      <a:prstDash val="solid"/>
                    </a:lnR>
                    <a:lnB w="9525">
                      <a:solidFill>
                        <a:srgbClr val="A9CFE2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0444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CEAC68E-D9FF-4F49-9593-F9FB46CCF7AF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88952" cy="350000"/>
          </a:xfrm>
          <a:prstGeom prst="rect">
            <a:avLst/>
          </a:prstGeom>
          <a:solidFill>
            <a:srgbClr val="00B5E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pic>
        <p:nvPicPr>
          <p:cNvPr id="9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8137" y="40000"/>
            <a:ext cx="1420688" cy="600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4F4284E-7F82-4D36-975E-4288A2B12D4D}"/>
              </a:ext>
            </a:extLst>
          </p:cNvPr>
          <p:cNvSpPr>
            <a:spLocks noGrp="1"/>
          </p:cNvSpPr>
          <p:nvPr/>
        </p:nvSpPr>
        <p:spPr>
          <a:xfrm>
            <a:off x="457200" y="314325"/>
            <a:ext cx="3429000" cy="495300"/>
          </a:xfrm>
          <a:prstGeom prst="rect">
            <a:avLst/>
          </a:prstGeom>
          <a:noFill/>
        </p:spPr>
        <p:txBody>
          <a:bodyPr wrap="none" anchor="ctr">
            <a:normAutofit/>
          </a:bodyPr>
          <a:lstStyle/>
          <a:p>
            <a:pPr algn="l">
              <a:buNone/>
              <a:defRPr sz="2600" b="1">
                <a:solidFill>
                  <a:srgbClr val="FFFFFF"/>
                </a:solidFill>
              </a:defRPr>
            </a:pPr>
            <a:r>
              <a:rPr>
                <a:solidFill>
                  <a:srgbClr val="00B0F0"/>
                </a:solidFill>
              </a:rPr>
              <a:t>Methods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CF93431-43AC-4873-A353-55C2F14886C8}"/>
              </a:ext>
            </a:extLst>
          </p:cNvPr>
          <p:cNvSpPr>
            <a:spLocks noGrp="1"/>
          </p:cNvSpPr>
          <p:nvPr/>
        </p:nvSpPr>
        <p:spPr>
          <a:xfrm>
            <a:off x="457200" y="857250"/>
            <a:ext cx="11239500" cy="438150"/>
          </a:xfrm>
          <a:prstGeom prst="rect">
            <a:avLst/>
          </a:prstGeom>
          <a:noFill/>
        </p:spPr>
        <p:txBody>
          <a:bodyPr wrap="none" lIns="91440" tIns="45720" rIns="91440" bIns="45720" anchor="ctr">
            <a:normAutofit fontScale="98385"/>
          </a:bodyPr>
          <a:lstStyle/>
          <a:p>
            <a:pPr algn="l">
              <a:buNone/>
              <a:defRPr sz="2200">
                <a:solidFill>
                  <a:srgbClr val="282828"/>
                </a:solidFill>
              </a:defRPr>
            </a:pPr>
            <a:r>
              <a:t>Preprocessing → CNN features → LSTM temporal modeling → attention → RUL prediction</a:t>
            </a:r>
          </a:p>
        </p:txBody>
      </p:sp>
      <p:pic>
        <p:nvPicPr>
          <p:cNvPr id="12" name="صورة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" y="1319408"/>
            <a:ext cx="12180407" cy="5548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5463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-0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882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8F990CB-F8A4-488E-807C-2198C3C7CDC8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88952" cy="350000"/>
          </a:xfrm>
          <a:prstGeom prst="rect">
            <a:avLst/>
          </a:prstGeom>
          <a:solidFill>
            <a:srgbClr val="00B5E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pic>
        <p:nvPicPr>
          <p:cNvPr id="9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8400" y="73152"/>
            <a:ext cx="1645920" cy="69512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71D5AA3-DA37-4AC9-AD81-076B4F95359A}"/>
              </a:ext>
            </a:extLst>
          </p:cNvPr>
          <p:cNvSpPr>
            <a:spLocks noGrp="1"/>
          </p:cNvSpPr>
          <p:nvPr/>
        </p:nvSpPr>
        <p:spPr>
          <a:xfrm>
            <a:off x="457200" y="295275"/>
            <a:ext cx="4000500" cy="495300"/>
          </a:xfrm>
          <a:prstGeom prst="rect">
            <a:avLst/>
          </a:prstGeom>
          <a:noFill/>
        </p:spPr>
        <p:txBody>
          <a:bodyPr wrap="none" anchor="ctr">
            <a:normAutofit/>
          </a:bodyPr>
          <a:lstStyle/>
          <a:p>
            <a:pPr algn="l">
              <a:buNone/>
              <a:defRPr sz="2600" b="1">
                <a:solidFill>
                  <a:srgbClr val="FFFFFF"/>
                </a:solidFill>
              </a:defRPr>
            </a:pPr>
            <a:r>
              <a:rPr>
                <a:solidFill>
                  <a:srgbClr val="00B0F0"/>
                </a:solidFill>
              </a:rPr>
              <a:t>Data Collection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0C2F1E4-EE81-4CC1-9770-C047452A92E2}"/>
              </a:ext>
            </a:extLst>
          </p:cNvPr>
          <p:cNvSpPr>
            <a:spLocks noGrp="1"/>
          </p:cNvSpPr>
          <p:nvPr/>
        </p:nvSpPr>
        <p:spPr>
          <a:xfrm>
            <a:off x="457200" y="819150"/>
            <a:ext cx="11239500" cy="438150"/>
          </a:xfrm>
          <a:prstGeom prst="rect">
            <a:avLst/>
          </a:prstGeom>
          <a:noFill/>
        </p:spPr>
        <p:txBody>
          <a:bodyPr wrap="none" lIns="91440" tIns="45720" rIns="91440" bIns="45720" anchor="ctr">
            <a:normAutofit/>
          </a:bodyPr>
          <a:lstStyle/>
          <a:p>
            <a:pPr algn="l">
              <a:buNone/>
              <a:defRPr sz="2200">
                <a:solidFill>
                  <a:srgbClr val="282828"/>
                </a:solidFill>
              </a:defRPr>
            </a:pPr>
            <a:r>
              <a:t>• NASA C-MAPSS (FD001–FD004)  • NASA N-CMAPSS  • PHM2012  • XJTU-SY</a:t>
            </a:r>
          </a:p>
        </p:txBody>
      </p:sp>
      <p:pic>
        <p:nvPicPr>
          <p:cNvPr id="12" name="صورة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38155"/>
            <a:ext cx="12188952" cy="5619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9455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23AA534-199B-4F4D-BC74-4A1340FA3F1F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88952" cy="350000"/>
          </a:xfrm>
          <a:prstGeom prst="rect">
            <a:avLst/>
          </a:prstGeom>
          <a:solidFill>
            <a:srgbClr val="00B5E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pic>
        <p:nvPicPr>
          <p:cNvPr id="9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8400" y="73152"/>
            <a:ext cx="1645920" cy="69512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01C328-3C3A-4704-A2F8-30FECD2C36A6}"/>
              </a:ext>
            </a:extLst>
          </p:cNvPr>
          <p:cNvSpPr>
            <a:spLocks noGrp="1"/>
          </p:cNvSpPr>
          <p:nvPr/>
        </p:nvSpPr>
        <p:spPr>
          <a:xfrm>
            <a:off x="457200" y="371475"/>
            <a:ext cx="4095750" cy="495300"/>
          </a:xfrm>
          <a:prstGeom prst="rect">
            <a:avLst/>
          </a:prstGeom>
          <a:noFill/>
        </p:spPr>
        <p:txBody>
          <a:bodyPr wrap="none" anchor="ctr">
            <a:normAutofit/>
          </a:bodyPr>
          <a:lstStyle/>
          <a:p>
            <a:pPr algn="l">
              <a:buNone/>
              <a:defRPr sz="2600" b="1">
                <a:solidFill>
                  <a:srgbClr val="FFFFFF"/>
                </a:solidFill>
              </a:defRPr>
            </a:pPr>
            <a:r>
              <a:rPr>
                <a:solidFill>
                  <a:srgbClr val="00B0F0"/>
                </a:solidFill>
              </a:rPr>
              <a:t>Data Preparation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5A2CBC7-CD34-457F-9546-18A14140FF22}"/>
              </a:ext>
            </a:extLst>
          </p:cNvPr>
          <p:cNvSpPr>
            <a:spLocks noGrp="1"/>
          </p:cNvSpPr>
          <p:nvPr/>
        </p:nvSpPr>
        <p:spPr>
          <a:xfrm>
            <a:off x="457200" y="847725"/>
            <a:ext cx="11239500" cy="438150"/>
          </a:xfrm>
          <a:prstGeom prst="rect">
            <a:avLst/>
          </a:prstGeom>
          <a:noFill/>
        </p:spPr>
        <p:txBody>
          <a:bodyPr wrap="none" lIns="91440" tIns="45720" rIns="91440" bIns="45720" anchor="ctr">
            <a:normAutofit/>
          </a:bodyPr>
          <a:lstStyle/>
          <a:p>
            <a:pPr algn="l">
              <a:buNone/>
              <a:defRPr sz="2200">
                <a:solidFill>
                  <a:srgbClr val="282828"/>
                </a:solidFill>
              </a:defRPr>
            </a:pPr>
            <a:r>
              <a:t>• Noise removal  • Normalization  • Sliding windows  • Feature extraction</a:t>
            </a:r>
          </a:p>
        </p:txBody>
      </p:sp>
      <p:pic>
        <p:nvPicPr>
          <p:cNvPr id="12" name="صورة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186148"/>
            <a:ext cx="12188952" cy="5671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2467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-10.png"/>
          <p:cNvPicPr>
            <a:picLocks noChangeAspect="1"/>
          </p:cNvPicPr>
          <p:nvPr/>
        </p:nvPicPr>
        <p:blipFill>
          <a:blip r:embed="rId2"/>
          <a:srcRect r="-13"/>
          <a:stretch>
            <a:fillRect/>
          </a:stretch>
        </p:blipFill>
        <p:spPr>
          <a:xfrm>
            <a:off x="0" y="0"/>
            <a:ext cx="1219036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88825" cy="292608"/>
          </a:xfrm>
          <a:prstGeom prst="rect">
            <a:avLst/>
          </a:prstGeom>
          <a:solidFill>
            <a:srgbClr val="00AED3"/>
          </a:solidFill>
          <a:ln>
            <a:solidFill>
              <a:srgbClr val="00AED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4265" y="45720"/>
            <a:ext cx="1828800" cy="77235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14400" y="2011680"/>
            <a:ext cx="10360025" cy="10058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/>
            <a:r>
              <a:rPr sz="5400" b="1">
                <a:solidFill>
                  <a:srgbClr val="003058"/>
                </a:solidFill>
                <a:latin typeface="Arial"/>
              </a:rPr>
              <a:t>Thank You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3063240"/>
            <a:ext cx="10360025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/>
            <a:r>
              <a:rPr sz="2600">
                <a:solidFill>
                  <a:srgbClr val="00AED3"/>
                </a:solidFill>
                <a:latin typeface="Arial"/>
              </a:rPr>
              <a:t>Questions?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635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635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DocSecurity>0</DocSecurity>
  <PresentationFormat>Custom</PresentationFormat>
  <Slides>9</Slides>
  <Notes>6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نسق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Walnut Exporter</dc:creator>
  <cp:lastModifiedBy>Walnut Exporter</cp:lastModifiedBy>
  <cp:revision>24</cp:revision>
  <dcterms:created xsi:type="dcterms:W3CDTF">2026-08-08T18:47:54Z</dcterms:created>
  <dcterms:modified xsi:type="dcterms:W3CDTF">2026-08-14T16:46:17Z</dcterms:modified>
</cp:coreProperties>
</file>