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03" r:id="rId2"/>
    <p:sldId id="481" r:id="rId3"/>
    <p:sldId id="482" r:id="rId4"/>
    <p:sldId id="485" r:id="rId5"/>
    <p:sldId id="486" r:id="rId6"/>
    <p:sldId id="487" r:id="rId7"/>
    <p:sldId id="488" r:id="rId8"/>
    <p:sldId id="489" r:id="rId9"/>
    <p:sldId id="490" r:id="rId10"/>
    <p:sldId id="491" r:id="rId11"/>
    <p:sldId id="492" r:id="rId12"/>
    <p:sldId id="493" r:id="rId13"/>
    <p:sldId id="494" r:id="rId14"/>
    <p:sldId id="495" r:id="rId15"/>
    <p:sldId id="496" r:id="rId16"/>
    <p:sldId id="499" r:id="rId17"/>
    <p:sldId id="500" r:id="rId18"/>
    <p:sldId id="501" r:id="rId19"/>
    <p:sldId id="502" r:id="rId20"/>
    <p:sldId id="503" r:id="rId21"/>
    <p:sldId id="504" r:id="rId22"/>
    <p:sldId id="505" r:id="rId23"/>
    <p:sldId id="506" r:id="rId24"/>
    <p:sldId id="510" r:id="rId25"/>
    <p:sldId id="51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482"/>
            <p14:sldId id="485"/>
            <p14:sldId id="486"/>
            <p14:sldId id="487"/>
            <p14:sldId id="488"/>
            <p14:sldId id="489"/>
            <p14:sldId id="490"/>
            <p14:sldId id="491"/>
            <p14:sldId id="492"/>
            <p14:sldId id="493"/>
            <p14:sldId id="494"/>
            <p14:sldId id="495"/>
            <p14:sldId id="496"/>
            <p14:sldId id="499"/>
            <p14:sldId id="500"/>
            <p14:sldId id="501"/>
            <p14:sldId id="502"/>
            <p14:sldId id="503"/>
            <p14:sldId id="504"/>
            <p14:sldId id="505"/>
            <p14:sldId id="506"/>
            <p14:sldId id="510"/>
            <p14:sldId id="51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5523" y="-24659"/>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36884" y="1787989"/>
            <a:ext cx="5054248" cy="2800767"/>
          </a:xfrm>
          <a:prstGeom prst="rect">
            <a:avLst/>
          </a:prstGeom>
          <a:noFill/>
        </p:spPr>
        <p:txBody>
          <a:bodyPr wrap="square" rtlCol="0">
            <a:spAutoFit/>
          </a:bodyPr>
          <a:lstStyle/>
          <a:p>
            <a:r>
              <a:rPr lang="en-US" sz="4400" b="1" dirty="0">
                <a:latin typeface="Times New Roman"/>
                <a:cs typeface="Times New Roman"/>
              </a:rPr>
              <a:t>Organizational Structure &amp; Its Impact on Project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07752" y="4515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978419" y="4986419"/>
            <a:ext cx="4658333" cy="1015663"/>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Times New Roman" panose="02020603050405020304" pitchFamily="18" charset="0"/>
                <a:cs typeface="Times New Roman" panose="02020603050405020304" pitchFamily="18" charset="0"/>
              </a:rPr>
              <a:t>Foundations of Project Management</a:t>
            </a:r>
          </a:p>
          <a:p>
            <a:endParaRPr lang="en-US" sz="20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4" name="Graphic 21">
            <a:extLst>
              <a:ext uri="{FF2B5EF4-FFF2-40B4-BE49-F238E27FC236}">
                <a16:creationId xmlns:a16="http://schemas.microsoft.com/office/drawing/2014/main" id="{6F33754F-5DBF-57D0-D667-2BD9757F7E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730" y="8748"/>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195"/>
    </mc:Choice>
    <mc:Fallback xmlns="">
      <p:transition spd="slow" advTm="101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666750"/>
            <a:ext cx="12076386"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id="{66331544-F2A4-C414-5E97-B103066037D9}"/>
              </a:ext>
            </a:extLst>
          </p:cNvPr>
          <p:cNvSpPr txBox="1">
            <a:spLocks noChangeArrowheads="1"/>
          </p:cNvSpPr>
          <p:nvPr/>
        </p:nvSpPr>
        <p:spPr>
          <a:xfrm>
            <a:off x="0" y="0"/>
            <a:ext cx="91440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ctr"/>
            <a:r>
              <a:rPr lang="en-US" sz="2400"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sp>
        <p:nvSpPr>
          <p:cNvPr id="2" name="object 9">
            <a:extLst>
              <a:ext uri="{FF2B5EF4-FFF2-40B4-BE49-F238E27FC236}">
                <a16:creationId xmlns:a16="http://schemas.microsoft.com/office/drawing/2014/main" id="{7D8A68D7-561C-FFD4-1FED-13EED7BACDFF}"/>
              </a:ext>
            </a:extLst>
          </p:cNvPr>
          <p:cNvSpPr txBox="1"/>
          <p:nvPr/>
        </p:nvSpPr>
        <p:spPr>
          <a:xfrm>
            <a:off x="602180" y="1356899"/>
            <a:ext cx="9777703" cy="4939109"/>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lang="en-US" altLang="en-US" sz="2400" dirty="0">
                <a:solidFill>
                  <a:prstClr val="black"/>
                </a:solidFill>
                <a:latin typeface="Times New Roman" panose="02020603050405020304" pitchFamily="18" charset="0"/>
                <a:cs typeface="Times New Roman" panose="02020603050405020304" pitchFamily="18" charset="0"/>
              </a:rPr>
              <a:t>Components of any organization.</a:t>
            </a:r>
          </a:p>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Define organizational structure and its importance.</a:t>
            </a:r>
          </a:p>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lang="en-US" altLang="en-US" sz="2400" dirty="0">
                <a:solidFill>
                  <a:prstClr val="black"/>
                </a:solidFill>
                <a:latin typeface="Times New Roman" panose="02020603050405020304" pitchFamily="18" charset="0"/>
                <a:cs typeface="Times New Roman" panose="02020603050405020304" pitchFamily="18" charset="0"/>
              </a:rPr>
              <a:t>Understand different types of organizational structure and its impact on project management.</a:t>
            </a:r>
          </a:p>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lang="en-US" altLang="en-US" sz="2400" dirty="0">
                <a:solidFill>
                  <a:prstClr val="black"/>
                </a:solidFill>
                <a:latin typeface="Times New Roman" panose="02020603050405020304" pitchFamily="18" charset="0"/>
                <a:cs typeface="Times New Roman" panose="02020603050405020304" pitchFamily="18" charset="0"/>
              </a:rPr>
              <a:t>Comparison between different types of organizational structures.</a:t>
            </a:r>
          </a:p>
          <a:p>
            <a:pPr marL="0" marR="1155700" algn="l" rtl="0">
              <a:lnSpc>
                <a:spcPct val="200000"/>
              </a:lnSpc>
              <a:spcBef>
                <a:spcPts val="0"/>
              </a:spcBef>
              <a:spcAft>
                <a:spcPts val="750"/>
              </a:spcAft>
            </a:pPr>
            <a:r>
              <a:rPr lang="en-US" altLang="en-US" sz="2400" dirty="0">
                <a:latin typeface="Times New Roman" panose="02020603050405020304" pitchFamily="18" charset="0"/>
                <a:cs typeface="Times New Roman" panose="02020603050405020304" pitchFamily="18" charset="0"/>
              </a:rPr>
              <a:t>- Choosing the appropriate structure for project Management.</a:t>
            </a:r>
          </a:p>
          <a:p>
            <a:pPr marL="355600" marR="0" lvl="0" indent="-342900" algn="just" defTabSz="914400" rtl="0" eaLnBrk="1" fontAlgn="base" latinLnBrk="0" hangingPunct="1">
              <a:lnSpc>
                <a:spcPct val="120000"/>
              </a:lnSpc>
              <a:spcBef>
                <a:spcPct val="0"/>
              </a:spcBef>
              <a:spcAft>
                <a:spcPct val="0"/>
              </a:spcAft>
              <a:buClrTx/>
              <a:buSzTx/>
              <a:buFontTx/>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61258" y="447870"/>
            <a:ext cx="11551298" cy="595289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60000"/>
              </a:lnSpc>
            </a:pPr>
            <a:endParaRPr lang="en-US" sz="2400" dirty="0">
              <a:solidFill>
                <a:schemeClr val="tx1"/>
              </a:solidFill>
              <a:latin typeface="Times New Roman" pitchFamily="18" charset="0"/>
              <a:cs typeface="Times New Roman"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object 8">
            <a:extLst>
              <a:ext uri="{FF2B5EF4-FFF2-40B4-BE49-F238E27FC236}">
                <a16:creationId xmlns:a16="http://schemas.microsoft.com/office/drawing/2014/main" id="{5BADB01A-B525-D5E5-7AE0-0EA14EBF8FF9}"/>
              </a:ext>
            </a:extLst>
          </p:cNvPr>
          <p:cNvSpPr txBox="1">
            <a:spLocks/>
          </p:cNvSpPr>
          <p:nvPr/>
        </p:nvSpPr>
        <p:spPr>
          <a:xfrm>
            <a:off x="682292" y="397110"/>
            <a:ext cx="9710989" cy="716711"/>
          </a:xfrm>
          <a:prstGeom prst="rect">
            <a:avLst/>
          </a:prstGeom>
        </p:spPr>
        <p:txBody>
          <a:bodyPr tIns="205993"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852930">
              <a:spcBef>
                <a:spcPts val="0"/>
              </a:spcBef>
              <a:defRPr/>
            </a:pPr>
            <a:r>
              <a:rPr lang="en-US" sz="3600" b="1" spc="-25" dirty="0"/>
              <a:t>Comp</a:t>
            </a:r>
            <a:r>
              <a:rPr lang="en-US" sz="3600" b="1" spc="-10" dirty="0"/>
              <a:t>o</a:t>
            </a:r>
            <a:r>
              <a:rPr lang="en-US" sz="3600" b="1" spc="-20" dirty="0"/>
              <a:t>ne</a:t>
            </a:r>
            <a:r>
              <a:rPr lang="en-US" sz="3600" b="1" spc="-15" dirty="0"/>
              <a:t>nts</a:t>
            </a:r>
            <a:r>
              <a:rPr lang="en-US" sz="3600" b="1" spc="-5" dirty="0"/>
              <a:t> </a:t>
            </a:r>
            <a:r>
              <a:rPr lang="en-US" sz="3600" b="1" spc="-20" dirty="0"/>
              <a:t>of</a:t>
            </a:r>
            <a:r>
              <a:rPr lang="en-US" sz="3600" b="1" spc="-5" dirty="0"/>
              <a:t> </a:t>
            </a:r>
            <a:r>
              <a:rPr lang="en-US" sz="3600" b="1" spc="-20" dirty="0"/>
              <a:t>any</a:t>
            </a:r>
            <a:r>
              <a:rPr lang="en-US" sz="3600" b="1" spc="5" dirty="0"/>
              <a:t> </a:t>
            </a:r>
            <a:r>
              <a:rPr lang="en-US" sz="3600" b="1" spc="-20" dirty="0"/>
              <a:t>org</a:t>
            </a:r>
            <a:r>
              <a:rPr lang="en-US" sz="3600" b="1" spc="-15" dirty="0"/>
              <a:t>a</a:t>
            </a:r>
            <a:r>
              <a:rPr lang="en-US" sz="3600" b="1" spc="-20" dirty="0"/>
              <a:t>ni</a:t>
            </a:r>
            <a:r>
              <a:rPr lang="en-US" sz="3600" b="1" spc="-15" dirty="0"/>
              <a:t>z</a:t>
            </a:r>
            <a:r>
              <a:rPr lang="en-US" sz="3600" b="1" spc="-20" dirty="0"/>
              <a:t>ation</a:t>
            </a:r>
          </a:p>
        </p:txBody>
      </p:sp>
      <p:sp>
        <p:nvSpPr>
          <p:cNvPr id="4" name="object 9">
            <a:extLst>
              <a:ext uri="{FF2B5EF4-FFF2-40B4-BE49-F238E27FC236}">
                <a16:creationId xmlns:a16="http://schemas.microsoft.com/office/drawing/2014/main" id="{B21FAFC9-88D6-5ED1-C2E3-7A3C59E092F2}"/>
              </a:ext>
            </a:extLst>
          </p:cNvPr>
          <p:cNvSpPr txBox="1"/>
          <p:nvPr/>
        </p:nvSpPr>
        <p:spPr>
          <a:xfrm>
            <a:off x="517916" y="993128"/>
            <a:ext cx="10039739" cy="5060168"/>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2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Within any organization, successful project management is contextual. What that means is that the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 itself matters</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12700" marR="0" lvl="0" indent="0" algn="just" defTabSz="914400" rtl="0" eaLnBrk="1" fontAlgn="base" latinLnBrk="0" hangingPunct="1">
              <a:lnSpc>
                <a:spcPct val="120000"/>
              </a:lnSpc>
              <a:spcBef>
                <a:spcPts val="913"/>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its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structure</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ar-EG"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algn="just" rtl="0" fontAlgn="base">
              <a:lnSpc>
                <a:spcPct val="120000"/>
              </a:lnSpc>
              <a:spcBef>
                <a:spcPts val="913"/>
              </a:spcBef>
              <a:spcAft>
                <a:spcPct val="0"/>
              </a:spcAft>
              <a:buClr>
                <a:srgbClr val="8C1515"/>
              </a:buClr>
              <a:buSzPct val="144000"/>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its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its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strategy</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12700" marR="0" lvl="0" indent="0" algn="just" defTabSz="914400" rtl="0" eaLnBrk="1" fontAlgn="base" latinLnBrk="0" hangingPunct="1">
              <a:lnSpc>
                <a:spcPct val="120000"/>
              </a:lnSpc>
              <a:spcBef>
                <a:spcPts val="125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Each play an integral part and together they create the environment in which a project will flourish or founder.</a:t>
            </a:r>
          </a:p>
          <a:p>
            <a:pPr marL="12700" marR="0" lvl="0" indent="0" algn="just" defTabSz="914400" rtl="0" eaLnBrk="1" fontAlgn="base" latinLnBrk="0" hangingPunct="1">
              <a:lnSpc>
                <a:spcPct val="120000"/>
              </a:lnSpc>
              <a:spcBef>
                <a:spcPts val="85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Issues that affect a project can vary widely from company to company.</a:t>
            </a:r>
          </a:p>
          <a:p>
            <a:pPr marL="12700" marR="0" lvl="0" indent="0" algn="just" defTabSz="914400" rtl="0" eaLnBrk="1" fontAlgn="base" latinLnBrk="0" hangingPunct="1">
              <a:lnSpc>
                <a:spcPct val="120000"/>
              </a:lnSpc>
              <a:spcBef>
                <a:spcPts val="1175"/>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Contextual issues provide the backdrop around which project activities must operate, so understanding what is beneath these issues truly contributes to understanding how to manage projects.</a:t>
            </a:r>
          </a:p>
        </p:txBody>
      </p:sp>
    </p:spTree>
    <p:extLst>
      <p:ext uri="{BB962C8B-B14F-4D97-AF65-F5344CB8AC3E}">
        <p14:creationId xmlns:p14="http://schemas.microsoft.com/office/powerpoint/2010/main" val="3683194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8D8A96A2-72AB-A20D-F380-FFD189B1F5CE}"/>
              </a:ext>
            </a:extLst>
          </p:cNvPr>
          <p:cNvSpPr txBox="1"/>
          <p:nvPr/>
        </p:nvSpPr>
        <p:spPr>
          <a:xfrm>
            <a:off x="1119672" y="965846"/>
            <a:ext cx="10310327" cy="4349652"/>
          </a:xfrm>
          <a:prstGeom prst="rect">
            <a:avLst/>
          </a:prstGeom>
          <a:noFill/>
        </p:spPr>
        <p:txBody>
          <a:bodyPr wrap="square">
            <a:spAutoFit/>
          </a:bodyPr>
          <a:lstStyle/>
          <a:p>
            <a:pPr algn="ctr"/>
            <a:r>
              <a:rPr lang="en-US" sz="2200" b="1" i="0" dirty="0">
                <a:solidFill>
                  <a:schemeClr val="tx1">
                    <a:lumMod val="95000"/>
                    <a:lumOff val="5000"/>
                  </a:schemeClr>
                </a:solidFill>
                <a:effectLst/>
                <a:latin typeface="Times New Roman" panose="02020603050405020304" pitchFamily="18" charset="0"/>
              </a:rPr>
              <a:t>Organization Structure</a:t>
            </a:r>
          </a:p>
          <a:p>
            <a:pPr algn="ctr"/>
            <a:endParaRPr lang="en-US" sz="2200" b="1" i="0" dirty="0">
              <a:solidFill>
                <a:schemeClr val="tx1">
                  <a:lumMod val="95000"/>
                  <a:lumOff val="5000"/>
                </a:schemeClr>
              </a:solidFill>
              <a:effectLst/>
              <a:latin typeface="Times New Roman" panose="02020603050405020304" pitchFamily="18" charset="0"/>
            </a:endParaRPr>
          </a:p>
          <a:p>
            <a:pPr>
              <a:lnSpc>
                <a:spcPct val="90000"/>
              </a:lnSpc>
            </a:pPr>
            <a:r>
              <a:rPr lang="en-US" altLang="en-US" sz="2200" b="1" dirty="0">
                <a:highlight>
                  <a:srgbClr val="FFFF00"/>
                </a:highlight>
              </a:rPr>
              <a:t>Organization </a:t>
            </a:r>
            <a:r>
              <a:rPr lang="en-US" altLang="en-US" sz="2200" dirty="0"/>
              <a:t>is a social entity that has a collective goal and is linked to an external environment.</a:t>
            </a:r>
          </a:p>
          <a:p>
            <a:pPr>
              <a:lnSpc>
                <a:spcPct val="90000"/>
              </a:lnSpc>
              <a:buFontTx/>
              <a:buNone/>
            </a:pPr>
            <a:endParaRPr lang="en-US" altLang="en-US" sz="2200" dirty="0">
              <a:cs typeface="Times New Roman" panose="02020603050405020304" pitchFamily="18" charset="0"/>
            </a:endParaRPr>
          </a:p>
          <a:p>
            <a:pPr>
              <a:lnSpc>
                <a:spcPct val="90000"/>
              </a:lnSpc>
            </a:pPr>
            <a:r>
              <a:rPr lang="en-US" altLang="en-US" sz="2200" dirty="0">
                <a:cs typeface="Times New Roman" panose="02020603050405020304" pitchFamily="18" charset="0"/>
              </a:rPr>
              <a:t>The </a:t>
            </a:r>
            <a:r>
              <a:rPr lang="en-US" altLang="en-US" sz="2200" dirty="0">
                <a:solidFill>
                  <a:schemeClr val="hlink"/>
                </a:solidFill>
                <a:cs typeface="Times New Roman" panose="02020603050405020304" pitchFamily="18" charset="0"/>
              </a:rPr>
              <a:t>purpose</a:t>
            </a:r>
            <a:r>
              <a:rPr lang="en-US" altLang="en-US" sz="2200" dirty="0">
                <a:cs typeface="Times New Roman" panose="02020603050405020304" pitchFamily="18" charset="0"/>
              </a:rPr>
              <a:t> of an organization to coordinate the </a:t>
            </a:r>
            <a:r>
              <a:rPr lang="en-US" altLang="en-US" sz="2200" dirty="0">
                <a:solidFill>
                  <a:srgbClr val="3333CC"/>
                </a:solidFill>
                <a:cs typeface="Times New Roman" panose="02020603050405020304" pitchFamily="18" charset="0"/>
              </a:rPr>
              <a:t>efforts of many</a:t>
            </a:r>
            <a:r>
              <a:rPr lang="en-US" altLang="en-US" sz="2200" dirty="0">
                <a:cs typeface="Times New Roman" panose="02020603050405020304" pitchFamily="18" charset="0"/>
              </a:rPr>
              <a:t> to accomplish goals.</a:t>
            </a:r>
          </a:p>
          <a:p>
            <a:pPr>
              <a:lnSpc>
                <a:spcPct val="70000"/>
              </a:lnSpc>
            </a:pPr>
            <a:endParaRPr lang="en-US" altLang="en-US" sz="2200" dirty="0">
              <a:cs typeface="Times New Roman" panose="02020603050405020304" pitchFamily="18" charset="0"/>
            </a:endParaRPr>
          </a:p>
          <a:p>
            <a:pPr algn="just" eaLnBrk="1" hangingPunct="1">
              <a:lnSpc>
                <a:spcPct val="150000"/>
              </a:lnSpc>
              <a:spcBef>
                <a:spcPts val="1175"/>
              </a:spcBef>
            </a:pPr>
            <a:r>
              <a:rPr lang="en-US" sz="2200"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An organizational structure </a:t>
            </a: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defines how activities such as tasks allocation, coordination, and supervision are directed toward the achievement of organizational aims. Organizational structure affects organizational action and provides the foundation on which standard operating procedures and routines rest.</a:t>
            </a:r>
            <a:endParaRPr lang="en-US" altLang="en-US" sz="22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9485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9">
            <a:extLst>
              <a:ext uri="{FF2B5EF4-FFF2-40B4-BE49-F238E27FC236}">
                <a16:creationId xmlns:a16="http://schemas.microsoft.com/office/drawing/2014/main" id="{87537643-A704-45C3-6322-CF1D3AFE6EAC}"/>
              </a:ext>
            </a:extLst>
          </p:cNvPr>
          <p:cNvSpPr txBox="1">
            <a:spLocks/>
          </p:cNvSpPr>
          <p:nvPr/>
        </p:nvSpPr>
        <p:spPr>
          <a:xfrm>
            <a:off x="970384" y="797493"/>
            <a:ext cx="9573208" cy="60033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000" b="1" u="sng" dirty="0">
                <a:solidFill>
                  <a:schemeClr val="tx1">
                    <a:lumMod val="95000"/>
                    <a:lumOff val="5000"/>
                  </a:schemeClr>
                </a:solidFill>
                <a:latin typeface="Times New Roman" panose="02020603050405020304" pitchFamily="18" charset="0"/>
              </a:rPr>
              <a:t>Organization Structure </a:t>
            </a:r>
            <a:endParaRPr lang="en-US" sz="2000" dirty="0">
              <a:solidFill>
                <a:schemeClr val="tx1">
                  <a:lumMod val="95000"/>
                  <a:lumOff val="5000"/>
                </a:schemeClr>
              </a:solidFill>
              <a:latin typeface="Times New Roman" panose="02020603050405020304" pitchFamily="18" charset="0"/>
            </a:endParaRPr>
          </a:p>
          <a:p>
            <a:pPr>
              <a:lnSpc>
                <a:spcPct val="80000"/>
              </a:lnSpc>
            </a:pPr>
            <a:r>
              <a:rPr lang="en-US" altLang="en-US" sz="2000" dirty="0">
                <a:latin typeface="Times New Roman" panose="02020603050405020304" pitchFamily="18" charset="0"/>
                <a:cs typeface="Times New Roman" panose="02020603050405020304" pitchFamily="18" charset="0"/>
              </a:rPr>
              <a:t>Represents the management hierarchy: </a:t>
            </a:r>
          </a:p>
          <a:p>
            <a:pPr lvl="1" algn="just"/>
            <a:r>
              <a:rPr lang="en-US" altLang="en-US" sz="2000" dirty="0">
                <a:solidFill>
                  <a:schemeClr val="tx1">
                    <a:lumMod val="95000"/>
                    <a:lumOff val="5000"/>
                  </a:schemeClr>
                </a:solidFill>
                <a:latin typeface="Times New Roman" panose="02020603050405020304" pitchFamily="18" charset="0"/>
                <a:cs typeface="Times New Roman" panose="02020603050405020304" pitchFamily="18" charset="0"/>
              </a:rPr>
              <a:t>- Reporting relationships who report to whom.</a:t>
            </a:r>
          </a:p>
          <a:p>
            <a:pPr lvl="1" algn="just"/>
            <a:r>
              <a:rPr lang="en-US" altLang="en-US" sz="2000" dirty="0">
                <a:solidFill>
                  <a:schemeClr val="tx1">
                    <a:lumMod val="95000"/>
                    <a:lumOff val="5000"/>
                  </a:schemeClr>
                </a:solidFill>
                <a:latin typeface="Times New Roman" panose="02020603050405020304" pitchFamily="18" charset="0"/>
                <a:cs typeface="Times New Roman" panose="02020603050405020304" pitchFamily="18" charset="0"/>
              </a:rPr>
              <a:t>- The official chain of control or authority, which deals of official activities, such firing, hiring, and promotion. </a:t>
            </a:r>
          </a:p>
          <a:p>
            <a:pPr algn="just"/>
            <a:endParaRPr lang="en-US" altLang="en-US" sz="2000"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80000"/>
              </a:lnSpc>
            </a:pPr>
            <a:r>
              <a:rPr lang="en-US" altLang="en-US" sz="2000" dirty="0">
                <a:latin typeface="Times New Roman" panose="02020603050405020304" pitchFamily="18" charset="0"/>
                <a:cs typeface="Times New Roman" panose="02020603050405020304" pitchFamily="18" charset="0"/>
              </a:rPr>
              <a:t>Organization can be grouped into major subdivisions on the basis of a number of frameworks.</a:t>
            </a:r>
          </a:p>
          <a:p>
            <a:pPr>
              <a:lnSpc>
                <a:spcPct val="80000"/>
              </a:lnSpc>
            </a:pPr>
            <a:endParaRPr lang="en-US" altLang="en-US" sz="2000" dirty="0">
              <a:latin typeface="Times New Roman" panose="02020603050405020304" pitchFamily="18" charset="0"/>
              <a:cs typeface="Times New Roman" panose="02020603050405020304" pitchFamily="18" charset="0"/>
            </a:endParaRPr>
          </a:p>
          <a:p>
            <a:pPr>
              <a:lnSpc>
                <a:spcPct val="80000"/>
              </a:lnSpc>
            </a:pPr>
            <a:r>
              <a:rPr lang="en-US" altLang="en-US" sz="2000" dirty="0">
                <a:latin typeface="Times New Roman" panose="02020603050405020304" pitchFamily="18" charset="0"/>
                <a:cs typeface="Times New Roman" panose="02020603050405020304" pitchFamily="18" charset="0"/>
              </a:rPr>
              <a:t>Responsibilities &amp; type of work for each subdivision.</a:t>
            </a:r>
          </a:p>
          <a:p>
            <a:pPr>
              <a:lnSpc>
                <a:spcPct val="80000"/>
              </a:lnSpc>
            </a:pPr>
            <a:r>
              <a:rPr lang="en-US" altLang="en-US" sz="2000" dirty="0">
                <a:latin typeface="Times New Roman" panose="02020603050405020304" pitchFamily="18" charset="0"/>
                <a:cs typeface="Times New Roman" panose="02020603050405020304" pitchFamily="18" charset="0"/>
              </a:rPr>
              <a:t>Official lines of authority &amp; communication.</a:t>
            </a:r>
          </a:p>
          <a:p>
            <a:pPr>
              <a:lnSpc>
                <a:spcPct val="80000"/>
              </a:lnSpc>
            </a:pPr>
            <a:endParaRPr lang="en-US" altLang="en-US" sz="2000" dirty="0">
              <a:latin typeface="Times New Roman" panose="02020603050405020304" pitchFamily="18" charset="0"/>
              <a:cs typeface="Times New Roman" panose="02020603050405020304" pitchFamily="18" charset="0"/>
            </a:endParaRPr>
          </a:p>
          <a:p>
            <a:pPr algn="just">
              <a:lnSpc>
                <a:spcPct val="150000"/>
              </a:lnSpc>
            </a:pPr>
            <a:r>
              <a:rPr lang="en-US" altLang="en-US" sz="2000" dirty="0">
                <a:solidFill>
                  <a:schemeClr val="tx1">
                    <a:lumMod val="95000"/>
                    <a:lumOff val="5000"/>
                  </a:schemeClr>
                </a:solidFill>
                <a:latin typeface="Times New Roman" panose="02020603050405020304" pitchFamily="18" charset="0"/>
                <a:cs typeface="Times New Roman" panose="02020603050405020304" pitchFamily="18" charset="0"/>
              </a:rPr>
              <a:t>Informal organization also important and can exist in parallel to the official organization, communication of the informal is socially motivated. </a:t>
            </a:r>
          </a:p>
          <a:p>
            <a:pPr>
              <a:lnSpc>
                <a:spcPct val="150000"/>
              </a:lnSpc>
              <a:buFontTx/>
              <a:buNone/>
            </a:pPr>
            <a:endParaRPr lang="en-US" alt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1605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9">
            <a:extLst>
              <a:ext uri="{FF2B5EF4-FFF2-40B4-BE49-F238E27FC236}">
                <a16:creationId xmlns:a16="http://schemas.microsoft.com/office/drawing/2014/main" id="{182CB66A-DCEB-02EB-3430-CD5F287D0F6D}"/>
              </a:ext>
            </a:extLst>
          </p:cNvPr>
          <p:cNvSpPr txBox="1">
            <a:spLocks/>
          </p:cNvSpPr>
          <p:nvPr/>
        </p:nvSpPr>
        <p:spPr>
          <a:xfrm>
            <a:off x="950912" y="889787"/>
            <a:ext cx="10356849" cy="88336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100" b="1" u="sng" dirty="0">
                <a:solidFill>
                  <a:schemeClr val="tx1">
                    <a:lumMod val="95000"/>
                    <a:lumOff val="5000"/>
                  </a:schemeClr>
                </a:solidFill>
                <a:latin typeface="Times New Roman" panose="02020603050405020304" pitchFamily="18" charset="0"/>
              </a:rPr>
              <a:t>Organization Structure </a:t>
            </a:r>
            <a:endParaRPr lang="en-US" sz="2100" dirty="0">
              <a:solidFill>
                <a:schemeClr val="tx1">
                  <a:lumMod val="95000"/>
                  <a:lumOff val="5000"/>
                </a:schemeClr>
              </a:solidFill>
              <a:latin typeface="Times New Roman" panose="02020603050405020304" pitchFamily="18" charset="0"/>
            </a:endParaRPr>
          </a:p>
          <a:p>
            <a:pPr algn="just">
              <a:lnSpc>
                <a:spcPct val="114000"/>
              </a:lnSpc>
            </a:pPr>
            <a:r>
              <a:rPr lang="en-US" altLang="en-US" sz="2100" dirty="0">
                <a:solidFill>
                  <a:schemeClr val="tx1">
                    <a:lumMod val="95000"/>
                    <a:lumOff val="5000"/>
                  </a:schemeClr>
                </a:solidFill>
                <a:cs typeface="Times New Roman" panose="02020603050405020304" pitchFamily="18" charset="0"/>
              </a:rPr>
              <a:t>There are several forms of organizational structures. The best structure form depends on goals, type of work it supposed to do, and the environment within which it operates.</a:t>
            </a:r>
          </a:p>
          <a:p>
            <a:endParaRPr lang="en-US" altLang="en-US" sz="2100" dirty="0">
              <a:solidFill>
                <a:schemeClr val="tx1">
                  <a:lumMod val="95000"/>
                  <a:lumOff val="5000"/>
                </a:schemeClr>
              </a:solidFill>
              <a:cs typeface="Times New Roman" panose="02020603050405020304" pitchFamily="18" charset="0"/>
            </a:endParaRPr>
          </a:p>
          <a:p>
            <a:pPr marL="12700" algn="just">
              <a:lnSpc>
                <a:spcPct val="100000"/>
              </a:lnSpc>
              <a:spcBef>
                <a:spcPts val="100"/>
              </a:spcBef>
            </a:pPr>
            <a:r>
              <a:rPr lang="en-US" sz="2100" dirty="0">
                <a:latin typeface="Times New Roman" panose="02020603050405020304" pitchFamily="18" charset="0"/>
                <a:cs typeface="Times New Roman" panose="02020603050405020304" pitchFamily="18" charset="0"/>
              </a:rPr>
              <a:t>Organization structure consists</a:t>
            </a:r>
            <a:r>
              <a:rPr lang="en-US" sz="2100" spc="-15"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of</a:t>
            </a:r>
            <a:r>
              <a:rPr lang="en-US" sz="2100" spc="-25" dirty="0">
                <a:latin typeface="Times New Roman" panose="02020603050405020304" pitchFamily="18" charset="0"/>
                <a:cs typeface="Times New Roman" panose="02020603050405020304" pitchFamily="18" charset="0"/>
              </a:rPr>
              <a:t> </a:t>
            </a:r>
            <a:r>
              <a:rPr lang="en-US" sz="2100" b="1" u="sng" dirty="0">
                <a:latin typeface="Times New Roman" panose="02020603050405020304" pitchFamily="18" charset="0"/>
                <a:cs typeface="Times New Roman" panose="02020603050405020304" pitchFamily="18" charset="0"/>
              </a:rPr>
              <a:t>three</a:t>
            </a:r>
            <a:r>
              <a:rPr lang="en-US" sz="2100" b="1" u="sng" spc="-2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key</a:t>
            </a:r>
            <a:r>
              <a:rPr lang="en-US" sz="2100" spc="-25"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elements:</a:t>
            </a:r>
          </a:p>
          <a:p>
            <a:pPr marL="393700" indent="-381000" algn="just">
              <a:lnSpc>
                <a:spcPts val="3025"/>
              </a:lnSpc>
              <a:spcBef>
                <a:spcPts val="2400"/>
              </a:spcBef>
              <a:buFont typeface="Arial" panose="020B0604020202020204" pitchFamily="34" charset="0"/>
              <a:buAutoNum type="arabicPeriod"/>
              <a:tabLst>
                <a:tab pos="393700" algn="l"/>
              </a:tabLst>
            </a:pPr>
            <a:r>
              <a:rPr lang="en-US" sz="2100" spc="-5" dirty="0">
                <a:latin typeface="Times New Roman" panose="02020603050405020304" pitchFamily="18" charset="0"/>
                <a:cs typeface="Times New Roman" panose="02020603050405020304" pitchFamily="18" charset="0"/>
              </a:rPr>
              <a:t>Designates </a:t>
            </a:r>
            <a:r>
              <a:rPr lang="en-US" sz="2100" dirty="0">
                <a:latin typeface="Times New Roman" panose="02020603050405020304" pitchFamily="18" charset="0"/>
                <a:cs typeface="Times New Roman" panose="02020603050405020304" pitchFamily="18" charset="0"/>
              </a:rPr>
              <a:t>formal </a:t>
            </a:r>
            <a:r>
              <a:rPr lang="en-US" sz="2100" spc="-5" dirty="0">
                <a:latin typeface="Times New Roman" panose="02020603050405020304" pitchFamily="18" charset="0"/>
                <a:cs typeface="Times New Roman" panose="02020603050405020304" pitchFamily="18" charset="0"/>
              </a:rPr>
              <a:t>reporting</a:t>
            </a:r>
            <a:r>
              <a:rPr lang="en-US" sz="2100"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relationships:</a:t>
            </a:r>
            <a:endParaRPr lang="en-US" sz="2100" dirty="0">
              <a:latin typeface="Times New Roman" panose="02020603050405020304" pitchFamily="18" charset="0"/>
              <a:cs typeface="Times New Roman" panose="02020603050405020304" pitchFamily="18" charset="0"/>
            </a:endParaRPr>
          </a:p>
          <a:p>
            <a:pPr marL="812800" lvl="1" indent="-342900" algn="just">
              <a:lnSpc>
                <a:spcPts val="2685"/>
              </a:lnSpc>
              <a:buFont typeface="Arial" panose="020B0604020202020204" pitchFamily="34" charset="0"/>
              <a:buChar char="–"/>
              <a:tabLst>
                <a:tab pos="812800" algn="l"/>
              </a:tabLst>
            </a:pPr>
            <a:r>
              <a:rPr lang="en-US" sz="2100" spc="-5" dirty="0">
                <a:latin typeface="Times New Roman" panose="02020603050405020304" pitchFamily="18" charset="0"/>
                <a:cs typeface="Times New Roman" panose="02020603050405020304" pitchFamily="18" charset="0"/>
              </a:rPr>
              <a:t>number</a:t>
            </a:r>
            <a:r>
              <a:rPr lang="en-US" sz="2100" spc="-1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of</a:t>
            </a:r>
            <a:r>
              <a:rPr lang="en-US" sz="2100" spc="-10"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levels </a:t>
            </a:r>
            <a:r>
              <a:rPr lang="en-US" sz="2100" dirty="0">
                <a:latin typeface="Times New Roman" panose="02020603050405020304" pitchFamily="18" charset="0"/>
                <a:cs typeface="Times New Roman" panose="02020603050405020304" pitchFamily="18" charset="0"/>
              </a:rPr>
              <a:t>in</a:t>
            </a:r>
            <a:r>
              <a:rPr lang="en-US" sz="2100" spc="-2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the</a:t>
            </a:r>
            <a:r>
              <a:rPr lang="en-US" sz="2100" spc="-2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hierarchy</a:t>
            </a:r>
          </a:p>
          <a:p>
            <a:pPr marL="812800" lvl="1" indent="-342900" algn="just">
              <a:lnSpc>
                <a:spcPts val="3020"/>
              </a:lnSpc>
              <a:buFont typeface="Arial" panose="020B0604020202020204" pitchFamily="34" charset="0"/>
              <a:buChar char="–"/>
              <a:tabLst>
                <a:tab pos="812800" algn="l"/>
              </a:tabLst>
            </a:pPr>
            <a:r>
              <a:rPr lang="en-US" sz="2100" dirty="0">
                <a:latin typeface="Times New Roman" panose="02020603050405020304" pitchFamily="18" charset="0"/>
                <a:cs typeface="Times New Roman" panose="02020603050405020304" pitchFamily="18" charset="0"/>
              </a:rPr>
              <a:t>span</a:t>
            </a:r>
            <a:r>
              <a:rPr lang="en-US" sz="2100" spc="-2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of</a:t>
            </a:r>
            <a:r>
              <a:rPr lang="en-US" sz="2100" spc="-20"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control</a:t>
            </a:r>
            <a:endParaRPr lang="en-US" sz="2100" dirty="0">
              <a:latin typeface="Times New Roman" panose="02020603050405020304" pitchFamily="18" charset="0"/>
              <a:cs typeface="Times New Roman" panose="02020603050405020304" pitchFamily="18" charset="0"/>
            </a:endParaRPr>
          </a:p>
          <a:p>
            <a:pPr marL="393700" indent="-381000" algn="just">
              <a:lnSpc>
                <a:spcPts val="3025"/>
              </a:lnSpc>
              <a:spcBef>
                <a:spcPts val="2450"/>
              </a:spcBef>
              <a:buFont typeface="Arial" panose="020B0604020202020204" pitchFamily="34" charset="0"/>
              <a:buAutoNum type="arabicPeriod"/>
              <a:tabLst>
                <a:tab pos="393700" algn="l"/>
              </a:tabLst>
            </a:pPr>
            <a:r>
              <a:rPr lang="en-US" sz="2100" spc="-5" dirty="0">
                <a:latin typeface="Times New Roman" panose="02020603050405020304" pitchFamily="18" charset="0"/>
                <a:cs typeface="Times New Roman" panose="02020603050405020304" pitchFamily="18" charset="0"/>
              </a:rPr>
              <a:t>Groupings</a:t>
            </a:r>
            <a:r>
              <a:rPr lang="en-US" sz="2100" spc="-3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of:</a:t>
            </a:r>
            <a:endParaRPr lang="en-US" sz="2100" dirty="0">
              <a:latin typeface="Times New Roman" panose="02020603050405020304" pitchFamily="18" charset="0"/>
              <a:cs typeface="Times New Roman" panose="02020603050405020304" pitchFamily="18" charset="0"/>
            </a:endParaRPr>
          </a:p>
          <a:p>
            <a:pPr marL="812800" lvl="1" indent="-342900" algn="just">
              <a:lnSpc>
                <a:spcPts val="2690"/>
              </a:lnSpc>
              <a:buFont typeface="Arial" panose="020B0604020202020204" pitchFamily="34" charset="0"/>
              <a:buChar char="–"/>
              <a:tabLst>
                <a:tab pos="812800" algn="l"/>
              </a:tabLst>
            </a:pPr>
            <a:r>
              <a:rPr lang="en-US" sz="2100" spc="-5" dirty="0">
                <a:latin typeface="Times New Roman" panose="02020603050405020304" pitchFamily="18" charset="0"/>
                <a:cs typeface="Times New Roman" panose="02020603050405020304" pitchFamily="18" charset="0"/>
              </a:rPr>
              <a:t>individuals</a:t>
            </a:r>
            <a:r>
              <a:rPr lang="en-US" sz="2100" spc="-1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into</a:t>
            </a:r>
            <a:r>
              <a:rPr lang="en-US" sz="2100" spc="-1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departments</a:t>
            </a:r>
            <a:endParaRPr lang="en-US" sz="2100" dirty="0">
              <a:latin typeface="Times New Roman" panose="02020603050405020304" pitchFamily="18" charset="0"/>
              <a:cs typeface="Times New Roman" panose="02020603050405020304" pitchFamily="18" charset="0"/>
            </a:endParaRPr>
          </a:p>
          <a:p>
            <a:pPr marL="812800" lvl="1" indent="-342900" algn="just">
              <a:lnSpc>
                <a:spcPts val="3025"/>
              </a:lnSpc>
              <a:buFont typeface="Arial" panose="020B0604020202020204" pitchFamily="34" charset="0"/>
              <a:buChar char="–"/>
              <a:tabLst>
                <a:tab pos="812800" algn="l"/>
              </a:tabLst>
            </a:pPr>
            <a:r>
              <a:rPr lang="en-US" sz="2100" spc="-5" dirty="0">
                <a:latin typeface="Times New Roman" panose="02020603050405020304" pitchFamily="18" charset="0"/>
                <a:cs typeface="Times New Roman" panose="02020603050405020304" pitchFamily="18" charset="0"/>
              </a:rPr>
              <a:t>departments</a:t>
            </a:r>
            <a:r>
              <a:rPr lang="en-US" sz="2100" spc="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into the total</a:t>
            </a:r>
            <a:r>
              <a:rPr lang="en-US" sz="2100" spc="5" dirty="0">
                <a:latin typeface="Times New Roman" panose="02020603050405020304" pitchFamily="18" charset="0"/>
                <a:cs typeface="Times New Roman" panose="02020603050405020304" pitchFamily="18" charset="0"/>
              </a:rPr>
              <a:t> </a:t>
            </a:r>
            <a:r>
              <a:rPr lang="en-US" sz="2100" spc="-5" dirty="0">
                <a:latin typeface="Times New Roman" panose="02020603050405020304" pitchFamily="18" charset="0"/>
                <a:cs typeface="Times New Roman" panose="02020603050405020304" pitchFamily="18" charset="0"/>
              </a:rPr>
              <a:t>organization</a:t>
            </a:r>
            <a:endParaRPr lang="en-US" sz="2100" dirty="0">
              <a:latin typeface="Times New Roman" panose="02020603050405020304" pitchFamily="18" charset="0"/>
              <a:cs typeface="Times New Roman" panose="02020603050405020304" pitchFamily="18" charset="0"/>
            </a:endParaRPr>
          </a:p>
          <a:p>
            <a:pPr algn="just">
              <a:lnSpc>
                <a:spcPct val="150000"/>
              </a:lnSpc>
            </a:pPr>
            <a:endParaRPr lang="en-US" altLang="en-US" sz="21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sz="21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sz="2100"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6896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5B6C6DE-3383-25E4-224A-8BBF7B01DEA4}"/>
              </a:ext>
            </a:extLst>
          </p:cNvPr>
          <p:cNvSpPr txBox="1"/>
          <p:nvPr/>
        </p:nvSpPr>
        <p:spPr>
          <a:xfrm>
            <a:off x="997661" y="875307"/>
            <a:ext cx="10263352" cy="5694636"/>
          </a:xfrm>
          <a:prstGeom prst="rect">
            <a:avLst/>
          </a:prstGeom>
          <a:noFill/>
        </p:spPr>
        <p:txBody>
          <a:bodyPr wrap="square">
            <a:spAutoFit/>
          </a:bodyPr>
          <a:lstStyle/>
          <a:p>
            <a:pPr algn="ctr"/>
            <a:r>
              <a:rPr lang="en-US" sz="3600" b="1" i="0" u="sng" dirty="0">
                <a:solidFill>
                  <a:schemeClr val="tx1">
                    <a:lumMod val="95000"/>
                    <a:lumOff val="5000"/>
                  </a:schemeClr>
                </a:solidFill>
                <a:effectLst/>
                <a:latin typeface="Times New Roman" panose="02020603050405020304" pitchFamily="18" charset="0"/>
              </a:rPr>
              <a:t>Organization Structure </a:t>
            </a:r>
          </a:p>
          <a:p>
            <a:pPr marL="12700" algn="just" rtl="0">
              <a:lnSpc>
                <a:spcPts val="3025"/>
              </a:lnSpc>
              <a:spcBef>
                <a:spcPts val="2440"/>
              </a:spcBef>
              <a:tabLst>
                <a:tab pos="393700" algn="l"/>
              </a:tabLst>
            </a:pPr>
            <a:r>
              <a:rPr lang="en-US" dirty="0">
                <a:solidFill>
                  <a:schemeClr val="tx1">
                    <a:lumMod val="95000"/>
                    <a:lumOff val="5000"/>
                  </a:schemeClr>
                </a:solidFill>
                <a:latin typeface="Times New Roman" panose="02020603050405020304" pitchFamily="18" charset="0"/>
              </a:rPr>
              <a:t>     3.  </a:t>
            </a:r>
            <a:r>
              <a:rPr lang="en-US" spc="-5" dirty="0">
                <a:latin typeface="Times New Roman" panose="02020603050405020304" pitchFamily="18" charset="0"/>
                <a:cs typeface="Times New Roman" panose="02020603050405020304" pitchFamily="18" charset="0"/>
              </a:rPr>
              <a:t>Design</a:t>
            </a:r>
            <a:r>
              <a:rPr lang="en-US" spc="-2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of</a:t>
            </a:r>
            <a:r>
              <a:rPr lang="en-US" spc="-1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systems for</a:t>
            </a:r>
            <a:endParaRPr lang="en-US" dirty="0">
              <a:latin typeface="Times New Roman" panose="02020603050405020304" pitchFamily="18" charset="0"/>
              <a:cs typeface="Times New Roman" panose="02020603050405020304" pitchFamily="18" charset="0"/>
            </a:endParaRPr>
          </a:p>
          <a:p>
            <a:pPr marL="812800" lvl="1" indent="-342900" algn="just" rtl="0">
              <a:lnSpc>
                <a:spcPts val="2690"/>
              </a:lnSpc>
              <a:buChar char="–"/>
              <a:tabLst>
                <a:tab pos="812800" algn="l"/>
              </a:tabLst>
            </a:pPr>
            <a:r>
              <a:rPr lang="en-US" sz="2400" spc="-5" dirty="0">
                <a:latin typeface="Times New Roman" panose="02020603050405020304" pitchFamily="18" charset="0"/>
                <a:cs typeface="Times New Roman" panose="02020603050405020304" pitchFamily="18" charset="0"/>
              </a:rPr>
              <a:t>effective</a:t>
            </a:r>
            <a:r>
              <a:rPr lang="en-US" sz="2400" spc="-3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communication</a:t>
            </a:r>
          </a:p>
          <a:p>
            <a:pPr marL="812800" lvl="1" indent="-342900" algn="just" rtl="0">
              <a:lnSpc>
                <a:spcPts val="2690"/>
              </a:lnSpc>
              <a:buChar char="–"/>
              <a:tabLst>
                <a:tab pos="812800" algn="l"/>
              </a:tabLst>
            </a:pPr>
            <a:r>
              <a:rPr lang="en-US" sz="2400" spc="-5" dirty="0">
                <a:latin typeface="Times New Roman" panose="02020603050405020304" pitchFamily="18" charset="0"/>
                <a:cs typeface="Times New Roman" panose="02020603050405020304" pitchFamily="18" charset="0"/>
              </a:rPr>
              <a:t>coordination</a:t>
            </a:r>
            <a:endParaRPr lang="en-US" sz="2400" dirty="0">
              <a:latin typeface="Times New Roman" panose="02020603050405020304" pitchFamily="18" charset="0"/>
              <a:cs typeface="Times New Roman" panose="02020603050405020304" pitchFamily="18" charset="0"/>
            </a:endParaRPr>
          </a:p>
          <a:p>
            <a:pPr marL="812800" lvl="1" indent="-342900" algn="just" rtl="0">
              <a:lnSpc>
                <a:spcPts val="3025"/>
              </a:lnSpc>
              <a:buChar char="–"/>
              <a:tabLst>
                <a:tab pos="812800" algn="l"/>
              </a:tabLst>
            </a:pPr>
            <a:r>
              <a:rPr lang="en-US" sz="2400" spc="-5" dirty="0">
                <a:latin typeface="Times New Roman" panose="02020603050405020304" pitchFamily="18" charset="0"/>
                <a:cs typeface="Times New Roman" panose="02020603050405020304" pitchFamily="18" charset="0"/>
              </a:rPr>
              <a:t>integration</a:t>
            </a:r>
            <a:r>
              <a:rPr lang="en-US" sz="2400" spc="-1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across departments</a:t>
            </a:r>
            <a:endParaRPr lang="en-US" sz="2400" dirty="0">
              <a:latin typeface="Times New Roman" panose="02020603050405020304" pitchFamily="18" charset="0"/>
              <a:cs typeface="Times New Roman" panose="02020603050405020304" pitchFamily="18" charset="0"/>
            </a:endParaRPr>
          </a:p>
          <a:p>
            <a:endParaRPr lang="en-US" altLang="en-US" sz="2800" dirty="0">
              <a:solidFill>
                <a:schemeClr val="tx1">
                  <a:lumMod val="95000"/>
                  <a:lumOff val="5000"/>
                </a:schemeClr>
              </a:solidFill>
              <a:cs typeface="Times New Roman" panose="02020603050405020304" pitchFamily="18" charset="0"/>
            </a:endParaRPr>
          </a:p>
          <a:p>
            <a:pPr>
              <a:lnSpc>
                <a:spcPct val="150000"/>
              </a:lnSpc>
            </a:pPr>
            <a:r>
              <a:rPr lang="en-US" altLang="en-US" sz="2800" b="1" dirty="0">
                <a:solidFill>
                  <a:schemeClr val="tx1">
                    <a:lumMod val="95000"/>
                    <a:lumOff val="5000"/>
                  </a:schemeClr>
                </a:solidFill>
                <a:cs typeface="Times New Roman" panose="02020603050405020304" pitchFamily="18" charset="0"/>
              </a:rPr>
              <a:t>Basic forms of organization structures are:</a:t>
            </a:r>
          </a:p>
          <a:p>
            <a:pPr lvl="1">
              <a:lnSpc>
                <a:spcPct val="150000"/>
              </a:lnSpc>
            </a:pPr>
            <a:r>
              <a:rPr lang="en-US" altLang="en-US" sz="2800" dirty="0">
                <a:solidFill>
                  <a:schemeClr val="tx1">
                    <a:lumMod val="95000"/>
                    <a:lumOff val="5000"/>
                  </a:schemeClr>
                </a:solidFill>
                <a:latin typeface="Times New Roman" panose="02020603050405020304" pitchFamily="18" charset="0"/>
                <a:cs typeface="Times New Roman" panose="02020603050405020304" pitchFamily="18" charset="0"/>
              </a:rPr>
              <a:t>1- </a:t>
            </a: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Functional organization</a:t>
            </a:r>
          </a:p>
          <a:p>
            <a:pPr lvl="1">
              <a:lnSpc>
                <a:spcPct val="150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2- Project organization</a:t>
            </a:r>
          </a:p>
          <a:p>
            <a:pPr lvl="1">
              <a:lnSpc>
                <a:spcPct val="150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3- Matrix organization</a:t>
            </a:r>
          </a:p>
          <a:p>
            <a:pPr algn="just">
              <a:lnSpc>
                <a:spcPct val="150000"/>
              </a:lnSpc>
            </a:pPr>
            <a:endParaRPr lang="en-US" sz="22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581013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40827"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3CAED08-3C6E-F7C7-4EA9-E1544B00B586}"/>
              </a:ext>
            </a:extLst>
          </p:cNvPr>
          <p:cNvSpPr txBox="1"/>
          <p:nvPr/>
        </p:nvSpPr>
        <p:spPr>
          <a:xfrm>
            <a:off x="1187941" y="695629"/>
            <a:ext cx="10040445" cy="907941"/>
          </a:xfrm>
          <a:prstGeom prst="rect">
            <a:avLst/>
          </a:prstGeom>
          <a:noFill/>
        </p:spPr>
        <p:txBody>
          <a:bodyPr wrap="square">
            <a:spAutoFit/>
          </a:bodyPr>
          <a:lstStyle/>
          <a:p>
            <a:r>
              <a:rPr lang="en-US" sz="2800" b="1" dirty="0"/>
              <a:t> </a:t>
            </a:r>
            <a:r>
              <a:rPr lang="en-US" sz="2800" b="1" i="0" u="sng" dirty="0">
                <a:solidFill>
                  <a:schemeClr val="tx1">
                    <a:lumMod val="95000"/>
                    <a:lumOff val="5000"/>
                  </a:schemeClr>
                </a:solidFill>
                <a:effectLst/>
                <a:latin typeface="Times New Roman" panose="02020603050405020304" pitchFamily="18" charset="0"/>
              </a:rPr>
              <a:t>1. Functional organization  structure </a:t>
            </a:r>
          </a:p>
          <a:p>
            <a:endParaRPr lang="en-US" sz="2500" dirty="0"/>
          </a:p>
        </p:txBody>
      </p:sp>
      <p:pic>
        <p:nvPicPr>
          <p:cNvPr id="2" name="Picture 8" descr="Functional Organizational Chart | Cacoo">
            <a:extLst>
              <a:ext uri="{FF2B5EF4-FFF2-40B4-BE49-F238E27FC236}">
                <a16:creationId xmlns:a16="http://schemas.microsoft.com/office/drawing/2014/main" id="{65565215-8AF3-93C5-0D9A-6DA7A7001C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825" y="1304990"/>
            <a:ext cx="10387561" cy="4857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752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8571D9D-8ED6-AFEA-BE90-55D4FDE07879}"/>
              </a:ext>
            </a:extLst>
          </p:cNvPr>
          <p:cNvSpPr txBox="1"/>
          <p:nvPr/>
        </p:nvSpPr>
        <p:spPr>
          <a:xfrm>
            <a:off x="1072055" y="1083795"/>
            <a:ext cx="10137228" cy="4592091"/>
          </a:xfrm>
          <a:prstGeom prst="rect">
            <a:avLst/>
          </a:prstGeom>
          <a:noFill/>
        </p:spPr>
        <p:txBody>
          <a:bodyPr wrap="square">
            <a:spAutoFit/>
          </a:bodyPr>
          <a:lstStyle/>
          <a:p>
            <a:pPr algn="ctr"/>
            <a:r>
              <a:rPr lang="en-US" sz="2000" b="1" i="0" u="sng">
                <a:solidFill>
                  <a:schemeClr val="tx1">
                    <a:lumMod val="95000"/>
                    <a:lumOff val="5000"/>
                  </a:schemeClr>
                </a:solidFill>
                <a:effectLst/>
                <a:latin typeface="Times New Roman" panose="02020603050405020304" pitchFamily="18" charset="0"/>
              </a:rPr>
              <a:t>1. Functional organization  structure </a:t>
            </a:r>
          </a:p>
          <a:p>
            <a:pPr algn="ctr">
              <a:lnSpc>
                <a:spcPct val="80000"/>
              </a:lnSpc>
            </a:pPr>
            <a:endParaRPr lang="en-US" sz="2000" b="1" i="0" u="sng">
              <a:solidFill>
                <a:schemeClr val="tx1">
                  <a:lumMod val="95000"/>
                  <a:lumOff val="5000"/>
                </a:schemeClr>
              </a:solidFill>
              <a:effectLst/>
              <a:latin typeface="Times New Roman" panose="02020603050405020304" pitchFamily="18" charset="0"/>
            </a:endParaRPr>
          </a:p>
          <a:p>
            <a:pPr algn="just">
              <a:lnSpc>
                <a:spcPct val="150000"/>
              </a:lnSpc>
            </a:pPr>
            <a:r>
              <a:rPr lang="en-US" sz="2000" b="0" i="0">
                <a:solidFill>
                  <a:srgbClr val="2A2A29"/>
                </a:solidFill>
                <a:effectLst/>
                <a:latin typeface="Times New Roman" panose="02020603050405020304" pitchFamily="18" charset="0"/>
                <a:cs typeface="Times New Roman" panose="02020603050405020304" pitchFamily="18" charset="0"/>
              </a:rPr>
              <a:t>The functional structure is based on an organization being divided up into smaller groups with specific tasks or roles. For example, a company could have a group working in information technology, another in marketing and another in finance.</a:t>
            </a:r>
            <a:r>
              <a:rPr lang="en-US" sz="2000" b="0" i="0">
                <a:solidFill>
                  <a:srgbClr val="222222"/>
                </a:solidFill>
                <a:effectLst/>
                <a:latin typeface="Roboto"/>
              </a:rPr>
              <a:t> </a:t>
            </a:r>
            <a:r>
              <a:rPr lang="en-US" sz="2000" b="0" i="0">
                <a:solidFill>
                  <a:srgbClr val="222222"/>
                </a:solidFill>
                <a:effectLst/>
                <a:latin typeface="Times New Roman" panose="02020603050405020304" pitchFamily="18" charset="0"/>
                <a:cs typeface="Times New Roman" panose="02020603050405020304" pitchFamily="18" charset="0"/>
              </a:rPr>
              <a:t>It  is the most common of the three organizational structures adopted by most companies. </a:t>
            </a:r>
          </a:p>
          <a:p>
            <a:pPr algn="just"/>
            <a:endParaRPr lang="en-US" sz="2000" b="0" i="0">
              <a:solidFill>
                <a:srgbClr val="2A2A29"/>
              </a:solidFill>
              <a:effectLst/>
              <a:latin typeface="Times New Roman" panose="02020603050405020304" pitchFamily="18" charset="0"/>
              <a:cs typeface="Times New Roman" panose="02020603050405020304" pitchFamily="18" charset="0"/>
            </a:endParaRPr>
          </a:p>
          <a:p>
            <a:pPr algn="just">
              <a:lnSpc>
                <a:spcPct val="150000"/>
              </a:lnSpc>
            </a:pPr>
            <a:r>
              <a:rPr lang="en-US" sz="2000" b="0" i="0">
                <a:solidFill>
                  <a:srgbClr val="2A2A29"/>
                </a:solidFill>
                <a:effectLst/>
                <a:latin typeface="Times New Roman" panose="02020603050405020304" pitchFamily="18" charset="0"/>
                <a:cs typeface="Times New Roman" panose="02020603050405020304" pitchFamily="18" charset="0"/>
              </a:rPr>
              <a:t>Each department has a manager or director who answers to an executive a level up in the hierarchy who may oversee multiple departments. One such example is a director of marketing who supervises the marketing department and answers to a vice president who is in charge of the marketing, finance and IT divisions.</a:t>
            </a:r>
            <a:endParaRPr lang="en-US" sz="2000" b="0" i="0" dirty="0">
              <a:solidFill>
                <a:srgbClr val="2A2A29"/>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2793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9AA173E-9EB5-BAD9-BDBC-5DA3316C8F50}"/>
              </a:ext>
            </a:extLst>
          </p:cNvPr>
          <p:cNvSpPr txBox="1"/>
          <p:nvPr/>
        </p:nvSpPr>
        <p:spPr>
          <a:xfrm>
            <a:off x="1139058" y="966217"/>
            <a:ext cx="10164817" cy="4662815"/>
          </a:xfrm>
          <a:prstGeom prst="rect">
            <a:avLst/>
          </a:prstGeom>
          <a:noFill/>
        </p:spPr>
        <p:txBody>
          <a:bodyPr wrap="square">
            <a:spAutoFit/>
          </a:bodyPr>
          <a:lstStyle/>
          <a:p>
            <a:pPr algn="ctr"/>
            <a:r>
              <a:rPr lang="en-US" sz="2200" b="1" i="0" u="sng" dirty="0">
                <a:solidFill>
                  <a:schemeClr val="tx1">
                    <a:lumMod val="95000"/>
                    <a:lumOff val="5000"/>
                  </a:schemeClr>
                </a:solidFill>
                <a:effectLst/>
                <a:latin typeface="Times New Roman" panose="02020603050405020304" pitchFamily="18" charset="0"/>
              </a:rPr>
              <a:t>1. Functional organization  structure </a:t>
            </a:r>
          </a:p>
          <a:p>
            <a:pPr algn="ctr"/>
            <a:endParaRPr lang="en-US" sz="2200" b="1" i="0" u="sng" dirty="0">
              <a:solidFill>
                <a:schemeClr val="tx1">
                  <a:lumMod val="95000"/>
                  <a:lumOff val="5000"/>
                </a:schemeClr>
              </a:solidFill>
              <a:effectLst/>
              <a:latin typeface="Times New Roman" panose="02020603050405020304" pitchFamily="18" charset="0"/>
            </a:endParaRPr>
          </a:p>
          <a:p>
            <a:pPr algn="just">
              <a:lnSpc>
                <a:spcPct val="150000"/>
              </a:lnSpc>
            </a:pPr>
            <a:r>
              <a:rPr lang="en-US" altLang="en-US" sz="2200" dirty="0"/>
              <a:t>It works best in </a:t>
            </a:r>
            <a:r>
              <a:rPr lang="en-US" altLang="en-US" sz="2200" dirty="0">
                <a:solidFill>
                  <a:schemeClr val="hlink"/>
                </a:solidFill>
              </a:rPr>
              <a:t>small organizations</a:t>
            </a:r>
            <a:r>
              <a:rPr lang="en-US" altLang="en-US" sz="2200" dirty="0"/>
              <a:t> in which the different sections are geographically close together and which provide only a small number of goods and/or services. </a:t>
            </a:r>
          </a:p>
          <a:p>
            <a:pPr algn="just">
              <a:lnSpc>
                <a:spcPct val="150000"/>
              </a:lnSpc>
            </a:pPr>
            <a:r>
              <a:rPr lang="en-US" altLang="en-US" sz="2200" dirty="0"/>
              <a:t>In a functional structure, the organization is broken </a:t>
            </a:r>
            <a:r>
              <a:rPr lang="en-US" altLang="en-US" sz="2200" dirty="0">
                <a:solidFill>
                  <a:schemeClr val="hlink"/>
                </a:solidFill>
              </a:rPr>
              <a:t>into different sections based upon specialty</a:t>
            </a:r>
            <a:r>
              <a:rPr lang="en-US" altLang="en-US" sz="2200" dirty="0"/>
              <a:t>. For example, there may be one area for sales, one for customer service and one for the supervisors who deal with escalated problems. </a:t>
            </a:r>
          </a:p>
          <a:p>
            <a:pPr algn="just">
              <a:lnSpc>
                <a:spcPct val="150000"/>
              </a:lnSpc>
            </a:pPr>
            <a:r>
              <a:rPr lang="en-US" altLang="en-US" sz="2200" dirty="0"/>
              <a:t>The </a:t>
            </a:r>
            <a:r>
              <a:rPr lang="en-US" altLang="en-US" sz="2200" b="1" dirty="0"/>
              <a:t>project manager's</a:t>
            </a:r>
            <a:r>
              <a:rPr lang="en-US" altLang="en-US" sz="2200" dirty="0"/>
              <a:t> role is to ensure </a:t>
            </a:r>
            <a:r>
              <a:rPr lang="en-US" altLang="en-US" sz="2200" dirty="0">
                <a:solidFill>
                  <a:schemeClr val="hlink"/>
                </a:solidFill>
              </a:rPr>
              <a:t>smooth execution of processes and projects</a:t>
            </a:r>
            <a:r>
              <a:rPr lang="en-US" altLang="en-US" sz="2200" dirty="0"/>
              <a:t>; however, the </a:t>
            </a:r>
            <a:r>
              <a:rPr lang="en-US" altLang="en-US" sz="2200" b="1" dirty="0"/>
              <a:t>functional manager</a:t>
            </a:r>
            <a:r>
              <a:rPr lang="en-US" altLang="en-US" sz="2200" dirty="0"/>
              <a:t> has the most power and makes the final decision.</a:t>
            </a:r>
          </a:p>
          <a:p>
            <a:endParaRPr lang="en-US" sz="2200" dirty="0"/>
          </a:p>
        </p:txBody>
      </p:sp>
    </p:spTree>
    <p:extLst>
      <p:ext uri="{BB962C8B-B14F-4D97-AF65-F5344CB8AC3E}">
        <p14:creationId xmlns:p14="http://schemas.microsoft.com/office/powerpoint/2010/main" val="426725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105B5B2-BF05-0BE6-4A4B-7BC8A240FEC0}"/>
              </a:ext>
            </a:extLst>
          </p:cNvPr>
          <p:cNvSpPr txBox="1"/>
          <p:nvPr/>
        </p:nvSpPr>
        <p:spPr>
          <a:xfrm>
            <a:off x="1011620" y="893434"/>
            <a:ext cx="10168759" cy="5644366"/>
          </a:xfrm>
          <a:prstGeom prst="rect">
            <a:avLst/>
          </a:prstGeom>
          <a:noFill/>
        </p:spPr>
        <p:txBody>
          <a:bodyPr wrap="square">
            <a:spAutoFit/>
          </a:bodyPr>
          <a:lstStyle/>
          <a:p>
            <a:pPr algn="ctr"/>
            <a:r>
              <a:rPr lang="en-US" altLang="en-US" sz="2200" b="1" dirty="0"/>
              <a:t>Advantages of Functional Organization</a:t>
            </a:r>
            <a:endParaRPr lang="ar-EG" altLang="en-US" sz="2200" b="1" dirty="0"/>
          </a:p>
          <a:p>
            <a:pPr algn="ctr">
              <a:lnSpc>
                <a:spcPct val="80000"/>
              </a:lnSpc>
            </a:pPr>
            <a:endParaRPr lang="en-US" sz="2200" b="1" i="0" u="sng" dirty="0">
              <a:solidFill>
                <a:schemeClr val="tx1">
                  <a:lumMod val="95000"/>
                  <a:lumOff val="5000"/>
                </a:schemeClr>
              </a:solidFill>
              <a:effectLst/>
              <a:latin typeface="Times New Roman" panose="02020603050405020304" pitchFamily="18" charset="0"/>
            </a:endParaRPr>
          </a:p>
          <a:p>
            <a:pPr>
              <a:lnSpc>
                <a:spcPct val="150000"/>
              </a:lnSpc>
              <a:buFontTx/>
              <a:buNone/>
            </a:pPr>
            <a:r>
              <a:rPr lang="en-US" altLang="en-US" sz="2200" dirty="0"/>
              <a:t>An advantage to the functional structure is the role of the functional manager, which means there is </a:t>
            </a:r>
            <a:r>
              <a:rPr lang="en-US" altLang="en-US" sz="2200" dirty="0">
                <a:solidFill>
                  <a:schemeClr val="accent1"/>
                </a:solidFill>
              </a:rPr>
              <a:t>only one boss</a:t>
            </a:r>
            <a:r>
              <a:rPr lang="en-US" altLang="en-US" sz="2200" dirty="0"/>
              <a:t>. This </a:t>
            </a:r>
            <a:r>
              <a:rPr lang="en-US" altLang="en-US" sz="2200" dirty="0">
                <a:solidFill>
                  <a:schemeClr val="hlink"/>
                </a:solidFill>
              </a:rPr>
              <a:t>reduces or prevents conflicts</a:t>
            </a:r>
            <a:r>
              <a:rPr lang="en-US" altLang="en-US" sz="2200" dirty="0"/>
              <a:t> of interest and makes it easier to manage specialists. This will lead to: </a:t>
            </a:r>
          </a:p>
          <a:p>
            <a:pPr>
              <a:lnSpc>
                <a:spcPct val="120000"/>
              </a:lnSpc>
              <a:buFontTx/>
              <a:buNone/>
            </a:pPr>
            <a:r>
              <a:rPr lang="en-US" altLang="en-US" sz="2200" dirty="0"/>
              <a:t>        1. Clear line of authority</a:t>
            </a:r>
          </a:p>
          <a:p>
            <a:pPr>
              <a:lnSpc>
                <a:spcPct val="120000"/>
              </a:lnSpc>
            </a:pPr>
            <a:r>
              <a:rPr lang="en-US" altLang="en-US" sz="2200" dirty="0"/>
              <a:t>        2. Career development</a:t>
            </a:r>
          </a:p>
          <a:p>
            <a:pPr>
              <a:lnSpc>
                <a:spcPct val="120000"/>
              </a:lnSpc>
            </a:pPr>
            <a:r>
              <a:rPr lang="en-US" altLang="en-US" sz="2200" dirty="0"/>
              <a:t>        3. Comfortable and easy</a:t>
            </a:r>
          </a:p>
          <a:p>
            <a:pPr>
              <a:lnSpc>
                <a:spcPct val="120000"/>
              </a:lnSpc>
            </a:pPr>
            <a:r>
              <a:rPr lang="en-US" altLang="en-US" sz="2200" dirty="0"/>
              <a:t>        4.  Technical expertise</a:t>
            </a:r>
          </a:p>
          <a:p>
            <a:pPr>
              <a:lnSpc>
                <a:spcPct val="120000"/>
              </a:lnSpc>
            </a:pPr>
            <a:r>
              <a:rPr lang="en-US" altLang="en-US" sz="2200" dirty="0"/>
              <a:t>        5.  Flexible resource assignment</a:t>
            </a:r>
          </a:p>
          <a:p>
            <a:pPr marL="12700" marR="1325880">
              <a:lnSpc>
                <a:spcPct val="120000"/>
              </a:lnSpc>
              <a:spcBef>
                <a:spcPts val="994"/>
              </a:spcBef>
              <a:tabLst>
                <a:tab pos="469265" algn="l"/>
                <a:tab pos="469900" algn="l"/>
              </a:tabLst>
            </a:pPr>
            <a:r>
              <a:rPr lang="en-US" sz="2200" dirty="0">
                <a:latin typeface="Arial"/>
                <a:cs typeface="Arial"/>
              </a:rPr>
              <a:t>       </a:t>
            </a:r>
            <a:r>
              <a:rPr lang="en-US" sz="2200" dirty="0">
                <a:latin typeface="Times New Roman" panose="02020603050405020304" pitchFamily="18" charset="0"/>
                <a:cs typeface="Times New Roman" panose="02020603050405020304" pitchFamily="18" charset="0"/>
              </a:rPr>
              <a:t>6</a:t>
            </a:r>
            <a:r>
              <a:rPr lang="en-US" sz="2200" dirty="0">
                <a:latin typeface="Arial"/>
                <a:cs typeface="Arial"/>
              </a:rPr>
              <a:t>.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Firm’s</a:t>
            </a:r>
            <a:r>
              <a:rPr lang="en-US" sz="2200" spc="-9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design </a:t>
            </a:r>
            <a:r>
              <a:rPr lang="en-US" sz="2200" spc="-65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maintained</a:t>
            </a:r>
            <a:endParaRPr lang="en-US" sz="22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marR="65405" algn="just">
              <a:lnSpc>
                <a:spcPct val="120000"/>
              </a:lnSpc>
              <a:spcBef>
                <a:spcPts val="5"/>
              </a:spcBef>
              <a:tabLst>
                <a:tab pos="469900" algn="l"/>
              </a:tabLst>
            </a:pP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        7.  Project team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members </a:t>
            </a:r>
            <a:r>
              <a:rPr lang="en-US" sz="2200" spc="-65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remain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connected with </a:t>
            </a:r>
            <a:r>
              <a:rPr lang="en-US" sz="2200" spc="-65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their</a:t>
            </a:r>
            <a:r>
              <a:rPr lang="en-US" sz="22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functional</a:t>
            </a:r>
            <a:r>
              <a:rPr lang="en-US" sz="22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spc="-5" dirty="0">
                <a:solidFill>
                  <a:schemeClr val="tx1">
                    <a:lumMod val="95000"/>
                    <a:lumOff val="5000"/>
                  </a:schemeClr>
                </a:solidFill>
                <a:latin typeface="Times New Roman" panose="02020603050405020304" pitchFamily="18" charset="0"/>
                <a:cs typeface="Times New Roman" panose="02020603050405020304" pitchFamily="18" charset="0"/>
              </a:rPr>
              <a:t>group</a:t>
            </a:r>
            <a:endParaRPr lang="en-US" sz="22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sz="22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9683611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AF6993A-F2CA-36CE-5035-76D841E993AD}"/>
              </a:ext>
            </a:extLst>
          </p:cNvPr>
          <p:cNvSpPr txBox="1"/>
          <p:nvPr/>
        </p:nvSpPr>
        <p:spPr>
          <a:xfrm>
            <a:off x="961697" y="997748"/>
            <a:ext cx="10501640" cy="5137368"/>
          </a:xfrm>
          <a:prstGeom prst="rect">
            <a:avLst/>
          </a:prstGeom>
          <a:noFill/>
        </p:spPr>
        <p:txBody>
          <a:bodyPr wrap="square">
            <a:spAutoFit/>
          </a:bodyPr>
          <a:lstStyle/>
          <a:p>
            <a:pPr algn="ctr"/>
            <a:r>
              <a:rPr lang="en-US" altLang="en-US" sz="2200" b="1" dirty="0"/>
              <a:t>disadvantages of Functional Organization</a:t>
            </a:r>
            <a:endParaRPr lang="ar-EG" altLang="en-US" sz="2200" b="1" dirty="0"/>
          </a:p>
          <a:p>
            <a:pPr algn="ctr"/>
            <a:endParaRPr lang="en-US" sz="2200" b="1" i="0" u="sng" dirty="0">
              <a:solidFill>
                <a:schemeClr val="tx1">
                  <a:lumMod val="95000"/>
                  <a:lumOff val="5000"/>
                </a:schemeClr>
              </a:solidFill>
              <a:effectLst/>
              <a:latin typeface="Times New Roman" panose="02020603050405020304" pitchFamily="18" charset="0"/>
            </a:endParaRPr>
          </a:p>
          <a:p>
            <a:pPr algn="just">
              <a:buFontTx/>
              <a:buNone/>
            </a:pPr>
            <a:r>
              <a:rPr lang="en-US" altLang="en-US" sz="2200" dirty="0"/>
              <a:t>1- The project manager has </a:t>
            </a:r>
            <a:r>
              <a:rPr lang="en-US" altLang="en-US" sz="2200" dirty="0">
                <a:solidFill>
                  <a:schemeClr val="accent1"/>
                </a:solidFill>
              </a:rPr>
              <a:t>limited authority and power.</a:t>
            </a:r>
          </a:p>
          <a:p>
            <a:pPr algn="just">
              <a:buFontTx/>
              <a:buNone/>
            </a:pPr>
            <a:r>
              <a:rPr lang="en-US" altLang="en-US" sz="2200" dirty="0">
                <a:latin typeface="Times New Roman" panose="02020603050405020304" pitchFamily="18" charset="0"/>
                <a:cs typeface="Times New Roman" panose="02020603050405020304" pitchFamily="18" charset="0"/>
              </a:rPr>
              <a:t>2- No accountability over complete project</a:t>
            </a:r>
          </a:p>
          <a:p>
            <a:pPr>
              <a:lnSpc>
                <a:spcPct val="90000"/>
              </a:lnSpc>
            </a:pPr>
            <a:r>
              <a:rPr lang="en-US" altLang="en-US" sz="2200" dirty="0">
                <a:latin typeface="Times New Roman" panose="02020603050405020304" pitchFamily="18" charset="0"/>
                <a:cs typeface="Times New Roman" panose="02020603050405020304" pitchFamily="18" charset="0"/>
              </a:rPr>
              <a:t>3- No project emphasis</a:t>
            </a:r>
          </a:p>
          <a:p>
            <a:pPr>
              <a:lnSpc>
                <a:spcPct val="90000"/>
              </a:lnSpc>
            </a:pPr>
            <a:r>
              <a:rPr lang="en-US" altLang="en-US" sz="2200" dirty="0">
                <a:latin typeface="Times New Roman" panose="02020603050405020304" pitchFamily="18" charset="0"/>
                <a:cs typeface="Times New Roman" panose="02020603050405020304" pitchFamily="18" charset="0"/>
              </a:rPr>
              <a:t>4- Projects may take longer time </a:t>
            </a:r>
          </a:p>
          <a:p>
            <a:pPr>
              <a:lnSpc>
                <a:spcPct val="90000"/>
              </a:lnSpc>
            </a:pPr>
            <a:r>
              <a:rPr lang="en-US" altLang="en-US" sz="2200" dirty="0">
                <a:latin typeface="Times New Roman" panose="02020603050405020304" pitchFamily="18" charset="0"/>
                <a:cs typeface="Times New Roman" panose="02020603050405020304" pitchFamily="18" charset="0"/>
              </a:rPr>
              <a:t>5- Low coordination across functions</a:t>
            </a:r>
          </a:p>
          <a:p>
            <a:pPr marL="12700">
              <a:lnSpc>
                <a:spcPct val="100000"/>
              </a:lnSpc>
              <a:tabLst>
                <a:tab pos="469265" algn="l"/>
                <a:tab pos="469900" algn="l"/>
              </a:tabLst>
            </a:pPr>
            <a:r>
              <a:rPr lang="en-US" sz="2200" spc="-5" dirty="0">
                <a:latin typeface="Times New Roman" panose="02020603050405020304" pitchFamily="18" charset="0"/>
                <a:cs typeface="Times New Roman" panose="02020603050405020304" pitchFamily="18" charset="0"/>
              </a:rPr>
              <a:t>6- Lack</a:t>
            </a:r>
            <a:r>
              <a:rPr lang="en-US" sz="2200" spc="-10"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of</a:t>
            </a:r>
            <a:r>
              <a:rPr lang="en-US" sz="2200" spc="-15"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customer</a:t>
            </a:r>
            <a:r>
              <a:rPr lang="en-US" sz="2200" spc="-20"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focus</a:t>
            </a:r>
            <a:endParaRPr lang="en-US" sz="2200" dirty="0">
              <a:latin typeface="Times New Roman" panose="02020603050405020304" pitchFamily="18" charset="0"/>
              <a:cs typeface="Times New Roman" panose="02020603050405020304" pitchFamily="18" charset="0"/>
            </a:endParaRPr>
          </a:p>
          <a:p>
            <a:pPr>
              <a:lnSpc>
                <a:spcPct val="90000"/>
              </a:lnSpc>
            </a:pPr>
            <a:r>
              <a:rPr lang="en-US" altLang="en-US" sz="2200" dirty="0">
                <a:latin typeface="Times New Roman" panose="02020603050405020304" pitchFamily="18" charset="0"/>
                <a:cs typeface="Times New Roman" panose="02020603050405020304" pitchFamily="18" charset="0"/>
              </a:rPr>
              <a:t>7- Low delegation of authority</a:t>
            </a:r>
          </a:p>
          <a:p>
            <a:pPr>
              <a:lnSpc>
                <a:spcPct val="90000"/>
              </a:lnSpc>
            </a:pPr>
            <a:r>
              <a:rPr lang="en-US" altLang="en-US" sz="2200" dirty="0">
                <a:latin typeface="Times New Roman" panose="02020603050405020304" pitchFamily="18" charset="0"/>
                <a:cs typeface="Times New Roman" panose="02020603050405020304" pitchFamily="18" charset="0"/>
              </a:rPr>
              <a:t>8- Work delays due to red tape</a:t>
            </a:r>
          </a:p>
          <a:p>
            <a:pPr>
              <a:lnSpc>
                <a:spcPct val="90000"/>
              </a:lnSpc>
            </a:pPr>
            <a:r>
              <a:rPr lang="en-US" altLang="en-US" sz="2200" dirty="0">
                <a:latin typeface="Times New Roman" panose="02020603050405020304" pitchFamily="18" charset="0"/>
                <a:cs typeface="Times New Roman" panose="02020603050405020304" pitchFamily="18" charset="0"/>
              </a:rPr>
              <a:t>9- Lack of a big picture view</a:t>
            </a:r>
          </a:p>
          <a:p>
            <a:pPr marL="12700" marR="134620">
              <a:lnSpc>
                <a:spcPct val="93700"/>
              </a:lnSpc>
              <a:spcBef>
                <a:spcPts val="919"/>
              </a:spcBef>
              <a:tabLst>
                <a:tab pos="469265" algn="l"/>
                <a:tab pos="469900" algn="l"/>
              </a:tabLst>
            </a:pPr>
            <a:r>
              <a:rPr lang="en-US" sz="2200" spc="-10" dirty="0">
                <a:latin typeface="Times New Roman" panose="02020603050405020304" pitchFamily="18" charset="0"/>
                <a:cs typeface="Times New Roman" panose="02020603050405020304" pitchFamily="18" charset="0"/>
              </a:rPr>
              <a:t>10- Functional </a:t>
            </a:r>
            <a:r>
              <a:rPr lang="en-US" sz="2200" spc="-5" dirty="0">
                <a:latin typeface="Times New Roman" panose="02020603050405020304" pitchFamily="18" charset="0"/>
                <a:cs typeface="Times New Roman" panose="02020603050405020304" pitchFamily="18" charset="0"/>
              </a:rPr>
              <a:t>siloing (isolating from </a:t>
            </a:r>
            <a:r>
              <a:rPr lang="en-US" sz="2200" spc="-430"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others)</a:t>
            </a:r>
            <a:r>
              <a:rPr lang="en-US" sz="2200" dirty="0">
                <a:latin typeface="Times New Roman" panose="02020603050405020304" pitchFamily="18" charset="0"/>
                <a:cs typeface="Times New Roman" panose="02020603050405020304" pitchFamily="18" charset="0"/>
              </a:rPr>
              <a:t> </a:t>
            </a:r>
          </a:p>
          <a:p>
            <a:pPr marL="12700" marR="134620">
              <a:lnSpc>
                <a:spcPct val="93700"/>
              </a:lnSpc>
              <a:spcBef>
                <a:spcPts val="919"/>
              </a:spcBef>
              <a:tabLst>
                <a:tab pos="469265" algn="l"/>
                <a:tab pos="469900" algn="l"/>
              </a:tabLst>
            </a:pPr>
            <a:r>
              <a:rPr lang="en-US" sz="2200" spc="-5" dirty="0">
                <a:latin typeface="Times New Roman" panose="02020603050405020304" pitchFamily="18" charset="0"/>
                <a:cs typeface="Times New Roman" panose="02020603050405020304" pitchFamily="18" charset="0"/>
              </a:rPr>
              <a:t>11- Projects </a:t>
            </a:r>
            <a:r>
              <a:rPr lang="en-US" sz="2200" spc="5" dirty="0">
                <a:latin typeface="Times New Roman" panose="02020603050405020304" pitchFamily="18" charset="0"/>
                <a:cs typeface="Times New Roman" panose="02020603050405020304" pitchFamily="18" charset="0"/>
              </a:rPr>
              <a:t>may </a:t>
            </a:r>
            <a:r>
              <a:rPr lang="en-US" sz="2200" spc="-5" dirty="0">
                <a:latin typeface="Times New Roman" panose="02020603050405020304" pitchFamily="18" charset="0"/>
                <a:cs typeface="Times New Roman" panose="02020603050405020304" pitchFamily="18" charset="0"/>
              </a:rPr>
              <a:t>be suboptimal </a:t>
            </a:r>
            <a:r>
              <a:rPr lang="en-US" sz="2200" spc="-10" dirty="0">
                <a:latin typeface="Times New Roman" panose="02020603050405020304" pitchFamily="18" charset="0"/>
                <a:cs typeface="Times New Roman" panose="02020603050405020304" pitchFamily="18" charset="0"/>
              </a:rPr>
              <a:t>due </a:t>
            </a:r>
            <a:r>
              <a:rPr lang="en-US" sz="2200" spc="5" dirty="0">
                <a:latin typeface="Times New Roman" panose="02020603050405020304" pitchFamily="18" charset="0"/>
                <a:cs typeface="Times New Roman" panose="02020603050405020304" pitchFamily="18" charset="0"/>
              </a:rPr>
              <a:t>to </a:t>
            </a:r>
            <a:r>
              <a:rPr lang="en-US" sz="2200" spc="-5" dirty="0">
                <a:latin typeface="Times New Roman" panose="02020603050405020304" pitchFamily="18" charset="0"/>
                <a:cs typeface="Times New Roman" panose="02020603050405020304" pitchFamily="18" charset="0"/>
              </a:rPr>
              <a:t>varying </a:t>
            </a:r>
            <a:r>
              <a:rPr lang="en-US" sz="2200"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interest </a:t>
            </a:r>
            <a:r>
              <a:rPr lang="en-US" sz="2200" dirty="0">
                <a:latin typeface="Times New Roman" panose="02020603050405020304" pitchFamily="18" charset="0"/>
                <a:cs typeface="Times New Roman" panose="02020603050405020304" pitchFamily="18" charset="0"/>
              </a:rPr>
              <a:t>or commitment </a:t>
            </a:r>
            <a:r>
              <a:rPr lang="en-US" sz="2200" spc="5"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across</a:t>
            </a:r>
            <a:r>
              <a:rPr lang="en-US" sz="2200" spc="-25"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functional</a:t>
            </a:r>
            <a:r>
              <a:rPr lang="en-US" sz="2200" spc="-25" dirty="0">
                <a:latin typeface="Times New Roman" panose="02020603050405020304" pitchFamily="18" charset="0"/>
                <a:cs typeface="Times New Roman" panose="02020603050405020304" pitchFamily="18" charset="0"/>
              </a:rPr>
              <a:t> </a:t>
            </a:r>
            <a:r>
              <a:rPr lang="en-US" sz="2200" spc="-10" dirty="0">
                <a:latin typeface="Times New Roman" panose="02020603050405020304" pitchFamily="18" charset="0"/>
                <a:cs typeface="Times New Roman" panose="02020603050405020304" pitchFamily="18" charset="0"/>
              </a:rPr>
              <a:t>boundaries</a:t>
            </a:r>
            <a:endParaRPr lang="en-US" sz="2200" dirty="0">
              <a:latin typeface="Times New Roman" panose="02020603050405020304" pitchFamily="18" charset="0"/>
              <a:cs typeface="Times New Roman" panose="02020603050405020304" pitchFamily="18" charset="0"/>
            </a:endParaRPr>
          </a:p>
          <a:p>
            <a:endParaRPr lang="en-US" sz="2200" dirty="0"/>
          </a:p>
        </p:txBody>
      </p:sp>
    </p:spTree>
    <p:extLst>
      <p:ext uri="{BB962C8B-B14F-4D97-AF65-F5344CB8AC3E}">
        <p14:creationId xmlns:p14="http://schemas.microsoft.com/office/powerpoint/2010/main" val="4024606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6034" y="69039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7C7330E-C156-C5F5-F556-B0F7262AEE86}"/>
              </a:ext>
            </a:extLst>
          </p:cNvPr>
          <p:cNvSpPr txBox="1"/>
          <p:nvPr/>
        </p:nvSpPr>
        <p:spPr>
          <a:xfrm>
            <a:off x="1008993" y="888354"/>
            <a:ext cx="10451716" cy="523220"/>
          </a:xfrm>
          <a:prstGeom prst="rect">
            <a:avLst/>
          </a:prstGeom>
          <a:noFill/>
        </p:spPr>
        <p:txBody>
          <a:bodyPr wrap="square">
            <a:spAutoFit/>
          </a:bodyPr>
          <a:lstStyle/>
          <a:p>
            <a:pPr algn="ctr"/>
            <a:r>
              <a:rPr lang="en-US" altLang="en-US" sz="2800" b="1" dirty="0"/>
              <a:t>2. Projectized organizational structure</a:t>
            </a:r>
          </a:p>
        </p:txBody>
      </p:sp>
      <p:pic>
        <p:nvPicPr>
          <p:cNvPr id="2" name="Picture 4" descr="What is a Projectized Organizational Structure? - Three Queries">
            <a:extLst>
              <a:ext uri="{FF2B5EF4-FFF2-40B4-BE49-F238E27FC236}">
                <a16:creationId xmlns:a16="http://schemas.microsoft.com/office/drawing/2014/main" id="{5FE4B179-A665-2BBC-BAC7-97E6B6A5A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4700" y="1562282"/>
            <a:ext cx="7361989" cy="4501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652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en-US" sz="2200" b="1" dirty="0"/>
              <a:t>2. Projectized organizational structure</a:t>
            </a:r>
          </a:p>
          <a:p>
            <a:pPr algn="ctr"/>
            <a:endParaRPr lang="en-US" sz="2200" b="1" i="0" u="sng" dirty="0">
              <a:solidFill>
                <a:schemeClr val="tx1">
                  <a:lumMod val="95000"/>
                  <a:lumOff val="5000"/>
                </a:schemeClr>
              </a:solidFill>
              <a:effectLst/>
              <a:latin typeface="Times New Roman" panose="02020603050405020304" pitchFamily="18" charset="0"/>
            </a:endParaRPr>
          </a:p>
          <a:p>
            <a:pPr algn="just">
              <a:lnSpc>
                <a:spcPct val="150000"/>
              </a:lnSpc>
            </a:pPr>
            <a:r>
              <a:rPr lang="en-US" altLang="en-US" sz="2200" dirty="0"/>
              <a:t>- Projectized organization is a project focused organizational structure where project manager has the final authority over the project  to make project decisions, priorities, acquire and assign resources.</a:t>
            </a:r>
          </a:p>
          <a:p>
            <a:pPr algn="just">
              <a:lnSpc>
                <a:spcPct val="150000"/>
              </a:lnSpc>
            </a:pPr>
            <a:r>
              <a:rPr lang="en-US" altLang="en-US" sz="2200" dirty="0"/>
              <a:t>- A </a:t>
            </a:r>
            <a:r>
              <a:rPr lang="en-US" altLang="en-US" sz="2200" b="1" dirty="0"/>
              <a:t>projectized</a:t>
            </a:r>
            <a:r>
              <a:rPr lang="en-US" altLang="en-US" sz="2200" dirty="0"/>
              <a:t> </a:t>
            </a:r>
            <a:r>
              <a:rPr lang="en-US" altLang="en-US" sz="2200" b="1" dirty="0"/>
              <a:t>organization</a:t>
            </a:r>
            <a:r>
              <a:rPr lang="en-US" altLang="en-US" sz="2200" dirty="0"/>
              <a:t> refers specifically to an organizational structure that has been set up in a way the </a:t>
            </a:r>
            <a:r>
              <a:rPr lang="en-US" altLang="en-US" sz="2200" dirty="0">
                <a:solidFill>
                  <a:srgbClr val="3333CC"/>
                </a:solidFill>
              </a:rPr>
              <a:t>project manager leads the group and in which the project manager has the ultimate </a:t>
            </a:r>
            <a:r>
              <a:rPr lang="en-US" altLang="en-US" sz="2200" b="1" dirty="0">
                <a:solidFill>
                  <a:srgbClr val="3333CC"/>
                </a:solidFill>
              </a:rPr>
              <a:t>authority </a:t>
            </a:r>
            <a:r>
              <a:rPr lang="en-US" altLang="en-US" sz="2200" dirty="0"/>
              <a:t>to make all decisions involving the organization.</a:t>
            </a:r>
          </a:p>
          <a:p>
            <a:pPr algn="just">
              <a:lnSpc>
                <a:spcPct val="150000"/>
              </a:lnSpc>
            </a:pPr>
            <a:r>
              <a:rPr lang="en-US" altLang="en-US" sz="2200" dirty="0"/>
              <a:t>- In a projectized structure, all the work is looked at as a project. The project manager has complete control, unlike in the functional structure, and all team members report directly to the project manager.</a:t>
            </a:r>
          </a:p>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3">
            <a:extLst>
              <a:ext uri="{FF2B5EF4-FFF2-40B4-BE49-F238E27FC236}">
                <a16:creationId xmlns:a16="http://schemas.microsoft.com/office/drawing/2014/main" id="{A3D93355-2FE5-DEDA-9D7A-51D5D1BA4320}"/>
              </a:ext>
            </a:extLst>
          </p:cNvPr>
          <p:cNvSpPr txBox="1">
            <a:spLocks noChangeArrowheads="1"/>
          </p:cNvSpPr>
          <p:nvPr/>
        </p:nvSpPr>
        <p:spPr>
          <a:xfrm>
            <a:off x="695325" y="1357463"/>
            <a:ext cx="10734675" cy="5334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06886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E7424A7-8684-A2E3-6616-C6067D9E8B60}"/>
              </a:ext>
            </a:extLst>
          </p:cNvPr>
          <p:cNvSpPr/>
          <p:nvPr/>
        </p:nvSpPr>
        <p:spPr>
          <a:xfrm>
            <a:off x="993227" y="1403131"/>
            <a:ext cx="9474418" cy="447280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60000"/>
              </a:lnSpc>
            </a:pPr>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022DFEC-87E0-F62E-9FB7-A3824F826161}"/>
              </a:ext>
            </a:extLst>
          </p:cNvPr>
          <p:cNvSpPr txBox="1"/>
          <p:nvPr/>
        </p:nvSpPr>
        <p:spPr>
          <a:xfrm>
            <a:off x="1138334" y="584972"/>
            <a:ext cx="10291665" cy="5126788"/>
          </a:xfrm>
          <a:prstGeom prst="rect">
            <a:avLst/>
          </a:prstGeom>
          <a:noFill/>
        </p:spPr>
        <p:txBody>
          <a:bodyPr wrap="square">
            <a:spAutoFit/>
          </a:bodyPr>
          <a:lstStyle/>
          <a:p>
            <a:pPr algn="ctr"/>
            <a:r>
              <a:rPr lang="en-US" altLang="en-US" sz="2200" b="1" dirty="0"/>
              <a:t>Advantages of projectized organizational structure</a:t>
            </a:r>
          </a:p>
          <a:p>
            <a:pPr algn="ctr"/>
            <a:endParaRPr lang="en-US" sz="2200" b="1" i="0" u="sng" dirty="0">
              <a:solidFill>
                <a:schemeClr val="tx1">
                  <a:lumMod val="95000"/>
                  <a:lumOff val="5000"/>
                </a:schemeClr>
              </a:solidFill>
              <a:effectLst/>
              <a:latin typeface="Times New Roman" panose="02020603050405020304" pitchFamily="18" charset="0"/>
            </a:endParaRP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Team members are loyal to the project goal.</a:t>
            </a: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Team members report directly to project managers; the line of authority is clear. This reduces conflict and decision making is faster and more flexible.</a:t>
            </a: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Communication is fast because of a single authority and single reporting system. This helps solve stakeholders’ concerns quickly. </a:t>
            </a: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Being the only authority, project managers can make quick decisions and complete the project faster.</a:t>
            </a: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Team members become more versatile and flexible due to working on different projects.</a:t>
            </a:r>
          </a:p>
          <a:p>
            <a:pPr algn="just">
              <a:lnSpc>
                <a:spcPct val="130000"/>
              </a:lnSpc>
              <a:buFont typeface="Arial" panose="020B0604020202020204" pitchFamily="34" charset="0"/>
              <a:buChar char="•"/>
            </a:pP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Projectized culture is adaptive. Team members are encouraged to learn from others’ experiences and share their own.</a:t>
            </a:r>
          </a:p>
        </p:txBody>
      </p:sp>
    </p:spTree>
    <p:extLst>
      <p:ext uri="{BB962C8B-B14F-4D97-AF65-F5344CB8AC3E}">
        <p14:creationId xmlns:p14="http://schemas.microsoft.com/office/powerpoint/2010/main" val="3386286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BB5C4C9-C0A1-5E80-D8DC-AA2C72E5440B}"/>
              </a:ext>
            </a:extLst>
          </p:cNvPr>
          <p:cNvSpPr txBox="1"/>
          <p:nvPr/>
        </p:nvSpPr>
        <p:spPr>
          <a:xfrm>
            <a:off x="1034822" y="1089868"/>
            <a:ext cx="10189029" cy="5196615"/>
          </a:xfrm>
          <a:prstGeom prst="rect">
            <a:avLst/>
          </a:prstGeom>
          <a:noFill/>
        </p:spPr>
        <p:txBody>
          <a:bodyPr wrap="square">
            <a:spAutoFit/>
          </a:bodyPr>
          <a:lstStyle/>
          <a:p>
            <a:pPr algn="ctr"/>
            <a:r>
              <a:rPr lang="en-US" altLang="en-US" sz="2400" b="1" dirty="0"/>
              <a:t>Disadvantages of projectized organizational structure</a:t>
            </a:r>
          </a:p>
          <a:p>
            <a:pPr algn="ctr"/>
            <a:endParaRPr lang="en-US" sz="2400" b="1" i="0" u="sng" dirty="0">
              <a:solidFill>
                <a:schemeClr val="tx1">
                  <a:lumMod val="95000"/>
                  <a:lumOff val="5000"/>
                </a:schemeClr>
              </a:solidFill>
              <a:effectLst/>
              <a:latin typeface="Times New Roman" panose="02020603050405020304" pitchFamily="18" charset="0"/>
            </a:endParaRPr>
          </a:p>
          <a:p>
            <a:pPr algn="l">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Absolute authority can make project manager arrogant. </a:t>
            </a:r>
          </a:p>
          <a:p>
            <a:pPr algn="l">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Projects always have deadlines and tight schedules, which can make the work environment stressful.</a:t>
            </a:r>
          </a:p>
          <a:p>
            <a:pPr algn="l">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Poor communication can cause resource duplication if there are multiple projects.</a:t>
            </a:r>
          </a:p>
          <a:p>
            <a:pPr algn="l">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There is a sense of insecurity among the team members. They know they may lose their jobs once the project is finished. They tend to be less loyal to the organization.</a:t>
            </a:r>
          </a:p>
        </p:txBody>
      </p:sp>
    </p:spTree>
    <p:extLst>
      <p:ext uri="{BB962C8B-B14F-4D97-AF65-F5344CB8AC3E}">
        <p14:creationId xmlns:p14="http://schemas.microsoft.com/office/powerpoint/2010/main" val="24970327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3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9D7D78E-DB62-01CD-7524-556AE7B556F8}"/>
              </a:ext>
            </a:extLst>
          </p:cNvPr>
          <p:cNvSpPr txBox="1"/>
          <p:nvPr/>
        </p:nvSpPr>
        <p:spPr>
          <a:xfrm>
            <a:off x="1026367" y="951722"/>
            <a:ext cx="10436970" cy="2739981"/>
          </a:xfrm>
          <a:prstGeom prst="rect">
            <a:avLst/>
          </a:prstGeom>
          <a:noFill/>
        </p:spPr>
        <p:txBody>
          <a:bodyPr wrap="square">
            <a:spAutoFit/>
          </a:bodyPr>
          <a:lstStyle/>
          <a:p>
            <a:pPr algn="ctr"/>
            <a:r>
              <a:rPr lang="en-US" altLang="en-US" sz="2200" b="1" dirty="0"/>
              <a:t>Disadvantages of projectized organizational structure</a:t>
            </a:r>
          </a:p>
          <a:p>
            <a:pPr algn="ctr"/>
            <a:endParaRPr lang="en-US" sz="2200" b="1" i="0" u="sng" dirty="0">
              <a:solidFill>
                <a:schemeClr val="tx1">
                  <a:lumMod val="95000"/>
                  <a:lumOff val="5000"/>
                </a:schemeClr>
              </a:solidFill>
              <a:effectLst/>
              <a:latin typeface="Times New Roman" panose="02020603050405020304" pitchFamily="18" charset="0"/>
            </a:endParaRPr>
          </a:p>
          <a:p>
            <a:pPr algn="l">
              <a:lnSpc>
                <a:spcPct val="150000"/>
              </a:lnSpc>
              <a:buFont typeface="Arial" panose="020B0604020202020204" pitchFamily="34" charset="0"/>
              <a:buChar char="•"/>
            </a:pPr>
            <a:r>
              <a:rPr lang="en-US" sz="2200" b="0" i="0" dirty="0">
                <a:solidFill>
                  <a:srgbClr val="3A3A3A"/>
                </a:solidFill>
                <a:effectLst/>
                <a:latin typeface="Times New Roman" panose="02020603050405020304" pitchFamily="18" charset="0"/>
                <a:cs typeface="Times New Roman" panose="02020603050405020304" pitchFamily="18" charset="0"/>
              </a:rPr>
              <a:t>The cost of employees and equipment can be higher because they are being hired for a shorter period. </a:t>
            </a:r>
          </a:p>
          <a:p>
            <a:pPr algn="l">
              <a:lnSpc>
                <a:spcPct val="150000"/>
              </a:lnSpc>
              <a:buFont typeface="Arial" panose="020B0604020202020204" pitchFamily="34" charset="0"/>
              <a:buChar char="•"/>
            </a:pPr>
            <a:r>
              <a:rPr lang="en-US" sz="2200" b="0" i="0" dirty="0">
                <a:solidFill>
                  <a:srgbClr val="3A3A3A"/>
                </a:solidFill>
                <a:effectLst/>
                <a:latin typeface="Times New Roman" panose="02020603050405020304" pitchFamily="18" charset="0"/>
                <a:cs typeface="Times New Roman" panose="02020603050405020304" pitchFamily="18" charset="0"/>
              </a:rPr>
              <a:t>The employees may not be highly skilled in a particular area because they work on so many different projects. This may affect the quality of the deliverable.</a:t>
            </a:r>
          </a:p>
        </p:txBody>
      </p:sp>
    </p:spTree>
    <p:extLst>
      <p:ext uri="{BB962C8B-B14F-4D97-AF65-F5344CB8AC3E}">
        <p14:creationId xmlns:p14="http://schemas.microsoft.com/office/powerpoint/2010/main" val="17264003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1156731"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9">
            <a:extLst>
              <a:ext uri="{FF2B5EF4-FFF2-40B4-BE49-F238E27FC236}">
                <a16:creationId xmlns:a16="http://schemas.microsoft.com/office/drawing/2014/main" id="{935CEEBA-B5BE-6AB1-5190-E0B023C17843}"/>
              </a:ext>
            </a:extLst>
          </p:cNvPr>
          <p:cNvSpPr txBox="1">
            <a:spLocks/>
          </p:cNvSpPr>
          <p:nvPr/>
        </p:nvSpPr>
        <p:spPr>
          <a:xfrm>
            <a:off x="1408922" y="647700"/>
            <a:ext cx="10205395" cy="27330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ctr"/>
            <a:r>
              <a:rPr lang="en-US" altLang="en-US" sz="3200" b="1" dirty="0">
                <a:latin typeface="Times New Roman" panose="02020603050405020304" pitchFamily="18" charset="0"/>
                <a:cs typeface="Times New Roman" panose="02020603050405020304" pitchFamily="18" charset="0"/>
              </a:rPr>
              <a:t>3. Matrix organizational structure (Hybrid)</a:t>
            </a:r>
          </a:p>
          <a:p>
            <a:pPr algn="ctr"/>
            <a:endParaRPr lang="en-US" sz="2400" b="1" u="sng" dirty="0">
              <a:solidFill>
                <a:schemeClr val="tx1">
                  <a:lumMod val="95000"/>
                  <a:lumOff val="5000"/>
                </a:schemeClr>
              </a:solidFill>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4" name="Picture 4" descr="Matrix Org Chart Templates | Org Charting">
            <a:extLst>
              <a:ext uri="{FF2B5EF4-FFF2-40B4-BE49-F238E27FC236}">
                <a16:creationId xmlns:a16="http://schemas.microsoft.com/office/drawing/2014/main" id="{3008283D-DDBE-B2F1-46DF-16BF62FCFF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8922" y="1351156"/>
            <a:ext cx="9374155" cy="5049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880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9">
            <a:extLst>
              <a:ext uri="{FF2B5EF4-FFF2-40B4-BE49-F238E27FC236}">
                <a16:creationId xmlns:a16="http://schemas.microsoft.com/office/drawing/2014/main" id="{C9159163-8CE6-F6E6-FF25-B4222D025463}"/>
              </a:ext>
            </a:extLst>
          </p:cNvPr>
          <p:cNvSpPr txBox="1">
            <a:spLocks/>
          </p:cNvSpPr>
          <p:nvPr/>
        </p:nvSpPr>
        <p:spPr>
          <a:xfrm>
            <a:off x="503853" y="647700"/>
            <a:ext cx="10734675" cy="89475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b="1" u="sng" dirty="0">
              <a:solidFill>
                <a:schemeClr val="tx1">
                  <a:lumMod val="95000"/>
                  <a:lumOff val="5000"/>
                </a:schemeClr>
              </a:solidFill>
              <a:latin typeface="Times New Roman" panose="02020603050405020304" pitchFamily="18" charset="0"/>
            </a:endParaRPr>
          </a:p>
          <a:p>
            <a:pPr lvl="1" algn="ctr"/>
            <a:r>
              <a:rPr lang="en-US" altLang="en-US" sz="3200" b="1" dirty="0">
                <a:latin typeface="Times New Roman" panose="02020603050405020304" pitchFamily="18" charset="0"/>
                <a:cs typeface="Times New Roman" panose="02020603050405020304" pitchFamily="18" charset="0"/>
              </a:rPr>
              <a:t>3. Matrix organizational structure (Hybrid)</a:t>
            </a:r>
          </a:p>
          <a:p>
            <a:pPr lvl="1" algn="just">
              <a:lnSpc>
                <a:spcPct val="150000"/>
              </a:lnSpc>
            </a:pPr>
            <a:r>
              <a:rPr lang="en-US" altLang="en-US" dirty="0">
                <a:solidFill>
                  <a:schemeClr val="tx1">
                    <a:lumMod val="95000"/>
                    <a:lumOff val="5000"/>
                  </a:schemeClr>
                </a:solidFill>
                <a:latin typeface="Times New Roman" panose="02020603050405020304" pitchFamily="18" charset="0"/>
                <a:cs typeface="Times New Roman" panose="02020603050405020304" pitchFamily="18" charset="0"/>
              </a:rPr>
              <a:t>Matrix organizational structure is </a:t>
            </a:r>
            <a:r>
              <a:rPr lang="en-US" dirty="0">
                <a:solidFill>
                  <a:schemeClr val="tx1">
                    <a:lumMod val="95000"/>
                    <a:lumOff val="5000"/>
                  </a:schemeClr>
                </a:solidFill>
                <a:latin typeface="Times New Roman" panose="02020603050405020304" pitchFamily="18" charset="0"/>
                <a:cs typeface="Times New Roman" panose="02020603050405020304" pitchFamily="18" charset="0"/>
              </a:rPr>
              <a:t>a blend of the functional organizational structure and the projectized organizational structure. </a:t>
            </a: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lvl="2"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Two chains of command (functional and projectized):</a:t>
            </a:r>
          </a:p>
          <a:p>
            <a:pPr lvl="2"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-Project participants report simultaneously to both functional and project managers.</a:t>
            </a:r>
          </a:p>
          <a:p>
            <a:pPr lvl="2" algn="just"/>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3550" lvl="2"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Matrix structure optimizes the use of resources:</a:t>
            </a:r>
          </a:p>
          <a:p>
            <a:pPr lvl="2" algn="just">
              <a:lnSpc>
                <a:spcPct val="114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-Allows for participation on multiple projects while performing normal functional duties and achieves a greater integration of expertise and project requirements.</a:t>
            </a:r>
          </a:p>
          <a:p>
            <a:pPr lvl="2" algn="just">
              <a:lnSpc>
                <a:spcPct val="114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lvl="2" algn="just"/>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5556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8EDE329-C7AB-F9B0-8FCC-E22F650280AD}"/>
              </a:ext>
            </a:extLst>
          </p:cNvPr>
          <p:cNvSpPr txBox="1"/>
          <p:nvPr/>
        </p:nvSpPr>
        <p:spPr>
          <a:xfrm>
            <a:off x="982824" y="647700"/>
            <a:ext cx="10226351" cy="5111656"/>
          </a:xfrm>
          <a:prstGeom prst="rect">
            <a:avLst/>
          </a:prstGeom>
          <a:noFill/>
        </p:spPr>
        <p:txBody>
          <a:bodyPr wrap="square">
            <a:spAutoFit/>
          </a:bodyPr>
          <a:lstStyle/>
          <a:p>
            <a:pPr lvl="1" algn="ctr"/>
            <a:r>
              <a:rPr lang="en-US" altLang="en-US" sz="3200" b="1" dirty="0">
                <a:latin typeface="Times New Roman" panose="02020603050405020304" pitchFamily="18" charset="0"/>
                <a:cs typeface="Times New Roman" panose="02020603050405020304" pitchFamily="18" charset="0"/>
              </a:rPr>
              <a:t>Advantages of matrix organizational structure (Hybrid)</a:t>
            </a:r>
          </a:p>
          <a:p>
            <a:pPr lvl="1">
              <a:lnSpc>
                <a:spcPct val="70000"/>
              </a:lnSpc>
            </a:pP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One of the most important  benefits of the matrix structure is that it allows </a:t>
            </a:r>
            <a:r>
              <a:rPr lang="en-US"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cross-collaboration between staff and departments</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that may not always have opportunities to work together: </a:t>
            </a:r>
            <a:endParaRPr lang="en-US" b="1" i="0" dirty="0">
              <a:solidFill>
                <a:srgbClr val="2D2D2D"/>
              </a:solidFill>
              <a:effectLst/>
              <a:latin typeface="Noto Sans"/>
            </a:endParaRPr>
          </a:p>
          <a:p>
            <a:pPr algn="just">
              <a:lnSpc>
                <a:spcPct val="150000"/>
              </a:lnSpc>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A matrix structure brings together highly skilled team members from different departments, allowing the organization to capitalize on the resources it already has rather than seeking expertise and recruiting project team members from outside of the organization.</a:t>
            </a:r>
          </a:p>
          <a:p>
            <a:pPr algn="just">
              <a:lnSpc>
                <a:spcPct val="150000"/>
              </a:lnSpc>
            </a:pPr>
            <a:r>
              <a:rPr lang="en-US"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i="0" dirty="0">
                <a:solidFill>
                  <a:schemeClr val="tx1">
                    <a:lumMod val="95000"/>
                    <a:lumOff val="5000"/>
                  </a:schemeClr>
                </a:solidFill>
                <a:effectLst/>
                <a:latin typeface="Times New Roman" panose="02020603050405020304" pitchFamily="18" charset="0"/>
                <a:cs typeface="Times New Roman" panose="02020603050405020304" pitchFamily="18" charset="0"/>
              </a:rPr>
              <a:t>Employees can develop new skill sets. </a:t>
            </a:r>
          </a:p>
          <a:p>
            <a:pPr algn="just">
              <a:lnSpc>
                <a:spcPct val="150000"/>
              </a:lnSpc>
            </a:pPr>
            <a:r>
              <a:rPr lang="en-US"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i="0" dirty="0">
                <a:solidFill>
                  <a:schemeClr val="tx1">
                    <a:lumMod val="95000"/>
                    <a:lumOff val="5000"/>
                  </a:schemeClr>
                </a:solidFill>
                <a:effectLst/>
                <a:latin typeface="Times New Roman" panose="02020603050405020304" pitchFamily="18" charset="0"/>
                <a:cs typeface="Times New Roman" panose="02020603050405020304" pitchFamily="18" charset="0"/>
              </a:rPr>
              <a:t>Project team members can keep their functional roles.</a:t>
            </a:r>
          </a:p>
        </p:txBody>
      </p:sp>
    </p:spTree>
    <p:extLst>
      <p:ext uri="{BB962C8B-B14F-4D97-AF65-F5344CB8AC3E}">
        <p14:creationId xmlns:p14="http://schemas.microsoft.com/office/powerpoint/2010/main" val="36088922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3DBE50C9-4F2A-7BD8-9C54-2B2D3B36F316}"/>
              </a:ext>
            </a:extLst>
          </p:cNvPr>
          <p:cNvSpPr txBox="1"/>
          <p:nvPr/>
        </p:nvSpPr>
        <p:spPr>
          <a:xfrm>
            <a:off x="999736" y="1004636"/>
            <a:ext cx="10496939" cy="3964290"/>
          </a:xfrm>
          <a:prstGeom prst="rect">
            <a:avLst/>
          </a:prstGeom>
          <a:noFill/>
        </p:spPr>
        <p:txBody>
          <a:bodyPr wrap="square">
            <a:spAutoFit/>
          </a:bodyPr>
          <a:lstStyle/>
          <a:p>
            <a:pPr algn="ctr">
              <a:lnSpc>
                <a:spcPct val="80000"/>
              </a:lnSpc>
            </a:pPr>
            <a: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Disadvantages of Matrix organizational structure (Hybrid)</a:t>
            </a:r>
            <a:b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br>
            <a:endPar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pPr>
            <a: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t>1.Team members might have misconceptions about how they are expected to divide their time between their functional duties and their project responsibilities.</a:t>
            </a:r>
            <a:b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t>2. A conflict may occur between line managers and project managers over the allocation of resources. </a:t>
            </a:r>
            <a:b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t>3. The decision-making process can be slowed down.</a:t>
            </a:r>
            <a:b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t>4. Too much work can cause overload.</a:t>
            </a:r>
            <a:b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1800" b="0" i="0" dirty="0">
                <a:solidFill>
                  <a:schemeClr val="tx1">
                    <a:lumMod val="95000"/>
                    <a:lumOff val="5000"/>
                  </a:schemeClr>
                </a:solidFill>
                <a:effectLst/>
                <a:latin typeface="Times New Roman" panose="02020603050405020304" pitchFamily="18" charset="0"/>
                <a:cs typeface="Times New Roman" panose="02020603050405020304" pitchFamily="18" charset="0"/>
              </a:rPr>
              <a:t>5. Measuring employee performance might become difficult.</a:t>
            </a:r>
          </a:p>
          <a:p>
            <a:pPr>
              <a:lnSpc>
                <a:spcPct val="150000"/>
              </a:lnSpc>
            </a:pPr>
            <a:r>
              <a:rPr lang="en-US" dirty="0">
                <a:solidFill>
                  <a:schemeClr val="tx1">
                    <a:lumMod val="95000"/>
                    <a:lumOff val="5000"/>
                  </a:schemeClr>
                </a:solidFill>
                <a:latin typeface="Times New Roman" panose="02020603050405020304" pitchFamily="18" charset="0"/>
                <a:cs typeface="Times New Roman" panose="02020603050405020304" pitchFamily="18" charset="0"/>
              </a:rPr>
              <a:t>6. </a:t>
            </a:r>
            <a:r>
              <a:rPr lang="en-US" altLang="en-US" sz="1800" dirty="0"/>
              <a:t>The matrix structure is </a:t>
            </a:r>
            <a:r>
              <a:rPr lang="en-US" altLang="en-US" sz="1800" dirty="0">
                <a:solidFill>
                  <a:schemeClr val="hlink"/>
                </a:solidFill>
              </a:rPr>
              <a:t>complex</a:t>
            </a:r>
            <a:r>
              <a:rPr lang="en-US" altLang="en-US" sz="1800" dirty="0"/>
              <a:t>, which can be difficult to manage. </a:t>
            </a:r>
          </a:p>
          <a:p>
            <a:pPr>
              <a:lnSpc>
                <a:spcPct val="150000"/>
              </a:lnSpc>
            </a:pPr>
            <a:r>
              <a:rPr lang="en-US" altLang="en-US" sz="1800" dirty="0"/>
              <a:t>7.</a:t>
            </a:r>
            <a:r>
              <a:rPr lang="en-US" altLang="en-US" dirty="0">
                <a:cs typeface="Times New Roman" panose="02020603050405020304" pitchFamily="18" charset="0"/>
              </a:rPr>
              <a:t> Unclear lines of authority, Two bosses,  dual reporting, causing confusion to project team members.</a:t>
            </a:r>
          </a:p>
        </p:txBody>
      </p:sp>
    </p:spTree>
    <p:extLst>
      <p:ext uri="{BB962C8B-B14F-4D97-AF65-F5344CB8AC3E}">
        <p14:creationId xmlns:p14="http://schemas.microsoft.com/office/powerpoint/2010/main" val="2985710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11527DB-B33A-64B0-9926-86D3D58CCE7E}"/>
              </a:ext>
            </a:extLst>
          </p:cNvPr>
          <p:cNvSpPr txBox="1"/>
          <p:nvPr/>
        </p:nvSpPr>
        <p:spPr>
          <a:xfrm>
            <a:off x="762000" y="812225"/>
            <a:ext cx="10528041" cy="5233549"/>
          </a:xfrm>
          <a:prstGeom prst="rect">
            <a:avLst/>
          </a:prstGeom>
          <a:noFill/>
        </p:spPr>
        <p:txBody>
          <a:bodyPr wrap="square">
            <a:spAutoFit/>
          </a:bodyPr>
          <a:lstStyle/>
          <a:p>
            <a:pPr algn="ctr">
              <a:lnSpc>
                <a:spcPct val="80000"/>
              </a:lnSpc>
            </a:pPr>
            <a: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Types of Matrix organizational structure (Hybrid)</a:t>
            </a:r>
            <a:b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br>
            <a:endPar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r>
              <a:rPr lang="en-US" sz="2400"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The strong matrix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organizational structure has some similarities with that of a projectized organizational structure in the sense that the project manager is responsible for a project.</a:t>
            </a:r>
          </a:p>
          <a:p>
            <a:pPr algn="just"/>
            <a:endPar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If the organization is running a </a:t>
            </a:r>
            <a:r>
              <a:rPr lang="en-US" sz="2400"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weak matrix structure</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then the project authority would fall to the hands of a functional manager as it is in a functional organization. </a:t>
            </a:r>
          </a:p>
          <a:p>
            <a:pPr algn="just"/>
            <a:endPar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In a </a:t>
            </a:r>
            <a:r>
              <a:rPr lang="en-US" sz="2400"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balanced matrix structure</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both the project manager and the functional manager shares equal authority for the project.</a:t>
            </a:r>
          </a:p>
        </p:txBody>
      </p:sp>
    </p:spTree>
    <p:extLst>
      <p:ext uri="{BB962C8B-B14F-4D97-AF65-F5344CB8AC3E}">
        <p14:creationId xmlns:p14="http://schemas.microsoft.com/office/powerpoint/2010/main" val="85943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01C8D133-3805-B21F-52F0-4D3702F12BB2}"/>
              </a:ext>
            </a:extLst>
          </p:cNvPr>
          <p:cNvSpPr txBox="1">
            <a:spLocks/>
          </p:cNvSpPr>
          <p:nvPr/>
        </p:nvSpPr>
        <p:spPr>
          <a:xfrm>
            <a:off x="867105" y="1518088"/>
            <a:ext cx="10200288" cy="442695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endParaRPr lang="en-US" sz="2400" dirty="0">
              <a:latin typeface="Times New Roman" panose="02020603050405020304" pitchFamily="18" charset="0"/>
              <a:cs typeface="Times New Roman" panose="02020603050405020304" pitchFamily="18" charset="0"/>
            </a:endParaRPr>
          </a:p>
        </p:txBody>
      </p:sp>
      <p:graphicFrame>
        <p:nvGraphicFramePr>
          <p:cNvPr id="3" name="جدول 1">
            <a:extLst>
              <a:ext uri="{FF2B5EF4-FFF2-40B4-BE49-F238E27FC236}">
                <a16:creationId xmlns:a16="http://schemas.microsoft.com/office/drawing/2014/main" id="{67E6565B-00AC-97F0-15DF-DFD3FE44512D}"/>
              </a:ext>
            </a:extLst>
          </p:cNvPr>
          <p:cNvGraphicFramePr>
            <a:graphicFrameLocks noGrp="1"/>
          </p:cNvGraphicFramePr>
          <p:nvPr>
            <p:extLst>
              <p:ext uri="{D42A27DB-BD31-4B8C-83A1-F6EECF244321}">
                <p14:modId xmlns:p14="http://schemas.microsoft.com/office/powerpoint/2010/main" val="1739336186"/>
              </p:ext>
            </p:extLst>
          </p:nvPr>
        </p:nvGraphicFramePr>
        <p:xfrm>
          <a:off x="332720" y="205274"/>
          <a:ext cx="11517156" cy="6419461"/>
        </p:xfrm>
        <a:graphic>
          <a:graphicData uri="http://schemas.openxmlformats.org/drawingml/2006/table">
            <a:tbl>
              <a:tblPr firstRow="1" firstCol="1" bandRow="1">
                <a:tableStyleId>{5C22544A-7EE6-4342-B048-85BDC9FD1C3A}</a:tableStyleId>
              </a:tblPr>
              <a:tblGrid>
                <a:gridCol w="1919526">
                  <a:extLst>
                    <a:ext uri="{9D8B030D-6E8A-4147-A177-3AD203B41FA5}">
                      <a16:colId xmlns:a16="http://schemas.microsoft.com/office/drawing/2014/main" val="2514983406"/>
                    </a:ext>
                  </a:extLst>
                </a:gridCol>
                <a:gridCol w="1919526">
                  <a:extLst>
                    <a:ext uri="{9D8B030D-6E8A-4147-A177-3AD203B41FA5}">
                      <a16:colId xmlns:a16="http://schemas.microsoft.com/office/drawing/2014/main" val="985048356"/>
                    </a:ext>
                  </a:extLst>
                </a:gridCol>
                <a:gridCol w="1919526">
                  <a:extLst>
                    <a:ext uri="{9D8B030D-6E8A-4147-A177-3AD203B41FA5}">
                      <a16:colId xmlns:a16="http://schemas.microsoft.com/office/drawing/2014/main" val="1238043319"/>
                    </a:ext>
                  </a:extLst>
                </a:gridCol>
                <a:gridCol w="1919526">
                  <a:extLst>
                    <a:ext uri="{9D8B030D-6E8A-4147-A177-3AD203B41FA5}">
                      <a16:colId xmlns:a16="http://schemas.microsoft.com/office/drawing/2014/main" val="2752771512"/>
                    </a:ext>
                  </a:extLst>
                </a:gridCol>
                <a:gridCol w="1919526">
                  <a:extLst>
                    <a:ext uri="{9D8B030D-6E8A-4147-A177-3AD203B41FA5}">
                      <a16:colId xmlns:a16="http://schemas.microsoft.com/office/drawing/2014/main" val="2970502578"/>
                    </a:ext>
                  </a:extLst>
                </a:gridCol>
                <a:gridCol w="1919526">
                  <a:extLst>
                    <a:ext uri="{9D8B030D-6E8A-4147-A177-3AD203B41FA5}">
                      <a16:colId xmlns:a16="http://schemas.microsoft.com/office/drawing/2014/main" val="2822800969"/>
                    </a:ext>
                  </a:extLst>
                </a:gridCol>
              </a:tblGrid>
              <a:tr h="287852">
                <a:tc gridSpan="6">
                  <a:txBody>
                    <a:bodyPr/>
                    <a:lstStyle/>
                    <a:p>
                      <a:pPr marL="0" marR="0" algn="ctr">
                        <a:lnSpc>
                          <a:spcPct val="107000"/>
                        </a:lnSpc>
                        <a:spcBef>
                          <a:spcPts val="0"/>
                        </a:spcBef>
                        <a:spcAft>
                          <a:spcPts val="800"/>
                        </a:spcAft>
                      </a:pPr>
                      <a:r>
                        <a:rPr lang="en-US" sz="1800" b="1" dirty="0">
                          <a:solidFill>
                            <a:schemeClr val="tx1">
                              <a:lumMod val="95000"/>
                              <a:lumOff val="5000"/>
                            </a:schemeClr>
                          </a:solidFill>
                          <a:effectLst/>
                        </a:rPr>
                        <a:t>Table 1 Organizational Structures comparison  </a:t>
                      </a:r>
                      <a:endParaRPr lang="en-US" sz="1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67675759"/>
                  </a:ext>
                </a:extLst>
              </a:tr>
              <a:tr h="287852">
                <a:tc>
                  <a:txBody>
                    <a:bodyPr/>
                    <a:lstStyle/>
                    <a:p>
                      <a:pPr marL="0" marR="0">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Functional</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Weak Matrix</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Balanced Matrix</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Strong Matrix</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Projectized</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653882398"/>
                  </a:ext>
                </a:extLst>
              </a:tr>
              <a:tr h="1594751">
                <a:tc>
                  <a:txBody>
                    <a:bodyPr/>
                    <a:lstStyle/>
                    <a:p>
                      <a:pPr marL="111125" marR="0" indent="0">
                        <a:lnSpc>
                          <a:spcPct val="107000"/>
                        </a:lnSpc>
                        <a:spcBef>
                          <a:spcPts val="0"/>
                        </a:spcBef>
                        <a:spcAft>
                          <a:spcPts val="800"/>
                        </a:spcAft>
                      </a:pPr>
                      <a:r>
                        <a:rPr lang="en-US" sz="1800" dirty="0">
                          <a:effectLst/>
                        </a:rPr>
                        <a:t>Description</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Traditional organization with a direct supervisor.</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and FM share responsibility, with the FM having more authority.</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and FM share responsibility, with each having equal authority.</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and FM share responsibility, with the PM having more authority.</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Projects do not exist under functional departments. The PM has sole management authority.</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1047465174"/>
                  </a:ext>
                </a:extLst>
              </a:tr>
              <a:tr h="705508">
                <a:tc>
                  <a:txBody>
                    <a:bodyPr/>
                    <a:lstStyle/>
                    <a:p>
                      <a:pPr marL="55563" marR="0" indent="0">
                        <a:lnSpc>
                          <a:spcPct val="107000"/>
                        </a:lnSpc>
                        <a:spcBef>
                          <a:spcPts val="0"/>
                        </a:spcBef>
                        <a:spcAft>
                          <a:spcPts val="800"/>
                        </a:spcAft>
                      </a:pPr>
                      <a:r>
                        <a:rPr lang="en-US" sz="1800" dirty="0">
                          <a:effectLst/>
                        </a:rPr>
                        <a:t>Authority of project   manager</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Very 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 to medium.</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Medium to high.</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High.</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1438878295"/>
                  </a:ext>
                </a:extLst>
              </a:tr>
              <a:tr h="589063">
                <a:tc>
                  <a:txBody>
                    <a:bodyPr/>
                    <a:lstStyle/>
                    <a:p>
                      <a:pPr marL="55563" marR="0" indent="0">
                        <a:lnSpc>
                          <a:spcPct val="107000"/>
                        </a:lnSpc>
                        <a:spcBef>
                          <a:spcPts val="0"/>
                        </a:spcBef>
                        <a:spcAft>
                          <a:spcPts val="800"/>
                        </a:spcAft>
                      </a:pPr>
                      <a:r>
                        <a:rPr lang="en-US" sz="1800" dirty="0">
                          <a:effectLst/>
                        </a:rPr>
                        <a:t>Resource availability</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Very 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 to medium.</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Medium to high.</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High.</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3737301322"/>
                  </a:ext>
                </a:extLst>
              </a:tr>
              <a:tr h="589063">
                <a:tc>
                  <a:txBody>
                    <a:bodyPr/>
                    <a:lstStyle/>
                    <a:p>
                      <a:pPr marL="55563" marR="0" indent="0">
                        <a:lnSpc>
                          <a:spcPct val="107000"/>
                        </a:lnSpc>
                        <a:spcBef>
                          <a:spcPts val="0"/>
                        </a:spcBef>
                        <a:spcAft>
                          <a:spcPts val="800"/>
                        </a:spcAft>
                      </a:pPr>
                      <a:r>
                        <a:rPr lang="en-US" sz="1800" dirty="0">
                          <a:effectLst/>
                        </a:rPr>
                        <a:t>Project manager involvement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Full-time.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Full-time.</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Full-time.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365861819"/>
                  </a:ext>
                </a:extLst>
              </a:tr>
              <a:tr h="466810">
                <a:tc>
                  <a:txBody>
                    <a:bodyPr/>
                    <a:lstStyle/>
                    <a:p>
                      <a:pPr marL="55563" marR="0" indent="0">
                        <a:lnSpc>
                          <a:spcPct val="107000"/>
                        </a:lnSpc>
                        <a:spcBef>
                          <a:spcPts val="0"/>
                        </a:spcBef>
                        <a:spcAft>
                          <a:spcPts val="800"/>
                        </a:spcAft>
                      </a:pPr>
                      <a:r>
                        <a:rPr lang="en-US" sz="1800" dirty="0">
                          <a:effectLst/>
                        </a:rPr>
                        <a:t>Staff involvement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Full-time.</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Full-time.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883312768"/>
                  </a:ext>
                </a:extLst>
              </a:tr>
              <a:tr h="1059192">
                <a:tc>
                  <a:txBody>
                    <a:bodyPr/>
                    <a:lstStyle/>
                    <a:p>
                      <a:pPr marL="111125" marR="0" indent="0">
                        <a:lnSpc>
                          <a:spcPct val="107000"/>
                        </a:lnSpc>
                        <a:spcBef>
                          <a:spcPts val="0"/>
                        </a:spcBef>
                        <a:spcAft>
                          <a:spcPts val="800"/>
                        </a:spcAft>
                      </a:pPr>
                      <a:r>
                        <a:rPr lang="en-US" sz="1800" dirty="0">
                          <a:effectLst/>
                        </a:rPr>
                        <a:t>Advantages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FM holds accountability for the project.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gets some authority to manage the project.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and FM share the responsibility of the project.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gets more authority to assign resources and manage the project.</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has full authority to staff and manage the project.</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4107415045"/>
                  </a:ext>
                </a:extLst>
              </a:tr>
              <a:tr h="839370">
                <a:tc>
                  <a:txBody>
                    <a:bodyPr/>
                    <a:lstStyle/>
                    <a:p>
                      <a:pPr marL="111125" marR="0" indent="0">
                        <a:lnSpc>
                          <a:spcPct val="107000"/>
                        </a:lnSpc>
                        <a:spcBef>
                          <a:spcPts val="0"/>
                        </a:spcBef>
                        <a:spcAft>
                          <a:spcPts val="800"/>
                        </a:spcAft>
                      </a:pPr>
                      <a:r>
                        <a:rPr lang="en-US" sz="1800" dirty="0">
                          <a:effectLst/>
                        </a:rPr>
                        <a:t>Disadvantages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holds little or no authority.</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FM can see the PM as a threat and cause conflict.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and FM can be confused about who manages what.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FM may feel out of the loop.</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holds accountability for the project.</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337345538"/>
                  </a:ext>
                </a:extLst>
              </a:tr>
            </a:tbl>
          </a:graphicData>
        </a:graphic>
      </p:graphicFrame>
    </p:spTree>
    <p:extLst>
      <p:ext uri="{BB962C8B-B14F-4D97-AF65-F5344CB8AC3E}">
        <p14:creationId xmlns:p14="http://schemas.microsoft.com/office/powerpoint/2010/main" val="3840955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E890F905-DA1E-B268-F87C-DDD77C2EC7BF}"/>
              </a:ext>
            </a:extLst>
          </p:cNvPr>
          <p:cNvSpPr txBox="1"/>
          <p:nvPr/>
        </p:nvSpPr>
        <p:spPr>
          <a:xfrm>
            <a:off x="971257" y="946850"/>
            <a:ext cx="10734675" cy="5017527"/>
          </a:xfrm>
          <a:prstGeom prst="rect">
            <a:avLst/>
          </a:prstGeom>
          <a:noFill/>
        </p:spPr>
        <p:txBody>
          <a:bodyPr wrap="square">
            <a:spAutoFit/>
          </a:bodyPr>
          <a:lstStyle/>
          <a:p>
            <a:pPr marL="0" marR="1155700">
              <a:lnSpc>
                <a:spcPct val="150000"/>
              </a:lnSpc>
              <a:spcBef>
                <a:spcPts val="0"/>
              </a:spcBef>
              <a:spcAft>
                <a:spcPts val="750"/>
              </a:spcAft>
            </a:pPr>
            <a:r>
              <a:rPr lang="en-US" altLang="en-US" sz="2200" b="1" dirty="0">
                <a:latin typeface="Times New Roman" panose="02020603050405020304" pitchFamily="18" charset="0"/>
                <a:cs typeface="Times New Roman" panose="02020603050405020304" pitchFamily="18" charset="0"/>
              </a:rPr>
              <a:t>Choosing the Appropriate Project Management Structure</a:t>
            </a:r>
            <a:endParaRPr lang="en-US" sz="22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ts val="1575"/>
              </a:lnSpc>
              <a:spcBef>
                <a:spcPts val="0"/>
              </a:spcBef>
              <a:spcAft>
                <a:spcPts val="750"/>
              </a:spcAft>
            </a:pP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Depending on the autonomy the project needs to complete successfully, the project considerations include the following:</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1. Size of the project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2. Strategic importance</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3. Novelty and need for innovation.</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4. Need for integration (number of departments involved)</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5. Environmental complexity.</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1444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876266"/>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1F1AFCF2-6F26-FE02-C504-12035B861A96}"/>
              </a:ext>
            </a:extLst>
          </p:cNvPr>
          <p:cNvSpPr txBox="1">
            <a:spLocks/>
          </p:cNvSpPr>
          <p:nvPr/>
        </p:nvSpPr>
        <p:spPr>
          <a:xfrm>
            <a:off x="728662" y="1866866"/>
            <a:ext cx="10543683" cy="5715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endParaRPr lang="en-US" sz="3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2BABDCB-9A76-D65D-59BC-19D9E47018AB}"/>
              </a:ext>
            </a:extLst>
          </p:cNvPr>
          <p:cNvSpPr txBox="1"/>
          <p:nvPr/>
        </p:nvSpPr>
        <p:spPr>
          <a:xfrm>
            <a:off x="1138335" y="1368848"/>
            <a:ext cx="10134010" cy="3827458"/>
          </a:xfrm>
          <a:prstGeom prst="rect">
            <a:avLst/>
          </a:prstGeom>
          <a:noFill/>
        </p:spPr>
        <p:txBody>
          <a:bodyPr wrap="square">
            <a:spAutoFit/>
          </a:bodyPr>
          <a:lstStyle/>
          <a:p>
            <a:pPr marL="0" marR="1155700" algn="ctr">
              <a:lnSpc>
                <a:spcPct val="150000"/>
              </a:lnSpc>
              <a:spcBef>
                <a:spcPts val="0"/>
              </a:spcBef>
              <a:spcAft>
                <a:spcPts val="750"/>
              </a:spcAft>
            </a:pPr>
            <a:r>
              <a:rPr lang="en-US" altLang="en-US" sz="2200" b="1" dirty="0">
                <a:latin typeface="Times New Roman" panose="02020603050405020304" pitchFamily="18" charset="0"/>
                <a:cs typeface="Times New Roman" panose="02020603050405020304" pitchFamily="18" charset="0"/>
              </a:rPr>
              <a:t>Choosing the Appropriate Project Management Structure</a:t>
            </a:r>
          </a:p>
          <a:p>
            <a:pPr marL="0" marR="1155700" algn="ctr">
              <a:spcBef>
                <a:spcPts val="0"/>
              </a:spcBef>
              <a:spcAft>
                <a:spcPts val="750"/>
              </a:spcAft>
            </a:pPr>
            <a:endParaRPr lang="en-US" sz="22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6. Budget and time constraints.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7. Stability of resource requirements.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sz="22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Higher the levels of these seven factors, the more autonomy and authority the project manager and project team need to be successful. This would lead to using of either projectized structure or a matrix structure.</a:t>
            </a:r>
          </a:p>
        </p:txBody>
      </p:sp>
    </p:spTree>
    <p:extLst>
      <p:ext uri="{BB962C8B-B14F-4D97-AF65-F5344CB8AC3E}">
        <p14:creationId xmlns:p14="http://schemas.microsoft.com/office/powerpoint/2010/main" val="7050213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0A4D372-1268-4D16-B7D2-4A9228D0B153}"/>
</file>

<file path=customXml/itemProps2.xml><?xml version="1.0" encoding="utf-8"?>
<ds:datastoreItem xmlns:ds="http://schemas.openxmlformats.org/officeDocument/2006/customXml" ds:itemID="{2FE6C68B-B302-473B-88EF-6CFB7960F1D0}"/>
</file>

<file path=customXml/itemProps3.xml><?xml version="1.0" encoding="utf-8"?>
<ds:datastoreItem xmlns:ds="http://schemas.openxmlformats.org/officeDocument/2006/customXml" ds:itemID="{53CF2E6F-03F6-46F3-B18D-869BA9CEFC90}"/>
</file>

<file path=docProps/app.xml><?xml version="1.0" encoding="utf-8"?>
<Properties xmlns="http://schemas.openxmlformats.org/officeDocument/2006/extended-properties" xmlns:vt="http://schemas.openxmlformats.org/officeDocument/2006/docPropsVTypes">
  <TotalTime>987</TotalTime>
  <Words>2065</Words>
  <Application>Microsoft Office PowerPoint</Application>
  <PresentationFormat>Widescreen</PresentationFormat>
  <Paragraphs>237</Paragraphs>
  <Slides>25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Calibri Light</vt:lpstr>
      <vt:lpstr>Noto Sans</vt:lpstr>
      <vt:lpstr>Roboto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29</cp:revision>
  <dcterms:created xsi:type="dcterms:W3CDTF">2023-04-29T09:08:23Z</dcterms:created>
  <dcterms:modified xsi:type="dcterms:W3CDTF">2024-06-26T14:32:34Z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