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6.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480" r:id="rId5"/>
    <p:sldId id="303" r:id="rId6"/>
    <p:sldId id="482" r:id="rId7"/>
    <p:sldId id="612" r:id="rId8"/>
    <p:sldId id="559" r:id="rId9"/>
    <p:sldId id="562" r:id="rId10"/>
    <p:sldId id="564" r:id="rId11"/>
    <p:sldId id="565" r:id="rId12"/>
    <p:sldId id="619" r:id="rId13"/>
    <p:sldId id="620" r:id="rId14"/>
    <p:sldId id="621" r:id="rId15"/>
    <p:sldId id="622" r:id="rId16"/>
    <p:sldId id="623" r:id="rId17"/>
    <p:sldId id="624" r:id="rId18"/>
    <p:sldId id="625" r:id="rId19"/>
    <p:sldId id="626" r:id="rId20"/>
    <p:sldId id="627" r:id="rId21"/>
    <p:sldId id="628" r:id="rId22"/>
    <p:sldId id="629" r:id="rId23"/>
    <p:sldId id="630" r:id="rId24"/>
    <p:sldId id="631" r:id="rId25"/>
    <p:sldId id="632" r:id="rId26"/>
    <p:sldId id="654" r:id="rId27"/>
    <p:sldId id="655" r:id="rId28"/>
    <p:sldId id="656" r:id="rId29"/>
    <p:sldId id="647" r:id="rId30"/>
    <p:sldId id="648" r:id="rId31"/>
    <p:sldId id="633" r:id="rId32"/>
    <p:sldId id="634" r:id="rId33"/>
    <p:sldId id="637" r:id="rId34"/>
    <p:sldId id="638" r:id="rId35"/>
    <p:sldId id="639" r:id="rId36"/>
    <p:sldId id="640" r:id="rId37"/>
    <p:sldId id="643" r:id="rId38"/>
    <p:sldId id="644" r:id="rId39"/>
    <p:sldId id="642" r:id="rId40"/>
    <p:sldId id="649" r:id="rId41"/>
    <p:sldId id="635" r:id="rId42"/>
    <p:sldId id="645" r:id="rId43"/>
    <p:sldId id="650" r:id="rId44"/>
    <p:sldId id="651" r:id="rId45"/>
    <p:sldId id="652" r:id="rId46"/>
    <p:sldId id="65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612"/>
            <p14:sldId id="559"/>
            <p14:sldId id="562"/>
            <p14:sldId id="564"/>
            <p14:sldId id="565"/>
            <p14:sldId id="619"/>
            <p14:sldId id="620"/>
            <p14:sldId id="621"/>
            <p14:sldId id="622"/>
            <p14:sldId id="623"/>
            <p14:sldId id="624"/>
            <p14:sldId id="625"/>
            <p14:sldId id="626"/>
            <p14:sldId id="627"/>
            <p14:sldId id="628"/>
            <p14:sldId id="629"/>
            <p14:sldId id="630"/>
            <p14:sldId id="631"/>
            <p14:sldId id="632"/>
            <p14:sldId id="654"/>
            <p14:sldId id="655"/>
            <p14:sldId id="656"/>
            <p14:sldId id="647"/>
            <p14:sldId id="648"/>
            <p14:sldId id="633"/>
            <p14:sldId id="634"/>
            <p14:sldId id="637"/>
            <p14:sldId id="638"/>
            <p14:sldId id="639"/>
            <p14:sldId id="640"/>
            <p14:sldId id="643"/>
            <p14:sldId id="644"/>
            <p14:sldId id="642"/>
            <p14:sldId id="649"/>
            <p14:sldId id="635"/>
            <p14:sldId id="645"/>
            <p14:sldId id="650"/>
            <p14:sldId id="651"/>
            <p14:sldId id="652"/>
            <p14:sldId id="65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2/12/2026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2/12/2026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2/12/2026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8.emf"/></Relationships>
</file>

<file path=ppt/slides/_rels/slide17.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9.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image" Target="../media/image45.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541240"/>
            <a:ext cx="6111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a:p>
            <a:r>
              <a:rPr lang="en-US" sz="4400" b="1" dirty="0">
                <a:solidFill>
                  <a:srgbClr val="00B0F0"/>
                </a:solidFill>
                <a:latin typeface="Times New Roman" panose="02020603050405020304" pitchFamily="18" charset="0"/>
                <a:cs typeface="Times New Roman" panose="02020603050405020304" pitchFamily="18" charset="0"/>
              </a:rPr>
              <a:t> (AI644)</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103860" y="59789"/>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6657" y="2864278"/>
            <a:ext cx="611199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sz="4400" b="1" dirty="0">
                <a:solidFill>
                  <a:srgbClr val="004B89"/>
                </a:solidFill>
                <a:cs typeface="Calibri"/>
              </a:rPr>
              <a:t>Exploration and Exploitation</a:t>
            </a:r>
            <a:endParaRPr lang="en-US"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32321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956187" y="1155869"/>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180431" y="2551837"/>
            <a:ext cx="11485543" cy="2610843"/>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Exploration and Exploitation</a:t>
            </a:r>
          </a:p>
          <a:p>
            <a:pPr marL="457200" indent="-457200">
              <a:lnSpc>
                <a:spcPct val="150000"/>
              </a:lnSpc>
              <a:buFont typeface="Arial" panose="020B0604020202020204" pitchFamily="34" charset="0"/>
              <a:buChar char="•"/>
            </a:pPr>
            <a:r>
              <a:rPr lang="en-US" sz="2800" dirty="0"/>
              <a:t>Define and explain the trade off between Exploration and Exploitation.</a:t>
            </a:r>
          </a:p>
          <a:p>
            <a:pPr marL="457200" indent="-457200">
              <a:lnSpc>
                <a:spcPct val="150000"/>
              </a:lnSpc>
              <a:buFont typeface="Arial" panose="020B0604020202020204" pitchFamily="34" charset="0"/>
              <a:buChar char="•"/>
            </a:pPr>
            <a:r>
              <a:rPr lang="en-US" sz="2800" dirty="0"/>
              <a:t>Understand The Multi-Armed Bandit.</a:t>
            </a:r>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890186" y="804766"/>
            <a:ext cx="2430981"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Recap</a:t>
            </a:r>
            <a:endParaRPr sz="3264" dirty="0">
              <a:latin typeface="Georgia" panose="02040502050405020303" pitchFamily="18" charset="0"/>
            </a:endParaRPr>
          </a:p>
        </p:txBody>
      </p:sp>
      <p:pic>
        <p:nvPicPr>
          <p:cNvPr id="3" name="object 3"/>
          <p:cNvPicPr/>
          <p:nvPr/>
        </p:nvPicPr>
        <p:blipFill>
          <a:blip r:embed="rId2" cstate="print"/>
          <a:stretch>
            <a:fillRect/>
          </a:stretch>
        </p:blipFill>
        <p:spPr>
          <a:xfrm>
            <a:off x="4132627" y="1828849"/>
            <a:ext cx="3946101" cy="1726055"/>
          </a:xfrm>
          <a:prstGeom prst="rect">
            <a:avLst/>
          </a:prstGeom>
        </p:spPr>
      </p:pic>
      <p:sp>
        <p:nvSpPr>
          <p:cNvPr id="4" name="object 4"/>
          <p:cNvSpPr txBox="1"/>
          <p:nvPr/>
        </p:nvSpPr>
        <p:spPr>
          <a:xfrm>
            <a:off x="1961200" y="4048807"/>
            <a:ext cx="8254062" cy="2103635"/>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sz="1597" spc="-25" dirty="0">
                <a:latin typeface="Georgia" panose="02040502050405020303" pitchFamily="18" charset="0"/>
                <a:cs typeface="Georgia"/>
              </a:rPr>
              <a:t>Reinforcement</a:t>
            </a:r>
            <a:r>
              <a:rPr sz="1597" spc="67" dirty="0">
                <a:latin typeface="Georgia" panose="02040502050405020303" pitchFamily="18" charset="0"/>
                <a:cs typeface="Georgia"/>
              </a:rPr>
              <a:t> </a:t>
            </a:r>
            <a:r>
              <a:rPr sz="1597" spc="-8" dirty="0">
                <a:latin typeface="Georgia" panose="02040502050405020303" pitchFamily="18" charset="0"/>
                <a:cs typeface="Georgia"/>
              </a:rPr>
              <a:t>learning</a:t>
            </a:r>
            <a:r>
              <a:rPr sz="1597" spc="75" dirty="0">
                <a:latin typeface="Georgia" panose="02040502050405020303" pitchFamily="18" charset="0"/>
                <a:cs typeface="Georgia"/>
              </a:rPr>
              <a:t> </a:t>
            </a:r>
            <a:r>
              <a:rPr sz="1597" spc="-34" dirty="0">
                <a:latin typeface="Georgia" panose="02040502050405020303" pitchFamily="18" charset="0"/>
                <a:cs typeface="Georgia"/>
              </a:rPr>
              <a:t>is</a:t>
            </a:r>
            <a:r>
              <a:rPr sz="1597" spc="67" dirty="0">
                <a:latin typeface="Georgia" panose="02040502050405020303" pitchFamily="18" charset="0"/>
                <a:cs typeface="Georgia"/>
              </a:rPr>
              <a:t> </a:t>
            </a:r>
            <a:r>
              <a:rPr sz="1597" dirty="0">
                <a:latin typeface="Georgia" panose="02040502050405020303" pitchFamily="18" charset="0"/>
                <a:cs typeface="Georgia"/>
              </a:rPr>
              <a:t>the</a:t>
            </a:r>
            <a:r>
              <a:rPr sz="1597" spc="75" dirty="0">
                <a:latin typeface="Georgia" panose="02040502050405020303" pitchFamily="18" charset="0"/>
                <a:cs typeface="Georgia"/>
              </a:rPr>
              <a:t> </a:t>
            </a:r>
            <a:r>
              <a:rPr sz="1597" spc="-17" dirty="0">
                <a:latin typeface="Georgia" panose="02040502050405020303" pitchFamily="18" charset="0"/>
                <a:cs typeface="Georgia"/>
              </a:rPr>
              <a:t>science</a:t>
            </a:r>
            <a:r>
              <a:rPr sz="1597" spc="67" dirty="0">
                <a:latin typeface="Georgia" panose="02040502050405020303" pitchFamily="18" charset="0"/>
                <a:cs typeface="Georgia"/>
              </a:rPr>
              <a:t> </a:t>
            </a:r>
            <a:r>
              <a:rPr sz="1597" spc="-17" dirty="0">
                <a:latin typeface="Georgia" panose="02040502050405020303" pitchFamily="18" charset="0"/>
                <a:cs typeface="Georgia"/>
              </a:rPr>
              <a:t>of</a:t>
            </a:r>
            <a:r>
              <a:rPr sz="1597" spc="75" dirty="0">
                <a:latin typeface="Georgia" panose="02040502050405020303" pitchFamily="18" charset="0"/>
                <a:cs typeface="Georgia"/>
              </a:rPr>
              <a:t> </a:t>
            </a:r>
            <a:r>
              <a:rPr sz="1597" spc="-8" dirty="0">
                <a:latin typeface="Georgia" panose="02040502050405020303" pitchFamily="18" charset="0"/>
                <a:cs typeface="Georgia"/>
              </a:rPr>
              <a:t>learning</a:t>
            </a:r>
            <a:r>
              <a:rPr sz="1597" spc="67" dirty="0">
                <a:latin typeface="Georgia" panose="02040502050405020303" pitchFamily="18" charset="0"/>
                <a:cs typeface="Georgia"/>
              </a:rPr>
              <a:t> </a:t>
            </a:r>
            <a:r>
              <a:rPr sz="1597" spc="-8" dirty="0">
                <a:latin typeface="Georgia" panose="02040502050405020303" pitchFamily="18" charset="0"/>
                <a:cs typeface="Georgia"/>
              </a:rPr>
              <a:t>to</a:t>
            </a:r>
            <a:r>
              <a:rPr sz="1597" spc="75" dirty="0">
                <a:latin typeface="Georgia" panose="02040502050405020303" pitchFamily="18" charset="0"/>
                <a:cs typeface="Georgia"/>
              </a:rPr>
              <a:t> </a:t>
            </a:r>
            <a:r>
              <a:rPr sz="1597" spc="-17" dirty="0">
                <a:latin typeface="Georgia" panose="02040502050405020303" pitchFamily="18" charset="0"/>
                <a:cs typeface="Georgia"/>
              </a:rPr>
              <a:t>make</a:t>
            </a:r>
            <a:r>
              <a:rPr sz="1597" spc="67" dirty="0">
                <a:latin typeface="Georgia" panose="02040502050405020303" pitchFamily="18" charset="0"/>
                <a:cs typeface="Georgia"/>
              </a:rPr>
              <a:t> </a:t>
            </a:r>
            <a:r>
              <a:rPr sz="1597" spc="-17" dirty="0">
                <a:latin typeface="Georgia" panose="02040502050405020303" pitchFamily="18" charset="0"/>
                <a:cs typeface="Georgia"/>
              </a:rPr>
              <a:t>decisions</a:t>
            </a:r>
            <a:endParaRPr sz="1597" dirty="0">
              <a:latin typeface="Georgia" panose="02040502050405020303" pitchFamily="18" charset="0"/>
              <a:cs typeface="Georgia"/>
            </a:endParaRPr>
          </a:p>
          <a:p>
            <a:pPr marL="322098" indent="-259118">
              <a:spcBef>
                <a:spcPts val="597"/>
              </a:spcBef>
              <a:buClr>
                <a:srgbClr val="3333B2"/>
              </a:buClr>
              <a:buSzPct val="110526"/>
              <a:buFont typeface="Arial" panose="020B0604020202020204" pitchFamily="34" charset="0"/>
              <a:buChar char="•"/>
              <a:tabLst>
                <a:tab pos="319168" algn="l"/>
              </a:tabLst>
            </a:pPr>
            <a:r>
              <a:rPr sz="1597" spc="-8" dirty="0">
                <a:latin typeface="Georgia" panose="02040502050405020303" pitchFamily="18" charset="0"/>
                <a:cs typeface="Georgia"/>
              </a:rPr>
              <a:t>Agents</a:t>
            </a:r>
            <a:r>
              <a:rPr sz="1597" spc="51" dirty="0">
                <a:latin typeface="Georgia" panose="02040502050405020303" pitchFamily="18" charset="0"/>
                <a:cs typeface="Georgia"/>
              </a:rPr>
              <a:t> </a:t>
            </a:r>
            <a:r>
              <a:rPr sz="1597" spc="-8" dirty="0">
                <a:latin typeface="Georgia" panose="02040502050405020303" pitchFamily="18" charset="0"/>
                <a:cs typeface="Georgia"/>
              </a:rPr>
              <a:t>can</a:t>
            </a:r>
            <a:r>
              <a:rPr sz="1597" spc="59" dirty="0">
                <a:latin typeface="Georgia" panose="02040502050405020303" pitchFamily="18" charset="0"/>
                <a:cs typeface="Georgia"/>
              </a:rPr>
              <a:t> </a:t>
            </a:r>
            <a:r>
              <a:rPr sz="1597" spc="-8" dirty="0">
                <a:latin typeface="Georgia" panose="02040502050405020303" pitchFamily="18" charset="0"/>
                <a:cs typeface="Georgia"/>
              </a:rPr>
              <a:t>learn</a:t>
            </a:r>
            <a:r>
              <a:rPr sz="1597" spc="59" dirty="0">
                <a:latin typeface="Georgia" panose="02040502050405020303" pitchFamily="18" charset="0"/>
                <a:cs typeface="Georgia"/>
              </a:rPr>
              <a:t> </a:t>
            </a:r>
            <a:r>
              <a:rPr sz="1597" spc="17" dirty="0">
                <a:latin typeface="Georgia" panose="02040502050405020303" pitchFamily="18" charset="0"/>
                <a:cs typeface="Georgia"/>
              </a:rPr>
              <a:t>a</a:t>
            </a:r>
            <a:r>
              <a:rPr sz="1597" spc="51" dirty="0">
                <a:latin typeface="Georgia" panose="02040502050405020303" pitchFamily="18" charset="0"/>
                <a:cs typeface="Georgia"/>
              </a:rPr>
              <a:t> </a:t>
            </a:r>
            <a:r>
              <a:rPr sz="1597" b="1" dirty="0">
                <a:solidFill>
                  <a:srgbClr val="0046FF"/>
                </a:solidFill>
                <a:latin typeface="Georgia" panose="02040502050405020303" pitchFamily="18" charset="0"/>
                <a:cs typeface="Palatino Linotype"/>
              </a:rPr>
              <a:t>policy</a:t>
            </a:r>
            <a:r>
              <a:rPr sz="1597" dirty="0">
                <a:latin typeface="Georgia" panose="02040502050405020303" pitchFamily="18" charset="0"/>
                <a:cs typeface="Georgia"/>
              </a:rPr>
              <a:t>,</a:t>
            </a:r>
            <a:r>
              <a:rPr sz="1597" spc="59" dirty="0">
                <a:latin typeface="Georgia" panose="02040502050405020303" pitchFamily="18" charset="0"/>
                <a:cs typeface="Georgia"/>
              </a:rPr>
              <a:t> </a:t>
            </a:r>
            <a:r>
              <a:rPr sz="1597" b="1" spc="-8" dirty="0">
                <a:solidFill>
                  <a:srgbClr val="0046FF"/>
                </a:solidFill>
                <a:latin typeface="Georgia" panose="02040502050405020303" pitchFamily="18" charset="0"/>
                <a:cs typeface="Palatino Linotype"/>
              </a:rPr>
              <a:t>value</a:t>
            </a:r>
            <a:r>
              <a:rPr sz="1597" b="1" spc="67" dirty="0">
                <a:solidFill>
                  <a:srgbClr val="0046FF"/>
                </a:solidFill>
                <a:latin typeface="Georgia" panose="02040502050405020303" pitchFamily="18" charset="0"/>
                <a:cs typeface="Palatino Linotype"/>
              </a:rPr>
              <a:t> </a:t>
            </a:r>
            <a:r>
              <a:rPr sz="1597" b="1" dirty="0">
                <a:solidFill>
                  <a:srgbClr val="0046FF"/>
                </a:solidFill>
                <a:latin typeface="Georgia" panose="02040502050405020303" pitchFamily="18" charset="0"/>
                <a:cs typeface="Palatino Linotype"/>
              </a:rPr>
              <a:t>function</a:t>
            </a:r>
            <a:r>
              <a:rPr sz="1597" b="1" spc="51" dirty="0">
                <a:solidFill>
                  <a:srgbClr val="0046FF"/>
                </a:solidFill>
                <a:latin typeface="Georgia" panose="02040502050405020303" pitchFamily="18" charset="0"/>
                <a:cs typeface="Palatino Linotype"/>
              </a:rPr>
              <a:t> </a:t>
            </a:r>
            <a:r>
              <a:rPr sz="1597" dirty="0">
                <a:latin typeface="Georgia" panose="02040502050405020303" pitchFamily="18" charset="0"/>
                <a:cs typeface="Georgia"/>
              </a:rPr>
              <a:t>and/or</a:t>
            </a:r>
            <a:r>
              <a:rPr sz="1597" spc="51" dirty="0">
                <a:latin typeface="Georgia" panose="02040502050405020303" pitchFamily="18" charset="0"/>
                <a:cs typeface="Georgia"/>
              </a:rPr>
              <a:t> </a:t>
            </a:r>
            <a:r>
              <a:rPr sz="1597" spc="17" dirty="0">
                <a:latin typeface="Georgia" panose="02040502050405020303" pitchFamily="18" charset="0"/>
                <a:cs typeface="Georgia"/>
              </a:rPr>
              <a:t>a</a:t>
            </a:r>
            <a:r>
              <a:rPr sz="1597" spc="59" dirty="0">
                <a:latin typeface="Georgia" panose="02040502050405020303" pitchFamily="18" charset="0"/>
                <a:cs typeface="Georgia"/>
              </a:rPr>
              <a:t> </a:t>
            </a:r>
            <a:r>
              <a:rPr sz="1597" b="1" dirty="0">
                <a:solidFill>
                  <a:srgbClr val="0046FF"/>
                </a:solidFill>
                <a:latin typeface="Georgia" panose="02040502050405020303" pitchFamily="18" charset="0"/>
                <a:cs typeface="Palatino Linotype"/>
              </a:rPr>
              <a:t>model</a:t>
            </a:r>
            <a:endParaRPr sz="1597" dirty="0">
              <a:latin typeface="Georgia" panose="02040502050405020303" pitchFamily="18" charset="0"/>
              <a:cs typeface="Palatino Linotype"/>
            </a:endParaRPr>
          </a:p>
          <a:p>
            <a:pPr marL="322098" indent="-259118">
              <a:spcBef>
                <a:spcPts val="597"/>
              </a:spcBef>
              <a:buClr>
                <a:srgbClr val="3333B2"/>
              </a:buClr>
              <a:buSzPct val="110526"/>
              <a:buFont typeface="Arial" panose="020B0604020202020204" pitchFamily="34" charset="0"/>
              <a:buChar char="•"/>
              <a:tabLst>
                <a:tab pos="319168" algn="l"/>
              </a:tabLst>
            </a:pPr>
            <a:r>
              <a:rPr sz="1597" spc="-8" dirty="0">
                <a:latin typeface="Georgia" panose="02040502050405020303" pitchFamily="18" charset="0"/>
                <a:cs typeface="Georgia"/>
              </a:rPr>
              <a:t>The</a:t>
            </a:r>
            <a:r>
              <a:rPr sz="1597" spc="75" dirty="0">
                <a:latin typeface="Georgia" panose="02040502050405020303" pitchFamily="18" charset="0"/>
                <a:cs typeface="Georgia"/>
              </a:rPr>
              <a:t> </a:t>
            </a:r>
            <a:r>
              <a:rPr sz="1597" spc="-8" dirty="0">
                <a:latin typeface="Georgia" panose="02040502050405020303" pitchFamily="18" charset="0"/>
                <a:cs typeface="Georgia"/>
              </a:rPr>
              <a:t>general</a:t>
            </a:r>
            <a:r>
              <a:rPr sz="1597" spc="84" dirty="0">
                <a:latin typeface="Georgia" panose="02040502050405020303" pitchFamily="18" charset="0"/>
                <a:cs typeface="Georgia"/>
              </a:rPr>
              <a:t> </a:t>
            </a:r>
            <a:r>
              <a:rPr sz="1597" spc="-25" dirty="0">
                <a:latin typeface="Georgia" panose="02040502050405020303" pitchFamily="18" charset="0"/>
                <a:cs typeface="Georgia"/>
              </a:rPr>
              <a:t>problem</a:t>
            </a:r>
            <a:r>
              <a:rPr sz="1597" spc="84" dirty="0">
                <a:latin typeface="Georgia" panose="02040502050405020303" pitchFamily="18" charset="0"/>
                <a:cs typeface="Georgia"/>
              </a:rPr>
              <a:t> </a:t>
            </a:r>
            <a:r>
              <a:rPr sz="1597" spc="-25" dirty="0">
                <a:latin typeface="Georgia" panose="02040502050405020303" pitchFamily="18" charset="0"/>
                <a:cs typeface="Georgia"/>
              </a:rPr>
              <a:t>involves</a:t>
            </a:r>
            <a:r>
              <a:rPr sz="1597" spc="84" dirty="0">
                <a:latin typeface="Georgia" panose="02040502050405020303" pitchFamily="18" charset="0"/>
                <a:cs typeface="Georgia"/>
              </a:rPr>
              <a:t> </a:t>
            </a:r>
            <a:r>
              <a:rPr sz="1597" spc="-8" dirty="0">
                <a:latin typeface="Georgia" panose="02040502050405020303" pitchFamily="18" charset="0"/>
                <a:cs typeface="Georgia"/>
              </a:rPr>
              <a:t>taking</a:t>
            </a:r>
            <a:r>
              <a:rPr sz="1597" spc="84" dirty="0">
                <a:latin typeface="Georgia" panose="02040502050405020303" pitchFamily="18" charset="0"/>
                <a:cs typeface="Georgia"/>
              </a:rPr>
              <a:t> </a:t>
            </a:r>
            <a:r>
              <a:rPr sz="1597" spc="-17" dirty="0">
                <a:latin typeface="Georgia" panose="02040502050405020303" pitchFamily="18" charset="0"/>
                <a:cs typeface="Georgia"/>
              </a:rPr>
              <a:t>into</a:t>
            </a:r>
            <a:r>
              <a:rPr sz="1597" spc="75" dirty="0">
                <a:latin typeface="Georgia" panose="02040502050405020303" pitchFamily="18" charset="0"/>
                <a:cs typeface="Georgia"/>
              </a:rPr>
              <a:t> </a:t>
            </a:r>
            <a:r>
              <a:rPr sz="1597" spc="-8" dirty="0">
                <a:latin typeface="Georgia" panose="02040502050405020303" pitchFamily="18" charset="0"/>
                <a:cs typeface="Georgia"/>
              </a:rPr>
              <a:t>account</a:t>
            </a:r>
            <a:r>
              <a:rPr sz="1597" spc="84" dirty="0">
                <a:latin typeface="Georgia" panose="02040502050405020303" pitchFamily="18" charset="0"/>
                <a:cs typeface="Georgia"/>
              </a:rPr>
              <a:t> </a:t>
            </a:r>
            <a:r>
              <a:rPr sz="1597" b="1" spc="17" dirty="0">
                <a:solidFill>
                  <a:srgbClr val="0046FF"/>
                </a:solidFill>
                <a:latin typeface="Georgia" panose="02040502050405020303" pitchFamily="18" charset="0"/>
                <a:cs typeface="Palatino Linotype"/>
              </a:rPr>
              <a:t>time</a:t>
            </a:r>
            <a:r>
              <a:rPr sz="1597" b="1" spc="75" dirty="0">
                <a:solidFill>
                  <a:srgbClr val="0046FF"/>
                </a:solidFill>
                <a:latin typeface="Georgia" panose="02040502050405020303" pitchFamily="18" charset="0"/>
                <a:cs typeface="Palatino Linotype"/>
              </a:rPr>
              <a:t> </a:t>
            </a:r>
            <a:r>
              <a:rPr sz="1597" spc="-8" dirty="0">
                <a:latin typeface="Georgia" panose="02040502050405020303" pitchFamily="18" charset="0"/>
                <a:cs typeface="Georgia"/>
              </a:rPr>
              <a:t>and</a:t>
            </a:r>
            <a:r>
              <a:rPr sz="1597" spc="84" dirty="0">
                <a:latin typeface="Georgia" panose="02040502050405020303" pitchFamily="18" charset="0"/>
                <a:cs typeface="Georgia"/>
              </a:rPr>
              <a:t> </a:t>
            </a:r>
            <a:r>
              <a:rPr sz="1597" b="1" spc="17" dirty="0">
                <a:solidFill>
                  <a:srgbClr val="0046FF"/>
                </a:solidFill>
                <a:latin typeface="Georgia" panose="02040502050405020303" pitchFamily="18" charset="0"/>
                <a:cs typeface="Palatino Linotype"/>
              </a:rPr>
              <a:t>consequences</a:t>
            </a:r>
            <a:endParaRPr sz="1597" dirty="0">
              <a:latin typeface="Georgia" panose="02040502050405020303" pitchFamily="18" charset="0"/>
              <a:cs typeface="Palatino Linotype"/>
            </a:endParaRPr>
          </a:p>
          <a:p>
            <a:pPr marL="322098" indent="-259118">
              <a:spcBef>
                <a:spcPts val="597"/>
              </a:spcBef>
              <a:buClr>
                <a:srgbClr val="3333B2"/>
              </a:buClr>
              <a:buSzPct val="110526"/>
              <a:buFont typeface="Arial" panose="020B0604020202020204" pitchFamily="34" charset="0"/>
              <a:buChar char="•"/>
              <a:tabLst>
                <a:tab pos="319168" algn="l"/>
              </a:tabLst>
            </a:pPr>
            <a:r>
              <a:rPr sz="1597" spc="-25" dirty="0">
                <a:latin typeface="Georgia" panose="02040502050405020303" pitchFamily="18" charset="0"/>
                <a:cs typeface="Georgia"/>
              </a:rPr>
              <a:t>Decisions</a:t>
            </a:r>
            <a:r>
              <a:rPr sz="1597" spc="67" dirty="0">
                <a:latin typeface="Georgia" panose="02040502050405020303" pitchFamily="18" charset="0"/>
                <a:cs typeface="Georgia"/>
              </a:rPr>
              <a:t> </a:t>
            </a:r>
            <a:r>
              <a:rPr sz="1597" dirty="0">
                <a:latin typeface="Georgia" panose="02040502050405020303" pitchFamily="18" charset="0"/>
                <a:cs typeface="Georgia"/>
              </a:rPr>
              <a:t>affect</a:t>
            </a:r>
            <a:r>
              <a:rPr sz="1597" spc="67" dirty="0">
                <a:latin typeface="Georgia" panose="02040502050405020303" pitchFamily="18" charset="0"/>
                <a:cs typeface="Georgia"/>
              </a:rPr>
              <a:t> </a:t>
            </a:r>
            <a:r>
              <a:rPr sz="1597" dirty="0">
                <a:latin typeface="Georgia" panose="02040502050405020303" pitchFamily="18" charset="0"/>
                <a:cs typeface="Georgia"/>
              </a:rPr>
              <a:t>the</a:t>
            </a:r>
            <a:r>
              <a:rPr sz="1597" spc="75" dirty="0">
                <a:latin typeface="Georgia" panose="02040502050405020303" pitchFamily="18" charset="0"/>
                <a:cs typeface="Georgia"/>
              </a:rPr>
              <a:t> </a:t>
            </a:r>
            <a:r>
              <a:rPr sz="1597" b="1" spc="25" dirty="0">
                <a:solidFill>
                  <a:srgbClr val="0046FF"/>
                </a:solidFill>
                <a:latin typeface="Georgia" panose="02040502050405020303" pitchFamily="18" charset="0"/>
                <a:cs typeface="Palatino Linotype"/>
              </a:rPr>
              <a:t>reward</a:t>
            </a:r>
            <a:r>
              <a:rPr sz="1597" spc="25" dirty="0">
                <a:latin typeface="Georgia" panose="02040502050405020303" pitchFamily="18" charset="0"/>
                <a:cs typeface="Georgia"/>
              </a:rPr>
              <a:t>,</a:t>
            </a:r>
            <a:r>
              <a:rPr sz="1597" spc="67" dirty="0">
                <a:latin typeface="Georgia" panose="02040502050405020303" pitchFamily="18" charset="0"/>
                <a:cs typeface="Georgia"/>
              </a:rPr>
              <a:t> </a:t>
            </a:r>
            <a:r>
              <a:rPr sz="1597" dirty="0">
                <a:latin typeface="Georgia" panose="02040502050405020303" pitchFamily="18" charset="0"/>
                <a:cs typeface="Georgia"/>
              </a:rPr>
              <a:t>the</a:t>
            </a:r>
            <a:r>
              <a:rPr sz="1597" spc="75" dirty="0">
                <a:latin typeface="Georgia" panose="02040502050405020303" pitchFamily="18" charset="0"/>
                <a:cs typeface="Georgia"/>
              </a:rPr>
              <a:t> </a:t>
            </a:r>
            <a:r>
              <a:rPr sz="1597" b="1" spc="34" dirty="0">
                <a:solidFill>
                  <a:srgbClr val="0046FF"/>
                </a:solidFill>
                <a:latin typeface="Georgia" panose="02040502050405020303" pitchFamily="18" charset="0"/>
                <a:cs typeface="Palatino Linotype"/>
              </a:rPr>
              <a:t>agent</a:t>
            </a:r>
            <a:r>
              <a:rPr sz="1597" b="1" spc="75" dirty="0">
                <a:solidFill>
                  <a:srgbClr val="0046FF"/>
                </a:solidFill>
                <a:latin typeface="Georgia" panose="02040502050405020303" pitchFamily="18" charset="0"/>
                <a:cs typeface="Palatino Linotype"/>
              </a:rPr>
              <a:t> </a:t>
            </a:r>
            <a:r>
              <a:rPr sz="1597" b="1" spc="42" dirty="0">
                <a:solidFill>
                  <a:srgbClr val="0046FF"/>
                </a:solidFill>
                <a:latin typeface="Georgia" panose="02040502050405020303" pitchFamily="18" charset="0"/>
                <a:cs typeface="Palatino Linotype"/>
              </a:rPr>
              <a:t>state</a:t>
            </a:r>
            <a:r>
              <a:rPr sz="1597" spc="42" dirty="0">
                <a:latin typeface="Georgia" panose="02040502050405020303" pitchFamily="18" charset="0"/>
                <a:cs typeface="Georgia"/>
              </a:rPr>
              <a:t>,</a:t>
            </a:r>
            <a:r>
              <a:rPr sz="1597" spc="75" dirty="0">
                <a:latin typeface="Georgia" panose="02040502050405020303" pitchFamily="18" charset="0"/>
                <a:cs typeface="Georgia"/>
              </a:rPr>
              <a:t> </a:t>
            </a:r>
            <a:r>
              <a:rPr sz="1597" spc="-8" dirty="0">
                <a:latin typeface="Georgia" panose="02040502050405020303" pitchFamily="18" charset="0"/>
                <a:cs typeface="Georgia"/>
              </a:rPr>
              <a:t>and</a:t>
            </a:r>
            <a:r>
              <a:rPr sz="1597" spc="67" dirty="0">
                <a:latin typeface="Georgia" panose="02040502050405020303" pitchFamily="18" charset="0"/>
                <a:cs typeface="Georgia"/>
              </a:rPr>
              <a:t> </a:t>
            </a:r>
            <a:r>
              <a:rPr sz="1597" b="1" spc="8" dirty="0">
                <a:solidFill>
                  <a:srgbClr val="0046FF"/>
                </a:solidFill>
                <a:latin typeface="Georgia" panose="02040502050405020303" pitchFamily="18" charset="0"/>
                <a:cs typeface="Palatino Linotype"/>
              </a:rPr>
              <a:t>environment</a:t>
            </a:r>
            <a:r>
              <a:rPr sz="1597" b="1" spc="84" dirty="0">
                <a:solidFill>
                  <a:srgbClr val="0046FF"/>
                </a:solidFill>
                <a:latin typeface="Georgia" panose="02040502050405020303" pitchFamily="18" charset="0"/>
                <a:cs typeface="Palatino Linotype"/>
              </a:rPr>
              <a:t> </a:t>
            </a:r>
            <a:r>
              <a:rPr sz="1597" b="1" spc="51" dirty="0">
                <a:solidFill>
                  <a:srgbClr val="0046FF"/>
                </a:solidFill>
                <a:latin typeface="Georgia" panose="02040502050405020303" pitchFamily="18" charset="0"/>
                <a:cs typeface="Palatino Linotype"/>
              </a:rPr>
              <a:t>state</a:t>
            </a:r>
            <a:endParaRPr sz="1597" dirty="0">
              <a:latin typeface="Georgia" panose="02040502050405020303" pitchFamily="18" charset="0"/>
              <a:cs typeface="Palatino Linotype"/>
            </a:endParaRPr>
          </a:p>
          <a:p>
            <a:pPr marL="322098" indent="-259118">
              <a:spcBef>
                <a:spcPts val="597"/>
              </a:spcBef>
              <a:buClr>
                <a:srgbClr val="3333B2"/>
              </a:buClr>
              <a:buSzPct val="110526"/>
              <a:buFont typeface="Arial" panose="020B0604020202020204" pitchFamily="34" charset="0"/>
              <a:buChar char="•"/>
              <a:tabLst>
                <a:tab pos="319168" algn="l"/>
              </a:tabLst>
            </a:pPr>
            <a:r>
              <a:rPr lang="en-US" sz="1597" spc="-17" dirty="0">
                <a:latin typeface="Georgia" panose="02040502050405020303" pitchFamily="18" charset="0"/>
                <a:cs typeface="Georgia"/>
              </a:rPr>
              <a:t>The most important feature distinguishing reinforcement learning from other types of learning is that it uses training information that </a:t>
            </a:r>
            <a:r>
              <a:rPr lang="en-US" sz="1597" b="1" spc="8" dirty="0">
                <a:solidFill>
                  <a:srgbClr val="0046FF"/>
                </a:solidFill>
                <a:latin typeface="Georgia" panose="02040502050405020303" pitchFamily="18" charset="0"/>
                <a:cs typeface="Palatino Linotype"/>
              </a:rPr>
              <a:t>evaluates </a:t>
            </a:r>
            <a:r>
              <a:rPr lang="en-US" sz="1597" spc="-17" dirty="0">
                <a:latin typeface="Georgia" panose="02040502050405020303" pitchFamily="18" charset="0"/>
                <a:cs typeface="Georgia"/>
              </a:rPr>
              <a:t>the actions taken rather than </a:t>
            </a:r>
            <a:r>
              <a:rPr lang="en-US" sz="1597" b="1" spc="8" dirty="0">
                <a:solidFill>
                  <a:srgbClr val="0046FF"/>
                </a:solidFill>
                <a:latin typeface="Georgia" panose="02040502050405020303" pitchFamily="18" charset="0"/>
                <a:cs typeface="Palatino Linotype"/>
              </a:rPr>
              <a:t>instructs</a:t>
            </a:r>
            <a:r>
              <a:rPr lang="en-US" sz="1597" spc="-17" dirty="0">
                <a:latin typeface="Georgia" panose="02040502050405020303" pitchFamily="18" charset="0"/>
                <a:cs typeface="Georgia"/>
              </a:rPr>
              <a:t> by giving correct actions</a:t>
            </a:r>
            <a:endParaRPr sz="1597" dirty="0">
              <a:latin typeface="Georgia" panose="02040502050405020303" pitchFamily="18" charset="0"/>
              <a:cs typeface="Georgia"/>
            </a:endParaRPr>
          </a:p>
        </p:txBody>
      </p:sp>
      <p:sp>
        <p:nvSpPr>
          <p:cNvPr id="5" name="Rectangle 4">
            <a:extLst>
              <a:ext uri="{FF2B5EF4-FFF2-40B4-BE49-F238E27FC236}">
                <a16:creationId xmlns:a16="http://schemas.microsoft.com/office/drawing/2014/main" id="{CF3D0555-4AE6-CE45-D304-12C2D0F5F82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0DF2463-7589-C74A-A14F-50FD1BBD70E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33502445"/>
      </p:ext>
    </p:extLst>
  </p:cSld>
  <p:clrMapOvr>
    <a:masterClrMapping/>
  </p:clrMapOvr>
  <p:transition>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15440" y="772879"/>
            <a:ext cx="6020948" cy="471513"/>
          </a:xfrm>
          <a:prstGeom prst="rect">
            <a:avLst/>
          </a:prstGeom>
        </p:spPr>
        <p:txBody>
          <a:bodyPr vert="horz" wrap="square" lIns="0" tIns="19214" rIns="0" bIns="0" rtlCol="0" anchor="ctr">
            <a:spAutoFit/>
          </a:bodyPr>
          <a:lstStyle/>
          <a:p>
            <a:pPr marL="21349">
              <a:spcBef>
                <a:spcPts val="151"/>
              </a:spcBef>
            </a:pPr>
            <a:r>
              <a:rPr sz="3264" spc="-59" dirty="0">
                <a:solidFill>
                  <a:srgbClr val="3333B2"/>
                </a:solidFill>
                <a:latin typeface="Georgia" panose="02040502050405020303" pitchFamily="18" charset="0"/>
              </a:rPr>
              <a:t>Exploration</a:t>
            </a:r>
            <a:r>
              <a:rPr sz="3264" spc="51" dirty="0">
                <a:solidFill>
                  <a:srgbClr val="3333B2"/>
                </a:solidFill>
                <a:latin typeface="Georgia" panose="02040502050405020303" pitchFamily="18" charset="0"/>
              </a:rPr>
              <a:t> </a:t>
            </a:r>
            <a:r>
              <a:rPr sz="3264" spc="-42" dirty="0">
                <a:solidFill>
                  <a:srgbClr val="3333B2"/>
                </a:solidFill>
                <a:latin typeface="Georgia" panose="02040502050405020303" pitchFamily="18" charset="0"/>
              </a:rPr>
              <a:t>vs.</a:t>
            </a:r>
            <a:r>
              <a:rPr sz="3264" spc="160" dirty="0">
                <a:solidFill>
                  <a:srgbClr val="3333B2"/>
                </a:solidFill>
                <a:latin typeface="Georgia" panose="02040502050405020303" pitchFamily="18" charset="0"/>
              </a:rPr>
              <a:t> </a:t>
            </a:r>
            <a:r>
              <a:rPr sz="3264" spc="-51" dirty="0">
                <a:solidFill>
                  <a:srgbClr val="3333B2"/>
                </a:solidFill>
                <a:latin typeface="Georgia" panose="02040502050405020303" pitchFamily="18" charset="0"/>
              </a:rPr>
              <a:t>Exploitation</a:t>
            </a:r>
            <a:endParaRPr sz="3264" dirty="0">
              <a:latin typeface="Georgia" panose="02040502050405020303" pitchFamily="18" charset="0"/>
            </a:endParaRPr>
          </a:p>
        </p:txBody>
      </p:sp>
      <p:sp>
        <p:nvSpPr>
          <p:cNvPr id="3" name="object 3"/>
          <p:cNvSpPr txBox="1"/>
          <p:nvPr/>
        </p:nvSpPr>
        <p:spPr>
          <a:xfrm>
            <a:off x="1552489" y="1558186"/>
            <a:ext cx="9146850" cy="4610068"/>
          </a:xfrm>
          <a:prstGeom prst="rect">
            <a:avLst/>
          </a:prstGeom>
        </p:spPr>
        <p:txBody>
          <a:bodyPr vert="horz" wrap="square" lIns="0" tIns="59777" rIns="0" bIns="0" rtlCol="0">
            <a:spAutoFit/>
          </a:bodyPr>
          <a:lstStyle/>
          <a:p>
            <a:pPr marL="322098" indent="-259118">
              <a:spcBef>
                <a:spcPts val="597"/>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 this lecture we study the </a:t>
            </a:r>
            <a:r>
              <a:rPr lang="en-US" sz="1814" b="1" spc="17" dirty="0">
                <a:solidFill>
                  <a:srgbClr val="0046FF"/>
                </a:solidFill>
                <a:latin typeface="Georgia" panose="02040502050405020303" pitchFamily="18" charset="0"/>
                <a:cs typeface="Palatino Linotype"/>
              </a:rPr>
              <a:t>evaluative </a:t>
            </a:r>
            <a:r>
              <a:rPr lang="en-US" sz="1814" dirty="0">
                <a:latin typeface="Georgia" panose="02040502050405020303" pitchFamily="18" charset="0"/>
                <a:cs typeface="Georgia"/>
              </a:rPr>
              <a:t>aspect of reinforcement learning in a simplified setting, one that does not involve learning to act in more than </a:t>
            </a:r>
            <a:r>
              <a:rPr lang="en-US" sz="1814" b="1" spc="17" dirty="0">
                <a:solidFill>
                  <a:srgbClr val="0046FF"/>
                </a:solidFill>
                <a:latin typeface="Georgia" panose="02040502050405020303" pitchFamily="18" charset="0"/>
                <a:cs typeface="Palatino Linotype"/>
              </a:rPr>
              <a:t>one situation</a:t>
            </a:r>
          </a:p>
          <a:p>
            <a:pPr marL="322098" indent="-259118">
              <a:spcBef>
                <a:spcPts val="597"/>
              </a:spcBef>
              <a:buClr>
                <a:srgbClr val="3333B2"/>
              </a:buClr>
              <a:buSzPct val="110526"/>
              <a:buFont typeface="Arial" panose="020B0604020202020204" pitchFamily="34" charset="0"/>
              <a:buChar char="•"/>
              <a:tabLst>
                <a:tab pos="319168" algn="l"/>
              </a:tabLst>
            </a:pPr>
            <a:endParaRPr lang="en-US" sz="1814" b="1" spc="17" dirty="0">
              <a:solidFill>
                <a:srgbClr val="0046FF"/>
              </a:solidFill>
              <a:latin typeface="Georgia" panose="02040502050405020303" pitchFamily="18" charset="0"/>
              <a:cs typeface="Palatino Linotype"/>
            </a:endParaRPr>
          </a:p>
          <a:p>
            <a:pPr marL="322098" indent="-259118">
              <a:spcBef>
                <a:spcPts val="471"/>
              </a:spcBef>
              <a:buClr>
                <a:srgbClr val="3333B2"/>
              </a:buClr>
              <a:buSzPct val="110526"/>
              <a:buFont typeface="Arial" panose="020B0604020202020204" pitchFamily="34" charset="0"/>
              <a:buChar char="•"/>
              <a:tabLst>
                <a:tab pos="319168" algn="l"/>
              </a:tabLst>
            </a:pPr>
            <a:r>
              <a:rPr sz="1814" spc="-17" dirty="0">
                <a:latin typeface="Georgia" panose="02040502050405020303" pitchFamily="18" charset="0"/>
                <a:cs typeface="Georgia"/>
              </a:rPr>
              <a:t>Learning</a:t>
            </a:r>
            <a:r>
              <a:rPr sz="1814" spc="51" dirty="0">
                <a:latin typeface="Georgia" panose="02040502050405020303" pitchFamily="18" charset="0"/>
                <a:cs typeface="Georgia"/>
              </a:rPr>
              <a:t> </a:t>
            </a:r>
            <a:r>
              <a:rPr sz="1814" dirty="0">
                <a:latin typeface="Georgia" panose="02040502050405020303" pitchFamily="18" charset="0"/>
                <a:cs typeface="Georgia"/>
              </a:rPr>
              <a:t>agents</a:t>
            </a:r>
            <a:r>
              <a:rPr sz="1814" spc="59" dirty="0">
                <a:latin typeface="Georgia" panose="02040502050405020303" pitchFamily="18" charset="0"/>
                <a:cs typeface="Georgia"/>
              </a:rPr>
              <a:t> </a:t>
            </a:r>
            <a:r>
              <a:rPr sz="1814" dirty="0">
                <a:latin typeface="Georgia" panose="02040502050405020303" pitchFamily="18" charset="0"/>
                <a:cs typeface="Georgia"/>
              </a:rPr>
              <a:t>need</a:t>
            </a:r>
            <a:r>
              <a:rPr sz="1814" spc="59" dirty="0">
                <a:latin typeface="Georgia" panose="02040502050405020303" pitchFamily="18" charset="0"/>
                <a:cs typeface="Georgia"/>
              </a:rPr>
              <a:t> </a:t>
            </a:r>
            <a:r>
              <a:rPr sz="1814" spc="-8" dirty="0">
                <a:latin typeface="Georgia" panose="02040502050405020303" pitchFamily="18" charset="0"/>
                <a:cs typeface="Georgia"/>
              </a:rPr>
              <a:t>to</a:t>
            </a:r>
            <a:r>
              <a:rPr sz="1814" spc="51" dirty="0">
                <a:latin typeface="Georgia" panose="02040502050405020303" pitchFamily="18" charset="0"/>
                <a:cs typeface="Georgia"/>
              </a:rPr>
              <a:t> </a:t>
            </a:r>
            <a:r>
              <a:rPr sz="1814" dirty="0">
                <a:latin typeface="Georgia" panose="02040502050405020303" pitchFamily="18" charset="0"/>
                <a:cs typeface="Georgia"/>
              </a:rPr>
              <a:t>trade</a:t>
            </a:r>
            <a:r>
              <a:rPr sz="1814" spc="59" dirty="0">
                <a:latin typeface="Georgia" panose="02040502050405020303" pitchFamily="18" charset="0"/>
                <a:cs typeface="Georgia"/>
              </a:rPr>
              <a:t> </a:t>
            </a:r>
            <a:r>
              <a:rPr sz="1814" spc="-17" dirty="0">
                <a:latin typeface="Georgia" panose="02040502050405020303" pitchFamily="18" charset="0"/>
                <a:cs typeface="Georgia"/>
              </a:rPr>
              <a:t>off</a:t>
            </a:r>
            <a:r>
              <a:rPr sz="1814" spc="59" dirty="0">
                <a:latin typeface="Georgia" panose="02040502050405020303" pitchFamily="18" charset="0"/>
                <a:cs typeface="Georgia"/>
              </a:rPr>
              <a:t> </a:t>
            </a:r>
            <a:r>
              <a:rPr sz="1814" spc="25" dirty="0">
                <a:latin typeface="Georgia" panose="02040502050405020303" pitchFamily="18" charset="0"/>
                <a:cs typeface="Georgia"/>
              </a:rPr>
              <a:t>two</a:t>
            </a:r>
            <a:r>
              <a:rPr sz="1814" spc="59" dirty="0">
                <a:latin typeface="Georgia" panose="02040502050405020303" pitchFamily="18" charset="0"/>
                <a:cs typeface="Georgia"/>
              </a:rPr>
              <a:t> </a:t>
            </a:r>
            <a:r>
              <a:rPr sz="1814" spc="-17" dirty="0">
                <a:latin typeface="Georgia" panose="02040502050405020303" pitchFamily="18" charset="0"/>
                <a:cs typeface="Georgia"/>
              </a:rPr>
              <a:t>things</a:t>
            </a:r>
            <a:endParaRPr lang="en-US" sz="1814" spc="-17" dirty="0">
              <a:latin typeface="Georgia" panose="02040502050405020303" pitchFamily="18" charset="0"/>
              <a:cs typeface="Georgia"/>
            </a:endParaRPr>
          </a:p>
          <a:p>
            <a:pPr marL="322098" indent="-259118">
              <a:spcBef>
                <a:spcPts val="471"/>
              </a:spcBef>
              <a:buClr>
                <a:srgbClr val="3333B2"/>
              </a:buClr>
              <a:buSzPct val="110526"/>
              <a:buFont typeface="Arial" panose="020B0604020202020204" pitchFamily="34" charset="0"/>
              <a:buChar char="•"/>
              <a:tabLst>
                <a:tab pos="319168" algn="l"/>
              </a:tabLst>
            </a:pPr>
            <a:endParaRPr sz="1814" dirty="0">
              <a:latin typeface="Georgia" panose="02040502050405020303" pitchFamily="18" charset="0"/>
              <a:cs typeface="Georgia"/>
            </a:endParaRPr>
          </a:p>
          <a:p>
            <a:pPr marL="761888" lvl="1" indent="-259118">
              <a:spcBef>
                <a:spcPts val="427"/>
              </a:spcBef>
              <a:buClr>
                <a:srgbClr val="3333B2"/>
              </a:buClr>
              <a:buSzPct val="111764"/>
              <a:buFont typeface="Arial" panose="020B0604020202020204" pitchFamily="34" charset="0"/>
              <a:buChar char="•"/>
              <a:tabLst>
                <a:tab pos="745081" algn="l"/>
              </a:tabLst>
            </a:pPr>
            <a:r>
              <a:rPr sz="1814" b="1" spc="8" dirty="0">
                <a:solidFill>
                  <a:srgbClr val="0046FF"/>
                </a:solidFill>
                <a:latin typeface="Georgia" panose="02040502050405020303" pitchFamily="18" charset="0"/>
                <a:cs typeface="Palatino Linotype"/>
              </a:rPr>
              <a:t>Exploitation</a:t>
            </a:r>
            <a:r>
              <a:rPr sz="1814" spc="8" dirty="0">
                <a:latin typeface="Georgia" panose="02040502050405020303" pitchFamily="18" charset="0"/>
                <a:cs typeface="Georgia"/>
              </a:rPr>
              <a:t>:</a:t>
            </a:r>
            <a:r>
              <a:rPr sz="1814" spc="134" dirty="0">
                <a:latin typeface="Georgia" panose="02040502050405020303" pitchFamily="18" charset="0"/>
                <a:cs typeface="Georgia"/>
              </a:rPr>
              <a:t> </a:t>
            </a:r>
            <a:r>
              <a:rPr sz="1814" spc="-17" dirty="0">
                <a:latin typeface="Georgia" panose="02040502050405020303" pitchFamily="18" charset="0"/>
                <a:cs typeface="Georgia"/>
              </a:rPr>
              <a:t>Maximi</a:t>
            </a:r>
            <a:r>
              <a:rPr lang="en-US" sz="1814" spc="-17" dirty="0">
                <a:latin typeface="Georgia" panose="02040502050405020303" pitchFamily="18" charset="0"/>
                <a:cs typeface="Georgia"/>
              </a:rPr>
              <a:t>z</a:t>
            </a:r>
            <a:r>
              <a:rPr sz="1814" spc="-17" dirty="0">
                <a:latin typeface="Georgia" panose="02040502050405020303" pitchFamily="18" charset="0"/>
                <a:cs typeface="Georgia"/>
              </a:rPr>
              <a:t>e</a:t>
            </a:r>
            <a:r>
              <a:rPr sz="1814" spc="67" dirty="0">
                <a:latin typeface="Georgia" panose="02040502050405020303" pitchFamily="18" charset="0"/>
                <a:cs typeface="Georgia"/>
              </a:rPr>
              <a:t> </a:t>
            </a:r>
            <a:r>
              <a:rPr sz="1814" spc="-8" dirty="0">
                <a:latin typeface="Georgia" panose="02040502050405020303" pitchFamily="18" charset="0"/>
                <a:cs typeface="Georgia"/>
              </a:rPr>
              <a:t>performance</a:t>
            </a:r>
            <a:r>
              <a:rPr sz="1814" spc="67" dirty="0">
                <a:latin typeface="Georgia" panose="02040502050405020303" pitchFamily="18" charset="0"/>
                <a:cs typeface="Georgia"/>
              </a:rPr>
              <a:t> </a:t>
            </a:r>
            <a:r>
              <a:rPr sz="1814" spc="-8" dirty="0">
                <a:latin typeface="Georgia" panose="02040502050405020303" pitchFamily="18" charset="0"/>
                <a:cs typeface="Georgia"/>
              </a:rPr>
              <a:t>based</a:t>
            </a:r>
            <a:r>
              <a:rPr sz="1814" spc="67" dirty="0">
                <a:latin typeface="Georgia" panose="02040502050405020303" pitchFamily="18" charset="0"/>
                <a:cs typeface="Georgia"/>
              </a:rPr>
              <a:t> </a:t>
            </a:r>
            <a:r>
              <a:rPr sz="1814" spc="-17" dirty="0">
                <a:latin typeface="Georgia" panose="02040502050405020303" pitchFamily="18" charset="0"/>
                <a:cs typeface="Georgia"/>
              </a:rPr>
              <a:t>on</a:t>
            </a:r>
            <a:r>
              <a:rPr sz="1814" spc="67" dirty="0">
                <a:latin typeface="Georgia" panose="02040502050405020303" pitchFamily="18" charset="0"/>
                <a:cs typeface="Georgia"/>
              </a:rPr>
              <a:t> </a:t>
            </a:r>
            <a:r>
              <a:rPr sz="1814" spc="-8" dirty="0">
                <a:latin typeface="Georgia" panose="02040502050405020303" pitchFamily="18" charset="0"/>
                <a:cs typeface="Georgia"/>
              </a:rPr>
              <a:t>current</a:t>
            </a:r>
            <a:r>
              <a:rPr sz="1814" spc="67" dirty="0">
                <a:latin typeface="Georgia" panose="02040502050405020303" pitchFamily="18" charset="0"/>
                <a:cs typeface="Georgia"/>
              </a:rPr>
              <a:t> </a:t>
            </a:r>
            <a:r>
              <a:rPr sz="1814" spc="8" dirty="0">
                <a:latin typeface="Georgia" panose="02040502050405020303" pitchFamily="18" charset="0"/>
                <a:cs typeface="Georgia"/>
              </a:rPr>
              <a:t>knowledge</a:t>
            </a:r>
            <a:endParaRPr lang="en-US" sz="1814" spc="8" dirty="0">
              <a:latin typeface="Georgia" panose="02040502050405020303" pitchFamily="18" charset="0"/>
              <a:cs typeface="Georgia"/>
            </a:endParaRPr>
          </a:p>
          <a:p>
            <a:pPr marL="761888" lvl="1" indent="-259118">
              <a:spcBef>
                <a:spcPts val="427"/>
              </a:spcBef>
              <a:buClr>
                <a:srgbClr val="3333B2"/>
              </a:buClr>
              <a:buSzPct val="111764"/>
              <a:buFont typeface="Arial" panose="020B0604020202020204" pitchFamily="34" charset="0"/>
              <a:buChar char="•"/>
              <a:tabLst>
                <a:tab pos="745081" algn="l"/>
              </a:tabLst>
            </a:pPr>
            <a:endParaRPr sz="1814" dirty="0">
              <a:latin typeface="Georgia" panose="02040502050405020303" pitchFamily="18" charset="0"/>
              <a:cs typeface="Georgia"/>
            </a:endParaRPr>
          </a:p>
          <a:p>
            <a:pPr marL="761888" lvl="1" indent="-259118">
              <a:spcBef>
                <a:spcPts val="126"/>
              </a:spcBef>
              <a:buClr>
                <a:srgbClr val="3333B2"/>
              </a:buClr>
              <a:buSzPct val="111764"/>
              <a:buFont typeface="Arial" panose="020B0604020202020204" pitchFamily="34" charset="0"/>
              <a:buChar char="•"/>
              <a:tabLst>
                <a:tab pos="745081" algn="l"/>
              </a:tabLst>
            </a:pPr>
            <a:r>
              <a:rPr sz="1814" b="1" spc="17" dirty="0">
                <a:solidFill>
                  <a:srgbClr val="0046FF"/>
                </a:solidFill>
                <a:latin typeface="Georgia" panose="02040502050405020303" pitchFamily="18" charset="0"/>
                <a:cs typeface="Palatino Linotype"/>
              </a:rPr>
              <a:t>Exploration</a:t>
            </a:r>
            <a:r>
              <a:rPr sz="1814" spc="17" dirty="0">
                <a:latin typeface="Georgia" panose="02040502050405020303" pitchFamily="18" charset="0"/>
                <a:cs typeface="Georgia"/>
              </a:rPr>
              <a:t>:</a:t>
            </a:r>
            <a:r>
              <a:rPr sz="1814" spc="101" dirty="0">
                <a:latin typeface="Georgia" panose="02040502050405020303" pitchFamily="18" charset="0"/>
                <a:cs typeface="Georgia"/>
              </a:rPr>
              <a:t> </a:t>
            </a:r>
            <a:r>
              <a:rPr sz="1814" spc="-25" dirty="0">
                <a:latin typeface="Georgia" panose="02040502050405020303" pitchFamily="18" charset="0"/>
                <a:cs typeface="Georgia"/>
              </a:rPr>
              <a:t>Increase</a:t>
            </a:r>
            <a:r>
              <a:rPr sz="1814" spc="42" dirty="0">
                <a:latin typeface="Georgia" panose="02040502050405020303" pitchFamily="18" charset="0"/>
                <a:cs typeface="Georgia"/>
              </a:rPr>
              <a:t> </a:t>
            </a:r>
            <a:r>
              <a:rPr sz="1814" spc="8" dirty="0">
                <a:latin typeface="Georgia" panose="02040502050405020303" pitchFamily="18" charset="0"/>
                <a:cs typeface="Georgia"/>
              </a:rPr>
              <a:t>knowledge</a:t>
            </a:r>
            <a:endParaRPr lang="en-US" sz="1814" spc="8" dirty="0">
              <a:latin typeface="Georgia" panose="02040502050405020303" pitchFamily="18" charset="0"/>
              <a:cs typeface="Georgia"/>
            </a:endParaRPr>
          </a:p>
          <a:p>
            <a:pPr marL="761888" lvl="1" indent="-259118">
              <a:spcBef>
                <a:spcPts val="126"/>
              </a:spcBef>
              <a:buClr>
                <a:srgbClr val="3333B2"/>
              </a:buClr>
              <a:buSzPct val="111764"/>
              <a:buFont typeface="Arial" panose="020B0604020202020204" pitchFamily="34" charset="0"/>
              <a:buChar char="•"/>
              <a:tabLst>
                <a:tab pos="745081" algn="l"/>
              </a:tabLst>
            </a:pPr>
            <a:endParaRPr sz="1814" dirty="0">
              <a:latin typeface="Georgia" panose="02040502050405020303" pitchFamily="18" charset="0"/>
              <a:cs typeface="Georgia"/>
            </a:endParaRPr>
          </a:p>
          <a:p>
            <a:pPr marL="322098" indent="-259118">
              <a:spcBef>
                <a:spcPts val="630"/>
              </a:spcBef>
              <a:buClr>
                <a:srgbClr val="3333B2"/>
              </a:buClr>
              <a:buSzPct val="110526"/>
              <a:buFont typeface="Arial" panose="020B0604020202020204" pitchFamily="34" charset="0"/>
              <a:buChar char="•"/>
              <a:tabLst>
                <a:tab pos="319168" algn="l"/>
              </a:tabLst>
            </a:pPr>
            <a:r>
              <a:rPr sz="1814" spc="-75" dirty="0">
                <a:latin typeface="Georgia" panose="02040502050405020303" pitchFamily="18" charset="0"/>
                <a:cs typeface="Georgia"/>
              </a:rPr>
              <a:t>We</a:t>
            </a:r>
            <a:r>
              <a:rPr sz="1814" spc="59" dirty="0">
                <a:latin typeface="Georgia" panose="02040502050405020303" pitchFamily="18" charset="0"/>
                <a:cs typeface="Georgia"/>
              </a:rPr>
              <a:t> </a:t>
            </a:r>
            <a:r>
              <a:rPr sz="1814" dirty="0">
                <a:latin typeface="Georgia" panose="02040502050405020303" pitchFamily="18" charset="0"/>
                <a:cs typeface="Georgia"/>
              </a:rPr>
              <a:t>need</a:t>
            </a:r>
            <a:r>
              <a:rPr sz="1814" spc="67" dirty="0">
                <a:latin typeface="Georgia" panose="02040502050405020303" pitchFamily="18" charset="0"/>
                <a:cs typeface="Georgia"/>
              </a:rPr>
              <a:t> </a:t>
            </a:r>
            <a:r>
              <a:rPr sz="1814" spc="-8" dirty="0">
                <a:latin typeface="Georgia" panose="02040502050405020303" pitchFamily="18" charset="0"/>
                <a:cs typeface="Georgia"/>
              </a:rPr>
              <a:t>to</a:t>
            </a:r>
            <a:r>
              <a:rPr sz="1814" spc="59" dirty="0">
                <a:latin typeface="Georgia" panose="02040502050405020303" pitchFamily="18" charset="0"/>
                <a:cs typeface="Georgia"/>
              </a:rPr>
              <a:t> </a:t>
            </a:r>
            <a:r>
              <a:rPr sz="1814" dirty="0">
                <a:latin typeface="Georgia" panose="02040502050405020303" pitchFamily="18" charset="0"/>
                <a:cs typeface="Georgia"/>
              </a:rPr>
              <a:t>gather</a:t>
            </a:r>
            <a:r>
              <a:rPr sz="1814" spc="67" dirty="0">
                <a:latin typeface="Georgia" panose="02040502050405020303" pitchFamily="18" charset="0"/>
                <a:cs typeface="Georgia"/>
              </a:rPr>
              <a:t> </a:t>
            </a:r>
            <a:r>
              <a:rPr sz="1814" spc="-25" dirty="0">
                <a:latin typeface="Georgia" panose="02040502050405020303" pitchFamily="18" charset="0"/>
                <a:cs typeface="Georgia"/>
              </a:rPr>
              <a:t>information</a:t>
            </a:r>
            <a:r>
              <a:rPr sz="1814" spc="67" dirty="0">
                <a:latin typeface="Georgia" panose="02040502050405020303" pitchFamily="18" charset="0"/>
                <a:cs typeface="Georgia"/>
              </a:rPr>
              <a:t> </a:t>
            </a:r>
            <a:r>
              <a:rPr sz="1814" spc="-8" dirty="0">
                <a:latin typeface="Georgia" panose="02040502050405020303" pitchFamily="18" charset="0"/>
                <a:cs typeface="Georgia"/>
              </a:rPr>
              <a:t>to</a:t>
            </a:r>
            <a:r>
              <a:rPr sz="1814" spc="59" dirty="0">
                <a:latin typeface="Georgia" panose="02040502050405020303" pitchFamily="18" charset="0"/>
                <a:cs typeface="Georgia"/>
              </a:rPr>
              <a:t> </a:t>
            </a:r>
            <a:r>
              <a:rPr sz="1814" spc="-17" dirty="0">
                <a:latin typeface="Georgia" panose="02040502050405020303" pitchFamily="18" charset="0"/>
                <a:cs typeface="Georgia"/>
              </a:rPr>
              <a:t>make</a:t>
            </a:r>
            <a:r>
              <a:rPr sz="1814" spc="67" dirty="0">
                <a:latin typeface="Georgia" panose="02040502050405020303" pitchFamily="18" charset="0"/>
                <a:cs typeface="Georgia"/>
              </a:rPr>
              <a:t> </a:t>
            </a:r>
            <a:r>
              <a:rPr sz="1814" dirty="0">
                <a:latin typeface="Georgia" panose="02040502050405020303" pitchFamily="18" charset="0"/>
                <a:cs typeface="Georgia"/>
              </a:rPr>
              <a:t>the</a:t>
            </a:r>
            <a:r>
              <a:rPr sz="1814" spc="67" dirty="0">
                <a:latin typeface="Georgia" panose="02040502050405020303" pitchFamily="18" charset="0"/>
                <a:cs typeface="Georgia"/>
              </a:rPr>
              <a:t> </a:t>
            </a:r>
            <a:r>
              <a:rPr sz="1814" spc="-17" dirty="0">
                <a:latin typeface="Georgia" panose="02040502050405020303" pitchFamily="18" charset="0"/>
                <a:cs typeface="Georgia"/>
              </a:rPr>
              <a:t>best</a:t>
            </a:r>
            <a:r>
              <a:rPr sz="1814" spc="59" dirty="0">
                <a:latin typeface="Georgia" panose="02040502050405020303" pitchFamily="18" charset="0"/>
                <a:cs typeface="Georgia"/>
              </a:rPr>
              <a:t> </a:t>
            </a:r>
            <a:r>
              <a:rPr sz="1814" spc="-17" dirty="0">
                <a:latin typeface="Georgia" panose="02040502050405020303" pitchFamily="18" charset="0"/>
                <a:cs typeface="Georgia"/>
              </a:rPr>
              <a:t>overall</a:t>
            </a:r>
            <a:r>
              <a:rPr sz="1814" spc="67" dirty="0">
                <a:latin typeface="Georgia" panose="02040502050405020303" pitchFamily="18" charset="0"/>
                <a:cs typeface="Georgia"/>
              </a:rPr>
              <a:t> </a:t>
            </a:r>
            <a:r>
              <a:rPr sz="1814" spc="-17" dirty="0">
                <a:latin typeface="Georgia" panose="02040502050405020303" pitchFamily="18" charset="0"/>
                <a:cs typeface="Georgia"/>
              </a:rPr>
              <a:t>decisions</a:t>
            </a:r>
            <a:endParaRPr lang="en-US" sz="1814" spc="-17" dirty="0">
              <a:latin typeface="Georgia" panose="02040502050405020303" pitchFamily="18" charset="0"/>
              <a:cs typeface="Georgia"/>
            </a:endParaRPr>
          </a:p>
          <a:p>
            <a:pPr marL="322098" indent="-259118">
              <a:spcBef>
                <a:spcPts val="630"/>
              </a:spcBef>
              <a:buClr>
                <a:srgbClr val="3333B2"/>
              </a:buClr>
              <a:buSzPct val="110526"/>
              <a:buFont typeface="Arial" panose="020B0604020202020204" pitchFamily="34" charset="0"/>
              <a:buChar char="•"/>
              <a:tabLst>
                <a:tab pos="319168" algn="l"/>
              </a:tabLst>
            </a:pPr>
            <a:endParaRPr sz="1814" dirty="0">
              <a:latin typeface="Georgia" panose="02040502050405020303" pitchFamily="18" charset="0"/>
              <a:cs typeface="Georgia"/>
            </a:endParaRPr>
          </a:p>
          <a:p>
            <a:pPr marL="322098" indent="-259118">
              <a:spcBef>
                <a:spcPts val="597"/>
              </a:spcBef>
              <a:buClr>
                <a:srgbClr val="3333B2"/>
              </a:buClr>
              <a:buSzPct val="110526"/>
              <a:buFont typeface="Arial" panose="020B0604020202020204" pitchFamily="34" charset="0"/>
              <a:buChar char="•"/>
              <a:tabLst>
                <a:tab pos="319168" algn="l"/>
              </a:tabLst>
            </a:pPr>
            <a:r>
              <a:rPr sz="1814" spc="-8" dirty="0">
                <a:latin typeface="Georgia" panose="02040502050405020303" pitchFamily="18" charset="0"/>
                <a:cs typeface="Georgia"/>
              </a:rPr>
              <a:t>The</a:t>
            </a:r>
            <a:r>
              <a:rPr sz="1814" spc="51" dirty="0">
                <a:latin typeface="Georgia" panose="02040502050405020303" pitchFamily="18" charset="0"/>
                <a:cs typeface="Georgia"/>
              </a:rPr>
              <a:t> </a:t>
            </a:r>
            <a:r>
              <a:rPr sz="1814" spc="-17" dirty="0">
                <a:latin typeface="Georgia" panose="02040502050405020303" pitchFamily="18" charset="0"/>
                <a:cs typeface="Georgia"/>
              </a:rPr>
              <a:t>best</a:t>
            </a:r>
            <a:r>
              <a:rPr sz="1814" spc="51" dirty="0">
                <a:latin typeface="Georgia" panose="02040502050405020303" pitchFamily="18" charset="0"/>
                <a:cs typeface="Georgia"/>
              </a:rPr>
              <a:t> </a:t>
            </a:r>
            <a:r>
              <a:rPr sz="1814" spc="-17" dirty="0">
                <a:latin typeface="Georgia" panose="02040502050405020303" pitchFamily="18" charset="0"/>
                <a:cs typeface="Georgia"/>
              </a:rPr>
              <a:t>long-term</a:t>
            </a:r>
            <a:r>
              <a:rPr sz="1814" spc="51" dirty="0">
                <a:latin typeface="Georgia" panose="02040502050405020303" pitchFamily="18" charset="0"/>
                <a:cs typeface="Georgia"/>
              </a:rPr>
              <a:t> </a:t>
            </a:r>
            <a:r>
              <a:rPr sz="1814" dirty="0">
                <a:latin typeface="Georgia" panose="02040502050405020303" pitchFamily="18" charset="0"/>
                <a:cs typeface="Georgia"/>
              </a:rPr>
              <a:t>strategy</a:t>
            </a:r>
            <a:r>
              <a:rPr sz="1814" spc="51" dirty="0">
                <a:latin typeface="Georgia" panose="02040502050405020303" pitchFamily="18" charset="0"/>
                <a:cs typeface="Georgia"/>
              </a:rPr>
              <a:t> </a:t>
            </a:r>
            <a:r>
              <a:rPr sz="1814" spc="-17" dirty="0">
                <a:latin typeface="Georgia" panose="02040502050405020303" pitchFamily="18" charset="0"/>
                <a:cs typeface="Georgia"/>
              </a:rPr>
              <a:t>may</a:t>
            </a:r>
            <a:r>
              <a:rPr sz="1814" spc="51" dirty="0">
                <a:latin typeface="Georgia" panose="02040502050405020303" pitchFamily="18" charset="0"/>
                <a:cs typeface="Georgia"/>
              </a:rPr>
              <a:t> </a:t>
            </a:r>
            <a:r>
              <a:rPr sz="1814" spc="-17" dirty="0">
                <a:latin typeface="Georgia" panose="02040502050405020303" pitchFamily="18" charset="0"/>
                <a:cs typeface="Georgia"/>
              </a:rPr>
              <a:t>involve</a:t>
            </a:r>
            <a:r>
              <a:rPr sz="1814" spc="59" dirty="0">
                <a:latin typeface="Georgia" panose="02040502050405020303" pitchFamily="18" charset="0"/>
                <a:cs typeface="Georgia"/>
              </a:rPr>
              <a:t> </a:t>
            </a:r>
            <a:r>
              <a:rPr sz="1814" spc="-25" dirty="0">
                <a:latin typeface="Georgia" panose="02040502050405020303" pitchFamily="18" charset="0"/>
                <a:cs typeface="Georgia"/>
              </a:rPr>
              <a:t>short-term</a:t>
            </a:r>
            <a:r>
              <a:rPr sz="1814" spc="51" dirty="0">
                <a:latin typeface="Georgia" panose="02040502050405020303" pitchFamily="18" charset="0"/>
                <a:cs typeface="Georgia"/>
              </a:rPr>
              <a:t> </a:t>
            </a:r>
            <a:r>
              <a:rPr sz="1814" spc="-17" dirty="0">
                <a:latin typeface="Georgia" panose="02040502050405020303" pitchFamily="18" charset="0"/>
                <a:cs typeface="Georgia"/>
              </a:rPr>
              <a:t>sacrifices</a:t>
            </a:r>
            <a:endParaRPr lang="en-US" sz="1814" spc="-17" dirty="0">
              <a:latin typeface="Georgia" panose="02040502050405020303" pitchFamily="18" charset="0"/>
              <a:cs typeface="Georgia"/>
            </a:endParaRPr>
          </a:p>
          <a:p>
            <a:pPr marL="322098" indent="-259118">
              <a:spcBef>
                <a:spcPts val="597"/>
              </a:spcBef>
              <a:buClr>
                <a:srgbClr val="3333B2"/>
              </a:buClr>
              <a:buSzPct val="110526"/>
              <a:buFont typeface="Arial" panose="020B0604020202020204" pitchFamily="34" charset="0"/>
              <a:buChar char="•"/>
              <a:tabLst>
                <a:tab pos="319168" algn="l"/>
              </a:tabLst>
            </a:pPr>
            <a:endParaRPr lang="en-US" sz="1814" spc="-17" dirty="0">
              <a:latin typeface="Georgia" panose="02040502050405020303" pitchFamily="18" charset="0"/>
              <a:cs typeface="Georgia"/>
            </a:endParaRPr>
          </a:p>
        </p:txBody>
      </p:sp>
      <p:sp>
        <p:nvSpPr>
          <p:cNvPr id="4" name="Rectangle 3">
            <a:extLst>
              <a:ext uri="{FF2B5EF4-FFF2-40B4-BE49-F238E27FC236}">
                <a16:creationId xmlns:a16="http://schemas.microsoft.com/office/drawing/2014/main" id="{B2F8582D-B470-DB3D-8AEF-44A602095C7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786B1566-4BAC-FD4C-EB9E-F95E74F9BE0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24770362"/>
      </p:ext>
    </p:extLst>
  </p:cSld>
  <p:clrMapOvr>
    <a:masterClrMapping/>
  </p:clrMapOvr>
  <p:transition>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885556" y="587540"/>
            <a:ext cx="7310004" cy="923624"/>
          </a:xfrm>
          <a:prstGeom prst="rect">
            <a:avLst/>
          </a:prstGeom>
        </p:spPr>
        <p:txBody>
          <a:bodyPr vert="horz" wrap="square" lIns="0" tIns="19214" rIns="0" bIns="0" rtlCol="0" anchor="ctr">
            <a:spAutoFit/>
          </a:bodyPr>
          <a:lstStyle/>
          <a:p>
            <a:pPr marL="21349">
              <a:spcBef>
                <a:spcPts val="151"/>
              </a:spcBef>
            </a:pPr>
            <a:r>
              <a:rPr sz="3264" spc="-34" dirty="0">
                <a:solidFill>
                  <a:srgbClr val="3333B2"/>
                </a:solidFill>
                <a:latin typeface="Georgia" panose="02040502050405020303" pitchFamily="18" charset="0"/>
              </a:rPr>
              <a:t>The</a:t>
            </a:r>
            <a:r>
              <a:rPr sz="3264" spc="34" dirty="0">
                <a:solidFill>
                  <a:srgbClr val="3333B2"/>
                </a:solidFill>
                <a:latin typeface="Georgia" panose="02040502050405020303" pitchFamily="18" charset="0"/>
              </a:rPr>
              <a:t> </a:t>
            </a:r>
            <a:r>
              <a:rPr sz="3264" spc="-67" dirty="0">
                <a:solidFill>
                  <a:srgbClr val="3333B2"/>
                </a:solidFill>
                <a:latin typeface="Georgia" panose="02040502050405020303" pitchFamily="18" charset="0"/>
              </a:rPr>
              <a:t>Multi-Armed</a:t>
            </a:r>
            <a:r>
              <a:rPr sz="3264" spc="34" dirty="0">
                <a:solidFill>
                  <a:srgbClr val="3333B2"/>
                </a:solidFill>
                <a:latin typeface="Georgia" panose="02040502050405020303" pitchFamily="18" charset="0"/>
              </a:rPr>
              <a:t> </a:t>
            </a:r>
            <a:r>
              <a:rPr sz="3264" spc="-51" dirty="0">
                <a:solidFill>
                  <a:srgbClr val="3333B2"/>
                </a:solidFill>
                <a:latin typeface="Georgia" panose="02040502050405020303" pitchFamily="18" charset="0"/>
              </a:rPr>
              <a:t>Bandit</a:t>
            </a:r>
            <a:br>
              <a:rPr lang="en-US" sz="3264" spc="-51" dirty="0">
                <a:solidFill>
                  <a:srgbClr val="3333B2"/>
                </a:solidFill>
                <a:latin typeface="Georgia" panose="02040502050405020303" pitchFamily="18" charset="0"/>
              </a:rPr>
            </a:br>
            <a:r>
              <a:rPr lang="en-US" sz="3264" spc="-51" dirty="0">
                <a:solidFill>
                  <a:srgbClr val="3333B2"/>
                </a:solidFill>
                <a:latin typeface="Georgia" panose="02040502050405020303" pitchFamily="18" charset="0"/>
              </a:rPr>
              <a:t>(Clinical Trial)</a:t>
            </a:r>
            <a:endParaRPr sz="3264" dirty="0">
              <a:latin typeface="Georgia" panose="02040502050405020303" pitchFamily="18" charset="0"/>
            </a:endParaRPr>
          </a:p>
        </p:txBody>
      </p:sp>
      <p:sp>
        <p:nvSpPr>
          <p:cNvPr id="3" name="object 3"/>
          <p:cNvSpPr txBox="1"/>
          <p:nvPr/>
        </p:nvSpPr>
        <p:spPr>
          <a:xfrm>
            <a:off x="1602998" y="1419724"/>
            <a:ext cx="8923207" cy="3035336"/>
          </a:xfrm>
          <a:prstGeom prst="rect">
            <a:avLst/>
          </a:prstGeom>
        </p:spPr>
        <p:txBody>
          <a:bodyPr vert="horz" wrap="square" lIns="0" tIns="71519" rIns="0" bIns="0" rtlCol="0">
            <a:spAutoFit/>
          </a:bodyPr>
          <a:lstStyle/>
          <a:p>
            <a:pPr marL="343447" indent="-259118">
              <a:spcBef>
                <a:spcPts val="563"/>
              </a:spcBef>
              <a:buClr>
                <a:srgbClr val="3333B2"/>
              </a:buClr>
              <a:buSzPct val="110526"/>
              <a:buFont typeface="Arial" panose="020B0604020202020204" pitchFamily="34" charset="0"/>
              <a:buChar char="•"/>
              <a:tabLst>
                <a:tab pos="340517" algn="l"/>
              </a:tabLst>
            </a:pPr>
            <a:r>
              <a:rPr lang="en-US" sz="2176" b="1" dirty="0">
                <a:latin typeface="Georgia" panose="02040502050405020303" pitchFamily="18" charset="0"/>
              </a:rPr>
              <a:t>Sequential Decision Making with Evaluative Feedback</a:t>
            </a:r>
          </a:p>
          <a:p>
            <a:pPr marL="343447" indent="-259118">
              <a:spcBef>
                <a:spcPts val="563"/>
              </a:spcBef>
              <a:buClr>
                <a:srgbClr val="3333B2"/>
              </a:buClr>
              <a:buSzPct val="110526"/>
              <a:buFont typeface="Arial" panose="020B0604020202020204" pitchFamily="34" charset="0"/>
              <a:buChar char="•"/>
              <a:tabLst>
                <a:tab pos="340517" algn="l"/>
              </a:tabLst>
            </a:pPr>
            <a:endParaRPr lang="en-US" sz="1597" spc="-34" dirty="0">
              <a:latin typeface="Georgia"/>
              <a:cs typeface="Georgia"/>
            </a:endParaRPr>
          </a:p>
          <a:p>
            <a:pPr marL="816286" lvl="1" indent="-259118">
              <a:spcBef>
                <a:spcPts val="563"/>
              </a:spcBef>
              <a:buClr>
                <a:srgbClr val="3333B2"/>
              </a:buClr>
              <a:buSzPct val="110526"/>
              <a:buFont typeface="Arial" panose="020B0604020202020204" pitchFamily="34" charset="0"/>
              <a:buChar char="•"/>
              <a:tabLst>
                <a:tab pos="340517" algn="l"/>
              </a:tabLst>
            </a:pPr>
            <a:r>
              <a:rPr lang="en-US" sz="1814" spc="-34" dirty="0">
                <a:latin typeface="Georgia"/>
                <a:cs typeface="Georgia"/>
              </a:rPr>
              <a:t>Assume the problem where the doctor has to give medicine to a patient and based on which one he chooses, he will receive a reward (cure the patient).</a:t>
            </a:r>
          </a:p>
          <a:p>
            <a:pPr marL="816286" lvl="1" indent="-259118">
              <a:spcBef>
                <a:spcPts val="563"/>
              </a:spcBef>
              <a:buClr>
                <a:srgbClr val="3333B2"/>
              </a:buClr>
              <a:buSzPct val="110526"/>
              <a:buFont typeface="Arial" panose="020B0604020202020204" pitchFamily="34" charset="0"/>
              <a:buChar char="•"/>
              <a:tabLst>
                <a:tab pos="340517" algn="l"/>
              </a:tabLst>
            </a:pPr>
            <a:r>
              <a:rPr lang="en-US" sz="1814" spc="-34" dirty="0">
                <a:latin typeface="Georgia"/>
                <a:cs typeface="Georgia"/>
              </a:rPr>
              <a:t>For the doctor to decide which action is best, we must define the value of taking each action.</a:t>
            </a:r>
          </a:p>
          <a:p>
            <a:pPr marL="816286" lvl="1" indent="-259118">
              <a:spcBef>
                <a:spcPts val="563"/>
              </a:spcBef>
              <a:buClr>
                <a:srgbClr val="3333B2"/>
              </a:buClr>
              <a:buSzPct val="110526"/>
              <a:buFont typeface="Arial" panose="020B0604020202020204" pitchFamily="34" charset="0"/>
              <a:buChar char="•"/>
              <a:tabLst>
                <a:tab pos="340517" algn="l"/>
              </a:tabLst>
            </a:pPr>
            <a:r>
              <a:rPr lang="en-US" sz="1814" spc="-34" dirty="0">
                <a:latin typeface="Georgia"/>
                <a:cs typeface="Georgia"/>
              </a:rPr>
              <a:t>We call these values the </a:t>
            </a:r>
            <a:r>
              <a:rPr lang="en-US" sz="1814" i="1" spc="-34" dirty="0">
                <a:solidFill>
                  <a:srgbClr val="0070C0"/>
                </a:solidFill>
                <a:latin typeface="Georgia"/>
                <a:cs typeface="Georgia"/>
              </a:rPr>
              <a:t>action values </a:t>
            </a:r>
            <a:r>
              <a:rPr lang="en-US" sz="1814" spc="-34" dirty="0">
                <a:latin typeface="Georgia"/>
                <a:cs typeface="Georgia"/>
              </a:rPr>
              <a:t>or the </a:t>
            </a:r>
            <a:r>
              <a:rPr lang="en-US" sz="1814" i="1" spc="-34" dirty="0">
                <a:solidFill>
                  <a:srgbClr val="0070C0"/>
                </a:solidFill>
                <a:latin typeface="Georgia"/>
                <a:cs typeface="Georgia"/>
              </a:rPr>
              <a:t>action value function</a:t>
            </a:r>
            <a:r>
              <a:rPr lang="en-US" sz="1814" spc="-34" dirty="0">
                <a:latin typeface="Georgia"/>
                <a:cs typeface="Georgia"/>
              </a:rPr>
              <a:t>.</a:t>
            </a:r>
          </a:p>
          <a:p>
            <a:pPr marL="816286" lvl="1" indent="-259118">
              <a:spcBef>
                <a:spcPts val="563"/>
              </a:spcBef>
              <a:buClr>
                <a:srgbClr val="3333B2"/>
              </a:buClr>
              <a:buSzPct val="110526"/>
              <a:buFont typeface="Arial" panose="020B0604020202020204" pitchFamily="34" charset="0"/>
              <a:buChar char="•"/>
              <a:tabLst>
                <a:tab pos="340517" algn="l"/>
              </a:tabLst>
            </a:pPr>
            <a:endParaRPr lang="en-US" sz="1814" spc="-34" dirty="0">
              <a:latin typeface="Georgia"/>
              <a:cs typeface="Georgia"/>
            </a:endParaRPr>
          </a:p>
          <a:p>
            <a:pPr marL="816286" lvl="1" indent="-259118">
              <a:spcBef>
                <a:spcPts val="563"/>
              </a:spcBef>
              <a:buClr>
                <a:srgbClr val="3333B2"/>
              </a:buClr>
              <a:buSzPct val="110526"/>
              <a:buFont typeface="Arial" panose="020B0604020202020204" pitchFamily="34" charset="0"/>
              <a:buChar char="•"/>
              <a:tabLst>
                <a:tab pos="340517" algn="l"/>
              </a:tabLst>
            </a:pPr>
            <a:endParaRPr lang="en-US" sz="1597" spc="-34" dirty="0">
              <a:latin typeface="Georgia"/>
              <a:cs typeface="Georgia"/>
            </a:endParaRPr>
          </a:p>
        </p:txBody>
      </p:sp>
      <p:pic>
        <p:nvPicPr>
          <p:cNvPr id="12" name="Picture 11"/>
          <p:cNvPicPr>
            <a:picLocks noChangeAspect="1"/>
          </p:cNvPicPr>
          <p:nvPr/>
        </p:nvPicPr>
        <p:blipFill>
          <a:blip r:embed="rId2"/>
          <a:stretch>
            <a:fillRect/>
          </a:stretch>
        </p:blipFill>
        <p:spPr>
          <a:xfrm>
            <a:off x="3908189" y="3857043"/>
            <a:ext cx="4572340" cy="2920329"/>
          </a:xfrm>
          <a:prstGeom prst="rect">
            <a:avLst/>
          </a:prstGeom>
        </p:spPr>
      </p:pic>
      <p:sp>
        <p:nvSpPr>
          <p:cNvPr id="4" name="Rectangle 3">
            <a:extLst>
              <a:ext uri="{FF2B5EF4-FFF2-40B4-BE49-F238E27FC236}">
                <a16:creationId xmlns:a16="http://schemas.microsoft.com/office/drawing/2014/main" id="{172529E0-F137-8FAD-E310-488F7420579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7C04053-EBEA-0623-DD91-4F91A995764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9393219"/>
      </p:ext>
    </p:extLst>
  </p:cSld>
  <p:clrMapOvr>
    <a:masterClrMapping/>
  </p:clrMapOvr>
  <p:transition>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79674" y="785807"/>
            <a:ext cx="3467455"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Action-Values</a:t>
            </a:r>
            <a:endParaRPr sz="3264" dirty="0">
              <a:latin typeface="Georgia" panose="02040502050405020303" pitchFamily="18" charset="0"/>
            </a:endParaRPr>
          </a:p>
        </p:txBody>
      </p:sp>
      <p:sp>
        <p:nvSpPr>
          <p:cNvPr id="3" name="object 3"/>
          <p:cNvSpPr txBox="1"/>
          <p:nvPr/>
        </p:nvSpPr>
        <p:spPr>
          <a:xfrm>
            <a:off x="1961202" y="2007886"/>
            <a:ext cx="8772298" cy="355315"/>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sz="1814" spc="-8" dirty="0">
                <a:latin typeface="Georgia" panose="02040502050405020303" pitchFamily="18" charset="0"/>
                <a:cs typeface="Georgia"/>
              </a:rPr>
              <a:t>The</a:t>
            </a:r>
            <a:r>
              <a:rPr sz="1814" spc="59" dirty="0">
                <a:latin typeface="Georgia" panose="02040502050405020303" pitchFamily="18" charset="0"/>
                <a:cs typeface="Georgia"/>
              </a:rPr>
              <a:t> </a:t>
            </a:r>
            <a:r>
              <a:rPr sz="1814" b="1" spc="25" dirty="0">
                <a:solidFill>
                  <a:srgbClr val="0046FF"/>
                </a:solidFill>
                <a:latin typeface="Georgia" panose="02040502050405020303" pitchFamily="18" charset="0"/>
                <a:cs typeface="Palatino Linotype"/>
              </a:rPr>
              <a:t>action</a:t>
            </a:r>
            <a:r>
              <a:rPr sz="1814" b="1" spc="67" dirty="0">
                <a:solidFill>
                  <a:srgbClr val="0046FF"/>
                </a:solidFill>
                <a:latin typeface="Georgia" panose="02040502050405020303" pitchFamily="18" charset="0"/>
                <a:cs typeface="Palatino Linotype"/>
              </a:rPr>
              <a:t> </a:t>
            </a:r>
            <a:r>
              <a:rPr sz="1814" b="1" spc="-8" dirty="0">
                <a:solidFill>
                  <a:srgbClr val="0046FF"/>
                </a:solidFill>
                <a:latin typeface="Georgia" panose="02040502050405020303" pitchFamily="18" charset="0"/>
                <a:cs typeface="Palatino Linotype"/>
              </a:rPr>
              <a:t>value</a:t>
            </a:r>
            <a:r>
              <a:rPr sz="1814" b="1" spc="59" dirty="0">
                <a:solidFill>
                  <a:srgbClr val="0046FF"/>
                </a:solidFill>
                <a:latin typeface="Georgia" panose="02040502050405020303" pitchFamily="18" charset="0"/>
                <a:cs typeface="Palatino Linotype"/>
              </a:rPr>
              <a:t> </a:t>
            </a:r>
            <a:r>
              <a:rPr sz="1814" spc="-25" dirty="0">
                <a:latin typeface="Georgia" panose="02040502050405020303" pitchFamily="18" charset="0"/>
                <a:cs typeface="Georgia"/>
              </a:rPr>
              <a:t>for</a:t>
            </a:r>
            <a:r>
              <a:rPr sz="1814" spc="59" dirty="0">
                <a:latin typeface="Georgia" panose="02040502050405020303" pitchFamily="18" charset="0"/>
                <a:cs typeface="Georgia"/>
              </a:rPr>
              <a:t> </a:t>
            </a:r>
            <a:r>
              <a:rPr sz="1814" spc="-17" dirty="0">
                <a:latin typeface="Georgia" panose="02040502050405020303" pitchFamily="18" charset="0"/>
                <a:cs typeface="Georgia"/>
              </a:rPr>
              <a:t>action</a:t>
            </a:r>
            <a:r>
              <a:rPr sz="1814" spc="67" dirty="0">
                <a:latin typeface="Georgia" panose="02040502050405020303" pitchFamily="18" charset="0"/>
                <a:cs typeface="Georgia"/>
              </a:rPr>
              <a:t> </a:t>
            </a:r>
            <a:r>
              <a:rPr sz="2176" i="1" spc="-134" dirty="0">
                <a:latin typeface="Georgia" panose="02040502050405020303" pitchFamily="18" charset="0"/>
                <a:cs typeface="Arial"/>
              </a:rPr>
              <a:t>a</a:t>
            </a:r>
            <a:r>
              <a:rPr sz="2176" i="1" dirty="0">
                <a:latin typeface="Georgia" panose="02040502050405020303" pitchFamily="18" charset="0"/>
                <a:cs typeface="Arial"/>
              </a:rPr>
              <a:t> </a:t>
            </a:r>
            <a:r>
              <a:rPr sz="1814" spc="-34" dirty="0">
                <a:latin typeface="Georgia" panose="02040502050405020303" pitchFamily="18" charset="0"/>
                <a:cs typeface="Georgia"/>
              </a:rPr>
              <a:t>is</a:t>
            </a:r>
            <a:r>
              <a:rPr sz="1814" spc="67" dirty="0">
                <a:latin typeface="Georgia" panose="02040502050405020303" pitchFamily="18" charset="0"/>
                <a:cs typeface="Georgia"/>
              </a:rPr>
              <a:t> </a:t>
            </a:r>
            <a:r>
              <a:rPr sz="1814" dirty="0">
                <a:latin typeface="Georgia" panose="02040502050405020303" pitchFamily="18" charset="0"/>
                <a:cs typeface="Georgia"/>
              </a:rPr>
              <a:t>the</a:t>
            </a:r>
            <a:r>
              <a:rPr sz="1814" spc="59" dirty="0">
                <a:latin typeface="Georgia" panose="02040502050405020303" pitchFamily="18" charset="0"/>
                <a:cs typeface="Georgia"/>
              </a:rPr>
              <a:t> </a:t>
            </a:r>
            <a:r>
              <a:rPr sz="1814" dirty="0">
                <a:latin typeface="Georgia" panose="02040502050405020303" pitchFamily="18" charset="0"/>
                <a:cs typeface="Georgia"/>
              </a:rPr>
              <a:t>expected</a:t>
            </a:r>
            <a:r>
              <a:rPr sz="1814" spc="67" dirty="0">
                <a:latin typeface="Georgia" panose="02040502050405020303" pitchFamily="18" charset="0"/>
                <a:cs typeface="Georgia"/>
              </a:rPr>
              <a:t> </a:t>
            </a:r>
            <a:r>
              <a:rPr sz="1814" dirty="0">
                <a:latin typeface="Georgia" panose="02040502050405020303" pitchFamily="18" charset="0"/>
                <a:cs typeface="Georgia"/>
              </a:rPr>
              <a:t>reward</a:t>
            </a:r>
          </a:p>
        </p:txBody>
      </p:sp>
      <p:pic>
        <p:nvPicPr>
          <p:cNvPr id="10" name="Picture 9"/>
          <p:cNvPicPr>
            <a:picLocks noChangeAspect="1"/>
          </p:cNvPicPr>
          <p:nvPr/>
        </p:nvPicPr>
        <p:blipFill>
          <a:blip r:embed="rId2"/>
          <a:stretch>
            <a:fillRect/>
          </a:stretch>
        </p:blipFill>
        <p:spPr>
          <a:xfrm>
            <a:off x="4168622" y="2568914"/>
            <a:ext cx="4816149" cy="1266092"/>
          </a:xfrm>
          <a:prstGeom prst="rect">
            <a:avLst/>
          </a:prstGeom>
        </p:spPr>
      </p:pic>
      <p:sp>
        <p:nvSpPr>
          <p:cNvPr id="11" name="Rectangle 10"/>
          <p:cNvSpPr/>
          <p:nvPr/>
        </p:nvSpPr>
        <p:spPr>
          <a:xfrm>
            <a:off x="1961202" y="4000364"/>
            <a:ext cx="6958059" cy="371512"/>
          </a:xfrm>
          <a:prstGeom prst="rect">
            <a:avLst/>
          </a:prstGeom>
        </p:spPr>
        <p:txBody>
          <a:bodyPr wrap="none">
            <a:spAutoFit/>
          </a:bodyPr>
          <a:lstStyle/>
          <a:p>
            <a:pPr marL="322098" indent="-259118">
              <a:spcBef>
                <a:spcPts val="1740"/>
              </a:spcBef>
              <a:buClr>
                <a:srgbClr val="3333B2"/>
              </a:buClr>
              <a:buSzPct val="110526"/>
              <a:buFont typeface="Arial" panose="020B0604020202020204" pitchFamily="34" charset="0"/>
              <a:buChar char="•"/>
              <a:tabLst>
                <a:tab pos="319168" algn="l"/>
              </a:tabLst>
            </a:pPr>
            <a:r>
              <a:rPr lang="en-US" sz="1814" spc="-8" dirty="0">
                <a:solidFill>
                  <a:prstClr val="black"/>
                </a:solidFill>
                <a:latin typeface="Georgia" panose="02040502050405020303" pitchFamily="18" charset="0"/>
                <a:cs typeface="Georgia"/>
              </a:rPr>
              <a:t>The goal is to maximize the expected reward</a:t>
            </a:r>
            <a:r>
              <a:rPr lang="en-US" sz="1814" spc="34" dirty="0">
                <a:solidFill>
                  <a:prstClr val="black"/>
                </a:solidFill>
                <a:latin typeface="Georgia" panose="02040502050405020303" pitchFamily="18" charset="0"/>
                <a:cs typeface="Georgia"/>
              </a:rPr>
              <a:t> (</a:t>
            </a:r>
            <a:r>
              <a:rPr lang="en-US" sz="1814" b="1" spc="8" dirty="0">
                <a:solidFill>
                  <a:srgbClr val="0046FF"/>
                </a:solidFill>
                <a:latin typeface="Georgia" panose="02040502050405020303" pitchFamily="18" charset="0"/>
                <a:cs typeface="Palatino Linotype"/>
              </a:rPr>
              <a:t>optimal</a:t>
            </a:r>
            <a:r>
              <a:rPr lang="en-US" sz="1814" b="1" spc="42" dirty="0">
                <a:solidFill>
                  <a:srgbClr val="0046FF"/>
                </a:solidFill>
                <a:latin typeface="Georgia" panose="02040502050405020303" pitchFamily="18" charset="0"/>
                <a:cs typeface="Palatino Linotype"/>
              </a:rPr>
              <a:t> </a:t>
            </a:r>
            <a:r>
              <a:rPr lang="en-US" sz="1814" b="1" spc="-8" dirty="0">
                <a:solidFill>
                  <a:srgbClr val="0046FF"/>
                </a:solidFill>
                <a:latin typeface="Georgia" panose="02040502050405020303" pitchFamily="18" charset="0"/>
                <a:cs typeface="Palatino Linotype"/>
              </a:rPr>
              <a:t>value)</a:t>
            </a:r>
            <a:r>
              <a:rPr lang="en-US" sz="1814" b="1" spc="34" dirty="0">
                <a:solidFill>
                  <a:srgbClr val="0046FF"/>
                </a:solidFill>
                <a:latin typeface="Georgia" panose="02040502050405020303" pitchFamily="18" charset="0"/>
                <a:cs typeface="Palatino Linotype"/>
              </a:rPr>
              <a:t> </a:t>
            </a:r>
            <a:endParaRPr lang="en-US" sz="1814" dirty="0">
              <a:solidFill>
                <a:prstClr val="black"/>
              </a:solidFill>
              <a:latin typeface="Georgia" panose="02040502050405020303" pitchFamily="18" charset="0"/>
              <a:cs typeface="Georgia"/>
            </a:endParaRPr>
          </a:p>
        </p:txBody>
      </p:sp>
      <p:pic>
        <p:nvPicPr>
          <p:cNvPr id="4" name="Picture 3"/>
          <p:cNvPicPr>
            <a:picLocks noChangeAspect="1"/>
          </p:cNvPicPr>
          <p:nvPr/>
        </p:nvPicPr>
        <p:blipFill>
          <a:blip r:embed="rId3"/>
          <a:stretch>
            <a:fillRect/>
          </a:stretch>
        </p:blipFill>
        <p:spPr>
          <a:xfrm>
            <a:off x="5223132" y="4693824"/>
            <a:ext cx="2176378" cy="640094"/>
          </a:xfrm>
          <a:prstGeom prst="rect">
            <a:avLst/>
          </a:prstGeom>
        </p:spPr>
      </p:pic>
      <p:sp>
        <p:nvSpPr>
          <p:cNvPr id="5" name="Rectangle 4">
            <a:extLst>
              <a:ext uri="{FF2B5EF4-FFF2-40B4-BE49-F238E27FC236}">
                <a16:creationId xmlns:a16="http://schemas.microsoft.com/office/drawing/2014/main" id="{649BAA2E-F3A0-A115-C8B1-BE6209A4220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46AEA4F-BF9D-2E0C-F0AD-55F9F64CCD9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777432"/>
      </p:ext>
    </p:extLst>
  </p:cSld>
  <p:clrMapOvr>
    <a:masterClrMapping/>
  </p:clrMapOvr>
  <p:transition>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974663" y="821275"/>
            <a:ext cx="4673313"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Calculating Action-Values</a:t>
            </a:r>
            <a:endParaRPr sz="326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2754555" y="1875498"/>
            <a:ext cx="6846253" cy="3220497"/>
          </a:xfrm>
          <a:prstGeom prst="rect">
            <a:avLst/>
          </a:prstGeom>
        </p:spPr>
      </p:pic>
      <p:sp>
        <p:nvSpPr>
          <p:cNvPr id="3" name="Rectangle 2">
            <a:extLst>
              <a:ext uri="{FF2B5EF4-FFF2-40B4-BE49-F238E27FC236}">
                <a16:creationId xmlns:a16="http://schemas.microsoft.com/office/drawing/2014/main" id="{D456DCD1-108C-88E1-7090-8D98F8E3F45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DD5B8B1-59E1-48B3-5786-3078980F277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33334629"/>
      </p:ext>
    </p:extLst>
  </p:cSld>
  <p:clrMapOvr>
    <a:masterClrMapping/>
  </p:clrMapOvr>
  <p:transition>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47409" y="816160"/>
            <a:ext cx="4327822"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Learning Action Values</a:t>
            </a:r>
            <a:endParaRPr sz="3264" dirty="0">
              <a:latin typeface="Georgia" panose="02040502050405020303" pitchFamily="18" charset="0"/>
            </a:endParaRPr>
          </a:p>
        </p:txBody>
      </p:sp>
      <p:sp>
        <p:nvSpPr>
          <p:cNvPr id="3" name="object 3"/>
          <p:cNvSpPr txBox="1"/>
          <p:nvPr/>
        </p:nvSpPr>
        <p:spPr>
          <a:xfrm>
            <a:off x="1961202" y="2007886"/>
            <a:ext cx="8772298" cy="299659"/>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value of an action is the expected reward when the action is taken</a:t>
            </a:r>
            <a:endParaRPr sz="1632" dirty="0">
              <a:latin typeface="Georgia" panose="02040502050405020303" pitchFamily="18" charset="0"/>
              <a:cs typeface="Georgia"/>
            </a:endParaRPr>
          </a:p>
        </p:txBody>
      </p:sp>
      <p:sp>
        <p:nvSpPr>
          <p:cNvPr id="11" name="Rectangle 10"/>
          <p:cNvSpPr/>
          <p:nvPr/>
        </p:nvSpPr>
        <p:spPr>
          <a:xfrm>
            <a:off x="1961201" y="3449424"/>
            <a:ext cx="8772298" cy="2611421"/>
          </a:xfrm>
          <a:prstGeom prst="rect">
            <a:avLst/>
          </a:prstGeom>
        </p:spPr>
        <p:txBody>
          <a:bodyPr wrap="square">
            <a:spAutoFit/>
          </a:bodyPr>
          <a:lstStyle/>
          <a:p>
            <a:pPr marL="322098" indent="-259118">
              <a:spcBef>
                <a:spcPts val="1740"/>
              </a:spcBef>
              <a:buClr>
                <a:srgbClr val="3333B2"/>
              </a:buClr>
              <a:buSzPct val="110526"/>
              <a:buFont typeface="Arial" panose="020B0604020202020204" pitchFamily="34" charset="0"/>
              <a:buChar char="•"/>
              <a:tabLst>
                <a:tab pos="319168" algn="l"/>
              </a:tabLst>
            </a:pPr>
            <a:r>
              <a:rPr lang="en-US" sz="1814" i="1" dirty="0">
                <a:latin typeface="Georgia" panose="02040502050405020303" pitchFamily="18" charset="0"/>
              </a:rPr>
              <a:t>q</a:t>
            </a:r>
            <a:r>
              <a:rPr lang="en-US" sz="1814" i="1" baseline="-32000" dirty="0">
                <a:latin typeface="Georgia" panose="02040502050405020303" pitchFamily="18" charset="0"/>
              </a:rPr>
              <a:t>* </a:t>
            </a:r>
            <a:r>
              <a:rPr lang="en-US" sz="1814" i="1" dirty="0">
                <a:latin typeface="Georgia" panose="02040502050405020303" pitchFamily="18" charset="0"/>
              </a:rPr>
              <a:t>(a) </a:t>
            </a:r>
            <a:r>
              <a:rPr lang="en-US" sz="1814" dirty="0">
                <a:latin typeface="Georgia" panose="02040502050405020303" pitchFamily="18" charset="0"/>
              </a:rPr>
              <a:t>is not known, so we </a:t>
            </a:r>
            <a:r>
              <a:rPr lang="en-US" sz="1814" dirty="0">
                <a:solidFill>
                  <a:srgbClr val="0070C0"/>
                </a:solidFill>
                <a:latin typeface="Georgia" panose="02040502050405020303" pitchFamily="18" charset="0"/>
              </a:rPr>
              <a:t>estimate</a:t>
            </a:r>
            <a:r>
              <a:rPr lang="en-US" sz="1814" dirty="0">
                <a:latin typeface="Georgia" panose="02040502050405020303" pitchFamily="18" charset="0"/>
              </a:rPr>
              <a:t> it.</a:t>
            </a:r>
          </a:p>
          <a:p>
            <a:pPr marL="322098" indent="-259118">
              <a:spcBef>
                <a:spcPts val="174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74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a:t>
            </a:r>
            <a:r>
              <a:rPr lang="en-US" sz="1814" dirty="0">
                <a:solidFill>
                  <a:srgbClr val="0070C0"/>
                </a:solidFill>
                <a:latin typeface="Georgia" panose="02040502050405020303" pitchFamily="18" charset="0"/>
              </a:rPr>
              <a:t>estimated value for action</a:t>
            </a:r>
            <a:r>
              <a:rPr lang="en-US" sz="1814" dirty="0">
                <a:latin typeface="Georgia" panose="02040502050405020303" pitchFamily="18" charset="0"/>
              </a:rPr>
              <a:t> </a:t>
            </a:r>
            <a:r>
              <a:rPr lang="en-US" sz="1814" i="1" dirty="0">
                <a:latin typeface="Georgia" panose="02040502050405020303" pitchFamily="18" charset="0"/>
              </a:rPr>
              <a:t>A</a:t>
            </a:r>
            <a:r>
              <a:rPr lang="en-US" sz="1814" dirty="0">
                <a:latin typeface="Georgia" panose="02040502050405020303" pitchFamily="18" charset="0"/>
              </a:rPr>
              <a:t> is the sum of rewards observed when taking action </a:t>
            </a:r>
            <a:r>
              <a:rPr lang="en-US" sz="1814" i="1" dirty="0">
                <a:latin typeface="Georgia" panose="02040502050405020303" pitchFamily="18" charset="0"/>
              </a:rPr>
              <a:t>A</a:t>
            </a:r>
            <a:r>
              <a:rPr lang="en-US" sz="1814" dirty="0">
                <a:latin typeface="Georgia" panose="02040502050405020303" pitchFamily="18" charset="0"/>
              </a:rPr>
              <a:t> divided by the total number of times action </a:t>
            </a:r>
            <a:r>
              <a:rPr lang="en-US" sz="1814" i="1" dirty="0">
                <a:latin typeface="Georgia" panose="02040502050405020303" pitchFamily="18" charset="0"/>
              </a:rPr>
              <a:t>A</a:t>
            </a:r>
            <a:r>
              <a:rPr lang="en-US" sz="1814" dirty="0">
                <a:latin typeface="Georgia" panose="02040502050405020303" pitchFamily="18" charset="0"/>
              </a:rPr>
              <a:t> has been taken.</a:t>
            </a:r>
          </a:p>
          <a:p>
            <a:pPr marL="322098" indent="-259118">
              <a:spcBef>
                <a:spcPts val="174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740"/>
              </a:spcBef>
              <a:buClr>
                <a:srgbClr val="3333B2"/>
              </a:buClr>
              <a:buSzPct val="110526"/>
              <a:buFont typeface="Arial" panose="020B0604020202020204" pitchFamily="34" charset="0"/>
              <a:buChar char="•"/>
              <a:tabLst>
                <a:tab pos="319168" algn="l"/>
              </a:tabLst>
            </a:pPr>
            <a:endParaRPr lang="en-US" sz="1632" dirty="0">
              <a:solidFill>
                <a:prstClr val="black"/>
              </a:solidFill>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4825503" y="2575003"/>
            <a:ext cx="2758305" cy="606877"/>
          </a:xfrm>
          <a:prstGeom prst="rect">
            <a:avLst/>
          </a:prstGeom>
        </p:spPr>
      </p:pic>
      <p:sp>
        <p:nvSpPr>
          <p:cNvPr id="4" name="Rectangle 3">
            <a:extLst>
              <a:ext uri="{FF2B5EF4-FFF2-40B4-BE49-F238E27FC236}">
                <a16:creationId xmlns:a16="http://schemas.microsoft.com/office/drawing/2014/main" id="{FC8D090A-E2B3-0848-5F62-8922BFA084C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9CA8675-5893-CAD0-9A42-260E999165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542880"/>
      </p:ext>
    </p:extLst>
  </p:cSld>
  <p:clrMapOvr>
    <a:masterClrMapping/>
  </p:clrMapOvr>
  <p:transition>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47409" y="1118994"/>
            <a:ext cx="4327822"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Sample-Average Method</a:t>
            </a:r>
            <a:endParaRPr sz="3264" dirty="0">
              <a:latin typeface="Georgia" panose="02040502050405020303" pitchFamily="18" charset="0"/>
            </a:endParaRPr>
          </a:p>
        </p:txBody>
      </p:sp>
      <p:sp>
        <p:nvSpPr>
          <p:cNvPr id="3" name="object 3"/>
          <p:cNvSpPr txBox="1"/>
          <p:nvPr/>
        </p:nvSpPr>
        <p:spPr>
          <a:xfrm>
            <a:off x="1961202" y="2534760"/>
            <a:ext cx="8772298" cy="299659"/>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estimate of </a:t>
            </a:r>
            <a:r>
              <a:rPr lang="en-US" sz="1814" i="1" dirty="0">
                <a:latin typeface="Georgia" panose="02040502050405020303" pitchFamily="18" charset="0"/>
              </a:rPr>
              <a:t>q</a:t>
            </a:r>
            <a:r>
              <a:rPr lang="en-US" sz="1814" i="1" baseline="-32000" dirty="0">
                <a:latin typeface="Georgia" panose="02040502050405020303" pitchFamily="18" charset="0"/>
              </a:rPr>
              <a:t>*</a:t>
            </a:r>
            <a:r>
              <a:rPr lang="en-US" sz="1814" i="1" dirty="0">
                <a:latin typeface="Georgia" panose="02040502050405020303" pitchFamily="18" charset="0"/>
              </a:rPr>
              <a:t>(a) </a:t>
            </a:r>
            <a:r>
              <a:rPr lang="en-US" sz="1814" dirty="0">
                <a:latin typeface="Georgia" panose="02040502050405020303" pitchFamily="18" charset="0"/>
              </a:rPr>
              <a:t>is denoted as </a:t>
            </a:r>
            <a:r>
              <a:rPr lang="en-US" sz="1814" i="1" dirty="0" err="1">
                <a:latin typeface="Georgia" panose="02040502050405020303" pitchFamily="18" charset="0"/>
              </a:rPr>
              <a:t>Q</a:t>
            </a:r>
            <a:r>
              <a:rPr lang="en-US" sz="1814" i="1" baseline="-32000" dirty="0" err="1">
                <a:latin typeface="Georgia" panose="02040502050405020303" pitchFamily="18" charset="0"/>
              </a:rPr>
              <a:t>t</a:t>
            </a:r>
            <a:r>
              <a:rPr lang="en-US" sz="1814" i="1" dirty="0">
                <a:latin typeface="Georgia" panose="02040502050405020303" pitchFamily="18" charset="0"/>
              </a:rPr>
              <a:t>(a)</a:t>
            </a:r>
            <a:r>
              <a:rPr lang="en-US" sz="1814" dirty="0">
                <a:latin typeface="Georgia" panose="02040502050405020303" pitchFamily="18" charset="0"/>
              </a:rPr>
              <a:t> and can be written as</a:t>
            </a:r>
            <a:endParaRPr sz="1632"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2933248" y="3622170"/>
            <a:ext cx="6828203" cy="690786"/>
          </a:xfrm>
          <a:prstGeom prst="rect">
            <a:avLst/>
          </a:prstGeom>
        </p:spPr>
      </p:pic>
      <p:sp>
        <p:nvSpPr>
          <p:cNvPr id="5" name="Rectangle 4">
            <a:extLst>
              <a:ext uri="{FF2B5EF4-FFF2-40B4-BE49-F238E27FC236}">
                <a16:creationId xmlns:a16="http://schemas.microsoft.com/office/drawing/2014/main" id="{1539BC8A-E3AC-65C6-03E4-28F17B19DC4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7989E4C1-27DF-D726-E74A-105D5DD6937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04235164"/>
      </p:ext>
    </p:extLst>
  </p:cSld>
  <p:clrMapOvr>
    <a:masterClrMapping/>
  </p:clrMapOvr>
  <p:transition>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603379"/>
            <a:ext cx="6486597" cy="923624"/>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Example of Sample-Average Method</a:t>
            </a:r>
            <a:br>
              <a:rPr lang="en-US" sz="3264" spc="-84" dirty="0">
                <a:solidFill>
                  <a:srgbClr val="3333B2"/>
                </a:solidFill>
                <a:latin typeface="Georgia" panose="02040502050405020303" pitchFamily="18" charset="0"/>
              </a:rPr>
            </a:br>
            <a:r>
              <a:rPr lang="en-US" sz="3264" spc="-84" dirty="0">
                <a:solidFill>
                  <a:srgbClr val="3333B2"/>
                </a:solidFill>
                <a:latin typeface="Georgia" panose="02040502050405020303" pitchFamily="18" charset="0"/>
              </a:rPr>
              <a:t>(Clinical Trial)</a:t>
            </a:r>
            <a:endParaRPr sz="3264" dirty="0">
              <a:latin typeface="Georgia" panose="02040502050405020303" pitchFamily="18" charset="0"/>
            </a:endParaRPr>
          </a:p>
        </p:txBody>
      </p:sp>
      <p:sp>
        <p:nvSpPr>
          <p:cNvPr id="3" name="object 3"/>
          <p:cNvSpPr txBox="1"/>
          <p:nvPr/>
        </p:nvSpPr>
        <p:spPr>
          <a:xfrm>
            <a:off x="1961202" y="1567380"/>
            <a:ext cx="8772298" cy="1188492"/>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Assume different attempts are made during the trial.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As the experiment advances, the estimates of the Action Values became more accurate.</a:t>
            </a:r>
          </a:p>
        </p:txBody>
      </p:sp>
      <p:pic>
        <p:nvPicPr>
          <p:cNvPr id="5" name="Picture 4"/>
          <p:cNvPicPr>
            <a:picLocks noChangeAspect="1"/>
          </p:cNvPicPr>
          <p:nvPr/>
        </p:nvPicPr>
        <p:blipFill>
          <a:blip r:embed="rId2"/>
          <a:stretch>
            <a:fillRect/>
          </a:stretch>
        </p:blipFill>
        <p:spPr>
          <a:xfrm>
            <a:off x="3089507" y="3046075"/>
            <a:ext cx="5749010" cy="3564672"/>
          </a:xfrm>
          <a:prstGeom prst="rect">
            <a:avLst/>
          </a:prstGeom>
        </p:spPr>
      </p:pic>
      <p:sp>
        <p:nvSpPr>
          <p:cNvPr id="4" name="Rectangle 3">
            <a:extLst>
              <a:ext uri="{FF2B5EF4-FFF2-40B4-BE49-F238E27FC236}">
                <a16:creationId xmlns:a16="http://schemas.microsoft.com/office/drawing/2014/main" id="{78B44395-26AD-96FC-0EB6-8BA0263F19A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F0CBBED6-E2BF-9931-06B3-F1042F51C98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17701615"/>
      </p:ext>
    </p:extLst>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668673"/>
            <a:ext cx="6486597"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The greedy action</a:t>
            </a:r>
            <a:endParaRPr sz="3264" dirty="0">
              <a:latin typeface="Georgia" panose="02040502050405020303" pitchFamily="18" charset="0"/>
            </a:endParaRPr>
          </a:p>
        </p:txBody>
      </p:sp>
      <p:sp>
        <p:nvSpPr>
          <p:cNvPr id="3" name="object 3"/>
          <p:cNvSpPr txBox="1"/>
          <p:nvPr/>
        </p:nvSpPr>
        <p:spPr>
          <a:xfrm>
            <a:off x="1650259" y="1346853"/>
            <a:ext cx="9005504" cy="5404775"/>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 reality, our doctor would not randomly assign treatments to their patients.</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 They would probably assign the treatment that they currently think is the best.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We call this method of choosing actions </a:t>
            </a:r>
            <a:r>
              <a:rPr lang="en-US" sz="1814" i="1" dirty="0">
                <a:solidFill>
                  <a:srgbClr val="004B89"/>
                </a:solidFill>
                <a:latin typeface="Georgia" panose="02040502050405020303" pitchFamily="18" charset="0"/>
                <a:cs typeface="Georgia"/>
              </a:rPr>
              <a:t>greedy</a:t>
            </a:r>
            <a:r>
              <a:rPr lang="en-US" sz="1814" dirty="0">
                <a:latin typeface="Georgia" panose="02040502050405020303" pitchFamily="18" charset="0"/>
                <a:cs typeface="Georgia"/>
              </a:rPr>
              <a:t>. The greedy action is the action that currently has the largest estimated value.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Selecting the greedy action means the agent is </a:t>
            </a:r>
            <a:r>
              <a:rPr lang="en-US" sz="1814" i="1" dirty="0">
                <a:solidFill>
                  <a:srgbClr val="004B89"/>
                </a:solidFill>
                <a:latin typeface="Georgia" panose="02040502050405020303" pitchFamily="18" charset="0"/>
                <a:cs typeface="Georgia"/>
              </a:rPr>
              <a:t>exploiting</a:t>
            </a:r>
            <a:r>
              <a:rPr lang="en-US" sz="1814" dirty="0">
                <a:latin typeface="Georgia" panose="02040502050405020303" pitchFamily="18" charset="0"/>
                <a:cs typeface="Georgia"/>
              </a:rPr>
              <a:t> its current knowledge.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It is trying to get the most reward it can right now.</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Instead of behaving greedily most of the time, but every once in a while, say with small probability </a:t>
            </a:r>
            <a:r>
              <a:rPr lang="en-US" sz="1814" b="1" i="1" dirty="0">
                <a:solidFill>
                  <a:srgbClr val="004B89"/>
                </a:solidFill>
                <a:latin typeface="Tempus Sans ITC" panose="04020404030D07020202" pitchFamily="82" charset="0"/>
                <a:cs typeface="Times New Roman" panose="02020603050405020304" pitchFamily="18" charset="0"/>
                <a:sym typeface="Symbol" panose="05050102010706020507" pitchFamily="18" charset="2"/>
              </a:rPr>
              <a:t></a:t>
            </a:r>
            <a:r>
              <a:rPr lang="en-US" sz="1814" dirty="0">
                <a:latin typeface="Georgia" panose="02040502050405020303" pitchFamily="18" charset="0"/>
                <a:cs typeface="Georgia"/>
              </a:rPr>
              <a:t>, instead select randomly from among all the actions with equal probability, independently of the action-value estimates.</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We call this method using this </a:t>
            </a:r>
            <a:r>
              <a:rPr lang="en-US" sz="1814" i="1" dirty="0">
                <a:solidFill>
                  <a:srgbClr val="004B89"/>
                </a:solidFill>
                <a:latin typeface="Georgia" panose="02040502050405020303" pitchFamily="18" charset="0"/>
                <a:cs typeface="Georgia"/>
              </a:rPr>
              <a:t>near-greedy</a:t>
            </a:r>
            <a:r>
              <a:rPr lang="en-US" sz="1814" dirty="0">
                <a:latin typeface="Georgia" panose="02040502050405020303" pitchFamily="18" charset="0"/>
                <a:cs typeface="Georgia"/>
              </a:rPr>
              <a:t> action selection rule </a:t>
            </a:r>
            <a:r>
              <a:rPr lang="en-US" sz="1814" b="1" i="1" dirty="0">
                <a:solidFill>
                  <a:srgbClr val="004B89"/>
                </a:solidFill>
                <a:latin typeface="Tempus Sans ITC" panose="04020404030D07020202" pitchFamily="82" charset="0"/>
                <a:cs typeface="Times New Roman" panose="02020603050405020304" pitchFamily="18" charset="0"/>
                <a:sym typeface="Symbol" panose="05050102010706020507" pitchFamily="18" charset="2"/>
              </a:rPr>
              <a:t> </a:t>
            </a:r>
            <a:r>
              <a:rPr lang="en-US" sz="1814" b="1" i="1" dirty="0">
                <a:solidFill>
                  <a:srgbClr val="004B89"/>
                </a:solidFill>
                <a:latin typeface="Georgia" panose="02040502050405020303" pitchFamily="18" charset="0"/>
                <a:cs typeface="Georgia"/>
              </a:rPr>
              <a:t>-greedy </a:t>
            </a:r>
            <a:r>
              <a:rPr lang="en-US" sz="1814" dirty="0">
                <a:latin typeface="Georgia" panose="02040502050405020303" pitchFamily="18" charset="0"/>
                <a:cs typeface="Georgia"/>
              </a:rPr>
              <a:t>methods.</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p:txBody>
      </p:sp>
      <p:sp>
        <p:nvSpPr>
          <p:cNvPr id="4" name="Rectangle 3">
            <a:extLst>
              <a:ext uri="{FF2B5EF4-FFF2-40B4-BE49-F238E27FC236}">
                <a16:creationId xmlns:a16="http://schemas.microsoft.com/office/drawing/2014/main" id="{5E4E3C92-677F-C317-0ED2-A590ECC5964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57B1BA3-CB15-59D7-1449-9F66E1BA007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7506145"/>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61607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The exploration-exploitation dilemma</a:t>
            </a:r>
            <a:endParaRPr sz="3264" dirty="0">
              <a:latin typeface="Georgia" panose="02040502050405020303" pitchFamily="18" charset="0"/>
            </a:endParaRPr>
          </a:p>
        </p:txBody>
      </p:sp>
      <p:sp>
        <p:nvSpPr>
          <p:cNvPr id="3" name="object 3"/>
          <p:cNvSpPr txBox="1"/>
          <p:nvPr/>
        </p:nvSpPr>
        <p:spPr>
          <a:xfrm>
            <a:off x="1581161" y="1303667"/>
            <a:ext cx="9299172" cy="4262411"/>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We can compute the greedy action by taking the </a:t>
            </a:r>
            <a:r>
              <a:rPr lang="en-US" sz="1814" i="1" dirty="0" err="1">
                <a:solidFill>
                  <a:srgbClr val="004B89"/>
                </a:solidFill>
                <a:latin typeface="Georgia" panose="02040502050405020303" pitchFamily="18" charset="0"/>
                <a:cs typeface="Georgia"/>
              </a:rPr>
              <a:t>argmax</a:t>
            </a:r>
            <a:r>
              <a:rPr lang="en-US" sz="1814" i="1" baseline="-25000" dirty="0" err="1">
                <a:solidFill>
                  <a:srgbClr val="004B89"/>
                </a:solidFill>
                <a:latin typeface="Georgia" panose="02040502050405020303" pitchFamily="18" charset="0"/>
                <a:cs typeface="Georgia"/>
              </a:rPr>
              <a:t>a</a:t>
            </a:r>
            <a:r>
              <a:rPr lang="en-US" sz="1814" dirty="0">
                <a:latin typeface="Georgia" panose="02040502050405020303" pitchFamily="18" charset="0"/>
                <a:cs typeface="Georgia"/>
              </a:rPr>
              <a:t> of our estimated values.</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agent cannot choose to both </a:t>
            </a:r>
            <a:r>
              <a:rPr lang="en-US" sz="1814" i="1" dirty="0">
                <a:solidFill>
                  <a:srgbClr val="004B89"/>
                </a:solidFill>
                <a:latin typeface="Georgia" panose="02040502050405020303" pitchFamily="18" charset="0"/>
                <a:cs typeface="Georgia"/>
              </a:rPr>
              <a:t>explore</a:t>
            </a:r>
            <a:r>
              <a:rPr lang="en-US" sz="1814" dirty="0">
                <a:latin typeface="Georgia" panose="02040502050405020303" pitchFamily="18" charset="0"/>
                <a:cs typeface="Georgia"/>
              </a:rPr>
              <a:t> and </a:t>
            </a:r>
            <a:r>
              <a:rPr lang="en-US" sz="1814" i="1" dirty="0">
                <a:solidFill>
                  <a:srgbClr val="004B89"/>
                </a:solidFill>
                <a:latin typeface="Georgia" panose="02040502050405020303" pitchFamily="18" charset="0"/>
                <a:cs typeface="Georgia"/>
              </a:rPr>
              <a:t>exploit</a:t>
            </a:r>
            <a:r>
              <a:rPr lang="en-US" sz="1814" dirty="0">
                <a:solidFill>
                  <a:srgbClr val="004B89"/>
                </a:solidFill>
                <a:latin typeface="Georgia" panose="02040502050405020303" pitchFamily="18" charset="0"/>
                <a:cs typeface="Georgia"/>
              </a:rPr>
              <a:t> </a:t>
            </a:r>
            <a:r>
              <a:rPr lang="en-US" sz="1814" dirty="0">
                <a:latin typeface="Georgia" panose="02040502050405020303" pitchFamily="18" charset="0"/>
                <a:cs typeface="Georgia"/>
              </a:rPr>
              <a:t>at the same time.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This is one of the fundamental problems in reinforced learning.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a:t>
            </a:r>
            <a:r>
              <a:rPr lang="en-US" sz="1814" i="1" dirty="0">
                <a:solidFill>
                  <a:srgbClr val="004B89"/>
                </a:solidFill>
                <a:latin typeface="Georgia" panose="02040502050405020303" pitchFamily="18" charset="0"/>
                <a:cs typeface="Georgia"/>
              </a:rPr>
              <a:t>exploration-exploitation dilemma</a:t>
            </a:r>
            <a:r>
              <a:rPr lang="en-US" sz="1814" dirty="0">
                <a:latin typeface="Georgia" panose="02040502050405020303" pitchFamily="18" charset="0"/>
                <a:cs typeface="Georgia"/>
              </a:rPr>
              <a:t>.</a:t>
            </a:r>
          </a:p>
        </p:txBody>
      </p:sp>
      <p:pic>
        <p:nvPicPr>
          <p:cNvPr id="5" name="Picture 4"/>
          <p:cNvPicPr>
            <a:picLocks noChangeAspect="1"/>
          </p:cNvPicPr>
          <p:nvPr/>
        </p:nvPicPr>
        <p:blipFill>
          <a:blip r:embed="rId2"/>
          <a:stretch>
            <a:fillRect/>
          </a:stretch>
        </p:blipFill>
        <p:spPr>
          <a:xfrm>
            <a:off x="2864938" y="1897119"/>
            <a:ext cx="5778340" cy="2126305"/>
          </a:xfrm>
          <a:prstGeom prst="rect">
            <a:avLst/>
          </a:prstGeom>
        </p:spPr>
      </p:pic>
      <p:sp>
        <p:nvSpPr>
          <p:cNvPr id="4" name="Rectangle 3">
            <a:extLst>
              <a:ext uri="{FF2B5EF4-FFF2-40B4-BE49-F238E27FC236}">
                <a16:creationId xmlns:a16="http://schemas.microsoft.com/office/drawing/2014/main" id="{91F70073-D63D-2451-7FC6-8D1376CFC5D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4EC96AA-4D63-9870-DF55-7606FD41A5B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51433984"/>
      </p:ext>
    </p:extLst>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527179"/>
            <a:ext cx="6918461" cy="923624"/>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Estimating Action Values Incrementally</a:t>
            </a:r>
            <a:endParaRPr sz="3264" dirty="0">
              <a:latin typeface="Georgia" panose="02040502050405020303" pitchFamily="18" charset="0"/>
            </a:endParaRPr>
          </a:p>
        </p:txBody>
      </p:sp>
      <p:sp>
        <p:nvSpPr>
          <p:cNvPr id="3" name="object 3"/>
          <p:cNvSpPr txBox="1"/>
          <p:nvPr/>
        </p:nvSpPr>
        <p:spPr>
          <a:xfrm>
            <a:off x="1581161" y="1672932"/>
            <a:ext cx="9299172" cy="4951702"/>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 action-value method we have discussed so far estimates action values as sample averages of observed rewards. </a:t>
            </a: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These averages can be computed in a computationally efficient manner. </a:t>
            </a: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 incremental update rule is derived as follows:</a:t>
            </a:r>
          </a:p>
          <a:p>
            <a:pPr marL="62980">
              <a:spcBef>
                <a:spcPts val="160"/>
              </a:spcBef>
              <a:buClr>
                <a:srgbClr val="3333B2"/>
              </a:buClr>
              <a:buSzPct val="110526"/>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59083" y="3522436"/>
            <a:ext cx="9306793" cy="2850303"/>
          </a:xfrm>
          <a:prstGeom prst="rect">
            <a:avLst/>
          </a:prstGeom>
        </p:spPr>
      </p:pic>
      <p:sp>
        <p:nvSpPr>
          <p:cNvPr id="6" name="Oval 5"/>
          <p:cNvSpPr/>
          <p:nvPr/>
        </p:nvSpPr>
        <p:spPr>
          <a:xfrm>
            <a:off x="6086643" y="3522436"/>
            <a:ext cx="846453" cy="1036496"/>
          </a:xfrm>
          <a:prstGeom prst="ellipse">
            <a:avLst/>
          </a:prstGeom>
          <a:noFill/>
          <a:ln w="19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32"/>
          </a:p>
        </p:txBody>
      </p:sp>
      <p:cxnSp>
        <p:nvCxnSpPr>
          <p:cNvPr id="8" name="Straight Arrow Connector 7"/>
          <p:cNvCxnSpPr>
            <a:stCxn id="6" idx="6"/>
          </p:cNvCxnSpPr>
          <p:nvPr/>
        </p:nvCxnSpPr>
        <p:spPr>
          <a:xfrm flipV="1">
            <a:off x="6933096" y="3893839"/>
            <a:ext cx="544149" cy="14684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7546343" y="2900552"/>
            <a:ext cx="2936675" cy="1599284"/>
          </a:xfrm>
          <a:prstGeom prst="rect">
            <a:avLst/>
          </a:prstGeom>
          <a:noFill/>
        </p:spPr>
        <p:txBody>
          <a:bodyPr wrap="square" rtlCol="0">
            <a:spAutoFit/>
          </a:bodyPr>
          <a:lstStyle/>
          <a:p>
            <a:r>
              <a:rPr lang="en-US" sz="1632" dirty="0">
                <a:solidFill>
                  <a:srgbClr val="FF0000"/>
                </a:solidFill>
                <a:latin typeface="Georgia" panose="02040502050405020303" pitchFamily="18" charset="0"/>
              </a:rPr>
              <a:t>The obvious implementation would be to maintain a record of all the rewards and then</a:t>
            </a:r>
          </a:p>
          <a:p>
            <a:r>
              <a:rPr lang="en-US" sz="1632" dirty="0">
                <a:solidFill>
                  <a:srgbClr val="FF0000"/>
                </a:solidFill>
                <a:latin typeface="Georgia" panose="02040502050405020303" pitchFamily="18" charset="0"/>
              </a:rPr>
              <a:t>perform this computation whenever the estimated value was needed</a:t>
            </a:r>
          </a:p>
        </p:txBody>
      </p:sp>
      <p:sp>
        <p:nvSpPr>
          <p:cNvPr id="10" name="Oval 9"/>
          <p:cNvSpPr/>
          <p:nvPr/>
        </p:nvSpPr>
        <p:spPr>
          <a:xfrm>
            <a:off x="8764200" y="5744909"/>
            <a:ext cx="414589" cy="472359"/>
          </a:xfrm>
          <a:prstGeom prst="ellipse">
            <a:avLst/>
          </a:prstGeom>
          <a:noFill/>
          <a:ln w="19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32"/>
          </a:p>
        </p:txBody>
      </p:sp>
      <p:cxnSp>
        <p:nvCxnSpPr>
          <p:cNvPr id="11" name="Straight Arrow Connector 10"/>
          <p:cNvCxnSpPr/>
          <p:nvPr/>
        </p:nvCxnSpPr>
        <p:spPr>
          <a:xfrm>
            <a:off x="8988769" y="6208642"/>
            <a:ext cx="412098" cy="19771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9170152" y="6422227"/>
            <a:ext cx="976013" cy="371512"/>
          </a:xfrm>
          <a:prstGeom prst="rect">
            <a:avLst/>
          </a:prstGeom>
          <a:noFill/>
        </p:spPr>
        <p:txBody>
          <a:bodyPr wrap="square" rtlCol="0">
            <a:spAutoFit/>
          </a:bodyPr>
          <a:lstStyle/>
          <a:p>
            <a:r>
              <a:rPr lang="en-US" sz="1814" i="1" dirty="0">
                <a:solidFill>
                  <a:srgbClr val="004B89"/>
                </a:solidFill>
                <a:latin typeface="Georgia" panose="02040502050405020303" pitchFamily="18" charset="0"/>
              </a:rPr>
              <a:t>Target</a:t>
            </a:r>
          </a:p>
        </p:txBody>
      </p:sp>
      <p:sp>
        <p:nvSpPr>
          <p:cNvPr id="5" name="Rectangle 4">
            <a:extLst>
              <a:ext uri="{FF2B5EF4-FFF2-40B4-BE49-F238E27FC236}">
                <a16:creationId xmlns:a16="http://schemas.microsoft.com/office/drawing/2014/main" id="{16BF70CA-4A7F-3994-7550-B93C51C8F18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D9409177-A979-5271-EC50-FEB5A782E51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95343625"/>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0" grpId="0" animBg="1"/>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609682"/>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Incremental update rule</a:t>
            </a:r>
            <a:endParaRPr sz="3264" dirty="0">
              <a:latin typeface="Georgia" panose="02040502050405020303" pitchFamily="18" charset="0"/>
            </a:endParaRPr>
          </a:p>
        </p:txBody>
      </p:sp>
      <p:sp>
        <p:nvSpPr>
          <p:cNvPr id="3" name="object 3"/>
          <p:cNvSpPr txBox="1"/>
          <p:nvPr/>
        </p:nvSpPr>
        <p:spPr>
          <a:xfrm>
            <a:off x="1581161" y="1303666"/>
            <a:ext cx="9299172" cy="4820769"/>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a:t>
            </a:r>
            <a:r>
              <a:rPr lang="en-US" sz="1814" i="1" dirty="0">
                <a:solidFill>
                  <a:srgbClr val="004B89"/>
                </a:solidFill>
                <a:latin typeface="Georgia" panose="02040502050405020303" pitchFamily="18" charset="0"/>
                <a:cs typeface="Georgia"/>
              </a:rPr>
              <a:t>error</a:t>
            </a:r>
            <a:r>
              <a:rPr lang="en-US" sz="1814" dirty="0">
                <a:latin typeface="Georgia" panose="02040502050405020303" pitchFamily="18" charset="0"/>
                <a:cs typeface="Georgia"/>
              </a:rPr>
              <a:t> in the estimate is the difference between the old estimate </a:t>
            </a:r>
            <a:r>
              <a:rPr lang="en-US" sz="1814" i="1" dirty="0" err="1">
                <a:latin typeface="Georgia" panose="02040502050405020303" pitchFamily="18" charset="0"/>
                <a:cs typeface="Georgia"/>
              </a:rPr>
              <a:t>Q</a:t>
            </a:r>
            <a:r>
              <a:rPr lang="en-US" sz="1814" i="1" baseline="-25000" dirty="0" err="1">
                <a:latin typeface="Georgia" panose="02040502050405020303" pitchFamily="18" charset="0"/>
                <a:cs typeface="Georgia"/>
              </a:rPr>
              <a:t>n</a:t>
            </a:r>
            <a:r>
              <a:rPr lang="en-US" sz="1814" dirty="0">
                <a:latin typeface="Georgia" panose="02040502050405020303" pitchFamily="18" charset="0"/>
                <a:cs typeface="Georgia"/>
              </a:rPr>
              <a:t> and the new target </a:t>
            </a:r>
            <a:r>
              <a:rPr lang="en-US" sz="1814" i="1" dirty="0">
                <a:latin typeface="Georgia" panose="02040502050405020303" pitchFamily="18" charset="0"/>
                <a:cs typeface="Georgia"/>
              </a:rPr>
              <a:t>R</a:t>
            </a:r>
            <a:r>
              <a:rPr lang="en-US" sz="1814" i="1" baseline="-25000" dirty="0">
                <a:latin typeface="Georgia" panose="02040502050405020303" pitchFamily="18" charset="0"/>
                <a:cs typeface="Georgia"/>
              </a:rPr>
              <a:t>n</a:t>
            </a:r>
            <a:r>
              <a:rPr lang="en-US" sz="1814" dirty="0">
                <a:latin typeface="Georgia" panose="02040502050405020303" pitchFamily="18" charset="0"/>
                <a:cs typeface="Georgia"/>
              </a:rPr>
              <a:t> (The new reward is our </a:t>
            </a:r>
            <a:r>
              <a:rPr lang="en-US" sz="1814" i="1" dirty="0">
                <a:solidFill>
                  <a:srgbClr val="004B89"/>
                </a:solidFill>
                <a:latin typeface="Georgia" panose="02040502050405020303" pitchFamily="18" charset="0"/>
                <a:cs typeface="Georgia"/>
              </a:rPr>
              <a:t>target</a:t>
            </a:r>
            <a:r>
              <a:rPr lang="en-US" sz="1814" dirty="0">
                <a:latin typeface="Georgia" panose="02040502050405020303" pitchFamily="18" charset="0"/>
                <a:cs typeface="Georgia"/>
              </a:rPr>
              <a:t>).</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Taking a </a:t>
            </a:r>
            <a:r>
              <a:rPr lang="en-US" sz="1814" i="1" dirty="0">
                <a:solidFill>
                  <a:srgbClr val="004B89"/>
                </a:solidFill>
                <a:latin typeface="Georgia" panose="02040502050405020303" pitchFamily="18" charset="0"/>
                <a:cs typeface="Georgia"/>
              </a:rPr>
              <a:t>step</a:t>
            </a:r>
            <a:r>
              <a:rPr lang="en-US" sz="1814" dirty="0">
                <a:latin typeface="Georgia" panose="02040502050405020303" pitchFamily="18" charset="0"/>
                <a:cs typeface="Georgia"/>
              </a:rPr>
              <a:t> towards that new target will create a </a:t>
            </a:r>
            <a:r>
              <a:rPr lang="en-US" sz="1814" i="1" dirty="0">
                <a:solidFill>
                  <a:srgbClr val="004B89"/>
                </a:solidFill>
                <a:latin typeface="Georgia" panose="02040502050405020303" pitchFamily="18" charset="0"/>
                <a:cs typeface="Georgia"/>
              </a:rPr>
              <a:t>new estimate</a:t>
            </a:r>
            <a:r>
              <a:rPr lang="en-US" sz="1814" dirty="0">
                <a:latin typeface="Georgia" panose="02040502050405020303" pitchFamily="18" charset="0"/>
                <a:cs typeface="Georgia"/>
              </a:rPr>
              <a:t> that reduces our error.</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size of the step is determined by our </a:t>
            </a:r>
            <a:r>
              <a:rPr lang="en-US" sz="1814" i="1" dirty="0">
                <a:solidFill>
                  <a:srgbClr val="004B89"/>
                </a:solidFill>
                <a:latin typeface="Georgia" panose="02040502050405020303" pitchFamily="18" charset="0"/>
                <a:cs typeface="Georgia"/>
              </a:rPr>
              <a:t>step size </a:t>
            </a:r>
            <a:r>
              <a:rPr lang="en-US" sz="1814" dirty="0">
                <a:latin typeface="Georgia" panose="02040502050405020303" pitchFamily="18" charset="0"/>
                <a:cs typeface="Georgia"/>
              </a:rPr>
              <a:t>parameter and the </a:t>
            </a:r>
            <a:r>
              <a:rPr lang="en-US" sz="1814" i="1" dirty="0">
                <a:solidFill>
                  <a:srgbClr val="004B89"/>
                </a:solidFill>
                <a:latin typeface="Georgia" panose="02040502050405020303" pitchFamily="18" charset="0"/>
                <a:cs typeface="Georgia"/>
              </a:rPr>
              <a:t>error</a:t>
            </a:r>
            <a:r>
              <a:rPr lang="en-US" sz="1814" dirty="0">
                <a:latin typeface="Georgia" panose="02040502050405020303" pitchFamily="18" charset="0"/>
                <a:cs typeface="Georgia"/>
              </a:rPr>
              <a:t> of our old estimate.</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step size </a:t>
            </a:r>
            <a:r>
              <a:rPr lang="en-US" sz="1814" b="1" i="1" dirty="0">
                <a:solidFill>
                  <a:srgbClr val="004B89"/>
                </a:solidFill>
                <a:latin typeface="Tempus Sans ITC" panose="04020404030D07020202" pitchFamily="82" charset="0"/>
                <a:ea typeface="Tahoma" panose="020B0604030504040204" pitchFamily="34" charset="0"/>
                <a:cs typeface="Tahoma" panose="020B0604030504040204" pitchFamily="34" charset="0"/>
              </a:rPr>
              <a:t>α</a:t>
            </a:r>
            <a:r>
              <a:rPr lang="en-US" sz="1814" dirty="0">
                <a:latin typeface="Georgia" panose="02040502050405020303" pitchFamily="18" charset="0"/>
                <a:cs typeface="Georgia"/>
              </a:rPr>
              <a:t> can be a function of </a:t>
            </a:r>
            <a:r>
              <a:rPr lang="en-US" sz="1814" i="1" dirty="0">
                <a:solidFill>
                  <a:srgbClr val="004B89"/>
                </a:solidFill>
                <a:latin typeface="Georgia" panose="02040502050405020303" pitchFamily="18" charset="0"/>
                <a:cs typeface="Georgia"/>
              </a:rPr>
              <a:t>n</a:t>
            </a:r>
            <a:r>
              <a:rPr lang="en-US" sz="1814" dirty="0">
                <a:latin typeface="Georgia" panose="02040502050405020303" pitchFamily="18" charset="0"/>
                <a:cs typeface="Georgia"/>
              </a:rPr>
              <a:t> that produces a number from zero to one.</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 the special case of the sample average, the step size is equal to one over n</a:t>
            </a:r>
          </a:p>
        </p:txBody>
      </p:sp>
      <p:pic>
        <p:nvPicPr>
          <p:cNvPr id="5" name="Picture 4"/>
          <p:cNvPicPr>
            <a:picLocks noChangeAspect="1"/>
          </p:cNvPicPr>
          <p:nvPr/>
        </p:nvPicPr>
        <p:blipFill>
          <a:blip r:embed="rId2"/>
          <a:stretch>
            <a:fillRect/>
          </a:stretch>
        </p:blipFill>
        <p:spPr>
          <a:xfrm>
            <a:off x="2188297" y="3305151"/>
            <a:ext cx="8084900" cy="1479726"/>
          </a:xfrm>
          <a:prstGeom prst="rect">
            <a:avLst/>
          </a:prstGeom>
        </p:spPr>
      </p:pic>
      <p:pic>
        <p:nvPicPr>
          <p:cNvPr id="7" name="Picture 6"/>
          <p:cNvPicPr>
            <a:picLocks noChangeAspect="1"/>
          </p:cNvPicPr>
          <p:nvPr/>
        </p:nvPicPr>
        <p:blipFill>
          <a:blip r:embed="rId3"/>
          <a:stretch>
            <a:fillRect/>
          </a:stretch>
        </p:blipFill>
        <p:spPr>
          <a:xfrm>
            <a:off x="5494043" y="5311472"/>
            <a:ext cx="1378592" cy="468760"/>
          </a:xfrm>
          <a:prstGeom prst="rect">
            <a:avLst/>
          </a:prstGeom>
        </p:spPr>
      </p:pic>
      <p:pic>
        <p:nvPicPr>
          <p:cNvPr id="10" name="Picture 9"/>
          <p:cNvPicPr>
            <a:picLocks noChangeAspect="1"/>
          </p:cNvPicPr>
          <p:nvPr/>
        </p:nvPicPr>
        <p:blipFill>
          <a:blip r:embed="rId4"/>
          <a:stretch>
            <a:fillRect/>
          </a:stretch>
        </p:blipFill>
        <p:spPr>
          <a:xfrm>
            <a:off x="5494044" y="6063680"/>
            <a:ext cx="1220616" cy="689896"/>
          </a:xfrm>
          <a:prstGeom prst="rect">
            <a:avLst/>
          </a:prstGeom>
        </p:spPr>
      </p:pic>
      <p:sp>
        <p:nvSpPr>
          <p:cNvPr id="4" name="Rectangle 3">
            <a:extLst>
              <a:ext uri="{FF2B5EF4-FFF2-40B4-BE49-F238E27FC236}">
                <a16:creationId xmlns:a16="http://schemas.microsoft.com/office/drawing/2014/main" id="{F3DBBD55-EBE4-F894-1480-21F481524E1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D499894-42C3-24FB-CC9E-DE570641AC3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84262652"/>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70751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Bandit Algorithm Pseudocode</a:t>
            </a:r>
            <a:endParaRPr sz="3264" dirty="0">
              <a:latin typeface="Georgia" panose="02040502050405020303" pitchFamily="18" charset="0"/>
            </a:endParaRPr>
          </a:p>
        </p:txBody>
      </p:sp>
      <p:sp>
        <p:nvSpPr>
          <p:cNvPr id="3" name="object 3"/>
          <p:cNvSpPr txBox="1"/>
          <p:nvPr/>
        </p:nvSpPr>
        <p:spPr>
          <a:xfrm>
            <a:off x="1581161" y="1303667"/>
            <a:ext cx="9299172" cy="2077325"/>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 this Pseudocode for a complete bandit algorithm using incrementally computed sample averages and </a:t>
            </a:r>
            <a:r>
              <a:rPr lang="en-US" sz="1814" b="1" i="1" dirty="0">
                <a:solidFill>
                  <a:srgbClr val="004B89"/>
                </a:solidFill>
                <a:latin typeface="Tempus Sans ITC" panose="04020404030D07020202" pitchFamily="82" charset="0"/>
                <a:cs typeface="Times New Roman" panose="02020603050405020304" pitchFamily="18" charset="0"/>
                <a:sym typeface="Symbol" panose="05050102010706020507" pitchFamily="18" charset="2"/>
              </a:rPr>
              <a:t> </a:t>
            </a:r>
            <a:r>
              <a:rPr lang="en-US" sz="1814" b="1" i="1" dirty="0">
                <a:solidFill>
                  <a:srgbClr val="004B89"/>
                </a:solidFill>
                <a:latin typeface="Georgia" panose="02040502050405020303" pitchFamily="18" charset="0"/>
                <a:cs typeface="Georgia"/>
              </a:rPr>
              <a:t>-greedy</a:t>
            </a:r>
            <a:r>
              <a:rPr lang="en-US" sz="1814" dirty="0">
                <a:latin typeface="Georgia" panose="02040502050405020303" pitchFamily="18" charset="0"/>
                <a:cs typeface="Georgia"/>
              </a:rPr>
              <a:t> action selection is shown in the box below.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function </a:t>
            </a:r>
            <a:r>
              <a:rPr lang="en-US" sz="1814" b="1" i="1" dirty="0">
                <a:solidFill>
                  <a:srgbClr val="004B89"/>
                </a:solidFill>
                <a:latin typeface="Georgia" panose="02040502050405020303" pitchFamily="18" charset="0"/>
                <a:cs typeface="Georgia"/>
              </a:rPr>
              <a:t>bandit(a) </a:t>
            </a:r>
            <a:r>
              <a:rPr lang="en-US" sz="1814" dirty="0">
                <a:latin typeface="Georgia" panose="02040502050405020303" pitchFamily="18" charset="0"/>
                <a:cs typeface="Georgia"/>
              </a:rPr>
              <a:t>is assumed to take an action and return a corresponding reward.</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b="1" i="1" dirty="0">
                <a:solidFill>
                  <a:srgbClr val="004B89"/>
                </a:solidFill>
                <a:latin typeface="Tempus Sans ITC" panose="04020404030D07020202" pitchFamily="82" charset="0"/>
                <a:ea typeface="Tahoma" panose="020B0604030504040204" pitchFamily="34" charset="0"/>
                <a:cs typeface="Tahoma" panose="020B0604030504040204" pitchFamily="34" charset="0"/>
              </a:rPr>
              <a:t>α  </a:t>
            </a:r>
            <a:r>
              <a:rPr lang="en-US" sz="1814" dirty="0">
                <a:latin typeface="Georgia" panose="02040502050405020303" pitchFamily="18" charset="0"/>
                <a:cs typeface="Georgia"/>
              </a:rPr>
              <a:t> will be replaced by </a:t>
            </a:r>
          </a:p>
        </p:txBody>
      </p:sp>
      <p:pic>
        <p:nvPicPr>
          <p:cNvPr id="4" name="Picture 3"/>
          <p:cNvPicPr>
            <a:picLocks noChangeAspect="1"/>
          </p:cNvPicPr>
          <p:nvPr/>
        </p:nvPicPr>
        <p:blipFill>
          <a:blip r:embed="rId2"/>
          <a:stretch>
            <a:fillRect/>
          </a:stretch>
        </p:blipFill>
        <p:spPr>
          <a:xfrm>
            <a:off x="1137205" y="3671115"/>
            <a:ext cx="8236365" cy="3186885"/>
          </a:xfrm>
          <a:prstGeom prst="rect">
            <a:avLst/>
          </a:prstGeom>
        </p:spPr>
      </p:pic>
      <p:pic>
        <p:nvPicPr>
          <p:cNvPr id="8" name="Picture 7"/>
          <p:cNvPicPr>
            <a:picLocks noChangeAspect="1"/>
          </p:cNvPicPr>
          <p:nvPr/>
        </p:nvPicPr>
        <p:blipFill>
          <a:blip r:embed="rId3"/>
          <a:stretch>
            <a:fillRect/>
          </a:stretch>
        </p:blipFill>
        <p:spPr>
          <a:xfrm>
            <a:off x="4299903" y="3023049"/>
            <a:ext cx="590522" cy="430420"/>
          </a:xfrm>
          <a:prstGeom prst="rect">
            <a:avLst/>
          </a:prstGeom>
        </p:spPr>
      </p:pic>
      <p:sp>
        <p:nvSpPr>
          <p:cNvPr id="5" name="Rectangle 4">
            <a:extLst>
              <a:ext uri="{FF2B5EF4-FFF2-40B4-BE49-F238E27FC236}">
                <a16:creationId xmlns:a16="http://schemas.microsoft.com/office/drawing/2014/main" id="{4B81DFA8-DF85-8163-EE57-4137563C1AFA}"/>
              </a:ext>
            </a:extLst>
          </p:cNvPr>
          <p:cNvSpPr/>
          <p:nvPr/>
        </p:nvSpPr>
        <p:spPr>
          <a:xfrm>
            <a:off x="4452518" y="500900"/>
            <a:ext cx="879924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FB9D2E16-41BD-5ED1-D286-79453391B37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76642" y="79526"/>
            <a:ext cx="1908930" cy="1076343"/>
          </a:xfrm>
          <a:prstGeom prst="rect">
            <a:avLst/>
          </a:prstGeom>
        </p:spPr>
      </p:pic>
    </p:spTree>
    <p:extLst>
      <p:ext uri="{BB962C8B-B14F-4D97-AF65-F5344CB8AC3E}">
        <p14:creationId xmlns:p14="http://schemas.microsoft.com/office/powerpoint/2010/main" val="233972198"/>
      </p:ext>
    </p:extLst>
  </p:cSld>
  <p:clrMapOvr>
    <a:masterClrMapping/>
  </p:clrMapOvr>
  <p:transition>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925398" y="585462"/>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Non-Stationary Bandit Problem</a:t>
            </a:r>
            <a:endParaRPr sz="3264" dirty="0">
              <a:latin typeface="Georgia" panose="02040502050405020303" pitchFamily="18" charset="0"/>
            </a:endParaRPr>
          </a:p>
        </p:txBody>
      </p:sp>
      <p:sp>
        <p:nvSpPr>
          <p:cNvPr id="3" name="object 3"/>
          <p:cNvSpPr txBox="1"/>
          <p:nvPr/>
        </p:nvSpPr>
        <p:spPr>
          <a:xfrm>
            <a:off x="1581161" y="1056975"/>
            <a:ext cx="9299172" cy="2686979"/>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These problems are like the bandit problems except the distribution of rewards changes with time.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doctor is unaware of this change but would like to adapt to it.</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One option is to use a fixed step size.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If </a:t>
            </a:r>
            <a:r>
              <a:rPr lang="en-US" sz="1814" b="1" i="1" dirty="0">
                <a:solidFill>
                  <a:srgbClr val="004B89"/>
                </a:solidFill>
                <a:latin typeface="Tempus Sans ITC" panose="04020404030D07020202" pitchFamily="82" charset="0"/>
                <a:ea typeface="Tahoma" panose="020B0604030504040204" pitchFamily="34" charset="0"/>
                <a:cs typeface="Tahoma" panose="020B0604030504040204" pitchFamily="34" charset="0"/>
              </a:rPr>
              <a:t>α</a:t>
            </a:r>
            <a:r>
              <a:rPr lang="en-US" sz="1814" b="1" i="1" baseline="-25000" dirty="0">
                <a:solidFill>
                  <a:srgbClr val="004B89"/>
                </a:solidFill>
                <a:latin typeface="Georgia" panose="02040502050405020303" pitchFamily="18" charset="0"/>
                <a:cs typeface="Georgia"/>
              </a:rPr>
              <a:t>n</a:t>
            </a:r>
            <a:r>
              <a:rPr lang="en-US" sz="1814" dirty="0">
                <a:latin typeface="Georgia" panose="02040502050405020303" pitchFamily="18" charset="0"/>
                <a:cs typeface="Georgia"/>
              </a:rPr>
              <a:t> is constant like 0.1, then the most recent rewards affect the estimate more than older rewards</a:t>
            </a:r>
          </a:p>
        </p:txBody>
      </p:sp>
      <p:pic>
        <p:nvPicPr>
          <p:cNvPr id="4" name="Picture 3"/>
          <p:cNvPicPr>
            <a:picLocks noChangeAspect="1"/>
          </p:cNvPicPr>
          <p:nvPr/>
        </p:nvPicPr>
        <p:blipFill>
          <a:blip r:embed="rId2"/>
          <a:stretch>
            <a:fillRect/>
          </a:stretch>
        </p:blipFill>
        <p:spPr>
          <a:xfrm>
            <a:off x="3359425" y="3524146"/>
            <a:ext cx="6484434" cy="3333855"/>
          </a:xfrm>
          <a:prstGeom prst="rect">
            <a:avLst/>
          </a:prstGeom>
        </p:spPr>
      </p:pic>
      <p:sp>
        <p:nvSpPr>
          <p:cNvPr id="5" name="Rectangle 4">
            <a:extLst>
              <a:ext uri="{FF2B5EF4-FFF2-40B4-BE49-F238E27FC236}">
                <a16:creationId xmlns:a16="http://schemas.microsoft.com/office/drawing/2014/main" id="{B0624396-A0F2-FE96-2576-97C0F5C6AF3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E97BF54-FDF9-A774-8AB9-8735D2E8E71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8654299"/>
      </p:ext>
    </p:extLst>
  </p:cSld>
  <p:clrMapOvr>
    <a:masterClrMapping/>
  </p:clrMapOvr>
  <p:transition>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418515"/>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Decaying past rewards</a:t>
            </a:r>
            <a:endParaRPr sz="3264" dirty="0">
              <a:latin typeface="Georgia" panose="02040502050405020303" pitchFamily="18" charset="0"/>
            </a:endParaRPr>
          </a:p>
        </p:txBody>
      </p:sp>
      <p:sp>
        <p:nvSpPr>
          <p:cNvPr id="3" name="object 3"/>
          <p:cNvSpPr txBox="1"/>
          <p:nvPr/>
        </p:nvSpPr>
        <p:spPr>
          <a:xfrm>
            <a:off x="1373494" y="939941"/>
            <a:ext cx="10239386" cy="6146388"/>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prove of the effectiveness of decaying the past rewards is shown as follows.</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794937" lvl="1"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 first term tells us that the contribution of </a:t>
            </a:r>
            <a:r>
              <a:rPr lang="en-US" sz="1632" i="1" dirty="0">
                <a:solidFill>
                  <a:srgbClr val="004B89"/>
                </a:solidFill>
                <a:latin typeface="Georgia" panose="02040502050405020303" pitchFamily="18" charset="0"/>
                <a:cs typeface="Georgia"/>
              </a:rPr>
              <a:t>Q1</a:t>
            </a:r>
            <a:r>
              <a:rPr lang="en-US" sz="1632" dirty="0">
                <a:latin typeface="Georgia" panose="02040502050405020303" pitchFamily="18" charset="0"/>
                <a:cs typeface="Georgia"/>
              </a:rPr>
              <a:t> decreases exponentially with time. </a:t>
            </a:r>
          </a:p>
          <a:p>
            <a:pPr marL="794937" lvl="1"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794937" lvl="1"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 second term tells us the </a:t>
            </a:r>
            <a:r>
              <a:rPr lang="en-US" sz="1632" i="1" dirty="0">
                <a:solidFill>
                  <a:srgbClr val="004B89"/>
                </a:solidFill>
                <a:latin typeface="Georgia" panose="02040502050405020303" pitchFamily="18" charset="0"/>
                <a:cs typeface="Georgia"/>
              </a:rPr>
              <a:t>rewards</a:t>
            </a:r>
            <a:r>
              <a:rPr lang="en-US" sz="1632" dirty="0">
                <a:latin typeface="Georgia" panose="02040502050405020303" pitchFamily="18" charset="0"/>
                <a:cs typeface="Georgia"/>
              </a:rPr>
              <a:t> further back in time contribute exponentially less to the sum. </a:t>
            </a:r>
          </a:p>
          <a:p>
            <a:pPr marL="794937" lvl="1"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794937" lvl="1"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Taken all together, we see that the influence of our initialization of </a:t>
            </a:r>
            <a:r>
              <a:rPr lang="en-US" sz="1632" i="1" dirty="0">
                <a:solidFill>
                  <a:srgbClr val="004B89"/>
                </a:solidFill>
                <a:latin typeface="Georgia" panose="02040502050405020303" pitchFamily="18" charset="0"/>
                <a:cs typeface="Georgia"/>
              </a:rPr>
              <a:t>Q</a:t>
            </a:r>
            <a:r>
              <a:rPr lang="en-US" sz="1632" dirty="0">
                <a:latin typeface="Georgia" panose="02040502050405020303" pitchFamily="18" charset="0"/>
                <a:cs typeface="Georgia"/>
              </a:rPr>
              <a:t> </a:t>
            </a:r>
            <a:r>
              <a:rPr lang="en-US" sz="1632" i="1" dirty="0">
                <a:solidFill>
                  <a:srgbClr val="004B89"/>
                </a:solidFill>
                <a:latin typeface="Georgia" panose="02040502050405020303" pitchFamily="18" charset="0"/>
                <a:cs typeface="Georgia"/>
              </a:rPr>
              <a:t>goes to zero </a:t>
            </a:r>
            <a:r>
              <a:rPr lang="en-US" sz="1632" dirty="0">
                <a:latin typeface="Georgia" panose="02040502050405020303" pitchFamily="18" charset="0"/>
                <a:cs typeface="Georgia"/>
              </a:rPr>
              <a:t>with more and more data. </a:t>
            </a:r>
          </a:p>
          <a:p>
            <a:pPr marL="794937" lvl="1"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794937" lvl="1"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 </a:t>
            </a:r>
            <a:r>
              <a:rPr lang="en-US" sz="1632" i="1" dirty="0">
                <a:solidFill>
                  <a:srgbClr val="004B89"/>
                </a:solidFill>
                <a:latin typeface="Georgia" panose="02040502050405020303" pitchFamily="18" charset="0"/>
                <a:cs typeface="Georgia"/>
              </a:rPr>
              <a:t>most recent rewards</a:t>
            </a:r>
            <a:r>
              <a:rPr lang="en-US" sz="1632" dirty="0">
                <a:latin typeface="Georgia" panose="02040502050405020303" pitchFamily="18" charset="0"/>
                <a:cs typeface="Georgia"/>
              </a:rPr>
              <a:t> contribute most to our current estimate.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p:txBody>
      </p:sp>
      <p:pic>
        <p:nvPicPr>
          <p:cNvPr id="6" name="Picture 5"/>
          <p:cNvPicPr>
            <a:picLocks noChangeAspect="1"/>
          </p:cNvPicPr>
          <p:nvPr/>
        </p:nvPicPr>
        <p:blipFill>
          <a:blip r:embed="rId2"/>
          <a:stretch>
            <a:fillRect/>
          </a:stretch>
        </p:blipFill>
        <p:spPr>
          <a:xfrm>
            <a:off x="2572630" y="1416117"/>
            <a:ext cx="6701169" cy="3192288"/>
          </a:xfrm>
          <a:prstGeom prst="rect">
            <a:avLst/>
          </a:prstGeom>
        </p:spPr>
      </p:pic>
      <p:grpSp>
        <p:nvGrpSpPr>
          <p:cNvPr id="11" name="Group 10"/>
          <p:cNvGrpSpPr/>
          <p:nvPr/>
        </p:nvGrpSpPr>
        <p:grpSpPr>
          <a:xfrm>
            <a:off x="1854376" y="3192516"/>
            <a:ext cx="3411725" cy="1088163"/>
            <a:chOff x="666750" y="3638698"/>
            <a:chExt cx="3762375" cy="1200002"/>
          </a:xfrm>
        </p:grpSpPr>
        <p:cxnSp>
          <p:nvCxnSpPr>
            <p:cNvPr id="8" name="Straight Arrow Connector 7"/>
            <p:cNvCxnSpPr/>
            <p:nvPr/>
          </p:nvCxnSpPr>
          <p:spPr>
            <a:xfrm flipH="1" flipV="1">
              <a:off x="2105025" y="3952875"/>
              <a:ext cx="2028825" cy="55245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666750" y="3638698"/>
              <a:ext cx="1762126" cy="655767"/>
            </a:xfrm>
            <a:prstGeom prst="rect">
              <a:avLst/>
            </a:prstGeom>
            <a:noFill/>
          </p:spPr>
          <p:txBody>
            <a:bodyPr wrap="square" rtlCol="0">
              <a:spAutoFit/>
            </a:bodyPr>
            <a:lstStyle/>
            <a:p>
              <a:r>
                <a:rPr lang="en-US" sz="1632" dirty="0">
                  <a:solidFill>
                    <a:srgbClr val="004B89"/>
                  </a:solidFill>
                  <a:latin typeface="Georgia" panose="02040502050405020303" pitchFamily="18" charset="0"/>
                </a:rPr>
                <a:t>The initial Action-Value</a:t>
              </a:r>
            </a:p>
          </p:txBody>
        </p:sp>
        <p:sp>
          <p:nvSpPr>
            <p:cNvPr id="10" name="Oval 9"/>
            <p:cNvSpPr/>
            <p:nvPr/>
          </p:nvSpPr>
          <p:spPr>
            <a:xfrm>
              <a:off x="4029075" y="4505325"/>
              <a:ext cx="400050" cy="333375"/>
            </a:xfrm>
            <a:prstGeom prst="ellipse">
              <a:avLst/>
            </a:prstGeom>
            <a:noFill/>
            <a:ln w="15875"/>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32"/>
            </a:p>
          </p:txBody>
        </p:sp>
      </p:grpSp>
      <p:sp>
        <p:nvSpPr>
          <p:cNvPr id="4" name="Rectangle 3">
            <a:extLst>
              <a:ext uri="{FF2B5EF4-FFF2-40B4-BE49-F238E27FC236}">
                <a16:creationId xmlns:a16="http://schemas.microsoft.com/office/drawing/2014/main" id="{3E6AE222-22D0-7370-ACAC-8DCB7792B2E1}"/>
              </a:ext>
            </a:extLst>
          </p:cNvPr>
          <p:cNvSpPr/>
          <p:nvPr/>
        </p:nvSpPr>
        <p:spPr>
          <a:xfrm>
            <a:off x="2626178" y="4247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EA67CD7-00D4-BDFC-7444-F62DD8D844A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3326"/>
            <a:ext cx="2305141" cy="1076343"/>
          </a:xfrm>
          <a:prstGeom prst="rect">
            <a:avLst/>
          </a:prstGeom>
        </p:spPr>
      </p:pic>
    </p:spTree>
    <p:extLst>
      <p:ext uri="{BB962C8B-B14F-4D97-AF65-F5344CB8AC3E}">
        <p14:creationId xmlns:p14="http://schemas.microsoft.com/office/powerpoint/2010/main" val="334116122"/>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1" y="647212"/>
            <a:ext cx="8542719"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What is the trade-off? (Example: Picking A Meal)</a:t>
            </a:r>
            <a:endParaRPr sz="3264" dirty="0">
              <a:latin typeface="Georgia" panose="02040502050405020303" pitchFamily="18" charset="0"/>
            </a:endParaRPr>
          </a:p>
        </p:txBody>
      </p:sp>
      <p:sp>
        <p:nvSpPr>
          <p:cNvPr id="3" name="object 3"/>
          <p:cNvSpPr txBox="1"/>
          <p:nvPr/>
        </p:nvSpPr>
        <p:spPr>
          <a:xfrm>
            <a:off x="1581161" y="1105008"/>
            <a:ext cx="9299172" cy="6396200"/>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i="1" dirty="0">
                <a:latin typeface="Georgia" panose="02040502050405020303" pitchFamily="18" charset="0"/>
                <a:cs typeface="Georgia"/>
              </a:rPr>
              <a:t>q(a)</a:t>
            </a:r>
            <a:r>
              <a:rPr lang="en-US" sz="1814" dirty="0">
                <a:latin typeface="Georgia" panose="02040502050405020303" pitchFamily="18" charset="0"/>
                <a:cs typeface="Georgia"/>
              </a:rPr>
              <a:t> is the estimated value for picking a meal.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i="1" dirty="0">
                <a:latin typeface="Georgia" panose="02040502050405020303" pitchFamily="18" charset="0"/>
                <a:cs typeface="Georgia"/>
              </a:rPr>
              <a:t>N(a)</a:t>
            </a:r>
            <a:r>
              <a:rPr lang="en-US" sz="1814" dirty="0">
                <a:latin typeface="Georgia" panose="02040502050405020303" pitchFamily="18" charset="0"/>
                <a:cs typeface="Georgia"/>
              </a:rPr>
              <a:t> is the number of times you have picked that meal,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i="1"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i="1" dirty="0">
                <a:latin typeface="Georgia" panose="02040502050405020303" pitchFamily="18" charset="0"/>
                <a:cs typeface="Georgia"/>
              </a:rPr>
              <a:t>q</a:t>
            </a:r>
            <a:r>
              <a:rPr lang="en-US" sz="1814" i="1" baseline="-25000" dirty="0">
                <a:latin typeface="Georgia" panose="02040502050405020303" pitchFamily="18" charset="0"/>
                <a:cs typeface="Georgia"/>
              </a:rPr>
              <a:t>*</a:t>
            </a:r>
            <a:r>
              <a:rPr lang="en-US" sz="1814" i="1" dirty="0">
                <a:latin typeface="Georgia" panose="02040502050405020303" pitchFamily="18" charset="0"/>
                <a:cs typeface="Georgia"/>
              </a:rPr>
              <a:t>(a) </a:t>
            </a:r>
            <a:r>
              <a:rPr lang="en-US" sz="1814" dirty="0">
                <a:latin typeface="Georgia" panose="02040502050405020303" pitchFamily="18" charset="0"/>
                <a:cs typeface="Georgia"/>
              </a:rPr>
              <a:t>is the true value of each meal</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b="1" dirty="0">
                <a:solidFill>
                  <a:srgbClr val="004B89"/>
                </a:solidFill>
                <a:latin typeface="Georgia" panose="02040502050405020303" pitchFamily="18" charset="0"/>
                <a:cs typeface="Georgia"/>
              </a:rPr>
              <a:t>Exploration</a:t>
            </a:r>
            <a:r>
              <a:rPr lang="en-US" sz="1814" dirty="0">
                <a:latin typeface="Georgia" panose="02040502050405020303" pitchFamily="18" charset="0"/>
                <a:cs typeface="Georgia"/>
              </a:rPr>
              <a:t> improves the knowledge for the long-term benefit.</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2795840" y="3351455"/>
            <a:ext cx="6344937" cy="3365817"/>
          </a:xfrm>
          <a:prstGeom prst="rect">
            <a:avLst/>
          </a:prstGeom>
        </p:spPr>
      </p:pic>
      <p:sp>
        <p:nvSpPr>
          <p:cNvPr id="5" name="Rectangle 4">
            <a:extLst>
              <a:ext uri="{FF2B5EF4-FFF2-40B4-BE49-F238E27FC236}">
                <a16:creationId xmlns:a16="http://schemas.microsoft.com/office/drawing/2014/main" id="{27504D69-0624-5E6A-447B-46786ACB3F0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FA538F0-E4CB-736A-5177-FA9ECF5FECB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18976548"/>
      </p:ext>
    </p:extLst>
  </p:cSld>
  <p:clrMapOvr>
    <a:masterClrMapping/>
  </p:clrMapOvr>
  <p:transition>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768474"/>
            <a:ext cx="8817040"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What is the trade-off? (Example: Picking A Meal)</a:t>
            </a:r>
            <a:endParaRPr sz="3264" dirty="0">
              <a:latin typeface="Georgia" panose="02040502050405020303" pitchFamily="18" charset="0"/>
            </a:endParaRPr>
          </a:p>
        </p:txBody>
      </p:sp>
      <p:sp>
        <p:nvSpPr>
          <p:cNvPr id="3" name="object 3"/>
          <p:cNvSpPr txBox="1"/>
          <p:nvPr/>
        </p:nvSpPr>
        <p:spPr>
          <a:xfrm>
            <a:off x="1581161" y="1105009"/>
            <a:ext cx="9299172" cy="6649731"/>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b="1" dirty="0">
                <a:solidFill>
                  <a:srgbClr val="004B89"/>
                </a:solidFill>
                <a:latin typeface="Georgia" panose="02040502050405020303" pitchFamily="18" charset="0"/>
                <a:cs typeface="Georgia"/>
              </a:rPr>
              <a:t>Exploitation</a:t>
            </a:r>
            <a:r>
              <a:rPr lang="en-US" sz="1814" dirty="0">
                <a:latin typeface="Georgia" panose="02040502050405020303" pitchFamily="18" charset="0"/>
                <a:cs typeface="Georgia"/>
              </a:rPr>
              <a:t> exploits the agent's current estimated values. It chooses the greedy action to try to get the most reward.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But by being greedy with respect to estimated values, may not actually get the most reward.</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p:txBody>
      </p:sp>
      <p:pic>
        <p:nvPicPr>
          <p:cNvPr id="6" name="Picture 5"/>
          <p:cNvPicPr>
            <a:picLocks noChangeAspect="1"/>
          </p:cNvPicPr>
          <p:nvPr/>
        </p:nvPicPr>
        <p:blipFill>
          <a:blip r:embed="rId2"/>
          <a:stretch>
            <a:fillRect/>
          </a:stretch>
        </p:blipFill>
        <p:spPr>
          <a:xfrm>
            <a:off x="2983626" y="3153588"/>
            <a:ext cx="6494242" cy="3074197"/>
          </a:xfrm>
          <a:prstGeom prst="rect">
            <a:avLst/>
          </a:prstGeom>
        </p:spPr>
      </p:pic>
      <p:sp>
        <p:nvSpPr>
          <p:cNvPr id="4" name="Rectangle 3">
            <a:extLst>
              <a:ext uri="{FF2B5EF4-FFF2-40B4-BE49-F238E27FC236}">
                <a16:creationId xmlns:a16="http://schemas.microsoft.com/office/drawing/2014/main" id="{CDFE3FC6-6D4B-F20B-F8F9-443BA18C623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D00B889-6444-9C82-554B-2299CB6486F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77058324"/>
      </p:ext>
    </p:extLst>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948896"/>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Epsilon-Greedy Action Selection</a:t>
            </a:r>
            <a:endParaRPr sz="3264" dirty="0">
              <a:latin typeface="Georgia" panose="02040502050405020303" pitchFamily="18" charset="0"/>
            </a:endParaRPr>
          </a:p>
        </p:txBody>
      </p:sp>
      <p:sp>
        <p:nvSpPr>
          <p:cNvPr id="3" name="object 3"/>
          <p:cNvSpPr txBox="1"/>
          <p:nvPr/>
        </p:nvSpPr>
        <p:spPr>
          <a:xfrm>
            <a:off x="1581161" y="1635951"/>
            <a:ext cx="9299172" cy="4872065"/>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b="1" dirty="0">
                <a:latin typeface="Georgia" panose="02040502050405020303" pitchFamily="18" charset="0"/>
                <a:cs typeface="Georgia"/>
              </a:rPr>
              <a:t>The </a:t>
            </a:r>
            <a:r>
              <a:rPr lang="en-US" sz="1814" b="1" i="1" dirty="0">
                <a:latin typeface="Times New Roman" panose="02020603050405020304" pitchFamily="18" charset="0"/>
                <a:cs typeface="Times New Roman" panose="02020603050405020304" pitchFamily="18" charset="0"/>
                <a:sym typeface="Symbol" panose="05050102010706020507" pitchFamily="18" charset="2"/>
              </a:rPr>
              <a:t></a:t>
            </a:r>
            <a:r>
              <a:rPr lang="en-US" sz="1814" b="1" i="1" dirty="0">
                <a:latin typeface="Georgia" panose="02040502050405020303" pitchFamily="18" charset="0"/>
                <a:cs typeface="Georgia"/>
              </a:rPr>
              <a:t>-greedy</a:t>
            </a:r>
            <a:r>
              <a:rPr lang="en-US" sz="1814" b="1" dirty="0">
                <a:latin typeface="Georgia" panose="02040502050405020303" pitchFamily="18" charset="0"/>
                <a:cs typeface="Georgia"/>
              </a:rPr>
              <a:t> selection process is given as follows</a:t>
            </a:r>
            <a:r>
              <a:rPr lang="en-US" sz="1814" b="1" dirty="0">
                <a:solidFill>
                  <a:srgbClr val="004B89"/>
                </a:solidFill>
                <a:latin typeface="Georgia" panose="02040502050405020303" pitchFamily="18" charset="0"/>
                <a:cs typeface="Georgia"/>
              </a:rPr>
              <a:t> </a:t>
            </a: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2718104" y="5359821"/>
            <a:ext cx="6583139" cy="1037750"/>
          </a:xfrm>
          <a:prstGeom prst="rect">
            <a:avLst/>
          </a:prstGeom>
        </p:spPr>
      </p:pic>
      <p:pic>
        <p:nvPicPr>
          <p:cNvPr id="5" name="Picture 4"/>
          <p:cNvPicPr>
            <a:picLocks noChangeAspect="1"/>
          </p:cNvPicPr>
          <p:nvPr/>
        </p:nvPicPr>
        <p:blipFill>
          <a:blip r:embed="rId3"/>
          <a:stretch>
            <a:fillRect/>
          </a:stretch>
        </p:blipFill>
        <p:spPr>
          <a:xfrm>
            <a:off x="4266625" y="2576420"/>
            <a:ext cx="1681821" cy="2325231"/>
          </a:xfrm>
          <a:prstGeom prst="rect">
            <a:avLst/>
          </a:prstGeom>
        </p:spPr>
      </p:pic>
      <p:sp>
        <p:nvSpPr>
          <p:cNvPr id="7" name="TextBox 6"/>
          <p:cNvSpPr txBox="1"/>
          <p:nvPr/>
        </p:nvSpPr>
        <p:spPr>
          <a:xfrm>
            <a:off x="6255069" y="3446747"/>
            <a:ext cx="2366615" cy="427168"/>
          </a:xfrm>
          <a:prstGeom prst="rect">
            <a:avLst/>
          </a:prstGeom>
          <a:noFill/>
        </p:spPr>
        <p:txBody>
          <a:bodyPr wrap="square" rtlCol="0">
            <a:spAutoFit/>
          </a:bodyPr>
          <a:lstStyle/>
          <a:p>
            <a:r>
              <a:rPr lang="en-US" sz="2176" b="1" i="1" dirty="0">
                <a:latin typeface="Times New Roman" panose="02020603050405020304" pitchFamily="18" charset="0"/>
                <a:cs typeface="Times New Roman" panose="02020603050405020304" pitchFamily="18" charset="0"/>
              </a:rPr>
              <a:t>In this case </a:t>
            </a:r>
            <a:r>
              <a:rPr lang="en-US" sz="2176" b="1" i="1" dirty="0">
                <a:latin typeface="Times New Roman" panose="02020603050405020304" pitchFamily="18" charset="0"/>
                <a:cs typeface="Times New Roman" panose="02020603050405020304" pitchFamily="18" charset="0"/>
                <a:sym typeface="Symbol" panose="05050102010706020507" pitchFamily="18" charset="2"/>
              </a:rPr>
              <a:t> = 1/6</a:t>
            </a:r>
            <a:r>
              <a:rPr lang="en-US" sz="2176" b="1" i="1" dirty="0">
                <a:latin typeface="Times New Roman" panose="02020603050405020304" pitchFamily="18" charset="0"/>
                <a:cs typeface="Times New Roman" panose="02020603050405020304" pitchFamily="18" charset="0"/>
              </a:rPr>
              <a:t> </a:t>
            </a:r>
          </a:p>
        </p:txBody>
      </p:sp>
      <p:sp>
        <p:nvSpPr>
          <p:cNvPr id="6" name="Rectangle 5">
            <a:extLst>
              <a:ext uri="{FF2B5EF4-FFF2-40B4-BE49-F238E27FC236}">
                <a16:creationId xmlns:a16="http://schemas.microsoft.com/office/drawing/2014/main" id="{73CC33DF-C734-8138-A35B-87155126978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59A89F55-2CF3-F491-1A2C-D18BCAA287A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84471633"/>
      </p:ext>
    </p:extLst>
  </p:cSld>
  <p:clrMapOvr>
    <a:masterClrMapping/>
  </p:clrMapOvr>
  <p:transition>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667C6-0DED-A894-02BC-B4DB22818A24}"/>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8209BD03-6BB5-3F57-7E75-FFA8277CF85A}"/>
              </a:ext>
            </a:extLst>
          </p:cNvPr>
          <p:cNvSpPr txBox="1">
            <a:spLocks noGrp="1"/>
          </p:cNvSpPr>
          <p:nvPr>
            <p:ph type="title"/>
          </p:nvPr>
        </p:nvSpPr>
        <p:spPr>
          <a:prstGeom prst="rect">
            <a:avLst/>
          </a:prstGeom>
        </p:spPr>
        <p:txBody>
          <a:bodyPr vert="horz" wrap="square" lIns="0" tIns="19214" rIns="0" bIns="0" rtlCol="0" anchor="ctr">
            <a:spAutoFit/>
          </a:bodyPr>
          <a:lstStyle/>
          <a:p>
            <a:pPr marL="21349" algn="ctr">
              <a:spcBef>
                <a:spcPts val="151"/>
              </a:spcBef>
            </a:pPr>
            <a:r>
              <a:rPr lang="en-US" sz="3264" spc="-84" dirty="0">
                <a:solidFill>
                  <a:srgbClr val="3333B2"/>
                </a:solidFill>
                <a:latin typeface="Georgia" panose="02040502050405020303" pitchFamily="18" charset="0"/>
              </a:rPr>
              <a:t>Counter Example</a:t>
            </a:r>
            <a:br>
              <a:rPr lang="en-US" sz="3264" spc="-84" dirty="0">
                <a:solidFill>
                  <a:srgbClr val="3333B2"/>
                </a:solidFill>
                <a:latin typeface="Georgia" panose="02040502050405020303" pitchFamily="18" charset="0"/>
              </a:rPr>
            </a:br>
            <a:r>
              <a:rPr lang="en-US" sz="3264" spc="-84" dirty="0">
                <a:solidFill>
                  <a:srgbClr val="3333B2"/>
                </a:solidFill>
                <a:latin typeface="Georgia" panose="02040502050405020303" pitchFamily="18" charset="0"/>
              </a:rPr>
              <a:t>Exploration and Exploitation</a:t>
            </a:r>
            <a:endParaRPr sz="3264" dirty="0">
              <a:latin typeface="Georgia" panose="02040502050405020303" pitchFamily="18" charset="0"/>
            </a:endParaRPr>
          </a:p>
        </p:txBody>
      </p:sp>
      <p:sp>
        <p:nvSpPr>
          <p:cNvPr id="7" name="Content Placeholder 6">
            <a:extLst>
              <a:ext uri="{FF2B5EF4-FFF2-40B4-BE49-F238E27FC236}">
                <a16:creationId xmlns:a16="http://schemas.microsoft.com/office/drawing/2014/main" id="{294C3994-277E-652F-E849-8463574ECFA6}"/>
              </a:ext>
            </a:extLst>
          </p:cNvPr>
          <p:cNvSpPr>
            <a:spLocks noGrp="1"/>
          </p:cNvSpPr>
          <p:nvPr>
            <p:ph idx="1"/>
          </p:nvPr>
        </p:nvSpPr>
        <p:spPr/>
        <p:txBody>
          <a:bodyPr/>
          <a:lstStyle/>
          <a:p>
            <a:r>
              <a:rPr lang="en-US" dirty="0"/>
              <a:t>A visiting professor will stay at a city 300 days</a:t>
            </a:r>
          </a:p>
          <a:p>
            <a:r>
              <a:rPr lang="en-US" dirty="0"/>
              <a:t>A city has 3 restaurants </a:t>
            </a:r>
          </a:p>
          <a:p>
            <a:r>
              <a:rPr lang="en-US" dirty="0"/>
              <a:t>Restaurant 1 has average reward 10 with standard deviation 5 </a:t>
            </a:r>
          </a:p>
          <a:p>
            <a:pPr lvl="1"/>
            <a:r>
              <a:rPr lang="en-US" dirty="0">
                <a:solidFill>
                  <a:srgbClr val="FF0000"/>
                </a:solidFill>
              </a:rPr>
              <a:t>Min  5 	Average 10	Max 15</a:t>
            </a:r>
          </a:p>
          <a:p>
            <a:r>
              <a:rPr lang="en-US" dirty="0"/>
              <a:t>Restaurant 2 has average reward 8 with standard deviation 4 </a:t>
            </a:r>
          </a:p>
          <a:p>
            <a:pPr lvl="1"/>
            <a:r>
              <a:rPr lang="en-US" dirty="0">
                <a:solidFill>
                  <a:srgbClr val="FF0000"/>
                </a:solidFill>
              </a:rPr>
              <a:t>Min  4 	Average 8	Max 12</a:t>
            </a:r>
          </a:p>
          <a:p>
            <a:r>
              <a:rPr lang="en-US" dirty="0"/>
              <a:t>Restaurant 3 has average reward 5 with standard deviation 2.5 </a:t>
            </a:r>
          </a:p>
          <a:p>
            <a:pPr lvl="1"/>
            <a:r>
              <a:rPr lang="en-US" dirty="0">
                <a:solidFill>
                  <a:srgbClr val="FF0000"/>
                </a:solidFill>
              </a:rPr>
              <a:t>Min  2.5 	Average 5	Max 7.5</a:t>
            </a:r>
          </a:p>
          <a:p>
            <a:pPr lvl="1"/>
            <a:endParaRPr lang="en-US" dirty="0"/>
          </a:p>
          <a:p>
            <a:endParaRPr lang="en-US" dirty="0"/>
          </a:p>
        </p:txBody>
      </p:sp>
      <p:sp>
        <p:nvSpPr>
          <p:cNvPr id="4" name="Rectangle 3">
            <a:extLst>
              <a:ext uri="{FF2B5EF4-FFF2-40B4-BE49-F238E27FC236}">
                <a16:creationId xmlns:a16="http://schemas.microsoft.com/office/drawing/2014/main" id="{A17EA76F-BF46-028A-FCA6-D32388F286A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FE42FD6-8EBE-4776-3590-6737E6BA128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3048144"/>
      </p:ext>
    </p:extLst>
  </p:cSld>
  <p:clrMapOvr>
    <a:masterClrMapping/>
  </p:clrMapOvr>
  <p:transition>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62F26-A6AA-866A-D011-A5E2BBB64B82}"/>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6E6EC185-5163-A2EB-3540-12CDBE6541BD}"/>
              </a:ext>
            </a:extLst>
          </p:cNvPr>
          <p:cNvSpPr txBox="1">
            <a:spLocks noGrp="1"/>
          </p:cNvSpPr>
          <p:nvPr>
            <p:ph type="title"/>
          </p:nvPr>
        </p:nvSpPr>
        <p:spPr>
          <a:prstGeom prst="rect">
            <a:avLst/>
          </a:prstGeom>
        </p:spPr>
        <p:txBody>
          <a:bodyPr vert="horz" wrap="square" lIns="0" tIns="19214" rIns="0" bIns="0" rtlCol="0" anchor="ctr">
            <a:spAutoFit/>
          </a:bodyPr>
          <a:lstStyle/>
          <a:p>
            <a:pPr marL="21349" algn="ctr">
              <a:spcBef>
                <a:spcPts val="151"/>
              </a:spcBef>
            </a:pPr>
            <a:r>
              <a:rPr lang="en-US" sz="3264" spc="-84" dirty="0">
                <a:solidFill>
                  <a:srgbClr val="3333B2"/>
                </a:solidFill>
                <a:latin typeface="Georgia" panose="02040502050405020303" pitchFamily="18" charset="0"/>
              </a:rPr>
              <a:t>Counter Example</a:t>
            </a:r>
            <a:br>
              <a:rPr lang="en-US" sz="3264" spc="-84" dirty="0">
                <a:solidFill>
                  <a:srgbClr val="3333B2"/>
                </a:solidFill>
                <a:latin typeface="Georgia" panose="02040502050405020303" pitchFamily="18" charset="0"/>
              </a:rPr>
            </a:br>
            <a:r>
              <a:rPr lang="en-US" sz="3264" spc="-84" dirty="0">
                <a:solidFill>
                  <a:srgbClr val="3333B2"/>
                </a:solidFill>
                <a:latin typeface="Georgia" panose="02040502050405020303" pitchFamily="18" charset="0"/>
              </a:rPr>
              <a:t>Exploration and Exploitation</a:t>
            </a:r>
            <a:endParaRPr sz="3264" dirty="0">
              <a:latin typeface="Georgia" panose="02040502050405020303" pitchFamily="18" charset="0"/>
            </a:endParaRPr>
          </a:p>
        </p:txBody>
      </p:sp>
      <p:sp>
        <p:nvSpPr>
          <p:cNvPr id="7" name="Content Placeholder 6">
            <a:extLst>
              <a:ext uri="{FF2B5EF4-FFF2-40B4-BE49-F238E27FC236}">
                <a16:creationId xmlns:a16="http://schemas.microsoft.com/office/drawing/2014/main" id="{B86CE12D-1CED-8187-E7B0-D51075574EC7}"/>
              </a:ext>
            </a:extLst>
          </p:cNvPr>
          <p:cNvSpPr>
            <a:spLocks noGrp="1"/>
          </p:cNvSpPr>
          <p:nvPr>
            <p:ph idx="1"/>
          </p:nvPr>
        </p:nvSpPr>
        <p:spPr/>
        <p:txBody>
          <a:bodyPr/>
          <a:lstStyle/>
          <a:p>
            <a:r>
              <a:rPr lang="en-US" sz="2800" spc="-84" dirty="0">
                <a:solidFill>
                  <a:srgbClr val="3333B2"/>
                </a:solidFill>
                <a:latin typeface="Georgia" panose="02040502050405020303" pitchFamily="18" charset="0"/>
              </a:rPr>
              <a:t>Exploration</a:t>
            </a:r>
            <a:endParaRPr lang="en-US" dirty="0"/>
          </a:p>
          <a:p>
            <a:pPr lvl="1">
              <a:buFont typeface="Wingdings" panose="05000000000000000000" pitchFamily="2" charset="2"/>
              <a:buChar char="Ø"/>
            </a:pPr>
            <a:r>
              <a:rPr lang="en-US" dirty="0"/>
              <a:t> Try Restaurant </a:t>
            </a:r>
            <a:r>
              <a:rPr lang="en-US" dirty="0">
                <a:solidFill>
                  <a:srgbClr val="FF0000"/>
                </a:solidFill>
              </a:rPr>
              <a:t>1</a:t>
            </a:r>
            <a:r>
              <a:rPr lang="en-US" dirty="0"/>
              <a:t> 100 days, Try Restaurant </a:t>
            </a:r>
            <a:r>
              <a:rPr lang="en-US" dirty="0">
                <a:solidFill>
                  <a:srgbClr val="FF0000"/>
                </a:solidFill>
              </a:rPr>
              <a:t>2</a:t>
            </a:r>
            <a:r>
              <a:rPr lang="en-US" dirty="0"/>
              <a:t> 100 days, Try Restaurant </a:t>
            </a:r>
            <a:r>
              <a:rPr lang="en-US" dirty="0">
                <a:solidFill>
                  <a:srgbClr val="FF0000"/>
                </a:solidFill>
              </a:rPr>
              <a:t>3</a:t>
            </a:r>
            <a:r>
              <a:rPr lang="en-US" dirty="0"/>
              <a:t> 100 days, </a:t>
            </a:r>
          </a:p>
          <a:p>
            <a:pPr lvl="1">
              <a:buFont typeface="Wingdings" panose="05000000000000000000" pitchFamily="2" charset="2"/>
              <a:buChar char="Ø"/>
            </a:pPr>
            <a:r>
              <a:rPr lang="en-US" dirty="0"/>
              <a:t>Total rewards: 100*10 + 100*8 +100*5 = 2300</a:t>
            </a:r>
          </a:p>
          <a:p>
            <a:r>
              <a:rPr lang="en-US" sz="2800" spc="-84" dirty="0">
                <a:solidFill>
                  <a:srgbClr val="3333B2"/>
                </a:solidFill>
                <a:latin typeface="Georgia" panose="02040502050405020303" pitchFamily="18" charset="0"/>
              </a:rPr>
              <a:t>Exploitation</a:t>
            </a:r>
          </a:p>
          <a:p>
            <a:pPr lvl="1">
              <a:buFont typeface="Wingdings" panose="05000000000000000000" pitchFamily="2" charset="2"/>
              <a:buChar char="Ø"/>
            </a:pPr>
            <a:r>
              <a:rPr lang="en-US" dirty="0"/>
              <a:t> Try 3 different restaurants for 3 days </a:t>
            </a:r>
          </a:p>
          <a:p>
            <a:pPr lvl="1">
              <a:buFont typeface="Wingdings" panose="05000000000000000000" pitchFamily="2" charset="2"/>
              <a:buChar char="Ø"/>
            </a:pPr>
            <a:r>
              <a:rPr lang="en-US" dirty="0"/>
              <a:t>Get rewards as follows: R1= 7,  </a:t>
            </a:r>
            <a:r>
              <a:rPr lang="en-US" dirty="0">
                <a:highlight>
                  <a:srgbClr val="00FF00"/>
                </a:highlight>
              </a:rPr>
              <a:t>R2=8</a:t>
            </a:r>
            <a:r>
              <a:rPr lang="en-US" dirty="0"/>
              <a:t> ,  R3=5 </a:t>
            </a:r>
          </a:p>
          <a:p>
            <a:pPr lvl="1">
              <a:buFont typeface="Wingdings" panose="05000000000000000000" pitchFamily="2" charset="2"/>
              <a:buChar char="Ø"/>
            </a:pPr>
            <a:r>
              <a:rPr lang="en-US" dirty="0"/>
              <a:t>Total rewards: (7+8+5) + 297*8 = 2396</a:t>
            </a:r>
          </a:p>
          <a:p>
            <a:pPr lvl="1">
              <a:buFont typeface="Wingdings" panose="05000000000000000000" pitchFamily="2" charset="2"/>
              <a:buChar char="Ø"/>
            </a:pPr>
            <a:endParaRPr lang="en-US" dirty="0"/>
          </a:p>
          <a:p>
            <a:pPr lvl="1">
              <a:buFont typeface="Wingdings" panose="05000000000000000000" pitchFamily="2" charset="2"/>
              <a:buChar char="Ø"/>
            </a:pPr>
            <a:endParaRPr lang="en-US" dirty="0"/>
          </a:p>
          <a:p>
            <a:pPr lvl="1"/>
            <a:endParaRPr lang="en-US" dirty="0"/>
          </a:p>
          <a:p>
            <a:endParaRPr lang="en-US" dirty="0"/>
          </a:p>
        </p:txBody>
      </p:sp>
      <p:sp>
        <p:nvSpPr>
          <p:cNvPr id="4" name="Rectangle 3">
            <a:extLst>
              <a:ext uri="{FF2B5EF4-FFF2-40B4-BE49-F238E27FC236}">
                <a16:creationId xmlns:a16="http://schemas.microsoft.com/office/drawing/2014/main" id="{8A11F29D-2A54-93E8-6283-FF72FF8CC8C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44504E7-085E-CD7A-6F02-1CDB01480A4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64459835"/>
      </p:ext>
    </p:extLst>
  </p:cSld>
  <p:clrMapOvr>
    <a:masterClrMapping/>
  </p:clrMapOvr>
  <p:transition>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CC825-3934-8A66-3482-F7831D03BAC9}"/>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B1F6E5E1-23DE-EEF4-F312-876AB5382B3C}"/>
              </a:ext>
            </a:extLst>
          </p:cNvPr>
          <p:cNvSpPr txBox="1">
            <a:spLocks noGrp="1"/>
          </p:cNvSpPr>
          <p:nvPr>
            <p:ph type="title"/>
          </p:nvPr>
        </p:nvSpPr>
        <p:spPr>
          <a:prstGeom prst="rect">
            <a:avLst/>
          </a:prstGeom>
        </p:spPr>
        <p:txBody>
          <a:bodyPr vert="horz" wrap="square" lIns="0" tIns="19214" rIns="0" bIns="0" rtlCol="0" anchor="ctr">
            <a:spAutoFit/>
          </a:bodyPr>
          <a:lstStyle/>
          <a:p>
            <a:pPr marL="21349" algn="ctr">
              <a:spcBef>
                <a:spcPts val="151"/>
              </a:spcBef>
            </a:pPr>
            <a:r>
              <a:rPr lang="en-US" sz="3264" spc="-84" dirty="0">
                <a:solidFill>
                  <a:srgbClr val="3333B2"/>
                </a:solidFill>
                <a:latin typeface="Georgia" panose="02040502050405020303" pitchFamily="18" charset="0"/>
              </a:rPr>
              <a:t>Counter Example</a:t>
            </a:r>
            <a:br>
              <a:rPr lang="en-US" sz="3264" spc="-84" dirty="0">
                <a:solidFill>
                  <a:srgbClr val="3333B2"/>
                </a:solidFill>
                <a:latin typeface="Georgia" panose="02040502050405020303" pitchFamily="18" charset="0"/>
              </a:rPr>
            </a:br>
            <a:r>
              <a:rPr lang="en-US" sz="3264" spc="-84" dirty="0">
                <a:solidFill>
                  <a:srgbClr val="3333B2"/>
                </a:solidFill>
                <a:latin typeface="Georgia" panose="02040502050405020303" pitchFamily="18" charset="0"/>
              </a:rPr>
              <a:t>Exploration and Exploitation</a:t>
            </a:r>
            <a:endParaRPr sz="3264" dirty="0">
              <a:latin typeface="Georgia" panose="02040502050405020303" pitchFamily="18" charset="0"/>
            </a:endParaRPr>
          </a:p>
        </p:txBody>
      </p:sp>
      <p:sp>
        <p:nvSpPr>
          <p:cNvPr id="7" name="Content Placeholder 6">
            <a:extLst>
              <a:ext uri="{FF2B5EF4-FFF2-40B4-BE49-F238E27FC236}">
                <a16:creationId xmlns:a16="http://schemas.microsoft.com/office/drawing/2014/main" id="{5F63A506-1CD9-CCC6-E43A-E4977F285B7A}"/>
              </a:ext>
            </a:extLst>
          </p:cNvPr>
          <p:cNvSpPr>
            <a:spLocks noGrp="1"/>
          </p:cNvSpPr>
          <p:nvPr>
            <p:ph idx="1"/>
          </p:nvPr>
        </p:nvSpPr>
        <p:spPr/>
        <p:txBody>
          <a:bodyPr/>
          <a:lstStyle/>
          <a:p>
            <a:r>
              <a:rPr lang="en-US" sz="2800" spc="-84" dirty="0">
                <a:solidFill>
                  <a:srgbClr val="3333B2"/>
                </a:solidFill>
                <a:latin typeface="Georgia" panose="02040502050405020303" pitchFamily="18" charset="0"/>
                <a:sym typeface="Symbol" panose="05050102010706020507" pitchFamily="18" charset="2"/>
              </a:rPr>
              <a:t> - </a:t>
            </a:r>
            <a:r>
              <a:rPr lang="en-US" sz="2800" spc="-84" dirty="0">
                <a:solidFill>
                  <a:srgbClr val="3333B2"/>
                </a:solidFill>
                <a:latin typeface="Georgia" panose="02040502050405020303" pitchFamily="18" charset="0"/>
              </a:rPr>
              <a:t>Greedy</a:t>
            </a:r>
            <a:endParaRPr lang="en-US" dirty="0"/>
          </a:p>
          <a:p>
            <a:pPr lvl="1">
              <a:buFont typeface="Wingdings" panose="05000000000000000000" pitchFamily="2" charset="2"/>
              <a:buChar char="Ø"/>
            </a:pPr>
            <a:r>
              <a:rPr lang="en-US" dirty="0"/>
              <a:t> let </a:t>
            </a:r>
            <a:r>
              <a:rPr lang="en-US" dirty="0">
                <a:sym typeface="Symbol" panose="05050102010706020507" pitchFamily="18" charset="2"/>
              </a:rPr>
              <a:t> = 10%  30 explore and then 270 exploit</a:t>
            </a:r>
            <a:r>
              <a:rPr lang="en-US" dirty="0"/>
              <a:t> </a:t>
            </a:r>
          </a:p>
          <a:p>
            <a:pPr lvl="1">
              <a:buFont typeface="Wingdings" panose="05000000000000000000" pitchFamily="2" charset="2"/>
              <a:buChar char="Ø"/>
            </a:pPr>
            <a:r>
              <a:rPr lang="en-US" dirty="0"/>
              <a:t>Total rewards: 2907 </a:t>
            </a:r>
          </a:p>
          <a:p>
            <a:pPr lvl="1">
              <a:buFont typeface="Wingdings" panose="05000000000000000000" pitchFamily="2" charset="2"/>
              <a:buChar char="Ø"/>
            </a:pPr>
            <a:endParaRPr lang="en-US" dirty="0"/>
          </a:p>
          <a:p>
            <a:pPr lvl="1"/>
            <a:endParaRPr lang="en-US" dirty="0"/>
          </a:p>
          <a:p>
            <a:endParaRPr lang="en-US" dirty="0"/>
          </a:p>
        </p:txBody>
      </p:sp>
      <p:sp>
        <p:nvSpPr>
          <p:cNvPr id="4" name="Rectangle 3">
            <a:extLst>
              <a:ext uri="{FF2B5EF4-FFF2-40B4-BE49-F238E27FC236}">
                <a16:creationId xmlns:a16="http://schemas.microsoft.com/office/drawing/2014/main" id="{A3CB069A-1EED-983A-088C-333F8C4B4CF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EADA7C4-8C33-AB5D-EE1F-BE08A8FC0F3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98164940"/>
      </p:ext>
    </p:extLst>
  </p:cSld>
  <p:clrMapOvr>
    <a:masterClrMapping/>
  </p:clrMapOvr>
  <p:transition>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57035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The 10-armed Testbed</a:t>
            </a:r>
            <a:endParaRPr sz="3264" dirty="0">
              <a:latin typeface="Georgia" panose="02040502050405020303" pitchFamily="18" charset="0"/>
            </a:endParaRPr>
          </a:p>
        </p:txBody>
      </p:sp>
      <p:sp>
        <p:nvSpPr>
          <p:cNvPr id="3" name="object 3"/>
          <p:cNvSpPr txBox="1"/>
          <p:nvPr/>
        </p:nvSpPr>
        <p:spPr>
          <a:xfrm>
            <a:off x="1581161" y="1009999"/>
            <a:ext cx="9299172" cy="6572787"/>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 order to understand how to assess the relative effectiveness of the greedy and </a:t>
            </a:r>
            <a:r>
              <a:rPr lang="en-US" sz="1814" dirty="0">
                <a:latin typeface="Symbol" panose="05050102010706020507" pitchFamily="18" charset="2"/>
                <a:cs typeface="Georgia"/>
              </a:rPr>
              <a:t></a:t>
            </a:r>
            <a:r>
              <a:rPr lang="en-US" sz="1814" dirty="0">
                <a:latin typeface="Georgia" panose="02040502050405020303" pitchFamily="18" charset="0"/>
                <a:cs typeface="Georgia"/>
              </a:rPr>
              <a:t>-greedy selection process methods, they were compared numerically on a set of 2000 randomly generated k-armed bandit problems with k = 10 .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For each bandit problem, the action values, </a:t>
            </a:r>
            <a:r>
              <a:rPr lang="en-US" sz="1814" i="1" dirty="0">
                <a:latin typeface="Georgia" panose="02040502050405020303" pitchFamily="18" charset="0"/>
                <a:cs typeface="Georgia"/>
              </a:rPr>
              <a:t>q</a:t>
            </a:r>
            <a:r>
              <a:rPr lang="en-US" sz="1814" i="1" baseline="-25000" dirty="0">
                <a:latin typeface="Georgia" panose="02040502050405020303" pitchFamily="18" charset="0"/>
                <a:cs typeface="Georgia"/>
              </a:rPr>
              <a:t>*</a:t>
            </a:r>
            <a:r>
              <a:rPr lang="en-US" sz="1814" i="1" dirty="0">
                <a:latin typeface="Georgia" panose="02040502050405020303" pitchFamily="18" charset="0"/>
                <a:cs typeface="Georgia"/>
              </a:rPr>
              <a:t>(a), a = 1, . . . , 10</a:t>
            </a:r>
            <a:r>
              <a:rPr lang="en-US" sz="1814" dirty="0">
                <a:latin typeface="Georgia" panose="02040502050405020303" pitchFamily="18" charset="0"/>
                <a:cs typeface="Georgia"/>
              </a:rPr>
              <a:t>, were selected according to a normal (Gaussian) distribution with mean 0 and variance 1. Then, when a learning method applied to that problem selected action </a:t>
            </a:r>
            <a:r>
              <a:rPr lang="en-US" sz="1814" i="1" dirty="0">
                <a:latin typeface="Georgia" panose="02040502050405020303" pitchFamily="18" charset="0"/>
                <a:cs typeface="Georgia"/>
              </a:rPr>
              <a:t>A</a:t>
            </a:r>
            <a:r>
              <a:rPr lang="en-US" sz="1814" i="1" baseline="-25000" dirty="0">
                <a:latin typeface="Georgia" panose="02040502050405020303" pitchFamily="18" charset="0"/>
                <a:cs typeface="Georgia"/>
              </a:rPr>
              <a:t>t</a:t>
            </a:r>
            <a:r>
              <a:rPr lang="en-US" sz="1814" dirty="0">
                <a:latin typeface="Georgia" panose="02040502050405020303" pitchFamily="18" charset="0"/>
                <a:cs typeface="Georgia"/>
              </a:rPr>
              <a:t> </a:t>
            </a:r>
            <a:r>
              <a:rPr lang="en-US" sz="1814" dirty="0" err="1">
                <a:latin typeface="Georgia" panose="02040502050405020303" pitchFamily="18" charset="0"/>
                <a:cs typeface="Georgia"/>
              </a:rPr>
              <a:t>at</a:t>
            </a:r>
            <a:r>
              <a:rPr lang="en-US" sz="1814" dirty="0">
                <a:latin typeface="Georgia" panose="02040502050405020303" pitchFamily="18" charset="0"/>
                <a:cs typeface="Georgia"/>
              </a:rPr>
              <a:t> time step </a:t>
            </a:r>
            <a:r>
              <a:rPr lang="en-US" sz="1814" i="1" dirty="0">
                <a:latin typeface="Georgia" panose="02040502050405020303" pitchFamily="18" charset="0"/>
                <a:cs typeface="Georgia"/>
              </a:rPr>
              <a:t>t</a:t>
            </a:r>
            <a:r>
              <a:rPr lang="en-US" sz="1814" dirty="0">
                <a:latin typeface="Georgia" panose="02040502050405020303" pitchFamily="18" charset="0"/>
                <a:cs typeface="Georgia"/>
              </a:rPr>
              <a:t>, the actual reward, </a:t>
            </a:r>
            <a:r>
              <a:rPr lang="en-US" sz="1814" i="1" dirty="0" err="1">
                <a:latin typeface="Georgia" panose="02040502050405020303" pitchFamily="18" charset="0"/>
                <a:cs typeface="Georgia"/>
              </a:rPr>
              <a:t>R</a:t>
            </a:r>
            <a:r>
              <a:rPr lang="en-US" sz="1814" i="1" baseline="-25000" dirty="0" err="1">
                <a:latin typeface="Georgia" panose="02040502050405020303" pitchFamily="18" charset="0"/>
                <a:cs typeface="Georgia"/>
              </a:rPr>
              <a:t>t</a:t>
            </a:r>
            <a:r>
              <a:rPr lang="en-US" sz="1814" dirty="0">
                <a:latin typeface="Georgia" panose="02040502050405020303" pitchFamily="18" charset="0"/>
                <a:cs typeface="Georgia"/>
              </a:rPr>
              <a:t>, was selected from a normal distribution with mean </a:t>
            </a:r>
            <a:r>
              <a:rPr lang="en-US" sz="1814" i="1" dirty="0">
                <a:latin typeface="Georgia" panose="02040502050405020303" pitchFamily="18" charset="0"/>
                <a:cs typeface="Georgia"/>
              </a:rPr>
              <a:t>q</a:t>
            </a:r>
            <a:r>
              <a:rPr lang="en-US" sz="1814" i="1" baseline="-25000" dirty="0">
                <a:latin typeface="Georgia" panose="02040502050405020303" pitchFamily="18" charset="0"/>
                <a:cs typeface="Georgia"/>
              </a:rPr>
              <a:t>*</a:t>
            </a:r>
            <a:r>
              <a:rPr lang="en-US" sz="1814" i="1" dirty="0">
                <a:latin typeface="Georgia" panose="02040502050405020303" pitchFamily="18" charset="0"/>
                <a:cs typeface="Georgia"/>
              </a:rPr>
              <a:t>(a) </a:t>
            </a:r>
            <a:r>
              <a:rPr lang="en-US" sz="1814" dirty="0">
                <a:latin typeface="Georgia" panose="02040502050405020303" pitchFamily="18" charset="0"/>
                <a:cs typeface="Georgia"/>
              </a:rPr>
              <a:t>and variance 1.</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6" name="Picture 5"/>
          <p:cNvPicPr>
            <a:picLocks noChangeAspect="1"/>
          </p:cNvPicPr>
          <p:nvPr/>
        </p:nvPicPr>
        <p:blipFill>
          <a:blip r:embed="rId2"/>
          <a:stretch>
            <a:fillRect/>
          </a:stretch>
        </p:blipFill>
        <p:spPr>
          <a:xfrm>
            <a:off x="3124057" y="3757217"/>
            <a:ext cx="6002908" cy="3100783"/>
          </a:xfrm>
          <a:prstGeom prst="rect">
            <a:avLst/>
          </a:prstGeom>
        </p:spPr>
      </p:pic>
      <p:sp>
        <p:nvSpPr>
          <p:cNvPr id="4" name="Rectangle 3">
            <a:extLst>
              <a:ext uri="{FF2B5EF4-FFF2-40B4-BE49-F238E27FC236}">
                <a16:creationId xmlns:a16="http://schemas.microsoft.com/office/drawing/2014/main" id="{5717D0C6-E3D9-5995-1218-600AA6C626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331D3D0-A49A-9252-472C-0521E43DA8A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5002286"/>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70751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The 10-armed Testbed</a:t>
            </a:r>
            <a:endParaRPr sz="3264" dirty="0">
              <a:latin typeface="Georgia" panose="02040502050405020303" pitchFamily="18" charset="0"/>
            </a:endParaRPr>
          </a:p>
        </p:txBody>
      </p:sp>
      <p:sp>
        <p:nvSpPr>
          <p:cNvPr id="3" name="object 3"/>
          <p:cNvSpPr txBox="1"/>
          <p:nvPr/>
        </p:nvSpPr>
        <p:spPr>
          <a:xfrm>
            <a:off x="1581161" y="1299559"/>
            <a:ext cx="9299172" cy="5481719"/>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Read section 2.3 in the book (The 10-armed Testbed)</a:t>
            </a:r>
          </a:p>
        </p:txBody>
      </p:sp>
      <p:pic>
        <p:nvPicPr>
          <p:cNvPr id="4" name="Picture 3"/>
          <p:cNvPicPr>
            <a:picLocks noChangeAspect="1"/>
          </p:cNvPicPr>
          <p:nvPr/>
        </p:nvPicPr>
        <p:blipFill>
          <a:blip r:embed="rId2"/>
          <a:stretch>
            <a:fillRect/>
          </a:stretch>
        </p:blipFill>
        <p:spPr>
          <a:xfrm>
            <a:off x="3054958" y="1285694"/>
            <a:ext cx="6331126" cy="5064968"/>
          </a:xfrm>
          <a:prstGeom prst="rect">
            <a:avLst/>
          </a:prstGeom>
        </p:spPr>
      </p:pic>
      <p:sp>
        <p:nvSpPr>
          <p:cNvPr id="5" name="Rectangle 4">
            <a:extLst>
              <a:ext uri="{FF2B5EF4-FFF2-40B4-BE49-F238E27FC236}">
                <a16:creationId xmlns:a16="http://schemas.microsoft.com/office/drawing/2014/main" id="{D06767C6-0611-C0AC-EF69-D88132F67D0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0513A74-F398-4373-423B-48BA5D1DA2F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507749"/>
      </p:ext>
    </p:extLst>
  </p:cSld>
  <p:clrMapOvr>
    <a:masterClrMapping/>
  </p:clrMapOvr>
  <p:transition>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830908"/>
            <a:ext cx="8663657"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 (Example: Clinical Trial)</a:t>
            </a:r>
            <a:endParaRPr sz="3264" dirty="0">
              <a:latin typeface="Georgia" panose="02040502050405020303" pitchFamily="18" charset="0"/>
            </a:endParaRPr>
          </a:p>
        </p:txBody>
      </p:sp>
      <p:sp>
        <p:nvSpPr>
          <p:cNvPr id="3" name="object 3"/>
          <p:cNvSpPr txBox="1"/>
          <p:nvPr/>
        </p:nvSpPr>
        <p:spPr>
          <a:xfrm>
            <a:off x="1581161" y="1105009"/>
            <a:ext cx="9040053" cy="6928910"/>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Previously the initial estimated values were assumed to be 0, which is not necessarily optimistic.</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Let’s say that our doctor optimistically assumes that each treatment is highly effective before running the trial.</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To make sure we're definitely overestimating, let's make the initial value for each action 2.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Let's assume the doctor always chooses the greedy action.</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6" name="Picture 5"/>
          <p:cNvPicPr>
            <a:picLocks noChangeAspect="1"/>
          </p:cNvPicPr>
          <p:nvPr/>
        </p:nvPicPr>
        <p:blipFill>
          <a:blip r:embed="rId2"/>
          <a:stretch>
            <a:fillRect/>
          </a:stretch>
        </p:blipFill>
        <p:spPr>
          <a:xfrm>
            <a:off x="3929107" y="4544762"/>
            <a:ext cx="4651924" cy="1953249"/>
          </a:xfrm>
          <a:prstGeom prst="rect">
            <a:avLst/>
          </a:prstGeom>
        </p:spPr>
      </p:pic>
      <p:sp>
        <p:nvSpPr>
          <p:cNvPr id="4" name="Rectangle 3">
            <a:extLst>
              <a:ext uri="{FF2B5EF4-FFF2-40B4-BE49-F238E27FC236}">
                <a16:creationId xmlns:a16="http://schemas.microsoft.com/office/drawing/2014/main" id="{82C8F160-A3B9-DFDA-6FA5-46D94FD3C77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C9C3E2B-6A30-8097-A98D-9F787926B30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99462616"/>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113423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821289"/>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4167993" y="2065243"/>
            <a:ext cx="3856015" cy="4160075"/>
          </a:xfrm>
          <a:prstGeom prst="rect">
            <a:avLst/>
          </a:prstGeom>
        </p:spPr>
      </p:pic>
      <p:pic>
        <p:nvPicPr>
          <p:cNvPr id="7" name="Picture 6"/>
          <p:cNvPicPr>
            <a:picLocks noChangeAspect="1"/>
          </p:cNvPicPr>
          <p:nvPr/>
        </p:nvPicPr>
        <p:blipFill>
          <a:blip r:embed="rId3"/>
          <a:stretch>
            <a:fillRect/>
          </a:stretch>
        </p:blipFill>
        <p:spPr>
          <a:xfrm>
            <a:off x="1361195" y="2747665"/>
            <a:ext cx="3026765" cy="2397916"/>
          </a:xfrm>
          <a:prstGeom prst="rect">
            <a:avLst/>
          </a:prstGeom>
        </p:spPr>
      </p:pic>
      <p:sp>
        <p:nvSpPr>
          <p:cNvPr id="4" name="Rectangle 3">
            <a:extLst>
              <a:ext uri="{FF2B5EF4-FFF2-40B4-BE49-F238E27FC236}">
                <a16:creationId xmlns:a16="http://schemas.microsoft.com/office/drawing/2014/main" id="{6A5B0D6D-B85E-B75A-29EC-57748F02FC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DF8D0E8-7DFA-1696-3304-CF6D1B35FA3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01064791"/>
      </p:ext>
    </p:extLst>
  </p:cSld>
  <p:clrMapOvr>
    <a:masterClrMapping/>
  </p:clrMapOvr>
  <p:transition>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89039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577449"/>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61195" y="2503825"/>
            <a:ext cx="3026765" cy="2397916"/>
          </a:xfrm>
          <a:prstGeom prst="rect">
            <a:avLst/>
          </a:prstGeom>
        </p:spPr>
      </p:pic>
      <p:pic>
        <p:nvPicPr>
          <p:cNvPr id="6" name="Picture 5"/>
          <p:cNvPicPr>
            <a:picLocks noChangeAspect="1"/>
          </p:cNvPicPr>
          <p:nvPr/>
        </p:nvPicPr>
        <p:blipFill>
          <a:blip r:embed="rId3"/>
          <a:stretch>
            <a:fillRect/>
          </a:stretch>
        </p:blipFill>
        <p:spPr>
          <a:xfrm>
            <a:off x="4206000" y="1817948"/>
            <a:ext cx="3780001" cy="4166985"/>
          </a:xfrm>
          <a:prstGeom prst="rect">
            <a:avLst/>
          </a:prstGeom>
        </p:spPr>
      </p:pic>
      <p:sp>
        <p:nvSpPr>
          <p:cNvPr id="5" name="Rectangle 4">
            <a:extLst>
              <a:ext uri="{FF2B5EF4-FFF2-40B4-BE49-F238E27FC236}">
                <a16:creationId xmlns:a16="http://schemas.microsoft.com/office/drawing/2014/main" id="{42756BB9-B369-8DFE-F00E-593428757C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6967C16-DE96-D01E-423F-1FB671E6A8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48476005"/>
      </p:ext>
    </p:extLst>
  </p:cSld>
  <p:clrMapOvr>
    <a:masterClrMapping/>
  </p:clrMapOvr>
  <p:transition>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816158"/>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503213"/>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61195" y="2429589"/>
            <a:ext cx="3026765" cy="2397916"/>
          </a:xfrm>
          <a:prstGeom prst="rect">
            <a:avLst/>
          </a:prstGeom>
        </p:spPr>
      </p:pic>
      <p:pic>
        <p:nvPicPr>
          <p:cNvPr id="5" name="Picture 4"/>
          <p:cNvPicPr>
            <a:picLocks noChangeAspect="1"/>
          </p:cNvPicPr>
          <p:nvPr/>
        </p:nvPicPr>
        <p:blipFill>
          <a:blip r:embed="rId3"/>
          <a:stretch>
            <a:fillRect/>
          </a:stretch>
        </p:blipFill>
        <p:spPr>
          <a:xfrm>
            <a:off x="4212910" y="1719525"/>
            <a:ext cx="3766180" cy="4215358"/>
          </a:xfrm>
          <a:prstGeom prst="rect">
            <a:avLst/>
          </a:prstGeom>
        </p:spPr>
      </p:pic>
      <p:sp>
        <p:nvSpPr>
          <p:cNvPr id="6" name="Rectangle 5">
            <a:extLst>
              <a:ext uri="{FF2B5EF4-FFF2-40B4-BE49-F238E27FC236}">
                <a16:creationId xmlns:a16="http://schemas.microsoft.com/office/drawing/2014/main" id="{EA9C0B96-C0F9-97C0-980B-9E4E99DF8B8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7CE291C-7E4E-7D67-B8D3-FA04F6A4858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97162850"/>
      </p:ext>
    </p:extLst>
  </p:cSld>
  <p:clrMapOvr>
    <a:masterClrMapping/>
  </p:clrMapOvr>
  <p:transition>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111899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806049"/>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61195" y="2732425"/>
            <a:ext cx="3026765" cy="2397916"/>
          </a:xfrm>
          <a:prstGeom prst="rect">
            <a:avLst/>
          </a:prstGeom>
        </p:spPr>
      </p:pic>
      <p:pic>
        <p:nvPicPr>
          <p:cNvPr id="6" name="Picture 5"/>
          <p:cNvPicPr>
            <a:picLocks noChangeAspect="1"/>
          </p:cNvPicPr>
          <p:nvPr/>
        </p:nvPicPr>
        <p:blipFill>
          <a:blip r:embed="rId3"/>
          <a:stretch>
            <a:fillRect/>
          </a:stretch>
        </p:blipFill>
        <p:spPr>
          <a:xfrm>
            <a:off x="4292380" y="2046548"/>
            <a:ext cx="3607241" cy="4166985"/>
          </a:xfrm>
          <a:prstGeom prst="rect">
            <a:avLst/>
          </a:prstGeom>
        </p:spPr>
      </p:pic>
      <p:sp>
        <p:nvSpPr>
          <p:cNvPr id="5" name="Rectangle 4">
            <a:extLst>
              <a:ext uri="{FF2B5EF4-FFF2-40B4-BE49-F238E27FC236}">
                <a16:creationId xmlns:a16="http://schemas.microsoft.com/office/drawing/2014/main" id="{DD8128CB-C2C1-6202-7266-8B0FF0C0387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4FD70A9-A8C4-CDAA-6502-99690BDCBFE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62274158"/>
      </p:ext>
    </p:extLst>
  </p:cSld>
  <p:clrMapOvr>
    <a:masterClrMapping/>
  </p:clrMapOvr>
  <p:transition>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82943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516489"/>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61195" y="2442865"/>
            <a:ext cx="3026765" cy="2397916"/>
          </a:xfrm>
          <a:prstGeom prst="rect">
            <a:avLst/>
          </a:prstGeom>
        </p:spPr>
      </p:pic>
      <p:pic>
        <p:nvPicPr>
          <p:cNvPr id="5" name="Picture 4"/>
          <p:cNvPicPr>
            <a:picLocks noChangeAspect="1"/>
          </p:cNvPicPr>
          <p:nvPr/>
        </p:nvPicPr>
        <p:blipFill>
          <a:blip r:embed="rId3"/>
          <a:stretch>
            <a:fillRect/>
          </a:stretch>
        </p:blipFill>
        <p:spPr>
          <a:xfrm>
            <a:off x="4387960" y="1836452"/>
            <a:ext cx="3994224" cy="4146253"/>
          </a:xfrm>
          <a:prstGeom prst="rect">
            <a:avLst/>
          </a:prstGeom>
        </p:spPr>
      </p:pic>
      <p:sp>
        <p:nvSpPr>
          <p:cNvPr id="6" name="Rectangle 5">
            <a:extLst>
              <a:ext uri="{FF2B5EF4-FFF2-40B4-BE49-F238E27FC236}">
                <a16:creationId xmlns:a16="http://schemas.microsoft.com/office/drawing/2014/main" id="{FCB652A9-F6F8-C0DC-AA4A-ED4FC5A86C1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4FAAEBE-D6A2-0A9A-F1DA-B93B3523C50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47592203"/>
      </p:ext>
    </p:extLst>
  </p:cSld>
  <p:clrMapOvr>
    <a:masterClrMapping/>
  </p:clrMapOvr>
  <p:transition>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1184870"/>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871925"/>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61195" y="2798301"/>
            <a:ext cx="3026765" cy="2397916"/>
          </a:xfrm>
          <a:prstGeom prst="rect">
            <a:avLst/>
          </a:prstGeom>
        </p:spPr>
      </p:pic>
      <p:pic>
        <p:nvPicPr>
          <p:cNvPr id="5" name="Picture 4"/>
          <p:cNvPicPr>
            <a:picLocks noChangeAspect="1"/>
          </p:cNvPicPr>
          <p:nvPr/>
        </p:nvPicPr>
        <p:blipFill>
          <a:blip r:embed="rId3"/>
          <a:stretch>
            <a:fillRect/>
          </a:stretch>
        </p:blipFill>
        <p:spPr>
          <a:xfrm>
            <a:off x="4387960" y="2136610"/>
            <a:ext cx="3987314" cy="4118612"/>
          </a:xfrm>
          <a:prstGeom prst="rect">
            <a:avLst/>
          </a:prstGeom>
        </p:spPr>
      </p:pic>
      <p:sp>
        <p:nvSpPr>
          <p:cNvPr id="6" name="Rectangle 5">
            <a:extLst>
              <a:ext uri="{FF2B5EF4-FFF2-40B4-BE49-F238E27FC236}">
                <a16:creationId xmlns:a16="http://schemas.microsoft.com/office/drawing/2014/main" id="{49CBF49E-F2A6-E308-A1C3-C78B564D0B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C1F3763-EB80-2A74-E0C1-BA788B919E8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47802096"/>
      </p:ext>
    </p:extLst>
  </p:cSld>
  <p:clrMapOvr>
    <a:masterClrMapping/>
  </p:clrMapOvr>
  <p:transition>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73799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425049"/>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61195" y="2351425"/>
            <a:ext cx="3026765" cy="2397916"/>
          </a:xfrm>
          <a:prstGeom prst="rect">
            <a:avLst/>
          </a:prstGeom>
        </p:spPr>
      </p:pic>
      <p:pic>
        <p:nvPicPr>
          <p:cNvPr id="6" name="Picture 5"/>
          <p:cNvPicPr>
            <a:picLocks noChangeAspect="1"/>
          </p:cNvPicPr>
          <p:nvPr/>
        </p:nvPicPr>
        <p:blipFill>
          <a:blip r:embed="rId3"/>
          <a:stretch>
            <a:fillRect/>
          </a:stretch>
        </p:blipFill>
        <p:spPr>
          <a:xfrm>
            <a:off x="4387959" y="1669003"/>
            <a:ext cx="4021866" cy="4160075"/>
          </a:xfrm>
          <a:prstGeom prst="rect">
            <a:avLst/>
          </a:prstGeom>
        </p:spPr>
      </p:pic>
      <p:sp>
        <p:nvSpPr>
          <p:cNvPr id="5" name="Rectangle 4">
            <a:extLst>
              <a:ext uri="{FF2B5EF4-FFF2-40B4-BE49-F238E27FC236}">
                <a16:creationId xmlns:a16="http://schemas.microsoft.com/office/drawing/2014/main" id="{91996B9D-3E65-48CB-E9B6-71C489FE84F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FB89914-B8F1-7AF2-4407-22D1023CC39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03920116"/>
      </p:ext>
    </p:extLst>
  </p:cSld>
  <p:clrMapOvr>
    <a:masterClrMapping/>
  </p:clrMapOvr>
  <p:transition>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89039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577449"/>
            <a:ext cx="9040053" cy="5667860"/>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We can see how this optimistic values incentive exploration during the initial steps of the experiment, making </a:t>
            </a:r>
            <a:r>
              <a:rPr lang="en-US" sz="1814" i="1" dirty="0">
                <a:solidFill>
                  <a:srgbClr val="004B89"/>
                </a:solidFill>
                <a:latin typeface="Georgia" panose="02040502050405020303" pitchFamily="18" charset="0"/>
              </a:rPr>
              <a:t>Q</a:t>
            </a:r>
            <a:r>
              <a:rPr lang="en-US" sz="1814" dirty="0">
                <a:latin typeface="Georgia" panose="02040502050405020303" pitchFamily="18" charset="0"/>
              </a:rPr>
              <a:t> closer to </a:t>
            </a:r>
            <a:r>
              <a:rPr lang="en-US" sz="1814" i="1" dirty="0">
                <a:solidFill>
                  <a:srgbClr val="004B89"/>
                </a:solidFill>
                <a:latin typeface="Georgia" panose="02040502050405020303" pitchFamily="18" charset="0"/>
              </a:rPr>
              <a:t>q</a:t>
            </a:r>
            <a:r>
              <a:rPr lang="en-US" sz="1814" i="1" baseline="-25000" dirty="0">
                <a:solidFill>
                  <a:srgbClr val="004B89"/>
                </a:solidFill>
                <a:latin typeface="Georgia" panose="02040502050405020303" pitchFamily="18" charset="0"/>
              </a:rPr>
              <a:t>*</a:t>
            </a: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2312152" y="1776670"/>
            <a:ext cx="6815631" cy="3907013"/>
          </a:xfrm>
          <a:prstGeom prst="rect">
            <a:avLst/>
          </a:prstGeom>
        </p:spPr>
      </p:pic>
      <p:sp>
        <p:nvSpPr>
          <p:cNvPr id="5" name="Rectangle 4">
            <a:extLst>
              <a:ext uri="{FF2B5EF4-FFF2-40B4-BE49-F238E27FC236}">
                <a16:creationId xmlns:a16="http://schemas.microsoft.com/office/drawing/2014/main" id="{9BBA612D-16FB-9010-5E29-254C9A2BECC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FBF6461-E9C3-C62D-6F4E-FF5A0D28CE6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3996021"/>
      </p:ext>
    </p:extLst>
  </p:cSld>
  <p:clrMapOvr>
    <a:masterClrMapping/>
  </p:clrMapOvr>
  <p:transition>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801410"/>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393455"/>
            <a:ext cx="9299172" cy="1214140"/>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effect of </a:t>
            </a:r>
            <a:r>
              <a:rPr lang="en-US" sz="1814" i="1" dirty="0">
                <a:solidFill>
                  <a:srgbClr val="004B89"/>
                </a:solidFill>
                <a:latin typeface="Georgia" panose="02040502050405020303" pitchFamily="18" charset="0"/>
                <a:cs typeface="Georgia"/>
              </a:rPr>
              <a:t>optimistic initial action-value</a:t>
            </a:r>
            <a:r>
              <a:rPr lang="en-US" sz="1814" dirty="0">
                <a:latin typeface="Georgia" panose="02040502050405020303" pitchFamily="18" charset="0"/>
                <a:cs typeface="Georgia"/>
              </a:rPr>
              <a:t> estimates on the 10-armed testbed.</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Both methods used a constant step-size parameter, </a:t>
            </a:r>
            <a:r>
              <a:rPr lang="el-GR" sz="1814" i="1" dirty="0">
                <a:latin typeface="Times New Roman" panose="02020603050405020304" pitchFamily="18" charset="0"/>
                <a:cs typeface="Times New Roman" panose="02020603050405020304" pitchFamily="18" charset="0"/>
              </a:rPr>
              <a:t>α</a:t>
            </a:r>
            <a:r>
              <a:rPr lang="en-US" sz="1814" dirty="0">
                <a:latin typeface="Georgia" panose="02040502050405020303" pitchFamily="18" charset="0"/>
                <a:cs typeface="Georgia"/>
              </a:rPr>
              <a:t> = 0.1.</a:t>
            </a:r>
          </a:p>
        </p:txBody>
      </p:sp>
      <p:pic>
        <p:nvPicPr>
          <p:cNvPr id="5" name="Picture 4"/>
          <p:cNvPicPr>
            <a:picLocks noChangeAspect="1"/>
          </p:cNvPicPr>
          <p:nvPr/>
        </p:nvPicPr>
        <p:blipFill>
          <a:blip r:embed="rId2"/>
          <a:stretch>
            <a:fillRect/>
          </a:stretch>
        </p:blipFill>
        <p:spPr>
          <a:xfrm>
            <a:off x="2506624" y="3147385"/>
            <a:ext cx="7448246" cy="3333990"/>
          </a:xfrm>
          <a:prstGeom prst="rect">
            <a:avLst/>
          </a:prstGeom>
        </p:spPr>
      </p:pic>
      <p:sp>
        <p:nvSpPr>
          <p:cNvPr id="4" name="Rectangle 3">
            <a:extLst>
              <a:ext uri="{FF2B5EF4-FFF2-40B4-BE49-F238E27FC236}">
                <a16:creationId xmlns:a16="http://schemas.microsoft.com/office/drawing/2014/main" id="{A52CE340-DC7D-DDDE-9E98-A92C9D02852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2C8A392-6EC8-8020-7D69-B8CFE2F2EDB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05276607"/>
      </p:ext>
    </p:extLst>
  </p:cSld>
  <p:clrMapOvr>
    <a:masterClrMapping/>
  </p:clrMapOvr>
  <p:transition>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104279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Limitations of Optimistic Initial Values</a:t>
            </a:r>
            <a:endParaRPr sz="3264" dirty="0">
              <a:latin typeface="Georgia" panose="02040502050405020303" pitchFamily="18" charset="0"/>
            </a:endParaRPr>
          </a:p>
        </p:txBody>
      </p:sp>
      <p:sp>
        <p:nvSpPr>
          <p:cNvPr id="3" name="object 3"/>
          <p:cNvSpPr txBox="1"/>
          <p:nvPr/>
        </p:nvSpPr>
        <p:spPr>
          <a:xfrm>
            <a:off x="1581161" y="1729848"/>
            <a:ext cx="9040053" cy="683061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2176" dirty="0">
                <a:latin typeface="Georgia" panose="02040502050405020303" pitchFamily="18" charset="0"/>
              </a:rPr>
              <a:t>Some of the limitations of optimistic initial values are</a:t>
            </a:r>
          </a:p>
          <a:p>
            <a:pPr marL="322098" indent="-259118">
              <a:spcBef>
                <a:spcPts val="160"/>
              </a:spcBef>
              <a:buClr>
                <a:srgbClr val="3333B2"/>
              </a:buClr>
              <a:buSzPct val="110526"/>
              <a:buFont typeface="Arial" panose="020B0604020202020204" pitchFamily="34" charset="0"/>
              <a:buChar char="•"/>
              <a:tabLst>
                <a:tab pos="319168" algn="l"/>
              </a:tabLst>
            </a:pPr>
            <a:endParaRPr lang="en-US" sz="2176" dirty="0">
              <a:latin typeface="Georgia" panose="02040502050405020303" pitchFamily="18" charset="0"/>
            </a:endParaRPr>
          </a:p>
          <a:p>
            <a:pPr marL="846761" lvl="1" indent="-310942">
              <a:spcBef>
                <a:spcPts val="160"/>
              </a:spcBef>
              <a:buClr>
                <a:srgbClr val="3333B2"/>
              </a:buClr>
              <a:buSzPct val="110526"/>
              <a:buFont typeface="Wingdings" panose="05000000000000000000" pitchFamily="2" charset="2"/>
              <a:buChar char="ü"/>
              <a:tabLst>
                <a:tab pos="319168" algn="l"/>
              </a:tabLst>
            </a:pPr>
            <a:r>
              <a:rPr lang="en-US" sz="1814" dirty="0">
                <a:latin typeface="Georgia" panose="02040502050405020303" pitchFamily="18" charset="0"/>
              </a:rPr>
              <a:t>Optimistic initial values </a:t>
            </a:r>
            <a:r>
              <a:rPr lang="en-US" sz="1814" dirty="0">
                <a:solidFill>
                  <a:srgbClr val="004B89"/>
                </a:solidFill>
                <a:latin typeface="Georgia" panose="02040502050405020303" pitchFamily="18" charset="0"/>
              </a:rPr>
              <a:t>only drive early exploration</a:t>
            </a:r>
          </a:p>
          <a:p>
            <a:pPr marL="846761" lvl="1" indent="-310942">
              <a:spcBef>
                <a:spcPts val="160"/>
              </a:spcBef>
              <a:buClr>
                <a:srgbClr val="3333B2"/>
              </a:buClr>
              <a:buSzPct val="110526"/>
              <a:buFont typeface="Wingdings" panose="05000000000000000000" pitchFamily="2" charset="2"/>
              <a:buChar char="ü"/>
              <a:tabLst>
                <a:tab pos="319168" algn="l"/>
              </a:tabLst>
            </a:pPr>
            <a:endParaRPr lang="en-US" sz="1814" dirty="0">
              <a:latin typeface="Georgia" panose="02040502050405020303" pitchFamily="18" charset="0"/>
            </a:endParaRPr>
          </a:p>
          <a:p>
            <a:pPr marL="846761" lvl="1" indent="-310942">
              <a:spcBef>
                <a:spcPts val="160"/>
              </a:spcBef>
              <a:buClr>
                <a:srgbClr val="3333B2"/>
              </a:buClr>
              <a:buSzPct val="110526"/>
              <a:buFont typeface="Wingdings" panose="05000000000000000000" pitchFamily="2" charset="2"/>
              <a:buChar char="ü"/>
              <a:tabLst>
                <a:tab pos="319168" algn="l"/>
              </a:tabLst>
            </a:pPr>
            <a:r>
              <a:rPr lang="en-US" sz="1814" dirty="0">
                <a:latin typeface="Georgia" panose="02040502050405020303" pitchFamily="18" charset="0"/>
              </a:rPr>
              <a:t>They are not well-suited for </a:t>
            </a:r>
            <a:r>
              <a:rPr lang="en-US" sz="1814" dirty="0">
                <a:solidFill>
                  <a:srgbClr val="004B89"/>
                </a:solidFill>
                <a:latin typeface="Georgia" panose="02040502050405020303" pitchFamily="18" charset="0"/>
              </a:rPr>
              <a:t>non-stationary problems</a:t>
            </a:r>
          </a:p>
          <a:p>
            <a:pPr marL="535819" lvl="1">
              <a:spcBef>
                <a:spcPts val="160"/>
              </a:spcBef>
              <a:buClr>
                <a:srgbClr val="3333B2"/>
              </a:buClr>
              <a:buSzPct val="110526"/>
              <a:tabLst>
                <a:tab pos="319168" algn="l"/>
              </a:tabLst>
            </a:pPr>
            <a:endParaRPr lang="en-US" sz="1814" dirty="0">
              <a:latin typeface="Georgia" panose="02040502050405020303" pitchFamily="18" charset="0"/>
            </a:endParaRPr>
          </a:p>
          <a:p>
            <a:pPr marL="846761" lvl="1" indent="-310942">
              <a:spcBef>
                <a:spcPts val="160"/>
              </a:spcBef>
              <a:buClr>
                <a:srgbClr val="3333B2"/>
              </a:buClr>
              <a:buSzPct val="110526"/>
              <a:buFont typeface="Wingdings" panose="05000000000000000000" pitchFamily="2" charset="2"/>
              <a:buChar char="ü"/>
              <a:tabLst>
                <a:tab pos="319168" algn="l"/>
              </a:tabLst>
            </a:pPr>
            <a:r>
              <a:rPr lang="en-US" sz="1814" dirty="0">
                <a:latin typeface="Georgia" panose="02040502050405020303" pitchFamily="18" charset="0"/>
              </a:rPr>
              <a:t>We </a:t>
            </a:r>
            <a:r>
              <a:rPr lang="en-US" sz="1814" dirty="0">
                <a:solidFill>
                  <a:srgbClr val="004B89"/>
                </a:solidFill>
                <a:latin typeface="Georgia" panose="02040502050405020303" pitchFamily="18" charset="0"/>
              </a:rPr>
              <a:t>may not know </a:t>
            </a:r>
            <a:r>
              <a:rPr lang="en-US" sz="1814" dirty="0">
                <a:latin typeface="Georgia" panose="02040502050405020303" pitchFamily="18" charset="0"/>
              </a:rPr>
              <a:t>what the optimistic initial value should be</a:t>
            </a:r>
          </a:p>
          <a:p>
            <a:pPr marL="322098" indent="-259118">
              <a:spcBef>
                <a:spcPts val="160"/>
              </a:spcBef>
              <a:buClr>
                <a:srgbClr val="3333B2"/>
              </a:buClr>
              <a:buSzPct val="110526"/>
              <a:buFont typeface="Arial" panose="020B0604020202020204" pitchFamily="34" charset="0"/>
              <a:buChar char="•"/>
              <a:tabLst>
                <a:tab pos="319168" algn="l"/>
              </a:tabLst>
            </a:pPr>
            <a:endParaRPr lang="en-US" sz="2176"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2176"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sp>
        <p:nvSpPr>
          <p:cNvPr id="4" name="Rectangle 3">
            <a:extLst>
              <a:ext uri="{FF2B5EF4-FFF2-40B4-BE49-F238E27FC236}">
                <a16:creationId xmlns:a16="http://schemas.microsoft.com/office/drawing/2014/main" id="{D5799E09-4B06-C50D-0F30-81D94C1A1DA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ED81822-4042-9F72-BB7C-FAE39F38242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3137484"/>
      </p:ext>
    </p:extLst>
  </p:cSld>
  <p:clrMapOvr>
    <a:masterClrMapping/>
  </p:clrMapOvr>
  <p:transition>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8424" y="972980"/>
            <a:ext cx="8922310" cy="471513"/>
          </a:xfrm>
          <a:prstGeom prst="rect">
            <a:avLst/>
          </a:prstGeom>
        </p:spPr>
        <p:txBody>
          <a:bodyPr vert="horz" wrap="square" lIns="0" tIns="19214" rIns="0" bIns="0" rtlCol="0" anchor="ctr">
            <a:spAutoFit/>
          </a:bodyPr>
          <a:lstStyle/>
          <a:p>
            <a:pPr marL="21349" algn="ctr">
              <a:spcBef>
                <a:spcPts val="151"/>
              </a:spcBef>
            </a:pPr>
            <a:r>
              <a:rPr lang="en-US" sz="3264" spc="-84" dirty="0">
                <a:solidFill>
                  <a:srgbClr val="3333B2"/>
                </a:solidFill>
                <a:latin typeface="Georgia" panose="02040502050405020303" pitchFamily="18" charset="0"/>
              </a:rPr>
              <a:t>Upper-Confidence Bound (UCB) Action Selection</a:t>
            </a:r>
            <a:endParaRPr sz="3264" dirty="0">
              <a:latin typeface="Georgia" panose="02040502050405020303" pitchFamily="18" charset="0"/>
            </a:endParaRPr>
          </a:p>
        </p:txBody>
      </p:sp>
      <p:sp>
        <p:nvSpPr>
          <p:cNvPr id="3" name="object 3"/>
          <p:cNvSpPr txBox="1"/>
          <p:nvPr/>
        </p:nvSpPr>
        <p:spPr>
          <a:xfrm>
            <a:off x="1448425" y="1165777"/>
            <a:ext cx="9493809" cy="5667860"/>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Remember the Epsilon-Greedy selection method</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62980">
              <a:spcBef>
                <a:spcPts val="160"/>
              </a:spcBef>
              <a:buClr>
                <a:srgbClr val="3333B2"/>
              </a:buClr>
              <a:buSzPct val="110526"/>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If we had a notion of uncertainty in our value estimates, we could potentially select actions in a more intelligent way.</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3124200" y="2026920"/>
            <a:ext cx="5873207" cy="2034819"/>
          </a:xfrm>
          <a:prstGeom prst="rect">
            <a:avLst/>
          </a:prstGeom>
        </p:spPr>
      </p:pic>
      <p:sp>
        <p:nvSpPr>
          <p:cNvPr id="6" name="TextBox 5"/>
          <p:cNvSpPr txBox="1"/>
          <p:nvPr/>
        </p:nvSpPr>
        <p:spPr>
          <a:xfrm>
            <a:off x="4206602" y="6194102"/>
            <a:ext cx="4267201" cy="594650"/>
          </a:xfrm>
          <a:prstGeom prst="rect">
            <a:avLst/>
          </a:prstGeom>
          <a:noFill/>
        </p:spPr>
        <p:txBody>
          <a:bodyPr wrap="square" rtlCol="0">
            <a:spAutoFit/>
          </a:bodyPr>
          <a:lstStyle/>
          <a:p>
            <a:pPr algn="ctr"/>
            <a:r>
              <a:rPr lang="en-US" sz="1632" dirty="0">
                <a:latin typeface="Georgia" panose="02040502050405020303" pitchFamily="18" charset="0"/>
              </a:rPr>
              <a:t>These brackets represent a </a:t>
            </a:r>
            <a:r>
              <a:rPr lang="en-US" sz="1632" b="1" i="1" dirty="0">
                <a:solidFill>
                  <a:srgbClr val="004B89"/>
                </a:solidFill>
                <a:latin typeface="Georgia" panose="02040502050405020303" pitchFamily="18" charset="0"/>
              </a:rPr>
              <a:t>confidence interval (uncertainty) </a:t>
            </a:r>
            <a:r>
              <a:rPr lang="en-US" sz="1632" dirty="0">
                <a:latin typeface="Georgia" panose="02040502050405020303" pitchFamily="18" charset="0"/>
              </a:rPr>
              <a:t>around </a:t>
            </a:r>
            <a:r>
              <a:rPr lang="en-US" sz="1632" i="1" dirty="0">
                <a:solidFill>
                  <a:srgbClr val="004B89"/>
                </a:solidFill>
                <a:latin typeface="Georgia" panose="02040502050405020303" pitchFamily="18" charset="0"/>
              </a:rPr>
              <a:t>q</a:t>
            </a:r>
            <a:r>
              <a:rPr lang="en-US" sz="1632" i="1" baseline="-25000" dirty="0">
                <a:solidFill>
                  <a:srgbClr val="004B89"/>
                </a:solidFill>
                <a:latin typeface="Georgia" panose="02040502050405020303" pitchFamily="18" charset="0"/>
              </a:rPr>
              <a:t>*</a:t>
            </a:r>
            <a:r>
              <a:rPr lang="en-US" sz="1632" i="1" dirty="0">
                <a:solidFill>
                  <a:srgbClr val="004B89"/>
                </a:solidFill>
                <a:latin typeface="Georgia" panose="02040502050405020303" pitchFamily="18" charset="0"/>
              </a:rPr>
              <a:t>(a)</a:t>
            </a:r>
            <a:r>
              <a:rPr lang="en-US" sz="1632" dirty="0">
                <a:latin typeface="Georgia" panose="02040502050405020303" pitchFamily="18" charset="0"/>
              </a:rPr>
              <a:t>.</a:t>
            </a:r>
          </a:p>
        </p:txBody>
      </p:sp>
      <p:pic>
        <p:nvPicPr>
          <p:cNvPr id="7" name="Picture 6"/>
          <p:cNvPicPr>
            <a:picLocks noChangeAspect="1"/>
          </p:cNvPicPr>
          <p:nvPr/>
        </p:nvPicPr>
        <p:blipFill>
          <a:blip r:embed="rId3"/>
          <a:stretch>
            <a:fillRect/>
          </a:stretch>
        </p:blipFill>
        <p:spPr>
          <a:xfrm>
            <a:off x="3944512" y="4649055"/>
            <a:ext cx="4422373" cy="1630247"/>
          </a:xfrm>
          <a:prstGeom prst="rect">
            <a:avLst/>
          </a:prstGeom>
        </p:spPr>
      </p:pic>
      <p:sp>
        <p:nvSpPr>
          <p:cNvPr id="5" name="Rectangle 4">
            <a:extLst>
              <a:ext uri="{FF2B5EF4-FFF2-40B4-BE49-F238E27FC236}">
                <a16:creationId xmlns:a16="http://schemas.microsoft.com/office/drawing/2014/main" id="{CA0F234E-D55A-AEF3-DBBB-E3B6B33D439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E70961E6-0B73-D797-7B6A-A040A2CFA24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29316135"/>
      </p:ext>
    </p:extLst>
  </p:cSld>
  <p:clrMapOvr>
    <a:masterClrMapping/>
  </p:clrMapOvr>
  <p:transition>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8424" y="845656"/>
            <a:ext cx="8922310"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Optimism in the Face of Uncertainty</a:t>
            </a:r>
            <a:endParaRPr sz="3264" dirty="0">
              <a:latin typeface="Georgia" panose="02040502050405020303" pitchFamily="18" charset="0"/>
            </a:endParaRPr>
          </a:p>
        </p:txBody>
      </p:sp>
      <p:sp>
        <p:nvSpPr>
          <p:cNvPr id="3" name="object 3"/>
          <p:cNvSpPr txBox="1"/>
          <p:nvPr/>
        </p:nvSpPr>
        <p:spPr>
          <a:xfrm>
            <a:off x="1448425" y="1165777"/>
            <a:ext cx="9493809" cy="3347929"/>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62980">
              <a:spcBef>
                <a:spcPts val="160"/>
              </a:spcBef>
              <a:buClr>
                <a:srgbClr val="3333B2"/>
              </a:buClr>
              <a:buSzPct val="110526"/>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6691253" y="1517264"/>
            <a:ext cx="3981479" cy="2382715"/>
          </a:xfrm>
          <a:prstGeom prst="rect">
            <a:avLst/>
          </a:prstGeom>
        </p:spPr>
      </p:pic>
      <p:pic>
        <p:nvPicPr>
          <p:cNvPr id="9" name="Picture 8"/>
          <p:cNvPicPr>
            <a:picLocks noChangeAspect="1"/>
          </p:cNvPicPr>
          <p:nvPr/>
        </p:nvPicPr>
        <p:blipFill>
          <a:blip r:embed="rId3"/>
          <a:stretch>
            <a:fillRect/>
          </a:stretch>
        </p:blipFill>
        <p:spPr>
          <a:xfrm>
            <a:off x="6442599" y="3902526"/>
            <a:ext cx="4397126" cy="2660362"/>
          </a:xfrm>
          <a:prstGeom prst="rect">
            <a:avLst/>
          </a:prstGeom>
        </p:spPr>
      </p:pic>
      <p:sp>
        <p:nvSpPr>
          <p:cNvPr id="10" name="TextBox 9"/>
          <p:cNvSpPr txBox="1"/>
          <p:nvPr/>
        </p:nvSpPr>
        <p:spPr>
          <a:xfrm>
            <a:off x="1561013" y="1675633"/>
            <a:ext cx="4283785" cy="2604944"/>
          </a:xfrm>
          <a:prstGeom prst="rect">
            <a:avLst/>
          </a:prstGeom>
          <a:noFill/>
        </p:spPr>
        <p:txBody>
          <a:bodyPr wrap="square" rtlCol="0">
            <a:spAutoFit/>
          </a:bodyPr>
          <a:lstStyle/>
          <a:p>
            <a:pPr marL="310942" indent="-310942">
              <a:buFont typeface="Arial" panose="020B0604020202020204" pitchFamily="34" charset="0"/>
              <a:buChar char="•"/>
            </a:pPr>
            <a:r>
              <a:rPr lang="en-US" sz="1814" dirty="0">
                <a:latin typeface="Georgia" panose="02040502050405020303" pitchFamily="18" charset="0"/>
              </a:rPr>
              <a:t>Optimistically picks the action that has the highest upper bound. </a:t>
            </a:r>
          </a:p>
          <a:p>
            <a:pPr marL="310942" indent="-310942">
              <a:buFont typeface="Arial" panose="020B0604020202020204" pitchFamily="34" charset="0"/>
              <a:buChar char="•"/>
            </a:pPr>
            <a:endParaRPr lang="en-US" sz="1814" dirty="0">
              <a:latin typeface="Georgia" panose="02040502050405020303" pitchFamily="18" charset="0"/>
            </a:endParaRPr>
          </a:p>
          <a:p>
            <a:pPr marL="310942" indent="-310942">
              <a:buFont typeface="Arial" panose="020B0604020202020204" pitchFamily="34" charset="0"/>
              <a:buChar char="•"/>
            </a:pPr>
            <a:endParaRPr lang="en-US" sz="1814" dirty="0">
              <a:latin typeface="Georgia" panose="02040502050405020303" pitchFamily="18" charset="0"/>
            </a:endParaRPr>
          </a:p>
          <a:p>
            <a:pPr marL="310942" indent="-310942">
              <a:buFont typeface="Arial" panose="020B0604020202020204" pitchFamily="34" charset="0"/>
              <a:buChar char="•"/>
            </a:pPr>
            <a:r>
              <a:rPr lang="en-US" sz="1814" dirty="0">
                <a:latin typeface="Georgia" panose="02040502050405020303" pitchFamily="18" charset="0"/>
              </a:rPr>
              <a:t>This makes sense because either it does have the highest value and we get good reward, or by taking it we get to learn about an action we know least about.</a:t>
            </a:r>
          </a:p>
        </p:txBody>
      </p:sp>
      <p:sp>
        <p:nvSpPr>
          <p:cNvPr id="4" name="Rectangle 3">
            <a:extLst>
              <a:ext uri="{FF2B5EF4-FFF2-40B4-BE49-F238E27FC236}">
                <a16:creationId xmlns:a16="http://schemas.microsoft.com/office/drawing/2014/main" id="{7C8D1EA0-9533-00ED-7CA0-87CA5F9AFF2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70ED42BE-68A1-96CB-DFFE-CA82C6FB7FF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5612541"/>
      </p:ext>
    </p:extLst>
  </p:cSld>
  <p:clrMapOvr>
    <a:masterClrMapping/>
  </p:clrMapOvr>
  <p:transition>
    <p:cu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8424" y="958815"/>
            <a:ext cx="8922310" cy="923624"/>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Upper-Confidence Bound (UCB) </a:t>
            </a:r>
            <a:br>
              <a:rPr lang="en-US" sz="3264" spc="-84" dirty="0">
                <a:solidFill>
                  <a:srgbClr val="3333B2"/>
                </a:solidFill>
                <a:latin typeface="Georgia" panose="02040502050405020303" pitchFamily="18" charset="0"/>
              </a:rPr>
            </a:br>
            <a:r>
              <a:rPr lang="en-US" sz="3264" spc="-84" dirty="0">
                <a:solidFill>
                  <a:srgbClr val="3333B2"/>
                </a:solidFill>
                <a:latin typeface="Georgia" panose="02040502050405020303" pitchFamily="18" charset="0"/>
              </a:rPr>
              <a:t>Action Selection</a:t>
            </a:r>
            <a:endParaRPr sz="3264" dirty="0">
              <a:latin typeface="Georgia" panose="02040502050405020303" pitchFamily="18" charset="0"/>
            </a:endParaRPr>
          </a:p>
        </p:txBody>
      </p:sp>
      <p:sp>
        <p:nvSpPr>
          <p:cNvPr id="3" name="object 3"/>
          <p:cNvSpPr txBox="1"/>
          <p:nvPr/>
        </p:nvSpPr>
        <p:spPr>
          <a:xfrm>
            <a:off x="1448425" y="1932693"/>
            <a:ext cx="9493809" cy="2712627"/>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following equation defines the action selection process based on the Upper-Confidence Bound (UCB).</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a:t>
            </a:r>
            <a:r>
              <a:rPr lang="en-US" sz="1814" i="1" dirty="0">
                <a:solidFill>
                  <a:srgbClr val="004B89"/>
                </a:solidFill>
                <a:latin typeface="Georgia" panose="02040502050405020303" pitchFamily="18" charset="0"/>
              </a:rPr>
              <a:t>c</a:t>
            </a:r>
            <a:r>
              <a:rPr lang="en-US" sz="1814" b="1" i="1" dirty="0">
                <a:solidFill>
                  <a:srgbClr val="004B89"/>
                </a:solidFill>
                <a:latin typeface="Georgia" panose="02040502050405020303" pitchFamily="18" charset="0"/>
              </a:rPr>
              <a:t> </a:t>
            </a:r>
            <a:r>
              <a:rPr lang="en-US" sz="1814" dirty="0">
                <a:latin typeface="Georgia" panose="02040502050405020303" pitchFamily="18" charset="0"/>
              </a:rPr>
              <a:t>parameter is a user-specified parameter that controls the amount of exploration.</a:t>
            </a: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3523934" y="4895537"/>
            <a:ext cx="4689795" cy="1823809"/>
          </a:xfrm>
          <a:prstGeom prst="rect">
            <a:avLst/>
          </a:prstGeom>
        </p:spPr>
      </p:pic>
      <p:pic>
        <p:nvPicPr>
          <p:cNvPr id="8" name="Picture 7"/>
          <p:cNvPicPr>
            <a:picLocks noChangeAspect="1"/>
          </p:cNvPicPr>
          <p:nvPr/>
        </p:nvPicPr>
        <p:blipFill>
          <a:blip r:embed="rId3"/>
          <a:stretch>
            <a:fillRect/>
          </a:stretch>
        </p:blipFill>
        <p:spPr>
          <a:xfrm>
            <a:off x="4027940" y="2945128"/>
            <a:ext cx="3503445" cy="1019198"/>
          </a:xfrm>
          <a:prstGeom prst="rect">
            <a:avLst/>
          </a:prstGeom>
        </p:spPr>
      </p:pic>
      <p:sp>
        <p:nvSpPr>
          <p:cNvPr id="4" name="Rectangle 3">
            <a:extLst>
              <a:ext uri="{FF2B5EF4-FFF2-40B4-BE49-F238E27FC236}">
                <a16:creationId xmlns:a16="http://schemas.microsoft.com/office/drawing/2014/main" id="{23454007-DF7D-04BA-8485-A4122DF594C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9C735CE-4A00-2833-320E-F771DE30184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03465413"/>
      </p:ext>
    </p:extLst>
  </p:cSld>
  <p:clrMapOvr>
    <a:masterClrMapping/>
  </p:clrMapOvr>
  <p:transition>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8425" y="694264"/>
            <a:ext cx="8922310" cy="471513"/>
          </a:xfrm>
          <a:prstGeom prst="rect">
            <a:avLst/>
          </a:prstGeom>
        </p:spPr>
        <p:txBody>
          <a:bodyPr vert="horz" wrap="square" lIns="0" tIns="19214" rIns="0" bIns="0" rtlCol="0" anchor="ctr">
            <a:spAutoFit/>
          </a:bodyPr>
          <a:lstStyle/>
          <a:p>
            <a:pPr marL="21349" algn="ctr">
              <a:spcBef>
                <a:spcPts val="151"/>
              </a:spcBef>
            </a:pPr>
            <a:r>
              <a:rPr lang="en-US" sz="3264" spc="-84" dirty="0">
                <a:solidFill>
                  <a:srgbClr val="3333B2"/>
                </a:solidFill>
                <a:latin typeface="Georgia" panose="02040502050405020303" pitchFamily="18" charset="0"/>
              </a:rPr>
              <a:t>Upper-Confidence Bound (UCB) Action Selection</a:t>
            </a:r>
            <a:endParaRPr sz="3264" dirty="0">
              <a:latin typeface="Georgia" panose="02040502050405020303" pitchFamily="18" charset="0"/>
            </a:endParaRPr>
          </a:p>
        </p:txBody>
      </p:sp>
      <p:sp>
        <p:nvSpPr>
          <p:cNvPr id="3" name="object 3"/>
          <p:cNvSpPr txBox="1"/>
          <p:nvPr/>
        </p:nvSpPr>
        <p:spPr>
          <a:xfrm>
            <a:off x="1448425" y="1165777"/>
            <a:ext cx="9328261" cy="5430423"/>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To see the effects of this action selection criteria in</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use of the natural logarithm means that the increases get smaller over time</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All actions will eventually be selected, but actions with lower value estimates, or that have already been selected frequently, will be selected with decreasing frequency over time.</a:t>
            </a:r>
          </a:p>
        </p:txBody>
      </p:sp>
      <p:pic>
        <p:nvPicPr>
          <p:cNvPr id="8" name="Picture 7"/>
          <p:cNvPicPr>
            <a:picLocks noChangeAspect="1"/>
          </p:cNvPicPr>
          <p:nvPr/>
        </p:nvPicPr>
        <p:blipFill>
          <a:blip r:embed="rId2"/>
          <a:stretch>
            <a:fillRect/>
          </a:stretch>
        </p:blipFill>
        <p:spPr>
          <a:xfrm>
            <a:off x="7042351" y="1231174"/>
            <a:ext cx="3503445" cy="1019198"/>
          </a:xfrm>
          <a:prstGeom prst="rect">
            <a:avLst/>
          </a:prstGeom>
        </p:spPr>
      </p:pic>
      <p:pic>
        <p:nvPicPr>
          <p:cNvPr id="6" name="Picture 5"/>
          <p:cNvPicPr>
            <a:picLocks noChangeAspect="1"/>
          </p:cNvPicPr>
          <p:nvPr/>
        </p:nvPicPr>
        <p:blipFill>
          <a:blip r:embed="rId3"/>
          <a:stretch>
            <a:fillRect/>
          </a:stretch>
        </p:blipFill>
        <p:spPr>
          <a:xfrm>
            <a:off x="3068304" y="2315768"/>
            <a:ext cx="6776004" cy="2333290"/>
          </a:xfrm>
          <a:prstGeom prst="rect">
            <a:avLst/>
          </a:prstGeom>
        </p:spPr>
      </p:pic>
      <p:sp>
        <p:nvSpPr>
          <p:cNvPr id="4" name="Rectangle 3">
            <a:extLst>
              <a:ext uri="{FF2B5EF4-FFF2-40B4-BE49-F238E27FC236}">
                <a16:creationId xmlns:a16="http://schemas.microsoft.com/office/drawing/2014/main" id="{8DA4451D-8EBA-7B7A-AD84-F57BD453BAC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AE7EF3-521B-791E-AE83-136549DFCD4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7046323"/>
      </p:ext>
    </p:extLst>
  </p:cSld>
  <p:clrMapOvr>
    <a:masterClrMapping/>
  </p:clrMapOvr>
  <p:transition>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8424" y="655207"/>
            <a:ext cx="8922310" cy="923624"/>
          </a:xfrm>
          <a:prstGeom prst="rect">
            <a:avLst/>
          </a:prstGeom>
        </p:spPr>
        <p:txBody>
          <a:bodyPr vert="horz" wrap="square" lIns="0" tIns="19214" rIns="0" bIns="0" rtlCol="0" anchor="ctr">
            <a:spAutoFit/>
          </a:bodyPr>
          <a:lstStyle/>
          <a:p>
            <a:pPr marL="21349" algn="ctr">
              <a:spcBef>
                <a:spcPts val="151"/>
              </a:spcBef>
            </a:pPr>
            <a:r>
              <a:rPr lang="en-US" sz="3264" spc="-84" dirty="0">
                <a:solidFill>
                  <a:srgbClr val="3333B2"/>
                </a:solidFill>
                <a:latin typeface="Georgia" panose="02040502050405020303" pitchFamily="18" charset="0"/>
              </a:rPr>
              <a:t>Upper-Confidence Bound (UCB) </a:t>
            </a:r>
            <a:br>
              <a:rPr lang="en-US" sz="3264" spc="-84" dirty="0">
                <a:solidFill>
                  <a:srgbClr val="3333B2"/>
                </a:solidFill>
                <a:latin typeface="Georgia" panose="02040502050405020303" pitchFamily="18" charset="0"/>
              </a:rPr>
            </a:br>
            <a:r>
              <a:rPr lang="en-US" sz="3264" spc="-84" dirty="0">
                <a:solidFill>
                  <a:srgbClr val="3333B2"/>
                </a:solidFill>
                <a:latin typeface="Georgia" panose="02040502050405020303" pitchFamily="18" charset="0"/>
              </a:rPr>
              <a:t>Action Selection</a:t>
            </a:r>
            <a:endParaRPr sz="3264" dirty="0">
              <a:latin typeface="Georgia" panose="02040502050405020303" pitchFamily="18" charset="0"/>
            </a:endParaRPr>
          </a:p>
        </p:txBody>
      </p:sp>
      <p:sp>
        <p:nvSpPr>
          <p:cNvPr id="3" name="object 3"/>
          <p:cNvSpPr txBox="1"/>
          <p:nvPr/>
        </p:nvSpPr>
        <p:spPr>
          <a:xfrm>
            <a:off x="1448425" y="1637723"/>
            <a:ext cx="9328261" cy="395758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effect of the UCB on the 10-arms </a:t>
            </a:r>
            <a:r>
              <a:rPr lang="en-US" sz="1814" dirty="0" err="1">
                <a:latin typeface="Georgia" panose="02040502050405020303" pitchFamily="18" charset="0"/>
              </a:rPr>
              <a:t>TestBed</a:t>
            </a: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2132916" y="2736504"/>
            <a:ext cx="8139747" cy="3712440"/>
          </a:xfrm>
          <a:prstGeom prst="rect">
            <a:avLst/>
          </a:prstGeom>
        </p:spPr>
      </p:pic>
      <p:sp>
        <p:nvSpPr>
          <p:cNvPr id="4" name="Rectangle 3">
            <a:extLst>
              <a:ext uri="{FF2B5EF4-FFF2-40B4-BE49-F238E27FC236}">
                <a16:creationId xmlns:a16="http://schemas.microsoft.com/office/drawing/2014/main" id="{1449848A-D5C4-10C6-3A20-BDDD6A49DE6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AE9611-E59A-9542-056C-A62A28490E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2068880"/>
      </p:ext>
    </p:extLst>
  </p:cSld>
  <p:clrMapOvr>
    <a:masterClrMapping/>
  </p:clrMapOvr>
  <p:transition>
    <p:cu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2.xml><?xml version="1.0" encoding="utf-8"?>
<ds:datastoreItem xmlns:ds="http://schemas.openxmlformats.org/officeDocument/2006/customXml" ds:itemID="{3F80698A-04DE-453F-9399-34A8FCCA6A09}"/>
</file>

<file path=customXml/itemProps3.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962</TotalTime>
  <Words>1816</Words>
  <Application>Microsoft Office PowerPoint</Application>
  <PresentationFormat>Widescreen</PresentationFormat>
  <Paragraphs>510</Paragraphs>
  <Slides>44</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Andalus</vt:lpstr>
      <vt:lpstr>Arial</vt:lpstr>
      <vt:lpstr>Calibri</vt:lpstr>
      <vt:lpstr>Calibri Light</vt:lpstr>
      <vt:lpstr>Georgia</vt:lpstr>
      <vt:lpstr>Symbol</vt:lpstr>
      <vt:lpstr>Tempus Sans ITC</vt:lpstr>
      <vt:lpstr>Times New Roman</vt:lpstr>
      <vt:lpstr>Wingdings</vt:lpstr>
      <vt:lpstr>Office Theme</vt:lpstr>
      <vt:lpstr>PowerPoint Presentation</vt:lpstr>
      <vt:lpstr>PowerPoint Presentation</vt:lpstr>
      <vt:lpstr>Exploration and Exploitation</vt:lpstr>
      <vt:lpstr>The objectives of this lecture is to:</vt:lpstr>
      <vt:lpstr>Recap</vt:lpstr>
      <vt:lpstr>Exploration vs. Exploitation</vt:lpstr>
      <vt:lpstr>The Multi-Armed Bandit (Clinical Trial)</vt:lpstr>
      <vt:lpstr>Action-Values</vt:lpstr>
      <vt:lpstr>Calculating Action-Values</vt:lpstr>
      <vt:lpstr>Learning Action Values</vt:lpstr>
      <vt:lpstr>Sample-Average Method</vt:lpstr>
      <vt:lpstr>Example of Sample-Average Method (Clinical Trial)</vt:lpstr>
      <vt:lpstr>The greedy action</vt:lpstr>
      <vt:lpstr>The exploration-exploitation dilemma</vt:lpstr>
      <vt:lpstr>Estimating Action Values Incrementally</vt:lpstr>
      <vt:lpstr>Incremental update rule</vt:lpstr>
      <vt:lpstr>Bandit Algorithm Pseudocode</vt:lpstr>
      <vt:lpstr>Non-Stationary Bandit Problem</vt:lpstr>
      <vt:lpstr>Decaying past rewards</vt:lpstr>
      <vt:lpstr>What is the trade-off? (Example: Picking A Meal)</vt:lpstr>
      <vt:lpstr>What is the trade-off? (Example: Picking A Meal)</vt:lpstr>
      <vt:lpstr>Epsilon-Greedy Action Selection</vt:lpstr>
      <vt:lpstr>Counter Example Exploration and Exploitation</vt:lpstr>
      <vt:lpstr>Counter Example Exploration and Exploitation</vt:lpstr>
      <vt:lpstr>Counter Example Exploration and Exploitation</vt:lpstr>
      <vt:lpstr>The 10-armed Testbed</vt:lpstr>
      <vt:lpstr>The 10-armed Testbed</vt:lpstr>
      <vt:lpstr>Optimistic Initial Values (Example: Clinical Trial)</vt:lpstr>
      <vt:lpstr>Optimistic Initial Values</vt:lpstr>
      <vt:lpstr>Optimistic Initial Values</vt:lpstr>
      <vt:lpstr>Optimistic Initial Values</vt:lpstr>
      <vt:lpstr>Optimistic Initial Values</vt:lpstr>
      <vt:lpstr>Optimistic Initial Values</vt:lpstr>
      <vt:lpstr>Optimistic Initial Values</vt:lpstr>
      <vt:lpstr>Optimistic Initial Values</vt:lpstr>
      <vt:lpstr>Optimistic Initial Values</vt:lpstr>
      <vt:lpstr>Optimistic Initial Values</vt:lpstr>
      <vt:lpstr>Limitations of Optimistic Initial Values</vt:lpstr>
      <vt:lpstr>Upper-Confidence Bound (UCB) Action Selection</vt:lpstr>
      <vt:lpstr>Optimism in the Face of Uncertainty</vt:lpstr>
      <vt:lpstr>Upper-Confidence Bound (UCB)  Action Selection</vt:lpstr>
      <vt:lpstr>Upper-Confidence Bound (UCB) Action Selection</vt:lpstr>
      <vt:lpstr>Upper-Confidence Bound (UCB)  Action Selection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57</cp:revision>
  <dcterms:created xsi:type="dcterms:W3CDTF">2023-04-29T09:08:23Z</dcterms:created>
  <dcterms:modified xsi:type="dcterms:W3CDTF">2026-02-12T10:00:28Z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