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64"/>
  </p:notesMasterIdLst>
  <p:sldIdLst>
    <p:sldId id="256" r:id="rId2"/>
    <p:sldId id="375" r:id="rId3"/>
    <p:sldId id="377" r:id="rId4"/>
    <p:sldId id="421" r:id="rId5"/>
    <p:sldId id="422" r:id="rId6"/>
    <p:sldId id="436" r:id="rId7"/>
    <p:sldId id="423" r:id="rId8"/>
    <p:sldId id="424" r:id="rId9"/>
    <p:sldId id="425" r:id="rId10"/>
    <p:sldId id="420" r:id="rId11"/>
    <p:sldId id="396" r:id="rId12"/>
    <p:sldId id="437" r:id="rId13"/>
    <p:sldId id="426" r:id="rId14"/>
    <p:sldId id="412" r:id="rId15"/>
    <p:sldId id="413" r:id="rId16"/>
    <p:sldId id="438" r:id="rId17"/>
    <p:sldId id="427" r:id="rId18"/>
    <p:sldId id="440" r:id="rId19"/>
    <p:sldId id="439" r:id="rId20"/>
    <p:sldId id="401" r:id="rId21"/>
    <p:sldId id="381" r:id="rId22"/>
    <p:sldId id="414" r:id="rId23"/>
    <p:sldId id="383" r:id="rId24"/>
    <p:sldId id="402" r:id="rId25"/>
    <p:sldId id="429" r:id="rId26"/>
    <p:sldId id="446" r:id="rId27"/>
    <p:sldId id="431" r:id="rId28"/>
    <p:sldId id="403" r:id="rId29"/>
    <p:sldId id="416" r:id="rId30"/>
    <p:sldId id="417" r:id="rId31"/>
    <p:sldId id="433" r:id="rId32"/>
    <p:sldId id="441" r:id="rId33"/>
    <p:sldId id="384" r:id="rId34"/>
    <p:sldId id="406" r:id="rId35"/>
    <p:sldId id="442" r:id="rId36"/>
    <p:sldId id="408" r:id="rId37"/>
    <p:sldId id="397" r:id="rId38"/>
    <p:sldId id="267" r:id="rId39"/>
    <p:sldId id="268" r:id="rId40"/>
    <p:sldId id="447" r:id="rId41"/>
    <p:sldId id="398" r:id="rId42"/>
    <p:sldId id="269" r:id="rId43"/>
    <p:sldId id="370" r:id="rId44"/>
    <p:sldId id="271" r:id="rId45"/>
    <p:sldId id="448" r:id="rId46"/>
    <p:sldId id="435" r:id="rId47"/>
    <p:sldId id="275" r:id="rId48"/>
    <p:sldId id="434" r:id="rId49"/>
    <p:sldId id="449" r:id="rId50"/>
    <p:sldId id="418" r:id="rId51"/>
    <p:sldId id="443" r:id="rId52"/>
    <p:sldId id="419" r:id="rId53"/>
    <p:sldId id="410" r:id="rId54"/>
    <p:sldId id="276" r:id="rId55"/>
    <p:sldId id="260" r:id="rId56"/>
    <p:sldId id="262" r:id="rId57"/>
    <p:sldId id="450" r:id="rId58"/>
    <p:sldId id="261" r:id="rId59"/>
    <p:sldId id="451" r:id="rId60"/>
    <p:sldId id="452" r:id="rId61"/>
    <p:sldId id="259" r:id="rId62"/>
    <p:sldId id="445" r:id="rId6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AA4"/>
    <a:srgbClr val="B78B00"/>
    <a:srgbClr val="86166D"/>
    <a:srgbClr val="FF9652"/>
    <a:srgbClr val="B3FF00"/>
    <a:srgbClr val="CB13BA"/>
    <a:srgbClr val="FF4600"/>
    <a:srgbClr val="01DFFE"/>
    <a:srgbClr val="D0D611"/>
    <a:srgbClr val="73DD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972" autoAdjust="0"/>
    <p:restoredTop sz="94660"/>
  </p:normalViewPr>
  <p:slideViewPr>
    <p:cSldViewPr snapToGrid="0">
      <p:cViewPr varScale="1">
        <p:scale>
          <a:sx n="56" d="100"/>
          <a:sy n="56" d="100"/>
        </p:scale>
        <p:origin x="216" y="13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AFFDA6-937A-3C42-A9BF-ED41CBC71A80}" type="datetimeFigureOut">
              <a:rPr lang="en-SA" smtClean="0"/>
              <a:t>24/09/2021 R</a:t>
            </a:fld>
            <a:endParaRPr lang="en-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0A40E4-2014-3741-8434-333B6C605336}" type="slidenum">
              <a:rPr lang="en-SA" smtClean="0"/>
              <a:t>‹#›</a:t>
            </a:fld>
            <a:endParaRPr lang="en-SA"/>
          </a:p>
        </p:txBody>
      </p:sp>
    </p:spTree>
    <p:extLst>
      <p:ext uri="{BB962C8B-B14F-4D97-AF65-F5344CB8AC3E}">
        <p14:creationId xmlns:p14="http://schemas.microsoft.com/office/powerpoint/2010/main" val="2710674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chapter 2, pages 25-77 of the Project Team Leadership and Communication book.  ISBN: 9781732378902 (Softcover), 9781732378919 (Hardcover).  These slides may only be posted or used in conjunction with the book in a training or classroom environment. Key terms (pages 74-75) are often italicized on the slides.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i="1" baseline="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1" i="0" baseline="0" dirty="0"/>
              <a:t>Outline: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What is a Project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 Phases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 Functions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Projects can Vary in Size and Scale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Organizational Structures</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Functional</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Project-Focused</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Matrix</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Organizational Values and Needs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Process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Plan-focused model</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Cyclical model</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Change-focused model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Quality</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 Quality</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Product and Process Quality</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Quality as a Balancing Act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The Project Triangle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 Outcomes (The Layered Approach)</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Goals, Scope Statements, Requirements/Specifications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 Kickoff Meeting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Project Plan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0" baseline="0" dirty="0"/>
              <a:t>Summary and Conclusion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i="0" baseline="0"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1" i="0" baseline="0" dirty="0"/>
              <a:t>Learning Objectives</a:t>
            </a:r>
          </a:p>
          <a:p>
            <a:r>
              <a:rPr lang="en-US" dirty="0">
                <a:effectLst/>
              </a:rPr>
              <a:t>2.1 What is a Project?</a:t>
            </a:r>
          </a:p>
          <a:p>
            <a:pPr lvl="1"/>
            <a:r>
              <a:rPr lang="en-US" dirty="0">
                <a:effectLst/>
              </a:rPr>
              <a:t>Define 'project,' identifying 2 defining features</a:t>
            </a:r>
          </a:p>
          <a:p>
            <a:pPr lvl="1"/>
            <a:r>
              <a:rPr lang="en-US" dirty="0">
                <a:effectLst/>
              </a:rPr>
              <a:t>List 4 project phases and 1 additional element</a:t>
            </a:r>
          </a:p>
          <a:p>
            <a:pPr lvl="1"/>
            <a:r>
              <a:rPr lang="en-US" dirty="0">
                <a:effectLst/>
              </a:rPr>
              <a:t>Recognize the interactions between projects/phases and the product lifecycle</a:t>
            </a:r>
          </a:p>
          <a:p>
            <a:r>
              <a:rPr lang="en-US" dirty="0">
                <a:effectLst/>
              </a:rPr>
              <a:t>2.2 The Project Environment</a:t>
            </a:r>
          </a:p>
          <a:p>
            <a:pPr lvl="1"/>
            <a:r>
              <a:rPr lang="en-US" dirty="0">
                <a:effectLst/>
              </a:rPr>
              <a:t>Identify 3 types of organizations in the context of how projects are organized</a:t>
            </a:r>
          </a:p>
          <a:p>
            <a:pPr lvl="1"/>
            <a:r>
              <a:rPr lang="en-US" dirty="0">
                <a:effectLst/>
              </a:rPr>
              <a:t>Recognize strengths and weaknesses of each of the 3 organizational types</a:t>
            </a:r>
          </a:p>
          <a:p>
            <a:r>
              <a:rPr lang="en-US" dirty="0">
                <a:effectLst/>
              </a:rPr>
              <a:t>2.3 Values, Needs, and Process</a:t>
            </a:r>
          </a:p>
          <a:p>
            <a:pPr lvl="1"/>
            <a:r>
              <a:rPr lang="en-US" dirty="0">
                <a:effectLst/>
              </a:rPr>
              <a:t>Recall factors influencing the values and needs of a project, team, or organization</a:t>
            </a:r>
          </a:p>
          <a:p>
            <a:pPr lvl="1"/>
            <a:r>
              <a:rPr lang="en-US" dirty="0">
                <a:effectLst/>
              </a:rPr>
              <a:t>List 3 fundamental process models and summarize the strengths and weaknesses of each</a:t>
            </a:r>
          </a:p>
          <a:p>
            <a:pPr lvl="1"/>
            <a:r>
              <a:rPr lang="en-US" dirty="0">
                <a:effectLst/>
              </a:rPr>
              <a:t>Recognize varying levels of detail/abstraction in documented processes</a:t>
            </a:r>
          </a:p>
          <a:p>
            <a:r>
              <a:rPr lang="en-US" dirty="0">
                <a:effectLst/>
              </a:rPr>
              <a:t>2.4 Quality and The Project Triangle</a:t>
            </a:r>
          </a:p>
          <a:p>
            <a:pPr lvl="1"/>
            <a:r>
              <a:rPr lang="en-US" dirty="0">
                <a:effectLst/>
              </a:rPr>
              <a:t>Define 'quality,' identifying 4 main aspects/concerns</a:t>
            </a:r>
          </a:p>
          <a:p>
            <a:pPr lvl="1"/>
            <a:r>
              <a:rPr lang="en-US" dirty="0">
                <a:effectLst/>
              </a:rPr>
              <a:t>Give examples of elements that are 'cost of quality' and 'cost of poor quality' in a project</a:t>
            </a:r>
          </a:p>
          <a:p>
            <a:pPr lvl="1"/>
            <a:r>
              <a:rPr lang="en-US" dirty="0">
                <a:effectLst/>
              </a:rPr>
              <a:t>Label the project triangle's 4 components</a:t>
            </a:r>
          </a:p>
          <a:p>
            <a:pPr lvl="1"/>
            <a:r>
              <a:rPr lang="en-US" dirty="0">
                <a:effectLst/>
              </a:rPr>
              <a:t>Relate examples of each project triangle component and the relationships between them</a:t>
            </a:r>
          </a:p>
          <a:p>
            <a:r>
              <a:rPr lang="en-US" dirty="0">
                <a:effectLst/>
              </a:rPr>
              <a:t>2.5 Defining Project Outcomes: A Layered Approach</a:t>
            </a:r>
          </a:p>
          <a:p>
            <a:pPr lvl="1"/>
            <a:r>
              <a:rPr lang="en-US" dirty="0">
                <a:effectLst/>
              </a:rPr>
              <a:t>Relate the concept of project goals, including examples of such</a:t>
            </a:r>
          </a:p>
          <a:p>
            <a:pPr lvl="1"/>
            <a:r>
              <a:rPr lang="en-US" dirty="0">
                <a:effectLst/>
              </a:rPr>
              <a:t>Relate the concept of project scope statements, including examples of such</a:t>
            </a:r>
          </a:p>
          <a:p>
            <a:pPr lvl="1"/>
            <a:r>
              <a:rPr lang="en-US" dirty="0">
                <a:effectLst/>
              </a:rPr>
              <a:t>Relate the concept of project requirements/specifications, including examples of such</a:t>
            </a:r>
          </a:p>
          <a:p>
            <a:pPr lvl="1"/>
            <a:r>
              <a:rPr lang="en-US" dirty="0">
                <a:effectLst/>
              </a:rPr>
              <a:t>Describe ‘the layered approach’ to project outcome definition</a:t>
            </a:r>
          </a:p>
          <a:p>
            <a:r>
              <a:rPr lang="en-US" dirty="0">
                <a:effectLst/>
              </a:rPr>
              <a:t>2.6 The Project’s Early Stages</a:t>
            </a:r>
          </a:p>
          <a:p>
            <a:pPr lvl="1"/>
            <a:r>
              <a:rPr lang="en-US" dirty="0">
                <a:effectLst/>
              </a:rPr>
              <a:t>Identify the primary objectives of a project kickoff meeting</a:t>
            </a:r>
          </a:p>
          <a:p>
            <a:pPr lvl="1"/>
            <a:r>
              <a:rPr lang="en-US" dirty="0">
                <a:effectLst/>
              </a:rPr>
              <a:t>List the essential elements of a basic project plan</a:t>
            </a:r>
          </a:p>
          <a:p>
            <a:r>
              <a:rPr lang="en-US" dirty="0">
                <a:effectLst/>
              </a:rPr>
              <a:t>2.7 Chapter Tool: Planning Project Quality</a:t>
            </a:r>
          </a:p>
          <a:p>
            <a:pPr lvl="1"/>
            <a:r>
              <a:rPr lang="en-US" dirty="0">
                <a:effectLst/>
              </a:rPr>
              <a:t>Relate basic steps for determining a project’s quality objectives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i="0" baseline="0" dirty="0"/>
          </a:p>
          <a:p>
            <a:r>
              <a:rPr lang="en-US" b="1" i="0" baseline="0" dirty="0"/>
              <a:t>Associated Class Activities: </a:t>
            </a:r>
            <a:r>
              <a:rPr lang="en-US" b="0" i="0" baseline="0" dirty="0"/>
              <a:t>(Separate Slides)</a:t>
            </a:r>
            <a:endParaRPr lang="en-US" dirty="0">
              <a:effectLst/>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One Product, Multiple Projects (10 minutes, section 2.1)</a:t>
            </a:r>
            <a:endParaRPr lang="en-US"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Propose multiple projects within a single product’s life cycle</a:t>
            </a:r>
            <a:endParaRPr lang="en-US"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Organizational Culture and Structure (10 minutes, sections 1.5 and 2.2)</a:t>
            </a:r>
            <a:endParaRPr lang="en-US"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Analyze the cultural norms and organizational structures of multiple industries</a:t>
            </a:r>
            <a:endParaRPr lang="en-US"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‘Rolling Your Own’ Process (10-15 minutes, section 2.3)</a:t>
            </a:r>
            <a:endParaRPr lang="en-US"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Analyze a scenario and construct a basic process</a:t>
            </a:r>
            <a:endParaRPr lang="en-US"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Understanding Quality (10-15 minutes, section 2.4)</a:t>
            </a:r>
            <a:endParaRPr lang="en-US"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Develop scenario-specific quality-related elements of consideration</a:t>
            </a:r>
            <a:endParaRPr lang="en-US"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Layering Project Outcomes (10-15 minutes, section 2.5)</a:t>
            </a:r>
            <a:endParaRPr lang="en-US"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Construct scenario-specific goals, scope statements, and specifications/requirements</a:t>
            </a:r>
            <a:endParaRPr lang="en-US" sz="11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Outlining the Project Plan (10-15 minutes, section 2.6)</a:t>
            </a:r>
            <a:endParaRPr lang="en-US" sz="11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Design a project plan outline</a:t>
            </a:r>
            <a:endParaRPr lang="en-US" sz="11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F4432E4-4C49-4E27-8846-7ED75FA30D5D}" type="slidenum">
              <a:rPr lang="en-US" smtClean="0"/>
              <a:t>2</a:t>
            </a:fld>
            <a:endParaRPr lang="en-US"/>
          </a:p>
        </p:txBody>
      </p:sp>
    </p:spTree>
    <p:extLst>
      <p:ext uri="{BB962C8B-B14F-4D97-AF65-F5344CB8AC3E}">
        <p14:creationId xmlns:p14="http://schemas.microsoft.com/office/powerpoint/2010/main" val="2338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397DBF4B-6BDB-C642-9BF9-FD92668C99E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220E171B-B1A8-C94E-A020-0CF1923BD0F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r>
              <a:rPr lang="en-US" altLang="en-US">
                <a:ea typeface="ＭＳ Ｐゴシック" panose="020B0600070205080204" pitchFamily="34" charset="-128"/>
              </a:rPr>
              <a:t>Attempts to identify traits consistently associated with the process of </a:t>
            </a:r>
            <a:r>
              <a:rPr lang="en-US" altLang="en-US" i="1">
                <a:ea typeface="ＭＳ Ｐゴシック" panose="020B0600070205080204" pitchFamily="34" charset="-128"/>
              </a:rPr>
              <a:t>leadership </a:t>
            </a:r>
            <a:r>
              <a:rPr lang="en-US" altLang="en-US">
                <a:ea typeface="ＭＳ Ｐゴシック" panose="020B0600070205080204" pitchFamily="34" charset="-128"/>
              </a:rPr>
              <a:t>(the process, not the person) have been more successful. The seven traits associated with leadership are described in Exhibit 12-1.</a:t>
            </a:r>
          </a:p>
          <a:p>
            <a:pPr>
              <a:lnSpc>
                <a:spcPct val="80000"/>
              </a:lnSpc>
            </a:pPr>
            <a:endParaRPr lang="en-US" altLang="en-US">
              <a:ea typeface="ＭＳ Ｐゴシック" panose="020B0600070205080204" pitchFamily="34" charset="-128"/>
            </a:endParaRPr>
          </a:p>
          <a:p>
            <a:pPr>
              <a:lnSpc>
                <a:spcPct val="80000"/>
              </a:lnSpc>
            </a:pPr>
            <a:r>
              <a:rPr lang="en-US" altLang="en-US">
                <a:ea typeface="ＭＳ Ｐゴシック" panose="020B0600070205080204" pitchFamily="34" charset="-128"/>
              </a:rPr>
              <a:t>The seven traits associated with effective leadership are: drive, desire to lead, honesty and integrity, self-confidence, intelligence, job-relevant knowledge, and extraversion.</a:t>
            </a:r>
          </a:p>
          <a:p>
            <a:pPr>
              <a:lnSpc>
                <a:spcPct val="80000"/>
              </a:lnSpc>
            </a:pPr>
            <a:endParaRPr lang="en-US" altLang="en-US">
              <a:ea typeface="ＭＳ Ｐゴシック" panose="020B0600070205080204" pitchFamily="34" charset="-128"/>
            </a:endParaRPr>
          </a:p>
          <a:p>
            <a:pPr>
              <a:lnSpc>
                <a:spcPct val="80000"/>
              </a:lnSpc>
            </a:pPr>
            <a:r>
              <a:rPr lang="en-US" altLang="en-US">
                <a:ea typeface="ＭＳ Ｐゴシック" panose="020B0600070205080204" pitchFamily="34" charset="-128"/>
              </a:rPr>
              <a:t>Next, researchers recognized that the identification of effective leaders needed to include interactions of leaders with their group members, as well as situational factors. Possessing the appropriate traits only made it </a:t>
            </a:r>
            <a:r>
              <a:rPr lang="en-US" altLang="en-US" i="1">
                <a:ea typeface="ＭＳ Ｐゴシック" panose="020B0600070205080204" pitchFamily="34" charset="-128"/>
              </a:rPr>
              <a:t>more likely </a:t>
            </a:r>
            <a:r>
              <a:rPr lang="en-US" altLang="en-US">
                <a:ea typeface="ＭＳ Ｐゴシック" panose="020B0600070205080204" pitchFamily="34" charset="-128"/>
              </a:rPr>
              <a:t>that an individual would be an effective leader. </a:t>
            </a:r>
          </a:p>
          <a:p>
            <a:pPr>
              <a:lnSpc>
                <a:spcPct val="80000"/>
              </a:lnSpc>
            </a:pPr>
            <a:endParaRPr lang="en-US" altLang="en-US">
              <a:ea typeface="ＭＳ Ｐゴシック" panose="020B0600070205080204" pitchFamily="34" charset="-128"/>
            </a:endParaRPr>
          </a:p>
          <a:p>
            <a:pPr>
              <a:lnSpc>
                <a:spcPct val="80000"/>
              </a:lnSpc>
            </a:pPr>
            <a:r>
              <a:rPr lang="en-US" altLang="en-US">
                <a:ea typeface="ＭＳ Ｐゴシック" panose="020B0600070205080204" pitchFamily="34" charset="-128"/>
              </a:rPr>
              <a:t>Therefore, leadership research from the late 1940s to the mid-1960s turned to finding the preferred behavioral styles that leaders demonstrated. Researchers wondered whether there was something unique in the behavior of effective leaders.</a:t>
            </a:r>
          </a:p>
        </p:txBody>
      </p:sp>
      <p:sp>
        <p:nvSpPr>
          <p:cNvPr id="29700" name="Slide Number Placeholder 3">
            <a:extLst>
              <a:ext uri="{FF2B5EF4-FFF2-40B4-BE49-F238E27FC236}">
                <a16:creationId xmlns:a16="http://schemas.microsoft.com/office/drawing/2014/main" id="{287C4FB7-8F42-8C4D-9DA9-F56D3BE5A73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69207AF-6A05-C048-8F12-705F7944337A}" type="slidenum">
              <a:rPr lang="en-US" altLang="en-US">
                <a:latin typeface="Calibri" panose="020F0502020204030204" pitchFamily="34" charset="0"/>
              </a:rPr>
              <a:pPr/>
              <a:t>11</a:t>
            </a:fld>
            <a:endParaRPr lang="en-US" altLang="en-US">
              <a:latin typeface="Calibri" panose="020F0502020204030204" pitchFamily="34" charset="0"/>
            </a:endParaRPr>
          </a:p>
        </p:txBody>
      </p:sp>
    </p:spTree>
    <p:extLst>
      <p:ext uri="{BB962C8B-B14F-4D97-AF65-F5344CB8AC3E}">
        <p14:creationId xmlns:p14="http://schemas.microsoft.com/office/powerpoint/2010/main" val="2846858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397DBF4B-6BDB-C642-9BF9-FD92668C99E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220E171B-B1A8-C94E-A020-0CF1923BD0F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r>
              <a:rPr lang="en-US" altLang="en-US">
                <a:ea typeface="ＭＳ Ｐゴシック" panose="020B0600070205080204" pitchFamily="34" charset="-128"/>
              </a:rPr>
              <a:t>Attempts to identify traits consistently associated with the process of </a:t>
            </a:r>
            <a:r>
              <a:rPr lang="en-US" altLang="en-US" i="1">
                <a:ea typeface="ＭＳ Ｐゴシック" panose="020B0600070205080204" pitchFamily="34" charset="-128"/>
              </a:rPr>
              <a:t>leadership </a:t>
            </a:r>
            <a:r>
              <a:rPr lang="en-US" altLang="en-US">
                <a:ea typeface="ＭＳ Ｐゴシック" panose="020B0600070205080204" pitchFamily="34" charset="-128"/>
              </a:rPr>
              <a:t>(the process, not the person) have been more successful. The seven traits associated with leadership are described in Exhibit 12-1.</a:t>
            </a:r>
          </a:p>
          <a:p>
            <a:pPr>
              <a:lnSpc>
                <a:spcPct val="80000"/>
              </a:lnSpc>
            </a:pPr>
            <a:endParaRPr lang="en-US" altLang="en-US">
              <a:ea typeface="ＭＳ Ｐゴシック" panose="020B0600070205080204" pitchFamily="34" charset="-128"/>
            </a:endParaRPr>
          </a:p>
          <a:p>
            <a:pPr>
              <a:lnSpc>
                <a:spcPct val="80000"/>
              </a:lnSpc>
            </a:pPr>
            <a:r>
              <a:rPr lang="en-US" altLang="en-US">
                <a:ea typeface="ＭＳ Ｐゴシック" panose="020B0600070205080204" pitchFamily="34" charset="-128"/>
              </a:rPr>
              <a:t>The seven traits associated with effective leadership are: drive, desire to lead, honesty and integrity, self-confidence, intelligence, job-relevant knowledge, and extraversion.</a:t>
            </a:r>
          </a:p>
          <a:p>
            <a:pPr>
              <a:lnSpc>
                <a:spcPct val="80000"/>
              </a:lnSpc>
            </a:pPr>
            <a:endParaRPr lang="en-US" altLang="en-US">
              <a:ea typeface="ＭＳ Ｐゴシック" panose="020B0600070205080204" pitchFamily="34" charset="-128"/>
            </a:endParaRPr>
          </a:p>
          <a:p>
            <a:pPr>
              <a:lnSpc>
                <a:spcPct val="80000"/>
              </a:lnSpc>
            </a:pPr>
            <a:r>
              <a:rPr lang="en-US" altLang="en-US">
                <a:ea typeface="ＭＳ Ｐゴシック" panose="020B0600070205080204" pitchFamily="34" charset="-128"/>
              </a:rPr>
              <a:t>Next, researchers recognized that the identification of effective leaders needed to include interactions of leaders with their group members, as well as situational factors. Possessing the appropriate traits only made it </a:t>
            </a:r>
            <a:r>
              <a:rPr lang="en-US" altLang="en-US" i="1">
                <a:ea typeface="ＭＳ Ｐゴシック" panose="020B0600070205080204" pitchFamily="34" charset="-128"/>
              </a:rPr>
              <a:t>more likely </a:t>
            </a:r>
            <a:r>
              <a:rPr lang="en-US" altLang="en-US">
                <a:ea typeface="ＭＳ Ｐゴシック" panose="020B0600070205080204" pitchFamily="34" charset="-128"/>
              </a:rPr>
              <a:t>that an individual would be an effective leader. </a:t>
            </a:r>
          </a:p>
          <a:p>
            <a:pPr>
              <a:lnSpc>
                <a:spcPct val="80000"/>
              </a:lnSpc>
            </a:pPr>
            <a:endParaRPr lang="en-US" altLang="en-US">
              <a:ea typeface="ＭＳ Ｐゴシック" panose="020B0600070205080204" pitchFamily="34" charset="-128"/>
            </a:endParaRPr>
          </a:p>
          <a:p>
            <a:pPr>
              <a:lnSpc>
                <a:spcPct val="80000"/>
              </a:lnSpc>
            </a:pPr>
            <a:r>
              <a:rPr lang="en-US" altLang="en-US">
                <a:ea typeface="ＭＳ Ｐゴシック" panose="020B0600070205080204" pitchFamily="34" charset="-128"/>
              </a:rPr>
              <a:t>Therefore, leadership research from the late 1940s to the mid-1960s turned to finding the preferred behavioral styles that leaders demonstrated. Researchers wondered whether there was something unique in the behavior of effective leaders.</a:t>
            </a:r>
          </a:p>
        </p:txBody>
      </p:sp>
      <p:sp>
        <p:nvSpPr>
          <p:cNvPr id="29700" name="Slide Number Placeholder 3">
            <a:extLst>
              <a:ext uri="{FF2B5EF4-FFF2-40B4-BE49-F238E27FC236}">
                <a16:creationId xmlns:a16="http://schemas.microsoft.com/office/drawing/2014/main" id="{287C4FB7-8F42-8C4D-9DA9-F56D3BE5A73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69207AF-6A05-C048-8F12-705F7944337A}" type="slidenum">
              <a:rPr lang="en-US" altLang="en-US">
                <a:latin typeface="Calibri" panose="020F0502020204030204" pitchFamily="34" charset="0"/>
              </a:rPr>
              <a:pPr/>
              <a:t>12</a:t>
            </a:fld>
            <a:endParaRPr lang="en-US" altLang="en-US">
              <a:latin typeface="Calibri" panose="020F0502020204030204" pitchFamily="34" charset="0"/>
            </a:endParaRPr>
          </a:p>
        </p:txBody>
      </p:sp>
    </p:spTree>
    <p:extLst>
      <p:ext uri="{BB962C8B-B14F-4D97-AF65-F5344CB8AC3E}">
        <p14:creationId xmlns:p14="http://schemas.microsoft.com/office/powerpoint/2010/main" val="350803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152FFBA0-FE2E-9A45-8739-1600E812F8E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F4E04887-5EBC-1248-B832-09AD430F2D5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b="1">
                <a:ea typeface="ＭＳ Ｐゴシック" panose="020B0600070205080204" pitchFamily="34" charset="-128"/>
              </a:rPr>
              <a:t>The University of Iowa study </a:t>
            </a:r>
            <a:r>
              <a:rPr lang="en-US" altLang="en-US">
                <a:ea typeface="ＭＳ Ｐゴシック" panose="020B0600070205080204" pitchFamily="34" charset="-128"/>
              </a:rPr>
              <a:t>identified three leadership styles: </a:t>
            </a:r>
            <a:r>
              <a:rPr lang="en-US" altLang="en-US" b="1">
                <a:ea typeface="ＭＳ Ｐゴシック" panose="020B0600070205080204" pitchFamily="34" charset="-128"/>
              </a:rPr>
              <a:t>democratic</a:t>
            </a:r>
            <a:r>
              <a:rPr lang="en-US" altLang="en-US">
                <a:ea typeface="ＭＳ Ｐゴシック" panose="020B0600070205080204" pitchFamily="34" charset="-128"/>
              </a:rPr>
              <a:t>, which means involving subordinates, delegating authority, and encouraging participation; </a:t>
            </a:r>
            <a:r>
              <a:rPr lang="en-US" altLang="en-US" b="1">
                <a:ea typeface="ＭＳ Ｐゴシック" panose="020B0600070205080204" pitchFamily="34" charset="-128"/>
              </a:rPr>
              <a:t>autocratic</a:t>
            </a:r>
            <a:r>
              <a:rPr lang="en-US" altLang="en-US">
                <a:ea typeface="ＭＳ Ｐゴシック" panose="020B0600070205080204" pitchFamily="34" charset="-128"/>
              </a:rPr>
              <a:t>, which means dictating work methods, centralizing decision making, and limiting participation; and </a:t>
            </a:r>
            <a:r>
              <a:rPr lang="en-US" altLang="en-US" b="1">
                <a:ea typeface="ＭＳ Ｐゴシック" panose="020B0600070205080204" pitchFamily="34" charset="-128"/>
              </a:rPr>
              <a:t>laissez-faire</a:t>
            </a:r>
            <a:r>
              <a:rPr lang="en-US" altLang="en-US">
                <a:ea typeface="ＭＳ Ｐゴシック" panose="020B0600070205080204" pitchFamily="34" charset="-128"/>
              </a:rPr>
              <a:t>, which means giving a group freedom to make decisions and to complete work. This study concluded that the democratic style of leadership was most effective, although later studies showed mixed results.</a:t>
            </a:r>
          </a:p>
          <a:p>
            <a:endParaRPr lang="en-US" altLang="en-US">
              <a:ea typeface="ＭＳ Ｐゴシック" panose="020B0600070205080204" pitchFamily="34" charset="-128"/>
            </a:endParaRPr>
          </a:p>
          <a:p>
            <a:r>
              <a:rPr lang="en-US" altLang="en-US" b="1">
                <a:ea typeface="ＭＳ Ｐゴシック" panose="020B0600070205080204" pitchFamily="34" charset="-128"/>
              </a:rPr>
              <a:t>The Ohio State study </a:t>
            </a:r>
            <a:r>
              <a:rPr lang="en-US" altLang="en-US">
                <a:ea typeface="ＭＳ Ｐゴシック" panose="020B0600070205080204" pitchFamily="34" charset="-128"/>
              </a:rPr>
              <a:t>identified two factors, </a:t>
            </a:r>
            <a:r>
              <a:rPr lang="en-US" altLang="en-US" b="1">
                <a:ea typeface="ＭＳ Ｐゴシック" panose="020B0600070205080204" pitchFamily="34" charset="-128"/>
              </a:rPr>
              <a:t>consideration</a:t>
            </a:r>
            <a:r>
              <a:rPr lang="en-US" altLang="en-US">
                <a:ea typeface="ＭＳ Ｐゴシック" panose="020B0600070205080204" pitchFamily="34" charset="-128"/>
              </a:rPr>
              <a:t>, which involves being considerate of followers’ ideas and feelings; and </a:t>
            </a:r>
            <a:r>
              <a:rPr lang="en-US" altLang="en-US" b="1">
                <a:ea typeface="ＭＳ Ｐゴシック" panose="020B0600070205080204" pitchFamily="34" charset="-128"/>
              </a:rPr>
              <a:t>initiating structure</a:t>
            </a:r>
            <a:r>
              <a:rPr lang="en-US" altLang="en-US">
                <a:ea typeface="ＭＳ Ｐゴシック" panose="020B0600070205080204" pitchFamily="34" charset="-128"/>
              </a:rPr>
              <a:t>, which involves structuring work and work relationships to meet job goals. The study concluded that a high–high leader (high in consideration and high in initiating structure) achieved high subordinate performance and satisfaction, but not in all situations.</a:t>
            </a:r>
            <a:endParaRPr lang="en-US" altLang="en-US" sz="800">
              <a:ea typeface="ＭＳ Ｐゴシック" panose="020B0600070205080204" pitchFamily="34" charset="-128"/>
            </a:endParaRPr>
          </a:p>
        </p:txBody>
      </p:sp>
      <p:sp>
        <p:nvSpPr>
          <p:cNvPr id="33796" name="Slide Number Placeholder 3">
            <a:extLst>
              <a:ext uri="{FF2B5EF4-FFF2-40B4-BE49-F238E27FC236}">
                <a16:creationId xmlns:a16="http://schemas.microsoft.com/office/drawing/2014/main" id="{DD9EDE79-5257-534A-A280-3C2FCA805A4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5BE3454-ED86-9B43-829D-0C6BE3F48731}" type="slidenum">
              <a:rPr lang="en-US" altLang="en-US">
                <a:latin typeface="Calibri" panose="020F0502020204030204" pitchFamily="34" charset="0"/>
              </a:rPr>
              <a:pPr/>
              <a:t>14</a:t>
            </a:fld>
            <a:endParaRPr lang="en-US" altLang="en-US">
              <a:latin typeface="Calibri" panose="020F0502020204030204" pitchFamily="34" charset="0"/>
            </a:endParaRPr>
          </a:p>
        </p:txBody>
      </p:sp>
    </p:spTree>
    <p:extLst>
      <p:ext uri="{BB962C8B-B14F-4D97-AF65-F5344CB8AC3E}">
        <p14:creationId xmlns:p14="http://schemas.microsoft.com/office/powerpoint/2010/main" val="37842079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B81907F5-2545-A146-AA6D-B40BF178BF0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8D17F7F5-2AFE-9645-B25D-DB0A79348EF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b="1">
                <a:ea typeface="ＭＳ Ｐゴシック" panose="020B0600070205080204" pitchFamily="34" charset="-128"/>
              </a:rPr>
              <a:t>The University of Michigan </a:t>
            </a:r>
            <a:r>
              <a:rPr lang="en-US" altLang="en-US">
                <a:ea typeface="ＭＳ Ｐゴシック" panose="020B0600070205080204" pitchFamily="34" charset="-128"/>
              </a:rPr>
              <a:t>study identified two styles, </a:t>
            </a:r>
            <a:r>
              <a:rPr lang="en-US" altLang="en-US" b="1">
                <a:ea typeface="ＭＳ Ｐゴシック" panose="020B0600070205080204" pitchFamily="34" charset="-128"/>
              </a:rPr>
              <a:t>employee oriented</a:t>
            </a:r>
            <a:r>
              <a:rPr lang="en-US" altLang="en-US">
                <a:ea typeface="ＭＳ Ｐゴシック" panose="020B0600070205080204" pitchFamily="34" charset="-128"/>
              </a:rPr>
              <a:t>, which emphasizes interpersonal relationships and taking care of employees’ needs; and </a:t>
            </a:r>
            <a:r>
              <a:rPr lang="en-US" altLang="en-US" b="1">
                <a:ea typeface="ＭＳ Ｐゴシック" panose="020B0600070205080204" pitchFamily="34" charset="-128"/>
              </a:rPr>
              <a:t>production oriented</a:t>
            </a:r>
            <a:r>
              <a:rPr lang="en-US" altLang="en-US">
                <a:ea typeface="ＭＳ Ｐゴシック" panose="020B0600070205080204" pitchFamily="34" charset="-128"/>
              </a:rPr>
              <a:t>, which emphasizes technical or task aspects of a job. The study concluded that employee-oriented leaders were associated with high group productivity and higher job satisfaction.</a:t>
            </a:r>
          </a:p>
          <a:p>
            <a:endParaRPr lang="en-US" altLang="en-US">
              <a:ea typeface="ＭＳ Ｐゴシック" panose="020B0600070205080204" pitchFamily="34" charset="-128"/>
            </a:endParaRPr>
          </a:p>
          <a:p>
            <a:r>
              <a:rPr lang="en-US" altLang="en-US" b="1">
                <a:ea typeface="ＭＳ Ｐゴシック" panose="020B0600070205080204" pitchFamily="34" charset="-128"/>
              </a:rPr>
              <a:t>The Managerial Grid </a:t>
            </a:r>
            <a:r>
              <a:rPr lang="en-US" altLang="en-US">
                <a:ea typeface="ＭＳ Ｐゴシック" panose="020B0600070205080204" pitchFamily="34" charset="-128"/>
              </a:rPr>
              <a:t>uses two behavioral dimensions, </a:t>
            </a:r>
            <a:r>
              <a:rPr lang="en-US" altLang="en-US" b="1">
                <a:ea typeface="ＭＳ Ｐゴシック" panose="020B0600070205080204" pitchFamily="34" charset="-128"/>
              </a:rPr>
              <a:t>concern for people</a:t>
            </a:r>
            <a:r>
              <a:rPr lang="en-US" altLang="en-US">
                <a:ea typeface="ＭＳ Ｐゴシック" panose="020B0600070205080204" pitchFamily="34" charset="-128"/>
              </a:rPr>
              <a:t>, which measures a leader’s concern for subordinates on a scale of 1 to 9 (low to high); and </a:t>
            </a:r>
            <a:r>
              <a:rPr lang="en-US" altLang="en-US" b="1">
                <a:ea typeface="ＭＳ Ｐゴシック" panose="020B0600070205080204" pitchFamily="34" charset="-128"/>
              </a:rPr>
              <a:t>concern for production</a:t>
            </a:r>
            <a:r>
              <a:rPr lang="en-US" altLang="en-US">
                <a:ea typeface="ＭＳ Ｐゴシック" panose="020B0600070205080204" pitchFamily="34" charset="-128"/>
              </a:rPr>
              <a:t>, which measures a leader’s concern for getting a job done on a scale 1 to 9 (low to high). The conclusion is that leaders performed best with a 9,9 style (high concern for production and high concern for people).</a:t>
            </a:r>
          </a:p>
          <a:p>
            <a:endParaRPr lang="en-US" altLang="en-US" sz="800">
              <a:ea typeface="ＭＳ Ｐゴシック" panose="020B0600070205080204" pitchFamily="34" charset="-128"/>
            </a:endParaRPr>
          </a:p>
        </p:txBody>
      </p:sp>
      <p:sp>
        <p:nvSpPr>
          <p:cNvPr id="35844" name="Slide Number Placeholder 3">
            <a:extLst>
              <a:ext uri="{FF2B5EF4-FFF2-40B4-BE49-F238E27FC236}">
                <a16:creationId xmlns:a16="http://schemas.microsoft.com/office/drawing/2014/main" id="{5C5FE1CD-E81A-FE4C-9710-40AA846578F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0EC5CEE-4003-3147-9619-A3F50ADE196A}" type="slidenum">
              <a:rPr lang="en-US" altLang="en-US">
                <a:latin typeface="Calibri" panose="020F0502020204030204" pitchFamily="34" charset="0"/>
              </a:rPr>
              <a:pPr/>
              <a:t>15</a:t>
            </a:fld>
            <a:endParaRPr lang="en-US" altLang="en-US">
              <a:latin typeface="Calibri" panose="020F0502020204030204" pitchFamily="34" charset="0"/>
            </a:endParaRPr>
          </a:p>
        </p:txBody>
      </p:sp>
    </p:spTree>
    <p:extLst>
      <p:ext uri="{BB962C8B-B14F-4D97-AF65-F5344CB8AC3E}">
        <p14:creationId xmlns:p14="http://schemas.microsoft.com/office/powerpoint/2010/main" val="7464595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B81907F5-2545-A146-AA6D-B40BF178BF0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8D17F7F5-2AFE-9645-B25D-DB0A79348EF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b="1">
                <a:ea typeface="ＭＳ Ｐゴシック" panose="020B0600070205080204" pitchFamily="34" charset="-128"/>
              </a:rPr>
              <a:t>The University of Michigan </a:t>
            </a:r>
            <a:r>
              <a:rPr lang="en-US" altLang="en-US">
                <a:ea typeface="ＭＳ Ｐゴシック" panose="020B0600070205080204" pitchFamily="34" charset="-128"/>
              </a:rPr>
              <a:t>study identified two styles, </a:t>
            </a:r>
            <a:r>
              <a:rPr lang="en-US" altLang="en-US" b="1">
                <a:ea typeface="ＭＳ Ｐゴシック" panose="020B0600070205080204" pitchFamily="34" charset="-128"/>
              </a:rPr>
              <a:t>employee oriented</a:t>
            </a:r>
            <a:r>
              <a:rPr lang="en-US" altLang="en-US">
                <a:ea typeface="ＭＳ Ｐゴシック" panose="020B0600070205080204" pitchFamily="34" charset="-128"/>
              </a:rPr>
              <a:t>, which emphasizes interpersonal relationships and taking care of employees’ needs; and </a:t>
            </a:r>
            <a:r>
              <a:rPr lang="en-US" altLang="en-US" b="1">
                <a:ea typeface="ＭＳ Ｐゴシック" panose="020B0600070205080204" pitchFamily="34" charset="-128"/>
              </a:rPr>
              <a:t>production oriented</a:t>
            </a:r>
            <a:r>
              <a:rPr lang="en-US" altLang="en-US">
                <a:ea typeface="ＭＳ Ｐゴシック" panose="020B0600070205080204" pitchFamily="34" charset="-128"/>
              </a:rPr>
              <a:t>, which emphasizes technical or task aspects of a job. The study concluded that employee-oriented leaders were associated with high group productivity and higher job satisfaction.</a:t>
            </a:r>
          </a:p>
          <a:p>
            <a:endParaRPr lang="en-US" altLang="en-US">
              <a:ea typeface="ＭＳ Ｐゴシック" panose="020B0600070205080204" pitchFamily="34" charset="-128"/>
            </a:endParaRPr>
          </a:p>
          <a:p>
            <a:r>
              <a:rPr lang="en-US" altLang="en-US" b="1">
                <a:ea typeface="ＭＳ Ｐゴシック" panose="020B0600070205080204" pitchFamily="34" charset="-128"/>
              </a:rPr>
              <a:t>The Managerial Grid </a:t>
            </a:r>
            <a:r>
              <a:rPr lang="en-US" altLang="en-US">
                <a:ea typeface="ＭＳ Ｐゴシック" panose="020B0600070205080204" pitchFamily="34" charset="-128"/>
              </a:rPr>
              <a:t>uses two behavioral dimensions, </a:t>
            </a:r>
            <a:r>
              <a:rPr lang="en-US" altLang="en-US" b="1">
                <a:ea typeface="ＭＳ Ｐゴシック" panose="020B0600070205080204" pitchFamily="34" charset="-128"/>
              </a:rPr>
              <a:t>concern for people</a:t>
            </a:r>
            <a:r>
              <a:rPr lang="en-US" altLang="en-US">
                <a:ea typeface="ＭＳ Ｐゴシック" panose="020B0600070205080204" pitchFamily="34" charset="-128"/>
              </a:rPr>
              <a:t>, which measures a leader’s concern for subordinates on a scale of 1 to 9 (low to high); and </a:t>
            </a:r>
            <a:r>
              <a:rPr lang="en-US" altLang="en-US" b="1">
                <a:ea typeface="ＭＳ Ｐゴシック" panose="020B0600070205080204" pitchFamily="34" charset="-128"/>
              </a:rPr>
              <a:t>concern for production</a:t>
            </a:r>
            <a:r>
              <a:rPr lang="en-US" altLang="en-US">
                <a:ea typeface="ＭＳ Ｐゴシック" panose="020B0600070205080204" pitchFamily="34" charset="-128"/>
              </a:rPr>
              <a:t>, which measures a leader’s concern for getting a job done on a scale 1 to 9 (low to high). The conclusion is that leaders performed best with a 9,9 style (high concern for production and high concern for people).</a:t>
            </a:r>
          </a:p>
          <a:p>
            <a:endParaRPr lang="en-US" altLang="en-US" sz="800">
              <a:ea typeface="ＭＳ Ｐゴシック" panose="020B0600070205080204" pitchFamily="34" charset="-128"/>
            </a:endParaRPr>
          </a:p>
        </p:txBody>
      </p:sp>
      <p:sp>
        <p:nvSpPr>
          <p:cNvPr id="35844" name="Slide Number Placeholder 3">
            <a:extLst>
              <a:ext uri="{FF2B5EF4-FFF2-40B4-BE49-F238E27FC236}">
                <a16:creationId xmlns:a16="http://schemas.microsoft.com/office/drawing/2014/main" id="{5C5FE1CD-E81A-FE4C-9710-40AA846578F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0EC5CEE-4003-3147-9619-A3F50ADE196A}" type="slidenum">
              <a:rPr lang="en-US" altLang="en-US">
                <a:latin typeface="Calibri" panose="020F0502020204030204" pitchFamily="34" charset="0"/>
              </a:rPr>
              <a:pPr/>
              <a:t>16</a:t>
            </a:fld>
            <a:endParaRPr lang="en-US" altLang="en-US">
              <a:latin typeface="Calibri" panose="020F0502020204030204" pitchFamily="34" charset="0"/>
            </a:endParaRPr>
          </a:p>
        </p:txBody>
      </p:sp>
    </p:spTree>
    <p:extLst>
      <p:ext uri="{BB962C8B-B14F-4D97-AF65-F5344CB8AC3E}">
        <p14:creationId xmlns:p14="http://schemas.microsoft.com/office/powerpoint/2010/main" val="5742430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C953B34C-F2BA-BF4A-BD16-C6E096B3629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9FCC14AB-476B-4549-B7DB-6ABD79CF847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r>
              <a:rPr lang="en-US" altLang="en-US" sz="800">
                <a:ea typeface="ＭＳ Ｐゴシック" panose="020B0600070205080204" pitchFamily="34" charset="-128"/>
              </a:rPr>
              <a:t>After an individual’s leadership style had been assessed through the LPC, the leader was matched with the situation. Fiedler’s research uncovered three contingency dimensions that defined the key situational factors in leader effectiveness as: </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Leader-member relations</a:t>
            </a:r>
            <a:r>
              <a:rPr lang="en-US" altLang="en-US" sz="800">
                <a:ea typeface="ＭＳ Ｐゴシック" panose="020B0600070205080204" pitchFamily="34" charset="-128"/>
              </a:rPr>
              <a:t>: The degree of confidence, trust, and respect employees had for their leader; rated as either good or poor;</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Task structure</a:t>
            </a:r>
            <a:r>
              <a:rPr lang="en-US" altLang="en-US" sz="800">
                <a:ea typeface="ＭＳ Ｐゴシック" panose="020B0600070205080204" pitchFamily="34" charset="-128"/>
              </a:rPr>
              <a:t>: The degree to which job assignments were formalized and structured; rated as either high or low; and</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Position power</a:t>
            </a:r>
            <a:r>
              <a:rPr lang="en-US" altLang="en-US" sz="800">
                <a:ea typeface="ＭＳ Ｐゴシック" panose="020B0600070205080204" pitchFamily="34" charset="-128"/>
              </a:rPr>
              <a:t>: The degree of influence a leader had over activities such as hiring, firing, discipline, promotions, and salary increases; rated as either strong or weak.</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Each leadership situation was evaluated in terms of these three contingency variables, which, when combined, produced eight possible situations that were either favorable or unfavorable for the leader. (See the bottom of the chart in Exhibit 12-2.) Situations I, II, and III were classified as highly favorable for the leader. Situations IV, V, and VI were moderately favorable for the leader. Situations VII and VIII were described as highly unfavorable for the leader.</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Once Fiedler had described the leader variables and the situational variables, he could define the specific contingencies for leadership effectiveness. To do so, he studied 1,200 groups to compare relationship-oriented versus task-oriented leadership styles in each of the eight situational categories. He concluded that task-oriented leaders performed better in very favorable and in very unfavorable situations. (See the top of Exhibit 12-2 where performance is shown on the vertical axis and situation favorableness is shown on the horizontal axis.) On the other hand, relationship-oriented leaders performed better in moderately favorable situations.</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Research testing the overall validity of Fiedler’s model has shown considerable evidence to support it. However, its major criticisms include:</a:t>
            </a:r>
          </a:p>
          <a:p>
            <a:pPr>
              <a:lnSpc>
                <a:spcPct val="80000"/>
              </a:lnSpc>
              <a:buFont typeface="Times" pitchFamily="2" charset="0"/>
              <a:buChar char="•"/>
            </a:pPr>
            <a:r>
              <a:rPr lang="en-US" altLang="en-US" sz="800">
                <a:ea typeface="ＭＳ Ｐゴシック" panose="020B0600070205080204" pitchFamily="34" charset="-128"/>
              </a:rPr>
              <a:t>It’s unrealistic to assume that a person can’t change his or her leadership style to fit the situation;</a:t>
            </a:r>
          </a:p>
          <a:p>
            <a:pPr>
              <a:lnSpc>
                <a:spcPct val="80000"/>
              </a:lnSpc>
              <a:buFont typeface="Times" pitchFamily="2" charset="0"/>
              <a:buChar char="•"/>
            </a:pPr>
            <a:r>
              <a:rPr lang="en-US" altLang="en-US" sz="800">
                <a:ea typeface="ＭＳ Ｐゴシック" panose="020B0600070205080204" pitchFamily="34" charset="-128"/>
              </a:rPr>
              <a:t>The LPC wasn’t very practical; and</a:t>
            </a:r>
          </a:p>
          <a:p>
            <a:pPr>
              <a:lnSpc>
                <a:spcPct val="80000"/>
              </a:lnSpc>
              <a:buFont typeface="Times" pitchFamily="2" charset="0"/>
              <a:buChar char="•"/>
            </a:pPr>
            <a:r>
              <a:rPr lang="en-US" altLang="en-US" sz="800">
                <a:ea typeface="ＭＳ Ｐゴシック" panose="020B0600070205080204" pitchFamily="34" charset="-128"/>
              </a:rPr>
              <a:t>The situation variables were difficult to assess.</a:t>
            </a:r>
          </a:p>
          <a:p>
            <a:pPr>
              <a:lnSpc>
                <a:spcPct val="80000"/>
              </a:lnSpc>
              <a:buFont typeface="Times" pitchFamily="2" charset="0"/>
              <a:buNone/>
            </a:pPr>
            <a:endParaRPr lang="en-US" altLang="en-US" sz="800">
              <a:ea typeface="ＭＳ Ｐゴシック" panose="020B0600070205080204" pitchFamily="34" charset="-128"/>
            </a:endParaRPr>
          </a:p>
          <a:p>
            <a:pPr>
              <a:lnSpc>
                <a:spcPct val="80000"/>
              </a:lnSpc>
              <a:buFont typeface="Times" pitchFamily="2" charset="0"/>
              <a:buNone/>
            </a:pPr>
            <a:r>
              <a:rPr lang="en-US" altLang="en-US" sz="800">
                <a:ea typeface="ＭＳ Ｐゴシック" panose="020B0600070205080204" pitchFamily="34" charset="-128"/>
              </a:rPr>
              <a:t>Despite its shortcomings, the Fiedler model showed that effective leadership style needed to reflect situational factors.</a:t>
            </a:r>
          </a:p>
        </p:txBody>
      </p:sp>
      <p:sp>
        <p:nvSpPr>
          <p:cNvPr id="44036" name="Slide Number Placeholder 3">
            <a:extLst>
              <a:ext uri="{FF2B5EF4-FFF2-40B4-BE49-F238E27FC236}">
                <a16:creationId xmlns:a16="http://schemas.microsoft.com/office/drawing/2014/main" id="{DC909D77-344B-B347-8CD9-654B98F42C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9ADA51E-E01B-EB46-A48A-264245B45097}" type="slidenum">
              <a:rPr lang="en-US" altLang="en-US">
                <a:latin typeface="Calibri" panose="020F0502020204030204" pitchFamily="34" charset="0"/>
              </a:rPr>
              <a:pPr/>
              <a:t>19</a:t>
            </a:fld>
            <a:endParaRPr lang="en-US" altLang="en-US">
              <a:latin typeface="Calibri" panose="020F0502020204030204" pitchFamily="34" charset="0"/>
            </a:endParaRPr>
          </a:p>
        </p:txBody>
      </p:sp>
    </p:spTree>
    <p:extLst>
      <p:ext uri="{BB962C8B-B14F-4D97-AF65-F5344CB8AC3E}">
        <p14:creationId xmlns:p14="http://schemas.microsoft.com/office/powerpoint/2010/main" val="8819876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C953B34C-F2BA-BF4A-BD16-C6E096B3629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9FCC14AB-476B-4549-B7DB-6ABD79CF847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r>
              <a:rPr lang="en-US" altLang="en-US" sz="800">
                <a:ea typeface="ＭＳ Ｐゴシック" panose="020B0600070205080204" pitchFamily="34" charset="-128"/>
              </a:rPr>
              <a:t>After an individual’s leadership style had been assessed through the LPC, the leader was matched with the situation. Fiedler’s research uncovered three contingency dimensions that defined the key situational factors in leader effectiveness as: </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Leader-member relations</a:t>
            </a:r>
            <a:r>
              <a:rPr lang="en-US" altLang="en-US" sz="800">
                <a:ea typeface="ＭＳ Ｐゴシック" panose="020B0600070205080204" pitchFamily="34" charset="-128"/>
              </a:rPr>
              <a:t>: The degree of confidence, trust, and respect employees had for their leader; rated as either good or poor;</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Task structure</a:t>
            </a:r>
            <a:r>
              <a:rPr lang="en-US" altLang="en-US" sz="800">
                <a:ea typeface="ＭＳ Ｐゴシック" panose="020B0600070205080204" pitchFamily="34" charset="-128"/>
              </a:rPr>
              <a:t>: The degree to which job assignments were formalized and structured; rated as either high or low; and</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Position power</a:t>
            </a:r>
            <a:r>
              <a:rPr lang="en-US" altLang="en-US" sz="800">
                <a:ea typeface="ＭＳ Ｐゴシック" panose="020B0600070205080204" pitchFamily="34" charset="-128"/>
              </a:rPr>
              <a:t>: The degree of influence a leader had over activities such as hiring, firing, discipline, promotions, and salary increases; rated as either strong or weak.</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Each leadership situation was evaluated in terms of these three contingency variables, which, when combined, produced eight possible situations that were either favorable or unfavorable for the leader. (See the bottom of the chart in Exhibit 12-2.) Situations I, II, and III were classified as highly favorable for the leader. Situations IV, V, and VI were moderately favorable for the leader. Situations VII and VIII were described as highly unfavorable for the leader.</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Once Fiedler had described the leader variables and the situational variables, he could define the specific contingencies for leadership effectiveness. To do so, he studied 1,200 groups to compare relationship-oriented versus task-oriented leadership styles in each of the eight situational categories. He concluded that task-oriented leaders performed better in very favorable and in very unfavorable situations. (See the top of Exhibit 12-2 where performance is shown on the vertical axis and situation favorableness is shown on the horizontal axis.) On the other hand, relationship-oriented leaders performed better in moderately favorable situations.</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Research testing the overall validity of Fiedler’s model has shown considerable evidence to support it. However, its major criticisms include:</a:t>
            </a:r>
          </a:p>
          <a:p>
            <a:pPr>
              <a:lnSpc>
                <a:spcPct val="80000"/>
              </a:lnSpc>
              <a:buFont typeface="Times" pitchFamily="2" charset="0"/>
              <a:buChar char="•"/>
            </a:pPr>
            <a:r>
              <a:rPr lang="en-US" altLang="en-US" sz="800">
                <a:ea typeface="ＭＳ Ｐゴシック" panose="020B0600070205080204" pitchFamily="34" charset="-128"/>
              </a:rPr>
              <a:t>It’s unrealistic to assume that a person can’t change his or her leadership style to fit the situation;</a:t>
            </a:r>
          </a:p>
          <a:p>
            <a:pPr>
              <a:lnSpc>
                <a:spcPct val="80000"/>
              </a:lnSpc>
              <a:buFont typeface="Times" pitchFamily="2" charset="0"/>
              <a:buChar char="•"/>
            </a:pPr>
            <a:r>
              <a:rPr lang="en-US" altLang="en-US" sz="800">
                <a:ea typeface="ＭＳ Ｐゴシック" panose="020B0600070205080204" pitchFamily="34" charset="-128"/>
              </a:rPr>
              <a:t>The LPC wasn’t very practical; and</a:t>
            </a:r>
          </a:p>
          <a:p>
            <a:pPr>
              <a:lnSpc>
                <a:spcPct val="80000"/>
              </a:lnSpc>
              <a:buFont typeface="Times" pitchFamily="2" charset="0"/>
              <a:buChar char="•"/>
            </a:pPr>
            <a:r>
              <a:rPr lang="en-US" altLang="en-US" sz="800">
                <a:ea typeface="ＭＳ Ｐゴシック" panose="020B0600070205080204" pitchFamily="34" charset="-128"/>
              </a:rPr>
              <a:t>The situation variables were difficult to assess.</a:t>
            </a:r>
          </a:p>
          <a:p>
            <a:pPr>
              <a:lnSpc>
                <a:spcPct val="80000"/>
              </a:lnSpc>
              <a:buFont typeface="Times" pitchFamily="2" charset="0"/>
              <a:buNone/>
            </a:pPr>
            <a:endParaRPr lang="en-US" altLang="en-US" sz="800">
              <a:ea typeface="ＭＳ Ｐゴシック" panose="020B0600070205080204" pitchFamily="34" charset="-128"/>
            </a:endParaRPr>
          </a:p>
          <a:p>
            <a:pPr>
              <a:lnSpc>
                <a:spcPct val="80000"/>
              </a:lnSpc>
              <a:buFont typeface="Times" pitchFamily="2" charset="0"/>
              <a:buNone/>
            </a:pPr>
            <a:r>
              <a:rPr lang="en-US" altLang="en-US" sz="800">
                <a:ea typeface="ＭＳ Ｐゴシック" panose="020B0600070205080204" pitchFamily="34" charset="-128"/>
              </a:rPr>
              <a:t>Despite its shortcomings, the Fiedler model showed that effective leadership style needed to reflect situational factors.</a:t>
            </a:r>
          </a:p>
        </p:txBody>
      </p:sp>
      <p:sp>
        <p:nvSpPr>
          <p:cNvPr id="44036" name="Slide Number Placeholder 3">
            <a:extLst>
              <a:ext uri="{FF2B5EF4-FFF2-40B4-BE49-F238E27FC236}">
                <a16:creationId xmlns:a16="http://schemas.microsoft.com/office/drawing/2014/main" id="{DC909D77-344B-B347-8CD9-654B98F42C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9ADA51E-E01B-EB46-A48A-264245B45097}" type="slidenum">
              <a:rPr lang="en-US" altLang="en-US">
                <a:latin typeface="Calibri" panose="020F0502020204030204" pitchFamily="34" charset="0"/>
              </a:rPr>
              <a:pPr/>
              <a:t>20</a:t>
            </a:fld>
            <a:endParaRPr lang="en-US" altLang="en-US">
              <a:latin typeface="Calibri" panose="020F0502020204030204" pitchFamily="34" charset="0"/>
            </a:endParaRPr>
          </a:p>
        </p:txBody>
      </p:sp>
    </p:spTree>
    <p:extLst>
      <p:ext uri="{BB962C8B-B14F-4D97-AF65-F5344CB8AC3E}">
        <p14:creationId xmlns:p14="http://schemas.microsoft.com/office/powerpoint/2010/main" val="19436290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4E78CC91-9D6A-484C-8A5E-714CBE9D004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4A3DEA02-A2A0-7444-8F69-60CD10E0A28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r>
              <a:rPr lang="en-US" altLang="en-US" sz="800">
                <a:ea typeface="ＭＳ Ｐゴシック" panose="020B0600070205080204" pitchFamily="34" charset="-128"/>
              </a:rPr>
              <a:t>Now let’s examine four contingency theories—Fiedler, Hersey-Blanchard, leader-participation, and path-goal—which each look at defining leadership style and the situation and attempt to answer the contingency:</a:t>
            </a:r>
            <a:r>
              <a:rPr lang="en-US" altLang="en-US" sz="800" i="1">
                <a:ea typeface="ＭＳ Ｐゴシック" panose="020B0600070205080204" pitchFamily="34" charset="-128"/>
              </a:rPr>
              <a:t> If </a:t>
            </a:r>
            <a:r>
              <a:rPr lang="en-US" altLang="en-US" sz="800">
                <a:ea typeface="ＭＳ Ｐゴシック" panose="020B0600070205080204" pitchFamily="34" charset="-128"/>
              </a:rPr>
              <a:t>this is the context (or situation),</a:t>
            </a:r>
            <a:r>
              <a:rPr lang="en-US" altLang="en-US" sz="800" i="1">
                <a:ea typeface="ＭＳ Ｐゴシック" panose="020B0600070205080204" pitchFamily="34" charset="-128"/>
              </a:rPr>
              <a:t> then </a:t>
            </a:r>
            <a:r>
              <a:rPr lang="en-US" altLang="en-US" sz="800">
                <a:ea typeface="ＭＳ Ｐゴシック" panose="020B0600070205080204" pitchFamily="34" charset="-128"/>
              </a:rPr>
              <a:t>this is the best leadership style to use.</a:t>
            </a:r>
          </a:p>
          <a:p>
            <a:pPr>
              <a:lnSpc>
                <a:spcPct val="80000"/>
              </a:lnSpc>
            </a:pPr>
            <a:endParaRPr lang="en-US" altLang="en-US" sz="800" b="1">
              <a:ea typeface="ＭＳ Ｐゴシック" panose="020B0600070205080204" pitchFamily="34" charset="-128"/>
            </a:endParaRPr>
          </a:p>
          <a:p>
            <a:pPr>
              <a:lnSpc>
                <a:spcPct val="80000"/>
              </a:lnSpc>
            </a:pPr>
            <a:r>
              <a:rPr lang="en-US" altLang="en-US" sz="800">
                <a:ea typeface="ＭＳ Ｐゴシック" panose="020B0600070205080204" pitchFamily="34" charset="-128"/>
              </a:rPr>
              <a:t>The first comprehensive contingency model for leadership was developed by Fred Fiedler and was based on the premise that a certain leadership style would be most effective across all different types of situations. </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Fiedler proposed that a key factor in leadership success was an individual’s basic leadership style, which could be categorized as either task oriented or relationship oriented. To measure a leader’s style, Fiedler developed the </a:t>
            </a:r>
            <a:r>
              <a:rPr lang="en-US" altLang="en-US" sz="800" b="1">
                <a:ea typeface="ＭＳ Ｐゴシック" panose="020B0600070205080204" pitchFamily="34" charset="-128"/>
              </a:rPr>
              <a:t>least-preferred coworker (LPC) questionnaire</a:t>
            </a:r>
            <a:r>
              <a:rPr lang="en-US" altLang="en-US" sz="800">
                <a:ea typeface="ＭＳ Ｐゴシック" panose="020B0600070205080204" pitchFamily="34" charset="-128"/>
              </a:rPr>
              <a:t>. This questionnaire contained 18 pairs of contrasting adjectives—such as pleasant–unpleasant and boring–interesting. Respondents were asked to think of all the coworkers they had ever had and to describe that one person with whom they </a:t>
            </a:r>
            <a:r>
              <a:rPr lang="en-US" altLang="en-US" sz="800" i="1">
                <a:ea typeface="ＭＳ Ｐゴシック" panose="020B0600070205080204" pitchFamily="34" charset="-128"/>
              </a:rPr>
              <a:t>least enjoyed </a:t>
            </a:r>
            <a:r>
              <a:rPr lang="en-US" altLang="en-US" sz="800">
                <a:ea typeface="ＭＳ Ｐゴシック" panose="020B0600070205080204" pitchFamily="34" charset="-128"/>
              </a:rPr>
              <a:t>working by rating him or her on a scale of 1 to 8 for each of the sets of adjectives.</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If the leader described the least preferred coworker in relatively positive terms, then the leader was primarily interested in good personal relations with coworkers and the style would be described as </a:t>
            </a:r>
            <a:r>
              <a:rPr lang="en-US" altLang="en-US" sz="800" i="1">
                <a:ea typeface="ＭＳ Ｐゴシック" panose="020B0600070205080204" pitchFamily="34" charset="-128"/>
              </a:rPr>
              <a:t>relationship oriented. </a:t>
            </a:r>
            <a:r>
              <a:rPr lang="en-US" altLang="en-US" sz="800">
                <a:ea typeface="ＭＳ Ｐゴシック" panose="020B0600070205080204" pitchFamily="34" charset="-128"/>
              </a:rPr>
              <a:t>In contrast, if the leader saw the least preferred coworker in relatively unfavorable terms, then that leader was primarily interested in productivity and his or her style would be labeled as </a:t>
            </a:r>
            <a:r>
              <a:rPr lang="en-US" altLang="en-US" sz="800" i="1">
                <a:ea typeface="ＭＳ Ｐゴシック" panose="020B0600070205080204" pitchFamily="34" charset="-128"/>
              </a:rPr>
              <a:t>task oriented. </a:t>
            </a:r>
          </a:p>
          <a:p>
            <a:pPr>
              <a:lnSpc>
                <a:spcPct val="80000"/>
              </a:lnSpc>
            </a:pPr>
            <a:endParaRPr lang="en-US" altLang="en-US" sz="800" i="1">
              <a:ea typeface="ＭＳ Ｐゴシック" panose="020B0600070205080204" pitchFamily="34" charset="-128"/>
            </a:endParaRPr>
          </a:p>
          <a:p>
            <a:pPr>
              <a:lnSpc>
                <a:spcPct val="80000"/>
              </a:lnSpc>
            </a:pPr>
            <a:r>
              <a:rPr lang="en-US" altLang="en-US" sz="800">
                <a:ea typeface="ＭＳ Ｐゴシック" panose="020B0600070205080204" pitchFamily="34" charset="-128"/>
              </a:rPr>
              <a:t>Fiedler did acknowledge that a small number of people might fall between these two extremes, but he also assumed a person’s leadership style was fixed regardless of the situation.</a:t>
            </a:r>
          </a:p>
          <a:p>
            <a:pPr>
              <a:lnSpc>
                <a:spcPct val="80000"/>
              </a:lnSpc>
            </a:pPr>
            <a:endParaRPr lang="en-US" altLang="en-US" sz="800">
              <a:ea typeface="ＭＳ Ｐゴシック" panose="020B0600070205080204" pitchFamily="34" charset="-128"/>
            </a:endParaRPr>
          </a:p>
          <a:p>
            <a:r>
              <a:rPr lang="en-US" altLang="en-US">
                <a:ea typeface="ＭＳ Ｐゴシック" panose="020B0600070205080204" pitchFamily="34" charset="-128"/>
              </a:rPr>
              <a:t>Richard Branson, founder and CEO of Virgin Group, is a relationship-oriented leader. Pictured here with an in-flight teammate while showing the interior of a new Virgin airplane, Branson is fun loving, takes a personal interest in the needs of employees, emphasizes interpersonal relations, and accepts individual differences among workers.</a:t>
            </a:r>
            <a:endParaRPr lang="en-US" altLang="en-US" sz="800">
              <a:ea typeface="ＭＳ Ｐゴシック" panose="020B0600070205080204" pitchFamily="34" charset="-128"/>
            </a:endParaRPr>
          </a:p>
        </p:txBody>
      </p:sp>
      <p:sp>
        <p:nvSpPr>
          <p:cNvPr id="41988" name="Slide Number Placeholder 3">
            <a:extLst>
              <a:ext uri="{FF2B5EF4-FFF2-40B4-BE49-F238E27FC236}">
                <a16:creationId xmlns:a16="http://schemas.microsoft.com/office/drawing/2014/main" id="{9FBB6F98-0D26-CD41-9D33-3D14D701D88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6661BB8-1D9D-F842-9232-04CC72D5576E}" type="slidenum">
              <a:rPr lang="en-US" altLang="en-US">
                <a:latin typeface="Calibri" panose="020F0502020204030204" pitchFamily="34" charset="0"/>
              </a:rPr>
              <a:pPr/>
              <a:t>21</a:t>
            </a:fld>
            <a:endParaRPr lang="en-US" altLang="en-US">
              <a:latin typeface="Calibri" panose="020F0502020204030204" pitchFamily="34" charset="0"/>
            </a:endParaRPr>
          </a:p>
        </p:txBody>
      </p:sp>
    </p:spTree>
    <p:extLst>
      <p:ext uri="{BB962C8B-B14F-4D97-AF65-F5344CB8AC3E}">
        <p14:creationId xmlns:p14="http://schemas.microsoft.com/office/powerpoint/2010/main" val="9226240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67A26CE-FBE6-7143-B5A7-57B56AA88F2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037745FE-79AC-884D-A7B3-20ECECDB72A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The dual nature of leader behaviors—that is, focusing on the work to be done and focusing on the employees—is an important characteristic of each of these studies.</a:t>
            </a:r>
          </a:p>
          <a:p>
            <a:endParaRPr lang="en-US" altLang="en-US">
              <a:ea typeface="ＭＳ Ｐゴシック" panose="020B0600070205080204" pitchFamily="34" charset="-128"/>
            </a:endParaRPr>
          </a:p>
          <a:p>
            <a:r>
              <a:rPr lang="en-US" altLang="en-US">
                <a:ea typeface="ＭＳ Ｐゴシック" panose="020B0600070205080204" pitchFamily="34" charset="-128"/>
              </a:rPr>
              <a:t>Leadership researchers were discovering that predicting leadership success involved something more complex than isolating a few leader traits or preferable behaviors. They began looking at situational influences. Specifically, which leadership styles might be suitable in different situations and what were these different situations?</a:t>
            </a:r>
            <a:endParaRPr lang="en-US" altLang="en-US" sz="800">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B43599E5-9D78-094E-8A26-0C62B495B12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D05055F-3572-834E-8523-B729B2D6490F}" type="slidenum">
              <a:rPr lang="en-US" altLang="en-US">
                <a:latin typeface="Calibri" panose="020F0502020204030204" pitchFamily="34" charset="0"/>
              </a:rPr>
              <a:pPr/>
              <a:t>22</a:t>
            </a:fld>
            <a:endParaRPr lang="en-US" altLang="en-US">
              <a:latin typeface="Calibri" panose="020F0502020204030204" pitchFamily="34" charset="0"/>
            </a:endParaRPr>
          </a:p>
        </p:txBody>
      </p:sp>
    </p:spTree>
    <p:extLst>
      <p:ext uri="{BB962C8B-B14F-4D97-AF65-F5344CB8AC3E}">
        <p14:creationId xmlns:p14="http://schemas.microsoft.com/office/powerpoint/2010/main" val="26467947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9D2C691E-D47B-F143-A18D-7A31FD5660E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2A186E2A-88BE-A248-8008-5DDF4C95C84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pPr>
            <a:r>
              <a:rPr lang="en-US" altLang="en-US" sz="800" b="1">
                <a:ea typeface="ＭＳ Ｐゴシック" panose="020B0600070205080204" pitchFamily="34" charset="-128"/>
              </a:rPr>
              <a:t>The Situational Leadership Theory (SLT) </a:t>
            </a:r>
            <a:r>
              <a:rPr lang="en-US" altLang="en-US" sz="800">
                <a:ea typeface="ＭＳ Ｐゴシック" panose="020B0600070205080204" pitchFamily="34" charset="-128"/>
              </a:rPr>
              <a:t>is a contingency theory that focuses on followers’ readiness. It was developed by Paul Hersey and Ken Blanchard and enjoys a strong following among management development specialists. </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Let’s stop here to clarify two points: (1) why a leadership theory focuses on the followers, and (2) what is meant by the term </a:t>
            </a:r>
            <a:r>
              <a:rPr lang="en-US" altLang="en-US" sz="800" i="1">
                <a:ea typeface="ＭＳ Ｐゴシック" panose="020B0600070205080204" pitchFamily="34" charset="-128"/>
              </a:rPr>
              <a:t>readiness. </a:t>
            </a:r>
            <a:r>
              <a:rPr lang="en-US" altLang="en-US" sz="800">
                <a:ea typeface="ＭＳ Ｐゴシック" panose="020B0600070205080204" pitchFamily="34" charset="-128"/>
              </a:rPr>
              <a:t>The emphasis on the </a:t>
            </a:r>
            <a:r>
              <a:rPr lang="en-US" altLang="en-US" sz="800" i="1">
                <a:ea typeface="ＭＳ Ｐゴシック" panose="020B0600070205080204" pitchFamily="34" charset="-128"/>
              </a:rPr>
              <a:t>followers</a:t>
            </a:r>
            <a:r>
              <a:rPr lang="en-US" altLang="en-US" sz="800">
                <a:ea typeface="ＭＳ Ｐゴシック" panose="020B0600070205080204" pitchFamily="34" charset="-128"/>
              </a:rPr>
              <a:t> reflects the reality that it </a:t>
            </a:r>
            <a:r>
              <a:rPr lang="en-US" altLang="en-US" sz="800" i="1">
                <a:ea typeface="ＭＳ Ｐゴシック" panose="020B0600070205080204" pitchFamily="34" charset="-128"/>
              </a:rPr>
              <a:t>is </a:t>
            </a:r>
            <a:r>
              <a:rPr lang="en-US" altLang="en-US" sz="800">
                <a:ea typeface="ＭＳ Ｐゴシック" panose="020B0600070205080204" pitchFamily="34" charset="-128"/>
              </a:rPr>
              <a:t>the followers who accept or reject the leader, regardless of what the leader does, so the group’s effectiveness depends on the actions of the followers. </a:t>
            </a:r>
            <a:r>
              <a:rPr lang="en-US" altLang="en-US" sz="800" b="1">
                <a:ea typeface="ＭＳ Ｐゴシック" panose="020B0600070205080204" pitchFamily="34" charset="-128"/>
              </a:rPr>
              <a:t>Readiness</a:t>
            </a:r>
            <a:r>
              <a:rPr lang="en-US" altLang="en-US" sz="800">
                <a:ea typeface="ＭＳ Ｐゴシック" panose="020B0600070205080204" pitchFamily="34" charset="-128"/>
              </a:rPr>
              <a:t>, as defined by Hersey and Blanchard, refers to the extent to which people have the ability and willingness to accomplish a specific task.</a:t>
            </a:r>
          </a:p>
          <a:p>
            <a:pPr>
              <a:lnSpc>
                <a:spcPct val="80000"/>
              </a:lnSpc>
            </a:pPr>
            <a:endParaRPr lang="en-US" altLang="en-US" sz="800">
              <a:ea typeface="ＭＳ Ｐゴシック" panose="020B0600070205080204" pitchFamily="34" charset="-128"/>
            </a:endParaRPr>
          </a:p>
          <a:p>
            <a:pPr>
              <a:lnSpc>
                <a:spcPct val="80000"/>
              </a:lnSpc>
            </a:pPr>
            <a:r>
              <a:rPr lang="en-US" altLang="en-US" sz="800">
                <a:ea typeface="ＭＳ Ｐゴシック" panose="020B0600070205080204" pitchFamily="34" charset="-128"/>
              </a:rPr>
              <a:t>SLT uses the same two leadership dimensions that Fiedler identified</a:t>
            </a:r>
            <a:r>
              <a:rPr lang="en-US" altLang="en-US" sz="200">
                <a:ea typeface="ＭＳ Ｐゴシック" panose="020B0600070205080204" pitchFamily="34" charset="-128"/>
              </a:rPr>
              <a:t>—</a:t>
            </a:r>
            <a:r>
              <a:rPr lang="en-US" altLang="en-US" sz="800">
                <a:ea typeface="ＭＳ Ｐゴシック" panose="020B0600070205080204" pitchFamily="34" charset="-128"/>
              </a:rPr>
              <a:t>task and relationship behaviors</a:t>
            </a:r>
            <a:r>
              <a:rPr lang="en-US" altLang="en-US" sz="200">
                <a:ea typeface="ＭＳ Ｐゴシック" panose="020B0600070205080204" pitchFamily="34" charset="-128"/>
              </a:rPr>
              <a:t>—</a:t>
            </a:r>
            <a:r>
              <a:rPr lang="en-US" altLang="en-US" sz="800">
                <a:ea typeface="ＭＳ Ｐゴシック" panose="020B0600070205080204" pitchFamily="34" charset="-128"/>
              </a:rPr>
              <a:t>but takes it a step further by considering each as either high or low and then combining them into four specific leadership styles.</a:t>
            </a:r>
          </a:p>
          <a:p>
            <a:pPr>
              <a:lnSpc>
                <a:spcPct val="80000"/>
              </a:lnSpc>
            </a:pPr>
            <a:endParaRPr lang="en-US" altLang="en-US" sz="800">
              <a:ea typeface="ＭＳ Ｐゴシック" panose="020B0600070205080204" pitchFamily="34" charset="-128"/>
            </a:endParaRPr>
          </a:p>
          <a:p>
            <a:pPr>
              <a:lnSpc>
                <a:spcPct val="80000"/>
              </a:lnSpc>
              <a:buFont typeface="+mj-lt" charset="0"/>
              <a:buNone/>
            </a:pPr>
            <a:endParaRPr lang="en-US" altLang="en-US" sz="800">
              <a:ea typeface="ＭＳ Ｐゴシック" panose="020B0600070205080204" pitchFamily="34" charset="-128"/>
            </a:endParaRPr>
          </a:p>
          <a:p>
            <a:pPr>
              <a:lnSpc>
                <a:spcPct val="80000"/>
              </a:lnSpc>
              <a:buFont typeface="Calibri" panose="020F0502020204030204" pitchFamily="34" charset="0"/>
              <a:buAutoNum type="arabicPeriod"/>
            </a:pPr>
            <a:endParaRPr lang="en-US" altLang="en-US" sz="800">
              <a:ea typeface="ＭＳ Ｐゴシック" panose="020B0600070205080204" pitchFamily="34" charset="-128"/>
            </a:endParaRPr>
          </a:p>
          <a:p>
            <a:pPr>
              <a:lnSpc>
                <a:spcPct val="80000"/>
              </a:lnSpc>
              <a:buFont typeface="Calibri" panose="020F0502020204030204" pitchFamily="34" charset="0"/>
              <a:buAutoNum type="arabicPeriod"/>
            </a:pPr>
            <a:endParaRPr lang="en-US" altLang="en-US" sz="800">
              <a:ea typeface="ＭＳ Ｐゴシック" panose="020B0600070205080204" pitchFamily="34" charset="-128"/>
            </a:endParaRPr>
          </a:p>
        </p:txBody>
      </p:sp>
      <p:sp>
        <p:nvSpPr>
          <p:cNvPr id="46084" name="Slide Number Placeholder 3">
            <a:extLst>
              <a:ext uri="{FF2B5EF4-FFF2-40B4-BE49-F238E27FC236}">
                <a16:creationId xmlns:a16="http://schemas.microsoft.com/office/drawing/2014/main" id="{B7C32970-A838-E442-8F9E-6F9A668FDC7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E69EE3A-E1A3-6446-AD46-813ED5B4445C}" type="slidenum">
              <a:rPr lang="en-US" altLang="en-US">
                <a:latin typeface="Calibri" panose="020F0502020204030204" pitchFamily="34" charset="0"/>
              </a:rPr>
              <a:pPr/>
              <a:t>23</a:t>
            </a:fld>
            <a:endParaRPr lang="en-US" altLang="en-US">
              <a:latin typeface="Calibri" panose="020F0502020204030204" pitchFamily="34" charset="0"/>
            </a:endParaRPr>
          </a:p>
        </p:txBody>
      </p:sp>
    </p:spTree>
    <p:extLst>
      <p:ext uri="{BB962C8B-B14F-4D97-AF65-F5344CB8AC3E}">
        <p14:creationId xmlns:p14="http://schemas.microsoft.com/office/powerpoint/2010/main" val="35361762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EEA341E3-B61D-464D-A8EE-A478BD4E6CE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C51A0C0B-73D8-6F41-B1FA-72EFF54C07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buFont typeface="Calibri" panose="020F0502020204030204" pitchFamily="34" charset="0"/>
              <a:buAutoNum type="arabicPeriod"/>
            </a:pPr>
            <a:r>
              <a:rPr lang="en-US" altLang="en-US" sz="800" b="1">
                <a:ea typeface="ＭＳ Ｐゴシック" panose="020B0600070205080204" pitchFamily="34" charset="-128"/>
              </a:rPr>
              <a:t>Telling</a:t>
            </a:r>
            <a:r>
              <a:rPr lang="en-US" altLang="en-US" sz="800">
                <a:ea typeface="ＭＳ Ｐゴシック" panose="020B0600070205080204" pitchFamily="34" charset="-128"/>
              </a:rPr>
              <a:t> (high task–low relationship), in which the leader defines roles and tells people what, how, when, and where to do various tasks;</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Selling </a:t>
            </a:r>
            <a:r>
              <a:rPr lang="en-US" altLang="en-US" sz="800">
                <a:ea typeface="ＭＳ Ｐゴシック" panose="020B0600070205080204" pitchFamily="34" charset="-128"/>
              </a:rPr>
              <a:t>(high task–high relationship), in which the leader provides both directive and supportive behavior;</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Participating </a:t>
            </a:r>
            <a:r>
              <a:rPr lang="en-US" altLang="en-US" sz="800">
                <a:ea typeface="ＭＳ Ｐゴシック" panose="020B0600070205080204" pitchFamily="34" charset="-128"/>
              </a:rPr>
              <a:t>(low task–high relationship), in which the leader and followers share in decision making and the main role of the leader is facilitating and communicating;</a:t>
            </a:r>
          </a:p>
          <a:p>
            <a:pPr>
              <a:lnSpc>
                <a:spcPct val="80000"/>
              </a:lnSpc>
              <a:buFont typeface="Calibri" panose="020F0502020204030204" pitchFamily="34" charset="0"/>
              <a:buAutoNum type="arabicPeriod"/>
            </a:pPr>
            <a:r>
              <a:rPr lang="en-US" altLang="en-US" sz="1000" b="1">
                <a:ea typeface="ＭＳ Ｐゴシック" panose="020B0600070205080204" pitchFamily="34" charset="-128"/>
              </a:rPr>
              <a:t>Delegating </a:t>
            </a:r>
            <a:r>
              <a:rPr lang="en-US" altLang="en-US" sz="1000">
                <a:ea typeface="ＭＳ Ｐゴシック" panose="020B0600070205080204" pitchFamily="34" charset="-128"/>
              </a:rPr>
              <a:t>(low task–low relationship), in which the leader provides little direction or support. </a:t>
            </a:r>
          </a:p>
          <a:p>
            <a:pPr>
              <a:lnSpc>
                <a:spcPct val="70000"/>
              </a:lnSpc>
              <a:buFont typeface="+mj-lt" charset="0"/>
              <a:buNone/>
            </a:pPr>
            <a:endParaRPr lang="en-US" altLang="en-US" sz="1000">
              <a:ea typeface="ＭＳ Ｐゴシック" panose="020B0600070205080204" pitchFamily="34" charset="-128"/>
            </a:endParaRPr>
          </a:p>
          <a:p>
            <a:pPr>
              <a:lnSpc>
                <a:spcPct val="70000"/>
              </a:lnSpc>
              <a:buFont typeface="+mj-lt" charset="0"/>
              <a:buNone/>
            </a:pPr>
            <a:r>
              <a:rPr lang="en-US" altLang="en-US" sz="1000">
                <a:ea typeface="ＭＳ Ｐゴシック" panose="020B0600070205080204" pitchFamily="34" charset="-128"/>
              </a:rPr>
              <a:t>The final component in the model is the four stages of follower readiness:</a:t>
            </a:r>
          </a:p>
          <a:p>
            <a:pPr marL="449263" lvl="1" indent="-228600">
              <a:lnSpc>
                <a:spcPct val="70000"/>
              </a:lnSpc>
              <a:buFontTx/>
              <a:buChar char="•"/>
            </a:pPr>
            <a:r>
              <a:rPr lang="en-US" altLang="en-US" sz="1000">
                <a:ea typeface="ＭＳ Ｐゴシック" panose="020B0600070205080204" pitchFamily="34" charset="-128"/>
              </a:rPr>
              <a:t>R1: People are both unable and unwilling to take responsibility for doing something. Followers aren’t competent or confident.</a:t>
            </a:r>
          </a:p>
          <a:p>
            <a:pPr marL="449263" lvl="1" indent="-228600">
              <a:lnSpc>
                <a:spcPct val="70000"/>
              </a:lnSpc>
              <a:buFontTx/>
              <a:buChar char="•"/>
            </a:pPr>
            <a:r>
              <a:rPr lang="en-US" altLang="en-US" sz="1000">
                <a:ea typeface="ＭＳ Ｐゴシック" panose="020B0600070205080204" pitchFamily="34" charset="-128"/>
              </a:rPr>
              <a:t>R2: People are unable but willing to do the necessary job tasks. Followers are motivated but lack the appropriate skills.</a:t>
            </a:r>
          </a:p>
          <a:p>
            <a:pPr marL="449263" lvl="1" indent="-228600">
              <a:lnSpc>
                <a:spcPct val="70000"/>
              </a:lnSpc>
              <a:buFontTx/>
              <a:buChar char="•"/>
            </a:pPr>
            <a:r>
              <a:rPr lang="en-US" altLang="en-US" sz="1000">
                <a:ea typeface="ＭＳ Ｐゴシック" panose="020B0600070205080204" pitchFamily="34" charset="-128"/>
              </a:rPr>
              <a:t>R3: People are able but unwilling to do what the leader wants. Followers are competent but don’t want to do something.</a:t>
            </a:r>
          </a:p>
          <a:p>
            <a:pPr marL="449263" lvl="1" indent="-228600">
              <a:lnSpc>
                <a:spcPct val="70000"/>
              </a:lnSpc>
              <a:buFontTx/>
              <a:buChar char="•"/>
            </a:pPr>
            <a:r>
              <a:rPr lang="en-US" altLang="en-US" sz="1000">
                <a:ea typeface="ＭＳ Ｐゴシック" panose="020B0600070205080204" pitchFamily="34" charset="-128"/>
              </a:rPr>
              <a:t>R4: People are both able and willing to do what is asked of them.</a:t>
            </a:r>
          </a:p>
          <a:p>
            <a:pPr>
              <a:lnSpc>
                <a:spcPct val="70000"/>
              </a:lnSpc>
            </a:pPr>
            <a:endParaRPr lang="en-US" altLang="en-US" sz="1000">
              <a:ea typeface="ＭＳ Ｐゴシック" panose="020B0600070205080204" pitchFamily="34" charset="-128"/>
            </a:endParaRPr>
          </a:p>
          <a:p>
            <a:pPr>
              <a:lnSpc>
                <a:spcPct val="70000"/>
              </a:lnSpc>
            </a:pPr>
            <a:r>
              <a:rPr lang="en-US" altLang="en-US" sz="1000">
                <a:ea typeface="ＭＳ Ｐゴシック" panose="020B0600070205080204" pitchFamily="34" charset="-128"/>
              </a:rPr>
              <a:t>SLT essentially views the leader-follower relationship like that of a parent and a child, in which a parent needs to relinquish control when a child becomes more mature and responsible. As followers reach higher levels of readiness, the leader responds not only by decreasing control over their activities but also by decreasing relationship behaviors. </a:t>
            </a:r>
          </a:p>
          <a:p>
            <a:pPr>
              <a:lnSpc>
                <a:spcPct val="80000"/>
              </a:lnSpc>
              <a:buFont typeface="+mj-lt" charset="0"/>
              <a:buNone/>
            </a:pPr>
            <a:endParaRPr lang="en-US" altLang="en-US" sz="800">
              <a:ea typeface="ＭＳ Ｐゴシック" panose="020B0600070205080204" pitchFamily="34" charset="-128"/>
            </a:endParaRPr>
          </a:p>
          <a:p>
            <a:pPr>
              <a:lnSpc>
                <a:spcPct val="80000"/>
              </a:lnSpc>
              <a:buFont typeface="Calibri" panose="020F0502020204030204" pitchFamily="34" charset="0"/>
              <a:buAutoNum type="arabicPeriod"/>
            </a:pPr>
            <a:endParaRPr lang="en-US" altLang="en-US" sz="800">
              <a:ea typeface="ＭＳ Ｐゴシック" panose="020B0600070205080204" pitchFamily="34" charset="-128"/>
            </a:endParaRPr>
          </a:p>
          <a:p>
            <a:pPr>
              <a:lnSpc>
                <a:spcPct val="80000"/>
              </a:lnSpc>
              <a:buFont typeface="Calibri" panose="020F0502020204030204" pitchFamily="34" charset="0"/>
              <a:buAutoNum type="arabicPeriod"/>
            </a:pPr>
            <a:endParaRPr lang="en-US" altLang="en-US" sz="800">
              <a:ea typeface="ＭＳ Ｐゴシック" panose="020B0600070205080204" pitchFamily="34" charset="-128"/>
            </a:endParaRPr>
          </a:p>
        </p:txBody>
      </p:sp>
      <p:sp>
        <p:nvSpPr>
          <p:cNvPr id="48132" name="Slide Number Placeholder 3">
            <a:extLst>
              <a:ext uri="{FF2B5EF4-FFF2-40B4-BE49-F238E27FC236}">
                <a16:creationId xmlns:a16="http://schemas.microsoft.com/office/drawing/2014/main" id="{5AAEABBE-4EBD-044F-BECA-66CA9C2B03B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F3D5ED2-08E8-AB41-9B4A-50DB82991168}" type="slidenum">
              <a:rPr lang="en-US" altLang="en-US">
                <a:latin typeface="Calibri" panose="020F0502020204030204" pitchFamily="34" charset="0"/>
              </a:rPr>
              <a:pPr/>
              <a:t>24</a:t>
            </a:fld>
            <a:endParaRPr lang="en-US" altLang="en-US">
              <a:latin typeface="Calibri" panose="020F0502020204030204" pitchFamily="34" charset="0"/>
            </a:endParaRPr>
          </a:p>
        </p:txBody>
      </p:sp>
    </p:spTree>
    <p:extLst>
      <p:ext uri="{BB962C8B-B14F-4D97-AF65-F5344CB8AC3E}">
        <p14:creationId xmlns:p14="http://schemas.microsoft.com/office/powerpoint/2010/main" val="34846280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067A26CE-FBE6-7143-B5A7-57B56AA88F2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037745FE-79AC-884D-A7B3-20ECECDB72A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ea typeface="ＭＳ Ｐゴシック" panose="020B0600070205080204" pitchFamily="34" charset="-128"/>
              </a:rPr>
              <a:t>The dual nature of leader behaviors—that is, focusing on the work to be done and focusing on the employees—is an important characteristic of each of these studies.</a:t>
            </a:r>
          </a:p>
          <a:p>
            <a:endParaRPr lang="en-US" altLang="en-US">
              <a:ea typeface="ＭＳ Ｐゴシック" panose="020B0600070205080204" pitchFamily="34" charset="-128"/>
            </a:endParaRPr>
          </a:p>
          <a:p>
            <a:r>
              <a:rPr lang="en-US" altLang="en-US">
                <a:ea typeface="ＭＳ Ｐゴシック" panose="020B0600070205080204" pitchFamily="34" charset="-128"/>
              </a:rPr>
              <a:t>Leadership researchers were discovering that predicting leadership success involved something more complex than isolating a few leader traits or preferable behaviors. They began looking at situational influences. Specifically, which leadership styles might be suitable in different situations and what were these different situations?</a:t>
            </a:r>
            <a:endParaRPr lang="en-US" altLang="en-US" sz="800">
              <a:ea typeface="ＭＳ Ｐゴシック" panose="020B0600070205080204" pitchFamily="34" charset="-128"/>
            </a:endParaRPr>
          </a:p>
        </p:txBody>
      </p:sp>
      <p:sp>
        <p:nvSpPr>
          <p:cNvPr id="37892" name="Slide Number Placeholder 3">
            <a:extLst>
              <a:ext uri="{FF2B5EF4-FFF2-40B4-BE49-F238E27FC236}">
                <a16:creationId xmlns:a16="http://schemas.microsoft.com/office/drawing/2014/main" id="{B43599E5-9D78-094E-8A26-0C62B495B12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D05055F-3572-834E-8523-B729B2D6490F}" type="slidenum">
              <a:rPr lang="en-US" altLang="en-US">
                <a:latin typeface="Calibri" panose="020F0502020204030204" pitchFamily="34" charset="0"/>
              </a:rPr>
              <a:pPr/>
              <a:t>25</a:t>
            </a:fld>
            <a:endParaRPr lang="en-US" altLang="en-US">
              <a:latin typeface="Calibri" panose="020F0502020204030204" pitchFamily="34" charset="0"/>
            </a:endParaRPr>
          </a:p>
        </p:txBody>
      </p:sp>
    </p:spTree>
    <p:extLst>
      <p:ext uri="{BB962C8B-B14F-4D97-AF65-F5344CB8AC3E}">
        <p14:creationId xmlns:p14="http://schemas.microsoft.com/office/powerpoint/2010/main" val="25753390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EEA341E3-B61D-464D-A8EE-A478BD4E6CE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C51A0C0B-73D8-6F41-B1FA-72EFF54C07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80000"/>
              </a:lnSpc>
              <a:buFont typeface="Calibri" panose="020F0502020204030204" pitchFamily="34" charset="0"/>
              <a:buAutoNum type="arabicPeriod"/>
            </a:pPr>
            <a:r>
              <a:rPr lang="en-US" altLang="en-US" sz="800" b="1">
                <a:ea typeface="ＭＳ Ｐゴシック" panose="020B0600070205080204" pitchFamily="34" charset="-128"/>
              </a:rPr>
              <a:t>Telling</a:t>
            </a:r>
            <a:r>
              <a:rPr lang="en-US" altLang="en-US" sz="800">
                <a:ea typeface="ＭＳ Ｐゴシック" panose="020B0600070205080204" pitchFamily="34" charset="-128"/>
              </a:rPr>
              <a:t> (high task–low relationship), in which the leader defines roles and tells people what, how, when, and where to do various tasks;</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Selling </a:t>
            </a:r>
            <a:r>
              <a:rPr lang="en-US" altLang="en-US" sz="800">
                <a:ea typeface="ＭＳ Ｐゴシック" panose="020B0600070205080204" pitchFamily="34" charset="-128"/>
              </a:rPr>
              <a:t>(high task–high relationship), in which the leader provides both directive and supportive behavior;</a:t>
            </a:r>
          </a:p>
          <a:p>
            <a:pPr>
              <a:lnSpc>
                <a:spcPct val="80000"/>
              </a:lnSpc>
              <a:buFont typeface="Calibri" panose="020F0502020204030204" pitchFamily="34" charset="0"/>
              <a:buAutoNum type="arabicPeriod"/>
            </a:pPr>
            <a:r>
              <a:rPr lang="en-US" altLang="en-US" sz="800" b="1">
                <a:ea typeface="ＭＳ Ｐゴシック" panose="020B0600070205080204" pitchFamily="34" charset="-128"/>
              </a:rPr>
              <a:t>Participating </a:t>
            </a:r>
            <a:r>
              <a:rPr lang="en-US" altLang="en-US" sz="800">
                <a:ea typeface="ＭＳ Ｐゴシック" panose="020B0600070205080204" pitchFamily="34" charset="-128"/>
              </a:rPr>
              <a:t>(low task–high relationship), in which the leader and followers share in decision making and the main role of the leader is facilitating and communicating;</a:t>
            </a:r>
          </a:p>
          <a:p>
            <a:pPr>
              <a:lnSpc>
                <a:spcPct val="80000"/>
              </a:lnSpc>
              <a:buFont typeface="Calibri" panose="020F0502020204030204" pitchFamily="34" charset="0"/>
              <a:buAutoNum type="arabicPeriod"/>
            </a:pPr>
            <a:r>
              <a:rPr lang="en-US" altLang="en-US" sz="1000" b="1">
                <a:ea typeface="ＭＳ Ｐゴシック" panose="020B0600070205080204" pitchFamily="34" charset="-128"/>
              </a:rPr>
              <a:t>Delegating </a:t>
            </a:r>
            <a:r>
              <a:rPr lang="en-US" altLang="en-US" sz="1000">
                <a:ea typeface="ＭＳ Ｐゴシック" panose="020B0600070205080204" pitchFamily="34" charset="-128"/>
              </a:rPr>
              <a:t>(low task–low relationship), in which the leader provides little direction or support. </a:t>
            </a:r>
          </a:p>
          <a:p>
            <a:pPr>
              <a:lnSpc>
                <a:spcPct val="70000"/>
              </a:lnSpc>
              <a:buFont typeface="+mj-lt" charset="0"/>
              <a:buNone/>
            </a:pPr>
            <a:endParaRPr lang="en-US" altLang="en-US" sz="1000">
              <a:ea typeface="ＭＳ Ｐゴシック" panose="020B0600070205080204" pitchFamily="34" charset="-128"/>
            </a:endParaRPr>
          </a:p>
          <a:p>
            <a:pPr>
              <a:lnSpc>
                <a:spcPct val="70000"/>
              </a:lnSpc>
              <a:buFont typeface="+mj-lt" charset="0"/>
              <a:buNone/>
            </a:pPr>
            <a:r>
              <a:rPr lang="en-US" altLang="en-US" sz="1000">
                <a:ea typeface="ＭＳ Ｐゴシック" panose="020B0600070205080204" pitchFamily="34" charset="-128"/>
              </a:rPr>
              <a:t>The final component in the model is the four stages of follower readiness:</a:t>
            </a:r>
          </a:p>
          <a:p>
            <a:pPr marL="449263" lvl="1" indent="-228600">
              <a:lnSpc>
                <a:spcPct val="70000"/>
              </a:lnSpc>
              <a:buFontTx/>
              <a:buChar char="•"/>
            </a:pPr>
            <a:r>
              <a:rPr lang="en-US" altLang="en-US" sz="1000">
                <a:ea typeface="ＭＳ Ｐゴシック" panose="020B0600070205080204" pitchFamily="34" charset="-128"/>
              </a:rPr>
              <a:t>R1: People are both unable and unwilling to take responsibility for doing something. Followers aren’t competent or confident.</a:t>
            </a:r>
          </a:p>
          <a:p>
            <a:pPr marL="449263" lvl="1" indent="-228600">
              <a:lnSpc>
                <a:spcPct val="70000"/>
              </a:lnSpc>
              <a:buFontTx/>
              <a:buChar char="•"/>
            </a:pPr>
            <a:r>
              <a:rPr lang="en-US" altLang="en-US" sz="1000">
                <a:ea typeface="ＭＳ Ｐゴシック" panose="020B0600070205080204" pitchFamily="34" charset="-128"/>
              </a:rPr>
              <a:t>R2: People are unable but willing to do the necessary job tasks. Followers are motivated but lack the appropriate skills.</a:t>
            </a:r>
          </a:p>
          <a:p>
            <a:pPr marL="449263" lvl="1" indent="-228600">
              <a:lnSpc>
                <a:spcPct val="70000"/>
              </a:lnSpc>
              <a:buFontTx/>
              <a:buChar char="•"/>
            </a:pPr>
            <a:r>
              <a:rPr lang="en-US" altLang="en-US" sz="1000">
                <a:ea typeface="ＭＳ Ｐゴシック" panose="020B0600070205080204" pitchFamily="34" charset="-128"/>
              </a:rPr>
              <a:t>R3: People are able but unwilling to do what the leader wants. Followers are competent but don’t want to do something.</a:t>
            </a:r>
          </a:p>
          <a:p>
            <a:pPr marL="449263" lvl="1" indent="-228600">
              <a:lnSpc>
                <a:spcPct val="70000"/>
              </a:lnSpc>
              <a:buFontTx/>
              <a:buChar char="•"/>
            </a:pPr>
            <a:r>
              <a:rPr lang="en-US" altLang="en-US" sz="1000">
                <a:ea typeface="ＭＳ Ｐゴシック" panose="020B0600070205080204" pitchFamily="34" charset="-128"/>
              </a:rPr>
              <a:t>R4: People are both able and willing to do what is asked of them.</a:t>
            </a:r>
          </a:p>
          <a:p>
            <a:pPr>
              <a:lnSpc>
                <a:spcPct val="70000"/>
              </a:lnSpc>
            </a:pPr>
            <a:endParaRPr lang="en-US" altLang="en-US" sz="1000">
              <a:ea typeface="ＭＳ Ｐゴシック" panose="020B0600070205080204" pitchFamily="34" charset="-128"/>
            </a:endParaRPr>
          </a:p>
          <a:p>
            <a:pPr>
              <a:lnSpc>
                <a:spcPct val="70000"/>
              </a:lnSpc>
            </a:pPr>
            <a:r>
              <a:rPr lang="en-US" altLang="en-US" sz="1000">
                <a:ea typeface="ＭＳ Ｐゴシック" panose="020B0600070205080204" pitchFamily="34" charset="-128"/>
              </a:rPr>
              <a:t>SLT essentially views the leader-follower relationship like that of a parent and a child, in which a parent needs to relinquish control when a child becomes more mature and responsible. As followers reach higher levels of readiness, the leader responds not only by decreasing control over their activities but also by decreasing relationship behaviors. </a:t>
            </a:r>
          </a:p>
          <a:p>
            <a:pPr>
              <a:lnSpc>
                <a:spcPct val="80000"/>
              </a:lnSpc>
              <a:buFont typeface="+mj-lt" charset="0"/>
              <a:buNone/>
            </a:pPr>
            <a:endParaRPr lang="en-US" altLang="en-US" sz="800">
              <a:ea typeface="ＭＳ Ｐゴシック" panose="020B0600070205080204" pitchFamily="34" charset="-128"/>
            </a:endParaRPr>
          </a:p>
          <a:p>
            <a:pPr>
              <a:lnSpc>
                <a:spcPct val="80000"/>
              </a:lnSpc>
              <a:buFont typeface="Calibri" panose="020F0502020204030204" pitchFamily="34" charset="0"/>
              <a:buAutoNum type="arabicPeriod"/>
            </a:pPr>
            <a:endParaRPr lang="en-US" altLang="en-US" sz="800">
              <a:ea typeface="ＭＳ Ｐゴシック" panose="020B0600070205080204" pitchFamily="34" charset="-128"/>
            </a:endParaRPr>
          </a:p>
          <a:p>
            <a:pPr>
              <a:lnSpc>
                <a:spcPct val="80000"/>
              </a:lnSpc>
              <a:buFont typeface="Calibri" panose="020F0502020204030204" pitchFamily="34" charset="0"/>
              <a:buAutoNum type="arabicPeriod"/>
            </a:pPr>
            <a:endParaRPr lang="en-US" altLang="en-US" sz="800">
              <a:ea typeface="ＭＳ Ｐゴシック" panose="020B0600070205080204" pitchFamily="34" charset="-128"/>
            </a:endParaRPr>
          </a:p>
        </p:txBody>
      </p:sp>
      <p:sp>
        <p:nvSpPr>
          <p:cNvPr id="48132" name="Slide Number Placeholder 3">
            <a:extLst>
              <a:ext uri="{FF2B5EF4-FFF2-40B4-BE49-F238E27FC236}">
                <a16:creationId xmlns:a16="http://schemas.microsoft.com/office/drawing/2014/main" id="{5AAEABBE-4EBD-044F-BECA-66CA9C2B03B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F3D5ED2-08E8-AB41-9B4A-50DB82991168}" type="slidenum">
              <a:rPr lang="en-US" altLang="en-US">
                <a:latin typeface="Calibri" panose="020F0502020204030204" pitchFamily="34" charset="0"/>
              </a:rPr>
              <a:pPr/>
              <a:t>26</a:t>
            </a:fld>
            <a:endParaRPr lang="en-US" altLang="en-US">
              <a:latin typeface="Calibri" panose="020F0502020204030204" pitchFamily="34" charset="0"/>
            </a:endParaRPr>
          </a:p>
        </p:txBody>
      </p:sp>
    </p:spTree>
    <p:extLst>
      <p:ext uri="{BB962C8B-B14F-4D97-AF65-F5344CB8AC3E}">
        <p14:creationId xmlns:p14="http://schemas.microsoft.com/office/powerpoint/2010/main" val="37861639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591405FA-AB07-9948-BF9D-734860603C1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275AA655-61A4-2547-BBB5-0EBA0A14F15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800">
                <a:ea typeface="ＭＳ Ｐゴシック" panose="020B0600070205080204" pitchFamily="34" charset="-128"/>
              </a:rPr>
              <a:t>In 1973, Victor Vroom and Phillip Yetton developed a </a:t>
            </a:r>
            <a:r>
              <a:rPr lang="en-US" altLang="en-US" sz="800" b="1">
                <a:ea typeface="ＭＳ Ｐゴシック" panose="020B0600070205080204" pitchFamily="34" charset="-128"/>
              </a:rPr>
              <a:t>leader-participation model </a:t>
            </a:r>
            <a:r>
              <a:rPr lang="en-US" altLang="en-US" sz="800">
                <a:ea typeface="ＭＳ Ｐゴシック" panose="020B0600070205080204" pitchFamily="34" charset="-128"/>
              </a:rPr>
              <a:t>that related leadership behavior and participation to decision making.</a:t>
            </a:r>
            <a:r>
              <a:rPr lang="en-US" altLang="en-US" sz="300">
                <a:ea typeface="ＭＳ Ｐゴシック" panose="020B0600070205080204" pitchFamily="34" charset="-128"/>
              </a:rPr>
              <a:t> </a:t>
            </a:r>
            <a:r>
              <a:rPr lang="en-US" altLang="en-US" sz="800">
                <a:ea typeface="ＭＳ Ｐゴシック" panose="020B0600070205080204" pitchFamily="34" charset="-128"/>
              </a:rPr>
              <a:t>Recognizing that task structures have varying demands for routine and nonroutine activities, these researchers argued that leader behavior must adjust to reflect the task structure. </a:t>
            </a:r>
          </a:p>
          <a:p>
            <a:endParaRPr lang="en-US" altLang="en-US" sz="800">
              <a:ea typeface="ＭＳ Ｐゴシック" panose="020B0600070205080204" pitchFamily="34" charset="-128"/>
            </a:endParaRPr>
          </a:p>
          <a:p>
            <a:r>
              <a:rPr lang="en-US" altLang="en-US" sz="800">
                <a:ea typeface="ＭＳ Ｐゴシック" panose="020B0600070205080204" pitchFamily="34" charset="-128"/>
              </a:rPr>
              <a:t>Vroom and Yetton’s model was normative; that is, it provided a sequential set of rules to be followed in determining the form and amount of participation in decision making in different types of situations. The model was a decision tree incorporating seven contingencies (the relevance of which could be identified by making yes or no choices) and five alternative leadership styles. More recent work by Vroom and Arthur Jago has expanded the contingency variables to twelve, as listed in Exhibit 12-3.</a:t>
            </a:r>
          </a:p>
          <a:p>
            <a:endParaRPr lang="en-US" altLang="en-US" sz="800">
              <a:ea typeface="ＭＳ Ｐゴシック" panose="020B0600070205080204" pitchFamily="34" charset="-128"/>
            </a:endParaRPr>
          </a:p>
          <a:p>
            <a:r>
              <a:rPr lang="en-US" altLang="en-US" sz="800">
                <a:ea typeface="ＭＳ Ｐゴシック" panose="020B0600070205080204" pitchFamily="34" charset="-128"/>
              </a:rPr>
              <a:t>The original leader-participation model </a:t>
            </a:r>
            <a:r>
              <a:rPr lang="en-US" altLang="en-US" sz="300">
                <a:ea typeface="ＭＳ Ｐゴシック" panose="020B0600070205080204" pitchFamily="34" charset="-128"/>
              </a:rPr>
              <a:t>provided some solid, empirically supported insights into key contingency variables related to leadership effectiveness. It </a:t>
            </a:r>
            <a:r>
              <a:rPr lang="en-US" altLang="en-US" sz="800">
                <a:ea typeface="ＭＳ Ｐゴシック" panose="020B0600070205080204" pitchFamily="34" charset="-128"/>
              </a:rPr>
              <a:t>confirmed that leadership research should be directed at the situation rather than at the person</a:t>
            </a:r>
            <a:r>
              <a:rPr lang="en-US" altLang="en-US" sz="100">
                <a:ea typeface="ＭＳ Ｐゴシック" panose="020B0600070205080204" pitchFamily="34" charset="-128"/>
              </a:rPr>
              <a:t>—</a:t>
            </a:r>
            <a:r>
              <a:rPr lang="en-US" altLang="en-US" sz="800">
                <a:ea typeface="ＭＳ Ｐゴシック" panose="020B0600070205080204" pitchFamily="34" charset="-128"/>
              </a:rPr>
              <a:t>that is, it should talk about autocratic and participative situations rather than autocratic and participative leaders.</a:t>
            </a:r>
          </a:p>
        </p:txBody>
      </p:sp>
      <p:sp>
        <p:nvSpPr>
          <p:cNvPr id="50180" name="Slide Number Placeholder 3">
            <a:extLst>
              <a:ext uri="{FF2B5EF4-FFF2-40B4-BE49-F238E27FC236}">
                <a16:creationId xmlns:a16="http://schemas.microsoft.com/office/drawing/2014/main" id="{FE815E34-87C2-A841-B7DE-0F31650199C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7C12CE0-A04C-6049-AA32-A4220B2ADC9B}" type="slidenum">
              <a:rPr lang="en-US" altLang="en-US">
                <a:latin typeface="Calibri" panose="020F0502020204030204" pitchFamily="34" charset="0"/>
              </a:rPr>
              <a:pPr/>
              <a:t>27</a:t>
            </a:fld>
            <a:endParaRPr lang="en-US" altLang="en-US">
              <a:latin typeface="Calibri" panose="020F0502020204030204" pitchFamily="34" charset="0"/>
            </a:endParaRPr>
          </a:p>
        </p:txBody>
      </p:sp>
    </p:spTree>
    <p:extLst>
      <p:ext uri="{BB962C8B-B14F-4D97-AF65-F5344CB8AC3E}">
        <p14:creationId xmlns:p14="http://schemas.microsoft.com/office/powerpoint/2010/main" val="17601586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591405FA-AB07-9948-BF9D-734860603C1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275AA655-61A4-2547-BBB5-0EBA0A14F15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800">
                <a:ea typeface="ＭＳ Ｐゴシック" panose="020B0600070205080204" pitchFamily="34" charset="-128"/>
              </a:rPr>
              <a:t>In 1973, Victor Vroom and Phillip Yetton developed a </a:t>
            </a:r>
            <a:r>
              <a:rPr lang="en-US" altLang="en-US" sz="800" b="1">
                <a:ea typeface="ＭＳ Ｐゴシック" panose="020B0600070205080204" pitchFamily="34" charset="-128"/>
              </a:rPr>
              <a:t>leader-participation model </a:t>
            </a:r>
            <a:r>
              <a:rPr lang="en-US" altLang="en-US" sz="800">
                <a:ea typeface="ＭＳ Ｐゴシック" panose="020B0600070205080204" pitchFamily="34" charset="-128"/>
              </a:rPr>
              <a:t>that related leadership behavior and participation to decision making.</a:t>
            </a:r>
            <a:r>
              <a:rPr lang="en-US" altLang="en-US" sz="300">
                <a:ea typeface="ＭＳ Ｐゴシック" panose="020B0600070205080204" pitchFamily="34" charset="-128"/>
              </a:rPr>
              <a:t> </a:t>
            </a:r>
            <a:r>
              <a:rPr lang="en-US" altLang="en-US" sz="800">
                <a:ea typeface="ＭＳ Ｐゴシック" panose="020B0600070205080204" pitchFamily="34" charset="-128"/>
              </a:rPr>
              <a:t>Recognizing that task structures have varying demands for routine and nonroutine activities, these researchers argued that leader behavior must adjust to reflect the task structure. </a:t>
            </a:r>
          </a:p>
          <a:p>
            <a:endParaRPr lang="en-US" altLang="en-US" sz="800">
              <a:ea typeface="ＭＳ Ｐゴシック" panose="020B0600070205080204" pitchFamily="34" charset="-128"/>
            </a:endParaRPr>
          </a:p>
          <a:p>
            <a:r>
              <a:rPr lang="en-US" altLang="en-US" sz="800">
                <a:ea typeface="ＭＳ Ｐゴシック" panose="020B0600070205080204" pitchFamily="34" charset="-128"/>
              </a:rPr>
              <a:t>Vroom and Yetton’s model was normative; that is, it provided a sequential set of rules to be followed in determining the form and amount of participation in decision making in different types of situations. The model was a decision tree incorporating seven contingencies (the relevance of which could be identified by making yes or no choices) and five alternative leadership styles. More recent work by Vroom and Arthur Jago has expanded the contingency variables to twelve, as listed in Exhibit 12-3.</a:t>
            </a:r>
          </a:p>
          <a:p>
            <a:endParaRPr lang="en-US" altLang="en-US" sz="800">
              <a:ea typeface="ＭＳ Ｐゴシック" panose="020B0600070205080204" pitchFamily="34" charset="-128"/>
            </a:endParaRPr>
          </a:p>
          <a:p>
            <a:r>
              <a:rPr lang="en-US" altLang="en-US" sz="800">
                <a:ea typeface="ＭＳ Ｐゴシック" panose="020B0600070205080204" pitchFamily="34" charset="-128"/>
              </a:rPr>
              <a:t>The original leader-participation model </a:t>
            </a:r>
            <a:r>
              <a:rPr lang="en-US" altLang="en-US" sz="300">
                <a:ea typeface="ＭＳ Ｐゴシック" panose="020B0600070205080204" pitchFamily="34" charset="-128"/>
              </a:rPr>
              <a:t>provided some solid, empirically supported insights into key contingency variables related to leadership effectiveness. It </a:t>
            </a:r>
            <a:r>
              <a:rPr lang="en-US" altLang="en-US" sz="800">
                <a:ea typeface="ＭＳ Ｐゴシック" panose="020B0600070205080204" pitchFamily="34" charset="-128"/>
              </a:rPr>
              <a:t>confirmed that leadership research should be directed at the situation rather than at the person</a:t>
            </a:r>
            <a:r>
              <a:rPr lang="en-US" altLang="en-US" sz="100">
                <a:ea typeface="ＭＳ Ｐゴシック" panose="020B0600070205080204" pitchFamily="34" charset="-128"/>
              </a:rPr>
              <a:t>—</a:t>
            </a:r>
            <a:r>
              <a:rPr lang="en-US" altLang="en-US" sz="800">
                <a:ea typeface="ＭＳ Ｐゴシック" panose="020B0600070205080204" pitchFamily="34" charset="-128"/>
              </a:rPr>
              <a:t>that is, it should talk about autocratic and participative situations rather than autocratic and participative leaders.</a:t>
            </a:r>
          </a:p>
        </p:txBody>
      </p:sp>
      <p:sp>
        <p:nvSpPr>
          <p:cNvPr id="50180" name="Slide Number Placeholder 3">
            <a:extLst>
              <a:ext uri="{FF2B5EF4-FFF2-40B4-BE49-F238E27FC236}">
                <a16:creationId xmlns:a16="http://schemas.microsoft.com/office/drawing/2014/main" id="{FE815E34-87C2-A841-B7DE-0F31650199C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7C12CE0-A04C-6049-AA32-A4220B2ADC9B}" type="slidenum">
              <a:rPr lang="en-US" altLang="en-US">
                <a:latin typeface="Calibri" panose="020F0502020204030204" pitchFamily="34" charset="0"/>
              </a:rPr>
              <a:pPr/>
              <a:t>28</a:t>
            </a:fld>
            <a:endParaRPr lang="en-US" altLang="en-US">
              <a:latin typeface="Calibri" panose="020F0502020204030204" pitchFamily="34" charset="0"/>
            </a:endParaRPr>
          </a:p>
        </p:txBody>
      </p:sp>
    </p:spTree>
    <p:extLst>
      <p:ext uri="{BB962C8B-B14F-4D97-AF65-F5344CB8AC3E}">
        <p14:creationId xmlns:p14="http://schemas.microsoft.com/office/powerpoint/2010/main" val="6669817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BA997510-E81E-2043-A42D-D27139E1518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CC347C40-AFEE-E74A-8FF2-4D46370C629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800">
                <a:ea typeface="ＭＳ Ｐゴシック" panose="020B0600070205080204" pitchFamily="34" charset="-128"/>
              </a:rPr>
              <a:t>Another approach to understanding leadership is </a:t>
            </a:r>
            <a:r>
              <a:rPr lang="en-US" altLang="en-US" sz="800" b="1">
                <a:ea typeface="ＭＳ Ｐゴシック" panose="020B0600070205080204" pitchFamily="34" charset="-128"/>
              </a:rPr>
              <a:t>path-goal theory</a:t>
            </a:r>
            <a:r>
              <a:rPr lang="en-US" altLang="en-US" sz="800">
                <a:ea typeface="ＭＳ Ｐゴシック" panose="020B0600070205080204" pitchFamily="34" charset="-128"/>
              </a:rPr>
              <a:t>, which states that the leader’s job is to assist followers in attaining their goals and to provide direction or support needed to ensure that their goals are compatible with the goals of the group or organization.</a:t>
            </a:r>
          </a:p>
          <a:p>
            <a:endParaRPr lang="en-US" altLang="en-US" sz="800">
              <a:ea typeface="ＭＳ Ｐゴシック" panose="020B0600070205080204" pitchFamily="34" charset="-128"/>
            </a:endParaRPr>
          </a:p>
          <a:p>
            <a:r>
              <a:rPr lang="en-US" altLang="en-US" sz="800">
                <a:ea typeface="ＭＳ Ｐゴシック" panose="020B0600070205080204" pitchFamily="34" charset="-128"/>
              </a:rPr>
              <a:t>Developed by Robert House, path-goal theory takes key elements from the expectancy theory of motivation. The term path-goal derives from the belief that effective leaders clarify the path to help their followers get from where they are to the achievement of their work goals and to make the journey along the path easier by reducing roadblocks and pitfalls.</a:t>
            </a:r>
          </a:p>
          <a:p>
            <a:endParaRPr lang="en-US" altLang="en-US" sz="800">
              <a:ea typeface="ＭＳ Ｐゴシック" panose="020B0600070205080204" pitchFamily="34" charset="-128"/>
            </a:endParaRPr>
          </a:p>
          <a:p>
            <a:r>
              <a:rPr lang="en-US" altLang="en-US" sz="800">
                <a:ea typeface="ＭＳ Ｐゴシック" panose="020B0600070205080204" pitchFamily="34" charset="-128"/>
              </a:rPr>
              <a:t>House identified four leadership behaviors:</a:t>
            </a:r>
          </a:p>
          <a:p>
            <a:pPr>
              <a:buFont typeface="Calibri" panose="020F0502020204030204" pitchFamily="34" charset="0"/>
              <a:buAutoNum type="arabicPeriod"/>
            </a:pPr>
            <a:r>
              <a:rPr lang="en-US" altLang="en-US" sz="800" b="1">
                <a:ea typeface="ＭＳ Ｐゴシック" panose="020B0600070205080204" pitchFamily="34" charset="-128"/>
              </a:rPr>
              <a:t>A directive leader l</a:t>
            </a:r>
            <a:r>
              <a:rPr lang="en-US" altLang="en-US" sz="800">
                <a:ea typeface="ＭＳ Ｐゴシック" panose="020B0600070205080204" pitchFamily="34" charset="-128"/>
              </a:rPr>
              <a:t>ets subordinates know what’s expected of them, schedules work to be done, and gives specific guidance on how to accomplish tasks.</a:t>
            </a:r>
          </a:p>
          <a:p>
            <a:pPr>
              <a:buFont typeface="Calibri" panose="020F0502020204030204" pitchFamily="34" charset="0"/>
              <a:buAutoNum type="arabicPeriod"/>
            </a:pPr>
            <a:r>
              <a:rPr lang="en-US" altLang="en-US" sz="800" b="1">
                <a:ea typeface="ＭＳ Ｐゴシック" panose="020B0600070205080204" pitchFamily="34" charset="-128"/>
              </a:rPr>
              <a:t>A supportive leader</a:t>
            </a:r>
            <a:r>
              <a:rPr lang="en-US" altLang="en-US" sz="800">
                <a:ea typeface="ＭＳ Ｐゴシック" panose="020B0600070205080204" pitchFamily="34" charset="-128"/>
              </a:rPr>
              <a:t> shows concern for the needs of followers and is friendly.</a:t>
            </a:r>
          </a:p>
          <a:p>
            <a:pPr>
              <a:buFont typeface="Calibri" panose="020F0502020204030204" pitchFamily="34" charset="0"/>
              <a:buAutoNum type="arabicPeriod"/>
            </a:pPr>
            <a:r>
              <a:rPr lang="en-US" altLang="en-US" sz="800" b="1">
                <a:ea typeface="ＭＳ Ｐゴシック" panose="020B0600070205080204" pitchFamily="34" charset="-128"/>
              </a:rPr>
              <a:t>A participative leader</a:t>
            </a:r>
            <a:r>
              <a:rPr lang="en-US" altLang="en-US" sz="800">
                <a:ea typeface="ＭＳ Ｐゴシック" panose="020B0600070205080204" pitchFamily="34" charset="-128"/>
              </a:rPr>
              <a:t> consults with group members and uses their suggestions before making a decision. </a:t>
            </a:r>
          </a:p>
          <a:p>
            <a:pPr>
              <a:buFont typeface="Calibri" panose="020F0502020204030204" pitchFamily="34" charset="0"/>
              <a:buAutoNum type="arabicPeriod"/>
            </a:pPr>
            <a:r>
              <a:rPr lang="en-US" altLang="en-US" sz="800" b="1">
                <a:ea typeface="ＭＳ Ｐゴシック" panose="020B0600070205080204" pitchFamily="34" charset="-128"/>
              </a:rPr>
              <a:t>An achievement-oriented leader</a:t>
            </a:r>
            <a:r>
              <a:rPr lang="en-US" altLang="en-US" sz="800">
                <a:ea typeface="ＭＳ Ｐゴシック" panose="020B0600070205080204" pitchFamily="34" charset="-128"/>
              </a:rPr>
              <a:t> sets challenging goals and expects followers to perform at their highest level.</a:t>
            </a:r>
          </a:p>
          <a:p>
            <a:pPr>
              <a:buFont typeface="Calibri" panose="020F0502020204030204" pitchFamily="34" charset="0"/>
              <a:buAutoNum type="arabicPeriod"/>
            </a:pPr>
            <a:endParaRPr lang="en-US" altLang="en-US" sz="800">
              <a:ea typeface="ＭＳ Ｐゴシック" panose="020B0600070205080204" pitchFamily="34" charset="-128"/>
            </a:endParaRPr>
          </a:p>
          <a:p>
            <a:endParaRPr lang="en-US" altLang="en-US" sz="800" b="1">
              <a:ea typeface="ＭＳ Ｐゴシック" panose="020B0600070205080204" pitchFamily="34" charset="-128"/>
            </a:endParaRPr>
          </a:p>
        </p:txBody>
      </p:sp>
      <p:sp>
        <p:nvSpPr>
          <p:cNvPr id="52228" name="Slide Number Placeholder 3">
            <a:extLst>
              <a:ext uri="{FF2B5EF4-FFF2-40B4-BE49-F238E27FC236}">
                <a16:creationId xmlns:a16="http://schemas.microsoft.com/office/drawing/2014/main" id="{25D85611-D165-BD4B-9B2E-01091B3A998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4D5E347-AF96-F84D-9DBC-E01505C14ADE}" type="slidenum">
              <a:rPr lang="en-US" altLang="en-US">
                <a:latin typeface="Calibri" panose="020F0502020204030204" pitchFamily="34" charset="0"/>
              </a:rPr>
              <a:pPr/>
              <a:t>29</a:t>
            </a:fld>
            <a:endParaRPr lang="en-US" altLang="en-US">
              <a:latin typeface="Calibri" panose="020F0502020204030204" pitchFamily="34" charset="0"/>
            </a:endParaRPr>
          </a:p>
        </p:txBody>
      </p:sp>
    </p:spTree>
    <p:extLst>
      <p:ext uri="{BB962C8B-B14F-4D97-AF65-F5344CB8AC3E}">
        <p14:creationId xmlns:p14="http://schemas.microsoft.com/office/powerpoint/2010/main" val="36930291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BB41F7F9-E829-7C4C-A35E-9077D783CC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64A8EA94-9EED-BB4A-9CEF-37FBC4D3C4B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r>
              <a:rPr lang="en-US" altLang="en-US" sz="1000">
                <a:ea typeface="ＭＳ Ｐゴシック" panose="020B0600070205080204" pitchFamily="34" charset="-128"/>
              </a:rPr>
              <a:t>In contrast to Fiedler’s view that a leader couldn’t change his or her behavior, House assumed that leaders are flexible and can display any or all of these leadership styles depending on the situation.</a:t>
            </a:r>
          </a:p>
          <a:p>
            <a:pPr>
              <a:lnSpc>
                <a:spcPct val="90000"/>
              </a:lnSpc>
            </a:pPr>
            <a:endParaRPr lang="en-US" altLang="en-US" sz="1000">
              <a:ea typeface="ＭＳ Ｐゴシック" panose="020B0600070205080204" pitchFamily="34" charset="-128"/>
            </a:endParaRPr>
          </a:p>
          <a:p>
            <a:pPr>
              <a:lnSpc>
                <a:spcPct val="90000"/>
              </a:lnSpc>
            </a:pPr>
            <a:r>
              <a:rPr lang="en-US" altLang="en-US" sz="1000">
                <a:ea typeface="ＭＳ Ｐゴシック" panose="020B0600070205080204" pitchFamily="34" charset="-128"/>
              </a:rPr>
              <a:t>As Exhibit 12-4 illustrates, </a:t>
            </a:r>
            <a:r>
              <a:rPr lang="en-US" altLang="en-US" sz="1000" b="1">
                <a:ea typeface="ＭＳ Ｐゴシック" panose="020B0600070205080204" pitchFamily="34" charset="-128"/>
              </a:rPr>
              <a:t>path-goal theory </a:t>
            </a:r>
            <a:r>
              <a:rPr lang="en-US" altLang="en-US" sz="1000">
                <a:ea typeface="ＭＳ Ｐゴシック" panose="020B0600070205080204" pitchFamily="34" charset="-128"/>
              </a:rPr>
              <a:t>proposes two situational (or contingency) variables that moderate the leadership behavior-outcome relationship: </a:t>
            </a:r>
          </a:p>
          <a:p>
            <a:pPr>
              <a:lnSpc>
                <a:spcPct val="90000"/>
              </a:lnSpc>
              <a:buFont typeface="Calibri" panose="020F0502020204030204" pitchFamily="34" charset="0"/>
              <a:buAutoNum type="arabicPeriod"/>
            </a:pPr>
            <a:r>
              <a:rPr lang="en-US" altLang="en-US" sz="1000">
                <a:ea typeface="ＭＳ Ｐゴシック" panose="020B0600070205080204" pitchFamily="34" charset="-128"/>
              </a:rPr>
              <a:t>Those in the </a:t>
            </a:r>
            <a:r>
              <a:rPr lang="en-US" altLang="en-US" sz="1000" b="1">
                <a:ea typeface="ＭＳ Ｐゴシック" panose="020B0600070205080204" pitchFamily="34" charset="-128"/>
              </a:rPr>
              <a:t>environment </a:t>
            </a:r>
            <a:r>
              <a:rPr lang="en-US" altLang="en-US" sz="1000">
                <a:ea typeface="ＭＳ Ｐゴシック" panose="020B0600070205080204" pitchFamily="34" charset="-128"/>
              </a:rPr>
              <a:t>that are outside the control of the follower (such as task structure, formal authority system, and the work group); and </a:t>
            </a:r>
          </a:p>
          <a:p>
            <a:pPr>
              <a:lnSpc>
                <a:spcPct val="90000"/>
              </a:lnSpc>
              <a:buFont typeface="Calibri" panose="020F0502020204030204" pitchFamily="34" charset="0"/>
              <a:buAutoNum type="arabicPeriod"/>
            </a:pPr>
            <a:r>
              <a:rPr lang="en-US" altLang="en-US" sz="1000">
                <a:ea typeface="ＭＳ Ｐゴシック" panose="020B0600070205080204" pitchFamily="34" charset="-128"/>
              </a:rPr>
              <a:t>Those that are part of the </a:t>
            </a:r>
            <a:r>
              <a:rPr lang="en-US" altLang="en-US" sz="1000" b="1">
                <a:ea typeface="ＭＳ Ｐゴシック" panose="020B0600070205080204" pitchFamily="34" charset="-128"/>
              </a:rPr>
              <a:t>personal characteristics of the follower</a:t>
            </a:r>
            <a:r>
              <a:rPr lang="en-US" altLang="en-US" sz="1000">
                <a:ea typeface="ＭＳ Ｐゴシック" panose="020B0600070205080204" pitchFamily="34" charset="-128"/>
              </a:rPr>
              <a:t> (which include locus of control, experience, and perceived ability). </a:t>
            </a:r>
          </a:p>
          <a:p>
            <a:pPr>
              <a:lnSpc>
                <a:spcPct val="90000"/>
              </a:lnSpc>
              <a:buFont typeface="Calibri" panose="020F0502020204030204" pitchFamily="34" charset="0"/>
              <a:buAutoNum type="arabicPeriod"/>
            </a:pPr>
            <a:endParaRPr lang="en-US" altLang="en-US" sz="1000">
              <a:ea typeface="ＭＳ Ｐゴシック" panose="020B0600070205080204" pitchFamily="34" charset="-128"/>
            </a:endParaRPr>
          </a:p>
          <a:p>
            <a:pPr>
              <a:lnSpc>
                <a:spcPct val="90000"/>
              </a:lnSpc>
              <a:buFont typeface="+mj-lt" charset="0"/>
              <a:buNone/>
            </a:pPr>
            <a:r>
              <a:rPr lang="en-US" altLang="en-US" sz="1000">
                <a:ea typeface="ＭＳ Ｐゴシック" panose="020B0600070205080204" pitchFamily="34" charset="-128"/>
              </a:rPr>
              <a:t>Environmental factors determine the type of leadership behavior required to maximize subordinate outcomes. Personal characteristics of the follower determine how to interpret the environment and leadership behavior. For example, some predictions from path-goal theory are that:</a:t>
            </a:r>
          </a:p>
          <a:p>
            <a:pPr marL="449263" lvl="1" indent="-228600">
              <a:lnSpc>
                <a:spcPct val="90000"/>
              </a:lnSpc>
              <a:buFontTx/>
              <a:buChar char="•"/>
            </a:pPr>
            <a:r>
              <a:rPr lang="en-US" altLang="en-US" sz="1000">
                <a:ea typeface="ＭＳ Ｐゴシック" panose="020B0600070205080204" pitchFamily="34" charset="-128"/>
              </a:rPr>
              <a:t>Directive leadership leads to greater satisfaction when tasks are ambiguous or stressful and followers aren’t sure what to do.</a:t>
            </a:r>
          </a:p>
          <a:p>
            <a:pPr marL="449263" lvl="1" indent="-228600">
              <a:lnSpc>
                <a:spcPct val="90000"/>
              </a:lnSpc>
              <a:buFontTx/>
              <a:buChar char="•"/>
            </a:pPr>
            <a:r>
              <a:rPr lang="en-US" altLang="en-US" sz="1000">
                <a:ea typeface="ＭＳ Ｐゴシック" panose="020B0600070205080204" pitchFamily="34" charset="-128"/>
              </a:rPr>
              <a:t>Supportive leadership results in high employee performance and satisfaction when subordinates are performing structured tasks; and </a:t>
            </a:r>
          </a:p>
          <a:p>
            <a:pPr marL="449263" lvl="1" indent="-228600">
              <a:lnSpc>
                <a:spcPct val="90000"/>
              </a:lnSpc>
              <a:buFontTx/>
              <a:buChar char="•"/>
            </a:pPr>
            <a:r>
              <a:rPr lang="en-US" altLang="en-US" sz="1000">
                <a:ea typeface="ＭＳ Ｐゴシック" panose="020B0600070205080204" pitchFamily="34" charset="-128"/>
              </a:rPr>
              <a:t>Subordinates with an internal locus of control will be more satisfied with a participative style of leadership.</a:t>
            </a:r>
          </a:p>
          <a:p>
            <a:pPr>
              <a:lnSpc>
                <a:spcPct val="90000"/>
              </a:lnSpc>
            </a:pPr>
            <a:r>
              <a:rPr lang="en-US" altLang="en-US" sz="1000">
                <a:ea typeface="ＭＳ Ｐゴシック" panose="020B0600070205080204" pitchFamily="34" charset="-128"/>
              </a:rPr>
              <a:t> </a:t>
            </a:r>
          </a:p>
          <a:p>
            <a:pPr>
              <a:lnSpc>
                <a:spcPct val="90000"/>
              </a:lnSpc>
            </a:pPr>
            <a:r>
              <a:rPr lang="en-US" altLang="en-US" sz="1000">
                <a:ea typeface="ＭＳ Ｐゴシック" panose="020B0600070205080204" pitchFamily="34" charset="-128"/>
              </a:rPr>
              <a:t>Research findings on the path-goal model have been mixed due to the number of variables to examine. However, evidence does show that an employee’s performance and satisfaction are likely to be positively influenced when the leader chooses a leadership style that compensates for shortcomings in either the employee or the work setting. </a:t>
            </a:r>
          </a:p>
          <a:p>
            <a:pPr>
              <a:lnSpc>
                <a:spcPct val="90000"/>
              </a:lnSpc>
            </a:pPr>
            <a:endParaRPr lang="en-US" altLang="en-US" sz="1000">
              <a:ea typeface="ＭＳ Ｐゴシック" panose="020B0600070205080204" pitchFamily="34" charset="-128"/>
            </a:endParaRPr>
          </a:p>
        </p:txBody>
      </p:sp>
      <p:sp>
        <p:nvSpPr>
          <p:cNvPr id="54276" name="Slide Number Placeholder 3">
            <a:extLst>
              <a:ext uri="{FF2B5EF4-FFF2-40B4-BE49-F238E27FC236}">
                <a16:creationId xmlns:a16="http://schemas.microsoft.com/office/drawing/2014/main" id="{51536F2F-E3E2-D049-A481-C9588B05E4F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92FA34A-5DBF-9048-B3D7-FB1E2617FDA2}" type="slidenum">
              <a:rPr lang="en-US" altLang="en-US">
                <a:latin typeface="Calibri" panose="020F0502020204030204" pitchFamily="34" charset="0"/>
              </a:rPr>
              <a:pPr/>
              <a:t>30</a:t>
            </a:fld>
            <a:endParaRPr lang="en-US" altLang="en-US">
              <a:latin typeface="Calibri" panose="020F0502020204030204" pitchFamily="34" charset="0"/>
            </a:endParaRPr>
          </a:p>
        </p:txBody>
      </p:sp>
    </p:spTree>
    <p:extLst>
      <p:ext uri="{BB962C8B-B14F-4D97-AF65-F5344CB8AC3E}">
        <p14:creationId xmlns:p14="http://schemas.microsoft.com/office/powerpoint/2010/main" val="8603281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E4C33C48-9E34-CD40-A612-41E329ED45C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a:extLst>
              <a:ext uri="{FF2B5EF4-FFF2-40B4-BE49-F238E27FC236}">
                <a16:creationId xmlns:a16="http://schemas.microsoft.com/office/drawing/2014/main" id="{E3E18233-7746-9949-82A4-98A820F801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a:lnSpc>
                <a:spcPct val="80000"/>
              </a:lnSpc>
            </a:pPr>
            <a:r>
              <a:rPr lang="en-US" altLang="en-US" sz="1000">
                <a:ea typeface="ＭＳ Ｐゴシック" panose="020B0600070205080204" pitchFamily="34" charset="-128"/>
              </a:rPr>
              <a:t>Contemporary views of leadership include:</a:t>
            </a:r>
          </a:p>
          <a:p>
            <a:pPr marL="228600" indent="-228600">
              <a:lnSpc>
                <a:spcPct val="80000"/>
              </a:lnSpc>
              <a:buFont typeface="Calibri" panose="020F0502020204030204" pitchFamily="34" charset="0"/>
              <a:buAutoNum type="arabicPeriod"/>
            </a:pPr>
            <a:r>
              <a:rPr lang="en-US" altLang="en-US" sz="1000">
                <a:ea typeface="ＭＳ Ｐゴシック" panose="020B0600070205080204" pitchFamily="34" charset="-128"/>
              </a:rPr>
              <a:t>Leader-member exchange (LMX); </a:t>
            </a:r>
          </a:p>
          <a:p>
            <a:pPr marL="228600" indent="-228600">
              <a:lnSpc>
                <a:spcPct val="80000"/>
              </a:lnSpc>
              <a:buFont typeface="Calibri" panose="020F0502020204030204" pitchFamily="34" charset="0"/>
              <a:buAutoNum type="arabicPeriod"/>
            </a:pPr>
            <a:r>
              <a:rPr lang="en-US" altLang="en-US" sz="1000">
                <a:ea typeface="ＭＳ Ｐゴシック" panose="020B0600070205080204" pitchFamily="34" charset="-128"/>
              </a:rPr>
              <a:t>Transformational-transactional leadership;</a:t>
            </a:r>
          </a:p>
          <a:p>
            <a:pPr marL="228600" indent="-228600">
              <a:lnSpc>
                <a:spcPct val="80000"/>
              </a:lnSpc>
              <a:buFont typeface="Calibri" panose="020F0502020204030204" pitchFamily="34" charset="0"/>
              <a:buAutoNum type="arabicPeriod"/>
            </a:pPr>
            <a:r>
              <a:rPr lang="en-US" altLang="en-US" sz="1000">
                <a:ea typeface="ＭＳ Ｐゴシック" panose="020B0600070205080204" pitchFamily="34" charset="-128"/>
              </a:rPr>
              <a:t>Charismatic-visionary leadership; and </a:t>
            </a:r>
          </a:p>
          <a:p>
            <a:pPr marL="228600" indent="-228600">
              <a:lnSpc>
                <a:spcPct val="80000"/>
              </a:lnSpc>
              <a:buFont typeface="Calibri" panose="020F0502020204030204" pitchFamily="34" charset="0"/>
              <a:buAutoNum type="arabicPeriod"/>
            </a:pPr>
            <a:r>
              <a:rPr lang="en-US" altLang="en-US" sz="1000">
                <a:ea typeface="ＭＳ Ｐゴシック" panose="020B0600070205080204" pitchFamily="34" charset="-128"/>
              </a:rPr>
              <a:t>Team leadership.</a:t>
            </a:r>
          </a:p>
          <a:p>
            <a:pPr marL="228600" indent="-228600">
              <a:lnSpc>
                <a:spcPct val="80000"/>
              </a:lnSpc>
            </a:pPr>
            <a:endParaRPr lang="en-US" altLang="en-US" sz="1000" b="1">
              <a:ea typeface="ＭＳ Ｐゴシック" panose="020B0600070205080204" pitchFamily="34" charset="-128"/>
            </a:endParaRPr>
          </a:p>
          <a:p>
            <a:pPr marL="228600" indent="-228600">
              <a:lnSpc>
                <a:spcPct val="80000"/>
              </a:lnSpc>
            </a:pPr>
            <a:r>
              <a:rPr lang="en-US" altLang="en-US" sz="1000">
                <a:ea typeface="ＭＳ Ｐゴシック" panose="020B0600070205080204" pitchFamily="34" charset="-128"/>
              </a:rPr>
              <a:t>These views of leadership have a common theme: leaders who interact with, inspire, and support followers.</a:t>
            </a:r>
          </a:p>
          <a:p>
            <a:pPr marL="228600" indent="-228600">
              <a:lnSpc>
                <a:spcPct val="80000"/>
              </a:lnSpc>
            </a:pPr>
            <a:endParaRPr lang="en-US" altLang="en-US" sz="1000">
              <a:ea typeface="ＭＳ Ｐゴシック" panose="020B0600070205080204" pitchFamily="34" charset="-128"/>
            </a:endParaRPr>
          </a:p>
          <a:p>
            <a:pPr marL="228600" indent="-228600">
              <a:lnSpc>
                <a:spcPct val="80000"/>
              </a:lnSpc>
            </a:pPr>
            <a:r>
              <a:rPr lang="en-US" altLang="en-US" sz="1000" b="1">
                <a:ea typeface="ＭＳ Ｐゴシック" panose="020B0600070205080204" pitchFamily="34" charset="-128"/>
              </a:rPr>
              <a:t>Leader-member exchange (LMX) theory </a:t>
            </a:r>
            <a:r>
              <a:rPr lang="en-US" altLang="en-US" sz="1000">
                <a:ea typeface="ＭＳ Ｐゴシック" panose="020B0600070205080204" pitchFamily="34" charset="-128"/>
              </a:rPr>
              <a:t>says that leaders create in-groups and out-groups and that those in the in-group will have higher performance ratings, less turnover, and greater job satisfaction than those in the out-group. Leaders encourage LMX by rewarding employees with whom they want a closer linkage and punishing those with whom they do not. How a leader chooses who falls into each category isn’t definitive, but evidence indicates that in-group members have demographic, attitude, personality, and even gender similarities with the leader, or they have a higher level of competence than out-group members. </a:t>
            </a:r>
          </a:p>
          <a:p>
            <a:pPr marL="228600" indent="-228600">
              <a:lnSpc>
                <a:spcPct val="80000"/>
              </a:lnSpc>
            </a:pPr>
            <a:endParaRPr lang="en-US" altLang="en-US" sz="1000">
              <a:ea typeface="ＭＳ Ｐゴシック" panose="020B0600070205080204" pitchFamily="34" charset="-128"/>
            </a:endParaRPr>
          </a:p>
          <a:p>
            <a:pPr marL="228600" indent="-228600">
              <a:lnSpc>
                <a:spcPct val="80000"/>
              </a:lnSpc>
            </a:pPr>
            <a:r>
              <a:rPr lang="en-US" altLang="en-US" sz="1000">
                <a:ea typeface="ＭＳ Ｐゴシック" panose="020B0600070205080204" pitchFamily="34" charset="-128"/>
              </a:rPr>
              <a:t>Research on LMX supports the idea that leaders do differentiate among followers who report greater satisfaction with their boss, which is consistent with leaders choosing to invest time and resources in those whom they expect to perform best.</a:t>
            </a:r>
          </a:p>
          <a:p>
            <a:pPr marL="228600" indent="-228600">
              <a:lnSpc>
                <a:spcPct val="80000"/>
              </a:lnSpc>
            </a:pPr>
            <a:endParaRPr lang="en-US" altLang="en-US" sz="1000" b="1">
              <a:ea typeface="ＭＳ Ｐゴシック" panose="020B0600070205080204" pitchFamily="34" charset="-128"/>
            </a:endParaRPr>
          </a:p>
          <a:p>
            <a:pPr marL="228600" indent="-228600">
              <a:lnSpc>
                <a:spcPct val="80000"/>
              </a:lnSpc>
            </a:pPr>
            <a:endParaRPr lang="en-US" altLang="en-US" sz="1000">
              <a:ea typeface="ＭＳ Ｐゴシック" panose="020B0600070205080204" pitchFamily="34" charset="-128"/>
            </a:endParaRPr>
          </a:p>
          <a:p>
            <a:pPr marL="228600" indent="-228600">
              <a:lnSpc>
                <a:spcPct val="80000"/>
              </a:lnSpc>
            </a:pPr>
            <a:endParaRPr lang="en-US" altLang="en-US" sz="1000">
              <a:ea typeface="ＭＳ Ｐゴシック" panose="020B0600070205080204" pitchFamily="34" charset="-128"/>
            </a:endParaRPr>
          </a:p>
          <a:p>
            <a:pPr marL="228600" indent="-228600">
              <a:lnSpc>
                <a:spcPct val="80000"/>
              </a:lnSpc>
            </a:pPr>
            <a:endParaRPr lang="en-US" altLang="en-US" sz="1000" b="1">
              <a:ea typeface="ＭＳ Ｐゴシック" panose="020B0600070205080204" pitchFamily="34" charset="-128"/>
            </a:endParaRPr>
          </a:p>
          <a:p>
            <a:pPr marL="228600" indent="-228600">
              <a:lnSpc>
                <a:spcPct val="80000"/>
              </a:lnSpc>
            </a:pPr>
            <a:endParaRPr lang="en-US" altLang="en-US" sz="1000">
              <a:ea typeface="ＭＳ Ｐゴシック" panose="020B0600070205080204" pitchFamily="34" charset="-128"/>
            </a:endParaRPr>
          </a:p>
        </p:txBody>
      </p:sp>
      <p:sp>
        <p:nvSpPr>
          <p:cNvPr id="58372" name="Slide Number Placeholder 3">
            <a:extLst>
              <a:ext uri="{FF2B5EF4-FFF2-40B4-BE49-F238E27FC236}">
                <a16:creationId xmlns:a16="http://schemas.microsoft.com/office/drawing/2014/main" id="{A2E06F84-D408-414A-9704-ED651987BA3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74CEAD0-63F0-364C-A88A-4D0C7714CA48}" type="slidenum">
              <a:rPr lang="en-US" altLang="en-US">
                <a:latin typeface="Calibri" panose="020F0502020204030204" pitchFamily="34" charset="0"/>
              </a:rPr>
              <a:pPr/>
              <a:t>32</a:t>
            </a:fld>
            <a:endParaRPr lang="en-US" altLang="en-US">
              <a:latin typeface="Calibri" panose="020F0502020204030204" pitchFamily="34" charset="0"/>
            </a:endParaRPr>
          </a:p>
        </p:txBody>
      </p:sp>
    </p:spTree>
    <p:extLst>
      <p:ext uri="{BB962C8B-B14F-4D97-AF65-F5344CB8AC3E}">
        <p14:creationId xmlns:p14="http://schemas.microsoft.com/office/powerpoint/2010/main" val="12537930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E4C33C48-9E34-CD40-A612-41E329ED45C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a:extLst>
              <a:ext uri="{FF2B5EF4-FFF2-40B4-BE49-F238E27FC236}">
                <a16:creationId xmlns:a16="http://schemas.microsoft.com/office/drawing/2014/main" id="{E3E18233-7746-9949-82A4-98A820F801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28600" indent="-228600">
              <a:lnSpc>
                <a:spcPct val="80000"/>
              </a:lnSpc>
            </a:pPr>
            <a:r>
              <a:rPr lang="en-US" altLang="en-US" sz="1000">
                <a:ea typeface="ＭＳ Ｐゴシック" panose="020B0600070205080204" pitchFamily="34" charset="-128"/>
              </a:rPr>
              <a:t>Contemporary views of leadership include:</a:t>
            </a:r>
          </a:p>
          <a:p>
            <a:pPr marL="228600" indent="-228600">
              <a:lnSpc>
                <a:spcPct val="80000"/>
              </a:lnSpc>
              <a:buFont typeface="Calibri" panose="020F0502020204030204" pitchFamily="34" charset="0"/>
              <a:buAutoNum type="arabicPeriod"/>
            </a:pPr>
            <a:r>
              <a:rPr lang="en-US" altLang="en-US" sz="1000">
                <a:ea typeface="ＭＳ Ｐゴシック" panose="020B0600070205080204" pitchFamily="34" charset="-128"/>
              </a:rPr>
              <a:t>Leader-member exchange (LMX); </a:t>
            </a:r>
          </a:p>
          <a:p>
            <a:pPr marL="228600" indent="-228600">
              <a:lnSpc>
                <a:spcPct val="80000"/>
              </a:lnSpc>
              <a:buFont typeface="Calibri" panose="020F0502020204030204" pitchFamily="34" charset="0"/>
              <a:buAutoNum type="arabicPeriod"/>
            </a:pPr>
            <a:r>
              <a:rPr lang="en-US" altLang="en-US" sz="1000">
                <a:ea typeface="ＭＳ Ｐゴシック" panose="020B0600070205080204" pitchFamily="34" charset="-128"/>
              </a:rPr>
              <a:t>Transformational-transactional leadership;</a:t>
            </a:r>
          </a:p>
          <a:p>
            <a:pPr marL="228600" indent="-228600">
              <a:lnSpc>
                <a:spcPct val="80000"/>
              </a:lnSpc>
              <a:buFont typeface="Calibri" panose="020F0502020204030204" pitchFamily="34" charset="0"/>
              <a:buAutoNum type="arabicPeriod"/>
            </a:pPr>
            <a:r>
              <a:rPr lang="en-US" altLang="en-US" sz="1000">
                <a:ea typeface="ＭＳ Ｐゴシック" panose="020B0600070205080204" pitchFamily="34" charset="-128"/>
              </a:rPr>
              <a:t>Charismatic-visionary leadership; and </a:t>
            </a:r>
          </a:p>
          <a:p>
            <a:pPr marL="228600" indent="-228600">
              <a:lnSpc>
                <a:spcPct val="80000"/>
              </a:lnSpc>
              <a:buFont typeface="Calibri" panose="020F0502020204030204" pitchFamily="34" charset="0"/>
              <a:buAutoNum type="arabicPeriod"/>
            </a:pPr>
            <a:r>
              <a:rPr lang="en-US" altLang="en-US" sz="1000">
                <a:ea typeface="ＭＳ Ｐゴシック" panose="020B0600070205080204" pitchFamily="34" charset="-128"/>
              </a:rPr>
              <a:t>Team leadership.</a:t>
            </a:r>
          </a:p>
          <a:p>
            <a:pPr marL="228600" indent="-228600">
              <a:lnSpc>
                <a:spcPct val="80000"/>
              </a:lnSpc>
            </a:pPr>
            <a:endParaRPr lang="en-US" altLang="en-US" sz="1000" b="1">
              <a:ea typeface="ＭＳ Ｐゴシック" panose="020B0600070205080204" pitchFamily="34" charset="-128"/>
            </a:endParaRPr>
          </a:p>
          <a:p>
            <a:pPr marL="228600" indent="-228600">
              <a:lnSpc>
                <a:spcPct val="80000"/>
              </a:lnSpc>
            </a:pPr>
            <a:r>
              <a:rPr lang="en-US" altLang="en-US" sz="1000">
                <a:ea typeface="ＭＳ Ｐゴシック" panose="020B0600070205080204" pitchFamily="34" charset="-128"/>
              </a:rPr>
              <a:t>These views of leadership have a common theme: leaders who interact with, inspire, and support followers.</a:t>
            </a:r>
          </a:p>
          <a:p>
            <a:pPr marL="228600" indent="-228600">
              <a:lnSpc>
                <a:spcPct val="80000"/>
              </a:lnSpc>
            </a:pPr>
            <a:endParaRPr lang="en-US" altLang="en-US" sz="1000">
              <a:ea typeface="ＭＳ Ｐゴシック" panose="020B0600070205080204" pitchFamily="34" charset="-128"/>
            </a:endParaRPr>
          </a:p>
          <a:p>
            <a:pPr marL="228600" indent="-228600">
              <a:lnSpc>
                <a:spcPct val="80000"/>
              </a:lnSpc>
            </a:pPr>
            <a:r>
              <a:rPr lang="en-US" altLang="en-US" sz="1000" b="1">
                <a:ea typeface="ＭＳ Ｐゴシック" panose="020B0600070205080204" pitchFamily="34" charset="-128"/>
              </a:rPr>
              <a:t>Leader-member exchange (LMX) theory </a:t>
            </a:r>
            <a:r>
              <a:rPr lang="en-US" altLang="en-US" sz="1000">
                <a:ea typeface="ＭＳ Ｐゴシック" panose="020B0600070205080204" pitchFamily="34" charset="-128"/>
              </a:rPr>
              <a:t>says that leaders create in-groups and out-groups and that those in the in-group will have higher performance ratings, less turnover, and greater job satisfaction than those in the out-group. Leaders encourage LMX by rewarding employees with whom they want a closer linkage and punishing those with whom they do not. How a leader chooses who falls into each category isn’t definitive, but evidence indicates that in-group members have demographic, attitude, personality, and even gender similarities with the leader, or they have a higher level of competence than out-group members. </a:t>
            </a:r>
          </a:p>
          <a:p>
            <a:pPr marL="228600" indent="-228600">
              <a:lnSpc>
                <a:spcPct val="80000"/>
              </a:lnSpc>
            </a:pPr>
            <a:endParaRPr lang="en-US" altLang="en-US" sz="1000">
              <a:ea typeface="ＭＳ Ｐゴシック" panose="020B0600070205080204" pitchFamily="34" charset="-128"/>
            </a:endParaRPr>
          </a:p>
          <a:p>
            <a:pPr marL="228600" indent="-228600">
              <a:lnSpc>
                <a:spcPct val="80000"/>
              </a:lnSpc>
            </a:pPr>
            <a:r>
              <a:rPr lang="en-US" altLang="en-US" sz="1000">
                <a:ea typeface="ＭＳ Ｐゴシック" panose="020B0600070205080204" pitchFamily="34" charset="-128"/>
              </a:rPr>
              <a:t>Research on LMX supports the idea that leaders do differentiate among followers who report greater satisfaction with their boss, which is consistent with leaders choosing to invest time and resources in those whom they expect to perform best.</a:t>
            </a:r>
          </a:p>
          <a:p>
            <a:pPr marL="228600" indent="-228600">
              <a:lnSpc>
                <a:spcPct val="80000"/>
              </a:lnSpc>
            </a:pPr>
            <a:endParaRPr lang="en-US" altLang="en-US" sz="1000" b="1">
              <a:ea typeface="ＭＳ Ｐゴシック" panose="020B0600070205080204" pitchFamily="34" charset="-128"/>
            </a:endParaRPr>
          </a:p>
          <a:p>
            <a:pPr marL="228600" indent="-228600">
              <a:lnSpc>
                <a:spcPct val="80000"/>
              </a:lnSpc>
            </a:pPr>
            <a:endParaRPr lang="en-US" altLang="en-US" sz="1000">
              <a:ea typeface="ＭＳ Ｐゴシック" panose="020B0600070205080204" pitchFamily="34" charset="-128"/>
            </a:endParaRPr>
          </a:p>
          <a:p>
            <a:pPr marL="228600" indent="-228600">
              <a:lnSpc>
                <a:spcPct val="80000"/>
              </a:lnSpc>
            </a:pPr>
            <a:endParaRPr lang="en-US" altLang="en-US" sz="1000">
              <a:ea typeface="ＭＳ Ｐゴシック" panose="020B0600070205080204" pitchFamily="34" charset="-128"/>
            </a:endParaRPr>
          </a:p>
          <a:p>
            <a:pPr marL="228600" indent="-228600">
              <a:lnSpc>
                <a:spcPct val="80000"/>
              </a:lnSpc>
            </a:pPr>
            <a:endParaRPr lang="en-US" altLang="en-US" sz="1000" b="1">
              <a:ea typeface="ＭＳ Ｐゴシック" panose="020B0600070205080204" pitchFamily="34" charset="-128"/>
            </a:endParaRPr>
          </a:p>
          <a:p>
            <a:pPr marL="228600" indent="-228600">
              <a:lnSpc>
                <a:spcPct val="80000"/>
              </a:lnSpc>
            </a:pPr>
            <a:endParaRPr lang="en-US" altLang="en-US" sz="1000">
              <a:ea typeface="ＭＳ Ｐゴシック" panose="020B0600070205080204" pitchFamily="34" charset="-128"/>
            </a:endParaRPr>
          </a:p>
        </p:txBody>
      </p:sp>
      <p:sp>
        <p:nvSpPr>
          <p:cNvPr id="58372" name="Slide Number Placeholder 3">
            <a:extLst>
              <a:ext uri="{FF2B5EF4-FFF2-40B4-BE49-F238E27FC236}">
                <a16:creationId xmlns:a16="http://schemas.microsoft.com/office/drawing/2014/main" id="{A2E06F84-D408-414A-9704-ED651987BA3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74CEAD0-63F0-364C-A88A-4D0C7714CA48}" type="slidenum">
              <a:rPr lang="en-US" altLang="en-US">
                <a:latin typeface="Calibri" panose="020F0502020204030204" pitchFamily="34" charset="0"/>
              </a:rPr>
              <a:pPr/>
              <a:t>33</a:t>
            </a:fld>
            <a:endParaRPr lang="en-US" altLang="en-US">
              <a:latin typeface="Calibri" panose="020F0502020204030204" pitchFamily="34" charset="0"/>
            </a:endParaRPr>
          </a:p>
        </p:txBody>
      </p:sp>
    </p:spTree>
    <p:extLst>
      <p:ext uri="{BB962C8B-B14F-4D97-AF65-F5344CB8AC3E}">
        <p14:creationId xmlns:p14="http://schemas.microsoft.com/office/powerpoint/2010/main" val="4073289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id="{3DE4D47D-C1CB-004D-A7C2-797029B1CE9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a:extLst>
              <a:ext uri="{FF2B5EF4-FFF2-40B4-BE49-F238E27FC236}">
                <a16:creationId xmlns:a16="http://schemas.microsoft.com/office/drawing/2014/main" id="{7C38D1EE-3BB8-A34B-9380-67E2C4DA5E4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a:ea typeface="ＭＳ Ｐゴシック" panose="020B0600070205080204" pitchFamily="34" charset="-128"/>
              </a:rPr>
              <a:t>Many early leadership theories viewed leaders as </a:t>
            </a:r>
            <a:r>
              <a:rPr lang="en-US" altLang="en-US" sz="1000" b="1">
                <a:ea typeface="ＭＳ Ｐゴシック" panose="020B0600070205080204" pitchFamily="34" charset="-128"/>
              </a:rPr>
              <a:t>transactional figures</a:t>
            </a:r>
            <a:r>
              <a:rPr lang="en-US" altLang="en-US" sz="1000">
                <a:ea typeface="ＭＳ Ｐゴシック" panose="020B0600070205080204" pitchFamily="34" charset="-128"/>
              </a:rPr>
              <a:t> who lead primarily by using social exchanges (or transactions) and guide or motivate followers to work toward established goals by exchanging rewards for their productivity.</a:t>
            </a:r>
          </a:p>
          <a:p>
            <a:endParaRPr lang="en-US" altLang="en-US" sz="1000">
              <a:ea typeface="ＭＳ Ｐゴシック" panose="020B0600070205080204" pitchFamily="34" charset="-128"/>
            </a:endParaRPr>
          </a:p>
          <a:p>
            <a:r>
              <a:rPr lang="en-US" altLang="en-US" sz="1000">
                <a:ea typeface="ＭＳ Ｐゴシック" panose="020B0600070205080204" pitchFamily="34" charset="-128"/>
              </a:rPr>
              <a:t>But another type of leader—a </a:t>
            </a:r>
            <a:r>
              <a:rPr lang="en-US" altLang="en-US" sz="1000" b="1">
                <a:ea typeface="ＭＳ Ｐゴシック" panose="020B0600070205080204" pitchFamily="34" charset="-128"/>
              </a:rPr>
              <a:t>transformational leader</a:t>
            </a:r>
            <a:r>
              <a:rPr lang="en-US" altLang="en-US" sz="1000">
                <a:ea typeface="ＭＳ Ｐゴシック" panose="020B0600070205080204" pitchFamily="34" charset="-128"/>
              </a:rPr>
              <a:t>—stimulates and inspires (transforms) followers to achieve extraordinary outcomes. Transformational leadership produces levels of employee effort and performance that go beyond what would occur with a transactional approach and instills in followers the ability to question established views, including those held by the leader.</a:t>
            </a:r>
          </a:p>
          <a:p>
            <a:endParaRPr lang="en-US" altLang="en-US" sz="1000">
              <a:ea typeface="ＭＳ Ｐゴシック" panose="020B0600070205080204" pitchFamily="34" charset="-128"/>
            </a:endParaRPr>
          </a:p>
          <a:p>
            <a:r>
              <a:rPr lang="en-US" altLang="en-US" sz="1000">
                <a:ea typeface="ＭＳ Ｐゴシック" panose="020B0600070205080204" pitchFamily="34" charset="-128"/>
              </a:rPr>
              <a:t>There is a great deal of evidence that shows transformational leadership is superior to transactional leadership. Studies that looked at managers in different settings found that transformational leaders were evaluated as more effective, higher performers, and more promotable than their transactional counterparts, and also more interpersonally sensitive. Additionally, transformational leadership is strongly correlated with lower turnover rates and higher levels of productivity, work engagement, employee satisfaction, creativity, goal attainment, and follower well-being.</a:t>
            </a:r>
          </a:p>
        </p:txBody>
      </p:sp>
      <p:sp>
        <p:nvSpPr>
          <p:cNvPr id="60420" name="Slide Number Placeholder 3">
            <a:extLst>
              <a:ext uri="{FF2B5EF4-FFF2-40B4-BE49-F238E27FC236}">
                <a16:creationId xmlns:a16="http://schemas.microsoft.com/office/drawing/2014/main" id="{D2F7EF19-2584-DE49-A68D-FEE7CA8D806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3C14DC1-8F2A-3C48-9D10-B006D131BDB7}" type="slidenum">
              <a:rPr lang="en-US" altLang="en-US">
                <a:latin typeface="Calibri" panose="020F0502020204030204" pitchFamily="34" charset="0"/>
              </a:rPr>
              <a:pPr/>
              <a:t>34</a:t>
            </a:fld>
            <a:endParaRPr lang="en-US" altLang="en-US">
              <a:latin typeface="Calibri" panose="020F0502020204030204" pitchFamily="34" charset="0"/>
            </a:endParaRPr>
          </a:p>
        </p:txBody>
      </p:sp>
    </p:spTree>
    <p:extLst>
      <p:ext uri="{BB962C8B-B14F-4D97-AF65-F5344CB8AC3E}">
        <p14:creationId xmlns:p14="http://schemas.microsoft.com/office/powerpoint/2010/main" val="20718864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50F78C4E-24FD-8248-90E3-627CAE7EAD2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a:extLst>
              <a:ext uri="{FF2B5EF4-FFF2-40B4-BE49-F238E27FC236}">
                <a16:creationId xmlns:a16="http://schemas.microsoft.com/office/drawing/2014/main" id="{FF2EEB44-C63B-FC44-9ABC-8D4746D9C2F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100">
                <a:ea typeface="ＭＳ Ｐゴシック" panose="020B0600070205080204" pitchFamily="34" charset="-128"/>
              </a:rPr>
              <a:t>Amazon.com founder and CEO Jeff Bezos is a charismatic leader. Shown here introducing Amazon’s new Kindle Fire tablets, he is described as energetic, enthusiastic,</a:t>
            </a:r>
          </a:p>
          <a:p>
            <a:r>
              <a:rPr lang="en-US" altLang="en-US" sz="1100">
                <a:ea typeface="ＭＳ Ｐゴシック" panose="020B0600070205080204" pitchFamily="34" charset="-128"/>
              </a:rPr>
              <a:t>optimistic, and self-confident. Bezos has the drive to set and pursue goals for risky new ventures and uses his charisma to inspire his employees to work hard to achieve them.</a:t>
            </a:r>
          </a:p>
          <a:p>
            <a:endParaRPr lang="en-US" altLang="en-US" sz="1100">
              <a:ea typeface="ＭＳ Ｐゴシック" panose="020B0600070205080204" pitchFamily="34" charset="-128"/>
            </a:endParaRPr>
          </a:p>
          <a:p>
            <a:r>
              <a:rPr lang="en-US" altLang="en-US" sz="900">
                <a:ea typeface="ＭＳ Ｐゴシック" panose="020B0600070205080204" pitchFamily="34" charset="-128"/>
              </a:rPr>
              <a:t>A </a:t>
            </a:r>
            <a:r>
              <a:rPr lang="en-US" altLang="en-US" sz="900" b="1">
                <a:ea typeface="ＭＳ Ｐゴシック" panose="020B0600070205080204" pitchFamily="34" charset="-128"/>
              </a:rPr>
              <a:t>charismatic leader </a:t>
            </a:r>
            <a:r>
              <a:rPr lang="en-US" altLang="en-US" sz="900">
                <a:ea typeface="ＭＳ Ｐゴシック" panose="020B0600070205080204" pitchFamily="34" charset="-128"/>
              </a:rPr>
              <a:t>is an enthusiastic, self-confident leader whose personality and actions influence people to behave in certain ways. The most comprehensive analysis of charismatic leaders identified the following five personal characteristics they share:</a:t>
            </a:r>
          </a:p>
          <a:p>
            <a:pPr>
              <a:lnSpc>
                <a:spcPct val="90000"/>
              </a:lnSpc>
              <a:buFont typeface="Times" pitchFamily="2" charset="0"/>
              <a:buChar char="•"/>
            </a:pPr>
            <a:r>
              <a:rPr lang="en-US" altLang="en-US" sz="900">
                <a:ea typeface="ＭＳ Ｐゴシック" panose="020B0600070205080204" pitchFamily="34" charset="-128"/>
              </a:rPr>
              <a:t>They have a vision;</a:t>
            </a:r>
          </a:p>
          <a:p>
            <a:pPr>
              <a:lnSpc>
                <a:spcPct val="90000"/>
              </a:lnSpc>
              <a:buFont typeface="Times" pitchFamily="2" charset="0"/>
              <a:buChar char="•"/>
            </a:pPr>
            <a:r>
              <a:rPr lang="en-US" altLang="en-US" sz="900">
                <a:ea typeface="ＭＳ Ｐゴシック" panose="020B0600070205080204" pitchFamily="34" charset="-128"/>
              </a:rPr>
              <a:t>The have the ability to articulate that vision</a:t>
            </a:r>
          </a:p>
          <a:p>
            <a:pPr>
              <a:lnSpc>
                <a:spcPct val="90000"/>
              </a:lnSpc>
              <a:buFont typeface="Times" pitchFamily="2" charset="0"/>
              <a:buChar char="•"/>
            </a:pPr>
            <a:r>
              <a:rPr lang="en-US" altLang="en-US" sz="900">
                <a:ea typeface="ＭＳ Ｐゴシック" panose="020B0600070205080204" pitchFamily="34" charset="-128"/>
              </a:rPr>
              <a:t>They are willing to take risks to achieve that vision;</a:t>
            </a:r>
          </a:p>
          <a:p>
            <a:pPr>
              <a:lnSpc>
                <a:spcPct val="90000"/>
              </a:lnSpc>
              <a:buFont typeface="Times" pitchFamily="2" charset="0"/>
              <a:buChar char="•"/>
            </a:pPr>
            <a:r>
              <a:rPr lang="en-US" altLang="en-US" sz="900">
                <a:ea typeface="ＭＳ Ｐゴシック" panose="020B0600070205080204" pitchFamily="34" charset="-128"/>
              </a:rPr>
              <a:t>They are sensitive to both environmental constraints and follower needs; and</a:t>
            </a:r>
          </a:p>
          <a:p>
            <a:pPr>
              <a:lnSpc>
                <a:spcPct val="90000"/>
              </a:lnSpc>
              <a:buFont typeface="Times" pitchFamily="2" charset="0"/>
              <a:buChar char="•"/>
            </a:pPr>
            <a:r>
              <a:rPr lang="en-US" altLang="en-US" sz="900">
                <a:ea typeface="ＭＳ Ｐゴシック" panose="020B0600070205080204" pitchFamily="34" charset="-128"/>
              </a:rPr>
              <a:t>They demonstrate behaviors that are out of the ordinary.</a:t>
            </a:r>
          </a:p>
          <a:p>
            <a:pPr>
              <a:lnSpc>
                <a:spcPct val="90000"/>
              </a:lnSpc>
            </a:pPr>
            <a:endParaRPr lang="en-US" altLang="en-US" sz="900">
              <a:ea typeface="ＭＳ Ｐゴシック" panose="020B0600070205080204" pitchFamily="34" charset="-128"/>
            </a:endParaRPr>
          </a:p>
          <a:p>
            <a:pPr>
              <a:lnSpc>
                <a:spcPct val="90000"/>
              </a:lnSpc>
            </a:pPr>
            <a:r>
              <a:rPr lang="en-US" altLang="en-US" sz="900">
                <a:ea typeface="ＭＳ Ｐゴシック" panose="020B0600070205080204" pitchFamily="34" charset="-128"/>
              </a:rPr>
              <a:t>An increasing body of evidence shows impressive correlations between charismatic leadership and high performance and satisfaction among followers. Although a small number of experts still think that charisma can’t be learned, most believe that individuals can be trained to exhibit charismatic behaviors.  </a:t>
            </a:r>
          </a:p>
          <a:p>
            <a:pPr>
              <a:lnSpc>
                <a:spcPct val="90000"/>
              </a:lnSpc>
            </a:pPr>
            <a:endParaRPr lang="en-US" altLang="en-US" sz="900">
              <a:ea typeface="ＭＳ Ｐゴシック" panose="020B0600070205080204" pitchFamily="34" charset="-128"/>
            </a:endParaRPr>
          </a:p>
          <a:p>
            <a:pPr>
              <a:lnSpc>
                <a:spcPct val="90000"/>
              </a:lnSpc>
            </a:pPr>
            <a:r>
              <a:rPr lang="en-US" altLang="en-US" sz="900">
                <a:ea typeface="ＭＳ Ｐゴシック" panose="020B0600070205080204" pitchFamily="34" charset="-128"/>
              </a:rPr>
              <a:t>Although the term “vision” is often linked with charismatic leadership, </a:t>
            </a:r>
            <a:r>
              <a:rPr lang="en-US" altLang="en-US" sz="900" b="1">
                <a:ea typeface="ＭＳ Ｐゴシック" panose="020B0600070205080204" pitchFamily="34" charset="-128"/>
              </a:rPr>
              <a:t>visionary leadership </a:t>
            </a:r>
            <a:r>
              <a:rPr lang="en-US" altLang="en-US" sz="900">
                <a:ea typeface="ＭＳ Ｐゴシック" panose="020B0600070205080204" pitchFamily="34" charset="-128"/>
              </a:rPr>
              <a:t>is the ability to create and articulate a realistic, credible, and attractive vision of the future that improves upon the present situation. This vision effectively “jump-starts” the future by calling forth the skills, talents, and resources to make it happen.</a:t>
            </a:r>
          </a:p>
          <a:p>
            <a:pPr>
              <a:lnSpc>
                <a:spcPct val="90000"/>
              </a:lnSpc>
            </a:pPr>
            <a:endParaRPr lang="en-US" altLang="en-US" sz="900">
              <a:ea typeface="ＭＳ Ｐゴシック" panose="020B0600070205080204" pitchFamily="34" charset="-128"/>
            </a:endParaRPr>
          </a:p>
          <a:p>
            <a:pPr>
              <a:lnSpc>
                <a:spcPct val="90000"/>
              </a:lnSpc>
            </a:pPr>
            <a:r>
              <a:rPr lang="en-US" altLang="en-US" sz="900">
                <a:ea typeface="ＭＳ Ｐゴシック" panose="020B0600070205080204" pitchFamily="34" charset="-128"/>
              </a:rPr>
              <a:t>An organization’s vision should offer clear and compelling imagery that taps into members’ emotions and inspires enthusiasm to pursue the organization’s goals. It should generate possibilities that are inspirational and unique and offer new ways of doing things that are clearly better for the organization and its members.</a:t>
            </a:r>
          </a:p>
        </p:txBody>
      </p:sp>
      <p:sp>
        <p:nvSpPr>
          <p:cNvPr id="62468" name="Slide Number Placeholder 3">
            <a:extLst>
              <a:ext uri="{FF2B5EF4-FFF2-40B4-BE49-F238E27FC236}">
                <a16:creationId xmlns:a16="http://schemas.microsoft.com/office/drawing/2014/main" id="{DBB85A4F-FB1E-4C48-BC5A-AF29ECB4F17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E12D346-4347-8841-8447-34DB6F171BD1}" type="slidenum">
              <a:rPr lang="en-US" altLang="en-US">
                <a:latin typeface="Calibri" panose="020F0502020204030204" pitchFamily="34" charset="0"/>
              </a:rPr>
              <a:pPr/>
              <a:t>35</a:t>
            </a:fld>
            <a:endParaRPr lang="en-US" altLang="en-US">
              <a:latin typeface="Calibri" panose="020F0502020204030204" pitchFamily="34" charset="0"/>
            </a:endParaRPr>
          </a:p>
        </p:txBody>
      </p:sp>
    </p:spTree>
    <p:extLst>
      <p:ext uri="{BB962C8B-B14F-4D97-AF65-F5344CB8AC3E}">
        <p14:creationId xmlns:p14="http://schemas.microsoft.com/office/powerpoint/2010/main" val="41672083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a:extLst>
              <a:ext uri="{FF2B5EF4-FFF2-40B4-BE49-F238E27FC236}">
                <a16:creationId xmlns:a16="http://schemas.microsoft.com/office/drawing/2014/main" id="{B5C50F14-8271-4F48-A45C-FFE8B7F382D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a:extLst>
              <a:ext uri="{FF2B5EF4-FFF2-40B4-BE49-F238E27FC236}">
                <a16:creationId xmlns:a16="http://schemas.microsoft.com/office/drawing/2014/main" id="{12B6BA2F-B06D-B04A-8072-1BB93340B20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r>
              <a:rPr lang="en-US" altLang="en-US" sz="1100">
                <a:ea typeface="ＭＳ Ｐゴシック" panose="020B0600070205080204" pitchFamily="34" charset="-128"/>
              </a:rPr>
              <a:t>Because leadership is increasingly taking place within a team context, the role of the leader in guiding team members has become increasingly important. The role of </a:t>
            </a:r>
            <a:r>
              <a:rPr lang="en-US" altLang="en-US" sz="1100" b="1">
                <a:ea typeface="ＭＳ Ｐゴシック" panose="020B0600070205080204" pitchFamily="34" charset="-128"/>
              </a:rPr>
              <a:t>team leader </a:t>
            </a:r>
            <a:r>
              <a:rPr lang="en-US" altLang="en-US" sz="1100">
                <a:ea typeface="ＭＳ Ｐゴシック" panose="020B0600070205080204" pitchFamily="34" charset="-128"/>
              </a:rPr>
              <a:t>is different from the traditional leadership role and many leaders are not equipped to handle the shift to employee teams. </a:t>
            </a:r>
          </a:p>
          <a:p>
            <a:pPr>
              <a:lnSpc>
                <a:spcPct val="90000"/>
              </a:lnSpc>
            </a:pPr>
            <a:endParaRPr lang="en-US" altLang="en-US" sz="1100">
              <a:ea typeface="ＭＳ Ｐゴシック" panose="020B0600070205080204" pitchFamily="34" charset="-128"/>
            </a:endParaRPr>
          </a:p>
          <a:p>
            <a:pPr>
              <a:lnSpc>
                <a:spcPct val="90000"/>
              </a:lnSpc>
            </a:pPr>
            <a:r>
              <a:rPr lang="en-US" altLang="en-US" sz="1100">
                <a:ea typeface="ＭＳ Ｐゴシック" panose="020B0600070205080204" pitchFamily="34" charset="-128"/>
              </a:rPr>
              <a:t>Managers have to learn skills such as patiently sharing information, being able to trust others and to give up authority, and understanding when to intervene and when not to. One study looking at organizations that had reorganized themselves around employee teams found certain common responsibilities of all leaders, including:</a:t>
            </a:r>
          </a:p>
          <a:p>
            <a:pPr lvl="1" indent="-220663">
              <a:lnSpc>
                <a:spcPct val="90000"/>
              </a:lnSpc>
              <a:buFontTx/>
              <a:buChar char="•"/>
            </a:pPr>
            <a:r>
              <a:rPr lang="en-US" altLang="en-US" sz="1100">
                <a:ea typeface="ＭＳ Ｐゴシック" panose="020B0600070205080204" pitchFamily="34" charset="-128"/>
              </a:rPr>
              <a:t>Coaching</a:t>
            </a:r>
          </a:p>
          <a:p>
            <a:pPr lvl="1" indent="-220663">
              <a:lnSpc>
                <a:spcPct val="90000"/>
              </a:lnSpc>
              <a:buFontTx/>
              <a:buChar char="•"/>
            </a:pPr>
            <a:r>
              <a:rPr lang="en-US" altLang="en-US" sz="1100">
                <a:ea typeface="ＭＳ Ｐゴシック" panose="020B0600070205080204" pitchFamily="34" charset="-128"/>
              </a:rPr>
              <a:t>Facilitating</a:t>
            </a:r>
          </a:p>
          <a:p>
            <a:pPr lvl="1" indent="-220663">
              <a:lnSpc>
                <a:spcPct val="90000"/>
              </a:lnSpc>
              <a:buFontTx/>
              <a:buChar char="•"/>
            </a:pPr>
            <a:r>
              <a:rPr lang="en-US" altLang="en-US" sz="1100">
                <a:ea typeface="ＭＳ Ｐゴシック" panose="020B0600070205080204" pitchFamily="34" charset="-128"/>
              </a:rPr>
              <a:t>Handling disciplinary problems</a:t>
            </a:r>
          </a:p>
          <a:p>
            <a:pPr lvl="1" indent="-220663">
              <a:lnSpc>
                <a:spcPct val="90000"/>
              </a:lnSpc>
              <a:buFontTx/>
              <a:buChar char="•"/>
            </a:pPr>
            <a:r>
              <a:rPr lang="en-US" altLang="en-US" sz="1100">
                <a:ea typeface="ＭＳ Ｐゴシック" panose="020B0600070205080204" pitchFamily="34" charset="-128"/>
              </a:rPr>
              <a:t>Reviewing team and individual performance</a:t>
            </a:r>
          </a:p>
          <a:p>
            <a:pPr lvl="1" indent="-220663">
              <a:lnSpc>
                <a:spcPct val="90000"/>
              </a:lnSpc>
              <a:buFontTx/>
              <a:buChar char="•"/>
            </a:pPr>
            <a:r>
              <a:rPr lang="en-US" altLang="en-US" sz="1100">
                <a:ea typeface="ＭＳ Ｐゴシック" panose="020B0600070205080204" pitchFamily="34" charset="-128"/>
              </a:rPr>
              <a:t>Training, and </a:t>
            </a:r>
          </a:p>
          <a:p>
            <a:pPr lvl="1" indent="-220663">
              <a:lnSpc>
                <a:spcPct val="90000"/>
              </a:lnSpc>
              <a:buFontTx/>
              <a:buChar char="•"/>
            </a:pPr>
            <a:r>
              <a:rPr lang="en-US" altLang="en-US" sz="1100">
                <a:ea typeface="ＭＳ Ｐゴシック" panose="020B0600070205080204" pitchFamily="34" charset="-128"/>
              </a:rPr>
              <a:t>Communication.</a:t>
            </a:r>
          </a:p>
          <a:p>
            <a:pPr>
              <a:lnSpc>
                <a:spcPct val="90000"/>
              </a:lnSpc>
            </a:pPr>
            <a:endParaRPr lang="en-US" altLang="en-US" sz="1100">
              <a:ea typeface="ＭＳ Ｐゴシック" panose="020B0600070205080204" pitchFamily="34" charset="-128"/>
            </a:endParaRPr>
          </a:p>
          <a:p>
            <a:pPr>
              <a:lnSpc>
                <a:spcPct val="90000"/>
              </a:lnSpc>
            </a:pPr>
            <a:r>
              <a:rPr lang="en-US" altLang="en-US" sz="1100">
                <a:ea typeface="ＭＳ Ｐゴシック" panose="020B0600070205080204" pitchFamily="34" charset="-128"/>
              </a:rPr>
              <a:t>A good way to describe the team leader’s job is to focus on two priorities: </a:t>
            </a:r>
          </a:p>
          <a:p>
            <a:pPr>
              <a:lnSpc>
                <a:spcPct val="90000"/>
              </a:lnSpc>
              <a:buFont typeface="Calibri" panose="020F0502020204030204" pitchFamily="34" charset="0"/>
              <a:buAutoNum type="arabicPeriod"/>
            </a:pPr>
            <a:r>
              <a:rPr lang="en-US" altLang="en-US" sz="1100">
                <a:ea typeface="ＭＳ Ｐゴシック" panose="020B0600070205080204" pitchFamily="34" charset="-128"/>
              </a:rPr>
              <a:t>Managing the team’s external boundary; and </a:t>
            </a:r>
          </a:p>
          <a:p>
            <a:pPr>
              <a:lnSpc>
                <a:spcPct val="90000"/>
              </a:lnSpc>
              <a:buFont typeface="Calibri" panose="020F0502020204030204" pitchFamily="34" charset="0"/>
              <a:buAutoNum type="arabicPeriod"/>
            </a:pPr>
            <a:r>
              <a:rPr lang="en-US" altLang="en-US" sz="1100">
                <a:ea typeface="ＭＳ Ｐゴシック" panose="020B0600070205080204" pitchFamily="34" charset="-128"/>
              </a:rPr>
              <a:t>Facilitating the team process.</a:t>
            </a:r>
          </a:p>
          <a:p>
            <a:pPr>
              <a:lnSpc>
                <a:spcPct val="90000"/>
              </a:lnSpc>
              <a:buFont typeface="+mj-lt" charset="0"/>
              <a:buNone/>
            </a:pPr>
            <a:endParaRPr lang="en-US" altLang="en-US" sz="1100">
              <a:ea typeface="ＭＳ Ｐゴシック" panose="020B0600070205080204" pitchFamily="34" charset="-128"/>
            </a:endParaRPr>
          </a:p>
          <a:p>
            <a:pPr>
              <a:lnSpc>
                <a:spcPct val="90000"/>
              </a:lnSpc>
              <a:buFont typeface="+mj-lt" charset="0"/>
              <a:buNone/>
            </a:pPr>
            <a:r>
              <a:rPr lang="en-US" altLang="en-US" sz="1100">
                <a:ea typeface="ＭＳ Ｐゴシック" panose="020B0600070205080204" pitchFamily="34" charset="-128"/>
              </a:rPr>
              <a:t>These priorities entail the four specific leadership roles we see in Exhibit 12-5.</a:t>
            </a:r>
          </a:p>
        </p:txBody>
      </p:sp>
      <p:sp>
        <p:nvSpPr>
          <p:cNvPr id="64516" name="Slide Number Placeholder 3">
            <a:extLst>
              <a:ext uri="{FF2B5EF4-FFF2-40B4-BE49-F238E27FC236}">
                <a16:creationId xmlns:a16="http://schemas.microsoft.com/office/drawing/2014/main" id="{A573E78D-60E5-384D-B230-1C12E66BFB5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8F6A920-2B01-7A46-9B61-89D9C8562A2D}" type="slidenum">
              <a:rPr lang="en-US" altLang="en-US">
                <a:latin typeface="Calibri" panose="020F0502020204030204" pitchFamily="34" charset="0"/>
              </a:rPr>
              <a:pPr/>
              <a:t>36</a:t>
            </a:fld>
            <a:endParaRPr lang="en-US" altLang="en-US">
              <a:latin typeface="Calibri" panose="020F0502020204030204" pitchFamily="34" charset="0"/>
            </a:endParaRPr>
          </a:p>
        </p:txBody>
      </p:sp>
    </p:spTree>
    <p:extLst>
      <p:ext uri="{BB962C8B-B14F-4D97-AF65-F5344CB8AC3E}">
        <p14:creationId xmlns:p14="http://schemas.microsoft.com/office/powerpoint/2010/main" val="2960992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Corresponds to </a:t>
            </a:r>
            <a:r>
              <a:rPr lang="en-US" i="1" baseline="0" dirty="0"/>
              <a:t>section 1.3, pages 5-7 of the Project Team Leadership and Communication book.</a:t>
            </a:r>
            <a:endParaRPr lang="en-US" i="1"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next slide is the types of influence</a:t>
            </a:r>
          </a:p>
        </p:txBody>
      </p:sp>
      <p:sp>
        <p:nvSpPr>
          <p:cNvPr id="4" name="Slide Number Placeholder 3"/>
          <p:cNvSpPr>
            <a:spLocks noGrp="1"/>
          </p:cNvSpPr>
          <p:nvPr>
            <p:ph type="sldNum" sz="quarter" idx="10"/>
          </p:nvPr>
        </p:nvSpPr>
        <p:spPr/>
        <p:txBody>
          <a:bodyPr/>
          <a:lstStyle/>
          <a:p>
            <a:fld id="{EF4432E4-4C49-4E27-8846-7ED75FA30D5D}" type="slidenum">
              <a:rPr lang="en-US" smtClean="0"/>
              <a:t>38</a:t>
            </a:fld>
            <a:endParaRPr lang="en-US"/>
          </a:p>
        </p:txBody>
      </p:sp>
    </p:spTree>
    <p:extLst>
      <p:ext uri="{BB962C8B-B14F-4D97-AF65-F5344CB8AC3E}">
        <p14:creationId xmlns:p14="http://schemas.microsoft.com/office/powerpoint/2010/main" val="23849182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Corresponds to </a:t>
            </a:r>
            <a:r>
              <a:rPr lang="en-US" i="1" baseline="0" dirty="0"/>
              <a:t>page 6 of the Project Team Leadership and Communication book.</a:t>
            </a:r>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39</a:t>
            </a:fld>
            <a:endParaRPr lang="en-US"/>
          </a:p>
        </p:txBody>
      </p:sp>
    </p:spTree>
    <p:extLst>
      <p:ext uri="{BB962C8B-B14F-4D97-AF65-F5344CB8AC3E}">
        <p14:creationId xmlns:p14="http://schemas.microsoft.com/office/powerpoint/2010/main" val="20459571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Corresponds to </a:t>
            </a:r>
            <a:r>
              <a:rPr lang="en-US" i="1" baseline="0" dirty="0"/>
              <a:t>page 6 of the Project Team Leadership and Communication book.</a:t>
            </a:r>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40</a:t>
            </a:fld>
            <a:endParaRPr lang="en-US"/>
          </a:p>
        </p:txBody>
      </p:sp>
    </p:spTree>
    <p:extLst>
      <p:ext uri="{BB962C8B-B14F-4D97-AF65-F5344CB8AC3E}">
        <p14:creationId xmlns:p14="http://schemas.microsoft.com/office/powerpoint/2010/main" val="14516506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Corresponds to </a:t>
            </a:r>
            <a:r>
              <a:rPr lang="en-US" i="1" baseline="0" dirty="0"/>
              <a:t>section 1.4, pages 7-10 of the Project Team Leadership and Communication book.</a:t>
            </a:r>
            <a:endParaRPr lang="en-US" i="1"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next 2 slide are the types of motivators</a:t>
            </a:r>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42</a:t>
            </a:fld>
            <a:endParaRPr lang="en-US"/>
          </a:p>
        </p:txBody>
      </p:sp>
    </p:spTree>
    <p:extLst>
      <p:ext uri="{BB962C8B-B14F-4D97-AF65-F5344CB8AC3E}">
        <p14:creationId xmlns:p14="http://schemas.microsoft.com/office/powerpoint/2010/main" val="11472347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Corresponds to </a:t>
            </a:r>
            <a:r>
              <a:rPr lang="en-US" i="1" baseline="0" dirty="0"/>
              <a:t>pages 7-8 of the Project Team Leadership and Communication book.</a:t>
            </a:r>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43</a:t>
            </a:fld>
            <a:endParaRPr lang="en-US"/>
          </a:p>
        </p:txBody>
      </p:sp>
    </p:spTree>
    <p:extLst>
      <p:ext uri="{BB962C8B-B14F-4D97-AF65-F5344CB8AC3E}">
        <p14:creationId xmlns:p14="http://schemas.microsoft.com/office/powerpoint/2010/main" val="11481119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Corresponds to </a:t>
            </a:r>
            <a:r>
              <a:rPr lang="en-US" i="1" baseline="0" dirty="0"/>
              <a:t>page 8 of the Project Team Leadership and Communication book.</a:t>
            </a:r>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44</a:t>
            </a:fld>
            <a:endParaRPr lang="en-US"/>
          </a:p>
        </p:txBody>
      </p:sp>
    </p:spTree>
    <p:extLst>
      <p:ext uri="{BB962C8B-B14F-4D97-AF65-F5344CB8AC3E}">
        <p14:creationId xmlns:p14="http://schemas.microsoft.com/office/powerpoint/2010/main" val="9247115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a:t>
            </a:r>
            <a:r>
              <a:rPr lang="en-US" i="1" baseline="0" dirty="0"/>
              <a:t> pages 15-16 of the Project Team Leadership and Communication book.</a:t>
            </a:r>
            <a:endParaRPr lang="en-US" i="1" dirty="0"/>
          </a:p>
          <a:p>
            <a:endParaRPr lang="en-US" dirty="0"/>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EF4432E4-4C49-4E27-8846-7ED75FA30D5D}" type="slidenum">
              <a:rPr lang="en-US" smtClean="0"/>
              <a:t>47</a:t>
            </a:fld>
            <a:endParaRPr lang="en-US"/>
          </a:p>
        </p:txBody>
      </p:sp>
    </p:spTree>
    <p:extLst>
      <p:ext uri="{BB962C8B-B14F-4D97-AF65-F5344CB8AC3E}">
        <p14:creationId xmlns:p14="http://schemas.microsoft.com/office/powerpoint/2010/main" val="31444705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10F90C72-D8D3-C84B-AB22-6DB77B56FB1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1C125370-91E7-0141-882D-91EAA9D42C6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r>
              <a:rPr lang="en-US" altLang="en-US" sz="1000">
                <a:ea typeface="ＭＳ Ｐゴシック" panose="020B0600070205080204" pitchFamily="34" charset="-128"/>
              </a:rPr>
              <a:t>Leadership research shows that </a:t>
            </a:r>
            <a:r>
              <a:rPr lang="en-US" altLang="en-US" sz="1000" b="1">
                <a:ea typeface="ＭＳ Ｐゴシック" panose="020B0600070205080204" pitchFamily="34" charset="-128"/>
              </a:rPr>
              <a:t>effective leaders do not use a single style</a:t>
            </a:r>
            <a:r>
              <a:rPr lang="en-US" altLang="en-US" sz="300">
                <a:ea typeface="ＭＳ Ｐゴシック" panose="020B0600070205080204" pitchFamily="34" charset="-128"/>
              </a:rPr>
              <a:t>—rather, </a:t>
            </a:r>
            <a:r>
              <a:rPr lang="en-US" altLang="en-US" sz="1000">
                <a:ea typeface="ＭＳ Ｐゴシック" panose="020B0600070205080204" pitchFamily="34" charset="-128"/>
              </a:rPr>
              <a:t>they adjust their style to the situation</a:t>
            </a:r>
            <a:r>
              <a:rPr lang="en-US" altLang="en-US" sz="300">
                <a:ea typeface="ＭＳ Ｐゴシック" panose="020B0600070205080204" pitchFamily="34" charset="-128"/>
              </a:rPr>
              <a:t>—</a:t>
            </a:r>
            <a:r>
              <a:rPr lang="en-US" altLang="en-US" sz="1000">
                <a:ea typeface="ＭＳ Ｐゴシック" panose="020B0600070205080204" pitchFamily="34" charset="-128"/>
              </a:rPr>
              <a:t>and national culture is an important situational variable in determining which leadership style will be most effective. National culture affects leadership style because it influences how followers will respond. Managers are therefore constrained by the cultural conditions their followers have come to expect. </a:t>
            </a:r>
          </a:p>
          <a:p>
            <a:pPr>
              <a:lnSpc>
                <a:spcPct val="90000"/>
              </a:lnSpc>
            </a:pPr>
            <a:endParaRPr lang="en-US" altLang="en-US" sz="1000">
              <a:ea typeface="ＭＳ Ｐゴシック" panose="020B0600070205080204" pitchFamily="34" charset="-128"/>
            </a:endParaRPr>
          </a:p>
          <a:p>
            <a:pPr>
              <a:lnSpc>
                <a:spcPct val="90000"/>
              </a:lnSpc>
            </a:pPr>
            <a:r>
              <a:rPr lang="en-US" altLang="en-US" sz="1000">
                <a:ea typeface="ＭＳ Ｐゴシック" panose="020B0600070205080204" pitchFamily="34" charset="-128"/>
              </a:rPr>
              <a:t>Exhibit 12-6 shows findings from selected examples of cross-cultural leadership studies. Because most leadership theories were developed in the United States, they have an American bias. </a:t>
            </a:r>
          </a:p>
          <a:p>
            <a:pPr>
              <a:lnSpc>
                <a:spcPct val="90000"/>
              </a:lnSpc>
            </a:pPr>
            <a:endParaRPr lang="en-US" altLang="en-US" sz="1000">
              <a:ea typeface="ＭＳ Ｐゴシック" panose="020B0600070205080204" pitchFamily="34" charset="-128"/>
            </a:endParaRPr>
          </a:p>
          <a:p>
            <a:pPr>
              <a:lnSpc>
                <a:spcPct val="90000"/>
              </a:lnSpc>
            </a:pPr>
            <a:r>
              <a:rPr lang="en-US" altLang="en-US" sz="1000">
                <a:ea typeface="ＭＳ Ｐゴシック" panose="020B0600070205080204" pitchFamily="34" charset="-128"/>
              </a:rPr>
              <a:t>However, the GLOBE research program, which is the most extensive and comprehensive cross-cultural study of leadership ever undertaken, has found that there are some universal aspects to leadership. Specifically, a number of elements of transformational leadership appear to be associated with effective leadership regardless of what country the leader is in. These elements include vision, foresight, providing encouragement, trustworthiness, dynamism, positiveness, and proactiveness. </a:t>
            </a:r>
          </a:p>
          <a:p>
            <a:pPr>
              <a:lnSpc>
                <a:spcPct val="90000"/>
              </a:lnSpc>
            </a:pPr>
            <a:endParaRPr lang="en-US" altLang="en-US" sz="1000">
              <a:ea typeface="ＭＳ Ｐゴシック" panose="020B0600070205080204" pitchFamily="34" charset="-128"/>
            </a:endParaRPr>
          </a:p>
          <a:p>
            <a:pPr>
              <a:lnSpc>
                <a:spcPct val="90000"/>
              </a:lnSpc>
            </a:pPr>
            <a:r>
              <a:rPr lang="en-US" altLang="en-US" sz="1000">
                <a:ea typeface="ＭＳ Ｐゴシック" panose="020B0600070205080204" pitchFamily="34" charset="-128"/>
              </a:rPr>
              <a:t>Some people suggest that the universal appeal of these characteristics is due to the pressures toward common technologies and management practices that are a result of global competitiveness and multinational influences. What do you think?</a:t>
            </a:r>
          </a:p>
        </p:txBody>
      </p:sp>
      <p:sp>
        <p:nvSpPr>
          <p:cNvPr id="68612" name="Slide Number Placeholder 3">
            <a:extLst>
              <a:ext uri="{FF2B5EF4-FFF2-40B4-BE49-F238E27FC236}">
                <a16:creationId xmlns:a16="http://schemas.microsoft.com/office/drawing/2014/main" id="{246E002C-B756-B944-AC5F-4692000C428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8490949-0938-2E4E-981B-96084AC7A8A7}" type="slidenum">
              <a:rPr lang="en-US" altLang="en-US">
                <a:latin typeface="Calibri" panose="020F0502020204030204" pitchFamily="34" charset="0"/>
              </a:rPr>
              <a:pPr/>
              <a:t>49</a:t>
            </a:fld>
            <a:endParaRPr lang="en-US" altLang="en-US">
              <a:latin typeface="Calibri" panose="020F0502020204030204" pitchFamily="34" charset="0"/>
            </a:endParaRPr>
          </a:p>
        </p:txBody>
      </p:sp>
    </p:spTree>
    <p:extLst>
      <p:ext uri="{BB962C8B-B14F-4D97-AF65-F5344CB8AC3E}">
        <p14:creationId xmlns:p14="http://schemas.microsoft.com/office/powerpoint/2010/main" val="65047705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a:extLst>
              <a:ext uri="{FF2B5EF4-FFF2-40B4-BE49-F238E27FC236}">
                <a16:creationId xmlns:a16="http://schemas.microsoft.com/office/drawing/2014/main" id="{10F90C72-D8D3-C84B-AB22-6DB77B56FB1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a:extLst>
              <a:ext uri="{FF2B5EF4-FFF2-40B4-BE49-F238E27FC236}">
                <a16:creationId xmlns:a16="http://schemas.microsoft.com/office/drawing/2014/main" id="{1C125370-91E7-0141-882D-91EAA9D42C6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r>
              <a:rPr lang="en-US" altLang="en-US" sz="1000">
                <a:ea typeface="ＭＳ Ｐゴシック" panose="020B0600070205080204" pitchFamily="34" charset="-128"/>
              </a:rPr>
              <a:t>Leadership research shows that </a:t>
            </a:r>
            <a:r>
              <a:rPr lang="en-US" altLang="en-US" sz="1000" b="1">
                <a:ea typeface="ＭＳ Ｐゴシック" panose="020B0600070205080204" pitchFamily="34" charset="-128"/>
              </a:rPr>
              <a:t>effective leaders do not use a single style</a:t>
            </a:r>
            <a:r>
              <a:rPr lang="en-US" altLang="en-US" sz="300">
                <a:ea typeface="ＭＳ Ｐゴシック" panose="020B0600070205080204" pitchFamily="34" charset="-128"/>
              </a:rPr>
              <a:t>—rather, </a:t>
            </a:r>
            <a:r>
              <a:rPr lang="en-US" altLang="en-US" sz="1000">
                <a:ea typeface="ＭＳ Ｐゴシック" panose="020B0600070205080204" pitchFamily="34" charset="-128"/>
              </a:rPr>
              <a:t>they adjust their style to the situation</a:t>
            </a:r>
            <a:r>
              <a:rPr lang="en-US" altLang="en-US" sz="300">
                <a:ea typeface="ＭＳ Ｐゴシック" panose="020B0600070205080204" pitchFamily="34" charset="-128"/>
              </a:rPr>
              <a:t>—</a:t>
            </a:r>
            <a:r>
              <a:rPr lang="en-US" altLang="en-US" sz="1000">
                <a:ea typeface="ＭＳ Ｐゴシック" panose="020B0600070205080204" pitchFamily="34" charset="-128"/>
              </a:rPr>
              <a:t>and national culture is an important situational variable in determining which leadership style will be most effective. National culture affects leadership style because it influences how followers will respond. Managers are therefore constrained by the cultural conditions their followers have come to expect. </a:t>
            </a:r>
          </a:p>
          <a:p>
            <a:pPr>
              <a:lnSpc>
                <a:spcPct val="90000"/>
              </a:lnSpc>
            </a:pPr>
            <a:endParaRPr lang="en-US" altLang="en-US" sz="1000">
              <a:ea typeface="ＭＳ Ｐゴシック" panose="020B0600070205080204" pitchFamily="34" charset="-128"/>
            </a:endParaRPr>
          </a:p>
          <a:p>
            <a:pPr>
              <a:lnSpc>
                <a:spcPct val="90000"/>
              </a:lnSpc>
            </a:pPr>
            <a:r>
              <a:rPr lang="en-US" altLang="en-US" sz="1000">
                <a:ea typeface="ＭＳ Ｐゴシック" panose="020B0600070205080204" pitchFamily="34" charset="-128"/>
              </a:rPr>
              <a:t>Exhibit 12-6 shows findings from selected examples of cross-cultural leadership studies. Because most leadership theories were developed in the United States, they have an American bias. </a:t>
            </a:r>
          </a:p>
          <a:p>
            <a:pPr>
              <a:lnSpc>
                <a:spcPct val="90000"/>
              </a:lnSpc>
            </a:pPr>
            <a:endParaRPr lang="en-US" altLang="en-US" sz="1000">
              <a:ea typeface="ＭＳ Ｐゴシック" panose="020B0600070205080204" pitchFamily="34" charset="-128"/>
            </a:endParaRPr>
          </a:p>
          <a:p>
            <a:pPr>
              <a:lnSpc>
                <a:spcPct val="90000"/>
              </a:lnSpc>
            </a:pPr>
            <a:r>
              <a:rPr lang="en-US" altLang="en-US" sz="1000">
                <a:ea typeface="ＭＳ Ｐゴシック" panose="020B0600070205080204" pitchFamily="34" charset="-128"/>
              </a:rPr>
              <a:t>However, the GLOBE research program, which is the most extensive and comprehensive cross-cultural study of leadership ever undertaken, has found that there are some universal aspects to leadership. Specifically, a number of elements of transformational leadership appear to be associated with effective leadership regardless of what country the leader is in. These elements include vision, foresight, providing encouragement, trustworthiness, dynamism, positiveness, and proactiveness. </a:t>
            </a:r>
          </a:p>
          <a:p>
            <a:pPr>
              <a:lnSpc>
                <a:spcPct val="90000"/>
              </a:lnSpc>
            </a:pPr>
            <a:endParaRPr lang="en-US" altLang="en-US" sz="1000">
              <a:ea typeface="ＭＳ Ｐゴシック" panose="020B0600070205080204" pitchFamily="34" charset="-128"/>
            </a:endParaRPr>
          </a:p>
          <a:p>
            <a:pPr>
              <a:lnSpc>
                <a:spcPct val="90000"/>
              </a:lnSpc>
            </a:pPr>
            <a:r>
              <a:rPr lang="en-US" altLang="en-US" sz="1000">
                <a:ea typeface="ＭＳ Ｐゴシック" panose="020B0600070205080204" pitchFamily="34" charset="-128"/>
              </a:rPr>
              <a:t>Some people suggest that the universal appeal of these characteristics is due to the pressures toward common technologies and management practices that are a result of global competitiveness and multinational influences. What do you think?</a:t>
            </a:r>
          </a:p>
        </p:txBody>
      </p:sp>
      <p:sp>
        <p:nvSpPr>
          <p:cNvPr id="68612" name="Slide Number Placeholder 3">
            <a:extLst>
              <a:ext uri="{FF2B5EF4-FFF2-40B4-BE49-F238E27FC236}">
                <a16:creationId xmlns:a16="http://schemas.microsoft.com/office/drawing/2014/main" id="{246E002C-B756-B944-AC5F-4692000C428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8490949-0938-2E4E-981B-96084AC7A8A7}" type="slidenum">
              <a:rPr lang="en-US" altLang="en-US">
                <a:latin typeface="Calibri" panose="020F0502020204030204" pitchFamily="34" charset="0"/>
              </a:rPr>
              <a:pPr/>
              <a:t>50</a:t>
            </a:fld>
            <a:endParaRPr lang="en-US" altLang="en-US">
              <a:latin typeface="Calibri" panose="020F0502020204030204" pitchFamily="34" charset="0"/>
            </a:endParaRPr>
          </a:p>
        </p:txBody>
      </p:sp>
    </p:spTree>
    <p:extLst>
      <p:ext uri="{BB962C8B-B14F-4D97-AF65-F5344CB8AC3E}">
        <p14:creationId xmlns:p14="http://schemas.microsoft.com/office/powerpoint/2010/main" val="19707511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a:extLst>
              <a:ext uri="{FF2B5EF4-FFF2-40B4-BE49-F238E27FC236}">
                <a16:creationId xmlns:a16="http://schemas.microsoft.com/office/drawing/2014/main" id="{4DDDC21E-BB72-7840-869E-5E7B66B00B4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a:extLst>
              <a:ext uri="{FF2B5EF4-FFF2-40B4-BE49-F238E27FC236}">
                <a16:creationId xmlns:a16="http://schemas.microsoft.com/office/drawing/2014/main" id="{7722099A-B640-7840-8B8B-25E5DA5752B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1000">
                <a:ea typeface="ＭＳ Ｐゴシック" panose="020B0600070205080204" pitchFamily="34" charset="-128"/>
              </a:rPr>
              <a:t>Some recent studies indicate that emotional intelligence (EI)—more than IQ, expertise, or any other single factor—is the best predictor of who will emerge as a leader. While technical skills are necessary, they are not sufficient for leadership. Possession of the five components of emotional intelligence—self-awareness, self-management, self-motivation, empathy, and social skills—allows an individual to become a star performer. </a:t>
            </a:r>
          </a:p>
          <a:p>
            <a:endParaRPr lang="en-US" altLang="en-US" sz="1000">
              <a:ea typeface="ＭＳ Ｐゴシック" panose="020B0600070205080204" pitchFamily="34" charset="-128"/>
            </a:endParaRPr>
          </a:p>
          <a:p>
            <a:r>
              <a:rPr lang="en-US" altLang="en-US" sz="1000">
                <a:ea typeface="ＭＳ Ｐゴシック" panose="020B0600070205080204" pitchFamily="34" charset="-128"/>
              </a:rPr>
              <a:t>EI has been shown to be positively related to job performance at all levels, but it appears to be especially relevant in jobs that demand a high degree of social interaction</a:t>
            </a:r>
            <a:r>
              <a:rPr lang="en-US" altLang="en-US" sz="300">
                <a:ea typeface="ＭＳ Ｐゴシック" panose="020B0600070205080204" pitchFamily="34" charset="-128"/>
              </a:rPr>
              <a:t>—</a:t>
            </a:r>
            <a:r>
              <a:rPr lang="en-US" altLang="en-US" sz="1000">
                <a:ea typeface="ＭＳ Ｐゴシック" panose="020B0600070205080204" pitchFamily="34" charset="-128"/>
              </a:rPr>
              <a:t>which is what leadership is all about. Most research concludes that EI is an essential element in leadership effectiveness and that it could be added to the list of traits associated with leadership that were described at the beginning of this chapter.</a:t>
            </a:r>
          </a:p>
          <a:p>
            <a:endParaRPr lang="en-US" altLang="en-US" sz="1000">
              <a:ea typeface="ＭＳ Ｐゴシック" panose="020B0600070205080204" pitchFamily="34" charset="-128"/>
            </a:endParaRPr>
          </a:p>
        </p:txBody>
      </p:sp>
      <p:sp>
        <p:nvSpPr>
          <p:cNvPr id="70660" name="Slide Number Placeholder 3">
            <a:extLst>
              <a:ext uri="{FF2B5EF4-FFF2-40B4-BE49-F238E27FC236}">
                <a16:creationId xmlns:a16="http://schemas.microsoft.com/office/drawing/2014/main" id="{53C3F735-75B3-7E43-A83E-4FDE722CEB4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3573427-60F3-C746-BA28-E8D35310BA5D}" type="slidenum">
              <a:rPr lang="en-US" altLang="en-US">
                <a:latin typeface="Calibri" panose="020F0502020204030204" pitchFamily="34" charset="0"/>
              </a:rPr>
              <a:pPr/>
              <a:t>52</a:t>
            </a:fld>
            <a:endParaRPr lang="en-US" altLang="en-US">
              <a:latin typeface="Calibri" panose="020F0502020204030204" pitchFamily="34" charset="0"/>
            </a:endParaRPr>
          </a:p>
        </p:txBody>
      </p:sp>
    </p:spTree>
    <p:extLst>
      <p:ext uri="{BB962C8B-B14F-4D97-AF65-F5344CB8AC3E}">
        <p14:creationId xmlns:p14="http://schemas.microsoft.com/office/powerpoint/2010/main" val="34296045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Corresponds to </a:t>
            </a:r>
            <a:r>
              <a:rPr lang="en-US" i="1" baseline="0" dirty="0"/>
              <a:t>section 1.9, page 20 of the Project Team Leadership and Communication book.  Summarizes chapter 1 and these slides.</a:t>
            </a:r>
            <a:endParaRPr lang="en-US" i="1" dirty="0"/>
          </a:p>
        </p:txBody>
      </p:sp>
      <p:sp>
        <p:nvSpPr>
          <p:cNvPr id="4" name="Slide Number Placeholder 3"/>
          <p:cNvSpPr>
            <a:spLocks noGrp="1"/>
          </p:cNvSpPr>
          <p:nvPr>
            <p:ph type="sldNum" sz="quarter" idx="10"/>
          </p:nvPr>
        </p:nvSpPr>
        <p:spPr/>
        <p:txBody>
          <a:bodyPr/>
          <a:lstStyle/>
          <a:p>
            <a:fld id="{EF4432E4-4C49-4E27-8846-7ED75FA30D5D}" type="slidenum">
              <a:rPr lang="en-US" smtClean="0"/>
              <a:t>54</a:t>
            </a:fld>
            <a:endParaRPr lang="en-US"/>
          </a:p>
        </p:txBody>
      </p:sp>
    </p:spTree>
    <p:extLst>
      <p:ext uri="{BB962C8B-B14F-4D97-AF65-F5344CB8AC3E}">
        <p14:creationId xmlns:p14="http://schemas.microsoft.com/office/powerpoint/2010/main" val="28037184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28403" y="945913"/>
            <a:ext cx="8637073" cy="2618554"/>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1128404" y="3564467"/>
            <a:ext cx="8637072" cy="1071095"/>
          </a:xfrm>
        </p:spPr>
        <p:txBody>
          <a:bodyPr tIns="91440" bIns="91440">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9/24/21</a:t>
            </a:fld>
            <a:endParaRPr lang="en-US"/>
          </a:p>
        </p:txBody>
      </p:sp>
      <p:sp>
        <p:nvSpPr>
          <p:cNvPr id="5" name="Footer Placeholder 4"/>
          <p:cNvSpPr>
            <a:spLocks noGrp="1"/>
          </p:cNvSpPr>
          <p:nvPr>
            <p:ph type="ftr" sz="quarter" idx="11"/>
          </p:nvPr>
        </p:nvSpPr>
        <p:spPr>
          <a:xfrm>
            <a:off x="1127124" y="329307"/>
            <a:ext cx="5943668" cy="309201"/>
          </a:xfrm>
        </p:spPr>
        <p:txBody>
          <a:bodyPr/>
          <a:lstStyle/>
          <a:p>
            <a:endParaRPr lang="en-US"/>
          </a:p>
        </p:txBody>
      </p:sp>
      <p:sp>
        <p:nvSpPr>
          <p:cNvPr id="6" name="Slide Number Placeholder 5"/>
          <p:cNvSpPr>
            <a:spLocks noGrp="1"/>
          </p:cNvSpPr>
          <p:nvPr>
            <p:ph type="sldNum" sz="quarter" idx="12"/>
          </p:nvPr>
        </p:nvSpPr>
        <p:spPr>
          <a:xfrm>
            <a:off x="9924392" y="134930"/>
            <a:ext cx="811019" cy="503578"/>
          </a:xfrm>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637713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sz="1200"/>
            </a:lvl1pPr>
          </a:lstStyle>
          <a:p>
            <a:fld id="{BF9D6827-F213-428B-B64D-882A557603DE}" type="datetimeFigureOut">
              <a:rPr lang="en-US" smtClean="0"/>
              <a:t>9/24/21</a:t>
            </a:fld>
            <a:endParaRPr lang="en-US"/>
          </a:p>
        </p:txBody>
      </p:sp>
      <p:sp>
        <p:nvSpPr>
          <p:cNvPr id="5" name="Footer Placeholder 4"/>
          <p:cNvSpPr>
            <a:spLocks noGrp="1"/>
          </p:cNvSpPr>
          <p:nvPr>
            <p:ph type="ftr" sz="quarter" idx="11"/>
          </p:nvPr>
        </p:nvSpPr>
        <p:spPr/>
        <p:txBody>
          <a:bodyPr/>
          <a:lstStyle>
            <a:lvl1pPr>
              <a:defRPr sz="1200"/>
            </a:lvl1pPr>
          </a:lstStyle>
          <a:p>
            <a:r>
              <a:rPr lang="en-US" b="1">
                <a:solidFill>
                  <a:srgbClr val="53728A"/>
                </a:solidFill>
              </a:rPr>
              <a:t>Business Champions School</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24" name="Picture 2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185082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29167" y="1756129"/>
            <a:ext cx="8619060" cy="2050065"/>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129166" y="3806195"/>
            <a:ext cx="861906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9D6827-F213-428B-B64D-882A557603DE}" type="datetimeFigureOut">
              <a:rPr lang="en-US" smtClean="0"/>
              <a:t>9/24/21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3497385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31052" y="958037"/>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29166" y="2165621"/>
            <a:ext cx="4645152" cy="32938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95606" y="2171769"/>
            <a:ext cx="4645152" cy="32870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9D6827-F213-428B-B64D-882A557603DE}" type="datetimeFigureOut">
              <a:rPr lang="en-US" smtClean="0"/>
              <a:t>9/24/21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6084769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29166" y="953336"/>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9166" y="2169727"/>
            <a:ext cx="4645152" cy="801943"/>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9166" y="2974448"/>
            <a:ext cx="4645152" cy="24938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4337" y="2173181"/>
            <a:ext cx="4645152" cy="802237"/>
          </a:xfrm>
        </p:spPr>
        <p:txBody>
          <a:bodyPr anchor="b">
            <a:normAutofit/>
          </a:bodyPr>
          <a:lstStyle>
            <a:lvl1pPr marL="0" indent="0">
              <a:lnSpc>
                <a:spcPct val="100000"/>
              </a:lnSpc>
              <a:buNone/>
              <a:defRPr sz="2800" b="0" cap="none"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94337" y="2971669"/>
            <a:ext cx="4645152" cy="2487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9D6827-F213-428B-B64D-882A557603DE}" type="datetimeFigureOut">
              <a:rPr lang="en-US" smtClean="0"/>
              <a:t>9/24/21</a:t>
            </a:fld>
            <a:endParaRPr lang="en-US"/>
          </a:p>
        </p:txBody>
      </p:sp>
      <p:sp>
        <p:nvSpPr>
          <p:cNvPr id="8" name="Footer Placeholder 7"/>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pic>
        <p:nvPicPr>
          <p:cNvPr id="18" name="Picture 17"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2776184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9D6827-F213-428B-B64D-882A557603DE}" type="datetimeFigureOut">
              <a:rPr lang="en-US" smtClean="0"/>
              <a:t>9/24/21</a:t>
            </a:fld>
            <a:endParaRPr lang="en-US"/>
          </a:p>
        </p:txBody>
      </p:sp>
      <p:sp>
        <p:nvSpPr>
          <p:cNvPr id="4" name="Footer Placeholder 3"/>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pic>
        <p:nvPicPr>
          <p:cNvPr id="14" name="Picture 13"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4278380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D6827-F213-428B-B64D-882A557603DE}" type="datetimeFigureOut">
              <a:rPr lang="en-US" smtClean="0"/>
              <a:t>9/24/21</a:t>
            </a:fld>
            <a:endParaRPr lang="en-US"/>
          </a:p>
        </p:txBody>
      </p:sp>
      <p:sp>
        <p:nvSpPr>
          <p:cNvPr id="3" name="Footer Placeholder 2"/>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3603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4291" y="952578"/>
            <a:ext cx="3275013" cy="2322176"/>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723334" y="952578"/>
            <a:ext cx="6012470" cy="450522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4291" y="3274754"/>
            <a:ext cx="3275013" cy="2178918"/>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F9D6827-F213-428B-B64D-882A557603DE}" type="datetimeFigureOut">
              <a:rPr lang="en-US" smtClean="0"/>
              <a:t>9/24/21</a:t>
            </a:fld>
            <a:endParaRPr lang="en-US"/>
          </a:p>
        </p:txBody>
      </p:sp>
      <p:sp>
        <p:nvSpPr>
          <p:cNvPr id="6" name="Footer Placeholder 5"/>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pic>
        <p:nvPicPr>
          <p:cNvPr id="16" name="Picture 15"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1865206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tx1">
                    <a:lumMod val="85000"/>
                    <a:lumOff val="15000"/>
                  </a:schemeClr>
                </a:gs>
                <a:gs pos="100000">
                  <a:schemeClr val="tx1">
                    <a:lumMod val="95000"/>
                    <a:lumOff val="5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14300" prst="artDeco"/>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129124" y="1129513"/>
            <a:ext cx="5854872" cy="1924208"/>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8247" y="3053721"/>
            <a:ext cx="5846486" cy="2096013"/>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125300" y="5469856"/>
            <a:ext cx="5849605" cy="320123"/>
          </a:xfrm>
        </p:spPr>
        <p:txBody>
          <a:bodyPr/>
          <a:lstStyle>
            <a:lvl1pPr algn="l">
              <a:defRPr/>
            </a:lvl1pPr>
          </a:lstStyle>
          <a:p>
            <a:fld id="{BF9D6827-F213-428B-B64D-882A557603DE}" type="datetimeFigureOut">
              <a:rPr lang="en-US" smtClean="0"/>
              <a:t>9/24/21</a:t>
            </a:fld>
            <a:endParaRPr lang="en-US"/>
          </a:p>
        </p:txBody>
      </p:sp>
      <p:sp>
        <p:nvSpPr>
          <p:cNvPr id="6" name="Footer Placeholder 5"/>
          <p:cNvSpPr>
            <a:spLocks noGrp="1"/>
          </p:cNvSpPr>
          <p:nvPr>
            <p:ph type="ftr" sz="quarter" idx="11"/>
          </p:nvPr>
        </p:nvSpPr>
        <p:spPr>
          <a:xfrm>
            <a:off x="1125300" y="318640"/>
            <a:ext cx="4877818" cy="320931"/>
          </a:xfrm>
        </p:spPr>
        <p:txBody>
          <a:bodyPr/>
          <a:lstStyle/>
          <a:p>
            <a:r>
              <a:rPr lang="en-US" b="1">
                <a:solidFill>
                  <a:srgbClr val="53728A"/>
                </a:solidFill>
              </a:rPr>
              <a:t>Business Champions School</a:t>
            </a:r>
            <a:endParaRPr lang="en-US" dirty="0"/>
          </a:p>
        </p:txBody>
      </p:sp>
      <p:sp>
        <p:nvSpPr>
          <p:cNvPr id="7" name="Slide Number Placeholder 6"/>
          <p:cNvSpPr>
            <a:spLocks noGrp="1"/>
          </p:cNvSpPr>
          <p:nvPr>
            <p:ph type="sldNum" sz="quarter" idx="12"/>
          </p:nvPr>
        </p:nvSpPr>
        <p:spPr>
          <a:xfrm>
            <a:off x="6176794" y="137408"/>
            <a:ext cx="811019" cy="503578"/>
          </a:xfrm>
        </p:spPr>
        <p:txBody>
          <a:bodyPr/>
          <a:lstStyle/>
          <a:p>
            <a:fld id="{0E9CA7F0-1DB2-4EC7-8938-616CB0658807}" type="slidenum">
              <a:rPr lang="en-US" smtClean="0"/>
              <a:t>‹#›</a:t>
            </a:fld>
            <a:endParaRPr lang="en-US"/>
          </a:p>
        </p:txBody>
      </p:sp>
      <p:pic>
        <p:nvPicPr>
          <p:cNvPr id="22" name="Picture 21"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6" t="474" r="48549" b="36564"/>
          <a:stretch/>
        </p:blipFill>
        <p:spPr>
          <a:xfrm>
            <a:off x="1125460" y="643464"/>
            <a:ext cx="5879592" cy="155448"/>
          </a:xfrm>
          <a:prstGeom prst="rect">
            <a:avLst/>
          </a:prstGeom>
          <a:noFill/>
          <a:ln>
            <a:noFill/>
          </a:ln>
        </p:spPr>
      </p:pic>
    </p:spTree>
    <p:extLst>
      <p:ext uri="{BB962C8B-B14F-4D97-AF65-F5344CB8AC3E}">
        <p14:creationId xmlns:p14="http://schemas.microsoft.com/office/powerpoint/2010/main" val="28267379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9/24/21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5" name="Picture 14"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15828" b="36435"/>
          <a:stretch/>
        </p:blipFill>
        <p:spPr>
          <a:xfrm>
            <a:off x="1125460" y="643464"/>
            <a:ext cx="9610344" cy="155448"/>
          </a:xfrm>
          <a:prstGeom prst="rect">
            <a:avLst/>
          </a:prstGeom>
          <a:noFill/>
          <a:ln>
            <a:noFill/>
          </a:ln>
        </p:spPr>
      </p:pic>
    </p:spTree>
    <p:extLst>
      <p:ext uri="{BB962C8B-B14F-4D97-AF65-F5344CB8AC3E}">
        <p14:creationId xmlns:p14="http://schemas.microsoft.com/office/powerpoint/2010/main" val="941055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4709"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30270"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9D6827-F213-428B-B64D-882A557603DE}" type="datetimeFigureOut">
              <a:rPr lang="en-US" smtClean="0"/>
              <a:t>9/24/21</a:t>
            </a:fld>
            <a:endParaRPr lang="en-US"/>
          </a:p>
        </p:txBody>
      </p:sp>
      <p:sp>
        <p:nvSpPr>
          <p:cNvPr id="5" name="Footer Placeholder 4"/>
          <p:cNvSpPr>
            <a:spLocks noGrp="1"/>
          </p:cNvSpPr>
          <p:nvPr>
            <p:ph type="ftr" sz="quarter" idx="11"/>
          </p:nvPr>
        </p:nvSpPr>
        <p:spPr/>
        <p:txBody>
          <a:body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17" name="Picture 16" descr="RedHashing.emf"/>
          <p:cNvPicPr>
            <a:picLocks/>
          </p:cNvPicPr>
          <p:nvPr/>
        </p:nvPicPr>
        <p:blipFill rotWithShape="1">
          <a:blip r:embed="rId2">
            <a:duotone>
              <a:schemeClr val="accent1">
                <a:shade val="45000"/>
                <a:satMod val="135000"/>
              </a:schemeClr>
              <a:prstClr val="white"/>
            </a:duotone>
            <a:extLst>
              <a:ext uri="{28A0092B-C50C-407E-A947-70E740481C1C}">
                <a14:useLocalDpi xmlns:a14="http://schemas.microsoft.com/office/drawing/2010/main" val="0"/>
              </a:ext>
            </a:extLst>
          </a:blip>
          <a:srcRect l="-115" r="59215" b="36435"/>
          <a:stretch/>
        </p:blipFill>
        <p:spPr>
          <a:xfrm rot="5400000">
            <a:off x="8642279" y="3046916"/>
            <a:ext cx="4663440" cy="155448"/>
          </a:xfrm>
          <a:prstGeom prst="rect">
            <a:avLst/>
          </a:prstGeom>
          <a:noFill/>
          <a:ln>
            <a:noFill/>
          </a:ln>
        </p:spPr>
      </p:pic>
    </p:spTree>
    <p:extLst>
      <p:ext uri="{BB962C8B-B14F-4D97-AF65-F5344CB8AC3E}">
        <p14:creationId xmlns:p14="http://schemas.microsoft.com/office/powerpoint/2010/main" val="1723030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19336"/>
            <a:ext cx="12192000" cy="742950"/>
          </a:xfrm>
          <a:prstGeom prst="rect">
            <a:avLst/>
          </a:prstGeom>
        </p:spPr>
      </p:pic>
      <p:sp>
        <p:nvSpPr>
          <p:cNvPr id="13" name="Rectangle 12"/>
          <p:cNvSpPr/>
          <p:nvPr/>
        </p:nvSpPr>
        <p:spPr>
          <a:xfrm>
            <a:off x="0" y="468769"/>
            <a:ext cx="12192000" cy="5647024"/>
          </a:xfrm>
          <a:prstGeom prst="rect">
            <a:avLst/>
          </a:prstGeom>
          <a:gradFill flip="none" rotWithShape="1">
            <a:gsLst>
              <a:gs pos="0">
                <a:schemeClr val="bg2">
                  <a:alpha val="0"/>
                  <a:lumMod val="100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4" name="Straight Connector 13"/>
          <p:cNvCxnSpPr/>
          <p:nvPr/>
        </p:nvCxnSpPr>
        <p:spPr>
          <a:xfrm>
            <a:off x="0" y="6121269"/>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130270" y="953324"/>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130270" y="2171769"/>
            <a:ext cx="9603275" cy="32945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32830" y="330370"/>
            <a:ext cx="2515396"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F9D6827-F213-428B-B64D-882A557603DE}" type="datetimeFigureOut">
              <a:rPr lang="en-US" smtClean="0"/>
              <a:t>9/24/21</a:t>
            </a:fld>
            <a:endParaRPr lang="en-US"/>
          </a:p>
        </p:txBody>
      </p:sp>
      <p:sp>
        <p:nvSpPr>
          <p:cNvPr id="5" name="Footer Placeholder 4"/>
          <p:cNvSpPr>
            <a:spLocks noGrp="1"/>
          </p:cNvSpPr>
          <p:nvPr>
            <p:ph type="ftr" sz="quarter" idx="3"/>
          </p:nvPr>
        </p:nvSpPr>
        <p:spPr>
          <a:xfrm>
            <a:off x="1130270"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b="1">
                <a:solidFill>
                  <a:srgbClr val="53728A"/>
                </a:solidFill>
              </a:rPr>
              <a:t>Business Champions School</a:t>
            </a:r>
            <a:endParaRPr lang="en-US" dirty="0"/>
          </a:p>
        </p:txBody>
      </p:sp>
      <p:sp>
        <p:nvSpPr>
          <p:cNvPr id="6" name="Slide Number Placeholder 5"/>
          <p:cNvSpPr>
            <a:spLocks noGrp="1"/>
          </p:cNvSpPr>
          <p:nvPr>
            <p:ph type="sldNum" sz="quarter" idx="4"/>
          </p:nvPr>
        </p:nvSpPr>
        <p:spPr>
          <a:xfrm>
            <a:off x="9918076" y="137408"/>
            <a:ext cx="811019" cy="503578"/>
          </a:xfrm>
          <a:prstGeom prst="rect">
            <a:avLst/>
          </a:prstGeom>
        </p:spPr>
        <p:txBody>
          <a:bodyPr vert="horz" lIns="91440" tIns="45720" rIns="91440" bIns="45720" rtlCol="0" anchor="t"/>
          <a:lstStyle>
            <a:lvl1pPr algn="r">
              <a:defRPr sz="2800">
                <a:solidFill>
                  <a:schemeClr val="accent1"/>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0186243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3" Type="http://schemas.openxmlformats.org/officeDocument/2006/relationships/hyperlink" Target="https://www.game-learn.com/leadership-styles-steve-jobs-apple-vs-bill-gates-microsoft/"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26.png"/><Relationship Id="rId4" Type="http://schemas.openxmlformats.org/officeDocument/2006/relationships/image" Target="../media/image2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hyperlink" Target="https://www.verywellmind.com/what-is-laissez-faire-leadership-2795316"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5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5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image" Target="../media/image44.png"/></Relationships>
</file>

<file path=ppt/slides/_rels/slide6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61.xml.rels><?xml version="1.0" encoding="UTF-8" standalone="yes"?>
<Relationships xmlns="http://schemas.openxmlformats.org/package/2006/relationships"><Relationship Id="rId3" Type="http://schemas.openxmlformats.org/officeDocument/2006/relationships/hyperlink" Target="https://www.amazon.com/s/ref=dp_byline_sr_ebooks_1?ie=UTF8&amp;field-author=Samuel+Malachowsky&amp;text=Samuel+Malachowsky&amp;sort=relevancerank&amp;search-alias=digital-text"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6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2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gradFill flip="none" rotWithShape="1">
            <a:gsLst>
              <a:gs pos="89000">
                <a:schemeClr val="accent5">
                  <a:lumMod val="60000"/>
                  <a:lumOff val="40000"/>
                </a:schemeClr>
              </a:gs>
              <a:gs pos="0">
                <a:srgbClr val="B78B00"/>
              </a:gs>
              <a:gs pos="100000">
                <a:srgbClr val="86166D">
                  <a:tint val="44500"/>
                  <a:satMod val="160000"/>
                </a:srgbClr>
              </a:gs>
              <a:gs pos="100000">
                <a:srgbClr val="86166D">
                  <a:tint val="23500"/>
                  <a:satMod val="160000"/>
                </a:srgbClr>
              </a:gs>
            </a:gsLst>
            <a:lin ang="2700000" scaled="1"/>
            <a:tileRect/>
          </a:gradFill>
        </p:spPr>
        <p:txBody>
          <a:bodyPr lIns="274320" tIns="91440" rIns="182880" bIns="91440">
            <a:normAutofit/>
          </a:bodyPr>
          <a:lstStyle/>
          <a:p>
            <a:r>
              <a:rPr lang="en-US" altLang="en-US" sz="5400" b="1" dirty="0">
                <a:solidFill>
                  <a:schemeClr val="accent5">
                    <a:lumMod val="50000"/>
                  </a:schemeClr>
                </a:solidFill>
                <a:ea typeface="ＭＳ Ｐゴシック" panose="020B0600070205080204" pitchFamily="34" charset="-128"/>
                <a:cs typeface="Arial" panose="020B0604020202020204" pitchFamily="34" charset="0"/>
              </a:rPr>
              <a:t>Theories of Leadership</a:t>
            </a:r>
            <a:br>
              <a:rPr lang="en-US" sz="5400" b="1" dirty="0">
                <a:solidFill>
                  <a:schemeClr val="accent5">
                    <a:lumMod val="50000"/>
                  </a:schemeClr>
                </a:solidFill>
              </a:rPr>
            </a:br>
            <a:br>
              <a:rPr lang="en-US" sz="5400" b="1" dirty="0">
                <a:solidFill>
                  <a:schemeClr val="accent5">
                    <a:lumMod val="50000"/>
                  </a:schemeClr>
                </a:solidFill>
              </a:rPr>
            </a:br>
            <a:r>
              <a:rPr lang="en-US" sz="5400" dirty="0">
                <a:solidFill>
                  <a:schemeClr val="bg1"/>
                </a:solidFill>
              </a:rPr>
              <a:t> </a:t>
            </a:r>
            <a:r>
              <a:rPr lang="en-US" sz="2800" b="1" dirty="0">
                <a:solidFill>
                  <a:srgbClr val="00B050"/>
                </a:solidFill>
                <a:highlight>
                  <a:srgbClr val="F5FAA4"/>
                </a:highlight>
                <a:latin typeface="+mn-lt"/>
              </a:rPr>
              <a:t>Chapter 4</a:t>
            </a:r>
            <a:endParaRPr lang="en-US" b="1" dirty="0">
              <a:solidFill>
                <a:srgbClr val="00B050"/>
              </a:solidFill>
              <a:highlight>
                <a:srgbClr val="F5FAA4"/>
              </a:highlight>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gradFill flip="none" rotWithShape="1">
            <a:gsLst>
              <a:gs pos="0">
                <a:srgbClr val="73DDFF">
                  <a:shade val="30000"/>
                  <a:satMod val="115000"/>
                </a:srgbClr>
              </a:gs>
              <a:gs pos="50000">
                <a:srgbClr val="73DDFF">
                  <a:shade val="67500"/>
                  <a:satMod val="115000"/>
                </a:srgbClr>
              </a:gs>
              <a:gs pos="24000">
                <a:srgbClr val="FF4600"/>
              </a:gs>
              <a:gs pos="100000">
                <a:srgbClr val="B78B00"/>
              </a:gs>
            </a:gsLst>
            <a:lin ang="8100000" scaled="1"/>
            <a:tileRect/>
          </a:gradFill>
        </p:spPr>
        <p:txBody>
          <a:bodyPr lIns="274320" tIns="91440" rIns="182880" bIns="91440">
            <a:normAutofit/>
          </a:bodyPr>
          <a:lstStyle/>
          <a:p>
            <a:pPr algn="l"/>
            <a:r>
              <a:rPr lang="en-US" b="1" dirty="0">
                <a:solidFill>
                  <a:schemeClr val="bg1">
                    <a:lumMod val="95000"/>
                  </a:schemeClr>
                </a:solidFill>
              </a:rPr>
              <a:t>PMG511</a:t>
            </a:r>
          </a:p>
          <a:p>
            <a:r>
              <a:rPr lang="en-US" b="1" dirty="0">
                <a:solidFill>
                  <a:schemeClr val="bg1"/>
                </a:solidFill>
              </a:rPr>
              <a:t>Project Leadership</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
        <p:nvSpPr>
          <p:cNvPr id="4" name="Rounded Rectangle 3">
            <a:extLst>
              <a:ext uri="{FF2B5EF4-FFF2-40B4-BE49-F238E27FC236}">
                <a16:creationId xmlns:a16="http://schemas.microsoft.com/office/drawing/2014/main" id="{D4DC5B3D-2EDC-8443-AEDA-5ABF8F5B1C9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82337" y="812966"/>
            <a:ext cx="9144000" cy="954332"/>
          </a:xfrm>
        </p:spPr>
        <p:txBody>
          <a:bodyPr>
            <a:normAutofit/>
          </a:bodyPr>
          <a:lstStyle/>
          <a:p>
            <a:pPr algn="l"/>
            <a:r>
              <a:rPr lang="en-US" altLang="en-US" sz="4400" b="1" u="sng" dirty="0">
                <a:solidFill>
                  <a:srgbClr val="00B0F0"/>
                </a:solidFill>
              </a:rPr>
              <a:t>Learning Outcomes:</a:t>
            </a:r>
            <a:endParaRPr lang="en-US" sz="4400" b="1" u="sng" dirty="0">
              <a:solidFill>
                <a:srgbClr val="00B0F0"/>
              </a:solidFill>
            </a:endParaRPr>
          </a:p>
        </p:txBody>
      </p:sp>
      <p:sp>
        <p:nvSpPr>
          <p:cNvPr id="3" name="Subtitle 2"/>
          <p:cNvSpPr>
            <a:spLocks noGrp="1"/>
          </p:cNvSpPr>
          <p:nvPr>
            <p:ph type="subTitle" idx="1"/>
          </p:nvPr>
        </p:nvSpPr>
        <p:spPr>
          <a:xfrm>
            <a:off x="482337" y="1702377"/>
            <a:ext cx="7123675" cy="1071095"/>
          </a:xfrm>
        </p:spPr>
        <p:txBody>
          <a:bodyPr>
            <a:normAutofit fontScale="25000" lnSpcReduction="20000"/>
          </a:bodyPr>
          <a:lstStyle/>
          <a:p>
            <a:pPr marL="171450" lvl="0" indent="-171450">
              <a:lnSpc>
                <a:spcPct val="100000"/>
              </a:lnSpc>
              <a:spcBef>
                <a:spcPts val="0"/>
              </a:spcBef>
              <a:buClrTx/>
              <a:buSzTx/>
              <a:buFont typeface="Arial" panose="020B0604020202020204" pitchFamily="34" charset="0"/>
              <a:buChar char="•"/>
              <a:defRPr/>
            </a:pPr>
            <a:endParaRPr lang="en-US" sz="12800" dirty="0"/>
          </a:p>
          <a:p>
            <a:r>
              <a:rPr lang="en-US" sz="8000" b="1" dirty="0">
                <a:solidFill>
                  <a:schemeClr val="accent6">
                    <a:lumMod val="60000"/>
                    <a:lumOff val="40000"/>
                  </a:schemeClr>
                </a:solidFill>
              </a:rPr>
              <a:t>4.1 Understand different leadership theories. </a:t>
            </a:r>
          </a:p>
          <a:p>
            <a:r>
              <a:rPr lang="en-US" sz="8000" b="1" dirty="0">
                <a:solidFill>
                  <a:schemeClr val="accent6">
                    <a:lumMod val="60000"/>
                    <a:lumOff val="40000"/>
                  </a:schemeClr>
                </a:solidFill>
              </a:rPr>
              <a:t>4.2 Types of leadership power (Influence).</a:t>
            </a:r>
          </a:p>
          <a:p>
            <a:r>
              <a:rPr lang="en-US" sz="8000" b="1" dirty="0">
                <a:solidFill>
                  <a:schemeClr val="accent6">
                    <a:lumMod val="60000"/>
                    <a:lumOff val="40000"/>
                  </a:schemeClr>
                </a:solidFill>
              </a:rPr>
              <a:t>4.3 Motivators.</a:t>
            </a:r>
            <a:r>
              <a:rPr lang="en-US" altLang="en-US" sz="8000" b="1" dirty="0">
                <a:solidFill>
                  <a:schemeClr val="accent6">
                    <a:lumMod val="60000"/>
                    <a:lumOff val="40000"/>
                  </a:schemeClr>
                </a:solidFill>
              </a:rPr>
              <a:t> </a:t>
            </a:r>
            <a:endParaRPr lang="en-US" sz="8000" b="1" dirty="0">
              <a:solidFill>
                <a:schemeClr val="accent6">
                  <a:lumMod val="60000"/>
                  <a:lumOff val="40000"/>
                </a:schemeClr>
              </a:solidFill>
            </a:endParaRPr>
          </a:p>
          <a:p>
            <a:r>
              <a:rPr lang="en-US" sz="8000" b="1" dirty="0">
                <a:solidFill>
                  <a:schemeClr val="accent6">
                    <a:lumMod val="60000"/>
                    <a:lumOff val="40000"/>
                  </a:schemeClr>
                </a:solidFill>
              </a:rPr>
              <a:t>4.4 </a:t>
            </a:r>
            <a:r>
              <a:rPr lang="en-US" altLang="en-US" sz="8000" b="1" dirty="0">
                <a:solidFill>
                  <a:schemeClr val="accent6">
                    <a:lumMod val="60000"/>
                    <a:lumOff val="40000"/>
                  </a:schemeClr>
                </a:solidFill>
              </a:rPr>
              <a:t>Culture.</a:t>
            </a:r>
            <a:endParaRPr lang="en-US" sz="8000" b="1" dirty="0">
              <a:solidFill>
                <a:schemeClr val="accent6">
                  <a:lumMod val="60000"/>
                  <a:lumOff val="40000"/>
                </a:schemeClr>
              </a:solidFill>
            </a:endParaRPr>
          </a:p>
          <a:p>
            <a:r>
              <a:rPr lang="en-US" sz="8000" b="1" dirty="0">
                <a:solidFill>
                  <a:schemeClr val="accent6">
                    <a:lumMod val="60000"/>
                    <a:lumOff val="40000"/>
                  </a:schemeClr>
                </a:solidFill>
              </a:rPr>
              <a:t>4.5 Professional Discipline and Ethics.</a:t>
            </a:r>
          </a:p>
          <a:p>
            <a:r>
              <a:rPr lang="en-US" sz="8000" b="1" dirty="0">
                <a:solidFill>
                  <a:schemeClr val="accent6">
                    <a:lumMod val="60000"/>
                    <a:lumOff val="40000"/>
                  </a:schemeClr>
                </a:solidFill>
              </a:rPr>
              <a:t>4.6 Summary and Conclusions.</a:t>
            </a:r>
          </a:p>
          <a:p>
            <a:r>
              <a:rPr lang="en-US" sz="8000" b="1" dirty="0">
                <a:solidFill>
                  <a:schemeClr val="accent6">
                    <a:lumMod val="60000"/>
                    <a:lumOff val="40000"/>
                  </a:schemeClr>
                </a:solidFill>
              </a:rPr>
              <a:t>4.7 Self Assessment.</a:t>
            </a:r>
          </a:p>
          <a:p>
            <a:endParaRPr lang="en-US" sz="8000" dirty="0">
              <a:solidFill>
                <a:schemeClr val="accent6">
                  <a:lumMod val="60000"/>
                  <a:lumOff val="40000"/>
                </a:schemeClr>
              </a:solidFill>
            </a:endParaRPr>
          </a:p>
          <a:p>
            <a:endParaRPr lang="en-US" dirty="0"/>
          </a:p>
        </p:txBody>
      </p:sp>
      <p:pic>
        <p:nvPicPr>
          <p:cNvPr id="5" name="عنصر نائب للمحتوى 6">
            <a:extLst>
              <a:ext uri="{FF2B5EF4-FFF2-40B4-BE49-F238E27FC236}">
                <a16:creationId xmlns:a16="http://schemas.microsoft.com/office/drawing/2014/main" id="{177D165D-CE36-E64B-9998-F9F7299C9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6" name="Rounded Rectangle 5">
            <a:extLst>
              <a:ext uri="{FF2B5EF4-FFF2-40B4-BE49-F238E27FC236}">
                <a16:creationId xmlns:a16="http://schemas.microsoft.com/office/drawing/2014/main" id="{729281DB-1580-5849-BFB4-B1BCC5E6B28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282491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692088"/>
            <a:ext cx="9233647" cy="2971800"/>
          </a:xfrm>
          <a:solidFill>
            <a:schemeClr val="accent5">
              <a:lumMod val="60000"/>
              <a:lumOff val="40000"/>
            </a:scheme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r>
              <a:rPr lang="en-US" altLang="en-US" sz="6000" b="1" dirty="0">
                <a:solidFill>
                  <a:srgbClr val="B78B00"/>
                </a:solidFill>
                <a:ea typeface="ＭＳ Ｐゴシック" panose="020B0600070205080204" pitchFamily="34" charset="-128"/>
                <a:cs typeface="Arial" panose="020B0604020202020204" pitchFamily="34" charset="0"/>
              </a:rPr>
              <a:t>Theories of Leadership</a:t>
            </a:r>
            <a:endParaRPr lang="en-US" sz="6600" b="1" dirty="0">
              <a:solidFill>
                <a:srgbClr val="B78B00"/>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0526020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36922A-5FFF-2F4B-9649-BD99A56C2FAB}"/>
              </a:ext>
            </a:extLst>
          </p:cNvPr>
          <p:cNvSpPr>
            <a:spLocks noGrp="1"/>
          </p:cNvSpPr>
          <p:nvPr>
            <p:ph idx="1"/>
          </p:nvPr>
        </p:nvSpPr>
        <p:spPr>
          <a:xfrm>
            <a:off x="465713" y="964815"/>
            <a:ext cx="8848408" cy="4114159"/>
          </a:xfrm>
        </p:spPr>
        <p:txBody>
          <a:bodyPr>
            <a:normAutofit/>
          </a:bodyPr>
          <a:lstStyle/>
          <a:p>
            <a:pPr>
              <a:lnSpc>
                <a:spcPct val="80000"/>
              </a:lnSpc>
            </a:pPr>
            <a:endParaRPr lang="en-US" altLang="en-US" dirty="0">
              <a:ea typeface="ＭＳ Ｐゴシック" panose="020B0600070205080204" pitchFamily="34" charset="-128"/>
            </a:endParaRPr>
          </a:p>
          <a:p>
            <a:r>
              <a:rPr lang="en-US" sz="3200" b="1" dirty="0">
                <a:solidFill>
                  <a:srgbClr val="B78B00"/>
                </a:solidFill>
              </a:rPr>
              <a:t>The interest in leadership increased during the </a:t>
            </a:r>
            <a:r>
              <a:rPr lang="en-US" sz="3200" b="1" dirty="0">
                <a:solidFill>
                  <a:schemeClr val="accent6">
                    <a:lumMod val="60000"/>
                    <a:lumOff val="40000"/>
                  </a:schemeClr>
                </a:solidFill>
              </a:rPr>
              <a:t>early part of the 1900’s . </a:t>
            </a:r>
          </a:p>
          <a:p>
            <a:endParaRPr lang="en-US" sz="3200" b="1" dirty="0">
              <a:solidFill>
                <a:schemeClr val="accent6">
                  <a:lumMod val="60000"/>
                  <a:lumOff val="40000"/>
                </a:schemeClr>
              </a:solidFill>
            </a:endParaRPr>
          </a:p>
          <a:p>
            <a:pPr marL="0" indent="0">
              <a:buNone/>
            </a:pPr>
            <a:endParaRPr lang="en-US" dirty="0">
              <a:solidFill>
                <a:schemeClr val="accent6">
                  <a:lumMod val="60000"/>
                  <a:lumOff val="40000"/>
                </a:schemeClr>
              </a:solidFill>
            </a:endParaRPr>
          </a:p>
          <a:p>
            <a:endParaRPr lang="en-SA" dirty="0"/>
          </a:p>
        </p:txBody>
      </p:sp>
      <p:pic>
        <p:nvPicPr>
          <p:cNvPr id="4" name="عنصر نائب للمحتوى 6">
            <a:extLst>
              <a:ext uri="{FF2B5EF4-FFF2-40B4-BE49-F238E27FC236}">
                <a16:creationId xmlns:a16="http://schemas.microsoft.com/office/drawing/2014/main" id="{CDE9509B-B2D6-3C4B-8C87-6DBEF49E80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5" name="Rounded Rectangle 4">
            <a:extLst>
              <a:ext uri="{FF2B5EF4-FFF2-40B4-BE49-F238E27FC236}">
                <a16:creationId xmlns:a16="http://schemas.microsoft.com/office/drawing/2014/main" id="{8CF576FA-4E3D-244A-9B3F-C781A74C5B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172" name="Picture 4" descr="Image result for 1900">
            <a:extLst>
              <a:ext uri="{FF2B5EF4-FFF2-40B4-BE49-F238E27FC236}">
                <a16:creationId xmlns:a16="http://schemas.microsoft.com/office/drawing/2014/main" id="{A1DE1B53-64F6-2145-BD07-5677D3F0E8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3247948"/>
            <a:ext cx="3810000"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11126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692088"/>
            <a:ext cx="9233647" cy="2971800"/>
          </a:xfrm>
          <a:gradFill flip="none" rotWithShape="1">
            <a:gsLst>
              <a:gs pos="0">
                <a:srgbClr val="73DDFF">
                  <a:tint val="66000"/>
                  <a:satMod val="160000"/>
                </a:srgbClr>
              </a:gs>
              <a:gs pos="50000">
                <a:srgbClr val="73DDFF">
                  <a:tint val="44500"/>
                  <a:satMod val="160000"/>
                </a:srgbClr>
              </a:gs>
              <a:gs pos="100000">
                <a:srgbClr val="73DDFF">
                  <a:tint val="23500"/>
                  <a:satMod val="160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r>
              <a:rPr lang="en-US" sz="4800" b="1" dirty="0">
                <a:solidFill>
                  <a:srgbClr val="B78B00"/>
                </a:solidFill>
              </a:rPr>
              <a:t>“Great Man” Theory </a:t>
            </a:r>
            <a:br>
              <a:rPr lang="en-US" sz="6600" dirty="0"/>
            </a:br>
            <a:r>
              <a:rPr lang="en-US" sz="6600" b="1" u="sng" dirty="0">
                <a:solidFill>
                  <a:schemeClr val="accent6"/>
                </a:solidFill>
              </a:rPr>
              <a:t>(1900’s)</a:t>
            </a:r>
            <a:endParaRPr lang="en-US" sz="6600" b="1" dirty="0">
              <a:solidFill>
                <a:srgbClr val="86166D"/>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1450451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36922A-5FFF-2F4B-9649-BD99A56C2FAB}"/>
              </a:ext>
            </a:extLst>
          </p:cNvPr>
          <p:cNvSpPr>
            <a:spLocks noGrp="1"/>
          </p:cNvSpPr>
          <p:nvPr>
            <p:ph idx="1"/>
          </p:nvPr>
        </p:nvSpPr>
        <p:spPr>
          <a:xfrm>
            <a:off x="118535" y="1299352"/>
            <a:ext cx="8134277" cy="4945331"/>
          </a:xfrm>
        </p:spPr>
        <p:txBody>
          <a:bodyPr>
            <a:normAutofit/>
          </a:bodyPr>
          <a:lstStyle/>
          <a:p>
            <a:pPr>
              <a:lnSpc>
                <a:spcPct val="80000"/>
              </a:lnSpc>
            </a:pPr>
            <a:endParaRPr lang="en-US" altLang="en-US" dirty="0">
              <a:ea typeface="ＭＳ Ｐゴシック" panose="020B0600070205080204" pitchFamily="34" charset="-128"/>
            </a:endParaRPr>
          </a:p>
          <a:p>
            <a:r>
              <a:rPr lang="en-US" sz="2400" b="1" dirty="0">
                <a:solidFill>
                  <a:schemeClr val="accent2"/>
                </a:solidFill>
              </a:rPr>
              <a:t>Great Man theories </a:t>
            </a:r>
            <a:r>
              <a:rPr lang="en-US" sz="2400" dirty="0"/>
              <a:t>assume that the capacity for leadership is </a:t>
            </a:r>
            <a:r>
              <a:rPr lang="en-US" sz="2400" dirty="0">
                <a:highlight>
                  <a:srgbClr val="F5FAA4"/>
                </a:highlight>
              </a:rPr>
              <a:t>inherent</a:t>
            </a:r>
            <a:r>
              <a:rPr lang="en-US" sz="2400" dirty="0"/>
              <a:t> – </a:t>
            </a:r>
            <a:r>
              <a:rPr lang="en-US" sz="2400" b="1" dirty="0">
                <a:solidFill>
                  <a:srgbClr val="B78B00"/>
                </a:solidFill>
              </a:rPr>
              <a:t>that great leaders are born, not made. </a:t>
            </a:r>
          </a:p>
          <a:p>
            <a:r>
              <a:rPr lang="en-US" sz="2400" dirty="0"/>
              <a:t>These theories often reveals a great leaders as hero, myth, and fated to end by leadership when needed. </a:t>
            </a:r>
          </a:p>
          <a:p>
            <a:r>
              <a:rPr lang="en-US" sz="2400" dirty="0"/>
              <a:t>The term “Great Man” was used because, at that time, leadership was believed on </a:t>
            </a:r>
            <a:r>
              <a:rPr lang="en-US" sz="2400" b="1" u="sng" dirty="0">
                <a:solidFill>
                  <a:srgbClr val="B78B00"/>
                </a:solidFill>
              </a:rPr>
              <a:t>a male quality</a:t>
            </a:r>
            <a:r>
              <a:rPr lang="en-US" sz="2400" dirty="0"/>
              <a:t>, especially in terms of military leadership. </a:t>
            </a:r>
          </a:p>
          <a:p>
            <a:endParaRPr lang="en-SA" dirty="0"/>
          </a:p>
        </p:txBody>
      </p:sp>
      <p:pic>
        <p:nvPicPr>
          <p:cNvPr id="4" name="عنصر نائب للمحتوى 6">
            <a:extLst>
              <a:ext uri="{FF2B5EF4-FFF2-40B4-BE49-F238E27FC236}">
                <a16:creationId xmlns:a16="http://schemas.microsoft.com/office/drawing/2014/main" id="{CDE9509B-B2D6-3C4B-8C87-6DBEF49E80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5" name="Rounded Rectangle 4">
            <a:extLst>
              <a:ext uri="{FF2B5EF4-FFF2-40B4-BE49-F238E27FC236}">
                <a16:creationId xmlns:a16="http://schemas.microsoft.com/office/drawing/2014/main" id="{8CF576FA-4E3D-244A-9B3F-C781A74C5B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630737C5-3BFC-2B40-8C8F-3E8A49CF7E38}"/>
              </a:ext>
            </a:extLst>
          </p:cNvPr>
          <p:cNvSpPr/>
          <p:nvPr/>
        </p:nvSpPr>
        <p:spPr>
          <a:xfrm>
            <a:off x="758258" y="853050"/>
            <a:ext cx="7044082" cy="646331"/>
          </a:xfrm>
          <a:prstGeom prst="rect">
            <a:avLst/>
          </a:prstGeom>
        </p:spPr>
        <p:txBody>
          <a:bodyPr wrap="square">
            <a:spAutoFit/>
          </a:bodyPr>
          <a:lstStyle/>
          <a:p>
            <a:r>
              <a:rPr lang="en-US" sz="3600" b="1" u="sng" dirty="0">
                <a:solidFill>
                  <a:schemeClr val="accent6"/>
                </a:solidFill>
              </a:rPr>
              <a:t>“Great Man” Theory</a:t>
            </a:r>
            <a:endParaRPr lang="en-SA" sz="3600" u="sng" dirty="0">
              <a:solidFill>
                <a:schemeClr val="accent6"/>
              </a:solidFill>
            </a:endParaRPr>
          </a:p>
        </p:txBody>
      </p:sp>
      <p:pic>
        <p:nvPicPr>
          <p:cNvPr id="2050" name="Picture 2" descr="Image result for Great Man” Theory">
            <a:extLst>
              <a:ext uri="{FF2B5EF4-FFF2-40B4-BE49-F238E27FC236}">
                <a16:creationId xmlns:a16="http://schemas.microsoft.com/office/drawing/2014/main" id="{BB49B56E-9E09-8643-AD17-BFB134EC6D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24439" y="2042886"/>
            <a:ext cx="34544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51879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36922A-5FFF-2F4B-9649-BD99A56C2FAB}"/>
              </a:ext>
            </a:extLst>
          </p:cNvPr>
          <p:cNvSpPr>
            <a:spLocks noGrp="1"/>
          </p:cNvSpPr>
          <p:nvPr>
            <p:ph idx="1"/>
          </p:nvPr>
        </p:nvSpPr>
        <p:spPr>
          <a:xfrm>
            <a:off x="362953" y="1912669"/>
            <a:ext cx="7362444" cy="4945331"/>
          </a:xfrm>
        </p:spPr>
        <p:txBody>
          <a:bodyPr>
            <a:normAutofit/>
          </a:bodyPr>
          <a:lstStyle/>
          <a:p>
            <a:pPr>
              <a:lnSpc>
                <a:spcPct val="80000"/>
              </a:lnSpc>
            </a:pPr>
            <a:endParaRPr lang="en-US" altLang="en-US" dirty="0">
              <a:ea typeface="ＭＳ Ｐゴシック" panose="020B0600070205080204" pitchFamily="34" charset="-128"/>
            </a:endParaRPr>
          </a:p>
          <a:p>
            <a:r>
              <a:rPr lang="en-US" sz="2900" dirty="0"/>
              <a:t>Great Man approach actually emphasis </a:t>
            </a:r>
            <a:r>
              <a:rPr lang="en-US" sz="2900" b="1" dirty="0">
                <a:solidFill>
                  <a:srgbClr val="FF9652"/>
                </a:solidFill>
              </a:rPr>
              <a:t>“charismatic leadership”</a:t>
            </a:r>
            <a:r>
              <a:rPr lang="en-US" sz="2900" dirty="0"/>
              <a:t>. </a:t>
            </a:r>
            <a:endParaRPr lang="en-US" sz="2900" dirty="0">
              <a:solidFill>
                <a:srgbClr val="FF0000"/>
              </a:solidFill>
            </a:endParaRPr>
          </a:p>
          <a:p>
            <a:endParaRPr lang="en-US" sz="2900" dirty="0"/>
          </a:p>
          <a:p>
            <a:r>
              <a:rPr lang="en-US" sz="2900" b="1" dirty="0">
                <a:solidFill>
                  <a:schemeClr val="accent6">
                    <a:lumMod val="60000"/>
                    <a:lumOff val="40000"/>
                  </a:schemeClr>
                </a:solidFill>
              </a:rPr>
              <a:t> (Gandhi, Lincoln, Napoleon) .</a:t>
            </a:r>
          </a:p>
          <a:p>
            <a:endParaRPr lang="en-SA" dirty="0"/>
          </a:p>
        </p:txBody>
      </p:sp>
      <p:pic>
        <p:nvPicPr>
          <p:cNvPr id="4" name="عنصر نائب للمحتوى 6">
            <a:extLst>
              <a:ext uri="{FF2B5EF4-FFF2-40B4-BE49-F238E27FC236}">
                <a16:creationId xmlns:a16="http://schemas.microsoft.com/office/drawing/2014/main" id="{CDE9509B-B2D6-3C4B-8C87-6DBEF49E80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5" name="Rounded Rectangle 4">
            <a:extLst>
              <a:ext uri="{FF2B5EF4-FFF2-40B4-BE49-F238E27FC236}">
                <a16:creationId xmlns:a16="http://schemas.microsoft.com/office/drawing/2014/main" id="{8CF576FA-4E3D-244A-9B3F-C781A74C5B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Picture 4" descr="Image result for gandhi">
            <a:extLst>
              <a:ext uri="{FF2B5EF4-FFF2-40B4-BE49-F238E27FC236}">
                <a16:creationId xmlns:a16="http://schemas.microsoft.com/office/drawing/2014/main" id="{79C110BE-B97D-3446-84BD-DF9E223B74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01791" y="1664907"/>
            <a:ext cx="1671674" cy="208706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abraham lincoln">
            <a:extLst>
              <a:ext uri="{FF2B5EF4-FFF2-40B4-BE49-F238E27FC236}">
                <a16:creationId xmlns:a16="http://schemas.microsoft.com/office/drawing/2014/main" id="{90CA8115-1249-6A44-A0C3-619C0C9F71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38864" y="3909270"/>
            <a:ext cx="1671675" cy="209800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naplion">
            <a:extLst>
              <a:ext uri="{FF2B5EF4-FFF2-40B4-BE49-F238E27FC236}">
                <a16:creationId xmlns:a16="http://schemas.microsoft.com/office/drawing/2014/main" id="{5DF0ABF0-D3E6-754B-83F8-9D98E20D1DD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38223" y="1756592"/>
            <a:ext cx="2631689" cy="190368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630737C5-3BFC-2B40-8C8F-3E8A49CF7E38}"/>
              </a:ext>
            </a:extLst>
          </p:cNvPr>
          <p:cNvSpPr/>
          <p:nvPr/>
        </p:nvSpPr>
        <p:spPr>
          <a:xfrm>
            <a:off x="913194" y="1133395"/>
            <a:ext cx="7044082" cy="584775"/>
          </a:xfrm>
          <a:prstGeom prst="rect">
            <a:avLst/>
          </a:prstGeom>
        </p:spPr>
        <p:txBody>
          <a:bodyPr wrap="square">
            <a:spAutoFit/>
          </a:bodyPr>
          <a:lstStyle/>
          <a:p>
            <a:r>
              <a:rPr lang="en-US" sz="3200" b="1" dirty="0">
                <a:solidFill>
                  <a:srgbClr val="B78B00"/>
                </a:solidFill>
              </a:rPr>
              <a:t>“</a:t>
            </a:r>
            <a:r>
              <a:rPr lang="en-US" sz="3200" b="1" u="sng" dirty="0">
                <a:solidFill>
                  <a:srgbClr val="B78B00"/>
                </a:solidFill>
              </a:rPr>
              <a:t>Great Man” Theory Cont..</a:t>
            </a:r>
            <a:endParaRPr lang="en-SA" sz="3200" u="sng" dirty="0"/>
          </a:p>
        </p:txBody>
      </p:sp>
    </p:spTree>
    <p:extLst>
      <p:ext uri="{BB962C8B-B14F-4D97-AF65-F5344CB8AC3E}">
        <p14:creationId xmlns:p14="http://schemas.microsoft.com/office/powerpoint/2010/main" val="29176514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692088"/>
            <a:ext cx="9233647" cy="2971800"/>
          </a:xfrm>
          <a:gradFill flip="none" rotWithShape="1">
            <a:gsLst>
              <a:gs pos="0">
                <a:srgbClr val="73DDFF">
                  <a:tint val="66000"/>
                  <a:satMod val="160000"/>
                </a:srgbClr>
              </a:gs>
              <a:gs pos="50000">
                <a:srgbClr val="73DDFF">
                  <a:tint val="44500"/>
                  <a:satMod val="160000"/>
                </a:srgbClr>
              </a:gs>
              <a:gs pos="100000">
                <a:srgbClr val="73DDFF">
                  <a:tint val="23500"/>
                  <a:satMod val="160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r>
              <a:rPr lang="en-US" sz="6000" b="1" dirty="0">
                <a:solidFill>
                  <a:srgbClr val="B78B00"/>
                </a:solidFill>
              </a:rPr>
              <a:t>Trait Theory </a:t>
            </a:r>
            <a:br>
              <a:rPr lang="en-US" dirty="0"/>
            </a:br>
            <a:r>
              <a:rPr lang="en-US" sz="6600" b="1" u="sng" dirty="0">
                <a:solidFill>
                  <a:schemeClr val="accent6"/>
                </a:solidFill>
              </a:rPr>
              <a:t>(1940’s – 1950’s)</a:t>
            </a:r>
            <a:endParaRPr lang="en-US" sz="6600" b="1" dirty="0">
              <a:solidFill>
                <a:srgbClr val="86166D"/>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3766531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36922A-5FFF-2F4B-9649-BD99A56C2FAB}"/>
              </a:ext>
            </a:extLst>
          </p:cNvPr>
          <p:cNvSpPr>
            <a:spLocks noGrp="1"/>
          </p:cNvSpPr>
          <p:nvPr>
            <p:ph idx="1"/>
          </p:nvPr>
        </p:nvSpPr>
        <p:spPr>
          <a:xfrm>
            <a:off x="770240" y="1760987"/>
            <a:ext cx="7749292" cy="4114159"/>
          </a:xfrm>
        </p:spPr>
        <p:txBody>
          <a:bodyPr>
            <a:normAutofit/>
          </a:bodyPr>
          <a:lstStyle/>
          <a:p>
            <a:pPr>
              <a:lnSpc>
                <a:spcPct val="80000"/>
              </a:lnSpc>
            </a:pPr>
            <a:endParaRPr lang="en-US" altLang="en-US" dirty="0">
              <a:ea typeface="ＭＳ Ｐゴシック" panose="020B0600070205080204" pitchFamily="34" charset="-128"/>
            </a:endParaRPr>
          </a:p>
          <a:p>
            <a:r>
              <a:rPr lang="en-US" sz="2400" dirty="0"/>
              <a:t>Similar in some ways to “Great Man” theories, trait theory </a:t>
            </a:r>
            <a:r>
              <a:rPr lang="en-US" sz="2400" b="1" dirty="0">
                <a:solidFill>
                  <a:schemeClr val="accent3">
                    <a:lumMod val="60000"/>
                    <a:lumOff val="40000"/>
                  </a:schemeClr>
                </a:solidFill>
                <a:highlight>
                  <a:srgbClr val="F5FAA4"/>
                </a:highlight>
              </a:rPr>
              <a:t>assumes that people inherit certain qualities and traits that make them better matched to leadership. </a:t>
            </a:r>
          </a:p>
          <a:p>
            <a:r>
              <a:rPr lang="en-US" sz="2400" dirty="0"/>
              <a:t>Trait theories often identify certain </a:t>
            </a:r>
            <a:r>
              <a:rPr lang="en-US" sz="2400" b="1" dirty="0">
                <a:solidFill>
                  <a:schemeClr val="accent1">
                    <a:lumMod val="75000"/>
                  </a:schemeClr>
                </a:solidFill>
              </a:rPr>
              <a:t>personality or behavioral characteristics shared by leaders. </a:t>
            </a:r>
            <a:endParaRPr lang="en-US" sz="2400" dirty="0">
              <a:solidFill>
                <a:srgbClr val="FF0000"/>
              </a:solidFill>
            </a:endParaRPr>
          </a:p>
          <a:p>
            <a:pPr marL="0" indent="0">
              <a:buNone/>
            </a:pPr>
            <a:endParaRPr lang="en-US" b="1" dirty="0">
              <a:solidFill>
                <a:schemeClr val="accent1">
                  <a:lumMod val="75000"/>
                </a:schemeClr>
              </a:solidFill>
            </a:endParaRPr>
          </a:p>
          <a:p>
            <a:endParaRPr lang="en-SA" dirty="0"/>
          </a:p>
        </p:txBody>
      </p:sp>
      <p:pic>
        <p:nvPicPr>
          <p:cNvPr id="4" name="عنصر نائب للمحتوى 6">
            <a:extLst>
              <a:ext uri="{FF2B5EF4-FFF2-40B4-BE49-F238E27FC236}">
                <a16:creationId xmlns:a16="http://schemas.microsoft.com/office/drawing/2014/main" id="{CDE9509B-B2D6-3C4B-8C87-6DBEF49E80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5" name="Rounded Rectangle 4">
            <a:extLst>
              <a:ext uri="{FF2B5EF4-FFF2-40B4-BE49-F238E27FC236}">
                <a16:creationId xmlns:a16="http://schemas.microsoft.com/office/drawing/2014/main" id="{8CF576FA-4E3D-244A-9B3F-C781A74C5B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636CB5DD-AD5D-BB42-9B9F-4D80501395ED}"/>
              </a:ext>
            </a:extLst>
          </p:cNvPr>
          <p:cNvSpPr/>
          <p:nvPr/>
        </p:nvSpPr>
        <p:spPr>
          <a:xfrm>
            <a:off x="1314746" y="982854"/>
            <a:ext cx="3241593" cy="769441"/>
          </a:xfrm>
          <a:prstGeom prst="rect">
            <a:avLst/>
          </a:prstGeom>
        </p:spPr>
        <p:txBody>
          <a:bodyPr wrap="none">
            <a:spAutoFit/>
          </a:bodyPr>
          <a:lstStyle/>
          <a:p>
            <a:r>
              <a:rPr lang="en-US" sz="4400" b="1" u="sng" dirty="0">
                <a:solidFill>
                  <a:schemeClr val="accent6"/>
                </a:solidFill>
              </a:rPr>
              <a:t>Trait Theory</a:t>
            </a:r>
            <a:endParaRPr lang="en-US" sz="4400" u="sng" dirty="0">
              <a:solidFill>
                <a:schemeClr val="accent6"/>
              </a:solidFill>
            </a:endParaRPr>
          </a:p>
        </p:txBody>
      </p:sp>
      <p:pic>
        <p:nvPicPr>
          <p:cNvPr id="3074" name="Picture 2" descr="Image result for trait theory of leadership">
            <a:extLst>
              <a:ext uri="{FF2B5EF4-FFF2-40B4-BE49-F238E27FC236}">
                <a16:creationId xmlns:a16="http://schemas.microsoft.com/office/drawing/2014/main" id="{9FAC6B50-297B-5B49-A6F5-1C2CC4F517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86158" y="2085278"/>
            <a:ext cx="228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47190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36922A-5FFF-2F4B-9649-BD99A56C2FAB}"/>
              </a:ext>
            </a:extLst>
          </p:cNvPr>
          <p:cNvSpPr>
            <a:spLocks noGrp="1"/>
          </p:cNvSpPr>
          <p:nvPr>
            <p:ph idx="1"/>
          </p:nvPr>
        </p:nvSpPr>
        <p:spPr>
          <a:xfrm>
            <a:off x="465713" y="964815"/>
            <a:ext cx="6987858" cy="4114159"/>
          </a:xfrm>
        </p:spPr>
        <p:txBody>
          <a:bodyPr>
            <a:normAutofit/>
          </a:bodyPr>
          <a:lstStyle/>
          <a:p>
            <a:pPr>
              <a:lnSpc>
                <a:spcPct val="80000"/>
              </a:lnSpc>
            </a:pPr>
            <a:endParaRPr lang="en-US" altLang="en-US" dirty="0">
              <a:ea typeface="ＭＳ Ｐゴシック" panose="020B0600070205080204" pitchFamily="34" charset="-128"/>
            </a:endParaRPr>
          </a:p>
          <a:p>
            <a:r>
              <a:rPr lang="en-US" altLang="en-US" b="1" dirty="0">
                <a:solidFill>
                  <a:srgbClr val="C00000"/>
                </a:solidFill>
                <a:ea typeface="ＭＳ Ｐゴシック" panose="020B0600070205080204" pitchFamily="34" charset="-128"/>
              </a:rPr>
              <a:t>The Trait Theories Of Leadership is </a:t>
            </a:r>
            <a:r>
              <a:rPr lang="en-US" altLang="en-US" dirty="0">
                <a:ea typeface="ＭＳ Ｐゴシック" panose="020B0600070205080204" pitchFamily="34" charset="-128"/>
              </a:rPr>
              <a:t>a </a:t>
            </a:r>
            <a:r>
              <a:rPr lang="en-US" dirty="0"/>
              <a:t>social, physical traits that differentiate leaders from non leaders </a:t>
            </a:r>
          </a:p>
          <a:p>
            <a:r>
              <a:rPr lang="en-US" dirty="0"/>
              <a:t>Trait theories of leadership deal with personality, Trait view has little </a:t>
            </a:r>
            <a:r>
              <a:rPr lang="en-US" b="1" dirty="0">
                <a:solidFill>
                  <a:schemeClr val="accent2"/>
                </a:solidFill>
              </a:rPr>
              <a:t>analytical or predictive value, Technical, and human skills.</a:t>
            </a:r>
            <a:r>
              <a:rPr lang="en-SA" b="1" dirty="0">
                <a:solidFill>
                  <a:schemeClr val="accent2"/>
                </a:solidFill>
              </a:rPr>
              <a:t> </a:t>
            </a:r>
            <a:endParaRPr lang="en-US" dirty="0"/>
          </a:p>
          <a:p>
            <a:r>
              <a:rPr lang="en-US" altLang="en-US" dirty="0">
                <a:ea typeface="ＭＳ Ｐゴシック" panose="020B0600070205080204" pitchFamily="34" charset="-128"/>
              </a:rPr>
              <a:t>all leaders would have to possess those unique and consistent characteristics, making it easy to find leaders in organizations.</a:t>
            </a:r>
          </a:p>
          <a:p>
            <a:endParaRPr lang="en-SA" dirty="0"/>
          </a:p>
        </p:txBody>
      </p:sp>
      <p:pic>
        <p:nvPicPr>
          <p:cNvPr id="4" name="عنصر نائب للمحتوى 6">
            <a:extLst>
              <a:ext uri="{FF2B5EF4-FFF2-40B4-BE49-F238E27FC236}">
                <a16:creationId xmlns:a16="http://schemas.microsoft.com/office/drawing/2014/main" id="{CDE9509B-B2D6-3C4B-8C87-6DBEF49E80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
        <p:nvSpPr>
          <p:cNvPr id="5" name="Rounded Rectangle 4">
            <a:extLst>
              <a:ext uri="{FF2B5EF4-FFF2-40B4-BE49-F238E27FC236}">
                <a16:creationId xmlns:a16="http://schemas.microsoft.com/office/drawing/2014/main" id="{8CF576FA-4E3D-244A-9B3F-C781A74C5BA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026" name="Picture 2" descr="Image result for trait theory of leadership">
            <a:extLst>
              <a:ext uri="{FF2B5EF4-FFF2-40B4-BE49-F238E27FC236}">
                <a16:creationId xmlns:a16="http://schemas.microsoft.com/office/drawing/2014/main" id="{2A875D8F-E5EE-6F4C-B663-2F0548EA4D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3496" y="1788881"/>
            <a:ext cx="4276914" cy="2981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17279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B048F014-DE59-194F-9D0C-F99F673B3A66}"/>
              </a:ext>
            </a:extLst>
          </p:cNvPr>
          <p:cNvSpPr>
            <a:spLocks noGrp="1"/>
          </p:cNvSpPr>
          <p:nvPr>
            <p:ph type="title"/>
          </p:nvPr>
        </p:nvSpPr>
        <p:spPr/>
        <p:txBody>
          <a:bodyPr>
            <a:normAutofit fontScale="90000"/>
          </a:bodyPr>
          <a:lstStyle/>
          <a:p>
            <a:r>
              <a:rPr lang="en-US" altLang="en-US" sz="4200" b="1" dirty="0">
                <a:solidFill>
                  <a:srgbClr val="B78B00"/>
                </a:solidFill>
                <a:ea typeface="ＭＳ Ｐゴシック" panose="020B0600070205080204" pitchFamily="34" charset="-128"/>
                <a:cs typeface="Arial" panose="020B0604020202020204" pitchFamily="34" charset="0"/>
              </a:rPr>
              <a:t>What Traits associated with Leadership ?</a:t>
            </a:r>
          </a:p>
        </p:txBody>
      </p:sp>
      <p:pic>
        <p:nvPicPr>
          <p:cNvPr id="28677" name="Picture 6">
            <a:extLst>
              <a:ext uri="{FF2B5EF4-FFF2-40B4-BE49-F238E27FC236}">
                <a16:creationId xmlns:a16="http://schemas.microsoft.com/office/drawing/2014/main" id="{B0904184-F970-3A4C-8BDE-5D3950ADBBD1}"/>
              </a:ext>
            </a:extLst>
          </p:cNvPr>
          <p:cNvPicPr>
            <a:picLocks noChangeAspect="1"/>
          </p:cNvPicPr>
          <p:nvPr/>
        </p:nvPicPr>
        <p:blipFill rotWithShape="1">
          <a:blip r:embed="rId3">
            <a:extLst>
              <a:ext uri="{28A0092B-C50C-407E-A947-70E740481C1C}">
                <a14:useLocalDpi xmlns:a14="http://schemas.microsoft.com/office/drawing/2010/main" val="0"/>
              </a:ext>
            </a:extLst>
          </a:blip>
          <a:srcRect t="7064"/>
          <a:stretch/>
        </p:blipFill>
        <p:spPr bwMode="auto">
          <a:xfrm>
            <a:off x="1130270" y="1678329"/>
            <a:ext cx="9703634" cy="4010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a:extLst>
              <a:ext uri="{FF2B5EF4-FFF2-40B4-BE49-F238E27FC236}">
                <a16:creationId xmlns:a16="http://schemas.microsoft.com/office/drawing/2014/main" id="{03F87F9D-CA7A-D74B-B3A5-62F3318788F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عنصر نائب للمحتوى 6">
            <a:extLst>
              <a:ext uri="{FF2B5EF4-FFF2-40B4-BE49-F238E27FC236}">
                <a16:creationId xmlns:a16="http://schemas.microsoft.com/office/drawing/2014/main" id="{E792CE0B-16F4-724E-BB9B-314631DC17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Tree>
    <p:extLst>
      <p:ext uri="{BB962C8B-B14F-4D97-AF65-F5344CB8AC3E}">
        <p14:creationId xmlns:p14="http://schemas.microsoft.com/office/powerpoint/2010/main" val="4173222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4">
            <a:extLst>
              <a:ext uri="{FF2B5EF4-FFF2-40B4-BE49-F238E27FC236}">
                <a16:creationId xmlns:a16="http://schemas.microsoft.com/office/drawing/2014/main" id="{B048F014-DE59-194F-9D0C-F99F673B3A66}"/>
              </a:ext>
            </a:extLst>
          </p:cNvPr>
          <p:cNvSpPr>
            <a:spLocks noGrp="1"/>
          </p:cNvSpPr>
          <p:nvPr>
            <p:ph type="title"/>
          </p:nvPr>
        </p:nvSpPr>
        <p:spPr/>
        <p:txBody>
          <a:bodyPr>
            <a:normAutofit/>
          </a:bodyPr>
          <a:lstStyle/>
          <a:p>
            <a:pPr algn="l" defTabSz="914400" rtl="0" eaLnBrk="1" latinLnBrk="0" hangingPunct="1">
              <a:lnSpc>
                <a:spcPct val="90000"/>
              </a:lnSpc>
              <a:spcBef>
                <a:spcPct val="0"/>
              </a:spcBef>
              <a:buNone/>
            </a:pPr>
            <a:r>
              <a:rPr lang="en-US" altLang="en-US" sz="4200" b="1" dirty="0">
                <a:solidFill>
                  <a:srgbClr val="B78B00"/>
                </a:solidFill>
                <a:ea typeface="ＭＳ Ｐゴシック" panose="020B0600070205080204" pitchFamily="34" charset="-128"/>
                <a:cs typeface="Arial" panose="020B0604020202020204" pitchFamily="34" charset="0"/>
              </a:rPr>
              <a:t>TRAITS AND SKILLS FOR LEADER</a:t>
            </a:r>
          </a:p>
        </p:txBody>
      </p:sp>
      <p:sp>
        <p:nvSpPr>
          <p:cNvPr id="8" name="Rounded Rectangle 7">
            <a:extLst>
              <a:ext uri="{FF2B5EF4-FFF2-40B4-BE49-F238E27FC236}">
                <a16:creationId xmlns:a16="http://schemas.microsoft.com/office/drawing/2014/main" id="{03F87F9D-CA7A-D74B-B3A5-62F3318788F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 name="Picture 2">
            <a:extLst>
              <a:ext uri="{FF2B5EF4-FFF2-40B4-BE49-F238E27FC236}">
                <a16:creationId xmlns:a16="http://schemas.microsoft.com/office/drawing/2014/main" id="{15836C7D-09F0-2C4B-A99D-24A13A91C2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2826" y="1547732"/>
            <a:ext cx="9318162" cy="4356944"/>
          </a:xfrm>
          <a:prstGeom prst="rect">
            <a:avLst/>
          </a:prstGeom>
        </p:spPr>
      </p:pic>
      <p:pic>
        <p:nvPicPr>
          <p:cNvPr id="7" name="عنصر نائب للمحتوى 6">
            <a:extLst>
              <a:ext uri="{FF2B5EF4-FFF2-40B4-BE49-F238E27FC236}">
                <a16:creationId xmlns:a16="http://schemas.microsoft.com/office/drawing/2014/main" id="{A59D3983-D433-1748-92BC-F86C6B64B4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870852" y="273746"/>
            <a:ext cx="1202613" cy="1078440"/>
          </a:xfrm>
          <a:prstGeom prst="rect">
            <a:avLst/>
          </a:prstGeom>
        </p:spPr>
      </p:pic>
    </p:spTree>
    <p:extLst>
      <p:ext uri="{BB962C8B-B14F-4D97-AF65-F5344CB8AC3E}">
        <p14:creationId xmlns:p14="http://schemas.microsoft.com/office/powerpoint/2010/main" val="32568633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692088"/>
            <a:ext cx="9233647" cy="2971800"/>
          </a:xfrm>
          <a:gradFill flip="none" rotWithShape="1">
            <a:gsLst>
              <a:gs pos="0">
                <a:srgbClr val="73DDFF">
                  <a:tint val="66000"/>
                  <a:satMod val="160000"/>
                </a:srgbClr>
              </a:gs>
              <a:gs pos="50000">
                <a:srgbClr val="73DDFF">
                  <a:tint val="44500"/>
                  <a:satMod val="160000"/>
                </a:srgbClr>
              </a:gs>
              <a:gs pos="100000">
                <a:srgbClr val="73DDFF">
                  <a:tint val="23500"/>
                  <a:satMod val="160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r>
              <a:rPr lang="en-US" altLang="en-US" sz="4800" b="1" dirty="0">
                <a:solidFill>
                  <a:srgbClr val="B78B00"/>
                </a:solidFill>
                <a:ea typeface="ＭＳ Ｐゴシック" panose="020B0600070205080204" pitchFamily="34" charset="-128"/>
                <a:cs typeface="Arial" panose="020B0604020202020204" pitchFamily="34" charset="0"/>
              </a:rPr>
              <a:t>Behavioral Theories</a:t>
            </a:r>
            <a:br>
              <a:rPr lang="en-US" altLang="en-US" sz="4000" b="1" dirty="0">
                <a:solidFill>
                  <a:srgbClr val="B78B00"/>
                </a:solidFill>
                <a:ea typeface="ＭＳ Ｐゴシック" panose="020B0600070205080204" pitchFamily="34" charset="-128"/>
                <a:cs typeface="Arial" panose="020B0604020202020204" pitchFamily="34" charset="0"/>
              </a:rPr>
            </a:br>
            <a:r>
              <a:rPr lang="en-US" altLang="en-US" sz="4400" b="1" dirty="0">
                <a:solidFill>
                  <a:srgbClr val="C00000"/>
                </a:solidFill>
                <a:ea typeface="ＭＳ Ｐゴシック" panose="020B0600070205080204" pitchFamily="34" charset="-128"/>
                <a:cs typeface="Arial" panose="020B0604020202020204" pitchFamily="34" charset="0"/>
              </a:rPr>
              <a:t>(1950’s – 1960’s)</a:t>
            </a:r>
            <a:endParaRPr lang="en-US" sz="6600" b="1" dirty="0">
              <a:solidFill>
                <a:srgbClr val="C00000"/>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6380860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4">
            <a:extLst>
              <a:ext uri="{FF2B5EF4-FFF2-40B4-BE49-F238E27FC236}">
                <a16:creationId xmlns:a16="http://schemas.microsoft.com/office/drawing/2014/main" id="{D5365C38-F5B2-6640-8430-604F1A4908CB}"/>
              </a:ext>
            </a:extLst>
          </p:cNvPr>
          <p:cNvSpPr>
            <a:spLocks noGrp="1"/>
          </p:cNvSpPr>
          <p:nvPr>
            <p:ph type="title"/>
          </p:nvPr>
        </p:nvSpPr>
        <p:spPr/>
        <p:txBody>
          <a:bodyPr>
            <a:normAutofit fontScale="90000"/>
          </a:bodyPr>
          <a:lstStyle/>
          <a:p>
            <a:r>
              <a:rPr lang="en-US" altLang="en-US" sz="4200" b="1" dirty="0">
                <a:solidFill>
                  <a:schemeClr val="accent2"/>
                </a:solidFill>
                <a:ea typeface="ＭＳ Ｐゴシック" panose="020B0600070205080204" pitchFamily="34" charset="-128"/>
                <a:cs typeface="Arial" panose="020B0604020202020204" pitchFamily="34" charset="0"/>
              </a:rPr>
              <a:t>University of Iowa and Ohio State Studies </a:t>
            </a:r>
          </a:p>
        </p:txBody>
      </p:sp>
      <p:pic>
        <p:nvPicPr>
          <p:cNvPr id="32773" name="Picture 6">
            <a:extLst>
              <a:ext uri="{FF2B5EF4-FFF2-40B4-BE49-F238E27FC236}">
                <a16:creationId xmlns:a16="http://schemas.microsoft.com/office/drawing/2014/main" id="{6B6D2C0E-24CB-F54E-9DE4-E33B615BCBF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83038" y="1600200"/>
            <a:ext cx="6418162" cy="438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a:extLst>
              <a:ext uri="{FF2B5EF4-FFF2-40B4-BE49-F238E27FC236}">
                <a16:creationId xmlns:a16="http://schemas.microsoft.com/office/drawing/2014/main" id="{9412DAFD-67E7-FC4D-AA12-4AFD0305A92E}"/>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2F79BA63-DD67-7247-A155-A4DD585A52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Tree>
    <p:extLst>
      <p:ext uri="{BB962C8B-B14F-4D97-AF65-F5344CB8AC3E}">
        <p14:creationId xmlns:p14="http://schemas.microsoft.com/office/powerpoint/2010/main" val="36174794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4">
            <a:extLst>
              <a:ext uri="{FF2B5EF4-FFF2-40B4-BE49-F238E27FC236}">
                <a16:creationId xmlns:a16="http://schemas.microsoft.com/office/drawing/2014/main" id="{FB92034B-748A-A241-A3C6-234C89EB440B}"/>
              </a:ext>
            </a:extLst>
          </p:cNvPr>
          <p:cNvSpPr>
            <a:spLocks noGrp="1"/>
          </p:cNvSpPr>
          <p:nvPr>
            <p:ph type="title"/>
          </p:nvPr>
        </p:nvSpPr>
        <p:spPr/>
        <p:txBody>
          <a:bodyPr>
            <a:normAutofit fontScale="90000"/>
          </a:bodyPr>
          <a:lstStyle/>
          <a:p>
            <a:r>
              <a:rPr lang="en-US" altLang="en-US" sz="4200" b="1" dirty="0">
                <a:solidFill>
                  <a:schemeClr val="accent2"/>
                </a:solidFill>
                <a:ea typeface="ＭＳ Ｐゴシック" panose="020B0600070205080204" pitchFamily="34" charset="-128"/>
                <a:cs typeface="Arial" panose="020B0604020202020204" pitchFamily="34" charset="0"/>
              </a:rPr>
              <a:t>University of Michigan Study and Managerial Grid</a:t>
            </a:r>
          </a:p>
        </p:txBody>
      </p:sp>
      <p:pic>
        <p:nvPicPr>
          <p:cNvPr id="34821" name="Picture 6">
            <a:extLst>
              <a:ext uri="{FF2B5EF4-FFF2-40B4-BE49-F238E27FC236}">
                <a16:creationId xmlns:a16="http://schemas.microsoft.com/office/drawing/2014/main" id="{B6E5E1BC-F5BD-1147-9A95-FADC37CAC8E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47777" y="2034502"/>
            <a:ext cx="7662923" cy="3870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a:extLst>
              <a:ext uri="{FF2B5EF4-FFF2-40B4-BE49-F238E27FC236}">
                <a16:creationId xmlns:a16="http://schemas.microsoft.com/office/drawing/2014/main" id="{DE21FD6F-ED02-9A4C-B403-9269CB16591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8AF7A0B9-F8B5-5141-A86B-398116C8B9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Tree>
    <p:extLst>
      <p:ext uri="{BB962C8B-B14F-4D97-AF65-F5344CB8AC3E}">
        <p14:creationId xmlns:p14="http://schemas.microsoft.com/office/powerpoint/2010/main" val="15414182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4">
            <a:extLst>
              <a:ext uri="{FF2B5EF4-FFF2-40B4-BE49-F238E27FC236}">
                <a16:creationId xmlns:a16="http://schemas.microsoft.com/office/drawing/2014/main" id="{FB92034B-748A-A241-A3C6-234C89EB440B}"/>
              </a:ext>
            </a:extLst>
          </p:cNvPr>
          <p:cNvSpPr>
            <a:spLocks noGrp="1"/>
          </p:cNvSpPr>
          <p:nvPr>
            <p:ph type="title"/>
          </p:nvPr>
        </p:nvSpPr>
        <p:spPr/>
        <p:txBody>
          <a:bodyPr>
            <a:normAutofit/>
          </a:bodyPr>
          <a:lstStyle/>
          <a:p>
            <a:r>
              <a:rPr lang="en-US" altLang="en-US" sz="4200" b="1" u="sng" dirty="0">
                <a:solidFill>
                  <a:schemeClr val="accent2"/>
                </a:solidFill>
                <a:ea typeface="ＭＳ Ｐゴシック" panose="020B0600070205080204" pitchFamily="34" charset="-128"/>
                <a:cs typeface="Arial" panose="020B0604020202020204" pitchFamily="34" charset="0"/>
              </a:rPr>
              <a:t>The Managerial Grid</a:t>
            </a:r>
          </a:p>
        </p:txBody>
      </p:sp>
      <p:sp>
        <p:nvSpPr>
          <p:cNvPr id="6" name="Rounded Rectangle 5">
            <a:extLst>
              <a:ext uri="{FF2B5EF4-FFF2-40B4-BE49-F238E27FC236}">
                <a16:creationId xmlns:a16="http://schemas.microsoft.com/office/drawing/2014/main" id="{DE21FD6F-ED02-9A4C-B403-9269CB16591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8AF7A0B9-F8B5-5141-A86B-398116C8B9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pic>
        <p:nvPicPr>
          <p:cNvPr id="4097" name="Picture 1" descr="page17image49950976">
            <a:extLst>
              <a:ext uri="{FF2B5EF4-FFF2-40B4-BE49-F238E27FC236}">
                <a16:creationId xmlns:a16="http://schemas.microsoft.com/office/drawing/2014/main" id="{25CB733C-42D1-044A-A5AD-339DDB2534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59439" y="1824139"/>
            <a:ext cx="7344936" cy="39021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6035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692088"/>
            <a:ext cx="9233647" cy="2971800"/>
          </a:xfrm>
          <a:gradFill flip="none" rotWithShape="1">
            <a:gsLst>
              <a:gs pos="0">
                <a:srgbClr val="73DDFF">
                  <a:tint val="66000"/>
                  <a:satMod val="160000"/>
                </a:srgbClr>
              </a:gs>
              <a:gs pos="50000">
                <a:srgbClr val="73DDFF">
                  <a:tint val="44500"/>
                  <a:satMod val="160000"/>
                </a:srgbClr>
              </a:gs>
              <a:gs pos="100000">
                <a:srgbClr val="73DDFF">
                  <a:tint val="23500"/>
                  <a:satMod val="160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r>
              <a:rPr lang="en-US" sz="4000" b="1" dirty="0">
                <a:solidFill>
                  <a:srgbClr val="B78B00"/>
                </a:solidFill>
              </a:rPr>
              <a:t>Contingency Theories </a:t>
            </a:r>
            <a:br>
              <a:rPr lang="en-US" sz="4000" dirty="0">
                <a:solidFill>
                  <a:srgbClr val="B78B00"/>
                </a:solidFill>
              </a:rPr>
            </a:br>
            <a:r>
              <a:rPr lang="en-US" sz="4000" b="1" dirty="0">
                <a:solidFill>
                  <a:srgbClr val="C00000"/>
                </a:solidFill>
              </a:rPr>
              <a:t>(1960’s– 1970’s)</a:t>
            </a:r>
            <a:endParaRPr lang="en-US" sz="6600" b="1" dirty="0">
              <a:solidFill>
                <a:srgbClr val="C00000"/>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9118003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Title 5">
            <a:extLst>
              <a:ext uri="{FF2B5EF4-FFF2-40B4-BE49-F238E27FC236}">
                <a16:creationId xmlns:a16="http://schemas.microsoft.com/office/drawing/2014/main" id="{4263D0CF-2FC1-F64C-9A24-C9F8CFACBE99}"/>
              </a:ext>
            </a:extLst>
          </p:cNvPr>
          <p:cNvSpPr>
            <a:spLocks noGrp="1"/>
          </p:cNvSpPr>
          <p:nvPr>
            <p:ph type="title"/>
          </p:nvPr>
        </p:nvSpPr>
        <p:spPr>
          <a:xfrm>
            <a:off x="550406" y="1145739"/>
            <a:ext cx="10533906" cy="1049235"/>
          </a:xfrm>
        </p:spPr>
        <p:txBody>
          <a:bodyPr>
            <a:noAutofit/>
          </a:bodyPr>
          <a:lstStyle/>
          <a:p>
            <a:r>
              <a:rPr lang="en-US" altLang="en-US" sz="3600" dirty="0">
                <a:solidFill>
                  <a:srgbClr val="00B050"/>
                </a:solidFill>
                <a:latin typeface="Arial" panose="020B0604020202020204" pitchFamily="34" charset="0"/>
              </a:rPr>
              <a:t>Describe the four major contingency leadership </a:t>
            </a:r>
            <a:br>
              <a:rPr lang="en-US" altLang="en-US" sz="3600" dirty="0">
                <a:solidFill>
                  <a:srgbClr val="00B050"/>
                </a:solidFill>
                <a:latin typeface="Arial" panose="020B0604020202020204" pitchFamily="34" charset="0"/>
              </a:rPr>
            </a:br>
            <a:r>
              <a:rPr lang="en-US" altLang="en-US" sz="3600" dirty="0">
                <a:solidFill>
                  <a:srgbClr val="00B050"/>
                </a:solidFill>
                <a:latin typeface="Arial" panose="020B0604020202020204" pitchFamily="34" charset="0"/>
              </a:rPr>
              <a:t>theories?</a:t>
            </a:r>
            <a:br>
              <a:rPr lang="en-US" altLang="en-US" sz="3600" dirty="0">
                <a:solidFill>
                  <a:srgbClr val="00B050"/>
                </a:solidFill>
                <a:latin typeface="Arial" panose="020B0604020202020204" pitchFamily="34" charset="0"/>
              </a:rPr>
            </a:br>
            <a:endParaRPr lang="en-SA" sz="3600" dirty="0">
              <a:solidFill>
                <a:srgbClr val="00B050"/>
              </a:solidFill>
            </a:endParaRPr>
          </a:p>
        </p:txBody>
      </p:sp>
      <p:sp>
        <p:nvSpPr>
          <p:cNvPr id="7" name="TextBox 6">
            <a:extLst>
              <a:ext uri="{FF2B5EF4-FFF2-40B4-BE49-F238E27FC236}">
                <a16:creationId xmlns:a16="http://schemas.microsoft.com/office/drawing/2014/main" id="{36F3D2AE-CC8E-CA4E-9077-9D795BEA1891}"/>
              </a:ext>
            </a:extLst>
          </p:cNvPr>
          <p:cNvSpPr txBox="1"/>
          <p:nvPr/>
        </p:nvSpPr>
        <p:spPr>
          <a:xfrm>
            <a:off x="1070517" y="2720898"/>
            <a:ext cx="5494325" cy="3108543"/>
          </a:xfrm>
          <a:prstGeom prst="rect">
            <a:avLst/>
          </a:prstGeom>
          <a:noFill/>
        </p:spPr>
        <p:txBody>
          <a:bodyPr wrap="none" rtlCol="0">
            <a:spAutoFit/>
          </a:bodyPr>
          <a:lstStyle/>
          <a:p>
            <a:pPr marL="457200" indent="-457200">
              <a:buFont typeface="Wingdings" pitchFamily="2" charset="2"/>
              <a:buChar char="Ø"/>
            </a:pPr>
            <a:r>
              <a:rPr lang="en-US" altLang="en-US" sz="2800" dirty="0">
                <a:solidFill>
                  <a:srgbClr val="C00000"/>
                </a:solidFill>
                <a:latin typeface="Arial" panose="020B0604020202020204" pitchFamily="34" charset="0"/>
                <a:ea typeface="Ayuthaya" pitchFamily="2" charset="-34"/>
                <a:cs typeface="Arial" panose="020B0604020202020204" pitchFamily="34" charset="0"/>
              </a:rPr>
              <a:t>The Fiedler Model.</a:t>
            </a:r>
          </a:p>
          <a:p>
            <a:pPr marL="457200" indent="-457200">
              <a:buFont typeface="Wingdings" pitchFamily="2" charset="2"/>
              <a:buChar char="Ø"/>
            </a:pPr>
            <a:endParaRPr lang="en-US" altLang="en-US" sz="2800" dirty="0">
              <a:solidFill>
                <a:srgbClr val="C00000"/>
              </a:solidFill>
              <a:latin typeface="Arial" panose="020B0604020202020204" pitchFamily="34" charset="0"/>
              <a:ea typeface="Ayuthaya" pitchFamily="2" charset="-34"/>
              <a:cs typeface="Arial" panose="020B0604020202020204" pitchFamily="34" charset="0"/>
            </a:endParaRPr>
          </a:p>
          <a:p>
            <a:pPr marL="457200" indent="-457200">
              <a:buFont typeface="Wingdings" pitchFamily="2" charset="2"/>
              <a:buChar char="Ø"/>
            </a:pPr>
            <a:r>
              <a:rPr lang="en-US" altLang="en-US" sz="2800" dirty="0">
                <a:solidFill>
                  <a:srgbClr val="C00000"/>
                </a:solidFill>
                <a:latin typeface="Arial" panose="020B0604020202020204" pitchFamily="34" charset="0"/>
                <a:ea typeface="Ayuthaya" pitchFamily="2" charset="-34"/>
                <a:cs typeface="Arial" panose="020B0604020202020204" pitchFamily="34" charset="0"/>
              </a:rPr>
              <a:t>Situational Leadership Theory.</a:t>
            </a:r>
          </a:p>
          <a:p>
            <a:pPr marL="457200" indent="-457200">
              <a:buFont typeface="Wingdings" pitchFamily="2" charset="2"/>
              <a:buChar char="Ø"/>
            </a:pPr>
            <a:endParaRPr lang="en-US" altLang="en-US" sz="2800" dirty="0">
              <a:solidFill>
                <a:srgbClr val="C00000"/>
              </a:solidFill>
              <a:latin typeface="Arial" panose="020B0604020202020204" pitchFamily="34" charset="0"/>
              <a:ea typeface="Ayuthaya" pitchFamily="2" charset="-34"/>
              <a:cs typeface="Arial" panose="020B0604020202020204" pitchFamily="34" charset="0"/>
            </a:endParaRPr>
          </a:p>
          <a:p>
            <a:pPr marL="457200" indent="-457200">
              <a:buFont typeface="Wingdings" pitchFamily="2" charset="2"/>
              <a:buChar char="Ø"/>
            </a:pPr>
            <a:r>
              <a:rPr lang="en-US" altLang="en-US" sz="2800" dirty="0">
                <a:solidFill>
                  <a:srgbClr val="C00000"/>
                </a:solidFill>
                <a:latin typeface="Arial" panose="020B0604020202020204" pitchFamily="34" charset="0"/>
                <a:ea typeface="Ayuthaya" pitchFamily="2" charset="-34"/>
                <a:cs typeface="Arial" panose="020B0604020202020204" pitchFamily="34" charset="0"/>
              </a:rPr>
              <a:t>Leader-Participation Model.</a:t>
            </a:r>
          </a:p>
          <a:p>
            <a:pPr marL="457200" indent="-457200">
              <a:buFont typeface="Wingdings" pitchFamily="2" charset="2"/>
              <a:buChar char="Ø"/>
            </a:pPr>
            <a:endParaRPr lang="en-US" altLang="en-US" sz="2800" dirty="0">
              <a:solidFill>
                <a:srgbClr val="C00000"/>
              </a:solidFill>
              <a:latin typeface="Arial" panose="020B0604020202020204" pitchFamily="34" charset="0"/>
              <a:ea typeface="Ayuthaya" pitchFamily="2" charset="-34"/>
              <a:cs typeface="Arial" panose="020B0604020202020204" pitchFamily="34" charset="0"/>
            </a:endParaRPr>
          </a:p>
          <a:p>
            <a:pPr marL="457200" indent="-457200">
              <a:buFont typeface="Wingdings" pitchFamily="2" charset="2"/>
              <a:buChar char="Ø"/>
            </a:pPr>
            <a:r>
              <a:rPr lang="en-US" altLang="en-US" sz="2800" dirty="0">
                <a:solidFill>
                  <a:srgbClr val="C00000"/>
                </a:solidFill>
                <a:latin typeface="Arial" panose="020B0604020202020204" pitchFamily="34" charset="0"/>
                <a:ea typeface="Ayuthaya" pitchFamily="2" charset="-34"/>
                <a:cs typeface="Arial" panose="020B0604020202020204" pitchFamily="34" charset="0"/>
              </a:rPr>
              <a:t>Path-Goal Theory.</a:t>
            </a:r>
            <a:endParaRPr lang="en-SA" sz="2800" dirty="0">
              <a:solidFill>
                <a:srgbClr val="C00000"/>
              </a:solidFill>
              <a:latin typeface="Arial" panose="020B0604020202020204" pitchFamily="34" charset="0"/>
              <a:ea typeface="Ayuthaya" pitchFamily="2" charset="-34"/>
              <a:cs typeface="Arial" panose="020B0604020202020204" pitchFamily="34" charset="0"/>
            </a:endParaRPr>
          </a:p>
        </p:txBody>
      </p:sp>
    </p:spTree>
    <p:extLst>
      <p:ext uri="{BB962C8B-B14F-4D97-AF65-F5344CB8AC3E}">
        <p14:creationId xmlns:p14="http://schemas.microsoft.com/office/powerpoint/2010/main" val="35253506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4">
            <a:extLst>
              <a:ext uri="{FF2B5EF4-FFF2-40B4-BE49-F238E27FC236}">
                <a16:creationId xmlns:a16="http://schemas.microsoft.com/office/drawing/2014/main" id="{AF03F7F9-9352-1F4A-9F7E-529907082503}"/>
              </a:ext>
            </a:extLst>
          </p:cNvPr>
          <p:cNvSpPr>
            <a:spLocks noGrp="1"/>
          </p:cNvSpPr>
          <p:nvPr>
            <p:ph type="title"/>
          </p:nvPr>
        </p:nvSpPr>
        <p:spPr/>
        <p:txBody>
          <a:bodyPr/>
          <a:lstStyle/>
          <a:p>
            <a:r>
              <a:rPr lang="en-US" altLang="en-US" sz="4200" b="1" u="sng" dirty="0">
                <a:solidFill>
                  <a:schemeClr val="accent6">
                    <a:lumMod val="60000"/>
                    <a:lumOff val="40000"/>
                  </a:schemeClr>
                </a:solidFill>
                <a:ea typeface="ＭＳ Ｐゴシック" panose="020B0600070205080204" pitchFamily="34" charset="-128"/>
                <a:cs typeface="Arial" panose="020B0604020202020204" pitchFamily="34" charset="0"/>
              </a:rPr>
              <a:t>1) The Fiedler Model</a:t>
            </a:r>
          </a:p>
        </p:txBody>
      </p:sp>
      <p:sp>
        <p:nvSpPr>
          <p:cNvPr id="6" name="Rounded Rectangle 5">
            <a:extLst>
              <a:ext uri="{FF2B5EF4-FFF2-40B4-BE49-F238E27FC236}">
                <a16:creationId xmlns:a16="http://schemas.microsoft.com/office/drawing/2014/main" id="{428B1ACF-638D-A743-9433-B0E650E3154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A339E086-8608-1F46-BC27-FE934CDC4E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3" name="Content Placeholder 2">
            <a:extLst>
              <a:ext uri="{FF2B5EF4-FFF2-40B4-BE49-F238E27FC236}">
                <a16:creationId xmlns:a16="http://schemas.microsoft.com/office/drawing/2014/main" id="{706AD3D9-D9BC-5F4E-B522-FF770553A29C}"/>
              </a:ext>
            </a:extLst>
          </p:cNvPr>
          <p:cNvSpPr>
            <a:spLocks noGrp="1"/>
          </p:cNvSpPr>
          <p:nvPr>
            <p:ph idx="1"/>
          </p:nvPr>
        </p:nvSpPr>
        <p:spPr>
          <a:xfrm>
            <a:off x="1130270" y="2171769"/>
            <a:ext cx="8348267" cy="3294576"/>
          </a:xfrm>
        </p:spPr>
        <p:txBody>
          <a:bodyPr>
            <a:normAutofit fontScale="92500" lnSpcReduction="20000"/>
          </a:bodyPr>
          <a:lstStyle/>
          <a:p>
            <a:r>
              <a:rPr lang="en-US" dirty="0"/>
              <a:t>The Fiedler Contingency Model was created in the mid-1960s by Fred Fiedler. </a:t>
            </a:r>
          </a:p>
          <a:p>
            <a:r>
              <a:rPr lang="en-US" dirty="0"/>
              <a:t> The model states that there is </a:t>
            </a:r>
            <a:r>
              <a:rPr lang="en-US" b="1" dirty="0">
                <a:solidFill>
                  <a:srgbClr val="7030A0"/>
                </a:solidFill>
              </a:rPr>
              <a:t>no one best style</a:t>
            </a:r>
            <a:r>
              <a:rPr lang="en-US" dirty="0"/>
              <a:t> of leadership. Instead, a leader's effectiveness is based </a:t>
            </a:r>
            <a:r>
              <a:rPr lang="en-US" b="1" u="sng" dirty="0">
                <a:solidFill>
                  <a:srgbClr val="7030A0"/>
                </a:solidFill>
              </a:rPr>
              <a:t>on the situation. </a:t>
            </a:r>
          </a:p>
          <a:p>
            <a:pPr marL="0" indent="0">
              <a:buNone/>
            </a:pPr>
            <a:endParaRPr lang="en-US" dirty="0"/>
          </a:p>
          <a:p>
            <a:r>
              <a:rPr lang="en-US" b="1" dirty="0">
                <a:solidFill>
                  <a:srgbClr val="FF0000"/>
                </a:solidFill>
              </a:rPr>
              <a:t>Fiedler believes a key factor in leadership success is the individual’s basic leadership style</a:t>
            </a:r>
            <a:r>
              <a:rPr lang="en-US" altLang="en-US" dirty="0">
                <a:ea typeface="ＭＳ Ｐゴシック" panose="020B0600070205080204" pitchFamily="34" charset="-128"/>
              </a:rPr>
              <a:t> which could be categorized as either </a:t>
            </a:r>
            <a:r>
              <a:rPr lang="en-US" altLang="en-US" u="sng" dirty="0">
                <a:ea typeface="ＭＳ Ｐゴシック" panose="020B0600070205080204" pitchFamily="34" charset="-128"/>
              </a:rPr>
              <a:t>task oriented or relationship oriented.</a:t>
            </a:r>
            <a:br>
              <a:rPr lang="en-US" b="1" u="sng" dirty="0">
                <a:solidFill>
                  <a:srgbClr val="FF0000"/>
                </a:solidFill>
              </a:rPr>
            </a:br>
            <a:endParaRPr lang="en-US" u="sng" dirty="0">
              <a:solidFill>
                <a:srgbClr val="FF0000"/>
              </a:solidFill>
            </a:endParaRPr>
          </a:p>
          <a:p>
            <a:endParaRPr lang="en-SA" sz="2100" b="1" dirty="0">
              <a:solidFill>
                <a:srgbClr val="FF0000"/>
              </a:solidFill>
            </a:endParaRPr>
          </a:p>
        </p:txBody>
      </p:sp>
      <p:pic>
        <p:nvPicPr>
          <p:cNvPr id="5122" name="Picture 2" descr="Image result for fiedler'">
            <a:extLst>
              <a:ext uri="{FF2B5EF4-FFF2-40B4-BE49-F238E27FC236}">
                <a16:creationId xmlns:a16="http://schemas.microsoft.com/office/drawing/2014/main" id="{953D7A43-D142-9D4F-B2B9-98C5EE39FF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02198" y="1802161"/>
            <a:ext cx="1816100" cy="254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1604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4">
            <a:extLst>
              <a:ext uri="{FF2B5EF4-FFF2-40B4-BE49-F238E27FC236}">
                <a16:creationId xmlns:a16="http://schemas.microsoft.com/office/drawing/2014/main" id="{AF03F7F9-9352-1F4A-9F7E-529907082503}"/>
              </a:ext>
            </a:extLst>
          </p:cNvPr>
          <p:cNvSpPr>
            <a:spLocks noGrp="1"/>
          </p:cNvSpPr>
          <p:nvPr>
            <p:ph type="title"/>
          </p:nvPr>
        </p:nvSpPr>
        <p:spPr/>
        <p:txBody>
          <a:bodyPr>
            <a:noAutofit/>
          </a:bodyPr>
          <a:lstStyle/>
          <a:p>
            <a:r>
              <a:rPr lang="en-US" altLang="en-US" sz="3600" b="1" u="sng" dirty="0">
                <a:solidFill>
                  <a:schemeClr val="accent6">
                    <a:lumMod val="60000"/>
                    <a:lumOff val="40000"/>
                  </a:schemeClr>
                </a:solidFill>
                <a:ea typeface="ＭＳ Ｐゴシック" panose="020B0600070205080204" pitchFamily="34" charset="-128"/>
                <a:cs typeface="Arial" panose="020B0604020202020204" pitchFamily="34" charset="0"/>
              </a:rPr>
              <a:t>The Fiedler Model - </a:t>
            </a:r>
            <a:r>
              <a:rPr lang="en-US" altLang="en-US" sz="3600" b="1" u="sng" dirty="0">
                <a:solidFill>
                  <a:schemeClr val="accent2"/>
                </a:solidFill>
                <a:ea typeface="ＭＳ Ｐゴシック" panose="020B0600070205080204" pitchFamily="34" charset="-128"/>
                <a:cs typeface="Arial" panose="020B0604020202020204" pitchFamily="34" charset="0"/>
              </a:rPr>
              <a:t>Least-Preferred Coworker Questionnaire</a:t>
            </a:r>
            <a:br>
              <a:rPr lang="en-US" altLang="en-US" sz="3600" b="1" u="sng" dirty="0">
                <a:solidFill>
                  <a:schemeClr val="accent6">
                    <a:lumMod val="60000"/>
                    <a:lumOff val="40000"/>
                  </a:schemeClr>
                </a:solidFill>
                <a:ea typeface="ＭＳ Ｐゴシック" panose="020B0600070205080204" pitchFamily="34" charset="-128"/>
                <a:cs typeface="Arial" panose="020B0604020202020204" pitchFamily="34" charset="0"/>
              </a:rPr>
            </a:br>
            <a:endParaRPr lang="en-US" altLang="en-US" sz="3600" b="1" u="sng" dirty="0">
              <a:solidFill>
                <a:schemeClr val="accent2"/>
              </a:solidFill>
              <a:ea typeface="ＭＳ Ｐゴシック" panose="020B0600070205080204" pitchFamily="34" charset="-128"/>
              <a:cs typeface="Arial" panose="020B0604020202020204" pitchFamily="34" charset="0"/>
            </a:endParaRPr>
          </a:p>
        </p:txBody>
      </p:sp>
      <p:pic>
        <p:nvPicPr>
          <p:cNvPr id="43013" name="Content Placeholder 6" descr="EX_12_002.eps">
            <a:extLst>
              <a:ext uri="{FF2B5EF4-FFF2-40B4-BE49-F238E27FC236}">
                <a16:creationId xmlns:a16="http://schemas.microsoft.com/office/drawing/2014/main" id="{01F4A184-9AF8-524D-B14B-7812A1B5E06B}"/>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9879" r="-9879"/>
          <a:stretch>
            <a:fillRect/>
          </a:stretch>
        </p:blipFill>
        <p:spPr>
          <a:xfrm>
            <a:off x="5585494" y="2434870"/>
            <a:ext cx="6351011" cy="3377501"/>
          </a:xfrm>
        </p:spPr>
      </p:pic>
      <p:sp>
        <p:nvSpPr>
          <p:cNvPr id="6" name="Rounded Rectangle 5">
            <a:extLst>
              <a:ext uri="{FF2B5EF4-FFF2-40B4-BE49-F238E27FC236}">
                <a16:creationId xmlns:a16="http://schemas.microsoft.com/office/drawing/2014/main" id="{428B1ACF-638D-A743-9433-B0E650E3154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A339E086-8608-1F46-BC27-FE934CDC4E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2" name="Rectangle 1">
            <a:extLst>
              <a:ext uri="{FF2B5EF4-FFF2-40B4-BE49-F238E27FC236}">
                <a16:creationId xmlns:a16="http://schemas.microsoft.com/office/drawing/2014/main" id="{D3ABC519-0062-A740-8E2F-38AB401D54C8}"/>
              </a:ext>
            </a:extLst>
          </p:cNvPr>
          <p:cNvSpPr/>
          <p:nvPr/>
        </p:nvSpPr>
        <p:spPr>
          <a:xfrm>
            <a:off x="722375" y="2434870"/>
            <a:ext cx="4657969" cy="1600438"/>
          </a:xfrm>
          <a:prstGeom prst="rect">
            <a:avLst/>
          </a:prstGeom>
        </p:spPr>
        <p:txBody>
          <a:bodyPr wrap="square">
            <a:spAutoFit/>
          </a:bodyPr>
          <a:lstStyle/>
          <a:p>
            <a:endParaRPr lang="en-US" sz="2000" b="1" dirty="0">
              <a:effectLst/>
              <a:latin typeface="TimesNewRomanPS"/>
            </a:endParaRPr>
          </a:p>
          <a:p>
            <a:r>
              <a:rPr lang="en-US" sz="2000" b="1" dirty="0">
                <a:solidFill>
                  <a:srgbClr val="7030A0"/>
                </a:solidFill>
              </a:rPr>
              <a:t>LPC: </a:t>
            </a:r>
            <a:r>
              <a:rPr lang="en-US" sz="2000" b="1" dirty="0"/>
              <a:t>An instrument that tells to measure whether a person is task or relationship oriented .</a:t>
            </a:r>
            <a:endParaRPr lang="en-US" sz="2000" dirty="0"/>
          </a:p>
          <a:p>
            <a:endParaRPr lang="en-US" dirty="0">
              <a:effectLst/>
            </a:endParaRPr>
          </a:p>
        </p:txBody>
      </p:sp>
    </p:spTree>
    <p:extLst>
      <p:ext uri="{BB962C8B-B14F-4D97-AF65-F5344CB8AC3E}">
        <p14:creationId xmlns:p14="http://schemas.microsoft.com/office/powerpoint/2010/main" val="6386788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4">
            <a:extLst>
              <a:ext uri="{FF2B5EF4-FFF2-40B4-BE49-F238E27FC236}">
                <a16:creationId xmlns:a16="http://schemas.microsoft.com/office/drawing/2014/main" id="{83963647-696A-7B42-A611-C274FE7DC961}"/>
              </a:ext>
            </a:extLst>
          </p:cNvPr>
          <p:cNvSpPr>
            <a:spLocks noGrp="1"/>
          </p:cNvSpPr>
          <p:nvPr>
            <p:ph type="title"/>
          </p:nvPr>
        </p:nvSpPr>
        <p:spPr>
          <a:xfrm>
            <a:off x="912325" y="1044357"/>
            <a:ext cx="9603275" cy="1049235"/>
          </a:xfrm>
        </p:spPr>
        <p:txBody>
          <a:bodyPr>
            <a:normAutofit/>
          </a:bodyPr>
          <a:lstStyle/>
          <a:p>
            <a:r>
              <a:rPr lang="en-US" altLang="en-US" sz="2800" b="1" u="sng" dirty="0">
                <a:solidFill>
                  <a:schemeClr val="accent6">
                    <a:lumMod val="60000"/>
                    <a:lumOff val="40000"/>
                  </a:schemeClr>
                </a:solidFill>
                <a:ea typeface="ＭＳ Ｐゴシック" panose="020B0600070205080204" pitchFamily="34" charset="-128"/>
                <a:cs typeface="Arial" panose="020B0604020202020204" pitchFamily="34" charset="0"/>
              </a:rPr>
              <a:t>Least-Preferred Coworker Questionnaire</a:t>
            </a:r>
          </a:p>
        </p:txBody>
      </p:sp>
      <p:sp>
        <p:nvSpPr>
          <p:cNvPr id="6" name="Rounded Rectangle 5">
            <a:extLst>
              <a:ext uri="{FF2B5EF4-FFF2-40B4-BE49-F238E27FC236}">
                <a16:creationId xmlns:a16="http://schemas.microsoft.com/office/drawing/2014/main" id="{6E2FA5AF-D8D7-A840-910D-5B98F9D645A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76A77ECA-2D2F-F44D-BAF8-C970011282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3" name="Content Placeholder 2">
            <a:extLst>
              <a:ext uri="{FF2B5EF4-FFF2-40B4-BE49-F238E27FC236}">
                <a16:creationId xmlns:a16="http://schemas.microsoft.com/office/drawing/2014/main" id="{1F4C8CFD-0CAE-0649-91FB-B85C4C22CEBE}"/>
              </a:ext>
            </a:extLst>
          </p:cNvPr>
          <p:cNvSpPr>
            <a:spLocks noGrp="1"/>
          </p:cNvSpPr>
          <p:nvPr>
            <p:ph idx="1"/>
          </p:nvPr>
        </p:nvSpPr>
        <p:spPr>
          <a:xfrm>
            <a:off x="797185" y="1781712"/>
            <a:ext cx="4802179" cy="3294576"/>
          </a:xfrm>
        </p:spPr>
        <p:txBody>
          <a:bodyPr/>
          <a:lstStyle/>
          <a:p>
            <a:r>
              <a:rPr lang="en-US" dirty="0"/>
              <a:t>If the </a:t>
            </a:r>
            <a:r>
              <a:rPr lang="en-US" dirty="0">
                <a:solidFill>
                  <a:srgbClr val="FF0000"/>
                </a:solidFill>
              </a:rPr>
              <a:t>low LPC score </a:t>
            </a:r>
            <a:r>
              <a:rPr lang="en-US" dirty="0"/>
              <a:t>then the person is </a:t>
            </a:r>
            <a:r>
              <a:rPr lang="en-US" b="1" dirty="0">
                <a:solidFill>
                  <a:srgbClr val="00B0F0"/>
                </a:solidFill>
              </a:rPr>
              <a:t>task oriented.</a:t>
            </a:r>
          </a:p>
          <a:p>
            <a:r>
              <a:rPr lang="en-US" dirty="0"/>
              <a:t>If the </a:t>
            </a:r>
            <a:r>
              <a:rPr lang="en-US" dirty="0">
                <a:solidFill>
                  <a:srgbClr val="FF0000"/>
                </a:solidFill>
              </a:rPr>
              <a:t>high LPC score </a:t>
            </a:r>
            <a:r>
              <a:rPr lang="en-US" dirty="0"/>
              <a:t>then the person is </a:t>
            </a:r>
            <a:r>
              <a:rPr lang="en-US" b="1" dirty="0">
                <a:solidFill>
                  <a:srgbClr val="00B0F0"/>
                </a:solidFill>
              </a:rPr>
              <a:t>relationship oriented. </a:t>
            </a:r>
          </a:p>
          <a:p>
            <a:endParaRPr lang="en-SA" dirty="0"/>
          </a:p>
        </p:txBody>
      </p:sp>
      <p:pic>
        <p:nvPicPr>
          <p:cNvPr id="5" name="Picture 4">
            <a:extLst>
              <a:ext uri="{FF2B5EF4-FFF2-40B4-BE49-F238E27FC236}">
                <a16:creationId xmlns:a16="http://schemas.microsoft.com/office/drawing/2014/main" id="{36D6C271-633F-0844-B7E9-C0C197A2E8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24039" y="1875422"/>
            <a:ext cx="5776052" cy="3785064"/>
          </a:xfrm>
          <a:prstGeom prst="rect">
            <a:avLst/>
          </a:prstGeom>
        </p:spPr>
      </p:pic>
    </p:spTree>
    <p:extLst>
      <p:ext uri="{BB962C8B-B14F-4D97-AF65-F5344CB8AC3E}">
        <p14:creationId xmlns:p14="http://schemas.microsoft.com/office/powerpoint/2010/main" val="15012426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4">
            <a:extLst>
              <a:ext uri="{FF2B5EF4-FFF2-40B4-BE49-F238E27FC236}">
                <a16:creationId xmlns:a16="http://schemas.microsoft.com/office/drawing/2014/main" id="{A9617E99-3760-294F-8973-4FB6F3D6308B}"/>
              </a:ext>
            </a:extLst>
          </p:cNvPr>
          <p:cNvSpPr>
            <a:spLocks noGrp="1"/>
          </p:cNvSpPr>
          <p:nvPr>
            <p:ph type="title"/>
          </p:nvPr>
        </p:nvSpPr>
        <p:spPr>
          <a:xfrm>
            <a:off x="1130270" y="953324"/>
            <a:ext cx="10015654" cy="1049235"/>
          </a:xfrm>
        </p:spPr>
        <p:txBody>
          <a:bodyPr/>
          <a:lstStyle/>
          <a:p>
            <a:r>
              <a:rPr lang="en-US" altLang="en-US" sz="4200" b="1" u="sng" dirty="0">
                <a:solidFill>
                  <a:schemeClr val="accent6">
                    <a:lumMod val="60000"/>
                    <a:lumOff val="40000"/>
                  </a:schemeClr>
                </a:solidFill>
                <a:ea typeface="ＭＳ Ｐゴシック" panose="020B0600070205080204" pitchFamily="34" charset="-128"/>
                <a:cs typeface="Arial" panose="020B0604020202020204" pitchFamily="34" charset="0"/>
              </a:rPr>
              <a:t> 2) Situational Leadership Theory </a:t>
            </a:r>
            <a:r>
              <a:rPr lang="en-US" altLang="en-US" sz="4000" b="1" dirty="0">
                <a:solidFill>
                  <a:srgbClr val="7030A0"/>
                </a:solidFill>
                <a:ea typeface="ＭＳ Ｐゴシック" panose="020B0600070205080204" pitchFamily="34" charset="-128"/>
              </a:rPr>
              <a:t>(SLT)</a:t>
            </a:r>
            <a:endParaRPr lang="en-US" altLang="en-US" sz="4200" b="1" u="sng" dirty="0">
              <a:solidFill>
                <a:srgbClr val="7030A0"/>
              </a:solidFill>
              <a:ea typeface="ＭＳ Ｐゴシック" panose="020B0600070205080204" pitchFamily="34" charset="-128"/>
              <a:cs typeface="Arial" panose="020B0604020202020204" pitchFamily="34" charset="0"/>
            </a:endParaRPr>
          </a:p>
        </p:txBody>
      </p:sp>
      <p:sp>
        <p:nvSpPr>
          <p:cNvPr id="36869" name="Content Placeholder 5">
            <a:extLst>
              <a:ext uri="{FF2B5EF4-FFF2-40B4-BE49-F238E27FC236}">
                <a16:creationId xmlns:a16="http://schemas.microsoft.com/office/drawing/2014/main" id="{1125D0FA-8CC7-1E44-A979-FEC1FD77A985}"/>
              </a:ext>
            </a:extLst>
          </p:cNvPr>
          <p:cNvSpPr>
            <a:spLocks noGrp="1"/>
          </p:cNvSpPr>
          <p:nvPr>
            <p:ph idx="1"/>
          </p:nvPr>
        </p:nvSpPr>
        <p:spPr>
          <a:xfrm>
            <a:off x="884437" y="1908689"/>
            <a:ext cx="10015654" cy="2544762"/>
          </a:xfrm>
        </p:spPr>
        <p:txBody>
          <a:bodyPr/>
          <a:lstStyle/>
          <a:p>
            <a:pPr>
              <a:buFont typeface="Arial" panose="020B0604020202020204" pitchFamily="34" charset="0"/>
              <a:buNone/>
            </a:pPr>
            <a:r>
              <a:rPr lang="en-US" altLang="en-US" sz="3200" dirty="0">
                <a:ea typeface="ＭＳ Ｐゴシック" panose="020B0600070205080204" pitchFamily="34" charset="-128"/>
              </a:rPr>
              <a:t>  Which </a:t>
            </a:r>
            <a:r>
              <a:rPr lang="en-US" altLang="en-US" sz="3200" b="1" dirty="0">
                <a:solidFill>
                  <a:srgbClr val="648596"/>
                </a:solidFill>
                <a:ea typeface="ＭＳ Ｐゴシック" panose="020B0600070205080204" pitchFamily="34" charset="-128"/>
              </a:rPr>
              <a:t>leadership styles </a:t>
            </a:r>
            <a:r>
              <a:rPr lang="en-US" altLang="en-US" sz="3200" dirty="0">
                <a:ea typeface="ＭＳ Ｐゴシック" panose="020B0600070205080204" pitchFamily="34" charset="-128"/>
              </a:rPr>
              <a:t>might be suitable in different situations, and what are those </a:t>
            </a:r>
            <a:r>
              <a:rPr lang="en-US" altLang="en-US" sz="3200" b="1" dirty="0">
                <a:solidFill>
                  <a:srgbClr val="648596"/>
                </a:solidFill>
                <a:ea typeface="ＭＳ Ｐゴシック" panose="020B0600070205080204" pitchFamily="34" charset="-128"/>
              </a:rPr>
              <a:t>different situations</a:t>
            </a:r>
            <a:r>
              <a:rPr lang="en-US" altLang="en-US" sz="3200" dirty="0">
                <a:ea typeface="ＭＳ Ｐゴシック" panose="020B0600070205080204" pitchFamily="34" charset="-128"/>
              </a:rPr>
              <a:t>?</a:t>
            </a:r>
          </a:p>
        </p:txBody>
      </p:sp>
      <p:sp>
        <p:nvSpPr>
          <p:cNvPr id="6" name="Rounded Rectangle 5">
            <a:extLst>
              <a:ext uri="{FF2B5EF4-FFF2-40B4-BE49-F238E27FC236}">
                <a16:creationId xmlns:a16="http://schemas.microsoft.com/office/drawing/2014/main" id="{89E3075D-F6E4-AA4F-B763-D124DB6D142A}"/>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613930F3-E245-E64D-B18D-EEBE67A50E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pic>
        <p:nvPicPr>
          <p:cNvPr id="6146" name="Picture 2" descr="Image result for Situation clip art">
            <a:extLst>
              <a:ext uri="{FF2B5EF4-FFF2-40B4-BE49-F238E27FC236}">
                <a16:creationId xmlns:a16="http://schemas.microsoft.com/office/drawing/2014/main" id="{4B4490EA-BE2D-0A44-9693-2CDBB486CF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75649" y="3862843"/>
            <a:ext cx="2545932" cy="198519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Situation clip art">
            <a:extLst>
              <a:ext uri="{FF2B5EF4-FFF2-40B4-BE49-F238E27FC236}">
                <a16:creationId xmlns:a16="http://schemas.microsoft.com/office/drawing/2014/main" id="{31919878-7F80-EB4C-8FA4-3FF77930DE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78093" y="3862842"/>
            <a:ext cx="2463800" cy="1985199"/>
          </a:xfrm>
          <a:prstGeom prst="rect">
            <a:avLst/>
          </a:prstGeom>
          <a:noFill/>
          <a:extLst>
            <a:ext uri="{909E8E84-426E-40DD-AFC4-6F175D3DCCD1}">
              <a14:hiddenFill xmlns:a14="http://schemas.microsoft.com/office/drawing/2010/main">
                <a:solidFill>
                  <a:srgbClr val="FFFFFF"/>
                </a:solidFill>
              </a14:hiddenFill>
            </a:ext>
          </a:extLst>
        </p:spPr>
      </p:pic>
      <p:sp>
        <p:nvSpPr>
          <p:cNvPr id="4" name="Right Arrow 3">
            <a:extLst>
              <a:ext uri="{FF2B5EF4-FFF2-40B4-BE49-F238E27FC236}">
                <a16:creationId xmlns:a16="http://schemas.microsoft.com/office/drawing/2014/main" id="{10B3BB24-4B7B-B044-8D93-43CBC7CD957C}"/>
              </a:ext>
            </a:extLst>
          </p:cNvPr>
          <p:cNvSpPr/>
          <p:nvPr/>
        </p:nvSpPr>
        <p:spPr>
          <a:xfrm rot="10800000">
            <a:off x="7102460" y="4853914"/>
            <a:ext cx="978408" cy="484632"/>
          </a:xfrm>
          <a:prstGeom prst="rightArrow">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A"/>
          </a:p>
        </p:txBody>
      </p:sp>
    </p:spTree>
    <p:extLst>
      <p:ext uri="{BB962C8B-B14F-4D97-AF65-F5344CB8AC3E}">
        <p14:creationId xmlns:p14="http://schemas.microsoft.com/office/powerpoint/2010/main" val="31245520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4">
            <a:extLst>
              <a:ext uri="{FF2B5EF4-FFF2-40B4-BE49-F238E27FC236}">
                <a16:creationId xmlns:a16="http://schemas.microsoft.com/office/drawing/2014/main" id="{B711079B-85DB-484F-9C27-F178564EBDE8}"/>
              </a:ext>
            </a:extLst>
          </p:cNvPr>
          <p:cNvSpPr>
            <a:spLocks noGrp="1"/>
          </p:cNvSpPr>
          <p:nvPr>
            <p:ph type="title"/>
          </p:nvPr>
        </p:nvSpPr>
        <p:spPr/>
        <p:txBody>
          <a:bodyPr>
            <a:noAutofit/>
          </a:bodyPr>
          <a:lstStyle/>
          <a:p>
            <a:r>
              <a:rPr lang="en-US" altLang="en-US" b="1" dirty="0">
                <a:solidFill>
                  <a:schemeClr val="accent6">
                    <a:lumMod val="60000"/>
                    <a:lumOff val="40000"/>
                  </a:schemeClr>
                </a:solidFill>
                <a:ea typeface="ＭＳ Ｐゴシック" panose="020B0600070205080204" pitchFamily="34" charset="-128"/>
                <a:cs typeface="Arial" panose="020B0604020202020204" pitchFamily="34" charset="0"/>
              </a:rPr>
              <a:t>Situational Leadership Theory</a:t>
            </a:r>
            <a:r>
              <a:rPr lang="en-US" altLang="en-US" b="1" i="1" dirty="0">
                <a:solidFill>
                  <a:schemeClr val="accent6">
                    <a:lumMod val="60000"/>
                    <a:lumOff val="40000"/>
                  </a:schemeClr>
                </a:solidFill>
                <a:ea typeface="ＭＳ Ｐゴシック" panose="020B0600070205080204" pitchFamily="34" charset="-128"/>
                <a:cs typeface="Arial" panose="020B0604020202020204" pitchFamily="34" charset="0"/>
              </a:rPr>
              <a:t> (cont.)</a:t>
            </a:r>
            <a:endParaRPr lang="en-US" altLang="en-US" b="1" dirty="0">
              <a:solidFill>
                <a:schemeClr val="accent6">
                  <a:lumMod val="60000"/>
                  <a:lumOff val="40000"/>
                </a:schemeClr>
              </a:solidFill>
              <a:ea typeface="ＭＳ Ｐゴシック" panose="020B0600070205080204" pitchFamily="34" charset="-128"/>
              <a:cs typeface="Arial" panose="020B0604020202020204" pitchFamily="34" charset="0"/>
            </a:endParaRPr>
          </a:p>
        </p:txBody>
      </p:sp>
      <p:sp>
        <p:nvSpPr>
          <p:cNvPr id="45061" name="Content Placeholder 5">
            <a:extLst>
              <a:ext uri="{FF2B5EF4-FFF2-40B4-BE49-F238E27FC236}">
                <a16:creationId xmlns:a16="http://schemas.microsoft.com/office/drawing/2014/main" id="{F6DFCC38-E5A0-DF49-AC1F-74EB8FE0E8E0}"/>
              </a:ext>
            </a:extLst>
          </p:cNvPr>
          <p:cNvSpPr>
            <a:spLocks noGrp="1"/>
          </p:cNvSpPr>
          <p:nvPr>
            <p:ph idx="1"/>
          </p:nvPr>
        </p:nvSpPr>
        <p:spPr>
          <a:xfrm>
            <a:off x="722376" y="1646238"/>
            <a:ext cx="7924667" cy="4416632"/>
          </a:xfrm>
        </p:spPr>
        <p:txBody>
          <a:bodyPr>
            <a:normAutofit fontScale="77500" lnSpcReduction="20000"/>
          </a:bodyPr>
          <a:lstStyle/>
          <a:p>
            <a:r>
              <a:rPr lang="en-US" altLang="en-US" sz="2800" dirty="0">
                <a:ea typeface="ＭＳ Ｐゴシック" panose="020B0600070205080204" pitchFamily="34" charset="-128"/>
              </a:rPr>
              <a:t>It was developed by </a:t>
            </a:r>
            <a:r>
              <a:rPr lang="en-US" altLang="en-US" sz="2800" b="1" dirty="0">
                <a:solidFill>
                  <a:srgbClr val="C00000"/>
                </a:solidFill>
                <a:ea typeface="ＭＳ Ｐゴシック" panose="020B0600070205080204" pitchFamily="34" charset="-128"/>
              </a:rPr>
              <a:t>Paul Hersey and Ken Blanchard.</a:t>
            </a:r>
          </a:p>
          <a:p>
            <a:endParaRPr lang="en-US" altLang="en-US" sz="2800" b="1" dirty="0">
              <a:solidFill>
                <a:srgbClr val="C00000"/>
              </a:solidFill>
              <a:ea typeface="ＭＳ Ｐゴシック" panose="020B0600070205080204" pitchFamily="34" charset="-128"/>
            </a:endParaRPr>
          </a:p>
          <a:p>
            <a:r>
              <a:rPr lang="en-US" altLang="en-US" sz="2800" dirty="0">
                <a:ea typeface="ＭＳ Ｐゴシック" panose="020B0600070205080204" pitchFamily="34" charset="-128"/>
              </a:rPr>
              <a:t>It is a contingency theory that focuses on followers’ readiness.</a:t>
            </a:r>
          </a:p>
          <a:p>
            <a:pPr marL="0" indent="0">
              <a:buNone/>
            </a:pPr>
            <a:r>
              <a:rPr lang="en-US" altLang="en-US" sz="2800" dirty="0">
                <a:ea typeface="ＭＳ Ｐゴシック" panose="020B0600070205080204" pitchFamily="34" charset="-128"/>
              </a:rPr>
              <a:t> </a:t>
            </a:r>
            <a:endParaRPr lang="en-US" altLang="en-US" sz="2800" b="1" dirty="0">
              <a:solidFill>
                <a:srgbClr val="C00000"/>
              </a:solidFill>
              <a:ea typeface="ＭＳ Ｐゴシック" panose="020B0600070205080204" pitchFamily="34" charset="-128"/>
            </a:endParaRPr>
          </a:p>
          <a:p>
            <a:r>
              <a:rPr lang="en-US" altLang="en-US" sz="3200" dirty="0">
                <a:ea typeface="ＭＳ Ｐゴシック" panose="020B0600070205080204" pitchFamily="34" charset="-128"/>
              </a:rPr>
              <a:t>It </a:t>
            </a:r>
            <a:r>
              <a:rPr lang="en-US" altLang="en-US" sz="2900" dirty="0">
                <a:ea typeface="ＭＳ Ｐゴシック" panose="020B0600070205080204" pitchFamily="34" charset="-128"/>
              </a:rPr>
              <a:t>r</a:t>
            </a:r>
            <a:r>
              <a:rPr lang="en-US" sz="2900" dirty="0">
                <a:ea typeface="ＭＳ Ｐゴシック" panose="020B0600070205080204" pitchFamily="34" charset="-128"/>
              </a:rPr>
              <a:t>efers to those leaders who adopt </a:t>
            </a:r>
            <a:r>
              <a:rPr lang="en-US" sz="2900" b="1" u="sng" dirty="0">
                <a:solidFill>
                  <a:srgbClr val="7030A0"/>
                </a:solidFill>
                <a:ea typeface="ＭＳ Ｐゴシック" panose="020B0600070205080204" pitchFamily="34" charset="-128"/>
              </a:rPr>
              <a:t>different </a:t>
            </a:r>
            <a:r>
              <a:rPr lang="en-US" sz="2900" b="1" u="sng" dirty="0">
                <a:solidFill>
                  <a:srgbClr val="7030A0"/>
                </a:solidFill>
                <a:ea typeface="ＭＳ Ｐゴシック" panose="020B0600070205080204" pitchFamily="34" charset="-128"/>
                <a:hlinkClick r:id="rId3" tooltip="leadership styles">
                  <a:extLst>
                    <a:ext uri="{A12FA001-AC4F-418D-AE19-62706E023703}">
                      <ahyp:hlinkClr xmlns:ahyp="http://schemas.microsoft.com/office/drawing/2018/hyperlinkcolor" val="tx"/>
                    </a:ext>
                  </a:extLst>
                </a:hlinkClick>
              </a:rPr>
              <a:t>leadership styles</a:t>
            </a:r>
            <a:r>
              <a:rPr lang="en-US" sz="2900" b="1" u="sng" dirty="0">
                <a:solidFill>
                  <a:srgbClr val="7030A0"/>
                </a:solidFill>
                <a:ea typeface="ＭＳ Ｐゴシック" panose="020B0600070205080204" pitchFamily="34" charset="-128"/>
              </a:rPr>
              <a:t> according to the situation </a:t>
            </a:r>
            <a:r>
              <a:rPr lang="en-US" sz="2900" dirty="0">
                <a:ea typeface="ＭＳ Ｐゴシック" panose="020B0600070205080204" pitchFamily="34" charset="-128"/>
              </a:rPr>
              <a:t>and the development level of their team members. It is an effective way of leadership because it adapts to the team’s needs and sets a beneficial balance for the whole organization.</a:t>
            </a:r>
            <a:endParaRPr lang="en-US" altLang="en-US" sz="2900" dirty="0">
              <a:ea typeface="ＭＳ Ｐゴシック" panose="020B0600070205080204" pitchFamily="34" charset="-128"/>
            </a:endParaRPr>
          </a:p>
        </p:txBody>
      </p:sp>
      <p:sp>
        <p:nvSpPr>
          <p:cNvPr id="6" name="Rounded Rectangle 5">
            <a:extLst>
              <a:ext uri="{FF2B5EF4-FFF2-40B4-BE49-F238E27FC236}">
                <a16:creationId xmlns:a16="http://schemas.microsoft.com/office/drawing/2014/main" id="{8F50DD50-2749-BE46-87A5-E6FB4474947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FCD164FB-410D-8C4D-BD0A-DA72CF998A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pic>
        <p:nvPicPr>
          <p:cNvPr id="8194" name="Picture 2" descr="Image result for Paul Hersey  Ken Blanchard.">
            <a:extLst>
              <a:ext uri="{FF2B5EF4-FFF2-40B4-BE49-F238E27FC236}">
                <a16:creationId xmlns:a16="http://schemas.microsoft.com/office/drawing/2014/main" id="{91ACDD4E-1C3D-7040-97C2-CECC52138FA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5063"/>
          <a:stretch/>
        </p:blipFill>
        <p:spPr bwMode="auto">
          <a:xfrm>
            <a:off x="9525998" y="1293809"/>
            <a:ext cx="1892300" cy="230415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Image result for Paul Hersey  Ken Blanchard.">
            <a:extLst>
              <a:ext uri="{FF2B5EF4-FFF2-40B4-BE49-F238E27FC236}">
                <a16:creationId xmlns:a16="http://schemas.microsoft.com/office/drawing/2014/main" id="{1224FB55-02D6-8045-A2AA-946C9DB506D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33694" y="3787846"/>
            <a:ext cx="1930400" cy="2135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31918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4">
            <a:extLst>
              <a:ext uri="{FF2B5EF4-FFF2-40B4-BE49-F238E27FC236}">
                <a16:creationId xmlns:a16="http://schemas.microsoft.com/office/drawing/2014/main" id="{A29A504D-3064-5A4D-8288-A25C212EB961}"/>
              </a:ext>
            </a:extLst>
          </p:cNvPr>
          <p:cNvSpPr>
            <a:spLocks noGrp="1"/>
          </p:cNvSpPr>
          <p:nvPr>
            <p:ph type="title"/>
          </p:nvPr>
        </p:nvSpPr>
        <p:spPr/>
        <p:txBody>
          <a:bodyPr>
            <a:normAutofit/>
          </a:bodyPr>
          <a:lstStyle/>
          <a:p>
            <a:r>
              <a:rPr lang="en-US" altLang="en-US" sz="3600" b="1" i="1" dirty="0">
                <a:solidFill>
                  <a:schemeClr val="accent2"/>
                </a:solidFill>
                <a:ea typeface="ＭＳ Ｐゴシック" panose="020B0600070205080204" pitchFamily="34" charset="-128"/>
                <a:cs typeface="Arial" panose="020B0604020202020204" pitchFamily="34" charset="0"/>
              </a:rPr>
              <a:t>Situational Leadership Theory (cont.)</a:t>
            </a:r>
          </a:p>
        </p:txBody>
      </p:sp>
      <p:pic>
        <p:nvPicPr>
          <p:cNvPr id="47109" name="Picture 9">
            <a:extLst>
              <a:ext uri="{FF2B5EF4-FFF2-40B4-BE49-F238E27FC236}">
                <a16:creationId xmlns:a16="http://schemas.microsoft.com/office/drawing/2014/main" id="{4B25E7EF-CC71-AA48-95C6-085768F2FC6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52650" y="1669946"/>
            <a:ext cx="842010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0" name="Picture 11">
            <a:extLst>
              <a:ext uri="{FF2B5EF4-FFF2-40B4-BE49-F238E27FC236}">
                <a16:creationId xmlns:a16="http://schemas.microsoft.com/office/drawing/2014/main" id="{A84D5866-1DE0-C544-B535-E4587DFB3A1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47900" y="2897188"/>
            <a:ext cx="82296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1" name="Picture 12">
            <a:extLst>
              <a:ext uri="{FF2B5EF4-FFF2-40B4-BE49-F238E27FC236}">
                <a16:creationId xmlns:a16="http://schemas.microsoft.com/office/drawing/2014/main" id="{E81936C0-B1CF-6444-ABBB-1EC75162488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171700" y="4357993"/>
            <a:ext cx="8305800" cy="127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ounded Rectangle 7">
            <a:extLst>
              <a:ext uri="{FF2B5EF4-FFF2-40B4-BE49-F238E27FC236}">
                <a16:creationId xmlns:a16="http://schemas.microsoft.com/office/drawing/2014/main" id="{6464C8FD-2593-E84E-9F62-70769C5D810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عنصر نائب للمحتوى 6">
            <a:extLst>
              <a:ext uri="{FF2B5EF4-FFF2-40B4-BE49-F238E27FC236}">
                <a16:creationId xmlns:a16="http://schemas.microsoft.com/office/drawing/2014/main" id="{07297A5F-3C4C-B64A-BCF0-E756AB3750D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Tree>
    <p:extLst>
      <p:ext uri="{BB962C8B-B14F-4D97-AF65-F5344CB8AC3E}">
        <p14:creationId xmlns:p14="http://schemas.microsoft.com/office/powerpoint/2010/main" val="19127800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4">
            <a:extLst>
              <a:ext uri="{FF2B5EF4-FFF2-40B4-BE49-F238E27FC236}">
                <a16:creationId xmlns:a16="http://schemas.microsoft.com/office/drawing/2014/main" id="{A9617E99-3760-294F-8973-4FB6F3D6308B}"/>
              </a:ext>
            </a:extLst>
          </p:cNvPr>
          <p:cNvSpPr>
            <a:spLocks noGrp="1"/>
          </p:cNvSpPr>
          <p:nvPr>
            <p:ph type="title"/>
          </p:nvPr>
        </p:nvSpPr>
        <p:spPr/>
        <p:txBody>
          <a:bodyPr/>
          <a:lstStyle/>
          <a:p>
            <a:r>
              <a:rPr lang="en-US" altLang="en-US" sz="2800" b="1" u="sng" dirty="0">
                <a:solidFill>
                  <a:schemeClr val="accent6">
                    <a:lumMod val="60000"/>
                    <a:lumOff val="40000"/>
                  </a:schemeClr>
                </a:solidFill>
                <a:ea typeface="ＭＳ Ｐゴシック" panose="020B0600070205080204" pitchFamily="34" charset="-128"/>
                <a:cs typeface="Arial" panose="020B0604020202020204" pitchFamily="34" charset="0"/>
              </a:rPr>
              <a:t>Situational Leadership Theory </a:t>
            </a:r>
            <a:r>
              <a:rPr lang="en-US" altLang="en-US" sz="2800" b="1" i="1" u="sng" dirty="0">
                <a:solidFill>
                  <a:schemeClr val="accent6">
                    <a:lumMod val="60000"/>
                    <a:lumOff val="40000"/>
                  </a:schemeClr>
                </a:solidFill>
                <a:ea typeface="ＭＳ Ｐゴシック" panose="020B0600070205080204" pitchFamily="34" charset="-128"/>
                <a:cs typeface="Arial" panose="020B0604020202020204" pitchFamily="34" charset="0"/>
              </a:rPr>
              <a:t>(cont.)</a:t>
            </a:r>
            <a:r>
              <a:rPr lang="en-US" altLang="en-US" sz="2800" b="1" u="sng" dirty="0">
                <a:solidFill>
                  <a:schemeClr val="accent6">
                    <a:lumMod val="60000"/>
                    <a:lumOff val="40000"/>
                  </a:schemeClr>
                </a:solidFill>
                <a:ea typeface="ＭＳ Ｐゴシック" panose="020B0600070205080204" pitchFamily="34" charset="-128"/>
                <a:cs typeface="Arial" panose="020B0604020202020204" pitchFamily="34" charset="0"/>
              </a:rPr>
              <a:t> </a:t>
            </a:r>
          </a:p>
        </p:txBody>
      </p:sp>
      <p:sp>
        <p:nvSpPr>
          <p:cNvPr id="36869" name="Content Placeholder 5">
            <a:extLst>
              <a:ext uri="{FF2B5EF4-FFF2-40B4-BE49-F238E27FC236}">
                <a16:creationId xmlns:a16="http://schemas.microsoft.com/office/drawing/2014/main" id="{1125D0FA-8CC7-1E44-A979-FEC1FD77A985}"/>
              </a:ext>
            </a:extLst>
          </p:cNvPr>
          <p:cNvSpPr>
            <a:spLocks noGrp="1"/>
          </p:cNvSpPr>
          <p:nvPr>
            <p:ph idx="1"/>
          </p:nvPr>
        </p:nvSpPr>
        <p:spPr>
          <a:xfrm>
            <a:off x="537117" y="1477941"/>
            <a:ext cx="7431226" cy="4142274"/>
          </a:xfrm>
        </p:spPr>
        <p:txBody>
          <a:bodyPr>
            <a:normAutofit fontScale="77500" lnSpcReduction="20000"/>
          </a:bodyPr>
          <a:lstStyle/>
          <a:p>
            <a:pPr>
              <a:buFont typeface="Arial" panose="020B0604020202020204" pitchFamily="34" charset="0"/>
              <a:buNone/>
            </a:pPr>
            <a:endParaRPr lang="en-US" dirty="0"/>
          </a:p>
          <a:p>
            <a:r>
              <a:rPr lang="en-US" dirty="0"/>
              <a:t> </a:t>
            </a:r>
            <a:r>
              <a:rPr lang="en-US" sz="3600" dirty="0"/>
              <a:t>Situational theories propose that </a:t>
            </a:r>
            <a:r>
              <a:rPr lang="en-US" sz="3600" b="1" dirty="0">
                <a:solidFill>
                  <a:srgbClr val="7030A0"/>
                </a:solidFill>
              </a:rPr>
              <a:t>leaders choose the best</a:t>
            </a:r>
            <a:r>
              <a:rPr lang="en-US" sz="3600" dirty="0"/>
              <a:t> course of action based upon situational variable. </a:t>
            </a:r>
            <a:endParaRPr lang="en-US" sz="5200" dirty="0"/>
          </a:p>
          <a:p>
            <a:endParaRPr lang="en-US" sz="3600" dirty="0"/>
          </a:p>
          <a:p>
            <a:r>
              <a:rPr lang="en-US" sz="3600" dirty="0"/>
              <a:t>Different styles of leadership may be </a:t>
            </a:r>
            <a:r>
              <a:rPr lang="en-US" sz="3600" b="1" u="sng" dirty="0">
                <a:solidFill>
                  <a:srgbClr val="7030A0"/>
                </a:solidFill>
              </a:rPr>
              <a:t>more appropriate</a:t>
            </a:r>
            <a:r>
              <a:rPr lang="en-US" sz="3600" dirty="0"/>
              <a:t> for certain types of decision- making. </a:t>
            </a:r>
            <a:endParaRPr lang="en-US" sz="5200" dirty="0"/>
          </a:p>
          <a:p>
            <a:pPr>
              <a:buFont typeface="Arial" panose="020B0604020202020204" pitchFamily="34" charset="0"/>
              <a:buNone/>
            </a:pPr>
            <a:endParaRPr lang="en-US" altLang="en-US" sz="3200" dirty="0">
              <a:ea typeface="ＭＳ Ｐゴシック" panose="020B0600070205080204" pitchFamily="34" charset="-128"/>
            </a:endParaRPr>
          </a:p>
        </p:txBody>
      </p:sp>
      <p:sp>
        <p:nvSpPr>
          <p:cNvPr id="6" name="Rounded Rectangle 5">
            <a:extLst>
              <a:ext uri="{FF2B5EF4-FFF2-40B4-BE49-F238E27FC236}">
                <a16:creationId xmlns:a16="http://schemas.microsoft.com/office/drawing/2014/main" id="{F9FB39EE-EFF7-F248-9175-1A72D25FD37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8C7E7825-96ED-A24D-AC3B-DCCF7C1DDB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pic>
        <p:nvPicPr>
          <p:cNvPr id="9" name="Picture 8">
            <a:extLst>
              <a:ext uri="{FF2B5EF4-FFF2-40B4-BE49-F238E27FC236}">
                <a16:creationId xmlns:a16="http://schemas.microsoft.com/office/drawing/2014/main" id="{680601EB-A872-C54D-89A1-7CB8E52DAE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68343" y="1812691"/>
            <a:ext cx="3968163" cy="3617657"/>
          </a:xfrm>
          <a:prstGeom prst="rect">
            <a:avLst/>
          </a:prstGeom>
        </p:spPr>
      </p:pic>
    </p:spTree>
    <p:extLst>
      <p:ext uri="{BB962C8B-B14F-4D97-AF65-F5344CB8AC3E}">
        <p14:creationId xmlns:p14="http://schemas.microsoft.com/office/powerpoint/2010/main" val="26278646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4">
            <a:extLst>
              <a:ext uri="{FF2B5EF4-FFF2-40B4-BE49-F238E27FC236}">
                <a16:creationId xmlns:a16="http://schemas.microsoft.com/office/drawing/2014/main" id="{A29A504D-3064-5A4D-8288-A25C212EB961}"/>
              </a:ext>
            </a:extLst>
          </p:cNvPr>
          <p:cNvSpPr>
            <a:spLocks noGrp="1"/>
          </p:cNvSpPr>
          <p:nvPr>
            <p:ph type="title"/>
          </p:nvPr>
        </p:nvSpPr>
        <p:spPr/>
        <p:txBody>
          <a:bodyPr>
            <a:normAutofit/>
          </a:bodyPr>
          <a:lstStyle/>
          <a:p>
            <a:r>
              <a:rPr lang="en-US" altLang="en-US" sz="2800" b="1" i="1" dirty="0">
                <a:solidFill>
                  <a:schemeClr val="accent2"/>
                </a:solidFill>
                <a:ea typeface="ＭＳ Ｐゴシック" panose="020B0600070205080204" pitchFamily="34" charset="-128"/>
                <a:cs typeface="Arial" panose="020B0604020202020204" pitchFamily="34" charset="0"/>
              </a:rPr>
              <a:t>Situational Leadership Theory (cont.)</a:t>
            </a:r>
          </a:p>
        </p:txBody>
      </p:sp>
      <p:sp>
        <p:nvSpPr>
          <p:cNvPr id="8" name="Rounded Rectangle 7">
            <a:extLst>
              <a:ext uri="{FF2B5EF4-FFF2-40B4-BE49-F238E27FC236}">
                <a16:creationId xmlns:a16="http://schemas.microsoft.com/office/drawing/2014/main" id="{6464C8FD-2593-E84E-9F62-70769C5D810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عنصر نائب للمحتوى 6">
            <a:extLst>
              <a:ext uri="{FF2B5EF4-FFF2-40B4-BE49-F238E27FC236}">
                <a16:creationId xmlns:a16="http://schemas.microsoft.com/office/drawing/2014/main" id="{07297A5F-3C4C-B64A-BCF0-E756AB3750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2" name="Rectangle 1">
            <a:extLst>
              <a:ext uri="{FF2B5EF4-FFF2-40B4-BE49-F238E27FC236}">
                <a16:creationId xmlns:a16="http://schemas.microsoft.com/office/drawing/2014/main" id="{CD795D4D-A552-B849-89D3-0A13E569C769}"/>
              </a:ext>
            </a:extLst>
          </p:cNvPr>
          <p:cNvSpPr/>
          <p:nvPr/>
        </p:nvSpPr>
        <p:spPr>
          <a:xfrm>
            <a:off x="722375" y="1720840"/>
            <a:ext cx="8421625" cy="4370427"/>
          </a:xfrm>
          <a:prstGeom prst="rect">
            <a:avLst/>
          </a:prstGeom>
        </p:spPr>
        <p:txBody>
          <a:bodyPr wrap="square">
            <a:spAutoFit/>
          </a:bodyPr>
          <a:lstStyle/>
          <a:p>
            <a:pPr fontAlgn="base"/>
            <a:r>
              <a:rPr lang="en-US" sz="2000" u="sng" dirty="0"/>
              <a:t>Hersey and Blanchard suggested that there are four primary leadership styles:</a:t>
            </a:r>
          </a:p>
          <a:p>
            <a:pPr fontAlgn="base"/>
            <a:endParaRPr lang="en-US" b="1" dirty="0">
              <a:solidFill>
                <a:srgbClr val="212121"/>
              </a:solidFill>
              <a:latin typeface="Merriweather"/>
            </a:endParaRPr>
          </a:p>
          <a:p>
            <a:pPr fontAlgn="base">
              <a:buFont typeface="Arial" panose="020B0604020202020204" pitchFamily="34" charset="0"/>
              <a:buChar char="•"/>
            </a:pPr>
            <a:r>
              <a:rPr lang="en-US" sz="2000" b="1" dirty="0">
                <a:solidFill>
                  <a:srgbClr val="7030A0"/>
                </a:solidFill>
                <a:latin typeface="Merriweather"/>
              </a:rPr>
              <a:t>Telling (S1)</a:t>
            </a:r>
            <a:r>
              <a:rPr lang="en-US" sz="2000" dirty="0">
                <a:solidFill>
                  <a:srgbClr val="7030A0"/>
                </a:solidFill>
                <a:latin typeface="Merriweather"/>
              </a:rPr>
              <a:t>:</a:t>
            </a:r>
            <a:r>
              <a:rPr lang="en-US" sz="2000" b="1" dirty="0">
                <a:solidFill>
                  <a:srgbClr val="7030A0"/>
                </a:solidFill>
                <a:latin typeface="Merriweather"/>
              </a:rPr>
              <a:t> </a:t>
            </a:r>
            <a:r>
              <a:rPr lang="en-US" sz="2000" dirty="0">
                <a:solidFill>
                  <a:srgbClr val="212121"/>
                </a:solidFill>
                <a:latin typeface="Merriweather"/>
              </a:rPr>
              <a:t>In this leadership style, the</a:t>
            </a:r>
            <a:r>
              <a:rPr lang="en-US" sz="2000" dirty="0">
                <a:solidFill>
                  <a:srgbClr val="FF0000"/>
                </a:solidFill>
                <a:latin typeface="Merriweather"/>
              </a:rPr>
              <a:t> leader </a:t>
            </a:r>
            <a:r>
              <a:rPr lang="en-US" sz="2000" dirty="0">
                <a:solidFill>
                  <a:srgbClr val="212121"/>
                </a:solidFill>
                <a:highlight>
                  <a:srgbClr val="F5FAA4"/>
                </a:highlight>
                <a:latin typeface="Merriweather"/>
              </a:rPr>
              <a:t>tells </a:t>
            </a:r>
            <a:r>
              <a:rPr lang="en-US" sz="2000" dirty="0">
                <a:solidFill>
                  <a:srgbClr val="212121"/>
                </a:solidFill>
                <a:latin typeface="Merriweather"/>
              </a:rPr>
              <a:t>people what to do and how to do it.</a:t>
            </a:r>
          </a:p>
          <a:p>
            <a:pPr fontAlgn="base">
              <a:buFont typeface="Arial" panose="020B0604020202020204" pitchFamily="34" charset="0"/>
              <a:buChar char="•"/>
            </a:pPr>
            <a:r>
              <a:rPr lang="en-US" sz="2000" b="1" dirty="0">
                <a:solidFill>
                  <a:srgbClr val="7030A0"/>
                </a:solidFill>
                <a:latin typeface="Merriweather"/>
              </a:rPr>
              <a:t>Selling (S2)</a:t>
            </a:r>
            <a:r>
              <a:rPr lang="en-US" sz="2000" dirty="0">
                <a:solidFill>
                  <a:srgbClr val="7030A0"/>
                </a:solidFill>
                <a:latin typeface="Merriweather"/>
              </a:rPr>
              <a:t>: </a:t>
            </a:r>
            <a:r>
              <a:rPr lang="en-US" sz="2000" dirty="0">
                <a:solidFill>
                  <a:srgbClr val="212121"/>
                </a:solidFill>
                <a:latin typeface="Merriweather"/>
              </a:rPr>
              <a:t>This style involves more back-and-forth between leaders and followers.</a:t>
            </a:r>
            <a:r>
              <a:rPr lang="en-US" sz="2000" dirty="0">
                <a:solidFill>
                  <a:srgbClr val="FF0000"/>
                </a:solidFill>
                <a:latin typeface="Merriweather"/>
              </a:rPr>
              <a:t> Leaders </a:t>
            </a:r>
            <a:r>
              <a:rPr lang="en-US" sz="2000" dirty="0">
                <a:solidFill>
                  <a:srgbClr val="212121"/>
                </a:solidFill>
                <a:highlight>
                  <a:srgbClr val="F5FAA4"/>
                </a:highlight>
                <a:latin typeface="Merriweather"/>
              </a:rPr>
              <a:t>"sell"</a:t>
            </a:r>
            <a:r>
              <a:rPr lang="en-US" sz="2000" dirty="0">
                <a:solidFill>
                  <a:srgbClr val="212121"/>
                </a:solidFill>
                <a:latin typeface="Merriweather"/>
              </a:rPr>
              <a:t> their ideas and message to get group members to buy into the process.</a:t>
            </a:r>
          </a:p>
          <a:p>
            <a:pPr fontAlgn="base">
              <a:buFont typeface="Arial" panose="020B0604020202020204" pitchFamily="34" charset="0"/>
              <a:buChar char="•"/>
            </a:pPr>
            <a:r>
              <a:rPr lang="en-US" sz="2000" b="1" dirty="0">
                <a:solidFill>
                  <a:srgbClr val="7030A0"/>
                </a:solidFill>
                <a:latin typeface="Merriweather"/>
              </a:rPr>
              <a:t>Participating (S3)</a:t>
            </a:r>
            <a:r>
              <a:rPr lang="en-US" sz="2000" dirty="0">
                <a:solidFill>
                  <a:srgbClr val="7030A0"/>
                </a:solidFill>
                <a:latin typeface="Merriweather"/>
              </a:rPr>
              <a:t>: </a:t>
            </a:r>
            <a:r>
              <a:rPr lang="en-US" sz="2000" dirty="0">
                <a:solidFill>
                  <a:srgbClr val="212121"/>
                </a:solidFill>
                <a:latin typeface="Merriweather"/>
              </a:rPr>
              <a:t>In this approach, the </a:t>
            </a:r>
            <a:r>
              <a:rPr lang="en-US" sz="2000" dirty="0">
                <a:solidFill>
                  <a:srgbClr val="FF0000"/>
                </a:solidFill>
                <a:latin typeface="Merriweather"/>
              </a:rPr>
              <a:t>leader</a:t>
            </a:r>
            <a:r>
              <a:rPr lang="en-US" sz="2000" dirty="0">
                <a:solidFill>
                  <a:srgbClr val="212121"/>
                </a:solidFill>
                <a:latin typeface="Merriweather"/>
              </a:rPr>
              <a:t> </a:t>
            </a:r>
            <a:r>
              <a:rPr lang="en-US" sz="2000" dirty="0">
                <a:solidFill>
                  <a:srgbClr val="212121"/>
                </a:solidFill>
                <a:highlight>
                  <a:srgbClr val="F5FAA4"/>
                </a:highlight>
                <a:latin typeface="Merriweather"/>
              </a:rPr>
              <a:t>offers less direction</a:t>
            </a:r>
            <a:r>
              <a:rPr lang="en-US" sz="2000" dirty="0">
                <a:solidFill>
                  <a:srgbClr val="212121"/>
                </a:solidFill>
                <a:latin typeface="Merriweather"/>
              </a:rPr>
              <a:t> and allows members of the group to take a more active role in coming up with ideas and making decisions.</a:t>
            </a:r>
          </a:p>
          <a:p>
            <a:pPr fontAlgn="base">
              <a:buFont typeface="Arial" panose="020B0604020202020204" pitchFamily="34" charset="0"/>
              <a:buChar char="•"/>
            </a:pPr>
            <a:r>
              <a:rPr lang="en-US" sz="2000" b="1" dirty="0">
                <a:solidFill>
                  <a:srgbClr val="7030A0"/>
                </a:solidFill>
                <a:latin typeface="Merriweather"/>
              </a:rPr>
              <a:t>Delegating (S4)</a:t>
            </a:r>
            <a:r>
              <a:rPr lang="en-US" sz="2000" dirty="0">
                <a:solidFill>
                  <a:srgbClr val="7030A0"/>
                </a:solidFill>
                <a:latin typeface="Merriweather"/>
              </a:rPr>
              <a:t>:</a:t>
            </a:r>
            <a:r>
              <a:rPr lang="en-US" sz="2000" b="1" dirty="0">
                <a:solidFill>
                  <a:srgbClr val="7030A0"/>
                </a:solidFill>
                <a:latin typeface="Merriweather"/>
              </a:rPr>
              <a:t> </a:t>
            </a:r>
            <a:r>
              <a:rPr lang="en-US" sz="2000" dirty="0">
                <a:solidFill>
                  <a:srgbClr val="212121"/>
                </a:solidFill>
                <a:latin typeface="Merriweather"/>
              </a:rPr>
              <a:t>This style is characterized by a less involved, </a:t>
            </a:r>
            <a:r>
              <a:rPr lang="en-US" sz="2000" dirty="0">
                <a:solidFill>
                  <a:srgbClr val="212121"/>
                </a:solidFill>
                <a:highlight>
                  <a:srgbClr val="F5FAA4"/>
                </a:highlight>
                <a:latin typeface="Merriweather"/>
                <a:hlinkClick r:id="rId4">
                  <a:extLst>
                    <a:ext uri="{A12FA001-AC4F-418D-AE19-62706E023703}">
                      <ahyp:hlinkClr xmlns:ahyp="http://schemas.microsoft.com/office/drawing/2018/hyperlinkcolor" val="tx"/>
                    </a:ext>
                  </a:extLst>
                </a:hlinkClick>
              </a:rPr>
              <a:t>hands-off approach to leadership</a:t>
            </a:r>
            <a:r>
              <a:rPr lang="en-US" sz="2000" dirty="0">
                <a:solidFill>
                  <a:srgbClr val="212121"/>
                </a:solidFill>
                <a:highlight>
                  <a:srgbClr val="F5FAA4"/>
                </a:highlight>
                <a:latin typeface="Merriweather"/>
              </a:rPr>
              <a:t>.</a:t>
            </a:r>
            <a:r>
              <a:rPr lang="en-US" sz="2000" dirty="0">
                <a:solidFill>
                  <a:srgbClr val="212121"/>
                </a:solidFill>
                <a:latin typeface="Merriweather"/>
              </a:rPr>
              <a:t> Group members tend to make most of the decisions and take most of the responsibility for what happens.</a:t>
            </a:r>
            <a:endParaRPr lang="en-US" sz="2000" b="0" i="0" u="none" strike="noStrike" dirty="0">
              <a:solidFill>
                <a:srgbClr val="212121"/>
              </a:solidFill>
              <a:effectLst/>
              <a:latin typeface="Merriweather"/>
            </a:endParaRPr>
          </a:p>
        </p:txBody>
      </p:sp>
      <p:pic>
        <p:nvPicPr>
          <p:cNvPr id="2050" name="Picture 2" descr="Image result for Situational Leadership Theory">
            <a:extLst>
              <a:ext uri="{FF2B5EF4-FFF2-40B4-BE49-F238E27FC236}">
                <a16:creationId xmlns:a16="http://schemas.microsoft.com/office/drawing/2014/main" id="{F009821D-7F46-AC4A-AA2B-E923C972CE0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44001" y="1736405"/>
            <a:ext cx="2918012" cy="35313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27233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4">
            <a:extLst>
              <a:ext uri="{FF2B5EF4-FFF2-40B4-BE49-F238E27FC236}">
                <a16:creationId xmlns:a16="http://schemas.microsoft.com/office/drawing/2014/main" id="{D0B2C7D7-334B-1648-9FF6-38DE72C3ED8F}"/>
              </a:ext>
            </a:extLst>
          </p:cNvPr>
          <p:cNvSpPr>
            <a:spLocks noGrp="1"/>
          </p:cNvSpPr>
          <p:nvPr>
            <p:ph type="title"/>
          </p:nvPr>
        </p:nvSpPr>
        <p:spPr>
          <a:xfrm>
            <a:off x="1255853" y="1083342"/>
            <a:ext cx="8229600" cy="1219200"/>
          </a:xfrm>
        </p:spPr>
        <p:txBody>
          <a:bodyPr>
            <a:normAutofit fontScale="90000"/>
          </a:bodyPr>
          <a:lstStyle/>
          <a:p>
            <a:r>
              <a:rPr lang="en-US" sz="4400" b="1" u="sng" dirty="0">
                <a:solidFill>
                  <a:schemeClr val="accent6">
                    <a:lumMod val="60000"/>
                    <a:lumOff val="40000"/>
                  </a:schemeClr>
                </a:solidFill>
              </a:rPr>
              <a:t>3) Participative Theories </a:t>
            </a:r>
            <a:br>
              <a:rPr lang="en-US" sz="4400" b="1" u="sng" dirty="0">
                <a:solidFill>
                  <a:schemeClr val="accent6">
                    <a:lumMod val="60000"/>
                    <a:lumOff val="40000"/>
                  </a:schemeClr>
                </a:solidFill>
              </a:rPr>
            </a:br>
            <a:br>
              <a:rPr lang="en-US" sz="4400" dirty="0"/>
            </a:br>
            <a:r>
              <a:rPr lang="en-US" altLang="en-US" sz="3600" b="1" dirty="0">
                <a:solidFill>
                  <a:schemeClr val="accent2"/>
                </a:solidFill>
                <a:ea typeface="ＭＳ Ｐゴシック" panose="020B0600070205080204" pitchFamily="34" charset="-128"/>
                <a:cs typeface="Arial" panose="020B0604020202020204" pitchFamily="34" charset="0"/>
              </a:rPr>
              <a:t>Leader-Participation Model </a:t>
            </a:r>
            <a:r>
              <a:rPr lang="en-US" altLang="en-US" sz="2700" b="1" dirty="0">
                <a:solidFill>
                  <a:schemeClr val="accent3"/>
                </a:solidFill>
                <a:ea typeface="ＭＳ Ｐゴシック" panose="020B0600070205080204" pitchFamily="34" charset="-128"/>
                <a:cs typeface="Arial" panose="020B0604020202020204" pitchFamily="34" charset="0"/>
              </a:rPr>
              <a:t>(</a:t>
            </a:r>
            <a:r>
              <a:rPr lang="en-US" sz="2700" b="1" dirty="0" err="1">
                <a:solidFill>
                  <a:schemeClr val="accent3"/>
                </a:solidFill>
              </a:rPr>
              <a:t>Yroom</a:t>
            </a:r>
            <a:r>
              <a:rPr lang="en-US" sz="2700" b="1" dirty="0">
                <a:solidFill>
                  <a:schemeClr val="accent3"/>
                </a:solidFill>
              </a:rPr>
              <a:t> &amp; Yetton’s Leader-Participation Model )</a:t>
            </a:r>
            <a:br>
              <a:rPr lang="en-US" sz="3600" b="1" dirty="0">
                <a:solidFill>
                  <a:schemeClr val="accent3"/>
                </a:solidFill>
              </a:rPr>
            </a:br>
            <a:endParaRPr lang="en-US" altLang="en-US" sz="4200" b="1" dirty="0">
              <a:solidFill>
                <a:schemeClr val="accent3"/>
              </a:solidFill>
              <a:ea typeface="ＭＳ Ｐゴシック" panose="020B0600070205080204" pitchFamily="34" charset="-128"/>
              <a:cs typeface="Arial" panose="020B0604020202020204" pitchFamily="34" charset="0"/>
            </a:endParaRPr>
          </a:p>
        </p:txBody>
      </p:sp>
      <p:sp>
        <p:nvSpPr>
          <p:cNvPr id="2" name="Rectangle 1">
            <a:extLst>
              <a:ext uri="{FF2B5EF4-FFF2-40B4-BE49-F238E27FC236}">
                <a16:creationId xmlns:a16="http://schemas.microsoft.com/office/drawing/2014/main" id="{F2754D9E-F23A-FB48-A550-6AB499AB8FE7}"/>
              </a:ext>
            </a:extLst>
          </p:cNvPr>
          <p:cNvSpPr/>
          <p:nvPr/>
        </p:nvSpPr>
        <p:spPr>
          <a:xfrm>
            <a:off x="503714" y="3262797"/>
            <a:ext cx="8044264" cy="2585323"/>
          </a:xfrm>
          <a:prstGeom prst="rect">
            <a:avLst/>
          </a:prstGeom>
        </p:spPr>
        <p:txBody>
          <a:bodyPr wrap="square">
            <a:spAutoFit/>
          </a:bodyPr>
          <a:lstStyle/>
          <a:p>
            <a:pPr marL="285750" indent="-285750">
              <a:buFont typeface="Arial" panose="020B0604020202020204" pitchFamily="34" charset="0"/>
              <a:buChar char="•"/>
            </a:pPr>
            <a:r>
              <a:rPr lang="en-US" dirty="0">
                <a:latin typeface="Calibri" panose="020F0502020204030204" pitchFamily="34" charset="0"/>
              </a:rPr>
              <a:t>A leadership theory that </a:t>
            </a:r>
            <a:r>
              <a:rPr lang="en-US" b="1" dirty="0">
                <a:solidFill>
                  <a:schemeClr val="accent6">
                    <a:lumMod val="60000"/>
                    <a:lumOff val="40000"/>
                  </a:schemeClr>
                </a:solidFill>
                <a:latin typeface="Calibri" panose="020F0502020204030204" pitchFamily="34" charset="0"/>
              </a:rPr>
              <a:t>provides a set of rules to determine the form and amount of participative decision making in different situations</a:t>
            </a:r>
            <a:r>
              <a:rPr lang="en-US" b="1" dirty="0">
                <a:solidFill>
                  <a:schemeClr val="accent6">
                    <a:lumMod val="60000"/>
                    <a:lumOff val="40000"/>
                  </a:schemeClr>
                </a:solidFill>
              </a:rPr>
              <a:t>. </a:t>
            </a:r>
          </a:p>
          <a:p>
            <a:pPr marL="285750" indent="-285750">
              <a:buFont typeface="Arial" panose="020B0604020202020204" pitchFamily="34" charset="0"/>
              <a:buChar char="•"/>
            </a:pPr>
            <a:endParaRPr lang="en-US" dirty="0">
              <a:latin typeface="Calibri" panose="020F0502020204030204" pitchFamily="34" charset="0"/>
            </a:endParaRPr>
          </a:p>
          <a:p>
            <a:pPr marL="285750" indent="-285750">
              <a:buFont typeface="Arial" panose="020B0604020202020204" pitchFamily="34" charset="0"/>
              <a:buChar char="•"/>
            </a:pPr>
            <a:r>
              <a:rPr lang="en-US" dirty="0">
                <a:latin typeface="Calibri" panose="020F0502020204030204" pitchFamily="34" charset="0"/>
              </a:rPr>
              <a:t>Participative leadership theories suggest that </a:t>
            </a:r>
            <a:r>
              <a:rPr lang="en-US" b="1" dirty="0">
                <a:solidFill>
                  <a:schemeClr val="accent4"/>
                </a:solidFill>
                <a:latin typeface="Calibri" panose="020F0502020204030204" pitchFamily="34" charset="0"/>
              </a:rPr>
              <a:t>the ideal leadership style is one that takes the input of others into account. </a:t>
            </a:r>
            <a:endParaRPr lang="en-US" b="1" dirty="0">
              <a:solidFill>
                <a:schemeClr val="accent4"/>
              </a:solidFill>
            </a:endParaRPr>
          </a:p>
          <a:p>
            <a:endParaRPr lang="en-US" dirty="0"/>
          </a:p>
          <a:p>
            <a:pPr marL="285750" indent="-285750">
              <a:buFont typeface="Arial" panose="020B0604020202020204" pitchFamily="34" charset="0"/>
              <a:buChar char="•"/>
            </a:pPr>
            <a:r>
              <a:rPr lang="en-US" dirty="0">
                <a:latin typeface="Calibri" panose="020F0502020204030204" pitchFamily="34" charset="0"/>
              </a:rPr>
              <a:t>These leaders encourage participation and contributions from group members and help group members feel more relevant and committed to the decision-making process. </a:t>
            </a:r>
            <a:endParaRPr lang="en-US" dirty="0">
              <a:effectLst/>
            </a:endParaRPr>
          </a:p>
        </p:txBody>
      </p:sp>
      <p:sp>
        <p:nvSpPr>
          <p:cNvPr id="7" name="Rounded Rectangle 6">
            <a:extLst>
              <a:ext uri="{FF2B5EF4-FFF2-40B4-BE49-F238E27FC236}">
                <a16:creationId xmlns:a16="http://schemas.microsoft.com/office/drawing/2014/main" id="{4A489AEC-1E3E-D44E-B898-166DCBB68F5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8" name="عنصر نائب للمحتوى 6">
            <a:extLst>
              <a:ext uri="{FF2B5EF4-FFF2-40B4-BE49-F238E27FC236}">
                <a16:creationId xmlns:a16="http://schemas.microsoft.com/office/drawing/2014/main" id="{891A05A8-4EC7-674A-9360-52674DE54F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pic>
        <p:nvPicPr>
          <p:cNvPr id="9218" name="Picture 2" descr="Image result for teamwork">
            <a:extLst>
              <a:ext uri="{FF2B5EF4-FFF2-40B4-BE49-F238E27FC236}">
                <a16:creationId xmlns:a16="http://schemas.microsoft.com/office/drawing/2014/main" id="{ADB64730-4B5B-774C-8C4F-5043AC5C93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00116" y="2223739"/>
            <a:ext cx="2607155"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39071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4">
            <a:extLst>
              <a:ext uri="{FF2B5EF4-FFF2-40B4-BE49-F238E27FC236}">
                <a16:creationId xmlns:a16="http://schemas.microsoft.com/office/drawing/2014/main" id="{D0B2C7D7-334B-1648-9FF6-38DE72C3ED8F}"/>
              </a:ext>
            </a:extLst>
          </p:cNvPr>
          <p:cNvSpPr>
            <a:spLocks noGrp="1"/>
          </p:cNvSpPr>
          <p:nvPr>
            <p:ph type="title"/>
          </p:nvPr>
        </p:nvSpPr>
        <p:spPr>
          <a:xfrm>
            <a:off x="754998" y="1014512"/>
            <a:ext cx="11181507" cy="1219200"/>
          </a:xfrm>
        </p:spPr>
        <p:txBody>
          <a:bodyPr>
            <a:normAutofit/>
          </a:bodyPr>
          <a:lstStyle/>
          <a:p>
            <a:r>
              <a:rPr lang="en-US" altLang="en-US" sz="3600" b="1" dirty="0">
                <a:solidFill>
                  <a:srgbClr val="B78B00"/>
                </a:solidFill>
                <a:ea typeface="ＭＳ Ｐゴシック" panose="020B0600070205080204" pitchFamily="34" charset="-128"/>
                <a:cs typeface="Arial" panose="020B0604020202020204" pitchFamily="34" charset="0"/>
              </a:rPr>
              <a:t>Leader-Participation Model ( contingency variables)</a:t>
            </a:r>
          </a:p>
        </p:txBody>
      </p:sp>
      <p:pic>
        <p:nvPicPr>
          <p:cNvPr id="49157" name="Picture 7">
            <a:extLst>
              <a:ext uri="{FF2B5EF4-FFF2-40B4-BE49-F238E27FC236}">
                <a16:creationId xmlns:a16="http://schemas.microsoft.com/office/drawing/2014/main" id="{A1EF5D95-0AAC-8A4E-93C3-FD1FB00F79E1}"/>
              </a:ext>
            </a:extLst>
          </p:cNvPr>
          <p:cNvPicPr>
            <a:picLocks noChangeAspect="1"/>
          </p:cNvPicPr>
          <p:nvPr/>
        </p:nvPicPr>
        <p:blipFill rotWithShape="1">
          <a:blip r:embed="rId3">
            <a:extLst>
              <a:ext uri="{28A0092B-C50C-407E-A947-70E740481C1C}">
                <a14:useLocalDpi xmlns:a14="http://schemas.microsoft.com/office/drawing/2010/main" val="0"/>
              </a:ext>
            </a:extLst>
          </a:blip>
          <a:srcRect t="6791"/>
          <a:stretch/>
        </p:blipFill>
        <p:spPr bwMode="auto">
          <a:xfrm>
            <a:off x="2962296" y="2108473"/>
            <a:ext cx="6766910" cy="40191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a:extLst>
              <a:ext uri="{FF2B5EF4-FFF2-40B4-BE49-F238E27FC236}">
                <a16:creationId xmlns:a16="http://schemas.microsoft.com/office/drawing/2014/main" id="{4A0A4382-6C7B-084C-B2AC-9D40DFB5B96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87A7C343-41F4-9C4A-8E56-013CA3A7AE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Tree>
    <p:extLst>
      <p:ext uri="{BB962C8B-B14F-4D97-AF65-F5344CB8AC3E}">
        <p14:creationId xmlns:p14="http://schemas.microsoft.com/office/powerpoint/2010/main" val="12348839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4">
            <a:extLst>
              <a:ext uri="{FF2B5EF4-FFF2-40B4-BE49-F238E27FC236}">
                <a16:creationId xmlns:a16="http://schemas.microsoft.com/office/drawing/2014/main" id="{D4481156-F628-1C42-AA55-9257EE838BD6}"/>
              </a:ext>
            </a:extLst>
          </p:cNvPr>
          <p:cNvSpPr>
            <a:spLocks noGrp="1"/>
          </p:cNvSpPr>
          <p:nvPr>
            <p:ph type="title"/>
          </p:nvPr>
        </p:nvSpPr>
        <p:spPr/>
        <p:txBody>
          <a:bodyPr/>
          <a:lstStyle/>
          <a:p>
            <a:r>
              <a:rPr lang="en-US" altLang="en-US" sz="4200" b="1" u="sng" dirty="0">
                <a:solidFill>
                  <a:schemeClr val="accent6">
                    <a:lumMod val="60000"/>
                    <a:lumOff val="40000"/>
                  </a:schemeClr>
                </a:solidFill>
                <a:ea typeface="ＭＳ Ｐゴシック" panose="020B0600070205080204" pitchFamily="34" charset="-128"/>
                <a:cs typeface="Arial" panose="020B0604020202020204" pitchFamily="34" charset="0"/>
              </a:rPr>
              <a:t>4) Path-Goal Theory</a:t>
            </a:r>
          </a:p>
        </p:txBody>
      </p:sp>
      <p:sp>
        <p:nvSpPr>
          <p:cNvPr id="51205" name="Content Placeholder 5">
            <a:extLst>
              <a:ext uri="{FF2B5EF4-FFF2-40B4-BE49-F238E27FC236}">
                <a16:creationId xmlns:a16="http://schemas.microsoft.com/office/drawing/2014/main" id="{2FAD89CA-35B9-BB4D-98CF-B29A6B8C6E34}"/>
              </a:ext>
            </a:extLst>
          </p:cNvPr>
          <p:cNvSpPr>
            <a:spLocks noGrp="1"/>
          </p:cNvSpPr>
          <p:nvPr>
            <p:ph idx="1"/>
          </p:nvPr>
        </p:nvSpPr>
        <p:spPr>
          <a:xfrm>
            <a:off x="2209800" y="1722438"/>
            <a:ext cx="8229600" cy="619318"/>
          </a:xfrm>
        </p:spPr>
        <p:txBody>
          <a:bodyPr>
            <a:normAutofit/>
          </a:bodyPr>
          <a:lstStyle/>
          <a:p>
            <a:pPr lvl="1">
              <a:buFont typeface="Arial" panose="020B0604020202020204" pitchFamily="34" charset="0"/>
              <a:buNone/>
            </a:pPr>
            <a:r>
              <a:rPr lang="en-US" altLang="en-US" sz="3000" b="1" dirty="0">
                <a:solidFill>
                  <a:srgbClr val="648596"/>
                </a:solidFill>
                <a:ea typeface="ＭＳ Ｐゴシック" panose="020B0600070205080204" pitchFamily="34" charset="-128"/>
              </a:rPr>
              <a:t>Four leadership behaviors:</a:t>
            </a:r>
          </a:p>
        </p:txBody>
      </p:sp>
      <p:sp>
        <p:nvSpPr>
          <p:cNvPr id="6" name="Rounded Rectangle 5">
            <a:extLst>
              <a:ext uri="{FF2B5EF4-FFF2-40B4-BE49-F238E27FC236}">
                <a16:creationId xmlns:a16="http://schemas.microsoft.com/office/drawing/2014/main" id="{28A2581B-CA61-8048-9F19-3A6E071864B8}"/>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3ADC1A89-1CEB-294A-A86B-0E2191CA69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8" name="Content Placeholder 2">
            <a:extLst>
              <a:ext uri="{FF2B5EF4-FFF2-40B4-BE49-F238E27FC236}">
                <a16:creationId xmlns:a16="http://schemas.microsoft.com/office/drawing/2014/main" id="{B5248631-6BEB-704C-8C6A-1F49FA9AF1FD}"/>
              </a:ext>
            </a:extLst>
          </p:cNvPr>
          <p:cNvSpPr txBox="1">
            <a:spLocks/>
          </p:cNvSpPr>
          <p:nvPr/>
        </p:nvSpPr>
        <p:spPr>
          <a:xfrm>
            <a:off x="618297" y="2341756"/>
            <a:ext cx="8891464" cy="3294576"/>
          </a:xfrm>
          <a:prstGeom prst="rect">
            <a:avLst/>
          </a:prstGeom>
        </p:spPr>
        <p:txBody>
          <a:bodyPr vert="horz" lIns="91440" tIns="45720" rIns="91440" bIns="45720" rtlCol="0" anchor="t">
            <a:normAutofit fontScale="925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a:buFont typeface="Calibri" panose="020F0502020204030204" pitchFamily="34" charset="0"/>
              <a:buAutoNum type="arabicPeriod"/>
            </a:pPr>
            <a:r>
              <a:rPr lang="en-US" altLang="en-US" b="1" dirty="0">
                <a:solidFill>
                  <a:srgbClr val="7030A0"/>
                </a:solidFill>
                <a:ea typeface="ＭＳ Ｐゴシック" panose="020B0600070205080204" pitchFamily="34" charset="-128"/>
              </a:rPr>
              <a:t>A directive leader </a:t>
            </a:r>
            <a:r>
              <a:rPr lang="en-US" altLang="en-US" b="1" dirty="0">
                <a:ea typeface="ＭＳ Ｐゴシック" panose="020B0600070205080204" pitchFamily="34" charset="-128"/>
              </a:rPr>
              <a:t>l</a:t>
            </a:r>
            <a:r>
              <a:rPr lang="en-US" altLang="en-US" dirty="0">
                <a:ea typeface="ＭＳ Ｐゴシック" panose="020B0600070205080204" pitchFamily="34" charset="-128"/>
              </a:rPr>
              <a:t>ets subordinates know what’s expected of them, schedules work to be done, and gives specific guidance on how to accomplish tasks.</a:t>
            </a:r>
          </a:p>
          <a:p>
            <a:pPr>
              <a:buFont typeface="Calibri" panose="020F0502020204030204" pitchFamily="34" charset="0"/>
              <a:buAutoNum type="arabicPeriod"/>
            </a:pPr>
            <a:r>
              <a:rPr lang="en-US" altLang="en-US" b="1" dirty="0">
                <a:solidFill>
                  <a:srgbClr val="7030A0"/>
                </a:solidFill>
                <a:ea typeface="ＭＳ Ｐゴシック" panose="020B0600070205080204" pitchFamily="34" charset="-128"/>
              </a:rPr>
              <a:t>A supportive leader</a:t>
            </a:r>
            <a:r>
              <a:rPr lang="en-US" altLang="en-US" dirty="0">
                <a:solidFill>
                  <a:srgbClr val="7030A0"/>
                </a:solidFill>
                <a:ea typeface="ＭＳ Ｐゴシック" panose="020B0600070205080204" pitchFamily="34" charset="-128"/>
              </a:rPr>
              <a:t> </a:t>
            </a:r>
            <a:r>
              <a:rPr lang="en-US" altLang="en-US" dirty="0">
                <a:ea typeface="ＭＳ Ｐゴシック" panose="020B0600070205080204" pitchFamily="34" charset="-128"/>
              </a:rPr>
              <a:t>shows concern for the needs of followers and is friendly.</a:t>
            </a:r>
          </a:p>
          <a:p>
            <a:pPr>
              <a:buFont typeface="Calibri" panose="020F0502020204030204" pitchFamily="34" charset="0"/>
              <a:buAutoNum type="arabicPeriod"/>
            </a:pPr>
            <a:r>
              <a:rPr lang="en-US" altLang="en-US" b="1" dirty="0">
                <a:solidFill>
                  <a:srgbClr val="7030A0"/>
                </a:solidFill>
                <a:ea typeface="ＭＳ Ｐゴシック" panose="020B0600070205080204" pitchFamily="34" charset="-128"/>
              </a:rPr>
              <a:t>A participative leader</a:t>
            </a:r>
            <a:r>
              <a:rPr lang="en-US" altLang="en-US" dirty="0">
                <a:solidFill>
                  <a:srgbClr val="7030A0"/>
                </a:solidFill>
                <a:ea typeface="ＭＳ Ｐゴシック" panose="020B0600070205080204" pitchFamily="34" charset="-128"/>
              </a:rPr>
              <a:t> </a:t>
            </a:r>
            <a:r>
              <a:rPr lang="en-US" altLang="en-US" dirty="0">
                <a:ea typeface="ＭＳ Ｐゴシック" panose="020B0600070205080204" pitchFamily="34" charset="-128"/>
              </a:rPr>
              <a:t>consults with group members and uses their suggestions before making a decision. </a:t>
            </a:r>
          </a:p>
          <a:p>
            <a:pPr>
              <a:buFont typeface="Calibri" panose="020F0502020204030204" pitchFamily="34" charset="0"/>
              <a:buAutoNum type="arabicPeriod"/>
            </a:pPr>
            <a:r>
              <a:rPr lang="en-US" altLang="en-US" b="1" dirty="0">
                <a:solidFill>
                  <a:srgbClr val="7030A0"/>
                </a:solidFill>
                <a:ea typeface="ＭＳ Ｐゴシック" panose="020B0600070205080204" pitchFamily="34" charset="-128"/>
              </a:rPr>
              <a:t>An achievement-oriented leader</a:t>
            </a:r>
            <a:r>
              <a:rPr lang="en-US" altLang="en-US" dirty="0">
                <a:solidFill>
                  <a:srgbClr val="7030A0"/>
                </a:solidFill>
                <a:ea typeface="ＭＳ Ｐゴシック" panose="020B0600070205080204" pitchFamily="34" charset="-128"/>
              </a:rPr>
              <a:t> </a:t>
            </a:r>
            <a:r>
              <a:rPr lang="en-US" altLang="en-US" dirty="0">
                <a:ea typeface="ＭＳ Ｐゴシック" panose="020B0600070205080204" pitchFamily="34" charset="-128"/>
              </a:rPr>
              <a:t>sets challenging goals and expects followers to perform at their highest level.</a:t>
            </a:r>
          </a:p>
          <a:p>
            <a:endParaRPr lang="en-SA" sz="1400" dirty="0"/>
          </a:p>
        </p:txBody>
      </p:sp>
      <p:pic>
        <p:nvPicPr>
          <p:cNvPr id="11266" name="Picture 2" descr="Image result for path goal theory">
            <a:extLst>
              <a:ext uri="{FF2B5EF4-FFF2-40B4-BE49-F238E27FC236}">
                <a16:creationId xmlns:a16="http://schemas.microsoft.com/office/drawing/2014/main" id="{CBC462FD-B47B-3643-909B-BCA630A47D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04960" y="2369945"/>
            <a:ext cx="2731546" cy="214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91048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4">
            <a:extLst>
              <a:ext uri="{FF2B5EF4-FFF2-40B4-BE49-F238E27FC236}">
                <a16:creationId xmlns:a16="http://schemas.microsoft.com/office/drawing/2014/main" id="{D26DCB47-552C-4541-8284-1A6B915A578F}"/>
              </a:ext>
            </a:extLst>
          </p:cNvPr>
          <p:cNvSpPr>
            <a:spLocks noGrp="1"/>
          </p:cNvSpPr>
          <p:nvPr>
            <p:ph type="title"/>
          </p:nvPr>
        </p:nvSpPr>
        <p:spPr/>
        <p:txBody>
          <a:bodyPr/>
          <a:lstStyle/>
          <a:p>
            <a:r>
              <a:rPr lang="en-US" altLang="en-US" sz="4200" b="1" dirty="0">
                <a:solidFill>
                  <a:srgbClr val="B78B00"/>
                </a:solidFill>
                <a:ea typeface="ＭＳ Ｐゴシック" panose="020B0600070205080204" pitchFamily="34" charset="-128"/>
                <a:cs typeface="Arial" panose="020B0604020202020204" pitchFamily="34" charset="0"/>
              </a:rPr>
              <a:t>Path-Goal Model</a:t>
            </a:r>
          </a:p>
        </p:txBody>
      </p:sp>
      <p:pic>
        <p:nvPicPr>
          <p:cNvPr id="53253" name="Content Placeholder 7" descr="EX_12_004.eps">
            <a:extLst>
              <a:ext uri="{FF2B5EF4-FFF2-40B4-BE49-F238E27FC236}">
                <a16:creationId xmlns:a16="http://schemas.microsoft.com/office/drawing/2014/main" id="{946EBBD8-3189-0743-87CB-1960E04BE190}"/>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l="-10902" r="-10902"/>
          <a:stretch>
            <a:fillRect/>
          </a:stretch>
        </p:blipFill>
        <p:spPr>
          <a:xfrm>
            <a:off x="2286000" y="1570038"/>
            <a:ext cx="8229600" cy="3742742"/>
          </a:xfrm>
        </p:spPr>
      </p:pic>
      <p:sp>
        <p:nvSpPr>
          <p:cNvPr id="6" name="Rounded Rectangle 5">
            <a:extLst>
              <a:ext uri="{FF2B5EF4-FFF2-40B4-BE49-F238E27FC236}">
                <a16:creationId xmlns:a16="http://schemas.microsoft.com/office/drawing/2014/main" id="{ADE03D8D-3682-F746-B3D5-363D51087BC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733D90D1-1242-884C-A48A-ECBDC66509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Tree>
    <p:extLst>
      <p:ext uri="{BB962C8B-B14F-4D97-AF65-F5344CB8AC3E}">
        <p14:creationId xmlns:p14="http://schemas.microsoft.com/office/powerpoint/2010/main" val="40717241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692088"/>
            <a:ext cx="9233647" cy="2971800"/>
          </a:xfrm>
          <a:gradFill flip="none" rotWithShape="1">
            <a:gsLst>
              <a:gs pos="0">
                <a:srgbClr val="73DDFF">
                  <a:tint val="66000"/>
                  <a:satMod val="160000"/>
                </a:srgbClr>
              </a:gs>
              <a:gs pos="50000">
                <a:srgbClr val="73DDFF">
                  <a:tint val="44500"/>
                  <a:satMod val="160000"/>
                </a:srgbClr>
              </a:gs>
              <a:gs pos="100000">
                <a:srgbClr val="73DDFF">
                  <a:tint val="23500"/>
                  <a:satMod val="160000"/>
                </a:srgbClr>
              </a:gs>
            </a:gsLst>
            <a:path path="circle">
              <a:fillToRect l="50000" t="50000" r="50000" b="50000"/>
            </a:path>
            <a:tileRect/>
          </a:gra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r>
              <a:rPr lang="en-US" altLang="en-US" sz="4000" b="1" dirty="0">
                <a:solidFill>
                  <a:schemeClr val="accent5">
                    <a:lumMod val="75000"/>
                  </a:schemeClr>
                </a:solidFill>
                <a:latin typeface="Arial" panose="020B0604020202020204" pitchFamily="34" charset="0"/>
              </a:rPr>
              <a:t>Modern Views Of Leadership</a:t>
            </a:r>
            <a:endParaRPr lang="en-US" sz="6600" b="1" dirty="0">
              <a:solidFill>
                <a:schemeClr val="accent5">
                  <a:lumMod val="75000"/>
                </a:schemeClr>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1848480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4">
            <a:extLst>
              <a:ext uri="{FF2B5EF4-FFF2-40B4-BE49-F238E27FC236}">
                <a16:creationId xmlns:a16="http://schemas.microsoft.com/office/drawing/2014/main" id="{07F34C03-1F12-D548-9AB9-44718743E43C}"/>
              </a:ext>
            </a:extLst>
          </p:cNvPr>
          <p:cNvSpPr>
            <a:spLocks noGrp="1"/>
          </p:cNvSpPr>
          <p:nvPr>
            <p:ph type="title"/>
          </p:nvPr>
        </p:nvSpPr>
        <p:spPr/>
        <p:txBody>
          <a:bodyPr/>
          <a:lstStyle/>
          <a:p>
            <a:r>
              <a:rPr lang="en-US" altLang="en-US" b="1" u="sng" dirty="0">
                <a:solidFill>
                  <a:schemeClr val="accent5">
                    <a:lumMod val="75000"/>
                  </a:schemeClr>
                </a:solidFill>
                <a:latin typeface="Arial" panose="020B0604020202020204" pitchFamily="34" charset="0"/>
              </a:rPr>
              <a:t>Modern Views Of Leadership</a:t>
            </a:r>
            <a:endParaRPr lang="en-US" altLang="en-US" b="1" u="sng" dirty="0">
              <a:solidFill>
                <a:schemeClr val="accent5">
                  <a:lumMod val="75000"/>
                </a:schemeClr>
              </a:solidFill>
              <a:ea typeface="ＭＳ Ｐゴシック" panose="020B0600070205080204" pitchFamily="34" charset="-128"/>
              <a:cs typeface="Arial" panose="020B0604020202020204" pitchFamily="34" charset="0"/>
            </a:endParaRPr>
          </a:p>
        </p:txBody>
      </p:sp>
      <p:sp>
        <p:nvSpPr>
          <p:cNvPr id="57349" name="Content Placeholder 5">
            <a:extLst>
              <a:ext uri="{FF2B5EF4-FFF2-40B4-BE49-F238E27FC236}">
                <a16:creationId xmlns:a16="http://schemas.microsoft.com/office/drawing/2014/main" id="{4A4189C4-803F-9A41-BBCD-688D1CED2509}"/>
              </a:ext>
            </a:extLst>
          </p:cNvPr>
          <p:cNvSpPr>
            <a:spLocks noGrp="1"/>
          </p:cNvSpPr>
          <p:nvPr>
            <p:ph idx="1"/>
          </p:nvPr>
        </p:nvSpPr>
        <p:spPr>
          <a:xfrm>
            <a:off x="722374" y="1350119"/>
            <a:ext cx="6666967" cy="4754562"/>
          </a:xfrm>
        </p:spPr>
        <p:txBody>
          <a:bodyPr/>
          <a:lstStyle/>
          <a:p>
            <a:pPr>
              <a:buFont typeface="Arial" panose="020B0604020202020204" pitchFamily="34" charset="0"/>
              <a:buNone/>
            </a:pPr>
            <a:r>
              <a:rPr lang="en-US" altLang="en-US" sz="3200" dirty="0">
                <a:ea typeface="ＭＳ Ｐゴシック" panose="020B0600070205080204" pitchFamily="34" charset="-128"/>
              </a:rPr>
              <a:t>	</a:t>
            </a:r>
          </a:p>
          <a:p>
            <a:pPr marL="0" indent="0">
              <a:lnSpc>
                <a:spcPct val="80000"/>
              </a:lnSpc>
              <a:buNone/>
            </a:pPr>
            <a:endParaRPr lang="en-US" altLang="en-US" sz="3200" dirty="0">
              <a:ea typeface="ＭＳ Ｐゴシック" panose="020B0600070205080204" pitchFamily="34" charset="-128"/>
            </a:endParaRPr>
          </a:p>
          <a:p>
            <a:pPr>
              <a:lnSpc>
                <a:spcPct val="80000"/>
              </a:lnSpc>
              <a:buFont typeface="Calibri" panose="020F0502020204030204" pitchFamily="34" charset="0"/>
              <a:buAutoNum type="arabicPeriod"/>
            </a:pPr>
            <a:r>
              <a:rPr lang="en-US" altLang="en-US" sz="2400" b="1" dirty="0">
                <a:solidFill>
                  <a:schemeClr val="accent1">
                    <a:lumMod val="75000"/>
                  </a:schemeClr>
                </a:solidFill>
                <a:ea typeface="ＭＳ Ｐゴシック" panose="020B0600070205080204" pitchFamily="34" charset="-128"/>
              </a:rPr>
              <a:t>Leader-member exchange (LMX).</a:t>
            </a:r>
          </a:p>
          <a:p>
            <a:pPr>
              <a:lnSpc>
                <a:spcPct val="80000"/>
              </a:lnSpc>
              <a:buFont typeface="Calibri" panose="020F0502020204030204" pitchFamily="34" charset="0"/>
              <a:buAutoNum type="arabicPeriod"/>
            </a:pPr>
            <a:r>
              <a:rPr lang="en-US" altLang="en-US" sz="2400" b="1" dirty="0">
                <a:solidFill>
                  <a:schemeClr val="accent1">
                    <a:lumMod val="75000"/>
                  </a:schemeClr>
                </a:solidFill>
                <a:ea typeface="ＭＳ Ｐゴシック" panose="020B0600070205080204" pitchFamily="34" charset="-128"/>
              </a:rPr>
              <a:t>Transformational-transactional leadership.</a:t>
            </a:r>
          </a:p>
          <a:p>
            <a:pPr>
              <a:lnSpc>
                <a:spcPct val="80000"/>
              </a:lnSpc>
              <a:buFont typeface="Calibri" panose="020F0502020204030204" pitchFamily="34" charset="0"/>
              <a:buAutoNum type="arabicPeriod"/>
            </a:pPr>
            <a:r>
              <a:rPr lang="en-US" altLang="en-US" sz="2400" b="1" dirty="0">
                <a:solidFill>
                  <a:schemeClr val="accent1">
                    <a:lumMod val="75000"/>
                  </a:schemeClr>
                </a:solidFill>
                <a:ea typeface="ＭＳ Ｐゴシック" panose="020B0600070205080204" pitchFamily="34" charset="-128"/>
              </a:rPr>
              <a:t>Charismatic-visionary leadership.</a:t>
            </a:r>
          </a:p>
          <a:p>
            <a:pPr>
              <a:lnSpc>
                <a:spcPct val="80000"/>
              </a:lnSpc>
              <a:buFont typeface="Calibri" panose="020F0502020204030204" pitchFamily="34" charset="0"/>
              <a:buAutoNum type="arabicPeriod"/>
            </a:pPr>
            <a:r>
              <a:rPr lang="en-US" altLang="en-US" sz="2400" b="1" dirty="0">
                <a:solidFill>
                  <a:schemeClr val="accent1">
                    <a:lumMod val="75000"/>
                  </a:schemeClr>
                </a:solidFill>
                <a:ea typeface="ＭＳ Ｐゴシック" panose="020B0600070205080204" pitchFamily="34" charset="-128"/>
              </a:rPr>
              <a:t>Team leadership.</a:t>
            </a:r>
          </a:p>
          <a:p>
            <a:pPr>
              <a:buFont typeface="Arial" panose="020B0604020202020204" pitchFamily="34" charset="0"/>
              <a:buNone/>
            </a:pPr>
            <a:endParaRPr lang="en-US" altLang="en-US" sz="3200" dirty="0">
              <a:ea typeface="ＭＳ Ｐゴシック" panose="020B0600070205080204" pitchFamily="34" charset="-128"/>
            </a:endParaRPr>
          </a:p>
        </p:txBody>
      </p:sp>
      <p:sp>
        <p:nvSpPr>
          <p:cNvPr id="6" name="Rounded Rectangle 5">
            <a:extLst>
              <a:ext uri="{FF2B5EF4-FFF2-40B4-BE49-F238E27FC236}">
                <a16:creationId xmlns:a16="http://schemas.microsoft.com/office/drawing/2014/main" id="{7BB2294C-6B32-E446-B9D5-4B7AB5B8567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24141608-6809-2D44-BDC0-6735B92353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Tree>
    <p:extLst>
      <p:ext uri="{BB962C8B-B14F-4D97-AF65-F5344CB8AC3E}">
        <p14:creationId xmlns:p14="http://schemas.microsoft.com/office/powerpoint/2010/main" val="28888524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4">
            <a:extLst>
              <a:ext uri="{FF2B5EF4-FFF2-40B4-BE49-F238E27FC236}">
                <a16:creationId xmlns:a16="http://schemas.microsoft.com/office/drawing/2014/main" id="{07F34C03-1F12-D548-9AB9-44718743E43C}"/>
              </a:ext>
            </a:extLst>
          </p:cNvPr>
          <p:cNvSpPr>
            <a:spLocks noGrp="1"/>
          </p:cNvSpPr>
          <p:nvPr>
            <p:ph type="title"/>
          </p:nvPr>
        </p:nvSpPr>
        <p:spPr/>
        <p:txBody>
          <a:bodyPr/>
          <a:lstStyle/>
          <a:p>
            <a:r>
              <a:rPr lang="en-US" altLang="en-US" b="1" u="sng" dirty="0">
                <a:solidFill>
                  <a:schemeClr val="accent6">
                    <a:lumMod val="60000"/>
                    <a:lumOff val="40000"/>
                  </a:schemeClr>
                </a:solidFill>
                <a:ea typeface="ＭＳ Ｐゴシック" panose="020B0600070205080204" pitchFamily="34" charset="-128"/>
                <a:cs typeface="Arial" panose="020B0604020202020204" pitchFamily="34" charset="0"/>
              </a:rPr>
              <a:t>1)- Leader-Member Exchange Theory (LMX).</a:t>
            </a:r>
          </a:p>
        </p:txBody>
      </p:sp>
      <p:sp>
        <p:nvSpPr>
          <p:cNvPr id="57349" name="Content Placeholder 5">
            <a:extLst>
              <a:ext uri="{FF2B5EF4-FFF2-40B4-BE49-F238E27FC236}">
                <a16:creationId xmlns:a16="http://schemas.microsoft.com/office/drawing/2014/main" id="{4A4189C4-803F-9A41-BBCD-688D1CED2509}"/>
              </a:ext>
            </a:extLst>
          </p:cNvPr>
          <p:cNvSpPr>
            <a:spLocks noGrp="1"/>
          </p:cNvSpPr>
          <p:nvPr>
            <p:ph idx="1"/>
          </p:nvPr>
        </p:nvSpPr>
        <p:spPr>
          <a:xfrm>
            <a:off x="722375" y="1350119"/>
            <a:ext cx="8229600" cy="4754562"/>
          </a:xfrm>
        </p:spPr>
        <p:txBody>
          <a:bodyPr/>
          <a:lstStyle/>
          <a:p>
            <a:pPr>
              <a:buFont typeface="Arial" panose="020B0604020202020204" pitchFamily="34" charset="0"/>
              <a:buNone/>
            </a:pPr>
            <a:r>
              <a:rPr lang="en-US" altLang="en-US" sz="3200" dirty="0">
                <a:ea typeface="ＭＳ Ｐゴシック" panose="020B0600070205080204" pitchFamily="34" charset="-128"/>
              </a:rPr>
              <a:t>	</a:t>
            </a:r>
          </a:p>
          <a:p>
            <a:pPr>
              <a:buFont typeface="Arial" panose="020B0604020202020204" pitchFamily="34" charset="0"/>
              <a:buNone/>
            </a:pPr>
            <a:r>
              <a:rPr lang="en-US" altLang="en-US" sz="3200" dirty="0">
                <a:ea typeface="ＭＳ Ｐゴシック" panose="020B0600070205080204" pitchFamily="34" charset="-128"/>
              </a:rPr>
              <a:t>	A leadership theory that says </a:t>
            </a:r>
            <a:r>
              <a:rPr lang="en-US" altLang="en-US" sz="3200" b="1" dirty="0">
                <a:solidFill>
                  <a:srgbClr val="7030A0"/>
                </a:solidFill>
                <a:ea typeface="ＭＳ Ｐゴシック" panose="020B0600070205080204" pitchFamily="34" charset="-128"/>
              </a:rPr>
              <a:t>leaders create in-groups and out-groups</a:t>
            </a:r>
            <a:r>
              <a:rPr lang="en-US" altLang="en-US" sz="3200" dirty="0">
                <a:ea typeface="ＭＳ Ｐゴシック" panose="020B0600070205080204" pitchFamily="34" charset="-128"/>
              </a:rPr>
              <a:t> and those in the </a:t>
            </a:r>
            <a:r>
              <a:rPr lang="en-US" altLang="en-US" sz="3200" b="1" dirty="0">
                <a:solidFill>
                  <a:schemeClr val="accent4"/>
                </a:solidFill>
                <a:ea typeface="ＭＳ Ｐゴシック" panose="020B0600070205080204" pitchFamily="34" charset="-128"/>
              </a:rPr>
              <a:t>in-group</a:t>
            </a:r>
            <a:r>
              <a:rPr lang="en-US" altLang="en-US" sz="3200" dirty="0">
                <a:ea typeface="ＭＳ Ｐゴシック" panose="020B0600070205080204" pitchFamily="34" charset="-128"/>
              </a:rPr>
              <a:t> will have </a:t>
            </a:r>
            <a:r>
              <a:rPr lang="en-US" altLang="en-US" sz="3200" b="1" dirty="0">
                <a:solidFill>
                  <a:srgbClr val="C00000"/>
                </a:solidFill>
                <a:ea typeface="ＭＳ Ｐゴシック" panose="020B0600070205080204" pitchFamily="34" charset="-128"/>
              </a:rPr>
              <a:t>higher performance ratings, less turnover, and greater job satisfaction.</a:t>
            </a:r>
          </a:p>
        </p:txBody>
      </p:sp>
      <p:sp>
        <p:nvSpPr>
          <p:cNvPr id="6" name="Rounded Rectangle 5">
            <a:extLst>
              <a:ext uri="{FF2B5EF4-FFF2-40B4-BE49-F238E27FC236}">
                <a16:creationId xmlns:a16="http://schemas.microsoft.com/office/drawing/2014/main" id="{7BB2294C-6B32-E446-B9D5-4B7AB5B8567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24141608-6809-2D44-BDC0-6735B92353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Tree>
    <p:extLst>
      <p:ext uri="{BB962C8B-B14F-4D97-AF65-F5344CB8AC3E}">
        <p14:creationId xmlns:p14="http://schemas.microsoft.com/office/powerpoint/2010/main" val="19491094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4">
            <a:extLst>
              <a:ext uri="{FF2B5EF4-FFF2-40B4-BE49-F238E27FC236}">
                <a16:creationId xmlns:a16="http://schemas.microsoft.com/office/drawing/2014/main" id="{5F9DACF1-BEC2-4443-B228-BE88518F8FBF}"/>
              </a:ext>
            </a:extLst>
          </p:cNvPr>
          <p:cNvSpPr>
            <a:spLocks noGrp="1"/>
          </p:cNvSpPr>
          <p:nvPr>
            <p:ph type="title"/>
          </p:nvPr>
        </p:nvSpPr>
        <p:spPr/>
        <p:txBody>
          <a:bodyPr>
            <a:normAutofit fontScale="90000"/>
          </a:bodyPr>
          <a:lstStyle/>
          <a:p>
            <a:r>
              <a:rPr lang="en-US" altLang="en-US" sz="4200" b="1" dirty="0">
                <a:solidFill>
                  <a:schemeClr val="accent6">
                    <a:lumMod val="60000"/>
                    <a:lumOff val="40000"/>
                  </a:schemeClr>
                </a:solidFill>
                <a:ea typeface="ＭＳ Ｐゴシック" panose="020B0600070205080204" pitchFamily="34" charset="-128"/>
                <a:cs typeface="Arial" panose="020B0604020202020204" pitchFamily="34" charset="0"/>
              </a:rPr>
              <a:t>2)- Transactional vs. Transformational Leaders</a:t>
            </a:r>
          </a:p>
        </p:txBody>
      </p:sp>
      <p:sp>
        <p:nvSpPr>
          <p:cNvPr id="59395" name="Content Placeholder 5">
            <a:extLst>
              <a:ext uri="{FF2B5EF4-FFF2-40B4-BE49-F238E27FC236}">
                <a16:creationId xmlns:a16="http://schemas.microsoft.com/office/drawing/2014/main" id="{4BD5DF82-3DE6-E14C-A4D8-0DFDEDA83FC5}"/>
              </a:ext>
            </a:extLst>
          </p:cNvPr>
          <p:cNvSpPr>
            <a:spLocks noGrp="1"/>
          </p:cNvSpPr>
          <p:nvPr>
            <p:ph sz="half" idx="2"/>
          </p:nvPr>
        </p:nvSpPr>
        <p:spPr>
          <a:xfrm>
            <a:off x="6400800" y="2057401"/>
            <a:ext cx="4038600" cy="3306763"/>
          </a:xfrm>
        </p:spPr>
        <p:txBody>
          <a:bodyPr>
            <a:normAutofit fontScale="85000" lnSpcReduction="10000"/>
          </a:bodyPr>
          <a:lstStyle/>
          <a:p>
            <a:pPr marL="0" indent="0">
              <a:buNone/>
            </a:pPr>
            <a:r>
              <a:rPr lang="en-US" altLang="en-US" sz="3100" b="1" dirty="0">
                <a:solidFill>
                  <a:schemeClr val="accent2">
                    <a:lumMod val="75000"/>
                  </a:schemeClr>
                </a:solidFill>
                <a:ea typeface="ＭＳ Ｐゴシック" panose="020B0600070205080204" pitchFamily="34" charset="-128"/>
              </a:rPr>
              <a:t>Transformational Leaders</a:t>
            </a:r>
          </a:p>
          <a:p>
            <a:pPr marL="0" indent="0">
              <a:buNone/>
            </a:pPr>
            <a:r>
              <a:rPr lang="en-US" altLang="en-US" sz="3100" dirty="0">
                <a:ea typeface="ＭＳ Ｐゴシック" panose="020B0600070205080204" pitchFamily="34" charset="-128"/>
              </a:rPr>
              <a:t>leaders who stimulate and inspire (transform) followers to achieve extraordinary outcomes.</a:t>
            </a:r>
          </a:p>
        </p:txBody>
      </p:sp>
      <p:sp>
        <p:nvSpPr>
          <p:cNvPr id="59398" name="Content Placeholder 6">
            <a:extLst>
              <a:ext uri="{FF2B5EF4-FFF2-40B4-BE49-F238E27FC236}">
                <a16:creationId xmlns:a16="http://schemas.microsoft.com/office/drawing/2014/main" id="{C15CAEB1-844D-E143-A495-B08506A77086}"/>
              </a:ext>
            </a:extLst>
          </p:cNvPr>
          <p:cNvSpPr>
            <a:spLocks noGrp="1"/>
          </p:cNvSpPr>
          <p:nvPr>
            <p:ph sz="half" idx="1"/>
          </p:nvPr>
        </p:nvSpPr>
        <p:spPr>
          <a:xfrm>
            <a:off x="1130270" y="2259609"/>
            <a:ext cx="4038600" cy="3306762"/>
          </a:xfrm>
        </p:spPr>
        <p:txBody>
          <a:bodyPr>
            <a:normAutofit fontScale="85000" lnSpcReduction="10000"/>
          </a:bodyPr>
          <a:lstStyle/>
          <a:p>
            <a:pPr marL="0" indent="0">
              <a:buNone/>
            </a:pPr>
            <a:r>
              <a:rPr lang="en-US" altLang="en-US" sz="3100" b="1" dirty="0">
                <a:solidFill>
                  <a:schemeClr val="accent2">
                    <a:lumMod val="75000"/>
                  </a:schemeClr>
                </a:solidFill>
                <a:ea typeface="ＭＳ Ｐゴシック" panose="020B0600070205080204" pitchFamily="34" charset="-128"/>
              </a:rPr>
              <a:t>Transactional Leaders</a:t>
            </a:r>
          </a:p>
          <a:p>
            <a:pPr marL="0" indent="0">
              <a:buNone/>
            </a:pPr>
            <a:r>
              <a:rPr lang="en-US" altLang="en-US" sz="3100" dirty="0">
                <a:ea typeface="ＭＳ Ｐゴシック" panose="020B0600070205080204" pitchFamily="34" charset="-128"/>
              </a:rPr>
              <a:t>Leaders who lead primarily by using social exchanges (or transactions).</a:t>
            </a:r>
          </a:p>
          <a:p>
            <a:pPr marL="0" indent="0">
              <a:buNone/>
            </a:pPr>
            <a:endParaRPr lang="en-US" altLang="en-US" sz="3100" dirty="0">
              <a:ea typeface="ＭＳ Ｐゴシック" panose="020B0600070205080204" pitchFamily="34" charset="-128"/>
            </a:endParaRPr>
          </a:p>
        </p:txBody>
      </p:sp>
      <p:sp>
        <p:nvSpPr>
          <p:cNvPr id="5" name="Rounded Rectangle 4">
            <a:extLst>
              <a:ext uri="{FF2B5EF4-FFF2-40B4-BE49-F238E27FC236}">
                <a16:creationId xmlns:a16="http://schemas.microsoft.com/office/drawing/2014/main" id="{1502782E-C074-0946-ADE9-E8A256E5347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عنصر نائب للمحتوى 6">
            <a:extLst>
              <a:ext uri="{FF2B5EF4-FFF2-40B4-BE49-F238E27FC236}">
                <a16:creationId xmlns:a16="http://schemas.microsoft.com/office/drawing/2014/main" id="{278B98C4-06A9-CB47-8A0E-52AE67CF62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Tree>
    <p:extLst>
      <p:ext uri="{BB962C8B-B14F-4D97-AF65-F5344CB8AC3E}">
        <p14:creationId xmlns:p14="http://schemas.microsoft.com/office/powerpoint/2010/main" val="23087981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4">
            <a:extLst>
              <a:ext uri="{FF2B5EF4-FFF2-40B4-BE49-F238E27FC236}">
                <a16:creationId xmlns:a16="http://schemas.microsoft.com/office/drawing/2014/main" id="{2DF61EBD-1000-E241-87F6-C5F35C1D5449}"/>
              </a:ext>
            </a:extLst>
          </p:cNvPr>
          <p:cNvSpPr>
            <a:spLocks noGrp="1"/>
          </p:cNvSpPr>
          <p:nvPr>
            <p:ph type="title"/>
          </p:nvPr>
        </p:nvSpPr>
        <p:spPr/>
        <p:txBody>
          <a:bodyPr/>
          <a:lstStyle/>
          <a:p>
            <a:r>
              <a:rPr lang="en-US" altLang="en-US" b="1" u="sng" dirty="0">
                <a:solidFill>
                  <a:schemeClr val="accent6">
                    <a:lumMod val="60000"/>
                    <a:lumOff val="40000"/>
                  </a:schemeClr>
                </a:solidFill>
                <a:ea typeface="ＭＳ Ｐゴシック" panose="020B0600070205080204" pitchFamily="34" charset="-128"/>
                <a:cs typeface="Arial" panose="020B0604020202020204" pitchFamily="34" charset="0"/>
              </a:rPr>
              <a:t>3)- Charismatic vs. Visionary Leaders</a:t>
            </a:r>
          </a:p>
        </p:txBody>
      </p:sp>
      <p:pic>
        <p:nvPicPr>
          <p:cNvPr id="61445" name="Content Placeholder 14" descr="PH_12_004.eps">
            <a:extLst>
              <a:ext uri="{FF2B5EF4-FFF2-40B4-BE49-F238E27FC236}">
                <a16:creationId xmlns:a16="http://schemas.microsoft.com/office/drawing/2014/main" id="{A2E73B96-32F4-B847-A5C2-1F28EC5B1F21}"/>
              </a:ext>
            </a:extLst>
          </p:cNvPr>
          <p:cNvPicPr>
            <a:picLocks noGrp="1" noChangeAspect="1"/>
          </p:cNvPicPr>
          <p:nvPr/>
        </p:nvPicPr>
        <p:blipFill>
          <a:blip r:embed="rId3">
            <a:extLst>
              <a:ext uri="{28A0092B-C50C-407E-A947-70E740481C1C}">
                <a14:useLocalDpi xmlns:a14="http://schemas.microsoft.com/office/drawing/2010/main" val="0"/>
              </a:ext>
            </a:extLst>
          </a:blip>
          <a:srcRect l="-20618" r="-20618"/>
          <a:stretch>
            <a:fillRect/>
          </a:stretch>
        </p:blipFill>
        <p:spPr bwMode="auto">
          <a:xfrm>
            <a:off x="2286000" y="1524001"/>
            <a:ext cx="8229600" cy="475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5">
            <a:extLst>
              <a:ext uri="{FF2B5EF4-FFF2-40B4-BE49-F238E27FC236}">
                <a16:creationId xmlns:a16="http://schemas.microsoft.com/office/drawing/2014/main" id="{6523BF76-E2A1-CA46-824F-3A7BD91BDB15}"/>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C7B21BB9-B43D-864E-9710-5040283EB5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Tree>
    <p:extLst>
      <p:ext uri="{BB962C8B-B14F-4D97-AF65-F5344CB8AC3E}">
        <p14:creationId xmlns:p14="http://schemas.microsoft.com/office/powerpoint/2010/main" val="41386887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4">
            <a:extLst>
              <a:ext uri="{FF2B5EF4-FFF2-40B4-BE49-F238E27FC236}">
                <a16:creationId xmlns:a16="http://schemas.microsoft.com/office/drawing/2014/main" id="{09C85853-A312-534E-9C4F-473FF8C2FA86}"/>
              </a:ext>
            </a:extLst>
          </p:cNvPr>
          <p:cNvSpPr>
            <a:spLocks noGrp="1"/>
          </p:cNvSpPr>
          <p:nvPr>
            <p:ph type="title"/>
          </p:nvPr>
        </p:nvSpPr>
        <p:spPr/>
        <p:txBody>
          <a:bodyPr/>
          <a:lstStyle/>
          <a:p>
            <a:r>
              <a:rPr lang="en-US" altLang="en-US" b="1" u="sng" dirty="0">
                <a:solidFill>
                  <a:schemeClr val="accent6">
                    <a:lumMod val="60000"/>
                    <a:lumOff val="40000"/>
                  </a:schemeClr>
                </a:solidFill>
                <a:ea typeface="ＭＳ Ｐゴシック" panose="020B0600070205080204" pitchFamily="34" charset="-128"/>
                <a:cs typeface="Arial" panose="020B0604020202020204" pitchFamily="34" charset="0"/>
              </a:rPr>
              <a:t>4)- Leaders and Teams</a:t>
            </a:r>
          </a:p>
        </p:txBody>
      </p:sp>
      <p:sp>
        <p:nvSpPr>
          <p:cNvPr id="2" name="Rectangle 1">
            <a:extLst>
              <a:ext uri="{FF2B5EF4-FFF2-40B4-BE49-F238E27FC236}">
                <a16:creationId xmlns:a16="http://schemas.microsoft.com/office/drawing/2014/main" id="{ACE32DC4-945C-034F-98D9-6B9FD851DDB7}"/>
              </a:ext>
            </a:extLst>
          </p:cNvPr>
          <p:cNvSpPr/>
          <p:nvPr/>
        </p:nvSpPr>
        <p:spPr>
          <a:xfrm>
            <a:off x="740227" y="2002559"/>
            <a:ext cx="7549007" cy="3665619"/>
          </a:xfrm>
          <a:prstGeom prst="rect">
            <a:avLst/>
          </a:prstGeom>
        </p:spPr>
        <p:txBody>
          <a:bodyPr wrap="square">
            <a:spAutoFit/>
          </a:bodyPr>
          <a:lstStyle/>
          <a:p>
            <a:pPr marL="342900" indent="-342900">
              <a:lnSpc>
                <a:spcPct val="90000"/>
              </a:lnSpc>
              <a:buFont typeface="Arial" panose="020B0604020202020204" pitchFamily="34" charset="0"/>
              <a:buChar char="•"/>
            </a:pPr>
            <a:r>
              <a:rPr lang="en-US" altLang="en-US" sz="2400" dirty="0">
                <a:ea typeface="ＭＳ Ｐゴシック" panose="020B0600070205080204" pitchFamily="34" charset="-128"/>
              </a:rPr>
              <a:t>The role of </a:t>
            </a:r>
            <a:r>
              <a:rPr lang="en-US" altLang="en-US" sz="2400" b="1" dirty="0">
                <a:solidFill>
                  <a:srgbClr val="C00000"/>
                </a:solidFill>
                <a:ea typeface="ＭＳ Ｐゴシック" panose="020B0600070205080204" pitchFamily="34" charset="-128"/>
              </a:rPr>
              <a:t>team leader </a:t>
            </a:r>
            <a:r>
              <a:rPr lang="en-US" altLang="en-US" sz="2400" dirty="0">
                <a:ea typeface="ＭＳ Ｐゴシック" panose="020B0600070205080204" pitchFamily="34" charset="-128"/>
              </a:rPr>
              <a:t>is different from the traditional leadership role and many leaders are not equipped to handle the shift to employee teams. </a:t>
            </a:r>
          </a:p>
          <a:p>
            <a:pPr marL="342900" indent="-342900">
              <a:lnSpc>
                <a:spcPct val="90000"/>
              </a:lnSpc>
              <a:buFont typeface="Arial" panose="020B0604020202020204" pitchFamily="34" charset="0"/>
              <a:buChar char="•"/>
            </a:pPr>
            <a:endParaRPr lang="en-US" altLang="en-US" sz="2400" dirty="0">
              <a:ea typeface="ＭＳ Ｐゴシック" panose="020B0600070205080204" pitchFamily="34" charset="-128"/>
            </a:endParaRPr>
          </a:p>
          <a:p>
            <a:pPr marL="342900" indent="-342900">
              <a:lnSpc>
                <a:spcPct val="90000"/>
              </a:lnSpc>
              <a:buFont typeface="Arial" panose="020B0604020202020204" pitchFamily="34" charset="0"/>
              <a:buChar char="•"/>
            </a:pPr>
            <a:r>
              <a:rPr lang="en-US" altLang="en-US" sz="2400" dirty="0">
                <a:ea typeface="ＭＳ Ｐゴシック" panose="020B0600070205080204" pitchFamily="34" charset="-128"/>
              </a:rPr>
              <a:t>A good way to describe the team leader’s job is to focus on two priorities: </a:t>
            </a:r>
          </a:p>
          <a:p>
            <a:pPr marL="342900" indent="-342900">
              <a:lnSpc>
                <a:spcPct val="90000"/>
              </a:lnSpc>
              <a:buFont typeface="Arial" panose="020B0604020202020204" pitchFamily="34" charset="0"/>
              <a:buChar char="•"/>
            </a:pPr>
            <a:endParaRPr lang="en-US" altLang="en-US" sz="2400" dirty="0">
              <a:ea typeface="ＭＳ Ｐゴシック" panose="020B0600070205080204" pitchFamily="34" charset="-128"/>
            </a:endParaRPr>
          </a:p>
          <a:p>
            <a:pPr marL="457200" indent="-457200">
              <a:lnSpc>
                <a:spcPct val="90000"/>
              </a:lnSpc>
              <a:buFont typeface="+mj-lt"/>
              <a:buAutoNum type="arabicPeriod"/>
            </a:pPr>
            <a:r>
              <a:rPr lang="en-US" altLang="en-US" sz="2400" b="1" dirty="0">
                <a:solidFill>
                  <a:schemeClr val="accent4">
                    <a:lumMod val="75000"/>
                  </a:schemeClr>
                </a:solidFill>
                <a:ea typeface="ＭＳ Ｐゴシック" panose="020B0600070205080204" pitchFamily="34" charset="-128"/>
              </a:rPr>
              <a:t>Managing the team’s external boundary; and </a:t>
            </a:r>
          </a:p>
          <a:p>
            <a:pPr marL="457200" indent="-457200">
              <a:lnSpc>
                <a:spcPct val="90000"/>
              </a:lnSpc>
              <a:buFont typeface="+mj-lt"/>
              <a:buAutoNum type="arabicPeriod"/>
            </a:pPr>
            <a:r>
              <a:rPr lang="en-US" altLang="en-US" sz="2400" b="1" dirty="0">
                <a:solidFill>
                  <a:schemeClr val="accent4">
                    <a:lumMod val="75000"/>
                  </a:schemeClr>
                </a:solidFill>
                <a:ea typeface="ＭＳ Ｐゴシック" panose="020B0600070205080204" pitchFamily="34" charset="-128"/>
              </a:rPr>
              <a:t>Facilitating the team process.</a:t>
            </a:r>
          </a:p>
          <a:p>
            <a:pPr>
              <a:lnSpc>
                <a:spcPct val="90000"/>
              </a:lnSpc>
            </a:pPr>
            <a:endParaRPr lang="en-US" altLang="en-US" dirty="0">
              <a:ea typeface="ＭＳ Ｐゴシック" panose="020B0600070205080204" pitchFamily="34" charset="-128"/>
            </a:endParaRPr>
          </a:p>
        </p:txBody>
      </p:sp>
      <p:pic>
        <p:nvPicPr>
          <p:cNvPr id="6146" name="Picture 2" descr="Image result for team and leader">
            <a:extLst>
              <a:ext uri="{FF2B5EF4-FFF2-40B4-BE49-F238E27FC236}">
                <a16:creationId xmlns:a16="http://schemas.microsoft.com/office/drawing/2014/main" id="{EAF5604C-282E-9246-8140-7AF894F779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68756" y="2316312"/>
            <a:ext cx="28956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5" name="عنصر نائب للمحتوى 6">
            <a:extLst>
              <a:ext uri="{FF2B5EF4-FFF2-40B4-BE49-F238E27FC236}">
                <a16:creationId xmlns:a16="http://schemas.microsoft.com/office/drawing/2014/main" id="{68D3A150-750C-F74F-A137-C8F28D3204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6" name="Rounded Rectangle 5">
            <a:extLst>
              <a:ext uri="{FF2B5EF4-FFF2-40B4-BE49-F238E27FC236}">
                <a16:creationId xmlns:a16="http://schemas.microsoft.com/office/drawing/2014/main" id="{A7132BF0-6A0B-584D-825F-FF6BC7151E8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516483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692088"/>
            <a:ext cx="9233647" cy="2971800"/>
          </a:xfrm>
          <a:solidFill>
            <a:schemeClr val="accent5">
              <a:lumMod val="60000"/>
              <a:lumOff val="40000"/>
            </a:scheme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endParaRPr lang="en-US" sz="6600" b="1" dirty="0">
              <a:solidFill>
                <a:schemeClr val="accent1">
                  <a:lumMod val="75000"/>
                </a:schemeClr>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2" name="Rectangle 1">
            <a:extLst>
              <a:ext uri="{FF2B5EF4-FFF2-40B4-BE49-F238E27FC236}">
                <a16:creationId xmlns:a16="http://schemas.microsoft.com/office/drawing/2014/main" id="{4CDE1DA2-8954-2F4F-B958-0C8FF3AF2133}"/>
              </a:ext>
            </a:extLst>
          </p:cNvPr>
          <p:cNvSpPr/>
          <p:nvPr/>
        </p:nvSpPr>
        <p:spPr>
          <a:xfrm>
            <a:off x="1617851" y="2300825"/>
            <a:ext cx="8956298" cy="1754326"/>
          </a:xfrm>
          <a:prstGeom prst="rect">
            <a:avLst/>
          </a:prstGeom>
        </p:spPr>
        <p:txBody>
          <a:bodyPr wrap="none">
            <a:spAutoFit/>
          </a:bodyPr>
          <a:lstStyle/>
          <a:p>
            <a:pPr algn="ctr"/>
            <a:r>
              <a:rPr lang="en-US" sz="5400" b="1" dirty="0">
                <a:solidFill>
                  <a:srgbClr val="B78B00"/>
                </a:solidFill>
              </a:rPr>
              <a:t>Influence</a:t>
            </a:r>
          </a:p>
          <a:p>
            <a:pPr algn="ctr"/>
            <a:r>
              <a:rPr lang="en-US" sz="5400" b="1" dirty="0">
                <a:solidFill>
                  <a:schemeClr val="accent6">
                    <a:lumMod val="60000"/>
                    <a:lumOff val="40000"/>
                  </a:schemeClr>
                </a:solidFill>
              </a:rPr>
              <a:t>Types of leadership power</a:t>
            </a:r>
            <a:endParaRPr lang="en-US" sz="5400" b="1" dirty="0">
              <a:solidFill>
                <a:srgbClr val="B78B00"/>
              </a:solidFill>
            </a:endParaRPr>
          </a:p>
        </p:txBody>
      </p:sp>
    </p:spTree>
    <p:extLst>
      <p:ext uri="{BB962C8B-B14F-4D97-AF65-F5344CB8AC3E}">
        <p14:creationId xmlns:p14="http://schemas.microsoft.com/office/powerpoint/2010/main" val="11347857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t>Not just the leader; </a:t>
            </a:r>
            <a:r>
              <a:rPr lang="en-US" b="1" dirty="0">
                <a:solidFill>
                  <a:srgbClr val="C00000"/>
                </a:solidFill>
              </a:rPr>
              <a:t>All team members have influence on their peers.</a:t>
            </a:r>
          </a:p>
          <a:p>
            <a:r>
              <a:rPr lang="en-US" dirty="0"/>
              <a:t>Can be </a:t>
            </a:r>
            <a:r>
              <a:rPr lang="en-US" b="1" dirty="0">
                <a:solidFill>
                  <a:srgbClr val="00B050"/>
                </a:solidFill>
              </a:rPr>
              <a:t>positive</a:t>
            </a:r>
            <a:r>
              <a:rPr lang="en-US" dirty="0"/>
              <a:t> or </a:t>
            </a:r>
            <a:r>
              <a:rPr lang="en-US" b="1" dirty="0">
                <a:solidFill>
                  <a:srgbClr val="FF0000"/>
                </a:solidFill>
              </a:rPr>
              <a:t>negative</a:t>
            </a:r>
          </a:p>
          <a:p>
            <a:r>
              <a:rPr lang="en-US" b="1" dirty="0">
                <a:solidFill>
                  <a:srgbClr val="7030A0"/>
                </a:solidFill>
              </a:rPr>
              <a:t>Choose appropriate combinations for each peer or team member.</a:t>
            </a:r>
          </a:p>
          <a:p>
            <a:r>
              <a:rPr lang="en-US" dirty="0"/>
              <a:t>Is being the ‘boss’ isn’t enough?</a:t>
            </a:r>
          </a:p>
        </p:txBody>
      </p:sp>
      <p:sp>
        <p:nvSpPr>
          <p:cNvPr id="2" name="Title 1"/>
          <p:cNvSpPr>
            <a:spLocks noGrp="1"/>
          </p:cNvSpPr>
          <p:nvPr>
            <p:ph type="title"/>
          </p:nvPr>
        </p:nvSpPr>
        <p:spPr/>
        <p:txBody>
          <a:bodyPr/>
          <a:lstStyle/>
          <a:p>
            <a:r>
              <a:rPr lang="en-US" b="1" dirty="0">
                <a:solidFill>
                  <a:schemeClr val="accent2"/>
                </a:solidFill>
              </a:rPr>
              <a:t>Influence</a:t>
            </a:r>
          </a:p>
        </p:txBody>
      </p:sp>
      <p:pic>
        <p:nvPicPr>
          <p:cNvPr id="4" name="عنصر نائب للمحتوى 6">
            <a:extLst>
              <a:ext uri="{FF2B5EF4-FFF2-40B4-BE49-F238E27FC236}">
                <a16:creationId xmlns:a16="http://schemas.microsoft.com/office/drawing/2014/main" id="{6B3A67D1-8CA9-974B-9356-EFBEDCF643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sp>
        <p:nvSpPr>
          <p:cNvPr id="5" name="Rounded Rectangle 4">
            <a:extLst>
              <a:ext uri="{FF2B5EF4-FFF2-40B4-BE49-F238E27FC236}">
                <a16:creationId xmlns:a16="http://schemas.microsoft.com/office/drawing/2014/main" id="{7105A33C-EE29-9549-BE7F-1EE668CDAF0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3074" name="Picture 2" descr="Image result for Influence">
            <a:extLst>
              <a:ext uri="{FF2B5EF4-FFF2-40B4-BE49-F238E27FC236}">
                <a16:creationId xmlns:a16="http://schemas.microsoft.com/office/drawing/2014/main" id="{35C47E5F-115D-AE41-9DEC-D365CB45DF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80250" y="3806588"/>
            <a:ext cx="3048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74097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39142" y="1695795"/>
            <a:ext cx="4597134" cy="4208881"/>
          </a:xfrm>
        </p:spPr>
        <p:txBody>
          <a:bodyPr>
            <a:normAutofit/>
          </a:bodyPr>
          <a:lstStyle/>
          <a:p>
            <a:r>
              <a:rPr lang="en-US" sz="1600" b="1" dirty="0">
                <a:solidFill>
                  <a:schemeClr val="accent4">
                    <a:lumMod val="75000"/>
                  </a:schemeClr>
                </a:solidFill>
              </a:rPr>
              <a:t>Formal / Legitimate</a:t>
            </a:r>
          </a:p>
          <a:p>
            <a:pPr lvl="1"/>
            <a:r>
              <a:rPr lang="en-US" sz="1400" dirty="0"/>
              <a:t>Classic title-based position of authority.</a:t>
            </a:r>
          </a:p>
          <a:p>
            <a:pPr lvl="1"/>
            <a:r>
              <a:rPr lang="en-US" sz="1400" dirty="0">
                <a:solidFill>
                  <a:srgbClr val="0070C0"/>
                </a:solidFill>
              </a:rPr>
              <a:t>Ex: CEO.</a:t>
            </a:r>
          </a:p>
          <a:p>
            <a:r>
              <a:rPr lang="en-US" sz="1600" b="1" dirty="0">
                <a:solidFill>
                  <a:schemeClr val="accent4">
                    <a:lumMod val="75000"/>
                  </a:schemeClr>
                </a:solidFill>
              </a:rPr>
              <a:t>Penalty / Coercive</a:t>
            </a:r>
          </a:p>
          <a:p>
            <a:pPr lvl="1"/>
            <a:r>
              <a:rPr lang="en-US" sz="1400" dirty="0"/>
              <a:t>The ability or fear of punishment such as demotion.</a:t>
            </a:r>
          </a:p>
          <a:p>
            <a:pPr lvl="1"/>
            <a:r>
              <a:rPr lang="en-US" sz="1400" dirty="0">
                <a:solidFill>
                  <a:srgbClr val="0070C0"/>
                </a:solidFill>
              </a:rPr>
              <a:t>Ex:  Sales manager who tells underperforming team members that they will be replaced if goals are not met.</a:t>
            </a:r>
          </a:p>
          <a:p>
            <a:r>
              <a:rPr lang="en-US" sz="1600" b="1" dirty="0">
                <a:solidFill>
                  <a:schemeClr val="accent4">
                    <a:lumMod val="75000"/>
                  </a:schemeClr>
                </a:solidFill>
              </a:rPr>
              <a:t>Reward</a:t>
            </a:r>
          </a:p>
          <a:p>
            <a:pPr lvl="1"/>
            <a:r>
              <a:rPr lang="en-US" sz="1400" dirty="0"/>
              <a:t>The ability to reward.</a:t>
            </a:r>
          </a:p>
          <a:p>
            <a:pPr lvl="1"/>
            <a:r>
              <a:rPr lang="en-US" sz="1400" dirty="0">
                <a:solidFill>
                  <a:srgbClr val="0070C0"/>
                </a:solidFill>
              </a:rPr>
              <a:t>Ex: Employee reward and recognition  as being the best achiever.</a:t>
            </a:r>
          </a:p>
        </p:txBody>
      </p:sp>
      <p:sp>
        <p:nvSpPr>
          <p:cNvPr id="2" name="Title 1"/>
          <p:cNvSpPr>
            <a:spLocks noGrp="1"/>
          </p:cNvSpPr>
          <p:nvPr>
            <p:ph type="title"/>
          </p:nvPr>
        </p:nvSpPr>
        <p:spPr>
          <a:xfrm>
            <a:off x="1130270" y="953325"/>
            <a:ext cx="9603275" cy="742470"/>
          </a:xfrm>
        </p:spPr>
        <p:txBody>
          <a:bodyPr/>
          <a:lstStyle/>
          <a:p>
            <a:r>
              <a:rPr lang="en-US" b="1" u="sng" dirty="0">
                <a:solidFill>
                  <a:schemeClr val="accent2"/>
                </a:solidFill>
              </a:rPr>
              <a:t>Influence Types:</a:t>
            </a:r>
          </a:p>
        </p:txBody>
      </p:sp>
      <p:pic>
        <p:nvPicPr>
          <p:cNvPr id="4" name="عنصر نائب للمحتوى 6">
            <a:extLst>
              <a:ext uri="{FF2B5EF4-FFF2-40B4-BE49-F238E27FC236}">
                <a16:creationId xmlns:a16="http://schemas.microsoft.com/office/drawing/2014/main" id="{423771BF-CC33-9743-8D1E-475C5EA90A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33545" y="0"/>
            <a:ext cx="1354191" cy="1214366"/>
          </a:xfrm>
          <a:prstGeom prst="rect">
            <a:avLst/>
          </a:prstGeom>
        </p:spPr>
      </p:pic>
      <p:sp>
        <p:nvSpPr>
          <p:cNvPr id="5" name="Rounded Rectangle 4">
            <a:extLst>
              <a:ext uri="{FF2B5EF4-FFF2-40B4-BE49-F238E27FC236}">
                <a16:creationId xmlns:a16="http://schemas.microsoft.com/office/drawing/2014/main" id="{7525B66E-BBDC-9946-AC6D-9C9041A4CDD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Content Placeholder 2">
            <a:extLst>
              <a:ext uri="{FF2B5EF4-FFF2-40B4-BE49-F238E27FC236}">
                <a16:creationId xmlns:a16="http://schemas.microsoft.com/office/drawing/2014/main" id="{3AE5C8FE-1F63-7F45-A765-80C3B1E94455}"/>
              </a:ext>
            </a:extLst>
          </p:cNvPr>
          <p:cNvSpPr txBox="1">
            <a:spLocks/>
          </p:cNvSpPr>
          <p:nvPr/>
        </p:nvSpPr>
        <p:spPr>
          <a:xfrm>
            <a:off x="6096000" y="1695794"/>
            <a:ext cx="4347754" cy="4422371"/>
          </a:xfrm>
          <a:prstGeom prst="rect">
            <a:avLst/>
          </a:prstGeom>
        </p:spPr>
        <p:txBody>
          <a:bodyPr vert="horz" lIns="91440" tIns="45720" rIns="91440" bIns="45720" rtlCol="0" anchor="t">
            <a:normAutofit fontScale="550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r>
              <a:rPr lang="en-US" sz="3600" b="1" dirty="0">
                <a:solidFill>
                  <a:schemeClr val="accent4">
                    <a:lumMod val="75000"/>
                  </a:schemeClr>
                </a:solidFill>
              </a:rPr>
              <a:t>Expert</a:t>
            </a:r>
          </a:p>
          <a:p>
            <a:pPr lvl="1"/>
            <a:r>
              <a:rPr lang="en-US" sz="3200" dirty="0"/>
              <a:t>A superior level of skill, experience, or knowledge.</a:t>
            </a:r>
          </a:p>
          <a:p>
            <a:pPr lvl="1"/>
            <a:r>
              <a:rPr lang="en-US" sz="3200" dirty="0">
                <a:solidFill>
                  <a:srgbClr val="0070C0"/>
                </a:solidFill>
              </a:rPr>
              <a:t>Ex: statistician  who helps team interpret data for a project. </a:t>
            </a:r>
          </a:p>
          <a:p>
            <a:r>
              <a:rPr lang="en-US" sz="3600" b="1" dirty="0">
                <a:solidFill>
                  <a:schemeClr val="accent4">
                    <a:lumMod val="75000"/>
                  </a:schemeClr>
                </a:solidFill>
              </a:rPr>
              <a:t>Referent</a:t>
            </a:r>
          </a:p>
          <a:p>
            <a:pPr lvl="1"/>
            <a:r>
              <a:rPr lang="en-US" sz="3200" dirty="0"/>
              <a:t>Based on trust and respect, similar to the influence of trusted family members</a:t>
            </a:r>
          </a:p>
          <a:p>
            <a:pPr lvl="1"/>
            <a:r>
              <a:rPr lang="en-US" sz="3200" dirty="0">
                <a:solidFill>
                  <a:srgbClr val="0070C0"/>
                </a:solidFill>
              </a:rPr>
              <a:t>Ex: A coach who is known for preventing team member from bulling one anther.</a:t>
            </a:r>
            <a:endParaRPr lang="en-US" dirty="0">
              <a:solidFill>
                <a:srgbClr val="0070C0"/>
              </a:solidFill>
            </a:endParaRPr>
          </a:p>
        </p:txBody>
      </p:sp>
    </p:spTree>
    <p:extLst>
      <p:ext uri="{BB962C8B-B14F-4D97-AF65-F5344CB8AC3E}">
        <p14:creationId xmlns:p14="http://schemas.microsoft.com/office/powerpoint/2010/main" val="37760899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a:solidFill>
                  <a:srgbClr val="0070C0"/>
                </a:solidFill>
              </a:rPr>
              <a:t>Influence Types </a:t>
            </a:r>
            <a:r>
              <a:rPr lang="en-US" b="1" u="sng" dirty="0">
                <a:solidFill>
                  <a:srgbClr val="0070C0"/>
                </a:solidFill>
                <a:highlight>
                  <a:srgbClr val="F5FAA4"/>
                </a:highlight>
              </a:rPr>
              <a:t>activity</a:t>
            </a:r>
            <a:r>
              <a:rPr lang="en-US" b="1" dirty="0">
                <a:solidFill>
                  <a:srgbClr val="0070C0"/>
                </a:solidFill>
                <a:highlight>
                  <a:srgbClr val="F5FAA4"/>
                </a:highlight>
              </a:rPr>
              <a:t>.</a:t>
            </a:r>
          </a:p>
        </p:txBody>
      </p:sp>
      <p:pic>
        <p:nvPicPr>
          <p:cNvPr id="4" name="عنصر نائب للمحتوى 6">
            <a:extLst>
              <a:ext uri="{FF2B5EF4-FFF2-40B4-BE49-F238E27FC236}">
                <a16:creationId xmlns:a16="http://schemas.microsoft.com/office/drawing/2014/main" id="{423771BF-CC33-9743-8D1E-475C5EA90A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sp>
        <p:nvSpPr>
          <p:cNvPr id="5" name="Rounded Rectangle 4">
            <a:extLst>
              <a:ext uri="{FF2B5EF4-FFF2-40B4-BE49-F238E27FC236}">
                <a16:creationId xmlns:a16="http://schemas.microsoft.com/office/drawing/2014/main" id="{7525B66E-BBDC-9946-AC6D-9C9041A4CDD9}"/>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8" name="Content Placeholder 1">
            <a:extLst>
              <a:ext uri="{FF2B5EF4-FFF2-40B4-BE49-F238E27FC236}">
                <a16:creationId xmlns:a16="http://schemas.microsoft.com/office/drawing/2014/main" id="{28AB137C-13CE-A24C-AAF1-A53B5AEBCCB4}"/>
              </a:ext>
            </a:extLst>
          </p:cNvPr>
          <p:cNvSpPr>
            <a:spLocks noGrp="1"/>
          </p:cNvSpPr>
          <p:nvPr>
            <p:ph idx="1"/>
          </p:nvPr>
        </p:nvSpPr>
        <p:spPr>
          <a:xfrm>
            <a:off x="1130270" y="1781712"/>
            <a:ext cx="4965730" cy="3294576"/>
          </a:xfrm>
        </p:spPr>
        <p:txBody>
          <a:bodyPr>
            <a:normAutofit/>
          </a:bodyPr>
          <a:lstStyle/>
          <a:p>
            <a:pPr marL="0" indent="0">
              <a:buNone/>
            </a:pPr>
            <a:r>
              <a:rPr lang="en-US" i="1" dirty="0"/>
              <a:t>- For each </a:t>
            </a:r>
            <a:r>
              <a:rPr lang="en-US" b="1" i="1" dirty="0"/>
              <a:t>leadership style</a:t>
            </a:r>
            <a:r>
              <a:rPr lang="en-US" i="1" dirty="0"/>
              <a:t>, which </a:t>
            </a:r>
            <a:r>
              <a:rPr lang="en-US" b="1" i="1" dirty="0"/>
              <a:t>types of influence </a:t>
            </a:r>
            <a:r>
              <a:rPr lang="en-US" i="1" dirty="0"/>
              <a:t>are:</a:t>
            </a:r>
          </a:p>
          <a:p>
            <a:pPr marL="300031" lvl="1" indent="0">
              <a:buNone/>
            </a:pPr>
            <a:r>
              <a:rPr lang="en-US" sz="2400" i="1" dirty="0"/>
              <a:t>Most likely or expected to be used</a:t>
            </a:r>
          </a:p>
          <a:p>
            <a:pPr marL="300031" lvl="1" indent="0">
              <a:buNone/>
            </a:pPr>
            <a:r>
              <a:rPr lang="en-US" sz="2400" i="1" dirty="0"/>
              <a:t>Most likely to be effective</a:t>
            </a:r>
          </a:p>
          <a:p>
            <a:pPr marL="757231" lvl="1" indent="-457200">
              <a:buFont typeface="+mj-lt"/>
              <a:buAutoNum type="arabicPeriod"/>
            </a:pPr>
            <a:r>
              <a:rPr lang="en-US" sz="2400" i="1" dirty="0"/>
              <a:t>Least likely to be effective</a:t>
            </a:r>
          </a:p>
        </p:txBody>
      </p:sp>
      <p:sp>
        <p:nvSpPr>
          <p:cNvPr id="9" name="TextBox 8">
            <a:extLst>
              <a:ext uri="{FF2B5EF4-FFF2-40B4-BE49-F238E27FC236}">
                <a16:creationId xmlns:a16="http://schemas.microsoft.com/office/drawing/2014/main" id="{30FDF717-0804-CC42-BDD2-96E73967BCC8}"/>
              </a:ext>
            </a:extLst>
          </p:cNvPr>
          <p:cNvSpPr txBox="1"/>
          <p:nvPr/>
        </p:nvSpPr>
        <p:spPr>
          <a:xfrm>
            <a:off x="6478183" y="1233734"/>
            <a:ext cx="4583547" cy="2308324"/>
          </a:xfrm>
          <a:prstGeom prst="rect">
            <a:avLst/>
          </a:prstGeom>
          <a:noFill/>
          <a:ln>
            <a:solidFill>
              <a:schemeClr val="tx1"/>
            </a:solidFill>
          </a:ln>
        </p:spPr>
        <p:txBody>
          <a:bodyPr wrap="square" rtlCol="0">
            <a:spAutoFit/>
          </a:bodyPr>
          <a:lstStyle/>
          <a:p>
            <a:pPr algn="ctr"/>
            <a:r>
              <a:rPr lang="en-US" b="1" dirty="0"/>
              <a:t>Leadership Styles</a:t>
            </a:r>
          </a:p>
          <a:p>
            <a:pPr algn="ctr"/>
            <a:r>
              <a:rPr lang="en-US" dirty="0"/>
              <a:t>Affiliative</a:t>
            </a:r>
          </a:p>
          <a:p>
            <a:pPr algn="ctr"/>
            <a:r>
              <a:rPr lang="en-US" dirty="0"/>
              <a:t>Authoritarian/Commanding/Autocratic</a:t>
            </a:r>
          </a:p>
          <a:p>
            <a:pPr algn="ctr"/>
            <a:r>
              <a:rPr lang="en-US" dirty="0"/>
              <a:t>Coaching</a:t>
            </a:r>
          </a:p>
          <a:p>
            <a:pPr algn="ctr"/>
            <a:r>
              <a:rPr lang="en-US" dirty="0"/>
              <a:t>Democratic</a:t>
            </a:r>
          </a:p>
          <a:p>
            <a:pPr algn="ctr"/>
            <a:r>
              <a:rPr lang="en-US" dirty="0"/>
              <a:t>Laissez-faire</a:t>
            </a:r>
          </a:p>
          <a:p>
            <a:pPr algn="ctr"/>
            <a:r>
              <a:rPr lang="en-US" dirty="0"/>
              <a:t>Pacesetting</a:t>
            </a:r>
          </a:p>
          <a:p>
            <a:pPr algn="ctr"/>
            <a:r>
              <a:rPr lang="en-US" dirty="0"/>
              <a:t>Transformational / Visionary</a:t>
            </a:r>
            <a:endParaRPr lang="en-US" sz="2000" dirty="0"/>
          </a:p>
        </p:txBody>
      </p:sp>
      <p:sp>
        <p:nvSpPr>
          <p:cNvPr id="10" name="TextBox 9">
            <a:extLst>
              <a:ext uri="{FF2B5EF4-FFF2-40B4-BE49-F238E27FC236}">
                <a16:creationId xmlns:a16="http://schemas.microsoft.com/office/drawing/2014/main" id="{4EE1D9A1-F62E-0243-BCE9-082AEEB539CA}"/>
              </a:ext>
            </a:extLst>
          </p:cNvPr>
          <p:cNvSpPr txBox="1"/>
          <p:nvPr/>
        </p:nvSpPr>
        <p:spPr>
          <a:xfrm>
            <a:off x="6716684" y="4099467"/>
            <a:ext cx="4207990" cy="1938992"/>
          </a:xfrm>
          <a:prstGeom prst="rect">
            <a:avLst/>
          </a:prstGeom>
          <a:noFill/>
          <a:ln>
            <a:solidFill>
              <a:schemeClr val="tx1"/>
            </a:solidFill>
          </a:ln>
        </p:spPr>
        <p:txBody>
          <a:bodyPr wrap="square" rtlCol="0">
            <a:spAutoFit/>
          </a:bodyPr>
          <a:lstStyle/>
          <a:p>
            <a:pPr algn="ctr"/>
            <a:r>
              <a:rPr lang="en-US" sz="2000" b="1" dirty="0"/>
              <a:t>Types of Influence</a:t>
            </a:r>
          </a:p>
          <a:p>
            <a:pPr algn="ctr"/>
            <a:r>
              <a:rPr lang="en-US" sz="2000" dirty="0"/>
              <a:t>Formal/Legitimate</a:t>
            </a:r>
          </a:p>
          <a:p>
            <a:pPr algn="ctr"/>
            <a:r>
              <a:rPr lang="en-US" sz="2000" dirty="0"/>
              <a:t>Penalty/Coercive</a:t>
            </a:r>
          </a:p>
          <a:p>
            <a:pPr algn="ctr"/>
            <a:r>
              <a:rPr lang="en-US" sz="2000" dirty="0"/>
              <a:t>Reward</a:t>
            </a:r>
          </a:p>
          <a:p>
            <a:pPr algn="ctr"/>
            <a:r>
              <a:rPr lang="en-US" sz="2000" dirty="0"/>
              <a:t>Expert</a:t>
            </a:r>
          </a:p>
          <a:p>
            <a:pPr algn="ctr"/>
            <a:r>
              <a:rPr lang="en-US" sz="2000" dirty="0"/>
              <a:t>Referent</a:t>
            </a:r>
          </a:p>
        </p:txBody>
      </p:sp>
      <p:sp>
        <p:nvSpPr>
          <p:cNvPr id="11" name="Rectangle 10">
            <a:extLst>
              <a:ext uri="{FF2B5EF4-FFF2-40B4-BE49-F238E27FC236}">
                <a16:creationId xmlns:a16="http://schemas.microsoft.com/office/drawing/2014/main" id="{DCA7E606-41CD-B74A-BC23-B37C4C22BCD0}"/>
              </a:ext>
            </a:extLst>
          </p:cNvPr>
          <p:cNvSpPr/>
          <p:nvPr/>
        </p:nvSpPr>
        <p:spPr>
          <a:xfrm>
            <a:off x="722375" y="5196790"/>
            <a:ext cx="6096000" cy="707886"/>
          </a:xfrm>
          <a:prstGeom prst="rect">
            <a:avLst/>
          </a:prstGeom>
        </p:spPr>
        <p:txBody>
          <a:bodyPr>
            <a:spAutoFit/>
          </a:bodyPr>
          <a:lstStyle/>
          <a:p>
            <a:pPr defTabSz="914400">
              <a:defRPr/>
            </a:pPr>
            <a:r>
              <a:rPr lang="en-US" sz="2000" b="1" dirty="0">
                <a:solidFill>
                  <a:srgbClr val="FF0000"/>
                </a:solidFill>
              </a:rPr>
              <a:t>- Decide which type of influence is appropriate / inappropriate for multiple leadership styles?</a:t>
            </a:r>
          </a:p>
        </p:txBody>
      </p:sp>
      <p:sp>
        <p:nvSpPr>
          <p:cNvPr id="12" name="TextBox 11">
            <a:extLst>
              <a:ext uri="{FF2B5EF4-FFF2-40B4-BE49-F238E27FC236}">
                <a16:creationId xmlns:a16="http://schemas.microsoft.com/office/drawing/2014/main" id="{C8EE60CC-0B60-4246-B3A3-CFFB5A78A734}"/>
              </a:ext>
            </a:extLst>
          </p:cNvPr>
          <p:cNvSpPr txBox="1"/>
          <p:nvPr/>
        </p:nvSpPr>
        <p:spPr>
          <a:xfrm>
            <a:off x="-729365" y="6393861"/>
            <a:ext cx="11997266" cy="261610"/>
          </a:xfrm>
          <a:prstGeom prst="rect">
            <a:avLst/>
          </a:prstGeom>
          <a:noFill/>
        </p:spPr>
        <p:txBody>
          <a:bodyPr wrap="square" rtlCol="0">
            <a:spAutoFit/>
          </a:bodyPr>
          <a:lstStyle/>
          <a:p>
            <a:pPr algn="r"/>
            <a:r>
              <a:rPr lang="en-US" sz="1100" dirty="0"/>
              <a:t>Malachowsky, Samuel. Project Team Leadership and Communication. </a:t>
            </a:r>
            <a:r>
              <a:rPr lang="en-US" sz="1100" dirty="0" err="1"/>
              <a:t>Lintwood</a:t>
            </a:r>
            <a:r>
              <a:rPr lang="en-US" sz="1100" dirty="0"/>
              <a:t> Press. 2018. p. 2-7.</a:t>
            </a:r>
          </a:p>
        </p:txBody>
      </p:sp>
    </p:spTree>
    <p:extLst>
      <p:ext uri="{BB962C8B-B14F-4D97-AF65-F5344CB8AC3E}">
        <p14:creationId xmlns:p14="http://schemas.microsoft.com/office/powerpoint/2010/main" val="38308144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692088"/>
            <a:ext cx="9233647" cy="2971800"/>
          </a:xfrm>
          <a:solidFill>
            <a:schemeClr val="accent5">
              <a:lumMod val="60000"/>
              <a:lumOff val="40000"/>
            </a:scheme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endParaRPr lang="en-US" sz="6600" b="1" dirty="0">
              <a:solidFill>
                <a:schemeClr val="accent1">
                  <a:lumMod val="75000"/>
                </a:schemeClr>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Rectangle 5">
            <a:extLst>
              <a:ext uri="{FF2B5EF4-FFF2-40B4-BE49-F238E27FC236}">
                <a16:creationId xmlns:a16="http://schemas.microsoft.com/office/drawing/2014/main" id="{0914279D-4BDE-EA4E-BE85-D5B9FF9547DD}"/>
              </a:ext>
            </a:extLst>
          </p:cNvPr>
          <p:cNvSpPr/>
          <p:nvPr/>
        </p:nvSpPr>
        <p:spPr>
          <a:xfrm>
            <a:off x="4044175" y="2413337"/>
            <a:ext cx="4031873" cy="1015663"/>
          </a:xfrm>
          <a:prstGeom prst="rect">
            <a:avLst/>
          </a:prstGeom>
        </p:spPr>
        <p:txBody>
          <a:bodyPr wrap="none">
            <a:spAutoFit/>
          </a:bodyPr>
          <a:lstStyle/>
          <a:p>
            <a:r>
              <a:rPr lang="en-US" sz="6000" b="1" dirty="0">
                <a:solidFill>
                  <a:schemeClr val="bg1"/>
                </a:solidFill>
              </a:rPr>
              <a:t>Motivators</a:t>
            </a:r>
            <a:endParaRPr lang="en-SA" sz="6000" b="1" dirty="0">
              <a:solidFill>
                <a:schemeClr val="bg1"/>
              </a:solidFill>
            </a:endParaRPr>
          </a:p>
        </p:txBody>
      </p:sp>
    </p:spTree>
    <p:extLst>
      <p:ext uri="{BB962C8B-B14F-4D97-AF65-F5344CB8AC3E}">
        <p14:creationId xmlns:p14="http://schemas.microsoft.com/office/powerpoint/2010/main" val="22123143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30270" y="2171769"/>
            <a:ext cx="6384435" cy="3294576"/>
          </a:xfrm>
        </p:spPr>
        <p:txBody>
          <a:bodyPr>
            <a:normAutofit lnSpcReduction="10000"/>
          </a:bodyPr>
          <a:lstStyle/>
          <a:p>
            <a:r>
              <a:rPr lang="en-US" b="1" dirty="0">
                <a:solidFill>
                  <a:srgbClr val="86166D"/>
                </a:solidFill>
              </a:rPr>
              <a:t>It is what makes us </a:t>
            </a:r>
            <a:r>
              <a:rPr lang="en-US" b="1" i="1" dirty="0">
                <a:solidFill>
                  <a:srgbClr val="86166D"/>
                </a:solidFill>
              </a:rPr>
              <a:t>want</a:t>
            </a:r>
            <a:r>
              <a:rPr lang="en-US" b="1" dirty="0">
                <a:solidFill>
                  <a:srgbClr val="86166D"/>
                </a:solidFill>
              </a:rPr>
              <a:t> to come to work.</a:t>
            </a:r>
          </a:p>
          <a:p>
            <a:r>
              <a:rPr lang="en-US" dirty="0"/>
              <a:t> Norms often established by </a:t>
            </a:r>
            <a:r>
              <a:rPr lang="en-US" dirty="0">
                <a:solidFill>
                  <a:srgbClr val="0070C0"/>
                </a:solidFill>
              </a:rPr>
              <a:t>industry</a:t>
            </a:r>
            <a:r>
              <a:rPr lang="en-US" dirty="0"/>
              <a:t>, </a:t>
            </a:r>
            <a:r>
              <a:rPr lang="en-US" dirty="0">
                <a:solidFill>
                  <a:srgbClr val="0070C0"/>
                </a:solidFill>
              </a:rPr>
              <a:t>organization</a:t>
            </a:r>
            <a:r>
              <a:rPr lang="en-US" dirty="0"/>
              <a:t>, or </a:t>
            </a:r>
            <a:r>
              <a:rPr lang="en-US" dirty="0">
                <a:solidFill>
                  <a:srgbClr val="0070C0"/>
                </a:solidFill>
              </a:rPr>
              <a:t>previous leaders.</a:t>
            </a:r>
          </a:p>
          <a:p>
            <a:r>
              <a:rPr lang="en-US" b="1" dirty="0">
                <a:solidFill>
                  <a:srgbClr val="FF0000"/>
                </a:solidFill>
              </a:rPr>
              <a:t>What motivates you may or may not motivate others?</a:t>
            </a:r>
          </a:p>
          <a:p>
            <a:r>
              <a:rPr lang="en-US" dirty="0"/>
              <a:t>Motivators </a:t>
            </a:r>
            <a:r>
              <a:rPr lang="en-US" b="1" dirty="0">
                <a:solidFill>
                  <a:srgbClr val="86166D"/>
                </a:solidFill>
              </a:rPr>
              <a:t>are highly personal</a:t>
            </a:r>
            <a:r>
              <a:rPr lang="en-US" dirty="0"/>
              <a:t>; the leader must consider each team member individually.</a:t>
            </a:r>
          </a:p>
          <a:p>
            <a:r>
              <a:rPr lang="en-US" dirty="0"/>
              <a:t>Divided into </a:t>
            </a:r>
            <a:r>
              <a:rPr lang="en-US" b="1" dirty="0">
                <a:solidFill>
                  <a:srgbClr val="C00000"/>
                </a:solidFill>
              </a:rPr>
              <a:t>Extrinsic and Intrinsic motivators.</a:t>
            </a:r>
          </a:p>
        </p:txBody>
      </p:sp>
      <p:sp>
        <p:nvSpPr>
          <p:cNvPr id="2" name="Title 1"/>
          <p:cNvSpPr>
            <a:spLocks noGrp="1"/>
          </p:cNvSpPr>
          <p:nvPr>
            <p:ph type="title"/>
          </p:nvPr>
        </p:nvSpPr>
        <p:spPr/>
        <p:txBody>
          <a:bodyPr/>
          <a:lstStyle/>
          <a:p>
            <a:r>
              <a:rPr lang="en-US" b="1" u="sng" dirty="0">
                <a:solidFill>
                  <a:srgbClr val="7030A0"/>
                </a:solidFill>
              </a:rPr>
              <a:t>Motivators</a:t>
            </a:r>
          </a:p>
        </p:txBody>
      </p:sp>
      <p:pic>
        <p:nvPicPr>
          <p:cNvPr id="4" name="عنصر نائب للمحتوى 6">
            <a:extLst>
              <a:ext uri="{FF2B5EF4-FFF2-40B4-BE49-F238E27FC236}">
                <a16:creationId xmlns:a16="http://schemas.microsoft.com/office/drawing/2014/main" id="{AC41557C-C1F4-D244-982F-220A596205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sp>
        <p:nvSpPr>
          <p:cNvPr id="5" name="Rounded Rectangle 4">
            <a:extLst>
              <a:ext uri="{FF2B5EF4-FFF2-40B4-BE49-F238E27FC236}">
                <a16:creationId xmlns:a16="http://schemas.microsoft.com/office/drawing/2014/main" id="{3130488E-914B-DB4B-89B5-4F9FF8B011F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4100" name="Picture 4" descr="Image result for Motivators">
            <a:extLst>
              <a:ext uri="{FF2B5EF4-FFF2-40B4-BE49-F238E27FC236}">
                <a16:creationId xmlns:a16="http://schemas.microsoft.com/office/drawing/2014/main" id="{03511A8A-0CBF-C946-A772-F21A9EBF99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59271" y="2171769"/>
            <a:ext cx="228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14872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39141" y="1862209"/>
            <a:ext cx="9603275" cy="3294576"/>
          </a:xfrm>
        </p:spPr>
        <p:txBody>
          <a:bodyPr>
            <a:normAutofit fontScale="92500" lnSpcReduction="20000"/>
          </a:bodyPr>
          <a:lstStyle/>
          <a:p>
            <a:r>
              <a:rPr lang="en-US" b="1" dirty="0">
                <a:solidFill>
                  <a:srgbClr val="C00000"/>
                </a:solidFill>
              </a:rPr>
              <a:t>Money / Power</a:t>
            </a:r>
          </a:p>
          <a:p>
            <a:pPr lvl="1"/>
            <a:r>
              <a:rPr lang="en-US" dirty="0"/>
              <a:t>Want to ‘move up’ in the organization or earn higher wages.</a:t>
            </a:r>
          </a:p>
          <a:p>
            <a:pPr lvl="1"/>
            <a:r>
              <a:rPr lang="en-US" dirty="0">
                <a:solidFill>
                  <a:srgbClr val="7030A0"/>
                </a:solidFill>
              </a:rPr>
              <a:t>Ex:  Salespeople, CEO’s, Politicians</a:t>
            </a:r>
          </a:p>
          <a:p>
            <a:r>
              <a:rPr lang="en-US" b="1" dirty="0">
                <a:solidFill>
                  <a:srgbClr val="C00000"/>
                </a:solidFill>
              </a:rPr>
              <a:t>Recognition</a:t>
            </a:r>
          </a:p>
          <a:p>
            <a:pPr lvl="1"/>
            <a:r>
              <a:rPr lang="en-US" dirty="0"/>
              <a:t>Often motivated most by acknowledgement of those in power.</a:t>
            </a:r>
          </a:p>
          <a:p>
            <a:pPr lvl="1"/>
            <a:r>
              <a:rPr lang="en-US" dirty="0">
                <a:solidFill>
                  <a:srgbClr val="7030A0"/>
                </a:solidFill>
              </a:rPr>
              <a:t>Ex: Entertainment, Lawyers, Interns</a:t>
            </a:r>
          </a:p>
          <a:p>
            <a:r>
              <a:rPr lang="en-US" b="1" dirty="0">
                <a:solidFill>
                  <a:srgbClr val="C00000"/>
                </a:solidFill>
              </a:rPr>
              <a:t>Interpersonal Relationships</a:t>
            </a:r>
          </a:p>
          <a:p>
            <a:pPr lvl="1"/>
            <a:r>
              <a:rPr lang="en-US" dirty="0"/>
              <a:t>Relationships with co-workers and a cooperative atmosphere are valued.</a:t>
            </a:r>
          </a:p>
          <a:p>
            <a:pPr lvl="1"/>
            <a:r>
              <a:rPr lang="en-US" dirty="0">
                <a:solidFill>
                  <a:srgbClr val="7030A0"/>
                </a:solidFill>
              </a:rPr>
              <a:t>Ex: Religious Leaders, Social Workers</a:t>
            </a:r>
          </a:p>
        </p:txBody>
      </p:sp>
      <p:sp>
        <p:nvSpPr>
          <p:cNvPr id="2" name="Title 1"/>
          <p:cNvSpPr>
            <a:spLocks noGrp="1"/>
          </p:cNvSpPr>
          <p:nvPr>
            <p:ph type="title"/>
          </p:nvPr>
        </p:nvSpPr>
        <p:spPr/>
        <p:txBody>
          <a:bodyPr/>
          <a:lstStyle/>
          <a:p>
            <a:r>
              <a:rPr lang="en-US" b="1" u="sng" dirty="0">
                <a:solidFill>
                  <a:srgbClr val="86166D"/>
                </a:solidFill>
              </a:rPr>
              <a:t>Extrinsic Motivators</a:t>
            </a:r>
          </a:p>
        </p:txBody>
      </p:sp>
      <p:pic>
        <p:nvPicPr>
          <p:cNvPr id="5" name="عنصر نائب للمحتوى 6">
            <a:extLst>
              <a:ext uri="{FF2B5EF4-FFF2-40B4-BE49-F238E27FC236}">
                <a16:creationId xmlns:a16="http://schemas.microsoft.com/office/drawing/2014/main" id="{4C95E58E-3F50-774A-932B-2A95DDEEB0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sp>
        <p:nvSpPr>
          <p:cNvPr id="6" name="Rounded Rectangle 5">
            <a:extLst>
              <a:ext uri="{FF2B5EF4-FFF2-40B4-BE49-F238E27FC236}">
                <a16:creationId xmlns:a16="http://schemas.microsoft.com/office/drawing/2014/main" id="{24A59994-6548-1B4D-B97F-05A45F97473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8429320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r>
              <a:rPr lang="en-US" b="1" dirty="0">
                <a:solidFill>
                  <a:srgbClr val="C00000"/>
                </a:solidFill>
              </a:rPr>
              <a:t>Autonomy / Interesting Work</a:t>
            </a:r>
          </a:p>
          <a:p>
            <a:pPr lvl="1"/>
            <a:r>
              <a:rPr lang="en-US" dirty="0"/>
              <a:t>Prefer the excitement of new and innovative endeavors.</a:t>
            </a:r>
          </a:p>
          <a:p>
            <a:pPr lvl="1"/>
            <a:r>
              <a:rPr lang="en-US" dirty="0">
                <a:solidFill>
                  <a:srgbClr val="7030A0"/>
                </a:solidFill>
              </a:rPr>
              <a:t>Ex: Architects, Engineers </a:t>
            </a:r>
          </a:p>
          <a:p>
            <a:r>
              <a:rPr lang="en-US" b="1" dirty="0">
                <a:solidFill>
                  <a:srgbClr val="C00000"/>
                </a:solidFill>
              </a:rPr>
              <a:t>Purpose</a:t>
            </a:r>
          </a:p>
          <a:p>
            <a:pPr lvl="1"/>
            <a:r>
              <a:rPr lang="en-US" dirty="0"/>
              <a:t>Need to feel that their work is beneficial to the causes they care about.</a:t>
            </a:r>
          </a:p>
          <a:p>
            <a:pPr lvl="1"/>
            <a:r>
              <a:rPr lang="en-US" dirty="0">
                <a:solidFill>
                  <a:srgbClr val="7030A0"/>
                </a:solidFill>
              </a:rPr>
              <a:t>Ex: Doctors, Teachers, Military</a:t>
            </a:r>
          </a:p>
          <a:p>
            <a:r>
              <a:rPr lang="en-US" b="1" dirty="0">
                <a:solidFill>
                  <a:srgbClr val="C00000"/>
                </a:solidFill>
              </a:rPr>
              <a:t>Mastery / Exploration</a:t>
            </a:r>
          </a:p>
          <a:p>
            <a:pPr lvl="1"/>
            <a:r>
              <a:rPr lang="en-US" dirty="0"/>
              <a:t>Personal achievement, problem solving opportunities, and creative endeavors are sought.</a:t>
            </a:r>
          </a:p>
          <a:p>
            <a:pPr lvl="1"/>
            <a:r>
              <a:rPr lang="en-US" dirty="0">
                <a:solidFill>
                  <a:srgbClr val="7030A0"/>
                </a:solidFill>
              </a:rPr>
              <a:t>Ex: Artists, Scientists</a:t>
            </a:r>
          </a:p>
        </p:txBody>
      </p:sp>
      <p:sp>
        <p:nvSpPr>
          <p:cNvPr id="2" name="Title 1"/>
          <p:cNvSpPr>
            <a:spLocks noGrp="1"/>
          </p:cNvSpPr>
          <p:nvPr>
            <p:ph type="title"/>
          </p:nvPr>
        </p:nvSpPr>
        <p:spPr>
          <a:xfrm>
            <a:off x="1080133" y="867037"/>
            <a:ext cx="9603275" cy="1049235"/>
          </a:xfrm>
        </p:spPr>
        <p:txBody>
          <a:bodyPr/>
          <a:lstStyle/>
          <a:p>
            <a:r>
              <a:rPr lang="en-US" b="1" u="sng" dirty="0">
                <a:solidFill>
                  <a:srgbClr val="86166D"/>
                </a:solidFill>
              </a:rPr>
              <a:t>Intrinsic Motivators</a:t>
            </a:r>
          </a:p>
        </p:txBody>
      </p:sp>
      <p:pic>
        <p:nvPicPr>
          <p:cNvPr id="5" name="عنصر نائب للمحتوى 6">
            <a:extLst>
              <a:ext uri="{FF2B5EF4-FFF2-40B4-BE49-F238E27FC236}">
                <a16:creationId xmlns:a16="http://schemas.microsoft.com/office/drawing/2014/main" id="{019D6523-6F03-294E-8C01-508E036676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4674" y="1"/>
            <a:ext cx="1354191" cy="1214366"/>
          </a:xfrm>
          <a:prstGeom prst="rect">
            <a:avLst/>
          </a:prstGeom>
        </p:spPr>
      </p:pic>
      <p:sp>
        <p:nvSpPr>
          <p:cNvPr id="6" name="Rounded Rectangle 5">
            <a:extLst>
              <a:ext uri="{FF2B5EF4-FFF2-40B4-BE49-F238E27FC236}">
                <a16:creationId xmlns:a16="http://schemas.microsoft.com/office/drawing/2014/main" id="{A1A5BFCF-47BC-8E4F-B7D8-0A8DA82054EC}"/>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4789285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6" name="Title 5">
            <a:extLst>
              <a:ext uri="{FF2B5EF4-FFF2-40B4-BE49-F238E27FC236}">
                <a16:creationId xmlns:a16="http://schemas.microsoft.com/office/drawing/2014/main" id="{D6500A43-8BB6-144E-BF44-5C6C39B138DF}"/>
              </a:ext>
            </a:extLst>
          </p:cNvPr>
          <p:cNvSpPr>
            <a:spLocks noGrp="1"/>
          </p:cNvSpPr>
          <p:nvPr>
            <p:ph type="title"/>
          </p:nvPr>
        </p:nvSpPr>
        <p:spPr/>
        <p:txBody>
          <a:bodyPr/>
          <a:lstStyle/>
          <a:p>
            <a:r>
              <a:rPr lang="en-US" dirty="0"/>
              <a:t> </a:t>
            </a:r>
            <a:r>
              <a:rPr lang="en-US" b="1" u="sng" dirty="0">
                <a:solidFill>
                  <a:srgbClr val="0070C0"/>
                </a:solidFill>
              </a:rPr>
              <a:t>Your Motivators </a:t>
            </a:r>
            <a:r>
              <a:rPr lang="en-US" b="1" u="sng" dirty="0">
                <a:solidFill>
                  <a:srgbClr val="0070C0"/>
                </a:solidFill>
                <a:highlight>
                  <a:srgbClr val="F5FAA4"/>
                </a:highlight>
              </a:rPr>
              <a:t>activity</a:t>
            </a:r>
            <a:endParaRPr lang="en-SA" b="1" u="sng" dirty="0">
              <a:solidFill>
                <a:srgbClr val="0070C0"/>
              </a:solidFill>
              <a:highlight>
                <a:srgbClr val="F5FAA4"/>
              </a:highlight>
            </a:endParaRPr>
          </a:p>
        </p:txBody>
      </p:sp>
      <p:sp>
        <p:nvSpPr>
          <p:cNvPr id="7" name="Rectangle 6">
            <a:extLst>
              <a:ext uri="{FF2B5EF4-FFF2-40B4-BE49-F238E27FC236}">
                <a16:creationId xmlns:a16="http://schemas.microsoft.com/office/drawing/2014/main" id="{778BB1CE-8AFF-0A4F-B997-C759B9074B3B}"/>
              </a:ext>
            </a:extLst>
          </p:cNvPr>
          <p:cNvSpPr/>
          <p:nvPr/>
        </p:nvSpPr>
        <p:spPr>
          <a:xfrm>
            <a:off x="963724" y="1859339"/>
            <a:ext cx="9484658" cy="2585323"/>
          </a:xfrm>
          <a:prstGeom prst="rect">
            <a:avLst/>
          </a:prstGeom>
        </p:spPr>
        <p:txBody>
          <a:bodyPr wrap="square">
            <a:spAutoFit/>
          </a:bodyPr>
          <a:lstStyle/>
          <a:p>
            <a:r>
              <a:rPr lang="en-US" dirty="0"/>
              <a:t>- Rank the following motivators from </a:t>
            </a:r>
            <a:r>
              <a:rPr lang="en-US" b="1" dirty="0"/>
              <a:t>most important</a:t>
            </a:r>
            <a:r>
              <a:rPr lang="en-US" dirty="0"/>
              <a:t> to you </a:t>
            </a:r>
            <a:r>
              <a:rPr lang="en-US" b="1" dirty="0"/>
              <a:t>to least important </a:t>
            </a:r>
            <a:r>
              <a:rPr lang="en-US" dirty="0"/>
              <a:t>to you:</a:t>
            </a:r>
          </a:p>
          <a:p>
            <a:pPr marL="742950" lvl="1" indent="-285750">
              <a:buFont typeface="Arial" panose="020B0604020202020204" pitchFamily="34" charset="0"/>
              <a:buChar char="•"/>
            </a:pPr>
            <a:r>
              <a:rPr lang="en-US" dirty="0"/>
              <a:t>Autonomy / Interesting Work</a:t>
            </a:r>
          </a:p>
          <a:p>
            <a:pPr marL="742950" lvl="1" indent="-285750">
              <a:buFont typeface="Arial" panose="020B0604020202020204" pitchFamily="34" charset="0"/>
              <a:buChar char="•"/>
            </a:pPr>
            <a:r>
              <a:rPr lang="en-US" dirty="0"/>
              <a:t>Interpersonal Relationships</a:t>
            </a:r>
          </a:p>
          <a:p>
            <a:pPr marL="742950" lvl="1" indent="-285750">
              <a:buFont typeface="Arial" panose="020B0604020202020204" pitchFamily="34" charset="0"/>
              <a:buChar char="•"/>
            </a:pPr>
            <a:r>
              <a:rPr lang="en-US" dirty="0"/>
              <a:t>Mastery / Exploration</a:t>
            </a:r>
          </a:p>
          <a:p>
            <a:pPr marL="742950" lvl="1" indent="-285750">
              <a:buFont typeface="Arial" panose="020B0604020202020204" pitchFamily="34" charset="0"/>
              <a:buChar char="•"/>
            </a:pPr>
            <a:r>
              <a:rPr lang="en-US" dirty="0"/>
              <a:t>Money / Power</a:t>
            </a:r>
          </a:p>
          <a:p>
            <a:pPr marL="742950" lvl="1" indent="-285750">
              <a:buFont typeface="Arial" panose="020B0604020202020204" pitchFamily="34" charset="0"/>
              <a:buChar char="•"/>
            </a:pPr>
            <a:r>
              <a:rPr lang="en-US" dirty="0"/>
              <a:t>Purpose</a:t>
            </a:r>
          </a:p>
          <a:p>
            <a:pPr marL="742950" lvl="1" indent="-285750">
              <a:buFont typeface="Arial" panose="020B0604020202020204" pitchFamily="34" charset="0"/>
              <a:buChar char="•"/>
            </a:pPr>
            <a:r>
              <a:rPr lang="en-US" dirty="0"/>
              <a:t>Recognition</a:t>
            </a:r>
          </a:p>
          <a:p>
            <a:endParaRPr lang="en-US" dirty="0"/>
          </a:p>
          <a:p>
            <a:r>
              <a:rPr lang="en-US" dirty="0">
                <a:solidFill>
                  <a:srgbClr val="FF0000"/>
                </a:solidFill>
              </a:rPr>
              <a:t>- Are the majority of your group members </a:t>
            </a:r>
            <a:r>
              <a:rPr lang="en-US" b="1" dirty="0">
                <a:solidFill>
                  <a:srgbClr val="FF0000"/>
                </a:solidFill>
              </a:rPr>
              <a:t>intrinsically or extrinsically </a:t>
            </a:r>
            <a:r>
              <a:rPr lang="en-US" dirty="0">
                <a:solidFill>
                  <a:srgbClr val="FF0000"/>
                </a:solidFill>
              </a:rPr>
              <a:t>motivate?</a:t>
            </a:r>
          </a:p>
        </p:txBody>
      </p:sp>
    </p:spTree>
    <p:extLst>
      <p:ext uri="{BB962C8B-B14F-4D97-AF65-F5344CB8AC3E}">
        <p14:creationId xmlns:p14="http://schemas.microsoft.com/office/powerpoint/2010/main" val="2889219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479176" y="1680513"/>
            <a:ext cx="9233647" cy="2971800"/>
          </a:xfrm>
          <a:solidFill>
            <a:schemeClr val="accent5">
              <a:lumMod val="60000"/>
              <a:lumOff val="40000"/>
            </a:scheme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5400" b="1" dirty="0"/>
            </a:br>
            <a:r>
              <a:rPr lang="en-US" sz="4800" b="1" dirty="0"/>
              <a:t>Leaders Professional Ethics</a:t>
            </a:r>
            <a:br>
              <a:rPr lang="en-US" sz="4800" b="1" dirty="0"/>
            </a:br>
            <a:endParaRPr lang="en-US" sz="5400" b="1" dirty="0">
              <a:solidFill>
                <a:schemeClr val="accent1">
                  <a:lumMod val="75000"/>
                </a:schemeClr>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3878059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dirty="0"/>
              <a:t>Ethics (self-discipline) are key to professionalism</a:t>
            </a:r>
          </a:p>
          <a:p>
            <a:r>
              <a:rPr lang="en-US" dirty="0"/>
              <a:t>Ethics influence and are influenced by organizational culture</a:t>
            </a:r>
          </a:p>
          <a:p>
            <a:r>
              <a:rPr lang="en-US" dirty="0"/>
              <a:t>Examples:</a:t>
            </a:r>
          </a:p>
          <a:p>
            <a:pPr lvl="1"/>
            <a:r>
              <a:rPr lang="en-US" b="1" dirty="0">
                <a:solidFill>
                  <a:srgbClr val="7030A0"/>
                </a:solidFill>
              </a:rPr>
              <a:t>Honesty regarding qualifications</a:t>
            </a:r>
          </a:p>
          <a:p>
            <a:pPr lvl="1"/>
            <a:r>
              <a:rPr lang="en-US" b="1" dirty="0">
                <a:solidFill>
                  <a:srgbClr val="7030A0"/>
                </a:solidFill>
              </a:rPr>
              <a:t>Protecting proprietary information</a:t>
            </a:r>
          </a:p>
          <a:p>
            <a:pPr lvl="1"/>
            <a:r>
              <a:rPr lang="en-US" b="1" dirty="0">
                <a:solidFill>
                  <a:srgbClr val="7030A0"/>
                </a:solidFill>
              </a:rPr>
              <a:t>Confronting conflict directly</a:t>
            </a:r>
          </a:p>
          <a:p>
            <a:pPr lvl="1"/>
            <a:r>
              <a:rPr lang="en-US" b="1" dirty="0">
                <a:solidFill>
                  <a:srgbClr val="7030A0"/>
                </a:solidFill>
              </a:rPr>
              <a:t>Disclosing </a:t>
            </a:r>
            <a:r>
              <a:rPr lang="en-US" b="1" i="1" dirty="0">
                <a:solidFill>
                  <a:srgbClr val="7030A0"/>
                </a:solidFill>
              </a:rPr>
              <a:t>conflicts of interest</a:t>
            </a:r>
          </a:p>
          <a:p>
            <a:pPr lvl="1"/>
            <a:r>
              <a:rPr lang="en-US" b="1" dirty="0">
                <a:solidFill>
                  <a:srgbClr val="7030A0"/>
                </a:solidFill>
              </a:rPr>
              <a:t>Focusing on mutual cooperation</a:t>
            </a:r>
          </a:p>
          <a:p>
            <a:pPr lvl="1"/>
            <a:r>
              <a:rPr lang="en-US" b="1" dirty="0">
                <a:solidFill>
                  <a:srgbClr val="7030A0"/>
                </a:solidFill>
              </a:rPr>
              <a:t>Advocating for team members and stakeholders</a:t>
            </a:r>
          </a:p>
        </p:txBody>
      </p:sp>
      <p:sp>
        <p:nvSpPr>
          <p:cNvPr id="2" name="Title 1"/>
          <p:cNvSpPr>
            <a:spLocks noGrp="1"/>
          </p:cNvSpPr>
          <p:nvPr>
            <p:ph type="title"/>
          </p:nvPr>
        </p:nvSpPr>
        <p:spPr/>
        <p:txBody>
          <a:bodyPr/>
          <a:lstStyle/>
          <a:p>
            <a:r>
              <a:rPr lang="en-US" b="1" dirty="0">
                <a:solidFill>
                  <a:schemeClr val="accent2"/>
                </a:solidFill>
              </a:rPr>
              <a:t>Leaders Professional Ethics</a:t>
            </a:r>
          </a:p>
        </p:txBody>
      </p:sp>
      <p:sp>
        <p:nvSpPr>
          <p:cNvPr id="4" name="TextBox 3"/>
          <p:cNvSpPr txBox="1"/>
          <p:nvPr/>
        </p:nvSpPr>
        <p:spPr>
          <a:xfrm>
            <a:off x="118534" y="6541886"/>
            <a:ext cx="11997266" cy="261610"/>
          </a:xfrm>
          <a:prstGeom prst="rect">
            <a:avLst/>
          </a:prstGeom>
          <a:noFill/>
        </p:spPr>
        <p:txBody>
          <a:bodyPr wrap="square" rtlCol="0">
            <a:spAutoFit/>
          </a:bodyPr>
          <a:lstStyle/>
          <a:p>
            <a:pPr algn="r"/>
            <a:r>
              <a:rPr lang="en-US" sz="1100" dirty="0"/>
              <a:t> Includes elements from the Project Management Institute’s 2006 Code of Ethics and Professional Conduct</a:t>
            </a:r>
          </a:p>
        </p:txBody>
      </p:sp>
      <p:pic>
        <p:nvPicPr>
          <p:cNvPr id="5" name="عنصر نائب للمحتوى 6">
            <a:extLst>
              <a:ext uri="{FF2B5EF4-FFF2-40B4-BE49-F238E27FC236}">
                <a16:creationId xmlns:a16="http://schemas.microsoft.com/office/drawing/2014/main" id="{9FBE458B-F4E8-D243-BE3C-33E4D4C02B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61609" y="54504"/>
            <a:ext cx="1354191" cy="1214366"/>
          </a:xfrm>
          <a:prstGeom prst="rect">
            <a:avLst/>
          </a:prstGeom>
        </p:spPr>
      </p:pic>
      <p:sp>
        <p:nvSpPr>
          <p:cNvPr id="6" name="Rounded Rectangle 5">
            <a:extLst>
              <a:ext uri="{FF2B5EF4-FFF2-40B4-BE49-F238E27FC236}">
                <a16:creationId xmlns:a16="http://schemas.microsoft.com/office/drawing/2014/main" id="{C5E7AFB0-B04F-C141-B974-8A4596D6658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124" name="Picture 4" descr="Image result for Ethics">
            <a:extLst>
              <a:ext uri="{FF2B5EF4-FFF2-40B4-BE49-F238E27FC236}">
                <a16:creationId xmlns:a16="http://schemas.microsoft.com/office/drawing/2014/main" id="{14811B82-B82F-6440-8EBA-52CA641B95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01704" y="3565455"/>
            <a:ext cx="3937000" cy="207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7682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943100"/>
            <a:ext cx="9233647" cy="2971800"/>
          </a:xfrm>
          <a:solidFill>
            <a:schemeClr val="accent5">
              <a:lumMod val="60000"/>
              <a:lumOff val="40000"/>
            </a:scheme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r>
              <a:rPr lang="en-US" altLang="en-US" sz="5400" b="1" dirty="0">
                <a:solidFill>
                  <a:srgbClr val="B78B00"/>
                </a:solidFill>
                <a:ea typeface="ＭＳ Ｐゴシック" panose="020B0600070205080204" pitchFamily="34" charset="-128"/>
                <a:cs typeface="Arial" panose="020B0604020202020204" pitchFamily="34" charset="0"/>
              </a:rPr>
              <a:t>National Culture</a:t>
            </a:r>
            <a:br>
              <a:rPr lang="en-US" dirty="0"/>
            </a:br>
            <a:endParaRPr lang="en-US" sz="6600" b="1" dirty="0">
              <a:solidFill>
                <a:srgbClr val="86166D"/>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142595421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4">
            <a:extLst>
              <a:ext uri="{FF2B5EF4-FFF2-40B4-BE49-F238E27FC236}">
                <a16:creationId xmlns:a16="http://schemas.microsoft.com/office/drawing/2014/main" id="{6D2F02A6-BA91-1245-BB61-40B9413B962F}"/>
              </a:ext>
            </a:extLst>
          </p:cNvPr>
          <p:cNvSpPr>
            <a:spLocks noGrp="1"/>
          </p:cNvSpPr>
          <p:nvPr>
            <p:ph type="title"/>
          </p:nvPr>
        </p:nvSpPr>
        <p:spPr/>
        <p:txBody>
          <a:bodyPr>
            <a:normAutofit/>
          </a:bodyPr>
          <a:lstStyle/>
          <a:p>
            <a:r>
              <a:rPr lang="en-US" altLang="en-US" sz="4200" b="1" u="sng" dirty="0">
                <a:solidFill>
                  <a:srgbClr val="B78B00"/>
                </a:solidFill>
                <a:ea typeface="ＭＳ Ｐゴシック" panose="020B0600070205080204" pitchFamily="34" charset="-128"/>
                <a:cs typeface="Arial" panose="020B0604020202020204" pitchFamily="34" charset="0"/>
              </a:rPr>
              <a:t>National Culture</a:t>
            </a:r>
          </a:p>
        </p:txBody>
      </p:sp>
      <p:sp>
        <p:nvSpPr>
          <p:cNvPr id="6" name="Rounded Rectangle 5">
            <a:extLst>
              <a:ext uri="{FF2B5EF4-FFF2-40B4-BE49-F238E27FC236}">
                <a16:creationId xmlns:a16="http://schemas.microsoft.com/office/drawing/2014/main" id="{60AE6BCC-5D8E-D646-8680-1BD23F73CC5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06D2008A-78D3-014E-BF2C-5555735AC9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9" name="Content Placeholder 2">
            <a:extLst>
              <a:ext uri="{FF2B5EF4-FFF2-40B4-BE49-F238E27FC236}">
                <a16:creationId xmlns:a16="http://schemas.microsoft.com/office/drawing/2014/main" id="{5978DB34-AD8A-5942-9D66-096E894DE5DC}"/>
              </a:ext>
            </a:extLst>
          </p:cNvPr>
          <p:cNvSpPr txBox="1">
            <a:spLocks/>
          </p:cNvSpPr>
          <p:nvPr/>
        </p:nvSpPr>
        <p:spPr>
          <a:xfrm>
            <a:off x="445507" y="1860641"/>
            <a:ext cx="10972800" cy="3894700"/>
          </a:xfrm>
          <a:prstGeom prst="rect">
            <a:avLst/>
          </a:prstGeom>
        </p:spPr>
        <p:txBody>
          <a:bodyPr vert="horz" lIns="91440" tIns="45720" rIns="91440" bIns="45720" rtlCol="0" anchor="t">
            <a:normAutofit fontScale="92500" lnSpcReduction="1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r>
              <a:rPr lang="en-US" dirty="0"/>
              <a:t>The set of behaviors or beliefs that determine how an organization or team interacts or carries out work</a:t>
            </a:r>
          </a:p>
          <a:p>
            <a:r>
              <a:rPr lang="en-US" b="1" dirty="0">
                <a:solidFill>
                  <a:srgbClr val="7030A0"/>
                </a:solidFill>
              </a:rPr>
              <a:t>Awareness of </a:t>
            </a:r>
            <a:r>
              <a:rPr lang="en-US" b="1" i="1" dirty="0">
                <a:solidFill>
                  <a:srgbClr val="7030A0"/>
                </a:solidFill>
              </a:rPr>
              <a:t>culture</a:t>
            </a:r>
            <a:r>
              <a:rPr lang="en-US" b="1" dirty="0">
                <a:solidFill>
                  <a:srgbClr val="7030A0"/>
                </a:solidFill>
              </a:rPr>
              <a:t> and different circumstances/attitudes</a:t>
            </a:r>
            <a:r>
              <a:rPr lang="en-US" dirty="0"/>
              <a:t> is key</a:t>
            </a:r>
          </a:p>
          <a:p>
            <a:r>
              <a:rPr lang="en-US" dirty="0">
                <a:solidFill>
                  <a:srgbClr val="FF0000"/>
                </a:solidFill>
              </a:rPr>
              <a:t>Influenced by:</a:t>
            </a:r>
          </a:p>
          <a:p>
            <a:pPr lvl="1"/>
            <a:r>
              <a:rPr lang="en-US" dirty="0"/>
              <a:t>The industry, environment, customers, organizational practices</a:t>
            </a:r>
          </a:p>
          <a:p>
            <a:pPr lvl="1"/>
            <a:r>
              <a:rPr lang="en-US" dirty="0"/>
              <a:t>Personalities, values, principles, etc. of the organization, leader, and team</a:t>
            </a:r>
          </a:p>
          <a:p>
            <a:r>
              <a:rPr lang="en-US" dirty="0">
                <a:solidFill>
                  <a:srgbClr val="FF0000"/>
                </a:solidFill>
              </a:rPr>
              <a:t>Influences:</a:t>
            </a:r>
          </a:p>
          <a:p>
            <a:pPr lvl="1"/>
            <a:r>
              <a:rPr lang="en-US" dirty="0"/>
              <a:t>Decision making, risk tolerance, decisiveness, orderliness, competitiveness </a:t>
            </a:r>
          </a:p>
          <a:p>
            <a:pPr lvl="1"/>
            <a:r>
              <a:rPr lang="en-US" dirty="0"/>
              <a:t>Level of attention to detail, amount of process, emphasis on achievement</a:t>
            </a:r>
          </a:p>
          <a:p>
            <a:pPr lvl="1"/>
            <a:r>
              <a:rPr lang="en-US" dirty="0"/>
              <a:t>Supportiveness, reward/punishment, team vs. individual contribution</a:t>
            </a:r>
          </a:p>
        </p:txBody>
      </p:sp>
    </p:spTree>
    <p:extLst>
      <p:ext uri="{BB962C8B-B14F-4D97-AF65-F5344CB8AC3E}">
        <p14:creationId xmlns:p14="http://schemas.microsoft.com/office/powerpoint/2010/main" val="262469805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4">
            <a:extLst>
              <a:ext uri="{FF2B5EF4-FFF2-40B4-BE49-F238E27FC236}">
                <a16:creationId xmlns:a16="http://schemas.microsoft.com/office/drawing/2014/main" id="{6D2F02A6-BA91-1245-BB61-40B9413B962F}"/>
              </a:ext>
            </a:extLst>
          </p:cNvPr>
          <p:cNvSpPr>
            <a:spLocks noGrp="1"/>
          </p:cNvSpPr>
          <p:nvPr>
            <p:ph type="title"/>
          </p:nvPr>
        </p:nvSpPr>
        <p:spPr/>
        <p:txBody>
          <a:bodyPr>
            <a:normAutofit/>
          </a:bodyPr>
          <a:lstStyle/>
          <a:p>
            <a:r>
              <a:rPr lang="en-US" altLang="en-US" sz="4200" b="1" u="sng" dirty="0">
                <a:solidFill>
                  <a:srgbClr val="B78B00"/>
                </a:solidFill>
                <a:ea typeface="ＭＳ Ｐゴシック" panose="020B0600070205080204" pitchFamily="34" charset="-128"/>
                <a:cs typeface="Arial" panose="020B0604020202020204" pitchFamily="34" charset="0"/>
              </a:rPr>
              <a:t>National Culture</a:t>
            </a:r>
          </a:p>
        </p:txBody>
      </p:sp>
      <p:sp>
        <p:nvSpPr>
          <p:cNvPr id="67587" name="Content Placeholder 8">
            <a:extLst>
              <a:ext uri="{FF2B5EF4-FFF2-40B4-BE49-F238E27FC236}">
                <a16:creationId xmlns:a16="http://schemas.microsoft.com/office/drawing/2014/main" id="{2717A629-BEB1-1240-8FFA-283C249428D1}"/>
              </a:ext>
            </a:extLst>
          </p:cNvPr>
          <p:cNvSpPr>
            <a:spLocks noGrp="1"/>
          </p:cNvSpPr>
          <p:nvPr>
            <p:ph idx="1"/>
          </p:nvPr>
        </p:nvSpPr>
        <p:spPr>
          <a:xfrm>
            <a:off x="522514" y="1776867"/>
            <a:ext cx="8229600" cy="3916362"/>
          </a:xfrm>
        </p:spPr>
        <p:txBody>
          <a:bodyPr>
            <a:normAutofit fontScale="85000" lnSpcReduction="20000"/>
          </a:bodyPr>
          <a:lstStyle/>
          <a:p>
            <a:pPr>
              <a:buFont typeface="Arial" panose="020B0604020202020204" pitchFamily="34" charset="0"/>
              <a:buNone/>
            </a:pPr>
            <a:r>
              <a:rPr lang="en-US" altLang="en-US" sz="2400" b="1" dirty="0">
                <a:solidFill>
                  <a:srgbClr val="C00000"/>
                </a:solidFill>
                <a:highlight>
                  <a:srgbClr val="F5FAA4"/>
                </a:highlight>
                <a:ea typeface="ＭＳ Ｐゴシック" panose="020B0600070205080204" pitchFamily="34" charset="-128"/>
              </a:rPr>
              <a:t>Cross-Cultural Leadership</a:t>
            </a:r>
          </a:p>
          <a:p>
            <a:r>
              <a:rPr lang="en-US" altLang="en-US" sz="2400" dirty="0">
                <a:ea typeface="ＭＳ Ｐゴシック" panose="020B0600070205080204" pitchFamily="34" charset="-128"/>
              </a:rPr>
              <a:t>Korean leaders are expected to be paternalistic toward employees.</a:t>
            </a:r>
          </a:p>
          <a:p>
            <a:pPr>
              <a:buFont typeface="Arial" panose="020B0604020202020204" pitchFamily="34" charset="0"/>
              <a:buNone/>
            </a:pPr>
            <a:r>
              <a:rPr lang="en-US" altLang="en-US" sz="2400" dirty="0">
                <a:ea typeface="ＭＳ Ｐゴシック" panose="020B0600070205080204" pitchFamily="34" charset="-128"/>
              </a:rPr>
              <a:t>• 	Arab leaders who show kindness or generosity without being asked to do so are seen by other Arabs as weak.</a:t>
            </a:r>
          </a:p>
          <a:p>
            <a:pPr>
              <a:buFont typeface="Arial" panose="020B0604020202020204" pitchFamily="34" charset="0"/>
              <a:buNone/>
            </a:pPr>
            <a:r>
              <a:rPr lang="en-US" altLang="en-US" sz="2400" dirty="0">
                <a:ea typeface="ＭＳ Ｐゴシック" panose="020B0600070205080204" pitchFamily="34" charset="-128"/>
              </a:rPr>
              <a:t>• 	Japanese leaders are expected to be humble and speak frequently.</a:t>
            </a:r>
          </a:p>
          <a:p>
            <a:pPr>
              <a:buFont typeface="Arial" panose="020B0604020202020204" pitchFamily="34" charset="0"/>
              <a:buNone/>
            </a:pPr>
            <a:r>
              <a:rPr lang="en-US" altLang="en-US" sz="2400" dirty="0">
                <a:ea typeface="ＭＳ Ｐゴシック" panose="020B0600070205080204" pitchFamily="34" charset="-128"/>
              </a:rPr>
              <a:t>• 	Scandinavian and Dutch leaders who single out individuals with public praise are likely to embarrass, not energize, those individuals.</a:t>
            </a:r>
          </a:p>
        </p:txBody>
      </p:sp>
      <p:sp>
        <p:nvSpPr>
          <p:cNvPr id="6" name="Rounded Rectangle 5">
            <a:extLst>
              <a:ext uri="{FF2B5EF4-FFF2-40B4-BE49-F238E27FC236}">
                <a16:creationId xmlns:a16="http://schemas.microsoft.com/office/drawing/2014/main" id="{60AE6BCC-5D8E-D646-8680-1BD23F73CC56}"/>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06D2008A-78D3-014E-BF2C-5555735AC9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pic>
        <p:nvPicPr>
          <p:cNvPr id="12290" name="Picture 2" descr="Image result for team and leader">
            <a:extLst>
              <a:ext uri="{FF2B5EF4-FFF2-40B4-BE49-F238E27FC236}">
                <a16:creationId xmlns:a16="http://schemas.microsoft.com/office/drawing/2014/main" id="{D0FBC187-2A29-9F42-9DD6-A84375F5F37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52114" y="2002559"/>
            <a:ext cx="3281556" cy="215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190581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1666444" y="1943100"/>
            <a:ext cx="9233647" cy="2971800"/>
          </a:xfrm>
          <a:solidFill>
            <a:schemeClr val="accent5">
              <a:lumMod val="60000"/>
              <a:lumOff val="40000"/>
            </a:scheme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p>
            <a:pPr algn="ctr"/>
            <a:br>
              <a:rPr lang="en-US" sz="6600" b="1" dirty="0">
                <a:solidFill>
                  <a:srgbClr val="C00000"/>
                </a:solidFill>
              </a:rPr>
            </a:br>
            <a:r>
              <a:rPr lang="en-US" altLang="en-US" sz="4000" b="1" dirty="0">
                <a:solidFill>
                  <a:srgbClr val="B78B00"/>
                </a:solidFill>
                <a:ea typeface="ＭＳ Ｐゴシック" panose="020B0600070205080204" pitchFamily="34" charset="-128"/>
                <a:cs typeface="Arial" panose="020B0604020202020204" pitchFamily="34" charset="0"/>
              </a:rPr>
              <a:t>Emotional Intelligence (EI)</a:t>
            </a:r>
            <a:br>
              <a:rPr lang="en-US" sz="4000" b="1" dirty="0">
                <a:solidFill>
                  <a:srgbClr val="B78B00"/>
                </a:solidFill>
              </a:rPr>
            </a:br>
            <a:endParaRPr lang="en-US" sz="6600" b="1" dirty="0">
              <a:solidFill>
                <a:srgbClr val="B78B00"/>
              </a:solidFill>
            </a:endParaRPr>
          </a:p>
        </p:txBody>
      </p:sp>
      <p:pic>
        <p:nvPicPr>
          <p:cNvPr id="3" name="عنصر نائب للمحتوى 6">
            <a:extLst>
              <a:ext uri="{FF2B5EF4-FFF2-40B4-BE49-F238E27FC236}">
                <a16:creationId xmlns:a16="http://schemas.microsoft.com/office/drawing/2014/main" id="{65643E9B-43F8-BA48-A633-3884AE9DB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sp>
        <p:nvSpPr>
          <p:cNvPr id="5" name="Rounded Rectangle 4">
            <a:extLst>
              <a:ext uri="{FF2B5EF4-FFF2-40B4-BE49-F238E27FC236}">
                <a16:creationId xmlns:a16="http://schemas.microsoft.com/office/drawing/2014/main" id="{57126250-0447-2549-96B1-737B957DD632}"/>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390864176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4">
            <a:extLst>
              <a:ext uri="{FF2B5EF4-FFF2-40B4-BE49-F238E27FC236}">
                <a16:creationId xmlns:a16="http://schemas.microsoft.com/office/drawing/2014/main" id="{239FE7C3-7980-7B40-B5FC-3932F13848FF}"/>
              </a:ext>
            </a:extLst>
          </p:cNvPr>
          <p:cNvSpPr>
            <a:spLocks noGrp="1"/>
          </p:cNvSpPr>
          <p:nvPr>
            <p:ph type="title"/>
          </p:nvPr>
        </p:nvSpPr>
        <p:spPr>
          <a:xfrm>
            <a:off x="873888" y="1030601"/>
            <a:ext cx="8229600" cy="1219200"/>
          </a:xfrm>
        </p:spPr>
        <p:txBody>
          <a:bodyPr>
            <a:normAutofit/>
          </a:bodyPr>
          <a:lstStyle/>
          <a:p>
            <a:r>
              <a:rPr lang="en-US" altLang="en-US" sz="4200" dirty="0">
                <a:ea typeface="ＭＳ Ｐゴシック" panose="020B0600070205080204" pitchFamily="34" charset="-128"/>
                <a:cs typeface="Arial" panose="020B0604020202020204" pitchFamily="34" charset="0"/>
              </a:rPr>
              <a:t>Emotional Intelligence (EI)</a:t>
            </a:r>
          </a:p>
        </p:txBody>
      </p:sp>
      <p:sp>
        <p:nvSpPr>
          <p:cNvPr id="69637" name="Content Placeholder 5">
            <a:extLst>
              <a:ext uri="{FF2B5EF4-FFF2-40B4-BE49-F238E27FC236}">
                <a16:creationId xmlns:a16="http://schemas.microsoft.com/office/drawing/2014/main" id="{8059FC23-C51A-B14A-B4C4-7480FBDDEC99}"/>
              </a:ext>
            </a:extLst>
          </p:cNvPr>
          <p:cNvSpPr>
            <a:spLocks noGrp="1"/>
          </p:cNvSpPr>
          <p:nvPr>
            <p:ph idx="1"/>
          </p:nvPr>
        </p:nvSpPr>
        <p:spPr>
          <a:xfrm>
            <a:off x="873888" y="1966119"/>
            <a:ext cx="5679312" cy="2925762"/>
          </a:xfrm>
        </p:spPr>
        <p:txBody>
          <a:bodyPr>
            <a:normAutofit fontScale="70000" lnSpcReduction="20000"/>
          </a:bodyPr>
          <a:lstStyle/>
          <a:p>
            <a:pPr>
              <a:buFont typeface="Arial" panose="020B0604020202020204" pitchFamily="34" charset="0"/>
              <a:buNone/>
            </a:pPr>
            <a:r>
              <a:rPr lang="en-US" altLang="en-US" sz="3200" dirty="0">
                <a:ea typeface="ＭＳ Ｐゴシック" panose="020B0600070205080204" pitchFamily="34" charset="-128"/>
              </a:rPr>
              <a:t>	</a:t>
            </a:r>
          </a:p>
          <a:p>
            <a:r>
              <a:rPr lang="en-US" altLang="en-US" sz="3200" dirty="0">
                <a:ea typeface="ＭＳ Ｐゴシック" panose="020B0600070205080204" pitchFamily="34" charset="-128"/>
              </a:rPr>
              <a:t>EI, more than any other single factor, is the best predictor of who will emerge as a leader.</a:t>
            </a:r>
          </a:p>
          <a:p>
            <a:endParaRPr lang="en-US" altLang="en-US" sz="3200" dirty="0">
              <a:ea typeface="ＭＳ Ｐゴシック" panose="020B0600070205080204" pitchFamily="34" charset="-128"/>
            </a:endParaRPr>
          </a:p>
          <a:p>
            <a:r>
              <a:rPr lang="en-US" altLang="en-US" sz="3200" dirty="0">
                <a:ea typeface="ＭＳ Ｐゴシック" panose="020B0600070205080204" pitchFamily="34" charset="-128"/>
              </a:rPr>
              <a:t>EI is an essential element in leadership effectiveness. </a:t>
            </a:r>
          </a:p>
        </p:txBody>
      </p:sp>
      <p:sp>
        <p:nvSpPr>
          <p:cNvPr id="6" name="Rounded Rectangle 5">
            <a:extLst>
              <a:ext uri="{FF2B5EF4-FFF2-40B4-BE49-F238E27FC236}">
                <a16:creationId xmlns:a16="http://schemas.microsoft.com/office/drawing/2014/main" id="{C45A2282-739A-6D4C-B7C6-20E21BC2BD1B}"/>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7" name="عنصر نائب للمحتوى 6">
            <a:extLst>
              <a:ext uri="{FF2B5EF4-FFF2-40B4-BE49-F238E27FC236}">
                <a16:creationId xmlns:a16="http://schemas.microsoft.com/office/drawing/2014/main" id="{D5509085-25F6-2E47-A4BC-A92259922E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00091" y="216337"/>
            <a:ext cx="1036415" cy="929402"/>
          </a:xfrm>
          <a:prstGeom prst="rect">
            <a:avLst/>
          </a:prstGeom>
        </p:spPr>
      </p:pic>
      <p:pic>
        <p:nvPicPr>
          <p:cNvPr id="13316" name="Picture 4" descr="Image result for Emotional Intelligence (EI)">
            <a:extLst>
              <a:ext uri="{FF2B5EF4-FFF2-40B4-BE49-F238E27FC236}">
                <a16:creationId xmlns:a16="http://schemas.microsoft.com/office/drawing/2014/main" id="{78E0CB62-5234-2B42-B317-136307779A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24601" y="1797575"/>
            <a:ext cx="4349192" cy="4093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722202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45170" y="39068"/>
            <a:ext cx="1368128" cy="1226864"/>
          </a:xfrm>
        </p:spPr>
      </p:pic>
      <p:sp>
        <p:nvSpPr>
          <p:cNvPr id="4" name="Rounded Rectangle 3">
            <a:extLst>
              <a:ext uri="{FF2B5EF4-FFF2-40B4-BE49-F238E27FC236}">
                <a16:creationId xmlns:a16="http://schemas.microsoft.com/office/drawing/2014/main" id="{B420750D-AC6B-E044-A92C-C12CF2ABCB3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5" name="Titre 1">
            <a:extLst>
              <a:ext uri="{FF2B5EF4-FFF2-40B4-BE49-F238E27FC236}">
                <a16:creationId xmlns:a16="http://schemas.microsoft.com/office/drawing/2014/main" id="{D69B4DA2-7010-1140-A644-486692250235}"/>
              </a:ext>
            </a:extLst>
          </p:cNvPr>
          <p:cNvSpPr txBox="1">
            <a:spLocks/>
          </p:cNvSpPr>
          <p:nvPr/>
        </p:nvSpPr>
        <p:spPr>
          <a:xfrm>
            <a:off x="1555710" y="1943100"/>
            <a:ext cx="9233647" cy="2971800"/>
          </a:xfrm>
          <a:prstGeom prst="rect">
            <a:avLst/>
          </a:prstGeom>
          <a:solidFill>
            <a:schemeClr val="accent5">
              <a:lumMod val="60000"/>
              <a:lumOff val="40000"/>
            </a:scheme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66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sz="6000" b="1" dirty="0"/>
          </a:p>
          <a:p>
            <a:pPr algn="ctr"/>
            <a:r>
              <a:rPr lang="en-US" sz="6000" b="1" dirty="0"/>
              <a:t>Summary and Conclusions</a:t>
            </a:r>
          </a:p>
        </p:txBody>
      </p:sp>
    </p:spTree>
    <p:extLst>
      <p:ext uri="{BB962C8B-B14F-4D97-AF65-F5344CB8AC3E}">
        <p14:creationId xmlns:p14="http://schemas.microsoft.com/office/powerpoint/2010/main" val="330985194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2375" y="2002559"/>
            <a:ext cx="9603275" cy="3294576"/>
          </a:xfrm>
        </p:spPr>
        <p:txBody>
          <a:bodyPr/>
          <a:lstStyle/>
          <a:p>
            <a:r>
              <a:rPr lang="en-US" dirty="0"/>
              <a:t>There are different leadership theories.</a:t>
            </a:r>
          </a:p>
          <a:p>
            <a:r>
              <a:rPr lang="en-US" dirty="0"/>
              <a:t>We must be intentional in </a:t>
            </a:r>
            <a:r>
              <a:rPr lang="en-US" dirty="0">
                <a:highlight>
                  <a:srgbClr val="F5FAA4"/>
                </a:highlight>
              </a:rPr>
              <a:t>how we </a:t>
            </a:r>
            <a:r>
              <a:rPr lang="en-US" i="1" dirty="0">
                <a:highlight>
                  <a:srgbClr val="F5FAA4"/>
                </a:highlight>
              </a:rPr>
              <a:t>influence</a:t>
            </a:r>
            <a:r>
              <a:rPr lang="en-US" dirty="0">
                <a:highlight>
                  <a:srgbClr val="F5FAA4"/>
                </a:highlight>
              </a:rPr>
              <a:t> and </a:t>
            </a:r>
            <a:r>
              <a:rPr lang="en-US" i="1" dirty="0">
                <a:highlight>
                  <a:srgbClr val="F5FAA4"/>
                </a:highlight>
              </a:rPr>
              <a:t>motivate</a:t>
            </a:r>
            <a:r>
              <a:rPr lang="en-US" dirty="0">
                <a:highlight>
                  <a:srgbClr val="F5FAA4"/>
                </a:highlight>
              </a:rPr>
              <a:t> </a:t>
            </a:r>
            <a:r>
              <a:rPr lang="en-US" dirty="0"/>
              <a:t>others</a:t>
            </a:r>
          </a:p>
          <a:p>
            <a:pPr lvl="1"/>
            <a:r>
              <a:rPr lang="en-US" dirty="0"/>
              <a:t>Awareness of various types and techniques is the key.</a:t>
            </a:r>
          </a:p>
          <a:p>
            <a:r>
              <a:rPr lang="en-US" i="1" dirty="0"/>
              <a:t>Project Management</a:t>
            </a:r>
            <a:r>
              <a:rPr lang="en-US" dirty="0"/>
              <a:t> is an important </a:t>
            </a:r>
            <a:r>
              <a:rPr lang="en-US" dirty="0">
                <a:highlight>
                  <a:srgbClr val="F5FAA4"/>
                </a:highlight>
              </a:rPr>
              <a:t>discipline</a:t>
            </a:r>
            <a:r>
              <a:rPr lang="en-US" dirty="0"/>
              <a:t> which requires diverse skills and a commitment to ethics</a:t>
            </a:r>
          </a:p>
          <a:p>
            <a:r>
              <a:rPr lang="en-US" i="1" dirty="0">
                <a:highlight>
                  <a:srgbClr val="F5FAA4"/>
                </a:highlight>
              </a:rPr>
              <a:t>Culture</a:t>
            </a:r>
            <a:r>
              <a:rPr lang="en-US" dirty="0"/>
              <a:t> influences every aspect of the organization and team.</a:t>
            </a:r>
          </a:p>
          <a:p>
            <a:r>
              <a:rPr lang="en-US" altLang="en-US" dirty="0">
                <a:highlight>
                  <a:srgbClr val="F5FAA4"/>
                </a:highlight>
                <a:ea typeface="ＭＳ Ｐゴシック" panose="020B0600070205080204" pitchFamily="34" charset="-128"/>
              </a:rPr>
              <a:t>EI</a:t>
            </a:r>
            <a:r>
              <a:rPr lang="en-US" altLang="en-US" dirty="0">
                <a:ea typeface="ＭＳ Ｐゴシック" panose="020B0600070205080204" pitchFamily="34" charset="-128"/>
              </a:rPr>
              <a:t> is an essential element in leadership effectiveness. </a:t>
            </a:r>
          </a:p>
          <a:p>
            <a:endParaRPr lang="en-US" dirty="0"/>
          </a:p>
        </p:txBody>
      </p:sp>
      <p:sp>
        <p:nvSpPr>
          <p:cNvPr id="2" name="Title 1"/>
          <p:cNvSpPr>
            <a:spLocks noGrp="1"/>
          </p:cNvSpPr>
          <p:nvPr>
            <p:ph type="title"/>
          </p:nvPr>
        </p:nvSpPr>
        <p:spPr/>
        <p:txBody>
          <a:bodyPr/>
          <a:lstStyle/>
          <a:p>
            <a:r>
              <a:rPr lang="en-US" b="1" dirty="0">
                <a:solidFill>
                  <a:schemeClr val="accent1">
                    <a:lumMod val="75000"/>
                  </a:schemeClr>
                </a:solidFill>
              </a:rPr>
              <a:t>Summary and Conclusions</a:t>
            </a:r>
          </a:p>
        </p:txBody>
      </p:sp>
      <p:pic>
        <p:nvPicPr>
          <p:cNvPr id="4" name="عنصر نائب للمحتوى 6">
            <a:extLst>
              <a:ext uri="{FF2B5EF4-FFF2-40B4-BE49-F238E27FC236}">
                <a16:creationId xmlns:a16="http://schemas.microsoft.com/office/drawing/2014/main" id="{3C738918-FB07-4045-8B7E-3737A414BA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33545" y="94130"/>
            <a:ext cx="1354191" cy="1214366"/>
          </a:xfrm>
          <a:prstGeom prst="rect">
            <a:avLst/>
          </a:prstGeom>
        </p:spPr>
      </p:pic>
      <p:sp>
        <p:nvSpPr>
          <p:cNvPr id="5" name="Rounded Rectangle 4">
            <a:extLst>
              <a:ext uri="{FF2B5EF4-FFF2-40B4-BE49-F238E27FC236}">
                <a16:creationId xmlns:a16="http://schemas.microsoft.com/office/drawing/2014/main" id="{76F17360-A956-064E-B7D7-35B92529704F}"/>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Tree>
    <p:extLst>
      <p:ext uri="{BB962C8B-B14F-4D97-AF65-F5344CB8AC3E}">
        <p14:creationId xmlns:p14="http://schemas.microsoft.com/office/powerpoint/2010/main" val="222636305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lstStyle/>
          <a:p>
            <a:endParaRPr lang="en-US" dirty="0"/>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45170" y="39068"/>
            <a:ext cx="1368128" cy="1226864"/>
          </a:xfrm>
        </p:spPr>
      </p:pic>
      <p:sp>
        <p:nvSpPr>
          <p:cNvPr id="4" name="Rounded Rectangle 3">
            <a:extLst>
              <a:ext uri="{FF2B5EF4-FFF2-40B4-BE49-F238E27FC236}">
                <a16:creationId xmlns:a16="http://schemas.microsoft.com/office/drawing/2014/main" id="{B420750D-AC6B-E044-A92C-C12CF2ABCB3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5" name="Titre 1">
            <a:extLst>
              <a:ext uri="{FF2B5EF4-FFF2-40B4-BE49-F238E27FC236}">
                <a16:creationId xmlns:a16="http://schemas.microsoft.com/office/drawing/2014/main" id="{D69B4DA2-7010-1140-A644-486692250235}"/>
              </a:ext>
            </a:extLst>
          </p:cNvPr>
          <p:cNvSpPr txBox="1">
            <a:spLocks/>
          </p:cNvSpPr>
          <p:nvPr/>
        </p:nvSpPr>
        <p:spPr>
          <a:xfrm>
            <a:off x="1555710" y="1943100"/>
            <a:ext cx="9233647" cy="2971800"/>
          </a:xfrm>
          <a:prstGeom prst="rect">
            <a:avLst/>
          </a:prstGeom>
          <a:solidFill>
            <a:schemeClr val="accent5">
              <a:lumMod val="60000"/>
              <a:lumOff val="40000"/>
            </a:schemeClr>
          </a:solidFill>
        </p:spPr>
        <p:style>
          <a:lnRef idx="0">
            <a:schemeClr val="accent5"/>
          </a:lnRef>
          <a:fillRef idx="3">
            <a:schemeClr val="accent5"/>
          </a:fillRef>
          <a:effectRef idx="3">
            <a:schemeClr val="accent5"/>
          </a:effectRef>
          <a:fontRef idx="minor">
            <a:schemeClr val="lt1"/>
          </a:fontRef>
        </p:style>
        <p:txBody>
          <a:bodyPr vert="horz" lIns="91440" tIns="45720" rIns="91440" bIns="45720" rtlCol="0" anchor="t">
            <a:normAutofit/>
          </a:bodyPr>
          <a:lstStyle>
            <a:lvl1pPr algn="l" defTabSz="914400" rtl="0" eaLnBrk="1" latinLnBrk="0" hangingPunct="1">
              <a:lnSpc>
                <a:spcPct val="90000"/>
              </a:lnSpc>
              <a:spcBef>
                <a:spcPct val="0"/>
              </a:spcBef>
              <a:buNone/>
              <a:defRPr sz="6600" b="0" i="0" kern="1200" cap="none">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endParaRPr lang="en-US" sz="5400" b="1" dirty="0"/>
          </a:p>
          <a:p>
            <a:pPr algn="ctr"/>
            <a:r>
              <a:rPr lang="en-US" sz="5400" b="1" dirty="0">
                <a:solidFill>
                  <a:srgbClr val="86166D"/>
                </a:solidFill>
              </a:rPr>
              <a:t>Self Assessment.</a:t>
            </a:r>
          </a:p>
        </p:txBody>
      </p:sp>
    </p:spTree>
    <p:extLst>
      <p:ext uri="{BB962C8B-B14F-4D97-AF65-F5344CB8AC3E}">
        <p14:creationId xmlns:p14="http://schemas.microsoft.com/office/powerpoint/2010/main" val="108640220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37809" y="33544"/>
            <a:ext cx="1354191" cy="1214366"/>
          </a:xfrm>
        </p:spPr>
      </p:pic>
      <p:sp>
        <p:nvSpPr>
          <p:cNvPr id="4" name="Rounded Rectangle 3">
            <a:extLst>
              <a:ext uri="{FF2B5EF4-FFF2-40B4-BE49-F238E27FC236}">
                <a16:creationId xmlns:a16="http://schemas.microsoft.com/office/drawing/2014/main" id="{D99B4592-80EB-7E48-B054-8C8D67548EE1}"/>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01D81022-5E36-404C-9761-9C5EFBD64608}"/>
              </a:ext>
            </a:extLst>
          </p:cNvPr>
          <p:cNvSpPr/>
          <p:nvPr/>
        </p:nvSpPr>
        <p:spPr>
          <a:xfrm>
            <a:off x="919327" y="2138462"/>
            <a:ext cx="9703849" cy="2246769"/>
          </a:xfrm>
          <a:prstGeom prst="rect">
            <a:avLst/>
          </a:prstGeom>
        </p:spPr>
        <p:txBody>
          <a:bodyPr wrap="square">
            <a:spAutoFit/>
          </a:bodyPr>
          <a:lstStyle/>
          <a:p>
            <a:pPr>
              <a:spcBef>
                <a:spcPct val="0"/>
              </a:spcBef>
            </a:pPr>
            <a:r>
              <a:rPr lang="en-US" altLang="en-US" sz="1400" dirty="0"/>
              <a:t>1) </a:t>
            </a:r>
            <a:r>
              <a:rPr lang="en-US" altLang="en-US" sz="2000" dirty="0"/>
              <a:t>- Compare and contrast the different leadership </a:t>
            </a:r>
          </a:p>
          <a:p>
            <a:pPr>
              <a:spcBef>
                <a:spcPct val="0"/>
              </a:spcBef>
            </a:pPr>
            <a:r>
              <a:rPr lang="en-US" altLang="en-US" sz="2000" dirty="0"/>
              <a:t>Theories?</a:t>
            </a:r>
            <a:endParaRPr lang="en-US" sz="2000" dirty="0"/>
          </a:p>
          <a:p>
            <a:pPr marL="457200" indent="-457200">
              <a:buFont typeface="+mj-lt"/>
              <a:buAutoNum type="arabicPeriod"/>
            </a:pPr>
            <a:endParaRPr lang="en-US" sz="2000" dirty="0"/>
          </a:p>
          <a:p>
            <a:r>
              <a:rPr lang="en-US" sz="2000" dirty="0"/>
              <a:t>2)- In 3 words or less, what cultural value is commonly held by the average organization in the industry?</a:t>
            </a:r>
          </a:p>
          <a:p>
            <a:endParaRPr lang="en-US" sz="2000" dirty="0"/>
          </a:p>
          <a:p>
            <a:r>
              <a:rPr lang="en-US" sz="2000" dirty="0"/>
              <a:t>3) What is the outcomes from the self discipline for the leader? </a:t>
            </a:r>
          </a:p>
        </p:txBody>
      </p:sp>
      <p:sp>
        <p:nvSpPr>
          <p:cNvPr id="6" name="Title 1">
            <a:extLst>
              <a:ext uri="{FF2B5EF4-FFF2-40B4-BE49-F238E27FC236}">
                <a16:creationId xmlns:a16="http://schemas.microsoft.com/office/drawing/2014/main" id="{617F33EC-24F5-0F46-813F-8E6C9521A8F1}"/>
              </a:ext>
            </a:extLst>
          </p:cNvPr>
          <p:cNvSpPr>
            <a:spLocks noGrp="1"/>
          </p:cNvSpPr>
          <p:nvPr>
            <p:ph type="title"/>
          </p:nvPr>
        </p:nvSpPr>
        <p:spPr/>
        <p:txBody>
          <a:bodyPr>
            <a:normAutofit/>
          </a:bodyPr>
          <a:lstStyle/>
          <a:p>
            <a:r>
              <a:rPr lang="en-US" sz="4400" b="1" dirty="0">
                <a:solidFill>
                  <a:srgbClr val="FF9652"/>
                </a:solidFill>
                <a:highlight>
                  <a:srgbClr val="F5FAA4"/>
                </a:highlight>
              </a:rPr>
              <a:t>Self Assessment</a:t>
            </a:r>
            <a:endParaRPr lang="en-US" sz="4400" dirty="0">
              <a:solidFill>
                <a:srgbClr val="FF9652"/>
              </a:solidFill>
            </a:endParaRPr>
          </a:p>
        </p:txBody>
      </p:sp>
      <p:pic>
        <p:nvPicPr>
          <p:cNvPr id="8" name="Picture 2" descr="3 great reasons to file your tax return early - FreeAgent">
            <a:extLst>
              <a:ext uri="{FF2B5EF4-FFF2-40B4-BE49-F238E27FC236}">
                <a16:creationId xmlns:a16="http://schemas.microsoft.com/office/drawing/2014/main" id="{7ABB2825-E9F2-C142-A45B-0F13B29592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8208" y="625215"/>
            <a:ext cx="3410902" cy="17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963703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74866" y="25343"/>
            <a:ext cx="1217134" cy="1091461"/>
          </a:xfrm>
        </p:spPr>
      </p:pic>
      <p:sp>
        <p:nvSpPr>
          <p:cNvPr id="4" name="Rounded Rectangle 3">
            <a:extLst>
              <a:ext uri="{FF2B5EF4-FFF2-40B4-BE49-F238E27FC236}">
                <a16:creationId xmlns:a16="http://schemas.microsoft.com/office/drawing/2014/main" id="{7FCA3A58-A349-594F-83A4-1DF3B8D903A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10" name="Picture 9">
            <a:extLst>
              <a:ext uri="{FF2B5EF4-FFF2-40B4-BE49-F238E27FC236}">
                <a16:creationId xmlns:a16="http://schemas.microsoft.com/office/drawing/2014/main" id="{DB8198D5-324A-1F46-BA2D-D7FF9FED79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1635" y="1064958"/>
            <a:ext cx="10367683" cy="4728084"/>
          </a:xfrm>
          <a:prstGeom prst="rect">
            <a:avLst/>
          </a:prstGeom>
        </p:spPr>
      </p:pic>
      <p:pic>
        <p:nvPicPr>
          <p:cNvPr id="13" name="Picture 2" descr="3 great reasons to file your tax return early - FreeAgent">
            <a:extLst>
              <a:ext uri="{FF2B5EF4-FFF2-40B4-BE49-F238E27FC236}">
                <a16:creationId xmlns:a16="http://schemas.microsoft.com/office/drawing/2014/main" id="{3E0938C7-57EF-FF41-A811-156F832B83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89175" y="142271"/>
            <a:ext cx="2434064" cy="1217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99810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62552" y="207258"/>
            <a:ext cx="1217134" cy="1091461"/>
          </a:xfrm>
        </p:spPr>
      </p:pic>
      <p:sp>
        <p:nvSpPr>
          <p:cNvPr id="4" name="Rounded Rectangle 3">
            <a:extLst>
              <a:ext uri="{FF2B5EF4-FFF2-40B4-BE49-F238E27FC236}">
                <a16:creationId xmlns:a16="http://schemas.microsoft.com/office/drawing/2014/main" id="{7FCA3A58-A349-594F-83A4-1DF3B8D903A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6" name="Picture 5">
            <a:extLst>
              <a:ext uri="{FF2B5EF4-FFF2-40B4-BE49-F238E27FC236}">
                <a16:creationId xmlns:a16="http://schemas.microsoft.com/office/drawing/2014/main" id="{6F1D1FA6-F215-564B-9082-81665191F9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2588" y="309282"/>
            <a:ext cx="7476565" cy="5935401"/>
          </a:xfrm>
          <a:prstGeom prst="rect">
            <a:avLst/>
          </a:prstGeom>
        </p:spPr>
      </p:pic>
      <p:pic>
        <p:nvPicPr>
          <p:cNvPr id="8" name="Picture 2" descr="3 great reasons to file your tax return early - FreeAgent">
            <a:extLst>
              <a:ext uri="{FF2B5EF4-FFF2-40B4-BE49-F238E27FC236}">
                <a16:creationId xmlns:a16="http://schemas.microsoft.com/office/drawing/2014/main" id="{AE6816EE-1E4F-124D-8270-7C41615D05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45622" y="1298719"/>
            <a:ext cx="2434064" cy="1217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45442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74866" y="0"/>
            <a:ext cx="1217134" cy="1091461"/>
          </a:xfrm>
        </p:spPr>
      </p:pic>
      <p:sp>
        <p:nvSpPr>
          <p:cNvPr id="4" name="Rounded Rectangle 3">
            <a:extLst>
              <a:ext uri="{FF2B5EF4-FFF2-40B4-BE49-F238E27FC236}">
                <a16:creationId xmlns:a16="http://schemas.microsoft.com/office/drawing/2014/main" id="{7FCA3A58-A349-594F-83A4-1DF3B8D903A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5" name="Picture 4">
            <a:extLst>
              <a:ext uri="{FF2B5EF4-FFF2-40B4-BE49-F238E27FC236}">
                <a16:creationId xmlns:a16="http://schemas.microsoft.com/office/drawing/2014/main" id="{4E3B5328-EC38-5B49-BFF4-03500D1320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0149" y="2876711"/>
            <a:ext cx="9531702" cy="1588460"/>
          </a:xfrm>
          <a:prstGeom prst="rect">
            <a:avLst/>
          </a:prstGeom>
        </p:spPr>
      </p:pic>
      <p:pic>
        <p:nvPicPr>
          <p:cNvPr id="8" name="Picture 7">
            <a:extLst>
              <a:ext uri="{FF2B5EF4-FFF2-40B4-BE49-F238E27FC236}">
                <a16:creationId xmlns:a16="http://schemas.microsoft.com/office/drawing/2014/main" id="{A9E729C6-6CFC-674C-9451-DD2FF1B1E5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0149" y="1533643"/>
            <a:ext cx="9348301" cy="906624"/>
          </a:xfrm>
          <a:prstGeom prst="rect">
            <a:avLst/>
          </a:prstGeom>
        </p:spPr>
      </p:pic>
      <p:pic>
        <p:nvPicPr>
          <p:cNvPr id="9" name="Picture 2" descr="3 great reasons to file your tax return early - FreeAgent">
            <a:extLst>
              <a:ext uri="{FF2B5EF4-FFF2-40B4-BE49-F238E27FC236}">
                <a16:creationId xmlns:a16="http://schemas.microsoft.com/office/drawing/2014/main" id="{14E177A9-5742-024D-8813-554F78FDCEB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27787" y="157748"/>
            <a:ext cx="2434064" cy="12170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941950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lstStyle/>
          <a:p>
            <a:endParaRPr lang="en-US" dirty="0"/>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81348" y="94129"/>
            <a:ext cx="1217134" cy="1091461"/>
          </a:xfrm>
        </p:spPr>
      </p:pic>
      <p:sp>
        <p:nvSpPr>
          <p:cNvPr id="4" name="Rounded Rectangle 3">
            <a:extLst>
              <a:ext uri="{FF2B5EF4-FFF2-40B4-BE49-F238E27FC236}">
                <a16:creationId xmlns:a16="http://schemas.microsoft.com/office/drawing/2014/main" id="{7FCA3A58-A349-594F-83A4-1DF3B8D903A4}"/>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pic>
        <p:nvPicPr>
          <p:cNvPr id="9" name="Picture 8">
            <a:extLst>
              <a:ext uri="{FF2B5EF4-FFF2-40B4-BE49-F238E27FC236}">
                <a16:creationId xmlns:a16="http://schemas.microsoft.com/office/drawing/2014/main" id="{F93A0366-42C5-AB4A-B9F1-72AD0C4AF0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085" y="953324"/>
            <a:ext cx="4835854" cy="4961965"/>
          </a:xfrm>
          <a:prstGeom prst="rect">
            <a:avLst/>
          </a:prstGeom>
        </p:spPr>
      </p:pic>
      <p:pic>
        <p:nvPicPr>
          <p:cNvPr id="13" name="Picture 12">
            <a:extLst>
              <a:ext uri="{FF2B5EF4-FFF2-40B4-BE49-F238E27FC236}">
                <a16:creationId xmlns:a16="http://schemas.microsoft.com/office/drawing/2014/main" id="{EE0F793C-D35C-9B42-B883-5C2DEB1A38D7}"/>
              </a:ext>
            </a:extLst>
          </p:cNvPr>
          <p:cNvPicPr>
            <a:picLocks noChangeAspect="1"/>
          </p:cNvPicPr>
          <p:nvPr/>
        </p:nvPicPr>
        <p:blipFill rotWithShape="1">
          <a:blip r:embed="rId4">
            <a:extLst>
              <a:ext uri="{28A0092B-C50C-407E-A947-70E740481C1C}">
                <a14:useLocalDpi xmlns:a14="http://schemas.microsoft.com/office/drawing/2010/main" val="0"/>
              </a:ext>
            </a:extLst>
          </a:blip>
          <a:srcRect b="1930"/>
          <a:stretch/>
        </p:blipFill>
        <p:spPr>
          <a:xfrm>
            <a:off x="5634318" y="953324"/>
            <a:ext cx="5427412" cy="4855805"/>
          </a:xfrm>
          <a:prstGeom prst="rect">
            <a:avLst/>
          </a:prstGeom>
        </p:spPr>
      </p:pic>
    </p:spTree>
    <p:extLst>
      <p:ext uri="{BB962C8B-B14F-4D97-AF65-F5344CB8AC3E}">
        <p14:creationId xmlns:p14="http://schemas.microsoft.com/office/powerpoint/2010/main" val="133190003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84E86-8823-4132-90D3-D2A5DA82E971}"/>
              </a:ext>
            </a:extLst>
          </p:cNvPr>
          <p:cNvSpPr>
            <a:spLocks noGrp="1"/>
          </p:cNvSpPr>
          <p:nvPr>
            <p:ph type="title"/>
          </p:nvPr>
        </p:nvSpPr>
        <p:spPr/>
        <p:txBody>
          <a:bodyPr/>
          <a:lstStyle/>
          <a:p>
            <a:r>
              <a:rPr lang="en-US" b="1" dirty="0">
                <a:solidFill>
                  <a:schemeClr val="tx2">
                    <a:lumMod val="75000"/>
                  </a:schemeClr>
                </a:solidFill>
                <a:highlight>
                  <a:srgbClr val="808000"/>
                </a:highlight>
              </a:rPr>
              <a:t>Resources:</a:t>
            </a:r>
            <a:endParaRPr lang="en-US" dirty="0"/>
          </a:p>
        </p:txBody>
      </p:sp>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09554" y="45400"/>
            <a:ext cx="1382446" cy="1239704"/>
          </a:xfrm>
        </p:spPr>
      </p:pic>
      <p:sp>
        <p:nvSpPr>
          <p:cNvPr id="4" name="Rounded Rectangle 3">
            <a:extLst>
              <a:ext uri="{FF2B5EF4-FFF2-40B4-BE49-F238E27FC236}">
                <a16:creationId xmlns:a16="http://schemas.microsoft.com/office/drawing/2014/main" id="{A2528CC4-1F97-F04A-B50E-20CDE07A7923}"/>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ED8F310-2F60-7F47-87C1-DD593EDB3F91}"/>
              </a:ext>
            </a:extLst>
          </p:cNvPr>
          <p:cNvSpPr/>
          <p:nvPr/>
        </p:nvSpPr>
        <p:spPr>
          <a:xfrm>
            <a:off x="996174" y="2363831"/>
            <a:ext cx="10122929" cy="1200329"/>
          </a:xfrm>
          <a:prstGeom prst="rect">
            <a:avLst/>
          </a:prstGeom>
        </p:spPr>
        <p:txBody>
          <a:bodyPr wrap="square">
            <a:spAutoFit/>
          </a:bodyPr>
          <a:lstStyle/>
          <a:p>
            <a:pPr marL="380990" indent="-380990">
              <a:buFont typeface="Arial" panose="020B0604020202020204" pitchFamily="34" charset="0"/>
              <a:buChar char="•"/>
            </a:pPr>
            <a:r>
              <a:rPr lang="en-US" dirty="0">
                <a:solidFill>
                  <a:srgbClr val="0F1111"/>
                </a:solidFill>
                <a:latin typeface="Amazon Ember"/>
              </a:rPr>
              <a:t>Project Team Leadership and Communication by </a:t>
            </a:r>
            <a:r>
              <a:rPr lang="en-US" dirty="0">
                <a:solidFill>
                  <a:srgbClr val="007185"/>
                </a:solidFill>
                <a:latin typeface="Amazon Ember"/>
                <a:hlinkClick r:id="rId3"/>
              </a:rPr>
              <a:t>Samuel Malachowsky</a:t>
            </a:r>
            <a:r>
              <a:rPr lang="en-US" dirty="0">
                <a:solidFill>
                  <a:srgbClr val="007185"/>
                </a:solidFill>
                <a:latin typeface="Amazon Ember"/>
              </a:rPr>
              <a:t>, 2018.</a:t>
            </a:r>
          </a:p>
          <a:p>
            <a:pPr marL="380990" indent="-380990">
              <a:buFont typeface="Arial" panose="020B0604020202020204" pitchFamily="34" charset="0"/>
              <a:buChar char="•"/>
            </a:pPr>
            <a:endParaRPr lang="en-US" dirty="0">
              <a:solidFill>
                <a:srgbClr val="007185"/>
              </a:solidFill>
              <a:latin typeface="Amazon Ember"/>
            </a:endParaRPr>
          </a:p>
          <a:p>
            <a:pPr marL="380990" indent="-380990">
              <a:buFont typeface="Arial" panose="020B0604020202020204" pitchFamily="34" charset="0"/>
              <a:buChar char="•"/>
            </a:pPr>
            <a:r>
              <a:rPr lang="en-US" dirty="0"/>
              <a:t>Leadership: Theory and Practice, 7th Edition.</a:t>
            </a:r>
          </a:p>
          <a:p>
            <a:pPr marL="380990" indent="-380990">
              <a:buFont typeface="Arial" panose="020B0604020202020204" pitchFamily="34" charset="0"/>
              <a:buChar char="•"/>
            </a:pPr>
            <a:endParaRPr lang="en-US" dirty="0">
              <a:solidFill>
                <a:srgbClr val="0F1111"/>
              </a:solidFill>
              <a:latin typeface="Amazon Ember"/>
            </a:endParaRPr>
          </a:p>
        </p:txBody>
      </p:sp>
      <p:pic>
        <p:nvPicPr>
          <p:cNvPr id="26626" name="Picture 2" descr="Amazon.com: Project Team Leadership and Communication (9781732378902):  Malachowsky, Samuel A: Books">
            <a:extLst>
              <a:ext uri="{FF2B5EF4-FFF2-40B4-BE49-F238E27FC236}">
                <a16:creationId xmlns:a16="http://schemas.microsoft.com/office/drawing/2014/main" id="{3158802A-E071-0D46-A700-7215849CA0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53754" y="1480496"/>
            <a:ext cx="1955800" cy="2413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189468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794832" y="100407"/>
            <a:ext cx="1397168" cy="1252906"/>
          </a:xfrm>
        </p:spPr>
      </p:pic>
      <p:sp>
        <p:nvSpPr>
          <p:cNvPr id="4" name="Rounded Rectangle 3">
            <a:extLst>
              <a:ext uri="{FF2B5EF4-FFF2-40B4-BE49-F238E27FC236}">
                <a16:creationId xmlns:a16="http://schemas.microsoft.com/office/drawing/2014/main" id="{B420750D-AC6B-E044-A92C-C12CF2ABCB37}"/>
              </a:ext>
            </a:extLst>
          </p:cNvPr>
          <p:cNvSpPr/>
          <p:nvPr/>
        </p:nvSpPr>
        <p:spPr>
          <a:xfrm>
            <a:off x="722375" y="6244683"/>
            <a:ext cx="3321800" cy="559967"/>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A" dirty="0"/>
              <a:t>Dr.Sara Adel</a:t>
            </a:r>
          </a:p>
        </p:txBody>
      </p:sp>
      <p:sp>
        <p:nvSpPr>
          <p:cNvPr id="3" name="Rectangle 2">
            <a:extLst>
              <a:ext uri="{FF2B5EF4-FFF2-40B4-BE49-F238E27FC236}">
                <a16:creationId xmlns:a16="http://schemas.microsoft.com/office/drawing/2014/main" id="{F56A2541-8959-1B41-91AD-C4A53C0CC9E2}"/>
              </a:ext>
            </a:extLst>
          </p:cNvPr>
          <p:cNvSpPr/>
          <p:nvPr/>
        </p:nvSpPr>
        <p:spPr>
          <a:xfrm>
            <a:off x="2898071" y="2461627"/>
            <a:ext cx="6067672" cy="1569660"/>
          </a:xfrm>
          <a:prstGeom prst="rect">
            <a:avLst/>
          </a:prstGeom>
        </p:spPr>
        <p:txBody>
          <a:bodyPr wrap="square">
            <a:spAutoFit/>
          </a:bodyPr>
          <a:lstStyle/>
          <a:p>
            <a:pPr algn="ctr"/>
            <a:r>
              <a:rPr lang="es"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rPr>
              <a:t>THANKS!</a:t>
            </a:r>
            <a:endParaRPr lang="en-SA" sz="9600" b="1" dirty="0">
              <a:solidFill>
                <a:srgbClr val="00B050"/>
              </a:solidFill>
              <a:highlight>
                <a:srgbClr val="F5FAA4"/>
              </a:highlight>
              <a:latin typeface="Bradley Hand" pitchFamily="2" charset="77"/>
              <a:ea typeface="Brush Script MT" panose="03060802040406070304" pitchFamily="66" charset="-122"/>
              <a:cs typeface="Brush Script MT" panose="03060802040406070304" pitchFamily="66" charset="-122"/>
            </a:endParaRPr>
          </a:p>
        </p:txBody>
      </p:sp>
    </p:spTree>
    <p:extLst>
      <p:ext uri="{BB962C8B-B14F-4D97-AF65-F5344CB8AC3E}">
        <p14:creationId xmlns:p14="http://schemas.microsoft.com/office/powerpoint/2010/main" val="3301914969"/>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CDCE0"/>
      </a:lt2>
      <a:accent1>
        <a:srgbClr val="415588"/>
      </a:accent1>
      <a:accent2>
        <a:srgbClr val="4294B6"/>
      </a:accent2>
      <a:accent3>
        <a:srgbClr val="087D7C"/>
      </a:accent3>
      <a:accent4>
        <a:srgbClr val="2CB663"/>
      </a:accent4>
      <a:accent5>
        <a:srgbClr val="DF8822"/>
      </a:accent5>
      <a:accent6>
        <a:srgbClr val="BC410A"/>
      </a:accent6>
      <a:hlink>
        <a:srgbClr val="5977C4"/>
      </a:hlink>
      <a:folHlink>
        <a:srgbClr val="A1A9BF"/>
      </a:folHlink>
    </a:clrScheme>
    <a:fontScheme name="Gallery">
      <a:majorFont>
        <a:latin typeface="Century Gothic" panose="020B0502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lumMod val="108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E050AC27-895F-4B90-991D-A6818FC89AB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32730</TotalTime>
  <Words>8040</Words>
  <Application>Microsoft Macintosh PowerPoint</Application>
  <PresentationFormat>Widescreen</PresentationFormat>
  <Paragraphs>657</Paragraphs>
  <Slides>62</Slides>
  <Notes>34</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62</vt:i4>
      </vt:variant>
    </vt:vector>
  </HeadingPairs>
  <TitlesOfParts>
    <vt:vector size="72" baseType="lpstr">
      <vt:lpstr>Amazon Ember</vt:lpstr>
      <vt:lpstr>Arial</vt:lpstr>
      <vt:lpstr>Bradley Hand</vt:lpstr>
      <vt:lpstr>Calibri</vt:lpstr>
      <vt:lpstr>Century Gothic</vt:lpstr>
      <vt:lpstr>Merriweather</vt:lpstr>
      <vt:lpstr>Times</vt:lpstr>
      <vt:lpstr>TimesNewRomanPS</vt:lpstr>
      <vt:lpstr>Wingdings</vt:lpstr>
      <vt:lpstr>Gallery</vt:lpstr>
      <vt:lpstr>Theories of Leadership   Chapter 4</vt:lpstr>
      <vt:lpstr>Learning Outcomes:</vt:lpstr>
      <vt:lpstr> Theories of Leadership</vt:lpstr>
      <vt:lpstr>PowerPoint Presentation</vt:lpstr>
      <vt:lpstr> “Great Man” Theory  (1900’s)</vt:lpstr>
      <vt:lpstr>PowerPoint Presentation</vt:lpstr>
      <vt:lpstr>PowerPoint Presentation</vt:lpstr>
      <vt:lpstr> Trait Theory  (1940’s – 1950’s)</vt:lpstr>
      <vt:lpstr>PowerPoint Presentation</vt:lpstr>
      <vt:lpstr>PowerPoint Presentation</vt:lpstr>
      <vt:lpstr>What Traits associated with Leadership ?</vt:lpstr>
      <vt:lpstr>TRAITS AND SKILLS FOR LEADER</vt:lpstr>
      <vt:lpstr> Behavioral Theories (1950’s – 1960’s)</vt:lpstr>
      <vt:lpstr>University of Iowa and Ohio State Studies </vt:lpstr>
      <vt:lpstr>University of Michigan Study and Managerial Grid</vt:lpstr>
      <vt:lpstr>The Managerial Grid</vt:lpstr>
      <vt:lpstr> Contingency Theories  (1960’s– 1970’s)</vt:lpstr>
      <vt:lpstr>Describe the four major contingency leadership  theories? </vt:lpstr>
      <vt:lpstr>1) The Fiedler Model</vt:lpstr>
      <vt:lpstr>The Fiedler Model - Least-Preferred Coworker Questionnaire </vt:lpstr>
      <vt:lpstr>Least-Preferred Coworker Questionnaire</vt:lpstr>
      <vt:lpstr> 2) Situational Leadership Theory (SLT)</vt:lpstr>
      <vt:lpstr>Situational Leadership Theory (cont.)</vt:lpstr>
      <vt:lpstr>Situational Leadership Theory (cont.)</vt:lpstr>
      <vt:lpstr>Situational Leadership Theory (cont.) </vt:lpstr>
      <vt:lpstr>Situational Leadership Theory (cont.)</vt:lpstr>
      <vt:lpstr>3) Participative Theories   Leader-Participation Model (Yroom &amp; Yetton’s Leader-Participation Model ) </vt:lpstr>
      <vt:lpstr>Leader-Participation Model ( contingency variables)</vt:lpstr>
      <vt:lpstr>4) Path-Goal Theory</vt:lpstr>
      <vt:lpstr>Path-Goal Model</vt:lpstr>
      <vt:lpstr> Modern Views Of Leadership</vt:lpstr>
      <vt:lpstr>Modern Views Of Leadership</vt:lpstr>
      <vt:lpstr>1)- Leader-Member Exchange Theory (LMX).</vt:lpstr>
      <vt:lpstr>2)- Transactional vs. Transformational Leaders</vt:lpstr>
      <vt:lpstr>3)- Charismatic vs. Visionary Leaders</vt:lpstr>
      <vt:lpstr>4)- Leaders and Teams</vt:lpstr>
      <vt:lpstr> </vt:lpstr>
      <vt:lpstr>Influence</vt:lpstr>
      <vt:lpstr>Influence Types:</vt:lpstr>
      <vt:lpstr>Influence Types activity.</vt:lpstr>
      <vt:lpstr> </vt:lpstr>
      <vt:lpstr>Motivators</vt:lpstr>
      <vt:lpstr>Extrinsic Motivators</vt:lpstr>
      <vt:lpstr>Intrinsic Motivators</vt:lpstr>
      <vt:lpstr> Your Motivators activity</vt:lpstr>
      <vt:lpstr> Leaders Professional Ethics </vt:lpstr>
      <vt:lpstr>Leaders Professional Ethics</vt:lpstr>
      <vt:lpstr> National Culture </vt:lpstr>
      <vt:lpstr>National Culture</vt:lpstr>
      <vt:lpstr>National Culture</vt:lpstr>
      <vt:lpstr> Emotional Intelligence (EI) </vt:lpstr>
      <vt:lpstr>Emotional Intelligence (EI)</vt:lpstr>
      <vt:lpstr>PowerPoint Presentation</vt:lpstr>
      <vt:lpstr>Summary and Conclusions</vt:lpstr>
      <vt:lpstr>PowerPoint Presentation</vt:lpstr>
      <vt:lpstr>Self Assessment</vt:lpstr>
      <vt:lpstr>PowerPoint Presentation</vt:lpstr>
      <vt:lpstr>PowerPoint Presentation</vt:lpstr>
      <vt:lpstr>PowerPoint Presentation</vt:lpstr>
      <vt:lpstr>PowerPoint Presentation</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SARA ADEL</cp:lastModifiedBy>
  <cp:revision>196</cp:revision>
  <dcterms:created xsi:type="dcterms:W3CDTF">2020-10-15T07:04:09Z</dcterms:created>
  <dcterms:modified xsi:type="dcterms:W3CDTF">2021-09-24T20:08:11Z</dcterms:modified>
</cp:coreProperties>
</file>