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8"/>
  </p:notesMasterIdLst>
  <p:sldIdLst>
    <p:sldId id="260" r:id="rId2"/>
    <p:sldId id="303" r:id="rId3"/>
    <p:sldId id="312" r:id="rId4"/>
    <p:sldId id="313" r:id="rId5"/>
    <p:sldId id="314" r:id="rId6"/>
    <p:sldId id="304" r:id="rId7"/>
    <p:sldId id="315" r:id="rId8"/>
    <p:sldId id="316" r:id="rId9"/>
    <p:sldId id="317" r:id="rId10"/>
    <p:sldId id="318" r:id="rId11"/>
    <p:sldId id="319" r:id="rId12"/>
    <p:sldId id="305" r:id="rId13"/>
    <p:sldId id="320" r:id="rId14"/>
    <p:sldId id="321" r:id="rId15"/>
    <p:sldId id="322" r:id="rId16"/>
    <p:sldId id="323" r:id="rId17"/>
    <p:sldId id="324" r:id="rId18"/>
    <p:sldId id="325" r:id="rId19"/>
    <p:sldId id="327" r:id="rId20"/>
    <p:sldId id="328" r:id="rId21"/>
    <p:sldId id="329" r:id="rId22"/>
    <p:sldId id="330" r:id="rId23"/>
    <p:sldId id="331" r:id="rId24"/>
    <p:sldId id="332" r:id="rId25"/>
    <p:sldId id="333" r:id="rId26"/>
    <p:sldId id="326" r:id="rId27"/>
    <p:sldId id="334" r:id="rId28"/>
    <p:sldId id="335" r:id="rId29"/>
    <p:sldId id="336" r:id="rId30"/>
    <p:sldId id="337" r:id="rId31"/>
    <p:sldId id="338" r:id="rId32"/>
    <p:sldId id="339" r:id="rId33"/>
    <p:sldId id="340" r:id="rId34"/>
    <p:sldId id="342" r:id="rId35"/>
    <p:sldId id="341" r:id="rId36"/>
    <p:sldId id="291"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4" d="100"/>
          <a:sy n="64" d="100"/>
        </p:scale>
        <p:origin x="72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9/20/2023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2554545"/>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Operational &amp; Strategic Risk Management</a:t>
            </a:r>
          </a:p>
          <a:p>
            <a:r>
              <a:rPr lang="en-US" sz="2800" b="1" dirty="0" smtClean="0">
                <a:solidFill>
                  <a:srgbClr val="00B0F0"/>
                </a:solidFill>
                <a:latin typeface="Times New Roman" panose="02020603050405020304" pitchFamily="18" charset="0"/>
                <a:cs typeface="Times New Roman" panose="02020603050405020304" pitchFamily="18" charset="0"/>
              </a:rPr>
              <a:t>PMG630</a:t>
            </a:r>
            <a:endParaRPr lang="en-US" sz="3200" b="1" dirty="0" smtClean="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smtClean="0">
                <a:solidFill>
                  <a:srgbClr val="00B0F0"/>
                </a:solidFill>
                <a:latin typeface="Times New Roman" panose="02020603050405020304" pitchFamily="18" charset="0"/>
                <a:cs typeface="Times New Roman" panose="02020603050405020304" pitchFamily="18" charset="0"/>
              </a:rPr>
              <a:t>Nael Zabel</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FMEA FORMAT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11654BB8-9659-4A97-8257-3AE4E334D6CC}"/>
              </a:ext>
            </a:extLst>
          </p:cNvPr>
          <p:cNvSpPr txBox="1">
            <a:spLocks/>
          </p:cNvSpPr>
          <p:nvPr/>
        </p:nvSpPr>
        <p:spPr>
          <a:xfrm>
            <a:off x="838200" y="1825625"/>
            <a:ext cx="10515600" cy="38227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A tabular form or worksheet is used to collect information and document failure analysis in FMEA. Figure 3.6 shows an of an FMEA worksheet. Similar to HAZOP studies, the FMEA worksheet is often done in </a:t>
            </a:r>
            <a:r>
              <a:rPr lang="en-US" sz="3200" dirty="0">
                <a:solidFill>
                  <a:prstClr val="black"/>
                </a:solidFill>
                <a:highlight>
                  <a:srgbClr val="FFFF00"/>
                </a:highlight>
                <a:latin typeface="Calibri" panose="020F0502020204030204"/>
              </a:rPr>
              <a:t>reference to a larger system analysis. </a:t>
            </a: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374362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FMEA FORMAT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11654BB8-9659-4A97-8257-3AE4E334D6CC}"/>
              </a:ext>
            </a:extLst>
          </p:cNvPr>
          <p:cNvSpPr txBox="1">
            <a:spLocks/>
          </p:cNvSpPr>
          <p:nvPr/>
        </p:nvSpPr>
        <p:spPr>
          <a:xfrm>
            <a:off x="838200" y="1825625"/>
            <a:ext cx="10515600" cy="38227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Correspondingly, each FMEA worksheet typically refers to one of the parts or components depicted in a system diagram such as PFD or P&amp;ID used in the application of HAZOP. An item analysis for simple systems may also be used, as illustrated in Figure 3.5. An item analysis is a listing of a system’s basic components.</a:t>
            </a:r>
          </a:p>
          <a:p>
            <a:pPr marL="0" indent="0" algn="just">
              <a:buFont typeface="Arial" panose="020B0604020202020204" pitchFamily="34" charset="0"/>
              <a:buNone/>
              <a:defRPr/>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34966234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FMEA FORMAT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CBEE321-7183-4795-8CAE-2950A684A646}"/>
              </a:ext>
            </a:extLst>
          </p:cNvPr>
          <p:cNvSpPr txBox="1">
            <a:spLocks/>
          </p:cNvSpPr>
          <p:nvPr/>
        </p:nvSpPr>
        <p:spPr>
          <a:xfrm>
            <a:off x="838200" y="1825625"/>
            <a:ext cx="10515600" cy="29845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The FMEA worksheet generally follows the key questions of the risk management process. Very notably, the precursory question What should go right? Is posed first. It is similar to the notion of design intention HAZOP. </a:t>
            </a:r>
          </a:p>
        </p:txBody>
      </p:sp>
    </p:spTree>
    <p:extLst>
      <p:ext uri="{BB962C8B-B14F-4D97-AF65-F5344CB8AC3E}">
        <p14:creationId xmlns:p14="http://schemas.microsoft.com/office/powerpoint/2010/main" val="4395256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FMEA FORMAT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CBEE321-7183-4795-8CAE-2950A684A646}"/>
              </a:ext>
            </a:extLst>
          </p:cNvPr>
          <p:cNvSpPr txBox="1">
            <a:spLocks/>
          </p:cNvSpPr>
          <p:nvPr/>
        </p:nvSpPr>
        <p:spPr>
          <a:xfrm>
            <a:off x="838200" y="1825625"/>
            <a:ext cx="10515600" cy="29845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However, in FMEA, the design intent is explicitly documented and captured in the worksheet itself, unlike in HAZOP where it is primarily implied. The following are the descriptions of columns that correspond to the FMEA worksheet shown in Figure 3.6.</a:t>
            </a:r>
          </a:p>
        </p:txBody>
      </p:sp>
    </p:spTree>
    <p:extLst>
      <p:ext uri="{BB962C8B-B14F-4D97-AF65-F5344CB8AC3E}">
        <p14:creationId xmlns:p14="http://schemas.microsoft.com/office/powerpoint/2010/main" val="6294355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Risk Priority Number</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B05170F7-89F6-4932-8811-326BFE70DB79}"/>
              </a:ext>
            </a:extLst>
          </p:cNvPr>
          <p:cNvSpPr txBox="1"/>
          <p:nvPr/>
        </p:nvSpPr>
        <p:spPr>
          <a:xfrm>
            <a:off x="859067" y="1607122"/>
            <a:ext cx="9902229" cy="2554545"/>
          </a:xfrm>
          <a:prstGeom prst="rect">
            <a:avLst/>
          </a:prstGeom>
          <a:noFill/>
        </p:spPr>
        <p:txBody>
          <a:bodyPr wrap="square">
            <a:spAutoFit/>
          </a:bodyPr>
          <a:lstStyle/>
          <a:p>
            <a:r>
              <a:rPr lang="en-US" sz="3200" dirty="0">
                <a:solidFill>
                  <a:prstClr val="black"/>
                </a:solidFill>
                <a:latin typeface="Calibri" panose="020F0502020204030204"/>
              </a:rPr>
              <a:t>Risk priority number (RPN) is a function of the three parameters such as: the severity of the effect of failure, the probability of occurrence, and the ease of detection for each failure mode. RPN is calculated by multiplying these three numbers as per the formula below,</a:t>
            </a:r>
          </a:p>
        </p:txBody>
      </p:sp>
      <p:pic>
        <p:nvPicPr>
          <p:cNvPr id="9" name="Picture 8">
            <a:extLst>
              <a:ext uri="{FF2B5EF4-FFF2-40B4-BE49-F238E27FC236}">
                <a16:creationId xmlns:a16="http://schemas.microsoft.com/office/drawing/2014/main" id="{33FAE1DE-8D58-47D6-8115-2D34C62A0EDF}"/>
              </a:ext>
            </a:extLst>
          </p:cNvPr>
          <p:cNvPicPr>
            <a:picLocks noChangeAspect="1"/>
          </p:cNvPicPr>
          <p:nvPr/>
        </p:nvPicPr>
        <p:blipFill>
          <a:blip r:embed="rId2"/>
          <a:stretch>
            <a:fillRect/>
          </a:stretch>
        </p:blipFill>
        <p:spPr>
          <a:xfrm>
            <a:off x="1118791" y="4322172"/>
            <a:ext cx="8105775" cy="1278592"/>
          </a:xfrm>
          <a:prstGeom prst="rect">
            <a:avLst/>
          </a:prstGeom>
        </p:spPr>
      </p:pic>
    </p:spTree>
    <p:extLst>
      <p:ext uri="{BB962C8B-B14F-4D97-AF65-F5344CB8AC3E}">
        <p14:creationId xmlns:p14="http://schemas.microsoft.com/office/powerpoint/2010/main" val="8546910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FMEA FORMAT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Content Placeholder 2">
            <a:extLst>
              <a:ext uri="{FF2B5EF4-FFF2-40B4-BE49-F238E27FC236}">
                <a16:creationId xmlns:a16="http://schemas.microsoft.com/office/drawing/2014/main" id="{C6B9E89C-98AE-43B2-A628-EC2B97EB58CD}"/>
              </a:ext>
            </a:extLst>
          </p:cNvPr>
          <p:cNvSpPr txBox="1">
            <a:spLocks/>
          </p:cNvSpPr>
          <p:nvPr/>
        </p:nvSpPr>
        <p:spPr>
          <a:xfrm>
            <a:off x="1103312" y="1461292"/>
            <a:ext cx="10515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dirty="0">
                <a:solidFill>
                  <a:prstClr val="black"/>
                </a:solidFill>
                <a:latin typeface="Calibri" panose="020F0502020204030204"/>
              </a:rPr>
              <a:t>•  What should go right?</a:t>
            </a:r>
          </a:p>
          <a:p>
            <a:pPr marL="0" indent="0">
              <a:buFont typeface="Arial" panose="020B0604020202020204" pitchFamily="34" charset="0"/>
              <a:buNone/>
            </a:pPr>
            <a:r>
              <a:rPr lang="en-US" sz="3200" dirty="0">
                <a:solidFill>
                  <a:prstClr val="black"/>
                </a:solidFill>
                <a:latin typeface="Calibri" panose="020F0502020204030204"/>
              </a:rPr>
              <a:t>{ Column 1: Functional objectives of the subsystem or component</a:t>
            </a:r>
          </a:p>
          <a:p>
            <a:pPr marL="0" indent="0">
              <a:buFont typeface="Arial" panose="020B0604020202020204" pitchFamily="34" charset="0"/>
              <a:buNone/>
            </a:pPr>
            <a:r>
              <a:rPr lang="en-US" sz="3200" dirty="0">
                <a:solidFill>
                  <a:prstClr val="black"/>
                </a:solidFill>
                <a:latin typeface="Calibri" panose="020F0502020204030204"/>
              </a:rPr>
              <a:t>•  What can go wrong?</a:t>
            </a:r>
          </a:p>
          <a:p>
            <a:pPr marL="0" indent="0">
              <a:buFont typeface="Arial" panose="020B0604020202020204" pitchFamily="34" charset="0"/>
              <a:buNone/>
            </a:pPr>
            <a:r>
              <a:rPr lang="en-US" sz="3200" dirty="0">
                <a:solidFill>
                  <a:prstClr val="black"/>
                </a:solidFill>
                <a:latin typeface="Calibri" panose="020F0502020204030204"/>
              </a:rPr>
              <a:t>{ Column 2: Failure modes that prevent the achievement of </a:t>
            </a:r>
          </a:p>
          <a:p>
            <a:pPr marL="0" indent="0">
              <a:buFont typeface="Arial" panose="020B0604020202020204" pitchFamily="34" charset="0"/>
              <a:buNone/>
            </a:pPr>
            <a:r>
              <a:rPr lang="en-US" sz="3200" dirty="0">
                <a:solidFill>
                  <a:prstClr val="black"/>
                </a:solidFill>
                <a:latin typeface="Calibri" panose="020F0502020204030204"/>
              </a:rPr>
              <a:t>objectives</a:t>
            </a:r>
          </a:p>
          <a:p>
            <a:pPr marL="0" indent="0">
              <a:buFont typeface="Arial" panose="020B0604020202020204" pitchFamily="34" charset="0"/>
              <a:buNone/>
            </a:pPr>
            <a:r>
              <a:rPr lang="en-US" sz="3200" dirty="0">
                <a:solidFill>
                  <a:prstClr val="black"/>
                </a:solidFill>
                <a:latin typeface="Calibri" panose="020F0502020204030204"/>
              </a:rPr>
              <a:t>•  What are the causes and consequences?</a:t>
            </a:r>
          </a:p>
          <a:p>
            <a:pPr marL="0" indent="0">
              <a:buFont typeface="Arial" panose="020B0604020202020204" pitchFamily="34" charset="0"/>
              <a:buNone/>
            </a:pPr>
            <a:r>
              <a:rPr lang="en-US" sz="3200" dirty="0">
                <a:solidFill>
                  <a:prstClr val="black"/>
                </a:solidFill>
                <a:latin typeface="Calibri" panose="020F0502020204030204"/>
              </a:rPr>
              <a:t>The failure modes are described as risk events in terms of</a:t>
            </a:r>
          </a:p>
          <a:p>
            <a:pPr marL="0" indent="0">
              <a:buFont typeface="Arial" panose="020B0604020202020204" pitchFamily="34" charset="0"/>
              <a:buNone/>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16467276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FMEA FORMAT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C6B9E89C-98AE-43B2-A628-EC2B97EB58CD}"/>
              </a:ext>
            </a:extLst>
          </p:cNvPr>
          <p:cNvSpPr txBox="1">
            <a:spLocks/>
          </p:cNvSpPr>
          <p:nvPr/>
        </p:nvSpPr>
        <p:spPr>
          <a:xfrm>
            <a:off x="838198" y="1829040"/>
            <a:ext cx="10515600" cy="304403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US" sz="3200" dirty="0">
                <a:solidFill>
                  <a:prstClr val="black"/>
                </a:solidFill>
                <a:latin typeface="Calibri" panose="020F0502020204030204"/>
              </a:rPr>
              <a:t>{ Column 3: Consequences of failure (labeled effects in the </a:t>
            </a:r>
          </a:p>
          <a:p>
            <a:pPr marL="0" indent="0">
              <a:buFont typeface="Arial" panose="020B0604020202020204" pitchFamily="34" charset="0"/>
              <a:buNone/>
              <a:defRPr/>
            </a:pPr>
            <a:r>
              <a:rPr lang="en-US" sz="3200" dirty="0">
                <a:solidFill>
                  <a:prstClr val="black"/>
                </a:solidFill>
                <a:latin typeface="Calibri" panose="020F0502020204030204"/>
              </a:rPr>
              <a:t>FMEA worksheet)</a:t>
            </a:r>
          </a:p>
          <a:p>
            <a:pPr marL="0" indent="0">
              <a:buFont typeface="Arial" panose="020B0604020202020204" pitchFamily="34" charset="0"/>
              <a:buNone/>
              <a:defRPr/>
            </a:pPr>
            <a:r>
              <a:rPr lang="en-US" sz="3200" dirty="0">
                <a:solidFill>
                  <a:prstClr val="black"/>
                </a:solidFill>
                <a:latin typeface="Calibri" panose="020F0502020204030204"/>
              </a:rPr>
              <a:t>{ Column 4: Severity (S) of the consequences</a:t>
            </a:r>
          </a:p>
          <a:p>
            <a:pPr marL="0" indent="0">
              <a:buFont typeface="Arial" panose="020B0604020202020204" pitchFamily="34" charset="0"/>
              <a:buNone/>
              <a:defRPr/>
            </a:pPr>
            <a:r>
              <a:rPr lang="en-US" sz="3200" dirty="0">
                <a:solidFill>
                  <a:prstClr val="black"/>
                </a:solidFill>
                <a:latin typeface="Calibri" panose="020F0502020204030204"/>
              </a:rPr>
              <a:t>{ Column 5: Potential causes of failure</a:t>
            </a:r>
          </a:p>
        </p:txBody>
      </p:sp>
    </p:spTree>
    <p:extLst>
      <p:ext uri="{BB962C8B-B14F-4D97-AF65-F5344CB8AC3E}">
        <p14:creationId xmlns:p14="http://schemas.microsoft.com/office/powerpoint/2010/main" val="27365597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FMEA FORMAT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85CB30F6-D326-419E-947B-993D7F976298}"/>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solidFill>
                  <a:prstClr val="black"/>
                </a:solidFill>
                <a:latin typeface="Calibri" panose="020F0502020204030204"/>
              </a:rPr>
              <a:t>•  What are the likelihood or chances of occurrence?</a:t>
            </a:r>
          </a:p>
          <a:p>
            <a:pPr marL="0" indent="0">
              <a:buFont typeface="Arial" panose="020B0604020202020204" pitchFamily="34" charset="0"/>
              <a:buNone/>
            </a:pPr>
            <a:r>
              <a:rPr lang="en-US" dirty="0">
                <a:solidFill>
                  <a:prstClr val="black"/>
                </a:solidFill>
                <a:latin typeface="Calibri" panose="020F0502020204030204"/>
              </a:rPr>
              <a:t>{ Column 6: Likelihood (L) of each causes or failure (labeled </a:t>
            </a:r>
          </a:p>
          <a:p>
            <a:pPr marL="0" indent="0">
              <a:buFont typeface="Arial" panose="020B0604020202020204" pitchFamily="34" charset="0"/>
              <a:buNone/>
            </a:pPr>
            <a:r>
              <a:rPr lang="en-US" dirty="0" err="1">
                <a:solidFill>
                  <a:prstClr val="black"/>
                </a:solidFill>
                <a:latin typeface="Calibri" panose="020F0502020204030204"/>
              </a:rPr>
              <a:t>occurrencesin</a:t>
            </a:r>
            <a:r>
              <a:rPr lang="en-US" dirty="0">
                <a:solidFill>
                  <a:prstClr val="black"/>
                </a:solidFill>
                <a:latin typeface="Calibri" panose="020F0502020204030204"/>
              </a:rPr>
              <a:t> the FMEA worksheet)</a:t>
            </a:r>
          </a:p>
          <a:p>
            <a:pPr marL="0" indent="0">
              <a:buFont typeface="Arial" panose="020B0604020202020204" pitchFamily="34" charset="0"/>
              <a:buNone/>
            </a:pPr>
            <a:r>
              <a:rPr lang="en-US" dirty="0">
                <a:solidFill>
                  <a:prstClr val="black"/>
                </a:solidFill>
                <a:latin typeface="Calibri" panose="020F0502020204030204"/>
              </a:rPr>
              <a:t>•  What can be done to </a:t>
            </a:r>
            <a:r>
              <a:rPr lang="en-US" dirty="0" err="1">
                <a:solidFill>
                  <a:prstClr val="black"/>
                </a:solidFill>
                <a:latin typeface="Calibri" panose="020F0502020204030204"/>
              </a:rPr>
              <a:t>detect,control,and</a:t>
            </a:r>
            <a:r>
              <a:rPr lang="en-US" dirty="0">
                <a:solidFill>
                  <a:prstClr val="black"/>
                </a:solidFill>
                <a:latin typeface="Calibri" panose="020F0502020204030204"/>
              </a:rPr>
              <a:t> manage them?</a:t>
            </a:r>
          </a:p>
          <a:p>
            <a:pPr marL="0" indent="0">
              <a:buFont typeface="Arial" panose="020B0604020202020204" pitchFamily="34" charset="0"/>
              <a:buNone/>
            </a:pPr>
            <a:r>
              <a:rPr lang="en-US" dirty="0">
                <a:solidFill>
                  <a:prstClr val="black"/>
                </a:solidFill>
                <a:latin typeface="Calibri" panose="020F0502020204030204"/>
              </a:rPr>
              <a:t>{ Column 7: Existing detection, prevention, and control measures</a:t>
            </a:r>
          </a:p>
          <a:p>
            <a:pPr marL="0" indent="0">
              <a:buFont typeface="Arial" panose="020B0604020202020204" pitchFamily="34" charset="0"/>
              <a:buNone/>
            </a:pPr>
            <a:r>
              <a:rPr lang="en-US" dirty="0">
                <a:solidFill>
                  <a:prstClr val="black"/>
                </a:solidFill>
                <a:latin typeface="Calibri" panose="020F0502020204030204"/>
              </a:rPr>
              <a:t>{ Column 8: Rating for existing detection (D), prevention, and </a:t>
            </a:r>
          </a:p>
          <a:p>
            <a:pPr marL="0" indent="0">
              <a:buFont typeface="Arial" panose="020B0604020202020204" pitchFamily="34" charset="0"/>
              <a:buNone/>
            </a:pPr>
            <a:r>
              <a:rPr lang="en-US" dirty="0">
                <a:solidFill>
                  <a:prstClr val="black"/>
                </a:solidFill>
                <a:latin typeface="Calibri" panose="020F0502020204030204"/>
              </a:rPr>
              <a:t>control measures</a:t>
            </a:r>
          </a:p>
        </p:txBody>
      </p:sp>
    </p:spTree>
    <p:extLst>
      <p:ext uri="{BB962C8B-B14F-4D97-AF65-F5344CB8AC3E}">
        <p14:creationId xmlns:p14="http://schemas.microsoft.com/office/powerpoint/2010/main" val="20109693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FMEA FORMAT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AD941533-176B-4985-B971-897D032B7364}"/>
              </a:ext>
            </a:extLst>
          </p:cNvPr>
          <p:cNvSpPr txBox="1">
            <a:spLocks/>
          </p:cNvSpPr>
          <p:nvPr/>
        </p:nvSpPr>
        <p:spPr>
          <a:xfrm>
            <a:off x="838200" y="1825625"/>
            <a:ext cx="10515600" cy="30035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solidFill>
                  <a:prstClr val="black"/>
                </a:solidFill>
                <a:latin typeface="Calibri" panose="020F0502020204030204"/>
              </a:rPr>
              <a:t>{ Column 9: The risk score determined by the likelihood, severity, and effectiveness of existing detection, prevention, and </a:t>
            </a:r>
          </a:p>
          <a:p>
            <a:pPr marL="0" indent="0">
              <a:buFont typeface="Arial" panose="020B0604020202020204" pitchFamily="34" charset="0"/>
              <a:buNone/>
            </a:pPr>
            <a:r>
              <a:rPr lang="en-US" dirty="0">
                <a:solidFill>
                  <a:prstClr val="black"/>
                </a:solidFill>
                <a:latin typeface="Calibri" panose="020F0502020204030204"/>
              </a:rPr>
              <a:t>control measures to address failure, evaluated as L ×S ×D</a:t>
            </a:r>
          </a:p>
          <a:p>
            <a:pPr marL="0" indent="0">
              <a:buFont typeface="Arial" panose="020B0604020202020204" pitchFamily="34" charset="0"/>
              <a:buNone/>
            </a:pPr>
            <a:r>
              <a:rPr lang="en-US" dirty="0">
                <a:solidFill>
                  <a:prstClr val="black"/>
                </a:solidFill>
                <a:latin typeface="Calibri" panose="020F0502020204030204"/>
              </a:rPr>
              <a:t>{ Column 10: Recommendations for additional prevention and </a:t>
            </a:r>
          </a:p>
          <a:p>
            <a:pPr marL="0" indent="0">
              <a:buFont typeface="Arial" panose="020B0604020202020204" pitchFamily="34" charset="0"/>
              <a:buNone/>
            </a:pPr>
            <a:r>
              <a:rPr lang="en-US" dirty="0">
                <a:solidFill>
                  <a:prstClr val="black"/>
                </a:solidFill>
                <a:latin typeface="Calibri" panose="020F0502020204030204"/>
              </a:rPr>
              <a:t>control measures to address the failures, their causes, and </a:t>
            </a:r>
          </a:p>
          <a:p>
            <a:pPr marL="0" indent="0">
              <a:buFont typeface="Arial" panose="020B0604020202020204" pitchFamily="34" charset="0"/>
              <a:buNone/>
            </a:pPr>
            <a:r>
              <a:rPr lang="en-US" dirty="0">
                <a:solidFill>
                  <a:prstClr val="black"/>
                </a:solidFill>
                <a:latin typeface="Calibri" panose="020F0502020204030204"/>
              </a:rPr>
              <a:t>consequences</a:t>
            </a:r>
          </a:p>
        </p:txBody>
      </p:sp>
    </p:spTree>
    <p:extLst>
      <p:ext uri="{BB962C8B-B14F-4D97-AF65-F5344CB8AC3E}">
        <p14:creationId xmlns:p14="http://schemas.microsoft.com/office/powerpoint/2010/main" val="23835336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FMEA FORMAT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CC43ADFE-2656-4B4E-9A84-C5671FA286CD}"/>
              </a:ext>
            </a:extLst>
          </p:cNvPr>
          <p:cNvPicPr>
            <a:picLocks noChangeAspect="1"/>
          </p:cNvPicPr>
          <p:nvPr/>
        </p:nvPicPr>
        <p:blipFill>
          <a:blip r:embed="rId2"/>
          <a:stretch>
            <a:fillRect/>
          </a:stretch>
        </p:blipFill>
        <p:spPr>
          <a:xfrm>
            <a:off x="857250" y="1384157"/>
            <a:ext cx="10953750" cy="4231628"/>
          </a:xfrm>
          <a:prstGeom prst="rect">
            <a:avLst/>
          </a:prstGeom>
        </p:spPr>
      </p:pic>
    </p:spTree>
    <p:extLst>
      <p:ext uri="{BB962C8B-B14F-4D97-AF65-F5344CB8AC3E}">
        <p14:creationId xmlns:p14="http://schemas.microsoft.com/office/powerpoint/2010/main" val="42425613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00C3972-35B7-4642-B6CF-92FC456956EA}"/>
              </a:ext>
            </a:extLst>
          </p:cNvPr>
          <p:cNvSpPr txBox="1">
            <a:spLocks/>
          </p:cNvSpPr>
          <p:nvPr/>
        </p:nvSpPr>
        <p:spPr>
          <a:xfrm>
            <a:off x="933450" y="1597906"/>
            <a:ext cx="10515600" cy="391107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Aft>
                <a:spcPts val="1200"/>
              </a:spcAft>
              <a:buFont typeface="Arial" panose="020B0604020202020204" pitchFamily="34" charset="0"/>
              <a:buNone/>
            </a:pPr>
            <a:r>
              <a:rPr lang="en-US" sz="3200" dirty="0">
                <a:solidFill>
                  <a:prstClr val="black"/>
                </a:solidFill>
                <a:latin typeface="Calibri" panose="020F0502020204030204"/>
              </a:rPr>
              <a:t>1.  Define the system and the scope of the study.</a:t>
            </a:r>
          </a:p>
          <a:p>
            <a:pPr marL="0" indent="0" algn="just">
              <a:spcAft>
                <a:spcPts val="1200"/>
              </a:spcAft>
              <a:buFont typeface="Arial" panose="020B0604020202020204" pitchFamily="34" charset="0"/>
              <a:buNone/>
            </a:pPr>
            <a:r>
              <a:rPr lang="en-US" sz="3200" dirty="0">
                <a:solidFill>
                  <a:prstClr val="black"/>
                </a:solidFill>
                <a:latin typeface="Calibri" panose="020F0502020204030204"/>
              </a:rPr>
              <a:t>2.  Identify the key functional objectives.</a:t>
            </a:r>
          </a:p>
          <a:p>
            <a:pPr marL="0" indent="0" algn="just">
              <a:spcAft>
                <a:spcPts val="1200"/>
              </a:spcAft>
              <a:buFont typeface="Arial" panose="020B0604020202020204" pitchFamily="34" charset="0"/>
              <a:buNone/>
            </a:pPr>
            <a:r>
              <a:rPr lang="en-US" sz="3200" dirty="0">
                <a:solidFill>
                  <a:prstClr val="black"/>
                </a:solidFill>
                <a:latin typeface="Calibri" panose="020F0502020204030204"/>
              </a:rPr>
              <a:t>3.  For each objective, identify the ways failure can occur (the failure modes).</a:t>
            </a:r>
          </a:p>
          <a:p>
            <a:pPr marL="0" indent="0">
              <a:buFont typeface="Arial" panose="020B0604020202020204" pitchFamily="34" charset="0"/>
              <a:buNone/>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17851757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00C3972-35B7-4642-B6CF-92FC456956EA}"/>
              </a:ext>
            </a:extLst>
          </p:cNvPr>
          <p:cNvSpPr txBox="1">
            <a:spLocks/>
          </p:cNvSpPr>
          <p:nvPr/>
        </p:nvSpPr>
        <p:spPr>
          <a:xfrm>
            <a:off x="933450" y="1597906"/>
            <a:ext cx="10515600" cy="391107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Aft>
                <a:spcPts val="1200"/>
              </a:spcAft>
              <a:buFont typeface="Arial" panose="020B0604020202020204" pitchFamily="34" charset="0"/>
              <a:buNone/>
              <a:defRPr/>
            </a:pPr>
            <a:r>
              <a:rPr lang="en-US" sz="3200" dirty="0">
                <a:solidFill>
                  <a:prstClr val="black"/>
                </a:solidFill>
                <a:latin typeface="Calibri" panose="020F0502020204030204"/>
              </a:rPr>
              <a:t>4.  For each failure mode, identify the consequences (effects) if failure occurs.</a:t>
            </a:r>
          </a:p>
          <a:p>
            <a:pPr marL="0" indent="0" algn="just">
              <a:spcAft>
                <a:spcPts val="1200"/>
              </a:spcAft>
              <a:buFont typeface="Arial" panose="020B0604020202020204" pitchFamily="34" charset="0"/>
              <a:buNone/>
              <a:defRPr/>
            </a:pPr>
            <a:r>
              <a:rPr lang="en-US" sz="3200" dirty="0">
                <a:solidFill>
                  <a:prstClr val="black"/>
                </a:solidFill>
                <a:latin typeface="Calibri" panose="020F0502020204030204"/>
              </a:rPr>
              <a:t>5.  Rate the consequences in terms of severity.</a:t>
            </a:r>
          </a:p>
          <a:p>
            <a:pPr marL="0" indent="0" algn="just">
              <a:spcAft>
                <a:spcPts val="1200"/>
              </a:spcAft>
              <a:buFont typeface="Arial" panose="020B0604020202020204" pitchFamily="34" charset="0"/>
              <a:buNone/>
              <a:defRPr/>
            </a:pPr>
            <a:r>
              <a:rPr lang="en-US" sz="3200" dirty="0">
                <a:solidFill>
                  <a:prstClr val="black"/>
                </a:solidFill>
                <a:latin typeface="Calibri" panose="020F0502020204030204"/>
              </a:rPr>
              <a:t>6.  Identify the root causes for each failure mode.</a:t>
            </a:r>
          </a:p>
          <a:p>
            <a:pPr marL="0" indent="0">
              <a:buFont typeface="Arial" panose="020B0604020202020204" pitchFamily="34" charset="0"/>
              <a:buNone/>
              <a:defRPr/>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23094907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146896D-911C-42E6-9C6D-468C052EB5C2}"/>
              </a:ext>
            </a:extLst>
          </p:cNvPr>
          <p:cNvSpPr txBox="1">
            <a:spLocks/>
          </p:cNvSpPr>
          <p:nvPr/>
        </p:nvSpPr>
        <p:spPr>
          <a:xfrm>
            <a:off x="576538" y="1690347"/>
            <a:ext cx="10515600" cy="30374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Aft>
                <a:spcPts val="1200"/>
              </a:spcAft>
              <a:buFont typeface="Arial" panose="020B0604020202020204" pitchFamily="34" charset="0"/>
              <a:buNone/>
            </a:pPr>
            <a:r>
              <a:rPr lang="en-US" sz="3200" dirty="0">
                <a:solidFill>
                  <a:prstClr val="black"/>
                </a:solidFill>
                <a:latin typeface="Calibri" panose="020F0502020204030204"/>
              </a:rPr>
              <a:t>7.  Rate each root cause in terms of chance of occurrence.</a:t>
            </a:r>
          </a:p>
          <a:p>
            <a:pPr marL="0" indent="0" algn="just">
              <a:spcAft>
                <a:spcPts val="1200"/>
              </a:spcAft>
              <a:buFont typeface="Arial" panose="020B0604020202020204" pitchFamily="34" charset="0"/>
              <a:buNone/>
            </a:pPr>
            <a:r>
              <a:rPr lang="en-US" sz="3200" dirty="0">
                <a:solidFill>
                  <a:prstClr val="black"/>
                </a:solidFill>
                <a:latin typeface="Calibri" panose="020F0502020204030204"/>
              </a:rPr>
              <a:t>8.  Identify current preventive and control measures for each root cause.</a:t>
            </a:r>
          </a:p>
          <a:p>
            <a:pPr marL="0" indent="0" algn="just">
              <a:spcAft>
                <a:spcPts val="1200"/>
              </a:spcAft>
              <a:buFont typeface="Arial" panose="020B0604020202020204" pitchFamily="34" charset="0"/>
              <a:buNone/>
            </a:pPr>
            <a:r>
              <a:rPr lang="en-US" sz="3200" dirty="0">
                <a:solidFill>
                  <a:prstClr val="black"/>
                </a:solidFill>
                <a:latin typeface="Calibri" panose="020F0502020204030204"/>
              </a:rPr>
              <a:t>9.  For each root cause and failure, rate how well or early they can be detected and addressed.</a:t>
            </a:r>
          </a:p>
        </p:txBody>
      </p:sp>
    </p:spTree>
    <p:extLst>
      <p:ext uri="{BB962C8B-B14F-4D97-AF65-F5344CB8AC3E}">
        <p14:creationId xmlns:p14="http://schemas.microsoft.com/office/powerpoint/2010/main" val="10527439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146896D-911C-42E6-9C6D-468C052EB5C2}"/>
              </a:ext>
            </a:extLst>
          </p:cNvPr>
          <p:cNvSpPr txBox="1">
            <a:spLocks/>
          </p:cNvSpPr>
          <p:nvPr/>
        </p:nvSpPr>
        <p:spPr>
          <a:xfrm>
            <a:off x="624475" y="1928309"/>
            <a:ext cx="10515600" cy="285869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10.  Calculate the risk priority number (RPN) based on the consequences, occurrence, and detection.</a:t>
            </a:r>
          </a:p>
          <a:p>
            <a:pPr marL="0" indent="0" algn="just">
              <a:buFont typeface="Arial" panose="020B0604020202020204" pitchFamily="34" charset="0"/>
              <a:buNone/>
              <a:defRPr/>
            </a:pPr>
            <a:r>
              <a:rPr lang="en-US" sz="3200" dirty="0">
                <a:solidFill>
                  <a:prstClr val="black"/>
                </a:solidFill>
                <a:latin typeface="Calibri" panose="020F0502020204030204"/>
              </a:rPr>
              <a:t>11.  Identify the failures that are considered critical.</a:t>
            </a:r>
          </a:p>
          <a:p>
            <a:pPr marL="0" indent="0" algn="just">
              <a:buFont typeface="Arial" panose="020B0604020202020204" pitchFamily="34" charset="0"/>
              <a:buNone/>
              <a:defRPr/>
            </a:pPr>
            <a:r>
              <a:rPr lang="en-US" sz="3200" dirty="0">
                <a:solidFill>
                  <a:prstClr val="black"/>
                </a:solidFill>
                <a:latin typeface="Calibri" panose="020F0502020204030204"/>
              </a:rPr>
              <a:t>12.  Determine additional preventive or control measures as needed.</a:t>
            </a:r>
          </a:p>
        </p:txBody>
      </p:sp>
    </p:spTree>
    <p:extLst>
      <p:ext uri="{BB962C8B-B14F-4D97-AF65-F5344CB8AC3E}">
        <p14:creationId xmlns:p14="http://schemas.microsoft.com/office/powerpoint/2010/main" val="15538467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C9A2CE8A-CD7A-4732-A3FE-8EFBE874A10F}"/>
              </a:ext>
            </a:extLst>
          </p:cNvPr>
          <p:cNvSpPr txBox="1">
            <a:spLocks/>
          </p:cNvSpPr>
          <p:nvPr/>
        </p:nvSpPr>
        <p:spPr>
          <a:xfrm>
            <a:off x="838200" y="1825625"/>
            <a:ext cx="10515600" cy="353695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Step 1 identifies the system and the scope of the study. FMEA can be a comprehensive look at the total system as a whole, or it may focus on certain subsystems, elements, or components. As an example, consider the bicycles a system of interest. An item analysis of the bicycle system is shown in Figure 3.5.</a:t>
            </a:r>
          </a:p>
        </p:txBody>
      </p:sp>
    </p:spTree>
    <p:extLst>
      <p:ext uri="{BB962C8B-B14F-4D97-AF65-F5344CB8AC3E}">
        <p14:creationId xmlns:p14="http://schemas.microsoft.com/office/powerpoint/2010/main" val="29431014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C9A2CE8A-CD7A-4732-A3FE-8EFBE874A10F}"/>
              </a:ext>
            </a:extLst>
          </p:cNvPr>
          <p:cNvSpPr txBox="1">
            <a:spLocks/>
          </p:cNvSpPr>
          <p:nvPr/>
        </p:nvSpPr>
        <p:spPr>
          <a:xfrm>
            <a:off x="470647" y="1906648"/>
            <a:ext cx="10820400" cy="1393591"/>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The FMEA worksheet in Figure 3.6 focuses on a particular subsystem, the hand brake subsystem, and refers to Item 1.8 (shaded in gray) in the item analysis of the bicycle in Figure 3.5.</a:t>
            </a:r>
          </a:p>
        </p:txBody>
      </p:sp>
    </p:spTree>
    <p:extLst>
      <p:ext uri="{BB962C8B-B14F-4D97-AF65-F5344CB8AC3E}">
        <p14:creationId xmlns:p14="http://schemas.microsoft.com/office/powerpoint/2010/main" val="42424194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a:extLst>
              <a:ext uri="{FF2B5EF4-FFF2-40B4-BE49-F238E27FC236}">
                <a16:creationId xmlns:a16="http://schemas.microsoft.com/office/drawing/2014/main" id="{B3878A76-3635-4578-84F4-A0E44F883C05}"/>
              </a:ext>
            </a:extLst>
          </p:cNvPr>
          <p:cNvPicPr>
            <a:picLocks noChangeAspect="1"/>
          </p:cNvPicPr>
          <p:nvPr/>
        </p:nvPicPr>
        <p:blipFill>
          <a:blip r:embed="rId2"/>
          <a:stretch>
            <a:fillRect/>
          </a:stretch>
        </p:blipFill>
        <p:spPr>
          <a:xfrm>
            <a:off x="582078" y="1355623"/>
            <a:ext cx="8805797" cy="4900852"/>
          </a:xfrm>
          <a:prstGeom prst="rect">
            <a:avLst/>
          </a:prstGeom>
        </p:spPr>
      </p:pic>
    </p:spTree>
    <p:extLst>
      <p:ext uri="{BB962C8B-B14F-4D97-AF65-F5344CB8AC3E}">
        <p14:creationId xmlns:p14="http://schemas.microsoft.com/office/powerpoint/2010/main" val="234158505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068042B-6A3C-4EDD-8054-2A964F346391}"/>
              </a:ext>
            </a:extLst>
          </p:cNvPr>
          <p:cNvSpPr txBox="1">
            <a:spLocks/>
          </p:cNvSpPr>
          <p:nvPr/>
        </p:nvSpPr>
        <p:spPr>
          <a:xfrm>
            <a:off x="838200" y="1825625"/>
            <a:ext cx="10515600" cy="280976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Step 2 identifies the key functional objectives of the system, subsystem, or component of interest. It describes what the component is supposed to do to achieve the functional objective—description of what needs to go right. Thus for the bicycle, one of its critical functions is the ability to stop safely within a required distance under all operating conditions. </a:t>
            </a:r>
          </a:p>
        </p:txBody>
      </p:sp>
    </p:spTree>
    <p:extLst>
      <p:ext uri="{BB962C8B-B14F-4D97-AF65-F5344CB8AC3E}">
        <p14:creationId xmlns:p14="http://schemas.microsoft.com/office/powerpoint/2010/main" val="29585409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AA960D7-025A-4B2C-8D3E-1627964040B3}"/>
              </a:ext>
            </a:extLst>
          </p:cNvPr>
          <p:cNvSpPr txBox="1">
            <a:spLocks/>
          </p:cNvSpPr>
          <p:nvPr/>
        </p:nvSpPr>
        <p:spPr>
          <a:xfrm>
            <a:off x="838200" y="1825625"/>
            <a:ext cx="10515600" cy="34702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This function is achieved through the hand brake by providing the correct level of friction between the brake pad assembly and the wheel rim when the brake lever is pulled. This information is entered in Column 1 of the FMEA worksheet. It describes what the hand brake subsystem is supposed to do to achieve the function of stopping or braking (What should go right?).</a:t>
            </a:r>
          </a:p>
          <a:p>
            <a:pPr marL="0" indent="0">
              <a:buFont typeface="Arial" panose="020B0604020202020204" pitchFamily="34" charset="0"/>
              <a:buNone/>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79173766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DC3C844-DE15-4BFD-8054-0458388574CD}"/>
              </a:ext>
            </a:extLst>
          </p:cNvPr>
          <p:cNvSpPr txBox="1">
            <a:spLocks/>
          </p:cNvSpPr>
          <p:nvPr/>
        </p:nvSpPr>
        <p:spPr>
          <a:xfrm>
            <a:off x="838200" y="1825625"/>
            <a:ext cx="10515600" cy="308873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Step 3 identifies the failure modes. As Column 1 defines what the component is supposed to do, Column 2 describes what can happen (What can fail?) that will prevent the component from doing what it is supposed to do. In other words, the failure modes are the different ways the component can fail to accomplish its functional objective. </a:t>
            </a:r>
          </a:p>
        </p:txBody>
      </p:sp>
    </p:spTree>
    <p:extLst>
      <p:ext uri="{BB962C8B-B14F-4D97-AF65-F5344CB8AC3E}">
        <p14:creationId xmlns:p14="http://schemas.microsoft.com/office/powerpoint/2010/main" val="343764493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8FB4949B-A470-454B-BE70-0CA5180FC7FE}"/>
              </a:ext>
            </a:extLst>
          </p:cNvPr>
          <p:cNvSpPr txBox="1">
            <a:spLocks/>
          </p:cNvSpPr>
          <p:nvPr/>
        </p:nvSpPr>
        <p:spPr>
          <a:xfrm>
            <a:off x="838200" y="1825625"/>
            <a:ext cx="10515600" cy="34417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For the bicycle, one potential failure mode is having insufficient friction between the brake pad and wheel rim during normal or extreme conditions such as heavy rains. This information is entered in Column 2 of the FMEA worksheet. Note that it is important to describe in detail the conditions in which the failure mode can occur.</a:t>
            </a:r>
          </a:p>
          <a:p>
            <a:pPr marL="0" indent="0" algn="just">
              <a:buFont typeface="Arial" panose="020B0604020202020204" pitchFamily="34" charset="0"/>
              <a:buNone/>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24836842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3E40D27-8087-4333-A767-61BEBC152D9E}"/>
              </a:ext>
            </a:extLst>
          </p:cNvPr>
          <p:cNvSpPr txBox="1">
            <a:spLocks/>
          </p:cNvSpPr>
          <p:nvPr/>
        </p:nvSpPr>
        <p:spPr>
          <a:xfrm>
            <a:off x="838200" y="1825625"/>
            <a:ext cx="10515600" cy="355679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600" dirty="0">
                <a:solidFill>
                  <a:prstClr val="black"/>
                </a:solidFill>
                <a:latin typeface="Calibri" panose="020F0502020204030204"/>
              </a:rPr>
              <a:t>Step 4 identifies the consequences (effects) on the system as a whole, its elements, and the environment for each failure mode. </a:t>
            </a:r>
          </a:p>
          <a:p>
            <a:pPr marL="0" indent="0" algn="just">
              <a:buFont typeface="Arial" panose="020B0604020202020204" pitchFamily="34" charset="0"/>
              <a:buNone/>
            </a:pPr>
            <a:r>
              <a:rPr lang="en-US" sz="3600" dirty="0">
                <a:solidFill>
                  <a:prstClr val="black"/>
                </a:solidFill>
                <a:latin typeface="Calibri" panose="020F0502020204030204"/>
              </a:rPr>
              <a:t>It helps to ask What happens when this failure occurs? </a:t>
            </a:r>
          </a:p>
        </p:txBody>
      </p:sp>
    </p:spTree>
    <p:extLst>
      <p:ext uri="{BB962C8B-B14F-4D97-AF65-F5344CB8AC3E}">
        <p14:creationId xmlns:p14="http://schemas.microsoft.com/office/powerpoint/2010/main" val="18842773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3E40D27-8087-4333-A767-61BEBC152D9E}"/>
              </a:ext>
            </a:extLst>
          </p:cNvPr>
          <p:cNvSpPr txBox="1">
            <a:spLocks/>
          </p:cNvSpPr>
          <p:nvPr/>
        </p:nvSpPr>
        <p:spPr>
          <a:xfrm>
            <a:off x="838200" y="1825625"/>
            <a:ext cx="10515600" cy="355679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What does the user experience because of this failure? For the bicycle, insufficient friction means the bicycle wheel does not slow down when the brake lever is pulled, potentially resulting in collision, loss of control, and eventual injury. </a:t>
            </a:r>
          </a:p>
          <a:p>
            <a:pPr marL="0" indent="0" algn="just">
              <a:buFont typeface="Arial" panose="020B0604020202020204" pitchFamily="34" charset="0"/>
              <a:buNone/>
              <a:defRPr/>
            </a:pPr>
            <a:r>
              <a:rPr lang="en-US" sz="3200" dirty="0">
                <a:solidFill>
                  <a:prstClr val="black"/>
                </a:solidFill>
                <a:latin typeface="Calibri" panose="020F0502020204030204"/>
              </a:rPr>
              <a:t>This information is entered in Column 3 of the FMEA worksheet.</a:t>
            </a:r>
          </a:p>
        </p:txBody>
      </p:sp>
    </p:spTree>
    <p:extLst>
      <p:ext uri="{BB962C8B-B14F-4D97-AF65-F5344CB8AC3E}">
        <p14:creationId xmlns:p14="http://schemas.microsoft.com/office/powerpoint/2010/main" val="301633901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107042EF-D5DE-47D7-8720-86F5D2D8A380}"/>
              </a:ext>
            </a:extLst>
          </p:cNvPr>
          <p:cNvSpPr txBox="1">
            <a:spLocks/>
          </p:cNvSpPr>
          <p:nvPr/>
        </p:nvSpPr>
        <p:spPr>
          <a:xfrm>
            <a:off x="838200" y="1825624"/>
            <a:ext cx="10515600" cy="355679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Step 5 provides a severity rating for each effect. Rating scales such as those used in Lecture 2 can be used. For the bicycle, the worse potential result of the identified failure mode is safety failure; the severity is evaluated as catastrophic (see Table 2.2). </a:t>
            </a:r>
          </a:p>
          <a:p>
            <a:pPr marL="0" indent="0" algn="just">
              <a:buFont typeface="Arial" panose="020B0604020202020204" pitchFamily="34" charset="0"/>
              <a:buNone/>
            </a:pPr>
            <a:r>
              <a:rPr lang="en-US" sz="3200" dirty="0">
                <a:solidFill>
                  <a:prstClr val="black"/>
                </a:solidFill>
                <a:latin typeface="Calibri" panose="020F0502020204030204"/>
              </a:rPr>
              <a:t>A level 5 is entered in Column 4.</a:t>
            </a:r>
          </a:p>
          <a:p>
            <a:pPr marL="0" indent="0">
              <a:buFont typeface="Arial" panose="020B0604020202020204" pitchFamily="34" charset="0"/>
              <a:buNone/>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393431468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52DE07A-38D0-4040-A66F-AA6904AE8B99}"/>
              </a:ext>
            </a:extLst>
          </p:cNvPr>
          <p:cNvSpPr txBox="1">
            <a:spLocks/>
          </p:cNvSpPr>
          <p:nvPr/>
        </p:nvSpPr>
        <p:spPr>
          <a:xfrm>
            <a:off x="838200" y="1825625"/>
            <a:ext cx="10515600" cy="353695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Step 6 identifies all potential root causes for each failure mode. What specifically causes this failure mode to occur? Here it is important to establish the causal chain of events to identify root causes. For the bicycle example, there are three potential causes for having insufficient friction between the brake pads and wheel rim</a:t>
            </a:r>
          </a:p>
        </p:txBody>
      </p:sp>
    </p:spTree>
    <p:extLst>
      <p:ext uri="{BB962C8B-B14F-4D97-AF65-F5344CB8AC3E}">
        <p14:creationId xmlns:p14="http://schemas.microsoft.com/office/powerpoint/2010/main" val="83729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52DE07A-38D0-4040-A66F-AA6904AE8B99}"/>
              </a:ext>
            </a:extLst>
          </p:cNvPr>
          <p:cNvSpPr txBox="1">
            <a:spLocks/>
          </p:cNvSpPr>
          <p:nvPr/>
        </p:nvSpPr>
        <p:spPr>
          <a:xfrm>
            <a:off x="838200" y="1825625"/>
            <a:ext cx="10515600" cy="353695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1) failure of cable binds due to inadequate lubrication or poor routing, (2) foreign material on brake pad or wheel rim that reduces friction, (3) cable itself breaks, and (4) brake lever misalignment. This information is entered in Column 5 in the FMEA worksheet.</a:t>
            </a:r>
          </a:p>
        </p:txBody>
      </p:sp>
    </p:spTree>
    <p:extLst>
      <p:ext uri="{BB962C8B-B14F-4D97-AF65-F5344CB8AC3E}">
        <p14:creationId xmlns:p14="http://schemas.microsoft.com/office/powerpoint/2010/main" val="305013411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C4E501E-E695-4F82-9652-BE10C92CEEB1}"/>
              </a:ext>
            </a:extLst>
          </p:cNvPr>
          <p:cNvSpPr txBox="1">
            <a:spLocks/>
          </p:cNvSpPr>
          <p:nvPr/>
        </p:nvSpPr>
        <p:spPr>
          <a:xfrm>
            <a:off x="838200" y="1825625"/>
            <a:ext cx="10515600" cy="3165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Step 7 rates the root causes according to their likelihood of occurrence. This rating evaluates the chance of failure because of a particular root cause. It follows that if a particular root cause is more likely to occur, then failure from this root cause is also more likely. </a:t>
            </a:r>
          </a:p>
        </p:txBody>
      </p:sp>
    </p:spTree>
    <p:extLst>
      <p:ext uri="{BB962C8B-B14F-4D97-AF65-F5344CB8AC3E}">
        <p14:creationId xmlns:p14="http://schemas.microsoft.com/office/powerpoint/2010/main" val="292293020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C4E501E-E695-4F82-9652-BE10C92CEEB1}"/>
              </a:ext>
            </a:extLst>
          </p:cNvPr>
          <p:cNvSpPr txBox="1">
            <a:spLocks/>
          </p:cNvSpPr>
          <p:nvPr/>
        </p:nvSpPr>
        <p:spPr>
          <a:xfrm>
            <a:off x="838200" y="1825625"/>
            <a:ext cx="10515600" cy="31654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For the bicycle, the cable breaking is the most likely cause of insufficient friction among the causes. Using Table 2.3, its likelihood of occurrence is moderately possible and given a rating of 3. This information is entered in Column 6 in the FMEA worksheet.</a:t>
            </a:r>
          </a:p>
        </p:txBody>
      </p:sp>
    </p:spTree>
    <p:extLst>
      <p:ext uri="{BB962C8B-B14F-4D97-AF65-F5344CB8AC3E}">
        <p14:creationId xmlns:p14="http://schemas.microsoft.com/office/powerpoint/2010/main" val="208047104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5AA7829-F45E-46D6-840C-E63B51D43CD9}"/>
              </a:ext>
            </a:extLst>
          </p:cNvPr>
          <p:cNvSpPr txBox="1">
            <a:spLocks/>
          </p:cNvSpPr>
          <p:nvPr/>
        </p:nvSpPr>
        <p:spPr>
          <a:xfrm>
            <a:off x="838200" y="1825625"/>
            <a:ext cx="10515600" cy="328771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Steps 8 and 9 describe and rate the effectiveness of preventive and control measures that currently exist. Each measure is evaluated according to how well or early the failure mode or its cause can be detected and addressed before the effects occur. Detection is rated on a scale from 1 to 5, where 1 means the control is absolutely certain to detect the cause or failure and 5 means the inability for detection.</a:t>
            </a:r>
          </a:p>
        </p:txBody>
      </p:sp>
    </p:spTree>
    <p:extLst>
      <p:ext uri="{BB962C8B-B14F-4D97-AF65-F5344CB8AC3E}">
        <p14:creationId xmlns:p14="http://schemas.microsoft.com/office/powerpoint/2010/main" val="253178651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ACD85EB4-59AA-40D5-970D-7488DFF2FCB1}"/>
              </a:ext>
            </a:extLst>
          </p:cNvPr>
          <p:cNvSpPr txBox="1">
            <a:spLocks/>
          </p:cNvSpPr>
          <p:nvPr/>
        </p:nvSpPr>
        <p:spPr>
          <a:xfrm>
            <a:off x="838200" y="1825625"/>
            <a:ext cx="10515600" cy="364566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For the bicycle example, detection of the cable binding due to inadequate lubrication or poor routing is given a rating of 2. This is due to the quality and testing process in the manufacturing of bicycles. Table 3.2 can be used to determine a detection rating. The information for steps 8 and 9 are entered in Column 7 and Column 8 of the FMEA worksheet, respectively.</a:t>
            </a:r>
          </a:p>
          <a:p>
            <a:pPr marL="0" indent="0" algn="just">
              <a:buFont typeface="Arial" panose="020B0604020202020204" pitchFamily="34" charset="0"/>
              <a:buNone/>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393552679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0BE1D7DF-AEB6-4713-A902-E285EACE4350}"/>
              </a:ext>
            </a:extLst>
          </p:cNvPr>
          <p:cNvPicPr>
            <a:picLocks noChangeAspect="1"/>
          </p:cNvPicPr>
          <p:nvPr/>
        </p:nvPicPr>
        <p:blipFill>
          <a:blip r:embed="rId2"/>
          <a:stretch>
            <a:fillRect/>
          </a:stretch>
        </p:blipFill>
        <p:spPr>
          <a:xfrm>
            <a:off x="1238423" y="1806369"/>
            <a:ext cx="7851739" cy="4244461"/>
          </a:xfrm>
          <a:prstGeom prst="rect">
            <a:avLst/>
          </a:prstGeom>
        </p:spPr>
      </p:pic>
    </p:spTree>
    <p:extLst>
      <p:ext uri="{BB962C8B-B14F-4D97-AF65-F5344CB8AC3E}">
        <p14:creationId xmlns:p14="http://schemas.microsoft.com/office/powerpoint/2010/main" val="20541129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D83E5BD-7B4B-4043-A900-B7F5A6B67D67}"/>
              </a:ext>
            </a:extLst>
          </p:cNvPr>
          <p:cNvSpPr txBox="1">
            <a:spLocks/>
          </p:cNvSpPr>
          <p:nvPr/>
        </p:nvSpPr>
        <p:spPr>
          <a:xfrm>
            <a:off x="470647" y="1727907"/>
            <a:ext cx="10515600" cy="34512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One can also evaluate reactive measures. Specifically, how the system is able to detect failure after the cause has already happened; and how the system is able to address the failure before the impact of the effects occurs. For example, if the bicycle had an indicator or an alarm that the hand brake subsystem has failed. This measure can inform the user to use alternative means for stopping or breaking.</a:t>
            </a:r>
          </a:p>
        </p:txBody>
      </p:sp>
    </p:spTree>
    <p:extLst>
      <p:ext uri="{BB962C8B-B14F-4D97-AF65-F5344CB8AC3E}">
        <p14:creationId xmlns:p14="http://schemas.microsoft.com/office/powerpoint/2010/main" val="353552352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20A694B-9C3F-4A37-82ED-42BC63AFFF0E}"/>
              </a:ext>
            </a:extLst>
          </p:cNvPr>
          <p:cNvSpPr txBox="1">
            <a:spLocks/>
          </p:cNvSpPr>
          <p:nvPr/>
        </p:nvSpPr>
        <p:spPr>
          <a:xfrm>
            <a:off x="838200" y="1825625"/>
            <a:ext cx="10515600" cy="337502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In step 10, upon identifying the likelihood (L), consequences (S) of failure modes, and the current system’s ability to address (D) the causes of failure, failure modes are then evaluated for criticality using a risk score similar to PHA. For FMEA, the risk score is known as the RPN and can be derived by multiplying L ×S ×D, corresponding to Columns 4, 6, and 8 respectively. The RPN score entered in Column 9 can provide guidance for ranking potential failures in the order they should be addressed.</a:t>
            </a:r>
          </a:p>
        </p:txBody>
      </p:sp>
    </p:spTree>
    <p:extLst>
      <p:ext uri="{BB962C8B-B14F-4D97-AF65-F5344CB8AC3E}">
        <p14:creationId xmlns:p14="http://schemas.microsoft.com/office/powerpoint/2010/main" val="44108698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5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FMEA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99CB788D-D9BC-47A3-82CF-AC061FD916B8}"/>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Step 11 describes recommendations and proposed additional preventive control measures if necessary. Particular attention is given to proposals that will decrease the likelihood of occurrence, lower the severity of the consequences, or increase the capability or effectiveness to detect early and mitigate the causes of failure. Part of the recommendation should include the organizational functions responsible for these actions and target completion dates. This information is entered in Column 10 of the FMEA worksheet.</a:t>
            </a:r>
          </a:p>
        </p:txBody>
      </p:sp>
    </p:spTree>
    <p:extLst>
      <p:ext uri="{BB962C8B-B14F-4D97-AF65-F5344CB8AC3E}">
        <p14:creationId xmlns:p14="http://schemas.microsoft.com/office/powerpoint/2010/main" val="156271531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lang="en-US" dirty="0">
                <a:solidFill>
                  <a:prstClr val="white"/>
                </a:solidFill>
                <a:latin typeface="Times New Roman"/>
                <a:cs typeface="Times New Roman"/>
              </a:rPr>
              <a:t>5</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smtClean="0"/>
              <a:t>References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Resources: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Operational Risk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C. Ariel Pinto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Luna Mylene Magpili</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Raed M. Jaradat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035289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571</TotalTime>
  <Words>2257</Words>
  <Application>Microsoft Office PowerPoint</Application>
  <PresentationFormat>Widescreen</PresentationFormat>
  <Paragraphs>213</Paragraphs>
  <Slides>36</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36</vt:i4>
      </vt:variant>
    </vt:vector>
  </HeadingPairs>
  <TitlesOfParts>
    <vt:vector size="40" baseType="lpstr">
      <vt:lpstr>Arial</vt:lpstr>
      <vt:lpstr>Calibri</vt:lpstr>
      <vt:lpstr>Times New Roman</vt:lpstr>
      <vt:lpstr>Office Theme</vt:lpstr>
      <vt:lpstr>PowerPoint Presentation</vt:lpstr>
      <vt:lpstr>FMEA FORMAT</vt:lpstr>
      <vt:lpstr>FMEA FORMAT</vt:lpstr>
      <vt:lpstr>FMEA FORMAT</vt:lpstr>
      <vt:lpstr>FMEA FORMAT</vt:lpstr>
      <vt:lpstr>Risk Priority Number</vt:lpstr>
      <vt:lpstr>FMEA FORMAT</vt:lpstr>
      <vt:lpstr>FMEA FORMAT</vt:lpstr>
      <vt:lpstr>FMEA FORMAT</vt:lpstr>
      <vt:lpstr>FMEA FORMAT</vt:lpstr>
      <vt:lpstr>FMEA FORMAT</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GENERALIZED STEPS FOR FMEA</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Nael Y Zabel</cp:lastModifiedBy>
  <cp:revision>167</cp:revision>
  <dcterms:created xsi:type="dcterms:W3CDTF">2023-09-12T14:13:52Z</dcterms:created>
  <dcterms:modified xsi:type="dcterms:W3CDTF">2023-09-20T18:15:35Z</dcterms:modified>
</cp:coreProperties>
</file>