
<file path=[Content_Types].xml><?xml version="1.0" encoding="utf-8"?>
<Types xmlns="http://schemas.openxmlformats.org/package/2006/content-types">
  <Default Extension="png" ContentType="image/png"/>
  <Default Extension="svg" ContentType="image/svg+xml"/>
  <Default Extension="jfif" ContentType="image/jpe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6"/>
  </p:notesMasterIdLst>
  <p:sldIdLst>
    <p:sldId id="480" r:id="rId2"/>
    <p:sldId id="568" r:id="rId3"/>
    <p:sldId id="521" r:id="rId4"/>
    <p:sldId id="271" r:id="rId5"/>
    <p:sldId id="256" r:id="rId6"/>
    <p:sldId id="615" r:id="rId7"/>
    <p:sldId id="594" r:id="rId8"/>
    <p:sldId id="614" r:id="rId9"/>
    <p:sldId id="618" r:id="rId10"/>
    <p:sldId id="482" r:id="rId11"/>
    <p:sldId id="619" r:id="rId12"/>
    <p:sldId id="598" r:id="rId13"/>
    <p:sldId id="616" r:id="rId14"/>
    <p:sldId id="569" r:id="rId15"/>
    <p:sldId id="595" r:id="rId16"/>
    <p:sldId id="620" r:id="rId17"/>
    <p:sldId id="571" r:id="rId18"/>
    <p:sldId id="599" r:id="rId19"/>
    <p:sldId id="570" r:id="rId20"/>
    <p:sldId id="561" r:id="rId21"/>
    <p:sldId id="591" r:id="rId22"/>
    <p:sldId id="483" r:id="rId23"/>
    <p:sldId id="589" r:id="rId24"/>
    <p:sldId id="621" r:id="rId25"/>
    <p:sldId id="622" r:id="rId26"/>
    <p:sldId id="587" r:id="rId27"/>
    <p:sldId id="623" r:id="rId28"/>
    <p:sldId id="624" r:id="rId29"/>
    <p:sldId id="602" r:id="rId30"/>
    <p:sldId id="604" r:id="rId31"/>
    <p:sldId id="605" r:id="rId32"/>
    <p:sldId id="606" r:id="rId33"/>
    <p:sldId id="625" r:id="rId34"/>
    <p:sldId id="608" r:id="rId35"/>
    <p:sldId id="588" r:id="rId36"/>
    <p:sldId id="609" r:id="rId37"/>
    <p:sldId id="626" r:id="rId38"/>
    <p:sldId id="627" r:id="rId39"/>
    <p:sldId id="607" r:id="rId40"/>
    <p:sldId id="610" r:id="rId41"/>
    <p:sldId id="611" r:id="rId42"/>
    <p:sldId id="554" r:id="rId43"/>
    <p:sldId id="612" r:id="rId44"/>
    <p:sldId id="349"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568"/>
            <p14:sldId id="521"/>
            <p14:sldId id="271"/>
            <p14:sldId id="256"/>
            <p14:sldId id="615"/>
            <p14:sldId id="594"/>
            <p14:sldId id="614"/>
            <p14:sldId id="618"/>
            <p14:sldId id="482"/>
            <p14:sldId id="619"/>
            <p14:sldId id="598"/>
            <p14:sldId id="616"/>
            <p14:sldId id="569"/>
            <p14:sldId id="595"/>
            <p14:sldId id="620"/>
            <p14:sldId id="571"/>
            <p14:sldId id="599"/>
            <p14:sldId id="570"/>
            <p14:sldId id="561"/>
            <p14:sldId id="591"/>
            <p14:sldId id="483"/>
            <p14:sldId id="589"/>
            <p14:sldId id="621"/>
            <p14:sldId id="622"/>
            <p14:sldId id="587"/>
            <p14:sldId id="623"/>
            <p14:sldId id="624"/>
            <p14:sldId id="602"/>
            <p14:sldId id="604"/>
            <p14:sldId id="605"/>
            <p14:sldId id="606"/>
            <p14:sldId id="625"/>
            <p14:sldId id="608"/>
            <p14:sldId id="588"/>
            <p14:sldId id="609"/>
            <p14:sldId id="626"/>
            <p14:sldId id="627"/>
            <p14:sldId id="607"/>
            <p14:sldId id="610"/>
            <p14:sldId id="611"/>
            <p14:sldId id="554"/>
            <p14:sldId id="612"/>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user" initials="u" lastIdx="0" clrIdx="0">
    <p:extLst>
      <p:ext uri="{19B8F6BF-5375-455C-9EA6-DF929625EA0E}">
        <p15:presenceInfo xmlns:p15="http://schemas.microsoft.com/office/powerpoint/2012/main" userId="use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E5A6D"/>
    <a:srgbClr val="000000"/>
    <a:srgbClr val="669BBC"/>
    <a:srgbClr val="2D3956"/>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نمط متوسط 2 - تميي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181" autoAdjust="0"/>
    <p:restoredTop sz="93738" autoAdjust="0"/>
  </p:normalViewPr>
  <p:slideViewPr>
    <p:cSldViewPr snapToGrid="0">
      <p:cViewPr varScale="1">
        <p:scale>
          <a:sx n="67" d="100"/>
          <a:sy n="67" d="100"/>
        </p:scale>
        <p:origin x="86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commentAuthors" Target="commentAuthors.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4AFC5D7-765C-4256-A826-759A0C4F6FEA}" type="doc">
      <dgm:prSet loTypeId="urn:microsoft.com/office/officeart/2005/8/layout/pyramid2" loCatId="list" qsTypeId="urn:microsoft.com/office/officeart/2005/8/quickstyle/simple1" qsCatId="simple" csTypeId="urn:microsoft.com/office/officeart/2005/8/colors/accent5_4" csCatId="accent5" phldr="1"/>
      <dgm:spPr/>
      <dgm:t>
        <a:bodyPr/>
        <a:lstStyle/>
        <a:p>
          <a:endParaRPr lang="en-US"/>
        </a:p>
      </dgm:t>
    </dgm:pt>
    <dgm:pt modelId="{D3029D18-0AD4-4D04-9827-37B64EE97FE7}">
      <dgm:prSet custT="1"/>
      <dgm:spPr/>
      <dgm:t>
        <a:bodyPr/>
        <a:lstStyle/>
        <a:p>
          <a:r>
            <a:rPr lang="ar-SA" sz="2800" b="1" dirty="0"/>
            <a:t>السيناريو الاستمراري </a:t>
          </a:r>
          <a:endParaRPr lang="en-US" sz="2800" b="1" dirty="0"/>
        </a:p>
      </dgm:t>
    </dgm:pt>
    <dgm:pt modelId="{8328BE1F-6E36-48AA-81F1-F27526C29279}" type="parTrans" cxnId="{FD0F162C-7843-4064-9EAA-8C1FA7E4E5BE}">
      <dgm:prSet/>
      <dgm:spPr/>
      <dgm:t>
        <a:bodyPr/>
        <a:lstStyle/>
        <a:p>
          <a:endParaRPr lang="en-US"/>
        </a:p>
      </dgm:t>
    </dgm:pt>
    <dgm:pt modelId="{3E0D36A4-02AC-4388-88EA-8D23A6057D31}" type="sibTrans" cxnId="{FD0F162C-7843-4064-9EAA-8C1FA7E4E5BE}">
      <dgm:prSet/>
      <dgm:spPr/>
      <dgm:t>
        <a:bodyPr/>
        <a:lstStyle/>
        <a:p>
          <a:endParaRPr lang="en-US"/>
        </a:p>
      </dgm:t>
    </dgm:pt>
    <dgm:pt modelId="{E3A80FC6-147F-4C85-AB17-700D5001A32D}">
      <dgm:prSet custT="1"/>
      <dgm:spPr/>
      <dgm:t>
        <a:bodyPr/>
        <a:lstStyle/>
        <a:p>
          <a:r>
            <a:rPr lang="ar-SA" sz="2800" b="1" dirty="0"/>
            <a:t>السيناريو الترشيدي </a:t>
          </a:r>
          <a:endParaRPr lang="ar-JO" sz="2800" b="1" dirty="0"/>
        </a:p>
      </dgm:t>
    </dgm:pt>
    <dgm:pt modelId="{1D328D53-56FF-40B8-AF30-CF576EE7287E}" type="parTrans" cxnId="{2E91EFE0-E10B-47EC-BA76-DF0BC3B2701F}">
      <dgm:prSet/>
      <dgm:spPr/>
      <dgm:t>
        <a:bodyPr/>
        <a:lstStyle/>
        <a:p>
          <a:endParaRPr lang="en-US"/>
        </a:p>
      </dgm:t>
    </dgm:pt>
    <dgm:pt modelId="{BD6CED34-646C-4EB7-BFED-A30D3DA321C3}" type="sibTrans" cxnId="{2E91EFE0-E10B-47EC-BA76-DF0BC3B2701F}">
      <dgm:prSet/>
      <dgm:spPr/>
      <dgm:t>
        <a:bodyPr/>
        <a:lstStyle/>
        <a:p>
          <a:endParaRPr lang="en-US"/>
        </a:p>
      </dgm:t>
    </dgm:pt>
    <dgm:pt modelId="{65E2E865-ACE6-4083-BC7C-2F5B4E804757}">
      <dgm:prSet custT="1"/>
      <dgm:spPr/>
      <dgm:t>
        <a:bodyPr/>
        <a:lstStyle/>
        <a:p>
          <a:r>
            <a:rPr lang="ar-SA" sz="2800" b="1" dirty="0"/>
            <a:t>السيناريو النهضوي </a:t>
          </a:r>
          <a:endParaRPr lang="ar-JO" sz="2800" b="1" dirty="0"/>
        </a:p>
      </dgm:t>
    </dgm:pt>
    <dgm:pt modelId="{F78C3895-8D93-465B-A372-E06863EABE2B}" type="parTrans" cxnId="{61F168A1-A1DB-4A69-B687-9E0B77B5FEED}">
      <dgm:prSet/>
      <dgm:spPr/>
      <dgm:t>
        <a:bodyPr/>
        <a:lstStyle/>
        <a:p>
          <a:endParaRPr lang="en-US"/>
        </a:p>
      </dgm:t>
    </dgm:pt>
    <dgm:pt modelId="{046A106A-1507-434F-A82D-DCCD4B0B3A08}" type="sibTrans" cxnId="{61F168A1-A1DB-4A69-B687-9E0B77B5FEED}">
      <dgm:prSet/>
      <dgm:spPr/>
      <dgm:t>
        <a:bodyPr/>
        <a:lstStyle/>
        <a:p>
          <a:endParaRPr lang="en-US"/>
        </a:p>
      </dgm:t>
    </dgm:pt>
    <dgm:pt modelId="{E34712D1-3387-4A7C-A621-5707280065E5}" type="pres">
      <dgm:prSet presAssocID="{54AFC5D7-765C-4256-A826-759A0C4F6FEA}" presName="compositeShape" presStyleCnt="0">
        <dgm:presLayoutVars>
          <dgm:dir/>
          <dgm:resizeHandles/>
        </dgm:presLayoutVars>
      </dgm:prSet>
      <dgm:spPr/>
    </dgm:pt>
    <dgm:pt modelId="{D11739D1-A106-4FE8-B1AC-816823597E49}" type="pres">
      <dgm:prSet presAssocID="{54AFC5D7-765C-4256-A826-759A0C4F6FEA}" presName="pyramid" presStyleLbl="node1" presStyleIdx="0" presStyleCnt="1"/>
      <dgm:spPr/>
    </dgm:pt>
    <dgm:pt modelId="{AA7C6DDF-D1EC-4D85-9369-0C3F7B1A53A9}" type="pres">
      <dgm:prSet presAssocID="{54AFC5D7-765C-4256-A826-759A0C4F6FEA}" presName="theList" presStyleCnt="0"/>
      <dgm:spPr/>
    </dgm:pt>
    <dgm:pt modelId="{F3E72BFD-CBC1-4DB9-8344-A19BA8CE1481}" type="pres">
      <dgm:prSet presAssocID="{D3029D18-0AD4-4D04-9827-37B64EE97FE7}" presName="aNode" presStyleLbl="fgAcc1" presStyleIdx="0" presStyleCnt="3">
        <dgm:presLayoutVars>
          <dgm:bulletEnabled val="1"/>
        </dgm:presLayoutVars>
      </dgm:prSet>
      <dgm:spPr/>
    </dgm:pt>
    <dgm:pt modelId="{82643AAA-AC5D-4813-BA1B-8E72633A64AC}" type="pres">
      <dgm:prSet presAssocID="{D3029D18-0AD4-4D04-9827-37B64EE97FE7}" presName="aSpace" presStyleCnt="0"/>
      <dgm:spPr/>
    </dgm:pt>
    <dgm:pt modelId="{14177114-FE26-4FA5-8712-3800D5A4DF0E}" type="pres">
      <dgm:prSet presAssocID="{E3A80FC6-147F-4C85-AB17-700D5001A32D}" presName="aNode" presStyleLbl="fgAcc1" presStyleIdx="1" presStyleCnt="3">
        <dgm:presLayoutVars>
          <dgm:bulletEnabled val="1"/>
        </dgm:presLayoutVars>
      </dgm:prSet>
      <dgm:spPr/>
    </dgm:pt>
    <dgm:pt modelId="{0F23450B-33D1-4878-B931-870003E1C474}" type="pres">
      <dgm:prSet presAssocID="{E3A80FC6-147F-4C85-AB17-700D5001A32D}" presName="aSpace" presStyleCnt="0"/>
      <dgm:spPr/>
    </dgm:pt>
    <dgm:pt modelId="{9A1B01C6-83F6-4DBF-97CD-76723E401EAC}" type="pres">
      <dgm:prSet presAssocID="{65E2E865-ACE6-4083-BC7C-2F5B4E804757}" presName="aNode" presStyleLbl="fgAcc1" presStyleIdx="2" presStyleCnt="3">
        <dgm:presLayoutVars>
          <dgm:bulletEnabled val="1"/>
        </dgm:presLayoutVars>
      </dgm:prSet>
      <dgm:spPr/>
    </dgm:pt>
    <dgm:pt modelId="{FA62DB87-4EAD-4FC0-A80B-ED7AC1969CEF}" type="pres">
      <dgm:prSet presAssocID="{65E2E865-ACE6-4083-BC7C-2F5B4E804757}" presName="aSpace" presStyleCnt="0"/>
      <dgm:spPr/>
    </dgm:pt>
  </dgm:ptLst>
  <dgm:cxnLst>
    <dgm:cxn modelId="{FD0F162C-7843-4064-9EAA-8C1FA7E4E5BE}" srcId="{54AFC5D7-765C-4256-A826-759A0C4F6FEA}" destId="{D3029D18-0AD4-4D04-9827-37B64EE97FE7}" srcOrd="0" destOrd="0" parTransId="{8328BE1F-6E36-48AA-81F1-F27526C29279}" sibTransId="{3E0D36A4-02AC-4388-88EA-8D23A6057D31}"/>
    <dgm:cxn modelId="{44C4A45F-7836-4753-9D97-DBA24AE9E1BC}" type="presOf" srcId="{E3A80FC6-147F-4C85-AB17-700D5001A32D}" destId="{14177114-FE26-4FA5-8712-3800D5A4DF0E}" srcOrd="0" destOrd="0" presId="urn:microsoft.com/office/officeart/2005/8/layout/pyramid2"/>
    <dgm:cxn modelId="{820ED944-945A-4C62-A9DA-5B7AD82C6971}" type="presOf" srcId="{D3029D18-0AD4-4D04-9827-37B64EE97FE7}" destId="{F3E72BFD-CBC1-4DB9-8344-A19BA8CE1481}" srcOrd="0" destOrd="0" presId="urn:microsoft.com/office/officeart/2005/8/layout/pyramid2"/>
    <dgm:cxn modelId="{BF081C68-DF8F-46D9-B508-0D92570D221B}" type="presOf" srcId="{54AFC5D7-765C-4256-A826-759A0C4F6FEA}" destId="{E34712D1-3387-4A7C-A621-5707280065E5}" srcOrd="0" destOrd="0" presId="urn:microsoft.com/office/officeart/2005/8/layout/pyramid2"/>
    <dgm:cxn modelId="{3BCE394B-0EF8-4604-91B4-C6CA144C0ADA}" type="presOf" srcId="{65E2E865-ACE6-4083-BC7C-2F5B4E804757}" destId="{9A1B01C6-83F6-4DBF-97CD-76723E401EAC}" srcOrd="0" destOrd="0" presId="urn:microsoft.com/office/officeart/2005/8/layout/pyramid2"/>
    <dgm:cxn modelId="{61F168A1-A1DB-4A69-B687-9E0B77B5FEED}" srcId="{54AFC5D7-765C-4256-A826-759A0C4F6FEA}" destId="{65E2E865-ACE6-4083-BC7C-2F5B4E804757}" srcOrd="2" destOrd="0" parTransId="{F78C3895-8D93-465B-A372-E06863EABE2B}" sibTransId="{046A106A-1507-434F-A82D-DCCD4B0B3A08}"/>
    <dgm:cxn modelId="{2E91EFE0-E10B-47EC-BA76-DF0BC3B2701F}" srcId="{54AFC5D7-765C-4256-A826-759A0C4F6FEA}" destId="{E3A80FC6-147F-4C85-AB17-700D5001A32D}" srcOrd="1" destOrd="0" parTransId="{1D328D53-56FF-40B8-AF30-CF576EE7287E}" sibTransId="{BD6CED34-646C-4EB7-BFED-A30D3DA321C3}"/>
    <dgm:cxn modelId="{DE027D15-F66E-4701-9C34-8149AE486D84}" type="presParOf" srcId="{E34712D1-3387-4A7C-A621-5707280065E5}" destId="{D11739D1-A106-4FE8-B1AC-816823597E49}" srcOrd="0" destOrd="0" presId="urn:microsoft.com/office/officeart/2005/8/layout/pyramid2"/>
    <dgm:cxn modelId="{1E7BEE69-C6C6-46A4-84A7-DD8B218283BD}" type="presParOf" srcId="{E34712D1-3387-4A7C-A621-5707280065E5}" destId="{AA7C6DDF-D1EC-4D85-9369-0C3F7B1A53A9}" srcOrd="1" destOrd="0" presId="urn:microsoft.com/office/officeart/2005/8/layout/pyramid2"/>
    <dgm:cxn modelId="{4329363A-669F-4CC5-AB30-E03AF082901B}" type="presParOf" srcId="{AA7C6DDF-D1EC-4D85-9369-0C3F7B1A53A9}" destId="{F3E72BFD-CBC1-4DB9-8344-A19BA8CE1481}" srcOrd="0" destOrd="0" presId="urn:microsoft.com/office/officeart/2005/8/layout/pyramid2"/>
    <dgm:cxn modelId="{E3B01394-FB79-4500-828A-0564E0BB888B}" type="presParOf" srcId="{AA7C6DDF-D1EC-4D85-9369-0C3F7B1A53A9}" destId="{82643AAA-AC5D-4813-BA1B-8E72633A64AC}" srcOrd="1" destOrd="0" presId="urn:microsoft.com/office/officeart/2005/8/layout/pyramid2"/>
    <dgm:cxn modelId="{FA5BB653-F322-404B-A5CC-3EE40886B2E3}" type="presParOf" srcId="{AA7C6DDF-D1EC-4D85-9369-0C3F7B1A53A9}" destId="{14177114-FE26-4FA5-8712-3800D5A4DF0E}" srcOrd="2" destOrd="0" presId="urn:microsoft.com/office/officeart/2005/8/layout/pyramid2"/>
    <dgm:cxn modelId="{48C5440E-3BD9-4655-87E6-7BB9047B50AA}" type="presParOf" srcId="{AA7C6DDF-D1EC-4D85-9369-0C3F7B1A53A9}" destId="{0F23450B-33D1-4878-B931-870003E1C474}" srcOrd="3" destOrd="0" presId="urn:microsoft.com/office/officeart/2005/8/layout/pyramid2"/>
    <dgm:cxn modelId="{DABE3D42-934A-4E9E-A6B8-5736F561704D}" type="presParOf" srcId="{AA7C6DDF-D1EC-4D85-9369-0C3F7B1A53A9}" destId="{9A1B01C6-83F6-4DBF-97CD-76723E401EAC}" srcOrd="4" destOrd="0" presId="urn:microsoft.com/office/officeart/2005/8/layout/pyramid2"/>
    <dgm:cxn modelId="{C0EBFBA7-E76C-441F-94B0-4074FCBFC078}" type="presParOf" srcId="{AA7C6DDF-D1EC-4D85-9369-0C3F7B1A53A9}" destId="{FA62DB87-4EAD-4FC0-A80B-ED7AC1969CEF}"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1739D1-A106-4FE8-B1AC-816823597E49}">
      <dsp:nvSpPr>
        <dsp:cNvPr id="0" name=""/>
        <dsp:cNvSpPr/>
      </dsp:nvSpPr>
      <dsp:spPr>
        <a:xfrm>
          <a:off x="1854728" y="0"/>
          <a:ext cx="5418667" cy="5418667"/>
        </a:xfrm>
        <a:prstGeom prst="triangle">
          <a:avLst/>
        </a:prstGeom>
        <a:solidFill>
          <a:schemeClr val="accent5">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E72BFD-CBC1-4DB9-8344-A19BA8CE1481}">
      <dsp:nvSpPr>
        <dsp:cNvPr id="0" name=""/>
        <dsp:cNvSpPr/>
      </dsp:nvSpPr>
      <dsp:spPr>
        <a:xfrm>
          <a:off x="4564062" y="544777"/>
          <a:ext cx="3522133" cy="1282700"/>
        </a:xfrm>
        <a:prstGeom prst="roundRect">
          <a:avLst/>
        </a:prstGeom>
        <a:solidFill>
          <a:schemeClr val="lt1">
            <a:alpha val="90000"/>
            <a:hueOff val="0"/>
            <a:satOff val="0"/>
            <a:lumOff val="0"/>
            <a:alphaOff val="0"/>
          </a:schemeClr>
        </a:solidFill>
        <a:ln w="12700" cap="flat" cmpd="sng" algn="ctr">
          <a:solidFill>
            <a:schemeClr val="accent5">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ar-SA" sz="2800" b="1" kern="1200" dirty="0"/>
            <a:t>السيناريو الاستمراري </a:t>
          </a:r>
          <a:endParaRPr lang="en-US" sz="2800" b="1" kern="1200" dirty="0"/>
        </a:p>
      </dsp:txBody>
      <dsp:txXfrm>
        <a:off x="4626678" y="607393"/>
        <a:ext cx="3396901" cy="1157468"/>
      </dsp:txXfrm>
    </dsp:sp>
    <dsp:sp modelId="{14177114-FE26-4FA5-8712-3800D5A4DF0E}">
      <dsp:nvSpPr>
        <dsp:cNvPr id="0" name=""/>
        <dsp:cNvSpPr/>
      </dsp:nvSpPr>
      <dsp:spPr>
        <a:xfrm>
          <a:off x="4564062" y="1987814"/>
          <a:ext cx="3522133" cy="1282700"/>
        </a:xfrm>
        <a:prstGeom prst="roundRect">
          <a:avLst/>
        </a:prstGeom>
        <a:solidFill>
          <a:schemeClr val="lt1">
            <a:alpha val="90000"/>
            <a:hueOff val="0"/>
            <a:satOff val="0"/>
            <a:lumOff val="0"/>
            <a:alphaOff val="0"/>
          </a:schemeClr>
        </a:solidFill>
        <a:ln w="12700" cap="flat" cmpd="sng" algn="ctr">
          <a:solidFill>
            <a:schemeClr val="accent5">
              <a:shade val="50000"/>
              <a:hueOff val="222839"/>
              <a:satOff val="5970"/>
              <a:lumOff val="2630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ar-SA" sz="2800" b="1" kern="1200" dirty="0"/>
            <a:t>السيناريو الترشيدي </a:t>
          </a:r>
          <a:endParaRPr lang="ar-JO" sz="2800" b="1" kern="1200" dirty="0"/>
        </a:p>
      </dsp:txBody>
      <dsp:txXfrm>
        <a:off x="4626678" y="2050430"/>
        <a:ext cx="3396901" cy="1157468"/>
      </dsp:txXfrm>
    </dsp:sp>
    <dsp:sp modelId="{9A1B01C6-83F6-4DBF-97CD-76723E401EAC}">
      <dsp:nvSpPr>
        <dsp:cNvPr id="0" name=""/>
        <dsp:cNvSpPr/>
      </dsp:nvSpPr>
      <dsp:spPr>
        <a:xfrm>
          <a:off x="4564062" y="3430852"/>
          <a:ext cx="3522133" cy="1282700"/>
        </a:xfrm>
        <a:prstGeom prst="roundRect">
          <a:avLst/>
        </a:prstGeom>
        <a:solidFill>
          <a:schemeClr val="lt1">
            <a:alpha val="90000"/>
            <a:hueOff val="0"/>
            <a:satOff val="0"/>
            <a:lumOff val="0"/>
            <a:alphaOff val="0"/>
          </a:schemeClr>
        </a:solidFill>
        <a:ln w="12700" cap="flat" cmpd="sng" algn="ctr">
          <a:solidFill>
            <a:schemeClr val="accent5">
              <a:shade val="50000"/>
              <a:hueOff val="222839"/>
              <a:satOff val="5970"/>
              <a:lumOff val="2630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ar-SA" sz="2800" b="1" kern="1200" dirty="0"/>
            <a:t>السيناريو النهضوي </a:t>
          </a:r>
          <a:endParaRPr lang="ar-JO" sz="2800" b="1" kern="1200" dirty="0"/>
        </a:p>
      </dsp:txBody>
      <dsp:txXfrm>
        <a:off x="4626678" y="3493468"/>
        <a:ext cx="3396901" cy="1157468"/>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12/8/2023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42210388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6900770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44</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12/8/2023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12/8/2023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12/8/2023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12/8/2023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12/8/2023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12/8/2023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12/8/2023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12/8/2023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12/8/2023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12/8/2023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12/8/2023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12/8/2023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7"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8.jfif"/></Relationships>
</file>

<file path=ppt/slides/_rels/slide4.xml.rels><?xml version="1.0" encoding="UTF-8" standalone="yes"?>
<Relationships xmlns="http://schemas.openxmlformats.org/package/2006/relationships"><Relationship Id="rId3" Type="http://schemas.openxmlformats.org/officeDocument/2006/relationships/image" Target="../media/image10.jfif"/><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11.jfif"/><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2.jfif"/><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1.jfif"/><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3.jfif"/><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9.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8" Type="http://schemas.openxmlformats.org/officeDocument/2006/relationships/image" Target="../media/image17.jpg"/><Relationship Id="rId3" Type="http://schemas.openxmlformats.org/officeDocument/2006/relationships/image" Target="../media/image15.png"/><Relationship Id="rId7"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5.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1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50" y="-44450"/>
            <a:ext cx="12311979" cy="6858000"/>
          </a:xfrm>
          <a:prstGeom prst="rect">
            <a:avLst/>
          </a:prstGeom>
        </p:spPr>
      </p:pic>
      <p:sp>
        <p:nvSpPr>
          <p:cNvPr id="18" name="Oval 17">
            <a:extLst>
              <a:ext uri="{FF2B5EF4-FFF2-40B4-BE49-F238E27FC236}">
                <a16:creationId xmlns:a16="http://schemas.microsoft.com/office/drawing/2014/main" id="{3DCC2A7E-4E6F-BB97-13D0-0AA6AB2F93D5}"/>
              </a:ext>
            </a:extLst>
          </p:cNvPr>
          <p:cNvSpPr/>
          <p:nvPr/>
        </p:nvSpPr>
        <p:spPr>
          <a:xfrm>
            <a:off x="6149680" y="-720725"/>
            <a:ext cx="5991658"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328545" y="3871983"/>
            <a:ext cx="4886463" cy="46166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Prepared by Dr. </a:t>
            </a:r>
            <a:r>
              <a:rPr lang="en-US" sz="2400" dirty="0" err="1">
                <a:solidFill>
                  <a:schemeClr val="bg1"/>
                </a:solidFill>
                <a:latin typeface="Times New Roman" panose="02020603050405020304" pitchFamily="18" charset="0"/>
                <a:cs typeface="Times New Roman" panose="02020603050405020304" pitchFamily="18" charset="0"/>
              </a:rPr>
              <a:t>Alaa</a:t>
            </a:r>
            <a:r>
              <a:rPr lang="en-US" sz="2400" dirty="0">
                <a:solidFill>
                  <a:schemeClr val="bg1"/>
                </a:solidFill>
                <a:latin typeface="Times New Roman" panose="02020603050405020304" pitchFamily="18" charset="0"/>
                <a:cs typeface="Times New Roman" panose="02020603050405020304" pitchFamily="18" charset="0"/>
              </a:rPr>
              <a:t> Tariq </a:t>
            </a:r>
            <a:r>
              <a:rPr lang="en-US" sz="2400" dirty="0" err="1">
                <a:solidFill>
                  <a:schemeClr val="bg1"/>
                </a:solidFill>
                <a:latin typeface="Times New Roman" panose="02020603050405020304" pitchFamily="18" charset="0"/>
                <a:cs typeface="Times New Roman" panose="02020603050405020304" pitchFamily="18" charset="0"/>
              </a:rPr>
              <a:t>Eldmrat</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359807" y="5613771"/>
            <a:ext cx="3516608"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0000"/>
                </a:solidFill>
                <a:latin typeface="Times New Roman" panose="02020603050405020304" pitchFamily="18" charset="0"/>
                <a:cs typeface="Times New Roman" panose="02020603050405020304" pitchFamily="18" charset="0"/>
              </a:rPr>
              <a:t>Lecture 10</a:t>
            </a: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sp>
        <p:nvSpPr>
          <p:cNvPr id="46" name="TextBox 45">
            <a:extLst>
              <a:ext uri="{FF2B5EF4-FFF2-40B4-BE49-F238E27FC236}">
                <a16:creationId xmlns:a16="http://schemas.microsoft.com/office/drawing/2014/main" id="{FA59789B-D841-DB76-25B9-1348B202C2B5}"/>
              </a:ext>
            </a:extLst>
          </p:cNvPr>
          <p:cNvSpPr txBox="1"/>
          <p:nvPr/>
        </p:nvSpPr>
        <p:spPr>
          <a:xfrm>
            <a:off x="1936396" y="4576681"/>
            <a:ext cx="633507" cy="400110"/>
          </a:xfrm>
          <a:prstGeom prst="rect">
            <a:avLst/>
          </a:prstGeom>
          <a:noFill/>
        </p:spPr>
        <p:txBody>
          <a:bodyPr wrap="none" rtlCol="0">
            <a:spAutoFit/>
          </a:bodyPr>
          <a:lstStyle/>
          <a:p>
            <a:r>
              <a:rPr lang="en-US" sz="2000" dirty="0">
                <a:solidFill>
                  <a:schemeClr val="bg1"/>
                </a:solidFill>
                <a:latin typeface="Times New Roman" panose="02020603050405020304" pitchFamily="18" charset="0"/>
                <a:cs typeface="Times New Roman" panose="02020603050405020304" pitchFamily="18" charset="0"/>
              </a:rPr>
              <a:t> 723</a:t>
            </a:r>
          </a:p>
        </p:txBody>
      </p:sp>
      <p:sp>
        <p:nvSpPr>
          <p:cNvPr id="14" name="Oval 13">
            <a:extLst>
              <a:ext uri="{FF2B5EF4-FFF2-40B4-BE49-F238E27FC236}">
                <a16:creationId xmlns:a16="http://schemas.microsoft.com/office/drawing/2014/main" id="{46F3C90B-EB3F-EA91-08C5-03400C278827}"/>
              </a:ext>
            </a:extLst>
          </p:cNvPr>
          <p:cNvSpPr/>
          <p:nvPr/>
        </p:nvSpPr>
        <p:spPr>
          <a:xfrm>
            <a:off x="6110772" y="-720725"/>
            <a:ext cx="6144057" cy="7578725"/>
          </a:xfrm>
          <a:prstGeom prst="ellipse">
            <a:avLst/>
          </a:prstGeom>
          <a:blipFill>
            <a:blip r:embed="rId5"/>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مستطيل 1"/>
          <p:cNvSpPr/>
          <p:nvPr/>
        </p:nvSpPr>
        <p:spPr>
          <a:xfrm>
            <a:off x="782820" y="2939761"/>
            <a:ext cx="3234599" cy="523220"/>
          </a:xfrm>
          <a:prstGeom prst="rect">
            <a:avLst/>
          </a:prstGeom>
        </p:spPr>
        <p:txBody>
          <a:bodyPr wrap="square">
            <a:spAutoFit/>
          </a:bodyPr>
          <a:lstStyle/>
          <a:p>
            <a:r>
              <a:rPr lang="ar-SA" sz="2800" dirty="0">
                <a:solidFill>
                  <a:schemeClr val="bg1"/>
                </a:solidFill>
                <a:latin typeface="Arial" panose="020B0604020202020204" pitchFamily="34" charset="0"/>
                <a:ea typeface="Times New Roman" panose="02020603050405020304" pitchFamily="18" charset="0"/>
                <a:cs typeface="Times New Roman" panose="02020603050405020304" pitchFamily="18" charset="0"/>
              </a:rPr>
              <a:t>نظريات  القيادة التربوية </a:t>
            </a:r>
            <a:endParaRPr lang="ar-JO" sz="2800" dirty="0">
              <a:solidFill>
                <a:schemeClr val="bg1"/>
              </a:solidFill>
            </a:endParaRPr>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0"/>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4175" r="4175"/>
          <a:stretch/>
        </p:blipFill>
        <p:spPr>
          <a:xfrm>
            <a:off x="0" y="-43542"/>
            <a:ext cx="8659664" cy="5300798"/>
          </a:xfrm>
        </p:spPr>
      </p:pic>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t>
            </a:r>
            <a:r>
              <a:rPr lang="en-US" sz="2800" b="1" dirty="0" err="1">
                <a:solidFill>
                  <a:srgbClr val="00B0F0"/>
                </a:solidFill>
                <a:latin typeface="Times New Roman" panose="02020603050405020304" pitchFamily="18" charset="0"/>
                <a:cs typeface="Times New Roman" panose="02020603050405020304" pitchFamily="18" charset="0"/>
              </a:rPr>
              <a:t>Alaa</a:t>
            </a:r>
            <a:r>
              <a:rPr lang="en-US" sz="2800" b="1" dirty="0">
                <a:solidFill>
                  <a:srgbClr val="00B0F0"/>
                </a:solidFill>
                <a:latin typeface="Times New Roman" panose="02020603050405020304" pitchFamily="18" charset="0"/>
                <a:cs typeface="Times New Roman" panose="02020603050405020304" pitchFamily="18" charset="0"/>
              </a:rPr>
              <a:t> </a:t>
            </a:r>
            <a:r>
              <a:rPr lang="en-US" sz="2800" b="1" dirty="0" err="1">
                <a:solidFill>
                  <a:srgbClr val="00B0F0"/>
                </a:solidFill>
                <a:latin typeface="Times New Roman" panose="02020603050405020304" pitchFamily="18" charset="0"/>
                <a:cs typeface="Times New Roman" panose="02020603050405020304" pitchFamily="18" charset="0"/>
              </a:rPr>
              <a:t>Eldmrat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cstate="hqprint">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
        <p:nvSpPr>
          <p:cNvPr id="4" name="مربع نص 3"/>
          <p:cNvSpPr txBox="1"/>
          <p:nvPr/>
        </p:nvSpPr>
        <p:spPr>
          <a:xfrm>
            <a:off x="5998530" y="3093508"/>
            <a:ext cx="5322268" cy="2308324"/>
          </a:xfrm>
          <a:prstGeom prst="rect">
            <a:avLst/>
          </a:prstGeom>
          <a:noFill/>
          <a:ln>
            <a:solidFill>
              <a:schemeClr val="accent1"/>
            </a:solidFill>
          </a:ln>
          <a:effectLst>
            <a:glow rad="228600">
              <a:schemeClr val="accent5">
                <a:satMod val="175000"/>
                <a:alpha val="40000"/>
              </a:schemeClr>
            </a:glow>
          </a:effectLst>
          <a:scene3d>
            <a:camera prst="perspectiveRelaxedModerately"/>
            <a:lightRig rig="threePt" dir="t"/>
          </a:scene3d>
        </p:spPr>
        <p:txBody>
          <a:bodyPr wrap="square" rtlCol="1">
            <a:spAutoFit/>
          </a:bodyPr>
          <a:lstStyle/>
          <a:p>
            <a:pPr algn="ctr" rtl="1"/>
            <a:r>
              <a:rPr lang="ar-JO" sz="4000" b="1" dirty="0"/>
              <a:t>القيادة التربوية في الوطن العربي ورسم سيناريوهات المستقبل</a:t>
            </a:r>
            <a:endParaRPr lang="en-US" sz="4000" b="1" dirty="0"/>
          </a:p>
          <a:p>
            <a:pPr algn="just" rtl="1"/>
            <a:endParaRPr lang="ar-JO" sz="2400" dirty="0"/>
          </a:p>
        </p:txBody>
      </p:sp>
    </p:spTree>
    <p:extLst>
      <p:ext uri="{BB962C8B-B14F-4D97-AF65-F5344CB8AC3E}">
        <p14:creationId xmlns:p14="http://schemas.microsoft.com/office/powerpoint/2010/main" val="3258782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54739" y="158573"/>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12" name="TextBox 11">
            <a:extLst>
              <a:ext uri="{FF2B5EF4-FFF2-40B4-BE49-F238E27FC236}">
                <a16:creationId xmlns:a16="http://schemas.microsoft.com/office/drawing/2014/main" id="{8C520B7F-7764-8B81-C7C7-A7440DA2CCAF}"/>
              </a:ext>
            </a:extLst>
          </p:cNvPr>
          <p:cNvSpPr txBox="1"/>
          <p:nvPr/>
        </p:nvSpPr>
        <p:spPr>
          <a:xfrm>
            <a:off x="2713870" y="6176207"/>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t>
            </a:r>
            <a:r>
              <a:rPr lang="en-US" sz="2800" b="1" dirty="0" err="1">
                <a:solidFill>
                  <a:srgbClr val="00B0F0"/>
                </a:solidFill>
                <a:latin typeface="Times New Roman" panose="02020603050405020304" pitchFamily="18" charset="0"/>
                <a:cs typeface="Times New Roman" panose="02020603050405020304" pitchFamily="18" charset="0"/>
              </a:rPr>
              <a:t>Alaa</a:t>
            </a:r>
            <a:r>
              <a:rPr lang="en-US" sz="2800" b="1" dirty="0">
                <a:solidFill>
                  <a:srgbClr val="00B0F0"/>
                </a:solidFill>
                <a:latin typeface="Times New Roman" panose="02020603050405020304" pitchFamily="18" charset="0"/>
                <a:cs typeface="Times New Roman" panose="02020603050405020304" pitchFamily="18" charset="0"/>
              </a:rPr>
              <a:t> </a:t>
            </a:r>
            <a:r>
              <a:rPr lang="en-US" sz="2800" b="1" dirty="0" err="1">
                <a:solidFill>
                  <a:srgbClr val="00B0F0"/>
                </a:solidFill>
                <a:latin typeface="Times New Roman" panose="02020603050405020304" pitchFamily="18" charset="0"/>
                <a:cs typeface="Times New Roman" panose="02020603050405020304" pitchFamily="18" charset="0"/>
              </a:rPr>
              <a:t>Eldmrat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1049578" y="6175753"/>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3" cstate="hqprint">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
        <p:nvSpPr>
          <p:cNvPr id="4" name="مربع نص 3"/>
          <p:cNvSpPr txBox="1"/>
          <p:nvPr/>
        </p:nvSpPr>
        <p:spPr>
          <a:xfrm>
            <a:off x="2478686" y="1191571"/>
            <a:ext cx="8383955" cy="6370975"/>
          </a:xfrm>
          <a:prstGeom prst="rect">
            <a:avLst/>
          </a:prstGeom>
          <a:noFill/>
        </p:spPr>
        <p:txBody>
          <a:bodyPr wrap="square" rtlCol="1">
            <a:spAutoFit/>
          </a:bodyPr>
          <a:lstStyle/>
          <a:p>
            <a:pPr algn="ctr" rtl="1"/>
            <a:r>
              <a:rPr lang="ar-JO" sz="2800" b="1" dirty="0"/>
              <a:t>المحتويات</a:t>
            </a:r>
          </a:p>
          <a:p>
            <a:pPr marL="514350" indent="-514350" algn="r" rtl="1">
              <a:buFont typeface="Wingdings" panose="05000000000000000000" pitchFamily="2" charset="2"/>
              <a:buChar char="v"/>
            </a:pPr>
            <a:r>
              <a:rPr lang="ar-JO" sz="2800" dirty="0"/>
              <a:t>المقدمة</a:t>
            </a:r>
            <a:endParaRPr lang="ar-SA" sz="2800" dirty="0"/>
          </a:p>
          <a:p>
            <a:pPr marL="457200" indent="-457200" algn="r" rtl="1">
              <a:buFont typeface="Wingdings" panose="05000000000000000000" pitchFamily="2" charset="2"/>
              <a:buChar char="v"/>
            </a:pPr>
            <a:r>
              <a:rPr lang="ar-JO" sz="2800" dirty="0"/>
              <a:t>واقع القيادة التربوية</a:t>
            </a:r>
          </a:p>
          <a:p>
            <a:pPr marL="457200" indent="-457200" algn="r" rtl="1">
              <a:buFont typeface="Wingdings" panose="05000000000000000000" pitchFamily="2" charset="2"/>
              <a:buChar char="v"/>
            </a:pPr>
            <a:r>
              <a:rPr lang="ar-JO" sz="2800" dirty="0"/>
              <a:t>تحديات القيادة التربوية</a:t>
            </a:r>
          </a:p>
          <a:p>
            <a:pPr marL="457200" indent="-457200" algn="r" rtl="1">
              <a:buFont typeface="Wingdings" panose="05000000000000000000" pitchFamily="2" charset="2"/>
              <a:buChar char="v"/>
            </a:pPr>
            <a:r>
              <a:rPr lang="ar-SA" sz="2800" dirty="0"/>
              <a:t>سيناريوهات مستقبلية للقيادة التربوية في الوطن العربي</a:t>
            </a:r>
            <a:endParaRPr lang="ar-JO" sz="2800" dirty="0"/>
          </a:p>
          <a:p>
            <a:pPr marL="457200" indent="-457200" algn="r" rtl="1">
              <a:buFont typeface="Wingdings" panose="05000000000000000000" pitchFamily="2" charset="2"/>
              <a:buChar char="v"/>
            </a:pPr>
            <a:r>
              <a:rPr lang="ar-SA" sz="2800" dirty="0"/>
              <a:t>معايير القيادة التربوية الفاعلة </a:t>
            </a:r>
            <a:endParaRPr lang="ar-JO" sz="2800" dirty="0"/>
          </a:p>
          <a:p>
            <a:pPr marL="457200" indent="-457200" algn="r" rtl="1">
              <a:buFont typeface="Wingdings" panose="05000000000000000000" pitchFamily="2" charset="2"/>
              <a:buChar char="v"/>
            </a:pPr>
            <a:r>
              <a:rPr lang="ar-JO" sz="2800" dirty="0"/>
              <a:t>الخاتمة</a:t>
            </a:r>
          </a:p>
          <a:p>
            <a:pPr marL="514350" indent="-514350" algn="r" rtl="1">
              <a:buFont typeface="Wingdings" panose="05000000000000000000" pitchFamily="2" charset="2"/>
              <a:buChar char="v"/>
            </a:pPr>
            <a:endParaRPr lang="en-US" sz="2800" dirty="0"/>
          </a:p>
          <a:p>
            <a:pPr marL="514350" indent="-514350" algn="r" rtl="1">
              <a:buFont typeface="Wingdings" panose="05000000000000000000" pitchFamily="2" charset="2"/>
              <a:buChar char="v"/>
            </a:pPr>
            <a:endParaRPr lang="ar-JO" sz="2000" b="1" dirty="0"/>
          </a:p>
          <a:p>
            <a:pPr marL="514350" indent="-514350" algn="r" rtl="1">
              <a:buFont typeface="Wingdings" panose="05000000000000000000" pitchFamily="2" charset="2"/>
              <a:buChar char="v"/>
            </a:pPr>
            <a:endParaRPr lang="en-US" sz="2000" b="1" dirty="0"/>
          </a:p>
          <a:p>
            <a:pPr algn="r" rtl="1"/>
            <a:endParaRPr lang="ar-JO" sz="2000" b="1" dirty="0"/>
          </a:p>
          <a:p>
            <a:pPr algn="r" rtl="1"/>
            <a:endParaRPr lang="ar-JO" sz="2000" b="1" dirty="0"/>
          </a:p>
          <a:p>
            <a:pPr algn="r" rtl="1"/>
            <a:endParaRPr lang="ar-JO" sz="2000" b="1" dirty="0"/>
          </a:p>
          <a:p>
            <a:pPr algn="r" rtl="1"/>
            <a:endParaRPr lang="ar-JO" sz="2000" b="1" dirty="0"/>
          </a:p>
          <a:p>
            <a:pPr algn="r" rtl="1"/>
            <a:endParaRPr lang="ar-JO" sz="2000" b="1" dirty="0"/>
          </a:p>
          <a:p>
            <a:pPr algn="just" rtl="1"/>
            <a:endParaRPr lang="ar-JO" sz="2000" b="1" dirty="0"/>
          </a:p>
          <a:p>
            <a:pPr algn="just" rtl="1"/>
            <a:endParaRPr lang="ar-JO" sz="2400" dirty="0"/>
          </a:p>
        </p:txBody>
      </p:sp>
      <p:pic>
        <p:nvPicPr>
          <p:cNvPr id="6" name="Picture 5">
            <a:extLst>
              <a:ext uri="{FF2B5EF4-FFF2-40B4-BE49-F238E27FC236}">
                <a16:creationId xmlns:a16="http://schemas.microsoft.com/office/drawing/2014/main" id="{4F1605B7-6BF0-473E-8681-CBE4C495741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14513"/>
            <a:ext cx="4076700" cy="5816453"/>
          </a:xfrm>
          <a:prstGeom prst="rect">
            <a:avLst/>
          </a:prstGeom>
        </p:spPr>
      </p:pic>
    </p:spTree>
    <p:extLst>
      <p:ext uri="{BB962C8B-B14F-4D97-AF65-F5344CB8AC3E}">
        <p14:creationId xmlns:p14="http://schemas.microsoft.com/office/powerpoint/2010/main" val="1222227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A075604-73CD-4507-8013-424F369DFDEB}"/>
              </a:ext>
            </a:extLst>
          </p:cNvPr>
          <p:cNvSpPr/>
          <p:nvPr/>
        </p:nvSpPr>
        <p:spPr>
          <a:xfrm>
            <a:off x="9851168" y="1370365"/>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pic>
        <p:nvPicPr>
          <p:cNvPr id="17" name="Picture 16">
            <a:extLst>
              <a:ext uri="{FF2B5EF4-FFF2-40B4-BE49-F238E27FC236}">
                <a16:creationId xmlns:a16="http://schemas.microsoft.com/office/drawing/2014/main" id="{B4F228A3-EED8-B72A-55D3-01A30D9488F4}"/>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42" name="TextBox 41">
            <a:extLst>
              <a:ext uri="{FF2B5EF4-FFF2-40B4-BE49-F238E27FC236}">
                <a16:creationId xmlns:a16="http://schemas.microsoft.com/office/drawing/2014/main" id="{AB738525-DD8E-2E85-F385-345FF64341EB}"/>
              </a:ext>
            </a:extLst>
          </p:cNvPr>
          <p:cNvSpPr txBox="1"/>
          <p:nvPr/>
        </p:nvSpPr>
        <p:spPr>
          <a:xfrm>
            <a:off x="10007270" y="1879846"/>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Chapter</a:t>
            </a:r>
          </a:p>
        </p:txBody>
      </p:sp>
      <p:sp>
        <p:nvSpPr>
          <p:cNvPr id="43" name="TextBox 42">
            <a:extLst>
              <a:ext uri="{FF2B5EF4-FFF2-40B4-BE49-F238E27FC236}">
                <a16:creationId xmlns:a16="http://schemas.microsoft.com/office/drawing/2014/main" id="{183B5688-FE98-684A-8FDB-4023CCDDD82C}"/>
              </a:ext>
            </a:extLst>
          </p:cNvPr>
          <p:cNvSpPr txBox="1"/>
          <p:nvPr/>
        </p:nvSpPr>
        <p:spPr>
          <a:xfrm>
            <a:off x="9938255" y="1301940"/>
            <a:ext cx="942618" cy="646331"/>
          </a:xfrm>
          <a:prstGeom prst="rect">
            <a:avLst/>
          </a:prstGeom>
          <a:noFill/>
        </p:spPr>
        <p:txBody>
          <a:bodyPr wrap="square" rtlCol="0">
            <a:spAutoFit/>
          </a:bodyPr>
          <a:lstStyle/>
          <a:p>
            <a:pPr algn="ctr"/>
            <a:r>
              <a:rPr lang="en-US" sz="3600" b="1" dirty="0">
                <a:solidFill>
                  <a:schemeClr val="bg1"/>
                </a:solidFill>
                <a:latin typeface="Times New Roman" panose="02020603050405020304" pitchFamily="18" charset="0"/>
                <a:cs typeface="Times New Roman" panose="02020603050405020304" pitchFamily="18" charset="0"/>
              </a:rPr>
              <a:t>10</a:t>
            </a: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3" name="مربع نص 2"/>
          <p:cNvSpPr txBox="1"/>
          <p:nvPr/>
        </p:nvSpPr>
        <p:spPr>
          <a:xfrm>
            <a:off x="311175" y="733212"/>
            <a:ext cx="8658751" cy="5970865"/>
          </a:xfrm>
          <a:prstGeom prst="rect">
            <a:avLst/>
          </a:prstGeom>
          <a:solidFill>
            <a:schemeClr val="bg1"/>
          </a:solidFill>
        </p:spPr>
        <p:txBody>
          <a:bodyPr wrap="square" rtlCol="1">
            <a:spAutoFit/>
          </a:bodyPr>
          <a:lstStyle/>
          <a:p>
            <a:pPr algn="ctr" rtl="1"/>
            <a:r>
              <a:rPr lang="ar-JO" sz="2800" b="1" dirty="0"/>
              <a:t>المقدمة</a:t>
            </a:r>
          </a:p>
          <a:p>
            <a:pPr algn="just" rtl="1"/>
            <a:r>
              <a:rPr lang="ar-SA" sz="2400" dirty="0"/>
              <a:t>فرضت خصائص العصر الذي نعيشه ومتغيراته من تطور تكنولوجي، ومعلوماتي، وسرعة الاتصال التي تعمل في ظلها المؤسسات الإنتاجية، أنماطاً جديدة من الفكر غير النمطي، يتسق مع ظواهر الواقع، حيث النقلات الفجائية، ومسارات التفكير المتوازية والمتداخلة، فكر قادر على عبور الحواجز بين نوعيات المعرفة المختلفة، والتي باتت تفرض نوعية جديدة من المؤسسات القادرة على التعامل معها ومواجهتها. وكان لزاماً على المؤسسات التربوية خاصة، العناية بتكوين هذا الفكر للارتقاء بمستوى مخرجاتها التي ستكفل لها ديمومة الانجاز، وعلى العكس من ذلك فقد اتسمت الكثير من المؤسسات التربوية العربية والاسلامية بتقييد فرص الإبداع، وغياب النظرة المتكاملة في تكوين الفرد، وعجز التعليم عن تحقيق العدل الاجتماعي، والانفصال عن عالم العمل، وتدني مستوى المتعلمين، ونتيجة لذلك أصبح التعليم عائقاً للتنمية والإنجاز بدلاً من إحداثهما، وقيداً يدفع إلى الوراء بدلاً من أن يكون أداة لتطوير الحاضر وبناء المستقبل. لذا كان التوجه نحو إدارة المؤسسات التربوية في المجتمع وفق نظرة جديدة، تنطلق من المفهوم القيادي لإدارة شؤؤن المؤسسة</a:t>
            </a:r>
            <a:r>
              <a:rPr lang="ar-JO" sz="2400" dirty="0"/>
              <a:t> التربوية، إذ أصبحت القيادة التربوية حجر الأساس للنمو والتطور في هذا العصر</a:t>
            </a:r>
            <a:r>
              <a:rPr lang="ar-SA" sz="2400" dirty="0"/>
              <a:t>. </a:t>
            </a:r>
            <a:endParaRPr lang="en-US" sz="2400" dirty="0"/>
          </a:p>
          <a:p>
            <a:pPr algn="r" rtl="1"/>
            <a:endParaRPr lang="en-US" dirty="0"/>
          </a:p>
        </p:txBody>
      </p:sp>
      <p:pic>
        <p:nvPicPr>
          <p:cNvPr id="5" name="Picture 4">
            <a:extLst>
              <a:ext uri="{FF2B5EF4-FFF2-40B4-BE49-F238E27FC236}">
                <a16:creationId xmlns:a16="http://schemas.microsoft.com/office/drawing/2014/main" id="{BBCB537E-CC37-47C3-9906-6AAE0371A35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57014" y="2904701"/>
            <a:ext cx="2705100" cy="2939261"/>
          </a:xfrm>
          <a:prstGeom prst="rect">
            <a:avLst/>
          </a:prstGeom>
        </p:spPr>
      </p:pic>
    </p:spTree>
    <p:extLst>
      <p:ext uri="{BB962C8B-B14F-4D97-AF65-F5344CB8AC3E}">
        <p14:creationId xmlns:p14="http://schemas.microsoft.com/office/powerpoint/2010/main" val="22573880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247650" y="1398936"/>
            <a:ext cx="7334558" cy="483108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247650" y="1743074"/>
            <a:ext cx="7134225" cy="4893647"/>
          </a:xfrm>
          <a:prstGeom prst="rect">
            <a:avLst/>
          </a:prstGeom>
          <a:noFill/>
        </p:spPr>
        <p:txBody>
          <a:bodyPr wrap="square" rtlCol="0">
            <a:spAutoFit/>
          </a:bodyPr>
          <a:lstStyle/>
          <a:p>
            <a:pPr algn="just" rtl="1"/>
            <a:r>
              <a:rPr lang="ar-JO" sz="2400" dirty="0"/>
              <a:t>لا بد من الإشارة إلى أن أهمية القيادة التربوية تكمن في إحداث التأثير الإيجابي على الأفراد، ف</a:t>
            </a:r>
            <a:r>
              <a:rPr lang="ar-SA" sz="2400" dirty="0"/>
              <a:t>لا يمكن أن يحدث التفاعل السليم بين عناصر المؤسسة</a:t>
            </a:r>
            <a:r>
              <a:rPr lang="ar-JO" sz="2400" dirty="0"/>
              <a:t> التربوية</a:t>
            </a:r>
            <a:r>
              <a:rPr lang="ar-SA" sz="2400" dirty="0"/>
              <a:t> إلا في ظل وجود بيئة ايجابية</a:t>
            </a:r>
            <a:r>
              <a:rPr lang="ar-JO" sz="2400" dirty="0"/>
              <a:t> من خلال قيادة تربوية فعالة</a:t>
            </a:r>
            <a:r>
              <a:rPr lang="ar-SA" sz="2400" dirty="0"/>
              <a:t>، فهي من الضرورات الحتمية للمجتمعات التي تبحث عن دور فاعل بين الأمم ، كما لا يكفي أن يكون الفرد إيجابياً بذاته حتى تتحقق البيئة المطلوبة. </a:t>
            </a:r>
            <a:endParaRPr lang="en-US" sz="2400" dirty="0"/>
          </a:p>
          <a:p>
            <a:pPr algn="r" rtl="1"/>
            <a:r>
              <a:rPr lang="ar-SA" sz="2400" dirty="0"/>
              <a:t>وبما أن عمليات الإصلاح والتنمية في أي مجتمع هي عمليات جماعية لا يقوى عليها الأفراد، فوجود أفراد يحملون روحاً سلبية سيشكلون عنصر هدم للآخرين. فعلى القائد في أي مؤسسة، خاصة المؤسسات التربوية معرفة المناطق الايجابية في الحياة وتشمل: الرغبة في الإنجاز، وإرادة التعلم، والعمل باجتهاد، وعلى عكس ذلك عليه معرفة المناطق السلبية في الحياة والتي تتمثل في: التمني، والإشفاق على الذات، وتضييع الوقت.</a:t>
            </a:r>
            <a:br>
              <a:rPr lang="ar-JO" sz="2400" dirty="0"/>
            </a:br>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5" name="Picture 4">
            <a:extLst>
              <a:ext uri="{FF2B5EF4-FFF2-40B4-BE49-F238E27FC236}">
                <a16:creationId xmlns:a16="http://schemas.microsoft.com/office/drawing/2014/main" id="{4E9B5665-5538-47EA-B45F-0E33E4F20E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86677" y="2195512"/>
            <a:ext cx="3624298" cy="3071813"/>
          </a:xfrm>
          <a:prstGeom prst="rect">
            <a:avLst/>
          </a:prstGeom>
        </p:spPr>
      </p:pic>
    </p:spTree>
    <p:extLst>
      <p:ext uri="{BB962C8B-B14F-4D97-AF65-F5344CB8AC3E}">
        <p14:creationId xmlns:p14="http://schemas.microsoft.com/office/powerpoint/2010/main" val="34343966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3038475" y="1426844"/>
            <a:ext cx="8696633" cy="483108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3305176" y="1568674"/>
            <a:ext cx="7931312" cy="4832092"/>
          </a:xfrm>
          <a:prstGeom prst="rect">
            <a:avLst/>
          </a:prstGeom>
          <a:noFill/>
        </p:spPr>
        <p:txBody>
          <a:bodyPr wrap="square" rtlCol="0">
            <a:spAutoFit/>
          </a:bodyPr>
          <a:lstStyle/>
          <a:p>
            <a:pPr algn="r" rtl="1"/>
            <a:r>
              <a:rPr lang="ar-SA" sz="2400" b="1" dirty="0"/>
              <a:t>واقع القيادة التربوية في الوطن العربي </a:t>
            </a:r>
            <a:r>
              <a:rPr lang="ar-SA" sz="2400" dirty="0"/>
              <a:t>: </a:t>
            </a:r>
            <a:endParaRPr lang="en-US" sz="2400" dirty="0"/>
          </a:p>
          <a:p>
            <a:pPr algn="just" rtl="1"/>
            <a:r>
              <a:rPr lang="ar-SA" sz="2400" dirty="0"/>
              <a:t>بادئ ذي بدء نعيد إلى الأذهان ما سبق وقلناه أن التربية هي المتغير الرئيس في قوة الدول، والمحرك الأساسي لنهضة الأمم، والمسؤول الأول عن تقدم الشعوب، والأداة الأكثر فاعلية للتغيير وتشكيل المستقبل، لما لها من آثار إيجابية في دفع حركة المجتمع وبنائه والارتقاء به. ولذلك فلا غرابة إن وجدنا الدول المتقدمة، تولي التربية جل اهتمامها، وتضعها في رأس أولوياتها. ومن هنا، ف</a:t>
            </a:r>
            <a:r>
              <a:rPr lang="ar-JO" sz="2400" dirty="0"/>
              <a:t>إ</a:t>
            </a:r>
            <a:r>
              <a:rPr lang="ar-SA" sz="2400" dirty="0"/>
              <a:t>ن التربية عند تلك الأمم تتبوأ المقام الأول من بين الوسائل والإجراءات العديدة التي يستخدمها المجتمع في عملية التقدم والبناء. ويتوقف نجاح التربية في أداء مهماتها على إدارتها، التي تمثل القيادة المسؤولة عن سير العملية التربوية وتنظيمها وتوجيهها بما يحقق الأهداف المتوخاة منها. وعليه، فإن الإدارة التربوية هي العقل المدبر في جسد النظام التربوي، وهي المسؤولة عن نجاح هذا النظام التربوي في تحقيق أهدافه من عدمها.</a:t>
            </a:r>
            <a:endParaRPr lang="en-US" sz="2400" dirty="0"/>
          </a:p>
          <a:p>
            <a:pPr algn="r" rtl="1"/>
            <a:endParaRPr lang="en-US" sz="2000" dirty="0">
              <a:solidFill>
                <a:srgbClr val="2D3956"/>
              </a:solidFill>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6" name="Picture 5">
            <a:extLst>
              <a:ext uri="{FF2B5EF4-FFF2-40B4-BE49-F238E27FC236}">
                <a16:creationId xmlns:a16="http://schemas.microsoft.com/office/drawing/2014/main" id="{0E6E71BA-7775-4E90-85D2-237E819C51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6573" y="1781174"/>
            <a:ext cx="2638425" cy="3876963"/>
          </a:xfrm>
          <a:prstGeom prst="rect">
            <a:avLst/>
          </a:prstGeom>
        </p:spPr>
      </p:pic>
    </p:spTree>
    <p:extLst>
      <p:ext uri="{BB962C8B-B14F-4D97-AF65-F5344CB8AC3E}">
        <p14:creationId xmlns:p14="http://schemas.microsoft.com/office/powerpoint/2010/main" val="35065178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857250" y="1426844"/>
            <a:ext cx="10877858" cy="483108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019175" y="1769060"/>
            <a:ext cx="10315575" cy="2308324"/>
          </a:xfrm>
          <a:prstGeom prst="rect">
            <a:avLst/>
          </a:prstGeom>
          <a:noFill/>
        </p:spPr>
        <p:txBody>
          <a:bodyPr wrap="square" rtlCol="0">
            <a:spAutoFit/>
          </a:bodyPr>
          <a:lstStyle/>
          <a:p>
            <a:pPr algn="just" rtl="1"/>
            <a:r>
              <a:rPr lang="ar-SA" sz="2400" dirty="0"/>
              <a:t>إن الناظر إلى حال الأمة العربية اليوم، بعين غيورة، وقلب محب، لن يجد صورة زاهية، وحاضراً مفعماً بالنجاحات، وربما لن تتأتى له صورة مشرقة المستقبل هذه الأمة خلال السنوات القليلة القادمة. وما تلك المعضلات الكبيرة التي تواجه الشعوب العربية في المجالات السياسية والاقتصادية والاجتماعية بمنأى عن حالة التردي والتدهور الذي تعيشه الأنظمة التربوية في الوطن العربي. أما وقد د</a:t>
            </a:r>
            <a:r>
              <a:rPr lang="ar-JO" sz="2400" dirty="0"/>
              <a:t>خلنا</a:t>
            </a:r>
            <a:r>
              <a:rPr lang="ar-SA" sz="2400" dirty="0"/>
              <a:t> الى العقد الثاني من الألفية الثالثة، فإن الناظر إلى حال النظام التربوي العربي، بمستوييه العام (المدرسي) والعالي، يجده اليوم يواجه مجموعة من التحديات ال</a:t>
            </a:r>
            <a:r>
              <a:rPr lang="ar-JO" sz="2400" dirty="0"/>
              <a:t>كبيرة</a:t>
            </a:r>
            <a:r>
              <a:rPr lang="ar-SA" sz="2400" dirty="0"/>
              <a:t>، وتفت في عضده أزمات حادة، إستعصت مع الزمن</a:t>
            </a:r>
            <a:r>
              <a:rPr lang="ar-SA" dirty="0"/>
              <a:t>. </a:t>
            </a:r>
            <a:endParaRPr lang="en-US" sz="2000" dirty="0">
              <a:solidFill>
                <a:srgbClr val="2D3956"/>
              </a:solidFill>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7" name="Picture 6">
            <a:extLst>
              <a:ext uri="{FF2B5EF4-FFF2-40B4-BE49-F238E27FC236}">
                <a16:creationId xmlns:a16="http://schemas.microsoft.com/office/drawing/2014/main" id="{F985ABEB-53BF-4E1D-92E5-390CC306C6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50319" y="4419600"/>
            <a:ext cx="3291361" cy="1504949"/>
          </a:xfrm>
          <a:prstGeom prst="rect">
            <a:avLst/>
          </a:prstGeom>
        </p:spPr>
      </p:pic>
    </p:spTree>
    <p:extLst>
      <p:ext uri="{BB962C8B-B14F-4D97-AF65-F5344CB8AC3E}">
        <p14:creationId xmlns:p14="http://schemas.microsoft.com/office/powerpoint/2010/main" val="12557504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288758" y="1457324"/>
            <a:ext cx="11446350" cy="48006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288758" y="1722370"/>
            <a:ext cx="11188867" cy="4154984"/>
          </a:xfrm>
          <a:prstGeom prst="rect">
            <a:avLst/>
          </a:prstGeom>
          <a:noFill/>
        </p:spPr>
        <p:txBody>
          <a:bodyPr wrap="square" rtlCol="0">
            <a:spAutoFit/>
          </a:bodyPr>
          <a:lstStyle/>
          <a:p>
            <a:pPr algn="just" rtl="1"/>
            <a:r>
              <a:rPr lang="ar-SA" sz="2400" dirty="0"/>
              <a:t>فعلى صعيد التعليم العام، فإن </a:t>
            </a:r>
            <a:r>
              <a:rPr lang="ar-JO" sz="2400" dirty="0"/>
              <a:t>أ</a:t>
            </a:r>
            <a:r>
              <a:rPr lang="ar-SA" sz="2400" dirty="0"/>
              <a:t>هم مظاهر هذه التحديات والازمات هي: </a:t>
            </a:r>
            <a:endParaRPr lang="en-US" sz="2400" dirty="0"/>
          </a:p>
          <a:p>
            <a:pPr marL="342900" lvl="0" indent="-342900" algn="just" rtl="1">
              <a:buFont typeface="Wingdings" panose="05000000000000000000" pitchFamily="2" charset="2"/>
              <a:buChar char="ü"/>
            </a:pPr>
            <a:r>
              <a:rPr lang="ar-SA" sz="2400" dirty="0"/>
              <a:t>ما تزال الموازنات المخصصة لوزارات التربية والتعليم في معظم الدول العربية نسبة الى الموازنة العامة للدولة صغيرة جدا. اذ انها لا تزيد على %10 في غالبية الدول العربية، في حين تبلغ في معظم دول العالم المتقدم حوالى 20 كما ان نسبة كبيرة من هذه الموازنات أكثر من (75%) في معظم الدول العربية تصرف على بند الرواتب والمكافآت. </a:t>
            </a:r>
            <a:endParaRPr lang="en-US" sz="2400" dirty="0"/>
          </a:p>
          <a:p>
            <a:pPr marL="342900" lvl="0" indent="-342900" algn="just" rtl="1">
              <a:buFont typeface="Wingdings" panose="05000000000000000000" pitchFamily="2" charset="2"/>
              <a:buChar char="ü"/>
            </a:pPr>
            <a:r>
              <a:rPr lang="ar-SA" sz="2400" dirty="0"/>
              <a:t>رغم الانجاز الكمي في التعليم الالزامي الا ان المدرسة العربية ما تزال عاجزة عن استيعاب كل اطفال الوطن العربي في المدارس النظامية.</a:t>
            </a:r>
            <a:endParaRPr lang="en-US" sz="2400" dirty="0"/>
          </a:p>
          <a:p>
            <a:pPr marL="342900" lvl="0" indent="-342900" algn="just" rtl="1">
              <a:buFont typeface="Wingdings" panose="05000000000000000000" pitchFamily="2" charset="2"/>
              <a:buChar char="ü"/>
            </a:pPr>
            <a:r>
              <a:rPr lang="ar-SA" sz="2400" dirty="0"/>
              <a:t> ما تزال نسب التسرب المدرسي </a:t>
            </a:r>
            <a:r>
              <a:rPr lang="en-US" sz="2400" dirty="0"/>
              <a:t>Dropout</a:t>
            </a:r>
            <a:r>
              <a:rPr lang="ar-SA" sz="2400" dirty="0"/>
              <a:t> مرتفعة، وخصوصا بين طلبة المرحلة الالزامية.</a:t>
            </a:r>
            <a:endParaRPr lang="en-US" sz="2400" dirty="0"/>
          </a:p>
          <a:p>
            <a:pPr marL="342900" lvl="0" indent="-342900" algn="just" rtl="1">
              <a:buFont typeface="Wingdings" panose="05000000000000000000" pitchFamily="2" charset="2"/>
              <a:buChar char="ü"/>
            </a:pPr>
            <a:r>
              <a:rPr lang="ar-SA" sz="2400" dirty="0"/>
              <a:t>وجود عجز كمي في اعداد المعلمين </a:t>
            </a:r>
            <a:r>
              <a:rPr lang="en-US" sz="2400" dirty="0"/>
              <a:t>Teacher Shortage</a:t>
            </a:r>
            <a:r>
              <a:rPr lang="ar-SA" sz="2400" dirty="0"/>
              <a:t>، وبخاصة في تخصصات معينة، وفي اقطار معينة، عدا عن الضعف الاكاديمي للموجود منهم. </a:t>
            </a:r>
            <a:endParaRPr lang="en-US" sz="2400" dirty="0"/>
          </a:p>
          <a:p>
            <a:pPr lvl="0" algn="just" rtl="1"/>
            <a:endParaRPr lang="en-US" sz="2400"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983091"/>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7048435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288758" y="1457324"/>
            <a:ext cx="11446350" cy="48006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56892" y="1950970"/>
            <a:ext cx="11020733" cy="2677656"/>
          </a:xfrm>
          <a:prstGeom prst="rect">
            <a:avLst/>
          </a:prstGeom>
          <a:noFill/>
        </p:spPr>
        <p:txBody>
          <a:bodyPr wrap="square" rtlCol="0">
            <a:spAutoFit/>
          </a:bodyPr>
          <a:lstStyle/>
          <a:p>
            <a:pPr algn="just" rtl="1"/>
            <a:r>
              <a:rPr lang="ar-SA" sz="2400" dirty="0"/>
              <a:t>فعلى صعيد التعليم العام، فإن اهم مظاهر هذه التحديات والازمات هي: </a:t>
            </a:r>
            <a:endParaRPr lang="en-US" sz="2400" dirty="0"/>
          </a:p>
          <a:p>
            <a:pPr marL="342900" lvl="0" indent="-342900" algn="just" rtl="1">
              <a:buFont typeface="Wingdings" panose="05000000000000000000" pitchFamily="2" charset="2"/>
              <a:buChar char="ü"/>
            </a:pPr>
            <a:r>
              <a:rPr lang="ar-SA" sz="2400" dirty="0"/>
              <a:t>اعتماد العملية التعليمية على التلقين والاستظهار وثقافة الذاكرة، والتركيز على اهمية السلطة في استقبال المعلومة وغياب التعليم الحواري التفاعلي، عباب التدرين المسلس وسيطرة التعليم اللفظي المجرد. </a:t>
            </a:r>
            <a:endParaRPr lang="en-US" sz="2400" dirty="0"/>
          </a:p>
          <a:p>
            <a:pPr marL="342900" lvl="0" indent="-342900" algn="just" rtl="1">
              <a:buFont typeface="Wingdings" panose="05000000000000000000" pitchFamily="2" charset="2"/>
              <a:buChar char="ü"/>
            </a:pPr>
            <a:r>
              <a:rPr lang="ar-SA" sz="2400" dirty="0"/>
              <a:t> الافتقار الى معايير واساليب علمية لتقييم أداء النظام التعليمي.</a:t>
            </a:r>
            <a:endParaRPr lang="en-US" sz="2400" dirty="0"/>
          </a:p>
          <a:p>
            <a:pPr marL="342900" lvl="0" indent="-342900" algn="just" rtl="1">
              <a:buFont typeface="Wingdings" panose="05000000000000000000" pitchFamily="2" charset="2"/>
              <a:buChar char="ü"/>
            </a:pPr>
            <a:r>
              <a:rPr lang="ar-SA" sz="2400" dirty="0"/>
              <a:t> ضعف الكفاية الداخلية، والكفاية الخارجية، للانظمة التعليمية. </a:t>
            </a:r>
            <a:endParaRPr lang="en-US" sz="2400" dirty="0"/>
          </a:p>
          <a:p>
            <a:pPr marL="342900" lvl="0" indent="-342900" algn="just" rtl="1">
              <a:buFont typeface="Wingdings" panose="05000000000000000000" pitchFamily="2" charset="2"/>
              <a:buChar char="ü"/>
            </a:pPr>
            <a:r>
              <a:rPr lang="ar-SA" sz="2400" dirty="0"/>
              <a:t>ولعل النتيجة الحتمية التي تترتب على كل ما سبق وغيره، هي تدني الكفايات التعليمية للتلاميذ في الوطن العربي. </a:t>
            </a:r>
            <a:endParaRPr lang="en-US" sz="2400"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983091"/>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051017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666750" y="1345810"/>
            <a:ext cx="11252055" cy="49930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ar-SA"/>
              <a:t>وللصراع التنظيمي في المؤسسات التعليمية أثر سلبي وآخر إيجابي، إذ يتيح الفرصة أمام العاملين في المؤسسات التربوية لكسر الروتين, والخروج عن المألوف وحالة الركود في المؤسسة التعليمية, كما يمكن إدارة المؤسسة من تجنب أسباب الصراع في المستقبل, ويمكن المدير من اختيار الطريقة الأنسب في إدارة الصراع, وكذلك وضع خطة مستقبلية تسهم في تطوير المؤسسة وتفادي الأخطاء</a:t>
            </a:r>
            <a:endParaRPr lang="ar-JO" dirty="0">
              <a:solidFill>
                <a:srgbClr val="2D3956"/>
              </a:solidFill>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034766" y="1462395"/>
            <a:ext cx="10846059" cy="3785652"/>
          </a:xfrm>
          <a:prstGeom prst="rect">
            <a:avLst/>
          </a:prstGeom>
          <a:noFill/>
        </p:spPr>
        <p:txBody>
          <a:bodyPr wrap="square" rtlCol="0">
            <a:spAutoFit/>
          </a:bodyPr>
          <a:lstStyle/>
          <a:p>
            <a:pPr algn="just" rtl="1"/>
            <a:r>
              <a:rPr lang="ar-SA" sz="2400" dirty="0"/>
              <a:t>أما على صعيد التعليم العالي، فإن هناك أزمة تواجه هذا المستوى من التعليم في الوطن العربي، تتمثل في المظاهر التالية: </a:t>
            </a:r>
            <a:endParaRPr lang="en-US" sz="2400" dirty="0"/>
          </a:p>
          <a:p>
            <a:pPr marL="342900" lvl="0" indent="-342900" algn="just" rtl="1">
              <a:buFont typeface="Wingdings" panose="05000000000000000000" pitchFamily="2" charset="2"/>
              <a:buChar char="v"/>
            </a:pPr>
            <a:r>
              <a:rPr lang="ar-SA" sz="2400" dirty="0"/>
              <a:t>إن التهافت على التعليم العالمي في معظم الاقطار العربية، والذي بالاضافة الى كلفته المالية فإنه يقود الى مشكلات كثيرة منها رفع معدلات ا</a:t>
            </a:r>
            <a:r>
              <a:rPr lang="ar-JO" sz="2400" dirty="0"/>
              <a:t>لإ</a:t>
            </a:r>
            <a:r>
              <a:rPr lang="ar-SA" sz="2400" dirty="0"/>
              <a:t>عالة وانخفاض مستوى الخريجين، وايجاد هرم مقلوب للطبقة المنتجة في المجتمع. </a:t>
            </a:r>
            <a:endParaRPr lang="en-US" sz="2400" dirty="0"/>
          </a:p>
          <a:p>
            <a:pPr marL="342900" lvl="0" indent="-342900" algn="just" rtl="1">
              <a:buFont typeface="Wingdings" panose="05000000000000000000" pitchFamily="2" charset="2"/>
              <a:buChar char="v"/>
            </a:pPr>
            <a:r>
              <a:rPr lang="ar-SA" sz="2400" dirty="0"/>
              <a:t>نقص الامكانيات البشرية والمادية في الجامعات، لا يقدر معظم الدول العربية على تلبيتها الا بأعداد محدودة. </a:t>
            </a:r>
            <a:endParaRPr lang="en-US" sz="2400" dirty="0"/>
          </a:p>
          <a:p>
            <a:pPr marL="342900" lvl="0" indent="-342900" algn="just" rtl="1">
              <a:buFont typeface="Wingdings" panose="05000000000000000000" pitchFamily="2" charset="2"/>
              <a:buChar char="v"/>
            </a:pPr>
            <a:r>
              <a:rPr lang="ar-SA" sz="2400" dirty="0"/>
              <a:t>ضعف مدخلات التعليم العالي (طلبة مدرسون، مناهج، ادارة تسهيلات تربوية، وغيرها).</a:t>
            </a:r>
            <a:endParaRPr lang="en-US" sz="2400" dirty="0"/>
          </a:p>
          <a:p>
            <a:pPr marL="342900" lvl="0" indent="-342900" algn="just" rtl="1">
              <a:buFont typeface="Wingdings" panose="05000000000000000000" pitchFamily="2" charset="2"/>
              <a:buChar char="v"/>
            </a:pPr>
            <a:r>
              <a:rPr lang="ar-SA" sz="2400" dirty="0"/>
              <a:t>تراجع مستوى خريجي التعليم الاساسي، مما قاد الى ارتفاع نسب النجاح بين خريجي المرحلة الثانوية لأسباب سياسية واقتصادية، ونتج عن هذا </a:t>
            </a:r>
            <a:r>
              <a:rPr lang="ar-JO" sz="2400" dirty="0"/>
              <a:t>أ</a:t>
            </a:r>
            <a:r>
              <a:rPr lang="ar-SA" sz="2400" dirty="0"/>
              <a:t>ن اعداد</a:t>
            </a:r>
            <a:r>
              <a:rPr lang="ar-JO" sz="2400" dirty="0"/>
              <a:t>ً</a:t>
            </a:r>
            <a:r>
              <a:rPr lang="ar-SA" sz="2400" dirty="0"/>
              <a:t>ا كبيرة من هؤلاء الخريجين التحقوا بالتعليم العالي وهم غير مؤهلين له. </a:t>
            </a:r>
            <a:endParaRPr lang="en-US" sz="2400"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3147996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666750" y="1345810"/>
            <a:ext cx="11252055" cy="49930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ar-SA"/>
              <a:t>وللصراع التنظيمي في المؤسسات التعليمية أثر سلبي وآخر إيجابي، إذ يتيح الفرصة أمام العاملين في المؤسسات التربوية لكسر الروتين, والخروج عن المألوف وحالة الركود في المؤسسة التعليمية, كما يمكن إدارة المؤسسة من تجنب أسباب الصراع في المستقبل, ويمكن المدير من اختيار الطريقة الأنسب في إدارة الصراع, وكذلك وضع خطة مستقبلية تسهم في تطوير المؤسسة وتفادي الأخطاء</a:t>
            </a:r>
            <a:endParaRPr lang="ar-JO" dirty="0">
              <a:solidFill>
                <a:srgbClr val="2D3956"/>
              </a:solidFill>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034766" y="1462395"/>
            <a:ext cx="10846059" cy="4524315"/>
          </a:xfrm>
          <a:prstGeom prst="rect">
            <a:avLst/>
          </a:prstGeom>
          <a:noFill/>
        </p:spPr>
        <p:txBody>
          <a:bodyPr wrap="square" rtlCol="0">
            <a:spAutoFit/>
          </a:bodyPr>
          <a:lstStyle/>
          <a:p>
            <a:pPr algn="just" rtl="1"/>
            <a:r>
              <a:rPr lang="ar-SA" sz="2400" dirty="0"/>
              <a:t>أما على صعيد التعليم العالي، فإن هناك أزمة تواجه هذا المستوى من التعليم في الوطن العربي، تتمثل في المظاهر التالية: </a:t>
            </a:r>
            <a:endParaRPr lang="en-US" sz="2400" dirty="0"/>
          </a:p>
          <a:p>
            <a:pPr marL="342900" lvl="0" indent="-342900" algn="just" rtl="1">
              <a:buFont typeface="Wingdings" panose="05000000000000000000" pitchFamily="2" charset="2"/>
              <a:buChar char="v"/>
            </a:pPr>
            <a:r>
              <a:rPr lang="ar-SA" sz="2400" dirty="0"/>
              <a:t>محدودية فرص العمل، وبالتالي تزايد نسب البطالة بين الشباب الخريجين، مما دفع بعضهم الى الحصول على شهادات جامعية اعلى (ماجستير ودكتوراه) لتمضية الوقت، وطمعا في الحصول على فرص وظيفية افضل. </a:t>
            </a:r>
            <a:endParaRPr lang="en-US" sz="2400" dirty="0"/>
          </a:p>
          <a:p>
            <a:pPr marL="342900" lvl="0" indent="-342900" algn="just" rtl="1">
              <a:buFont typeface="Wingdings" panose="05000000000000000000" pitchFamily="2" charset="2"/>
              <a:buChar char="v"/>
            </a:pPr>
            <a:r>
              <a:rPr lang="ar-SA" sz="2400" dirty="0"/>
              <a:t>انتشار ظاهرة عدم المبالاة </a:t>
            </a:r>
            <a:r>
              <a:rPr lang="en-US" sz="2400" dirty="0"/>
              <a:t>Apathy</a:t>
            </a:r>
            <a:r>
              <a:rPr lang="ar-SA" sz="2400" dirty="0"/>
              <a:t> بين الغالبية العظمى من الطلبة، ومن مظاهرها التأخر والغياب، والتراخي الاكاديمي وعدم الجدية وضعف الاهتمام، والدراسة غير المنتظمة، والسلوك غير المنضبط، وتنامي العنف والمشاجرات الطلابية. </a:t>
            </a:r>
            <a:endParaRPr lang="en-US" sz="2400" dirty="0"/>
          </a:p>
          <a:p>
            <a:pPr marL="342900" lvl="0" indent="-342900" algn="just" rtl="1">
              <a:buFont typeface="Wingdings" panose="05000000000000000000" pitchFamily="2" charset="2"/>
              <a:buChar char="v"/>
            </a:pPr>
            <a:r>
              <a:rPr lang="ar-SA" sz="2400" dirty="0"/>
              <a:t>تواضع البحث العلمي، بسبب نقص الامكانيات المادية من جهة، وشعور عدم المبالاة من جهة ثانية، وغياب الحوافز التشجيعية من جهة ثالثة. </a:t>
            </a:r>
            <a:endParaRPr lang="ar-JO" sz="2400" dirty="0"/>
          </a:p>
          <a:p>
            <a:pPr marL="342900" lvl="0" indent="-342900" algn="just" rtl="1">
              <a:buFont typeface="Wingdings" panose="05000000000000000000" pitchFamily="2" charset="2"/>
              <a:buChar char="v"/>
            </a:pPr>
            <a:r>
              <a:rPr lang="ar-SA" sz="2400" dirty="0"/>
              <a:t>نقص التمويل، وافتقار معظم الجامعات العربية الى الدعم المالي المناسب مما يعيق عملية قيامها بواجباتها التعليمية والبحثية وخدمة المجتمع. </a:t>
            </a:r>
            <a:endParaRPr lang="en-US" sz="2400"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4612794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3800475" y="1407761"/>
            <a:ext cx="8165955" cy="49930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ar-SA"/>
              <a:t>وللصراع التنظيمي في المؤسسات التعليمية أثر سلبي وآخر إيجابي، إذ يتيح الفرصة أمام العاملين في المؤسسات التربوية لكسر الروتين, والخروج عن المألوف وحالة الركود في المؤسسة التعليمية, كما يمكن إدارة المؤسسة من تجنب أسباب الصراع في المستقبل, ويمكن المدير من اختيار الطريقة الأنسب في إدارة الصراع, وكذلك وضع خطة مستقبلية تسهم في تطوير المؤسسة وتفادي الأخطاء</a:t>
            </a:r>
            <a:endParaRPr lang="ar-JO" dirty="0">
              <a:solidFill>
                <a:srgbClr val="2D3956"/>
              </a:solidFill>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4160635" y="2134548"/>
            <a:ext cx="7445634" cy="3539430"/>
          </a:xfrm>
          <a:prstGeom prst="rect">
            <a:avLst/>
          </a:prstGeom>
          <a:noFill/>
        </p:spPr>
        <p:txBody>
          <a:bodyPr wrap="square" rtlCol="0">
            <a:spAutoFit/>
          </a:bodyPr>
          <a:lstStyle/>
          <a:p>
            <a:pPr algn="just" rtl="1"/>
            <a:r>
              <a:rPr lang="ar-SA" sz="2800" dirty="0"/>
              <a:t>وسواء قلنا عن هذه التحديات أنها تحديات النظام التربوي العربي، أم أسميناها بمشكلات التعليم في الوطن العربي، أم شخصناها على اعتبار أنها معضلات الإدارة التربوية العربية، فلا ضير ولا فرق. إنها في الأساس مشكلات وتحديات تواجه الإدارة التربوية في الوطن العربي. ذلك أننا اتفقنا على إن ال</a:t>
            </a:r>
            <a:r>
              <a:rPr lang="ar-JO" sz="2800" dirty="0"/>
              <a:t>قيادة</a:t>
            </a:r>
            <a:r>
              <a:rPr lang="ar-SA" sz="2800" dirty="0"/>
              <a:t> التربوية هي المسؤول الأول عن إصلاح التعليم وتجويد محتواه، ومعالجة الترهلات التنظيمية، والتصدي للاختلالات الوظيفية، وتصويب التشوهات التي أصابت النظام التربوي العربي منذ عقود. </a:t>
            </a:r>
            <a:endParaRPr lang="en-US" sz="2800"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7" name="Picture 6">
            <a:extLst>
              <a:ext uri="{FF2B5EF4-FFF2-40B4-BE49-F238E27FC236}">
                <a16:creationId xmlns:a16="http://schemas.microsoft.com/office/drawing/2014/main" id="{F4A4C23D-2748-4315-A5FB-441A0AA61DE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4789" y="1463458"/>
            <a:ext cx="2733556" cy="4618745"/>
          </a:xfrm>
          <a:prstGeom prst="rect">
            <a:avLst/>
          </a:prstGeom>
        </p:spPr>
      </p:pic>
    </p:spTree>
    <p:extLst>
      <p:ext uri="{BB962C8B-B14F-4D97-AF65-F5344CB8AC3E}">
        <p14:creationId xmlns:p14="http://schemas.microsoft.com/office/powerpoint/2010/main" val="26077238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314450" y="1345810"/>
            <a:ext cx="10263245" cy="45692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ar-SA"/>
              <a:t>وللصراع التنظيمي في المؤسسات التعليمية أثر سلبي وآخر إيجابي، إذ يتيح الفرصة أمام العاملين في المؤسسات التربوية لكسر الروتين, والخروج عن المألوف وحالة الركود في المؤسسة التعليمية, كما يمكن إدارة المؤسسة من تجنب أسباب الصراع في المستقبل, ويمكن المدير من اختيار الطريقة الأنسب في إدارة الصراع, وكذلك وضع خطة مستقبلية تسهم في تطوير المؤسسة وتفادي الأخطاء</a:t>
            </a:r>
            <a:endParaRPr lang="ar-JO" dirty="0">
              <a:solidFill>
                <a:srgbClr val="2D3956"/>
              </a:solidFill>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814455" y="2534156"/>
            <a:ext cx="9063095" cy="1569660"/>
          </a:xfrm>
          <a:prstGeom prst="rect">
            <a:avLst/>
          </a:prstGeom>
          <a:noFill/>
        </p:spPr>
        <p:txBody>
          <a:bodyPr wrap="square" rtlCol="0">
            <a:spAutoFit/>
          </a:bodyPr>
          <a:lstStyle/>
          <a:p>
            <a:pPr algn="just" rtl="1"/>
            <a:r>
              <a:rPr lang="ar-JO" sz="2400" dirty="0"/>
              <a:t>هناك </a:t>
            </a:r>
            <a:r>
              <a:rPr lang="ar-SA" sz="2400" dirty="0"/>
              <a:t>رسم تصور موجز لثلاثة سيناريوهات لاتجاهات تطور القيادة التربوية في الوطن العربي، على الأقل خلال ما تبقى من النصف الأول من هذا القرن الحادي والعشرين.</a:t>
            </a:r>
            <a:endParaRPr lang="ar-JO" sz="2400" dirty="0"/>
          </a:p>
          <a:p>
            <a:pPr algn="just" rtl="1"/>
            <a:r>
              <a:rPr lang="ar-SA" sz="2400" dirty="0"/>
              <a:t> وهذه السيناريوهات، كما نراها، هي: </a:t>
            </a:r>
            <a:endParaRPr lang="en-US" sz="2400" dirty="0"/>
          </a:p>
          <a:p>
            <a:pPr algn="just" rtl="1"/>
            <a:endParaRPr lang="en-US" sz="2400"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8" name="Rectangle 7">
            <a:extLst>
              <a:ext uri="{FF2B5EF4-FFF2-40B4-BE49-F238E27FC236}">
                <a16:creationId xmlns:a16="http://schemas.microsoft.com/office/drawing/2014/main" id="{0AEECD87-07EE-4D0A-960E-FB7293593DFB}"/>
              </a:ext>
            </a:extLst>
          </p:cNvPr>
          <p:cNvSpPr/>
          <p:nvPr/>
        </p:nvSpPr>
        <p:spPr>
          <a:xfrm>
            <a:off x="3065919" y="519185"/>
            <a:ext cx="5769528" cy="461665"/>
          </a:xfrm>
          <a:prstGeom prst="rect">
            <a:avLst/>
          </a:prstGeom>
        </p:spPr>
        <p:txBody>
          <a:bodyPr wrap="none">
            <a:spAutoFit/>
          </a:bodyPr>
          <a:lstStyle/>
          <a:p>
            <a:pPr rtl="1"/>
            <a:r>
              <a:rPr lang="ar-SA" sz="2400" b="1" dirty="0">
                <a:solidFill>
                  <a:schemeClr val="bg1"/>
                </a:solidFill>
              </a:rPr>
              <a:t>سيناريوهات مستقبلية للقيادة التربوية في الوطن العربي </a:t>
            </a:r>
            <a:endParaRPr lang="en-US" sz="2400" b="1" dirty="0">
              <a:solidFill>
                <a:schemeClr val="bg1"/>
              </a:solidFill>
            </a:endParaRPr>
          </a:p>
        </p:txBody>
      </p:sp>
    </p:spTree>
    <p:extLst>
      <p:ext uri="{BB962C8B-B14F-4D97-AF65-F5344CB8AC3E}">
        <p14:creationId xmlns:p14="http://schemas.microsoft.com/office/powerpoint/2010/main" val="29068545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graphicFrame>
        <p:nvGraphicFramePr>
          <p:cNvPr id="2" name="Diagram 1">
            <a:extLst>
              <a:ext uri="{FF2B5EF4-FFF2-40B4-BE49-F238E27FC236}">
                <a16:creationId xmlns:a16="http://schemas.microsoft.com/office/drawing/2014/main" id="{DC2F7477-EE62-45EC-9E92-2054F822E478}"/>
              </a:ext>
            </a:extLst>
          </p:cNvPr>
          <p:cNvGraphicFramePr/>
          <p:nvPr>
            <p:extLst>
              <p:ext uri="{D42A27DB-BD31-4B8C-83A1-F6EECF244321}">
                <p14:modId xmlns:p14="http://schemas.microsoft.com/office/powerpoint/2010/main" val="2053553146"/>
              </p:ext>
            </p:extLst>
          </p:nvPr>
        </p:nvGraphicFramePr>
        <p:xfrm>
          <a:off x="1125537" y="650282"/>
          <a:ext cx="9940925"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37874E39-E219-4FF5-B60C-BA66868D193E}"/>
              </a:ext>
            </a:extLst>
          </p:cNvPr>
          <p:cNvSpPr txBox="1"/>
          <p:nvPr/>
        </p:nvSpPr>
        <p:spPr>
          <a:xfrm>
            <a:off x="1457325" y="5484174"/>
            <a:ext cx="8305800" cy="584775"/>
          </a:xfrm>
          <a:prstGeom prst="rect">
            <a:avLst/>
          </a:prstGeom>
          <a:noFill/>
        </p:spPr>
        <p:txBody>
          <a:bodyPr wrap="square" rtlCol="0">
            <a:spAutoFit/>
          </a:bodyPr>
          <a:lstStyle/>
          <a:p>
            <a:pPr rtl="1"/>
            <a:r>
              <a:rPr lang="ar-SA" sz="3200" b="1" dirty="0">
                <a:solidFill>
                  <a:schemeClr val="bg1"/>
                </a:solidFill>
              </a:rPr>
              <a:t>سيناريوهات مستقبلية للقيادة التربوية في الوطن العربي </a:t>
            </a:r>
            <a:endParaRPr lang="en-US" sz="3200" b="1" dirty="0">
              <a:solidFill>
                <a:schemeClr val="bg1"/>
              </a:solidFill>
            </a:endParaRPr>
          </a:p>
        </p:txBody>
      </p:sp>
    </p:spTree>
    <p:extLst>
      <p:ext uri="{BB962C8B-B14F-4D97-AF65-F5344CB8AC3E}">
        <p14:creationId xmlns:p14="http://schemas.microsoft.com/office/powerpoint/2010/main" val="20452216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755146" y="1418960"/>
            <a:ext cx="10868265" cy="42579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ar-SA" dirty="0"/>
              <a:t>وللصراع التنظيمي في المؤسسات التعليمية أثر سلبي وآخر إيجابي، إذ يتيح الفرصة أمام العاملين في المؤسسات التربوية لكسر الروتين, والخروج عن المألوف وحالة الركود في المؤسسة التعليمية, كما يمكن إدارة المؤسسة من تجنب أسباب الصراع في المستقبل, ويمكن المدير من اختيار الطريقة الأنسب في إدارة الصراع, وكذلك وضع خطة مستقبلية تسهم في تطوير المؤسسة وتفادي الأخطاء</a:t>
            </a:r>
            <a:endParaRPr lang="ar-JO" dirty="0">
              <a:solidFill>
                <a:srgbClr val="2D3956"/>
              </a:solidFill>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277684" y="1936710"/>
            <a:ext cx="9823187" cy="3108543"/>
          </a:xfrm>
          <a:prstGeom prst="rect">
            <a:avLst/>
          </a:prstGeom>
          <a:noFill/>
        </p:spPr>
        <p:txBody>
          <a:bodyPr wrap="square" rtlCol="0">
            <a:spAutoFit/>
          </a:bodyPr>
          <a:lstStyle/>
          <a:p>
            <a:pPr algn="just" rtl="1"/>
            <a:r>
              <a:rPr lang="ar-SA" sz="2400" b="1" dirty="0"/>
              <a:t>السيناريو الاستمراري </a:t>
            </a:r>
            <a:r>
              <a:rPr lang="en-US" sz="2400" b="1" dirty="0"/>
              <a:t>Continued Scenario</a:t>
            </a:r>
            <a:r>
              <a:rPr lang="ar-SA" sz="2400" b="1" dirty="0"/>
              <a:t> : </a:t>
            </a:r>
            <a:endParaRPr lang="en-US" sz="2400" b="1" dirty="0"/>
          </a:p>
          <a:p>
            <a:pPr algn="just" rtl="1"/>
            <a:r>
              <a:rPr lang="ar-SA" sz="2400" dirty="0"/>
              <a:t>يقوم هذا السيناريو على استمرار الوضع القائم على ما هو عليه والذي تتلخص فيه التطورات المستقبلية للقيادة التعليمية في الوطن العربي على النحو التالي:</a:t>
            </a:r>
            <a:endParaRPr lang="en-US" sz="2400" dirty="0"/>
          </a:p>
          <a:p>
            <a:pPr marL="457200" indent="-457200" algn="just" rtl="1">
              <a:buFont typeface="+mj-lt"/>
              <a:buAutoNum type="arabicPeriod"/>
            </a:pPr>
            <a:r>
              <a:rPr lang="ar-SA" sz="2400" dirty="0"/>
              <a:t> استمرار النظر إلى القيادة التعليمية على أنها مرادفة للإدارة التعليمية، و</a:t>
            </a:r>
            <a:r>
              <a:rPr lang="ar-JO" sz="2400" dirty="0"/>
              <a:t>أ</a:t>
            </a:r>
            <a:r>
              <a:rPr lang="ar-SA" sz="2400" dirty="0"/>
              <a:t>ن المصطلحين متشابهان وان المفهومين متماثلان، ويدلان على معنى واحد.</a:t>
            </a:r>
            <a:endParaRPr lang="en-US" sz="2400" dirty="0"/>
          </a:p>
          <a:p>
            <a:pPr marL="457200" indent="-457200" algn="just" rtl="1">
              <a:buFont typeface="+mj-lt"/>
              <a:buAutoNum type="arabicPeriod"/>
            </a:pPr>
            <a:r>
              <a:rPr lang="ar-SA" sz="2400" dirty="0"/>
              <a:t>استمرار عمليات اختيار الإداريين التربويين على أنهم قادة، وعدم التمييز بين معايير اختيار رجال (ونساء) الإدارة التربوية والقادة التربويين. </a:t>
            </a:r>
            <a:endParaRPr lang="en-US" sz="2400" dirty="0"/>
          </a:p>
          <a:p>
            <a:pPr rtl="1"/>
            <a:endParaRPr lang="en-US" sz="2800"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515883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685800" y="1428485"/>
            <a:ext cx="11195026" cy="48074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ar-SA" dirty="0"/>
              <a:t>وللصراع التنظيمي في المؤسسات التعليمية أثر سلبي وآخر إيجابي، إذ يتيح الفرصة أمام العاملين في المؤسسات التربوية لكسر الروتين, والخروج عن المألوف وحالة الركود في المؤسسة التعليمية, كما يمكن إدارة المؤسسة من تجنب أسباب الصراع في المستقبل, ويمكن المدير من اختيار الطريقة الأنسب في إدارة الصراع, وكذلك وضع خطة مستقبلية تسهم في تطوير المؤسسة وتفادي الأخطاء</a:t>
            </a:r>
            <a:endParaRPr lang="ar-JO" dirty="0">
              <a:solidFill>
                <a:srgbClr val="2D3956"/>
              </a:solidFill>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957382" y="1951640"/>
            <a:ext cx="10651862" cy="3477875"/>
          </a:xfrm>
          <a:prstGeom prst="rect">
            <a:avLst/>
          </a:prstGeom>
          <a:noFill/>
        </p:spPr>
        <p:txBody>
          <a:bodyPr wrap="square" rtlCol="0">
            <a:spAutoFit/>
          </a:bodyPr>
          <a:lstStyle/>
          <a:p>
            <a:pPr algn="just" rtl="1"/>
            <a:r>
              <a:rPr lang="ar-SA" sz="2400" b="1" dirty="0"/>
              <a:t>السيناريو الاستمراري </a:t>
            </a:r>
            <a:r>
              <a:rPr lang="en-US" sz="2400" b="1" dirty="0"/>
              <a:t>Continued Scenario</a:t>
            </a:r>
            <a:r>
              <a:rPr lang="ar-SA" sz="2400" b="1" dirty="0"/>
              <a:t> : </a:t>
            </a:r>
            <a:endParaRPr lang="en-US" sz="2400" b="1" dirty="0"/>
          </a:p>
          <a:p>
            <a:pPr marL="457200" indent="-457200" algn="just" rtl="1">
              <a:buFont typeface="+mj-lt"/>
              <a:buAutoNum type="arabicPeriod" startAt="3"/>
            </a:pPr>
            <a:r>
              <a:rPr lang="ar-SA" sz="2400" dirty="0"/>
              <a:t>غياب معايير واضحة ومحددة لاختيار القادة التربويين في جميع مستويات القيادة التربوية (الوطني والمحلي والتنفيذي).</a:t>
            </a:r>
            <a:endParaRPr lang="en-US" sz="2400" dirty="0"/>
          </a:p>
          <a:p>
            <a:pPr marL="457200" indent="-457200" algn="just" rtl="1">
              <a:buFont typeface="+mj-lt"/>
              <a:buAutoNum type="arabicPeriod" startAt="3"/>
            </a:pPr>
            <a:r>
              <a:rPr lang="ar-SA" sz="2400" dirty="0"/>
              <a:t> ندرة أو ضعف البرامج التدريبية التي تقدم للقادة التربويين، والتي من شأنها اطلاعهم على مستجدات التطورات التكنولوجية، ومنتجات تكنولوجيا المعلومات في حقل التربية والتعليم. </a:t>
            </a:r>
            <a:endParaRPr lang="en-US" sz="2400" dirty="0"/>
          </a:p>
          <a:p>
            <a:pPr marL="457200" indent="-457200" algn="just" rtl="1">
              <a:buFont typeface="+mj-lt"/>
              <a:buAutoNum type="arabicPeriod" startAt="3"/>
            </a:pPr>
            <a:r>
              <a:rPr lang="ar-SA" sz="2400" dirty="0"/>
              <a:t>ضعف آليات تقييم أداء القادة التربويين، وبالتالي غياب روح التنافسية بين القادة التربويين في المستويات الإدارية المتماثلة. </a:t>
            </a:r>
            <a:endParaRPr lang="en-US" sz="2400" dirty="0"/>
          </a:p>
          <a:p>
            <a:pPr marL="457200" indent="-457200" algn="just" rtl="1">
              <a:buFont typeface="+mj-lt"/>
              <a:buAutoNum type="arabicPeriod" startAt="3"/>
            </a:pPr>
            <a:r>
              <a:rPr lang="ar-SA" sz="2400" dirty="0"/>
              <a:t>غياب أو ندرة أنظمة فاعلة للحوافز والمكافآت التي تقدم للقادة المبدعين وذوي الانجازات المتميزة. </a:t>
            </a:r>
            <a:endParaRPr lang="en-US" sz="2400" dirty="0"/>
          </a:p>
          <a:p>
            <a:pPr rtl="1"/>
            <a:endParaRPr lang="en-US" sz="2800"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9125235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476375" y="1751744"/>
            <a:ext cx="9547200" cy="37150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ar-SA"/>
              <a:t>وللصراع التنظيمي في المؤسسات التعليمية أثر سلبي وآخر إيجابي، إذ يتيح الفرصة أمام العاملين في المؤسسات التربوية لكسر الروتين, والخروج عن المألوف وحالة الركود في المؤسسة التعليمية, كما يمكن إدارة المؤسسة من تجنب أسباب الصراع في المستقبل, ويمكن المدير من اختيار الطريقة الأنسب في إدارة الصراع, وكذلك وضع خطة مستقبلية تسهم في تطوير المؤسسة وتفادي الأخطاء</a:t>
            </a:r>
            <a:endParaRPr lang="ar-JO" dirty="0">
              <a:solidFill>
                <a:srgbClr val="2D3956"/>
              </a:solidFill>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919288" y="2385579"/>
            <a:ext cx="8661374" cy="2585323"/>
          </a:xfrm>
          <a:prstGeom prst="rect">
            <a:avLst/>
          </a:prstGeom>
          <a:noFill/>
        </p:spPr>
        <p:txBody>
          <a:bodyPr wrap="square" rtlCol="0">
            <a:spAutoFit/>
          </a:bodyPr>
          <a:lstStyle/>
          <a:p>
            <a:pPr algn="just" rtl="1"/>
            <a:r>
              <a:rPr lang="ar-SA" sz="2400" dirty="0"/>
              <a:t>إن ما ذكرناه يمثل أبرز ملامح أوضاع القيادة التربوية وفق السيناريو الاستمراري. ذلك السيناريو الذي يفترض أن الغالبية العظمى من دول الوطن العربي لن تقوم باتخاذ إجراءات فعالة لاستبدال المشهد الحالي (النمط الإداري) بآخر أكثر تفاؤلاً واشراقاً (النمط القيادي). ولذا فإن احتمالات تحقق هذا السيناريو، وللأسف الشديد، كبيرة جداً. </a:t>
            </a:r>
            <a:endParaRPr lang="en-US" sz="2400" dirty="0"/>
          </a:p>
          <a:p>
            <a:pPr algn="just" rtl="1"/>
            <a:endParaRPr lang="en-US" sz="2400" dirty="0">
              <a:latin typeface="Arial" panose="020B0604020202020204" pitchFamily="34" charset="0"/>
              <a:cs typeface="Arial" panose="020B0604020202020204" pitchFamily="34" charset="0"/>
            </a:endParaRPr>
          </a:p>
          <a:p>
            <a:pPr algn="just" rtl="1"/>
            <a:endParaRPr lang="en-US" sz="2400" dirty="0"/>
          </a:p>
          <a:p>
            <a:pPr rtl="1"/>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261501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644788" y="1652455"/>
            <a:ext cx="11236036" cy="35530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ar-SA"/>
              <a:t>وللصراع التنظيمي في المؤسسات التعليمية أثر سلبي وآخر إيجابي، إذ يتيح الفرصة أمام العاملين في المؤسسات التربوية لكسر الروتين, والخروج عن المألوف وحالة الركود في المؤسسة التعليمية, كما يمكن إدارة المؤسسة من تجنب أسباب الصراع في المستقبل, ويمكن المدير من اختيار الطريقة الأنسب في إدارة الصراع, وكذلك وضع خطة مستقبلية تسهم في تطوير المؤسسة وتفادي الأخطاء</a:t>
            </a:r>
            <a:endParaRPr lang="ar-JO" dirty="0">
              <a:solidFill>
                <a:srgbClr val="2D3956"/>
              </a:solidFill>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035077" y="1951837"/>
            <a:ext cx="10512135" cy="4062651"/>
          </a:xfrm>
          <a:prstGeom prst="rect">
            <a:avLst/>
          </a:prstGeom>
          <a:noFill/>
        </p:spPr>
        <p:txBody>
          <a:bodyPr wrap="square" rtlCol="0">
            <a:spAutoFit/>
          </a:bodyPr>
          <a:lstStyle/>
          <a:p>
            <a:pPr algn="just" rtl="1"/>
            <a:r>
              <a:rPr lang="ar-SA" sz="2400" b="1" dirty="0"/>
              <a:t>السيناريو الترشيدي </a:t>
            </a:r>
            <a:r>
              <a:rPr lang="en-US" sz="2400" b="1" dirty="0"/>
              <a:t>Rationalized Scenario </a:t>
            </a:r>
          </a:p>
          <a:p>
            <a:pPr algn="just" rtl="1"/>
            <a:r>
              <a:rPr lang="ar-SA" sz="2400" dirty="0"/>
              <a:t> ويقوم هذا السيناريو الترشيدي على تطوير مستوى الوعي لدى الناس؛ وبخاصة صانعي السياسات التربوية، ومخططي البرامج، ورجال الإدارة التربوية في جميع المستويات الإدارية، والجهات التنفيذية في الميدان، بخطورة الوضع القائم، ومن ثم اتخاذ إجراءات متفرقة لمعالجة بعض مشكلات التعليم، الظاهرة للعيان بشكل </a:t>
            </a:r>
            <a:r>
              <a:rPr lang="ar-JO" sz="2400" dirty="0"/>
              <a:t>كبير</a:t>
            </a:r>
            <a:r>
              <a:rPr lang="ar-SA" sz="2400" dirty="0"/>
              <a:t>. ذلك أن الغالبية العظمى من صانعي السياسات التربوية في الوطن العربي، وجميع الباحثين والمفكرين التربويين وغيرهم، والغالبية العظمى من رجال الاقتصاد والاجتماع، والآباء، والمعلمين، وغيرهم الكثير في الوطن العربي، قد أدركوا حجم التردي الذي تشهده الأنظمة التربوية العربية، وضعف مخرجات هذا النظام التربوي العربي. </a:t>
            </a:r>
            <a:endParaRPr lang="en-US" sz="2400" dirty="0"/>
          </a:p>
          <a:p>
            <a:pPr algn="just" rtl="1"/>
            <a:endParaRPr lang="en-US" sz="2400" dirty="0">
              <a:latin typeface="Arial" panose="020B0604020202020204" pitchFamily="34" charset="0"/>
              <a:cs typeface="Arial" panose="020B0604020202020204" pitchFamily="34" charset="0"/>
            </a:endParaRPr>
          </a:p>
          <a:p>
            <a:pPr algn="just" rtl="1"/>
            <a:endParaRPr lang="en-US" sz="2400" dirty="0"/>
          </a:p>
          <a:p>
            <a:pPr algn="just" rtl="1"/>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5291450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67A77196-C44F-4653-B572-86B2B503FF61}"/>
              </a:ext>
            </a:extLst>
          </p:cNvPr>
          <p:cNvSpPr/>
          <p:nvPr/>
        </p:nvSpPr>
        <p:spPr>
          <a:xfrm>
            <a:off x="419100" y="1439259"/>
            <a:ext cx="11258550" cy="3793987"/>
          </a:xfrm>
          <a:prstGeom prst="rect">
            <a:avLst/>
          </a:prstGeom>
          <a:solidFill>
            <a:schemeClr val="bg1"/>
          </a:solidFill>
        </p:spPr>
        <p:txBody>
          <a:bodyPr wrap="square">
            <a:spAutoFit/>
          </a:bodyPr>
          <a:lstStyle/>
          <a:p>
            <a:pPr algn="just" rtl="1"/>
            <a:r>
              <a:rPr lang="ar-SA" sz="2400" dirty="0"/>
              <a:t>وفيما يلي وصف لأهم ملامح هذا السيناريو الترشيدي لتطوير القيادة التربوية في الأنظمة التربوية العربية:</a:t>
            </a:r>
            <a:endParaRPr lang="ar-JO" sz="2400" dirty="0"/>
          </a:p>
          <a:p>
            <a:pPr algn="just" rtl="1"/>
            <a:endParaRPr lang="en-US" sz="2400" dirty="0"/>
          </a:p>
          <a:p>
            <a:pPr marL="342900" indent="-342900" algn="just" rtl="1">
              <a:buFont typeface="Wingdings" panose="05000000000000000000" pitchFamily="2" charset="2"/>
              <a:buChar char="Ø"/>
            </a:pPr>
            <a:r>
              <a:rPr lang="ar-SA" sz="2400" dirty="0"/>
              <a:t> ستقوم كثير من الدول العربية بمراجعة سياساتها التربوية، بغية محاولة إصلاح التعليم وتطويره. </a:t>
            </a:r>
            <a:endParaRPr lang="en-US" sz="2400" dirty="0"/>
          </a:p>
          <a:p>
            <a:pPr marL="342900" indent="-342900" algn="just" rtl="1">
              <a:buFont typeface="Wingdings" panose="05000000000000000000" pitchFamily="2" charset="2"/>
              <a:buChar char="Ø"/>
            </a:pPr>
            <a:r>
              <a:rPr lang="ar-SA" sz="2400" dirty="0"/>
              <a:t>ستقوم كثير من الدول العربية بمراجعة تشريعاتها التربوية، وإعادة النظر بالتشريعات المعمول بها حاليا، لتتناسب ومقتضيات العصر. </a:t>
            </a:r>
            <a:endParaRPr lang="en-US" sz="2400" dirty="0"/>
          </a:p>
          <a:p>
            <a:pPr marL="342900" indent="-342900" algn="just" rtl="1">
              <a:buFont typeface="Wingdings" panose="05000000000000000000" pitchFamily="2" charset="2"/>
              <a:buChar char="Ø"/>
            </a:pPr>
            <a:r>
              <a:rPr lang="ar-SA" sz="2400" dirty="0"/>
              <a:t>ستقوم كثير من الدول العربية بمراجعة البرامج التدريبية للعاملين في مؤسسات التعليم لديها، والاهتمام بتدريب المديرين والمعلمين بشكل أكثر فاعلية من ذي قبل. </a:t>
            </a:r>
            <a:endParaRPr lang="en-US" sz="2400" dirty="0"/>
          </a:p>
          <a:p>
            <a:pPr marL="342900" indent="-342900" algn="just" rtl="1">
              <a:buFont typeface="Wingdings" panose="05000000000000000000" pitchFamily="2" charset="2"/>
              <a:buChar char="Ø"/>
            </a:pPr>
            <a:r>
              <a:rPr lang="ar-SA" sz="2400" dirty="0"/>
              <a:t> ستعمد معظم الدول العربية إلى مراجعة مناهجها التربوية، وتحديثها وفقا للتطورات التكنولوجية التي شهدها العالم منذ بدايات القرن الحادي والعشرين الحالي.</a:t>
            </a:r>
            <a:endParaRPr lang="en-US" sz="2400" dirty="0"/>
          </a:p>
          <a:p>
            <a:pPr algn="r" rtl="1">
              <a:lnSpc>
                <a:spcPct val="107000"/>
              </a:lnSpc>
              <a:spcAft>
                <a:spcPts val="0"/>
              </a:spcAft>
            </a:pPr>
            <a:endParaRPr lang="en-US" sz="240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9373334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14425" y="1313544"/>
            <a:ext cx="10521970" cy="49320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TextBox 1">
            <a:extLst>
              <a:ext uri="{FF2B5EF4-FFF2-40B4-BE49-F238E27FC236}">
                <a16:creationId xmlns:a16="http://schemas.microsoft.com/office/drawing/2014/main" id="{4CD611DE-1E3C-45CD-8475-B25E1B361E64}"/>
              </a:ext>
            </a:extLst>
          </p:cNvPr>
          <p:cNvSpPr txBox="1"/>
          <p:nvPr/>
        </p:nvSpPr>
        <p:spPr>
          <a:xfrm>
            <a:off x="1465273" y="1963776"/>
            <a:ext cx="9820274" cy="3785652"/>
          </a:xfrm>
          <a:prstGeom prst="rect">
            <a:avLst/>
          </a:prstGeom>
          <a:noFill/>
        </p:spPr>
        <p:txBody>
          <a:bodyPr wrap="square" rtlCol="0">
            <a:spAutoFit/>
          </a:bodyPr>
          <a:lstStyle/>
          <a:p>
            <a:pPr marL="342900" indent="-342900" algn="just" rtl="1">
              <a:buFont typeface="Wingdings" panose="05000000000000000000" pitchFamily="2" charset="2"/>
              <a:buChar char="Ø"/>
            </a:pPr>
            <a:r>
              <a:rPr lang="ar-SA" sz="2400" dirty="0"/>
              <a:t>ستقوم كثير من الدول بتطوير أساليب التعليم، والاهتمام بالنشاطات التربوية، وربط المضمون التربوي بقضايا حياتية وبيئية مناسبة. </a:t>
            </a:r>
            <a:endParaRPr lang="en-US" sz="2400" dirty="0"/>
          </a:p>
          <a:p>
            <a:pPr marL="342900" indent="-342900" algn="just" rtl="1">
              <a:buFont typeface="Wingdings" panose="05000000000000000000" pitchFamily="2" charset="2"/>
              <a:buChar char="Ø"/>
            </a:pPr>
            <a:r>
              <a:rPr lang="ar-SA" sz="2400" dirty="0"/>
              <a:t>ستقوم كثير من الدول العربية بمراجعة طرق وأساليب التقويم التربوي لديها، بما يعزز من واقعية ومصداقية تلك الأساليب التقييمية. </a:t>
            </a:r>
            <a:endParaRPr lang="en-US" sz="2400" dirty="0"/>
          </a:p>
          <a:p>
            <a:pPr marL="342900" indent="-342900" algn="just" rtl="1">
              <a:buFont typeface="Wingdings" panose="05000000000000000000" pitchFamily="2" charset="2"/>
              <a:buChar char="Ø"/>
            </a:pPr>
            <a:r>
              <a:rPr lang="ar-SA" sz="2400" dirty="0"/>
              <a:t>ستقوم كثير من الدول العربية بمحاولات لتطوير الهياكل التنظيمية لوزارات التربية والتعليم، والاهتمام بالأبنية المدرسية، ورفد المدارس بما يتوافر من الأجهزة والمعدات والأدوات التعليمية، والاهتمام بتكنولوجيا التعليم. . </a:t>
            </a:r>
            <a:endParaRPr lang="en-US" sz="2400" dirty="0"/>
          </a:p>
          <a:p>
            <a:pPr marL="342900" indent="-342900" algn="just" rtl="1">
              <a:buFont typeface="Wingdings" panose="05000000000000000000" pitchFamily="2" charset="2"/>
              <a:buChar char="Ø"/>
            </a:pPr>
            <a:r>
              <a:rPr lang="ar-SA" sz="2400" dirty="0"/>
              <a:t>ستقوم كثير من الدول العربية بإدخال تحسينات على بعض عناصر التسهيلات التربوية، ومحاولة إثراء المكتبات والمختبرات العلمية والحاسوبية في مدارسها.</a:t>
            </a:r>
            <a:endParaRPr lang="en-US" sz="2400" dirty="0"/>
          </a:p>
          <a:p>
            <a:pPr marL="342900" indent="-342900" algn="just">
              <a:buFont typeface="Wingdings" panose="05000000000000000000" pitchFamily="2" charset="2"/>
              <a:buChar char="Ø"/>
            </a:pPr>
            <a:endParaRPr lang="en-US" sz="2400" dirty="0"/>
          </a:p>
        </p:txBody>
      </p:sp>
    </p:spTree>
    <p:extLst>
      <p:ext uri="{BB962C8B-B14F-4D97-AF65-F5344CB8AC3E}">
        <p14:creationId xmlns:p14="http://schemas.microsoft.com/office/powerpoint/2010/main" val="8288181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9" name="Rectangle 8">
            <a:extLst>
              <a:ext uri="{FF2B5EF4-FFF2-40B4-BE49-F238E27FC236}">
                <a16:creationId xmlns:a16="http://schemas.microsoft.com/office/drawing/2014/main" id="{A8055C92-4E9A-469D-8354-325013FA6BE8}"/>
              </a:ext>
            </a:extLst>
          </p:cNvPr>
          <p:cNvSpPr/>
          <p:nvPr/>
        </p:nvSpPr>
        <p:spPr>
          <a:xfrm>
            <a:off x="1333500" y="1608641"/>
            <a:ext cx="9991725" cy="4537396"/>
          </a:xfrm>
          <a:prstGeom prst="rect">
            <a:avLst/>
          </a:prstGeom>
          <a:solidFill>
            <a:schemeClr val="bg1"/>
          </a:solidFill>
        </p:spPr>
        <p:txBody>
          <a:bodyPr wrap="square">
            <a:spAutoFit/>
          </a:bodyPr>
          <a:lstStyle/>
          <a:p>
            <a:pPr algn="just" rtl="1"/>
            <a:r>
              <a:rPr lang="ar-SA" sz="2400" dirty="0"/>
              <a:t>إن ما ذكرناه يمثل أبرز ملامح أوضاع الإدارة التربوية في البلدان العربية وفق السيناريو الترشيدي، ذلك السيناريو الذي يفترض أن جميع دول العالم ستقوم باتخاذ إجراءات فعالة لاستبدال المشهد الحالي (الاستمراري) بآخر أكثر تفاؤلاً وإشراقا. وإذا ما استذكرنا المناهج التي تفسر عملية صنع السياسات التعليمية، فإن هذا السيناريو؛ الترشيدي هو ترجمة حرفية لمنهج الاضافة التدريجية البطيئة </a:t>
            </a:r>
            <a:r>
              <a:rPr lang="en-US" sz="2400" dirty="0"/>
              <a:t>Incremental Approach</a:t>
            </a:r>
            <a:r>
              <a:rPr lang="ar-SA" sz="2400" dirty="0"/>
              <a:t>. </a:t>
            </a:r>
            <a:endParaRPr lang="en-US" sz="2400" dirty="0"/>
          </a:p>
          <a:p>
            <a:pPr algn="just" rtl="1"/>
            <a:r>
              <a:rPr lang="ar-SA" sz="2400" dirty="0"/>
              <a:t>ويستند هذا المنهج على أن هناك تغيرات مستمرة تحدث في السياسة التعليمية، إلا أنها تغيرات بطيئة، تمثل مراجعة مستمرة لهذه السياسات. ولذا فإن احتمالات تحقق هذا السيناريو كبيرة.</a:t>
            </a:r>
            <a:endParaRPr lang="en-US" sz="2400" dirty="0"/>
          </a:p>
          <a:p>
            <a:pPr algn="just" rtl="1">
              <a:lnSpc>
                <a:spcPct val="107000"/>
              </a:lnSpc>
              <a:spcAft>
                <a:spcPts val="800"/>
              </a:spcAft>
            </a:pPr>
            <a:endParaRPr lang="ar-SA" sz="2400" dirty="0"/>
          </a:p>
          <a:p>
            <a:pPr algn="just" rtl="1">
              <a:lnSpc>
                <a:spcPct val="107000"/>
              </a:lnSpc>
              <a:spcAft>
                <a:spcPts val="800"/>
              </a:spcAft>
            </a:pPr>
            <a:endParaRPr lang="ar-SA" sz="2400" dirty="0"/>
          </a:p>
          <a:p>
            <a:pPr algn="just" rtl="1">
              <a:lnSpc>
                <a:spcPct val="107000"/>
              </a:lnSpc>
              <a:spcAft>
                <a:spcPts val="800"/>
              </a:spcAft>
            </a:pPr>
            <a:endParaRPr lang="ar-JO" sz="2400" dirty="0"/>
          </a:p>
          <a:p>
            <a:pPr algn="just" rtl="1">
              <a:lnSpc>
                <a:spcPct val="107000"/>
              </a:lnSpc>
              <a:spcAft>
                <a:spcPts val="800"/>
              </a:spcAft>
            </a:pPr>
            <a:endParaRPr lang="ar-SA" sz="2400" dirty="0"/>
          </a:p>
        </p:txBody>
      </p:sp>
      <p:pic>
        <p:nvPicPr>
          <p:cNvPr id="5" name="Picture 4">
            <a:extLst>
              <a:ext uri="{FF2B5EF4-FFF2-40B4-BE49-F238E27FC236}">
                <a16:creationId xmlns:a16="http://schemas.microsoft.com/office/drawing/2014/main" id="{FC3907FD-6578-4AF3-936B-C0891EA847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95625" y="4405190"/>
            <a:ext cx="6000750" cy="1688337"/>
          </a:xfrm>
          <a:prstGeom prst="rect">
            <a:avLst/>
          </a:prstGeom>
        </p:spPr>
      </p:pic>
    </p:spTree>
    <p:extLst>
      <p:ext uri="{BB962C8B-B14F-4D97-AF65-F5344CB8AC3E}">
        <p14:creationId xmlns:p14="http://schemas.microsoft.com/office/powerpoint/2010/main" val="14965226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742950" y="1433076"/>
            <a:ext cx="10934699" cy="446289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8" name="Content Placeholder 2">
            <a:extLst>
              <a:ext uri="{FF2B5EF4-FFF2-40B4-BE49-F238E27FC236}">
                <a16:creationId xmlns:a16="http://schemas.microsoft.com/office/drawing/2014/main" id="{98240702-7326-4874-A36D-C22321BB68C1}"/>
              </a:ext>
            </a:extLst>
          </p:cNvPr>
          <p:cNvSpPr txBox="1">
            <a:spLocks/>
          </p:cNvSpPr>
          <p:nvPr/>
        </p:nvSpPr>
        <p:spPr>
          <a:xfrm>
            <a:off x="1057274" y="1829979"/>
            <a:ext cx="10306050" cy="5328592"/>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just" rtl="1"/>
            <a:r>
              <a:rPr lang="ar-SA" b="1" dirty="0"/>
              <a:t>السيناريو النهضوي </a:t>
            </a:r>
            <a:r>
              <a:rPr lang="en-US" b="1" dirty="0"/>
              <a:t>Renaissance Scenario</a:t>
            </a:r>
          </a:p>
          <a:p>
            <a:pPr algn="just" rtl="1"/>
            <a:r>
              <a:rPr lang="ar-SA" dirty="0"/>
              <a:t> من المسلم به أن معظم أبناء الدول العربية، حكاماً وشعوب، قادة وصناع قرار وباحثين واكاديميين واداريين ومعلمين وغيرهم، أصبحوا على وعي تام بما آلت اليه الأوضاع التعليمية، من تدهور وتردي وضعف وانحطاط، وخصوصا حين يقارن الواحد منهم مدخلات وعمليات ومخرجات النظام التربوي العربي بتلك الموجودة في دول العالم المتقدمة. لا بل </a:t>
            </a:r>
            <a:r>
              <a:rPr lang="ar-JO" dirty="0"/>
              <a:t>إ</a:t>
            </a:r>
            <a:r>
              <a:rPr lang="ar-SA" dirty="0"/>
              <a:t>ن راسمي السياسات التعليمية، واصحاب القرار التربوي، باتوا على دراية بنتائج الدراسات المعمقة التي شخصت الواقع التعليمي بإيجابياته وسلبياته، بل إن هناك دراسات أعدتها فرق بحثية </a:t>
            </a:r>
            <a:r>
              <a:rPr lang="en-US" dirty="0"/>
              <a:t>Team Project</a:t>
            </a:r>
            <a:r>
              <a:rPr lang="ar-SA" dirty="0"/>
              <a:t>، تخطت مرحلة التشخيص الى مرحلة التحليل والتركيب واستنباط الحلول، ووضع استراتيجيات عمل مستقبلية. أما الدراسات الدولية التي استهدفت مقارنة أداء الطلبة في الدول المختلفة في مباحث العلوم والرياضيات (</a:t>
            </a:r>
            <a:r>
              <a:rPr lang="en-US" dirty="0"/>
              <a:t>TIMSS, PISA</a:t>
            </a:r>
            <a:r>
              <a:rPr lang="ar-SA" dirty="0"/>
              <a:t>) فقد أشارت نتائجها الى تواضع مستويات طلبة البلدان العربية قياسا بنظرائهم من الدول الاخرى.</a:t>
            </a:r>
            <a:endParaRPr lang="en-US" dirty="0"/>
          </a:p>
          <a:p>
            <a:pPr algn="r" rtl="1"/>
            <a:endParaRPr lang="ar-JO" sz="2000" dirty="0"/>
          </a:p>
        </p:txBody>
      </p:sp>
    </p:spTree>
    <p:extLst>
      <p:ext uri="{BB962C8B-B14F-4D97-AF65-F5344CB8AC3E}">
        <p14:creationId xmlns:p14="http://schemas.microsoft.com/office/powerpoint/2010/main" val="21934110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742950" y="1433078"/>
            <a:ext cx="10934699" cy="37770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8" name="Content Placeholder 2">
            <a:extLst>
              <a:ext uri="{FF2B5EF4-FFF2-40B4-BE49-F238E27FC236}">
                <a16:creationId xmlns:a16="http://schemas.microsoft.com/office/drawing/2014/main" id="{98240702-7326-4874-A36D-C22321BB68C1}"/>
              </a:ext>
            </a:extLst>
          </p:cNvPr>
          <p:cNvSpPr txBox="1">
            <a:spLocks/>
          </p:cNvSpPr>
          <p:nvPr/>
        </p:nvSpPr>
        <p:spPr>
          <a:xfrm>
            <a:off x="942975" y="2010954"/>
            <a:ext cx="10306050" cy="5328592"/>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just" rtl="1"/>
            <a:r>
              <a:rPr lang="ar-JO" dirty="0"/>
              <a:t>إ</a:t>
            </a:r>
            <a:r>
              <a:rPr lang="ar-SA" dirty="0"/>
              <a:t>ن التحديات التي تواجه النظام التربوي العربي كبيرة، وإن الحمل الذي ينتظر صانعي السياسات التربوية والقادة التربويين في الوطن العربي ثقيل، ولكن الانتظار، وترحيل مواجهة هذا الواقع المرير، سيزيد المشكلة تعقيدا، وسيوصلنا الى مرحلة يصبح معها الحل ضربا من الخيال، وأشبه ما يكون بأضغاث </a:t>
            </a:r>
            <a:r>
              <a:rPr lang="ar-JO" dirty="0"/>
              <a:t>أ</a:t>
            </a:r>
            <a:r>
              <a:rPr lang="ar-SA" dirty="0"/>
              <a:t>حلام.</a:t>
            </a:r>
            <a:endParaRPr lang="ar-JO" dirty="0"/>
          </a:p>
          <a:p>
            <a:pPr algn="just" rtl="1"/>
            <a:r>
              <a:rPr lang="ar-SA" dirty="0"/>
              <a:t> وعليه، فإن هذا السيناريو النهضوي يقوم على تحليل علمي منطقي للاوضاع التربوية في البلدان العربية، وتفحص مشكلاتها، والاحاطة بأزماتها ومن ثم وضع خطط فعالة ومتكاملة لسد الفجوة بين الواقع الحالي للاوضاع التعليمية والوضع الأمثل. </a:t>
            </a:r>
            <a:endParaRPr lang="en-US" dirty="0"/>
          </a:p>
          <a:p>
            <a:pPr rtl="1"/>
            <a:r>
              <a:rPr lang="en-US" dirty="0"/>
              <a:t> </a:t>
            </a:r>
          </a:p>
          <a:p>
            <a:pPr algn="just" rtl="1"/>
            <a:endParaRPr lang="en-US" dirty="0"/>
          </a:p>
          <a:p>
            <a:pPr algn="just" rtl="1"/>
            <a:endParaRPr lang="ar-JO" dirty="0"/>
          </a:p>
        </p:txBody>
      </p:sp>
    </p:spTree>
    <p:extLst>
      <p:ext uri="{BB962C8B-B14F-4D97-AF65-F5344CB8AC3E}">
        <p14:creationId xmlns:p14="http://schemas.microsoft.com/office/powerpoint/2010/main" val="41087558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714375" y="1606544"/>
            <a:ext cx="10934699" cy="41866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8" name="Content Placeholder 2">
            <a:extLst>
              <a:ext uri="{FF2B5EF4-FFF2-40B4-BE49-F238E27FC236}">
                <a16:creationId xmlns:a16="http://schemas.microsoft.com/office/drawing/2014/main" id="{98240702-7326-4874-A36D-C22321BB68C1}"/>
              </a:ext>
            </a:extLst>
          </p:cNvPr>
          <p:cNvSpPr txBox="1">
            <a:spLocks/>
          </p:cNvSpPr>
          <p:nvPr/>
        </p:nvSpPr>
        <p:spPr>
          <a:xfrm>
            <a:off x="942975" y="2153829"/>
            <a:ext cx="10306050" cy="5328592"/>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r" rtl="1"/>
            <a:r>
              <a:rPr lang="ar-SA" dirty="0"/>
              <a:t>وفي ما يلي وصف لأهم ملامح هذا السيناريو النهضوي (الثوري) للاوضاع التعليمية</a:t>
            </a:r>
            <a:r>
              <a:rPr lang="ar-JO" dirty="0"/>
              <a:t>:</a:t>
            </a:r>
            <a:endParaRPr lang="en-US" dirty="0"/>
          </a:p>
          <a:p>
            <a:pPr marL="457200" indent="-457200" algn="just" rtl="1">
              <a:buFont typeface="+mj-lt"/>
              <a:buAutoNum type="arabicPeriod"/>
            </a:pPr>
            <a:r>
              <a:rPr lang="ar-SA" dirty="0"/>
              <a:t>من المتوقع </a:t>
            </a:r>
            <a:r>
              <a:rPr lang="ar-JO" dirty="0"/>
              <a:t>أ</a:t>
            </a:r>
            <a:r>
              <a:rPr lang="ar-SA" dirty="0"/>
              <a:t>ن تنضج القناعة لدى جميع أصحاب القرار والقوى الصانعة للسياسات التربوية، بشقيها الرسمية وغير الرسمية، بجدوى تقييم التجارب الماضية، والإفادة من الدروس وازالة الفجوة بين الدراسات والتوصيات، وبين ترجمتها الى خطط عمل تنفيذية، يوفر لها عناصر النجاح. </a:t>
            </a:r>
            <a:endParaRPr lang="en-US" dirty="0"/>
          </a:p>
          <a:p>
            <a:pPr marL="457200" indent="-457200" algn="just" rtl="1">
              <a:buFont typeface="+mj-lt"/>
              <a:buAutoNum type="arabicPeriod"/>
            </a:pPr>
            <a:r>
              <a:rPr lang="ar-SA" dirty="0"/>
              <a:t>من المتوقع </a:t>
            </a:r>
            <a:r>
              <a:rPr lang="ar-JO" dirty="0"/>
              <a:t>أ</a:t>
            </a:r>
            <a:r>
              <a:rPr lang="ar-SA" dirty="0"/>
              <a:t>ن تعطي جميع دول الوطن العربي اهتماما خاصا بوزارات التربية والتعليم، وأن تصنفها من ضمن الوزارات السيادية (كوزارات الخارجية والداخلية والمالية، وأن يختار وزراؤها بعناية، وفقا لامكانياتهم القيادية (السمات الشخصية والفنية (تكنوقراط). </a:t>
            </a:r>
            <a:endParaRPr lang="en-US" dirty="0"/>
          </a:p>
          <a:p>
            <a:pPr algn="just" rtl="1"/>
            <a:endParaRPr lang="ar-JO" dirty="0"/>
          </a:p>
        </p:txBody>
      </p:sp>
    </p:spTree>
    <p:extLst>
      <p:ext uri="{BB962C8B-B14F-4D97-AF65-F5344CB8AC3E}">
        <p14:creationId xmlns:p14="http://schemas.microsoft.com/office/powerpoint/2010/main" val="33294658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714375" y="1606544"/>
            <a:ext cx="10934699" cy="41866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8" name="Content Placeholder 2">
            <a:extLst>
              <a:ext uri="{FF2B5EF4-FFF2-40B4-BE49-F238E27FC236}">
                <a16:creationId xmlns:a16="http://schemas.microsoft.com/office/drawing/2014/main" id="{98240702-7326-4874-A36D-C22321BB68C1}"/>
              </a:ext>
            </a:extLst>
          </p:cNvPr>
          <p:cNvSpPr txBox="1">
            <a:spLocks/>
          </p:cNvSpPr>
          <p:nvPr/>
        </p:nvSpPr>
        <p:spPr>
          <a:xfrm>
            <a:off x="828675" y="2210979"/>
            <a:ext cx="10306050" cy="5328592"/>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r" rtl="1"/>
            <a:r>
              <a:rPr lang="ar-SA" dirty="0"/>
              <a:t>وفي ما يلي وصف لأهم ملامح هذا السيناريو النهضوي (الثوري) للاوضاع التعليمية</a:t>
            </a:r>
            <a:r>
              <a:rPr lang="ar-JO" dirty="0"/>
              <a:t>:</a:t>
            </a:r>
            <a:endParaRPr lang="en-US" dirty="0"/>
          </a:p>
          <a:p>
            <a:pPr marL="457200" indent="-457200" algn="just" rtl="1">
              <a:buFont typeface="+mj-lt"/>
              <a:buAutoNum type="arabicPeriod" startAt="3"/>
            </a:pPr>
            <a:r>
              <a:rPr lang="ar-SA" dirty="0"/>
              <a:t>من المتوقع </a:t>
            </a:r>
            <a:r>
              <a:rPr lang="ar-JO" dirty="0"/>
              <a:t>أ</a:t>
            </a:r>
            <a:r>
              <a:rPr lang="ar-SA" dirty="0"/>
              <a:t>ن تقوم جميع الدول العربية بتبني التخطيط الاستراتيجي، المتكامل والمرن والواقعي وذي الاهداف الواضحة، واستشراف المستقبل على الصعيدين الوطني والقومي، بهدف مواجهة التحديات الاساسية التي تواجه القيادة التربوية في الوطن العربي. </a:t>
            </a:r>
            <a:endParaRPr lang="ar-JO" dirty="0"/>
          </a:p>
          <a:p>
            <a:pPr marL="457200" indent="-457200" algn="just" rtl="1">
              <a:buFont typeface="+mj-lt"/>
              <a:buAutoNum type="arabicPeriod" startAt="3"/>
            </a:pPr>
            <a:r>
              <a:rPr lang="ar-SA" dirty="0"/>
              <a:t>اعتماد معايير خاصة بالقيادة التربوية</a:t>
            </a:r>
            <a:r>
              <a:rPr lang="ar-JO" dirty="0"/>
              <a:t>، </a:t>
            </a:r>
            <a:r>
              <a:rPr lang="ar-SA" dirty="0"/>
              <a:t>لاعتمادها كإطار مرجعي لتبصر طريقها ومسؤولياتها من جهة، وللحكم على مدى قيامها بالواجبات الموكولة اليها من جهة أخرى. </a:t>
            </a:r>
            <a:endParaRPr lang="en-US" dirty="0"/>
          </a:p>
          <a:p>
            <a:pPr marL="457200" indent="-457200" algn="just" rtl="1">
              <a:buFont typeface="+mj-lt"/>
              <a:buAutoNum type="arabicPeriod" startAt="3"/>
            </a:pPr>
            <a:endParaRPr lang="en-US" dirty="0"/>
          </a:p>
          <a:p>
            <a:pPr algn="just" rtl="1"/>
            <a:endParaRPr lang="en-US" dirty="0"/>
          </a:p>
          <a:p>
            <a:pPr algn="just" rtl="1"/>
            <a:endParaRPr lang="ar-JO" dirty="0"/>
          </a:p>
        </p:txBody>
      </p:sp>
    </p:spTree>
    <p:extLst>
      <p:ext uri="{BB962C8B-B14F-4D97-AF65-F5344CB8AC3E}">
        <p14:creationId xmlns:p14="http://schemas.microsoft.com/office/powerpoint/2010/main" val="32935903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742950" y="1433077"/>
            <a:ext cx="10934699" cy="402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8" name="Content Placeholder 2">
            <a:extLst>
              <a:ext uri="{FF2B5EF4-FFF2-40B4-BE49-F238E27FC236}">
                <a16:creationId xmlns:a16="http://schemas.microsoft.com/office/drawing/2014/main" id="{98240702-7326-4874-A36D-C22321BB68C1}"/>
              </a:ext>
            </a:extLst>
          </p:cNvPr>
          <p:cNvSpPr txBox="1">
            <a:spLocks/>
          </p:cNvSpPr>
          <p:nvPr/>
        </p:nvSpPr>
        <p:spPr>
          <a:xfrm>
            <a:off x="1057274" y="1639479"/>
            <a:ext cx="10306050" cy="5328592"/>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just" rtl="1"/>
            <a:r>
              <a:rPr lang="ar-SA" b="1" dirty="0"/>
              <a:t>اجراءات مواجهة التحديات الاساسية التي تواجه القيادة التربوية في الوطن العربي وفقًا للسيناريو النهضوي: </a:t>
            </a:r>
            <a:endParaRPr lang="en-US" b="1" dirty="0"/>
          </a:p>
          <a:p>
            <a:pPr marL="342900" indent="-342900" algn="just" rtl="1">
              <a:buFont typeface="Wingdings" panose="05000000000000000000" pitchFamily="2" charset="2"/>
              <a:buChar char="Ø"/>
            </a:pPr>
            <a:r>
              <a:rPr lang="ar-SA" dirty="0"/>
              <a:t>مراجعة فلسفة التربية واهدافها وتجديد سياساتها. </a:t>
            </a:r>
            <a:endParaRPr lang="en-US" dirty="0"/>
          </a:p>
          <a:p>
            <a:pPr marL="342900" indent="-342900" algn="just" rtl="1">
              <a:buFont typeface="Wingdings" panose="05000000000000000000" pitchFamily="2" charset="2"/>
              <a:buChar char="Ø"/>
            </a:pPr>
            <a:r>
              <a:rPr lang="ar-SA" dirty="0"/>
              <a:t> الاهتمام بمسألة تمويل التعليم، وتخصيص موازنات كافية. </a:t>
            </a:r>
            <a:endParaRPr lang="en-US" dirty="0"/>
          </a:p>
          <a:p>
            <a:pPr marL="342900" indent="-342900" algn="just" rtl="1">
              <a:buFont typeface="Wingdings" panose="05000000000000000000" pitchFamily="2" charset="2"/>
              <a:buChar char="Ø"/>
            </a:pPr>
            <a:r>
              <a:rPr lang="ar-SA" dirty="0"/>
              <a:t>مأسسة العمل الاداري وتحديثه. </a:t>
            </a:r>
            <a:endParaRPr lang="en-US" dirty="0"/>
          </a:p>
          <a:p>
            <a:pPr marL="342900" indent="-342900" algn="just" rtl="1">
              <a:buFont typeface="Wingdings" panose="05000000000000000000" pitchFamily="2" charset="2"/>
              <a:buChar char="Ø"/>
            </a:pPr>
            <a:r>
              <a:rPr lang="ar-SA" dirty="0"/>
              <a:t>الاهتمام بجودة التعليم. </a:t>
            </a:r>
            <a:endParaRPr lang="en-US" dirty="0"/>
          </a:p>
          <a:p>
            <a:pPr marL="342900" indent="-342900" algn="just" rtl="1">
              <a:buFont typeface="Wingdings" panose="05000000000000000000" pitchFamily="2" charset="2"/>
              <a:buChar char="Ø"/>
            </a:pPr>
            <a:r>
              <a:rPr lang="ar-SA" dirty="0"/>
              <a:t>تطبيق مبادئ العدالة والمساواة وتكافؤ الفرص في التعليم. </a:t>
            </a:r>
            <a:endParaRPr lang="en-US" dirty="0"/>
          </a:p>
          <a:p>
            <a:pPr marL="342900" indent="-342900" algn="just" rtl="1">
              <a:buFont typeface="Wingdings" panose="05000000000000000000" pitchFamily="2" charset="2"/>
              <a:buChar char="Ø"/>
            </a:pPr>
            <a:r>
              <a:rPr lang="ar-SA" dirty="0"/>
              <a:t>اعداد الدارسين لمواجهة تحديات العولمة، والتكيف مع المتغيرات المتسارعة، والتفاعل مع الثقافات العالمية.</a:t>
            </a:r>
            <a:endParaRPr lang="ar-JO" dirty="0"/>
          </a:p>
        </p:txBody>
      </p:sp>
    </p:spTree>
    <p:extLst>
      <p:ext uri="{BB962C8B-B14F-4D97-AF65-F5344CB8AC3E}">
        <p14:creationId xmlns:p14="http://schemas.microsoft.com/office/powerpoint/2010/main" val="3160165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742950" y="1433077"/>
            <a:ext cx="10934699" cy="402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8" name="Content Placeholder 2">
            <a:extLst>
              <a:ext uri="{FF2B5EF4-FFF2-40B4-BE49-F238E27FC236}">
                <a16:creationId xmlns:a16="http://schemas.microsoft.com/office/drawing/2014/main" id="{98240702-7326-4874-A36D-C22321BB68C1}"/>
              </a:ext>
            </a:extLst>
          </p:cNvPr>
          <p:cNvSpPr txBox="1">
            <a:spLocks/>
          </p:cNvSpPr>
          <p:nvPr/>
        </p:nvSpPr>
        <p:spPr>
          <a:xfrm>
            <a:off x="1057274" y="1639479"/>
            <a:ext cx="10306050" cy="5328592"/>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just" rtl="1"/>
            <a:r>
              <a:rPr lang="ar-SA" b="1" dirty="0"/>
              <a:t>اجراءات مواجهة التحديات الاساسية التي تواجه القيادة التربوية في الوطن العربي وفقًا للسيناريو النهضوي: </a:t>
            </a:r>
            <a:endParaRPr lang="en-US" b="1" dirty="0"/>
          </a:p>
          <a:p>
            <a:pPr marL="342900" indent="-342900" algn="r" rtl="1">
              <a:buFont typeface="Wingdings" panose="05000000000000000000" pitchFamily="2" charset="2"/>
              <a:buChar char="Ø"/>
            </a:pPr>
            <a:r>
              <a:rPr lang="ar-SA" dirty="0"/>
              <a:t>اعداد الدارسين لمواجهة تحديات العولمة، والتكيف مع المتغيرات المتسارعة، والتفاعل مع الثقافات العالمية.</a:t>
            </a:r>
            <a:endParaRPr lang="en-US" dirty="0"/>
          </a:p>
          <a:p>
            <a:pPr marL="342900" indent="-342900" algn="r" rtl="1">
              <a:buFont typeface="Wingdings" panose="05000000000000000000" pitchFamily="2" charset="2"/>
              <a:buChar char="Ø"/>
            </a:pPr>
            <a:r>
              <a:rPr lang="ar-SA" dirty="0"/>
              <a:t>مواكبة التطور في تكنولوجيا المعلومات، والايمان بالتغيير كقاعدة لتطوير.</a:t>
            </a:r>
            <a:endParaRPr lang="en-US" dirty="0"/>
          </a:p>
          <a:p>
            <a:pPr marL="342900" indent="-342900" algn="r" rtl="1">
              <a:buFont typeface="Wingdings" panose="05000000000000000000" pitchFamily="2" charset="2"/>
              <a:buChar char="Ø"/>
            </a:pPr>
            <a:r>
              <a:rPr lang="ar-SA" dirty="0"/>
              <a:t>تطوير المناهج الدراسية لمواكبة مستجدات العصر، وردم الفجوة بين الجانبين النظري والتطبيقي، غير متناسين الموروثنا الحضاري. </a:t>
            </a:r>
            <a:endParaRPr lang="en-US" dirty="0"/>
          </a:p>
          <a:p>
            <a:pPr marL="342900" indent="-342900" algn="r" rtl="1">
              <a:buFont typeface="Wingdings" panose="05000000000000000000" pitchFamily="2" charset="2"/>
              <a:buChar char="Ø"/>
            </a:pPr>
            <a:r>
              <a:rPr lang="ar-SA" dirty="0"/>
              <a:t>اعادة النظر في المعلم: اختيارا واعدادا وتنمية، وتطوير التعليم كمهنة ورفع المكانة الاجتماعية للمعلم. </a:t>
            </a:r>
            <a:endParaRPr lang="en-US" dirty="0"/>
          </a:p>
          <a:p>
            <a:pPr algn="r" rtl="1"/>
            <a:endParaRPr lang="en-US" dirty="0"/>
          </a:p>
        </p:txBody>
      </p:sp>
    </p:spTree>
    <p:extLst>
      <p:ext uri="{BB962C8B-B14F-4D97-AF65-F5344CB8AC3E}">
        <p14:creationId xmlns:p14="http://schemas.microsoft.com/office/powerpoint/2010/main" val="40948657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742950" y="1433077"/>
            <a:ext cx="10934699" cy="402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8" name="Content Placeholder 2">
            <a:extLst>
              <a:ext uri="{FF2B5EF4-FFF2-40B4-BE49-F238E27FC236}">
                <a16:creationId xmlns:a16="http://schemas.microsoft.com/office/drawing/2014/main" id="{98240702-7326-4874-A36D-C22321BB68C1}"/>
              </a:ext>
            </a:extLst>
          </p:cNvPr>
          <p:cNvSpPr txBox="1">
            <a:spLocks/>
          </p:cNvSpPr>
          <p:nvPr/>
        </p:nvSpPr>
        <p:spPr>
          <a:xfrm>
            <a:off x="1057274" y="1639479"/>
            <a:ext cx="10306050" cy="5328592"/>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just" rtl="1"/>
            <a:r>
              <a:rPr lang="ar-SA" b="1" dirty="0"/>
              <a:t>اجراءات مواجهة التحديات الاساسية التي تواجه القيادة التربوية في الوطن العربي وفقًا للسيناريو النهضوي: </a:t>
            </a:r>
            <a:endParaRPr lang="en-US" b="1" dirty="0"/>
          </a:p>
          <a:p>
            <a:pPr marL="342900" indent="-342900" algn="r" rtl="1">
              <a:buFont typeface="Wingdings" panose="05000000000000000000" pitchFamily="2" charset="2"/>
              <a:buChar char="Ø"/>
            </a:pPr>
            <a:r>
              <a:rPr lang="ar-SA" dirty="0"/>
              <a:t>تطوير استراتيجيات التعلم والتعلم والتركيز على تنمية التفكير الابداعي والناقد لدى الدارسين والاهتمام بذوي الحاجات الخاصة وتطوير اساليب التقييم التربوي. </a:t>
            </a:r>
            <a:endParaRPr lang="en-US" dirty="0"/>
          </a:p>
          <a:p>
            <a:pPr marL="342900" indent="-342900" algn="r" rtl="1">
              <a:buFont typeface="Wingdings" panose="05000000000000000000" pitchFamily="2" charset="2"/>
              <a:buChar char="Ø"/>
            </a:pPr>
            <a:r>
              <a:rPr lang="ar-SA" dirty="0"/>
              <a:t>إقامة شراكات فاعلة بين المؤسسات التربوية ومؤسسات المجتمع المدني الأخرى. </a:t>
            </a:r>
            <a:endParaRPr lang="en-US" dirty="0"/>
          </a:p>
          <a:p>
            <a:pPr marL="342900" indent="-342900" algn="r" rtl="1">
              <a:buFont typeface="Wingdings" panose="05000000000000000000" pitchFamily="2" charset="2"/>
              <a:buChar char="Ø"/>
            </a:pPr>
            <a:r>
              <a:rPr lang="ar-SA" dirty="0"/>
              <a:t>العمل الجاد والمنظم في سبيل المواءمة بين مخرجات التعليم وحاجات سوق العمل. </a:t>
            </a:r>
            <a:endParaRPr lang="en-US" dirty="0"/>
          </a:p>
          <a:p>
            <a:pPr marL="342900" indent="-342900" algn="r" rtl="1">
              <a:buFont typeface="Wingdings" panose="05000000000000000000" pitchFamily="2" charset="2"/>
              <a:buChar char="Ø"/>
            </a:pPr>
            <a:r>
              <a:rPr lang="ar-SA" dirty="0"/>
              <a:t>الاهتمام بالتربية الوطنية والقومية في ضوء التحديات السياسية والتهديدات الامنية التي تواجه الامة العربية. </a:t>
            </a:r>
            <a:endParaRPr lang="en-US" dirty="0"/>
          </a:p>
          <a:p>
            <a:pPr algn="r" rtl="1"/>
            <a:endParaRPr lang="en-US" dirty="0"/>
          </a:p>
        </p:txBody>
      </p:sp>
    </p:spTree>
    <p:extLst>
      <p:ext uri="{BB962C8B-B14F-4D97-AF65-F5344CB8AC3E}">
        <p14:creationId xmlns:p14="http://schemas.microsoft.com/office/powerpoint/2010/main" val="19630754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742950" y="1433077"/>
            <a:ext cx="10934699" cy="402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8" name="Content Placeholder 2">
            <a:extLst>
              <a:ext uri="{FF2B5EF4-FFF2-40B4-BE49-F238E27FC236}">
                <a16:creationId xmlns:a16="http://schemas.microsoft.com/office/drawing/2014/main" id="{98240702-7326-4874-A36D-C22321BB68C1}"/>
              </a:ext>
            </a:extLst>
          </p:cNvPr>
          <p:cNvSpPr txBox="1">
            <a:spLocks/>
          </p:cNvSpPr>
          <p:nvPr/>
        </p:nvSpPr>
        <p:spPr>
          <a:xfrm>
            <a:off x="942975" y="1820454"/>
            <a:ext cx="10306050" cy="5328592"/>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just" rtl="1"/>
            <a:r>
              <a:rPr lang="ar-SA" dirty="0"/>
              <a:t>إن ما ذكرناه يمثل أبرز وليس كل ملامح التطوير التربوي المنشود وفق السيناريو النهضوي، ذلك السيناريو الذي يفترض أن الغالبية العظمى من الدول العربية، ان لم يكن جميعها، سوف تقوم بإتخاذ اجراءات ثورية لطي صفحة المشهد الحالي، واستبداله بآخر أكثر تفاؤلاً واشراقاً. مشهد يعيد المكانة الاجتماعية لمهنة التعليم الى ما كانت عليه في أواسط القرن العشرين المنصرم، والتي كانت تسمى بالايام الذهبية الغابرة </a:t>
            </a:r>
            <a:r>
              <a:rPr lang="en-US" dirty="0"/>
              <a:t>Golden Old Days</a:t>
            </a:r>
            <a:r>
              <a:rPr lang="ar-SA" dirty="0"/>
              <a:t>. </a:t>
            </a:r>
            <a:endParaRPr lang="en-US" dirty="0"/>
          </a:p>
          <a:p>
            <a:pPr algn="just" rtl="1"/>
            <a:r>
              <a:rPr lang="ar-SA" dirty="0"/>
              <a:t>ومقاربة لما سبق وقلناه سابقا، فإننا اذا ما استذكرنا المناهج التي تفسر عملية صنع السياسات التربوية، فإن هذا السيناريو النهضوي، هو ترجمة واقعية لمنهج التحليل النظمي </a:t>
            </a:r>
            <a:r>
              <a:rPr lang="en-US" dirty="0"/>
              <a:t>System Analysis Approach</a:t>
            </a:r>
            <a:r>
              <a:rPr lang="ar-SA" dirty="0"/>
              <a:t>، الذي قدمه ديفيد ايستون </a:t>
            </a:r>
            <a:r>
              <a:rPr lang="en-US" dirty="0"/>
              <a:t>David Easton</a:t>
            </a:r>
            <a:r>
              <a:rPr lang="ar-SA" dirty="0"/>
              <a:t> ويقوم هذا المنهج على تحليل النظام التعليمي إلى أربعة عناصر، وهي: المدخلات والعمليات (التحويل)، والمخرجات، والتغذية الراجعة. </a:t>
            </a:r>
            <a:endParaRPr lang="en-US" dirty="0"/>
          </a:p>
        </p:txBody>
      </p:sp>
    </p:spTree>
    <p:extLst>
      <p:ext uri="{BB962C8B-B14F-4D97-AF65-F5344CB8AC3E}">
        <p14:creationId xmlns:p14="http://schemas.microsoft.com/office/powerpoint/2010/main" val="13017357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742950" y="1433077"/>
            <a:ext cx="10934699" cy="46511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8" name="Content Placeholder 2">
            <a:extLst>
              <a:ext uri="{FF2B5EF4-FFF2-40B4-BE49-F238E27FC236}">
                <a16:creationId xmlns:a16="http://schemas.microsoft.com/office/drawing/2014/main" id="{98240702-7326-4874-A36D-C22321BB68C1}"/>
              </a:ext>
            </a:extLst>
          </p:cNvPr>
          <p:cNvSpPr txBox="1">
            <a:spLocks/>
          </p:cNvSpPr>
          <p:nvPr/>
        </p:nvSpPr>
        <p:spPr>
          <a:xfrm>
            <a:off x="942975" y="1529408"/>
            <a:ext cx="10306050" cy="5328592"/>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rtl="1"/>
            <a:r>
              <a:rPr lang="ar-SA" b="1" dirty="0"/>
              <a:t>معايير القيادة التربوية الفاعلة </a:t>
            </a:r>
            <a:endParaRPr lang="en-US" b="1" dirty="0"/>
          </a:p>
          <a:p>
            <a:pPr algn="just" rtl="1"/>
            <a:r>
              <a:rPr lang="ar-SA" dirty="0"/>
              <a:t>ينظر التربويون ورجال السياسة والاجتماع إلى الإدارة التعليمية على أنها الأداة الأمينة التي أولاها المجتمع ثقة عالية في رعاية النشء وتربيتهم. وتؤدي الإدارة التعليمية دوراً رائداً في مجال تحسين البرامج والأنشطة التربوية. ولذلك ومن أجل تأكيد دور الإدارة التعليمية الريادي، وتوضيح دورها في قيادة التغيير والإصلاح والتطوير التربوي، ودورها في تحمل مسؤوليات أكبر في ما يتعلق بتحسين نوعية تعلم طلبتها وتعليمهم، وذلك من خلال قيامها بمجموعة من الفعاليات والأنشطة المعتمدة على ما يتوافر لديها من إمكانات مادية وبشرية، وبتعاون بينها وبين المجتمع المحلي، كان لزاماً صياغة مجموعة من المعايير الخاصة بالإدارة التعليمية، لاستخدامها كإطار مرجعي لتبصر طريقها ومسؤولياتها من جهة، وللحكم على مدى قيامها بالواجبات الموكولة إليها من جهة أخرى. </a:t>
            </a:r>
            <a:endParaRPr lang="ar-JO" dirty="0"/>
          </a:p>
          <a:p>
            <a:pPr algn="just" rtl="1"/>
            <a:r>
              <a:rPr lang="ar-SA" b="1" dirty="0"/>
              <a:t>ويقصد بمعايير الإدارة التعليمية</a:t>
            </a:r>
            <a:r>
              <a:rPr lang="ar-JO" b="1" dirty="0"/>
              <a:t> أو القيادة التعليمية</a:t>
            </a:r>
            <a:r>
              <a:rPr lang="ar-SA" b="1" dirty="0"/>
              <a:t> </a:t>
            </a:r>
            <a:r>
              <a:rPr lang="ar-SA" dirty="0"/>
              <a:t>جميع المواصفات اللازمة للإدارة التعليمية الجيدة التي يمكن قبولها لضمان الجودة وقيادة الفاعلية والقدرة على المنافسة في الساحة التربوية العالمية. </a:t>
            </a:r>
            <a:endParaRPr lang="en-US" dirty="0"/>
          </a:p>
        </p:txBody>
      </p:sp>
    </p:spTree>
    <p:extLst>
      <p:ext uri="{BB962C8B-B14F-4D97-AF65-F5344CB8AC3E}">
        <p14:creationId xmlns:p14="http://schemas.microsoft.com/office/powerpoint/2010/main" val="42298466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742950" y="1433077"/>
            <a:ext cx="10934699" cy="402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8" name="Content Placeholder 2">
            <a:extLst>
              <a:ext uri="{FF2B5EF4-FFF2-40B4-BE49-F238E27FC236}">
                <a16:creationId xmlns:a16="http://schemas.microsoft.com/office/drawing/2014/main" id="{98240702-7326-4874-A36D-C22321BB68C1}"/>
              </a:ext>
            </a:extLst>
          </p:cNvPr>
          <p:cNvSpPr txBox="1">
            <a:spLocks/>
          </p:cNvSpPr>
          <p:nvPr/>
        </p:nvSpPr>
        <p:spPr>
          <a:xfrm>
            <a:off x="942975" y="1820454"/>
            <a:ext cx="10306050" cy="5328592"/>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rtl="1"/>
            <a:r>
              <a:rPr lang="ar-SA" dirty="0"/>
              <a:t>وتشتمل معايير القيادة التعليمية على ما يأتي:</a:t>
            </a:r>
            <a:endParaRPr lang="en-US" dirty="0"/>
          </a:p>
          <a:p>
            <a:pPr algn="r" rtl="1"/>
            <a:r>
              <a:rPr lang="ar-SA" dirty="0"/>
              <a:t>أولاً : معايير الكفايات المعرفية والشخصية والاجتماعية للإداريين التعليميين</a:t>
            </a:r>
            <a:endParaRPr lang="en-US" dirty="0"/>
          </a:p>
          <a:p>
            <a:pPr algn="r" rtl="1"/>
            <a:r>
              <a:rPr lang="ar-SA" dirty="0"/>
              <a:t>ثانياً : معايير التخطيط الإستراتيجي</a:t>
            </a:r>
            <a:endParaRPr lang="en-US" dirty="0"/>
          </a:p>
          <a:p>
            <a:pPr algn="r" rtl="1"/>
            <a:r>
              <a:rPr lang="ar-SA" dirty="0"/>
              <a:t>ثالثاً : معايير المسؤولية الاجتماعية</a:t>
            </a:r>
            <a:endParaRPr lang="en-US" dirty="0"/>
          </a:p>
          <a:p>
            <a:pPr algn="r" rtl="1"/>
            <a:r>
              <a:rPr lang="ar-SA" dirty="0"/>
              <a:t>رابعاً : معايير التنمية المهنية المستدامة</a:t>
            </a:r>
            <a:endParaRPr lang="en-US" dirty="0"/>
          </a:p>
          <a:p>
            <a:pPr algn="r" rtl="1"/>
            <a:r>
              <a:rPr lang="ar-SA" dirty="0"/>
              <a:t>خامساً : معايير البيئة التعليمية الآمنة</a:t>
            </a:r>
            <a:endParaRPr lang="en-US" dirty="0"/>
          </a:p>
        </p:txBody>
      </p:sp>
    </p:spTree>
    <p:extLst>
      <p:ext uri="{BB962C8B-B14F-4D97-AF65-F5344CB8AC3E}">
        <p14:creationId xmlns:p14="http://schemas.microsoft.com/office/powerpoint/2010/main" val="37453423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533400" y="1764807"/>
            <a:ext cx="10934699" cy="402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8" name="Content Placeholder 2">
            <a:extLst>
              <a:ext uri="{FF2B5EF4-FFF2-40B4-BE49-F238E27FC236}">
                <a16:creationId xmlns:a16="http://schemas.microsoft.com/office/drawing/2014/main" id="{98240702-7326-4874-A36D-C22321BB68C1}"/>
              </a:ext>
            </a:extLst>
          </p:cNvPr>
          <p:cNvSpPr txBox="1">
            <a:spLocks/>
          </p:cNvSpPr>
          <p:nvPr/>
        </p:nvSpPr>
        <p:spPr>
          <a:xfrm>
            <a:off x="847724" y="2022249"/>
            <a:ext cx="10306050" cy="5328592"/>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r" rtl="1"/>
            <a:r>
              <a:rPr lang="en-US" b="1" dirty="0"/>
              <a:t> </a:t>
            </a:r>
            <a:r>
              <a:rPr lang="ar-SA" b="1" dirty="0"/>
              <a:t>أولاً : معايير الكفايات المعرفية والشخصية والاجتماعية للإداريين التعليميين :</a:t>
            </a:r>
            <a:r>
              <a:rPr lang="ar-SA" dirty="0"/>
              <a:t> </a:t>
            </a:r>
            <a:endParaRPr lang="en-US" dirty="0"/>
          </a:p>
          <a:p>
            <a:pPr algn="r" rtl="1"/>
            <a:r>
              <a:rPr lang="ar-SA" dirty="0"/>
              <a:t>لضمان قيام القائمين على الإدارة التعليمية بأدوارهم المنوطة بهم، كان لا بد من امتلاكهم مجموعة من الكفايات الشخصية، والاجتماعية، والمعارف والمهارات التي تؤهلهم إلى </a:t>
            </a:r>
            <a:r>
              <a:rPr lang="en-US" dirty="0"/>
              <a:t>Pedagogical, Personal</a:t>
            </a:r>
            <a:r>
              <a:rPr lang="ar-SA" dirty="0"/>
              <a:t> &amp; </a:t>
            </a:r>
            <a:r>
              <a:rPr lang="en-US" dirty="0"/>
              <a:t>Social Competences</a:t>
            </a:r>
            <a:r>
              <a:rPr lang="ar-SA" dirty="0"/>
              <a:t> إنجاز وظائفهم بالمستوى المطلوب من الجودة. </a:t>
            </a:r>
            <a:endParaRPr lang="ar-JO" dirty="0"/>
          </a:p>
          <a:p>
            <a:pPr algn="r" rtl="1"/>
            <a:r>
              <a:rPr lang="ar-SA" dirty="0"/>
              <a:t>وتشتمل معايير الكفايات الشخصية والاجتماعية للإداريين التعليميين على ما يأتي: </a:t>
            </a:r>
            <a:endParaRPr lang="en-US" dirty="0"/>
          </a:p>
          <a:p>
            <a:pPr marL="342900" indent="-342900" algn="r" rtl="1">
              <a:buFont typeface="Wingdings" panose="05000000000000000000" pitchFamily="2" charset="2"/>
              <a:buChar char="Ø"/>
            </a:pPr>
            <a:r>
              <a:rPr lang="ar-SA" dirty="0"/>
              <a:t>يلم بالمبادئ الأساسية والمعرفة المقبولة في مجال تخصصه الدراسي. </a:t>
            </a:r>
            <a:endParaRPr lang="en-US" dirty="0"/>
          </a:p>
          <a:p>
            <a:pPr marL="342900" indent="-342900" algn="r" rtl="1">
              <a:buFont typeface="Wingdings" panose="05000000000000000000" pitchFamily="2" charset="2"/>
              <a:buChar char="Ø"/>
            </a:pPr>
            <a:r>
              <a:rPr lang="ar-SA" dirty="0"/>
              <a:t>يلم بالسياسة التعليمية، وبالتشريعات التربوية المتعلقة بعمله، وبأنظمة الدولة بصفة عامة.</a:t>
            </a:r>
            <a:endParaRPr lang="ar-JO" dirty="0"/>
          </a:p>
          <a:p>
            <a:pPr marL="342900" indent="-342900" algn="r" rtl="1">
              <a:buFont typeface="Wingdings" panose="05000000000000000000" pitchFamily="2" charset="2"/>
              <a:buChar char="Ø"/>
            </a:pPr>
            <a:r>
              <a:rPr lang="ar-JO" dirty="0"/>
              <a:t>ر</a:t>
            </a:r>
            <a:r>
              <a:rPr lang="ar-SA" dirty="0"/>
              <a:t>يادة العملية التعلمية التعليمية في المدارس</a:t>
            </a:r>
            <a:r>
              <a:rPr lang="ar-JO" dirty="0"/>
              <a:t> والجامعات</a:t>
            </a:r>
            <a:r>
              <a:rPr lang="ar-SA" dirty="0"/>
              <a:t> وتهيئة الظروف المواتية لإنجازها. </a:t>
            </a:r>
            <a:endParaRPr lang="en-US" dirty="0"/>
          </a:p>
          <a:p>
            <a:pPr algn="r" rtl="1"/>
            <a:endParaRPr lang="en-US" dirty="0"/>
          </a:p>
        </p:txBody>
      </p:sp>
    </p:spTree>
    <p:extLst>
      <p:ext uri="{BB962C8B-B14F-4D97-AF65-F5344CB8AC3E}">
        <p14:creationId xmlns:p14="http://schemas.microsoft.com/office/powerpoint/2010/main" val="1728264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533400" y="1764807"/>
            <a:ext cx="10934699" cy="45026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506613" y="368088"/>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8" name="Content Placeholder 2">
            <a:extLst>
              <a:ext uri="{FF2B5EF4-FFF2-40B4-BE49-F238E27FC236}">
                <a16:creationId xmlns:a16="http://schemas.microsoft.com/office/drawing/2014/main" id="{98240702-7326-4874-A36D-C22321BB68C1}"/>
              </a:ext>
            </a:extLst>
          </p:cNvPr>
          <p:cNvSpPr txBox="1">
            <a:spLocks/>
          </p:cNvSpPr>
          <p:nvPr/>
        </p:nvSpPr>
        <p:spPr>
          <a:xfrm>
            <a:off x="847724" y="2022249"/>
            <a:ext cx="10306050" cy="5328592"/>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r" rtl="1"/>
            <a:r>
              <a:rPr lang="en-US" b="1" dirty="0"/>
              <a:t> </a:t>
            </a:r>
            <a:r>
              <a:rPr lang="ar-SA" b="1" dirty="0"/>
              <a:t>أولاً : معايير الكفايات المعرفية والشخصية والاجتماعية للإداريين التعليميين :</a:t>
            </a:r>
            <a:r>
              <a:rPr lang="ar-SA" dirty="0"/>
              <a:t> </a:t>
            </a:r>
            <a:endParaRPr lang="en-US" dirty="0"/>
          </a:p>
          <a:p>
            <a:pPr marL="342900" indent="-342900" algn="r" rtl="1">
              <a:buFont typeface="Wingdings" panose="05000000000000000000" pitchFamily="2" charset="2"/>
              <a:buChar char="Ø"/>
            </a:pPr>
            <a:r>
              <a:rPr lang="ar-SA" dirty="0"/>
              <a:t>يشارك في صناعة السياسات التربوية على مستوى الوزارة، ويقدم التغذية الراجعة الجهاز الوزارة بهدف تطوير هذه السياسات بصورة مستمرة. </a:t>
            </a:r>
            <a:endParaRPr lang="en-US" dirty="0"/>
          </a:p>
          <a:p>
            <a:pPr marL="342900" indent="-342900" algn="r" rtl="1">
              <a:buFont typeface="Wingdings" panose="05000000000000000000" pitchFamily="2" charset="2"/>
              <a:buChar char="Ø"/>
            </a:pPr>
            <a:r>
              <a:rPr lang="ar-SA" dirty="0"/>
              <a:t>يكون على معرفة بالمؤسسات والمنظمات التربوية في الدولة بهدف الإفادة منها لتحقيق سياسة التربية والتعليم، ويبني جسوراً وثيقة مع أفراد المجتمع ومؤسساته. </a:t>
            </a:r>
            <a:endParaRPr lang="en-US" dirty="0"/>
          </a:p>
          <a:p>
            <a:pPr marL="342900" indent="-342900" algn="r" rtl="1">
              <a:buFont typeface="Wingdings" panose="05000000000000000000" pitchFamily="2" charset="2"/>
              <a:buChar char="Ø"/>
            </a:pPr>
            <a:r>
              <a:rPr lang="ar-SA" dirty="0"/>
              <a:t>يتحلى بالثقة بالنفس وضبط السلوك بما ينسجم مع دوره القيادي وأعراف المجتمع. </a:t>
            </a:r>
            <a:endParaRPr lang="en-US" dirty="0"/>
          </a:p>
          <a:p>
            <a:pPr marL="342900" indent="-342900" algn="r" rtl="1">
              <a:buFont typeface="Wingdings" panose="05000000000000000000" pitchFamily="2" charset="2"/>
              <a:buChar char="Ø"/>
            </a:pPr>
            <a:r>
              <a:rPr lang="ar-SA" dirty="0"/>
              <a:t>يتعامل مع الآخرين بإيجابية ويتواصل معهم بثقة ويحترمهم ويقدر مشاعرهم.  </a:t>
            </a:r>
            <a:endParaRPr lang="ar-JO" dirty="0"/>
          </a:p>
          <a:p>
            <a:pPr marL="342900" indent="-342900" algn="r" rtl="1">
              <a:buFont typeface="Wingdings" panose="05000000000000000000" pitchFamily="2" charset="2"/>
              <a:buChar char="Ø"/>
            </a:pPr>
            <a:r>
              <a:rPr lang="ar-SA" dirty="0"/>
              <a:t>يسعى للعمل الجماعي وينمي في مرؤوسيه روح الجماعة والتطوير الذاتي. </a:t>
            </a:r>
            <a:endParaRPr lang="en-US" dirty="0"/>
          </a:p>
          <a:p>
            <a:pPr marL="342900" indent="-342900" algn="r" rtl="1">
              <a:buFont typeface="Wingdings" panose="05000000000000000000" pitchFamily="2" charset="2"/>
              <a:buChar char="Ø"/>
            </a:pPr>
            <a:r>
              <a:rPr lang="ar-SA" dirty="0"/>
              <a:t>يسعى لتطوير قدراته ورفع مستوى كفاياته في مجال عمله. </a:t>
            </a:r>
            <a:endParaRPr lang="en-US" dirty="0"/>
          </a:p>
          <a:p>
            <a:pPr marL="342900" indent="-342900" algn="r" rtl="1">
              <a:buFont typeface="Wingdings" panose="05000000000000000000" pitchFamily="2" charset="2"/>
              <a:buChar char="Ø"/>
            </a:pPr>
            <a:r>
              <a:rPr lang="ar-SA" dirty="0"/>
              <a:t>يبني عمليات مؤسسية نحو تطوير إستراتيجيات العمل في مديرية التربية </a:t>
            </a:r>
            <a:r>
              <a:rPr lang="ar-JO" dirty="0"/>
              <a:t>وال</a:t>
            </a:r>
            <a:r>
              <a:rPr lang="ar-SA" dirty="0"/>
              <a:t>تعليم</a:t>
            </a:r>
            <a:r>
              <a:rPr lang="ar-JO" dirty="0"/>
              <a:t>.</a:t>
            </a:r>
            <a:endParaRPr lang="en-US" dirty="0"/>
          </a:p>
        </p:txBody>
      </p:sp>
    </p:spTree>
    <p:extLst>
      <p:ext uri="{BB962C8B-B14F-4D97-AF65-F5344CB8AC3E}">
        <p14:creationId xmlns:p14="http://schemas.microsoft.com/office/powerpoint/2010/main" val="15509407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723901" y="1361418"/>
            <a:ext cx="10668000" cy="35344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8" name="Content Placeholder 2">
            <a:extLst>
              <a:ext uri="{FF2B5EF4-FFF2-40B4-BE49-F238E27FC236}">
                <a16:creationId xmlns:a16="http://schemas.microsoft.com/office/drawing/2014/main" id="{98240702-7326-4874-A36D-C22321BB68C1}"/>
              </a:ext>
            </a:extLst>
          </p:cNvPr>
          <p:cNvSpPr txBox="1">
            <a:spLocks/>
          </p:cNvSpPr>
          <p:nvPr/>
        </p:nvSpPr>
        <p:spPr>
          <a:xfrm>
            <a:off x="800100" y="1529408"/>
            <a:ext cx="10317480" cy="5328592"/>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r" rtl="1"/>
            <a:r>
              <a:rPr lang="ar-SA" dirty="0"/>
              <a:t>ثانياً : معايير التخطيط الإستراتيجي :</a:t>
            </a:r>
            <a:endParaRPr lang="en-US" dirty="0"/>
          </a:p>
          <a:p>
            <a:pPr algn="r" rtl="1"/>
            <a:r>
              <a:rPr lang="ar-SA" dirty="0"/>
              <a:t> تتضمن معايير التخطيط الإستراتيجي </a:t>
            </a:r>
            <a:r>
              <a:rPr lang="en-US" dirty="0"/>
              <a:t>Strategic Planning</a:t>
            </a:r>
            <a:r>
              <a:rPr lang="ar-SA" dirty="0"/>
              <a:t> مجموعة عمليات اختيار أهداف المؤسسة التعليمية وتحديد السياسات والإستراتيجيات اللازمة لتحقيق الأهداف وتحديد الأساليب الضرورية لضمان تنفيذ السياسات والإستراتيجيات الموضوعة. </a:t>
            </a:r>
            <a:endParaRPr lang="en-US" dirty="0"/>
          </a:p>
          <a:p>
            <a:pPr algn="r" rtl="1"/>
            <a:r>
              <a:rPr lang="ar-SA" dirty="0"/>
              <a:t>ويتمثل التخطيط الإستراتيجي بعملية تخطيط طويلة المدى، التي تم إعدادها بصورة رسمية لتحقيق أهداف الإدارة التعليمية.</a:t>
            </a:r>
            <a:endParaRPr lang="en-US" dirty="0"/>
          </a:p>
          <a:p>
            <a:pPr algn="r" rtl="1"/>
            <a:r>
              <a:rPr lang="ar-SA" dirty="0"/>
              <a:t>  </a:t>
            </a:r>
            <a:endParaRPr lang="en-US" dirty="0"/>
          </a:p>
        </p:txBody>
      </p:sp>
    </p:spTree>
    <p:extLst>
      <p:ext uri="{BB962C8B-B14F-4D97-AF65-F5344CB8AC3E}">
        <p14:creationId xmlns:p14="http://schemas.microsoft.com/office/powerpoint/2010/main" val="6967173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628650" y="1478126"/>
            <a:ext cx="10934699" cy="49226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8" name="Content Placeholder 2">
            <a:extLst>
              <a:ext uri="{FF2B5EF4-FFF2-40B4-BE49-F238E27FC236}">
                <a16:creationId xmlns:a16="http://schemas.microsoft.com/office/drawing/2014/main" id="{98240702-7326-4874-A36D-C22321BB68C1}"/>
              </a:ext>
            </a:extLst>
          </p:cNvPr>
          <p:cNvSpPr txBox="1">
            <a:spLocks/>
          </p:cNvSpPr>
          <p:nvPr/>
        </p:nvSpPr>
        <p:spPr>
          <a:xfrm>
            <a:off x="942974" y="1615133"/>
            <a:ext cx="10306050" cy="5328592"/>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r" rtl="1"/>
            <a:r>
              <a:rPr lang="ar-SA" dirty="0"/>
              <a:t>وتشمل معايير التخطيط الإستراتيجي ما يأتي: </a:t>
            </a:r>
            <a:endParaRPr lang="en-US" dirty="0"/>
          </a:p>
          <a:p>
            <a:pPr marL="342900" indent="-342900" algn="r" rtl="1">
              <a:buFont typeface="Wingdings" panose="05000000000000000000" pitchFamily="2" charset="2"/>
              <a:buChar char="Ø"/>
            </a:pPr>
            <a:r>
              <a:rPr lang="ar-SA" dirty="0"/>
              <a:t>إعداد رؤية الإدارة التعليمية</a:t>
            </a:r>
            <a:r>
              <a:rPr lang="ar-JO" dirty="0"/>
              <a:t> والقيادة</a:t>
            </a:r>
            <a:r>
              <a:rPr lang="ar-SA" dirty="0"/>
              <a:t> ورسالتها بالتعاون مع مديري </a:t>
            </a:r>
            <a:r>
              <a:rPr lang="ar-JO" dirty="0"/>
              <a:t>المؤسسات التعليمية</a:t>
            </a:r>
            <a:r>
              <a:rPr lang="ar-SA" dirty="0"/>
              <a:t> والمجتمع المحلي. </a:t>
            </a:r>
            <a:endParaRPr lang="en-US" dirty="0"/>
          </a:p>
          <a:p>
            <a:pPr marL="342900" indent="-342900" algn="r" rtl="1">
              <a:buFont typeface="Wingdings" panose="05000000000000000000" pitchFamily="2" charset="2"/>
              <a:buChar char="Ø"/>
            </a:pPr>
            <a:r>
              <a:rPr lang="ar-SA" dirty="0"/>
              <a:t>إعداد خطة إستراتيجية واضحة وقابلة للتنفيذ، ومنبثقة من رؤية الوزارة ورسالتها. </a:t>
            </a:r>
            <a:endParaRPr lang="en-US" dirty="0"/>
          </a:p>
          <a:p>
            <a:pPr marL="342900" indent="-342900" algn="r" rtl="1">
              <a:buFont typeface="Wingdings" panose="05000000000000000000" pitchFamily="2" charset="2"/>
              <a:buChar char="Ø"/>
            </a:pPr>
            <a:r>
              <a:rPr lang="ar-SA" dirty="0"/>
              <a:t>إعداد الخطط الإجرائية وتحديثها باستمرار. </a:t>
            </a:r>
            <a:endParaRPr lang="en-US" dirty="0"/>
          </a:p>
          <a:p>
            <a:pPr marL="342900" indent="-342900" algn="r" rtl="1">
              <a:buFont typeface="Wingdings" panose="05000000000000000000" pitchFamily="2" charset="2"/>
              <a:buChar char="Ø"/>
            </a:pPr>
            <a:r>
              <a:rPr lang="ar-SA" dirty="0"/>
              <a:t>تنفيذ الخطة الإستراتيجية ضمن جدولها الزمني والمرونة المقبولة. </a:t>
            </a:r>
            <a:endParaRPr lang="en-US" dirty="0"/>
          </a:p>
          <a:p>
            <a:pPr marL="342900" indent="-342900" algn="r" rtl="1">
              <a:buFont typeface="Wingdings" panose="05000000000000000000" pitchFamily="2" charset="2"/>
              <a:buChar char="Ø"/>
            </a:pPr>
            <a:r>
              <a:rPr lang="ar-SA" dirty="0"/>
              <a:t>توظيف التشريعات التربوية المعمول بها لتحقيق أهداف الخطة الإستراتيجية. </a:t>
            </a:r>
            <a:endParaRPr lang="en-US" dirty="0"/>
          </a:p>
          <a:p>
            <a:pPr marL="342900" indent="-342900" algn="r" rtl="1">
              <a:buFont typeface="Wingdings" panose="05000000000000000000" pitchFamily="2" charset="2"/>
              <a:buChar char="Ø"/>
            </a:pPr>
            <a:r>
              <a:rPr lang="ar-SA" dirty="0"/>
              <a:t>تقويم رؤية الوزارة ورسالتها بالتعاون مع الإدارات التعليمية والمجتمع المحلي والجهات ذات العلاقة. </a:t>
            </a:r>
            <a:endParaRPr lang="en-US" dirty="0"/>
          </a:p>
          <a:p>
            <a:pPr marL="342900" indent="-342900" algn="r" rtl="1">
              <a:buFont typeface="Wingdings" panose="05000000000000000000" pitchFamily="2" charset="2"/>
              <a:buChar char="Ø"/>
            </a:pPr>
            <a:r>
              <a:rPr lang="ar-SA" dirty="0"/>
              <a:t>الإفادة من المستجدات التربوية المحلية والعالمية وتوظيفها بما لا يتعارض مع ثقافة المجتمع. </a:t>
            </a:r>
            <a:endParaRPr lang="en-US" dirty="0"/>
          </a:p>
          <a:p>
            <a:pPr marL="342900" indent="-342900" algn="r" rtl="1">
              <a:buFont typeface="Wingdings" panose="05000000000000000000" pitchFamily="2" charset="2"/>
              <a:buChar char="Ø"/>
            </a:pPr>
            <a:r>
              <a:rPr lang="ar-SA" dirty="0"/>
              <a:t>تبني شعارات ونشاطات تجسد رؤية الوزارة ورسالتها. التعامل مع عمليات التغيير بكفاءة وفاعلية. </a:t>
            </a:r>
            <a:endParaRPr lang="en-US" dirty="0"/>
          </a:p>
          <a:p>
            <a:pPr marL="342900" indent="-342900" algn="r" rtl="1">
              <a:buFont typeface="Wingdings" panose="05000000000000000000" pitchFamily="2" charset="2"/>
              <a:buChar char="Ø"/>
            </a:pPr>
            <a:r>
              <a:rPr lang="ar-SA" dirty="0"/>
              <a:t>إظهار إنجازات المؤسسة التربوية بوضوح ومصداقية وشفافية عبر وسائل الإعلام المختلفة.</a:t>
            </a:r>
            <a:endParaRPr lang="en-US" dirty="0"/>
          </a:p>
          <a:p>
            <a:pPr algn="just" rtl="1"/>
            <a:endParaRPr lang="en-US" dirty="0"/>
          </a:p>
          <a:p>
            <a:pPr algn="just" rtl="1"/>
            <a:endParaRPr lang="ar-JO" dirty="0"/>
          </a:p>
        </p:txBody>
      </p:sp>
    </p:spTree>
    <p:extLst>
      <p:ext uri="{BB962C8B-B14F-4D97-AF65-F5344CB8AC3E}">
        <p14:creationId xmlns:p14="http://schemas.microsoft.com/office/powerpoint/2010/main" val="18081663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628650" y="1478126"/>
            <a:ext cx="10934699" cy="43393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8" name="Content Placeholder 2">
            <a:extLst>
              <a:ext uri="{FF2B5EF4-FFF2-40B4-BE49-F238E27FC236}">
                <a16:creationId xmlns:a16="http://schemas.microsoft.com/office/drawing/2014/main" id="{98240702-7326-4874-A36D-C22321BB68C1}"/>
              </a:ext>
            </a:extLst>
          </p:cNvPr>
          <p:cNvSpPr txBox="1">
            <a:spLocks/>
          </p:cNvSpPr>
          <p:nvPr/>
        </p:nvSpPr>
        <p:spPr>
          <a:xfrm>
            <a:off x="942974" y="1529408"/>
            <a:ext cx="10306050" cy="5328592"/>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rtl="1"/>
            <a:r>
              <a:rPr lang="ar-SA" dirty="0"/>
              <a:t> </a:t>
            </a:r>
            <a:endParaRPr lang="en-US" dirty="0"/>
          </a:p>
          <a:p>
            <a:pPr algn="just" rtl="1"/>
            <a:r>
              <a:rPr lang="ar-SA" dirty="0"/>
              <a:t>ثالثاً : معايير المسؤولية الاجتماعية :</a:t>
            </a:r>
            <a:endParaRPr lang="en-US" dirty="0"/>
          </a:p>
          <a:p>
            <a:pPr algn="just" rtl="1"/>
            <a:r>
              <a:rPr lang="ar-SA" dirty="0"/>
              <a:t> </a:t>
            </a:r>
            <a:endParaRPr lang="en-US" dirty="0"/>
          </a:p>
          <a:p>
            <a:pPr algn="just" rtl="1"/>
            <a:r>
              <a:rPr lang="ar-SA" dirty="0"/>
              <a:t>تشكل ال</a:t>
            </a:r>
            <a:r>
              <a:rPr lang="ar-JO" dirty="0"/>
              <a:t>قيادة والإدارة</a:t>
            </a:r>
            <a:r>
              <a:rPr lang="ar-SA" dirty="0"/>
              <a:t> التربوية الأداة الرئيسية لتنمية المجتمعات، من خلال تقديم تعليم عالي النوعية، وتشكيل سلوكات الطلبة، وغرس الاتجاهات الإيجابية فيهم. إنها أداة المجتمعات للتصدي للجهل والتخلف، وهي الضمان الوحيد لاستغلال الإمكانات المتاحة للحصول على أفضل النتائج التربوية. وعليه، فإن الإدارة التعليمية</a:t>
            </a:r>
            <a:r>
              <a:rPr lang="ar-JO" dirty="0"/>
              <a:t> والقيادة</a:t>
            </a:r>
            <a:r>
              <a:rPr lang="ar-SA" dirty="0"/>
              <a:t> تهتم بدراسة المجتمع، والبحث في مشكلاته، وتقديم أفضل الحلول لمواجهة تلك المشكلات الاجتماعية وغيرها. وهذه هي المسؤولية الاجتماعية </a:t>
            </a:r>
            <a:r>
              <a:rPr lang="en-US" dirty="0"/>
              <a:t>Social Responsibility</a:t>
            </a:r>
            <a:r>
              <a:rPr lang="ar-SA" dirty="0"/>
              <a:t> الملقاة على عاتق النظام التربوي بشكل عام، وعلى أداته الرئيسة، وهي الإدارة التعليمية بشكل خاص. </a:t>
            </a:r>
            <a:endParaRPr lang="en-US" dirty="0"/>
          </a:p>
          <a:p>
            <a:pPr algn="just" rtl="1"/>
            <a:endParaRPr lang="ar-JO" dirty="0"/>
          </a:p>
        </p:txBody>
      </p:sp>
    </p:spTree>
    <p:extLst>
      <p:ext uri="{BB962C8B-B14F-4D97-AF65-F5344CB8AC3E}">
        <p14:creationId xmlns:p14="http://schemas.microsoft.com/office/powerpoint/2010/main" val="17802333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628650" y="1478126"/>
            <a:ext cx="10934699" cy="43393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8" name="Content Placeholder 2">
            <a:extLst>
              <a:ext uri="{FF2B5EF4-FFF2-40B4-BE49-F238E27FC236}">
                <a16:creationId xmlns:a16="http://schemas.microsoft.com/office/drawing/2014/main" id="{98240702-7326-4874-A36D-C22321BB68C1}"/>
              </a:ext>
            </a:extLst>
          </p:cNvPr>
          <p:cNvSpPr txBox="1">
            <a:spLocks/>
          </p:cNvSpPr>
          <p:nvPr/>
        </p:nvSpPr>
        <p:spPr>
          <a:xfrm>
            <a:off x="866774" y="1967558"/>
            <a:ext cx="10306050" cy="5328592"/>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just" rtl="1"/>
            <a:r>
              <a:rPr lang="ar-SA" dirty="0"/>
              <a:t>ومن هنا فإن معايير المسؤولية الاجتماعية للإدارة التعليمية </a:t>
            </a:r>
            <a:r>
              <a:rPr lang="ar-JO" dirty="0"/>
              <a:t>والقيادة </a:t>
            </a:r>
            <a:r>
              <a:rPr lang="ar-SA" dirty="0"/>
              <a:t>تتمثل في الآتي:</a:t>
            </a:r>
            <a:endParaRPr lang="en-US" dirty="0"/>
          </a:p>
          <a:p>
            <a:pPr marL="342900" indent="-342900" algn="just" rtl="1">
              <a:buFont typeface="Wingdings" panose="05000000000000000000" pitchFamily="2" charset="2"/>
              <a:buChar char="v"/>
            </a:pPr>
            <a:r>
              <a:rPr lang="ar-SA" dirty="0"/>
              <a:t>تعريف المجتمع المحلي برؤية المؤسسة التربوية ورسالتها بالوسائل المتاحة وبصورة مناسبة. </a:t>
            </a:r>
            <a:endParaRPr lang="en-US" dirty="0"/>
          </a:p>
          <a:p>
            <a:pPr marL="342900" indent="-342900" algn="just" rtl="1">
              <a:buFont typeface="Wingdings" panose="05000000000000000000" pitchFamily="2" charset="2"/>
              <a:buChar char="v"/>
            </a:pPr>
            <a:r>
              <a:rPr lang="ar-SA" dirty="0"/>
              <a:t>تحديد حاجات المجتمع المحلي من خلال تصميم الأدوات الخاصة بذلك. </a:t>
            </a:r>
            <a:endParaRPr lang="en-US" dirty="0"/>
          </a:p>
          <a:p>
            <a:pPr marL="342900" indent="-342900" algn="just" rtl="1">
              <a:buFont typeface="Wingdings" panose="05000000000000000000" pitchFamily="2" charset="2"/>
              <a:buChar char="v"/>
            </a:pPr>
            <a:r>
              <a:rPr lang="ar-SA" dirty="0"/>
              <a:t>تلبية حاجات المجتمع المحلي حسب الأولويات. </a:t>
            </a:r>
            <a:endParaRPr lang="en-US" dirty="0"/>
          </a:p>
          <a:p>
            <a:pPr marL="342900" indent="-342900" algn="just" rtl="1">
              <a:buFont typeface="Wingdings" panose="05000000000000000000" pitchFamily="2" charset="2"/>
              <a:buChar char="v"/>
            </a:pPr>
            <a:r>
              <a:rPr lang="ar-SA" dirty="0"/>
              <a:t>التواصل مع وسائل الإعلام المختلفة في سبيل تحقيق رؤية الإدارة</a:t>
            </a:r>
            <a:r>
              <a:rPr lang="ar-JO" dirty="0"/>
              <a:t> والقيادة</a:t>
            </a:r>
            <a:r>
              <a:rPr lang="ar-SA" dirty="0"/>
              <a:t> التعليمية ورسالتها.</a:t>
            </a:r>
            <a:endParaRPr lang="en-US" dirty="0"/>
          </a:p>
          <a:p>
            <a:pPr marL="342900" indent="-342900" algn="just" rtl="1">
              <a:buFont typeface="Wingdings" panose="05000000000000000000" pitchFamily="2" charset="2"/>
              <a:buChar char="v"/>
            </a:pPr>
            <a:r>
              <a:rPr lang="ar-SA" dirty="0"/>
              <a:t> تفعيل شعار نحو بيئة م</a:t>
            </a:r>
            <a:r>
              <a:rPr lang="ar-JO" dirty="0"/>
              <a:t>ؤسسية</a:t>
            </a:r>
            <a:r>
              <a:rPr lang="ar-SA" dirty="0"/>
              <a:t> آمنة في الإدارة</a:t>
            </a:r>
            <a:r>
              <a:rPr lang="ar-JO" dirty="0"/>
              <a:t> والقيادة</a:t>
            </a:r>
            <a:r>
              <a:rPr lang="ar-SA" dirty="0"/>
              <a:t> التعليمية. </a:t>
            </a:r>
            <a:endParaRPr lang="en-US" dirty="0"/>
          </a:p>
        </p:txBody>
      </p:sp>
    </p:spTree>
    <p:extLst>
      <p:ext uri="{BB962C8B-B14F-4D97-AF65-F5344CB8AC3E}">
        <p14:creationId xmlns:p14="http://schemas.microsoft.com/office/powerpoint/2010/main" val="6325240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628650" y="1478126"/>
            <a:ext cx="10934699" cy="43393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8" name="Content Placeholder 2">
            <a:extLst>
              <a:ext uri="{FF2B5EF4-FFF2-40B4-BE49-F238E27FC236}">
                <a16:creationId xmlns:a16="http://schemas.microsoft.com/office/drawing/2014/main" id="{98240702-7326-4874-A36D-C22321BB68C1}"/>
              </a:ext>
            </a:extLst>
          </p:cNvPr>
          <p:cNvSpPr txBox="1">
            <a:spLocks/>
          </p:cNvSpPr>
          <p:nvPr/>
        </p:nvSpPr>
        <p:spPr>
          <a:xfrm>
            <a:off x="942974" y="1796108"/>
            <a:ext cx="10306050" cy="5328592"/>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just" rtl="1">
              <a:buFont typeface="Wingdings" panose="05000000000000000000" pitchFamily="2" charset="2"/>
              <a:buChar char="v"/>
            </a:pPr>
            <a:r>
              <a:rPr lang="ar-SA" dirty="0"/>
              <a:t>تفعيل الميثاق الأخلاقي في الإدارة التعليمية. </a:t>
            </a:r>
            <a:endParaRPr lang="en-US" dirty="0"/>
          </a:p>
          <a:p>
            <a:pPr marL="342900" indent="-342900" algn="just" rtl="1">
              <a:buFont typeface="Wingdings" panose="05000000000000000000" pitchFamily="2" charset="2"/>
              <a:buChar char="v"/>
            </a:pPr>
            <a:r>
              <a:rPr lang="ar-SA" dirty="0"/>
              <a:t>التحقق من مدى رضا المجتمع المحلي عن الخدمات التي تقدمها المؤسسة التربوية له. </a:t>
            </a:r>
            <a:endParaRPr lang="en-US" dirty="0"/>
          </a:p>
          <a:p>
            <a:pPr marL="342900" indent="-342900" algn="just" rtl="1">
              <a:buFont typeface="Wingdings" panose="05000000000000000000" pitchFamily="2" charset="2"/>
              <a:buChar char="v"/>
            </a:pPr>
            <a:r>
              <a:rPr lang="ar-SA" dirty="0"/>
              <a:t>بناء قنوات اتصال مبتكرة وجذابة مع الجهات الحكومية ومؤسسات القطاع الخاص الموجودة في المجتمع. </a:t>
            </a:r>
            <a:endParaRPr lang="en-US" dirty="0"/>
          </a:p>
          <a:p>
            <a:pPr marL="342900" indent="-342900" algn="just" rtl="1">
              <a:buFont typeface="Wingdings" panose="05000000000000000000" pitchFamily="2" charset="2"/>
              <a:buChar char="v"/>
            </a:pPr>
            <a:r>
              <a:rPr lang="ar-SA" dirty="0"/>
              <a:t>حث المجتمع على تقديم التغذية الراجعة لنشاطات الإدارة التعليمية وفعالياتها على جميع المستويات، وبهدف تحسين الخدمات التربوية المقدمة للطلاب وتطويرها.</a:t>
            </a:r>
            <a:endParaRPr lang="en-US" dirty="0"/>
          </a:p>
          <a:p>
            <a:pPr algn="just" rtl="1"/>
            <a:endParaRPr lang="en-US" dirty="0"/>
          </a:p>
        </p:txBody>
      </p:sp>
    </p:spTree>
    <p:extLst>
      <p:ext uri="{BB962C8B-B14F-4D97-AF65-F5344CB8AC3E}">
        <p14:creationId xmlns:p14="http://schemas.microsoft.com/office/powerpoint/2010/main" val="38625227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628650" y="1478126"/>
            <a:ext cx="10934699" cy="3541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8" name="Content Placeholder 2">
            <a:extLst>
              <a:ext uri="{FF2B5EF4-FFF2-40B4-BE49-F238E27FC236}">
                <a16:creationId xmlns:a16="http://schemas.microsoft.com/office/drawing/2014/main" id="{98240702-7326-4874-A36D-C22321BB68C1}"/>
              </a:ext>
            </a:extLst>
          </p:cNvPr>
          <p:cNvSpPr txBox="1">
            <a:spLocks/>
          </p:cNvSpPr>
          <p:nvPr/>
        </p:nvSpPr>
        <p:spPr>
          <a:xfrm>
            <a:off x="942974" y="1796108"/>
            <a:ext cx="10306050" cy="5328592"/>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rtl="1"/>
            <a:r>
              <a:rPr lang="ar-SA" dirty="0"/>
              <a:t>رابعاً : معايير التنمية المهنية المستدامة :</a:t>
            </a:r>
            <a:endParaRPr lang="en-US" dirty="0"/>
          </a:p>
          <a:p>
            <a:pPr rtl="1"/>
            <a:r>
              <a:rPr lang="ar-SA" dirty="0"/>
              <a:t> </a:t>
            </a:r>
            <a:endParaRPr lang="en-US" dirty="0"/>
          </a:p>
          <a:p>
            <a:pPr rtl="1"/>
            <a:r>
              <a:rPr lang="ar-SA" dirty="0"/>
              <a:t>معلوم أن العلوم الإدارية والتربوية في تطور مستمر. ولذا، فقد بات على ال</a:t>
            </a:r>
            <a:r>
              <a:rPr lang="ar-JO" dirty="0"/>
              <a:t>قيادي</a:t>
            </a:r>
            <a:r>
              <a:rPr lang="ar-SA" dirty="0"/>
              <a:t> التربوي السعي الدؤوب إلى تطوير مهاراته باستمرار، والعمل على تطوير مهارات العاملين معه من أجل تحقيق أفضل مستوى من الأداء. إن الانخراط في برامج التنمية المهنية، وغرس روح التعلم الذاتي لدى العاملين في الإدارة التعليمية، من مسؤوليات القيادة التربوية في المستوى الإداري الذي تمثله. </a:t>
            </a:r>
            <a:endParaRPr lang="en-US" dirty="0"/>
          </a:p>
          <a:p>
            <a:pPr algn="just" rtl="1"/>
            <a:endParaRPr lang="en-US" dirty="0"/>
          </a:p>
          <a:p>
            <a:pPr algn="just" rtl="1"/>
            <a:endParaRPr lang="ar-JO" dirty="0"/>
          </a:p>
        </p:txBody>
      </p:sp>
    </p:spTree>
    <p:extLst>
      <p:ext uri="{BB962C8B-B14F-4D97-AF65-F5344CB8AC3E}">
        <p14:creationId xmlns:p14="http://schemas.microsoft.com/office/powerpoint/2010/main" val="39452864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46056"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04824" y="1444371"/>
            <a:ext cx="10934699" cy="50421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8" name="Content Placeholder 2">
            <a:extLst>
              <a:ext uri="{FF2B5EF4-FFF2-40B4-BE49-F238E27FC236}">
                <a16:creationId xmlns:a16="http://schemas.microsoft.com/office/drawing/2014/main" id="{98240702-7326-4874-A36D-C22321BB68C1}"/>
              </a:ext>
            </a:extLst>
          </p:cNvPr>
          <p:cNvSpPr txBox="1">
            <a:spLocks/>
          </p:cNvSpPr>
          <p:nvPr/>
        </p:nvSpPr>
        <p:spPr>
          <a:xfrm>
            <a:off x="881062" y="1634183"/>
            <a:ext cx="10429875" cy="5328592"/>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rtl="1"/>
            <a:endParaRPr lang="ar-SA" sz="2800" b="1" dirty="0"/>
          </a:p>
        </p:txBody>
      </p:sp>
      <p:sp>
        <p:nvSpPr>
          <p:cNvPr id="2" name="TextBox 1">
            <a:extLst>
              <a:ext uri="{FF2B5EF4-FFF2-40B4-BE49-F238E27FC236}">
                <a16:creationId xmlns:a16="http://schemas.microsoft.com/office/drawing/2014/main" id="{3482F7D0-8B6B-43EA-A45A-5B8DB64F05B2}"/>
              </a:ext>
            </a:extLst>
          </p:cNvPr>
          <p:cNvSpPr txBox="1"/>
          <p:nvPr/>
        </p:nvSpPr>
        <p:spPr>
          <a:xfrm>
            <a:off x="633410" y="1650678"/>
            <a:ext cx="10429875" cy="5170646"/>
          </a:xfrm>
          <a:prstGeom prst="rect">
            <a:avLst/>
          </a:prstGeom>
          <a:noFill/>
        </p:spPr>
        <p:txBody>
          <a:bodyPr wrap="square" rtlCol="0">
            <a:spAutoFit/>
          </a:bodyPr>
          <a:lstStyle/>
          <a:p>
            <a:pPr algn="r" rtl="1"/>
            <a:r>
              <a:rPr lang="ar-SA" sz="2400" dirty="0"/>
              <a:t>ومن هنا، فإن معايير التنمية المهنية المستدامة تتمثل في الآتية:</a:t>
            </a:r>
            <a:endParaRPr lang="en-US" sz="2400" dirty="0"/>
          </a:p>
          <a:p>
            <a:pPr marL="342900" indent="-342900" algn="r" rtl="1">
              <a:buFont typeface="Wingdings" panose="05000000000000000000" pitchFamily="2" charset="2"/>
              <a:buChar char="ü"/>
            </a:pPr>
            <a:r>
              <a:rPr lang="ar-SA" sz="2400" dirty="0"/>
              <a:t>تحديد الاحتياجات التدريبية للعاملين في الإدارة التعليمية. </a:t>
            </a:r>
            <a:endParaRPr lang="en-US" sz="2400" dirty="0"/>
          </a:p>
          <a:p>
            <a:pPr marL="342900" indent="-342900" algn="r" rtl="1">
              <a:buFont typeface="Wingdings" panose="05000000000000000000" pitchFamily="2" charset="2"/>
              <a:buChar char="ü"/>
            </a:pPr>
            <a:r>
              <a:rPr lang="ar-SA" sz="2400" dirty="0"/>
              <a:t> تفويض الصلاحيات المنصوص عليها في الوصف الوظيفي للعاملين في الإدارة التعليمية، وانتهاج مبدأ التمكين الوظيفي للمعلم التمكين الوظيفي </a:t>
            </a:r>
            <a:endParaRPr lang="en-US" sz="2400" dirty="0"/>
          </a:p>
          <a:p>
            <a:pPr marL="342900" indent="-342900" algn="r" rtl="1">
              <a:buFont typeface="Wingdings" panose="05000000000000000000" pitchFamily="2" charset="2"/>
              <a:buChar char="ü"/>
            </a:pPr>
            <a:r>
              <a:rPr lang="ar-SA" sz="2400" dirty="0"/>
              <a:t> غرس الوعي لدى العاملين في الإدارة التعليمية برؤية الإدارة التعليمية ورسالتها والأدوار المتعلقة بهما. </a:t>
            </a:r>
            <a:endParaRPr lang="en-US" sz="2400" dirty="0"/>
          </a:p>
          <a:p>
            <a:pPr marL="342900" indent="-342900" algn="r" rtl="1">
              <a:buFont typeface="Wingdings" panose="05000000000000000000" pitchFamily="2" charset="2"/>
              <a:buChar char="ü"/>
            </a:pPr>
            <a:r>
              <a:rPr lang="ar-SA" sz="2400" dirty="0"/>
              <a:t>تشجيع العاملين في الإدارة التعليمية على امتلاك مهارة التعامل مع مصادر المعرفة بكفاءة. </a:t>
            </a:r>
            <a:endParaRPr lang="en-US" sz="2400" dirty="0"/>
          </a:p>
          <a:p>
            <a:pPr marL="342900" indent="-342900" algn="r" rtl="1">
              <a:buFont typeface="Wingdings" panose="05000000000000000000" pitchFamily="2" charset="2"/>
              <a:buChar char="ü"/>
            </a:pPr>
            <a:r>
              <a:rPr lang="ar-SA" sz="2400" dirty="0"/>
              <a:t>توفير برامج تدريبية لتلبية احتياجات العاملين في الإدارة التعليمية. </a:t>
            </a:r>
            <a:endParaRPr lang="en-US" sz="2400" dirty="0"/>
          </a:p>
          <a:p>
            <a:pPr marL="342900" indent="-342900" algn="r" rtl="1">
              <a:buFont typeface="Wingdings" panose="05000000000000000000" pitchFamily="2" charset="2"/>
              <a:buChar char="ü"/>
            </a:pPr>
            <a:r>
              <a:rPr lang="ar-SA" sz="2400" dirty="0"/>
              <a:t>الاستثمار الأمثل للموارد البشرية المتاحة. </a:t>
            </a:r>
            <a:endParaRPr lang="en-US" sz="2400" dirty="0"/>
          </a:p>
          <a:p>
            <a:pPr marL="342900" indent="-342900" algn="r" rtl="1">
              <a:buFont typeface="Wingdings" panose="05000000000000000000" pitchFamily="2" charset="2"/>
              <a:buChar char="ü"/>
            </a:pPr>
            <a:r>
              <a:rPr lang="ar-SA" sz="2400" dirty="0"/>
              <a:t>تقويم أداء العاملين في الإدارة التعليمية بدقة وموضوعية وشفافية وعدالة. </a:t>
            </a:r>
            <a:endParaRPr lang="en-US" sz="2400" dirty="0"/>
          </a:p>
          <a:p>
            <a:pPr marL="342900" indent="-342900" algn="r" rtl="1">
              <a:buFont typeface="Wingdings" panose="05000000000000000000" pitchFamily="2" charset="2"/>
              <a:buChar char="ü"/>
            </a:pPr>
            <a:r>
              <a:rPr lang="ar-SA" sz="2400" dirty="0"/>
              <a:t>تعزيز الكفاءات المتميزة في الإدارة التعليمية وتحفيزها. </a:t>
            </a:r>
            <a:endParaRPr lang="en-US" sz="2400" dirty="0"/>
          </a:p>
          <a:p>
            <a:pPr marL="342900" indent="-342900" algn="r" rtl="1">
              <a:buFont typeface="Wingdings" panose="05000000000000000000" pitchFamily="2" charset="2"/>
              <a:buChar char="ü"/>
            </a:pPr>
            <a:r>
              <a:rPr lang="ar-SA" sz="2400" dirty="0"/>
              <a:t>انتهاج سياسة المحافظة على الكفاءات المتميزة في الإدارة التعليمية. </a:t>
            </a:r>
            <a:endParaRPr lang="en-US" sz="2400" dirty="0"/>
          </a:p>
          <a:p>
            <a:pPr marL="342900" indent="-342900" algn="r" rtl="1">
              <a:buFont typeface="Wingdings" panose="05000000000000000000" pitchFamily="2" charset="2"/>
              <a:buChar char="ü"/>
            </a:pPr>
            <a:r>
              <a:rPr lang="ar-SA" sz="2400" dirty="0"/>
              <a:t>استخدام أساليب وسياسات إدارية في الحوار ومناقشة العاملين. </a:t>
            </a:r>
            <a:endParaRPr lang="en-US" sz="2400" dirty="0"/>
          </a:p>
          <a:p>
            <a:pPr marL="342900" indent="-342900" algn="r" rtl="1">
              <a:buFont typeface="Wingdings" panose="05000000000000000000" pitchFamily="2" charset="2"/>
              <a:buChar char="ü"/>
            </a:pPr>
            <a:r>
              <a:rPr lang="ar-SA" sz="2400" dirty="0"/>
              <a:t>تطوير أساليب الاتصال ما بين الأقسام لضمان سرعة العمل وجودته.</a:t>
            </a:r>
            <a:endParaRPr lang="en-US" sz="2400" dirty="0"/>
          </a:p>
          <a:p>
            <a:endParaRPr lang="en-US" dirty="0"/>
          </a:p>
        </p:txBody>
      </p:sp>
    </p:spTree>
    <p:extLst>
      <p:ext uri="{BB962C8B-B14F-4D97-AF65-F5344CB8AC3E}">
        <p14:creationId xmlns:p14="http://schemas.microsoft.com/office/powerpoint/2010/main" val="178832240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46056"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04824" y="1424539"/>
            <a:ext cx="11376001" cy="452891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20888" y="140503"/>
            <a:ext cx="2383737" cy="1072340"/>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8" name="Content Placeholder 2">
            <a:extLst>
              <a:ext uri="{FF2B5EF4-FFF2-40B4-BE49-F238E27FC236}">
                <a16:creationId xmlns:a16="http://schemas.microsoft.com/office/drawing/2014/main" id="{98240702-7326-4874-A36D-C22321BB68C1}"/>
              </a:ext>
            </a:extLst>
          </p:cNvPr>
          <p:cNvSpPr txBox="1">
            <a:spLocks/>
          </p:cNvSpPr>
          <p:nvPr/>
        </p:nvSpPr>
        <p:spPr>
          <a:xfrm>
            <a:off x="881062" y="1634183"/>
            <a:ext cx="10429875" cy="5328592"/>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rtl="1"/>
            <a:endParaRPr lang="ar-SA" sz="2800" b="1" dirty="0"/>
          </a:p>
        </p:txBody>
      </p:sp>
      <p:sp>
        <p:nvSpPr>
          <p:cNvPr id="2" name="TextBox 1">
            <a:extLst>
              <a:ext uri="{FF2B5EF4-FFF2-40B4-BE49-F238E27FC236}">
                <a16:creationId xmlns:a16="http://schemas.microsoft.com/office/drawing/2014/main" id="{3482F7D0-8B6B-43EA-A45A-5B8DB64F05B2}"/>
              </a:ext>
            </a:extLst>
          </p:cNvPr>
          <p:cNvSpPr txBox="1"/>
          <p:nvPr/>
        </p:nvSpPr>
        <p:spPr>
          <a:xfrm>
            <a:off x="673085" y="1934672"/>
            <a:ext cx="11039478" cy="2954655"/>
          </a:xfrm>
          <a:prstGeom prst="rect">
            <a:avLst/>
          </a:prstGeom>
          <a:noFill/>
        </p:spPr>
        <p:txBody>
          <a:bodyPr wrap="square" rtlCol="0">
            <a:spAutoFit/>
          </a:bodyPr>
          <a:lstStyle/>
          <a:p>
            <a:pPr algn="r" rtl="1"/>
            <a:r>
              <a:rPr lang="ar-SA" sz="2400" b="1" dirty="0"/>
              <a:t>خامساً : معايير البيئة التعليمية الآمنة : </a:t>
            </a:r>
            <a:r>
              <a:rPr lang="en-US" sz="2400" b="1" dirty="0"/>
              <a:t>Safe Educational Environment </a:t>
            </a:r>
          </a:p>
          <a:p>
            <a:pPr algn="r" rtl="1"/>
            <a:r>
              <a:rPr lang="ar-SA" sz="2400" dirty="0"/>
              <a:t>يقصد بالبيئة التعليمية الآمنة الظروف المناسبة والآمنة التي يتعلم فيها التلاميذ. أما معايير البيئة التعليمية الآمنة فهي مجموعة الإجراءات التي يتعين على الإدارة التعليمية القيام بها بهدف توفير أجواء من الأمن والأمان للعاملين، وحمايتهم من العنف والإساءة. </a:t>
            </a:r>
            <a:endParaRPr lang="ar-JO" sz="2400" dirty="0"/>
          </a:p>
          <a:p>
            <a:pPr algn="r" rtl="1"/>
            <a:r>
              <a:rPr lang="ar-SA" sz="2400" dirty="0"/>
              <a:t>وتشتمل هذه الإجراءات على تطوير قواعد السلوك، ومراجعة تعليمات الانضباط الطلابي ومدونة السلوك، وتطوير الميثاق الأخلاقي، وإيجاد بيئات آمنة، تعمل على تخريج أجيال منتمية لقيمها وعاداتها، متسلحة بالتقنيات التربوية الحديثة. </a:t>
            </a:r>
            <a:endParaRPr lang="en-US" sz="2400" dirty="0"/>
          </a:p>
          <a:p>
            <a:pPr algn="r"/>
            <a:endParaRPr lang="en-US" dirty="0"/>
          </a:p>
        </p:txBody>
      </p:sp>
    </p:spTree>
    <p:extLst>
      <p:ext uri="{BB962C8B-B14F-4D97-AF65-F5344CB8AC3E}">
        <p14:creationId xmlns:p14="http://schemas.microsoft.com/office/powerpoint/2010/main" val="107601333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814232" y="1404842"/>
            <a:ext cx="10875336" cy="486302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132027" y="2036838"/>
            <a:ext cx="10122549" cy="4154984"/>
          </a:xfrm>
          <a:prstGeom prst="rect">
            <a:avLst/>
          </a:prstGeom>
          <a:noFill/>
        </p:spPr>
        <p:txBody>
          <a:bodyPr wrap="square" rtlCol="0">
            <a:spAutoFit/>
          </a:bodyPr>
          <a:lstStyle/>
          <a:p>
            <a:pPr algn="r" rtl="1"/>
            <a:r>
              <a:rPr lang="ar-SA" sz="2400" dirty="0"/>
              <a:t>وعليه فإن معايير الإدارة التعليمية في مجال توفير البيئة التعليمية الآمنة للعاملين وللطلبة تتمثل في النقاط الآتية: </a:t>
            </a:r>
            <a:endParaRPr lang="en-US" sz="2400" dirty="0"/>
          </a:p>
          <a:p>
            <a:pPr marL="457200" indent="-457200" algn="r" rtl="1">
              <a:buFont typeface="+mj-lt"/>
              <a:buAutoNum type="arabicPeriod"/>
            </a:pPr>
            <a:r>
              <a:rPr lang="ar-SA" sz="2400" dirty="0"/>
              <a:t>توفير ثقافة تنظيمية قوية ومناخ تنظيمي ملائم. </a:t>
            </a:r>
            <a:endParaRPr lang="en-US" sz="2400" dirty="0"/>
          </a:p>
          <a:p>
            <a:pPr marL="457200" indent="-457200" algn="r" rtl="1">
              <a:buFont typeface="+mj-lt"/>
              <a:buAutoNum type="arabicPeriod"/>
            </a:pPr>
            <a:r>
              <a:rPr lang="ar-SA" sz="2400" dirty="0"/>
              <a:t>رفع مستوى الصحة النفسية والجسمية للعاملين. </a:t>
            </a:r>
            <a:endParaRPr lang="en-US" sz="2400" dirty="0"/>
          </a:p>
          <a:p>
            <a:pPr marL="457200" indent="-457200" algn="r" rtl="1">
              <a:buFont typeface="+mj-lt"/>
              <a:buAutoNum type="arabicPeriod"/>
            </a:pPr>
            <a:r>
              <a:rPr lang="ar-SA" sz="2400" dirty="0"/>
              <a:t> تكريس معايير الاحترام والتقدير والعدالة لجميع العاملين. </a:t>
            </a:r>
            <a:endParaRPr lang="en-US" sz="2400" dirty="0"/>
          </a:p>
          <a:p>
            <a:pPr marL="457200" indent="-457200" algn="r" rtl="1">
              <a:buFont typeface="+mj-lt"/>
              <a:buAutoNum type="arabicPeriod"/>
            </a:pPr>
            <a:r>
              <a:rPr lang="ar-SA" sz="2400" dirty="0"/>
              <a:t>تطوير بيئة عمل داعمة وآمنة وودية. </a:t>
            </a:r>
            <a:endParaRPr lang="ar-JO" sz="2400" dirty="0"/>
          </a:p>
          <a:p>
            <a:pPr marL="457200" indent="-457200" algn="r" rtl="1">
              <a:buFont typeface="+mj-lt"/>
              <a:buAutoNum type="arabicPeriod"/>
            </a:pPr>
            <a:r>
              <a:rPr lang="ar-SA" sz="2400" dirty="0"/>
              <a:t>الاهتمام بتحقيق الحاجات الشخصية والوظيفية للعاملين. </a:t>
            </a:r>
            <a:endParaRPr lang="en-US" sz="2400" dirty="0"/>
          </a:p>
          <a:p>
            <a:pPr marL="457200" indent="-457200" algn="r" rtl="1">
              <a:buFont typeface="+mj-lt"/>
              <a:buAutoNum type="arabicPeriod"/>
            </a:pPr>
            <a:r>
              <a:rPr lang="ar-SA" sz="2400" dirty="0"/>
              <a:t>الاهتمام بالمشكلات الشخصية للعاملين ومحاولة تقديم العون لهم. </a:t>
            </a:r>
            <a:endParaRPr lang="en-US" sz="2400" dirty="0"/>
          </a:p>
          <a:p>
            <a:pPr marL="457200" indent="-457200" algn="r" rtl="1">
              <a:buFont typeface="+mj-lt"/>
              <a:buAutoNum type="arabicPeriod"/>
            </a:pPr>
            <a:r>
              <a:rPr lang="ar-SA" sz="2400" dirty="0"/>
              <a:t>توفير أنشطة </a:t>
            </a:r>
            <a:r>
              <a:rPr lang="ar-JO" sz="2400" dirty="0"/>
              <a:t>داخل المؤسسات التعليمية</a:t>
            </a:r>
            <a:r>
              <a:rPr lang="ar-SA" sz="2400" dirty="0"/>
              <a:t> مناسبة ومتنوعة للطلبة</a:t>
            </a:r>
            <a:r>
              <a:rPr lang="ar-JO" sz="2400" dirty="0"/>
              <a:t> وللعاملين</a:t>
            </a:r>
            <a:r>
              <a:rPr lang="ar-SA" sz="2400" dirty="0"/>
              <a:t> لتنمية جوانب شخصياتهم. </a:t>
            </a:r>
            <a:endParaRPr lang="en-US" sz="2400" dirty="0"/>
          </a:p>
          <a:p>
            <a:pPr marL="457200" indent="-457200" algn="r" rtl="1">
              <a:buFont typeface="+mj-lt"/>
              <a:buAutoNum type="arabicPeriod"/>
            </a:pPr>
            <a:r>
              <a:rPr lang="ar-SA" sz="2400" dirty="0"/>
              <a:t>حث جميع الطلبة </a:t>
            </a:r>
            <a:r>
              <a:rPr lang="ar-JO" sz="2400" dirty="0"/>
              <a:t>والعاملين </a:t>
            </a:r>
            <a:r>
              <a:rPr lang="ar-SA" sz="2400" dirty="0"/>
              <a:t>على المشاركة في الأنشطة ودراسة الحالات المستنكفة.</a:t>
            </a:r>
            <a:endParaRPr lang="en-US" sz="2400" dirty="0"/>
          </a:p>
          <a:p>
            <a:pPr algn="just" rtl="1"/>
            <a:endParaRPr lang="en-US" sz="2400"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34092678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678579" y="1372777"/>
            <a:ext cx="11068362" cy="486302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047751" y="1480578"/>
            <a:ext cx="10330018" cy="4647426"/>
          </a:xfrm>
          <a:prstGeom prst="rect">
            <a:avLst/>
          </a:prstGeom>
          <a:noFill/>
        </p:spPr>
        <p:txBody>
          <a:bodyPr wrap="square" rtlCol="0">
            <a:spAutoFit/>
          </a:bodyPr>
          <a:lstStyle/>
          <a:p>
            <a:pPr algn="ctr" rtl="1"/>
            <a:r>
              <a:rPr lang="ar-JO" sz="3200" b="1" dirty="0"/>
              <a:t>الخاتمة</a:t>
            </a:r>
          </a:p>
          <a:p>
            <a:pPr algn="just" rtl="1"/>
            <a:r>
              <a:rPr lang="ar-SA" sz="2400" dirty="0"/>
              <a:t>إن القيادة التربوية الفعالة هي صمام النجاح لكل مؤسسة تربوية، وتكون كذلك إذا استطاعت خلق رؤية تربوية واضحة مع تهيئة المناخ المناسب للوصول إلى أعلى مستوى من الإنجاز، مع قدرتها على الاتصال المباشر مع جميع العاملين في المؤسسة التربوية، ومتابعة جميع الإجراءات في سبيل تحقيق هذه الرؤية. </a:t>
            </a:r>
            <a:endParaRPr lang="ar-JO" sz="2400" dirty="0"/>
          </a:p>
          <a:p>
            <a:pPr algn="just" rtl="1"/>
            <a:r>
              <a:rPr lang="ar-SA" sz="2400" dirty="0"/>
              <a:t>وتزداد فعالية القيادة التربوية بما لديها من القوة واستقطاب الكفايات لتعزيز قدرات المؤسسة التربوية، والتركيز على مواطن القوة لدى العاملين من أجل تحقيق رؤية مشتركة، كما تسعى لإحداث التغيير كفرصة للنمو. وحتى يتم الإنجاز التربوي الحقيقي ولا يبقى مجرد شعارات ترفع لواءها القيادات التربوية, لابد من آلية واقعية لبناء البيئة الايجابية لصناعته، فالمفروض من كل قيادة وضع بصمتها في المؤسسة وصياغة وعيها باتجاه النهوض وتجاوز العقبات. ولكن يتفاوت فهم القيادات للإنجاز، ومن هنا ينبغي على القيادة أن تشمل المكونات والعناصر السابقة، فعدم بناء رؤية مشتركة لدى جميع الموظفين مثلا، والغموض في المهام الموكلة إليهم، وعدم المشاركة في صنع القرارات سيعطل المسيرة التربوية للإنجاز.</a:t>
            </a:r>
            <a:endParaRPr lang="en-US" sz="2400" dirty="0"/>
          </a:p>
          <a:p>
            <a:pPr algn="just" rtl="1"/>
            <a:endParaRPr lang="en-US" sz="2400"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98652628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190625" y="1435748"/>
            <a:ext cx="9810750" cy="4458129"/>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10211</TotalTime>
  <Words>4732</Words>
  <Application>Microsoft Office PowerPoint</Application>
  <PresentationFormat>Widescreen</PresentationFormat>
  <Paragraphs>256</Paragraphs>
  <Slides>44</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44</vt:i4>
      </vt:variant>
    </vt:vector>
  </HeadingPairs>
  <TitlesOfParts>
    <vt:vector size="51" baseType="lpstr">
      <vt:lpstr>Arial</vt:lpstr>
      <vt:lpstr>Calibri</vt:lpstr>
      <vt:lpstr>Calibri Light</vt:lpstr>
      <vt:lpstr>Roboto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user</cp:lastModifiedBy>
  <cp:revision>494</cp:revision>
  <dcterms:created xsi:type="dcterms:W3CDTF">2023-04-29T09:08:23Z</dcterms:created>
  <dcterms:modified xsi:type="dcterms:W3CDTF">2023-12-08T16:04:06Z</dcterms:modified>
</cp:coreProperties>
</file>