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4.xml" ContentType="application/vnd.openxmlformats-officedocument.presentationml.notesSlide+xml"/>
  <Override PartName="/ppt/notesSlides/notesSlide3.xml" ContentType="application/vnd.openxmlformats-officedocument.presentationml.notes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theme/theme1.xml" ContentType="application/vnd.openxmlformats-officedocument.theme+xml"/>
  <Override PartName="/ppt/theme/theme2.xml" ContentType="application/vnd.openxmlformats-officedocument.theme+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ppt/tags/tag18.xml" ContentType="application/vnd.openxmlformats-officedocument.presentationml.tags+xml"/>
  <Override PartName="/ppt/tags/tag12.xml" ContentType="application/vnd.openxmlformats-officedocument.presentationml.tags+xml"/>
  <Override PartName="/ppt/tags/tag19.xml" ContentType="application/vnd.openxmlformats-officedocument.presentationml.tags+xml"/>
  <Override PartName="/ppt/tags/tag9.xml" ContentType="application/vnd.openxmlformats-officedocument.presentationml.tags+xml"/>
  <Override PartName="/ppt/tags/tag8.xml" ContentType="application/vnd.openxmlformats-officedocument.presentationml.tags+xml"/>
  <Override PartName="/ppt/tags/tag7.xml" ContentType="application/vnd.openxmlformats-officedocument.presentationml.tags+xml"/>
  <Override PartName="/ppt/tags/tag5.xml" ContentType="application/vnd.openxmlformats-officedocument.presentationml.tags+xml"/>
  <Override PartName="/ppt/tags/tag4.xml" ContentType="application/vnd.openxmlformats-officedocument.presentationml.tags+xml"/>
  <Override PartName="/ppt/tags/tag3.xml" ContentType="application/vnd.openxmlformats-officedocument.presentationml.tags+xml"/>
  <Override PartName="/ppt/tags/tag1.xml" ContentType="application/vnd.openxmlformats-officedocument.presentationml.tags+xml"/>
  <Override PartName="/ppt/tags/tag6.xml" ContentType="application/vnd.openxmlformats-officedocument.presentationml.tags+xml"/>
  <Override PartName="/ppt/tags/tag2.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ppt/tags/tag13.xml" ContentType="application/vnd.openxmlformats-officedocument.presentationml.tags+xml"/>
  <Override PartName="/ppt/tags/tag14.xml" ContentType="application/vnd.openxmlformats-officedocument.presentationml.tags+xml"/>
  <Override PartName="/ppt/tags/tag11.xml" ContentType="application/vnd.openxmlformats-officedocument.presentationml.tags+xml"/>
  <Override PartName="/ppt/tags/tag20.xml" ContentType="application/vnd.openxmlformats-officedocument.presentationml.tags+xml"/>
  <Override PartName="/ppt/tags/tag15.xml" ContentType="application/vnd.openxmlformats-officedocument.presentationml.tags+xml"/>
  <Override PartName="/ppt/tags/tag10.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497" r:id="rId2"/>
    <p:sldId id="498" r:id="rId3"/>
    <p:sldId id="499" r:id="rId4"/>
    <p:sldId id="553" r:id="rId5"/>
    <p:sldId id="306" r:id="rId6"/>
    <p:sldId id="555" r:id="rId7"/>
    <p:sldId id="681" r:id="rId8"/>
    <p:sldId id="557" r:id="rId9"/>
    <p:sldId id="659" r:id="rId10"/>
    <p:sldId id="682" r:id="rId11"/>
    <p:sldId id="559" r:id="rId12"/>
    <p:sldId id="635" r:id="rId13"/>
    <p:sldId id="683" r:id="rId14"/>
    <p:sldId id="271" r:id="rId15"/>
    <p:sldId id="554" r:id="rId16"/>
    <p:sldId id="602" r:id="rId17"/>
    <p:sldId id="684" r:id="rId18"/>
    <p:sldId id="586" r:id="rId19"/>
    <p:sldId id="685" r:id="rId20"/>
    <p:sldId id="645" r:id="rId21"/>
    <p:sldId id="686" r:id="rId22"/>
    <p:sldId id="674" r:id="rId23"/>
    <p:sldId id="687" r:id="rId24"/>
    <p:sldId id="507" r:id="rId25"/>
    <p:sldId id="509" r:id="rId26"/>
    <p:sldId id="508" r:id="rId27"/>
    <p:sldId id="697" r:id="rId28"/>
    <p:sldId id="590" r:id="rId29"/>
    <p:sldId id="698" r:id="rId30"/>
    <p:sldId id="568" r:id="rId31"/>
    <p:sldId id="569" r:id="rId32"/>
    <p:sldId id="691" r:id="rId33"/>
    <p:sldId id="692" r:id="rId34"/>
    <p:sldId id="693" r:id="rId35"/>
    <p:sldId id="694" r:id="rId36"/>
    <p:sldId id="695" r:id="rId37"/>
    <p:sldId id="696" r:id="rId38"/>
    <p:sldId id="542" r:id="rId39"/>
    <p:sldId id="543"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B0852575-EAD6-4660-B380-0D3FA1FE7787}">
          <p14:sldIdLst/>
        </p14:section>
        <p14:section name="Default Section" id="{73925AE7-E9D8-48BC-A988-41815CE32A48}">
          <p14:sldIdLst>
            <p14:sldId id="497"/>
            <p14:sldId id="498"/>
            <p14:sldId id="499"/>
            <p14:sldId id="553"/>
            <p14:sldId id="306"/>
            <p14:sldId id="555"/>
            <p14:sldId id="681"/>
            <p14:sldId id="557"/>
            <p14:sldId id="659"/>
            <p14:sldId id="682"/>
            <p14:sldId id="559"/>
            <p14:sldId id="635"/>
            <p14:sldId id="683"/>
            <p14:sldId id="271"/>
            <p14:sldId id="554"/>
            <p14:sldId id="602"/>
            <p14:sldId id="684"/>
            <p14:sldId id="586"/>
            <p14:sldId id="685"/>
            <p14:sldId id="645"/>
            <p14:sldId id="686"/>
            <p14:sldId id="674"/>
            <p14:sldId id="687"/>
            <p14:sldId id="507"/>
            <p14:sldId id="509"/>
            <p14:sldId id="508"/>
            <p14:sldId id="697"/>
            <p14:sldId id="590"/>
            <p14:sldId id="698"/>
            <p14:sldId id="568"/>
            <p14:sldId id="569"/>
            <p14:sldId id="691"/>
            <p14:sldId id="692"/>
            <p14:sldId id="693"/>
            <p14:sldId id="694"/>
            <p14:sldId id="695"/>
            <p14:sldId id="696"/>
            <p14:sldId id="542"/>
            <p14:sldId id="54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Okba Alsabbagh" initials="OA" lastIdx="1" clrIdx="0">
    <p:extLst>
      <p:ext uri="{19B8F6BF-5375-455C-9EA6-DF929625EA0E}">
        <p15:presenceInfo xmlns:p15="http://schemas.microsoft.com/office/powerpoint/2012/main" userId="Okba Alsabbagh"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204" autoAdjust="0"/>
    <p:restoredTop sz="94660"/>
  </p:normalViewPr>
  <p:slideViewPr>
    <p:cSldViewPr snapToGrid="0">
      <p:cViewPr varScale="1">
        <p:scale>
          <a:sx n="82" d="100"/>
          <a:sy n="82" d="100"/>
        </p:scale>
        <p:origin x="634"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tableStyles" Target="tableStyles.xml"/><Relationship Id="rId50"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2.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commentAuthors" Target="commentAuthors.xml"/><Relationship Id="rId48" Type="http://schemas.openxmlformats.org/officeDocument/2006/relationships/customXml" Target="../customXml/item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629B8C1-AA12-47CB-A25F-E86EA9A4CAE3}" type="datetimeFigureOut">
              <a:rPr lang="en-US" smtClean="0"/>
              <a:t>26/02/2026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0C1FA4E-93CC-41E0-B521-59D3365E0AB5}" type="slidenum">
              <a:rPr lang="en-US" smtClean="0"/>
              <a:t>‹#›</a:t>
            </a:fld>
            <a:endParaRPr lang="en-US"/>
          </a:p>
        </p:txBody>
      </p:sp>
    </p:spTree>
    <p:extLst>
      <p:ext uri="{BB962C8B-B14F-4D97-AF65-F5344CB8AC3E}">
        <p14:creationId xmlns:p14="http://schemas.microsoft.com/office/powerpoint/2010/main" val="364827853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26912543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30333958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094261-924A-49C7-ABB6-98ACE89E050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A05E9213-ED91-44EE-B05C-1314CDA95A4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92A50F20-B573-428D-9233-26C71A9340D7}"/>
              </a:ext>
            </a:extLst>
          </p:cNvPr>
          <p:cNvSpPr>
            <a:spLocks noGrp="1"/>
          </p:cNvSpPr>
          <p:nvPr>
            <p:ph type="dt" sz="half" idx="10"/>
          </p:nvPr>
        </p:nvSpPr>
        <p:spPr/>
        <p:txBody>
          <a:bodyPr/>
          <a:lstStyle/>
          <a:p>
            <a:fld id="{DD826EA1-EEF2-4008-9EE9-BE8E617E511F}" type="datetimeFigureOut">
              <a:rPr lang="en-US" smtClean="0"/>
              <a:t>26/02/2026</a:t>
            </a:fld>
            <a:endParaRPr lang="en-US"/>
          </a:p>
        </p:txBody>
      </p:sp>
      <p:sp>
        <p:nvSpPr>
          <p:cNvPr id="5" name="Footer Placeholder 4">
            <a:extLst>
              <a:ext uri="{FF2B5EF4-FFF2-40B4-BE49-F238E27FC236}">
                <a16:creationId xmlns:a16="http://schemas.microsoft.com/office/drawing/2014/main" id="{54A06791-8D96-49A6-B256-6E637ABF429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3C08B06-BD14-43FA-9FD5-FB2F2821B051}"/>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41000180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48672B-42E7-4613-8A3B-E9BA059CDE7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12C3975-D75A-4B07-A8C7-72D64FB1A22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57AFFDA-8B38-4BFC-8BBF-D17701281403}"/>
              </a:ext>
            </a:extLst>
          </p:cNvPr>
          <p:cNvSpPr>
            <a:spLocks noGrp="1"/>
          </p:cNvSpPr>
          <p:nvPr>
            <p:ph type="dt" sz="half" idx="10"/>
          </p:nvPr>
        </p:nvSpPr>
        <p:spPr/>
        <p:txBody>
          <a:bodyPr/>
          <a:lstStyle/>
          <a:p>
            <a:fld id="{DD826EA1-EEF2-4008-9EE9-BE8E617E511F}" type="datetimeFigureOut">
              <a:rPr lang="en-US" smtClean="0"/>
              <a:t>26/02/2026</a:t>
            </a:fld>
            <a:endParaRPr lang="en-US"/>
          </a:p>
        </p:txBody>
      </p:sp>
      <p:sp>
        <p:nvSpPr>
          <p:cNvPr id="5" name="Footer Placeholder 4">
            <a:extLst>
              <a:ext uri="{FF2B5EF4-FFF2-40B4-BE49-F238E27FC236}">
                <a16:creationId xmlns:a16="http://schemas.microsoft.com/office/drawing/2014/main" id="{9FE9136A-463A-41C6-B6E1-2476DAA615C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3DE73F9-2DF5-4B0B-A9E1-9023FB4FBBD4}"/>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14088518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A3493F-B342-487E-B4BF-A689139C3E0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577666DF-C921-4EFF-B18E-B82C40A1629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39CFD16-01D4-4408-A49E-066A86F1B798}"/>
              </a:ext>
            </a:extLst>
          </p:cNvPr>
          <p:cNvSpPr>
            <a:spLocks noGrp="1"/>
          </p:cNvSpPr>
          <p:nvPr>
            <p:ph type="dt" sz="half" idx="10"/>
          </p:nvPr>
        </p:nvSpPr>
        <p:spPr/>
        <p:txBody>
          <a:bodyPr/>
          <a:lstStyle/>
          <a:p>
            <a:fld id="{DD826EA1-EEF2-4008-9EE9-BE8E617E511F}" type="datetimeFigureOut">
              <a:rPr lang="en-US" smtClean="0"/>
              <a:t>26/02/2026</a:t>
            </a:fld>
            <a:endParaRPr lang="en-US"/>
          </a:p>
        </p:txBody>
      </p:sp>
      <p:sp>
        <p:nvSpPr>
          <p:cNvPr id="5" name="Footer Placeholder 4">
            <a:extLst>
              <a:ext uri="{FF2B5EF4-FFF2-40B4-BE49-F238E27FC236}">
                <a16:creationId xmlns:a16="http://schemas.microsoft.com/office/drawing/2014/main" id="{4123523D-D90A-4EC6-8BA8-DC64BCE0A38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DF0BED2-3A7E-4BC7-AA9F-8CAA79F4F4E0}"/>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17879838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175BD6-B7F7-4C2F-A2C9-EB7DA114FC1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F7B3A34-B737-435D-90D3-86193A382DF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7CEF30F0-3E0D-44D9-9282-5A654EFDFB7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BA55AAF-1417-4281-9EA3-2B2104E2C1ED}"/>
              </a:ext>
            </a:extLst>
          </p:cNvPr>
          <p:cNvSpPr>
            <a:spLocks noGrp="1"/>
          </p:cNvSpPr>
          <p:nvPr>
            <p:ph type="dt" sz="half" idx="10"/>
          </p:nvPr>
        </p:nvSpPr>
        <p:spPr/>
        <p:txBody>
          <a:bodyPr/>
          <a:lstStyle/>
          <a:p>
            <a:fld id="{DD826EA1-EEF2-4008-9EE9-BE8E617E511F}" type="datetimeFigureOut">
              <a:rPr lang="en-US" smtClean="0"/>
              <a:t>26/02/2026</a:t>
            </a:fld>
            <a:endParaRPr lang="en-US"/>
          </a:p>
        </p:txBody>
      </p:sp>
      <p:sp>
        <p:nvSpPr>
          <p:cNvPr id="6" name="Footer Placeholder 5">
            <a:extLst>
              <a:ext uri="{FF2B5EF4-FFF2-40B4-BE49-F238E27FC236}">
                <a16:creationId xmlns:a16="http://schemas.microsoft.com/office/drawing/2014/main" id="{3D372FDC-A884-4D1B-90C3-4DB673B3937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235E63D-ACBB-4060-A76A-A5946951F599}"/>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36040962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6ADFEA-06A7-4A54-A3C0-04D33B406A5F}"/>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B138041B-1F90-4E5C-9BF9-D9783D6DE4F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C120007-4EC7-4D48-944E-1D6EAC54AA7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411931C-0A00-462A-BD77-AE3F90E0131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EFEBACD-C0AE-49D1-8123-5D428B5C938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3EEE348-A37E-43BD-81C2-BE653AEE2426}"/>
              </a:ext>
            </a:extLst>
          </p:cNvPr>
          <p:cNvSpPr>
            <a:spLocks noGrp="1"/>
          </p:cNvSpPr>
          <p:nvPr>
            <p:ph type="dt" sz="half" idx="10"/>
          </p:nvPr>
        </p:nvSpPr>
        <p:spPr/>
        <p:txBody>
          <a:bodyPr/>
          <a:lstStyle/>
          <a:p>
            <a:fld id="{DD826EA1-EEF2-4008-9EE9-BE8E617E511F}" type="datetimeFigureOut">
              <a:rPr lang="en-US" smtClean="0"/>
              <a:t>26/02/2026</a:t>
            </a:fld>
            <a:endParaRPr lang="en-US"/>
          </a:p>
        </p:txBody>
      </p:sp>
      <p:sp>
        <p:nvSpPr>
          <p:cNvPr id="8" name="Footer Placeholder 7">
            <a:extLst>
              <a:ext uri="{FF2B5EF4-FFF2-40B4-BE49-F238E27FC236}">
                <a16:creationId xmlns:a16="http://schemas.microsoft.com/office/drawing/2014/main" id="{494DDE4A-447F-4E05-A3E9-F3750CEC8E94}"/>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60354B1A-8A35-49D0-86C4-DADDE10195F4}"/>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39384202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7C6865-86D7-41AE-992D-D6BADA0C2999}"/>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DA900324-E517-4603-B45F-783024B5DDB4}"/>
              </a:ext>
            </a:extLst>
          </p:cNvPr>
          <p:cNvSpPr>
            <a:spLocks noGrp="1"/>
          </p:cNvSpPr>
          <p:nvPr>
            <p:ph type="dt" sz="half" idx="10"/>
          </p:nvPr>
        </p:nvSpPr>
        <p:spPr/>
        <p:txBody>
          <a:bodyPr/>
          <a:lstStyle/>
          <a:p>
            <a:fld id="{DD826EA1-EEF2-4008-9EE9-BE8E617E511F}" type="datetimeFigureOut">
              <a:rPr lang="en-US" smtClean="0"/>
              <a:t>26/02/2026</a:t>
            </a:fld>
            <a:endParaRPr lang="en-US"/>
          </a:p>
        </p:txBody>
      </p:sp>
      <p:sp>
        <p:nvSpPr>
          <p:cNvPr id="4" name="Footer Placeholder 3">
            <a:extLst>
              <a:ext uri="{FF2B5EF4-FFF2-40B4-BE49-F238E27FC236}">
                <a16:creationId xmlns:a16="http://schemas.microsoft.com/office/drawing/2014/main" id="{BBF4C836-305C-4647-86FF-461B9F67B223}"/>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64AE7569-725F-4269-AF16-177B6CA25E7E}"/>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39555787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C7F6595-2742-40BD-B1D4-27CF80FA642A}"/>
              </a:ext>
            </a:extLst>
          </p:cNvPr>
          <p:cNvSpPr>
            <a:spLocks noGrp="1"/>
          </p:cNvSpPr>
          <p:nvPr>
            <p:ph type="dt" sz="half" idx="10"/>
          </p:nvPr>
        </p:nvSpPr>
        <p:spPr/>
        <p:txBody>
          <a:bodyPr/>
          <a:lstStyle/>
          <a:p>
            <a:fld id="{DD826EA1-EEF2-4008-9EE9-BE8E617E511F}" type="datetimeFigureOut">
              <a:rPr lang="en-US" smtClean="0"/>
              <a:t>26/02/2026</a:t>
            </a:fld>
            <a:endParaRPr lang="en-US"/>
          </a:p>
        </p:txBody>
      </p:sp>
      <p:sp>
        <p:nvSpPr>
          <p:cNvPr id="3" name="Footer Placeholder 2">
            <a:extLst>
              <a:ext uri="{FF2B5EF4-FFF2-40B4-BE49-F238E27FC236}">
                <a16:creationId xmlns:a16="http://schemas.microsoft.com/office/drawing/2014/main" id="{213740C1-CB57-4F92-B035-EE36B23C0BF9}"/>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115D57AB-C84B-4999-A842-0FDD41A55782}"/>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8499187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92270B-F916-4FD7-9B1B-2AD24AC790A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63313B3-1644-4640-86E4-6DBF4D57D16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03A4424C-47B4-452A-815E-514B4889EF7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2803D8D-8C7F-48E4-B777-FD9101548601}"/>
              </a:ext>
            </a:extLst>
          </p:cNvPr>
          <p:cNvSpPr>
            <a:spLocks noGrp="1"/>
          </p:cNvSpPr>
          <p:nvPr>
            <p:ph type="dt" sz="half" idx="10"/>
          </p:nvPr>
        </p:nvSpPr>
        <p:spPr/>
        <p:txBody>
          <a:bodyPr/>
          <a:lstStyle/>
          <a:p>
            <a:fld id="{DD826EA1-EEF2-4008-9EE9-BE8E617E511F}" type="datetimeFigureOut">
              <a:rPr lang="en-US" smtClean="0"/>
              <a:t>26/02/2026</a:t>
            </a:fld>
            <a:endParaRPr lang="en-US"/>
          </a:p>
        </p:txBody>
      </p:sp>
      <p:sp>
        <p:nvSpPr>
          <p:cNvPr id="6" name="Footer Placeholder 5">
            <a:extLst>
              <a:ext uri="{FF2B5EF4-FFF2-40B4-BE49-F238E27FC236}">
                <a16:creationId xmlns:a16="http://schemas.microsoft.com/office/drawing/2014/main" id="{0A031FC5-217E-4D86-A60F-840F6E6D3B2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02AD3C9-622D-4B42-A93C-DE300FB26B4C}"/>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11544543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65FE58-0253-4F9A-A8AF-40E45D84AC8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1EB0408D-09FE-4911-B16F-9E0FC218E4F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37CC7CDD-FC48-4CFA-A934-5CD431F7C29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A4F77E3-3C20-4294-89B4-5B03461374AC}"/>
              </a:ext>
            </a:extLst>
          </p:cNvPr>
          <p:cNvSpPr>
            <a:spLocks noGrp="1"/>
          </p:cNvSpPr>
          <p:nvPr>
            <p:ph type="dt" sz="half" idx="10"/>
          </p:nvPr>
        </p:nvSpPr>
        <p:spPr/>
        <p:txBody>
          <a:bodyPr/>
          <a:lstStyle/>
          <a:p>
            <a:fld id="{DD826EA1-EEF2-4008-9EE9-BE8E617E511F}" type="datetimeFigureOut">
              <a:rPr lang="en-US" smtClean="0"/>
              <a:t>26/02/2026</a:t>
            </a:fld>
            <a:endParaRPr lang="en-US"/>
          </a:p>
        </p:txBody>
      </p:sp>
      <p:sp>
        <p:nvSpPr>
          <p:cNvPr id="6" name="Footer Placeholder 5">
            <a:extLst>
              <a:ext uri="{FF2B5EF4-FFF2-40B4-BE49-F238E27FC236}">
                <a16:creationId xmlns:a16="http://schemas.microsoft.com/office/drawing/2014/main" id="{B5852690-0FD5-4F5D-81C8-8F8D9E96A66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12923AF-408C-453C-B301-9BF20ED473E3}"/>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5287244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68F88E-1501-4B29-BD36-597B93270C38}"/>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B5818DB9-5783-478F-974C-5237125AFDA3}"/>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97B823B-CA26-4F89-852E-316DF1BEB0C7}"/>
              </a:ext>
            </a:extLst>
          </p:cNvPr>
          <p:cNvSpPr>
            <a:spLocks noGrp="1"/>
          </p:cNvSpPr>
          <p:nvPr>
            <p:ph type="dt" sz="half" idx="10"/>
          </p:nvPr>
        </p:nvSpPr>
        <p:spPr/>
        <p:txBody>
          <a:bodyPr/>
          <a:lstStyle/>
          <a:p>
            <a:fld id="{DD826EA1-EEF2-4008-9EE9-BE8E617E511F}" type="datetimeFigureOut">
              <a:rPr lang="en-US" smtClean="0"/>
              <a:t>26/02/2026</a:t>
            </a:fld>
            <a:endParaRPr lang="en-US"/>
          </a:p>
        </p:txBody>
      </p:sp>
      <p:sp>
        <p:nvSpPr>
          <p:cNvPr id="5" name="Footer Placeholder 4">
            <a:extLst>
              <a:ext uri="{FF2B5EF4-FFF2-40B4-BE49-F238E27FC236}">
                <a16:creationId xmlns:a16="http://schemas.microsoft.com/office/drawing/2014/main" id="{85AF878B-A3D0-4FBE-9C5C-4B5A2C52FD4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8A86ACA-D067-4E24-93F2-CE7CC6D02B38}"/>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18649394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552143E-FAB5-4F05-BD65-364A84D82C4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9427F04-1C57-4A1B-8220-FDA4BA60399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28ACE89-CF25-4B24-8D36-0E17A2E4AF14}"/>
              </a:ext>
            </a:extLst>
          </p:cNvPr>
          <p:cNvSpPr>
            <a:spLocks noGrp="1"/>
          </p:cNvSpPr>
          <p:nvPr>
            <p:ph type="dt" sz="half" idx="10"/>
          </p:nvPr>
        </p:nvSpPr>
        <p:spPr/>
        <p:txBody>
          <a:bodyPr/>
          <a:lstStyle/>
          <a:p>
            <a:fld id="{DD826EA1-EEF2-4008-9EE9-BE8E617E511F}" type="datetimeFigureOut">
              <a:rPr lang="en-US" smtClean="0"/>
              <a:t>26/02/2026</a:t>
            </a:fld>
            <a:endParaRPr lang="en-US"/>
          </a:p>
        </p:txBody>
      </p:sp>
      <p:sp>
        <p:nvSpPr>
          <p:cNvPr id="5" name="Footer Placeholder 4">
            <a:extLst>
              <a:ext uri="{FF2B5EF4-FFF2-40B4-BE49-F238E27FC236}">
                <a16:creationId xmlns:a16="http://schemas.microsoft.com/office/drawing/2014/main" id="{43F5D4F2-EDED-4DEB-ACBE-C70EA01F0FD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6D0D09A-CE6A-4967-A245-B40A3C9FF67A}"/>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213825683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713564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732494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9246794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5832749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1141689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4910218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C5B96A9-0AE9-4D7F-81EE-9C50B3F07AB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04B17144-47C7-4E1F-A3E1-A958B76CDA1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6A4537D-BC7D-487E-B3FB-7B5825BD98F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D826EA1-EEF2-4008-9EE9-BE8E617E511F}" type="datetimeFigureOut">
              <a:rPr lang="en-US" smtClean="0"/>
              <a:t>26/02/2026</a:t>
            </a:fld>
            <a:endParaRPr lang="en-US"/>
          </a:p>
        </p:txBody>
      </p:sp>
      <p:sp>
        <p:nvSpPr>
          <p:cNvPr id="5" name="Footer Placeholder 4">
            <a:extLst>
              <a:ext uri="{FF2B5EF4-FFF2-40B4-BE49-F238E27FC236}">
                <a16:creationId xmlns:a16="http://schemas.microsoft.com/office/drawing/2014/main" id="{F8CAC6CD-03D8-4246-B20A-00390E3CBBA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9D046BFA-18D4-4B8A-BC6A-B35C8EFE0D1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F1D7DBE-A038-42CA-806D-AF47F708943E}" type="slidenum">
              <a:rPr lang="en-US" smtClean="0"/>
              <a:t>‹#›</a:t>
            </a:fld>
            <a:endParaRPr lang="en-US"/>
          </a:p>
        </p:txBody>
      </p:sp>
    </p:spTree>
    <p:extLst>
      <p:ext uri="{BB962C8B-B14F-4D97-AF65-F5344CB8AC3E}">
        <p14:creationId xmlns:p14="http://schemas.microsoft.com/office/powerpoint/2010/main" val="79436835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3.xml"/><Relationship Id="rId1" Type="http://schemas.openxmlformats.org/officeDocument/2006/relationships/tags" Target="../tags/tag1.xml"/><Relationship Id="rId5" Type="http://schemas.openxmlformats.org/officeDocument/2006/relationships/image" Target="../media/image3.pn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3.xml"/><Relationship Id="rId1" Type="http://schemas.openxmlformats.org/officeDocument/2006/relationships/tags" Target="../tags/tag2.xml"/><Relationship Id="rId5" Type="http://schemas.openxmlformats.org/officeDocument/2006/relationships/image" Target="../media/image3.png"/><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slideLayout" Target="../slideLayouts/slideLayout15.xml"/><Relationship Id="rId1" Type="http://schemas.openxmlformats.org/officeDocument/2006/relationships/tags" Target="../tags/tag3.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4.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5.xml"/><Relationship Id="rId4" Type="http://schemas.openxmlformats.org/officeDocument/2006/relationships/image" Target="../media/image9.jpe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6.xml"/><Relationship Id="rId4" Type="http://schemas.openxmlformats.org/officeDocument/2006/relationships/image" Target="../media/image10.jpe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7.xml"/><Relationship Id="rId4" Type="http://schemas.openxmlformats.org/officeDocument/2006/relationships/image" Target="../media/image11.jpeg"/></Relationships>
</file>

<file path=ppt/slides/_rels/slide10.xml.rels><?xml version="1.0" encoding="UTF-8" standalone="yes"?>
<Relationships xmlns="http://schemas.openxmlformats.org/package/2006/relationships"><Relationship Id="rId3" Type="http://schemas.openxmlformats.org/officeDocument/2006/relationships/hyperlink" Target="https://www.youtube.com/watch?v=cx5Y3Ry22OY" TargetMode="External"/><Relationship Id="rId2" Type="http://schemas.openxmlformats.org/officeDocument/2006/relationships/slideLayout" Target="../slideLayouts/slideLayout16.xml"/><Relationship Id="rId1" Type="http://schemas.openxmlformats.org/officeDocument/2006/relationships/tags" Target="../tags/tag8.xml"/><Relationship Id="rId5" Type="http://schemas.openxmlformats.org/officeDocument/2006/relationships/image" Target="../media/image12.jpeg"/><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9.xml"/><Relationship Id="rId4" Type="http://schemas.openxmlformats.org/officeDocument/2006/relationships/image" Target="../media/image13.png"/></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10.xml"/><Relationship Id="rId4" Type="http://schemas.openxmlformats.org/officeDocument/2006/relationships/image" Target="../media/image14.jpeg"/></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11.xml"/><Relationship Id="rId4" Type="http://schemas.openxmlformats.org/officeDocument/2006/relationships/image" Target="../media/image15.jpeg"/></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slideLayout" Target="../slideLayouts/slideLayout15.xml"/><Relationship Id="rId1" Type="http://schemas.openxmlformats.org/officeDocument/2006/relationships/tags" Target="../tags/tag12.xml"/><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13.xml"/><Relationship Id="rId4" Type="http://schemas.openxmlformats.org/officeDocument/2006/relationships/image" Target="../media/image16.png"/></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14.xml"/><Relationship Id="rId4" Type="http://schemas.openxmlformats.org/officeDocument/2006/relationships/image" Target="../media/image17.jpeg"/></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15.xml"/><Relationship Id="rId4" Type="http://schemas.openxmlformats.org/officeDocument/2006/relationships/image" Target="../media/image18.png"/></Relationships>
</file>

<file path=ppt/slides/_rels/slide19.xml.rels><?xml version="1.0" encoding="UTF-8" standalone="yes"?>
<Relationships xmlns="http://schemas.openxmlformats.org/package/2006/relationships"><Relationship Id="rId3" Type="http://schemas.openxmlformats.org/officeDocument/2006/relationships/hyperlink" Target="https://www.youtube.com/watch?v=N8Vw4CaDUMw" TargetMode="External"/><Relationship Id="rId2" Type="http://schemas.openxmlformats.org/officeDocument/2006/relationships/slideLayout" Target="../slideLayouts/slideLayout16.xml"/><Relationship Id="rId1" Type="http://schemas.openxmlformats.org/officeDocument/2006/relationships/tags" Target="../tags/tag16.xml"/><Relationship Id="rId5" Type="http://schemas.openxmlformats.org/officeDocument/2006/relationships/image" Target="../media/image19.png"/><Relationship Id="rId4" Type="http://schemas.openxmlformats.org/officeDocument/2006/relationships/image" Target="../media/image3.png"/></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17.xml"/><Relationship Id="rId4" Type="http://schemas.openxmlformats.org/officeDocument/2006/relationships/image" Target="../media/image20.jpeg"/></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18.xml"/><Relationship Id="rId4" Type="http://schemas.openxmlformats.org/officeDocument/2006/relationships/image" Target="../media/image21.jpeg"/></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19.xml"/><Relationship Id="rId4" Type="http://schemas.openxmlformats.org/officeDocument/2006/relationships/image" Target="../media/image22.png"/></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20.xml"/><Relationship Id="rId4" Type="http://schemas.openxmlformats.org/officeDocument/2006/relationships/image" Target="../media/image23.png"/></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www.youtube.com/watch?v=S_e1j54TRns" TargetMode="External"/><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www.youtube.com/watch?v=gL0Dxyo_jPw&amp;list=PLbdLDZsrx-XfezixRtiwfn0Ti0xLUpuXV&amp;index=2" TargetMode="External"/><Relationship Id="rId1" Type="http://schemas.openxmlformats.org/officeDocument/2006/relationships/slideLayout" Target="../slideLayouts/slideLayout16.xml"/><Relationship Id="rId4" Type="http://schemas.openxmlformats.org/officeDocument/2006/relationships/image" Target="../media/image31.jpeg"/></Relationships>
</file>

<file path=ppt/slides/_rels/slide37.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3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jpeg"/><Relationship Id="rId1" Type="http://schemas.openxmlformats.org/officeDocument/2006/relationships/slideLayout" Target="../slideLayouts/slideLayout17.xml"/><Relationship Id="rId5" Type="http://schemas.openxmlformats.org/officeDocument/2006/relationships/image" Target="../media/image36.png"/><Relationship Id="rId4" Type="http://schemas.openxmlformats.org/officeDocument/2006/relationships/image" Target="../media/image3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4215710" y="3687651"/>
            <a:ext cx="7823890" cy="615553"/>
          </a:xfrm>
          <a:prstGeom prst="rect">
            <a:avLst/>
          </a:prstGeom>
          <a:noFill/>
        </p:spPr>
        <p:txBody>
          <a:bodyPr wrap="square" rtlCol="0">
            <a:spAutoFit/>
          </a:bodyPr>
          <a:lstStyle/>
          <a:p>
            <a:pPr algn="ctr"/>
            <a:r>
              <a:rPr lang="ar-SY" sz="3400" b="1" dirty="0">
                <a:latin typeface="Tahoma" panose="020B0604030504040204" pitchFamily="34" charset="0"/>
                <a:ea typeface="Tahoma" panose="020B0604030504040204" pitchFamily="34" charset="0"/>
                <a:cs typeface="Tahoma" panose="020B0604030504040204" pitchFamily="34" charset="0"/>
              </a:rPr>
              <a:t>مهارات التعامل مع العملاء</a:t>
            </a:r>
            <a:endParaRPr lang="en-US" sz="3400" b="1" dirty="0">
              <a:latin typeface="Tahoma" panose="020B0604030504040204" pitchFamily="34" charset="0"/>
              <a:ea typeface="Tahoma" panose="020B0604030504040204" pitchFamily="34" charset="0"/>
              <a:cs typeface="Tahoma" panose="020B0604030504040204" pitchFamily="34" charset="0"/>
            </a:endParaRPr>
          </a:p>
        </p:txBody>
      </p:sp>
      <p:sp>
        <p:nvSpPr>
          <p:cNvPr id="10" name="Rectangle: Rounded Corners 9"/>
          <p:cNvSpPr/>
          <p:nvPr/>
        </p:nvSpPr>
        <p:spPr>
          <a:xfrm>
            <a:off x="5748017" y="4721332"/>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600" b="1" dirty="0">
                <a:solidFill>
                  <a:schemeClr val="tx1"/>
                </a:solidFill>
                <a:latin typeface="Tahoma" panose="020B0604030504040204" pitchFamily="34" charset="0"/>
                <a:ea typeface="Tahoma" panose="020B0604030504040204" pitchFamily="34" charset="0"/>
                <a:cs typeface="Tahoma" panose="020B0604030504040204" pitchFamily="34" charset="0"/>
              </a:rPr>
              <a:t>المحاضرة السادسة</a:t>
            </a:r>
            <a:endParaRPr lang="en-US" sz="2600" b="1"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11" name="TextBox 10"/>
          <p:cNvSpPr txBox="1"/>
          <p:nvPr/>
        </p:nvSpPr>
        <p:spPr>
          <a:xfrm>
            <a:off x="6400263" y="5197485"/>
            <a:ext cx="1181734" cy="400110"/>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MKT421</a:t>
            </a:r>
            <a:endParaRPr lang="ar-SY" sz="2000" b="1" dirty="0">
              <a:latin typeface="Times New Roman" panose="02020603050405020304" pitchFamily="18" charset="0"/>
              <a:cs typeface="Times New Roman" panose="02020603050405020304" pitchFamily="18" charset="0"/>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Okba Alsabbagh</a:t>
            </a: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TextBox 15">
            <a:extLst>
              <a:ext uri="{FF2B5EF4-FFF2-40B4-BE49-F238E27FC236}">
                <a16:creationId xmlns:a16="http://schemas.microsoft.com/office/drawing/2014/main" id="{8F7C9B8C-7226-41EA-9955-577D10B19E73}"/>
              </a:ext>
            </a:extLst>
          </p:cNvPr>
          <p:cNvSpPr txBox="1"/>
          <p:nvPr/>
        </p:nvSpPr>
        <p:spPr>
          <a:xfrm>
            <a:off x="6824027" y="2106761"/>
            <a:ext cx="5779733" cy="1261884"/>
          </a:xfrm>
          <a:prstGeom prst="rect">
            <a:avLst/>
          </a:prstGeom>
          <a:noFill/>
        </p:spPr>
        <p:txBody>
          <a:bodyPr wrap="square" rtlCol="0">
            <a:spAutoFit/>
          </a:bodyPr>
          <a:lstStyle/>
          <a:p>
            <a:pPr algn="ctr"/>
            <a:r>
              <a:rPr lang="ar-SY" sz="3800" b="1" dirty="0">
                <a:solidFill>
                  <a:srgbClr val="00B0F0"/>
                </a:solidFill>
                <a:latin typeface="Tahoma" panose="020B0604030504040204" pitchFamily="34" charset="0"/>
                <a:ea typeface="Tahoma" panose="020B0604030504040204" pitchFamily="34" charset="0"/>
                <a:cs typeface="Tahoma" panose="020B0604030504040204" pitchFamily="34" charset="0"/>
              </a:rPr>
              <a:t>فن التفاوض وخدمة العملاء</a:t>
            </a:r>
            <a:endParaRPr lang="en-US" sz="38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22799"/>
    </mc:Choice>
    <mc:Fallback xmlns="">
      <p:transition spd="slow" advTm="22799"/>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294534" y="868899"/>
            <a:ext cx="4923523"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تمهيد</a:t>
            </a:r>
            <a:endPar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675615" y="1375865"/>
            <a:ext cx="8417320" cy="5344476"/>
          </a:xfrm>
          <a:prstGeom prst="rect">
            <a:avLst/>
          </a:prstGeom>
          <a:noFill/>
        </p:spPr>
        <p:txBody>
          <a:bodyPr wrap="square" rtlCol="0">
            <a:spAutoFit/>
          </a:bodyPr>
          <a:lstStyle/>
          <a:p>
            <a:pPr algn="just" rtl="1">
              <a:lnSpc>
                <a:spcPct val="250000"/>
              </a:lnSpc>
            </a:pPr>
            <a:r>
              <a:rPr lang="ar-SY" sz="2000" dirty="0"/>
              <a:t>تُعد مهارات التعامل مع العملاء أحد الركائز الأساسية في إدارة المنظمات المعاصرة، حيث أصبحت جودة التفاعل الإنساني عنصراً حاسماً في بناء الميزة التنافسية. ولم تعد الخدمة تقتصر على تقديم منتج أو إجراء عملية، بل أصبحت تجربة متكاملة تبدأ من لحظة الاتصال الأولى وتمتد إلى ما بعد انتهاء المعاملة. في هذا السياق، تبرز أهمية إتقان مهارات التواصل المباشر، وإدارة القنوات الهاتفية والرقمية، والتعامل مع المواقف الصعبة باحترافية. كما أن القدرة على معالجة الاعتراضات وتحويل الشكاوى إلى فرص تعكس نضج الثقافة المؤسسية. وتستند هذه المحاضرة إلى إطار علمي يربط بين الجوانب السلوكية والإدارية في خدمة العملاء.</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ounded Rectangle 1">
            <a:extLst>
              <a:ext uri="{FF2B5EF4-FFF2-40B4-BE49-F238E27FC236}">
                <a16:creationId xmlns:a16="http://schemas.microsoft.com/office/drawing/2014/main" id="{0EAE71C3-8631-42C2-8AB3-DE212DC72D1F}"/>
              </a:ext>
            </a:extLst>
          </p:cNvPr>
          <p:cNvSpPr/>
          <p:nvPr/>
        </p:nvSpPr>
        <p:spPr>
          <a:xfrm>
            <a:off x="1386880" y="263240"/>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6</a:t>
            </a:r>
            <a:endParaRPr lang="ar-SA" sz="2400" b="1" dirty="0"/>
          </a:p>
        </p:txBody>
      </p:sp>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100643"/>
    </mc:Choice>
    <mc:Fallback xmlns="">
      <p:transition spd="slow" advTm="10064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1000"/>
                                        <p:tgtEl>
                                          <p:spTgt spid="31"/>
                                        </p:tgtEl>
                                      </p:cBhvr>
                                    </p:animEffect>
                                    <p:anim calcmode="lin" valueType="num">
                                      <p:cBhvr>
                                        <p:cTn id="8" dur="1000" fill="hold"/>
                                        <p:tgtEl>
                                          <p:spTgt spid="31"/>
                                        </p:tgtEl>
                                        <p:attrNameLst>
                                          <p:attrName>ppt_x</p:attrName>
                                        </p:attrNameLst>
                                      </p:cBhvr>
                                      <p:tavLst>
                                        <p:tav tm="0">
                                          <p:val>
                                            <p:strVal val="#ppt_x"/>
                                          </p:val>
                                        </p:tav>
                                        <p:tav tm="100000">
                                          <p:val>
                                            <p:strVal val="#ppt_x"/>
                                          </p:val>
                                        </p:tav>
                                      </p:tavLst>
                                    </p:anim>
                                    <p:anim calcmode="lin" valueType="num">
                                      <p:cBhvr>
                                        <p:cTn id="9" dur="1000" fill="hold"/>
                                        <p:tgtEl>
                                          <p:spTgt spid="3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920163" y="792069"/>
            <a:ext cx="4923523"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الأهداف</a:t>
            </a:r>
            <a:endPar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43746" y="1212613"/>
            <a:ext cx="8495854" cy="5267532"/>
          </a:xfrm>
          <a:prstGeom prst="rect">
            <a:avLst/>
          </a:prstGeom>
          <a:noFill/>
        </p:spPr>
        <p:txBody>
          <a:bodyPr wrap="square" rtlCol="0">
            <a:spAutoFit/>
          </a:bodyPr>
          <a:lstStyle/>
          <a:p>
            <a:pPr algn="just" rtl="1">
              <a:lnSpc>
                <a:spcPct val="200000"/>
              </a:lnSpc>
            </a:pPr>
            <a:r>
              <a:rPr lang="ar-SY" sz="2000" dirty="0"/>
              <a:t>بنهاية هذه المحاضرة، سيكون الطالب قادراً على:</a:t>
            </a:r>
          </a:p>
          <a:p>
            <a:pPr marL="342900" indent="-342900" algn="just" rtl="1">
              <a:lnSpc>
                <a:spcPct val="150000"/>
              </a:lnSpc>
              <a:buFont typeface="Arial" panose="020B0604020202020204" pitchFamily="34" charset="0"/>
              <a:buChar char="•"/>
            </a:pPr>
            <a:r>
              <a:rPr lang="ar-SY" sz="2000" dirty="0"/>
              <a:t>تحليل عناصر الاتصال الفعّال في خدمة العملاء وتفسير دور كلٍ من التواصل اللفظي وغير اللفظي في تشكيل الانطباع الأول وبناء العلاقة المهنية.</a:t>
            </a:r>
          </a:p>
          <a:p>
            <a:pPr marL="342900" indent="-342900" algn="just" rtl="1">
              <a:lnSpc>
                <a:spcPct val="150000"/>
              </a:lnSpc>
              <a:buFont typeface="Arial" panose="020B0604020202020204" pitchFamily="34" charset="0"/>
              <a:buChar char="•"/>
            </a:pPr>
            <a:r>
              <a:rPr lang="ar-SY" sz="2000" dirty="0"/>
              <a:t>تطبيق مهارات الاستماع الفعّال وضبط الانفعالات أثناء التعامل مع العملاء في المواقف المباشرة أو المتوترة، بما يعزز جودة التفاعل ويقلل من احتمالات التصعيد.</a:t>
            </a:r>
          </a:p>
          <a:p>
            <a:pPr marL="342900" indent="-342900" algn="just" rtl="1">
              <a:lnSpc>
                <a:spcPct val="150000"/>
              </a:lnSpc>
              <a:buFont typeface="Arial" panose="020B0604020202020204" pitchFamily="34" charset="0"/>
              <a:buChar char="•"/>
            </a:pPr>
            <a:r>
              <a:rPr lang="ar-SY" sz="2000" dirty="0"/>
              <a:t>تقييم أساليب خدمة العملاء عبر الهاتف والقنوات الرقمية من حيث الوضوح، وإدارة الوقت، واستخدام التكنولوجيا الداعمة.</a:t>
            </a:r>
          </a:p>
          <a:p>
            <a:pPr marL="342900" indent="-342900" algn="just" rtl="1">
              <a:lnSpc>
                <a:spcPct val="150000"/>
              </a:lnSpc>
              <a:buFont typeface="Arial" panose="020B0604020202020204" pitchFamily="34" charset="0"/>
              <a:buChar char="•"/>
            </a:pPr>
            <a:r>
              <a:rPr lang="ar-SY" sz="2000" dirty="0"/>
              <a:t>تصميم استراتيجيات عملية لإدارة العملاء الصعبين والمواقف الصراعية وفق منهجية احترافية قائمة على التعاطف وحل المشكلات.</a:t>
            </a:r>
          </a:p>
          <a:p>
            <a:pPr marL="342900" indent="-342900" algn="just" rtl="1">
              <a:lnSpc>
                <a:spcPct val="150000"/>
              </a:lnSpc>
              <a:buFont typeface="Arial" panose="020B0604020202020204" pitchFamily="34" charset="0"/>
              <a:buChar char="•"/>
            </a:pPr>
            <a:r>
              <a:rPr lang="ar-SY" sz="2000" dirty="0"/>
              <a:t>تحليل الشكاوى والاعتراضات وتحويلها إلى فرص لتحسين الأداء المؤسسي وتعزيز الولاء والثقة طويلة الأمد لدى العملاء.</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ounded Rectangle 1">
            <a:extLst>
              <a:ext uri="{FF2B5EF4-FFF2-40B4-BE49-F238E27FC236}">
                <a16:creationId xmlns:a16="http://schemas.microsoft.com/office/drawing/2014/main" id="{F23DF24A-0469-4803-998B-B81A41AE71F9}"/>
              </a:ext>
            </a:extLst>
          </p:cNvPr>
          <p:cNvSpPr/>
          <p:nvPr/>
        </p:nvSpPr>
        <p:spPr>
          <a:xfrm>
            <a:off x="1386880" y="278357"/>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6</a:t>
            </a:r>
            <a:endParaRPr lang="ar-SA" sz="2400" b="1" dirty="0"/>
          </a:p>
        </p:txBody>
      </p:sp>
    </p:spTree>
    <p:custDataLst>
      <p:tags r:id="rId1"/>
    </p:custDataLst>
    <p:extLst>
      <p:ext uri="{BB962C8B-B14F-4D97-AF65-F5344CB8AC3E}">
        <p14:creationId xmlns:p14="http://schemas.microsoft.com/office/powerpoint/2010/main" val="1868502536"/>
      </p:ext>
    </p:extLst>
  </p:cSld>
  <p:clrMapOvr>
    <a:masterClrMapping/>
  </p:clrMapOvr>
  <mc:AlternateContent xmlns:mc="http://schemas.openxmlformats.org/markup-compatibility/2006" xmlns:p14="http://schemas.microsoft.com/office/powerpoint/2010/main">
    <mc:Choice Requires="p14">
      <p:transition spd="slow" p14:dur="2000" advTm="112925"/>
    </mc:Choice>
    <mc:Fallback xmlns="">
      <p:transition spd="slow" advTm="11292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1000"/>
                                        <p:tgtEl>
                                          <p:spTgt spid="31"/>
                                        </p:tgtEl>
                                      </p:cBhvr>
                                    </p:animEffect>
                                    <p:anim calcmode="lin" valueType="num">
                                      <p:cBhvr>
                                        <p:cTn id="8" dur="1000" fill="hold"/>
                                        <p:tgtEl>
                                          <p:spTgt spid="31"/>
                                        </p:tgtEl>
                                        <p:attrNameLst>
                                          <p:attrName>ppt_x</p:attrName>
                                        </p:attrNameLst>
                                      </p:cBhvr>
                                      <p:tavLst>
                                        <p:tav tm="0">
                                          <p:val>
                                            <p:strVal val="#ppt_x"/>
                                          </p:val>
                                        </p:tav>
                                        <p:tav tm="100000">
                                          <p:val>
                                            <p:strVal val="#ppt_x"/>
                                          </p:val>
                                        </p:tav>
                                      </p:tavLst>
                                    </p:anim>
                                    <p:anim calcmode="lin" valueType="num">
                                      <p:cBhvr>
                                        <p:cTn id="9" dur="1000" fill="hold"/>
                                        <p:tgtEl>
                                          <p:spTgt spid="3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335485" y="707470"/>
            <a:ext cx="4021493" cy="1292662"/>
          </a:xfrm>
          <a:prstGeom prst="rect">
            <a:avLst/>
          </a:prstGeom>
          <a:noFill/>
        </p:spPr>
        <p:txBody>
          <a:bodyPr wrap="square" rtlCol="0">
            <a:spAutoFit/>
          </a:bodyPr>
          <a:lstStyle/>
          <a:p>
            <a:pPr algn="ctr" rtl="1"/>
            <a:r>
              <a:rPr lang="ar-SY" sz="2600" b="1" dirty="0">
                <a:solidFill>
                  <a:srgbClr val="00B0F0"/>
                </a:solidFill>
                <a:latin typeface="Alexandria" charset="0"/>
                <a:cs typeface="Alexandria" charset="0"/>
              </a:rPr>
              <a:t>المحور الأول</a:t>
            </a:r>
          </a:p>
          <a:p>
            <a:pPr algn="ctr" rtl="1"/>
            <a:r>
              <a:rPr lang="ar-SY" sz="2600" dirty="0">
                <a:solidFill>
                  <a:srgbClr val="00B0F0"/>
                </a:solidFill>
                <a:latin typeface="Alexandria" charset="0"/>
                <a:cs typeface="Alexandria" charset="0"/>
              </a:rPr>
              <a:t>مهارات التواصل مع العملاء وجهاً لوجه</a:t>
            </a:r>
            <a:endParaRPr lang="en-US" sz="2600" dirty="0">
              <a:solidFill>
                <a:srgbClr val="00B0F0"/>
              </a:solidFill>
              <a:latin typeface="Alexandria" charset="0"/>
              <a:cs typeface="Alexandria" charset="0"/>
            </a:endParaRPr>
          </a:p>
        </p:txBody>
      </p:sp>
      <p:sp>
        <p:nvSpPr>
          <p:cNvPr id="43" name="TextBox 42"/>
          <p:cNvSpPr txBox="1"/>
          <p:nvPr/>
        </p:nvSpPr>
        <p:spPr>
          <a:xfrm>
            <a:off x="5018860" y="1237666"/>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2" name="Rounded Rectangle 1">
            <a:extLst>
              <a:ext uri="{FF2B5EF4-FFF2-40B4-BE49-F238E27FC236}">
                <a16:creationId xmlns:a16="http://schemas.microsoft.com/office/drawing/2014/main" id="{B2782454-8FE8-41C1-822F-E6A31F1501E4}"/>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6</a:t>
            </a:r>
            <a:endParaRPr lang="ar-SA" sz="2400" b="1" dirty="0"/>
          </a:p>
        </p:txBody>
      </p:sp>
    </p:spTree>
    <p:extLst>
      <p:ext uri="{BB962C8B-B14F-4D97-AF65-F5344CB8AC3E}">
        <p14:creationId xmlns:p14="http://schemas.microsoft.com/office/powerpoint/2010/main" val="937949851"/>
      </p:ext>
    </p:extLst>
  </p:cSld>
  <p:clrMapOvr>
    <a:masterClrMapping/>
  </p:clrMapOvr>
  <mc:AlternateContent xmlns:mc="http://schemas.openxmlformats.org/markup-compatibility/2006" xmlns:p14="http://schemas.microsoft.com/office/powerpoint/2010/main">
    <mc:Choice Requires="p14">
      <p:transition spd="slow" p14:dur="2000" advTm="17910"/>
    </mc:Choice>
    <mc:Fallback xmlns="">
      <p:transition spd="slow" advTm="1791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638364" y="1232751"/>
            <a:ext cx="4955590" cy="5120954"/>
          </a:xfrm>
          <a:prstGeom prst="rect">
            <a:avLst/>
          </a:prstGeom>
        </p:spPr>
        <p:txBody>
          <a:bodyPr wrap="square">
            <a:spAutoFit/>
          </a:bodyPr>
          <a:lstStyle/>
          <a:p>
            <a:pPr algn="just" rtl="1">
              <a:lnSpc>
                <a:spcPct val="150000"/>
              </a:lnSpc>
            </a:pPr>
            <a:r>
              <a:rPr lang="ar-SY" sz="2000" dirty="0"/>
              <a:t>يمثل التواصل وجهاً لوجه في خدمة العملاء البنية التحتية السلوكية التي تقوم عليها جودة التجربة الكلية، إذ لا تُختزل العملية في تبادل معلومات، بل تمتد إلى بناء فهم متبادل يراعي السياق والانفعالات والتوقعات. يتناول هذا المحور الاتصال بوصفه عملية ديناميكية متعددة الأبعاد تتكامل فيها الرسائل اللفظية وغير اللفظية ضمن إطار إدراكي يؤثر مباشرة في الانطباع الأول. كما يحلل دور الاستماع الفعّال بوصفه أداة تشخيص للاحتياجات الحقيقية، لا الظاهرية فقط، بما يعزز دقة الاستجابة ويقلل فجوات الخدمة. ويركّز كذلك على أثر السلوكيات غير اللفظية في تشكيل الصورة الذهنية الأولية، وما يرتبط بها من مصداقية واتساق مهني.</a:t>
            </a:r>
            <a:endParaRPr lang="en-US" sz="2000" dirty="0"/>
          </a:p>
        </p:txBody>
      </p:sp>
      <p:sp>
        <p:nvSpPr>
          <p:cNvPr id="17" name="TextBox 16"/>
          <p:cNvSpPr txBox="1"/>
          <p:nvPr/>
        </p:nvSpPr>
        <p:spPr>
          <a:xfrm>
            <a:off x="6944248" y="4298015"/>
            <a:ext cx="4113898" cy="892552"/>
          </a:xfrm>
          <a:prstGeom prst="rect">
            <a:avLst/>
          </a:prstGeom>
          <a:noFill/>
        </p:spPr>
        <p:txBody>
          <a:bodyPr wrap="square" rtlCol="0">
            <a:spAutoFit/>
          </a:bodyPr>
          <a:lstStyle/>
          <a:p>
            <a:pPr algn="ctr"/>
            <a:r>
              <a:rPr lang="ar-SY" sz="2600" b="1" dirty="0">
                <a:solidFill>
                  <a:srgbClr val="00B0F0"/>
                </a:solidFill>
                <a:latin typeface="Alexandria" charset="0"/>
                <a:cs typeface="Alexandria" charset="0"/>
              </a:rPr>
              <a:t>مقدمة تحليلية</a:t>
            </a:r>
          </a:p>
          <a:p>
            <a:pPr algn="ctr"/>
            <a:r>
              <a:rPr lang="ar-SY" sz="2600" b="1" dirty="0">
                <a:solidFill>
                  <a:srgbClr val="00B0F0"/>
                </a:solidFill>
                <a:latin typeface="Alexandria" charset="0"/>
                <a:cs typeface="Alexandria" charset="0"/>
              </a:rPr>
              <a:t> </a:t>
            </a:r>
            <a:endParaRPr lang="ar-SY" sz="2600" dirty="0">
              <a:solidFill>
                <a:srgbClr val="00B0F0"/>
              </a:solidFill>
              <a:latin typeface="Alexandria" charset="0"/>
              <a:cs typeface="Alexandria" charset="0"/>
            </a:endParaRPr>
          </a:p>
        </p:txBody>
      </p:sp>
      <p:sp>
        <p:nvSpPr>
          <p:cNvPr id="13" name="Rectangle 12">
            <a:extLst>
              <a:ext uri="{FF2B5EF4-FFF2-40B4-BE49-F238E27FC236}">
                <a16:creationId xmlns:a16="http://schemas.microsoft.com/office/drawing/2014/main" id="{0A42A053-B159-4774-8B00-177B4403EA6B}"/>
              </a:ext>
            </a:extLst>
          </p:cNvPr>
          <p:cNvSpPr/>
          <p:nvPr/>
        </p:nvSpPr>
        <p:spPr>
          <a:xfrm>
            <a:off x="5827455" y="351546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4" name="TextBox 13">
            <a:extLst>
              <a:ext uri="{FF2B5EF4-FFF2-40B4-BE49-F238E27FC236}">
                <a16:creationId xmlns:a16="http://schemas.microsoft.com/office/drawing/2014/main" id="{CB292B76-7816-4ED3-A87A-13B73B4252DE}"/>
              </a:ext>
            </a:extLst>
          </p:cNvPr>
          <p:cNvSpPr txBox="1"/>
          <p:nvPr/>
        </p:nvSpPr>
        <p:spPr>
          <a:xfrm>
            <a:off x="5895220" y="3635439"/>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sp>
        <p:nvSpPr>
          <p:cNvPr id="11" name="Rectangle 10">
            <a:extLst>
              <a:ext uri="{FF2B5EF4-FFF2-40B4-BE49-F238E27FC236}">
                <a16:creationId xmlns:a16="http://schemas.microsoft.com/office/drawing/2014/main" id="{CBBB857C-AB06-4470-8674-3894C1584E37}"/>
              </a:ext>
            </a:extLst>
          </p:cNvPr>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a:extLst>
              <a:ext uri="{FF2B5EF4-FFF2-40B4-BE49-F238E27FC236}">
                <a16:creationId xmlns:a16="http://schemas.microsoft.com/office/drawing/2014/main" id="{953CD4A5-59B2-4790-851F-77EFAEAE780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5" name="Rounded Rectangle 1">
            <a:extLst>
              <a:ext uri="{FF2B5EF4-FFF2-40B4-BE49-F238E27FC236}">
                <a16:creationId xmlns:a16="http://schemas.microsoft.com/office/drawing/2014/main" id="{1F587BF4-21C1-4004-B054-4773242E2E48}"/>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6</a:t>
            </a:r>
            <a:endParaRPr lang="ar-SA" sz="2400" b="1" dirty="0"/>
          </a:p>
        </p:txBody>
      </p:sp>
    </p:spTree>
    <p:custDataLst>
      <p:tags r:id="rId1"/>
    </p:custDataLst>
  </p:cSld>
  <p:clrMapOvr>
    <a:masterClrMapping/>
  </p:clrMapOvr>
  <p:transition spd="slow" advTm="108907">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224561" y="867189"/>
            <a:ext cx="6679186"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مفهوم الاتصال في خدمة العملاء</a:t>
            </a:r>
          </a:p>
        </p:txBody>
      </p:sp>
      <p:sp>
        <p:nvSpPr>
          <p:cNvPr id="48" name="TextBox 47"/>
          <p:cNvSpPr txBox="1"/>
          <p:nvPr/>
        </p:nvSpPr>
        <p:spPr>
          <a:xfrm>
            <a:off x="825500" y="1494254"/>
            <a:ext cx="10541000" cy="4536563"/>
          </a:xfrm>
          <a:prstGeom prst="rect">
            <a:avLst/>
          </a:prstGeom>
          <a:noFill/>
        </p:spPr>
        <p:txBody>
          <a:bodyPr wrap="square" rtlCol="0">
            <a:spAutoFit/>
          </a:bodyPr>
          <a:lstStyle/>
          <a:p>
            <a:pPr algn="just" rtl="1">
              <a:lnSpc>
                <a:spcPct val="300000"/>
              </a:lnSpc>
            </a:pPr>
            <a:r>
              <a:rPr lang="ar-SY" sz="2000" dirty="0"/>
              <a:t>يُعرَّف الاتصال (</a:t>
            </a:r>
            <a:r>
              <a:rPr lang="en-US" sz="2000" dirty="0"/>
              <a:t>Communication</a:t>
            </a:r>
            <a:r>
              <a:rPr lang="ar-SY" sz="2000" dirty="0"/>
              <a:t>) في سياق خدمة العملاء بأنه عملية تفاعلية يتم من خلالها تبادل المعلومات والمعاني بين الموظف والعميل بهدف تحقيق فهم مشترك. وإن الاتصال الفعّال لا يقتصر على نقل الرسالة، بل يشمل التأكد من استيعابها بالشكل المقصود. في اللقاءات المباشرة، تتداخل العناصر اللفظية وغير اللفظية لتشكيل التجربة الكلية. لذلك فإن وضوح الرسالة وتنظيمها يمثلان أساس الكفاءة المهنية. كما أن فهم خلفية العميل واحتياجاته </a:t>
            </a:r>
          </a:p>
          <a:p>
            <a:pPr algn="just" rtl="1">
              <a:lnSpc>
                <a:spcPct val="300000"/>
              </a:lnSpc>
            </a:pPr>
            <a:r>
              <a:rPr lang="ar-SY" sz="2000" dirty="0"/>
              <a:t>يسهم في تخصيص الرسالة بما يتناسب مع توقعاته. </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أولاً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DA916ACD-FB70-488C-BB5D-55DEE561EA8F}"/>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6</a:t>
            </a:r>
            <a:endParaRPr lang="ar-SA" sz="2400" b="1" dirty="0"/>
          </a:p>
        </p:txBody>
      </p:sp>
      <p:pic>
        <p:nvPicPr>
          <p:cNvPr id="1026" name="Picture 2" descr="Communication is important in all families">
            <a:extLst>
              <a:ext uri="{FF2B5EF4-FFF2-40B4-BE49-F238E27FC236}">
                <a16:creationId xmlns:a16="http://schemas.microsoft.com/office/drawing/2014/main" id="{38BD826E-25A1-43A4-B3C3-CD78CA3F3E4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29173" y="4076286"/>
            <a:ext cx="2390775" cy="1914525"/>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448253200"/>
      </p:ext>
    </p:extLst>
  </p:cSld>
  <p:clrMapOvr>
    <a:masterClrMapping/>
  </p:clrMapOvr>
  <mc:AlternateContent xmlns:mc="http://schemas.openxmlformats.org/markup-compatibility/2006" xmlns:p14="http://schemas.microsoft.com/office/powerpoint/2010/main">
    <mc:Choice Requires="p14">
      <p:transition p14:dur="10" advTm="219208"/>
    </mc:Choice>
    <mc:Fallback xmlns="">
      <p:transition advTm="219208"/>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825500" y="1494254"/>
            <a:ext cx="10541000" cy="4536563"/>
          </a:xfrm>
          <a:prstGeom prst="rect">
            <a:avLst/>
          </a:prstGeom>
          <a:noFill/>
        </p:spPr>
        <p:txBody>
          <a:bodyPr wrap="square" rtlCol="0">
            <a:spAutoFit/>
          </a:bodyPr>
          <a:lstStyle/>
          <a:p>
            <a:pPr algn="just" rtl="1">
              <a:lnSpc>
                <a:spcPct val="300000"/>
              </a:lnSpc>
            </a:pPr>
            <a:r>
              <a:rPr lang="ar-SY" sz="2000" dirty="0"/>
              <a:t>ويُعد السياق المكاني والزماني عاملاً مؤثراً في فعالية الاتصال. من الناحية الإدارية، يؤدي ضعف الاتصال إلى أخطاء تشغيلية وتراجع في الرضا. لذلك ينبغي تدريب الموظفين على مهارات الإرسال والاستقبال معاً. إن الاتصال الناجح يخلق بيئة ثقة متبادلة تسهّل إنجاز الخدمة. وعليه فإن مفهوم الاتصال يمثل الركيزة النظرية الأولى في بناء تجربة عميل إيجابية.</a:t>
            </a:r>
            <a:endParaRPr lang="en-US" sz="2000" dirty="0"/>
          </a:p>
          <a:p>
            <a:pPr algn="just" rtl="1">
              <a:lnSpc>
                <a:spcPct val="300000"/>
              </a:lnSpc>
            </a:pPr>
            <a:r>
              <a:rPr lang="ar-SY" sz="2000" dirty="0"/>
              <a:t>مثال: موظف استقبال في بنك يشرح للعميل آلية فتح حساب جديد بلغة واضحة، </a:t>
            </a:r>
            <a:endParaRPr lang="en-US" sz="2000" dirty="0"/>
          </a:p>
          <a:p>
            <a:pPr algn="just" rtl="1">
              <a:lnSpc>
                <a:spcPct val="300000"/>
              </a:lnSpc>
            </a:pPr>
            <a:r>
              <a:rPr lang="ar-SY" sz="2000" dirty="0"/>
              <a:t>ويتأكد من فهم العميل من خلال طرح أسئلة توضيحية.</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ed Rectangle 1">
            <a:extLst>
              <a:ext uri="{FF2B5EF4-FFF2-40B4-BE49-F238E27FC236}">
                <a16:creationId xmlns:a16="http://schemas.microsoft.com/office/drawing/2014/main" id="{DA916ACD-FB70-488C-BB5D-55DEE561EA8F}"/>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6</a:t>
            </a:r>
            <a:endParaRPr lang="ar-SA" sz="2400" b="1" dirty="0"/>
          </a:p>
        </p:txBody>
      </p:sp>
      <p:pic>
        <p:nvPicPr>
          <p:cNvPr id="2050" name="Picture 2" descr="Improve Your Communication Skills | IIBA">
            <a:extLst>
              <a:ext uri="{FF2B5EF4-FFF2-40B4-BE49-F238E27FC236}">
                <a16:creationId xmlns:a16="http://schemas.microsoft.com/office/drawing/2014/main" id="{D594D50B-E041-4443-BB97-BB197E5CA33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80686" y="4229587"/>
            <a:ext cx="2952750" cy="1552575"/>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553310461"/>
      </p:ext>
    </p:extLst>
  </p:cSld>
  <p:clrMapOvr>
    <a:masterClrMapping/>
  </p:clrMapOvr>
  <mc:AlternateContent xmlns:mc="http://schemas.openxmlformats.org/markup-compatibility/2006" xmlns:p14="http://schemas.microsoft.com/office/powerpoint/2010/main">
    <mc:Choice Requires="p14">
      <p:transition p14:dur="10" advTm="219208"/>
    </mc:Choice>
    <mc:Fallback xmlns="">
      <p:transition advTm="219208"/>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02198" y="1032852"/>
            <a:ext cx="7587603"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مهارة الاصغاء الفعّال</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ثانياً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10" name="TextBox 9">
            <a:extLst>
              <a:ext uri="{FF2B5EF4-FFF2-40B4-BE49-F238E27FC236}">
                <a16:creationId xmlns:a16="http://schemas.microsoft.com/office/drawing/2014/main" id="{A07E57B9-7FBA-4667-A3FC-963F2C719219}"/>
              </a:ext>
            </a:extLst>
          </p:cNvPr>
          <p:cNvSpPr txBox="1"/>
          <p:nvPr/>
        </p:nvSpPr>
        <p:spPr>
          <a:xfrm>
            <a:off x="730896" y="1895838"/>
            <a:ext cx="10730205" cy="3613233"/>
          </a:xfrm>
          <a:prstGeom prst="rect">
            <a:avLst/>
          </a:prstGeom>
          <a:noFill/>
        </p:spPr>
        <p:txBody>
          <a:bodyPr wrap="square" rtlCol="0">
            <a:spAutoFit/>
          </a:bodyPr>
          <a:lstStyle/>
          <a:p>
            <a:pPr marL="231775" algn="just" rtl="1">
              <a:lnSpc>
                <a:spcPct val="300000"/>
              </a:lnSpc>
            </a:pPr>
            <a:r>
              <a:rPr lang="ar-SY" sz="2000" dirty="0">
                <a:latin typeface="Times New Roman" panose="02020603050405020304" pitchFamily="18" charset="0"/>
              </a:rPr>
              <a:t>الاصغاء الفعّال هو عملية ذهنية وسلوكية تتجاوز مجرد سماع الكلمات إلى فهم المعنى الكامن وراءها. وإن العميل يرغب أولاً في أن يُسمع قبل أن يُوجَّه أو يُنصح. ويتطلب الاستماع الفعّال تركيزاً بصرياً، وإيماءات جسدية تعكس الاهتمام، وعدم مقاطعة المتحدث. كما أن إعادة صياغة كلام العميل تساعد في التحقق من الفهم الدقيق. </a:t>
            </a:r>
          </a:p>
          <a:p>
            <a:pPr marL="231775" algn="just" rtl="1">
              <a:lnSpc>
                <a:spcPct val="300000"/>
              </a:lnSpc>
            </a:pPr>
            <a:r>
              <a:rPr lang="ar-SY" sz="2000" dirty="0">
                <a:latin typeface="Times New Roman" panose="02020603050405020304" pitchFamily="18" charset="0"/>
              </a:rPr>
              <a:t>هذه المهارة تقلل من سوء الفهم وتُشعر العميل بقيمته. </a:t>
            </a:r>
            <a:endParaRPr lang="ar-SY" sz="2000" b="1" u="sng" dirty="0">
              <a:latin typeface="Times New Roman" panose="02020603050405020304" pitchFamily="18" charset="0"/>
            </a:endParaRPr>
          </a:p>
        </p:txBody>
      </p:sp>
      <p:sp>
        <p:nvSpPr>
          <p:cNvPr id="9" name="Rounded Rectangle 1">
            <a:extLst>
              <a:ext uri="{FF2B5EF4-FFF2-40B4-BE49-F238E27FC236}">
                <a16:creationId xmlns:a16="http://schemas.microsoft.com/office/drawing/2014/main" id="{4CD0D8FC-C37A-4733-8880-08FB1BD1BB10}"/>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6</a:t>
            </a:r>
            <a:endParaRPr lang="ar-SA" sz="2400" b="1" dirty="0"/>
          </a:p>
        </p:txBody>
      </p:sp>
      <p:pic>
        <p:nvPicPr>
          <p:cNvPr id="4098" name="Picture 2" descr="How to communicate better at work">
            <a:extLst>
              <a:ext uri="{FF2B5EF4-FFF2-40B4-BE49-F238E27FC236}">
                <a16:creationId xmlns:a16="http://schemas.microsoft.com/office/drawing/2014/main" id="{AFDDE075-C684-41F0-9744-25E763952FB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86615" y="4215423"/>
            <a:ext cx="2828925" cy="1609725"/>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505025972"/>
      </p:ext>
    </p:extLst>
  </p:cSld>
  <p:clrMapOvr>
    <a:masterClrMapping/>
  </p:clrMapOvr>
  <mc:AlternateContent xmlns:mc="http://schemas.openxmlformats.org/markup-compatibility/2006" xmlns:p14="http://schemas.microsoft.com/office/powerpoint/2010/main">
    <mc:Choice Requires="p14">
      <p:transition p14:dur="10" advTm="282642"/>
    </mc:Choice>
    <mc:Fallback xmlns="">
      <p:transition advTm="282642"/>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187971" y="931455"/>
            <a:ext cx="6963398" cy="492443"/>
          </a:xfrm>
          <a:prstGeom prst="rect">
            <a:avLst/>
          </a:prstGeom>
          <a:noFill/>
        </p:spPr>
        <p:txBody>
          <a:bodyPr wrap="square" rtlCol="0">
            <a:spAutoFit/>
          </a:bodyPr>
          <a:lstStyle/>
          <a:p>
            <a:pPr algn="ctr" rtl="1"/>
            <a:endPar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5500" y="1463136"/>
            <a:ext cx="10541000" cy="4575035"/>
          </a:xfrm>
          <a:prstGeom prst="rect">
            <a:avLst/>
          </a:prstGeom>
          <a:noFill/>
        </p:spPr>
        <p:txBody>
          <a:bodyPr wrap="square" rtlCol="0">
            <a:spAutoFit/>
          </a:bodyPr>
          <a:lstStyle/>
          <a:p>
            <a:pPr algn="just" rtl="1">
              <a:lnSpc>
                <a:spcPct val="250000"/>
              </a:lnSpc>
            </a:pPr>
            <a:r>
              <a:rPr lang="ar-SA" sz="2000" dirty="0">
                <a:effectLst/>
                <a:ea typeface="Times New Roman" panose="02020603050405020304" pitchFamily="18" charset="0"/>
              </a:rPr>
              <a:t>ومن الناحية النفسية، فإن الشعور بالإنصات يخفف التوتر ويزيد من التعاون. كذلك يسهم الاستماع الجيد في كشف الاحتياجات الضمنية التي قد لا يصرّح بها العميل مباشرة. إن التسرع في تقديم الحلول دون استماع كافٍ قد يؤدي إلى معالجة سطحية للمشكلة. لذلك فإن الاستماع يُعد مهارة تشخيصية بقدر ما هو مهارة تواصلية. </a:t>
            </a:r>
            <a:endParaRPr lang="ar-SY" sz="2000" dirty="0">
              <a:effectLst/>
              <a:ea typeface="Times New Roman" panose="02020603050405020304" pitchFamily="18" charset="0"/>
            </a:endParaRPr>
          </a:p>
          <a:p>
            <a:pPr algn="just" rtl="1">
              <a:lnSpc>
                <a:spcPct val="250000"/>
              </a:lnSpc>
            </a:pPr>
            <a:r>
              <a:rPr lang="ar-SA" sz="2000" dirty="0">
                <a:effectLst/>
                <a:ea typeface="Times New Roman" panose="02020603050405020304" pitchFamily="18" charset="0"/>
              </a:rPr>
              <a:t>وعليه فإن إتقان الاستماع الفعّال يعزز جودة التفاعل المباشر ويقوّي العلاقة المهنية. </a:t>
            </a:r>
            <a:endParaRPr lang="ar-SY" sz="2000" dirty="0">
              <a:effectLst/>
              <a:ea typeface="Times New Roman" panose="02020603050405020304" pitchFamily="18" charset="0"/>
            </a:endParaRPr>
          </a:p>
          <a:p>
            <a:pPr algn="just" rtl="1">
              <a:lnSpc>
                <a:spcPct val="250000"/>
              </a:lnSpc>
            </a:pPr>
            <a:r>
              <a:rPr lang="ar-SY" sz="2000" dirty="0">
                <a:effectLst/>
                <a:ea typeface="Times New Roman" panose="02020603050405020304" pitchFamily="18" charset="0"/>
              </a:rPr>
              <a:t>مثال: عميل يشتكي من تأخر الطلب، فيقوم الموظف بالاستماع دون مقاطعة، </a:t>
            </a:r>
          </a:p>
          <a:p>
            <a:pPr algn="just" rtl="1">
              <a:lnSpc>
                <a:spcPct val="200000"/>
              </a:lnSpc>
            </a:pPr>
            <a:r>
              <a:rPr lang="ar-SY" sz="2000" dirty="0">
                <a:effectLst/>
                <a:ea typeface="Times New Roman" panose="02020603050405020304" pitchFamily="18" charset="0"/>
              </a:rPr>
              <a:t>ثم يعيد صياغة المشكلة للتأكد من الفهم قبل تقديم الحل.</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Rounded Rectangle 1">
            <a:extLst>
              <a:ext uri="{FF2B5EF4-FFF2-40B4-BE49-F238E27FC236}">
                <a16:creationId xmlns:a16="http://schemas.microsoft.com/office/drawing/2014/main" id="{278C3354-A67C-48F9-B72A-3C3C36DB1AF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6</a:t>
            </a:r>
            <a:endParaRPr lang="ar-SA" sz="2400" b="1" dirty="0"/>
          </a:p>
        </p:txBody>
      </p:sp>
      <p:pic>
        <p:nvPicPr>
          <p:cNvPr id="3074" name="Picture 2" descr="Why Communication Skills Matter for ...">
            <a:extLst>
              <a:ext uri="{FF2B5EF4-FFF2-40B4-BE49-F238E27FC236}">
                <a16:creationId xmlns:a16="http://schemas.microsoft.com/office/drawing/2014/main" id="{4DB9B7D3-4138-4DC9-9F02-3B379450C8A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05790" y="3994377"/>
            <a:ext cx="2619375" cy="1743075"/>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828403327"/>
      </p:ext>
    </p:extLst>
  </p:cSld>
  <p:clrMapOvr>
    <a:masterClrMapping/>
  </p:clrMapOvr>
  <mc:AlternateContent xmlns:mc="http://schemas.openxmlformats.org/markup-compatibility/2006" xmlns:p14="http://schemas.microsoft.com/office/powerpoint/2010/main">
    <mc:Choice Requires="p14">
      <p:transition p14:dur="10" advTm="275858"/>
    </mc:Choice>
    <mc:Fallback xmlns="">
      <p:transition advTm="275858"/>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460335" y="982465"/>
            <a:ext cx="6963398"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إظهار الاحترام والتقدير في التفاعل المباشر</a:t>
            </a: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5500" y="1449223"/>
            <a:ext cx="10541000" cy="4536563"/>
          </a:xfrm>
          <a:prstGeom prst="rect">
            <a:avLst/>
          </a:prstGeom>
          <a:noFill/>
        </p:spPr>
        <p:txBody>
          <a:bodyPr wrap="square" rtlCol="0">
            <a:spAutoFit/>
          </a:bodyPr>
          <a:lstStyle/>
          <a:p>
            <a:pPr algn="just" rtl="1">
              <a:lnSpc>
                <a:spcPct val="300000"/>
              </a:lnSpc>
            </a:pPr>
            <a:r>
              <a:rPr lang="ar-SA" sz="2000" dirty="0">
                <a:effectLst/>
                <a:ea typeface="Times New Roman" panose="02020603050405020304" pitchFamily="18" charset="0"/>
              </a:rPr>
              <a:t>يُعد الاحترام</a:t>
            </a:r>
            <a:r>
              <a:rPr lang="en-US" sz="2000" dirty="0">
                <a:effectLst/>
                <a:ea typeface="Times New Roman" panose="02020603050405020304" pitchFamily="18" charset="0"/>
              </a:rPr>
              <a:t> </a:t>
            </a:r>
            <a:r>
              <a:rPr lang="ar-SA" sz="2000" dirty="0">
                <a:effectLst/>
                <a:ea typeface="Times New Roman" panose="02020603050405020304" pitchFamily="18" charset="0"/>
              </a:rPr>
              <a:t>أحد القيم الجوهرية في خدمة العملاء، ويتجسد في السلوكيات اليومية أثناء التفاعل. </a:t>
            </a:r>
            <a:r>
              <a:rPr lang="ar-SY" sz="2000" dirty="0">
                <a:effectLst/>
                <a:ea typeface="Times New Roman" panose="02020603050405020304" pitchFamily="18" charset="0"/>
              </a:rPr>
              <a:t>وإن </a:t>
            </a:r>
            <a:r>
              <a:rPr lang="ar-SA" sz="2000" dirty="0">
                <a:effectLst/>
                <a:ea typeface="Times New Roman" panose="02020603050405020304" pitchFamily="18" charset="0"/>
              </a:rPr>
              <a:t>استخدام اسم العميل، والإنصات دون مقاطعة، والالتزام باللباقة، يعكس تقديراً حقيقياً لشخصه. </a:t>
            </a:r>
            <a:endParaRPr lang="ar-SY" sz="2000" dirty="0">
              <a:effectLst/>
              <a:ea typeface="Times New Roman" panose="02020603050405020304" pitchFamily="18" charset="0"/>
            </a:endParaRPr>
          </a:p>
          <a:p>
            <a:pPr algn="just" rtl="1">
              <a:lnSpc>
                <a:spcPct val="300000"/>
              </a:lnSpc>
            </a:pPr>
            <a:r>
              <a:rPr lang="ar-SA" sz="2000" dirty="0">
                <a:effectLst/>
                <a:ea typeface="Times New Roman" panose="02020603050405020304" pitchFamily="18" charset="0"/>
              </a:rPr>
              <a:t>كما أن الاعتراف بوجود العميل فور دخوله يعزز شعوره بالأهمية. الاحترام لا يقتصر على الأسلوب اللغوي، بل يشمل الالتزام بالمواعيد والشفافية في المعلومات. ومن المهم تجنب الافتراضات المسبقة أو الأحكام الشخصية. </a:t>
            </a:r>
            <a:endParaRPr lang="ar-SY" sz="2000" dirty="0">
              <a:effectLst/>
              <a:ea typeface="Times New Roman" panose="02020603050405020304" pitchFamily="18" charset="0"/>
            </a:endParaRPr>
          </a:p>
          <a:p>
            <a:pPr algn="just" rtl="1">
              <a:lnSpc>
                <a:spcPct val="300000"/>
              </a:lnSpc>
            </a:pPr>
            <a:r>
              <a:rPr lang="ar-SY" sz="2000" b="1" dirty="0">
                <a:effectLst/>
                <a:ea typeface="Times New Roman" panose="02020603050405020304" pitchFamily="18" charset="0"/>
              </a:rPr>
              <a:t>فيما يأتي رابط فيديو يوضح الفكرة: </a:t>
            </a:r>
            <a:r>
              <a:rPr lang="ar-SY" sz="2000" b="1" u="sng" dirty="0">
                <a:effectLst/>
                <a:ea typeface="Times New Roman" panose="02020603050405020304" pitchFamily="18" charset="0"/>
                <a:hlinkClick r:id="rId3"/>
              </a:rPr>
              <a:t>اضغط هنا للدخول.</a:t>
            </a:r>
            <a:endParaRPr lang="ar-SA" sz="2000" b="1" u="sng" dirty="0">
              <a:effectLst/>
              <a:ea typeface="Times New Roman" panose="02020603050405020304" pitchFamily="18" charset="0"/>
            </a:endParaRP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ثالثاً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10" name="Rounded Rectangle 1">
            <a:extLst>
              <a:ext uri="{FF2B5EF4-FFF2-40B4-BE49-F238E27FC236}">
                <a16:creationId xmlns:a16="http://schemas.microsoft.com/office/drawing/2014/main" id="{278C3354-A67C-48F9-B72A-3C3C36DB1AF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6</a:t>
            </a:r>
            <a:endParaRPr lang="ar-SA" sz="2400" b="1" dirty="0"/>
          </a:p>
        </p:txBody>
      </p:sp>
      <p:pic>
        <p:nvPicPr>
          <p:cNvPr id="5122" name="Picture 2" descr="Seven Ways to Show Respect for Every ...">
            <a:extLst>
              <a:ext uri="{FF2B5EF4-FFF2-40B4-BE49-F238E27FC236}">
                <a16:creationId xmlns:a16="http://schemas.microsoft.com/office/drawing/2014/main" id="{A6EC64BB-25A8-446A-9525-26418C4F68A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78283" y="4292948"/>
            <a:ext cx="2619375" cy="174307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768589259"/>
      </p:ext>
    </p:extLst>
  </p:cSld>
  <p:clrMapOvr>
    <a:masterClrMapping/>
  </p:clrMapOvr>
  <mc:AlternateContent xmlns:mc="http://schemas.openxmlformats.org/markup-compatibility/2006" xmlns:p14="http://schemas.microsoft.com/office/powerpoint/2010/main">
    <mc:Choice Requires="p14">
      <p:transition p14:dur="10" advTm="240617"/>
    </mc:Choice>
    <mc:Fallback xmlns="">
      <p:transition advTm="240617"/>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5500" y="1512817"/>
            <a:ext cx="10541000" cy="4537909"/>
          </a:xfrm>
          <a:prstGeom prst="rect">
            <a:avLst/>
          </a:prstGeom>
          <a:noFill/>
        </p:spPr>
        <p:txBody>
          <a:bodyPr wrap="square" rtlCol="0">
            <a:spAutoFit/>
          </a:bodyPr>
          <a:lstStyle/>
          <a:p>
            <a:pPr algn="just" rtl="1">
              <a:lnSpc>
                <a:spcPct val="300000"/>
              </a:lnSpc>
            </a:pPr>
            <a:r>
              <a:rPr lang="ar-SA" sz="2000" dirty="0">
                <a:effectLst/>
                <a:ea typeface="Times New Roman" panose="02020603050405020304" pitchFamily="18" charset="0"/>
              </a:rPr>
              <a:t>إن تجاهل العميل أو الانشغال عنه يترك أثراً سلبياً قد يصعب معالجته لاحقاً. كما أن ثقافة الاحترام تنعكس إيجابياً على صورة المؤسسة ككل. وتشير الأدبيات إلى أن العملاء يربطون بين الاحترام وجودة الخدمة. وعليه فإن إظهار التقدير يمثل استثماراً في بناء علاقة طويلة الأمد.</a:t>
            </a:r>
            <a:endParaRPr lang="en-US" sz="2000" dirty="0">
              <a:effectLst/>
              <a:ea typeface="Times New Roman" panose="02020603050405020304" pitchFamily="18" charset="0"/>
            </a:endParaRPr>
          </a:p>
          <a:p>
            <a:pPr algn="just" rtl="1">
              <a:lnSpc>
                <a:spcPct val="300000"/>
              </a:lnSpc>
            </a:pPr>
            <a:r>
              <a:rPr lang="ar-SA" sz="2000" b="1" dirty="0"/>
              <a:t>مثال</a:t>
            </a:r>
            <a:r>
              <a:rPr lang="ar-SA" sz="2000" dirty="0"/>
              <a:t>: عند دخول عميل إلى صالة عرض سيارات، يبادر الموظف بالتحية مستخدماً اسم العميل </a:t>
            </a:r>
            <a:endParaRPr lang="en-US" sz="2000" dirty="0"/>
          </a:p>
          <a:p>
            <a:pPr algn="just" rtl="1">
              <a:lnSpc>
                <a:spcPct val="300000"/>
              </a:lnSpc>
            </a:pPr>
            <a:r>
              <a:rPr lang="ar-SA" sz="2000" dirty="0"/>
              <a:t>إذا كان معروفاً، ويعرض المساعدة دون إلحاح.</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Rounded Rectangle 1">
            <a:extLst>
              <a:ext uri="{FF2B5EF4-FFF2-40B4-BE49-F238E27FC236}">
                <a16:creationId xmlns:a16="http://schemas.microsoft.com/office/drawing/2014/main" id="{278C3354-A67C-48F9-B72A-3C3C36DB1AF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6</a:t>
            </a:r>
            <a:endParaRPr lang="ar-SA" sz="2400" b="1" dirty="0"/>
          </a:p>
        </p:txBody>
      </p:sp>
      <p:pic>
        <p:nvPicPr>
          <p:cNvPr id="6148" name="Picture 4" descr="teach respect">
            <a:extLst>
              <a:ext uri="{FF2B5EF4-FFF2-40B4-BE49-F238E27FC236}">
                <a16:creationId xmlns:a16="http://schemas.microsoft.com/office/drawing/2014/main" id="{AF9FCA2E-2A65-4EA5-94BF-15064D1C766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3983" y="3901055"/>
            <a:ext cx="2847975" cy="160020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341964862"/>
      </p:ext>
    </p:extLst>
  </p:cSld>
  <p:clrMapOvr>
    <a:masterClrMapping/>
  </p:clrMapOvr>
  <mc:AlternateContent xmlns:mc="http://schemas.openxmlformats.org/markup-compatibility/2006" xmlns:p14="http://schemas.microsoft.com/office/powerpoint/2010/main">
    <mc:Choice Requires="p14">
      <p:transition p14:dur="10" advTm="240617"/>
    </mc:Choice>
    <mc:Fallback xmlns="">
      <p:transition advTm="240617"/>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3" name="TextBox 2"/>
          <p:cNvSpPr txBox="1"/>
          <p:nvPr/>
        </p:nvSpPr>
        <p:spPr>
          <a:xfrm>
            <a:off x="2187971" y="931455"/>
            <a:ext cx="6963398" cy="492443"/>
          </a:xfrm>
          <a:prstGeom prst="rect">
            <a:avLst/>
          </a:prstGeom>
          <a:noFill/>
        </p:spPr>
        <p:txBody>
          <a:bodyPr wrap="square" rtlCol="0">
            <a:spAutoFit/>
          </a:bodyPr>
          <a:lstStyle/>
          <a:p>
            <a:pPr algn="ctr" rtl="1"/>
            <a:endPar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Rounded Rectangle 1">
            <a:extLst>
              <a:ext uri="{FF2B5EF4-FFF2-40B4-BE49-F238E27FC236}">
                <a16:creationId xmlns:a16="http://schemas.microsoft.com/office/drawing/2014/main" id="{278C3354-A67C-48F9-B72A-3C3C36DB1AF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6</a:t>
            </a:r>
            <a:endParaRPr lang="ar-SA" sz="2400" b="1" dirty="0"/>
          </a:p>
        </p:txBody>
      </p:sp>
      <p:sp>
        <p:nvSpPr>
          <p:cNvPr id="16" name="Rectangle 15">
            <a:extLst>
              <a:ext uri="{FF2B5EF4-FFF2-40B4-BE49-F238E27FC236}">
                <a16:creationId xmlns:a16="http://schemas.microsoft.com/office/drawing/2014/main" id="{B3FCCE27-9D82-4145-A679-65817D2DD2F7}"/>
              </a:ext>
            </a:extLst>
          </p:cNvPr>
          <p:cNvSpPr/>
          <p:nvPr/>
        </p:nvSpPr>
        <p:spPr>
          <a:xfrm>
            <a:off x="8304245" y="639506"/>
            <a:ext cx="137460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رابعاً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11" name="TextBox 10">
            <a:extLst>
              <a:ext uri="{FF2B5EF4-FFF2-40B4-BE49-F238E27FC236}">
                <a16:creationId xmlns:a16="http://schemas.microsoft.com/office/drawing/2014/main" id="{4F480A5A-866B-4B8F-B2E7-132A47F4A25A}"/>
              </a:ext>
            </a:extLst>
          </p:cNvPr>
          <p:cNvSpPr txBox="1"/>
          <p:nvPr/>
        </p:nvSpPr>
        <p:spPr>
          <a:xfrm>
            <a:off x="1660490" y="962958"/>
            <a:ext cx="6963398"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بناء الثقة والمصداقية في اللقاء المباشر</a:t>
            </a:r>
          </a:p>
        </p:txBody>
      </p:sp>
      <p:sp>
        <p:nvSpPr>
          <p:cNvPr id="12" name="TextBox 11">
            <a:extLst>
              <a:ext uri="{FF2B5EF4-FFF2-40B4-BE49-F238E27FC236}">
                <a16:creationId xmlns:a16="http://schemas.microsoft.com/office/drawing/2014/main" id="{762B5BB0-FC6C-4C33-89C4-FA05724C9C91}"/>
              </a:ext>
            </a:extLst>
          </p:cNvPr>
          <p:cNvSpPr txBox="1"/>
          <p:nvPr/>
        </p:nvSpPr>
        <p:spPr>
          <a:xfrm>
            <a:off x="825500" y="1423898"/>
            <a:ext cx="10541000" cy="4543873"/>
          </a:xfrm>
          <a:prstGeom prst="rect">
            <a:avLst/>
          </a:prstGeom>
          <a:noFill/>
        </p:spPr>
        <p:txBody>
          <a:bodyPr wrap="square" rtlCol="0">
            <a:spAutoFit/>
          </a:bodyPr>
          <a:lstStyle/>
          <a:p>
            <a:pPr algn="just" rtl="1">
              <a:lnSpc>
                <a:spcPct val="300000"/>
              </a:lnSpc>
            </a:pPr>
            <a:r>
              <a:rPr lang="ar-SA" sz="2000" dirty="0">
                <a:effectLst/>
                <a:ea typeface="Times New Roman" panose="02020603050405020304" pitchFamily="18" charset="0"/>
              </a:rPr>
              <a:t>تُعرّف المصداقية</a:t>
            </a:r>
            <a:r>
              <a:rPr lang="en-US" sz="2000" dirty="0">
                <a:effectLst/>
                <a:ea typeface="Times New Roman" panose="02020603050405020304" pitchFamily="18" charset="0"/>
              </a:rPr>
              <a:t> </a:t>
            </a:r>
            <a:r>
              <a:rPr lang="ar-SA" sz="2000" dirty="0">
                <a:effectLst/>
                <a:ea typeface="Times New Roman" panose="02020603050405020304" pitchFamily="18" charset="0"/>
              </a:rPr>
              <a:t>بأنها إدراك العميل لكفاءة الموظف ونزاهته واتساقه في الأداء. </a:t>
            </a:r>
            <a:r>
              <a:rPr lang="ar-SY" sz="2000" dirty="0">
                <a:effectLst/>
                <a:ea typeface="Times New Roman" panose="02020603050405020304" pitchFamily="18" charset="0"/>
              </a:rPr>
              <a:t>وإن </a:t>
            </a:r>
            <a:r>
              <a:rPr lang="ar-SA" sz="2000" dirty="0">
                <a:effectLst/>
                <a:ea typeface="Times New Roman" panose="02020603050405020304" pitchFamily="18" charset="0"/>
              </a:rPr>
              <a:t>الثقة تُبنى تدريجياً من خلال الالتزام بالوعود والدقة في المعلومات. في اللقاء المباشر، يقيّم العميل الموظف بسرعة استناداً إلى معرفته وثقته بنفسه. كما أن الاعتراف بعدم المعرفة عند الحاجة يُعد مؤشراً على النزاهة وليس ضعفاً. </a:t>
            </a:r>
            <a:endParaRPr lang="en-US" sz="2000" dirty="0">
              <a:effectLst/>
              <a:ea typeface="Times New Roman" panose="02020603050405020304" pitchFamily="18" charset="0"/>
            </a:endParaRPr>
          </a:p>
          <a:p>
            <a:pPr algn="just" rtl="1">
              <a:lnSpc>
                <a:spcPct val="300000"/>
              </a:lnSpc>
            </a:pPr>
            <a:r>
              <a:rPr lang="ar-SA" sz="2000" dirty="0">
                <a:effectLst/>
                <a:ea typeface="Times New Roman" panose="02020603050405020304" pitchFamily="18" charset="0"/>
              </a:rPr>
              <a:t>ينبغي أن تكون الإجابات واضحة ومدعومة بالحقائق. كذلك فإن الالتزام بمتابعة الموضوع </a:t>
            </a:r>
            <a:endParaRPr lang="en-US" sz="2000" dirty="0">
              <a:effectLst/>
              <a:ea typeface="Times New Roman" panose="02020603050405020304" pitchFamily="18" charset="0"/>
            </a:endParaRPr>
          </a:p>
          <a:p>
            <a:pPr algn="just" rtl="1">
              <a:lnSpc>
                <a:spcPct val="300000"/>
              </a:lnSpc>
            </a:pPr>
            <a:r>
              <a:rPr lang="ar-SA" sz="2000" dirty="0">
                <a:effectLst/>
                <a:ea typeface="Times New Roman" panose="02020603050405020304" pitchFamily="18" charset="0"/>
              </a:rPr>
              <a:t>عند الوعد بذلك يعزز الموثوقية. </a:t>
            </a:r>
            <a:endParaRPr lang="en-US" sz="2000" dirty="0">
              <a:effectLst/>
              <a:ea typeface="Times New Roman" panose="02020603050405020304" pitchFamily="18" charset="0"/>
            </a:endParaRPr>
          </a:p>
        </p:txBody>
      </p:sp>
      <p:pic>
        <p:nvPicPr>
          <p:cNvPr id="4098" name="Picture 2" descr="Top Customer Service Challenges ...">
            <a:extLst>
              <a:ext uri="{FF2B5EF4-FFF2-40B4-BE49-F238E27FC236}">
                <a16:creationId xmlns:a16="http://schemas.microsoft.com/office/drawing/2014/main" id="{4D6D2881-4083-41CB-8000-2694705A907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54483" y="3429000"/>
            <a:ext cx="2993469" cy="2242212"/>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099978241"/>
      </p:ext>
    </p:extLst>
  </p:cSld>
  <p:clrMapOvr>
    <a:masterClrMapping/>
  </p:clrMapOvr>
  <mc:AlternateContent xmlns:mc="http://schemas.openxmlformats.org/markup-compatibility/2006" xmlns:p14="http://schemas.microsoft.com/office/powerpoint/2010/main">
    <mc:Choice Requires="p14">
      <p:transition p14:dur="10" advTm="250782"/>
    </mc:Choice>
    <mc:Fallback xmlns="">
      <p:transition advTm="250782"/>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3" name="TextBox 2"/>
          <p:cNvSpPr txBox="1"/>
          <p:nvPr/>
        </p:nvSpPr>
        <p:spPr>
          <a:xfrm>
            <a:off x="2187971" y="931455"/>
            <a:ext cx="6963398" cy="492443"/>
          </a:xfrm>
          <a:prstGeom prst="rect">
            <a:avLst/>
          </a:prstGeom>
          <a:noFill/>
        </p:spPr>
        <p:txBody>
          <a:bodyPr wrap="square" rtlCol="0">
            <a:spAutoFit/>
          </a:bodyPr>
          <a:lstStyle/>
          <a:p>
            <a:pPr algn="ctr" rtl="1"/>
            <a:endPar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Rounded Rectangle 1">
            <a:extLst>
              <a:ext uri="{FF2B5EF4-FFF2-40B4-BE49-F238E27FC236}">
                <a16:creationId xmlns:a16="http://schemas.microsoft.com/office/drawing/2014/main" id="{278C3354-A67C-48F9-B72A-3C3C36DB1AF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6</a:t>
            </a:r>
            <a:endParaRPr lang="ar-SA" sz="2400" b="1" dirty="0"/>
          </a:p>
        </p:txBody>
      </p:sp>
      <p:sp>
        <p:nvSpPr>
          <p:cNvPr id="12" name="TextBox 11">
            <a:extLst>
              <a:ext uri="{FF2B5EF4-FFF2-40B4-BE49-F238E27FC236}">
                <a16:creationId xmlns:a16="http://schemas.microsoft.com/office/drawing/2014/main" id="{762B5BB0-FC6C-4C33-89C4-FA05724C9C91}"/>
              </a:ext>
            </a:extLst>
          </p:cNvPr>
          <p:cNvSpPr txBox="1"/>
          <p:nvPr/>
        </p:nvSpPr>
        <p:spPr>
          <a:xfrm>
            <a:off x="825500" y="1513490"/>
            <a:ext cx="10541000" cy="4536563"/>
          </a:xfrm>
          <a:prstGeom prst="rect">
            <a:avLst/>
          </a:prstGeom>
          <a:noFill/>
        </p:spPr>
        <p:txBody>
          <a:bodyPr wrap="square" rtlCol="0">
            <a:spAutoFit/>
          </a:bodyPr>
          <a:lstStyle/>
          <a:p>
            <a:pPr algn="just" rtl="1">
              <a:lnSpc>
                <a:spcPct val="300000"/>
              </a:lnSpc>
            </a:pPr>
            <a:r>
              <a:rPr lang="ar-SY" sz="2000" dirty="0">
                <a:effectLst/>
                <a:ea typeface="Times New Roman" panose="02020603050405020304" pitchFamily="18" charset="0"/>
              </a:rPr>
              <a:t>و</a:t>
            </a:r>
            <a:r>
              <a:rPr lang="ar-SA" sz="2000" dirty="0">
                <a:effectLst/>
                <a:ea typeface="Times New Roman" panose="02020603050405020304" pitchFamily="18" charset="0"/>
              </a:rPr>
              <a:t>من الناحية السلوكية، فإن الثبات في نبرة الصوت والتواصل البصري يدعمان الإحساس بالثقة. </a:t>
            </a:r>
          </a:p>
          <a:p>
            <a:pPr algn="just" rtl="1">
              <a:lnSpc>
                <a:spcPct val="300000"/>
              </a:lnSpc>
            </a:pPr>
            <a:r>
              <a:rPr lang="ar-SA" sz="2000" dirty="0">
                <a:effectLst/>
                <a:ea typeface="Times New Roman" panose="02020603050405020304" pitchFamily="18" charset="0"/>
              </a:rPr>
              <a:t>إن فقدان المصداقية في موقف واحد قد يؤثر في العلاقة بأكملها. لذلك يجب أن تتسق الأقوال مع الأفعال بصورة دائمة. وبناءً على ذلك، فإن الثقة ليست نتيجة لحظة واحدة، بل حصيلة تفاعل مهني متراكم يعكس جودة الخدمة واستقرارها.</a:t>
            </a:r>
            <a:endParaRPr lang="ar-SY" sz="2000" dirty="0">
              <a:effectLst/>
              <a:ea typeface="Times New Roman" panose="02020603050405020304" pitchFamily="18" charset="0"/>
            </a:endParaRPr>
          </a:p>
          <a:p>
            <a:pPr algn="just" rtl="1">
              <a:lnSpc>
                <a:spcPct val="300000"/>
              </a:lnSpc>
            </a:pPr>
            <a:r>
              <a:rPr lang="ar-SA" sz="2000" b="1" dirty="0">
                <a:effectLst/>
                <a:ea typeface="Times New Roman" panose="02020603050405020304" pitchFamily="18" charset="0"/>
              </a:rPr>
              <a:t>مثال</a:t>
            </a:r>
            <a:r>
              <a:rPr lang="ar-SA" sz="2000" dirty="0">
                <a:effectLst/>
                <a:ea typeface="Times New Roman" panose="02020603050405020304" pitchFamily="18" charset="0"/>
              </a:rPr>
              <a:t>: إذا سأل عميل عن تفاصيل ضمان غير معروفة للموظف، فيصرّح الموظف </a:t>
            </a:r>
            <a:endParaRPr lang="en-US" sz="2000" dirty="0">
              <a:effectLst/>
              <a:ea typeface="Times New Roman" panose="02020603050405020304" pitchFamily="18" charset="0"/>
            </a:endParaRPr>
          </a:p>
          <a:p>
            <a:pPr algn="just" rtl="1">
              <a:lnSpc>
                <a:spcPct val="300000"/>
              </a:lnSpc>
            </a:pPr>
            <a:r>
              <a:rPr lang="ar-SA" sz="2000" dirty="0">
                <a:effectLst/>
                <a:ea typeface="Times New Roman" panose="02020603050405020304" pitchFamily="18" charset="0"/>
              </a:rPr>
              <a:t>بأنه سيتحقق فوراً ويعود بالمعلومة الدقيقة بدلاً من التخمين.</a:t>
            </a:r>
          </a:p>
        </p:txBody>
      </p:sp>
      <p:pic>
        <p:nvPicPr>
          <p:cNvPr id="1026" name="Picture 2" descr="Your Business's Credibility">
            <a:extLst>
              <a:ext uri="{FF2B5EF4-FFF2-40B4-BE49-F238E27FC236}">
                <a16:creationId xmlns:a16="http://schemas.microsoft.com/office/drawing/2014/main" id="{4736520F-EB5A-46EF-9B7A-FDBB20B8CCF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78283" y="4183470"/>
            <a:ext cx="2619375" cy="1743075"/>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739780253"/>
      </p:ext>
    </p:extLst>
  </p:cSld>
  <p:clrMapOvr>
    <a:masterClrMapping/>
  </p:clrMapOvr>
  <mc:AlternateContent xmlns:mc="http://schemas.openxmlformats.org/markup-compatibility/2006" xmlns:p14="http://schemas.microsoft.com/office/powerpoint/2010/main">
    <mc:Choice Requires="p14">
      <p:transition p14:dur="10" advTm="250782"/>
    </mc:Choice>
    <mc:Fallback xmlns="">
      <p:transition advTm="250782"/>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3" name="TextBox 42"/>
          <p:cNvSpPr txBox="1"/>
          <p:nvPr/>
        </p:nvSpPr>
        <p:spPr>
          <a:xfrm>
            <a:off x="5018860" y="1237666"/>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12" name="TextBox 11">
            <a:extLst>
              <a:ext uri="{FF2B5EF4-FFF2-40B4-BE49-F238E27FC236}">
                <a16:creationId xmlns:a16="http://schemas.microsoft.com/office/drawing/2014/main" id="{6E5AF53B-4D48-406E-BB80-0C206D76AEBF}"/>
              </a:ext>
            </a:extLst>
          </p:cNvPr>
          <p:cNvSpPr txBox="1"/>
          <p:nvPr/>
        </p:nvSpPr>
        <p:spPr>
          <a:xfrm>
            <a:off x="6560547" y="966945"/>
            <a:ext cx="4011034" cy="892552"/>
          </a:xfrm>
          <a:prstGeom prst="rect">
            <a:avLst/>
          </a:prstGeom>
          <a:noFill/>
        </p:spPr>
        <p:txBody>
          <a:bodyPr wrap="none" rtlCol="0">
            <a:spAutoFit/>
          </a:bodyPr>
          <a:lstStyle/>
          <a:p>
            <a:pPr algn="ctr" rtl="1"/>
            <a:r>
              <a:rPr lang="ar-SY" sz="2600" b="1" dirty="0">
                <a:solidFill>
                  <a:srgbClr val="00B0F0"/>
                </a:solidFill>
                <a:latin typeface="Alexandria" charset="0"/>
                <a:cs typeface="Alexandria" charset="0"/>
              </a:rPr>
              <a:t>المحور الثاني</a:t>
            </a:r>
          </a:p>
          <a:p>
            <a:pPr algn="ctr" rtl="1"/>
            <a:r>
              <a:rPr lang="ar-SY" sz="2600" dirty="0">
                <a:solidFill>
                  <a:srgbClr val="00B0F0"/>
                </a:solidFill>
                <a:latin typeface="Alexandria" charset="0"/>
                <a:cs typeface="Alexandria" charset="0"/>
              </a:rPr>
              <a:t>خدمة العملاء عبر الهاتف والقنوات </a:t>
            </a:r>
            <a:endParaRPr lang="en-US" sz="2600" dirty="0">
              <a:solidFill>
                <a:srgbClr val="00B0F0"/>
              </a:solidFill>
              <a:latin typeface="Alexandria" charset="0"/>
              <a:cs typeface="Alexandria" charset="0"/>
            </a:endParaRPr>
          </a:p>
        </p:txBody>
      </p:sp>
      <p:sp>
        <p:nvSpPr>
          <p:cNvPr id="13" name="Rectangle 12">
            <a:extLst>
              <a:ext uri="{FF2B5EF4-FFF2-40B4-BE49-F238E27FC236}">
                <a16:creationId xmlns:a16="http://schemas.microsoft.com/office/drawing/2014/main" id="{EA7DDED4-211F-4BB5-869E-5A26BF1C4819}"/>
              </a:ext>
            </a:extLst>
          </p:cNvPr>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Graphic 21">
            <a:extLst>
              <a:ext uri="{FF2B5EF4-FFF2-40B4-BE49-F238E27FC236}">
                <a16:creationId xmlns:a16="http://schemas.microsoft.com/office/drawing/2014/main" id="{4388F0A8-CC2B-4D11-95AF-D66404557FD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5" name="Rounded Rectangle 1">
            <a:extLst>
              <a:ext uri="{FF2B5EF4-FFF2-40B4-BE49-F238E27FC236}">
                <a16:creationId xmlns:a16="http://schemas.microsoft.com/office/drawing/2014/main" id="{B1A743FC-F8A7-43C1-8A77-D361F12AA882}"/>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6</a:t>
            </a:r>
            <a:endParaRPr lang="ar-SA" sz="2400" b="1" dirty="0"/>
          </a:p>
        </p:txBody>
      </p:sp>
    </p:spTree>
  </p:cSld>
  <p:clrMapOvr>
    <a:masterClrMapping/>
  </p:clrMapOvr>
  <mc:AlternateContent xmlns:mc="http://schemas.openxmlformats.org/markup-compatibility/2006" xmlns:p14="http://schemas.microsoft.com/office/powerpoint/2010/main">
    <mc:Choice Requires="p14">
      <p:transition spd="slow" p14:dur="2000" advTm="16283"/>
    </mc:Choice>
    <mc:Fallback xmlns="">
      <p:transition spd="slow" advTm="1628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515962" y="1396315"/>
            <a:ext cx="5205083" cy="4659289"/>
          </a:xfrm>
          <a:prstGeom prst="rect">
            <a:avLst/>
          </a:prstGeom>
        </p:spPr>
        <p:txBody>
          <a:bodyPr wrap="square">
            <a:spAutoFit/>
          </a:bodyPr>
          <a:lstStyle/>
          <a:p>
            <a:pPr algn="just" rtl="1">
              <a:lnSpc>
                <a:spcPct val="150000"/>
              </a:lnSpc>
            </a:pPr>
            <a:r>
              <a:rPr lang="ar-SY" sz="2000" dirty="0"/>
              <a:t>تشكل خدمة العملاء اليوم منظومة اتصالية متعددة القنوات تتطلب تكاملاً بين المهارات الإنسانية والأدوات التقنية. ويُعد الاتصال الهاتفي والقنوات الرقمية محورين رئيسين في تشكيل تجربة العميل وانطباعه المؤسسي. كما أن إدارة الوقت أثناء التفاعل تمثل عنصراً حاسماً لتحقيق التوازن بين الكفاءة التشغيلية وجودة الخدمة. وتبرز التكنولوجيا بوصفها أداة داعمة تعزز الدقة وسرعة الاستجابة دون أن تلغي الدور البشري. وعليه فإن فهم خصائص هذه القنوات وآليات إدارتها يمثل أساساً استراتيجياً لرفع مستوى رضا العملاء وتعزيز القدرة التنافسية للمؤسسة.</a:t>
            </a:r>
            <a:endParaRPr lang="en-US" sz="2000" dirty="0"/>
          </a:p>
        </p:txBody>
      </p:sp>
      <p:sp>
        <p:nvSpPr>
          <p:cNvPr id="17" name="TextBox 16"/>
          <p:cNvSpPr txBox="1"/>
          <p:nvPr/>
        </p:nvSpPr>
        <p:spPr>
          <a:xfrm>
            <a:off x="6944248" y="4298015"/>
            <a:ext cx="4113898" cy="892552"/>
          </a:xfrm>
          <a:prstGeom prst="rect">
            <a:avLst/>
          </a:prstGeom>
          <a:noFill/>
        </p:spPr>
        <p:txBody>
          <a:bodyPr wrap="square" rtlCol="0">
            <a:spAutoFit/>
          </a:bodyPr>
          <a:lstStyle/>
          <a:p>
            <a:pPr algn="ctr"/>
            <a:r>
              <a:rPr lang="ar-SY" sz="2600" b="1" dirty="0">
                <a:solidFill>
                  <a:srgbClr val="00B0F0"/>
                </a:solidFill>
                <a:latin typeface="Alexandria" charset="0"/>
                <a:cs typeface="Alexandria" charset="0"/>
              </a:rPr>
              <a:t>مقدمة تحليلية</a:t>
            </a:r>
          </a:p>
          <a:p>
            <a:pPr algn="ctr"/>
            <a:r>
              <a:rPr lang="ar-SY" sz="2600" b="1" dirty="0">
                <a:solidFill>
                  <a:srgbClr val="00B0F0"/>
                </a:solidFill>
                <a:latin typeface="Alexandria" charset="0"/>
                <a:cs typeface="Alexandria" charset="0"/>
              </a:rPr>
              <a:t> </a:t>
            </a:r>
            <a:endParaRPr lang="ar-SY" sz="2600" dirty="0">
              <a:solidFill>
                <a:srgbClr val="00B0F0"/>
              </a:solidFill>
              <a:latin typeface="Alexandria" charset="0"/>
              <a:cs typeface="Alexandria" charset="0"/>
            </a:endParaRPr>
          </a:p>
        </p:txBody>
      </p:sp>
      <p:sp>
        <p:nvSpPr>
          <p:cNvPr id="13" name="Rectangle 12">
            <a:extLst>
              <a:ext uri="{FF2B5EF4-FFF2-40B4-BE49-F238E27FC236}">
                <a16:creationId xmlns:a16="http://schemas.microsoft.com/office/drawing/2014/main" id="{0A42A053-B159-4774-8B00-177B4403EA6B}"/>
              </a:ext>
            </a:extLst>
          </p:cNvPr>
          <p:cNvSpPr/>
          <p:nvPr/>
        </p:nvSpPr>
        <p:spPr>
          <a:xfrm>
            <a:off x="5827455" y="351546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4" name="TextBox 13">
            <a:extLst>
              <a:ext uri="{FF2B5EF4-FFF2-40B4-BE49-F238E27FC236}">
                <a16:creationId xmlns:a16="http://schemas.microsoft.com/office/drawing/2014/main" id="{CB292B76-7816-4ED3-A87A-13B73B4252DE}"/>
              </a:ext>
            </a:extLst>
          </p:cNvPr>
          <p:cNvSpPr txBox="1"/>
          <p:nvPr/>
        </p:nvSpPr>
        <p:spPr>
          <a:xfrm>
            <a:off x="5895220" y="3635439"/>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11" name="Rectangle 10">
            <a:extLst>
              <a:ext uri="{FF2B5EF4-FFF2-40B4-BE49-F238E27FC236}">
                <a16:creationId xmlns:a16="http://schemas.microsoft.com/office/drawing/2014/main" id="{5F7170A0-C260-4F4B-9239-F149961D58A0}"/>
              </a:ext>
            </a:extLst>
          </p:cNvPr>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a:extLst>
              <a:ext uri="{FF2B5EF4-FFF2-40B4-BE49-F238E27FC236}">
                <a16:creationId xmlns:a16="http://schemas.microsoft.com/office/drawing/2014/main" id="{CC1CC159-66C5-4D6D-9A67-37CDF17ACE3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5" name="Rounded Rectangle 1">
            <a:extLst>
              <a:ext uri="{FF2B5EF4-FFF2-40B4-BE49-F238E27FC236}">
                <a16:creationId xmlns:a16="http://schemas.microsoft.com/office/drawing/2014/main" id="{718DB681-4497-40D3-858A-76AD23563042}"/>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6</a:t>
            </a:r>
            <a:endParaRPr lang="ar-SA" sz="2400" b="1" dirty="0"/>
          </a:p>
        </p:txBody>
      </p:sp>
    </p:spTree>
    <p:custDataLst>
      <p:tags r:id="rId1"/>
    </p:custDataLst>
    <p:extLst>
      <p:ext uri="{BB962C8B-B14F-4D97-AF65-F5344CB8AC3E}">
        <p14:creationId xmlns:p14="http://schemas.microsoft.com/office/powerpoint/2010/main" val="3519566076"/>
      </p:ext>
    </p:extLst>
  </p:cSld>
  <p:clrMapOvr>
    <a:masterClrMapping/>
  </p:clrMapOvr>
  <p:transition spd="slow" advTm="104406">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842384" y="807336"/>
            <a:ext cx="6753432" cy="892552"/>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خصائص الاتصال الهاتفي في بيئة خدمة العملاء</a:t>
            </a:r>
          </a:p>
        </p:txBody>
      </p:sp>
      <p:sp>
        <p:nvSpPr>
          <p:cNvPr id="48" name="TextBox 47"/>
          <p:cNvSpPr txBox="1"/>
          <p:nvPr/>
        </p:nvSpPr>
        <p:spPr>
          <a:xfrm>
            <a:off x="825500" y="1509835"/>
            <a:ext cx="10541000" cy="4543873"/>
          </a:xfrm>
          <a:prstGeom prst="rect">
            <a:avLst/>
          </a:prstGeom>
          <a:noFill/>
        </p:spPr>
        <p:txBody>
          <a:bodyPr wrap="square" rtlCol="0">
            <a:spAutoFit/>
          </a:bodyPr>
          <a:lstStyle/>
          <a:p>
            <a:pPr algn="just" rtl="1">
              <a:lnSpc>
                <a:spcPct val="300000"/>
              </a:lnSpc>
            </a:pPr>
            <a:r>
              <a:rPr lang="ar-SY" sz="2000" dirty="0"/>
              <a:t>يُعد الاتصال الهاتفي أحد أكثر قنوات الخدمة استخداماً في المؤسسات المعاصرة، ويتميّز بكونه تواصلاً صوتياً مباشراً يفتقر إلى الإشارات البصرية. </a:t>
            </a:r>
            <a:r>
              <a:rPr lang="ar-SY" sz="2000" dirty="0">
                <a:effectLst/>
                <a:ea typeface="Times New Roman" panose="02020603050405020304" pitchFamily="18" charset="0"/>
              </a:rPr>
              <a:t>وإن </a:t>
            </a:r>
            <a:r>
              <a:rPr lang="ar-SY" sz="2000" dirty="0"/>
              <a:t>غياب لغة الجسد يجعل نبرة الصوت عنصراً حاسماً في تشكيل الانطباع الأول. فالموظف ينقل من خلال صوته مشاعر الاهتمام أو اللامبالاة أو الاستعجال. </a:t>
            </a:r>
          </a:p>
          <a:p>
            <a:pPr algn="just" rtl="1">
              <a:lnSpc>
                <a:spcPct val="300000"/>
              </a:lnSpc>
            </a:pPr>
            <a:r>
              <a:rPr lang="ar-SY" sz="2000" dirty="0"/>
              <a:t>كما أن سرعة الرد على المكالمة تمثل مؤشراً على احترام وقت العميل. </a:t>
            </a:r>
          </a:p>
          <a:p>
            <a:pPr algn="just" rtl="1">
              <a:lnSpc>
                <a:spcPct val="300000"/>
              </a:lnSpc>
            </a:pPr>
            <a:r>
              <a:rPr lang="ar-SY" sz="2000" dirty="0"/>
              <a:t>من الناحية المهنية، يجب أن يبدأ الاتصال بتعريف واضح بالاسم والقسم لإرساء الثقة مع العميل.</a:t>
            </a:r>
            <a:endParaRPr lang="en-US" sz="2000" dirty="0"/>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أولاً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D455CFE8-C7C3-4011-9D62-562EC22DBF3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6</a:t>
            </a:r>
            <a:endParaRPr lang="ar-SA" sz="2400" b="1" dirty="0"/>
          </a:p>
        </p:txBody>
      </p:sp>
      <p:pic>
        <p:nvPicPr>
          <p:cNvPr id="1026" name="Picture 2" descr="Call Center Management: Benefits and ...">
            <a:extLst>
              <a:ext uri="{FF2B5EF4-FFF2-40B4-BE49-F238E27FC236}">
                <a16:creationId xmlns:a16="http://schemas.microsoft.com/office/drawing/2014/main" id="{7474ABBB-45E7-47D2-B703-BD402D0E518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29271" y="3755410"/>
            <a:ext cx="2962275" cy="154305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838449911"/>
      </p:ext>
    </p:extLst>
  </p:cSld>
  <p:clrMapOvr>
    <a:masterClrMapping/>
  </p:clrMapOvr>
  <mc:AlternateContent xmlns:mc="http://schemas.openxmlformats.org/markup-compatibility/2006" xmlns:p14="http://schemas.microsoft.com/office/powerpoint/2010/main">
    <mc:Choice Requires="p14">
      <p:transition p14:dur="10" advTm="201155"/>
    </mc:Choice>
    <mc:Fallback xmlns="">
      <p:transition advTm="201155"/>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825500" y="1715849"/>
            <a:ext cx="10541000" cy="4197624"/>
          </a:xfrm>
          <a:prstGeom prst="rect">
            <a:avLst/>
          </a:prstGeom>
          <a:noFill/>
        </p:spPr>
        <p:txBody>
          <a:bodyPr wrap="square" rtlCol="0">
            <a:spAutoFit/>
          </a:bodyPr>
          <a:lstStyle/>
          <a:p>
            <a:pPr algn="just" rtl="1">
              <a:lnSpc>
                <a:spcPct val="300000"/>
              </a:lnSpc>
            </a:pPr>
            <a:r>
              <a:rPr lang="ar-SY" sz="2000" dirty="0"/>
              <a:t>كذلك ينبغي استخدام لغة رسمية مهذبة دون إفراط في الجمود. ويُعد التحكم في الإيقاع الصوتي مهماً لتفادي سوء الفهم. كما أن تدوين الملاحظات أثناء المكالمة يعكس جدية في التعامل مع المشكلة. في المقابل، فإن المقاطعة أو التحدث بسرعة مفرطة يؤديان إلى توتر العميل. وبالتالي فإن إدارة الصوت والسلوك اللفظي تمثل جوهر الكفاءة في الاتصال الهاتفي.</a:t>
            </a:r>
          </a:p>
          <a:p>
            <a:pPr algn="just" rtl="1">
              <a:lnSpc>
                <a:spcPct val="300000"/>
              </a:lnSpc>
            </a:pPr>
            <a:r>
              <a:rPr lang="ar-SA" sz="2000" b="1" dirty="0">
                <a:effectLst/>
                <a:ea typeface="Times New Roman" panose="02020603050405020304" pitchFamily="18" charset="0"/>
                <a:cs typeface="Times New Roman" panose="02020603050405020304" pitchFamily="18" charset="0"/>
              </a:rPr>
              <a:t>مثال</a:t>
            </a:r>
            <a:r>
              <a:rPr lang="en-US" sz="2000" b="1" dirty="0">
                <a:effectLst/>
                <a:latin typeface="Times New Roman" panose="02020603050405020304" pitchFamily="18" charset="0"/>
                <a:ea typeface="Times New Roman" panose="02020603050405020304" pitchFamily="18" charset="0"/>
              </a:rPr>
              <a:t>:</a:t>
            </a:r>
            <a:r>
              <a:rPr lang="en-US" sz="2000" dirty="0">
                <a:effectLst/>
                <a:latin typeface="Times New Roman" panose="02020603050405020304" pitchFamily="18" charset="0"/>
                <a:ea typeface="Times New Roman" panose="02020603050405020304" pitchFamily="18" charset="0"/>
              </a:rPr>
              <a:t> </a:t>
            </a:r>
            <a:r>
              <a:rPr lang="ar-SA" sz="2000" dirty="0">
                <a:effectLst/>
                <a:latin typeface="Times New Roman" panose="02020603050405020304" pitchFamily="18" charset="0"/>
                <a:ea typeface="Times New Roman" panose="02020603050405020304" pitchFamily="18" charset="0"/>
              </a:rPr>
              <a:t>موظف مركز اتصال يجيب: "صباح الخير، معك أحمد من قسم خدمة العملاء، </a:t>
            </a:r>
            <a:endParaRPr lang="ar-SY" sz="2000" dirty="0">
              <a:effectLst/>
              <a:latin typeface="Times New Roman" panose="02020603050405020304" pitchFamily="18" charset="0"/>
              <a:ea typeface="Times New Roman" panose="02020603050405020304" pitchFamily="18" charset="0"/>
            </a:endParaRPr>
          </a:p>
          <a:p>
            <a:pPr algn="just" rtl="1">
              <a:lnSpc>
                <a:spcPct val="150000"/>
              </a:lnSpc>
            </a:pPr>
            <a:r>
              <a:rPr lang="ar-SA" sz="2000" dirty="0">
                <a:effectLst/>
                <a:latin typeface="Times New Roman" panose="02020603050405020304" pitchFamily="18" charset="0"/>
                <a:ea typeface="Times New Roman" panose="02020603050405020304" pitchFamily="18" charset="0"/>
              </a:rPr>
              <a:t>كيف يمكنني مساعدتك؟</a:t>
            </a:r>
            <a:r>
              <a:rPr lang="en-US" sz="2000" dirty="0">
                <a:effectLst/>
                <a:latin typeface="Times New Roman" panose="02020603050405020304" pitchFamily="18" charset="0"/>
                <a:ea typeface="Times New Roman" panose="02020603050405020304" pitchFamily="18" charset="0"/>
              </a:rPr>
              <a:t>"</a:t>
            </a:r>
            <a:endParaRPr lang="en-US" sz="2000" dirty="0"/>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ed Rectangle 1">
            <a:extLst>
              <a:ext uri="{FF2B5EF4-FFF2-40B4-BE49-F238E27FC236}">
                <a16:creationId xmlns:a16="http://schemas.microsoft.com/office/drawing/2014/main" id="{D455CFE8-C7C3-4011-9D62-562EC22DBF3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6</a:t>
            </a:r>
            <a:endParaRPr lang="ar-SA" sz="2400" b="1" dirty="0"/>
          </a:p>
        </p:txBody>
      </p:sp>
      <p:pic>
        <p:nvPicPr>
          <p:cNvPr id="2050" name="Picture 2" descr="Call Center Images – Browse 760,810 ...">
            <a:extLst>
              <a:ext uri="{FF2B5EF4-FFF2-40B4-BE49-F238E27FC236}">
                <a16:creationId xmlns:a16="http://schemas.microsoft.com/office/drawing/2014/main" id="{F042F1DB-3E37-4FFE-AC3B-5BAB76A4FBD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4995" y="4245269"/>
            <a:ext cx="2619375" cy="174307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308790385"/>
      </p:ext>
    </p:extLst>
  </p:cSld>
  <p:clrMapOvr>
    <a:masterClrMapping/>
  </p:clrMapOvr>
  <mc:AlternateContent xmlns:mc="http://schemas.openxmlformats.org/markup-compatibility/2006" xmlns:p14="http://schemas.microsoft.com/office/powerpoint/2010/main">
    <mc:Choice Requires="p14">
      <p:transition p14:dur="10" advTm="201155"/>
    </mc:Choice>
    <mc:Fallback xmlns="">
      <p:transition advTm="201155"/>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54562" y="929078"/>
            <a:ext cx="10189903"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إدارة الوقت والكفاءة أثناء المكالمات</a:t>
            </a:r>
          </a:p>
        </p:txBody>
      </p:sp>
      <p:sp>
        <p:nvSpPr>
          <p:cNvPr id="48" name="TextBox 47"/>
          <p:cNvSpPr txBox="1"/>
          <p:nvPr/>
        </p:nvSpPr>
        <p:spPr>
          <a:xfrm>
            <a:off x="825500" y="1622383"/>
            <a:ext cx="10541000" cy="4536563"/>
          </a:xfrm>
          <a:prstGeom prst="rect">
            <a:avLst/>
          </a:prstGeom>
          <a:noFill/>
        </p:spPr>
        <p:txBody>
          <a:bodyPr wrap="square" rtlCol="0">
            <a:spAutoFit/>
          </a:bodyPr>
          <a:lstStyle/>
          <a:p>
            <a:pPr algn="just" rtl="1">
              <a:lnSpc>
                <a:spcPct val="300000"/>
              </a:lnSpc>
            </a:pPr>
            <a:r>
              <a:rPr lang="ar-SY" sz="2000" dirty="0"/>
              <a:t>تُعرّف إدارة الوقت في سياق مراكز الاتصال بأنها تحقيق التوازن بين سرعة الخدمة وجودتها. </a:t>
            </a:r>
            <a:r>
              <a:rPr lang="ar-SY" sz="2000" dirty="0">
                <a:effectLst/>
                <a:ea typeface="Times New Roman" panose="02020603050405020304" pitchFamily="18" charset="0"/>
              </a:rPr>
              <a:t>وإن </a:t>
            </a:r>
            <a:r>
              <a:rPr lang="ar-SY" sz="2000" dirty="0"/>
              <a:t>إطالة المكالمة دون داعٍ قد تؤدي إلى انخفاض إنتاجية القسم وزيادة فترات الانتظار. ومع ذلك، فإن التسرع المفرط يترك انطباعاً بعدم الاهتمام. لذلك يجب تحديد المشكلة الأساسية في بداية المكالمة من خلال أسئلة تشخيصية دقيقة. </a:t>
            </a:r>
            <a:endParaRPr lang="en-US" sz="2000" dirty="0"/>
          </a:p>
          <a:p>
            <a:pPr algn="just" rtl="1">
              <a:lnSpc>
                <a:spcPct val="300000"/>
              </a:lnSpc>
            </a:pPr>
            <a:r>
              <a:rPr lang="ar-SY" sz="2000" dirty="0"/>
              <a:t>كما ينبغي توجيه الحوار بلطف نحو الحل دون تشتيت. يُعد تلخيص النقاط الرئيسة أثناء الحديث </a:t>
            </a:r>
            <a:endParaRPr lang="en-US" sz="2000" dirty="0"/>
          </a:p>
          <a:p>
            <a:pPr algn="just" rtl="1">
              <a:lnSpc>
                <a:spcPct val="250000"/>
              </a:lnSpc>
            </a:pPr>
            <a:r>
              <a:rPr lang="ar-SY" sz="2000" dirty="0"/>
              <a:t>وسيلة فعالة لتجنب التكرار. </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ثانياً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D335E47C-4151-4464-A1B6-D3F32E2C3C6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6</a:t>
            </a:r>
            <a:endParaRPr lang="ar-SA" sz="2400" b="1" dirty="0"/>
          </a:p>
        </p:txBody>
      </p:sp>
      <p:pic>
        <p:nvPicPr>
          <p:cNvPr id="3074" name="Picture 2" descr="Call Timer - Apps on Google Play">
            <a:extLst>
              <a:ext uri="{FF2B5EF4-FFF2-40B4-BE49-F238E27FC236}">
                <a16:creationId xmlns:a16="http://schemas.microsoft.com/office/drawing/2014/main" id="{5BD98E70-7798-4D6F-B316-D396A5FF8EE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42903" y="3589079"/>
            <a:ext cx="2143125" cy="2143125"/>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58064325"/>
      </p:ext>
    </p:extLst>
  </p:cSld>
  <p:clrMapOvr>
    <a:masterClrMapping/>
  </p:clrMapOvr>
  <mc:AlternateContent xmlns:mc="http://schemas.openxmlformats.org/markup-compatibility/2006" xmlns:p14="http://schemas.microsoft.com/office/powerpoint/2010/main">
    <mc:Choice Requires="p14">
      <p:transition p14:dur="10" advTm="158818"/>
    </mc:Choice>
    <mc:Fallback xmlns="">
      <p:transition advTm="158818"/>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825500" y="1487993"/>
            <a:ext cx="10541000" cy="4536563"/>
          </a:xfrm>
          <a:prstGeom prst="rect">
            <a:avLst/>
          </a:prstGeom>
          <a:noFill/>
        </p:spPr>
        <p:txBody>
          <a:bodyPr wrap="square" rtlCol="0">
            <a:spAutoFit/>
          </a:bodyPr>
          <a:lstStyle/>
          <a:p>
            <a:pPr algn="just" rtl="1">
              <a:lnSpc>
                <a:spcPct val="300000"/>
              </a:lnSpc>
            </a:pPr>
            <a:r>
              <a:rPr lang="ar-SY" sz="2000" dirty="0"/>
              <a:t>تومن المهم الالتزام بسياسات المؤسسة عند تقديم وعود زمنية محددة. كذلك فإن استخدام أنظمة إدارة المكالمات يسهم في تحسين الكفاءة التشغيلية. إن قياس مؤشرات الأداء مثل متوسط زمن المكالمة يساعد في ضبط الجودة. </a:t>
            </a:r>
          </a:p>
          <a:p>
            <a:pPr algn="just" rtl="1">
              <a:lnSpc>
                <a:spcPct val="300000"/>
              </a:lnSpc>
            </a:pPr>
            <a:r>
              <a:rPr lang="ar-SY" sz="2000" dirty="0"/>
              <a:t>ومع ذلك، لا ينبغي أن يكون التركيز على المؤشرات على حساب رضا العميل. </a:t>
            </a:r>
          </a:p>
          <a:p>
            <a:pPr algn="just" rtl="1">
              <a:lnSpc>
                <a:spcPct val="300000"/>
              </a:lnSpc>
            </a:pPr>
            <a:r>
              <a:rPr lang="ar-SY" sz="2000" b="1" dirty="0"/>
              <a:t>مثال</a:t>
            </a:r>
            <a:r>
              <a:rPr lang="ar-SY" sz="2000" dirty="0"/>
              <a:t>: موظف يحدد خطوات الحل بوضوح ويقود العميل خطوة بخطوة دون تشتت.</a:t>
            </a:r>
          </a:p>
          <a:p>
            <a:pPr algn="just" rtl="1">
              <a:lnSpc>
                <a:spcPct val="300000"/>
              </a:lnSpc>
            </a:pPr>
            <a:r>
              <a:rPr lang="ar-SY" sz="2000" b="1" dirty="0"/>
              <a:t>للاطلاع أكثر يمكن مشاهدة الفيديو على الرابط: </a:t>
            </a:r>
            <a:r>
              <a:rPr lang="ar-SY" sz="2000" b="1" u="sng" dirty="0">
                <a:hlinkClick r:id="rId3"/>
              </a:rPr>
              <a:t>اضغط هنا للدخول.</a:t>
            </a:r>
            <a:endParaRPr lang="ar-SY" sz="2000" b="1" u="sng" dirty="0"/>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ed Rectangle 1">
            <a:extLst>
              <a:ext uri="{FF2B5EF4-FFF2-40B4-BE49-F238E27FC236}">
                <a16:creationId xmlns:a16="http://schemas.microsoft.com/office/drawing/2014/main" id="{D335E47C-4151-4464-A1B6-D3F32E2C3C6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6</a:t>
            </a:r>
            <a:endParaRPr lang="ar-SA" sz="2400" b="1" dirty="0"/>
          </a:p>
        </p:txBody>
      </p:sp>
      <p:pic>
        <p:nvPicPr>
          <p:cNvPr id="4098" name="Picture 2" descr="Time Management Skills">
            <a:extLst>
              <a:ext uri="{FF2B5EF4-FFF2-40B4-BE49-F238E27FC236}">
                <a16:creationId xmlns:a16="http://schemas.microsoft.com/office/drawing/2014/main" id="{20E4A462-6EFE-405C-B30A-9491887D62E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03916" y="4318324"/>
            <a:ext cx="2962275" cy="154305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773491023"/>
      </p:ext>
    </p:extLst>
  </p:cSld>
  <p:clrMapOvr>
    <a:masterClrMapping/>
  </p:clrMapOvr>
  <mc:AlternateContent xmlns:mc="http://schemas.openxmlformats.org/markup-compatibility/2006" xmlns:p14="http://schemas.microsoft.com/office/powerpoint/2010/main">
    <mc:Choice Requires="p14">
      <p:transition p14:dur="10" advTm="158818"/>
    </mc:Choice>
    <mc:Fallback xmlns="">
      <p:transition advTm="158818"/>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729979" y="1014228"/>
            <a:ext cx="7734267"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خدمة العملاء عبر القنوات الرقمية</a:t>
            </a:r>
          </a:p>
        </p:txBody>
      </p:sp>
      <p:sp>
        <p:nvSpPr>
          <p:cNvPr id="48" name="TextBox 47"/>
          <p:cNvSpPr txBox="1"/>
          <p:nvPr/>
        </p:nvSpPr>
        <p:spPr>
          <a:xfrm>
            <a:off x="825500" y="1424064"/>
            <a:ext cx="10541000" cy="4536563"/>
          </a:xfrm>
          <a:prstGeom prst="rect">
            <a:avLst/>
          </a:prstGeom>
          <a:noFill/>
        </p:spPr>
        <p:txBody>
          <a:bodyPr wrap="square" rtlCol="0">
            <a:spAutoFit/>
          </a:bodyPr>
          <a:lstStyle/>
          <a:p>
            <a:pPr algn="just" rtl="1">
              <a:lnSpc>
                <a:spcPct val="300000"/>
              </a:lnSpc>
            </a:pPr>
            <a:r>
              <a:rPr lang="ar-SY" sz="2000" dirty="0"/>
              <a:t>أصبحت القنوات الرقمية مثل البريد الإلكتروني والدردشة الفورية ووسائل التواصل الاجتماعي جزءاً أساسياً من منظومة الخدمة. </a:t>
            </a:r>
            <a:r>
              <a:rPr lang="ar-SY" sz="2000" dirty="0">
                <a:effectLst/>
                <a:ea typeface="Times New Roman" panose="02020603050405020304" pitchFamily="18" charset="0"/>
              </a:rPr>
              <a:t>وإن </a:t>
            </a:r>
            <a:r>
              <a:rPr lang="ar-SY" sz="2000" dirty="0"/>
              <a:t>هذه القنوات تتطلب مهارات كتابية دقيقة تعكس المهنية والوضوح. فغياب الصوت يجعل اختيار الكلمات وترتيبها أكثر أهمية. كما أن سرعة الاستجابة الرقمية تُعد معياراً تنافسياً في البيئة الحديثة. ينبغي أن تتسم الرسائل بالاختصار المنظم مع توفير جميع المعلومات اللازمة. </a:t>
            </a:r>
          </a:p>
          <a:p>
            <a:pPr algn="just" rtl="1">
              <a:lnSpc>
                <a:spcPct val="300000"/>
              </a:lnSpc>
            </a:pPr>
            <a:r>
              <a:rPr lang="ar-SY" sz="2000" dirty="0"/>
              <a:t>كذلك يجب الحفاظ على نبرة مهذبة خالية من التحيز أو العاطفة المفرطة. </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ثالثاً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D455CFE8-C7C3-4011-9D62-562EC22DBF3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6</a:t>
            </a:r>
            <a:endParaRPr lang="ar-SA" sz="2400" b="1" dirty="0"/>
          </a:p>
        </p:txBody>
      </p:sp>
      <p:pic>
        <p:nvPicPr>
          <p:cNvPr id="5122" name="Picture 2" descr="Digital Customer Experience ...">
            <a:extLst>
              <a:ext uri="{FF2B5EF4-FFF2-40B4-BE49-F238E27FC236}">
                <a16:creationId xmlns:a16="http://schemas.microsoft.com/office/drawing/2014/main" id="{164916DA-8518-4309-96FE-0FBC4322C04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50011" y="4217552"/>
            <a:ext cx="2619375" cy="1743075"/>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636507859"/>
      </p:ext>
    </p:extLst>
  </p:cSld>
  <p:clrMapOvr>
    <a:masterClrMapping/>
  </p:clrMapOvr>
  <mc:AlternateContent xmlns:mc="http://schemas.openxmlformats.org/markup-compatibility/2006" xmlns:p14="http://schemas.microsoft.com/office/powerpoint/2010/main">
    <mc:Choice Requires="p14">
      <p:transition p14:dur="10" advTm="169180"/>
    </mc:Choice>
    <mc:Fallback xmlns="">
      <p:transition advTm="16918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804668" y="1513490"/>
            <a:ext cx="10541000" cy="4536563"/>
          </a:xfrm>
          <a:prstGeom prst="rect">
            <a:avLst/>
          </a:prstGeom>
          <a:noFill/>
        </p:spPr>
        <p:txBody>
          <a:bodyPr wrap="square" rtlCol="0">
            <a:spAutoFit/>
          </a:bodyPr>
          <a:lstStyle/>
          <a:p>
            <a:pPr algn="just" rtl="1">
              <a:lnSpc>
                <a:spcPct val="300000"/>
              </a:lnSpc>
            </a:pPr>
            <a:r>
              <a:rPr lang="ar-SY" sz="2000" dirty="0"/>
              <a:t>في منصات التواصل الاجتماعي، يكون الرد علنياً أحياناً، مما يضاعف أثره على السمعة المؤسسية. لذلك ينبغي صياغة الردود بعناية مع مراعاة الصورة العامة للعلامة التجارية. كما أن توثيق المراسلات الرقمية يسهل الرجوع إليها عند الحاجة. وعليه فإن إدارة القنوات الرقمية تمثل امتداداً استراتيجياً لسياسات خدمة العملاء التقليدية.</a:t>
            </a:r>
          </a:p>
          <a:p>
            <a:pPr algn="just" rtl="1">
              <a:lnSpc>
                <a:spcPct val="300000"/>
              </a:lnSpc>
            </a:pPr>
            <a:r>
              <a:rPr lang="ar-SY" sz="2000" b="1" dirty="0"/>
              <a:t>مثال</a:t>
            </a:r>
            <a:r>
              <a:rPr lang="ar-SY" sz="2000" dirty="0"/>
              <a:t>: عند شكوى عميل علناً على منصة تواصل اجتماعي، يكون الرد المهني كالتالي: </a:t>
            </a:r>
            <a:endParaRPr lang="en-US" sz="2000" dirty="0"/>
          </a:p>
          <a:p>
            <a:pPr algn="just" rtl="1">
              <a:lnSpc>
                <a:spcPct val="300000"/>
              </a:lnSpc>
            </a:pPr>
            <a:r>
              <a:rPr lang="ar-SY" sz="2000" dirty="0"/>
              <a:t>"نعتذر عن الإزعاج، يسعدنا خدمتك عبر الرسائل الخاصة لمتابعة طلبك ومعالجته فوراً".</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ed Rectangle 1">
            <a:extLst>
              <a:ext uri="{FF2B5EF4-FFF2-40B4-BE49-F238E27FC236}">
                <a16:creationId xmlns:a16="http://schemas.microsoft.com/office/drawing/2014/main" id="{D455CFE8-C7C3-4011-9D62-562EC22DBF3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6</a:t>
            </a:r>
            <a:endParaRPr lang="ar-SA" sz="2400" b="1" dirty="0"/>
          </a:p>
        </p:txBody>
      </p:sp>
      <p:pic>
        <p:nvPicPr>
          <p:cNvPr id="6146" name="Picture 2" descr="Digital Self-Service for Product and ...">
            <a:extLst>
              <a:ext uri="{FF2B5EF4-FFF2-40B4-BE49-F238E27FC236}">
                <a16:creationId xmlns:a16="http://schemas.microsoft.com/office/drawing/2014/main" id="{838C5F54-4936-4431-A4BE-DDE6EFFB4EF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04668" y="3928188"/>
            <a:ext cx="3286125" cy="1715991"/>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36120246"/>
      </p:ext>
    </p:extLst>
  </p:cSld>
  <p:clrMapOvr>
    <a:masterClrMapping/>
  </p:clrMapOvr>
  <mc:AlternateContent xmlns:mc="http://schemas.openxmlformats.org/markup-compatibility/2006" xmlns:p14="http://schemas.microsoft.com/office/powerpoint/2010/main">
    <mc:Choice Requires="p14">
      <p:transition p14:dur="10" advTm="169180"/>
    </mc:Choice>
    <mc:Fallback xmlns="">
      <p:transition advTm="16918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351966" y="960093"/>
            <a:ext cx="7734267"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توظيف التكنولوجيا لتعزيز تجربة العميل</a:t>
            </a:r>
          </a:p>
        </p:txBody>
      </p:sp>
      <p:sp>
        <p:nvSpPr>
          <p:cNvPr id="48" name="TextBox 47"/>
          <p:cNvSpPr txBox="1"/>
          <p:nvPr/>
        </p:nvSpPr>
        <p:spPr>
          <a:xfrm>
            <a:off x="825500" y="1513490"/>
            <a:ext cx="10541000" cy="4536563"/>
          </a:xfrm>
          <a:prstGeom prst="rect">
            <a:avLst/>
          </a:prstGeom>
          <a:noFill/>
        </p:spPr>
        <p:txBody>
          <a:bodyPr wrap="square" rtlCol="0">
            <a:spAutoFit/>
          </a:bodyPr>
          <a:lstStyle/>
          <a:p>
            <a:pPr algn="just" rtl="1">
              <a:lnSpc>
                <a:spcPct val="300000"/>
              </a:lnSpc>
            </a:pPr>
            <a:r>
              <a:rPr lang="ar-SY" sz="2000" dirty="0"/>
              <a:t>إن التكنولوجيا ليست بديلاً عن العنصر البشري، بل أداة داعمة لتحسين الكفاءة والدقة. تشمل هذه الأدوات أنظمة تحديد هوية المتصل، وبرمجيات إدارة علاقات العملاء</a:t>
            </a:r>
            <a:r>
              <a:rPr lang="en-US" sz="2000" dirty="0"/>
              <a:t>، </a:t>
            </a:r>
            <a:r>
              <a:rPr lang="ar-SY" sz="2000" dirty="0"/>
              <a:t>وقواعد البيانات التفاعلية. تسهم هذه الأنظمة في توفير معلومات فورية عن تاريخ العميل وتفضيلاته. كما أنها تساعد في تقليل زمن الانتظار وتحسين تخصيص الخدمة. ومع ذلك، فإن الاعتماد المفرط على التكنولوجيا دون تدريب مناسب قد يؤدي إلى أخطاء تشغيلية. وينبغي أن يكون الموظف قادراً </a:t>
            </a:r>
          </a:p>
          <a:p>
            <a:pPr algn="just" rtl="1">
              <a:lnSpc>
                <a:spcPct val="300000"/>
              </a:lnSpc>
            </a:pPr>
            <a:r>
              <a:rPr lang="ar-SY" sz="2000" dirty="0"/>
              <a:t>على استخدام النظام بكفاءة دون أن يشعر العميل بالتجاهل. </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a:solidFill>
                  <a:schemeClr val="bg1"/>
                </a:solidFill>
                <a:latin typeface="Tahoma" panose="020B0604030504040204" pitchFamily="34" charset="0"/>
                <a:ea typeface="Tahoma" panose="020B0604030504040204" pitchFamily="34" charset="0"/>
                <a:cs typeface="Tahoma" panose="020B0604030504040204" pitchFamily="34" charset="0"/>
              </a:rPr>
              <a:t>رابعاً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D455CFE8-C7C3-4011-9D62-562EC22DBF3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6</a:t>
            </a:r>
            <a:endParaRPr lang="ar-SA" sz="2400" b="1" dirty="0"/>
          </a:p>
        </p:txBody>
      </p:sp>
      <p:pic>
        <p:nvPicPr>
          <p:cNvPr id="2" name="Picture 1">
            <a:extLst>
              <a:ext uri="{FF2B5EF4-FFF2-40B4-BE49-F238E27FC236}">
                <a16:creationId xmlns:a16="http://schemas.microsoft.com/office/drawing/2014/main" id="{B08B3E51-4C46-4D61-AA18-AFCE7E5BB1E9}"/>
              </a:ext>
            </a:extLst>
          </p:cNvPr>
          <p:cNvPicPr>
            <a:picLocks noChangeAspect="1"/>
          </p:cNvPicPr>
          <p:nvPr/>
        </p:nvPicPr>
        <p:blipFill>
          <a:blip r:embed="rId4"/>
          <a:stretch>
            <a:fillRect/>
          </a:stretch>
        </p:blipFill>
        <p:spPr>
          <a:xfrm>
            <a:off x="925674" y="4383055"/>
            <a:ext cx="2857500" cy="1600200"/>
          </a:xfrm>
          <a:prstGeom prst="rect">
            <a:avLst/>
          </a:prstGeom>
        </p:spPr>
      </p:pic>
    </p:spTree>
    <p:custDataLst>
      <p:tags r:id="rId1"/>
    </p:custDataLst>
    <p:extLst>
      <p:ext uri="{BB962C8B-B14F-4D97-AF65-F5344CB8AC3E}">
        <p14:creationId xmlns:p14="http://schemas.microsoft.com/office/powerpoint/2010/main" val="963546723"/>
      </p:ext>
    </p:extLst>
  </p:cSld>
  <p:clrMapOvr>
    <a:masterClrMapping/>
  </p:clrMapOvr>
  <mc:AlternateContent xmlns:mc="http://schemas.openxmlformats.org/markup-compatibility/2006" xmlns:p14="http://schemas.microsoft.com/office/powerpoint/2010/main">
    <mc:Choice Requires="p14">
      <p:transition p14:dur="10" advTm="162383"/>
    </mc:Choice>
    <mc:Fallback xmlns="">
      <p:transition advTm="162383"/>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825500" y="1554484"/>
            <a:ext cx="10541000" cy="4536563"/>
          </a:xfrm>
          <a:prstGeom prst="rect">
            <a:avLst/>
          </a:prstGeom>
          <a:noFill/>
        </p:spPr>
        <p:txBody>
          <a:bodyPr wrap="square" rtlCol="0">
            <a:spAutoFit/>
          </a:bodyPr>
          <a:lstStyle/>
          <a:p>
            <a:pPr algn="just" rtl="1">
              <a:lnSpc>
                <a:spcPct val="300000"/>
              </a:lnSpc>
            </a:pPr>
            <a:r>
              <a:rPr lang="ar-SY" sz="2000" dirty="0"/>
              <a:t>كما أن حماية بيانات العملاء تمثل بُعداً أخلاقياً وقانونياً مهماً. إن التكامل بين التكنولوجيا والمهارات الإنسانية يعزز جودة الخدمة الشاملة. وتشير الاتجاهات الحديثة إلى أن المؤسسات الناجحة هي التي تحقق هذا التوازن بفعالية. وبالتالي فإن توظيف التكنولوجيا بشكل استراتيجي يرفع مستوى الرضا ويعزز التنافسية المؤسسية.</a:t>
            </a:r>
          </a:p>
          <a:p>
            <a:pPr algn="just" rtl="1">
              <a:lnSpc>
                <a:spcPct val="300000"/>
              </a:lnSpc>
            </a:pPr>
            <a:r>
              <a:rPr lang="ar-SY" sz="2000" b="1" dirty="0"/>
              <a:t>مثال</a:t>
            </a:r>
            <a:r>
              <a:rPr lang="ar-SY" sz="2000" dirty="0"/>
              <a:t>: عند استخدام نظام إدارة علاقات العملاء</a:t>
            </a:r>
            <a:r>
              <a:rPr lang="en-US" sz="2000" dirty="0"/>
              <a:t>، </a:t>
            </a:r>
            <a:r>
              <a:rPr lang="ar-SY" sz="2000" dirty="0"/>
              <a:t>يمكن للموظف استعراض بيانات العميل فوراً </a:t>
            </a:r>
          </a:p>
          <a:p>
            <a:pPr algn="just" rtl="1">
              <a:lnSpc>
                <a:spcPct val="300000"/>
              </a:lnSpc>
            </a:pPr>
            <a:r>
              <a:rPr lang="ar-SY" sz="2000" dirty="0"/>
              <a:t>وتقديم إجابة مخصصة، لكن دون تدريب مناسب، قد يشعر العميل بالإهمال رغم توفر التكنولوجيا.</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ed Rectangle 1">
            <a:extLst>
              <a:ext uri="{FF2B5EF4-FFF2-40B4-BE49-F238E27FC236}">
                <a16:creationId xmlns:a16="http://schemas.microsoft.com/office/drawing/2014/main" id="{D455CFE8-C7C3-4011-9D62-562EC22DBF3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6</a:t>
            </a:r>
            <a:endParaRPr lang="ar-SA" sz="2400" b="1" dirty="0"/>
          </a:p>
        </p:txBody>
      </p:sp>
      <p:pic>
        <p:nvPicPr>
          <p:cNvPr id="7170" name="Picture 2" descr="Customer Experience: Crafting Memorable ...">
            <a:extLst>
              <a:ext uri="{FF2B5EF4-FFF2-40B4-BE49-F238E27FC236}">
                <a16:creationId xmlns:a16="http://schemas.microsoft.com/office/drawing/2014/main" id="{9661061B-B7FE-4933-A92A-F7F01F9279A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63094" y="3722040"/>
            <a:ext cx="2390775" cy="1914525"/>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867640231"/>
      </p:ext>
    </p:extLst>
  </p:cSld>
  <p:clrMapOvr>
    <a:masterClrMapping/>
  </p:clrMapOvr>
  <mc:AlternateContent xmlns:mc="http://schemas.openxmlformats.org/markup-compatibility/2006" xmlns:p14="http://schemas.microsoft.com/office/powerpoint/2010/main">
    <mc:Choice Requires="p14">
      <p:transition p14:dur="10" advTm="162383"/>
    </mc:Choice>
    <mc:Fallback xmlns="">
      <p:transition advTm="162383"/>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311280" y="966945"/>
            <a:ext cx="4509569" cy="892552"/>
          </a:xfrm>
          <a:prstGeom prst="rect">
            <a:avLst/>
          </a:prstGeom>
          <a:noFill/>
        </p:spPr>
        <p:txBody>
          <a:bodyPr wrap="none" rtlCol="0">
            <a:spAutoFit/>
          </a:bodyPr>
          <a:lstStyle/>
          <a:p>
            <a:pPr algn="ctr" rtl="1"/>
            <a:r>
              <a:rPr lang="ar-SY" sz="2600" b="1" dirty="0">
                <a:solidFill>
                  <a:srgbClr val="00B0F0"/>
                </a:solidFill>
                <a:latin typeface="Alexandria" charset="0"/>
                <a:cs typeface="Alexandria" charset="0"/>
              </a:rPr>
              <a:t>المحور الثالث</a:t>
            </a:r>
          </a:p>
          <a:p>
            <a:pPr algn="ctr" rtl="1"/>
            <a:r>
              <a:rPr lang="ar-SY" sz="2600" dirty="0">
                <a:solidFill>
                  <a:srgbClr val="00B0F0"/>
                </a:solidFill>
                <a:latin typeface="Alexandria" charset="0"/>
                <a:cs typeface="Alexandria" charset="0"/>
              </a:rPr>
              <a:t>إدارة المواقف الصعبة والعملاء الغاضبين</a:t>
            </a:r>
            <a:endParaRPr lang="en-US" sz="2600" dirty="0">
              <a:solidFill>
                <a:srgbClr val="00B0F0"/>
              </a:solidFill>
              <a:latin typeface="Alexandria" charset="0"/>
              <a:cs typeface="Alexandria" charset="0"/>
            </a:endParaRPr>
          </a:p>
        </p:txBody>
      </p:sp>
      <p:sp>
        <p:nvSpPr>
          <p:cNvPr id="43" name="TextBox 42"/>
          <p:cNvSpPr txBox="1"/>
          <p:nvPr/>
        </p:nvSpPr>
        <p:spPr>
          <a:xfrm>
            <a:off x="5018860" y="1237666"/>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sp>
        <p:nvSpPr>
          <p:cNvPr id="13" name="Rectangle 12">
            <a:extLst>
              <a:ext uri="{FF2B5EF4-FFF2-40B4-BE49-F238E27FC236}">
                <a16:creationId xmlns:a16="http://schemas.microsoft.com/office/drawing/2014/main" id="{C504F62E-8BC8-4B99-8222-9BB029620E88}"/>
              </a:ext>
            </a:extLst>
          </p:cNvPr>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Graphic 21">
            <a:extLst>
              <a:ext uri="{FF2B5EF4-FFF2-40B4-BE49-F238E27FC236}">
                <a16:creationId xmlns:a16="http://schemas.microsoft.com/office/drawing/2014/main" id="{D7357DC3-1495-4B9E-9DD3-5C06A71CC68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5" name="Rounded Rectangle 1">
            <a:extLst>
              <a:ext uri="{FF2B5EF4-FFF2-40B4-BE49-F238E27FC236}">
                <a16:creationId xmlns:a16="http://schemas.microsoft.com/office/drawing/2014/main" id="{5046177F-C0E1-4ECA-A26F-63C841F769C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6</a:t>
            </a:r>
            <a:endParaRPr lang="ar-SA" sz="2400" b="1" dirty="0"/>
          </a:p>
        </p:txBody>
      </p:sp>
    </p:spTree>
    <p:extLst>
      <p:ext uri="{BB962C8B-B14F-4D97-AF65-F5344CB8AC3E}">
        <p14:creationId xmlns:p14="http://schemas.microsoft.com/office/powerpoint/2010/main" val="3413546418"/>
      </p:ext>
    </p:extLst>
  </p:cSld>
  <p:clrMapOvr>
    <a:masterClrMapping/>
  </p:clrMapOvr>
  <mc:AlternateContent xmlns:mc="http://schemas.openxmlformats.org/markup-compatibility/2006" xmlns:p14="http://schemas.microsoft.com/office/powerpoint/2010/main">
    <mc:Choice Requires="p14">
      <p:transition spd="slow" p14:dur="2000" advTm="7091"/>
    </mc:Choice>
    <mc:Fallback xmlns="">
      <p:transition spd="slow" advTm="709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894051" y="1197737"/>
            <a:ext cx="4650962" cy="5113644"/>
          </a:xfrm>
          <a:prstGeom prst="rect">
            <a:avLst/>
          </a:prstGeom>
        </p:spPr>
        <p:txBody>
          <a:bodyPr wrap="square">
            <a:spAutoFit/>
          </a:bodyPr>
          <a:lstStyle/>
          <a:p>
            <a:pPr algn="just" rtl="1">
              <a:lnSpc>
                <a:spcPct val="150000"/>
              </a:lnSpc>
            </a:pPr>
            <a:r>
              <a:rPr lang="ar-SY" sz="2000" dirty="0"/>
              <a:t>تُعد إدارة العملاء الصعبين من أكثر التحديات تعقيداً في بيئة خدمة العملاء المعاصرة، لما تتضمنه من أبعاد نفسية وسلوكية وتنظيمية متداخلة. فالسلوك الغاضب أو العدواني لا يُفهم بمعزل عن سياقه، بل يرتبط غالباً بتوقعات غير </a:t>
            </a:r>
            <a:r>
              <a:rPr lang="ar-SY" sz="2000" dirty="0" err="1"/>
              <a:t>مُلبّاة</a:t>
            </a:r>
            <a:r>
              <a:rPr lang="ar-SY" sz="2000" dirty="0"/>
              <a:t> أو شعور بفقدان العدالة. ومن ثمّ فإن إدارة الصراع تتطلب مهارات اتصال تفاوضية قادرة على تحويل التوتر إلى حوار بنّاء قائم على الحلول المشتركة. كما أن إنهاء الموقف بصورة إيجابية يمثل عنصراً حاسماً في تشكيل الانطباع النهائي واستعادة الثقة. وتؤكد الأدبيات أن الاحترافية لا تتجلى في تجنب الصراع، بل في إدارته بكفاءة واتزان.</a:t>
            </a:r>
          </a:p>
        </p:txBody>
      </p:sp>
      <p:sp>
        <p:nvSpPr>
          <p:cNvPr id="17" name="TextBox 16"/>
          <p:cNvSpPr txBox="1"/>
          <p:nvPr/>
        </p:nvSpPr>
        <p:spPr>
          <a:xfrm>
            <a:off x="6905603" y="4342194"/>
            <a:ext cx="4392346" cy="492443"/>
          </a:xfrm>
          <a:prstGeom prst="rect">
            <a:avLst/>
          </a:prstGeom>
          <a:noFill/>
        </p:spPr>
        <p:txBody>
          <a:bodyPr wrap="square" rtlCol="0">
            <a:spAutoFit/>
          </a:bodyPr>
          <a:lstStyle/>
          <a:p>
            <a:pPr algn="ctr"/>
            <a:r>
              <a:rPr lang="ar-SY" sz="2600" b="1" dirty="0">
                <a:solidFill>
                  <a:srgbClr val="00B0F0"/>
                </a:solidFill>
                <a:latin typeface="Alexandria" charset="0"/>
                <a:cs typeface="Alexandria" charset="0"/>
              </a:rPr>
              <a:t>مقدمة تحليلية</a:t>
            </a:r>
            <a:endParaRPr lang="ar-SY" sz="2600" dirty="0">
              <a:solidFill>
                <a:srgbClr val="00B0F0"/>
              </a:solidFill>
              <a:latin typeface="Alexandria" charset="0"/>
              <a:cs typeface="Alexandria" charset="0"/>
            </a:endParaRPr>
          </a:p>
        </p:txBody>
      </p:sp>
      <p:sp>
        <p:nvSpPr>
          <p:cNvPr id="13" name="Rectangle 12">
            <a:extLst>
              <a:ext uri="{FF2B5EF4-FFF2-40B4-BE49-F238E27FC236}">
                <a16:creationId xmlns:a16="http://schemas.microsoft.com/office/drawing/2014/main" id="{0A42A053-B159-4774-8B00-177B4403EA6B}"/>
              </a:ext>
            </a:extLst>
          </p:cNvPr>
          <p:cNvSpPr/>
          <p:nvPr/>
        </p:nvSpPr>
        <p:spPr>
          <a:xfrm>
            <a:off x="5827455" y="351546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4" name="TextBox 13">
            <a:extLst>
              <a:ext uri="{FF2B5EF4-FFF2-40B4-BE49-F238E27FC236}">
                <a16:creationId xmlns:a16="http://schemas.microsoft.com/office/drawing/2014/main" id="{CB292B76-7816-4ED3-A87A-13B73B4252DE}"/>
              </a:ext>
            </a:extLst>
          </p:cNvPr>
          <p:cNvSpPr txBox="1"/>
          <p:nvPr/>
        </p:nvSpPr>
        <p:spPr>
          <a:xfrm>
            <a:off x="5895220" y="3635439"/>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sp>
        <p:nvSpPr>
          <p:cNvPr id="11" name="Rectangle 10">
            <a:extLst>
              <a:ext uri="{FF2B5EF4-FFF2-40B4-BE49-F238E27FC236}">
                <a16:creationId xmlns:a16="http://schemas.microsoft.com/office/drawing/2014/main" id="{21821F4C-D2CF-4230-A4CC-842A0B7CC33E}"/>
              </a:ext>
            </a:extLst>
          </p:cNvPr>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a:extLst>
              <a:ext uri="{FF2B5EF4-FFF2-40B4-BE49-F238E27FC236}">
                <a16:creationId xmlns:a16="http://schemas.microsoft.com/office/drawing/2014/main" id="{5C04982A-0461-45A9-BDED-52E310B82F2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5" name="Rounded Rectangle 1">
            <a:extLst>
              <a:ext uri="{FF2B5EF4-FFF2-40B4-BE49-F238E27FC236}">
                <a16:creationId xmlns:a16="http://schemas.microsoft.com/office/drawing/2014/main" id="{1FE7D1B7-6DA0-4C22-A967-C4938A96CCAA}"/>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6</a:t>
            </a:r>
            <a:endParaRPr lang="ar-SA" sz="2400" b="1" dirty="0"/>
          </a:p>
        </p:txBody>
      </p:sp>
    </p:spTree>
    <p:extLst>
      <p:ext uri="{BB962C8B-B14F-4D97-AF65-F5344CB8AC3E}">
        <p14:creationId xmlns:p14="http://schemas.microsoft.com/office/powerpoint/2010/main" val="2121536285"/>
      </p:ext>
    </p:extLst>
  </p:cSld>
  <p:clrMapOvr>
    <a:masterClrMapping/>
  </p:clrMapOvr>
  <p:transition spd="slow" advTm="68810">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995316" y="931453"/>
            <a:ext cx="8361590"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فهم طبيعة العملاء الصعبين</a:t>
            </a:r>
          </a:p>
        </p:txBody>
      </p:sp>
      <p:sp>
        <p:nvSpPr>
          <p:cNvPr id="48" name="TextBox 47"/>
          <p:cNvSpPr txBox="1"/>
          <p:nvPr/>
        </p:nvSpPr>
        <p:spPr>
          <a:xfrm>
            <a:off x="753140" y="1598423"/>
            <a:ext cx="10613360" cy="4415632"/>
          </a:xfrm>
          <a:prstGeom prst="rect">
            <a:avLst/>
          </a:prstGeom>
          <a:noFill/>
        </p:spPr>
        <p:txBody>
          <a:bodyPr wrap="square" rtlCol="0">
            <a:spAutoFit/>
          </a:bodyPr>
          <a:lstStyle/>
          <a:p>
            <a:pPr algn="just" defTabSz="344488" rtl="1">
              <a:lnSpc>
                <a:spcPct val="300000"/>
              </a:lnSpc>
              <a:spcAft>
                <a:spcPts val="800"/>
              </a:spcAft>
              <a:tabLst>
                <a:tab pos="285750" algn="l"/>
              </a:tabLst>
            </a:pPr>
            <a:r>
              <a:rPr lang="ar-SY" sz="2000" dirty="0"/>
              <a:t>يُعرف العملاء الصعبين بأنهم الأفراد الذين يُظهرون سلوكاً يتسم بالانفعال أو العدوانية أو عدم الرضا المستمر أثناء التفاعل الخدمي. ويجب التمييز بين صعوبة الشخص وصعوبة الموقف، إذ قد يكون العميل بطبيعته هادئاً لكنه يمر بظرف ضاغط انعكس على سلوكه. كما أن بعض العملاء يمتلكون توقعات مرتفعة جداً تتجاوز الإمكانات التشغيلية للمؤسسة. من الناحية النفسية، يرتبط السلوك الغاضب غالباً بإحساس بفقدان السيطرة أو الشعور بعدم العدالة. </a:t>
            </a:r>
          </a:p>
          <a:p>
            <a:pPr algn="just" defTabSz="344488" rtl="1">
              <a:lnSpc>
                <a:spcPct val="200000"/>
              </a:lnSpc>
              <a:spcAft>
                <a:spcPts val="800"/>
              </a:spcAft>
              <a:tabLst>
                <a:tab pos="285750" algn="l"/>
              </a:tabLst>
            </a:pPr>
            <a:r>
              <a:rPr lang="ar-SY" sz="2000" dirty="0"/>
              <a:t>لذلك فإن تفسير السلوك يجب أن يتم ضمن سياقه وليس بصورة شخصية. </a:t>
            </a:r>
            <a:endParaRPr lang="en-US" sz="2000"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أولاً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19E9E171-ABD4-4C4C-B079-DE53660617BA}"/>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6</a:t>
            </a:r>
            <a:endParaRPr lang="ar-SA" sz="2400" b="1" dirty="0"/>
          </a:p>
        </p:txBody>
      </p:sp>
      <p:pic>
        <p:nvPicPr>
          <p:cNvPr id="8196" name="Picture 4" descr="Understanding Your Customers">
            <a:extLst>
              <a:ext uri="{FF2B5EF4-FFF2-40B4-BE49-F238E27FC236}">
                <a16:creationId xmlns:a16="http://schemas.microsoft.com/office/drawing/2014/main" id="{ADE019D5-BDE1-4E1A-A37A-26D6F9299AD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66728" y="4385280"/>
            <a:ext cx="2809875" cy="16287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74648445"/>
      </p:ext>
    </p:extLst>
  </p:cSld>
  <p:clrMapOvr>
    <a:masterClrMapping/>
  </p:clrMapOvr>
  <mc:AlternateContent xmlns:mc="http://schemas.openxmlformats.org/markup-compatibility/2006" xmlns:p14="http://schemas.microsoft.com/office/powerpoint/2010/main">
    <mc:Choice Requires="p14">
      <p:transition p14:dur="10" advTm="200392"/>
    </mc:Choice>
    <mc:Fallback xmlns="">
      <p:transition advTm="200392"/>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753140" y="1618728"/>
            <a:ext cx="10613360" cy="3620543"/>
          </a:xfrm>
          <a:prstGeom prst="rect">
            <a:avLst/>
          </a:prstGeom>
          <a:noFill/>
        </p:spPr>
        <p:txBody>
          <a:bodyPr wrap="square" rtlCol="0">
            <a:spAutoFit/>
          </a:bodyPr>
          <a:lstStyle/>
          <a:p>
            <a:pPr algn="just" defTabSz="344488" rtl="1">
              <a:lnSpc>
                <a:spcPct val="300000"/>
              </a:lnSpc>
              <a:spcAft>
                <a:spcPts val="800"/>
              </a:spcAft>
              <a:tabLst>
                <a:tab pos="285750" algn="l"/>
              </a:tabLst>
            </a:pPr>
            <a:r>
              <a:rPr lang="ar-SY" sz="2000" dirty="0"/>
              <a:t>وإن اعتبار العميل “مشكلة” بحد ذاته يُعد خطأً إدارياً، فالمشكلة الحقيقية تكمن في كيفية إدارة التفاعل. كما أن تصنيف أنماط العملاء يساعد في اختيار أسلوب الاستجابة المناسب لكل حالة. ويُعد فهم دوافع السلوك خطوة أساسية لتجنب التصعيد غير الضروري. إن التعامل العلمي مع هذه الفئة يتطلب تدريباً متخصصاً في مهارات الذكاء العاطفي وضبط النفس. وعليه فإن إدراك طبيعة العملاء الصعبين يمثل الأساس المنهجي لإدارة الموقف بكفاءة.</a:t>
            </a:r>
            <a:endParaRPr lang="en-US" sz="2000"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ed Rectangle 1">
            <a:extLst>
              <a:ext uri="{FF2B5EF4-FFF2-40B4-BE49-F238E27FC236}">
                <a16:creationId xmlns:a16="http://schemas.microsoft.com/office/drawing/2014/main" id="{19E9E171-ABD4-4C4C-B079-DE53660617BA}"/>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6</a:t>
            </a:r>
            <a:endParaRPr lang="ar-SA" sz="2400" b="1" dirty="0"/>
          </a:p>
        </p:txBody>
      </p:sp>
      <p:pic>
        <p:nvPicPr>
          <p:cNvPr id="14338" name="Picture 2" descr="Understanding Customer Behaviour ...">
            <a:extLst>
              <a:ext uri="{FF2B5EF4-FFF2-40B4-BE49-F238E27FC236}">
                <a16:creationId xmlns:a16="http://schemas.microsoft.com/office/drawing/2014/main" id="{52D79CA2-C5D2-4150-B10D-A4093A90215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87393" y="4342505"/>
            <a:ext cx="2752725" cy="16573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06420207"/>
      </p:ext>
    </p:extLst>
  </p:cSld>
  <p:clrMapOvr>
    <a:masterClrMapping/>
  </p:clrMapOvr>
  <mc:AlternateContent xmlns:mc="http://schemas.openxmlformats.org/markup-compatibility/2006" xmlns:p14="http://schemas.microsoft.com/office/powerpoint/2010/main">
    <mc:Choice Requires="p14">
      <p:transition p14:dur="10" advTm="200392"/>
    </mc:Choice>
    <mc:Fallback xmlns="">
      <p:transition advTm="200392"/>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133196" y="921852"/>
            <a:ext cx="8361590"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إنهاء الموقف بإيجابية واستعادة الثقة</a:t>
            </a:r>
          </a:p>
        </p:txBody>
      </p:sp>
      <p:sp>
        <p:nvSpPr>
          <p:cNvPr id="48" name="TextBox 47"/>
          <p:cNvSpPr txBox="1"/>
          <p:nvPr/>
        </p:nvSpPr>
        <p:spPr>
          <a:xfrm>
            <a:off x="762000" y="1652139"/>
            <a:ext cx="10541000" cy="4395499"/>
          </a:xfrm>
          <a:prstGeom prst="rect">
            <a:avLst/>
          </a:prstGeom>
          <a:noFill/>
        </p:spPr>
        <p:txBody>
          <a:bodyPr wrap="square" rtlCol="0">
            <a:spAutoFit/>
          </a:bodyPr>
          <a:lstStyle/>
          <a:p>
            <a:pPr algn="just" defTabSz="344488" rtl="1">
              <a:lnSpc>
                <a:spcPct val="300000"/>
              </a:lnSpc>
              <a:spcAft>
                <a:spcPts val="800"/>
              </a:spcAft>
              <a:tabLst>
                <a:tab pos="285750" algn="l"/>
              </a:tabLst>
            </a:pPr>
            <a:r>
              <a:rPr lang="ar-SY" sz="2000" dirty="0"/>
              <a:t>يمثل ختام التفاعل مرحلة حاسمة في تشكيل الانطباع النهائي للعميل. </a:t>
            </a:r>
            <a:r>
              <a:rPr lang="ar-SY" sz="2000" dirty="0">
                <a:effectLst/>
                <a:ea typeface="Times New Roman" panose="02020603050405020304" pitchFamily="18" charset="0"/>
              </a:rPr>
              <a:t>وإن </a:t>
            </a:r>
            <a:r>
              <a:rPr lang="ar-SY" sz="2000" dirty="0"/>
              <a:t>ما يتذكره العميل غالباً هو كيفية انتهاء الموقف وليس تفاصيل بدايته. لذلك يجب تلخيص الحل المتفق عليه والتأكد من رضا العميل عنه. كما يُستحسن توجيه الشكر للعميل على صبره أو على لفت الانتباه إلى المشكلة. </a:t>
            </a:r>
          </a:p>
          <a:p>
            <a:pPr algn="just" defTabSz="344488" rtl="1">
              <a:lnSpc>
                <a:spcPct val="300000"/>
              </a:lnSpc>
              <a:spcAft>
                <a:spcPts val="800"/>
              </a:spcAft>
              <a:tabLst>
                <a:tab pos="285750" algn="l"/>
              </a:tabLst>
            </a:pPr>
            <a:r>
              <a:rPr lang="ar-SY" sz="2000" dirty="0"/>
              <a:t>هذه الخطوة تعزز الشعور بالتقدير المتبادل. إضافة إلى ذلك، فإن المتابعة اللاحقة </a:t>
            </a:r>
          </a:p>
          <a:p>
            <a:pPr algn="just" defTabSz="344488" rtl="1">
              <a:lnSpc>
                <a:spcPct val="150000"/>
              </a:lnSpc>
              <a:spcAft>
                <a:spcPts val="800"/>
              </a:spcAft>
              <a:tabLst>
                <a:tab pos="285750" algn="l"/>
              </a:tabLst>
            </a:pPr>
            <a:r>
              <a:rPr lang="ar-SY" sz="2000" dirty="0"/>
              <a:t>بعد حل المشكلة تعكس التزاماً طويل الأمد.</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ثانياً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84F2069F-A1F4-4D81-AF7B-4C2FFB24F34E}"/>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6</a:t>
            </a:r>
            <a:endParaRPr lang="ar-SA" sz="2400" b="1" dirty="0"/>
          </a:p>
        </p:txBody>
      </p:sp>
      <p:pic>
        <p:nvPicPr>
          <p:cNvPr id="12292" name="Picture 4" descr="Sales Leader's Guide to Selling Value ...">
            <a:extLst>
              <a:ext uri="{FF2B5EF4-FFF2-40B4-BE49-F238E27FC236}">
                <a16:creationId xmlns:a16="http://schemas.microsoft.com/office/drawing/2014/main" id="{720978D4-8460-4F1F-94B8-3432188CEBA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18300" y="3630135"/>
            <a:ext cx="2947210" cy="220756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78098707"/>
      </p:ext>
    </p:extLst>
  </p:cSld>
  <p:clrMapOvr>
    <a:masterClrMapping/>
  </p:clrMapOvr>
  <mc:AlternateContent xmlns:mc="http://schemas.openxmlformats.org/markup-compatibility/2006" xmlns:p14="http://schemas.microsoft.com/office/powerpoint/2010/main">
    <mc:Choice Requires="p14">
      <p:transition p14:dur="10" advTm="164759"/>
    </mc:Choice>
    <mc:Fallback xmlns="">
      <p:transition advTm="164759"/>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753140" y="1923859"/>
            <a:ext cx="10541000" cy="3715825"/>
          </a:xfrm>
          <a:prstGeom prst="rect">
            <a:avLst/>
          </a:prstGeom>
          <a:noFill/>
        </p:spPr>
        <p:txBody>
          <a:bodyPr wrap="square" rtlCol="0">
            <a:spAutoFit/>
          </a:bodyPr>
          <a:lstStyle/>
          <a:p>
            <a:pPr algn="just" defTabSz="344488" rtl="1">
              <a:lnSpc>
                <a:spcPct val="300000"/>
              </a:lnSpc>
              <a:spcAft>
                <a:spcPts val="800"/>
              </a:spcAft>
              <a:tabLst>
                <a:tab pos="285750" algn="l"/>
              </a:tabLst>
            </a:pPr>
            <a:r>
              <a:rPr lang="ar-SY" sz="2000" dirty="0"/>
              <a:t>من المهم أيضاً توثيق ما حدث لضمان عدم تكراره مستقبلاً. إذا تم إنهاء الموقف بطريقة مهنية، فقد يتحول العميل الغاضب إلى داعم للمؤسسة. إن الاستعادة الفعّالة للثقة  تتطلب شفافية واتساقاً في الأداء. كما أن الاعتذار الصادق عند وجود خطأ يعزز مصداقية المؤسسة. وعليه فإن النهاية الإيجابية ليست إجراءً شكلياً، بل استراتيجية أساسية للحفاظ على العلاقة المستدامة مع العميل.</a:t>
            </a:r>
          </a:p>
          <a:p>
            <a:pPr algn="just" defTabSz="344488" rtl="1">
              <a:lnSpc>
                <a:spcPct val="300000"/>
              </a:lnSpc>
              <a:spcAft>
                <a:spcPts val="800"/>
              </a:spcAft>
              <a:tabLst>
                <a:tab pos="285750" algn="l"/>
              </a:tabLst>
            </a:pPr>
            <a:r>
              <a:rPr lang="ar-SY" sz="2000" b="1" dirty="0"/>
              <a:t>فيما يأتي رابط فيديو يساعد على تعزيز الفكرة بشكل أكبر: </a:t>
            </a:r>
            <a:r>
              <a:rPr lang="ar-SY" sz="2000" b="1" u="sng" dirty="0">
                <a:hlinkClick r:id="rId2"/>
              </a:rPr>
              <a:t>اضغط هنا للدخول.</a:t>
            </a:r>
            <a:endParaRPr lang="ar-SY" sz="2000" b="1" u="sng" dirty="0"/>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ed Rectangle 1">
            <a:extLst>
              <a:ext uri="{FF2B5EF4-FFF2-40B4-BE49-F238E27FC236}">
                <a16:creationId xmlns:a16="http://schemas.microsoft.com/office/drawing/2014/main" id="{84F2069F-A1F4-4D81-AF7B-4C2FFB24F34E}"/>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6</a:t>
            </a:r>
            <a:endParaRPr lang="ar-SA" sz="2400" b="1" dirty="0"/>
          </a:p>
        </p:txBody>
      </p:sp>
    </p:spTree>
    <p:extLst>
      <p:ext uri="{BB962C8B-B14F-4D97-AF65-F5344CB8AC3E}">
        <p14:creationId xmlns:p14="http://schemas.microsoft.com/office/powerpoint/2010/main" val="2857586542"/>
      </p:ext>
    </p:extLst>
  </p:cSld>
  <p:clrMapOvr>
    <a:masterClrMapping/>
  </p:clrMapOvr>
  <mc:AlternateContent xmlns:mc="http://schemas.openxmlformats.org/markup-compatibility/2006" xmlns:p14="http://schemas.microsoft.com/office/powerpoint/2010/main">
    <mc:Choice Requires="p14">
      <p:transition p14:dur="10" advTm="164759"/>
    </mc:Choice>
    <mc:Fallback xmlns="">
      <p:transition advTm="164759"/>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096000" y="966945"/>
            <a:ext cx="5244744" cy="892552"/>
          </a:xfrm>
          <a:prstGeom prst="rect">
            <a:avLst/>
          </a:prstGeom>
          <a:noFill/>
        </p:spPr>
        <p:txBody>
          <a:bodyPr wrap="square" rtlCol="0">
            <a:spAutoFit/>
          </a:bodyPr>
          <a:lstStyle/>
          <a:p>
            <a:pPr algn="ctr" rtl="1"/>
            <a:r>
              <a:rPr lang="ar-SY" sz="2600" b="1" dirty="0">
                <a:solidFill>
                  <a:srgbClr val="00B0F0"/>
                </a:solidFill>
                <a:latin typeface="Alexandria" charset="0"/>
                <a:cs typeface="Alexandria" charset="0"/>
              </a:rPr>
              <a:t>المحور الرابع</a:t>
            </a:r>
          </a:p>
          <a:p>
            <a:pPr algn="ctr" rtl="1"/>
            <a:r>
              <a:rPr lang="ar-SY" sz="2600" dirty="0">
                <a:solidFill>
                  <a:srgbClr val="00B0F0"/>
                </a:solidFill>
                <a:latin typeface="Alexandria" charset="0"/>
                <a:cs typeface="Alexandria" charset="0"/>
              </a:rPr>
              <a:t>معالجة الاعتراضات وتحويل الشكوى إلى فرصة</a:t>
            </a:r>
            <a:endParaRPr lang="en-US" sz="2600" dirty="0">
              <a:solidFill>
                <a:srgbClr val="00B0F0"/>
              </a:solidFill>
              <a:latin typeface="Alexandria" charset="0"/>
              <a:cs typeface="Alexandria" charset="0"/>
            </a:endParaRPr>
          </a:p>
        </p:txBody>
      </p:sp>
      <p:sp>
        <p:nvSpPr>
          <p:cNvPr id="43" name="TextBox 42"/>
          <p:cNvSpPr txBox="1"/>
          <p:nvPr/>
        </p:nvSpPr>
        <p:spPr>
          <a:xfrm>
            <a:off x="5018860" y="1237666"/>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12" name="Rectangle 11">
            <a:extLst>
              <a:ext uri="{FF2B5EF4-FFF2-40B4-BE49-F238E27FC236}">
                <a16:creationId xmlns:a16="http://schemas.microsoft.com/office/drawing/2014/main" id="{9E27BF31-7A0A-4577-A981-D11CECDBD8EC}"/>
              </a:ext>
            </a:extLst>
          </p:cNvPr>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Graphic 21">
            <a:extLst>
              <a:ext uri="{FF2B5EF4-FFF2-40B4-BE49-F238E27FC236}">
                <a16:creationId xmlns:a16="http://schemas.microsoft.com/office/drawing/2014/main" id="{3299DF92-3034-40C7-BBD7-39380C42808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4" name="Rounded Rectangle 1">
            <a:extLst>
              <a:ext uri="{FF2B5EF4-FFF2-40B4-BE49-F238E27FC236}">
                <a16:creationId xmlns:a16="http://schemas.microsoft.com/office/drawing/2014/main" id="{F83CC030-8316-489F-9EC3-07CB225561E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6</a:t>
            </a:r>
            <a:endParaRPr lang="ar-SA" sz="2400" b="1" dirty="0"/>
          </a:p>
        </p:txBody>
      </p:sp>
    </p:spTree>
    <p:extLst>
      <p:ext uri="{BB962C8B-B14F-4D97-AF65-F5344CB8AC3E}">
        <p14:creationId xmlns:p14="http://schemas.microsoft.com/office/powerpoint/2010/main" val="3136592519"/>
      </p:ext>
    </p:extLst>
  </p:cSld>
  <p:clrMapOvr>
    <a:masterClrMapping/>
  </p:clrMapOvr>
  <mc:AlternateContent xmlns:mc="http://schemas.openxmlformats.org/markup-compatibility/2006" xmlns:p14="http://schemas.microsoft.com/office/powerpoint/2010/main">
    <mc:Choice Requires="p14">
      <p:transition spd="slow" p14:dur="2000" advTm="8799"/>
    </mc:Choice>
    <mc:Fallback xmlns="">
      <p:transition spd="slow" advTm="879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531845" y="1232751"/>
            <a:ext cx="5090762" cy="5120954"/>
          </a:xfrm>
          <a:prstGeom prst="rect">
            <a:avLst/>
          </a:prstGeom>
        </p:spPr>
        <p:txBody>
          <a:bodyPr wrap="square">
            <a:spAutoFit/>
          </a:bodyPr>
          <a:lstStyle/>
          <a:p>
            <a:pPr algn="just" rtl="1">
              <a:lnSpc>
                <a:spcPct val="150000"/>
              </a:lnSpc>
            </a:pPr>
            <a:r>
              <a:rPr lang="ar-SY" sz="2000" dirty="0"/>
              <a:t>تشكل معالجة الاعتراضات وتحويل الشكاوى إلى فرص جزءاً أساسياً من إدارة تجربة العملاء الحديثة، حيث يُنظر إلى الاعتراض كعنصر طبيعي يدل على اهتمام العميل واستمراره في التفاعل. إن فهم السبب الجذري للاعتراض وتحليله بدقة يسمح بتقديم حلول مناسبة وفعّالة، ويحول لحظات التوتر إلى تفاعل بنّاء. كما أن التعامل الاحترافي مع الشكاوى يعزز الثقة ويخلق فرصاً لإظهار التعاطف والاعتراف بالأخطاء عند وجودها. ويُمكّن تقديم تعويض مناسب أو حل سريع من تحويل التجربة السلبية إلى فرصة لتعزيز الولاء. وعليه، فإن هذا المحور يربط بين مهارات الاتصال والتحليل والتعاطف لتأسيس علاقة مستدامة وقوية مع العميل.</a:t>
            </a:r>
            <a:endParaRPr lang="en-US" sz="2000" dirty="0"/>
          </a:p>
        </p:txBody>
      </p:sp>
      <p:sp>
        <p:nvSpPr>
          <p:cNvPr id="17" name="TextBox 16"/>
          <p:cNvSpPr txBox="1"/>
          <p:nvPr/>
        </p:nvSpPr>
        <p:spPr>
          <a:xfrm>
            <a:off x="6905603" y="4342194"/>
            <a:ext cx="4392346" cy="492443"/>
          </a:xfrm>
          <a:prstGeom prst="rect">
            <a:avLst/>
          </a:prstGeom>
          <a:noFill/>
        </p:spPr>
        <p:txBody>
          <a:bodyPr wrap="square" rtlCol="0">
            <a:spAutoFit/>
          </a:bodyPr>
          <a:lstStyle/>
          <a:p>
            <a:pPr algn="ctr"/>
            <a:r>
              <a:rPr lang="ar-SY" sz="2600" b="1" dirty="0">
                <a:solidFill>
                  <a:srgbClr val="00B0F0"/>
                </a:solidFill>
                <a:latin typeface="Alexandria" charset="0"/>
                <a:cs typeface="Alexandria" charset="0"/>
              </a:rPr>
              <a:t>مقدمة تحليلية</a:t>
            </a:r>
            <a:endParaRPr lang="ar-SY" sz="2600" dirty="0">
              <a:solidFill>
                <a:srgbClr val="00B0F0"/>
              </a:solidFill>
              <a:latin typeface="Alexandria" charset="0"/>
              <a:cs typeface="Alexandria" charset="0"/>
            </a:endParaRPr>
          </a:p>
        </p:txBody>
      </p:sp>
      <p:sp>
        <p:nvSpPr>
          <p:cNvPr id="13" name="Rectangle 12">
            <a:extLst>
              <a:ext uri="{FF2B5EF4-FFF2-40B4-BE49-F238E27FC236}">
                <a16:creationId xmlns:a16="http://schemas.microsoft.com/office/drawing/2014/main" id="{0A42A053-B159-4774-8B00-177B4403EA6B}"/>
              </a:ext>
            </a:extLst>
          </p:cNvPr>
          <p:cNvSpPr/>
          <p:nvPr/>
        </p:nvSpPr>
        <p:spPr>
          <a:xfrm>
            <a:off x="5827455" y="351546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4" name="TextBox 13">
            <a:extLst>
              <a:ext uri="{FF2B5EF4-FFF2-40B4-BE49-F238E27FC236}">
                <a16:creationId xmlns:a16="http://schemas.microsoft.com/office/drawing/2014/main" id="{CB292B76-7816-4ED3-A87A-13B73B4252DE}"/>
              </a:ext>
            </a:extLst>
          </p:cNvPr>
          <p:cNvSpPr txBox="1"/>
          <p:nvPr/>
        </p:nvSpPr>
        <p:spPr>
          <a:xfrm>
            <a:off x="5895220" y="3635439"/>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11" name="Rectangle 10">
            <a:extLst>
              <a:ext uri="{FF2B5EF4-FFF2-40B4-BE49-F238E27FC236}">
                <a16:creationId xmlns:a16="http://schemas.microsoft.com/office/drawing/2014/main" id="{7DF9D2EF-013D-431A-BC36-42097F58E91D}"/>
              </a:ext>
            </a:extLst>
          </p:cNvPr>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a:extLst>
              <a:ext uri="{FF2B5EF4-FFF2-40B4-BE49-F238E27FC236}">
                <a16:creationId xmlns:a16="http://schemas.microsoft.com/office/drawing/2014/main" id="{221DEB2D-3E3A-4A8B-B499-CC8B693D95C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5" name="Rounded Rectangle 1">
            <a:extLst>
              <a:ext uri="{FF2B5EF4-FFF2-40B4-BE49-F238E27FC236}">
                <a16:creationId xmlns:a16="http://schemas.microsoft.com/office/drawing/2014/main" id="{D169E97C-A8BF-44CA-8C39-613885C7B55F}"/>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6</a:t>
            </a:r>
            <a:endParaRPr lang="ar-SA" sz="2400" b="1" dirty="0"/>
          </a:p>
        </p:txBody>
      </p:sp>
    </p:spTree>
    <p:extLst>
      <p:ext uri="{BB962C8B-B14F-4D97-AF65-F5344CB8AC3E}">
        <p14:creationId xmlns:p14="http://schemas.microsoft.com/office/powerpoint/2010/main" val="178005244"/>
      </p:ext>
    </p:extLst>
  </p:cSld>
  <p:clrMapOvr>
    <a:masterClrMapping/>
  </p:clrMapOvr>
  <p:transition spd="slow" advTm="85396">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61954" y="931453"/>
            <a:ext cx="8361590"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فهم الاعتراض كجزء طبيعي من عملية الخدمة</a:t>
            </a:r>
          </a:p>
        </p:txBody>
      </p:sp>
      <p:sp>
        <p:nvSpPr>
          <p:cNvPr id="48" name="TextBox 47"/>
          <p:cNvSpPr txBox="1"/>
          <p:nvPr/>
        </p:nvSpPr>
        <p:spPr>
          <a:xfrm>
            <a:off x="753140" y="1598423"/>
            <a:ext cx="10613360" cy="4415632"/>
          </a:xfrm>
          <a:prstGeom prst="rect">
            <a:avLst/>
          </a:prstGeom>
          <a:noFill/>
        </p:spPr>
        <p:txBody>
          <a:bodyPr wrap="square" rtlCol="0">
            <a:spAutoFit/>
          </a:bodyPr>
          <a:lstStyle/>
          <a:p>
            <a:pPr algn="just" defTabSz="344488" rtl="1">
              <a:lnSpc>
                <a:spcPct val="300000"/>
              </a:lnSpc>
              <a:spcAft>
                <a:spcPts val="800"/>
              </a:spcAft>
              <a:tabLst>
                <a:tab pos="285750" algn="l"/>
              </a:tabLst>
            </a:pPr>
            <a:r>
              <a:rPr lang="ar-SY" sz="2000" dirty="0"/>
              <a:t>يُعد الاعتراض سلوكاً تواصلياً طبيعياً يظهر عندما لا تتطابق توقعات العميل مع إدراكه للأداء الفعلي للخدمة. </a:t>
            </a:r>
            <a:r>
              <a:rPr lang="ar-SY" sz="2000" dirty="0">
                <a:effectLst/>
                <a:ea typeface="Times New Roman" panose="02020603050405020304" pitchFamily="18" charset="0"/>
              </a:rPr>
              <a:t>وإن </a:t>
            </a:r>
            <a:r>
              <a:rPr lang="ar-SY" sz="2000" dirty="0"/>
              <a:t>الاعتراض لا يعني رفضاً نهائياً، بل هو مؤشر على أن العميل ما يزال منخرطاً في التفاعل ويرغب في توضيح نقطة معينة. في السياق المهني، يُنظر إلى الاعتراض بوصفه فرصة لإعادة الشرح أو تصحيح الفهم. كما يعكس الاعتراض مستوى من الاهتمام، إذ إن العميل غير المهتم غالباً لا يعترض بل ينسحب بصمت. ومن منظور إداري، </a:t>
            </a:r>
          </a:p>
          <a:p>
            <a:pPr algn="just" defTabSz="344488" rtl="1">
              <a:lnSpc>
                <a:spcPct val="200000"/>
              </a:lnSpc>
              <a:spcAft>
                <a:spcPts val="800"/>
              </a:spcAft>
              <a:tabLst>
                <a:tab pos="285750" algn="l"/>
              </a:tabLst>
            </a:pPr>
            <a:r>
              <a:rPr lang="ar-SY" sz="2000" dirty="0"/>
              <a:t>فإن تجاهل الاعتراض يؤدي إلى تصعيده لاحقاً في صورة شكوى رسمية أو فقدان للعميل. </a:t>
            </a:r>
            <a:endParaRPr lang="en-US" sz="2000"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أولاً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19E9E171-ABD4-4C4C-B079-DE53660617BA}"/>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6</a:t>
            </a:r>
            <a:endParaRPr lang="ar-SA" sz="2400" b="1" dirty="0"/>
          </a:p>
        </p:txBody>
      </p:sp>
      <p:pic>
        <p:nvPicPr>
          <p:cNvPr id="8194" name="Picture 2" descr="10 common sales objections and how to ...">
            <a:extLst>
              <a:ext uri="{FF2B5EF4-FFF2-40B4-BE49-F238E27FC236}">
                <a16:creationId xmlns:a16="http://schemas.microsoft.com/office/drawing/2014/main" id="{E1D60E4D-B6EF-42C6-A47F-35E9957BA21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49584" y="4339463"/>
            <a:ext cx="2269478" cy="16745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0930868"/>
      </p:ext>
    </p:extLst>
  </p:cSld>
  <p:clrMapOvr>
    <a:masterClrMapping/>
  </p:clrMapOvr>
  <mc:AlternateContent xmlns:mc="http://schemas.openxmlformats.org/markup-compatibility/2006" xmlns:p14="http://schemas.microsoft.com/office/powerpoint/2010/main">
    <mc:Choice Requires="p14">
      <p:transition p14:dur="10" advTm="200392"/>
    </mc:Choice>
    <mc:Fallback xmlns="">
      <p:transition advTm="200392"/>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753140" y="1439794"/>
            <a:ext cx="10613360" cy="4518225"/>
          </a:xfrm>
          <a:prstGeom prst="rect">
            <a:avLst/>
          </a:prstGeom>
          <a:noFill/>
        </p:spPr>
        <p:txBody>
          <a:bodyPr wrap="square" rtlCol="0">
            <a:spAutoFit/>
          </a:bodyPr>
          <a:lstStyle/>
          <a:p>
            <a:pPr algn="just" defTabSz="344488" rtl="1">
              <a:lnSpc>
                <a:spcPct val="300000"/>
              </a:lnSpc>
              <a:spcAft>
                <a:spcPts val="800"/>
              </a:spcAft>
              <a:tabLst>
                <a:tab pos="285750" algn="l"/>
              </a:tabLst>
            </a:pPr>
            <a:r>
              <a:rPr lang="ar-SY" sz="2000" dirty="0"/>
              <a:t>لذلك يجب تدريب الموظفين على استقبال الاعتراضات بروح إيجابية غير دفاعية. ويتطلب ذلك ضبط نبرة الصوت وإظهار الاستعداد للاستماع. كذلك ينبغي تجنب مقاطعة العميل أثناء عرض اعتراضه. إن التعامل الاحترافي مع الاعتراض يعزز الثقة ويحول لحظة التوتر إلى لحظة بناء علاقة. وعليه فإن الاعتراض يمثل نقطة تحول يمكن أن تعزز الولاء إذا أُديرت بمهارة.</a:t>
            </a:r>
          </a:p>
          <a:p>
            <a:pPr algn="just" defTabSz="344488" rtl="1">
              <a:lnSpc>
                <a:spcPct val="300000"/>
              </a:lnSpc>
              <a:spcAft>
                <a:spcPts val="800"/>
              </a:spcAft>
              <a:tabLst>
                <a:tab pos="285750" algn="l"/>
              </a:tabLst>
            </a:pPr>
            <a:r>
              <a:rPr lang="ar-SY" sz="2000" b="1" dirty="0"/>
              <a:t>مثال</a:t>
            </a:r>
            <a:r>
              <a:rPr lang="ar-SY" sz="2000" dirty="0"/>
              <a:t>: عندما يعترض العميل قائلاً "السعر مرتفع مقارنة بالمنافسين"، لا يُعد ذلك رفضاً نهائياً، </a:t>
            </a:r>
          </a:p>
          <a:p>
            <a:pPr algn="just" defTabSz="344488" rtl="1">
              <a:lnSpc>
                <a:spcPct val="200000"/>
              </a:lnSpc>
              <a:spcAft>
                <a:spcPts val="800"/>
              </a:spcAft>
              <a:tabLst>
                <a:tab pos="285750" algn="l"/>
              </a:tabLst>
            </a:pPr>
            <a:r>
              <a:rPr lang="ar-SY" sz="2000" dirty="0"/>
              <a:t>بل فرصة للموظف لشرح القيمة المضافة للخدمة وتوضيح مزاياها بما يعزز اقتناع العميل واستمراره في التعامل.</a:t>
            </a:r>
            <a:endParaRPr lang="en-US" sz="2000"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ed Rectangle 1">
            <a:extLst>
              <a:ext uri="{FF2B5EF4-FFF2-40B4-BE49-F238E27FC236}">
                <a16:creationId xmlns:a16="http://schemas.microsoft.com/office/drawing/2014/main" id="{19E9E171-ABD4-4C4C-B079-DE53660617BA}"/>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6</a:t>
            </a:r>
            <a:endParaRPr lang="ar-SA" sz="2400" b="1" dirty="0"/>
          </a:p>
        </p:txBody>
      </p:sp>
      <p:pic>
        <p:nvPicPr>
          <p:cNvPr id="9218" name="Picture 2" descr="Mastering objection handling: The key ...">
            <a:extLst>
              <a:ext uri="{FF2B5EF4-FFF2-40B4-BE49-F238E27FC236}">
                <a16:creationId xmlns:a16="http://schemas.microsoft.com/office/drawing/2014/main" id="{D344C714-7F5F-425A-88D3-1D9DF193E58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5716" y="3991170"/>
            <a:ext cx="2857500" cy="160020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8975052"/>
      </p:ext>
    </p:extLst>
  </p:cSld>
  <p:clrMapOvr>
    <a:masterClrMapping/>
  </p:clrMapOvr>
  <mc:AlternateContent xmlns:mc="http://schemas.openxmlformats.org/markup-compatibility/2006" xmlns:p14="http://schemas.microsoft.com/office/powerpoint/2010/main">
    <mc:Choice Requires="p14">
      <p:transition p14:dur="10" advTm="200392"/>
    </mc:Choice>
    <mc:Fallback xmlns="">
      <p:transition advTm="200392"/>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317260" y="931453"/>
            <a:ext cx="8361590"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تحليل السبب الحقيقي للاعتراض</a:t>
            </a:r>
          </a:p>
        </p:txBody>
      </p:sp>
      <p:sp>
        <p:nvSpPr>
          <p:cNvPr id="48" name="TextBox 47"/>
          <p:cNvSpPr txBox="1"/>
          <p:nvPr/>
        </p:nvSpPr>
        <p:spPr>
          <a:xfrm>
            <a:off x="762000" y="1652139"/>
            <a:ext cx="10541000" cy="4292906"/>
          </a:xfrm>
          <a:prstGeom prst="rect">
            <a:avLst/>
          </a:prstGeom>
          <a:noFill/>
        </p:spPr>
        <p:txBody>
          <a:bodyPr wrap="square" rtlCol="0">
            <a:spAutoFit/>
          </a:bodyPr>
          <a:lstStyle/>
          <a:p>
            <a:pPr algn="just" defTabSz="344488" rtl="1">
              <a:lnSpc>
                <a:spcPct val="300000"/>
              </a:lnSpc>
              <a:spcAft>
                <a:spcPts val="800"/>
              </a:spcAft>
              <a:tabLst>
                <a:tab pos="285750" algn="l"/>
              </a:tabLst>
            </a:pPr>
            <a:r>
              <a:rPr lang="ar-SY" sz="2000" dirty="0"/>
              <a:t>لا يُفهم الاعتراض بشكل دقيق إلا من خلال تحليل أسبابه الجذرية. فقد يكون الاعتراض متعلقاً بالسعر، أو بجودة الخدمة، أو بسوء فهم للمعلومات المقدمة. </a:t>
            </a:r>
            <a:r>
              <a:rPr lang="ar-SY" sz="2000" dirty="0">
                <a:effectLst/>
                <a:ea typeface="Times New Roman" panose="02020603050405020304" pitchFamily="18" charset="0"/>
              </a:rPr>
              <a:t>وإن </a:t>
            </a:r>
            <a:r>
              <a:rPr lang="ar-SY" sz="2000" dirty="0"/>
              <a:t>الاعتراض الظاهري قد يخفي خلفه سبباً أعمق يتطلب استكشافاً عبر الأسئلة المفتوحة. لذلك يُعد طرح الأسئلة التوضيحية أداة أساسية في تشخيص المشكلة بدقة. كما أن إعادة صياغة كلام العميل تساعد في التحقق من الفهم الصحيح. في بعض الحالات يكون الاعتراض ناتجاً عن تجربة سابقة سلبية، </a:t>
            </a:r>
          </a:p>
          <a:p>
            <a:pPr algn="just" defTabSz="344488" rtl="1">
              <a:lnSpc>
                <a:spcPct val="150000"/>
              </a:lnSpc>
              <a:spcAft>
                <a:spcPts val="800"/>
              </a:spcAft>
              <a:tabLst>
                <a:tab pos="285750" algn="l"/>
              </a:tabLst>
            </a:pPr>
            <a:r>
              <a:rPr lang="ar-SY" sz="2000" dirty="0"/>
              <a:t>وليس عن الموقف الحالي فقط.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ثانياً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84F2069F-A1F4-4D81-AF7B-4C2FFB24F34E}"/>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6</a:t>
            </a:r>
            <a:endParaRPr lang="ar-SA" sz="2400" b="1" dirty="0"/>
          </a:p>
        </p:txBody>
      </p:sp>
      <p:pic>
        <p:nvPicPr>
          <p:cNvPr id="12290" name="Picture 2" descr="6 Common Objections Heard by Media ...">
            <a:extLst>
              <a:ext uri="{FF2B5EF4-FFF2-40B4-BE49-F238E27FC236}">
                <a16:creationId xmlns:a16="http://schemas.microsoft.com/office/drawing/2014/main" id="{48735DA8-3EB4-4FB7-AC96-2524D80C56A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8570" y="4430570"/>
            <a:ext cx="3028950" cy="15144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74272382"/>
      </p:ext>
    </p:extLst>
  </p:cSld>
  <p:clrMapOvr>
    <a:masterClrMapping/>
  </p:clrMapOvr>
  <mc:AlternateContent xmlns:mc="http://schemas.openxmlformats.org/markup-compatibility/2006" xmlns:p14="http://schemas.microsoft.com/office/powerpoint/2010/main">
    <mc:Choice Requires="p14">
      <p:transition p14:dur="10" advTm="164759"/>
    </mc:Choice>
    <mc:Fallback xmlns="">
      <p:transition advTm="164759"/>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825500" y="1510943"/>
            <a:ext cx="10541000" cy="4651979"/>
          </a:xfrm>
          <a:prstGeom prst="rect">
            <a:avLst/>
          </a:prstGeom>
          <a:noFill/>
        </p:spPr>
        <p:txBody>
          <a:bodyPr wrap="square" rtlCol="0">
            <a:spAutoFit/>
          </a:bodyPr>
          <a:lstStyle/>
          <a:p>
            <a:pPr algn="just" defTabSz="344488" rtl="1">
              <a:lnSpc>
                <a:spcPct val="250000"/>
              </a:lnSpc>
              <a:spcAft>
                <a:spcPts val="800"/>
              </a:spcAft>
              <a:tabLst>
                <a:tab pos="285750" algn="l"/>
              </a:tabLst>
            </a:pPr>
            <a:r>
              <a:rPr lang="ar-SY" sz="2000" dirty="0"/>
              <a:t>لذا فإن استحضار السياق الزمني لتعامل العميل مع المؤسسة يساعد في التحليل. من ناحية أخرى، قد يكون الاعتراض تعبيراً عن قلق أو عدم ثقة يحتاج إلى طمأنة. وهنا يظهر دور مهارة الاستماع الفعّال في كشف الأبعاد النفسية للاعتراض. إن التسرع في تقديم الحل قبل فهم السبب الحقيقي قد يؤدي إلى فشل المعالجة. </a:t>
            </a:r>
          </a:p>
          <a:p>
            <a:pPr algn="just" defTabSz="344488" rtl="1">
              <a:lnSpc>
                <a:spcPct val="250000"/>
              </a:lnSpc>
              <a:spcAft>
                <a:spcPts val="800"/>
              </a:spcAft>
              <a:tabLst>
                <a:tab pos="285750" algn="l"/>
              </a:tabLst>
            </a:pPr>
            <a:r>
              <a:rPr lang="ar-SY" sz="2000" b="1" dirty="0"/>
              <a:t>مثال</a:t>
            </a:r>
            <a:r>
              <a:rPr lang="ar-SY" sz="2000" dirty="0"/>
              <a:t>: عندما يعترض العميل على “تأخر الخدمة”، قد يكشف الحوار أن السبب الحقيقي ليس الزمن ذاته </a:t>
            </a:r>
          </a:p>
          <a:p>
            <a:pPr algn="just" defTabSz="344488" rtl="1">
              <a:lnSpc>
                <a:spcPct val="250000"/>
              </a:lnSpc>
              <a:spcAft>
                <a:spcPts val="800"/>
              </a:spcAft>
              <a:tabLst>
                <a:tab pos="285750" algn="l"/>
              </a:tabLst>
            </a:pPr>
            <a:r>
              <a:rPr lang="ar-SY" sz="2000" dirty="0"/>
              <a:t>بل شعوره بعدم إبلاغه بالمستجدات، وهنا يصبح طرح الأسئلة التوضيحية وإعادة الصياغة مدخلاً </a:t>
            </a:r>
          </a:p>
          <a:p>
            <a:pPr algn="just" defTabSz="344488" rtl="1">
              <a:lnSpc>
                <a:spcPct val="150000"/>
              </a:lnSpc>
              <a:spcAft>
                <a:spcPts val="800"/>
              </a:spcAft>
              <a:tabLst>
                <a:tab pos="285750" algn="l"/>
              </a:tabLst>
            </a:pPr>
            <a:r>
              <a:rPr lang="ar-SY" sz="2000" dirty="0"/>
              <a:t>أساسياً لاكتشاف السبب الجذري ومعالجته بدقة.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ed Rectangle 1">
            <a:extLst>
              <a:ext uri="{FF2B5EF4-FFF2-40B4-BE49-F238E27FC236}">
                <a16:creationId xmlns:a16="http://schemas.microsoft.com/office/drawing/2014/main" id="{84F2069F-A1F4-4D81-AF7B-4C2FFB24F34E}"/>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6</a:t>
            </a:r>
            <a:endParaRPr lang="ar-SA" sz="2400" b="1" dirty="0"/>
          </a:p>
        </p:txBody>
      </p:sp>
      <p:pic>
        <p:nvPicPr>
          <p:cNvPr id="11266" name="Picture 2" descr="Overcoming Objections in Sales: How to ...">
            <a:extLst>
              <a:ext uri="{FF2B5EF4-FFF2-40B4-BE49-F238E27FC236}">
                <a16:creationId xmlns:a16="http://schemas.microsoft.com/office/drawing/2014/main" id="{C018BA4D-0716-4D18-B589-835202ED484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4778" y="4343184"/>
            <a:ext cx="2619375" cy="174307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53717435"/>
      </p:ext>
    </p:extLst>
  </p:cSld>
  <p:clrMapOvr>
    <a:masterClrMapping/>
  </p:clrMapOvr>
  <mc:AlternateContent xmlns:mc="http://schemas.openxmlformats.org/markup-compatibility/2006" xmlns:p14="http://schemas.microsoft.com/office/powerpoint/2010/main">
    <mc:Choice Requires="p14">
      <p:transition p14:dur="10" advTm="164759"/>
    </mc:Choice>
    <mc:Fallback xmlns="">
      <p:transition advTm="164759"/>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242615" y="997666"/>
            <a:ext cx="8361590"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تحويل الشكوى إلى فرصة لبناء الولاء</a:t>
            </a:r>
          </a:p>
        </p:txBody>
      </p:sp>
      <p:sp>
        <p:nvSpPr>
          <p:cNvPr id="48" name="TextBox 47"/>
          <p:cNvSpPr txBox="1"/>
          <p:nvPr/>
        </p:nvSpPr>
        <p:spPr>
          <a:xfrm>
            <a:off x="753140" y="1782795"/>
            <a:ext cx="10541000" cy="4010778"/>
          </a:xfrm>
          <a:prstGeom prst="rect">
            <a:avLst/>
          </a:prstGeom>
          <a:noFill/>
        </p:spPr>
        <p:txBody>
          <a:bodyPr wrap="square" rtlCol="0">
            <a:spAutoFit/>
          </a:bodyPr>
          <a:lstStyle/>
          <a:p>
            <a:pPr algn="just" defTabSz="344488" rtl="1">
              <a:lnSpc>
                <a:spcPct val="250000"/>
              </a:lnSpc>
              <a:spcAft>
                <a:spcPts val="800"/>
              </a:spcAft>
            </a:pPr>
            <a:r>
              <a:rPr lang="ar-SY" sz="2000" dirty="0"/>
              <a:t>إن الشكوى تمثل لحظة حاسمة في دورة العلاقة مع العميل، إذ يمكن أن تؤدي إلى الانفصال أو إلى تعزيز الولاء. عندما يشعر العميل بأن شكواه عولجت باحترام وعدالة، فإنه غالباً ما يطور ارتباطاً أقوى بالمؤسسة. ويُعرف هذا المفهوم في أدبيات الخدمة بـ "استعادة الخدمة" . تتطلب عملية التحويل إلى فرصة إظهار التعاطف الصادق والاعتراف بالخطأ عند وجوده. </a:t>
            </a:r>
          </a:p>
          <a:p>
            <a:pPr algn="just" defTabSz="344488" rtl="1">
              <a:lnSpc>
                <a:spcPct val="250000"/>
              </a:lnSpc>
              <a:spcAft>
                <a:spcPts val="800"/>
              </a:spcAft>
            </a:pPr>
            <a:r>
              <a:rPr lang="ar-SY" sz="2000" dirty="0"/>
              <a:t>كما أن تقديم تعويض مناسب يعكس التزام المؤسسة برضا العميل. </a:t>
            </a:r>
          </a:p>
          <a:p>
            <a:pPr algn="just" defTabSz="344488" rtl="1">
              <a:lnSpc>
                <a:spcPct val="250000"/>
              </a:lnSpc>
              <a:spcAft>
                <a:spcPts val="800"/>
              </a:spcAft>
            </a:pPr>
            <a:r>
              <a:rPr lang="ar-SY" sz="2000" b="1" dirty="0"/>
              <a:t>للاطلاع أكثر يمكن مشاهدة الفيديو على الرابط: </a:t>
            </a:r>
            <a:r>
              <a:rPr lang="ar-SY" sz="2000" b="1" u="sng" dirty="0">
                <a:hlinkClick r:id="rId2"/>
              </a:rPr>
              <a:t>اضغط هنا للدخول.</a:t>
            </a:r>
            <a:endParaRPr lang="ar-SY" sz="2000" b="1" u="sng" dirty="0"/>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ثالثاً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651C7B2E-96C7-4C56-9BF5-E02BD98562A4}"/>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6</a:t>
            </a:r>
            <a:endParaRPr lang="ar-SA" sz="2400" b="1" dirty="0"/>
          </a:p>
        </p:txBody>
      </p:sp>
      <p:pic>
        <p:nvPicPr>
          <p:cNvPr id="10244" name="Picture 4" descr="Top 6 Ways to Maintain Customer Loyalty ...">
            <a:extLst>
              <a:ext uri="{FF2B5EF4-FFF2-40B4-BE49-F238E27FC236}">
                <a16:creationId xmlns:a16="http://schemas.microsoft.com/office/drawing/2014/main" id="{138C1322-9BB3-4BC5-B234-3C5052C809D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97860" y="4196841"/>
            <a:ext cx="2619375" cy="17430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18797170"/>
      </p:ext>
    </p:extLst>
  </p:cSld>
  <p:clrMapOvr>
    <a:masterClrMapping/>
  </p:clrMapOvr>
  <mc:AlternateContent xmlns:mc="http://schemas.openxmlformats.org/markup-compatibility/2006" xmlns:p14="http://schemas.microsoft.com/office/powerpoint/2010/main">
    <mc:Choice Requires="p14">
      <p:transition p14:dur="10" advTm="174495"/>
    </mc:Choice>
    <mc:Fallback xmlns="">
      <p:transition advTm="174495"/>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753140" y="1782795"/>
            <a:ext cx="10541000" cy="4010778"/>
          </a:xfrm>
          <a:prstGeom prst="rect">
            <a:avLst/>
          </a:prstGeom>
          <a:noFill/>
        </p:spPr>
        <p:txBody>
          <a:bodyPr wrap="square" rtlCol="0">
            <a:spAutoFit/>
          </a:bodyPr>
          <a:lstStyle/>
          <a:p>
            <a:pPr algn="just" defTabSz="344488" rtl="1">
              <a:lnSpc>
                <a:spcPct val="250000"/>
              </a:lnSpc>
              <a:spcAft>
                <a:spcPts val="800"/>
              </a:spcAft>
            </a:pPr>
            <a:r>
              <a:rPr lang="ar-SY" sz="2000" dirty="0"/>
              <a:t>تشير الدراسات إلى أن العملاء الذين تُحل مشكلاتهم بفعالية قد يصبحون أكثر ولاءً من أولئك الذين لم يواجهوا مشكلة أصلاً. إضافة إلى ذلك، فإن الشكوى توفر بيانات قيّمة لتحسين العمليات الداخلية. إن الاستجابة الإيجابية تُظهر ثقافة تنظيمية تضع العميل في مركز الاهتمام. وبذلك تتحول اللحظة السلبية إلى تجربة تميز تنافسي مستدام.</a:t>
            </a:r>
          </a:p>
          <a:p>
            <a:pPr algn="just" defTabSz="344488" rtl="1">
              <a:lnSpc>
                <a:spcPct val="250000"/>
              </a:lnSpc>
              <a:spcAft>
                <a:spcPts val="800"/>
              </a:spcAft>
            </a:pPr>
            <a:r>
              <a:rPr lang="ar-SY" sz="2000" b="1" dirty="0"/>
              <a:t>مثال</a:t>
            </a:r>
            <a:r>
              <a:rPr lang="ar-SY" sz="2000" dirty="0"/>
              <a:t>: عندما تُعالَج الشكوى بسرعة وعدالة مع اعتذار صادق وتعويض مناسب، تتحول</a:t>
            </a:r>
          </a:p>
          <a:p>
            <a:pPr algn="just" defTabSz="344488" rtl="1">
              <a:lnSpc>
                <a:spcPct val="250000"/>
              </a:lnSpc>
              <a:spcAft>
                <a:spcPts val="800"/>
              </a:spcAft>
            </a:pPr>
            <a:r>
              <a:rPr lang="ar-SY" sz="2000" dirty="0"/>
              <a:t> من تهديد للعلاقة إلى فرصة لتعزيز الثقة والولاء وترسيخ صورة المؤسسة كمهنية ومسؤولة.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ed Rectangle 1">
            <a:extLst>
              <a:ext uri="{FF2B5EF4-FFF2-40B4-BE49-F238E27FC236}">
                <a16:creationId xmlns:a16="http://schemas.microsoft.com/office/drawing/2014/main" id="{651C7B2E-96C7-4C56-9BF5-E02BD98562A4}"/>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6</a:t>
            </a:r>
            <a:endParaRPr lang="ar-SA" sz="2400" b="1" dirty="0"/>
          </a:p>
        </p:txBody>
      </p:sp>
      <p:pic>
        <p:nvPicPr>
          <p:cNvPr id="10242" name="Picture 2" descr="Overcoming Objections | Optimal Outcome ...">
            <a:extLst>
              <a:ext uri="{FF2B5EF4-FFF2-40B4-BE49-F238E27FC236}">
                <a16:creationId xmlns:a16="http://schemas.microsoft.com/office/drawing/2014/main" id="{9201AE39-E19A-480D-87EA-9D6213ECF4C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7860" y="3825476"/>
            <a:ext cx="2867025" cy="15906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01348355"/>
      </p:ext>
    </p:extLst>
  </p:cSld>
  <p:clrMapOvr>
    <a:masterClrMapping/>
  </p:clrMapOvr>
  <mc:AlternateContent xmlns:mc="http://schemas.openxmlformats.org/markup-compatibility/2006" xmlns:p14="http://schemas.microsoft.com/office/powerpoint/2010/main">
    <mc:Choice Requires="p14">
      <p:transition p14:dur="10" advTm="174495"/>
    </mc:Choice>
    <mc:Fallback xmlns="">
      <p:transition advTm="174495"/>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807883" y="802357"/>
            <a:ext cx="4923523"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خاتمة</a:t>
            </a:r>
            <a:endPar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665846" y="1587054"/>
            <a:ext cx="8130073" cy="4305730"/>
          </a:xfrm>
          <a:prstGeom prst="rect">
            <a:avLst/>
          </a:prstGeom>
          <a:noFill/>
        </p:spPr>
        <p:txBody>
          <a:bodyPr wrap="square" rtlCol="0">
            <a:spAutoFit/>
          </a:bodyPr>
          <a:lstStyle/>
          <a:p>
            <a:pPr algn="just" rtl="1">
              <a:lnSpc>
                <a:spcPct val="200000"/>
              </a:lnSpc>
            </a:pPr>
            <a:r>
              <a:rPr lang="ar-SY" sz="2000" dirty="0"/>
              <a:t>يتضح من العرض السابق أن مهارات خدمة العملاء ليست مهارات عفوية، بل منظومة متكاملة من الكفاءات السلوكية والتنظيمية. فالتواصل الفعّال، وضبط الانفعالات، وإظهار التعاطف، وحل المشكلات، تمثل أدوات استراتيجية لإدارة العلاقة مع العميل. كما أن القنوات الرقمية والتقنيات الحديثة تتطلب مستوى أعلى من الدقة والاحترافية في الأداء. إن التعامل السليم مع الشكاوى لا يحمي المؤسسة من الخسارة فحسب، بل قد يحول الموقف إلى فرصة لتعزيز الولاء والثقة. وبالتالي فإن التميز في خدمة العملاء يعكس ثقافة تنظيمية تضع العميل في مركز الاهتمام. وعليه فإن الاستثمار في تطوير هذه المهارات يمثل استثماراً مباشراً في استدامة المؤسسة وتنافسيتها.</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ounded Rectangle 1">
            <a:extLst>
              <a:ext uri="{FF2B5EF4-FFF2-40B4-BE49-F238E27FC236}">
                <a16:creationId xmlns:a16="http://schemas.microsoft.com/office/drawing/2014/main" id="{621D3044-3AFC-47D2-ABE6-DE65F720EA49}"/>
              </a:ext>
            </a:extLst>
          </p:cNvPr>
          <p:cNvSpPr/>
          <p:nvPr/>
        </p:nvSpPr>
        <p:spPr>
          <a:xfrm>
            <a:off x="1388284" y="213520"/>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6</a:t>
            </a:r>
            <a:endParaRPr lang="ar-SA" sz="2400" b="1" dirty="0"/>
          </a:p>
        </p:txBody>
      </p:sp>
    </p:spTree>
    <p:extLst>
      <p:ext uri="{BB962C8B-B14F-4D97-AF65-F5344CB8AC3E}">
        <p14:creationId xmlns:p14="http://schemas.microsoft.com/office/powerpoint/2010/main" val="3478458933"/>
      </p:ext>
    </p:extLst>
  </p:cSld>
  <p:clrMapOvr>
    <a:masterClrMapping/>
  </p:clrMapOvr>
  <mc:AlternateContent xmlns:mc="http://schemas.openxmlformats.org/markup-compatibility/2006" xmlns:p14="http://schemas.microsoft.com/office/powerpoint/2010/main">
    <mc:Choice Requires="p14">
      <p:transition spd="slow" p14:dur="2000" advTm="69487"/>
    </mc:Choice>
    <mc:Fallback xmlns="">
      <p:transition spd="slow" advTm="69487"/>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6" name="Rectangle 5"/>
          <p:cNvSpPr/>
          <p:nvPr/>
        </p:nvSpPr>
        <p:spPr>
          <a:xfrm>
            <a:off x="229066" y="538171"/>
            <a:ext cx="9372136" cy="724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5886244" y="803822"/>
            <a:ext cx="5711998" cy="1210716"/>
          </a:xfrm>
          <a:prstGeom prst="rect">
            <a:avLst/>
          </a:prstGeom>
          <a:noFill/>
        </p:spPr>
        <p:txBody>
          <a:bodyPr wrap="square">
            <a:spAutoFit/>
          </a:bodyPr>
          <a:lstStyle/>
          <a:p>
            <a:pPr algn="ctr" rtl="1">
              <a:lnSpc>
                <a:spcPct val="120000"/>
              </a:lnSpc>
            </a:pPr>
            <a:r>
              <a:rPr lang="ar-SY" sz="3200" b="1" dirty="0">
                <a:solidFill>
                  <a:srgbClr val="00B0F0"/>
                </a:solidFill>
                <a:latin typeface="Tahoma" panose="020B0604030504040204" pitchFamily="34" charset="0"/>
                <a:ea typeface="Tahoma" panose="020B0604030504040204" pitchFamily="34" charset="0"/>
                <a:cs typeface="Tahoma" panose="020B0604030504040204" pitchFamily="34" charset="0"/>
              </a:rPr>
              <a:t>إلى اللقاء </a:t>
            </a:r>
          </a:p>
          <a:p>
            <a:pPr algn="ctr" rtl="1">
              <a:lnSpc>
                <a:spcPct val="120000"/>
              </a:lnSpc>
            </a:pPr>
            <a:r>
              <a:rPr lang="ar-SY" sz="3200" b="1">
                <a:solidFill>
                  <a:srgbClr val="00B0F0"/>
                </a:solidFill>
                <a:latin typeface="Tahoma" panose="020B0604030504040204" pitchFamily="34" charset="0"/>
                <a:ea typeface="Tahoma" panose="020B0604030504040204" pitchFamily="34" charset="0"/>
                <a:cs typeface="Tahoma" panose="020B0604030504040204" pitchFamily="34" charset="0"/>
              </a:rPr>
              <a:t>في المحاضرة التالية</a:t>
            </a:r>
            <a:endParaRPr lang="en-US" sz="32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41" name="TextBox 40"/>
          <p:cNvSpPr txBox="1"/>
          <p:nvPr/>
        </p:nvSpPr>
        <p:spPr>
          <a:xfrm>
            <a:off x="93305" y="5163590"/>
            <a:ext cx="6176443" cy="1077218"/>
          </a:xfrm>
          <a:prstGeom prst="rect">
            <a:avLst/>
          </a:prstGeom>
          <a:noFill/>
        </p:spPr>
        <p:txBody>
          <a:bodyPr wrap="square" rtlCol="0">
            <a:spAutoFit/>
          </a:bodyPr>
          <a:lstStyle/>
          <a:p>
            <a:pPr algn="ctr" rtl="1"/>
            <a:r>
              <a:rPr lang="ar-SY" sz="3200" b="1">
                <a:solidFill>
                  <a:srgbClr val="00B0F0"/>
                </a:solidFill>
                <a:latin typeface="Tahoma" panose="020B0604030504040204" pitchFamily="34" charset="0"/>
                <a:ea typeface="Tahoma" panose="020B0604030504040204" pitchFamily="34" charset="0"/>
                <a:cs typeface="Tahoma" panose="020B0604030504040204" pitchFamily="34" charset="0"/>
              </a:rPr>
              <a:t>التكامل بين التفاوض وخدمة العملاء</a:t>
            </a:r>
            <a:endParaRPr lang="en-US" sz="32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34459" y="0"/>
            <a:ext cx="2305141" cy="1076343"/>
          </a:xfrm>
          <a:prstGeom prst="rect">
            <a:avLst/>
          </a:prstGeom>
        </p:spPr>
      </p:pic>
      <p:sp>
        <p:nvSpPr>
          <p:cNvPr id="10" name="Rounded Rectangle 1">
            <a:extLst>
              <a:ext uri="{FF2B5EF4-FFF2-40B4-BE49-F238E27FC236}">
                <a16:creationId xmlns:a16="http://schemas.microsoft.com/office/drawing/2014/main" id="{AEFDD68B-514D-4BBC-8F05-4043AF4F4380}"/>
              </a:ext>
            </a:extLst>
          </p:cNvPr>
          <p:cNvSpPr/>
          <p:nvPr/>
        </p:nvSpPr>
        <p:spPr>
          <a:xfrm>
            <a:off x="223934"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6</a:t>
            </a:r>
            <a:endParaRPr lang="ar-SA" sz="2400" b="1" dirty="0"/>
          </a:p>
        </p:txBody>
      </p:sp>
    </p:spTree>
  </p:cSld>
  <p:clrMapOvr>
    <a:masterClrMapping/>
  </p:clrMapOvr>
  <mc:AlternateContent xmlns:mc="http://schemas.openxmlformats.org/markup-compatibility/2006" xmlns:p14="http://schemas.microsoft.com/office/powerpoint/2010/main">
    <mc:Choice Requires="p14">
      <p:transition spd="slow" p14:dur="2000" advTm="11472"/>
    </mc:Choice>
    <mc:Fallback xmlns="">
      <p:transition spd="slow" advTm="1147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14224"/>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1767715" y="5721795"/>
            <a:ext cx="5282014" cy="830997"/>
          </a:xfrm>
          <a:prstGeom prst="rect">
            <a:avLst/>
          </a:prstGeom>
          <a:noFill/>
        </p:spPr>
        <p:txBody>
          <a:bodyPr wrap="square" rtlCol="0">
            <a:spAutoFit/>
          </a:bodyPr>
          <a:lstStyle/>
          <a:p>
            <a:r>
              <a:rPr lang="ar-SY" sz="4800" b="1" dirty="0">
                <a:solidFill>
                  <a:schemeClr val="bg1"/>
                </a:solidFill>
                <a:latin typeface="Alexandria" charset="0"/>
                <a:cs typeface="Alexandria" charset="0"/>
              </a:rPr>
              <a:t>شكراً لحسن إصغائكم</a:t>
            </a:r>
            <a:endParaRPr lang="en-US" sz="4800" b="1" dirty="0">
              <a:solidFill>
                <a:schemeClr val="bg1"/>
              </a:solidFill>
              <a:latin typeface="Alexandria" charset="0"/>
              <a:cs typeface="Alexandria" charset="0"/>
            </a:endParaRP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646"/>
    </mc:Choice>
    <mc:Fallback xmlns="">
      <p:transition spd="slow" advTm="4646"/>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1.7"/>
</p:tagLst>
</file>

<file path=ppt/tags/tag2.xml><?xml version="1.0" encoding="utf-8"?>
<p:tagLst xmlns:a="http://schemas.openxmlformats.org/drawingml/2006/main" xmlns:r="http://schemas.openxmlformats.org/officeDocument/2006/relationships" xmlns:p="http://schemas.openxmlformats.org/presentationml/2006/main">
  <p:tag name="TIMING" val="|9"/>
</p:tagLst>
</file>

<file path=ppt/tags/tag3.xml><?xml version="1.0" encoding="utf-8"?>
<p:tagLst xmlns:a="http://schemas.openxmlformats.org/drawingml/2006/main" xmlns:r="http://schemas.openxmlformats.org/officeDocument/2006/relationships" xmlns:p="http://schemas.openxmlformats.org/presentationml/2006/main">
  <p:tag name="TIMING" val="|0.3"/>
</p:tagLst>
</file>

<file path=ppt/tags/tag4.xml><?xml version="1.0" encoding="utf-8"?>
<p:tagLst xmlns:a="http://schemas.openxmlformats.org/drawingml/2006/main" xmlns:r="http://schemas.openxmlformats.org/officeDocument/2006/relationships" xmlns:p="http://schemas.openxmlformats.org/presentationml/2006/main">
  <p:tag name="TIMING" val="|47.4"/>
</p:tagLst>
</file>

<file path=ppt/tags/tag5.xml><?xml version="1.0" encoding="utf-8"?>
<p:tagLst xmlns:a="http://schemas.openxmlformats.org/drawingml/2006/main" xmlns:r="http://schemas.openxmlformats.org/officeDocument/2006/relationships" xmlns:p="http://schemas.openxmlformats.org/presentationml/2006/main">
  <p:tag name="TIMING" val="|47.4"/>
</p:tagLst>
</file>

<file path=ppt/tags/tag6.xml><?xml version="1.0" encoding="utf-8"?>
<p:tagLst xmlns:a="http://schemas.openxmlformats.org/drawingml/2006/main" xmlns:r="http://schemas.openxmlformats.org/officeDocument/2006/relationships" xmlns:p="http://schemas.openxmlformats.org/presentationml/2006/main">
  <p:tag name="TIMING" val="|47.4"/>
</p:tagLst>
</file>

<file path=ppt/tags/tag7.xml><?xml version="1.0" encoding="utf-8"?>
<p:tagLst xmlns:a="http://schemas.openxmlformats.org/drawingml/2006/main" xmlns:r="http://schemas.openxmlformats.org/officeDocument/2006/relationships" xmlns:p="http://schemas.openxmlformats.org/presentationml/2006/main">
  <p:tag name="TIMING" val="|47.4"/>
</p:tagLst>
</file>

<file path=ppt/tags/tag8.xml><?xml version="1.0" encoding="utf-8"?>
<p:tagLst xmlns:a="http://schemas.openxmlformats.org/drawingml/2006/main" xmlns:r="http://schemas.openxmlformats.org/officeDocument/2006/relationships" xmlns:p="http://schemas.openxmlformats.org/presentationml/2006/main">
  <p:tag name="TIMING" val="|47.4"/>
</p:tagLst>
</file>

<file path=ppt/tags/tag9.xml><?xml version="1.0" encoding="utf-8"?>
<p:tagLst xmlns:a="http://schemas.openxmlformats.org/drawingml/2006/main" xmlns:r="http://schemas.openxmlformats.org/officeDocument/2006/relationships" xmlns:p="http://schemas.openxmlformats.org/presentationml/2006/main">
  <p:tag name="TIMING" val="|47.4"/>
</p:tagLst>
</file>

<file path=ppt/tags/tag10.xml><?xml version="1.0" encoding="utf-8"?>
<p:tagLst xmlns:a="http://schemas.openxmlformats.org/drawingml/2006/main" xmlns:r="http://schemas.openxmlformats.org/officeDocument/2006/relationships" xmlns:p="http://schemas.openxmlformats.org/presentationml/2006/main">
  <p:tag name="TIMING" val="|47.4"/>
</p:tagLst>
</file>

<file path=ppt/tags/tag11.xml><?xml version="1.0" encoding="utf-8"?>
<p:tagLst xmlns:a="http://schemas.openxmlformats.org/drawingml/2006/main" xmlns:r="http://schemas.openxmlformats.org/officeDocument/2006/relationships" xmlns:p="http://schemas.openxmlformats.org/presentationml/2006/main">
  <p:tag name="TIMING" val="|47.4"/>
</p:tagLst>
</file>

<file path=ppt/tags/tag12.xml><?xml version="1.0" encoding="utf-8"?>
<p:tagLst xmlns:a="http://schemas.openxmlformats.org/drawingml/2006/main" xmlns:r="http://schemas.openxmlformats.org/officeDocument/2006/relationships" xmlns:p="http://schemas.openxmlformats.org/presentationml/2006/main">
  <p:tag name="TIMING" val="|3.1"/>
</p:tagLst>
</file>

<file path=ppt/tags/tag13.xml><?xml version="1.0" encoding="utf-8"?>
<p:tagLst xmlns:a="http://schemas.openxmlformats.org/drawingml/2006/main" xmlns:r="http://schemas.openxmlformats.org/officeDocument/2006/relationships" xmlns:p="http://schemas.openxmlformats.org/presentationml/2006/main">
  <p:tag name="TIMING" val="|47.4"/>
</p:tagLst>
</file>

<file path=ppt/tags/tag14.xml><?xml version="1.0" encoding="utf-8"?>
<p:tagLst xmlns:a="http://schemas.openxmlformats.org/drawingml/2006/main" xmlns:r="http://schemas.openxmlformats.org/officeDocument/2006/relationships" xmlns:p="http://schemas.openxmlformats.org/presentationml/2006/main">
  <p:tag name="TIMING" val="|47.4"/>
</p:tagLst>
</file>

<file path=ppt/tags/tag15.xml><?xml version="1.0" encoding="utf-8"?>
<p:tagLst xmlns:a="http://schemas.openxmlformats.org/drawingml/2006/main" xmlns:r="http://schemas.openxmlformats.org/officeDocument/2006/relationships" xmlns:p="http://schemas.openxmlformats.org/presentationml/2006/main">
  <p:tag name="TIMING" val="|47.4"/>
</p:tagLst>
</file>

<file path=ppt/tags/tag16.xml><?xml version="1.0" encoding="utf-8"?>
<p:tagLst xmlns:a="http://schemas.openxmlformats.org/drawingml/2006/main" xmlns:r="http://schemas.openxmlformats.org/officeDocument/2006/relationships" xmlns:p="http://schemas.openxmlformats.org/presentationml/2006/main">
  <p:tag name="TIMING" val="|47.4"/>
</p:tagLst>
</file>

<file path=ppt/tags/tag17.xml><?xml version="1.0" encoding="utf-8"?>
<p:tagLst xmlns:a="http://schemas.openxmlformats.org/drawingml/2006/main" xmlns:r="http://schemas.openxmlformats.org/officeDocument/2006/relationships" xmlns:p="http://schemas.openxmlformats.org/presentationml/2006/main">
  <p:tag name="TIMING" val="|47.4"/>
</p:tagLst>
</file>

<file path=ppt/tags/tag18.xml><?xml version="1.0" encoding="utf-8"?>
<p:tagLst xmlns:a="http://schemas.openxmlformats.org/drawingml/2006/main" xmlns:r="http://schemas.openxmlformats.org/officeDocument/2006/relationships" xmlns:p="http://schemas.openxmlformats.org/presentationml/2006/main">
  <p:tag name="TIMING" val="|47.4"/>
</p:tagLst>
</file>

<file path=ppt/tags/tag19.xml><?xml version="1.0" encoding="utf-8"?>
<p:tagLst xmlns:a="http://schemas.openxmlformats.org/drawingml/2006/main" xmlns:r="http://schemas.openxmlformats.org/officeDocument/2006/relationships" xmlns:p="http://schemas.openxmlformats.org/presentationml/2006/main">
  <p:tag name="TIMING" val="|47.4"/>
</p:tagLst>
</file>

<file path=ppt/tags/tag20.xml><?xml version="1.0" encoding="utf-8"?>
<p:tagLst xmlns:a="http://schemas.openxmlformats.org/drawingml/2006/main" xmlns:r="http://schemas.openxmlformats.org/officeDocument/2006/relationships" xmlns:p="http://schemas.openxmlformats.org/presentationml/2006/main">
  <p:tag name="TIMING" val="|47.4"/>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a968399c04fe4fe4dc7da06fb70d1f6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9eff524e268ff0c86728610c23328f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1E3B998E-8273-46C9-88EE-EAAD892C2868}"/>
</file>

<file path=customXml/itemProps2.xml><?xml version="1.0" encoding="utf-8"?>
<ds:datastoreItem xmlns:ds="http://schemas.openxmlformats.org/officeDocument/2006/customXml" ds:itemID="{6DB8F8AE-0255-4BB4-B8E4-4FC0B2FB1BD3}"/>
</file>

<file path=customXml/itemProps3.xml><?xml version="1.0" encoding="utf-8"?>
<ds:datastoreItem xmlns:ds="http://schemas.openxmlformats.org/officeDocument/2006/customXml" ds:itemID="{B496ADF3-30B1-4C59-A807-32F1015EDC93}"/>
</file>

<file path=docProps/app.xml><?xml version="1.0" encoding="utf-8"?>
<Properties xmlns="http://schemas.openxmlformats.org/officeDocument/2006/extended-properties" xmlns:vt="http://schemas.openxmlformats.org/officeDocument/2006/docPropsVTypes">
  <TotalTime>12084</TotalTime>
  <Words>3082</Words>
  <Application>Microsoft Office PowerPoint</Application>
  <PresentationFormat>Widescreen</PresentationFormat>
  <Paragraphs>192</Paragraphs>
  <Slides>40</Slides>
  <Notes>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40</vt:i4>
      </vt:variant>
    </vt:vector>
  </HeadingPairs>
  <TitlesOfParts>
    <vt:vector size="47" baseType="lpstr">
      <vt:lpstr>Alexandria</vt:lpstr>
      <vt:lpstr>Arial</vt:lpstr>
      <vt:lpstr>Calibri</vt:lpstr>
      <vt:lpstr>Calibri Light</vt:lpstr>
      <vt:lpstr>Tahoma</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Okba Alsabbagh</dc:creator>
  <cp:lastModifiedBy>Okba Alsabbagh</cp:lastModifiedBy>
  <cp:revision>1244</cp:revision>
  <dcterms:created xsi:type="dcterms:W3CDTF">2025-07-01T03:58:26Z</dcterms:created>
  <dcterms:modified xsi:type="dcterms:W3CDTF">2026-02-25T23:31:17Z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