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4.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5.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498" r:id="rId6"/>
    <p:sldId id="607" r:id="rId7"/>
    <p:sldId id="560" r:id="rId8"/>
    <p:sldId id="562" r:id="rId9"/>
    <p:sldId id="563" r:id="rId10"/>
    <p:sldId id="499" r:id="rId11"/>
    <p:sldId id="561" r:id="rId12"/>
    <p:sldId id="564" r:id="rId13"/>
    <p:sldId id="500" r:id="rId14"/>
    <p:sldId id="565" r:id="rId15"/>
    <p:sldId id="559" r:id="rId16"/>
    <p:sldId id="566" r:id="rId17"/>
    <p:sldId id="567" r:id="rId18"/>
    <p:sldId id="568" r:id="rId19"/>
    <p:sldId id="569" r:id="rId20"/>
    <p:sldId id="570" r:id="rId21"/>
    <p:sldId id="572" r:id="rId22"/>
    <p:sldId id="598" r:id="rId23"/>
    <p:sldId id="571" r:id="rId24"/>
    <p:sldId id="573" r:id="rId25"/>
    <p:sldId id="599" r:id="rId26"/>
    <p:sldId id="600" r:id="rId27"/>
    <p:sldId id="574" r:id="rId28"/>
    <p:sldId id="575" r:id="rId29"/>
    <p:sldId id="576" r:id="rId30"/>
    <p:sldId id="601" r:id="rId31"/>
    <p:sldId id="602" r:id="rId32"/>
    <p:sldId id="606" r:id="rId33"/>
    <p:sldId id="577" r:id="rId34"/>
    <p:sldId id="603" r:id="rId35"/>
    <p:sldId id="578" r:id="rId36"/>
    <p:sldId id="604" r:id="rId37"/>
    <p:sldId id="579" r:id="rId38"/>
    <p:sldId id="605" r:id="rId39"/>
    <p:sldId id="580" r:id="rId40"/>
    <p:sldId id="608" r:id="rId41"/>
    <p:sldId id="557" r:id="rId42"/>
    <p:sldId id="558" r:id="rId43"/>
    <p:sldId id="313"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607"/>
            <p14:sldId id="560"/>
            <p14:sldId id="562"/>
            <p14:sldId id="563"/>
            <p14:sldId id="499"/>
            <p14:sldId id="561"/>
            <p14:sldId id="564"/>
            <p14:sldId id="500"/>
            <p14:sldId id="565"/>
            <p14:sldId id="559"/>
            <p14:sldId id="566"/>
            <p14:sldId id="567"/>
            <p14:sldId id="568"/>
            <p14:sldId id="569"/>
            <p14:sldId id="570"/>
            <p14:sldId id="572"/>
            <p14:sldId id="598"/>
            <p14:sldId id="571"/>
            <p14:sldId id="573"/>
            <p14:sldId id="599"/>
            <p14:sldId id="600"/>
            <p14:sldId id="574"/>
            <p14:sldId id="575"/>
            <p14:sldId id="576"/>
            <p14:sldId id="601"/>
            <p14:sldId id="602"/>
            <p14:sldId id="606"/>
            <p14:sldId id="577"/>
            <p14:sldId id="603"/>
            <p14:sldId id="578"/>
            <p14:sldId id="604"/>
            <p14:sldId id="579"/>
            <p14:sldId id="605"/>
            <p14:sldId id="580"/>
            <p14:sldId id="608"/>
            <p14:sldId id="557"/>
            <p14:sldId id="55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2D3956"/>
    <a:srgbClr val="852F4A"/>
    <a:srgbClr val="203E5F"/>
    <a:srgbClr val="000000"/>
    <a:srgbClr val="00AEEF"/>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101" d="100"/>
          <a:sy n="101" d="100"/>
        </p:scale>
        <p:origin x="270"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4395419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155277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9627656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379860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9.png"/><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notesSlide" Target="../notesSlides/notesSlide3.xml"/><Relationship Id="rId7"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3.xml"/><Relationship Id="rId6" Type="http://schemas.openxmlformats.org/officeDocument/2006/relationships/image" Target="../media/image16.png"/><Relationship Id="rId5" Type="http://schemas.openxmlformats.org/officeDocument/2006/relationships/image" Target="../media/image4.png"/><Relationship Id="rId4"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7.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0.xml"/><Relationship Id="rId4" Type="http://schemas.openxmlformats.org/officeDocument/2006/relationships/hyperlink" Target="https://www.osha.gov/" TargetMode="External"/></Relationships>
</file>

<file path=ppt/slides/_rels/slide2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1.xml"/><Relationship Id="rId6" Type="http://schemas.openxmlformats.org/officeDocument/2006/relationships/image" Target="../media/image16.png"/><Relationship Id="rId5" Type="http://schemas.openxmlformats.org/officeDocument/2006/relationships/image" Target="../media/image4.png"/><Relationship Id="rId4"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4.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5.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7.xml"/><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8.xml"/><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9.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0.xml"/><Relationship Id="rId5" Type="http://schemas.openxmlformats.org/officeDocument/2006/relationships/image" Target="../media/image21.png"/><Relationship Id="rId4" Type="http://schemas.openxmlformats.org/officeDocument/2006/relationships/image" Target="../media/image20.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2.xml"/><Relationship Id="rId6" Type="http://schemas.openxmlformats.org/officeDocument/2006/relationships/image" Target="../media/image23.emf"/><Relationship Id="rId5" Type="http://schemas.openxmlformats.org/officeDocument/2006/relationships/package" Target="../embeddings/Microsoft_Word_Document.docx"/><Relationship Id="rId4" Type="http://schemas.openxmlformats.org/officeDocument/2006/relationships/image" Target="../media/image22.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4.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5.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6.xml"/><Relationship Id="rId4" Type="http://schemas.openxmlformats.org/officeDocument/2006/relationships/image" Target="../media/image24.jpe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7.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8.xml"/><Relationship Id="rId5" Type="http://schemas.openxmlformats.org/officeDocument/2006/relationships/hyperlink" Target="https://www.thwink.org/sustain/glossary/CausalChain.htm" TargetMode="External"/><Relationship Id="rId4" Type="http://schemas.openxmlformats.org/officeDocument/2006/relationships/image" Target="../media/image25.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tags" Target="../tags/tag39.xml"/><Relationship Id="rId5" Type="http://schemas.openxmlformats.org/officeDocument/2006/relationships/image" Target="../media/image26.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96000" y="-200723"/>
            <a:ext cx="6594088" cy="651430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 y="1455848"/>
            <a:ext cx="6096000" cy="1323439"/>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sz="4000" dirty="0"/>
              <a:t>Strategic And Operational Risk Management</a:t>
            </a:r>
          </a:p>
        </p:txBody>
      </p:sp>
      <p:sp>
        <p:nvSpPr>
          <p:cNvPr id="46" name="TextBox 45"/>
          <p:cNvSpPr txBox="1"/>
          <p:nvPr/>
        </p:nvSpPr>
        <p:spPr>
          <a:xfrm>
            <a:off x="2316502" y="3131990"/>
            <a:ext cx="1167307" cy="400110"/>
          </a:xfrm>
          <a:prstGeom prst="rect">
            <a:avLst/>
          </a:prstGeom>
          <a:noFill/>
        </p:spPr>
        <p:txBody>
          <a:bodyPr wrap="none" rtlCol="0">
            <a:spAutoFit/>
          </a:bodyPr>
          <a:lstStyle/>
          <a:p>
            <a:r>
              <a:rPr lang="en-US" sz="2000" b="1" u="sng" dirty="0">
                <a:solidFill>
                  <a:srgbClr val="002060"/>
                </a:solidFill>
                <a:latin typeface="Times New Roman" panose="02020603050405020304" pitchFamily="18" charset="0"/>
                <a:cs typeface="Times New Roman" panose="02020603050405020304" pitchFamily="18" charset="0"/>
              </a:rPr>
              <a:t>PMG630</a:t>
            </a:r>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064ED9D-F779-462F-3C99-D88E66A2D776}"/>
              </a:ext>
            </a:extLst>
          </p:cNvPr>
          <p:cNvSpPr txBox="1"/>
          <p:nvPr/>
        </p:nvSpPr>
        <p:spPr>
          <a:xfrm>
            <a:off x="1032203" y="4324918"/>
            <a:ext cx="3910107" cy="1261884"/>
          </a:xfrm>
          <a:prstGeom prst="rect">
            <a:avLst/>
          </a:prstGeom>
          <a:noFill/>
        </p:spPr>
        <p:txBody>
          <a:bodyPr wrap="square" rtlCol="0">
            <a:spAutoFit/>
          </a:bodyPr>
          <a:lstStyle/>
          <a:p>
            <a:pPr algn="ctr"/>
            <a:r>
              <a:rPr lang="en-US" sz="2400" b="1" u="sng" dirty="0">
                <a:solidFill>
                  <a:srgbClr val="002060"/>
                </a:solidFill>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800" b="1" dirty="0">
                <a:solidFill>
                  <a:srgbClr val="002060"/>
                </a:solidFill>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4"/>
          <a:stretch>
            <a:fillRect/>
          </a:stretch>
        </p:blipFill>
        <p:spPr>
          <a:xfrm>
            <a:off x="7066855" y="776006"/>
            <a:ext cx="4652378" cy="4516245"/>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39815"/>
            <a:ext cx="996547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600" b="1" dirty="0">
                <a:solidFill>
                  <a:schemeClr val="bg1"/>
                </a:solidFill>
                <a:cs typeface="Alexandria" charset="0"/>
              </a:rPr>
              <a:t>Lecture - 2-</a:t>
            </a:r>
            <a:r>
              <a:rPr lang="en-US" sz="2800" b="1" dirty="0">
                <a:solidFill>
                  <a:schemeClr val="bg1"/>
                </a:solidFill>
                <a:latin typeface="Times New Roman" panose="02020603050405020304" pitchFamily="18" charset="0"/>
                <a:cs typeface="Times New Roman" panose="02020603050405020304" pitchFamily="18" charset="0"/>
              </a:rPr>
              <a:t>: </a:t>
            </a:r>
            <a:r>
              <a:rPr lang="en-AU" sz="2800" b="1" dirty="0">
                <a:solidFill>
                  <a:schemeClr val="bg1"/>
                </a:solidFill>
                <a:latin typeface="Times New Roman" panose="02020603050405020304" pitchFamily="18" charset="0"/>
                <a:cs typeface="Times New Roman" panose="02020603050405020304" pitchFamily="18" charset="0"/>
              </a:rPr>
              <a:t>The risk management Process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0197"/>
    </mc:Choice>
    <mc:Fallback xmlns="">
      <p:transition spd="slow" advTm="601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No.2, Content</a:t>
            </a: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id="{1C080FFD-C305-4AA9-B7A6-E89CBF8235EB}"/>
              </a:ext>
            </a:extLst>
          </p:cNvPr>
          <p:cNvSpPr txBox="1"/>
          <p:nvPr/>
        </p:nvSpPr>
        <p:spPr>
          <a:xfrm>
            <a:off x="245328" y="978663"/>
            <a:ext cx="11817520" cy="4601260"/>
          </a:xfrm>
          <a:prstGeom prst="rect">
            <a:avLst/>
          </a:prstGeom>
          <a:noFill/>
        </p:spPr>
        <p:txBody>
          <a:bodyPr wrap="square">
            <a:spAutoFit/>
          </a:bodyPr>
          <a:lstStyle/>
          <a:p>
            <a:pPr marL="457200" algn="ctr">
              <a:buClr>
                <a:srgbClr val="852F4A"/>
              </a:buClr>
              <a:buSzPct val="90000"/>
            </a:pPr>
            <a:r>
              <a:rPr lang="en-US" sz="2800" b="1" kern="100" dirty="0">
                <a:latin typeface="Times New Roman" panose="02020603050405020304" pitchFamily="18" charset="0"/>
                <a:cs typeface="+mj-cs"/>
              </a:rPr>
              <a:t>***Summary of the previous lecture, A-B-C***</a:t>
            </a:r>
          </a:p>
          <a:p>
            <a:pPr marL="971550" indent="-514350">
              <a:buClr>
                <a:srgbClr val="852F4A"/>
              </a:buClr>
              <a:buSzPct val="90000"/>
              <a:buFont typeface="+mj-lt"/>
              <a:buAutoNum type="arabicPeriod"/>
            </a:pPr>
            <a:r>
              <a:rPr lang="en-US" sz="2500" kern="100" dirty="0">
                <a:latin typeface="Times New Roman" panose="02020603050405020304" pitchFamily="18" charset="0"/>
                <a:cs typeface="+mj-cs"/>
              </a:rPr>
              <a:t>Introduction with Important tips &amp;</a:t>
            </a:r>
            <a:r>
              <a:rPr lang="en-US" sz="2500" b="1" kern="100" dirty="0">
                <a:solidFill>
                  <a:srgbClr val="0070C0"/>
                </a:solidFill>
                <a:latin typeface="Times New Roman" panose="02020603050405020304" pitchFamily="18" charset="0"/>
                <a:cs typeface="+mj-cs"/>
              </a:rPr>
              <a:t> </a:t>
            </a:r>
            <a:r>
              <a:rPr lang="en-US" sz="2500" kern="100" dirty="0">
                <a:latin typeface="Times New Roman" panose="02020603050405020304" pitchFamily="18" charset="0"/>
                <a:cs typeface="+mj-cs"/>
              </a:rPr>
              <a:t>approach</a:t>
            </a:r>
          </a:p>
          <a:p>
            <a:pPr marL="971550" indent="-514350">
              <a:buClr>
                <a:srgbClr val="852F4A"/>
              </a:buClr>
              <a:buSzPct val="90000"/>
              <a:buFont typeface="+mj-lt"/>
              <a:buAutoNum type="arabicPeriod"/>
            </a:pPr>
            <a:r>
              <a:rPr lang="en-US" sz="2500" kern="100" dirty="0">
                <a:latin typeface="Times New Roman" panose="02020603050405020304" pitchFamily="18" charset="0"/>
                <a:cs typeface="+mj-cs"/>
              </a:rPr>
              <a:t>Operational risk management processes &amp; Risk management techniques </a:t>
            </a:r>
          </a:p>
          <a:p>
            <a:pPr marL="971550" indent="-514350">
              <a:buClr>
                <a:srgbClr val="852F4A"/>
              </a:buClr>
              <a:buSzPct val="90000"/>
              <a:buFont typeface="+mj-lt"/>
              <a:buAutoNum type="arabicPeriod"/>
            </a:pPr>
            <a:r>
              <a:rPr lang="en-US" sz="2500" kern="100" dirty="0">
                <a:latin typeface="Times New Roman" panose="02020603050405020304" pitchFamily="18" charset="0"/>
                <a:cs typeface="+mj-cs"/>
              </a:rPr>
              <a:t>Guiding questions for expanding the scope of ORM, The questions are: </a:t>
            </a: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should go right?</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could go wrong?</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are the causes and consequences?</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is the probability of it happening?</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can be done to detect, control and manage it?</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are the alternatives?</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are the influences that go beyond this particular time?</a:t>
            </a:r>
            <a:endParaRPr lang="en-US" sz="2000" kern="100" dirty="0">
              <a:effectLst/>
              <a:latin typeface="Calibri" panose="020F0502020204030204" pitchFamily="34" charset="0"/>
              <a:ea typeface="Calibri" panose="020F0502020204030204" pitchFamily="34" charset="0"/>
              <a:cs typeface="+mj-cs"/>
            </a:endParaRPr>
          </a:p>
          <a:p>
            <a:pPr marL="457200">
              <a:buClr>
                <a:srgbClr val="852F4A"/>
              </a:buClr>
              <a:buSzPct val="90000"/>
            </a:pPr>
            <a:r>
              <a:rPr lang="en-US" sz="2000" b="1" kern="100" dirty="0">
                <a:solidFill>
                  <a:srgbClr val="C00000"/>
                </a:solidFill>
                <a:latin typeface="Times New Roman" panose="02020603050405020304" pitchFamily="18" charset="0"/>
                <a:cs typeface="+mj-cs"/>
              </a:rPr>
              <a:t>4. </a:t>
            </a:r>
            <a:r>
              <a:rPr lang="en-US" sz="2500" kern="100" dirty="0">
                <a:latin typeface="Times New Roman" panose="02020603050405020304" pitchFamily="18" charset="0"/>
                <a:cs typeface="+mj-cs"/>
              </a:rPr>
              <a:t>Presenting the idea of the causal chain of events and its purpose</a:t>
            </a:r>
          </a:p>
          <a:p>
            <a:pPr marL="457200">
              <a:spcAft>
                <a:spcPts val="800"/>
              </a:spcAft>
              <a:buClr>
                <a:srgbClr val="852F4A"/>
              </a:buClr>
              <a:buSzPct val="90000"/>
            </a:pPr>
            <a:r>
              <a:rPr lang="en-US" sz="2000" b="1" kern="100" dirty="0">
                <a:solidFill>
                  <a:srgbClr val="C00000"/>
                </a:solidFill>
                <a:latin typeface="Times New Roman" panose="02020603050405020304" pitchFamily="18" charset="0"/>
                <a:cs typeface="+mj-cs"/>
              </a:rPr>
              <a:t>5. </a:t>
            </a:r>
            <a:r>
              <a:rPr lang="en-US" sz="2500" kern="100" dirty="0">
                <a:latin typeface="Times New Roman" panose="02020603050405020304" pitchFamily="18" charset="0"/>
                <a:cs typeface="+mj-cs"/>
              </a:rPr>
              <a:t>Conclusion</a:t>
            </a:r>
            <a:r>
              <a:rPr lang="ar-EG" sz="2500" kern="100" dirty="0">
                <a:latin typeface="Times New Roman" panose="02020603050405020304" pitchFamily="18" charset="0"/>
                <a:cs typeface="+mj-cs"/>
              </a:rPr>
              <a:t>.</a:t>
            </a:r>
            <a:endParaRPr lang="en-US" sz="2500"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208517"/>
    </mc:Choice>
    <mc:Fallback xmlns="">
      <p:transition spd="slow" advTm="2085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0">
                                            <p:txEl>
                                              <p:pRg st="0" end="0"/>
                                            </p:txEl>
                                          </p:spTgt>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 calcmode="lin" valueType="num">
                                      <p:cBhvr additive="base">
                                        <p:cTn id="11"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 calcmode="lin" valueType="num">
                                      <p:cBhvr additive="base">
                                        <p:cTn id="17"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0">
                                            <p:txEl>
                                              <p:pRg st="3" end="3"/>
                                            </p:txEl>
                                          </p:spTgt>
                                        </p:tgtEl>
                                        <p:attrNameLst>
                                          <p:attrName>style.visibility</p:attrName>
                                        </p:attrNameLst>
                                      </p:cBhvr>
                                      <p:to>
                                        <p:strVal val="visible"/>
                                      </p:to>
                                    </p:set>
                                    <p:anim calcmode="lin" valueType="num">
                                      <p:cBhvr additive="base">
                                        <p:cTn id="23"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0">
                                            <p:txEl>
                                              <p:pRg st="4" end="4"/>
                                            </p:txEl>
                                          </p:spTgt>
                                        </p:tgtEl>
                                        <p:attrNameLst>
                                          <p:attrName>style.visibility</p:attrName>
                                        </p:attrNameLst>
                                      </p:cBhvr>
                                      <p:to>
                                        <p:strVal val="visible"/>
                                      </p:to>
                                    </p:set>
                                    <p:anim calcmode="lin" valueType="num">
                                      <p:cBhvr additive="base">
                                        <p:cTn id="29"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 calcmode="lin" valueType="num">
                                      <p:cBhvr additive="base">
                                        <p:cTn id="35"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0">
                                            <p:txEl>
                                              <p:pRg st="6" end="6"/>
                                            </p:txEl>
                                          </p:spTgt>
                                        </p:tgtEl>
                                        <p:attrNameLst>
                                          <p:attrName>style.visibility</p:attrName>
                                        </p:attrNameLst>
                                      </p:cBhvr>
                                      <p:to>
                                        <p:strVal val="visible"/>
                                      </p:to>
                                    </p:set>
                                    <p:anim calcmode="lin" valueType="num">
                                      <p:cBhvr additive="base">
                                        <p:cTn id="41"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0">
                                            <p:txEl>
                                              <p:pRg st="7" end="7"/>
                                            </p:txEl>
                                          </p:spTgt>
                                        </p:tgtEl>
                                        <p:attrNameLst>
                                          <p:attrName>style.visibility</p:attrName>
                                        </p:attrNameLst>
                                      </p:cBhvr>
                                      <p:to>
                                        <p:strVal val="visible"/>
                                      </p:to>
                                    </p:set>
                                    <p:anim calcmode="lin" valueType="num">
                                      <p:cBhvr additive="base">
                                        <p:cTn id="47" dur="500" fill="hold"/>
                                        <p:tgtEl>
                                          <p:spTgt spid="10">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0">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10">
                                            <p:txEl>
                                              <p:pRg st="8" end="8"/>
                                            </p:txEl>
                                          </p:spTgt>
                                        </p:tgtEl>
                                        <p:attrNameLst>
                                          <p:attrName>style.visibility</p:attrName>
                                        </p:attrNameLst>
                                      </p:cBhvr>
                                      <p:to>
                                        <p:strVal val="visible"/>
                                      </p:to>
                                    </p:set>
                                    <p:anim calcmode="lin" valueType="num">
                                      <p:cBhvr additive="base">
                                        <p:cTn id="53" dur="500" fill="hold"/>
                                        <p:tgtEl>
                                          <p:spTgt spid="10">
                                            <p:txEl>
                                              <p:pRg st="8" end="8"/>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10">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10">
                                            <p:txEl>
                                              <p:pRg st="9" end="9"/>
                                            </p:txEl>
                                          </p:spTgt>
                                        </p:tgtEl>
                                        <p:attrNameLst>
                                          <p:attrName>style.visibility</p:attrName>
                                        </p:attrNameLst>
                                      </p:cBhvr>
                                      <p:to>
                                        <p:strVal val="visible"/>
                                      </p:to>
                                    </p:set>
                                    <p:anim calcmode="lin" valueType="num">
                                      <p:cBhvr additive="base">
                                        <p:cTn id="59" dur="500" fill="hold"/>
                                        <p:tgtEl>
                                          <p:spTgt spid="10">
                                            <p:txEl>
                                              <p:pRg st="9" end="9"/>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10">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10">
                                            <p:txEl>
                                              <p:pRg st="10" end="10"/>
                                            </p:txEl>
                                          </p:spTgt>
                                        </p:tgtEl>
                                        <p:attrNameLst>
                                          <p:attrName>style.visibility</p:attrName>
                                        </p:attrNameLst>
                                      </p:cBhvr>
                                      <p:to>
                                        <p:strVal val="visible"/>
                                      </p:to>
                                    </p:set>
                                    <p:anim calcmode="lin" valueType="num">
                                      <p:cBhvr additive="base">
                                        <p:cTn id="65" dur="500" fill="hold"/>
                                        <p:tgtEl>
                                          <p:spTgt spid="10">
                                            <p:txEl>
                                              <p:pRg st="10" end="10"/>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10">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10">
                                            <p:txEl>
                                              <p:pRg st="11" end="11"/>
                                            </p:txEl>
                                          </p:spTgt>
                                        </p:tgtEl>
                                        <p:attrNameLst>
                                          <p:attrName>style.visibility</p:attrName>
                                        </p:attrNameLst>
                                      </p:cBhvr>
                                      <p:to>
                                        <p:strVal val="visible"/>
                                      </p:to>
                                    </p:set>
                                    <p:anim calcmode="lin" valueType="num">
                                      <p:cBhvr additive="base">
                                        <p:cTn id="71" dur="500" fill="hold"/>
                                        <p:tgtEl>
                                          <p:spTgt spid="10">
                                            <p:txEl>
                                              <p:pRg st="11" end="11"/>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10">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10">
                                            <p:txEl>
                                              <p:pRg st="12" end="12"/>
                                            </p:txEl>
                                          </p:spTgt>
                                        </p:tgtEl>
                                        <p:attrNameLst>
                                          <p:attrName>style.visibility</p:attrName>
                                        </p:attrNameLst>
                                      </p:cBhvr>
                                      <p:to>
                                        <p:strVal val="visible"/>
                                      </p:to>
                                    </p:set>
                                    <p:anim calcmode="lin" valueType="num">
                                      <p:cBhvr additive="base">
                                        <p:cTn id="77" dur="500" fill="hold"/>
                                        <p:tgtEl>
                                          <p:spTgt spid="10">
                                            <p:txEl>
                                              <p:pRg st="12" end="12"/>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10">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4417741" y="121902"/>
            <a:ext cx="3356517"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solidFill>
                  <a:srgbClr val="0000FF"/>
                </a:solidFill>
                <a:latin typeface="Times New Roman" panose="02020603050405020304" pitchFamily="18" charset="0"/>
                <a:ea typeface="+mn-ea"/>
              </a:rPr>
              <a:t>Lecture No.2, </a:t>
            </a: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4" name="Picture 3">
            <a:extLst>
              <a:ext uri="{FF2B5EF4-FFF2-40B4-BE49-F238E27FC236}">
                <a16:creationId xmlns:a16="http://schemas.microsoft.com/office/drawing/2014/main" id="{AADD7783-77BD-4A7D-AC18-97346B9F2886}"/>
              </a:ext>
            </a:extLst>
          </p:cNvPr>
          <p:cNvPicPr>
            <a:picLocks noChangeAspect="1"/>
          </p:cNvPicPr>
          <p:nvPr/>
        </p:nvPicPr>
        <p:blipFill>
          <a:blip r:embed="rId4"/>
          <a:stretch>
            <a:fillRect/>
          </a:stretch>
        </p:blipFill>
        <p:spPr>
          <a:xfrm>
            <a:off x="7460166" y="1155869"/>
            <a:ext cx="4162718" cy="4898723"/>
          </a:xfrm>
          <a:prstGeom prst="rect">
            <a:avLst/>
          </a:prstGeom>
        </p:spPr>
      </p:pic>
      <p:pic>
        <p:nvPicPr>
          <p:cNvPr id="6" name="Picture 5">
            <a:extLst>
              <a:ext uri="{FF2B5EF4-FFF2-40B4-BE49-F238E27FC236}">
                <a16:creationId xmlns:a16="http://schemas.microsoft.com/office/drawing/2014/main" id="{3BFA9D80-BAFB-4110-B11E-001969279DA4}"/>
              </a:ext>
            </a:extLst>
          </p:cNvPr>
          <p:cNvPicPr>
            <a:picLocks noChangeAspect="1"/>
          </p:cNvPicPr>
          <p:nvPr/>
        </p:nvPicPr>
        <p:blipFill>
          <a:blip r:embed="rId5"/>
          <a:stretch>
            <a:fillRect/>
          </a:stretch>
        </p:blipFill>
        <p:spPr>
          <a:xfrm>
            <a:off x="1025912" y="1651861"/>
            <a:ext cx="6155474" cy="4491331"/>
          </a:xfrm>
          <a:prstGeom prst="rect">
            <a:avLst/>
          </a:prstGeom>
        </p:spPr>
      </p:pic>
      <p:sp>
        <p:nvSpPr>
          <p:cNvPr id="3" name="Rectangle: Rounded Corners 2">
            <a:extLst>
              <a:ext uri="{FF2B5EF4-FFF2-40B4-BE49-F238E27FC236}">
                <a16:creationId xmlns:a16="http://schemas.microsoft.com/office/drawing/2014/main" id="{BA2D7306-1727-4CE5-BBA0-9EED12B7524C}"/>
              </a:ext>
            </a:extLst>
          </p:cNvPr>
          <p:cNvSpPr/>
          <p:nvPr/>
        </p:nvSpPr>
        <p:spPr>
          <a:xfrm>
            <a:off x="9991493" y="0"/>
            <a:ext cx="1405053" cy="9178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b="1" dirty="0"/>
              <a:t>Chapter 2</a:t>
            </a:r>
            <a:endParaRPr lang="ar-EG" sz="2000" b="1" dirty="0"/>
          </a:p>
        </p:txBody>
      </p:sp>
    </p:spTree>
    <p:custDataLst>
      <p:tags r:id="rId1"/>
    </p:custDataLst>
    <p:extLst>
      <p:ext uri="{BB962C8B-B14F-4D97-AF65-F5344CB8AC3E}">
        <p14:creationId xmlns:p14="http://schemas.microsoft.com/office/powerpoint/2010/main" val="784877464"/>
      </p:ext>
    </p:extLst>
  </p:cSld>
  <p:clrMapOvr>
    <a:masterClrMapping/>
  </p:clrMapOvr>
  <mc:AlternateContent xmlns:mc="http://schemas.openxmlformats.org/markup-compatibility/2006" xmlns:p14="http://schemas.microsoft.com/office/powerpoint/2010/main">
    <mc:Choice Requires="p14">
      <p:transition spd="slow" p14:dur="2000" advTm="35783"/>
    </mc:Choice>
    <mc:Fallback xmlns="">
      <p:transition spd="slow" advTm="3578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4CAF3DC-B198-4D86-821A-21E62D2DA8CE}"/>
              </a:ext>
            </a:extLst>
          </p:cNvPr>
          <p:cNvSpPr txBox="1"/>
          <p:nvPr/>
        </p:nvSpPr>
        <p:spPr>
          <a:xfrm>
            <a:off x="3019517" y="191132"/>
            <a:ext cx="7942132"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***In the previous lecture-A-***</a:t>
            </a:r>
            <a:endParaRPr lang="ar-EG" sz="2800" b="1" kern="100" dirty="0">
              <a:latin typeface="Times New Roman" panose="02020603050405020304" pitchFamily="18" charset="0"/>
              <a:cs typeface="+mj-cs"/>
            </a:endParaRPr>
          </a:p>
        </p:txBody>
      </p:sp>
      <p:pic>
        <p:nvPicPr>
          <p:cNvPr id="6" name="Picture 5">
            <a:extLst>
              <a:ext uri="{FF2B5EF4-FFF2-40B4-BE49-F238E27FC236}">
                <a16:creationId xmlns:a16="http://schemas.microsoft.com/office/drawing/2014/main" id="{B065AC10-D498-4438-969C-3A734B3373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56369" y="2166936"/>
            <a:ext cx="2666175" cy="3600000"/>
          </a:xfrm>
          <a:prstGeom prst="rect">
            <a:avLst/>
          </a:prstGeom>
        </p:spPr>
      </p:pic>
      <p:pic>
        <p:nvPicPr>
          <p:cNvPr id="8" name="Picture 7">
            <a:extLst>
              <a:ext uri="{FF2B5EF4-FFF2-40B4-BE49-F238E27FC236}">
                <a16:creationId xmlns:a16="http://schemas.microsoft.com/office/drawing/2014/main" id="{286859E4-83C2-49C3-84A6-C5C8A4EE630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6253" y="2166936"/>
            <a:ext cx="1779527" cy="3600000"/>
          </a:xfrm>
          <a:prstGeom prst="rect">
            <a:avLst/>
          </a:prstGeom>
        </p:spPr>
      </p:pic>
      <p:pic>
        <p:nvPicPr>
          <p:cNvPr id="11" name="Picture 10">
            <a:extLst>
              <a:ext uri="{FF2B5EF4-FFF2-40B4-BE49-F238E27FC236}">
                <a16:creationId xmlns:a16="http://schemas.microsoft.com/office/drawing/2014/main" id="{6347AC3C-E610-4D5C-A038-9FF3CC16DAD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80655" y="2166936"/>
            <a:ext cx="2377608" cy="3600000"/>
          </a:xfrm>
          <a:prstGeom prst="rect">
            <a:avLst/>
          </a:prstGeom>
        </p:spPr>
      </p:pic>
      <p:sp>
        <p:nvSpPr>
          <p:cNvPr id="12" name="Arrow: Right 11">
            <a:extLst>
              <a:ext uri="{FF2B5EF4-FFF2-40B4-BE49-F238E27FC236}">
                <a16:creationId xmlns:a16="http://schemas.microsoft.com/office/drawing/2014/main" id="{AE4C463C-8729-41B6-8C89-DC2E0848230E}"/>
              </a:ext>
            </a:extLst>
          </p:cNvPr>
          <p:cNvSpPr/>
          <p:nvPr/>
        </p:nvSpPr>
        <p:spPr>
          <a:xfrm>
            <a:off x="2991870" y="2166936"/>
            <a:ext cx="1578357" cy="883022"/>
          </a:xfrm>
          <a:prstGeom prst="rightArrow">
            <a:avLst/>
          </a:prstGeom>
          <a:solidFill>
            <a:srgbClr val="2D3956"/>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6000" dirty="0"/>
              <a:t>+</a:t>
            </a:r>
          </a:p>
        </p:txBody>
      </p:sp>
      <p:sp>
        <p:nvSpPr>
          <p:cNvPr id="15" name="Arrow: Right 14">
            <a:extLst>
              <a:ext uri="{FF2B5EF4-FFF2-40B4-BE49-F238E27FC236}">
                <a16:creationId xmlns:a16="http://schemas.microsoft.com/office/drawing/2014/main" id="{8342A10C-30E8-4E94-96B6-6E5B32EA392A}"/>
              </a:ext>
            </a:extLst>
          </p:cNvPr>
          <p:cNvSpPr/>
          <p:nvPr/>
        </p:nvSpPr>
        <p:spPr>
          <a:xfrm>
            <a:off x="7046751" y="2166936"/>
            <a:ext cx="1578357" cy="883022"/>
          </a:xfrm>
          <a:prstGeom prst="rightArrow">
            <a:avLst/>
          </a:prstGeom>
          <a:solidFill>
            <a:srgbClr val="2D3956"/>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6000" dirty="0"/>
              <a:t>=</a:t>
            </a:r>
          </a:p>
        </p:txBody>
      </p:sp>
      <p:sp>
        <p:nvSpPr>
          <p:cNvPr id="13" name="Rectangle: Rounded Corners 12">
            <a:extLst>
              <a:ext uri="{FF2B5EF4-FFF2-40B4-BE49-F238E27FC236}">
                <a16:creationId xmlns:a16="http://schemas.microsoft.com/office/drawing/2014/main" id="{C9081A10-1F6B-4AB5-ACC5-16A188048F3E}"/>
              </a:ext>
            </a:extLst>
          </p:cNvPr>
          <p:cNvSpPr/>
          <p:nvPr/>
        </p:nvSpPr>
        <p:spPr>
          <a:xfrm>
            <a:off x="1116252" y="1155869"/>
            <a:ext cx="10206291" cy="772574"/>
          </a:xfrm>
          <a:prstGeom prst="roundRect">
            <a:avLst/>
          </a:prstGeom>
        </p:spPr>
        <p:style>
          <a:lnRef idx="3">
            <a:schemeClr val="lt1"/>
          </a:lnRef>
          <a:fillRef idx="1">
            <a:schemeClr val="accent5"/>
          </a:fillRef>
          <a:effectRef idx="1">
            <a:schemeClr val="accent5"/>
          </a:effectRef>
          <a:fontRef idx="minor">
            <a:schemeClr val="lt1"/>
          </a:fontRef>
        </p:style>
        <p:txBody>
          <a:bodyPr rtlCol="1" anchor="ctr"/>
          <a:lstStyle/>
          <a:p>
            <a:pPr algn="ctr"/>
            <a:r>
              <a:rPr lang="en-US" sz="4000" dirty="0">
                <a:latin typeface="Brush Script MT" panose="03060802040406070304" pitchFamily="66" charset="0"/>
                <a:cs typeface="+mj-cs"/>
              </a:rPr>
              <a:t>Hazard + Exposure = Risk </a:t>
            </a:r>
            <a:endParaRPr lang="ar-EG" sz="4000" dirty="0">
              <a:latin typeface="Brush Script MT" panose="03060802040406070304" pitchFamily="66" charset="0"/>
              <a:cs typeface="+mj-cs"/>
            </a:endParaRPr>
          </a:p>
        </p:txBody>
      </p:sp>
      <p:sp>
        <p:nvSpPr>
          <p:cNvPr id="18" name="TextBox 17">
            <a:extLst>
              <a:ext uri="{FF2B5EF4-FFF2-40B4-BE49-F238E27FC236}">
                <a16:creationId xmlns:a16="http://schemas.microsoft.com/office/drawing/2014/main" id="{D64FB5C3-0F4C-4E6E-8231-026473908285}"/>
              </a:ext>
            </a:extLst>
          </p:cNvPr>
          <p:cNvSpPr txBox="1"/>
          <p:nvPr/>
        </p:nvSpPr>
        <p:spPr>
          <a:xfrm>
            <a:off x="402574" y="5999006"/>
            <a:ext cx="2177275" cy="461665"/>
          </a:xfrm>
          <a:prstGeom prst="rect">
            <a:avLst/>
          </a:prstGeom>
          <a:noFill/>
        </p:spPr>
        <p:txBody>
          <a:bodyPr wrap="square">
            <a:spAutoFit/>
          </a:bodyPr>
          <a:lstStyle/>
          <a:p>
            <a:pPr algn="ctr"/>
            <a:r>
              <a:rPr lang="en-US" sz="1200" b="1" i="0" dirty="0">
                <a:solidFill>
                  <a:srgbClr val="3C4043"/>
                </a:solidFill>
                <a:effectLst/>
                <a:latin typeface="Segoe Script" panose="030B0504020000000003" pitchFamily="66" charset="0"/>
              </a:rPr>
              <a:t>Adapted by:</a:t>
            </a:r>
          </a:p>
          <a:p>
            <a:pPr algn="ctr"/>
            <a:r>
              <a:rPr lang="en-US" sz="1200" b="1" i="0" dirty="0">
                <a:solidFill>
                  <a:srgbClr val="3C4043"/>
                </a:solidFill>
                <a:effectLst/>
                <a:latin typeface="Segoe Script" panose="030B0504020000000003" pitchFamily="66" charset="0"/>
              </a:rPr>
              <a:t> Dr. Ayman Hassan</a:t>
            </a:r>
            <a:endParaRPr lang="ar-EG" sz="1200" b="1" dirty="0">
              <a:latin typeface="Segoe Script" panose="030B0504020000000003" pitchFamily="66" charset="0"/>
            </a:endParaRPr>
          </a:p>
        </p:txBody>
      </p:sp>
    </p:spTree>
    <p:custDataLst>
      <p:tags r:id="rId1"/>
    </p:custDataLst>
    <p:extLst>
      <p:ext uri="{BB962C8B-B14F-4D97-AF65-F5344CB8AC3E}">
        <p14:creationId xmlns:p14="http://schemas.microsoft.com/office/powerpoint/2010/main" val="3195263472"/>
      </p:ext>
    </p:extLst>
  </p:cSld>
  <p:clrMapOvr>
    <a:masterClrMapping/>
  </p:clrMapOvr>
  <mc:AlternateContent xmlns:mc="http://schemas.openxmlformats.org/markup-compatibility/2006" xmlns:p14="http://schemas.microsoft.com/office/powerpoint/2010/main">
    <mc:Choice Requires="p14">
      <p:transition spd="slow" p14:dur="2000" advTm="222229"/>
    </mc:Choice>
    <mc:Fallback xmlns="">
      <p:transition spd="slow" advTm="2222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5035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44211"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9D79F099-56E0-459E-834D-B18F07BDE1BC}"/>
              </a:ext>
            </a:extLst>
          </p:cNvPr>
          <p:cNvSpPr txBox="1"/>
          <p:nvPr/>
        </p:nvSpPr>
        <p:spPr>
          <a:xfrm>
            <a:off x="2618073" y="325075"/>
            <a:ext cx="8421634"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***In the previous lecture-B-***</a:t>
            </a:r>
            <a:endParaRPr lang="ar-EG" sz="2800" b="1" kern="100" dirty="0">
              <a:latin typeface="Times New Roman" panose="02020603050405020304" pitchFamily="18" charset="0"/>
              <a:cs typeface="+mj-cs"/>
            </a:endParaRPr>
          </a:p>
        </p:txBody>
      </p:sp>
      <p:sp>
        <p:nvSpPr>
          <p:cNvPr id="8" name="TextBox 7">
            <a:extLst>
              <a:ext uri="{FF2B5EF4-FFF2-40B4-BE49-F238E27FC236}">
                <a16:creationId xmlns:a16="http://schemas.microsoft.com/office/drawing/2014/main" id="{9ECD8D40-0E91-4EB9-AE2E-97CD440A3384}"/>
              </a:ext>
            </a:extLst>
          </p:cNvPr>
          <p:cNvSpPr txBox="1"/>
          <p:nvPr/>
        </p:nvSpPr>
        <p:spPr>
          <a:xfrm>
            <a:off x="2475567" y="900756"/>
            <a:ext cx="7343076" cy="461665"/>
          </a:xfrm>
          <a:prstGeom prst="rect">
            <a:avLst/>
          </a:prstGeom>
          <a:noFill/>
        </p:spPr>
        <p:txBody>
          <a:bodyPr wrap="square">
            <a:spAutoFit/>
          </a:bodyPr>
          <a:lstStyle/>
          <a:p>
            <a:pPr algn="ctr"/>
            <a:r>
              <a:rPr lang="en-US" sz="2400" b="1" dirty="0"/>
              <a:t>risk = frequency (likelihood) x consequence (severity)</a:t>
            </a:r>
            <a:endParaRPr lang="ar-EG" sz="2400" b="1" dirty="0"/>
          </a:p>
        </p:txBody>
      </p:sp>
      <p:pic>
        <p:nvPicPr>
          <p:cNvPr id="32" name="Picture 31">
            <a:extLst>
              <a:ext uri="{FF2B5EF4-FFF2-40B4-BE49-F238E27FC236}">
                <a16:creationId xmlns:a16="http://schemas.microsoft.com/office/drawing/2014/main" id="{62CE4E65-67B2-4948-8F6D-FE816E1E19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58662" y="3638733"/>
            <a:ext cx="3271831" cy="1980000"/>
          </a:xfrm>
          <a:prstGeom prst="rect">
            <a:avLst/>
          </a:prstGeom>
        </p:spPr>
      </p:pic>
      <p:pic>
        <p:nvPicPr>
          <p:cNvPr id="38" name="Picture 37">
            <a:extLst>
              <a:ext uri="{FF2B5EF4-FFF2-40B4-BE49-F238E27FC236}">
                <a16:creationId xmlns:a16="http://schemas.microsoft.com/office/drawing/2014/main" id="{816E7B3D-A31B-4484-AB69-2108C93A6C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08662" y="6198101"/>
            <a:ext cx="7136780" cy="334824"/>
          </a:xfrm>
          <a:prstGeom prst="rect">
            <a:avLst/>
          </a:prstGeom>
          <a:effectLst>
            <a:glow rad="101600">
              <a:schemeClr val="accent1">
                <a:alpha val="40000"/>
              </a:schemeClr>
            </a:glow>
            <a:outerShdw dir="21540000" sx="1000" sy="1000" algn="ctr" rotWithShape="0">
              <a:schemeClr val="tx1">
                <a:alpha val="0"/>
              </a:schemeClr>
            </a:outerShdw>
            <a:softEdge rad="0"/>
          </a:effectLst>
        </p:spPr>
      </p:pic>
      <p:sp>
        <p:nvSpPr>
          <p:cNvPr id="39" name="Rectangle: Rounded Corners 38">
            <a:extLst>
              <a:ext uri="{FF2B5EF4-FFF2-40B4-BE49-F238E27FC236}">
                <a16:creationId xmlns:a16="http://schemas.microsoft.com/office/drawing/2014/main" id="{5AC3C6DD-DB55-4D10-9F7C-1F7343527AB3}"/>
              </a:ext>
            </a:extLst>
          </p:cNvPr>
          <p:cNvSpPr/>
          <p:nvPr/>
        </p:nvSpPr>
        <p:spPr>
          <a:xfrm>
            <a:off x="1688814" y="1155870"/>
            <a:ext cx="363010" cy="44734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LIKELIHOOD</a:t>
            </a:r>
            <a:endParaRPr lang="ar-EG" sz="2400" dirty="0"/>
          </a:p>
        </p:txBody>
      </p:sp>
      <p:sp>
        <p:nvSpPr>
          <p:cNvPr id="40" name="Rectangle: Rounded Corners 39">
            <a:extLst>
              <a:ext uri="{FF2B5EF4-FFF2-40B4-BE49-F238E27FC236}">
                <a16:creationId xmlns:a16="http://schemas.microsoft.com/office/drawing/2014/main" id="{A7E1C035-A5D6-4B46-83E4-2FE4608A767A}"/>
              </a:ext>
            </a:extLst>
          </p:cNvPr>
          <p:cNvSpPr/>
          <p:nvPr/>
        </p:nvSpPr>
        <p:spPr>
          <a:xfrm>
            <a:off x="1672683" y="5631886"/>
            <a:ext cx="8764857" cy="4616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CONSEQUENCE</a:t>
            </a:r>
            <a:endParaRPr lang="ar-EG" sz="2400" dirty="0"/>
          </a:p>
        </p:txBody>
      </p:sp>
      <p:sp>
        <p:nvSpPr>
          <p:cNvPr id="41" name="TextBox 40">
            <a:extLst>
              <a:ext uri="{FF2B5EF4-FFF2-40B4-BE49-F238E27FC236}">
                <a16:creationId xmlns:a16="http://schemas.microsoft.com/office/drawing/2014/main" id="{34386F8B-2749-4581-8B57-D4CF35C3C2B5}"/>
              </a:ext>
            </a:extLst>
          </p:cNvPr>
          <p:cNvSpPr txBox="1"/>
          <p:nvPr/>
        </p:nvSpPr>
        <p:spPr>
          <a:xfrm>
            <a:off x="428964" y="6119857"/>
            <a:ext cx="2177275" cy="461665"/>
          </a:xfrm>
          <a:prstGeom prst="rect">
            <a:avLst/>
          </a:prstGeom>
          <a:noFill/>
        </p:spPr>
        <p:txBody>
          <a:bodyPr wrap="square">
            <a:spAutoFit/>
          </a:bodyPr>
          <a:lstStyle/>
          <a:p>
            <a:pPr algn="ctr"/>
            <a:r>
              <a:rPr lang="en-US" sz="1200" b="1" i="0" dirty="0">
                <a:solidFill>
                  <a:srgbClr val="3C4043"/>
                </a:solidFill>
                <a:effectLst/>
                <a:latin typeface="Segoe Script" panose="030B0504020000000003" pitchFamily="66" charset="0"/>
              </a:rPr>
              <a:t>Adapted by:</a:t>
            </a:r>
          </a:p>
          <a:p>
            <a:pPr algn="ctr"/>
            <a:r>
              <a:rPr lang="en-US" sz="1200" b="1" i="0" dirty="0">
                <a:solidFill>
                  <a:srgbClr val="3C4043"/>
                </a:solidFill>
                <a:effectLst/>
                <a:latin typeface="Segoe Script" panose="030B0504020000000003" pitchFamily="66" charset="0"/>
              </a:rPr>
              <a:t> Dr. Ayman Hassan</a:t>
            </a:r>
            <a:endParaRPr lang="ar-EG" sz="1200" b="1" dirty="0">
              <a:latin typeface="Segoe Script" panose="030B0504020000000003" pitchFamily="66" charset="0"/>
            </a:endParaRPr>
          </a:p>
        </p:txBody>
      </p:sp>
      <p:pic>
        <p:nvPicPr>
          <p:cNvPr id="43" name="Picture 42">
            <a:extLst>
              <a:ext uri="{FF2B5EF4-FFF2-40B4-BE49-F238E27FC236}">
                <a16:creationId xmlns:a16="http://schemas.microsoft.com/office/drawing/2014/main" id="{3272116F-6A63-4E66-99EE-5BDEC26F79F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48372" y="3523785"/>
            <a:ext cx="2639859" cy="2084181"/>
          </a:xfrm>
          <a:prstGeom prst="rect">
            <a:avLst/>
          </a:prstGeom>
        </p:spPr>
      </p:pic>
      <p:pic>
        <p:nvPicPr>
          <p:cNvPr id="45" name="Picture 44">
            <a:extLst>
              <a:ext uri="{FF2B5EF4-FFF2-40B4-BE49-F238E27FC236}">
                <a16:creationId xmlns:a16="http://schemas.microsoft.com/office/drawing/2014/main" id="{4C08ABFB-3218-47DB-B99A-025C569D63F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789855" y="1386341"/>
            <a:ext cx="3200400" cy="2042660"/>
          </a:xfrm>
          <a:prstGeom prst="rect">
            <a:avLst/>
          </a:prstGeom>
        </p:spPr>
      </p:pic>
      <p:pic>
        <p:nvPicPr>
          <p:cNvPr id="47" name="Picture 46">
            <a:extLst>
              <a:ext uri="{FF2B5EF4-FFF2-40B4-BE49-F238E27FC236}">
                <a16:creationId xmlns:a16="http://schemas.microsoft.com/office/drawing/2014/main" id="{F067F02D-77DC-438E-B089-3CBB2141E0A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452442" y="1601963"/>
            <a:ext cx="3162300" cy="1590675"/>
          </a:xfrm>
          <a:prstGeom prst="rect">
            <a:avLst/>
          </a:prstGeom>
        </p:spPr>
      </p:pic>
    </p:spTree>
    <p:custDataLst>
      <p:tags r:id="rId1"/>
    </p:custDataLst>
    <p:extLst>
      <p:ext uri="{BB962C8B-B14F-4D97-AF65-F5344CB8AC3E}">
        <p14:creationId xmlns:p14="http://schemas.microsoft.com/office/powerpoint/2010/main" val="2617939301"/>
      </p:ext>
    </p:extLst>
  </p:cSld>
  <p:clrMapOvr>
    <a:masterClrMapping/>
  </p:clrMapOvr>
  <mc:AlternateContent xmlns:mc="http://schemas.openxmlformats.org/markup-compatibility/2006" xmlns:p14="http://schemas.microsoft.com/office/powerpoint/2010/main">
    <mc:Choice Requires="p14">
      <p:transition spd="slow" p14:dur="2000" advTm="264153"/>
    </mc:Choice>
    <mc:Fallback xmlns="">
      <p:transition spd="slow" advTm="2641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additive="base">
                                        <p:cTn id="13" dur="500" fill="hold"/>
                                        <p:tgtEl>
                                          <p:spTgt spid="40"/>
                                        </p:tgtEl>
                                        <p:attrNameLst>
                                          <p:attrName>ppt_x</p:attrName>
                                        </p:attrNameLst>
                                      </p:cBhvr>
                                      <p:tavLst>
                                        <p:tav tm="0">
                                          <p:val>
                                            <p:strVal val="#ppt_x"/>
                                          </p:val>
                                        </p:tav>
                                        <p:tav tm="100000">
                                          <p:val>
                                            <p:strVal val="#ppt_x"/>
                                          </p:val>
                                        </p:tav>
                                      </p:tavLst>
                                    </p:anim>
                                    <p:anim calcmode="lin" valueType="num">
                                      <p:cBhvr additive="base">
                                        <p:cTn id="1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500" fill="hold"/>
                                        <p:tgtEl>
                                          <p:spTgt spid="47"/>
                                        </p:tgtEl>
                                        <p:attrNameLst>
                                          <p:attrName>ppt_x</p:attrName>
                                        </p:attrNameLst>
                                      </p:cBhvr>
                                      <p:tavLst>
                                        <p:tav tm="0">
                                          <p:val>
                                            <p:strVal val="#ppt_x"/>
                                          </p:val>
                                        </p:tav>
                                        <p:tav tm="100000">
                                          <p:val>
                                            <p:strVal val="#ppt_x"/>
                                          </p:val>
                                        </p:tav>
                                      </p:tavLst>
                                    </p:anim>
                                    <p:anim calcmode="lin" valueType="num">
                                      <p:cBhvr additive="base">
                                        <p:cTn id="26"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additive="base">
                                        <p:cTn id="31" dur="500" fill="hold"/>
                                        <p:tgtEl>
                                          <p:spTgt spid="43"/>
                                        </p:tgtEl>
                                        <p:attrNameLst>
                                          <p:attrName>ppt_x</p:attrName>
                                        </p:attrNameLst>
                                      </p:cBhvr>
                                      <p:tavLst>
                                        <p:tav tm="0">
                                          <p:val>
                                            <p:strVal val="#ppt_x"/>
                                          </p:val>
                                        </p:tav>
                                        <p:tav tm="100000">
                                          <p:val>
                                            <p:strVal val="#ppt_x"/>
                                          </p:val>
                                        </p:tav>
                                      </p:tavLst>
                                    </p:anim>
                                    <p:anim calcmode="lin" valueType="num">
                                      <p:cBhvr additive="base">
                                        <p:cTn id="32"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additive="base">
                                        <p:cTn id="37" dur="500" fill="hold"/>
                                        <p:tgtEl>
                                          <p:spTgt spid="45"/>
                                        </p:tgtEl>
                                        <p:attrNameLst>
                                          <p:attrName>ppt_x</p:attrName>
                                        </p:attrNameLst>
                                      </p:cBhvr>
                                      <p:tavLst>
                                        <p:tav tm="0">
                                          <p:val>
                                            <p:strVal val="#ppt_x"/>
                                          </p:val>
                                        </p:tav>
                                        <p:tav tm="100000">
                                          <p:val>
                                            <p:strVal val="#ppt_x"/>
                                          </p:val>
                                        </p:tav>
                                      </p:tavLst>
                                    </p:anim>
                                    <p:anim calcmode="lin" valueType="num">
                                      <p:cBhvr additive="base">
                                        <p:cTn id="38"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additive="base">
                                        <p:cTn id="43" dur="500" fill="hold"/>
                                        <p:tgtEl>
                                          <p:spTgt spid="38"/>
                                        </p:tgtEl>
                                        <p:attrNameLst>
                                          <p:attrName>ppt_x</p:attrName>
                                        </p:attrNameLst>
                                      </p:cBhvr>
                                      <p:tavLst>
                                        <p:tav tm="0">
                                          <p:val>
                                            <p:strVal val="#ppt_x"/>
                                          </p:val>
                                        </p:tav>
                                        <p:tav tm="100000">
                                          <p:val>
                                            <p:strVal val="#ppt_x"/>
                                          </p:val>
                                        </p:tav>
                                      </p:tavLst>
                                    </p:anim>
                                    <p:anim calcmode="lin" valueType="num">
                                      <p:cBhvr additive="base">
                                        <p:cTn id="44"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1"/>
                                        </p:tgtEl>
                                        <p:attrNameLst>
                                          <p:attrName>style.visibility</p:attrName>
                                        </p:attrNameLst>
                                      </p:cBhvr>
                                      <p:to>
                                        <p:strVal val="visible"/>
                                      </p:to>
                                    </p:set>
                                    <p:anim calcmode="lin" valueType="num">
                                      <p:cBhvr additive="base">
                                        <p:cTn id="49" dur="500" fill="hold"/>
                                        <p:tgtEl>
                                          <p:spTgt spid="41"/>
                                        </p:tgtEl>
                                        <p:attrNameLst>
                                          <p:attrName>ppt_x</p:attrName>
                                        </p:attrNameLst>
                                      </p:cBhvr>
                                      <p:tavLst>
                                        <p:tav tm="0">
                                          <p:val>
                                            <p:strVal val="#ppt_x"/>
                                          </p:val>
                                        </p:tav>
                                        <p:tav tm="100000">
                                          <p:val>
                                            <p:strVal val="#ppt_x"/>
                                          </p:val>
                                        </p:tav>
                                      </p:tavLst>
                                    </p:anim>
                                    <p:anim calcmode="lin" valueType="num">
                                      <p:cBhvr additive="base">
                                        <p:cTn id="50"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5035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1496886F-5001-453B-B178-C5961FF39DF4}"/>
              </a:ext>
            </a:extLst>
          </p:cNvPr>
          <p:cNvSpPr txBox="1"/>
          <p:nvPr/>
        </p:nvSpPr>
        <p:spPr>
          <a:xfrm>
            <a:off x="2919155" y="165258"/>
            <a:ext cx="8433109"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***In the previous lecture-C-***</a:t>
            </a:r>
            <a:endParaRPr lang="ar-EG" sz="2800" b="1" kern="100" dirty="0">
              <a:latin typeface="Times New Roman" panose="02020603050405020304" pitchFamily="18" charset="0"/>
              <a:cs typeface="+mj-cs"/>
            </a:endParaRPr>
          </a:p>
        </p:txBody>
      </p:sp>
      <p:sp>
        <p:nvSpPr>
          <p:cNvPr id="8" name="TextBox 7">
            <a:extLst>
              <a:ext uri="{FF2B5EF4-FFF2-40B4-BE49-F238E27FC236}">
                <a16:creationId xmlns:a16="http://schemas.microsoft.com/office/drawing/2014/main" id="{F8835350-671C-48A7-BB7E-5076ED829595}"/>
              </a:ext>
            </a:extLst>
          </p:cNvPr>
          <p:cNvSpPr txBox="1"/>
          <p:nvPr/>
        </p:nvSpPr>
        <p:spPr>
          <a:xfrm>
            <a:off x="825514" y="1649226"/>
            <a:ext cx="10627112" cy="3892861"/>
          </a:xfrm>
          <a:prstGeom prst="rect">
            <a:avLst/>
          </a:prstGeom>
          <a:noFill/>
        </p:spPr>
        <p:txBody>
          <a:bodyPr wrap="square">
            <a:spAutoFit/>
          </a:bodyPr>
          <a:lstStyle/>
          <a:p>
            <a:pPr marL="457200" indent="-457200">
              <a:lnSpc>
                <a:spcPct val="150000"/>
              </a:lnSpc>
              <a:buFont typeface="Wingdings" panose="05000000000000000000" pitchFamily="2" charset="2"/>
              <a:buChar char="ü"/>
            </a:pPr>
            <a:r>
              <a:rPr lang="en-US" sz="2800" b="1" kern="100" dirty="0">
                <a:latin typeface="Times New Roman" panose="02020603050405020304" pitchFamily="18" charset="0"/>
                <a:cs typeface="+mj-cs"/>
              </a:rPr>
              <a:t>There is no life without risks...there are never real guarantees </a:t>
            </a:r>
          </a:p>
          <a:p>
            <a:pPr marL="457200" indent="-457200">
              <a:lnSpc>
                <a:spcPct val="150000"/>
              </a:lnSpc>
              <a:buFont typeface="Wingdings" panose="05000000000000000000" pitchFamily="2" charset="2"/>
              <a:buChar char="ü"/>
            </a:pPr>
            <a:r>
              <a:rPr lang="en-US" sz="2800" b="1" kern="100" dirty="0">
                <a:latin typeface="Times New Roman" panose="02020603050405020304" pitchFamily="18" charset="0"/>
                <a:cs typeface="+mj-cs"/>
              </a:rPr>
              <a:t>Probability and attempts at prediction.....are never without risks </a:t>
            </a:r>
          </a:p>
          <a:p>
            <a:pPr marL="457200" indent="-457200">
              <a:lnSpc>
                <a:spcPct val="150000"/>
              </a:lnSpc>
              <a:buFont typeface="Wingdings" panose="05000000000000000000" pitchFamily="2" charset="2"/>
              <a:buChar char="ü"/>
            </a:pPr>
            <a:r>
              <a:rPr lang="en-US" sz="2800" b="1" kern="100" dirty="0">
                <a:latin typeface="Times New Roman" panose="02020603050405020304" pitchFamily="18" charset="0"/>
                <a:cs typeface="+mj-cs"/>
              </a:rPr>
              <a:t>As long as you move, you will be exposed to danger... expect it or not </a:t>
            </a:r>
          </a:p>
          <a:p>
            <a:pPr marL="457200" indent="-457200">
              <a:lnSpc>
                <a:spcPct val="150000"/>
              </a:lnSpc>
              <a:buFont typeface="Wingdings" panose="05000000000000000000" pitchFamily="2" charset="2"/>
              <a:buChar char="ü"/>
            </a:pPr>
            <a:r>
              <a:rPr lang="en-US" sz="2800" b="1" kern="100" dirty="0">
                <a:latin typeface="Times New Roman" panose="02020603050405020304" pitchFamily="18" charset="0"/>
                <a:cs typeface="+mj-cs"/>
              </a:rPr>
              <a:t>Survival, continuity, and the desire to succeed...a human hope</a:t>
            </a:r>
          </a:p>
          <a:p>
            <a:pPr algn="r" rtl="1">
              <a:lnSpc>
                <a:spcPct val="150000"/>
              </a:lnSpc>
            </a:pPr>
            <a:r>
              <a:rPr lang="en-US" sz="2800" b="1" kern="100" dirty="0">
                <a:latin typeface="Vivaldi" panose="03020602050506090804" pitchFamily="66" charset="0"/>
                <a:cs typeface="+mj-cs"/>
              </a:rPr>
              <a:t>Ayman Hassan</a:t>
            </a:r>
            <a:endParaRPr lang="ar-EG" sz="2800" b="1" kern="100" dirty="0">
              <a:latin typeface="Vivaldi" panose="03020602050506090804" pitchFamily="66" charset="0"/>
              <a:cs typeface="+mj-cs"/>
            </a:endParaRPr>
          </a:p>
        </p:txBody>
      </p:sp>
    </p:spTree>
    <p:custDataLst>
      <p:tags r:id="rId1"/>
    </p:custDataLst>
    <p:extLst>
      <p:ext uri="{BB962C8B-B14F-4D97-AF65-F5344CB8AC3E}">
        <p14:creationId xmlns:p14="http://schemas.microsoft.com/office/powerpoint/2010/main" val="1658565509"/>
      </p:ext>
    </p:extLst>
  </p:cSld>
  <p:clrMapOvr>
    <a:masterClrMapping/>
  </p:clrMapOvr>
  <mc:AlternateContent xmlns:mc="http://schemas.openxmlformats.org/markup-compatibility/2006" xmlns:p14="http://schemas.microsoft.com/office/powerpoint/2010/main">
    <mc:Choice Requires="p14">
      <p:transition spd="slow" p14:dur="2000" advTm="107003"/>
    </mc:Choice>
    <mc:Fallback xmlns="">
      <p:transition spd="slow" advTm="10700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5035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3955" y="952845"/>
            <a:ext cx="1198511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EE879448-8AAC-4F4E-8973-273DE5D8B7F6}"/>
              </a:ext>
            </a:extLst>
          </p:cNvPr>
          <p:cNvSpPr/>
          <p:nvPr/>
        </p:nvSpPr>
        <p:spPr>
          <a:xfrm>
            <a:off x="267629" y="1334384"/>
            <a:ext cx="11496908" cy="4539191"/>
          </a:xfrm>
          <a:prstGeom prst="rect">
            <a:avLst/>
          </a:prstGeom>
        </p:spPr>
        <p:txBody>
          <a:bodyPr wrap="square">
            <a:spAutoFit/>
          </a:bodyPr>
          <a:lstStyle/>
          <a:p>
            <a:pPr marL="971550" indent="-514350">
              <a:lnSpc>
                <a:spcPct val="150000"/>
              </a:lnSpc>
              <a:buClr>
                <a:srgbClr val="852F4A"/>
              </a:buClr>
              <a:buSzPct val="90000"/>
              <a:buFont typeface="Wingdings" panose="05000000000000000000" pitchFamily="2" charset="2"/>
              <a:buChar char="§"/>
              <a:defRPr/>
            </a:pPr>
            <a:r>
              <a:rPr lang="en-US" sz="2800" kern="100" dirty="0">
                <a:latin typeface="Times New Roman" panose="02020603050405020304" pitchFamily="18" charset="0"/>
                <a:cs typeface="+mj-cs"/>
              </a:rPr>
              <a:t>There are many risk management processes used in various industries, disciplines, and professions. </a:t>
            </a:r>
          </a:p>
          <a:p>
            <a:pPr marL="971550" indent="-514350">
              <a:lnSpc>
                <a:spcPct val="150000"/>
              </a:lnSpc>
              <a:buClr>
                <a:srgbClr val="852F4A"/>
              </a:buClr>
              <a:buSzPct val="90000"/>
              <a:buFont typeface="Wingdings" panose="05000000000000000000" pitchFamily="2" charset="2"/>
              <a:buChar char="§"/>
              <a:defRPr/>
            </a:pPr>
            <a:r>
              <a:rPr lang="en-US" sz="2800" kern="100" dirty="0">
                <a:latin typeface="Times New Roman" panose="02020603050405020304" pitchFamily="18" charset="0"/>
                <a:cs typeface="+mj-cs"/>
              </a:rPr>
              <a:t>These risk management processes differ primarily in the details of how the risk management process is undertaken. </a:t>
            </a:r>
          </a:p>
          <a:p>
            <a:pPr marL="971550" indent="-514350">
              <a:lnSpc>
                <a:spcPct val="150000"/>
              </a:lnSpc>
              <a:buClr>
                <a:srgbClr val="852F4A"/>
              </a:buClr>
              <a:buSzPct val="90000"/>
              <a:buFont typeface="Wingdings" panose="05000000000000000000" pitchFamily="2" charset="2"/>
              <a:buChar char="§"/>
              <a:defRPr/>
            </a:pPr>
            <a:r>
              <a:rPr lang="en-US" sz="2800" kern="100" dirty="0">
                <a:latin typeface="Times New Roman" panose="02020603050405020304" pitchFamily="18" charset="0"/>
                <a:cs typeface="+mj-cs"/>
              </a:rPr>
              <a:t>These variations mainly stem from differences in the specific systems, conditions, and environments that are unique to a particular industry or discipline. </a:t>
            </a:r>
          </a:p>
        </p:txBody>
      </p:sp>
      <p:sp>
        <p:nvSpPr>
          <p:cNvPr id="15" name="TextBox 14">
            <a:extLst>
              <a:ext uri="{FF2B5EF4-FFF2-40B4-BE49-F238E27FC236}">
                <a16:creationId xmlns:a16="http://schemas.microsoft.com/office/drawing/2014/main" id="{9A5CABFA-14FB-47FD-8789-2BA65CF1063A}"/>
              </a:ext>
            </a:extLst>
          </p:cNvPr>
          <p:cNvSpPr txBox="1"/>
          <p:nvPr/>
        </p:nvSpPr>
        <p:spPr>
          <a:xfrm>
            <a:off x="1915223" y="258041"/>
            <a:ext cx="6283712"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1. Introduction </a:t>
            </a:r>
          </a:p>
        </p:txBody>
      </p:sp>
    </p:spTree>
    <p:custDataLst>
      <p:tags r:id="rId1"/>
    </p:custDataLst>
    <p:extLst>
      <p:ext uri="{BB962C8B-B14F-4D97-AF65-F5344CB8AC3E}">
        <p14:creationId xmlns:p14="http://schemas.microsoft.com/office/powerpoint/2010/main" val="95014885"/>
      </p:ext>
    </p:extLst>
  </p:cSld>
  <p:clrMapOvr>
    <a:masterClrMapping/>
  </p:clrMapOvr>
  <mc:AlternateContent xmlns:mc="http://schemas.openxmlformats.org/markup-compatibility/2006" xmlns:p14="http://schemas.microsoft.com/office/powerpoint/2010/main">
    <mc:Choice Requires="p14">
      <p:transition spd="slow" p14:dur="2000" advTm="168296"/>
    </mc:Choice>
    <mc:Fallback xmlns="">
      <p:transition spd="slow" advTm="1682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 calcmode="lin" valueType="num">
                                      <p:cBhvr additive="base">
                                        <p:cTn id="13"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1" end="1"/>
                                            </p:txEl>
                                          </p:spTgt>
                                        </p:tgtEl>
                                        <p:attrNameLst>
                                          <p:attrName>style.visibility</p:attrName>
                                        </p:attrNameLst>
                                      </p:cBhvr>
                                      <p:to>
                                        <p:strVal val="visible"/>
                                      </p:to>
                                    </p:set>
                                    <p:anim calcmode="lin" valueType="num">
                                      <p:cBhvr additive="base">
                                        <p:cTn id="19"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2" end="2"/>
                                            </p:txEl>
                                          </p:spTgt>
                                        </p:tgtEl>
                                        <p:attrNameLst>
                                          <p:attrName>style.visibility</p:attrName>
                                        </p:attrNameLst>
                                      </p:cBhvr>
                                      <p:to>
                                        <p:strVal val="visible"/>
                                      </p:to>
                                    </p:set>
                                    <p:anim calcmode="lin" valueType="num">
                                      <p:cBhvr additive="base">
                                        <p:cTn id="25"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BF89C9A-CB19-40FD-B5FF-2A5E65F8F84C}"/>
              </a:ext>
            </a:extLst>
          </p:cNvPr>
          <p:cNvSpPr txBox="1"/>
          <p:nvPr/>
        </p:nvSpPr>
        <p:spPr>
          <a:xfrm>
            <a:off x="490655" y="1562102"/>
            <a:ext cx="11390170" cy="4539191"/>
          </a:xfrm>
          <a:prstGeom prst="rect">
            <a:avLst/>
          </a:prstGeom>
          <a:noFill/>
        </p:spPr>
        <p:txBody>
          <a:bodyPr wrap="square">
            <a:spAutoFit/>
          </a:bodyPr>
          <a:lstStyle/>
          <a:p>
            <a:pPr marL="457200" indent="-457200">
              <a:lnSpc>
                <a:spcPct val="150000"/>
              </a:lnSpc>
              <a:buFont typeface="Wingdings" panose="05000000000000000000" pitchFamily="2" charset="2"/>
              <a:buChar char="ü"/>
            </a:pPr>
            <a:r>
              <a:rPr lang="en-US" sz="2800" kern="100" dirty="0">
                <a:latin typeface="Times New Roman" panose="02020603050405020304" pitchFamily="18" charset="0"/>
                <a:cs typeface="+mj-cs"/>
              </a:rPr>
              <a:t>It is necessary to describe the system as well as its boundaries to focus the efforts of the risk management process. </a:t>
            </a:r>
          </a:p>
          <a:p>
            <a:pPr marL="457200" indent="-457200">
              <a:lnSpc>
                <a:spcPct val="150000"/>
              </a:lnSpc>
              <a:buFont typeface="Wingdings" panose="05000000000000000000" pitchFamily="2" charset="2"/>
              <a:buChar char="ü"/>
            </a:pPr>
            <a:r>
              <a:rPr lang="en-US" sz="2800" kern="100" dirty="0">
                <a:latin typeface="Times New Roman" panose="02020603050405020304" pitchFamily="18" charset="0"/>
                <a:cs typeface="+mj-cs"/>
              </a:rPr>
              <a:t>Risk management should be applied to the total system as a whole. However, when necessary, risk studies and analysis can focus on certain subsystems, processes, or components of concern.</a:t>
            </a:r>
          </a:p>
          <a:p>
            <a:pPr marL="457200" indent="-457200">
              <a:lnSpc>
                <a:spcPct val="150000"/>
              </a:lnSpc>
              <a:buFont typeface="Wingdings" panose="05000000000000000000" pitchFamily="2" charset="2"/>
              <a:buChar char="ü"/>
            </a:pPr>
            <a:r>
              <a:rPr lang="en-US" sz="2800" kern="100" dirty="0">
                <a:latin typeface="Times New Roman" panose="02020603050405020304" pitchFamily="18" charset="0"/>
                <a:cs typeface="+mj-cs"/>
              </a:rPr>
              <a:t>The scope can range from large complex systems such as production facilities to small subsystems or components of a product.</a:t>
            </a:r>
            <a:endParaRPr lang="ar-EG" sz="2800" kern="100" dirty="0">
              <a:latin typeface="Times New Roman" panose="02020603050405020304" pitchFamily="18" charset="0"/>
              <a:cs typeface="+mj-cs"/>
            </a:endParaRPr>
          </a:p>
        </p:txBody>
      </p:sp>
      <p:sp>
        <p:nvSpPr>
          <p:cNvPr id="8" name="TextBox 7">
            <a:extLst>
              <a:ext uri="{FF2B5EF4-FFF2-40B4-BE49-F238E27FC236}">
                <a16:creationId xmlns:a16="http://schemas.microsoft.com/office/drawing/2014/main" id="{BE3751E0-CBB8-483C-9D95-141CFF3B3B57}"/>
              </a:ext>
            </a:extLst>
          </p:cNvPr>
          <p:cNvSpPr txBox="1"/>
          <p:nvPr/>
        </p:nvSpPr>
        <p:spPr>
          <a:xfrm>
            <a:off x="1915223" y="258041"/>
            <a:ext cx="6693518"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1-1. Introduction, Important tips </a:t>
            </a:r>
          </a:p>
        </p:txBody>
      </p:sp>
    </p:spTree>
    <p:custDataLst>
      <p:tags r:id="rId1"/>
    </p:custDataLst>
    <p:extLst>
      <p:ext uri="{BB962C8B-B14F-4D97-AF65-F5344CB8AC3E}">
        <p14:creationId xmlns:p14="http://schemas.microsoft.com/office/powerpoint/2010/main" val="3655236333"/>
      </p:ext>
    </p:extLst>
  </p:cSld>
  <p:clrMapOvr>
    <a:masterClrMapping/>
  </p:clrMapOvr>
  <mc:AlternateContent xmlns:mc="http://schemas.openxmlformats.org/markup-compatibility/2006" xmlns:p14="http://schemas.microsoft.com/office/powerpoint/2010/main">
    <mc:Choice Requires="p14">
      <p:transition spd="slow" p14:dur="2000" advTm="306879"/>
    </mc:Choice>
    <mc:Fallback xmlns="">
      <p:transition spd="slow" advTm="3068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additive="base">
                                        <p:cTn id="19"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cxnSp>
        <p:nvCxnSpPr>
          <p:cNvPr id="4" name="Straight Arrow Connector 3">
            <a:extLst>
              <a:ext uri="{FF2B5EF4-FFF2-40B4-BE49-F238E27FC236}">
                <a16:creationId xmlns:a16="http://schemas.microsoft.com/office/drawing/2014/main" id="{2EA941C4-FF7E-44D1-8426-0FBB9AD72620}"/>
              </a:ext>
            </a:extLst>
          </p:cNvPr>
          <p:cNvCxnSpPr/>
          <p:nvPr/>
        </p:nvCxnSpPr>
        <p:spPr>
          <a:xfrm flipV="1">
            <a:off x="2787803" y="1159730"/>
            <a:ext cx="0" cy="392522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 name="Straight Arrow Connector 7">
            <a:extLst>
              <a:ext uri="{FF2B5EF4-FFF2-40B4-BE49-F238E27FC236}">
                <a16:creationId xmlns:a16="http://schemas.microsoft.com/office/drawing/2014/main" id="{03925950-48E1-4B2B-BFF6-4D2E7571212E}"/>
              </a:ext>
            </a:extLst>
          </p:cNvPr>
          <p:cNvCxnSpPr>
            <a:cxnSpLocks/>
          </p:cNvCxnSpPr>
          <p:nvPr/>
        </p:nvCxnSpPr>
        <p:spPr>
          <a:xfrm flipV="1">
            <a:off x="2795240" y="5081241"/>
            <a:ext cx="5969620" cy="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a:extLst>
              <a:ext uri="{FF2B5EF4-FFF2-40B4-BE49-F238E27FC236}">
                <a16:creationId xmlns:a16="http://schemas.microsoft.com/office/drawing/2014/main" id="{63B844EA-5F9E-458A-96CC-3062FC303DCF}"/>
              </a:ext>
            </a:extLst>
          </p:cNvPr>
          <p:cNvSpPr/>
          <p:nvPr/>
        </p:nvSpPr>
        <p:spPr>
          <a:xfrm>
            <a:off x="1423705" y="1447800"/>
            <a:ext cx="1193173" cy="807696"/>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t>H</a:t>
            </a:r>
            <a:endParaRPr lang="ar-EG" sz="2400" b="1" dirty="0"/>
          </a:p>
        </p:txBody>
      </p:sp>
      <p:sp>
        <p:nvSpPr>
          <p:cNvPr id="12" name="Rectangle 11">
            <a:extLst>
              <a:ext uri="{FF2B5EF4-FFF2-40B4-BE49-F238E27FC236}">
                <a16:creationId xmlns:a16="http://schemas.microsoft.com/office/drawing/2014/main" id="{B2EF9EEE-A77C-4CF2-99AA-35140B84C45C}"/>
              </a:ext>
            </a:extLst>
          </p:cNvPr>
          <p:cNvSpPr/>
          <p:nvPr/>
        </p:nvSpPr>
        <p:spPr>
          <a:xfrm>
            <a:off x="1423705" y="2905895"/>
            <a:ext cx="1193173" cy="73598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M</a:t>
            </a:r>
            <a:endParaRPr lang="ar-EG" sz="2400" b="1" dirty="0">
              <a:solidFill>
                <a:schemeClr val="tx1"/>
              </a:solidFill>
            </a:endParaRPr>
          </a:p>
        </p:txBody>
      </p:sp>
      <p:sp>
        <p:nvSpPr>
          <p:cNvPr id="13" name="Rectangle 12">
            <a:extLst>
              <a:ext uri="{FF2B5EF4-FFF2-40B4-BE49-F238E27FC236}">
                <a16:creationId xmlns:a16="http://schemas.microsoft.com/office/drawing/2014/main" id="{06343F3E-4F01-4D1A-A53E-2DD89E976958}"/>
              </a:ext>
            </a:extLst>
          </p:cNvPr>
          <p:cNvSpPr/>
          <p:nvPr/>
        </p:nvSpPr>
        <p:spPr>
          <a:xfrm>
            <a:off x="1435363" y="4127402"/>
            <a:ext cx="1193173" cy="807696"/>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S</a:t>
            </a:r>
            <a:endParaRPr lang="ar-EG" sz="2400" b="1" dirty="0">
              <a:solidFill>
                <a:schemeClr val="tx1"/>
              </a:solidFill>
            </a:endParaRPr>
          </a:p>
        </p:txBody>
      </p:sp>
      <p:sp>
        <p:nvSpPr>
          <p:cNvPr id="14" name="Rectangle 13">
            <a:extLst>
              <a:ext uri="{FF2B5EF4-FFF2-40B4-BE49-F238E27FC236}">
                <a16:creationId xmlns:a16="http://schemas.microsoft.com/office/drawing/2014/main" id="{3D0E87F5-9618-48C2-86F1-BBD48FB2050A}"/>
              </a:ext>
            </a:extLst>
          </p:cNvPr>
          <p:cNvSpPr/>
          <p:nvPr/>
        </p:nvSpPr>
        <p:spPr>
          <a:xfrm>
            <a:off x="2906750" y="5212648"/>
            <a:ext cx="1193173" cy="73598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cs typeface="+mj-cs"/>
              </a:rPr>
              <a:t>S</a:t>
            </a:r>
            <a:r>
              <a:rPr lang="en-US" sz="2400" b="1" dirty="0">
                <a:solidFill>
                  <a:schemeClr val="tx1"/>
                </a:solidFill>
                <a:cs typeface="+mj-cs"/>
              </a:rPr>
              <a:t>S</a:t>
            </a:r>
            <a:endParaRPr lang="ar-EG" sz="2400" b="1" dirty="0">
              <a:cs typeface="+mj-cs"/>
            </a:endParaRPr>
          </a:p>
        </p:txBody>
      </p:sp>
      <p:sp>
        <p:nvSpPr>
          <p:cNvPr id="15" name="Rectangle 14">
            <a:extLst>
              <a:ext uri="{FF2B5EF4-FFF2-40B4-BE49-F238E27FC236}">
                <a16:creationId xmlns:a16="http://schemas.microsoft.com/office/drawing/2014/main" id="{F31FB784-DDDE-4642-A392-80D7588D2062}"/>
              </a:ext>
            </a:extLst>
          </p:cNvPr>
          <p:cNvSpPr/>
          <p:nvPr/>
        </p:nvSpPr>
        <p:spPr>
          <a:xfrm>
            <a:off x="4600752" y="5212648"/>
            <a:ext cx="1193173" cy="73598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M</a:t>
            </a:r>
            <a:endParaRPr lang="ar-EG" sz="2400" b="1" dirty="0">
              <a:solidFill>
                <a:schemeClr val="tx1"/>
              </a:solidFill>
            </a:endParaRPr>
          </a:p>
        </p:txBody>
      </p:sp>
      <p:sp>
        <p:nvSpPr>
          <p:cNvPr id="16" name="Rectangle 15">
            <a:extLst>
              <a:ext uri="{FF2B5EF4-FFF2-40B4-BE49-F238E27FC236}">
                <a16:creationId xmlns:a16="http://schemas.microsoft.com/office/drawing/2014/main" id="{AE9AE181-2832-4AA3-A3B0-3140AA79E6A8}"/>
              </a:ext>
            </a:extLst>
          </p:cNvPr>
          <p:cNvSpPr/>
          <p:nvPr/>
        </p:nvSpPr>
        <p:spPr>
          <a:xfrm>
            <a:off x="6457653" y="5212648"/>
            <a:ext cx="1193173" cy="73598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t>H</a:t>
            </a:r>
            <a:endParaRPr lang="ar-EG" sz="2400" b="1" dirty="0"/>
          </a:p>
        </p:txBody>
      </p:sp>
      <p:sp>
        <p:nvSpPr>
          <p:cNvPr id="10" name="Rectangle: Rounded Corners 9">
            <a:extLst>
              <a:ext uri="{FF2B5EF4-FFF2-40B4-BE49-F238E27FC236}">
                <a16:creationId xmlns:a16="http://schemas.microsoft.com/office/drawing/2014/main" id="{1351B242-F258-423F-B708-315746F64978}"/>
              </a:ext>
            </a:extLst>
          </p:cNvPr>
          <p:cNvSpPr/>
          <p:nvPr/>
        </p:nvSpPr>
        <p:spPr>
          <a:xfrm>
            <a:off x="821528" y="1101903"/>
            <a:ext cx="423814" cy="39252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LIKELIHOOD</a:t>
            </a:r>
            <a:endParaRPr lang="ar-EG" sz="2400" dirty="0"/>
          </a:p>
        </p:txBody>
      </p:sp>
      <p:sp>
        <p:nvSpPr>
          <p:cNvPr id="18" name="Rectangle: Rounded Corners 17">
            <a:extLst>
              <a:ext uri="{FF2B5EF4-FFF2-40B4-BE49-F238E27FC236}">
                <a16:creationId xmlns:a16="http://schemas.microsoft.com/office/drawing/2014/main" id="{EBC3441A-3EA4-47E3-B3D0-67288C4332E4}"/>
              </a:ext>
            </a:extLst>
          </p:cNvPr>
          <p:cNvSpPr/>
          <p:nvPr/>
        </p:nvSpPr>
        <p:spPr>
          <a:xfrm>
            <a:off x="2795241" y="6080033"/>
            <a:ext cx="5423208" cy="40010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CONSEQUENCE</a:t>
            </a:r>
            <a:endParaRPr lang="ar-EG" sz="2400" dirty="0"/>
          </a:p>
        </p:txBody>
      </p:sp>
      <p:sp>
        <p:nvSpPr>
          <p:cNvPr id="11" name="Rectangle: Rounded Corners 10">
            <a:extLst>
              <a:ext uri="{FF2B5EF4-FFF2-40B4-BE49-F238E27FC236}">
                <a16:creationId xmlns:a16="http://schemas.microsoft.com/office/drawing/2014/main" id="{D33B307D-DEE5-4021-8E73-2441D43D2C61}"/>
              </a:ext>
            </a:extLst>
          </p:cNvPr>
          <p:cNvSpPr/>
          <p:nvPr/>
        </p:nvSpPr>
        <p:spPr>
          <a:xfrm>
            <a:off x="6478100" y="1447800"/>
            <a:ext cx="1061867" cy="807696"/>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t>9</a:t>
            </a:r>
            <a:endParaRPr lang="ar-EG" sz="2400" b="1" dirty="0"/>
          </a:p>
        </p:txBody>
      </p:sp>
      <p:sp>
        <p:nvSpPr>
          <p:cNvPr id="20" name="Rectangle: Rounded Corners 19">
            <a:extLst>
              <a:ext uri="{FF2B5EF4-FFF2-40B4-BE49-F238E27FC236}">
                <a16:creationId xmlns:a16="http://schemas.microsoft.com/office/drawing/2014/main" id="{0BF6D08D-69CC-460F-88F2-B9092CE7E51D}"/>
              </a:ext>
            </a:extLst>
          </p:cNvPr>
          <p:cNvSpPr/>
          <p:nvPr/>
        </p:nvSpPr>
        <p:spPr>
          <a:xfrm>
            <a:off x="4663600" y="2905895"/>
            <a:ext cx="1061867" cy="807696"/>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4</a:t>
            </a:r>
            <a:endParaRPr lang="ar-EG" sz="2400" b="1" dirty="0">
              <a:solidFill>
                <a:schemeClr val="tx1"/>
              </a:solidFill>
            </a:endParaRPr>
          </a:p>
        </p:txBody>
      </p:sp>
      <p:sp>
        <p:nvSpPr>
          <p:cNvPr id="21" name="Rectangle: Rounded Corners 20">
            <a:extLst>
              <a:ext uri="{FF2B5EF4-FFF2-40B4-BE49-F238E27FC236}">
                <a16:creationId xmlns:a16="http://schemas.microsoft.com/office/drawing/2014/main" id="{06FB954A-7FD0-4A61-8906-B5F8B43A34B7}"/>
              </a:ext>
            </a:extLst>
          </p:cNvPr>
          <p:cNvSpPr/>
          <p:nvPr/>
        </p:nvSpPr>
        <p:spPr>
          <a:xfrm>
            <a:off x="2986613" y="4133655"/>
            <a:ext cx="1061867" cy="807696"/>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cs typeface="+mj-cs"/>
              </a:rPr>
              <a:t>1</a:t>
            </a:r>
            <a:endParaRPr lang="ar-EG" sz="2400" b="1" dirty="0">
              <a:solidFill>
                <a:schemeClr val="tx1"/>
              </a:solidFill>
              <a:cs typeface="+mj-cs"/>
            </a:endParaRPr>
          </a:p>
        </p:txBody>
      </p:sp>
      <p:sp>
        <p:nvSpPr>
          <p:cNvPr id="22" name="Rectangle: Rounded Corners 21">
            <a:extLst>
              <a:ext uri="{FF2B5EF4-FFF2-40B4-BE49-F238E27FC236}">
                <a16:creationId xmlns:a16="http://schemas.microsoft.com/office/drawing/2014/main" id="{E29C4562-6072-412F-9D24-947D8F56D87A}"/>
              </a:ext>
            </a:extLst>
          </p:cNvPr>
          <p:cNvSpPr/>
          <p:nvPr/>
        </p:nvSpPr>
        <p:spPr>
          <a:xfrm>
            <a:off x="6523305" y="2860673"/>
            <a:ext cx="1061867" cy="807696"/>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t>6</a:t>
            </a:r>
            <a:endParaRPr lang="ar-EG" sz="2400" b="1" dirty="0"/>
          </a:p>
        </p:txBody>
      </p:sp>
      <p:sp>
        <p:nvSpPr>
          <p:cNvPr id="24" name="Rectangle: Rounded Corners 23">
            <a:extLst>
              <a:ext uri="{FF2B5EF4-FFF2-40B4-BE49-F238E27FC236}">
                <a16:creationId xmlns:a16="http://schemas.microsoft.com/office/drawing/2014/main" id="{D6845DD7-D4A8-423D-8DFD-DDE57B985442}"/>
              </a:ext>
            </a:extLst>
          </p:cNvPr>
          <p:cNvSpPr/>
          <p:nvPr/>
        </p:nvSpPr>
        <p:spPr>
          <a:xfrm>
            <a:off x="4667658" y="1447800"/>
            <a:ext cx="1061867" cy="807696"/>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t>6</a:t>
            </a:r>
            <a:endParaRPr lang="ar-EG" sz="2400" b="1" dirty="0"/>
          </a:p>
        </p:txBody>
      </p:sp>
      <p:sp>
        <p:nvSpPr>
          <p:cNvPr id="26" name="Rectangle: Rounded Corners 25">
            <a:extLst>
              <a:ext uri="{FF2B5EF4-FFF2-40B4-BE49-F238E27FC236}">
                <a16:creationId xmlns:a16="http://schemas.microsoft.com/office/drawing/2014/main" id="{973C9AA0-B778-4BF0-BE0D-3C754A0ACF93}"/>
              </a:ext>
            </a:extLst>
          </p:cNvPr>
          <p:cNvSpPr/>
          <p:nvPr/>
        </p:nvSpPr>
        <p:spPr>
          <a:xfrm>
            <a:off x="4663601" y="4127402"/>
            <a:ext cx="1061867" cy="807696"/>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cs typeface="+mj-cs"/>
              </a:rPr>
              <a:t>2</a:t>
            </a:r>
            <a:endParaRPr lang="ar-EG" sz="2400" b="1" dirty="0">
              <a:solidFill>
                <a:schemeClr val="tx1"/>
              </a:solidFill>
              <a:cs typeface="+mj-cs"/>
            </a:endParaRPr>
          </a:p>
        </p:txBody>
      </p:sp>
      <p:sp>
        <p:nvSpPr>
          <p:cNvPr id="27" name="Rectangle: Rounded Corners 26">
            <a:extLst>
              <a:ext uri="{FF2B5EF4-FFF2-40B4-BE49-F238E27FC236}">
                <a16:creationId xmlns:a16="http://schemas.microsoft.com/office/drawing/2014/main" id="{FEE92FED-20B4-4475-AD79-F35D111058C9}"/>
              </a:ext>
            </a:extLst>
          </p:cNvPr>
          <p:cNvSpPr/>
          <p:nvPr/>
        </p:nvSpPr>
        <p:spPr>
          <a:xfrm>
            <a:off x="2971113" y="2905895"/>
            <a:ext cx="1061867" cy="807696"/>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cs typeface="+mj-cs"/>
              </a:rPr>
              <a:t>2</a:t>
            </a:r>
            <a:endParaRPr lang="ar-EG" sz="2400" b="1" dirty="0">
              <a:solidFill>
                <a:schemeClr val="tx1"/>
              </a:solidFill>
              <a:cs typeface="+mj-cs"/>
            </a:endParaRPr>
          </a:p>
        </p:txBody>
      </p:sp>
      <p:sp>
        <p:nvSpPr>
          <p:cNvPr id="29" name="Rectangle: Rounded Corners 28">
            <a:extLst>
              <a:ext uri="{FF2B5EF4-FFF2-40B4-BE49-F238E27FC236}">
                <a16:creationId xmlns:a16="http://schemas.microsoft.com/office/drawing/2014/main" id="{5977F806-9000-4E12-B5C8-725CC6C9F585}"/>
              </a:ext>
            </a:extLst>
          </p:cNvPr>
          <p:cNvSpPr/>
          <p:nvPr/>
        </p:nvSpPr>
        <p:spPr>
          <a:xfrm>
            <a:off x="6482604" y="4139734"/>
            <a:ext cx="1061867" cy="807696"/>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3</a:t>
            </a:r>
            <a:endParaRPr lang="ar-EG" sz="2400" b="1" dirty="0">
              <a:solidFill>
                <a:schemeClr val="tx1"/>
              </a:solidFill>
            </a:endParaRPr>
          </a:p>
        </p:txBody>
      </p:sp>
      <p:sp>
        <p:nvSpPr>
          <p:cNvPr id="30" name="Rectangle: Rounded Corners 29">
            <a:extLst>
              <a:ext uri="{FF2B5EF4-FFF2-40B4-BE49-F238E27FC236}">
                <a16:creationId xmlns:a16="http://schemas.microsoft.com/office/drawing/2014/main" id="{CB0A52FE-1B25-4B5B-95E7-0922E4ACF6AF}"/>
              </a:ext>
            </a:extLst>
          </p:cNvPr>
          <p:cNvSpPr/>
          <p:nvPr/>
        </p:nvSpPr>
        <p:spPr>
          <a:xfrm>
            <a:off x="2986612" y="1447800"/>
            <a:ext cx="1061867" cy="807696"/>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3</a:t>
            </a:r>
            <a:endParaRPr lang="ar-EG" sz="2400" b="1" dirty="0">
              <a:solidFill>
                <a:schemeClr val="tx1"/>
              </a:solidFill>
            </a:endParaRPr>
          </a:p>
        </p:txBody>
      </p:sp>
      <p:sp>
        <p:nvSpPr>
          <p:cNvPr id="31" name="TextBox 30">
            <a:extLst>
              <a:ext uri="{FF2B5EF4-FFF2-40B4-BE49-F238E27FC236}">
                <a16:creationId xmlns:a16="http://schemas.microsoft.com/office/drawing/2014/main" id="{83FF3685-B35C-4072-B687-D6F02AA205EA}"/>
              </a:ext>
            </a:extLst>
          </p:cNvPr>
          <p:cNvSpPr txBox="1"/>
          <p:nvPr/>
        </p:nvSpPr>
        <p:spPr>
          <a:xfrm>
            <a:off x="1862255" y="269189"/>
            <a:ext cx="10327674"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1-2.Introduction Important approach, Simple risk matrix</a:t>
            </a:r>
            <a:endParaRPr lang="ar-EG" sz="2800" b="1" kern="100" dirty="0">
              <a:latin typeface="Times New Roman" panose="02020603050405020304" pitchFamily="18" charset="0"/>
              <a:cs typeface="+mj-cs"/>
            </a:endParaRPr>
          </a:p>
        </p:txBody>
      </p:sp>
      <p:sp>
        <p:nvSpPr>
          <p:cNvPr id="28" name="TextBox 27">
            <a:extLst>
              <a:ext uri="{FF2B5EF4-FFF2-40B4-BE49-F238E27FC236}">
                <a16:creationId xmlns:a16="http://schemas.microsoft.com/office/drawing/2014/main" id="{F9D9660D-E18D-4759-8095-C9E4A1EFEEEA}"/>
              </a:ext>
            </a:extLst>
          </p:cNvPr>
          <p:cNvSpPr txBox="1"/>
          <p:nvPr/>
        </p:nvSpPr>
        <p:spPr>
          <a:xfrm>
            <a:off x="525814" y="6009938"/>
            <a:ext cx="2054788" cy="461665"/>
          </a:xfrm>
          <a:prstGeom prst="rect">
            <a:avLst/>
          </a:prstGeom>
          <a:noFill/>
        </p:spPr>
        <p:txBody>
          <a:bodyPr wrap="square">
            <a:spAutoFit/>
          </a:bodyPr>
          <a:lstStyle/>
          <a:p>
            <a:pPr algn="ctr"/>
            <a:r>
              <a:rPr lang="en-US" sz="1200" b="1" dirty="0"/>
              <a:t>Source:</a:t>
            </a:r>
          </a:p>
          <a:p>
            <a:pPr algn="ctr"/>
            <a:r>
              <a:rPr lang="en-US" sz="1200" b="1" dirty="0"/>
              <a:t> Dr. Ayman Hassan</a:t>
            </a:r>
            <a:endParaRPr lang="ar-EG" sz="1200" b="1" dirty="0"/>
          </a:p>
        </p:txBody>
      </p:sp>
    </p:spTree>
    <p:custDataLst>
      <p:tags r:id="rId1"/>
    </p:custDataLst>
    <p:extLst>
      <p:ext uri="{BB962C8B-B14F-4D97-AF65-F5344CB8AC3E}">
        <p14:creationId xmlns:p14="http://schemas.microsoft.com/office/powerpoint/2010/main" val="861927680"/>
      </p:ext>
    </p:extLst>
  </p:cSld>
  <p:clrMapOvr>
    <a:masterClrMapping/>
  </p:clrMapOvr>
  <mc:AlternateContent xmlns:mc="http://schemas.openxmlformats.org/markup-compatibility/2006" xmlns:p14="http://schemas.microsoft.com/office/powerpoint/2010/main">
    <mc:Choice Requires="p14">
      <p:transition spd="slow" p14:dur="2000" advTm="233116"/>
    </mc:Choice>
    <mc:Fallback xmlns="">
      <p:transition spd="slow" advTm="2331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ppt_x"/>
                                          </p:val>
                                        </p:tav>
                                        <p:tav tm="100000">
                                          <p:val>
                                            <p:strVal val="#ppt_x"/>
                                          </p:val>
                                        </p:tav>
                                      </p:tavLst>
                                    </p:anim>
                                    <p:anim calcmode="lin" valueType="num">
                                      <p:cBhvr additive="base">
                                        <p:cTn id="4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ppt_x"/>
                                          </p:val>
                                        </p:tav>
                                        <p:tav tm="100000">
                                          <p:val>
                                            <p:strVal val="#ppt_x"/>
                                          </p:val>
                                        </p:tav>
                                      </p:tavLst>
                                    </p:anim>
                                    <p:anim calcmode="lin" valueType="num">
                                      <p:cBhvr additive="base">
                                        <p:cTn id="52" dur="500" fill="hold"/>
                                        <p:tgtEl>
                                          <p:spTgt spid="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ppt_x"/>
                                          </p:val>
                                        </p:tav>
                                        <p:tav tm="100000">
                                          <p:val>
                                            <p:strVal val="#ppt_x"/>
                                          </p:val>
                                        </p:tav>
                                      </p:tavLst>
                                    </p:anim>
                                    <p:anim calcmode="lin" valueType="num">
                                      <p:cBhvr additive="base">
                                        <p:cTn id="5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fill="hold"/>
                                        <p:tgtEl>
                                          <p:spTgt spid="27"/>
                                        </p:tgtEl>
                                        <p:attrNameLst>
                                          <p:attrName>ppt_x</p:attrName>
                                        </p:attrNameLst>
                                      </p:cBhvr>
                                      <p:tavLst>
                                        <p:tav tm="0">
                                          <p:val>
                                            <p:strVal val="#ppt_x"/>
                                          </p:val>
                                        </p:tav>
                                        <p:tav tm="100000">
                                          <p:val>
                                            <p:strVal val="#ppt_x"/>
                                          </p:val>
                                        </p:tav>
                                      </p:tavLst>
                                    </p:anim>
                                    <p:anim calcmode="lin" valueType="num">
                                      <p:cBhvr additive="base">
                                        <p:cTn id="66" dur="500" fill="hold"/>
                                        <p:tgtEl>
                                          <p:spTgt spid="2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500" fill="hold"/>
                                        <p:tgtEl>
                                          <p:spTgt spid="26"/>
                                        </p:tgtEl>
                                        <p:attrNameLst>
                                          <p:attrName>ppt_x</p:attrName>
                                        </p:attrNameLst>
                                      </p:cBhvr>
                                      <p:tavLst>
                                        <p:tav tm="0">
                                          <p:val>
                                            <p:strVal val="#ppt_x"/>
                                          </p:val>
                                        </p:tav>
                                        <p:tav tm="100000">
                                          <p:val>
                                            <p:strVal val="#ppt_x"/>
                                          </p:val>
                                        </p:tav>
                                      </p:tavLst>
                                    </p:anim>
                                    <p:anim calcmode="lin" valueType="num">
                                      <p:cBhvr additive="base">
                                        <p:cTn id="7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500" fill="hold"/>
                                        <p:tgtEl>
                                          <p:spTgt spid="30"/>
                                        </p:tgtEl>
                                        <p:attrNameLst>
                                          <p:attrName>ppt_x</p:attrName>
                                        </p:attrNameLst>
                                      </p:cBhvr>
                                      <p:tavLst>
                                        <p:tav tm="0">
                                          <p:val>
                                            <p:strVal val="#ppt_x"/>
                                          </p:val>
                                        </p:tav>
                                        <p:tav tm="100000">
                                          <p:val>
                                            <p:strVal val="#ppt_x"/>
                                          </p:val>
                                        </p:tav>
                                      </p:tavLst>
                                    </p:anim>
                                    <p:anim calcmode="lin" valueType="num">
                                      <p:cBhvr additive="base">
                                        <p:cTn id="76" dur="500" fill="hold"/>
                                        <p:tgtEl>
                                          <p:spTgt spid="30"/>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ppt_x"/>
                                          </p:val>
                                        </p:tav>
                                        <p:tav tm="100000">
                                          <p:val>
                                            <p:strVal val="#ppt_x"/>
                                          </p:val>
                                        </p:tav>
                                      </p:tavLst>
                                    </p:anim>
                                    <p:anim calcmode="lin" valueType="num">
                                      <p:cBhvr additive="base">
                                        <p:cTn id="80" dur="500" fill="hold"/>
                                        <p:tgtEl>
                                          <p:spTgt spid="20"/>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additive="base">
                                        <p:cTn id="83" dur="500" fill="hold"/>
                                        <p:tgtEl>
                                          <p:spTgt spid="29"/>
                                        </p:tgtEl>
                                        <p:attrNameLst>
                                          <p:attrName>ppt_x</p:attrName>
                                        </p:attrNameLst>
                                      </p:cBhvr>
                                      <p:tavLst>
                                        <p:tav tm="0">
                                          <p:val>
                                            <p:strVal val="#ppt_x"/>
                                          </p:val>
                                        </p:tav>
                                        <p:tav tm="100000">
                                          <p:val>
                                            <p:strVal val="#ppt_x"/>
                                          </p:val>
                                        </p:tav>
                                      </p:tavLst>
                                    </p:anim>
                                    <p:anim calcmode="lin" valueType="num">
                                      <p:cBhvr additive="base">
                                        <p:cTn id="84"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500" fill="hold"/>
                                        <p:tgtEl>
                                          <p:spTgt spid="24"/>
                                        </p:tgtEl>
                                        <p:attrNameLst>
                                          <p:attrName>ppt_x</p:attrName>
                                        </p:attrNameLst>
                                      </p:cBhvr>
                                      <p:tavLst>
                                        <p:tav tm="0">
                                          <p:val>
                                            <p:strVal val="#ppt_x"/>
                                          </p:val>
                                        </p:tav>
                                        <p:tav tm="100000">
                                          <p:val>
                                            <p:strVal val="#ppt_x"/>
                                          </p:val>
                                        </p:tav>
                                      </p:tavLst>
                                    </p:anim>
                                    <p:anim calcmode="lin" valueType="num">
                                      <p:cBhvr additive="base">
                                        <p:cTn id="90" dur="5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additive="base">
                                        <p:cTn id="93" dur="500" fill="hold"/>
                                        <p:tgtEl>
                                          <p:spTgt spid="11"/>
                                        </p:tgtEl>
                                        <p:attrNameLst>
                                          <p:attrName>ppt_x</p:attrName>
                                        </p:attrNameLst>
                                      </p:cBhvr>
                                      <p:tavLst>
                                        <p:tav tm="0">
                                          <p:val>
                                            <p:strVal val="#ppt_x"/>
                                          </p:val>
                                        </p:tav>
                                        <p:tav tm="100000">
                                          <p:val>
                                            <p:strVal val="#ppt_x"/>
                                          </p:val>
                                        </p:tav>
                                      </p:tavLst>
                                    </p:anim>
                                    <p:anim calcmode="lin" valueType="num">
                                      <p:cBhvr additive="base">
                                        <p:cTn id="94" dur="500" fill="hold"/>
                                        <p:tgtEl>
                                          <p:spTgt spid="11"/>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500" fill="hold"/>
                                        <p:tgtEl>
                                          <p:spTgt spid="22"/>
                                        </p:tgtEl>
                                        <p:attrNameLst>
                                          <p:attrName>ppt_x</p:attrName>
                                        </p:attrNameLst>
                                      </p:cBhvr>
                                      <p:tavLst>
                                        <p:tav tm="0">
                                          <p:val>
                                            <p:strVal val="#ppt_x"/>
                                          </p:val>
                                        </p:tav>
                                        <p:tav tm="100000">
                                          <p:val>
                                            <p:strVal val="#ppt_x"/>
                                          </p:val>
                                        </p:tav>
                                      </p:tavLst>
                                    </p:anim>
                                    <p:anim calcmode="lin" valueType="num">
                                      <p:cBhvr additive="base">
                                        <p:cTn id="9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14" grpId="0" animBg="1"/>
      <p:bldP spid="15" grpId="0" animBg="1"/>
      <p:bldP spid="16" grpId="0" animBg="1"/>
      <p:bldP spid="10" grpId="0" animBg="1"/>
      <p:bldP spid="18" grpId="0" animBg="1"/>
      <p:bldP spid="11" grpId="0" animBg="1"/>
      <p:bldP spid="20" grpId="0" animBg="1"/>
      <p:bldP spid="21" grpId="0" animBg="1"/>
      <p:bldP spid="22" grpId="0" animBg="1"/>
      <p:bldP spid="24" grpId="0" animBg="1"/>
      <p:bldP spid="26" grpId="0" animBg="1"/>
      <p:bldP spid="27" grpId="0" animBg="1"/>
      <p:bldP spid="29" grpId="0" animBg="1"/>
      <p:bldP spid="3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5035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56589" y="940059"/>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80D3A0C8-5568-4F93-9EF4-0A4B83B34136}"/>
              </a:ext>
            </a:extLst>
          </p:cNvPr>
          <p:cNvSpPr txBox="1"/>
          <p:nvPr/>
        </p:nvSpPr>
        <p:spPr>
          <a:xfrm>
            <a:off x="2429818" y="291494"/>
            <a:ext cx="8565286" cy="523220"/>
          </a:xfrm>
          <a:prstGeom prst="rect">
            <a:avLst/>
          </a:prstGeom>
          <a:noFill/>
        </p:spPr>
        <p:txBody>
          <a:bodyPr wrap="square">
            <a:spAutoFit/>
          </a:bodyPr>
          <a:lstStyle/>
          <a:p>
            <a:pPr marL="457200" rtl="1">
              <a:buClr>
                <a:srgbClr val="852F4A"/>
              </a:buClr>
              <a:buSzPct val="90000"/>
            </a:pPr>
            <a:r>
              <a:rPr lang="en-US" sz="2800" b="1" kern="100" dirty="0">
                <a:latin typeface="Times New Roman" panose="02020603050405020304" pitchFamily="18" charset="0"/>
                <a:cs typeface="+mj-cs"/>
              </a:rPr>
              <a:t>2. Operational risk management processes</a:t>
            </a:r>
          </a:p>
        </p:txBody>
      </p:sp>
      <p:sp>
        <p:nvSpPr>
          <p:cNvPr id="13" name="TextBox 12">
            <a:extLst>
              <a:ext uri="{FF2B5EF4-FFF2-40B4-BE49-F238E27FC236}">
                <a16:creationId xmlns:a16="http://schemas.microsoft.com/office/drawing/2014/main" id="{02846225-DF61-4046-B4D8-159995E1714F}"/>
              </a:ext>
            </a:extLst>
          </p:cNvPr>
          <p:cNvSpPr txBox="1"/>
          <p:nvPr/>
        </p:nvSpPr>
        <p:spPr>
          <a:xfrm>
            <a:off x="278780" y="2273374"/>
            <a:ext cx="5419493" cy="3246530"/>
          </a:xfrm>
          <a:prstGeom prst="rect">
            <a:avLst/>
          </a:prstGeom>
          <a:noFill/>
        </p:spPr>
        <p:txBody>
          <a:bodyPr wrap="square">
            <a:spAutoFit/>
          </a:bodyPr>
          <a:lstStyle/>
          <a:p>
            <a:pPr marL="914400" indent="-457200">
              <a:lnSpc>
                <a:spcPct val="150000"/>
              </a:lnSpc>
              <a:buFont typeface="Wingdings" panose="05000000000000000000" pitchFamily="2" charset="2"/>
              <a:buChar char="§"/>
            </a:pPr>
            <a:r>
              <a:rPr lang="en-US" sz="2800" kern="100" dirty="0">
                <a:latin typeface="Times New Roman" panose="02020603050405020304" pitchFamily="18" charset="0"/>
                <a:cs typeface="+mj-cs"/>
              </a:rPr>
              <a:t>Identify the Risk</a:t>
            </a:r>
          </a:p>
          <a:p>
            <a:pPr marL="914400" indent="-457200">
              <a:lnSpc>
                <a:spcPct val="150000"/>
              </a:lnSpc>
              <a:buFont typeface="Wingdings" panose="05000000000000000000" pitchFamily="2" charset="2"/>
              <a:buChar char="§"/>
            </a:pPr>
            <a:r>
              <a:rPr lang="en-US" sz="2800" kern="100" dirty="0">
                <a:latin typeface="Times New Roman" panose="02020603050405020304" pitchFamily="18" charset="0"/>
                <a:cs typeface="+mj-cs"/>
              </a:rPr>
              <a:t>Analyze the Risk</a:t>
            </a:r>
          </a:p>
          <a:p>
            <a:pPr marL="914400" indent="-457200">
              <a:lnSpc>
                <a:spcPct val="150000"/>
              </a:lnSpc>
              <a:buFont typeface="Wingdings" panose="05000000000000000000" pitchFamily="2" charset="2"/>
              <a:buChar char="§"/>
            </a:pPr>
            <a:r>
              <a:rPr lang="en-US" sz="2800" kern="100" dirty="0">
                <a:latin typeface="Times New Roman" panose="02020603050405020304" pitchFamily="18" charset="0"/>
                <a:cs typeface="+mj-cs"/>
              </a:rPr>
              <a:t>Evaluate the Risk</a:t>
            </a:r>
          </a:p>
          <a:p>
            <a:pPr marL="914400" indent="-457200">
              <a:lnSpc>
                <a:spcPct val="150000"/>
              </a:lnSpc>
              <a:buFont typeface="Wingdings" panose="05000000000000000000" pitchFamily="2" charset="2"/>
              <a:buChar char="§"/>
            </a:pPr>
            <a:r>
              <a:rPr lang="en-US" sz="2800" b="1" kern="100" dirty="0">
                <a:solidFill>
                  <a:srgbClr val="C00000"/>
                </a:solidFill>
                <a:latin typeface="Times New Roman" panose="02020603050405020304" pitchFamily="18" charset="0"/>
                <a:cs typeface="+mj-cs"/>
              </a:rPr>
              <a:t>Treat the Risk</a:t>
            </a:r>
          </a:p>
          <a:p>
            <a:pPr marL="914400" indent="-457200">
              <a:lnSpc>
                <a:spcPct val="150000"/>
              </a:lnSpc>
              <a:spcAft>
                <a:spcPts val="800"/>
              </a:spcAft>
              <a:buFont typeface="Wingdings" panose="05000000000000000000" pitchFamily="2" charset="2"/>
              <a:buChar char="§"/>
            </a:pPr>
            <a:r>
              <a:rPr lang="en-US" sz="2800" kern="100" dirty="0">
                <a:latin typeface="Times New Roman" panose="02020603050405020304" pitchFamily="18" charset="0"/>
                <a:cs typeface="+mj-cs"/>
              </a:rPr>
              <a:t>Monitor and Review the Risk</a:t>
            </a:r>
          </a:p>
        </p:txBody>
      </p:sp>
      <p:sp>
        <p:nvSpPr>
          <p:cNvPr id="15" name="TextBox 14">
            <a:extLst>
              <a:ext uri="{FF2B5EF4-FFF2-40B4-BE49-F238E27FC236}">
                <a16:creationId xmlns:a16="http://schemas.microsoft.com/office/drawing/2014/main" id="{DABAA89B-FB54-4EA9-ACCC-9930F0C27240}"/>
              </a:ext>
            </a:extLst>
          </p:cNvPr>
          <p:cNvSpPr txBox="1"/>
          <p:nvPr/>
        </p:nvSpPr>
        <p:spPr>
          <a:xfrm>
            <a:off x="660184" y="973512"/>
            <a:ext cx="10100743" cy="661207"/>
          </a:xfrm>
          <a:prstGeom prst="rect">
            <a:avLst/>
          </a:prstGeom>
          <a:noFill/>
        </p:spPr>
        <p:txBody>
          <a:bodyPr wrap="square">
            <a:spAutoFit/>
          </a:bodyPr>
          <a:lstStyle/>
          <a:p>
            <a:pPr marL="457200" algn="ctr">
              <a:lnSpc>
                <a:spcPct val="150000"/>
              </a:lnSpc>
            </a:pPr>
            <a:r>
              <a:rPr lang="en-US" sz="2800" b="1" u="sng" kern="100" dirty="0">
                <a:solidFill>
                  <a:srgbClr val="852F4A"/>
                </a:solidFill>
                <a:latin typeface="Times New Roman" panose="02020603050405020304" pitchFamily="18" charset="0"/>
                <a:cs typeface="+mj-cs"/>
              </a:rPr>
              <a:t>Here Are The Essential Steps of A Risk Management Process</a:t>
            </a:r>
          </a:p>
        </p:txBody>
      </p:sp>
      <p:pic>
        <p:nvPicPr>
          <p:cNvPr id="12" name="Picture 11">
            <a:extLst>
              <a:ext uri="{FF2B5EF4-FFF2-40B4-BE49-F238E27FC236}">
                <a16:creationId xmlns:a16="http://schemas.microsoft.com/office/drawing/2014/main" id="{D7ACE237-8487-4A07-97DB-7A82829A97E2}"/>
              </a:ext>
            </a:extLst>
          </p:cNvPr>
          <p:cNvPicPr>
            <a:picLocks noChangeAspect="1"/>
          </p:cNvPicPr>
          <p:nvPr/>
        </p:nvPicPr>
        <p:blipFill>
          <a:blip r:embed="rId4"/>
          <a:stretch>
            <a:fillRect/>
          </a:stretch>
        </p:blipFill>
        <p:spPr>
          <a:xfrm>
            <a:off x="5865427" y="1919904"/>
            <a:ext cx="5721854" cy="3600000"/>
          </a:xfrm>
          <a:prstGeom prst="rect">
            <a:avLst/>
          </a:prstGeom>
        </p:spPr>
      </p:pic>
    </p:spTree>
    <p:custDataLst>
      <p:tags r:id="rId1"/>
    </p:custDataLst>
    <p:extLst>
      <p:ext uri="{BB962C8B-B14F-4D97-AF65-F5344CB8AC3E}">
        <p14:creationId xmlns:p14="http://schemas.microsoft.com/office/powerpoint/2010/main" val="1334494992"/>
      </p:ext>
    </p:extLst>
  </p:cSld>
  <p:clrMapOvr>
    <a:masterClrMapping/>
  </p:clrMapOvr>
  <mc:AlternateContent xmlns:mc="http://schemas.openxmlformats.org/markup-compatibility/2006" xmlns:p14="http://schemas.microsoft.com/office/powerpoint/2010/main">
    <mc:Choice Requires="p14">
      <p:transition spd="slow" p14:dur="2000" advTm="144094"/>
    </mc:Choice>
    <mc:Fallback xmlns="">
      <p:transition spd="slow" advTm="14409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 calcmode="lin" valueType="num">
                                      <p:cBhvr additive="base">
                                        <p:cTn id="13"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1" end="1"/>
                                            </p:txEl>
                                          </p:spTgt>
                                        </p:tgtEl>
                                        <p:attrNameLst>
                                          <p:attrName>style.visibility</p:attrName>
                                        </p:attrNameLst>
                                      </p:cBhvr>
                                      <p:to>
                                        <p:strVal val="visible"/>
                                      </p:to>
                                    </p:set>
                                    <p:anim calcmode="lin" valueType="num">
                                      <p:cBhvr additive="base">
                                        <p:cTn id="19"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2" end="2"/>
                                            </p:txEl>
                                          </p:spTgt>
                                        </p:tgtEl>
                                        <p:attrNameLst>
                                          <p:attrName>style.visibility</p:attrName>
                                        </p:attrNameLst>
                                      </p:cBhvr>
                                      <p:to>
                                        <p:strVal val="visible"/>
                                      </p:to>
                                    </p:set>
                                    <p:anim calcmode="lin" valueType="num">
                                      <p:cBhvr additive="base">
                                        <p:cTn id="25"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3" end="3"/>
                                            </p:txEl>
                                          </p:spTgt>
                                        </p:tgtEl>
                                        <p:attrNameLst>
                                          <p:attrName>style.visibility</p:attrName>
                                        </p:attrNameLst>
                                      </p:cBhvr>
                                      <p:to>
                                        <p:strVal val="visible"/>
                                      </p:to>
                                    </p:set>
                                    <p:anim calcmode="lin" valueType="num">
                                      <p:cBhvr additive="base">
                                        <p:cTn id="31"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xEl>
                                              <p:pRg st="4" end="4"/>
                                            </p:txEl>
                                          </p:spTgt>
                                        </p:tgtEl>
                                        <p:attrNameLst>
                                          <p:attrName>style.visibility</p:attrName>
                                        </p:attrNameLst>
                                      </p:cBhvr>
                                      <p:to>
                                        <p:strVal val="visible"/>
                                      </p:to>
                                    </p:set>
                                    <p:anim calcmode="lin" valueType="num">
                                      <p:cBhvr additive="base">
                                        <p:cTn id="37"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4D033E0-33CC-43AC-BC0B-FBAF0EC38BD3}"/>
              </a:ext>
            </a:extLst>
          </p:cNvPr>
          <p:cNvSpPr txBox="1"/>
          <p:nvPr/>
        </p:nvSpPr>
        <p:spPr>
          <a:xfrm>
            <a:off x="2351837" y="336246"/>
            <a:ext cx="7619070" cy="523220"/>
          </a:xfrm>
          <a:prstGeom prst="rect">
            <a:avLst/>
          </a:prstGeom>
          <a:noFill/>
        </p:spPr>
        <p:txBody>
          <a:bodyPr wrap="square">
            <a:spAutoFit/>
          </a:bodyPr>
          <a:lstStyle/>
          <a:p>
            <a:pPr algn="l" rtl="0"/>
            <a:r>
              <a:rPr lang="en-US" sz="2800" b="1" kern="100" dirty="0">
                <a:solidFill>
                  <a:srgbClr val="C00000"/>
                </a:solidFill>
                <a:latin typeface="Times New Roman" panose="02020603050405020304" pitchFamily="18" charset="0"/>
                <a:cs typeface="+mj-cs"/>
              </a:rPr>
              <a:t>3- Treat the Risk </a:t>
            </a:r>
            <a:r>
              <a:rPr lang="en-US" sz="2800" b="1" kern="100" dirty="0">
                <a:latin typeface="Times New Roman" panose="02020603050405020304" pitchFamily="18" charset="0"/>
                <a:cs typeface="+mj-cs"/>
              </a:rPr>
              <a:t>-Risk management techniques </a:t>
            </a:r>
          </a:p>
        </p:txBody>
      </p:sp>
      <p:sp>
        <p:nvSpPr>
          <p:cNvPr id="4" name="Rectangle 3">
            <a:extLst>
              <a:ext uri="{FF2B5EF4-FFF2-40B4-BE49-F238E27FC236}">
                <a16:creationId xmlns:a16="http://schemas.microsoft.com/office/drawing/2014/main" id="{EA3F7340-6ED5-44C3-8D61-5E237F8B5062}"/>
              </a:ext>
            </a:extLst>
          </p:cNvPr>
          <p:cNvSpPr/>
          <p:nvPr/>
        </p:nvSpPr>
        <p:spPr>
          <a:xfrm>
            <a:off x="6188924" y="1457347"/>
            <a:ext cx="2542478" cy="1971653"/>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b="1" kern="100" dirty="0">
                <a:solidFill>
                  <a:schemeClr val="dk1"/>
                </a:solidFill>
                <a:latin typeface="Times New Roman" panose="02020603050405020304" pitchFamily="18" charset="0"/>
                <a:cs typeface="+mj-cs"/>
              </a:rPr>
              <a:t>Avoid</a:t>
            </a:r>
            <a:endParaRPr lang="ar-EG" sz="2800" b="1" kern="100" dirty="0">
              <a:solidFill>
                <a:schemeClr val="dk1"/>
              </a:solidFill>
              <a:latin typeface="Times New Roman" panose="02020603050405020304" pitchFamily="18" charset="0"/>
              <a:cs typeface="+mj-cs"/>
            </a:endParaRPr>
          </a:p>
        </p:txBody>
      </p:sp>
      <p:sp>
        <p:nvSpPr>
          <p:cNvPr id="9" name="Rectangle 8">
            <a:extLst>
              <a:ext uri="{FF2B5EF4-FFF2-40B4-BE49-F238E27FC236}">
                <a16:creationId xmlns:a16="http://schemas.microsoft.com/office/drawing/2014/main" id="{B01C1E58-FAAF-4E57-AC6B-67F1DEC41060}"/>
              </a:ext>
            </a:extLst>
          </p:cNvPr>
          <p:cNvSpPr/>
          <p:nvPr/>
        </p:nvSpPr>
        <p:spPr>
          <a:xfrm>
            <a:off x="6188924" y="3689644"/>
            <a:ext cx="2542478" cy="1791031"/>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sz="2800" b="1" kern="100" dirty="0">
              <a:solidFill>
                <a:schemeClr val="dk1"/>
              </a:solidFill>
              <a:latin typeface="Times New Roman" panose="02020603050405020304" pitchFamily="18" charset="0"/>
              <a:cs typeface="+mj-cs"/>
            </a:endParaRPr>
          </a:p>
          <a:p>
            <a:pPr algn="ctr"/>
            <a:r>
              <a:rPr lang="en-US" sz="2800" b="1" kern="100" dirty="0">
                <a:solidFill>
                  <a:schemeClr val="dk1"/>
                </a:solidFill>
                <a:latin typeface="Times New Roman" panose="02020603050405020304" pitchFamily="18" charset="0"/>
                <a:cs typeface="+mj-cs"/>
              </a:rPr>
              <a:t>Transfer</a:t>
            </a:r>
            <a:endParaRPr lang="ar-EG" sz="2800" b="1" kern="100" dirty="0">
              <a:solidFill>
                <a:schemeClr val="dk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4C521E41-939F-4D48-93EB-2B871F13A05A}"/>
              </a:ext>
            </a:extLst>
          </p:cNvPr>
          <p:cNvSpPr/>
          <p:nvPr/>
        </p:nvSpPr>
        <p:spPr>
          <a:xfrm>
            <a:off x="3487023" y="3704259"/>
            <a:ext cx="2542478" cy="1776416"/>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b="1" kern="100" dirty="0">
                <a:solidFill>
                  <a:schemeClr val="dk1"/>
                </a:solidFill>
                <a:latin typeface="Times New Roman" panose="02020603050405020304" pitchFamily="18" charset="0"/>
                <a:cs typeface="+mj-cs"/>
              </a:rPr>
              <a:t>Accept</a:t>
            </a:r>
            <a:endParaRPr lang="ar-EG" sz="2800" b="1" kern="100" dirty="0">
              <a:solidFill>
                <a:schemeClr val="dk1"/>
              </a:solidFill>
              <a:latin typeface="Times New Roman" panose="02020603050405020304" pitchFamily="18" charset="0"/>
              <a:cs typeface="+mj-cs"/>
            </a:endParaRPr>
          </a:p>
        </p:txBody>
      </p:sp>
      <p:sp>
        <p:nvSpPr>
          <p:cNvPr id="11" name="Rectangle 10">
            <a:extLst>
              <a:ext uri="{FF2B5EF4-FFF2-40B4-BE49-F238E27FC236}">
                <a16:creationId xmlns:a16="http://schemas.microsoft.com/office/drawing/2014/main" id="{B617F07A-43A8-4409-BD41-67A0C3E462EE}"/>
              </a:ext>
            </a:extLst>
          </p:cNvPr>
          <p:cNvSpPr/>
          <p:nvPr/>
        </p:nvSpPr>
        <p:spPr>
          <a:xfrm>
            <a:off x="3487023" y="1471962"/>
            <a:ext cx="2542478" cy="1971654"/>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b="1" kern="100" dirty="0">
                <a:solidFill>
                  <a:schemeClr val="dk1"/>
                </a:solidFill>
                <a:latin typeface="Times New Roman" panose="02020603050405020304" pitchFamily="18" charset="0"/>
                <a:cs typeface="+mj-cs"/>
              </a:rPr>
              <a:t>Reduce</a:t>
            </a:r>
            <a:endParaRPr lang="ar-EG" sz="2800" b="1" kern="100" dirty="0">
              <a:solidFill>
                <a:schemeClr val="dk1"/>
              </a:solidFill>
              <a:latin typeface="Times New Roman" panose="02020603050405020304" pitchFamily="18" charset="0"/>
              <a:cs typeface="+mj-cs"/>
            </a:endParaRPr>
          </a:p>
        </p:txBody>
      </p:sp>
      <p:sp>
        <p:nvSpPr>
          <p:cNvPr id="6" name="Flowchart: Decision 5">
            <a:extLst>
              <a:ext uri="{FF2B5EF4-FFF2-40B4-BE49-F238E27FC236}">
                <a16:creationId xmlns:a16="http://schemas.microsoft.com/office/drawing/2014/main" id="{10497337-4A4D-4693-9E3E-99E45B5B1BC7}"/>
              </a:ext>
            </a:extLst>
          </p:cNvPr>
          <p:cNvSpPr/>
          <p:nvPr/>
        </p:nvSpPr>
        <p:spPr>
          <a:xfrm>
            <a:off x="4419599" y="2793367"/>
            <a:ext cx="3372443" cy="1523568"/>
          </a:xfrm>
          <a:prstGeom prst="flowChartDecision">
            <a:avLst/>
          </a:prstGeom>
        </p:spPr>
        <p:style>
          <a:lnRef idx="2">
            <a:schemeClr val="dk1">
              <a:shade val="50000"/>
            </a:schemeClr>
          </a:lnRef>
          <a:fillRef idx="1">
            <a:schemeClr val="dk1"/>
          </a:fillRef>
          <a:effectRef idx="0">
            <a:schemeClr val="dk1"/>
          </a:effectRef>
          <a:fontRef idx="minor">
            <a:schemeClr val="lt1"/>
          </a:fontRef>
        </p:style>
        <p:txBody>
          <a:bodyPr rtlCol="1" anchor="ctr"/>
          <a:lstStyle/>
          <a:p>
            <a:pPr algn="ctr"/>
            <a:r>
              <a:rPr lang="en-US" sz="2000" b="1" kern="100" dirty="0">
                <a:latin typeface="Times New Roman" panose="02020603050405020304" pitchFamily="18" charset="0"/>
                <a:cs typeface="+mj-cs"/>
              </a:rPr>
              <a:t>Risk management techniques</a:t>
            </a:r>
            <a:endParaRPr lang="ar-EG" sz="2000" dirty="0"/>
          </a:p>
        </p:txBody>
      </p:sp>
      <p:sp>
        <p:nvSpPr>
          <p:cNvPr id="16" name="Rectangle: Rounded Corners 15">
            <a:extLst>
              <a:ext uri="{FF2B5EF4-FFF2-40B4-BE49-F238E27FC236}">
                <a16:creationId xmlns:a16="http://schemas.microsoft.com/office/drawing/2014/main" id="{86AED94E-D37E-44E4-96A6-BD90A28305BA}"/>
              </a:ext>
            </a:extLst>
          </p:cNvPr>
          <p:cNvSpPr/>
          <p:nvPr/>
        </p:nvSpPr>
        <p:spPr>
          <a:xfrm>
            <a:off x="3487023" y="5957363"/>
            <a:ext cx="5288990" cy="39663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CONSEQUENCE</a:t>
            </a:r>
            <a:endParaRPr lang="ar-EG" sz="2400" dirty="0"/>
          </a:p>
        </p:txBody>
      </p:sp>
      <p:sp>
        <p:nvSpPr>
          <p:cNvPr id="19" name="Rectangle: Rounded Corners 18">
            <a:extLst>
              <a:ext uri="{FF2B5EF4-FFF2-40B4-BE49-F238E27FC236}">
                <a16:creationId xmlns:a16="http://schemas.microsoft.com/office/drawing/2014/main" id="{B9DE1450-2A6A-422B-A597-68FDE1A1D86C}"/>
              </a:ext>
            </a:extLst>
          </p:cNvPr>
          <p:cNvSpPr/>
          <p:nvPr/>
        </p:nvSpPr>
        <p:spPr>
          <a:xfrm>
            <a:off x="2440362" y="1471963"/>
            <a:ext cx="414348" cy="41860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LIKELIHOOD</a:t>
            </a:r>
            <a:endParaRPr lang="ar-EG" sz="2400" dirty="0"/>
          </a:p>
        </p:txBody>
      </p:sp>
      <p:cxnSp>
        <p:nvCxnSpPr>
          <p:cNvPr id="20" name="Straight Arrow Connector 19">
            <a:extLst>
              <a:ext uri="{FF2B5EF4-FFF2-40B4-BE49-F238E27FC236}">
                <a16:creationId xmlns:a16="http://schemas.microsoft.com/office/drawing/2014/main" id="{D2193568-5280-4678-A632-712446545867}"/>
              </a:ext>
            </a:extLst>
          </p:cNvPr>
          <p:cNvCxnSpPr>
            <a:cxnSpLocks/>
          </p:cNvCxnSpPr>
          <p:nvPr/>
        </p:nvCxnSpPr>
        <p:spPr>
          <a:xfrm flipV="1">
            <a:off x="3202111" y="1152939"/>
            <a:ext cx="0" cy="456979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1" name="Straight Arrow Connector 20">
            <a:extLst>
              <a:ext uri="{FF2B5EF4-FFF2-40B4-BE49-F238E27FC236}">
                <a16:creationId xmlns:a16="http://schemas.microsoft.com/office/drawing/2014/main" id="{D78B2DB5-F2E2-4053-8262-4BFAD07F88FC}"/>
              </a:ext>
            </a:extLst>
          </p:cNvPr>
          <p:cNvCxnSpPr>
            <a:cxnSpLocks/>
          </p:cNvCxnSpPr>
          <p:nvPr/>
        </p:nvCxnSpPr>
        <p:spPr>
          <a:xfrm flipV="1">
            <a:off x="3209548" y="5719018"/>
            <a:ext cx="5969620" cy="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4" name="TextBox 23">
            <a:extLst>
              <a:ext uri="{FF2B5EF4-FFF2-40B4-BE49-F238E27FC236}">
                <a16:creationId xmlns:a16="http://schemas.microsoft.com/office/drawing/2014/main" id="{2893088D-D9AE-4274-86A6-A84674E6B843}"/>
              </a:ext>
            </a:extLst>
          </p:cNvPr>
          <p:cNvSpPr txBox="1"/>
          <p:nvPr/>
        </p:nvSpPr>
        <p:spPr>
          <a:xfrm>
            <a:off x="525814" y="6009938"/>
            <a:ext cx="2054788" cy="461665"/>
          </a:xfrm>
          <a:prstGeom prst="rect">
            <a:avLst/>
          </a:prstGeom>
          <a:noFill/>
        </p:spPr>
        <p:txBody>
          <a:bodyPr wrap="square">
            <a:spAutoFit/>
          </a:bodyPr>
          <a:lstStyle/>
          <a:p>
            <a:pPr algn="ctr"/>
            <a:r>
              <a:rPr lang="en-US" sz="1200" b="1" dirty="0"/>
              <a:t>Source:</a:t>
            </a:r>
          </a:p>
          <a:p>
            <a:pPr algn="ctr"/>
            <a:r>
              <a:rPr lang="en-US" sz="1200" b="1" dirty="0"/>
              <a:t> Dr. Ayman Hassan</a:t>
            </a:r>
            <a:endParaRPr lang="ar-EG" sz="1200" b="1" dirty="0"/>
          </a:p>
        </p:txBody>
      </p:sp>
      <p:sp>
        <p:nvSpPr>
          <p:cNvPr id="26" name="Arrow: Bent 25">
            <a:extLst>
              <a:ext uri="{FF2B5EF4-FFF2-40B4-BE49-F238E27FC236}">
                <a16:creationId xmlns:a16="http://schemas.microsoft.com/office/drawing/2014/main" id="{061241AB-7C07-4F82-92FE-6316C46281F4}"/>
              </a:ext>
            </a:extLst>
          </p:cNvPr>
          <p:cNvSpPr/>
          <p:nvPr/>
        </p:nvSpPr>
        <p:spPr>
          <a:xfrm rot="10800000">
            <a:off x="8025813" y="3423349"/>
            <a:ext cx="709956" cy="1293542"/>
          </a:xfrm>
          <a:prstGeom prst="bentArrow">
            <a:avLst/>
          </a:prstGeom>
        </p:spPr>
        <p:style>
          <a:lnRef idx="2">
            <a:schemeClr val="accent6"/>
          </a:lnRef>
          <a:fillRef idx="1">
            <a:schemeClr val="lt1"/>
          </a:fillRef>
          <a:effectRef idx="0">
            <a:schemeClr val="accent6"/>
          </a:effectRef>
          <a:fontRef idx="minor">
            <a:schemeClr val="dk1"/>
          </a:fontRef>
        </p:style>
        <p:txBody>
          <a:bodyPr rtlCol="1" anchor="ctr"/>
          <a:lstStyle/>
          <a:p>
            <a:pPr algn="ctr"/>
            <a:endParaRPr lang="ar-EG">
              <a:solidFill>
                <a:schemeClr val="tx1"/>
              </a:solidFill>
            </a:endParaRPr>
          </a:p>
        </p:txBody>
      </p:sp>
      <p:sp>
        <p:nvSpPr>
          <p:cNvPr id="27" name="Arrow: Bent 26">
            <a:extLst>
              <a:ext uri="{FF2B5EF4-FFF2-40B4-BE49-F238E27FC236}">
                <a16:creationId xmlns:a16="http://schemas.microsoft.com/office/drawing/2014/main" id="{4780C683-58FD-4040-96F1-E8888EABEB24}"/>
              </a:ext>
            </a:extLst>
          </p:cNvPr>
          <p:cNvSpPr/>
          <p:nvPr/>
        </p:nvSpPr>
        <p:spPr>
          <a:xfrm rot="5400000" flipV="1">
            <a:off x="5031695" y="1017402"/>
            <a:ext cx="709956" cy="1589795"/>
          </a:xfrm>
          <a:prstGeom prst="bentArrow">
            <a:avLst/>
          </a:prstGeom>
        </p:spPr>
        <p:style>
          <a:lnRef idx="2">
            <a:schemeClr val="accent6"/>
          </a:lnRef>
          <a:fillRef idx="1">
            <a:schemeClr val="lt1"/>
          </a:fillRef>
          <a:effectRef idx="0">
            <a:schemeClr val="accent6"/>
          </a:effectRef>
          <a:fontRef idx="minor">
            <a:schemeClr val="dk1"/>
          </a:fontRef>
        </p:style>
        <p:txBody>
          <a:bodyPr rtlCol="1" anchor="ctr"/>
          <a:lstStyle/>
          <a:p>
            <a:pPr algn="ctr"/>
            <a:endParaRPr lang="ar-EG">
              <a:solidFill>
                <a:schemeClr val="tx1"/>
              </a:solidFill>
            </a:endParaRPr>
          </a:p>
        </p:txBody>
      </p:sp>
    </p:spTree>
    <p:custDataLst>
      <p:tags r:id="rId1"/>
    </p:custDataLst>
    <p:extLst>
      <p:ext uri="{BB962C8B-B14F-4D97-AF65-F5344CB8AC3E}">
        <p14:creationId xmlns:p14="http://schemas.microsoft.com/office/powerpoint/2010/main" val="2465483149"/>
      </p:ext>
    </p:extLst>
  </p:cSld>
  <p:clrMapOvr>
    <a:masterClrMapping/>
  </p:clrMapOvr>
  <mc:AlternateContent xmlns:mc="http://schemas.openxmlformats.org/markup-compatibility/2006" xmlns:p14="http://schemas.microsoft.com/office/powerpoint/2010/main">
    <mc:Choice Requires="p14">
      <p:transition spd="slow" p14:dur="2000" advTm="159258"/>
    </mc:Choice>
    <mc:Fallback xmlns="">
      <p:transition spd="slow" advTm="15925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500" fill="hold"/>
                                        <p:tgtEl>
                                          <p:spTgt spid="4"/>
                                        </p:tgtEl>
                                        <p:attrNameLst>
                                          <p:attrName>ppt_x</p:attrName>
                                        </p:attrNameLst>
                                      </p:cBhvr>
                                      <p:tavLst>
                                        <p:tav tm="0">
                                          <p:val>
                                            <p:strVal val="#ppt_x"/>
                                          </p:val>
                                        </p:tav>
                                        <p:tav tm="100000">
                                          <p:val>
                                            <p:strVal val="#ppt_x"/>
                                          </p:val>
                                        </p:tav>
                                      </p:tavLst>
                                    </p:anim>
                                    <p:anim calcmode="lin" valueType="num">
                                      <p:cBhvr additive="base">
                                        <p:cTn id="5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ppt_x"/>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500" fill="hold"/>
                                        <p:tgtEl>
                                          <p:spTgt spid="27"/>
                                        </p:tgtEl>
                                        <p:attrNameLst>
                                          <p:attrName>ppt_x</p:attrName>
                                        </p:attrNameLst>
                                      </p:cBhvr>
                                      <p:tavLst>
                                        <p:tav tm="0">
                                          <p:val>
                                            <p:strVal val="#ppt_x"/>
                                          </p:val>
                                        </p:tav>
                                        <p:tav tm="100000">
                                          <p:val>
                                            <p:strVal val="#ppt_x"/>
                                          </p:val>
                                        </p:tav>
                                      </p:tavLst>
                                    </p:anim>
                                    <p:anim calcmode="lin" valueType="num">
                                      <p:cBhvr additive="base">
                                        <p:cTn id="6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500" fill="hold"/>
                                        <p:tgtEl>
                                          <p:spTgt spid="24"/>
                                        </p:tgtEl>
                                        <p:attrNameLst>
                                          <p:attrName>ppt_x</p:attrName>
                                        </p:attrNameLst>
                                      </p:cBhvr>
                                      <p:tavLst>
                                        <p:tav tm="0">
                                          <p:val>
                                            <p:strVal val="#ppt_x"/>
                                          </p:val>
                                        </p:tav>
                                        <p:tav tm="100000">
                                          <p:val>
                                            <p:strVal val="#ppt_x"/>
                                          </p:val>
                                        </p:tav>
                                      </p:tavLst>
                                    </p:anim>
                                    <p:anim calcmode="lin" valueType="num">
                                      <p:cBhvr additive="base">
                                        <p:cTn id="6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P spid="6" grpId="0" animBg="1"/>
      <p:bldP spid="16" grpId="0" animBg="1"/>
      <p:bldP spid="19" grpId="0" animBg="1"/>
      <p:bldP spid="24" grpId="0"/>
      <p:bldP spid="26" grpId="0" animBg="1"/>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BC93085-E944-43FE-8090-6CD14977C4D2}"/>
              </a:ext>
            </a:extLst>
          </p:cNvPr>
          <p:cNvSpPr txBox="1"/>
          <p:nvPr/>
        </p:nvSpPr>
        <p:spPr>
          <a:xfrm>
            <a:off x="2385212" y="288068"/>
            <a:ext cx="9495613" cy="523220"/>
          </a:xfrm>
          <a:prstGeom prst="rect">
            <a:avLst/>
          </a:prstGeom>
          <a:noFill/>
        </p:spPr>
        <p:txBody>
          <a:bodyPr wrap="square">
            <a:spAutoFit/>
          </a:bodyPr>
          <a:lstStyle/>
          <a:p>
            <a:r>
              <a:rPr lang="en-US" sz="2800" b="1" kern="100" dirty="0">
                <a:latin typeface="Times New Roman" panose="02020603050405020304" pitchFamily="18" charset="0"/>
                <a:cs typeface="+mj-cs"/>
              </a:rPr>
              <a:t>3. Guiding questions for expanding the scope of ORM</a:t>
            </a:r>
            <a:endParaRPr lang="ar-EG" sz="2800" b="1" kern="100" dirty="0">
              <a:latin typeface="Times New Roman" panose="02020603050405020304" pitchFamily="18" charset="0"/>
              <a:cs typeface="+mj-cs"/>
            </a:endParaRPr>
          </a:p>
        </p:txBody>
      </p:sp>
      <p:sp>
        <p:nvSpPr>
          <p:cNvPr id="9" name="TextBox 8">
            <a:extLst>
              <a:ext uri="{FF2B5EF4-FFF2-40B4-BE49-F238E27FC236}">
                <a16:creationId xmlns:a16="http://schemas.microsoft.com/office/drawing/2014/main" id="{255A92BA-6072-46F1-B02A-9C76C20A3F2A}"/>
              </a:ext>
            </a:extLst>
          </p:cNvPr>
          <p:cNvSpPr txBox="1"/>
          <p:nvPr/>
        </p:nvSpPr>
        <p:spPr>
          <a:xfrm>
            <a:off x="411536" y="3746073"/>
            <a:ext cx="11218127" cy="3046988"/>
          </a:xfrm>
          <a:prstGeom prst="rect">
            <a:avLst/>
          </a:prstGeom>
          <a:noFill/>
        </p:spPr>
        <p:txBody>
          <a:bodyPr wrap="square">
            <a:spAutoFit/>
          </a:bodyPr>
          <a:lstStyle/>
          <a:p>
            <a:pPr marL="914400" indent="-457200">
              <a:buFont typeface="+mj-lt"/>
              <a:buAutoNum type="arabicPeriod"/>
            </a:pPr>
            <a:r>
              <a:rPr lang="en-US" sz="2400" kern="100" dirty="0">
                <a:latin typeface="Times New Roman" panose="02020603050405020304" pitchFamily="18" charset="0"/>
                <a:cs typeface="+mj-cs"/>
              </a:rPr>
              <a:t>What should go right?</a:t>
            </a: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mj-cs"/>
              </a:rPr>
              <a:t>What could go wrong?</a:t>
            </a:r>
            <a:endParaRPr lang="en-US" sz="2400" kern="100" dirty="0">
              <a:latin typeface="Calibri" panose="020F0502020204030204" pitchFamily="34" charset="0"/>
              <a:ea typeface="Calibri" panose="020F0502020204030204" pitchFamily="34" charset="0"/>
              <a:cs typeface="+mj-cs"/>
            </a:endParaRP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mj-cs"/>
              </a:rPr>
              <a:t>What are the causes and consequences?</a:t>
            </a:r>
            <a:endParaRPr lang="en-US" sz="2400" kern="100" dirty="0">
              <a:effectLst/>
              <a:latin typeface="Calibri" panose="020F0502020204030204" pitchFamily="34" charset="0"/>
              <a:ea typeface="Calibri" panose="020F0502020204030204" pitchFamily="34" charset="0"/>
              <a:cs typeface="+mj-cs"/>
            </a:endParaRP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mj-cs"/>
              </a:rPr>
              <a:t>What are the chances or chances of it occurring?</a:t>
            </a:r>
            <a:endParaRPr lang="en-US" sz="2400" kern="100" dirty="0">
              <a:effectLst/>
              <a:latin typeface="Calibri" panose="020F0502020204030204" pitchFamily="34" charset="0"/>
              <a:ea typeface="Calibri" panose="020F0502020204030204" pitchFamily="34" charset="0"/>
              <a:cs typeface="+mj-cs"/>
            </a:endParaRP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mj-cs"/>
              </a:rPr>
              <a:t>What can be done to detect, monitor and manage them?</a:t>
            </a:r>
            <a:endParaRPr lang="en-US" sz="2400" kern="100" dirty="0">
              <a:effectLst/>
              <a:latin typeface="Calibri" panose="020F0502020204030204" pitchFamily="34" charset="0"/>
              <a:ea typeface="Calibri" panose="020F0502020204030204" pitchFamily="34" charset="0"/>
              <a:cs typeface="+mj-cs"/>
            </a:endParaRP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mj-cs"/>
              </a:rPr>
              <a:t>What are the alternatives?</a:t>
            </a:r>
            <a:r>
              <a:rPr lang="ar-EG" sz="2400" kern="100" dirty="0">
                <a:effectLst/>
                <a:latin typeface="Times New Roman" panose="02020603050405020304" pitchFamily="18" charset="0"/>
                <a:ea typeface="Calibri" panose="020F0502020204030204" pitchFamily="34" charset="0"/>
                <a:cs typeface="+mj-cs"/>
              </a:rPr>
              <a:t>.</a:t>
            </a:r>
            <a:endParaRPr lang="en-US" sz="2400" kern="100" dirty="0">
              <a:effectLst/>
              <a:latin typeface="Times New Roman" panose="02020603050405020304" pitchFamily="18" charset="0"/>
              <a:ea typeface="Calibri" panose="020F0502020204030204" pitchFamily="34" charset="0"/>
              <a:cs typeface="+mj-cs"/>
            </a:endParaRP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What are the influences that extend beyond this particular time</a:t>
            </a:r>
            <a:r>
              <a:rPr lang="ar-EG" sz="2400" kern="100" dirty="0">
                <a:effectLst/>
                <a:latin typeface="Times New Roman" panose="02020603050405020304" pitchFamily="18" charset="0"/>
                <a:ea typeface="Calibri" panose="020F0502020204030204" pitchFamily="34" charset="0"/>
                <a:cs typeface="Arial" panose="020B0604020202020204" pitchFamily="34"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914400" indent="-457200">
              <a:buFont typeface="+mj-lt"/>
              <a:buAutoNum type="arabicPeriod"/>
            </a:pPr>
            <a:endParaRPr lang="en-US" sz="2400" kern="100" dirty="0">
              <a:effectLst/>
              <a:latin typeface="Calibri" panose="020F0502020204030204" pitchFamily="34" charset="0"/>
              <a:ea typeface="Calibri" panose="020F0502020204030204" pitchFamily="34" charset="0"/>
              <a:cs typeface="+mj-cs"/>
            </a:endParaRPr>
          </a:p>
        </p:txBody>
      </p:sp>
      <p:sp>
        <p:nvSpPr>
          <p:cNvPr id="11" name="TextBox 10">
            <a:extLst>
              <a:ext uri="{FF2B5EF4-FFF2-40B4-BE49-F238E27FC236}">
                <a16:creationId xmlns:a16="http://schemas.microsoft.com/office/drawing/2014/main" id="{049F3E06-841C-41C6-A671-91BE74938B12}"/>
              </a:ext>
            </a:extLst>
          </p:cNvPr>
          <p:cNvSpPr txBox="1"/>
          <p:nvPr/>
        </p:nvSpPr>
        <p:spPr>
          <a:xfrm>
            <a:off x="752134" y="1102925"/>
            <a:ext cx="10676809" cy="2154436"/>
          </a:xfrm>
          <a:prstGeom prst="rect">
            <a:avLst/>
          </a:prstGeom>
          <a:noFill/>
        </p:spPr>
        <p:txBody>
          <a:bodyPr wrap="square">
            <a:spAutoFit/>
          </a:bodyPr>
          <a:lstStyle/>
          <a:p>
            <a:r>
              <a:rPr lang="en-US" sz="2800" b="1" kern="100" dirty="0">
                <a:effectLst/>
                <a:latin typeface="Times New Roman" panose="02020603050405020304" pitchFamily="18" charset="0"/>
                <a:ea typeface="Calibri" panose="020F0502020204030204" pitchFamily="34" charset="0"/>
                <a:cs typeface="+mj-cs"/>
              </a:rPr>
              <a:t>Here we find five questions that correspond to the three steps of risk management, which are:</a:t>
            </a:r>
          </a:p>
          <a:p>
            <a:pPr marL="457200" indent="-457200">
              <a:buFont typeface="Wingdings" panose="05000000000000000000" pitchFamily="2" charset="2"/>
              <a:buChar char="§"/>
            </a:pPr>
            <a:r>
              <a:rPr lang="en-US" sz="2600" kern="100" dirty="0">
                <a:effectLst/>
                <a:latin typeface="Times New Roman" panose="02020603050405020304" pitchFamily="18" charset="0"/>
                <a:ea typeface="Calibri" panose="020F0502020204030204" pitchFamily="34" charset="0"/>
                <a:cs typeface="+mj-cs"/>
              </a:rPr>
              <a:t>Identifying &amp; Analyzing risks</a:t>
            </a:r>
            <a:endParaRPr lang="en-US" sz="2600" kern="100" dirty="0">
              <a:latin typeface="Times New Roman" panose="02020603050405020304" pitchFamily="18" charset="0"/>
              <a:cs typeface="+mj-cs"/>
            </a:endParaRPr>
          </a:p>
          <a:p>
            <a:pPr marL="457200" indent="-457200">
              <a:buFont typeface="Wingdings" panose="05000000000000000000" pitchFamily="2" charset="2"/>
              <a:buChar char="§"/>
            </a:pPr>
            <a:r>
              <a:rPr lang="en-US" sz="2600" kern="100" dirty="0">
                <a:effectLst/>
                <a:latin typeface="Times New Roman" panose="02020603050405020304" pitchFamily="18" charset="0"/>
                <a:ea typeface="Calibri" panose="020F0502020204030204" pitchFamily="34" charset="0"/>
                <a:cs typeface="+mj-cs"/>
              </a:rPr>
              <a:t>Evaluation ( assessment step )</a:t>
            </a:r>
          </a:p>
          <a:p>
            <a:pPr marL="457200" indent="-457200">
              <a:buFont typeface="Wingdings" panose="05000000000000000000" pitchFamily="2" charset="2"/>
              <a:buChar char="§"/>
            </a:pPr>
            <a:r>
              <a:rPr lang="en-US" sz="2600" kern="100" dirty="0">
                <a:effectLst/>
                <a:latin typeface="Times New Roman" panose="02020603050405020304" pitchFamily="18" charset="0"/>
                <a:ea typeface="Calibri" panose="020F0502020204030204" pitchFamily="34" charset="0"/>
                <a:cs typeface="+mj-cs"/>
              </a:rPr>
              <a:t>Mitigating its effects</a:t>
            </a:r>
          </a:p>
        </p:txBody>
      </p:sp>
      <p:sp>
        <p:nvSpPr>
          <p:cNvPr id="13" name="TextBox 12">
            <a:extLst>
              <a:ext uri="{FF2B5EF4-FFF2-40B4-BE49-F238E27FC236}">
                <a16:creationId xmlns:a16="http://schemas.microsoft.com/office/drawing/2014/main" id="{E253E6A5-F7E0-42A6-9D80-66C68DFEBB31}"/>
              </a:ext>
            </a:extLst>
          </p:cNvPr>
          <p:cNvSpPr txBox="1"/>
          <p:nvPr/>
        </p:nvSpPr>
        <p:spPr>
          <a:xfrm>
            <a:off x="752134" y="3143459"/>
            <a:ext cx="6239106" cy="523220"/>
          </a:xfrm>
          <a:prstGeom prst="rect">
            <a:avLst/>
          </a:prstGeom>
          <a:noFill/>
        </p:spPr>
        <p:txBody>
          <a:bodyPr wrap="square">
            <a:spAutoFit/>
          </a:bodyPr>
          <a:lstStyle/>
          <a:p>
            <a:r>
              <a:rPr lang="en-US" sz="2800" b="1" u="sng" kern="100" dirty="0">
                <a:effectLst/>
                <a:latin typeface="Times New Roman" panose="02020603050405020304" pitchFamily="18" charset="0"/>
                <a:ea typeface="Calibri" panose="020F0502020204030204" pitchFamily="34" charset="0"/>
                <a:cs typeface="+mj-cs"/>
              </a:rPr>
              <a:t>The questions, respectively, are:</a:t>
            </a:r>
            <a:endParaRPr lang="ar-EG" sz="2800" b="1" u="sng" dirty="0"/>
          </a:p>
        </p:txBody>
      </p:sp>
    </p:spTree>
    <p:custDataLst>
      <p:tags r:id="rId1"/>
    </p:custDataLst>
    <p:extLst>
      <p:ext uri="{BB962C8B-B14F-4D97-AF65-F5344CB8AC3E}">
        <p14:creationId xmlns:p14="http://schemas.microsoft.com/office/powerpoint/2010/main" val="2330013407"/>
      </p:ext>
    </p:extLst>
  </p:cSld>
  <p:clrMapOvr>
    <a:masterClrMapping/>
  </p:clrMapOvr>
  <mc:AlternateContent xmlns:mc="http://schemas.openxmlformats.org/markup-compatibility/2006" xmlns:p14="http://schemas.microsoft.com/office/powerpoint/2010/main">
    <mc:Choice Requires="p14">
      <p:transition spd="slow" p14:dur="2000" advTm="342587"/>
    </mc:Choice>
    <mc:Fallback xmlns="">
      <p:transition spd="slow" advTm="34258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 calcmode="lin" valueType="num">
                                      <p:cBhvr additive="base">
                                        <p:cTn id="1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1" end="1"/>
                                            </p:txEl>
                                          </p:spTgt>
                                        </p:tgtEl>
                                        <p:attrNameLst>
                                          <p:attrName>style.visibility</p:attrName>
                                        </p:attrNameLst>
                                      </p:cBhvr>
                                      <p:to>
                                        <p:strVal val="visible"/>
                                      </p:to>
                                    </p:set>
                                    <p:anim calcmode="lin" valueType="num">
                                      <p:cBhvr additive="base">
                                        <p:cTn id="19"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anim calcmode="lin" valueType="num">
                                      <p:cBhvr additive="base">
                                        <p:cTn id="25"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3" end="3"/>
                                            </p:txEl>
                                          </p:spTgt>
                                        </p:tgtEl>
                                        <p:attrNameLst>
                                          <p:attrName>style.visibility</p:attrName>
                                        </p:attrNameLst>
                                      </p:cBhvr>
                                      <p:to>
                                        <p:strVal val="visible"/>
                                      </p:to>
                                    </p:set>
                                    <p:anim calcmode="lin" valueType="num">
                                      <p:cBhvr additive="base">
                                        <p:cTn id="31"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xEl>
                                              <p:pRg st="0" end="0"/>
                                            </p:txEl>
                                          </p:spTgt>
                                        </p:tgtEl>
                                        <p:attrNameLst>
                                          <p:attrName>style.visibility</p:attrName>
                                        </p:attrNameLst>
                                      </p:cBhvr>
                                      <p:to>
                                        <p:strVal val="visible"/>
                                      </p:to>
                                    </p:set>
                                    <p:anim calcmode="lin" valueType="num">
                                      <p:cBhvr additive="base">
                                        <p:cTn id="3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9">
                                            <p:txEl>
                                              <p:pRg st="0" end="0"/>
                                            </p:txEl>
                                          </p:spTgt>
                                        </p:tgtEl>
                                        <p:attrNameLst>
                                          <p:attrName>style.visibility</p:attrName>
                                        </p:attrNameLst>
                                      </p:cBhvr>
                                      <p:to>
                                        <p:strVal val="visible"/>
                                      </p:to>
                                    </p:set>
                                    <p:anim calcmode="lin" valueType="num">
                                      <p:cBhvr additive="base">
                                        <p:cTn id="4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9">
                                            <p:txEl>
                                              <p:pRg st="1" end="1"/>
                                            </p:txEl>
                                          </p:spTgt>
                                        </p:tgtEl>
                                        <p:attrNameLst>
                                          <p:attrName>style.visibility</p:attrName>
                                        </p:attrNameLst>
                                      </p:cBhvr>
                                      <p:to>
                                        <p:strVal val="visible"/>
                                      </p:to>
                                    </p:set>
                                    <p:anim calcmode="lin" valueType="num">
                                      <p:cBhvr additive="base">
                                        <p:cTn id="4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9">
                                            <p:txEl>
                                              <p:pRg st="2" end="2"/>
                                            </p:txEl>
                                          </p:spTgt>
                                        </p:tgtEl>
                                        <p:attrNameLst>
                                          <p:attrName>style.visibility</p:attrName>
                                        </p:attrNameLst>
                                      </p:cBhvr>
                                      <p:to>
                                        <p:strVal val="visible"/>
                                      </p:to>
                                    </p:set>
                                    <p:anim calcmode="lin" valueType="num">
                                      <p:cBhvr additive="base">
                                        <p:cTn id="5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9">
                                            <p:txEl>
                                              <p:pRg st="3" end="3"/>
                                            </p:txEl>
                                          </p:spTgt>
                                        </p:tgtEl>
                                        <p:attrNameLst>
                                          <p:attrName>style.visibility</p:attrName>
                                        </p:attrNameLst>
                                      </p:cBhvr>
                                      <p:to>
                                        <p:strVal val="visible"/>
                                      </p:to>
                                    </p:set>
                                    <p:anim calcmode="lin" valueType="num">
                                      <p:cBhvr additive="base">
                                        <p:cTn id="61"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9">
                                            <p:txEl>
                                              <p:pRg st="4" end="4"/>
                                            </p:txEl>
                                          </p:spTgt>
                                        </p:tgtEl>
                                        <p:attrNameLst>
                                          <p:attrName>style.visibility</p:attrName>
                                        </p:attrNameLst>
                                      </p:cBhvr>
                                      <p:to>
                                        <p:strVal val="visible"/>
                                      </p:to>
                                    </p:set>
                                    <p:anim calcmode="lin" valueType="num">
                                      <p:cBhvr additive="base">
                                        <p:cTn id="67"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9">
                                            <p:txEl>
                                              <p:pRg st="5" end="5"/>
                                            </p:txEl>
                                          </p:spTgt>
                                        </p:tgtEl>
                                        <p:attrNameLst>
                                          <p:attrName>style.visibility</p:attrName>
                                        </p:attrNameLst>
                                      </p:cBhvr>
                                      <p:to>
                                        <p:strVal val="visible"/>
                                      </p:to>
                                    </p:set>
                                    <p:anim calcmode="lin" valueType="num">
                                      <p:cBhvr additive="base">
                                        <p:cTn id="73"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9">
                                            <p:txEl>
                                              <p:pRg st="6" end="6"/>
                                            </p:txEl>
                                          </p:spTgt>
                                        </p:tgtEl>
                                        <p:attrNameLst>
                                          <p:attrName>style.visibility</p:attrName>
                                        </p:attrNameLst>
                                      </p:cBhvr>
                                      <p:to>
                                        <p:strVal val="visible"/>
                                      </p:to>
                                    </p:set>
                                    <p:anim calcmode="lin" valueType="num">
                                      <p:cBhvr additive="base">
                                        <p:cTn id="79"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10" y="1042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We ask... to define </a:t>
            </a:r>
          </a:p>
          <a:p>
            <a:pPr algn="ctr"/>
            <a:r>
              <a:rPr lang="en-US"/>
              <a:t>We ask...to analyze </a:t>
            </a:r>
          </a:p>
          <a:p>
            <a:pPr algn="ctr"/>
            <a:r>
              <a:rPr lang="en-US"/>
              <a:t>We ask...to evaluate </a:t>
            </a:r>
          </a:p>
          <a:p>
            <a:pPr algn="ctr"/>
            <a:r>
              <a:rPr lang="en-US"/>
              <a:t>We ask...to know the impact</a:t>
            </a:r>
          </a:p>
          <a:p>
            <a:pPr algn="ctr"/>
            <a:r>
              <a:rPr lang="en-US"/>
              <a:t>We ask... about alternatives: “Do we accept - do we avoid - do we participate - do we transfer the risk?”</a:t>
            </a:r>
          </a:p>
          <a:p>
            <a:pPr algn="ctr"/>
            <a:r>
              <a:rPr lang="en-US"/>
              <a:t>We ask... Will the effect extend to other periods? </a:t>
            </a:r>
          </a:p>
          <a:p>
            <a:pPr algn="ctr"/>
            <a:r>
              <a:rPr lang="en-US"/>
              <a:t>Ask about benefits/costs</a:t>
            </a: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DEAFF9C0-9356-4562-952A-44496D32A5B9}"/>
              </a:ext>
            </a:extLst>
          </p:cNvPr>
          <p:cNvSpPr txBox="1"/>
          <p:nvPr/>
        </p:nvSpPr>
        <p:spPr>
          <a:xfrm>
            <a:off x="715537" y="2707625"/>
            <a:ext cx="10760926" cy="3586366"/>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 to define </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ask...to analyze </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ask...to evaluate </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ask...to know the impact and its probability</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 about alternatives: “ Accept - Avoid - Participate - Transfer the risk?”</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ask...to make the appropriate decision within the framework of benefits/costs </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 to take control</a:t>
            </a:r>
            <a:endParaRPr lang="ar-EG" sz="2200" b="1" kern="1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75E15B4A-3290-44E1-BC00-9DF33026F2E0}"/>
              </a:ext>
            </a:extLst>
          </p:cNvPr>
          <p:cNvSpPr txBox="1"/>
          <p:nvPr/>
        </p:nvSpPr>
        <p:spPr>
          <a:xfrm>
            <a:off x="497712" y="1020391"/>
            <a:ext cx="11296891" cy="1687963"/>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400" kern="100" dirty="0">
                <a:latin typeface="Times New Roman" panose="02020603050405020304" pitchFamily="18" charset="0"/>
                <a:cs typeface="+mj-cs"/>
              </a:rPr>
              <a:t>The questions help us in the process of identifying hazards, analyzing its causes and effects, and thus dealing with it using operational risk management techniques, to make the best decision.</a:t>
            </a:r>
            <a:endParaRPr lang="ar-EG" sz="2400" kern="100" dirty="0">
              <a:latin typeface="Times New Roman" panose="02020603050405020304" pitchFamily="18" charset="0"/>
              <a:cs typeface="+mj-cs"/>
            </a:endParaRPr>
          </a:p>
        </p:txBody>
      </p:sp>
      <p:sp>
        <p:nvSpPr>
          <p:cNvPr id="16" name="TextBox 15">
            <a:extLst>
              <a:ext uri="{FF2B5EF4-FFF2-40B4-BE49-F238E27FC236}">
                <a16:creationId xmlns:a16="http://schemas.microsoft.com/office/drawing/2014/main" id="{CE9669E8-80EC-43FC-92EB-E6185D2FF1EF}"/>
              </a:ext>
            </a:extLst>
          </p:cNvPr>
          <p:cNvSpPr txBox="1"/>
          <p:nvPr/>
        </p:nvSpPr>
        <p:spPr>
          <a:xfrm>
            <a:off x="2416122" y="327037"/>
            <a:ext cx="6238754" cy="523220"/>
          </a:xfrm>
          <a:prstGeom prst="rect">
            <a:avLst/>
          </a:prstGeom>
          <a:noFill/>
        </p:spPr>
        <p:txBody>
          <a:bodyPr wrap="square">
            <a:spAutoFit/>
          </a:bodyPr>
          <a:lstStyle/>
          <a:p>
            <a:r>
              <a:rPr lang="en-US" sz="2800" b="1" kern="100" dirty="0">
                <a:latin typeface="Times New Roman" panose="02020603050405020304" pitchFamily="18" charset="0"/>
                <a:cs typeface="+mj-cs"/>
              </a:rPr>
              <a:t>3-1. Why should we ask? </a:t>
            </a:r>
          </a:p>
        </p:txBody>
      </p:sp>
    </p:spTree>
    <p:custDataLst>
      <p:tags r:id="rId1"/>
    </p:custDataLst>
    <p:extLst>
      <p:ext uri="{BB962C8B-B14F-4D97-AF65-F5344CB8AC3E}">
        <p14:creationId xmlns:p14="http://schemas.microsoft.com/office/powerpoint/2010/main" val="3961763966"/>
      </p:ext>
    </p:extLst>
  </p:cSld>
  <p:clrMapOvr>
    <a:masterClrMapping/>
  </p:clrMapOvr>
  <mc:AlternateContent xmlns:mc="http://schemas.openxmlformats.org/markup-compatibility/2006" xmlns:p14="http://schemas.microsoft.com/office/powerpoint/2010/main">
    <mc:Choice Requires="p14">
      <p:transition spd="slow" p14:dur="2000" advTm="127718"/>
    </mc:Choice>
    <mc:Fallback xmlns="">
      <p:transition spd="slow" advTm="1277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0" end="0"/>
                                            </p:txEl>
                                          </p:spTgt>
                                        </p:tgtEl>
                                        <p:attrNameLst>
                                          <p:attrName>style.visibility</p:attrName>
                                        </p:attrNameLst>
                                      </p:cBhvr>
                                      <p:to>
                                        <p:strVal val="visible"/>
                                      </p:to>
                                    </p:set>
                                    <p:anim calcmode="lin" valueType="num">
                                      <p:cBhvr additive="base">
                                        <p:cTn id="1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 calcmode="lin" valueType="num">
                                      <p:cBhvr additive="base">
                                        <p:cTn id="19"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1" end="1"/>
                                            </p:txEl>
                                          </p:spTgt>
                                        </p:tgtEl>
                                        <p:attrNameLst>
                                          <p:attrName>style.visibility</p:attrName>
                                        </p:attrNameLst>
                                      </p:cBhvr>
                                      <p:to>
                                        <p:strVal val="visible"/>
                                      </p:to>
                                    </p:set>
                                    <p:anim calcmode="lin" valueType="num">
                                      <p:cBhvr additive="base">
                                        <p:cTn id="25"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2" end="2"/>
                                            </p:txEl>
                                          </p:spTgt>
                                        </p:tgtEl>
                                        <p:attrNameLst>
                                          <p:attrName>style.visibility</p:attrName>
                                        </p:attrNameLst>
                                      </p:cBhvr>
                                      <p:to>
                                        <p:strVal val="visible"/>
                                      </p:to>
                                    </p:set>
                                    <p:anim calcmode="lin" valueType="num">
                                      <p:cBhvr additive="base">
                                        <p:cTn id="31"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
                                            <p:txEl>
                                              <p:pRg st="3" end="3"/>
                                            </p:txEl>
                                          </p:spTgt>
                                        </p:tgtEl>
                                        <p:attrNameLst>
                                          <p:attrName>style.visibility</p:attrName>
                                        </p:attrNameLst>
                                      </p:cBhvr>
                                      <p:to>
                                        <p:strVal val="visible"/>
                                      </p:to>
                                    </p:set>
                                    <p:anim calcmode="lin" valueType="num">
                                      <p:cBhvr additive="base">
                                        <p:cTn id="37"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1">
                                            <p:txEl>
                                              <p:pRg st="4" end="4"/>
                                            </p:txEl>
                                          </p:spTgt>
                                        </p:tgtEl>
                                        <p:attrNameLst>
                                          <p:attrName>style.visibility</p:attrName>
                                        </p:attrNameLst>
                                      </p:cBhvr>
                                      <p:to>
                                        <p:strVal val="visible"/>
                                      </p:to>
                                    </p:set>
                                    <p:anim calcmode="lin" valueType="num">
                                      <p:cBhvr additive="base">
                                        <p:cTn id="43"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1">
                                            <p:txEl>
                                              <p:pRg st="5" end="5"/>
                                            </p:txEl>
                                          </p:spTgt>
                                        </p:tgtEl>
                                        <p:attrNameLst>
                                          <p:attrName>style.visibility</p:attrName>
                                        </p:attrNameLst>
                                      </p:cBhvr>
                                      <p:to>
                                        <p:strVal val="visible"/>
                                      </p:to>
                                    </p:set>
                                    <p:anim calcmode="lin" valueType="num">
                                      <p:cBhvr additive="base">
                                        <p:cTn id="49"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1">
                                            <p:txEl>
                                              <p:pRg st="6" end="6"/>
                                            </p:txEl>
                                          </p:spTgt>
                                        </p:tgtEl>
                                        <p:attrNameLst>
                                          <p:attrName>style.visibility</p:attrName>
                                        </p:attrNameLst>
                                      </p:cBhvr>
                                      <p:to>
                                        <p:strVal val="visible"/>
                                      </p:to>
                                    </p:set>
                                    <p:anim calcmode="lin" valueType="num">
                                      <p:cBhvr additive="base">
                                        <p:cTn id="55" dur="500" fill="hold"/>
                                        <p:tgtEl>
                                          <p:spTgt spid="11">
                                            <p:txEl>
                                              <p:pRg st="6" end="6"/>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BBBCC94-3035-4E30-9349-057A23A024F7}"/>
              </a:ext>
            </a:extLst>
          </p:cNvPr>
          <p:cNvSpPr txBox="1"/>
          <p:nvPr/>
        </p:nvSpPr>
        <p:spPr>
          <a:xfrm>
            <a:off x="490656" y="1127941"/>
            <a:ext cx="11300961" cy="1694695"/>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400" kern="100" dirty="0">
                <a:latin typeface="Times New Roman" panose="02020603050405020304" pitchFamily="18" charset="0"/>
                <a:cs typeface="+mj-cs"/>
              </a:rPr>
              <a:t>Once the system of interest is defined, its primary goals and related constraints need to be identified. for examples a production system.</a:t>
            </a:r>
          </a:p>
          <a:p>
            <a:pPr>
              <a:lnSpc>
                <a:spcPct val="150000"/>
              </a:lnSpc>
            </a:pPr>
            <a:r>
              <a:rPr lang="en-US" sz="2400" u="sng" kern="100" dirty="0">
                <a:latin typeface="Times New Roman" panose="02020603050405020304" pitchFamily="18" charset="0"/>
                <a:cs typeface="+mj-cs"/>
              </a:rPr>
              <a:t>The following are some of the possible goals:</a:t>
            </a:r>
            <a:endParaRPr lang="ar-EG" sz="2400" u="sng" kern="100" dirty="0">
              <a:latin typeface="Times New Roman" panose="02020603050405020304" pitchFamily="18" charset="0"/>
              <a:cs typeface="+mj-cs"/>
            </a:endParaRPr>
          </a:p>
        </p:txBody>
      </p:sp>
      <p:sp>
        <p:nvSpPr>
          <p:cNvPr id="9" name="TextBox 8">
            <a:extLst>
              <a:ext uri="{FF2B5EF4-FFF2-40B4-BE49-F238E27FC236}">
                <a16:creationId xmlns:a16="http://schemas.microsoft.com/office/drawing/2014/main" id="{4863414D-31BE-48CE-9F7C-1ACC584C2C91}"/>
              </a:ext>
            </a:extLst>
          </p:cNvPr>
          <p:cNvSpPr txBox="1"/>
          <p:nvPr/>
        </p:nvSpPr>
        <p:spPr>
          <a:xfrm>
            <a:off x="575327" y="3248785"/>
            <a:ext cx="10678327" cy="2727926"/>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a:t>
            </a:r>
            <a:r>
              <a:rPr lang="en-US" sz="2400" kern="100" dirty="0">
                <a:latin typeface="Times New Roman" panose="02020603050405020304" pitchFamily="18" charset="0"/>
                <a:cs typeface="+mj-cs"/>
              </a:rPr>
              <a:t>Produce the right quantity and quality products.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  Minimize shortages in raw materials, machine resources, and needed personnel.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  Minimize total cost of production.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  Minimize disruption in delivery of finished products.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  Minimize the number of defective products.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  Maximize return on invested resources (e.g., profit).</a:t>
            </a:r>
          </a:p>
        </p:txBody>
      </p:sp>
      <p:sp>
        <p:nvSpPr>
          <p:cNvPr id="11" name="TextBox 10">
            <a:extLst>
              <a:ext uri="{FF2B5EF4-FFF2-40B4-BE49-F238E27FC236}">
                <a16:creationId xmlns:a16="http://schemas.microsoft.com/office/drawing/2014/main" id="{606175DF-7DA1-4AC0-8737-F6AF8CE3DE71}"/>
              </a:ext>
            </a:extLst>
          </p:cNvPr>
          <p:cNvSpPr txBox="1"/>
          <p:nvPr/>
        </p:nvSpPr>
        <p:spPr>
          <a:xfrm>
            <a:off x="2404947" y="381690"/>
            <a:ext cx="6244682" cy="480131"/>
          </a:xfrm>
          <a:prstGeom prst="rect">
            <a:avLst/>
          </a:prstGeom>
          <a:noFill/>
        </p:spPr>
        <p:txBody>
          <a:bodyPr wrap="square">
            <a:spAutoFit/>
          </a:bodyPr>
          <a:lstStyle/>
          <a:p>
            <a:pPr marR="0" lvl="0" indent="0" fontAlgn="auto">
              <a:lnSpc>
                <a:spcPct val="90000"/>
              </a:lnSpc>
              <a:spcBef>
                <a:spcPts val="1000"/>
              </a:spcBef>
              <a:spcAft>
                <a:spcPts val="0"/>
              </a:spcAft>
              <a:buClrTx/>
              <a:buSzTx/>
              <a:buFont typeface="Arial" panose="020B0604020202020204" pitchFamily="34" charset="0"/>
              <a:buNone/>
              <a:tabLst/>
              <a:defRPr/>
            </a:pPr>
            <a:r>
              <a:rPr lang="en-US" sz="2800" b="1" kern="100" dirty="0">
                <a:latin typeface="Times New Roman" panose="02020603050405020304" pitchFamily="18" charset="0"/>
                <a:cs typeface="+mj-cs"/>
              </a:rPr>
              <a:t>3-2. what should go right?</a:t>
            </a:r>
          </a:p>
        </p:txBody>
      </p:sp>
      <p:pic>
        <p:nvPicPr>
          <p:cNvPr id="3" name="Audio 2">
            <a:hlinkClick r:id="" action="ppaction://media"/>
            <a:extLst>
              <a:ext uri="{FF2B5EF4-FFF2-40B4-BE49-F238E27FC236}">
                <a16:creationId xmlns:a16="http://schemas.microsoft.com/office/drawing/2014/main" id="{9904AED0-8DFC-449A-A35E-B9CBD1A9A35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2512637157"/>
      </p:ext>
    </p:extLst>
  </p:cSld>
  <p:clrMapOvr>
    <a:masterClrMapping/>
  </p:clrMapOvr>
  <mc:AlternateContent xmlns:mc="http://schemas.openxmlformats.org/markup-compatibility/2006" xmlns:p14="http://schemas.microsoft.com/office/powerpoint/2010/main">
    <mc:Choice Requires="p14">
      <p:transition spd="slow" p14:dur="2000" advTm="159111"/>
    </mc:Choice>
    <mc:Fallback xmlns="">
      <p:transition spd="slow" advTm="1591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 calcmode="lin" valueType="num">
                                      <p:cBhvr additive="base">
                                        <p:cTn id="11"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 calcmode="lin" valueType="num">
                                      <p:cBhvr additive="base">
                                        <p:cTn id="1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9">
                                            <p:txEl>
                                              <p:pRg st="0" end="0"/>
                                            </p:txEl>
                                          </p:spTgt>
                                        </p:tgtEl>
                                        <p:attrNameLst>
                                          <p:attrName>style.visibility</p:attrName>
                                        </p:attrNameLst>
                                      </p:cBhvr>
                                      <p:to>
                                        <p:strVal val="visible"/>
                                      </p:to>
                                    </p:set>
                                    <p:anim calcmode="lin" valueType="num">
                                      <p:cBhvr additive="base">
                                        <p:cTn id="2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9">
                                            <p:txEl>
                                              <p:pRg st="1" end="1"/>
                                            </p:txEl>
                                          </p:spTgt>
                                        </p:tgtEl>
                                        <p:attrNameLst>
                                          <p:attrName>style.visibility</p:attrName>
                                        </p:attrNameLst>
                                      </p:cBhvr>
                                      <p:to>
                                        <p:strVal val="visible"/>
                                      </p:to>
                                    </p:set>
                                    <p:anim calcmode="lin" valueType="num">
                                      <p:cBhvr additive="base">
                                        <p:cTn id="2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9">
                                            <p:txEl>
                                              <p:pRg st="2" end="2"/>
                                            </p:txEl>
                                          </p:spTgt>
                                        </p:tgtEl>
                                        <p:attrNameLst>
                                          <p:attrName>style.visibility</p:attrName>
                                        </p:attrNameLst>
                                      </p:cBhvr>
                                      <p:to>
                                        <p:strVal val="visible"/>
                                      </p:to>
                                    </p:set>
                                    <p:anim calcmode="lin" valueType="num">
                                      <p:cBhvr additive="base">
                                        <p:cTn id="3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9">
                                            <p:txEl>
                                              <p:pRg st="3" end="3"/>
                                            </p:txEl>
                                          </p:spTgt>
                                        </p:tgtEl>
                                        <p:attrNameLst>
                                          <p:attrName>style.visibility</p:attrName>
                                        </p:attrNameLst>
                                      </p:cBhvr>
                                      <p:to>
                                        <p:strVal val="visible"/>
                                      </p:to>
                                    </p:set>
                                    <p:anim calcmode="lin" valueType="num">
                                      <p:cBhvr additive="base">
                                        <p:cTn id="41"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9">
                                            <p:txEl>
                                              <p:pRg st="4" end="4"/>
                                            </p:txEl>
                                          </p:spTgt>
                                        </p:tgtEl>
                                        <p:attrNameLst>
                                          <p:attrName>style.visibility</p:attrName>
                                        </p:attrNameLst>
                                      </p:cBhvr>
                                      <p:to>
                                        <p:strVal val="visible"/>
                                      </p:to>
                                    </p:set>
                                    <p:anim calcmode="lin" valueType="num">
                                      <p:cBhvr additive="base">
                                        <p:cTn id="47"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9">
                                            <p:txEl>
                                              <p:pRg st="5" end="5"/>
                                            </p:txEl>
                                          </p:spTgt>
                                        </p:tgtEl>
                                        <p:attrNameLst>
                                          <p:attrName>style.visibility</p:attrName>
                                        </p:attrNameLst>
                                      </p:cBhvr>
                                      <p:to>
                                        <p:strVal val="visible"/>
                                      </p:to>
                                    </p:set>
                                    <p:anim calcmode="lin" valueType="num">
                                      <p:cBhvr additive="base">
                                        <p:cTn id="53"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5"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35364"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4FFEE44-DCA7-4E24-BE79-416EB48DBC41}"/>
              </a:ext>
            </a:extLst>
          </p:cNvPr>
          <p:cNvSpPr txBox="1"/>
          <p:nvPr/>
        </p:nvSpPr>
        <p:spPr>
          <a:xfrm>
            <a:off x="2407515" y="369551"/>
            <a:ext cx="6244682" cy="480131"/>
          </a:xfrm>
          <a:prstGeom prst="rect">
            <a:avLst/>
          </a:prstGeom>
          <a:noFill/>
        </p:spPr>
        <p:txBody>
          <a:bodyPr wrap="square">
            <a:spAutoFit/>
          </a:bodyPr>
          <a:lstStyle/>
          <a:p>
            <a:pPr>
              <a:lnSpc>
                <a:spcPct val="90000"/>
              </a:lnSpc>
              <a:spcBef>
                <a:spcPts val="1000"/>
              </a:spcBef>
              <a:defRPr/>
            </a:pPr>
            <a:r>
              <a:rPr lang="en-US" sz="2800" b="1" kern="100" dirty="0">
                <a:latin typeface="Times New Roman" panose="02020603050405020304" pitchFamily="18" charset="0"/>
                <a:cs typeface="+mj-cs"/>
              </a:rPr>
              <a:t>3-3. What could go wrong?</a:t>
            </a:r>
            <a:endParaRPr lang="ar-EG" sz="2800" b="1" kern="100" dirty="0">
              <a:latin typeface="Times New Roman" panose="02020603050405020304" pitchFamily="18" charset="0"/>
              <a:cs typeface="+mj-cs"/>
            </a:endParaRPr>
          </a:p>
        </p:txBody>
      </p:sp>
      <p:sp>
        <p:nvSpPr>
          <p:cNvPr id="9" name="TextBox 8">
            <a:extLst>
              <a:ext uri="{FF2B5EF4-FFF2-40B4-BE49-F238E27FC236}">
                <a16:creationId xmlns:a16="http://schemas.microsoft.com/office/drawing/2014/main" id="{D1F95414-F620-485C-B5E6-5C403BD7C152}"/>
              </a:ext>
            </a:extLst>
          </p:cNvPr>
          <p:cNvSpPr txBox="1"/>
          <p:nvPr/>
        </p:nvSpPr>
        <p:spPr>
          <a:xfrm>
            <a:off x="546411" y="1169824"/>
            <a:ext cx="10961647" cy="1687578"/>
          </a:xfrm>
          <a:prstGeom prst="rect">
            <a:avLst/>
          </a:prstGeom>
          <a:noFill/>
        </p:spPr>
        <p:txBody>
          <a:bodyPr wrap="square">
            <a:spAutoFit/>
          </a:bodyPr>
          <a:lstStyle/>
          <a:p>
            <a:pPr marL="342900" indent="-342900">
              <a:lnSpc>
                <a:spcPct val="150000"/>
              </a:lnSpc>
              <a:buFont typeface="Wingdings" panose="05000000000000000000" pitchFamily="2" charset="2"/>
              <a:buChar char="ü"/>
            </a:pPr>
            <a:r>
              <a:rPr lang="en-US" sz="2400" dirty="0">
                <a:effectLst/>
                <a:latin typeface="Times New Roman" panose="02020603050405020304" pitchFamily="18" charset="0"/>
                <a:ea typeface="Calibri" panose="020F0502020204030204" pitchFamily="34" charset="0"/>
              </a:rPr>
              <a:t>Once the system of interest is defined, identifying the hazards, risks, and accidents that may happen in the operation of a system is the next step in managing risk, to deduce some undesirable events based on the objectives, for example</a:t>
            </a:r>
            <a:endParaRPr lang="ar-EG" sz="2400" dirty="0"/>
          </a:p>
        </p:txBody>
      </p:sp>
      <p:sp>
        <p:nvSpPr>
          <p:cNvPr id="11" name="TextBox 10">
            <a:extLst>
              <a:ext uri="{FF2B5EF4-FFF2-40B4-BE49-F238E27FC236}">
                <a16:creationId xmlns:a16="http://schemas.microsoft.com/office/drawing/2014/main" id="{1C15E512-8B67-4D10-98EF-53FF1294CEEB}"/>
              </a:ext>
            </a:extLst>
          </p:cNvPr>
          <p:cNvSpPr txBox="1"/>
          <p:nvPr/>
        </p:nvSpPr>
        <p:spPr>
          <a:xfrm>
            <a:off x="424354" y="3318004"/>
            <a:ext cx="10211004" cy="2195794"/>
          </a:xfrm>
          <a:prstGeom prst="rect">
            <a:avLst/>
          </a:prstGeom>
          <a:noFill/>
        </p:spPr>
        <p:txBody>
          <a:bodyPr wrap="square">
            <a:spAutoFit/>
          </a:bodyPr>
          <a:lstStyle/>
          <a:p>
            <a:pPr>
              <a:lnSpc>
                <a:spcPct val="200000"/>
              </a:lnSpc>
            </a:pPr>
            <a:r>
              <a:rPr lang="en-US" sz="2400" dirty="0">
                <a:latin typeface="Times New Roman" panose="02020603050405020304" pitchFamily="18" charset="0"/>
              </a:rPr>
              <a:t>• Failure to produce the right quantity and quality products. </a:t>
            </a:r>
          </a:p>
          <a:p>
            <a:pPr>
              <a:lnSpc>
                <a:spcPct val="200000"/>
              </a:lnSpc>
            </a:pPr>
            <a:r>
              <a:rPr lang="en-US" sz="2400" dirty="0">
                <a:latin typeface="Times New Roman" panose="02020603050405020304" pitchFamily="18" charset="0"/>
              </a:rPr>
              <a:t>• Excessive shortages of raw materials, machine resources, and needed personnel. </a:t>
            </a:r>
          </a:p>
          <a:p>
            <a:pPr>
              <a:lnSpc>
                <a:spcPct val="200000"/>
              </a:lnSpc>
            </a:pPr>
            <a:r>
              <a:rPr lang="en-US" sz="2400" dirty="0">
                <a:latin typeface="Times New Roman" panose="02020603050405020304" pitchFamily="18" charset="0"/>
              </a:rPr>
              <a:t>• Unacceptable total cost of production. </a:t>
            </a:r>
          </a:p>
        </p:txBody>
      </p:sp>
      <p:sp>
        <p:nvSpPr>
          <p:cNvPr id="10" name="TextBox 9">
            <a:extLst>
              <a:ext uri="{FF2B5EF4-FFF2-40B4-BE49-F238E27FC236}">
                <a16:creationId xmlns:a16="http://schemas.microsoft.com/office/drawing/2014/main" id="{D54F1524-3F6C-4642-92B5-D3D6DFEFF0B0}"/>
              </a:ext>
            </a:extLst>
          </p:cNvPr>
          <p:cNvSpPr txBox="1"/>
          <p:nvPr/>
        </p:nvSpPr>
        <p:spPr>
          <a:xfrm>
            <a:off x="903249" y="5667657"/>
            <a:ext cx="10604809" cy="461665"/>
          </a:xfrm>
          <a:prstGeom prst="rect">
            <a:avLst/>
          </a:prstGeom>
          <a:noFill/>
        </p:spPr>
        <p:txBody>
          <a:bodyPr wrap="square">
            <a:spAutoFit/>
          </a:bodyPr>
          <a:lstStyle/>
          <a:p>
            <a:pPr algn="ctr"/>
            <a:r>
              <a:rPr lang="en-US" sz="2400" b="1" dirty="0">
                <a:solidFill>
                  <a:srgbClr val="C00000"/>
                </a:solidFill>
              </a:rPr>
              <a:t>This question helps identify risk events</a:t>
            </a:r>
            <a:endParaRPr lang="ar-EG" sz="2400" b="1" dirty="0">
              <a:solidFill>
                <a:srgbClr val="C00000"/>
              </a:solidFill>
            </a:endParaRPr>
          </a:p>
        </p:txBody>
      </p:sp>
    </p:spTree>
    <p:custDataLst>
      <p:tags r:id="rId1"/>
    </p:custDataLst>
    <p:extLst>
      <p:ext uri="{BB962C8B-B14F-4D97-AF65-F5344CB8AC3E}">
        <p14:creationId xmlns:p14="http://schemas.microsoft.com/office/powerpoint/2010/main" val="2825837726"/>
      </p:ext>
    </p:extLst>
  </p:cSld>
  <p:clrMapOvr>
    <a:masterClrMapping/>
  </p:clrMapOvr>
  <mc:AlternateContent xmlns:mc="http://schemas.openxmlformats.org/markup-compatibility/2006" xmlns:p14="http://schemas.microsoft.com/office/powerpoint/2010/main">
    <mc:Choice Requires="p14">
      <p:transition spd="slow" p14:dur="2000" advTm="167106"/>
    </mc:Choice>
    <mc:Fallback xmlns="">
      <p:transition spd="slow" advTm="1671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 calcmode="lin" valueType="num">
                                      <p:cBhvr additive="base">
                                        <p:cTn id="19"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1" end="1"/>
                                            </p:txEl>
                                          </p:spTgt>
                                        </p:tgtEl>
                                        <p:attrNameLst>
                                          <p:attrName>style.visibility</p:attrName>
                                        </p:attrNameLst>
                                      </p:cBhvr>
                                      <p:to>
                                        <p:strVal val="visible"/>
                                      </p:to>
                                    </p:set>
                                    <p:anim calcmode="lin" valueType="num">
                                      <p:cBhvr additive="base">
                                        <p:cTn id="25"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2" end="2"/>
                                            </p:txEl>
                                          </p:spTgt>
                                        </p:tgtEl>
                                        <p:attrNameLst>
                                          <p:attrName>style.visibility</p:attrName>
                                        </p:attrNameLst>
                                      </p:cBhvr>
                                      <p:to>
                                        <p:strVal val="visible"/>
                                      </p:to>
                                    </p:set>
                                    <p:anim calcmode="lin" valueType="num">
                                      <p:cBhvr additive="base">
                                        <p:cTn id="31"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Effect transition="in" filter="fade">
                                      <p:cBhvr>
                                        <p:cTn id="3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9D98752A-B1C1-4180-814B-34EB4401BEF4}"/>
              </a:ext>
            </a:extLst>
          </p:cNvPr>
          <p:cNvSpPr txBox="1"/>
          <p:nvPr/>
        </p:nvSpPr>
        <p:spPr>
          <a:xfrm>
            <a:off x="454916" y="2451269"/>
            <a:ext cx="11282168" cy="2795958"/>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400" dirty="0">
                <a:latin typeface="Times New Roman" panose="02020603050405020304" pitchFamily="18" charset="0"/>
              </a:rPr>
              <a:t>identification (also known as antigoal, anti objective, or negative scenario analyses) is a common strategy that basically conceives different ways things can go wrong in a system based on what are known as desired events.</a:t>
            </a:r>
          </a:p>
          <a:p>
            <a:pPr marL="342900" indent="-342900">
              <a:lnSpc>
                <a:spcPct val="150000"/>
              </a:lnSpc>
              <a:buFont typeface="Arial" panose="020B0604020202020204" pitchFamily="34" charset="0"/>
              <a:buChar char="•"/>
            </a:pPr>
            <a:r>
              <a:rPr lang="en-US" sz="2400" dirty="0">
                <a:latin typeface="Times New Roman" panose="02020603050405020304" pitchFamily="18" charset="0"/>
              </a:rPr>
              <a:t>It helps to imagine departures or deviations from the ideal. </a:t>
            </a:r>
          </a:p>
          <a:p>
            <a:pPr marL="342900" indent="-342900">
              <a:lnSpc>
                <a:spcPct val="150000"/>
              </a:lnSpc>
              <a:buFont typeface="Arial" panose="020B0604020202020204" pitchFamily="34" charset="0"/>
              <a:buChar char="•"/>
            </a:pPr>
            <a:r>
              <a:rPr lang="en-US" sz="2400" dirty="0">
                <a:latin typeface="Times New Roman" panose="02020603050405020304" pitchFamily="18" charset="0"/>
              </a:rPr>
              <a:t>Still, identification of risk can be a daunting and difficult task.</a:t>
            </a:r>
            <a:endParaRPr lang="ar-EG" sz="2400" dirty="0">
              <a:latin typeface="Times New Roman" panose="02020603050405020304" pitchFamily="18" charset="0"/>
            </a:endParaRPr>
          </a:p>
        </p:txBody>
      </p:sp>
      <p:sp>
        <p:nvSpPr>
          <p:cNvPr id="10" name="TextBox 9">
            <a:extLst>
              <a:ext uri="{FF2B5EF4-FFF2-40B4-BE49-F238E27FC236}">
                <a16:creationId xmlns:a16="http://schemas.microsoft.com/office/drawing/2014/main" id="{73AFA958-15D8-4F54-9CF4-B4DEF4CB4BD6}"/>
              </a:ext>
            </a:extLst>
          </p:cNvPr>
          <p:cNvSpPr txBox="1"/>
          <p:nvPr/>
        </p:nvSpPr>
        <p:spPr>
          <a:xfrm>
            <a:off x="602166" y="1269464"/>
            <a:ext cx="11134918" cy="1141146"/>
          </a:xfrm>
          <a:prstGeom prst="rect">
            <a:avLst/>
          </a:prstGeom>
          <a:noFill/>
        </p:spPr>
        <p:txBody>
          <a:bodyPr wrap="square">
            <a:spAutoFit/>
          </a:bodyPr>
          <a:lstStyle/>
          <a:p>
            <a:pPr marL="342900" indent="-342900">
              <a:lnSpc>
                <a:spcPct val="150000"/>
              </a:lnSpc>
              <a:buFont typeface="Wingdings" panose="05000000000000000000" pitchFamily="2" charset="2"/>
              <a:buChar char="ü"/>
            </a:pPr>
            <a:r>
              <a:rPr lang="en-US" sz="2400" dirty="0">
                <a:latin typeface="Times New Roman" panose="02020603050405020304" pitchFamily="18" charset="0"/>
              </a:rPr>
              <a:t>The previous question: “What could go wrong?” We can describe it as a negative scenario</a:t>
            </a:r>
            <a:endParaRPr lang="ar-EG" sz="2400" dirty="0">
              <a:latin typeface="Times New Roman" panose="02020603050405020304" pitchFamily="18" charset="0"/>
            </a:endParaRPr>
          </a:p>
        </p:txBody>
      </p:sp>
      <p:sp>
        <p:nvSpPr>
          <p:cNvPr id="11" name="TextBox 10">
            <a:extLst>
              <a:ext uri="{FF2B5EF4-FFF2-40B4-BE49-F238E27FC236}">
                <a16:creationId xmlns:a16="http://schemas.microsoft.com/office/drawing/2014/main" id="{95416ADB-1A82-47C4-BD8B-8BB0BE9CBBA9}"/>
              </a:ext>
            </a:extLst>
          </p:cNvPr>
          <p:cNvSpPr txBox="1"/>
          <p:nvPr/>
        </p:nvSpPr>
        <p:spPr>
          <a:xfrm>
            <a:off x="2407515" y="369551"/>
            <a:ext cx="6244682" cy="480131"/>
          </a:xfrm>
          <a:prstGeom prst="rect">
            <a:avLst/>
          </a:prstGeom>
          <a:noFill/>
        </p:spPr>
        <p:txBody>
          <a:bodyPr wrap="square">
            <a:spAutoFit/>
          </a:bodyPr>
          <a:lstStyle/>
          <a:p>
            <a:pPr>
              <a:lnSpc>
                <a:spcPct val="90000"/>
              </a:lnSpc>
              <a:spcBef>
                <a:spcPts val="1000"/>
              </a:spcBef>
              <a:defRPr/>
            </a:pPr>
            <a:r>
              <a:rPr lang="en-US" sz="2800" b="1" kern="100" dirty="0">
                <a:latin typeface="Times New Roman" panose="02020603050405020304" pitchFamily="18" charset="0"/>
                <a:cs typeface="+mj-cs"/>
              </a:rPr>
              <a:t>3-3-1. What could go wrong?</a:t>
            </a:r>
            <a:endParaRPr lang="ar-EG" sz="2800" b="1"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3440441925"/>
      </p:ext>
    </p:extLst>
  </p:cSld>
  <p:clrMapOvr>
    <a:masterClrMapping/>
  </p:clrMapOvr>
  <mc:AlternateContent xmlns:mc="http://schemas.openxmlformats.org/markup-compatibility/2006" xmlns:p14="http://schemas.microsoft.com/office/powerpoint/2010/main">
    <mc:Choice Requires="p14">
      <p:transition spd="slow" p14:dur="2000" advTm="104978"/>
    </mc:Choice>
    <mc:Fallback xmlns="">
      <p:transition spd="slow" advTm="1049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 calcmode="lin" valueType="num">
                                      <p:cBhvr additive="base">
                                        <p:cTn id="1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 calcmode="lin" valueType="num">
                                      <p:cBhvr additive="base">
                                        <p:cTn id="19"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1" end="1"/>
                                            </p:txEl>
                                          </p:spTgt>
                                        </p:tgtEl>
                                        <p:attrNameLst>
                                          <p:attrName>style.visibility</p:attrName>
                                        </p:attrNameLst>
                                      </p:cBhvr>
                                      <p:to>
                                        <p:strVal val="visible"/>
                                      </p:to>
                                    </p:set>
                                    <p:anim calcmode="lin" valueType="num">
                                      <p:cBhvr additive="base">
                                        <p:cTn id="25"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2" end="2"/>
                                            </p:txEl>
                                          </p:spTgt>
                                        </p:tgtEl>
                                        <p:attrNameLst>
                                          <p:attrName>style.visibility</p:attrName>
                                        </p:attrNameLst>
                                      </p:cBhvr>
                                      <p:to>
                                        <p:strVal val="visible"/>
                                      </p:to>
                                    </p:set>
                                    <p:anim calcmode="lin" valueType="num">
                                      <p:cBhvr additive="base">
                                        <p:cTn id="3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0BC7FBF-D79A-469C-A742-72C099C422C0}"/>
              </a:ext>
            </a:extLst>
          </p:cNvPr>
          <p:cNvSpPr txBox="1"/>
          <p:nvPr/>
        </p:nvSpPr>
        <p:spPr>
          <a:xfrm>
            <a:off x="2385213" y="336098"/>
            <a:ext cx="7662036"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 Ways of operational risk Classifications </a:t>
            </a:r>
          </a:p>
        </p:txBody>
      </p:sp>
      <p:sp>
        <p:nvSpPr>
          <p:cNvPr id="10" name="TextBox 9">
            <a:extLst>
              <a:ext uri="{FF2B5EF4-FFF2-40B4-BE49-F238E27FC236}">
                <a16:creationId xmlns:a16="http://schemas.microsoft.com/office/drawing/2014/main" id="{AB31BC8F-5F86-4C28-89CD-BF23B81943E3}"/>
              </a:ext>
            </a:extLst>
          </p:cNvPr>
          <p:cNvSpPr txBox="1"/>
          <p:nvPr/>
        </p:nvSpPr>
        <p:spPr>
          <a:xfrm>
            <a:off x="679164" y="1335605"/>
            <a:ext cx="8620952" cy="461665"/>
          </a:xfrm>
          <a:prstGeom prst="rect">
            <a:avLst/>
          </a:prstGeom>
          <a:noFill/>
        </p:spPr>
        <p:txBody>
          <a:bodyPr wrap="square">
            <a:spAutoFit/>
          </a:bodyPr>
          <a:lstStyle/>
          <a:p>
            <a:pPr marL="342900" indent="-342900">
              <a:buFont typeface="Wingdings" panose="05000000000000000000" pitchFamily="2" charset="2"/>
              <a:buChar char="q"/>
            </a:pPr>
            <a:r>
              <a:rPr lang="en-US" sz="2400" kern="100" dirty="0">
                <a:solidFill>
                  <a:srgbClr val="002060"/>
                </a:solidFill>
                <a:latin typeface="Times New Roman" panose="02020603050405020304" pitchFamily="18" charset="0"/>
                <a:cs typeface="+mj-cs"/>
              </a:rPr>
              <a:t>On the basis of its primary causes, Table 1.2</a:t>
            </a:r>
            <a:endParaRPr lang="ar-EG" sz="2400" kern="100" dirty="0">
              <a:solidFill>
                <a:srgbClr val="002060"/>
              </a:solidFill>
              <a:latin typeface="Times New Roman" panose="02020603050405020304" pitchFamily="18" charset="0"/>
              <a:cs typeface="+mj-cs"/>
            </a:endParaRPr>
          </a:p>
        </p:txBody>
      </p:sp>
      <p:sp>
        <p:nvSpPr>
          <p:cNvPr id="11" name="TextBox 10">
            <a:extLst>
              <a:ext uri="{FF2B5EF4-FFF2-40B4-BE49-F238E27FC236}">
                <a16:creationId xmlns:a16="http://schemas.microsoft.com/office/drawing/2014/main" id="{A1D13C18-528F-45AB-AF74-66A362D41A41}"/>
              </a:ext>
            </a:extLst>
          </p:cNvPr>
          <p:cNvSpPr txBox="1"/>
          <p:nvPr/>
        </p:nvSpPr>
        <p:spPr>
          <a:xfrm>
            <a:off x="685851" y="2018590"/>
            <a:ext cx="6952731" cy="461665"/>
          </a:xfrm>
          <a:prstGeom prst="rect">
            <a:avLst/>
          </a:prstGeom>
          <a:noFill/>
        </p:spPr>
        <p:txBody>
          <a:bodyPr wrap="square">
            <a:spAutoFit/>
          </a:bodyPr>
          <a:lstStyle/>
          <a:p>
            <a:pPr marL="342900" indent="-342900">
              <a:buFont typeface="Wingdings" panose="05000000000000000000" pitchFamily="2" charset="2"/>
              <a:buChar char="q"/>
            </a:pPr>
            <a:r>
              <a:rPr lang="en-US" sz="2400" kern="100" dirty="0">
                <a:solidFill>
                  <a:srgbClr val="002060"/>
                </a:solidFill>
                <a:latin typeface="Times New Roman" panose="02020603050405020304" pitchFamily="18" charset="0"/>
                <a:cs typeface="+mj-cs"/>
              </a:rPr>
              <a:t>On the basis of its consequences, Table 1.4</a:t>
            </a:r>
            <a:endParaRPr lang="ar-EG" sz="2400" kern="100" dirty="0">
              <a:solidFill>
                <a:srgbClr val="002060"/>
              </a:solidFill>
              <a:latin typeface="Times New Roman" panose="02020603050405020304" pitchFamily="18" charset="0"/>
              <a:cs typeface="+mj-cs"/>
            </a:endParaRPr>
          </a:p>
        </p:txBody>
      </p:sp>
      <p:sp>
        <p:nvSpPr>
          <p:cNvPr id="12" name="TextBox 11">
            <a:extLst>
              <a:ext uri="{FF2B5EF4-FFF2-40B4-BE49-F238E27FC236}">
                <a16:creationId xmlns:a16="http://schemas.microsoft.com/office/drawing/2014/main" id="{A16649DA-5298-4B2C-9D9A-AB0D87661800}"/>
              </a:ext>
            </a:extLst>
          </p:cNvPr>
          <p:cNvSpPr txBox="1"/>
          <p:nvPr/>
        </p:nvSpPr>
        <p:spPr>
          <a:xfrm>
            <a:off x="685850" y="2656389"/>
            <a:ext cx="11078687" cy="830997"/>
          </a:xfrm>
          <a:prstGeom prst="rect">
            <a:avLst/>
          </a:prstGeom>
          <a:noFill/>
        </p:spPr>
        <p:txBody>
          <a:bodyPr wrap="square">
            <a:spAutoFit/>
          </a:bodyPr>
          <a:lstStyle/>
          <a:p>
            <a:pPr marL="342900" indent="-342900">
              <a:buFont typeface="Wingdings" panose="05000000000000000000" pitchFamily="2" charset="2"/>
              <a:buChar char="Ø"/>
            </a:pPr>
            <a:r>
              <a:rPr lang="en-US" sz="2400" dirty="0">
                <a:latin typeface="Times New Roman" panose="02020603050405020304" pitchFamily="18" charset="0"/>
              </a:rPr>
              <a:t>There are also several ways to find information on a particular risk, hazard, or accident described as follows.</a:t>
            </a:r>
            <a:endParaRPr lang="ar-EG" sz="2400" dirty="0">
              <a:latin typeface="Times New Roman" panose="02020603050405020304" pitchFamily="18" charset="0"/>
            </a:endParaRPr>
          </a:p>
        </p:txBody>
      </p:sp>
      <p:sp>
        <p:nvSpPr>
          <p:cNvPr id="13" name="TextBox 12">
            <a:extLst>
              <a:ext uri="{FF2B5EF4-FFF2-40B4-BE49-F238E27FC236}">
                <a16:creationId xmlns:a16="http://schemas.microsoft.com/office/drawing/2014/main" id="{4C686D29-4555-4B6C-8746-1E1E235394BF}"/>
              </a:ext>
            </a:extLst>
          </p:cNvPr>
          <p:cNvSpPr txBox="1"/>
          <p:nvPr/>
        </p:nvSpPr>
        <p:spPr>
          <a:xfrm>
            <a:off x="1615778" y="3562520"/>
            <a:ext cx="6250258" cy="2345322"/>
          </a:xfrm>
          <a:prstGeom prst="rect">
            <a:avLst/>
          </a:prstGeom>
          <a:noFill/>
        </p:spPr>
        <p:txBody>
          <a:bodyPr wrap="square">
            <a:spAutoFit/>
          </a:bodyPr>
          <a:lstStyle/>
          <a:p>
            <a:pPr marL="457200" indent="-457200">
              <a:lnSpc>
                <a:spcPct val="150000"/>
              </a:lnSpc>
              <a:buFont typeface="+mj-lt"/>
              <a:buAutoNum type="arabicPeriod"/>
            </a:pPr>
            <a:r>
              <a:rPr lang="en-US" sz="2000" b="1" kern="100" dirty="0">
                <a:solidFill>
                  <a:srgbClr val="002060"/>
                </a:solidFill>
                <a:latin typeface="Times New Roman" panose="02020603050405020304" pitchFamily="18" charset="0"/>
                <a:cs typeface="+mj-cs"/>
              </a:rPr>
              <a:t>Using Historical Information </a:t>
            </a:r>
          </a:p>
          <a:p>
            <a:pPr marL="457200" indent="-457200">
              <a:lnSpc>
                <a:spcPct val="150000"/>
              </a:lnSpc>
              <a:buFont typeface="+mj-lt"/>
              <a:buAutoNum type="arabicPeriod"/>
            </a:pPr>
            <a:r>
              <a:rPr lang="en-US" sz="2000" b="1" kern="100" dirty="0">
                <a:solidFill>
                  <a:srgbClr val="002060"/>
                </a:solidFill>
                <a:latin typeface="Times New Roman" panose="02020603050405020304" pitchFamily="18" charset="0"/>
                <a:cs typeface="+mj-cs"/>
              </a:rPr>
              <a:t>Using Comparative Analysis</a:t>
            </a:r>
          </a:p>
          <a:p>
            <a:pPr marL="457200" indent="-457200">
              <a:lnSpc>
                <a:spcPct val="150000"/>
              </a:lnSpc>
              <a:buFont typeface="+mj-lt"/>
              <a:buAutoNum type="arabicPeriod"/>
            </a:pPr>
            <a:r>
              <a:rPr lang="en-US" sz="2000" b="1" kern="100" dirty="0">
                <a:solidFill>
                  <a:srgbClr val="002060"/>
                </a:solidFill>
                <a:latin typeface="Times New Roman" panose="02020603050405020304" pitchFamily="18" charset="0"/>
                <a:cs typeface="+mj-cs"/>
              </a:rPr>
              <a:t>Using Predefined List of Risk Events</a:t>
            </a:r>
          </a:p>
          <a:p>
            <a:pPr marL="457200" indent="-457200">
              <a:lnSpc>
                <a:spcPct val="150000"/>
              </a:lnSpc>
              <a:buFont typeface="+mj-lt"/>
              <a:buAutoNum type="arabicPeriod"/>
            </a:pPr>
            <a:r>
              <a:rPr lang="en-US" sz="2000" b="1" kern="100" dirty="0">
                <a:solidFill>
                  <a:srgbClr val="002060"/>
                </a:solidFill>
                <a:latin typeface="Times New Roman" panose="02020603050405020304" pitchFamily="18" charset="0"/>
                <a:cs typeface="+mj-cs"/>
              </a:rPr>
              <a:t>Team-Based Elicitation</a:t>
            </a:r>
          </a:p>
          <a:p>
            <a:pPr marL="457200" indent="-457200">
              <a:lnSpc>
                <a:spcPct val="150000"/>
              </a:lnSpc>
              <a:buFont typeface="+mj-lt"/>
              <a:buAutoNum type="arabicPeriod"/>
            </a:pPr>
            <a:r>
              <a:rPr lang="en-US" sz="2000" b="1" kern="100" dirty="0">
                <a:solidFill>
                  <a:srgbClr val="002060"/>
                </a:solidFill>
                <a:latin typeface="Times New Roman" panose="02020603050405020304" pitchFamily="18" charset="0"/>
                <a:cs typeface="+mj-cs"/>
              </a:rPr>
              <a:t>Modeling</a:t>
            </a:r>
            <a:endParaRPr lang="ar-EG" sz="2000" b="1" kern="100" dirty="0">
              <a:solidFill>
                <a:srgbClr val="002060"/>
              </a:solidFill>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2824989301"/>
      </p:ext>
    </p:extLst>
  </p:cSld>
  <p:clrMapOvr>
    <a:masterClrMapping/>
  </p:clrMapOvr>
  <mc:AlternateContent xmlns:mc="http://schemas.openxmlformats.org/markup-compatibility/2006" xmlns:p14="http://schemas.microsoft.com/office/powerpoint/2010/main">
    <mc:Choice Requires="p14">
      <p:transition spd="slow" p14:dur="2000" advTm="5316"/>
    </mc:Choice>
    <mc:Fallback xmlns="">
      <p:transition spd="slow" advTm="53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 calcmode="lin" valueType="num">
                                      <p:cBhvr additive="base">
                                        <p:cTn id="1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 calcmode="lin" valueType="num">
                                      <p:cBhvr additive="base">
                                        <p:cTn id="19"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0" end="0"/>
                                            </p:txEl>
                                          </p:spTgt>
                                        </p:tgtEl>
                                        <p:attrNameLst>
                                          <p:attrName>style.visibility</p:attrName>
                                        </p:attrNameLst>
                                      </p:cBhvr>
                                      <p:to>
                                        <p:strVal val="visible"/>
                                      </p:to>
                                    </p:set>
                                    <p:anim calcmode="lin" valueType="num">
                                      <p:cBhvr additive="base">
                                        <p:cTn id="25"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anim calcmode="lin" valueType="num">
                                      <p:cBhvr additive="base">
                                        <p:cTn id="31"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xEl>
                                              <p:pRg st="1" end="1"/>
                                            </p:txEl>
                                          </p:spTgt>
                                        </p:tgtEl>
                                        <p:attrNameLst>
                                          <p:attrName>style.visibility</p:attrName>
                                        </p:attrNameLst>
                                      </p:cBhvr>
                                      <p:to>
                                        <p:strVal val="visible"/>
                                      </p:to>
                                    </p:set>
                                    <p:anim calcmode="lin" valueType="num">
                                      <p:cBhvr additive="base">
                                        <p:cTn id="37"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3">
                                            <p:txEl>
                                              <p:pRg st="2" end="2"/>
                                            </p:txEl>
                                          </p:spTgt>
                                        </p:tgtEl>
                                        <p:attrNameLst>
                                          <p:attrName>style.visibility</p:attrName>
                                        </p:attrNameLst>
                                      </p:cBhvr>
                                      <p:to>
                                        <p:strVal val="visible"/>
                                      </p:to>
                                    </p:set>
                                    <p:anim calcmode="lin" valueType="num">
                                      <p:cBhvr additive="base">
                                        <p:cTn id="43"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3">
                                            <p:txEl>
                                              <p:pRg st="3" end="3"/>
                                            </p:txEl>
                                          </p:spTgt>
                                        </p:tgtEl>
                                        <p:attrNameLst>
                                          <p:attrName>style.visibility</p:attrName>
                                        </p:attrNameLst>
                                      </p:cBhvr>
                                      <p:to>
                                        <p:strVal val="visible"/>
                                      </p:to>
                                    </p:set>
                                    <p:anim calcmode="lin" valueType="num">
                                      <p:cBhvr additive="base">
                                        <p:cTn id="49"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3">
                                            <p:txEl>
                                              <p:pRg st="4" end="4"/>
                                            </p:txEl>
                                          </p:spTgt>
                                        </p:tgtEl>
                                        <p:attrNameLst>
                                          <p:attrName>style.visibility</p:attrName>
                                        </p:attrNameLst>
                                      </p:cBhvr>
                                      <p:to>
                                        <p:strVal val="visible"/>
                                      </p:to>
                                    </p:set>
                                    <p:anim calcmode="lin" valueType="num">
                                      <p:cBhvr additive="base">
                                        <p:cTn id="55"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83811"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8CDA6FE6-6F31-472B-9046-ED9619177812}"/>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3-3-2-1. Ways of operational risk Classifications </a:t>
            </a:r>
          </a:p>
        </p:txBody>
      </p:sp>
      <p:sp>
        <p:nvSpPr>
          <p:cNvPr id="12" name="TextBox 11">
            <a:extLst>
              <a:ext uri="{FF2B5EF4-FFF2-40B4-BE49-F238E27FC236}">
                <a16:creationId xmlns:a16="http://schemas.microsoft.com/office/drawing/2014/main" id="{6D02F6EB-D3B1-4FF6-B7E7-6BA353AF03DB}"/>
              </a:ext>
            </a:extLst>
          </p:cNvPr>
          <p:cNvSpPr txBox="1"/>
          <p:nvPr/>
        </p:nvSpPr>
        <p:spPr>
          <a:xfrm>
            <a:off x="2970871" y="952845"/>
            <a:ext cx="6250258" cy="579967"/>
          </a:xfrm>
          <a:prstGeom prst="rect">
            <a:avLst/>
          </a:prstGeom>
          <a:noFill/>
        </p:spPr>
        <p:txBody>
          <a:bodyPr wrap="square">
            <a:spAutoFit/>
          </a:bodyPr>
          <a:lstStyle/>
          <a:p>
            <a:pPr algn="ctr">
              <a:lnSpc>
                <a:spcPct val="150000"/>
              </a:lnSpc>
            </a:pPr>
            <a:r>
              <a:rPr lang="en-US" sz="2400" b="1" kern="100" dirty="0">
                <a:solidFill>
                  <a:srgbClr val="002060"/>
                </a:solidFill>
                <a:latin typeface="Times New Roman" panose="02020603050405020304" pitchFamily="18" charset="0"/>
                <a:cs typeface="+mj-cs"/>
              </a:rPr>
              <a:t>1. Using Historical Information </a:t>
            </a:r>
          </a:p>
        </p:txBody>
      </p:sp>
      <p:sp>
        <p:nvSpPr>
          <p:cNvPr id="14" name="TextBox 13">
            <a:extLst>
              <a:ext uri="{FF2B5EF4-FFF2-40B4-BE49-F238E27FC236}">
                <a16:creationId xmlns:a16="http://schemas.microsoft.com/office/drawing/2014/main" id="{840A23A9-2033-45B5-A057-480E79A8F7C2}"/>
              </a:ext>
            </a:extLst>
          </p:cNvPr>
          <p:cNvSpPr txBox="1"/>
          <p:nvPr/>
        </p:nvSpPr>
        <p:spPr>
          <a:xfrm>
            <a:off x="453483" y="1826706"/>
            <a:ext cx="11285033" cy="1569660"/>
          </a:xfrm>
          <a:prstGeom prst="rect">
            <a:avLst/>
          </a:prstGeom>
          <a:noFill/>
        </p:spPr>
        <p:txBody>
          <a:bodyPr wrap="square">
            <a:spAutoFit/>
          </a:bodyPr>
          <a:lstStyle/>
          <a:p>
            <a:pPr marL="342900" indent="-342900">
              <a:buFont typeface="Wingdings" panose="05000000000000000000" pitchFamily="2" charset="2"/>
              <a:buChar char="ü"/>
            </a:pPr>
            <a:r>
              <a:rPr lang="en-US" sz="2400" kern="100" dirty="0">
                <a:latin typeface="Times New Roman" panose="02020603050405020304" pitchFamily="18" charset="0"/>
                <a:cs typeface="+mj-cs"/>
              </a:rPr>
              <a:t>The simplest way to identify risk that may happen in the future is by looking back at the past. </a:t>
            </a:r>
          </a:p>
          <a:p>
            <a:pPr marL="342900" indent="-342900">
              <a:buFont typeface="Wingdings" panose="05000000000000000000" pitchFamily="2" charset="2"/>
              <a:buChar char="ü"/>
            </a:pPr>
            <a:r>
              <a:rPr lang="en-US" sz="2400" kern="100" dirty="0">
                <a:latin typeface="Times New Roman" panose="02020603050405020304" pitchFamily="18" charset="0"/>
                <a:cs typeface="+mj-cs"/>
              </a:rPr>
              <a:t>This is particularly applicable for systems that are currently operating or systems that have operated in the past.</a:t>
            </a:r>
            <a:endParaRPr lang="ar-EG" sz="2400" kern="100" dirty="0">
              <a:latin typeface="Times New Roman" panose="02020603050405020304" pitchFamily="18" charset="0"/>
              <a:cs typeface="+mj-cs"/>
            </a:endParaRPr>
          </a:p>
        </p:txBody>
      </p:sp>
      <p:sp>
        <p:nvSpPr>
          <p:cNvPr id="16" name="TextBox 15">
            <a:extLst>
              <a:ext uri="{FF2B5EF4-FFF2-40B4-BE49-F238E27FC236}">
                <a16:creationId xmlns:a16="http://schemas.microsoft.com/office/drawing/2014/main" id="{1847A1A5-42F2-4C36-9062-D38497F8ED41}"/>
              </a:ext>
            </a:extLst>
          </p:cNvPr>
          <p:cNvSpPr txBox="1"/>
          <p:nvPr/>
        </p:nvSpPr>
        <p:spPr>
          <a:xfrm>
            <a:off x="453482" y="4838860"/>
            <a:ext cx="11285033" cy="1200329"/>
          </a:xfrm>
          <a:prstGeom prst="rect">
            <a:avLst/>
          </a:prstGeom>
          <a:noFill/>
        </p:spPr>
        <p:txBody>
          <a:bodyPr wrap="square">
            <a:spAutoFit/>
          </a:bodyPr>
          <a:lstStyle/>
          <a:p>
            <a:pPr marL="342900" indent="-342900">
              <a:buFont typeface="Wingdings" panose="05000000000000000000" pitchFamily="2" charset="2"/>
              <a:buChar char="ü"/>
            </a:pPr>
            <a:r>
              <a:rPr lang="en-US" sz="2400" kern="100" dirty="0">
                <a:latin typeface="Times New Roman" panose="02020603050405020304" pitchFamily="18" charset="0"/>
                <a:cs typeface="+mj-cs"/>
              </a:rPr>
              <a:t>Companies that are diligent in their risk management practices, usually keep detailed information surrounding these events in the form of a risk register, a risk log, or hazard log.</a:t>
            </a:r>
            <a:endParaRPr lang="ar-EG" sz="2400" kern="100" dirty="0">
              <a:latin typeface="Times New Roman" panose="02020603050405020304" pitchFamily="18" charset="0"/>
              <a:cs typeface="+mj-cs"/>
            </a:endParaRPr>
          </a:p>
        </p:txBody>
      </p:sp>
      <p:sp>
        <p:nvSpPr>
          <p:cNvPr id="18" name="TextBox 17">
            <a:extLst>
              <a:ext uri="{FF2B5EF4-FFF2-40B4-BE49-F238E27FC236}">
                <a16:creationId xmlns:a16="http://schemas.microsoft.com/office/drawing/2014/main" id="{DD0837D4-249E-4F19-8E99-30C253E1B1F1}"/>
              </a:ext>
            </a:extLst>
          </p:cNvPr>
          <p:cNvSpPr txBox="1"/>
          <p:nvPr/>
        </p:nvSpPr>
        <p:spPr>
          <a:xfrm>
            <a:off x="498501" y="3747030"/>
            <a:ext cx="11273467" cy="830997"/>
          </a:xfrm>
          <a:prstGeom prst="rect">
            <a:avLst/>
          </a:prstGeom>
          <a:noFill/>
        </p:spPr>
        <p:txBody>
          <a:bodyPr wrap="square">
            <a:spAutoFit/>
          </a:bodyPr>
          <a:lstStyle/>
          <a:p>
            <a:pPr marL="342900" indent="-342900">
              <a:buFont typeface="Wingdings" panose="05000000000000000000" pitchFamily="2" charset="2"/>
              <a:buChar char="ü"/>
            </a:pPr>
            <a:r>
              <a:rPr lang="en-US" sz="2400" kern="100" dirty="0">
                <a:latin typeface="Times New Roman" panose="02020603050405020304" pitchFamily="18" charset="0"/>
                <a:cs typeface="+mj-cs"/>
              </a:rPr>
              <a:t>Histories of risk events that have happened are usually documented in various forms: written, electronic, or tacit</a:t>
            </a:r>
            <a:r>
              <a:rPr lang="en-US" dirty="0"/>
              <a:t>.</a:t>
            </a:r>
            <a:endParaRPr lang="ar-EG" dirty="0"/>
          </a:p>
        </p:txBody>
      </p:sp>
    </p:spTree>
    <p:custDataLst>
      <p:tags r:id="rId1"/>
    </p:custDataLst>
    <p:extLst>
      <p:ext uri="{BB962C8B-B14F-4D97-AF65-F5344CB8AC3E}">
        <p14:creationId xmlns:p14="http://schemas.microsoft.com/office/powerpoint/2010/main" val="2641023927"/>
      </p:ext>
    </p:extLst>
  </p:cSld>
  <p:clrMapOvr>
    <a:masterClrMapping/>
  </p:clrMapOvr>
  <mc:AlternateContent xmlns:mc="http://schemas.openxmlformats.org/markup-compatibility/2006" xmlns:p14="http://schemas.microsoft.com/office/powerpoint/2010/main">
    <mc:Choice Requires="p14">
      <p:transition spd="slow" p14:dur="2000" advTm="3983"/>
    </mc:Choice>
    <mc:Fallback xmlns="">
      <p:transition spd="slow" advTm="398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0" end="0"/>
                                            </p:txEl>
                                          </p:spTgt>
                                        </p:tgtEl>
                                        <p:attrNameLst>
                                          <p:attrName>style.visibility</p:attrName>
                                        </p:attrNameLst>
                                      </p:cBhvr>
                                      <p:to>
                                        <p:strVal val="visible"/>
                                      </p:to>
                                    </p:set>
                                    <p:anim calcmode="lin" valueType="num">
                                      <p:cBhvr additive="base">
                                        <p:cTn id="1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 calcmode="lin" valueType="num">
                                      <p:cBhvr additive="base">
                                        <p:cTn id="19"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50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6">
                                            <p:txEl>
                                              <p:pRg st="0" end="0"/>
                                            </p:txEl>
                                          </p:spTgt>
                                        </p:tgtEl>
                                        <p:attrNameLst>
                                          <p:attrName>style.visibility</p:attrName>
                                        </p:attrNameLst>
                                      </p:cBhvr>
                                      <p:to>
                                        <p:strVal val="visible"/>
                                      </p:to>
                                    </p:set>
                                    <p:anim calcmode="lin" valueType="num">
                                      <p:cBhvr additive="base">
                                        <p:cTn id="31"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83811"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8CDA6FE6-6F31-472B-9046-ED9619177812}"/>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3-3-2-1. Ways of operational risk Classifications </a:t>
            </a:r>
          </a:p>
        </p:txBody>
      </p:sp>
      <p:sp>
        <p:nvSpPr>
          <p:cNvPr id="12" name="TextBox 11">
            <a:extLst>
              <a:ext uri="{FF2B5EF4-FFF2-40B4-BE49-F238E27FC236}">
                <a16:creationId xmlns:a16="http://schemas.microsoft.com/office/drawing/2014/main" id="{6D02F6EB-D3B1-4FF6-B7E7-6BA353AF03DB}"/>
              </a:ext>
            </a:extLst>
          </p:cNvPr>
          <p:cNvSpPr txBox="1"/>
          <p:nvPr/>
        </p:nvSpPr>
        <p:spPr>
          <a:xfrm>
            <a:off x="635620" y="952845"/>
            <a:ext cx="11102896" cy="846386"/>
          </a:xfrm>
          <a:prstGeom prst="rect">
            <a:avLst/>
          </a:prstGeom>
          <a:noFill/>
        </p:spPr>
        <p:txBody>
          <a:bodyPr wrap="square">
            <a:spAutoFit/>
          </a:bodyPr>
          <a:lstStyle/>
          <a:p>
            <a:pPr algn="ctr"/>
            <a:r>
              <a:rPr lang="en-US" sz="2500" b="1" kern="100" dirty="0">
                <a:solidFill>
                  <a:srgbClr val="002060"/>
                </a:solidFill>
                <a:latin typeface="Times New Roman" panose="02020603050405020304" pitchFamily="18" charset="0"/>
                <a:cs typeface="+mj-cs"/>
              </a:rPr>
              <a:t>1-1. Using Historical Information</a:t>
            </a:r>
          </a:p>
          <a:p>
            <a:pPr algn="ctr"/>
            <a:r>
              <a:rPr lang="en-US" sz="2400" b="1" u="sng" kern="100" dirty="0">
                <a:solidFill>
                  <a:srgbClr val="002060"/>
                </a:solidFill>
                <a:latin typeface="Times New Roman" panose="02020603050405020304" pitchFamily="18" charset="0"/>
                <a:cs typeface="+mj-cs"/>
              </a:rPr>
              <a:t>As an example a power supply interruption in a chemical processing plant.</a:t>
            </a:r>
          </a:p>
        </p:txBody>
      </p:sp>
      <p:sp>
        <p:nvSpPr>
          <p:cNvPr id="14" name="TextBox 13">
            <a:extLst>
              <a:ext uri="{FF2B5EF4-FFF2-40B4-BE49-F238E27FC236}">
                <a16:creationId xmlns:a16="http://schemas.microsoft.com/office/drawing/2014/main" id="{840A23A9-2033-45B5-A057-480E79A8F7C2}"/>
              </a:ext>
            </a:extLst>
          </p:cNvPr>
          <p:cNvSpPr txBox="1"/>
          <p:nvPr/>
        </p:nvSpPr>
        <p:spPr>
          <a:xfrm>
            <a:off x="453483" y="1966925"/>
            <a:ext cx="11285033" cy="4524315"/>
          </a:xfrm>
          <a:prstGeom prst="rect">
            <a:avLst/>
          </a:prstGeom>
          <a:noFill/>
        </p:spPr>
        <p:txBody>
          <a:bodyPr wrap="square">
            <a:spAutoFit/>
          </a:bodyPr>
          <a:lstStyle/>
          <a:p>
            <a:pPr marL="342900" indent="-342900">
              <a:buFont typeface="Wingdings" panose="05000000000000000000" pitchFamily="2" charset="2"/>
              <a:buChar char="ü"/>
            </a:pPr>
            <a:r>
              <a:rPr lang="en-US" sz="2400" kern="100" dirty="0">
                <a:latin typeface="Times New Roman" panose="02020603050405020304" pitchFamily="18" charset="0"/>
                <a:cs typeface="+mj-cs"/>
              </a:rPr>
              <a:t>The following information is commonly found in risk registers related to this risk event:</a:t>
            </a:r>
          </a:p>
          <a:p>
            <a:r>
              <a:rPr lang="en-US" sz="2400" kern="100" dirty="0">
                <a:latin typeface="Times New Roman" panose="02020603050405020304" pitchFamily="18" charset="0"/>
                <a:cs typeface="+mj-cs"/>
              </a:rPr>
              <a:t>Brief description of risk event</a:t>
            </a:r>
          </a:p>
          <a:p>
            <a:endParaRPr lang="en-US" sz="2400" kern="100" dirty="0">
              <a:latin typeface="Times New Roman" panose="02020603050405020304" pitchFamily="18" charset="0"/>
              <a:cs typeface="+mj-cs"/>
            </a:endParaRPr>
          </a:p>
          <a:p>
            <a:r>
              <a:rPr lang="en-US" sz="2400" b="1" u="sng" kern="100" dirty="0">
                <a:latin typeface="Times New Roman" panose="02020603050405020304" pitchFamily="18" charset="0"/>
                <a:cs typeface="+mj-cs"/>
              </a:rPr>
              <a:t>•  Known causes</a:t>
            </a:r>
          </a:p>
          <a:p>
            <a:r>
              <a:rPr lang="en-US" sz="2400" kern="100" dirty="0">
                <a:latin typeface="Times New Roman" panose="02020603050405020304" pitchFamily="18" charset="0"/>
                <a:cs typeface="+mj-cs"/>
              </a:rPr>
              <a:t>Power outage at local electrical grid supply, accidental switch off of power switch into the facility, localized natural events such as lightning strikes, localized accidents such as fire, and others;</a:t>
            </a:r>
          </a:p>
          <a:p>
            <a:r>
              <a:rPr lang="en-US" sz="2400" b="1" u="sng" kern="100" dirty="0">
                <a:latin typeface="Times New Roman" panose="02020603050405020304" pitchFamily="18" charset="0"/>
                <a:cs typeface="+mj-cs"/>
              </a:rPr>
              <a:t>•  Known consequences</a:t>
            </a:r>
          </a:p>
          <a:p>
            <a:r>
              <a:rPr lang="en-US" sz="2400" kern="100" dirty="0">
                <a:latin typeface="Times New Roman" panose="02020603050405020304" pitchFamily="18" charset="0"/>
                <a:cs typeface="+mj-cs"/>
              </a:rPr>
              <a:t>Interruption in the affected facility and all ongoing chemical processes, downtime, production delays, product defects, and others;</a:t>
            </a:r>
          </a:p>
          <a:p>
            <a:r>
              <a:rPr lang="en-US" sz="2400" b="1" u="sng" kern="100" dirty="0">
                <a:latin typeface="Times New Roman" panose="02020603050405020304" pitchFamily="18" charset="0"/>
                <a:cs typeface="+mj-cs"/>
              </a:rPr>
              <a:t>•  Risk management strategies in place</a:t>
            </a:r>
          </a:p>
          <a:p>
            <a:r>
              <a:rPr lang="en-US" sz="2400" kern="100" dirty="0">
                <a:latin typeface="Times New Roman" panose="02020603050405020304" pitchFamily="18" charset="0"/>
                <a:cs typeface="+mj-cs"/>
              </a:rPr>
              <a:t>Uninterrupted power supply by backup generator.</a:t>
            </a:r>
          </a:p>
        </p:txBody>
      </p:sp>
    </p:spTree>
    <p:custDataLst>
      <p:tags r:id="rId1"/>
    </p:custDataLst>
    <p:extLst>
      <p:ext uri="{BB962C8B-B14F-4D97-AF65-F5344CB8AC3E}">
        <p14:creationId xmlns:p14="http://schemas.microsoft.com/office/powerpoint/2010/main" val="2246720673"/>
      </p:ext>
    </p:extLst>
  </p:cSld>
  <p:clrMapOvr>
    <a:masterClrMapping/>
  </p:clrMapOvr>
  <mc:AlternateContent xmlns:mc="http://schemas.openxmlformats.org/markup-compatibility/2006" xmlns:p14="http://schemas.microsoft.com/office/powerpoint/2010/main">
    <mc:Choice Requires="p14">
      <p:transition spd="slow" p14:dur="2000" advTm="7706"/>
    </mc:Choice>
    <mc:Fallback xmlns="">
      <p:transition spd="slow" advTm="77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 calcmode="lin" valueType="num">
                                      <p:cBhvr additive="base">
                                        <p:cTn id="13"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1" end="1"/>
                                            </p:txEl>
                                          </p:spTgt>
                                        </p:tgtEl>
                                        <p:attrNameLst>
                                          <p:attrName>style.visibility</p:attrName>
                                        </p:attrNameLst>
                                      </p:cBhvr>
                                      <p:to>
                                        <p:strVal val="visible"/>
                                      </p:to>
                                    </p:set>
                                    <p:anim calcmode="lin" valueType="num">
                                      <p:cBhvr additive="base">
                                        <p:cTn id="19"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0" end="0"/>
                                            </p:txEl>
                                          </p:spTgt>
                                        </p:tgtEl>
                                        <p:attrNameLst>
                                          <p:attrName>style.visibility</p:attrName>
                                        </p:attrNameLst>
                                      </p:cBhvr>
                                      <p:to>
                                        <p:strVal val="visible"/>
                                      </p:to>
                                    </p:set>
                                    <p:anim calcmode="lin" valueType="num">
                                      <p:cBhvr additive="base">
                                        <p:cTn id="25"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1" end="1"/>
                                            </p:txEl>
                                          </p:spTgt>
                                        </p:tgtEl>
                                        <p:attrNameLst>
                                          <p:attrName>style.visibility</p:attrName>
                                        </p:attrNameLst>
                                      </p:cBhvr>
                                      <p:to>
                                        <p:strVal val="visible"/>
                                      </p:to>
                                    </p:set>
                                    <p:anim calcmode="lin" valueType="num">
                                      <p:cBhvr additive="base">
                                        <p:cTn id="31"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4">
                                            <p:txEl>
                                              <p:pRg st="3" end="3"/>
                                            </p:txEl>
                                          </p:spTgt>
                                        </p:tgtEl>
                                        <p:attrNameLst>
                                          <p:attrName>style.visibility</p:attrName>
                                        </p:attrNameLst>
                                      </p:cBhvr>
                                      <p:to>
                                        <p:strVal val="visible"/>
                                      </p:to>
                                    </p:set>
                                    <p:anim calcmode="lin" valueType="num">
                                      <p:cBhvr additive="base">
                                        <p:cTn id="37"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4">
                                            <p:txEl>
                                              <p:pRg st="3" end="3"/>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4">
                                            <p:txEl>
                                              <p:pRg st="4" end="4"/>
                                            </p:txEl>
                                          </p:spTgt>
                                        </p:tgtEl>
                                        <p:attrNameLst>
                                          <p:attrName>style.visibility</p:attrName>
                                        </p:attrNameLst>
                                      </p:cBhvr>
                                      <p:to>
                                        <p:strVal val="visible"/>
                                      </p:to>
                                    </p:set>
                                    <p:anim calcmode="lin" valueType="num">
                                      <p:cBhvr additive="base">
                                        <p:cTn id="41"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4">
                                            <p:txEl>
                                              <p:pRg st="5" end="5"/>
                                            </p:txEl>
                                          </p:spTgt>
                                        </p:tgtEl>
                                        <p:attrNameLst>
                                          <p:attrName>style.visibility</p:attrName>
                                        </p:attrNameLst>
                                      </p:cBhvr>
                                      <p:to>
                                        <p:strVal val="visible"/>
                                      </p:to>
                                    </p:set>
                                    <p:anim calcmode="lin" valueType="num">
                                      <p:cBhvr additive="base">
                                        <p:cTn id="47" dur="500" fill="hold"/>
                                        <p:tgtEl>
                                          <p:spTgt spid="14">
                                            <p:txEl>
                                              <p:pRg st="5" end="5"/>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4">
                                            <p:txEl>
                                              <p:pRg st="5" end="5"/>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4">
                                            <p:txEl>
                                              <p:pRg st="6" end="6"/>
                                            </p:txEl>
                                          </p:spTgt>
                                        </p:tgtEl>
                                        <p:attrNameLst>
                                          <p:attrName>style.visibility</p:attrName>
                                        </p:attrNameLst>
                                      </p:cBhvr>
                                      <p:to>
                                        <p:strVal val="visible"/>
                                      </p:to>
                                    </p:set>
                                    <p:anim calcmode="lin" valueType="num">
                                      <p:cBhvr additive="base">
                                        <p:cTn id="51" dur="500" fill="hold"/>
                                        <p:tgtEl>
                                          <p:spTgt spid="14">
                                            <p:txEl>
                                              <p:pRg st="6" end="6"/>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1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4">
                                            <p:txEl>
                                              <p:pRg st="7" end="7"/>
                                            </p:txEl>
                                          </p:spTgt>
                                        </p:tgtEl>
                                        <p:attrNameLst>
                                          <p:attrName>style.visibility</p:attrName>
                                        </p:attrNameLst>
                                      </p:cBhvr>
                                      <p:to>
                                        <p:strVal val="visible"/>
                                      </p:to>
                                    </p:set>
                                    <p:anim calcmode="lin" valueType="num">
                                      <p:cBhvr additive="base">
                                        <p:cTn id="57" dur="500" fill="hold"/>
                                        <p:tgtEl>
                                          <p:spTgt spid="14">
                                            <p:txEl>
                                              <p:pRg st="7" end="7"/>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14">
                                            <p:txEl>
                                              <p:pRg st="7" end="7"/>
                                            </p:txEl>
                                          </p:spTgt>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4">
                                            <p:txEl>
                                              <p:pRg st="8" end="8"/>
                                            </p:txEl>
                                          </p:spTgt>
                                        </p:tgtEl>
                                        <p:attrNameLst>
                                          <p:attrName>style.visibility</p:attrName>
                                        </p:attrNameLst>
                                      </p:cBhvr>
                                      <p:to>
                                        <p:strVal val="visible"/>
                                      </p:to>
                                    </p:set>
                                    <p:anim calcmode="lin" valueType="num">
                                      <p:cBhvr additive="base">
                                        <p:cTn id="61" dur="500" fill="hold"/>
                                        <p:tgtEl>
                                          <p:spTgt spid="14">
                                            <p:txEl>
                                              <p:pRg st="8" end="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1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4F6DFC8-3B1B-4346-B506-D104C92764B7}"/>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3-3-2-2. Ways of operational risk Classifications </a:t>
            </a:r>
          </a:p>
        </p:txBody>
      </p:sp>
      <p:sp>
        <p:nvSpPr>
          <p:cNvPr id="13" name="TextBox 12">
            <a:extLst>
              <a:ext uri="{FF2B5EF4-FFF2-40B4-BE49-F238E27FC236}">
                <a16:creationId xmlns:a16="http://schemas.microsoft.com/office/drawing/2014/main" id="{58790F43-43F5-49A1-8B71-5BE426F6B1CD}"/>
              </a:ext>
            </a:extLst>
          </p:cNvPr>
          <p:cNvSpPr txBox="1"/>
          <p:nvPr/>
        </p:nvSpPr>
        <p:spPr>
          <a:xfrm>
            <a:off x="2973659" y="952845"/>
            <a:ext cx="6244682" cy="600293"/>
          </a:xfrm>
          <a:prstGeom prst="rect">
            <a:avLst/>
          </a:prstGeom>
          <a:noFill/>
        </p:spPr>
        <p:txBody>
          <a:bodyPr wrap="square">
            <a:spAutoFit/>
          </a:bodyPr>
          <a:lstStyle/>
          <a:p>
            <a:pPr algn="ctr">
              <a:lnSpc>
                <a:spcPct val="150000"/>
              </a:lnSpc>
            </a:pPr>
            <a:r>
              <a:rPr lang="en-US" sz="2500" b="1" u="sng" kern="100" dirty="0">
                <a:solidFill>
                  <a:srgbClr val="002060"/>
                </a:solidFill>
                <a:latin typeface="Times New Roman" panose="02020603050405020304" pitchFamily="18" charset="0"/>
                <a:cs typeface="+mj-cs"/>
              </a:rPr>
              <a:t>2. Using Comparative Analysis</a:t>
            </a:r>
          </a:p>
        </p:txBody>
      </p:sp>
      <p:sp>
        <p:nvSpPr>
          <p:cNvPr id="15" name="TextBox 14">
            <a:extLst>
              <a:ext uri="{FF2B5EF4-FFF2-40B4-BE49-F238E27FC236}">
                <a16:creationId xmlns:a16="http://schemas.microsoft.com/office/drawing/2014/main" id="{390994E4-9D25-4F48-A97F-DEB4C22ADD21}"/>
              </a:ext>
            </a:extLst>
          </p:cNvPr>
          <p:cNvSpPr txBox="1"/>
          <p:nvPr/>
        </p:nvSpPr>
        <p:spPr>
          <a:xfrm>
            <a:off x="512956" y="1901276"/>
            <a:ext cx="11262732" cy="4154984"/>
          </a:xfrm>
          <a:prstGeom prst="rect">
            <a:avLst/>
          </a:prstGeom>
          <a:noFill/>
        </p:spPr>
        <p:txBody>
          <a:bodyPr wrap="square">
            <a:spAutoFit/>
          </a:bodyPr>
          <a:lstStyle/>
          <a:p>
            <a:pPr marL="342900" indent="-342900">
              <a:buFont typeface="Wingdings" panose="05000000000000000000" pitchFamily="2" charset="2"/>
              <a:buChar char="ü"/>
            </a:pPr>
            <a:r>
              <a:rPr lang="en-US" sz="2400" b="1" kern="100" dirty="0">
                <a:latin typeface="Times New Roman" panose="02020603050405020304" pitchFamily="18" charset="0"/>
                <a:cs typeface="+mj-cs"/>
              </a:rPr>
              <a:t>There are instances as a system not yet built or still being developed.</a:t>
            </a:r>
          </a:p>
          <a:p>
            <a:r>
              <a:rPr lang="en-US" sz="2400" b="1" kern="100" dirty="0">
                <a:latin typeface="Times New Roman" panose="02020603050405020304" pitchFamily="18" charset="0"/>
                <a:cs typeface="+mj-cs"/>
              </a:rPr>
              <a:t> </a:t>
            </a:r>
          </a:p>
          <a:p>
            <a:pPr marL="342900" indent="-342900">
              <a:buFont typeface="Wingdings" panose="05000000000000000000" pitchFamily="2" charset="2"/>
              <a:buChar char="ü"/>
            </a:pPr>
            <a:r>
              <a:rPr lang="en-US" sz="2400" b="1" kern="100" dirty="0">
                <a:latin typeface="Times New Roman" panose="02020603050405020304" pitchFamily="18" charset="0"/>
                <a:cs typeface="+mj-cs"/>
              </a:rPr>
              <a:t>In these cases, there are no past records of risk events. </a:t>
            </a:r>
          </a:p>
          <a:p>
            <a:endParaRPr lang="en-US" sz="2400" b="1" kern="100" dirty="0">
              <a:latin typeface="Times New Roman" panose="02020603050405020304" pitchFamily="18" charset="0"/>
              <a:cs typeface="+mj-cs"/>
            </a:endParaRPr>
          </a:p>
          <a:p>
            <a:pPr marL="342900" indent="-342900">
              <a:buFont typeface="Wingdings" panose="05000000000000000000" pitchFamily="2" charset="2"/>
              <a:buChar char="ü"/>
            </a:pPr>
            <a:r>
              <a:rPr lang="en-US" sz="2400" b="1" kern="100" dirty="0">
                <a:latin typeface="Times New Roman" panose="02020603050405020304" pitchFamily="18" charset="0"/>
                <a:cs typeface="+mj-cs"/>
              </a:rPr>
              <a:t>Another instance is when a system is undergoing significant change. </a:t>
            </a:r>
          </a:p>
          <a:p>
            <a:pPr marL="342900" indent="-342900">
              <a:buFont typeface="Wingdings" panose="05000000000000000000" pitchFamily="2" charset="2"/>
              <a:buChar char="ü"/>
            </a:pPr>
            <a:endParaRPr lang="en-US" sz="2400" b="1" kern="100" dirty="0">
              <a:latin typeface="Times New Roman" panose="02020603050405020304" pitchFamily="18" charset="0"/>
              <a:cs typeface="+mj-cs"/>
            </a:endParaRPr>
          </a:p>
          <a:p>
            <a:pPr marL="342900" indent="-342900">
              <a:buFont typeface="Wingdings" panose="05000000000000000000" pitchFamily="2" charset="2"/>
              <a:buChar char="ü"/>
            </a:pPr>
            <a:r>
              <a:rPr lang="en-US" sz="2400" b="1" kern="100" dirty="0">
                <a:latin typeface="Times New Roman" panose="02020603050405020304" pitchFamily="18" charset="0"/>
                <a:cs typeface="+mj-cs"/>
              </a:rPr>
              <a:t>Observing other similar systems and risk events that have occurred in those systems it will be useful information. </a:t>
            </a:r>
          </a:p>
          <a:p>
            <a:pPr marL="342900" indent="-342900">
              <a:buFont typeface="Wingdings" panose="05000000000000000000" pitchFamily="2" charset="2"/>
              <a:buChar char="ü"/>
            </a:pPr>
            <a:endParaRPr lang="en-US" sz="2400" b="1" kern="100" dirty="0">
              <a:latin typeface="Times New Roman" panose="02020603050405020304" pitchFamily="18" charset="0"/>
              <a:cs typeface="+mj-cs"/>
            </a:endParaRPr>
          </a:p>
          <a:p>
            <a:pPr marL="342900" indent="-342900">
              <a:buFont typeface="Wingdings" panose="05000000000000000000" pitchFamily="2" charset="2"/>
              <a:buChar char="ü"/>
            </a:pPr>
            <a:r>
              <a:rPr lang="en-US" sz="2400" b="1" kern="100" dirty="0">
                <a:latin typeface="Times New Roman" panose="02020603050405020304" pitchFamily="18" charset="0"/>
                <a:cs typeface="+mj-cs"/>
              </a:rPr>
              <a:t>Observing similar systems includes looking at historical information such as risk registries and hazard logs of those systems that are comparable.</a:t>
            </a:r>
          </a:p>
        </p:txBody>
      </p:sp>
    </p:spTree>
    <p:custDataLst>
      <p:tags r:id="rId1"/>
    </p:custDataLst>
    <p:extLst>
      <p:ext uri="{BB962C8B-B14F-4D97-AF65-F5344CB8AC3E}">
        <p14:creationId xmlns:p14="http://schemas.microsoft.com/office/powerpoint/2010/main" val="9667968"/>
      </p:ext>
    </p:extLst>
  </p:cSld>
  <p:clrMapOvr>
    <a:masterClrMapping/>
  </p:clrMapOvr>
  <mc:AlternateContent xmlns:mc="http://schemas.openxmlformats.org/markup-compatibility/2006" xmlns:p14="http://schemas.microsoft.com/office/powerpoint/2010/main">
    <mc:Choice Requires="p14">
      <p:transition spd="slow" p14:dur="2000" advTm="6107"/>
    </mc:Choice>
    <mc:Fallback xmlns="">
      <p:transition spd="slow" advTm="61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 calcmode="lin" valueType="num">
                                      <p:cBhvr additive="base">
                                        <p:cTn id="13"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5">
                                            <p:txEl>
                                              <p:pRg st="0" end="0"/>
                                            </p:txEl>
                                          </p:spTgt>
                                        </p:tgtEl>
                                        <p:attrNameLst>
                                          <p:attrName>style.visibility</p:attrName>
                                        </p:attrNameLst>
                                      </p:cBhvr>
                                      <p:to>
                                        <p:strVal val="visible"/>
                                      </p:to>
                                    </p:set>
                                    <p:anim calcmode="lin" valueType="num">
                                      <p:cBhvr additive="base">
                                        <p:cTn id="19"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xEl>
                                              <p:pRg st="2" end="2"/>
                                            </p:txEl>
                                          </p:spTgt>
                                        </p:tgtEl>
                                        <p:attrNameLst>
                                          <p:attrName>style.visibility</p:attrName>
                                        </p:attrNameLst>
                                      </p:cBhvr>
                                      <p:to>
                                        <p:strVal val="visible"/>
                                      </p:to>
                                    </p:set>
                                    <p:anim calcmode="lin" valueType="num">
                                      <p:cBhvr additive="base">
                                        <p:cTn id="25"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5">
                                            <p:txEl>
                                              <p:pRg st="4" end="4"/>
                                            </p:txEl>
                                          </p:spTgt>
                                        </p:tgtEl>
                                        <p:attrNameLst>
                                          <p:attrName>style.visibility</p:attrName>
                                        </p:attrNameLst>
                                      </p:cBhvr>
                                      <p:to>
                                        <p:strVal val="visible"/>
                                      </p:to>
                                    </p:set>
                                    <p:anim calcmode="lin" valueType="num">
                                      <p:cBhvr additive="base">
                                        <p:cTn id="31" dur="500" fill="hold"/>
                                        <p:tgtEl>
                                          <p:spTgt spid="1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5">
                                            <p:txEl>
                                              <p:pRg st="6" end="6"/>
                                            </p:txEl>
                                          </p:spTgt>
                                        </p:tgtEl>
                                        <p:attrNameLst>
                                          <p:attrName>style.visibility</p:attrName>
                                        </p:attrNameLst>
                                      </p:cBhvr>
                                      <p:to>
                                        <p:strVal val="visible"/>
                                      </p:to>
                                    </p:set>
                                    <p:anim calcmode="lin" valueType="num">
                                      <p:cBhvr additive="base">
                                        <p:cTn id="37" dur="500" fill="hold"/>
                                        <p:tgtEl>
                                          <p:spTgt spid="15">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5">
                                            <p:txEl>
                                              <p:pRg st="8" end="8"/>
                                            </p:txEl>
                                          </p:spTgt>
                                        </p:tgtEl>
                                        <p:attrNameLst>
                                          <p:attrName>style.visibility</p:attrName>
                                        </p:attrNameLst>
                                      </p:cBhvr>
                                      <p:to>
                                        <p:strVal val="visible"/>
                                      </p:to>
                                    </p:set>
                                    <p:anim calcmode="lin" valueType="num">
                                      <p:cBhvr additive="base">
                                        <p:cTn id="43" dur="500" fill="hold"/>
                                        <p:tgtEl>
                                          <p:spTgt spid="15">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5">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AD68CFF4-E436-45E2-84F1-706CBB86E9AC}"/>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3-3-2-3. Ways of operational risk Classifications </a:t>
            </a:r>
          </a:p>
        </p:txBody>
      </p:sp>
      <p:sp>
        <p:nvSpPr>
          <p:cNvPr id="8" name="TextBox 7">
            <a:extLst>
              <a:ext uri="{FF2B5EF4-FFF2-40B4-BE49-F238E27FC236}">
                <a16:creationId xmlns:a16="http://schemas.microsoft.com/office/drawing/2014/main" id="{3EEC1934-4401-4896-8724-42EE56AD31BE}"/>
              </a:ext>
            </a:extLst>
          </p:cNvPr>
          <p:cNvSpPr txBox="1"/>
          <p:nvPr/>
        </p:nvSpPr>
        <p:spPr>
          <a:xfrm>
            <a:off x="2973659" y="952845"/>
            <a:ext cx="6244682" cy="600293"/>
          </a:xfrm>
          <a:prstGeom prst="rect">
            <a:avLst/>
          </a:prstGeom>
          <a:noFill/>
        </p:spPr>
        <p:txBody>
          <a:bodyPr wrap="square">
            <a:spAutoFit/>
          </a:bodyPr>
          <a:lstStyle/>
          <a:p>
            <a:pPr algn="ctr">
              <a:lnSpc>
                <a:spcPct val="150000"/>
              </a:lnSpc>
            </a:pPr>
            <a:r>
              <a:rPr lang="en-US" sz="2500" b="1" u="sng" kern="100" dirty="0">
                <a:solidFill>
                  <a:srgbClr val="002060"/>
                </a:solidFill>
                <a:latin typeface="Times New Roman" panose="02020603050405020304" pitchFamily="18" charset="0"/>
                <a:cs typeface="+mj-cs"/>
              </a:rPr>
              <a:t>3. Using Predefined List of Risk Events</a:t>
            </a:r>
          </a:p>
        </p:txBody>
      </p:sp>
      <p:sp>
        <p:nvSpPr>
          <p:cNvPr id="10" name="TextBox 9">
            <a:extLst>
              <a:ext uri="{FF2B5EF4-FFF2-40B4-BE49-F238E27FC236}">
                <a16:creationId xmlns:a16="http://schemas.microsoft.com/office/drawing/2014/main" id="{03F39DF7-D2E9-4E0A-BC8C-873CFFCE0FF1}"/>
              </a:ext>
            </a:extLst>
          </p:cNvPr>
          <p:cNvSpPr txBox="1"/>
          <p:nvPr/>
        </p:nvSpPr>
        <p:spPr>
          <a:xfrm>
            <a:off x="624469" y="1940615"/>
            <a:ext cx="11256356" cy="861774"/>
          </a:xfrm>
          <a:prstGeom prst="rect">
            <a:avLst/>
          </a:prstGeom>
          <a:noFill/>
        </p:spPr>
        <p:txBody>
          <a:bodyPr wrap="square">
            <a:spAutoFit/>
          </a:bodyPr>
          <a:lstStyle/>
          <a:p>
            <a:r>
              <a:rPr lang="en-US" sz="2400" kern="100" dirty="0">
                <a:latin typeface="Times New Roman" panose="02020603050405020304" pitchFamily="18" charset="0"/>
                <a:cs typeface="+mj-cs"/>
              </a:rPr>
              <a:t>Events Data banks of risk registers or hazard logs provide a wealth of information on risk events. </a:t>
            </a:r>
            <a:endParaRPr lang="ar-EG" sz="2400" kern="100" dirty="0">
              <a:latin typeface="Times New Roman" panose="02020603050405020304" pitchFamily="18" charset="0"/>
              <a:cs typeface="+mj-cs"/>
            </a:endParaRPr>
          </a:p>
        </p:txBody>
      </p:sp>
      <p:sp>
        <p:nvSpPr>
          <p:cNvPr id="12" name="TextBox 11">
            <a:extLst>
              <a:ext uri="{FF2B5EF4-FFF2-40B4-BE49-F238E27FC236}">
                <a16:creationId xmlns:a16="http://schemas.microsoft.com/office/drawing/2014/main" id="{B75E8028-1F49-46DE-89D4-822CC1DC899D}"/>
              </a:ext>
            </a:extLst>
          </p:cNvPr>
          <p:cNvSpPr txBox="1"/>
          <p:nvPr/>
        </p:nvSpPr>
        <p:spPr>
          <a:xfrm>
            <a:off x="624469" y="2984062"/>
            <a:ext cx="11162369" cy="861774"/>
          </a:xfrm>
          <a:prstGeom prst="rect">
            <a:avLst/>
          </a:prstGeom>
          <a:noFill/>
        </p:spPr>
        <p:txBody>
          <a:bodyPr wrap="square">
            <a:spAutoFit/>
          </a:bodyPr>
          <a:lstStyle/>
          <a:p>
            <a:r>
              <a:rPr lang="en-US" sz="2400" kern="100" dirty="0">
                <a:latin typeface="Times New Roman" panose="02020603050405020304" pitchFamily="18" charset="0"/>
                <a:cs typeface="+mj-cs"/>
              </a:rPr>
              <a:t>This type of list is commonly published by agencies like professional and industry groups based on a compilation of risk registers from systems under their purview. </a:t>
            </a:r>
            <a:endParaRPr lang="ar-EG" sz="2400" kern="1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3F4134F1-4507-4A86-B17D-E397B3FDB4A5}"/>
              </a:ext>
            </a:extLst>
          </p:cNvPr>
          <p:cNvSpPr txBox="1"/>
          <p:nvPr/>
        </p:nvSpPr>
        <p:spPr>
          <a:xfrm>
            <a:off x="580187" y="3927231"/>
            <a:ext cx="11162369" cy="1908215"/>
          </a:xfrm>
          <a:prstGeom prst="rect">
            <a:avLst/>
          </a:prstGeom>
          <a:noFill/>
        </p:spPr>
        <p:txBody>
          <a:bodyPr wrap="square">
            <a:spAutoFit/>
          </a:bodyPr>
          <a:lstStyle/>
          <a:p>
            <a:r>
              <a:rPr lang="en-US" sz="2400" kern="100" dirty="0">
                <a:latin typeface="Times New Roman" panose="02020603050405020304" pitchFamily="18" charset="0"/>
                <a:cs typeface="+mj-cs"/>
              </a:rPr>
              <a:t>These come in the form of lists, checklists, records, databases, standards, and codes of practice. For example, the construction industry has pre-existing hazard lists compiled by the Occupational Safety and Health Administration (OSHA) ‘</a:t>
            </a:r>
            <a:r>
              <a:rPr lang="en-US" sz="2400" kern="100" dirty="0">
                <a:latin typeface="Times New Roman" panose="02020603050405020304" pitchFamily="18" charset="0"/>
                <a:cs typeface="+mj-cs"/>
                <a:hlinkClick r:id="rId4" tooltip="Occupational Safety and Health Administration">
                  <a:extLst>
                    <a:ext uri="{A12FA001-AC4F-418D-AE19-62706E023703}">
                      <ahyp:hlinkClr xmlns:ahyp="http://schemas.microsoft.com/office/drawing/2018/hyperlinkcolor" val="tx"/>
                    </a:ext>
                  </a:extLst>
                </a:hlinkClick>
              </a:rPr>
              <a:t>Occupational Safety and Health Administration</a:t>
            </a:r>
            <a:endParaRPr lang="en-US" sz="2400" kern="100" dirty="0">
              <a:latin typeface="Times New Roman" panose="02020603050405020304" pitchFamily="18" charset="0"/>
              <a:cs typeface="+mj-cs"/>
            </a:endParaRPr>
          </a:p>
          <a:p>
            <a:endParaRPr lang="ar-EG" dirty="0"/>
          </a:p>
        </p:txBody>
      </p:sp>
    </p:spTree>
    <p:custDataLst>
      <p:tags r:id="rId1"/>
    </p:custDataLst>
    <p:extLst>
      <p:ext uri="{BB962C8B-B14F-4D97-AF65-F5344CB8AC3E}">
        <p14:creationId xmlns:p14="http://schemas.microsoft.com/office/powerpoint/2010/main" val="311767172"/>
      </p:ext>
    </p:extLst>
  </p:cSld>
  <p:clrMapOvr>
    <a:masterClrMapping/>
  </p:clrMapOvr>
  <mc:AlternateContent xmlns:mc="http://schemas.openxmlformats.org/markup-compatibility/2006" xmlns:p14="http://schemas.microsoft.com/office/powerpoint/2010/main">
    <mc:Choice Requires="p14">
      <p:transition spd="slow" p14:dur="2000" advTm="12753"/>
    </mc:Choice>
    <mc:Fallback xmlns="">
      <p:transition spd="slow" advTm="127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 calcmode="lin" valueType="num">
                                      <p:cBhvr additive="base">
                                        <p:cTn id="19"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0" end="0"/>
                                            </p:txEl>
                                          </p:spTgt>
                                        </p:tgtEl>
                                        <p:attrNameLst>
                                          <p:attrName>style.visibility</p:attrName>
                                        </p:attrNameLst>
                                      </p:cBhvr>
                                      <p:to>
                                        <p:strVal val="visible"/>
                                      </p:to>
                                    </p:set>
                                    <p:anim calcmode="lin" valueType="num">
                                      <p:cBhvr additive="base">
                                        <p:cTn id="25"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0" end="0"/>
                                            </p:txEl>
                                          </p:spTgt>
                                        </p:tgtEl>
                                        <p:attrNameLst>
                                          <p:attrName>style.visibility</p:attrName>
                                        </p:attrNameLst>
                                      </p:cBhvr>
                                      <p:to>
                                        <p:strVal val="visible"/>
                                      </p:to>
                                    </p:set>
                                    <p:anim calcmode="lin" valueType="num">
                                      <p:cBhvr additive="base">
                                        <p:cTn id="31"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AD68CFF4-E436-45E2-84F1-706CBB86E9AC}"/>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3-3-2-3. Ways of operational risk Classifications </a:t>
            </a:r>
          </a:p>
        </p:txBody>
      </p:sp>
      <p:sp>
        <p:nvSpPr>
          <p:cNvPr id="8" name="TextBox 7">
            <a:extLst>
              <a:ext uri="{FF2B5EF4-FFF2-40B4-BE49-F238E27FC236}">
                <a16:creationId xmlns:a16="http://schemas.microsoft.com/office/drawing/2014/main" id="{3EEC1934-4401-4896-8724-42EE56AD31BE}"/>
              </a:ext>
            </a:extLst>
          </p:cNvPr>
          <p:cNvSpPr txBox="1"/>
          <p:nvPr/>
        </p:nvSpPr>
        <p:spPr>
          <a:xfrm>
            <a:off x="2973659" y="952845"/>
            <a:ext cx="6244682" cy="600293"/>
          </a:xfrm>
          <a:prstGeom prst="rect">
            <a:avLst/>
          </a:prstGeom>
          <a:noFill/>
        </p:spPr>
        <p:txBody>
          <a:bodyPr wrap="square">
            <a:spAutoFit/>
          </a:bodyPr>
          <a:lstStyle/>
          <a:p>
            <a:pPr algn="ctr">
              <a:lnSpc>
                <a:spcPct val="150000"/>
              </a:lnSpc>
            </a:pPr>
            <a:r>
              <a:rPr lang="en-US" sz="2500" b="1" u="sng" kern="100" dirty="0">
                <a:solidFill>
                  <a:srgbClr val="002060"/>
                </a:solidFill>
                <a:latin typeface="Times New Roman" panose="02020603050405020304" pitchFamily="18" charset="0"/>
                <a:cs typeface="+mj-cs"/>
              </a:rPr>
              <a:t>3-1. Using Predefined List of Risk Events</a:t>
            </a:r>
          </a:p>
        </p:txBody>
      </p:sp>
      <p:sp>
        <p:nvSpPr>
          <p:cNvPr id="10" name="TextBox 9">
            <a:extLst>
              <a:ext uri="{FF2B5EF4-FFF2-40B4-BE49-F238E27FC236}">
                <a16:creationId xmlns:a16="http://schemas.microsoft.com/office/drawing/2014/main" id="{03F39DF7-D2E9-4E0A-BC8C-873CFFCE0FF1}"/>
              </a:ext>
            </a:extLst>
          </p:cNvPr>
          <p:cNvSpPr txBox="1"/>
          <p:nvPr/>
        </p:nvSpPr>
        <p:spPr>
          <a:xfrm>
            <a:off x="580187" y="1634533"/>
            <a:ext cx="11256356" cy="3416320"/>
          </a:xfrm>
          <a:prstGeom prst="rect">
            <a:avLst/>
          </a:prstGeom>
          <a:noFill/>
        </p:spPr>
        <p:txBody>
          <a:bodyPr wrap="square">
            <a:spAutoFit/>
          </a:bodyPr>
          <a:lstStyle/>
          <a:p>
            <a:r>
              <a:rPr lang="en-US" sz="2400" kern="100" dirty="0">
                <a:latin typeface="Times New Roman" panose="02020603050405020304" pitchFamily="18" charset="0"/>
                <a:cs typeface="+mj-cs"/>
              </a:rPr>
              <a:t>Consider as an example a list of risk events that applies to construction workers. </a:t>
            </a:r>
          </a:p>
          <a:p>
            <a:r>
              <a:rPr lang="en-US" sz="2400" kern="100" dirty="0">
                <a:latin typeface="Times New Roman" panose="02020603050405020304" pitchFamily="18" charset="0"/>
                <a:cs typeface="+mj-cs"/>
              </a:rPr>
              <a:t>A predefined hazard list includes the following: </a:t>
            </a:r>
          </a:p>
          <a:p>
            <a:r>
              <a:rPr lang="en-US" sz="2400" kern="100" dirty="0">
                <a:latin typeface="Times New Roman" panose="02020603050405020304" pitchFamily="18" charset="0"/>
                <a:cs typeface="+mj-cs"/>
              </a:rPr>
              <a:t>• Falling </a:t>
            </a:r>
          </a:p>
          <a:p>
            <a:r>
              <a:rPr lang="en-US" sz="2400" kern="100" dirty="0">
                <a:latin typeface="Times New Roman" panose="02020603050405020304" pitchFamily="18" charset="0"/>
                <a:cs typeface="+mj-cs"/>
              </a:rPr>
              <a:t>• Sunburn </a:t>
            </a:r>
          </a:p>
          <a:p>
            <a:r>
              <a:rPr lang="en-US" sz="2400" kern="100" dirty="0">
                <a:latin typeface="Times New Roman" panose="02020603050405020304" pitchFamily="18" charset="0"/>
                <a:cs typeface="+mj-cs"/>
              </a:rPr>
              <a:t>• Exhaustion </a:t>
            </a:r>
          </a:p>
          <a:p>
            <a:r>
              <a:rPr lang="en-US" sz="2400" kern="100" dirty="0">
                <a:latin typeface="Times New Roman" panose="02020603050405020304" pitchFamily="18" charset="0"/>
                <a:cs typeface="+mj-cs"/>
              </a:rPr>
              <a:t>• Unacceptable loud noise </a:t>
            </a:r>
          </a:p>
          <a:p>
            <a:r>
              <a:rPr lang="en-US" sz="2400" kern="100" dirty="0">
                <a:latin typeface="Times New Roman" panose="02020603050405020304" pitchFamily="18" charset="0"/>
                <a:cs typeface="+mj-cs"/>
              </a:rPr>
              <a:t>• Physical injuries </a:t>
            </a:r>
          </a:p>
          <a:p>
            <a:r>
              <a:rPr lang="en-US" sz="2400" kern="100" dirty="0">
                <a:latin typeface="Times New Roman" panose="02020603050405020304" pitchFamily="18" charset="0"/>
                <a:cs typeface="+mj-cs"/>
              </a:rPr>
              <a:t>• Dust and particulate inhalation Manuals, handbooks, and guides also often contain predetermined list of known risks.</a:t>
            </a:r>
            <a:endParaRPr lang="ar-EG" sz="2400" kern="100" dirty="0">
              <a:latin typeface="Times New Roman" panose="02020603050405020304" pitchFamily="18" charset="0"/>
              <a:cs typeface="+mj-cs"/>
            </a:endParaRPr>
          </a:p>
        </p:txBody>
      </p:sp>
      <p:sp>
        <p:nvSpPr>
          <p:cNvPr id="12" name="TextBox 11">
            <a:extLst>
              <a:ext uri="{FF2B5EF4-FFF2-40B4-BE49-F238E27FC236}">
                <a16:creationId xmlns:a16="http://schemas.microsoft.com/office/drawing/2014/main" id="{B75E8028-1F49-46DE-89D4-822CC1DC899D}"/>
              </a:ext>
            </a:extLst>
          </p:cNvPr>
          <p:cNvSpPr txBox="1"/>
          <p:nvPr/>
        </p:nvSpPr>
        <p:spPr>
          <a:xfrm>
            <a:off x="538978" y="5110521"/>
            <a:ext cx="11162369" cy="1200329"/>
          </a:xfrm>
          <a:prstGeom prst="rect">
            <a:avLst/>
          </a:prstGeom>
          <a:noFill/>
        </p:spPr>
        <p:txBody>
          <a:bodyPr wrap="square">
            <a:spAutoFit/>
          </a:bodyPr>
          <a:lstStyle/>
          <a:p>
            <a:r>
              <a:rPr lang="en-US" sz="2400" kern="100" dirty="0">
                <a:latin typeface="Times New Roman" panose="02020603050405020304" pitchFamily="18" charset="0"/>
                <a:cs typeface="+mj-cs"/>
              </a:rPr>
              <a:t>Material safety data sheets, equipment manuals, equipment manufacturers’ technical representatives, existing health and safety plans, and handbooks can help identify common risks.</a:t>
            </a:r>
            <a:endParaRPr lang="ar-EG" sz="2400" kern="100" dirty="0">
              <a:latin typeface="Times New Roman" panose="02020603050405020304" pitchFamily="18" charset="0"/>
              <a:cs typeface="+mj-cs"/>
            </a:endParaRPr>
          </a:p>
        </p:txBody>
      </p:sp>
      <p:pic>
        <p:nvPicPr>
          <p:cNvPr id="3" name="Audio 2">
            <a:hlinkClick r:id="" action="ppaction://media"/>
            <a:extLst>
              <a:ext uri="{FF2B5EF4-FFF2-40B4-BE49-F238E27FC236}">
                <a16:creationId xmlns:a16="http://schemas.microsoft.com/office/drawing/2014/main" id="{C1C40ABD-F055-4BB4-8FC7-01B54D6FA504}"/>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2068670788"/>
      </p:ext>
    </p:extLst>
  </p:cSld>
  <p:clrMapOvr>
    <a:masterClrMapping/>
  </p:clrMapOvr>
  <mc:AlternateContent xmlns:mc="http://schemas.openxmlformats.org/markup-compatibility/2006" xmlns:p14="http://schemas.microsoft.com/office/powerpoint/2010/main">
    <mc:Choice Requires="p14">
      <p:transition spd="slow" p14:dur="2000" advTm="146427"/>
    </mc:Choice>
    <mc:Fallback xmlns="">
      <p:transition spd="slow" advTm="1464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additive="base">
                                        <p:cTn id="11"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 calcmode="lin" valueType="num">
                                      <p:cBhvr additive="base">
                                        <p:cTn id="1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0">
                                            <p:txEl>
                                              <p:pRg st="0" end="0"/>
                                            </p:txEl>
                                          </p:spTgt>
                                        </p:tgtEl>
                                        <p:attrNameLst>
                                          <p:attrName>style.visibility</p:attrName>
                                        </p:attrNameLst>
                                      </p:cBhvr>
                                      <p:to>
                                        <p:strVal val="visible"/>
                                      </p:to>
                                    </p:set>
                                    <p:anim calcmode="lin" valueType="num">
                                      <p:cBhvr additive="base">
                                        <p:cTn id="2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0">
                                            <p:txEl>
                                              <p:pRg st="1" end="1"/>
                                            </p:txEl>
                                          </p:spTgt>
                                        </p:tgtEl>
                                        <p:attrNameLst>
                                          <p:attrName>style.visibility</p:attrName>
                                        </p:attrNameLst>
                                      </p:cBhvr>
                                      <p:to>
                                        <p:strVal val="visible"/>
                                      </p:to>
                                    </p:set>
                                    <p:anim calcmode="lin" valueType="num">
                                      <p:cBhvr additive="base">
                                        <p:cTn id="29"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0">
                                            <p:txEl>
                                              <p:pRg st="2" end="2"/>
                                            </p:txEl>
                                          </p:spTgt>
                                        </p:tgtEl>
                                        <p:attrNameLst>
                                          <p:attrName>style.visibility</p:attrName>
                                        </p:attrNameLst>
                                      </p:cBhvr>
                                      <p:to>
                                        <p:strVal val="visible"/>
                                      </p:to>
                                    </p:set>
                                    <p:anim calcmode="lin" valueType="num">
                                      <p:cBhvr additive="base">
                                        <p:cTn id="35"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0">
                                            <p:txEl>
                                              <p:pRg st="3" end="3"/>
                                            </p:txEl>
                                          </p:spTgt>
                                        </p:tgtEl>
                                        <p:attrNameLst>
                                          <p:attrName>style.visibility</p:attrName>
                                        </p:attrNameLst>
                                      </p:cBhvr>
                                      <p:to>
                                        <p:strVal val="visible"/>
                                      </p:to>
                                    </p:set>
                                    <p:anim calcmode="lin" valueType="num">
                                      <p:cBhvr additive="base">
                                        <p:cTn id="41"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0">
                                            <p:txEl>
                                              <p:pRg st="4" end="4"/>
                                            </p:txEl>
                                          </p:spTgt>
                                        </p:tgtEl>
                                        <p:attrNameLst>
                                          <p:attrName>style.visibility</p:attrName>
                                        </p:attrNameLst>
                                      </p:cBhvr>
                                      <p:to>
                                        <p:strVal val="visible"/>
                                      </p:to>
                                    </p:set>
                                    <p:anim calcmode="lin" valueType="num">
                                      <p:cBhvr additive="base">
                                        <p:cTn id="47"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10">
                                            <p:txEl>
                                              <p:pRg st="5" end="5"/>
                                            </p:txEl>
                                          </p:spTgt>
                                        </p:tgtEl>
                                        <p:attrNameLst>
                                          <p:attrName>style.visibility</p:attrName>
                                        </p:attrNameLst>
                                      </p:cBhvr>
                                      <p:to>
                                        <p:strVal val="visible"/>
                                      </p:to>
                                    </p:set>
                                    <p:anim calcmode="lin" valueType="num">
                                      <p:cBhvr additive="base">
                                        <p:cTn id="53"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10">
                                            <p:txEl>
                                              <p:pRg st="6" end="6"/>
                                            </p:txEl>
                                          </p:spTgt>
                                        </p:tgtEl>
                                        <p:attrNameLst>
                                          <p:attrName>style.visibility</p:attrName>
                                        </p:attrNameLst>
                                      </p:cBhvr>
                                      <p:to>
                                        <p:strVal val="visible"/>
                                      </p:to>
                                    </p:set>
                                    <p:anim calcmode="lin" valueType="num">
                                      <p:cBhvr additive="base">
                                        <p:cTn id="59"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1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10">
                                            <p:txEl>
                                              <p:pRg st="7" end="7"/>
                                            </p:txEl>
                                          </p:spTgt>
                                        </p:tgtEl>
                                        <p:attrNameLst>
                                          <p:attrName>style.visibility</p:attrName>
                                        </p:attrNameLst>
                                      </p:cBhvr>
                                      <p:to>
                                        <p:strVal val="visible"/>
                                      </p:to>
                                    </p:set>
                                    <p:anim calcmode="lin" valueType="num">
                                      <p:cBhvr additive="base">
                                        <p:cTn id="65" dur="500" fill="hold"/>
                                        <p:tgtEl>
                                          <p:spTgt spid="10">
                                            <p:txEl>
                                              <p:pRg st="7" end="7"/>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10">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12">
                                            <p:txEl>
                                              <p:pRg st="0" end="0"/>
                                            </p:txEl>
                                          </p:spTgt>
                                        </p:tgtEl>
                                        <p:attrNameLst>
                                          <p:attrName>style.visibility</p:attrName>
                                        </p:attrNameLst>
                                      </p:cBhvr>
                                      <p:to>
                                        <p:strVal val="visible"/>
                                      </p:to>
                                    </p:set>
                                    <p:anim calcmode="lin" valueType="num">
                                      <p:cBhvr additive="base">
                                        <p:cTn id="71"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3" fill="hold" display="0">
                  <p:stCondLst>
                    <p:cond delay="indefinite"/>
                  </p:stCondLst>
                  <p:endCondLst>
                    <p:cond evt="onStopAudio" delay="0">
                      <p:tgtEl>
                        <p:sldTgt/>
                      </p:tgtEl>
                    </p:cond>
                  </p:endCondLst>
                </p:cTn>
                <p:tgtEl>
                  <p:spTgt spid="3"/>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C1F1851C-6D0E-4724-9818-0E41267ACDBA}"/>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3-3-2-4. Ways of operational risk Classifications </a:t>
            </a:r>
          </a:p>
        </p:txBody>
      </p:sp>
      <p:sp>
        <p:nvSpPr>
          <p:cNvPr id="8" name="TextBox 7">
            <a:extLst>
              <a:ext uri="{FF2B5EF4-FFF2-40B4-BE49-F238E27FC236}">
                <a16:creationId xmlns:a16="http://schemas.microsoft.com/office/drawing/2014/main" id="{5E59BA57-1136-41F9-86C6-29BC1BC57975}"/>
              </a:ext>
            </a:extLst>
          </p:cNvPr>
          <p:cNvSpPr txBox="1"/>
          <p:nvPr/>
        </p:nvSpPr>
        <p:spPr>
          <a:xfrm>
            <a:off x="2973659" y="952845"/>
            <a:ext cx="6244682" cy="579967"/>
          </a:xfrm>
          <a:prstGeom prst="rect">
            <a:avLst/>
          </a:prstGeom>
          <a:noFill/>
        </p:spPr>
        <p:txBody>
          <a:bodyPr wrap="square">
            <a:spAutoFit/>
          </a:bodyPr>
          <a:lstStyle/>
          <a:p>
            <a:pPr algn="ctr">
              <a:lnSpc>
                <a:spcPct val="150000"/>
              </a:lnSpc>
            </a:pPr>
            <a:r>
              <a:rPr lang="en-US" sz="2400" b="1" kern="100" dirty="0">
                <a:solidFill>
                  <a:srgbClr val="002060"/>
                </a:solidFill>
                <a:latin typeface="Times New Roman" panose="02020603050405020304" pitchFamily="18" charset="0"/>
                <a:cs typeface="+mj-cs"/>
              </a:rPr>
              <a:t>4. Team-Based Elicitation</a:t>
            </a:r>
          </a:p>
        </p:txBody>
      </p:sp>
      <p:sp>
        <p:nvSpPr>
          <p:cNvPr id="9" name="TextBox 8">
            <a:extLst>
              <a:ext uri="{FF2B5EF4-FFF2-40B4-BE49-F238E27FC236}">
                <a16:creationId xmlns:a16="http://schemas.microsoft.com/office/drawing/2014/main" id="{086C7FAA-A447-40E0-B35E-3608126BF0B3}"/>
              </a:ext>
            </a:extLst>
          </p:cNvPr>
          <p:cNvSpPr txBox="1"/>
          <p:nvPr/>
        </p:nvSpPr>
        <p:spPr>
          <a:xfrm>
            <a:off x="451061" y="1663882"/>
            <a:ext cx="11401322" cy="400110"/>
          </a:xfrm>
          <a:prstGeom prst="rect">
            <a:avLst/>
          </a:prstGeom>
          <a:noFill/>
        </p:spPr>
        <p:txBody>
          <a:bodyPr wrap="square">
            <a:spAutoFit/>
          </a:bodyPr>
          <a:lstStyle/>
          <a:p>
            <a:pPr marL="342900" indent="-342900">
              <a:buFont typeface="Wingdings" panose="05000000000000000000" pitchFamily="2" charset="2"/>
              <a:buChar char="ü"/>
            </a:pPr>
            <a:r>
              <a:rPr lang="en-US" sz="2000" kern="100" dirty="0">
                <a:latin typeface="Times New Roman" panose="02020603050405020304" pitchFamily="18" charset="0"/>
                <a:cs typeface="+mj-cs"/>
              </a:rPr>
              <a:t>Brainstorming is useful when hazards have to be conceived (abstractly imagined) and predicted (foreseen). </a:t>
            </a:r>
            <a:endParaRPr lang="ar-EG" sz="2000" kern="100" dirty="0">
              <a:latin typeface="Times New Roman" panose="02020603050405020304" pitchFamily="18" charset="0"/>
              <a:cs typeface="+mj-cs"/>
            </a:endParaRPr>
          </a:p>
        </p:txBody>
      </p:sp>
      <p:sp>
        <p:nvSpPr>
          <p:cNvPr id="11" name="TextBox 10">
            <a:extLst>
              <a:ext uri="{FF2B5EF4-FFF2-40B4-BE49-F238E27FC236}">
                <a16:creationId xmlns:a16="http://schemas.microsoft.com/office/drawing/2014/main" id="{94431AD0-38E5-4B6F-BDF7-22739E9BE27E}"/>
              </a:ext>
            </a:extLst>
          </p:cNvPr>
          <p:cNvSpPr txBox="1"/>
          <p:nvPr/>
        </p:nvSpPr>
        <p:spPr>
          <a:xfrm>
            <a:off x="451061" y="2356694"/>
            <a:ext cx="11401322" cy="707886"/>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b="0" dirty="0"/>
              <a:t>Certain A multidisciplinary, cross-functional team with specific system knowledge can help identify many potential operational risks.</a:t>
            </a:r>
            <a:endParaRPr lang="ar-EG" b="0" dirty="0"/>
          </a:p>
        </p:txBody>
      </p:sp>
      <p:sp>
        <p:nvSpPr>
          <p:cNvPr id="13" name="TextBox 12">
            <a:extLst>
              <a:ext uri="{FF2B5EF4-FFF2-40B4-BE49-F238E27FC236}">
                <a16:creationId xmlns:a16="http://schemas.microsoft.com/office/drawing/2014/main" id="{B9B84548-27CB-4173-83BA-8F758795F93E}"/>
              </a:ext>
            </a:extLst>
          </p:cNvPr>
          <p:cNvSpPr txBox="1"/>
          <p:nvPr/>
        </p:nvSpPr>
        <p:spPr>
          <a:xfrm>
            <a:off x="451061" y="3200377"/>
            <a:ext cx="11401322" cy="707886"/>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b="0" dirty="0"/>
              <a:t>This method capitalizes on the wide range of knowledge and experience of team members, especially tacit knowledge. </a:t>
            </a:r>
            <a:endParaRPr lang="ar-EG" b="0" dirty="0"/>
          </a:p>
        </p:txBody>
      </p:sp>
      <p:sp>
        <p:nvSpPr>
          <p:cNvPr id="15" name="TextBox 14">
            <a:extLst>
              <a:ext uri="{FF2B5EF4-FFF2-40B4-BE49-F238E27FC236}">
                <a16:creationId xmlns:a16="http://schemas.microsoft.com/office/drawing/2014/main" id="{E34FC4FD-083D-473F-8FC1-53642E73F9A8}"/>
              </a:ext>
            </a:extLst>
          </p:cNvPr>
          <p:cNvSpPr txBox="1"/>
          <p:nvPr/>
        </p:nvSpPr>
        <p:spPr>
          <a:xfrm>
            <a:off x="451061" y="3977144"/>
            <a:ext cx="11401322" cy="1015663"/>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b="0" dirty="0"/>
              <a:t>Representatives in the organizational functions related to the system of interest should be included, starting with the operators, supervisors, design and quality engineers, maintenance personnel, and all other workers who directly interact with the system of interest. </a:t>
            </a:r>
            <a:endParaRPr lang="ar-EG" b="0" dirty="0"/>
          </a:p>
        </p:txBody>
      </p:sp>
      <p:sp>
        <p:nvSpPr>
          <p:cNvPr id="14" name="TextBox 13">
            <a:extLst>
              <a:ext uri="{FF2B5EF4-FFF2-40B4-BE49-F238E27FC236}">
                <a16:creationId xmlns:a16="http://schemas.microsoft.com/office/drawing/2014/main" id="{70DEE8C4-E549-4680-8DF1-BB118EAE798E}"/>
              </a:ext>
            </a:extLst>
          </p:cNvPr>
          <p:cNvSpPr txBox="1"/>
          <p:nvPr/>
        </p:nvSpPr>
        <p:spPr>
          <a:xfrm>
            <a:off x="451061" y="5152415"/>
            <a:ext cx="11302324" cy="707886"/>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0" kern="100">
                <a:latin typeface="Times New Roman" panose="02020603050405020304" pitchFamily="18" charset="0"/>
                <a:cs typeface="+mj-cs"/>
              </a:defRPr>
            </a:lvl1pPr>
          </a:lstStyle>
          <a:p>
            <a:r>
              <a:rPr lang="en-US" dirty="0"/>
              <a:t>Occupational and safety experts, health specialists, and other personnel experienced with industry-specific risks are also good candidates to be included as team members.</a:t>
            </a:r>
            <a:endParaRPr lang="ar-EG" dirty="0"/>
          </a:p>
        </p:txBody>
      </p:sp>
    </p:spTree>
    <p:custDataLst>
      <p:tags r:id="rId1"/>
    </p:custDataLst>
    <p:extLst>
      <p:ext uri="{BB962C8B-B14F-4D97-AF65-F5344CB8AC3E}">
        <p14:creationId xmlns:p14="http://schemas.microsoft.com/office/powerpoint/2010/main" val="2533015530"/>
      </p:ext>
    </p:extLst>
  </p:cSld>
  <p:clrMapOvr>
    <a:masterClrMapping/>
  </p:clrMapOvr>
  <mc:AlternateContent xmlns:mc="http://schemas.openxmlformats.org/markup-compatibility/2006" xmlns:p14="http://schemas.microsoft.com/office/powerpoint/2010/main">
    <mc:Choice Requires="p14">
      <p:transition spd="slow" p14:dur="2000" advTm="185027"/>
    </mc:Choice>
    <mc:Fallback xmlns="">
      <p:transition spd="slow" advTm="1850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 calcmode="lin" valueType="num">
                                      <p:cBhvr additive="base">
                                        <p:cTn id="1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0" end="0"/>
                                            </p:txEl>
                                          </p:spTgt>
                                        </p:tgtEl>
                                        <p:attrNameLst>
                                          <p:attrName>style.visibility</p:attrName>
                                        </p:attrNameLst>
                                      </p:cBhvr>
                                      <p:to>
                                        <p:strVal val="visible"/>
                                      </p:to>
                                    </p:set>
                                    <p:anim calcmode="lin" valueType="num">
                                      <p:cBhvr additive="base">
                                        <p:cTn id="25"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anim calcmode="lin" valueType="num">
                                      <p:cBhvr additive="base">
                                        <p:cTn id="31"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5">
                                            <p:txEl>
                                              <p:pRg st="0" end="0"/>
                                            </p:txEl>
                                          </p:spTgt>
                                        </p:tgtEl>
                                        <p:attrNameLst>
                                          <p:attrName>style.visibility</p:attrName>
                                        </p:attrNameLst>
                                      </p:cBhvr>
                                      <p:to>
                                        <p:strVal val="visible"/>
                                      </p:to>
                                    </p:set>
                                    <p:anim calcmode="lin" valueType="num">
                                      <p:cBhvr additive="base">
                                        <p:cTn id="3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4">
                                            <p:txEl>
                                              <p:pRg st="0" end="0"/>
                                            </p:txEl>
                                          </p:spTgt>
                                        </p:tgtEl>
                                        <p:attrNameLst>
                                          <p:attrName>style.visibility</p:attrName>
                                        </p:attrNameLst>
                                      </p:cBhvr>
                                      <p:to>
                                        <p:strVal val="visible"/>
                                      </p:to>
                                    </p:set>
                                    <p:anim calcmode="lin" valueType="num">
                                      <p:cBhvr additive="base">
                                        <p:cTn id="4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C1F1851C-6D0E-4724-9818-0E41267ACDBA}"/>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3-3-2-4. Ways of operational risk Classifications </a:t>
            </a:r>
          </a:p>
        </p:txBody>
      </p:sp>
      <p:sp>
        <p:nvSpPr>
          <p:cNvPr id="8" name="TextBox 7">
            <a:extLst>
              <a:ext uri="{FF2B5EF4-FFF2-40B4-BE49-F238E27FC236}">
                <a16:creationId xmlns:a16="http://schemas.microsoft.com/office/drawing/2014/main" id="{5E59BA57-1136-41F9-86C6-29BC1BC57975}"/>
              </a:ext>
            </a:extLst>
          </p:cNvPr>
          <p:cNvSpPr txBox="1"/>
          <p:nvPr/>
        </p:nvSpPr>
        <p:spPr>
          <a:xfrm>
            <a:off x="2973659" y="952845"/>
            <a:ext cx="6244682" cy="579967"/>
          </a:xfrm>
          <a:prstGeom prst="rect">
            <a:avLst/>
          </a:prstGeom>
          <a:noFill/>
        </p:spPr>
        <p:txBody>
          <a:bodyPr wrap="square">
            <a:spAutoFit/>
          </a:bodyPr>
          <a:lstStyle/>
          <a:p>
            <a:pPr algn="ctr">
              <a:lnSpc>
                <a:spcPct val="150000"/>
              </a:lnSpc>
            </a:pPr>
            <a:r>
              <a:rPr lang="en-US" sz="2400" b="1" kern="100" dirty="0">
                <a:solidFill>
                  <a:srgbClr val="002060"/>
                </a:solidFill>
                <a:latin typeface="Times New Roman" panose="02020603050405020304" pitchFamily="18" charset="0"/>
                <a:cs typeface="+mj-cs"/>
              </a:rPr>
              <a:t>4. Team-Based Elicitation</a:t>
            </a:r>
          </a:p>
        </p:txBody>
      </p:sp>
      <p:sp>
        <p:nvSpPr>
          <p:cNvPr id="9" name="TextBox 8">
            <a:extLst>
              <a:ext uri="{FF2B5EF4-FFF2-40B4-BE49-F238E27FC236}">
                <a16:creationId xmlns:a16="http://schemas.microsoft.com/office/drawing/2014/main" id="{086C7FAA-A447-40E0-B35E-3608126BF0B3}"/>
              </a:ext>
            </a:extLst>
          </p:cNvPr>
          <p:cNvSpPr txBox="1"/>
          <p:nvPr/>
        </p:nvSpPr>
        <p:spPr>
          <a:xfrm>
            <a:off x="451061" y="1496617"/>
            <a:ext cx="7432086" cy="461665"/>
          </a:xfrm>
          <a:prstGeom prst="rect">
            <a:avLst/>
          </a:prstGeom>
          <a:noFill/>
        </p:spPr>
        <p:txBody>
          <a:bodyPr wrap="square">
            <a:spAutoFit/>
          </a:bodyPr>
          <a:lstStyle/>
          <a:p>
            <a:pPr algn="ctr"/>
            <a:r>
              <a:rPr lang="en-US" sz="2400" b="1" u="sng" kern="100" dirty="0">
                <a:solidFill>
                  <a:srgbClr val="002060"/>
                </a:solidFill>
                <a:latin typeface="Times New Roman" panose="02020603050405020304" pitchFamily="18" charset="0"/>
                <a:cs typeface="+mj-cs"/>
              </a:rPr>
              <a:t>Characteristics of the team-based elicitation method</a:t>
            </a:r>
            <a:endParaRPr lang="ar-EG" sz="2400" b="1" u="sng" kern="100" dirty="0">
              <a:solidFill>
                <a:srgbClr val="002060"/>
              </a:solidFill>
              <a:latin typeface="Times New Roman" panose="02020603050405020304" pitchFamily="18" charset="0"/>
              <a:cs typeface="+mj-cs"/>
            </a:endParaRPr>
          </a:p>
        </p:txBody>
      </p:sp>
      <p:sp>
        <p:nvSpPr>
          <p:cNvPr id="11" name="TextBox 10">
            <a:extLst>
              <a:ext uri="{FF2B5EF4-FFF2-40B4-BE49-F238E27FC236}">
                <a16:creationId xmlns:a16="http://schemas.microsoft.com/office/drawing/2014/main" id="{94431AD0-38E5-4B6F-BDF7-22739E9BE27E}"/>
              </a:ext>
            </a:extLst>
          </p:cNvPr>
          <p:cNvSpPr txBox="1"/>
          <p:nvPr/>
        </p:nvSpPr>
        <p:spPr>
          <a:xfrm>
            <a:off x="460711" y="2190823"/>
            <a:ext cx="7422436" cy="1200329"/>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sz="2400" b="0" dirty="0"/>
              <a:t>Collective expertise and experience is important to ensure that as many potential hazards as possible are identified.</a:t>
            </a:r>
            <a:endParaRPr lang="ar-EG" sz="2400" b="0" dirty="0"/>
          </a:p>
        </p:txBody>
      </p:sp>
      <p:sp>
        <p:nvSpPr>
          <p:cNvPr id="13" name="TextBox 12">
            <a:extLst>
              <a:ext uri="{FF2B5EF4-FFF2-40B4-BE49-F238E27FC236}">
                <a16:creationId xmlns:a16="http://schemas.microsoft.com/office/drawing/2014/main" id="{B9B84548-27CB-4173-83BA-8F758795F93E}"/>
              </a:ext>
            </a:extLst>
          </p:cNvPr>
          <p:cNvSpPr txBox="1"/>
          <p:nvPr/>
        </p:nvSpPr>
        <p:spPr>
          <a:xfrm>
            <a:off x="451061" y="3623693"/>
            <a:ext cx="7332490" cy="830997"/>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sz="2400" b="0" dirty="0"/>
              <a:t>A meeting or workshop format may be helpful in gathering data quickly. </a:t>
            </a:r>
            <a:endParaRPr lang="ar-EG" sz="2400" b="0" dirty="0"/>
          </a:p>
        </p:txBody>
      </p:sp>
      <p:sp>
        <p:nvSpPr>
          <p:cNvPr id="15" name="TextBox 14">
            <a:extLst>
              <a:ext uri="{FF2B5EF4-FFF2-40B4-BE49-F238E27FC236}">
                <a16:creationId xmlns:a16="http://schemas.microsoft.com/office/drawing/2014/main" id="{E34FC4FD-083D-473F-8FC1-53642E73F9A8}"/>
              </a:ext>
            </a:extLst>
          </p:cNvPr>
          <p:cNvSpPr txBox="1"/>
          <p:nvPr/>
        </p:nvSpPr>
        <p:spPr>
          <a:xfrm>
            <a:off x="460711" y="4761218"/>
            <a:ext cx="7487808" cy="1200329"/>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sz="2400" b="0" dirty="0"/>
              <a:t>In the end, it is important to collect as much information as possible about the system to help us identify all potential hazards to the system.</a:t>
            </a:r>
            <a:endParaRPr lang="ar-EG" sz="2400" b="0" dirty="0"/>
          </a:p>
        </p:txBody>
      </p:sp>
      <p:pic>
        <p:nvPicPr>
          <p:cNvPr id="12" name="Picture 11">
            <a:extLst>
              <a:ext uri="{FF2B5EF4-FFF2-40B4-BE49-F238E27FC236}">
                <a16:creationId xmlns:a16="http://schemas.microsoft.com/office/drawing/2014/main" id="{42F37AD9-D840-4C8C-8E52-CBE9FECFFE0F}"/>
              </a:ext>
            </a:extLst>
          </p:cNvPr>
          <p:cNvPicPr>
            <a:picLocks noChangeAspect="1"/>
          </p:cNvPicPr>
          <p:nvPr/>
        </p:nvPicPr>
        <p:blipFill>
          <a:blip r:embed="rId4"/>
          <a:stretch>
            <a:fillRect/>
          </a:stretch>
        </p:blipFill>
        <p:spPr>
          <a:xfrm>
            <a:off x="8303702" y="1203706"/>
            <a:ext cx="3623449" cy="494639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custDataLst>
      <p:tags r:id="rId1"/>
    </p:custDataLst>
    <p:extLst>
      <p:ext uri="{BB962C8B-B14F-4D97-AF65-F5344CB8AC3E}">
        <p14:creationId xmlns:p14="http://schemas.microsoft.com/office/powerpoint/2010/main" val="2658406179"/>
      </p:ext>
    </p:extLst>
  </p:cSld>
  <p:clrMapOvr>
    <a:masterClrMapping/>
  </p:clrMapOvr>
  <mc:AlternateContent xmlns:mc="http://schemas.openxmlformats.org/markup-compatibility/2006" xmlns:p14="http://schemas.microsoft.com/office/powerpoint/2010/main">
    <mc:Choice Requires="p14">
      <p:transition spd="slow" p14:dur="2000" advTm="111407"/>
    </mc:Choice>
    <mc:Fallback xmlns="">
      <p:transition spd="slow" advTm="1114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additive="base">
                                        <p:cTn id="1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anim calcmode="lin" valueType="num">
                                      <p:cBhvr additive="base">
                                        <p:cTn id="25"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0" end="0"/>
                                            </p:txEl>
                                          </p:spTgt>
                                        </p:tgtEl>
                                        <p:attrNameLst>
                                          <p:attrName>style.visibility</p:attrName>
                                        </p:attrNameLst>
                                      </p:cBhvr>
                                      <p:to>
                                        <p:strVal val="visible"/>
                                      </p:to>
                                    </p:set>
                                    <p:anim calcmode="lin" valueType="num">
                                      <p:cBhvr additive="base">
                                        <p:cTn id="31"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xEl>
                                              <p:pRg st="0" end="0"/>
                                            </p:txEl>
                                          </p:spTgt>
                                        </p:tgtEl>
                                        <p:attrNameLst>
                                          <p:attrName>style.visibility</p:attrName>
                                        </p:attrNameLst>
                                      </p:cBhvr>
                                      <p:to>
                                        <p:strVal val="visible"/>
                                      </p:to>
                                    </p:set>
                                    <p:anim calcmode="lin" valueType="num">
                                      <p:cBhvr additive="base">
                                        <p:cTn id="3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additive="base">
                                        <p:cTn id="43"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3897F767-6E7A-41B5-8CA8-2D3A15F75D3F}"/>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3-3-2-5. Ways of operational risk Classifications </a:t>
            </a:r>
          </a:p>
        </p:txBody>
      </p:sp>
      <p:sp>
        <p:nvSpPr>
          <p:cNvPr id="8" name="TextBox 7">
            <a:extLst>
              <a:ext uri="{FF2B5EF4-FFF2-40B4-BE49-F238E27FC236}">
                <a16:creationId xmlns:a16="http://schemas.microsoft.com/office/drawing/2014/main" id="{60646827-DE0B-4183-9631-FB4C97E0CD25}"/>
              </a:ext>
            </a:extLst>
          </p:cNvPr>
          <p:cNvSpPr txBox="1"/>
          <p:nvPr/>
        </p:nvSpPr>
        <p:spPr>
          <a:xfrm>
            <a:off x="2973659" y="952845"/>
            <a:ext cx="6244682" cy="579967"/>
          </a:xfrm>
          <a:prstGeom prst="rect">
            <a:avLst/>
          </a:prstGeom>
          <a:noFill/>
        </p:spPr>
        <p:txBody>
          <a:bodyPr wrap="square">
            <a:spAutoFit/>
          </a:bodyPr>
          <a:lstStyle/>
          <a:p>
            <a:pPr algn="ctr">
              <a:lnSpc>
                <a:spcPct val="150000"/>
              </a:lnSpc>
            </a:pPr>
            <a:r>
              <a:rPr lang="en-US" sz="2400" b="1" kern="100" dirty="0">
                <a:solidFill>
                  <a:srgbClr val="002060"/>
                </a:solidFill>
                <a:latin typeface="Times New Roman" panose="02020603050405020304" pitchFamily="18" charset="0"/>
                <a:cs typeface="+mj-cs"/>
              </a:rPr>
              <a:t>5. Modeling</a:t>
            </a:r>
            <a:endParaRPr lang="ar-EG" sz="2400" b="1" kern="100" dirty="0">
              <a:solidFill>
                <a:srgbClr val="002060"/>
              </a:solidFill>
              <a:latin typeface="Times New Roman" panose="02020603050405020304" pitchFamily="18" charset="0"/>
              <a:cs typeface="+mj-cs"/>
            </a:endParaRPr>
          </a:p>
        </p:txBody>
      </p:sp>
      <p:sp>
        <p:nvSpPr>
          <p:cNvPr id="9" name="TextBox 8">
            <a:extLst>
              <a:ext uri="{FF2B5EF4-FFF2-40B4-BE49-F238E27FC236}">
                <a16:creationId xmlns:a16="http://schemas.microsoft.com/office/drawing/2014/main" id="{E061E394-D9C7-4C48-AEBC-7C4E8B7078D9}"/>
              </a:ext>
            </a:extLst>
          </p:cNvPr>
          <p:cNvSpPr txBox="1"/>
          <p:nvPr/>
        </p:nvSpPr>
        <p:spPr>
          <a:xfrm>
            <a:off x="492512" y="1826157"/>
            <a:ext cx="11388313" cy="3416320"/>
          </a:xfrm>
          <a:prstGeom prst="rect">
            <a:avLst/>
          </a:prstGeom>
          <a:noFill/>
        </p:spPr>
        <p:txBody>
          <a:bodyPr wrap="square">
            <a:spAutoFit/>
          </a:bodyPr>
          <a:lstStyle/>
          <a:p>
            <a:pPr marL="342900" indent="-342900">
              <a:buFont typeface="Wingdings" panose="05000000000000000000" pitchFamily="2" charset="2"/>
              <a:buChar char="§"/>
            </a:pPr>
            <a:r>
              <a:rPr lang="en-US" sz="2400" kern="100" dirty="0">
                <a:latin typeface="Times New Roman" panose="02020603050405020304" pitchFamily="18" charset="0"/>
                <a:cs typeface="+mj-cs"/>
              </a:rPr>
              <a:t>Models are used to identify potential risk events. </a:t>
            </a:r>
          </a:p>
          <a:p>
            <a:pPr marL="342900" indent="-342900">
              <a:buFont typeface="Wingdings" panose="05000000000000000000" pitchFamily="2" charset="2"/>
              <a:buChar char="§"/>
            </a:pPr>
            <a:endParaRPr lang="en-US" sz="2400" kern="100" dirty="0">
              <a:latin typeface="Times New Roman" panose="02020603050405020304" pitchFamily="18" charset="0"/>
              <a:cs typeface="+mj-cs"/>
            </a:endParaRPr>
          </a:p>
          <a:p>
            <a:pPr marL="342900" indent="-342900">
              <a:buFont typeface="Wingdings" panose="05000000000000000000" pitchFamily="2" charset="2"/>
              <a:buChar char="§"/>
            </a:pPr>
            <a:r>
              <a:rPr lang="en-US" sz="2400" kern="100" dirty="0">
                <a:latin typeface="Times New Roman" panose="02020603050405020304" pitchFamily="18" charset="0"/>
                <a:cs typeface="+mj-cs"/>
              </a:rPr>
              <a:t>Models include analytical, mathematical, physical, mental, and other types, which may be used to represent a new system, the changes within the existing system, and the system’s external environment. </a:t>
            </a:r>
          </a:p>
          <a:p>
            <a:pPr marL="342900" indent="-342900">
              <a:buFont typeface="Wingdings" panose="05000000000000000000" pitchFamily="2" charset="2"/>
              <a:buChar char="§"/>
            </a:pPr>
            <a:endParaRPr lang="en-US" sz="2400" kern="100" dirty="0">
              <a:latin typeface="Times New Roman" panose="02020603050405020304" pitchFamily="18" charset="0"/>
              <a:cs typeface="+mj-cs"/>
            </a:endParaRPr>
          </a:p>
          <a:p>
            <a:pPr marL="342900" indent="-342900">
              <a:buFont typeface="Wingdings" panose="05000000000000000000" pitchFamily="2" charset="2"/>
              <a:buChar char="§"/>
            </a:pPr>
            <a:r>
              <a:rPr lang="en-US" sz="2400" kern="100" dirty="0">
                <a:latin typeface="Times New Roman" panose="02020603050405020304" pitchFamily="18" charset="0"/>
                <a:cs typeface="+mj-cs"/>
              </a:rPr>
              <a:t>Many models of these types often include computer simulations. </a:t>
            </a:r>
          </a:p>
          <a:p>
            <a:pPr marL="342900" indent="-342900">
              <a:buFont typeface="Wingdings" panose="05000000000000000000" pitchFamily="2" charset="2"/>
              <a:buChar char="§"/>
            </a:pPr>
            <a:r>
              <a:rPr lang="en-US" sz="2400" kern="100" dirty="0">
                <a:latin typeface="Times New Roman" panose="02020603050405020304" pitchFamily="18" charset="0"/>
                <a:cs typeface="+mj-cs"/>
              </a:rPr>
              <a:t>Consider as an example the prototype modeling of cars and airplanes to identify which components will most likely fail after extensive use under various scenarios.</a:t>
            </a:r>
            <a:endParaRPr lang="ar-EG" sz="2400"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3313659454"/>
      </p:ext>
    </p:extLst>
  </p:cSld>
  <p:clrMapOvr>
    <a:masterClrMapping/>
  </p:clrMapOvr>
  <mc:AlternateContent xmlns:mc="http://schemas.openxmlformats.org/markup-compatibility/2006" xmlns:p14="http://schemas.microsoft.com/office/powerpoint/2010/main">
    <mc:Choice Requires="p14">
      <p:transition spd="slow" p14:dur="2000" advTm="226173"/>
    </mc:Choice>
    <mc:Fallback xmlns="">
      <p:transition spd="slow" advTm="2261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 calcmode="lin" valueType="num">
                                      <p:cBhvr additive="base">
                                        <p:cTn id="1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 calcmode="lin" valueType="num">
                                      <p:cBhvr additive="base">
                                        <p:cTn id="2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F51FE98-7C49-409D-B97B-490FC08E0A6B}"/>
              </a:ext>
            </a:extLst>
          </p:cNvPr>
          <p:cNvSpPr txBox="1"/>
          <p:nvPr/>
        </p:nvSpPr>
        <p:spPr>
          <a:xfrm>
            <a:off x="1915222" y="303758"/>
            <a:ext cx="8678437"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3-4. What are the causes and consequences?</a:t>
            </a:r>
            <a:endParaRPr lang="en-US" sz="2800" b="1" kern="100" dirty="0">
              <a:effectLst/>
              <a:latin typeface="Calibri" panose="020F0502020204030204" pitchFamily="34" charset="0"/>
              <a:ea typeface="Calibri" panose="020F0502020204030204" pitchFamily="34" charset="0"/>
              <a:cs typeface="+mj-cs"/>
            </a:endParaRPr>
          </a:p>
        </p:txBody>
      </p:sp>
      <p:sp>
        <p:nvSpPr>
          <p:cNvPr id="10" name="TextBox 9">
            <a:extLst>
              <a:ext uri="{FF2B5EF4-FFF2-40B4-BE49-F238E27FC236}">
                <a16:creationId xmlns:a16="http://schemas.microsoft.com/office/drawing/2014/main" id="{C4356CF6-B647-484F-80C4-B4C5480598B1}"/>
              </a:ext>
            </a:extLst>
          </p:cNvPr>
          <p:cNvSpPr txBox="1"/>
          <p:nvPr/>
        </p:nvSpPr>
        <p:spPr>
          <a:xfrm>
            <a:off x="395339" y="1214455"/>
            <a:ext cx="11401322" cy="830997"/>
          </a:xfrm>
          <a:prstGeom prst="rect">
            <a:avLst/>
          </a:prstGeom>
          <a:noFill/>
        </p:spPr>
        <p:txBody>
          <a:bodyPr wrap="square">
            <a:spAutoFit/>
          </a:bodyPr>
          <a:lstStyle/>
          <a:p>
            <a:pPr marL="342900" indent="-342900">
              <a:buFont typeface="Wingdings" panose="05000000000000000000" pitchFamily="2" charset="2"/>
              <a:buChar char="v"/>
            </a:pPr>
            <a:r>
              <a:rPr lang="en-US" sz="2400" kern="100" dirty="0">
                <a:latin typeface="Times New Roman" panose="02020603050405020304" pitchFamily="18" charset="0"/>
                <a:cs typeface="+mj-cs"/>
              </a:rPr>
              <a:t>this phase is to describe these events for the purpose of extending understanding and knowledge about the risk</a:t>
            </a:r>
            <a:endParaRPr lang="ar-EG" sz="2400" kern="100" dirty="0">
              <a:latin typeface="Times New Roman" panose="02020603050405020304" pitchFamily="18" charset="0"/>
              <a:cs typeface="+mj-cs"/>
            </a:endParaRPr>
          </a:p>
        </p:txBody>
      </p:sp>
      <p:sp>
        <p:nvSpPr>
          <p:cNvPr id="12" name="TextBox 11">
            <a:extLst>
              <a:ext uri="{FF2B5EF4-FFF2-40B4-BE49-F238E27FC236}">
                <a16:creationId xmlns:a16="http://schemas.microsoft.com/office/drawing/2014/main" id="{5A5702AC-71D0-4389-B9DE-EB51C9ACF800}"/>
              </a:ext>
            </a:extLst>
          </p:cNvPr>
          <p:cNvSpPr txBox="1"/>
          <p:nvPr/>
        </p:nvSpPr>
        <p:spPr>
          <a:xfrm>
            <a:off x="535259" y="2568564"/>
            <a:ext cx="11261401" cy="2308324"/>
          </a:xfrm>
          <a:prstGeom prst="rect">
            <a:avLst/>
          </a:prstGeom>
          <a:noFill/>
        </p:spPr>
        <p:txBody>
          <a:bodyPr wrap="square">
            <a:spAutoFit/>
          </a:bodyPr>
          <a:lstStyle/>
          <a:p>
            <a:pPr marL="342900" indent="-342900">
              <a:buFont typeface="Wingdings" panose="05000000000000000000" pitchFamily="2" charset="2"/>
              <a:buChar char="ü"/>
            </a:pPr>
            <a:r>
              <a:rPr lang="en-US" sz="2400" kern="100" dirty="0">
                <a:latin typeface="Times New Roman" panose="02020603050405020304" pitchFamily="18" charset="0"/>
                <a:cs typeface="+mj-cs"/>
              </a:rPr>
              <a:t>This involves establishing causality, identifying root causes and their likelihood, as well as characterizing consequences and impact.</a:t>
            </a:r>
          </a:p>
          <a:p>
            <a:r>
              <a:rPr lang="en-US" sz="2400" kern="100" dirty="0">
                <a:latin typeface="Times New Roman" panose="02020603050405020304" pitchFamily="18" charset="0"/>
                <a:cs typeface="+mj-cs"/>
              </a:rPr>
              <a:t> </a:t>
            </a:r>
          </a:p>
          <a:p>
            <a:pPr marL="342900" indent="-342900">
              <a:buFont typeface="Wingdings" panose="05000000000000000000" pitchFamily="2" charset="2"/>
              <a:buChar char="ü"/>
            </a:pPr>
            <a:r>
              <a:rPr lang="en-US" sz="2400" kern="100" dirty="0">
                <a:latin typeface="Times New Roman" panose="02020603050405020304" pitchFamily="18" charset="0"/>
                <a:cs typeface="+mj-cs"/>
              </a:rPr>
              <a:t>This helps in developing more appropriate and effective decisions or actions related to the management of risk. </a:t>
            </a:r>
          </a:p>
          <a:p>
            <a:pPr marL="342900" indent="-342900">
              <a:buFont typeface="Wingdings" panose="05000000000000000000" pitchFamily="2" charset="2"/>
              <a:buChar char="ü"/>
            </a:pPr>
            <a:endParaRPr lang="en-US" sz="2400" kern="1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E757A93F-3967-481C-AAB8-2434C3E428ED}"/>
              </a:ext>
            </a:extLst>
          </p:cNvPr>
          <p:cNvSpPr txBox="1"/>
          <p:nvPr/>
        </p:nvSpPr>
        <p:spPr>
          <a:xfrm>
            <a:off x="3134887" y="5002755"/>
            <a:ext cx="6239106" cy="461665"/>
          </a:xfrm>
          <a:prstGeom prst="rect">
            <a:avLst/>
          </a:prstGeom>
          <a:noFill/>
        </p:spPr>
        <p:txBody>
          <a:bodyPr wrap="square">
            <a:spAutoFit/>
          </a:bodyPr>
          <a:lstStyle/>
          <a:p>
            <a:pPr marL="342900" indent="-342900" algn="ctr">
              <a:buFont typeface="Wingdings" panose="05000000000000000000" pitchFamily="2" charset="2"/>
              <a:buChar char="q"/>
            </a:pPr>
            <a:r>
              <a:rPr lang="en-US" sz="2400" b="1" u="sng" kern="100" dirty="0">
                <a:solidFill>
                  <a:srgbClr val="C00000"/>
                </a:solidFill>
                <a:latin typeface="Times New Roman" panose="02020603050405020304" pitchFamily="18" charset="0"/>
                <a:cs typeface="+mj-cs"/>
              </a:rPr>
              <a:t>Invoking the notion of the systems</a:t>
            </a:r>
            <a:endParaRPr lang="ar-EG" sz="2400" b="1" u="sng" kern="100" dirty="0">
              <a:solidFill>
                <a:srgbClr val="C00000"/>
              </a:solidFill>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3473032999"/>
      </p:ext>
    </p:extLst>
  </p:cSld>
  <p:clrMapOvr>
    <a:masterClrMapping/>
  </p:clrMapOvr>
  <mc:AlternateContent xmlns:mc="http://schemas.openxmlformats.org/markup-compatibility/2006" xmlns:p14="http://schemas.microsoft.com/office/powerpoint/2010/main">
    <mc:Choice Requires="p14">
      <p:transition spd="slow" p14:dur="2000" advTm="237484"/>
    </mc:Choice>
    <mc:Fallback xmlns="">
      <p:transition spd="slow" advTm="2374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0" end="0"/>
                                            </p:txEl>
                                          </p:spTgt>
                                        </p:tgtEl>
                                        <p:attrNameLst>
                                          <p:attrName>style.visibility</p:attrName>
                                        </p:attrNameLst>
                                      </p:cBhvr>
                                      <p:to>
                                        <p:strVal val="visible"/>
                                      </p:to>
                                    </p:set>
                                    <p:anim calcmode="lin" valueType="num">
                                      <p:cBhvr additive="base">
                                        <p:cTn id="19"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2" end="2"/>
                                            </p:txEl>
                                          </p:spTgt>
                                        </p:tgtEl>
                                        <p:attrNameLst>
                                          <p:attrName>style.visibility</p:attrName>
                                        </p:attrNameLst>
                                      </p:cBhvr>
                                      <p:to>
                                        <p:strVal val="visible"/>
                                      </p:to>
                                    </p:set>
                                    <p:anim calcmode="lin" valueType="num">
                                      <p:cBhvr additive="base">
                                        <p:cTn id="25"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0" end="0"/>
                                            </p:txEl>
                                          </p:spTgt>
                                        </p:tgtEl>
                                        <p:attrNameLst>
                                          <p:attrName>style.visibility</p:attrName>
                                        </p:attrNameLst>
                                      </p:cBhvr>
                                      <p:to>
                                        <p:strVal val="visible"/>
                                      </p:to>
                                    </p:set>
                                    <p:anim calcmode="lin" valueType="num">
                                      <p:cBhvr additive="base">
                                        <p:cTn id="31"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F51FE98-7C49-409D-B97B-490FC08E0A6B}"/>
              </a:ext>
            </a:extLst>
          </p:cNvPr>
          <p:cNvSpPr txBox="1"/>
          <p:nvPr/>
        </p:nvSpPr>
        <p:spPr>
          <a:xfrm>
            <a:off x="1915222" y="303758"/>
            <a:ext cx="8678437"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3-4-1. What are the causes and consequences?</a:t>
            </a:r>
            <a:endParaRPr lang="en-US" sz="2800" b="1" kern="100" dirty="0">
              <a:effectLst/>
              <a:latin typeface="Calibri" panose="020F0502020204030204" pitchFamily="34" charset="0"/>
              <a:ea typeface="Calibri" panose="020F0502020204030204" pitchFamily="34" charset="0"/>
              <a:cs typeface="+mj-cs"/>
            </a:endParaRPr>
          </a:p>
        </p:txBody>
      </p:sp>
      <p:pic>
        <p:nvPicPr>
          <p:cNvPr id="11" name="Picture 10">
            <a:extLst>
              <a:ext uri="{FF2B5EF4-FFF2-40B4-BE49-F238E27FC236}">
                <a16:creationId xmlns:a16="http://schemas.microsoft.com/office/drawing/2014/main" id="{D5838A68-0936-4613-9E02-3079A98D15E7}"/>
              </a:ext>
            </a:extLst>
          </p:cNvPr>
          <p:cNvPicPr/>
          <p:nvPr/>
        </p:nvPicPr>
        <p:blipFill>
          <a:blip r:embed="rId4"/>
          <a:stretch>
            <a:fillRect/>
          </a:stretch>
        </p:blipFill>
        <p:spPr>
          <a:xfrm>
            <a:off x="1915222" y="1248368"/>
            <a:ext cx="7853246" cy="1807066"/>
          </a:xfrm>
          <a:prstGeom prst="rect">
            <a:avLst/>
          </a:prstGeom>
        </p:spPr>
      </p:pic>
      <p:sp>
        <p:nvSpPr>
          <p:cNvPr id="13" name="TextBox 12">
            <a:extLst>
              <a:ext uri="{FF2B5EF4-FFF2-40B4-BE49-F238E27FC236}">
                <a16:creationId xmlns:a16="http://schemas.microsoft.com/office/drawing/2014/main" id="{6BA1F2F1-0D72-41DF-B7D7-BA9D783BE175}"/>
              </a:ext>
            </a:extLst>
          </p:cNvPr>
          <p:cNvSpPr txBox="1"/>
          <p:nvPr/>
        </p:nvSpPr>
        <p:spPr>
          <a:xfrm>
            <a:off x="479503" y="2984062"/>
            <a:ext cx="11532066" cy="830997"/>
          </a:xfrm>
          <a:prstGeom prst="rect">
            <a:avLst/>
          </a:prstGeom>
          <a:noFill/>
        </p:spPr>
        <p:txBody>
          <a:bodyPr wrap="square">
            <a:spAutoFit/>
          </a:bodyPr>
          <a:lstStyle/>
          <a:p>
            <a:pPr marL="342900" indent="-342900">
              <a:buFont typeface="Wingdings" panose="05000000000000000000" pitchFamily="2" charset="2"/>
              <a:buChar char="q"/>
            </a:pPr>
            <a:r>
              <a:rPr lang="en-US" sz="2400" kern="100" dirty="0">
                <a:latin typeface="Times New Roman" panose="02020603050405020304" pitchFamily="18" charset="0"/>
                <a:cs typeface="+mj-cs"/>
              </a:rPr>
              <a:t>This Figure is a causal chain of events showing interaction between elements of a system, mechanics of fire, and the risk event of a fire in an industrial facility.</a:t>
            </a:r>
            <a:endParaRPr lang="ar-EG" sz="2400" kern="100" dirty="0">
              <a:latin typeface="Times New Roman" panose="02020603050405020304" pitchFamily="18" charset="0"/>
              <a:cs typeface="+mj-cs"/>
            </a:endParaRPr>
          </a:p>
        </p:txBody>
      </p:sp>
      <p:sp>
        <p:nvSpPr>
          <p:cNvPr id="10" name="TextBox 9">
            <a:extLst>
              <a:ext uri="{FF2B5EF4-FFF2-40B4-BE49-F238E27FC236}">
                <a16:creationId xmlns:a16="http://schemas.microsoft.com/office/drawing/2014/main" id="{353ABF5F-9903-4327-84CB-CEE32BB68E99}"/>
              </a:ext>
            </a:extLst>
          </p:cNvPr>
          <p:cNvSpPr txBox="1"/>
          <p:nvPr/>
        </p:nvSpPr>
        <p:spPr>
          <a:xfrm>
            <a:off x="2722292" y="4854952"/>
            <a:ext cx="6239106" cy="900183"/>
          </a:xfrm>
          <a:prstGeom prst="rect">
            <a:avLst/>
          </a:prstGeom>
          <a:noFill/>
        </p:spPr>
        <p:txBody>
          <a:bodyPr wrap="square">
            <a:spAutoFit/>
          </a:bodyPr>
          <a:lstStyle/>
          <a:p>
            <a:pPr marL="457200" algn="ctr">
              <a:lnSpc>
                <a:spcPct val="150000"/>
              </a:lnSpc>
              <a:spcAft>
                <a:spcPts val="800"/>
              </a:spcAft>
            </a:pPr>
            <a:r>
              <a:rPr lang="en-US" sz="1800" b="1" kern="100" dirty="0">
                <a:effectLst/>
                <a:latin typeface="Times New Roman" panose="02020603050405020304" pitchFamily="18" charset="0"/>
                <a:ea typeface="Calibri" panose="020F0502020204030204" pitchFamily="34" charset="0"/>
                <a:cs typeface="Arial" panose="020B0604020202020204" pitchFamily="34" charset="0"/>
              </a:rPr>
              <a:t>Figure 2.1.</a:t>
            </a:r>
          </a:p>
          <a:p>
            <a:pPr marL="457200" algn="ctr">
              <a:lnSpc>
                <a:spcPct val="150000"/>
              </a:lnSpc>
              <a:spcAft>
                <a:spcPts val="800"/>
              </a:spcAft>
            </a:pPr>
            <a:r>
              <a:rPr lang="en-US" sz="1400" dirty="0"/>
              <a:t>OPERATIONAL RISK MANAGEMENT</a:t>
            </a:r>
            <a:endParaRPr lang="en-US" sz="1400" b="1" kern="100" dirty="0">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982108088"/>
      </p:ext>
    </p:extLst>
  </p:cSld>
  <p:clrMapOvr>
    <a:masterClrMapping/>
  </p:clrMapOvr>
  <mc:AlternateContent xmlns:mc="http://schemas.openxmlformats.org/markup-compatibility/2006" xmlns:p14="http://schemas.microsoft.com/office/powerpoint/2010/main">
    <mc:Choice Requires="p14">
      <p:transition spd="slow" p14:dur="2000" advTm="180742"/>
    </mc:Choice>
    <mc:Fallback xmlns="">
      <p:transition spd="slow" advTm="1807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0" end="0"/>
                                            </p:txEl>
                                          </p:spTgt>
                                        </p:tgtEl>
                                        <p:attrNameLst>
                                          <p:attrName>style.visibility</p:attrName>
                                        </p:attrNameLst>
                                      </p:cBhvr>
                                      <p:to>
                                        <p:strVal val="visible"/>
                                      </p:to>
                                    </p:set>
                                    <p:anim calcmode="lin" valueType="num">
                                      <p:cBhvr additive="base">
                                        <p:cTn id="19"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F51FE98-7C49-409D-B97B-490FC08E0A6B}"/>
              </a:ext>
            </a:extLst>
          </p:cNvPr>
          <p:cNvSpPr txBox="1"/>
          <p:nvPr/>
        </p:nvSpPr>
        <p:spPr>
          <a:xfrm>
            <a:off x="1915222" y="303758"/>
            <a:ext cx="8678437"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3-4-2. What are the causes and consequences?</a:t>
            </a:r>
            <a:endParaRPr lang="en-US" sz="2800" b="1" kern="100" dirty="0">
              <a:effectLst/>
              <a:latin typeface="Calibri" panose="020F0502020204030204" pitchFamily="34" charset="0"/>
              <a:ea typeface="Calibri" panose="020F0502020204030204" pitchFamily="34" charset="0"/>
              <a:cs typeface="+mj-cs"/>
            </a:endParaRPr>
          </a:p>
        </p:txBody>
      </p:sp>
      <p:pic>
        <p:nvPicPr>
          <p:cNvPr id="11" name="Picture 10">
            <a:extLst>
              <a:ext uri="{FF2B5EF4-FFF2-40B4-BE49-F238E27FC236}">
                <a16:creationId xmlns:a16="http://schemas.microsoft.com/office/drawing/2014/main" id="{D5838A68-0936-4613-9E02-3079A98D15E7}"/>
              </a:ext>
            </a:extLst>
          </p:cNvPr>
          <p:cNvPicPr/>
          <p:nvPr/>
        </p:nvPicPr>
        <p:blipFill>
          <a:blip r:embed="rId4"/>
          <a:stretch>
            <a:fillRect/>
          </a:stretch>
        </p:blipFill>
        <p:spPr>
          <a:xfrm>
            <a:off x="981308" y="1368163"/>
            <a:ext cx="10437542" cy="948107"/>
          </a:xfrm>
          <a:prstGeom prst="rect">
            <a:avLst/>
          </a:prstGeom>
        </p:spPr>
      </p:pic>
      <p:sp>
        <p:nvSpPr>
          <p:cNvPr id="13" name="TextBox 12">
            <a:extLst>
              <a:ext uri="{FF2B5EF4-FFF2-40B4-BE49-F238E27FC236}">
                <a16:creationId xmlns:a16="http://schemas.microsoft.com/office/drawing/2014/main" id="{6BA1F2F1-0D72-41DF-B7D7-BA9D783BE175}"/>
              </a:ext>
            </a:extLst>
          </p:cNvPr>
          <p:cNvSpPr txBox="1"/>
          <p:nvPr/>
        </p:nvSpPr>
        <p:spPr>
          <a:xfrm>
            <a:off x="479503" y="2147727"/>
            <a:ext cx="11532066" cy="3911135"/>
          </a:xfrm>
          <a:prstGeom prst="rect">
            <a:avLst/>
          </a:prstGeom>
          <a:noFill/>
        </p:spPr>
        <p:txBody>
          <a:bodyPr wrap="square">
            <a:spAutoFit/>
          </a:bodyPr>
          <a:lstStyle/>
          <a:p>
            <a:pPr marL="457200" algn="ctr">
              <a:lnSpc>
                <a:spcPct val="150000"/>
              </a:lnSpc>
            </a:pPr>
            <a:r>
              <a:rPr lang="en-US" sz="2400" b="1" u="sng" kern="100"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Ultimately</a:t>
            </a:r>
          </a:p>
          <a:p>
            <a:pPr marL="457200">
              <a:lnSpc>
                <a:spcPct val="150000"/>
              </a:lnSpc>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 analysis of the causal chain of events leads to the identification of root causes. </a:t>
            </a:r>
          </a:p>
          <a:p>
            <a:pPr marL="457200">
              <a:lnSpc>
                <a:spcPct val="150000"/>
              </a:lnSpc>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The knowledge of various elements of a system and their interactions in time may explain how a risk event can eventually occur. for example, how humans use a machine in an industrial process, may be used to establish the causal chain of events. The key is to identify root causes to be addressed. Many cause analysis tools such as root cause analysis, fish bone diagram, Pareto charts, and scatter diagrams can be useful.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4135883640"/>
      </p:ext>
    </p:extLst>
  </p:cSld>
  <p:clrMapOvr>
    <a:masterClrMapping/>
  </p:clrMapOvr>
  <mc:AlternateContent xmlns:mc="http://schemas.openxmlformats.org/markup-compatibility/2006" xmlns:p14="http://schemas.microsoft.com/office/powerpoint/2010/main">
    <mc:Choice Requires="p14">
      <p:transition spd="slow" p14:dur="2000" advTm="129732"/>
    </mc:Choice>
    <mc:Fallback xmlns="">
      <p:transition spd="slow" advTm="1297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0" end="0"/>
                                            </p:txEl>
                                          </p:spTgt>
                                        </p:tgtEl>
                                        <p:attrNameLst>
                                          <p:attrName>style.visibility</p:attrName>
                                        </p:attrNameLst>
                                      </p:cBhvr>
                                      <p:to>
                                        <p:strVal val="visible"/>
                                      </p:to>
                                    </p:set>
                                    <p:anim calcmode="lin" valueType="num">
                                      <p:cBhvr additive="base">
                                        <p:cTn id="19"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1" end="1"/>
                                            </p:txEl>
                                          </p:spTgt>
                                        </p:tgtEl>
                                        <p:attrNameLst>
                                          <p:attrName>style.visibility</p:attrName>
                                        </p:attrNameLst>
                                      </p:cBhvr>
                                      <p:to>
                                        <p:strVal val="visible"/>
                                      </p:to>
                                    </p:set>
                                    <p:anim calcmode="lin" valueType="num">
                                      <p:cBhvr additive="base">
                                        <p:cTn id="25"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2" end="2"/>
                                            </p:txEl>
                                          </p:spTgt>
                                        </p:tgtEl>
                                        <p:attrNameLst>
                                          <p:attrName>style.visibility</p:attrName>
                                        </p:attrNameLst>
                                      </p:cBhvr>
                                      <p:to>
                                        <p:strVal val="visible"/>
                                      </p:to>
                                    </p:set>
                                    <p:anim calcmode="lin" valueType="num">
                                      <p:cBhvr additive="base">
                                        <p:cTn id="31"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F51FE98-7C49-409D-B97B-490FC08E0A6B}"/>
              </a:ext>
            </a:extLst>
          </p:cNvPr>
          <p:cNvSpPr txBox="1"/>
          <p:nvPr/>
        </p:nvSpPr>
        <p:spPr>
          <a:xfrm>
            <a:off x="1915222" y="303758"/>
            <a:ext cx="8678437"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3-4-3. What are the causes and consequences?</a:t>
            </a:r>
            <a:endParaRPr lang="en-US" sz="2800" b="1" kern="100" dirty="0">
              <a:effectLst/>
              <a:latin typeface="Calibri" panose="020F0502020204030204" pitchFamily="34" charset="0"/>
              <a:ea typeface="Calibri" panose="020F0502020204030204" pitchFamily="34" charset="0"/>
              <a:cs typeface="+mj-cs"/>
            </a:endParaRPr>
          </a:p>
        </p:txBody>
      </p:sp>
      <p:sp>
        <p:nvSpPr>
          <p:cNvPr id="10" name="TextBox 9">
            <a:extLst>
              <a:ext uri="{FF2B5EF4-FFF2-40B4-BE49-F238E27FC236}">
                <a16:creationId xmlns:a16="http://schemas.microsoft.com/office/drawing/2014/main" id="{2F51FD8D-6DCD-4981-A364-018D4F7DDAB2}"/>
              </a:ext>
            </a:extLst>
          </p:cNvPr>
          <p:cNvSpPr txBox="1"/>
          <p:nvPr/>
        </p:nvSpPr>
        <p:spPr>
          <a:xfrm>
            <a:off x="542693" y="1281736"/>
            <a:ext cx="11106613" cy="1569660"/>
          </a:xfrm>
          <a:prstGeom prst="rect">
            <a:avLst/>
          </a:prstGeom>
          <a:noFill/>
        </p:spPr>
        <p:txBody>
          <a:bodyPr wrap="square">
            <a:spAutoFit/>
          </a:bodyPr>
          <a:lstStyle/>
          <a:p>
            <a:r>
              <a:rPr lang="en-US" sz="2400" kern="100" dirty="0">
                <a:latin typeface="Times New Roman" panose="02020603050405020304" pitchFamily="18" charset="0"/>
                <a:cs typeface="+mj-cs"/>
              </a:rPr>
              <a:t>A causal chain is the path of influence running from a root cause to problem symptoms. Each link in the chain </a:t>
            </a:r>
            <a:r>
              <a:rPr lang="en-US" sz="2400" kern="100" dirty="0" err="1">
                <a:latin typeface="Times New Roman" panose="02020603050405020304" pitchFamily="18" charset="0"/>
                <a:cs typeface="+mj-cs"/>
              </a:rPr>
              <a:t>repressents</a:t>
            </a:r>
            <a:r>
              <a:rPr lang="en-US" sz="2400" kern="100" dirty="0">
                <a:latin typeface="Times New Roman" panose="02020603050405020304" pitchFamily="18" charset="0"/>
                <a:cs typeface="+mj-cs"/>
              </a:rPr>
              <a:t> something in the real world. At one end of the chain is the root cause. At the other end is the symptoms it causes. The many links between the two ends are the intermediate causes. How this works is explained in this diagram:</a:t>
            </a:r>
            <a:endParaRPr lang="ar-EG" sz="2400" kern="100" dirty="0">
              <a:latin typeface="Times New Roman" panose="02020603050405020304" pitchFamily="18" charset="0"/>
              <a:cs typeface="+mj-cs"/>
            </a:endParaRPr>
          </a:p>
        </p:txBody>
      </p:sp>
      <p:pic>
        <p:nvPicPr>
          <p:cNvPr id="6" name="Picture 5">
            <a:extLst>
              <a:ext uri="{FF2B5EF4-FFF2-40B4-BE49-F238E27FC236}">
                <a16:creationId xmlns:a16="http://schemas.microsoft.com/office/drawing/2014/main" id="{0631940A-EECA-4CC1-8FAE-9FE8869EABD1}"/>
              </a:ext>
            </a:extLst>
          </p:cNvPr>
          <p:cNvPicPr>
            <a:picLocks noChangeAspect="1"/>
          </p:cNvPicPr>
          <p:nvPr/>
        </p:nvPicPr>
        <p:blipFill>
          <a:blip r:embed="rId4"/>
          <a:stretch>
            <a:fillRect/>
          </a:stretch>
        </p:blipFill>
        <p:spPr>
          <a:xfrm>
            <a:off x="1305570" y="3628930"/>
            <a:ext cx="8820150" cy="2171700"/>
          </a:xfrm>
          <a:prstGeom prst="rect">
            <a:avLst/>
          </a:prstGeom>
        </p:spPr>
      </p:pic>
    </p:spTree>
    <p:custDataLst>
      <p:tags r:id="rId1"/>
    </p:custDataLst>
    <p:extLst>
      <p:ext uri="{BB962C8B-B14F-4D97-AF65-F5344CB8AC3E}">
        <p14:creationId xmlns:p14="http://schemas.microsoft.com/office/powerpoint/2010/main" val="3534028087"/>
      </p:ext>
    </p:extLst>
  </p:cSld>
  <p:clrMapOvr>
    <a:masterClrMapping/>
  </p:clrMapOvr>
  <mc:AlternateContent xmlns:mc="http://schemas.openxmlformats.org/markup-compatibility/2006" xmlns:p14="http://schemas.microsoft.com/office/powerpoint/2010/main">
    <mc:Choice Requires="p14">
      <p:transition spd="slow" p14:dur="2000" advTm="18984"/>
    </mc:Choice>
    <mc:Fallback xmlns="">
      <p:transition spd="slow" advTm="189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403E096-7FB8-430C-89D5-3A51123DB9FE}"/>
              </a:ext>
            </a:extLst>
          </p:cNvPr>
          <p:cNvSpPr txBox="1"/>
          <p:nvPr/>
        </p:nvSpPr>
        <p:spPr>
          <a:xfrm>
            <a:off x="1873404" y="303758"/>
            <a:ext cx="8697952"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3-5. </a:t>
            </a:r>
            <a:r>
              <a:rPr lang="en-US" sz="2800" b="1" kern="100" dirty="0">
                <a:latin typeface="Times New Roman" panose="02020603050405020304" pitchFamily="18" charset="0"/>
                <a:cs typeface="+mj-cs"/>
              </a:rPr>
              <a:t>What are the chances of occurrence</a:t>
            </a:r>
            <a:r>
              <a:rPr lang="en-US" sz="2800" b="1" kern="100" dirty="0">
                <a:effectLst/>
                <a:latin typeface="Times New Roman" panose="02020603050405020304" pitchFamily="18" charset="0"/>
                <a:ea typeface="Calibri" panose="020F0502020204030204" pitchFamily="34" charset="0"/>
                <a:cs typeface="+mj-cs"/>
              </a:rPr>
              <a:t>?</a:t>
            </a:r>
            <a:endParaRPr lang="en-US" sz="2800" b="1" kern="100" dirty="0">
              <a:effectLst/>
              <a:latin typeface="Calibri" panose="020F0502020204030204" pitchFamily="34" charset="0"/>
              <a:ea typeface="Calibri" panose="020F0502020204030204" pitchFamily="34" charset="0"/>
              <a:cs typeface="+mj-cs"/>
            </a:endParaRPr>
          </a:p>
        </p:txBody>
      </p:sp>
      <p:sp>
        <p:nvSpPr>
          <p:cNvPr id="8" name="TextBox 7">
            <a:extLst>
              <a:ext uri="{FF2B5EF4-FFF2-40B4-BE49-F238E27FC236}">
                <a16:creationId xmlns:a16="http://schemas.microsoft.com/office/drawing/2014/main" id="{DB2F5AFD-FDBE-41EA-BC4E-E4B06E8BB3AD}"/>
              </a:ext>
            </a:extLst>
          </p:cNvPr>
          <p:cNvSpPr txBox="1"/>
          <p:nvPr/>
        </p:nvSpPr>
        <p:spPr>
          <a:xfrm>
            <a:off x="669074" y="2925826"/>
            <a:ext cx="11004395" cy="2408865"/>
          </a:xfrm>
          <a:prstGeom prst="rect">
            <a:avLst/>
          </a:prstGeom>
          <a:noFill/>
        </p:spPr>
        <p:txBody>
          <a:bodyPr wrap="square">
            <a:spAutoFit/>
          </a:bodyPr>
          <a:lstStyle/>
          <a:p>
            <a:pPr marL="342900" marR="0" lvl="0" indent="-342900"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lang="en-US" sz="2300" kern="100" dirty="0">
                <a:solidFill>
                  <a:srgbClr val="002060"/>
                </a:solidFill>
                <a:latin typeface="Times New Roman" panose="02020603050405020304" pitchFamily="18" charset="0"/>
                <a:cs typeface="+mj-cs"/>
              </a:rPr>
              <a:t>The frequency or chance of occurrence of a risk event pertains to the quantitative or qualitative description of how often or how soon a particular risk event may occur. </a:t>
            </a:r>
          </a:p>
          <a:p>
            <a:pPr marL="342900" marR="0" lvl="0" indent="-342900"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lang="en-US" sz="2300" kern="100" dirty="0">
                <a:solidFill>
                  <a:srgbClr val="002060"/>
                </a:solidFill>
                <a:latin typeface="Times New Roman" panose="02020603050405020304" pitchFamily="18" charset="0"/>
                <a:cs typeface="+mj-cs"/>
              </a:rPr>
              <a:t>This is often derived from historical information or records of the risk event. </a:t>
            </a:r>
          </a:p>
          <a:p>
            <a:pPr marL="342900" marR="0" lvl="0" indent="-342900"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lang="en-US" sz="2300" kern="100" dirty="0">
                <a:solidFill>
                  <a:srgbClr val="002060"/>
                </a:solidFill>
                <a:latin typeface="Times New Roman" panose="02020603050405020304" pitchFamily="18" charset="0"/>
                <a:cs typeface="+mj-cs"/>
              </a:rPr>
              <a:t>This can also be derived from team-based elicitation</a:t>
            </a:r>
            <a:r>
              <a:rPr lang="en-US" sz="2300" kern="100" dirty="0">
                <a:latin typeface="Times New Roman" panose="02020603050405020304" pitchFamily="18" charset="0"/>
                <a:cs typeface="+mj-cs"/>
              </a:rPr>
              <a:t>.</a:t>
            </a:r>
          </a:p>
        </p:txBody>
      </p:sp>
      <p:sp>
        <p:nvSpPr>
          <p:cNvPr id="10" name="TextBox 9">
            <a:extLst>
              <a:ext uri="{FF2B5EF4-FFF2-40B4-BE49-F238E27FC236}">
                <a16:creationId xmlns:a16="http://schemas.microsoft.com/office/drawing/2014/main" id="{DC6ECCEE-1714-4E70-8F01-F08E2183F2AA}"/>
              </a:ext>
            </a:extLst>
          </p:cNvPr>
          <p:cNvSpPr txBox="1"/>
          <p:nvPr/>
        </p:nvSpPr>
        <p:spPr>
          <a:xfrm>
            <a:off x="748990" y="1033330"/>
            <a:ext cx="11004395" cy="1133965"/>
          </a:xfrm>
          <a:prstGeom prst="rect">
            <a:avLst/>
          </a:prstGeom>
          <a:noFill/>
        </p:spPr>
        <p:txBody>
          <a:bodyPr wrap="square">
            <a:spAutoFit/>
          </a:bodyPr>
          <a:lstStyle/>
          <a:p>
            <a:pPr marL="0" marR="0" lvl="0" indent="0"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Sequences of events that lead to a particular risk event, that is, the causal chain of events, need to be described in terms of their respective chances of occurrence. </a:t>
            </a:r>
          </a:p>
        </p:txBody>
      </p:sp>
    </p:spTree>
    <p:custDataLst>
      <p:tags r:id="rId1"/>
    </p:custDataLst>
    <p:extLst>
      <p:ext uri="{BB962C8B-B14F-4D97-AF65-F5344CB8AC3E}">
        <p14:creationId xmlns:p14="http://schemas.microsoft.com/office/powerpoint/2010/main" val="1130066596"/>
      </p:ext>
    </p:extLst>
  </p:cSld>
  <p:clrMapOvr>
    <a:masterClrMapping/>
  </p:clrMapOvr>
  <mc:AlternateContent xmlns:mc="http://schemas.openxmlformats.org/markup-compatibility/2006" xmlns:p14="http://schemas.microsoft.com/office/powerpoint/2010/main">
    <mc:Choice Requires="p14">
      <p:transition spd="slow" p14:dur="2000" advTm="34054"/>
    </mc:Choice>
    <mc:Fallback xmlns="">
      <p:transition spd="slow" advTm="3405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additive="base">
                                        <p:cTn id="1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additive="base">
                                        <p:cTn id="25"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2" end="2"/>
                                            </p:txEl>
                                          </p:spTgt>
                                        </p:tgtEl>
                                        <p:attrNameLst>
                                          <p:attrName>style.visibility</p:attrName>
                                        </p:attrNameLst>
                                      </p:cBhvr>
                                      <p:to>
                                        <p:strVal val="visible"/>
                                      </p:to>
                                    </p:set>
                                    <p:anim calcmode="lin" valueType="num">
                                      <p:cBhvr additive="base">
                                        <p:cTn id="31"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403E096-7FB8-430C-89D5-3A51123DB9FE}"/>
              </a:ext>
            </a:extLst>
          </p:cNvPr>
          <p:cNvSpPr txBox="1"/>
          <p:nvPr/>
        </p:nvSpPr>
        <p:spPr>
          <a:xfrm>
            <a:off x="1873404" y="303758"/>
            <a:ext cx="8697952"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3-5-1. </a:t>
            </a:r>
            <a:r>
              <a:rPr lang="en-US" sz="2800" b="1" kern="100" dirty="0">
                <a:latin typeface="Times New Roman" panose="02020603050405020304" pitchFamily="18" charset="0"/>
                <a:cs typeface="+mj-cs"/>
              </a:rPr>
              <a:t>What are the chances of occurrence</a:t>
            </a:r>
            <a:r>
              <a:rPr lang="en-US" sz="2800" b="1" kern="100" dirty="0">
                <a:effectLst/>
                <a:latin typeface="Times New Roman" panose="02020603050405020304" pitchFamily="18" charset="0"/>
                <a:ea typeface="Calibri" panose="020F0502020204030204" pitchFamily="34" charset="0"/>
                <a:cs typeface="+mj-cs"/>
              </a:rPr>
              <a:t>?</a:t>
            </a:r>
            <a:endParaRPr lang="en-US" sz="2800" b="1" kern="100" dirty="0">
              <a:effectLst/>
              <a:latin typeface="Calibri" panose="020F0502020204030204" pitchFamily="34" charset="0"/>
              <a:ea typeface="Calibri" panose="020F0502020204030204" pitchFamily="34" charset="0"/>
              <a:cs typeface="+mj-cs"/>
            </a:endParaRPr>
          </a:p>
        </p:txBody>
      </p:sp>
      <p:pic>
        <p:nvPicPr>
          <p:cNvPr id="6" name="Picture 5">
            <a:extLst>
              <a:ext uri="{FF2B5EF4-FFF2-40B4-BE49-F238E27FC236}">
                <a16:creationId xmlns:a16="http://schemas.microsoft.com/office/drawing/2014/main" id="{77365FB4-107C-4D13-96CD-23157F166710}"/>
              </a:ext>
            </a:extLst>
          </p:cNvPr>
          <p:cNvPicPr>
            <a:picLocks noChangeAspect="1"/>
          </p:cNvPicPr>
          <p:nvPr/>
        </p:nvPicPr>
        <p:blipFill>
          <a:blip r:embed="rId4"/>
          <a:stretch>
            <a:fillRect/>
          </a:stretch>
        </p:blipFill>
        <p:spPr>
          <a:xfrm>
            <a:off x="9264625" y="2341756"/>
            <a:ext cx="2610647" cy="3468028"/>
          </a:xfrm>
          <a:prstGeom prst="rect">
            <a:avLst/>
          </a:prstGeom>
        </p:spPr>
      </p:pic>
      <p:sp>
        <p:nvSpPr>
          <p:cNvPr id="11" name="TextBox 10">
            <a:extLst>
              <a:ext uri="{FF2B5EF4-FFF2-40B4-BE49-F238E27FC236}">
                <a16:creationId xmlns:a16="http://schemas.microsoft.com/office/drawing/2014/main" id="{2E3975BD-48BE-493E-BF88-E7657E49DA2D}"/>
              </a:ext>
            </a:extLst>
          </p:cNvPr>
          <p:cNvSpPr txBox="1"/>
          <p:nvPr/>
        </p:nvSpPr>
        <p:spPr>
          <a:xfrm>
            <a:off x="858644" y="1281736"/>
            <a:ext cx="10694019" cy="461665"/>
          </a:xfrm>
          <a:prstGeom prst="rect">
            <a:avLst/>
          </a:prstGeom>
          <a:noFill/>
        </p:spPr>
        <p:txBody>
          <a:bodyPr wrap="square">
            <a:spAutoFit/>
          </a:bodyPr>
          <a:lstStyle/>
          <a:p>
            <a:r>
              <a:rPr kumimoji="0" lang="en-US" sz="2400" b="0" i="0" u="none" strike="noStrike" kern="1200" cap="none" spc="0" normalizeH="0" baseline="0" noProof="0" dirty="0">
                <a:ln>
                  <a:noFill/>
                </a:ln>
                <a:solidFill>
                  <a:srgbClr val="C00000"/>
                </a:solidFill>
                <a:effectLst/>
                <a:uLnTx/>
                <a:uFillTx/>
                <a:latin typeface="Calibri" panose="020F0502020204030204"/>
                <a:ea typeface="+mn-ea"/>
                <a:cs typeface="+mn-cs"/>
              </a:rPr>
              <a:t>Likelihoods are also evaluated through a rating scale such as that shown in Table 2.3. </a:t>
            </a:r>
            <a:endParaRPr lang="ar-EG" sz="2400" dirty="0">
              <a:solidFill>
                <a:srgbClr val="C00000"/>
              </a:solidFill>
            </a:endParaRPr>
          </a:p>
        </p:txBody>
      </p:sp>
      <p:pic>
        <p:nvPicPr>
          <p:cNvPr id="12" name="Content Placeholder 3">
            <a:extLst>
              <a:ext uri="{FF2B5EF4-FFF2-40B4-BE49-F238E27FC236}">
                <a16:creationId xmlns:a16="http://schemas.microsoft.com/office/drawing/2014/main" id="{0768358A-5F5A-42DB-99F1-558AE512E50E}"/>
              </a:ext>
            </a:extLst>
          </p:cNvPr>
          <p:cNvPicPr>
            <a:picLocks noChangeAspect="1"/>
          </p:cNvPicPr>
          <p:nvPr/>
        </p:nvPicPr>
        <p:blipFill>
          <a:blip r:embed="rId5"/>
          <a:stretch>
            <a:fillRect/>
          </a:stretch>
        </p:blipFill>
        <p:spPr>
          <a:xfrm>
            <a:off x="625844" y="2225939"/>
            <a:ext cx="8337699" cy="3961919"/>
          </a:xfrm>
          <a:prstGeom prst="rect">
            <a:avLst/>
          </a:prstGeom>
        </p:spPr>
      </p:pic>
    </p:spTree>
    <p:custDataLst>
      <p:tags r:id="rId1"/>
    </p:custDataLst>
    <p:extLst>
      <p:ext uri="{BB962C8B-B14F-4D97-AF65-F5344CB8AC3E}">
        <p14:creationId xmlns:p14="http://schemas.microsoft.com/office/powerpoint/2010/main" val="1266375099"/>
      </p:ext>
    </p:extLst>
  </p:cSld>
  <p:clrMapOvr>
    <a:masterClrMapping/>
  </p:clrMapOvr>
  <mc:AlternateContent xmlns:mc="http://schemas.openxmlformats.org/markup-compatibility/2006" xmlns:p14="http://schemas.microsoft.com/office/powerpoint/2010/main">
    <mc:Choice Requires="p14">
      <p:transition spd="slow" p14:dur="2000" advTm="130502"/>
    </mc:Choice>
    <mc:Fallback xmlns="">
      <p:transition spd="slow" advTm="13050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 calcmode="lin" valueType="num">
                                      <p:cBhvr additive="base">
                                        <p:cTn id="1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24C86E9-20C2-45A0-B2A3-77FE33D02497}"/>
              </a:ext>
            </a:extLst>
          </p:cNvPr>
          <p:cNvSpPr txBox="1"/>
          <p:nvPr/>
        </p:nvSpPr>
        <p:spPr>
          <a:xfrm>
            <a:off x="1851103" y="303758"/>
            <a:ext cx="9801922"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3-6. What can be done to detect, control and manage them?</a:t>
            </a:r>
            <a:endParaRPr lang="en-US" sz="2800" b="1" kern="100" dirty="0">
              <a:effectLst/>
              <a:latin typeface="Calibri" panose="020F0502020204030204" pitchFamily="34" charset="0"/>
              <a:ea typeface="Calibri" panose="020F0502020204030204" pitchFamily="34" charset="0"/>
              <a:cs typeface="+mj-cs"/>
            </a:endParaRPr>
          </a:p>
        </p:txBody>
      </p:sp>
      <p:sp>
        <p:nvSpPr>
          <p:cNvPr id="8" name="TextBox 7">
            <a:extLst>
              <a:ext uri="{FF2B5EF4-FFF2-40B4-BE49-F238E27FC236}">
                <a16:creationId xmlns:a16="http://schemas.microsoft.com/office/drawing/2014/main" id="{E9D7E0E4-8906-4167-A79F-9BA79CC034D6}"/>
              </a:ext>
            </a:extLst>
          </p:cNvPr>
          <p:cNvSpPr txBox="1"/>
          <p:nvPr/>
        </p:nvSpPr>
        <p:spPr>
          <a:xfrm>
            <a:off x="579866" y="1456999"/>
            <a:ext cx="11222902" cy="4457952"/>
          </a:xfrm>
          <a:prstGeom prst="rect">
            <a:avLst/>
          </a:prstGeom>
          <a:noFill/>
        </p:spPr>
        <p:txBody>
          <a:bodyPr wrap="square">
            <a:spAutoFit/>
          </a:bodyPr>
          <a:lstStyle/>
          <a:p>
            <a:pPr>
              <a:lnSpc>
                <a:spcPct val="150000"/>
              </a:lnSpc>
            </a:pPr>
            <a:r>
              <a:rPr lang="en-US" sz="2400" kern="100" dirty="0">
                <a:latin typeface="Times New Roman" panose="02020603050405020304" pitchFamily="18" charset="0"/>
                <a:cs typeface="+mj-cs"/>
              </a:rPr>
              <a:t>Ranking and scoring is conducted to evaluate criticality and determine relative importance. </a:t>
            </a:r>
          </a:p>
          <a:p>
            <a:pPr>
              <a:lnSpc>
                <a:spcPct val="150000"/>
              </a:lnSpc>
            </a:pPr>
            <a:r>
              <a:rPr lang="en-US" sz="2400" kern="100" dirty="0">
                <a:latin typeface="Times New Roman" panose="02020603050405020304" pitchFamily="18" charset="0"/>
                <a:cs typeface="+mj-cs"/>
              </a:rPr>
              <a:t>However, common critical risks are those whose consequences are related to health and safety, compliance to regulatory requirements, or those that affect core business practices. </a:t>
            </a:r>
          </a:p>
          <a:p>
            <a:pPr marL="342900" indent="-342900">
              <a:lnSpc>
                <a:spcPct val="150000"/>
              </a:lnSpc>
              <a:buFont typeface="Wingdings" panose="05000000000000000000" pitchFamily="2" charset="2"/>
              <a:buChar char="Ø"/>
            </a:pPr>
            <a:r>
              <a:rPr lang="en-US" sz="2400" kern="100" dirty="0">
                <a:latin typeface="Times New Roman" panose="02020603050405020304" pitchFamily="18" charset="0"/>
                <a:cs typeface="+mj-cs"/>
              </a:rPr>
              <a:t>Criticality may be assessed using a risk matrix </a:t>
            </a:r>
          </a:p>
          <a:p>
            <a:pPr marL="342900" indent="-342900">
              <a:lnSpc>
                <a:spcPct val="150000"/>
              </a:lnSpc>
              <a:buFont typeface="Wingdings" panose="05000000000000000000" pitchFamily="2" charset="2"/>
              <a:buChar char="Ø"/>
            </a:pPr>
            <a:r>
              <a:rPr lang="en-US" sz="2400" kern="100" dirty="0">
                <a:latin typeface="Times New Roman" panose="02020603050405020304" pitchFamily="18" charset="0"/>
                <a:cs typeface="+mj-cs"/>
              </a:rPr>
              <a:t>The risk matrix in Table 2.4 highlights risk events with high severity ratings such as those risks that fall under the catastrophic category of consequences or risks that fall under the very likely category of likelihood of occurrence. </a:t>
            </a:r>
            <a:endParaRPr lang="ar-EG" sz="2400"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3328683873"/>
      </p:ext>
    </p:extLst>
  </p:cSld>
  <p:clrMapOvr>
    <a:masterClrMapping/>
  </p:clrMapOvr>
  <mc:AlternateContent xmlns:mc="http://schemas.openxmlformats.org/markup-compatibility/2006" xmlns:p14="http://schemas.microsoft.com/office/powerpoint/2010/main">
    <mc:Choice Requires="p14">
      <p:transition spd="slow" p14:dur="2000" advTm="38769"/>
    </mc:Choice>
    <mc:Fallback xmlns="">
      <p:transition spd="slow" advTm="387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 calcmode="lin" valueType="num">
                                      <p:cBhvr additive="base">
                                        <p:cTn id="11"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 calcmode="lin" valueType="num">
                                      <p:cBhvr additive="base">
                                        <p:cTn id="1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anim calcmode="lin" valueType="num">
                                      <p:cBhvr additive="base">
                                        <p:cTn id="23"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7">
                                            <p:txEl>
                                              <p:pRg st="0" end="0"/>
                                            </p:txEl>
                                          </p:spTgt>
                                        </p:tgtEl>
                                        <p:attrNameLst>
                                          <p:attrName>style.visibility</p:attrName>
                                        </p:attrNameLst>
                                      </p:cBhvr>
                                      <p:to>
                                        <p:strVal val="visible"/>
                                      </p:to>
                                    </p:set>
                                    <p:anim calcmode="lin" valueType="num">
                                      <p:cBhvr additive="base">
                                        <p:cTn id="29"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24C86E9-20C2-45A0-B2A3-77FE33D02497}"/>
              </a:ext>
            </a:extLst>
          </p:cNvPr>
          <p:cNvSpPr txBox="1"/>
          <p:nvPr/>
        </p:nvSpPr>
        <p:spPr>
          <a:xfrm>
            <a:off x="1851103" y="303758"/>
            <a:ext cx="10160466"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3-6-1.What can be done to detect, control and manage them?</a:t>
            </a:r>
            <a:endParaRPr lang="en-US" sz="2800" b="1" kern="100" dirty="0">
              <a:effectLst/>
              <a:latin typeface="Calibri" panose="020F0502020204030204" pitchFamily="34" charset="0"/>
              <a:ea typeface="Calibri" panose="020F0502020204030204" pitchFamily="34" charset="0"/>
              <a:cs typeface="+mj-cs"/>
            </a:endParaRPr>
          </a:p>
        </p:txBody>
      </p:sp>
      <p:pic>
        <p:nvPicPr>
          <p:cNvPr id="3" name="Picture 2">
            <a:extLst>
              <a:ext uri="{FF2B5EF4-FFF2-40B4-BE49-F238E27FC236}">
                <a16:creationId xmlns:a16="http://schemas.microsoft.com/office/drawing/2014/main" id="{F06BC4D7-C374-42C4-8540-31F7E64271AB}"/>
              </a:ext>
            </a:extLst>
          </p:cNvPr>
          <p:cNvPicPr>
            <a:picLocks noChangeAspect="1"/>
          </p:cNvPicPr>
          <p:nvPr/>
        </p:nvPicPr>
        <p:blipFill>
          <a:blip r:embed="rId4"/>
          <a:stretch>
            <a:fillRect/>
          </a:stretch>
        </p:blipFill>
        <p:spPr>
          <a:xfrm>
            <a:off x="557561" y="2464858"/>
            <a:ext cx="5995459" cy="3859874"/>
          </a:xfrm>
          <a:prstGeom prst="rect">
            <a:avLst/>
          </a:prstGeom>
        </p:spPr>
      </p:pic>
      <p:sp>
        <p:nvSpPr>
          <p:cNvPr id="12" name="TextBox 11">
            <a:extLst>
              <a:ext uri="{FF2B5EF4-FFF2-40B4-BE49-F238E27FC236}">
                <a16:creationId xmlns:a16="http://schemas.microsoft.com/office/drawing/2014/main" id="{BFAB0BC7-9758-4039-B63E-E5C6F7B6096A}"/>
              </a:ext>
            </a:extLst>
          </p:cNvPr>
          <p:cNvSpPr txBox="1"/>
          <p:nvPr/>
        </p:nvSpPr>
        <p:spPr>
          <a:xfrm>
            <a:off x="557561" y="1158794"/>
            <a:ext cx="11323263" cy="1217769"/>
          </a:xfrm>
          <a:prstGeom prst="rect">
            <a:avLst/>
          </a:prstGeom>
          <a:noFill/>
        </p:spPr>
        <p:txBody>
          <a:bodyPr wrap="square">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In Table 2.4, these are the risk events that fall in the darker boxes. Risk events that fall in the darkest boxes should be addressed immediately.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Risk matrix tables are useful for categorizing and prioritizing identified risks.</a:t>
            </a:r>
          </a:p>
        </p:txBody>
      </p:sp>
      <p:graphicFrame>
        <p:nvGraphicFramePr>
          <p:cNvPr id="9" name="Object 8">
            <a:extLst>
              <a:ext uri="{FF2B5EF4-FFF2-40B4-BE49-F238E27FC236}">
                <a16:creationId xmlns:a16="http://schemas.microsoft.com/office/drawing/2014/main" id="{FFEF9867-5D40-4F0A-A475-F18F9B716C44}"/>
              </a:ext>
            </a:extLst>
          </p:cNvPr>
          <p:cNvGraphicFramePr>
            <a:graphicFrameLocks noChangeAspect="1"/>
          </p:cNvGraphicFramePr>
          <p:nvPr>
            <p:extLst>
              <p:ext uri="{D42A27DB-BD31-4B8C-83A1-F6EECF244321}">
                <p14:modId xmlns:p14="http://schemas.microsoft.com/office/powerpoint/2010/main" val="4264906999"/>
              </p:ext>
            </p:extLst>
          </p:nvPr>
        </p:nvGraphicFramePr>
        <p:xfrm>
          <a:off x="6300440" y="2877015"/>
          <a:ext cx="5995460" cy="3677226"/>
        </p:xfrm>
        <a:graphic>
          <a:graphicData uri="http://schemas.openxmlformats.org/presentationml/2006/ole">
            <mc:AlternateContent xmlns:mc="http://schemas.openxmlformats.org/markup-compatibility/2006">
              <mc:Choice xmlns:v="urn:schemas-microsoft-com:vml" Requires="v">
                <p:oleObj name="Document" r:id="rId5" imgW="6300280" imgH="2053514" progId="Word.Document.12">
                  <p:embed/>
                </p:oleObj>
              </mc:Choice>
              <mc:Fallback>
                <p:oleObj name="Document" r:id="rId5" imgW="6300280" imgH="2053514" progId="Word.Document.12">
                  <p:embed/>
                  <p:pic>
                    <p:nvPicPr>
                      <p:cNvPr id="0" name=""/>
                      <p:cNvPicPr/>
                      <p:nvPr/>
                    </p:nvPicPr>
                    <p:blipFill>
                      <a:blip r:embed="rId6"/>
                      <a:stretch>
                        <a:fillRect/>
                      </a:stretch>
                    </p:blipFill>
                    <p:spPr>
                      <a:xfrm>
                        <a:off x="6300440" y="2877015"/>
                        <a:ext cx="5995460" cy="3677226"/>
                      </a:xfrm>
                      <a:prstGeom prst="rect">
                        <a:avLst/>
                      </a:prstGeom>
                    </p:spPr>
                  </p:pic>
                </p:oleObj>
              </mc:Fallback>
            </mc:AlternateContent>
          </a:graphicData>
        </a:graphic>
      </p:graphicFrame>
    </p:spTree>
    <p:custDataLst>
      <p:tags r:id="rId1"/>
    </p:custDataLst>
    <p:extLst>
      <p:ext uri="{BB962C8B-B14F-4D97-AF65-F5344CB8AC3E}">
        <p14:creationId xmlns:p14="http://schemas.microsoft.com/office/powerpoint/2010/main" val="1247203816"/>
      </p:ext>
    </p:extLst>
  </p:cSld>
  <p:clrMapOvr>
    <a:masterClrMapping/>
  </p:clrMapOvr>
  <mc:AlternateContent xmlns:mc="http://schemas.openxmlformats.org/markup-compatibility/2006" xmlns:p14="http://schemas.microsoft.com/office/powerpoint/2010/main">
    <mc:Choice Requires="p14">
      <p:transition spd="slow" p14:dur="2000" advTm="109673"/>
    </mc:Choice>
    <mc:Fallback xmlns="">
      <p:transition spd="slow" advTm="109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6E01381-2FDF-4647-AA29-762CE4ED5D4E}"/>
              </a:ext>
            </a:extLst>
          </p:cNvPr>
          <p:cNvSpPr txBox="1"/>
          <p:nvPr/>
        </p:nvSpPr>
        <p:spPr>
          <a:xfrm>
            <a:off x="1906860" y="322634"/>
            <a:ext cx="6244682"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3-7. What are the alternatives?</a:t>
            </a:r>
            <a:endParaRPr lang="en-US" sz="2800" b="1" kern="100" dirty="0">
              <a:effectLst/>
              <a:latin typeface="Calibri" panose="020F0502020204030204" pitchFamily="34" charset="0"/>
              <a:ea typeface="Calibri" panose="020F0502020204030204" pitchFamily="34" charset="0"/>
              <a:cs typeface="+mj-cs"/>
            </a:endParaRPr>
          </a:p>
        </p:txBody>
      </p:sp>
      <p:sp>
        <p:nvSpPr>
          <p:cNvPr id="8" name="TextBox 7">
            <a:extLst>
              <a:ext uri="{FF2B5EF4-FFF2-40B4-BE49-F238E27FC236}">
                <a16:creationId xmlns:a16="http://schemas.microsoft.com/office/drawing/2014/main" id="{95918ED0-0087-4493-99C0-63ABFEF4BD37}"/>
              </a:ext>
            </a:extLst>
          </p:cNvPr>
          <p:cNvSpPr txBox="1"/>
          <p:nvPr/>
        </p:nvSpPr>
        <p:spPr>
          <a:xfrm>
            <a:off x="479501" y="1398977"/>
            <a:ext cx="11317159" cy="4457952"/>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kern="100" dirty="0">
                <a:latin typeface="Times New Roman" panose="02020603050405020304" pitchFamily="18" charset="0"/>
                <a:cs typeface="+mj-cs"/>
              </a:rPr>
              <a:t>Which risk treatment strategies will work well together, given the causal chain of events? </a:t>
            </a:r>
          </a:p>
          <a:p>
            <a:pPr marL="342900" indent="-342900">
              <a:lnSpc>
                <a:spcPct val="150000"/>
              </a:lnSpc>
              <a:buFont typeface="Arial" panose="020B0604020202020204" pitchFamily="34" charset="0"/>
              <a:buChar char="•"/>
            </a:pPr>
            <a:r>
              <a:rPr lang="en-US" sz="2400" kern="100" dirty="0">
                <a:latin typeface="Times New Roman" panose="02020603050405020304" pitchFamily="18" charset="0"/>
                <a:cs typeface="+mj-cs"/>
              </a:rPr>
              <a:t>Risk treatment strategies are not mutually exclusive, and effective action plans are usually made up of combination of strategies, albeit in various degrees. </a:t>
            </a:r>
          </a:p>
          <a:p>
            <a:pPr marL="342900" indent="-342900">
              <a:lnSpc>
                <a:spcPct val="150000"/>
              </a:lnSpc>
              <a:buFont typeface="Arial" panose="020B0604020202020204" pitchFamily="34" charset="0"/>
              <a:buChar char="•"/>
            </a:pPr>
            <a:r>
              <a:rPr lang="en-US" sz="2400" kern="100" dirty="0">
                <a:latin typeface="Times New Roman" panose="02020603050405020304" pitchFamily="18" charset="0"/>
                <a:cs typeface="+mj-cs"/>
              </a:rPr>
              <a:t>Consider the causal chain of events illustrated in Figure 2.1 of a system and mechanics of fire. </a:t>
            </a:r>
          </a:p>
          <a:p>
            <a:pPr marL="342900" indent="-342900">
              <a:lnSpc>
                <a:spcPct val="150000"/>
              </a:lnSpc>
              <a:buFont typeface="Wingdings" panose="05000000000000000000" pitchFamily="2" charset="2"/>
              <a:buChar char="§"/>
            </a:pPr>
            <a:r>
              <a:rPr lang="en-US" sz="2400" kern="100" dirty="0">
                <a:latin typeface="Times New Roman" panose="02020603050405020304" pitchFamily="18" charset="0"/>
                <a:cs typeface="+mj-cs"/>
              </a:rPr>
              <a:t>Based on common experience, we can identify particular risk strategies to address the various segments in this chain</a:t>
            </a:r>
            <a:endParaRPr lang="ar-EG" sz="2400"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1658867495"/>
      </p:ext>
    </p:extLst>
  </p:cSld>
  <p:clrMapOvr>
    <a:masterClrMapping/>
  </p:clrMapOvr>
  <mc:AlternateContent xmlns:mc="http://schemas.openxmlformats.org/markup-compatibility/2006" xmlns:p14="http://schemas.microsoft.com/office/powerpoint/2010/main">
    <mc:Choice Requires="p14">
      <p:transition spd="slow" p14:dur="2000" advTm="18039"/>
    </mc:Choice>
    <mc:Fallback xmlns="">
      <p:transition spd="slow" advTm="1803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6E01381-2FDF-4647-AA29-762CE4ED5D4E}"/>
              </a:ext>
            </a:extLst>
          </p:cNvPr>
          <p:cNvSpPr txBox="1"/>
          <p:nvPr/>
        </p:nvSpPr>
        <p:spPr>
          <a:xfrm>
            <a:off x="1906860" y="322634"/>
            <a:ext cx="6244682"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3-7-1. What are the alternatives?</a:t>
            </a:r>
            <a:endParaRPr lang="en-US" sz="2800" b="1" kern="100" dirty="0">
              <a:effectLst/>
              <a:latin typeface="Calibri" panose="020F0502020204030204" pitchFamily="34" charset="0"/>
              <a:ea typeface="Calibri" panose="020F0502020204030204" pitchFamily="34" charset="0"/>
              <a:cs typeface="+mj-cs"/>
            </a:endParaRPr>
          </a:p>
        </p:txBody>
      </p:sp>
      <p:sp>
        <p:nvSpPr>
          <p:cNvPr id="9" name="TextBox 8">
            <a:extLst>
              <a:ext uri="{FF2B5EF4-FFF2-40B4-BE49-F238E27FC236}">
                <a16:creationId xmlns:a16="http://schemas.microsoft.com/office/drawing/2014/main" id="{2ADCFB4B-2D23-4446-9062-D9B31F23D00A}"/>
              </a:ext>
            </a:extLst>
          </p:cNvPr>
          <p:cNvSpPr txBox="1"/>
          <p:nvPr/>
        </p:nvSpPr>
        <p:spPr>
          <a:xfrm>
            <a:off x="791737" y="1150878"/>
            <a:ext cx="10973122" cy="2214965"/>
          </a:xfrm>
          <a:prstGeom prst="rect">
            <a:avLst/>
          </a:prstGeom>
          <a:noFill/>
        </p:spPr>
        <p:txBody>
          <a:bodyPr wrap="square">
            <a:sp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b="1" u="sng" kern="100" dirty="0">
                <a:latin typeface="Times New Roman" panose="02020603050405020304" pitchFamily="18" charset="0"/>
                <a:cs typeface="+mj-cs"/>
              </a:rPr>
              <a:t>For example</a:t>
            </a:r>
            <a:r>
              <a:rPr lang="en-US" sz="2400" kern="100" dirty="0">
                <a:latin typeface="Times New Roman" panose="02020603050405020304" pitchFamily="18" charset="0"/>
                <a:cs typeface="+mj-cs"/>
              </a:rPr>
              <a:t>, regular housekeeping to prevent the accumulation of combustible materials near a heating element, installing and maintaining smoke detectors near equipment with heating elements, having an evacuation plan and conducting regular drills, training to prevent smoke inhalation, and others. </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However, all these strategies can be in various degrees and combinations; the appropriateness may depend on the particulars of the specific system.</a:t>
            </a:r>
          </a:p>
        </p:txBody>
      </p:sp>
      <p:sp>
        <p:nvSpPr>
          <p:cNvPr id="11" name="TextBox 10">
            <a:extLst>
              <a:ext uri="{FF2B5EF4-FFF2-40B4-BE49-F238E27FC236}">
                <a16:creationId xmlns:a16="http://schemas.microsoft.com/office/drawing/2014/main" id="{B05F6802-D4F1-4F3E-9190-9E9FC421B68A}"/>
              </a:ext>
            </a:extLst>
          </p:cNvPr>
          <p:cNvSpPr txBox="1"/>
          <p:nvPr/>
        </p:nvSpPr>
        <p:spPr>
          <a:xfrm>
            <a:off x="1215480" y="3656186"/>
            <a:ext cx="8999036" cy="2452723"/>
          </a:xfrm>
          <a:prstGeom prst="rect">
            <a:avLst/>
          </a:prstGeom>
          <a:noFill/>
        </p:spPr>
        <p:txBody>
          <a:bodyPr wrap="square">
            <a:spAutoFit/>
          </a:bodyPr>
          <a:lstStyle/>
          <a:p>
            <a:pPr>
              <a:lnSpc>
                <a:spcPct val="107000"/>
              </a:lnSpc>
              <a:spcAft>
                <a:spcPts val="800"/>
              </a:spcAft>
              <a:tabLst>
                <a:tab pos="3568700" algn="l"/>
              </a:tabLst>
            </a:pPr>
            <a:r>
              <a:rPr lang="en-US" sz="2400" b="1" u="sng" kern="100" dirty="0">
                <a:latin typeface="Times New Roman" panose="02020603050405020304" pitchFamily="18" charset="0"/>
                <a:ea typeface="Calibri" panose="020F0502020204030204" pitchFamily="34" charset="0"/>
                <a:cs typeface="+mj-cs"/>
              </a:rPr>
              <a:t>T</a:t>
            </a:r>
            <a:r>
              <a:rPr lang="en-US" sz="2400" b="1" u="sng" kern="100" dirty="0">
                <a:effectLst/>
                <a:latin typeface="Times New Roman" panose="02020603050405020304" pitchFamily="18" charset="0"/>
                <a:ea typeface="Calibri" panose="020F0502020204030204" pitchFamily="34" charset="0"/>
                <a:cs typeface="+mj-cs"/>
              </a:rPr>
              <a:t>he usual criteria in choosing alternatives are </a:t>
            </a:r>
            <a:endParaRPr lang="en-US" sz="2400" b="1" u="sng" kern="100" dirty="0">
              <a:effectLst/>
              <a:latin typeface="Calibri" panose="020F0502020204030204" pitchFamily="34" charset="0"/>
              <a:ea typeface="Calibri" panose="020F0502020204030204" pitchFamily="34" charset="0"/>
              <a:cs typeface="+mj-cs"/>
            </a:endParaRPr>
          </a:p>
          <a:p>
            <a:pPr>
              <a:lnSpc>
                <a:spcPct val="107000"/>
              </a:lnSpc>
              <a:spcAft>
                <a:spcPts val="800"/>
              </a:spcAft>
              <a:tabLst>
                <a:tab pos="3568700"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 Early detection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tabLst>
                <a:tab pos="3568700"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 Minimize direct and indirect consequences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tabLst>
                <a:tab pos="3568700"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 Faster recovery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r>
              <a:rPr lang="en-US" sz="2400" dirty="0">
                <a:effectLst/>
                <a:latin typeface="Times New Roman" panose="02020603050405020304" pitchFamily="18" charset="0"/>
                <a:ea typeface="Calibri" panose="020F0502020204030204" pitchFamily="34" charset="0"/>
              </a:rPr>
              <a:t>• Impede accrual of consequences. </a:t>
            </a:r>
            <a:endParaRPr lang="ar-EG" sz="2400" dirty="0"/>
          </a:p>
        </p:txBody>
      </p:sp>
    </p:spTree>
    <p:custDataLst>
      <p:tags r:id="rId1"/>
    </p:custDataLst>
    <p:extLst>
      <p:ext uri="{BB962C8B-B14F-4D97-AF65-F5344CB8AC3E}">
        <p14:creationId xmlns:p14="http://schemas.microsoft.com/office/powerpoint/2010/main" val="2402595505"/>
      </p:ext>
    </p:extLst>
  </p:cSld>
  <p:clrMapOvr>
    <a:masterClrMapping/>
  </p:clrMapOvr>
  <mc:AlternateContent xmlns:mc="http://schemas.openxmlformats.org/markup-compatibility/2006" xmlns:p14="http://schemas.microsoft.com/office/powerpoint/2010/main">
    <mc:Choice Requires="p14">
      <p:transition spd="slow" p14:dur="2000" advTm="29947"/>
    </mc:Choice>
    <mc:Fallback xmlns="">
      <p:transition spd="slow" advTm="2994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83811"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4F6A493-A772-460A-B6D4-D46B730E2BCF}"/>
              </a:ext>
            </a:extLst>
          </p:cNvPr>
          <p:cNvSpPr txBox="1"/>
          <p:nvPr/>
        </p:nvSpPr>
        <p:spPr>
          <a:xfrm>
            <a:off x="1828799" y="303758"/>
            <a:ext cx="10593659" cy="523220"/>
          </a:xfrm>
          <a:prstGeom prst="rect">
            <a:avLst/>
          </a:prstGeom>
          <a:noFill/>
        </p:spPr>
        <p:txBody>
          <a:bodyPr wrap="square">
            <a:spAutoFit/>
          </a:bodyPr>
          <a:lstStyle/>
          <a:p>
            <a:pPr marL="457200" algn="l">
              <a:buClr>
                <a:srgbClr val="852F4A"/>
              </a:buClr>
              <a:buSzPct val="90000"/>
            </a:pPr>
            <a:r>
              <a:rPr lang="en-US" sz="2700" b="1" kern="100" dirty="0">
                <a:effectLst/>
                <a:latin typeface="Times New Roman" panose="02020603050405020304" pitchFamily="18" charset="0"/>
                <a:ea typeface="Calibri" panose="020F0502020204030204" pitchFamily="34" charset="0"/>
                <a:cs typeface="+mj-cs"/>
              </a:rPr>
              <a:t>3-8. What are the Effects beyond this particular time?</a:t>
            </a:r>
            <a:endParaRPr lang="en-US" sz="2700" b="1" kern="100" dirty="0">
              <a:effectLst/>
              <a:latin typeface="Calibri" panose="020F0502020204030204" pitchFamily="34" charset="0"/>
              <a:ea typeface="Calibri" panose="020F0502020204030204" pitchFamily="34" charset="0"/>
              <a:cs typeface="+mj-cs"/>
            </a:endParaRPr>
          </a:p>
        </p:txBody>
      </p:sp>
      <p:sp>
        <p:nvSpPr>
          <p:cNvPr id="8" name="TextBox 7">
            <a:extLst>
              <a:ext uri="{FF2B5EF4-FFF2-40B4-BE49-F238E27FC236}">
                <a16:creationId xmlns:a16="http://schemas.microsoft.com/office/drawing/2014/main" id="{4C3AD89F-A454-478D-9069-1E767CD231F1}"/>
              </a:ext>
            </a:extLst>
          </p:cNvPr>
          <p:cNvSpPr txBox="1"/>
          <p:nvPr/>
        </p:nvSpPr>
        <p:spPr>
          <a:xfrm>
            <a:off x="546733" y="1543346"/>
            <a:ext cx="11229278" cy="2308324"/>
          </a:xfrm>
          <a:prstGeom prst="rect">
            <a:avLst/>
          </a:prstGeom>
          <a:noFill/>
        </p:spPr>
        <p:txBody>
          <a:bodyPr wrap="square">
            <a:spAutoFit/>
          </a:bodyPr>
          <a:lstStyle/>
          <a:p>
            <a:r>
              <a:rPr lang="en-US" sz="2400" kern="100" dirty="0">
                <a:latin typeface="Times New Roman" panose="02020603050405020304" pitchFamily="18" charset="0"/>
                <a:cs typeface="+mj-cs"/>
              </a:rPr>
              <a:t>From a system’s perspective, it is important to evaluate the effects of the risk treatment alternatives to other elements of the system. </a:t>
            </a:r>
          </a:p>
          <a:p>
            <a:endParaRPr lang="en-US" sz="2400" dirty="0"/>
          </a:p>
          <a:p>
            <a:r>
              <a:rPr lang="en-US" sz="2400" kern="100" dirty="0">
                <a:latin typeface="Times New Roman" panose="02020603050405020304" pitchFamily="18" charset="0"/>
                <a:cs typeface="+mj-cs"/>
              </a:rPr>
              <a:t>Risk treatment alternatives may be analyzed according to their effects to functionalities of elements of the system, the manner by which they alter interaction among elements, and their potential to affect future decisions. </a:t>
            </a:r>
            <a:endParaRPr lang="ar-EG" sz="2400" kern="100" dirty="0">
              <a:latin typeface="Times New Roman" panose="02020603050405020304" pitchFamily="18" charset="0"/>
              <a:cs typeface="+mj-cs"/>
            </a:endParaRPr>
          </a:p>
        </p:txBody>
      </p:sp>
      <p:sp>
        <p:nvSpPr>
          <p:cNvPr id="10" name="TextBox 9">
            <a:extLst>
              <a:ext uri="{FF2B5EF4-FFF2-40B4-BE49-F238E27FC236}">
                <a16:creationId xmlns:a16="http://schemas.microsoft.com/office/drawing/2014/main" id="{8B0F25F5-0634-4D16-AD6F-A30EBCF6F1F7}"/>
              </a:ext>
            </a:extLst>
          </p:cNvPr>
          <p:cNvSpPr txBox="1"/>
          <p:nvPr/>
        </p:nvSpPr>
        <p:spPr>
          <a:xfrm>
            <a:off x="467679" y="4239147"/>
            <a:ext cx="11229277" cy="1938992"/>
          </a:xfrm>
          <a:prstGeom prst="rect">
            <a:avLst/>
          </a:prstGeom>
          <a:noFill/>
        </p:spPr>
        <p:txBody>
          <a:bodyPr wrap="square">
            <a:spAutoFit/>
          </a:bodyPr>
          <a:lstStyle/>
          <a:p>
            <a:r>
              <a:rPr lang="en-US" sz="2400" kern="100" dirty="0">
                <a:latin typeface="Times New Roman" panose="02020603050405020304" pitchFamily="18" charset="0"/>
                <a:cs typeface="+mj-cs"/>
              </a:rPr>
              <a:t>This is also the point where the acceptable level of risk is determined by comparing the costs and benefits of each mitigation alternative. </a:t>
            </a:r>
          </a:p>
          <a:p>
            <a:endParaRPr lang="en-US" sz="2400" kern="100" dirty="0">
              <a:latin typeface="Times New Roman" panose="02020603050405020304" pitchFamily="18" charset="0"/>
              <a:cs typeface="+mj-cs"/>
            </a:endParaRPr>
          </a:p>
          <a:p>
            <a:r>
              <a:rPr lang="en-US" sz="2400" kern="100" dirty="0">
                <a:latin typeface="Times New Roman" panose="02020603050405020304" pitchFamily="18" charset="0"/>
                <a:cs typeface="+mj-cs"/>
              </a:rPr>
              <a:t>The concept of As Low as Reasonably Practicable, a fundamental approach that sets the risk to the tolerable, reasonable, and practical level, will be further discussed in Chapter 3.</a:t>
            </a:r>
            <a:endParaRPr lang="ar-EG" sz="2400"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2550196945"/>
      </p:ext>
    </p:extLst>
  </p:cSld>
  <p:clrMapOvr>
    <a:masterClrMapping/>
  </p:clrMapOvr>
  <mc:AlternateContent xmlns:mc="http://schemas.openxmlformats.org/markup-compatibility/2006" xmlns:p14="http://schemas.microsoft.com/office/powerpoint/2010/main">
    <mc:Choice Requires="p14">
      <p:transition spd="slow" p14:dur="2000" advTm="112865"/>
    </mc:Choice>
    <mc:Fallback xmlns="">
      <p:transition spd="slow" advTm="11286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113CDDB9-F55C-4699-A8A9-D49C841F6696}"/>
              </a:ext>
            </a:extLst>
          </p:cNvPr>
          <p:cNvSpPr txBox="1"/>
          <p:nvPr/>
        </p:nvSpPr>
        <p:spPr>
          <a:xfrm>
            <a:off x="6799547" y="1711328"/>
            <a:ext cx="4857081" cy="1015663"/>
          </a:xfrm>
          <a:prstGeom prst="rect">
            <a:avLst/>
          </a:prstGeom>
          <a:solidFill>
            <a:schemeClr val="accent2"/>
          </a:solidFill>
        </p:spPr>
        <p:txBody>
          <a:bodyPr wrap="square">
            <a:spAutoFit/>
          </a:bodyPr>
          <a:lstStyle/>
          <a:p>
            <a:r>
              <a:rPr lang="en-US" sz="6000" b="1" kern="100" dirty="0">
                <a:solidFill>
                  <a:schemeClr val="bg1"/>
                </a:solidFill>
                <a:latin typeface="Times New Roman" panose="02020603050405020304" pitchFamily="18" charset="0"/>
                <a:cs typeface="+mj-cs"/>
              </a:rPr>
              <a:t>* In the End *</a:t>
            </a:r>
            <a:endParaRPr lang="ar-EG" sz="6000" b="1" kern="100" dirty="0">
              <a:solidFill>
                <a:schemeClr val="bg1"/>
              </a:solidFill>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060A29CB-B423-408F-85D0-E52E84739622}"/>
              </a:ext>
            </a:extLst>
          </p:cNvPr>
          <p:cNvSpPr txBox="1"/>
          <p:nvPr/>
        </p:nvSpPr>
        <p:spPr>
          <a:xfrm>
            <a:off x="981307" y="4889491"/>
            <a:ext cx="5860368" cy="1015663"/>
          </a:xfrm>
          <a:prstGeom prst="rect">
            <a:avLst/>
          </a:prstGeom>
          <a:solidFill>
            <a:schemeClr val="accent2"/>
          </a:solidFill>
        </p:spPr>
        <p:txBody>
          <a:bodyPr wrap="square">
            <a:spAutoFit/>
          </a:bodyPr>
          <a:lstStyle/>
          <a:p>
            <a:pPr algn="ctr"/>
            <a:r>
              <a:rPr lang="en-US" sz="6000" b="1" kern="100" dirty="0">
                <a:latin typeface="Times New Roman" panose="02020603050405020304" pitchFamily="18" charset="0"/>
                <a:cs typeface="+mj-cs"/>
              </a:rPr>
              <a:t>Conclusion</a:t>
            </a:r>
            <a:endParaRPr lang="ar-EG" sz="6000" b="1" kern="100" dirty="0">
              <a:latin typeface="Times New Roman" panose="02020603050405020304" pitchFamily="18" charset="0"/>
              <a:cs typeface="+mj-cs"/>
            </a:endParaRPr>
          </a:p>
        </p:txBody>
      </p:sp>
      <p:pic>
        <p:nvPicPr>
          <p:cNvPr id="15" name="Picture Placeholder 4">
            <a:extLst>
              <a:ext uri="{FF2B5EF4-FFF2-40B4-BE49-F238E27FC236}">
                <a16:creationId xmlns:a16="http://schemas.microsoft.com/office/drawing/2014/main" id="{D37297FC-5CFB-4500-B187-4BA89180EA4D}"/>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390700" y="1155869"/>
            <a:ext cx="6408847" cy="358480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ustDataLst>
      <p:tags r:id="rId1"/>
    </p:custDataLst>
    <p:extLst>
      <p:ext uri="{BB962C8B-B14F-4D97-AF65-F5344CB8AC3E}">
        <p14:creationId xmlns:p14="http://schemas.microsoft.com/office/powerpoint/2010/main" val="1838353335"/>
      </p:ext>
    </p:extLst>
  </p:cSld>
  <p:clrMapOvr>
    <a:masterClrMapping/>
  </p:clrMapOvr>
  <mc:AlternateContent xmlns:mc="http://schemas.openxmlformats.org/markup-compatibility/2006" xmlns:p14="http://schemas.microsoft.com/office/powerpoint/2010/main">
    <mc:Choice Requires="p14">
      <p:transition spd="slow" p14:dur="2000" advTm="2843"/>
    </mc:Choice>
    <mc:Fallback xmlns="">
      <p:transition spd="slow" advTm="28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D19835E0-5BBB-44F2-99B8-D4EEAAC0DD94}"/>
              </a:ext>
            </a:extLst>
          </p:cNvPr>
          <p:cNvSpPr txBox="1">
            <a:spLocks/>
          </p:cNvSpPr>
          <p:nvPr/>
        </p:nvSpPr>
        <p:spPr>
          <a:xfrm>
            <a:off x="-923256" y="188554"/>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kern="100" dirty="0">
                <a:latin typeface="Times New Roman" panose="02020603050405020304" pitchFamily="18" charset="0"/>
                <a:ea typeface="+mn-ea"/>
              </a:rPr>
              <a:t>9. Conclusion</a:t>
            </a:r>
          </a:p>
        </p:txBody>
      </p:sp>
      <p:sp>
        <p:nvSpPr>
          <p:cNvPr id="7" name="TextBox 6">
            <a:extLst>
              <a:ext uri="{FF2B5EF4-FFF2-40B4-BE49-F238E27FC236}">
                <a16:creationId xmlns:a16="http://schemas.microsoft.com/office/drawing/2014/main" id="{82AACAE2-7007-4DE3-A413-41BD7EF6075C}"/>
              </a:ext>
            </a:extLst>
          </p:cNvPr>
          <p:cNvSpPr txBox="1"/>
          <p:nvPr/>
        </p:nvSpPr>
        <p:spPr>
          <a:xfrm>
            <a:off x="548396" y="1118166"/>
            <a:ext cx="11427704" cy="5262979"/>
          </a:xfrm>
          <a:prstGeom prst="rect">
            <a:avLst/>
          </a:prstGeom>
          <a:noFill/>
        </p:spPr>
        <p:txBody>
          <a:bodyPr wrap="square">
            <a:spAutoFit/>
          </a:bodyPr>
          <a:lstStyle/>
          <a:p>
            <a:r>
              <a:rPr lang="en-US" sz="2100" dirty="0">
                <a:cs typeface="+mj-cs"/>
              </a:rPr>
              <a:t>T</a:t>
            </a:r>
            <a:r>
              <a:rPr lang="en-US" sz="2100" kern="100" dirty="0">
                <a:latin typeface="Times New Roman" panose="02020603050405020304" pitchFamily="18" charset="0"/>
                <a:cs typeface="+mj-cs"/>
              </a:rPr>
              <a:t>he generalized framework for operational risk management can be summarized in six steps, with one precursory step (hence, the label 1 + 6 guiding questions in Table 2.1). These questions extend the more commonly known risk analysis, assessment, and management. </a:t>
            </a:r>
          </a:p>
          <a:p>
            <a:r>
              <a:rPr lang="en-US" sz="2100" kern="100" dirty="0">
                <a:latin typeface="Times New Roman" panose="02020603050405020304" pitchFamily="18" charset="0"/>
                <a:cs typeface="+mj-cs"/>
              </a:rPr>
              <a:t>The questions are as follows: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should go right?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can go wrong?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causes and consequences?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is the likelihood of occurrence?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can be done to detect, control, and manage them?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alternatives?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effects beyond this particular time? </a:t>
            </a:r>
          </a:p>
          <a:p>
            <a:r>
              <a:rPr lang="en-US" sz="2100" kern="100" dirty="0">
                <a:latin typeface="Times New Roman" panose="02020603050405020304" pitchFamily="18" charset="0"/>
                <a:cs typeface="+mj-cs"/>
              </a:rPr>
              <a:t>The notion of the causal chain of events was introduced to show interactions between elements of a system and how this can be used to assess the chances of occurrence and the consequences if the risk events occur. </a:t>
            </a:r>
          </a:p>
          <a:p>
            <a:r>
              <a:rPr lang="en-US" sz="2100" kern="100" dirty="0">
                <a:latin typeface="Times New Roman" panose="02020603050405020304" pitchFamily="18" charset="0"/>
                <a:cs typeface="+mj-cs"/>
              </a:rPr>
              <a:t>The causal chain of events can also be used to generate ways of how initiating events can be detected before a risk event occurs, as well as what can be done to control their occurrence and consequences.</a:t>
            </a:r>
          </a:p>
        </p:txBody>
      </p:sp>
    </p:spTree>
    <p:custDataLst>
      <p:tags r:id="rId1"/>
    </p:custDataLst>
    <p:extLst>
      <p:ext uri="{BB962C8B-B14F-4D97-AF65-F5344CB8AC3E}">
        <p14:creationId xmlns:p14="http://schemas.microsoft.com/office/powerpoint/2010/main" val="3881644884"/>
      </p:ext>
    </p:extLst>
  </p:cSld>
  <p:clrMapOvr>
    <a:masterClrMapping/>
  </p:clrMapOvr>
  <mc:AlternateContent xmlns:mc="http://schemas.openxmlformats.org/markup-compatibility/2006" xmlns:p14="http://schemas.microsoft.com/office/powerpoint/2010/main">
    <mc:Choice Requires="p14">
      <p:transition spd="slow" p14:dur="2000" advTm="190436"/>
    </mc:Choice>
    <mc:Fallback xmlns="">
      <p:transition spd="slow" advTm="1904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animEffect transition="in" filter="fade">
                                      <p:cBhvr>
                                        <p:cTn id="28" dur="1000"/>
                                        <p:tgtEl>
                                          <p:spTgt spid="7">
                                            <p:txEl>
                                              <p:pRg st="3" end="3"/>
                                            </p:txEl>
                                          </p:spTgt>
                                        </p:tgtEl>
                                      </p:cBhvr>
                                    </p:animEffect>
                                    <p:anim calcmode="lin" valueType="num">
                                      <p:cBhvr>
                                        <p:cTn id="29"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xEl>
                                              <p:pRg st="4" end="4"/>
                                            </p:txEl>
                                          </p:spTgt>
                                        </p:tgtEl>
                                        <p:attrNameLst>
                                          <p:attrName>style.visibility</p:attrName>
                                        </p:attrNameLst>
                                      </p:cBhvr>
                                      <p:to>
                                        <p:strVal val="visible"/>
                                      </p:to>
                                    </p:set>
                                    <p:animEffect transition="in" filter="fade">
                                      <p:cBhvr>
                                        <p:cTn id="35" dur="1000"/>
                                        <p:tgtEl>
                                          <p:spTgt spid="7">
                                            <p:txEl>
                                              <p:pRg st="4" end="4"/>
                                            </p:txEl>
                                          </p:spTgt>
                                        </p:tgtEl>
                                      </p:cBhvr>
                                    </p:animEffect>
                                    <p:anim calcmode="lin" valueType="num">
                                      <p:cBhvr>
                                        <p:cTn id="36"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
                                            <p:txEl>
                                              <p:pRg st="5" end="5"/>
                                            </p:txEl>
                                          </p:spTgt>
                                        </p:tgtEl>
                                        <p:attrNameLst>
                                          <p:attrName>style.visibility</p:attrName>
                                        </p:attrNameLst>
                                      </p:cBhvr>
                                      <p:to>
                                        <p:strVal val="visible"/>
                                      </p:to>
                                    </p:set>
                                    <p:animEffect transition="in" filter="fade">
                                      <p:cBhvr>
                                        <p:cTn id="42" dur="1000"/>
                                        <p:tgtEl>
                                          <p:spTgt spid="7">
                                            <p:txEl>
                                              <p:pRg st="5" end="5"/>
                                            </p:txEl>
                                          </p:spTgt>
                                        </p:tgtEl>
                                      </p:cBhvr>
                                    </p:animEffect>
                                    <p:anim calcmode="lin" valueType="num">
                                      <p:cBhvr>
                                        <p:cTn id="43"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7">
                                            <p:txEl>
                                              <p:pRg st="6" end="6"/>
                                            </p:txEl>
                                          </p:spTgt>
                                        </p:tgtEl>
                                        <p:attrNameLst>
                                          <p:attrName>style.visibility</p:attrName>
                                        </p:attrNameLst>
                                      </p:cBhvr>
                                      <p:to>
                                        <p:strVal val="visible"/>
                                      </p:to>
                                    </p:set>
                                    <p:animEffect transition="in" filter="fade">
                                      <p:cBhvr>
                                        <p:cTn id="49" dur="1000"/>
                                        <p:tgtEl>
                                          <p:spTgt spid="7">
                                            <p:txEl>
                                              <p:pRg st="6" end="6"/>
                                            </p:txEl>
                                          </p:spTgt>
                                        </p:tgtEl>
                                      </p:cBhvr>
                                    </p:animEffect>
                                    <p:anim calcmode="lin" valueType="num">
                                      <p:cBhvr>
                                        <p:cTn id="50"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7">
                                            <p:txEl>
                                              <p:pRg st="7" end="7"/>
                                            </p:txEl>
                                          </p:spTgt>
                                        </p:tgtEl>
                                        <p:attrNameLst>
                                          <p:attrName>style.visibility</p:attrName>
                                        </p:attrNameLst>
                                      </p:cBhvr>
                                      <p:to>
                                        <p:strVal val="visible"/>
                                      </p:to>
                                    </p:set>
                                    <p:animEffect transition="in" filter="fade">
                                      <p:cBhvr>
                                        <p:cTn id="56" dur="1000"/>
                                        <p:tgtEl>
                                          <p:spTgt spid="7">
                                            <p:txEl>
                                              <p:pRg st="7" end="7"/>
                                            </p:txEl>
                                          </p:spTgt>
                                        </p:tgtEl>
                                      </p:cBhvr>
                                    </p:animEffect>
                                    <p:anim calcmode="lin" valueType="num">
                                      <p:cBhvr>
                                        <p:cTn id="57" dur="10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7">
                                            <p:txEl>
                                              <p:pRg st="8" end="8"/>
                                            </p:txEl>
                                          </p:spTgt>
                                        </p:tgtEl>
                                        <p:attrNameLst>
                                          <p:attrName>style.visibility</p:attrName>
                                        </p:attrNameLst>
                                      </p:cBhvr>
                                      <p:to>
                                        <p:strVal val="visible"/>
                                      </p:to>
                                    </p:set>
                                    <p:animEffect transition="in" filter="fade">
                                      <p:cBhvr>
                                        <p:cTn id="63" dur="1000"/>
                                        <p:tgtEl>
                                          <p:spTgt spid="7">
                                            <p:txEl>
                                              <p:pRg st="8" end="8"/>
                                            </p:txEl>
                                          </p:spTgt>
                                        </p:tgtEl>
                                      </p:cBhvr>
                                    </p:animEffect>
                                    <p:anim calcmode="lin" valueType="num">
                                      <p:cBhvr>
                                        <p:cTn id="64" dur="1000" fill="hold"/>
                                        <p:tgtEl>
                                          <p:spTgt spid="7">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7">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7">
                                            <p:txEl>
                                              <p:pRg st="9" end="9"/>
                                            </p:txEl>
                                          </p:spTgt>
                                        </p:tgtEl>
                                        <p:attrNameLst>
                                          <p:attrName>style.visibility</p:attrName>
                                        </p:attrNameLst>
                                      </p:cBhvr>
                                      <p:to>
                                        <p:strVal val="visible"/>
                                      </p:to>
                                    </p:set>
                                    <p:animEffect transition="in" filter="fade">
                                      <p:cBhvr>
                                        <p:cTn id="70" dur="1000"/>
                                        <p:tgtEl>
                                          <p:spTgt spid="7">
                                            <p:txEl>
                                              <p:pRg st="9" end="9"/>
                                            </p:txEl>
                                          </p:spTgt>
                                        </p:tgtEl>
                                      </p:cBhvr>
                                    </p:animEffect>
                                    <p:anim calcmode="lin" valueType="num">
                                      <p:cBhvr>
                                        <p:cTn id="71" dur="1000" fill="hold"/>
                                        <p:tgtEl>
                                          <p:spTgt spid="7">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7">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7">
                                            <p:txEl>
                                              <p:pRg st="10" end="10"/>
                                            </p:txEl>
                                          </p:spTgt>
                                        </p:tgtEl>
                                        <p:attrNameLst>
                                          <p:attrName>style.visibility</p:attrName>
                                        </p:attrNameLst>
                                      </p:cBhvr>
                                      <p:to>
                                        <p:strVal val="visible"/>
                                      </p:to>
                                    </p:set>
                                    <p:animEffect transition="in" filter="fade">
                                      <p:cBhvr>
                                        <p:cTn id="77" dur="1000"/>
                                        <p:tgtEl>
                                          <p:spTgt spid="7">
                                            <p:txEl>
                                              <p:pRg st="10" end="10"/>
                                            </p:txEl>
                                          </p:spTgt>
                                        </p:tgtEl>
                                      </p:cBhvr>
                                    </p:animEffect>
                                    <p:anim calcmode="lin" valueType="num">
                                      <p:cBhvr>
                                        <p:cTn id="78" dur="1000" fill="hold"/>
                                        <p:tgtEl>
                                          <p:spTgt spid="7">
                                            <p:txEl>
                                              <p:pRg st="10" end="10"/>
                                            </p:txEl>
                                          </p:spTgt>
                                        </p:tgtEl>
                                        <p:attrNameLst>
                                          <p:attrName>ppt_x</p:attrName>
                                        </p:attrNameLst>
                                      </p:cBhvr>
                                      <p:tavLst>
                                        <p:tav tm="0">
                                          <p:val>
                                            <p:strVal val="#ppt_x"/>
                                          </p:val>
                                        </p:tav>
                                        <p:tav tm="100000">
                                          <p:val>
                                            <p:strVal val="#ppt_x"/>
                                          </p:val>
                                        </p:tav>
                                      </p:tavLst>
                                    </p:anim>
                                    <p:anim calcmode="lin" valueType="num">
                                      <p:cBhvr>
                                        <p:cTn id="79" dur="1000" fill="hold"/>
                                        <p:tgtEl>
                                          <p:spTgt spid="7">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B32758B3-891C-4551-8966-FBF2903F557B}"/>
              </a:ext>
            </a:extLst>
          </p:cNvPr>
          <p:cNvSpPr txBox="1">
            <a:spLocks/>
          </p:cNvSpPr>
          <p:nvPr/>
        </p:nvSpPr>
        <p:spPr>
          <a:xfrm>
            <a:off x="1169728" y="237736"/>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3200" b="1" dirty="0">
                <a:latin typeface="+mn-lt"/>
              </a:rPr>
              <a:t>10. References &amp; Resources</a:t>
            </a:r>
          </a:p>
        </p:txBody>
      </p:sp>
      <p:pic>
        <p:nvPicPr>
          <p:cNvPr id="9" name="Picture 8">
            <a:extLst>
              <a:ext uri="{FF2B5EF4-FFF2-40B4-BE49-F238E27FC236}">
                <a16:creationId xmlns:a16="http://schemas.microsoft.com/office/drawing/2014/main" id="{1F3B2C98-25E7-469A-9244-26C231380069}"/>
              </a:ext>
            </a:extLst>
          </p:cNvPr>
          <p:cNvPicPr>
            <a:picLocks noChangeAspect="1"/>
          </p:cNvPicPr>
          <p:nvPr/>
        </p:nvPicPr>
        <p:blipFill>
          <a:blip r:embed="rId4"/>
          <a:stretch>
            <a:fillRect/>
          </a:stretch>
        </p:blipFill>
        <p:spPr>
          <a:xfrm>
            <a:off x="7636089" y="1155869"/>
            <a:ext cx="3437072" cy="4943333"/>
          </a:xfrm>
          <a:prstGeom prst="rect">
            <a:avLst/>
          </a:prstGeom>
        </p:spPr>
      </p:pic>
      <p:sp>
        <p:nvSpPr>
          <p:cNvPr id="13" name="TextBox 12">
            <a:extLst>
              <a:ext uri="{FF2B5EF4-FFF2-40B4-BE49-F238E27FC236}">
                <a16:creationId xmlns:a16="http://schemas.microsoft.com/office/drawing/2014/main" id="{D84BD7F6-6D35-4921-AE2E-984626D08525}"/>
              </a:ext>
            </a:extLst>
          </p:cNvPr>
          <p:cNvSpPr txBox="1"/>
          <p:nvPr/>
        </p:nvSpPr>
        <p:spPr>
          <a:xfrm>
            <a:off x="967368" y="1766319"/>
            <a:ext cx="6283712" cy="369332"/>
          </a:xfrm>
          <a:prstGeom prst="rect">
            <a:avLst/>
          </a:prstGeom>
          <a:noFill/>
        </p:spPr>
        <p:txBody>
          <a:bodyPr wrap="square">
            <a:spAutoFit/>
          </a:bodyPr>
          <a:lstStyle/>
          <a:p>
            <a:pPr marL="285750" indent="-285750">
              <a:buFont typeface="Wingdings" panose="05000000000000000000" pitchFamily="2" charset="2"/>
              <a:buChar char="q"/>
            </a:pPr>
            <a:r>
              <a:rPr lang="en-US" dirty="0">
                <a:hlinkClick r:id="rId5"/>
              </a:rPr>
              <a:t>Causal Chain - Tool/Concept/Definition (thwink.org)</a:t>
            </a:r>
            <a:endParaRPr lang="ar-EG" dirty="0"/>
          </a:p>
        </p:txBody>
      </p:sp>
    </p:spTree>
    <p:custDataLst>
      <p:tags r:id="rId1"/>
    </p:custDataLst>
    <p:extLst>
      <p:ext uri="{BB962C8B-B14F-4D97-AF65-F5344CB8AC3E}">
        <p14:creationId xmlns:p14="http://schemas.microsoft.com/office/powerpoint/2010/main" val="15149610"/>
      </p:ext>
    </p:extLst>
  </p:cSld>
  <p:clrMapOvr>
    <a:masterClrMapping/>
  </p:clrMapOvr>
  <mc:AlternateContent xmlns:mc="http://schemas.openxmlformats.org/markup-compatibility/2006" xmlns:p14="http://schemas.microsoft.com/office/powerpoint/2010/main">
    <mc:Choice Requires="p14">
      <p:transition spd="slow" p14:dur="2000" advTm="28028"/>
    </mc:Choice>
    <mc:Fallback xmlns="">
      <p:transition spd="slow" advTm="2802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684420" cy="1077218"/>
          </a:xfrm>
          <a:prstGeom prst="rect">
            <a:avLst/>
          </a:prstGeom>
          <a:noFill/>
        </p:spPr>
        <p:txBody>
          <a:bodyPr wrap="square" rtlCol="1">
            <a:spAutoFit/>
          </a:bodyPr>
          <a:lstStyle/>
          <a:p>
            <a:pPr algn="ctr"/>
            <a:r>
              <a:rPr lang="en-US" sz="3200" b="1" dirty="0">
                <a:latin typeface="Ink Free" panose="03080402000500000000" pitchFamily="66" charset="0"/>
              </a:rPr>
              <a:t>My Best Wishes …</a:t>
            </a:r>
          </a:p>
          <a:p>
            <a:pPr algn="ctr"/>
            <a:r>
              <a:rPr lang="en-US" sz="3200" b="1" dirty="0">
                <a:latin typeface="Ink Free" panose="03080402000500000000" pitchFamily="66" charset="0"/>
              </a:rPr>
              <a:t>* Dr. Ayman Hassan *</a:t>
            </a:r>
            <a:endParaRPr lang="ar-EG" sz="3200" b="1" dirty="0">
              <a:latin typeface="Ink Free" panose="03080402000500000000"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3953"/>
    </mc:Choice>
    <mc:Fallback xmlns="">
      <p:transition spd="slow" advTm="139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3.5|18.2|38.1|13|71|13|43.7|11.1|43.8|25.1"/>
</p:tagLst>
</file>

<file path=ppt/tags/tag3.xml><?xml version="1.0" encoding="utf-8"?>
<p:tagLst xmlns:a="http://schemas.openxmlformats.org/drawingml/2006/main" xmlns:r="http://schemas.openxmlformats.org/officeDocument/2006/relationships" xmlns:p="http://schemas.openxmlformats.org/presentationml/2006/main">
  <p:tag name="TIMING" val="|5.6|153.1|18.3|3.1|5.8|3.8"/>
</p:tagLst>
</file>

<file path=ppt/tags/tag4.xml><?xml version="1.0" encoding="utf-8"?>
<p:tagLst xmlns:a="http://schemas.openxmlformats.org/drawingml/2006/main" xmlns:r="http://schemas.openxmlformats.org/officeDocument/2006/relationships" xmlns:p="http://schemas.openxmlformats.org/presentationml/2006/main">
  <p:tag name="TIMING" val="|26|13.4|13.4|5.5|1.5|0.9|184.4|15.8"/>
</p:tagLst>
</file>

<file path=ppt/tags/tag5.xml><?xml version="1.0" encoding="utf-8"?>
<p:tagLst xmlns:a="http://schemas.openxmlformats.org/drawingml/2006/main" xmlns:r="http://schemas.openxmlformats.org/officeDocument/2006/relationships" xmlns:p="http://schemas.openxmlformats.org/presentationml/2006/main">
  <p:tag name="TIMING" val="|7.8|6.1"/>
</p:tagLst>
</file>

<file path=ppt/tags/tag6.xml><?xml version="1.0" encoding="utf-8"?>
<p:tagLst xmlns:a="http://schemas.openxmlformats.org/drawingml/2006/main" xmlns:r="http://schemas.openxmlformats.org/officeDocument/2006/relationships" xmlns:p="http://schemas.openxmlformats.org/presentationml/2006/main">
  <p:tag name="TIMING" val="|1.5|2.5|3.1|1"/>
</p:tagLst>
</file>

<file path=ppt/tags/tag7.xml><?xml version="1.0" encoding="utf-8"?>
<p:tagLst xmlns:a="http://schemas.openxmlformats.org/drawingml/2006/main" xmlns:r="http://schemas.openxmlformats.org/officeDocument/2006/relationships" xmlns:p="http://schemas.openxmlformats.org/presentationml/2006/main">
  <p:tag name="TIMING" val="|1.8|70.8|113.4"/>
</p:tagLst>
</file>

<file path=ppt/tags/tag8.xml><?xml version="1.0" encoding="utf-8"?>
<p:tagLst xmlns:a="http://schemas.openxmlformats.org/drawingml/2006/main" xmlns:r="http://schemas.openxmlformats.org/officeDocument/2006/relationships" xmlns:p="http://schemas.openxmlformats.org/presentationml/2006/main">
  <p:tag name="TIMING" val="|1.5|3.2|3|1.8|0.9|20.8|2.9|13.4|1.7|1.1"/>
</p:tagLst>
</file>

<file path=ppt/tags/tag9.xml><?xml version="1.0" encoding="utf-8"?>
<p:tagLst xmlns:a="http://schemas.openxmlformats.org/drawingml/2006/main" xmlns:r="http://schemas.openxmlformats.org/officeDocument/2006/relationships" xmlns:p="http://schemas.openxmlformats.org/presentationml/2006/main">
  <p:tag name="TIMING" val="|1|5.3|22.6|37.6|47.4|8"/>
</p:tagLst>
</file>

<file path=ppt/tags/tag10.xml><?xml version="1.0" encoding="utf-8"?>
<p:tagLst xmlns:a="http://schemas.openxmlformats.org/drawingml/2006/main" xmlns:r="http://schemas.openxmlformats.org/officeDocument/2006/relationships" xmlns:p="http://schemas.openxmlformats.org/presentationml/2006/main">
  <p:tag name="TIMING" val="|7.9|1.4|1.4|0.8|1|0.7|7.7|2.7|133.7"/>
</p:tagLst>
</file>

<file path=ppt/tags/tag11.xml><?xml version="1.0" encoding="utf-8"?>
<p:tagLst xmlns:a="http://schemas.openxmlformats.org/drawingml/2006/main" xmlns:r="http://schemas.openxmlformats.org/officeDocument/2006/relationships" xmlns:p="http://schemas.openxmlformats.org/presentationml/2006/main">
  <p:tag name="TIMING" val="|1.1|40.8|4.9|34.9|7.2|8.4|5.7|48.4|41|30.5|15.7|14.6|35.1"/>
</p:tagLst>
</file>

<file path=ppt/tags/tag12.xml><?xml version="1.0" encoding="utf-8"?>
<p:tagLst xmlns:a="http://schemas.openxmlformats.org/drawingml/2006/main" xmlns:r="http://schemas.openxmlformats.org/officeDocument/2006/relationships" xmlns:p="http://schemas.openxmlformats.org/presentationml/2006/main">
  <p:tag name="TIMING" val="|0.9|3.7|52.6|5.2|4.7|6.6|2.5|25|13.5"/>
</p:tagLst>
</file>

<file path=ppt/tags/tag13.xml><?xml version="1.0" encoding="utf-8"?>
<p:tagLst xmlns:a="http://schemas.openxmlformats.org/drawingml/2006/main" xmlns:r="http://schemas.openxmlformats.org/officeDocument/2006/relationships" xmlns:p="http://schemas.openxmlformats.org/presentationml/2006/main">
  <p:tag name="TIMING" val="|1.1|1.1|54.8|30.9|9.2|6.4|18.9|27.2"/>
</p:tagLst>
</file>

<file path=ppt/tags/tag14.xml><?xml version="1.0" encoding="utf-8"?>
<p:tagLst xmlns:a="http://schemas.openxmlformats.org/drawingml/2006/main" xmlns:r="http://schemas.openxmlformats.org/officeDocument/2006/relationships" xmlns:p="http://schemas.openxmlformats.org/presentationml/2006/main">
  <p:tag name="TIMING" val="|1.9|5.5|105.3|23.7|9|10.5"/>
</p:tagLst>
</file>

<file path=ppt/tags/tag15.xml><?xml version="1.0" encoding="utf-8"?>
<p:tagLst xmlns:a="http://schemas.openxmlformats.org/drawingml/2006/main" xmlns:r="http://schemas.openxmlformats.org/officeDocument/2006/relationships" xmlns:p="http://schemas.openxmlformats.org/presentationml/2006/main">
  <p:tag name="TIMING" val="|0.7|2.5|40.6|19|38.6"/>
</p:tagLst>
</file>

<file path=ppt/tags/tag16.xml><?xml version="1.0" encoding="utf-8"?>
<p:tagLst xmlns:a="http://schemas.openxmlformats.org/drawingml/2006/main" xmlns:r="http://schemas.openxmlformats.org/officeDocument/2006/relationships" xmlns:p="http://schemas.openxmlformats.org/presentationml/2006/main">
  <p:tag name="TIMING" val="|0.8|0.5|0.4|0.5|0.4|0.4|0.5|0.5|0.5"/>
</p:tagLst>
</file>

<file path=ppt/tags/tag17.xml><?xml version="1.0" encoding="utf-8"?>
<p:tagLst xmlns:a="http://schemas.openxmlformats.org/drawingml/2006/main" xmlns:r="http://schemas.openxmlformats.org/officeDocument/2006/relationships" xmlns:p="http://schemas.openxmlformats.org/presentationml/2006/main">
  <p:tag name="TIMING" val="|0.6|0.7|0.5|0.5|0.4"/>
</p:tagLst>
</file>

<file path=ppt/tags/tag18.xml><?xml version="1.0" encoding="utf-8"?>
<p:tagLst xmlns:a="http://schemas.openxmlformats.org/drawingml/2006/main" xmlns:r="http://schemas.openxmlformats.org/officeDocument/2006/relationships" xmlns:p="http://schemas.openxmlformats.org/presentationml/2006/main">
  <p:tag name="TIMING" val="|1.3|2.1|1|0.6|0.4|0.5|0.5|0.5"/>
</p:tagLst>
</file>

<file path=ppt/tags/tag19.xml><?xml version="1.0" encoding="utf-8"?>
<p:tagLst xmlns:a="http://schemas.openxmlformats.org/drawingml/2006/main" xmlns:r="http://schemas.openxmlformats.org/officeDocument/2006/relationships" xmlns:p="http://schemas.openxmlformats.org/presentationml/2006/main">
  <p:tag name="TIMING" val="|0.7|0.9|1.5|0.4|0.4|0.5|0.7"/>
</p:tagLst>
</file>

<file path=ppt/tags/tag20.xml><?xml version="1.0" encoding="utf-8"?>
<p:tagLst xmlns:a="http://schemas.openxmlformats.org/drawingml/2006/main" xmlns:r="http://schemas.openxmlformats.org/officeDocument/2006/relationships" xmlns:p="http://schemas.openxmlformats.org/presentationml/2006/main">
  <p:tag name="TIMING" val="|0.7|0.9|8.7|0.6|0.4"/>
</p:tagLst>
</file>

<file path=ppt/tags/tag21.xml><?xml version="1.0" encoding="utf-8"?>
<p:tagLst xmlns:a="http://schemas.openxmlformats.org/drawingml/2006/main" xmlns:r="http://schemas.openxmlformats.org/officeDocument/2006/relationships" xmlns:p="http://schemas.openxmlformats.org/presentationml/2006/main">
  <p:tag name="TIMING" val="|3.6|20.5|2.4|2.9|3.4|11.2|7.4|17.4|6.5|7.6|8.6"/>
</p:tagLst>
</file>

<file path=ppt/tags/tag22.xml><?xml version="1.0" encoding="utf-8"?>
<p:tagLst xmlns:a="http://schemas.openxmlformats.org/drawingml/2006/main" xmlns:r="http://schemas.openxmlformats.org/officeDocument/2006/relationships" xmlns:p="http://schemas.openxmlformats.org/presentationml/2006/main">
  <p:tag name="TIMING" val="|0.8|6.2|26.4|124.3|2.5|1.3|1.2"/>
</p:tagLst>
</file>

<file path=ppt/tags/tag23.xml><?xml version="1.0" encoding="utf-8"?>
<p:tagLst xmlns:a="http://schemas.openxmlformats.org/drawingml/2006/main" xmlns:r="http://schemas.openxmlformats.org/officeDocument/2006/relationships" xmlns:p="http://schemas.openxmlformats.org/presentationml/2006/main">
  <p:tag name="TIMING" val="|1.1|1.4|2.7|13.1|11.6|33.4|11.7"/>
</p:tagLst>
</file>

<file path=ppt/tags/tag24.xml><?xml version="1.0" encoding="utf-8"?>
<p:tagLst xmlns:a="http://schemas.openxmlformats.org/drawingml/2006/main" xmlns:r="http://schemas.openxmlformats.org/officeDocument/2006/relationships" xmlns:p="http://schemas.openxmlformats.org/presentationml/2006/main">
  <p:tag name="TIMING" val="|2.1|1.2|50.5|41.7|4.6|42.7"/>
</p:tagLst>
</file>

<file path=ppt/tags/tag25.xml><?xml version="1.0" encoding="utf-8"?>
<p:tagLst xmlns:a="http://schemas.openxmlformats.org/drawingml/2006/main" xmlns:r="http://schemas.openxmlformats.org/officeDocument/2006/relationships" xmlns:p="http://schemas.openxmlformats.org/presentationml/2006/main">
  <p:tag name="TIMING" val="|32.8|15.5|115.4|27|21.7"/>
</p:tagLst>
</file>

<file path=ppt/tags/tag26.xml><?xml version="1.0" encoding="utf-8"?>
<p:tagLst xmlns:a="http://schemas.openxmlformats.org/drawingml/2006/main" xmlns:r="http://schemas.openxmlformats.org/officeDocument/2006/relationships" xmlns:p="http://schemas.openxmlformats.org/presentationml/2006/main">
  <p:tag name="TIMING" val="|0.8|6.2|123.5|41.5"/>
</p:tagLst>
</file>

<file path=ppt/tags/tag27.xml><?xml version="1.0" encoding="utf-8"?>
<p:tagLst xmlns:a="http://schemas.openxmlformats.org/drawingml/2006/main" xmlns:r="http://schemas.openxmlformats.org/officeDocument/2006/relationships" xmlns:p="http://schemas.openxmlformats.org/presentationml/2006/main">
  <p:tag name="TIMING" val="|0.9|2.3|1.2|15.7|25.8"/>
</p:tagLst>
</file>

<file path=ppt/tags/tag28.xml><?xml version="1.0" encoding="utf-8"?>
<p:tagLst xmlns:a="http://schemas.openxmlformats.org/drawingml/2006/main" xmlns:r="http://schemas.openxmlformats.org/officeDocument/2006/relationships" xmlns:p="http://schemas.openxmlformats.org/presentationml/2006/main">
  <p:tag name="TIMING" val="|13.9"/>
</p:tagLst>
</file>

<file path=ppt/tags/tag29.xml><?xml version="1.0" encoding="utf-8"?>
<p:tagLst xmlns:a="http://schemas.openxmlformats.org/drawingml/2006/main" xmlns:r="http://schemas.openxmlformats.org/officeDocument/2006/relationships" xmlns:p="http://schemas.openxmlformats.org/presentationml/2006/main">
  <p:tag name="TIMING" val="|0.8|2.6|9.1|12.5|4.3"/>
</p:tagLst>
</file>

<file path=ppt/tags/tag30.xml><?xml version="1.0" encoding="utf-8"?>
<p:tagLst xmlns:a="http://schemas.openxmlformats.org/drawingml/2006/main" xmlns:r="http://schemas.openxmlformats.org/officeDocument/2006/relationships" xmlns:p="http://schemas.openxmlformats.org/presentationml/2006/main">
  <p:tag name="TIMING" val="|1|1.6|1.2|79.7"/>
</p:tagLst>
</file>

<file path=ppt/tags/tag31.xml><?xml version="1.0" encoding="utf-8"?>
<p:tagLst xmlns:a="http://schemas.openxmlformats.org/drawingml/2006/main" xmlns:r="http://schemas.openxmlformats.org/officeDocument/2006/relationships" xmlns:p="http://schemas.openxmlformats.org/presentationml/2006/main">
  <p:tag name="TIMING" val="|0.6|2.2|1.2|14"/>
</p:tagLst>
</file>

<file path=ppt/tags/tag32.xml><?xml version="1.0" encoding="utf-8"?>
<p:tagLst xmlns:a="http://schemas.openxmlformats.org/drawingml/2006/main" xmlns:r="http://schemas.openxmlformats.org/officeDocument/2006/relationships" xmlns:p="http://schemas.openxmlformats.org/presentationml/2006/main">
  <p:tag name="TIMING" val="|1.7|1.6|100.8"/>
</p:tagLst>
</file>

<file path=ppt/tags/tag33.xml><?xml version="1.0" encoding="utf-8"?>
<p:tagLst xmlns:a="http://schemas.openxmlformats.org/drawingml/2006/main" xmlns:r="http://schemas.openxmlformats.org/officeDocument/2006/relationships" xmlns:p="http://schemas.openxmlformats.org/presentationml/2006/main">
  <p:tag name="TIMING" val="|7.8|6.1"/>
</p:tagLst>
</file>

<file path=ppt/tags/tag34.xml><?xml version="1.0" encoding="utf-8"?>
<p:tagLst xmlns:a="http://schemas.openxmlformats.org/drawingml/2006/main" xmlns:r="http://schemas.openxmlformats.org/officeDocument/2006/relationships" xmlns:p="http://schemas.openxmlformats.org/presentationml/2006/main">
  <p:tag name="TIMING" val="|7.8|6.1"/>
</p:tagLst>
</file>

<file path=ppt/tags/tag35.xml><?xml version="1.0" encoding="utf-8"?>
<p:tagLst xmlns:a="http://schemas.openxmlformats.org/drawingml/2006/main" xmlns:r="http://schemas.openxmlformats.org/officeDocument/2006/relationships" xmlns:p="http://schemas.openxmlformats.org/presentationml/2006/main">
  <p:tag name="TIMING" val="|7.8|6.1"/>
</p:tagLst>
</file>

<file path=ppt/tags/tag36.xml><?xml version="1.0" encoding="utf-8"?>
<p:tagLst xmlns:a="http://schemas.openxmlformats.org/drawingml/2006/main" xmlns:r="http://schemas.openxmlformats.org/officeDocument/2006/relationships" xmlns:p="http://schemas.openxmlformats.org/presentationml/2006/main">
  <p:tag name="TIMING" val="|1.8|4"/>
</p:tagLst>
</file>

<file path=ppt/tags/tag37.xml><?xml version="1.0" encoding="utf-8"?>
<p:tagLst xmlns:a="http://schemas.openxmlformats.org/drawingml/2006/main" xmlns:r="http://schemas.openxmlformats.org/officeDocument/2006/relationships" xmlns:p="http://schemas.openxmlformats.org/presentationml/2006/main">
  <p:tag name="TIMING" val="|0.9|0.9|0.7|0.4|0.8|0.4|0.4|0.5|0.5|0.7|1.3"/>
</p:tagLst>
</file>

<file path=ppt/tags/tag38.xml><?xml version="1.0" encoding="utf-8"?>
<p:tagLst xmlns:a="http://schemas.openxmlformats.org/drawingml/2006/main" xmlns:r="http://schemas.openxmlformats.org/officeDocument/2006/relationships" xmlns:p="http://schemas.openxmlformats.org/presentationml/2006/main">
  <p:tag name="TIMING" val="|1.8|4"/>
</p:tagLst>
</file>

<file path=ppt/tags/tag39.xml><?xml version="1.0" encoding="utf-8"?>
<p:tagLst xmlns:a="http://schemas.openxmlformats.org/drawingml/2006/main" xmlns:r="http://schemas.openxmlformats.org/officeDocument/2006/relationships" xmlns:p="http://schemas.openxmlformats.org/presentationml/2006/main">
  <p:tag name="TIMING" val="|9.5|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1013BEE-DC2B-4FAD-B6BC-B80485F1A7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purl.org/dc/elements/1.1/"/>
    <ds:schemaRef ds:uri="688354b5-287c-4cda-825e-1d7935aea40e"/>
    <ds:schemaRef ds:uri="http://schemas.microsoft.com/office/2006/documentManagement/types"/>
    <ds:schemaRef ds:uri="http://schemas.openxmlformats.org/package/2006/metadata/core-properties"/>
    <ds:schemaRef ds:uri="http://purl.org/dc/terms/"/>
    <ds:schemaRef ds:uri="http://schemas.microsoft.com/office/infopath/2007/PartnerControls"/>
    <ds:schemaRef ds:uri="http://purl.org/dc/dcmitype/"/>
    <ds:schemaRef ds:uri="aca13214-df29-4e3c-a050-857c0bf7bd8e"/>
    <ds:schemaRef ds:uri="http://www.w3.org/XML/1998/namespac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2891</TotalTime>
  <Words>3248</Words>
  <Application>Microsoft Office PowerPoint</Application>
  <PresentationFormat>Widescreen</PresentationFormat>
  <Paragraphs>325</Paragraphs>
  <Slides>40</Slides>
  <Notes>6</Notes>
  <HiddenSlides>0</HiddenSlides>
  <MMClips>2</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52" baseType="lpstr">
      <vt:lpstr>Alexandria</vt:lpstr>
      <vt:lpstr>Arial</vt:lpstr>
      <vt:lpstr>Brush Script MT</vt:lpstr>
      <vt:lpstr>Calibri</vt:lpstr>
      <vt:lpstr>Calibri Light</vt:lpstr>
      <vt:lpstr>Ink Free</vt:lpstr>
      <vt:lpstr>Segoe Script</vt:lpstr>
      <vt:lpstr>Times New Roman</vt:lpstr>
      <vt:lpstr>Vivaldi</vt:lpstr>
      <vt:lpstr>Wingdings</vt:lpstr>
      <vt:lpstr>Office Theme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Sayed</cp:lastModifiedBy>
  <cp:revision>600</cp:revision>
  <dcterms:created xsi:type="dcterms:W3CDTF">2023-04-29T09:08:00Z</dcterms:created>
  <dcterms:modified xsi:type="dcterms:W3CDTF">2024-06-19T22:59:56Z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