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520" r:id="rId6"/>
    <p:sldId id="260" r:id="rId7"/>
    <p:sldId id="261" r:id="rId8"/>
    <p:sldId id="262" r:id="rId9"/>
    <p:sldId id="264" r:id="rId10"/>
    <p:sldId id="263" r:id="rId11"/>
    <p:sldId id="265" r:id="rId12"/>
    <p:sldId id="266" r:id="rId13"/>
    <p:sldId id="521" r:id="rId14"/>
    <p:sldId id="267" r:id="rId15"/>
    <p:sldId id="268" r:id="rId16"/>
    <p:sldId id="269" r:id="rId17"/>
    <p:sldId id="270" r:id="rId18"/>
    <p:sldId id="522" r:id="rId19"/>
    <p:sldId id="272" r:id="rId20"/>
    <p:sldId id="273" r:id="rId21"/>
    <p:sldId id="274" r:id="rId22"/>
    <p:sldId id="503" r:id="rId23"/>
    <p:sldId id="504" r:id="rId24"/>
    <p:sldId id="505" r:id="rId25"/>
    <p:sldId id="506" r:id="rId26"/>
    <p:sldId id="275" r:id="rId27"/>
    <p:sldId id="523" r:id="rId28"/>
    <p:sldId id="427" r:id="rId29"/>
    <p:sldId id="474" r:id="rId30"/>
    <p:sldId id="475" r:id="rId31"/>
    <p:sldId id="479" r:id="rId32"/>
    <p:sldId id="525" r:id="rId33"/>
    <p:sldId id="526" r:id="rId34"/>
    <p:sldId id="527" r:id="rId35"/>
    <p:sldId id="528" r:id="rId36"/>
    <p:sldId id="529" r:id="rId37"/>
    <p:sldId id="497" r:id="rId38"/>
    <p:sldId id="498" r:id="rId39"/>
    <p:sldId id="499" r:id="rId40"/>
    <p:sldId id="500" r:id="rId41"/>
    <p:sldId id="501" r:id="rId42"/>
    <p:sldId id="502" r:id="rId43"/>
    <p:sldId id="328" r:id="rId44"/>
    <p:sldId id="509" r:id="rId45"/>
    <p:sldId id="510" r:id="rId46"/>
    <p:sldId id="511" r:id="rId47"/>
    <p:sldId id="512" r:id="rId48"/>
    <p:sldId id="513" r:id="rId49"/>
    <p:sldId id="514" r:id="rId50"/>
    <p:sldId id="515" r:id="rId51"/>
    <p:sldId id="516" r:id="rId52"/>
    <p:sldId id="517" r:id="rId53"/>
    <p:sldId id="518" r:id="rId54"/>
    <p:sldId id="519" r:id="rId55"/>
    <p:sldId id="53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0"/>
            <p14:sldId id="260"/>
            <p14:sldId id="261"/>
            <p14:sldId id="262"/>
            <p14:sldId id="264"/>
            <p14:sldId id="263"/>
            <p14:sldId id="265"/>
            <p14:sldId id="266"/>
            <p14:sldId id="521"/>
            <p14:sldId id="267"/>
            <p14:sldId id="268"/>
            <p14:sldId id="269"/>
            <p14:sldId id="270"/>
            <p14:sldId id="522"/>
            <p14:sldId id="272"/>
            <p14:sldId id="273"/>
            <p14:sldId id="274"/>
            <p14:sldId id="503"/>
            <p14:sldId id="504"/>
            <p14:sldId id="505"/>
            <p14:sldId id="506"/>
            <p14:sldId id="275"/>
            <p14:sldId id="523"/>
            <p14:sldId id="427"/>
            <p14:sldId id="474"/>
            <p14:sldId id="475"/>
            <p14:sldId id="479"/>
            <p14:sldId id="525"/>
            <p14:sldId id="526"/>
            <p14:sldId id="527"/>
            <p14:sldId id="528"/>
            <p14:sldId id="529"/>
            <p14:sldId id="497"/>
            <p14:sldId id="498"/>
            <p14:sldId id="499"/>
            <p14:sldId id="500"/>
            <p14:sldId id="501"/>
            <p14:sldId id="502"/>
            <p14:sldId id="328"/>
            <p14:sldId id="509"/>
            <p14:sldId id="510"/>
            <p14:sldId id="511"/>
            <p14:sldId id="512"/>
            <p14:sldId id="513"/>
            <p14:sldId id="514"/>
            <p14:sldId id="515"/>
            <p14:sldId id="516"/>
            <p14:sldId id="517"/>
            <p14:sldId id="518"/>
            <p14:sldId id="519"/>
            <p14:sldId id="530"/>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58221"/>
    <a:srgbClr val="FFD200"/>
    <a:srgbClr val="203E5F"/>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967"/>
    <p:restoredTop sz="93670" autoAdjust="0"/>
  </p:normalViewPr>
  <p:slideViewPr>
    <p:cSldViewPr snapToGrid="0">
      <p:cViewPr>
        <p:scale>
          <a:sx n="74" d="100"/>
          <a:sy n="74" d="100"/>
        </p:scale>
        <p:origin x="-90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2" qsCatId="simple" csTypeId="urn:microsoft.com/office/officeart/2005/8/colors/colorful1" csCatId="colorful"/>
      <dgm:spPr/>
      <dgm:t>
        <a:bodyPr/>
        <a:lstStyle/>
        <a:p>
          <a:endParaRPr lang="en-US"/>
        </a:p>
      </dgm:t>
    </dgm:pt>
    <dgm:pt modelId="{F72545B7-D2F4-4AFC-ABFC-1EE428106345}">
      <dgm:prSet/>
      <dgm:spPr/>
      <dgm:t>
        <a:bodyPr/>
        <a:lstStyle/>
        <a:p>
          <a:r>
            <a:rPr lang="en-US" b="1" dirty="0"/>
            <a:t>Defining Product &amp; Services</a:t>
          </a:r>
        </a:p>
      </dgm:t>
    </dgm:pt>
    <dgm:pt modelId="{AFC36305-8A3B-47E5-93A1-3DF96392D9F3}" type="parTrans" cxnId="{01AEEA96-77EF-4ED5-AF57-92A1787AEF76}">
      <dgm:prSet/>
      <dgm:spPr/>
      <dgm:t>
        <a:bodyPr/>
        <a:lstStyle/>
        <a:p>
          <a:endParaRPr lang="en-US" b="1"/>
        </a:p>
      </dgm:t>
    </dgm:pt>
    <dgm:pt modelId="{E5B1EEAF-4EE6-40E7-80CF-ED42E4F8DCE8}" type="sibTrans" cxnId="{01AEEA96-77EF-4ED5-AF57-92A1787AEF76}">
      <dgm:prSet/>
      <dgm:spPr/>
      <dgm:t>
        <a:bodyPr/>
        <a:lstStyle/>
        <a:p>
          <a:endParaRPr lang="en-US" b="1"/>
        </a:p>
      </dgm:t>
    </dgm:pt>
    <dgm:pt modelId="{198D2F7D-89ED-4FA8-B9A1-5ABE4CC749A9}">
      <dgm:prSet/>
      <dgm:spPr/>
      <dgm:t>
        <a:bodyPr/>
        <a:lstStyle/>
        <a:p>
          <a:r>
            <a:rPr lang="en-US" b="1" dirty="0"/>
            <a:t>Product and service classifications</a:t>
          </a:r>
        </a:p>
      </dgm:t>
    </dgm:pt>
    <dgm:pt modelId="{61C221B7-8084-4A8C-9E25-CC5849A5648F}" type="parTrans" cxnId="{7B33F8AA-7181-4FA4-BA20-9F81B5843DFA}">
      <dgm:prSet/>
      <dgm:spPr/>
      <dgm:t>
        <a:bodyPr/>
        <a:lstStyle/>
        <a:p>
          <a:endParaRPr lang="en-US" b="1"/>
        </a:p>
      </dgm:t>
    </dgm:pt>
    <dgm:pt modelId="{135BDD1F-990A-4A8C-B9FF-436D27331009}" type="sibTrans" cxnId="{7B33F8AA-7181-4FA4-BA20-9F81B5843DFA}">
      <dgm:prSet/>
      <dgm:spPr/>
      <dgm:t>
        <a:bodyPr/>
        <a:lstStyle/>
        <a:p>
          <a:endParaRPr lang="en-US" b="1"/>
        </a:p>
      </dgm:t>
    </dgm:pt>
    <dgm:pt modelId="{66B283E2-6D17-4176-B5C8-81B7177222F1}">
      <dgm:prSet/>
      <dgm:spPr/>
      <dgm:t>
        <a:bodyPr/>
        <a:lstStyle/>
        <a:p>
          <a:r>
            <a:rPr lang="en-US" b="1" i="0" baseline="0"/>
            <a:t>Product </a:t>
          </a:r>
          <a:r>
            <a:rPr lang="en-US" b="1"/>
            <a:t>and service Decisions</a:t>
          </a:r>
        </a:p>
      </dgm:t>
    </dgm:pt>
    <dgm:pt modelId="{0D7F024B-E851-4076-BDA7-0CB629532344}" type="parTrans" cxnId="{C2B4D579-74DE-458C-BB10-3140E9F49515}">
      <dgm:prSet/>
      <dgm:spPr/>
      <dgm:t>
        <a:bodyPr/>
        <a:lstStyle/>
        <a:p>
          <a:endParaRPr lang="en-US" b="1"/>
        </a:p>
      </dgm:t>
    </dgm:pt>
    <dgm:pt modelId="{4399DE2E-C334-4B70-BC5C-E6C2F4541EB6}" type="sibTrans" cxnId="{C2B4D579-74DE-458C-BB10-3140E9F49515}">
      <dgm:prSet/>
      <dgm:spPr/>
      <dgm:t>
        <a:bodyPr/>
        <a:lstStyle/>
        <a:p>
          <a:endParaRPr lang="en-US" b="1"/>
        </a:p>
      </dgm:t>
    </dgm:pt>
    <dgm:pt modelId="{A0C5FBB0-E9AA-4934-BC8C-A88ADFB2B713}">
      <dgm:prSet/>
      <dgm:spPr/>
      <dgm:t>
        <a:bodyPr/>
        <a:lstStyle/>
        <a:p>
          <a:r>
            <a:rPr lang="en-US" b="1" dirty="0"/>
            <a:t>N</a:t>
          </a:r>
          <a:r>
            <a:rPr lang="en-US" b="1" i="0" baseline="0" dirty="0"/>
            <a:t>ature and Characteristics of </a:t>
          </a:r>
          <a:r>
            <a:rPr lang="en-US" b="1" dirty="0"/>
            <a:t>S</a:t>
          </a:r>
          <a:r>
            <a:rPr lang="en-US" b="1" i="0" baseline="0" dirty="0"/>
            <a:t>ervices</a:t>
          </a:r>
          <a:endParaRPr lang="en-US" b="1" dirty="0"/>
        </a:p>
      </dgm:t>
    </dgm:pt>
    <dgm:pt modelId="{56FE69E2-F373-4DFA-B2CA-773AC85E5ABB}" type="parTrans" cxnId="{651C596A-4806-4780-8D16-7C0362CEED99}">
      <dgm:prSet/>
      <dgm:spPr/>
      <dgm:t>
        <a:bodyPr/>
        <a:lstStyle/>
        <a:p>
          <a:endParaRPr lang="en-US" b="1"/>
        </a:p>
      </dgm:t>
    </dgm:pt>
    <dgm:pt modelId="{150EFB9F-B2A3-4AAB-9A7D-E60B93481EAE}" type="sibTrans" cxnId="{651C596A-4806-4780-8D16-7C0362CEED99}">
      <dgm:prSet/>
      <dgm:spPr/>
      <dgm:t>
        <a:bodyPr/>
        <a:lstStyle/>
        <a:p>
          <a:endParaRPr lang="en-US" b="1"/>
        </a:p>
      </dgm:t>
    </dgm:pt>
    <dgm:pt modelId="{C0FA8E37-E36C-4E94-8A22-27B21C3B3F55}">
      <dgm:prSet/>
      <dgm:spPr/>
      <dgm:t>
        <a:bodyPr/>
        <a:lstStyle/>
        <a:p>
          <a:r>
            <a:rPr lang="en-US" b="1"/>
            <a:t>Product Life Cycle</a:t>
          </a:r>
        </a:p>
      </dgm:t>
    </dgm:pt>
    <dgm:pt modelId="{E5198B7D-E1D7-4598-8631-2609FACEEDC6}" type="parTrans" cxnId="{43A18A88-F282-41E1-820D-9387A18014B4}">
      <dgm:prSet/>
      <dgm:spPr/>
      <dgm:t>
        <a:bodyPr/>
        <a:lstStyle/>
        <a:p>
          <a:endParaRPr lang="en-US" b="1"/>
        </a:p>
      </dgm:t>
    </dgm:pt>
    <dgm:pt modelId="{77173F34-DD34-46E1-A502-3FA88B9A406A}" type="sibTrans" cxnId="{43A18A88-F282-41E1-820D-9387A18014B4}">
      <dgm:prSet/>
      <dgm:spPr/>
      <dgm:t>
        <a:bodyPr/>
        <a:lstStyle/>
        <a:p>
          <a:endParaRPr lang="en-US" b="1"/>
        </a:p>
      </dgm:t>
    </dgm:pt>
    <dgm:pt modelId="{4A6665DC-AC00-7D48-9363-B8934B533714}" type="pres">
      <dgm:prSet presAssocID="{C9C74336-A899-4D0A-9246-3C6C2982CB42}" presName="linear" presStyleCnt="0">
        <dgm:presLayoutVars>
          <dgm:animLvl val="lvl"/>
          <dgm:resizeHandles val="exact"/>
        </dgm:presLayoutVars>
      </dgm:prSet>
      <dgm:spPr/>
      <dgm:t>
        <a:bodyPr/>
        <a:lstStyle/>
        <a:p>
          <a:pPr rtl="1"/>
          <a:endParaRPr lang="ar-SA"/>
        </a:p>
      </dgm:t>
    </dgm:pt>
    <dgm:pt modelId="{D203A1B7-C951-5548-A72F-40B1192DAAE7}" type="pres">
      <dgm:prSet presAssocID="{F72545B7-D2F4-4AFC-ABFC-1EE428106345}" presName="parentText" presStyleLbl="node1" presStyleIdx="0" presStyleCnt="5" custLinFactNeighborX="0" custLinFactNeighborY="13780">
        <dgm:presLayoutVars>
          <dgm:chMax val="0"/>
          <dgm:bulletEnabled val="1"/>
        </dgm:presLayoutVars>
      </dgm:prSet>
      <dgm:spPr/>
      <dgm:t>
        <a:bodyPr/>
        <a:lstStyle/>
        <a:p>
          <a:pPr rtl="1"/>
          <a:endParaRPr lang="ar-SA"/>
        </a:p>
      </dgm:t>
    </dgm:pt>
    <dgm:pt modelId="{F84DE308-C47F-694F-AC82-6B94461B0523}" type="pres">
      <dgm:prSet presAssocID="{E5B1EEAF-4EE6-40E7-80CF-ED42E4F8DCE8}" presName="spacer" presStyleCnt="0"/>
      <dgm:spPr/>
    </dgm:pt>
    <dgm:pt modelId="{C145CD1C-EFEA-B241-88D2-6F98D6AF0AA4}" type="pres">
      <dgm:prSet presAssocID="{198D2F7D-89ED-4FA8-B9A1-5ABE4CC749A9}" presName="parentText" presStyleLbl="node1" presStyleIdx="1" presStyleCnt="5">
        <dgm:presLayoutVars>
          <dgm:chMax val="0"/>
          <dgm:bulletEnabled val="1"/>
        </dgm:presLayoutVars>
      </dgm:prSet>
      <dgm:spPr/>
      <dgm:t>
        <a:bodyPr/>
        <a:lstStyle/>
        <a:p>
          <a:pPr rtl="1"/>
          <a:endParaRPr lang="ar-SA"/>
        </a:p>
      </dgm:t>
    </dgm:pt>
    <dgm:pt modelId="{8823198C-CE2A-7D45-990E-35C6D9D269EC}" type="pres">
      <dgm:prSet presAssocID="{135BDD1F-990A-4A8C-B9FF-436D27331009}" presName="spacer" presStyleCnt="0"/>
      <dgm:spPr/>
    </dgm:pt>
    <dgm:pt modelId="{5687413B-B8DD-3042-9B09-8FA80BCC522A}" type="pres">
      <dgm:prSet presAssocID="{66B283E2-6D17-4176-B5C8-81B7177222F1}" presName="parentText" presStyleLbl="node1" presStyleIdx="2" presStyleCnt="5">
        <dgm:presLayoutVars>
          <dgm:chMax val="0"/>
          <dgm:bulletEnabled val="1"/>
        </dgm:presLayoutVars>
      </dgm:prSet>
      <dgm:spPr/>
      <dgm:t>
        <a:bodyPr/>
        <a:lstStyle/>
        <a:p>
          <a:pPr rtl="1"/>
          <a:endParaRPr lang="ar-SA"/>
        </a:p>
      </dgm:t>
    </dgm:pt>
    <dgm:pt modelId="{AA5E48A4-C5DF-6548-8423-60CA4464D01C}" type="pres">
      <dgm:prSet presAssocID="{4399DE2E-C334-4B70-BC5C-E6C2F4541EB6}" presName="spacer" presStyleCnt="0"/>
      <dgm:spPr/>
    </dgm:pt>
    <dgm:pt modelId="{70E3A0E2-6C74-8445-A63C-E49260FD47BC}" type="pres">
      <dgm:prSet presAssocID="{A0C5FBB0-E9AA-4934-BC8C-A88ADFB2B713}" presName="parentText" presStyleLbl="node1" presStyleIdx="3" presStyleCnt="5">
        <dgm:presLayoutVars>
          <dgm:chMax val="0"/>
          <dgm:bulletEnabled val="1"/>
        </dgm:presLayoutVars>
      </dgm:prSet>
      <dgm:spPr/>
      <dgm:t>
        <a:bodyPr/>
        <a:lstStyle/>
        <a:p>
          <a:pPr rtl="1"/>
          <a:endParaRPr lang="ar-SA"/>
        </a:p>
      </dgm:t>
    </dgm:pt>
    <dgm:pt modelId="{EF7D5218-4686-3A4E-B3A7-F42BFE959BCA}" type="pres">
      <dgm:prSet presAssocID="{150EFB9F-B2A3-4AAB-9A7D-E60B93481EAE}" presName="spacer" presStyleCnt="0"/>
      <dgm:spPr/>
    </dgm:pt>
    <dgm:pt modelId="{0BDA3BB2-98CF-0D48-882A-841DFA91219C}" type="pres">
      <dgm:prSet presAssocID="{C0FA8E37-E36C-4E94-8A22-27B21C3B3F55}" presName="parentText" presStyleLbl="node1" presStyleIdx="4" presStyleCnt="5">
        <dgm:presLayoutVars>
          <dgm:chMax val="0"/>
          <dgm:bulletEnabled val="1"/>
        </dgm:presLayoutVars>
      </dgm:prSet>
      <dgm:spPr/>
      <dgm:t>
        <a:bodyPr/>
        <a:lstStyle/>
        <a:p>
          <a:pPr rtl="1"/>
          <a:endParaRPr lang="ar-SA"/>
        </a:p>
      </dgm:t>
    </dgm:pt>
  </dgm:ptLst>
  <dgm:cxnLst>
    <dgm:cxn modelId="{67824463-D056-C847-B7F3-B322CD62631E}" type="presOf" srcId="{A0C5FBB0-E9AA-4934-BC8C-A88ADFB2B713}" destId="{70E3A0E2-6C74-8445-A63C-E49260FD47BC}" srcOrd="0" destOrd="0" presId="urn:microsoft.com/office/officeart/2005/8/layout/vList2"/>
    <dgm:cxn modelId="{651C596A-4806-4780-8D16-7C0362CEED99}" srcId="{C9C74336-A899-4D0A-9246-3C6C2982CB42}" destId="{A0C5FBB0-E9AA-4934-BC8C-A88ADFB2B713}" srcOrd="3" destOrd="0" parTransId="{56FE69E2-F373-4DFA-B2CA-773AC85E5ABB}" sibTransId="{150EFB9F-B2A3-4AAB-9A7D-E60B93481EAE}"/>
    <dgm:cxn modelId="{E22F4835-05C1-1B46-AF41-F7EF6E7C39FE}" type="presOf" srcId="{C0FA8E37-E36C-4E94-8A22-27B21C3B3F55}" destId="{0BDA3BB2-98CF-0D48-882A-841DFA91219C}" srcOrd="0" destOrd="0" presId="urn:microsoft.com/office/officeart/2005/8/layout/vList2"/>
    <dgm:cxn modelId="{43A18A88-F282-41E1-820D-9387A18014B4}" srcId="{C9C74336-A899-4D0A-9246-3C6C2982CB42}" destId="{C0FA8E37-E36C-4E94-8A22-27B21C3B3F55}" srcOrd="4" destOrd="0" parTransId="{E5198B7D-E1D7-4598-8631-2609FACEEDC6}" sibTransId="{77173F34-DD34-46E1-A502-3FA88B9A406A}"/>
    <dgm:cxn modelId="{7B33F8AA-7181-4FA4-BA20-9F81B5843DFA}" srcId="{C9C74336-A899-4D0A-9246-3C6C2982CB42}" destId="{198D2F7D-89ED-4FA8-B9A1-5ABE4CC749A9}" srcOrd="1" destOrd="0" parTransId="{61C221B7-8084-4A8C-9E25-CC5849A5648F}" sibTransId="{135BDD1F-990A-4A8C-B9FF-436D27331009}"/>
    <dgm:cxn modelId="{66403E3F-1910-3141-8DF8-29AE9DFFB679}" type="presOf" srcId="{66B283E2-6D17-4176-B5C8-81B7177222F1}" destId="{5687413B-B8DD-3042-9B09-8FA80BCC522A}" srcOrd="0" destOrd="0" presId="urn:microsoft.com/office/officeart/2005/8/layout/vList2"/>
    <dgm:cxn modelId="{C2B4D579-74DE-458C-BB10-3140E9F49515}" srcId="{C9C74336-A899-4D0A-9246-3C6C2982CB42}" destId="{66B283E2-6D17-4176-B5C8-81B7177222F1}" srcOrd="2" destOrd="0" parTransId="{0D7F024B-E851-4076-BDA7-0CB629532344}" sibTransId="{4399DE2E-C334-4B70-BC5C-E6C2F4541EB6}"/>
    <dgm:cxn modelId="{01AEEA96-77EF-4ED5-AF57-92A1787AEF76}" srcId="{C9C74336-A899-4D0A-9246-3C6C2982CB42}" destId="{F72545B7-D2F4-4AFC-ABFC-1EE428106345}" srcOrd="0" destOrd="0" parTransId="{AFC36305-8A3B-47E5-93A1-3DF96392D9F3}" sibTransId="{E5B1EEAF-4EE6-40E7-80CF-ED42E4F8DCE8}"/>
    <dgm:cxn modelId="{4B555721-18DC-5449-83CD-AAD0098BF68B}" type="presOf" srcId="{198D2F7D-89ED-4FA8-B9A1-5ABE4CC749A9}" destId="{C145CD1C-EFEA-B241-88D2-6F98D6AF0AA4}" srcOrd="0" destOrd="0" presId="urn:microsoft.com/office/officeart/2005/8/layout/vList2"/>
    <dgm:cxn modelId="{B86ECE0D-A581-1543-A458-A9E81FC9A104}" type="presOf" srcId="{F72545B7-D2F4-4AFC-ABFC-1EE428106345}" destId="{D203A1B7-C951-5548-A72F-40B1192DAAE7}" srcOrd="0" destOrd="0" presId="urn:microsoft.com/office/officeart/2005/8/layout/vList2"/>
    <dgm:cxn modelId="{A2BFCD4E-5438-1B4A-A9F7-EB013A2835FC}" type="presOf" srcId="{C9C74336-A899-4D0A-9246-3C6C2982CB42}" destId="{4A6665DC-AC00-7D48-9363-B8934B533714}" srcOrd="0" destOrd="0" presId="urn:microsoft.com/office/officeart/2005/8/layout/vList2"/>
    <dgm:cxn modelId="{F809A977-A1E9-664B-A713-748F51747939}" type="presParOf" srcId="{4A6665DC-AC00-7D48-9363-B8934B533714}" destId="{D203A1B7-C951-5548-A72F-40B1192DAAE7}" srcOrd="0" destOrd="0" presId="urn:microsoft.com/office/officeart/2005/8/layout/vList2"/>
    <dgm:cxn modelId="{959D347F-0362-1842-B457-17C04EE893FA}" type="presParOf" srcId="{4A6665DC-AC00-7D48-9363-B8934B533714}" destId="{F84DE308-C47F-694F-AC82-6B94461B0523}" srcOrd="1" destOrd="0" presId="urn:microsoft.com/office/officeart/2005/8/layout/vList2"/>
    <dgm:cxn modelId="{00276AD2-488A-714C-935F-B88168D6D5F6}" type="presParOf" srcId="{4A6665DC-AC00-7D48-9363-B8934B533714}" destId="{C145CD1C-EFEA-B241-88D2-6F98D6AF0AA4}" srcOrd="2" destOrd="0" presId="urn:microsoft.com/office/officeart/2005/8/layout/vList2"/>
    <dgm:cxn modelId="{30A72B08-FD77-E441-84DD-3D2773D39A16}" type="presParOf" srcId="{4A6665DC-AC00-7D48-9363-B8934B533714}" destId="{8823198C-CE2A-7D45-990E-35C6D9D269EC}" srcOrd="3" destOrd="0" presId="urn:microsoft.com/office/officeart/2005/8/layout/vList2"/>
    <dgm:cxn modelId="{B00F70B4-E32F-B946-B179-04BEF151657B}" type="presParOf" srcId="{4A6665DC-AC00-7D48-9363-B8934B533714}" destId="{5687413B-B8DD-3042-9B09-8FA80BCC522A}" srcOrd="4" destOrd="0" presId="urn:microsoft.com/office/officeart/2005/8/layout/vList2"/>
    <dgm:cxn modelId="{0789AADA-3D76-EF46-970A-1111910BF7CE}" type="presParOf" srcId="{4A6665DC-AC00-7D48-9363-B8934B533714}" destId="{AA5E48A4-C5DF-6548-8423-60CA4464D01C}" srcOrd="5" destOrd="0" presId="urn:microsoft.com/office/officeart/2005/8/layout/vList2"/>
    <dgm:cxn modelId="{11EB8B9D-9E28-1A4B-9322-1E787C7C9448}" type="presParOf" srcId="{4A6665DC-AC00-7D48-9363-B8934B533714}" destId="{70E3A0E2-6C74-8445-A63C-E49260FD47BC}" srcOrd="6" destOrd="0" presId="urn:microsoft.com/office/officeart/2005/8/layout/vList2"/>
    <dgm:cxn modelId="{20CD0F15-E972-C04F-A48D-B788A10C04A1}" type="presParOf" srcId="{4A6665DC-AC00-7D48-9363-B8934B533714}" destId="{EF7D5218-4686-3A4E-B3A7-F42BFE959BCA}" srcOrd="7" destOrd="0" presId="urn:microsoft.com/office/officeart/2005/8/layout/vList2"/>
    <dgm:cxn modelId="{B6908EEF-4C49-7F4A-BBA9-A2680593BE7C}" type="presParOf" srcId="{4A6665DC-AC00-7D48-9363-B8934B533714}" destId="{0BDA3BB2-98CF-0D48-882A-841DFA91219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200D725-462A-4A79-AE38-BE81D306AC37}">
      <dgm:prSet/>
      <dgm:spPr/>
      <dgm:t>
        <a:bodyPr/>
        <a:lstStyle/>
        <a:p>
          <a:r>
            <a:rPr lang="en-US" b="0" i="0" baseline="0" dirty="0"/>
            <a:t>Product &amp; service decisions </a:t>
          </a:r>
          <a:endParaRPr lang="en-US" dirty="0"/>
        </a:p>
      </dgm:t>
    </dgm:pt>
    <dgm:pt modelId="{7570ED8C-FBDC-4FB3-A44E-27A66F54388B}" type="parTrans" cxnId="{7AAA3A85-4E94-49F8-87E4-DF0FECDDB9BE}">
      <dgm:prSet/>
      <dgm:spPr/>
      <dgm:t>
        <a:bodyPr/>
        <a:lstStyle/>
        <a:p>
          <a:endParaRPr lang="en-US"/>
        </a:p>
      </dgm:t>
    </dgm:pt>
    <dgm:pt modelId="{8A916EE2-E754-4296-8399-1FBA52151555}" type="sibTrans" cxnId="{7AAA3A85-4E94-49F8-87E4-DF0FECDDB9BE}">
      <dgm:prSet/>
      <dgm:spPr/>
      <dgm:t>
        <a:bodyPr/>
        <a:lstStyle/>
        <a:p>
          <a:endParaRPr lang="en-US"/>
        </a:p>
      </dgm:t>
    </dgm:pt>
    <dgm:pt modelId="{11211199-016B-47B9-8632-81E871A1A892}">
      <dgm:prSet/>
      <dgm:spPr/>
      <dgm:t>
        <a:bodyPr/>
        <a:lstStyle/>
        <a:p>
          <a:r>
            <a:rPr lang="en-US" dirty="0"/>
            <a:t>I</a:t>
          </a:r>
          <a:r>
            <a:rPr lang="en-US" b="0" i="0" baseline="0" dirty="0"/>
            <a:t>ndividual product decisions</a:t>
          </a:r>
          <a:endParaRPr lang="en-US" dirty="0"/>
        </a:p>
      </dgm:t>
    </dgm:pt>
    <dgm:pt modelId="{EB546A41-46D9-45BC-932C-7C0C94119485}" type="parTrans" cxnId="{0EB591FC-EDF5-44C4-AF8C-0DD7A55B428C}">
      <dgm:prSet/>
      <dgm:spPr/>
      <dgm:t>
        <a:bodyPr/>
        <a:lstStyle/>
        <a:p>
          <a:endParaRPr lang="en-US"/>
        </a:p>
      </dgm:t>
    </dgm:pt>
    <dgm:pt modelId="{EC52B5C9-4572-408F-977B-C814F0F927D8}" type="sibTrans" cxnId="{0EB591FC-EDF5-44C4-AF8C-0DD7A55B428C}">
      <dgm:prSet/>
      <dgm:spPr/>
      <dgm:t>
        <a:bodyPr/>
        <a:lstStyle/>
        <a:p>
          <a:endParaRPr lang="en-US"/>
        </a:p>
      </dgm:t>
    </dgm:pt>
    <dgm:pt modelId="{4A5973D5-3502-4D6F-BA6E-5FBA697C7B9A}">
      <dgm:prSet/>
      <dgm:spPr/>
      <dgm:t>
        <a:bodyPr/>
        <a:lstStyle/>
        <a:p>
          <a:r>
            <a:rPr lang="en-US" b="0" i="0" baseline="0" dirty="0"/>
            <a:t>Product line decisions </a:t>
          </a:r>
          <a:endParaRPr lang="en-US" dirty="0"/>
        </a:p>
      </dgm:t>
    </dgm:pt>
    <dgm:pt modelId="{ED13CB99-CC61-4601-930C-FFE2A8EBF6C2}" type="parTrans" cxnId="{80CF0F50-696C-4C66-90A6-25ECDFA17367}">
      <dgm:prSet/>
      <dgm:spPr/>
      <dgm:t>
        <a:bodyPr/>
        <a:lstStyle/>
        <a:p>
          <a:endParaRPr lang="en-US"/>
        </a:p>
      </dgm:t>
    </dgm:pt>
    <dgm:pt modelId="{78D0E7ED-48F9-4B7B-A69C-B583FB3A981A}" type="sibTrans" cxnId="{80CF0F50-696C-4C66-90A6-25ECDFA17367}">
      <dgm:prSet/>
      <dgm:spPr/>
      <dgm:t>
        <a:bodyPr/>
        <a:lstStyle/>
        <a:p>
          <a:endParaRPr lang="en-US"/>
        </a:p>
      </dgm:t>
    </dgm:pt>
    <dgm:pt modelId="{74C4E553-BE81-4BEB-A58A-A3550CD88EDD}">
      <dgm:prSet/>
      <dgm:spPr/>
      <dgm:t>
        <a:bodyPr/>
        <a:lstStyle/>
        <a:p>
          <a:r>
            <a:rPr lang="en-US"/>
            <a:t>P</a:t>
          </a:r>
          <a:r>
            <a:rPr lang="en-US" b="0" i="0" baseline="0"/>
            <a:t>roduct mix decisions</a:t>
          </a:r>
          <a:endParaRPr lang="en-US"/>
        </a:p>
      </dgm:t>
    </dgm:pt>
    <dgm:pt modelId="{36585E1E-ADC9-492D-8E07-E064688E6EDD}" type="parTrans" cxnId="{2857ABD1-BB00-4893-840F-5979683D6F89}">
      <dgm:prSet/>
      <dgm:spPr/>
      <dgm:t>
        <a:bodyPr/>
        <a:lstStyle/>
        <a:p>
          <a:endParaRPr lang="en-US"/>
        </a:p>
      </dgm:t>
    </dgm:pt>
    <dgm:pt modelId="{064AE0DE-23E8-4A8E-8B40-1469151E6D14}" type="sibTrans" cxnId="{2857ABD1-BB00-4893-840F-5979683D6F89}">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t>
        <a:bodyPr/>
        <a:lstStyle/>
        <a:p>
          <a:pPr rtl="1"/>
          <a:endParaRPr lang="ar-SA"/>
        </a:p>
      </dgm:t>
    </dgm:pt>
    <dgm:pt modelId="{A97AD71E-CD77-4685-9472-7D9A6F8C95E9}" type="pres">
      <dgm:prSet presAssocID="{C200D725-462A-4A79-AE38-BE81D306AC37}" presName="hierRoot1" presStyleCnt="0"/>
      <dgm:spPr/>
    </dgm:pt>
    <dgm:pt modelId="{F8535439-13ED-4390-9E38-7E275B94299A}" type="pres">
      <dgm:prSet presAssocID="{C200D725-462A-4A79-AE38-BE81D306AC37}" presName="composite" presStyleCnt="0"/>
      <dgm:spPr/>
    </dgm:pt>
    <dgm:pt modelId="{97E9F59A-EB43-415A-822B-301A23496FC2}" type="pres">
      <dgm:prSet presAssocID="{C200D725-462A-4A79-AE38-BE81D306AC37}" presName="background" presStyleLbl="node0" presStyleIdx="0" presStyleCnt="1"/>
      <dgm:spPr/>
    </dgm:pt>
    <dgm:pt modelId="{9E6FC7ED-D1DC-4B61-8628-C57A041B404E}" type="pres">
      <dgm:prSet presAssocID="{C200D725-462A-4A79-AE38-BE81D306AC37}" presName="text" presStyleLbl="fgAcc0" presStyleIdx="0" presStyleCnt="1" custScaleX="156014">
        <dgm:presLayoutVars>
          <dgm:chPref val="3"/>
        </dgm:presLayoutVars>
      </dgm:prSet>
      <dgm:spPr/>
      <dgm:t>
        <a:bodyPr/>
        <a:lstStyle/>
        <a:p>
          <a:pPr rtl="1"/>
          <a:endParaRPr lang="ar-SA"/>
        </a:p>
      </dgm:t>
    </dgm:pt>
    <dgm:pt modelId="{A331E83B-5003-48E4-A18F-805903B46A70}" type="pres">
      <dgm:prSet presAssocID="{C200D725-462A-4A79-AE38-BE81D306AC37}" presName="hierChild2" presStyleCnt="0"/>
      <dgm:spPr/>
    </dgm:pt>
    <dgm:pt modelId="{3B609DA1-F622-4F40-B75B-18A81FD4A187}" type="pres">
      <dgm:prSet presAssocID="{EB546A41-46D9-45BC-932C-7C0C94119485}" presName="Name10" presStyleLbl="parChTrans1D2" presStyleIdx="0" presStyleCnt="3"/>
      <dgm:spPr/>
      <dgm:t>
        <a:bodyPr/>
        <a:lstStyle/>
        <a:p>
          <a:pPr rtl="1"/>
          <a:endParaRPr lang="ar-SA"/>
        </a:p>
      </dgm:t>
    </dgm:pt>
    <dgm:pt modelId="{95529EF2-D8D2-49A5-94C9-FC61C22F4185}" type="pres">
      <dgm:prSet presAssocID="{11211199-016B-47B9-8632-81E871A1A892}" presName="hierRoot2" presStyleCnt="0"/>
      <dgm:spPr/>
    </dgm:pt>
    <dgm:pt modelId="{88B837BA-7B05-4374-94EB-B5D03B593933}" type="pres">
      <dgm:prSet presAssocID="{11211199-016B-47B9-8632-81E871A1A892}" presName="composite2" presStyleCnt="0"/>
      <dgm:spPr/>
    </dgm:pt>
    <dgm:pt modelId="{0E78B020-0F7E-46C4-918E-1164639BD41E}" type="pres">
      <dgm:prSet presAssocID="{11211199-016B-47B9-8632-81E871A1A892}" presName="background2" presStyleLbl="node2" presStyleIdx="0" presStyleCnt="3"/>
      <dgm:spPr/>
    </dgm:pt>
    <dgm:pt modelId="{17AF08E9-66D2-4C01-96C0-059D6AEFC275}" type="pres">
      <dgm:prSet presAssocID="{11211199-016B-47B9-8632-81E871A1A892}" presName="text2" presStyleLbl="fgAcc2" presStyleIdx="0" presStyleCnt="3">
        <dgm:presLayoutVars>
          <dgm:chPref val="3"/>
        </dgm:presLayoutVars>
      </dgm:prSet>
      <dgm:spPr/>
      <dgm:t>
        <a:bodyPr/>
        <a:lstStyle/>
        <a:p>
          <a:pPr rtl="1"/>
          <a:endParaRPr lang="ar-SA"/>
        </a:p>
      </dgm:t>
    </dgm:pt>
    <dgm:pt modelId="{F9332AD6-A9B4-44D6-953E-994EA875A8BC}" type="pres">
      <dgm:prSet presAssocID="{11211199-016B-47B9-8632-81E871A1A892}" presName="hierChild3" presStyleCnt="0"/>
      <dgm:spPr/>
    </dgm:pt>
    <dgm:pt modelId="{CF67AB58-59AC-4F9B-AC36-782D6B6457B7}" type="pres">
      <dgm:prSet presAssocID="{ED13CB99-CC61-4601-930C-FFE2A8EBF6C2}" presName="Name10" presStyleLbl="parChTrans1D2" presStyleIdx="1" presStyleCnt="3"/>
      <dgm:spPr/>
      <dgm:t>
        <a:bodyPr/>
        <a:lstStyle/>
        <a:p>
          <a:pPr rtl="1"/>
          <a:endParaRPr lang="ar-SA"/>
        </a:p>
      </dgm:t>
    </dgm:pt>
    <dgm:pt modelId="{FB0F32B6-AE24-4341-B29A-0167C26AFB4E}" type="pres">
      <dgm:prSet presAssocID="{4A5973D5-3502-4D6F-BA6E-5FBA697C7B9A}" presName="hierRoot2" presStyleCnt="0"/>
      <dgm:spPr/>
    </dgm:pt>
    <dgm:pt modelId="{FCFF94AC-DD29-45E2-B250-B1D1A2879AA4}" type="pres">
      <dgm:prSet presAssocID="{4A5973D5-3502-4D6F-BA6E-5FBA697C7B9A}" presName="composite2" presStyleCnt="0"/>
      <dgm:spPr/>
    </dgm:pt>
    <dgm:pt modelId="{8A69C91C-C7AA-42B8-8482-C13685E92CD1}" type="pres">
      <dgm:prSet presAssocID="{4A5973D5-3502-4D6F-BA6E-5FBA697C7B9A}" presName="background2" presStyleLbl="node2" presStyleIdx="1" presStyleCnt="3"/>
      <dgm:spPr/>
    </dgm:pt>
    <dgm:pt modelId="{7706C145-86CC-45A2-AA5C-6E49D42A6FD4}" type="pres">
      <dgm:prSet presAssocID="{4A5973D5-3502-4D6F-BA6E-5FBA697C7B9A}" presName="text2" presStyleLbl="fgAcc2" presStyleIdx="1" presStyleCnt="3">
        <dgm:presLayoutVars>
          <dgm:chPref val="3"/>
        </dgm:presLayoutVars>
      </dgm:prSet>
      <dgm:spPr/>
      <dgm:t>
        <a:bodyPr/>
        <a:lstStyle/>
        <a:p>
          <a:pPr rtl="1"/>
          <a:endParaRPr lang="ar-SA"/>
        </a:p>
      </dgm:t>
    </dgm:pt>
    <dgm:pt modelId="{538C8188-4A56-4A16-AA47-DE3748EC9EF2}" type="pres">
      <dgm:prSet presAssocID="{4A5973D5-3502-4D6F-BA6E-5FBA697C7B9A}" presName="hierChild3" presStyleCnt="0"/>
      <dgm:spPr/>
    </dgm:pt>
    <dgm:pt modelId="{5AFD3AAF-C181-4BDF-880C-94839ED1EFF9}" type="pres">
      <dgm:prSet presAssocID="{36585E1E-ADC9-492D-8E07-E064688E6EDD}" presName="Name10" presStyleLbl="parChTrans1D2" presStyleIdx="2" presStyleCnt="3"/>
      <dgm:spPr/>
      <dgm:t>
        <a:bodyPr/>
        <a:lstStyle/>
        <a:p>
          <a:pPr rtl="1"/>
          <a:endParaRPr lang="ar-SA"/>
        </a:p>
      </dgm:t>
    </dgm:pt>
    <dgm:pt modelId="{F447DC29-7D98-4EF8-BB3E-6EDD929C0295}" type="pres">
      <dgm:prSet presAssocID="{74C4E553-BE81-4BEB-A58A-A3550CD88EDD}" presName="hierRoot2" presStyleCnt="0"/>
      <dgm:spPr/>
    </dgm:pt>
    <dgm:pt modelId="{6316BA71-C7D2-47D2-92B0-EFC717BB7526}" type="pres">
      <dgm:prSet presAssocID="{74C4E553-BE81-4BEB-A58A-A3550CD88EDD}" presName="composite2" presStyleCnt="0"/>
      <dgm:spPr/>
    </dgm:pt>
    <dgm:pt modelId="{7E52FA54-33FA-4932-A6DB-B364B4C80923}" type="pres">
      <dgm:prSet presAssocID="{74C4E553-BE81-4BEB-A58A-A3550CD88EDD}" presName="background2" presStyleLbl="node2" presStyleIdx="2" presStyleCnt="3"/>
      <dgm:spPr/>
    </dgm:pt>
    <dgm:pt modelId="{5B689C1C-1980-4248-BD9B-0181B191D154}" type="pres">
      <dgm:prSet presAssocID="{74C4E553-BE81-4BEB-A58A-A3550CD88EDD}" presName="text2" presStyleLbl="fgAcc2" presStyleIdx="2" presStyleCnt="3">
        <dgm:presLayoutVars>
          <dgm:chPref val="3"/>
        </dgm:presLayoutVars>
      </dgm:prSet>
      <dgm:spPr/>
      <dgm:t>
        <a:bodyPr/>
        <a:lstStyle/>
        <a:p>
          <a:pPr rtl="1"/>
          <a:endParaRPr lang="ar-SA"/>
        </a:p>
      </dgm:t>
    </dgm:pt>
    <dgm:pt modelId="{4B0A7E50-FF43-4867-AC33-7F09ACAE95CF}" type="pres">
      <dgm:prSet presAssocID="{74C4E553-BE81-4BEB-A58A-A3550CD88EDD}" presName="hierChild3" presStyleCnt="0"/>
      <dgm:spPr/>
    </dgm:pt>
  </dgm:ptLst>
  <dgm:cxnLst>
    <dgm:cxn modelId="{1EE7026A-9496-4B16-A885-B39100613B91}" type="presOf" srcId="{36585E1E-ADC9-492D-8E07-E064688E6EDD}" destId="{5AFD3AAF-C181-4BDF-880C-94839ED1EFF9}" srcOrd="0" destOrd="0" presId="urn:microsoft.com/office/officeart/2005/8/layout/hierarchy1"/>
    <dgm:cxn modelId="{C557C828-70BE-460A-81AD-EBC9D991D9C4}" type="presOf" srcId="{11211199-016B-47B9-8632-81E871A1A892}" destId="{17AF08E9-66D2-4C01-96C0-059D6AEFC275}"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0EB591FC-EDF5-44C4-AF8C-0DD7A55B428C}" srcId="{C200D725-462A-4A79-AE38-BE81D306AC37}" destId="{11211199-016B-47B9-8632-81E871A1A892}" srcOrd="0" destOrd="0" parTransId="{EB546A41-46D9-45BC-932C-7C0C94119485}" sibTransId="{EC52B5C9-4572-408F-977B-C814F0F927D8}"/>
    <dgm:cxn modelId="{E76FE2EA-ED0F-4A95-A595-0B12DFB5E5BD}" type="presOf" srcId="{C200D725-462A-4A79-AE38-BE81D306AC37}" destId="{9E6FC7ED-D1DC-4B61-8628-C57A041B404E}" srcOrd="0" destOrd="0" presId="urn:microsoft.com/office/officeart/2005/8/layout/hierarchy1"/>
    <dgm:cxn modelId="{7AAA3A85-4E94-49F8-87E4-DF0FECDDB9BE}" srcId="{50BAFE54-1DC6-4370-AFB7-EECEBE913CC7}" destId="{C200D725-462A-4A79-AE38-BE81D306AC37}" srcOrd="0" destOrd="0" parTransId="{7570ED8C-FBDC-4FB3-A44E-27A66F54388B}" sibTransId="{8A916EE2-E754-4296-8399-1FBA52151555}"/>
    <dgm:cxn modelId="{2857ABD1-BB00-4893-840F-5979683D6F89}" srcId="{C200D725-462A-4A79-AE38-BE81D306AC37}" destId="{74C4E553-BE81-4BEB-A58A-A3550CD88EDD}" srcOrd="2" destOrd="0" parTransId="{36585E1E-ADC9-492D-8E07-E064688E6EDD}" sibTransId="{064AE0DE-23E8-4A8E-8B40-1469151E6D14}"/>
    <dgm:cxn modelId="{AD364B83-DE0A-45E4-9C99-FA5E5C828E40}" type="presOf" srcId="{ED13CB99-CC61-4601-930C-FFE2A8EBF6C2}" destId="{CF67AB58-59AC-4F9B-AC36-782D6B6457B7}" srcOrd="0" destOrd="0" presId="urn:microsoft.com/office/officeart/2005/8/layout/hierarchy1"/>
    <dgm:cxn modelId="{80CF0F50-696C-4C66-90A6-25ECDFA17367}" srcId="{C200D725-462A-4A79-AE38-BE81D306AC37}" destId="{4A5973D5-3502-4D6F-BA6E-5FBA697C7B9A}" srcOrd="1" destOrd="0" parTransId="{ED13CB99-CC61-4601-930C-FFE2A8EBF6C2}" sibTransId="{78D0E7ED-48F9-4B7B-A69C-B583FB3A981A}"/>
    <dgm:cxn modelId="{E472DFBA-E6B6-4D42-A421-EE950E135B8D}" type="presOf" srcId="{EB546A41-46D9-45BC-932C-7C0C94119485}" destId="{3B609DA1-F622-4F40-B75B-18A81FD4A187}" srcOrd="0" destOrd="0" presId="urn:microsoft.com/office/officeart/2005/8/layout/hierarchy1"/>
    <dgm:cxn modelId="{36D07024-3748-4CC3-8838-55F6F1171B84}" type="presOf" srcId="{4A5973D5-3502-4D6F-BA6E-5FBA697C7B9A}" destId="{7706C145-86CC-45A2-AA5C-6E49D42A6FD4}" srcOrd="0" destOrd="0" presId="urn:microsoft.com/office/officeart/2005/8/layout/hierarchy1"/>
    <dgm:cxn modelId="{F6AB2D95-22F5-481C-98DE-F05E7713AB62}" type="presOf" srcId="{74C4E553-BE81-4BEB-A58A-A3550CD88EDD}" destId="{5B689C1C-1980-4248-BD9B-0181B191D154}" srcOrd="0" destOrd="0" presId="urn:microsoft.com/office/officeart/2005/8/layout/hierarchy1"/>
    <dgm:cxn modelId="{EB93EC09-C8C2-4D13-923C-93A7C88C1A52}" type="presParOf" srcId="{E5BD5865-C591-4401-B8A3-ADF69A4D3003}" destId="{A97AD71E-CD77-4685-9472-7D9A6F8C95E9}" srcOrd="0" destOrd="0" presId="urn:microsoft.com/office/officeart/2005/8/layout/hierarchy1"/>
    <dgm:cxn modelId="{332CE987-1848-4E36-86A8-D3CC3927B89F}" type="presParOf" srcId="{A97AD71E-CD77-4685-9472-7D9A6F8C95E9}" destId="{F8535439-13ED-4390-9E38-7E275B94299A}" srcOrd="0" destOrd="0" presId="urn:microsoft.com/office/officeart/2005/8/layout/hierarchy1"/>
    <dgm:cxn modelId="{786BE17C-A16B-4017-92D5-81DB1A83B50B}" type="presParOf" srcId="{F8535439-13ED-4390-9E38-7E275B94299A}" destId="{97E9F59A-EB43-415A-822B-301A23496FC2}" srcOrd="0" destOrd="0" presId="urn:microsoft.com/office/officeart/2005/8/layout/hierarchy1"/>
    <dgm:cxn modelId="{D516B259-5223-4771-BC4D-8FC5204B220D}" type="presParOf" srcId="{F8535439-13ED-4390-9E38-7E275B94299A}" destId="{9E6FC7ED-D1DC-4B61-8628-C57A041B404E}" srcOrd="1" destOrd="0" presId="urn:microsoft.com/office/officeart/2005/8/layout/hierarchy1"/>
    <dgm:cxn modelId="{A58A7115-4C14-402D-AD89-BE7DD7472E1D}" type="presParOf" srcId="{A97AD71E-CD77-4685-9472-7D9A6F8C95E9}" destId="{A331E83B-5003-48E4-A18F-805903B46A70}" srcOrd="1" destOrd="0" presId="urn:microsoft.com/office/officeart/2005/8/layout/hierarchy1"/>
    <dgm:cxn modelId="{A162190D-3175-4A01-8A58-90B45F3C82D7}" type="presParOf" srcId="{A331E83B-5003-48E4-A18F-805903B46A70}" destId="{3B609DA1-F622-4F40-B75B-18A81FD4A187}" srcOrd="0" destOrd="0" presId="urn:microsoft.com/office/officeart/2005/8/layout/hierarchy1"/>
    <dgm:cxn modelId="{10F49F1C-CEE0-4133-8AD5-445D6BDAA729}" type="presParOf" srcId="{A331E83B-5003-48E4-A18F-805903B46A70}" destId="{95529EF2-D8D2-49A5-94C9-FC61C22F4185}" srcOrd="1" destOrd="0" presId="urn:microsoft.com/office/officeart/2005/8/layout/hierarchy1"/>
    <dgm:cxn modelId="{98377FA7-6901-4997-9B95-C08661E5DAA7}" type="presParOf" srcId="{95529EF2-D8D2-49A5-94C9-FC61C22F4185}" destId="{88B837BA-7B05-4374-94EB-B5D03B593933}" srcOrd="0" destOrd="0" presId="urn:microsoft.com/office/officeart/2005/8/layout/hierarchy1"/>
    <dgm:cxn modelId="{A4D9ED47-B367-4C8B-9BC2-FFB4B31F2AD6}" type="presParOf" srcId="{88B837BA-7B05-4374-94EB-B5D03B593933}" destId="{0E78B020-0F7E-46C4-918E-1164639BD41E}" srcOrd="0" destOrd="0" presId="urn:microsoft.com/office/officeart/2005/8/layout/hierarchy1"/>
    <dgm:cxn modelId="{0E4423E2-C9F2-4FD4-9829-F25F63F8AB61}" type="presParOf" srcId="{88B837BA-7B05-4374-94EB-B5D03B593933}" destId="{17AF08E9-66D2-4C01-96C0-059D6AEFC275}" srcOrd="1" destOrd="0" presId="urn:microsoft.com/office/officeart/2005/8/layout/hierarchy1"/>
    <dgm:cxn modelId="{A06ECB14-D370-4345-BDEF-3151B8D15979}" type="presParOf" srcId="{95529EF2-D8D2-49A5-94C9-FC61C22F4185}" destId="{F9332AD6-A9B4-44D6-953E-994EA875A8BC}" srcOrd="1" destOrd="0" presId="urn:microsoft.com/office/officeart/2005/8/layout/hierarchy1"/>
    <dgm:cxn modelId="{47B0DB08-112D-40DC-A59E-70744A61030C}" type="presParOf" srcId="{A331E83B-5003-48E4-A18F-805903B46A70}" destId="{CF67AB58-59AC-4F9B-AC36-782D6B6457B7}" srcOrd="2" destOrd="0" presId="urn:microsoft.com/office/officeart/2005/8/layout/hierarchy1"/>
    <dgm:cxn modelId="{2EEFFD48-11B6-466D-8B44-4F360150A88D}" type="presParOf" srcId="{A331E83B-5003-48E4-A18F-805903B46A70}" destId="{FB0F32B6-AE24-4341-B29A-0167C26AFB4E}" srcOrd="3" destOrd="0" presId="urn:microsoft.com/office/officeart/2005/8/layout/hierarchy1"/>
    <dgm:cxn modelId="{69B482B4-08F3-49FC-90A1-EDDD9EA9B540}" type="presParOf" srcId="{FB0F32B6-AE24-4341-B29A-0167C26AFB4E}" destId="{FCFF94AC-DD29-45E2-B250-B1D1A2879AA4}" srcOrd="0" destOrd="0" presId="urn:microsoft.com/office/officeart/2005/8/layout/hierarchy1"/>
    <dgm:cxn modelId="{EF2BA54A-B73A-4648-A1F0-52D8D8A736A4}" type="presParOf" srcId="{FCFF94AC-DD29-45E2-B250-B1D1A2879AA4}" destId="{8A69C91C-C7AA-42B8-8482-C13685E92CD1}" srcOrd="0" destOrd="0" presId="urn:microsoft.com/office/officeart/2005/8/layout/hierarchy1"/>
    <dgm:cxn modelId="{DC8C11F3-1DFA-4DFD-A298-60C55842C953}" type="presParOf" srcId="{FCFF94AC-DD29-45E2-B250-B1D1A2879AA4}" destId="{7706C145-86CC-45A2-AA5C-6E49D42A6FD4}" srcOrd="1" destOrd="0" presId="urn:microsoft.com/office/officeart/2005/8/layout/hierarchy1"/>
    <dgm:cxn modelId="{C9CEE8AA-9ED8-43EA-8C24-EC8095ECAD58}" type="presParOf" srcId="{FB0F32B6-AE24-4341-B29A-0167C26AFB4E}" destId="{538C8188-4A56-4A16-AA47-DE3748EC9EF2}" srcOrd="1" destOrd="0" presId="urn:microsoft.com/office/officeart/2005/8/layout/hierarchy1"/>
    <dgm:cxn modelId="{D44D1AF4-7738-4C27-9993-86F4BAEB5D97}" type="presParOf" srcId="{A331E83B-5003-48E4-A18F-805903B46A70}" destId="{5AFD3AAF-C181-4BDF-880C-94839ED1EFF9}" srcOrd="4" destOrd="0" presId="urn:microsoft.com/office/officeart/2005/8/layout/hierarchy1"/>
    <dgm:cxn modelId="{3B74E05E-90CE-4C4A-BB95-9A3179BAC978}" type="presParOf" srcId="{A331E83B-5003-48E4-A18F-805903B46A70}" destId="{F447DC29-7D98-4EF8-BB3E-6EDD929C0295}" srcOrd="5" destOrd="0" presId="urn:microsoft.com/office/officeart/2005/8/layout/hierarchy1"/>
    <dgm:cxn modelId="{35D4EB69-66A5-4196-87FB-3CBBDF08703F}" type="presParOf" srcId="{F447DC29-7D98-4EF8-BB3E-6EDD929C0295}" destId="{6316BA71-C7D2-47D2-92B0-EFC717BB7526}" srcOrd="0" destOrd="0" presId="urn:microsoft.com/office/officeart/2005/8/layout/hierarchy1"/>
    <dgm:cxn modelId="{E2CB58AF-664E-47C0-B03A-9B03E929DA49}" type="presParOf" srcId="{6316BA71-C7D2-47D2-92B0-EFC717BB7526}" destId="{7E52FA54-33FA-4932-A6DB-B364B4C80923}" srcOrd="0" destOrd="0" presId="urn:microsoft.com/office/officeart/2005/8/layout/hierarchy1"/>
    <dgm:cxn modelId="{7C6E7F1C-DCA5-46F4-8BFA-EF71E5478E03}" type="presParOf" srcId="{6316BA71-C7D2-47D2-92B0-EFC717BB7526}" destId="{5B689C1C-1980-4248-BD9B-0181B191D154}" srcOrd="1" destOrd="0" presId="urn:microsoft.com/office/officeart/2005/8/layout/hierarchy1"/>
    <dgm:cxn modelId="{6CF5AF7F-E53F-4C2A-8C8D-1C6FEF06EBC2}" type="presParOf" srcId="{F447DC29-7D98-4EF8-BB3E-6EDD929C0295}" destId="{4B0A7E50-FF43-4867-AC33-7F09ACAE95C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200D725-462A-4A79-AE38-BE81D306AC37}">
      <dgm:prSet/>
      <dgm:spPr/>
      <dgm:t>
        <a:bodyPr/>
        <a:lstStyle/>
        <a:p>
          <a:r>
            <a:rPr lang="en-US" b="0" i="0" baseline="0" dirty="0"/>
            <a:t>Product &amp; service decisions </a:t>
          </a:r>
          <a:endParaRPr lang="en-US" dirty="0"/>
        </a:p>
      </dgm:t>
    </dgm:pt>
    <dgm:pt modelId="{7570ED8C-FBDC-4FB3-A44E-27A66F54388B}" type="parTrans" cxnId="{7AAA3A85-4E94-49F8-87E4-DF0FECDDB9BE}">
      <dgm:prSet/>
      <dgm:spPr/>
      <dgm:t>
        <a:bodyPr/>
        <a:lstStyle/>
        <a:p>
          <a:endParaRPr lang="en-US"/>
        </a:p>
      </dgm:t>
    </dgm:pt>
    <dgm:pt modelId="{8A916EE2-E754-4296-8399-1FBA52151555}" type="sibTrans" cxnId="{7AAA3A85-4E94-49F8-87E4-DF0FECDDB9BE}">
      <dgm:prSet/>
      <dgm:spPr/>
      <dgm:t>
        <a:bodyPr/>
        <a:lstStyle/>
        <a:p>
          <a:endParaRPr lang="en-US"/>
        </a:p>
      </dgm:t>
    </dgm:pt>
    <dgm:pt modelId="{11211199-016B-47B9-8632-81E871A1A892}">
      <dgm:prSet/>
      <dgm:spPr/>
      <dgm:t>
        <a:bodyPr/>
        <a:lstStyle/>
        <a:p>
          <a:r>
            <a:rPr lang="en-US" dirty="0"/>
            <a:t>I</a:t>
          </a:r>
          <a:r>
            <a:rPr lang="en-US" b="0" i="0" baseline="0" dirty="0"/>
            <a:t>ndividual product decisions</a:t>
          </a:r>
          <a:endParaRPr lang="en-US" dirty="0"/>
        </a:p>
      </dgm:t>
    </dgm:pt>
    <dgm:pt modelId="{EB546A41-46D9-45BC-932C-7C0C94119485}" type="parTrans" cxnId="{0EB591FC-EDF5-44C4-AF8C-0DD7A55B428C}">
      <dgm:prSet/>
      <dgm:spPr/>
      <dgm:t>
        <a:bodyPr/>
        <a:lstStyle/>
        <a:p>
          <a:endParaRPr lang="en-US"/>
        </a:p>
      </dgm:t>
    </dgm:pt>
    <dgm:pt modelId="{EC52B5C9-4572-408F-977B-C814F0F927D8}" type="sibTrans" cxnId="{0EB591FC-EDF5-44C4-AF8C-0DD7A55B428C}">
      <dgm:prSet/>
      <dgm:spPr/>
      <dgm:t>
        <a:bodyPr/>
        <a:lstStyle/>
        <a:p>
          <a:endParaRPr lang="en-US"/>
        </a:p>
      </dgm:t>
    </dgm:pt>
    <dgm:pt modelId="{4A5973D5-3502-4D6F-BA6E-5FBA697C7B9A}">
      <dgm:prSet/>
      <dgm:spPr/>
      <dgm:t>
        <a:bodyPr/>
        <a:lstStyle/>
        <a:p>
          <a:r>
            <a:rPr lang="en-US" b="0" i="0" baseline="0" dirty="0"/>
            <a:t>Product line decisions </a:t>
          </a:r>
          <a:endParaRPr lang="en-US" dirty="0"/>
        </a:p>
      </dgm:t>
    </dgm:pt>
    <dgm:pt modelId="{ED13CB99-CC61-4601-930C-FFE2A8EBF6C2}" type="parTrans" cxnId="{80CF0F50-696C-4C66-90A6-25ECDFA17367}">
      <dgm:prSet/>
      <dgm:spPr/>
      <dgm:t>
        <a:bodyPr/>
        <a:lstStyle/>
        <a:p>
          <a:endParaRPr lang="en-US"/>
        </a:p>
      </dgm:t>
    </dgm:pt>
    <dgm:pt modelId="{78D0E7ED-48F9-4B7B-A69C-B583FB3A981A}" type="sibTrans" cxnId="{80CF0F50-696C-4C66-90A6-25ECDFA17367}">
      <dgm:prSet/>
      <dgm:spPr/>
      <dgm:t>
        <a:bodyPr/>
        <a:lstStyle/>
        <a:p>
          <a:endParaRPr lang="en-US"/>
        </a:p>
      </dgm:t>
    </dgm:pt>
    <dgm:pt modelId="{74C4E553-BE81-4BEB-A58A-A3550CD88EDD}">
      <dgm:prSet/>
      <dgm:spPr/>
      <dgm:t>
        <a:bodyPr/>
        <a:lstStyle/>
        <a:p>
          <a:r>
            <a:rPr lang="en-US"/>
            <a:t>P</a:t>
          </a:r>
          <a:r>
            <a:rPr lang="en-US" b="0" i="0" baseline="0"/>
            <a:t>roduct mix decisions</a:t>
          </a:r>
          <a:endParaRPr lang="en-US"/>
        </a:p>
      </dgm:t>
    </dgm:pt>
    <dgm:pt modelId="{36585E1E-ADC9-492D-8E07-E064688E6EDD}" type="parTrans" cxnId="{2857ABD1-BB00-4893-840F-5979683D6F89}">
      <dgm:prSet/>
      <dgm:spPr/>
      <dgm:t>
        <a:bodyPr/>
        <a:lstStyle/>
        <a:p>
          <a:endParaRPr lang="en-US"/>
        </a:p>
      </dgm:t>
    </dgm:pt>
    <dgm:pt modelId="{064AE0DE-23E8-4A8E-8B40-1469151E6D14}" type="sibTrans" cxnId="{2857ABD1-BB00-4893-840F-5979683D6F89}">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t>
        <a:bodyPr/>
        <a:lstStyle/>
        <a:p>
          <a:pPr rtl="1"/>
          <a:endParaRPr lang="ar-SA"/>
        </a:p>
      </dgm:t>
    </dgm:pt>
    <dgm:pt modelId="{A97AD71E-CD77-4685-9472-7D9A6F8C95E9}" type="pres">
      <dgm:prSet presAssocID="{C200D725-462A-4A79-AE38-BE81D306AC37}" presName="hierRoot1" presStyleCnt="0"/>
      <dgm:spPr/>
    </dgm:pt>
    <dgm:pt modelId="{F8535439-13ED-4390-9E38-7E275B94299A}" type="pres">
      <dgm:prSet presAssocID="{C200D725-462A-4A79-AE38-BE81D306AC37}" presName="composite" presStyleCnt="0"/>
      <dgm:spPr/>
    </dgm:pt>
    <dgm:pt modelId="{97E9F59A-EB43-415A-822B-301A23496FC2}" type="pres">
      <dgm:prSet presAssocID="{C200D725-462A-4A79-AE38-BE81D306AC37}" presName="background" presStyleLbl="node0" presStyleIdx="0" presStyleCnt="1"/>
      <dgm:spPr/>
    </dgm:pt>
    <dgm:pt modelId="{9E6FC7ED-D1DC-4B61-8628-C57A041B404E}" type="pres">
      <dgm:prSet presAssocID="{C200D725-462A-4A79-AE38-BE81D306AC37}" presName="text" presStyleLbl="fgAcc0" presStyleIdx="0" presStyleCnt="1" custScaleX="156014">
        <dgm:presLayoutVars>
          <dgm:chPref val="3"/>
        </dgm:presLayoutVars>
      </dgm:prSet>
      <dgm:spPr/>
      <dgm:t>
        <a:bodyPr/>
        <a:lstStyle/>
        <a:p>
          <a:pPr rtl="1"/>
          <a:endParaRPr lang="ar-SA"/>
        </a:p>
      </dgm:t>
    </dgm:pt>
    <dgm:pt modelId="{A331E83B-5003-48E4-A18F-805903B46A70}" type="pres">
      <dgm:prSet presAssocID="{C200D725-462A-4A79-AE38-BE81D306AC37}" presName="hierChild2" presStyleCnt="0"/>
      <dgm:spPr/>
    </dgm:pt>
    <dgm:pt modelId="{3B609DA1-F622-4F40-B75B-18A81FD4A187}" type="pres">
      <dgm:prSet presAssocID="{EB546A41-46D9-45BC-932C-7C0C94119485}" presName="Name10" presStyleLbl="parChTrans1D2" presStyleIdx="0" presStyleCnt="3"/>
      <dgm:spPr/>
      <dgm:t>
        <a:bodyPr/>
        <a:lstStyle/>
        <a:p>
          <a:pPr rtl="1"/>
          <a:endParaRPr lang="ar-SA"/>
        </a:p>
      </dgm:t>
    </dgm:pt>
    <dgm:pt modelId="{95529EF2-D8D2-49A5-94C9-FC61C22F4185}" type="pres">
      <dgm:prSet presAssocID="{11211199-016B-47B9-8632-81E871A1A892}" presName="hierRoot2" presStyleCnt="0"/>
      <dgm:spPr/>
    </dgm:pt>
    <dgm:pt modelId="{88B837BA-7B05-4374-94EB-B5D03B593933}" type="pres">
      <dgm:prSet presAssocID="{11211199-016B-47B9-8632-81E871A1A892}" presName="composite2" presStyleCnt="0"/>
      <dgm:spPr/>
    </dgm:pt>
    <dgm:pt modelId="{0E78B020-0F7E-46C4-918E-1164639BD41E}" type="pres">
      <dgm:prSet presAssocID="{11211199-016B-47B9-8632-81E871A1A892}" presName="background2" presStyleLbl="node2" presStyleIdx="0" presStyleCnt="3"/>
      <dgm:spPr/>
    </dgm:pt>
    <dgm:pt modelId="{17AF08E9-66D2-4C01-96C0-059D6AEFC275}" type="pres">
      <dgm:prSet presAssocID="{11211199-016B-47B9-8632-81E871A1A892}" presName="text2" presStyleLbl="fgAcc2" presStyleIdx="0" presStyleCnt="3">
        <dgm:presLayoutVars>
          <dgm:chPref val="3"/>
        </dgm:presLayoutVars>
      </dgm:prSet>
      <dgm:spPr/>
      <dgm:t>
        <a:bodyPr/>
        <a:lstStyle/>
        <a:p>
          <a:pPr rtl="1"/>
          <a:endParaRPr lang="ar-SA"/>
        </a:p>
      </dgm:t>
    </dgm:pt>
    <dgm:pt modelId="{F9332AD6-A9B4-44D6-953E-994EA875A8BC}" type="pres">
      <dgm:prSet presAssocID="{11211199-016B-47B9-8632-81E871A1A892}" presName="hierChild3" presStyleCnt="0"/>
      <dgm:spPr/>
    </dgm:pt>
    <dgm:pt modelId="{CF67AB58-59AC-4F9B-AC36-782D6B6457B7}" type="pres">
      <dgm:prSet presAssocID="{ED13CB99-CC61-4601-930C-FFE2A8EBF6C2}" presName="Name10" presStyleLbl="parChTrans1D2" presStyleIdx="1" presStyleCnt="3"/>
      <dgm:spPr/>
      <dgm:t>
        <a:bodyPr/>
        <a:lstStyle/>
        <a:p>
          <a:pPr rtl="1"/>
          <a:endParaRPr lang="ar-SA"/>
        </a:p>
      </dgm:t>
    </dgm:pt>
    <dgm:pt modelId="{FB0F32B6-AE24-4341-B29A-0167C26AFB4E}" type="pres">
      <dgm:prSet presAssocID="{4A5973D5-3502-4D6F-BA6E-5FBA697C7B9A}" presName="hierRoot2" presStyleCnt="0"/>
      <dgm:spPr/>
    </dgm:pt>
    <dgm:pt modelId="{FCFF94AC-DD29-45E2-B250-B1D1A2879AA4}" type="pres">
      <dgm:prSet presAssocID="{4A5973D5-3502-4D6F-BA6E-5FBA697C7B9A}" presName="composite2" presStyleCnt="0"/>
      <dgm:spPr/>
    </dgm:pt>
    <dgm:pt modelId="{8A69C91C-C7AA-42B8-8482-C13685E92CD1}" type="pres">
      <dgm:prSet presAssocID="{4A5973D5-3502-4D6F-BA6E-5FBA697C7B9A}" presName="background2" presStyleLbl="node2" presStyleIdx="1" presStyleCnt="3"/>
      <dgm:spPr/>
    </dgm:pt>
    <dgm:pt modelId="{7706C145-86CC-45A2-AA5C-6E49D42A6FD4}" type="pres">
      <dgm:prSet presAssocID="{4A5973D5-3502-4D6F-BA6E-5FBA697C7B9A}" presName="text2" presStyleLbl="fgAcc2" presStyleIdx="1" presStyleCnt="3">
        <dgm:presLayoutVars>
          <dgm:chPref val="3"/>
        </dgm:presLayoutVars>
      </dgm:prSet>
      <dgm:spPr/>
      <dgm:t>
        <a:bodyPr/>
        <a:lstStyle/>
        <a:p>
          <a:pPr rtl="1"/>
          <a:endParaRPr lang="ar-SA"/>
        </a:p>
      </dgm:t>
    </dgm:pt>
    <dgm:pt modelId="{538C8188-4A56-4A16-AA47-DE3748EC9EF2}" type="pres">
      <dgm:prSet presAssocID="{4A5973D5-3502-4D6F-BA6E-5FBA697C7B9A}" presName="hierChild3" presStyleCnt="0"/>
      <dgm:spPr/>
    </dgm:pt>
    <dgm:pt modelId="{5AFD3AAF-C181-4BDF-880C-94839ED1EFF9}" type="pres">
      <dgm:prSet presAssocID="{36585E1E-ADC9-492D-8E07-E064688E6EDD}" presName="Name10" presStyleLbl="parChTrans1D2" presStyleIdx="2" presStyleCnt="3"/>
      <dgm:spPr/>
      <dgm:t>
        <a:bodyPr/>
        <a:lstStyle/>
        <a:p>
          <a:pPr rtl="1"/>
          <a:endParaRPr lang="ar-SA"/>
        </a:p>
      </dgm:t>
    </dgm:pt>
    <dgm:pt modelId="{F447DC29-7D98-4EF8-BB3E-6EDD929C0295}" type="pres">
      <dgm:prSet presAssocID="{74C4E553-BE81-4BEB-A58A-A3550CD88EDD}" presName="hierRoot2" presStyleCnt="0"/>
      <dgm:spPr/>
    </dgm:pt>
    <dgm:pt modelId="{6316BA71-C7D2-47D2-92B0-EFC717BB7526}" type="pres">
      <dgm:prSet presAssocID="{74C4E553-BE81-4BEB-A58A-A3550CD88EDD}" presName="composite2" presStyleCnt="0"/>
      <dgm:spPr/>
    </dgm:pt>
    <dgm:pt modelId="{7E52FA54-33FA-4932-A6DB-B364B4C80923}" type="pres">
      <dgm:prSet presAssocID="{74C4E553-BE81-4BEB-A58A-A3550CD88EDD}" presName="background2" presStyleLbl="node2" presStyleIdx="2" presStyleCnt="3"/>
      <dgm:spPr/>
    </dgm:pt>
    <dgm:pt modelId="{5B689C1C-1980-4248-BD9B-0181B191D154}" type="pres">
      <dgm:prSet presAssocID="{74C4E553-BE81-4BEB-A58A-A3550CD88EDD}" presName="text2" presStyleLbl="fgAcc2" presStyleIdx="2" presStyleCnt="3">
        <dgm:presLayoutVars>
          <dgm:chPref val="3"/>
        </dgm:presLayoutVars>
      </dgm:prSet>
      <dgm:spPr/>
      <dgm:t>
        <a:bodyPr/>
        <a:lstStyle/>
        <a:p>
          <a:pPr rtl="1"/>
          <a:endParaRPr lang="ar-SA"/>
        </a:p>
      </dgm:t>
    </dgm:pt>
    <dgm:pt modelId="{4B0A7E50-FF43-4867-AC33-7F09ACAE95CF}" type="pres">
      <dgm:prSet presAssocID="{74C4E553-BE81-4BEB-A58A-A3550CD88EDD}" presName="hierChild3" presStyleCnt="0"/>
      <dgm:spPr/>
    </dgm:pt>
  </dgm:ptLst>
  <dgm:cxnLst>
    <dgm:cxn modelId="{1EE7026A-9496-4B16-A885-B39100613B91}" type="presOf" srcId="{36585E1E-ADC9-492D-8E07-E064688E6EDD}" destId="{5AFD3AAF-C181-4BDF-880C-94839ED1EFF9}" srcOrd="0" destOrd="0" presId="urn:microsoft.com/office/officeart/2005/8/layout/hierarchy1"/>
    <dgm:cxn modelId="{C557C828-70BE-460A-81AD-EBC9D991D9C4}" type="presOf" srcId="{11211199-016B-47B9-8632-81E871A1A892}" destId="{17AF08E9-66D2-4C01-96C0-059D6AEFC275}"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0EB591FC-EDF5-44C4-AF8C-0DD7A55B428C}" srcId="{C200D725-462A-4A79-AE38-BE81D306AC37}" destId="{11211199-016B-47B9-8632-81E871A1A892}" srcOrd="0" destOrd="0" parTransId="{EB546A41-46D9-45BC-932C-7C0C94119485}" sibTransId="{EC52B5C9-4572-408F-977B-C814F0F927D8}"/>
    <dgm:cxn modelId="{E76FE2EA-ED0F-4A95-A595-0B12DFB5E5BD}" type="presOf" srcId="{C200D725-462A-4A79-AE38-BE81D306AC37}" destId="{9E6FC7ED-D1DC-4B61-8628-C57A041B404E}" srcOrd="0" destOrd="0" presId="urn:microsoft.com/office/officeart/2005/8/layout/hierarchy1"/>
    <dgm:cxn modelId="{7AAA3A85-4E94-49F8-87E4-DF0FECDDB9BE}" srcId="{50BAFE54-1DC6-4370-AFB7-EECEBE913CC7}" destId="{C200D725-462A-4A79-AE38-BE81D306AC37}" srcOrd="0" destOrd="0" parTransId="{7570ED8C-FBDC-4FB3-A44E-27A66F54388B}" sibTransId="{8A916EE2-E754-4296-8399-1FBA52151555}"/>
    <dgm:cxn modelId="{2857ABD1-BB00-4893-840F-5979683D6F89}" srcId="{C200D725-462A-4A79-AE38-BE81D306AC37}" destId="{74C4E553-BE81-4BEB-A58A-A3550CD88EDD}" srcOrd="2" destOrd="0" parTransId="{36585E1E-ADC9-492D-8E07-E064688E6EDD}" sibTransId="{064AE0DE-23E8-4A8E-8B40-1469151E6D14}"/>
    <dgm:cxn modelId="{AD364B83-DE0A-45E4-9C99-FA5E5C828E40}" type="presOf" srcId="{ED13CB99-CC61-4601-930C-FFE2A8EBF6C2}" destId="{CF67AB58-59AC-4F9B-AC36-782D6B6457B7}" srcOrd="0" destOrd="0" presId="urn:microsoft.com/office/officeart/2005/8/layout/hierarchy1"/>
    <dgm:cxn modelId="{80CF0F50-696C-4C66-90A6-25ECDFA17367}" srcId="{C200D725-462A-4A79-AE38-BE81D306AC37}" destId="{4A5973D5-3502-4D6F-BA6E-5FBA697C7B9A}" srcOrd="1" destOrd="0" parTransId="{ED13CB99-CC61-4601-930C-FFE2A8EBF6C2}" sibTransId="{78D0E7ED-48F9-4B7B-A69C-B583FB3A981A}"/>
    <dgm:cxn modelId="{E472DFBA-E6B6-4D42-A421-EE950E135B8D}" type="presOf" srcId="{EB546A41-46D9-45BC-932C-7C0C94119485}" destId="{3B609DA1-F622-4F40-B75B-18A81FD4A187}" srcOrd="0" destOrd="0" presId="urn:microsoft.com/office/officeart/2005/8/layout/hierarchy1"/>
    <dgm:cxn modelId="{36D07024-3748-4CC3-8838-55F6F1171B84}" type="presOf" srcId="{4A5973D5-3502-4D6F-BA6E-5FBA697C7B9A}" destId="{7706C145-86CC-45A2-AA5C-6E49D42A6FD4}" srcOrd="0" destOrd="0" presId="urn:microsoft.com/office/officeart/2005/8/layout/hierarchy1"/>
    <dgm:cxn modelId="{F6AB2D95-22F5-481C-98DE-F05E7713AB62}" type="presOf" srcId="{74C4E553-BE81-4BEB-A58A-A3550CD88EDD}" destId="{5B689C1C-1980-4248-BD9B-0181B191D154}" srcOrd="0" destOrd="0" presId="urn:microsoft.com/office/officeart/2005/8/layout/hierarchy1"/>
    <dgm:cxn modelId="{EB93EC09-C8C2-4D13-923C-93A7C88C1A52}" type="presParOf" srcId="{E5BD5865-C591-4401-B8A3-ADF69A4D3003}" destId="{A97AD71E-CD77-4685-9472-7D9A6F8C95E9}" srcOrd="0" destOrd="0" presId="urn:microsoft.com/office/officeart/2005/8/layout/hierarchy1"/>
    <dgm:cxn modelId="{332CE987-1848-4E36-86A8-D3CC3927B89F}" type="presParOf" srcId="{A97AD71E-CD77-4685-9472-7D9A6F8C95E9}" destId="{F8535439-13ED-4390-9E38-7E275B94299A}" srcOrd="0" destOrd="0" presId="urn:microsoft.com/office/officeart/2005/8/layout/hierarchy1"/>
    <dgm:cxn modelId="{786BE17C-A16B-4017-92D5-81DB1A83B50B}" type="presParOf" srcId="{F8535439-13ED-4390-9E38-7E275B94299A}" destId="{97E9F59A-EB43-415A-822B-301A23496FC2}" srcOrd="0" destOrd="0" presId="urn:microsoft.com/office/officeart/2005/8/layout/hierarchy1"/>
    <dgm:cxn modelId="{D516B259-5223-4771-BC4D-8FC5204B220D}" type="presParOf" srcId="{F8535439-13ED-4390-9E38-7E275B94299A}" destId="{9E6FC7ED-D1DC-4B61-8628-C57A041B404E}" srcOrd="1" destOrd="0" presId="urn:microsoft.com/office/officeart/2005/8/layout/hierarchy1"/>
    <dgm:cxn modelId="{A58A7115-4C14-402D-AD89-BE7DD7472E1D}" type="presParOf" srcId="{A97AD71E-CD77-4685-9472-7D9A6F8C95E9}" destId="{A331E83B-5003-48E4-A18F-805903B46A70}" srcOrd="1" destOrd="0" presId="urn:microsoft.com/office/officeart/2005/8/layout/hierarchy1"/>
    <dgm:cxn modelId="{A162190D-3175-4A01-8A58-90B45F3C82D7}" type="presParOf" srcId="{A331E83B-5003-48E4-A18F-805903B46A70}" destId="{3B609DA1-F622-4F40-B75B-18A81FD4A187}" srcOrd="0" destOrd="0" presId="urn:microsoft.com/office/officeart/2005/8/layout/hierarchy1"/>
    <dgm:cxn modelId="{10F49F1C-CEE0-4133-8AD5-445D6BDAA729}" type="presParOf" srcId="{A331E83B-5003-48E4-A18F-805903B46A70}" destId="{95529EF2-D8D2-49A5-94C9-FC61C22F4185}" srcOrd="1" destOrd="0" presId="urn:microsoft.com/office/officeart/2005/8/layout/hierarchy1"/>
    <dgm:cxn modelId="{98377FA7-6901-4997-9B95-C08661E5DAA7}" type="presParOf" srcId="{95529EF2-D8D2-49A5-94C9-FC61C22F4185}" destId="{88B837BA-7B05-4374-94EB-B5D03B593933}" srcOrd="0" destOrd="0" presId="urn:microsoft.com/office/officeart/2005/8/layout/hierarchy1"/>
    <dgm:cxn modelId="{A4D9ED47-B367-4C8B-9BC2-FFB4B31F2AD6}" type="presParOf" srcId="{88B837BA-7B05-4374-94EB-B5D03B593933}" destId="{0E78B020-0F7E-46C4-918E-1164639BD41E}" srcOrd="0" destOrd="0" presId="urn:microsoft.com/office/officeart/2005/8/layout/hierarchy1"/>
    <dgm:cxn modelId="{0E4423E2-C9F2-4FD4-9829-F25F63F8AB61}" type="presParOf" srcId="{88B837BA-7B05-4374-94EB-B5D03B593933}" destId="{17AF08E9-66D2-4C01-96C0-059D6AEFC275}" srcOrd="1" destOrd="0" presId="urn:microsoft.com/office/officeart/2005/8/layout/hierarchy1"/>
    <dgm:cxn modelId="{A06ECB14-D370-4345-BDEF-3151B8D15979}" type="presParOf" srcId="{95529EF2-D8D2-49A5-94C9-FC61C22F4185}" destId="{F9332AD6-A9B4-44D6-953E-994EA875A8BC}" srcOrd="1" destOrd="0" presId="urn:microsoft.com/office/officeart/2005/8/layout/hierarchy1"/>
    <dgm:cxn modelId="{47B0DB08-112D-40DC-A59E-70744A61030C}" type="presParOf" srcId="{A331E83B-5003-48E4-A18F-805903B46A70}" destId="{CF67AB58-59AC-4F9B-AC36-782D6B6457B7}" srcOrd="2" destOrd="0" presId="urn:microsoft.com/office/officeart/2005/8/layout/hierarchy1"/>
    <dgm:cxn modelId="{2EEFFD48-11B6-466D-8B44-4F360150A88D}" type="presParOf" srcId="{A331E83B-5003-48E4-A18F-805903B46A70}" destId="{FB0F32B6-AE24-4341-B29A-0167C26AFB4E}" srcOrd="3" destOrd="0" presId="urn:microsoft.com/office/officeart/2005/8/layout/hierarchy1"/>
    <dgm:cxn modelId="{69B482B4-08F3-49FC-90A1-EDDD9EA9B540}" type="presParOf" srcId="{FB0F32B6-AE24-4341-B29A-0167C26AFB4E}" destId="{FCFF94AC-DD29-45E2-B250-B1D1A2879AA4}" srcOrd="0" destOrd="0" presId="urn:microsoft.com/office/officeart/2005/8/layout/hierarchy1"/>
    <dgm:cxn modelId="{EF2BA54A-B73A-4648-A1F0-52D8D8A736A4}" type="presParOf" srcId="{FCFF94AC-DD29-45E2-B250-B1D1A2879AA4}" destId="{8A69C91C-C7AA-42B8-8482-C13685E92CD1}" srcOrd="0" destOrd="0" presId="urn:microsoft.com/office/officeart/2005/8/layout/hierarchy1"/>
    <dgm:cxn modelId="{DC8C11F3-1DFA-4DFD-A298-60C55842C953}" type="presParOf" srcId="{FCFF94AC-DD29-45E2-B250-B1D1A2879AA4}" destId="{7706C145-86CC-45A2-AA5C-6E49D42A6FD4}" srcOrd="1" destOrd="0" presId="urn:microsoft.com/office/officeart/2005/8/layout/hierarchy1"/>
    <dgm:cxn modelId="{C9CEE8AA-9ED8-43EA-8C24-EC8095ECAD58}" type="presParOf" srcId="{FB0F32B6-AE24-4341-B29A-0167C26AFB4E}" destId="{538C8188-4A56-4A16-AA47-DE3748EC9EF2}" srcOrd="1" destOrd="0" presId="urn:microsoft.com/office/officeart/2005/8/layout/hierarchy1"/>
    <dgm:cxn modelId="{D44D1AF4-7738-4C27-9993-86F4BAEB5D97}" type="presParOf" srcId="{A331E83B-5003-48E4-A18F-805903B46A70}" destId="{5AFD3AAF-C181-4BDF-880C-94839ED1EFF9}" srcOrd="4" destOrd="0" presId="urn:microsoft.com/office/officeart/2005/8/layout/hierarchy1"/>
    <dgm:cxn modelId="{3B74E05E-90CE-4C4A-BB95-9A3179BAC978}" type="presParOf" srcId="{A331E83B-5003-48E4-A18F-805903B46A70}" destId="{F447DC29-7D98-4EF8-BB3E-6EDD929C0295}" srcOrd="5" destOrd="0" presId="urn:microsoft.com/office/officeart/2005/8/layout/hierarchy1"/>
    <dgm:cxn modelId="{35D4EB69-66A5-4196-87FB-3CBBDF08703F}" type="presParOf" srcId="{F447DC29-7D98-4EF8-BB3E-6EDD929C0295}" destId="{6316BA71-C7D2-47D2-92B0-EFC717BB7526}" srcOrd="0" destOrd="0" presId="urn:microsoft.com/office/officeart/2005/8/layout/hierarchy1"/>
    <dgm:cxn modelId="{E2CB58AF-664E-47C0-B03A-9B03E929DA49}" type="presParOf" srcId="{6316BA71-C7D2-47D2-92B0-EFC717BB7526}" destId="{7E52FA54-33FA-4932-A6DB-B364B4C80923}" srcOrd="0" destOrd="0" presId="urn:microsoft.com/office/officeart/2005/8/layout/hierarchy1"/>
    <dgm:cxn modelId="{7C6E7F1C-DCA5-46F4-8BFA-EF71E5478E03}" type="presParOf" srcId="{6316BA71-C7D2-47D2-92B0-EFC717BB7526}" destId="{5B689C1C-1980-4248-BD9B-0181B191D154}" srcOrd="1" destOrd="0" presId="urn:microsoft.com/office/officeart/2005/8/layout/hierarchy1"/>
    <dgm:cxn modelId="{6CF5AF7F-E53F-4C2A-8C8D-1C6FEF06EBC2}" type="presParOf" srcId="{F447DC29-7D98-4EF8-BB3E-6EDD929C0295}" destId="{4B0A7E50-FF43-4867-AC33-7F09ACAE95C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03A1B7-C951-5548-A72F-40B1192DAAE7}">
      <dsp:nvSpPr>
        <dsp:cNvPr id="0" name=""/>
        <dsp:cNvSpPr/>
      </dsp:nvSpPr>
      <dsp:spPr>
        <a:xfrm>
          <a:off x="0" y="162099"/>
          <a:ext cx="7150100" cy="81549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b="1" kern="1200" dirty="0"/>
            <a:t>Defining Product &amp; Services</a:t>
          </a:r>
        </a:p>
      </dsp:txBody>
      <dsp:txXfrm>
        <a:off x="39809" y="201908"/>
        <a:ext cx="7070482" cy="735872"/>
      </dsp:txXfrm>
    </dsp:sp>
    <dsp:sp modelId="{C145CD1C-EFEA-B241-88D2-6F98D6AF0AA4}">
      <dsp:nvSpPr>
        <dsp:cNvPr id="0" name=""/>
        <dsp:cNvSpPr/>
      </dsp:nvSpPr>
      <dsp:spPr>
        <a:xfrm>
          <a:off x="0" y="1062016"/>
          <a:ext cx="7150100" cy="815490"/>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b="1" kern="1200" dirty="0"/>
            <a:t>Product and service classifications</a:t>
          </a:r>
        </a:p>
      </dsp:txBody>
      <dsp:txXfrm>
        <a:off x="39809" y="1101825"/>
        <a:ext cx="7070482" cy="735872"/>
      </dsp:txXfrm>
    </dsp:sp>
    <dsp:sp modelId="{5687413B-B8DD-3042-9B09-8FA80BCC522A}">
      <dsp:nvSpPr>
        <dsp:cNvPr id="0" name=""/>
        <dsp:cNvSpPr/>
      </dsp:nvSpPr>
      <dsp:spPr>
        <a:xfrm>
          <a:off x="0" y="1975426"/>
          <a:ext cx="7150100" cy="81549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b="1" i="0" kern="1200" baseline="0"/>
            <a:t>Product </a:t>
          </a:r>
          <a:r>
            <a:rPr lang="en-US" sz="3400" b="1" kern="1200"/>
            <a:t>and service Decisions</a:t>
          </a:r>
        </a:p>
      </dsp:txBody>
      <dsp:txXfrm>
        <a:off x="39809" y="2015235"/>
        <a:ext cx="7070482" cy="735872"/>
      </dsp:txXfrm>
    </dsp:sp>
    <dsp:sp modelId="{70E3A0E2-6C74-8445-A63C-E49260FD47BC}">
      <dsp:nvSpPr>
        <dsp:cNvPr id="0" name=""/>
        <dsp:cNvSpPr/>
      </dsp:nvSpPr>
      <dsp:spPr>
        <a:xfrm>
          <a:off x="0" y="2888836"/>
          <a:ext cx="7150100" cy="81549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b="1" kern="1200" dirty="0"/>
            <a:t>N</a:t>
          </a:r>
          <a:r>
            <a:rPr lang="en-US" sz="3400" b="1" i="0" kern="1200" baseline="0" dirty="0"/>
            <a:t>ature and Characteristics of </a:t>
          </a:r>
          <a:r>
            <a:rPr lang="en-US" sz="3400" b="1" kern="1200" dirty="0"/>
            <a:t>S</a:t>
          </a:r>
          <a:r>
            <a:rPr lang="en-US" sz="3400" b="1" i="0" kern="1200" baseline="0" dirty="0"/>
            <a:t>ervices</a:t>
          </a:r>
          <a:endParaRPr lang="en-US" sz="3400" b="1" kern="1200" dirty="0"/>
        </a:p>
      </dsp:txBody>
      <dsp:txXfrm>
        <a:off x="39809" y="2928645"/>
        <a:ext cx="7070482" cy="735872"/>
      </dsp:txXfrm>
    </dsp:sp>
    <dsp:sp modelId="{0BDA3BB2-98CF-0D48-882A-841DFA91219C}">
      <dsp:nvSpPr>
        <dsp:cNvPr id="0" name=""/>
        <dsp:cNvSpPr/>
      </dsp:nvSpPr>
      <dsp:spPr>
        <a:xfrm>
          <a:off x="0" y="3802246"/>
          <a:ext cx="7150100" cy="81549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b="1" kern="1200"/>
            <a:t>Product Life Cycle</a:t>
          </a:r>
        </a:p>
      </dsp:txBody>
      <dsp:txXfrm>
        <a:off x="39809" y="3842055"/>
        <a:ext cx="7070482" cy="7358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D3AAF-C181-4BDF-880C-94839ED1EFF9}">
      <dsp:nvSpPr>
        <dsp:cNvPr id="0" name=""/>
        <dsp:cNvSpPr/>
      </dsp:nvSpPr>
      <dsp:spPr>
        <a:xfrm>
          <a:off x="5136965" y="1352655"/>
          <a:ext cx="2602482" cy="619272"/>
        </a:xfrm>
        <a:custGeom>
          <a:avLst/>
          <a:gdLst/>
          <a:ahLst/>
          <a:cxnLst/>
          <a:rect l="0" t="0" r="0" b="0"/>
          <a:pathLst>
            <a:path>
              <a:moveTo>
                <a:pt x="0" y="0"/>
              </a:moveTo>
              <a:lnTo>
                <a:pt x="0" y="422016"/>
              </a:lnTo>
              <a:lnTo>
                <a:pt x="2602482" y="422016"/>
              </a:lnTo>
              <a:lnTo>
                <a:pt x="2602482" y="6192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7AB58-59AC-4F9B-AC36-782D6B6457B7}">
      <dsp:nvSpPr>
        <dsp:cNvPr id="0" name=""/>
        <dsp:cNvSpPr/>
      </dsp:nvSpPr>
      <dsp:spPr>
        <a:xfrm>
          <a:off x="5091245" y="1352655"/>
          <a:ext cx="91440" cy="619272"/>
        </a:xfrm>
        <a:custGeom>
          <a:avLst/>
          <a:gdLst/>
          <a:ahLst/>
          <a:cxnLst/>
          <a:rect l="0" t="0" r="0" b="0"/>
          <a:pathLst>
            <a:path>
              <a:moveTo>
                <a:pt x="45720" y="0"/>
              </a:moveTo>
              <a:lnTo>
                <a:pt x="45720" y="6192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609DA1-F622-4F40-B75B-18A81FD4A187}">
      <dsp:nvSpPr>
        <dsp:cNvPr id="0" name=""/>
        <dsp:cNvSpPr/>
      </dsp:nvSpPr>
      <dsp:spPr>
        <a:xfrm>
          <a:off x="2534482" y="1352655"/>
          <a:ext cx="2602482" cy="619272"/>
        </a:xfrm>
        <a:custGeom>
          <a:avLst/>
          <a:gdLst/>
          <a:ahLst/>
          <a:cxnLst/>
          <a:rect l="0" t="0" r="0" b="0"/>
          <a:pathLst>
            <a:path>
              <a:moveTo>
                <a:pt x="2602482" y="0"/>
              </a:moveTo>
              <a:lnTo>
                <a:pt x="2602482" y="422016"/>
              </a:lnTo>
              <a:lnTo>
                <a:pt x="0" y="422016"/>
              </a:lnTo>
              <a:lnTo>
                <a:pt x="0" y="6192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E9F59A-EB43-415A-822B-301A23496FC2}">
      <dsp:nvSpPr>
        <dsp:cNvPr id="0" name=""/>
        <dsp:cNvSpPr/>
      </dsp:nvSpPr>
      <dsp:spPr>
        <a:xfrm>
          <a:off x="3475959" y="547"/>
          <a:ext cx="3322012" cy="1352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6FC7ED-D1DC-4B61-8628-C57A041B404E}">
      <dsp:nvSpPr>
        <dsp:cNvPr id="0" name=""/>
        <dsp:cNvSpPr/>
      </dsp:nvSpPr>
      <dsp:spPr>
        <a:xfrm>
          <a:off x="3712548" y="225307"/>
          <a:ext cx="3322012" cy="1352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0" i="0" kern="1200" baseline="0" dirty="0"/>
            <a:t>Product &amp; service decisions </a:t>
          </a:r>
          <a:endParaRPr lang="en-US" sz="2500" kern="1200" dirty="0"/>
        </a:p>
      </dsp:txBody>
      <dsp:txXfrm>
        <a:off x="3752150" y="264909"/>
        <a:ext cx="3242808" cy="1272904"/>
      </dsp:txXfrm>
    </dsp:sp>
    <dsp:sp modelId="{0E78B020-0F7E-46C4-918E-1164639BD41E}">
      <dsp:nvSpPr>
        <dsp:cNvPr id="0" name=""/>
        <dsp:cNvSpPr/>
      </dsp:nvSpPr>
      <dsp:spPr>
        <a:xfrm>
          <a:off x="1469830" y="1971927"/>
          <a:ext cx="2129304" cy="1352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AF08E9-66D2-4C01-96C0-059D6AEFC275}">
      <dsp:nvSpPr>
        <dsp:cNvPr id="0" name=""/>
        <dsp:cNvSpPr/>
      </dsp:nvSpPr>
      <dsp:spPr>
        <a:xfrm>
          <a:off x="1706419" y="2196687"/>
          <a:ext cx="2129304" cy="1352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I</a:t>
          </a:r>
          <a:r>
            <a:rPr lang="en-US" sz="2500" b="0" i="0" kern="1200" baseline="0" dirty="0"/>
            <a:t>ndividual product decisions</a:t>
          </a:r>
          <a:endParaRPr lang="en-US" sz="2500" kern="1200" dirty="0"/>
        </a:p>
      </dsp:txBody>
      <dsp:txXfrm>
        <a:off x="1746021" y="2236289"/>
        <a:ext cx="2050100" cy="1272904"/>
      </dsp:txXfrm>
    </dsp:sp>
    <dsp:sp modelId="{8A69C91C-C7AA-42B8-8482-C13685E92CD1}">
      <dsp:nvSpPr>
        <dsp:cNvPr id="0" name=""/>
        <dsp:cNvSpPr/>
      </dsp:nvSpPr>
      <dsp:spPr>
        <a:xfrm>
          <a:off x="4072313" y="1971927"/>
          <a:ext cx="2129304" cy="1352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6C145-86CC-45A2-AA5C-6E49D42A6FD4}">
      <dsp:nvSpPr>
        <dsp:cNvPr id="0" name=""/>
        <dsp:cNvSpPr/>
      </dsp:nvSpPr>
      <dsp:spPr>
        <a:xfrm>
          <a:off x="4308902" y="2196687"/>
          <a:ext cx="2129304" cy="1352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0" i="0" kern="1200" baseline="0" dirty="0"/>
            <a:t>Product line decisions </a:t>
          </a:r>
          <a:endParaRPr lang="en-US" sz="2500" kern="1200" dirty="0"/>
        </a:p>
      </dsp:txBody>
      <dsp:txXfrm>
        <a:off x="4348504" y="2236289"/>
        <a:ext cx="2050100" cy="1272904"/>
      </dsp:txXfrm>
    </dsp:sp>
    <dsp:sp modelId="{7E52FA54-33FA-4932-A6DB-B364B4C80923}">
      <dsp:nvSpPr>
        <dsp:cNvPr id="0" name=""/>
        <dsp:cNvSpPr/>
      </dsp:nvSpPr>
      <dsp:spPr>
        <a:xfrm>
          <a:off x="6674796" y="1971927"/>
          <a:ext cx="2129304" cy="13521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689C1C-1980-4248-BD9B-0181B191D154}">
      <dsp:nvSpPr>
        <dsp:cNvPr id="0" name=""/>
        <dsp:cNvSpPr/>
      </dsp:nvSpPr>
      <dsp:spPr>
        <a:xfrm>
          <a:off x="6911385" y="2196687"/>
          <a:ext cx="2129304" cy="13521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a:t>P</a:t>
          </a:r>
          <a:r>
            <a:rPr lang="en-US" sz="2500" b="0" i="0" kern="1200" baseline="0"/>
            <a:t>roduct mix decisions</a:t>
          </a:r>
          <a:endParaRPr lang="en-US" sz="2500" kern="1200"/>
        </a:p>
      </dsp:txBody>
      <dsp:txXfrm>
        <a:off x="6950987" y="2236289"/>
        <a:ext cx="2050100" cy="12729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9</a:t>
            </a:fld>
            <a:endParaRPr lang="en-US" dirty="0"/>
          </a:p>
        </p:txBody>
      </p:sp>
    </p:spTree>
    <p:extLst>
      <p:ext uri="{BB962C8B-B14F-4D97-AF65-F5344CB8AC3E}">
        <p14:creationId xmlns:p14="http://schemas.microsoft.com/office/powerpoint/2010/main" val="156964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10</a:t>
            </a:fld>
            <a:endParaRPr lang="en-US" dirty="0"/>
          </a:p>
        </p:txBody>
      </p:sp>
    </p:spTree>
    <p:extLst>
      <p:ext uri="{BB962C8B-B14F-4D97-AF65-F5344CB8AC3E}">
        <p14:creationId xmlns:p14="http://schemas.microsoft.com/office/powerpoint/2010/main" val="2856754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12</a:t>
            </a:fld>
            <a:endParaRPr lang="en-US" dirty="0"/>
          </a:p>
        </p:txBody>
      </p:sp>
    </p:spTree>
    <p:extLst>
      <p:ext uri="{BB962C8B-B14F-4D97-AF65-F5344CB8AC3E}">
        <p14:creationId xmlns:p14="http://schemas.microsoft.com/office/powerpoint/2010/main" val="628529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15</a:t>
            </a:fld>
            <a:endParaRPr lang="en-US" dirty="0"/>
          </a:p>
        </p:txBody>
      </p:sp>
    </p:spTree>
    <p:extLst>
      <p:ext uri="{BB962C8B-B14F-4D97-AF65-F5344CB8AC3E}">
        <p14:creationId xmlns:p14="http://schemas.microsoft.com/office/powerpoint/2010/main" val="3125372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16</a:t>
            </a:fld>
            <a:endParaRPr lang="en-US" dirty="0"/>
          </a:p>
        </p:txBody>
      </p:sp>
    </p:spTree>
    <p:extLst>
      <p:ext uri="{BB962C8B-B14F-4D97-AF65-F5344CB8AC3E}">
        <p14:creationId xmlns:p14="http://schemas.microsoft.com/office/powerpoint/2010/main" val="3084777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17</a:t>
            </a:fld>
            <a:endParaRPr lang="en-US" dirty="0"/>
          </a:p>
        </p:txBody>
      </p:sp>
    </p:spTree>
    <p:extLst>
      <p:ext uri="{BB962C8B-B14F-4D97-AF65-F5344CB8AC3E}">
        <p14:creationId xmlns:p14="http://schemas.microsoft.com/office/powerpoint/2010/main" val="273764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18</a:t>
            </a:fld>
            <a:endParaRPr lang="en-US" dirty="0"/>
          </a:p>
        </p:txBody>
      </p:sp>
    </p:spTree>
    <p:extLst>
      <p:ext uri="{BB962C8B-B14F-4D97-AF65-F5344CB8AC3E}">
        <p14:creationId xmlns:p14="http://schemas.microsoft.com/office/powerpoint/2010/main" val="1129317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290044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1487958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22</a:t>
            </a:fld>
            <a:endParaRPr lang="en-US" dirty="0"/>
          </a:p>
        </p:txBody>
      </p:sp>
    </p:spTree>
    <p:extLst>
      <p:ext uri="{BB962C8B-B14F-4D97-AF65-F5344CB8AC3E}">
        <p14:creationId xmlns:p14="http://schemas.microsoft.com/office/powerpoint/2010/main" val="4168064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23</a:t>
            </a:fld>
            <a:endParaRPr lang="en-US" dirty="0"/>
          </a:p>
        </p:txBody>
      </p:sp>
    </p:spTree>
    <p:extLst>
      <p:ext uri="{BB962C8B-B14F-4D97-AF65-F5344CB8AC3E}">
        <p14:creationId xmlns:p14="http://schemas.microsoft.com/office/powerpoint/2010/main" val="1694260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24</a:t>
            </a:fld>
            <a:endParaRPr lang="en-US" dirty="0"/>
          </a:p>
        </p:txBody>
      </p:sp>
    </p:spTree>
    <p:extLst>
      <p:ext uri="{BB962C8B-B14F-4D97-AF65-F5344CB8AC3E}">
        <p14:creationId xmlns:p14="http://schemas.microsoft.com/office/powerpoint/2010/main" val="32835632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25</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26</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27</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28</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29</a:t>
            </a:fld>
            <a:endParaRPr lang="en-US" dirty="0"/>
          </a:p>
        </p:txBody>
      </p:sp>
    </p:spTree>
    <p:extLst>
      <p:ext uri="{BB962C8B-B14F-4D97-AF65-F5344CB8AC3E}">
        <p14:creationId xmlns:p14="http://schemas.microsoft.com/office/powerpoint/2010/main" val="2548722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30</a:t>
            </a:fld>
            <a:endParaRPr lang="en-US" dirty="0"/>
          </a:p>
        </p:txBody>
      </p:sp>
    </p:spTree>
    <p:extLst>
      <p:ext uri="{BB962C8B-B14F-4D97-AF65-F5344CB8AC3E}">
        <p14:creationId xmlns:p14="http://schemas.microsoft.com/office/powerpoint/2010/main" val="18589742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31</a:t>
            </a:fld>
            <a:endParaRPr lang="en-US" dirty="0"/>
          </a:p>
        </p:txBody>
      </p:sp>
    </p:spTree>
    <p:extLst>
      <p:ext uri="{BB962C8B-B14F-4D97-AF65-F5344CB8AC3E}">
        <p14:creationId xmlns:p14="http://schemas.microsoft.com/office/powerpoint/2010/main" val="4170792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32</a:t>
            </a:fld>
            <a:endParaRPr lang="en-US" dirty="0"/>
          </a:p>
        </p:txBody>
      </p:sp>
    </p:spTree>
    <p:extLst>
      <p:ext uri="{BB962C8B-B14F-4D97-AF65-F5344CB8AC3E}">
        <p14:creationId xmlns:p14="http://schemas.microsoft.com/office/powerpoint/2010/main" val="2108899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33</a:t>
            </a:fld>
            <a:endParaRPr lang="en-US" dirty="0"/>
          </a:p>
        </p:txBody>
      </p:sp>
    </p:spTree>
    <p:extLst>
      <p:ext uri="{BB962C8B-B14F-4D97-AF65-F5344CB8AC3E}">
        <p14:creationId xmlns:p14="http://schemas.microsoft.com/office/powerpoint/2010/main" val="2159891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34</a:t>
            </a:fld>
            <a:endParaRPr lang="en-US" dirty="0"/>
          </a:p>
        </p:txBody>
      </p:sp>
    </p:spTree>
    <p:extLst>
      <p:ext uri="{BB962C8B-B14F-4D97-AF65-F5344CB8AC3E}">
        <p14:creationId xmlns:p14="http://schemas.microsoft.com/office/powerpoint/2010/main" val="1633385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25961945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31609419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37</a:t>
            </a:fld>
            <a:endParaRPr lang="en-US" dirty="0"/>
          </a:p>
        </p:txBody>
      </p:sp>
    </p:spTree>
    <p:extLst>
      <p:ext uri="{BB962C8B-B14F-4D97-AF65-F5344CB8AC3E}">
        <p14:creationId xmlns:p14="http://schemas.microsoft.com/office/powerpoint/2010/main" val="30557744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39</a:t>
            </a:fld>
            <a:endParaRPr lang="en-US" dirty="0"/>
          </a:p>
        </p:txBody>
      </p:sp>
    </p:spTree>
    <p:extLst>
      <p:ext uri="{BB962C8B-B14F-4D97-AF65-F5344CB8AC3E}">
        <p14:creationId xmlns:p14="http://schemas.microsoft.com/office/powerpoint/2010/main" val="3881921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688751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41</a:t>
            </a:fld>
            <a:endParaRPr lang="en-US" dirty="0"/>
          </a:p>
        </p:txBody>
      </p:sp>
    </p:spTree>
    <p:extLst>
      <p:ext uri="{BB962C8B-B14F-4D97-AF65-F5344CB8AC3E}">
        <p14:creationId xmlns:p14="http://schemas.microsoft.com/office/powerpoint/2010/main" val="14626601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42</a:t>
            </a:fld>
            <a:endParaRPr lang="en-US" dirty="0"/>
          </a:p>
        </p:txBody>
      </p:sp>
    </p:spTree>
    <p:extLst>
      <p:ext uri="{BB962C8B-B14F-4D97-AF65-F5344CB8AC3E}">
        <p14:creationId xmlns:p14="http://schemas.microsoft.com/office/powerpoint/2010/main" val="8847894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44</a:t>
            </a:fld>
            <a:endParaRPr lang="en-US" dirty="0"/>
          </a:p>
        </p:txBody>
      </p:sp>
    </p:spTree>
    <p:extLst>
      <p:ext uri="{BB962C8B-B14F-4D97-AF65-F5344CB8AC3E}">
        <p14:creationId xmlns:p14="http://schemas.microsoft.com/office/powerpoint/2010/main" val="9030768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45</a:t>
            </a:fld>
            <a:endParaRPr lang="en-US" dirty="0"/>
          </a:p>
        </p:txBody>
      </p:sp>
    </p:spTree>
    <p:extLst>
      <p:ext uri="{BB962C8B-B14F-4D97-AF65-F5344CB8AC3E}">
        <p14:creationId xmlns:p14="http://schemas.microsoft.com/office/powerpoint/2010/main" val="40926625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46</a:t>
            </a:fld>
            <a:endParaRPr lang="en-US" dirty="0"/>
          </a:p>
        </p:txBody>
      </p:sp>
    </p:spTree>
    <p:extLst>
      <p:ext uri="{BB962C8B-B14F-4D97-AF65-F5344CB8AC3E}">
        <p14:creationId xmlns:p14="http://schemas.microsoft.com/office/powerpoint/2010/main" val="26483222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47</a:t>
            </a:fld>
            <a:endParaRPr lang="en-US" dirty="0"/>
          </a:p>
        </p:txBody>
      </p:sp>
    </p:spTree>
    <p:extLst>
      <p:ext uri="{BB962C8B-B14F-4D97-AF65-F5344CB8AC3E}">
        <p14:creationId xmlns:p14="http://schemas.microsoft.com/office/powerpoint/2010/main" val="6315711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603380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5190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365126"/>
            <a:ext cx="12192000" cy="838642"/>
          </a:xfrm>
          <a:prstGeom prst="rect">
            <a:avLst/>
          </a:prstGeom>
          <a:solidFill>
            <a:srgbClr val="2D3956"/>
          </a:solidFill>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3.xml"/><Relationship Id="rId5" Type="http://schemas.openxmlformats.org/officeDocument/2006/relationships/image" Target="../media/image5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96000" y="-360363"/>
            <a:ext cx="7782357" cy="7578725"/>
          </a:xfrm>
          <a:prstGeom prst="ellipse">
            <a:avLst/>
          </a:prstGeom>
          <a:solidFill>
            <a:srgbClr val="2D39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673669" y="2424037"/>
            <a:ext cx="4596831" cy="1446550"/>
          </a:xfrm>
          <a:prstGeom prst="rect">
            <a:avLst/>
          </a:prstGeom>
          <a:noFill/>
        </p:spPr>
        <p:txBody>
          <a:bodyPr wrap="square" rtlCol="0">
            <a:spAutoFit/>
          </a:bodyPr>
          <a:lstStyle/>
          <a:p>
            <a:r>
              <a:rPr lang="en-US" sz="4400" b="1" dirty="0">
                <a:solidFill>
                  <a:srgbClr val="2D3956"/>
                </a:solidFill>
                <a:latin typeface="Alexandria" charset="0"/>
                <a:cs typeface="Alexandria" charset="0"/>
              </a:rPr>
              <a:t>Products, Services &amp; Brands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2D3956"/>
                </a:solidFill>
                <a:latin typeface="Alexandria" charset="0"/>
                <a:cs typeface="Alexandria" charset="0"/>
              </a:rPr>
              <a:t>Lecture 05</a:t>
            </a:r>
          </a:p>
        </p:txBody>
      </p:sp>
      <p:sp>
        <p:nvSpPr>
          <p:cNvPr id="46" name="TextBox 45"/>
          <p:cNvSpPr txBox="1"/>
          <p:nvPr/>
        </p:nvSpPr>
        <p:spPr>
          <a:xfrm>
            <a:off x="329269" y="5104240"/>
            <a:ext cx="2938625" cy="1015663"/>
          </a:xfrm>
          <a:prstGeom prst="rect">
            <a:avLst/>
          </a:prstGeom>
          <a:noFill/>
        </p:spPr>
        <p:txBody>
          <a:bodyPr wrap="none" rtlCol="0">
            <a:spAutoFit/>
          </a:bodyPr>
          <a:lstStyle/>
          <a:p>
            <a:r>
              <a:rPr lang="en-US" sz="2000" dirty="0">
                <a:latin typeface="Alexandria" charset="0"/>
                <a:cs typeface="Alexandria" charset="0"/>
              </a:rPr>
              <a:t>MGM204</a:t>
            </a:r>
          </a:p>
          <a:p>
            <a:r>
              <a:rPr lang="en-US" sz="2000" dirty="0">
                <a:latin typeface="Alexandria" charset="0"/>
                <a:cs typeface="Alexandria" charset="0"/>
              </a:rPr>
              <a:t>PRINCIPLE OF MARKETING</a:t>
            </a:r>
          </a:p>
          <a:p>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Oval 1">
            <a:extLst>
              <a:ext uri="{FF2B5EF4-FFF2-40B4-BE49-F238E27FC236}">
                <a16:creationId xmlns:a16="http://schemas.microsoft.com/office/drawing/2014/main" xmlns="" id="{A16A58EB-E197-0F1A-C415-2AF86F349FED}"/>
              </a:ext>
            </a:extLst>
          </p:cNvPr>
          <p:cNvSpPr/>
          <p:nvPr/>
        </p:nvSpPr>
        <p:spPr>
          <a:xfrm>
            <a:off x="6248400" y="-207963"/>
            <a:ext cx="7782357" cy="7578725"/>
          </a:xfrm>
          <a:prstGeom prst="ellipse">
            <a:avLst/>
          </a:prstGeom>
          <a:solidFill>
            <a:srgbClr val="2D39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branding">
            <a:extLst>
              <a:ext uri="{FF2B5EF4-FFF2-40B4-BE49-F238E27FC236}">
                <a16:creationId xmlns:a16="http://schemas.microsoft.com/office/drawing/2014/main" xmlns="" id="{60E7967A-1082-D0E4-1F02-320A62E818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1828" y="152399"/>
            <a:ext cx="68707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xmlns=""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sketchy line">
            <a:extLst>
              <a:ext uri="{FF2B5EF4-FFF2-40B4-BE49-F238E27FC236}">
                <a16:creationId xmlns:a16="http://schemas.microsoft.com/office/drawing/2014/main" xmlns=""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xmlns="" id="{D54233D7-C18D-4277-9F2B-C762955A314E}"/>
              </a:ext>
            </a:extLst>
          </p:cNvPr>
          <p:cNvGraphicFramePr>
            <a:graphicFrameLocks noGrp="1"/>
          </p:cNvGraphicFramePr>
          <p:nvPr>
            <p:ph idx="1"/>
            <p:extLst>
              <p:ext uri="{D42A27DB-BD31-4B8C-83A1-F6EECF244321}">
                <p14:modId xmlns:p14="http://schemas.microsoft.com/office/powerpoint/2010/main" val="4264539550"/>
              </p:ext>
            </p:extLst>
          </p:nvPr>
        </p:nvGraphicFramePr>
        <p:xfrm>
          <a:off x="2519426" y="1699832"/>
          <a:ext cx="7150100" cy="47663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4" name="Picture 6" descr="Level 2 Food Hygiene | ONE Training Services">
            <a:extLst>
              <a:ext uri="{FF2B5EF4-FFF2-40B4-BE49-F238E27FC236}">
                <a16:creationId xmlns:a16="http://schemas.microsoft.com/office/drawing/2014/main" xmlns="" id="{2A86ACF9-CDD6-F2B2-9264-4E365C46E5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9426" y="75216"/>
            <a:ext cx="7150100" cy="1531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011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2609869-9E80-471B-A487-A53288E0E79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842A8CF0-8CE1-46FE-A5B8-E158AE5C9A16}"/>
              </a:ext>
            </a:extLst>
          </p:cNvPr>
          <p:cNvSpPr>
            <a:spLocks noGrp="1"/>
          </p:cNvSpPr>
          <p:nvPr>
            <p:ph idx="1"/>
          </p:nvPr>
        </p:nvSpPr>
        <p:spPr>
          <a:xfrm>
            <a:off x="595847" y="1562906"/>
            <a:ext cx="6504466" cy="4360439"/>
          </a:xfrm>
        </p:spPr>
        <p:txBody>
          <a:bodyPr anchor="t">
            <a:normAutofit lnSpcReduction="10000"/>
          </a:bodyPr>
          <a:lstStyle/>
          <a:p>
            <a:pPr>
              <a:lnSpc>
                <a:spcPct val="100000"/>
              </a:lnSpc>
            </a:pPr>
            <a:r>
              <a:rPr lang="en-US" sz="2400" b="1" dirty="0">
                <a:solidFill>
                  <a:srgbClr val="C00000"/>
                </a:solidFill>
              </a:rPr>
              <a:t>PRODUCT=</a:t>
            </a:r>
            <a:r>
              <a:rPr lang="en-US" sz="2400" dirty="0">
                <a:solidFill>
                  <a:srgbClr val="C00000"/>
                </a:solidFill>
              </a:rPr>
              <a:t> </a:t>
            </a:r>
            <a:r>
              <a:rPr lang="en-US" sz="2400" dirty="0"/>
              <a:t>Anything that can be offered to a market for attention,  acquisition, use, or consumption that might satisfy a want or need.</a:t>
            </a:r>
          </a:p>
          <a:p>
            <a:pPr>
              <a:lnSpc>
                <a:spcPct val="100000"/>
              </a:lnSpc>
            </a:pPr>
            <a:endParaRPr lang="en-US" sz="2400" dirty="0"/>
          </a:p>
          <a:p>
            <a:pPr>
              <a:lnSpc>
                <a:spcPct val="100000"/>
              </a:lnSpc>
            </a:pPr>
            <a:r>
              <a:rPr lang="en-US" sz="2400" b="1" dirty="0">
                <a:solidFill>
                  <a:srgbClr val="C00000"/>
                </a:solidFill>
              </a:rPr>
              <a:t>SERVICE =</a:t>
            </a:r>
            <a:r>
              <a:rPr lang="en-US" sz="2400" dirty="0">
                <a:solidFill>
                  <a:srgbClr val="C00000"/>
                </a:solidFill>
              </a:rPr>
              <a:t> </a:t>
            </a:r>
            <a:r>
              <a:rPr lang="en-US" sz="2400" dirty="0"/>
              <a:t>An activity , benefits, or satisfaction offered for sale that is essentially intangible and does not result in the ownership of anything.</a:t>
            </a:r>
          </a:p>
          <a:p>
            <a:pPr>
              <a:lnSpc>
                <a:spcPct val="100000"/>
              </a:lnSpc>
            </a:pPr>
            <a:endParaRPr lang="en-US" sz="2400" dirty="0"/>
          </a:p>
          <a:p>
            <a:pPr>
              <a:lnSpc>
                <a:spcPct val="100000"/>
              </a:lnSpc>
            </a:pPr>
            <a:r>
              <a:rPr lang="en-US" sz="2400" dirty="0"/>
              <a:t>Broadly defined, products include tangible products, services, event, persons, places, organization, an idea, or a mixture of these. </a:t>
            </a:r>
          </a:p>
        </p:txBody>
      </p:sp>
      <p:sp>
        <p:nvSpPr>
          <p:cNvPr id="11" name="Rectangle 10">
            <a:extLst>
              <a:ext uri="{FF2B5EF4-FFF2-40B4-BE49-F238E27FC236}">
                <a16:creationId xmlns:a16="http://schemas.microsoft.com/office/drawing/2014/main" xmlns="" id="{7004738A-9D34-43E8-97D2-CA0EED4F8B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B8B8D07F-F13E-443E-BA68-2D26672D76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xmlns="" id="{2813A4FA-24A5-41ED-A534-3807D1B2F3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xmlns="" id="{C3944F27-CA70-4E84-A51A-E6BF895589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box with colorful cubes&#10;&#10;Description automatically generated">
            <a:extLst>
              <a:ext uri="{FF2B5EF4-FFF2-40B4-BE49-F238E27FC236}">
                <a16:creationId xmlns:a16="http://schemas.microsoft.com/office/drawing/2014/main" xmlns="" id="{D02241B5-8FC6-4C5C-8DA1-D48B3CA7BE1A}"/>
              </a:ext>
            </a:extLst>
          </p:cNvPr>
          <p:cNvPicPr>
            <a:picLocks noChangeAspect="1"/>
          </p:cNvPicPr>
          <p:nvPr/>
        </p:nvPicPr>
        <p:blipFill>
          <a:blip r:embed="rId2"/>
          <a:stretch>
            <a:fillRect/>
          </a:stretch>
        </p:blipFill>
        <p:spPr>
          <a:xfrm>
            <a:off x="7075967" y="1562906"/>
            <a:ext cx="4170530" cy="3764080"/>
          </a:xfrm>
          <a:prstGeom prst="rect">
            <a:avLst/>
          </a:prstGeom>
        </p:spPr>
      </p:pic>
      <p:sp>
        <p:nvSpPr>
          <p:cNvPr id="6" name="TextBox 5">
            <a:extLst>
              <a:ext uri="{FF2B5EF4-FFF2-40B4-BE49-F238E27FC236}">
                <a16:creationId xmlns:a16="http://schemas.microsoft.com/office/drawing/2014/main" xmlns="" id="{13FD91ED-BDA8-580C-2F82-28809988EB3A}"/>
              </a:ext>
            </a:extLst>
          </p:cNvPr>
          <p:cNvSpPr txBox="1"/>
          <p:nvPr/>
        </p:nvSpPr>
        <p:spPr>
          <a:xfrm>
            <a:off x="-23854" y="397387"/>
            <a:ext cx="8147187" cy="707886"/>
          </a:xfrm>
          <a:prstGeom prst="rect">
            <a:avLst/>
          </a:prstGeom>
          <a:solidFill>
            <a:srgbClr val="2D3956"/>
          </a:solidFill>
        </p:spPr>
        <p:txBody>
          <a:bodyPr wrap="square">
            <a:spAutoFit/>
          </a:bodyPr>
          <a:lstStyle/>
          <a:p>
            <a:pPr algn="ctr"/>
            <a:r>
              <a:rPr lang="en-US" sz="4000" b="1" dirty="0">
                <a:solidFill>
                  <a:schemeClr val="bg1"/>
                </a:solidFill>
              </a:rPr>
              <a:t>WHAT IS A PRODUCT?</a:t>
            </a:r>
            <a:endParaRPr lang="x-none" sz="4000" b="1" dirty="0">
              <a:solidFill>
                <a:schemeClr val="bg1"/>
              </a:solidFill>
            </a:endParaRPr>
          </a:p>
        </p:txBody>
      </p:sp>
    </p:spTree>
    <p:extLst>
      <p:ext uri="{BB962C8B-B14F-4D97-AF65-F5344CB8AC3E}">
        <p14:creationId xmlns:p14="http://schemas.microsoft.com/office/powerpoint/2010/main" val="1835709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C80204-12B6-4FE6-A2F2-BE40A6637741}"/>
              </a:ext>
            </a:extLst>
          </p:cNvPr>
          <p:cNvSpPr>
            <a:spLocks noGrp="1"/>
          </p:cNvSpPr>
          <p:nvPr>
            <p:ph type="title"/>
          </p:nvPr>
        </p:nvSpPr>
        <p:spPr>
          <a:xfrm>
            <a:off x="0" y="0"/>
            <a:ext cx="12192000" cy="1325563"/>
          </a:xfrm>
        </p:spPr>
        <p:txBody>
          <a:bodyPr/>
          <a:lstStyle/>
          <a:p>
            <a:r>
              <a:rPr lang="en-US" b="1" dirty="0">
                <a:solidFill>
                  <a:schemeClr val="bg1"/>
                </a:solidFill>
              </a:rPr>
              <a:t>Product &amp; Services</a:t>
            </a:r>
          </a:p>
        </p:txBody>
      </p:sp>
      <p:pic>
        <p:nvPicPr>
          <p:cNvPr id="3" name="Picture 2">
            <a:extLst>
              <a:ext uri="{FF2B5EF4-FFF2-40B4-BE49-F238E27FC236}">
                <a16:creationId xmlns:a16="http://schemas.microsoft.com/office/drawing/2014/main" xmlns="" id="{14D0CC1B-4BE7-4EED-B01E-8A2CBF88B80B}"/>
              </a:ext>
            </a:extLst>
          </p:cNvPr>
          <p:cNvPicPr>
            <a:picLocks noChangeAspect="1"/>
          </p:cNvPicPr>
          <p:nvPr/>
        </p:nvPicPr>
        <p:blipFill>
          <a:blip r:embed="rId2"/>
          <a:stretch>
            <a:fillRect/>
          </a:stretch>
        </p:blipFill>
        <p:spPr>
          <a:xfrm>
            <a:off x="1821319" y="1309762"/>
            <a:ext cx="9487625" cy="5548238"/>
          </a:xfrm>
          <a:prstGeom prst="rect">
            <a:avLst/>
          </a:prstGeom>
        </p:spPr>
      </p:pic>
    </p:spTree>
    <p:extLst>
      <p:ext uri="{BB962C8B-B14F-4D97-AF65-F5344CB8AC3E}">
        <p14:creationId xmlns:p14="http://schemas.microsoft.com/office/powerpoint/2010/main" val="3532611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04235-3FF0-41DC-8531-541118EFC304}"/>
              </a:ext>
            </a:extLst>
          </p:cNvPr>
          <p:cNvSpPr>
            <a:spLocks noGrp="1"/>
          </p:cNvSpPr>
          <p:nvPr>
            <p:ph type="title"/>
          </p:nvPr>
        </p:nvSpPr>
        <p:spPr>
          <a:xfrm>
            <a:off x="0" y="136525"/>
            <a:ext cx="12191999" cy="1325563"/>
          </a:xfrm>
        </p:spPr>
        <p:txBody>
          <a:bodyPr/>
          <a:lstStyle/>
          <a:p>
            <a:r>
              <a:rPr lang="en-US" dirty="0"/>
              <a:t>Level of Product &amp; Services</a:t>
            </a:r>
          </a:p>
        </p:txBody>
      </p:sp>
      <p:pic>
        <p:nvPicPr>
          <p:cNvPr id="7" name="Picture 6">
            <a:extLst>
              <a:ext uri="{FF2B5EF4-FFF2-40B4-BE49-F238E27FC236}">
                <a16:creationId xmlns:a16="http://schemas.microsoft.com/office/drawing/2014/main" xmlns="" id="{707E0864-1DE0-4E9F-BE56-C8BE01DD165C}"/>
              </a:ext>
            </a:extLst>
          </p:cNvPr>
          <p:cNvPicPr>
            <a:picLocks noChangeAspect="1"/>
          </p:cNvPicPr>
          <p:nvPr/>
        </p:nvPicPr>
        <p:blipFill>
          <a:blip r:embed="rId2"/>
          <a:stretch>
            <a:fillRect/>
          </a:stretch>
        </p:blipFill>
        <p:spPr>
          <a:xfrm>
            <a:off x="3297928" y="1833613"/>
            <a:ext cx="7917809" cy="4638575"/>
          </a:xfrm>
          <a:prstGeom prst="rect">
            <a:avLst/>
          </a:prstGeom>
        </p:spPr>
      </p:pic>
      <p:sp>
        <p:nvSpPr>
          <p:cNvPr id="10" name="TextBox 9">
            <a:extLst>
              <a:ext uri="{FF2B5EF4-FFF2-40B4-BE49-F238E27FC236}">
                <a16:creationId xmlns:a16="http://schemas.microsoft.com/office/drawing/2014/main" xmlns="" id="{E85AA860-78E3-4244-A617-B7657015A05D}"/>
              </a:ext>
            </a:extLst>
          </p:cNvPr>
          <p:cNvSpPr txBox="1"/>
          <p:nvPr/>
        </p:nvSpPr>
        <p:spPr>
          <a:xfrm>
            <a:off x="7869422" y="2478088"/>
            <a:ext cx="3346315" cy="381898"/>
          </a:xfrm>
          <a:prstGeom prst="rect">
            <a:avLst/>
          </a:prstGeom>
          <a:noFill/>
        </p:spPr>
        <p:txBody>
          <a:bodyPr wrap="square">
            <a:spAutoFit/>
          </a:bodyPr>
          <a:lstStyle/>
          <a:p>
            <a:pPr algn="l"/>
            <a:r>
              <a:rPr lang="en-US" sz="1800" b="1" i="0" u="none" strike="noStrike" baseline="0" dirty="0">
                <a:solidFill>
                  <a:schemeClr val="tx2"/>
                </a:solidFill>
                <a:latin typeface="ArialNarrowMTPro-Bold"/>
              </a:rPr>
              <a:t>three levels of Product</a:t>
            </a:r>
            <a:endParaRPr lang="en-US" dirty="0">
              <a:solidFill>
                <a:schemeClr val="tx2"/>
              </a:solidFill>
            </a:endParaRPr>
          </a:p>
        </p:txBody>
      </p:sp>
      <p:sp>
        <p:nvSpPr>
          <p:cNvPr id="9" name="Explosion: 14 Points 8">
            <a:extLst>
              <a:ext uri="{FF2B5EF4-FFF2-40B4-BE49-F238E27FC236}">
                <a16:creationId xmlns:a16="http://schemas.microsoft.com/office/drawing/2014/main" xmlns="" id="{8A4B331B-49B1-4F3C-ACDF-8210B2E36315}"/>
              </a:ext>
            </a:extLst>
          </p:cNvPr>
          <p:cNvSpPr/>
          <p:nvPr/>
        </p:nvSpPr>
        <p:spPr>
          <a:xfrm>
            <a:off x="-111103" y="1545380"/>
            <a:ext cx="5165704" cy="2607520"/>
          </a:xfrm>
          <a:prstGeom prst="irregularSeal2">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Each level adds more customer value</a:t>
            </a:r>
          </a:p>
        </p:txBody>
      </p:sp>
    </p:spTree>
    <p:extLst>
      <p:ext uri="{BB962C8B-B14F-4D97-AF65-F5344CB8AC3E}">
        <p14:creationId xmlns:p14="http://schemas.microsoft.com/office/powerpoint/2010/main" val="383118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ED14DFE-D6F8-4E2A-8091-1DE1D49377AA}"/>
              </a:ext>
            </a:extLst>
          </p:cNvPr>
          <p:cNvSpPr>
            <a:spLocks noGrp="1"/>
          </p:cNvSpPr>
          <p:nvPr>
            <p:ph idx="1"/>
          </p:nvPr>
        </p:nvSpPr>
        <p:spPr>
          <a:xfrm>
            <a:off x="838201" y="1825625"/>
            <a:ext cx="6885562" cy="4351338"/>
          </a:xfrm>
        </p:spPr>
        <p:txBody>
          <a:bodyPr>
            <a:normAutofit fontScale="92500"/>
          </a:bodyPr>
          <a:lstStyle/>
          <a:p>
            <a:pPr marL="0" indent="0" algn="l">
              <a:lnSpc>
                <a:spcPct val="100000"/>
              </a:lnSpc>
              <a:buNone/>
            </a:pPr>
            <a:r>
              <a:rPr lang="en-US" sz="4000" b="0" i="0" u="none" strike="noStrike" baseline="0" dirty="0">
                <a:latin typeface="TimesLTPro-Roman"/>
              </a:rPr>
              <a:t>Consumers see products as complex bundles of benefits that satisfy their needs. When developing products, marketers first must identify the </a:t>
            </a:r>
            <a:r>
              <a:rPr lang="en-US" sz="4000" b="0" i="1" u="none" strike="noStrike" baseline="0" dirty="0">
                <a:solidFill>
                  <a:srgbClr val="C00000"/>
                </a:solidFill>
                <a:latin typeface="TimesLTPro-Italic"/>
              </a:rPr>
              <a:t>core customer value</a:t>
            </a:r>
            <a:r>
              <a:rPr lang="en-US" sz="4000" b="0" i="1" u="none" strike="noStrike" baseline="0" dirty="0">
                <a:latin typeface="TimesLTPro-Italic"/>
              </a:rPr>
              <a:t> </a:t>
            </a:r>
            <a:r>
              <a:rPr lang="en-US" sz="4000" b="0" i="0" u="none" strike="noStrike" baseline="0" dirty="0">
                <a:latin typeface="TimesLTPro-Roman"/>
              </a:rPr>
              <a:t>that consumers seek from the product. </a:t>
            </a:r>
            <a:endParaRPr lang="en-US" sz="5400" dirty="0"/>
          </a:p>
        </p:txBody>
      </p:sp>
      <p:sp>
        <p:nvSpPr>
          <p:cNvPr id="4" name="TextBox 3">
            <a:extLst>
              <a:ext uri="{FF2B5EF4-FFF2-40B4-BE49-F238E27FC236}">
                <a16:creationId xmlns:a16="http://schemas.microsoft.com/office/drawing/2014/main" xmlns="" id="{7E580300-34BB-4D2D-AD2E-F6930AE9A1D4}"/>
              </a:ext>
            </a:extLst>
          </p:cNvPr>
          <p:cNvSpPr txBox="1"/>
          <p:nvPr/>
        </p:nvSpPr>
        <p:spPr>
          <a:xfrm>
            <a:off x="0" y="480007"/>
            <a:ext cx="12192000" cy="769441"/>
          </a:xfrm>
          <a:prstGeom prst="rect">
            <a:avLst/>
          </a:prstGeom>
          <a:solidFill>
            <a:srgbClr val="2D3956"/>
          </a:solidFill>
        </p:spPr>
        <p:txBody>
          <a:bodyPr wrap="square">
            <a:spAutoFit/>
          </a:bodyPr>
          <a:lstStyle/>
          <a:p>
            <a:pPr algn="ctr"/>
            <a:r>
              <a:rPr lang="en-US" sz="4400" b="1" dirty="0">
                <a:solidFill>
                  <a:schemeClr val="bg1"/>
                </a:solidFill>
              </a:rPr>
              <a:t>Level of Product &amp; Services</a:t>
            </a:r>
          </a:p>
        </p:txBody>
      </p:sp>
      <p:pic>
        <p:nvPicPr>
          <p:cNvPr id="5" name="Picture 4">
            <a:extLst>
              <a:ext uri="{FF2B5EF4-FFF2-40B4-BE49-F238E27FC236}">
                <a16:creationId xmlns:a16="http://schemas.microsoft.com/office/drawing/2014/main" xmlns="" id="{218BF6FC-3EBB-4671-872C-6E45F1FC2F10}"/>
              </a:ext>
            </a:extLst>
          </p:cNvPr>
          <p:cNvPicPr>
            <a:picLocks noChangeAspect="1"/>
          </p:cNvPicPr>
          <p:nvPr/>
        </p:nvPicPr>
        <p:blipFill>
          <a:blip r:embed="rId2"/>
          <a:stretch>
            <a:fillRect/>
          </a:stretch>
        </p:blipFill>
        <p:spPr>
          <a:xfrm>
            <a:off x="7548665" y="1629319"/>
            <a:ext cx="4161714" cy="4161714"/>
          </a:xfrm>
          <a:prstGeom prst="rect">
            <a:avLst/>
          </a:prstGeom>
          <a:ln>
            <a:noFill/>
          </a:ln>
          <a:effectLst>
            <a:softEdge rad="112500"/>
          </a:effectLst>
        </p:spPr>
      </p:pic>
    </p:spTree>
    <p:extLst>
      <p:ext uri="{BB962C8B-B14F-4D97-AF65-F5344CB8AC3E}">
        <p14:creationId xmlns:p14="http://schemas.microsoft.com/office/powerpoint/2010/main" val="627410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DC138BE-380E-4DB0-9598-4DE7824CA63F}"/>
              </a:ext>
            </a:extLst>
          </p:cNvPr>
          <p:cNvSpPr txBox="1"/>
          <p:nvPr/>
        </p:nvSpPr>
        <p:spPr>
          <a:xfrm>
            <a:off x="714983" y="4064010"/>
            <a:ext cx="4863829" cy="1815882"/>
          </a:xfrm>
          <a:prstGeom prst="rect">
            <a:avLst/>
          </a:prstGeom>
          <a:noFill/>
        </p:spPr>
        <p:txBody>
          <a:bodyPr wrap="square">
            <a:spAutoFit/>
          </a:bodyPr>
          <a:lstStyle/>
          <a:p>
            <a:pPr algn="l"/>
            <a:r>
              <a:rPr lang="en-US" sz="2800" b="0" i="0" u="none" strike="noStrike" baseline="0" dirty="0">
                <a:solidFill>
                  <a:srgbClr val="CC0066"/>
                </a:solidFill>
                <a:latin typeface="TimesLTPro-Roman"/>
              </a:rPr>
              <a:t>Charles Revson of Revlon saw this early: “In the factory, we make cosmetics; in the store, we sell hope.”</a:t>
            </a:r>
            <a:endParaRPr lang="en-US" sz="2800" dirty="0">
              <a:solidFill>
                <a:srgbClr val="CC0066"/>
              </a:solidFill>
            </a:endParaRPr>
          </a:p>
        </p:txBody>
      </p:sp>
      <p:sp>
        <p:nvSpPr>
          <p:cNvPr id="5" name="TextBox 4">
            <a:extLst>
              <a:ext uri="{FF2B5EF4-FFF2-40B4-BE49-F238E27FC236}">
                <a16:creationId xmlns:a16="http://schemas.microsoft.com/office/drawing/2014/main" xmlns="" id="{59D496B0-D054-4154-879F-3E495BFA878E}"/>
              </a:ext>
            </a:extLst>
          </p:cNvPr>
          <p:cNvSpPr txBox="1"/>
          <p:nvPr/>
        </p:nvSpPr>
        <p:spPr>
          <a:xfrm>
            <a:off x="5578812" y="1557944"/>
            <a:ext cx="6215974" cy="1569660"/>
          </a:xfrm>
          <a:prstGeom prst="rect">
            <a:avLst/>
          </a:prstGeom>
          <a:noFill/>
        </p:spPr>
        <p:txBody>
          <a:bodyPr wrap="square">
            <a:spAutoFit/>
          </a:bodyPr>
          <a:lstStyle/>
          <a:p>
            <a:r>
              <a:rPr lang="en-US" sz="2400" dirty="0">
                <a:solidFill>
                  <a:schemeClr val="tx2">
                    <a:lumMod val="75000"/>
                  </a:schemeClr>
                </a:solidFill>
                <a:latin typeface="TimesLTPro-Roman"/>
              </a:rPr>
              <a:t>They are buying entertainment, self-expression, productivity, and connectivity with friends and family—a mobile and personal window to the world</a:t>
            </a:r>
          </a:p>
        </p:txBody>
      </p:sp>
      <p:sp>
        <p:nvSpPr>
          <p:cNvPr id="7" name="TextBox 6">
            <a:extLst>
              <a:ext uri="{FF2B5EF4-FFF2-40B4-BE49-F238E27FC236}">
                <a16:creationId xmlns:a16="http://schemas.microsoft.com/office/drawing/2014/main" xmlns="" id="{78889549-0879-451D-B2CC-1F49C962C840}"/>
              </a:ext>
            </a:extLst>
          </p:cNvPr>
          <p:cNvSpPr txBox="1"/>
          <p:nvPr/>
        </p:nvSpPr>
        <p:spPr>
          <a:xfrm>
            <a:off x="0" y="397333"/>
            <a:ext cx="12192000" cy="723275"/>
          </a:xfrm>
          <a:prstGeom prst="rect">
            <a:avLst/>
          </a:prstGeom>
          <a:solidFill>
            <a:srgbClr val="2D3956"/>
          </a:solidFill>
        </p:spPr>
        <p:txBody>
          <a:bodyPr wrap="square">
            <a:spAutoFit/>
          </a:bodyPr>
          <a:lstStyle/>
          <a:p>
            <a:pPr algn="ctr"/>
            <a:r>
              <a:rPr lang="en-US" sz="4100" b="1" dirty="0">
                <a:solidFill>
                  <a:schemeClr val="bg1"/>
                </a:solidFill>
              </a:rPr>
              <a:t>WHAT ARE CUSTOMERS REALLY BUYING?</a:t>
            </a:r>
          </a:p>
        </p:txBody>
      </p:sp>
      <p:pic>
        <p:nvPicPr>
          <p:cNvPr id="8" name="Picture 7">
            <a:extLst>
              <a:ext uri="{FF2B5EF4-FFF2-40B4-BE49-F238E27FC236}">
                <a16:creationId xmlns:a16="http://schemas.microsoft.com/office/drawing/2014/main" xmlns="" id="{A37B1B28-46E4-45B5-BC5E-2C4B3359499B}"/>
              </a:ext>
            </a:extLst>
          </p:cNvPr>
          <p:cNvPicPr>
            <a:picLocks noChangeAspect="1"/>
          </p:cNvPicPr>
          <p:nvPr/>
        </p:nvPicPr>
        <p:blipFill>
          <a:blip r:embed="rId2"/>
          <a:stretch>
            <a:fillRect/>
          </a:stretch>
        </p:blipFill>
        <p:spPr>
          <a:xfrm>
            <a:off x="1679845" y="1674674"/>
            <a:ext cx="2143125" cy="2143125"/>
          </a:xfrm>
          <a:prstGeom prst="rect">
            <a:avLst/>
          </a:prstGeom>
        </p:spPr>
      </p:pic>
      <p:pic>
        <p:nvPicPr>
          <p:cNvPr id="1026" name="Picture 2" descr="Buy iPad 10.2-inch - Apple">
            <a:extLst>
              <a:ext uri="{FF2B5EF4-FFF2-40B4-BE49-F238E27FC236}">
                <a16:creationId xmlns:a16="http://schemas.microsoft.com/office/drawing/2014/main" xmlns="" id="{4DF1183D-2F6F-4BFA-804A-EE61049E28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630" y="2943993"/>
            <a:ext cx="3939093" cy="3355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10" name="Straight Connector 9">
            <a:extLst>
              <a:ext uri="{FF2B5EF4-FFF2-40B4-BE49-F238E27FC236}">
                <a16:creationId xmlns:a16="http://schemas.microsoft.com/office/drawing/2014/main" xmlns="" id="{F384E0DC-D5BA-42E5-AA7A-EB199D4DA601}"/>
              </a:ext>
            </a:extLst>
          </p:cNvPr>
          <p:cNvCxnSpPr/>
          <p:nvPr/>
        </p:nvCxnSpPr>
        <p:spPr>
          <a:xfrm>
            <a:off x="4221804" y="1674674"/>
            <a:ext cx="3575826" cy="420521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366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8A57F8-6546-4EFD-AD79-DA7B791CDB32}"/>
              </a:ext>
            </a:extLst>
          </p:cNvPr>
          <p:cNvSpPr>
            <a:spLocks noGrp="1"/>
          </p:cNvSpPr>
          <p:nvPr>
            <p:ph type="title"/>
          </p:nvPr>
        </p:nvSpPr>
        <p:spPr>
          <a:xfrm>
            <a:off x="0" y="0"/>
            <a:ext cx="12192000" cy="1325563"/>
          </a:xfrm>
        </p:spPr>
        <p:txBody>
          <a:bodyPr>
            <a:normAutofit/>
          </a:bodyPr>
          <a:lstStyle/>
          <a:p>
            <a:r>
              <a:rPr lang="en-US" sz="3600" dirty="0">
                <a:latin typeface="+mn-lt"/>
                <a:ea typeface="+mn-ea"/>
                <a:cs typeface="+mn-cs"/>
              </a:rPr>
              <a:t>Product and service classifications</a:t>
            </a:r>
          </a:p>
        </p:txBody>
      </p:sp>
      <p:sp>
        <p:nvSpPr>
          <p:cNvPr id="6" name="TextBox 5">
            <a:extLst>
              <a:ext uri="{FF2B5EF4-FFF2-40B4-BE49-F238E27FC236}">
                <a16:creationId xmlns:a16="http://schemas.microsoft.com/office/drawing/2014/main" xmlns="" id="{C26E5CA0-3D5B-4674-871E-D8C694A904AD}"/>
              </a:ext>
            </a:extLst>
          </p:cNvPr>
          <p:cNvSpPr txBox="1"/>
          <p:nvPr/>
        </p:nvSpPr>
        <p:spPr>
          <a:xfrm>
            <a:off x="930613" y="1789889"/>
            <a:ext cx="10330774" cy="4031873"/>
          </a:xfrm>
          <a:prstGeom prst="rect">
            <a:avLst/>
          </a:prstGeom>
          <a:noFill/>
        </p:spPr>
        <p:txBody>
          <a:bodyPr wrap="square">
            <a:spAutoFit/>
          </a:bodyPr>
          <a:lstStyle/>
          <a:p>
            <a:pPr marL="514350" indent="-514350" algn="l">
              <a:buAutoNum type="arabicPeriod"/>
            </a:pPr>
            <a:r>
              <a:rPr lang="en-US" sz="3200" b="1" dirty="0">
                <a:solidFill>
                  <a:schemeClr val="accent1">
                    <a:lumMod val="50000"/>
                  </a:schemeClr>
                </a:solidFill>
                <a:latin typeface="TimesLTPro-Roman"/>
              </a:rPr>
              <a:t>Consumer Products</a:t>
            </a:r>
            <a:r>
              <a:rPr lang="en-US" sz="3200" dirty="0">
                <a:latin typeface="TimesLTPro-Roman"/>
              </a:rPr>
              <a:t>:</a:t>
            </a:r>
            <a:r>
              <a:rPr lang="en-US" sz="3200" b="0" i="0" u="none" strike="noStrike" baseline="0" dirty="0">
                <a:latin typeface="TimesLTPro-Roman"/>
              </a:rPr>
              <a:t> are products and services bought by final consumers for personal consumption (Convenience, shopping, specialty, and unsought products).</a:t>
            </a:r>
            <a:endParaRPr lang="en-US" sz="3200" dirty="0">
              <a:latin typeface="TimesLTPro-Roman"/>
            </a:endParaRPr>
          </a:p>
          <a:p>
            <a:pPr marL="514350" indent="-514350" algn="l">
              <a:buAutoNum type="arabicPeriod"/>
            </a:pPr>
            <a:endParaRPr lang="en-US" sz="3200" b="0" i="0" u="none" strike="noStrike" baseline="0" dirty="0">
              <a:latin typeface="TimesLTPro-Roman"/>
            </a:endParaRPr>
          </a:p>
          <a:p>
            <a:pPr marL="514350" indent="-514350" algn="l">
              <a:buAutoNum type="arabicPeriod"/>
            </a:pPr>
            <a:r>
              <a:rPr lang="en-US" sz="3200" b="1" dirty="0">
                <a:solidFill>
                  <a:schemeClr val="accent1">
                    <a:lumMod val="50000"/>
                  </a:schemeClr>
                </a:solidFill>
                <a:latin typeface="TimesLTPro-Roman"/>
              </a:rPr>
              <a:t>Industrial product: </a:t>
            </a:r>
            <a:r>
              <a:rPr lang="en-US" sz="3200" dirty="0">
                <a:latin typeface="TimesLTPro-Roman"/>
              </a:rPr>
              <a:t>A product bought by individuals and organizations for further processing or for use in conducting a business. ( materials and parts, capital items, supplies &amp; services). </a:t>
            </a:r>
          </a:p>
        </p:txBody>
      </p:sp>
    </p:spTree>
    <p:extLst>
      <p:ext uri="{BB962C8B-B14F-4D97-AF65-F5344CB8AC3E}">
        <p14:creationId xmlns:p14="http://schemas.microsoft.com/office/powerpoint/2010/main" val="378103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BD23C2-C502-4EDD-A809-E57ABE1B9572}"/>
              </a:ext>
            </a:extLst>
          </p:cNvPr>
          <p:cNvSpPr>
            <a:spLocks noGrp="1"/>
          </p:cNvSpPr>
          <p:nvPr>
            <p:ph type="title"/>
          </p:nvPr>
        </p:nvSpPr>
        <p:spPr>
          <a:xfrm>
            <a:off x="0" y="29525"/>
            <a:ext cx="12192000" cy="1325563"/>
          </a:xfrm>
        </p:spPr>
        <p:txBody>
          <a:bodyPr>
            <a:normAutofit/>
          </a:bodyPr>
          <a:lstStyle/>
          <a:p>
            <a:r>
              <a:rPr lang="en-US" sz="4000" dirty="0"/>
              <a:t>    Consumer Products Classification</a:t>
            </a:r>
          </a:p>
        </p:txBody>
      </p:sp>
      <p:graphicFrame>
        <p:nvGraphicFramePr>
          <p:cNvPr id="4" name="Table 4">
            <a:extLst>
              <a:ext uri="{FF2B5EF4-FFF2-40B4-BE49-F238E27FC236}">
                <a16:creationId xmlns:a16="http://schemas.microsoft.com/office/drawing/2014/main" xmlns="" id="{5CFDD039-A280-4D33-87F3-7CE19751F2CB}"/>
              </a:ext>
            </a:extLst>
          </p:cNvPr>
          <p:cNvGraphicFramePr>
            <a:graphicFrameLocks noGrp="1"/>
          </p:cNvGraphicFramePr>
          <p:nvPr/>
        </p:nvGraphicFramePr>
        <p:xfrm>
          <a:off x="97276" y="1355088"/>
          <a:ext cx="11997447" cy="5447146"/>
        </p:xfrm>
        <a:graphic>
          <a:graphicData uri="http://schemas.openxmlformats.org/drawingml/2006/table">
            <a:tbl>
              <a:tblPr firstRow="1" bandRow="1">
                <a:tableStyleId>{5C22544A-7EE6-4342-B048-85BDC9FD1C3A}</a:tableStyleId>
              </a:tblPr>
              <a:tblGrid>
                <a:gridCol w="2918298">
                  <a:extLst>
                    <a:ext uri="{9D8B030D-6E8A-4147-A177-3AD203B41FA5}">
                      <a16:colId xmlns:a16="http://schemas.microsoft.com/office/drawing/2014/main" xmlns="" val="52657183"/>
                    </a:ext>
                  </a:extLst>
                </a:gridCol>
                <a:gridCol w="6264613">
                  <a:extLst>
                    <a:ext uri="{9D8B030D-6E8A-4147-A177-3AD203B41FA5}">
                      <a16:colId xmlns:a16="http://schemas.microsoft.com/office/drawing/2014/main" xmlns="" val="2071627869"/>
                    </a:ext>
                  </a:extLst>
                </a:gridCol>
                <a:gridCol w="2814536">
                  <a:extLst>
                    <a:ext uri="{9D8B030D-6E8A-4147-A177-3AD203B41FA5}">
                      <a16:colId xmlns:a16="http://schemas.microsoft.com/office/drawing/2014/main" xmlns="" val="1052594235"/>
                    </a:ext>
                  </a:extLst>
                </a:gridCol>
              </a:tblGrid>
              <a:tr h="814185">
                <a:tc>
                  <a:txBody>
                    <a:bodyPr/>
                    <a:lstStyle/>
                    <a:p>
                      <a:r>
                        <a:rPr lang="en-US" sz="2400" dirty="0"/>
                        <a:t>Type of Consumer Products</a:t>
                      </a:r>
                    </a:p>
                  </a:txBody>
                  <a:tcPr/>
                </a:tc>
                <a:tc>
                  <a:txBody>
                    <a:bodyPr/>
                    <a:lstStyle/>
                    <a:p>
                      <a:r>
                        <a:rPr lang="en-US" sz="2400" dirty="0"/>
                        <a:t>Definition </a:t>
                      </a:r>
                    </a:p>
                  </a:txBody>
                  <a:tcPr/>
                </a:tc>
                <a:tc>
                  <a:txBody>
                    <a:bodyPr/>
                    <a:lstStyle/>
                    <a:p>
                      <a:r>
                        <a:rPr lang="en-US" sz="2400" dirty="0"/>
                        <a:t>Example</a:t>
                      </a:r>
                    </a:p>
                  </a:txBody>
                  <a:tcPr/>
                </a:tc>
                <a:extLst>
                  <a:ext uri="{0D108BD9-81ED-4DB2-BD59-A6C34878D82A}">
                    <a16:rowId xmlns:a16="http://schemas.microsoft.com/office/drawing/2014/main" xmlns="" val="278571890"/>
                  </a:ext>
                </a:extLst>
              </a:tr>
              <a:tr h="790627">
                <a:tc>
                  <a:txBody>
                    <a:bodyPr/>
                    <a:lstStyle/>
                    <a:p>
                      <a:r>
                        <a:rPr lang="en-US" sz="2000" b="1" i="0" u="none" strike="noStrike" kern="1200" baseline="0" dirty="0">
                          <a:solidFill>
                            <a:schemeClr val="dk1"/>
                          </a:solidFill>
                          <a:latin typeface="+mn-lt"/>
                          <a:ea typeface="+mn-ea"/>
                          <a:cs typeface="+mn-cs"/>
                        </a:rPr>
                        <a:t>Convenience product</a:t>
                      </a:r>
                      <a:endParaRPr lang="en-US" sz="2000" dirty="0"/>
                    </a:p>
                  </a:txBody>
                  <a:tcPr/>
                </a:tc>
                <a:tc>
                  <a:txBody>
                    <a:bodyPr/>
                    <a:lstStyle/>
                    <a:p>
                      <a:r>
                        <a:rPr lang="en-US" sz="2000" dirty="0"/>
                        <a:t>A consumer product that customers usually buy frequently, immediately, and with minimal comparison and buying effort.</a:t>
                      </a:r>
                    </a:p>
                  </a:txBody>
                  <a:tcPr/>
                </a:tc>
                <a:tc>
                  <a:txBody>
                    <a:bodyPr/>
                    <a:lstStyle/>
                    <a:p>
                      <a:r>
                        <a:rPr lang="en-US" dirty="0"/>
                        <a:t>Laundry Detergent</a:t>
                      </a:r>
                    </a:p>
                    <a:p>
                      <a:r>
                        <a:rPr lang="en-US" dirty="0"/>
                        <a:t>Fast-food...</a:t>
                      </a:r>
                    </a:p>
                  </a:txBody>
                  <a:tcPr/>
                </a:tc>
                <a:extLst>
                  <a:ext uri="{0D108BD9-81ED-4DB2-BD59-A6C34878D82A}">
                    <a16:rowId xmlns:a16="http://schemas.microsoft.com/office/drawing/2014/main" xmlns="" val="2945737770"/>
                  </a:ext>
                </a:extLst>
              </a:tr>
              <a:tr h="1134378">
                <a:tc>
                  <a:txBody>
                    <a:bodyPr/>
                    <a:lstStyle/>
                    <a:p>
                      <a:r>
                        <a:rPr lang="en-US" sz="2000" b="1" i="0" u="none" strike="noStrike" kern="1200" baseline="0" dirty="0">
                          <a:solidFill>
                            <a:schemeClr val="dk1"/>
                          </a:solidFill>
                          <a:latin typeface="+mn-lt"/>
                          <a:ea typeface="+mn-ea"/>
                          <a:cs typeface="+mn-cs"/>
                        </a:rPr>
                        <a:t>Shopping product</a:t>
                      </a:r>
                      <a:endParaRPr lang="en-US" sz="2000" dirty="0"/>
                    </a:p>
                  </a:txBody>
                  <a:tcPr/>
                </a:tc>
                <a:tc>
                  <a:txBody>
                    <a:bodyPr/>
                    <a:lstStyle/>
                    <a:p>
                      <a:r>
                        <a:rPr lang="en-US" sz="2000" dirty="0"/>
                        <a:t>A consumer product that the customer, in the process of selecting and purchasing, usually compares on such attributes as suitability, quality, price, and style.</a:t>
                      </a:r>
                    </a:p>
                  </a:txBody>
                  <a:tcPr/>
                </a:tc>
                <a:tc>
                  <a:txBody>
                    <a:bodyPr/>
                    <a:lstStyle/>
                    <a:p>
                      <a:r>
                        <a:rPr lang="en-US" dirty="0"/>
                        <a:t>furniture, clothing, </a:t>
                      </a:r>
                      <a:r>
                        <a:rPr lang="en-US" sz="1800" b="0" i="0" u="none" strike="noStrike" kern="1200" baseline="0" dirty="0">
                          <a:solidFill>
                            <a:schemeClr val="dk1"/>
                          </a:solidFill>
                          <a:latin typeface="+mn-lt"/>
                          <a:ea typeface="+mn-ea"/>
                          <a:cs typeface="+mn-cs"/>
                        </a:rPr>
                        <a:t>major appliances,</a:t>
                      </a:r>
                    </a:p>
                    <a:p>
                      <a:r>
                        <a:rPr lang="en-US" sz="1800" b="0" i="0" u="none" strike="noStrike" kern="1200" baseline="0" dirty="0">
                          <a:solidFill>
                            <a:schemeClr val="dk1"/>
                          </a:solidFill>
                          <a:latin typeface="+mn-lt"/>
                          <a:ea typeface="+mn-ea"/>
                          <a:cs typeface="+mn-cs"/>
                        </a:rPr>
                        <a:t>hotel services…</a:t>
                      </a:r>
                      <a:endParaRPr lang="en-US" dirty="0"/>
                    </a:p>
                  </a:txBody>
                  <a:tcPr/>
                </a:tc>
                <a:extLst>
                  <a:ext uri="{0D108BD9-81ED-4DB2-BD59-A6C34878D82A}">
                    <a16:rowId xmlns:a16="http://schemas.microsoft.com/office/drawing/2014/main" xmlns="" val="3988277182"/>
                  </a:ext>
                </a:extLst>
              </a:tr>
              <a:tr h="1478128">
                <a:tc>
                  <a:txBody>
                    <a:bodyPr/>
                    <a:lstStyle/>
                    <a:p>
                      <a:r>
                        <a:rPr lang="en-US" sz="2000" b="1" i="0" u="none" strike="noStrike" kern="1200" baseline="0" dirty="0">
                          <a:solidFill>
                            <a:schemeClr val="dk1"/>
                          </a:solidFill>
                          <a:latin typeface="+mn-lt"/>
                          <a:ea typeface="+mn-ea"/>
                          <a:cs typeface="+mn-cs"/>
                        </a:rPr>
                        <a:t>Specialty product</a:t>
                      </a:r>
                      <a:endParaRPr lang="en-US" sz="2000" dirty="0"/>
                    </a:p>
                  </a:txBody>
                  <a:tcPr/>
                </a:tc>
                <a:tc>
                  <a:txBody>
                    <a:bodyPr/>
                    <a:lstStyle/>
                    <a:p>
                      <a:r>
                        <a:rPr lang="en-US" sz="2000" b="0" i="0" u="none" strike="noStrike" kern="1200" baseline="0" dirty="0">
                          <a:solidFill>
                            <a:schemeClr val="dk1"/>
                          </a:solidFill>
                          <a:latin typeface="+mn-lt"/>
                          <a:ea typeface="+mn-ea"/>
                          <a:cs typeface="+mn-cs"/>
                        </a:rPr>
                        <a:t>A consumer product with unique characteristics or brand identification for which a significant group of buyers is willing to make a special purchase</a:t>
                      </a:r>
                    </a:p>
                    <a:p>
                      <a:r>
                        <a:rPr lang="en-US" sz="2000" b="0" i="0" u="none" strike="noStrike" kern="1200" baseline="0" dirty="0">
                          <a:solidFill>
                            <a:schemeClr val="dk1"/>
                          </a:solidFill>
                          <a:latin typeface="+mn-lt"/>
                          <a:ea typeface="+mn-ea"/>
                          <a:cs typeface="+mn-cs"/>
                        </a:rPr>
                        <a:t>effort.</a:t>
                      </a:r>
                      <a:endParaRPr lang="en-US" sz="2000" dirty="0"/>
                    </a:p>
                  </a:txBody>
                  <a:tcPr/>
                </a:tc>
                <a:tc>
                  <a:txBody>
                    <a:bodyPr/>
                    <a:lstStyle/>
                    <a:p>
                      <a:r>
                        <a:rPr lang="en-US" dirty="0"/>
                        <a:t>specific brands of cars (Ferrari), high-priced photography</a:t>
                      </a:r>
                    </a:p>
                    <a:p>
                      <a:r>
                        <a:rPr lang="en-US" dirty="0"/>
                        <a:t>equipment, designer clothes…</a:t>
                      </a:r>
                    </a:p>
                  </a:txBody>
                  <a:tcPr/>
                </a:tc>
                <a:extLst>
                  <a:ext uri="{0D108BD9-81ED-4DB2-BD59-A6C34878D82A}">
                    <a16:rowId xmlns:a16="http://schemas.microsoft.com/office/drawing/2014/main" xmlns="" val="3952866729"/>
                  </a:ext>
                </a:extLst>
              </a:tr>
              <a:tr h="790627">
                <a:tc>
                  <a:txBody>
                    <a:bodyPr/>
                    <a:lstStyle/>
                    <a:p>
                      <a:r>
                        <a:rPr lang="en-US" sz="2000" b="1" i="0" u="none" strike="noStrike" kern="1200" baseline="0" dirty="0">
                          <a:solidFill>
                            <a:schemeClr val="dk1"/>
                          </a:solidFill>
                          <a:latin typeface="+mn-lt"/>
                          <a:ea typeface="+mn-ea"/>
                          <a:cs typeface="+mn-cs"/>
                        </a:rPr>
                        <a:t>Unsought product</a:t>
                      </a:r>
                      <a:endParaRPr lang="en-US" sz="2000" dirty="0"/>
                    </a:p>
                  </a:txBody>
                  <a:tcPr/>
                </a:tc>
                <a:tc>
                  <a:txBody>
                    <a:bodyPr/>
                    <a:lstStyle/>
                    <a:p>
                      <a:r>
                        <a:rPr lang="en-US" sz="2000" b="0" i="0" u="none" strike="noStrike" kern="1200" baseline="0" dirty="0">
                          <a:solidFill>
                            <a:schemeClr val="dk1"/>
                          </a:solidFill>
                          <a:latin typeface="+mn-lt"/>
                          <a:ea typeface="+mn-ea"/>
                          <a:cs typeface="+mn-cs"/>
                        </a:rPr>
                        <a:t>A consumer product that the consumer either does not know about or knows about but does not normally consider buying.</a:t>
                      </a:r>
                      <a:endParaRPr lang="en-US" sz="2000" dirty="0"/>
                    </a:p>
                  </a:txBody>
                  <a:tcPr/>
                </a:tc>
                <a:tc>
                  <a:txBody>
                    <a:bodyPr/>
                    <a:lstStyle/>
                    <a:p>
                      <a:r>
                        <a:rPr lang="en-US" dirty="0"/>
                        <a:t>New innovations, life insurance, blood donations to the Red Cross.</a:t>
                      </a:r>
                    </a:p>
                  </a:txBody>
                  <a:tcPr/>
                </a:tc>
                <a:extLst>
                  <a:ext uri="{0D108BD9-81ED-4DB2-BD59-A6C34878D82A}">
                    <a16:rowId xmlns:a16="http://schemas.microsoft.com/office/drawing/2014/main" xmlns="" val="4163448211"/>
                  </a:ext>
                </a:extLst>
              </a:tr>
            </a:tbl>
          </a:graphicData>
        </a:graphic>
      </p:graphicFrame>
    </p:spTree>
    <p:extLst>
      <p:ext uri="{BB962C8B-B14F-4D97-AF65-F5344CB8AC3E}">
        <p14:creationId xmlns:p14="http://schemas.microsoft.com/office/powerpoint/2010/main" val="1304174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BD23C2-C502-4EDD-A809-E57ABE1B9572}"/>
              </a:ext>
            </a:extLst>
          </p:cNvPr>
          <p:cNvSpPr>
            <a:spLocks noGrp="1"/>
          </p:cNvSpPr>
          <p:nvPr>
            <p:ph type="title"/>
          </p:nvPr>
        </p:nvSpPr>
        <p:spPr>
          <a:xfrm>
            <a:off x="0" y="0"/>
            <a:ext cx="12192000" cy="1325563"/>
          </a:xfrm>
        </p:spPr>
        <p:txBody>
          <a:bodyPr>
            <a:normAutofit/>
          </a:bodyPr>
          <a:lstStyle/>
          <a:p>
            <a:r>
              <a:rPr lang="en-US" sz="4000" dirty="0"/>
              <a:t>    Industrial Products Classification</a:t>
            </a:r>
          </a:p>
        </p:txBody>
      </p:sp>
      <p:pic>
        <p:nvPicPr>
          <p:cNvPr id="5" name="Picture 4">
            <a:extLst>
              <a:ext uri="{FF2B5EF4-FFF2-40B4-BE49-F238E27FC236}">
                <a16:creationId xmlns:a16="http://schemas.microsoft.com/office/drawing/2014/main" xmlns="" id="{27AA8797-8B89-4F02-9F66-B448EA57D03B}"/>
              </a:ext>
            </a:extLst>
          </p:cNvPr>
          <p:cNvPicPr>
            <a:picLocks noChangeAspect="1"/>
          </p:cNvPicPr>
          <p:nvPr/>
        </p:nvPicPr>
        <p:blipFill>
          <a:blip r:embed="rId3"/>
          <a:stretch>
            <a:fillRect/>
          </a:stretch>
        </p:blipFill>
        <p:spPr>
          <a:xfrm>
            <a:off x="1815153" y="1652702"/>
            <a:ext cx="8807451" cy="4222806"/>
          </a:xfrm>
          <a:prstGeom prst="rect">
            <a:avLst/>
          </a:prstGeom>
        </p:spPr>
      </p:pic>
    </p:spTree>
    <p:extLst>
      <p:ext uri="{BB962C8B-B14F-4D97-AF65-F5344CB8AC3E}">
        <p14:creationId xmlns:p14="http://schemas.microsoft.com/office/powerpoint/2010/main" val="587554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A4953014-0ED4-4A9B-A70F-6005D7FF6396}"/>
              </a:ext>
            </a:extLst>
          </p:cNvPr>
          <p:cNvPicPr>
            <a:picLocks noChangeAspect="1"/>
          </p:cNvPicPr>
          <p:nvPr/>
        </p:nvPicPr>
        <p:blipFill>
          <a:blip r:embed="rId2"/>
          <a:stretch>
            <a:fillRect/>
          </a:stretch>
        </p:blipFill>
        <p:spPr>
          <a:xfrm>
            <a:off x="241300" y="194552"/>
            <a:ext cx="11782087" cy="6396747"/>
          </a:xfrm>
          <a:prstGeom prst="rect">
            <a:avLst/>
          </a:prstGeom>
        </p:spPr>
      </p:pic>
    </p:spTree>
    <p:extLst>
      <p:ext uri="{BB962C8B-B14F-4D97-AF65-F5344CB8AC3E}">
        <p14:creationId xmlns:p14="http://schemas.microsoft.com/office/powerpoint/2010/main" val="815997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BD23C2-C502-4EDD-A809-E57ABE1B9572}"/>
              </a:ext>
            </a:extLst>
          </p:cNvPr>
          <p:cNvSpPr>
            <a:spLocks noGrp="1"/>
          </p:cNvSpPr>
          <p:nvPr>
            <p:ph type="title"/>
          </p:nvPr>
        </p:nvSpPr>
        <p:spPr>
          <a:xfrm>
            <a:off x="0" y="118112"/>
            <a:ext cx="12192000" cy="1554480"/>
          </a:xfrm>
        </p:spPr>
        <p:txBody>
          <a:bodyPr vert="horz" lIns="91440" tIns="45720" rIns="91440" bIns="45720" rtlCol="0" anchor="ctr">
            <a:normAutofit/>
          </a:bodyPr>
          <a:lstStyle/>
          <a:p>
            <a:r>
              <a:rPr lang="en-US" kern="1200" dirty="0">
                <a:latin typeface="+mj-lt"/>
                <a:ea typeface="+mj-ea"/>
                <a:cs typeface="+mj-cs"/>
              </a:rPr>
              <a:t>    </a:t>
            </a:r>
            <a:r>
              <a:rPr lang="en-US" b="1" i="0" u="none" strike="noStrike" kern="1200" baseline="0" dirty="0">
                <a:latin typeface="+mj-lt"/>
                <a:ea typeface="+mj-ea"/>
                <a:cs typeface="+mj-cs"/>
              </a:rPr>
              <a:t>Product </a:t>
            </a:r>
            <a:r>
              <a:rPr lang="en-US" kern="1200" dirty="0">
                <a:latin typeface="+mj-lt"/>
                <a:ea typeface="+mj-ea"/>
                <a:cs typeface="+mj-cs"/>
              </a:rPr>
              <a:t>and </a:t>
            </a:r>
            <a:r>
              <a:rPr lang="en-US" dirty="0"/>
              <a:t>s</a:t>
            </a:r>
            <a:r>
              <a:rPr lang="en-US" kern="1200" dirty="0">
                <a:latin typeface="+mj-lt"/>
                <a:ea typeface="+mj-ea"/>
                <a:cs typeface="+mj-cs"/>
              </a:rPr>
              <a:t>ervice Decisions</a:t>
            </a:r>
          </a:p>
        </p:txBody>
      </p:sp>
      <p:graphicFrame>
        <p:nvGraphicFramePr>
          <p:cNvPr id="7" name="TextBox 4">
            <a:extLst>
              <a:ext uri="{FF2B5EF4-FFF2-40B4-BE49-F238E27FC236}">
                <a16:creationId xmlns:a16="http://schemas.microsoft.com/office/drawing/2014/main" xmlns="" id="{41D90110-B3AC-4683-AD9A-F31BF79A63B2}"/>
              </a:ext>
            </a:extLst>
          </p:cNvPr>
          <p:cNvGraphicFramePr/>
          <p:nvPr>
            <p:extLst>
              <p:ext uri="{D42A27DB-BD31-4B8C-83A1-F6EECF244321}">
                <p14:modId xmlns:p14="http://schemas.microsoft.com/office/powerpoint/2010/main" val="3908547084"/>
              </p:ext>
            </p:extLst>
          </p:nvPr>
        </p:nvGraphicFramePr>
        <p:xfrm>
          <a:off x="716280" y="2108200"/>
          <a:ext cx="10510520" cy="35493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2220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D182A1-9008-492E-A94B-541A4AD7B8B5}"/>
              </a:ext>
            </a:extLst>
          </p:cNvPr>
          <p:cNvSpPr>
            <a:spLocks noGrp="1"/>
          </p:cNvSpPr>
          <p:nvPr>
            <p:ph type="title"/>
          </p:nvPr>
        </p:nvSpPr>
        <p:spPr>
          <a:xfrm>
            <a:off x="0" y="335402"/>
            <a:ext cx="12192000" cy="1325563"/>
          </a:xfrm>
        </p:spPr>
        <p:txBody>
          <a:bodyPr>
            <a:normAutofit/>
          </a:bodyPr>
          <a:lstStyle/>
          <a:p>
            <a:r>
              <a:rPr lang="en-US" sz="4000" dirty="0"/>
              <a:t>INDIVIDUAL PRODUCT DECISIONS</a:t>
            </a:r>
          </a:p>
        </p:txBody>
      </p:sp>
      <p:pic>
        <p:nvPicPr>
          <p:cNvPr id="5" name="Picture 4">
            <a:extLst>
              <a:ext uri="{FF2B5EF4-FFF2-40B4-BE49-F238E27FC236}">
                <a16:creationId xmlns:a16="http://schemas.microsoft.com/office/drawing/2014/main" xmlns="" id="{F350DDE7-9FA3-46A4-A007-6D65FF198B69}"/>
              </a:ext>
            </a:extLst>
          </p:cNvPr>
          <p:cNvPicPr>
            <a:picLocks noChangeAspect="1"/>
          </p:cNvPicPr>
          <p:nvPr/>
        </p:nvPicPr>
        <p:blipFill>
          <a:blip r:embed="rId2"/>
          <a:stretch>
            <a:fillRect/>
          </a:stretch>
        </p:blipFill>
        <p:spPr>
          <a:xfrm>
            <a:off x="155758" y="2784272"/>
            <a:ext cx="11880484" cy="1931447"/>
          </a:xfrm>
          <a:prstGeom prst="rect">
            <a:avLst/>
          </a:prstGeom>
        </p:spPr>
      </p:pic>
    </p:spTree>
    <p:extLst>
      <p:ext uri="{BB962C8B-B14F-4D97-AF65-F5344CB8AC3E}">
        <p14:creationId xmlns:p14="http://schemas.microsoft.com/office/powerpoint/2010/main" val="545529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207591"/>
            <a:ext cx="1219200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p:txBody>
          <a:bodyPr>
            <a:normAutofit/>
          </a:bodyPr>
          <a:lstStyle/>
          <a:p>
            <a:pPr algn="l"/>
            <a:r>
              <a:rPr lang="en-US" sz="3600" b="0" i="0" u="none" strike="noStrike" baseline="0" dirty="0">
                <a:latin typeface="TimesLTPro-Roman"/>
              </a:rPr>
              <a:t>Developing a product or service involves defining the benefits that it will offer. These benefits are communicated and delivered by product attributes such as </a:t>
            </a:r>
          </a:p>
          <a:p>
            <a:pPr lvl="2"/>
            <a:r>
              <a:rPr lang="en-US" sz="3200" b="0" u="none" strike="noStrike" baseline="0" dirty="0">
                <a:solidFill>
                  <a:schemeClr val="accent1">
                    <a:lumMod val="75000"/>
                  </a:schemeClr>
                </a:solidFill>
                <a:latin typeface="TimesLTPro-Italic"/>
              </a:rPr>
              <a:t>Quality</a:t>
            </a:r>
          </a:p>
          <a:p>
            <a:pPr lvl="2"/>
            <a:r>
              <a:rPr lang="en-US" sz="3200" b="0" u="none" strike="noStrike" baseline="0" dirty="0">
                <a:solidFill>
                  <a:schemeClr val="accent1">
                    <a:lumMod val="75000"/>
                  </a:schemeClr>
                </a:solidFill>
                <a:latin typeface="TimesLTPro-Italic"/>
              </a:rPr>
              <a:t>Features</a:t>
            </a:r>
            <a:endParaRPr lang="en-US" sz="3200" dirty="0">
              <a:solidFill>
                <a:schemeClr val="accent1">
                  <a:lumMod val="75000"/>
                </a:schemeClr>
              </a:solidFill>
              <a:latin typeface="TimesLTPro-Roman"/>
            </a:endParaRPr>
          </a:p>
          <a:p>
            <a:pPr lvl="2"/>
            <a:r>
              <a:rPr lang="en-US" sz="3200" dirty="0">
                <a:solidFill>
                  <a:schemeClr val="accent1">
                    <a:lumMod val="75000"/>
                  </a:schemeClr>
                </a:solidFill>
                <a:latin typeface="TimesLTPro-Italic"/>
              </a:rPr>
              <a:t>S</a:t>
            </a:r>
            <a:r>
              <a:rPr lang="en-US" sz="3200" b="0" u="none" strike="noStrike" baseline="0" dirty="0">
                <a:solidFill>
                  <a:schemeClr val="accent1">
                    <a:lumMod val="75000"/>
                  </a:schemeClr>
                </a:solidFill>
                <a:latin typeface="TimesLTPro-Italic"/>
              </a:rPr>
              <a:t>tyle </a:t>
            </a:r>
          </a:p>
          <a:p>
            <a:pPr lvl="2"/>
            <a:r>
              <a:rPr lang="en-US" sz="3200" dirty="0">
                <a:solidFill>
                  <a:schemeClr val="accent1">
                    <a:lumMod val="75000"/>
                  </a:schemeClr>
                </a:solidFill>
                <a:latin typeface="TimesLTPro-Italic"/>
              </a:rPr>
              <a:t>D</a:t>
            </a:r>
            <a:r>
              <a:rPr lang="en-US" sz="3200" b="0" u="none" strike="noStrike" baseline="0" dirty="0">
                <a:solidFill>
                  <a:schemeClr val="accent1">
                    <a:lumMod val="75000"/>
                  </a:schemeClr>
                </a:solidFill>
                <a:latin typeface="TimesLTPro-Italic"/>
              </a:rPr>
              <a:t>esign</a:t>
            </a:r>
            <a:r>
              <a:rPr lang="en-US" sz="3200" b="0" u="none" strike="noStrike" baseline="0" dirty="0">
                <a:solidFill>
                  <a:schemeClr val="accent1">
                    <a:lumMod val="75000"/>
                  </a:schemeClr>
                </a:solidFill>
                <a:latin typeface="TimesLTPro-Roman"/>
              </a:rPr>
              <a:t>.</a:t>
            </a:r>
            <a:endParaRPr lang="en-US" sz="4400" dirty="0">
              <a:solidFill>
                <a:schemeClr val="accent1">
                  <a:lumMod val="75000"/>
                </a:schemeClr>
              </a:solidFill>
            </a:endParaRPr>
          </a:p>
        </p:txBody>
      </p:sp>
      <p:pic>
        <p:nvPicPr>
          <p:cNvPr id="3076" name="Picture 4" descr="Manage Product Attributes - eCommerce Marketers 101 - Catsy PIM">
            <a:extLst>
              <a:ext uri="{FF2B5EF4-FFF2-40B4-BE49-F238E27FC236}">
                <a16:creationId xmlns:a16="http://schemas.microsoft.com/office/drawing/2014/main" xmlns="" id="{C4257736-E0FB-82B8-F401-5DF791FBB0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5912" y="3569692"/>
            <a:ext cx="5155096" cy="2899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107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668776" y="1835212"/>
            <a:ext cx="10854447" cy="4351338"/>
          </a:xfrm>
        </p:spPr>
        <p:txBody>
          <a:bodyPr>
            <a:normAutofit fontScale="92500" lnSpcReduction="20000"/>
          </a:bodyPr>
          <a:lstStyle/>
          <a:p>
            <a:pPr marL="457200" indent="-457200" algn="l">
              <a:buAutoNum type="arabicPeriod"/>
            </a:pPr>
            <a:r>
              <a:rPr lang="en-US" b="1" dirty="0">
                <a:solidFill>
                  <a:schemeClr val="accent1">
                    <a:lumMod val="75000"/>
                  </a:schemeClr>
                </a:solidFill>
                <a:latin typeface="TimesLTPro-Roman"/>
              </a:rPr>
              <a:t>Product Quality:</a:t>
            </a:r>
            <a:endParaRPr lang="en-US" sz="4000" b="1" dirty="0">
              <a:solidFill>
                <a:schemeClr val="accent1">
                  <a:lumMod val="75000"/>
                </a:schemeClr>
              </a:solidFill>
              <a:latin typeface="TimesLTPro-Roman"/>
            </a:endParaRPr>
          </a:p>
          <a:p>
            <a:pPr lvl="1">
              <a:lnSpc>
                <a:spcPct val="110000"/>
              </a:lnSpc>
            </a:pPr>
            <a:r>
              <a:rPr lang="en-US" dirty="0">
                <a:latin typeface="TimesLTPro-Roman"/>
              </a:rPr>
              <a:t>It is “the characteristics of a product or service that bear on its ability to satisfy stated or implied customer needs”</a:t>
            </a:r>
          </a:p>
          <a:p>
            <a:pPr lvl="1">
              <a:lnSpc>
                <a:spcPct val="110000"/>
              </a:lnSpc>
            </a:pPr>
            <a:endParaRPr lang="en-US" dirty="0">
              <a:latin typeface="TimesLTPro-Roman"/>
            </a:endParaRPr>
          </a:p>
          <a:p>
            <a:pPr lvl="1">
              <a:lnSpc>
                <a:spcPct val="110000"/>
              </a:lnSpc>
            </a:pPr>
            <a:r>
              <a:rPr lang="en-US" dirty="0">
                <a:latin typeface="TimesLTPro-Roman"/>
              </a:rPr>
              <a:t>Siemens defines quality this way: “Quality is when our customers come back, and our products don’t.” </a:t>
            </a:r>
          </a:p>
          <a:p>
            <a:pPr marL="457200" lvl="1" indent="0">
              <a:lnSpc>
                <a:spcPct val="110000"/>
              </a:lnSpc>
              <a:buNone/>
            </a:pPr>
            <a:endParaRPr lang="en-US" dirty="0">
              <a:latin typeface="TimesLTPro-Roman"/>
            </a:endParaRPr>
          </a:p>
          <a:p>
            <a:pPr lvl="1">
              <a:lnSpc>
                <a:spcPct val="110000"/>
              </a:lnSpc>
            </a:pPr>
            <a:r>
              <a:rPr lang="en-US" dirty="0">
                <a:latin typeface="TimesLTPro-Roman"/>
              </a:rPr>
              <a:t>Product quality has 2 dimensions: Performance &amp; Conformance</a:t>
            </a:r>
            <a:r>
              <a:rPr lang="en-US" sz="2000" dirty="0">
                <a:latin typeface="TimesLTPro-Roman"/>
              </a:rPr>
              <a:t>.</a:t>
            </a:r>
          </a:p>
          <a:p>
            <a:pPr marL="457200" lvl="1" indent="0">
              <a:lnSpc>
                <a:spcPct val="110000"/>
              </a:lnSpc>
              <a:buNone/>
            </a:pPr>
            <a:endParaRPr lang="en-US" sz="2000" dirty="0">
              <a:latin typeface="TimesLTPro-Roman"/>
            </a:endParaRPr>
          </a:p>
          <a:p>
            <a:pPr lvl="2">
              <a:lnSpc>
                <a:spcPct val="110000"/>
              </a:lnSpc>
            </a:pPr>
            <a:r>
              <a:rPr lang="en-US" sz="2400" b="1" dirty="0">
                <a:solidFill>
                  <a:srgbClr val="C00000"/>
                </a:solidFill>
                <a:latin typeface="TimesLTPro-Roman"/>
              </a:rPr>
              <a:t>Performance quality</a:t>
            </a:r>
            <a:r>
              <a:rPr lang="en-US" sz="2400" dirty="0">
                <a:latin typeface="TimesLTPro-Roman"/>
              </a:rPr>
              <a:t>—the product’s ability to perform its functions.</a:t>
            </a:r>
          </a:p>
          <a:p>
            <a:pPr lvl="2">
              <a:lnSpc>
                <a:spcPct val="110000"/>
              </a:lnSpc>
            </a:pPr>
            <a:r>
              <a:rPr lang="en-US" sz="2400" b="1" dirty="0">
                <a:solidFill>
                  <a:srgbClr val="C00000"/>
                </a:solidFill>
                <a:latin typeface="TimesLTPro-Roman"/>
              </a:rPr>
              <a:t>Conformance quality- </a:t>
            </a:r>
            <a:r>
              <a:rPr lang="en-US" sz="2400" dirty="0">
                <a:latin typeface="TimesLTPro-Roman"/>
              </a:rPr>
              <a:t>freedom from defects and consistency in delivering a targeted level of performance.</a:t>
            </a:r>
          </a:p>
          <a:p>
            <a:pPr marL="457200" indent="-457200" algn="l">
              <a:buFont typeface="+mj-lt"/>
              <a:buAutoNum type="arabicPeriod"/>
            </a:pPr>
            <a:endParaRPr lang="en-US" sz="2400" dirty="0">
              <a:latin typeface="TimesLTPro-Roman"/>
            </a:endParaRPr>
          </a:p>
          <a:p>
            <a:pPr marL="0" indent="0" algn="l">
              <a:buNone/>
            </a:pPr>
            <a:endParaRPr lang="en-US" sz="2400" dirty="0">
              <a:latin typeface="TimesLTPro-Roman"/>
            </a:endParaRPr>
          </a:p>
        </p:txBody>
      </p:sp>
      <p:pic>
        <p:nvPicPr>
          <p:cNvPr id="4" name="Picture 3">
            <a:extLst>
              <a:ext uri="{FF2B5EF4-FFF2-40B4-BE49-F238E27FC236}">
                <a16:creationId xmlns:a16="http://schemas.microsoft.com/office/drawing/2014/main" xmlns="" id="{E564D6D5-55BA-4704-89DB-FE50A58AA0B0}"/>
              </a:ext>
            </a:extLst>
          </p:cNvPr>
          <p:cNvPicPr>
            <a:picLocks noChangeAspect="1"/>
          </p:cNvPicPr>
          <p:nvPr/>
        </p:nvPicPr>
        <p:blipFill>
          <a:blip r:embed="rId3"/>
          <a:stretch>
            <a:fillRect/>
          </a:stretch>
        </p:blipFill>
        <p:spPr>
          <a:xfrm>
            <a:off x="9876817" y="279383"/>
            <a:ext cx="1343396" cy="1325563"/>
          </a:xfrm>
          <a:prstGeom prst="rect">
            <a:avLst/>
          </a:prstGeom>
        </p:spPr>
      </p:pic>
    </p:spTree>
    <p:extLst>
      <p:ext uri="{BB962C8B-B14F-4D97-AF65-F5344CB8AC3E}">
        <p14:creationId xmlns:p14="http://schemas.microsoft.com/office/powerpoint/2010/main" val="1525598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58515"/>
            <a:ext cx="1219200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668775" y="1792626"/>
            <a:ext cx="5874467" cy="3939602"/>
          </a:xfrm>
        </p:spPr>
        <p:txBody>
          <a:bodyPr>
            <a:normAutofit fontScale="92500" lnSpcReduction="20000"/>
          </a:bodyPr>
          <a:lstStyle/>
          <a:p>
            <a:pPr marL="514350" indent="-514350" algn="l">
              <a:lnSpc>
                <a:spcPct val="110000"/>
              </a:lnSpc>
              <a:buFont typeface="+mj-lt"/>
              <a:buAutoNum type="arabicPeriod" startAt="2"/>
            </a:pPr>
            <a:r>
              <a:rPr lang="en-US" sz="3600" b="1" dirty="0">
                <a:solidFill>
                  <a:schemeClr val="accent1">
                    <a:lumMod val="75000"/>
                  </a:schemeClr>
                </a:solidFill>
                <a:latin typeface="TimesLTPro-Roman"/>
              </a:rPr>
              <a:t>Product Features: </a:t>
            </a:r>
          </a:p>
          <a:p>
            <a:pPr lvl="1">
              <a:lnSpc>
                <a:spcPct val="110000"/>
              </a:lnSpc>
            </a:pPr>
            <a:r>
              <a:rPr lang="en-US" sz="2800" dirty="0">
                <a:latin typeface="TimesLTPro-Roman"/>
              </a:rPr>
              <a:t>A product can be offered with varying features. A stripped-down model, one without any extras, is the starting point. </a:t>
            </a:r>
          </a:p>
          <a:p>
            <a:pPr lvl="1">
              <a:lnSpc>
                <a:spcPct val="110000"/>
              </a:lnSpc>
            </a:pPr>
            <a:endParaRPr lang="en-US" sz="2800" dirty="0">
              <a:latin typeface="TimesLTPro-Roman"/>
            </a:endParaRPr>
          </a:p>
          <a:p>
            <a:pPr lvl="1">
              <a:lnSpc>
                <a:spcPct val="110000"/>
              </a:lnSpc>
            </a:pPr>
            <a:r>
              <a:rPr lang="en-US" sz="2800" dirty="0">
                <a:latin typeface="TimesLTPro-Roman"/>
              </a:rPr>
              <a:t>The company can then create higher-level models by adding more features</a:t>
            </a:r>
          </a:p>
          <a:p>
            <a:pPr marL="0" indent="0" algn="l">
              <a:buNone/>
            </a:pPr>
            <a:endParaRPr lang="en-US" sz="3200" dirty="0">
              <a:latin typeface="TimesLTPro-Roman"/>
            </a:endParaRPr>
          </a:p>
        </p:txBody>
      </p:sp>
      <p:pic>
        <p:nvPicPr>
          <p:cNvPr id="4" name="Picture 3">
            <a:extLst>
              <a:ext uri="{FF2B5EF4-FFF2-40B4-BE49-F238E27FC236}">
                <a16:creationId xmlns:a16="http://schemas.microsoft.com/office/drawing/2014/main" xmlns="" id="{FF32B0D3-B903-4EC4-8CDE-ACE20B9CBB19}"/>
              </a:ext>
            </a:extLst>
          </p:cNvPr>
          <p:cNvPicPr>
            <a:picLocks noChangeAspect="1"/>
          </p:cNvPicPr>
          <p:nvPr/>
        </p:nvPicPr>
        <p:blipFill>
          <a:blip r:embed="rId3"/>
          <a:stretch>
            <a:fillRect/>
          </a:stretch>
        </p:blipFill>
        <p:spPr>
          <a:xfrm>
            <a:off x="6543242" y="1792626"/>
            <a:ext cx="5457825" cy="4248150"/>
          </a:xfrm>
          <a:prstGeom prst="rect">
            <a:avLst/>
          </a:prstGeom>
        </p:spPr>
      </p:pic>
    </p:spTree>
    <p:extLst>
      <p:ext uri="{BB962C8B-B14F-4D97-AF65-F5344CB8AC3E}">
        <p14:creationId xmlns:p14="http://schemas.microsoft.com/office/powerpoint/2010/main" val="3854321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219050"/>
            <a:ext cx="1219200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440986" y="2036566"/>
            <a:ext cx="6086813" cy="3939602"/>
          </a:xfrm>
        </p:spPr>
        <p:txBody>
          <a:bodyPr>
            <a:normAutofit/>
          </a:bodyPr>
          <a:lstStyle/>
          <a:p>
            <a:pPr marL="742950" indent="-742950" algn="l">
              <a:lnSpc>
                <a:spcPct val="110000"/>
              </a:lnSpc>
              <a:buFont typeface="+mj-lt"/>
              <a:buAutoNum type="arabicPeriod" startAt="3"/>
            </a:pPr>
            <a:r>
              <a:rPr lang="en-US" sz="3600" b="1" dirty="0">
                <a:solidFill>
                  <a:schemeClr val="accent1">
                    <a:lumMod val="75000"/>
                  </a:schemeClr>
                </a:solidFill>
                <a:latin typeface="TimesLTPro-Roman"/>
              </a:rPr>
              <a:t>Product style and Design:</a:t>
            </a:r>
          </a:p>
          <a:p>
            <a:pPr lvl="1"/>
            <a:r>
              <a:rPr lang="en-US" b="1" dirty="0">
                <a:solidFill>
                  <a:srgbClr val="C00000"/>
                </a:solidFill>
                <a:latin typeface="TimesLTPro-Roman"/>
              </a:rPr>
              <a:t>Style</a:t>
            </a:r>
            <a:r>
              <a:rPr lang="en-US" dirty="0">
                <a:latin typeface="TimesLTPro-Roman"/>
              </a:rPr>
              <a:t> simply describes the </a:t>
            </a:r>
            <a:r>
              <a:rPr lang="en-US" sz="2400" dirty="0">
                <a:latin typeface="TimesLTPro-Roman"/>
              </a:rPr>
              <a:t>appearance of a product.</a:t>
            </a:r>
          </a:p>
          <a:p>
            <a:pPr marL="457200" lvl="1" indent="0">
              <a:buNone/>
            </a:pPr>
            <a:endParaRPr lang="en-US" sz="2400" dirty="0">
              <a:latin typeface="TimesLTPro-Roman"/>
            </a:endParaRPr>
          </a:p>
          <a:p>
            <a:pPr lvl="1"/>
            <a:r>
              <a:rPr lang="en-US" b="1" dirty="0">
                <a:solidFill>
                  <a:srgbClr val="C00000"/>
                </a:solidFill>
                <a:latin typeface="TimesLTPro-Roman"/>
              </a:rPr>
              <a:t>Design</a:t>
            </a:r>
            <a:r>
              <a:rPr lang="en-US" sz="1800" b="0" i="1" u="none" strike="noStrike" baseline="0" dirty="0">
                <a:latin typeface="TimesLTPro-Italic"/>
              </a:rPr>
              <a:t>  </a:t>
            </a:r>
            <a:r>
              <a:rPr lang="en-US" sz="2400" dirty="0">
                <a:latin typeface="TimesLTPro-Roman"/>
              </a:rPr>
              <a:t>contributes to a product’s usefulness as well as to its looks.</a:t>
            </a:r>
          </a:p>
        </p:txBody>
      </p:sp>
      <p:pic>
        <p:nvPicPr>
          <p:cNvPr id="2050" name="Picture 2" descr="Sonos will release a new app and operating system for its speakers in June  - The Verge">
            <a:extLst>
              <a:ext uri="{FF2B5EF4-FFF2-40B4-BE49-F238E27FC236}">
                <a16:creationId xmlns:a16="http://schemas.microsoft.com/office/drawing/2014/main" xmlns="" id="{BD475DDE-E916-43FD-A66C-FA88A8D7DE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9645" y="2359160"/>
            <a:ext cx="4052400" cy="269668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A5A858DC-CD15-4E37-A09D-79533F727E23}"/>
              </a:ext>
            </a:extLst>
          </p:cNvPr>
          <p:cNvSpPr txBox="1"/>
          <p:nvPr/>
        </p:nvSpPr>
        <p:spPr>
          <a:xfrm>
            <a:off x="7049646" y="5055848"/>
            <a:ext cx="4701368" cy="1477328"/>
          </a:xfrm>
          <a:prstGeom prst="rect">
            <a:avLst/>
          </a:prstGeom>
          <a:noFill/>
        </p:spPr>
        <p:txBody>
          <a:bodyPr wrap="square">
            <a:spAutoFit/>
          </a:bodyPr>
          <a:lstStyle/>
          <a:p>
            <a:pPr algn="l"/>
            <a:r>
              <a:rPr lang="en-US" dirty="0"/>
              <a:t>a wireless speaker system that’s not just stylish but also easy to set up, easy to use, and easy to move to meet changing needs. ( No need for </a:t>
            </a:r>
            <a:r>
              <a:rPr lang="en-US" sz="1800" b="0" i="0" u="none" strike="noStrike" baseline="0" dirty="0">
                <a:latin typeface="TimesLTPro-Roman"/>
              </a:rPr>
              <a:t>routing wires through walls, </a:t>
            </a:r>
            <a:r>
              <a:rPr lang="en-US" dirty="0"/>
              <a:t>complex installation…)</a:t>
            </a:r>
          </a:p>
        </p:txBody>
      </p:sp>
    </p:spTree>
    <p:extLst>
      <p:ext uri="{BB962C8B-B14F-4D97-AF65-F5344CB8AC3E}">
        <p14:creationId xmlns:p14="http://schemas.microsoft.com/office/powerpoint/2010/main" val="55994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0771303" cy="1325563"/>
          </a:xfrm>
        </p:spPr>
        <p:txBody>
          <a:bodyPr/>
          <a:lstStyle/>
          <a:p>
            <a:r>
              <a:rPr lang="en-US" dirty="0"/>
              <a:t>        BRANDING</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761189" y="2144672"/>
            <a:ext cx="10669622" cy="4088792"/>
          </a:xfrm>
        </p:spPr>
        <p:txBody>
          <a:bodyPr>
            <a:normAutofit/>
          </a:bodyPr>
          <a:lstStyle/>
          <a:p>
            <a:pPr>
              <a:lnSpc>
                <a:spcPct val="100000"/>
              </a:lnSpc>
            </a:pPr>
            <a:r>
              <a:rPr lang="en-US" sz="3200" b="1" dirty="0">
                <a:solidFill>
                  <a:srgbClr val="C00000"/>
                </a:solidFill>
                <a:latin typeface="TimesLTPro-Roman"/>
              </a:rPr>
              <a:t>Brand: </a:t>
            </a:r>
            <a:r>
              <a:rPr lang="en-US" sz="3600" dirty="0">
                <a:solidFill>
                  <a:schemeClr val="accent1">
                    <a:lumMod val="75000"/>
                  </a:schemeClr>
                </a:solidFill>
                <a:latin typeface="TimesLTPro-Roman"/>
              </a:rPr>
              <a:t>“</a:t>
            </a:r>
            <a:r>
              <a:rPr lang="en-US" dirty="0">
                <a:latin typeface="TimesLTPro-Roman"/>
              </a:rPr>
              <a:t>A name, term, sign, symbol, or design or a combination of these that identifies the products or services of one seller or group of sellers and differentiates them from those of competitors”.</a:t>
            </a:r>
          </a:p>
          <a:p>
            <a:pPr>
              <a:lnSpc>
                <a:spcPct val="100000"/>
              </a:lnSpc>
            </a:pPr>
            <a:endParaRPr lang="en-US" sz="1050" dirty="0">
              <a:latin typeface="TimesLTPro-Roman"/>
            </a:endParaRPr>
          </a:p>
          <a:p>
            <a:pPr algn="l">
              <a:lnSpc>
                <a:spcPct val="110000"/>
              </a:lnSpc>
            </a:pPr>
            <a:r>
              <a:rPr lang="en-US" dirty="0">
                <a:latin typeface="TimesLTPro-Roman"/>
              </a:rPr>
              <a:t>Brands represent consumers’ perceptions and feelings about a product and its performance—everything that the product or the service means to consumers.</a:t>
            </a:r>
          </a:p>
        </p:txBody>
      </p:sp>
      <p:pic>
        <p:nvPicPr>
          <p:cNvPr id="4" name="Picture 3">
            <a:extLst>
              <a:ext uri="{FF2B5EF4-FFF2-40B4-BE49-F238E27FC236}">
                <a16:creationId xmlns:a16="http://schemas.microsoft.com/office/drawing/2014/main" xmlns="" id="{0D99E772-B33E-47EB-B42C-CD048122A913}"/>
              </a:ext>
            </a:extLst>
          </p:cNvPr>
          <p:cNvPicPr>
            <a:picLocks noChangeAspect="1"/>
          </p:cNvPicPr>
          <p:nvPr/>
        </p:nvPicPr>
        <p:blipFill>
          <a:blip r:embed="rId3"/>
          <a:stretch>
            <a:fillRect/>
          </a:stretch>
        </p:blipFill>
        <p:spPr>
          <a:xfrm>
            <a:off x="8883650" y="194891"/>
            <a:ext cx="3308350" cy="1325563"/>
          </a:xfrm>
          <a:prstGeom prst="rect">
            <a:avLst/>
          </a:prstGeom>
        </p:spPr>
      </p:pic>
      <p:pic>
        <p:nvPicPr>
          <p:cNvPr id="5" name="Picture 4">
            <a:extLst>
              <a:ext uri="{FF2B5EF4-FFF2-40B4-BE49-F238E27FC236}">
                <a16:creationId xmlns:a16="http://schemas.microsoft.com/office/drawing/2014/main" xmlns="" id="{AC566933-B599-9902-C9F9-67068FB0B8E2}"/>
              </a:ext>
            </a:extLst>
          </p:cNvPr>
          <p:cNvPicPr>
            <a:picLocks noChangeAspect="1"/>
          </p:cNvPicPr>
          <p:nvPr/>
        </p:nvPicPr>
        <p:blipFill>
          <a:blip r:embed="rId3"/>
          <a:stretch>
            <a:fillRect/>
          </a:stretch>
        </p:blipFill>
        <p:spPr>
          <a:xfrm>
            <a:off x="1" y="194891"/>
            <a:ext cx="3308350" cy="1325563"/>
          </a:xfrm>
          <a:prstGeom prst="rect">
            <a:avLst/>
          </a:prstGeom>
        </p:spPr>
      </p:pic>
    </p:spTree>
    <p:extLst>
      <p:ext uri="{BB962C8B-B14F-4D97-AF65-F5344CB8AC3E}">
        <p14:creationId xmlns:p14="http://schemas.microsoft.com/office/powerpoint/2010/main" val="196809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53BD48-F7D5-48AC-AB96-69E12F4B1C81}"/>
              </a:ext>
            </a:extLst>
          </p:cNvPr>
          <p:cNvSpPr>
            <a:spLocks noGrp="1"/>
          </p:cNvSpPr>
          <p:nvPr>
            <p:ph type="title"/>
          </p:nvPr>
        </p:nvSpPr>
        <p:spPr>
          <a:xfrm>
            <a:off x="0" y="342900"/>
            <a:ext cx="12191999" cy="1131888"/>
          </a:xfrm>
        </p:spPr>
        <p:txBody>
          <a:bodyPr/>
          <a:lstStyle/>
          <a:p>
            <a:r>
              <a:rPr lang="en-US" dirty="0"/>
              <a:t>BRANDING</a:t>
            </a:r>
          </a:p>
        </p:txBody>
      </p:sp>
      <p:sp>
        <p:nvSpPr>
          <p:cNvPr id="3" name="Content Placeholder 2">
            <a:extLst>
              <a:ext uri="{FF2B5EF4-FFF2-40B4-BE49-F238E27FC236}">
                <a16:creationId xmlns:a16="http://schemas.microsoft.com/office/drawing/2014/main" xmlns="" id="{BBCE9A8A-C9AE-4764-AE74-01B8AD8F7A75}"/>
              </a:ext>
            </a:extLst>
          </p:cNvPr>
          <p:cNvSpPr>
            <a:spLocks noGrp="1"/>
          </p:cNvSpPr>
          <p:nvPr>
            <p:ph idx="1"/>
          </p:nvPr>
        </p:nvSpPr>
        <p:spPr/>
        <p:txBody>
          <a:bodyPr>
            <a:normAutofit fontScale="92500"/>
          </a:bodyPr>
          <a:lstStyle/>
          <a:p>
            <a:pPr>
              <a:lnSpc>
                <a:spcPct val="100000"/>
              </a:lnSpc>
            </a:pPr>
            <a:r>
              <a:rPr lang="en-US" dirty="0">
                <a:latin typeface="TimesLTPro-Roman"/>
              </a:rPr>
              <a:t>Brands exist in the heads of consumers: “Products are created in the factory, but brands are created in the mind.”</a:t>
            </a:r>
          </a:p>
          <a:p>
            <a:pPr algn="l">
              <a:lnSpc>
                <a:spcPct val="100000"/>
              </a:lnSpc>
            </a:pPr>
            <a:r>
              <a:rPr lang="en-US" dirty="0">
                <a:latin typeface="TimesLTPro-Roman"/>
              </a:rPr>
              <a:t>A powerful brand has high brand equity. </a:t>
            </a:r>
          </a:p>
          <a:p>
            <a:pPr algn="l">
              <a:lnSpc>
                <a:spcPct val="100000"/>
              </a:lnSpc>
            </a:pPr>
            <a:r>
              <a:rPr lang="en-US" b="1" dirty="0">
                <a:solidFill>
                  <a:srgbClr val="C00000"/>
                </a:solidFill>
                <a:latin typeface="TimesLTPro-Roman"/>
              </a:rPr>
              <a:t>Brand equity </a:t>
            </a:r>
            <a:r>
              <a:rPr lang="en-US" dirty="0">
                <a:latin typeface="TimesLTPro-Roman"/>
              </a:rPr>
              <a:t>is the differential effect that knowing the brand name has on customer response to the product and its marketing. It’s a measure of the brand’s ability to capture consumer preference and loyalty. A brand has positive brand equity when consumers react more favorably to it than to a generic or unbranded version of the same product. It has negative brand equity if consumers react less favorably than to an unbranded version.</a:t>
            </a:r>
          </a:p>
        </p:txBody>
      </p:sp>
    </p:spTree>
    <p:extLst>
      <p:ext uri="{BB962C8B-B14F-4D97-AF65-F5344CB8AC3E}">
        <p14:creationId xmlns:p14="http://schemas.microsoft.com/office/powerpoint/2010/main" val="1639385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53BD48-F7D5-48AC-AB96-69E12F4B1C81}"/>
              </a:ext>
            </a:extLst>
          </p:cNvPr>
          <p:cNvSpPr>
            <a:spLocks noGrp="1"/>
          </p:cNvSpPr>
          <p:nvPr>
            <p:ph type="title"/>
          </p:nvPr>
        </p:nvSpPr>
        <p:spPr>
          <a:xfrm>
            <a:off x="0" y="170655"/>
            <a:ext cx="12191999" cy="1325563"/>
          </a:xfrm>
        </p:spPr>
        <p:txBody>
          <a:bodyPr/>
          <a:lstStyle/>
          <a:p>
            <a:r>
              <a:rPr lang="en-US" dirty="0"/>
              <a:t>BRANDING</a:t>
            </a:r>
          </a:p>
        </p:txBody>
      </p:sp>
      <p:sp>
        <p:nvSpPr>
          <p:cNvPr id="3" name="Content Placeholder 2">
            <a:extLst>
              <a:ext uri="{FF2B5EF4-FFF2-40B4-BE49-F238E27FC236}">
                <a16:creationId xmlns:a16="http://schemas.microsoft.com/office/drawing/2014/main" xmlns="" id="{BBCE9A8A-C9AE-4764-AE74-01B8AD8F7A75}"/>
              </a:ext>
            </a:extLst>
          </p:cNvPr>
          <p:cNvSpPr>
            <a:spLocks noGrp="1"/>
          </p:cNvSpPr>
          <p:nvPr>
            <p:ph idx="1"/>
          </p:nvPr>
        </p:nvSpPr>
        <p:spPr>
          <a:xfrm>
            <a:off x="838200" y="1673224"/>
            <a:ext cx="10515600" cy="4841875"/>
          </a:xfrm>
        </p:spPr>
        <p:txBody>
          <a:bodyPr>
            <a:normAutofit fontScale="77500" lnSpcReduction="20000"/>
          </a:bodyPr>
          <a:lstStyle/>
          <a:p>
            <a:pPr marL="0" indent="0" algn="l">
              <a:buNone/>
            </a:pPr>
            <a:r>
              <a:rPr lang="en-US" sz="4100" b="1" dirty="0">
                <a:solidFill>
                  <a:srgbClr val="C00000"/>
                </a:solidFill>
                <a:latin typeface="TimesLTPro-Roman"/>
              </a:rPr>
              <a:t>Brand Positioning: </a:t>
            </a:r>
          </a:p>
          <a:p>
            <a:pPr marL="514350" indent="-514350" algn="l">
              <a:lnSpc>
                <a:spcPct val="110000"/>
              </a:lnSpc>
              <a:buFont typeface="+mj-lt"/>
              <a:buAutoNum type="arabicPeriod"/>
            </a:pPr>
            <a:r>
              <a:rPr lang="en-US" sz="3300" dirty="0">
                <a:latin typeface="TimesLTPro-Roman"/>
              </a:rPr>
              <a:t>At the lowest level, they can position the brand on </a:t>
            </a:r>
            <a:r>
              <a:rPr lang="en-US" sz="3300" i="1" dirty="0">
                <a:solidFill>
                  <a:schemeClr val="accent6">
                    <a:lumMod val="75000"/>
                  </a:schemeClr>
                </a:solidFill>
                <a:latin typeface="TimesLTPro-Roman"/>
              </a:rPr>
              <a:t>product attributes</a:t>
            </a:r>
            <a:r>
              <a:rPr lang="en-US" sz="3300" dirty="0">
                <a:latin typeface="TimesLTPro-Roman"/>
              </a:rPr>
              <a:t>. however, attributes are the least desirable level for brand positioning. Competitors can easily copy attributes. More important, customers are not interested in attributes as such—they are interested in what the attributes will do for them.</a:t>
            </a:r>
          </a:p>
          <a:p>
            <a:pPr marL="514350" indent="-514350" algn="l">
              <a:lnSpc>
                <a:spcPct val="110000"/>
              </a:lnSpc>
              <a:buFont typeface="+mj-lt"/>
              <a:buAutoNum type="arabicPeriod"/>
            </a:pPr>
            <a:r>
              <a:rPr lang="en-US" sz="3300" dirty="0">
                <a:latin typeface="TimesLTPro-Roman"/>
              </a:rPr>
              <a:t>A brand can be better positioned by associating its name with </a:t>
            </a:r>
            <a:r>
              <a:rPr lang="en-US" sz="3300" i="1" dirty="0">
                <a:solidFill>
                  <a:schemeClr val="accent6">
                    <a:lumMod val="75000"/>
                  </a:schemeClr>
                </a:solidFill>
                <a:latin typeface="TimesLTPro-Roman"/>
              </a:rPr>
              <a:t>a desirable benefit.</a:t>
            </a:r>
            <a:r>
              <a:rPr lang="en-US" sz="3300" dirty="0">
                <a:latin typeface="TimesLTPro-Roman"/>
              </a:rPr>
              <a:t>  Exp: Nike (performance), and Instagram (capturing and sharing moments).</a:t>
            </a:r>
          </a:p>
          <a:p>
            <a:pPr marL="514350" indent="-514350" algn="l">
              <a:lnSpc>
                <a:spcPct val="110000"/>
              </a:lnSpc>
              <a:buFont typeface="+mj-lt"/>
              <a:buAutoNum type="arabicPeriod"/>
            </a:pPr>
            <a:r>
              <a:rPr lang="en-US" sz="3300" dirty="0">
                <a:latin typeface="TimesLTPro-Roman"/>
              </a:rPr>
              <a:t>The strongest brands go beyond attribute or benefit positioning. They are positioned on</a:t>
            </a:r>
            <a:r>
              <a:rPr lang="en-US" sz="3300" i="1" dirty="0">
                <a:solidFill>
                  <a:schemeClr val="accent6">
                    <a:lumMod val="75000"/>
                  </a:schemeClr>
                </a:solidFill>
                <a:latin typeface="TimesLTPro-Roman"/>
              </a:rPr>
              <a:t> strong beliefs and values</a:t>
            </a:r>
            <a:r>
              <a:rPr lang="en-US" sz="3300" dirty="0">
                <a:latin typeface="TimesLTPro-Roman"/>
              </a:rPr>
              <a:t>, engaging customers on a deep, emotional level.</a:t>
            </a:r>
          </a:p>
        </p:txBody>
      </p:sp>
    </p:spTree>
    <p:extLst>
      <p:ext uri="{BB962C8B-B14F-4D97-AF65-F5344CB8AC3E}">
        <p14:creationId xmlns:p14="http://schemas.microsoft.com/office/powerpoint/2010/main" val="20444640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553BD48-F7D5-48AC-AB96-69E12F4B1C81}"/>
              </a:ext>
            </a:extLst>
          </p:cNvPr>
          <p:cNvSpPr>
            <a:spLocks noGrp="1"/>
          </p:cNvSpPr>
          <p:nvPr>
            <p:ph type="title"/>
          </p:nvPr>
        </p:nvSpPr>
        <p:spPr>
          <a:xfrm>
            <a:off x="266700" y="1131316"/>
            <a:ext cx="4741982" cy="1150894"/>
          </a:xfrm>
        </p:spPr>
        <p:txBody>
          <a:bodyPr vert="horz" lIns="91440" tIns="45720" rIns="91440" bIns="45720" rtlCol="0" anchor="b">
            <a:normAutofit/>
          </a:bodyPr>
          <a:lstStyle/>
          <a:p>
            <a:pPr algn="l"/>
            <a:r>
              <a:rPr lang="en-US" sz="3600" dirty="0">
                <a:latin typeface="+mj-lt"/>
              </a:rPr>
              <a:t>BRANDING POSITIONING EXAMPLE</a:t>
            </a:r>
          </a:p>
        </p:txBody>
      </p:sp>
      <p:sp>
        <p:nvSpPr>
          <p:cNvPr id="4105"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BBCE9A8A-C9AE-4764-AE74-01B8AD8F7A75}"/>
              </a:ext>
            </a:extLst>
          </p:cNvPr>
          <p:cNvSpPr>
            <a:spLocks noGrp="1"/>
          </p:cNvSpPr>
          <p:nvPr>
            <p:ph idx="1"/>
          </p:nvPr>
        </p:nvSpPr>
        <p:spPr>
          <a:xfrm>
            <a:off x="152400" y="2872899"/>
            <a:ext cx="4856282" cy="3320668"/>
          </a:xfrm>
        </p:spPr>
        <p:txBody>
          <a:bodyPr vert="horz" lIns="91440" tIns="45720" rIns="91440" bIns="45720" rtlCol="0">
            <a:normAutofit/>
          </a:bodyPr>
          <a:lstStyle/>
          <a:p>
            <a:pPr marL="514350"/>
            <a:r>
              <a:rPr lang="en-US" sz="2400" b="1" i="1" dirty="0">
                <a:solidFill>
                  <a:srgbClr val="C00000"/>
                </a:solidFill>
              </a:rPr>
              <a:t>Product attributes: </a:t>
            </a:r>
            <a:r>
              <a:rPr lang="en-US" sz="2400" dirty="0"/>
              <a:t>fluid absorption, fit, and disposability</a:t>
            </a:r>
          </a:p>
          <a:p>
            <a:pPr marL="514350"/>
            <a:endParaRPr lang="en-US" sz="2400" dirty="0"/>
          </a:p>
          <a:p>
            <a:pPr marL="514350"/>
            <a:r>
              <a:rPr lang="en-US" sz="2400" b="1" i="1" dirty="0">
                <a:solidFill>
                  <a:srgbClr val="C00000"/>
                </a:solidFill>
              </a:rPr>
              <a:t>Desirable benefit: </a:t>
            </a:r>
            <a:r>
              <a:rPr lang="en-US" sz="2400" dirty="0"/>
              <a:t>baby skin-health benefits from staying dry</a:t>
            </a:r>
          </a:p>
          <a:p>
            <a:pPr marL="514350"/>
            <a:endParaRPr lang="en-US" sz="2400" dirty="0"/>
          </a:p>
          <a:p>
            <a:pPr marL="514350"/>
            <a:r>
              <a:rPr lang="en-US" sz="2400" b="1" i="1" dirty="0">
                <a:solidFill>
                  <a:srgbClr val="C00000"/>
                </a:solidFill>
              </a:rPr>
              <a:t>Strong beliefs and values: </a:t>
            </a:r>
            <a:r>
              <a:rPr lang="en-US" sz="2400" dirty="0"/>
              <a:t>love, sleep, and play</a:t>
            </a:r>
          </a:p>
        </p:txBody>
      </p:sp>
      <p:pic>
        <p:nvPicPr>
          <p:cNvPr id="4098" name="Picture 2" descr="Pampers Size (2) Mega Box 168 Diapers">
            <a:extLst>
              <a:ext uri="{FF2B5EF4-FFF2-40B4-BE49-F238E27FC236}">
                <a16:creationId xmlns:a16="http://schemas.microsoft.com/office/drawing/2014/main" xmlns="" id="{00BFD0DB-642F-1C09-29FB-4C2C684C168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2" r="-1"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412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53BD48-F7D5-48AC-AB96-69E12F4B1C81}"/>
              </a:ext>
            </a:extLst>
          </p:cNvPr>
          <p:cNvSpPr>
            <a:spLocks noGrp="1"/>
          </p:cNvSpPr>
          <p:nvPr>
            <p:ph type="title"/>
          </p:nvPr>
        </p:nvSpPr>
        <p:spPr>
          <a:xfrm>
            <a:off x="0" y="267716"/>
            <a:ext cx="12192000" cy="1325563"/>
          </a:xfrm>
        </p:spPr>
        <p:txBody>
          <a:bodyPr>
            <a:normAutofit/>
          </a:bodyPr>
          <a:lstStyle/>
          <a:p>
            <a:r>
              <a:rPr lang="en-US"/>
              <a:t>BRAND NAME SELECTION</a:t>
            </a:r>
          </a:p>
        </p:txBody>
      </p:sp>
      <p:sp>
        <p:nvSpPr>
          <p:cNvPr id="3" name="Content Placeholder 2">
            <a:extLst>
              <a:ext uri="{FF2B5EF4-FFF2-40B4-BE49-F238E27FC236}">
                <a16:creationId xmlns:a16="http://schemas.microsoft.com/office/drawing/2014/main" xmlns="" id="{BBCE9A8A-C9AE-4764-AE74-01B8AD8F7A75}"/>
              </a:ext>
            </a:extLst>
          </p:cNvPr>
          <p:cNvSpPr>
            <a:spLocks noGrp="1"/>
          </p:cNvSpPr>
          <p:nvPr>
            <p:ph idx="1"/>
          </p:nvPr>
        </p:nvSpPr>
        <p:spPr>
          <a:xfrm>
            <a:off x="492182" y="2078682"/>
            <a:ext cx="6972300" cy="4342384"/>
          </a:xfrm>
          <a:solidFill>
            <a:schemeClr val="tx2">
              <a:lumMod val="20000"/>
              <a:lumOff val="80000"/>
            </a:schemeClr>
          </a:solidFill>
        </p:spPr>
        <p:txBody>
          <a:bodyPr anchor="ctr">
            <a:normAutofit fontScale="92500" lnSpcReduction="10000"/>
          </a:bodyPr>
          <a:lstStyle/>
          <a:p>
            <a:pPr marL="514350" indent="-514350">
              <a:lnSpc>
                <a:spcPct val="100000"/>
              </a:lnSpc>
              <a:buFont typeface="+mj-lt"/>
              <a:buAutoNum type="arabicPeriod"/>
            </a:pPr>
            <a:endParaRPr lang="en-US" sz="1100" dirty="0">
              <a:latin typeface="TimesLTPro-Roman"/>
            </a:endParaRPr>
          </a:p>
          <a:p>
            <a:pPr marL="514350" indent="-514350">
              <a:lnSpc>
                <a:spcPct val="100000"/>
              </a:lnSpc>
              <a:buFont typeface="+mj-lt"/>
              <a:buAutoNum type="arabicPeriod"/>
            </a:pPr>
            <a:r>
              <a:rPr lang="en-US" sz="2400" dirty="0">
                <a:latin typeface="TimesLTPro-Roman"/>
              </a:rPr>
              <a:t>It should suggest something about the product’s benefits and qualities: </a:t>
            </a:r>
            <a:r>
              <a:rPr lang="en-US" sz="2400" dirty="0" err="1">
                <a:latin typeface="TimesLTPro-Roman"/>
              </a:rPr>
              <a:t>Slimfast</a:t>
            </a:r>
            <a:r>
              <a:rPr lang="en-US" sz="2400" dirty="0">
                <a:latin typeface="TimesLTPro-Roman"/>
              </a:rPr>
              <a:t>, Snapchat.</a:t>
            </a:r>
          </a:p>
          <a:p>
            <a:pPr marL="514350" indent="-514350">
              <a:lnSpc>
                <a:spcPct val="100000"/>
              </a:lnSpc>
              <a:buFont typeface="+mj-lt"/>
              <a:buAutoNum type="arabicPeriod"/>
            </a:pPr>
            <a:r>
              <a:rPr lang="en-US" sz="2400" dirty="0">
                <a:latin typeface="TimesLTPro-Roman"/>
              </a:rPr>
              <a:t>It should be easy to pronounce, recognize, and remember: </a:t>
            </a:r>
            <a:r>
              <a:rPr lang="en-US" sz="2400" dirty="0" err="1">
                <a:latin typeface="TimesLTPro-Roman"/>
              </a:rPr>
              <a:t>iphone</a:t>
            </a:r>
            <a:endParaRPr lang="en-US" sz="2400" dirty="0">
              <a:latin typeface="TimesLTPro-Roman"/>
            </a:endParaRPr>
          </a:p>
          <a:p>
            <a:pPr marL="514350" indent="-514350">
              <a:lnSpc>
                <a:spcPct val="100000"/>
              </a:lnSpc>
              <a:buFont typeface="+mj-lt"/>
              <a:buAutoNum type="arabicPeriod"/>
            </a:pPr>
            <a:r>
              <a:rPr lang="en-US" sz="2400" dirty="0">
                <a:latin typeface="TimesLTPro-Roman"/>
              </a:rPr>
              <a:t>The brand name should be distinctive: Pepsi</a:t>
            </a:r>
          </a:p>
          <a:p>
            <a:pPr marL="514350" indent="-514350">
              <a:lnSpc>
                <a:spcPct val="100000"/>
              </a:lnSpc>
              <a:buFont typeface="+mj-lt"/>
              <a:buAutoNum type="arabicPeriod"/>
            </a:pPr>
            <a:r>
              <a:rPr lang="en-US" sz="2400" dirty="0">
                <a:latin typeface="TimesLTPro-Roman"/>
              </a:rPr>
              <a:t>It should be extendable—Amazon.com</a:t>
            </a:r>
          </a:p>
          <a:p>
            <a:pPr marL="514350" indent="-514350">
              <a:lnSpc>
                <a:spcPct val="100000"/>
              </a:lnSpc>
              <a:buFont typeface="+mj-lt"/>
              <a:buAutoNum type="arabicPeriod"/>
            </a:pPr>
            <a:r>
              <a:rPr lang="en-US" sz="2400" dirty="0">
                <a:latin typeface="TimesLTPro-Roman"/>
              </a:rPr>
              <a:t>The name should translate easily into foreign languages. Bing</a:t>
            </a:r>
          </a:p>
          <a:p>
            <a:pPr marL="514350" indent="-514350">
              <a:lnSpc>
                <a:spcPct val="100000"/>
              </a:lnSpc>
              <a:buFont typeface="+mj-lt"/>
              <a:buAutoNum type="arabicPeriod"/>
            </a:pPr>
            <a:r>
              <a:rPr lang="en-US" sz="2400" dirty="0">
                <a:latin typeface="TimesLTPro-Roman"/>
              </a:rPr>
              <a:t>It should be capable of registration and legal protection.</a:t>
            </a:r>
          </a:p>
          <a:p>
            <a:pPr marL="514350" indent="-514350">
              <a:buFont typeface="+mj-lt"/>
              <a:buAutoNum type="arabicPeriod"/>
            </a:pPr>
            <a:endParaRPr lang="en-US" sz="2400" dirty="0">
              <a:latin typeface="TimesLTPro-Roman"/>
            </a:endParaRPr>
          </a:p>
        </p:txBody>
      </p:sp>
      <p:pic>
        <p:nvPicPr>
          <p:cNvPr id="5" name="Picture 4">
            <a:extLst>
              <a:ext uri="{FF2B5EF4-FFF2-40B4-BE49-F238E27FC236}">
                <a16:creationId xmlns:a16="http://schemas.microsoft.com/office/drawing/2014/main" xmlns="" id="{B5383D91-0C05-0B19-C165-525964740035}"/>
              </a:ext>
            </a:extLst>
          </p:cNvPr>
          <p:cNvPicPr>
            <a:picLocks noChangeAspect="1"/>
          </p:cNvPicPr>
          <p:nvPr/>
        </p:nvPicPr>
        <p:blipFill>
          <a:blip r:embed="rId3"/>
          <a:stretch>
            <a:fillRect/>
          </a:stretch>
        </p:blipFill>
        <p:spPr>
          <a:xfrm>
            <a:off x="8460806" y="3238786"/>
            <a:ext cx="3030083" cy="3182280"/>
          </a:xfrm>
          <a:prstGeom prst="rect">
            <a:avLst/>
          </a:prstGeom>
        </p:spPr>
      </p:pic>
      <p:sp>
        <p:nvSpPr>
          <p:cNvPr id="7" name="TextBox 6">
            <a:extLst>
              <a:ext uri="{FF2B5EF4-FFF2-40B4-BE49-F238E27FC236}">
                <a16:creationId xmlns:a16="http://schemas.microsoft.com/office/drawing/2014/main" xmlns="" id="{0F807228-6794-8432-1B4D-B6CCA25226B0}"/>
              </a:ext>
            </a:extLst>
          </p:cNvPr>
          <p:cNvSpPr txBox="1"/>
          <p:nvPr/>
        </p:nvSpPr>
        <p:spPr>
          <a:xfrm>
            <a:off x="8213669" y="2181413"/>
            <a:ext cx="3710601" cy="830997"/>
          </a:xfrm>
          <a:prstGeom prst="rect">
            <a:avLst/>
          </a:prstGeom>
          <a:noFill/>
        </p:spPr>
        <p:txBody>
          <a:bodyPr wrap="square" rtlCol="0">
            <a:spAutoFit/>
          </a:bodyPr>
          <a:lstStyle/>
          <a:p>
            <a:r>
              <a:rPr lang="en-US" sz="1600" b="1" dirty="0"/>
              <a:t>WHAT ABOUT THIS ICE-CREAM BRAND? </a:t>
            </a:r>
          </a:p>
          <a:p>
            <a:endParaRPr lang="en-US" sz="1600" b="1" dirty="0"/>
          </a:p>
          <a:p>
            <a:r>
              <a:rPr lang="en-US" sz="1600" b="1" dirty="0"/>
              <a:t>WHAT DO YOU THINK ABOUT THE NAME?</a:t>
            </a:r>
          </a:p>
        </p:txBody>
      </p:sp>
    </p:spTree>
    <p:extLst>
      <p:ext uri="{BB962C8B-B14F-4D97-AF65-F5344CB8AC3E}">
        <p14:creationId xmlns:p14="http://schemas.microsoft.com/office/powerpoint/2010/main" val="1160435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241890"/>
            <a:ext cx="12192000" cy="1325563"/>
          </a:xfrm>
        </p:spPr>
        <p:txBody>
          <a:bodyPr/>
          <a:lstStyle/>
          <a:p>
            <a:r>
              <a:rPr lang="en-US" dirty="0"/>
              <a:t>BRANDING</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836579" y="1864536"/>
            <a:ext cx="11031166" cy="4088792"/>
          </a:xfrm>
        </p:spPr>
        <p:txBody>
          <a:bodyPr>
            <a:normAutofit/>
          </a:bodyPr>
          <a:lstStyle/>
          <a:p>
            <a:pPr marL="0" indent="0">
              <a:lnSpc>
                <a:spcPct val="100000"/>
              </a:lnSpc>
              <a:buNone/>
            </a:pPr>
            <a:r>
              <a:rPr lang="en-US" sz="3200" b="1" dirty="0">
                <a:solidFill>
                  <a:srgbClr val="C00000"/>
                </a:solidFill>
                <a:latin typeface="TimesLTPro-Roman"/>
              </a:rPr>
              <a:t>Branding Advantages for buyers: </a:t>
            </a:r>
          </a:p>
          <a:p>
            <a:pPr algn="l"/>
            <a:r>
              <a:rPr lang="en-US" sz="2400" b="0" i="0" u="none" strike="noStrike" baseline="0" dirty="0">
                <a:latin typeface="TimesLTPro-Roman"/>
              </a:rPr>
              <a:t>Brand names help consumers identify products that might benefit them.</a:t>
            </a:r>
          </a:p>
          <a:p>
            <a:pPr algn="l"/>
            <a:r>
              <a:rPr lang="en-US" sz="2400" b="0" i="0" u="none" strike="noStrike" baseline="0" dirty="0">
                <a:latin typeface="TimesLTPro-Roman"/>
              </a:rPr>
              <a:t>Brands give consumers </a:t>
            </a:r>
            <a:r>
              <a:rPr lang="en-US" sz="2400" dirty="0">
                <a:latin typeface="TimesLTPro-Roman"/>
              </a:rPr>
              <a:t>clues about </a:t>
            </a:r>
            <a:r>
              <a:rPr lang="en-US" sz="2400" b="0" i="0" u="none" strike="noStrike" baseline="0" dirty="0">
                <a:latin typeface="TimesLTPro-Roman"/>
              </a:rPr>
              <a:t>product quality and consistency.</a:t>
            </a:r>
          </a:p>
          <a:p>
            <a:pPr algn="l"/>
            <a:endParaRPr lang="en-US" sz="2400" b="0" i="0" u="none" strike="noStrike" baseline="0" dirty="0">
              <a:latin typeface="TimesLTPro-Roman"/>
            </a:endParaRPr>
          </a:p>
          <a:p>
            <a:pPr marL="0" indent="0">
              <a:buNone/>
            </a:pPr>
            <a:r>
              <a:rPr lang="en-US" sz="3200" b="1" dirty="0">
                <a:solidFill>
                  <a:srgbClr val="C00000"/>
                </a:solidFill>
                <a:latin typeface="TimesLTPro-Roman"/>
              </a:rPr>
              <a:t>Branding Advantages for sellers: </a:t>
            </a:r>
          </a:p>
          <a:p>
            <a:pPr>
              <a:lnSpc>
                <a:spcPct val="100000"/>
              </a:lnSpc>
            </a:pPr>
            <a:r>
              <a:rPr lang="en-US" sz="2400" b="0" i="0" u="none" strike="noStrike" baseline="0" dirty="0">
                <a:latin typeface="TimesLTPro-Roman"/>
              </a:rPr>
              <a:t>The seller’s brand name and trademark provide legal protection.</a:t>
            </a:r>
          </a:p>
          <a:p>
            <a:pPr algn="l"/>
            <a:r>
              <a:rPr lang="en-US" sz="2400" b="0" i="0" u="none" strike="noStrike" baseline="0" dirty="0">
                <a:latin typeface="TimesLTPro-Roman"/>
              </a:rPr>
              <a:t>Branding helps the seller to segment markets</a:t>
            </a:r>
            <a:endParaRPr lang="en-US" sz="4400" dirty="0">
              <a:solidFill>
                <a:schemeClr val="accent1">
                  <a:lumMod val="75000"/>
                </a:schemeClr>
              </a:solidFill>
              <a:latin typeface="TimesLTPro-Roman"/>
            </a:endParaRPr>
          </a:p>
        </p:txBody>
      </p:sp>
    </p:spTree>
    <p:extLst>
      <p:ext uri="{BB962C8B-B14F-4D97-AF65-F5344CB8AC3E}">
        <p14:creationId xmlns:p14="http://schemas.microsoft.com/office/powerpoint/2010/main" val="3636519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xmlns=""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sketchy line">
            <a:extLst>
              <a:ext uri="{FF2B5EF4-FFF2-40B4-BE49-F238E27FC236}">
                <a16:creationId xmlns:a16="http://schemas.microsoft.com/office/drawing/2014/main" xmlns=""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572493" y="2071316"/>
            <a:ext cx="6713552" cy="4119172"/>
          </a:xfrm>
        </p:spPr>
        <p:txBody>
          <a:bodyPr vert="horz" lIns="91440" tIns="45720" rIns="91440" bIns="45720" rtlCol="0" anchor="t">
            <a:normAutofit fontScale="92500"/>
          </a:bodyPr>
          <a:lstStyle/>
          <a:p>
            <a:pPr marL="0" indent="0">
              <a:buNone/>
            </a:pPr>
            <a:r>
              <a:rPr lang="en-US" sz="3200" b="1" dirty="0">
                <a:solidFill>
                  <a:srgbClr val="C00000"/>
                </a:solidFill>
              </a:rPr>
              <a:t>Packaging: </a:t>
            </a:r>
          </a:p>
          <a:p>
            <a:pPr>
              <a:lnSpc>
                <a:spcPct val="110000"/>
              </a:lnSpc>
            </a:pPr>
            <a:r>
              <a:rPr lang="en-US" sz="2400" b="0" i="0" u="none" strike="noStrike" baseline="0" dirty="0"/>
              <a:t>The activities of designing and producing the container or wrapper for a product.</a:t>
            </a:r>
            <a:endParaRPr lang="en-US" sz="2400" dirty="0"/>
          </a:p>
          <a:p>
            <a:pPr>
              <a:lnSpc>
                <a:spcPct val="110000"/>
              </a:lnSpc>
            </a:pPr>
            <a:r>
              <a:rPr lang="en-US" sz="2400" dirty="0"/>
              <a:t>Companies are realizing the power of good packaging to create immediate consumer recognition of a brand.</a:t>
            </a:r>
          </a:p>
          <a:p>
            <a:pPr>
              <a:lnSpc>
                <a:spcPct val="110000"/>
              </a:lnSpc>
            </a:pPr>
            <a:r>
              <a:rPr lang="en-US" sz="2400" dirty="0"/>
              <a:t>Poorly designed packages can cause frustration for consumers and lost sales for the company.</a:t>
            </a:r>
          </a:p>
          <a:p>
            <a:pPr>
              <a:lnSpc>
                <a:spcPct val="110000"/>
              </a:lnSpc>
            </a:pPr>
            <a:r>
              <a:rPr lang="en-US" sz="2400" dirty="0"/>
              <a:t>Distinctive packaging may even become an important part of a brand’s identity.</a:t>
            </a:r>
          </a:p>
        </p:txBody>
      </p:sp>
      <p:pic>
        <p:nvPicPr>
          <p:cNvPr id="5122" name="Picture 2" descr="Paper-based produce packaging for sustainability | 2021-04-06 | Food  Engineering">
            <a:extLst>
              <a:ext uri="{FF2B5EF4-FFF2-40B4-BE49-F238E27FC236}">
                <a16:creationId xmlns:a16="http://schemas.microsoft.com/office/drawing/2014/main" xmlns="" id="{E23DAD25-6167-C67B-4B11-0BB92FC9ACE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842" r="13813"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27F4542-F882-A78F-DEC5-E05F1C694FF3}"/>
              </a:ext>
            </a:extLst>
          </p:cNvPr>
          <p:cNvSpPr txBox="1"/>
          <p:nvPr/>
        </p:nvSpPr>
        <p:spPr>
          <a:xfrm>
            <a:off x="572493" y="677656"/>
            <a:ext cx="10972800" cy="769441"/>
          </a:xfrm>
          <a:prstGeom prst="rect">
            <a:avLst/>
          </a:prstGeom>
          <a:solidFill>
            <a:srgbClr val="2D3956"/>
          </a:solidFill>
        </p:spPr>
        <p:txBody>
          <a:bodyPr wrap="square">
            <a:spAutoFit/>
          </a:bodyPr>
          <a:lstStyle/>
          <a:p>
            <a:pPr algn="ctr"/>
            <a:r>
              <a:rPr lang="en-US" sz="4400" b="1" dirty="0">
                <a:solidFill>
                  <a:schemeClr val="bg1"/>
                </a:solidFill>
                <a:latin typeface="+mj-lt"/>
              </a:rPr>
              <a:t>PACKAGING</a:t>
            </a:r>
            <a:endParaRPr lang="x-none" sz="4400" b="1" dirty="0">
              <a:solidFill>
                <a:schemeClr val="bg1"/>
              </a:solidFill>
            </a:endParaRPr>
          </a:p>
        </p:txBody>
      </p:sp>
    </p:spTree>
    <p:extLst>
      <p:ext uri="{BB962C8B-B14F-4D97-AF65-F5344CB8AC3E}">
        <p14:creationId xmlns:p14="http://schemas.microsoft.com/office/powerpoint/2010/main" val="3928297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64" name="Rectangle 19463">
            <a:extLst>
              <a:ext uri="{FF2B5EF4-FFF2-40B4-BE49-F238E27FC236}">
                <a16:creationId xmlns:a16="http://schemas.microsoft.com/office/drawing/2014/main" xmlns="" id="{FB5B0058-AF13-4859-B429-4EDDE2A26F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1"/>
          <p:cNvSpPr txBox="1">
            <a:spLocks/>
          </p:cNvSpPr>
          <p:nvPr/>
        </p:nvSpPr>
        <p:spPr>
          <a:xfrm>
            <a:off x="512435" y="106363"/>
            <a:ext cx="4505552" cy="2387600"/>
          </a:xfrm>
          <a:prstGeom prst="rect">
            <a:avLst/>
          </a:prstGeom>
        </p:spPr>
        <p:txBody>
          <a:bodyPr vert="horz" lIns="91440" tIns="45720" rIns="91440" bIns="45720" rtlCol="0" anchor="b">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nSpc>
                <a:spcPct val="90000"/>
              </a:lnSpc>
              <a:spcAft>
                <a:spcPts val="600"/>
              </a:spcAft>
            </a:pPr>
            <a:r>
              <a:rPr lang="en-US" sz="5000" b="1" dirty="0">
                <a:solidFill>
                  <a:schemeClr val="bg1"/>
                </a:solidFill>
              </a:rPr>
              <a:t>Packaging main functions</a:t>
            </a:r>
          </a:p>
        </p:txBody>
      </p:sp>
      <p:sp>
        <p:nvSpPr>
          <p:cNvPr id="19459" name="Rectangle 3"/>
          <p:cNvSpPr>
            <a:spLocks noGrp="1" noChangeArrowheads="1"/>
          </p:cNvSpPr>
          <p:nvPr>
            <p:ph type="body" idx="1"/>
          </p:nvPr>
        </p:nvSpPr>
        <p:spPr>
          <a:xfrm>
            <a:off x="640934" y="3020219"/>
            <a:ext cx="4505552" cy="1655762"/>
          </a:xfrm>
        </p:spPr>
        <p:txBody>
          <a:bodyPr vert="horz" lIns="91440" tIns="45720" rIns="91440" bIns="45720" rtlCol="0">
            <a:normAutofit lnSpcReduction="10000"/>
          </a:bodyPr>
          <a:lstStyle/>
          <a:p>
            <a:pPr marL="0" indent="0">
              <a:buNone/>
            </a:pPr>
            <a:r>
              <a:rPr lang="en-US" sz="4000" b="1" dirty="0">
                <a:solidFill>
                  <a:schemeClr val="bg1"/>
                </a:solidFill>
              </a:rPr>
              <a:t>1.  Protect product contents and features</a:t>
            </a:r>
          </a:p>
        </p:txBody>
      </p:sp>
      <p:sp>
        <p:nvSpPr>
          <p:cNvPr id="19466" name="Freeform: Shape 19465">
            <a:extLst>
              <a:ext uri="{FF2B5EF4-FFF2-40B4-BE49-F238E27FC236}">
                <a16:creationId xmlns:a16="http://schemas.microsoft.com/office/drawing/2014/main" xmlns="" id="{0277405F-0B4F-4418-B773-1B38814125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530421" y="226893"/>
            <a:ext cx="5968658" cy="6085007"/>
          </a:xfrm>
          <a:custGeom>
            <a:avLst/>
            <a:gdLst>
              <a:gd name="connsiteX0" fmla="*/ 0 w 5968658"/>
              <a:gd name="connsiteY0" fmla="*/ 0 h 6085007"/>
              <a:gd name="connsiteX1" fmla="*/ 3557919 w 5968658"/>
              <a:gd name="connsiteY1" fmla="*/ 0 h 6085007"/>
              <a:gd name="connsiteX2" fmla="*/ 3557919 w 5968658"/>
              <a:gd name="connsiteY2" fmla="*/ 2195749 h 6085007"/>
              <a:gd name="connsiteX3" fmla="*/ 5968658 w 5968658"/>
              <a:gd name="connsiteY3" fmla="*/ 2195749 h 6085007"/>
              <a:gd name="connsiteX4" fmla="*/ 5968658 w 5968658"/>
              <a:gd name="connsiteY4" fmla="*/ 6085007 h 6085007"/>
              <a:gd name="connsiteX5" fmla="*/ 2058230 w 5968658"/>
              <a:gd name="connsiteY5" fmla="*/ 6085007 h 6085007"/>
              <a:gd name="connsiteX6" fmla="*/ 2058230 w 5968658"/>
              <a:gd name="connsiteY6" fmla="*/ 3538657 h 6085007"/>
              <a:gd name="connsiteX7" fmla="*/ 0 w 5968658"/>
              <a:gd name="connsiteY7" fmla="*/ 3538657 h 608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68658" h="6085007">
                <a:moveTo>
                  <a:pt x="0" y="0"/>
                </a:moveTo>
                <a:lnTo>
                  <a:pt x="3557919" y="0"/>
                </a:lnTo>
                <a:lnTo>
                  <a:pt x="3557919" y="2195749"/>
                </a:lnTo>
                <a:lnTo>
                  <a:pt x="5968658" y="2195749"/>
                </a:lnTo>
                <a:lnTo>
                  <a:pt x="5968658" y="6085007"/>
                </a:lnTo>
                <a:lnTo>
                  <a:pt x="2058230" y="6085007"/>
                </a:lnTo>
                <a:lnTo>
                  <a:pt x="2058230" y="3538657"/>
                </a:lnTo>
                <a:lnTo>
                  <a:pt x="0" y="3538657"/>
                </a:lnTo>
                <a:close/>
              </a:path>
            </a:pathLst>
          </a:custGeom>
          <a:solidFill>
            <a:schemeClr val="tx1">
              <a:lumMod val="95000"/>
              <a:lumOff val="5000"/>
            </a:schemeClr>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098507" y="2663211"/>
            <a:ext cx="2890716" cy="340812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xmlns="" id="{F123C01C-5BFF-4013-93E3-344CEE883270}"/>
              </a:ext>
            </a:extLst>
          </p:cNvPr>
          <p:cNvPicPr>
            <a:picLocks noChangeAspect="1"/>
          </p:cNvPicPr>
          <p:nvPr/>
        </p:nvPicPr>
        <p:blipFill>
          <a:blip r:embed="rId4"/>
          <a:stretch>
            <a:fillRect/>
          </a:stretch>
        </p:blipFill>
        <p:spPr>
          <a:xfrm>
            <a:off x="5756393" y="518431"/>
            <a:ext cx="3105975" cy="2955580"/>
          </a:xfrm>
          <a:prstGeom prst="rect">
            <a:avLst/>
          </a:prstGeom>
        </p:spPr>
      </p:pic>
    </p:spTree>
    <p:extLst>
      <p:ext uri="{BB962C8B-B14F-4D97-AF65-F5344CB8AC3E}">
        <p14:creationId xmlns:p14="http://schemas.microsoft.com/office/powerpoint/2010/main" val="36056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0" y="447472"/>
            <a:ext cx="12192000" cy="836579"/>
          </a:xfrm>
          <a:solidFill>
            <a:srgbClr val="2D3956"/>
          </a:solidFill>
          <a:ln/>
        </p:spPr>
        <p:txBody>
          <a:bodyPr>
            <a:normAutofit/>
          </a:bodyPr>
          <a:lstStyle/>
          <a:p>
            <a:pPr marL="0" indent="0" algn="ctr" defTabSz="762000">
              <a:buNone/>
            </a:pPr>
            <a:r>
              <a:rPr lang="en-US" sz="3200" dirty="0">
                <a:solidFill>
                  <a:schemeClr val="bg1"/>
                </a:solidFill>
                <a:latin typeface="Tahoma" pitchFamily="34" charset="0"/>
              </a:rPr>
              <a:t>2. Facilitate the process of trading and storage</a:t>
            </a:r>
          </a:p>
        </p:txBody>
      </p:sp>
      <p:pic>
        <p:nvPicPr>
          <p:cNvPr id="5122" name="Picture 2" descr="C:\Users\Jamel\Desktop\boisson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1800" y="1825271"/>
            <a:ext cx="5671220" cy="4306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5740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0" y="211949"/>
            <a:ext cx="12192000" cy="1185051"/>
          </a:xfrm>
          <a:solidFill>
            <a:srgbClr val="2D3956"/>
          </a:solidFill>
          <a:ln/>
        </p:spPr>
        <p:txBody>
          <a:bodyPr>
            <a:normAutofit/>
          </a:bodyPr>
          <a:lstStyle/>
          <a:p>
            <a:pPr marL="0" indent="0" algn="ctr" defTabSz="762000">
              <a:buNone/>
            </a:pPr>
            <a:endParaRPr lang="en-CA" sz="3200" b="1" dirty="0">
              <a:solidFill>
                <a:schemeClr val="bg1"/>
              </a:solidFill>
              <a:latin typeface="Tahoma" pitchFamily="34" charset="0"/>
            </a:endParaRPr>
          </a:p>
          <a:p>
            <a:pPr marL="0" indent="0" algn="ctr" defTabSz="762000">
              <a:buNone/>
            </a:pPr>
            <a:r>
              <a:rPr lang="en-CA" sz="3200" b="1" dirty="0">
                <a:solidFill>
                  <a:schemeClr val="bg1"/>
                </a:solidFill>
                <a:latin typeface="Tahoma" pitchFamily="34" charset="0"/>
              </a:rPr>
              <a:t>3. Attract customer attention (“ the silent seller”)</a:t>
            </a:r>
            <a:r>
              <a:rPr lang="ar-SA" sz="2400" dirty="0">
                <a:solidFill>
                  <a:schemeClr val="bg1"/>
                </a:solidFill>
                <a:latin typeface="Tahoma" pitchFamily="34" charset="0"/>
              </a:rPr>
              <a:t> </a:t>
            </a:r>
            <a:endParaRPr lang="en-US" sz="2400" dirty="0">
              <a:solidFill>
                <a:schemeClr val="bg1"/>
              </a:solidFill>
              <a:latin typeface="Tahoma" pitchFamily="34" charset="0"/>
            </a:endParaRPr>
          </a:p>
          <a:p>
            <a:pPr marL="0" indent="0" algn="ctr" defTabSz="762000">
              <a:buNone/>
            </a:pPr>
            <a:endParaRPr lang="en-US" sz="2400" dirty="0">
              <a:solidFill>
                <a:schemeClr val="bg1"/>
              </a:solidFill>
              <a:latin typeface="Tahoma" pitchFamily="34" charset="0"/>
            </a:endParaRPr>
          </a:p>
          <a:p>
            <a:pPr marL="0" indent="0" algn="ctr" defTabSz="762000">
              <a:buNone/>
            </a:pPr>
            <a:endParaRPr lang="en-US" sz="2400" dirty="0">
              <a:solidFill>
                <a:schemeClr val="bg1"/>
              </a:solidFill>
              <a:latin typeface="Tahoma" pitchFamily="34" charset="0"/>
            </a:endParaRPr>
          </a:p>
        </p:txBody>
      </p:sp>
      <p:pic>
        <p:nvPicPr>
          <p:cNvPr id="4099" name="Picture 3" descr="C:\Users\Jamel\Desktop\Packaging-Festina-Eau-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10389" y="1397000"/>
            <a:ext cx="3672408" cy="34374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Jamel\Desktop\lait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6246" y="1672283"/>
            <a:ext cx="3816424" cy="23814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C:\Users\Jamel\Desktop\apero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3212" y="1516807"/>
            <a:ext cx="3610372" cy="26924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C:\Users\Jamel\Desktop\un-dressing-room-pour-sachets-de-the_54401_w460.jpg">
            <a:extLst>
              <a:ext uri="{FF2B5EF4-FFF2-40B4-BE49-F238E27FC236}">
                <a16:creationId xmlns:a16="http://schemas.microsoft.com/office/drawing/2014/main" xmlns="" id="{2FB92F8A-0DE6-796B-1CDF-D66AD3C8808C}"/>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9176" b="16371"/>
          <a:stretch/>
        </p:blipFill>
        <p:spPr bwMode="auto">
          <a:xfrm>
            <a:off x="2057257" y="3628258"/>
            <a:ext cx="2718075" cy="29222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C:\Users\Jamel\Desktop\tasse-en-biscuit-lavazza.jpg">
            <a:extLst>
              <a:ext uri="{FF2B5EF4-FFF2-40B4-BE49-F238E27FC236}">
                <a16:creationId xmlns:a16="http://schemas.microsoft.com/office/drawing/2014/main" xmlns="" id="{17A9DFB5-51FA-19DC-975D-FF50F7DF014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16303" y="4329015"/>
            <a:ext cx="2808901" cy="2263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4435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0" y="553783"/>
            <a:ext cx="12192000" cy="758182"/>
          </a:xfrm>
          <a:solidFill>
            <a:srgbClr val="2D3956"/>
          </a:solidFill>
          <a:ln/>
        </p:spPr>
        <p:txBody>
          <a:bodyPr/>
          <a:lstStyle/>
          <a:p>
            <a:pPr marL="0" indent="0" algn="ctr" defTabSz="762000" rtl="1">
              <a:buNone/>
            </a:pPr>
            <a:r>
              <a:rPr lang="en-US" sz="3600" dirty="0">
                <a:solidFill>
                  <a:schemeClr val="bg1"/>
                </a:solidFill>
                <a:latin typeface="Tahoma" pitchFamily="34" charset="0"/>
              </a:rPr>
              <a:t>4. Facilitating the consumption</a:t>
            </a:r>
          </a:p>
        </p:txBody>
      </p:sp>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1" y="2780928"/>
            <a:ext cx="3906441" cy="3770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Jamel\Desktop\packaging-jus-oran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42803" y="1667477"/>
            <a:ext cx="3748398" cy="5365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3484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037561"/>
          </a:xfrm>
        </p:spPr>
        <p:txBody>
          <a:bodyPr/>
          <a:lstStyle/>
          <a:p>
            <a:r>
              <a:rPr lang="en-US" dirty="0"/>
              <a:t>LABELING</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1420697" y="1523393"/>
            <a:ext cx="10395626" cy="4758137"/>
          </a:xfrm>
        </p:spPr>
        <p:txBody>
          <a:bodyPr>
            <a:normAutofit lnSpcReduction="10000"/>
          </a:bodyPr>
          <a:lstStyle/>
          <a:p>
            <a:pPr algn="l">
              <a:lnSpc>
                <a:spcPct val="110000"/>
              </a:lnSpc>
            </a:pPr>
            <a:r>
              <a:rPr lang="en-US" sz="3200" b="1" dirty="0">
                <a:solidFill>
                  <a:srgbClr val="C00000"/>
                </a:solidFill>
                <a:latin typeface="TimesLTPro-Roman"/>
              </a:rPr>
              <a:t>Label: </a:t>
            </a:r>
            <a:r>
              <a:rPr lang="en-US" dirty="0">
                <a:solidFill>
                  <a:srgbClr val="000000"/>
                </a:solidFill>
                <a:latin typeface="TimesLTPro-Roman"/>
              </a:rPr>
              <a:t>range from simple tags attached to products to complex graphics that are part of the packaging.</a:t>
            </a:r>
          </a:p>
          <a:p>
            <a:pPr algn="l">
              <a:lnSpc>
                <a:spcPct val="110000"/>
              </a:lnSpc>
            </a:pPr>
            <a:endParaRPr lang="en-US" dirty="0">
              <a:solidFill>
                <a:srgbClr val="000000"/>
              </a:solidFill>
              <a:latin typeface="TimesLTPro-Roman"/>
            </a:endParaRPr>
          </a:p>
          <a:p>
            <a:pPr algn="l">
              <a:lnSpc>
                <a:spcPct val="110000"/>
              </a:lnSpc>
            </a:pPr>
            <a:r>
              <a:rPr lang="en-US" dirty="0">
                <a:solidFill>
                  <a:srgbClr val="000000"/>
                </a:solidFill>
                <a:latin typeface="TimesLTPro-Roman"/>
              </a:rPr>
              <a:t>They perform several </a:t>
            </a:r>
            <a:r>
              <a:rPr lang="en-US" u="sng" dirty="0">
                <a:latin typeface="TimesLTPro-Roman"/>
              </a:rPr>
              <a:t>functions. </a:t>
            </a:r>
          </a:p>
          <a:p>
            <a:pPr lvl="1">
              <a:lnSpc>
                <a:spcPct val="110000"/>
              </a:lnSpc>
            </a:pPr>
            <a:r>
              <a:rPr lang="en-US" sz="2800" dirty="0">
                <a:solidFill>
                  <a:srgbClr val="000000"/>
                </a:solidFill>
                <a:latin typeface="TimesLTPro-Roman"/>
              </a:rPr>
              <a:t>label </a:t>
            </a:r>
            <a:r>
              <a:rPr lang="en-US" sz="2800" dirty="0">
                <a:solidFill>
                  <a:schemeClr val="accent2">
                    <a:lumMod val="75000"/>
                  </a:schemeClr>
                </a:solidFill>
                <a:latin typeface="TimesLTPro-Roman"/>
              </a:rPr>
              <a:t>identifies</a:t>
            </a:r>
            <a:r>
              <a:rPr lang="en-US" sz="2800" dirty="0">
                <a:solidFill>
                  <a:srgbClr val="000000"/>
                </a:solidFill>
                <a:latin typeface="TimesLTPro-Roman"/>
              </a:rPr>
              <a:t> the product or brand</a:t>
            </a:r>
          </a:p>
          <a:p>
            <a:pPr lvl="1">
              <a:lnSpc>
                <a:spcPct val="110000"/>
              </a:lnSpc>
            </a:pPr>
            <a:r>
              <a:rPr lang="en-US" sz="2800" dirty="0">
                <a:solidFill>
                  <a:srgbClr val="000000"/>
                </a:solidFill>
                <a:latin typeface="TimesLTPro-Roman"/>
              </a:rPr>
              <a:t>The label might also </a:t>
            </a:r>
            <a:r>
              <a:rPr lang="en-US" sz="2800" dirty="0">
                <a:solidFill>
                  <a:schemeClr val="accent2">
                    <a:lumMod val="75000"/>
                  </a:schemeClr>
                </a:solidFill>
                <a:latin typeface="TimesLTPro-Roman"/>
              </a:rPr>
              <a:t>describe</a:t>
            </a:r>
            <a:r>
              <a:rPr lang="en-US" sz="2800" dirty="0">
                <a:solidFill>
                  <a:srgbClr val="000000"/>
                </a:solidFill>
                <a:latin typeface="TimesLTPro-Roman"/>
              </a:rPr>
              <a:t> several things about the product (who made it, where it was made, when it was made, its contents, how it is to be used, and how to use it safely). </a:t>
            </a:r>
          </a:p>
          <a:p>
            <a:pPr lvl="1">
              <a:lnSpc>
                <a:spcPct val="110000"/>
              </a:lnSpc>
            </a:pPr>
            <a:r>
              <a:rPr lang="en-US" sz="2800" dirty="0">
                <a:solidFill>
                  <a:srgbClr val="000000"/>
                </a:solidFill>
                <a:latin typeface="TimesLTPro-Roman"/>
              </a:rPr>
              <a:t>The label might help to </a:t>
            </a:r>
            <a:r>
              <a:rPr lang="en-US" sz="2800" dirty="0">
                <a:solidFill>
                  <a:schemeClr val="accent2">
                    <a:lumMod val="75000"/>
                  </a:schemeClr>
                </a:solidFill>
                <a:latin typeface="TimesLTPro-Roman"/>
              </a:rPr>
              <a:t>promote </a:t>
            </a:r>
            <a:r>
              <a:rPr lang="en-US" sz="2800" dirty="0">
                <a:solidFill>
                  <a:srgbClr val="000000"/>
                </a:solidFill>
                <a:latin typeface="TimesLTPro-Roman"/>
              </a:rPr>
              <a:t>the brand and engage customers.</a:t>
            </a:r>
          </a:p>
          <a:p>
            <a:pPr lvl="1"/>
            <a:endParaRPr lang="en-US" sz="2200" dirty="0">
              <a:solidFill>
                <a:srgbClr val="000000"/>
              </a:solidFill>
              <a:latin typeface="TimesLTPro-Roman"/>
            </a:endParaRPr>
          </a:p>
        </p:txBody>
      </p:sp>
    </p:spTree>
    <p:extLst>
      <p:ext uri="{BB962C8B-B14F-4D97-AF65-F5344CB8AC3E}">
        <p14:creationId xmlns:p14="http://schemas.microsoft.com/office/powerpoint/2010/main" val="24271681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325563"/>
          </a:xfrm>
        </p:spPr>
        <p:txBody>
          <a:bodyPr/>
          <a:lstStyle/>
          <a:p>
            <a:r>
              <a:rPr lang="en-US" dirty="0"/>
              <a:t>LABELING</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450574" y="1773373"/>
            <a:ext cx="6099384" cy="4733444"/>
          </a:xfrm>
        </p:spPr>
        <p:txBody>
          <a:bodyPr>
            <a:normAutofit fontScale="92500"/>
          </a:bodyPr>
          <a:lstStyle/>
          <a:p>
            <a:pPr marL="0" indent="0" algn="l">
              <a:buNone/>
            </a:pPr>
            <a:r>
              <a:rPr lang="en-US" sz="3500" b="1" dirty="0">
                <a:solidFill>
                  <a:srgbClr val="C00000"/>
                </a:solidFill>
                <a:latin typeface="TimesLTPro-Roman"/>
              </a:rPr>
              <a:t>Label</a:t>
            </a:r>
            <a:endParaRPr lang="en-US" sz="2200" b="1" dirty="0">
              <a:solidFill>
                <a:srgbClr val="C00000"/>
              </a:solidFill>
              <a:latin typeface="TimesLTPro-Roman"/>
            </a:endParaRPr>
          </a:p>
          <a:p>
            <a:pPr lvl="1"/>
            <a:endParaRPr lang="en-US" sz="200" dirty="0">
              <a:solidFill>
                <a:srgbClr val="000000"/>
              </a:solidFill>
              <a:latin typeface="TimesLTPro-Roman"/>
            </a:endParaRPr>
          </a:p>
          <a:p>
            <a:pPr algn="l">
              <a:lnSpc>
                <a:spcPct val="110000"/>
              </a:lnSpc>
            </a:pPr>
            <a:r>
              <a:rPr lang="en-US" dirty="0">
                <a:solidFill>
                  <a:srgbClr val="000000"/>
                </a:solidFill>
                <a:latin typeface="TimesLTPro-Roman"/>
              </a:rPr>
              <a:t>Labels and brand logos can support the brand’s positioning and add personality to the brand.</a:t>
            </a:r>
          </a:p>
          <a:p>
            <a:pPr algn="l">
              <a:lnSpc>
                <a:spcPct val="110000"/>
              </a:lnSpc>
            </a:pPr>
            <a:endParaRPr lang="en-US" sz="200" dirty="0">
              <a:solidFill>
                <a:srgbClr val="000000"/>
              </a:solidFill>
              <a:latin typeface="TimesLTPro-Roman"/>
            </a:endParaRPr>
          </a:p>
          <a:p>
            <a:pPr algn="l">
              <a:lnSpc>
                <a:spcPct val="110000"/>
              </a:lnSpc>
            </a:pPr>
            <a:r>
              <a:rPr lang="en-US" dirty="0">
                <a:solidFill>
                  <a:srgbClr val="000000"/>
                </a:solidFill>
                <a:latin typeface="TimesLTPro-Roman"/>
              </a:rPr>
              <a:t>Customers often become strongly attached to logos as symbols of the brands they represent. Consider the feelings evoked by the logos of companies such as Coca- Cola, Google, Twitter, Apple, and Nike.</a:t>
            </a:r>
          </a:p>
        </p:txBody>
      </p:sp>
      <p:pic>
        <p:nvPicPr>
          <p:cNvPr id="4" name="Picture 3">
            <a:extLst>
              <a:ext uri="{FF2B5EF4-FFF2-40B4-BE49-F238E27FC236}">
                <a16:creationId xmlns:a16="http://schemas.microsoft.com/office/drawing/2014/main" xmlns="" id="{0A4952E8-53B6-4A36-9404-EAD8A1FB260C}"/>
              </a:ext>
            </a:extLst>
          </p:cNvPr>
          <p:cNvPicPr>
            <a:picLocks noChangeAspect="1"/>
          </p:cNvPicPr>
          <p:nvPr/>
        </p:nvPicPr>
        <p:blipFill>
          <a:blip r:embed="rId3"/>
          <a:stretch>
            <a:fillRect/>
          </a:stretch>
        </p:blipFill>
        <p:spPr>
          <a:xfrm>
            <a:off x="6669228" y="2078173"/>
            <a:ext cx="5343728" cy="4428644"/>
          </a:xfrm>
          <a:prstGeom prst="rect">
            <a:avLst/>
          </a:prstGeom>
          <a:ln>
            <a:noFill/>
          </a:ln>
          <a:effectLst>
            <a:softEdge rad="112500"/>
          </a:effectLst>
        </p:spPr>
      </p:pic>
    </p:spTree>
    <p:extLst>
      <p:ext uri="{BB962C8B-B14F-4D97-AF65-F5344CB8AC3E}">
        <p14:creationId xmlns:p14="http://schemas.microsoft.com/office/powerpoint/2010/main" val="712753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325563"/>
          </a:xfrm>
        </p:spPr>
        <p:txBody>
          <a:bodyPr/>
          <a:lstStyle/>
          <a:p>
            <a:r>
              <a:rPr lang="en-US" dirty="0"/>
              <a:t>Product support services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959337" y="1731522"/>
            <a:ext cx="11232663" cy="4221805"/>
          </a:xfrm>
        </p:spPr>
        <p:txBody>
          <a:bodyPr>
            <a:normAutofit fontScale="70000" lnSpcReduction="20000"/>
          </a:bodyPr>
          <a:lstStyle/>
          <a:p>
            <a:pPr algn="l">
              <a:lnSpc>
                <a:spcPct val="110000"/>
              </a:lnSpc>
            </a:pPr>
            <a:r>
              <a:rPr lang="en-US" sz="4000" dirty="0">
                <a:solidFill>
                  <a:srgbClr val="000000"/>
                </a:solidFill>
                <a:latin typeface="TimesLTPro-Roman"/>
              </a:rPr>
              <a:t>Keeping customers happy </a:t>
            </a:r>
            <a:r>
              <a:rPr lang="en-US" sz="4000" i="1" dirty="0">
                <a:solidFill>
                  <a:srgbClr val="C00000"/>
                </a:solidFill>
                <a:latin typeface="TimesLTPro-Roman"/>
              </a:rPr>
              <a:t>after</a:t>
            </a:r>
            <a:r>
              <a:rPr lang="en-US" sz="4000" dirty="0">
                <a:solidFill>
                  <a:srgbClr val="000000"/>
                </a:solidFill>
                <a:latin typeface="TimesLTPro-Roman"/>
              </a:rPr>
              <a:t> the sale is the key to building lasting relationships.</a:t>
            </a:r>
          </a:p>
          <a:p>
            <a:pPr algn="l">
              <a:lnSpc>
                <a:spcPct val="110000"/>
              </a:lnSpc>
            </a:pPr>
            <a:endParaRPr lang="en-US" sz="4000" dirty="0">
              <a:solidFill>
                <a:srgbClr val="000000"/>
              </a:solidFill>
              <a:latin typeface="TimesLTPro-Roman"/>
            </a:endParaRPr>
          </a:p>
          <a:p>
            <a:pPr algn="l">
              <a:lnSpc>
                <a:spcPct val="110000"/>
              </a:lnSpc>
            </a:pPr>
            <a:r>
              <a:rPr lang="en-US" sz="4000" dirty="0">
                <a:solidFill>
                  <a:srgbClr val="000000"/>
                </a:solidFill>
                <a:latin typeface="TimesLTPro-Roman"/>
              </a:rPr>
              <a:t>Support services may include:</a:t>
            </a:r>
          </a:p>
          <a:p>
            <a:pPr lvl="1">
              <a:lnSpc>
                <a:spcPct val="110000"/>
              </a:lnSpc>
            </a:pPr>
            <a:r>
              <a:rPr lang="en-US" sz="4000" dirty="0">
                <a:solidFill>
                  <a:srgbClr val="000000"/>
                </a:solidFill>
                <a:latin typeface="TimesLTPro-Roman"/>
              </a:rPr>
              <a:t>Warranties</a:t>
            </a:r>
          </a:p>
          <a:p>
            <a:pPr lvl="1">
              <a:lnSpc>
                <a:spcPct val="110000"/>
              </a:lnSpc>
            </a:pPr>
            <a:r>
              <a:rPr lang="en-US" sz="4000" dirty="0">
                <a:solidFill>
                  <a:srgbClr val="000000"/>
                </a:solidFill>
                <a:latin typeface="TimesLTPro-Roman"/>
              </a:rPr>
              <a:t>Deliveries</a:t>
            </a:r>
          </a:p>
          <a:p>
            <a:pPr lvl="1">
              <a:lnSpc>
                <a:spcPct val="110000"/>
              </a:lnSpc>
            </a:pPr>
            <a:r>
              <a:rPr lang="en-US" sz="4000" dirty="0">
                <a:solidFill>
                  <a:srgbClr val="000000"/>
                </a:solidFill>
                <a:latin typeface="TimesLTPro-Roman"/>
              </a:rPr>
              <a:t>Repair and maintenance</a:t>
            </a:r>
          </a:p>
          <a:p>
            <a:pPr lvl="1">
              <a:lnSpc>
                <a:spcPct val="110000"/>
              </a:lnSpc>
            </a:pPr>
            <a:r>
              <a:rPr lang="en-US" sz="4000" dirty="0">
                <a:solidFill>
                  <a:srgbClr val="000000"/>
                </a:solidFill>
                <a:latin typeface="TimesLTPro-Roman"/>
              </a:rPr>
              <a:t>Installation</a:t>
            </a:r>
          </a:p>
          <a:p>
            <a:pPr lvl="1">
              <a:lnSpc>
                <a:spcPct val="110000"/>
              </a:lnSpc>
            </a:pPr>
            <a:r>
              <a:rPr lang="en-US" sz="4000" dirty="0">
                <a:solidFill>
                  <a:srgbClr val="000000"/>
                </a:solidFill>
                <a:latin typeface="TimesLTPro-Roman"/>
              </a:rPr>
              <a:t>Other services</a:t>
            </a:r>
          </a:p>
          <a:p>
            <a:pPr lvl="1"/>
            <a:endParaRPr lang="en-US" sz="2800" dirty="0">
              <a:solidFill>
                <a:srgbClr val="000000"/>
              </a:solidFill>
              <a:latin typeface="TimesLTPro-Roman"/>
            </a:endParaRPr>
          </a:p>
        </p:txBody>
      </p:sp>
      <p:pic>
        <p:nvPicPr>
          <p:cNvPr id="5" name="Picture 4">
            <a:extLst>
              <a:ext uri="{FF2B5EF4-FFF2-40B4-BE49-F238E27FC236}">
                <a16:creationId xmlns:a16="http://schemas.microsoft.com/office/drawing/2014/main" xmlns="" id="{C18C9002-E593-42D3-AD74-50954ADD6562}"/>
              </a:ext>
            </a:extLst>
          </p:cNvPr>
          <p:cNvPicPr>
            <a:picLocks noChangeAspect="1"/>
          </p:cNvPicPr>
          <p:nvPr/>
        </p:nvPicPr>
        <p:blipFill>
          <a:blip r:embed="rId3"/>
          <a:stretch>
            <a:fillRect/>
          </a:stretch>
        </p:blipFill>
        <p:spPr>
          <a:xfrm>
            <a:off x="6981115" y="2463022"/>
            <a:ext cx="4495268" cy="3968626"/>
          </a:xfrm>
          <a:prstGeom prst="rect">
            <a:avLst/>
          </a:prstGeom>
          <a:ln>
            <a:noFill/>
          </a:ln>
          <a:effectLst>
            <a:softEdge rad="112500"/>
          </a:effectLst>
        </p:spPr>
      </p:pic>
    </p:spTree>
    <p:extLst>
      <p:ext uri="{BB962C8B-B14F-4D97-AF65-F5344CB8AC3E}">
        <p14:creationId xmlns:p14="http://schemas.microsoft.com/office/powerpoint/2010/main" val="4051547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BD23C2-C502-4EDD-A809-E57ABE1B9572}"/>
              </a:ext>
            </a:extLst>
          </p:cNvPr>
          <p:cNvSpPr>
            <a:spLocks noGrp="1"/>
          </p:cNvSpPr>
          <p:nvPr>
            <p:ph type="title"/>
          </p:nvPr>
        </p:nvSpPr>
        <p:spPr>
          <a:xfrm>
            <a:off x="0" y="167873"/>
            <a:ext cx="12192000" cy="1183849"/>
          </a:xfrm>
        </p:spPr>
        <p:txBody>
          <a:bodyPr vert="horz" lIns="91440" tIns="45720" rIns="91440" bIns="45720" rtlCol="0" anchor="ctr">
            <a:normAutofit/>
          </a:bodyPr>
          <a:lstStyle/>
          <a:p>
            <a:r>
              <a:rPr lang="en-US" kern="1200" dirty="0">
                <a:latin typeface="+mj-lt"/>
                <a:ea typeface="+mj-ea"/>
                <a:cs typeface="+mj-cs"/>
              </a:rPr>
              <a:t>    </a:t>
            </a:r>
            <a:r>
              <a:rPr lang="en-US" b="1" i="0" u="none" strike="noStrike" kern="1200" baseline="0" dirty="0">
                <a:latin typeface="+mj-lt"/>
                <a:ea typeface="+mj-ea"/>
                <a:cs typeface="+mj-cs"/>
              </a:rPr>
              <a:t>Product </a:t>
            </a:r>
            <a:r>
              <a:rPr lang="en-US" kern="1200" dirty="0">
                <a:latin typeface="+mj-lt"/>
                <a:ea typeface="+mj-ea"/>
                <a:cs typeface="+mj-cs"/>
              </a:rPr>
              <a:t>and service Decisions</a:t>
            </a:r>
          </a:p>
        </p:txBody>
      </p:sp>
      <p:graphicFrame>
        <p:nvGraphicFramePr>
          <p:cNvPr id="7" name="TextBox 4">
            <a:extLst>
              <a:ext uri="{FF2B5EF4-FFF2-40B4-BE49-F238E27FC236}">
                <a16:creationId xmlns:a16="http://schemas.microsoft.com/office/drawing/2014/main" xmlns="" id="{41D90110-B3AC-4683-AD9A-F31BF79A63B2}"/>
              </a:ext>
            </a:extLst>
          </p:cNvPr>
          <p:cNvGraphicFramePr/>
          <p:nvPr>
            <p:extLst>
              <p:ext uri="{D42A27DB-BD31-4B8C-83A1-F6EECF244321}">
                <p14:modId xmlns:p14="http://schemas.microsoft.com/office/powerpoint/2010/main" val="92405134"/>
              </p:ext>
            </p:extLst>
          </p:nvPr>
        </p:nvGraphicFramePr>
        <p:xfrm>
          <a:off x="906780" y="1577009"/>
          <a:ext cx="10688872" cy="44262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a:extLst>
              <a:ext uri="{FF2B5EF4-FFF2-40B4-BE49-F238E27FC236}">
                <a16:creationId xmlns:a16="http://schemas.microsoft.com/office/drawing/2014/main" xmlns="" id="{348B0630-5E86-4D0B-81DA-EAA0409551DE}"/>
              </a:ext>
            </a:extLst>
          </p:cNvPr>
          <p:cNvSpPr/>
          <p:nvPr/>
        </p:nvSpPr>
        <p:spPr>
          <a:xfrm>
            <a:off x="5206695" y="4174175"/>
            <a:ext cx="2373549" cy="1938912"/>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0326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731520" y="731520"/>
            <a:ext cx="6089904" cy="1426464"/>
          </a:xfrm>
        </p:spPr>
        <p:txBody>
          <a:bodyPr>
            <a:normAutofit/>
          </a:bodyPr>
          <a:lstStyle/>
          <a:p>
            <a:r>
              <a:rPr lang="en-US">
                <a:solidFill>
                  <a:srgbClr val="FFFFFF"/>
                </a:solidFill>
              </a:rPr>
              <a:t>Product Line Decisions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789456" y="2798385"/>
            <a:ext cx="6031967" cy="2940934"/>
          </a:xfrm>
        </p:spPr>
        <p:txBody>
          <a:bodyPr anchor="ctr">
            <a:normAutofit fontScale="85000" lnSpcReduction="10000"/>
          </a:bodyPr>
          <a:lstStyle/>
          <a:p>
            <a:pPr>
              <a:lnSpc>
                <a:spcPct val="120000"/>
              </a:lnSpc>
            </a:pPr>
            <a:r>
              <a:rPr lang="en-US" sz="3200" b="1" dirty="0">
                <a:solidFill>
                  <a:srgbClr val="0A1F61"/>
                </a:solidFill>
                <a:latin typeface="TimesLTPro-Roman"/>
              </a:rPr>
              <a:t>Product line</a:t>
            </a:r>
            <a:r>
              <a:rPr lang="en-US" sz="3200" b="1" dirty="0">
                <a:latin typeface="TimesLTPro-Roman"/>
              </a:rPr>
              <a:t>: </a:t>
            </a:r>
            <a:r>
              <a:rPr lang="en-US" sz="3200" dirty="0">
                <a:latin typeface="TimesLTPro-Roman"/>
              </a:rPr>
              <a:t>A group of products that are closely related because they function in a similar manner, are sold to the same customer groups, are marketed through the same types of outlets, or fall within given price ranges.</a:t>
            </a:r>
          </a:p>
        </p:txBody>
      </p:sp>
      <p:pic>
        <p:nvPicPr>
          <p:cNvPr id="4" name="Picture 3" descr="A group of cans&#10;&#10;Description automatically generated with low confidence">
            <a:extLst>
              <a:ext uri="{FF2B5EF4-FFF2-40B4-BE49-F238E27FC236}">
                <a16:creationId xmlns:a16="http://schemas.microsoft.com/office/drawing/2014/main" xmlns="" id="{CBA23381-547B-4C31-BE75-AF37A9AD0E9A}"/>
              </a:ext>
            </a:extLst>
          </p:cNvPr>
          <p:cNvPicPr>
            <a:picLocks noChangeAspect="1"/>
          </p:cNvPicPr>
          <p:nvPr/>
        </p:nvPicPr>
        <p:blipFill rotWithShape="1">
          <a:blip r:embed="rId3"/>
          <a:srcRect l="14858" r="16669"/>
          <a:stretch/>
        </p:blipFill>
        <p:spPr>
          <a:xfrm>
            <a:off x="7277100" y="2480954"/>
            <a:ext cx="4455979" cy="3918123"/>
          </a:xfrm>
          <a:prstGeom prst="rect">
            <a:avLst/>
          </a:prstGeom>
        </p:spPr>
      </p:pic>
      <p:pic>
        <p:nvPicPr>
          <p:cNvPr id="6" name="Picture 5">
            <a:extLst>
              <a:ext uri="{FF2B5EF4-FFF2-40B4-BE49-F238E27FC236}">
                <a16:creationId xmlns:a16="http://schemas.microsoft.com/office/drawing/2014/main" xmlns="" id="{85767F5F-3752-40FD-9A37-DAAA4B8404D6}"/>
              </a:ext>
            </a:extLst>
          </p:cNvPr>
          <p:cNvPicPr>
            <a:picLocks noChangeAspect="1"/>
          </p:cNvPicPr>
          <p:nvPr/>
        </p:nvPicPr>
        <p:blipFill>
          <a:blip r:embed="rId4"/>
          <a:stretch>
            <a:fillRect/>
          </a:stretch>
        </p:blipFill>
        <p:spPr>
          <a:xfrm>
            <a:off x="7277100" y="729234"/>
            <a:ext cx="4455979" cy="1428750"/>
          </a:xfrm>
          <a:prstGeom prst="rect">
            <a:avLst/>
          </a:prstGeom>
        </p:spPr>
      </p:pic>
    </p:spTree>
    <p:extLst>
      <p:ext uri="{BB962C8B-B14F-4D97-AF65-F5344CB8AC3E}">
        <p14:creationId xmlns:p14="http://schemas.microsoft.com/office/powerpoint/2010/main" val="24454920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325563"/>
          </a:xfrm>
        </p:spPr>
        <p:txBody>
          <a:bodyPr/>
          <a:lstStyle/>
          <a:p>
            <a:r>
              <a:rPr lang="en-US" dirty="0"/>
              <a:t>Product line decisions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959337" y="1731522"/>
            <a:ext cx="11232663" cy="4221805"/>
          </a:xfrm>
        </p:spPr>
        <p:txBody>
          <a:bodyPr>
            <a:normAutofit/>
          </a:bodyPr>
          <a:lstStyle/>
          <a:p>
            <a:pPr algn="l"/>
            <a:r>
              <a:rPr lang="en-US" sz="3000" dirty="0">
                <a:latin typeface="TimesLTPro-Roman"/>
              </a:rPr>
              <a:t>The major product line decision involves </a:t>
            </a:r>
            <a:r>
              <a:rPr lang="en-US" sz="3000" i="1" dirty="0">
                <a:solidFill>
                  <a:srgbClr val="C00000"/>
                </a:solidFill>
                <a:latin typeface="TimesLTPro-Roman"/>
              </a:rPr>
              <a:t>product line length</a:t>
            </a:r>
            <a:r>
              <a:rPr lang="en-US" sz="3000" dirty="0">
                <a:latin typeface="TimesLTPro-Roman"/>
              </a:rPr>
              <a:t>—the number of items in the product line</a:t>
            </a:r>
            <a:r>
              <a:rPr lang="en-US" sz="1800" b="0" i="0" u="none" strike="noStrike" baseline="0" dirty="0">
                <a:latin typeface="TimesLTPro-Roman"/>
              </a:rPr>
              <a:t>.</a:t>
            </a:r>
          </a:p>
          <a:p>
            <a:pPr algn="l"/>
            <a:endParaRPr lang="en-US" sz="3000" dirty="0">
              <a:latin typeface="TimesLTPro-Roman"/>
            </a:endParaRPr>
          </a:p>
          <a:p>
            <a:pPr algn="l"/>
            <a:r>
              <a:rPr lang="en-US" sz="3000" dirty="0">
                <a:latin typeface="TimesLTPro-Roman"/>
              </a:rPr>
              <a:t>A company can expand its product line in two ways: by line filling or line stretching</a:t>
            </a:r>
          </a:p>
          <a:p>
            <a:pPr lvl="1"/>
            <a:r>
              <a:rPr lang="en-US" sz="3000" i="1" dirty="0">
                <a:solidFill>
                  <a:schemeClr val="accent6">
                    <a:lumMod val="75000"/>
                  </a:schemeClr>
                </a:solidFill>
                <a:latin typeface="TimesLTPro-Roman"/>
              </a:rPr>
              <a:t>Product line filling </a:t>
            </a:r>
            <a:r>
              <a:rPr lang="en-US" sz="3000" dirty="0">
                <a:latin typeface="TimesLTPro-Roman"/>
              </a:rPr>
              <a:t>involves adding more items within the present range of the line</a:t>
            </a:r>
          </a:p>
          <a:p>
            <a:pPr lvl="1"/>
            <a:r>
              <a:rPr lang="en-US" sz="3000" i="1" dirty="0">
                <a:solidFill>
                  <a:schemeClr val="accent6">
                    <a:lumMod val="75000"/>
                  </a:schemeClr>
                </a:solidFill>
                <a:latin typeface="TimesLTPro-Roman"/>
              </a:rPr>
              <a:t>Product line stretching </a:t>
            </a:r>
            <a:r>
              <a:rPr lang="en-US" sz="3000" dirty="0">
                <a:latin typeface="TimesLTPro-Roman"/>
              </a:rPr>
              <a:t>occurs when a company lengthens its product line beyond its current range </a:t>
            </a:r>
          </a:p>
        </p:txBody>
      </p:sp>
    </p:spTree>
    <p:extLst>
      <p:ext uri="{BB962C8B-B14F-4D97-AF65-F5344CB8AC3E}">
        <p14:creationId xmlns:p14="http://schemas.microsoft.com/office/powerpoint/2010/main" val="1658603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325563"/>
          </a:xfrm>
        </p:spPr>
        <p:txBody>
          <a:bodyPr/>
          <a:lstStyle/>
          <a:p>
            <a:r>
              <a:rPr lang="en-US" dirty="0"/>
              <a:t>Product line decisions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959338" y="1731522"/>
            <a:ext cx="3865582" cy="4221805"/>
          </a:xfrm>
        </p:spPr>
        <p:txBody>
          <a:bodyPr>
            <a:normAutofit/>
          </a:bodyPr>
          <a:lstStyle/>
          <a:p>
            <a:pPr marL="457200" lvl="1" indent="0">
              <a:buNone/>
            </a:pPr>
            <a:r>
              <a:rPr lang="en-US" sz="3000" i="1" dirty="0">
                <a:solidFill>
                  <a:schemeClr val="accent6">
                    <a:lumMod val="75000"/>
                  </a:schemeClr>
                </a:solidFill>
                <a:latin typeface="TimesLTPro-Roman"/>
              </a:rPr>
              <a:t>Product line filling </a:t>
            </a:r>
          </a:p>
          <a:p>
            <a:pPr marL="457200" lvl="1" indent="0">
              <a:buNone/>
            </a:pPr>
            <a:endParaRPr lang="en-US" sz="3000" i="1" dirty="0">
              <a:solidFill>
                <a:schemeClr val="accent6">
                  <a:lumMod val="75000"/>
                </a:schemeClr>
              </a:solidFill>
              <a:latin typeface="TimesLTPro-Roman"/>
            </a:endParaRPr>
          </a:p>
          <a:p>
            <a:pPr marL="457200" lvl="1" indent="0">
              <a:buNone/>
            </a:pPr>
            <a:endParaRPr lang="en-US" sz="3000" i="1" dirty="0">
              <a:solidFill>
                <a:schemeClr val="accent6">
                  <a:lumMod val="75000"/>
                </a:schemeClr>
              </a:solidFill>
              <a:latin typeface="TimesLTPro-Roman"/>
            </a:endParaRPr>
          </a:p>
        </p:txBody>
      </p:sp>
      <p:sp>
        <p:nvSpPr>
          <p:cNvPr id="5" name="TextBox 4">
            <a:extLst>
              <a:ext uri="{FF2B5EF4-FFF2-40B4-BE49-F238E27FC236}">
                <a16:creationId xmlns:a16="http://schemas.microsoft.com/office/drawing/2014/main" xmlns="" id="{80E804E2-FFF3-489B-A57A-3B73B6B77130}"/>
              </a:ext>
            </a:extLst>
          </p:cNvPr>
          <p:cNvSpPr txBox="1"/>
          <p:nvPr/>
        </p:nvSpPr>
        <p:spPr>
          <a:xfrm>
            <a:off x="7367082" y="1695550"/>
            <a:ext cx="6215974" cy="523220"/>
          </a:xfrm>
          <a:prstGeom prst="rect">
            <a:avLst/>
          </a:prstGeom>
          <a:noFill/>
        </p:spPr>
        <p:txBody>
          <a:bodyPr wrap="square">
            <a:spAutoFit/>
          </a:bodyPr>
          <a:lstStyle/>
          <a:p>
            <a:pPr lvl="1"/>
            <a:r>
              <a:rPr lang="en-US" sz="2800" i="1" dirty="0">
                <a:solidFill>
                  <a:schemeClr val="accent6">
                    <a:lumMod val="75000"/>
                  </a:schemeClr>
                </a:solidFill>
                <a:latin typeface="TimesLTPro-Roman"/>
              </a:rPr>
              <a:t>Product line stretching</a:t>
            </a:r>
            <a:endParaRPr lang="en-US" sz="2800" dirty="0">
              <a:latin typeface="TimesLTPro-Roman"/>
            </a:endParaRPr>
          </a:p>
        </p:txBody>
      </p:sp>
      <p:pic>
        <p:nvPicPr>
          <p:cNvPr id="6" name="Picture 5">
            <a:extLst>
              <a:ext uri="{FF2B5EF4-FFF2-40B4-BE49-F238E27FC236}">
                <a16:creationId xmlns:a16="http://schemas.microsoft.com/office/drawing/2014/main" xmlns="" id="{17198537-0BE9-42DB-9B23-0F6270616C78}"/>
              </a:ext>
            </a:extLst>
          </p:cNvPr>
          <p:cNvPicPr>
            <a:picLocks noChangeAspect="1"/>
          </p:cNvPicPr>
          <p:nvPr/>
        </p:nvPicPr>
        <p:blipFill>
          <a:blip r:embed="rId3"/>
          <a:stretch>
            <a:fillRect/>
          </a:stretch>
        </p:blipFill>
        <p:spPr>
          <a:xfrm>
            <a:off x="756476" y="2457958"/>
            <a:ext cx="3865581" cy="3178367"/>
          </a:xfrm>
          <a:prstGeom prst="rect">
            <a:avLst/>
          </a:prstGeom>
        </p:spPr>
      </p:pic>
      <p:pic>
        <p:nvPicPr>
          <p:cNvPr id="7" name="Picture 6">
            <a:extLst>
              <a:ext uri="{FF2B5EF4-FFF2-40B4-BE49-F238E27FC236}">
                <a16:creationId xmlns:a16="http://schemas.microsoft.com/office/drawing/2014/main" xmlns="" id="{82645C87-972A-494C-9B3B-ECC477DD6B43}"/>
              </a:ext>
            </a:extLst>
          </p:cNvPr>
          <p:cNvPicPr>
            <a:picLocks noChangeAspect="1"/>
          </p:cNvPicPr>
          <p:nvPr/>
        </p:nvPicPr>
        <p:blipFill>
          <a:blip r:embed="rId4"/>
          <a:stretch>
            <a:fillRect/>
          </a:stretch>
        </p:blipFill>
        <p:spPr>
          <a:xfrm>
            <a:off x="5890707" y="2457958"/>
            <a:ext cx="2952750" cy="1552575"/>
          </a:xfrm>
          <a:prstGeom prst="rect">
            <a:avLst/>
          </a:prstGeom>
        </p:spPr>
      </p:pic>
      <p:pic>
        <p:nvPicPr>
          <p:cNvPr id="8" name="Picture 7">
            <a:extLst>
              <a:ext uri="{FF2B5EF4-FFF2-40B4-BE49-F238E27FC236}">
                <a16:creationId xmlns:a16="http://schemas.microsoft.com/office/drawing/2014/main" xmlns="" id="{AEFACC92-05B3-4092-B6D3-F4CDF87B1A5A}"/>
              </a:ext>
            </a:extLst>
          </p:cNvPr>
          <p:cNvPicPr>
            <a:picLocks noChangeAspect="1"/>
          </p:cNvPicPr>
          <p:nvPr/>
        </p:nvPicPr>
        <p:blipFill>
          <a:blip r:embed="rId5"/>
          <a:stretch>
            <a:fillRect/>
          </a:stretch>
        </p:blipFill>
        <p:spPr>
          <a:xfrm>
            <a:off x="9046319" y="2410333"/>
            <a:ext cx="2857500" cy="1600200"/>
          </a:xfrm>
          <a:prstGeom prst="rect">
            <a:avLst/>
          </a:prstGeom>
        </p:spPr>
      </p:pic>
      <p:pic>
        <p:nvPicPr>
          <p:cNvPr id="9" name="Picture 8">
            <a:extLst>
              <a:ext uri="{FF2B5EF4-FFF2-40B4-BE49-F238E27FC236}">
                <a16:creationId xmlns:a16="http://schemas.microsoft.com/office/drawing/2014/main" xmlns="" id="{1B496181-829F-418C-BD9C-4AA5D3E228F1}"/>
              </a:ext>
            </a:extLst>
          </p:cNvPr>
          <p:cNvPicPr>
            <a:picLocks noChangeAspect="1"/>
          </p:cNvPicPr>
          <p:nvPr/>
        </p:nvPicPr>
        <p:blipFill>
          <a:blip r:embed="rId6"/>
          <a:stretch>
            <a:fillRect/>
          </a:stretch>
        </p:blipFill>
        <p:spPr>
          <a:xfrm>
            <a:off x="9544097" y="4374331"/>
            <a:ext cx="2143125" cy="2143125"/>
          </a:xfrm>
          <a:prstGeom prst="rect">
            <a:avLst/>
          </a:prstGeom>
        </p:spPr>
      </p:pic>
      <p:pic>
        <p:nvPicPr>
          <p:cNvPr id="10" name="Picture 9">
            <a:extLst>
              <a:ext uri="{FF2B5EF4-FFF2-40B4-BE49-F238E27FC236}">
                <a16:creationId xmlns:a16="http://schemas.microsoft.com/office/drawing/2014/main" xmlns="" id="{0F27AFED-721D-4B92-BEE6-E12EBFE7C74F}"/>
              </a:ext>
            </a:extLst>
          </p:cNvPr>
          <p:cNvPicPr>
            <a:picLocks noChangeAspect="1"/>
          </p:cNvPicPr>
          <p:nvPr/>
        </p:nvPicPr>
        <p:blipFill>
          <a:blip r:embed="rId7"/>
          <a:stretch>
            <a:fillRect/>
          </a:stretch>
        </p:blipFill>
        <p:spPr>
          <a:xfrm>
            <a:off x="6579344" y="4374331"/>
            <a:ext cx="2466975" cy="1847850"/>
          </a:xfrm>
          <a:prstGeom prst="rect">
            <a:avLst/>
          </a:prstGeom>
        </p:spPr>
      </p:pic>
    </p:spTree>
    <p:extLst>
      <p:ext uri="{BB962C8B-B14F-4D97-AF65-F5344CB8AC3E}">
        <p14:creationId xmlns:p14="http://schemas.microsoft.com/office/powerpoint/2010/main" val="30499721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1" y="345948"/>
            <a:ext cx="12191999" cy="1029943"/>
          </a:xfrm>
          <a:solidFill>
            <a:srgbClr val="2D3956"/>
          </a:solidFill>
        </p:spPr>
        <p:txBody>
          <a:bodyPr>
            <a:normAutofit/>
          </a:bodyPr>
          <a:lstStyle/>
          <a:p>
            <a:pPr algn="ctr"/>
            <a:r>
              <a:rPr lang="en-US" sz="3600" dirty="0"/>
              <a:t>Product Mix decisions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702364" y="1101793"/>
            <a:ext cx="10721009" cy="1645920"/>
          </a:xfrm>
        </p:spPr>
        <p:txBody>
          <a:bodyPr anchor="ctr">
            <a:normAutofit/>
          </a:bodyPr>
          <a:lstStyle/>
          <a:p>
            <a:pPr marL="0" indent="0">
              <a:buNone/>
            </a:pPr>
            <a:endParaRPr lang="en-US" sz="3200" b="1" dirty="0">
              <a:latin typeface="TimesLTPro-Roman"/>
            </a:endParaRPr>
          </a:p>
          <a:p>
            <a:pPr marL="0" indent="0">
              <a:buNone/>
            </a:pPr>
            <a:r>
              <a:rPr lang="en-US" sz="3200" b="0" i="0" u="none" strike="noStrike" baseline="0" dirty="0">
                <a:latin typeface="TimesLTPro-Roman"/>
              </a:rPr>
              <a:t>The set of all product lines and items that a particular seller offers for sale.</a:t>
            </a:r>
            <a:endParaRPr lang="en-US" sz="3200" dirty="0">
              <a:latin typeface="TimesLTPro-Roman"/>
            </a:endParaRPr>
          </a:p>
        </p:txBody>
      </p:sp>
      <p:pic>
        <p:nvPicPr>
          <p:cNvPr id="12" name="Picture 11" descr="Diagram&#10;&#10;Description automatically generated">
            <a:extLst>
              <a:ext uri="{FF2B5EF4-FFF2-40B4-BE49-F238E27FC236}">
                <a16:creationId xmlns:a16="http://schemas.microsoft.com/office/drawing/2014/main" xmlns="" id="{592DA9DA-9628-479B-BD54-1AE552B85924}"/>
              </a:ext>
            </a:extLst>
          </p:cNvPr>
          <p:cNvPicPr>
            <a:picLocks noChangeAspect="1"/>
          </p:cNvPicPr>
          <p:nvPr/>
        </p:nvPicPr>
        <p:blipFill>
          <a:blip r:embed="rId3"/>
          <a:stretch>
            <a:fillRect/>
          </a:stretch>
        </p:blipFill>
        <p:spPr>
          <a:xfrm>
            <a:off x="557783" y="2881692"/>
            <a:ext cx="5481509" cy="3179274"/>
          </a:xfrm>
          <a:prstGeom prst="rect">
            <a:avLst/>
          </a:prstGeom>
        </p:spPr>
      </p:pic>
      <p:pic>
        <p:nvPicPr>
          <p:cNvPr id="15" name="Picture 14" descr="Diagram&#10;&#10;Description automatically generated">
            <a:extLst>
              <a:ext uri="{FF2B5EF4-FFF2-40B4-BE49-F238E27FC236}">
                <a16:creationId xmlns:a16="http://schemas.microsoft.com/office/drawing/2014/main" xmlns="" id="{FDB8348E-7AE5-44C2-A702-4898B3FDA77B}"/>
              </a:ext>
            </a:extLst>
          </p:cNvPr>
          <p:cNvPicPr>
            <a:picLocks noChangeAspect="1"/>
          </p:cNvPicPr>
          <p:nvPr/>
        </p:nvPicPr>
        <p:blipFill>
          <a:blip r:embed="rId4"/>
          <a:stretch>
            <a:fillRect/>
          </a:stretch>
        </p:blipFill>
        <p:spPr>
          <a:xfrm>
            <a:off x="6198781" y="2945578"/>
            <a:ext cx="5523082" cy="3051502"/>
          </a:xfrm>
          <a:prstGeom prst="rect">
            <a:avLst/>
          </a:prstGeom>
        </p:spPr>
      </p:pic>
    </p:spTree>
    <p:extLst>
      <p:ext uri="{BB962C8B-B14F-4D97-AF65-F5344CB8AC3E}">
        <p14:creationId xmlns:p14="http://schemas.microsoft.com/office/powerpoint/2010/main" val="387657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69A49E-887F-411D-83FA-0DD61285832A}"/>
              </a:ext>
            </a:extLst>
          </p:cNvPr>
          <p:cNvSpPr>
            <a:spLocks noGrp="1"/>
          </p:cNvSpPr>
          <p:nvPr>
            <p:ph type="title"/>
          </p:nvPr>
        </p:nvSpPr>
        <p:spPr>
          <a:xfrm>
            <a:off x="0" y="194891"/>
            <a:ext cx="12192000" cy="1325563"/>
          </a:xfrm>
        </p:spPr>
        <p:txBody>
          <a:bodyPr/>
          <a:lstStyle/>
          <a:p>
            <a:r>
              <a:rPr lang="en-US" dirty="0"/>
              <a:t>Product mix decisions</a:t>
            </a:r>
          </a:p>
        </p:txBody>
      </p:sp>
      <p:sp>
        <p:nvSpPr>
          <p:cNvPr id="3" name="Content Placeholder 2">
            <a:extLst>
              <a:ext uri="{FF2B5EF4-FFF2-40B4-BE49-F238E27FC236}">
                <a16:creationId xmlns:a16="http://schemas.microsoft.com/office/drawing/2014/main" xmlns="" id="{0403AA83-CC86-4C0F-BA23-E8B5E5F3AC00}"/>
              </a:ext>
            </a:extLst>
          </p:cNvPr>
          <p:cNvSpPr>
            <a:spLocks noGrp="1"/>
          </p:cNvSpPr>
          <p:nvPr>
            <p:ph idx="1"/>
          </p:nvPr>
        </p:nvSpPr>
        <p:spPr>
          <a:xfrm>
            <a:off x="613018" y="1788673"/>
            <a:ext cx="10965963" cy="888266"/>
          </a:xfrm>
        </p:spPr>
        <p:txBody>
          <a:bodyPr>
            <a:normAutofit/>
          </a:bodyPr>
          <a:lstStyle/>
          <a:p>
            <a:pPr marL="0" indent="0" algn="l">
              <a:buNone/>
            </a:pPr>
            <a:r>
              <a:rPr lang="en-US" sz="2400" b="0" i="0" u="none" strike="noStrike" baseline="0" dirty="0">
                <a:latin typeface="TimesLTPro-Roman"/>
              </a:rPr>
              <a:t>A company’s product mix has four important dimensions: </a:t>
            </a:r>
            <a:r>
              <a:rPr lang="en-US" sz="2400" b="0" i="0" u="none" strike="noStrike" baseline="0" dirty="0">
                <a:solidFill>
                  <a:srgbClr val="C00000"/>
                </a:solidFill>
                <a:latin typeface="TimesLTPro-Roman"/>
              </a:rPr>
              <a:t>width, length, depth, and consistency.</a:t>
            </a:r>
            <a:endParaRPr lang="en-US" sz="3600" dirty="0">
              <a:solidFill>
                <a:srgbClr val="C00000"/>
              </a:solidFill>
              <a:latin typeface="TimesLTPro-Roman"/>
            </a:endParaRPr>
          </a:p>
        </p:txBody>
      </p:sp>
      <p:graphicFrame>
        <p:nvGraphicFramePr>
          <p:cNvPr id="4" name="Table 4">
            <a:extLst>
              <a:ext uri="{FF2B5EF4-FFF2-40B4-BE49-F238E27FC236}">
                <a16:creationId xmlns:a16="http://schemas.microsoft.com/office/drawing/2014/main" xmlns="" id="{4565DD49-5D3E-44BC-A56A-DEF7842E097C}"/>
              </a:ext>
            </a:extLst>
          </p:cNvPr>
          <p:cNvGraphicFramePr>
            <a:graphicFrameLocks noGrp="1"/>
          </p:cNvGraphicFramePr>
          <p:nvPr>
            <p:extLst>
              <p:ext uri="{D42A27DB-BD31-4B8C-83A1-F6EECF244321}">
                <p14:modId xmlns:p14="http://schemas.microsoft.com/office/powerpoint/2010/main" val="2245138503"/>
              </p:ext>
            </p:extLst>
          </p:nvPr>
        </p:nvGraphicFramePr>
        <p:xfrm>
          <a:off x="401758" y="2792149"/>
          <a:ext cx="11388482" cy="3870960"/>
        </p:xfrm>
        <a:graphic>
          <a:graphicData uri="http://schemas.openxmlformats.org/drawingml/2006/table">
            <a:tbl>
              <a:tblPr firstRow="1" bandRow="1">
                <a:tableStyleId>{5C22544A-7EE6-4342-B048-85BDC9FD1C3A}</a:tableStyleId>
              </a:tblPr>
              <a:tblGrid>
                <a:gridCol w="3673232">
                  <a:extLst>
                    <a:ext uri="{9D8B030D-6E8A-4147-A177-3AD203B41FA5}">
                      <a16:colId xmlns:a16="http://schemas.microsoft.com/office/drawing/2014/main" xmlns="" val="3722914023"/>
                    </a:ext>
                  </a:extLst>
                </a:gridCol>
                <a:gridCol w="7715250">
                  <a:extLst>
                    <a:ext uri="{9D8B030D-6E8A-4147-A177-3AD203B41FA5}">
                      <a16:colId xmlns:a16="http://schemas.microsoft.com/office/drawing/2014/main" xmlns="" val="3505751772"/>
                    </a:ext>
                  </a:extLst>
                </a:gridCol>
              </a:tblGrid>
              <a:tr h="370840">
                <a:tc>
                  <a:txBody>
                    <a:bodyPr/>
                    <a:lstStyle/>
                    <a:p>
                      <a:r>
                        <a:rPr lang="en-US" sz="2800" b="1" kern="1200" dirty="0">
                          <a:solidFill>
                            <a:schemeClr val="lt1"/>
                          </a:solidFill>
                          <a:latin typeface="+mn-lt"/>
                          <a:ea typeface="+mn-ea"/>
                          <a:cs typeface="+mn-cs"/>
                        </a:rPr>
                        <a:t>Product mix dimensions</a:t>
                      </a:r>
                    </a:p>
                  </a:txBody>
                  <a:tcPr/>
                </a:tc>
                <a:tc>
                  <a:txBody>
                    <a:bodyPr/>
                    <a:lstStyle/>
                    <a:p>
                      <a:r>
                        <a:rPr lang="en-US" sz="2800" dirty="0"/>
                        <a:t>Definition</a:t>
                      </a:r>
                    </a:p>
                  </a:txBody>
                  <a:tcPr/>
                </a:tc>
                <a:extLst>
                  <a:ext uri="{0D108BD9-81ED-4DB2-BD59-A6C34878D82A}">
                    <a16:rowId xmlns:a16="http://schemas.microsoft.com/office/drawing/2014/main" xmlns="" val="4086868638"/>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b="0" i="1" u="none" strike="noStrike" kern="1200" baseline="0" dirty="0">
                          <a:solidFill>
                            <a:schemeClr val="dk1"/>
                          </a:solidFill>
                          <a:latin typeface="+mn-lt"/>
                          <a:ea typeface="+mn-ea"/>
                          <a:cs typeface="+mn-cs"/>
                        </a:rPr>
                        <a:t>width</a:t>
                      </a:r>
                      <a:endParaRPr lang="en-US" sz="2400" dirty="0"/>
                    </a:p>
                  </a:txBody>
                  <a:tcPr/>
                </a:tc>
                <a:tc>
                  <a:txBody>
                    <a:bodyPr/>
                    <a:lstStyle/>
                    <a:p>
                      <a:r>
                        <a:rPr lang="en-US" sz="2400" b="0" i="0" u="none" strike="noStrike" kern="1200" baseline="0" dirty="0">
                          <a:solidFill>
                            <a:schemeClr val="dk1"/>
                          </a:solidFill>
                          <a:latin typeface="+mn-lt"/>
                          <a:ea typeface="+mn-ea"/>
                          <a:cs typeface="+mn-cs"/>
                        </a:rPr>
                        <a:t>The number of different product lines the company carries.</a:t>
                      </a:r>
                      <a:endParaRPr lang="en-US" sz="2400" dirty="0"/>
                    </a:p>
                  </a:txBody>
                  <a:tcPr/>
                </a:tc>
                <a:extLst>
                  <a:ext uri="{0D108BD9-81ED-4DB2-BD59-A6C34878D82A}">
                    <a16:rowId xmlns:a16="http://schemas.microsoft.com/office/drawing/2014/main" xmlns="" val="2014523030"/>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b="0" i="1" u="none" strike="noStrike" kern="1200" baseline="0" dirty="0">
                          <a:solidFill>
                            <a:schemeClr val="dk1"/>
                          </a:solidFill>
                          <a:latin typeface="+mn-lt"/>
                          <a:ea typeface="+mn-ea"/>
                          <a:cs typeface="+mn-cs"/>
                        </a:rPr>
                        <a:t>length </a:t>
                      </a:r>
                      <a:endParaRPr lang="en-US" sz="2400" dirty="0"/>
                    </a:p>
                  </a:txBody>
                  <a:tcPr/>
                </a:tc>
                <a:tc>
                  <a:txBody>
                    <a:bodyPr/>
                    <a:lstStyle/>
                    <a:p>
                      <a:r>
                        <a:rPr lang="en-US" sz="2400" b="0" i="0" u="none" strike="noStrike" kern="1200" baseline="0" dirty="0">
                          <a:solidFill>
                            <a:schemeClr val="dk1"/>
                          </a:solidFill>
                          <a:latin typeface="+mn-lt"/>
                          <a:ea typeface="+mn-ea"/>
                          <a:cs typeface="+mn-cs"/>
                        </a:rPr>
                        <a:t>The total number of items a company carries within its product lines.</a:t>
                      </a:r>
                      <a:endParaRPr lang="en-US" sz="2400" dirty="0"/>
                    </a:p>
                  </a:txBody>
                  <a:tcPr/>
                </a:tc>
                <a:extLst>
                  <a:ext uri="{0D108BD9-81ED-4DB2-BD59-A6C34878D82A}">
                    <a16:rowId xmlns:a16="http://schemas.microsoft.com/office/drawing/2014/main" xmlns="" val="1672315164"/>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b="0" i="1" u="none" strike="noStrike" kern="1200" baseline="0" dirty="0">
                          <a:solidFill>
                            <a:schemeClr val="dk1"/>
                          </a:solidFill>
                          <a:latin typeface="+mn-lt"/>
                          <a:ea typeface="+mn-ea"/>
                          <a:cs typeface="+mn-cs"/>
                        </a:rPr>
                        <a:t>depth </a:t>
                      </a:r>
                      <a:endParaRPr lang="en-US" sz="2400" dirty="0"/>
                    </a:p>
                  </a:txBody>
                  <a:tcPr/>
                </a:tc>
                <a:tc>
                  <a:txBody>
                    <a:bodyPr/>
                    <a:lstStyle/>
                    <a:p>
                      <a:r>
                        <a:rPr lang="en-US" sz="2400" b="0" i="0" u="none" strike="noStrike" kern="1200" baseline="0" dirty="0">
                          <a:solidFill>
                            <a:schemeClr val="dk1"/>
                          </a:solidFill>
                          <a:latin typeface="+mn-lt"/>
                          <a:ea typeface="+mn-ea"/>
                          <a:cs typeface="+mn-cs"/>
                        </a:rPr>
                        <a:t>The  number of versions offered for each product in the line.</a:t>
                      </a:r>
                      <a:endParaRPr lang="en-US" sz="2400" dirty="0"/>
                    </a:p>
                  </a:txBody>
                  <a:tcPr/>
                </a:tc>
                <a:extLst>
                  <a:ext uri="{0D108BD9-81ED-4DB2-BD59-A6C34878D82A}">
                    <a16:rowId xmlns:a16="http://schemas.microsoft.com/office/drawing/2014/main" xmlns="" val="3979493593"/>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i="1" dirty="0"/>
                        <a:t>Consistency</a:t>
                      </a:r>
                      <a:endParaRPr lang="en-US" sz="2400" dirty="0"/>
                    </a:p>
                  </a:txBody>
                  <a:tcPr/>
                </a:tc>
                <a:tc>
                  <a:txBody>
                    <a:bodyPr/>
                    <a:lstStyle/>
                    <a:p>
                      <a:r>
                        <a:rPr lang="en-US" sz="2400" dirty="0"/>
                        <a:t>How closely related the various product lines are in end use, production requirements, distribution channels, or some other aspect.</a:t>
                      </a:r>
                    </a:p>
                  </a:txBody>
                  <a:tcPr/>
                </a:tc>
                <a:extLst>
                  <a:ext uri="{0D108BD9-81ED-4DB2-BD59-A6C34878D82A}">
                    <a16:rowId xmlns:a16="http://schemas.microsoft.com/office/drawing/2014/main" xmlns="" val="2088668226"/>
                  </a:ext>
                </a:extLst>
              </a:tr>
            </a:tbl>
          </a:graphicData>
        </a:graphic>
      </p:graphicFrame>
    </p:spTree>
    <p:extLst>
      <p:ext uri="{BB962C8B-B14F-4D97-AF65-F5344CB8AC3E}">
        <p14:creationId xmlns:p14="http://schemas.microsoft.com/office/powerpoint/2010/main" val="13606100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0C4962-44C0-414D-965C-83297CF26233}"/>
              </a:ext>
            </a:extLst>
          </p:cNvPr>
          <p:cNvSpPr>
            <a:spLocks noGrp="1"/>
          </p:cNvSpPr>
          <p:nvPr>
            <p:ph type="title"/>
          </p:nvPr>
        </p:nvSpPr>
        <p:spPr>
          <a:xfrm>
            <a:off x="-92765" y="233960"/>
            <a:ext cx="12970565" cy="1325563"/>
          </a:xfrm>
        </p:spPr>
        <p:txBody>
          <a:bodyPr/>
          <a:lstStyle/>
          <a:p>
            <a:r>
              <a:rPr lang="en-US" b="1" dirty="0">
                <a:solidFill>
                  <a:schemeClr val="bg1"/>
                </a:solidFill>
              </a:rPr>
              <a:t>Product Mix Example</a:t>
            </a:r>
          </a:p>
        </p:txBody>
      </p:sp>
      <p:pic>
        <p:nvPicPr>
          <p:cNvPr id="3" name="Picture 2">
            <a:extLst>
              <a:ext uri="{FF2B5EF4-FFF2-40B4-BE49-F238E27FC236}">
                <a16:creationId xmlns:a16="http://schemas.microsoft.com/office/drawing/2014/main" xmlns="" id="{76BDE237-79E8-4D18-B252-13BEADCEE27D}"/>
              </a:ext>
            </a:extLst>
          </p:cNvPr>
          <p:cNvPicPr>
            <a:picLocks noChangeAspect="1"/>
          </p:cNvPicPr>
          <p:nvPr/>
        </p:nvPicPr>
        <p:blipFill>
          <a:blip r:embed="rId2"/>
          <a:stretch>
            <a:fillRect/>
          </a:stretch>
        </p:blipFill>
        <p:spPr>
          <a:xfrm>
            <a:off x="514872" y="1690688"/>
            <a:ext cx="7352778" cy="4213420"/>
          </a:xfrm>
          <a:prstGeom prst="rect">
            <a:avLst/>
          </a:prstGeom>
        </p:spPr>
      </p:pic>
      <p:sp>
        <p:nvSpPr>
          <p:cNvPr id="5" name="TextBox 4">
            <a:extLst>
              <a:ext uri="{FF2B5EF4-FFF2-40B4-BE49-F238E27FC236}">
                <a16:creationId xmlns:a16="http://schemas.microsoft.com/office/drawing/2014/main" xmlns="" id="{292063C0-2A44-46F5-BAF0-6F153277B824}"/>
              </a:ext>
            </a:extLst>
          </p:cNvPr>
          <p:cNvSpPr txBox="1"/>
          <p:nvPr/>
        </p:nvSpPr>
        <p:spPr>
          <a:xfrm>
            <a:off x="8172450" y="2273904"/>
            <a:ext cx="3733800" cy="3046988"/>
          </a:xfrm>
          <a:prstGeom prst="rect">
            <a:avLst/>
          </a:prstGeom>
          <a:noFill/>
        </p:spPr>
        <p:txBody>
          <a:bodyPr wrap="square">
            <a:spAutoFit/>
          </a:bodyPr>
          <a:lstStyle/>
          <a:p>
            <a:r>
              <a:rPr lang="en-US" sz="2400" b="1" i="0" u="none" strike="noStrike" baseline="0" dirty="0">
                <a:solidFill>
                  <a:srgbClr val="C00000"/>
                </a:solidFill>
                <a:latin typeface="TimesLTPro-Roman"/>
              </a:rPr>
              <a:t>Width = </a:t>
            </a:r>
            <a:r>
              <a:rPr lang="en-US" sz="2400" b="0" i="0" u="none" strike="noStrike" baseline="0" dirty="0">
                <a:latin typeface="TimesLTPro-Roman"/>
              </a:rPr>
              <a:t>7 Lines of products</a:t>
            </a:r>
          </a:p>
          <a:p>
            <a:r>
              <a:rPr lang="en-US" sz="2400" b="1" dirty="0">
                <a:solidFill>
                  <a:srgbClr val="C00000"/>
                </a:solidFill>
                <a:latin typeface="TimesLTPro-Roman"/>
              </a:rPr>
              <a:t>L</a:t>
            </a:r>
            <a:r>
              <a:rPr lang="en-US" sz="2400" b="1" i="0" u="none" strike="noStrike" baseline="0" dirty="0">
                <a:solidFill>
                  <a:srgbClr val="C00000"/>
                </a:solidFill>
                <a:latin typeface="TimesLTPro-Roman"/>
              </a:rPr>
              <a:t>ength=</a:t>
            </a:r>
            <a:r>
              <a:rPr lang="en-US" sz="2400" b="1" i="0" u="none" strike="noStrike" baseline="0" dirty="0">
                <a:latin typeface="TimesLTPro-Roman"/>
              </a:rPr>
              <a:t> </a:t>
            </a:r>
            <a:r>
              <a:rPr lang="en-US" sz="2400" b="0" i="0" u="none" strike="noStrike" baseline="0" dirty="0">
                <a:latin typeface="TimesLTPro-Roman"/>
              </a:rPr>
              <a:t>The ice cream line, for example,  has 8 different brands. </a:t>
            </a:r>
          </a:p>
          <a:p>
            <a:r>
              <a:rPr lang="en-US" sz="2400" b="1" dirty="0">
                <a:solidFill>
                  <a:srgbClr val="C00000"/>
                </a:solidFill>
                <a:latin typeface="TimesLTPro-Roman"/>
              </a:rPr>
              <a:t>D</a:t>
            </a:r>
            <a:r>
              <a:rPr lang="en-US" sz="2400" b="1" i="0" u="none" strike="noStrike" baseline="0" dirty="0">
                <a:solidFill>
                  <a:srgbClr val="C00000"/>
                </a:solidFill>
                <a:latin typeface="TimesLTPro-Roman"/>
              </a:rPr>
              <a:t>epth=</a:t>
            </a:r>
            <a:r>
              <a:rPr lang="en-US" sz="2400" b="1" i="0" u="none" strike="noStrike" baseline="0" dirty="0">
                <a:latin typeface="TimesLTPro-Roman"/>
              </a:rPr>
              <a:t> </a:t>
            </a:r>
            <a:r>
              <a:rPr lang="en-US" sz="2400" b="0" i="0" u="none" strike="noStrike" baseline="0" dirty="0">
                <a:latin typeface="TimesLTPro-Roman"/>
              </a:rPr>
              <a:t>The Breyers line has various </a:t>
            </a:r>
            <a:r>
              <a:rPr lang="en-US" sz="2400" b="0" i="0" u="none" strike="noStrike" baseline="0" dirty="0" err="1">
                <a:latin typeface="TimesLTPro-Roman"/>
              </a:rPr>
              <a:t>flavours</a:t>
            </a:r>
            <a:endParaRPr lang="en-US" sz="2400" b="0" i="0" u="none" strike="noStrike" baseline="0" dirty="0">
              <a:latin typeface="TimesLTPro-Roman"/>
            </a:endParaRPr>
          </a:p>
          <a:p>
            <a:r>
              <a:rPr lang="en-US" sz="2400" b="1" dirty="0">
                <a:solidFill>
                  <a:srgbClr val="C00000"/>
                </a:solidFill>
                <a:latin typeface="TimesLTPro-Roman"/>
              </a:rPr>
              <a:t>C</a:t>
            </a:r>
            <a:r>
              <a:rPr lang="en-US" sz="2400" b="1" i="0" u="none" strike="noStrike" baseline="0" dirty="0">
                <a:solidFill>
                  <a:srgbClr val="C00000"/>
                </a:solidFill>
                <a:latin typeface="TimesLTPro-Roman"/>
              </a:rPr>
              <a:t>onsistency= </a:t>
            </a:r>
            <a:r>
              <a:rPr lang="en-US" sz="2400" b="0" i="0" u="none" strike="noStrike" baseline="0" dirty="0">
                <a:latin typeface="TimesLTPro-Roman"/>
              </a:rPr>
              <a:t>Home &amp; Personal care + Food</a:t>
            </a:r>
            <a:endParaRPr lang="en-US" sz="2400" dirty="0"/>
          </a:p>
        </p:txBody>
      </p:sp>
      <p:cxnSp>
        <p:nvCxnSpPr>
          <p:cNvPr id="7" name="Straight Connector 6">
            <a:extLst>
              <a:ext uri="{FF2B5EF4-FFF2-40B4-BE49-F238E27FC236}">
                <a16:creationId xmlns:a16="http://schemas.microsoft.com/office/drawing/2014/main" xmlns="" id="{4061BDB9-3C77-436E-A042-995B0AFEF448}"/>
              </a:ext>
            </a:extLst>
          </p:cNvPr>
          <p:cNvCxnSpPr>
            <a:cxnSpLocks/>
          </p:cNvCxnSpPr>
          <p:nvPr/>
        </p:nvCxnSpPr>
        <p:spPr>
          <a:xfrm>
            <a:off x="8039100" y="1728788"/>
            <a:ext cx="0" cy="383975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54180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C0F1A9-CABD-486E-8D0E-1BFC59D99C2A}"/>
              </a:ext>
            </a:extLst>
          </p:cNvPr>
          <p:cNvSpPr>
            <a:spLocks noGrp="1"/>
          </p:cNvSpPr>
          <p:nvPr>
            <p:ph type="title"/>
          </p:nvPr>
        </p:nvSpPr>
        <p:spPr>
          <a:xfrm>
            <a:off x="0" y="193675"/>
            <a:ext cx="12192000" cy="1325563"/>
          </a:xfrm>
        </p:spPr>
        <p:txBody>
          <a:bodyPr>
            <a:normAutofit/>
          </a:bodyPr>
          <a:lstStyle/>
          <a:p>
            <a:r>
              <a:rPr lang="en-US" sz="2800" dirty="0">
                <a:latin typeface="ArialNarrowMTPro-Bold"/>
              </a:rPr>
              <a:t>N</a:t>
            </a:r>
            <a:r>
              <a:rPr lang="en-US" sz="2800" b="1" i="0" u="none" strike="noStrike" baseline="0" dirty="0">
                <a:latin typeface="ArialNarrowMTPro-Bold"/>
              </a:rPr>
              <a:t>ature and Characteristics of </a:t>
            </a:r>
            <a:r>
              <a:rPr lang="en-US" sz="2800" dirty="0">
                <a:latin typeface="ArialNarrowMTPro-Bold"/>
              </a:rPr>
              <a:t>S</a:t>
            </a:r>
            <a:r>
              <a:rPr lang="en-US" sz="2800" b="1" i="0" u="none" strike="noStrike" baseline="0" dirty="0">
                <a:latin typeface="ArialNarrowMTPro-Bold"/>
              </a:rPr>
              <a:t>ervices</a:t>
            </a:r>
            <a:endParaRPr lang="en-US" sz="6000" dirty="0"/>
          </a:p>
        </p:txBody>
      </p:sp>
      <p:sp>
        <p:nvSpPr>
          <p:cNvPr id="3" name="Content Placeholder 2">
            <a:extLst>
              <a:ext uri="{FF2B5EF4-FFF2-40B4-BE49-F238E27FC236}">
                <a16:creationId xmlns:a16="http://schemas.microsoft.com/office/drawing/2014/main" xmlns="" id="{450BB723-0E12-4F02-8645-1A5E12B4A29A}"/>
              </a:ext>
            </a:extLst>
          </p:cNvPr>
          <p:cNvSpPr>
            <a:spLocks noGrp="1"/>
          </p:cNvSpPr>
          <p:nvPr>
            <p:ph idx="1"/>
          </p:nvPr>
        </p:nvSpPr>
        <p:spPr>
          <a:xfrm>
            <a:off x="838200" y="1825625"/>
            <a:ext cx="11049000" cy="765175"/>
          </a:xfrm>
        </p:spPr>
        <p:txBody>
          <a:bodyPr>
            <a:normAutofit/>
          </a:bodyPr>
          <a:lstStyle/>
          <a:p>
            <a:pPr algn="l"/>
            <a:r>
              <a:rPr lang="en-US" sz="2400" b="0" i="0" u="none" strike="noStrike" baseline="0" dirty="0">
                <a:latin typeface="TimesLTPro-Roman"/>
              </a:rPr>
              <a:t>A company must consider four special service characteristics when designing marketing programs: intangibility, inseparability, variability, and perishability </a:t>
            </a:r>
            <a:endParaRPr lang="en-US" sz="3600" dirty="0"/>
          </a:p>
        </p:txBody>
      </p:sp>
      <p:pic>
        <p:nvPicPr>
          <p:cNvPr id="7" name="Picture 6">
            <a:extLst>
              <a:ext uri="{FF2B5EF4-FFF2-40B4-BE49-F238E27FC236}">
                <a16:creationId xmlns:a16="http://schemas.microsoft.com/office/drawing/2014/main" xmlns="" id="{F7C2CF4D-2820-42AC-8E61-DC14ECA61AB2}"/>
              </a:ext>
            </a:extLst>
          </p:cNvPr>
          <p:cNvPicPr>
            <a:picLocks noChangeAspect="1"/>
          </p:cNvPicPr>
          <p:nvPr/>
        </p:nvPicPr>
        <p:blipFill>
          <a:blip r:embed="rId3"/>
          <a:stretch>
            <a:fillRect/>
          </a:stretch>
        </p:blipFill>
        <p:spPr>
          <a:xfrm>
            <a:off x="2829454" y="2606675"/>
            <a:ext cx="7066492" cy="3352800"/>
          </a:xfrm>
          <a:prstGeom prst="rect">
            <a:avLst/>
          </a:prstGeom>
        </p:spPr>
      </p:pic>
    </p:spTree>
    <p:extLst>
      <p:ext uri="{BB962C8B-B14F-4D97-AF65-F5344CB8AC3E}">
        <p14:creationId xmlns:p14="http://schemas.microsoft.com/office/powerpoint/2010/main" val="14762187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rdboard boxes on conveyor belt">
            <a:extLst>
              <a:ext uri="{FF2B5EF4-FFF2-40B4-BE49-F238E27FC236}">
                <a16:creationId xmlns:a16="http://schemas.microsoft.com/office/drawing/2014/main" xmlns="" id="{C42EE741-09D5-44BF-BA00-F3D9A4384E64}"/>
              </a:ext>
            </a:extLst>
          </p:cNvPr>
          <p:cNvPicPr>
            <a:picLocks noChangeAspect="1"/>
          </p:cNvPicPr>
          <p:nvPr/>
        </p:nvPicPr>
        <p:blipFill rotWithShape="1">
          <a:blip r:embed="rId3">
            <a:alphaModFix amt="35000"/>
          </a:blip>
          <a:srcRect b="15730"/>
          <a:stretch/>
        </p:blipFill>
        <p:spPr>
          <a:xfrm>
            <a:off x="20" y="1"/>
            <a:ext cx="12191980" cy="6857999"/>
          </a:xfrm>
          <a:prstGeom prst="rect">
            <a:avLst/>
          </a:prstGeom>
        </p:spPr>
      </p:pic>
      <p:sp>
        <p:nvSpPr>
          <p:cNvPr id="2" name="Title 1"/>
          <p:cNvSpPr>
            <a:spLocks noGrp="1"/>
          </p:cNvSpPr>
          <p:nvPr>
            <p:ph type="title"/>
          </p:nvPr>
        </p:nvSpPr>
        <p:spPr>
          <a:xfrm>
            <a:off x="227095" y="324456"/>
            <a:ext cx="11737810" cy="935933"/>
          </a:xfrm>
        </p:spPr>
        <p:txBody>
          <a:bodyPr>
            <a:normAutofit fontScale="90000"/>
          </a:bodyPr>
          <a:lstStyle/>
          <a:p>
            <a:r>
              <a:rPr lang="en-US" dirty="0">
                <a:solidFill>
                  <a:srgbClr val="FFFFFF"/>
                </a:solidFill>
              </a:rPr>
              <a:t/>
            </a:r>
            <a:br>
              <a:rPr lang="en-US" dirty="0">
                <a:solidFill>
                  <a:srgbClr val="FFFFFF"/>
                </a:solidFill>
              </a:rPr>
            </a:br>
            <a:r>
              <a:rPr lang="en-US" dirty="0">
                <a:solidFill>
                  <a:srgbClr val="FFFFFF"/>
                </a:solidFill>
              </a:rPr>
              <a:t>Product Life Cycle Definition</a:t>
            </a:r>
            <a:br>
              <a:rPr lang="en-US" dirty="0">
                <a:solidFill>
                  <a:srgbClr val="FFFFFF"/>
                </a:solidFill>
              </a:rPr>
            </a:br>
            <a:endParaRPr lang="ar-SA" dirty="0">
              <a:solidFill>
                <a:srgbClr val="FFFFFF"/>
              </a:solidFill>
            </a:endParaRPr>
          </a:p>
        </p:txBody>
      </p:sp>
      <p:sp>
        <p:nvSpPr>
          <p:cNvPr id="3" name="Content Placeholder 2"/>
          <p:cNvSpPr>
            <a:spLocks noGrp="1"/>
          </p:cNvSpPr>
          <p:nvPr>
            <p:ph idx="1"/>
          </p:nvPr>
        </p:nvSpPr>
        <p:spPr>
          <a:xfrm>
            <a:off x="227095" y="1705233"/>
            <a:ext cx="6198420" cy="4828312"/>
          </a:xfrm>
          <a:solidFill>
            <a:schemeClr val="bg1">
              <a:alpha val="73976"/>
            </a:schemeClr>
          </a:solidFill>
        </p:spPr>
        <p:txBody>
          <a:bodyPr anchor="ctr">
            <a:normAutofit/>
          </a:bodyPr>
          <a:lstStyle/>
          <a:p>
            <a:pPr marL="0" indent="0">
              <a:lnSpc>
                <a:spcPct val="120000"/>
              </a:lnSpc>
              <a:buNone/>
            </a:pPr>
            <a:r>
              <a:rPr lang="en-US" sz="2200" dirty="0"/>
              <a:t>All products have a particular life span, which is called the product life cycle. The length of time a product is on the market is largely contingent upon its competition, technology and even the savvy of a company's marketing department. One of the best ways of extending a product's life cycle is to continuously garner feedback from consumers, finding out what they need and want from a particular product.</a:t>
            </a:r>
          </a:p>
          <a:p>
            <a:pPr marL="0" indent="0">
              <a:lnSpc>
                <a:spcPct val="120000"/>
              </a:lnSpc>
              <a:buNone/>
            </a:pPr>
            <a:r>
              <a:rPr lang="en-US" sz="2200" b="1" dirty="0">
                <a:solidFill>
                  <a:srgbClr val="C00000"/>
                </a:solidFill>
                <a:latin typeface="TimesLTPro-Roman"/>
              </a:rPr>
              <a:t>Product life cycle (Plc): </a:t>
            </a:r>
            <a:r>
              <a:rPr lang="en-US" sz="2200" dirty="0">
                <a:latin typeface="TimesLTPro-Roman"/>
              </a:rPr>
              <a:t>The course of a product’s sales and profits over its lifetime.</a:t>
            </a:r>
            <a:endParaRPr lang="en-US" sz="2200" dirty="0"/>
          </a:p>
          <a:p>
            <a:pPr marL="0" indent="0">
              <a:lnSpc>
                <a:spcPct val="120000"/>
              </a:lnSpc>
              <a:buNone/>
            </a:pPr>
            <a:endParaRPr lang="ar-SA" sz="2000" dirty="0"/>
          </a:p>
        </p:txBody>
      </p:sp>
      <p:pic>
        <p:nvPicPr>
          <p:cNvPr id="4" name="Picture 3">
            <a:extLst>
              <a:ext uri="{FF2B5EF4-FFF2-40B4-BE49-F238E27FC236}">
                <a16:creationId xmlns:a16="http://schemas.microsoft.com/office/drawing/2014/main" xmlns="" id="{2B8CB4BF-2288-A260-FAEA-1FF931A27E03}"/>
              </a:ext>
            </a:extLst>
          </p:cNvPr>
          <p:cNvPicPr>
            <a:picLocks noChangeAspect="1"/>
          </p:cNvPicPr>
          <p:nvPr/>
        </p:nvPicPr>
        <p:blipFill>
          <a:blip r:embed="rId4"/>
          <a:stretch>
            <a:fillRect/>
          </a:stretch>
        </p:blipFill>
        <p:spPr>
          <a:xfrm>
            <a:off x="6636302" y="1705232"/>
            <a:ext cx="5328603" cy="4828312"/>
          </a:xfrm>
          <a:prstGeom prst="rect">
            <a:avLst/>
          </a:prstGeom>
          <a:effectLst/>
        </p:spPr>
      </p:pic>
    </p:spTree>
    <p:extLst>
      <p:ext uri="{BB962C8B-B14F-4D97-AF65-F5344CB8AC3E}">
        <p14:creationId xmlns:p14="http://schemas.microsoft.com/office/powerpoint/2010/main" val="17339314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50917D-44D8-4363-A45E-D380F144AE7C}"/>
              </a:ext>
            </a:extLst>
          </p:cNvPr>
          <p:cNvSpPr>
            <a:spLocks noGrp="1"/>
          </p:cNvSpPr>
          <p:nvPr>
            <p:ph type="title"/>
          </p:nvPr>
        </p:nvSpPr>
        <p:spPr>
          <a:xfrm>
            <a:off x="0" y="174625"/>
            <a:ext cx="12192000" cy="1325563"/>
          </a:xfrm>
        </p:spPr>
        <p:txBody>
          <a:bodyPr/>
          <a:lstStyle/>
          <a:p>
            <a:r>
              <a:rPr lang="en-US" dirty="0"/>
              <a:t>THE PRODUCT LIFE CYCLE</a:t>
            </a:r>
          </a:p>
        </p:txBody>
      </p:sp>
      <p:sp>
        <p:nvSpPr>
          <p:cNvPr id="3" name="Content Placeholder 2">
            <a:extLst>
              <a:ext uri="{FF2B5EF4-FFF2-40B4-BE49-F238E27FC236}">
                <a16:creationId xmlns:a16="http://schemas.microsoft.com/office/drawing/2014/main" xmlns="" id="{FBA33D3C-1291-4E2F-958C-F6805A76800A}"/>
              </a:ext>
            </a:extLst>
          </p:cNvPr>
          <p:cNvSpPr>
            <a:spLocks noGrp="1"/>
          </p:cNvSpPr>
          <p:nvPr>
            <p:ph idx="1"/>
          </p:nvPr>
        </p:nvSpPr>
        <p:spPr>
          <a:xfrm>
            <a:off x="838200" y="1950762"/>
            <a:ext cx="10515600" cy="4351338"/>
          </a:xfrm>
        </p:spPr>
        <p:txBody>
          <a:bodyPr>
            <a:normAutofit fontScale="85000" lnSpcReduction="20000"/>
          </a:bodyPr>
          <a:lstStyle/>
          <a:p>
            <a:pPr marL="0" indent="0" algn="l">
              <a:lnSpc>
                <a:spcPct val="110000"/>
              </a:lnSpc>
              <a:buNone/>
            </a:pPr>
            <a:r>
              <a:rPr lang="en-US" sz="2400" b="0" i="0" u="none" strike="noStrike" baseline="0" dirty="0">
                <a:latin typeface="TimesLTPro-Roman"/>
              </a:rPr>
              <a:t>The PLC has five distinct stages:</a:t>
            </a:r>
          </a:p>
          <a:p>
            <a:pPr marL="514350" indent="-514350" algn="l">
              <a:lnSpc>
                <a:spcPct val="110000"/>
              </a:lnSpc>
              <a:buFont typeface="+mj-lt"/>
              <a:buAutoNum type="arabicPeriod"/>
            </a:pPr>
            <a:r>
              <a:rPr lang="en-US" sz="2400" b="1" u="none" strike="noStrike" baseline="0" dirty="0">
                <a:solidFill>
                  <a:srgbClr val="C00000"/>
                </a:solidFill>
                <a:latin typeface="TimesLTPro-BoldItalic"/>
              </a:rPr>
              <a:t>Product</a:t>
            </a:r>
            <a:r>
              <a:rPr lang="en-US" sz="2400" b="1" i="1" u="none" strike="noStrike" baseline="0" dirty="0">
                <a:solidFill>
                  <a:srgbClr val="C00000"/>
                </a:solidFill>
                <a:latin typeface="TimesLTPro-BoldItalic"/>
              </a:rPr>
              <a:t> </a:t>
            </a:r>
            <a:r>
              <a:rPr lang="en-US" sz="2400" b="1" u="none" strike="noStrike" baseline="0" dirty="0">
                <a:solidFill>
                  <a:srgbClr val="C00000"/>
                </a:solidFill>
                <a:latin typeface="TimesLTPro-BoldItalic"/>
              </a:rPr>
              <a:t>development:</a:t>
            </a:r>
            <a:r>
              <a:rPr lang="en-US" sz="2400" b="1" i="1" u="none" strike="noStrike" baseline="0" dirty="0">
                <a:solidFill>
                  <a:srgbClr val="C00000"/>
                </a:solidFill>
                <a:latin typeface="TimesLTPro-BoldItalic"/>
              </a:rPr>
              <a:t> </a:t>
            </a:r>
            <a:r>
              <a:rPr lang="en-US" sz="2400" b="0" i="0" u="none" strike="noStrike" baseline="0" dirty="0">
                <a:latin typeface="TimesLTPro-Roman"/>
              </a:rPr>
              <a:t>begins when the company finds and develops a new product idea. During product development, sales are zero, and the company’s investment costs mount.</a:t>
            </a:r>
          </a:p>
          <a:p>
            <a:pPr marL="514350" indent="-514350" algn="l">
              <a:lnSpc>
                <a:spcPct val="110000"/>
              </a:lnSpc>
              <a:buFont typeface="+mj-lt"/>
              <a:buAutoNum type="arabicPeriod"/>
            </a:pPr>
            <a:r>
              <a:rPr lang="en-US" sz="2400" b="1" dirty="0">
                <a:solidFill>
                  <a:srgbClr val="C00000"/>
                </a:solidFill>
                <a:latin typeface="TimesLTPro-BoldItalic"/>
              </a:rPr>
              <a:t>Introduction: </a:t>
            </a:r>
            <a:r>
              <a:rPr lang="en-US" sz="2400" dirty="0">
                <a:latin typeface="TimesLTPro-Roman"/>
              </a:rPr>
              <a:t>is a period of slow sales growth as the product is introduced in the market. Profits are nonexistent in this stage because of the heavy expenses of product introduction.</a:t>
            </a:r>
          </a:p>
          <a:p>
            <a:pPr marL="342900" indent="-342900" algn="l">
              <a:lnSpc>
                <a:spcPct val="110000"/>
              </a:lnSpc>
              <a:buFont typeface="+mj-lt"/>
              <a:buAutoNum type="arabicPeriod"/>
            </a:pPr>
            <a:r>
              <a:rPr lang="en-US" sz="2400" b="1" dirty="0">
                <a:solidFill>
                  <a:srgbClr val="C00000"/>
                </a:solidFill>
                <a:latin typeface="TimesLTPro-BoldItalic"/>
              </a:rPr>
              <a:t>Growth: </a:t>
            </a:r>
            <a:r>
              <a:rPr lang="en-US" sz="2400" dirty="0">
                <a:latin typeface="TimesLTPro-Roman"/>
              </a:rPr>
              <a:t>is a period of rapid market acceptance and increasing profits.</a:t>
            </a:r>
          </a:p>
          <a:p>
            <a:pPr marL="342900" indent="-342900" algn="l">
              <a:lnSpc>
                <a:spcPct val="110000"/>
              </a:lnSpc>
              <a:buFont typeface="+mj-lt"/>
              <a:buAutoNum type="arabicPeriod"/>
            </a:pPr>
            <a:r>
              <a:rPr lang="en-US" sz="2400" b="1" dirty="0">
                <a:solidFill>
                  <a:srgbClr val="C00000"/>
                </a:solidFill>
                <a:latin typeface="TimesLTPro-BoldItalic"/>
              </a:rPr>
              <a:t>Maturity : </a:t>
            </a:r>
            <a:r>
              <a:rPr lang="en-US" sz="2400" dirty="0">
                <a:latin typeface="TimesLTPro-Roman"/>
              </a:rPr>
              <a:t>is a period of slowdown in sales growth because the product has achieved acceptance by most potential buyers. Profits level off or decline because of increased marketing outlays to defend the product against competition.</a:t>
            </a:r>
          </a:p>
          <a:p>
            <a:pPr marL="342900" indent="-342900" algn="l">
              <a:lnSpc>
                <a:spcPct val="110000"/>
              </a:lnSpc>
              <a:buFont typeface="+mj-lt"/>
              <a:buAutoNum type="arabicPeriod"/>
            </a:pPr>
            <a:r>
              <a:rPr lang="en-US" sz="2400" b="1" dirty="0">
                <a:solidFill>
                  <a:srgbClr val="C00000"/>
                </a:solidFill>
                <a:latin typeface="TimesLTPro-BoldItalic"/>
              </a:rPr>
              <a:t>Decline: </a:t>
            </a:r>
            <a:r>
              <a:rPr lang="en-US" sz="2400" dirty="0">
                <a:latin typeface="TimesLTPro-Roman"/>
              </a:rPr>
              <a:t>is the period when sales fall off and profits drop.</a:t>
            </a:r>
          </a:p>
        </p:txBody>
      </p:sp>
    </p:spTree>
    <p:extLst>
      <p:ext uri="{BB962C8B-B14F-4D97-AF65-F5344CB8AC3E}">
        <p14:creationId xmlns:p14="http://schemas.microsoft.com/office/powerpoint/2010/main" val="30520303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50917D-44D8-4363-A45E-D380F144AE7C}"/>
              </a:ext>
            </a:extLst>
          </p:cNvPr>
          <p:cNvSpPr>
            <a:spLocks noGrp="1"/>
          </p:cNvSpPr>
          <p:nvPr>
            <p:ph type="title"/>
          </p:nvPr>
        </p:nvSpPr>
        <p:spPr>
          <a:xfrm>
            <a:off x="0" y="174626"/>
            <a:ext cx="12192000" cy="1097584"/>
          </a:xfrm>
        </p:spPr>
        <p:txBody>
          <a:bodyPr/>
          <a:lstStyle/>
          <a:p>
            <a:r>
              <a:rPr lang="en-US" dirty="0"/>
              <a:t>THE PRODUCT LIFE CYCLE</a:t>
            </a:r>
          </a:p>
        </p:txBody>
      </p:sp>
      <p:sp>
        <p:nvSpPr>
          <p:cNvPr id="3" name="Content Placeholder 2">
            <a:extLst>
              <a:ext uri="{FF2B5EF4-FFF2-40B4-BE49-F238E27FC236}">
                <a16:creationId xmlns:a16="http://schemas.microsoft.com/office/drawing/2014/main" xmlns="" id="{FBA33D3C-1291-4E2F-958C-F6805A76800A}"/>
              </a:ext>
            </a:extLst>
          </p:cNvPr>
          <p:cNvSpPr>
            <a:spLocks noGrp="1"/>
          </p:cNvSpPr>
          <p:nvPr>
            <p:ph idx="1"/>
          </p:nvPr>
        </p:nvSpPr>
        <p:spPr>
          <a:xfrm>
            <a:off x="795130" y="1599414"/>
            <a:ext cx="10837794" cy="4351338"/>
          </a:xfrm>
        </p:spPr>
        <p:txBody>
          <a:bodyPr>
            <a:normAutofit/>
          </a:bodyPr>
          <a:lstStyle/>
          <a:p>
            <a:pPr algn="l">
              <a:lnSpc>
                <a:spcPct val="100000"/>
              </a:lnSpc>
            </a:pPr>
            <a:r>
              <a:rPr lang="en-US" b="0" i="0" u="none" strike="noStrike" baseline="0" dirty="0">
                <a:latin typeface="TimesLTPro-Roman"/>
              </a:rPr>
              <a:t>Not all products follow all five stages of the PLC. Some products are introduced and die quickly; others stay in the mature stage for a long, long time. Some enter the decline stage and are then cycled back into the growth stage through strong promotion or repositioning.</a:t>
            </a:r>
            <a:endParaRPr lang="en-US" sz="3600" dirty="0">
              <a:latin typeface="TimesLTPro-Roman"/>
            </a:endParaRPr>
          </a:p>
        </p:txBody>
      </p:sp>
      <p:pic>
        <p:nvPicPr>
          <p:cNvPr id="7" name="Picture 6">
            <a:extLst>
              <a:ext uri="{FF2B5EF4-FFF2-40B4-BE49-F238E27FC236}">
                <a16:creationId xmlns:a16="http://schemas.microsoft.com/office/drawing/2014/main" xmlns="" id="{E810A941-6239-4CFC-88C3-BAE1A730B8DB}"/>
              </a:ext>
            </a:extLst>
          </p:cNvPr>
          <p:cNvPicPr>
            <a:picLocks noChangeAspect="1"/>
          </p:cNvPicPr>
          <p:nvPr/>
        </p:nvPicPr>
        <p:blipFill>
          <a:blip r:embed="rId3"/>
          <a:stretch>
            <a:fillRect/>
          </a:stretch>
        </p:blipFill>
        <p:spPr>
          <a:xfrm>
            <a:off x="2849838" y="3775083"/>
            <a:ext cx="6757988" cy="2646286"/>
          </a:xfrm>
          <a:prstGeom prst="rect">
            <a:avLst/>
          </a:prstGeom>
        </p:spPr>
      </p:pic>
    </p:spTree>
    <p:extLst>
      <p:ext uri="{BB962C8B-B14F-4D97-AF65-F5344CB8AC3E}">
        <p14:creationId xmlns:p14="http://schemas.microsoft.com/office/powerpoint/2010/main" val="35290490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506713" y="1778276"/>
            <a:ext cx="9324743" cy="4700588"/>
          </a:xfrm>
          <a:ln>
            <a:solidFill>
              <a:schemeClr val="bg1"/>
            </a:solidFill>
          </a:ln>
        </p:spPr>
        <p:txBody>
          <a:bodyPr>
            <a:normAutofit/>
          </a:bodyPr>
          <a:lstStyle/>
          <a:p>
            <a:pPr marL="0" indent="0" eaLnBrk="1" hangingPunct="1">
              <a:lnSpc>
                <a:spcPct val="90000"/>
              </a:lnSpc>
              <a:buNone/>
              <a:defRPr/>
            </a:pPr>
            <a:r>
              <a:rPr lang="en-GB" altLang="cs-CZ" sz="3200" b="1" dirty="0">
                <a:solidFill>
                  <a:srgbClr val="C00000"/>
                </a:solidFill>
              </a:rPr>
              <a:t>The Development Stage:</a:t>
            </a:r>
          </a:p>
          <a:p>
            <a:pPr eaLnBrk="1" hangingPunct="1">
              <a:lnSpc>
                <a:spcPct val="90000"/>
              </a:lnSpc>
              <a:defRPr/>
            </a:pPr>
            <a:r>
              <a:rPr lang="en-GB" altLang="cs-CZ" dirty="0"/>
              <a:t>Initial Ideas – possibly large number</a:t>
            </a:r>
          </a:p>
          <a:p>
            <a:pPr eaLnBrk="1" hangingPunct="1">
              <a:lnSpc>
                <a:spcPct val="90000"/>
              </a:lnSpc>
              <a:defRPr/>
            </a:pPr>
            <a:r>
              <a:rPr lang="en-GB" altLang="cs-CZ" dirty="0"/>
              <a:t>May come from any of the following – </a:t>
            </a:r>
          </a:p>
          <a:p>
            <a:pPr lvl="1" eaLnBrk="1" hangingPunct="1">
              <a:lnSpc>
                <a:spcPct val="90000"/>
              </a:lnSpc>
              <a:defRPr/>
            </a:pPr>
            <a:r>
              <a:rPr lang="en-GB" altLang="cs-CZ" dirty="0"/>
              <a:t>Market research – identifies gaps in the market</a:t>
            </a:r>
          </a:p>
          <a:p>
            <a:pPr lvl="1" eaLnBrk="1" hangingPunct="1">
              <a:lnSpc>
                <a:spcPct val="90000"/>
              </a:lnSpc>
              <a:defRPr/>
            </a:pPr>
            <a:r>
              <a:rPr lang="en-GB" altLang="cs-CZ" dirty="0"/>
              <a:t>Monitoring competitors</a:t>
            </a:r>
          </a:p>
          <a:p>
            <a:pPr lvl="1" eaLnBrk="1" hangingPunct="1">
              <a:lnSpc>
                <a:spcPct val="90000"/>
              </a:lnSpc>
              <a:defRPr/>
            </a:pPr>
            <a:r>
              <a:rPr lang="en-GB" altLang="cs-CZ" dirty="0"/>
              <a:t>Planned research and development (R&amp;D)</a:t>
            </a:r>
          </a:p>
          <a:p>
            <a:pPr lvl="1" eaLnBrk="1" hangingPunct="1">
              <a:lnSpc>
                <a:spcPct val="90000"/>
              </a:lnSpc>
              <a:defRPr/>
            </a:pPr>
            <a:r>
              <a:rPr lang="en-GB" altLang="cs-CZ" dirty="0"/>
              <a:t>Luck or intuition </a:t>
            </a:r>
            <a:r>
              <a:rPr lang="cs-CZ" altLang="cs-CZ" dirty="0"/>
              <a:t> </a:t>
            </a:r>
            <a:endParaRPr lang="en-GB" altLang="cs-CZ" dirty="0"/>
          </a:p>
          <a:p>
            <a:pPr lvl="1" eaLnBrk="1" hangingPunct="1">
              <a:lnSpc>
                <a:spcPct val="90000"/>
              </a:lnSpc>
              <a:defRPr/>
            </a:pPr>
            <a:r>
              <a:rPr lang="en-GB" altLang="cs-CZ" dirty="0"/>
              <a:t>Creative thinking – inventions, </a:t>
            </a:r>
            <a:r>
              <a:rPr lang="cs-CZ" altLang="cs-CZ" dirty="0"/>
              <a:t>feeling</a:t>
            </a:r>
            <a:endParaRPr lang="en-GB" altLang="cs-CZ" dirty="0"/>
          </a:p>
          <a:p>
            <a:pPr lvl="1" eaLnBrk="1" hangingPunct="1">
              <a:lnSpc>
                <a:spcPct val="90000"/>
              </a:lnSpc>
              <a:defRPr/>
            </a:pPr>
            <a:r>
              <a:rPr lang="en-GB" altLang="cs-CZ" dirty="0"/>
              <a:t>Futures thinking – what will people be </a:t>
            </a:r>
            <a:r>
              <a:rPr lang="cs-CZ" altLang="cs-CZ" dirty="0"/>
              <a:t> </a:t>
            </a:r>
          </a:p>
          <a:p>
            <a:pPr marL="457200" lvl="1" indent="0">
              <a:buNone/>
              <a:defRPr/>
            </a:pPr>
            <a:r>
              <a:rPr lang="cs-CZ" altLang="cs-CZ" dirty="0"/>
              <a:t>   u</a:t>
            </a:r>
            <a:r>
              <a:rPr lang="en-GB" altLang="cs-CZ" dirty="0"/>
              <a:t>sing/wanting/needing 5,10,20 years hence?</a:t>
            </a:r>
          </a:p>
          <a:p>
            <a:pPr eaLnBrk="1" hangingPunct="1">
              <a:lnSpc>
                <a:spcPct val="90000"/>
              </a:lnSpc>
              <a:defRPr/>
            </a:pPr>
            <a:endParaRPr lang="en-US" altLang="cs-CZ" dirty="0"/>
          </a:p>
        </p:txBody>
      </p:sp>
      <p:pic>
        <p:nvPicPr>
          <p:cNvPr id="3" name="Picture 2">
            <a:extLst>
              <a:ext uri="{FF2B5EF4-FFF2-40B4-BE49-F238E27FC236}">
                <a16:creationId xmlns:a16="http://schemas.microsoft.com/office/drawing/2014/main" xmlns="" id="{52BE6836-C393-4C3D-9BBC-787087C1D44F}"/>
              </a:ext>
            </a:extLst>
          </p:cNvPr>
          <p:cNvPicPr>
            <a:picLocks noChangeAspect="1"/>
          </p:cNvPicPr>
          <p:nvPr/>
        </p:nvPicPr>
        <p:blipFill>
          <a:blip r:embed="rId2"/>
          <a:stretch>
            <a:fillRect/>
          </a:stretch>
        </p:blipFill>
        <p:spPr>
          <a:xfrm>
            <a:off x="7322554" y="1619250"/>
            <a:ext cx="4572000" cy="4700588"/>
          </a:xfrm>
          <a:prstGeom prst="rect">
            <a:avLst/>
          </a:prstGeom>
        </p:spPr>
      </p:pic>
      <p:sp>
        <p:nvSpPr>
          <p:cNvPr id="5" name="Title 1">
            <a:extLst>
              <a:ext uri="{FF2B5EF4-FFF2-40B4-BE49-F238E27FC236}">
                <a16:creationId xmlns:a16="http://schemas.microsoft.com/office/drawing/2014/main" xmlns="" id="{C12539D1-AFAF-32BC-BAE2-598773FBF76A}"/>
              </a:ext>
            </a:extLst>
          </p:cNvPr>
          <p:cNvSpPr>
            <a:spLocks noGrp="1"/>
          </p:cNvSpPr>
          <p:nvPr>
            <p:ph type="title"/>
          </p:nvPr>
        </p:nvSpPr>
        <p:spPr>
          <a:xfrm>
            <a:off x="0" y="174626"/>
            <a:ext cx="12192000" cy="1097584"/>
          </a:xfrm>
        </p:spPr>
        <p:txBody>
          <a:bodyPr/>
          <a:lstStyle/>
          <a:p>
            <a:r>
              <a:rPr lang="en-US" dirty="0"/>
              <a:t>THE PRODUCT LIFE CYCLE</a:t>
            </a:r>
          </a:p>
        </p:txBody>
      </p:sp>
    </p:spTree>
    <p:extLst>
      <p:ext uri="{BB962C8B-B14F-4D97-AF65-F5344CB8AC3E}">
        <p14:creationId xmlns:p14="http://schemas.microsoft.com/office/powerpoint/2010/main" val="22672739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B2B6208-DAF9-4431-97A3-FB44C036629E}"/>
              </a:ext>
            </a:extLst>
          </p:cNvPr>
          <p:cNvSpPr>
            <a:spLocks noGrp="1"/>
          </p:cNvSpPr>
          <p:nvPr>
            <p:ph idx="1"/>
          </p:nvPr>
        </p:nvSpPr>
        <p:spPr>
          <a:xfrm>
            <a:off x="626165" y="1650998"/>
            <a:ext cx="7709452" cy="5032376"/>
          </a:xfrm>
        </p:spPr>
        <p:txBody>
          <a:bodyPr>
            <a:normAutofit fontScale="62500" lnSpcReduction="20000"/>
          </a:bodyPr>
          <a:lstStyle/>
          <a:p>
            <a:pPr marL="0" indent="0">
              <a:buNone/>
            </a:pPr>
            <a:r>
              <a:rPr lang="en-GB" altLang="cs-CZ" sz="5100" b="1" dirty="0">
                <a:solidFill>
                  <a:srgbClr val="C00000"/>
                </a:solidFill>
              </a:rPr>
              <a:t>Introduction Stage:</a:t>
            </a:r>
          </a:p>
          <a:p>
            <a:pPr algn="l">
              <a:lnSpc>
                <a:spcPct val="120000"/>
              </a:lnSpc>
            </a:pPr>
            <a:r>
              <a:rPr lang="en-US" sz="3400" dirty="0"/>
              <a:t>It’s the PLC stage in which a new product is first distributed and made available for purchase.</a:t>
            </a:r>
          </a:p>
          <a:p>
            <a:pPr algn="l">
              <a:lnSpc>
                <a:spcPct val="120000"/>
              </a:lnSpc>
            </a:pPr>
            <a:r>
              <a:rPr lang="en-US" sz="3400" dirty="0"/>
              <a:t>Profits are negative or low because of the low sales and high distribution and promotion expenses.</a:t>
            </a:r>
          </a:p>
          <a:p>
            <a:pPr algn="l">
              <a:lnSpc>
                <a:spcPct val="120000"/>
              </a:lnSpc>
            </a:pPr>
            <a:r>
              <a:rPr lang="en-US" sz="3400" dirty="0"/>
              <a:t>This stage requires an increase in advertising and personal selling efforts and marketing efforts should be directed  towards creating brand awareness, positioning the products in the consumers' minds and demonstrate its benefits and superiority. </a:t>
            </a:r>
          </a:p>
          <a:p>
            <a:pPr algn="l">
              <a:lnSpc>
                <a:spcPct val="120000"/>
              </a:lnSpc>
            </a:pPr>
            <a:r>
              <a:rPr lang="en-US" sz="3400" dirty="0"/>
              <a:t>Marketers should follow up and make any necessary modification as defects may appear as a result of the actual consumption of the products.</a:t>
            </a:r>
          </a:p>
        </p:txBody>
      </p:sp>
      <p:pic>
        <p:nvPicPr>
          <p:cNvPr id="4" name="Picture 3">
            <a:extLst>
              <a:ext uri="{FF2B5EF4-FFF2-40B4-BE49-F238E27FC236}">
                <a16:creationId xmlns:a16="http://schemas.microsoft.com/office/drawing/2014/main" xmlns="" id="{023524BB-8487-4846-8727-C110B3F8BF34}"/>
              </a:ext>
            </a:extLst>
          </p:cNvPr>
          <p:cNvPicPr>
            <a:picLocks noChangeAspect="1"/>
          </p:cNvPicPr>
          <p:nvPr/>
        </p:nvPicPr>
        <p:blipFill>
          <a:blip r:embed="rId3"/>
          <a:stretch>
            <a:fillRect/>
          </a:stretch>
        </p:blipFill>
        <p:spPr>
          <a:xfrm>
            <a:off x="8226286" y="1650998"/>
            <a:ext cx="3740425" cy="4723298"/>
          </a:xfrm>
          <a:prstGeom prst="rect">
            <a:avLst/>
          </a:prstGeom>
          <a:ln>
            <a:noFill/>
          </a:ln>
          <a:effectLst>
            <a:softEdge rad="112500"/>
          </a:effectLst>
        </p:spPr>
      </p:pic>
      <p:sp>
        <p:nvSpPr>
          <p:cNvPr id="7" name="Title 1">
            <a:extLst>
              <a:ext uri="{FF2B5EF4-FFF2-40B4-BE49-F238E27FC236}">
                <a16:creationId xmlns:a16="http://schemas.microsoft.com/office/drawing/2014/main" xmlns="" id="{730BA795-B82B-D3BB-DD89-D4BB7B2A977D}"/>
              </a:ext>
            </a:extLst>
          </p:cNvPr>
          <p:cNvSpPr>
            <a:spLocks noGrp="1"/>
          </p:cNvSpPr>
          <p:nvPr>
            <p:ph type="title"/>
          </p:nvPr>
        </p:nvSpPr>
        <p:spPr>
          <a:xfrm>
            <a:off x="0" y="174626"/>
            <a:ext cx="12192000" cy="1097584"/>
          </a:xfrm>
        </p:spPr>
        <p:txBody>
          <a:bodyPr/>
          <a:lstStyle/>
          <a:p>
            <a:r>
              <a:rPr lang="en-US" dirty="0"/>
              <a:t>THE PRODUCT LIFE CYCLE</a:t>
            </a:r>
          </a:p>
        </p:txBody>
      </p:sp>
    </p:spTree>
    <p:extLst>
      <p:ext uri="{BB962C8B-B14F-4D97-AF65-F5344CB8AC3E}">
        <p14:creationId xmlns:p14="http://schemas.microsoft.com/office/powerpoint/2010/main" val="17569322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B2B6208-DAF9-4431-97A3-FB44C036629E}"/>
              </a:ext>
            </a:extLst>
          </p:cNvPr>
          <p:cNvSpPr>
            <a:spLocks noGrp="1"/>
          </p:cNvSpPr>
          <p:nvPr>
            <p:ph idx="1"/>
          </p:nvPr>
        </p:nvSpPr>
        <p:spPr>
          <a:xfrm>
            <a:off x="838200" y="1467643"/>
            <a:ext cx="8504583" cy="5277714"/>
          </a:xfrm>
        </p:spPr>
        <p:txBody>
          <a:bodyPr>
            <a:normAutofit fontScale="32500" lnSpcReduction="20000"/>
          </a:bodyPr>
          <a:lstStyle/>
          <a:p>
            <a:pPr marL="0" indent="0">
              <a:buNone/>
            </a:pPr>
            <a:r>
              <a:rPr lang="en-GB" altLang="cs-CZ" sz="8600" b="1" dirty="0">
                <a:solidFill>
                  <a:srgbClr val="C00000"/>
                </a:solidFill>
              </a:rPr>
              <a:t>Growth Stage:</a:t>
            </a:r>
          </a:p>
          <a:p>
            <a:pPr algn="l">
              <a:lnSpc>
                <a:spcPct val="120000"/>
              </a:lnSpc>
            </a:pPr>
            <a:r>
              <a:rPr lang="en-US" sz="6200" dirty="0"/>
              <a:t>It’s the PLC stage in which a product’s sales start climbing quickly</a:t>
            </a:r>
            <a:r>
              <a:rPr lang="en-US" sz="3400" b="0" i="0" u="none" strike="noStrike" baseline="0" dirty="0">
                <a:latin typeface="TimesLTPro-Roman"/>
              </a:rPr>
              <a:t>.</a:t>
            </a:r>
          </a:p>
          <a:p>
            <a:pPr algn="l">
              <a:lnSpc>
                <a:spcPct val="120000"/>
              </a:lnSpc>
            </a:pPr>
            <a:r>
              <a:rPr lang="en-US" sz="6200" dirty="0"/>
              <a:t>The product captures larger segments of the market</a:t>
            </a:r>
          </a:p>
          <a:p>
            <a:pPr algn="l">
              <a:lnSpc>
                <a:spcPct val="120000"/>
              </a:lnSpc>
            </a:pPr>
            <a:r>
              <a:rPr lang="en-US" sz="6200" dirty="0"/>
              <a:t>Sales increase significantly at this stage.</a:t>
            </a:r>
          </a:p>
          <a:p>
            <a:pPr algn="l">
              <a:lnSpc>
                <a:spcPct val="120000"/>
              </a:lnSpc>
            </a:pPr>
            <a:r>
              <a:rPr lang="en-US" sz="6200" dirty="0"/>
              <a:t>Attracted by the  opportunities for profit, </a:t>
            </a:r>
            <a:r>
              <a:rPr lang="en-US" sz="6200" dirty="0">
                <a:solidFill>
                  <a:schemeClr val="accent6">
                    <a:lumMod val="75000"/>
                  </a:schemeClr>
                </a:solidFill>
              </a:rPr>
              <a:t>new competitors will enter the market</a:t>
            </a:r>
            <a:r>
              <a:rPr lang="en-US" sz="6200" dirty="0"/>
              <a:t>.</a:t>
            </a:r>
          </a:p>
          <a:p>
            <a:pPr algn="l">
              <a:lnSpc>
                <a:spcPct val="120000"/>
              </a:lnSpc>
            </a:pPr>
            <a:r>
              <a:rPr lang="en-US" sz="6200" dirty="0"/>
              <a:t>Company improves product quality and adds new product features and models. It enters new market segments and new distribution channels. </a:t>
            </a:r>
          </a:p>
          <a:p>
            <a:pPr algn="l">
              <a:lnSpc>
                <a:spcPct val="120000"/>
              </a:lnSpc>
            </a:pPr>
            <a:r>
              <a:rPr lang="en-US" sz="6200" dirty="0"/>
              <a:t>Companies keep their promotion spending at the same or a slightly higher level. It shifts some advertising from building product awareness to building product conviction and purchase, </a:t>
            </a:r>
          </a:p>
          <a:p>
            <a:pPr algn="l">
              <a:lnSpc>
                <a:spcPct val="120000"/>
              </a:lnSpc>
            </a:pPr>
            <a:r>
              <a:rPr lang="en-US" sz="6200" dirty="0"/>
              <a:t>It keeps prices at the same level or lowers prices at the right time to attract more buyers. </a:t>
            </a:r>
          </a:p>
        </p:txBody>
      </p:sp>
      <p:pic>
        <p:nvPicPr>
          <p:cNvPr id="5" name="Picture 4">
            <a:extLst>
              <a:ext uri="{FF2B5EF4-FFF2-40B4-BE49-F238E27FC236}">
                <a16:creationId xmlns:a16="http://schemas.microsoft.com/office/drawing/2014/main" xmlns="" id="{8F47A811-803B-4867-9116-5BB5AD08815E}"/>
              </a:ext>
            </a:extLst>
          </p:cNvPr>
          <p:cNvPicPr>
            <a:picLocks noChangeAspect="1"/>
          </p:cNvPicPr>
          <p:nvPr/>
        </p:nvPicPr>
        <p:blipFill>
          <a:blip r:embed="rId3"/>
          <a:stretch>
            <a:fillRect/>
          </a:stretch>
        </p:blipFill>
        <p:spPr>
          <a:xfrm>
            <a:off x="9448800" y="1467643"/>
            <a:ext cx="2597426" cy="4709319"/>
          </a:xfrm>
          <a:prstGeom prst="rect">
            <a:avLst/>
          </a:prstGeom>
        </p:spPr>
      </p:pic>
      <p:sp>
        <p:nvSpPr>
          <p:cNvPr id="6" name="Title 5">
            <a:extLst>
              <a:ext uri="{FF2B5EF4-FFF2-40B4-BE49-F238E27FC236}">
                <a16:creationId xmlns:a16="http://schemas.microsoft.com/office/drawing/2014/main" xmlns="" id="{93BF58EE-F251-FD4C-C4C6-591FD2AB884F}"/>
              </a:ext>
            </a:extLst>
          </p:cNvPr>
          <p:cNvSpPr>
            <a:spLocks noGrp="1"/>
          </p:cNvSpPr>
          <p:nvPr>
            <p:ph type="title"/>
          </p:nvPr>
        </p:nvSpPr>
        <p:spPr/>
        <p:txBody>
          <a:bodyPr/>
          <a:lstStyle/>
          <a:p>
            <a:r>
              <a:rPr lang="en-US" dirty="0"/>
              <a:t>THE PRODUCT LIFE CYCLE</a:t>
            </a:r>
            <a:endParaRPr lang="x-none" dirty="0"/>
          </a:p>
        </p:txBody>
      </p:sp>
    </p:spTree>
    <p:extLst>
      <p:ext uri="{BB962C8B-B14F-4D97-AF65-F5344CB8AC3E}">
        <p14:creationId xmlns:p14="http://schemas.microsoft.com/office/powerpoint/2010/main" val="39808070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B2B6208-DAF9-4431-97A3-FB44C036629E}"/>
              </a:ext>
            </a:extLst>
          </p:cNvPr>
          <p:cNvSpPr>
            <a:spLocks noGrp="1"/>
          </p:cNvSpPr>
          <p:nvPr>
            <p:ph idx="1"/>
          </p:nvPr>
        </p:nvSpPr>
        <p:spPr>
          <a:xfrm>
            <a:off x="838200" y="1563758"/>
            <a:ext cx="10982739" cy="4929116"/>
          </a:xfrm>
        </p:spPr>
        <p:txBody>
          <a:bodyPr>
            <a:normAutofit fontScale="47500" lnSpcReduction="20000"/>
          </a:bodyPr>
          <a:lstStyle/>
          <a:p>
            <a:pPr marL="0" indent="0">
              <a:buNone/>
            </a:pPr>
            <a:r>
              <a:rPr lang="en-GB" altLang="cs-CZ" sz="7000" b="1" dirty="0">
                <a:solidFill>
                  <a:srgbClr val="C00000"/>
                </a:solidFill>
              </a:rPr>
              <a:t>Maturity Stage:</a:t>
            </a:r>
          </a:p>
          <a:p>
            <a:pPr algn="l">
              <a:lnSpc>
                <a:spcPct val="120000"/>
              </a:lnSpc>
            </a:pPr>
            <a:r>
              <a:rPr lang="en-US" sz="5000" dirty="0"/>
              <a:t>It’s the PLC stage in which a product’s sales growth slows or levels off.</a:t>
            </a:r>
          </a:p>
          <a:p>
            <a:pPr algn="l">
              <a:lnSpc>
                <a:spcPct val="120000"/>
              </a:lnSpc>
            </a:pPr>
            <a:r>
              <a:rPr lang="en-US" sz="5000" dirty="0"/>
              <a:t>This maturity stage normally lasts longer than the previous stages, and it poses strong challenges to marketing management.</a:t>
            </a:r>
          </a:p>
          <a:p>
            <a:pPr algn="l">
              <a:lnSpc>
                <a:spcPct val="120000"/>
              </a:lnSpc>
            </a:pPr>
            <a:r>
              <a:rPr lang="en-US" sz="5000" dirty="0"/>
              <a:t>Competitors begin marking down prices, increasing their advertising and sales promotions, and upping their product development budgets to find better versions of the product. These steps lead to a drop in profit.</a:t>
            </a:r>
          </a:p>
          <a:p>
            <a:pPr algn="l">
              <a:lnSpc>
                <a:spcPct val="120000"/>
              </a:lnSpc>
            </a:pPr>
            <a:r>
              <a:rPr lang="en-US" sz="5000" dirty="0"/>
              <a:t>In </a:t>
            </a:r>
            <a:r>
              <a:rPr lang="en-US" sz="5000" dirty="0">
                <a:solidFill>
                  <a:srgbClr val="C00000"/>
                </a:solidFill>
              </a:rPr>
              <a:t>modifying the market</a:t>
            </a:r>
            <a:r>
              <a:rPr lang="en-US" sz="5000" dirty="0"/>
              <a:t>, </a:t>
            </a:r>
          </a:p>
          <a:p>
            <a:pPr lvl="1">
              <a:lnSpc>
                <a:spcPct val="120000"/>
              </a:lnSpc>
            </a:pPr>
            <a:r>
              <a:rPr lang="en-US" sz="5000" dirty="0"/>
              <a:t>the company tries to increase consumption by finding new users and new market segments for its brands.</a:t>
            </a:r>
          </a:p>
          <a:p>
            <a:pPr lvl="1">
              <a:lnSpc>
                <a:spcPct val="120000"/>
              </a:lnSpc>
            </a:pPr>
            <a:r>
              <a:rPr lang="en-US" sz="5000" dirty="0"/>
              <a:t>The company may also look for ways to increase usage among present customers</a:t>
            </a:r>
          </a:p>
        </p:txBody>
      </p:sp>
      <p:sp>
        <p:nvSpPr>
          <p:cNvPr id="5" name="Title 4">
            <a:extLst>
              <a:ext uri="{FF2B5EF4-FFF2-40B4-BE49-F238E27FC236}">
                <a16:creationId xmlns:a16="http://schemas.microsoft.com/office/drawing/2014/main" xmlns="" id="{12A8CAA9-2164-DBF6-D834-E46E12B21FD5}"/>
              </a:ext>
            </a:extLst>
          </p:cNvPr>
          <p:cNvSpPr>
            <a:spLocks noGrp="1"/>
          </p:cNvSpPr>
          <p:nvPr>
            <p:ph type="title"/>
          </p:nvPr>
        </p:nvSpPr>
        <p:spPr/>
        <p:txBody>
          <a:bodyPr/>
          <a:lstStyle/>
          <a:p>
            <a:r>
              <a:rPr lang="en-US" dirty="0"/>
              <a:t>THE PRODUCT LIFE CYCLE</a:t>
            </a:r>
            <a:endParaRPr lang="x-none" dirty="0"/>
          </a:p>
        </p:txBody>
      </p:sp>
      <p:pic>
        <p:nvPicPr>
          <p:cNvPr id="6" name="Picture 5">
            <a:extLst>
              <a:ext uri="{FF2B5EF4-FFF2-40B4-BE49-F238E27FC236}">
                <a16:creationId xmlns:a16="http://schemas.microsoft.com/office/drawing/2014/main" xmlns="" id="{01FA4D3F-41D4-4BB9-8ED1-D8D2CE507C5D}"/>
              </a:ext>
            </a:extLst>
          </p:cNvPr>
          <p:cNvPicPr>
            <a:picLocks noChangeAspect="1"/>
          </p:cNvPicPr>
          <p:nvPr/>
        </p:nvPicPr>
        <p:blipFill>
          <a:blip r:embed="rId3"/>
          <a:stretch>
            <a:fillRect/>
          </a:stretch>
        </p:blipFill>
        <p:spPr>
          <a:xfrm>
            <a:off x="10870094" y="198783"/>
            <a:ext cx="1321905" cy="1364975"/>
          </a:xfrm>
          <a:prstGeom prst="rect">
            <a:avLst/>
          </a:prstGeom>
        </p:spPr>
      </p:pic>
    </p:spTree>
    <p:extLst>
      <p:ext uri="{BB962C8B-B14F-4D97-AF65-F5344CB8AC3E}">
        <p14:creationId xmlns:p14="http://schemas.microsoft.com/office/powerpoint/2010/main" val="40472415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B2B6208-DAF9-4431-97A3-FB44C036629E}"/>
              </a:ext>
            </a:extLst>
          </p:cNvPr>
          <p:cNvSpPr>
            <a:spLocks noGrp="1"/>
          </p:cNvSpPr>
          <p:nvPr>
            <p:ph idx="1"/>
          </p:nvPr>
        </p:nvSpPr>
        <p:spPr>
          <a:xfrm>
            <a:off x="819150" y="1692275"/>
            <a:ext cx="10972800" cy="4351338"/>
          </a:xfrm>
        </p:spPr>
        <p:txBody>
          <a:bodyPr>
            <a:normAutofit fontScale="92500" lnSpcReduction="10000"/>
          </a:bodyPr>
          <a:lstStyle/>
          <a:p>
            <a:pPr algn="l">
              <a:lnSpc>
                <a:spcPct val="120000"/>
              </a:lnSpc>
            </a:pPr>
            <a:r>
              <a:rPr lang="en-US" sz="2400" dirty="0"/>
              <a:t>The company might also try </a:t>
            </a:r>
            <a:r>
              <a:rPr lang="en-US" sz="2400" dirty="0">
                <a:solidFill>
                  <a:srgbClr val="C00000"/>
                </a:solidFill>
              </a:rPr>
              <a:t>modifying the product</a:t>
            </a:r>
          </a:p>
          <a:p>
            <a:pPr lvl="1">
              <a:lnSpc>
                <a:spcPct val="120000"/>
              </a:lnSpc>
            </a:pPr>
            <a:r>
              <a:rPr lang="en-US" dirty="0"/>
              <a:t>changing characteristics such as quality, features, style, packaging, or technology platforms to retain current users or attract new ones</a:t>
            </a:r>
            <a:r>
              <a:rPr lang="en-US" sz="2000" dirty="0"/>
              <a:t>.</a:t>
            </a:r>
          </a:p>
          <a:p>
            <a:pPr algn="l">
              <a:lnSpc>
                <a:spcPct val="120000"/>
              </a:lnSpc>
            </a:pPr>
            <a:r>
              <a:rPr lang="en-US" sz="2400" dirty="0"/>
              <a:t>The company can try </a:t>
            </a:r>
            <a:r>
              <a:rPr lang="en-US" sz="2400" dirty="0">
                <a:solidFill>
                  <a:srgbClr val="C00000"/>
                </a:solidFill>
              </a:rPr>
              <a:t>modifying the marketing mix</a:t>
            </a:r>
            <a:r>
              <a:rPr lang="en-US" sz="2400" dirty="0"/>
              <a:t>—improving sales </a:t>
            </a:r>
          </a:p>
          <a:p>
            <a:pPr lvl="1">
              <a:lnSpc>
                <a:spcPct val="120000"/>
              </a:lnSpc>
            </a:pPr>
            <a:r>
              <a:rPr lang="en-US" dirty="0"/>
              <a:t>Changing one or more marketing mix elements. The company can offer new or improved services to buyers.</a:t>
            </a:r>
          </a:p>
          <a:p>
            <a:pPr lvl="1">
              <a:lnSpc>
                <a:spcPct val="120000"/>
              </a:lnSpc>
            </a:pPr>
            <a:r>
              <a:rPr lang="en-US" dirty="0"/>
              <a:t>It can cut prices to attract new users and competitors’ customers. </a:t>
            </a:r>
          </a:p>
          <a:p>
            <a:pPr lvl="1">
              <a:lnSpc>
                <a:spcPct val="120000"/>
              </a:lnSpc>
            </a:pPr>
            <a:r>
              <a:rPr lang="en-US" dirty="0"/>
              <a:t>It can launch a better advertising campaign or use aggressive sales promotions—trade deals, cents-off, premiums, and contests. </a:t>
            </a:r>
          </a:p>
          <a:p>
            <a:pPr lvl="1">
              <a:lnSpc>
                <a:spcPct val="120000"/>
              </a:lnSpc>
            </a:pPr>
            <a:r>
              <a:rPr lang="en-US" dirty="0"/>
              <a:t>The company can also move into new marketing channels to help serve new users.</a:t>
            </a:r>
          </a:p>
        </p:txBody>
      </p:sp>
      <p:sp>
        <p:nvSpPr>
          <p:cNvPr id="6" name="Title 5">
            <a:extLst>
              <a:ext uri="{FF2B5EF4-FFF2-40B4-BE49-F238E27FC236}">
                <a16:creationId xmlns:a16="http://schemas.microsoft.com/office/drawing/2014/main" xmlns="" id="{B3709B0F-73B7-928C-8391-3EF3FEDC0803}"/>
              </a:ext>
            </a:extLst>
          </p:cNvPr>
          <p:cNvSpPr>
            <a:spLocks noGrp="1"/>
          </p:cNvSpPr>
          <p:nvPr>
            <p:ph type="title"/>
          </p:nvPr>
        </p:nvSpPr>
        <p:spPr/>
        <p:txBody>
          <a:bodyPr/>
          <a:lstStyle/>
          <a:p>
            <a:r>
              <a:rPr lang="en-US" dirty="0"/>
              <a:t>THE PRODUCT LIFE CYCLE</a:t>
            </a:r>
            <a:endParaRPr lang="x-none" dirty="0"/>
          </a:p>
        </p:txBody>
      </p:sp>
      <p:pic>
        <p:nvPicPr>
          <p:cNvPr id="7" name="Picture 6">
            <a:extLst>
              <a:ext uri="{FF2B5EF4-FFF2-40B4-BE49-F238E27FC236}">
                <a16:creationId xmlns:a16="http://schemas.microsoft.com/office/drawing/2014/main" xmlns="" id="{45CFCC8D-140A-46D5-8227-B07781C0697A}"/>
              </a:ext>
            </a:extLst>
          </p:cNvPr>
          <p:cNvPicPr>
            <a:picLocks noChangeAspect="1"/>
          </p:cNvPicPr>
          <p:nvPr/>
        </p:nvPicPr>
        <p:blipFill>
          <a:blip r:embed="rId3"/>
          <a:stretch>
            <a:fillRect/>
          </a:stretch>
        </p:blipFill>
        <p:spPr>
          <a:xfrm>
            <a:off x="10870094" y="198783"/>
            <a:ext cx="1321905" cy="1364975"/>
          </a:xfrm>
          <a:prstGeom prst="rect">
            <a:avLst/>
          </a:prstGeom>
        </p:spPr>
      </p:pic>
    </p:spTree>
    <p:extLst>
      <p:ext uri="{BB962C8B-B14F-4D97-AF65-F5344CB8AC3E}">
        <p14:creationId xmlns:p14="http://schemas.microsoft.com/office/powerpoint/2010/main" val="33608082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40DC26E-30E5-4B35-A1BB-B50FF2C2A2CE}"/>
              </a:ext>
            </a:extLst>
          </p:cNvPr>
          <p:cNvSpPr>
            <a:spLocks noGrp="1"/>
          </p:cNvSpPr>
          <p:nvPr>
            <p:ph idx="1"/>
          </p:nvPr>
        </p:nvSpPr>
        <p:spPr/>
        <p:txBody>
          <a:bodyPr>
            <a:normAutofit fontScale="92500" lnSpcReduction="20000"/>
          </a:bodyPr>
          <a:lstStyle/>
          <a:p>
            <a:pPr marL="0" indent="0">
              <a:buNone/>
            </a:pPr>
            <a:r>
              <a:rPr lang="en-GB" altLang="cs-CZ" sz="3600" b="1" dirty="0">
                <a:solidFill>
                  <a:srgbClr val="C00000"/>
                </a:solidFill>
              </a:rPr>
              <a:t>Decline Stage:</a:t>
            </a:r>
          </a:p>
          <a:p>
            <a:pPr algn="l">
              <a:lnSpc>
                <a:spcPct val="110000"/>
              </a:lnSpc>
            </a:pPr>
            <a:r>
              <a:rPr lang="en-US" b="0" i="0" u="none" strike="noStrike" baseline="0" dirty="0">
                <a:latin typeface="TimesLTPro-Roman"/>
              </a:rPr>
              <a:t>The PLC stage in which a product’s sales fade away. Sales may plunge to zero, or they may drop to a low level where they continue for many years.</a:t>
            </a:r>
          </a:p>
          <a:p>
            <a:pPr algn="l">
              <a:lnSpc>
                <a:spcPct val="110000"/>
              </a:lnSpc>
            </a:pPr>
            <a:r>
              <a:rPr lang="en-US" b="0" i="0" u="none" strike="noStrike" baseline="0" dirty="0">
                <a:latin typeface="TimesLTPro-Roman"/>
              </a:rPr>
              <a:t>Sales decline for many reasons, including technological advances, shifts in consumer tastes, and increased competition.</a:t>
            </a:r>
          </a:p>
          <a:p>
            <a:pPr algn="l">
              <a:lnSpc>
                <a:spcPct val="110000"/>
              </a:lnSpc>
            </a:pPr>
            <a:r>
              <a:rPr lang="en-US" b="0" i="0" u="none" strike="noStrike" baseline="0" dirty="0">
                <a:latin typeface="TimesLTPro-Roman"/>
              </a:rPr>
              <a:t>Some firms withdraw from the market. Those remaining may prune their product offerings. In addition, they may drop smaller market segments and marginal trade channels, or they may cut the promotion budget and reduce their prices further.</a:t>
            </a:r>
          </a:p>
        </p:txBody>
      </p:sp>
      <p:sp>
        <p:nvSpPr>
          <p:cNvPr id="6" name="Title 5">
            <a:extLst>
              <a:ext uri="{FF2B5EF4-FFF2-40B4-BE49-F238E27FC236}">
                <a16:creationId xmlns:a16="http://schemas.microsoft.com/office/drawing/2014/main" xmlns="" id="{1C2D0932-DD53-8226-91C0-CB37C9336CEC}"/>
              </a:ext>
            </a:extLst>
          </p:cNvPr>
          <p:cNvSpPr>
            <a:spLocks noGrp="1"/>
          </p:cNvSpPr>
          <p:nvPr>
            <p:ph type="title"/>
          </p:nvPr>
        </p:nvSpPr>
        <p:spPr/>
        <p:txBody>
          <a:bodyPr/>
          <a:lstStyle/>
          <a:p>
            <a:r>
              <a:rPr lang="en-US" dirty="0"/>
              <a:t>THE PRODUCT LIFE CYCLE</a:t>
            </a:r>
            <a:endParaRPr lang="x-none" dirty="0"/>
          </a:p>
        </p:txBody>
      </p:sp>
      <p:pic>
        <p:nvPicPr>
          <p:cNvPr id="5" name="Picture 4">
            <a:extLst>
              <a:ext uri="{FF2B5EF4-FFF2-40B4-BE49-F238E27FC236}">
                <a16:creationId xmlns:a16="http://schemas.microsoft.com/office/drawing/2014/main" xmlns="" id="{19731AC9-B18D-462B-8795-F1FA1D4B4C13}"/>
              </a:ext>
            </a:extLst>
          </p:cNvPr>
          <p:cNvPicPr>
            <a:picLocks noChangeAspect="1"/>
          </p:cNvPicPr>
          <p:nvPr/>
        </p:nvPicPr>
        <p:blipFill>
          <a:blip r:embed="rId2"/>
          <a:stretch>
            <a:fillRect/>
          </a:stretch>
        </p:blipFill>
        <p:spPr>
          <a:xfrm>
            <a:off x="10216597" y="0"/>
            <a:ext cx="1943099" cy="1951774"/>
          </a:xfrm>
          <a:prstGeom prst="ellipse">
            <a:avLst/>
          </a:prstGeom>
        </p:spPr>
      </p:pic>
    </p:spTree>
    <p:extLst>
      <p:ext uri="{BB962C8B-B14F-4D97-AF65-F5344CB8AC3E}">
        <p14:creationId xmlns:p14="http://schemas.microsoft.com/office/powerpoint/2010/main" val="28493450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40DC26E-30E5-4B35-A1BB-B50FF2C2A2CE}"/>
              </a:ext>
            </a:extLst>
          </p:cNvPr>
          <p:cNvSpPr>
            <a:spLocks noGrp="1"/>
          </p:cNvSpPr>
          <p:nvPr>
            <p:ph idx="1"/>
          </p:nvPr>
        </p:nvSpPr>
        <p:spPr/>
        <p:txBody>
          <a:bodyPr>
            <a:normAutofit fontScale="85000" lnSpcReduction="20000"/>
          </a:bodyPr>
          <a:lstStyle/>
          <a:p>
            <a:pPr algn="l">
              <a:lnSpc>
                <a:spcPct val="110000"/>
              </a:lnSpc>
            </a:pPr>
            <a:r>
              <a:rPr lang="en-US" b="0" i="0" u="none" strike="noStrike" baseline="0" dirty="0">
                <a:latin typeface="TimesLTPro-Roman"/>
              </a:rPr>
              <a:t>Companies must identify products in the decline stage and decide whether to maintain, harvest, or drop them.</a:t>
            </a:r>
          </a:p>
          <a:p>
            <a:pPr algn="l">
              <a:lnSpc>
                <a:spcPct val="110000"/>
              </a:lnSpc>
            </a:pPr>
            <a:r>
              <a:rPr lang="en-US" b="0" i="0" u="none" strike="noStrike" baseline="0" dirty="0">
                <a:latin typeface="TimesLTPro-Roman"/>
              </a:rPr>
              <a:t>Management may decide to </a:t>
            </a:r>
            <a:r>
              <a:rPr lang="en-US" b="0" i="1" u="none" strike="noStrike" baseline="0" dirty="0">
                <a:solidFill>
                  <a:srgbClr val="C00000"/>
                </a:solidFill>
                <a:latin typeface="TimesLTPro-Italic"/>
              </a:rPr>
              <a:t>maintain</a:t>
            </a:r>
            <a:r>
              <a:rPr lang="en-US" b="0" i="1" u="none" strike="noStrike" baseline="0" dirty="0">
                <a:latin typeface="TimesLTPro-Italic"/>
              </a:rPr>
              <a:t> </a:t>
            </a:r>
            <a:r>
              <a:rPr lang="en-US" b="0" i="0" u="none" strike="noStrike" baseline="0" dirty="0">
                <a:latin typeface="TimesLTPro-Roman"/>
              </a:rPr>
              <a:t>its brand, repositioning or reinvigorating it in hopes of moving it back into the growth stage of the product life cycle</a:t>
            </a:r>
          </a:p>
          <a:p>
            <a:pPr algn="l">
              <a:lnSpc>
                <a:spcPct val="110000"/>
              </a:lnSpc>
            </a:pPr>
            <a:r>
              <a:rPr lang="en-US" b="0" i="0" u="none" strike="noStrike" baseline="0" dirty="0">
                <a:latin typeface="TimesLTPro-Roman"/>
              </a:rPr>
              <a:t>Management may decide to </a:t>
            </a:r>
            <a:r>
              <a:rPr lang="en-US" b="0" i="1" u="none" strike="noStrike" baseline="0" dirty="0">
                <a:solidFill>
                  <a:srgbClr val="C00000"/>
                </a:solidFill>
                <a:latin typeface="TimesLTPro-Italic"/>
              </a:rPr>
              <a:t>harvest</a:t>
            </a:r>
            <a:r>
              <a:rPr lang="en-US" b="0" i="1" u="none" strike="noStrike" baseline="0" dirty="0">
                <a:latin typeface="TimesLTPro-Italic"/>
              </a:rPr>
              <a:t> </a:t>
            </a:r>
            <a:r>
              <a:rPr lang="en-US" b="0" i="0" u="none" strike="noStrike" baseline="0" dirty="0">
                <a:latin typeface="TimesLTPro-Roman"/>
              </a:rPr>
              <a:t>the product, which means reducing various costs (plant and equipment, maintenance, R&amp;D, advertising, sales force), hoping that sales hold up. If successful, harvesting will increase the company’s profits in the short run.</a:t>
            </a:r>
          </a:p>
          <a:p>
            <a:pPr algn="l">
              <a:lnSpc>
                <a:spcPct val="110000"/>
              </a:lnSpc>
            </a:pPr>
            <a:r>
              <a:rPr lang="en-US" dirty="0">
                <a:latin typeface="TimesLTPro-Roman"/>
              </a:rPr>
              <a:t>M</a:t>
            </a:r>
            <a:r>
              <a:rPr lang="en-US" b="0" i="0" u="none" strike="noStrike" baseline="0" dirty="0">
                <a:latin typeface="TimesLTPro-Roman"/>
              </a:rPr>
              <a:t>anagement may decide to </a:t>
            </a:r>
            <a:r>
              <a:rPr lang="en-US" b="0" i="1" u="none" strike="noStrike" baseline="0" dirty="0">
                <a:solidFill>
                  <a:srgbClr val="C00000"/>
                </a:solidFill>
                <a:latin typeface="TimesLTPro-Italic"/>
              </a:rPr>
              <a:t>drop</a:t>
            </a:r>
            <a:r>
              <a:rPr lang="en-US" b="0" i="1" u="none" strike="noStrike" baseline="0" dirty="0">
                <a:latin typeface="TimesLTPro-Italic"/>
              </a:rPr>
              <a:t> </a:t>
            </a:r>
            <a:r>
              <a:rPr lang="en-US" b="0" i="0" u="none" strike="noStrike" baseline="0" dirty="0">
                <a:latin typeface="TimesLTPro-Roman"/>
              </a:rPr>
              <a:t>the product from its line. The company can sell the product to another firm or simply liquidate it at salvage value.</a:t>
            </a:r>
            <a:endParaRPr lang="en-US" sz="4000" dirty="0"/>
          </a:p>
        </p:txBody>
      </p:sp>
      <p:sp>
        <p:nvSpPr>
          <p:cNvPr id="6" name="Title 5">
            <a:extLst>
              <a:ext uri="{FF2B5EF4-FFF2-40B4-BE49-F238E27FC236}">
                <a16:creationId xmlns:a16="http://schemas.microsoft.com/office/drawing/2014/main" xmlns="" id="{4B13924D-E3DC-C805-F9D4-7D803A183378}"/>
              </a:ext>
            </a:extLst>
          </p:cNvPr>
          <p:cNvSpPr>
            <a:spLocks noGrp="1"/>
          </p:cNvSpPr>
          <p:nvPr>
            <p:ph type="title"/>
          </p:nvPr>
        </p:nvSpPr>
        <p:spPr/>
        <p:txBody>
          <a:bodyPr/>
          <a:lstStyle/>
          <a:p>
            <a:r>
              <a:rPr lang="en-US" dirty="0"/>
              <a:t>THE PRODUCT LIFE CYCLE</a:t>
            </a:r>
            <a:endParaRPr lang="x-none" dirty="0"/>
          </a:p>
        </p:txBody>
      </p:sp>
      <p:pic>
        <p:nvPicPr>
          <p:cNvPr id="5" name="Picture 4">
            <a:extLst>
              <a:ext uri="{FF2B5EF4-FFF2-40B4-BE49-F238E27FC236}">
                <a16:creationId xmlns:a16="http://schemas.microsoft.com/office/drawing/2014/main" xmlns="" id="{19731AC9-B18D-462B-8795-F1FA1D4B4C13}"/>
              </a:ext>
            </a:extLst>
          </p:cNvPr>
          <p:cNvPicPr>
            <a:picLocks noChangeAspect="1"/>
          </p:cNvPicPr>
          <p:nvPr/>
        </p:nvPicPr>
        <p:blipFill>
          <a:blip r:embed="rId3"/>
          <a:stretch>
            <a:fillRect/>
          </a:stretch>
        </p:blipFill>
        <p:spPr>
          <a:xfrm>
            <a:off x="10282031" y="281343"/>
            <a:ext cx="1909969" cy="1844850"/>
          </a:xfrm>
          <a:prstGeom prst="ellipse">
            <a:avLst/>
          </a:prstGeom>
        </p:spPr>
      </p:pic>
    </p:spTree>
    <p:extLst>
      <p:ext uri="{BB962C8B-B14F-4D97-AF65-F5344CB8AC3E}">
        <p14:creationId xmlns:p14="http://schemas.microsoft.com/office/powerpoint/2010/main" val="20794411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B5B128F-00A9-4C3E-A736-6A3B48F57659}"/>
              </a:ext>
            </a:extLst>
          </p:cNvPr>
          <p:cNvPicPr>
            <a:picLocks noChangeAspect="1"/>
          </p:cNvPicPr>
          <p:nvPr/>
        </p:nvPicPr>
        <p:blipFill>
          <a:blip r:embed="rId2"/>
          <a:stretch>
            <a:fillRect/>
          </a:stretch>
        </p:blipFill>
        <p:spPr>
          <a:xfrm>
            <a:off x="92765" y="0"/>
            <a:ext cx="12099235" cy="6858000"/>
          </a:xfrm>
          <a:prstGeom prst="rect">
            <a:avLst/>
          </a:prstGeom>
        </p:spPr>
      </p:pic>
    </p:spTree>
    <p:extLst>
      <p:ext uri="{BB962C8B-B14F-4D97-AF65-F5344CB8AC3E}">
        <p14:creationId xmlns:p14="http://schemas.microsoft.com/office/powerpoint/2010/main" val="3722650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BA82A390-B5C1-4023-9E5A-DF2A2313CF01}"/>
              </a:ext>
            </a:extLst>
          </p:cNvPr>
          <p:cNvPicPr>
            <a:picLocks noChangeAspect="1"/>
          </p:cNvPicPr>
          <p:nvPr/>
        </p:nvPicPr>
        <p:blipFill>
          <a:blip r:embed="rId2"/>
          <a:stretch>
            <a:fillRect/>
          </a:stretch>
        </p:blipFill>
        <p:spPr>
          <a:xfrm>
            <a:off x="730443" y="436418"/>
            <a:ext cx="10562495" cy="5860253"/>
          </a:xfrm>
          <a:prstGeom prst="rect">
            <a:avLst/>
          </a:prstGeom>
        </p:spPr>
      </p:pic>
    </p:spTree>
    <p:extLst>
      <p:ext uri="{BB962C8B-B14F-4D97-AF65-F5344CB8AC3E}">
        <p14:creationId xmlns:p14="http://schemas.microsoft.com/office/powerpoint/2010/main" val="7269169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436232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6D57B47-7F55-4A53-86C7-970CB188BA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327</TotalTime>
  <Words>2787</Words>
  <Application>Microsoft Office PowerPoint</Application>
  <PresentationFormat>مخصص</PresentationFormat>
  <Paragraphs>293</Paragraphs>
  <Slides>52</Slides>
  <Notes>35</Notes>
  <HiddenSlides>0</HiddenSlides>
  <MMClips>0</MMClips>
  <ScaleCrop>false</ScaleCrop>
  <HeadingPairs>
    <vt:vector size="4" baseType="variant">
      <vt:variant>
        <vt:lpstr>نسق</vt:lpstr>
      </vt:variant>
      <vt:variant>
        <vt:i4>1</vt:i4>
      </vt:variant>
      <vt:variant>
        <vt:lpstr>عناوين الشرائح</vt:lpstr>
      </vt:variant>
      <vt:variant>
        <vt:i4>52</vt:i4>
      </vt:variant>
    </vt:vector>
  </HeadingPairs>
  <TitlesOfParts>
    <vt:vector size="53" baseType="lpstr">
      <vt:lpstr>Office Theme</vt:lpstr>
      <vt:lpstr>عرض تقديمي في PowerPoint</vt:lpstr>
      <vt:lpstr>عرض تقديمي في PowerPoint</vt:lpstr>
      <vt:lpstr>عرض تقديمي في PowerPoint</vt:lpstr>
      <vt:lpstr>Product &amp; Services</vt:lpstr>
      <vt:lpstr>Level of Product &amp; Services</vt:lpstr>
      <vt:lpstr>عرض تقديمي في PowerPoint</vt:lpstr>
      <vt:lpstr>عرض تقديمي في PowerPoint</vt:lpstr>
      <vt:lpstr>Product and service classifications</vt:lpstr>
      <vt:lpstr>    Consumer Products Classification</vt:lpstr>
      <vt:lpstr>    Industrial Products Classification</vt:lpstr>
      <vt:lpstr>عرض تقديمي في PowerPoint</vt:lpstr>
      <vt:lpstr>    Product and service Decisions</vt:lpstr>
      <vt:lpstr>INDIVIDUAL PRODUCT DECISIONS</vt:lpstr>
      <vt:lpstr>Product Attributes</vt:lpstr>
      <vt:lpstr>Product Attributes</vt:lpstr>
      <vt:lpstr>Product Attributes</vt:lpstr>
      <vt:lpstr>Product Attributes</vt:lpstr>
      <vt:lpstr>        BRANDING</vt:lpstr>
      <vt:lpstr>BRANDING</vt:lpstr>
      <vt:lpstr>BRANDING</vt:lpstr>
      <vt:lpstr>BRANDING POSITIONING EXAMPLE</vt:lpstr>
      <vt:lpstr>BRAND NAME SELECTION</vt:lpstr>
      <vt:lpstr>BRANDING</vt:lpstr>
      <vt:lpstr>عرض تقديمي في PowerPoint</vt:lpstr>
      <vt:lpstr>عرض تقديمي في PowerPoint</vt:lpstr>
      <vt:lpstr>عرض تقديمي في PowerPoint</vt:lpstr>
      <vt:lpstr>عرض تقديمي في PowerPoint</vt:lpstr>
      <vt:lpstr>عرض تقديمي في PowerPoint</vt:lpstr>
      <vt:lpstr>LABELING</vt:lpstr>
      <vt:lpstr>LABELING</vt:lpstr>
      <vt:lpstr>Product support services</vt:lpstr>
      <vt:lpstr>    Product and service Decisions</vt:lpstr>
      <vt:lpstr>Product Line Decisions</vt:lpstr>
      <vt:lpstr>Product line decisions</vt:lpstr>
      <vt:lpstr>Product line decisions</vt:lpstr>
      <vt:lpstr>Product Mix decisions</vt:lpstr>
      <vt:lpstr>Product mix decisions</vt:lpstr>
      <vt:lpstr>Product Mix Example</vt:lpstr>
      <vt:lpstr>Nature and Characteristics of Services</vt:lpstr>
      <vt:lpstr> Product Life Cycle Definition </vt:lpstr>
      <vt:lpstr>THE PRODUCT LIFE CYCLE</vt:lpstr>
      <vt:lpstr>THE PRODUCT LIFE CYCLE</vt:lpstr>
      <vt:lpstr>THE PRODUCT LIFE CYCLE</vt:lpstr>
      <vt:lpstr>THE PRODUCT LIFE CYCLE</vt:lpstr>
      <vt:lpstr>THE PRODUCT LIFE CYCLE</vt:lpstr>
      <vt:lpstr>THE PRODUCT LIFE CYCLE</vt:lpstr>
      <vt:lpstr>THE PRODUCT LIFE CYCLE</vt:lpstr>
      <vt:lpstr>THE PRODUCT LIFE CYCLE</vt:lpstr>
      <vt:lpstr>THE PRODUCT LIFE CYCLE</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34</cp:revision>
  <dcterms:created xsi:type="dcterms:W3CDTF">2023-04-29T09:08:00Z</dcterms:created>
  <dcterms:modified xsi:type="dcterms:W3CDTF">2024-07-12T08:21:36Z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