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38.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37.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5.xml" ContentType="application/vnd.openxmlformats-officedocument.presentationml.notesSlide+xml"/>
  <Override PartName="/ppt/notesSlides/notesSlide3.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8.xml" ContentType="application/vnd.openxmlformats-officedocument.presentationml.notes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diagrams/drawing1.xml" ContentType="application/vnd.ms-office.drawingml.diagramDrawing+xml"/>
  <Override PartName="/ppt/diagrams/colors1.xml" ContentType="application/vnd.openxmlformats-officedocument.drawingml.diagramColors+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606" r:id="rId2"/>
    <p:sldId id="607" r:id="rId3"/>
    <p:sldId id="313" r:id="rId4"/>
    <p:sldId id="276" r:id="rId5"/>
    <p:sldId id="256" r:id="rId6"/>
    <p:sldId id="482" r:id="rId7"/>
    <p:sldId id="596" r:id="rId8"/>
    <p:sldId id="582" r:id="rId9"/>
    <p:sldId id="583" r:id="rId10"/>
    <p:sldId id="527" r:id="rId11"/>
    <p:sldId id="598" r:id="rId12"/>
    <p:sldId id="597" r:id="rId13"/>
    <p:sldId id="599" r:id="rId14"/>
    <p:sldId id="600" r:id="rId15"/>
    <p:sldId id="601" r:id="rId16"/>
    <p:sldId id="483" r:id="rId17"/>
    <p:sldId id="584" r:id="rId18"/>
    <p:sldId id="602" r:id="rId19"/>
    <p:sldId id="528" r:id="rId20"/>
    <p:sldId id="585" r:id="rId21"/>
    <p:sldId id="486" r:id="rId22"/>
    <p:sldId id="495" r:id="rId23"/>
    <p:sldId id="537" r:id="rId24"/>
    <p:sldId id="586" r:id="rId25"/>
    <p:sldId id="565" r:id="rId26"/>
    <p:sldId id="594" r:id="rId27"/>
    <p:sldId id="587" r:id="rId28"/>
    <p:sldId id="595" r:id="rId29"/>
    <p:sldId id="566" r:id="rId30"/>
    <p:sldId id="588" r:id="rId31"/>
    <p:sldId id="539" r:id="rId32"/>
    <p:sldId id="575" r:id="rId33"/>
    <p:sldId id="542" r:id="rId34"/>
    <p:sldId id="544" r:id="rId35"/>
    <p:sldId id="591" r:id="rId36"/>
    <p:sldId id="545" r:id="rId37"/>
    <p:sldId id="589" r:id="rId38"/>
    <p:sldId id="546" r:id="rId39"/>
    <p:sldId id="541" r:id="rId40"/>
    <p:sldId id="590" r:id="rId41"/>
    <p:sldId id="540" r:id="rId42"/>
    <p:sldId id="496" r:id="rId43"/>
    <p:sldId id="573" r:id="rId44"/>
    <p:sldId id="592" r:id="rId45"/>
    <p:sldId id="593" r:id="rId46"/>
    <p:sldId id="550" r:id="rId47"/>
    <p:sldId id="551" r:id="rId48"/>
    <p:sldId id="552" r:id="rId49"/>
    <p:sldId id="554" r:id="rId50"/>
    <p:sldId id="580" r:id="rId51"/>
    <p:sldId id="6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6"/>
            <p14:sldId id="607"/>
            <p14:sldId id="313"/>
            <p14:sldId id="276"/>
            <p14:sldId id="256"/>
            <p14:sldId id="482"/>
            <p14:sldId id="596"/>
            <p14:sldId id="582"/>
            <p14:sldId id="583"/>
            <p14:sldId id="527"/>
            <p14:sldId id="598"/>
            <p14:sldId id="597"/>
            <p14:sldId id="599"/>
            <p14:sldId id="600"/>
            <p14:sldId id="601"/>
            <p14:sldId id="483"/>
            <p14:sldId id="584"/>
            <p14:sldId id="602"/>
            <p14:sldId id="528"/>
            <p14:sldId id="585"/>
            <p14:sldId id="486"/>
            <p14:sldId id="495"/>
            <p14:sldId id="537"/>
            <p14:sldId id="586"/>
            <p14:sldId id="565"/>
            <p14:sldId id="594"/>
            <p14:sldId id="587"/>
            <p14:sldId id="595"/>
            <p14:sldId id="566"/>
            <p14:sldId id="588"/>
            <p14:sldId id="539"/>
            <p14:sldId id="575"/>
            <p14:sldId id="542"/>
            <p14:sldId id="544"/>
            <p14:sldId id="591"/>
            <p14:sldId id="545"/>
            <p14:sldId id="589"/>
            <p14:sldId id="546"/>
            <p14:sldId id="541"/>
            <p14:sldId id="590"/>
            <p14:sldId id="540"/>
            <p14:sldId id="496"/>
            <p14:sldId id="573"/>
            <p14:sldId id="592"/>
            <p14:sldId id="593"/>
            <p14:sldId id="550"/>
            <p14:sldId id="551"/>
            <p14:sldId id="552"/>
            <p14:sldId id="554"/>
            <p14:sldId id="580"/>
            <p14:sldId id="60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1" autoAdjust="0"/>
    <p:restoredTop sz="93738" autoAdjust="0"/>
  </p:normalViewPr>
  <p:slideViewPr>
    <p:cSldViewPr snapToGrid="0">
      <p:cViewPr varScale="1">
        <p:scale>
          <a:sx n="74" d="100"/>
          <a:sy n="74" d="100"/>
        </p:scale>
        <p:origin x="318"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54EEF3-46CA-4816-B0D7-03405748D86E}"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pPr rtl="1"/>
          <a:endParaRPr lang="ar-SA"/>
        </a:p>
      </dgm:t>
    </dgm:pt>
    <dgm:pt modelId="{CE7FFF0C-0A69-458A-B484-B61B37CD7438}">
      <dgm:prSet phldrT="[نص]" custT="1"/>
      <dgm:spPr/>
      <dgm:t>
        <a:bodyPr/>
        <a:lstStyle/>
        <a:p>
          <a:pPr rtl="1"/>
          <a:r>
            <a:rPr lang="ar-SA" sz="1600" dirty="0" smtClean="0">
              <a:solidFill>
                <a:schemeClr val="bg1"/>
              </a:solidFill>
              <a:latin typeface="Alexandria" pitchFamily="2" charset="-78"/>
              <a:cs typeface="Alexandria" pitchFamily="2" charset="-78"/>
            </a:rPr>
            <a:t>الحفاظ على الأمانة العلمية</a:t>
          </a:r>
          <a:endParaRPr lang="ar-SA" sz="1600" dirty="0">
            <a:solidFill>
              <a:schemeClr val="bg1"/>
            </a:solidFill>
            <a:latin typeface="Alexandria" pitchFamily="2" charset="-78"/>
            <a:cs typeface="Alexandria" pitchFamily="2" charset="-78"/>
          </a:endParaRPr>
        </a:p>
      </dgm:t>
    </dgm:pt>
    <dgm:pt modelId="{F8911AFA-5FC5-4AAD-B1FC-1F87E099881A}" type="parTrans" cxnId="{1041F778-3783-4297-8A91-F11CA8148E65}">
      <dgm:prSet/>
      <dgm:spPr/>
      <dgm:t>
        <a:bodyPr/>
        <a:lstStyle/>
        <a:p>
          <a:pPr rtl="1"/>
          <a:endParaRPr lang="ar-SA"/>
        </a:p>
      </dgm:t>
    </dgm:pt>
    <dgm:pt modelId="{791973CE-F0C2-4D42-AAE4-080F58157116}" type="sibTrans" cxnId="{1041F778-3783-4297-8A91-F11CA8148E65}">
      <dgm:prSet/>
      <dgm:spPr/>
      <dgm:t>
        <a:bodyPr/>
        <a:lstStyle/>
        <a:p>
          <a:pPr rtl="1"/>
          <a:endParaRPr lang="ar-SA"/>
        </a:p>
      </dgm:t>
    </dgm:pt>
    <dgm:pt modelId="{5FA7BF3B-70D3-42D8-B52F-A71C001ED4EA}">
      <dgm:prSet custT="1"/>
      <dgm:spPr/>
      <dgm:t>
        <a:bodyPr/>
        <a:lstStyle/>
        <a:p>
          <a:pPr rtl="1"/>
          <a:r>
            <a:rPr lang="ar-SA" sz="1600" dirty="0" smtClean="0">
              <a:solidFill>
                <a:schemeClr val="bg1"/>
              </a:solidFill>
              <a:latin typeface="Alexandria" pitchFamily="2" charset="-78"/>
              <a:cs typeface="Alexandria" pitchFamily="2" charset="-78"/>
            </a:rPr>
            <a:t>تعزيز النتائج التي وقع التوصل إليها من خلال طبيعة المصادر والمراجع المعتمدة في البحث. </a:t>
          </a:r>
          <a:endParaRPr lang="en-US" sz="1600" dirty="0">
            <a:solidFill>
              <a:schemeClr val="bg1"/>
            </a:solidFill>
            <a:latin typeface="Alexandria" pitchFamily="2" charset="-78"/>
            <a:cs typeface="Alexandria" pitchFamily="2" charset="-78"/>
          </a:endParaRPr>
        </a:p>
      </dgm:t>
    </dgm:pt>
    <dgm:pt modelId="{A5F6ED84-401A-4A82-8CAD-FB45A56106B8}" type="parTrans" cxnId="{0D292537-FFE9-4042-B3EA-9FF04DABCC46}">
      <dgm:prSet/>
      <dgm:spPr/>
      <dgm:t>
        <a:bodyPr/>
        <a:lstStyle/>
        <a:p>
          <a:pPr rtl="1"/>
          <a:endParaRPr lang="ar-SA"/>
        </a:p>
      </dgm:t>
    </dgm:pt>
    <dgm:pt modelId="{E1749217-D2F2-4722-BA4F-B88944E3F299}" type="sibTrans" cxnId="{0D292537-FFE9-4042-B3EA-9FF04DABCC46}">
      <dgm:prSet/>
      <dgm:spPr/>
      <dgm:t>
        <a:bodyPr/>
        <a:lstStyle/>
        <a:p>
          <a:pPr rtl="1"/>
          <a:endParaRPr lang="ar-SA"/>
        </a:p>
      </dgm:t>
    </dgm:pt>
    <dgm:pt modelId="{AF6775DE-7F24-40FF-9CDD-4D2981C76CD4}">
      <dgm:prSet custT="1"/>
      <dgm:spPr/>
      <dgm:t>
        <a:bodyPr/>
        <a:lstStyle/>
        <a:p>
          <a:pPr rtl="1"/>
          <a:r>
            <a:rPr lang="ar-SA" sz="1600" dirty="0" err="1" smtClean="0">
              <a:solidFill>
                <a:schemeClr val="bg1"/>
              </a:solidFill>
              <a:latin typeface="Alexandria" pitchFamily="2" charset="-78"/>
              <a:cs typeface="Alexandria" pitchFamily="2" charset="-78"/>
            </a:rPr>
            <a:t>بیان</a:t>
          </a:r>
          <a:r>
            <a:rPr lang="ar-SA" sz="1600" dirty="0" smtClean="0">
              <a:solidFill>
                <a:schemeClr val="bg1"/>
              </a:solidFill>
              <a:latin typeface="Alexandria" pitchFamily="2" charset="-78"/>
              <a:cs typeface="Alexandria" pitchFamily="2" charset="-78"/>
            </a:rPr>
            <a:t> مدى حداثة المعلومات المعتمدة في البحث، استنادا إلى معلومات التوثيق الخاصة بالمصادر والمراجع الإسهام في التراكم المعرفي للعلوم الذي يعد إحدى وسائل تطويرها.</a:t>
          </a:r>
          <a:endParaRPr lang="en-US" sz="1600" dirty="0">
            <a:solidFill>
              <a:schemeClr val="bg1"/>
            </a:solidFill>
            <a:latin typeface="Alexandria" pitchFamily="2" charset="-78"/>
            <a:cs typeface="Alexandria" pitchFamily="2" charset="-78"/>
          </a:endParaRPr>
        </a:p>
      </dgm:t>
    </dgm:pt>
    <dgm:pt modelId="{AE078BC6-128C-4CD1-87A1-D700859E8119}" type="parTrans" cxnId="{EF387603-7012-4E52-A0C4-AC8158B3DE90}">
      <dgm:prSet/>
      <dgm:spPr/>
      <dgm:t>
        <a:bodyPr/>
        <a:lstStyle/>
        <a:p>
          <a:pPr rtl="1"/>
          <a:endParaRPr lang="ar-SA"/>
        </a:p>
      </dgm:t>
    </dgm:pt>
    <dgm:pt modelId="{AF64BD9A-A088-41A0-B808-DF2AE3B15238}" type="sibTrans" cxnId="{EF387603-7012-4E52-A0C4-AC8158B3DE90}">
      <dgm:prSet/>
      <dgm:spPr/>
      <dgm:t>
        <a:bodyPr/>
        <a:lstStyle/>
        <a:p>
          <a:pPr rtl="1"/>
          <a:endParaRPr lang="ar-SA"/>
        </a:p>
      </dgm:t>
    </dgm:pt>
    <dgm:pt modelId="{6C017D68-CE6D-48A6-8697-F647152CA3E8}">
      <dgm:prSet custT="1"/>
      <dgm:spPr/>
      <dgm:t>
        <a:bodyPr/>
        <a:lstStyle/>
        <a:p>
          <a:pPr rtl="1"/>
          <a:r>
            <a:rPr lang="ar-SA" sz="1600" dirty="0" smtClean="0">
              <a:solidFill>
                <a:schemeClr val="bg1"/>
              </a:solidFill>
              <a:latin typeface="Alexandria" pitchFamily="2" charset="-78"/>
              <a:cs typeface="Alexandria" pitchFamily="2" charset="-78"/>
            </a:rPr>
            <a:t>الإسهام في بيان السرقات العلمية في توثيق المعلومات المنقولة عن الغير دون توثيق.</a:t>
          </a:r>
          <a:endParaRPr lang="en-US" sz="1600" dirty="0">
            <a:solidFill>
              <a:schemeClr val="bg1"/>
            </a:solidFill>
            <a:latin typeface="Alexandria" pitchFamily="2" charset="-78"/>
            <a:cs typeface="Alexandria" pitchFamily="2" charset="-78"/>
          </a:endParaRPr>
        </a:p>
      </dgm:t>
    </dgm:pt>
    <dgm:pt modelId="{7A34D1E0-E071-4CE6-9244-8FCC5DB4F469}" type="parTrans" cxnId="{ACCD5B60-4DE4-422C-9697-39B7325376BE}">
      <dgm:prSet/>
      <dgm:spPr/>
      <dgm:t>
        <a:bodyPr/>
        <a:lstStyle/>
        <a:p>
          <a:pPr rtl="1"/>
          <a:endParaRPr lang="ar-SA"/>
        </a:p>
      </dgm:t>
    </dgm:pt>
    <dgm:pt modelId="{B9DD16C2-EF61-4CB5-BD27-969C315D853B}" type="sibTrans" cxnId="{ACCD5B60-4DE4-422C-9697-39B7325376BE}">
      <dgm:prSet/>
      <dgm:spPr/>
      <dgm:t>
        <a:bodyPr/>
        <a:lstStyle/>
        <a:p>
          <a:pPr rtl="1"/>
          <a:endParaRPr lang="ar-SA"/>
        </a:p>
      </dgm:t>
    </dgm:pt>
    <dgm:pt modelId="{AAED92B2-BDF7-487A-8312-A07924EB70D7}">
      <dgm:prSet custT="1"/>
      <dgm:spPr/>
      <dgm:t>
        <a:bodyPr/>
        <a:lstStyle/>
        <a:p>
          <a:pPr rtl="1"/>
          <a:r>
            <a:rPr lang="ar-SA" sz="1600" dirty="0" smtClean="0">
              <a:solidFill>
                <a:schemeClr val="bg1"/>
              </a:solidFill>
              <a:latin typeface="Alexandria" pitchFamily="2" charset="-78"/>
              <a:cs typeface="Alexandria" pitchFamily="2" charset="-78"/>
            </a:rPr>
            <a:t>توحيد لغة البحث العلمي. </a:t>
          </a:r>
          <a:endParaRPr lang="en-US" sz="1600" dirty="0">
            <a:solidFill>
              <a:schemeClr val="bg1"/>
            </a:solidFill>
            <a:latin typeface="Alexandria" pitchFamily="2" charset="-78"/>
            <a:cs typeface="Alexandria" pitchFamily="2" charset="-78"/>
          </a:endParaRPr>
        </a:p>
      </dgm:t>
    </dgm:pt>
    <dgm:pt modelId="{E2A44B7C-4AB8-4CB9-B6D0-FB9DA680F6FC}" type="parTrans" cxnId="{1A59C470-3E50-4A2F-A314-56A0E32186AB}">
      <dgm:prSet/>
      <dgm:spPr/>
      <dgm:t>
        <a:bodyPr/>
        <a:lstStyle/>
        <a:p>
          <a:pPr rtl="1"/>
          <a:endParaRPr lang="ar-SA"/>
        </a:p>
      </dgm:t>
    </dgm:pt>
    <dgm:pt modelId="{399BA42F-5E78-4EF0-BEF2-06F32EB154D2}" type="sibTrans" cxnId="{1A59C470-3E50-4A2F-A314-56A0E32186AB}">
      <dgm:prSet/>
      <dgm:spPr/>
      <dgm:t>
        <a:bodyPr/>
        <a:lstStyle/>
        <a:p>
          <a:pPr rtl="1"/>
          <a:endParaRPr lang="ar-SA"/>
        </a:p>
      </dgm:t>
    </dgm:pt>
    <dgm:pt modelId="{F266BD97-5DE7-4FE1-8CED-2F701DC17373}" type="pres">
      <dgm:prSet presAssocID="{D254EEF3-46CA-4816-B0D7-03405748D86E}" presName="diagram" presStyleCnt="0">
        <dgm:presLayoutVars>
          <dgm:dir/>
          <dgm:resizeHandles val="exact"/>
        </dgm:presLayoutVars>
      </dgm:prSet>
      <dgm:spPr/>
      <dgm:t>
        <a:bodyPr/>
        <a:lstStyle/>
        <a:p>
          <a:pPr rtl="1"/>
          <a:endParaRPr lang="ar-SA"/>
        </a:p>
      </dgm:t>
    </dgm:pt>
    <dgm:pt modelId="{80C16409-7A1A-4F2A-B249-B9334F96BE11}" type="pres">
      <dgm:prSet presAssocID="{CE7FFF0C-0A69-458A-B484-B61B37CD7438}" presName="node" presStyleLbl="node1" presStyleIdx="0" presStyleCnt="5" custLinFactNeighborX="-56319" custLinFactNeighborY="-494">
        <dgm:presLayoutVars>
          <dgm:bulletEnabled val="1"/>
        </dgm:presLayoutVars>
      </dgm:prSet>
      <dgm:spPr/>
      <dgm:t>
        <a:bodyPr/>
        <a:lstStyle/>
        <a:p>
          <a:pPr rtl="1"/>
          <a:endParaRPr lang="ar-SA"/>
        </a:p>
      </dgm:t>
    </dgm:pt>
    <dgm:pt modelId="{5C8DB109-E889-422C-8199-CBF505BC872F}" type="pres">
      <dgm:prSet presAssocID="{791973CE-F0C2-4D42-AAE4-080F58157116}" presName="sibTrans" presStyleLbl="sibTrans2D1" presStyleIdx="0" presStyleCnt="4"/>
      <dgm:spPr/>
      <dgm:t>
        <a:bodyPr/>
        <a:lstStyle/>
        <a:p>
          <a:pPr rtl="1"/>
          <a:endParaRPr lang="ar-SA"/>
        </a:p>
      </dgm:t>
    </dgm:pt>
    <dgm:pt modelId="{60E7137B-B3E7-48CB-9C84-1E7E9089554F}" type="pres">
      <dgm:prSet presAssocID="{791973CE-F0C2-4D42-AAE4-080F58157116}" presName="connectorText" presStyleLbl="sibTrans2D1" presStyleIdx="0" presStyleCnt="4"/>
      <dgm:spPr/>
      <dgm:t>
        <a:bodyPr/>
        <a:lstStyle/>
        <a:p>
          <a:pPr rtl="1"/>
          <a:endParaRPr lang="ar-SA"/>
        </a:p>
      </dgm:t>
    </dgm:pt>
    <dgm:pt modelId="{00D48CDD-6A79-4898-8ADB-0E150568D2E0}" type="pres">
      <dgm:prSet presAssocID="{5FA7BF3B-70D3-42D8-B52F-A71C001ED4EA}" presName="node" presStyleLbl="node1" presStyleIdx="1" presStyleCnt="5">
        <dgm:presLayoutVars>
          <dgm:bulletEnabled val="1"/>
        </dgm:presLayoutVars>
      </dgm:prSet>
      <dgm:spPr/>
      <dgm:t>
        <a:bodyPr/>
        <a:lstStyle/>
        <a:p>
          <a:pPr rtl="1"/>
          <a:endParaRPr lang="ar-SA"/>
        </a:p>
      </dgm:t>
    </dgm:pt>
    <dgm:pt modelId="{E629C2BD-1EE1-4801-92BD-F17A228EE05B}" type="pres">
      <dgm:prSet presAssocID="{E1749217-D2F2-4722-BA4F-B88944E3F299}" presName="sibTrans" presStyleLbl="sibTrans2D1" presStyleIdx="1" presStyleCnt="4"/>
      <dgm:spPr/>
      <dgm:t>
        <a:bodyPr/>
        <a:lstStyle/>
        <a:p>
          <a:pPr rtl="1"/>
          <a:endParaRPr lang="ar-SA"/>
        </a:p>
      </dgm:t>
    </dgm:pt>
    <dgm:pt modelId="{25C0ACE7-769E-4726-BE12-A18B6ECC9401}" type="pres">
      <dgm:prSet presAssocID="{E1749217-D2F2-4722-BA4F-B88944E3F299}" presName="connectorText" presStyleLbl="sibTrans2D1" presStyleIdx="1" presStyleCnt="4"/>
      <dgm:spPr/>
      <dgm:t>
        <a:bodyPr/>
        <a:lstStyle/>
        <a:p>
          <a:pPr rtl="1"/>
          <a:endParaRPr lang="ar-SA"/>
        </a:p>
      </dgm:t>
    </dgm:pt>
    <dgm:pt modelId="{202D24A8-EDD0-4096-923A-89F4D099A2D7}" type="pres">
      <dgm:prSet presAssocID="{AF6775DE-7F24-40FF-9CDD-4D2981C76CD4}" presName="node" presStyleLbl="node1" presStyleIdx="2" presStyleCnt="5" custScaleX="127866">
        <dgm:presLayoutVars>
          <dgm:bulletEnabled val="1"/>
        </dgm:presLayoutVars>
      </dgm:prSet>
      <dgm:spPr/>
      <dgm:t>
        <a:bodyPr/>
        <a:lstStyle/>
        <a:p>
          <a:pPr rtl="1"/>
          <a:endParaRPr lang="ar-SA"/>
        </a:p>
      </dgm:t>
    </dgm:pt>
    <dgm:pt modelId="{13A6EF76-42CA-44A2-B1A7-38FA1B99495F}" type="pres">
      <dgm:prSet presAssocID="{AF64BD9A-A088-41A0-B808-DF2AE3B15238}" presName="sibTrans" presStyleLbl="sibTrans2D1" presStyleIdx="2" presStyleCnt="4"/>
      <dgm:spPr/>
      <dgm:t>
        <a:bodyPr/>
        <a:lstStyle/>
        <a:p>
          <a:pPr rtl="1"/>
          <a:endParaRPr lang="ar-SA"/>
        </a:p>
      </dgm:t>
    </dgm:pt>
    <dgm:pt modelId="{0E89D35D-6581-41EC-99BD-7D3000BD7C97}" type="pres">
      <dgm:prSet presAssocID="{AF64BD9A-A088-41A0-B808-DF2AE3B15238}" presName="connectorText" presStyleLbl="sibTrans2D1" presStyleIdx="2" presStyleCnt="4"/>
      <dgm:spPr/>
      <dgm:t>
        <a:bodyPr/>
        <a:lstStyle/>
        <a:p>
          <a:pPr rtl="1"/>
          <a:endParaRPr lang="ar-SA"/>
        </a:p>
      </dgm:t>
    </dgm:pt>
    <dgm:pt modelId="{9D5EE801-2D1D-42EC-8884-E382000A0764}" type="pres">
      <dgm:prSet presAssocID="{6C017D68-CE6D-48A6-8697-F647152CA3E8}" presName="node" presStyleLbl="node1" presStyleIdx="3" presStyleCnt="5">
        <dgm:presLayoutVars>
          <dgm:bulletEnabled val="1"/>
        </dgm:presLayoutVars>
      </dgm:prSet>
      <dgm:spPr/>
      <dgm:t>
        <a:bodyPr/>
        <a:lstStyle/>
        <a:p>
          <a:pPr rtl="1"/>
          <a:endParaRPr lang="ar-SA"/>
        </a:p>
      </dgm:t>
    </dgm:pt>
    <dgm:pt modelId="{9317C6C5-5B32-4BEA-88FD-48E8A2A1B787}" type="pres">
      <dgm:prSet presAssocID="{B9DD16C2-EF61-4CB5-BD27-969C315D853B}" presName="sibTrans" presStyleLbl="sibTrans2D1" presStyleIdx="3" presStyleCnt="4"/>
      <dgm:spPr/>
      <dgm:t>
        <a:bodyPr/>
        <a:lstStyle/>
        <a:p>
          <a:pPr rtl="1"/>
          <a:endParaRPr lang="ar-SA"/>
        </a:p>
      </dgm:t>
    </dgm:pt>
    <dgm:pt modelId="{B774B1A1-2D4D-4CA0-A137-C17DB7784F8E}" type="pres">
      <dgm:prSet presAssocID="{B9DD16C2-EF61-4CB5-BD27-969C315D853B}" presName="connectorText" presStyleLbl="sibTrans2D1" presStyleIdx="3" presStyleCnt="4"/>
      <dgm:spPr/>
      <dgm:t>
        <a:bodyPr/>
        <a:lstStyle/>
        <a:p>
          <a:pPr rtl="1"/>
          <a:endParaRPr lang="ar-SA"/>
        </a:p>
      </dgm:t>
    </dgm:pt>
    <dgm:pt modelId="{F1AFEE31-DD95-4C0B-B6F7-7CD81AD59785}" type="pres">
      <dgm:prSet presAssocID="{AAED92B2-BDF7-487A-8312-A07924EB70D7}" presName="node" presStyleLbl="node1" presStyleIdx="4" presStyleCnt="5">
        <dgm:presLayoutVars>
          <dgm:bulletEnabled val="1"/>
        </dgm:presLayoutVars>
      </dgm:prSet>
      <dgm:spPr/>
      <dgm:t>
        <a:bodyPr/>
        <a:lstStyle/>
        <a:p>
          <a:pPr rtl="1"/>
          <a:endParaRPr lang="ar-SA"/>
        </a:p>
      </dgm:t>
    </dgm:pt>
  </dgm:ptLst>
  <dgm:cxnLst>
    <dgm:cxn modelId="{ACCD5B60-4DE4-422C-9697-39B7325376BE}" srcId="{D254EEF3-46CA-4816-B0D7-03405748D86E}" destId="{6C017D68-CE6D-48A6-8697-F647152CA3E8}" srcOrd="3" destOrd="0" parTransId="{7A34D1E0-E071-4CE6-9244-8FCC5DB4F469}" sibTransId="{B9DD16C2-EF61-4CB5-BD27-969C315D853B}"/>
    <dgm:cxn modelId="{13F50B93-08B5-46CC-93FD-513DBCFF4A81}" type="presOf" srcId="{E1749217-D2F2-4722-BA4F-B88944E3F299}" destId="{E629C2BD-1EE1-4801-92BD-F17A228EE05B}" srcOrd="0" destOrd="0" presId="urn:microsoft.com/office/officeart/2005/8/layout/process5"/>
    <dgm:cxn modelId="{50298E4F-FD3D-4270-BDFF-3AD62E56AE3D}" type="presOf" srcId="{AF6775DE-7F24-40FF-9CDD-4D2981C76CD4}" destId="{202D24A8-EDD0-4096-923A-89F4D099A2D7}" srcOrd="0" destOrd="0" presId="urn:microsoft.com/office/officeart/2005/8/layout/process5"/>
    <dgm:cxn modelId="{5561FCFB-BB55-477C-8485-50677434800D}" type="presOf" srcId="{B9DD16C2-EF61-4CB5-BD27-969C315D853B}" destId="{9317C6C5-5B32-4BEA-88FD-48E8A2A1B787}" srcOrd="0" destOrd="0" presId="urn:microsoft.com/office/officeart/2005/8/layout/process5"/>
    <dgm:cxn modelId="{EF387603-7012-4E52-A0C4-AC8158B3DE90}" srcId="{D254EEF3-46CA-4816-B0D7-03405748D86E}" destId="{AF6775DE-7F24-40FF-9CDD-4D2981C76CD4}" srcOrd="2" destOrd="0" parTransId="{AE078BC6-128C-4CD1-87A1-D700859E8119}" sibTransId="{AF64BD9A-A088-41A0-B808-DF2AE3B15238}"/>
    <dgm:cxn modelId="{1041F778-3783-4297-8A91-F11CA8148E65}" srcId="{D254EEF3-46CA-4816-B0D7-03405748D86E}" destId="{CE7FFF0C-0A69-458A-B484-B61B37CD7438}" srcOrd="0" destOrd="0" parTransId="{F8911AFA-5FC5-4AAD-B1FC-1F87E099881A}" sibTransId="{791973CE-F0C2-4D42-AAE4-080F58157116}"/>
    <dgm:cxn modelId="{108DE930-8C25-449A-918B-A168E97EBC90}" type="presOf" srcId="{6C017D68-CE6D-48A6-8697-F647152CA3E8}" destId="{9D5EE801-2D1D-42EC-8884-E382000A0764}" srcOrd="0" destOrd="0" presId="urn:microsoft.com/office/officeart/2005/8/layout/process5"/>
    <dgm:cxn modelId="{8FAEE9F7-BF15-401D-BF1D-CA2C7116E86E}" type="presOf" srcId="{AF64BD9A-A088-41A0-B808-DF2AE3B15238}" destId="{0E89D35D-6581-41EC-99BD-7D3000BD7C97}" srcOrd="1" destOrd="0" presId="urn:microsoft.com/office/officeart/2005/8/layout/process5"/>
    <dgm:cxn modelId="{CAD54D53-7280-41E9-8CF2-71B9B4D225F0}" type="presOf" srcId="{E1749217-D2F2-4722-BA4F-B88944E3F299}" destId="{25C0ACE7-769E-4726-BE12-A18B6ECC9401}" srcOrd="1" destOrd="0" presId="urn:microsoft.com/office/officeart/2005/8/layout/process5"/>
    <dgm:cxn modelId="{C019F30E-F225-41DD-98F3-F4BEDB4DA3EF}" type="presOf" srcId="{791973CE-F0C2-4D42-AAE4-080F58157116}" destId="{60E7137B-B3E7-48CB-9C84-1E7E9089554F}" srcOrd="1" destOrd="0" presId="urn:microsoft.com/office/officeart/2005/8/layout/process5"/>
    <dgm:cxn modelId="{9F4724B9-A1CD-4874-8F10-C7B6F10E80B9}" type="presOf" srcId="{B9DD16C2-EF61-4CB5-BD27-969C315D853B}" destId="{B774B1A1-2D4D-4CA0-A137-C17DB7784F8E}" srcOrd="1" destOrd="0" presId="urn:microsoft.com/office/officeart/2005/8/layout/process5"/>
    <dgm:cxn modelId="{56987D8F-4E60-418F-866A-68AFCBE7324B}" type="presOf" srcId="{5FA7BF3B-70D3-42D8-B52F-A71C001ED4EA}" destId="{00D48CDD-6A79-4898-8ADB-0E150568D2E0}" srcOrd="0" destOrd="0" presId="urn:microsoft.com/office/officeart/2005/8/layout/process5"/>
    <dgm:cxn modelId="{59AAD437-7A29-4245-82B4-CCDEA4A4EDED}" type="presOf" srcId="{AAED92B2-BDF7-487A-8312-A07924EB70D7}" destId="{F1AFEE31-DD95-4C0B-B6F7-7CD81AD59785}" srcOrd="0" destOrd="0" presId="urn:microsoft.com/office/officeart/2005/8/layout/process5"/>
    <dgm:cxn modelId="{B790563A-4B46-4803-A0EA-D10688630CFA}" type="presOf" srcId="{D254EEF3-46CA-4816-B0D7-03405748D86E}" destId="{F266BD97-5DE7-4FE1-8CED-2F701DC17373}" srcOrd="0" destOrd="0" presId="urn:microsoft.com/office/officeart/2005/8/layout/process5"/>
    <dgm:cxn modelId="{CF651784-70E3-43E1-A244-E3A406FE09A0}" type="presOf" srcId="{CE7FFF0C-0A69-458A-B484-B61B37CD7438}" destId="{80C16409-7A1A-4F2A-B249-B9334F96BE11}" srcOrd="0" destOrd="0" presId="urn:microsoft.com/office/officeart/2005/8/layout/process5"/>
    <dgm:cxn modelId="{1A59C470-3E50-4A2F-A314-56A0E32186AB}" srcId="{D254EEF3-46CA-4816-B0D7-03405748D86E}" destId="{AAED92B2-BDF7-487A-8312-A07924EB70D7}" srcOrd="4" destOrd="0" parTransId="{E2A44B7C-4AB8-4CB9-B6D0-FB9DA680F6FC}" sibTransId="{399BA42F-5E78-4EF0-BEF2-06F32EB154D2}"/>
    <dgm:cxn modelId="{7709A930-07A1-4B9E-9FE7-53443FDC170E}" type="presOf" srcId="{791973CE-F0C2-4D42-AAE4-080F58157116}" destId="{5C8DB109-E889-422C-8199-CBF505BC872F}" srcOrd="0" destOrd="0" presId="urn:microsoft.com/office/officeart/2005/8/layout/process5"/>
    <dgm:cxn modelId="{0D292537-FFE9-4042-B3EA-9FF04DABCC46}" srcId="{D254EEF3-46CA-4816-B0D7-03405748D86E}" destId="{5FA7BF3B-70D3-42D8-B52F-A71C001ED4EA}" srcOrd="1" destOrd="0" parTransId="{A5F6ED84-401A-4A82-8CAD-FB45A56106B8}" sibTransId="{E1749217-D2F2-4722-BA4F-B88944E3F299}"/>
    <dgm:cxn modelId="{C9AA0098-4076-4E23-8492-DE88F729278F}" type="presOf" srcId="{AF64BD9A-A088-41A0-B808-DF2AE3B15238}" destId="{13A6EF76-42CA-44A2-B1A7-38FA1B99495F}" srcOrd="0" destOrd="0" presId="urn:microsoft.com/office/officeart/2005/8/layout/process5"/>
    <dgm:cxn modelId="{1EC7E196-BC9C-4C3E-A5E1-4C43F77B792C}" type="presParOf" srcId="{F266BD97-5DE7-4FE1-8CED-2F701DC17373}" destId="{80C16409-7A1A-4F2A-B249-B9334F96BE11}" srcOrd="0" destOrd="0" presId="urn:microsoft.com/office/officeart/2005/8/layout/process5"/>
    <dgm:cxn modelId="{FB7351A1-8CD7-4DD0-A357-207469094F53}" type="presParOf" srcId="{F266BD97-5DE7-4FE1-8CED-2F701DC17373}" destId="{5C8DB109-E889-422C-8199-CBF505BC872F}" srcOrd="1" destOrd="0" presId="urn:microsoft.com/office/officeart/2005/8/layout/process5"/>
    <dgm:cxn modelId="{6A93949E-097A-46F7-BAD4-A18A4081B8C4}" type="presParOf" srcId="{5C8DB109-E889-422C-8199-CBF505BC872F}" destId="{60E7137B-B3E7-48CB-9C84-1E7E9089554F}" srcOrd="0" destOrd="0" presId="urn:microsoft.com/office/officeart/2005/8/layout/process5"/>
    <dgm:cxn modelId="{460EC69B-F120-4279-8C0A-5918C2BCDE64}" type="presParOf" srcId="{F266BD97-5DE7-4FE1-8CED-2F701DC17373}" destId="{00D48CDD-6A79-4898-8ADB-0E150568D2E0}" srcOrd="2" destOrd="0" presId="urn:microsoft.com/office/officeart/2005/8/layout/process5"/>
    <dgm:cxn modelId="{877F7897-D71F-4C35-BF7B-1CC86EB6D45C}" type="presParOf" srcId="{F266BD97-5DE7-4FE1-8CED-2F701DC17373}" destId="{E629C2BD-1EE1-4801-92BD-F17A228EE05B}" srcOrd="3" destOrd="0" presId="urn:microsoft.com/office/officeart/2005/8/layout/process5"/>
    <dgm:cxn modelId="{EBF4845F-8FAA-4453-A799-AF833263FFE5}" type="presParOf" srcId="{E629C2BD-1EE1-4801-92BD-F17A228EE05B}" destId="{25C0ACE7-769E-4726-BE12-A18B6ECC9401}" srcOrd="0" destOrd="0" presId="urn:microsoft.com/office/officeart/2005/8/layout/process5"/>
    <dgm:cxn modelId="{F2662D00-1805-4E8B-A149-E60D785C0672}" type="presParOf" srcId="{F266BD97-5DE7-4FE1-8CED-2F701DC17373}" destId="{202D24A8-EDD0-4096-923A-89F4D099A2D7}" srcOrd="4" destOrd="0" presId="urn:microsoft.com/office/officeart/2005/8/layout/process5"/>
    <dgm:cxn modelId="{F05D51A7-E5D2-4BFB-9B15-4B998CDADBE0}" type="presParOf" srcId="{F266BD97-5DE7-4FE1-8CED-2F701DC17373}" destId="{13A6EF76-42CA-44A2-B1A7-38FA1B99495F}" srcOrd="5" destOrd="0" presId="urn:microsoft.com/office/officeart/2005/8/layout/process5"/>
    <dgm:cxn modelId="{8B9EFABF-31ED-464D-B15C-7DE863EA2AA4}" type="presParOf" srcId="{13A6EF76-42CA-44A2-B1A7-38FA1B99495F}" destId="{0E89D35D-6581-41EC-99BD-7D3000BD7C97}" srcOrd="0" destOrd="0" presId="urn:microsoft.com/office/officeart/2005/8/layout/process5"/>
    <dgm:cxn modelId="{A6BC6BAA-03BE-475F-A631-17D326C96784}" type="presParOf" srcId="{F266BD97-5DE7-4FE1-8CED-2F701DC17373}" destId="{9D5EE801-2D1D-42EC-8884-E382000A0764}" srcOrd="6" destOrd="0" presId="urn:microsoft.com/office/officeart/2005/8/layout/process5"/>
    <dgm:cxn modelId="{E4DFEC8B-4BCD-47C1-B713-4BCFA8B8D1DF}" type="presParOf" srcId="{F266BD97-5DE7-4FE1-8CED-2F701DC17373}" destId="{9317C6C5-5B32-4BEA-88FD-48E8A2A1B787}" srcOrd="7" destOrd="0" presId="urn:microsoft.com/office/officeart/2005/8/layout/process5"/>
    <dgm:cxn modelId="{0AB2CFF0-6F1B-4DF7-8286-D169E6D52DD4}" type="presParOf" srcId="{9317C6C5-5B32-4BEA-88FD-48E8A2A1B787}" destId="{B774B1A1-2D4D-4CA0-A137-C17DB7784F8E}" srcOrd="0" destOrd="0" presId="urn:microsoft.com/office/officeart/2005/8/layout/process5"/>
    <dgm:cxn modelId="{D6717E06-99C8-4CDA-86C8-25CB26DFF16A}" type="presParOf" srcId="{F266BD97-5DE7-4FE1-8CED-2F701DC17373}" destId="{F1AFEE31-DD95-4C0B-B6F7-7CD81AD59785}"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16409-7A1A-4F2A-B249-B9334F96BE11}">
      <dsp:nvSpPr>
        <dsp:cNvPr id="0" name=""/>
        <dsp:cNvSpPr/>
      </dsp:nvSpPr>
      <dsp:spPr>
        <a:xfrm>
          <a:off x="0" y="320125"/>
          <a:ext cx="2333681" cy="1400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smtClean="0">
              <a:solidFill>
                <a:schemeClr val="bg1"/>
              </a:solidFill>
              <a:latin typeface="Alexandria" pitchFamily="2" charset="-78"/>
              <a:cs typeface="Alexandria" pitchFamily="2" charset="-78"/>
            </a:rPr>
            <a:t>الحفاظ على الأمانة العلمية</a:t>
          </a:r>
          <a:endParaRPr lang="ar-SA" sz="1600" kern="1200" dirty="0">
            <a:solidFill>
              <a:schemeClr val="bg1"/>
            </a:solidFill>
            <a:latin typeface="Alexandria" pitchFamily="2" charset="-78"/>
            <a:cs typeface="Alexandria" pitchFamily="2" charset="-78"/>
          </a:endParaRPr>
        </a:p>
      </dsp:txBody>
      <dsp:txXfrm>
        <a:off x="41011" y="361136"/>
        <a:ext cx="2251659" cy="1318186"/>
      </dsp:txXfrm>
    </dsp:sp>
    <dsp:sp modelId="{5C8DB109-E889-422C-8199-CBF505BC872F}">
      <dsp:nvSpPr>
        <dsp:cNvPr id="0" name=""/>
        <dsp:cNvSpPr/>
      </dsp:nvSpPr>
      <dsp:spPr>
        <a:xfrm rot="7276">
          <a:off x="2539306" y="734282"/>
          <a:ext cx="495373" cy="5787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rtl="1">
            <a:lnSpc>
              <a:spcPct val="90000"/>
            </a:lnSpc>
            <a:spcBef>
              <a:spcPct val="0"/>
            </a:spcBef>
            <a:spcAft>
              <a:spcPct val="35000"/>
            </a:spcAft>
          </a:pPr>
          <a:endParaRPr lang="ar-SA" sz="2600" kern="1200"/>
        </a:p>
      </dsp:txBody>
      <dsp:txXfrm>
        <a:off x="2539306" y="849875"/>
        <a:ext cx="346761" cy="347252"/>
      </dsp:txXfrm>
    </dsp:sp>
    <dsp:sp modelId="{00D48CDD-6A79-4898-8ADB-0E150568D2E0}">
      <dsp:nvSpPr>
        <dsp:cNvPr id="0" name=""/>
        <dsp:cNvSpPr/>
      </dsp:nvSpPr>
      <dsp:spPr>
        <a:xfrm>
          <a:off x="3268345" y="327042"/>
          <a:ext cx="2333681" cy="1400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smtClean="0">
              <a:solidFill>
                <a:schemeClr val="bg1"/>
              </a:solidFill>
              <a:latin typeface="Alexandria" pitchFamily="2" charset="-78"/>
              <a:cs typeface="Alexandria" pitchFamily="2" charset="-78"/>
            </a:rPr>
            <a:t>تعزيز النتائج التي وقع التوصل إليها من خلال طبيعة المصادر والمراجع المعتمدة في البحث. </a:t>
          </a:r>
          <a:endParaRPr lang="en-US" sz="1600" kern="1200" dirty="0">
            <a:solidFill>
              <a:schemeClr val="bg1"/>
            </a:solidFill>
            <a:latin typeface="Alexandria" pitchFamily="2" charset="-78"/>
            <a:cs typeface="Alexandria" pitchFamily="2" charset="-78"/>
          </a:endParaRPr>
        </a:p>
      </dsp:txBody>
      <dsp:txXfrm>
        <a:off x="3309356" y="368053"/>
        <a:ext cx="2251659" cy="1318186"/>
      </dsp:txXfrm>
    </dsp:sp>
    <dsp:sp modelId="{E629C2BD-1EE1-4801-92BD-F17A228EE05B}">
      <dsp:nvSpPr>
        <dsp:cNvPr id="0" name=""/>
        <dsp:cNvSpPr/>
      </dsp:nvSpPr>
      <dsp:spPr>
        <a:xfrm>
          <a:off x="5807390" y="737770"/>
          <a:ext cx="494740" cy="5787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rtl="1">
            <a:lnSpc>
              <a:spcPct val="90000"/>
            </a:lnSpc>
            <a:spcBef>
              <a:spcPct val="0"/>
            </a:spcBef>
            <a:spcAft>
              <a:spcPct val="35000"/>
            </a:spcAft>
          </a:pPr>
          <a:endParaRPr lang="ar-SA" sz="2600" kern="1200"/>
        </a:p>
      </dsp:txBody>
      <dsp:txXfrm>
        <a:off x="5807390" y="853520"/>
        <a:ext cx="346318" cy="347252"/>
      </dsp:txXfrm>
    </dsp:sp>
    <dsp:sp modelId="{202D24A8-EDD0-4096-923A-89F4D099A2D7}">
      <dsp:nvSpPr>
        <dsp:cNvPr id="0" name=""/>
        <dsp:cNvSpPr/>
      </dsp:nvSpPr>
      <dsp:spPr>
        <a:xfrm>
          <a:off x="6535499" y="327042"/>
          <a:ext cx="2983984" cy="1400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err="1" smtClean="0">
              <a:solidFill>
                <a:schemeClr val="bg1"/>
              </a:solidFill>
              <a:latin typeface="Alexandria" pitchFamily="2" charset="-78"/>
              <a:cs typeface="Alexandria" pitchFamily="2" charset="-78"/>
            </a:rPr>
            <a:t>بیان</a:t>
          </a:r>
          <a:r>
            <a:rPr lang="ar-SA" sz="1600" kern="1200" dirty="0" smtClean="0">
              <a:solidFill>
                <a:schemeClr val="bg1"/>
              </a:solidFill>
              <a:latin typeface="Alexandria" pitchFamily="2" charset="-78"/>
              <a:cs typeface="Alexandria" pitchFamily="2" charset="-78"/>
            </a:rPr>
            <a:t> مدى حداثة المعلومات المعتمدة في البحث، استنادا إلى معلومات التوثيق الخاصة بالمصادر والمراجع الإسهام في التراكم المعرفي للعلوم الذي يعد إحدى وسائل تطويرها.</a:t>
          </a:r>
          <a:endParaRPr lang="en-US" sz="1600" kern="1200" dirty="0">
            <a:solidFill>
              <a:schemeClr val="bg1"/>
            </a:solidFill>
            <a:latin typeface="Alexandria" pitchFamily="2" charset="-78"/>
            <a:cs typeface="Alexandria" pitchFamily="2" charset="-78"/>
          </a:endParaRPr>
        </a:p>
      </dsp:txBody>
      <dsp:txXfrm>
        <a:off x="6576510" y="368053"/>
        <a:ext cx="2901962" cy="1318186"/>
      </dsp:txXfrm>
    </dsp:sp>
    <dsp:sp modelId="{13A6EF76-42CA-44A2-B1A7-38FA1B99495F}">
      <dsp:nvSpPr>
        <dsp:cNvPr id="0" name=""/>
        <dsp:cNvSpPr/>
      </dsp:nvSpPr>
      <dsp:spPr>
        <a:xfrm rot="4924083">
          <a:off x="7938357" y="1890609"/>
          <a:ext cx="499519" cy="5787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rtl="1">
            <a:lnSpc>
              <a:spcPct val="90000"/>
            </a:lnSpc>
            <a:spcBef>
              <a:spcPct val="0"/>
            </a:spcBef>
            <a:spcAft>
              <a:spcPct val="35000"/>
            </a:spcAft>
          </a:pPr>
          <a:endParaRPr lang="ar-SA" sz="2600" kern="1200"/>
        </a:p>
      </dsp:txBody>
      <dsp:txXfrm rot="-5400000">
        <a:off x="8004150" y="1930943"/>
        <a:ext cx="347252" cy="349663"/>
      </dsp:txXfrm>
    </dsp:sp>
    <dsp:sp modelId="{9D5EE801-2D1D-42EC-8884-E382000A0764}">
      <dsp:nvSpPr>
        <dsp:cNvPr id="0" name=""/>
        <dsp:cNvSpPr/>
      </dsp:nvSpPr>
      <dsp:spPr>
        <a:xfrm>
          <a:off x="7185803" y="2660724"/>
          <a:ext cx="2333681" cy="1400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smtClean="0">
              <a:solidFill>
                <a:schemeClr val="bg1"/>
              </a:solidFill>
              <a:latin typeface="Alexandria" pitchFamily="2" charset="-78"/>
              <a:cs typeface="Alexandria" pitchFamily="2" charset="-78"/>
            </a:rPr>
            <a:t>الإسهام في بيان السرقات العلمية في توثيق المعلومات المنقولة عن الغير دون توثيق.</a:t>
          </a:r>
          <a:endParaRPr lang="en-US" sz="1600" kern="1200" dirty="0">
            <a:solidFill>
              <a:schemeClr val="bg1"/>
            </a:solidFill>
            <a:latin typeface="Alexandria" pitchFamily="2" charset="-78"/>
            <a:cs typeface="Alexandria" pitchFamily="2" charset="-78"/>
          </a:endParaRPr>
        </a:p>
      </dsp:txBody>
      <dsp:txXfrm>
        <a:off x="7226814" y="2701735"/>
        <a:ext cx="2251659" cy="1318186"/>
      </dsp:txXfrm>
    </dsp:sp>
    <dsp:sp modelId="{9317C6C5-5B32-4BEA-88FD-48E8A2A1B787}">
      <dsp:nvSpPr>
        <dsp:cNvPr id="0" name=""/>
        <dsp:cNvSpPr/>
      </dsp:nvSpPr>
      <dsp:spPr>
        <a:xfrm rot="10800000">
          <a:off x="6485698" y="3071452"/>
          <a:ext cx="494740" cy="57875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rtl="1">
            <a:lnSpc>
              <a:spcPct val="90000"/>
            </a:lnSpc>
            <a:spcBef>
              <a:spcPct val="0"/>
            </a:spcBef>
            <a:spcAft>
              <a:spcPct val="35000"/>
            </a:spcAft>
          </a:pPr>
          <a:endParaRPr lang="ar-SA" sz="2600" kern="1200"/>
        </a:p>
      </dsp:txBody>
      <dsp:txXfrm rot="10800000">
        <a:off x="6634120" y="3187202"/>
        <a:ext cx="346318" cy="347252"/>
      </dsp:txXfrm>
    </dsp:sp>
    <dsp:sp modelId="{F1AFEE31-DD95-4C0B-B6F7-7CD81AD59785}">
      <dsp:nvSpPr>
        <dsp:cNvPr id="0" name=""/>
        <dsp:cNvSpPr/>
      </dsp:nvSpPr>
      <dsp:spPr>
        <a:xfrm>
          <a:off x="3918649" y="2660724"/>
          <a:ext cx="2333681" cy="14002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kern="1200" dirty="0" smtClean="0">
              <a:solidFill>
                <a:schemeClr val="bg1"/>
              </a:solidFill>
              <a:latin typeface="Alexandria" pitchFamily="2" charset="-78"/>
              <a:cs typeface="Alexandria" pitchFamily="2" charset="-78"/>
            </a:rPr>
            <a:t>توحيد لغة البحث العلمي. </a:t>
          </a:r>
          <a:endParaRPr lang="en-US" sz="1600" kern="1200" dirty="0">
            <a:solidFill>
              <a:schemeClr val="bg1"/>
            </a:solidFill>
            <a:latin typeface="Alexandria" pitchFamily="2" charset="-78"/>
            <a:cs typeface="Alexandria" pitchFamily="2" charset="-78"/>
          </a:endParaRPr>
        </a:p>
      </dsp:txBody>
      <dsp:txXfrm>
        <a:off x="3959660" y="2701735"/>
        <a:ext cx="2251659" cy="1318186"/>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66390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277443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36</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37</a:t>
            </a:fld>
            <a:endParaRPr lang="en-US"/>
          </a:p>
        </p:txBody>
      </p:sp>
    </p:spTree>
    <p:extLst>
      <p:ext uri="{BB962C8B-B14F-4D97-AF65-F5344CB8AC3E}">
        <p14:creationId xmlns:p14="http://schemas.microsoft.com/office/powerpoint/2010/main" val="3418242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38</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6167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18963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21313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7895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11590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28202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5808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36929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95782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812368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01858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35413338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286823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40491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2571661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400452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1761554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72856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69180229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di.idm.oclc.org/login?url=https://ebookcentral.proquest.com/lib/dohainstitute-ebooks"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4.jpg"/></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pitchFamily="2" charset="-78"/>
                <a:cs typeface="Alexandria" pitchFamily="2" charset="-78"/>
              </a:rPr>
              <a:t>Lecture </a:t>
            </a:r>
            <a:r>
              <a:rPr lang="en-US" sz="2800" b="1" smtClean="0">
                <a:solidFill>
                  <a:schemeClr val="bg1"/>
                </a:solidFill>
                <a:latin typeface="Alexandria" pitchFamily="2" charset="-78"/>
                <a:cs typeface="Alexandria" pitchFamily="2" charset="-78"/>
              </a:rPr>
              <a:t>4</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0117336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4</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6608618" y="2260589"/>
            <a:ext cx="4326951" cy="2246769"/>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ln w="12700">
                <a:solidFill>
                  <a:schemeClr val="accent1"/>
                </a:solidFill>
                <a:prstDash val="solid"/>
              </a:ln>
              <a:effectLst>
                <a:outerShdw dist="38100" dir="2640000" algn="bl" rotWithShape="0">
                  <a:schemeClr val="accent1"/>
                </a:outerShdw>
              </a:effectLst>
              <a:latin typeface="Alexandria" pitchFamily="2" charset="-78"/>
              <a:cs typeface="Alexandria" pitchFamily="2" charset="-78"/>
            </a:endParaRPr>
          </a:p>
          <a:p>
            <a:pPr algn="ctr" rtl="1"/>
            <a:r>
              <a:rPr lang="ar-JO" sz="2800" dirty="0">
                <a:latin typeface="Alexandria" pitchFamily="2" charset="-78"/>
                <a:cs typeface="Alexandria" pitchFamily="2" charset="-78"/>
              </a:rPr>
              <a:t>مراجعة الأدبيات واستخدام قواعد البيانات والتوثيق</a:t>
            </a:r>
            <a:endParaRPr lang="en-US" sz="2800" dirty="0">
              <a:latin typeface="Alexandria" pitchFamily="2" charset="-78"/>
              <a:cs typeface="Alexandria" pitchFamily="2" charset="-78"/>
            </a:endParaRPr>
          </a:p>
          <a:p>
            <a:pPr algn="ctr"/>
            <a:endParaRPr lang="ar-JO"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731924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76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055479" y="802670"/>
            <a:ext cx="8375963" cy="6186309"/>
          </a:xfrm>
          <a:prstGeom prst="rect">
            <a:avLst/>
          </a:prstGeom>
          <a:noFill/>
        </p:spPr>
        <p:txBody>
          <a:bodyPr wrap="square" rtlCol="0">
            <a:spAutoFit/>
          </a:bodyPr>
          <a:lstStyle/>
          <a:p>
            <a:pPr algn="ctr" rtl="1"/>
            <a:r>
              <a:rPr lang="ar-JO" sz="2800" b="1" dirty="0">
                <a:solidFill>
                  <a:srgbClr val="2D3956"/>
                </a:solidFill>
                <a:latin typeface="Alexandria" pitchFamily="2" charset="-78"/>
                <a:cs typeface="Alexandria" pitchFamily="2" charset="-78"/>
              </a:rPr>
              <a:t>المحتويات</a:t>
            </a:r>
          </a:p>
          <a:p>
            <a:pPr algn="r" rtl="1"/>
            <a:endParaRPr lang="ar-JO" sz="20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مقدمة </a:t>
            </a:r>
          </a:p>
          <a:p>
            <a:pPr marL="457200" indent="-457200" algn="r" rtl="1">
              <a:buFont typeface="Wingdings" panose="05000000000000000000" pitchFamily="2" charset="2"/>
              <a:buChar char="v"/>
            </a:pPr>
            <a:r>
              <a:rPr lang="ar-SA" sz="2400" b="1" dirty="0" smtClean="0">
                <a:latin typeface="Alexandria" pitchFamily="2" charset="-78"/>
                <a:cs typeface="Alexandria" pitchFamily="2" charset="-78"/>
              </a:rPr>
              <a:t>مفهوم </a:t>
            </a:r>
            <a:r>
              <a:rPr lang="ar-SA" sz="2400" b="1" dirty="0">
                <a:latin typeface="Alexandria" pitchFamily="2" charset="-78"/>
                <a:cs typeface="Alexandria" pitchFamily="2" charset="-78"/>
              </a:rPr>
              <a:t>مراجعة </a:t>
            </a:r>
            <a:r>
              <a:rPr lang="ar-JO" sz="2400" b="1" dirty="0">
                <a:latin typeface="Alexandria" pitchFamily="2" charset="-78"/>
                <a:cs typeface="Alexandria" pitchFamily="2" charset="-78"/>
              </a:rPr>
              <a:t>الأدبيات </a:t>
            </a:r>
            <a:endParaRPr lang="ar-JO" sz="2400" b="1" dirty="0" smtClean="0">
              <a:latin typeface="Alexandria" pitchFamily="2" charset="-78"/>
              <a:cs typeface="Alexandria" pitchFamily="2" charset="-78"/>
            </a:endParaRPr>
          </a:p>
          <a:p>
            <a:pPr marL="342900" indent="-342900" algn="r" rtl="1">
              <a:buFont typeface="Wingdings" panose="05000000000000000000" pitchFamily="2" charset="2"/>
              <a:buChar char="v"/>
            </a:pPr>
            <a:r>
              <a:rPr lang="ar-JO" sz="2400" b="1" dirty="0">
                <a:latin typeface="Alexandria" pitchFamily="2" charset="-78"/>
                <a:cs typeface="Alexandria" pitchFamily="2" charset="-78"/>
              </a:rPr>
              <a:t>أهمية مراجعة الأدبيات </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JO" sz="2400" b="1" dirty="0">
                <a:latin typeface="Alexandria" pitchFamily="2" charset="-78"/>
                <a:cs typeface="Alexandria" pitchFamily="2" charset="-78"/>
              </a:rPr>
              <a:t>اس</a:t>
            </a:r>
            <a:r>
              <a:rPr lang="ar-SA" sz="2400" b="1" dirty="0" err="1">
                <a:latin typeface="Alexandria" pitchFamily="2" charset="-78"/>
                <a:cs typeface="Alexandria" pitchFamily="2" charset="-78"/>
              </a:rPr>
              <a:t>تخدام</a:t>
            </a:r>
            <a:r>
              <a:rPr lang="ar-SA" sz="2400" b="1" dirty="0">
                <a:latin typeface="Alexandria" pitchFamily="2" charset="-78"/>
                <a:cs typeface="Alexandria" pitchFamily="2" charset="-78"/>
              </a:rPr>
              <a:t> قواعد البيانات </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معايير اختيار الدراسات السابقة</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معايير نقد الدراسات السابقة</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التوثيق العلمي</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مفهوم التوثيق في البحث العلمي </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أهداف التوثيق في البحث العلمي </a:t>
            </a:r>
            <a:endParaRPr lang="en-US" sz="2400" dirty="0">
              <a:latin typeface="Alexandria" pitchFamily="2" charset="-78"/>
              <a:cs typeface="Alexandria" pitchFamily="2" charset="-78"/>
            </a:endParaRPr>
          </a:p>
          <a:p>
            <a:pPr marL="342900" indent="-342900" algn="r" rtl="1">
              <a:buFont typeface="Wingdings" panose="05000000000000000000" pitchFamily="2" charset="2"/>
              <a:buChar char="v"/>
            </a:pPr>
            <a:r>
              <a:rPr lang="ar-SA" sz="2400" b="1" dirty="0">
                <a:latin typeface="Alexandria" pitchFamily="2" charset="-78"/>
                <a:cs typeface="Alexandria" pitchFamily="2" charset="-78"/>
              </a:rPr>
              <a:t>طرائق التوثيق في البحوث </a:t>
            </a:r>
            <a:r>
              <a:rPr lang="ar-SA" sz="2400" b="1" dirty="0" smtClean="0">
                <a:latin typeface="Alexandria" pitchFamily="2" charset="-78"/>
                <a:cs typeface="Alexandria" pitchFamily="2" charset="-78"/>
              </a:rPr>
              <a:t>العلمية</a:t>
            </a:r>
            <a:endParaRPr lang="ar-JO" sz="2400" dirty="0">
              <a:latin typeface="Alexandria" pitchFamily="2" charset="-78"/>
              <a:cs typeface="Alexandria" pitchFamily="2" charset="-78"/>
            </a:endParaRPr>
          </a:p>
          <a:p>
            <a:pPr marL="342900" indent="-342900" algn="r" rtl="1">
              <a:buFont typeface="Wingdings" panose="05000000000000000000" pitchFamily="2" charset="2"/>
              <a:buChar char="v"/>
            </a:pPr>
            <a:r>
              <a:rPr lang="ar-JO" sz="2400" b="1" dirty="0" smtClean="0">
                <a:latin typeface="Alexandria" pitchFamily="2" charset="-78"/>
                <a:cs typeface="Alexandria" pitchFamily="2" charset="-78"/>
              </a:rPr>
              <a:t>خاتمة</a:t>
            </a:r>
            <a:endParaRPr lang="ar-JO" sz="2000" b="1" dirty="0">
              <a:latin typeface="Alexandria" pitchFamily="2" charset="-78"/>
              <a:cs typeface="Alexandria" pitchFamily="2" charset="-78"/>
            </a:endParaRPr>
          </a:p>
          <a:p>
            <a:pPr marL="457200" indent="-457200" algn="r" rtl="1">
              <a:buFontTx/>
              <a:buChar char="-"/>
            </a:pPr>
            <a:endParaRPr lang="ar-JO" sz="2800" b="1" dirty="0">
              <a:latin typeface="Alexandria" pitchFamily="2" charset="-78"/>
              <a:cs typeface="Alexandria" pitchFamily="2" charset="-78"/>
            </a:endParaRPr>
          </a:p>
          <a:p>
            <a:pPr algn="r" rtl="1"/>
            <a:endParaRPr lang="ar-JO" sz="2800" b="1" dirty="0">
              <a:latin typeface="Alexandria" pitchFamily="2" charset="-78"/>
              <a:cs typeface="Alexandria" pitchFamily="2" charset="-78"/>
            </a:endParaRPr>
          </a:p>
          <a:p>
            <a:pPr marL="457200" indent="-457200" algn="r" rtl="1">
              <a:buFontTx/>
              <a:buChar char="-"/>
            </a:pPr>
            <a:endParaRPr lang="ar-JO" sz="2800" b="1" dirty="0">
              <a:solidFill>
                <a:srgbClr val="2D3956"/>
              </a:solidFill>
              <a:latin typeface="Alexandria" pitchFamily="2" charset="-78"/>
              <a:cs typeface="Alexandria"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3394" y="1302327"/>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191491" y="1800675"/>
            <a:ext cx="9421091" cy="3785652"/>
          </a:xfrm>
          <a:prstGeom prst="rect">
            <a:avLst/>
          </a:prstGeom>
          <a:noFill/>
        </p:spPr>
        <p:txBody>
          <a:bodyPr wrap="square" rtlCol="1">
            <a:spAutoFit/>
          </a:bodyPr>
          <a:lstStyle/>
          <a:p>
            <a:pPr algn="ctr" rtl="1"/>
            <a:r>
              <a:rPr lang="ar-JO" sz="2400" b="1" dirty="0">
                <a:latin typeface="Alexandria" pitchFamily="2" charset="-78"/>
                <a:cs typeface="Alexandria" pitchFamily="2" charset="-78"/>
              </a:rPr>
              <a:t>المقدمة</a:t>
            </a:r>
          </a:p>
          <a:p>
            <a:pPr indent="457200" algn="just" rtl="1"/>
            <a:r>
              <a:rPr lang="ar-SA" sz="2400" dirty="0">
                <a:latin typeface="Alexandria" pitchFamily="2" charset="-78"/>
                <a:cs typeface="Alexandria" pitchFamily="2" charset="-78"/>
              </a:rPr>
              <a:t>تحتل مراجعة </a:t>
            </a:r>
            <a:r>
              <a:rPr lang="ar-JO" sz="2400" dirty="0" smtClean="0">
                <a:latin typeface="Alexandria" pitchFamily="2" charset="-78"/>
                <a:cs typeface="Alexandria" pitchFamily="2" charset="-78"/>
              </a:rPr>
              <a:t>أدبيات البحث العلمي (</a:t>
            </a:r>
            <a:r>
              <a:rPr lang="ar-SA" sz="2400" dirty="0" smtClean="0">
                <a:latin typeface="Alexandria" pitchFamily="2" charset="-78"/>
                <a:cs typeface="Alexandria" pitchFamily="2" charset="-78"/>
              </a:rPr>
              <a:t>الدراسات السابقة</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ركنا أساسيا في البحث الأكاديمي، لما تؤديه من دور جوهري في استقراء ما أنجز عن موضوع البحث، وفي توسيع مدارك الباحث، وزيادة حصيلته من المعرفة عن الموضوع الذي يبحثه، والتطورات الحاصلة فيه. </a:t>
            </a:r>
            <a:r>
              <a:rPr lang="ar-JO" sz="2400" dirty="0" smtClean="0">
                <a:latin typeface="Alexandria" pitchFamily="2" charset="-78"/>
                <a:cs typeface="Alexandria" pitchFamily="2" charset="-78"/>
              </a:rPr>
              <a:t>كما أنها تساعد الباحثين على </a:t>
            </a:r>
            <a:r>
              <a:rPr lang="ar-SA" sz="2400" dirty="0" smtClean="0">
                <a:latin typeface="Alexandria" pitchFamily="2" charset="-78"/>
                <a:cs typeface="Alexandria" pitchFamily="2" charset="-78"/>
              </a:rPr>
              <a:t>الاطلاع </a:t>
            </a:r>
            <a:r>
              <a:rPr lang="ar-SA" sz="2400" dirty="0">
                <a:latin typeface="Alexandria" pitchFamily="2" charset="-78"/>
                <a:cs typeface="Alexandria" pitchFamily="2" charset="-78"/>
              </a:rPr>
              <a:t>على جهود </a:t>
            </a:r>
            <a:r>
              <a:rPr lang="ar-SA" sz="2400" dirty="0" smtClean="0">
                <a:latin typeface="Alexandria" pitchFamily="2" charset="-78"/>
                <a:cs typeface="Alexandria" pitchFamily="2" charset="-78"/>
              </a:rPr>
              <a:t>السابقين</a:t>
            </a:r>
            <a:r>
              <a:rPr lang="ar-JO" sz="2400" dirty="0" smtClean="0">
                <a:latin typeface="Alexandria" pitchFamily="2" charset="-78"/>
                <a:cs typeface="Alexandria" pitchFamily="2" charset="-78"/>
              </a:rPr>
              <a:t> منهم</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والإلمام بالنتائج التي خلصت إليها دراساتهم، </a:t>
            </a:r>
            <a:r>
              <a:rPr lang="ar-JO" sz="2400" dirty="0" smtClean="0">
                <a:latin typeface="Alexandria" pitchFamily="2" charset="-78"/>
                <a:cs typeface="Alexandria" pitchFamily="2" charset="-78"/>
              </a:rPr>
              <a:t>أي أنها تشكل </a:t>
            </a:r>
            <a:r>
              <a:rPr lang="ar-SA" sz="2400" dirty="0" smtClean="0">
                <a:latin typeface="Alexandria" pitchFamily="2" charset="-78"/>
                <a:cs typeface="Alexandria" pitchFamily="2" charset="-78"/>
              </a:rPr>
              <a:t>الخلفية </a:t>
            </a:r>
            <a:r>
              <a:rPr lang="ar-SA" sz="2400" dirty="0">
                <a:latin typeface="Alexandria" pitchFamily="2" charset="-78"/>
                <a:cs typeface="Alexandria" pitchFamily="2" charset="-78"/>
              </a:rPr>
              <a:t>المعرفية الشاملة بأبعاد الموضوع، والتي على ضوئها يستطيع أن </a:t>
            </a:r>
            <a:r>
              <a:rPr lang="ar-JO" sz="2400" dirty="0" smtClean="0">
                <a:latin typeface="Alexandria" pitchFamily="2" charset="-78"/>
                <a:cs typeface="Alexandria" pitchFamily="2" charset="-78"/>
              </a:rPr>
              <a:t>يباشر</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في </a:t>
            </a:r>
            <a:r>
              <a:rPr lang="ar-JO" sz="2400" dirty="0" smtClean="0">
                <a:latin typeface="Alexandria" pitchFamily="2" charset="-78"/>
                <a:cs typeface="Alexandria" pitchFamily="2" charset="-78"/>
              </a:rPr>
              <a:t>بحثه</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وأن يرسم له مسارا مغايرا تتحقق من خلاله </a:t>
            </a:r>
            <a:r>
              <a:rPr lang="ar-SA" sz="2400" dirty="0" smtClean="0">
                <a:latin typeface="Alexandria" pitchFamily="2" charset="-78"/>
                <a:cs typeface="Alexandria" pitchFamily="2" charset="-78"/>
              </a:rPr>
              <a:t>الإضافة</a:t>
            </a:r>
            <a:r>
              <a:rPr lang="ar-JO" sz="2400" dirty="0" smtClean="0">
                <a:latin typeface="Alexandria" pitchFamily="2" charset="-78"/>
                <a:cs typeface="Alexandria" pitchFamily="2" charset="-78"/>
              </a:rPr>
              <a:t> </a:t>
            </a:r>
            <a:r>
              <a:rPr lang="ar-SA" sz="2400" dirty="0" smtClean="0">
                <a:latin typeface="Alexandria" pitchFamily="2" charset="-78"/>
                <a:cs typeface="Alexandria" pitchFamily="2" charset="-78"/>
              </a:rPr>
              <a:t>المعرفية المميزة، </a:t>
            </a:r>
            <a:r>
              <a:rPr lang="ar-SA" sz="2400" dirty="0">
                <a:latin typeface="Alexandria" pitchFamily="2" charset="-78"/>
                <a:cs typeface="Alexandria" pitchFamily="2" charset="-78"/>
              </a:rPr>
              <a:t>والأصالة البحثية. </a:t>
            </a:r>
            <a:endParaRPr lang="en-US" sz="2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155868"/>
            <a:ext cx="10818254" cy="49726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65915" y="1319990"/>
            <a:ext cx="10431887" cy="4401205"/>
          </a:xfrm>
          <a:prstGeom prst="rect">
            <a:avLst/>
          </a:prstGeom>
          <a:noFill/>
        </p:spPr>
        <p:txBody>
          <a:bodyPr wrap="square" rtlCol="1">
            <a:spAutoFit/>
          </a:bodyPr>
          <a:lstStyle/>
          <a:p>
            <a:pPr indent="457200" algn="just" rtl="1">
              <a:lnSpc>
                <a:spcPct val="150000"/>
              </a:lnSpc>
            </a:pPr>
            <a:r>
              <a:rPr lang="en-US" sz="1600" dirty="0">
                <a:latin typeface="Alexandria" pitchFamily="2" charset="-78"/>
                <a:cs typeface="Alexandria" pitchFamily="2" charset="-78"/>
              </a:rPr>
              <a:t> </a:t>
            </a:r>
            <a:r>
              <a:rPr lang="ar-SA" sz="1600" dirty="0">
                <a:latin typeface="Alexandria" pitchFamily="2" charset="-78"/>
                <a:cs typeface="Alexandria" pitchFamily="2" charset="-78"/>
              </a:rPr>
              <a:t>إن واقع الخبرة العملية في مجال الإشراف على البحوث الأكاديمية، ومناقشتها، وتحكيم المرسل منها للنشر بالمجلات المحكمة أو للعرض بالمؤتمرات العلمية يكشف بوضوح الصعوبات التي تواجه الباحثين المبتدئين في مراجعة الدراسات السابقة. بل إن بعض الطلاب يعدها عبنا ثقيلا يتحمله الباحث، لا فائدة ترجى منها، ويتصور أن باستطاعته إنجاز بحث مميز من دون الرجوع إلى بحوث السابقين، وهدر الوقت والجهد في الاطلاع عليها. </a:t>
            </a:r>
            <a:endParaRPr lang="ar-JO" sz="1600" dirty="0" smtClean="0">
              <a:latin typeface="Alexandria" pitchFamily="2" charset="-78"/>
              <a:cs typeface="Alexandria" pitchFamily="2" charset="-78"/>
            </a:endParaRPr>
          </a:p>
          <a:p>
            <a:pPr indent="457200" algn="just" rtl="1">
              <a:lnSpc>
                <a:spcPct val="150000"/>
              </a:lnSpc>
            </a:pPr>
            <a:r>
              <a:rPr lang="ar-SA" sz="1600" dirty="0">
                <a:latin typeface="Alexandria" pitchFamily="2" charset="-78"/>
                <a:cs typeface="Alexandria" pitchFamily="2" charset="-78"/>
              </a:rPr>
              <a:t>وقد يلجأ العديد من الطلبة المبتدئين إلى استنساخ مراجعات جاهزة أنجزها باحثون آخرون، أو يعمدون إلى التلخيص السطحي المتسرع للدراسات التي عثروا عليها بالاعتماد على ملخصاتها، أو يرفضون الاطلاع على ما كتب عن الموضوع باللغات الأجنبية، ويطالبون الأستاذ المشرف بقبول عدد محدود من الدراسات السابقة لا تحيط بأبعاد الموضوع، ومن جانب آخر فإن البحوث التي تفتقر إلى التفسير العميق لبياناتها، والمناقشة المثمرة لنتائجها، هي في الغالب بحوث لم يبذل أصحابها الجهد اللازم في انتقاء أجود الدراسات السابقة المرتبطة بمواضيعهم البحثية، والاطلاع على أطرها النظرية والمنهجية </a:t>
            </a:r>
            <a:r>
              <a:rPr lang="ar-SA" sz="1600" dirty="0" smtClean="0">
                <a:latin typeface="Alexandria" pitchFamily="2" charset="-78"/>
                <a:cs typeface="Alexandria" pitchFamily="2" charset="-78"/>
              </a:rPr>
              <a:t>ونتائجها. </a:t>
            </a:r>
            <a:r>
              <a:rPr lang="ar-SA" sz="1600" dirty="0">
                <a:latin typeface="Alexandria" pitchFamily="2" charset="-78"/>
                <a:cs typeface="Alexandria" pitchFamily="2" charset="-78"/>
              </a:rPr>
              <a:t>وهناك العديد من المواقف تنبع جميعها من الجهل بأهمية الدراسات السابقة ودورها في جودة الإنتاج العلمي. </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74983" y="1506828"/>
            <a:ext cx="9581151" cy="44652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18952" y="1699647"/>
            <a:ext cx="9066727"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مفهوم مراجعة </a:t>
            </a:r>
            <a:r>
              <a:rPr lang="ar-JO" sz="2000" b="1" dirty="0" smtClean="0">
                <a:latin typeface="Alexandria" pitchFamily="2" charset="-78"/>
                <a:cs typeface="Alexandria" pitchFamily="2" charset="-78"/>
              </a:rPr>
              <a:t>الأدبيات </a:t>
            </a:r>
          </a:p>
          <a:p>
            <a:pPr algn="ctr" rtl="1"/>
            <a:endParaRPr lang="en-US" sz="2000" b="1" dirty="0">
              <a:latin typeface="Alexandria" pitchFamily="2" charset="-78"/>
              <a:cs typeface="Alexandria" pitchFamily="2" charset="-78"/>
            </a:endParaRPr>
          </a:p>
          <a:p>
            <a:pPr indent="457200" algn="just" rtl="1"/>
            <a:r>
              <a:rPr lang="ar-SA" sz="2000" dirty="0">
                <a:latin typeface="Alexandria" pitchFamily="2" charset="-78"/>
                <a:cs typeface="Alexandria" pitchFamily="2" charset="-78"/>
              </a:rPr>
              <a:t>استنادا إلى هذه المؤشرات، وبالنظر للدور الكبير الذي تؤديه مراجعة الدراسات السابقة في توسيع آفاق البحث العلمي، وتقديم رؤية تحليلية نقدية لما أنجز من دراسات أكاديمية في مختلف حقوله المعرفية، وإضافة لبنات جديدة في صرح بنائه العلمي، فإن مفهوم </a:t>
            </a:r>
            <a:r>
              <a:rPr lang="ar-SA" sz="2000" b="1" dirty="0">
                <a:latin typeface="Alexandria" pitchFamily="2" charset="-78"/>
                <a:cs typeface="Alexandria" pitchFamily="2" charset="-78"/>
              </a:rPr>
              <a:t>مراجعة الدراسات السابقة </a:t>
            </a:r>
            <a:r>
              <a:rPr lang="ar-SA" sz="2000" dirty="0">
                <a:latin typeface="Alexandria" pitchFamily="2" charset="-78"/>
                <a:cs typeface="Alexandria" pitchFamily="2" charset="-78"/>
              </a:rPr>
              <a:t>يشير إلى : محاولة رسم الحدود الفاصلة بين المعلوم والمجهول حول موضوع البحث.</a:t>
            </a:r>
            <a:endParaRPr lang="en-US" sz="2000" dirty="0">
              <a:latin typeface="Alexandria" pitchFamily="2" charset="-78"/>
              <a:cs typeface="Alexandria" pitchFamily="2" charset="-78"/>
            </a:endParaRPr>
          </a:p>
          <a:p>
            <a:pPr indent="457200" algn="just" rtl="1"/>
            <a:r>
              <a:rPr lang="ar-SA" sz="2000" dirty="0">
                <a:latin typeface="Alexandria" pitchFamily="2" charset="-78"/>
                <a:cs typeface="Alexandria" pitchFamily="2" charset="-78"/>
              </a:rPr>
              <a:t>وتشير إلى تلك الجهود التي يبذلها الباحث للتمييز بين ما تم اكتشافه حول موضوع البحث وما يزال مجهولا لم يُطرق بعد.</a:t>
            </a:r>
            <a:endParaRPr lang="en-US" sz="2000" dirty="0">
              <a:latin typeface="Alexandria" pitchFamily="2" charset="-78"/>
              <a:cs typeface="Alexandria" pitchFamily="2" charset="-78"/>
            </a:endParaRPr>
          </a:p>
          <a:p>
            <a:pPr indent="457200" algn="just" rtl="1"/>
            <a:r>
              <a:rPr lang="ar-SA" sz="2000" dirty="0">
                <a:latin typeface="Alexandria" pitchFamily="2" charset="-78"/>
                <a:cs typeface="Alexandria" pitchFamily="2" charset="-78"/>
              </a:rPr>
              <a:t>ولذلك يشترط في عملية المراجعة هذه السعة والشمول، فلا تكون مقصورة على الدراسات المحلية أو الإقليمية فقط، وإنما ينبغي أن تكون شاملة لكل ما كتب عن الموضوع من دراسات أكاديمية منشورة وغير منشورة.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1053" y="1155868"/>
            <a:ext cx="9520675" cy="48880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73500" y="1539276"/>
            <a:ext cx="8483626"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مفهوم مراجعة الدراسات السابقة </a:t>
            </a:r>
            <a:endParaRPr lang="ar-JO" b="1" dirty="0" smtClean="0">
              <a:latin typeface="Alexandria" pitchFamily="2" charset="-78"/>
              <a:cs typeface="Alexandria" pitchFamily="2" charset="-78"/>
            </a:endParaRPr>
          </a:p>
          <a:p>
            <a:pPr algn="ctr" rtl="1"/>
            <a:endParaRPr lang="en-US" b="1" dirty="0">
              <a:latin typeface="Alexandria" pitchFamily="2" charset="-78"/>
              <a:cs typeface="Alexandria" pitchFamily="2" charset="-78"/>
            </a:endParaRPr>
          </a:p>
          <a:p>
            <a:pPr indent="457200" algn="just" rtl="1"/>
            <a:r>
              <a:rPr lang="ar-JO" dirty="0" smtClean="0">
                <a:latin typeface="Alexandria" pitchFamily="2" charset="-78"/>
                <a:cs typeface="Alexandria" pitchFamily="2" charset="-78"/>
              </a:rPr>
              <a:t>و</a:t>
            </a:r>
            <a:r>
              <a:rPr lang="ar-SA" dirty="0" smtClean="0">
                <a:latin typeface="Alexandria" pitchFamily="2" charset="-78"/>
                <a:cs typeface="Alexandria" pitchFamily="2" charset="-78"/>
              </a:rPr>
              <a:t>تعرف</a:t>
            </a:r>
            <a:r>
              <a:rPr lang="ar-SA" b="1" dirty="0" smtClean="0">
                <a:latin typeface="Alexandria" pitchFamily="2" charset="-78"/>
                <a:cs typeface="Alexandria" pitchFamily="2" charset="-78"/>
              </a:rPr>
              <a:t> </a:t>
            </a:r>
            <a:r>
              <a:rPr lang="ar-SA" b="1" dirty="0">
                <a:latin typeface="Alexandria" pitchFamily="2" charset="-78"/>
                <a:cs typeface="Alexandria" pitchFamily="2" charset="-78"/>
              </a:rPr>
              <a:t>الدراسات السابقة </a:t>
            </a:r>
            <a:r>
              <a:rPr lang="ar-SA" dirty="0">
                <a:latin typeface="Alexandria" pitchFamily="2" charset="-78"/>
                <a:cs typeface="Alexandria" pitchFamily="2" charset="-78"/>
              </a:rPr>
              <a:t>بأنها : الجهود البشرية السابقة التي بحثت الموضوع الذي يدرسه الباحث بعينه، أو موضوعا مقاربا له، من زاوية من الزوايا، مما تم نشره محليا أو دوليا، بشرط أن تكون مساهمة ذات قيمة علمية ولا يندرج تحت هذه الدراسات ما يعد كتبا ومؤلفات علمية، وعليه تشمل الدراسات السابقة التي يخضعها الباحث للمراجعة النقدية، كل البحوث السابقة في مجال التخصص، من رسائل جامعية سواء أكانت رسائل دكتوراه، أم رسائل ماجستير، أم بحوث علمية </a:t>
            </a:r>
            <a:r>
              <a:rPr lang="ar-SA" dirty="0" smtClean="0">
                <a:latin typeface="Alexandria" pitchFamily="2" charset="-78"/>
                <a:cs typeface="Alexandria" pitchFamily="2" charset="-78"/>
              </a:rPr>
              <a:t>محكمة</a:t>
            </a:r>
            <a:r>
              <a:rPr lang="ar-JO" dirty="0" smtClean="0">
                <a:latin typeface="Alexandria" pitchFamily="2" charset="-78"/>
                <a:cs typeface="Alexandria" pitchFamily="2" charset="-78"/>
              </a:rPr>
              <a:t>.</a:t>
            </a:r>
          </a:p>
          <a:p>
            <a:pPr indent="457200" algn="just" rtl="1"/>
            <a:r>
              <a:rPr lang="ar-SA" dirty="0" smtClean="0">
                <a:latin typeface="Alexandria" pitchFamily="2" charset="-78"/>
                <a:cs typeface="Alexandria" pitchFamily="2" charset="-78"/>
              </a:rPr>
              <a:t> </a:t>
            </a:r>
            <a:r>
              <a:rPr lang="ar-SA" dirty="0">
                <a:latin typeface="Alexandria" pitchFamily="2" charset="-78"/>
                <a:cs typeface="Alexandria" pitchFamily="2" charset="-78"/>
              </a:rPr>
              <a:t>وهي تلك البحوث التي تنشر في المجلات التي تخضع مواد النشر فيها لتحكيم علمي من خبراء متخصصين مثل مجلات الجامعات والكليات والمراكز العلمية، فضلا عن أعمال المؤتمرات العلمية المنشورة وغير المنشورة. وتتطلب الاستعانة بها أكثر من مجرد عرضها عرضا </a:t>
            </a:r>
            <a:r>
              <a:rPr lang="ar-SA" dirty="0" err="1">
                <a:latin typeface="Alexandria" pitchFamily="2" charset="-78"/>
                <a:cs typeface="Alexandria" pitchFamily="2" charset="-78"/>
              </a:rPr>
              <a:t>سردياً</a:t>
            </a:r>
            <a:r>
              <a:rPr lang="ar-SA" dirty="0">
                <a:latin typeface="Alexandria" pitchFamily="2" charset="-78"/>
                <a:cs typeface="Alexandria" pitchFamily="2" charset="-78"/>
              </a:rPr>
              <a:t>، فشروط مراجعتها، وقواعد توظيفها تمليها ضرورات ومعايير منهجية مبنية أساسا على التلخيص ، والتحليل، والنقد والمقارنة</a:t>
            </a:r>
            <a:r>
              <a:rPr lang="en-US" dirty="0">
                <a:latin typeface="Alexandria" pitchFamily="2" charset="-78"/>
                <a:cs typeface="Alexandria" pitchFamily="2" charset="-78"/>
              </a:rPr>
              <a:t>.</a:t>
            </a: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1814494" y="1120841"/>
            <a:ext cx="1483031" cy="85954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3124222" y="927113"/>
            <a:ext cx="8635144" cy="1112635"/>
            <a:chOff x="2189480" y="2153920"/>
            <a:chExt cx="7213599" cy="1137920"/>
          </a:xfrm>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1719935" y="2351853"/>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3124222" y="2229307"/>
            <a:ext cx="8635144" cy="1037638"/>
            <a:chOff x="2189480" y="2153920"/>
            <a:chExt cx="7213599" cy="1137920"/>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629283" y="3660663"/>
            <a:ext cx="1594402" cy="85954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3253165" y="3456505"/>
            <a:ext cx="8661504" cy="1063698"/>
            <a:chOff x="2189480" y="1883641"/>
            <a:chExt cx="7213599" cy="1408199"/>
          </a:xfrm>
          <a:solidFill>
            <a:schemeClr val="accent4"/>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1883641"/>
              <a:ext cx="7172960" cy="1408199"/>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684968" y="4936702"/>
            <a:ext cx="1483031" cy="85954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3086441" y="4747143"/>
            <a:ext cx="8733141" cy="1238658"/>
            <a:chOff x="2189480" y="2153920"/>
            <a:chExt cx="7213599" cy="1137920"/>
          </a:xfrm>
          <a:solidFill>
            <a:schemeClr val="accent5"/>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1839239" y="121856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01</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1807633" y="246111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1732104" y="3730666"/>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1663897" y="4860165"/>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407559" y="1099955"/>
            <a:ext cx="8019824" cy="923330"/>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تفيد مراجعة الدراسات السابقة الباحث في بلورة رؤية بحثية تاريخية شاملة، تسلط الضوء على المعالجات السابقة لموضوع البحث والتطورات الحاصلة فيه، وتكشف عن جوانب الموضوع التي لازالت بحاجة الى مزيد من البحث. </a:t>
            </a:r>
            <a:endParaRPr lang="en-US"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3449602" y="2456681"/>
            <a:ext cx="8019825" cy="646331"/>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تساعد مراجعة الدراسات السابقة الباحث على الاختيار السليم لإشكالية بحثه، بحيث يستجيب هذا الاختيار لمعايير الجدة المعرفية والأصالة البحثية. </a:t>
            </a:r>
            <a:endParaRPr lang="en-US" dirty="0">
              <a:solidFill>
                <a:schemeClr val="bg1"/>
              </a:solidFill>
              <a:latin typeface="Alexandria" pitchFamily="2" charset="-78"/>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3364411" y="3564650"/>
            <a:ext cx="8019824" cy="923330"/>
          </a:xfrm>
          <a:prstGeom prst="rect">
            <a:avLst/>
          </a:prstGeom>
          <a:noFill/>
        </p:spPr>
        <p:txBody>
          <a:bodyPr wrap="square" rtlCol="0">
            <a:spAutoFit/>
          </a:bodyPr>
          <a:lstStyle/>
          <a:p>
            <a:pPr lvl="0" algn="r" rtl="1"/>
            <a:r>
              <a:rPr lang="ar-SA" dirty="0">
                <a:latin typeface="Alexandria" pitchFamily="2" charset="-78"/>
                <a:cs typeface="Alexandria" pitchFamily="2" charset="-78"/>
              </a:rPr>
              <a:t>تمكن مراجعة الدراسات السابقة الباحث من استكمال الجوانب التي وقفت عندها البحوث السابقة، والتقدم بمستوى الانجاز في تخصصه خطوات إضافية إلى الأمام، عملا بمبدأ التراكمية في البحث العلمي. </a:t>
            </a:r>
            <a:endParaRPr lang="en-US" dirty="0">
              <a:latin typeface="Alexandria" pitchFamily="2" charset="-78"/>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3632384" y="4981841"/>
            <a:ext cx="8252722" cy="923330"/>
          </a:xfrm>
          <a:prstGeom prst="rect">
            <a:avLst/>
          </a:prstGeom>
          <a:noFill/>
        </p:spPr>
        <p:txBody>
          <a:bodyPr wrap="square" rtlCol="0">
            <a:spAutoFit/>
          </a:bodyPr>
          <a:lstStyle/>
          <a:p>
            <a:pPr lvl="0" rtl="1"/>
            <a:r>
              <a:rPr lang="ar-SA" dirty="0">
                <a:latin typeface="Alexandria" pitchFamily="2" charset="-78"/>
                <a:cs typeface="Alexandria" pitchFamily="2" charset="-78"/>
              </a:rPr>
              <a:t>توافر مراجعة الدراسات السابقة للباحث مصادر متنوعة وجديدة للبيانات، وتطلعه على جهود بحثية قيمة لم يسبق له التعرف عليها، مما يسهم في زيادة فهمه للموضوع واستيعابه للمشكلات البحثية المرتبطة به. </a:t>
            </a:r>
            <a:endParaRPr lang="en-US" dirty="0">
              <a:latin typeface="Alexandria" pitchFamily="2" charset="-78"/>
              <a:cs typeface="Alexandria" pitchFamily="2" charset="-78"/>
            </a:endParaRPr>
          </a:p>
        </p:txBody>
      </p:sp>
      <p:sp>
        <p:nvSpPr>
          <p:cNvPr id="8" name="مستطيل 7"/>
          <p:cNvSpPr/>
          <p:nvPr/>
        </p:nvSpPr>
        <p:spPr>
          <a:xfrm>
            <a:off x="5186595" y="342902"/>
            <a:ext cx="3381054" cy="461665"/>
          </a:xfrm>
          <a:prstGeom prst="rect">
            <a:avLst/>
          </a:prstGeom>
        </p:spPr>
        <p:txBody>
          <a:bodyPr wrap="none">
            <a:spAutoFit/>
          </a:bodyPr>
          <a:lstStyle/>
          <a:p>
            <a:r>
              <a:rPr lang="ar-JO" sz="2400" b="1" dirty="0" smtClean="0">
                <a:solidFill>
                  <a:srgbClr val="222222"/>
                </a:solidFill>
                <a:latin typeface="Alexandria" pitchFamily="2" charset="-78"/>
                <a:ea typeface="Times New Roman" panose="02020603050405020304" pitchFamily="18" charset="0"/>
                <a:cs typeface="Alexandria" pitchFamily="2" charset="-78"/>
              </a:rPr>
              <a:t>أهمية مراجعة الأدبيات </a:t>
            </a:r>
            <a:endParaRPr lang="ar-JO" sz="2400" b="1" dirty="0">
              <a:latin typeface="Alexandria" pitchFamily="2" charset="-78"/>
              <a:cs typeface="Alexandria" pitchFamily="2" charset="-78"/>
            </a:endParaRPr>
          </a:p>
        </p:txBody>
      </p:sp>
      <p:pic>
        <p:nvPicPr>
          <p:cNvPr id="3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3"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339119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E20D09A7-83DA-47D7-8835-65AA6E22E227}"/>
              </a:ext>
            </a:extLst>
          </p:cNvPr>
          <p:cNvSpPr/>
          <p:nvPr/>
        </p:nvSpPr>
        <p:spPr>
          <a:xfrm>
            <a:off x="1474834" y="1390139"/>
            <a:ext cx="1483031" cy="859540"/>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3202967" y="1210211"/>
            <a:ext cx="8635144" cy="1112635"/>
            <a:chOff x="2189480" y="2153920"/>
            <a:chExt cx="7213599" cy="1137920"/>
          </a:xfrm>
          <a:solidFill>
            <a:srgbClr val="92D050"/>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1343484" y="2871396"/>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3075574" y="2782828"/>
            <a:ext cx="8635144" cy="1037638"/>
            <a:chOff x="2189480" y="2153920"/>
            <a:chExt cx="7213599" cy="1137920"/>
          </a:xfrm>
          <a:solidFill>
            <a:schemeClr val="accent2"/>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378460" y="4451377"/>
            <a:ext cx="1594402" cy="859540"/>
          </a:xfrm>
          <a:prstGeom prst="homePlat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3202967" y="4353824"/>
            <a:ext cx="8661504" cy="1312880"/>
            <a:chOff x="2189480" y="1883641"/>
            <a:chExt cx="7213599" cy="1408199"/>
          </a:xfrm>
          <a:solidFill>
            <a:schemeClr val="accent1">
              <a:lumMod val="75000"/>
            </a:schemeClr>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1883641"/>
              <a:ext cx="7172960" cy="1408199"/>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1635120" y="1511394"/>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05</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1445553" y="297639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1482867" y="4527204"/>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a16="http://schemas.microsoft.com/office/drawing/2014/main" id="{6622EE78-8826-4D13-896F-3CE387814C90}"/>
              </a:ext>
            </a:extLst>
          </p:cNvPr>
          <p:cNvSpPr txBox="1"/>
          <p:nvPr/>
        </p:nvSpPr>
        <p:spPr>
          <a:xfrm>
            <a:off x="3566622" y="1398767"/>
            <a:ext cx="7855527" cy="646331"/>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تزود مراجعة الدراسات السابقة الباحث بالكثير من الأفكار والأدوات والاجراءات والاختبارات، التي يمكن أن يفيد منها في تطوير مهاراته البحثية. </a:t>
            </a:r>
            <a:endParaRPr lang="en-US"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3297524" y="2978000"/>
            <a:ext cx="8019825" cy="923330"/>
          </a:xfrm>
          <a:prstGeom prst="rect">
            <a:avLst/>
          </a:prstGeom>
          <a:noFill/>
        </p:spPr>
        <p:txBody>
          <a:bodyPr wrap="square" rtlCol="0">
            <a:spAutoFit/>
          </a:bodyPr>
          <a:lstStyle/>
          <a:p>
            <a:pPr lvl="0" algn="r" rtl="1"/>
            <a:r>
              <a:rPr lang="ar-SA" dirty="0">
                <a:solidFill>
                  <a:schemeClr val="bg1"/>
                </a:solidFill>
                <a:latin typeface="Alexandria" pitchFamily="2" charset="-78"/>
                <a:cs typeface="Alexandria" pitchFamily="2" charset="-78"/>
              </a:rPr>
              <a:t>تساعد مراجعة الدراسات السابقة الباحث على تقويم الجهد المبذول في بحثه بالمقارنة مع البحوث السابقة الأخرى، كما تجعله أكثر قدرة على تفسير النتائج المتشابهة والمختلفة</a:t>
            </a:r>
            <a:r>
              <a:rPr lang="en-US" dirty="0">
                <a:solidFill>
                  <a:schemeClr val="bg1"/>
                </a:solidFill>
                <a:latin typeface="Alexandria" pitchFamily="2" charset="-78"/>
                <a:cs typeface="Alexandria" pitchFamily="2" charset="-78"/>
              </a:rPr>
              <a:t>.</a:t>
            </a:r>
          </a:p>
        </p:txBody>
      </p:sp>
      <p:sp>
        <p:nvSpPr>
          <p:cNvPr id="39" name="TextBox 38">
            <a:extLst>
              <a:ext uri="{FF2B5EF4-FFF2-40B4-BE49-F238E27FC236}">
                <a16:creationId xmlns:a16="http://schemas.microsoft.com/office/drawing/2014/main" id="{3A837B94-CD7C-46F8-B906-D4E292308213}"/>
              </a:ext>
            </a:extLst>
          </p:cNvPr>
          <p:cNvSpPr txBox="1"/>
          <p:nvPr/>
        </p:nvSpPr>
        <p:spPr>
          <a:xfrm>
            <a:off x="3725779" y="4674591"/>
            <a:ext cx="8019824" cy="923330"/>
          </a:xfrm>
          <a:prstGeom prst="rect">
            <a:avLst/>
          </a:prstGeom>
          <a:noFill/>
        </p:spPr>
        <p:txBody>
          <a:bodyPr wrap="square" rtlCol="0">
            <a:spAutoFit/>
          </a:bodyPr>
          <a:lstStyle/>
          <a:p>
            <a:pPr lvl="0" algn="r" rtl="1"/>
            <a:r>
              <a:rPr lang="ar-SA" dirty="0">
                <a:solidFill>
                  <a:schemeClr val="bg1"/>
                </a:solidFill>
              </a:rPr>
              <a:t>تساعد مراجعة الدراسات السابقة الباحث في صياغة فروض </a:t>
            </a:r>
            <a:r>
              <a:rPr lang="ar-SA" dirty="0">
                <a:solidFill>
                  <a:schemeClr val="bg1"/>
                </a:solidFill>
                <a:latin typeface="Alexandria" pitchFamily="2" charset="-78"/>
                <a:cs typeface="Alexandria" pitchFamily="2" charset="-78"/>
              </a:rPr>
              <a:t>بحثه</a:t>
            </a:r>
            <a:r>
              <a:rPr lang="ar-SA" dirty="0">
                <a:solidFill>
                  <a:schemeClr val="bg1"/>
                </a:solidFill>
              </a:rPr>
              <a:t>، وضبط مفاهيمه الإجرائية، واختيار إطاره النظري، وتحديد إجراءاته المنهجية، واختيار أساليبه الإحصائية، خطته الأولية، كما تمكنه من تفادي الأخطاء التي وقع فيها الباحثون السابقون، وتجاوز العوائق التي واجهتهم</a:t>
            </a:r>
            <a:endParaRPr lang="en-US" dirty="0">
              <a:solidFill>
                <a:schemeClr val="bg1"/>
              </a:solidFill>
            </a:endParaRPr>
          </a:p>
        </p:txBody>
      </p:sp>
      <p:sp>
        <p:nvSpPr>
          <p:cNvPr id="8" name="مستطيل 7"/>
          <p:cNvSpPr/>
          <p:nvPr/>
        </p:nvSpPr>
        <p:spPr>
          <a:xfrm>
            <a:off x="5186595" y="342902"/>
            <a:ext cx="3381054" cy="461665"/>
          </a:xfrm>
          <a:prstGeom prst="rect">
            <a:avLst/>
          </a:prstGeom>
        </p:spPr>
        <p:txBody>
          <a:bodyPr wrap="none">
            <a:spAutoFit/>
          </a:bodyPr>
          <a:lstStyle/>
          <a:p>
            <a:r>
              <a:rPr lang="ar-JO" sz="2400" b="1" dirty="0" smtClean="0">
                <a:solidFill>
                  <a:srgbClr val="222222"/>
                </a:solidFill>
                <a:latin typeface="Alexandria" pitchFamily="2" charset="-78"/>
                <a:ea typeface="Times New Roman" panose="02020603050405020304" pitchFamily="18" charset="0"/>
                <a:cs typeface="Alexandria" pitchFamily="2" charset="-78"/>
              </a:rPr>
              <a:t>أهمية مراجعة الأدبيات </a:t>
            </a:r>
            <a:endParaRPr lang="ar-JO" sz="2400" b="1" dirty="0">
              <a:latin typeface="Alexandria" pitchFamily="2" charset="-78"/>
              <a:cs typeface="Alexandria" pitchFamily="2" charset="-78"/>
            </a:endParaRPr>
          </a:p>
        </p:txBody>
      </p:sp>
      <p:pic>
        <p:nvPicPr>
          <p:cNvPr id="2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308193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2580" y="1294782"/>
            <a:ext cx="10921285" cy="45934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86395" y="1491317"/>
            <a:ext cx="10513653" cy="5201424"/>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قواعد </a:t>
            </a:r>
            <a:r>
              <a:rPr lang="ar-SA" sz="2000" b="1" dirty="0">
                <a:latin typeface="Alexandria" pitchFamily="2" charset="-78"/>
                <a:cs typeface="Alexandria" pitchFamily="2" charset="-78"/>
              </a:rPr>
              <a:t>البيانات </a:t>
            </a:r>
            <a:endParaRPr lang="en-US" sz="2000" b="1" dirty="0">
              <a:latin typeface="Alexandria" pitchFamily="2" charset="-78"/>
              <a:cs typeface="Alexandria" pitchFamily="2" charset="-78"/>
            </a:endParaRPr>
          </a:p>
          <a:p>
            <a:pPr algn="r" rtl="1"/>
            <a:r>
              <a:rPr lang="ar-JO" dirty="0" smtClean="0">
                <a:latin typeface="Alexandria" pitchFamily="2" charset="-78"/>
                <a:cs typeface="Alexandria" pitchFamily="2" charset="-78"/>
              </a:rPr>
              <a:t>يستخدم مصطلح </a:t>
            </a:r>
            <a:r>
              <a:rPr lang="ar-JO" dirty="0">
                <a:latin typeface="Alexandria" pitchFamily="2" charset="-78"/>
                <a:cs typeface="Alexandria" pitchFamily="2" charset="-78"/>
              </a:rPr>
              <a:t>"قاعدة بيانات" لوصف مورد بحث على الإنترنت. وفي العادة تقوم المكتبات بدفع مبالع مالية معينة للوصول إلى قواعد البيانات، ولكن هذا لا ينفي وجود بعض من قواعد بيانات مجانية الاستخدام.</a:t>
            </a:r>
          </a:p>
          <a:p>
            <a:pPr algn="r" rtl="1"/>
            <a:r>
              <a:rPr lang="ar-JO" dirty="0">
                <a:latin typeface="Alexandria" pitchFamily="2" charset="-78"/>
                <a:cs typeface="Alexandria" pitchFamily="2" charset="-78"/>
              </a:rPr>
              <a:t>قاعدة بيانات المكتبة عبارة عن تجميع للمعلومات بطريقة قابلة للبحث حيث تجد الآلاف من المواد التي يمكنك البحث عنها في وقت واحد وبسرعة، وبما يمكنك من العثور على المقالات التي تريدها مع ارتفاع ملاءمة البحث في المجلات الفردية. البحث في قواعد بيانات قد يكون </a:t>
            </a:r>
            <a:r>
              <a:rPr lang="en-US" dirty="0">
                <a:latin typeface="Alexandria" pitchFamily="2" charset="-78"/>
                <a:cs typeface="Alexandria" pitchFamily="2" charset="-78"/>
              </a:rPr>
              <a:t>A-Z، </a:t>
            </a:r>
            <a:r>
              <a:rPr lang="ar-JO" dirty="0">
                <a:latin typeface="Alexandria" pitchFamily="2" charset="-78"/>
                <a:cs typeface="Alexandria" pitchFamily="2" charset="-78"/>
              </a:rPr>
              <a:t>أو حسب الموضوع.</a:t>
            </a:r>
          </a:p>
          <a:p>
            <a:pPr algn="r" rtl="1"/>
            <a:r>
              <a:rPr lang="ar-JO" dirty="0">
                <a:latin typeface="Alexandria" pitchFamily="2" charset="-78"/>
                <a:cs typeface="Alexandria" pitchFamily="2" charset="-78"/>
              </a:rPr>
              <a:t>تخضع العديد من المقالات الموجودة في قواعد بيانات المكتبات لعملية مراجعة النظراء وعادة ما تكون أكثر موثوقية من المعلومات الموجودة على الإنترنت. بالإضافة إلى ذلك، توفر قواعد البيانات كل ما تحتاجه من معلومات لتقييم مصدرا للمصداقية (مثل اسم المؤلف، تفاصيل المنشور، </a:t>
            </a:r>
            <a:r>
              <a:rPr lang="ar-JO" dirty="0" smtClean="0">
                <a:latin typeface="Alexandria" pitchFamily="2" charset="-78"/>
                <a:cs typeface="Alexandria" pitchFamily="2" charset="-78"/>
              </a:rPr>
              <a:t>والملخص).</a:t>
            </a:r>
            <a:endParaRPr lang="ar-JO" dirty="0">
              <a:latin typeface="Alexandria" pitchFamily="2" charset="-78"/>
              <a:cs typeface="Alexandria" pitchFamily="2" charset="-78"/>
            </a:endParaRPr>
          </a:p>
          <a:p>
            <a:pPr algn="r" rtl="1"/>
            <a:r>
              <a:rPr lang="ar-JO" dirty="0">
                <a:latin typeface="Alexandria" pitchFamily="2" charset="-78"/>
                <a:cs typeface="Alexandria" pitchFamily="2" charset="-78"/>
              </a:rPr>
              <a:t>قواعد بيانات المكتبة تسمح لك بتخصيص البحث للحصول على أفضل النتائج ذات الصلة. كما يمكنك البحث فيها باستخدام الكلمات الرئيسية، في مجالات محددة: المصطلحات، رؤوس الموضوعات، الواصفات. يمكنك أيضا البحث عن طريق المؤلف، العنوان، </a:t>
            </a:r>
            <a:r>
              <a:rPr lang="ar-JO" dirty="0" smtClean="0">
                <a:latin typeface="Alexandria" pitchFamily="2" charset="-78"/>
                <a:cs typeface="Alexandria" pitchFamily="2" charset="-78"/>
              </a:rPr>
              <a:t>والحد </a:t>
            </a:r>
            <a:r>
              <a:rPr lang="ar-JO" sz="2000" dirty="0" smtClean="0">
                <a:latin typeface="Alexandria" pitchFamily="2" charset="-78"/>
                <a:cs typeface="Alexandria" pitchFamily="2" charset="-78"/>
              </a:rPr>
              <a:t>من </a:t>
            </a:r>
            <a:r>
              <a:rPr lang="ar-JO" sz="2000" dirty="0">
                <a:latin typeface="Alexandria" pitchFamily="2" charset="-78"/>
                <a:cs typeface="Alexandria" pitchFamily="2" charset="-78"/>
              </a:rPr>
              <a:t>النتائج باستخدام معايير مختلفة (تاريخ، نوع المصدر، وما إلى ذلك).</a:t>
            </a:r>
          </a:p>
          <a:p>
            <a:pPr algn="r" rtl="1"/>
            <a:endParaRPr lang="en-US" sz="2000" dirty="0" smtClean="0">
              <a:latin typeface="Alexandria" pitchFamily="2" charset="-78"/>
              <a:cs typeface="Alexandria" pitchFamily="2" charset="-78"/>
            </a:endParaRPr>
          </a:p>
          <a:p>
            <a:pPr algn="ctr" rtl="1">
              <a:lnSpc>
                <a:spcPct val="150000"/>
              </a:lnSpc>
            </a:pPr>
            <a:endParaRPr lang="en-US" sz="3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02327" y="1155868"/>
            <a:ext cx="9975274" cy="4732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11680" y="1305592"/>
            <a:ext cx="9947563" cy="5600187"/>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قواعد </a:t>
            </a:r>
            <a:r>
              <a:rPr lang="ar-SA" sz="2000" b="1" dirty="0">
                <a:latin typeface="Alexandria" pitchFamily="2" charset="-78"/>
                <a:cs typeface="Alexandria" pitchFamily="2" charset="-78"/>
              </a:rPr>
              <a:t>البيانات </a:t>
            </a:r>
            <a:endParaRPr lang="en-US" sz="2000" b="1" dirty="0">
              <a:latin typeface="Alexandria" pitchFamily="2" charset="-78"/>
              <a:cs typeface="Alexandria" pitchFamily="2" charset="-78"/>
            </a:endParaRPr>
          </a:p>
          <a:p>
            <a:pPr marL="285750" indent="-285750" algn="r" rtl="1">
              <a:buFont typeface="Arial" panose="020B0604020202020204" pitchFamily="34" charset="0"/>
              <a:buChar char="•"/>
            </a:pPr>
            <a:r>
              <a:rPr lang="ar-JO" dirty="0" smtClean="0">
                <a:latin typeface="Alexandria" pitchFamily="2" charset="-78"/>
                <a:cs typeface="Alexandria" pitchFamily="2" charset="-78"/>
              </a:rPr>
              <a:t>توفر </a:t>
            </a:r>
            <a:r>
              <a:rPr lang="ar-JO" dirty="0">
                <a:latin typeface="Alexandria" pitchFamily="2" charset="-78"/>
                <a:cs typeface="Alexandria" pitchFamily="2" charset="-78"/>
              </a:rPr>
              <a:t>قواعد بيانات المكتبة معلومات الاقتباس (الكاتب، عنوان المادة، المنشورات - عنوان مجلة، جريدة، أو الكتاب المرجعي- ، الناشر، تاريخ النشر)</a:t>
            </a:r>
          </a:p>
          <a:p>
            <a:pPr marL="285750" indent="-285750" algn="r" rtl="1">
              <a:buFont typeface="Arial" panose="020B0604020202020204" pitchFamily="34" charset="0"/>
              <a:buChar char="•"/>
            </a:pPr>
            <a:r>
              <a:rPr lang="ar-JO" dirty="0">
                <a:latin typeface="Alexandria" pitchFamily="2" charset="-78"/>
                <a:cs typeface="Alexandria" pitchFamily="2" charset="-78"/>
              </a:rPr>
              <a:t>قواعد بيانات المكتبة غالبا ما تعطيك النص الكامل. وهناك البعض الآخر يعطيك فقط المستخلص والاقتباس</a:t>
            </a:r>
          </a:p>
          <a:p>
            <a:pPr marL="285750" indent="-285750" algn="r" rtl="1">
              <a:buFont typeface="Arial" panose="020B0604020202020204" pitchFamily="34" charset="0"/>
              <a:buChar char="•"/>
            </a:pPr>
            <a:r>
              <a:rPr lang="ar-JO" dirty="0">
                <a:latin typeface="Alexandria" pitchFamily="2" charset="-78"/>
                <a:cs typeface="Alexandria" pitchFamily="2" charset="-78"/>
              </a:rPr>
              <a:t>قواعد بيانات المكتبة غالبا ما تمكنك من طباعة المواد وحفظها أو إرسالها عبر البريد الإلكتروني</a:t>
            </a:r>
          </a:p>
          <a:p>
            <a:pPr marL="285750" indent="-285750" algn="r" rtl="1">
              <a:buFont typeface="Arial" panose="020B0604020202020204" pitchFamily="34" charset="0"/>
              <a:buChar char="•"/>
            </a:pPr>
            <a:r>
              <a:rPr lang="ar-JO" dirty="0">
                <a:latin typeface="Alexandria" pitchFamily="2" charset="-78"/>
                <a:cs typeface="Alexandria" pitchFamily="2" charset="-78"/>
              </a:rPr>
              <a:t>قواعد بيانات المكتبة يمكنك استخدامها خارج الحرم الجامعي، بعد إدخال اسم المعرف وكلمة المرور</a:t>
            </a:r>
          </a:p>
          <a:p>
            <a:pPr marL="285750" indent="-285750" algn="r" rtl="1">
              <a:buFont typeface="Arial" panose="020B0604020202020204" pitchFamily="34" charset="0"/>
              <a:buChar char="•"/>
            </a:pPr>
            <a:r>
              <a:rPr lang="ar-JO" dirty="0">
                <a:latin typeface="Alexandria" pitchFamily="2" charset="-78"/>
                <a:cs typeface="Alexandria" pitchFamily="2" charset="-78"/>
              </a:rPr>
              <a:t>العديد من قواعد البيانات توفر الوصول إلى النص الكامل للمقالات، لذا من الضروري التعرف على أنواع مختلفة من المعلومات المتاحة، وقواعد البيانات الأكثر مناسبة لك، وكيفية الحصول على الموارد وخارج الحرم الجامعي.</a:t>
            </a:r>
          </a:p>
          <a:p>
            <a:pPr marL="285750" indent="-285750" algn="r" rtl="1">
              <a:buFont typeface="Arial" panose="020B0604020202020204" pitchFamily="34" charset="0"/>
              <a:buChar char="•"/>
            </a:pPr>
            <a:r>
              <a:rPr lang="ar-JO" dirty="0">
                <a:latin typeface="Alexandria" pitchFamily="2" charset="-78"/>
                <a:cs typeface="Alexandria" pitchFamily="2" charset="-78"/>
              </a:rPr>
              <a:t>استخدام قواعد البيانات التي تقدمها المكتبة يساعدك في العثور على معلومات موثوقة من مصادر موثوقة.</a:t>
            </a:r>
          </a:p>
          <a:p>
            <a:pPr marL="285750" indent="-285750" algn="r" rtl="1">
              <a:buFont typeface="Arial" panose="020B0604020202020204" pitchFamily="34" charset="0"/>
              <a:buChar char="•"/>
            </a:pPr>
            <a:r>
              <a:rPr lang="ar-JO" dirty="0">
                <a:latin typeface="Alexandria" pitchFamily="2" charset="-78"/>
                <a:cs typeface="Alexandria" pitchFamily="2" charset="-78"/>
              </a:rPr>
              <a:t>قد تكون قاعدة بيانات المكتبة مخصصة لموضوع واحد أو قد تغطي العديد من الموضوعات. كما يوفر بعض الناشرين قواعد البيانات التي تسمح لك للبحث عن محتواها من خلال موقع واحد.</a:t>
            </a:r>
          </a:p>
          <a:p>
            <a:pPr algn="r" rtl="1"/>
            <a:endParaRPr lang="en-US" sz="2000" dirty="0" smtClean="0">
              <a:latin typeface="Alexandria" pitchFamily="2" charset="-78"/>
              <a:cs typeface="Alexandria" pitchFamily="2" charset="-78"/>
            </a:endParaRPr>
          </a:p>
          <a:p>
            <a:pPr algn="ctr" rtl="1">
              <a:lnSpc>
                <a:spcPct val="150000"/>
              </a:lnSpc>
            </a:pPr>
            <a:endParaRPr lang="en-US" sz="3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02327" y="1101598"/>
            <a:ext cx="9975274" cy="47865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11680" y="1305592"/>
            <a:ext cx="9947563" cy="4339008"/>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اس</a:t>
            </a:r>
            <a:r>
              <a:rPr lang="ar-SA" b="1" dirty="0" err="1" smtClean="0">
                <a:latin typeface="Alexandria" pitchFamily="2" charset="-78"/>
                <a:cs typeface="Alexandria" pitchFamily="2" charset="-78"/>
              </a:rPr>
              <a:t>تخدام</a:t>
            </a:r>
            <a:r>
              <a:rPr lang="ar-SA" b="1" dirty="0" smtClean="0">
                <a:latin typeface="Alexandria" pitchFamily="2" charset="-78"/>
                <a:cs typeface="Alexandria" pitchFamily="2" charset="-78"/>
              </a:rPr>
              <a:t> </a:t>
            </a:r>
            <a:r>
              <a:rPr lang="ar-SA" b="1" dirty="0">
                <a:latin typeface="Alexandria" pitchFamily="2" charset="-78"/>
                <a:cs typeface="Alexandria" pitchFamily="2" charset="-78"/>
              </a:rPr>
              <a:t>قواعد البيانات </a:t>
            </a:r>
            <a:endParaRPr lang="en-US" b="1" dirty="0">
              <a:latin typeface="Alexandria" pitchFamily="2" charset="-78"/>
              <a:cs typeface="Alexandria" pitchFamily="2" charset="-78"/>
            </a:endParaRPr>
          </a:p>
          <a:p>
            <a:pPr algn="r" rtl="1"/>
            <a:r>
              <a:rPr lang="ar-SA" dirty="0">
                <a:latin typeface="Alexandria" pitchFamily="2" charset="-78"/>
                <a:cs typeface="Alexandria" pitchFamily="2" charset="-78"/>
              </a:rPr>
              <a:t>يستخدم الباحث في تنقيبه عن الدراسات السابقة وسائط متعددة، ومن ذلك محركات البحث والعديد من قواعد البيانات والمكتبات،  ومنها </a:t>
            </a:r>
            <a:r>
              <a:rPr lang="ar-SA" b="1" dirty="0">
                <a:latin typeface="Alexandria" pitchFamily="2" charset="-78"/>
                <a:cs typeface="Alexandria" pitchFamily="2" charset="-78"/>
              </a:rPr>
              <a:t>قواعد البيانات العربية </a:t>
            </a:r>
            <a:r>
              <a:rPr lang="ar-SA" dirty="0">
                <a:latin typeface="Alexandria" pitchFamily="2" charset="-78"/>
                <a:cs typeface="Alexandria" pitchFamily="2" charset="-78"/>
              </a:rPr>
              <a:t>مثل:</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(دار المنظومة، المنهل،</a:t>
            </a:r>
            <a:r>
              <a:rPr lang="ar-JO" dirty="0">
                <a:latin typeface="Alexandria" pitchFamily="2" charset="-78"/>
                <a:cs typeface="Alexandria" pitchFamily="2" charset="-78"/>
              </a:rPr>
              <a:t> </a:t>
            </a:r>
            <a:r>
              <a:rPr lang="ar-JO" dirty="0" err="1">
                <a:latin typeface="Alexandria" pitchFamily="2" charset="-78"/>
                <a:cs typeface="Alexandria" pitchFamily="2" charset="-78"/>
              </a:rPr>
              <a:t>ابيسكو</a:t>
            </a:r>
            <a:r>
              <a:rPr lang="ar-JO" dirty="0">
                <a:latin typeface="Alexandria" pitchFamily="2" charset="-78"/>
                <a:cs typeface="Alexandria" pitchFamily="2" charset="-78"/>
              </a:rPr>
              <a:t>،</a:t>
            </a:r>
            <a:r>
              <a:rPr lang="ar-SA" dirty="0">
                <a:latin typeface="Alexandria" pitchFamily="2" charset="-78"/>
                <a:cs typeface="Alexandria" pitchFamily="2" charset="-78"/>
              </a:rPr>
              <a:t> الشمعة، المجلة العراقية، ...الخ</a:t>
            </a:r>
            <a:r>
              <a:rPr lang="ar-SA" dirty="0" smtClean="0">
                <a:latin typeface="Alexandria" pitchFamily="2" charset="-78"/>
                <a:cs typeface="Alexandria" pitchFamily="2" charset="-78"/>
              </a:rPr>
              <a:t>)</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وقواعد </a:t>
            </a:r>
            <a:r>
              <a:rPr lang="ar-SA" b="1" dirty="0">
                <a:latin typeface="Alexandria" pitchFamily="2" charset="-78"/>
                <a:cs typeface="Alexandria" pitchFamily="2" charset="-78"/>
              </a:rPr>
              <a:t>البيانات الأجنبية </a:t>
            </a:r>
            <a:r>
              <a:rPr lang="ar-SA" dirty="0">
                <a:latin typeface="Alexandria" pitchFamily="2" charset="-78"/>
                <a:cs typeface="Alexandria" pitchFamily="2" charset="-78"/>
              </a:rPr>
              <a:t>مثل:</a:t>
            </a:r>
            <a:endParaRPr lang="en-US" dirty="0">
              <a:latin typeface="Alexandria" pitchFamily="2" charset="-78"/>
              <a:cs typeface="Alexandria" pitchFamily="2" charset="-78"/>
            </a:endParaRPr>
          </a:p>
          <a:p>
            <a:pPr marL="342900" indent="-342900" algn="ctr">
              <a:buFont typeface="Wingdings" panose="05000000000000000000" pitchFamily="2" charset="2"/>
              <a:buChar char="q"/>
            </a:pPr>
            <a:r>
              <a:rPr lang="en-US" dirty="0" err="1">
                <a:latin typeface="Alexandria" pitchFamily="2" charset="-78"/>
                <a:cs typeface="Alexandria" pitchFamily="2" charset="-78"/>
              </a:rPr>
              <a:t>ScienceDirect</a:t>
            </a:r>
            <a:endParaRPr lang="en-US" dirty="0">
              <a:latin typeface="Alexandria" pitchFamily="2" charset="-78"/>
              <a:cs typeface="Alexandria" pitchFamily="2" charset="-78"/>
            </a:endParaRPr>
          </a:p>
          <a:p>
            <a:pPr marL="342900" indent="-342900" algn="ctr">
              <a:buFont typeface="Wingdings" panose="05000000000000000000" pitchFamily="2" charset="2"/>
              <a:buChar char="q"/>
            </a:pPr>
            <a:r>
              <a:rPr lang="en-US" dirty="0" err="1" smtClean="0">
                <a:latin typeface="Alexandria" pitchFamily="2" charset="-78"/>
                <a:cs typeface="Alexandria" pitchFamily="2" charset="-78"/>
              </a:rPr>
              <a:t>SpringerLink</a:t>
            </a:r>
            <a:endParaRPr lang="en-US" dirty="0">
              <a:latin typeface="Alexandria" pitchFamily="2" charset="-78"/>
              <a:cs typeface="Alexandria" pitchFamily="2" charset="-78"/>
            </a:endParaRPr>
          </a:p>
          <a:p>
            <a:pPr marL="342900" indent="-342900" algn="ctr">
              <a:buFont typeface="Wingdings" panose="05000000000000000000" pitchFamily="2" charset="2"/>
              <a:buChar char="q"/>
            </a:pPr>
            <a:r>
              <a:rPr lang="en-US" dirty="0" smtClean="0">
                <a:latin typeface="Alexandria" pitchFamily="2" charset="-78"/>
                <a:cs typeface="Alexandria" pitchFamily="2" charset="-78"/>
              </a:rPr>
              <a:t>SAGE journals</a:t>
            </a:r>
          </a:p>
          <a:p>
            <a:pPr marL="342900" indent="-342900" algn="ctr">
              <a:buFont typeface="Wingdings" panose="05000000000000000000" pitchFamily="2" charset="2"/>
              <a:buChar char="q"/>
            </a:pPr>
            <a:r>
              <a:rPr lang="en-US" dirty="0" smtClean="0">
                <a:latin typeface="Alexandria" pitchFamily="2" charset="-78"/>
                <a:cs typeface="Alexandria" pitchFamily="2" charset="-78"/>
              </a:rPr>
              <a:t>Wiley </a:t>
            </a:r>
            <a:r>
              <a:rPr lang="en-US" dirty="0">
                <a:latin typeface="Alexandria" pitchFamily="2" charset="-78"/>
                <a:cs typeface="Alexandria" pitchFamily="2" charset="-78"/>
              </a:rPr>
              <a:t>Online Library</a:t>
            </a:r>
          </a:p>
          <a:p>
            <a:pPr marL="342900" indent="-342900" algn="l">
              <a:buFont typeface="Wingdings" panose="05000000000000000000" pitchFamily="2" charset="2"/>
              <a:buChar char="Ø"/>
            </a:pPr>
            <a:endParaRPr lang="en-US"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ومن </a:t>
            </a:r>
            <a:r>
              <a:rPr lang="ar-SA" dirty="0">
                <a:latin typeface="Alexandria" pitchFamily="2" charset="-78"/>
                <a:cs typeface="Alexandria" pitchFamily="2" charset="-78"/>
              </a:rPr>
              <a:t>أجل الاستغلال الجيد لقواعد البيانات هذه يترتب على الباحث كتابة قائمة بالكلمات المفتاحية أو المصطلحات الرئيسة</a:t>
            </a:r>
            <a:r>
              <a:rPr lang="en-US" dirty="0">
                <a:latin typeface="Alexandria" pitchFamily="2" charset="-78"/>
                <a:cs typeface="Alexandria" pitchFamily="2" charset="-78"/>
              </a:rPr>
              <a:t> (key words) </a:t>
            </a:r>
            <a:r>
              <a:rPr lang="ar-SA" dirty="0">
                <a:latin typeface="Alexandria" pitchFamily="2" charset="-78"/>
                <a:cs typeface="Alexandria" pitchFamily="2" charset="-78"/>
              </a:rPr>
              <a:t>الواردة في بوضع عنوان البحث، وتلك المرادفة لها، أو المرتبطة بها دلاليا حتى يستطيع العثور على أكبر عدد ممكن من الدراسات والبحوث المرتبطة بموضوع </a:t>
            </a:r>
            <a:r>
              <a:rPr lang="ar-SA" dirty="0" smtClean="0">
                <a:latin typeface="Alexandria" pitchFamily="2" charset="-78"/>
                <a:cs typeface="Alexandria" pitchFamily="2" charset="-78"/>
              </a:rPr>
              <a:t>بحثه</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algn="ctr" rtl="1">
              <a:lnSpc>
                <a:spcPct val="150000"/>
              </a:lnSpc>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155868"/>
            <a:ext cx="10504869" cy="4732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33341" y="1305592"/>
            <a:ext cx="10025902" cy="4616007"/>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أمثلة على </a:t>
            </a:r>
            <a:r>
              <a:rPr lang="ar-SA" b="1" dirty="0" smtClean="0">
                <a:latin typeface="Alexandria" pitchFamily="2" charset="-78"/>
                <a:cs typeface="Alexandria" pitchFamily="2" charset="-78"/>
              </a:rPr>
              <a:t>قواعد </a:t>
            </a:r>
            <a:r>
              <a:rPr lang="ar-SA" b="1" dirty="0">
                <a:latin typeface="Alexandria" pitchFamily="2" charset="-78"/>
                <a:cs typeface="Alexandria" pitchFamily="2" charset="-78"/>
              </a:rPr>
              <a:t>البيانات </a:t>
            </a:r>
            <a:endParaRPr lang="en-US" b="1" dirty="0">
              <a:latin typeface="Alexandria" pitchFamily="2" charset="-78"/>
              <a:cs typeface="Alexandria" pitchFamily="2" charset="-78"/>
            </a:endParaRPr>
          </a:p>
          <a:p>
            <a:pPr algn="r" rtl="1"/>
            <a:endParaRPr lang="ar-JO" dirty="0" smtClean="0">
              <a:latin typeface="Alexandria" pitchFamily="2" charset="-78"/>
              <a:cs typeface="Alexandria" pitchFamily="2" charset="-78"/>
            </a:endParaRPr>
          </a:p>
          <a:p>
            <a:pPr marL="342900" indent="-342900" algn="just" rtl="1" fontAlgn="t">
              <a:buFont typeface="Wingdings" panose="05000000000000000000" pitchFamily="2" charset="2"/>
              <a:buChar char="Ø"/>
            </a:pPr>
            <a:r>
              <a:rPr lang="ar-SA" b="1" dirty="0">
                <a:latin typeface="Alexandria" pitchFamily="2" charset="-78"/>
                <a:cs typeface="Alexandria" pitchFamily="2" charset="-78"/>
              </a:rPr>
              <a:t>المنهل: </a:t>
            </a:r>
            <a:r>
              <a:rPr lang="ar-SA" dirty="0">
                <a:latin typeface="Alexandria" pitchFamily="2" charset="-78"/>
                <a:cs typeface="Alexandria" pitchFamily="2" charset="-78"/>
              </a:rPr>
              <a:t>قاعدة بيانات رائدة باللغة العربية تُتيح الحصول على كُتبٍ إلكترونية، ودوريات إلكترونية مُحكَّمة، وكذلك الآلاف من الأطروحات والرسائل العلمية بنصوصها الكاملة من جامعات ومراكز بحوث وجمعيات علمية رائدة في العالم </a:t>
            </a:r>
            <a:r>
              <a:rPr lang="ar-SA" dirty="0" smtClean="0">
                <a:latin typeface="Alexandria" pitchFamily="2" charset="-78"/>
                <a:cs typeface="Alexandria" pitchFamily="2" charset="-78"/>
              </a:rPr>
              <a:t>العربي</a:t>
            </a:r>
            <a:endParaRPr lang="en-US" dirty="0">
              <a:latin typeface="Alexandria" pitchFamily="2" charset="-78"/>
              <a:cs typeface="Alexandria" pitchFamily="2" charset="-78"/>
            </a:endParaRPr>
          </a:p>
          <a:p>
            <a:pPr marL="342900" indent="-342900" algn="just" rtl="1" fontAlgn="t">
              <a:buFont typeface="Wingdings" panose="05000000000000000000" pitchFamily="2" charset="2"/>
              <a:buChar char="Ø"/>
            </a:pPr>
            <a:r>
              <a:rPr lang="ar-SA" b="1" dirty="0">
                <a:latin typeface="Alexandria" pitchFamily="2" charset="-78"/>
                <a:cs typeface="Alexandria" pitchFamily="2" charset="-78"/>
              </a:rPr>
              <a:t>القاعدة العربية للمعلومات الادارية </a:t>
            </a:r>
            <a:r>
              <a:rPr lang="ar-SA" dirty="0">
                <a:latin typeface="Alexandria" pitchFamily="2" charset="-78"/>
                <a:cs typeface="Alexandria" pitchFamily="2" charset="-78"/>
              </a:rPr>
              <a:t>(إبداع) مشروع عربي رائد يهدف إلى ضبط ونشر وإتاحة الإنتاج </a:t>
            </a:r>
            <a:r>
              <a:rPr lang="ar-SA" dirty="0" err="1">
                <a:latin typeface="Alexandria" pitchFamily="2" charset="-78"/>
                <a:cs typeface="Alexandria" pitchFamily="2" charset="-78"/>
              </a:rPr>
              <a:t>الفكرى</a:t>
            </a:r>
            <a:r>
              <a:rPr lang="ar-SA" dirty="0">
                <a:latin typeface="Alexandria" pitchFamily="2" charset="-78"/>
                <a:cs typeface="Alexandria" pitchFamily="2" charset="-78"/>
              </a:rPr>
              <a:t> </a:t>
            </a:r>
            <a:r>
              <a:rPr lang="ar-SA" dirty="0" err="1">
                <a:latin typeface="Alexandria" pitchFamily="2" charset="-78"/>
                <a:cs typeface="Alexandria" pitchFamily="2" charset="-78"/>
              </a:rPr>
              <a:t>العربى</a:t>
            </a:r>
            <a:r>
              <a:rPr lang="ar-SA" dirty="0">
                <a:latin typeface="Alexandria" pitchFamily="2" charset="-78"/>
                <a:cs typeface="Alexandria" pitchFamily="2" charset="-78"/>
              </a:rPr>
              <a:t> </a:t>
            </a:r>
            <a:r>
              <a:rPr lang="ar-SA" dirty="0" err="1">
                <a:latin typeface="Alexandria" pitchFamily="2" charset="-78"/>
                <a:cs typeface="Alexandria" pitchFamily="2" charset="-78"/>
              </a:rPr>
              <a:t>فى</a:t>
            </a:r>
            <a:r>
              <a:rPr lang="ar-SA" dirty="0">
                <a:latin typeface="Alexandria" pitchFamily="2" charset="-78"/>
                <a:cs typeface="Alexandria" pitchFamily="2" charset="-78"/>
              </a:rPr>
              <a:t> مجال الإدارة، بدأته المنظمة عام 2000 ليصبح أول نموذج عربي لتجمع المصادر الإلكترونية يخدم المؤسسات والأفراد المتخصصين </a:t>
            </a:r>
            <a:r>
              <a:rPr lang="ar-SA" dirty="0" err="1">
                <a:latin typeface="Alexandria" pitchFamily="2" charset="-78"/>
                <a:cs typeface="Alexandria" pitchFamily="2" charset="-78"/>
              </a:rPr>
              <a:t>فى</a:t>
            </a:r>
            <a:r>
              <a:rPr lang="ar-SA" dirty="0">
                <a:latin typeface="Alexandria" pitchFamily="2" charset="-78"/>
                <a:cs typeface="Alexandria" pitchFamily="2" charset="-78"/>
              </a:rPr>
              <a:t> الوطن العربي</a:t>
            </a:r>
            <a:r>
              <a:rPr lang="ar-SA" b="1"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just" rtl="1" fontAlgn="t">
              <a:buFont typeface="Wingdings" panose="05000000000000000000" pitchFamily="2" charset="2"/>
              <a:buChar char="Ø"/>
            </a:pPr>
            <a:r>
              <a:rPr lang="en-US" dirty="0" smtClean="0">
                <a:latin typeface="Alexandria" pitchFamily="2" charset="-78"/>
                <a:cs typeface="Alexandria" pitchFamily="2" charset="-78"/>
                <a:hlinkClick r:id="rId2" tooltip="Ebook Central"/>
              </a:rPr>
              <a:t>  </a:t>
            </a:r>
            <a:r>
              <a:rPr lang="en-US" b="1" dirty="0" err="1" smtClean="0">
                <a:solidFill>
                  <a:srgbClr val="000000"/>
                </a:solidFill>
                <a:latin typeface="Alexandria" pitchFamily="2" charset="-78"/>
                <a:cs typeface="Alexandria" pitchFamily="2" charset="-78"/>
                <a:hlinkClick r:id="rId2" tooltip="Ebook Central"/>
              </a:rPr>
              <a:t>Ebook</a:t>
            </a:r>
            <a:r>
              <a:rPr lang="en-US" b="1" dirty="0" smtClean="0">
                <a:solidFill>
                  <a:srgbClr val="000000"/>
                </a:solidFill>
                <a:latin typeface="Alexandria" pitchFamily="2" charset="-78"/>
                <a:cs typeface="Alexandria" pitchFamily="2" charset="-78"/>
                <a:hlinkClick r:id="rId2" tooltip="Ebook Central"/>
              </a:rPr>
              <a:t> Central</a:t>
            </a:r>
            <a:r>
              <a:rPr lang="ar-SA" dirty="0" smtClean="0">
                <a:latin typeface="Alexandria" pitchFamily="2" charset="-78"/>
                <a:cs typeface="Alexandria" pitchFamily="2" charset="-78"/>
              </a:rPr>
              <a:t>تتيح </a:t>
            </a:r>
            <a:r>
              <a:rPr lang="ar-SA" dirty="0">
                <a:latin typeface="Alexandria" pitchFamily="2" charset="-78"/>
                <a:cs typeface="Alexandria" pitchFamily="2" charset="-78"/>
              </a:rPr>
              <a:t>قاعدة البيانات هذه الحصول على كتب إلكترونية في مجال الفنون، الأعمال التجارية، التعليم، الصحة والطب، التاريخ والعلوم السياسية، الأدب واللغة، الدين والفلسفة، العلوم الاجتماعية، العلوم والتكنولوجيا</a:t>
            </a:r>
            <a:endParaRPr lang="en-US" dirty="0">
              <a:latin typeface="Alexandria" pitchFamily="2" charset="-78"/>
              <a:cs typeface="Alexandria" pitchFamily="2" charset="-78"/>
            </a:endParaRPr>
          </a:p>
          <a:p>
            <a:pPr marL="342900" indent="-342900" algn="just" rtl="1">
              <a:buFont typeface="Wingdings" panose="05000000000000000000" pitchFamily="2" charset="2"/>
              <a:buChar char="Ø"/>
            </a:pPr>
            <a:r>
              <a:rPr lang="en-US" b="1" dirty="0">
                <a:latin typeface="Alexandria" pitchFamily="2" charset="-78"/>
                <a:cs typeface="Alexandria" pitchFamily="2" charset="-78"/>
              </a:rPr>
              <a:t>EBSCO </a:t>
            </a:r>
            <a:r>
              <a:rPr lang="ar-JO" dirty="0" smtClean="0">
                <a:latin typeface="Alexandria" pitchFamily="2" charset="-78"/>
                <a:cs typeface="Alexandria" pitchFamily="2" charset="-78"/>
              </a:rPr>
              <a:t>:ع</a:t>
            </a:r>
            <a:r>
              <a:rPr lang="ar-SA" dirty="0" smtClean="0">
                <a:latin typeface="Alexandria" pitchFamily="2" charset="-78"/>
                <a:cs typeface="Alexandria" pitchFamily="2" charset="-78"/>
              </a:rPr>
              <a:t>بارة </a:t>
            </a:r>
            <a:r>
              <a:rPr lang="ar-SA" dirty="0">
                <a:latin typeface="Alexandria" pitchFamily="2" charset="-78"/>
                <a:cs typeface="Alexandria" pitchFamily="2" charset="-78"/>
              </a:rPr>
              <a:t>عن مزود لقواعد البيانات البحثية والمجلات الإلكترونية، تمكن المستخدمين من البحث عن المحتوى واستخدامه من خلال خيار البحث المتقدم، لإنشاء عمليات بحث أكثر تحديدًا للمقالات العلمية. بالإضافة إلى إمكانية تحسين البحث باستخدام عوامل التصفية الموجودة في صفحة</a:t>
            </a:r>
            <a:r>
              <a:rPr lang="ar-JO" dirty="0">
                <a:latin typeface="Alexandria" pitchFamily="2" charset="-78"/>
                <a:cs typeface="Alexandria" pitchFamily="2" charset="-78"/>
              </a:rPr>
              <a:t> النتائج.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155868"/>
            <a:ext cx="10921285" cy="4732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4607" y="1294622"/>
            <a:ext cx="10487590" cy="4647426"/>
          </a:xfrm>
          <a:prstGeom prst="rect">
            <a:avLst/>
          </a:prstGeom>
          <a:noFill/>
        </p:spPr>
        <p:txBody>
          <a:bodyPr wrap="square" rtlCol="1">
            <a:spAutoFit/>
          </a:bodyPr>
          <a:lstStyle/>
          <a:p>
            <a:pPr algn="ctr" rtl="1"/>
            <a:r>
              <a:rPr lang="ar-JO" sz="1600" b="1" dirty="0" smtClean="0">
                <a:latin typeface="Alexandria" pitchFamily="2" charset="-78"/>
                <a:cs typeface="Alexandria" pitchFamily="2" charset="-78"/>
              </a:rPr>
              <a:t>أمثلة على </a:t>
            </a:r>
            <a:r>
              <a:rPr lang="ar-SA" sz="1600" b="1" dirty="0" smtClean="0">
                <a:latin typeface="Alexandria" pitchFamily="2" charset="-78"/>
                <a:cs typeface="Alexandria" pitchFamily="2" charset="-78"/>
              </a:rPr>
              <a:t>قواعد </a:t>
            </a:r>
            <a:r>
              <a:rPr lang="ar-SA" sz="1600" b="1" dirty="0">
                <a:latin typeface="Alexandria" pitchFamily="2" charset="-78"/>
                <a:cs typeface="Alexandria" pitchFamily="2" charset="-78"/>
              </a:rPr>
              <a:t>البيانات </a:t>
            </a:r>
            <a:endParaRPr lang="ar-JO" sz="1600" dirty="0" smtClean="0">
              <a:latin typeface="Alexandria" pitchFamily="2" charset="-78"/>
              <a:cs typeface="Alexandria" pitchFamily="2" charset="-78"/>
            </a:endParaRPr>
          </a:p>
          <a:p>
            <a:pPr algn="r" rtl="1"/>
            <a:r>
              <a:rPr lang="ar-SA" sz="1600" b="1" dirty="0">
                <a:latin typeface="Alexandria" pitchFamily="2" charset="-78"/>
                <a:cs typeface="Alexandria" pitchFamily="2" charset="-78"/>
              </a:rPr>
              <a:t>قاعدة بيانات </a:t>
            </a:r>
            <a:r>
              <a:rPr lang="en-US" sz="1600" b="1" dirty="0">
                <a:latin typeface="Alexandria" pitchFamily="2" charset="-78"/>
                <a:cs typeface="Alexandria" pitchFamily="2" charset="-78"/>
              </a:rPr>
              <a:t>JSTOR</a:t>
            </a:r>
            <a:r>
              <a:rPr lang="ar-SA" sz="1600" b="1"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r>
              <a:rPr lang="ar-JO" sz="1600" dirty="0">
                <a:latin typeface="Alexandria" pitchFamily="2" charset="-78"/>
                <a:cs typeface="Alexandria" pitchFamily="2" charset="-78"/>
              </a:rPr>
              <a:t>ت</a:t>
            </a:r>
            <a:r>
              <a:rPr lang="ar-SA" sz="1600" dirty="0" err="1" smtClean="0">
                <a:latin typeface="Alexandria" pitchFamily="2" charset="-78"/>
                <a:cs typeface="Alexandria" pitchFamily="2" charset="-78"/>
              </a:rPr>
              <a:t>حتوى</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قاعدة بيانات </a:t>
            </a:r>
            <a:r>
              <a:rPr lang="en-US" sz="1600" dirty="0">
                <a:latin typeface="Alexandria" pitchFamily="2" charset="-78"/>
                <a:cs typeface="Alexandria" pitchFamily="2" charset="-78"/>
              </a:rPr>
              <a:t>JSTOR </a:t>
            </a:r>
            <a:r>
              <a:rPr lang="ar-SA" sz="1600" dirty="0">
                <a:latin typeface="Alexandria" pitchFamily="2" charset="-78"/>
                <a:cs typeface="Alexandria" pitchFamily="2" charset="-78"/>
              </a:rPr>
              <a:t>على أكثر من ألف دورية علمية رائدة في تخصصات (العلوم الإنسانية - العلوم الاجتماعية – العلوم) ، وكذلك تحتوى على منفردات منتقاه من المصادر القيمة للعمل الأكاديمي. كما تتضمن أيضاً محتوى تكميلي أساسي ذي قيمة للدوريات والمنفردات الأكاديمية. كما تقدم قاعدة البيانات إمكانية البحث في النص الكامل للوثيقة وتظليل المصطلحات التي تم البحث عنها كما تشتمل المجموعة على صور عالية الجودة يتم ربطها تبادليا بملايين </a:t>
            </a:r>
            <a:r>
              <a:rPr lang="ar-SA" sz="1600" dirty="0" err="1">
                <a:latin typeface="Alexandria" pitchFamily="2" charset="-78"/>
                <a:cs typeface="Alexandria" pitchFamily="2" charset="-78"/>
              </a:rPr>
              <a:t>الاستشهادات</a:t>
            </a:r>
            <a:r>
              <a:rPr lang="ar-SA" sz="1600" dirty="0">
                <a:latin typeface="Alexandria" pitchFamily="2" charset="-78"/>
                <a:cs typeface="Alexandria" pitchFamily="2" charset="-78"/>
              </a:rPr>
              <a:t> المرجعية والمراجع. والمحتوى يتم إثراؤه باستمرار مع التركيز على المطبوعات الدولية الجارية وكذلك الكتيبات والصور والمخطوطات التي يتم الحصول عليها من المكتبات، والجمعيات، والمتاحف.</a:t>
            </a:r>
            <a:r>
              <a:rPr lang="ar-SA" sz="1600" b="1"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r>
              <a:rPr lang="ar-SA" sz="1600" b="1" dirty="0">
                <a:latin typeface="Alexandria" pitchFamily="2" charset="-78"/>
                <a:cs typeface="Alexandria" pitchFamily="2" charset="-78"/>
              </a:rPr>
              <a:t>قاعدة بيانات </a:t>
            </a:r>
            <a:r>
              <a:rPr lang="en-US" sz="1600" b="1" dirty="0">
                <a:latin typeface="Alexandria" pitchFamily="2" charset="-78"/>
                <a:cs typeface="Alexandria" pitchFamily="2" charset="-78"/>
              </a:rPr>
              <a:t>Sage</a:t>
            </a:r>
            <a:r>
              <a:rPr lang="ar-SA" sz="1600" b="1"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تقدم قاعدة بيانات </a:t>
            </a:r>
            <a:r>
              <a:rPr lang="en-US" sz="1600" dirty="0">
                <a:latin typeface="Alexandria" pitchFamily="2" charset="-78"/>
                <a:cs typeface="Alexandria" pitchFamily="2" charset="-78"/>
              </a:rPr>
              <a:t>Sage </a:t>
            </a:r>
            <a:r>
              <a:rPr lang="ar-SA" sz="1600" dirty="0">
                <a:latin typeface="Alexandria" pitchFamily="2" charset="-78"/>
                <a:cs typeface="Alexandria" pitchFamily="2" charset="-78"/>
              </a:rPr>
              <a:t>إمكانية الوصول لما يزيد عن 730 دورية علمية محكمة وتتيح قاعدة البيانات أكثر من 500.000 مقالة متخصصة في العديد من الموضوعات التي تضم (العلوم الاجتماعية والدراسات الإنسانية – العلوم الصحية – العلوم الطبية – الهندسة – التعليم – علم الجريمة والعقوبات)، يُتاح النص الكامل من عام 1999 حتى الآن.</a:t>
            </a:r>
            <a:endParaRPr lang="en-US" sz="1600" dirty="0">
              <a:latin typeface="Alexandria" pitchFamily="2" charset="-78"/>
              <a:cs typeface="Alexandria" pitchFamily="2" charset="-78"/>
            </a:endParaRPr>
          </a:p>
          <a:p>
            <a:pPr algn="r" rtl="1"/>
            <a:r>
              <a:rPr lang="ar-SA" sz="1600" b="1" dirty="0">
                <a:latin typeface="Alexandria" pitchFamily="2" charset="-78"/>
                <a:cs typeface="Alexandria" pitchFamily="2" charset="-78"/>
              </a:rPr>
              <a:t>قاعدة بيانات </a:t>
            </a:r>
            <a:r>
              <a:rPr lang="en-US" sz="1600" b="1" dirty="0">
                <a:latin typeface="Alexandria" pitchFamily="2" charset="-78"/>
                <a:cs typeface="Alexandria" pitchFamily="2" charset="-78"/>
              </a:rPr>
              <a:t>MEDLINE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توفر قاعدة بيانات </a:t>
            </a:r>
            <a:r>
              <a:rPr lang="en-US" sz="1600" dirty="0">
                <a:latin typeface="Alexandria" pitchFamily="2" charset="-78"/>
                <a:cs typeface="Alexandria" pitchFamily="2" charset="-78"/>
              </a:rPr>
              <a:t>MEDLINE </a:t>
            </a:r>
            <a:r>
              <a:rPr lang="ar-SA" sz="1600" dirty="0">
                <a:latin typeface="Alexandria" pitchFamily="2" charset="-78"/>
                <a:cs typeface="Alexandria" pitchFamily="2" charset="-78"/>
              </a:rPr>
              <a:t>معلومات طبية موثوقة في مجالات (الطب والتمريض وطب الأسنان والطب البيطري ونظم الرعاية الصحية) والعديد من الموضوعات الأخرى ذات الصلة بالمجال الطبي. تم تصميم قاعدة بيانات  </a:t>
            </a:r>
            <a:r>
              <a:rPr lang="en-US" sz="1600" dirty="0">
                <a:latin typeface="Alexandria" pitchFamily="2" charset="-78"/>
                <a:cs typeface="Alexandria" pitchFamily="2" charset="-78"/>
              </a:rPr>
              <a:t>MEDLINE</a:t>
            </a:r>
            <a:r>
              <a:rPr lang="ar-SA" sz="1600" dirty="0">
                <a:latin typeface="Alexandria" pitchFamily="2" charset="-78"/>
                <a:cs typeface="Alexandria" pitchFamily="2" charset="-78"/>
              </a:rPr>
              <a:t>بواسطة المكتبة الوطنية الطبية الأمريكية، وتستخدم قاعدة البيانات قائمة رؤوس الموضوعات الطبية </a:t>
            </a:r>
            <a:r>
              <a:rPr lang="en-US" sz="1600" dirty="0">
                <a:latin typeface="Alexandria" pitchFamily="2" charset="-78"/>
                <a:cs typeface="Alexandria" pitchFamily="2" charset="-78"/>
              </a:rPr>
              <a:t>MESH </a:t>
            </a:r>
            <a:r>
              <a:rPr lang="ar-SA" sz="1600" dirty="0">
                <a:latin typeface="Alexandria" pitchFamily="2" charset="-78"/>
                <a:cs typeface="Alexandria" pitchFamily="2" charset="-78"/>
              </a:rPr>
              <a:t>لاسترجاع ما يزيد عن 5,400 دورية جارية متخصصة في المجال الطبي الحيوي.</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249250"/>
            <a:ext cx="10504869" cy="46389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4607" y="1428065"/>
            <a:ext cx="10025902" cy="4113306"/>
          </a:xfrm>
          <a:prstGeom prst="rect">
            <a:avLst/>
          </a:prstGeom>
          <a:noFill/>
        </p:spPr>
        <p:txBody>
          <a:bodyPr wrap="square" rtlCol="1">
            <a:spAutoFit/>
          </a:bodyPr>
          <a:lstStyle/>
          <a:p>
            <a:pPr algn="ctr" rtl="1"/>
            <a:r>
              <a:rPr lang="ar-JO" sz="1600" b="1" dirty="0">
                <a:latin typeface="Alexandria" pitchFamily="2" charset="-78"/>
                <a:cs typeface="Alexandria" pitchFamily="2" charset="-78"/>
              </a:rPr>
              <a:t>محركات البحث  </a:t>
            </a:r>
            <a:r>
              <a:rPr lang="en-US" sz="1600" b="1" dirty="0">
                <a:latin typeface="Alexandria" pitchFamily="2" charset="-78"/>
                <a:cs typeface="Alexandria" pitchFamily="2" charset="-78"/>
              </a:rPr>
              <a:t>Search </a:t>
            </a:r>
            <a:r>
              <a:rPr lang="en-US" sz="1600" b="1" dirty="0" smtClean="0">
                <a:latin typeface="Alexandria" pitchFamily="2" charset="-78"/>
                <a:cs typeface="Alexandria" pitchFamily="2" charset="-78"/>
              </a:rPr>
              <a:t>Engines</a:t>
            </a:r>
          </a:p>
          <a:p>
            <a:pPr algn="r" rtl="1"/>
            <a:endParaRPr lang="en-US" sz="1600" dirty="0">
              <a:latin typeface="Alexandria" pitchFamily="2" charset="-78"/>
              <a:cs typeface="Alexandria" pitchFamily="2" charset="-78"/>
            </a:endParaRPr>
          </a:p>
          <a:p>
            <a:pPr algn="r" rtl="1"/>
            <a:r>
              <a:rPr lang="ar-JO" sz="1600" dirty="0">
                <a:latin typeface="Alexandria" pitchFamily="2" charset="-78"/>
                <a:cs typeface="Alexandria" pitchFamily="2" charset="-78"/>
              </a:rPr>
              <a:t>عند الحديث عن محركات البحث فغالبا ما يقصد محركات البحث على شبكة الإنترنت ومحركات الوِيب بالخصوص. محركات البحث في الويب تبحث عن المعلومات على الشبكة العنكبوتية العالمية، ومنها ما يستعمل على نطاق ضيق ويشمل البحث داخل الشبكات المحلية للمؤسسات وهو ما يعرف </a:t>
            </a:r>
            <a:r>
              <a:rPr lang="ar-JO" sz="1600" dirty="0" smtClean="0">
                <a:latin typeface="Alexandria" pitchFamily="2" charset="-78"/>
                <a:cs typeface="Alexandria" pitchFamily="2" charset="-78"/>
              </a:rPr>
              <a:t>بالإنترانت، أما </a:t>
            </a:r>
            <a:r>
              <a:rPr lang="ar-JO" sz="1600" dirty="0">
                <a:latin typeface="Alexandria" pitchFamily="2" charset="-78"/>
                <a:cs typeface="Alexandria" pitchFamily="2" charset="-78"/>
              </a:rPr>
              <a:t>محركات البحث الشخصية فتبحث في الحواسيب الشخصية الفردية.</a:t>
            </a:r>
          </a:p>
          <a:p>
            <a:pPr algn="r" rtl="1"/>
            <a:r>
              <a:rPr lang="ar-JO" sz="1600" dirty="0">
                <a:latin typeface="Alexandria" pitchFamily="2" charset="-78"/>
                <a:cs typeface="Alexandria" pitchFamily="2" charset="-78"/>
              </a:rPr>
              <a:t>يعتبر محرك البحث من أذكى البرامج الحاسوبية التي ثم تصميمها للعثور على المستندات في شبكات الإنترنت. ويقوم محرك البحث بترتيب تلك النتائج على حسب معايير محددة اعتمادا على خوارزميات البحث الخاص به.</a:t>
            </a:r>
          </a:p>
          <a:p>
            <a:pPr algn="r" rtl="1"/>
            <a:r>
              <a:rPr lang="ar-JO" sz="1600" dirty="0">
                <a:latin typeface="Alexandria" pitchFamily="2" charset="-78"/>
                <a:cs typeface="Alexandria" pitchFamily="2" charset="-78"/>
              </a:rPr>
              <a:t>محركات البحث مثل جوجل أو ياهو، تستخدم خوارزميات الكمبيوتر للبحث في الإنترنت وتحديد العناصر التي تطابق الأحرف والكلمات الرئيسية التي أدخلها المستخدم.</a:t>
            </a:r>
          </a:p>
          <a:p>
            <a:pPr algn="r" rtl="1"/>
            <a:r>
              <a:rPr lang="ar-JO" sz="1600" dirty="0">
                <a:latin typeface="Alexandria" pitchFamily="2" charset="-78"/>
                <a:cs typeface="Alexandria" pitchFamily="2" charset="-78"/>
              </a:rPr>
              <a:t>تستخدم محركات البحث برنامج العنكبوت </a:t>
            </a:r>
            <a:r>
              <a:rPr lang="ar-JO" sz="1600" dirty="0" smtClean="0">
                <a:latin typeface="Alexandria" pitchFamily="2" charset="-78"/>
                <a:cs typeface="Alexandria" pitchFamily="2" charset="-78"/>
              </a:rPr>
              <a:t>لإيجاد </a:t>
            </a:r>
            <a:r>
              <a:rPr lang="ar-JO" sz="1600" dirty="0">
                <a:latin typeface="Alexandria" pitchFamily="2" charset="-78"/>
                <a:cs typeface="Alexandria" pitchFamily="2" charset="-78"/>
              </a:rPr>
              <a:t>صفحات جديدة على الويب لإضافتها، ويسمى هذا البرنامج أيضا الزاحف </a:t>
            </a:r>
            <a:r>
              <a:rPr lang="ar-JO" sz="1600" dirty="0" smtClean="0">
                <a:latin typeface="Alexandria" pitchFamily="2" charset="-78"/>
                <a:cs typeface="Alexandria" pitchFamily="2" charset="-78"/>
              </a:rPr>
              <a:t>لأنه </a:t>
            </a:r>
            <a:r>
              <a:rPr lang="ar-JO" sz="1600" dirty="0">
                <a:latin typeface="Alexandria" pitchFamily="2" charset="-78"/>
                <a:cs typeface="Alexandria" pitchFamily="2" charset="-78"/>
              </a:rPr>
              <a:t>يقوم بالتحول والإيجاد في أرجاء الويب المختلفة مطلعا على صفحات الويب التي يزورها ومدققا لمحتوياتها بصورة دورية فيأخذ عندها مؤشرات المواقع من </a:t>
            </a:r>
            <a:r>
              <a:rPr lang="ar-JO" sz="1600" dirty="0" smtClean="0">
                <a:latin typeface="Alexandria" pitchFamily="2" charset="-78"/>
                <a:cs typeface="Alexandria" pitchFamily="2" charset="-78"/>
              </a:rPr>
              <a:t>الصفحة</a:t>
            </a:r>
            <a:r>
              <a:rPr lang="en-US" sz="1600" dirty="0" smtClean="0">
                <a:latin typeface="Alexandria" pitchFamily="2" charset="-78"/>
                <a:cs typeface="Alexandria" pitchFamily="2" charset="-78"/>
              </a:rPr>
              <a:t>، </a:t>
            </a:r>
            <a:r>
              <a:rPr lang="ar-JO" sz="1600" dirty="0">
                <a:latin typeface="Alexandria" pitchFamily="2" charset="-78"/>
                <a:cs typeface="Alexandria" pitchFamily="2" charset="-78"/>
              </a:rPr>
              <a:t>والكلمات المفتاحية </a:t>
            </a:r>
            <a:r>
              <a:rPr lang="ar-JO" sz="1600" dirty="0" smtClean="0">
                <a:latin typeface="Alexandria" pitchFamily="2" charset="-78"/>
                <a:cs typeface="Alexandria" pitchFamily="2" charset="-78"/>
              </a:rPr>
              <a:t>التي </a:t>
            </a:r>
            <a:r>
              <a:rPr lang="ar-JO" sz="1600" dirty="0">
                <a:latin typeface="Alexandria" pitchFamily="2" charset="-78"/>
                <a:cs typeface="Alexandria" pitchFamily="2" charset="-78"/>
              </a:rPr>
              <a:t>تحتويها، إضافة إلى محتويات محددات الميتا </a:t>
            </a:r>
            <a:r>
              <a:rPr lang="ar-JO" sz="1600" dirty="0" smtClean="0">
                <a:latin typeface="Alexandria" pitchFamily="2" charset="-78"/>
                <a:cs typeface="Alexandria" pitchFamily="2" charset="-78"/>
              </a:rPr>
              <a:t>فيها</a:t>
            </a:r>
            <a:r>
              <a:rPr lang="ar-JO" sz="1600" dirty="0">
                <a:latin typeface="Alexandria" pitchFamily="2" charset="-78"/>
                <a:cs typeface="Alexandria" pitchFamily="2" charset="-78"/>
              </a:rPr>
              <a:t>. ولا تقتصر زيادة برنامج العنكبوت على الصفحة الأولى للموقع بل يتتابع البرنامج تعقب الروابط </a:t>
            </a:r>
            <a:r>
              <a:rPr lang="ar-JO" sz="1600" dirty="0" smtClean="0">
                <a:latin typeface="Alexandria" pitchFamily="2" charset="-78"/>
                <a:cs typeface="Alexandria" pitchFamily="2" charset="-78"/>
              </a:rPr>
              <a:t>الموجودة </a:t>
            </a:r>
            <a:r>
              <a:rPr lang="ar-JO" sz="1600" dirty="0">
                <a:latin typeface="Alexandria" pitchFamily="2" charset="-78"/>
                <a:cs typeface="Alexandria" pitchFamily="2" charset="-78"/>
              </a:rPr>
              <a:t>فيها لزيادة صفحات أخرى.</a:t>
            </a:r>
          </a:p>
          <a:p>
            <a:pPr algn="r"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4662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31865" y="1285192"/>
            <a:ext cx="412104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308077" y="1389736"/>
            <a:ext cx="3568618" cy="4113306"/>
          </a:xfrm>
          <a:prstGeom prst="rect">
            <a:avLst/>
          </a:prstGeom>
          <a:noFill/>
        </p:spPr>
        <p:txBody>
          <a:bodyPr wrap="square" rtlCol="1">
            <a:spAutoFit/>
          </a:bodyPr>
          <a:lstStyle/>
          <a:p>
            <a:pPr algn="just" rtl="1"/>
            <a:r>
              <a:rPr lang="ar-SA" sz="1600" dirty="0">
                <a:latin typeface="Alexandria" pitchFamily="2" charset="-78"/>
                <a:cs typeface="Alexandria" pitchFamily="2" charset="-78"/>
              </a:rPr>
              <a:t>ويعد محرك البحث </a:t>
            </a:r>
            <a:r>
              <a:rPr lang="en-US" sz="1600" dirty="0">
                <a:latin typeface="Alexandria" pitchFamily="2" charset="-78"/>
                <a:cs typeface="Alexandria" pitchFamily="2" charset="-78"/>
              </a:rPr>
              <a:t> Google Scholar </a:t>
            </a:r>
            <a:r>
              <a:rPr lang="ar-SA" sz="1600" dirty="0">
                <a:latin typeface="Alexandria" pitchFamily="2" charset="-78"/>
                <a:cs typeface="Alexandria" pitchFamily="2" charset="-78"/>
              </a:rPr>
              <a:t>أول خطوة يمكن أن يبدأ بها الباحث للبحث عن المواضيع المتعلقة ببحثه،  إذ أن جوجل </a:t>
            </a:r>
            <a:r>
              <a:rPr lang="ar-SA" sz="1600" dirty="0" err="1">
                <a:latin typeface="Alexandria" pitchFamily="2" charset="-78"/>
                <a:cs typeface="Alexandria" pitchFamily="2" charset="-78"/>
              </a:rPr>
              <a:t>سكولار</a:t>
            </a:r>
            <a:r>
              <a:rPr lang="ar-SA" sz="1600" dirty="0">
                <a:latin typeface="Alexandria" pitchFamily="2" charset="-78"/>
                <a:cs typeface="Alexandria" pitchFamily="2" charset="-78"/>
              </a:rPr>
              <a:t>  يعتبر محرك بحث متخصص في عرض الدراسات الأكاديمية، كالأطروحات العلمية والمقالات المنشورة بالدوريات العلمية المحكمة، ولابد أن يبذل الباحث الجهد الكافي لوضع قائمة بالكلمات المفتاحية الممكنة، فلا يقف عند المصطلحات الواردة بعنوان البحث، وإنما يحاول النظر إلى الموضوع من زاوية مغايرة. ولتوضيح ذلك يمكن استعارة خدعة الأرنب </a:t>
            </a:r>
            <a:r>
              <a:rPr lang="ar-SA" sz="1600" dirty="0" smtClean="0">
                <a:latin typeface="Alexandria" pitchFamily="2" charset="-78"/>
                <a:cs typeface="Alexandria" pitchFamily="2" charset="-78"/>
              </a:rPr>
              <a:t>والبطة</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indent="457200" algn="just" rtl="1">
              <a:lnSpc>
                <a:spcPct val="150000"/>
              </a:lnSpc>
            </a:pPr>
            <a:endParaRPr lang="ar-JO" sz="1600" dirty="0">
              <a:latin typeface="Alexandria" pitchFamily="2" charset="-78"/>
              <a:cs typeface="Alexandria" pitchFamily="2" charset="-78"/>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2885" y="1285192"/>
            <a:ext cx="5280338" cy="4373420"/>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847719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4665178" y="5309005"/>
            <a:ext cx="2739830" cy="300753"/>
          </a:xfrm>
          <a:prstGeom prst="ellipse">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299852" y="4443211"/>
            <a:ext cx="4632755" cy="142804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420576" y="1740185"/>
            <a:ext cx="3129564" cy="2390905"/>
            <a:chOff x="7549436" y="-3035119"/>
            <a:chExt cx="1474296" cy="1798263"/>
          </a:xfrm>
          <a:solidFill>
            <a:schemeClr val="accent2"/>
          </a:solidFill>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grpFill/>
            <a:ln>
              <a:noFill/>
            </a:ln>
          </p:spPr>
          <p:txBody>
            <a:bodyPr vert="horz" wrap="square" lIns="91440" tIns="45720" rIns="91440" bIns="45720" numCol="1" anchor="t" anchorCtr="0" compatLnSpc="1">
              <a:prstTxWarp prst="textNoShape">
                <a:avLst/>
              </a:prstTxWarp>
            </a:bodyPr>
            <a:lstStyle/>
            <a:p>
              <a:endParaRPr lang="en-GB">
                <a:solidFill>
                  <a:schemeClr val="accent6">
                    <a:lumMod val="60000"/>
                    <a:lumOff val="40000"/>
                  </a:schemeClr>
                </a:solidFill>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3" name="مستطيل 2"/>
          <p:cNvSpPr/>
          <p:nvPr/>
        </p:nvSpPr>
        <p:spPr>
          <a:xfrm>
            <a:off x="5519308" y="2029719"/>
            <a:ext cx="6096000" cy="3170099"/>
          </a:xfrm>
          <a:prstGeom prst="rect">
            <a:avLst/>
          </a:prstGeom>
        </p:spPr>
        <p:txBody>
          <a:bodyPr>
            <a:spAutoFit/>
          </a:bodyPr>
          <a:lstStyle/>
          <a:p>
            <a:pPr algn="just" rtl="1"/>
            <a:r>
              <a:rPr lang="ar-SA" sz="2000" dirty="0">
                <a:latin typeface="Alexandria" pitchFamily="2" charset="-78"/>
                <a:cs typeface="Alexandria" pitchFamily="2" charset="-78"/>
              </a:rPr>
              <a:t>للوهلة الأولى قد يشاهد الباحث أنه رأس بطة، لكن مع مزيد من التدقيق قد يرى فيه رأس أرنب أيضا، مما يعني أن الرسم نفسه يمكن قراءته بأسلوبين مختلفين: فإذا نظرنا إليه من اليمين إلى اليسار رأينا رأس بطة، وإذا نظرنا إليه من اليسار إلى اليمين رأينا رأس أرنب. كما لا يمكن للملاحظ أن يرى الأرنب والبطة معا في الوقت نفسه، مما يفيد أن الباحث بحاجة إلى بذل الجهد الفكري اللازم لكي يستطيع رؤية الموضوع من زاوية جديدة غير تلك التي تعود النظر إليه من </a:t>
            </a:r>
            <a:r>
              <a:rPr lang="ar-SA" sz="2000" dirty="0" smtClean="0">
                <a:latin typeface="Alexandria" pitchFamily="2" charset="-78"/>
                <a:cs typeface="Alexandria" pitchFamily="2" charset="-78"/>
              </a:rPr>
              <a:t>خلالها</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2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78425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4665178" y="5309005"/>
            <a:ext cx="2739830" cy="300753"/>
          </a:xfrm>
          <a:prstGeom prst="ellipse">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4680696" y="5037951"/>
            <a:ext cx="4632755" cy="142804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 name="مستطيل 2"/>
          <p:cNvSpPr/>
          <p:nvPr/>
        </p:nvSpPr>
        <p:spPr>
          <a:xfrm>
            <a:off x="1635616" y="1405779"/>
            <a:ext cx="9053847" cy="2062103"/>
          </a:xfrm>
          <a:prstGeom prst="rect">
            <a:avLst/>
          </a:prstGeom>
        </p:spPr>
        <p:txBody>
          <a:bodyPr wrap="square">
            <a:spAutoFit/>
          </a:bodyPr>
          <a:lstStyle/>
          <a:p>
            <a:pPr algn="just" rtl="1"/>
            <a:r>
              <a:rPr lang="ar-JO" sz="1600" dirty="0">
                <a:latin typeface="Alexandria" pitchFamily="2" charset="-78"/>
                <a:cs typeface="Alexandria" pitchFamily="2" charset="-78"/>
              </a:rPr>
              <a:t> إن لقواعد البيانات ومصادر المعلومات الإلكترونية أثراً كبيراً ومتعمقاً في تطوير بيئات التعليم الجامعي. حيث يتمثل دورها في دعم عملية التعلم والتعليم بصورة عامة والتعليم المفتوح بصفة خاصة، كما أنها تعد عنصراً أساسياً لمتطلبات البحث العلمي، حيث تتمتع بدرجة عالية من الموثوقية العلمية لاحتوائها على أبحاث علمية محكمة، ما جعل منها أساساً لقياس جودة البحث العلمي باعتبارها مؤشراً على درجة حرص الباحث على احترام التخصص العلمي في استيفاء المراجع المعتمد عليها في إنجاز بحثه. أما مواجهة ظاهرة إجراء بحوث التخرج في المكتبات الخاصة فيجب استحضار بعض البرامج لكشف ظاهرة التزوير في البحث العلمي الناتجة عن سوء استخدام التكنولوجيا على مصداقية البحث العلمي.</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680219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89802" y="1545484"/>
            <a:ext cx="9273167" cy="3170099"/>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معايير </a:t>
            </a:r>
            <a:r>
              <a:rPr lang="ar-SA" sz="2000" b="1" dirty="0">
                <a:latin typeface="Alexandria" pitchFamily="2" charset="-78"/>
                <a:cs typeface="Alexandria" pitchFamily="2" charset="-78"/>
              </a:rPr>
              <a:t>اختيار الدراسات </a:t>
            </a:r>
            <a:r>
              <a:rPr lang="ar-SA" sz="2000" b="1" dirty="0" smtClean="0">
                <a:latin typeface="Alexandria" pitchFamily="2" charset="-78"/>
                <a:cs typeface="Alexandria" pitchFamily="2" charset="-78"/>
              </a:rPr>
              <a:t>السابقة</a:t>
            </a:r>
            <a:endParaRPr lang="ar-JO" sz="2000" dirty="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قد يعثر الباحث على عشرات الدراسات السابقة المرتبطة بموضوع بحثه، غير أنه مطالب بجودة ودقة الانتقاء عند اختياره للمادة العلمية التي سيخضعها للمراجعة النقدية، فيقتصر علـى تلك الدراسات ذات العلاقة المباشرة بموضوع بحثه، ومعيار الارتباط هنــا هـو عنوان الدراسة السابقة، وحجم المساحة التي أفردتها لمناقشة الموضوع، بحيث تأتي في المحل الأول الدراسات التي أفردت الموضوع بعمل مستقل، ثم التي أفردت له باباً أو فصلاً مستقلا، ثم تلك التي أفردت لـه مبحثًا، أو مطلبًا. أما الفقرات والإشارات غير البارزة التي تظهر عرضـا في دراسات ليست وثيقة الصلة بموضوع البحث، فيمكن للباحث أن يستثمرها لاحقا في إثراء متن البحث.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47" y="86629"/>
            <a:ext cx="2305141" cy="1076343"/>
          </a:xfrm>
          <a:prstGeom prst="rect">
            <a:avLst/>
          </a:prstGeom>
        </p:spPr>
      </p:pic>
      <p:sp>
        <p:nvSpPr>
          <p:cNvPr id="10" name="TextBox 1"/>
          <p:cNvSpPr txBox="1"/>
          <p:nvPr/>
        </p:nvSpPr>
        <p:spPr>
          <a:xfrm>
            <a:off x="9264625" y="627975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87959" y="1341285"/>
            <a:ext cx="9498908" cy="4401205"/>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معايير </a:t>
            </a:r>
            <a:r>
              <a:rPr lang="ar-SA" sz="2000" b="1" dirty="0">
                <a:latin typeface="Alexandria" pitchFamily="2" charset="-78"/>
                <a:cs typeface="Alexandria" pitchFamily="2" charset="-78"/>
              </a:rPr>
              <a:t>اختيار الدراسات </a:t>
            </a:r>
            <a:r>
              <a:rPr lang="ar-SA" sz="2000" b="1" dirty="0" smtClean="0">
                <a:latin typeface="Alexandria" pitchFamily="2" charset="-78"/>
                <a:cs typeface="Alexandria" pitchFamily="2" charset="-78"/>
              </a:rPr>
              <a:t>السابقة</a:t>
            </a:r>
            <a:endParaRPr lang="ar-JO" sz="2000" dirty="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وينبغي أن يكون الباحث حريصا على اختيار الدراسات السابقة ذات المصادر الأولية الأصلية المتاحة للقراءة أو التحميل، بحيث يكون الاطلاع على المضمون الشامل للدراسة ممكنا. فلا يمكن للباحث إخضاع الدراسة السابقة للنقد والتقييم بمجرد الاعتماد على ملخصها ، أو انطلاقا من مصادر ثانوية تتضمن مراجعة نقدية لباحثين آخرين وإجمالا، فإن الباحث لا يمكنه الاستفادة من الدراسة السابقة في جوانبها : النظرية والمنهجية، ما لم يطلع عليها اطلاعا مباشرا، والباحث مطالب أيضا بانتقاء الدراسات الأكاديمية التي تجيزها الهيئات العلمية بأعلى الدرجات التقديرية، والتي تنشرها المجلات العلمية المحكمة التي تخضـع مــواد النشر فيها لتقييم خبراء متخصصين، فضلا عن أعمال المؤتمرات العلمية التي تشرف على تنظيمها هيئات ذات سمعة علمية مرموقة</a:t>
            </a:r>
            <a:r>
              <a:rPr lang="ar-JO" sz="2000" dirty="0">
                <a:latin typeface="Alexandria" pitchFamily="2" charset="-78"/>
                <a:cs typeface="Alexandria" pitchFamily="2" charset="-78"/>
              </a:rPr>
              <a:t>، و</a:t>
            </a:r>
            <a:r>
              <a:rPr lang="ar-SA" sz="2000" dirty="0">
                <a:latin typeface="Alexandria" pitchFamily="2" charset="-78"/>
                <a:cs typeface="Alexandria" pitchFamily="2" charset="-78"/>
              </a:rPr>
              <a:t>ينبغي أن يعي الباحث عند اختياره للدراسات السابقة، بأن المهـم لـيـس هو حجم الدراسات التي يعرضها، إنما المهم هو جودتها تنوعها، حداثتها، وقوة ارتباطها بموضوع </a:t>
            </a:r>
            <a:r>
              <a:rPr lang="ar-SA" sz="2000" dirty="0" smtClean="0">
                <a:latin typeface="Alexandria" pitchFamily="2" charset="-78"/>
                <a:cs typeface="Alexandria" pitchFamily="2" charset="-78"/>
              </a:rPr>
              <a:t>دراسته</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588958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4558" y="1155869"/>
            <a:ext cx="9533878" cy="47738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54558" y="1428065"/>
            <a:ext cx="9256787" cy="4401205"/>
          </a:xfrm>
          <a:prstGeom prst="rect">
            <a:avLst/>
          </a:prstGeom>
          <a:noFill/>
        </p:spPr>
        <p:txBody>
          <a:bodyPr wrap="square" rtlCol="1">
            <a:spAutoFit/>
          </a:bodyPr>
          <a:lstStyle/>
          <a:p>
            <a:pPr algn="r" rtl="1"/>
            <a:r>
              <a:rPr lang="ar-SA" sz="2000" dirty="0">
                <a:latin typeface="Alexandria" pitchFamily="2" charset="-78"/>
                <a:cs typeface="Alexandria" pitchFamily="2" charset="-78"/>
              </a:rPr>
              <a:t>بعد انتهاء الباحث من مرحلة الفرز وانتقاء الدراسات السابقة، ينتقل مباشرة إلى مرحلة التلخيص. ومن أنجع الأساليب المعتمدة في تلخيص الدراسات السابقة أسلوب البطاقات، الذي يعتمد على إعداد بطاقة مستقلة لكل دراسة سابقة، تتضمن جدولا معداً خصيصا لتسجيل بياناتها الكاملة، وإبراز فقراتها الرئيسية، مع إفساح مساحة لتدوين اقتباسات الباحث وملاحظاته الشخصية، إذ يجب أن تشتمل على ما يلي</a:t>
            </a:r>
            <a:r>
              <a:rPr lang="ar-SA"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الاسم وتاريخ الدراسة</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الهدف من الدراسة</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مكان الدراسة</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المجتمع والعينة</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المنهج المستخدم</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أداة الدراسة</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النتائج</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JO" sz="2000" dirty="0">
                <a:latin typeface="Alexandria" pitchFamily="2" charset="-78"/>
                <a:cs typeface="Alexandria" pitchFamily="2" charset="-78"/>
              </a:rPr>
              <a:t>التوصيات</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27791" y="1859339"/>
            <a:ext cx="9357359" cy="3539430"/>
          </a:xfrm>
          <a:prstGeom prst="rect">
            <a:avLst/>
          </a:prstGeom>
          <a:noFill/>
        </p:spPr>
        <p:txBody>
          <a:bodyPr wrap="square" rtlCol="1">
            <a:spAutoFit/>
          </a:bodyPr>
          <a:lstStyle/>
          <a:p>
            <a:pPr algn="just" rtl="1"/>
            <a:r>
              <a:rPr lang="ar-SA" sz="1600" dirty="0">
                <a:latin typeface="Alexandria" pitchFamily="2" charset="-78"/>
                <a:cs typeface="Alexandria" pitchFamily="2" charset="-78"/>
              </a:rPr>
              <a:t>هذه الجدولة تمكن الباحث من ترتيب البطاقات بحرية، وتصنيفها ضمن فئات واضحة، تمكنه لاحقا من التحليل المقارنة، النقد، وإبراز نواحي الجدة والاختلاف في دراسته الراهنة مقارنة بسابقاتها عملية التصنيف هذه قد تتخذ صورا متعددة أبرزها : </a:t>
            </a:r>
            <a:endParaRPr lang="en-US" sz="1600"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marL="285750" indent="-285750" algn="just" rtl="1">
              <a:buFont typeface="Wingdings" panose="05000000000000000000" pitchFamily="2" charset="2"/>
              <a:buChar char="ü"/>
            </a:pP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التصنيف </a:t>
            </a:r>
            <a:r>
              <a:rPr lang="ar-SA" sz="1600" dirty="0">
                <a:latin typeface="Alexandria" pitchFamily="2" charset="-78"/>
                <a:cs typeface="Alexandria" pitchFamily="2" charset="-78"/>
              </a:rPr>
              <a:t>الزماني: من خلاله يرتب الباحث دراساته بدءاً بالأقدم وانتهاء بالأحدث، أو ضمن حقب تاريخية متوالية، تتضح من خلالها التطورات الحاصلة في معالجة الموضوع، شريطة أن ينتهي في الأخير إلى إبراز الإضافة المعرفية المميزة التي تقدمها دراسته الراهنة مقارنة بما قدمته الدراسات السابقة.</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ü"/>
            </a:pP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التصنيف </a:t>
            </a:r>
            <a:r>
              <a:rPr lang="ar-SA" sz="1600" dirty="0">
                <a:latin typeface="Alexandria" pitchFamily="2" charset="-78"/>
                <a:cs typeface="Alexandria" pitchFamily="2" charset="-78"/>
              </a:rPr>
              <a:t>المكاني: من خلاله يصنف الباحث دراساته إلى محلية وعربية وأجنبية، مبرزا الاختلافات الحاصلة في معالجة الموضوع، والتي يمكن عزوها إلى اختلاف ظروف البيئة الاجتماعية والثقافية، شريطة أن ينتهي في الأخير إلى البرهنة على أهمية إجراء المزيد من الدراسات في بيئته المحلية. </a:t>
            </a:r>
            <a:endParaRPr lang="en-US" sz="1600" dirty="0">
              <a:latin typeface="Alexandria" pitchFamily="2" charset="-78"/>
              <a:cs typeface="Alexandria" pitchFamily="2" charset="-78"/>
            </a:endParaRPr>
          </a:p>
          <a:p>
            <a:pPr marL="285750" indent="-285750" algn="just" rtl="1">
              <a:buFont typeface="Wingdings" panose="05000000000000000000" pitchFamily="2" charset="2"/>
              <a:buChar char="ü"/>
            </a:pP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التصنيف </a:t>
            </a:r>
            <a:r>
              <a:rPr lang="ar-SA" sz="1600" dirty="0">
                <a:latin typeface="Alexandria" pitchFamily="2" charset="-78"/>
                <a:cs typeface="Alexandria" pitchFamily="2" charset="-78"/>
              </a:rPr>
              <a:t>بناء على تساؤلات الدراسة من خلاله يصنف الباحث دراساته إلى فئات بالاعتماد على التساؤلات الرئيسة التي تنطلق منها دراسته مثل هذا التصنيف يساعد الباحث على إبراز أبعاد الموضوع التي تناولتها الدراسات السابقة، وتلك التي لم يجر تناولها بالشكل الكافي، والتي تحدد على ضوئها اختياره لإشكالية دراسته الراهنة. </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1" y="1275008"/>
            <a:ext cx="10690143" cy="45933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مربع نص 1"/>
          <p:cNvSpPr txBox="1"/>
          <p:nvPr/>
        </p:nvSpPr>
        <p:spPr>
          <a:xfrm>
            <a:off x="798732" y="1376816"/>
            <a:ext cx="10433839" cy="3785652"/>
          </a:xfrm>
          <a:prstGeom prst="rect">
            <a:avLst/>
          </a:prstGeom>
          <a:noFill/>
        </p:spPr>
        <p:txBody>
          <a:bodyPr wrap="square" rtlCol="1">
            <a:spAutoFit/>
          </a:bodyPr>
          <a:lstStyle/>
          <a:p>
            <a:pPr marL="342900" indent="-342900" algn="just" rtl="1">
              <a:buFont typeface="Wingdings" panose="05000000000000000000" pitchFamily="2" charset="2"/>
              <a:buChar char="ü"/>
            </a:pPr>
            <a:r>
              <a:rPr lang="ar-SA" sz="2000" dirty="0" smtClean="0">
                <a:latin typeface="Alexandria" pitchFamily="2" charset="-78"/>
                <a:cs typeface="Alexandria" pitchFamily="2" charset="-78"/>
              </a:rPr>
              <a:t>التصنيف </a:t>
            </a:r>
            <a:r>
              <a:rPr lang="ar-SA" sz="2000" dirty="0">
                <a:latin typeface="Alexandria" pitchFamily="2" charset="-78"/>
                <a:cs typeface="Alexandria" pitchFamily="2" charset="-78"/>
              </a:rPr>
              <a:t>بناء على فرضيات الدراسة من خلاله يصنف الباحث دراساته إلى فئات بالاعتماد على الفرضيات الرئيسة التي يحاول اختبار </a:t>
            </a:r>
            <a:r>
              <a:rPr lang="ar-SA" sz="2000" dirty="0" smtClean="0">
                <a:latin typeface="Alexandria" pitchFamily="2" charset="-78"/>
                <a:cs typeface="Alexandria" pitchFamily="2" charset="-78"/>
              </a:rPr>
              <a:t>مصداقيتها. </a:t>
            </a:r>
            <a:r>
              <a:rPr lang="ar-SA" sz="2000" dirty="0">
                <a:latin typeface="Alexandria" pitchFamily="2" charset="-78"/>
                <a:cs typeface="Alexandria" pitchFamily="2" charset="-78"/>
              </a:rPr>
              <a:t>مثل هذا التصنيف يساعد الباحث على إبراز النتائج </a:t>
            </a:r>
            <a:r>
              <a:rPr lang="ar-SA" sz="2000" dirty="0" smtClean="0">
                <a:latin typeface="Alexandria" pitchFamily="2" charset="-78"/>
                <a:cs typeface="Alexandria" pitchFamily="2" charset="-78"/>
              </a:rPr>
              <a:t>التي </a:t>
            </a:r>
            <a:r>
              <a:rPr lang="ar-SA" sz="2000" dirty="0">
                <a:latin typeface="Alexandria" pitchFamily="2" charset="-78"/>
                <a:cs typeface="Alexandria" pitchFamily="2" charset="-78"/>
              </a:rPr>
              <a:t>انتهت إليها الدراسات السابقة، والتي سيعتمد عليها لاحقا في مقارنة نتائج دراسته.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smtClean="0">
                <a:latin typeface="Alexandria" pitchFamily="2" charset="-78"/>
                <a:cs typeface="Alexandria" pitchFamily="2" charset="-78"/>
              </a:rPr>
              <a:t>التصنيف </a:t>
            </a:r>
            <a:r>
              <a:rPr lang="ar-SA" sz="2000" dirty="0">
                <a:latin typeface="Alexandria" pitchFamily="2" charset="-78"/>
                <a:cs typeface="Alexandria" pitchFamily="2" charset="-78"/>
              </a:rPr>
              <a:t>بناء على نتائج الدراسة من خلاله يصنف الباحث دراساته إلى فئات بالاعتماد على الاختلاف في النتائج التي خلصت إليها مثل هذا التصنيف يمكن أن يستغله الباحث في البرهنة على أهمية دراسته الراهنة من حيث هي جهد بحثي موجه أساسا لاختبار مصداقية هذه النتائج.</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000" dirty="0">
                <a:latin typeface="Alexandria" pitchFamily="2" charset="-78"/>
                <a:cs typeface="Alexandria" pitchFamily="2" charset="-78"/>
              </a:rPr>
              <a:t> </a:t>
            </a:r>
            <a:r>
              <a:rPr lang="ar-SA" sz="2000" dirty="0" smtClean="0">
                <a:latin typeface="Alexandria" pitchFamily="2" charset="-78"/>
                <a:cs typeface="Alexandria" pitchFamily="2" charset="-78"/>
              </a:rPr>
              <a:t>التصنيف </a:t>
            </a:r>
            <a:r>
              <a:rPr lang="ar-SA" sz="2000" dirty="0">
                <a:latin typeface="Alexandria" pitchFamily="2" charset="-78"/>
                <a:cs typeface="Alexandria" pitchFamily="2" charset="-78"/>
              </a:rPr>
              <a:t>بناء على الإجراءات المنهجية للدراسة: من خلاله يصنف الباحث دراساته إلى فئات بالاعتماد على الاختلاف في إجراءاتها المنهجية الكمية والكيفية. مثل هذا التصنيف يمكن أن يستغله الباحث في البرهنة على أهمية دراسته الراهنة بالنظر إلى كونها تعتمد على إجراءات منهجية مغايرة، أو أكثر دقة وملاءمة لموضوع البحث.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549563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4558" y="1378038"/>
            <a:ext cx="9506166" cy="44902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15226" y="1638040"/>
            <a:ext cx="9184830" cy="2862322"/>
          </a:xfrm>
          <a:prstGeom prst="rect">
            <a:avLst/>
          </a:prstGeom>
          <a:noFill/>
        </p:spPr>
        <p:txBody>
          <a:bodyPr wrap="square" rtlCol="1">
            <a:spAutoFit/>
          </a:bodyPr>
          <a:lstStyle/>
          <a:p>
            <a:pPr algn="just" rtl="1"/>
            <a:r>
              <a:rPr lang="ar-SA" sz="2000" dirty="0">
                <a:latin typeface="Alexandria" pitchFamily="2" charset="-78"/>
                <a:cs typeface="Alexandria" pitchFamily="2" charset="-78"/>
              </a:rPr>
              <a:t>وقد يجمع الباحث بين أكثر من معيار تصنيفي في مراجعة دراساته السابقة، كأن يصنف دراساته بناء على المعيار </a:t>
            </a:r>
            <a:r>
              <a:rPr lang="ar-SA" sz="2000" dirty="0" smtClean="0">
                <a:latin typeface="Alexandria" pitchFamily="2" charset="-78"/>
                <a:cs typeface="Alexandria" pitchFamily="2" charset="-78"/>
              </a:rPr>
              <a:t>المكاني، </a:t>
            </a:r>
            <a:r>
              <a:rPr lang="ar-SA" sz="2000" dirty="0">
                <a:latin typeface="Alexandria" pitchFamily="2" charset="-78"/>
                <a:cs typeface="Alexandria" pitchFamily="2" charset="-78"/>
              </a:rPr>
              <a:t>وضمن كل فئة تصنيفية (محلية عربية، أجنبية) يعرض الدراسات السابقة مرتبة زمنيا من الأقدم إلى الأحدث.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إن النمطية في التصنيف التي تطبع أغلب الرسائل والأطروحات الجامعية المجازة بالجامعات العربية، وكذلك المقالات المنشورة في المجلات العلمية المحكمة، تؤكد أن عددا هاما من الباحثين لا يدرك بالقدر الكافي أن تصنيف الدراسات السابقة لا يخضع لنمط واحد متفرد ، وأنه يمثل عملا إبداعيا، يعكس ذكاء الباحث، وعمق قراءاته، وقدرته على استكشاف جوانب الموضوع التي عالجتها الدراسات السابقة، من خلال جمعه للدراسات التي تناقش الفكرة نفسها.</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122741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7589" y="1275008"/>
            <a:ext cx="8989454" cy="45300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44273" y="1426509"/>
            <a:ext cx="8343754" cy="4200509"/>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معايير نقد الدراسات السابقة</a:t>
            </a: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تعد القدرة على نقد الدراسات السابقة، والكشف عن الثغرات المعرفية الموجودة فيها، إحدى المهارات الأساسية التي يجب على الباحث أن يمتلكها، حتى ينجح في طرح تساؤلات تتسم بالجدة المعرفية والأصالة البحثية تنصب هذه المراجعة النقدية على مستويات عدة منها ما يتعلق بمحتوى الدراسة، ووضوح الأهداف التي ترصدها. ومنها ما يرتبط بسلامة إجراءاتها المنهجية ومدى ملاءمتها لتحقيق الأهداف المعلن عنها. ومنها ما ينصب على دقة الأساليب الإحصائية، ومدى ملاءمتها لاختبار الفرضيات البحثية، وقياس صدق وثبات الأدوات المستخدمة. ومنها ما يتعلق بمصداقية النتائج المحققة، ومدى ارتباطها بالإطار النظري والدراسات السابقة المتوافرة عن موضوع الدراسة</a:t>
            </a:r>
            <a:r>
              <a:rPr lang="ar-SA"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10831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1" y="1313644"/>
            <a:ext cx="10529450" cy="44914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580130" y="1691369"/>
            <a:ext cx="10558920" cy="3005310"/>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معايير نقد الدراسات السابقة</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smtClean="0">
                <a:latin typeface="Alexandria" pitchFamily="2" charset="-78"/>
                <a:cs typeface="Alexandria" pitchFamily="2" charset="-78"/>
              </a:rPr>
              <a:t>ما </a:t>
            </a:r>
            <a:r>
              <a:rPr lang="ar-SA" sz="1600" dirty="0">
                <a:latin typeface="Alexandria" pitchFamily="2" charset="-78"/>
                <a:cs typeface="Alexandria" pitchFamily="2" charset="-78"/>
              </a:rPr>
              <a:t>هي جوانب الموضوع التي استطاعت الدراسة السابقة استكشافها؟ وماهي الجوانب التي لا تزال حديثة؟</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هل انطلقت الدراسة السابقة من إطار نظري مناسب لصياغة الفرضيات وتحديد طبيعة العلاقة بين المتغيرات؟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هل وفقت الدراسة السابقة في اختيار المناهج البحثية المناسبة للإجابة عن تساؤلات البحث؟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هل جاءت عينة الدراسة ممثلة لخصائص مجتمع البحث تمثيلا صادقا ؟ وهل كان حجمها مناسباً؟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هل تستجيب أدوات الدراسة المستخدمة لشروط الصدق والثبات؟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هل اختيرت الأساليب الإحصائية في معالجة البيانات بأسلوب سليم وملائم لاختبار صحة الفرضيات؟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600" dirty="0">
                <a:latin typeface="Alexandria" pitchFamily="2" charset="-78"/>
                <a:cs typeface="Alexandria" pitchFamily="2" charset="-78"/>
              </a:rPr>
              <a:t> هل أجابت النتائج عن تساؤلات البحث؟ وهل جاءت مرتبطة بالإطار النظري والدراسات السابقة؟ </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473467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8758" y="1309700"/>
            <a:ext cx="10444035" cy="449535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58758" y="1767335"/>
            <a:ext cx="9992249" cy="3046988"/>
          </a:xfrm>
          <a:prstGeom prst="rect">
            <a:avLst/>
          </a:prstGeom>
          <a:noFill/>
        </p:spPr>
        <p:txBody>
          <a:bodyPr wrap="square" rtlCol="1">
            <a:spAutoFit/>
          </a:bodyPr>
          <a:lstStyle/>
          <a:p>
            <a:pPr algn="ctr" rtl="1"/>
            <a:r>
              <a:rPr lang="ar-SA" sz="1600" b="1" dirty="0">
                <a:latin typeface="Alexandria" pitchFamily="2" charset="-78"/>
                <a:cs typeface="Alexandria" pitchFamily="2" charset="-78"/>
              </a:rPr>
              <a:t>معايير نقد الدراسات </a:t>
            </a:r>
            <a:r>
              <a:rPr lang="ar-SA" sz="1600" b="1" dirty="0" smtClean="0">
                <a:latin typeface="Alexandria" pitchFamily="2" charset="-78"/>
                <a:cs typeface="Alexandria" pitchFamily="2" charset="-78"/>
              </a:rPr>
              <a:t>السابقة</a:t>
            </a:r>
            <a:endParaRPr lang="ar-JO" sz="1600" b="1" dirty="0" smtClean="0">
              <a:latin typeface="Alexandria" pitchFamily="2" charset="-78"/>
              <a:cs typeface="Alexandria" pitchFamily="2" charset="-78"/>
            </a:endParaRPr>
          </a:p>
          <a:p>
            <a:pPr algn="ctr" rtl="1"/>
            <a:endParaRPr lang="en-US" sz="1600" b="1"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 جميع  الدراسات السابقة مرتبطة مع موضوع البحث بشكل وثيق وواضح.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JO" sz="1600" dirty="0">
                <a:latin typeface="Alexandria" pitchFamily="2" charset="-78"/>
                <a:cs typeface="Alexandria" pitchFamily="2" charset="-78"/>
              </a:rPr>
              <a:t>ه</a:t>
            </a:r>
            <a:r>
              <a:rPr lang="ar-SA" sz="1600" dirty="0">
                <a:latin typeface="Alexandria" pitchFamily="2" charset="-78"/>
                <a:cs typeface="Alexandria" pitchFamily="2" charset="-78"/>
              </a:rPr>
              <a:t>نالك </a:t>
            </a:r>
            <a:r>
              <a:rPr lang="ar-SA" sz="1600" dirty="0" err="1">
                <a:latin typeface="Alexandria" pitchFamily="2" charset="-78"/>
                <a:cs typeface="Alexandria" pitchFamily="2" charset="-78"/>
              </a:rPr>
              <a:t>تنظیم</a:t>
            </a:r>
            <a:r>
              <a:rPr lang="ar-SA" sz="1600" dirty="0">
                <a:latin typeface="Alexandria" pitchFamily="2" charset="-78"/>
                <a:cs typeface="Alexandria" pitchFamily="2" charset="-78"/>
              </a:rPr>
              <a:t> ومنهجية واضحة في عرض جميع الدراسات السابقة ( حسب مثلا : الاقدم للأحدث المتغيرات.... الخ)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JO" sz="1600" dirty="0">
                <a:latin typeface="Alexandria" pitchFamily="2" charset="-78"/>
                <a:cs typeface="Alexandria" pitchFamily="2" charset="-78"/>
              </a:rPr>
              <a:t>ي</a:t>
            </a:r>
            <a:r>
              <a:rPr lang="ar-SA" sz="1600" dirty="0" smtClean="0">
                <a:latin typeface="Alexandria" pitchFamily="2" charset="-78"/>
                <a:cs typeface="Alexandria" pitchFamily="2" charset="-78"/>
              </a:rPr>
              <a:t>حلل </a:t>
            </a:r>
            <a:r>
              <a:rPr lang="ar-SA" sz="1600" dirty="0">
                <a:latin typeface="Alexandria" pitchFamily="2" charset="-78"/>
                <a:cs typeface="Alexandria" pitchFamily="2" charset="-78"/>
              </a:rPr>
              <a:t>الباحث الدراسات السابقة بشكل ممتاز.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جميع الدراسات السابقة مرتبطة بموضوع الدراسة.</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 استفاد الباحث من جميع الدراسات السابقة ووظفها بشكل ملائم في ابراز أهمية بحثه وموضحا بدقة نقاط تميزه عن الدراسات الأخرى.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تم تحليل الدراسات السابقة تحليلا ناقدا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ذكر ما </a:t>
            </a:r>
            <a:r>
              <a:rPr lang="ar-SA" sz="1600" dirty="0" err="1">
                <a:latin typeface="Alexandria" pitchFamily="2" charset="-78"/>
                <a:cs typeface="Alexandria" pitchFamily="2" charset="-78"/>
              </a:rPr>
              <a:t>تمیزت</a:t>
            </a:r>
            <a:r>
              <a:rPr lang="ar-SA" sz="1600" dirty="0">
                <a:latin typeface="Alexandria" pitchFamily="2" charset="-78"/>
                <a:cs typeface="Alexandria" pitchFamily="2" charset="-78"/>
              </a:rPr>
              <a:t> به هذه الدراسة عن الدراسات السابقة </a:t>
            </a: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ذُكرت الأهمية المتوقع ان تضيفه لنتائج الدراسات السابقة</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907524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42435" y="1300765"/>
            <a:ext cx="9587626" cy="46128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مربع نص 1"/>
          <p:cNvSpPr txBox="1"/>
          <p:nvPr/>
        </p:nvSpPr>
        <p:spPr>
          <a:xfrm>
            <a:off x="1767601" y="1428065"/>
            <a:ext cx="8937294" cy="3374642"/>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معايير نقد الدراسات </a:t>
            </a:r>
            <a:r>
              <a:rPr lang="ar-SA" sz="1600" b="1" dirty="0" smtClean="0">
                <a:latin typeface="Alexandria" pitchFamily="2" charset="-78"/>
                <a:cs typeface="Alexandria" pitchFamily="2" charset="-78"/>
              </a:rPr>
              <a:t>السابقة</a:t>
            </a:r>
            <a:endParaRPr lang="ar-JO" sz="1600" b="1" dirty="0" smtClean="0">
              <a:latin typeface="Alexandria" pitchFamily="2" charset="-78"/>
              <a:cs typeface="Alexandria" pitchFamily="2" charset="-78"/>
            </a:endParaRPr>
          </a:p>
          <a:p>
            <a:pPr algn="just" rtl="1">
              <a:lnSpc>
                <a:spcPct val="150000"/>
              </a:lnSpc>
            </a:pPr>
            <a:endParaRPr lang="en-US" sz="1600" b="1" dirty="0">
              <a:latin typeface="Alexandria" pitchFamily="2" charset="-78"/>
              <a:cs typeface="Alexandria" pitchFamily="2" charset="-78"/>
            </a:endParaRPr>
          </a:p>
          <a:p>
            <a:pPr algn="just" rtl="1">
              <a:lnSpc>
                <a:spcPct val="150000"/>
              </a:lnSpc>
            </a:pPr>
            <a:r>
              <a:rPr lang="ar-SA" sz="1600" dirty="0" smtClean="0">
                <a:latin typeface="Alexandria" pitchFamily="2" charset="-78"/>
                <a:cs typeface="Alexandria" pitchFamily="2" charset="-78"/>
              </a:rPr>
              <a:t>وعموما</a:t>
            </a:r>
            <a:r>
              <a:rPr lang="ar-SA" sz="1600" dirty="0">
                <a:latin typeface="Alexandria" pitchFamily="2" charset="-78"/>
                <a:cs typeface="Alexandria" pitchFamily="2" charset="-78"/>
              </a:rPr>
              <a:t>، فإن مراجعة الباحث للدراسات السابقة لا ينبغي أن تكون مراجعة وصفية قائمة على استعراض الدراسات السابقة الواحدة تلو الأخرى، لأن الهدف من المراجعة لا يكمن في التعريف بالدراسات السابقة المنجزة عن موضوع البحث فقط، وإنما يتجاوزه إلى القدرة على تحديد ما جرى تناوله، وأسلوب هذا التناول، وحدود مصداقيته. المراجعة إذن لابد أن تكون نقدية، تظهر معها شخصية الباحث المستقلة وخلفيته المعرفية المتعمقة بشأن موضوع البحث، وقدرته على تحديد الثغرات المعرفية في جهود السابقين. وبقدر دقة هذا النقد، وسلامة التقييم، وحضور الأدلة العلمية، تتكشف المبررات الموضوعية لإجراء الدراسة الراهنة</a:t>
            </a:r>
            <a:r>
              <a:rPr lang="en-US" sz="16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562297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20462" y="1327334"/>
            <a:ext cx="10240265"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55314" y="1540843"/>
            <a:ext cx="9628918" cy="2585323"/>
          </a:xfrm>
          <a:prstGeom prst="rect">
            <a:avLst/>
          </a:prstGeom>
          <a:noFill/>
        </p:spPr>
        <p:txBody>
          <a:bodyPr wrap="square" rtlCol="1">
            <a:spAutoFit/>
          </a:bodyPr>
          <a:lstStyle/>
          <a:p>
            <a:pPr algn="ctr" rtl="1"/>
            <a:r>
              <a:rPr lang="ar-SA" b="1" dirty="0">
                <a:latin typeface="Alexandria" pitchFamily="2" charset="-78"/>
                <a:cs typeface="Alexandria" pitchFamily="2" charset="-78"/>
              </a:rPr>
              <a:t>التوثيق العلمي</a:t>
            </a:r>
            <a:endParaRPr lang="en-US" b="1" dirty="0">
              <a:latin typeface="Alexandria" pitchFamily="2" charset="-78"/>
              <a:cs typeface="Alexandria" pitchFamily="2" charset="-78"/>
            </a:endParaRPr>
          </a:p>
          <a:p>
            <a:pPr algn="just" rtl="1"/>
            <a:r>
              <a:rPr lang="ar-SA" dirty="0">
                <a:latin typeface="Alexandria" pitchFamily="2" charset="-78"/>
                <a:cs typeface="Alexandria" pitchFamily="2" charset="-78"/>
              </a:rPr>
              <a:t>يعتبر توثيق المراجع والمصادر في البحوث العلمية من الخطوات الأساسية والهامة جدا، فهي تكسب البحث أهمية بالغة، وتعزز من مصداقية البحوث والمعلومات المنشورة فيه ، كما تحفظ لكل حقوقه، وبالتالي الرجوع لتلك الكتب والأبحاث، لكي تمكن القارئ من الحصول على مزيد من المعلومات في حال رغب بذلك. ويعني التوثيق إثبات مصادر المعلومات وإرجاعها إلى أصحابها توخياً للأمانة العلمية، واعترافاً بجهد الآخرين وحقوقهم العلمية، ولهذا فإن مدى مصداقية وجدية البحث تقاس أساسا بمقدار عدد وتنوع المصادر والمراجع التي استند إليها الباحث، واستفاد منها بالفعل كما ونوعا والأهم حداثة وتطور هذه المصادر . </a:t>
            </a:r>
            <a:endParaRPr lang="en-US" dirty="0">
              <a:latin typeface="Alexandria" pitchFamily="2" charset="-78"/>
              <a:cs typeface="Alexandria" pitchFamily="2" charset="-78"/>
            </a:endParaRPr>
          </a:p>
          <a:p>
            <a:pPr algn="just" rtl="1"/>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912537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1370" y="1248085"/>
            <a:ext cx="10549358" cy="47115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04164" y="1393695"/>
            <a:ext cx="9963770" cy="3693319"/>
          </a:xfrm>
          <a:prstGeom prst="rect">
            <a:avLst/>
          </a:prstGeom>
          <a:noFill/>
        </p:spPr>
        <p:txBody>
          <a:bodyPr wrap="square" rtlCol="1">
            <a:spAutoFit/>
          </a:bodyPr>
          <a:lstStyle/>
          <a:p>
            <a:pPr algn="ctr" rtl="1"/>
            <a:r>
              <a:rPr lang="ar-SA" b="1" dirty="0" smtClean="0">
                <a:latin typeface="Alexandria" pitchFamily="2" charset="-78"/>
                <a:cs typeface="Alexandria" pitchFamily="2" charset="-78"/>
              </a:rPr>
              <a:t>مفهوم </a:t>
            </a:r>
            <a:r>
              <a:rPr lang="ar-SA" b="1" dirty="0">
                <a:latin typeface="Alexandria" pitchFamily="2" charset="-78"/>
                <a:cs typeface="Alexandria" pitchFamily="2" charset="-78"/>
              </a:rPr>
              <a:t>التوثيق في البحث العلمي </a:t>
            </a:r>
            <a:endParaRPr lang="en-US" b="1" dirty="0">
              <a:latin typeface="Alexandria" pitchFamily="2" charset="-78"/>
              <a:cs typeface="Alexandria" pitchFamily="2" charset="-78"/>
            </a:endParaRPr>
          </a:p>
          <a:p>
            <a:pPr algn="just" rtl="1"/>
            <a:r>
              <a:rPr lang="ar-SA" dirty="0">
                <a:latin typeface="Alexandria" pitchFamily="2" charset="-78"/>
                <a:cs typeface="Alexandria" pitchFamily="2" charset="-78"/>
              </a:rPr>
              <a:t>إن اعداد أي بحث أكاديمي مهما كان نوعه يتطلب من الباحث الرجوع إلى مختلف المراجع والمصادر والبحوث العلمية التي أجريت من قبل والاعتماد عليها في إعداد بحثه، وهنا لابد على الباحث الإشارة إلى هذه المراجع والمصادر المختلفة في بحثه والتي اعتمدها عند الاقتباس منها، وهذا ما يسمى بالتوثيق. </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يقصد بالتوثيق </a:t>
            </a:r>
            <a:r>
              <a:rPr lang="ar-SA" dirty="0">
                <a:latin typeface="Alexandria" pitchFamily="2" charset="-78"/>
                <a:cs typeface="Alexandria" pitchFamily="2" charset="-78"/>
              </a:rPr>
              <a:t>إثبات مصدر المعلومات وإرجاعها إلى أصحابها توخيا للأمانة العلمية، واعترافا بجهد الآخرين وحقوقهم العلمية، كما يقصد به أيضا العملية التي تقوم من خلالها بنسبة النص المقتبس، أو الشاهد إلى صاحبه، أي إلى المرجع أو المصدر الذي نقلنا منه، ويكون ذلك بأكثر من طريقة. فهو إثبات مصادر المعلومات ونسبها إلى أصحابها توخيا للأمانة العلمية واخلاقيات البحث العلمي التي تتطلب من الباحث ذلك، فهو اعتراف بجهد الآخرين وحقوقهم العلمية؛ لذا لا بد من تثبيت المراجع التي تعود إليها في البحث؛ لأن ذلك يحدد المصدر للقارئين ويجعلهم قادرين على تحديد موقع مرجع المعلومات في قائمة المراجع في نهاية البحث.</a:t>
            </a:r>
            <a:endParaRPr lang="en-US" dirty="0">
              <a:latin typeface="Alexandria" pitchFamily="2" charset="-78"/>
              <a:cs typeface="Alexandria" pitchFamily="2" charset="-78"/>
            </a:endParaRPr>
          </a:p>
          <a:p>
            <a:pPr algn="r" rtl="1"/>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187251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155869"/>
            <a:ext cx="10597449" cy="4818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42719" y="1382285"/>
            <a:ext cx="10172450" cy="3785652"/>
          </a:xfrm>
          <a:prstGeom prst="rect">
            <a:avLst/>
          </a:prstGeom>
          <a:noFill/>
        </p:spPr>
        <p:txBody>
          <a:bodyPr wrap="square" rtlCol="1">
            <a:spAutoFit/>
          </a:bodyPr>
          <a:lstStyle/>
          <a:p>
            <a:pPr indent="457200" algn="just" rtl="1"/>
            <a:r>
              <a:rPr lang="ar-JO" sz="1600" dirty="0" smtClean="0">
                <a:latin typeface="Alexandria" pitchFamily="2" charset="-78"/>
                <a:cs typeface="Alexandria" pitchFamily="2" charset="-78"/>
              </a:rPr>
              <a:t>و</a:t>
            </a:r>
            <a:r>
              <a:rPr lang="ar-SA" sz="1600" dirty="0" smtClean="0">
                <a:latin typeface="Alexandria" pitchFamily="2" charset="-78"/>
                <a:cs typeface="Alexandria" pitchFamily="2" charset="-78"/>
              </a:rPr>
              <a:t>تختلف </a:t>
            </a:r>
            <a:r>
              <a:rPr lang="ar-SA" sz="1600" dirty="0">
                <a:latin typeface="Alexandria" pitchFamily="2" charset="-78"/>
                <a:cs typeface="Alexandria" pitchFamily="2" charset="-78"/>
              </a:rPr>
              <a:t>عملية التوثيق للمراجع لاختلاف مصدرها واختلاف نوعها واختلاف المجال الخاص بها، فالمراجع من الكتب يختلف توثيقها عن مراجع مقالات الصحف، ويختلف عن مرجع موقع الإنترنت أو مجلة الكترونية مثلا، والبحث القيم هو الذي يحتوي على الطرق السليمة والمثلى في عملية التوثيق، فإذا أراد القارئ معرفة مصادر البحث لم يجد صعوبة في معرفتها وتحليل هذه المراجع هل هي كتب أم مجلات وغيرها. </a:t>
            </a:r>
            <a:endParaRPr lang="en-US" sz="1600" dirty="0">
              <a:latin typeface="Alexandria" pitchFamily="2" charset="-78"/>
              <a:cs typeface="Alexandria" pitchFamily="2" charset="-78"/>
            </a:endParaRPr>
          </a:p>
          <a:p>
            <a:pPr indent="457200" algn="just" rtl="1"/>
            <a:r>
              <a:rPr lang="ar-SA" sz="1600" dirty="0">
                <a:latin typeface="Alexandria" pitchFamily="2" charset="-78"/>
                <a:cs typeface="Alexandria" pitchFamily="2" charset="-78"/>
              </a:rPr>
              <a:t>ويعتبر التوثيق من باب الأمانة العلمية، ويخطئ من يظن أن بإمكانه القيام بتوثيق المصادر بطرق عشوائية؛ لأن ثمة طرقاً علمية وقواعد خاصة لا بد من مراعاتها عند توثيق المصادر في داخل البحث وفي قائمة إعداد المصادر في نهايته، والمقصود هنا بتوثيق المصادر هو تدوين المعلومات عن الكتب والتقارير وغيرها من أوعية المعرفة التي استفاد منها الباحث، علماً أنَّ الحقائق المعروفة للعامة لا حاجة إلى توثيقها، ويعتمد عند كتابة البحث على المعلومات المقتبسة من الآخرين. والمعلومات المقتبسة هذه تكون من الكثرة والأهمية في دراساتنا بحيث تشكل هيكلها العظمي في كثير من الدراسات الإنسانية والاجتماعية يقتصر دور الباحث، على جمعه للمعلومات، وعرضه لها بشكل جيد، وربطه بينها بأسلوب منطقي وسلس واستخلاصه النتائج المهمة منها لهذا السبب على الباحث الاهتمام بموضوع الاقتباسات وإيلائها أهمية قصوى. </a:t>
            </a:r>
            <a:endParaRPr lang="en-US" sz="1600" dirty="0">
              <a:latin typeface="Alexandria" pitchFamily="2" charset="-78"/>
              <a:cs typeface="Alexandria" pitchFamily="2" charset="-78"/>
            </a:endParaRPr>
          </a:p>
          <a:p>
            <a:pPr indent="457200" algn="just" rtl="1"/>
            <a:r>
              <a:rPr lang="ar-SA" sz="1600" dirty="0">
                <a:latin typeface="Alexandria" pitchFamily="2" charset="-78"/>
                <a:cs typeface="Alexandria" pitchFamily="2" charset="-78"/>
              </a:rPr>
              <a:t>ويعتبر الاقتباس كإشارة منها، ومعلومة مهمة في البحث وطرق توثيق المراجع مختلفة حسب مقاييس معينة، ولذلك يجب أن يتم إتباع مقياس محدد لتوثيق كل المراجع ومما سبق سنحاول التطرق إلى أهمية التوثيق في البحوث العلمية</a:t>
            </a:r>
            <a:r>
              <a:rPr lang="en-US" sz="16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92317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4704" y="1135800"/>
            <a:ext cx="10532965" cy="48387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مربع نص 1"/>
          <p:cNvSpPr txBox="1"/>
          <p:nvPr/>
        </p:nvSpPr>
        <p:spPr>
          <a:xfrm>
            <a:off x="1494142" y="1473951"/>
            <a:ext cx="9734087" cy="3371564"/>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ويكون التوثيق الذي يعتمده الباحث من المرجع في أشكال وصور مختلفة والتي تتمثل في: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الاقتباس النصي</a:t>
            </a:r>
            <a:r>
              <a:rPr lang="en-US" dirty="0">
                <a:latin typeface="Alexandria" pitchFamily="2" charset="-78"/>
                <a:cs typeface="Alexandria" pitchFamily="2" charset="-78"/>
              </a:rPr>
              <a:t> "quote" </a:t>
            </a:r>
            <a:r>
              <a:rPr lang="ar-SA" dirty="0">
                <a:latin typeface="Alexandria" pitchFamily="2" charset="-78"/>
                <a:cs typeface="Alexandria" pitchFamily="2" charset="-78"/>
              </a:rPr>
              <a:t>عندما يقوم الباحث بنقل فقرة أو نص من المرجع بنفس كلماته ونفس الصياغة، ويوضع بين علامتي تنصيص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الاقتباس وإعادة الصياغة</a:t>
            </a:r>
            <a:r>
              <a:rPr lang="en-US" dirty="0">
                <a:latin typeface="Alexandria" pitchFamily="2" charset="-78"/>
                <a:cs typeface="Alexandria" pitchFamily="2" charset="-78"/>
              </a:rPr>
              <a:t> paraphrase" </a:t>
            </a:r>
            <a:r>
              <a:rPr lang="ar-SA" dirty="0">
                <a:latin typeface="Alexandria" pitchFamily="2" charset="-78"/>
                <a:cs typeface="Alexandria" pitchFamily="2" charset="-78"/>
              </a:rPr>
              <a:t>وتتمثل في إعادة صياغة لما هو مكتوب بالمرجع بلغة وكلمات الباحث الخاصة الاحتفاظ بنفس المعني الذي يشير إليه مع المرجع العلمي.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النقل</a:t>
            </a:r>
            <a:r>
              <a:rPr lang="en-US" dirty="0">
                <a:latin typeface="Alexandria" pitchFamily="2" charset="-78"/>
                <a:cs typeface="Alexandria" pitchFamily="2" charset="-78"/>
              </a:rPr>
              <a:t> "copy": </a:t>
            </a:r>
            <a:r>
              <a:rPr lang="ar-SA" dirty="0">
                <a:latin typeface="Alexandria" pitchFamily="2" charset="-78"/>
                <a:cs typeface="Alexandria" pitchFamily="2" charset="-78"/>
              </a:rPr>
              <a:t>وهي عملية نقل الأشكال والرسوم أو الأشكال البيانية من المرجع إلى - بحثه وعادة لا يوضع بين علامتي التنصيص. </a:t>
            </a:r>
            <a:endParaRPr lang="ar-JO" dirty="0" smtClean="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smtClean="0">
                <a:latin typeface="Alexandria" pitchFamily="2" charset="-78"/>
                <a:cs typeface="Alexandria" pitchFamily="2" charset="-78"/>
              </a:rPr>
              <a:t>التلخيص</a:t>
            </a:r>
            <a:r>
              <a:rPr lang="en-US" dirty="0" smtClean="0">
                <a:latin typeface="Alexandria" pitchFamily="2" charset="-78"/>
                <a:cs typeface="Alexandria" pitchFamily="2" charset="-78"/>
              </a:rPr>
              <a:t> </a:t>
            </a:r>
            <a:r>
              <a:rPr lang="en-US" dirty="0">
                <a:latin typeface="Alexandria" pitchFamily="2" charset="-78"/>
                <a:cs typeface="Alexandria" pitchFamily="2" charset="-78"/>
              </a:rPr>
              <a:t>"summarizing" </a:t>
            </a:r>
            <a:r>
              <a:rPr lang="ar-SA" dirty="0">
                <a:latin typeface="Alexandria" pitchFamily="2" charset="-78"/>
                <a:cs typeface="Alexandria" pitchFamily="2" charset="-78"/>
              </a:rPr>
              <a:t>يعمد الباحث في هذه الحالة لتلخيص فكرة أو رأي.</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454539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30220" y="1135800"/>
            <a:ext cx="10597449" cy="9119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86369" y="1204944"/>
            <a:ext cx="9285149" cy="646331"/>
          </a:xfrm>
          <a:prstGeom prst="rect">
            <a:avLst/>
          </a:prstGeom>
          <a:noFill/>
        </p:spPr>
        <p:txBody>
          <a:bodyPr wrap="square" rtlCol="1">
            <a:spAutoFit/>
          </a:bodyPr>
          <a:lstStyle/>
          <a:p>
            <a:pPr algn="ctr" rtl="1"/>
            <a:r>
              <a:rPr lang="ar-SA" b="1" dirty="0">
                <a:latin typeface="Alexandria" pitchFamily="2" charset="-78"/>
                <a:cs typeface="Alexandria" pitchFamily="2" charset="-78"/>
              </a:rPr>
              <a:t>أهداف التوثيق في البحث العلمي </a:t>
            </a:r>
            <a:endParaRPr lang="en-US" b="1" dirty="0">
              <a:latin typeface="Alexandria" pitchFamily="2" charset="-78"/>
              <a:cs typeface="Alexandria" pitchFamily="2" charset="-78"/>
            </a:endParaRPr>
          </a:p>
          <a:p>
            <a:pPr algn="r" rtl="1"/>
            <a:r>
              <a:rPr lang="ar-SA" dirty="0">
                <a:latin typeface="Alexandria" pitchFamily="2" charset="-78"/>
                <a:cs typeface="Alexandria" pitchFamily="2" charset="-78"/>
              </a:rPr>
              <a:t>يتضمن التوثيق في البحث العلمي جملة من الأهداف أهمها: </a:t>
            </a:r>
            <a:endParaRPr lang="en-US" dirty="0">
              <a:latin typeface="Alexandria" pitchFamily="2" charset="-78"/>
              <a:cs typeface="Alexandria" pitchFamily="2" charset="-78"/>
            </a:endParaRPr>
          </a:p>
        </p:txBody>
      </p:sp>
      <p:graphicFrame>
        <p:nvGraphicFramePr>
          <p:cNvPr id="3" name="رسم تخطيطي 2"/>
          <p:cNvGraphicFramePr/>
          <p:nvPr>
            <p:extLst>
              <p:ext uri="{D42A27DB-BD31-4B8C-83A1-F6EECF244321}">
                <p14:modId xmlns:p14="http://schemas.microsoft.com/office/powerpoint/2010/main" val="3418464737"/>
              </p:ext>
            </p:extLst>
          </p:nvPr>
        </p:nvGraphicFramePr>
        <p:xfrm>
          <a:off x="1450842" y="2078020"/>
          <a:ext cx="9520676" cy="43879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420847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35617" y="1197735"/>
            <a:ext cx="9414456" cy="47768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57115" y="1638040"/>
            <a:ext cx="8801518"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طرائق التوثيق في البحوث </a:t>
            </a:r>
            <a:r>
              <a:rPr lang="ar-SA" sz="2000" b="1" dirty="0" smtClean="0">
                <a:latin typeface="Alexandria" pitchFamily="2" charset="-78"/>
                <a:cs typeface="Alexandria" pitchFamily="2" charset="-78"/>
              </a:rPr>
              <a:t>العلمية</a:t>
            </a:r>
            <a:endParaRPr lang="ar-JO" sz="2000" b="1" dirty="0" smtClean="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يوجد العديد من طرائق التوثيق في البحث العلمي يُمكنُ مُلاحظتها عند قراءة الكتب المختلفة، والبحوث المنشورة في المجلات العلمية المختلفة سواء محلية أو عالمية، ولا نستطيع تفضيل طريقة عن </a:t>
            </a:r>
            <a:r>
              <a:rPr lang="ar-SA" sz="2000" dirty="0" smtClean="0">
                <a:latin typeface="Alexandria" pitchFamily="2" charset="-78"/>
                <a:cs typeface="Alexandria" pitchFamily="2" charset="-78"/>
              </a:rPr>
              <a:t>أخرى، </a:t>
            </a:r>
            <a:r>
              <a:rPr lang="ar-SA" sz="2000" dirty="0">
                <a:latin typeface="Alexandria" pitchFamily="2" charset="-78"/>
                <a:cs typeface="Alexandria" pitchFamily="2" charset="-78"/>
              </a:rPr>
              <a:t>ولكن لا بد للباحث من الالتزام بطريقة مُحددة عند كتابة بحثه من بدايته إلى نهايته، وعدم التنقل من طريقة لأخرى في التوثيق ضمن البحث الواحد، ومن الجدير بالذكر أن المجلات العلمية قد توصي بإتباع طريقة مُحددة كأحد شروط النشر فيها؛ لذا يتوجب على الباحث الذي يرغب في نشر بحثه من إتباع طريقة النشر المعتمدة في المجلة العلمية التي يُقدم بحثه إليها</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3989" y="1249251"/>
            <a:ext cx="9638095" cy="4404574"/>
          </a:xfrm>
          <a:prstGeom prst="rect">
            <a:avLst/>
          </a:prstGeom>
        </p:spPr>
      </p:pic>
      <p:pic>
        <p:nvPicPr>
          <p:cNvPr id="2" name="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50125" y="4553754"/>
            <a:ext cx="609600" cy="609600"/>
          </a:xfrm>
          <a:prstGeom prst="rect">
            <a:avLst/>
          </a:prstGeom>
        </p:spPr>
      </p:pic>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50951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18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018" y="1155869"/>
            <a:ext cx="10962651" cy="4818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00361" y="1274064"/>
            <a:ext cx="10091963" cy="4401205"/>
          </a:xfrm>
          <a:prstGeom prst="rect">
            <a:avLst/>
          </a:prstGeom>
          <a:noFill/>
        </p:spPr>
        <p:txBody>
          <a:bodyPr wrap="square" rtlCol="1">
            <a:spAutoFit/>
          </a:bodyPr>
          <a:lstStyle/>
          <a:p>
            <a:pPr algn="ctr" rtl="1"/>
            <a:r>
              <a:rPr lang="ar-SA" sz="2000" b="1" dirty="0">
                <a:latin typeface="Alexandria" pitchFamily="2" charset="-78"/>
                <a:cs typeface="Alexandria" pitchFamily="2" charset="-78"/>
              </a:rPr>
              <a:t>نظام التوثيق وفقا لجمعيّة اللغات الحديثة</a:t>
            </a:r>
            <a:r>
              <a:rPr lang="en-US" sz="2000" b="1" dirty="0">
                <a:latin typeface="Alexandria" pitchFamily="2" charset="-78"/>
                <a:cs typeface="Alexandria" pitchFamily="2" charset="-78"/>
              </a:rPr>
              <a:t>( MLA)</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يقوم هذا النظام على كتابة التوثيق </a:t>
            </a:r>
            <a:r>
              <a:rPr lang="ar-SA" sz="2000" dirty="0" err="1">
                <a:latin typeface="Alexandria" pitchFamily="2" charset="-78"/>
                <a:cs typeface="Alexandria" pitchFamily="2" charset="-78"/>
              </a:rPr>
              <a:t>بجزئين</a:t>
            </a:r>
            <a:r>
              <a:rPr lang="ar-SA" sz="2000" dirty="0">
                <a:latin typeface="Alexandria" pitchFamily="2" charset="-78"/>
                <a:cs typeface="Alexandria" pitchFamily="2" charset="-78"/>
              </a:rPr>
              <a:t>؛ الأول يحمل رقم الصفحة في نهاية جملة التوثيق بين قوسين، والجزء الآخر بذكر اسم المؤلف الأخير بجانب جملة التوثيق، ويتّسم هذا التوثيق بعدم مقاطعة القارئ أثناء عمليّة القراءة الذي يوجد في العديد من الكتب والمراجع الأخرى، ويعتبر هذا النظام جيّداً في مراجع العلوم الإنسانيّة</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يقوم الباحث أو الكاتب بكتابة التوثيق في </a:t>
            </a:r>
            <a:r>
              <a:rPr lang="ar-JO" sz="2000" dirty="0">
                <a:latin typeface="Alexandria" pitchFamily="2" charset="-78"/>
                <a:cs typeface="Alexandria" pitchFamily="2" charset="-78"/>
              </a:rPr>
              <a:t>نهاية </a:t>
            </a:r>
            <a:r>
              <a:rPr lang="ar-SA" sz="2000" dirty="0">
                <a:latin typeface="Alexandria" pitchFamily="2" charset="-78"/>
                <a:cs typeface="Alexandria" pitchFamily="2" charset="-78"/>
              </a:rPr>
              <a:t>بحثه بكتابة اسم مؤلف الكتاب الأخير الذي استعمله في بحثه، ثم يلحقه بفاصلة ويذكر الاسم الأول له، ثم ينهي الاسم بنقطة، وفي نفس السطر يكتب اسم المرجع الذي استخدمه ويخطّ تحته خطاً، ثمّ يلحق به نقطتين رأسيتين ليذكر بعدها مكان الإصدار للكتاب، ثمّ يلحقه بفاصلة، ويكتب تاريخ النسخة، ثمّ ينهيها بنقطة، ويقوم الكاتب بكتابة هذه المراجع في بداية صفحة جديدة، وتكون المراجع مرتبةً وفقاً للترتيب الأبجدي للأسماء الأخيرة للمراجع، وفي حال وجد العديد من المؤلفين لعدّة مراجع يتمّ ذكر الاسم الأوّل، ويلحق بفاصلة ثمّ الاسم الأخير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مثال:</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الأحمد، محمد</a:t>
            </a:r>
            <a:r>
              <a:rPr lang="en-US" sz="2000" dirty="0">
                <a:latin typeface="Alexandria" pitchFamily="2" charset="-78"/>
                <a:cs typeface="Alexandria" pitchFamily="2" charset="-78"/>
              </a:rPr>
              <a:t>. </a:t>
            </a:r>
            <a:r>
              <a:rPr lang="ar-SA" sz="2000" dirty="0">
                <a:latin typeface="Alexandria" pitchFamily="2" charset="-78"/>
                <a:cs typeface="Alexandria" pitchFamily="2" charset="-78"/>
              </a:rPr>
              <a:t>الملائكة والنور</a:t>
            </a:r>
            <a:r>
              <a:rPr lang="en-US" sz="2000" dirty="0">
                <a:latin typeface="Alexandria" pitchFamily="2" charset="-78"/>
                <a:cs typeface="Alexandria" pitchFamily="2" charset="-78"/>
              </a:rPr>
              <a:t>: </a:t>
            </a:r>
            <a:r>
              <a:rPr lang="ar-SA" sz="2000" dirty="0">
                <a:latin typeface="Alexandria" pitchFamily="2" charset="-78"/>
                <a:cs typeface="Alexandria" pitchFamily="2" charset="-78"/>
              </a:rPr>
              <a:t>عمان،</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2015</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38712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3989" y="1155869"/>
            <a:ext cx="10148552" cy="4781292"/>
          </a:xfrm>
          <a:prstGeom prst="rect">
            <a:avLst/>
          </a:prstGeom>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67323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4704" y="1261463"/>
            <a:ext cx="10532965" cy="47130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93949" y="1626218"/>
            <a:ext cx="9631743" cy="3271921"/>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استخدام نظام هارفارد</a:t>
            </a:r>
            <a:r>
              <a:rPr lang="en-US" sz="2000" b="1" dirty="0">
                <a:latin typeface="Alexandria" pitchFamily="2" charset="-78"/>
                <a:cs typeface="Alexandria" pitchFamily="2" charset="-78"/>
              </a:rPr>
              <a:t> (Using the Harvard System) </a:t>
            </a:r>
          </a:p>
          <a:p>
            <a:pPr algn="just" rtl="1">
              <a:lnSpc>
                <a:spcPct val="150000"/>
              </a:lnSpc>
            </a:pPr>
            <a:r>
              <a:rPr lang="ar-SA" sz="2000" dirty="0" smtClean="0">
                <a:latin typeface="Alexandria" pitchFamily="2" charset="-78"/>
                <a:cs typeface="Alexandria" pitchFamily="2" charset="-78"/>
              </a:rPr>
              <a:t>يعتمد </a:t>
            </a:r>
            <a:r>
              <a:rPr lang="ar-SA" sz="2000" dirty="0">
                <a:latin typeface="Alexandria" pitchFamily="2" charset="-78"/>
                <a:cs typeface="Alexandria" pitchFamily="2" charset="-78"/>
              </a:rPr>
              <a:t>نظام هارفارد على التوثيق مباشرة داخل النص بعد انتهاء النص المقتبس وذلك بوضع عائلة المؤلف متبوع بالسنة بين قوسين، وقد طوّر هذا النظام في جامعة هارفارد </a:t>
            </a:r>
            <a:r>
              <a:rPr lang="ar-SA" sz="2000" dirty="0" smtClean="0">
                <a:latin typeface="Alexandria" pitchFamily="2" charset="-78"/>
                <a:cs typeface="Alexandria" pitchFamily="2" charset="-78"/>
              </a:rPr>
              <a:t>ع</a:t>
            </a:r>
            <a:r>
              <a:rPr lang="ar-JO" sz="2000" dirty="0" smtClean="0">
                <a:latin typeface="Alexandria" pitchFamily="2" charset="-78"/>
                <a:cs typeface="Alexandria" pitchFamily="2" charset="-78"/>
              </a:rPr>
              <a:t>ا</a:t>
            </a:r>
            <a:r>
              <a:rPr lang="ar-SA" sz="2000" dirty="0" smtClean="0">
                <a:latin typeface="Alexandria" pitchFamily="2" charset="-78"/>
                <a:cs typeface="Alexandria" pitchFamily="2" charset="-78"/>
              </a:rPr>
              <a:t>م </a:t>
            </a:r>
            <a:r>
              <a:rPr lang="fa-IR" sz="2000" dirty="0">
                <a:latin typeface="Alexandria" pitchFamily="2" charset="-78"/>
                <a:cs typeface="Alexandria" pitchFamily="2" charset="-78"/>
              </a:rPr>
              <a:t>1930</a:t>
            </a:r>
            <a:r>
              <a:rPr lang="ar-SA" sz="2000" dirty="0">
                <a:latin typeface="Alexandria" pitchFamily="2" charset="-78"/>
                <a:cs typeface="Alexandria" pitchFamily="2" charset="-78"/>
              </a:rPr>
              <a:t> ثم يُعاد ترتيب جميع المراجع المستخدمة هجائياً في قائمة المراجع.</a:t>
            </a:r>
            <a:endParaRPr lang="en-US" sz="2000" dirty="0">
              <a:latin typeface="Alexandria" pitchFamily="2" charset="-78"/>
              <a:cs typeface="Alexandria" pitchFamily="2" charset="-78"/>
            </a:endParaRPr>
          </a:p>
          <a:p>
            <a:pPr algn="just" rtl="1">
              <a:lnSpc>
                <a:spcPct val="150000"/>
              </a:lnSpc>
            </a:pPr>
            <a:r>
              <a:rPr lang="en-US" sz="2000" dirty="0">
                <a:latin typeface="Alexandria" pitchFamily="2" charset="-78"/>
                <a:cs typeface="Alexandria" pitchFamily="2" charset="-78"/>
              </a:rPr>
              <a:t> </a:t>
            </a:r>
            <a:r>
              <a:rPr lang="ar-SA" sz="2000" dirty="0">
                <a:latin typeface="Alexandria" pitchFamily="2" charset="-78"/>
                <a:cs typeface="Alexandria" pitchFamily="2" charset="-78"/>
              </a:rPr>
              <a:t>ويعد أسلوب هارفارد من أكثر طرق التوثيق استخداما على مستوى العالم وأشهرها على الإطلاق لما يتمتع به من مرونة ودقة في التفاصيل. ويتكون التوثيق من جزأين : داخل المتن. وفي قائمة المراجع.</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941863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4551" y="1155868"/>
            <a:ext cx="10798243" cy="48141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04551" y="1478437"/>
            <a:ext cx="10567882" cy="3584058"/>
          </a:xfrm>
          <a:prstGeom prst="rect">
            <a:avLst/>
          </a:prstGeom>
          <a:noFill/>
        </p:spPr>
        <p:txBody>
          <a:bodyPr wrap="square" rtlCol="1">
            <a:spAutoFit/>
          </a:bodyPr>
          <a:lstStyle/>
          <a:p>
            <a:pPr algn="r" rtl="1"/>
            <a:r>
              <a:rPr lang="ar-SA" sz="2000" b="1" dirty="0">
                <a:latin typeface="Alexandria" pitchFamily="2" charset="-78"/>
                <a:cs typeface="Alexandria" pitchFamily="2" charset="-78"/>
              </a:rPr>
              <a:t>أولاً: التوثيق داخل المتن:</a:t>
            </a:r>
            <a:r>
              <a:rPr lang="ar-SA" sz="2000" dirty="0">
                <a:latin typeface="Alexandria" pitchFamily="2" charset="-78"/>
                <a:cs typeface="Alexandria" pitchFamily="2" charset="-78"/>
              </a:rPr>
              <a:t> يتم التوثيق للمعلومات والجداول والأشكال التي نحصل عليها من مصادر أخرى سواء كان ذلك بإعادة الصياغة أو الاقتباس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إذا كان النقل بالاقتباس فيجب وضع النص المنقول بين علامات تنصيص " ".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  بعد نهاية النص أو الفقرة التي استقيناها من أحد المصادر تكتب التوثيق الخاص بالمتن بين قوسين كالتالي : (اسم العائلة للمؤلف سنة النشر رقم الصفحة).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مثال: تعني القيادة عملية التأثير في نشاطات الأفراد وسلوكهم(كنعان،2002، ص 76).</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أما إذا ذكرنا اسم المؤلف في سياق الحديث فلا نكتبه داخل القوس.</a:t>
            </a:r>
            <a:endParaRPr lang="en-US" sz="2000" dirty="0">
              <a:latin typeface="Alexandria" pitchFamily="2" charset="-78"/>
              <a:cs typeface="Alexandria" pitchFamily="2" charset="-78"/>
            </a:endParaRPr>
          </a:p>
          <a:p>
            <a:pPr algn="r" rtl="1"/>
            <a:r>
              <a:rPr lang="ar-SA" sz="2000" dirty="0" smtClean="0">
                <a:latin typeface="Alexandria" pitchFamily="2" charset="-78"/>
                <a:cs typeface="Alexandria" pitchFamily="2" charset="-78"/>
              </a:rPr>
              <a:t>مثال</a:t>
            </a:r>
            <a:r>
              <a:rPr lang="ar-SA" sz="2000" dirty="0">
                <a:latin typeface="Alexandria" pitchFamily="2" charset="-78"/>
                <a:cs typeface="Alexandria" pitchFamily="2" charset="-78"/>
              </a:rPr>
              <a:t>: وقد نظر الطويل (</a:t>
            </a:r>
            <a:r>
              <a:rPr lang="fa-IR" sz="2000" dirty="0" smtClean="0">
                <a:latin typeface="Alexandria" pitchFamily="2" charset="-78"/>
                <a:cs typeface="Alexandria" pitchFamily="2" charset="-78"/>
              </a:rPr>
              <a:t>۲۰</a:t>
            </a:r>
            <a:r>
              <a:rPr lang="ar-JO" sz="2000" dirty="0" smtClean="0">
                <a:latin typeface="Alexandria" pitchFamily="2" charset="-78"/>
                <a:cs typeface="Alexandria" pitchFamily="2" charset="-78"/>
              </a:rPr>
              <a:t>20</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ص ٢٤) إلى أن أهمية القيادة التربوية تعزى،،،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ü"/>
            </a:pPr>
            <a:r>
              <a:rPr lang="ar-SA" sz="2000" dirty="0">
                <a:latin typeface="Alexandria" pitchFamily="2" charset="-78"/>
                <a:cs typeface="Alexandria" pitchFamily="2" charset="-78"/>
              </a:rPr>
              <a:t>إذا كان المؤلف أكثر من شخص يوضع بنهم فاصلة ويكتب كالتالي : (اسم العائلة للمؤلف الأول، اسم العائلة للمؤلف الثاني، تاريخ النشر، رقم الصفحة).</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407316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33341" y="1155869"/>
            <a:ext cx="10669453" cy="48141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33341" y="1316197"/>
            <a:ext cx="10461537" cy="4477508"/>
          </a:xfrm>
          <a:prstGeom prst="rect">
            <a:avLst/>
          </a:prstGeom>
          <a:noFill/>
        </p:spPr>
        <p:txBody>
          <a:bodyPr wrap="square" rtlCol="1">
            <a:spAutoFit/>
          </a:bodyPr>
          <a:lstStyle/>
          <a:p>
            <a:pPr algn="r" rtl="1"/>
            <a:r>
              <a:rPr lang="ar-SA" b="1" dirty="0">
                <a:latin typeface="Alexandria" pitchFamily="2" charset="-78"/>
                <a:cs typeface="Alexandria" pitchFamily="2" charset="-78"/>
              </a:rPr>
              <a:t>ثانيا: قائمة المراجع</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يتم كتابة المراجع كالتالي: </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في حال كان المؤلف شخصا واحد يكتب الباحث: اسم العائلة، الاسم الأول (سنة النشر)، عنوان المرجع، الطبعة أو الجزء (إن وجد)، مكان النشر: الناشر. ولا بدّ للباحث هنا أن يميز عنوان المراجع إما بالتسويد او التمييل أو وضع خط تحته. </a:t>
            </a:r>
            <a:endParaRPr lang="ar-JO" dirty="0" smtClean="0">
              <a:latin typeface="Alexandria" pitchFamily="2" charset="-78"/>
              <a:cs typeface="Alexandria" pitchFamily="2" charset="-78"/>
            </a:endParaRPr>
          </a:p>
          <a:p>
            <a:pPr lvl="0" algn="r" rtl="1"/>
            <a:r>
              <a:rPr lang="ar-SA" b="1" dirty="0" smtClean="0">
                <a:latin typeface="Alexandria" pitchFamily="2" charset="-78"/>
                <a:cs typeface="Alexandria" pitchFamily="2" charset="-78"/>
              </a:rPr>
              <a:t>ومثال </a:t>
            </a:r>
            <a:r>
              <a:rPr lang="ar-SA" b="1" dirty="0">
                <a:latin typeface="Alexandria" pitchFamily="2" charset="-78"/>
                <a:cs typeface="Alexandria" pitchFamily="2" charset="-78"/>
              </a:rPr>
              <a:t>ذلك: </a:t>
            </a:r>
            <a:endParaRPr lang="ar-JO" b="1" dirty="0" smtClean="0">
              <a:latin typeface="Alexandria" pitchFamily="2" charset="-78"/>
              <a:cs typeface="Alexandria" pitchFamily="2" charset="-78"/>
            </a:endParaRPr>
          </a:p>
          <a:p>
            <a:pPr lvl="0" algn="r" rtl="1"/>
            <a:r>
              <a:rPr lang="ar-SA" dirty="0" smtClean="0">
                <a:latin typeface="Alexandria" pitchFamily="2" charset="-78"/>
                <a:cs typeface="Alexandria" pitchFamily="2" charset="-78"/>
              </a:rPr>
              <a:t>الطويل</a:t>
            </a:r>
            <a:r>
              <a:rPr lang="ar-SA" dirty="0">
                <a:latin typeface="Alexandria" pitchFamily="2" charset="-78"/>
                <a:cs typeface="Alexandria" pitchFamily="2" charset="-78"/>
              </a:rPr>
              <a:t>، هاني </a:t>
            </a:r>
            <a:r>
              <a:rPr lang="ar-SA" dirty="0" smtClean="0">
                <a:latin typeface="Alexandria" pitchFamily="2" charset="-78"/>
                <a:cs typeface="Alexandria" pitchFamily="2" charset="-78"/>
              </a:rPr>
              <a:t>(</a:t>
            </a:r>
            <a:r>
              <a:rPr lang="ar-SA" dirty="0">
                <a:latin typeface="Alexandria" pitchFamily="2" charset="-78"/>
                <a:cs typeface="Alexandria" pitchFamily="2" charset="-78"/>
              </a:rPr>
              <a:t>2006). الإدارة التربوية والسلوك </a:t>
            </a:r>
            <a:r>
              <a:rPr lang="ar-SA" dirty="0" smtClean="0">
                <a:latin typeface="Alexandria" pitchFamily="2" charset="-78"/>
                <a:cs typeface="Alexandria" pitchFamily="2" charset="-78"/>
              </a:rPr>
              <a:t>ال</a:t>
            </a:r>
            <a:r>
              <a:rPr lang="ar-JO" dirty="0" smtClean="0">
                <a:latin typeface="Alexandria" pitchFamily="2" charset="-78"/>
                <a:cs typeface="Alexandria" pitchFamily="2" charset="-78"/>
              </a:rPr>
              <a:t>تنظيمي</a:t>
            </a:r>
            <a:r>
              <a:rPr lang="ar-SA" dirty="0" smtClean="0">
                <a:latin typeface="Alexandria" pitchFamily="2" charset="-78"/>
                <a:cs typeface="Alexandria" pitchFamily="2" charset="-78"/>
              </a:rPr>
              <a:t>: </a:t>
            </a:r>
            <a:r>
              <a:rPr lang="ar-SA" dirty="0">
                <a:latin typeface="Alexandria" pitchFamily="2" charset="-78"/>
                <a:cs typeface="Alexandria" pitchFamily="2" charset="-78"/>
              </a:rPr>
              <a:t>سلوك الأفراد والجماعات في المنظمة، ط4، عمّان: دار وائل للنشر.</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إذا كان مؤلف العمل أكثر من شخص، يفصل الباحث بينهم بفاصلة منقوطة (؛) لأنَّ حرف الواو يمكن أن يسبب اللبس مع اسم المؤلف في اللغة العربية. </a:t>
            </a:r>
            <a:endParaRPr lang="ar-JO" dirty="0" smtClean="0">
              <a:latin typeface="Alexandria" pitchFamily="2" charset="-78"/>
              <a:cs typeface="Alexandria" pitchFamily="2" charset="-78"/>
            </a:endParaRPr>
          </a:p>
          <a:p>
            <a:pPr lvl="0" algn="r" rtl="1"/>
            <a:r>
              <a:rPr lang="ar-SA" b="1" dirty="0" smtClean="0">
                <a:latin typeface="Alexandria" pitchFamily="2" charset="-78"/>
                <a:cs typeface="Alexandria" pitchFamily="2" charset="-78"/>
              </a:rPr>
              <a:t>ومثال </a:t>
            </a:r>
            <a:r>
              <a:rPr lang="ar-SA" b="1" dirty="0">
                <a:latin typeface="Alexandria" pitchFamily="2" charset="-78"/>
                <a:cs typeface="Alexandria" pitchFamily="2" charset="-78"/>
              </a:rPr>
              <a:t>ذلك: </a:t>
            </a:r>
            <a:endParaRPr lang="ar-JO" b="1" dirty="0" smtClean="0">
              <a:latin typeface="Alexandria" pitchFamily="2" charset="-78"/>
              <a:cs typeface="Alexandria" pitchFamily="2" charset="-78"/>
            </a:endParaRPr>
          </a:p>
          <a:p>
            <a:pPr lvl="0" algn="r" rtl="1"/>
            <a:r>
              <a:rPr lang="ar-SA" dirty="0" smtClean="0">
                <a:latin typeface="Alexandria" pitchFamily="2" charset="-78"/>
                <a:cs typeface="Alexandria" pitchFamily="2" charset="-78"/>
              </a:rPr>
              <a:t>الصاوي</a:t>
            </a:r>
            <a:r>
              <a:rPr lang="ar-SA" dirty="0">
                <a:latin typeface="Alexandria" pitchFamily="2" charset="-78"/>
                <a:cs typeface="Alexandria" pitchFamily="2" charset="-78"/>
              </a:rPr>
              <a:t>، محمد وجيه؛ البستان، أحمد عبد الباقي (1999). دراسات في التعليم العالي المعاصر، أهدافه، إداراته، نظمه، ط1، الكويت: مكتبة الفلاح.</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7975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639860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33341" y="1155870"/>
            <a:ext cx="10669453" cy="47812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33341" y="1415538"/>
            <a:ext cx="10461537" cy="4477508"/>
          </a:xfrm>
          <a:prstGeom prst="rect">
            <a:avLst/>
          </a:prstGeom>
          <a:noFill/>
        </p:spPr>
        <p:txBody>
          <a:bodyPr wrap="square" rtlCol="1">
            <a:spAutoFit/>
          </a:bodyPr>
          <a:lstStyle/>
          <a:p>
            <a:pPr algn="r" rtl="1"/>
            <a:r>
              <a:rPr lang="ar-SA" b="1" dirty="0">
                <a:latin typeface="Alexandria" pitchFamily="2" charset="-78"/>
                <a:cs typeface="Alexandria" pitchFamily="2" charset="-78"/>
              </a:rPr>
              <a:t>ثانيا: قائمة المراجع</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يتم كتابة المراجع كالتالي: </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smtClean="0">
                <a:latin typeface="Alexandria" pitchFamily="2" charset="-78"/>
                <a:cs typeface="Alexandria" pitchFamily="2" charset="-78"/>
              </a:rPr>
              <a:t>في </a:t>
            </a:r>
            <a:r>
              <a:rPr lang="ar-SA" dirty="0">
                <a:latin typeface="Alexandria" pitchFamily="2" charset="-78"/>
                <a:cs typeface="Alexandria" pitchFamily="2" charset="-78"/>
              </a:rPr>
              <a:t>حال كان المرجع مقالا أو بحثا، أو ورق منشورة في مجلة أو دورية، بحيث يميز الباحث هنا عنوان المجلة وليس عنوان المقال، ويذكر أرقام صفحات المقال</a:t>
            </a:r>
            <a:r>
              <a:rPr lang="ar-SA" dirty="0" smtClean="0">
                <a:latin typeface="Alexandria" pitchFamily="2" charset="-78"/>
                <a:cs typeface="Alexandria" pitchFamily="2" charset="-78"/>
              </a:rPr>
              <a:t>.</a:t>
            </a:r>
            <a:endParaRPr lang="ar-JO" dirty="0" smtClean="0">
              <a:latin typeface="Alexandria" pitchFamily="2" charset="-78"/>
              <a:cs typeface="Alexandria" pitchFamily="2" charset="-78"/>
            </a:endParaRPr>
          </a:p>
          <a:p>
            <a:pPr lvl="0" algn="r" rtl="1"/>
            <a:r>
              <a:rPr lang="ar-JO" dirty="0" smtClean="0">
                <a:latin typeface="Alexandria" pitchFamily="2" charset="-78"/>
                <a:cs typeface="Alexandria" pitchFamily="2" charset="-78"/>
              </a:rPr>
              <a:t> </a:t>
            </a:r>
            <a:r>
              <a:rPr lang="ar-SA" dirty="0" smtClean="0">
                <a:latin typeface="Alexandria" pitchFamily="2" charset="-78"/>
                <a:cs typeface="Alexandria" pitchFamily="2" charset="-78"/>
              </a:rPr>
              <a:t> </a:t>
            </a:r>
            <a:r>
              <a:rPr lang="ar-SA" dirty="0">
                <a:latin typeface="Alexandria" pitchFamily="2" charset="-78"/>
                <a:cs typeface="Alexandria" pitchFamily="2" charset="-78"/>
              </a:rPr>
              <a:t>ومثال ذلك: </a:t>
            </a:r>
            <a:endParaRPr lang="ar-JO" dirty="0" smtClean="0">
              <a:latin typeface="Alexandria" pitchFamily="2" charset="-78"/>
              <a:cs typeface="Alexandria" pitchFamily="2" charset="-78"/>
            </a:endParaRPr>
          </a:p>
          <a:p>
            <a:pPr lvl="0" algn="r" rtl="1"/>
            <a:r>
              <a:rPr lang="ar-JO" dirty="0" smtClean="0">
                <a:latin typeface="Alexandria" pitchFamily="2" charset="-78"/>
                <a:cs typeface="Alexandria" pitchFamily="2" charset="-78"/>
              </a:rPr>
              <a:t> </a:t>
            </a:r>
            <a:r>
              <a:rPr lang="ar-SA" dirty="0" err="1" smtClean="0">
                <a:latin typeface="Alexandria" pitchFamily="2" charset="-78"/>
                <a:cs typeface="Alexandria" pitchFamily="2" charset="-78"/>
              </a:rPr>
              <a:t>هدهود</a:t>
            </a:r>
            <a:r>
              <a:rPr lang="ar-SA" dirty="0">
                <a:latin typeface="Alexandria" pitchFamily="2" charset="-78"/>
                <a:cs typeface="Alexandria" pitchFamily="2" charset="-78"/>
              </a:rPr>
              <a:t>، دلال </a:t>
            </a:r>
            <a:r>
              <a:rPr lang="ar-SA" dirty="0" smtClean="0">
                <a:latin typeface="Alexandria" pitchFamily="2" charset="-78"/>
                <a:cs typeface="Alexandria" pitchFamily="2" charset="-78"/>
              </a:rPr>
              <a:t>(</a:t>
            </a:r>
            <a:r>
              <a:rPr lang="ar-SA" dirty="0">
                <a:latin typeface="Alexandria" pitchFamily="2" charset="-78"/>
                <a:cs typeface="Alexandria" pitchFamily="2" charset="-78"/>
              </a:rPr>
              <a:t>1991</a:t>
            </a:r>
            <a:r>
              <a:rPr lang="ar-SA" dirty="0" smtClean="0">
                <a:latin typeface="Alexandria" pitchFamily="2" charset="-78"/>
                <a:cs typeface="Alexandria" pitchFamily="2" charset="-78"/>
              </a:rPr>
              <a:t>)</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r>
              <a:rPr lang="ar-SA" dirty="0">
                <a:latin typeface="Alexandria" pitchFamily="2" charset="-78"/>
                <a:cs typeface="Alexandria" pitchFamily="2" charset="-78"/>
              </a:rPr>
              <a:t>الكفايات الأساسية لمدير المدرسة في التعليم في دولة الكويت، دراسات تربوية، المجلد (7)، العدد 37، ص 33- 56.</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يقوم الباحث بتوثيق الكتب والمجلات الالكترونية المتوفرة على شبكة الانترنت، كما يوثق الكتب والمجلات المطبوعة (كما أسلفنا سابقا)، ويضيف عليها عنوان الموقع، وتاريخ الزيارة. </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لكي يقوم الباحث بتوثيق مواقع الإنترنت التابعة لهيئات أو شخصية: يكتب الجهة صاحبة الموقع (سنة الدخول) الرابط [تاريخ الزيارة </a:t>
            </a:r>
            <a:r>
              <a:rPr lang="ar-JO" dirty="0" smtClean="0">
                <a:latin typeface="Alexandria" pitchFamily="2" charset="-78"/>
                <a:cs typeface="Alexandria" pitchFamily="2" charset="-78"/>
              </a:rPr>
              <a:t>7/7/2023</a:t>
            </a:r>
            <a:r>
              <a:rPr lang="ar-SA" dirty="0" smtClean="0">
                <a:latin typeface="Alexandria" pitchFamily="2" charset="-78"/>
                <a:cs typeface="Alexandria" pitchFamily="2" charset="-78"/>
              </a:rPr>
              <a:t>]. </a:t>
            </a:r>
            <a:endParaRPr lang="ar-JO" dirty="0" smtClean="0">
              <a:latin typeface="Alexandria" pitchFamily="2" charset="-78"/>
              <a:cs typeface="Alexandria" pitchFamily="2" charset="-78"/>
            </a:endParaRPr>
          </a:p>
          <a:p>
            <a:pPr marL="342900" lvl="0" indent="-342900" algn="r" rtl="1">
              <a:buFont typeface="Arial" panose="020B0604020202020204" pitchFamily="34" charset="0"/>
              <a:buChar char="•"/>
            </a:pPr>
            <a:r>
              <a:rPr lang="ar-SA" dirty="0" smtClean="0">
                <a:latin typeface="Alexandria" pitchFamily="2" charset="-78"/>
                <a:cs typeface="Alexandria" pitchFamily="2" charset="-78"/>
              </a:rPr>
              <a:t>ومثال </a:t>
            </a:r>
            <a:r>
              <a:rPr lang="ar-SA" dirty="0">
                <a:latin typeface="Alexandria" pitchFamily="2" charset="-78"/>
                <a:cs typeface="Alexandria" pitchFamily="2" charset="-78"/>
              </a:rPr>
              <a:t>ذلك: وزارة الاقتصاد والتخطيط </a:t>
            </a:r>
            <a:r>
              <a:rPr lang="ar-SA" dirty="0" smtClean="0">
                <a:latin typeface="Alexandria" pitchFamily="2" charset="-78"/>
                <a:cs typeface="Alexandria" pitchFamily="2" charset="-78"/>
              </a:rPr>
              <a:t>(</a:t>
            </a:r>
            <a:r>
              <a:rPr lang="ar-JO" dirty="0" smtClean="0">
                <a:latin typeface="Alexandria" pitchFamily="2" charset="-78"/>
                <a:cs typeface="Alexandria" pitchFamily="2" charset="-78"/>
              </a:rPr>
              <a:t>2023</a:t>
            </a:r>
            <a:r>
              <a:rPr lang="ar-SA" dirty="0" smtClean="0">
                <a:latin typeface="Alexandria" pitchFamily="2" charset="-78"/>
                <a:cs typeface="Alexandria" pitchFamily="2" charset="-78"/>
              </a:rPr>
              <a:t>) </a:t>
            </a:r>
            <a:r>
              <a:rPr lang="ar-SA" dirty="0">
                <a:latin typeface="Alexandria" pitchFamily="2" charset="-78"/>
                <a:cs typeface="Alexandria" pitchFamily="2" charset="-78"/>
              </a:rPr>
              <a:t>ندعوك للتسجيل في المنتدى أو التعريف بنفسك لمعاينة هذا </a:t>
            </a:r>
            <a:r>
              <a:rPr lang="ar-SA" dirty="0" smtClean="0">
                <a:latin typeface="Alexandria" pitchFamily="2" charset="-78"/>
                <a:cs typeface="Alexandria" pitchFamily="2" charset="-78"/>
              </a:rPr>
              <a:t>الرابط </a:t>
            </a:r>
            <a:r>
              <a:rPr lang="ar-SA" dirty="0">
                <a:latin typeface="Alexandria" pitchFamily="2" charset="-78"/>
                <a:cs typeface="Alexandria" pitchFamily="2" charset="-78"/>
              </a:rPr>
              <a:t>تاريخ الزيارة 5/11/1425هـــ.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079276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8496" y="1155870"/>
            <a:ext cx="10154298" cy="44979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82118" y="1278112"/>
            <a:ext cx="8806592" cy="3733586"/>
          </a:xfrm>
          <a:prstGeom prst="rect">
            <a:avLst/>
          </a:prstGeom>
          <a:noFill/>
        </p:spPr>
        <p:txBody>
          <a:bodyPr wrap="square" rtlCol="1">
            <a:spAutoFit/>
          </a:bodyPr>
          <a:lstStyle/>
          <a:p>
            <a:pPr algn="ctr" rtl="1">
              <a:lnSpc>
                <a:spcPct val="150000"/>
              </a:lnSpc>
            </a:pPr>
            <a:r>
              <a:rPr lang="ar-SA" sz="2000" b="1" dirty="0" smtClean="0">
                <a:latin typeface="Alexandria" pitchFamily="2" charset="-78"/>
                <a:cs typeface="Alexandria" pitchFamily="2" charset="-78"/>
              </a:rPr>
              <a:t>نظام </a:t>
            </a:r>
            <a:r>
              <a:rPr lang="ar-SA" sz="2000" b="1" dirty="0">
                <a:latin typeface="Alexandria" pitchFamily="2" charset="-78"/>
                <a:cs typeface="Alexandria" pitchFamily="2" charset="-78"/>
              </a:rPr>
              <a:t>دليل شيكاغو </a:t>
            </a:r>
            <a:r>
              <a:rPr lang="en-US" sz="2000" b="1" dirty="0">
                <a:latin typeface="Alexandria" pitchFamily="2" charset="-78"/>
                <a:cs typeface="Alexandria" pitchFamily="2" charset="-78"/>
              </a:rPr>
              <a:t> </a:t>
            </a:r>
            <a:r>
              <a:rPr lang="en-US" sz="2000" dirty="0">
                <a:latin typeface="Alexandria" pitchFamily="2" charset="-78"/>
                <a:cs typeface="Alexandria" pitchFamily="2" charset="-78"/>
              </a:rPr>
              <a:t>U of Chicago Manual </a:t>
            </a:r>
          </a:p>
          <a:p>
            <a:pPr algn="just" rtl="1">
              <a:lnSpc>
                <a:spcPct val="150000"/>
              </a:lnSpc>
            </a:pPr>
            <a:r>
              <a:rPr lang="ar-SA" sz="2000" dirty="0">
                <a:latin typeface="Alexandria" pitchFamily="2" charset="-78"/>
                <a:cs typeface="Alexandria" pitchFamily="2" charset="-78"/>
              </a:rPr>
              <a:t>يعتمد هذا النظام على استخدام الهوامش أسفل الصفحات وترقيمها بالتتابع بحيث يظهر فيها جميع تفاصيل المرجع ورقم </a:t>
            </a:r>
            <a:r>
              <a:rPr lang="ar-SA" sz="2000" dirty="0" smtClean="0">
                <a:latin typeface="Alexandria" pitchFamily="2" charset="-78"/>
                <a:cs typeface="Alexandria" pitchFamily="2" charset="-78"/>
              </a:rPr>
              <a:t>الصفحة</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مع </a:t>
            </a:r>
            <a:r>
              <a:rPr lang="ar-SA" sz="2000" dirty="0">
                <a:latin typeface="Alexandria" pitchFamily="2" charset="-78"/>
                <a:cs typeface="Alexandria" pitchFamily="2" charset="-78"/>
              </a:rPr>
              <a:t>نظام خاص في حالة تكرار المرجع في الهامش. </a:t>
            </a:r>
            <a:endParaRPr lang="en-US" sz="2000"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وعند كتابة قائمة المراجع تكتب المراجع كما هي في الهوامش ما عدا </a:t>
            </a:r>
            <a:r>
              <a:rPr lang="ar-SA" sz="2000" dirty="0" smtClean="0">
                <a:latin typeface="Alexandria" pitchFamily="2" charset="-78"/>
                <a:cs typeface="Alexandria" pitchFamily="2" charset="-78"/>
              </a:rPr>
              <a:t>ال</a:t>
            </a:r>
            <a:r>
              <a:rPr lang="ar-JO" sz="2000" dirty="0" smtClean="0">
                <a:latin typeface="Alexandria" pitchFamily="2" charset="-78"/>
                <a:cs typeface="Alexandria" pitchFamily="2" charset="-78"/>
              </a:rPr>
              <a:t>ا</a:t>
            </a:r>
            <a:r>
              <a:rPr lang="ar-SA" sz="2000" dirty="0" smtClean="0">
                <a:latin typeface="Alexandria" pitchFamily="2" charset="-78"/>
                <a:cs typeface="Alexandria" pitchFamily="2" charset="-78"/>
              </a:rPr>
              <a:t>سم </a:t>
            </a:r>
            <a:r>
              <a:rPr lang="ar-SA" sz="2000" dirty="0">
                <a:latin typeface="Alexandria" pitchFamily="2" charset="-78"/>
                <a:cs typeface="Alexandria" pitchFamily="2" charset="-78"/>
              </a:rPr>
              <a:t>الأخير فيكتب أولاً في كل مرجع وتستخدم النقطة بعد </a:t>
            </a:r>
            <a:r>
              <a:rPr lang="ar-SA" sz="2000" dirty="0" smtClean="0">
                <a:latin typeface="Alexandria" pitchFamily="2" charset="-78"/>
                <a:cs typeface="Alexandria" pitchFamily="2" charset="-78"/>
              </a:rPr>
              <a:t>ال</a:t>
            </a:r>
            <a:r>
              <a:rPr lang="ar-JO" sz="2000" dirty="0">
                <a:latin typeface="Alexandria" pitchFamily="2" charset="-78"/>
                <a:cs typeface="Alexandria" pitchFamily="2" charset="-78"/>
              </a:rPr>
              <a:t>ا</a:t>
            </a:r>
            <a:r>
              <a:rPr lang="ar-SA" sz="2000" dirty="0" smtClean="0">
                <a:latin typeface="Alexandria" pitchFamily="2" charset="-78"/>
                <a:cs typeface="Alexandria" pitchFamily="2" charset="-78"/>
              </a:rPr>
              <a:t>سم </a:t>
            </a:r>
            <a:r>
              <a:rPr lang="ar-SA" sz="2000" dirty="0">
                <a:latin typeface="Alexandria" pitchFamily="2" charset="-78"/>
                <a:cs typeface="Alexandria" pitchFamily="2" charset="-78"/>
              </a:rPr>
              <a:t>وبعد عنوان الكتاب وبعد تاريخ النشر مع رفع القوسين. ويتم ترتيب المراجع أبجدياً بدون ترقيم طبعاً المثال التالي يوضح كيفية كتابة المراجع وتوثيقها</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8228145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3951" y="1378038"/>
            <a:ext cx="9517486" cy="4258197"/>
          </a:xfrm>
          <a:prstGeom prst="rect">
            <a:avLst/>
          </a:prstGeom>
        </p:spPr>
      </p:pic>
      <p:pic>
        <p:nvPicPr>
          <p:cNvPr id="3" name="3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5106" y="4193147"/>
            <a:ext cx="609600" cy="609600"/>
          </a:xfrm>
          <a:prstGeom prst="rect">
            <a:avLst/>
          </a:prstGeom>
        </p:spPr>
      </p:pic>
      <p:pic>
        <p:nvPicPr>
          <p:cNvPr id="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775104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45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155869"/>
            <a:ext cx="10154298" cy="49860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56377" y="1588531"/>
            <a:ext cx="8806592" cy="3477875"/>
          </a:xfrm>
          <a:prstGeom prst="rect">
            <a:avLst/>
          </a:prstGeom>
          <a:noFill/>
        </p:spPr>
        <p:txBody>
          <a:bodyPr wrap="square" rtlCol="1">
            <a:spAutoFit/>
          </a:bodyPr>
          <a:lstStyle/>
          <a:p>
            <a:pPr algn="just" rtl="1"/>
            <a:r>
              <a:rPr lang="ar-SA" sz="2000" dirty="0">
                <a:latin typeface="Alexandria" pitchFamily="2" charset="-78"/>
                <a:cs typeface="Alexandria" pitchFamily="2" charset="-78"/>
              </a:rPr>
              <a:t>الهوامش</a:t>
            </a:r>
            <a:r>
              <a:rPr lang="en-US" sz="2000" dirty="0">
                <a:latin typeface="Alexandria" pitchFamily="2" charset="-78"/>
                <a:cs typeface="Alexandria" pitchFamily="2" charset="-78"/>
              </a:rPr>
              <a:t> ( Footnotes ) </a:t>
            </a:r>
            <a:r>
              <a:rPr lang="ar-SA" sz="2000" dirty="0">
                <a:latin typeface="Alexandria" pitchFamily="2" charset="-78"/>
                <a:cs typeface="Alexandria" pitchFamily="2" charset="-78"/>
              </a:rPr>
              <a:t>هي مدونات خارجة عن المتن ، ولكنها جزء لا يتجزأ منه في نفس الوقت، يسميها بعض الباحثين بالحواشي وتستعملها كتب اللغة استعمالاً </a:t>
            </a:r>
            <a:r>
              <a:rPr lang="ar-SA" sz="2000" dirty="0" smtClean="0">
                <a:latin typeface="Alexandria" pitchFamily="2" charset="-78"/>
                <a:cs typeface="Alexandria" pitchFamily="2" charset="-78"/>
              </a:rPr>
              <a:t>متراد</a:t>
            </a:r>
            <a:r>
              <a:rPr lang="ar-JO" sz="2000" dirty="0" smtClean="0">
                <a:latin typeface="Alexandria" pitchFamily="2" charset="-78"/>
                <a:cs typeface="Alexandria" pitchFamily="2" charset="-78"/>
              </a:rPr>
              <a:t>ف</a:t>
            </a:r>
            <a:r>
              <a:rPr lang="ar-SA" sz="2000" dirty="0" smtClean="0">
                <a:latin typeface="Alexandria" pitchFamily="2" charset="-78"/>
                <a:cs typeface="Alexandria" pitchFamily="2" charset="-78"/>
              </a:rPr>
              <a:t>ا، </a:t>
            </a:r>
            <a:r>
              <a:rPr lang="ar-JO" sz="2000" dirty="0" smtClean="0">
                <a:latin typeface="Alexandria" pitchFamily="2" charset="-78"/>
                <a:cs typeface="Alexandria" pitchFamily="2" charset="-78"/>
              </a:rPr>
              <a:t>وهي</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المادة العلمية التي تظهر في أسفل الصفحة أو نهاية الفصل أو البحث في شكل أسطر </a:t>
            </a:r>
            <a:r>
              <a:rPr lang="ar-SA" sz="2000" dirty="0" smtClean="0">
                <a:latin typeface="Alexandria" pitchFamily="2" charset="-78"/>
                <a:cs typeface="Alexandria" pitchFamily="2" charset="-78"/>
              </a:rPr>
              <a:t>متقاربة، </a:t>
            </a:r>
            <a:r>
              <a:rPr lang="ar-SA" sz="2000" dirty="0">
                <a:latin typeface="Alexandria" pitchFamily="2" charset="-78"/>
                <a:cs typeface="Alexandria" pitchFamily="2" charset="-78"/>
              </a:rPr>
              <a:t>وذلك من أجل توضيح فكرة أو إعطاء معلومات عن مرجع تم الإشارة إليه أو الاقتباس </a:t>
            </a:r>
            <a:r>
              <a:rPr lang="ar-SA" sz="2000" dirty="0" smtClean="0">
                <a:latin typeface="Alexandria" pitchFamily="2" charset="-78"/>
                <a:cs typeface="Alexandria" pitchFamily="2" charset="-78"/>
              </a:rPr>
              <a:t>منه. </a:t>
            </a:r>
            <a:endParaRPr lang="ar-JO" sz="2000" dirty="0" smtClean="0">
              <a:latin typeface="Alexandria" pitchFamily="2" charset="-78"/>
              <a:cs typeface="Alexandria" pitchFamily="2" charset="-78"/>
            </a:endParaRPr>
          </a:p>
          <a:p>
            <a:pPr algn="just" rtl="1"/>
            <a:r>
              <a:rPr lang="ar-JO" sz="2000" dirty="0" smtClean="0">
                <a:latin typeface="Alexandria" pitchFamily="2" charset="-78"/>
                <a:cs typeface="Alexandria" pitchFamily="2" charset="-78"/>
              </a:rPr>
              <a:t>إن </a:t>
            </a:r>
            <a:r>
              <a:rPr lang="ar-SA" sz="2000" dirty="0" smtClean="0">
                <a:latin typeface="Alexandria" pitchFamily="2" charset="-78"/>
                <a:cs typeface="Alexandria" pitchFamily="2" charset="-78"/>
              </a:rPr>
              <a:t>الهوامش</a:t>
            </a:r>
            <a:r>
              <a:rPr lang="ar-JO" sz="2000" dirty="0" smtClean="0">
                <a:latin typeface="Alexandria" pitchFamily="2" charset="-78"/>
                <a:cs typeface="Alexandria" pitchFamily="2" charset="-78"/>
              </a:rPr>
              <a:t> تشير إلى</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أحد الجوانب الأساسية والمهمة في الرسائل </a:t>
            </a:r>
            <a:r>
              <a:rPr lang="ar-SA" sz="2000" dirty="0" smtClean="0">
                <a:latin typeface="Alexandria" pitchFamily="2" charset="-78"/>
                <a:cs typeface="Alexandria" pitchFamily="2" charset="-78"/>
              </a:rPr>
              <a:t>العلمية. </a:t>
            </a:r>
            <a:r>
              <a:rPr lang="ar-SA" sz="2000" dirty="0">
                <a:latin typeface="Alexandria" pitchFamily="2" charset="-78"/>
                <a:cs typeface="Alexandria" pitchFamily="2" charset="-78"/>
              </a:rPr>
              <a:t>وذلك لأن الاستخدام الصحيح والمناسب لها ووضعها في الموضع المناسب يعتبر دليلا على الفهم الدقيق للمادة العلمية ، وكما أن للهوامش عدة وظائف </a:t>
            </a:r>
            <a:r>
              <a:rPr lang="ar-JO" sz="2000" dirty="0" smtClean="0">
                <a:latin typeface="Alexandria" pitchFamily="2" charset="-78"/>
                <a:cs typeface="Alexandria" pitchFamily="2" charset="-78"/>
              </a:rPr>
              <a:t>تقوم</a:t>
            </a:r>
            <a:r>
              <a:rPr lang="ar-SA" sz="2000" dirty="0" smtClean="0">
                <a:latin typeface="Alexandria" pitchFamily="2" charset="-78"/>
                <a:cs typeface="Alexandria" pitchFamily="2" charset="-78"/>
              </a:rPr>
              <a:t> بدورها</a:t>
            </a:r>
            <a:r>
              <a:rPr lang="ar-JO" sz="2000" dirty="0" smtClean="0">
                <a:latin typeface="Alexandria" pitchFamily="2" charset="-78"/>
                <a:cs typeface="Alexandria" pitchFamily="2" charset="-78"/>
              </a:rPr>
              <a:t> في</a:t>
            </a:r>
            <a:r>
              <a:rPr lang="ar-SA" sz="2000" dirty="0" smtClean="0">
                <a:latin typeface="Alexandria" pitchFamily="2" charset="-78"/>
                <a:cs typeface="Alexandria" pitchFamily="2" charset="-78"/>
              </a:rPr>
              <a:t> توث</a:t>
            </a:r>
            <a:r>
              <a:rPr lang="ar-JO" sz="2000" dirty="0" smtClean="0">
                <a:latin typeface="Alexandria" pitchFamily="2" charset="-78"/>
                <a:cs typeface="Alexandria" pitchFamily="2" charset="-78"/>
              </a:rPr>
              <a:t>ي</a:t>
            </a:r>
            <a:r>
              <a:rPr lang="ar-SA" sz="2000" dirty="0" smtClean="0">
                <a:latin typeface="Alexandria" pitchFamily="2" charset="-78"/>
                <a:cs typeface="Alexandria" pitchFamily="2" charset="-78"/>
              </a:rPr>
              <a:t>ق </a:t>
            </a:r>
            <a:r>
              <a:rPr lang="ar-SA" sz="2000" dirty="0">
                <a:latin typeface="Alexandria" pitchFamily="2" charset="-78"/>
                <a:cs typeface="Alexandria" pitchFamily="2" charset="-78"/>
              </a:rPr>
              <a:t>النصوص المقتبسة </a:t>
            </a:r>
            <a:r>
              <a:rPr lang="ar-SA" sz="2000" dirty="0" smtClean="0">
                <a:latin typeface="Alexandria" pitchFamily="2" charset="-78"/>
                <a:cs typeface="Alexandria" pitchFamily="2" charset="-78"/>
              </a:rPr>
              <a:t>ونسبها </a:t>
            </a:r>
            <a:r>
              <a:rPr lang="ar-SA" sz="2000" dirty="0">
                <a:latin typeface="Alexandria" pitchFamily="2" charset="-78"/>
                <a:cs typeface="Alexandria" pitchFamily="2" charset="-78"/>
              </a:rPr>
              <a:t>إلى </a:t>
            </a:r>
            <a:r>
              <a:rPr lang="ar-SA" sz="2000" dirty="0" smtClean="0">
                <a:latin typeface="Alexandria" pitchFamily="2" charset="-78"/>
                <a:cs typeface="Alexandria" pitchFamily="2" charset="-78"/>
              </a:rPr>
              <a:t>أصحابها. </a:t>
            </a:r>
            <a:r>
              <a:rPr lang="ar-SA" sz="2000" dirty="0">
                <a:latin typeface="Alexandria" pitchFamily="2" charset="-78"/>
                <a:cs typeface="Alexandria" pitchFamily="2" charset="-78"/>
              </a:rPr>
              <a:t>واتخاذها لتنبيه القارئ وتذكيره بنقطة سابقة أو لاحقة في البحث ومتعلقة بموضوع البحث.</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384806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8496" y="1262130"/>
            <a:ext cx="10154298" cy="46621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82118" y="1588531"/>
            <a:ext cx="8806592"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أهمية </a:t>
            </a:r>
            <a:r>
              <a:rPr lang="ar-SA" sz="2000" b="1" dirty="0" smtClean="0">
                <a:latin typeface="Alexandria" pitchFamily="2" charset="-78"/>
                <a:cs typeface="Alexandria" pitchFamily="2" charset="-78"/>
              </a:rPr>
              <a:t>الهوامش</a:t>
            </a:r>
            <a:endParaRPr lang="ar-JO" sz="2000" b="1" dirty="0" smtClean="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تتمثل أهمية الهوامش في عدد من النقاط:</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توضيح الأفكار التي يتم ذكرها داخل المتن دون قطع تسلسل أفكار القارئ.</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تعريف أسم شخصية عامة أو علم تم ذكره داخل المتن وقد يكون غامضاً للبعض.</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تفادي ذكر أسماء المراجع وأرقام الصفحات داخل المتن.</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-الاستعانة بالهوامش والاكتفاء بذكر تسلسل رقمي ووضع التفاصيل داخل الهامش.</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توضيح أصول بعض العبارات أو الجمل الغامضة التي يتم ذكرها داخل المتن.</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 وضع بيان لجميع المراجع التي تم استخدامها داخل المتن </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-هي بمثابة دليل على مصداقية الباحث.</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7975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29540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490" y="1155869"/>
            <a:ext cx="11373303" cy="47941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526471" y="1217761"/>
            <a:ext cx="11179339" cy="4801314"/>
          </a:xfrm>
          <a:prstGeom prst="rect">
            <a:avLst/>
          </a:prstGeom>
          <a:noFill/>
        </p:spPr>
        <p:txBody>
          <a:bodyPr wrap="square" rtlCol="1">
            <a:spAutoFit/>
          </a:bodyPr>
          <a:lstStyle/>
          <a:p>
            <a:pPr algn="ctr" rtl="1"/>
            <a:r>
              <a:rPr lang="ar-SA" b="1" dirty="0">
                <a:latin typeface="Alexandria" pitchFamily="2" charset="-78"/>
                <a:cs typeface="Alexandria" pitchFamily="2" charset="-78"/>
              </a:rPr>
              <a:t>استخدام نظام جمعية علماء النفس الأمريكية</a:t>
            </a:r>
            <a:endParaRPr lang="en-US" dirty="0">
              <a:latin typeface="Alexandria" pitchFamily="2" charset="-78"/>
              <a:cs typeface="Alexandria" pitchFamily="2" charset="-78"/>
            </a:endParaRPr>
          </a:p>
          <a:p>
            <a:pPr algn="ctr" rtl="1"/>
            <a:r>
              <a:rPr lang="ar-SA" b="1" dirty="0">
                <a:latin typeface="Alexandria" pitchFamily="2" charset="-78"/>
                <a:cs typeface="Alexandria" pitchFamily="2" charset="-78"/>
              </a:rPr>
              <a:t> </a:t>
            </a:r>
            <a:r>
              <a:rPr lang="en-US" b="1" dirty="0">
                <a:latin typeface="Alexandria" pitchFamily="2" charset="-78"/>
                <a:cs typeface="Alexandria" pitchFamily="2" charset="-78"/>
              </a:rPr>
              <a:t>American psychological association system(APA) </a:t>
            </a:r>
            <a:endParaRPr lang="en-US" dirty="0">
              <a:latin typeface="Alexandria" pitchFamily="2" charset="-78"/>
              <a:cs typeface="Alexandria" pitchFamily="2" charset="-78"/>
            </a:endParaRPr>
          </a:p>
          <a:p>
            <a:pPr algn="r" rtl="1"/>
            <a:r>
              <a:rPr lang="ar-JO" dirty="0">
                <a:latin typeface="Alexandria" pitchFamily="2" charset="-78"/>
                <a:cs typeface="Alexandria" pitchFamily="2" charset="-78"/>
              </a:rPr>
              <a:t> </a:t>
            </a:r>
            <a:endParaRPr lang="en-US" dirty="0">
              <a:latin typeface="Alexandria" pitchFamily="2" charset="-78"/>
              <a:cs typeface="Alexandria" pitchFamily="2" charset="-78"/>
            </a:endParaRPr>
          </a:p>
          <a:p>
            <a:pPr algn="r" rtl="1"/>
            <a:r>
              <a:rPr lang="ar-JO" dirty="0" smtClean="0">
                <a:latin typeface="Alexandria" pitchFamily="2" charset="-78"/>
                <a:cs typeface="Alexandria" pitchFamily="2" charset="-78"/>
              </a:rPr>
              <a:t>وفي هذا النوع من التوثيق يكون </a:t>
            </a:r>
            <a:r>
              <a:rPr lang="ar-SA" dirty="0" smtClean="0">
                <a:latin typeface="Alexandria" pitchFamily="2" charset="-78"/>
                <a:cs typeface="Alexandria" pitchFamily="2" charset="-78"/>
              </a:rPr>
              <a:t>توثيق </a:t>
            </a:r>
            <a:r>
              <a:rPr lang="ar-SA" dirty="0">
                <a:latin typeface="Alexandria" pitchFamily="2" charset="-78"/>
                <a:cs typeface="Alexandria" pitchFamily="2" charset="-78"/>
              </a:rPr>
              <a:t>المراجع العلمية طبقاً لأحدث إصدار نشرته جمعية علم النفس الأمريكية </a:t>
            </a:r>
            <a:r>
              <a:rPr lang="en-US" dirty="0">
                <a:latin typeface="Alexandria" pitchFamily="2" charset="-78"/>
                <a:cs typeface="Alexandria" pitchFamily="2" charset="-78"/>
              </a:rPr>
              <a:t>( APA) </a:t>
            </a:r>
            <a:r>
              <a:rPr lang="ar-JO" dirty="0" smtClean="0">
                <a:latin typeface="Alexandria" pitchFamily="2" charset="-78"/>
                <a:cs typeface="Alexandria" pitchFamily="2" charset="-78"/>
              </a:rPr>
              <a:t> </a:t>
            </a:r>
            <a:r>
              <a:rPr lang="ar-SA" dirty="0" smtClean="0">
                <a:latin typeface="Alexandria" pitchFamily="2" charset="-78"/>
                <a:cs typeface="Alexandria" pitchFamily="2" charset="-78"/>
              </a:rPr>
              <a:t>ويعد </a:t>
            </a:r>
            <a:r>
              <a:rPr lang="ar-SA" dirty="0">
                <a:latin typeface="Alexandria" pitchFamily="2" charset="-78"/>
                <a:cs typeface="Alexandria" pitchFamily="2" charset="-78"/>
              </a:rPr>
              <a:t>التوثيق بهذا الأسلوب من أكثر الأساليب شيوعاً </a:t>
            </a:r>
            <a:r>
              <a:rPr lang="ar-SA" dirty="0" smtClean="0">
                <a:latin typeface="Alexandria" pitchFamily="2" charset="-78"/>
                <a:cs typeface="Alexandria" pitchFamily="2" charset="-78"/>
              </a:rPr>
              <a:t>واستخداماً</a:t>
            </a:r>
            <a:r>
              <a:rPr lang="en-US" dirty="0" smtClean="0">
                <a:latin typeface="Alexandria" pitchFamily="2" charset="-78"/>
                <a:cs typeface="Alexandria" pitchFamily="2" charset="-78"/>
              </a:rPr>
              <a:t> </a:t>
            </a:r>
            <a:r>
              <a:rPr lang="ar-JO" dirty="0" smtClean="0">
                <a:latin typeface="Alexandria" pitchFamily="2" charset="-78"/>
                <a:cs typeface="Alexandria" pitchFamily="2" charset="-78"/>
              </a:rPr>
              <a:t> في الوطن العربي</a:t>
            </a:r>
            <a:r>
              <a:rPr lang="ar-SA" dirty="0" smtClean="0">
                <a:latin typeface="Alexandria" pitchFamily="2" charset="-78"/>
                <a:cs typeface="Alexandria" pitchFamily="2" charset="-78"/>
              </a:rPr>
              <a:t>، </a:t>
            </a:r>
            <a:r>
              <a:rPr lang="ar-SA" dirty="0">
                <a:latin typeface="Alexandria" pitchFamily="2" charset="-78"/>
                <a:cs typeface="Alexandria" pitchFamily="2" charset="-78"/>
              </a:rPr>
              <a:t>لذا كانت الحاجة لسد النقص في هذا المجال، بالإضافة إلى عدم توحد طرق التوثيق في الدراسة الواحدة وافتقار الباحثين لمثل هذه الإصدارات السبب الرئيس لهذا الدليل.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ويقوم هذا النظام على كتابة التوثيق </a:t>
            </a:r>
            <a:r>
              <a:rPr lang="ar-SA" dirty="0" err="1">
                <a:latin typeface="Alexandria" pitchFamily="2" charset="-78"/>
                <a:cs typeface="Alexandria" pitchFamily="2" charset="-78"/>
              </a:rPr>
              <a:t>بجزئين</a:t>
            </a:r>
            <a:r>
              <a:rPr lang="ar-SA" dirty="0">
                <a:latin typeface="Alexandria" pitchFamily="2" charset="-78"/>
                <a:cs typeface="Alexandria" pitchFamily="2" charset="-78"/>
              </a:rPr>
              <a:t>؛ الأول يحمل اسم مؤلف المرجع الأخير والجزء الآخر يكون تاريخ نسخة المرجع بجانب جملة التوثيق، وفي حالة كانت جملة التوثيق منقولة حرفياً يجب كتابة رقم الصفحة بالرمز ص ثم الرقم، ويعتبر هذا النظام جيد في مراجع العلوم الاجتماعية.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يعتمد نظام جمعية عُلماء النفس الأمريكية على التوثيق بعد انتهاء النص المقتبس أو الذي رجع إليه الباحث، وذلك بوضع عائلة المؤلف متبوع بفاصلة ثم السنة متبوعة بفاصلة ثم الصفحة وجميعها بين قوسين ثم يُعاد ترتيب جميع هجائياً في قائمة المراجع.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ومثال ذلك باللغة العربية : (الشمري، 2001: 2)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وباللغة الأجنبية : </a:t>
            </a:r>
            <a:r>
              <a:rPr lang="ar-JO" dirty="0" smtClean="0">
                <a:latin typeface="Alexandria" pitchFamily="2" charset="-78"/>
                <a:cs typeface="Alexandria" pitchFamily="2" charset="-78"/>
              </a:rPr>
              <a:t>( </a:t>
            </a:r>
            <a:r>
              <a:rPr lang="en-US" dirty="0" err="1" smtClean="0">
                <a:latin typeface="Alexandria" pitchFamily="2" charset="-78"/>
                <a:cs typeface="Alexandria" pitchFamily="2" charset="-78"/>
              </a:rPr>
              <a:t>Bairon</a:t>
            </a:r>
            <a:r>
              <a:rPr lang="en-US" dirty="0" smtClean="0">
                <a:latin typeface="Alexandria" pitchFamily="2" charset="-78"/>
                <a:cs typeface="Alexandria" pitchFamily="2" charset="-78"/>
              </a:rPr>
              <a:t>, 2009,25</a:t>
            </a:r>
            <a:r>
              <a:rPr lang="ar-JO" dirty="0" smtClean="0">
                <a:latin typeface="Alexandria" pitchFamily="2" charset="-78"/>
                <a:cs typeface="Alexandria" pitchFamily="2" charset="-78"/>
              </a:rPr>
              <a:t>).</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ويُلاحظ أن الرقم الأخير في التوثيق يدلل على الصفحة دون الحاجة إلى ذكر حرف ص بالعربية أو</a:t>
            </a:r>
            <a:r>
              <a:rPr lang="en-US" dirty="0">
                <a:latin typeface="Alexandria" pitchFamily="2" charset="-78"/>
                <a:cs typeface="Alexandria" pitchFamily="2" charset="-78"/>
              </a:rPr>
              <a:t> .p </a:t>
            </a:r>
            <a:r>
              <a:rPr lang="ar-SA" dirty="0">
                <a:latin typeface="Alexandria" pitchFamily="2" charset="-78"/>
                <a:cs typeface="Alexandria" pitchFamily="2" charset="-78"/>
              </a:rPr>
              <a:t>باللغة الأجنبية قبل رقم الصفحة. </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7975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665645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274553"/>
            <a:ext cx="10748201" cy="463060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78995" y="1492227"/>
            <a:ext cx="10341735" cy="4195251"/>
          </a:xfrm>
          <a:prstGeom prst="rect">
            <a:avLst/>
          </a:prstGeom>
          <a:noFill/>
        </p:spPr>
        <p:txBody>
          <a:bodyPr wrap="square" rtlCol="1">
            <a:spAutoFit/>
          </a:bodyPr>
          <a:lstStyle/>
          <a:p>
            <a:pPr algn="r" rtl="1"/>
            <a:r>
              <a:rPr lang="ar-SA" sz="2000" b="1" dirty="0">
                <a:latin typeface="Alexandria" pitchFamily="2" charset="-78"/>
                <a:cs typeface="Alexandria" pitchFamily="2" charset="-78"/>
              </a:rPr>
              <a:t>توثيق الكتب:</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اسم المؤلف </a:t>
            </a:r>
            <a:r>
              <a:rPr lang="ar-SA" sz="2000" dirty="0" smtClean="0">
                <a:latin typeface="Alexandria" pitchFamily="2" charset="-78"/>
                <a:cs typeface="Alexandria" pitchFamily="2" charset="-78"/>
              </a:rPr>
              <a:t>الأخير</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الاسم الأول </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سنة النشر</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عنوان الكتاب تفاصيل الكتاب إن </a:t>
            </a:r>
            <a:r>
              <a:rPr lang="ar-SA" sz="2000" dirty="0" smtClean="0">
                <a:latin typeface="Alexandria" pitchFamily="2" charset="-78"/>
                <a:cs typeface="Alexandria" pitchFamily="2" charset="-78"/>
              </a:rPr>
              <a:t>وجدت</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(رقم الطبعة ، الجزء</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بلد النشر : الناشر.</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مثال:</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خير الله، جمال. (٢٠١٥). </a:t>
            </a:r>
            <a:r>
              <a:rPr lang="ar-SA" sz="2000" b="1" dirty="0">
                <a:latin typeface="Alexandria" pitchFamily="2" charset="-78"/>
                <a:cs typeface="Alexandria" pitchFamily="2" charset="-78"/>
              </a:rPr>
              <a:t>الإبداع الإداري.</a:t>
            </a:r>
            <a:r>
              <a:rPr lang="ar-SA" sz="2000" dirty="0">
                <a:latin typeface="Alexandria" pitchFamily="2" charset="-78"/>
                <a:cs typeface="Alexandria" pitchFamily="2" charset="-78"/>
              </a:rPr>
              <a:t> ط1، عمان: دار أسامة للنشر والتوزيع</a:t>
            </a:r>
            <a:r>
              <a:rPr lang="ar-SA"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a:t>
            </a:r>
            <a:r>
              <a:rPr lang="ar-SA" sz="2000" b="1" dirty="0">
                <a:latin typeface="Alexandria" pitchFamily="2" charset="-78"/>
                <a:cs typeface="Alexandria" pitchFamily="2" charset="-78"/>
              </a:rPr>
              <a:t>توثيق المجلات العلمية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اسم الباحث الأخير الاسم الأول (سنة النشر </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اسم </a:t>
            </a:r>
            <a:r>
              <a:rPr lang="ar-SA" sz="2000" dirty="0">
                <a:latin typeface="Alexandria" pitchFamily="2" charset="-78"/>
                <a:cs typeface="Alexandria" pitchFamily="2" charset="-78"/>
              </a:rPr>
              <a:t>البحث. اسم المجلة، رقم المجلد (رقم العدد)، أرقام الصفحات. </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مثال:</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عبد العظيم، مريم (2021). فاعلية برنامج تدريبي مقترح قائم على القراءة التشاركية والقراءة المتكررة في تنمية الطلاقة القرائية لدى طالبات الصف الرابع الابتدائي ذوات صعوبات </a:t>
            </a:r>
            <a:r>
              <a:rPr lang="ar-SA" sz="2000" dirty="0" smtClean="0">
                <a:latin typeface="Alexandria" pitchFamily="2" charset="-78"/>
                <a:cs typeface="Alexandria" pitchFamily="2" charset="-78"/>
              </a:rPr>
              <a:t>القراءة</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a:t>
            </a:r>
            <a:r>
              <a:rPr lang="ar-SA" sz="2000" b="1" dirty="0">
                <a:latin typeface="Alexandria" pitchFamily="2" charset="-78"/>
                <a:cs typeface="Alexandria" pitchFamily="2" charset="-78"/>
              </a:rPr>
              <a:t>مجلة التربية الخاصة والتأهيل</a:t>
            </a:r>
            <a:r>
              <a:rPr lang="ar-SA" sz="2000" dirty="0">
                <a:latin typeface="Alexandria" pitchFamily="2" charset="-78"/>
                <a:cs typeface="Alexandria" pitchFamily="2" charset="-78"/>
              </a:rPr>
              <a:t>, 12(41), 131-158.</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    </a:t>
            </a:r>
            <a:endParaRPr lang="ar-JO" sz="2000" b="1"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606126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760" y="1043767"/>
            <a:ext cx="10668000" cy="50821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94840" y="1208886"/>
            <a:ext cx="10371839" cy="5355312"/>
          </a:xfrm>
          <a:prstGeom prst="rect">
            <a:avLst/>
          </a:prstGeom>
          <a:noFill/>
        </p:spPr>
        <p:txBody>
          <a:bodyPr wrap="square" rtlCol="1">
            <a:spAutoFit/>
          </a:bodyPr>
          <a:lstStyle/>
          <a:p>
            <a:pPr algn="r" rtl="1"/>
            <a:r>
              <a:rPr lang="ar-SA" b="1" dirty="0">
                <a:latin typeface="Alexandria" pitchFamily="2" charset="-78"/>
                <a:cs typeface="Alexandria" pitchFamily="2" charset="-78"/>
              </a:rPr>
              <a:t>توثيق الرسائل العلمية:</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اسم الباحث الأخير، الاسم الأول (السنة). عنوان الرسالة. درجة الرسالة (ماجستير - دكتوراه غير منشوره)، اسم الجامعة، البلد.</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مثال:</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القضاة، عقلة(2022). </a:t>
            </a:r>
            <a:r>
              <a:rPr lang="ar-SA" b="1" dirty="0">
                <a:latin typeface="Alexandria" pitchFamily="2" charset="-78"/>
                <a:cs typeface="Alexandria" pitchFamily="2" charset="-78"/>
              </a:rPr>
              <a:t>أثر القراءة المتكررة في تنمية طلاقة القراءة الجهرية ودافعية القراءة لدى طلاب الصف الخامس الأساسي. </a:t>
            </a:r>
            <a:r>
              <a:rPr lang="ar-SA" dirty="0">
                <a:latin typeface="Alexandria" pitchFamily="2" charset="-78"/>
                <a:cs typeface="Alexandria" pitchFamily="2" charset="-78"/>
              </a:rPr>
              <a:t>أطروحة </a:t>
            </a:r>
            <a:r>
              <a:rPr lang="ar-SA" dirty="0" err="1">
                <a:latin typeface="Alexandria" pitchFamily="2" charset="-78"/>
                <a:cs typeface="Alexandria" pitchFamily="2" charset="-78"/>
              </a:rPr>
              <a:t>دكتوراة</a:t>
            </a:r>
            <a:r>
              <a:rPr lang="ar-SA" dirty="0">
                <a:latin typeface="Alexandria" pitchFamily="2" charset="-78"/>
                <a:cs typeface="Alexandria" pitchFamily="2" charset="-78"/>
              </a:rPr>
              <a:t> غير منشورة, جامعة اليرموك، الأردن.</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r>
              <a:rPr lang="ar-SA" b="1" dirty="0">
                <a:latin typeface="Alexandria" pitchFamily="2" charset="-78"/>
                <a:cs typeface="Alexandria" pitchFamily="2" charset="-78"/>
              </a:rPr>
              <a:t>توثيق المصادر الأجنبية </a:t>
            </a:r>
            <a:r>
              <a:rPr lang="ar-JO" b="1" dirty="0" smtClean="0">
                <a:latin typeface="Alexandria" pitchFamily="2" charset="-78"/>
                <a:cs typeface="Alexandria" pitchFamily="2" charset="-78"/>
              </a:rPr>
              <a:t>:</a:t>
            </a:r>
          </a:p>
          <a:p>
            <a:pPr algn="r" rtl="1"/>
            <a:r>
              <a:rPr lang="ar-SA" dirty="0" smtClean="0">
                <a:latin typeface="Alexandria" pitchFamily="2" charset="-78"/>
                <a:cs typeface="Alexandria" pitchFamily="2" charset="-78"/>
              </a:rPr>
              <a:t>نفس </a:t>
            </a:r>
            <a:r>
              <a:rPr lang="ar-SA" dirty="0">
                <a:latin typeface="Alexandria" pitchFamily="2" charset="-78"/>
                <a:cs typeface="Alexandria" pitchFamily="2" charset="-78"/>
              </a:rPr>
              <a:t>النظام السابق مع كتابة اسم المؤلف الأخير ، وأول حرف من اسمه </a:t>
            </a:r>
            <a:r>
              <a:rPr lang="ar-SA" dirty="0" smtClean="0">
                <a:latin typeface="Alexandria" pitchFamily="2" charset="-78"/>
                <a:cs typeface="Alexandria" pitchFamily="2" charset="-78"/>
              </a:rPr>
              <a:t>الأول، </a:t>
            </a:r>
            <a:r>
              <a:rPr lang="ar-SA" dirty="0">
                <a:latin typeface="Alexandria" pitchFamily="2" charset="-78"/>
                <a:cs typeface="Alexandria" pitchFamily="2" charset="-78"/>
              </a:rPr>
              <a:t>وبوضع خط تحت اسم الكتاب ، أو خط تحت اسم المجلة (ويمكن استبدال الخط ببنط تقبل في اللغة العربية وبنط مائل في اللغة الأجنبية.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مثال:</a:t>
            </a:r>
            <a:endParaRPr lang="en-US" dirty="0">
              <a:latin typeface="Alexandria" pitchFamily="2" charset="-78"/>
              <a:cs typeface="Alexandria" pitchFamily="2" charset="-78"/>
            </a:endParaRPr>
          </a:p>
          <a:p>
            <a:r>
              <a:rPr lang="en-US" dirty="0">
                <a:latin typeface="Alexandria" pitchFamily="2" charset="-78"/>
                <a:cs typeface="Alexandria" pitchFamily="2" charset="-78"/>
              </a:rPr>
              <a:t>Botha</a:t>
            </a:r>
            <a:r>
              <a:rPr lang="en-US" b="1" dirty="0">
                <a:latin typeface="Alexandria" pitchFamily="2" charset="-78"/>
                <a:cs typeface="Alexandria" pitchFamily="2" charset="-78"/>
              </a:rPr>
              <a:t>, </a:t>
            </a:r>
            <a:r>
              <a:rPr lang="en-US" dirty="0">
                <a:latin typeface="Alexandria" pitchFamily="2" charset="-78"/>
                <a:cs typeface="Alexandria" pitchFamily="2" charset="-78"/>
              </a:rPr>
              <a:t>R (2013).</a:t>
            </a:r>
            <a:r>
              <a:rPr lang="en-US" b="1" dirty="0">
                <a:latin typeface="Alexandria" pitchFamily="2" charset="-78"/>
                <a:cs typeface="Alexandria" pitchFamily="2" charset="-78"/>
              </a:rPr>
              <a:t> </a:t>
            </a:r>
            <a:r>
              <a:rPr lang="en-US" dirty="0">
                <a:latin typeface="Alexandria" pitchFamily="2" charset="-78"/>
                <a:cs typeface="Alexandria" pitchFamily="2" charset="-78"/>
              </a:rPr>
              <a:t>The Need for Creative Leadership in South African Schools</a:t>
            </a:r>
            <a:r>
              <a:rPr lang="en-US" b="1" dirty="0">
                <a:latin typeface="Alexandria" pitchFamily="2" charset="-78"/>
                <a:cs typeface="Alexandria" pitchFamily="2" charset="-78"/>
              </a:rPr>
              <a:t>. African Studies</a:t>
            </a:r>
            <a:r>
              <a:rPr lang="en-US" dirty="0">
                <a:latin typeface="Alexandria" pitchFamily="2" charset="-78"/>
                <a:cs typeface="Alexandria" pitchFamily="2" charset="-78"/>
              </a:rPr>
              <a:t>, 72(2), 307-320.</a:t>
            </a:r>
          </a:p>
          <a:p>
            <a:pPr algn="just" rtl="1"/>
            <a:r>
              <a:rPr lang="en-US" dirty="0">
                <a:latin typeface="Alexandria" pitchFamily="2" charset="-78"/>
                <a:cs typeface="Alexandria" pitchFamily="2" charset="-78"/>
              </a:rPr>
              <a:t> </a:t>
            </a:r>
          </a:p>
          <a:p>
            <a:pPr algn="r" rtl="1"/>
            <a:r>
              <a:rPr lang="ar-SA" b="1" dirty="0" smtClean="0">
                <a:latin typeface="Alexandria" pitchFamily="2" charset="-78"/>
                <a:cs typeface="Alexandria" pitchFamily="2" charset="-78"/>
              </a:rPr>
              <a:t>توثيق </a:t>
            </a:r>
            <a:r>
              <a:rPr lang="ar-SA" b="1" dirty="0">
                <a:latin typeface="Alexandria" pitchFamily="2" charset="-78"/>
                <a:cs typeface="Alexandria" pitchFamily="2" charset="-78"/>
              </a:rPr>
              <a:t>الدخول للإنترنت </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العمراني، </a:t>
            </a:r>
            <a:r>
              <a:rPr lang="ar-SA" dirty="0" smtClean="0">
                <a:latin typeface="Alexandria" pitchFamily="2" charset="-78"/>
                <a:cs typeface="Alexandria" pitchFamily="2" charset="-78"/>
              </a:rPr>
              <a:t>سالم (</a:t>
            </a:r>
            <a:r>
              <a:rPr lang="ar-SA" dirty="0">
                <a:latin typeface="Alexandria" pitchFamily="2" charset="-78"/>
                <a:cs typeface="Alexandria" pitchFamily="2" charset="-78"/>
              </a:rPr>
              <a:t>4 يوليو، 2021). </a:t>
            </a:r>
            <a:r>
              <a:rPr lang="ar-SA" b="1" dirty="0">
                <a:latin typeface="Alexandria" pitchFamily="2" charset="-78"/>
                <a:cs typeface="Alexandria" pitchFamily="2" charset="-78"/>
              </a:rPr>
              <a:t>الهروب من الحقيقة</a:t>
            </a:r>
            <a:r>
              <a:rPr lang="ar-SA" dirty="0">
                <a:latin typeface="Alexandria" pitchFamily="2" charset="-78"/>
                <a:cs typeface="Alexandria" pitchFamily="2" charset="-78"/>
              </a:rPr>
              <a:t>. تم الاسترداد من (رابط المقالة). بتاريخ 5/7/2023</a:t>
            </a:r>
            <a:r>
              <a:rPr lang="ar-SA" b="1" dirty="0">
                <a:latin typeface="Alexandria" pitchFamily="2" charset="-78"/>
                <a:cs typeface="Alexandria" pitchFamily="2" charset="-78"/>
              </a:rPr>
              <a:t>.</a:t>
            </a:r>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a:p>
            <a:pPr marL="457200" indent="-457200" algn="r" rtl="1">
              <a:buFont typeface="Wingdings" panose="05000000000000000000" pitchFamily="2" charset="2"/>
              <a:buChar char="ü"/>
            </a:pPr>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871665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73498" y="1155869"/>
            <a:ext cx="8500057" cy="48880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82118" y="1428065"/>
            <a:ext cx="7737646" cy="4461862"/>
          </a:xfrm>
          <a:prstGeom prst="rect">
            <a:avLst/>
          </a:prstGeom>
          <a:noFill/>
        </p:spPr>
        <p:txBody>
          <a:bodyPr wrap="square" rtlCol="1">
            <a:spAutoFit/>
          </a:bodyPr>
          <a:lstStyle/>
          <a:p>
            <a:pPr algn="r" rtl="1">
              <a:lnSpc>
                <a:spcPct val="150000"/>
              </a:lnSpc>
            </a:pPr>
            <a:r>
              <a:rPr lang="ar-SA" sz="2400" b="1" dirty="0">
                <a:latin typeface="Alexandria" pitchFamily="2" charset="-78"/>
                <a:cs typeface="Alexandria" pitchFamily="2" charset="-78"/>
              </a:rPr>
              <a:t>نصائح تتعلق بتوثيق المراجع </a:t>
            </a:r>
            <a:endParaRPr lang="en-US" sz="2400" dirty="0">
              <a:latin typeface="Alexandria" pitchFamily="2" charset="-78"/>
              <a:cs typeface="Alexandria" pitchFamily="2" charset="-78"/>
            </a:endParaRPr>
          </a:p>
          <a:p>
            <a:pPr marL="457200" lvl="0" indent="-457200" algn="r" rtl="1">
              <a:lnSpc>
                <a:spcPct val="150000"/>
              </a:lnSpc>
              <a:buFont typeface="+mj-lt"/>
              <a:buAutoNum type="arabicPeriod"/>
            </a:pPr>
            <a:r>
              <a:rPr lang="ar-SA" sz="2400" dirty="0">
                <a:latin typeface="Alexandria" pitchFamily="2" charset="-78"/>
                <a:cs typeface="Alexandria" pitchFamily="2" charset="-78"/>
              </a:rPr>
              <a:t>البحث عن كل الوثائق المتعلقة بالموضوع أراد أن يقوم بدراسته. </a:t>
            </a:r>
            <a:endParaRPr lang="en-US" sz="2400" dirty="0">
              <a:latin typeface="Alexandria" pitchFamily="2" charset="-78"/>
              <a:cs typeface="Alexandria" pitchFamily="2" charset="-78"/>
            </a:endParaRPr>
          </a:p>
          <a:p>
            <a:pPr marL="457200" lvl="0" indent="-457200" algn="r" rtl="1">
              <a:lnSpc>
                <a:spcPct val="150000"/>
              </a:lnSpc>
              <a:buFont typeface="+mj-lt"/>
              <a:buAutoNum type="arabicPeriod"/>
            </a:pPr>
            <a:r>
              <a:rPr lang="ar-SA" sz="2400" dirty="0">
                <a:latin typeface="Alexandria" pitchFamily="2" charset="-78"/>
                <a:cs typeface="Alexandria" pitchFamily="2" charset="-78"/>
              </a:rPr>
              <a:t>تحليل وفحص هذه الوثائق للاطمئنان على سلامة النص بحيث أنه لم يتعرض للخلل أو التشويه. </a:t>
            </a:r>
            <a:endParaRPr lang="en-US" sz="2400" dirty="0">
              <a:latin typeface="Alexandria" pitchFamily="2" charset="-78"/>
              <a:cs typeface="Alexandria" pitchFamily="2" charset="-78"/>
            </a:endParaRPr>
          </a:p>
          <a:p>
            <a:pPr marL="457200" lvl="0" indent="-457200" algn="r" rtl="1">
              <a:lnSpc>
                <a:spcPct val="150000"/>
              </a:lnSpc>
              <a:buFont typeface="+mj-lt"/>
              <a:buAutoNum type="arabicPeriod"/>
            </a:pPr>
            <a:r>
              <a:rPr lang="ar-SA" sz="2400" dirty="0">
                <a:latin typeface="Alexandria" pitchFamily="2" charset="-78"/>
                <a:cs typeface="Alexandria" pitchFamily="2" charset="-78"/>
              </a:rPr>
              <a:t>فهم نص الوثيقة فهما سليما. </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dirty="0">
                <a:latin typeface="Alexandria" pitchFamily="2" charset="-78"/>
                <a:cs typeface="Alexandria" pitchFamily="2" charset="-78"/>
              </a:rPr>
              <a:t>البحث في الوثيقة من حيث التحليل الشكل (النقد الخارجي)، والتحليل الداخلي (نقد </a:t>
            </a:r>
            <a:r>
              <a:rPr lang="ar-SA" sz="2400" dirty="0" smtClean="0">
                <a:latin typeface="Alexandria" pitchFamily="2" charset="-78"/>
                <a:cs typeface="Alexandria" pitchFamily="2" charset="-78"/>
              </a:rPr>
              <a:t>المضمون</a:t>
            </a:r>
            <a:r>
              <a:rPr lang="ar-JO" sz="2400" dirty="0" smtClean="0">
                <a:latin typeface="Alexandria" pitchFamily="2" charset="-78"/>
                <a:cs typeface="Alexandria" pitchFamily="2" charset="-78"/>
              </a:rPr>
              <a:t>).</a:t>
            </a:r>
            <a:endParaRPr lang="ar-JO"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84114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4855" y="1155869"/>
            <a:ext cx="10148553" cy="48880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4404575" y="1288472"/>
            <a:ext cx="6803752" cy="4247317"/>
          </a:xfrm>
          <a:prstGeom prst="rect">
            <a:avLst/>
          </a:prstGeom>
          <a:noFill/>
        </p:spPr>
        <p:txBody>
          <a:bodyPr wrap="square" rtlCol="1">
            <a:spAutoFit/>
          </a:bodyPr>
          <a:lstStyle/>
          <a:p>
            <a:pPr algn="ctr" rtl="1"/>
            <a:r>
              <a:rPr lang="ar-JO" b="1" dirty="0">
                <a:latin typeface="Alexandria" pitchFamily="2" charset="-78"/>
                <a:cs typeface="Alexandria" pitchFamily="2" charset="-78"/>
              </a:rPr>
              <a:t>الخاتمة</a:t>
            </a:r>
          </a:p>
          <a:p>
            <a:pPr algn="just" rtl="1"/>
            <a:r>
              <a:rPr lang="ar-SA" dirty="0">
                <a:latin typeface="Alexandria" pitchFamily="2" charset="-78"/>
                <a:cs typeface="Alexandria" pitchFamily="2" charset="-78"/>
              </a:rPr>
              <a:t>ومما سبق فإن البحث العلمي هو أحد وسائل التعلم وتقصي الحقائق عن طريق أسلوب علمي ومنظم يتم فيه اتباع الخطوات وجمع المعلومات الموثقة والأكيدة بطريقة منهجية وتحليل هذه المعلومات بهدف التأكد من دقة هذه المعلومات والوصول إلى حقائق جديدة وقوانين في شتى الحالات التي تزيد من حصيلة المعرفة لدى البشر بشكل عام</a:t>
            </a:r>
            <a:r>
              <a:rPr lang="ar-SA" dirty="0" smtClean="0">
                <a:latin typeface="Alexandria" pitchFamily="2" charset="-78"/>
                <a:cs typeface="Alexandria" pitchFamily="2" charset="-78"/>
              </a:rPr>
              <a:t>.</a:t>
            </a:r>
            <a:endParaRPr lang="ar-JO" dirty="0" smtClean="0">
              <a:latin typeface="Alexandria" pitchFamily="2" charset="-78"/>
              <a:cs typeface="Alexandria" pitchFamily="2" charset="-78"/>
            </a:endParaRPr>
          </a:p>
          <a:p>
            <a:pPr algn="just" rtl="1"/>
            <a:r>
              <a:rPr lang="ar-SA" dirty="0" smtClean="0">
                <a:latin typeface="Alexandria" pitchFamily="2" charset="-78"/>
                <a:cs typeface="Alexandria" pitchFamily="2" charset="-78"/>
              </a:rPr>
              <a:t> </a:t>
            </a:r>
            <a:r>
              <a:rPr lang="ar-SA" dirty="0">
                <a:latin typeface="Alexandria" pitchFamily="2" charset="-78"/>
                <a:cs typeface="Alexandria" pitchFamily="2" charset="-78"/>
              </a:rPr>
              <a:t>وعلى العموم، فتوثيق المراجع في البحوث العلمية يتطلب التزام الدقة في تدوين بيانات النشر التي تسهل على القارئ الحصول عليها عند الحاجة للحصول على معلومات أكثر. </a:t>
            </a:r>
            <a:r>
              <a:rPr lang="ar-SA" dirty="0" smtClean="0">
                <a:latin typeface="Alexandria" pitchFamily="2" charset="-78"/>
                <a:cs typeface="Alexandria" pitchFamily="2" charset="-78"/>
              </a:rPr>
              <a:t>ف</a:t>
            </a:r>
            <a:r>
              <a:rPr lang="ar-JO" dirty="0" smtClean="0">
                <a:latin typeface="Alexandria" pitchFamily="2" charset="-78"/>
                <a:cs typeface="Alexandria" pitchFamily="2" charset="-78"/>
              </a:rPr>
              <a:t>أ</a:t>
            </a:r>
            <a:r>
              <a:rPr lang="ar-SA" dirty="0" err="1" smtClean="0">
                <a:latin typeface="Alexandria" pitchFamily="2" charset="-78"/>
                <a:cs typeface="Alexandria" pitchFamily="2" charset="-78"/>
              </a:rPr>
              <a:t>همية</a:t>
            </a:r>
            <a:r>
              <a:rPr lang="ar-SA" dirty="0" smtClean="0">
                <a:latin typeface="Alexandria" pitchFamily="2" charset="-78"/>
                <a:cs typeface="Alexandria" pitchFamily="2" charset="-78"/>
              </a:rPr>
              <a:t> </a:t>
            </a:r>
            <a:r>
              <a:rPr lang="ar-SA" dirty="0">
                <a:latin typeface="Alexandria" pitchFamily="2" charset="-78"/>
                <a:cs typeface="Alexandria" pitchFamily="2" charset="-78"/>
              </a:rPr>
              <a:t>أي دراسة هو القيام توثيق الورقة العلمية عن طريق استخدام المصادر والأدلة العلمية من مصدرها الرئيسي </a:t>
            </a:r>
            <a:r>
              <a:rPr lang="ar-JO" dirty="0" smtClean="0">
                <a:latin typeface="Alexandria" pitchFamily="2" charset="-78"/>
                <a:cs typeface="Alexandria" pitchFamily="2" charset="-78"/>
              </a:rPr>
              <a:t>مما يزيد في</a:t>
            </a:r>
            <a:r>
              <a:rPr lang="ar-SA" dirty="0" smtClean="0">
                <a:latin typeface="Alexandria" pitchFamily="2" charset="-78"/>
                <a:cs typeface="Alexandria" pitchFamily="2" charset="-78"/>
              </a:rPr>
              <a:t> </a:t>
            </a:r>
            <a:r>
              <a:rPr lang="ar-SA" dirty="0">
                <a:latin typeface="Alexandria" pitchFamily="2" charset="-78"/>
                <a:cs typeface="Alexandria" pitchFamily="2" charset="-78"/>
              </a:rPr>
              <a:t>قوة </a:t>
            </a:r>
            <a:r>
              <a:rPr lang="ar-JO" dirty="0" smtClean="0">
                <a:latin typeface="Alexandria" pitchFamily="2" charset="-78"/>
                <a:cs typeface="Alexandria" pitchFamily="2" charset="-78"/>
              </a:rPr>
              <a:t>البراهين</a:t>
            </a:r>
            <a:r>
              <a:rPr lang="ar-SA" dirty="0" smtClean="0">
                <a:latin typeface="Alexandria" pitchFamily="2" charset="-78"/>
                <a:cs typeface="Alexandria" pitchFamily="2" charset="-78"/>
              </a:rPr>
              <a:t> </a:t>
            </a:r>
            <a:r>
              <a:rPr lang="ar-SA" dirty="0">
                <a:latin typeface="Alexandria" pitchFamily="2" charset="-78"/>
                <a:cs typeface="Alexandria" pitchFamily="2" charset="-78"/>
              </a:rPr>
              <a:t>وأدلة الدراسة أو البحث المقدم ، ويتم توثيق المعلومة أو المصدر بالإشارة إليه، وترتيب الورقة العلمية بالأسلوب الخاص لكل باحث وينصح أن يتبع الباحث طريقة واحدة في كامل أجزاء بحثه.</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صورة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4855" y="1155869"/>
            <a:ext cx="3145983" cy="4888045"/>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031377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831544"/>
          </a:xfrm>
          <a:prstGeom prst="rect">
            <a:avLst/>
          </a:prstGeom>
          <a:solidFill>
            <a:schemeClr val="bg1">
              <a:lumMod val="50000"/>
            </a:schemeClr>
          </a:solidFill>
        </p:spPr>
        <p:txBody>
          <a:bodyPr wrap="square" rtlCol="1">
            <a:spAutoFit/>
          </a:bodyPr>
          <a:lstStyle/>
          <a:p>
            <a:pPr algn="ctr" rtl="1"/>
            <a:r>
              <a:rPr lang="ar-SA" sz="4000" dirty="0">
                <a:solidFill>
                  <a:schemeClr val="bg1"/>
                </a:solidFill>
              </a:rPr>
              <a:t>سنتطرق إن شاء الله في المحاضرة القادمة إلى </a:t>
            </a:r>
            <a:r>
              <a:rPr lang="ar-JO" sz="4000" dirty="0" smtClean="0">
                <a:solidFill>
                  <a:schemeClr val="bg1"/>
                </a:solidFill>
              </a:rPr>
              <a:t>فرضيات </a:t>
            </a:r>
            <a:r>
              <a:rPr lang="ar-JO" sz="4000" dirty="0" smtClean="0">
                <a:solidFill>
                  <a:schemeClr val="bg1"/>
                </a:solidFill>
                <a:latin typeface="Alexandria" pitchFamily="2" charset="-78"/>
                <a:cs typeface="Alexandria" pitchFamily="2" charset="-78"/>
              </a:rPr>
              <a:t>البحث</a:t>
            </a:r>
            <a:r>
              <a:rPr lang="ar-JO" sz="4000" dirty="0" smtClean="0">
                <a:solidFill>
                  <a:schemeClr val="bg1"/>
                </a:solidFill>
              </a:rPr>
              <a:t> العلمي وأنواعه وكيفية صياغتها</a:t>
            </a:r>
            <a:endParaRPr lang="en-US" sz="4000" dirty="0">
              <a:solidFill>
                <a:schemeClr val="bg1"/>
              </a:solidFill>
            </a:endParaRPr>
          </a:p>
          <a:p>
            <a:pPr algn="ctr" rtl="1"/>
            <a:r>
              <a:rPr lang="ar-SA" sz="4000" dirty="0">
                <a:solidFill>
                  <a:schemeClr val="bg1"/>
                </a:solidFill>
              </a:rPr>
              <a:t>شكرا لاستماعكم ووفقكم الله لما يحبه </a:t>
            </a:r>
            <a:r>
              <a:rPr lang="ar-SA" sz="4000" dirty="0" err="1">
                <a:solidFill>
                  <a:schemeClr val="bg1"/>
                </a:solidFill>
              </a:rPr>
              <a:t>ويرضاه</a:t>
            </a:r>
            <a:r>
              <a:rPr lang="ar-SA" sz="4000" dirty="0">
                <a:solidFill>
                  <a:schemeClr val="bg1"/>
                </a:solidFill>
              </a:rPr>
              <a:t>  </a:t>
            </a:r>
            <a:endParaRPr lang="en-US" sz="40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660002837"/>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F64FAEF-6066-492B-B9AE-78828B1A8A6D}"/>
</file>

<file path=customXml/itemProps2.xml><?xml version="1.0" encoding="utf-8"?>
<ds:datastoreItem xmlns:ds="http://schemas.openxmlformats.org/officeDocument/2006/customXml" ds:itemID="{70219240-A3B4-4887-847A-10D3C4925019}"/>
</file>

<file path=customXml/itemProps3.xml><?xml version="1.0" encoding="utf-8"?>
<ds:datastoreItem xmlns:ds="http://schemas.openxmlformats.org/officeDocument/2006/customXml" ds:itemID="{1751EA75-D766-4B63-A0AB-79C8853E432A}"/>
</file>

<file path=docProps/app.xml><?xml version="1.0" encoding="utf-8"?>
<Properties xmlns="http://schemas.openxmlformats.org/officeDocument/2006/extended-properties" xmlns:vt="http://schemas.openxmlformats.org/officeDocument/2006/docPropsVTypes">
  <Template/>
  <TotalTime>8450</TotalTime>
  <Words>4925</Words>
  <Application>Microsoft Office PowerPoint</Application>
  <PresentationFormat>شاشة عريضة</PresentationFormat>
  <Paragraphs>317</Paragraphs>
  <Slides>51</Slides>
  <Notes>8</Notes>
  <HiddenSlides>0</HiddenSlides>
  <MMClips>2</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51</vt:i4>
      </vt:variant>
    </vt:vector>
  </HeadingPairs>
  <TitlesOfParts>
    <vt:vector size="60" baseType="lpstr">
      <vt:lpstr>Alexandria</vt:lpstr>
      <vt:lpstr>Arial</vt:lpstr>
      <vt:lpstr>Calibri</vt:lpstr>
      <vt:lpstr>Calibri Light</vt:lpstr>
      <vt:lpstr>Noto Sans</vt:lpstr>
      <vt:lpstr>Open Sans</vt:lpstr>
      <vt:lpstr>Times New Roman</vt:lpstr>
      <vt:lpstr>Wingdings</vt:lpstr>
      <vt:lpstr>نسق1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234</cp:revision>
  <dcterms:created xsi:type="dcterms:W3CDTF">2023-04-29T09:08:23Z</dcterms:created>
  <dcterms:modified xsi:type="dcterms:W3CDTF">2024-02-21T21:35:04Z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