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37" r:id="rId4"/>
    <p:sldId id="320" r:id="rId5"/>
    <p:sldId id="325" r:id="rId6"/>
    <p:sldId id="323" r:id="rId7"/>
    <p:sldId id="326" r:id="rId8"/>
    <p:sldId id="327" r:id="rId9"/>
    <p:sldId id="262" r:id="rId10"/>
    <p:sldId id="328" r:id="rId11"/>
    <p:sldId id="267" r:id="rId12"/>
    <p:sldId id="310" r:id="rId13"/>
    <p:sldId id="329" r:id="rId14"/>
    <p:sldId id="268" r:id="rId15"/>
    <p:sldId id="330" r:id="rId16"/>
    <p:sldId id="331" r:id="rId17"/>
    <p:sldId id="332" r:id="rId18"/>
    <p:sldId id="333" r:id="rId19"/>
    <p:sldId id="334" r:id="rId20"/>
    <p:sldId id="314" r:id="rId21"/>
    <p:sldId id="335" r:id="rId22"/>
    <p:sldId id="336" r:id="rId23"/>
    <p:sldId id="31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30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6.jpeg"/><Relationship Id="rId4" Type="http://schemas.openxmlformats.org/officeDocument/2006/relationships/image" Target="../media/image9.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png"/><Relationship Id="rId4" Type="http://schemas.openxmlformats.org/officeDocument/2006/relationships/image" Target="../media/image9.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png"/><Relationship Id="rId4" Type="http://schemas.openxmlformats.org/officeDocument/2006/relationships/image" Target="../media/image9.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jpe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4267200" y="3429000"/>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340749"/>
            <a:ext cx="5463180" cy="1964640"/>
          </a:xfrm>
          <a:prstGeom prst="rect">
            <a:avLst/>
          </a:prstGeom>
          <a:noFill/>
        </p:spPr>
        <p:txBody>
          <a:bodyPr wrap="square" rtlCol="0">
            <a:spAutoFit/>
          </a:bodyPr>
          <a:lstStyle/>
          <a:p>
            <a:pPr algn="l"/>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err="1">
                <a:solidFill>
                  <a:srgbClr val="FF9518"/>
                </a:solidFill>
                <a:latin typeface="Tajawal Medium" panose="00000600000000000000" pitchFamily="2" charset="-78"/>
                <a:cs typeface="Tajawal Medium" panose="00000600000000000000" pitchFamily="2" charset="-78"/>
              </a:rPr>
              <a:t>Lecture_Intro</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257545" y="3263338"/>
            <a:ext cx="6052989" cy="584775"/>
          </a:xfrm>
          <a:prstGeom prst="rect">
            <a:avLst/>
          </a:prstGeom>
          <a:noFill/>
        </p:spPr>
        <p:txBody>
          <a:bodyPr wrap="square" rtlCol="0">
            <a:spAutoFit/>
          </a:bodyPr>
          <a:lstStyle/>
          <a:p>
            <a:pPr algn="ctr"/>
            <a:r>
              <a:rPr lang="en-GB" sz="3200" b="1" dirty="0">
                <a:solidFill>
                  <a:schemeClr val="bg1"/>
                </a:solidFill>
              </a:rPr>
              <a:t>Interaction Design(DGM 729)</a:t>
            </a:r>
            <a:endParaRPr lang="en-US" sz="40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835226" y="1539200"/>
            <a:ext cx="5463180"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a:t>
            </a:r>
            <a:r>
              <a:rPr lang="en-GB" sz="3200" b="1" dirty="0">
                <a:solidFill>
                  <a:schemeClr val="bg1"/>
                </a:solidFill>
              </a:rPr>
              <a:t> </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91150" y="1490637"/>
            <a:ext cx="7959312" cy="5932650"/>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1600" b="1" dirty="0">
                <a:solidFill>
                  <a:srgbClr val="0070C0"/>
                </a:solidFill>
              </a:rPr>
              <a:t>This Lecture will include the following points:</a:t>
            </a:r>
          </a:p>
          <a:p>
            <a:pPr marL="457200" indent="-457200" algn="just">
              <a:lnSpc>
                <a:spcPct val="200000"/>
              </a:lnSpc>
              <a:buFont typeface="Arial" panose="020B0604020202020204" pitchFamily="34" charset="0"/>
              <a:buChar char="•"/>
            </a:pPr>
            <a:r>
              <a:rPr lang="en-US" sz="1600" b="1" dirty="0">
                <a:solidFill>
                  <a:srgbClr val="0070C0"/>
                </a:solidFill>
                <a:latin typeface="Tajawal Medium" panose="00000600000000000000" pitchFamily="2" charset="-78"/>
                <a:cs typeface="Tajawal Medium" panose="00000600000000000000" pitchFamily="2" charset="-78"/>
              </a:rPr>
              <a:t>Course Description </a:t>
            </a:r>
          </a:p>
          <a:p>
            <a:pPr marL="457200" indent="-457200" algn="just">
              <a:lnSpc>
                <a:spcPct val="200000"/>
              </a:lnSpc>
              <a:buFont typeface="Arial" panose="020B0604020202020204" pitchFamily="34" charset="0"/>
              <a:buChar char="•"/>
            </a:pPr>
            <a:r>
              <a:rPr lang="en-GB" sz="1600" b="1" dirty="0">
                <a:solidFill>
                  <a:srgbClr val="0070C0"/>
                </a:solidFill>
              </a:rPr>
              <a:t> Learning Outcomes</a:t>
            </a:r>
          </a:p>
          <a:p>
            <a:pPr marL="457200" indent="-457200" algn="just">
              <a:lnSpc>
                <a:spcPct val="200000"/>
              </a:lnSpc>
              <a:buFont typeface="Arial" panose="020B0604020202020204" pitchFamily="34" charset="0"/>
              <a:buChar char="•"/>
            </a:pPr>
            <a:r>
              <a:rPr lang="en-US" sz="1600" b="1" dirty="0">
                <a:solidFill>
                  <a:srgbClr val="0070C0"/>
                </a:solidFill>
                <a:latin typeface="Tajawal Medium" panose="00000600000000000000" pitchFamily="2" charset="-78"/>
                <a:cs typeface="Tajawal Medium" panose="00000600000000000000" pitchFamily="2" charset="-78"/>
              </a:rPr>
              <a:t>Topics</a:t>
            </a:r>
          </a:p>
          <a:p>
            <a:pPr marL="457200" indent="-457200" algn="just">
              <a:lnSpc>
                <a:spcPct val="200000"/>
              </a:lnSpc>
              <a:buFont typeface="Arial" panose="020B0604020202020204" pitchFamily="34" charset="0"/>
              <a:buChar char="•"/>
            </a:pPr>
            <a:r>
              <a:rPr lang="en-GB" sz="1600" b="1" dirty="0">
                <a:solidFill>
                  <a:srgbClr val="0070C0"/>
                </a:solidFill>
              </a:rPr>
              <a:t>Recommended Reference</a:t>
            </a:r>
          </a:p>
          <a:p>
            <a:pPr marL="457200" indent="-457200" algn="just">
              <a:lnSpc>
                <a:spcPct val="200000"/>
              </a:lnSpc>
              <a:buFont typeface="Arial" panose="020B0604020202020204" pitchFamily="34" charset="0"/>
              <a:buChar char="•"/>
            </a:pPr>
            <a:r>
              <a:rPr lang="en-GB" sz="1600" b="1" dirty="0">
                <a:solidFill>
                  <a:srgbClr val="0070C0"/>
                </a:solidFill>
              </a:rPr>
              <a:t>User Experience Team of One</a:t>
            </a:r>
          </a:p>
          <a:p>
            <a:pPr marL="457200" indent="-457200" algn="just">
              <a:lnSpc>
                <a:spcPct val="200000"/>
              </a:lnSpc>
              <a:buFont typeface="Arial" panose="020B0604020202020204" pitchFamily="34" charset="0"/>
              <a:buChar char="•"/>
            </a:pPr>
            <a:r>
              <a:rPr lang="en-GB" sz="1600" b="1" dirty="0">
                <a:solidFill>
                  <a:srgbClr val="0070C0"/>
                </a:solidFill>
              </a:rPr>
              <a:t> What is a user experience team of one?</a:t>
            </a:r>
          </a:p>
          <a:p>
            <a:pPr marL="457200" indent="-457200" algn="just">
              <a:lnSpc>
                <a:spcPct val="200000"/>
              </a:lnSpc>
              <a:buFont typeface="Arial" panose="020B0604020202020204" pitchFamily="34" charset="0"/>
              <a:buChar char="•"/>
            </a:pPr>
            <a:r>
              <a:rPr lang="en-GB" sz="1600" b="1" dirty="0">
                <a:solidFill>
                  <a:srgbClr val="0070C0"/>
                </a:solidFill>
              </a:rPr>
              <a:t>Introduction.</a:t>
            </a:r>
          </a:p>
          <a:p>
            <a:pPr algn="just">
              <a:lnSpc>
                <a:spcPct val="200000"/>
              </a:lnSpc>
            </a:pPr>
            <a:endParaRPr lang="en-GB" sz="1600" b="1" dirty="0">
              <a:solidFill>
                <a:srgbClr val="0070C0"/>
              </a:solidFill>
            </a:endParaRPr>
          </a:p>
          <a:p>
            <a:pPr marL="457200" indent="-457200" algn="just">
              <a:lnSpc>
                <a:spcPct val="200000"/>
              </a:lnSpc>
              <a:buFont typeface="Arial" panose="020B0604020202020204" pitchFamily="34" charset="0"/>
              <a:buChar char="•"/>
            </a:pPr>
            <a:endParaRPr lang="en-GB" sz="1600" b="1" dirty="0">
              <a:solidFill>
                <a:srgbClr val="0070C0"/>
              </a:solidFill>
            </a:endParaRPr>
          </a:p>
          <a:p>
            <a:pPr marL="457200" indent="-457200" algn="just">
              <a:lnSpc>
                <a:spcPct val="200000"/>
              </a:lnSpc>
              <a:buFont typeface="Arial" panose="020B0604020202020204" pitchFamily="34" charset="0"/>
              <a:buChar char="•"/>
            </a:pPr>
            <a:endParaRPr lang="en-GB" sz="1600" b="1" dirty="0">
              <a:solidFill>
                <a:srgbClr val="0070C0"/>
              </a:solidFill>
            </a:endParaRPr>
          </a:p>
          <a:p>
            <a:pPr marL="457200" indent="-457200" algn="just">
              <a:lnSpc>
                <a:spcPct val="200000"/>
              </a:lnSpc>
              <a:buFont typeface="Arial" panose="020B0604020202020204" pitchFamily="34" charset="0"/>
              <a:buChar char="•"/>
            </a:pPr>
            <a:endParaRPr lang="en-GB" sz="1600" b="1"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71463372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5" end="5"/>
                                            </p:txEl>
                                          </p:spTgt>
                                        </p:tgtEl>
                                        <p:attrNameLst>
                                          <p:attrName>style.visibility</p:attrName>
                                        </p:attrNameLst>
                                      </p:cBhvr>
                                      <p:to>
                                        <p:strVal val="visible"/>
                                      </p:to>
                                    </p:set>
                                    <p:animEffect transition="in" filter="wipe(down)">
                                      <p:cBhvr>
                                        <p:cTn id="27" dur="500"/>
                                        <p:tgtEl>
                                          <p:spTgt spid="1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6" end="6"/>
                                            </p:txEl>
                                          </p:spTgt>
                                        </p:tgtEl>
                                        <p:attrNameLst>
                                          <p:attrName>style.visibility</p:attrName>
                                        </p:attrNameLst>
                                      </p:cBhvr>
                                      <p:to>
                                        <p:strVal val="visible"/>
                                      </p:to>
                                    </p:set>
                                    <p:animEffect transition="in" filter="wipe(down)">
                                      <p:cBhvr>
                                        <p:cTn id="32" dur="500"/>
                                        <p:tgtEl>
                                          <p:spTgt spid="1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7" end="7"/>
                                            </p:txEl>
                                          </p:spTgt>
                                        </p:tgtEl>
                                        <p:attrNameLst>
                                          <p:attrName>style.visibility</p:attrName>
                                        </p:attrNameLst>
                                      </p:cBhvr>
                                      <p:to>
                                        <p:strVal val="visible"/>
                                      </p:to>
                                    </p:set>
                                    <p:animEffect transition="in" filter="wipe(down)">
                                      <p:cBhvr>
                                        <p:cTn id="37" dur="500"/>
                                        <p:tgtEl>
                                          <p:spTgt spid="1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9">
                                            <p:txEl>
                                              <p:pRg st="1" end="1"/>
                                            </p:txEl>
                                          </p:spTgt>
                                        </p:tgtEl>
                                        <p:attrNameLst>
                                          <p:attrName>style.visibility</p:attrName>
                                        </p:attrNameLst>
                                      </p:cBhvr>
                                      <p:to>
                                        <p:strVal val="visible"/>
                                      </p:to>
                                    </p:set>
                                    <p:animEffect transition="in" filter="wipe(down)">
                                      <p:cBhvr>
                                        <p:cTn id="4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2" y="1779799"/>
            <a:ext cx="7959312" cy="3699474"/>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2000" b="1" dirty="0">
                <a:solidFill>
                  <a:srgbClr val="0070C0"/>
                </a:solidFill>
              </a:rPr>
              <a:t>This course will explore the ideas, topics and themes that have shaped current digital design practice.</a:t>
            </a:r>
          </a:p>
          <a:p>
            <a:pPr marL="457200" indent="-457200" algn="just">
              <a:lnSpc>
                <a:spcPct val="200000"/>
              </a:lnSpc>
              <a:buFont typeface="Arial" panose="020B0604020202020204" pitchFamily="34" charset="0"/>
              <a:buChar char="•"/>
            </a:pPr>
            <a:r>
              <a:rPr lang="en-GB" sz="2000" b="1" dirty="0">
                <a:solidFill>
                  <a:srgbClr val="0070C0"/>
                </a:solidFill>
              </a:rPr>
              <a:t>While practice-oriented or technical knowledge is a crucial element of digital design, developing an understanding of the underlying social, ethical and aesthetic issues challenging and motivating contemporary digital design culture is also essential.</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175628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GB" sz="1600" dirty="0">
                <a:solidFill>
                  <a:srgbClr val="0070C0"/>
                </a:solidFill>
              </a:rPr>
              <a:t>The course will encourage you to be self-reflexive of the concepts, decisions and assumptions involved in your digital design practice or scholarly work.</a:t>
            </a:r>
          </a:p>
          <a:p>
            <a:pPr algn="just">
              <a:lnSpc>
                <a:spcPct val="200000"/>
              </a:lnSpc>
            </a:pPr>
            <a:r>
              <a:rPr lang="en-GB" sz="1600" b="1" dirty="0">
                <a:solidFill>
                  <a:srgbClr val="0070C0"/>
                </a:solidFill>
              </a:rPr>
              <a:t>Central design debates and topics will be explored, including:</a:t>
            </a:r>
          </a:p>
          <a:p>
            <a:pPr marL="457200" indent="-457200" algn="just">
              <a:lnSpc>
                <a:spcPct val="200000"/>
              </a:lnSpc>
              <a:buFont typeface="+mj-lt"/>
              <a:buAutoNum type="arabicPeriod"/>
            </a:pPr>
            <a:r>
              <a:rPr lang="en-GB" sz="1600" dirty="0">
                <a:solidFill>
                  <a:srgbClr val="0070C0"/>
                </a:solidFill>
              </a:rPr>
              <a:t>Software/internet design history.</a:t>
            </a:r>
          </a:p>
          <a:p>
            <a:pPr marL="457200" indent="-457200" algn="just">
              <a:lnSpc>
                <a:spcPct val="200000"/>
              </a:lnSpc>
              <a:buFont typeface="+mj-lt"/>
              <a:buAutoNum type="arabicPeriod"/>
            </a:pPr>
            <a:r>
              <a:rPr lang="en-GB" sz="1600" dirty="0">
                <a:solidFill>
                  <a:srgbClr val="0070C0"/>
                </a:solidFill>
              </a:rPr>
              <a:t> User interface design.</a:t>
            </a:r>
          </a:p>
          <a:p>
            <a:pPr marL="457200" indent="-457200" algn="just">
              <a:lnSpc>
                <a:spcPct val="200000"/>
              </a:lnSpc>
              <a:buFont typeface="+mj-lt"/>
              <a:buAutoNum type="arabicPeriod"/>
            </a:pPr>
            <a:r>
              <a:rPr lang="en-GB" sz="1600" dirty="0">
                <a:solidFill>
                  <a:srgbClr val="0070C0"/>
                </a:solidFill>
              </a:rPr>
              <a:t> Collaborative or participatory design.</a:t>
            </a:r>
          </a:p>
          <a:p>
            <a:pPr marL="457200" indent="-457200" algn="just">
              <a:lnSpc>
                <a:spcPct val="200000"/>
              </a:lnSpc>
              <a:buFont typeface="+mj-lt"/>
              <a:buAutoNum type="arabicPeriod"/>
            </a:pPr>
            <a:r>
              <a:rPr lang="en-GB" sz="1600" dirty="0">
                <a:solidFill>
                  <a:srgbClr val="0070C0"/>
                </a:solidFill>
              </a:rPr>
              <a:t>Considerations of intellectual property </a:t>
            </a:r>
          </a:p>
          <a:p>
            <a:pPr marL="457200" indent="-457200" algn="just">
              <a:lnSpc>
                <a:spcPct val="200000"/>
              </a:lnSpc>
              <a:buFont typeface="+mj-lt"/>
              <a:buAutoNum type="arabicPeriod"/>
            </a:pPr>
            <a:r>
              <a:rPr lang="en-GB" sz="1600" dirty="0">
                <a:solidFill>
                  <a:srgbClr val="0070C0"/>
                </a:solidFill>
              </a:rPr>
              <a:t>Creative commons.</a:t>
            </a:r>
          </a:p>
        </p:txBody>
      </p:sp>
      <p:pic>
        <p:nvPicPr>
          <p:cNvPr id="1026" name="Picture 2" descr="نتيجة بحث الصور عن ‪interaction design‬‏">
            <a:extLst>
              <a:ext uri="{FF2B5EF4-FFF2-40B4-BE49-F238E27FC236}">
                <a16:creationId xmlns:a16="http://schemas.microsoft.com/office/drawing/2014/main" id="{45C0B825-6253-1C82-EAAE-905A4C460CA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5666" y="1808380"/>
            <a:ext cx="2305050" cy="1152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نتيجة بحث الصور عن ‪interaction design‬‏">
            <a:extLst>
              <a:ext uri="{FF2B5EF4-FFF2-40B4-BE49-F238E27FC236}">
                <a16:creationId xmlns:a16="http://schemas.microsoft.com/office/drawing/2014/main" id="{60F80098-A5CF-05D2-4938-0B6DF445E39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84128" y="3514323"/>
            <a:ext cx="2305050" cy="162373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F937AF8-4B31-D466-D01C-09047526D71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6372638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wipe(down)">
                                      <p:cBhvr>
                                        <p:cTn id="37" dur="5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2" y="1779799"/>
            <a:ext cx="7959312" cy="3699474"/>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2000" dirty="0">
                <a:solidFill>
                  <a:srgbClr val="0070C0"/>
                </a:solidFill>
              </a:rPr>
              <a:t>We will explore theories of digital media and how they relate to current research and debates about </a:t>
            </a:r>
            <a:r>
              <a:rPr lang="en-GB" sz="2000" dirty="0">
                <a:solidFill>
                  <a:srgbClr val="FF0000"/>
                </a:solidFill>
              </a:rPr>
              <a:t>social media, virtual communities, mediated realities, and artificial intelligence</a:t>
            </a:r>
            <a:r>
              <a:rPr lang="en-GB" sz="2000" dirty="0">
                <a:solidFill>
                  <a:srgbClr val="0070C0"/>
                </a:solidFill>
              </a:rPr>
              <a:t>. The course is an exploration of the ways in which various forms of new media shapes, guides, intersects, influences, and bounds today’s culture in a variety of contexts from organizations to social and political movements. </a:t>
            </a:r>
          </a:p>
        </p:txBody>
      </p:sp>
      <p:pic>
        <p:nvPicPr>
          <p:cNvPr id="12" name="Picture 2" descr="Course Description | Faculty of Architecture">
            <a:extLst>
              <a:ext uri="{FF2B5EF4-FFF2-40B4-BE49-F238E27FC236}">
                <a16:creationId xmlns:a16="http://schemas.microsoft.com/office/drawing/2014/main" id="{668C2689-4095-03FE-A5B8-2F5A6B7F0F4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2663" y="2053737"/>
            <a:ext cx="2981325" cy="1375263"/>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A67545A6-0FFC-C0FF-FB99-AD7C3514B73A}"/>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40013" y="269432"/>
            <a:ext cx="3689463" cy="833433"/>
          </a:xfrm>
          <a:prstGeom prst="rect">
            <a:avLst/>
          </a:prstGeom>
          <a:noFill/>
        </p:spPr>
        <p:txBody>
          <a:bodyPr wrap="square" rtlCol="0">
            <a:spAutoFit/>
          </a:bodyPr>
          <a:lstStyle/>
          <a:p>
            <a:pPr algn="just">
              <a:lnSpc>
                <a:spcPct val="200000"/>
              </a:lnSpc>
            </a:pPr>
            <a:r>
              <a:rPr lang="en-GB" sz="2800" b="1" dirty="0">
                <a:solidFill>
                  <a:schemeClr val="bg1"/>
                </a:solidFill>
              </a:rPr>
              <a:t>Learning Outcomes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64865" y="1608802"/>
            <a:ext cx="8490078" cy="3699474"/>
          </a:xfrm>
          <a:prstGeom prst="rect">
            <a:avLst/>
          </a:prstGeom>
          <a:noFill/>
        </p:spPr>
        <p:txBody>
          <a:bodyPr wrap="square" rtlCol="0">
            <a:spAutoFit/>
          </a:bodyPr>
          <a:lstStyle/>
          <a:p>
            <a:pPr algn="just">
              <a:lnSpc>
                <a:spcPct val="200000"/>
              </a:lnSpc>
            </a:pPr>
            <a:r>
              <a:rPr lang="en-GB" sz="2000" b="1" dirty="0">
                <a:solidFill>
                  <a:srgbClr val="0070C0"/>
                </a:solidFill>
              </a:rPr>
              <a:t>After completing this course, students should be able to:</a:t>
            </a:r>
          </a:p>
          <a:p>
            <a:pPr marL="342900" indent="-342900" algn="just">
              <a:lnSpc>
                <a:spcPct val="200000"/>
              </a:lnSpc>
              <a:buFont typeface="Arial" panose="020B0604020202020204" pitchFamily="34" charset="0"/>
              <a:buChar char="•"/>
            </a:pPr>
            <a:r>
              <a:rPr lang="en-GB" sz="2000" dirty="0">
                <a:solidFill>
                  <a:srgbClr val="0070C0"/>
                </a:solidFill>
              </a:rPr>
              <a:t>Understanding and Exploring user </a:t>
            </a:r>
            <a:r>
              <a:rPr lang="en-GB" sz="2000" dirty="0">
                <a:solidFill>
                  <a:srgbClr val="FF0000"/>
                </a:solidFill>
              </a:rPr>
              <a:t>experience (UX) </a:t>
            </a:r>
            <a:r>
              <a:rPr lang="en-GB" sz="2000" dirty="0">
                <a:solidFill>
                  <a:srgbClr val="0070C0"/>
                </a:solidFill>
              </a:rPr>
              <a:t>and </a:t>
            </a:r>
            <a:r>
              <a:rPr lang="en-GB" sz="2000" dirty="0">
                <a:solidFill>
                  <a:srgbClr val="FF0000"/>
                </a:solidFill>
              </a:rPr>
              <a:t>user interface (UI) </a:t>
            </a:r>
            <a:r>
              <a:rPr lang="en-GB" sz="2000" dirty="0">
                <a:solidFill>
                  <a:srgbClr val="0070C0"/>
                </a:solidFill>
              </a:rPr>
              <a:t>design basics.</a:t>
            </a:r>
          </a:p>
          <a:p>
            <a:pPr marL="342900" indent="-342900" algn="just">
              <a:lnSpc>
                <a:spcPct val="200000"/>
              </a:lnSpc>
              <a:buFont typeface="Arial" panose="020B0604020202020204" pitchFamily="34" charset="0"/>
              <a:buChar char="•"/>
            </a:pPr>
            <a:r>
              <a:rPr lang="en-GB" sz="2000" dirty="0">
                <a:solidFill>
                  <a:srgbClr val="0070C0"/>
                </a:solidFill>
              </a:rPr>
              <a:t>Understanding the definition and </a:t>
            </a:r>
            <a:r>
              <a:rPr lang="en-GB" sz="2000" dirty="0">
                <a:solidFill>
                  <a:srgbClr val="FF0000"/>
                </a:solidFill>
              </a:rPr>
              <a:t>basic principles of UX Design</a:t>
            </a:r>
          </a:p>
          <a:p>
            <a:pPr marL="342900" indent="-342900" algn="just">
              <a:lnSpc>
                <a:spcPct val="200000"/>
              </a:lnSpc>
              <a:buFont typeface="Arial" panose="020B0604020202020204" pitchFamily="34" charset="0"/>
              <a:buChar char="•"/>
            </a:pPr>
            <a:r>
              <a:rPr lang="en-GB" sz="2000" dirty="0">
                <a:solidFill>
                  <a:srgbClr val="0070C0"/>
                </a:solidFill>
              </a:rPr>
              <a:t>Describe the </a:t>
            </a:r>
            <a:r>
              <a:rPr lang="en-GB" sz="2000" dirty="0">
                <a:solidFill>
                  <a:srgbClr val="FF0000"/>
                </a:solidFill>
              </a:rPr>
              <a:t>psychological influences behind human decisions </a:t>
            </a:r>
            <a:r>
              <a:rPr lang="en-GB" sz="2000" dirty="0">
                <a:solidFill>
                  <a:srgbClr val="0070C0"/>
                </a:solidFill>
              </a:rPr>
              <a:t>and </a:t>
            </a:r>
            <a:r>
              <a:rPr lang="en-GB" sz="2000" dirty="0" err="1">
                <a:solidFill>
                  <a:srgbClr val="0070C0"/>
                </a:solidFill>
              </a:rPr>
              <a:t>behaviors</a:t>
            </a:r>
            <a:endParaRPr lang="en-GB" sz="2000" dirty="0">
              <a:solidFill>
                <a:srgbClr val="0070C0"/>
              </a:solidFill>
            </a:endParaRPr>
          </a:p>
          <a:p>
            <a:pPr marL="342900" indent="-342900" algn="just">
              <a:lnSpc>
                <a:spcPct val="200000"/>
              </a:lnSpc>
              <a:buFont typeface="Arial" panose="020B0604020202020204" pitchFamily="34" charset="0"/>
              <a:buChar char="•"/>
            </a:pPr>
            <a:r>
              <a:rPr lang="en-GB" sz="2000" dirty="0">
                <a:solidFill>
                  <a:srgbClr val="0070C0"/>
                </a:solidFill>
              </a:rPr>
              <a:t>Explain the different components of the User Experience.  </a:t>
            </a:r>
          </a:p>
        </p:txBody>
      </p:sp>
      <p:pic>
        <p:nvPicPr>
          <p:cNvPr id="4098" name="Picture 2" descr="Importance of learning outcomes">
            <a:extLst>
              <a:ext uri="{FF2B5EF4-FFF2-40B4-BE49-F238E27FC236}">
                <a16:creationId xmlns:a16="http://schemas.microsoft.com/office/drawing/2014/main" id="{47BA3598-A351-F230-C116-A3A8D25CA4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7528" y="3099560"/>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ourse Description | Faculty of Architecture">
            <a:extLst>
              <a:ext uri="{FF2B5EF4-FFF2-40B4-BE49-F238E27FC236}">
                <a16:creationId xmlns:a16="http://schemas.microsoft.com/office/drawing/2014/main" id="{C1E73CD0-BBD6-333B-07CD-AADA33A9900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07528" y="1724296"/>
            <a:ext cx="2981325" cy="137526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48EED1FF-5AB4-6FFA-3DBE-43E539437C6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01811390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40013" y="269432"/>
            <a:ext cx="3689463" cy="833433"/>
          </a:xfrm>
          <a:prstGeom prst="rect">
            <a:avLst/>
          </a:prstGeom>
          <a:noFill/>
        </p:spPr>
        <p:txBody>
          <a:bodyPr wrap="square" rtlCol="0">
            <a:spAutoFit/>
          </a:bodyPr>
          <a:lstStyle/>
          <a:p>
            <a:pPr algn="just">
              <a:lnSpc>
                <a:spcPct val="200000"/>
              </a:lnSpc>
            </a:pPr>
            <a:r>
              <a:rPr lang="en-GB" sz="2800" b="1" dirty="0">
                <a:solidFill>
                  <a:schemeClr val="bg1"/>
                </a:solidFill>
              </a:rPr>
              <a:t>Learning Outcomes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3937" y="1515881"/>
            <a:ext cx="8490078" cy="4024435"/>
          </a:xfrm>
          <a:prstGeom prst="rect">
            <a:avLst/>
          </a:prstGeom>
          <a:noFill/>
        </p:spPr>
        <p:txBody>
          <a:bodyPr wrap="square" rtlCol="0">
            <a:spAutoFit/>
          </a:bodyPr>
          <a:lstStyle/>
          <a:p>
            <a:pPr algn="just">
              <a:lnSpc>
                <a:spcPct val="200000"/>
              </a:lnSpc>
            </a:pPr>
            <a:r>
              <a:rPr lang="en-GB" b="1" dirty="0">
                <a:solidFill>
                  <a:srgbClr val="0070C0"/>
                </a:solidFill>
              </a:rPr>
              <a:t>After completing this course, students should be able to:</a:t>
            </a:r>
          </a:p>
          <a:p>
            <a:pPr marL="285750" indent="-285750" algn="just">
              <a:lnSpc>
                <a:spcPct val="200000"/>
              </a:lnSpc>
              <a:buFont typeface="Arial" panose="020B0604020202020204" pitchFamily="34" charset="0"/>
              <a:buChar char="•"/>
            </a:pPr>
            <a:r>
              <a:rPr lang="en-GB" sz="1600" dirty="0">
                <a:solidFill>
                  <a:srgbClr val="0070C0"/>
                </a:solidFill>
              </a:rPr>
              <a:t>Learning the entirety of </a:t>
            </a:r>
            <a:r>
              <a:rPr lang="en-GB" sz="1600" dirty="0">
                <a:solidFill>
                  <a:srgbClr val="FF0000"/>
                </a:solidFill>
              </a:rPr>
              <a:t>the life cycle of the design process</a:t>
            </a:r>
          </a:p>
          <a:p>
            <a:pPr marL="285750" indent="-285750" algn="just">
              <a:lnSpc>
                <a:spcPct val="200000"/>
              </a:lnSpc>
              <a:buFont typeface="Arial" panose="020B0604020202020204" pitchFamily="34" charset="0"/>
              <a:buChar char="•"/>
            </a:pPr>
            <a:r>
              <a:rPr lang="en-GB" sz="1600" dirty="0">
                <a:solidFill>
                  <a:srgbClr val="0070C0"/>
                </a:solidFill>
              </a:rPr>
              <a:t>Design and conduct qualitative and quantitative user research studies to identify user needs</a:t>
            </a:r>
          </a:p>
          <a:p>
            <a:pPr marL="285750" indent="-285750" algn="just">
              <a:lnSpc>
                <a:spcPct val="200000"/>
              </a:lnSpc>
              <a:buFont typeface="Arial" panose="020B0604020202020204" pitchFamily="34" charset="0"/>
              <a:buChar char="•"/>
            </a:pPr>
            <a:r>
              <a:rPr lang="en-GB" sz="1600" dirty="0">
                <a:solidFill>
                  <a:srgbClr val="0070C0"/>
                </a:solidFill>
              </a:rPr>
              <a:t>Adopting the basics of human-computer interaction and the psychology behind user decision-making.</a:t>
            </a:r>
          </a:p>
          <a:p>
            <a:pPr marL="285750" indent="-285750" algn="just">
              <a:lnSpc>
                <a:spcPct val="200000"/>
              </a:lnSpc>
              <a:buFont typeface="Arial" panose="020B0604020202020204" pitchFamily="34" charset="0"/>
              <a:buChar char="•"/>
            </a:pPr>
            <a:r>
              <a:rPr lang="en-GB" sz="1600" dirty="0">
                <a:solidFill>
                  <a:srgbClr val="0070C0"/>
                </a:solidFill>
              </a:rPr>
              <a:t>Discovering the industry-standard tools and specific project deliverables in UI/UX.</a:t>
            </a:r>
          </a:p>
          <a:p>
            <a:pPr marL="285750" indent="-285750" algn="just">
              <a:lnSpc>
                <a:spcPct val="200000"/>
              </a:lnSpc>
              <a:buFont typeface="Arial" panose="020B0604020202020204" pitchFamily="34" charset="0"/>
              <a:buChar char="•"/>
            </a:pPr>
            <a:r>
              <a:rPr lang="en-GB" sz="1600" dirty="0">
                <a:solidFill>
                  <a:srgbClr val="0070C0"/>
                </a:solidFill>
              </a:rPr>
              <a:t>Critically review the literature to identify knowledge gaps and write a concept note for proposed future research Content details</a:t>
            </a:r>
          </a:p>
        </p:txBody>
      </p:sp>
      <p:pic>
        <p:nvPicPr>
          <p:cNvPr id="5" name="Picture 2" descr="Importance of learning outcomes">
            <a:extLst>
              <a:ext uri="{FF2B5EF4-FFF2-40B4-BE49-F238E27FC236}">
                <a16:creationId xmlns:a16="http://schemas.microsoft.com/office/drawing/2014/main" id="{EB34E6C6-5382-D93C-238B-2A0B1948FBA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7528" y="3099560"/>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ourse Description | Faculty of Architecture">
            <a:extLst>
              <a:ext uri="{FF2B5EF4-FFF2-40B4-BE49-F238E27FC236}">
                <a16:creationId xmlns:a16="http://schemas.microsoft.com/office/drawing/2014/main" id="{6B0F26E9-F4D5-1DFD-31CE-279D4C6F31D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07528" y="1724296"/>
            <a:ext cx="2981325" cy="137526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A02668B-AA11-D660-263F-851D5A56122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51460023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711389" y="1669531"/>
            <a:ext cx="7025567" cy="3748879"/>
          </a:xfrm>
          <a:prstGeom prst="rect">
            <a:avLst/>
          </a:prstGeom>
          <a:noFill/>
        </p:spPr>
        <p:txBody>
          <a:bodyPr wrap="square" rtlCol="0">
            <a:spAutoFit/>
          </a:bodyPr>
          <a:lstStyle/>
          <a:p>
            <a:pPr>
              <a:lnSpc>
                <a:spcPct val="200000"/>
              </a:lnSpc>
            </a:pPr>
            <a:r>
              <a:rPr lang="en-US" sz="2000" b="1" dirty="0">
                <a:solidFill>
                  <a:srgbClr val="0070C0"/>
                </a:solidFill>
              </a:rPr>
              <a:t>The following is the main content of this course:</a:t>
            </a:r>
            <a:endParaRPr lang="en-GB" sz="2000" b="1" dirty="0">
              <a:solidFill>
                <a:srgbClr val="0070C0"/>
              </a:solidFill>
            </a:endParaRPr>
          </a:p>
          <a:p>
            <a:pPr lvl="0">
              <a:lnSpc>
                <a:spcPct val="200000"/>
              </a:lnSpc>
            </a:pPr>
            <a:r>
              <a:rPr lang="en-US" sz="2000" b="1" dirty="0">
                <a:solidFill>
                  <a:srgbClr val="FF0000"/>
                </a:solidFill>
              </a:rPr>
              <a:t>Chapter 1: </a:t>
            </a:r>
            <a:r>
              <a:rPr lang="en-US" sz="2000" b="1" dirty="0">
                <a:solidFill>
                  <a:srgbClr val="0070C0"/>
                </a:solidFill>
              </a:rPr>
              <a:t>UX 101</a:t>
            </a:r>
            <a:endParaRPr lang="en-GB" sz="2000" b="1" dirty="0">
              <a:solidFill>
                <a:srgbClr val="0070C0"/>
              </a:solidFill>
            </a:endParaRPr>
          </a:p>
          <a:p>
            <a:pPr lvl="0">
              <a:lnSpc>
                <a:spcPct val="200000"/>
              </a:lnSpc>
            </a:pPr>
            <a:r>
              <a:rPr lang="en-US" sz="2000" b="1" dirty="0">
                <a:solidFill>
                  <a:srgbClr val="FF0000"/>
                </a:solidFill>
              </a:rPr>
              <a:t>Chapter 2: </a:t>
            </a:r>
            <a:r>
              <a:rPr lang="en-US" sz="2000" b="1" dirty="0">
                <a:solidFill>
                  <a:srgbClr val="0070C0"/>
                </a:solidFill>
              </a:rPr>
              <a:t>Getting Started</a:t>
            </a:r>
            <a:endParaRPr lang="en-GB" sz="2000" b="1" dirty="0">
              <a:solidFill>
                <a:srgbClr val="0070C0"/>
              </a:solidFill>
            </a:endParaRPr>
          </a:p>
          <a:p>
            <a:pPr lvl="0">
              <a:lnSpc>
                <a:spcPct val="200000"/>
              </a:lnSpc>
            </a:pPr>
            <a:r>
              <a:rPr lang="en-US" sz="2000" b="1" dirty="0">
                <a:solidFill>
                  <a:srgbClr val="FF0000"/>
                </a:solidFill>
              </a:rPr>
              <a:t>Chapter 3: </a:t>
            </a:r>
            <a:r>
              <a:rPr lang="en-US" sz="2000" b="1" dirty="0">
                <a:solidFill>
                  <a:srgbClr val="0070C0"/>
                </a:solidFill>
              </a:rPr>
              <a:t>Building Support for Your Work</a:t>
            </a:r>
            <a:endParaRPr lang="en-GB" sz="2000" b="1" dirty="0">
              <a:solidFill>
                <a:srgbClr val="0070C0"/>
              </a:solidFill>
            </a:endParaRPr>
          </a:p>
          <a:p>
            <a:pPr lvl="0">
              <a:lnSpc>
                <a:spcPct val="200000"/>
              </a:lnSpc>
            </a:pPr>
            <a:r>
              <a:rPr lang="en-US" sz="2000" b="1" dirty="0">
                <a:solidFill>
                  <a:srgbClr val="FF0000"/>
                </a:solidFill>
              </a:rPr>
              <a:t>Chapter 4: </a:t>
            </a:r>
            <a:r>
              <a:rPr lang="en-US" sz="2000" b="1" dirty="0">
                <a:solidFill>
                  <a:srgbClr val="0070C0"/>
                </a:solidFill>
              </a:rPr>
              <a:t>Growing Yourself and Your Career</a:t>
            </a:r>
            <a:endParaRPr lang="en-GB" sz="2000" b="1" dirty="0">
              <a:solidFill>
                <a:srgbClr val="0070C0"/>
              </a:solidFill>
            </a:endParaRPr>
          </a:p>
          <a:p>
            <a:pPr lvl="0">
              <a:lnSpc>
                <a:spcPct val="200000"/>
              </a:lnSpc>
            </a:pPr>
            <a:r>
              <a:rPr lang="en-US" sz="2000" b="1" dirty="0">
                <a:solidFill>
                  <a:srgbClr val="FF0000"/>
                </a:solidFill>
              </a:rPr>
              <a:t>Chapter 5: </a:t>
            </a:r>
            <a:r>
              <a:rPr lang="en-US" sz="2000" b="1" dirty="0">
                <a:solidFill>
                  <a:srgbClr val="0070C0"/>
                </a:solidFill>
              </a:rPr>
              <a:t>Planning and Discovery Methods</a:t>
            </a:r>
            <a:endParaRPr lang="en-GB" sz="2000" b="1" dirty="0">
              <a:solidFill>
                <a:srgbClr val="0070C0"/>
              </a:solidFill>
            </a:endParaRPr>
          </a:p>
        </p:txBody>
      </p:sp>
      <p:pic>
        <p:nvPicPr>
          <p:cNvPr id="8194" name="Picture 2" descr="UX Design 101: What is it and why does it matter?">
            <a:extLst>
              <a:ext uri="{FF2B5EF4-FFF2-40B4-BE49-F238E27FC236}">
                <a16:creationId xmlns:a16="http://schemas.microsoft.com/office/drawing/2014/main" id="{D6AC57D8-6089-0B55-7228-CF581DC205D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1341" y="1855973"/>
            <a:ext cx="2933700" cy="188000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43C02CA9-8361-9300-6291-1CF5F17B42A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733770" y="1633537"/>
            <a:ext cx="6920374" cy="3699474"/>
          </a:xfrm>
          <a:prstGeom prst="rect">
            <a:avLst/>
          </a:prstGeom>
          <a:noFill/>
        </p:spPr>
        <p:txBody>
          <a:bodyPr wrap="square" rtlCol="0">
            <a:spAutoFit/>
          </a:bodyPr>
          <a:lstStyle/>
          <a:p>
            <a:pPr>
              <a:lnSpc>
                <a:spcPct val="200000"/>
              </a:lnSpc>
            </a:pPr>
            <a:r>
              <a:rPr lang="en-US" sz="2000" b="1" dirty="0">
                <a:solidFill>
                  <a:srgbClr val="0070C0"/>
                </a:solidFill>
              </a:rPr>
              <a:t>The following is the main content of this course:</a:t>
            </a:r>
            <a:endParaRPr lang="en-GB" sz="2000" b="1" dirty="0">
              <a:solidFill>
                <a:srgbClr val="0070C0"/>
              </a:solidFill>
            </a:endParaRPr>
          </a:p>
          <a:p>
            <a:pPr lvl="0">
              <a:lnSpc>
                <a:spcPct val="200000"/>
              </a:lnSpc>
            </a:pPr>
            <a:r>
              <a:rPr lang="en-US" sz="2000" b="1" dirty="0">
                <a:solidFill>
                  <a:srgbClr val="FF0000"/>
                </a:solidFill>
              </a:rPr>
              <a:t>Chapter 6: </a:t>
            </a:r>
            <a:r>
              <a:rPr lang="en-US" sz="2000" b="1" dirty="0">
                <a:solidFill>
                  <a:srgbClr val="0070C0"/>
                </a:solidFill>
              </a:rPr>
              <a:t>Research Methods</a:t>
            </a:r>
            <a:endParaRPr lang="en-GB" sz="2000" b="1" dirty="0">
              <a:solidFill>
                <a:srgbClr val="0070C0"/>
              </a:solidFill>
            </a:endParaRPr>
          </a:p>
          <a:p>
            <a:pPr lvl="0">
              <a:lnSpc>
                <a:spcPct val="200000"/>
              </a:lnSpc>
            </a:pPr>
            <a:r>
              <a:rPr lang="en-US" sz="2000" b="1" dirty="0">
                <a:solidFill>
                  <a:srgbClr val="FF0000"/>
                </a:solidFill>
              </a:rPr>
              <a:t>Chapter 7:</a:t>
            </a:r>
            <a:r>
              <a:rPr lang="en-US" sz="2000" b="1" dirty="0">
                <a:solidFill>
                  <a:srgbClr val="0070C0"/>
                </a:solidFill>
              </a:rPr>
              <a:t> Design Methods</a:t>
            </a:r>
            <a:endParaRPr lang="en-GB" sz="2000" b="1" dirty="0">
              <a:solidFill>
                <a:srgbClr val="0070C0"/>
              </a:solidFill>
            </a:endParaRPr>
          </a:p>
          <a:p>
            <a:pPr lvl="0">
              <a:lnSpc>
                <a:spcPct val="200000"/>
              </a:lnSpc>
            </a:pPr>
            <a:r>
              <a:rPr lang="en-US" sz="2000" b="1" dirty="0">
                <a:solidFill>
                  <a:srgbClr val="FF0000"/>
                </a:solidFill>
              </a:rPr>
              <a:t>Chapter 8: </a:t>
            </a:r>
            <a:r>
              <a:rPr lang="en-US" sz="2000" b="1" dirty="0">
                <a:solidFill>
                  <a:srgbClr val="0070C0"/>
                </a:solidFill>
              </a:rPr>
              <a:t>Testing and Validation Methods</a:t>
            </a:r>
            <a:endParaRPr lang="en-GB" sz="2000" b="1" dirty="0">
              <a:solidFill>
                <a:srgbClr val="0070C0"/>
              </a:solidFill>
            </a:endParaRPr>
          </a:p>
          <a:p>
            <a:pPr lvl="0">
              <a:lnSpc>
                <a:spcPct val="200000"/>
              </a:lnSpc>
            </a:pPr>
            <a:r>
              <a:rPr lang="en-US" sz="2000" b="1" dirty="0">
                <a:solidFill>
                  <a:srgbClr val="FF0000"/>
                </a:solidFill>
              </a:rPr>
              <a:t>Chapter 9: </a:t>
            </a:r>
            <a:r>
              <a:rPr lang="en-US" sz="2000" b="1" dirty="0">
                <a:solidFill>
                  <a:srgbClr val="0070C0"/>
                </a:solidFill>
              </a:rPr>
              <a:t>Evangelism Methods</a:t>
            </a:r>
            <a:endParaRPr lang="en-GB" sz="2000" b="1" dirty="0">
              <a:solidFill>
                <a:srgbClr val="0070C0"/>
              </a:solidFill>
            </a:endParaRPr>
          </a:p>
          <a:p>
            <a:pPr lvl="0">
              <a:lnSpc>
                <a:spcPct val="200000"/>
              </a:lnSpc>
            </a:pPr>
            <a:r>
              <a:rPr lang="en-US" sz="2000" b="1" dirty="0">
                <a:solidFill>
                  <a:srgbClr val="FF0000"/>
                </a:solidFill>
              </a:rPr>
              <a:t>Chapter 10: </a:t>
            </a:r>
            <a:r>
              <a:rPr lang="en-US" sz="2000" b="1" dirty="0">
                <a:solidFill>
                  <a:srgbClr val="0070C0"/>
                </a:solidFill>
              </a:rPr>
              <a:t>What’s Next?</a:t>
            </a:r>
            <a:endParaRPr lang="en-GB" sz="2000" b="1" dirty="0">
              <a:solidFill>
                <a:srgbClr val="0070C0"/>
              </a:solidFill>
            </a:endParaRPr>
          </a:p>
        </p:txBody>
      </p:sp>
      <p:pic>
        <p:nvPicPr>
          <p:cNvPr id="9218" name="Picture 2" descr="UX design principles to make users love your app">
            <a:extLst>
              <a:ext uri="{FF2B5EF4-FFF2-40B4-BE49-F238E27FC236}">
                <a16:creationId xmlns:a16="http://schemas.microsoft.com/office/drawing/2014/main" id="{BB011F70-E9E4-2BB3-8FBC-F94649B06AF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1883074"/>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68E9EC5-F3AE-17B6-A994-C9CF57AB6234}"/>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61157207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54678" y="527742"/>
            <a:ext cx="4141869" cy="523220"/>
          </a:xfrm>
          <a:prstGeom prst="rect">
            <a:avLst/>
          </a:prstGeom>
          <a:noFill/>
        </p:spPr>
        <p:txBody>
          <a:bodyPr wrap="square" rtlCol="0">
            <a:spAutoFit/>
          </a:bodyPr>
          <a:lstStyle/>
          <a:p>
            <a:pPr algn="ctr"/>
            <a:r>
              <a:rPr lang="en-GB" sz="2800" b="1" dirty="0">
                <a:solidFill>
                  <a:schemeClr val="bg1"/>
                </a:solidFill>
              </a:rPr>
              <a:t>Recommended Reference</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818606" y="1756985"/>
            <a:ext cx="7637417" cy="1695208"/>
          </a:xfrm>
          <a:prstGeom prst="rect">
            <a:avLst/>
          </a:prstGeom>
          <a:noFill/>
        </p:spPr>
        <p:txBody>
          <a:bodyPr wrap="square" rtlCol="0">
            <a:spAutoFit/>
          </a:bodyPr>
          <a:lstStyle/>
          <a:p>
            <a:pPr>
              <a:lnSpc>
                <a:spcPct val="200000"/>
              </a:lnSpc>
            </a:pPr>
            <a:r>
              <a:rPr lang="en-US" sz="2800" b="1" dirty="0">
                <a:solidFill>
                  <a:srgbClr val="0070C0"/>
                </a:solidFill>
              </a:rPr>
              <a:t>The User Experience Team of One A Research and Design Survival Guide By Leah </a:t>
            </a:r>
            <a:r>
              <a:rPr lang="en-US" sz="2800" b="1" dirty="0" err="1">
                <a:solidFill>
                  <a:srgbClr val="0070C0"/>
                </a:solidFill>
              </a:rPr>
              <a:t>Buley</a:t>
            </a:r>
            <a:r>
              <a:rPr lang="en-US" sz="2800" b="1" dirty="0">
                <a:solidFill>
                  <a:srgbClr val="0070C0"/>
                </a:solidFill>
              </a:rPr>
              <a:t>.</a:t>
            </a:r>
            <a:endParaRPr lang="en-GB" sz="2800" b="1" dirty="0">
              <a:solidFill>
                <a:srgbClr val="0070C0"/>
              </a:solidFill>
            </a:endParaRPr>
          </a:p>
        </p:txBody>
      </p:sp>
      <p:pic>
        <p:nvPicPr>
          <p:cNvPr id="5126" name="Picture 6">
            <a:extLst>
              <a:ext uri="{FF2B5EF4-FFF2-40B4-BE49-F238E27FC236}">
                <a16:creationId xmlns:a16="http://schemas.microsoft.com/office/drawing/2014/main" id="{4E1DBC34-A28E-6EFE-06C1-9C4E8B5E0CF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0111" y="843688"/>
            <a:ext cx="2981325" cy="47625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3D7DCEE-490B-CC65-E526-DCB6AF2D3146}"/>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38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3937879" cy="727571"/>
          </a:xfrm>
          <a:prstGeom prst="rect">
            <a:avLst/>
          </a:prstGeom>
          <a:noFill/>
        </p:spPr>
        <p:txBody>
          <a:bodyPr wrap="square" rtlCol="0">
            <a:spAutoFit/>
          </a:bodyPr>
          <a:lstStyle/>
          <a:p>
            <a:pPr>
              <a:lnSpc>
                <a:spcPct val="200000"/>
              </a:lnSpc>
            </a:pPr>
            <a:r>
              <a:rPr lang="en-GB" sz="2400" b="1" dirty="0">
                <a:solidFill>
                  <a:srgbClr val="FF0000"/>
                </a:solidFill>
              </a:rPr>
              <a:t>User Experience Team of One</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4137" y="1756985"/>
            <a:ext cx="7532914" cy="3737946"/>
          </a:xfrm>
          <a:prstGeom prst="rect">
            <a:avLst/>
          </a:prstGeom>
          <a:noFill/>
        </p:spPr>
        <p:txBody>
          <a:bodyPr wrap="square" rtlCol="0">
            <a:spAutoFit/>
          </a:bodyPr>
          <a:lstStyle/>
          <a:p>
            <a:pPr algn="just">
              <a:lnSpc>
                <a:spcPct val="150000"/>
              </a:lnSpc>
            </a:pPr>
            <a:r>
              <a:rPr lang="en-GB" sz="2000" b="1" dirty="0">
                <a:solidFill>
                  <a:srgbClr val="0070C0"/>
                </a:solidFill>
              </a:rPr>
              <a:t>The user experience team of one ethos is equal parts philosophy and  practice </a:t>
            </a:r>
            <a:r>
              <a:rPr lang="en-GB" sz="2000" b="1" dirty="0">
                <a:solidFill>
                  <a:srgbClr val="FF0000"/>
                </a:solidFill>
              </a:rPr>
              <a:t>(see Figure 1). </a:t>
            </a:r>
            <a:r>
              <a:rPr lang="en-GB" sz="2000" b="1" dirty="0">
                <a:solidFill>
                  <a:srgbClr val="0070C0"/>
                </a:solidFill>
              </a:rPr>
              <a:t>It focuses on having the right attitude, seeking out opportunities, being patient and inclusive, and doing the best work you can.</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 Between </a:t>
            </a:r>
            <a:r>
              <a:rPr lang="en-GB" sz="2000" b="1" dirty="0">
                <a:solidFill>
                  <a:srgbClr val="FF0000"/>
                </a:solidFill>
              </a:rPr>
              <a:t>philosophy</a:t>
            </a:r>
            <a:r>
              <a:rPr lang="en-GB" sz="2000" b="1" dirty="0">
                <a:solidFill>
                  <a:srgbClr val="0070C0"/>
                </a:solidFill>
              </a:rPr>
              <a:t> and </a:t>
            </a:r>
            <a:r>
              <a:rPr lang="en-GB" sz="2000" b="1" dirty="0">
                <a:solidFill>
                  <a:srgbClr val="FF0000"/>
                </a:solidFill>
              </a:rPr>
              <a:t>practice</a:t>
            </a:r>
            <a:r>
              <a:rPr lang="en-GB" sz="2000" b="1" dirty="0">
                <a:solidFill>
                  <a:srgbClr val="0070C0"/>
                </a:solidFill>
              </a:rPr>
              <a:t>, this book covers not just guiding principles, but also the nuts and bolts of how to successfully run a UX project as a team of one.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6">
            <a:extLst>
              <a:ext uri="{FF2B5EF4-FFF2-40B4-BE49-F238E27FC236}">
                <a16:creationId xmlns:a16="http://schemas.microsoft.com/office/drawing/2014/main" id="{4F6CCD9F-361D-CD7A-02A4-968F28BA12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0111" y="843688"/>
            <a:ext cx="298132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61379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38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3937879" cy="727571"/>
          </a:xfrm>
          <a:prstGeom prst="rect">
            <a:avLst/>
          </a:prstGeom>
          <a:noFill/>
        </p:spPr>
        <p:txBody>
          <a:bodyPr wrap="square" rtlCol="0">
            <a:spAutoFit/>
          </a:bodyPr>
          <a:lstStyle/>
          <a:p>
            <a:pPr>
              <a:lnSpc>
                <a:spcPct val="200000"/>
              </a:lnSpc>
            </a:pPr>
            <a:r>
              <a:rPr lang="en-GB" sz="2400" b="1" dirty="0">
                <a:solidFill>
                  <a:schemeClr val="bg1"/>
                </a:solidFill>
              </a:rPr>
              <a:t>User Experience Team of One</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 name="Picture 10">
            <a:extLst>
              <a:ext uri="{FF2B5EF4-FFF2-40B4-BE49-F238E27FC236}">
                <a16:creationId xmlns:a16="http://schemas.microsoft.com/office/drawing/2014/main" id="{A7810727-85AE-816D-B385-FB4159624BFA}"/>
              </a:ext>
            </a:extLst>
          </p:cNvPr>
          <p:cNvPicPr>
            <a:picLocks noChangeAspect="1"/>
          </p:cNvPicPr>
          <p:nvPr/>
        </p:nvPicPr>
        <p:blipFill rotWithShape="1">
          <a:blip r:embed="rId8"/>
          <a:srcRect l="29759" t="39746" r="29924" b="15429"/>
          <a:stretch/>
        </p:blipFill>
        <p:spPr>
          <a:xfrm>
            <a:off x="651740" y="1729324"/>
            <a:ext cx="7081471" cy="3738471"/>
          </a:xfrm>
          <a:prstGeom prst="rect">
            <a:avLst/>
          </a:prstGeom>
        </p:spPr>
      </p:pic>
    </p:spTree>
    <p:extLst>
      <p:ext uri="{BB962C8B-B14F-4D97-AF65-F5344CB8AC3E}">
        <p14:creationId xmlns:p14="http://schemas.microsoft.com/office/powerpoint/2010/main" val="6428056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Philosophy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5" y="1595536"/>
            <a:ext cx="7968144" cy="3788858"/>
          </a:xfrm>
          <a:prstGeom prst="rect">
            <a:avLst/>
          </a:prstGeom>
          <a:noFill/>
        </p:spPr>
        <p:txBody>
          <a:bodyPr wrap="square" rtlCol="0">
            <a:spAutoFit/>
          </a:bodyPr>
          <a:lstStyle/>
          <a:p>
            <a:pPr>
              <a:lnSpc>
                <a:spcPct val="150000"/>
              </a:lnSpc>
            </a:pPr>
            <a:r>
              <a:rPr lang="en-GB" b="1" dirty="0">
                <a:solidFill>
                  <a:srgbClr val="0070C0"/>
                </a:solidFill>
              </a:rPr>
              <a:t>Part I, “</a:t>
            </a:r>
            <a:r>
              <a:rPr lang="en-GB" b="1" dirty="0">
                <a:solidFill>
                  <a:srgbClr val="FF0000"/>
                </a:solidFill>
              </a:rPr>
              <a:t>Philosophy</a:t>
            </a:r>
            <a:r>
              <a:rPr lang="en-GB" b="1" dirty="0">
                <a:solidFill>
                  <a:srgbClr val="0070C0"/>
                </a:solidFill>
              </a:rPr>
              <a:t>,” is a frank walk-through of the UX team of one’s concerns, from start to finish. In this section, I’ll explain what it means to be a UX team of one, how to establish a successful foundation, how to grow yourself and your career, and how to involve others and build support for UX along the way.</a:t>
            </a:r>
          </a:p>
          <a:p>
            <a:pPr>
              <a:lnSpc>
                <a:spcPct val="150000"/>
              </a:lnSpc>
            </a:pPr>
            <a:r>
              <a:rPr lang="en-GB" b="1" dirty="0">
                <a:solidFill>
                  <a:srgbClr val="0070C0"/>
                </a:solidFill>
              </a:rPr>
              <a:t> </a:t>
            </a:r>
          </a:p>
          <a:p>
            <a:pPr>
              <a:lnSpc>
                <a:spcPct val="150000"/>
              </a:lnSpc>
            </a:pPr>
            <a:r>
              <a:rPr lang="en-GB" b="1" dirty="0">
                <a:solidFill>
                  <a:srgbClr val="FF0000"/>
                </a:solidFill>
              </a:rPr>
              <a:t>Chapter 1, </a:t>
            </a:r>
            <a:r>
              <a:rPr lang="en-GB" b="1" dirty="0">
                <a:solidFill>
                  <a:srgbClr val="0070C0"/>
                </a:solidFill>
              </a:rPr>
              <a:t>“UX 101,” gives an overview of what UX is, how it came to be, and what it takes to be a UX practitioner.</a:t>
            </a:r>
          </a:p>
          <a:p>
            <a:pPr>
              <a:lnSpc>
                <a:spcPct val="150000"/>
              </a:lnSpc>
            </a:pPr>
            <a:r>
              <a:rPr lang="en-GB" b="1" dirty="0">
                <a:solidFill>
                  <a:srgbClr val="FF0000"/>
                </a:solidFill>
              </a:rPr>
              <a:t>Chapter 2, </a:t>
            </a:r>
            <a:r>
              <a:rPr lang="en-GB" b="1" dirty="0">
                <a:solidFill>
                  <a:srgbClr val="0070C0"/>
                </a:solidFill>
              </a:rPr>
              <a:t>“Getting Started,” focuses on how to begin, including the fundamentals of user research and design for the new and aspiring UX team of one.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0183411A-C265-F00D-1A8D-C33EC363CFEC}"/>
              </a:ext>
            </a:extLst>
          </p:cNvPr>
          <p:cNvPicPr>
            <a:picLocks noChangeAspect="1"/>
          </p:cNvPicPr>
          <p:nvPr/>
        </p:nvPicPr>
        <p:blipFill rotWithShape="1">
          <a:blip r:embed="rId8"/>
          <a:srcRect l="33201" t="46578" r="44997" b="15429"/>
          <a:stretch/>
        </p:blipFill>
        <p:spPr>
          <a:xfrm>
            <a:off x="8691591" y="1420082"/>
            <a:ext cx="3177699" cy="2629404"/>
          </a:xfrm>
          <a:prstGeom prst="rect">
            <a:avLst/>
          </a:prstGeom>
        </p:spPr>
      </p:pic>
    </p:spTree>
    <p:extLst>
      <p:ext uri="{BB962C8B-B14F-4D97-AF65-F5344CB8AC3E}">
        <p14:creationId xmlns:p14="http://schemas.microsoft.com/office/powerpoint/2010/main" val="179094349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Philosophy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4072" y="1670988"/>
            <a:ext cx="8037957" cy="3913059"/>
          </a:xfrm>
          <a:prstGeom prst="rect">
            <a:avLst/>
          </a:prstGeom>
          <a:noFill/>
        </p:spPr>
        <p:txBody>
          <a:bodyPr wrap="square" rtlCol="0">
            <a:spAutoFit/>
          </a:bodyPr>
          <a:lstStyle/>
          <a:p>
            <a:pPr>
              <a:lnSpc>
                <a:spcPct val="150000"/>
              </a:lnSpc>
            </a:pPr>
            <a:r>
              <a:rPr lang="en-GB" sz="2400" b="1" dirty="0">
                <a:solidFill>
                  <a:srgbClr val="FF0000"/>
                </a:solidFill>
              </a:rPr>
              <a:t>Chapter 3, </a:t>
            </a:r>
            <a:r>
              <a:rPr lang="en-GB" sz="2400" b="1" dirty="0">
                <a:solidFill>
                  <a:srgbClr val="0070C0"/>
                </a:solidFill>
              </a:rPr>
              <a:t>“Building Support for Your Work,” addresses some of the most challenging parts of life as a team of one: how to build support and do great work in spite of real-world organizational and interpersonal constraints.</a:t>
            </a:r>
          </a:p>
          <a:p>
            <a:pPr>
              <a:lnSpc>
                <a:spcPct val="150000"/>
              </a:lnSpc>
            </a:pPr>
            <a:r>
              <a:rPr lang="en-GB" sz="2400" b="1" dirty="0">
                <a:solidFill>
                  <a:srgbClr val="FF0000"/>
                </a:solidFill>
              </a:rPr>
              <a:t>Chapter 4, </a:t>
            </a:r>
            <a:r>
              <a:rPr lang="en-GB" sz="2400" b="1" dirty="0">
                <a:solidFill>
                  <a:srgbClr val="0070C0"/>
                </a:solidFill>
              </a:rPr>
              <a:t>“Growing Yourself and Your Career,” is a blueprint for thriving and flourishing as you grow yourself and your career in user experience.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8"/>
          <a:srcRect l="33201" t="46578" r="44997" b="15429"/>
          <a:stretch/>
        </p:blipFill>
        <p:spPr>
          <a:xfrm>
            <a:off x="8739393" y="1472333"/>
            <a:ext cx="3177699" cy="2629404"/>
          </a:xfrm>
          <a:prstGeom prst="rect">
            <a:avLst/>
          </a:prstGeom>
        </p:spPr>
      </p:pic>
    </p:spTree>
    <p:extLst>
      <p:ext uri="{BB962C8B-B14F-4D97-AF65-F5344CB8AC3E}">
        <p14:creationId xmlns:p14="http://schemas.microsoft.com/office/powerpoint/2010/main" val="15050702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4072" y="1670988"/>
            <a:ext cx="8037957" cy="3747436"/>
          </a:xfrm>
          <a:prstGeom prst="rect">
            <a:avLst/>
          </a:prstGeom>
          <a:noFill/>
        </p:spPr>
        <p:txBody>
          <a:bodyPr wrap="square" rtlCol="0">
            <a:spAutoFit/>
          </a:bodyPr>
          <a:lstStyle/>
          <a:p>
            <a:pPr algn="just">
              <a:lnSpc>
                <a:spcPct val="150000"/>
              </a:lnSpc>
            </a:pPr>
            <a:r>
              <a:rPr lang="en-GB" sz="1600" b="1" dirty="0">
                <a:solidFill>
                  <a:srgbClr val="0070C0"/>
                </a:solidFill>
              </a:rPr>
              <a:t> In Part II, “</a:t>
            </a:r>
            <a:r>
              <a:rPr lang="en-GB" sz="1600" b="1" dirty="0">
                <a:solidFill>
                  <a:srgbClr val="FF0000"/>
                </a:solidFill>
              </a:rPr>
              <a:t>Practice</a:t>
            </a:r>
            <a:r>
              <a:rPr lang="en-GB" sz="1600" b="1" dirty="0">
                <a:solidFill>
                  <a:srgbClr val="0070C0"/>
                </a:solidFill>
              </a:rPr>
              <a:t>,” I’ll focus on the nuts and bolts of user experience work. This half of the book is intended to function as a ready reference, full of practical methods that have been selected and, in some cases, adapted to fit the realities of a UX team- of -one’s situation. What is this reality? Most importantly, teams of one must rely heavily on their non-UX colleagues to help them get work done. </a:t>
            </a:r>
          </a:p>
          <a:p>
            <a:pPr algn="just">
              <a:lnSpc>
                <a:spcPct val="150000"/>
              </a:lnSpc>
            </a:pPr>
            <a:endParaRPr lang="en-GB" sz="1600" b="1" dirty="0">
              <a:solidFill>
                <a:srgbClr val="0070C0"/>
              </a:solidFill>
            </a:endParaRPr>
          </a:p>
          <a:p>
            <a:pPr algn="just">
              <a:lnSpc>
                <a:spcPct val="150000"/>
              </a:lnSpc>
            </a:pPr>
            <a:r>
              <a:rPr lang="en-GB" sz="1600" b="1" dirty="0">
                <a:solidFill>
                  <a:srgbClr val="0070C0"/>
                </a:solidFill>
              </a:rPr>
              <a:t>That means there is a preference here for methods that can be done in a quick-and-dirty fashion, and an even greater bias toward methods that invite collaboration and cross-functional participation. In some cases, these methods may already be familiar to you, but the approach and tips are adapted for the work of a team of one</a:t>
            </a: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8"/>
          <a:srcRect l="33201" t="46578" r="44997" b="15429"/>
          <a:stretch/>
        </p:blipFill>
        <p:spPr>
          <a:xfrm>
            <a:off x="8739393" y="1472333"/>
            <a:ext cx="3177699" cy="2629404"/>
          </a:xfrm>
          <a:prstGeom prst="rect">
            <a:avLst/>
          </a:prstGeom>
        </p:spPr>
      </p:pic>
    </p:spTree>
    <p:extLst>
      <p:ext uri="{BB962C8B-B14F-4D97-AF65-F5344CB8AC3E}">
        <p14:creationId xmlns:p14="http://schemas.microsoft.com/office/powerpoint/2010/main" val="40533751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4072" y="1670988"/>
            <a:ext cx="8037957" cy="4204356"/>
          </a:xfrm>
          <a:prstGeom prst="rect">
            <a:avLst/>
          </a:prstGeom>
          <a:noFill/>
        </p:spPr>
        <p:txBody>
          <a:bodyPr wrap="square" rtlCol="0">
            <a:spAutoFit/>
          </a:bodyPr>
          <a:lstStyle/>
          <a:p>
            <a:pPr algn="just">
              <a:lnSpc>
                <a:spcPct val="150000"/>
              </a:lnSpc>
            </a:pPr>
            <a:r>
              <a:rPr lang="en-GB" b="1" dirty="0">
                <a:solidFill>
                  <a:srgbClr val="FF0000"/>
                </a:solidFill>
              </a:rPr>
              <a:t>Chapter 5</a:t>
            </a:r>
            <a:r>
              <a:rPr lang="en-GB" b="1" dirty="0">
                <a:solidFill>
                  <a:srgbClr val="0070C0"/>
                </a:solidFill>
              </a:rPr>
              <a:t>, “</a:t>
            </a:r>
            <a:r>
              <a:rPr lang="en-GB" b="1" dirty="0">
                <a:solidFill>
                  <a:srgbClr val="FF0000"/>
                </a:solidFill>
              </a:rPr>
              <a:t>Planning and Discovery Methods,” </a:t>
            </a:r>
            <a:r>
              <a:rPr lang="en-GB" b="1" dirty="0">
                <a:solidFill>
                  <a:srgbClr val="0070C0"/>
                </a:solidFill>
              </a:rPr>
              <a:t>helps you set up a UX project for success. It includes planning and discovery of the team’s requirements and expectations. It also covers techniques for establishing a shared UX strategy with the team.</a:t>
            </a:r>
          </a:p>
          <a:p>
            <a:pPr algn="just">
              <a:lnSpc>
                <a:spcPct val="150000"/>
              </a:lnSpc>
            </a:pPr>
            <a:r>
              <a:rPr lang="en-GB" b="1" dirty="0">
                <a:solidFill>
                  <a:srgbClr val="FF0000"/>
                </a:solidFill>
              </a:rPr>
              <a:t>Chapter 6, </a:t>
            </a:r>
            <a:r>
              <a:rPr lang="en-GB" b="1" dirty="0">
                <a:solidFill>
                  <a:srgbClr val="0070C0"/>
                </a:solidFill>
              </a:rPr>
              <a:t>“</a:t>
            </a:r>
            <a:r>
              <a:rPr lang="en-GB" b="1" dirty="0">
                <a:solidFill>
                  <a:srgbClr val="FF0000"/>
                </a:solidFill>
              </a:rPr>
              <a:t>Research Methods,” </a:t>
            </a:r>
            <a:r>
              <a:rPr lang="en-GB" b="1" dirty="0">
                <a:solidFill>
                  <a:srgbClr val="0070C0"/>
                </a:solidFill>
              </a:rPr>
              <a:t>is all about research. This includes research with users, the </a:t>
            </a:r>
            <a:r>
              <a:rPr lang="en-GB" b="1" dirty="0" err="1">
                <a:solidFill>
                  <a:srgbClr val="0070C0"/>
                </a:solidFill>
              </a:rPr>
              <a:t>centerpiece</a:t>
            </a:r>
            <a:r>
              <a:rPr lang="en-GB" b="1" dirty="0">
                <a:solidFill>
                  <a:srgbClr val="0070C0"/>
                </a:solidFill>
              </a:rPr>
              <a:t> of a UX practice, as well as research into competitors and best practices.</a:t>
            </a:r>
          </a:p>
          <a:p>
            <a:pPr algn="just">
              <a:lnSpc>
                <a:spcPct val="150000"/>
              </a:lnSpc>
            </a:pPr>
            <a:r>
              <a:rPr lang="en-GB" b="1" dirty="0">
                <a:solidFill>
                  <a:srgbClr val="FF0000"/>
                </a:solidFill>
              </a:rPr>
              <a:t>Chapter 7, </a:t>
            </a:r>
            <a:r>
              <a:rPr lang="en-GB" b="1" dirty="0">
                <a:solidFill>
                  <a:srgbClr val="0070C0"/>
                </a:solidFill>
              </a:rPr>
              <a:t>“</a:t>
            </a:r>
            <a:r>
              <a:rPr lang="en-GB" b="1" dirty="0">
                <a:solidFill>
                  <a:srgbClr val="FF0000"/>
                </a:solidFill>
              </a:rPr>
              <a:t>Design Methods,” </a:t>
            </a:r>
            <a:r>
              <a:rPr lang="en-GB" b="1" dirty="0">
                <a:solidFill>
                  <a:srgbClr val="0070C0"/>
                </a:solidFill>
              </a:rPr>
              <a:t>covers methods and techniques for inclusive and participatory user experience design.</a:t>
            </a:r>
          </a:p>
          <a:p>
            <a:pPr algn="just">
              <a:lnSpc>
                <a:spcPct val="15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8"/>
          <a:srcRect l="33201" t="46578" r="44997" b="15429"/>
          <a:stretch/>
        </p:blipFill>
        <p:spPr>
          <a:xfrm>
            <a:off x="8739393" y="1472333"/>
            <a:ext cx="3177699" cy="2629404"/>
          </a:xfrm>
          <a:prstGeom prst="rect">
            <a:avLst/>
          </a:prstGeom>
        </p:spPr>
      </p:pic>
    </p:spTree>
    <p:extLst>
      <p:ext uri="{BB962C8B-B14F-4D97-AF65-F5344CB8AC3E}">
        <p14:creationId xmlns:p14="http://schemas.microsoft.com/office/powerpoint/2010/main" val="13957511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4072" y="1670988"/>
            <a:ext cx="8037957" cy="4116768"/>
          </a:xfrm>
          <a:prstGeom prst="rect">
            <a:avLst/>
          </a:prstGeom>
          <a:noFill/>
        </p:spPr>
        <p:txBody>
          <a:bodyPr wrap="square" rtlCol="0">
            <a:spAutoFit/>
          </a:bodyPr>
          <a:lstStyle/>
          <a:p>
            <a:pPr algn="just">
              <a:lnSpc>
                <a:spcPct val="150000"/>
              </a:lnSpc>
            </a:pPr>
            <a:r>
              <a:rPr lang="en-GB" sz="1600" b="1" dirty="0">
                <a:solidFill>
                  <a:srgbClr val="FF0000"/>
                </a:solidFill>
              </a:rPr>
              <a:t>Chapter 8, </a:t>
            </a:r>
            <a:r>
              <a:rPr lang="en-GB" sz="1600" b="1" dirty="0">
                <a:solidFill>
                  <a:srgbClr val="0070C0"/>
                </a:solidFill>
              </a:rPr>
              <a:t>“</a:t>
            </a:r>
            <a:r>
              <a:rPr lang="en-GB" sz="1600" b="1" dirty="0">
                <a:solidFill>
                  <a:srgbClr val="FF0000"/>
                </a:solidFill>
              </a:rPr>
              <a:t>Testing and Validation Methods</a:t>
            </a:r>
            <a:r>
              <a:rPr lang="en-GB" sz="1600" b="1" dirty="0">
                <a:solidFill>
                  <a:srgbClr val="0070C0"/>
                </a:solidFill>
              </a:rPr>
              <a:t>,” provides methods for validating that your strategy, research, and design work has led you in the right direction.</a:t>
            </a:r>
          </a:p>
          <a:p>
            <a:pPr algn="just">
              <a:lnSpc>
                <a:spcPct val="150000"/>
              </a:lnSpc>
            </a:pPr>
            <a:endParaRPr lang="en-GB" sz="1600" b="1" dirty="0">
              <a:solidFill>
                <a:srgbClr val="0070C0"/>
              </a:solidFill>
            </a:endParaRPr>
          </a:p>
          <a:p>
            <a:pPr algn="just">
              <a:lnSpc>
                <a:spcPct val="150000"/>
              </a:lnSpc>
            </a:pPr>
            <a:r>
              <a:rPr lang="en-GB" sz="1600" b="1" dirty="0">
                <a:solidFill>
                  <a:srgbClr val="FF0000"/>
                </a:solidFill>
              </a:rPr>
              <a:t>Chapter 9, </a:t>
            </a:r>
            <a:r>
              <a:rPr lang="en-GB" sz="1600" b="1" dirty="0">
                <a:solidFill>
                  <a:srgbClr val="0070C0"/>
                </a:solidFill>
              </a:rPr>
              <a:t>“</a:t>
            </a:r>
            <a:r>
              <a:rPr lang="en-GB" sz="1600" b="1" dirty="0">
                <a:solidFill>
                  <a:srgbClr val="FF0000"/>
                </a:solidFill>
              </a:rPr>
              <a:t>Evangelism Methods</a:t>
            </a:r>
            <a:r>
              <a:rPr lang="en-GB" sz="1600" b="1" dirty="0">
                <a:solidFill>
                  <a:srgbClr val="0070C0"/>
                </a:solidFill>
              </a:rPr>
              <a:t>,” brings our discussion of philosophy and practice full circle, and finishes up with approaches for building support and awareness of UX throughout your organization.</a:t>
            </a:r>
          </a:p>
          <a:p>
            <a:pPr algn="just">
              <a:lnSpc>
                <a:spcPct val="150000"/>
              </a:lnSpc>
            </a:pPr>
            <a:endParaRPr lang="en-GB" sz="1600" b="1" dirty="0">
              <a:solidFill>
                <a:srgbClr val="0070C0"/>
              </a:solidFill>
            </a:endParaRPr>
          </a:p>
          <a:p>
            <a:pPr algn="just">
              <a:lnSpc>
                <a:spcPct val="150000"/>
              </a:lnSpc>
            </a:pPr>
            <a:endParaRPr lang="en-GB" sz="1600" b="1" dirty="0">
              <a:solidFill>
                <a:srgbClr val="0070C0"/>
              </a:solidFill>
            </a:endParaRPr>
          </a:p>
          <a:p>
            <a:pPr algn="just">
              <a:lnSpc>
                <a:spcPct val="150000"/>
              </a:lnSpc>
            </a:pPr>
            <a:r>
              <a:rPr lang="en-GB" sz="1600" b="1" dirty="0">
                <a:solidFill>
                  <a:srgbClr val="FF0000"/>
                </a:solidFill>
              </a:rPr>
              <a:t>Chapter 10, </a:t>
            </a:r>
            <a:r>
              <a:rPr lang="en-GB" sz="1600" b="1" dirty="0">
                <a:solidFill>
                  <a:srgbClr val="0070C0"/>
                </a:solidFill>
              </a:rPr>
              <a:t>“What’s Next,” closes with a personal challenge for you to think critically about where you’re taking your work in UX and how it aligns with the growth of the field overall.</a:t>
            </a:r>
          </a:p>
          <a:p>
            <a:pPr algn="just">
              <a:lnSpc>
                <a:spcPct val="15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8"/>
          <a:srcRect l="33201" t="46578" r="44997" b="15429"/>
          <a:stretch/>
        </p:blipFill>
        <p:spPr>
          <a:xfrm>
            <a:off x="8739393" y="1472333"/>
            <a:ext cx="3177699" cy="2629404"/>
          </a:xfrm>
          <a:prstGeom prst="rect">
            <a:avLst/>
          </a:prstGeom>
        </p:spPr>
      </p:pic>
    </p:spTree>
    <p:extLst>
      <p:ext uri="{BB962C8B-B14F-4D97-AF65-F5344CB8AC3E}">
        <p14:creationId xmlns:p14="http://schemas.microsoft.com/office/powerpoint/2010/main" val="30783373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09124" y="531698"/>
            <a:ext cx="4512991" cy="506292"/>
          </a:xfrm>
          <a:prstGeom prst="rect">
            <a:avLst/>
          </a:prstGeom>
          <a:noFill/>
        </p:spPr>
        <p:txBody>
          <a:bodyPr wrap="square" rtlCol="0">
            <a:spAutoFit/>
          </a:bodyPr>
          <a:lstStyle/>
          <a:p>
            <a:pPr algn="just">
              <a:lnSpc>
                <a:spcPct val="150000"/>
              </a:lnSpc>
            </a:pPr>
            <a:r>
              <a:rPr lang="en-GB" sz="2000" b="1" dirty="0">
                <a:solidFill>
                  <a:schemeClr val="bg1"/>
                </a:solidFill>
              </a:rPr>
              <a:t> What is a user experience team of one?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4072" y="1670988"/>
            <a:ext cx="8037957" cy="3788858"/>
          </a:xfrm>
          <a:prstGeom prst="rect">
            <a:avLst/>
          </a:prstGeom>
          <a:noFill/>
        </p:spPr>
        <p:txBody>
          <a:bodyPr wrap="square" rtlCol="0">
            <a:spAutoFit/>
          </a:bodyPr>
          <a:lstStyle/>
          <a:p>
            <a:pPr algn="just">
              <a:lnSpc>
                <a:spcPct val="150000"/>
              </a:lnSpc>
            </a:pPr>
            <a:r>
              <a:rPr lang="en-GB" b="1" dirty="0">
                <a:solidFill>
                  <a:srgbClr val="FF0000"/>
                </a:solidFill>
              </a:rPr>
              <a:t>A UX team </a:t>
            </a:r>
            <a:r>
              <a:rPr lang="en-GB" b="1" dirty="0">
                <a:solidFill>
                  <a:srgbClr val="0070C0"/>
                </a:solidFill>
              </a:rPr>
              <a:t>of one is someone who works in a situation where they are the key person driving a user-</a:t>
            </a:r>
            <a:r>
              <a:rPr lang="en-GB" b="1" dirty="0" err="1">
                <a:solidFill>
                  <a:srgbClr val="0070C0"/>
                </a:solidFill>
              </a:rPr>
              <a:t>centered</a:t>
            </a:r>
            <a:r>
              <a:rPr lang="en-GB" b="1" dirty="0">
                <a:solidFill>
                  <a:srgbClr val="0070C0"/>
                </a:solidFill>
              </a:rPr>
              <a:t> design philosophy. Certainly, if you are the only person in your company practicing (or aspiring to practice) </a:t>
            </a:r>
            <a:r>
              <a:rPr lang="en-GB" b="1" dirty="0">
                <a:solidFill>
                  <a:srgbClr val="FF0000"/>
                </a:solidFill>
              </a:rPr>
              <a:t>user-</a:t>
            </a:r>
            <a:r>
              <a:rPr lang="en-GB" b="1" dirty="0" err="1">
                <a:solidFill>
                  <a:srgbClr val="FF0000"/>
                </a:solidFill>
              </a:rPr>
              <a:t>centered</a:t>
            </a:r>
            <a:r>
              <a:rPr lang="en-GB" b="1" dirty="0">
                <a:solidFill>
                  <a:srgbClr val="FF0000"/>
                </a:solidFill>
              </a:rPr>
              <a:t> design</a:t>
            </a:r>
            <a:r>
              <a:rPr lang="en-GB" b="1" dirty="0">
                <a:solidFill>
                  <a:srgbClr val="0070C0"/>
                </a:solidFill>
              </a:rPr>
              <a:t>, you are a user experience team of one. </a:t>
            </a:r>
          </a:p>
          <a:p>
            <a:pPr algn="just">
              <a:lnSpc>
                <a:spcPct val="150000"/>
              </a:lnSpc>
            </a:pPr>
            <a:endParaRPr lang="en-GB" b="1" dirty="0">
              <a:solidFill>
                <a:srgbClr val="0070C0"/>
              </a:solidFill>
            </a:endParaRPr>
          </a:p>
          <a:p>
            <a:pPr algn="just">
              <a:lnSpc>
                <a:spcPct val="150000"/>
              </a:lnSpc>
            </a:pPr>
            <a:r>
              <a:rPr lang="en-GB" b="1" dirty="0">
                <a:solidFill>
                  <a:srgbClr val="0070C0"/>
                </a:solidFill>
              </a:rPr>
              <a:t>However, even in organizations with multiple UX professionals, if you regularly work on a team where you are the only UX person, you are a UX team of one. Chapter 3 explains the kinds of challenges that UX teams of one commonly face, and explains what to do about them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8"/>
          <a:srcRect l="33201" t="46578" r="44997" b="15429"/>
          <a:stretch/>
        </p:blipFill>
        <p:spPr>
          <a:xfrm>
            <a:off x="8739393" y="1472333"/>
            <a:ext cx="3177699" cy="2629404"/>
          </a:xfrm>
          <a:prstGeom prst="rect">
            <a:avLst/>
          </a:prstGeom>
        </p:spPr>
      </p:pic>
    </p:spTree>
    <p:extLst>
      <p:ext uri="{BB962C8B-B14F-4D97-AF65-F5344CB8AC3E}">
        <p14:creationId xmlns:p14="http://schemas.microsoft.com/office/powerpoint/2010/main" val="347140506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3347327"/>
          </a:xfrm>
          <a:prstGeom prst="rect">
            <a:avLst/>
          </a:prstGeom>
          <a:noFill/>
        </p:spPr>
        <p:txBody>
          <a:bodyPr wrap="square" rtlCol="0">
            <a:spAutoFit/>
          </a:bodyPr>
          <a:lstStyle/>
          <a:p>
            <a:pPr algn="just">
              <a:lnSpc>
                <a:spcPct val="200000"/>
              </a:lnSpc>
            </a:pPr>
            <a:r>
              <a:rPr lang="en-GB" sz="1400" b="1" dirty="0">
                <a:solidFill>
                  <a:srgbClr val="0070C0"/>
                </a:solidFill>
              </a:rPr>
              <a:t> in June 2011, this message appeared on the Interaction Designers Association (IXDA) discussion list:</a:t>
            </a:r>
          </a:p>
          <a:p>
            <a:pPr algn="just">
              <a:lnSpc>
                <a:spcPct val="200000"/>
              </a:lnSpc>
            </a:pPr>
            <a:r>
              <a:rPr lang="en-GB" sz="1600" b="1" dirty="0">
                <a:solidFill>
                  <a:srgbClr val="0070C0"/>
                </a:solidFill>
              </a:rPr>
              <a:t>I am at a point in my life where I know I want to do UX design after doing Web design for so long and then reading about usability testing, etc., 6 years ago. But my issue is I’m tired  of working for orgs who say they care about their customer but don’t do testing to even know what their customers want from them… I’m kind of fed up with working for people who don’t get it.</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Intro to UX Design - YouTube">
            <a:extLst>
              <a:ext uri="{FF2B5EF4-FFF2-40B4-BE49-F238E27FC236}">
                <a16:creationId xmlns:a16="http://schemas.microsoft.com/office/drawing/2014/main" id="{B765A95E-AB16-D05B-B4D2-84E884193E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99759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3048207"/>
          </a:xfrm>
          <a:prstGeom prst="rect">
            <a:avLst/>
          </a:prstGeom>
          <a:noFill/>
        </p:spPr>
        <p:txBody>
          <a:bodyPr wrap="square" rtlCol="0">
            <a:spAutoFit/>
          </a:bodyPr>
          <a:lstStyle/>
          <a:p>
            <a:pPr algn="just">
              <a:lnSpc>
                <a:spcPct val="200000"/>
              </a:lnSpc>
            </a:pPr>
            <a:r>
              <a:rPr lang="en-GB" sz="1400" b="1" dirty="0">
                <a:solidFill>
                  <a:srgbClr val="0070C0"/>
                </a:solidFill>
              </a:rPr>
              <a:t>It’s also an important avenue for doing good in the world. The </a:t>
            </a:r>
            <a:r>
              <a:rPr lang="en-GB" sz="1400" b="1" dirty="0">
                <a:solidFill>
                  <a:srgbClr val="FF0000"/>
                </a:solidFill>
              </a:rPr>
              <a:t>UX team </a:t>
            </a:r>
            <a:r>
              <a:rPr lang="en-GB" sz="1400" b="1" dirty="0">
                <a:solidFill>
                  <a:srgbClr val="0070C0"/>
                </a:solidFill>
              </a:rPr>
              <a:t>of one is as much a professional circumstance as a constructive philosophy. And here are its founding principles: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UX is a force for good. In an increasingly technological world, designing products with real people in mind helps us make sure that technology integrates in our lives in a human way. It’s a voice of reason, arguing that products and technology can support and even enrich our fundamental humanity.</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Intro to UX Design - YouTube">
            <a:extLst>
              <a:ext uri="{FF2B5EF4-FFF2-40B4-BE49-F238E27FC236}">
                <a16:creationId xmlns:a16="http://schemas.microsoft.com/office/drawing/2014/main" id="{96BDF32A-25EE-99EE-E75F-6B565C9CD3D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20219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3479094"/>
          </a:xfrm>
          <a:prstGeom prst="rect">
            <a:avLst/>
          </a:prstGeom>
          <a:noFill/>
        </p:spPr>
        <p:txBody>
          <a:bodyPr wrap="square" rtlCol="0">
            <a:spAutoFit/>
          </a:bodyPr>
          <a:lstStyle/>
          <a:p>
            <a:pPr algn="just">
              <a:lnSpc>
                <a:spcPct val="200000"/>
              </a:lnSpc>
            </a:pPr>
            <a:r>
              <a:rPr lang="en-GB" sz="1400" b="1" dirty="0">
                <a:solidFill>
                  <a:srgbClr val="0070C0"/>
                </a:solidFill>
              </a:rPr>
              <a:t>The world needs more of it. As the boundaries continue to blur between the technological world and the </a:t>
            </a:r>
            <a:r>
              <a:rPr lang="en-GB" sz="1400" b="1" dirty="0" err="1">
                <a:solidFill>
                  <a:srgbClr val="0070C0"/>
                </a:solidFill>
              </a:rPr>
              <a:t>analog</a:t>
            </a:r>
            <a:r>
              <a:rPr lang="en-GB" sz="1400" b="1" dirty="0">
                <a:solidFill>
                  <a:srgbClr val="0070C0"/>
                </a:solidFill>
              </a:rPr>
              <a:t> world,  everything that we buy, use, and do will need this </a:t>
            </a:r>
            <a:r>
              <a:rPr lang="en-GB" sz="1400" b="1" dirty="0">
                <a:solidFill>
                  <a:srgbClr val="FF0000"/>
                </a:solidFill>
              </a:rPr>
              <a:t>user-</a:t>
            </a:r>
            <a:r>
              <a:rPr lang="en-GB" sz="1400" b="1" dirty="0" err="1">
                <a:solidFill>
                  <a:srgbClr val="FF0000"/>
                </a:solidFill>
              </a:rPr>
              <a:t>centered</a:t>
            </a:r>
            <a:r>
              <a:rPr lang="en-GB" sz="1400" b="1" dirty="0">
                <a:solidFill>
                  <a:srgbClr val="FF0000"/>
                </a:solidFill>
              </a:rPr>
              <a:t> perspective</a:t>
            </a:r>
            <a:r>
              <a:rPr lang="en-GB" sz="1400" b="1" dirty="0">
                <a:solidFill>
                  <a:srgbClr val="0070C0"/>
                </a:solidFill>
              </a:rPr>
              <a:t>. Companies that never thought of themselves as being in the user experience business before will realize that they are now. We all are. This field can only grow.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Whatever your job title, whatever your career aspirations, you have it in your power to spark an awareness of the “</a:t>
            </a:r>
            <a:r>
              <a:rPr lang="en-GB" sz="1400" b="1" dirty="0">
                <a:solidFill>
                  <a:srgbClr val="FF0000"/>
                </a:solidFill>
              </a:rPr>
              <a:t>user’s perspective</a:t>
            </a:r>
            <a:r>
              <a:rPr lang="en-GB" sz="1400" b="1" dirty="0">
                <a:solidFill>
                  <a:srgbClr val="0070C0"/>
                </a:solidFill>
              </a:rPr>
              <a:t>” in the work that you do and with the people that you work with. </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2" descr="Intro to UX Design - YouTube">
            <a:extLst>
              <a:ext uri="{FF2B5EF4-FFF2-40B4-BE49-F238E27FC236}">
                <a16:creationId xmlns:a16="http://schemas.microsoft.com/office/drawing/2014/main" id="{6F4F09AD-2527-9A47-E8E5-1F5E0263FC7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428230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507D2-5105-93A8-6CEB-3827B6C741C5}"/>
              </a:ext>
            </a:extLst>
          </p:cNvPr>
          <p:cNvSpPr txBox="1"/>
          <p:nvPr/>
        </p:nvSpPr>
        <p:spPr>
          <a:xfrm>
            <a:off x="287168" y="17684"/>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2.5"/>
</p:tagLst>
</file>

<file path=ppt/tags/tag2.xml><?xml version="1.0" encoding="utf-8"?>
<p:tagLst xmlns:a="http://schemas.openxmlformats.org/drawingml/2006/main" xmlns:r="http://schemas.openxmlformats.org/officeDocument/2006/relationships" xmlns:p="http://schemas.openxmlformats.org/presentationml/2006/main">
  <p:tag name="TIMING" val="|5.2"/>
</p:tagLst>
</file>

<file path=ppt/tags/tag3.xml><?xml version="1.0" encoding="utf-8"?>
<p:tagLst xmlns:a="http://schemas.openxmlformats.org/drawingml/2006/main" xmlns:r="http://schemas.openxmlformats.org/officeDocument/2006/relationships" xmlns:p="http://schemas.openxmlformats.org/presentationml/2006/main">
  <p:tag name="TIMING" val="|5.2"/>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8.7|7|21.4"/>
</p:tagLst>
</file>

<file path=ppt/tags/tag7.xml><?xml version="1.0" encoding="utf-8"?>
<p:tagLst xmlns:a="http://schemas.openxmlformats.org/drawingml/2006/main" xmlns:r="http://schemas.openxmlformats.org/officeDocument/2006/relationships" xmlns:p="http://schemas.openxmlformats.org/presentationml/2006/main">
  <p:tag name="TIMING" val="|8.7|7|21.4"/>
</p:tagLst>
</file>

<file path=ppt/tags/tag8.xml><?xml version="1.0" encoding="utf-8"?>
<p:tagLst xmlns:a="http://schemas.openxmlformats.org/drawingml/2006/main" xmlns:r="http://schemas.openxmlformats.org/officeDocument/2006/relationships" xmlns:p="http://schemas.openxmlformats.org/presentationml/2006/main">
  <p:tag name="TIMING" val="|1.3|95.3|22.4|22.6|70.9"/>
</p:tagLst>
</file>

<file path=ppt/tags/tag9.xml><?xml version="1.0" encoding="utf-8"?>
<p:tagLst xmlns:a="http://schemas.openxmlformats.org/drawingml/2006/main" xmlns:r="http://schemas.openxmlformats.org/officeDocument/2006/relationships" xmlns:p="http://schemas.openxmlformats.org/presentationml/2006/main">
  <p:tag name="TIMING" val="|1.3|95.3|22.4|22.6|70.9"/>
</p:tagLst>
</file>

<file path=ppt/tags/tag10.xml><?xml version="1.0" encoding="utf-8"?>
<p:tagLst xmlns:a="http://schemas.openxmlformats.org/drawingml/2006/main" xmlns:r="http://schemas.openxmlformats.org/officeDocument/2006/relationships" xmlns:p="http://schemas.openxmlformats.org/presentationml/2006/main">
  <p:tag name="TIMING" val="|6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1252</TotalTime>
  <Words>1596</Words>
  <Application>Microsoft Office PowerPoint</Application>
  <PresentationFormat>Widescreen</PresentationFormat>
  <Paragraphs>127</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77</cp:revision>
  <dcterms:created xsi:type="dcterms:W3CDTF">2021-08-03T13:03:26Z</dcterms:created>
  <dcterms:modified xsi:type="dcterms:W3CDTF">2023-06-07T08:30:46Z</dcterms:modified>
</cp:coreProperties>
</file>