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494" r:id="rId6"/>
    <p:sldId id="317" r:id="rId7"/>
    <p:sldId id="362" r:id="rId8"/>
    <p:sldId id="318" r:id="rId9"/>
    <p:sldId id="319" r:id="rId10"/>
    <p:sldId id="321" r:id="rId11"/>
    <p:sldId id="322" r:id="rId12"/>
    <p:sldId id="323" r:id="rId13"/>
    <p:sldId id="324" r:id="rId14"/>
    <p:sldId id="325" r:id="rId15"/>
    <p:sldId id="326" r:id="rId16"/>
    <p:sldId id="304" r:id="rId17"/>
    <p:sldId id="272" r:id="rId18"/>
    <p:sldId id="328" r:id="rId19"/>
    <p:sldId id="329" r:id="rId20"/>
    <p:sldId id="330" r:id="rId21"/>
    <p:sldId id="331" r:id="rId22"/>
    <p:sldId id="333" r:id="rId23"/>
    <p:sldId id="332" r:id="rId24"/>
    <p:sldId id="334" r:id="rId25"/>
    <p:sldId id="336" r:id="rId26"/>
    <p:sldId id="337" r:id="rId27"/>
    <p:sldId id="338" r:id="rId28"/>
    <p:sldId id="339" r:id="rId29"/>
    <p:sldId id="340" r:id="rId30"/>
    <p:sldId id="341" r:id="rId31"/>
    <p:sldId id="342" r:id="rId32"/>
    <p:sldId id="343" r:id="rId33"/>
    <p:sldId id="344" r:id="rId34"/>
    <p:sldId id="345" r:id="rId35"/>
    <p:sldId id="346" r:id="rId36"/>
    <p:sldId id="347" r:id="rId37"/>
    <p:sldId id="348" r:id="rId38"/>
    <p:sldId id="495" r:id="rId39"/>
    <p:sldId id="352" r:id="rId40"/>
    <p:sldId id="355" r:id="rId41"/>
    <p:sldId id="354" r:id="rId42"/>
    <p:sldId id="360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7"/>
            <p14:sldId id="362"/>
            <p14:sldId id="318"/>
            <p14:sldId id="319"/>
            <p14:sldId id="321"/>
            <p14:sldId id="322"/>
            <p14:sldId id="323"/>
            <p14:sldId id="324"/>
            <p14:sldId id="325"/>
            <p14:sldId id="326"/>
            <p14:sldId id="304"/>
            <p14:sldId id="272"/>
            <p14:sldId id="328"/>
            <p14:sldId id="329"/>
            <p14:sldId id="330"/>
            <p14:sldId id="331"/>
            <p14:sldId id="333"/>
            <p14:sldId id="332"/>
            <p14:sldId id="334"/>
            <p14:sldId id="336"/>
            <p14:sldId id="337"/>
            <p14:sldId id="338"/>
            <p14:sldId id="339"/>
            <p14:sldId id="340"/>
            <p14:sldId id="341"/>
            <p14:sldId id="342"/>
            <p14:sldId id="343"/>
            <p14:sldId id="344"/>
            <p14:sldId id="345"/>
            <p14:sldId id="346"/>
            <p14:sldId id="347"/>
            <p14:sldId id="348"/>
            <p14:sldId id="495"/>
            <p14:sldId id="352"/>
            <p14:sldId id="355"/>
            <p14:sldId id="354"/>
            <p14:sldId id="36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1" d="100"/>
          <a:sy n="61" d="100"/>
        </p:scale>
        <p:origin x="8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17D96880-40E1-5AA5-6B99-438228946F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44F8277D-BE82-3A5E-FA12-D98006740D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0735CCE6-56FA-06DD-93DC-B94988DE1B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9C1B94B6-8520-28D2-CA54-00905F458E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195B3F52-286F-CA88-E885-1241D5F30D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35D1DB3B-BFFA-E6C7-9D86-B2A5D66CA8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D4EEDDB9-1F0A-9D54-2138-3BAA2C6014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54E46963-B1A3-06CA-DF94-91E718B05C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F691A1FB-240A-81F5-6360-145437E429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32CE5821-1910-CE79-90F5-5E05426C7D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B0616921-C2F7-ED2E-D261-EDB10EF3E9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5553096F-E8C3-7DF4-6B94-F7C2ECD450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AD4D2179-220F-DB58-94DA-D4998AB22F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DB98B708-74D9-E1ED-3079-AD381E5726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iso.org/iso/iso_14000_essentials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5.sv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4.png"/><Relationship Id="rId5" Type="http://schemas.openxmlformats.org/officeDocument/2006/relationships/image" Target="../media/image3.png"/><Relationship Id="rId4" Type="http://schemas.openxmlformats.org/officeDocument/2006/relationships/image" Target="../media/image3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56648" y="70616"/>
            <a:ext cx="6052217" cy="633756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33110" y="504031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Nagwan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AlQershi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71107" y="1511958"/>
            <a:ext cx="555632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ctr">
              <a:buNone/>
            </a:pPr>
            <a:r>
              <a:rPr lang="en-US" altLang="en-US" sz="6000" dirty="0">
                <a:solidFill>
                  <a:srgbClr val="0070C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Product </a:t>
            </a:r>
          </a:p>
          <a:p>
            <a:pPr marL="0" indent="0" algn="ctr">
              <a:buNone/>
            </a:pPr>
            <a:r>
              <a:rPr lang="en-US" altLang="en-US" sz="6000" dirty="0">
                <a:solidFill>
                  <a:srgbClr val="0070C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and </a:t>
            </a:r>
          </a:p>
          <a:p>
            <a:pPr marL="0" indent="0" algn="ctr">
              <a:buNone/>
            </a:pPr>
            <a:r>
              <a:rPr lang="en-US" altLang="en-US" sz="6000" dirty="0">
                <a:solidFill>
                  <a:srgbClr val="0070C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Service Design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02561" y="443108"/>
            <a:ext cx="5762991" cy="619684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306"/>
    </mc:Choice>
    <mc:Fallback xmlns="">
      <p:transition spd="slow" advTm="6130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5141481" y="3884350"/>
            <a:ext cx="67393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54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Design or Re-Design</a:t>
            </a:r>
            <a:endParaRPr lang="en-US" sz="1050" b="1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149"/>
    </mc:Choice>
    <mc:Fallback xmlns="">
      <p:transition spd="slow" advTm="28614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050">
            <a:extLst>
              <a:ext uri="{FF2B5EF4-FFF2-40B4-BE49-F238E27FC236}">
                <a16:creationId xmlns:a16="http://schemas.microsoft.com/office/drawing/2014/main" id="{C16E8ACB-3A16-29EE-A890-E35FE5E6B99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Reasons Design or Re-Design</a:t>
            </a:r>
          </a:p>
        </p:txBody>
      </p:sp>
      <p:sp>
        <p:nvSpPr>
          <p:cNvPr id="6147" name="Rectangle 2051">
            <a:extLst>
              <a:ext uri="{FF2B5EF4-FFF2-40B4-BE49-F238E27FC236}">
                <a16:creationId xmlns:a16="http://schemas.microsoft.com/office/drawing/2014/main" id="{9FB11828-908D-49E7-4E3C-F4B77331AA2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825625"/>
            <a:ext cx="9669651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driving forces for product and service design or redesign are market opportunities or threats: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Economic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and Demographic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Political, Liability, or Legal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or Availability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Technological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BAFB45-F638-C171-F0D5-D2478BA610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186" y="2593410"/>
            <a:ext cx="4965082" cy="2815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7676B13-2A65-62FB-0F7F-D7DD93DDA81D}"/>
              </a:ext>
            </a:extLst>
          </p:cNvPr>
          <p:cNvSpPr txBox="1"/>
          <p:nvPr/>
        </p:nvSpPr>
        <p:spPr>
          <a:xfrm>
            <a:off x="5673025" y="5669131"/>
            <a:ext cx="55483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"Design for production" considers the capabilities of the organization to produce or deliver a given product or service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285"/>
    </mc:Choice>
    <mc:Fallback xmlns="">
      <p:transition spd="slow" advTm="12528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9BD9D868-E2A5-8B49-4B0B-DB06D42860F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Questions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E63398B1-7538-8888-0A47-69991914E10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93269" y="1225282"/>
            <a:ext cx="11405461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there a demand for it?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size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 profile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we, do it?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the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an organization to produce an item at an acceptable profit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the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an organization to provide a service at an acceptable cost or profit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07793C-58C8-1F1D-A190-A5548AC7DD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3530" y="981968"/>
            <a:ext cx="4025200" cy="3137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841"/>
    </mc:Choice>
    <mc:Fallback xmlns="">
      <p:transition spd="slow" advTm="16184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947FC794-5F14-620E-3C90-D0FC8C9CA66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Questions (contd.)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ED24A79-3746-F56B-3A16-BB92ECE089D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level of quality is appropriate?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expectations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Competitor quality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Fit with current offering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 it make sense from an economic standpoint?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Liability issues, ethical considerations, sustainability issues, costs and profits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1B059F-99DC-0F2F-6A7F-00A15E9F1C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231" y="1825625"/>
            <a:ext cx="4073956" cy="27357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412"/>
    </mc:Choice>
    <mc:Fallback xmlns="">
      <p:transition spd="slow" advTm="15641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3552BCB-0414-D6D6-F69E-87BA8B297A4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5319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Legal Considerations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E6C77E0F-EE16-FD72-5716-C14C727CD04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47973" y="1253331"/>
            <a:ext cx="11360257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 Considerations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liability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responsibility a manufacturer has for any injuries or damages caused by as faulty product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of the concomitant costs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Litigation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 and insurance costs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Settlement costs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Costly product recalls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Reputation effects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Uniform Commercial Code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the UCC, products carry an implication of merchantability and fitness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3E96B7-3870-0545-00D9-7C102A7C13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3805" y="2882684"/>
            <a:ext cx="6530222" cy="2975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515"/>
    </mc:Choice>
    <mc:Fallback xmlns="">
      <p:transition spd="slow" advTm="14851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A3311BC0-A8DE-C604-B48F-A308E57F51C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Normative Behavior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B296C63D-DF06-ADCB-CC11-F556EF6A578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 fontScale="92500" lnSpcReduction="100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 designs that are consistent with the goals of the organization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e.g., Do not compromise on quality, or cut corners, even in areas that are not apparent to the customer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 customers the value they expect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health and safety a concern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not place employees, customers, or third parties at risk because of faulty products and services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786030F-EFF1-E464-9A21-A2BF736101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2384" y="118228"/>
            <a:ext cx="1819356" cy="18193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536"/>
    </mc:Choice>
    <mc:Fallback xmlns="">
      <p:transition spd="slow" advTm="11653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AB45DAD7-AB8A-D805-D7E9-B1D9CD738D8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1DE8CD7A-626B-76D8-2154-0B51FB5BA98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577652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resources in ways that do not harm ecological systems that support human existence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aspects of designing for sustainability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 cycle assessment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Reduction of costs and materials used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Re-using parts of returned products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Recycling</a:t>
            </a:r>
          </a:p>
          <a:p>
            <a:pPr lvl="1" eaLnBrk="1" hangingPunct="1">
              <a:lnSpc>
                <a:spcPct val="100000"/>
              </a:lnSpc>
              <a:buFontTx/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9D29C9-B47E-BF1A-7372-D26660ECB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4724" y="3843580"/>
            <a:ext cx="5046276" cy="26492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452FE4-6747-8178-AF5D-F17AFEB07976}"/>
              </a:ext>
            </a:extLst>
          </p:cNvPr>
          <p:cNvSpPr txBox="1"/>
          <p:nvPr/>
        </p:nvSpPr>
        <p:spPr>
          <a:xfrm>
            <a:off x="414580" y="5808434"/>
            <a:ext cx="59100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One approach to extending a product's life cycle is to promote alternate uses of the product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799"/>
    </mc:Choice>
    <mc:Fallback xmlns="">
      <p:transition spd="slow" advTm="10579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743A09BE-2A40-CF7A-853E-169381758D5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Life Cycle Assessment (LCA)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CAD2EDBD-54A2-DE8B-27C3-9BAD00E1BEA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23919" y="1566701"/>
            <a:ext cx="10515600" cy="4802187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LCA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assessment of the environmental impact of a product or service throughout its useful life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Focuses on such factors as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warming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Smog formation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Oxygen depletion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Solid waste generation</a:t>
            </a:r>
          </a:p>
          <a:p>
            <a:pPr lvl="2" eaLnBrk="1" hangingPunct="1">
              <a:lnSpc>
                <a:spcPct val="100000"/>
              </a:lnSpc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LCA procedures are part of the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ISO 14000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management procedures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FA08FF-7F22-95EF-58D6-69DC016656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9650" y="2748594"/>
            <a:ext cx="272415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43"/>
    </mc:Choice>
    <mc:Fallback xmlns="">
      <p:transition spd="slow" advTm="9144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580CCE31-471D-F699-1820-113880E1CB7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Reduce: Costs and Materials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BE7FDDE2-A3B3-A595-86CF-8E38CA94C63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Autofit/>
          </a:bodyPr>
          <a:lstStyle/>
          <a:p>
            <a:pPr marL="0" indent="0" eaLnBrk="1" hangingPunct="1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Value analysis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Examination of the function of parts and materials to reduce the cost and/or improve the performance of a product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questions used in value analysis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a less expensive part of material be used?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function necessary?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the function of two or more parts be performed by a single part?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a part be simplified?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product specifications be relaxed?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standard parts be substituted for non-standard parts?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184"/>
    </mc:Choice>
    <mc:Fallback xmlns="">
      <p:transition spd="slow" advTm="11418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87AD929-57B4-0C5C-8201-3E3B22C9F72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Re-Use:  Remanufacturing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8A0F403B-6ECD-8E48-82DD-E5987570237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Remanufacturing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Refurbishing used products by replacing worn-out or defective components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performed by the original manufacturer or another company</a:t>
            </a:r>
          </a:p>
          <a:p>
            <a:pPr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disassembly (DFD)</a:t>
            </a:r>
          </a:p>
          <a:p>
            <a:pPr lvl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Designing a product to that used products can be easily taken apart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800"/>
    </mc:Choice>
    <mc:Fallback xmlns="">
      <p:transition spd="slow" advTm="1368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j0437311">
            <a:extLst>
              <a:ext uri="{FF2B5EF4-FFF2-40B4-BE49-F238E27FC236}">
                <a16:creationId xmlns:a16="http://schemas.microsoft.com/office/drawing/2014/main" id="{9B4C2812-75C0-D70F-765D-C5BCDB8EA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61894" y="253332"/>
            <a:ext cx="2819400" cy="1882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15363" name="Rectangle 2">
            <a:extLst>
              <a:ext uri="{FF2B5EF4-FFF2-40B4-BE49-F238E27FC236}">
                <a16:creationId xmlns:a16="http://schemas.microsoft.com/office/drawing/2014/main" id="{4FE4E5ED-E633-03F9-4474-F15A791F917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857213" y="253332"/>
            <a:ext cx="7239000" cy="609600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Recycle</a:t>
            </a:r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D6F69BF9-5B21-58ED-3873-D75CFC53028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10706" y="802036"/>
            <a:ext cx="11073538" cy="365760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Recycling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Recovering materials for future use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Applies to manufactured parts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applies to materials used during production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recycle?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savings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concerns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regulations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recycling (DFR)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design that considers the ability to disassemble a used product to recover the recyclable parts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Consumers does not resist purchasing products containing recycled materials</a:t>
            </a: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985"/>
    </mc:Choice>
    <mc:Fallback xmlns="">
      <p:transition spd="slow" advTm="15298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ADCD5E1C-C44E-D1B0-B2A3-43F033AFDD5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057400" y="654051"/>
            <a:ext cx="7239000" cy="449263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80000"/>
              </a:lnSpc>
              <a:spcBef>
                <a:spcPct val="30000"/>
              </a:spcBef>
            </a:pPr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Considerations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D68EF1EF-5611-2BAC-6DCC-AB536A6A5E9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68472" y="2156338"/>
            <a:ext cx="5843587" cy="296068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life cycles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Standardization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robustness</a:t>
            </a:r>
          </a:p>
          <a:p>
            <a:pPr eaLnBrk="1" hangingPunct="1">
              <a:lnSpc>
                <a:spcPct val="150000"/>
              </a:lnSpc>
            </a:pPr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E893D9-4C14-294D-1DF4-09951DEACD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0576" y="2506239"/>
            <a:ext cx="4156210" cy="27657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022"/>
    </mc:Choice>
    <mc:Fallback xmlns="">
      <p:transition spd="slow" advTm="8602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D87886D-58F1-D645-FE4D-8B28834CA2C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057400" y="696913"/>
            <a:ext cx="7239000" cy="759928"/>
          </a:xfrm>
          <a:noFill/>
        </p:spPr>
        <p:txBody>
          <a:bodyPr vert="horz" lIns="90488" tIns="44450" rIns="90488" bIns="44450" rtlCol="0" anchor="b">
            <a:no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life stages</a:t>
            </a:r>
            <a:endParaRPr lang="en-US" altLang="en-US" b="1" dirty="0">
              <a:solidFill>
                <a:srgbClr val="2D8AD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1" name="Picture 3" descr="ste77848_0401.jpg">
            <a:extLst>
              <a:ext uri="{FF2B5EF4-FFF2-40B4-BE49-F238E27FC236}">
                <a16:creationId xmlns:a16="http://schemas.microsoft.com/office/drawing/2014/main" id="{B00D06EE-1EDD-0EC9-427C-AAFEB04B88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938" y="2045776"/>
            <a:ext cx="10483379" cy="423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681"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6E303C97-7943-B212-0D10-F736F948DCC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Standardization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E606F788-050D-08E3-3AAF-702A7803DA9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825625"/>
            <a:ext cx="10515600" cy="206445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Standardization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Extent to which there is an absence of variety in a product, service, or process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6E460E-03DA-E541-8916-D69E2EB54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430" y="3305014"/>
            <a:ext cx="5142244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21"/>
    </mc:Choice>
    <mc:Fallback xmlns="">
      <p:transition spd="slow" advTm="3842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15DFCB1A-A960-925B-9E82-4D34942857D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345617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Standardization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DE88298C-9A8F-C933-1B49-3B9AD625592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95759" y="2027103"/>
            <a:ext cx="10515600" cy="4351338"/>
          </a:xfrm>
        </p:spPr>
        <p:txBody>
          <a:bodyPr>
            <a:normAutofit/>
          </a:bodyPr>
          <a:lstStyle/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Fewer parts to deal with in inventory &amp; manufacturing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training costs and time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routine purchasing, handling and inspection procedures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Orders fillable from inventory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Opportunities for long production runs and automation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fewer parts justifies increased expenditures on perfecting designs and improving quality control procedures</a:t>
            </a:r>
          </a:p>
          <a:p>
            <a:pPr marL="533400" indent="-533400" algn="just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228B905-CA35-2E1E-92F0-F2D3FC7D99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2591" y="345617"/>
            <a:ext cx="2533650" cy="180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297"/>
    </mc:Choice>
    <mc:Fallback xmlns="">
      <p:transition spd="slow" advTm="5529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9FC10E40-2E85-F1BC-32AF-ECB3079F69D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of Standardization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1E12C5B8-DD2B-1872-524C-8A366E7E532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marL="533400" indent="-533400"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Designs may be frozen with too many imperfections remaining.</a:t>
            </a:r>
          </a:p>
          <a:p>
            <a:pPr marL="533400" indent="-533400"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cost of design changes increases resistance to improvements</a:t>
            </a:r>
          </a:p>
          <a:p>
            <a:pPr marL="533400" indent="-533400"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Decreased variety results in less consumer appeal.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31B60E4-E63C-C3D8-BE6E-1814B762F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5400" y="4054475"/>
            <a:ext cx="2438400" cy="2438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585"/>
    </mc:Choice>
    <mc:Fallback xmlns="">
      <p:transition spd="slow" advTm="53585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24154E2-0FCE-086F-9D13-6B221643EC0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Designing for Mass Customization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D49720B4-BB5B-5F9F-64F3-6568A572FA3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customization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strategy of producing basically standardized goods or services, but incorporating some degree of customization in the final product or service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Facilitating Techniques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Delayed differentiation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Modular design</a:t>
            </a:r>
          </a:p>
          <a:p>
            <a:pPr eaLnBrk="1" hangingPunct="1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148C72-18E5-D4CF-7D15-AD15E5EEA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1930" y="3429000"/>
            <a:ext cx="4628295" cy="3314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167"/>
    </mc:Choice>
    <mc:Fallback xmlns="">
      <p:transition spd="slow" advTm="12516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BC90B740-537D-EA95-91B4-3CD4A856FCD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Delayed Differentiation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DD9D6053-3085-FBAC-532F-BD08E72BFA7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Delayed Differentiation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producing, but not quite completing, a product or service until customer preferences are known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postponement tactic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 a piece of furniture, but do not stain it; the customer chooses the stain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305"/>
    </mc:Choice>
    <mc:Fallback xmlns="">
      <p:transition spd="slow" advTm="91305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0AF782B2-EE17-EFD7-5971-F42A1EB1089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17152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Modular Design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7ED60AFE-52A5-7373-8163-7A057A6AB4E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-68451" y="1253331"/>
            <a:ext cx="11971149" cy="4351338"/>
          </a:xfrm>
        </p:spPr>
        <p:txBody>
          <a:bodyPr>
            <a:noAutofit/>
          </a:bodyPr>
          <a:lstStyle/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form of standardization in which component parts are grouped into modules that are easily replaced or interchanged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easier diagnosis and remedy of failures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easier repair and replacement 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simplification of manufacturing and assembly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Decreases costs of purchasing and controlling inventory compared to non-modular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number of possible product configurations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ability to repair a faulty module; the entire module must often be scrapped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900"/>
    </mc:Choice>
    <mc:Fallback xmlns="">
      <p:transition spd="slow" advTm="569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1442792C-5416-423B-1BDD-C9ADAEB72FC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670F1EAA-C419-5DFC-FC36-CF106B92D8D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of a product, part, or system to perform its intended function under a prescribed set of conditions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 in which a product, part, or system does not perform as intended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Normal operating conditions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set of conditions under which an item’s reliability is specified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11"/>
    </mc:Choice>
    <mc:Fallback xmlns="">
      <p:transition spd="slow" advTm="7061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87F768A7-6604-E154-6D16-99A8859179E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90228" y="194644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Robust Design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2141C28C-06D4-F2B7-EDF9-161DB694689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80260" y="1391673"/>
            <a:ext cx="11498451" cy="4351338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design that results in products or services that can function over a broad range of conditions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Pertains to product as well as process design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following automobiles:</a:t>
            </a:r>
          </a:p>
          <a:p>
            <a:pPr lvl="3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Ferrari 599</a:t>
            </a:r>
          </a:p>
          <a:p>
            <a:pPr lvl="3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Toyota Avalon</a:t>
            </a:r>
          </a:p>
          <a:p>
            <a:pPr lvl="4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is design being more robust?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041BC8-69EF-6A7E-A81C-EFA99D4B1C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6187" y="3588114"/>
            <a:ext cx="3922524" cy="2553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21"/>
    </mc:Choice>
    <mc:Fallback xmlns="">
      <p:transition spd="slow" advTm="6182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323D8112-10A3-E078-A49F-D2B17848BFE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Degree of Newness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FD8C5EDB-E56C-C502-B17D-418B0A878EE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design changes: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Modification of an existing product or service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Expansion of an existing product line or service offering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Clone of a competitor’s product or service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product or service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of change affects the newness of the product or service to the market and to the organization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Risks and benefits?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058"/>
    </mc:Choice>
    <mc:Fallback xmlns="">
      <p:transition spd="slow" advTm="10305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E79DC6FB-75C3-99E4-FBC5-7C1A5062CCE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48149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Phases in Design &amp; Development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28CD7266-EDED-4D31-C355-8D6854EBE67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97238" y="1253331"/>
            <a:ext cx="10515600" cy="4351338"/>
          </a:xfrm>
        </p:spPr>
        <p:txBody>
          <a:bodyPr>
            <a:noAutofit/>
          </a:bodyPr>
          <a:lstStyle/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Idea generation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Feasibility analysis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specifications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specifications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Prototype development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review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test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introduction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Follow-up evaluation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CD66D5-8D04-EC0F-510F-817C07A8FE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734844">
            <a:off x="5123875" y="2440913"/>
            <a:ext cx="6216804" cy="3100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795"/>
    </mc:Choice>
    <mc:Fallback xmlns="">
      <p:transition spd="slow" advTm="12279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65CF18C2-CE09-82ED-910B-0F7F18CB35E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Idea Generation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6C59B09D-A171-58D3-94F0-7E5209F05E4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80640" y="2005955"/>
            <a:ext cx="5795075" cy="4351338"/>
          </a:xfrm>
        </p:spPr>
        <p:txBody>
          <a:bodyPr/>
          <a:lstStyle/>
          <a:p>
            <a:pPr marL="533400" indent="-5334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Supply-chain based</a:t>
            </a:r>
          </a:p>
          <a:p>
            <a:pPr marL="533400" indent="-5334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Competitor based</a:t>
            </a:r>
          </a:p>
          <a:p>
            <a:pPr marL="533400" indent="-5334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based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6E306F-6C19-48C0-D48F-8BB5823DFB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5675" y="2005955"/>
            <a:ext cx="3788125" cy="370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707"/>
    </mc:Choice>
    <mc:Fallback xmlns="">
      <p:transition spd="slow" advTm="8970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150F0D91-287E-EC52-97C4-D8028750758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Supply-Chain Based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AB73B06D-A9A7-07E1-0353-D0752AF4A7B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Ideas can come from anywhere in the supply chain: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Suppliers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Distributors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repair personnel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339"/>
    </mc:Choice>
    <mc:Fallback xmlns="">
      <p:transition spd="slow" advTm="7733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95D5319E-0C5C-2B16-F2AB-210B3DA1AF4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Competitor-Based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34DBB567-6774-B069-C0D1-E996EDBF685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studying how a competitor operates and its products and services, many useful ideas can be generated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Reverse engineering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Dismantling and inspecting a competitor’s product to discover product improvements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266"/>
    </mc:Choice>
    <mc:Fallback xmlns="">
      <p:transition spd="slow" advTm="13826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8A83790F-0EEE-9557-B80A-039D233E302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Research Based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7B607B2A-DD4C-0799-1773-8CD92A8E5E4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22881" y="1479643"/>
            <a:ext cx="11546237" cy="4735621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and Development (R&amp;D)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Organized efforts to increase scientific knowledge or product innovation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research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objective of advancing the state of knowledge about a subject without any near-term expectation of commercial applications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Applied research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objective of achieving commercial applications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Converts the results of applied research into useful commercial applications.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255"/>
    </mc:Choice>
    <mc:Fallback xmlns="">
      <p:transition spd="slow" advTm="173255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CA4BA9AF-C92C-551F-E75D-6B6F1CAA5BB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Designing for Production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27080249-D072-0CFF-9AE3-C4594F052B4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Concurrent engineering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Computer-assisted design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Designing for assembly and disassembly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 commonality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36"/>
    </mc:Choice>
    <mc:Fallback xmlns="">
      <p:transition spd="slow" advTm="11003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0B5510DB-DF96-471C-549E-4750FAF5F64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63647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Concurrent Engineering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D7B242AF-B49B-F16F-F9BA-FA5653DE164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82901" y="1489210"/>
            <a:ext cx="10515600" cy="4351338"/>
          </a:xfrm>
        </p:spPr>
        <p:txBody>
          <a:bodyPr>
            <a:normAutofit/>
          </a:bodyPr>
          <a:lstStyle/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Bringing engineering design and manufacturing personnel together early in the design phase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Also, may involve marketing and purchasing personnel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Views of suppliers and customers may also be sought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200E0E-9F12-B8CE-C6A1-66B1E57101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4550" y="4322372"/>
            <a:ext cx="3314550" cy="24955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1D7648-11AC-0341-3F5B-60434F7FA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5683" y="4372539"/>
            <a:ext cx="5349585" cy="23218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458"/>
    </mc:Choice>
    <mc:Fallback xmlns="">
      <p:transition spd="slow" advTm="8645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C08A7EE0-D6D6-CD45-A9EE-A825BB78C30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Computer-Aided Design (CAD)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35E69C7A-8CE5-1BA5-980A-CF9A5FBEE40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42441" y="1690688"/>
            <a:ext cx="11353800" cy="4351338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design using computer graphics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</a:p>
          <a:p>
            <a:pPr lvl="2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increases productivity of designers, 3 to 10 times</a:t>
            </a:r>
          </a:p>
          <a:p>
            <a:pPr lvl="2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a database for manufacturing information on product specifications</a:t>
            </a:r>
          </a:p>
          <a:p>
            <a:pPr lvl="2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possibility of engineering and cost analysis on proposed designs</a:t>
            </a:r>
          </a:p>
          <a:p>
            <a:pPr lvl="1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 that includes </a:t>
            </a:r>
            <a:r>
              <a:rPr lang="en-US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finite element analysis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(FEA) can significantly reduce time to market</a:t>
            </a:r>
          </a:p>
          <a:p>
            <a:pPr lvl="2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developers to perform simulations that aid in the design, analysis, and commercialization of new products to save time.</a:t>
            </a:r>
          </a:p>
          <a:p>
            <a:pPr lvl="2" eaLnBrk="1" hangingPunct="1">
              <a:lnSpc>
                <a:spcPct val="100000"/>
              </a:lnSpc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820" name="Picture 4" descr="j0198529">
            <a:extLst>
              <a:ext uri="{FF2B5EF4-FFF2-40B4-BE49-F238E27FC236}">
                <a16:creationId xmlns:a16="http://schemas.microsoft.com/office/drawing/2014/main" id="{FBB22CFF-F8A3-3FD9-FB26-D2AF6EFFAC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59" y="360363"/>
            <a:ext cx="167640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229"/>
    </mc:Choice>
    <mc:Fallback xmlns="">
      <p:transition spd="slow" advTm="121229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DD577ED6-6444-8CA1-E77F-D5613451334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Production Requirements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D6526D98-1F46-5AEF-2438-B71F2227264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825625"/>
            <a:ext cx="7608376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Designers must consider production capabilities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materials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Schedules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459962-C60C-81B7-290A-B321E5E04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0595" y="3429000"/>
            <a:ext cx="6291962" cy="3145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810"/>
    </mc:Choice>
    <mc:Fallback xmlns="">
      <p:transition spd="slow" advTm="11081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j0402691">
            <a:extLst>
              <a:ext uri="{FF2B5EF4-FFF2-40B4-BE49-F238E27FC236}">
                <a16:creationId xmlns:a16="http://schemas.microsoft.com/office/drawing/2014/main" id="{46FB6B2F-B895-298E-C1A5-B412928C3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8051" y="3221066"/>
            <a:ext cx="3429000" cy="338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6867" name="Rectangle 2">
            <a:extLst>
              <a:ext uri="{FF2B5EF4-FFF2-40B4-BE49-F238E27FC236}">
                <a16:creationId xmlns:a16="http://schemas.microsoft.com/office/drawing/2014/main" id="{6621BDF0-A707-132A-1D11-43BF682C7FF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Manufacturability</a:t>
            </a:r>
          </a:p>
        </p:txBody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B88765BC-A926-8C87-6C7E-6B571E0BA99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Manufacturability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Ease of fabrication and/or assembly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has important implications for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468"/>
    </mc:Choice>
    <mc:Fallback xmlns="">
      <p:transition spd="slow" advTm="9346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3FA46B01-CC1E-A282-015A-519589E7647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250030"/>
            <a:ext cx="73709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DFM and DFA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41EB9466-6B53-2EC9-3D0D-C0EE694DE97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manufacturing (DFM)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designing of products that are compatible with an organization’s abilities</a:t>
            </a:r>
          </a:p>
          <a:p>
            <a:pPr marL="457200" lvl="1" indent="0" eaLnBrk="1" hangingPunct="1">
              <a:lnSpc>
                <a:spcPct val="150000"/>
              </a:lnSpc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assembly (DFA)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that focuses on reducing the number of parts in a product and on assembly methods and sequence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8691E7-13FD-FF89-264A-B8240F38DA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825624">
            <a:off x="7394162" y="509189"/>
            <a:ext cx="3234339" cy="18181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307"/>
    </mc:Choice>
    <mc:Fallback xmlns="">
      <p:transition spd="slow" advTm="110307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D966134F-029C-1657-305A-2CCE94DACCF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Component Commonality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358745C0-6A15-815D-7CF0-C7EA9031F14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products have a high degree of similarity in features and components, a part can be used in multiple products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Savings in design time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training for assembly and installation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Opportunities to buy in bulk from suppliers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Commonality of parts for repair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Fewer inventory items must be handled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690"/>
    </mc:Choice>
    <mc:Fallback xmlns="">
      <p:transition spd="slow" advTm="20869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B2D351CA-6935-8CC9-1FCC-DAAE9C85857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66109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Kano Model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88D64A98-66C5-DB92-9F2A-11B578E332A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84136" y="1042421"/>
            <a:ext cx="10515600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quality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customer requirements that have only limited effect on customer satisfaction if present, but lead to dissatisfaction if absent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quality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customer requirements that generate satisfaction or dissatisfaction in proportion to their level of functionality and appeal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Excitement quality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a feature or attribute that was unexpected by the customer and causes excitement</a:t>
            </a:r>
          </a:p>
          <a:p>
            <a:pPr lvl="1" eaLnBrk="1" hangingPunct="1">
              <a:lnSpc>
                <a:spcPct val="150000"/>
              </a:lnSpc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A59437-E03C-79C6-BABC-C98AD23890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770324">
            <a:off x="9380655" y="728121"/>
            <a:ext cx="2670350" cy="15291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076"/>
    </mc:Choice>
    <mc:Fallback xmlns="">
      <p:transition spd="slow" advTm="278076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B1ECD48F-B29A-E990-01E5-097F1BA01CF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Design Definitions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1C0A5D33-AD68-233E-6E98-3C8EA4F7052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 that is done to, or for, a customer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delivery system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facilities, processes, and skills needed to provide a service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bundle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combination of goods and services provided to a customer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689"/>
    </mc:Choice>
    <mc:Fallback xmlns="">
      <p:transition spd="slow" advTm="230689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37302E06-484E-521A-D45B-DA001FE3732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Design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1E4D14F3-9AAE-44EB-6150-DE8DE86422F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Begins with a choice of service strategy, which determines the nature and focus of the service, and the target market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issues in service design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variation in service requirements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customer contact and involvement</a:t>
            </a:r>
          </a:p>
          <a:p>
            <a:pPr lvl="2" eaLnBrk="1" hangingPunct="1">
              <a:lnSpc>
                <a:spcPct val="15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2" indent="0" algn="ctr" eaLnBrk="1" hangingPunct="1">
              <a:lnSpc>
                <a:spcPct val="150000"/>
              </a:lnSpc>
              <a:buNone/>
            </a:pPr>
            <a:r>
              <a:rPr 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Reducing consumer choices makes service more efficient</a:t>
            </a:r>
            <a:endParaRPr lang="en-US" altLang="en-US" sz="3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382"/>
    </mc:Choice>
    <mc:Fallback xmlns="">
      <p:transition spd="slow" advTm="32038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80D69381-E511-A69E-D0CC-1D0FA390969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Blueprint</a:t>
            </a:r>
          </a:p>
        </p:txBody>
      </p:sp>
      <p:pic>
        <p:nvPicPr>
          <p:cNvPr id="45059" name="Picture 3" descr="ste77848_0407.jpg">
            <a:extLst>
              <a:ext uri="{FF2B5EF4-FFF2-40B4-BE49-F238E27FC236}">
                <a16:creationId xmlns:a16="http://schemas.microsoft.com/office/drawing/2014/main" id="{E4864AB4-B860-43C2-8C32-4CDE4B153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186" y="1560710"/>
            <a:ext cx="9505627" cy="4932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327"/>
    </mc:Choice>
    <mc:Fallback xmlns="">
      <p:transition spd="slow" advTm="97327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874"/>
    </mc:Choice>
    <mc:Fallback xmlns="">
      <p:transition spd="slow" advTm="104874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2898F27-594C-407D-B1F7-419D3C5054ED}">
  <ds:schemaRefs>
    <ds:schemaRef ds:uri="d13aca44-ef33-4cf4-9980-7f0b00e6eeb9"/>
    <ds:schemaRef ds:uri="49100919-8a76-4266-be0c-7dc583902cb4"/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DF32F22-10A2-45BB-A550-D54DB68A5B4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F785686-2488-4C31-B587-93655287CA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1353</TotalTime>
  <Words>1542</Words>
  <Application>Microsoft Office PowerPoint</Application>
  <PresentationFormat>Widescreen</PresentationFormat>
  <Paragraphs>261</Paragraphs>
  <Slides>40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ADLaM Display</vt:lpstr>
      <vt:lpstr>Aharoni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Reasons Design or Re-Design</vt:lpstr>
      <vt:lpstr>Key Questions</vt:lpstr>
      <vt:lpstr>Key Questions (contd.)</vt:lpstr>
      <vt:lpstr>Legal Considerations</vt:lpstr>
      <vt:lpstr>Normative Behavior</vt:lpstr>
      <vt:lpstr>Sustainability</vt:lpstr>
      <vt:lpstr>Life Cycle Assessment (LCA)</vt:lpstr>
      <vt:lpstr>Reduce: Costs and Materials</vt:lpstr>
      <vt:lpstr>Re-Use:  Remanufacturing</vt:lpstr>
      <vt:lpstr>Recycle</vt:lpstr>
      <vt:lpstr>Other Considerations</vt:lpstr>
      <vt:lpstr>Product or service life stages</vt:lpstr>
      <vt:lpstr>Standardization</vt:lpstr>
      <vt:lpstr>Advantages of Standardization</vt:lpstr>
      <vt:lpstr>Disadvantages of Standardization</vt:lpstr>
      <vt:lpstr>Designing for Mass Customization</vt:lpstr>
      <vt:lpstr>Delayed Differentiation</vt:lpstr>
      <vt:lpstr>Modular Design</vt:lpstr>
      <vt:lpstr>Reliability</vt:lpstr>
      <vt:lpstr>Robust Design</vt:lpstr>
      <vt:lpstr>Degree of Newness</vt:lpstr>
      <vt:lpstr>Phases in Design &amp; Development</vt:lpstr>
      <vt:lpstr>Idea Generation</vt:lpstr>
      <vt:lpstr>Supply-Chain Based</vt:lpstr>
      <vt:lpstr>Competitor-Based</vt:lpstr>
      <vt:lpstr>Research Based</vt:lpstr>
      <vt:lpstr>Designing for Production</vt:lpstr>
      <vt:lpstr>Concurrent Engineering</vt:lpstr>
      <vt:lpstr>Computer-Aided Design (CAD)</vt:lpstr>
      <vt:lpstr>Production Requirements</vt:lpstr>
      <vt:lpstr>Manufacturability</vt:lpstr>
      <vt:lpstr>DFM and DFA</vt:lpstr>
      <vt:lpstr>Component Commonality</vt:lpstr>
      <vt:lpstr>Kano Model</vt:lpstr>
      <vt:lpstr>Service Design Definitions</vt:lpstr>
      <vt:lpstr>Service Design</vt:lpstr>
      <vt:lpstr>Service Blueprint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abdallah.abdo</cp:lastModifiedBy>
  <cp:revision>31</cp:revision>
  <dcterms:created xsi:type="dcterms:W3CDTF">2023-04-29T09:08:23Z</dcterms:created>
  <dcterms:modified xsi:type="dcterms:W3CDTF">2026-09-23T15:50:35Z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