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0" r:id="rId2"/>
    <p:sldId id="303" r:id="rId3"/>
    <p:sldId id="1108" r:id="rId4"/>
    <p:sldId id="1107" r:id="rId5"/>
    <p:sldId id="1468" r:id="rId6"/>
    <p:sldId id="1423" r:id="rId7"/>
    <p:sldId id="1521" r:id="rId8"/>
    <p:sldId id="1509" r:id="rId9"/>
    <p:sldId id="1516" r:id="rId10"/>
    <p:sldId id="1470" r:id="rId11"/>
    <p:sldId id="1471" r:id="rId12"/>
    <p:sldId id="1510" r:id="rId13"/>
    <p:sldId id="1389" r:id="rId14"/>
    <p:sldId id="1472" r:id="rId15"/>
    <p:sldId id="1506" r:id="rId16"/>
    <p:sldId id="1425" r:id="rId17"/>
    <p:sldId id="1511" r:id="rId18"/>
    <p:sldId id="1477" r:id="rId19"/>
    <p:sldId id="1522" r:id="rId20"/>
    <p:sldId id="1523" r:id="rId21"/>
    <p:sldId id="1519" r:id="rId22"/>
    <p:sldId id="1514" r:id="rId23"/>
    <p:sldId id="1515" r:id="rId24"/>
    <p:sldId id="1518" r:id="rId25"/>
    <p:sldId id="1478" r:id="rId26"/>
    <p:sldId id="310" r:id="rId27"/>
    <p:sldId id="311" r:id="rId28"/>
    <p:sldId id="1193" r:id="rId29"/>
    <p:sldId id="1194" r:id="rId30"/>
    <p:sldId id="1422" r:id="rId31"/>
    <p:sldId id="1154" r:id="rId32"/>
    <p:sldId id="1520" r:id="rId33"/>
    <p:sldId id="1483" r:id="rId34"/>
    <p:sldId id="1482" r:id="rId35"/>
    <p:sldId id="1479" r:id="rId36"/>
    <p:sldId id="1481" r:id="rId37"/>
    <p:sldId id="1512" r:id="rId38"/>
    <p:sldId id="1480" r:id="rId39"/>
    <p:sldId id="1513" r:id="rId40"/>
    <p:sldId id="1450"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1108"/>
            <p14:sldId id="1107"/>
            <p14:sldId id="1468"/>
            <p14:sldId id="1423"/>
            <p14:sldId id="1521"/>
            <p14:sldId id="1509"/>
            <p14:sldId id="1516"/>
            <p14:sldId id="1470"/>
            <p14:sldId id="1471"/>
            <p14:sldId id="1510"/>
            <p14:sldId id="1389"/>
            <p14:sldId id="1472"/>
            <p14:sldId id="1506"/>
            <p14:sldId id="1425"/>
            <p14:sldId id="1511"/>
            <p14:sldId id="1477"/>
            <p14:sldId id="1522"/>
            <p14:sldId id="1523"/>
            <p14:sldId id="1519"/>
            <p14:sldId id="1514"/>
            <p14:sldId id="1515"/>
            <p14:sldId id="1518"/>
            <p14:sldId id="1478"/>
            <p14:sldId id="310"/>
            <p14:sldId id="311"/>
            <p14:sldId id="1193"/>
            <p14:sldId id="1194"/>
            <p14:sldId id="1422"/>
            <p14:sldId id="1154"/>
            <p14:sldId id="1520"/>
            <p14:sldId id="1483"/>
            <p14:sldId id="1482"/>
            <p14:sldId id="1479"/>
            <p14:sldId id="1481"/>
            <p14:sldId id="1512"/>
            <p14:sldId id="1480"/>
            <p14:sldId id="1513"/>
            <p14:sldId id="145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852F4A"/>
    <a:srgbClr val="000000"/>
    <a:srgbClr val="4472C4"/>
    <a:srgbClr val="2D3956"/>
    <a:srgbClr val="669BBC"/>
    <a:srgbClr val="FAC748"/>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1" d="100"/>
          <a:sy n="61" d="100"/>
        </p:scale>
        <p:origin x="860" y="2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microsoft.com/office/2016/11/relationships/changesInfo" Target="changesInfos/changesInfo1.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erihan Salah" userId="76e30ab951f6bd55" providerId="LiveId" clId="{19BF4E91-AAB7-4929-8B56-49A55BAC90C9}"/>
    <pc:docChg chg="custSel delSld modSld modSection">
      <pc:chgData name="Perihan Salah" userId="76e30ab951f6bd55" providerId="LiveId" clId="{19BF4E91-AAB7-4929-8B56-49A55BAC90C9}" dt="2025-05-10T15:05:19.199" v="1" actId="47"/>
      <pc:docMkLst>
        <pc:docMk/>
      </pc:docMkLst>
      <pc:sldChg chg="addSp delSp modSp del mod delAnim">
        <pc:chgData name="Perihan Salah" userId="76e30ab951f6bd55" providerId="LiveId" clId="{19BF4E91-AAB7-4929-8B56-49A55BAC90C9}" dt="2025-05-10T15:05:19.199" v="1" actId="47"/>
        <pc:sldMkLst>
          <pc:docMk/>
          <pc:sldMk cId="3737324827" sldId="1517"/>
        </pc:sldMkLst>
        <pc:spChg chg="add mod">
          <ac:chgData name="Perihan Salah" userId="76e30ab951f6bd55" providerId="LiveId" clId="{19BF4E91-AAB7-4929-8B56-49A55BAC90C9}" dt="2025-05-10T15:05:17.445" v="0" actId="478"/>
          <ac:spMkLst>
            <pc:docMk/>
            <pc:sldMk cId="3737324827" sldId="1517"/>
            <ac:spMk id="5" creationId="{D0B07140-C602-3ED7-3AF2-F8161C1C6EE2}"/>
          </ac:spMkLst>
        </pc:spChg>
        <pc:picChg chg="del">
          <ac:chgData name="Perihan Salah" userId="76e30ab951f6bd55" providerId="LiveId" clId="{19BF4E91-AAB7-4929-8B56-49A55BAC90C9}" dt="2025-05-10T15:05:17.445" v="0" actId="478"/>
          <ac:picMkLst>
            <pc:docMk/>
            <pc:sldMk cId="3737324827" sldId="1517"/>
            <ac:picMk id="4" creationId="{C13EB8D5-5524-468A-9B48-E62CEE40B60A}"/>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6217960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925085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2964100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6616926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7626522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5/10/2025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slideLayout" Target="../slideLayouts/slideLayout2.xml"/><Relationship Id="rId1" Type="http://schemas.openxmlformats.org/officeDocument/2006/relationships/video" Target="https://www.youtube.com/embed/ERbXznP0mQ4?feature=oembed" TargetMode="Externa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4.xml"/><Relationship Id="rId1" Type="http://schemas.openxmlformats.org/officeDocument/2006/relationships/video" Target="https://www.youtube.com/embed/BOxHySUcaR0?feature=oembed" TargetMode="External"/><Relationship Id="rId5" Type="http://schemas.openxmlformats.org/officeDocument/2006/relationships/image" Target="../media/image14.jpeg"/><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4.xml"/><Relationship Id="rId1" Type="http://schemas.openxmlformats.org/officeDocument/2006/relationships/video" Target="https://www.youtube.com/embed/9S478D3nInk?feature=oembed" TargetMode="External"/><Relationship Id="rId5" Type="http://schemas.openxmlformats.org/officeDocument/2006/relationships/image" Target="../media/image16.jpeg"/><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slideLayout" Target="../slideLayouts/slideLayout2.xml"/><Relationship Id="rId1" Type="http://schemas.openxmlformats.org/officeDocument/2006/relationships/video" Target="https://www.youtube.com/embed/BVWfvGHpH5g?feature=oembed"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slideLayout" Target="../slideLayouts/slideLayout2.xml"/><Relationship Id="rId1" Type="http://schemas.openxmlformats.org/officeDocument/2006/relationships/video" Target="https://www.youtube.com/embed/murhnZ4TJpQ?feature=oembed"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slideLayout" Target="../slideLayouts/slideLayout2.xml"/><Relationship Id="rId1" Type="http://schemas.openxmlformats.org/officeDocument/2006/relationships/video" Target="https://www.youtube.com/embed/hQCfoeSGrrk?feature=oembed"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slideLayout" Target="../slideLayouts/slideLayout2.xml"/><Relationship Id="rId1" Type="http://schemas.openxmlformats.org/officeDocument/2006/relationships/video" Target="https://www.youtube.com/embed/YhOSDhylArA?feature=oembed"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slideLayout" Target="../slideLayouts/slideLayout2.xml"/><Relationship Id="rId1" Type="http://schemas.openxmlformats.org/officeDocument/2006/relationships/video" Target="https://www.youtube.com/embed/3E2yrX85Zz8?feature=oembed"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slideLayout" Target="../slideLayouts/slideLayout2.xml"/><Relationship Id="rId1" Type="http://schemas.openxmlformats.org/officeDocument/2006/relationships/video" Target="https://www.youtube.com/embed/HnS40wslrQA?feature=oembed" TargetMode="Externa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4.xml"/><Relationship Id="rId1" Type="http://schemas.openxmlformats.org/officeDocument/2006/relationships/video" Target="https://www.youtube.com/embed/yO0_2bYR-NI?start=25&amp;feature=oembed" TargetMode="External"/><Relationship Id="rId5" Type="http://schemas.openxmlformats.org/officeDocument/2006/relationships/image" Target="../media/image26.jpeg"/><Relationship Id="rId4" Type="http://schemas.openxmlformats.org/officeDocument/2006/relationships/image" Target="../media/image13.png"/></Relationships>
</file>

<file path=ppt/slides/_rels/slide2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slideLayout" Target="../slideLayouts/slideLayout7.xml"/><Relationship Id="rId1" Type="http://schemas.openxmlformats.org/officeDocument/2006/relationships/video" Target="https://www.youtube.com/embed/_tc8zc0EYM8?feature=oembed"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slideLayout" Target="../slideLayouts/slideLayout7.xml"/><Relationship Id="rId1" Type="http://schemas.openxmlformats.org/officeDocument/2006/relationships/video" Target="https://www.youtube.com/embed/KgHRjP7yfU8?start=23&amp;feature=oembed"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slideLayout" Target="../slideLayouts/slideLayout2.xml"/><Relationship Id="rId1" Type="http://schemas.openxmlformats.org/officeDocument/2006/relationships/video" Target="https://www.youtube.com/embed/mkonLxRcr8A?feature=oembed"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slideLayout" Target="../slideLayouts/slideLayout2.xml"/><Relationship Id="rId1" Type="http://schemas.openxmlformats.org/officeDocument/2006/relationships/video" Target="https://www.youtube.com/embed/wu0-MU3iK9o?feature=oembed" TargetMode="Externa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slideLayout" Target="../slideLayouts/slideLayout2.xml"/><Relationship Id="rId1" Type="http://schemas.openxmlformats.org/officeDocument/2006/relationships/video" Target="https://www.youtube.com/embed/sI1IdGOi3-g?feature=oembed"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slideLayout" Target="../slideLayouts/slideLayout1.xml"/><Relationship Id="rId1" Type="http://schemas.openxmlformats.org/officeDocument/2006/relationships/video" Target="https://www.youtube.com/embed/2M2O6fxyEoM?feature=oembed" TargetMode="External"/></Relationships>
</file>

<file path=ppt/slides/_rels/slide3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slideLayout" Target="../slideLayouts/slideLayout1.xml"/><Relationship Id="rId1" Type="http://schemas.openxmlformats.org/officeDocument/2006/relationships/video" Target="https://www.youtube.com/embed/NkTJp-Qx23s?feature=oembed" TargetMode="External"/></Relationships>
</file>

<file path=ppt/slides/_rels/slide35.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slideLayout" Target="../slideLayouts/slideLayout1.xml"/><Relationship Id="rId1" Type="http://schemas.openxmlformats.org/officeDocument/2006/relationships/video" Target="https://www.youtube.com/embed/dNxNU-SPUW0?feature=oembed" TargetMode="External"/></Relationships>
</file>

<file path=ppt/slides/_rels/slide39.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B8DD549-9635-54B2-6C12-25EECE6F9CBE}"/>
              </a:ext>
            </a:extLst>
          </p:cNvPr>
          <p:cNvSpPr txBox="1"/>
          <p:nvPr/>
        </p:nvSpPr>
        <p:spPr>
          <a:xfrm>
            <a:off x="524933" y="3603811"/>
            <a:ext cx="4886463" cy="461665"/>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Dr. Perihan Salah</a:t>
            </a:r>
          </a:p>
        </p:txBody>
      </p:sp>
      <p:sp>
        <p:nvSpPr>
          <p:cNvPr id="3" name="TextBox 2">
            <a:extLst>
              <a:ext uri="{FF2B5EF4-FFF2-40B4-BE49-F238E27FC236}">
                <a16:creationId xmlns:a16="http://schemas.microsoft.com/office/drawing/2014/main" id="{468CBE7E-CB61-0E7E-EED6-563C6ECDEE95}"/>
              </a:ext>
            </a:extLst>
          </p:cNvPr>
          <p:cNvSpPr txBox="1"/>
          <p:nvPr/>
        </p:nvSpPr>
        <p:spPr>
          <a:xfrm>
            <a:off x="406400" y="1807640"/>
            <a:ext cx="5548314" cy="1446550"/>
          </a:xfrm>
          <a:prstGeom prst="rect">
            <a:avLst/>
          </a:prstGeom>
          <a:noFill/>
        </p:spPr>
        <p:txBody>
          <a:bodyPr wrap="none" rtlCol="0">
            <a:spAutoFit/>
          </a:bodyPr>
          <a:lstStyle/>
          <a:p>
            <a:pPr algn="ctr"/>
            <a:r>
              <a:rPr lang="en-US" sz="4400" b="1" dirty="0">
                <a:solidFill>
                  <a:srgbClr val="00B0F0"/>
                </a:solidFill>
                <a:latin typeface="Tajawal Medium" panose="00000600000000000000" pitchFamily="2" charset="-78"/>
                <a:cs typeface="Tajawal Medium" panose="00000600000000000000" pitchFamily="2" charset="-78"/>
              </a:rPr>
              <a:t>Digital</a:t>
            </a:r>
          </a:p>
          <a:p>
            <a:pPr algn="ctr"/>
            <a:r>
              <a:rPr lang="en-US" sz="4400" b="1" dirty="0">
                <a:solidFill>
                  <a:srgbClr val="00B0F0"/>
                </a:solidFill>
                <a:latin typeface="Tajawal Medium" panose="00000600000000000000" pitchFamily="2" charset="-78"/>
                <a:cs typeface="Tajawal Medium" panose="00000600000000000000" pitchFamily="2" charset="-78"/>
              </a:rPr>
              <a:t>Consumer Behavior</a:t>
            </a:r>
          </a:p>
        </p:txBody>
      </p:sp>
      <p:sp>
        <p:nvSpPr>
          <p:cNvPr id="4" name="TextBox 3">
            <a:extLst>
              <a:ext uri="{FF2B5EF4-FFF2-40B4-BE49-F238E27FC236}">
                <a16:creationId xmlns:a16="http://schemas.microsoft.com/office/drawing/2014/main" id="{75CF2E88-7C3A-70D8-D57F-84AEC2E808D5}"/>
              </a:ext>
            </a:extLst>
          </p:cNvPr>
          <p:cNvSpPr txBox="1"/>
          <p:nvPr/>
        </p:nvSpPr>
        <p:spPr>
          <a:xfrm>
            <a:off x="1435745" y="4415097"/>
            <a:ext cx="3302506"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MKT713</a:t>
            </a:r>
          </a:p>
          <a:p>
            <a:pPr algn="ctr"/>
            <a:r>
              <a:rPr lang="en-US" sz="2000" dirty="0">
                <a:solidFill>
                  <a:srgbClr val="2D3956"/>
                </a:solidFill>
                <a:latin typeface="Tajawal Medium" panose="00000600000000000000" pitchFamily="2" charset="-78"/>
                <a:cs typeface="Tajawal Medium" panose="00000600000000000000" pitchFamily="2" charset="-78"/>
              </a:rPr>
              <a:t>Master of Digital Marketing </a:t>
            </a:r>
          </a:p>
        </p:txBody>
      </p:sp>
      <p:sp>
        <p:nvSpPr>
          <p:cNvPr id="5" name="Rectangle: Rounded Corners 4">
            <a:extLst>
              <a:ext uri="{FF2B5EF4-FFF2-40B4-BE49-F238E27FC236}">
                <a16:creationId xmlns:a16="http://schemas.microsoft.com/office/drawing/2014/main" id="{1E06B2FC-703D-A43A-2985-2BFF9B59262B}"/>
              </a:ext>
            </a:extLst>
          </p:cNvPr>
          <p:cNvSpPr/>
          <p:nvPr/>
        </p:nvSpPr>
        <p:spPr>
          <a:xfrm>
            <a:off x="1878081" y="5844963"/>
            <a:ext cx="468477" cy="529167"/>
          </a:xfrm>
          <a:prstGeom prst="roundRect">
            <a:avLst/>
          </a:prstGeom>
          <a:solidFill>
            <a:srgbClr val="33CA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ajawal Medium" panose="00000600000000000000" pitchFamily="2" charset="-78"/>
                <a:cs typeface="Tajawal Medium" panose="00000600000000000000" pitchFamily="2" charset="-78"/>
              </a:rPr>
              <a:t>8</a:t>
            </a:r>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5916999"/>
    </mc:Choice>
    <mc:Fallback xmlns="">
      <p:transition spd="slow" advTm="591699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25760A6C-566F-B7E3-1EEE-CB29F0CF0113}"/>
              </a:ext>
            </a:extLst>
          </p:cNvPr>
          <p:cNvSpPr txBox="1"/>
          <p:nvPr/>
        </p:nvSpPr>
        <p:spPr>
          <a:xfrm>
            <a:off x="6614656" y="2606857"/>
            <a:ext cx="5577344" cy="1323439"/>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The Family and It’s Social Standing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7159057" y="42733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ajawal Medium" panose="00000600000000000000" pitchFamily="2" charset="-78"/>
                <a:cs typeface="Tajawal Medium" panose="00000600000000000000" pitchFamily="2" charset="-78"/>
              </a:rPr>
              <a:t>Lecture 8</a:t>
            </a:r>
          </a:p>
        </p:txBody>
      </p:sp>
      <p:sp>
        <p:nvSpPr>
          <p:cNvPr id="11" name="TextBox 10">
            <a:extLst>
              <a:ext uri="{FF2B5EF4-FFF2-40B4-BE49-F238E27FC236}">
                <a16:creationId xmlns:a16="http://schemas.microsoft.com/office/drawing/2014/main" id="{781F72BC-06B8-4FB5-F2D5-D8EA1BFF812E}"/>
              </a:ext>
            </a:extLst>
          </p:cNvPr>
          <p:cNvSpPr txBox="1"/>
          <p:nvPr/>
        </p:nvSpPr>
        <p:spPr>
          <a:xfrm>
            <a:off x="7266107" y="4877011"/>
            <a:ext cx="3302507" cy="707886"/>
          </a:xfrm>
          <a:prstGeom prst="rect">
            <a:avLst/>
          </a:prstGeom>
          <a:noFill/>
        </p:spPr>
        <p:txBody>
          <a:bodyPr wrap="none" rtlCol="0">
            <a:spAutoFit/>
          </a:bodyPr>
          <a:lstStyle/>
          <a:p>
            <a:pPr algn="ctr"/>
            <a:r>
              <a:rPr lang="en-US" sz="2000" dirty="0">
                <a:latin typeface="Tajawal Medium" panose="00000600000000000000" pitchFamily="2" charset="-78"/>
                <a:cs typeface="Tajawal Medium" panose="00000600000000000000" pitchFamily="2" charset="-78"/>
              </a:rPr>
              <a:t>MKT713</a:t>
            </a:r>
          </a:p>
          <a:p>
            <a:pPr algn="ctr"/>
            <a:r>
              <a:rPr lang="en-US" sz="2000" dirty="0">
                <a:latin typeface="Tajawal Medium" panose="00000600000000000000" pitchFamily="2" charset="-78"/>
                <a:cs typeface="Tajawal Medium" panose="00000600000000000000" pitchFamily="2" charset="-78"/>
              </a:rPr>
              <a:t>Master of Digital Marketing </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E91207-061A-4464-8B91-0B53B7A12AEF}"/>
              </a:ext>
            </a:extLst>
          </p:cNvPr>
          <p:cNvSpPr/>
          <p:nvPr/>
        </p:nvSpPr>
        <p:spPr>
          <a:xfrm>
            <a:off x="3059562" y="2286000"/>
            <a:ext cx="9132438" cy="4388381"/>
          </a:xfrm>
          <a:prstGeom prst="rect">
            <a:avLst/>
          </a:prstGeom>
        </p:spPr>
        <p:txBody>
          <a:bodyPr wrap="square">
            <a:spAutoFit/>
          </a:bodyPr>
          <a:lstStyle/>
          <a:p>
            <a:pPr marL="355600" lvl="0" indent="-342900">
              <a:lnSpc>
                <a:spcPct val="100000"/>
              </a:lnSpc>
              <a:spcBef>
                <a:spcPts val="1739"/>
              </a:spcBef>
              <a:buFont typeface="Arial" panose="020B0604020202020204" pitchFamily="34" charset="0"/>
              <a:buChar char="•"/>
            </a:pPr>
            <a:r>
              <a:rPr lang="en-US" b="1" dirty="0"/>
              <a:t>To understand the family as a consumer socialization agent.</a:t>
            </a:r>
          </a:p>
          <a:p>
            <a:pPr marL="355600" lvl="0" indent="-342900">
              <a:lnSpc>
                <a:spcPct val="100000"/>
              </a:lnSpc>
              <a:spcBef>
                <a:spcPts val="1739"/>
              </a:spcBef>
              <a:buFont typeface="Arial" panose="020B0604020202020204" pitchFamily="34" charset="0"/>
              <a:buChar char="•"/>
            </a:pPr>
            <a:r>
              <a:rPr lang="en-US" b="1" dirty="0"/>
              <a:t>To understand family decision-making and its members’ consumption-related roles.</a:t>
            </a:r>
          </a:p>
          <a:p>
            <a:pPr marL="355600" lvl="0" indent="-342900">
              <a:lnSpc>
                <a:spcPct val="100000"/>
              </a:lnSpc>
              <a:spcBef>
                <a:spcPts val="1739"/>
              </a:spcBef>
              <a:buFont typeface="Arial" panose="020B0604020202020204" pitchFamily="34" charset="0"/>
              <a:buChar char="•"/>
            </a:pPr>
            <a:r>
              <a:rPr lang="en-US" b="1" dirty="0"/>
              <a:t>To understand the role of the family life cycle in market segmentation and targeting.</a:t>
            </a:r>
          </a:p>
          <a:p>
            <a:pPr marL="355600" lvl="0" indent="-342900">
              <a:lnSpc>
                <a:spcPct val="100000"/>
              </a:lnSpc>
              <a:spcBef>
                <a:spcPts val="1739"/>
              </a:spcBef>
              <a:buFont typeface="Arial" panose="020B0604020202020204" pitchFamily="34" charset="0"/>
              <a:buChar char="•"/>
            </a:pPr>
            <a:r>
              <a:rPr lang="en-US" b="1" dirty="0"/>
              <a:t>To understand the consumption patterns of nontraditional families and non-family households.</a:t>
            </a:r>
          </a:p>
          <a:p>
            <a:pPr marL="355600" lvl="0" indent="-342900">
              <a:lnSpc>
                <a:spcPct val="100000"/>
              </a:lnSpc>
              <a:spcBef>
                <a:spcPts val="1739"/>
              </a:spcBef>
              <a:buFont typeface="Arial" panose="020B0604020202020204" pitchFamily="34" charset="0"/>
              <a:buChar char="•"/>
            </a:pPr>
            <a:r>
              <a:rPr lang="en-US" b="1" dirty="0"/>
              <a:t>To understand the impact of social stratification on consumer behavior.</a:t>
            </a:r>
          </a:p>
          <a:p>
            <a:pPr marL="355600" lvl="0" indent="-342900">
              <a:lnSpc>
                <a:spcPct val="100000"/>
              </a:lnSpc>
              <a:spcBef>
                <a:spcPts val="1739"/>
              </a:spcBef>
              <a:buFont typeface="Arial" panose="020B0604020202020204" pitchFamily="34" charset="0"/>
              <a:buChar char="•"/>
            </a:pPr>
            <a:r>
              <a:rPr lang="en-US" b="1" dirty="0"/>
              <a:t>To understand how to measure social class and segment consumers accordingly.</a:t>
            </a:r>
          </a:p>
          <a:p>
            <a:pPr marL="355600" lvl="0" indent="-342900">
              <a:lnSpc>
                <a:spcPct val="100000"/>
              </a:lnSpc>
              <a:spcBef>
                <a:spcPts val="1739"/>
              </a:spcBef>
              <a:buFont typeface="Arial" panose="020B0604020202020204" pitchFamily="34" charset="0"/>
              <a:buChar char="•"/>
            </a:pPr>
            <a:r>
              <a:rPr lang="en-US" b="1" dirty="0"/>
              <a:t>To understand the demographics, lifestyles, and consumption patterns of America’s social classes.</a:t>
            </a:r>
          </a:p>
          <a:p>
            <a:pPr marL="355600" lvl="0" indent="-342900">
              <a:lnSpc>
                <a:spcPct val="100000"/>
              </a:lnSpc>
              <a:spcBef>
                <a:spcPts val="1739"/>
              </a:spcBef>
              <a:buFont typeface="Arial" panose="020B0604020202020204" pitchFamily="34" charset="0"/>
              <a:buChar char="•"/>
            </a:pPr>
            <a:r>
              <a:rPr lang="en-US" b="1" dirty="0"/>
              <a:t>To understand how to employ geo-demographics to locate target markets.</a:t>
            </a:r>
          </a:p>
        </p:txBody>
      </p:sp>
      <p:sp>
        <p:nvSpPr>
          <p:cNvPr id="4" name="Rectangle: Rounded Corners 3">
            <a:extLst>
              <a:ext uri="{FF2B5EF4-FFF2-40B4-BE49-F238E27FC236}">
                <a16:creationId xmlns:a16="http://schemas.microsoft.com/office/drawing/2014/main" id="{C59BB74E-EAC1-A6AF-A5D4-9DB69075D862}"/>
              </a:ext>
            </a:extLst>
          </p:cNvPr>
          <p:cNvSpPr/>
          <p:nvPr/>
        </p:nvSpPr>
        <p:spPr>
          <a:xfrm>
            <a:off x="4885441" y="1547283"/>
            <a:ext cx="468477" cy="529167"/>
          </a:xfrm>
          <a:prstGeom prst="roundRect">
            <a:avLst/>
          </a:prstGeom>
          <a:solidFill>
            <a:srgbClr val="33CA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ajawal Medium" panose="00000600000000000000" pitchFamily="2" charset="-78"/>
                <a:cs typeface="Tajawal Medium" panose="00000600000000000000" pitchFamily="2" charset="-78"/>
              </a:rPr>
              <a:t>8</a:t>
            </a:r>
          </a:p>
        </p:txBody>
      </p:sp>
    </p:spTree>
    <p:extLst>
      <p:ext uri="{BB962C8B-B14F-4D97-AF65-F5344CB8AC3E}">
        <p14:creationId xmlns:p14="http://schemas.microsoft.com/office/powerpoint/2010/main" val="31208850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TextBox 14">
            <a:extLst>
              <a:ext uri="{FF2B5EF4-FFF2-40B4-BE49-F238E27FC236}">
                <a16:creationId xmlns:a16="http://schemas.microsoft.com/office/drawing/2014/main" id="{0D59FDCD-A510-441C-8D92-2B373DF8B0DC}"/>
              </a:ext>
            </a:extLst>
          </p:cNvPr>
          <p:cNvSpPr txBox="1"/>
          <p:nvPr/>
        </p:nvSpPr>
        <p:spPr>
          <a:xfrm>
            <a:off x="4128199" y="1247387"/>
            <a:ext cx="7412711" cy="1200329"/>
          </a:xfrm>
          <a:prstGeom prst="rect">
            <a:avLst/>
          </a:prstGeom>
          <a:noFill/>
        </p:spPr>
        <p:txBody>
          <a:bodyPr wrap="square" rtlCol="0">
            <a:spAutoFit/>
          </a:bodyPr>
          <a:lstStyle/>
          <a:p>
            <a:pPr algn="ctr"/>
            <a:r>
              <a:rPr lang="en-US" sz="3600" b="1" dirty="0">
                <a:solidFill>
                  <a:srgbClr val="00B0F0"/>
                </a:solidFill>
                <a:latin typeface="Tajawal Medium" panose="00000600000000000000" pitchFamily="2" charset="-78"/>
                <a:cs typeface="Tajawal Medium" panose="00000600000000000000" pitchFamily="2" charset="-78"/>
              </a:rPr>
              <a:t>The Family and It’s Social Standing</a:t>
            </a:r>
          </a:p>
        </p:txBody>
      </p:sp>
      <p:pic>
        <p:nvPicPr>
          <p:cNvPr id="20" name="Picture 2" descr="C:\Users\Dr.Mayar\Desktop\iStock_000059731350_Medium.jpg">
            <a:extLst>
              <a:ext uri="{FF2B5EF4-FFF2-40B4-BE49-F238E27FC236}">
                <a16:creationId xmlns:a16="http://schemas.microsoft.com/office/drawing/2014/main" id="{876CB0F2-EFF3-4805-9D24-8712327CE8F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39502" y="2387765"/>
            <a:ext cx="8382000" cy="4333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901650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0D59FDCD-A510-441C-8D92-2B373DF8B0DC}"/>
              </a:ext>
            </a:extLst>
          </p:cNvPr>
          <p:cNvSpPr txBox="1"/>
          <p:nvPr/>
        </p:nvSpPr>
        <p:spPr>
          <a:xfrm>
            <a:off x="2944160" y="137459"/>
            <a:ext cx="7412711" cy="1200329"/>
          </a:xfrm>
          <a:prstGeom prst="rect">
            <a:avLst/>
          </a:prstGeom>
          <a:noFill/>
        </p:spPr>
        <p:txBody>
          <a:bodyPr wrap="square" rtlCol="0">
            <a:spAutoFit/>
          </a:bodyPr>
          <a:lstStyle/>
          <a:p>
            <a:pPr algn="ctr"/>
            <a:r>
              <a:rPr lang="en-US" sz="3600" b="1" dirty="0">
                <a:solidFill>
                  <a:srgbClr val="00B0F0"/>
                </a:solidFill>
                <a:latin typeface="Tajawal Medium" panose="00000600000000000000" pitchFamily="2" charset="-78"/>
                <a:cs typeface="Tajawal Medium" panose="00000600000000000000" pitchFamily="2" charset="-78"/>
              </a:rPr>
              <a:t>The Family and It’s Social Standing </a:t>
            </a:r>
          </a:p>
        </p:txBody>
      </p:sp>
      <p:sp>
        <p:nvSpPr>
          <p:cNvPr id="20" name="TextBox 19">
            <a:extLst>
              <a:ext uri="{FF2B5EF4-FFF2-40B4-BE49-F238E27FC236}">
                <a16:creationId xmlns:a16="http://schemas.microsoft.com/office/drawing/2014/main" id="{27E26CB1-AFF9-4721-84E3-C1CBCE6A1B76}"/>
              </a:ext>
            </a:extLst>
          </p:cNvPr>
          <p:cNvSpPr txBox="1"/>
          <p:nvPr/>
        </p:nvSpPr>
        <p:spPr>
          <a:xfrm>
            <a:off x="894162" y="1964353"/>
            <a:ext cx="9462709" cy="4524315"/>
          </a:xfrm>
          <a:prstGeom prst="rect">
            <a:avLst/>
          </a:prstGeom>
          <a:noFill/>
        </p:spPr>
        <p:txBody>
          <a:bodyPr wrap="square">
            <a:spAutoFit/>
          </a:bodyPr>
          <a:lstStyle/>
          <a:p>
            <a:pPr marL="457200" indent="-457200">
              <a:buFont typeface="Arial" panose="020B0604020202020204" pitchFamily="34" charset="0"/>
              <a:buChar char="•"/>
            </a:pPr>
            <a:r>
              <a:rPr lang="en-US" sz="2400" dirty="0"/>
              <a:t>The first part of this chapter describes the influence of the family on its members’ development as consumers (including households that fit into the family life cycle, as well as atypical and non-family living situations); how the family functions as a consumption unit; and the dynamics of family decision-making. </a:t>
            </a:r>
          </a:p>
          <a:p>
            <a:pPr marL="457200" indent="-457200">
              <a:buFont typeface="Arial" panose="020B0604020202020204" pitchFamily="34" charset="0"/>
              <a:buChar char="•"/>
            </a:pPr>
            <a:endParaRPr lang="en-US" sz="2400" dirty="0"/>
          </a:p>
          <a:p>
            <a:pPr marL="457200" indent="-457200">
              <a:buFont typeface="Arial" panose="020B0604020202020204" pitchFamily="34" charset="0"/>
              <a:buChar char="•"/>
            </a:pPr>
            <a:r>
              <a:rPr lang="en-US" sz="2400" dirty="0"/>
              <a:t>The second part of this chapter examines the demographics and consumption patterns of the social classes. It describes how to measure social class and segment and target consumers according to social standing.  The chapter concludes with examples of how social class membership affects consumption habits, tastes, and values.</a:t>
            </a:r>
          </a:p>
          <a:p>
            <a:pPr marL="457200" indent="-457200">
              <a:buFont typeface="Arial" panose="020B0604020202020204" pitchFamily="34" charset="0"/>
              <a:buChar char="•"/>
            </a:pPr>
            <a:endParaRPr lang="en-US" sz="2400" dirty="0"/>
          </a:p>
        </p:txBody>
      </p:sp>
    </p:spTree>
    <p:extLst>
      <p:ext uri="{BB962C8B-B14F-4D97-AF65-F5344CB8AC3E}">
        <p14:creationId xmlns:p14="http://schemas.microsoft.com/office/powerpoint/2010/main" val="39412131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773175" y="105746"/>
            <a:ext cx="4634090" cy="646331"/>
          </a:xfrm>
          <a:prstGeom prst="rect">
            <a:avLst/>
          </a:prstGeom>
        </p:spPr>
        <p:txBody>
          <a:bodyPr wrap="none">
            <a:spAutoFit/>
          </a:bodyPr>
          <a:lstStyle/>
          <a:p>
            <a:pPr algn="ctr"/>
            <a:r>
              <a:rPr lang="en-US" sz="3600" b="1" dirty="0">
                <a:solidFill>
                  <a:srgbClr val="00B0F0"/>
                </a:solidFill>
              </a:rPr>
              <a:t>Consumer Socialization</a:t>
            </a:r>
          </a:p>
        </p:txBody>
      </p:sp>
      <p:sp>
        <p:nvSpPr>
          <p:cNvPr id="11" name="TextBox 10">
            <a:extLst>
              <a:ext uri="{FF2B5EF4-FFF2-40B4-BE49-F238E27FC236}">
                <a16:creationId xmlns:a16="http://schemas.microsoft.com/office/drawing/2014/main" id="{484DBD98-3643-4E3C-B5B6-AF3938CFA261}"/>
              </a:ext>
            </a:extLst>
          </p:cNvPr>
          <p:cNvSpPr txBox="1"/>
          <p:nvPr/>
        </p:nvSpPr>
        <p:spPr>
          <a:xfrm>
            <a:off x="765368" y="2047746"/>
            <a:ext cx="7481188" cy="3785652"/>
          </a:xfrm>
          <a:prstGeom prst="rect">
            <a:avLst/>
          </a:prstGeom>
          <a:noFill/>
        </p:spPr>
        <p:txBody>
          <a:bodyPr wrap="square">
            <a:spAutoFit/>
          </a:bodyPr>
          <a:lstStyle/>
          <a:p>
            <a:pPr marL="139700" marR="0" lvl="0" defTabSz="914400" rtl="0" eaLnBrk="1" fontAlgn="auto" latinLnBrk="0" hangingPunct="1">
              <a:lnSpc>
                <a:spcPct val="100000"/>
              </a:lnSpc>
              <a:spcBef>
                <a:spcPts val="0"/>
              </a:spcBef>
              <a:spcAft>
                <a:spcPts val="0"/>
              </a:spcAft>
              <a:buClr>
                <a:srgbClr val="000000"/>
              </a:buClr>
              <a:buSzTx/>
              <a:tabLst/>
              <a:defRPr/>
            </a:pPr>
            <a:r>
              <a:rPr kumimoji="0" lang="en-US" altLang="en-US" sz="2400" b="1" i="0" u="none" strike="noStrike" kern="0" cap="none" spc="0" normalizeH="0" baseline="0" noProof="0" dirty="0">
                <a:ln>
                  <a:noFill/>
                </a:ln>
                <a:solidFill>
                  <a:srgbClr val="FF0000"/>
                </a:solidFill>
                <a:effectLst/>
                <a:uLnTx/>
                <a:uFillTx/>
                <a:latin typeface="Arial"/>
                <a:cs typeface="Arial"/>
                <a:sym typeface="Arial"/>
              </a:rPr>
              <a:t>A family </a:t>
            </a:r>
            <a:r>
              <a:rPr kumimoji="0" lang="en-US" altLang="en-US" sz="2400" i="0" u="none" strike="noStrike" kern="0" cap="none" spc="0" normalizeH="0" baseline="0" noProof="0" dirty="0">
                <a:ln>
                  <a:noFill/>
                </a:ln>
                <a:solidFill>
                  <a:srgbClr val="000000"/>
                </a:solidFill>
                <a:effectLst/>
                <a:uLnTx/>
                <a:uFillTx/>
                <a:latin typeface="Arial"/>
                <a:cs typeface="Arial"/>
                <a:sym typeface="Arial"/>
              </a:rPr>
              <a:t>is defined as two or more persons related by blood, marriage, or adoption residing together. </a:t>
            </a:r>
          </a:p>
          <a:p>
            <a:pPr marL="139700" marR="0" lvl="0" defTabSz="914400" rtl="0" eaLnBrk="1" fontAlgn="auto" latinLnBrk="0" hangingPunct="1">
              <a:lnSpc>
                <a:spcPct val="100000"/>
              </a:lnSpc>
              <a:spcBef>
                <a:spcPts val="0"/>
              </a:spcBef>
              <a:spcAft>
                <a:spcPts val="0"/>
              </a:spcAft>
              <a:buClr>
                <a:srgbClr val="000000"/>
              </a:buClr>
              <a:buSzTx/>
              <a:tabLst/>
              <a:defRPr/>
            </a:pPr>
            <a:endParaRPr kumimoji="0" lang="en-US" altLang="en-US" sz="2400" i="0" u="none" strike="noStrike" kern="0" cap="none" spc="0" normalizeH="0" baseline="0" noProof="0" dirty="0">
              <a:ln>
                <a:noFill/>
              </a:ln>
              <a:solidFill>
                <a:srgbClr val="000000"/>
              </a:solidFill>
              <a:effectLst/>
              <a:uLnTx/>
              <a:uFillTx/>
              <a:latin typeface="Arial"/>
              <a:cs typeface="Arial"/>
              <a:sym typeface="Arial"/>
            </a:endParaRPr>
          </a:p>
          <a:p>
            <a:pPr marL="482600" marR="0" lvl="0" indent="-342900"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altLang="en-US" sz="2400" b="1" i="0" u="none" strike="noStrike" kern="0" cap="none" spc="0" normalizeH="0" baseline="0" noProof="0" dirty="0">
                <a:ln>
                  <a:noFill/>
                </a:ln>
                <a:solidFill>
                  <a:srgbClr val="FF0000"/>
                </a:solidFill>
                <a:effectLst/>
                <a:uLnTx/>
                <a:uFillTx/>
                <a:latin typeface="Arial"/>
                <a:cs typeface="Arial"/>
                <a:sym typeface="Arial"/>
              </a:rPr>
              <a:t>The family life cycle </a:t>
            </a:r>
            <a:r>
              <a:rPr kumimoji="0" lang="en-US" altLang="en-US" sz="2400" i="0" u="none" strike="noStrike" kern="0" cap="none" spc="0" normalizeH="0" baseline="0" noProof="0" dirty="0">
                <a:ln>
                  <a:noFill/>
                </a:ln>
                <a:solidFill>
                  <a:srgbClr val="000000"/>
                </a:solidFill>
                <a:effectLst/>
                <a:uLnTx/>
                <a:uFillTx/>
                <a:latin typeface="Arial"/>
                <a:cs typeface="Arial"/>
                <a:sym typeface="Arial"/>
              </a:rPr>
              <a:t>is a composite variable that combines marital status, size of family, age of family members (focusing on the age of the oldest or youngest child), and employment status of the head of household, and then classifies the family into a “typical” stage. </a:t>
            </a:r>
          </a:p>
          <a:p>
            <a:pPr marL="139700" marR="0" lvl="0" defTabSz="914400" rtl="0" eaLnBrk="1" fontAlgn="auto" latinLnBrk="0" hangingPunct="1">
              <a:lnSpc>
                <a:spcPct val="100000"/>
              </a:lnSpc>
              <a:spcBef>
                <a:spcPts val="0"/>
              </a:spcBef>
              <a:spcAft>
                <a:spcPts val="0"/>
              </a:spcAft>
              <a:buClr>
                <a:srgbClr val="000000"/>
              </a:buClr>
              <a:buSzTx/>
              <a:tabLst/>
              <a:defRPr/>
            </a:pPr>
            <a:endParaRPr kumimoji="0" lang="en-US" altLang="en-US" sz="2400" i="0" u="none" strike="noStrike" kern="0" cap="none" spc="0" normalizeH="0" baseline="0" noProof="0" dirty="0">
              <a:ln>
                <a:noFill/>
              </a:ln>
              <a:solidFill>
                <a:srgbClr val="000000"/>
              </a:solidFill>
              <a:effectLst/>
              <a:uLnTx/>
              <a:uFillTx/>
              <a:latin typeface="Arial"/>
              <a:cs typeface="Arial"/>
              <a:sym typeface="Arial"/>
            </a:endParaRPr>
          </a:p>
        </p:txBody>
      </p:sp>
      <p:pic>
        <p:nvPicPr>
          <p:cNvPr id="4" name="Picture 3">
            <a:extLst>
              <a:ext uri="{FF2B5EF4-FFF2-40B4-BE49-F238E27FC236}">
                <a16:creationId xmlns:a16="http://schemas.microsoft.com/office/drawing/2014/main" id="{8F39BEA6-3590-4DAC-9906-568683A7ADE8}"/>
              </a:ext>
            </a:extLst>
          </p:cNvPr>
          <p:cNvPicPr>
            <a:picLocks noChangeAspect="1"/>
          </p:cNvPicPr>
          <p:nvPr/>
        </p:nvPicPr>
        <p:blipFill>
          <a:blip r:embed="rId2"/>
          <a:stretch>
            <a:fillRect/>
          </a:stretch>
        </p:blipFill>
        <p:spPr>
          <a:xfrm>
            <a:off x="8083996" y="2519370"/>
            <a:ext cx="3711764" cy="3200321"/>
          </a:xfrm>
          <a:prstGeom prst="rect">
            <a:avLst/>
          </a:prstGeom>
        </p:spPr>
      </p:pic>
    </p:spTree>
    <p:extLst>
      <p:ext uri="{BB962C8B-B14F-4D97-AF65-F5344CB8AC3E}">
        <p14:creationId xmlns:p14="http://schemas.microsoft.com/office/powerpoint/2010/main" val="3564379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427735" y="235136"/>
            <a:ext cx="4634090" cy="646331"/>
          </a:xfrm>
          <a:prstGeom prst="rect">
            <a:avLst/>
          </a:prstGeom>
        </p:spPr>
        <p:txBody>
          <a:bodyPr wrap="none">
            <a:spAutoFit/>
          </a:bodyPr>
          <a:lstStyle/>
          <a:p>
            <a:pPr algn="ctr"/>
            <a:r>
              <a:rPr lang="en-US" sz="3600" b="1" dirty="0">
                <a:solidFill>
                  <a:srgbClr val="852F4A"/>
                </a:solidFill>
              </a:rPr>
              <a:t>Consumer Socialization</a:t>
            </a:r>
          </a:p>
        </p:txBody>
      </p:sp>
      <p:sp>
        <p:nvSpPr>
          <p:cNvPr id="11" name="TextBox 10">
            <a:extLst>
              <a:ext uri="{FF2B5EF4-FFF2-40B4-BE49-F238E27FC236}">
                <a16:creationId xmlns:a16="http://schemas.microsoft.com/office/drawing/2014/main" id="{484DBD98-3643-4E3C-B5B6-AF3938CFA261}"/>
              </a:ext>
            </a:extLst>
          </p:cNvPr>
          <p:cNvSpPr txBox="1"/>
          <p:nvPr/>
        </p:nvSpPr>
        <p:spPr>
          <a:xfrm>
            <a:off x="473977" y="1292595"/>
            <a:ext cx="10780180" cy="2677656"/>
          </a:xfrm>
          <a:prstGeom prst="rect">
            <a:avLst/>
          </a:prstGeom>
          <a:noFill/>
        </p:spPr>
        <p:txBody>
          <a:bodyPr wrap="square">
            <a:spAutoFit/>
          </a:bodyPr>
          <a:lstStyle/>
          <a:p>
            <a:pPr marL="139700" marR="0" lvl="0" defTabSz="914400" rtl="0" eaLnBrk="1" fontAlgn="auto" latinLnBrk="0" hangingPunct="1">
              <a:lnSpc>
                <a:spcPct val="100000"/>
              </a:lnSpc>
              <a:spcBef>
                <a:spcPts val="0"/>
              </a:spcBef>
              <a:spcAft>
                <a:spcPts val="0"/>
              </a:spcAft>
              <a:buClr>
                <a:srgbClr val="000000"/>
              </a:buClr>
              <a:buSzTx/>
              <a:tabLst/>
              <a:defRPr/>
            </a:pPr>
            <a:r>
              <a:rPr lang="en-US" altLang="en-US" sz="2400" b="1" kern="0" dirty="0">
                <a:solidFill>
                  <a:srgbClr val="00B050"/>
                </a:solidFill>
                <a:latin typeface="Arial"/>
                <a:cs typeface="Arial"/>
                <a:sym typeface="Arial"/>
              </a:rPr>
              <a:t>T</a:t>
            </a:r>
            <a:r>
              <a:rPr kumimoji="0" lang="en-US" altLang="en-US" sz="2400" b="1" i="0" u="none" strike="noStrike" kern="0" cap="none" spc="0" normalizeH="0" baseline="0" noProof="0" dirty="0">
                <a:ln>
                  <a:noFill/>
                </a:ln>
                <a:solidFill>
                  <a:srgbClr val="00B050"/>
                </a:solidFill>
                <a:effectLst/>
                <a:uLnTx/>
                <a:uFillTx/>
                <a:latin typeface="Arial"/>
                <a:cs typeface="Arial"/>
                <a:sym typeface="Arial"/>
              </a:rPr>
              <a:t>here are three types of families: </a:t>
            </a:r>
          </a:p>
          <a:p>
            <a:pPr marL="596900" marR="0" lvl="0" indent="-457200" defTabSz="914400" rtl="0" eaLnBrk="1" fontAlgn="auto" latinLnBrk="0" hangingPunct="1">
              <a:lnSpc>
                <a:spcPct val="100000"/>
              </a:lnSpc>
              <a:spcBef>
                <a:spcPts val="0"/>
              </a:spcBef>
              <a:spcAft>
                <a:spcPts val="0"/>
              </a:spcAft>
              <a:buClr>
                <a:srgbClr val="000000"/>
              </a:buClr>
              <a:buSzTx/>
              <a:buFont typeface="+mj-lt"/>
              <a:buAutoNum type="arabicPeriod"/>
              <a:tabLst/>
              <a:defRPr/>
            </a:pPr>
            <a:r>
              <a:rPr kumimoji="0" lang="en-US" altLang="en-US" sz="2400" i="0" u="none" strike="noStrike" kern="0" cap="none" spc="0" normalizeH="0" baseline="0" noProof="0" dirty="0">
                <a:ln>
                  <a:noFill/>
                </a:ln>
                <a:solidFill>
                  <a:srgbClr val="000000"/>
                </a:solidFill>
                <a:effectLst/>
                <a:uLnTx/>
                <a:uFillTx/>
                <a:latin typeface="Arial"/>
                <a:cs typeface="Arial"/>
                <a:sym typeface="Arial"/>
              </a:rPr>
              <a:t>married couples, </a:t>
            </a:r>
          </a:p>
          <a:p>
            <a:pPr marL="596900" marR="0" lvl="0" indent="-457200" defTabSz="914400" rtl="0" eaLnBrk="1" fontAlgn="auto" latinLnBrk="0" hangingPunct="1">
              <a:lnSpc>
                <a:spcPct val="100000"/>
              </a:lnSpc>
              <a:spcBef>
                <a:spcPts val="0"/>
              </a:spcBef>
              <a:spcAft>
                <a:spcPts val="0"/>
              </a:spcAft>
              <a:buClr>
                <a:srgbClr val="000000"/>
              </a:buClr>
              <a:buSzTx/>
              <a:buFont typeface="+mj-lt"/>
              <a:buAutoNum type="arabicPeriod"/>
              <a:tabLst/>
              <a:defRPr/>
            </a:pPr>
            <a:r>
              <a:rPr kumimoji="0" lang="en-US" altLang="en-US" sz="2400" i="0" u="none" strike="noStrike" kern="0" cap="none" spc="0" normalizeH="0" baseline="0" noProof="0" dirty="0">
                <a:ln>
                  <a:noFill/>
                </a:ln>
                <a:solidFill>
                  <a:srgbClr val="000000"/>
                </a:solidFill>
                <a:effectLst/>
                <a:uLnTx/>
                <a:uFillTx/>
                <a:latin typeface="Arial"/>
                <a:cs typeface="Arial"/>
                <a:sym typeface="Arial"/>
              </a:rPr>
              <a:t>nuclear families, and </a:t>
            </a:r>
          </a:p>
          <a:p>
            <a:pPr marL="596900" marR="0" lvl="0" indent="-457200" defTabSz="914400" rtl="0" eaLnBrk="1" fontAlgn="auto" latinLnBrk="0" hangingPunct="1">
              <a:lnSpc>
                <a:spcPct val="100000"/>
              </a:lnSpc>
              <a:spcBef>
                <a:spcPts val="0"/>
              </a:spcBef>
              <a:spcAft>
                <a:spcPts val="0"/>
              </a:spcAft>
              <a:buClr>
                <a:srgbClr val="000000"/>
              </a:buClr>
              <a:buSzTx/>
              <a:buFont typeface="+mj-lt"/>
              <a:buAutoNum type="arabicPeriod"/>
              <a:tabLst/>
              <a:defRPr/>
            </a:pPr>
            <a:r>
              <a:rPr kumimoji="0" lang="en-US" altLang="en-US" sz="2400" i="0" u="none" strike="noStrike" kern="0" cap="none" spc="0" normalizeH="0" baseline="0" noProof="0" dirty="0">
                <a:ln>
                  <a:noFill/>
                </a:ln>
                <a:solidFill>
                  <a:srgbClr val="000000"/>
                </a:solidFill>
                <a:effectLst/>
                <a:uLnTx/>
                <a:uFillTx/>
                <a:latin typeface="Arial"/>
                <a:cs typeface="Arial"/>
                <a:sym typeface="Arial"/>
              </a:rPr>
              <a:t>extended families. </a:t>
            </a:r>
          </a:p>
          <a:p>
            <a:pPr marL="482600" marR="0" lvl="0" indent="-342900"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altLang="en-US" sz="2400" i="0" u="none" strike="noStrike" kern="0" cap="none" spc="0" normalizeH="0" baseline="0" noProof="0" dirty="0">
                <a:ln>
                  <a:noFill/>
                </a:ln>
                <a:solidFill>
                  <a:srgbClr val="000000"/>
                </a:solidFill>
                <a:effectLst/>
                <a:uLnTx/>
                <a:uFillTx/>
                <a:latin typeface="Arial"/>
                <a:cs typeface="Arial"/>
                <a:sym typeface="Arial"/>
              </a:rPr>
              <a:t>A </a:t>
            </a:r>
            <a:r>
              <a:rPr kumimoji="0" lang="en-US" altLang="en-US" sz="2400" i="0" u="none" strike="noStrike" kern="0" cap="none" spc="0" normalizeH="0" baseline="0" noProof="0" dirty="0">
                <a:ln>
                  <a:noFill/>
                </a:ln>
                <a:solidFill>
                  <a:srgbClr val="0070C0"/>
                </a:solidFill>
                <a:effectLst/>
                <a:uLnTx/>
                <a:uFillTx/>
                <a:latin typeface="Arial"/>
                <a:cs typeface="Arial"/>
                <a:sym typeface="Arial"/>
              </a:rPr>
              <a:t>married couple </a:t>
            </a:r>
            <a:r>
              <a:rPr kumimoji="0" lang="en-US" altLang="en-US" sz="2400" i="0" u="none" strike="noStrike" kern="0" cap="none" spc="0" normalizeH="0" baseline="0" noProof="0" dirty="0">
                <a:ln>
                  <a:noFill/>
                </a:ln>
                <a:solidFill>
                  <a:srgbClr val="000000"/>
                </a:solidFill>
                <a:effectLst/>
                <a:uLnTx/>
                <a:uFillTx/>
                <a:latin typeface="Arial"/>
                <a:cs typeface="Arial"/>
                <a:sym typeface="Arial"/>
              </a:rPr>
              <a:t>and one or more children constitute a </a:t>
            </a:r>
            <a:r>
              <a:rPr kumimoji="0" lang="en-US" altLang="en-US" sz="2400" i="0" u="none" strike="noStrike" kern="0" cap="none" spc="0" normalizeH="0" baseline="0" noProof="0" dirty="0">
                <a:ln>
                  <a:noFill/>
                </a:ln>
                <a:solidFill>
                  <a:srgbClr val="0070C0"/>
                </a:solidFill>
                <a:effectLst/>
                <a:uLnTx/>
                <a:uFillTx/>
                <a:latin typeface="Arial"/>
                <a:cs typeface="Arial"/>
                <a:sym typeface="Arial"/>
              </a:rPr>
              <a:t>nuclear family</a:t>
            </a:r>
            <a:r>
              <a:rPr kumimoji="0" lang="en-US" altLang="en-US" sz="2400" i="0" u="none" strike="noStrike" kern="0" cap="none" spc="0" normalizeH="0" baseline="0" noProof="0" dirty="0">
                <a:ln>
                  <a:noFill/>
                </a:ln>
                <a:solidFill>
                  <a:srgbClr val="000000"/>
                </a:solidFill>
                <a:effectLst/>
                <a:uLnTx/>
                <a:uFillTx/>
                <a:latin typeface="Arial"/>
                <a:cs typeface="Arial"/>
                <a:sym typeface="Arial"/>
              </a:rPr>
              <a:t>. </a:t>
            </a:r>
          </a:p>
          <a:p>
            <a:pPr marL="482600" marR="0" lvl="0" indent="-342900"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altLang="en-US" sz="2400" i="0" u="none" strike="noStrike" kern="0" cap="none" spc="0" normalizeH="0" baseline="0" noProof="0" dirty="0">
                <a:ln>
                  <a:noFill/>
                </a:ln>
                <a:solidFill>
                  <a:srgbClr val="000000"/>
                </a:solidFill>
                <a:effectLst/>
                <a:uLnTx/>
                <a:uFillTx/>
                <a:latin typeface="Arial"/>
                <a:cs typeface="Arial"/>
                <a:sym typeface="Arial"/>
              </a:rPr>
              <a:t>The nuclear family, together with at least one grandparent or other relation living within the household, is called an </a:t>
            </a:r>
            <a:r>
              <a:rPr kumimoji="0" lang="en-US" altLang="en-US" sz="2400" i="0" u="none" strike="noStrike" kern="0" cap="none" spc="0" normalizeH="0" baseline="0" noProof="0" dirty="0">
                <a:ln>
                  <a:noFill/>
                </a:ln>
                <a:solidFill>
                  <a:srgbClr val="0070C0"/>
                </a:solidFill>
                <a:effectLst/>
                <a:uLnTx/>
                <a:uFillTx/>
                <a:latin typeface="Arial"/>
                <a:cs typeface="Arial"/>
                <a:sym typeface="Arial"/>
              </a:rPr>
              <a:t>extended family</a:t>
            </a:r>
            <a:r>
              <a:rPr kumimoji="0" lang="en-US" altLang="en-US" sz="2400" i="0" u="none" strike="noStrike" kern="0" cap="none" spc="0" normalizeH="0" baseline="0" noProof="0" dirty="0">
                <a:ln>
                  <a:noFill/>
                </a:ln>
                <a:solidFill>
                  <a:srgbClr val="000000"/>
                </a:solidFill>
                <a:effectLst/>
                <a:uLnTx/>
                <a:uFillTx/>
                <a:latin typeface="Arial"/>
                <a:cs typeface="Arial"/>
                <a:sym typeface="Arial"/>
              </a:rPr>
              <a:t>.</a:t>
            </a:r>
          </a:p>
        </p:txBody>
      </p:sp>
      <p:pic>
        <p:nvPicPr>
          <p:cNvPr id="9" name="Picture 8">
            <a:extLst>
              <a:ext uri="{FF2B5EF4-FFF2-40B4-BE49-F238E27FC236}">
                <a16:creationId xmlns:a16="http://schemas.microsoft.com/office/drawing/2014/main" id="{B5A1C586-49A6-41A0-9F8A-E978DC7DFE0D}"/>
              </a:ext>
            </a:extLst>
          </p:cNvPr>
          <p:cNvPicPr>
            <a:picLocks noChangeAspect="1"/>
          </p:cNvPicPr>
          <p:nvPr/>
        </p:nvPicPr>
        <p:blipFill>
          <a:blip r:embed="rId2"/>
          <a:stretch>
            <a:fillRect/>
          </a:stretch>
        </p:blipFill>
        <p:spPr>
          <a:xfrm>
            <a:off x="755176" y="3970251"/>
            <a:ext cx="10217782" cy="2682472"/>
          </a:xfrm>
          <a:prstGeom prst="rect">
            <a:avLst/>
          </a:prstGeom>
        </p:spPr>
      </p:pic>
    </p:spTree>
    <p:extLst>
      <p:ext uri="{BB962C8B-B14F-4D97-AF65-F5344CB8AC3E}">
        <p14:creationId xmlns:p14="http://schemas.microsoft.com/office/powerpoint/2010/main" val="9286208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813815" y="11616"/>
            <a:ext cx="4634090" cy="646331"/>
          </a:xfrm>
          <a:prstGeom prst="rect">
            <a:avLst/>
          </a:prstGeom>
        </p:spPr>
        <p:txBody>
          <a:bodyPr wrap="none">
            <a:spAutoFit/>
          </a:bodyPr>
          <a:lstStyle/>
          <a:p>
            <a:pPr algn="ctr"/>
            <a:r>
              <a:rPr lang="en-US" sz="3600" b="1" dirty="0">
                <a:solidFill>
                  <a:srgbClr val="00B0F0"/>
                </a:solidFill>
              </a:rPr>
              <a:t>Consumer Socialization</a:t>
            </a:r>
          </a:p>
        </p:txBody>
      </p:sp>
      <p:sp>
        <p:nvSpPr>
          <p:cNvPr id="11" name="TextBox 10">
            <a:extLst>
              <a:ext uri="{FF2B5EF4-FFF2-40B4-BE49-F238E27FC236}">
                <a16:creationId xmlns:a16="http://schemas.microsoft.com/office/drawing/2014/main" id="{484DBD98-3643-4E3C-B5B6-AF3938CFA261}"/>
              </a:ext>
            </a:extLst>
          </p:cNvPr>
          <p:cNvSpPr txBox="1"/>
          <p:nvPr/>
        </p:nvSpPr>
        <p:spPr>
          <a:xfrm>
            <a:off x="157847" y="990553"/>
            <a:ext cx="6792034" cy="5632311"/>
          </a:xfrm>
          <a:prstGeom prst="rect">
            <a:avLst/>
          </a:prstGeom>
          <a:noFill/>
        </p:spPr>
        <p:txBody>
          <a:bodyPr wrap="square">
            <a:spAutoFit/>
          </a:bodyPr>
          <a:lstStyle/>
          <a:p>
            <a:pPr marL="482600" marR="0" lvl="0" indent="-342900"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altLang="en-US" sz="2000" i="0" u="none" strike="noStrike" kern="0" cap="none" spc="0" normalizeH="0" baseline="0" noProof="0" dirty="0">
                <a:ln>
                  <a:noFill/>
                </a:ln>
                <a:solidFill>
                  <a:srgbClr val="000000"/>
                </a:solidFill>
                <a:effectLst/>
                <a:uLnTx/>
                <a:uFillTx/>
                <a:latin typeface="Arial"/>
                <a:cs typeface="Arial"/>
                <a:sym typeface="Arial"/>
              </a:rPr>
              <a:t>The four ads in Figure 10.1 feature Toyota models catering to different types of families. </a:t>
            </a:r>
          </a:p>
          <a:p>
            <a:pPr marL="482600" marR="0" lvl="0" indent="-342900"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altLang="en-US" sz="2000" i="0" u="none" strike="noStrike" kern="0" cap="none" spc="0" normalizeH="0" baseline="0" noProof="0" dirty="0">
                <a:ln>
                  <a:noFill/>
                </a:ln>
                <a:solidFill>
                  <a:srgbClr val="000000"/>
                </a:solidFill>
                <a:effectLst/>
                <a:uLnTx/>
                <a:uFillTx/>
                <a:latin typeface="Arial"/>
                <a:cs typeface="Arial"/>
                <a:sym typeface="Arial"/>
              </a:rPr>
              <a:t>The Toyota Auris is a </a:t>
            </a:r>
            <a:r>
              <a:rPr kumimoji="0" lang="en-US" altLang="en-US" sz="2000" i="0" u="none" strike="noStrike" kern="0" cap="none" spc="0" normalizeH="0" baseline="0" noProof="0" dirty="0">
                <a:ln>
                  <a:noFill/>
                </a:ln>
                <a:solidFill>
                  <a:srgbClr val="00B050"/>
                </a:solidFill>
                <a:effectLst/>
                <a:uLnTx/>
                <a:uFillTx/>
                <a:latin typeface="Arial"/>
                <a:cs typeface="Arial"/>
                <a:sym typeface="Arial"/>
              </a:rPr>
              <a:t>sporty hatchback </a:t>
            </a:r>
            <a:r>
              <a:rPr kumimoji="0" lang="en-US" altLang="en-US" sz="2000" i="0" u="none" strike="noStrike" kern="0" cap="none" spc="0" normalizeH="0" baseline="0" noProof="0" dirty="0">
                <a:ln>
                  <a:noFill/>
                </a:ln>
                <a:solidFill>
                  <a:srgbClr val="000000"/>
                </a:solidFill>
                <a:effectLst/>
                <a:uLnTx/>
                <a:uFillTx/>
                <a:latin typeface="Arial"/>
                <a:cs typeface="Arial"/>
                <a:sym typeface="Arial"/>
              </a:rPr>
              <a:t>with a “diffuser” and reflectors on each side that is targeted toward </a:t>
            </a:r>
            <a:r>
              <a:rPr kumimoji="0" lang="en-US" altLang="en-US" sz="2000" i="0" u="none" strike="noStrike" kern="0" cap="none" spc="0" normalizeH="0" baseline="0" noProof="0" dirty="0">
                <a:ln>
                  <a:noFill/>
                </a:ln>
                <a:solidFill>
                  <a:srgbClr val="00B050"/>
                </a:solidFill>
                <a:effectLst/>
                <a:uLnTx/>
                <a:uFillTx/>
                <a:latin typeface="Arial"/>
                <a:cs typeface="Arial"/>
                <a:sym typeface="Arial"/>
              </a:rPr>
              <a:t>Bachelors or Honeymooners who do not have children and want to enjoy life. </a:t>
            </a:r>
          </a:p>
          <a:p>
            <a:pPr marL="482600" marR="0" lvl="0" indent="-342900"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altLang="en-US" sz="2000" i="0" u="none" strike="noStrike" kern="0" cap="none" spc="0" normalizeH="0" baseline="0" noProof="0" dirty="0">
                <a:ln>
                  <a:noFill/>
                </a:ln>
                <a:solidFill>
                  <a:srgbClr val="000000"/>
                </a:solidFill>
                <a:effectLst/>
                <a:uLnTx/>
                <a:uFillTx/>
                <a:latin typeface="Arial"/>
                <a:cs typeface="Arial"/>
                <a:sym typeface="Arial"/>
              </a:rPr>
              <a:t>The Yaris </a:t>
            </a:r>
            <a:r>
              <a:rPr kumimoji="0" lang="en-US" altLang="en-US" sz="2000" i="0" u="none" strike="noStrike" kern="0" cap="none" spc="0" normalizeH="0" baseline="0" noProof="0" dirty="0">
                <a:ln>
                  <a:noFill/>
                </a:ln>
                <a:solidFill>
                  <a:srgbClr val="00B050"/>
                </a:solidFill>
                <a:effectLst/>
                <a:uLnTx/>
                <a:uFillTx/>
                <a:latin typeface="Arial"/>
                <a:cs typeface="Arial"/>
                <a:sym typeface="Arial"/>
              </a:rPr>
              <a:t>subcompact</a:t>
            </a:r>
            <a:r>
              <a:rPr kumimoji="0" lang="en-US" altLang="en-US" sz="2000" i="0" u="none" strike="noStrike" kern="0" cap="none" spc="0" normalizeH="0" baseline="0" noProof="0" dirty="0">
                <a:ln>
                  <a:noFill/>
                </a:ln>
                <a:solidFill>
                  <a:srgbClr val="000000"/>
                </a:solidFill>
                <a:effectLst/>
                <a:uLnTx/>
                <a:uFillTx/>
                <a:latin typeface="Arial"/>
                <a:cs typeface="Arial"/>
                <a:sym typeface="Arial"/>
              </a:rPr>
              <a:t> is promoted as a “great deal” to </a:t>
            </a:r>
            <a:r>
              <a:rPr kumimoji="0" lang="en-US" altLang="en-US" sz="2000" i="0" u="none" strike="noStrike" kern="0" cap="none" spc="0" normalizeH="0" baseline="0" noProof="0" dirty="0">
                <a:ln>
                  <a:noFill/>
                </a:ln>
                <a:solidFill>
                  <a:srgbClr val="00B050"/>
                </a:solidFill>
                <a:effectLst/>
                <a:uLnTx/>
                <a:uFillTx/>
                <a:latin typeface="Arial"/>
                <a:cs typeface="Arial"/>
                <a:sym typeface="Arial"/>
              </a:rPr>
              <a:t>newlyweds</a:t>
            </a:r>
            <a:r>
              <a:rPr kumimoji="0" lang="en-US" altLang="en-US" sz="2000" i="0" u="none" strike="noStrike" kern="0" cap="none" spc="0" normalizeH="0" baseline="0" noProof="0" dirty="0">
                <a:ln>
                  <a:noFill/>
                </a:ln>
                <a:solidFill>
                  <a:srgbClr val="000000"/>
                </a:solidFill>
                <a:effectLst/>
                <a:uLnTx/>
                <a:uFillTx/>
                <a:latin typeface="Arial"/>
                <a:cs typeface="Arial"/>
                <a:sym typeface="Arial"/>
              </a:rPr>
              <a:t> who may </a:t>
            </a:r>
            <a:r>
              <a:rPr kumimoji="0" lang="en-US" altLang="en-US" sz="2000" i="0" u="none" strike="noStrike" kern="0" cap="none" spc="0" normalizeH="0" baseline="0" noProof="0" dirty="0">
                <a:ln>
                  <a:noFill/>
                </a:ln>
                <a:solidFill>
                  <a:srgbClr val="00B050"/>
                </a:solidFill>
                <a:effectLst/>
                <a:uLnTx/>
                <a:uFillTx/>
                <a:latin typeface="Arial"/>
                <a:cs typeface="Arial"/>
                <a:sym typeface="Arial"/>
              </a:rPr>
              <a:t>have a child on the way</a:t>
            </a:r>
            <a:r>
              <a:rPr kumimoji="0" lang="en-US" altLang="en-US" sz="2000" i="0" u="none" strike="noStrike" kern="0" cap="none" spc="0" normalizeH="0" baseline="0" noProof="0" dirty="0">
                <a:ln>
                  <a:noFill/>
                </a:ln>
                <a:solidFill>
                  <a:srgbClr val="000000"/>
                </a:solidFill>
                <a:effectLst/>
                <a:uLnTx/>
                <a:uFillTx/>
                <a:latin typeface="Arial"/>
                <a:cs typeface="Arial"/>
                <a:sym typeface="Arial"/>
              </a:rPr>
              <a:t>.  </a:t>
            </a:r>
          </a:p>
          <a:p>
            <a:pPr marL="482600" marR="0" lvl="0" indent="-342900"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altLang="en-US" sz="2000" i="0" u="none" strike="noStrike" kern="0" cap="none" spc="0" normalizeH="0" baseline="0" noProof="0" dirty="0">
                <a:ln>
                  <a:noFill/>
                </a:ln>
                <a:solidFill>
                  <a:srgbClr val="000000"/>
                </a:solidFill>
                <a:effectLst/>
                <a:uLnTx/>
                <a:uFillTx/>
                <a:latin typeface="Arial"/>
                <a:cs typeface="Arial"/>
                <a:sym typeface="Arial"/>
              </a:rPr>
              <a:t>The Verso is a </a:t>
            </a:r>
            <a:r>
              <a:rPr kumimoji="0" lang="en-US" altLang="en-US" sz="2000" i="0" u="none" strike="noStrike" kern="0" cap="none" spc="0" normalizeH="0" baseline="0" noProof="0" dirty="0">
                <a:ln>
                  <a:noFill/>
                </a:ln>
                <a:solidFill>
                  <a:srgbClr val="00B050"/>
                </a:solidFill>
                <a:effectLst/>
                <a:uLnTx/>
                <a:uFillTx/>
                <a:latin typeface="Arial"/>
                <a:cs typeface="Arial"/>
                <a:sym typeface="Arial"/>
              </a:rPr>
              <a:t>seven-seater family </a:t>
            </a:r>
            <a:r>
              <a:rPr kumimoji="0" lang="en-US" altLang="en-US" sz="2000" i="0" u="none" strike="noStrike" kern="0" cap="none" spc="0" normalizeH="0" baseline="0" noProof="0" dirty="0">
                <a:ln>
                  <a:noFill/>
                </a:ln>
                <a:solidFill>
                  <a:srgbClr val="000000"/>
                </a:solidFill>
                <a:effectLst/>
                <a:uLnTx/>
                <a:uFillTx/>
                <a:latin typeface="Arial"/>
                <a:cs typeface="Arial"/>
                <a:sym typeface="Arial"/>
              </a:rPr>
              <a:t>car featuring </a:t>
            </a:r>
            <a:r>
              <a:rPr kumimoji="0" lang="en-US" altLang="en-US" sz="2000" i="0" u="none" strike="noStrike" kern="0" cap="none" spc="0" normalizeH="0" baseline="0" noProof="0" dirty="0">
                <a:ln>
                  <a:noFill/>
                </a:ln>
                <a:solidFill>
                  <a:srgbClr val="00B050"/>
                </a:solidFill>
                <a:effectLst/>
                <a:uLnTx/>
                <a:uFillTx/>
                <a:latin typeface="Arial"/>
                <a:cs typeface="Arial"/>
                <a:sym typeface="Arial"/>
              </a:rPr>
              <a:t>elegant style and comfort</a:t>
            </a:r>
            <a:r>
              <a:rPr kumimoji="0" lang="en-US" altLang="en-US" sz="2000" i="0" u="none" strike="noStrike" kern="0" cap="none" spc="0" normalizeH="0" baseline="0" noProof="0" dirty="0">
                <a:ln>
                  <a:noFill/>
                </a:ln>
                <a:solidFill>
                  <a:srgbClr val="000000"/>
                </a:solidFill>
                <a:effectLst/>
                <a:uLnTx/>
                <a:uFillTx/>
                <a:latin typeface="Arial"/>
                <a:cs typeface="Arial"/>
                <a:sym typeface="Arial"/>
              </a:rPr>
              <a:t>, which is aimed at </a:t>
            </a:r>
            <a:r>
              <a:rPr kumimoji="0" lang="en-US" altLang="en-US" sz="2000" i="0" u="none" strike="noStrike" kern="0" cap="none" spc="0" normalizeH="0" baseline="0" noProof="0" dirty="0">
                <a:ln>
                  <a:noFill/>
                </a:ln>
                <a:solidFill>
                  <a:srgbClr val="00B050"/>
                </a:solidFill>
                <a:effectLst/>
                <a:uLnTx/>
                <a:uFillTx/>
                <a:latin typeface="Arial"/>
                <a:cs typeface="Arial"/>
                <a:sym typeface="Arial"/>
              </a:rPr>
              <a:t>families with children who have more resources than the newlyweds. </a:t>
            </a:r>
          </a:p>
          <a:p>
            <a:pPr marL="482600" marR="0" lvl="0" indent="-342900"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altLang="en-US" sz="2000" i="0" u="none" strike="noStrike" kern="0" cap="none" spc="0" normalizeH="0" baseline="0" noProof="0" dirty="0">
                <a:ln>
                  <a:noFill/>
                </a:ln>
                <a:solidFill>
                  <a:srgbClr val="000000"/>
                </a:solidFill>
                <a:effectLst/>
                <a:uLnTx/>
                <a:uFillTx/>
                <a:latin typeface="Arial"/>
                <a:cs typeface="Arial"/>
                <a:sym typeface="Arial"/>
              </a:rPr>
              <a:t>The Avensis is available as a </a:t>
            </a:r>
            <a:r>
              <a:rPr kumimoji="0" lang="en-US" altLang="en-US" sz="2000" i="0" u="none" strike="noStrike" kern="0" cap="none" spc="0" normalizeH="0" baseline="0" noProof="0" dirty="0">
                <a:ln>
                  <a:noFill/>
                </a:ln>
                <a:solidFill>
                  <a:srgbClr val="00B050"/>
                </a:solidFill>
                <a:effectLst/>
                <a:uLnTx/>
                <a:uFillTx/>
                <a:latin typeface="Arial"/>
                <a:cs typeface="Arial"/>
                <a:sym typeface="Arial"/>
              </a:rPr>
              <a:t>sedan or wagon </a:t>
            </a:r>
            <a:r>
              <a:rPr kumimoji="0" lang="en-US" altLang="en-US" sz="2000" i="0" u="none" strike="noStrike" kern="0" cap="none" spc="0" normalizeH="0" baseline="0" noProof="0" dirty="0">
                <a:ln>
                  <a:noFill/>
                </a:ln>
                <a:solidFill>
                  <a:srgbClr val="000000"/>
                </a:solidFill>
                <a:effectLst/>
                <a:uLnTx/>
                <a:uFillTx/>
                <a:latin typeface="Arial"/>
                <a:cs typeface="Arial"/>
                <a:sym typeface="Arial"/>
              </a:rPr>
              <a:t>and features a refined design and touch-screen multimedia.  Assuming that the </a:t>
            </a:r>
            <a:r>
              <a:rPr kumimoji="0" lang="en-US" altLang="en-US" sz="2000" i="0" u="none" strike="noStrike" kern="0" cap="none" spc="0" normalizeH="0" baseline="0" noProof="0" dirty="0">
                <a:ln>
                  <a:noFill/>
                </a:ln>
                <a:solidFill>
                  <a:srgbClr val="00B050"/>
                </a:solidFill>
                <a:effectLst/>
                <a:uLnTx/>
                <a:uFillTx/>
                <a:latin typeface="Arial"/>
                <a:cs typeface="Arial"/>
                <a:sym typeface="Arial"/>
              </a:rPr>
              <a:t>couple’s disposable income went up (e.g., the father earns more and the mother went back to work)</a:t>
            </a:r>
            <a:r>
              <a:rPr kumimoji="0" lang="en-US" altLang="en-US" sz="2000" i="0" u="none" strike="noStrike" kern="0" cap="none" spc="0" normalizeH="0" baseline="0" noProof="0" dirty="0">
                <a:ln>
                  <a:noFill/>
                </a:ln>
                <a:solidFill>
                  <a:srgbClr val="000000"/>
                </a:solidFill>
                <a:effectLst/>
                <a:uLnTx/>
                <a:uFillTx/>
                <a:latin typeface="Arial"/>
                <a:cs typeface="Arial"/>
                <a:sym typeface="Arial"/>
              </a:rPr>
              <a:t>, it’s time for the Avensis, with its stylish design and built-in multimedia gear.</a:t>
            </a:r>
          </a:p>
        </p:txBody>
      </p:sp>
      <p:pic>
        <p:nvPicPr>
          <p:cNvPr id="3" name="Picture 2">
            <a:extLst>
              <a:ext uri="{FF2B5EF4-FFF2-40B4-BE49-F238E27FC236}">
                <a16:creationId xmlns:a16="http://schemas.microsoft.com/office/drawing/2014/main" id="{C7BB6E8C-B8B8-4FAF-9557-6DDF9BD1330B}"/>
              </a:ext>
            </a:extLst>
          </p:cNvPr>
          <p:cNvPicPr>
            <a:picLocks noChangeAspect="1"/>
          </p:cNvPicPr>
          <p:nvPr/>
        </p:nvPicPr>
        <p:blipFill>
          <a:blip r:embed="rId3"/>
          <a:stretch>
            <a:fillRect/>
          </a:stretch>
        </p:blipFill>
        <p:spPr>
          <a:xfrm>
            <a:off x="6949881" y="2025276"/>
            <a:ext cx="5242119" cy="3724979"/>
          </a:xfrm>
          <a:prstGeom prst="rect">
            <a:avLst/>
          </a:prstGeom>
        </p:spPr>
      </p:pic>
    </p:spTree>
    <p:extLst>
      <p:ext uri="{BB962C8B-B14F-4D97-AF65-F5344CB8AC3E}">
        <p14:creationId xmlns:p14="http://schemas.microsoft.com/office/powerpoint/2010/main" val="13512420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Volkswagen 'Welcome to the Family' Australian TV ad - AdNews">
            <a:hlinkClick r:id="" action="ppaction://media"/>
            <a:extLst>
              <a:ext uri="{FF2B5EF4-FFF2-40B4-BE49-F238E27FC236}">
                <a16:creationId xmlns:a16="http://schemas.microsoft.com/office/drawing/2014/main" id="{3CE8090B-BFC3-4DC4-8009-954ED01892A2}"/>
              </a:ext>
            </a:extLst>
          </p:cNvPr>
          <p:cNvPicPr>
            <a:picLocks noGrp="1" noRot="1" noChangeAspect="1"/>
          </p:cNvPicPr>
          <p:nvPr>
            <p:ph idx="1"/>
            <a:videoFile r:link="rId1"/>
          </p:nvPr>
        </p:nvPicPr>
        <p:blipFill>
          <a:blip r:embed="rId3"/>
          <a:stretch>
            <a:fillRect/>
          </a:stretch>
        </p:blipFill>
        <p:spPr>
          <a:xfrm>
            <a:off x="-79109" y="0"/>
            <a:ext cx="12271109" cy="6933646"/>
          </a:xfrm>
          <a:prstGeom prst="rect">
            <a:avLst/>
          </a:prstGeom>
        </p:spPr>
      </p:pic>
    </p:spTree>
    <p:extLst>
      <p:ext uri="{BB962C8B-B14F-4D97-AF65-F5344CB8AC3E}">
        <p14:creationId xmlns:p14="http://schemas.microsoft.com/office/powerpoint/2010/main" val="32423357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014467" y="167368"/>
            <a:ext cx="4634089" cy="646331"/>
          </a:xfrm>
          <a:prstGeom prst="rect">
            <a:avLst/>
          </a:prstGeom>
        </p:spPr>
        <p:txBody>
          <a:bodyPr wrap="none">
            <a:spAutoFit/>
          </a:bodyPr>
          <a:lstStyle/>
          <a:p>
            <a:pPr algn="ctr"/>
            <a:r>
              <a:rPr lang="en-US" sz="3600" b="1" dirty="0">
                <a:solidFill>
                  <a:srgbClr val="00B0F0"/>
                </a:solidFill>
              </a:rPr>
              <a:t>Consumer Socialization</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837926" y="1576747"/>
            <a:ext cx="5668850" cy="3704505"/>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Pre-adolescent (pre teenage)</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Observe parents and older siblings</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Families more reliable than advertising</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Teenagers</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Peers most influential</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Like products when parents disapprove</a:t>
            </a:r>
          </a:p>
        </p:txBody>
      </p:sp>
      <p:pic>
        <p:nvPicPr>
          <p:cNvPr id="11" name="Content Placeholder 6">
            <a:extLst>
              <a:ext uri="{FF2B5EF4-FFF2-40B4-BE49-F238E27FC236}">
                <a16:creationId xmlns:a16="http://schemas.microsoft.com/office/drawing/2014/main" id="{8E0027D1-7F44-4E3C-AA18-1E538675F49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831769" y="1576747"/>
            <a:ext cx="3731584" cy="511597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921755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014467" y="167368"/>
            <a:ext cx="4634089" cy="646331"/>
          </a:xfrm>
          <a:prstGeom prst="rect">
            <a:avLst/>
          </a:prstGeom>
        </p:spPr>
        <p:txBody>
          <a:bodyPr wrap="none">
            <a:spAutoFit/>
          </a:bodyPr>
          <a:lstStyle/>
          <a:p>
            <a:pPr algn="ctr"/>
            <a:r>
              <a:rPr lang="en-US" sz="3600" b="1" dirty="0">
                <a:solidFill>
                  <a:srgbClr val="852F4A"/>
                </a:solidFill>
              </a:rPr>
              <a:t>Consumer Socialization</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967018" y="1712545"/>
            <a:ext cx="9416502" cy="4849970"/>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altLang="en-US" i="0" u="none" strike="noStrike" kern="1200" cap="none" spc="0" normalizeH="0" baseline="0" noProof="0" dirty="0">
                <a:ln>
                  <a:noFill/>
                </a:ln>
                <a:solidFill>
                  <a:prstClr val="black"/>
                </a:solidFill>
                <a:effectLst/>
                <a:uLnTx/>
                <a:uFillTx/>
                <a:latin typeface="Calibri"/>
                <a:ea typeface="+mn-ea"/>
                <a:cs typeface="+mn-cs"/>
              </a:rPr>
              <a:t>The aspect of </a:t>
            </a:r>
            <a:r>
              <a:rPr kumimoji="0" lang="en-US" altLang="en-US" b="1" i="0" u="none" strike="noStrike" kern="1200" cap="none" spc="0" normalizeH="0" baseline="0" noProof="0" dirty="0">
                <a:ln>
                  <a:noFill/>
                </a:ln>
                <a:solidFill>
                  <a:srgbClr val="00B050"/>
                </a:solidFill>
                <a:effectLst/>
                <a:uLnTx/>
                <a:uFillTx/>
                <a:latin typeface="Calibri"/>
                <a:ea typeface="+mn-ea"/>
                <a:cs typeface="+mn-cs"/>
              </a:rPr>
              <a:t>childhood socialization </a:t>
            </a:r>
            <a:r>
              <a:rPr kumimoji="0" lang="en-US" altLang="en-US" i="0" u="none" strike="noStrike" kern="1200" cap="none" spc="0" normalizeH="0" baseline="0" noProof="0" dirty="0">
                <a:ln>
                  <a:noFill/>
                </a:ln>
                <a:solidFill>
                  <a:prstClr val="black"/>
                </a:solidFill>
                <a:effectLst/>
                <a:uLnTx/>
                <a:uFillTx/>
                <a:latin typeface="Calibri"/>
                <a:ea typeface="+mn-ea"/>
                <a:cs typeface="+mn-cs"/>
              </a:rPr>
              <a:t>that is relevant to the study of consumer behavior is </a:t>
            </a:r>
            <a:r>
              <a:rPr kumimoji="0" lang="en-US" altLang="en-US" b="1" i="0" u="none" strike="noStrike" kern="1200" cap="none" spc="0" normalizeH="0" baseline="0" noProof="0" dirty="0">
                <a:ln>
                  <a:noFill/>
                </a:ln>
                <a:solidFill>
                  <a:srgbClr val="00B050"/>
                </a:solidFill>
                <a:effectLst/>
                <a:uLnTx/>
                <a:uFillTx/>
                <a:latin typeface="Calibri"/>
                <a:ea typeface="+mn-ea"/>
                <a:cs typeface="+mn-cs"/>
              </a:rPr>
              <a:t>consumer socialization</a:t>
            </a:r>
            <a:r>
              <a:rPr kumimoji="0" lang="en-US" altLang="en-US" i="0" u="none" strike="noStrike" kern="1200" cap="none" spc="0" normalizeH="0" baseline="0" noProof="0" dirty="0">
                <a:ln>
                  <a:noFill/>
                </a:ln>
                <a:solidFill>
                  <a:prstClr val="black"/>
                </a:solidFill>
                <a:effectLst/>
                <a:uLnTx/>
                <a:uFillTx/>
                <a:latin typeface="Calibri"/>
                <a:ea typeface="+mn-ea"/>
                <a:cs typeface="+mn-cs"/>
              </a:rPr>
              <a:t>,</a:t>
            </a:r>
          </a:p>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altLang="en-US" i="0" u="none" strike="noStrike" kern="1200" cap="none" spc="0" normalizeH="0" baseline="0" noProof="0" dirty="0">
                <a:ln>
                  <a:noFill/>
                </a:ln>
                <a:solidFill>
                  <a:prstClr val="black"/>
                </a:solidFill>
                <a:effectLst/>
                <a:uLnTx/>
                <a:uFillTx/>
                <a:latin typeface="Calibri"/>
                <a:ea typeface="+mn-ea"/>
                <a:cs typeface="+mn-cs"/>
              </a:rPr>
              <a:t> </a:t>
            </a:r>
            <a:r>
              <a:rPr lang="en-US" altLang="en-US" b="1" dirty="0">
                <a:solidFill>
                  <a:srgbClr val="00B050"/>
                </a:solidFill>
                <a:latin typeface="Calibri"/>
              </a:rPr>
              <a:t>Consumer</a:t>
            </a:r>
            <a:r>
              <a:rPr kumimoji="0" lang="en-US" altLang="en-US" b="1" i="0" u="none" strike="noStrike" kern="1200" cap="none" spc="0" normalizeH="0" baseline="0" noProof="0" dirty="0">
                <a:ln>
                  <a:noFill/>
                </a:ln>
                <a:solidFill>
                  <a:srgbClr val="00B050"/>
                </a:solidFill>
                <a:effectLst/>
                <a:uLnTx/>
                <a:uFillTx/>
                <a:latin typeface="Calibri"/>
                <a:ea typeface="+mn-ea"/>
                <a:cs typeface="+mn-cs"/>
              </a:rPr>
              <a:t> socialization </a:t>
            </a:r>
            <a:r>
              <a:rPr kumimoji="0" lang="en-US" altLang="en-US" i="0" u="none" strike="noStrike" kern="1200" cap="none" spc="0" normalizeH="0" baseline="0" noProof="0" dirty="0">
                <a:ln>
                  <a:noFill/>
                </a:ln>
                <a:solidFill>
                  <a:schemeClr val="accent1"/>
                </a:solidFill>
                <a:effectLst/>
                <a:uLnTx/>
                <a:uFillTx/>
                <a:latin typeface="Calibri"/>
                <a:ea typeface="+mn-ea"/>
                <a:cs typeface="+mn-cs"/>
              </a:rPr>
              <a:t>is defined as the process by which children acquire the skills, knowledge, attitudes, and experiences necessary to function as consumers.</a:t>
            </a:r>
          </a:p>
          <a:p>
            <a:pPr marL="342900" indent="-342900" algn="just">
              <a:lnSpc>
                <a:spcPct val="100000"/>
              </a:lnSpc>
              <a:spcBef>
                <a:spcPct val="20000"/>
              </a:spcBef>
              <a:buFont typeface="Arial" panose="020B0604020202020204" pitchFamily="34" charset="0"/>
              <a:buChar char="•"/>
              <a:defRPr/>
            </a:pPr>
            <a:r>
              <a:rPr lang="en-US" altLang="en-US" dirty="0"/>
              <a:t>The socialization of young children </a:t>
            </a:r>
            <a:r>
              <a:rPr lang="en-US" altLang="en-US" dirty="0">
                <a:solidFill>
                  <a:schemeClr val="accent1"/>
                </a:solidFill>
              </a:rPr>
              <a:t>provides marketers with opportunities to establish relationships</a:t>
            </a:r>
            <a:r>
              <a:rPr lang="en-US" altLang="en-US" dirty="0"/>
              <a:t> between children and brands very early in the children’s lives. </a:t>
            </a:r>
          </a:p>
          <a:p>
            <a:pPr marL="342900" indent="-342900" algn="just">
              <a:lnSpc>
                <a:spcPct val="100000"/>
              </a:lnSpc>
              <a:spcBef>
                <a:spcPct val="20000"/>
              </a:spcBef>
              <a:buFont typeface="Arial" panose="020B0604020202020204" pitchFamily="34" charset="0"/>
              <a:buChar char="•"/>
              <a:defRPr/>
            </a:pPr>
            <a:r>
              <a:rPr lang="en-US" altLang="en-US" dirty="0"/>
              <a:t>Very often, </a:t>
            </a:r>
            <a:r>
              <a:rPr lang="en-US" altLang="en-US" dirty="0">
                <a:solidFill>
                  <a:schemeClr val="accent1"/>
                </a:solidFill>
              </a:rPr>
              <a:t>such connections </a:t>
            </a:r>
            <a:r>
              <a:rPr lang="en-US" altLang="en-US" dirty="0"/>
              <a:t>extend into a person’s adolescence, teenage years, and adulthood. </a:t>
            </a:r>
            <a:endParaRPr kumimoji="0" lang="en-US" altLang="en-US"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893742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014467" y="167368"/>
            <a:ext cx="4634089" cy="646331"/>
          </a:xfrm>
          <a:prstGeom prst="rect">
            <a:avLst/>
          </a:prstGeom>
        </p:spPr>
        <p:txBody>
          <a:bodyPr wrap="none">
            <a:spAutoFit/>
          </a:bodyPr>
          <a:lstStyle/>
          <a:p>
            <a:pPr algn="ctr"/>
            <a:r>
              <a:rPr lang="en-US" sz="3600" b="1" dirty="0">
                <a:solidFill>
                  <a:srgbClr val="852F4A"/>
                </a:solidFill>
              </a:rPr>
              <a:t>Consumer Socialization</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1078778" y="1840662"/>
            <a:ext cx="9264102" cy="4849970"/>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altLang="en-US" i="0" u="none" strike="noStrike" kern="1200" cap="none" spc="0" normalizeH="0" baseline="0" noProof="0" dirty="0">
                <a:ln>
                  <a:noFill/>
                </a:ln>
                <a:solidFill>
                  <a:prstClr val="black"/>
                </a:solidFill>
                <a:effectLst/>
                <a:uLnTx/>
                <a:uFillTx/>
                <a:latin typeface="Calibri"/>
                <a:ea typeface="+mn-ea"/>
                <a:cs typeface="+mn-cs"/>
              </a:rPr>
              <a:t>Many preadolescent children acquire their consumer behavior norms </a:t>
            </a:r>
            <a:r>
              <a:rPr kumimoji="0" lang="en-US" altLang="en-US" i="0" u="none" strike="noStrike" kern="1200" cap="none" spc="0" normalizeH="0" baseline="0" noProof="0" dirty="0">
                <a:ln>
                  <a:noFill/>
                </a:ln>
                <a:solidFill>
                  <a:schemeClr val="accent1"/>
                </a:solidFill>
                <a:effectLst/>
                <a:uLnTx/>
                <a:uFillTx/>
                <a:latin typeface="Calibri"/>
                <a:ea typeface="+mn-ea"/>
                <a:cs typeface="+mn-cs"/>
              </a:rPr>
              <a:t>by observing their parents and older siblings</a:t>
            </a:r>
            <a:r>
              <a:rPr kumimoji="0" lang="en-US" altLang="en-US" i="0" u="none" strike="noStrike" kern="1200" cap="none" spc="0" normalizeH="0" baseline="0" noProof="0" dirty="0">
                <a:ln>
                  <a:noFill/>
                </a:ln>
                <a:solidFill>
                  <a:prstClr val="black"/>
                </a:solidFill>
                <a:effectLst/>
                <a:uLnTx/>
                <a:uFillTx/>
                <a:latin typeface="Calibri"/>
                <a:ea typeface="+mn-ea"/>
                <a:cs typeface="+mn-cs"/>
              </a:rPr>
              <a:t>, who function as role models and provide cues for learning consumption skills. </a:t>
            </a:r>
          </a:p>
          <a:p>
            <a:pPr marR="0" lvl="0" algn="just" defTabSz="914400" rtl="0" eaLnBrk="1" fontAlgn="auto" latinLnBrk="0" hangingPunct="1">
              <a:lnSpc>
                <a:spcPct val="100000"/>
              </a:lnSpc>
              <a:spcBef>
                <a:spcPct val="20000"/>
              </a:spcBef>
              <a:spcAft>
                <a:spcPts val="0"/>
              </a:spcAft>
              <a:buClrTx/>
              <a:buSzTx/>
              <a:tabLst/>
              <a:defRPr/>
            </a:pPr>
            <a:endParaRPr kumimoji="0" lang="en-US" altLang="en-US"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lang="en-US" altLang="en-US" dirty="0">
                <a:solidFill>
                  <a:schemeClr val="accent1"/>
                </a:solidFill>
                <a:latin typeface="Calibri"/>
              </a:rPr>
              <a:t>Young</a:t>
            </a:r>
            <a:r>
              <a:rPr kumimoji="0" lang="en-US" altLang="en-US" i="0" u="none" strike="noStrike" kern="1200" cap="none" spc="0" normalizeH="0" baseline="0" noProof="0" dirty="0">
                <a:ln>
                  <a:noFill/>
                </a:ln>
                <a:solidFill>
                  <a:schemeClr val="accent1"/>
                </a:solidFill>
                <a:effectLst/>
                <a:uLnTx/>
                <a:uFillTx/>
                <a:latin typeface="Calibri"/>
                <a:ea typeface="+mn-ea"/>
                <a:cs typeface="+mn-cs"/>
              </a:rPr>
              <a:t> children </a:t>
            </a:r>
            <a:r>
              <a:rPr kumimoji="0" lang="en-US" altLang="en-US" i="0" u="none" strike="noStrike" kern="1200" cap="none" spc="0" normalizeH="0" baseline="0" noProof="0" dirty="0">
                <a:ln>
                  <a:noFill/>
                </a:ln>
                <a:solidFill>
                  <a:prstClr val="black"/>
                </a:solidFill>
                <a:effectLst/>
                <a:uLnTx/>
                <a:uFillTx/>
                <a:latin typeface="Calibri"/>
                <a:ea typeface="+mn-ea"/>
                <a:cs typeface="+mn-cs"/>
              </a:rPr>
              <a:t>perceive their </a:t>
            </a:r>
            <a:r>
              <a:rPr kumimoji="0" lang="en-US" altLang="en-US" i="0" u="none" strike="noStrike" kern="1200" cap="none" spc="0" normalizeH="0" baseline="0" noProof="0" dirty="0">
                <a:ln>
                  <a:noFill/>
                </a:ln>
                <a:solidFill>
                  <a:schemeClr val="accent1"/>
                </a:solidFill>
                <a:effectLst/>
                <a:uLnTx/>
                <a:uFillTx/>
                <a:latin typeface="Calibri"/>
                <a:ea typeface="+mn-ea"/>
                <a:cs typeface="+mn-cs"/>
              </a:rPr>
              <a:t>families</a:t>
            </a:r>
            <a:r>
              <a:rPr kumimoji="0" lang="en-US" altLang="en-US" i="0" u="none" strike="noStrike" kern="1200" cap="none" spc="0" normalizeH="0" baseline="0" noProof="0" dirty="0">
                <a:ln>
                  <a:noFill/>
                </a:ln>
                <a:solidFill>
                  <a:prstClr val="black"/>
                </a:solidFill>
                <a:effectLst/>
                <a:uLnTx/>
                <a:uFillTx/>
                <a:latin typeface="Calibri"/>
                <a:ea typeface="+mn-ea"/>
                <a:cs typeface="+mn-cs"/>
              </a:rPr>
              <a:t> as more reliable sources of information about consumption than advertising; </a:t>
            </a:r>
            <a:endParaRPr lang="en-US" altLang="en-US" dirty="0">
              <a:solidFill>
                <a:prstClr val="black"/>
              </a:solidFill>
              <a:latin typeface="Calibri"/>
            </a:endParaRPr>
          </a:p>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lang="en-US" altLang="en-US" dirty="0">
                <a:solidFill>
                  <a:srgbClr val="00B050"/>
                </a:solidFill>
                <a:latin typeface="Calibri"/>
              </a:rPr>
              <a:t>Pee</a:t>
            </a:r>
            <a:r>
              <a:rPr kumimoji="0" lang="en-US" altLang="en-US" i="0" u="none" strike="noStrike" kern="1200" cap="none" spc="0" normalizeH="0" baseline="0" noProof="0" dirty="0" err="1">
                <a:ln>
                  <a:noFill/>
                </a:ln>
                <a:solidFill>
                  <a:srgbClr val="00B050"/>
                </a:solidFill>
                <a:effectLst/>
                <a:uLnTx/>
                <a:uFillTx/>
                <a:latin typeface="Calibri"/>
                <a:ea typeface="+mn-ea"/>
                <a:cs typeface="+mn-cs"/>
              </a:rPr>
              <a:t>rs</a:t>
            </a:r>
            <a:r>
              <a:rPr kumimoji="0" lang="en-US" altLang="en-US" i="0" u="none" strike="noStrike" kern="1200" cap="none" spc="0" normalizeH="0" baseline="0" noProof="0" dirty="0">
                <a:ln>
                  <a:noFill/>
                </a:ln>
                <a:solidFill>
                  <a:srgbClr val="00B050"/>
                </a:solidFill>
                <a:effectLst/>
                <a:uLnTx/>
                <a:uFillTx/>
                <a:latin typeface="Calibri"/>
                <a:ea typeface="+mn-ea"/>
                <a:cs typeface="+mn-cs"/>
              </a:rPr>
              <a:t> </a:t>
            </a:r>
            <a:r>
              <a:rPr kumimoji="0" lang="en-US" altLang="en-US" i="0" u="none" strike="noStrike" kern="1200" cap="none" spc="0" normalizeH="0" baseline="0" noProof="0" dirty="0">
                <a:ln>
                  <a:noFill/>
                </a:ln>
                <a:solidFill>
                  <a:prstClr val="black"/>
                </a:solidFill>
                <a:effectLst/>
                <a:uLnTx/>
                <a:uFillTx/>
                <a:latin typeface="Calibri"/>
                <a:ea typeface="+mn-ea"/>
                <a:cs typeface="+mn-cs"/>
              </a:rPr>
              <a:t>have the most influence on </a:t>
            </a:r>
            <a:r>
              <a:rPr kumimoji="0" lang="en-US" altLang="en-US" i="0" u="none" strike="noStrike" kern="1200" cap="none" spc="0" normalizeH="0" baseline="0" noProof="0" dirty="0">
                <a:ln>
                  <a:noFill/>
                </a:ln>
                <a:solidFill>
                  <a:srgbClr val="00B050"/>
                </a:solidFill>
                <a:effectLst/>
                <a:uLnTx/>
                <a:uFillTx/>
                <a:latin typeface="Calibri"/>
                <a:ea typeface="+mn-ea"/>
                <a:cs typeface="+mn-cs"/>
              </a:rPr>
              <a:t>teenagers’ and adolescents</a:t>
            </a:r>
            <a:r>
              <a:rPr kumimoji="0" lang="en-US" altLang="en-US" i="0" u="none" strike="noStrike" kern="1200" cap="none" spc="0" normalizeH="0" baseline="0" noProof="0" dirty="0">
                <a:ln>
                  <a:noFill/>
                </a:ln>
                <a:solidFill>
                  <a:prstClr val="black"/>
                </a:solidFill>
                <a:effectLst/>
                <a:uLnTx/>
                <a:uFillTx/>
                <a:latin typeface="Calibri"/>
                <a:ea typeface="+mn-ea"/>
                <a:cs typeface="+mn-cs"/>
              </a:rPr>
              <a:t>’ </a:t>
            </a:r>
            <a:r>
              <a:rPr kumimoji="0" lang="en-US" altLang="en-US" i="0" u="none" strike="noStrike" kern="1200" cap="none" spc="0" normalizeH="0" baseline="0" noProof="0" dirty="0">
                <a:ln>
                  <a:noFill/>
                </a:ln>
                <a:solidFill>
                  <a:srgbClr val="00B050"/>
                </a:solidFill>
                <a:effectLst/>
                <a:uLnTx/>
                <a:uFillTx/>
                <a:latin typeface="Calibri"/>
                <a:ea typeface="+mn-ea"/>
                <a:cs typeface="+mn-cs"/>
              </a:rPr>
              <a:t>(tween-age) </a:t>
            </a:r>
            <a:r>
              <a:rPr kumimoji="0" lang="en-US" altLang="en-US" i="0" u="none" strike="noStrike" kern="1200" cap="none" spc="0" normalizeH="0" baseline="0" noProof="0" dirty="0">
                <a:ln>
                  <a:noFill/>
                </a:ln>
                <a:solidFill>
                  <a:prstClr val="black"/>
                </a:solidFill>
                <a:effectLst/>
                <a:uLnTx/>
                <a:uFillTx/>
                <a:latin typeface="Calibri"/>
                <a:ea typeface="+mn-ea"/>
                <a:cs typeface="+mn-cs"/>
              </a:rPr>
              <a:t>consumption and they like products because their parents do not approve.</a:t>
            </a:r>
          </a:p>
          <a:p>
            <a:pPr marR="0" lvl="0" algn="just" defTabSz="914400" rtl="0" eaLnBrk="1" fontAlgn="auto" latinLnBrk="0" hangingPunct="1">
              <a:lnSpc>
                <a:spcPct val="100000"/>
              </a:lnSpc>
              <a:spcBef>
                <a:spcPct val="20000"/>
              </a:spcBef>
              <a:spcAft>
                <a:spcPts val="0"/>
              </a:spcAft>
              <a:buClrTx/>
              <a:buSzTx/>
              <a:tabLst/>
              <a:defRPr/>
            </a:pPr>
            <a:endParaRPr kumimoji="0" lang="en-US" altLang="en-US"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449106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9918598" y="-535488"/>
            <a:ext cx="2036258" cy="1800993"/>
          </a:xfrm>
          <a:prstGeom prst="rect">
            <a:avLst/>
          </a:prstGeom>
        </p:spPr>
      </p:pic>
      <p:pic>
        <p:nvPicPr>
          <p:cNvPr id="3" name="Online Media 2" title="حكاية للعيلة وعيلة العيلة - الباقة بقت الضعف">
            <a:hlinkClick r:id="" action="ppaction://media"/>
            <a:extLst>
              <a:ext uri="{FF2B5EF4-FFF2-40B4-BE49-F238E27FC236}">
                <a16:creationId xmlns:a16="http://schemas.microsoft.com/office/drawing/2014/main" id="{AB1E930D-B664-410C-844E-0789396797FD}"/>
              </a:ext>
            </a:extLst>
          </p:cNvPr>
          <p:cNvPicPr>
            <a:picLocks noRot="1" noChangeAspect="1"/>
          </p:cNvPicPr>
          <p:nvPr>
            <a:videoFile r:link="rId1"/>
          </p:nvPr>
        </p:nvPicPr>
        <p:blipFill>
          <a:blip r:embed="rId5"/>
          <a:stretch>
            <a:fillRect/>
          </a:stretch>
        </p:blipFill>
        <p:spPr>
          <a:xfrm>
            <a:off x="0" y="0"/>
            <a:ext cx="12192000" cy="6888480"/>
          </a:xfrm>
          <a:prstGeom prst="rect">
            <a:avLst/>
          </a:prstGeom>
        </p:spPr>
      </p:pic>
    </p:spTree>
    <p:extLst>
      <p:ext uri="{BB962C8B-B14F-4D97-AF65-F5344CB8AC3E}">
        <p14:creationId xmlns:p14="http://schemas.microsoft.com/office/powerpoint/2010/main" val="2121683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717017" y="61474"/>
            <a:ext cx="6322116" cy="646331"/>
          </a:xfrm>
          <a:prstGeom prst="rect">
            <a:avLst/>
          </a:prstGeom>
        </p:spPr>
        <p:txBody>
          <a:bodyPr wrap="none">
            <a:spAutoFit/>
          </a:bodyPr>
          <a:lstStyle/>
          <a:p>
            <a:pPr algn="ctr"/>
            <a:r>
              <a:rPr lang="en-US" sz="3600" b="1" dirty="0">
                <a:solidFill>
                  <a:srgbClr val="852F4A"/>
                </a:solidFill>
              </a:rPr>
              <a:t>Socialization = Two Way Process</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921658" y="1966339"/>
            <a:ext cx="4320901" cy="4515741"/>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en-US" i="0" u="none" strike="noStrike" kern="1200" cap="none" spc="0" normalizeH="0" baseline="0" noProof="0" dirty="0">
                <a:ln>
                  <a:noFill/>
                </a:ln>
                <a:solidFill>
                  <a:prstClr val="black"/>
                </a:solidFill>
                <a:effectLst/>
                <a:uLnTx/>
                <a:uFillTx/>
                <a:latin typeface="Calibri"/>
                <a:ea typeface="+mn-ea"/>
                <a:cs typeface="+mn-cs"/>
              </a:rPr>
              <a:t>The figure illustrates the sources that influence children’s socialization over time and indicates that socialization is a two-way process. The two-directional arrows indicate that a young person is both socialized and influences those who are doing the socializing.</a:t>
            </a:r>
          </a:p>
        </p:txBody>
      </p:sp>
      <p:pic>
        <p:nvPicPr>
          <p:cNvPr id="3" name="Picture 2">
            <a:extLst>
              <a:ext uri="{FF2B5EF4-FFF2-40B4-BE49-F238E27FC236}">
                <a16:creationId xmlns:a16="http://schemas.microsoft.com/office/drawing/2014/main" id="{6B83FE68-C7CC-407B-A7EC-3F3738C36F42}"/>
              </a:ext>
            </a:extLst>
          </p:cNvPr>
          <p:cNvPicPr>
            <a:picLocks noChangeAspect="1"/>
          </p:cNvPicPr>
          <p:nvPr/>
        </p:nvPicPr>
        <p:blipFill>
          <a:blip r:embed="rId2"/>
          <a:stretch>
            <a:fillRect/>
          </a:stretch>
        </p:blipFill>
        <p:spPr>
          <a:xfrm>
            <a:off x="5507396" y="1338036"/>
            <a:ext cx="5927833" cy="5443629"/>
          </a:xfrm>
          <a:prstGeom prst="rect">
            <a:avLst/>
          </a:prstGeom>
        </p:spPr>
      </p:pic>
    </p:spTree>
    <p:extLst>
      <p:ext uri="{BB962C8B-B14F-4D97-AF65-F5344CB8AC3E}">
        <p14:creationId xmlns:p14="http://schemas.microsoft.com/office/powerpoint/2010/main" val="35073491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9918598" y="-535488"/>
            <a:ext cx="2036258" cy="1800993"/>
          </a:xfrm>
          <a:prstGeom prst="rect">
            <a:avLst/>
          </a:prstGeom>
        </p:spPr>
      </p:pic>
      <p:pic>
        <p:nvPicPr>
          <p:cNvPr id="3" name="Online Media 2" title="اورنچ رمضان 2020 &quot;سُنة الحياة&quot; حسين الجسمي #وحشتنا_اللمة">
            <a:hlinkClick r:id="" action="ppaction://media"/>
            <a:extLst>
              <a:ext uri="{FF2B5EF4-FFF2-40B4-BE49-F238E27FC236}">
                <a16:creationId xmlns:a16="http://schemas.microsoft.com/office/drawing/2014/main" id="{69A73F46-B762-4F9D-A6A8-15C7EC78DE4F}"/>
              </a:ext>
            </a:extLst>
          </p:cNvPr>
          <p:cNvPicPr>
            <a:picLocks noRot="1" noChangeAspect="1"/>
          </p:cNvPicPr>
          <p:nvPr>
            <a:videoFile r:link="rId1"/>
          </p:nvPr>
        </p:nvPicPr>
        <p:blipFill>
          <a:blip r:embed="rId5"/>
          <a:stretch>
            <a:fillRect/>
          </a:stretch>
        </p:blipFill>
        <p:spPr>
          <a:xfrm>
            <a:off x="0" y="-15240"/>
            <a:ext cx="12297103" cy="6947863"/>
          </a:xfrm>
          <a:prstGeom prst="rect">
            <a:avLst/>
          </a:prstGeom>
        </p:spPr>
      </p:pic>
    </p:spTree>
    <p:extLst>
      <p:ext uri="{BB962C8B-B14F-4D97-AF65-F5344CB8AC3E}">
        <p14:creationId xmlns:p14="http://schemas.microsoft.com/office/powerpoint/2010/main" val="1972712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15822044-325A-4EDB-9AC9-821A3BA0EDA4}"/>
              </a:ext>
            </a:extLst>
          </p:cNvPr>
          <p:cNvSpPr/>
          <p:nvPr/>
        </p:nvSpPr>
        <p:spPr>
          <a:xfrm>
            <a:off x="3175258" y="173726"/>
            <a:ext cx="4844852" cy="769441"/>
          </a:xfrm>
          <a:prstGeom prst="rect">
            <a:avLst/>
          </a:prstGeom>
        </p:spPr>
        <p:txBody>
          <a:bodyPr wrap="none">
            <a:spAutoFit/>
          </a:bodyPr>
          <a:lstStyle/>
          <a:p>
            <a:pPr algn="ctr"/>
            <a:r>
              <a:rPr lang="en-US" sz="4400" b="1" dirty="0">
                <a:solidFill>
                  <a:srgbClr val="852F4A"/>
                </a:solidFill>
              </a:rPr>
              <a:t>Socialization Agents</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603793" y="1296306"/>
            <a:ext cx="4674288" cy="4211412"/>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Mothers stronger socialization agents than fathers</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Mothers usually:</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more involved</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control children’s exposure to commercial messages</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regulate spending</a:t>
            </a:r>
            <a:endParaRPr kumimoji="0" lang="en-US" altLang="en-US" sz="2400" b="1" i="0" u="none" strike="noStrike" kern="1200" cap="none" spc="0" normalizeH="0" baseline="0" noProof="0" dirty="0">
              <a:ln>
                <a:noFill/>
              </a:ln>
              <a:solidFill>
                <a:srgbClr val="8E5A6D"/>
              </a:solidFill>
              <a:effectLst/>
              <a:uLnTx/>
              <a:uFillTx/>
              <a:latin typeface="Calibri"/>
              <a:ea typeface="+mn-ea"/>
              <a:cs typeface="+mn-cs"/>
            </a:endParaRP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altLang="en-US" sz="24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3" name="Picture 2">
            <a:extLst>
              <a:ext uri="{FF2B5EF4-FFF2-40B4-BE49-F238E27FC236}">
                <a16:creationId xmlns:a16="http://schemas.microsoft.com/office/drawing/2014/main" id="{9CF90209-17E1-43F1-AA56-DF2F10592D94}"/>
              </a:ext>
            </a:extLst>
          </p:cNvPr>
          <p:cNvPicPr>
            <a:picLocks noChangeAspect="1"/>
          </p:cNvPicPr>
          <p:nvPr/>
        </p:nvPicPr>
        <p:blipFill>
          <a:blip r:embed="rId2"/>
          <a:stretch>
            <a:fillRect/>
          </a:stretch>
        </p:blipFill>
        <p:spPr>
          <a:xfrm>
            <a:off x="4693733" y="1716576"/>
            <a:ext cx="3621582" cy="2031599"/>
          </a:xfrm>
          <a:prstGeom prst="rect">
            <a:avLst/>
          </a:prstGeom>
        </p:spPr>
      </p:pic>
      <p:sp>
        <p:nvSpPr>
          <p:cNvPr id="11" name="Google Shape;215;p33">
            <a:extLst>
              <a:ext uri="{FF2B5EF4-FFF2-40B4-BE49-F238E27FC236}">
                <a16:creationId xmlns:a16="http://schemas.microsoft.com/office/drawing/2014/main" id="{09471202-6E19-4F11-BFC3-20FBFF51B730}"/>
              </a:ext>
            </a:extLst>
          </p:cNvPr>
          <p:cNvSpPr txBox="1">
            <a:spLocks/>
          </p:cNvSpPr>
          <p:nvPr/>
        </p:nvSpPr>
        <p:spPr>
          <a:xfrm>
            <a:off x="1298878" y="5152969"/>
            <a:ext cx="6004761" cy="1013286"/>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000" b="0" i="0" u="none" strike="noStrike" kern="1200" cap="none" spc="0" normalizeH="0" baseline="0" noProof="0" dirty="0">
                <a:ln>
                  <a:noFill/>
                </a:ln>
                <a:solidFill>
                  <a:prstClr val="black"/>
                </a:solidFill>
                <a:effectLst/>
                <a:uLnTx/>
                <a:uFillTx/>
                <a:latin typeface="Calibri"/>
                <a:ea typeface="+mn-ea"/>
                <a:cs typeface="+mn-cs"/>
              </a:rPr>
              <a:t>The ad for Mott’s juice depicts a mother as a socialization agent who is teaching her children that juices with less sugar are healthier.</a:t>
            </a:r>
            <a:endParaRPr kumimoji="0" lang="en-US" altLang="en-US"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5" name="Picture 4">
            <a:extLst>
              <a:ext uri="{FF2B5EF4-FFF2-40B4-BE49-F238E27FC236}">
                <a16:creationId xmlns:a16="http://schemas.microsoft.com/office/drawing/2014/main" id="{A65E5A2F-DD7F-41A2-A153-94F8A856631F}"/>
              </a:ext>
            </a:extLst>
          </p:cNvPr>
          <p:cNvPicPr>
            <a:picLocks noChangeAspect="1"/>
          </p:cNvPicPr>
          <p:nvPr/>
        </p:nvPicPr>
        <p:blipFill>
          <a:blip r:embed="rId3"/>
          <a:stretch>
            <a:fillRect/>
          </a:stretch>
        </p:blipFill>
        <p:spPr>
          <a:xfrm>
            <a:off x="8646465" y="1296306"/>
            <a:ext cx="3883489" cy="5517358"/>
          </a:xfrm>
          <a:prstGeom prst="rect">
            <a:avLst/>
          </a:prstGeom>
        </p:spPr>
      </p:pic>
    </p:spTree>
    <p:extLst>
      <p:ext uri="{BB962C8B-B14F-4D97-AF65-F5344CB8AC3E}">
        <p14:creationId xmlns:p14="http://schemas.microsoft.com/office/powerpoint/2010/main" val="25482959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175258" y="173726"/>
            <a:ext cx="4844852" cy="769441"/>
          </a:xfrm>
          <a:prstGeom prst="rect">
            <a:avLst/>
          </a:prstGeom>
        </p:spPr>
        <p:txBody>
          <a:bodyPr wrap="none">
            <a:spAutoFit/>
          </a:bodyPr>
          <a:lstStyle/>
          <a:p>
            <a:pPr algn="ctr"/>
            <a:r>
              <a:rPr lang="en-US" sz="4400" b="1" dirty="0">
                <a:solidFill>
                  <a:srgbClr val="852F4A"/>
                </a:solidFill>
              </a:rPr>
              <a:t>Socialization Agents</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761061" y="1567649"/>
            <a:ext cx="10211739" cy="5116626"/>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Calibri"/>
                <a:ea typeface="+mn-ea"/>
                <a:cs typeface="+mn-cs"/>
              </a:rPr>
              <a:t>The socialization agent </a:t>
            </a: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is the person or organization involved in the socialization process because of frequency of contact with the individual and control over the rewards and punishments given to the individual.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Mothers are stronger consumer socialization agents than fathers because mothers are usually more involved with their children and often control their children’s exposure to commercial messages.</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Mothers most often provide instruction in the skills needed to become consumers and regulate the amount of money children can spend and how they spend it. </a:t>
            </a:r>
          </a:p>
        </p:txBody>
      </p:sp>
    </p:spTree>
    <p:extLst>
      <p:ext uri="{BB962C8B-B14F-4D97-AF65-F5344CB8AC3E}">
        <p14:creationId xmlns:p14="http://schemas.microsoft.com/office/powerpoint/2010/main" val="7205870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748461" y="70766"/>
            <a:ext cx="8774966" cy="707886"/>
          </a:xfrm>
          <a:prstGeom prst="rect">
            <a:avLst/>
          </a:prstGeom>
        </p:spPr>
        <p:txBody>
          <a:bodyPr wrap="none">
            <a:spAutoFit/>
          </a:bodyPr>
          <a:lstStyle/>
          <a:p>
            <a:pPr algn="ctr"/>
            <a:r>
              <a:rPr lang="en-US" sz="4000" b="1" dirty="0">
                <a:solidFill>
                  <a:srgbClr val="00B0F0"/>
                </a:solidFill>
              </a:rPr>
              <a:t>Mothers’ Socialization-Related Attitudes</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10050603" y="1634834"/>
            <a:ext cx="2218635" cy="4960374"/>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139700" indent="0" algn="l">
              <a:buNone/>
            </a:pPr>
            <a:r>
              <a:rPr lang="en-US" altLang="en-US" dirty="0"/>
              <a:t>Researchers identified distinct socialization styles among mothers, based on mothers’ attitudes toward marketing</a:t>
            </a:r>
            <a:endParaRPr lang="en-US" sz="2000" b="1" dirty="0"/>
          </a:p>
        </p:txBody>
      </p:sp>
      <p:pic>
        <p:nvPicPr>
          <p:cNvPr id="10" name="Content Placeholder 6">
            <a:extLst>
              <a:ext uri="{FF2B5EF4-FFF2-40B4-BE49-F238E27FC236}">
                <a16:creationId xmlns:a16="http://schemas.microsoft.com/office/drawing/2014/main" id="{A62E8CE4-95F5-494F-99EB-FDB992E716D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1281" y="1262947"/>
            <a:ext cx="9937352" cy="548957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10">
            <a:extLst>
              <a:ext uri="{FF2B5EF4-FFF2-40B4-BE49-F238E27FC236}">
                <a16:creationId xmlns:a16="http://schemas.microsoft.com/office/drawing/2014/main" id="{C05D02B0-B34D-4747-AC1C-A8BF1D10087D}"/>
              </a:ext>
            </a:extLst>
          </p:cNvPr>
          <p:cNvSpPr txBox="1"/>
          <p:nvPr/>
        </p:nvSpPr>
        <p:spPr>
          <a:xfrm>
            <a:off x="1639949" y="3930355"/>
            <a:ext cx="685800"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ar-EG" sz="1800" b="0" i="0" u="none" strike="noStrike" kern="0" cap="none" spc="0" normalizeH="0" baseline="0" noProof="0" dirty="0">
                <a:ln>
                  <a:noFill/>
                </a:ln>
                <a:solidFill>
                  <a:prstClr val="black"/>
                </a:solidFill>
                <a:effectLst/>
                <a:uLnTx/>
                <a:uFillTx/>
              </a:rPr>
              <a:t>المربي</a:t>
            </a:r>
            <a:endParaRPr kumimoji="0" lang="en-US" sz="1800" b="0" i="0" u="none" strike="noStrike" kern="0" cap="none" spc="0" normalizeH="0" baseline="0" noProof="0" dirty="0">
              <a:ln>
                <a:noFill/>
              </a:ln>
              <a:solidFill>
                <a:prstClr val="black"/>
              </a:solidFill>
              <a:effectLst/>
              <a:uLnTx/>
              <a:uFillTx/>
            </a:endParaRPr>
          </a:p>
        </p:txBody>
      </p:sp>
      <p:sp>
        <p:nvSpPr>
          <p:cNvPr id="12" name="TextBox 11">
            <a:extLst>
              <a:ext uri="{FF2B5EF4-FFF2-40B4-BE49-F238E27FC236}">
                <a16:creationId xmlns:a16="http://schemas.microsoft.com/office/drawing/2014/main" id="{98F61268-073D-445A-B8EB-CD40FCFB5890}"/>
              </a:ext>
            </a:extLst>
          </p:cNvPr>
          <p:cNvSpPr txBox="1"/>
          <p:nvPr/>
        </p:nvSpPr>
        <p:spPr>
          <a:xfrm>
            <a:off x="6214755" y="5083763"/>
            <a:ext cx="2514600"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ar-EG" sz="1800" b="0" i="0" u="none" strike="noStrike" kern="0" cap="none" spc="0" normalizeH="0" baseline="0" noProof="0" dirty="0">
                <a:ln>
                  <a:noFill/>
                </a:ln>
                <a:solidFill>
                  <a:prstClr val="black"/>
                </a:solidFill>
                <a:effectLst/>
                <a:uLnTx/>
                <a:uFillTx/>
              </a:rPr>
              <a:t> و الناظره المستحمله و منعزلة</a:t>
            </a:r>
            <a:endParaRPr kumimoji="0" lang="en-U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7060441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7A5C88-CEB1-4C2B-B99F-7E45549DB374}"/>
              </a:ext>
            </a:extLst>
          </p:cNvPr>
          <p:cNvSpPr>
            <a:spLocks noGrp="1"/>
          </p:cNvSpPr>
          <p:nvPr>
            <p:ph type="title"/>
          </p:nvPr>
        </p:nvSpPr>
        <p:spPr/>
        <p:txBody>
          <a:bodyPr/>
          <a:lstStyle/>
          <a:p>
            <a:endParaRPr lang="en-US"/>
          </a:p>
        </p:txBody>
      </p:sp>
      <p:pic>
        <p:nvPicPr>
          <p:cNvPr id="6" name="Online Media 5" title="تيميز..فطار يبسط">
            <a:hlinkClick r:id="" action="ppaction://media"/>
            <a:extLst>
              <a:ext uri="{FF2B5EF4-FFF2-40B4-BE49-F238E27FC236}">
                <a16:creationId xmlns:a16="http://schemas.microsoft.com/office/drawing/2014/main" id="{859B0DDF-4CC7-6766-52A2-2A03B09D830A}"/>
              </a:ext>
            </a:extLst>
          </p:cNvPr>
          <p:cNvPicPr>
            <a:picLocks noGrp="1" noRot="1" noChangeAspect="1"/>
          </p:cNvPicPr>
          <p:nvPr>
            <p:ph idx="1"/>
            <a:videoFile r:link="rId1"/>
          </p:nvPr>
        </p:nvPicPr>
        <p:blipFill>
          <a:blip r:embed="rId3"/>
          <a:stretch>
            <a:fillRect/>
          </a:stretch>
        </p:blipFill>
        <p:spPr>
          <a:xfrm>
            <a:off x="0" y="0"/>
            <a:ext cx="12192000" cy="6888946"/>
          </a:xfrm>
          <a:prstGeom prst="rect">
            <a:avLst/>
          </a:prstGeom>
        </p:spPr>
      </p:pic>
    </p:spTree>
    <p:extLst>
      <p:ext uri="{BB962C8B-B14F-4D97-AF65-F5344CB8AC3E}">
        <p14:creationId xmlns:p14="http://schemas.microsoft.com/office/powerpoint/2010/main" val="810971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7A5C88-CEB1-4C2B-B99F-7E45549DB374}"/>
              </a:ext>
            </a:extLst>
          </p:cNvPr>
          <p:cNvSpPr>
            <a:spLocks noGrp="1"/>
          </p:cNvSpPr>
          <p:nvPr>
            <p:ph type="title"/>
          </p:nvPr>
        </p:nvSpPr>
        <p:spPr/>
        <p:txBody>
          <a:bodyPr/>
          <a:lstStyle/>
          <a:p>
            <a:endParaRPr lang="en-US"/>
          </a:p>
        </p:txBody>
      </p:sp>
      <p:pic>
        <p:nvPicPr>
          <p:cNvPr id="4" name="Online Media 3" title="حليب السعودية؛ أكل مفيد، صحة حديد">
            <a:hlinkClick r:id="" action="ppaction://media"/>
            <a:extLst>
              <a:ext uri="{FF2B5EF4-FFF2-40B4-BE49-F238E27FC236}">
                <a16:creationId xmlns:a16="http://schemas.microsoft.com/office/drawing/2014/main" id="{B11A461A-CAC2-4D73-9257-54F41526CDC8}"/>
              </a:ext>
            </a:extLst>
          </p:cNvPr>
          <p:cNvPicPr>
            <a:picLocks noGrp="1" noRot="1" noChangeAspect="1"/>
          </p:cNvPicPr>
          <p:nvPr>
            <p:ph idx="1"/>
            <a:videoFile r:link="rId1"/>
          </p:nvPr>
        </p:nvPicPr>
        <p:blipFill>
          <a:blip r:embed="rId3"/>
          <a:stretch>
            <a:fillRect/>
          </a:stretch>
        </p:blipFill>
        <p:spPr>
          <a:xfrm>
            <a:off x="0" y="0"/>
            <a:ext cx="12507310" cy="7067108"/>
          </a:xfrm>
          <a:prstGeom prst="rect">
            <a:avLst/>
          </a:prstGeom>
        </p:spPr>
      </p:pic>
    </p:spTree>
    <p:extLst>
      <p:ext uri="{BB962C8B-B14F-4D97-AF65-F5344CB8AC3E}">
        <p14:creationId xmlns:p14="http://schemas.microsoft.com/office/powerpoint/2010/main" val="2769962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4F8641-87A2-4878-8E75-73AF9C518583}"/>
              </a:ext>
            </a:extLst>
          </p:cNvPr>
          <p:cNvSpPr>
            <a:spLocks noGrp="1"/>
          </p:cNvSpPr>
          <p:nvPr>
            <p:ph type="title"/>
          </p:nvPr>
        </p:nvSpPr>
        <p:spPr/>
        <p:txBody>
          <a:bodyPr/>
          <a:lstStyle/>
          <a:p>
            <a:endParaRPr lang="en-US"/>
          </a:p>
        </p:txBody>
      </p:sp>
      <p:pic>
        <p:nvPicPr>
          <p:cNvPr id="4" name="Online Media 3" title="أعلان فريش لعيد الأم 2022">
            <a:hlinkClick r:id="" action="ppaction://media"/>
            <a:extLst>
              <a:ext uri="{FF2B5EF4-FFF2-40B4-BE49-F238E27FC236}">
                <a16:creationId xmlns:a16="http://schemas.microsoft.com/office/drawing/2014/main" id="{34BC3CC5-F803-42F7-878E-47D7B0C1BF07}"/>
              </a:ext>
            </a:extLst>
          </p:cNvPr>
          <p:cNvPicPr>
            <a:picLocks noGrp="1" noRot="1" noChangeAspect="1"/>
          </p:cNvPicPr>
          <p:nvPr>
            <p:ph idx="1"/>
            <a:videoFile r:link="rId1"/>
          </p:nvPr>
        </p:nvPicPr>
        <p:blipFill>
          <a:blip r:embed="rId3"/>
          <a:stretch>
            <a:fillRect/>
          </a:stretch>
        </p:blipFill>
        <p:spPr>
          <a:xfrm>
            <a:off x="-108611" y="-76310"/>
            <a:ext cx="12437245" cy="7027519"/>
          </a:xfrm>
          <a:prstGeom prst="rect">
            <a:avLst/>
          </a:prstGeom>
        </p:spPr>
      </p:pic>
    </p:spTree>
    <p:extLst>
      <p:ext uri="{BB962C8B-B14F-4D97-AF65-F5344CB8AC3E}">
        <p14:creationId xmlns:p14="http://schemas.microsoft.com/office/powerpoint/2010/main" val="1791272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B4C4CE-B649-4577-B671-6CEF4120F160}"/>
              </a:ext>
            </a:extLst>
          </p:cNvPr>
          <p:cNvSpPr>
            <a:spLocks noGrp="1"/>
          </p:cNvSpPr>
          <p:nvPr>
            <p:ph type="title"/>
          </p:nvPr>
        </p:nvSpPr>
        <p:spPr/>
        <p:txBody>
          <a:bodyPr/>
          <a:lstStyle/>
          <a:p>
            <a:endParaRPr lang="en-US"/>
          </a:p>
        </p:txBody>
      </p:sp>
      <p:pic>
        <p:nvPicPr>
          <p:cNvPr id="4" name="Online Media 3" title="إعلان دنيا سمير غانم جانسون عشان الأطفال">
            <a:hlinkClick r:id="" action="ppaction://media"/>
            <a:extLst>
              <a:ext uri="{FF2B5EF4-FFF2-40B4-BE49-F238E27FC236}">
                <a16:creationId xmlns:a16="http://schemas.microsoft.com/office/drawing/2014/main" id="{7FCE7DD1-146F-4B91-B2DF-6F67172D5D36}"/>
              </a:ext>
            </a:extLst>
          </p:cNvPr>
          <p:cNvPicPr>
            <a:picLocks noGrp="1" noRot="1" noChangeAspect="1"/>
          </p:cNvPicPr>
          <p:nvPr>
            <p:ph idx="1"/>
            <a:videoFile r:link="rId1"/>
          </p:nvPr>
        </p:nvPicPr>
        <p:blipFill>
          <a:blip r:embed="rId3"/>
          <a:stretch>
            <a:fillRect/>
          </a:stretch>
        </p:blipFill>
        <p:spPr>
          <a:xfrm>
            <a:off x="0" y="0"/>
            <a:ext cx="12192000" cy="6888946"/>
          </a:xfrm>
          <a:prstGeom prst="rect">
            <a:avLst/>
          </a:prstGeom>
        </p:spPr>
      </p:pic>
    </p:spTree>
    <p:extLst>
      <p:ext uri="{BB962C8B-B14F-4D97-AF65-F5344CB8AC3E}">
        <p14:creationId xmlns:p14="http://schemas.microsoft.com/office/powerpoint/2010/main" val="3515877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6A1516-F9AB-4367-A224-44AD4A411F5E}"/>
              </a:ext>
            </a:extLst>
          </p:cNvPr>
          <p:cNvSpPr>
            <a:spLocks noGrp="1"/>
          </p:cNvSpPr>
          <p:nvPr>
            <p:ph type="title"/>
          </p:nvPr>
        </p:nvSpPr>
        <p:spPr/>
        <p:txBody>
          <a:bodyPr/>
          <a:lstStyle/>
          <a:p>
            <a:endParaRPr lang="en-US"/>
          </a:p>
        </p:txBody>
      </p:sp>
      <p:pic>
        <p:nvPicPr>
          <p:cNvPr id="4" name="Online Media 3" title="اطلب | القرنبيط حلو بس مش وقته! اطلب اسرع">
            <a:hlinkClick r:id="" action="ppaction://media"/>
            <a:extLst>
              <a:ext uri="{FF2B5EF4-FFF2-40B4-BE49-F238E27FC236}">
                <a16:creationId xmlns:a16="http://schemas.microsoft.com/office/drawing/2014/main" id="{1845B9EA-F390-40F4-BAF6-52962C810BF3}"/>
              </a:ext>
            </a:extLst>
          </p:cNvPr>
          <p:cNvPicPr>
            <a:picLocks noGrp="1" noRot="1" noChangeAspect="1"/>
          </p:cNvPicPr>
          <p:nvPr>
            <p:ph idx="1"/>
            <a:videoFile r:link="rId1"/>
          </p:nvPr>
        </p:nvPicPr>
        <p:blipFill>
          <a:blip r:embed="rId3"/>
          <a:stretch>
            <a:fillRect/>
          </a:stretch>
        </p:blipFill>
        <p:spPr>
          <a:xfrm>
            <a:off x="0" y="0"/>
            <a:ext cx="12192000" cy="6888946"/>
          </a:xfrm>
          <a:prstGeom prst="rect">
            <a:avLst/>
          </a:prstGeom>
        </p:spPr>
      </p:pic>
    </p:spTree>
    <p:extLst>
      <p:ext uri="{BB962C8B-B14F-4D97-AF65-F5344CB8AC3E}">
        <p14:creationId xmlns:p14="http://schemas.microsoft.com/office/powerpoint/2010/main" val="2268341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94E0B4-52B9-4F05-9574-758D4341B310}"/>
              </a:ext>
            </a:extLst>
          </p:cNvPr>
          <p:cNvSpPr>
            <a:spLocks noGrp="1"/>
          </p:cNvSpPr>
          <p:nvPr>
            <p:ph type="title"/>
          </p:nvPr>
        </p:nvSpPr>
        <p:spPr/>
        <p:txBody>
          <a:bodyPr/>
          <a:lstStyle/>
          <a:p>
            <a:endParaRPr lang="en-US"/>
          </a:p>
        </p:txBody>
      </p:sp>
      <p:pic>
        <p:nvPicPr>
          <p:cNvPr id="4" name="Online Media 3" title="اشحن، جمَع واكسب -- الخضَة">
            <a:hlinkClick r:id="" action="ppaction://media"/>
            <a:extLst>
              <a:ext uri="{FF2B5EF4-FFF2-40B4-BE49-F238E27FC236}">
                <a16:creationId xmlns:a16="http://schemas.microsoft.com/office/drawing/2014/main" id="{DF309A46-97CC-49BB-B387-733729220907}"/>
              </a:ext>
            </a:extLst>
          </p:cNvPr>
          <p:cNvPicPr>
            <a:picLocks noGrp="1" noRot="1" noChangeAspect="1"/>
          </p:cNvPicPr>
          <p:nvPr>
            <p:ph idx="1"/>
            <a:videoFile r:link="rId1"/>
          </p:nvPr>
        </p:nvPicPr>
        <p:blipFill>
          <a:blip r:embed="rId3"/>
          <a:stretch>
            <a:fillRect/>
          </a:stretch>
        </p:blipFill>
        <p:spPr>
          <a:xfrm>
            <a:off x="0" y="0"/>
            <a:ext cx="12118428" cy="6847375"/>
          </a:xfrm>
          <a:prstGeom prst="rect">
            <a:avLst/>
          </a:prstGeom>
        </p:spPr>
      </p:pic>
    </p:spTree>
    <p:extLst>
      <p:ext uri="{BB962C8B-B14F-4D97-AF65-F5344CB8AC3E}">
        <p14:creationId xmlns:p14="http://schemas.microsoft.com/office/powerpoint/2010/main" val="368779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9918598" y="-535488"/>
            <a:ext cx="2036258" cy="1800993"/>
          </a:xfrm>
          <a:prstGeom prst="rect">
            <a:avLst/>
          </a:prstGeom>
        </p:spPr>
      </p:pic>
      <p:pic>
        <p:nvPicPr>
          <p:cNvPr id="3" name="Online Media 2" title="عيد الأم #بطة_ماما">
            <a:hlinkClick r:id="" action="ppaction://media"/>
            <a:extLst>
              <a:ext uri="{FF2B5EF4-FFF2-40B4-BE49-F238E27FC236}">
                <a16:creationId xmlns:a16="http://schemas.microsoft.com/office/drawing/2014/main" id="{F19410D2-1EB9-43DC-9553-ED81A5A06E03}"/>
              </a:ext>
            </a:extLst>
          </p:cNvPr>
          <p:cNvPicPr>
            <a:picLocks noRot="1" noChangeAspect="1"/>
          </p:cNvPicPr>
          <p:nvPr>
            <a:videoFile r:link="rId1"/>
          </p:nvPr>
        </p:nvPicPr>
        <p:blipFill>
          <a:blip r:embed="rId5"/>
          <a:stretch>
            <a:fillRect/>
          </a:stretch>
        </p:blipFill>
        <p:spPr>
          <a:xfrm>
            <a:off x="26973" y="0"/>
            <a:ext cx="12165027" cy="6873240"/>
          </a:xfrm>
          <a:prstGeom prst="rect">
            <a:avLst/>
          </a:prstGeom>
        </p:spPr>
      </p:pic>
    </p:spTree>
    <p:extLst>
      <p:ext uri="{BB962C8B-B14F-4D97-AF65-F5344CB8AC3E}">
        <p14:creationId xmlns:p14="http://schemas.microsoft.com/office/powerpoint/2010/main" val="562516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أغنية أمى يا نور بيتنا شكراً يا أمى إهداء من العربى جروب">
            <a:hlinkClick r:id="" action="ppaction://media"/>
            <a:extLst>
              <a:ext uri="{FF2B5EF4-FFF2-40B4-BE49-F238E27FC236}">
                <a16:creationId xmlns:a16="http://schemas.microsoft.com/office/drawing/2014/main" id="{F6DF4E77-1113-4094-8EC5-6A141743F72D}"/>
              </a:ext>
            </a:extLst>
          </p:cNvPr>
          <p:cNvPicPr>
            <a:picLocks noRot="1" noChangeAspect="1"/>
          </p:cNvPicPr>
          <p:nvPr>
            <a:videoFile r:link="rId1"/>
          </p:nvPr>
        </p:nvPicPr>
        <p:blipFill>
          <a:blip r:embed="rId3"/>
          <a:stretch>
            <a:fillRect/>
          </a:stretch>
        </p:blipFill>
        <p:spPr>
          <a:xfrm>
            <a:off x="26973" y="0"/>
            <a:ext cx="12249110" cy="6920747"/>
          </a:xfrm>
          <a:prstGeom prst="rect">
            <a:avLst/>
          </a:prstGeom>
        </p:spPr>
      </p:pic>
    </p:spTree>
    <p:extLst>
      <p:ext uri="{BB962C8B-B14F-4D97-AF65-F5344CB8AC3E}">
        <p14:creationId xmlns:p14="http://schemas.microsoft.com/office/powerpoint/2010/main" val="330922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nline Media 2" title="كل سنة وكل أم تستاهل تفك شوية">
            <a:hlinkClick r:id="" action="ppaction://media"/>
            <a:extLst>
              <a:ext uri="{FF2B5EF4-FFF2-40B4-BE49-F238E27FC236}">
                <a16:creationId xmlns:a16="http://schemas.microsoft.com/office/drawing/2014/main" id="{CF667207-2CC4-4BB7-B0FE-68D9B3B7010E}"/>
              </a:ext>
            </a:extLst>
          </p:cNvPr>
          <p:cNvPicPr>
            <a:picLocks noRot="1" noChangeAspect="1"/>
          </p:cNvPicPr>
          <p:nvPr>
            <a:videoFile r:link="rId1"/>
          </p:nvPr>
        </p:nvPicPr>
        <p:blipFill>
          <a:blip r:embed="rId3"/>
          <a:stretch>
            <a:fillRect/>
          </a:stretch>
        </p:blipFill>
        <p:spPr>
          <a:xfrm>
            <a:off x="26973" y="0"/>
            <a:ext cx="12165027" cy="6873240"/>
          </a:xfrm>
          <a:prstGeom prst="rect">
            <a:avLst/>
          </a:prstGeom>
        </p:spPr>
      </p:pic>
    </p:spTree>
    <p:extLst>
      <p:ext uri="{BB962C8B-B14F-4D97-AF65-F5344CB8AC3E}">
        <p14:creationId xmlns:p14="http://schemas.microsoft.com/office/powerpoint/2010/main" val="1691735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240FD-F92B-4397-B006-CCB7993AD3DD}"/>
              </a:ext>
            </a:extLst>
          </p:cNvPr>
          <p:cNvSpPr>
            <a:spLocks noGrp="1"/>
          </p:cNvSpPr>
          <p:nvPr>
            <p:ph type="title"/>
          </p:nvPr>
        </p:nvSpPr>
        <p:spPr/>
        <p:txBody>
          <a:bodyPr/>
          <a:lstStyle/>
          <a:p>
            <a:endParaRPr lang="en-US"/>
          </a:p>
        </p:txBody>
      </p:sp>
      <p:pic>
        <p:nvPicPr>
          <p:cNvPr id="4" name="Online Media 3" title="كيندر كاردز Kinder Cards">
            <a:hlinkClick r:id="" action="ppaction://media"/>
            <a:extLst>
              <a:ext uri="{FF2B5EF4-FFF2-40B4-BE49-F238E27FC236}">
                <a16:creationId xmlns:a16="http://schemas.microsoft.com/office/drawing/2014/main" id="{2B5ADC8B-F989-48C4-8DBF-40E3B932144D}"/>
              </a:ext>
            </a:extLst>
          </p:cNvPr>
          <p:cNvPicPr>
            <a:picLocks noGrp="1" noRot="1" noChangeAspect="1"/>
          </p:cNvPicPr>
          <p:nvPr>
            <p:ph idx="1"/>
            <a:videoFile r:link="rId1"/>
          </p:nvPr>
        </p:nvPicPr>
        <p:blipFill>
          <a:blip r:embed="rId3"/>
          <a:stretch>
            <a:fillRect/>
          </a:stretch>
        </p:blipFill>
        <p:spPr>
          <a:xfrm>
            <a:off x="0" y="85993"/>
            <a:ext cx="12291461" cy="6945145"/>
          </a:xfrm>
          <a:prstGeom prst="rect">
            <a:avLst/>
          </a:prstGeom>
        </p:spPr>
      </p:pic>
    </p:spTree>
    <p:extLst>
      <p:ext uri="{BB962C8B-B14F-4D97-AF65-F5344CB8AC3E}">
        <p14:creationId xmlns:p14="http://schemas.microsoft.com/office/powerpoint/2010/main" val="881352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29F418-BE5C-4AB8-B6B2-D67251D2DA0D}"/>
              </a:ext>
            </a:extLst>
          </p:cNvPr>
          <p:cNvSpPr>
            <a:spLocks noGrp="1"/>
          </p:cNvSpPr>
          <p:nvPr>
            <p:ph type="title"/>
          </p:nvPr>
        </p:nvSpPr>
        <p:spPr/>
        <p:txBody>
          <a:bodyPr/>
          <a:lstStyle/>
          <a:p>
            <a:endParaRPr lang="en-US"/>
          </a:p>
        </p:txBody>
      </p:sp>
      <p:pic>
        <p:nvPicPr>
          <p:cNvPr id="4" name="Online Media 3" title="Kinder Joy TV Commercial                                     إعلان أمهات كيندر جوي الجديد">
            <a:hlinkClick r:id="" action="ppaction://media"/>
            <a:extLst>
              <a:ext uri="{FF2B5EF4-FFF2-40B4-BE49-F238E27FC236}">
                <a16:creationId xmlns:a16="http://schemas.microsoft.com/office/drawing/2014/main" id="{244972C8-9148-4758-95D6-379E3321E99C}"/>
              </a:ext>
            </a:extLst>
          </p:cNvPr>
          <p:cNvPicPr>
            <a:picLocks noGrp="1" noRot="1" noChangeAspect="1"/>
          </p:cNvPicPr>
          <p:nvPr>
            <p:ph idx="1"/>
            <a:videoFile r:link="rId1"/>
          </p:nvPr>
        </p:nvPicPr>
        <p:blipFill>
          <a:blip r:embed="rId3"/>
          <a:stretch>
            <a:fillRect/>
          </a:stretch>
        </p:blipFill>
        <p:spPr>
          <a:xfrm>
            <a:off x="0" y="0"/>
            <a:ext cx="12358838" cy="6983216"/>
          </a:xfrm>
          <a:prstGeom prst="rect">
            <a:avLst/>
          </a:prstGeom>
        </p:spPr>
      </p:pic>
    </p:spTree>
    <p:extLst>
      <p:ext uri="{BB962C8B-B14F-4D97-AF65-F5344CB8AC3E}">
        <p14:creationId xmlns:p14="http://schemas.microsoft.com/office/powerpoint/2010/main" val="1293094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110934" y="177250"/>
            <a:ext cx="6345520" cy="646331"/>
          </a:xfrm>
          <a:prstGeom prst="rect">
            <a:avLst/>
          </a:prstGeom>
        </p:spPr>
        <p:txBody>
          <a:bodyPr wrap="none">
            <a:spAutoFit/>
          </a:bodyPr>
          <a:lstStyle/>
          <a:p>
            <a:pPr algn="ctr"/>
            <a:r>
              <a:rPr lang="en-US" sz="3600" b="1" dirty="0">
                <a:solidFill>
                  <a:srgbClr val="00B0F0"/>
                </a:solidFill>
              </a:rPr>
              <a:t>Parental Styles and Socialization</a:t>
            </a:r>
          </a:p>
        </p:txBody>
      </p:sp>
      <p:grpSp>
        <p:nvGrpSpPr>
          <p:cNvPr id="3" name="Group 2">
            <a:extLst>
              <a:ext uri="{FF2B5EF4-FFF2-40B4-BE49-F238E27FC236}">
                <a16:creationId xmlns:a16="http://schemas.microsoft.com/office/drawing/2014/main" id="{7EC1B0A7-9FC6-5E79-C288-227D4C7B23ED}"/>
              </a:ext>
            </a:extLst>
          </p:cNvPr>
          <p:cNvGrpSpPr/>
          <p:nvPr/>
        </p:nvGrpSpPr>
        <p:grpSpPr>
          <a:xfrm>
            <a:off x="786703" y="1477335"/>
            <a:ext cx="10297343" cy="5203415"/>
            <a:chOff x="786703" y="1477335"/>
            <a:chExt cx="10297343" cy="5203415"/>
          </a:xfrm>
        </p:grpSpPr>
        <p:pic>
          <p:nvPicPr>
            <p:cNvPr id="10" name="Content Placeholder 3">
              <a:extLst>
                <a:ext uri="{FF2B5EF4-FFF2-40B4-BE49-F238E27FC236}">
                  <a16:creationId xmlns:a16="http://schemas.microsoft.com/office/drawing/2014/main" id="{81101849-5495-4245-8610-271EE4BE43B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86703" y="1477335"/>
              <a:ext cx="10297343" cy="5203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10">
              <a:extLst>
                <a:ext uri="{FF2B5EF4-FFF2-40B4-BE49-F238E27FC236}">
                  <a16:creationId xmlns:a16="http://schemas.microsoft.com/office/drawing/2014/main" id="{8333758B-BE4B-4A5A-B404-68AB003FF3FA}"/>
                </a:ext>
              </a:extLst>
            </p:cNvPr>
            <p:cNvSpPr txBox="1"/>
            <p:nvPr/>
          </p:nvSpPr>
          <p:spPr>
            <a:xfrm>
              <a:off x="834495" y="4290571"/>
              <a:ext cx="1505575" cy="307777"/>
            </a:xfrm>
            <a:prstGeom prst="rect">
              <a:avLst/>
            </a:prstGeom>
            <a:noFill/>
          </p:spPr>
          <p:txBody>
            <a:bodyPr wrap="square" rtlCol="0">
              <a:spAutoFit/>
            </a:bodyPr>
            <a:lstStyle/>
            <a:p>
              <a:pPr>
                <a:buClr>
                  <a:srgbClr val="000000"/>
                </a:buClr>
                <a:buFont typeface="Arial"/>
                <a:buNone/>
              </a:pPr>
              <a:r>
                <a:rPr lang="en-US" sz="1400" kern="0" dirty="0">
                  <a:solidFill>
                    <a:srgbClr val="000000"/>
                  </a:solidFill>
                  <a:latin typeface="Arial"/>
                  <a:cs typeface="Arial"/>
                  <a:sym typeface="Arial"/>
                </a:rPr>
                <a:t>trustworthy</a:t>
              </a:r>
            </a:p>
          </p:txBody>
        </p:sp>
        <p:sp>
          <p:nvSpPr>
            <p:cNvPr id="12" name="TextBox 11">
              <a:extLst>
                <a:ext uri="{FF2B5EF4-FFF2-40B4-BE49-F238E27FC236}">
                  <a16:creationId xmlns:a16="http://schemas.microsoft.com/office/drawing/2014/main" id="{D5C86E2D-F1DE-4EE8-932A-1C40BD551039}"/>
                </a:ext>
              </a:extLst>
            </p:cNvPr>
            <p:cNvSpPr txBox="1"/>
            <p:nvPr/>
          </p:nvSpPr>
          <p:spPr>
            <a:xfrm>
              <a:off x="9687015" y="4488509"/>
              <a:ext cx="1397031" cy="307777"/>
            </a:xfrm>
            <a:prstGeom prst="rect">
              <a:avLst/>
            </a:prstGeom>
            <a:noFill/>
          </p:spPr>
          <p:txBody>
            <a:bodyPr wrap="square" rtlCol="0">
              <a:spAutoFit/>
            </a:bodyPr>
            <a:lstStyle/>
            <a:p>
              <a:pPr>
                <a:buClr>
                  <a:srgbClr val="000000"/>
                </a:buClr>
                <a:buFont typeface="Arial"/>
                <a:buNone/>
              </a:pPr>
              <a:r>
                <a:rPr lang="en-US" sz="1400" kern="0" dirty="0">
                  <a:solidFill>
                    <a:srgbClr val="000000"/>
                  </a:solidFill>
                  <a:latin typeface="Arial"/>
                  <a:cs typeface="Arial"/>
                  <a:sym typeface="Arial"/>
                </a:rPr>
                <a:t>Autocratic </a:t>
              </a:r>
            </a:p>
          </p:txBody>
        </p:sp>
        <p:sp>
          <p:nvSpPr>
            <p:cNvPr id="13" name="TextBox 12">
              <a:extLst>
                <a:ext uri="{FF2B5EF4-FFF2-40B4-BE49-F238E27FC236}">
                  <a16:creationId xmlns:a16="http://schemas.microsoft.com/office/drawing/2014/main" id="{F57C7E68-2432-4953-B34C-0D2FBC0539CF}"/>
                </a:ext>
              </a:extLst>
            </p:cNvPr>
            <p:cNvSpPr txBox="1"/>
            <p:nvPr/>
          </p:nvSpPr>
          <p:spPr>
            <a:xfrm>
              <a:off x="834495" y="1529885"/>
              <a:ext cx="2765440" cy="307777"/>
            </a:xfrm>
            <a:prstGeom prst="rect">
              <a:avLst/>
            </a:prstGeom>
            <a:noFill/>
          </p:spPr>
          <p:txBody>
            <a:bodyPr wrap="square" rtlCol="0">
              <a:spAutoFit/>
            </a:bodyPr>
            <a:lstStyle/>
            <a:p>
              <a:pPr>
                <a:buClr>
                  <a:srgbClr val="000000"/>
                </a:buClr>
                <a:buFont typeface="Arial"/>
                <a:buNone/>
              </a:pPr>
              <a:r>
                <a:rPr lang="en-US" sz="1400" kern="0" dirty="0">
                  <a:solidFill>
                    <a:srgbClr val="000000"/>
                  </a:solidFill>
                  <a:latin typeface="Arial"/>
                  <a:cs typeface="Arial"/>
                  <a:sym typeface="Arial"/>
                </a:rPr>
                <a:t>Tolerant ,forgiving</a:t>
              </a:r>
            </a:p>
          </p:txBody>
        </p:sp>
      </p:grpSp>
    </p:spTree>
    <p:extLst>
      <p:ext uri="{BB962C8B-B14F-4D97-AF65-F5344CB8AC3E}">
        <p14:creationId xmlns:p14="http://schemas.microsoft.com/office/powerpoint/2010/main" val="33923499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636945" y="251646"/>
            <a:ext cx="5656740" cy="584775"/>
          </a:xfrm>
          <a:prstGeom prst="rect">
            <a:avLst/>
          </a:prstGeom>
        </p:spPr>
        <p:txBody>
          <a:bodyPr wrap="none">
            <a:spAutoFit/>
          </a:bodyPr>
          <a:lstStyle/>
          <a:p>
            <a:pPr algn="ctr"/>
            <a:r>
              <a:rPr lang="en-US" sz="3200" b="1" dirty="0">
                <a:solidFill>
                  <a:srgbClr val="852F4A"/>
                </a:solidFill>
              </a:rPr>
              <a:t>Parental Styles and Socialization</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683172" y="1546761"/>
            <a:ext cx="10384221" cy="4759446"/>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dirty="0">
                <a:solidFill>
                  <a:prstClr val="black"/>
                </a:solidFill>
                <a:latin typeface="Calibri"/>
              </a:rPr>
              <a:t>A </a:t>
            </a:r>
            <a:r>
              <a:rPr kumimoji="0" lang="en-US" altLang="en-US" b="0" i="0" u="none" strike="noStrike" kern="1200" cap="none" spc="0" normalizeH="0" baseline="0" noProof="0" dirty="0">
                <a:ln>
                  <a:noFill/>
                </a:ln>
                <a:solidFill>
                  <a:prstClr val="black"/>
                </a:solidFill>
                <a:effectLst/>
                <a:uLnTx/>
                <a:uFillTx/>
                <a:latin typeface="Calibri"/>
                <a:ea typeface="+mn-ea"/>
                <a:cs typeface="+mn-cs"/>
              </a:rPr>
              <a:t>classification of parental styles along two dimensions: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b="1" i="1" u="none" strike="noStrike" kern="1200" cap="none" spc="0" normalizeH="0" baseline="0" noProof="0" dirty="0">
                <a:ln>
                  <a:noFill/>
                </a:ln>
                <a:solidFill>
                  <a:srgbClr val="FF0000"/>
                </a:solidFill>
                <a:effectLst/>
                <a:uLnTx/>
                <a:uFillTx/>
                <a:latin typeface="Calibri"/>
                <a:ea typeface="+mn-ea"/>
                <a:cs typeface="+mn-cs"/>
              </a:rPr>
              <a:t>permissive </a:t>
            </a:r>
            <a:r>
              <a:rPr kumimoji="0" lang="en-US" altLang="en-US" b="1" i="0" u="none" strike="noStrike" kern="1200" cap="none" spc="0" normalizeH="0" baseline="0" noProof="0" dirty="0">
                <a:ln>
                  <a:noFill/>
                </a:ln>
                <a:solidFill>
                  <a:srgbClr val="FF0000"/>
                </a:solidFill>
                <a:effectLst/>
                <a:uLnTx/>
                <a:uFillTx/>
                <a:latin typeface="Calibri"/>
                <a:ea typeface="+mn-ea"/>
                <a:cs typeface="+mn-cs"/>
              </a:rPr>
              <a:t>versus </a:t>
            </a:r>
            <a:r>
              <a:rPr kumimoji="0" lang="en-US" altLang="en-US" b="1" i="1" u="none" strike="noStrike" kern="1200" cap="none" spc="0" normalizeH="0" baseline="0" noProof="0" dirty="0">
                <a:ln>
                  <a:noFill/>
                </a:ln>
                <a:solidFill>
                  <a:srgbClr val="FF0000"/>
                </a:solidFill>
                <a:effectLst/>
                <a:uLnTx/>
                <a:uFillTx/>
                <a:latin typeface="Calibri"/>
                <a:ea typeface="+mn-ea"/>
                <a:cs typeface="+mn-cs"/>
              </a:rPr>
              <a:t>restrictive </a:t>
            </a:r>
            <a:r>
              <a:rPr kumimoji="0" lang="en-US" altLang="en-US" b="1" i="0" u="none" strike="noStrike" kern="1200" cap="none" spc="0" normalizeH="0" baseline="0" noProof="0" dirty="0">
                <a:ln>
                  <a:noFill/>
                </a:ln>
                <a:solidFill>
                  <a:srgbClr val="FF0000"/>
                </a:solidFill>
                <a:effectLst/>
                <a:uLnTx/>
                <a:uFillTx/>
                <a:latin typeface="Calibri"/>
                <a:ea typeface="+mn-ea"/>
                <a:cs typeface="+mn-cs"/>
              </a:rPr>
              <a:t>and </a:t>
            </a:r>
            <a:r>
              <a:rPr kumimoji="0" lang="en-US" altLang="en-US" b="1" i="1" u="none" strike="noStrike" kern="1200" cap="none" spc="0" normalizeH="0" baseline="0" noProof="0" dirty="0">
                <a:ln>
                  <a:noFill/>
                </a:ln>
                <a:solidFill>
                  <a:srgbClr val="FF0000"/>
                </a:solidFill>
                <a:effectLst/>
                <a:uLnTx/>
                <a:uFillTx/>
                <a:latin typeface="Calibri"/>
                <a:ea typeface="+mn-ea"/>
                <a:cs typeface="+mn-cs"/>
              </a:rPr>
              <a:t>very nurturing </a:t>
            </a:r>
            <a:r>
              <a:rPr kumimoji="0" lang="en-US" altLang="en-US" b="1" i="0" u="none" strike="noStrike" kern="1200" cap="none" spc="0" normalizeH="0" baseline="0" noProof="0" dirty="0">
                <a:ln>
                  <a:noFill/>
                </a:ln>
                <a:solidFill>
                  <a:srgbClr val="FF0000"/>
                </a:solidFill>
                <a:effectLst/>
                <a:uLnTx/>
                <a:uFillTx/>
                <a:latin typeface="Calibri"/>
                <a:ea typeface="+mn-ea"/>
                <a:cs typeface="+mn-cs"/>
              </a:rPr>
              <a:t>versus </a:t>
            </a:r>
            <a:r>
              <a:rPr kumimoji="0" lang="en-US" altLang="en-US" b="1" i="1" u="none" strike="noStrike" kern="1200" cap="none" spc="0" normalizeH="0" baseline="0" noProof="0" dirty="0">
                <a:ln>
                  <a:noFill/>
                </a:ln>
                <a:solidFill>
                  <a:srgbClr val="FF0000"/>
                </a:solidFill>
                <a:effectLst/>
                <a:uLnTx/>
                <a:uFillTx/>
                <a:latin typeface="Calibri"/>
                <a:ea typeface="+mn-ea"/>
                <a:cs typeface="+mn-cs"/>
              </a:rPr>
              <a:t>non-nurturing</a:t>
            </a:r>
            <a:r>
              <a:rPr kumimoji="0" lang="en-US" altLang="en-US" b="0" i="0" u="none" strike="noStrike" kern="1200" cap="none" spc="0" normalizeH="0" baseline="0" noProof="0" dirty="0">
                <a:ln>
                  <a:noFill/>
                </a:ln>
                <a:solidFill>
                  <a:prstClr val="black"/>
                </a:solidFill>
                <a:effectLst/>
                <a:uLnTx/>
                <a:uFillTx/>
                <a:latin typeface="Calibri"/>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b="1" dirty="0">
                <a:solidFill>
                  <a:srgbClr val="0070C0"/>
                </a:solidFill>
                <a:latin typeface="Calibri"/>
              </a:rPr>
              <a:t>F</a:t>
            </a:r>
            <a:r>
              <a:rPr kumimoji="0" lang="en-US" altLang="en-US" b="1" i="0" u="none" strike="noStrike" kern="1200" cap="none" spc="0" normalizeH="0" baseline="0" noProof="0" dirty="0">
                <a:ln>
                  <a:noFill/>
                </a:ln>
                <a:solidFill>
                  <a:srgbClr val="0070C0"/>
                </a:solidFill>
                <a:effectLst/>
                <a:uLnTx/>
                <a:uFillTx/>
                <a:latin typeface="Calibri"/>
                <a:ea typeface="+mn-ea"/>
                <a:cs typeface="+mn-cs"/>
              </a:rPr>
              <a:t>our parental styles and their respective attitudes toward advertising, consumption, and yielding to children’s buying requests.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b="0" i="0" u="none" strike="noStrike" kern="1200" cap="none" spc="0" normalizeH="0" baseline="0" noProof="0" dirty="0">
                <a:ln>
                  <a:noFill/>
                </a:ln>
                <a:solidFill>
                  <a:prstClr val="black"/>
                </a:solidFill>
                <a:effectLst/>
                <a:uLnTx/>
                <a:uFillTx/>
                <a:latin typeface="Calibri"/>
                <a:ea typeface="+mn-ea"/>
                <a:cs typeface="+mn-cs"/>
              </a:rPr>
              <a:t>The four parental styles include: </a:t>
            </a:r>
          </a:p>
          <a:p>
            <a:pPr marL="457200" marR="0" lvl="0" indent="-457200" algn="l" defTabSz="914400" rtl="0" eaLnBrk="1" fontAlgn="auto" latinLnBrk="0" hangingPunct="1">
              <a:lnSpc>
                <a:spcPct val="100000"/>
              </a:lnSpc>
              <a:spcBef>
                <a:spcPts val="0"/>
              </a:spcBef>
              <a:spcAft>
                <a:spcPts val="0"/>
              </a:spcAft>
              <a:buClrTx/>
              <a:buSzTx/>
              <a:buFontTx/>
              <a:buAutoNum type="arabicPeriod"/>
              <a:tabLst/>
              <a:defRPr/>
            </a:pPr>
            <a:r>
              <a:rPr kumimoji="0" lang="en-US" altLang="en-US" b="1" i="0" u="none" strike="noStrike" kern="1200" cap="none" spc="0" normalizeH="0" baseline="0" noProof="0" dirty="0">
                <a:ln>
                  <a:noFill/>
                </a:ln>
                <a:solidFill>
                  <a:srgbClr val="00B050"/>
                </a:solidFill>
                <a:effectLst/>
                <a:uLnTx/>
                <a:uFillTx/>
                <a:latin typeface="Calibri"/>
                <a:ea typeface="+mn-ea"/>
                <a:cs typeface="+mn-cs"/>
              </a:rPr>
              <a:t>indulgent parents</a:t>
            </a:r>
            <a:r>
              <a:rPr kumimoji="0" lang="en-US" altLang="en-US" b="0" i="0" u="none" strike="noStrike" kern="1200" cap="none" spc="0" normalizeH="0" baseline="0" noProof="0" dirty="0">
                <a:ln>
                  <a:noFill/>
                </a:ln>
                <a:solidFill>
                  <a:prstClr val="black"/>
                </a:solidFill>
                <a:effectLst/>
                <a:uLnTx/>
                <a:uFillTx/>
                <a:latin typeface="Calibri"/>
                <a:ea typeface="+mn-ea"/>
                <a:cs typeface="+mn-cs"/>
              </a:rPr>
              <a:t>, who are very nurturing and highly permissive in respect to consumer socialization; </a:t>
            </a:r>
          </a:p>
          <a:p>
            <a:pPr marL="457200" marR="0" lvl="0" indent="-457200" algn="l" defTabSz="914400" rtl="0" eaLnBrk="1" fontAlgn="auto" latinLnBrk="0" hangingPunct="1">
              <a:lnSpc>
                <a:spcPct val="100000"/>
              </a:lnSpc>
              <a:spcBef>
                <a:spcPts val="0"/>
              </a:spcBef>
              <a:spcAft>
                <a:spcPts val="0"/>
              </a:spcAft>
              <a:buClrTx/>
              <a:buSzTx/>
              <a:buFontTx/>
              <a:buAutoNum type="arabicPeriod"/>
              <a:tabLst/>
              <a:defRPr/>
            </a:pPr>
            <a:r>
              <a:rPr kumimoji="0" lang="en-US" altLang="en-US" b="1" i="0" u="none" strike="noStrike" kern="1200" cap="none" spc="0" normalizeH="0" baseline="0" noProof="0" dirty="0">
                <a:ln>
                  <a:noFill/>
                </a:ln>
                <a:solidFill>
                  <a:srgbClr val="00B050"/>
                </a:solidFill>
                <a:effectLst/>
                <a:uLnTx/>
                <a:uFillTx/>
                <a:latin typeface="Calibri"/>
                <a:ea typeface="+mn-ea"/>
                <a:cs typeface="+mn-cs"/>
              </a:rPr>
              <a:t>neglecting parents</a:t>
            </a:r>
            <a:r>
              <a:rPr kumimoji="0" lang="en-US" altLang="en-US" b="0" i="0" u="none" strike="noStrike" kern="1200" cap="none" spc="0" normalizeH="0" baseline="0" noProof="0" dirty="0">
                <a:ln>
                  <a:noFill/>
                </a:ln>
                <a:solidFill>
                  <a:prstClr val="black"/>
                </a:solidFill>
                <a:effectLst/>
                <a:uLnTx/>
                <a:uFillTx/>
                <a:latin typeface="Calibri"/>
                <a:ea typeface="+mn-ea"/>
                <a:cs typeface="+mn-cs"/>
              </a:rPr>
              <a:t>, who are very permissive, but provide their children with little or no nurturing during consumer socialization; </a:t>
            </a:r>
          </a:p>
          <a:p>
            <a:pPr marL="457200" marR="0" lvl="0" indent="-457200" algn="l" defTabSz="914400" rtl="0" eaLnBrk="1" fontAlgn="auto" latinLnBrk="0" hangingPunct="1">
              <a:lnSpc>
                <a:spcPct val="100000"/>
              </a:lnSpc>
              <a:spcBef>
                <a:spcPts val="0"/>
              </a:spcBef>
              <a:spcAft>
                <a:spcPts val="0"/>
              </a:spcAft>
              <a:buClrTx/>
              <a:buSzTx/>
              <a:buFontTx/>
              <a:buAutoNum type="arabicPeriod"/>
              <a:tabLst/>
              <a:defRPr/>
            </a:pPr>
            <a:r>
              <a:rPr kumimoji="0" lang="en-US" altLang="en-US" b="1" i="0" u="none" strike="noStrike" kern="1200" cap="none" spc="0" normalizeH="0" baseline="0" noProof="0" dirty="0">
                <a:ln>
                  <a:noFill/>
                </a:ln>
                <a:solidFill>
                  <a:srgbClr val="00B050"/>
                </a:solidFill>
                <a:effectLst/>
                <a:uLnTx/>
                <a:uFillTx/>
                <a:latin typeface="Calibri"/>
                <a:ea typeface="+mn-ea"/>
                <a:cs typeface="+mn-cs"/>
              </a:rPr>
              <a:t>authoritative parents</a:t>
            </a:r>
            <a:r>
              <a:rPr kumimoji="0" lang="en-US" altLang="en-US" b="0" i="0" u="none" strike="noStrike" kern="1200" cap="none" spc="0" normalizeH="0" baseline="0" noProof="0" dirty="0">
                <a:ln>
                  <a:noFill/>
                </a:ln>
                <a:solidFill>
                  <a:prstClr val="black"/>
                </a:solidFill>
                <a:effectLst/>
                <a:uLnTx/>
                <a:uFillTx/>
                <a:latin typeface="Calibri"/>
                <a:ea typeface="+mn-ea"/>
                <a:cs typeface="+mn-cs"/>
              </a:rPr>
              <a:t>, who are very nurturing and also very restrictive with respect to consumer socialization; and lastly, </a:t>
            </a:r>
          </a:p>
          <a:p>
            <a:pPr marL="457200" marR="0" lvl="0" indent="-457200" algn="l" defTabSz="914400" rtl="0" eaLnBrk="1" fontAlgn="auto" latinLnBrk="0" hangingPunct="1">
              <a:lnSpc>
                <a:spcPct val="100000"/>
              </a:lnSpc>
              <a:spcBef>
                <a:spcPts val="0"/>
              </a:spcBef>
              <a:spcAft>
                <a:spcPts val="0"/>
              </a:spcAft>
              <a:buClrTx/>
              <a:buSzTx/>
              <a:buFontTx/>
              <a:buAutoNum type="arabicPeriod"/>
              <a:tabLst/>
              <a:defRPr/>
            </a:pPr>
            <a:r>
              <a:rPr kumimoji="0" lang="en-US" altLang="en-US" b="1" i="0" u="none" strike="noStrike" kern="1200" cap="none" spc="0" normalizeH="0" baseline="0" noProof="0" dirty="0">
                <a:ln>
                  <a:noFill/>
                </a:ln>
                <a:solidFill>
                  <a:srgbClr val="00B050"/>
                </a:solidFill>
                <a:effectLst/>
                <a:uLnTx/>
                <a:uFillTx/>
                <a:latin typeface="Calibri"/>
                <a:ea typeface="+mn-ea"/>
                <a:cs typeface="+mn-cs"/>
              </a:rPr>
              <a:t>authoritarian parents</a:t>
            </a:r>
            <a:r>
              <a:rPr kumimoji="0" lang="en-US" altLang="en-US" b="0" i="0" u="none" strike="noStrike" kern="1200" cap="none" spc="0" normalizeH="0" baseline="0" noProof="0" dirty="0">
                <a:ln>
                  <a:noFill/>
                </a:ln>
                <a:solidFill>
                  <a:prstClr val="black"/>
                </a:solidFill>
                <a:effectLst/>
                <a:uLnTx/>
                <a:uFillTx/>
                <a:latin typeface="Calibri"/>
                <a:ea typeface="+mn-ea"/>
                <a:cs typeface="+mn-cs"/>
              </a:rPr>
              <a:t>, who are very restrictive and not nurturing during consumer socialization.</a:t>
            </a:r>
          </a:p>
          <a:p>
            <a:pPr algn="l"/>
            <a:endParaRPr lang="en-US" sz="8800" b="1" dirty="0">
              <a:solidFill>
                <a:srgbClr val="8E5A6D"/>
              </a:solidFill>
            </a:endParaRPr>
          </a:p>
        </p:txBody>
      </p:sp>
    </p:spTree>
    <p:extLst>
      <p:ext uri="{BB962C8B-B14F-4D97-AF65-F5344CB8AC3E}">
        <p14:creationId xmlns:p14="http://schemas.microsoft.com/office/powerpoint/2010/main" val="396407644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F0A540-8921-4ABC-BF8B-6FB928B9F0F8}"/>
              </a:ext>
            </a:extLst>
          </p:cNvPr>
          <p:cNvSpPr>
            <a:spLocks noGrp="1"/>
          </p:cNvSpPr>
          <p:nvPr>
            <p:ph type="title"/>
          </p:nvPr>
        </p:nvSpPr>
        <p:spPr/>
        <p:txBody>
          <a:bodyPr/>
          <a:lstStyle/>
          <a:p>
            <a:endParaRPr lang="en-US"/>
          </a:p>
        </p:txBody>
      </p:sp>
      <p:pic>
        <p:nvPicPr>
          <p:cNvPr id="4" name="Online Media 3" title="اعلان EGBANK الجديد .. انت محدش بيعملك حساب..إحنا عملنالك بنك.">
            <a:hlinkClick r:id="" action="ppaction://media"/>
            <a:extLst>
              <a:ext uri="{FF2B5EF4-FFF2-40B4-BE49-F238E27FC236}">
                <a16:creationId xmlns:a16="http://schemas.microsoft.com/office/drawing/2014/main" id="{37FBAD88-D83A-47EB-9A5D-C44159D6B91A}"/>
              </a:ext>
            </a:extLst>
          </p:cNvPr>
          <p:cNvPicPr>
            <a:picLocks noGrp="1" noRot="1" noChangeAspect="1"/>
          </p:cNvPicPr>
          <p:nvPr>
            <p:ph idx="1"/>
            <a:videoFile r:link="rId1"/>
          </p:nvPr>
        </p:nvPicPr>
        <p:blipFill>
          <a:blip r:embed="rId3"/>
          <a:stretch>
            <a:fillRect/>
          </a:stretch>
        </p:blipFill>
        <p:spPr>
          <a:xfrm>
            <a:off x="0" y="0"/>
            <a:ext cx="12192000" cy="6888946"/>
          </a:xfrm>
          <a:prstGeom prst="rect">
            <a:avLst/>
          </a:prstGeom>
        </p:spPr>
      </p:pic>
    </p:spTree>
    <p:extLst>
      <p:ext uri="{BB962C8B-B14F-4D97-AF65-F5344CB8AC3E}">
        <p14:creationId xmlns:p14="http://schemas.microsoft.com/office/powerpoint/2010/main" val="771432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العيد فرحة بطعم الصنعة البيتي، العيد فرحة..مع العبد 2016">
            <a:hlinkClick r:id="" action="ppaction://media"/>
            <a:extLst>
              <a:ext uri="{FF2B5EF4-FFF2-40B4-BE49-F238E27FC236}">
                <a16:creationId xmlns:a16="http://schemas.microsoft.com/office/drawing/2014/main" id="{38F66264-8F73-4629-8FA2-F14E262C0876}"/>
              </a:ext>
            </a:extLst>
          </p:cNvPr>
          <p:cNvPicPr>
            <a:picLocks noRot="1" noChangeAspect="1"/>
          </p:cNvPicPr>
          <p:nvPr>
            <a:videoFile r:link="rId1"/>
          </p:nvPr>
        </p:nvPicPr>
        <p:blipFill>
          <a:blip r:embed="rId3"/>
          <a:stretch>
            <a:fillRect/>
          </a:stretch>
        </p:blipFill>
        <p:spPr>
          <a:xfrm>
            <a:off x="0" y="-15240"/>
            <a:ext cx="12192000" cy="6888480"/>
          </a:xfrm>
          <a:prstGeom prst="rect">
            <a:avLst/>
          </a:prstGeom>
        </p:spPr>
      </p:pic>
    </p:spTree>
    <p:extLst>
      <p:ext uri="{BB962C8B-B14F-4D97-AF65-F5344CB8AC3E}">
        <p14:creationId xmlns:p14="http://schemas.microsoft.com/office/powerpoint/2010/main" val="3331421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حسين الجسمي - سر السعاده  (ماونتن ڤيو رمضان) | ٢٠٢١">
            <a:hlinkClick r:id="" action="ppaction://media"/>
            <a:extLst>
              <a:ext uri="{FF2B5EF4-FFF2-40B4-BE49-F238E27FC236}">
                <a16:creationId xmlns:a16="http://schemas.microsoft.com/office/drawing/2014/main" id="{26ED6909-36C4-4788-946A-707B7E6DDD1D}"/>
              </a:ext>
            </a:extLst>
          </p:cNvPr>
          <p:cNvPicPr>
            <a:picLocks noRot="1" noChangeAspect="1"/>
          </p:cNvPicPr>
          <p:nvPr>
            <a:videoFile r:link="rId1"/>
          </p:nvPr>
        </p:nvPicPr>
        <p:blipFill>
          <a:blip r:embed="rId3"/>
          <a:stretch>
            <a:fillRect/>
          </a:stretch>
        </p:blipFill>
        <p:spPr>
          <a:xfrm>
            <a:off x="26973" y="0"/>
            <a:ext cx="12165027" cy="6873240"/>
          </a:xfrm>
          <a:prstGeom prst="rect">
            <a:avLst/>
          </a:prstGeom>
        </p:spPr>
      </p:pic>
    </p:spTree>
    <p:extLst>
      <p:ext uri="{BB962C8B-B14F-4D97-AF65-F5344CB8AC3E}">
        <p14:creationId xmlns:p14="http://schemas.microsoft.com/office/powerpoint/2010/main" val="774884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5238531" y="195829"/>
            <a:ext cx="1193724" cy="584775"/>
          </a:xfrm>
          <a:prstGeom prst="rect">
            <a:avLst/>
          </a:prstGeom>
        </p:spPr>
        <p:txBody>
          <a:bodyPr wrap="none">
            <a:spAutoFit/>
          </a:bodyPr>
          <a:lstStyle/>
          <a:p>
            <a:pPr algn="ctr"/>
            <a:r>
              <a:rPr lang="en-US" sz="3200" b="1" dirty="0">
                <a:solidFill>
                  <a:srgbClr val="00B0F0"/>
                </a:solidFill>
              </a:rPr>
              <a:t>Roles </a:t>
            </a:r>
          </a:p>
        </p:txBody>
      </p:sp>
      <p:pic>
        <p:nvPicPr>
          <p:cNvPr id="4" name="Picture 3">
            <a:extLst>
              <a:ext uri="{FF2B5EF4-FFF2-40B4-BE49-F238E27FC236}">
                <a16:creationId xmlns:a16="http://schemas.microsoft.com/office/drawing/2014/main" id="{7BD7CECA-9958-48DC-9F5F-9BB12055F733}"/>
              </a:ext>
            </a:extLst>
          </p:cNvPr>
          <p:cNvPicPr>
            <a:picLocks noChangeAspect="1"/>
          </p:cNvPicPr>
          <p:nvPr/>
        </p:nvPicPr>
        <p:blipFill>
          <a:blip r:embed="rId2"/>
          <a:stretch>
            <a:fillRect/>
          </a:stretch>
        </p:blipFill>
        <p:spPr>
          <a:xfrm>
            <a:off x="893523" y="1285392"/>
            <a:ext cx="9540976" cy="5572608"/>
          </a:xfrm>
          <a:prstGeom prst="rect">
            <a:avLst/>
          </a:prstGeom>
        </p:spPr>
      </p:pic>
    </p:spTree>
    <p:extLst>
      <p:ext uri="{BB962C8B-B14F-4D97-AF65-F5344CB8AC3E}">
        <p14:creationId xmlns:p14="http://schemas.microsoft.com/office/powerpoint/2010/main" val="413783196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5914937" y="251646"/>
            <a:ext cx="1100751" cy="584775"/>
          </a:xfrm>
          <a:prstGeom prst="rect">
            <a:avLst/>
          </a:prstGeom>
        </p:spPr>
        <p:txBody>
          <a:bodyPr wrap="none">
            <a:spAutoFit/>
          </a:bodyPr>
          <a:lstStyle/>
          <a:p>
            <a:pPr algn="ctr"/>
            <a:r>
              <a:rPr lang="en-US" sz="3200" b="1" dirty="0">
                <a:solidFill>
                  <a:srgbClr val="852F4A"/>
                </a:solidFill>
              </a:rPr>
              <a:t>Roles</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797628" y="1742860"/>
            <a:ext cx="10234618" cy="5115140"/>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b="1" dirty="0">
                <a:solidFill>
                  <a:srgbClr val="00B050"/>
                </a:solidFill>
                <a:latin typeface="Calibri"/>
              </a:rPr>
              <a:t>The family</a:t>
            </a:r>
            <a:r>
              <a:rPr kumimoji="0" lang="en-US" altLang="en-US" b="1" i="0" u="none" strike="noStrike" kern="1200" cap="none" spc="0" normalizeH="0" baseline="0" noProof="0" dirty="0">
                <a:ln>
                  <a:noFill/>
                </a:ln>
                <a:solidFill>
                  <a:srgbClr val="00B050"/>
                </a:solidFill>
                <a:effectLst/>
                <a:uLnTx/>
                <a:uFillTx/>
                <a:latin typeface="Calibri"/>
                <a:ea typeface="+mn-ea"/>
                <a:cs typeface="+mn-cs"/>
              </a:rPr>
              <a:t> decision-making consists of identifying the roles that members play in buying decisions.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6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prstClr val="black"/>
                </a:solidFill>
                <a:effectLst/>
                <a:uLnTx/>
                <a:uFillTx/>
                <a:latin typeface="Calibri"/>
                <a:ea typeface="+mn-ea"/>
                <a:cs typeface="+mn-cs"/>
              </a:rPr>
              <a:t>Many parents are </a:t>
            </a:r>
            <a:r>
              <a:rPr kumimoji="0" lang="en-US" altLang="en-US" sz="2000" b="1" i="1" u="none" strike="noStrike" kern="1200" cap="none" spc="0" normalizeH="0" baseline="0" noProof="0" dirty="0">
                <a:ln>
                  <a:noFill/>
                </a:ln>
                <a:solidFill>
                  <a:srgbClr val="0070C0"/>
                </a:solidFill>
                <a:effectLst/>
                <a:uLnTx/>
                <a:uFillTx/>
                <a:latin typeface="Calibri"/>
                <a:ea typeface="+mn-ea"/>
                <a:cs typeface="+mn-cs"/>
              </a:rPr>
              <a:t>gatekeepers</a:t>
            </a:r>
            <a:r>
              <a:rPr kumimoji="0" lang="en-US" altLang="en-US" sz="2000" b="0" i="0" u="none" strike="noStrike" kern="1200" cap="none" spc="0" normalizeH="0" baseline="0" noProof="0" dirty="0">
                <a:ln>
                  <a:noFill/>
                </a:ln>
                <a:solidFill>
                  <a:prstClr val="black"/>
                </a:solidFill>
                <a:effectLst/>
                <a:uLnTx/>
                <a:uFillTx/>
                <a:latin typeface="Calibri"/>
                <a:ea typeface="+mn-ea"/>
                <a:cs typeface="+mn-cs"/>
              </a:rPr>
              <a:t>, who control the information that reaches the family’s children by using the parental control features available on TVs, computers, and other communication devices.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prstClr val="black"/>
                </a:solidFill>
                <a:effectLst/>
                <a:uLnTx/>
                <a:uFillTx/>
                <a:latin typeface="Calibri"/>
                <a:ea typeface="+mn-ea"/>
                <a:cs typeface="+mn-cs"/>
              </a:rPr>
              <a:t>Children might be </a:t>
            </a:r>
            <a:r>
              <a:rPr kumimoji="0" lang="en-US" altLang="en-US" sz="2000" b="1" i="1" u="none" strike="noStrike" kern="1200" cap="none" spc="0" normalizeH="0" baseline="0" noProof="0" dirty="0">
                <a:ln>
                  <a:noFill/>
                </a:ln>
                <a:solidFill>
                  <a:srgbClr val="0070C0"/>
                </a:solidFill>
                <a:effectLst/>
                <a:uLnTx/>
                <a:uFillTx/>
                <a:latin typeface="Calibri"/>
                <a:ea typeface="+mn-ea"/>
                <a:cs typeface="+mn-cs"/>
              </a:rPr>
              <a:t>influencers</a:t>
            </a:r>
            <a:r>
              <a:rPr kumimoji="0" lang="en-US" altLang="en-US" sz="2000" b="0" i="1" u="none" strike="noStrike" kern="1200" cap="none" spc="0" normalizeH="0" baseline="0" noProof="0" dirty="0">
                <a:ln>
                  <a:noFill/>
                </a:ln>
                <a:solidFill>
                  <a:prstClr val="black"/>
                </a:solidFill>
                <a:effectLst/>
                <a:uLnTx/>
                <a:uFillTx/>
                <a:latin typeface="Calibri"/>
                <a:ea typeface="+mn-ea"/>
                <a:cs typeface="+mn-cs"/>
              </a:rPr>
              <a:t> </a:t>
            </a:r>
            <a:r>
              <a:rPr kumimoji="0" lang="en-US" altLang="en-US" sz="2000" b="0" i="0" u="none" strike="noStrike" kern="1200" cap="none" spc="0" normalizeH="0" baseline="0" noProof="0" dirty="0">
                <a:ln>
                  <a:noFill/>
                </a:ln>
                <a:solidFill>
                  <a:prstClr val="black"/>
                </a:solidFill>
                <a:effectLst/>
                <a:uLnTx/>
                <a:uFillTx/>
                <a:latin typeface="Calibri"/>
                <a:ea typeface="+mn-ea"/>
                <a:cs typeface="+mn-cs"/>
              </a:rPr>
              <a:t>in the family’s purchase of a new car, although they are neither the deciders nor buyers of family cars.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prstClr val="black"/>
                </a:solidFill>
                <a:effectLst/>
                <a:uLnTx/>
                <a:uFillTx/>
                <a:latin typeface="Calibri"/>
                <a:ea typeface="+mn-ea"/>
                <a:cs typeface="+mn-cs"/>
              </a:rPr>
              <a:t>Children from dual-income households are often the </a:t>
            </a:r>
            <a:r>
              <a:rPr kumimoji="0" lang="en-US" altLang="en-US" sz="2000" b="1" i="1" u="none" strike="noStrike" kern="1200" cap="none" spc="0" normalizeH="0" baseline="0" noProof="0" dirty="0">
                <a:ln>
                  <a:noFill/>
                </a:ln>
                <a:solidFill>
                  <a:srgbClr val="0070C0"/>
                </a:solidFill>
                <a:effectLst/>
                <a:uLnTx/>
                <a:uFillTx/>
                <a:latin typeface="Calibri"/>
                <a:ea typeface="+mn-ea"/>
                <a:cs typeface="+mn-cs"/>
              </a:rPr>
              <a:t>deciders</a:t>
            </a:r>
            <a:r>
              <a:rPr kumimoji="0" lang="en-US" altLang="en-US" sz="2000" b="1" i="0" u="none" strike="noStrike" kern="1200" cap="none" spc="0" normalizeH="0" baseline="0" noProof="0" dirty="0">
                <a:ln>
                  <a:noFill/>
                </a:ln>
                <a:solidFill>
                  <a:srgbClr val="0070C0"/>
                </a:solidFill>
                <a:effectLst/>
                <a:uLnTx/>
                <a:uFillTx/>
                <a:latin typeface="Calibri"/>
                <a:ea typeface="+mn-ea"/>
                <a:cs typeface="+mn-cs"/>
              </a:rPr>
              <a:t>, </a:t>
            </a:r>
            <a:r>
              <a:rPr kumimoji="0" lang="en-US" altLang="en-US" sz="2000" b="1" i="1" u="none" strike="noStrike" kern="1200" cap="none" spc="0" normalizeH="0" baseline="0" noProof="0" dirty="0">
                <a:ln>
                  <a:noFill/>
                </a:ln>
                <a:solidFill>
                  <a:srgbClr val="0070C0"/>
                </a:solidFill>
                <a:effectLst/>
                <a:uLnTx/>
                <a:uFillTx/>
                <a:latin typeface="Calibri"/>
                <a:ea typeface="+mn-ea"/>
                <a:cs typeface="+mn-cs"/>
              </a:rPr>
              <a:t>buyers</a:t>
            </a:r>
            <a:r>
              <a:rPr kumimoji="0" lang="en-US" altLang="en-US" sz="2000" b="0" i="0" u="none" strike="noStrike" kern="1200" cap="none" spc="0" normalizeH="0" baseline="0" noProof="0" dirty="0">
                <a:ln>
                  <a:noFill/>
                </a:ln>
                <a:solidFill>
                  <a:prstClr val="black"/>
                </a:solidFill>
                <a:effectLst/>
                <a:uLnTx/>
                <a:uFillTx/>
                <a:latin typeface="Calibri"/>
                <a:ea typeface="+mn-ea"/>
                <a:cs typeface="+mn-cs"/>
              </a:rPr>
              <a:t>, and </a:t>
            </a:r>
            <a:r>
              <a:rPr kumimoji="0" lang="en-US" altLang="en-US" sz="2000" b="1" i="1" u="none" strike="noStrike" kern="1200" cap="none" spc="0" normalizeH="0" baseline="0" noProof="0" dirty="0">
                <a:ln>
                  <a:noFill/>
                </a:ln>
                <a:solidFill>
                  <a:srgbClr val="0070C0"/>
                </a:solidFill>
                <a:effectLst/>
                <a:uLnTx/>
                <a:uFillTx/>
                <a:latin typeface="Calibri"/>
                <a:ea typeface="+mn-ea"/>
                <a:cs typeface="+mn-cs"/>
              </a:rPr>
              <a:t>preparers</a:t>
            </a:r>
            <a:r>
              <a:rPr kumimoji="0" lang="en-US" altLang="en-US" sz="2000" b="0" i="1" u="none" strike="noStrike" kern="1200" cap="none" spc="0" normalizeH="0" baseline="0" noProof="0" dirty="0">
                <a:ln>
                  <a:noFill/>
                </a:ln>
                <a:solidFill>
                  <a:prstClr val="black"/>
                </a:solidFill>
                <a:effectLst/>
                <a:uLnTx/>
                <a:uFillTx/>
                <a:latin typeface="Calibri"/>
                <a:ea typeface="+mn-ea"/>
                <a:cs typeface="+mn-cs"/>
              </a:rPr>
              <a:t> </a:t>
            </a:r>
            <a:r>
              <a:rPr kumimoji="0" lang="en-US" altLang="en-US" sz="2000" b="0" i="0" u="none" strike="noStrike" kern="1200" cap="none" spc="0" normalizeH="0" baseline="0" noProof="0" dirty="0">
                <a:ln>
                  <a:noFill/>
                </a:ln>
                <a:solidFill>
                  <a:prstClr val="black"/>
                </a:solidFill>
                <a:effectLst/>
                <a:uLnTx/>
                <a:uFillTx/>
                <a:latin typeface="Calibri"/>
                <a:ea typeface="+mn-ea"/>
                <a:cs typeface="+mn-cs"/>
              </a:rPr>
              <a:t>of foods, so marketers of cuisine goods must study the roles of children in the consumption of the products offered and consider them in their designs.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prstClr val="black"/>
                </a:solidFill>
                <a:effectLst/>
                <a:uLnTx/>
                <a:uFillTx/>
                <a:latin typeface="Calibri"/>
                <a:ea typeface="+mn-ea"/>
                <a:cs typeface="+mn-cs"/>
              </a:rPr>
              <a:t>Because children—in the role of </a:t>
            </a:r>
            <a:r>
              <a:rPr kumimoji="0" lang="en-US" altLang="en-US" sz="2000" b="1" i="1" u="none" strike="noStrike" kern="1200" cap="none" spc="0" normalizeH="0" baseline="0" noProof="0" dirty="0">
                <a:ln>
                  <a:noFill/>
                </a:ln>
                <a:solidFill>
                  <a:srgbClr val="0070C0"/>
                </a:solidFill>
                <a:effectLst/>
                <a:uLnTx/>
                <a:uFillTx/>
                <a:latin typeface="Calibri"/>
                <a:ea typeface="+mn-ea"/>
                <a:cs typeface="+mn-cs"/>
              </a:rPr>
              <a:t>maintainers</a:t>
            </a:r>
            <a:r>
              <a:rPr kumimoji="0" lang="en-US" altLang="en-US" sz="2000" b="0" i="0" u="none" strike="noStrike" kern="1200" cap="none" spc="0" normalizeH="0" baseline="0" noProof="0" dirty="0">
                <a:ln>
                  <a:noFill/>
                </a:ln>
                <a:solidFill>
                  <a:prstClr val="black"/>
                </a:solidFill>
                <a:effectLst/>
                <a:uLnTx/>
                <a:uFillTx/>
                <a:latin typeface="Calibri"/>
                <a:ea typeface="+mn-ea"/>
                <a:cs typeface="+mn-cs"/>
              </a:rPr>
              <a:t>—often perform housekeeping chores by themselves, makers of, for example, vacuum cleaners should conduct research where they observe how children use their products and make sure they can do so safely.</a:t>
            </a:r>
          </a:p>
          <a:p>
            <a:pPr algn="l"/>
            <a:endParaRPr lang="en-US" sz="6600" b="1" dirty="0">
              <a:solidFill>
                <a:srgbClr val="8E5A6D"/>
              </a:solidFill>
            </a:endParaRPr>
          </a:p>
        </p:txBody>
      </p:sp>
    </p:spTree>
    <p:extLst>
      <p:ext uri="{BB962C8B-B14F-4D97-AF65-F5344CB8AC3E}">
        <p14:creationId xmlns:p14="http://schemas.microsoft.com/office/powerpoint/2010/main" val="164211561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492638" y="1313793"/>
            <a:ext cx="3491469" cy="584775"/>
          </a:xfrm>
          <a:prstGeom prst="rect">
            <a:avLst/>
          </a:prstGeom>
        </p:spPr>
        <p:txBody>
          <a:bodyPr wrap="none">
            <a:spAutoFit/>
          </a:bodyPr>
          <a:lstStyle/>
          <a:p>
            <a:pPr algn="ctr"/>
            <a:r>
              <a:rPr lang="en-US" sz="3200" b="1" dirty="0">
                <a:solidFill>
                  <a:srgbClr val="00B0F0"/>
                </a:solidFill>
              </a:rPr>
              <a:t>Social Class Profiles</a:t>
            </a:r>
          </a:p>
        </p:txBody>
      </p:sp>
      <p:pic>
        <p:nvPicPr>
          <p:cNvPr id="8" name="Content Placeholder 4">
            <a:extLst>
              <a:ext uri="{FF2B5EF4-FFF2-40B4-BE49-F238E27FC236}">
                <a16:creationId xmlns:a16="http://schemas.microsoft.com/office/drawing/2014/main" id="{9B4FDCCB-3E12-4B22-9A6A-9BE8315E4BA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424855" y="-39165"/>
            <a:ext cx="7767145" cy="6897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Google Shape;215;p33">
            <a:extLst>
              <a:ext uri="{FF2B5EF4-FFF2-40B4-BE49-F238E27FC236}">
                <a16:creationId xmlns:a16="http://schemas.microsoft.com/office/drawing/2014/main" id="{F1E9302F-EFCC-4D80-8B1C-44D46675D7C5}"/>
              </a:ext>
            </a:extLst>
          </p:cNvPr>
          <p:cNvSpPr txBox="1">
            <a:spLocks/>
          </p:cNvSpPr>
          <p:nvPr/>
        </p:nvSpPr>
        <p:spPr>
          <a:xfrm>
            <a:off x="351710" y="2176223"/>
            <a:ext cx="3860816" cy="1877125"/>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l"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1pPr>
            <a:lvl2pPr marL="914400" marR="0" lvl="1" indent="-317500" algn="l"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2pPr>
            <a:lvl3pPr marL="1371600" marR="0" lvl="2" indent="-317500" algn="l"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3pPr>
            <a:lvl4pPr marL="1828800" marR="0" lvl="3" indent="-317500" algn="l"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4pPr>
            <a:lvl5pPr marL="2286000" marR="0" lvl="4" indent="-317500" algn="l"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5pPr>
            <a:lvl6pPr marL="2743200" marR="0" lvl="5" indent="-317500" algn="l"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6pPr>
            <a:lvl7pPr marL="3200400" marR="0" lvl="6" indent="-317500" algn="l"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7pPr>
            <a:lvl8pPr marL="3657600" marR="0" lvl="7" indent="-317500" algn="l"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8pPr>
            <a:lvl9pPr marL="4114800" marR="0" lvl="8" indent="-317500" algn="l" rtl="0">
              <a:lnSpc>
                <a:spcPct val="115000"/>
              </a:lnSpc>
              <a:spcBef>
                <a:spcPts val="1600"/>
              </a:spcBef>
              <a:spcAft>
                <a:spcPts val="1600"/>
              </a:spcAft>
              <a:buClr>
                <a:schemeClr val="dk1"/>
              </a:buClr>
              <a:buSzPts val="1400"/>
              <a:buFont typeface="Lato"/>
              <a:buChar char="■"/>
              <a:defRPr sz="1400" b="0" i="0" u="none" strike="noStrike" cap="none">
                <a:solidFill>
                  <a:schemeClr val="dk1"/>
                </a:solidFill>
                <a:latin typeface="Lato"/>
                <a:ea typeface="Lato"/>
                <a:cs typeface="Lato"/>
                <a:sym typeface="Lato"/>
              </a:defRPr>
            </a:lvl9pPr>
          </a:lstStyle>
          <a:p>
            <a:pPr marL="342900" marR="0" lvl="0" indent="-342900" algn="l" defTabSz="914400" rtl="0" eaLnBrk="1" fontAlgn="auto" latinLnBrk="0" hangingPunct="1">
              <a:lnSpc>
                <a:spcPct val="100000"/>
              </a:lnSpc>
              <a:spcBef>
                <a:spcPts val="0"/>
              </a:spcBef>
              <a:spcAft>
                <a:spcPts val="0"/>
              </a:spcAft>
              <a:buClr>
                <a:srgbClr val="191818"/>
              </a:buClr>
              <a:buSzPts val="1400"/>
              <a:buFontTx/>
              <a:buChar char="-"/>
              <a:tabLst/>
              <a:defRPr/>
            </a:pPr>
            <a:r>
              <a:rPr kumimoji="0" lang="en-US" sz="2000" b="1" i="0" u="none" strike="noStrike" kern="0" cap="none" spc="0" normalizeH="0" baseline="0" noProof="0" dirty="0">
                <a:ln>
                  <a:noFill/>
                </a:ln>
                <a:solidFill>
                  <a:srgbClr val="191818"/>
                </a:solidFill>
                <a:effectLst/>
                <a:uLnTx/>
                <a:uFillTx/>
                <a:latin typeface="Lato"/>
                <a:ea typeface="Lato"/>
                <a:cs typeface="Lato"/>
                <a:sym typeface="Lato"/>
              </a:rPr>
              <a:t>The Upper-Upper Class.</a:t>
            </a:r>
          </a:p>
          <a:p>
            <a:pPr marL="342900" marR="0" lvl="0" indent="-342900" algn="l" defTabSz="914400" rtl="0" eaLnBrk="1" fontAlgn="auto" latinLnBrk="0" hangingPunct="1">
              <a:lnSpc>
                <a:spcPct val="100000"/>
              </a:lnSpc>
              <a:spcBef>
                <a:spcPts val="0"/>
              </a:spcBef>
              <a:spcAft>
                <a:spcPts val="0"/>
              </a:spcAft>
              <a:buClr>
                <a:srgbClr val="191818"/>
              </a:buClr>
              <a:buSzPts val="1400"/>
              <a:buFontTx/>
              <a:buChar char="-"/>
              <a:tabLst/>
              <a:defRPr/>
            </a:pPr>
            <a:r>
              <a:rPr kumimoji="0" lang="en-US" sz="2000" b="1" i="0" u="none" strike="noStrike" kern="0" cap="none" spc="0" normalizeH="0" baseline="0" noProof="0" dirty="0">
                <a:ln>
                  <a:noFill/>
                </a:ln>
                <a:solidFill>
                  <a:srgbClr val="191818"/>
                </a:solidFill>
                <a:effectLst/>
                <a:uLnTx/>
                <a:uFillTx/>
                <a:latin typeface="Lato"/>
                <a:ea typeface="Lato"/>
                <a:cs typeface="Lato"/>
                <a:sym typeface="Lato"/>
              </a:rPr>
              <a:t>The Nouveau Rich.</a:t>
            </a:r>
          </a:p>
          <a:p>
            <a:pPr marL="342900" marR="0" lvl="0" indent="-342900" algn="l" defTabSz="914400" rtl="0" eaLnBrk="1" fontAlgn="auto" latinLnBrk="0" hangingPunct="1">
              <a:lnSpc>
                <a:spcPct val="100000"/>
              </a:lnSpc>
              <a:spcBef>
                <a:spcPts val="0"/>
              </a:spcBef>
              <a:spcAft>
                <a:spcPts val="0"/>
              </a:spcAft>
              <a:buClr>
                <a:srgbClr val="191818"/>
              </a:buClr>
              <a:buSzPts val="1400"/>
              <a:buFontTx/>
              <a:buChar char="-"/>
              <a:tabLst/>
              <a:defRPr/>
            </a:pPr>
            <a:r>
              <a:rPr kumimoji="0" lang="en-US" sz="2000" b="1" i="0" u="none" strike="noStrike" kern="0" cap="none" spc="0" normalizeH="0" baseline="0" noProof="0" dirty="0">
                <a:ln>
                  <a:noFill/>
                </a:ln>
                <a:solidFill>
                  <a:srgbClr val="191818"/>
                </a:solidFill>
                <a:effectLst/>
                <a:uLnTx/>
                <a:uFillTx/>
                <a:latin typeface="Lato"/>
                <a:ea typeface="Lato"/>
                <a:cs typeface="Lato"/>
                <a:sym typeface="Lato"/>
              </a:rPr>
              <a:t>The Upper-Middle Class.</a:t>
            </a:r>
            <a:endParaRPr kumimoji="0" lang="en-US" sz="2000" b="0" i="0" u="none" strike="noStrike" kern="0" cap="none" spc="0" normalizeH="0" baseline="0" noProof="0" dirty="0">
              <a:ln>
                <a:noFill/>
              </a:ln>
              <a:solidFill>
                <a:srgbClr val="191818"/>
              </a:solidFill>
              <a:effectLst/>
              <a:uLnTx/>
              <a:uFillTx/>
              <a:latin typeface="Lato"/>
              <a:ea typeface="Lato"/>
              <a:cs typeface="Lato"/>
              <a:sym typeface="Lato"/>
            </a:endParaRPr>
          </a:p>
        </p:txBody>
      </p:sp>
    </p:spTree>
    <p:extLst>
      <p:ext uri="{BB962C8B-B14F-4D97-AF65-F5344CB8AC3E}">
        <p14:creationId xmlns:p14="http://schemas.microsoft.com/office/powerpoint/2010/main" val="192926792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4719580" y="251646"/>
            <a:ext cx="3491469" cy="584775"/>
          </a:xfrm>
          <a:prstGeom prst="rect">
            <a:avLst/>
          </a:prstGeom>
        </p:spPr>
        <p:txBody>
          <a:bodyPr wrap="none">
            <a:spAutoFit/>
          </a:bodyPr>
          <a:lstStyle/>
          <a:p>
            <a:pPr algn="ctr"/>
            <a:r>
              <a:rPr lang="en-US" sz="3200" b="1" dirty="0">
                <a:solidFill>
                  <a:srgbClr val="00B0F0"/>
                </a:solidFill>
              </a:rPr>
              <a:t>Social Class Profiles</a:t>
            </a:r>
          </a:p>
        </p:txBody>
      </p:sp>
      <p:pic>
        <p:nvPicPr>
          <p:cNvPr id="9" name="Online Media 4" title="إعلان أقوى كارت من اتصالات والأسطورة محمد رمضان – التوب">
            <a:hlinkClick r:id="" action="ppaction://media"/>
            <a:extLst>
              <a:ext uri="{FF2B5EF4-FFF2-40B4-BE49-F238E27FC236}">
                <a16:creationId xmlns:a16="http://schemas.microsoft.com/office/drawing/2014/main" id="{2E47C13E-3D54-4354-AA41-37F6C1B54A1B}"/>
              </a:ext>
            </a:extLst>
          </p:cNvPr>
          <p:cNvPicPr>
            <a:picLocks noRot="1" noChangeAspect="1"/>
          </p:cNvPicPr>
          <p:nvPr>
            <a:videoFile r:link="rId1"/>
          </p:nvPr>
        </p:nvPicPr>
        <p:blipFill>
          <a:blip r:embed="rId3"/>
          <a:stretch>
            <a:fillRect/>
          </a:stretch>
        </p:blipFill>
        <p:spPr>
          <a:xfrm>
            <a:off x="998483" y="1159808"/>
            <a:ext cx="9692535" cy="5684908"/>
          </a:xfrm>
          <a:prstGeom prst="rect">
            <a:avLst/>
          </a:prstGeom>
        </p:spPr>
      </p:pic>
    </p:spTree>
    <p:extLst>
      <p:ext uri="{BB962C8B-B14F-4D97-AF65-F5344CB8AC3E}">
        <p14:creationId xmlns:p14="http://schemas.microsoft.com/office/powerpoint/2010/main" val="2377057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9"/>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9"/>
                                        </p:tgtEl>
                                      </p:cBhvr>
                                    </p:cmd>
                                  </p:childTnLst>
                                </p:cTn>
                              </p:par>
                            </p:childTnLst>
                          </p:cTn>
                        </p:par>
                      </p:childTnLst>
                    </p:cTn>
                  </p:par>
                </p:childTnLst>
              </p:cTn>
              <p:nextCondLst>
                <p:cond evt="onClick" delay="0">
                  <p:tgtEl>
                    <p:spTgt spid="9"/>
                  </p:tgtEl>
                </p:cond>
              </p:nextCondLst>
            </p:seq>
            <p:video>
              <p:cMediaNode vol="80000">
                <p:cTn id="12" fill="hold" display="0">
                  <p:stCondLst>
                    <p:cond delay="indefinite"/>
                  </p:stCondLst>
                </p:cTn>
                <p:tgtEl>
                  <p:spTgt spid="9"/>
                </p:tgtEl>
              </p:cMediaNode>
            </p:video>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616027" y="2136753"/>
            <a:ext cx="3491469" cy="584775"/>
          </a:xfrm>
          <a:prstGeom prst="rect">
            <a:avLst/>
          </a:prstGeom>
        </p:spPr>
        <p:txBody>
          <a:bodyPr wrap="none">
            <a:spAutoFit/>
          </a:bodyPr>
          <a:lstStyle/>
          <a:p>
            <a:pPr algn="ctr"/>
            <a:r>
              <a:rPr lang="en-US" sz="3200" b="1" dirty="0">
                <a:solidFill>
                  <a:srgbClr val="00B0F0"/>
                </a:solidFill>
              </a:rPr>
              <a:t>Social Class Profiles</a:t>
            </a:r>
          </a:p>
        </p:txBody>
      </p:sp>
      <p:pic>
        <p:nvPicPr>
          <p:cNvPr id="4" name="Picture 3">
            <a:extLst>
              <a:ext uri="{FF2B5EF4-FFF2-40B4-BE49-F238E27FC236}">
                <a16:creationId xmlns:a16="http://schemas.microsoft.com/office/drawing/2014/main" id="{3DA8EEC6-E70F-4A19-B70A-31EBD4F0F507}"/>
              </a:ext>
            </a:extLst>
          </p:cNvPr>
          <p:cNvPicPr>
            <a:picLocks noChangeAspect="1"/>
          </p:cNvPicPr>
          <p:nvPr/>
        </p:nvPicPr>
        <p:blipFill>
          <a:blip r:embed="rId2"/>
          <a:stretch>
            <a:fillRect/>
          </a:stretch>
        </p:blipFill>
        <p:spPr>
          <a:xfrm>
            <a:off x="4230885" y="-21021"/>
            <a:ext cx="7961115" cy="6879021"/>
          </a:xfrm>
          <a:prstGeom prst="rect">
            <a:avLst/>
          </a:prstGeom>
        </p:spPr>
      </p:pic>
      <p:sp>
        <p:nvSpPr>
          <p:cNvPr id="7" name="Google Shape;215;p33">
            <a:extLst>
              <a:ext uri="{FF2B5EF4-FFF2-40B4-BE49-F238E27FC236}">
                <a16:creationId xmlns:a16="http://schemas.microsoft.com/office/drawing/2014/main" id="{FF7BD660-8DEC-48B6-AB15-8E92A2166F0B}"/>
              </a:ext>
            </a:extLst>
          </p:cNvPr>
          <p:cNvSpPr txBox="1">
            <a:spLocks/>
          </p:cNvSpPr>
          <p:nvPr/>
        </p:nvSpPr>
        <p:spPr>
          <a:xfrm>
            <a:off x="492638" y="2650408"/>
            <a:ext cx="3860816" cy="1877125"/>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l"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1pPr>
            <a:lvl2pPr marL="914400" marR="0" lvl="1" indent="-317500" algn="l"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2pPr>
            <a:lvl3pPr marL="1371600" marR="0" lvl="2" indent="-317500" algn="l"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3pPr>
            <a:lvl4pPr marL="1828800" marR="0" lvl="3" indent="-317500" algn="l"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4pPr>
            <a:lvl5pPr marL="2286000" marR="0" lvl="4" indent="-317500" algn="l"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5pPr>
            <a:lvl6pPr marL="2743200" marR="0" lvl="5" indent="-317500" algn="l"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6pPr>
            <a:lvl7pPr marL="3200400" marR="0" lvl="6" indent="-317500" algn="l"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7pPr>
            <a:lvl8pPr marL="3657600" marR="0" lvl="7" indent="-317500" algn="l"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8pPr>
            <a:lvl9pPr marL="4114800" marR="0" lvl="8" indent="-317500" algn="l" rtl="0">
              <a:lnSpc>
                <a:spcPct val="115000"/>
              </a:lnSpc>
              <a:spcBef>
                <a:spcPts val="1600"/>
              </a:spcBef>
              <a:spcAft>
                <a:spcPts val="1600"/>
              </a:spcAft>
              <a:buClr>
                <a:schemeClr val="dk1"/>
              </a:buClr>
              <a:buSzPts val="1400"/>
              <a:buFont typeface="Lato"/>
              <a:buChar char="■"/>
              <a:defRPr sz="1400" b="0" i="0" u="none" strike="noStrike" cap="none">
                <a:solidFill>
                  <a:schemeClr val="dk1"/>
                </a:solidFill>
                <a:latin typeface="Lato"/>
                <a:ea typeface="Lato"/>
                <a:cs typeface="Lato"/>
                <a:sym typeface="Lato"/>
              </a:defRPr>
            </a:lvl9pPr>
          </a:lstStyle>
          <a:p>
            <a:pPr marL="342900" marR="0" lvl="0" indent="-342900" algn="l" defTabSz="914400" rtl="0" eaLnBrk="1" fontAlgn="auto" latinLnBrk="0" hangingPunct="1">
              <a:lnSpc>
                <a:spcPct val="100000"/>
              </a:lnSpc>
              <a:spcBef>
                <a:spcPts val="0"/>
              </a:spcBef>
              <a:spcAft>
                <a:spcPts val="0"/>
              </a:spcAft>
              <a:buClr>
                <a:srgbClr val="191818"/>
              </a:buClr>
              <a:buSzPts val="1400"/>
              <a:buFontTx/>
              <a:buChar char="-"/>
              <a:tabLst/>
              <a:defRPr/>
            </a:pPr>
            <a:r>
              <a:rPr kumimoji="0" lang="en-US" sz="2000" b="1" i="0" u="none" strike="noStrike" kern="0" cap="none" spc="0" normalizeH="0" baseline="0" noProof="0" dirty="0">
                <a:ln>
                  <a:noFill/>
                </a:ln>
                <a:solidFill>
                  <a:srgbClr val="191818"/>
                </a:solidFill>
                <a:effectLst/>
                <a:uLnTx/>
                <a:uFillTx/>
                <a:latin typeface="Lato"/>
                <a:ea typeface="Lato"/>
                <a:cs typeface="Lato"/>
                <a:sym typeface="Lato"/>
              </a:rPr>
              <a:t>The Lower-Middle Class.</a:t>
            </a:r>
          </a:p>
          <a:p>
            <a:pPr marL="342900" marR="0" lvl="0" indent="-342900" algn="l" defTabSz="914400" rtl="0" eaLnBrk="1" fontAlgn="auto" latinLnBrk="0" hangingPunct="1">
              <a:lnSpc>
                <a:spcPct val="100000"/>
              </a:lnSpc>
              <a:spcBef>
                <a:spcPts val="0"/>
              </a:spcBef>
              <a:spcAft>
                <a:spcPts val="0"/>
              </a:spcAft>
              <a:buClr>
                <a:srgbClr val="191818"/>
              </a:buClr>
              <a:buSzPts val="1400"/>
              <a:buFontTx/>
              <a:buChar char="-"/>
              <a:tabLst/>
              <a:defRPr/>
            </a:pPr>
            <a:r>
              <a:rPr kumimoji="0" lang="en-US" sz="2000" b="1" i="0" u="none" strike="noStrike" kern="0" cap="none" spc="0" normalizeH="0" baseline="0" noProof="0" dirty="0">
                <a:ln>
                  <a:noFill/>
                </a:ln>
                <a:solidFill>
                  <a:srgbClr val="191818"/>
                </a:solidFill>
                <a:effectLst/>
                <a:uLnTx/>
                <a:uFillTx/>
                <a:latin typeface="Lato"/>
                <a:ea typeface="Lato"/>
                <a:cs typeface="Lato"/>
                <a:sym typeface="Lato"/>
              </a:rPr>
              <a:t>The Upper-Lower Class.</a:t>
            </a:r>
          </a:p>
          <a:p>
            <a:pPr marL="342900" marR="0" lvl="0" indent="-342900" algn="l" defTabSz="914400" rtl="0" eaLnBrk="1" fontAlgn="auto" latinLnBrk="0" hangingPunct="1">
              <a:lnSpc>
                <a:spcPct val="100000"/>
              </a:lnSpc>
              <a:spcBef>
                <a:spcPts val="0"/>
              </a:spcBef>
              <a:spcAft>
                <a:spcPts val="0"/>
              </a:spcAft>
              <a:buClr>
                <a:srgbClr val="191818"/>
              </a:buClr>
              <a:buSzPts val="1400"/>
              <a:buFontTx/>
              <a:buChar char="-"/>
              <a:tabLst/>
              <a:defRPr/>
            </a:pPr>
            <a:r>
              <a:rPr kumimoji="0" lang="en-US" sz="2000" b="1" i="0" u="none" strike="noStrike" kern="0" cap="none" spc="0" normalizeH="0" baseline="0" noProof="0" dirty="0">
                <a:ln>
                  <a:noFill/>
                </a:ln>
                <a:solidFill>
                  <a:srgbClr val="191818"/>
                </a:solidFill>
                <a:effectLst/>
                <a:uLnTx/>
                <a:uFillTx/>
                <a:latin typeface="Lato"/>
                <a:ea typeface="Lato"/>
                <a:cs typeface="Lato"/>
                <a:sym typeface="Lato"/>
              </a:rPr>
              <a:t>The Working Class.</a:t>
            </a:r>
          </a:p>
          <a:p>
            <a:pPr marL="342900" marR="0" lvl="0" indent="-342900" algn="l" defTabSz="914400" rtl="0" eaLnBrk="1" fontAlgn="auto" latinLnBrk="0" hangingPunct="1">
              <a:lnSpc>
                <a:spcPct val="100000"/>
              </a:lnSpc>
              <a:spcBef>
                <a:spcPts val="0"/>
              </a:spcBef>
              <a:spcAft>
                <a:spcPts val="0"/>
              </a:spcAft>
              <a:buClr>
                <a:srgbClr val="191818"/>
              </a:buClr>
              <a:buSzPts val="1400"/>
              <a:buFontTx/>
              <a:buChar char="-"/>
              <a:tabLst/>
              <a:defRPr/>
            </a:pPr>
            <a:r>
              <a:rPr kumimoji="0" lang="en-US" sz="2000" b="1" i="0" u="none" strike="noStrike" kern="0" cap="none" spc="0" normalizeH="0" baseline="0" noProof="0" dirty="0">
                <a:ln>
                  <a:noFill/>
                </a:ln>
                <a:solidFill>
                  <a:srgbClr val="191818"/>
                </a:solidFill>
                <a:effectLst/>
                <a:uLnTx/>
                <a:uFillTx/>
                <a:latin typeface="Lato"/>
                <a:ea typeface="Lato"/>
                <a:cs typeface="Lato"/>
                <a:sym typeface="Lato"/>
              </a:rPr>
              <a:t>The Underclass.</a:t>
            </a:r>
            <a:endParaRPr kumimoji="0" lang="en-US" sz="2000" b="0" i="0" u="none" strike="noStrike" kern="0" cap="none" spc="0" normalizeH="0" baseline="0" noProof="0" dirty="0">
              <a:ln>
                <a:noFill/>
              </a:ln>
              <a:solidFill>
                <a:srgbClr val="191818"/>
              </a:solidFill>
              <a:effectLst/>
              <a:uLnTx/>
              <a:uFillTx/>
              <a:latin typeface="Lato"/>
              <a:ea typeface="Lato"/>
              <a:cs typeface="Lato"/>
              <a:sym typeface="Lato"/>
            </a:endParaRPr>
          </a:p>
        </p:txBody>
      </p:sp>
    </p:spTree>
    <p:extLst>
      <p:ext uri="{BB962C8B-B14F-4D97-AF65-F5344CB8AC3E}">
        <p14:creationId xmlns:p14="http://schemas.microsoft.com/office/powerpoint/2010/main" val="165186369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E91207-061A-4464-8B91-0B53B7A12AEF}"/>
              </a:ext>
            </a:extLst>
          </p:cNvPr>
          <p:cNvSpPr/>
          <p:nvPr/>
        </p:nvSpPr>
        <p:spPr>
          <a:xfrm>
            <a:off x="401145" y="1066800"/>
            <a:ext cx="5694855" cy="5496376"/>
          </a:xfrm>
          <a:prstGeom prst="rect">
            <a:avLst/>
          </a:prstGeom>
        </p:spPr>
        <p:txBody>
          <a:bodyPr wrap="square">
            <a:spAutoFit/>
          </a:bodyPr>
          <a:lstStyle/>
          <a:p>
            <a:pPr marL="355600" lvl="0" indent="-342900">
              <a:lnSpc>
                <a:spcPct val="100000"/>
              </a:lnSpc>
              <a:spcBef>
                <a:spcPts val="1739"/>
              </a:spcBef>
              <a:buFont typeface="Arial" panose="020B0604020202020204" pitchFamily="34" charset="0"/>
              <a:buChar char="•"/>
            </a:pPr>
            <a:r>
              <a:rPr lang="en-US" sz="1600" b="1" dirty="0"/>
              <a:t>To understand the family as a consumer socialization agent.</a:t>
            </a:r>
          </a:p>
          <a:p>
            <a:pPr marL="355600" lvl="0" indent="-342900">
              <a:lnSpc>
                <a:spcPct val="100000"/>
              </a:lnSpc>
              <a:spcBef>
                <a:spcPts val="1739"/>
              </a:spcBef>
              <a:buFont typeface="Arial" panose="020B0604020202020204" pitchFamily="34" charset="0"/>
              <a:buChar char="•"/>
            </a:pPr>
            <a:r>
              <a:rPr lang="en-US" sz="1600" b="1" dirty="0"/>
              <a:t>To understand family decision-making and its members’ consumption-related roles.</a:t>
            </a:r>
          </a:p>
          <a:p>
            <a:pPr marL="355600" lvl="0" indent="-342900">
              <a:lnSpc>
                <a:spcPct val="100000"/>
              </a:lnSpc>
              <a:spcBef>
                <a:spcPts val="1739"/>
              </a:spcBef>
              <a:buFont typeface="Arial" panose="020B0604020202020204" pitchFamily="34" charset="0"/>
              <a:buChar char="•"/>
            </a:pPr>
            <a:r>
              <a:rPr lang="en-US" sz="1600" b="1" dirty="0"/>
              <a:t>To understand the role of the family life cycle in market segmentation and targeting.</a:t>
            </a:r>
          </a:p>
          <a:p>
            <a:pPr marL="355600" lvl="0" indent="-342900">
              <a:lnSpc>
                <a:spcPct val="100000"/>
              </a:lnSpc>
              <a:spcBef>
                <a:spcPts val="1739"/>
              </a:spcBef>
              <a:buFont typeface="Arial" panose="020B0604020202020204" pitchFamily="34" charset="0"/>
              <a:buChar char="•"/>
            </a:pPr>
            <a:r>
              <a:rPr lang="en-US" sz="1600" b="1" dirty="0"/>
              <a:t>To understand the consumption patterns of nontraditional families and non-family households.</a:t>
            </a:r>
          </a:p>
          <a:p>
            <a:pPr marL="355600" lvl="0" indent="-342900">
              <a:lnSpc>
                <a:spcPct val="100000"/>
              </a:lnSpc>
              <a:spcBef>
                <a:spcPts val="1739"/>
              </a:spcBef>
              <a:buFont typeface="Arial" panose="020B0604020202020204" pitchFamily="34" charset="0"/>
              <a:buChar char="•"/>
            </a:pPr>
            <a:r>
              <a:rPr lang="en-US" sz="1600" b="1" dirty="0"/>
              <a:t>To understand the impact of social stratification on consumer behavior.</a:t>
            </a:r>
          </a:p>
          <a:p>
            <a:pPr marL="355600" lvl="0" indent="-342900">
              <a:lnSpc>
                <a:spcPct val="100000"/>
              </a:lnSpc>
              <a:spcBef>
                <a:spcPts val="1739"/>
              </a:spcBef>
              <a:buFont typeface="Arial" panose="020B0604020202020204" pitchFamily="34" charset="0"/>
              <a:buChar char="•"/>
            </a:pPr>
            <a:r>
              <a:rPr lang="en-US" sz="1600" b="1" dirty="0"/>
              <a:t>To understand how to measure social class and segment consumers accordingly.</a:t>
            </a:r>
          </a:p>
          <a:p>
            <a:pPr marL="355600" lvl="0" indent="-342900">
              <a:lnSpc>
                <a:spcPct val="100000"/>
              </a:lnSpc>
              <a:spcBef>
                <a:spcPts val="1739"/>
              </a:spcBef>
              <a:buFont typeface="Arial" panose="020B0604020202020204" pitchFamily="34" charset="0"/>
              <a:buChar char="•"/>
            </a:pPr>
            <a:r>
              <a:rPr lang="en-US" sz="1600" b="1" dirty="0"/>
              <a:t>To understand the demographics, lifestyles, and consumption patterns of America’s social classes.</a:t>
            </a:r>
          </a:p>
          <a:p>
            <a:pPr marL="355600" lvl="0" indent="-342900">
              <a:lnSpc>
                <a:spcPct val="100000"/>
              </a:lnSpc>
              <a:spcBef>
                <a:spcPts val="1739"/>
              </a:spcBef>
              <a:buFont typeface="Arial" panose="020B0604020202020204" pitchFamily="34" charset="0"/>
              <a:buChar char="•"/>
            </a:pPr>
            <a:r>
              <a:rPr lang="en-US" sz="1600" b="1" dirty="0"/>
              <a:t>To understand how to employ geo-demographics to locate target markets.</a:t>
            </a:r>
          </a:p>
        </p:txBody>
      </p:sp>
      <p:sp>
        <p:nvSpPr>
          <p:cNvPr id="4" name="Rectangle: Rounded Corners 3">
            <a:extLst>
              <a:ext uri="{FF2B5EF4-FFF2-40B4-BE49-F238E27FC236}">
                <a16:creationId xmlns:a16="http://schemas.microsoft.com/office/drawing/2014/main" id="{A607655F-B6A3-3813-9445-DD5C5DA77182}"/>
              </a:ext>
            </a:extLst>
          </p:cNvPr>
          <p:cNvSpPr/>
          <p:nvPr/>
        </p:nvSpPr>
        <p:spPr>
          <a:xfrm>
            <a:off x="5933440" y="4635923"/>
            <a:ext cx="680720" cy="529167"/>
          </a:xfrm>
          <a:prstGeom prst="roundRect">
            <a:avLst/>
          </a:prstGeom>
          <a:solidFill>
            <a:srgbClr val="33CA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ajawal Medium" panose="00000600000000000000" pitchFamily="2" charset="-78"/>
                <a:cs typeface="Tajawal Medium" panose="00000600000000000000" pitchFamily="2" charset="-78"/>
              </a:rPr>
              <a:t>08</a:t>
            </a:r>
          </a:p>
        </p:txBody>
      </p:sp>
    </p:spTree>
    <p:extLst>
      <p:ext uri="{BB962C8B-B14F-4D97-AF65-F5344CB8AC3E}">
        <p14:creationId xmlns:p14="http://schemas.microsoft.com/office/powerpoint/2010/main" val="27505497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46A3641-4AEA-46BA-909F-FD88A7F57DA1}"/>
</file>

<file path=customXml/itemProps2.xml><?xml version="1.0" encoding="utf-8"?>
<ds:datastoreItem xmlns:ds="http://schemas.openxmlformats.org/officeDocument/2006/customXml" ds:itemID="{98C0D57E-4FF9-4C1D-B49C-48CC0F380FDD}"/>
</file>

<file path=customXml/itemProps3.xml><?xml version="1.0" encoding="utf-8"?>
<ds:datastoreItem xmlns:ds="http://schemas.openxmlformats.org/officeDocument/2006/customXml" ds:itemID="{A6BF2F02-12E2-48DE-B9AA-83AFA8DF0461}"/>
</file>

<file path=docProps/app.xml><?xml version="1.0" encoding="utf-8"?>
<Properties xmlns="http://schemas.openxmlformats.org/officeDocument/2006/extended-properties" xmlns:vt="http://schemas.openxmlformats.org/officeDocument/2006/docPropsVTypes">
  <TotalTime>22499</TotalTime>
  <Words>1355</Words>
  <Application>Microsoft Office PowerPoint</Application>
  <PresentationFormat>Widescreen</PresentationFormat>
  <Paragraphs>122</Paragraphs>
  <Slides>41</Slides>
  <Notes>7</Notes>
  <HiddenSlides>0</HiddenSlides>
  <MMClips>18</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Arial</vt:lpstr>
      <vt:lpstr>Calibri</vt:lpstr>
      <vt:lpstr>Calibri Light</vt:lpstr>
      <vt:lpstr>Lato</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Perihan Salah</cp:lastModifiedBy>
  <cp:revision>1044</cp:revision>
  <dcterms:created xsi:type="dcterms:W3CDTF">2023-04-29T09:08:23Z</dcterms:created>
  <dcterms:modified xsi:type="dcterms:W3CDTF">2025-05-10T15:05:27Z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