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7"/>
  </p:notesMasterIdLst>
  <p:sldIdLst>
    <p:sldId id="303" r:id="rId7"/>
    <p:sldId id="990" r:id="rId8"/>
    <p:sldId id="1038" r:id="rId9"/>
    <p:sldId id="1006" r:id="rId10"/>
    <p:sldId id="1039" r:id="rId11"/>
    <p:sldId id="1347" r:id="rId12"/>
    <p:sldId id="1348" r:id="rId13"/>
    <p:sldId id="1349" r:id="rId14"/>
    <p:sldId id="1311" r:id="rId15"/>
    <p:sldId id="1315" r:id="rId16"/>
    <p:sldId id="1316" r:id="rId17"/>
    <p:sldId id="1317" r:id="rId18"/>
    <p:sldId id="1319" r:id="rId19"/>
    <p:sldId id="1321" r:id="rId20"/>
    <p:sldId id="1322" r:id="rId21"/>
    <p:sldId id="1320" r:id="rId22"/>
    <p:sldId id="1318" r:id="rId23"/>
    <p:sldId id="1323" r:id="rId24"/>
    <p:sldId id="1327" r:id="rId25"/>
    <p:sldId id="1331" r:id="rId26"/>
    <p:sldId id="1332" r:id="rId27"/>
    <p:sldId id="1328" r:id="rId28"/>
    <p:sldId id="1333" r:id="rId29"/>
    <p:sldId id="1334" r:id="rId30"/>
    <p:sldId id="1335" r:id="rId31"/>
    <p:sldId id="1336" r:id="rId32"/>
    <p:sldId id="1337" r:id="rId33"/>
    <p:sldId id="1338" r:id="rId34"/>
    <p:sldId id="1324" r:id="rId35"/>
    <p:sldId id="1325" r:id="rId36"/>
    <p:sldId id="1326" r:id="rId37"/>
    <p:sldId id="1312" r:id="rId38"/>
    <p:sldId id="1342" r:id="rId39"/>
    <p:sldId id="1313" r:id="rId40"/>
    <p:sldId id="1350" r:id="rId41"/>
    <p:sldId id="1351" r:id="rId42"/>
    <p:sldId id="1352" r:id="rId43"/>
    <p:sldId id="1353" r:id="rId44"/>
    <p:sldId id="94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347"/>
            <p14:sldId id="1348"/>
            <p14:sldId id="1349"/>
            <p14:sldId id="1311"/>
            <p14:sldId id="1315"/>
            <p14:sldId id="1316"/>
            <p14:sldId id="1317"/>
            <p14:sldId id="1319"/>
            <p14:sldId id="1321"/>
            <p14:sldId id="1322"/>
            <p14:sldId id="1320"/>
            <p14:sldId id="1318"/>
            <p14:sldId id="1323"/>
            <p14:sldId id="1327"/>
            <p14:sldId id="1331"/>
            <p14:sldId id="1332"/>
            <p14:sldId id="1328"/>
            <p14:sldId id="1333"/>
            <p14:sldId id="1334"/>
            <p14:sldId id="1335"/>
            <p14:sldId id="1336"/>
            <p14:sldId id="1337"/>
            <p14:sldId id="1338"/>
            <p14:sldId id="1324"/>
            <p14:sldId id="1325"/>
            <p14:sldId id="1326"/>
            <p14:sldId id="1312"/>
            <p14:sldId id="1342"/>
            <p14:sldId id="1313"/>
            <p14:sldId id="1350"/>
            <p14:sldId id="1351"/>
            <p14:sldId id="1352"/>
            <p14:sldId id="1353"/>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896FB1-5396-442C-B01D-FDC6290F5022}" v="27" dt="2025-07-15T00:09:49.3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56" d="100"/>
          <a:sy n="56" d="100"/>
        </p:scale>
        <p:origin x="1044" y="2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AF896FB1-5396-442C-B01D-FDC6290F5022}"/>
    <pc:docChg chg="undo custSel addSld delSld modSld modSection">
      <pc:chgData name="Dr.Alaeldin Elgizuli" userId="0ae9b7cacb5388bf" providerId="LiveId" clId="{AF896FB1-5396-442C-B01D-FDC6290F5022}" dt="2025-07-15T00:13:27.193" v="3361" actId="20577"/>
      <pc:docMkLst>
        <pc:docMk/>
      </pc:docMkLst>
      <pc:sldChg chg="modSp mod">
        <pc:chgData name="Dr.Alaeldin Elgizuli" userId="0ae9b7cacb5388bf" providerId="LiveId" clId="{AF896FB1-5396-442C-B01D-FDC6290F5022}" dt="2025-07-12T21:22:37.751" v="154" actId="6549"/>
        <pc:sldMkLst>
          <pc:docMk/>
          <pc:sldMk cId="2499378404" sldId="1038"/>
        </pc:sldMkLst>
        <pc:spChg chg="mod">
          <ac:chgData name="Dr.Alaeldin Elgizuli" userId="0ae9b7cacb5388bf" providerId="LiveId" clId="{AF896FB1-5396-442C-B01D-FDC6290F5022}" dt="2025-07-12T21:14:25.510" v="8" actId="14100"/>
          <ac:spMkLst>
            <pc:docMk/>
            <pc:sldMk cId="2499378404" sldId="1038"/>
            <ac:spMk id="25" creationId="{E05E5A4B-1D24-A009-7F7B-59CDC1E5FCF8}"/>
          </ac:spMkLst>
        </pc:spChg>
        <pc:spChg chg="mod">
          <ac:chgData name="Dr.Alaeldin Elgizuli" userId="0ae9b7cacb5388bf" providerId="LiveId" clId="{AF896FB1-5396-442C-B01D-FDC6290F5022}" dt="2025-07-12T21:22:37.751" v="154" actId="6549"/>
          <ac:spMkLst>
            <pc:docMk/>
            <pc:sldMk cId="2499378404" sldId="1038"/>
            <ac:spMk id="31" creationId="{8C33D21F-5ECD-4476-9A2C-D82B9EF3E8B9}"/>
          </ac:spMkLst>
        </pc:spChg>
      </pc:sldChg>
      <pc:sldChg chg="modSp mod">
        <pc:chgData name="Dr.Alaeldin Elgizuli" userId="0ae9b7cacb5388bf" providerId="LiveId" clId="{AF896FB1-5396-442C-B01D-FDC6290F5022}" dt="2025-07-14T01:21:54.464" v="687" actId="6549"/>
        <pc:sldMkLst>
          <pc:docMk/>
          <pc:sldMk cId="3459026343" sldId="1039"/>
        </pc:sldMkLst>
        <pc:spChg chg="mod">
          <ac:chgData name="Dr.Alaeldin Elgizuli" userId="0ae9b7cacb5388bf" providerId="LiveId" clId="{AF896FB1-5396-442C-B01D-FDC6290F5022}" dt="2025-07-13T20:54:05.172" v="274" actId="14100"/>
          <ac:spMkLst>
            <pc:docMk/>
            <pc:sldMk cId="3459026343" sldId="1039"/>
            <ac:spMk id="25" creationId="{F86B5075-E4B7-C5B6-CF3A-08FEDE0DF379}"/>
          </ac:spMkLst>
        </pc:spChg>
        <pc:spChg chg="mod">
          <ac:chgData name="Dr.Alaeldin Elgizuli" userId="0ae9b7cacb5388bf" providerId="LiveId" clId="{AF896FB1-5396-442C-B01D-FDC6290F5022}" dt="2025-07-14T01:21:54.464" v="687" actId="6549"/>
          <ac:spMkLst>
            <pc:docMk/>
            <pc:sldMk cId="3459026343" sldId="1039"/>
            <ac:spMk id="31" creationId="{F988EDD2-E8AE-E4D1-7AC4-8C21C81F3E4E}"/>
          </ac:spMkLst>
        </pc:spChg>
      </pc:sldChg>
      <pc:sldChg chg="modSp mod">
        <pc:chgData name="Dr.Alaeldin Elgizuli" userId="0ae9b7cacb5388bf" providerId="LiveId" clId="{AF896FB1-5396-442C-B01D-FDC6290F5022}" dt="2025-07-14T01:44:17.554" v="713" actId="20577"/>
        <pc:sldMkLst>
          <pc:docMk/>
          <pc:sldMk cId="15121644" sldId="1311"/>
        </pc:sldMkLst>
        <pc:spChg chg="mod">
          <ac:chgData name="Dr.Alaeldin Elgizuli" userId="0ae9b7cacb5388bf" providerId="LiveId" clId="{AF896FB1-5396-442C-B01D-FDC6290F5022}" dt="2025-07-14T01:44:17.554" v="713" actId="20577"/>
          <ac:spMkLst>
            <pc:docMk/>
            <pc:sldMk cId="15121644" sldId="1311"/>
            <ac:spMk id="31" creationId="{95F7AFAA-34BF-F796-2744-175FEE2EAFA9}"/>
          </ac:spMkLst>
        </pc:spChg>
      </pc:sldChg>
      <pc:sldChg chg="modSp mod">
        <pc:chgData name="Dr.Alaeldin Elgizuli" userId="0ae9b7cacb5388bf" providerId="LiveId" clId="{AF896FB1-5396-442C-B01D-FDC6290F5022}" dt="2025-07-14T23:28:27.464" v="2668" actId="2710"/>
        <pc:sldMkLst>
          <pc:docMk/>
          <pc:sldMk cId="3277010641" sldId="1312"/>
        </pc:sldMkLst>
        <pc:spChg chg="mod">
          <ac:chgData name="Dr.Alaeldin Elgizuli" userId="0ae9b7cacb5388bf" providerId="LiveId" clId="{AF896FB1-5396-442C-B01D-FDC6290F5022}" dt="2025-07-14T23:28:27.464" v="2668" actId="2710"/>
          <ac:spMkLst>
            <pc:docMk/>
            <pc:sldMk cId="3277010641" sldId="1312"/>
            <ac:spMk id="31" creationId="{8CC5CB2E-80B2-EBEA-795E-941C42569D56}"/>
          </ac:spMkLst>
        </pc:spChg>
      </pc:sldChg>
      <pc:sldChg chg="modSp mod">
        <pc:chgData name="Dr.Alaeldin Elgizuli" userId="0ae9b7cacb5388bf" providerId="LiveId" clId="{AF896FB1-5396-442C-B01D-FDC6290F5022}" dt="2025-07-14T23:34:18.822" v="2741" actId="113"/>
        <pc:sldMkLst>
          <pc:docMk/>
          <pc:sldMk cId="154526972" sldId="1313"/>
        </pc:sldMkLst>
        <pc:spChg chg="mod">
          <ac:chgData name="Dr.Alaeldin Elgizuli" userId="0ae9b7cacb5388bf" providerId="LiveId" clId="{AF896FB1-5396-442C-B01D-FDC6290F5022}" dt="2025-07-14T23:34:18.822" v="2741" actId="113"/>
          <ac:spMkLst>
            <pc:docMk/>
            <pc:sldMk cId="154526972" sldId="1313"/>
            <ac:spMk id="31" creationId="{B7FF5BC9-B8BB-8BBC-786D-A0347A5347F8}"/>
          </ac:spMkLst>
        </pc:spChg>
      </pc:sldChg>
      <pc:sldChg chg="modSp mod">
        <pc:chgData name="Dr.Alaeldin Elgizuli" userId="0ae9b7cacb5388bf" providerId="LiveId" clId="{AF896FB1-5396-442C-B01D-FDC6290F5022}" dt="2025-07-14T02:01:37.603" v="846" actId="113"/>
        <pc:sldMkLst>
          <pc:docMk/>
          <pc:sldMk cId="516829483" sldId="1315"/>
        </pc:sldMkLst>
        <pc:spChg chg="mod">
          <ac:chgData name="Dr.Alaeldin Elgizuli" userId="0ae9b7cacb5388bf" providerId="LiveId" clId="{AF896FB1-5396-442C-B01D-FDC6290F5022}" dt="2025-07-14T02:01:37.603" v="846" actId="113"/>
          <ac:spMkLst>
            <pc:docMk/>
            <pc:sldMk cId="516829483" sldId="1315"/>
            <ac:spMk id="31" creationId="{E3803742-7624-1083-9CD4-5254072FCDB9}"/>
          </ac:spMkLst>
        </pc:spChg>
      </pc:sldChg>
      <pc:sldChg chg="modSp mod">
        <pc:chgData name="Dr.Alaeldin Elgizuli" userId="0ae9b7cacb5388bf" providerId="LiveId" clId="{AF896FB1-5396-442C-B01D-FDC6290F5022}" dt="2025-07-14T10:23:02.807" v="1017" actId="2711"/>
        <pc:sldMkLst>
          <pc:docMk/>
          <pc:sldMk cId="4060506267" sldId="1316"/>
        </pc:sldMkLst>
        <pc:spChg chg="mod">
          <ac:chgData name="Dr.Alaeldin Elgizuli" userId="0ae9b7cacb5388bf" providerId="LiveId" clId="{AF896FB1-5396-442C-B01D-FDC6290F5022}" dt="2025-07-14T10:23:02.807" v="1017" actId="2711"/>
          <ac:spMkLst>
            <pc:docMk/>
            <pc:sldMk cId="4060506267" sldId="1316"/>
            <ac:spMk id="31" creationId="{64DCFC60-45CF-31D6-3AA5-E0A1EFC14BD2}"/>
          </ac:spMkLst>
        </pc:spChg>
      </pc:sldChg>
      <pc:sldChg chg="modSp mod">
        <pc:chgData name="Dr.Alaeldin Elgizuli" userId="0ae9b7cacb5388bf" providerId="LiveId" clId="{AF896FB1-5396-442C-B01D-FDC6290F5022}" dt="2025-07-14T12:00:39.379" v="1294" actId="14100"/>
        <pc:sldMkLst>
          <pc:docMk/>
          <pc:sldMk cId="174175092" sldId="1317"/>
        </pc:sldMkLst>
        <pc:spChg chg="mod">
          <ac:chgData name="Dr.Alaeldin Elgizuli" userId="0ae9b7cacb5388bf" providerId="LiveId" clId="{AF896FB1-5396-442C-B01D-FDC6290F5022}" dt="2025-07-14T12:00:14.453" v="1286" actId="14100"/>
          <ac:spMkLst>
            <pc:docMk/>
            <pc:sldMk cId="174175092" sldId="1317"/>
            <ac:spMk id="25" creationId="{987359C6-1CE0-6B8F-01F3-CE4484DCFF56}"/>
          </ac:spMkLst>
        </pc:spChg>
        <pc:spChg chg="mod">
          <ac:chgData name="Dr.Alaeldin Elgizuli" userId="0ae9b7cacb5388bf" providerId="LiveId" clId="{AF896FB1-5396-442C-B01D-FDC6290F5022}" dt="2025-07-14T12:00:39.379" v="1294" actId="14100"/>
          <ac:spMkLst>
            <pc:docMk/>
            <pc:sldMk cId="174175092" sldId="1317"/>
            <ac:spMk id="31" creationId="{7611B071-B783-B685-15E4-611F05F5398A}"/>
          </ac:spMkLst>
        </pc:spChg>
      </pc:sldChg>
      <pc:sldChg chg="modSp mod">
        <pc:chgData name="Dr.Alaeldin Elgizuli" userId="0ae9b7cacb5388bf" providerId="LiveId" clId="{AF896FB1-5396-442C-B01D-FDC6290F5022}" dt="2025-07-14T21:03:45.238" v="1773" actId="113"/>
        <pc:sldMkLst>
          <pc:docMk/>
          <pc:sldMk cId="2975613074" sldId="1318"/>
        </pc:sldMkLst>
        <pc:spChg chg="mod">
          <ac:chgData name="Dr.Alaeldin Elgizuli" userId="0ae9b7cacb5388bf" providerId="LiveId" clId="{AF896FB1-5396-442C-B01D-FDC6290F5022}" dt="2025-07-14T21:03:45.238" v="1773" actId="113"/>
          <ac:spMkLst>
            <pc:docMk/>
            <pc:sldMk cId="2975613074" sldId="1318"/>
            <ac:spMk id="31" creationId="{6733C247-8D9C-6E2F-F705-408D580B5285}"/>
          </ac:spMkLst>
        </pc:spChg>
      </pc:sldChg>
      <pc:sldChg chg="modSp mod">
        <pc:chgData name="Dr.Alaeldin Elgizuli" userId="0ae9b7cacb5388bf" providerId="LiveId" clId="{AF896FB1-5396-442C-B01D-FDC6290F5022}" dt="2025-07-14T12:36:30.921" v="1361" actId="113"/>
        <pc:sldMkLst>
          <pc:docMk/>
          <pc:sldMk cId="332623623" sldId="1319"/>
        </pc:sldMkLst>
        <pc:spChg chg="mod">
          <ac:chgData name="Dr.Alaeldin Elgizuli" userId="0ae9b7cacb5388bf" providerId="LiveId" clId="{AF896FB1-5396-442C-B01D-FDC6290F5022}" dt="2025-07-14T12:36:30.921" v="1361" actId="113"/>
          <ac:spMkLst>
            <pc:docMk/>
            <pc:sldMk cId="332623623" sldId="1319"/>
            <ac:spMk id="31" creationId="{24FF08CF-217C-136B-BD22-8357C13B2F13}"/>
          </ac:spMkLst>
        </pc:spChg>
      </pc:sldChg>
      <pc:sldChg chg="modSp mod">
        <pc:chgData name="Dr.Alaeldin Elgizuli" userId="0ae9b7cacb5388bf" providerId="LiveId" clId="{AF896FB1-5396-442C-B01D-FDC6290F5022}" dt="2025-07-14T20:49:27.590" v="1579" actId="6549"/>
        <pc:sldMkLst>
          <pc:docMk/>
          <pc:sldMk cId="2591069729" sldId="1320"/>
        </pc:sldMkLst>
        <pc:spChg chg="mod">
          <ac:chgData name="Dr.Alaeldin Elgizuli" userId="0ae9b7cacb5388bf" providerId="LiveId" clId="{AF896FB1-5396-442C-B01D-FDC6290F5022}" dt="2025-07-14T20:36:31.524" v="1486" actId="14100"/>
          <ac:spMkLst>
            <pc:docMk/>
            <pc:sldMk cId="2591069729" sldId="1320"/>
            <ac:spMk id="25" creationId="{4F3CFB19-EF9E-7861-61A9-8C110DBB6A3F}"/>
          </ac:spMkLst>
        </pc:spChg>
        <pc:spChg chg="mod">
          <ac:chgData name="Dr.Alaeldin Elgizuli" userId="0ae9b7cacb5388bf" providerId="LiveId" clId="{AF896FB1-5396-442C-B01D-FDC6290F5022}" dt="2025-07-14T20:49:27.590" v="1579" actId="6549"/>
          <ac:spMkLst>
            <pc:docMk/>
            <pc:sldMk cId="2591069729" sldId="1320"/>
            <ac:spMk id="31" creationId="{659E10AA-E4DF-FF6F-DC72-FEB7CE13718F}"/>
          </ac:spMkLst>
        </pc:spChg>
      </pc:sldChg>
      <pc:sldChg chg="modSp mod">
        <pc:chgData name="Dr.Alaeldin Elgizuli" userId="0ae9b7cacb5388bf" providerId="LiveId" clId="{AF896FB1-5396-442C-B01D-FDC6290F5022}" dt="2025-07-14T20:29:09.265" v="1476" actId="20577"/>
        <pc:sldMkLst>
          <pc:docMk/>
          <pc:sldMk cId="2456873668" sldId="1321"/>
        </pc:sldMkLst>
        <pc:spChg chg="mod">
          <ac:chgData name="Dr.Alaeldin Elgizuli" userId="0ae9b7cacb5388bf" providerId="LiveId" clId="{AF896FB1-5396-442C-B01D-FDC6290F5022}" dt="2025-07-14T20:29:09.265" v="1476" actId="20577"/>
          <ac:spMkLst>
            <pc:docMk/>
            <pc:sldMk cId="2456873668" sldId="1321"/>
            <ac:spMk id="31" creationId="{04AA3411-7A50-3774-1D22-9BDB302AB070}"/>
          </ac:spMkLst>
        </pc:spChg>
      </pc:sldChg>
      <pc:sldChg chg="modSp mod">
        <pc:chgData name="Dr.Alaeldin Elgizuli" userId="0ae9b7cacb5388bf" providerId="LiveId" clId="{AF896FB1-5396-442C-B01D-FDC6290F5022}" dt="2025-07-14T21:22:54.439" v="1919" actId="14100"/>
        <pc:sldMkLst>
          <pc:docMk/>
          <pc:sldMk cId="2811075007" sldId="1323"/>
        </pc:sldMkLst>
        <pc:spChg chg="mod">
          <ac:chgData name="Dr.Alaeldin Elgizuli" userId="0ae9b7cacb5388bf" providerId="LiveId" clId="{AF896FB1-5396-442C-B01D-FDC6290F5022}" dt="2025-07-14T21:22:54.439" v="1919" actId="14100"/>
          <ac:spMkLst>
            <pc:docMk/>
            <pc:sldMk cId="2811075007" sldId="1323"/>
            <ac:spMk id="31" creationId="{C69BE97F-2922-3B2B-C3A2-D3F0A85D683F}"/>
          </ac:spMkLst>
        </pc:spChg>
      </pc:sldChg>
      <pc:sldChg chg="modSp mod">
        <pc:chgData name="Dr.Alaeldin Elgizuli" userId="0ae9b7cacb5388bf" providerId="LiveId" clId="{AF896FB1-5396-442C-B01D-FDC6290F5022}" dt="2025-07-14T23:06:33.239" v="2381" actId="6549"/>
        <pc:sldMkLst>
          <pc:docMk/>
          <pc:sldMk cId="345426452" sldId="1324"/>
        </pc:sldMkLst>
        <pc:spChg chg="mod">
          <ac:chgData name="Dr.Alaeldin Elgizuli" userId="0ae9b7cacb5388bf" providerId="LiveId" clId="{AF896FB1-5396-442C-B01D-FDC6290F5022}" dt="2025-07-14T23:06:33.239" v="2381" actId="6549"/>
          <ac:spMkLst>
            <pc:docMk/>
            <pc:sldMk cId="345426452" sldId="1324"/>
            <ac:spMk id="31" creationId="{A47892F0-B1AD-C00F-2D71-353F99DF7FB3}"/>
          </ac:spMkLst>
        </pc:spChg>
      </pc:sldChg>
      <pc:sldChg chg="modSp mod">
        <pc:chgData name="Dr.Alaeldin Elgizuli" userId="0ae9b7cacb5388bf" providerId="LiveId" clId="{AF896FB1-5396-442C-B01D-FDC6290F5022}" dt="2025-07-14T23:17:04.217" v="2585" actId="113"/>
        <pc:sldMkLst>
          <pc:docMk/>
          <pc:sldMk cId="3014015973" sldId="1325"/>
        </pc:sldMkLst>
        <pc:spChg chg="mod">
          <ac:chgData name="Dr.Alaeldin Elgizuli" userId="0ae9b7cacb5388bf" providerId="LiveId" clId="{AF896FB1-5396-442C-B01D-FDC6290F5022}" dt="2025-07-14T23:17:04.217" v="2585" actId="113"/>
          <ac:spMkLst>
            <pc:docMk/>
            <pc:sldMk cId="3014015973" sldId="1325"/>
            <ac:spMk id="31" creationId="{7A7099DC-9019-9FDB-31DE-BEB98EE53EA2}"/>
          </ac:spMkLst>
        </pc:spChg>
      </pc:sldChg>
      <pc:sldChg chg="modSp mod">
        <pc:chgData name="Dr.Alaeldin Elgizuli" userId="0ae9b7cacb5388bf" providerId="LiveId" clId="{AF896FB1-5396-442C-B01D-FDC6290F5022}" dt="2025-07-14T23:19:22.936" v="2588" actId="20577"/>
        <pc:sldMkLst>
          <pc:docMk/>
          <pc:sldMk cId="2701305112" sldId="1326"/>
        </pc:sldMkLst>
        <pc:spChg chg="mod">
          <ac:chgData name="Dr.Alaeldin Elgizuli" userId="0ae9b7cacb5388bf" providerId="LiveId" clId="{AF896FB1-5396-442C-B01D-FDC6290F5022}" dt="2025-07-14T23:19:22.936" v="2588" actId="20577"/>
          <ac:spMkLst>
            <pc:docMk/>
            <pc:sldMk cId="2701305112" sldId="1326"/>
            <ac:spMk id="31" creationId="{EBB92F91-249C-ED49-2B43-F620B4DEC0D3}"/>
          </ac:spMkLst>
        </pc:spChg>
      </pc:sldChg>
      <pc:sldChg chg="modSp mod">
        <pc:chgData name="Dr.Alaeldin Elgizuli" userId="0ae9b7cacb5388bf" providerId="LiveId" clId="{AF896FB1-5396-442C-B01D-FDC6290F5022}" dt="2025-07-14T22:12:07.049" v="2004" actId="6549"/>
        <pc:sldMkLst>
          <pc:docMk/>
          <pc:sldMk cId="299344308" sldId="1328"/>
        </pc:sldMkLst>
        <pc:spChg chg="mod">
          <ac:chgData name="Dr.Alaeldin Elgizuli" userId="0ae9b7cacb5388bf" providerId="LiveId" clId="{AF896FB1-5396-442C-B01D-FDC6290F5022}" dt="2025-07-14T22:12:07.049" v="2004" actId="6549"/>
          <ac:spMkLst>
            <pc:docMk/>
            <pc:sldMk cId="299344308" sldId="1328"/>
            <ac:spMk id="31" creationId="{437A72F4-F3D8-A5AB-49D3-59DDC146A2F1}"/>
          </ac:spMkLst>
        </pc:spChg>
      </pc:sldChg>
      <pc:sldChg chg="modSp mod">
        <pc:chgData name="Dr.Alaeldin Elgizuli" userId="0ae9b7cacb5388bf" providerId="LiveId" clId="{AF896FB1-5396-442C-B01D-FDC6290F5022}" dt="2025-07-14T22:09:25.496" v="1970" actId="20577"/>
        <pc:sldMkLst>
          <pc:docMk/>
          <pc:sldMk cId="1533675850" sldId="1332"/>
        </pc:sldMkLst>
        <pc:spChg chg="mod">
          <ac:chgData name="Dr.Alaeldin Elgizuli" userId="0ae9b7cacb5388bf" providerId="LiveId" clId="{AF896FB1-5396-442C-B01D-FDC6290F5022}" dt="2025-07-14T22:09:25.496" v="1970" actId="20577"/>
          <ac:spMkLst>
            <pc:docMk/>
            <pc:sldMk cId="1533675850" sldId="1332"/>
            <ac:spMk id="31" creationId="{BF6163CF-296E-D347-0315-D66FC292F1D5}"/>
          </ac:spMkLst>
        </pc:spChg>
      </pc:sldChg>
      <pc:sldChg chg="modSp mod">
        <pc:chgData name="Dr.Alaeldin Elgizuli" userId="0ae9b7cacb5388bf" providerId="LiveId" clId="{AF896FB1-5396-442C-B01D-FDC6290F5022}" dt="2025-07-14T22:22:51.442" v="2027" actId="20577"/>
        <pc:sldMkLst>
          <pc:docMk/>
          <pc:sldMk cId="851408008" sldId="1333"/>
        </pc:sldMkLst>
        <pc:spChg chg="mod">
          <ac:chgData name="Dr.Alaeldin Elgizuli" userId="0ae9b7cacb5388bf" providerId="LiveId" clId="{AF896FB1-5396-442C-B01D-FDC6290F5022}" dt="2025-07-14T22:22:51.442" v="2027" actId="20577"/>
          <ac:spMkLst>
            <pc:docMk/>
            <pc:sldMk cId="851408008" sldId="1333"/>
            <ac:spMk id="31" creationId="{6F2AEAF2-8C39-B4D4-140B-7844C068425E}"/>
          </ac:spMkLst>
        </pc:spChg>
      </pc:sldChg>
      <pc:sldChg chg="modSp mod">
        <pc:chgData name="Dr.Alaeldin Elgizuli" userId="0ae9b7cacb5388bf" providerId="LiveId" clId="{AF896FB1-5396-442C-B01D-FDC6290F5022}" dt="2025-07-14T22:36:35.447" v="2187" actId="255"/>
        <pc:sldMkLst>
          <pc:docMk/>
          <pc:sldMk cId="824995252" sldId="1335"/>
        </pc:sldMkLst>
        <pc:spChg chg="mod">
          <ac:chgData name="Dr.Alaeldin Elgizuli" userId="0ae9b7cacb5388bf" providerId="LiveId" clId="{AF896FB1-5396-442C-B01D-FDC6290F5022}" dt="2025-07-14T22:36:35.447" v="2187" actId="255"/>
          <ac:spMkLst>
            <pc:docMk/>
            <pc:sldMk cId="824995252" sldId="1335"/>
            <ac:spMk id="31" creationId="{2A961591-E553-5676-47A5-756512A87FAD}"/>
          </ac:spMkLst>
        </pc:spChg>
      </pc:sldChg>
      <pc:sldChg chg="modSp mod">
        <pc:chgData name="Dr.Alaeldin Elgizuli" userId="0ae9b7cacb5388bf" providerId="LiveId" clId="{AF896FB1-5396-442C-B01D-FDC6290F5022}" dt="2025-07-14T22:49:27.143" v="2294" actId="20577"/>
        <pc:sldMkLst>
          <pc:docMk/>
          <pc:sldMk cId="49269275" sldId="1336"/>
        </pc:sldMkLst>
        <pc:spChg chg="mod">
          <ac:chgData name="Dr.Alaeldin Elgizuli" userId="0ae9b7cacb5388bf" providerId="LiveId" clId="{AF896FB1-5396-442C-B01D-FDC6290F5022}" dt="2025-07-14T22:49:27.143" v="2294" actId="20577"/>
          <ac:spMkLst>
            <pc:docMk/>
            <pc:sldMk cId="49269275" sldId="1336"/>
            <ac:spMk id="31" creationId="{3AD6336A-4E4A-F2C9-6816-0CDE96E9B3BC}"/>
          </ac:spMkLst>
        </pc:spChg>
      </pc:sldChg>
      <pc:sldChg chg="modSp mod">
        <pc:chgData name="Dr.Alaeldin Elgizuli" userId="0ae9b7cacb5388bf" providerId="LiveId" clId="{AF896FB1-5396-442C-B01D-FDC6290F5022}" dt="2025-07-14T22:56:18.589" v="2348" actId="20577"/>
        <pc:sldMkLst>
          <pc:docMk/>
          <pc:sldMk cId="1339244853" sldId="1337"/>
        </pc:sldMkLst>
        <pc:spChg chg="mod">
          <ac:chgData name="Dr.Alaeldin Elgizuli" userId="0ae9b7cacb5388bf" providerId="LiveId" clId="{AF896FB1-5396-442C-B01D-FDC6290F5022}" dt="2025-07-14T22:56:18.589" v="2348" actId="20577"/>
          <ac:spMkLst>
            <pc:docMk/>
            <pc:sldMk cId="1339244853" sldId="1337"/>
            <ac:spMk id="31" creationId="{1918FEFB-1042-5D06-40F5-F9883C19699C}"/>
          </ac:spMkLst>
        </pc:spChg>
      </pc:sldChg>
      <pc:sldChg chg="del">
        <pc:chgData name="Dr.Alaeldin Elgizuli" userId="0ae9b7cacb5388bf" providerId="LiveId" clId="{AF896FB1-5396-442C-B01D-FDC6290F5022}" dt="2025-07-14T23:27:32.637" v="2663" actId="2696"/>
        <pc:sldMkLst>
          <pc:docMk/>
          <pc:sldMk cId="493244145" sldId="1339"/>
        </pc:sldMkLst>
      </pc:sldChg>
      <pc:sldChg chg="del">
        <pc:chgData name="Dr.Alaeldin Elgizuli" userId="0ae9b7cacb5388bf" providerId="LiveId" clId="{AF896FB1-5396-442C-B01D-FDC6290F5022}" dt="2025-07-14T23:27:41.127" v="2664" actId="47"/>
        <pc:sldMkLst>
          <pc:docMk/>
          <pc:sldMk cId="921625968" sldId="1340"/>
        </pc:sldMkLst>
      </pc:sldChg>
      <pc:sldChg chg="modSp mod">
        <pc:chgData name="Dr.Alaeldin Elgizuli" userId="0ae9b7cacb5388bf" providerId="LiveId" clId="{AF896FB1-5396-442C-B01D-FDC6290F5022}" dt="2025-07-14T23:30:22.558" v="2669" actId="20577"/>
        <pc:sldMkLst>
          <pc:docMk/>
          <pc:sldMk cId="2596038772" sldId="1342"/>
        </pc:sldMkLst>
        <pc:spChg chg="mod">
          <ac:chgData name="Dr.Alaeldin Elgizuli" userId="0ae9b7cacb5388bf" providerId="LiveId" clId="{AF896FB1-5396-442C-B01D-FDC6290F5022}" dt="2025-07-14T23:30:22.558" v="2669" actId="20577"/>
          <ac:spMkLst>
            <pc:docMk/>
            <pc:sldMk cId="2596038772" sldId="1342"/>
            <ac:spMk id="31" creationId="{DCF302E6-96B4-56B6-527E-09F924F786DB}"/>
          </ac:spMkLst>
        </pc:spChg>
      </pc:sldChg>
      <pc:sldChg chg="del">
        <pc:chgData name="Dr.Alaeldin Elgizuli" userId="0ae9b7cacb5388bf" providerId="LiveId" clId="{AF896FB1-5396-442C-B01D-FDC6290F5022}" dt="2025-07-14T23:27:47.834" v="2665" actId="47"/>
        <pc:sldMkLst>
          <pc:docMk/>
          <pc:sldMk cId="1393405597" sldId="1344"/>
        </pc:sldMkLst>
      </pc:sldChg>
      <pc:sldChg chg="del">
        <pc:chgData name="Dr.Alaeldin Elgizuli" userId="0ae9b7cacb5388bf" providerId="LiveId" clId="{AF896FB1-5396-442C-B01D-FDC6290F5022}" dt="2025-07-14T23:27:53.998" v="2666" actId="47"/>
        <pc:sldMkLst>
          <pc:docMk/>
          <pc:sldMk cId="416578451" sldId="1345"/>
        </pc:sldMkLst>
      </pc:sldChg>
      <pc:sldChg chg="del">
        <pc:chgData name="Dr.Alaeldin Elgizuli" userId="0ae9b7cacb5388bf" providerId="LiveId" clId="{AF896FB1-5396-442C-B01D-FDC6290F5022}" dt="2025-07-14T23:28:02.330" v="2667" actId="47"/>
        <pc:sldMkLst>
          <pc:docMk/>
          <pc:sldMk cId="185987675" sldId="1346"/>
        </pc:sldMkLst>
      </pc:sldChg>
      <pc:sldChg chg="modSp add mod">
        <pc:chgData name="Dr.Alaeldin Elgizuli" userId="0ae9b7cacb5388bf" providerId="LiveId" clId="{AF896FB1-5396-442C-B01D-FDC6290F5022}" dt="2025-07-14T01:28:53.141" v="705" actId="113"/>
        <pc:sldMkLst>
          <pc:docMk/>
          <pc:sldMk cId="2801727354" sldId="1347"/>
        </pc:sldMkLst>
        <pc:spChg chg="mod">
          <ac:chgData name="Dr.Alaeldin Elgizuli" userId="0ae9b7cacb5388bf" providerId="LiveId" clId="{AF896FB1-5396-442C-B01D-FDC6290F5022}" dt="2025-07-13T20:52:20.220" v="257"/>
          <ac:spMkLst>
            <pc:docMk/>
            <pc:sldMk cId="2801727354" sldId="1347"/>
            <ac:spMk id="25" creationId="{D8983D46-7F90-737C-2D13-6A5CEE674065}"/>
          </ac:spMkLst>
        </pc:spChg>
        <pc:spChg chg="mod">
          <ac:chgData name="Dr.Alaeldin Elgizuli" userId="0ae9b7cacb5388bf" providerId="LiveId" clId="{AF896FB1-5396-442C-B01D-FDC6290F5022}" dt="2025-07-14T01:28:53.141" v="705" actId="113"/>
          <ac:spMkLst>
            <pc:docMk/>
            <pc:sldMk cId="2801727354" sldId="1347"/>
            <ac:spMk id="31" creationId="{C43F3A95-907C-156A-0155-A5B1A0690F80}"/>
          </ac:spMkLst>
        </pc:spChg>
      </pc:sldChg>
      <pc:sldChg chg="modSp add mod">
        <pc:chgData name="Dr.Alaeldin Elgizuli" userId="0ae9b7cacb5388bf" providerId="LiveId" clId="{AF896FB1-5396-442C-B01D-FDC6290F5022}" dt="2025-07-14T01:33:22.659" v="709" actId="6549"/>
        <pc:sldMkLst>
          <pc:docMk/>
          <pc:sldMk cId="1597945540" sldId="1348"/>
        </pc:sldMkLst>
        <pc:spChg chg="mod">
          <ac:chgData name="Dr.Alaeldin Elgizuli" userId="0ae9b7cacb5388bf" providerId="LiveId" clId="{AF896FB1-5396-442C-B01D-FDC6290F5022}" dt="2025-07-13T20:52:14.270" v="256"/>
          <ac:spMkLst>
            <pc:docMk/>
            <pc:sldMk cId="1597945540" sldId="1348"/>
            <ac:spMk id="25" creationId="{B8BF1008-0E8F-855D-3D6C-BF6C84CC9EE8}"/>
          </ac:spMkLst>
        </pc:spChg>
        <pc:spChg chg="mod">
          <ac:chgData name="Dr.Alaeldin Elgizuli" userId="0ae9b7cacb5388bf" providerId="LiveId" clId="{AF896FB1-5396-442C-B01D-FDC6290F5022}" dt="2025-07-14T01:33:22.659" v="709" actId="6549"/>
          <ac:spMkLst>
            <pc:docMk/>
            <pc:sldMk cId="1597945540" sldId="1348"/>
            <ac:spMk id="31" creationId="{808DC910-BDE3-6CAE-272E-B437C89EA32F}"/>
          </ac:spMkLst>
        </pc:spChg>
      </pc:sldChg>
      <pc:sldChg chg="modSp add mod">
        <pc:chgData name="Dr.Alaeldin Elgizuli" userId="0ae9b7cacb5388bf" providerId="LiveId" clId="{AF896FB1-5396-442C-B01D-FDC6290F5022}" dt="2025-07-13T21:46:08.858" v="664" actId="113"/>
        <pc:sldMkLst>
          <pc:docMk/>
          <pc:sldMk cId="1813108474" sldId="1349"/>
        </pc:sldMkLst>
        <pc:spChg chg="mod">
          <ac:chgData name="Dr.Alaeldin Elgizuli" userId="0ae9b7cacb5388bf" providerId="LiveId" clId="{AF896FB1-5396-442C-B01D-FDC6290F5022}" dt="2025-07-13T20:52:06.442" v="255"/>
          <ac:spMkLst>
            <pc:docMk/>
            <pc:sldMk cId="1813108474" sldId="1349"/>
            <ac:spMk id="25" creationId="{6A3D0CDB-BD82-0358-66B8-23984B27B98D}"/>
          </ac:spMkLst>
        </pc:spChg>
        <pc:spChg chg="mod">
          <ac:chgData name="Dr.Alaeldin Elgizuli" userId="0ae9b7cacb5388bf" providerId="LiveId" clId="{AF896FB1-5396-442C-B01D-FDC6290F5022}" dt="2025-07-13T21:46:08.858" v="664" actId="113"/>
          <ac:spMkLst>
            <pc:docMk/>
            <pc:sldMk cId="1813108474" sldId="1349"/>
            <ac:spMk id="31" creationId="{C231A4F2-6D46-FBFB-8525-172FADD123D4}"/>
          </ac:spMkLst>
        </pc:spChg>
      </pc:sldChg>
      <pc:sldChg chg="modSp add mod">
        <pc:chgData name="Dr.Alaeldin Elgizuli" userId="0ae9b7cacb5388bf" providerId="LiveId" clId="{AF896FB1-5396-442C-B01D-FDC6290F5022}" dt="2025-07-14T23:45:09.933" v="2985" actId="20577"/>
        <pc:sldMkLst>
          <pc:docMk/>
          <pc:sldMk cId="3041199286" sldId="1350"/>
        </pc:sldMkLst>
        <pc:spChg chg="mod">
          <ac:chgData name="Dr.Alaeldin Elgizuli" userId="0ae9b7cacb5388bf" providerId="LiveId" clId="{AF896FB1-5396-442C-B01D-FDC6290F5022}" dt="2025-07-14T23:45:09.933" v="2985" actId="20577"/>
          <ac:spMkLst>
            <pc:docMk/>
            <pc:sldMk cId="3041199286" sldId="1350"/>
            <ac:spMk id="31" creationId="{81CE57C8-22D7-2337-9060-C280585CB44A}"/>
          </ac:spMkLst>
        </pc:spChg>
      </pc:sldChg>
      <pc:sldChg chg="modSp add mod">
        <pc:chgData name="Dr.Alaeldin Elgizuli" userId="0ae9b7cacb5388bf" providerId="LiveId" clId="{AF896FB1-5396-442C-B01D-FDC6290F5022}" dt="2025-07-14T23:51:37.910" v="3089" actId="113"/>
        <pc:sldMkLst>
          <pc:docMk/>
          <pc:sldMk cId="1884294910" sldId="1351"/>
        </pc:sldMkLst>
        <pc:spChg chg="mod">
          <ac:chgData name="Dr.Alaeldin Elgizuli" userId="0ae9b7cacb5388bf" providerId="LiveId" clId="{AF896FB1-5396-442C-B01D-FDC6290F5022}" dt="2025-07-14T23:51:37.910" v="3089" actId="113"/>
          <ac:spMkLst>
            <pc:docMk/>
            <pc:sldMk cId="1884294910" sldId="1351"/>
            <ac:spMk id="31" creationId="{12625E3D-11CB-5A6C-D8A2-BE7AADE006E4}"/>
          </ac:spMkLst>
        </pc:spChg>
      </pc:sldChg>
      <pc:sldChg chg="modSp add mod">
        <pc:chgData name="Dr.Alaeldin Elgizuli" userId="0ae9b7cacb5388bf" providerId="LiveId" clId="{AF896FB1-5396-442C-B01D-FDC6290F5022}" dt="2025-07-15T00:04:39.077" v="3241" actId="6549"/>
        <pc:sldMkLst>
          <pc:docMk/>
          <pc:sldMk cId="774919683" sldId="1352"/>
        </pc:sldMkLst>
        <pc:spChg chg="mod">
          <ac:chgData name="Dr.Alaeldin Elgizuli" userId="0ae9b7cacb5388bf" providerId="LiveId" clId="{AF896FB1-5396-442C-B01D-FDC6290F5022}" dt="2025-07-14T23:55:45.943" v="3135" actId="20577"/>
          <ac:spMkLst>
            <pc:docMk/>
            <pc:sldMk cId="774919683" sldId="1352"/>
            <ac:spMk id="25" creationId="{83FEC283-C4EF-4DC3-8FD3-B8DA53211C89}"/>
          </ac:spMkLst>
        </pc:spChg>
        <pc:spChg chg="mod">
          <ac:chgData name="Dr.Alaeldin Elgizuli" userId="0ae9b7cacb5388bf" providerId="LiveId" clId="{AF896FB1-5396-442C-B01D-FDC6290F5022}" dt="2025-07-15T00:04:39.077" v="3241" actId="6549"/>
          <ac:spMkLst>
            <pc:docMk/>
            <pc:sldMk cId="774919683" sldId="1352"/>
            <ac:spMk id="31" creationId="{8C5B96EA-50A0-6F69-3271-88A953314AC9}"/>
          </ac:spMkLst>
        </pc:spChg>
      </pc:sldChg>
      <pc:sldChg chg="modSp add mod">
        <pc:chgData name="Dr.Alaeldin Elgizuli" userId="0ae9b7cacb5388bf" providerId="LiveId" clId="{AF896FB1-5396-442C-B01D-FDC6290F5022}" dt="2025-07-15T00:13:27.193" v="3361" actId="20577"/>
        <pc:sldMkLst>
          <pc:docMk/>
          <pc:sldMk cId="2217254724" sldId="1353"/>
        </pc:sldMkLst>
        <pc:spChg chg="mod">
          <ac:chgData name="Dr.Alaeldin Elgizuli" userId="0ae9b7cacb5388bf" providerId="LiveId" clId="{AF896FB1-5396-442C-B01D-FDC6290F5022}" dt="2025-07-15T00:06:21.041" v="3257" actId="6549"/>
          <ac:spMkLst>
            <pc:docMk/>
            <pc:sldMk cId="2217254724" sldId="1353"/>
            <ac:spMk id="25" creationId="{0BADF6EA-D0D1-C123-8CBF-C5E0F4409AD3}"/>
          </ac:spMkLst>
        </pc:spChg>
        <pc:spChg chg="mod">
          <ac:chgData name="Dr.Alaeldin Elgizuli" userId="0ae9b7cacb5388bf" providerId="LiveId" clId="{AF896FB1-5396-442C-B01D-FDC6290F5022}" dt="2025-07-15T00:13:27.193" v="3361" actId="20577"/>
          <ac:spMkLst>
            <pc:docMk/>
            <pc:sldMk cId="2217254724" sldId="1353"/>
            <ac:spMk id="31" creationId="{893D9DE4-1E76-5F1A-84D3-1742738D8202}"/>
          </ac:spMkLst>
        </pc:spChg>
      </pc:sldChg>
    </pc:docChg>
  </pc:docChgLst>
  <pc:docChgLst>
    <pc:chgData name="Dr.Alaeldin Elgizuli" userId="0ae9b7cacb5388bf" providerId="LiveId" clId="{A959DF0C-C5EC-4BE8-9EED-BB14591C6BA4}"/>
    <pc:docChg chg="undo custSel addSld delSld modSld modSection">
      <pc:chgData name="Dr.Alaeldin Elgizuli" userId="0ae9b7cacb5388bf" providerId="LiveId" clId="{A959DF0C-C5EC-4BE8-9EED-BB14591C6BA4}" dt="2025-06-14T04:09:07.381" v="2413" actId="20577"/>
      <pc:docMkLst>
        <pc:docMk/>
      </pc:docMkLst>
      <pc:sldChg chg="modSp mod">
        <pc:chgData name="Dr.Alaeldin Elgizuli" userId="0ae9b7cacb5388bf" providerId="LiveId" clId="{A959DF0C-C5EC-4BE8-9EED-BB14591C6BA4}" dt="2025-06-14T02:53:52.564" v="1258" actId="2711"/>
        <pc:sldMkLst>
          <pc:docMk/>
          <pc:sldMk cId="0" sldId="303"/>
        </pc:sldMkLst>
        <pc:spChg chg="mod">
          <ac:chgData name="Dr.Alaeldin Elgizuli" userId="0ae9b7cacb5388bf" providerId="LiveId" clId="{A959DF0C-C5EC-4BE8-9EED-BB14591C6BA4}" dt="2025-06-14T02:53:52.564" v="1258" actId="2711"/>
          <ac:spMkLst>
            <pc:docMk/>
            <pc:sldMk cId="0" sldId="303"/>
            <ac:spMk id="3" creationId="{2422C08E-EEEB-F4B4-1635-2567C7C613F3}"/>
          </ac:spMkLst>
        </pc:spChg>
        <pc:spChg chg="mod">
          <ac:chgData name="Dr.Alaeldin Elgizuli" userId="0ae9b7cacb5388bf" providerId="LiveId" clId="{A959DF0C-C5EC-4BE8-9EED-BB14591C6BA4}" dt="2025-06-14T02:53:18.214" v="1254" actId="2711"/>
          <ac:spMkLst>
            <pc:docMk/>
            <pc:sldMk cId="0" sldId="303"/>
            <ac:spMk id="9" creationId="{00000000-0000-0000-0000-000000000000}"/>
          </ac:spMkLst>
        </pc:spChg>
        <pc:spChg chg="mod">
          <ac:chgData name="Dr.Alaeldin Elgizuli" userId="0ae9b7cacb5388bf" providerId="LiveId" clId="{A959DF0C-C5EC-4BE8-9EED-BB14591C6BA4}" dt="2025-06-14T02:53:46.333" v="1257" actId="2711"/>
          <ac:spMkLst>
            <pc:docMk/>
            <pc:sldMk cId="0" sldId="303"/>
            <ac:spMk id="10" creationId="{00000000-0000-0000-0000-000000000000}"/>
          </ac:spMkLst>
        </pc:spChg>
        <pc:spChg chg="mod">
          <ac:chgData name="Dr.Alaeldin Elgizuli" userId="0ae9b7cacb5388bf" providerId="LiveId" clId="{A959DF0C-C5EC-4BE8-9EED-BB14591C6BA4}" dt="2025-06-14T02:53:33.562" v="1255" actId="2711"/>
          <ac:spMkLst>
            <pc:docMk/>
            <pc:sldMk cId="0" sldId="303"/>
            <ac:spMk id="12" creationId="{00000000-0000-0000-0000-000000000000}"/>
          </ac:spMkLst>
        </pc:spChg>
        <pc:spChg chg="mod">
          <ac:chgData name="Dr.Alaeldin Elgizuli" userId="0ae9b7cacb5388bf" providerId="LiveId" clId="{A959DF0C-C5EC-4BE8-9EED-BB14591C6BA4}" dt="2025-06-14T02:53:39.460" v="1256" actId="2711"/>
          <ac:spMkLst>
            <pc:docMk/>
            <pc:sldMk cId="0" sldId="303"/>
            <ac:spMk id="13" creationId="{00000000-0000-0000-0000-000000000000}"/>
          </ac:spMkLst>
        </pc:spChg>
      </pc:sldChg>
      <pc:sldChg chg="modSp mod">
        <pc:chgData name="Dr.Alaeldin Elgizuli" userId="0ae9b7cacb5388bf" providerId="LiveId" clId="{A959DF0C-C5EC-4BE8-9EED-BB14591C6BA4}" dt="2025-06-14T04:09:07.381" v="2413" actId="20577"/>
        <pc:sldMkLst>
          <pc:docMk/>
          <pc:sldMk cId="3758883482" sldId="947"/>
        </pc:sldMkLst>
        <pc:spChg chg="mod">
          <ac:chgData name="Dr.Alaeldin Elgizuli" userId="0ae9b7cacb5388bf" providerId="LiveId" clId="{A959DF0C-C5EC-4BE8-9EED-BB14591C6BA4}" dt="2025-06-14T04:09:07.381" v="2413" actId="20577"/>
          <ac:spMkLst>
            <pc:docMk/>
            <pc:sldMk cId="3758883482" sldId="947"/>
            <ac:spMk id="31" creationId="{52AD9076-7F34-D345-8C62-0BEC6D080AF4}"/>
          </ac:spMkLst>
        </pc:spChg>
      </pc:sldChg>
      <pc:sldChg chg="modSp mod">
        <pc:chgData name="Dr.Alaeldin Elgizuli" userId="0ae9b7cacb5388bf" providerId="LiveId" clId="{A959DF0C-C5EC-4BE8-9EED-BB14591C6BA4}" dt="2025-06-12T04:03:32.457" v="86" actId="20577"/>
        <pc:sldMkLst>
          <pc:docMk/>
          <pc:sldMk cId="2533515695" sldId="990"/>
        </pc:sldMkLst>
        <pc:spChg chg="mod">
          <ac:chgData name="Dr.Alaeldin Elgizuli" userId="0ae9b7cacb5388bf" providerId="LiveId" clId="{A959DF0C-C5EC-4BE8-9EED-BB14591C6BA4}" dt="2025-06-12T04:03:03.280" v="79" actId="20577"/>
          <ac:spMkLst>
            <pc:docMk/>
            <pc:sldMk cId="2533515695" sldId="990"/>
            <ac:spMk id="3" creationId="{FE433DC3-60C5-2A6E-1080-AE8CA34BED76}"/>
          </ac:spMkLst>
        </pc:spChg>
        <pc:spChg chg="mod">
          <ac:chgData name="Dr.Alaeldin Elgizuli" userId="0ae9b7cacb5388bf" providerId="LiveId" clId="{A959DF0C-C5EC-4BE8-9EED-BB14591C6BA4}" dt="2025-06-12T04:03:32.457" v="86" actId="20577"/>
          <ac:spMkLst>
            <pc:docMk/>
            <pc:sldMk cId="2533515695" sldId="990"/>
            <ac:spMk id="10" creationId="{B729680B-15FA-828B-AE1A-D63C4ADEE055}"/>
          </ac:spMkLst>
        </pc:spChg>
        <pc:spChg chg="mod">
          <ac:chgData name="Dr.Alaeldin Elgizuli" userId="0ae9b7cacb5388bf" providerId="LiveId" clId="{A959DF0C-C5EC-4BE8-9EED-BB14591C6BA4}" dt="2025-06-12T04:00:43.395" v="53"/>
          <ac:spMkLst>
            <pc:docMk/>
            <pc:sldMk cId="2533515695" sldId="990"/>
            <ac:spMk id="48" creationId="{86649A8B-C4FE-7681-2B68-D1FE2EFE7197}"/>
          </ac:spMkLst>
        </pc:spChg>
      </pc:sldChg>
      <pc:sldChg chg="modSp mod">
        <pc:chgData name="Dr.Alaeldin Elgizuli" userId="0ae9b7cacb5388bf" providerId="LiveId" clId="{A959DF0C-C5EC-4BE8-9EED-BB14591C6BA4}" dt="2025-06-12T04:02:26.800" v="74" actId="6549"/>
        <pc:sldMkLst>
          <pc:docMk/>
          <pc:sldMk cId="677375389" sldId="1006"/>
        </pc:sldMkLst>
        <pc:spChg chg="mod">
          <ac:chgData name="Dr.Alaeldin Elgizuli" userId="0ae9b7cacb5388bf" providerId="LiveId" clId="{A959DF0C-C5EC-4BE8-9EED-BB14591C6BA4}" dt="2025-06-12T04:02:26.800" v="74" actId="6549"/>
          <ac:spMkLst>
            <pc:docMk/>
            <pc:sldMk cId="677375389" sldId="1006"/>
            <ac:spMk id="31" creationId="{22C2C637-04CB-DDCA-3BB8-7BE152A760D4}"/>
          </ac:spMkLst>
        </pc:spChg>
      </pc:sldChg>
      <pc:sldChg chg="modSp mod">
        <pc:chgData name="Dr.Alaeldin Elgizuli" userId="0ae9b7cacb5388bf" providerId="LiveId" clId="{A959DF0C-C5EC-4BE8-9EED-BB14591C6BA4}" dt="2025-06-12T04:01:27.262" v="67" actId="20577"/>
        <pc:sldMkLst>
          <pc:docMk/>
          <pc:sldMk cId="2499378404" sldId="1038"/>
        </pc:sldMkLst>
        <pc:spChg chg="mod">
          <ac:chgData name="Dr.Alaeldin Elgizuli" userId="0ae9b7cacb5388bf" providerId="LiveId" clId="{A959DF0C-C5EC-4BE8-9EED-BB14591C6BA4}" dt="2025-06-12T04:01:27.262" v="67" actId="20577"/>
          <ac:spMkLst>
            <pc:docMk/>
            <pc:sldMk cId="2499378404" sldId="1038"/>
            <ac:spMk id="31" creationId="{8C33D21F-5ECD-4476-9A2C-D82B9EF3E8B9}"/>
          </ac:spMkLst>
        </pc:spChg>
      </pc:sldChg>
      <pc:sldChg chg="modSp mod">
        <pc:chgData name="Dr.Alaeldin Elgizuli" userId="0ae9b7cacb5388bf" providerId="LiveId" clId="{A959DF0C-C5EC-4BE8-9EED-BB14591C6BA4}" dt="2025-06-14T01:47:37.470" v="204" actId="20577"/>
        <pc:sldMkLst>
          <pc:docMk/>
          <pc:sldMk cId="3459026343" sldId="1039"/>
        </pc:sldMkLst>
        <pc:spChg chg="mod">
          <ac:chgData name="Dr.Alaeldin Elgizuli" userId="0ae9b7cacb5388bf" providerId="LiveId" clId="{A959DF0C-C5EC-4BE8-9EED-BB14591C6BA4}" dt="2025-06-12T04:02:42.383" v="76" actId="6549"/>
          <ac:spMkLst>
            <pc:docMk/>
            <pc:sldMk cId="3459026343" sldId="1039"/>
            <ac:spMk id="25" creationId="{F86B5075-E4B7-C5B6-CF3A-08FEDE0DF379}"/>
          </ac:spMkLst>
        </pc:spChg>
        <pc:spChg chg="mod">
          <ac:chgData name="Dr.Alaeldin Elgizuli" userId="0ae9b7cacb5388bf" providerId="LiveId" clId="{A959DF0C-C5EC-4BE8-9EED-BB14591C6BA4}" dt="2025-06-14T01:47:37.470" v="204" actId="20577"/>
          <ac:spMkLst>
            <pc:docMk/>
            <pc:sldMk cId="3459026343" sldId="1039"/>
            <ac:spMk id="31" creationId="{F988EDD2-E8AE-E4D1-7AC4-8C21C81F3E4E}"/>
          </ac:spMkLst>
        </pc:spChg>
      </pc:sldChg>
      <pc:sldChg chg="modSp del mod">
        <pc:chgData name="Dr.Alaeldin Elgizuli" userId="0ae9b7cacb5388bf" providerId="LiveId" clId="{A959DF0C-C5EC-4BE8-9EED-BB14591C6BA4}" dt="2025-06-14T03:48:42.069" v="2216" actId="47"/>
        <pc:sldMkLst>
          <pc:docMk/>
          <pc:sldMk cId="3499017879" sldId="1309"/>
        </pc:sldMkLst>
      </pc:sldChg>
      <pc:sldChg chg="modSp del mod">
        <pc:chgData name="Dr.Alaeldin Elgizuli" userId="0ae9b7cacb5388bf" providerId="LiveId" clId="{A959DF0C-C5EC-4BE8-9EED-BB14591C6BA4}" dt="2025-06-14T03:48:44.013" v="2217" actId="47"/>
        <pc:sldMkLst>
          <pc:docMk/>
          <pc:sldMk cId="1824424173" sldId="1310"/>
        </pc:sldMkLst>
      </pc:sldChg>
      <pc:sldChg chg="modSp add mod">
        <pc:chgData name="Dr.Alaeldin Elgizuli" userId="0ae9b7cacb5388bf" providerId="LiveId" clId="{A959DF0C-C5EC-4BE8-9EED-BB14591C6BA4}" dt="2025-06-14T01:51:39.649" v="275" actId="6549"/>
        <pc:sldMkLst>
          <pc:docMk/>
          <pc:sldMk cId="15121644" sldId="1311"/>
        </pc:sldMkLst>
        <pc:spChg chg="mod">
          <ac:chgData name="Dr.Alaeldin Elgizuli" userId="0ae9b7cacb5388bf" providerId="LiveId" clId="{A959DF0C-C5EC-4BE8-9EED-BB14591C6BA4}" dt="2025-06-14T01:48:50.073" v="212" actId="121"/>
          <ac:spMkLst>
            <pc:docMk/>
            <pc:sldMk cId="15121644" sldId="1311"/>
            <ac:spMk id="25" creationId="{FF135E49-D140-49D0-C018-4244B527C89B}"/>
          </ac:spMkLst>
        </pc:spChg>
        <pc:spChg chg="mod">
          <ac:chgData name="Dr.Alaeldin Elgizuli" userId="0ae9b7cacb5388bf" providerId="LiveId" clId="{A959DF0C-C5EC-4BE8-9EED-BB14591C6BA4}" dt="2025-06-14T01:51:39.649" v="275" actId="6549"/>
          <ac:spMkLst>
            <pc:docMk/>
            <pc:sldMk cId="15121644" sldId="1311"/>
            <ac:spMk id="31" creationId="{95F7AFAA-34BF-F796-2744-175FEE2EAFA9}"/>
          </ac:spMkLst>
        </pc:spChg>
      </pc:sldChg>
      <pc:sldChg chg="modSp add mod">
        <pc:chgData name="Dr.Alaeldin Elgizuli" userId="0ae9b7cacb5388bf" providerId="LiveId" clId="{A959DF0C-C5EC-4BE8-9EED-BB14591C6BA4}" dt="2025-06-14T03:49:51.755" v="2238" actId="6549"/>
        <pc:sldMkLst>
          <pc:docMk/>
          <pc:sldMk cId="3277010641" sldId="1312"/>
        </pc:sldMkLst>
        <pc:spChg chg="mod">
          <ac:chgData name="Dr.Alaeldin Elgizuli" userId="0ae9b7cacb5388bf" providerId="LiveId" clId="{A959DF0C-C5EC-4BE8-9EED-BB14591C6BA4}" dt="2025-06-14T03:22:34.730" v="1809" actId="14100"/>
          <ac:spMkLst>
            <pc:docMk/>
            <pc:sldMk cId="3277010641" sldId="1312"/>
            <ac:spMk id="25" creationId="{7D67CD7C-B237-5B79-33A1-59C0F5265C04}"/>
          </ac:spMkLst>
        </pc:spChg>
        <pc:spChg chg="mod">
          <ac:chgData name="Dr.Alaeldin Elgizuli" userId="0ae9b7cacb5388bf" providerId="LiveId" clId="{A959DF0C-C5EC-4BE8-9EED-BB14591C6BA4}" dt="2025-06-14T03:49:51.755" v="2238" actId="6549"/>
          <ac:spMkLst>
            <pc:docMk/>
            <pc:sldMk cId="3277010641" sldId="1312"/>
            <ac:spMk id="31" creationId="{8CC5CB2E-80B2-EBEA-795E-941C42569D56}"/>
          </ac:spMkLst>
        </pc:spChg>
      </pc:sldChg>
      <pc:sldChg chg="modSp add mod">
        <pc:chgData name="Dr.Alaeldin Elgizuli" userId="0ae9b7cacb5388bf" providerId="LiveId" clId="{A959DF0C-C5EC-4BE8-9EED-BB14591C6BA4}" dt="2025-06-14T03:23:46.887" v="1822" actId="20577"/>
        <pc:sldMkLst>
          <pc:docMk/>
          <pc:sldMk cId="154526972" sldId="1313"/>
        </pc:sldMkLst>
        <pc:spChg chg="mod">
          <ac:chgData name="Dr.Alaeldin Elgizuli" userId="0ae9b7cacb5388bf" providerId="LiveId" clId="{A959DF0C-C5EC-4BE8-9EED-BB14591C6BA4}" dt="2025-06-14T03:23:18.598" v="1815"/>
          <ac:spMkLst>
            <pc:docMk/>
            <pc:sldMk cId="154526972" sldId="1313"/>
            <ac:spMk id="25" creationId="{6909A60E-764C-0D31-9578-7622B9B5B209}"/>
          </ac:spMkLst>
        </pc:spChg>
        <pc:spChg chg="mod">
          <ac:chgData name="Dr.Alaeldin Elgizuli" userId="0ae9b7cacb5388bf" providerId="LiveId" clId="{A959DF0C-C5EC-4BE8-9EED-BB14591C6BA4}" dt="2025-06-14T03:23:46.887" v="1822" actId="20577"/>
          <ac:spMkLst>
            <pc:docMk/>
            <pc:sldMk cId="154526972" sldId="1313"/>
            <ac:spMk id="31" creationId="{B7FF5BC9-B8BB-8BBC-786D-A0347A5347F8}"/>
          </ac:spMkLst>
        </pc:spChg>
      </pc:sldChg>
      <pc:sldChg chg="add del">
        <pc:chgData name="Dr.Alaeldin Elgizuli" userId="0ae9b7cacb5388bf" providerId="LiveId" clId="{A959DF0C-C5EC-4BE8-9EED-BB14591C6BA4}" dt="2025-06-14T03:48:40.043" v="2215" actId="47"/>
        <pc:sldMkLst>
          <pc:docMk/>
          <pc:sldMk cId="2261274672" sldId="1314"/>
        </pc:sldMkLst>
      </pc:sldChg>
      <pc:sldChg chg="modSp add mod">
        <pc:chgData name="Dr.Alaeldin Elgizuli" userId="0ae9b7cacb5388bf" providerId="LiveId" clId="{A959DF0C-C5EC-4BE8-9EED-BB14591C6BA4}" dt="2025-06-14T01:53:55.173" v="350" actId="113"/>
        <pc:sldMkLst>
          <pc:docMk/>
          <pc:sldMk cId="516829483" sldId="1315"/>
        </pc:sldMkLst>
        <pc:spChg chg="mod">
          <ac:chgData name="Dr.Alaeldin Elgizuli" userId="0ae9b7cacb5388bf" providerId="LiveId" clId="{A959DF0C-C5EC-4BE8-9EED-BB14591C6BA4}" dt="2025-06-14T01:52:38.067" v="306" actId="255"/>
          <ac:spMkLst>
            <pc:docMk/>
            <pc:sldMk cId="516829483" sldId="1315"/>
            <ac:spMk id="25" creationId="{0E706541-DC11-6ABA-0B7D-10633A5C1A58}"/>
          </ac:spMkLst>
        </pc:spChg>
        <pc:spChg chg="mod">
          <ac:chgData name="Dr.Alaeldin Elgizuli" userId="0ae9b7cacb5388bf" providerId="LiveId" clId="{A959DF0C-C5EC-4BE8-9EED-BB14591C6BA4}" dt="2025-06-14T01:53:55.173" v="350" actId="113"/>
          <ac:spMkLst>
            <pc:docMk/>
            <pc:sldMk cId="516829483" sldId="1315"/>
            <ac:spMk id="31" creationId="{E3803742-7624-1083-9CD4-5254072FCDB9}"/>
          </ac:spMkLst>
        </pc:spChg>
      </pc:sldChg>
      <pc:sldChg chg="modSp add mod">
        <pc:chgData name="Dr.Alaeldin Elgizuli" userId="0ae9b7cacb5388bf" providerId="LiveId" clId="{A959DF0C-C5EC-4BE8-9EED-BB14591C6BA4}" dt="2025-06-14T01:55:59.848" v="386" actId="20577"/>
        <pc:sldMkLst>
          <pc:docMk/>
          <pc:sldMk cId="4060506267" sldId="1316"/>
        </pc:sldMkLst>
        <pc:spChg chg="mod">
          <ac:chgData name="Dr.Alaeldin Elgizuli" userId="0ae9b7cacb5388bf" providerId="LiveId" clId="{A959DF0C-C5EC-4BE8-9EED-BB14591C6BA4}" dt="2025-06-14T01:54:46.081" v="370" actId="20577"/>
          <ac:spMkLst>
            <pc:docMk/>
            <pc:sldMk cId="4060506267" sldId="1316"/>
            <ac:spMk id="25" creationId="{71482FE2-5ED8-25B8-3A35-0EF790DFAA6F}"/>
          </ac:spMkLst>
        </pc:spChg>
        <pc:spChg chg="mod">
          <ac:chgData name="Dr.Alaeldin Elgizuli" userId="0ae9b7cacb5388bf" providerId="LiveId" clId="{A959DF0C-C5EC-4BE8-9EED-BB14591C6BA4}" dt="2025-06-14T01:55:59.848" v="386" actId="20577"/>
          <ac:spMkLst>
            <pc:docMk/>
            <pc:sldMk cId="4060506267" sldId="1316"/>
            <ac:spMk id="31" creationId="{64DCFC60-45CF-31D6-3AA5-E0A1EFC14BD2}"/>
          </ac:spMkLst>
        </pc:spChg>
      </pc:sldChg>
      <pc:sldChg chg="modSp add mod">
        <pc:chgData name="Dr.Alaeldin Elgizuli" userId="0ae9b7cacb5388bf" providerId="LiveId" clId="{A959DF0C-C5EC-4BE8-9EED-BB14591C6BA4}" dt="2025-06-14T01:58:35.474" v="429" actId="6549"/>
        <pc:sldMkLst>
          <pc:docMk/>
          <pc:sldMk cId="174175092" sldId="1317"/>
        </pc:sldMkLst>
        <pc:spChg chg="mod">
          <ac:chgData name="Dr.Alaeldin Elgizuli" userId="0ae9b7cacb5388bf" providerId="LiveId" clId="{A959DF0C-C5EC-4BE8-9EED-BB14591C6BA4}" dt="2025-06-14T01:56:52.934" v="395" actId="14100"/>
          <ac:spMkLst>
            <pc:docMk/>
            <pc:sldMk cId="174175092" sldId="1317"/>
            <ac:spMk id="25" creationId="{987359C6-1CE0-6B8F-01F3-CE4484DCFF56}"/>
          </ac:spMkLst>
        </pc:spChg>
        <pc:spChg chg="mod">
          <ac:chgData name="Dr.Alaeldin Elgizuli" userId="0ae9b7cacb5388bf" providerId="LiveId" clId="{A959DF0C-C5EC-4BE8-9EED-BB14591C6BA4}" dt="2025-06-14T01:58:35.474" v="429" actId="6549"/>
          <ac:spMkLst>
            <pc:docMk/>
            <pc:sldMk cId="174175092" sldId="1317"/>
            <ac:spMk id="31" creationId="{7611B071-B783-B685-15E4-611F05F5398A}"/>
          </ac:spMkLst>
        </pc:spChg>
      </pc:sldChg>
      <pc:sldChg chg="modSp add mod">
        <pc:chgData name="Dr.Alaeldin Elgizuli" userId="0ae9b7cacb5388bf" providerId="LiveId" clId="{A959DF0C-C5EC-4BE8-9EED-BB14591C6BA4}" dt="2025-06-14T02:34:56.104" v="881" actId="20577"/>
        <pc:sldMkLst>
          <pc:docMk/>
          <pc:sldMk cId="2975613074" sldId="1318"/>
        </pc:sldMkLst>
        <pc:spChg chg="mod">
          <ac:chgData name="Dr.Alaeldin Elgizuli" userId="0ae9b7cacb5388bf" providerId="LiveId" clId="{A959DF0C-C5EC-4BE8-9EED-BB14591C6BA4}" dt="2025-06-14T02:31:49.201" v="832" actId="782"/>
          <ac:spMkLst>
            <pc:docMk/>
            <pc:sldMk cId="2975613074" sldId="1318"/>
            <ac:spMk id="25" creationId="{D147C5AD-82C7-E358-8F6D-C676ADA8D6D7}"/>
          </ac:spMkLst>
        </pc:spChg>
        <pc:spChg chg="mod">
          <ac:chgData name="Dr.Alaeldin Elgizuli" userId="0ae9b7cacb5388bf" providerId="LiveId" clId="{A959DF0C-C5EC-4BE8-9EED-BB14591C6BA4}" dt="2025-06-14T02:34:56.104" v="881" actId="20577"/>
          <ac:spMkLst>
            <pc:docMk/>
            <pc:sldMk cId="2975613074" sldId="1318"/>
            <ac:spMk id="31" creationId="{6733C247-8D9C-6E2F-F705-408D580B5285}"/>
          </ac:spMkLst>
        </pc:spChg>
      </pc:sldChg>
      <pc:sldChg chg="modSp add mod">
        <pc:chgData name="Dr.Alaeldin Elgizuli" userId="0ae9b7cacb5388bf" providerId="LiveId" clId="{A959DF0C-C5EC-4BE8-9EED-BB14591C6BA4}" dt="2025-06-14T02:11:36.166" v="470" actId="255"/>
        <pc:sldMkLst>
          <pc:docMk/>
          <pc:sldMk cId="332623623" sldId="1319"/>
        </pc:sldMkLst>
        <pc:spChg chg="mod">
          <ac:chgData name="Dr.Alaeldin Elgizuli" userId="0ae9b7cacb5388bf" providerId="LiveId" clId="{A959DF0C-C5EC-4BE8-9EED-BB14591C6BA4}" dt="2025-06-14T02:11:36.166" v="470" actId="255"/>
          <ac:spMkLst>
            <pc:docMk/>
            <pc:sldMk cId="332623623" sldId="1319"/>
            <ac:spMk id="31" creationId="{24FF08CF-217C-136B-BD22-8357C13B2F13}"/>
          </ac:spMkLst>
        </pc:spChg>
      </pc:sldChg>
      <pc:sldChg chg="modSp add mod">
        <pc:chgData name="Dr.Alaeldin Elgizuli" userId="0ae9b7cacb5388bf" providerId="LiveId" clId="{A959DF0C-C5EC-4BE8-9EED-BB14591C6BA4}" dt="2025-06-14T02:28:40.472" v="826" actId="14100"/>
        <pc:sldMkLst>
          <pc:docMk/>
          <pc:sldMk cId="2591069729" sldId="1320"/>
        </pc:sldMkLst>
        <pc:spChg chg="mod">
          <ac:chgData name="Dr.Alaeldin Elgizuli" userId="0ae9b7cacb5388bf" providerId="LiveId" clId="{A959DF0C-C5EC-4BE8-9EED-BB14591C6BA4}" dt="2025-06-14T02:27:20.343" v="810" actId="6549"/>
          <ac:spMkLst>
            <pc:docMk/>
            <pc:sldMk cId="2591069729" sldId="1320"/>
            <ac:spMk id="25" creationId="{4F3CFB19-EF9E-7861-61A9-8C110DBB6A3F}"/>
          </ac:spMkLst>
        </pc:spChg>
        <pc:spChg chg="mod">
          <ac:chgData name="Dr.Alaeldin Elgizuli" userId="0ae9b7cacb5388bf" providerId="LiveId" clId="{A959DF0C-C5EC-4BE8-9EED-BB14591C6BA4}" dt="2025-06-14T02:28:40.472" v="826" actId="14100"/>
          <ac:spMkLst>
            <pc:docMk/>
            <pc:sldMk cId="2591069729" sldId="1320"/>
            <ac:spMk id="31" creationId="{659E10AA-E4DF-FF6F-DC72-FEB7CE13718F}"/>
          </ac:spMkLst>
        </pc:spChg>
      </pc:sldChg>
      <pc:sldChg chg="modSp add mod">
        <pc:chgData name="Dr.Alaeldin Elgizuli" userId="0ae9b7cacb5388bf" providerId="LiveId" clId="{A959DF0C-C5EC-4BE8-9EED-BB14591C6BA4}" dt="2025-06-14T02:17:07.860" v="575" actId="12"/>
        <pc:sldMkLst>
          <pc:docMk/>
          <pc:sldMk cId="2456873668" sldId="1321"/>
        </pc:sldMkLst>
        <pc:spChg chg="mod">
          <ac:chgData name="Dr.Alaeldin Elgizuli" userId="0ae9b7cacb5388bf" providerId="LiveId" clId="{A959DF0C-C5EC-4BE8-9EED-BB14591C6BA4}" dt="2025-06-14T02:14:51.825" v="521" actId="14100"/>
          <ac:spMkLst>
            <pc:docMk/>
            <pc:sldMk cId="2456873668" sldId="1321"/>
            <ac:spMk id="25" creationId="{BE1D51CE-4F16-BF11-86CE-A872876CE74F}"/>
          </ac:spMkLst>
        </pc:spChg>
        <pc:spChg chg="mod">
          <ac:chgData name="Dr.Alaeldin Elgizuli" userId="0ae9b7cacb5388bf" providerId="LiveId" clId="{A959DF0C-C5EC-4BE8-9EED-BB14591C6BA4}" dt="2025-06-14T02:17:07.860" v="575" actId="12"/>
          <ac:spMkLst>
            <pc:docMk/>
            <pc:sldMk cId="2456873668" sldId="1321"/>
            <ac:spMk id="31" creationId="{04AA3411-7A50-3774-1D22-9BDB302AB070}"/>
          </ac:spMkLst>
        </pc:spChg>
      </pc:sldChg>
      <pc:sldChg chg="modSp add mod">
        <pc:chgData name="Dr.Alaeldin Elgizuli" userId="0ae9b7cacb5388bf" providerId="LiveId" clId="{A959DF0C-C5EC-4BE8-9EED-BB14591C6BA4}" dt="2025-06-14T02:25:20.522" v="800" actId="14100"/>
        <pc:sldMkLst>
          <pc:docMk/>
          <pc:sldMk cId="4053898839" sldId="1322"/>
        </pc:sldMkLst>
        <pc:spChg chg="mod">
          <ac:chgData name="Dr.Alaeldin Elgizuli" userId="0ae9b7cacb5388bf" providerId="LiveId" clId="{A959DF0C-C5EC-4BE8-9EED-BB14591C6BA4}" dt="2025-06-14T02:24:56.627" v="799" actId="122"/>
          <ac:spMkLst>
            <pc:docMk/>
            <pc:sldMk cId="4053898839" sldId="1322"/>
            <ac:spMk id="25" creationId="{4F6EF2AF-D221-DD19-5877-EB4BF9910F18}"/>
          </ac:spMkLst>
        </pc:spChg>
        <pc:spChg chg="mod">
          <ac:chgData name="Dr.Alaeldin Elgizuli" userId="0ae9b7cacb5388bf" providerId="LiveId" clId="{A959DF0C-C5EC-4BE8-9EED-BB14591C6BA4}" dt="2025-06-14T02:25:20.522" v="800" actId="14100"/>
          <ac:spMkLst>
            <pc:docMk/>
            <pc:sldMk cId="4053898839" sldId="1322"/>
            <ac:spMk id="31" creationId="{770F192C-963F-0E0B-2626-DE33B3DE8179}"/>
          </ac:spMkLst>
        </pc:spChg>
      </pc:sldChg>
      <pc:sldChg chg="modSp add mod">
        <pc:chgData name="Dr.Alaeldin Elgizuli" userId="0ae9b7cacb5388bf" providerId="LiveId" clId="{A959DF0C-C5EC-4BE8-9EED-BB14591C6BA4}" dt="2025-06-14T02:40:49.571" v="1046" actId="6549"/>
        <pc:sldMkLst>
          <pc:docMk/>
          <pc:sldMk cId="2811075007" sldId="1323"/>
        </pc:sldMkLst>
        <pc:spChg chg="mod">
          <ac:chgData name="Dr.Alaeldin Elgizuli" userId="0ae9b7cacb5388bf" providerId="LiveId" clId="{A959DF0C-C5EC-4BE8-9EED-BB14591C6BA4}" dt="2025-06-14T02:36:27.302" v="916" actId="6549"/>
          <ac:spMkLst>
            <pc:docMk/>
            <pc:sldMk cId="2811075007" sldId="1323"/>
            <ac:spMk id="25" creationId="{C34844D2-8E40-6744-2CA7-7D73E0DF2FF1}"/>
          </ac:spMkLst>
        </pc:spChg>
        <pc:spChg chg="mod">
          <ac:chgData name="Dr.Alaeldin Elgizuli" userId="0ae9b7cacb5388bf" providerId="LiveId" clId="{A959DF0C-C5EC-4BE8-9EED-BB14591C6BA4}" dt="2025-06-14T02:40:49.571" v="1046" actId="6549"/>
          <ac:spMkLst>
            <pc:docMk/>
            <pc:sldMk cId="2811075007" sldId="1323"/>
            <ac:spMk id="31" creationId="{C69BE97F-2922-3B2B-C3A2-D3F0A85D683F}"/>
          </ac:spMkLst>
        </pc:spChg>
      </pc:sldChg>
      <pc:sldChg chg="modSp add mod">
        <pc:chgData name="Dr.Alaeldin Elgizuli" userId="0ae9b7cacb5388bf" providerId="LiveId" clId="{A959DF0C-C5EC-4BE8-9EED-BB14591C6BA4}" dt="2025-06-14T03:18:09.647" v="1718" actId="6549"/>
        <pc:sldMkLst>
          <pc:docMk/>
          <pc:sldMk cId="345426452" sldId="1324"/>
        </pc:sldMkLst>
        <pc:spChg chg="mod">
          <ac:chgData name="Dr.Alaeldin Elgizuli" userId="0ae9b7cacb5388bf" providerId="LiveId" clId="{A959DF0C-C5EC-4BE8-9EED-BB14591C6BA4}" dt="2025-06-14T03:16:48.712" v="1701"/>
          <ac:spMkLst>
            <pc:docMk/>
            <pc:sldMk cId="345426452" sldId="1324"/>
            <ac:spMk id="25" creationId="{01309E58-9AFC-C52A-6FBC-B98AB108F46F}"/>
          </ac:spMkLst>
        </pc:spChg>
        <pc:spChg chg="mod">
          <ac:chgData name="Dr.Alaeldin Elgizuli" userId="0ae9b7cacb5388bf" providerId="LiveId" clId="{A959DF0C-C5EC-4BE8-9EED-BB14591C6BA4}" dt="2025-06-14T03:18:09.647" v="1718" actId="6549"/>
          <ac:spMkLst>
            <pc:docMk/>
            <pc:sldMk cId="345426452" sldId="1324"/>
            <ac:spMk id="31" creationId="{A47892F0-B1AD-C00F-2D71-353F99DF7FB3}"/>
          </ac:spMkLst>
        </pc:spChg>
      </pc:sldChg>
      <pc:sldChg chg="modSp add mod">
        <pc:chgData name="Dr.Alaeldin Elgizuli" userId="0ae9b7cacb5388bf" providerId="LiveId" clId="{A959DF0C-C5EC-4BE8-9EED-BB14591C6BA4}" dt="2025-06-14T03:20:13.359" v="1749" actId="6549"/>
        <pc:sldMkLst>
          <pc:docMk/>
          <pc:sldMk cId="3014015973" sldId="1325"/>
        </pc:sldMkLst>
        <pc:spChg chg="mod">
          <ac:chgData name="Dr.Alaeldin Elgizuli" userId="0ae9b7cacb5388bf" providerId="LiveId" clId="{A959DF0C-C5EC-4BE8-9EED-BB14591C6BA4}" dt="2025-06-14T03:18:34.673" v="1721" actId="20577"/>
          <ac:spMkLst>
            <pc:docMk/>
            <pc:sldMk cId="3014015973" sldId="1325"/>
            <ac:spMk id="25" creationId="{884A2DC7-2978-238C-ACDE-3EB378C3F7F9}"/>
          </ac:spMkLst>
        </pc:spChg>
        <pc:spChg chg="mod">
          <ac:chgData name="Dr.Alaeldin Elgizuli" userId="0ae9b7cacb5388bf" providerId="LiveId" clId="{A959DF0C-C5EC-4BE8-9EED-BB14591C6BA4}" dt="2025-06-14T03:20:13.359" v="1749" actId="6549"/>
          <ac:spMkLst>
            <pc:docMk/>
            <pc:sldMk cId="3014015973" sldId="1325"/>
            <ac:spMk id="31" creationId="{7A7099DC-9019-9FDB-31DE-BEB98EE53EA2}"/>
          </ac:spMkLst>
        </pc:spChg>
      </pc:sldChg>
      <pc:sldChg chg="modSp add mod">
        <pc:chgData name="Dr.Alaeldin Elgizuli" userId="0ae9b7cacb5388bf" providerId="LiveId" clId="{A959DF0C-C5EC-4BE8-9EED-BB14591C6BA4}" dt="2025-06-14T03:53:50.431" v="2300" actId="6549"/>
        <pc:sldMkLst>
          <pc:docMk/>
          <pc:sldMk cId="2701305112" sldId="1326"/>
        </pc:sldMkLst>
        <pc:spChg chg="mod">
          <ac:chgData name="Dr.Alaeldin Elgizuli" userId="0ae9b7cacb5388bf" providerId="LiveId" clId="{A959DF0C-C5EC-4BE8-9EED-BB14591C6BA4}" dt="2025-06-14T03:20:54.844" v="1777" actId="20577"/>
          <ac:spMkLst>
            <pc:docMk/>
            <pc:sldMk cId="2701305112" sldId="1326"/>
            <ac:spMk id="25" creationId="{D500EA55-9E8F-E470-FC56-C02261306522}"/>
          </ac:spMkLst>
        </pc:spChg>
        <pc:spChg chg="mod">
          <ac:chgData name="Dr.Alaeldin Elgizuli" userId="0ae9b7cacb5388bf" providerId="LiveId" clId="{A959DF0C-C5EC-4BE8-9EED-BB14591C6BA4}" dt="2025-06-14T03:53:50.431" v="2300" actId="6549"/>
          <ac:spMkLst>
            <pc:docMk/>
            <pc:sldMk cId="2701305112" sldId="1326"/>
            <ac:spMk id="31" creationId="{EBB92F91-249C-ED49-2B43-F620B4DEC0D3}"/>
          </ac:spMkLst>
        </pc:spChg>
      </pc:sldChg>
      <pc:sldChg chg="modSp add mod">
        <pc:chgData name="Dr.Alaeldin Elgizuli" userId="0ae9b7cacb5388bf" providerId="LiveId" clId="{A959DF0C-C5EC-4BE8-9EED-BB14591C6BA4}" dt="2025-06-14T02:47:55.314" v="1150" actId="113"/>
        <pc:sldMkLst>
          <pc:docMk/>
          <pc:sldMk cId="3738231867" sldId="1327"/>
        </pc:sldMkLst>
        <pc:spChg chg="mod">
          <ac:chgData name="Dr.Alaeldin Elgizuli" userId="0ae9b7cacb5388bf" providerId="LiveId" clId="{A959DF0C-C5EC-4BE8-9EED-BB14591C6BA4}" dt="2025-06-14T02:42:48.793" v="1085" actId="14100"/>
          <ac:spMkLst>
            <pc:docMk/>
            <pc:sldMk cId="3738231867" sldId="1327"/>
            <ac:spMk id="25" creationId="{6CABDEAA-72F6-EC97-1B26-FD3732EF1D59}"/>
          </ac:spMkLst>
        </pc:spChg>
        <pc:spChg chg="mod">
          <ac:chgData name="Dr.Alaeldin Elgizuli" userId="0ae9b7cacb5388bf" providerId="LiveId" clId="{A959DF0C-C5EC-4BE8-9EED-BB14591C6BA4}" dt="2025-06-14T02:47:55.314" v="1150" actId="113"/>
          <ac:spMkLst>
            <pc:docMk/>
            <pc:sldMk cId="3738231867" sldId="1327"/>
            <ac:spMk id="31" creationId="{7BF45AE2-940F-52A7-A70C-2C64629FCBD6}"/>
          </ac:spMkLst>
        </pc:spChg>
      </pc:sldChg>
      <pc:sldChg chg="modSp add mod">
        <pc:chgData name="Dr.Alaeldin Elgizuli" userId="0ae9b7cacb5388bf" providerId="LiveId" clId="{A959DF0C-C5EC-4BE8-9EED-BB14591C6BA4}" dt="2025-06-14T02:59:16.556" v="1361" actId="12"/>
        <pc:sldMkLst>
          <pc:docMk/>
          <pc:sldMk cId="299344308" sldId="1328"/>
        </pc:sldMkLst>
        <pc:spChg chg="mod">
          <ac:chgData name="Dr.Alaeldin Elgizuli" userId="0ae9b7cacb5388bf" providerId="LiveId" clId="{A959DF0C-C5EC-4BE8-9EED-BB14591C6BA4}" dt="2025-06-14T02:57:45.089" v="1340" actId="6549"/>
          <ac:spMkLst>
            <pc:docMk/>
            <pc:sldMk cId="299344308" sldId="1328"/>
            <ac:spMk id="25" creationId="{B51487C6-E0DB-CC52-1641-7A58201402D1}"/>
          </ac:spMkLst>
        </pc:spChg>
        <pc:spChg chg="mod">
          <ac:chgData name="Dr.Alaeldin Elgizuli" userId="0ae9b7cacb5388bf" providerId="LiveId" clId="{A959DF0C-C5EC-4BE8-9EED-BB14591C6BA4}" dt="2025-06-14T02:59:16.556" v="1361" actId="12"/>
          <ac:spMkLst>
            <pc:docMk/>
            <pc:sldMk cId="299344308" sldId="1328"/>
            <ac:spMk id="31" creationId="{437A72F4-F3D8-A5AB-49D3-59DDC146A2F1}"/>
          </ac:spMkLst>
        </pc:spChg>
      </pc:sldChg>
      <pc:sldChg chg="modSp add del mod">
        <pc:chgData name="Dr.Alaeldin Elgizuli" userId="0ae9b7cacb5388bf" providerId="LiveId" clId="{A959DF0C-C5EC-4BE8-9EED-BB14591C6BA4}" dt="2025-06-14T03:54:36.277" v="2301" actId="47"/>
        <pc:sldMkLst>
          <pc:docMk/>
          <pc:sldMk cId="2135326888" sldId="1329"/>
        </pc:sldMkLst>
      </pc:sldChg>
      <pc:sldChg chg="add del">
        <pc:chgData name="Dr.Alaeldin Elgizuli" userId="0ae9b7cacb5388bf" providerId="LiveId" clId="{A959DF0C-C5EC-4BE8-9EED-BB14591C6BA4}" dt="2025-06-14T03:16:55.352" v="1702" actId="47"/>
        <pc:sldMkLst>
          <pc:docMk/>
          <pc:sldMk cId="4168685213" sldId="1330"/>
        </pc:sldMkLst>
      </pc:sldChg>
      <pc:sldChg chg="modSp add mod">
        <pc:chgData name="Dr.Alaeldin Elgizuli" userId="0ae9b7cacb5388bf" providerId="LiveId" clId="{A959DF0C-C5EC-4BE8-9EED-BB14591C6BA4}" dt="2025-06-14T02:51:28.452" v="1253" actId="14100"/>
        <pc:sldMkLst>
          <pc:docMk/>
          <pc:sldMk cId="2345913973" sldId="1331"/>
        </pc:sldMkLst>
        <pc:spChg chg="mod">
          <ac:chgData name="Dr.Alaeldin Elgizuli" userId="0ae9b7cacb5388bf" providerId="LiveId" clId="{A959DF0C-C5EC-4BE8-9EED-BB14591C6BA4}" dt="2025-06-14T02:49:08.815" v="1155" actId="14100"/>
          <ac:spMkLst>
            <pc:docMk/>
            <pc:sldMk cId="2345913973" sldId="1331"/>
            <ac:spMk id="25" creationId="{81BD1FAD-16BA-8BCB-5DB9-9AE03A9EC675}"/>
          </ac:spMkLst>
        </pc:spChg>
        <pc:spChg chg="mod">
          <ac:chgData name="Dr.Alaeldin Elgizuli" userId="0ae9b7cacb5388bf" providerId="LiveId" clId="{A959DF0C-C5EC-4BE8-9EED-BB14591C6BA4}" dt="2025-06-14T02:51:28.452" v="1253" actId="14100"/>
          <ac:spMkLst>
            <pc:docMk/>
            <pc:sldMk cId="2345913973" sldId="1331"/>
            <ac:spMk id="31" creationId="{1A0CF953-F57F-E67E-0139-4F96E7BC64A7}"/>
          </ac:spMkLst>
        </pc:spChg>
      </pc:sldChg>
      <pc:sldChg chg="modSp add mod">
        <pc:chgData name="Dr.Alaeldin Elgizuli" userId="0ae9b7cacb5388bf" providerId="LiveId" clId="{A959DF0C-C5EC-4BE8-9EED-BB14591C6BA4}" dt="2025-06-14T03:58:03.371" v="2325" actId="13900"/>
        <pc:sldMkLst>
          <pc:docMk/>
          <pc:sldMk cId="1533675850" sldId="1332"/>
        </pc:sldMkLst>
        <pc:spChg chg="mod">
          <ac:chgData name="Dr.Alaeldin Elgizuli" userId="0ae9b7cacb5388bf" providerId="LiveId" clId="{A959DF0C-C5EC-4BE8-9EED-BB14591C6BA4}" dt="2025-06-14T02:54:57.978" v="1301" actId="14100"/>
          <ac:spMkLst>
            <pc:docMk/>
            <pc:sldMk cId="1533675850" sldId="1332"/>
            <ac:spMk id="25" creationId="{9FC22474-4C77-DC45-49E4-4B8E1F4412C3}"/>
          </ac:spMkLst>
        </pc:spChg>
        <pc:spChg chg="mod">
          <ac:chgData name="Dr.Alaeldin Elgizuli" userId="0ae9b7cacb5388bf" providerId="LiveId" clId="{A959DF0C-C5EC-4BE8-9EED-BB14591C6BA4}" dt="2025-06-14T03:58:03.371" v="2325" actId="13900"/>
          <ac:spMkLst>
            <pc:docMk/>
            <pc:sldMk cId="1533675850" sldId="1332"/>
            <ac:spMk id="31" creationId="{BF6163CF-296E-D347-0315-D66FC292F1D5}"/>
          </ac:spMkLst>
        </pc:spChg>
      </pc:sldChg>
      <pc:sldChg chg="modSp add mod">
        <pc:chgData name="Dr.Alaeldin Elgizuli" userId="0ae9b7cacb5388bf" providerId="LiveId" clId="{A959DF0C-C5EC-4BE8-9EED-BB14591C6BA4}" dt="2025-06-14T03:58:32.107" v="2326" actId="13900"/>
        <pc:sldMkLst>
          <pc:docMk/>
          <pc:sldMk cId="851408008" sldId="1333"/>
        </pc:sldMkLst>
        <pc:spChg chg="mod">
          <ac:chgData name="Dr.Alaeldin Elgizuli" userId="0ae9b7cacb5388bf" providerId="LiveId" clId="{A959DF0C-C5EC-4BE8-9EED-BB14591C6BA4}" dt="2025-06-14T03:00:26.820" v="1389" actId="121"/>
          <ac:spMkLst>
            <pc:docMk/>
            <pc:sldMk cId="851408008" sldId="1333"/>
            <ac:spMk id="25" creationId="{AE5289CA-156B-C5EA-46EF-B6E61B314842}"/>
          </ac:spMkLst>
        </pc:spChg>
        <pc:spChg chg="mod">
          <ac:chgData name="Dr.Alaeldin Elgizuli" userId="0ae9b7cacb5388bf" providerId="LiveId" clId="{A959DF0C-C5EC-4BE8-9EED-BB14591C6BA4}" dt="2025-06-14T03:58:32.107" v="2326" actId="13900"/>
          <ac:spMkLst>
            <pc:docMk/>
            <pc:sldMk cId="851408008" sldId="1333"/>
            <ac:spMk id="31" creationId="{6F2AEAF2-8C39-B4D4-140B-7844C068425E}"/>
          </ac:spMkLst>
        </pc:spChg>
      </pc:sldChg>
      <pc:sldChg chg="modSp add mod">
        <pc:chgData name="Dr.Alaeldin Elgizuli" userId="0ae9b7cacb5388bf" providerId="LiveId" clId="{A959DF0C-C5EC-4BE8-9EED-BB14591C6BA4}" dt="2025-06-14T04:03:27.941" v="2372" actId="14100"/>
        <pc:sldMkLst>
          <pc:docMk/>
          <pc:sldMk cId="908544450" sldId="1334"/>
        </pc:sldMkLst>
        <pc:spChg chg="mod">
          <ac:chgData name="Dr.Alaeldin Elgizuli" userId="0ae9b7cacb5388bf" providerId="LiveId" clId="{A959DF0C-C5EC-4BE8-9EED-BB14591C6BA4}" dt="2025-06-14T04:03:27.941" v="2372" actId="14100"/>
          <ac:spMkLst>
            <pc:docMk/>
            <pc:sldMk cId="908544450" sldId="1334"/>
            <ac:spMk id="31" creationId="{B977BB9F-D5A9-6DCB-5072-0B8EEBA9C596}"/>
          </ac:spMkLst>
        </pc:spChg>
      </pc:sldChg>
      <pc:sldChg chg="modSp add mod">
        <pc:chgData name="Dr.Alaeldin Elgizuli" userId="0ae9b7cacb5388bf" providerId="LiveId" clId="{A959DF0C-C5EC-4BE8-9EED-BB14591C6BA4}" dt="2025-06-14T04:08:33.464" v="2411" actId="14100"/>
        <pc:sldMkLst>
          <pc:docMk/>
          <pc:sldMk cId="824995252" sldId="1335"/>
        </pc:sldMkLst>
        <pc:spChg chg="mod">
          <ac:chgData name="Dr.Alaeldin Elgizuli" userId="0ae9b7cacb5388bf" providerId="LiveId" clId="{A959DF0C-C5EC-4BE8-9EED-BB14591C6BA4}" dt="2025-06-14T04:08:33.464" v="2411" actId="14100"/>
          <ac:spMkLst>
            <pc:docMk/>
            <pc:sldMk cId="824995252" sldId="1335"/>
            <ac:spMk id="31" creationId="{2A961591-E553-5676-47A5-756512A87FAD}"/>
          </ac:spMkLst>
        </pc:spChg>
      </pc:sldChg>
      <pc:sldChg chg="modSp add mod">
        <pc:chgData name="Dr.Alaeldin Elgizuli" userId="0ae9b7cacb5388bf" providerId="LiveId" clId="{A959DF0C-C5EC-4BE8-9EED-BB14591C6BA4}" dt="2025-06-14T03:54:54.177" v="2302" actId="6549"/>
        <pc:sldMkLst>
          <pc:docMk/>
          <pc:sldMk cId="49269275" sldId="1336"/>
        </pc:sldMkLst>
        <pc:spChg chg="mod">
          <ac:chgData name="Dr.Alaeldin Elgizuli" userId="0ae9b7cacb5388bf" providerId="LiveId" clId="{A959DF0C-C5EC-4BE8-9EED-BB14591C6BA4}" dt="2025-06-14T03:54:54.177" v="2302" actId="6549"/>
          <ac:spMkLst>
            <pc:docMk/>
            <pc:sldMk cId="49269275" sldId="1336"/>
            <ac:spMk id="31" creationId="{3AD6336A-4E4A-F2C9-6816-0CDE96E9B3BC}"/>
          </ac:spMkLst>
        </pc:spChg>
      </pc:sldChg>
      <pc:sldChg chg="modSp add mod">
        <pc:chgData name="Dr.Alaeldin Elgizuli" userId="0ae9b7cacb5388bf" providerId="LiveId" clId="{A959DF0C-C5EC-4BE8-9EED-BB14591C6BA4}" dt="2025-06-14T03:10:51.742" v="1626" actId="14100"/>
        <pc:sldMkLst>
          <pc:docMk/>
          <pc:sldMk cId="1339244853" sldId="1337"/>
        </pc:sldMkLst>
        <pc:spChg chg="mod">
          <ac:chgData name="Dr.Alaeldin Elgizuli" userId="0ae9b7cacb5388bf" providerId="LiveId" clId="{A959DF0C-C5EC-4BE8-9EED-BB14591C6BA4}" dt="2025-06-14T03:10:51.742" v="1626" actId="14100"/>
          <ac:spMkLst>
            <pc:docMk/>
            <pc:sldMk cId="1339244853" sldId="1337"/>
            <ac:spMk id="31" creationId="{1918FEFB-1042-5D06-40F5-F9883C19699C}"/>
          </ac:spMkLst>
        </pc:spChg>
      </pc:sldChg>
      <pc:sldChg chg="modSp add mod">
        <pc:chgData name="Dr.Alaeldin Elgizuli" userId="0ae9b7cacb5388bf" providerId="LiveId" clId="{A959DF0C-C5EC-4BE8-9EED-BB14591C6BA4}" dt="2025-06-14T03:17:17.747" v="1704" actId="20577"/>
        <pc:sldMkLst>
          <pc:docMk/>
          <pc:sldMk cId="2338091506" sldId="1338"/>
        </pc:sldMkLst>
        <pc:spChg chg="mod">
          <ac:chgData name="Dr.Alaeldin Elgizuli" userId="0ae9b7cacb5388bf" providerId="LiveId" clId="{A959DF0C-C5EC-4BE8-9EED-BB14591C6BA4}" dt="2025-06-14T03:17:17.747" v="1704" actId="20577"/>
          <ac:spMkLst>
            <pc:docMk/>
            <pc:sldMk cId="2338091506" sldId="1338"/>
            <ac:spMk id="25" creationId="{859C592E-3549-7EA4-0941-3AD88AD0B026}"/>
          </ac:spMkLst>
        </pc:spChg>
      </pc:sldChg>
      <pc:sldChg chg="modSp add mod">
        <pc:chgData name="Dr.Alaeldin Elgizuli" userId="0ae9b7cacb5388bf" providerId="LiveId" clId="{A959DF0C-C5EC-4BE8-9EED-BB14591C6BA4}" dt="2025-06-14T03:28:22.071" v="1924" actId="2710"/>
        <pc:sldMkLst>
          <pc:docMk/>
          <pc:sldMk cId="493244145" sldId="1339"/>
        </pc:sldMkLst>
      </pc:sldChg>
      <pc:sldChg chg="modSp add mod">
        <pc:chgData name="Dr.Alaeldin Elgizuli" userId="0ae9b7cacb5388bf" providerId="LiveId" clId="{A959DF0C-C5EC-4BE8-9EED-BB14591C6BA4}" dt="2025-06-14T03:31:43.119" v="1966" actId="6549"/>
        <pc:sldMkLst>
          <pc:docMk/>
          <pc:sldMk cId="921625968" sldId="1340"/>
        </pc:sldMkLst>
      </pc:sldChg>
      <pc:sldChg chg="add del">
        <pc:chgData name="Dr.Alaeldin Elgizuli" userId="0ae9b7cacb5388bf" providerId="LiveId" clId="{A959DF0C-C5EC-4BE8-9EED-BB14591C6BA4}" dt="2025-06-14T03:48:29.215" v="2214" actId="47"/>
        <pc:sldMkLst>
          <pc:docMk/>
          <pc:sldMk cId="4165058017" sldId="1341"/>
        </pc:sldMkLst>
      </pc:sldChg>
      <pc:sldChg chg="addSp modSp add mod">
        <pc:chgData name="Dr.Alaeldin Elgizuli" userId="0ae9b7cacb5388bf" providerId="LiveId" clId="{A959DF0C-C5EC-4BE8-9EED-BB14591C6BA4}" dt="2025-06-14T03:48:21.585" v="2212" actId="20577"/>
        <pc:sldMkLst>
          <pc:docMk/>
          <pc:sldMk cId="2596038772" sldId="1342"/>
        </pc:sldMkLst>
        <pc:spChg chg="mod">
          <ac:chgData name="Dr.Alaeldin Elgizuli" userId="0ae9b7cacb5388bf" providerId="LiveId" clId="{A959DF0C-C5EC-4BE8-9EED-BB14591C6BA4}" dt="2025-06-14T03:40:12.166" v="2070"/>
          <ac:spMkLst>
            <pc:docMk/>
            <pc:sldMk cId="2596038772" sldId="1342"/>
            <ac:spMk id="25" creationId="{76832A1C-6C25-B8FA-D9A2-0F72CBDCAB76}"/>
          </ac:spMkLst>
        </pc:spChg>
        <pc:spChg chg="mod">
          <ac:chgData name="Dr.Alaeldin Elgizuli" userId="0ae9b7cacb5388bf" providerId="LiveId" clId="{A959DF0C-C5EC-4BE8-9EED-BB14591C6BA4}" dt="2025-06-14T03:48:21.585" v="2212" actId="20577"/>
          <ac:spMkLst>
            <pc:docMk/>
            <pc:sldMk cId="2596038772" sldId="1342"/>
            <ac:spMk id="31" creationId="{DCF302E6-96B4-56B6-527E-09F924F786DB}"/>
          </ac:spMkLst>
        </pc:spChg>
      </pc:sldChg>
      <pc:sldChg chg="add del">
        <pc:chgData name="Dr.Alaeldin Elgizuli" userId="0ae9b7cacb5388bf" providerId="LiveId" clId="{A959DF0C-C5EC-4BE8-9EED-BB14591C6BA4}" dt="2025-06-14T03:48:28.422" v="2213" actId="47"/>
        <pc:sldMkLst>
          <pc:docMk/>
          <pc:sldMk cId="1364929898" sldId="1343"/>
        </pc:sldMkLst>
      </pc:sldChg>
      <pc:sldChg chg="modSp add mod">
        <pc:chgData name="Dr.Alaeldin Elgizuli" userId="0ae9b7cacb5388bf" providerId="LiveId" clId="{A959DF0C-C5EC-4BE8-9EED-BB14591C6BA4}" dt="2025-06-14T03:34:37.857" v="1998" actId="14100"/>
        <pc:sldMkLst>
          <pc:docMk/>
          <pc:sldMk cId="1393405597" sldId="1344"/>
        </pc:sldMkLst>
      </pc:sldChg>
      <pc:sldChg chg="modSp add mod">
        <pc:chgData name="Dr.Alaeldin Elgizuli" userId="0ae9b7cacb5388bf" providerId="LiveId" clId="{A959DF0C-C5EC-4BE8-9EED-BB14591C6BA4}" dt="2025-06-14T03:36:39.691" v="2030" actId="20577"/>
        <pc:sldMkLst>
          <pc:docMk/>
          <pc:sldMk cId="416578451" sldId="1345"/>
        </pc:sldMkLst>
      </pc:sldChg>
      <pc:sldChg chg="modSp add mod">
        <pc:chgData name="Dr.Alaeldin Elgizuli" userId="0ae9b7cacb5388bf" providerId="LiveId" clId="{A959DF0C-C5EC-4BE8-9EED-BB14591C6BA4}" dt="2025-06-14T03:39:22.165" v="2067" actId="2710"/>
        <pc:sldMkLst>
          <pc:docMk/>
          <pc:sldMk cId="185987675" sldId="134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F58A5-993D-0765-34DF-C3539FE81C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685846-BC16-2B88-73E6-4C06ADA82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843940-3254-16F8-80F0-E29C2C08CC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8B42E5-4A66-7BBF-C5AF-6C25FE79F5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6475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038F4-6EA1-4389-7926-9347E534E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E6DA8-39EB-AF50-20BB-ADD5CEABA4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F1B051-2F76-238F-63CB-57629B6EE3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EA24B6-8AC1-EFBB-3E6B-0A5DDCD280C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1760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06729-6E5E-1069-534D-67B4B30E41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4B236-C892-C1EE-DFC9-50168A5B1D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A0712E-BA58-7AF4-93E3-0765755DC7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3E415E-2887-1095-8D47-6DC49BCE06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1279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4E1D-42A5-79F1-7660-6DDCE11A77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26A136-799F-0E71-1369-4BD023832B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72D67D-0589-5947-6BBB-E6EDB54244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18186F-1404-FCBF-2488-E191A765E1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7844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562E7-1969-31B1-4A63-35AAF3C75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4F841-27B7-1BC9-7092-787CF96DD9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A20F81-2D9B-B990-72F7-5A8035A57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7BA136-2324-357B-0169-BFE764A522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847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3AEB5-CB4B-551C-B8B2-9F10885F8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369284-1A49-1AD0-5616-F973C3FDC3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E0B584-55A7-F27F-7645-55C569230C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1A0D63-3206-32DF-A145-4671A90118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375404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D865F-9AAC-4759-3CA5-2CDCEF1DE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C213A-AACB-A760-8007-E874E9D1F9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772529-334C-1785-A745-26E3D1B735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D23DB8-F915-344D-6E90-18C201B389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76267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71BEB-4B52-1037-8665-BEFA334B1B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67DBF-AB7F-7B5F-6ACE-56D6AA94F4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9E5AD6-F243-D4DC-86A5-75F92974AB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5E40F0-9A51-FCC2-2999-80333CB82B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4158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FCFBB-8024-15A6-0108-8EED03E71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9DE56-BFF9-45FC-9EEA-9B86488FA4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BF850D-EF46-DD99-5686-AC2A803263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BE9CA2-DF72-3BD8-4702-5A250A37C8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0711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66D9D-41BD-E0A0-9790-37D27D7D8F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7F5457-E953-94FE-7EE2-F18A6C8EC8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B9614-5013-DEE5-7D7F-C5C282D75F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C0935B-FFF1-05C6-634C-6CEB027A77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0831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CAEC4-DDB4-DC61-CD4D-4D549415C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0E5014-5111-A386-3AAC-115C58C8F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73B14-A4A1-C009-21F8-9FD1ED1C8E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59F23D-E9F4-6846-72AA-4010EFD01C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4952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CA835-E154-FE7C-D7F8-26320482D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EE9474-9F66-C2CB-B931-30D2781966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695AF-CE8D-A19D-C4F7-D19D51AD8E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339060-134C-02E4-DD86-DD5CF178B6F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86937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83552-D05E-D391-7522-AF57D971C7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22DCE2-D889-731D-1643-270E78017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0B4C9D-2044-1E95-0A5A-39C46F81FE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5A1055-4CE6-020A-37DE-C4EAEB8B1B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7894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C79A3-B14D-C703-5038-84AEE3853F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A921D7-3E45-3A93-6F15-C7D22173B0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971234-4A42-5C0D-C622-B328ABF2FA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C5F8AE-C46E-D0CC-084D-4D68BF9D80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0389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FDA0B-E70A-24C9-D751-062E9DA403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C66CE9-2383-0BE6-935B-ED8451097E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270A22-E92D-7AA9-393F-2BDD468264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1A9FB2-71D8-F507-4D25-B0BF4361A2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76429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95E2A-B977-6E89-A260-F0C783E2BF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818467-DF73-A17C-7992-C70F497881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926FE8-DE45-0BD2-62E7-9B8E236DE0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E27F48-B7A5-A2A0-D4AC-5AD7503F76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0126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35542-8327-5E14-3A3B-6B5F4B7B18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5BCB93-F828-7B93-E7B2-05C0B99B42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A63E5-C2B9-8A79-CC5E-FA39253D09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E3153-AF25-6222-38ED-FA3B5C1B9B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59984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001BF-ED81-9420-35C7-9EA32266BE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12FDD5-D95C-B6D1-B212-EFBD2BE976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51F199-CBF2-1DC1-430A-EA0E0A50D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C19308-1989-3DC5-8CC6-0050F27B1C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37043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454A9-FE0E-A7F6-2C29-E5B5E9150A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DF406D-A929-00DD-08E3-F72B50DF8F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1F18-D78F-1DF4-D55C-E85CB7C5F5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4D313E-257E-E3EE-A6CF-704E1BE13B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23673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DD838-24D0-111A-8C89-1D17F12710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5D455-8F08-7F1D-3C03-24DB8B8A75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10B130-AAFA-D56F-BC96-21F70E3252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254DF3-E640-CEEF-251F-A725A29CC1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29276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D1481-4FC4-E345-E4C1-454333E7A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636064-6F88-D900-CD8D-FCC8221B9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BE9558-6345-1D9D-1759-458CE960D6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B889C7-5672-E1A7-9824-31DA982BA3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36583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6951C-CFFA-C8F5-81FE-B82B75426E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CB510-1736-B612-FD1F-4557803BBC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8A1CA2-6813-F94D-DC7C-1EAB44A459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F4871D-6AD3-B4DB-05E2-6B6A29161E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68373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AE9A1-4A8C-D422-F0CF-C6E847BD21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AAD48-F339-8FA0-F95A-8C177FC3AD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F2AB89-99AA-00D9-A244-3D7B5AB660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EF3129-E9C9-0149-A0EB-6C69D4019A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78905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D5E8F-8392-764E-8E06-E8F9E6E57F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A33ABE-E26D-26E1-6C58-BA6D76616A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6B2CC0-DA8D-BD99-6E1C-1487CD72D7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C54B9C-0B62-5EF3-EDFE-B3A6A9D569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31755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FA617-679F-6D22-2AFE-47C79D3FEC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756FC3-A399-B4AE-44CB-20605BEAE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B7BBB-0C22-37F7-7999-1D600D175E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279A6D-50FF-A4C1-0006-73C00D9711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57414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B3CDC-775E-FF34-4ED8-E070C71A3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D51779-4E16-494E-BF92-A03A60E651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D6E24B-DA73-F1E3-A356-A354FC0712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5EDDDB-9C68-B1B0-ECB9-D38A233937D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30219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46227-0708-957A-F81C-5F25EC9AF4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1FECA4-0F0B-D03A-35DB-D1696F6595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393688-229F-26D8-EB58-CAC0789ED1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427446-796A-7BE9-A429-BF1143629F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88575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64474-98A6-7B01-3A9B-B0BD505335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E1ACB4-6A0D-3912-E31F-70690F5B68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97511-2496-15AB-3F76-F36C530359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5C63B9-A312-81CC-996A-4044563098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28670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EEC8A-7DC6-C39D-F81C-6B2DFA089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BD99E3-595E-8971-C26F-00556261D1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C51BAE-FB67-5AB1-1F78-3D6393AF41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C124FD-AB44-A2DD-32BD-0668E88D87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20479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6B931-5A16-AEB1-434A-8185BB19E3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C0BB1C-6EC9-8824-541C-F46E68AB6D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08BB0B-D933-DA0C-E699-FFF6FE7389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91EDA2-F0A8-EFE9-AD7A-5F552D88EB7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828413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0DDAD-274C-C3B7-9784-53077B954E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E40FC1-0409-C798-41CB-DD250A56B2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1C27F4-239A-AE1D-0095-88B4B05601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F062E6-FB22-7B4A-D525-182AFACC8FE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28820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07456-17B4-F63A-EF69-E26CD1575C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AC4195-536D-2AE3-EEAC-CA5C883FBB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3A1BD2-0276-F7E2-3499-16AF38E064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9CB75D-6DE4-98E8-0F18-F1A77A1748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52473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40213-C883-8FFA-691A-44A74B540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4D026A-4CE5-4547-F711-475CE1AEF1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8A264E-798F-068C-12D1-BC1CE1868A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114A26-FD86-ECFC-2559-978778D930D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84062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cs typeface="Alexandria" charset="0"/>
              </a:rPr>
              <a:t>Lecture 10</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cs typeface="Alexandria" charset="0"/>
              </a:rPr>
              <a:t>Dr. </a:t>
            </a:r>
            <a:r>
              <a:rPr lang="en-US" sz="2800" b="1" dirty="0" err="1">
                <a:solidFill>
                  <a:srgbClr val="00B0F0"/>
                </a:solidFill>
                <a:cs typeface="Alexandria" charset="0"/>
              </a:rPr>
              <a:t>Alaeldin</a:t>
            </a:r>
            <a:r>
              <a:rPr lang="en-US" sz="2800" b="1" dirty="0">
                <a:solidFill>
                  <a:srgbClr val="00B0F0"/>
                </a:solidFill>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091690" y="445770"/>
            <a:ext cx="758716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التكنولوجيا المالية (التقنية المالية) في الشرق الاوسط</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617280" y="1691640"/>
            <a:ext cx="10812720" cy="3674852"/>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 </a:t>
            </a: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يشرح مفهوم التكنولوجيا المالية ودورها في تطوير الخدمات المالية في أسواق الشرق الأوسط.</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يقيّم حجم وأسواق التكنولوجيا المالية في المنطقة، مع تحديد الدول والشركات الرائدة في المجال.</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يحلل الحوافز الحكومية والتنظيمية التي تساهم في دعم وتبني حلول </a:t>
            </a:r>
            <a:r>
              <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FinTech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ف</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منطقة الشرق الأوسط.</a:t>
            </a: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يتعرف على أهم الشركات الناشئة في المجال ودورها في تطوير منتجات مالية مبتكرة.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يستعرض البيئات الحاضنة ودورها في توفير بيئة تنظيمية واستثمارية محفزة لنمو قطاع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التكنولوجيا المالية.</a:t>
            </a:r>
          </a:p>
          <a:p>
            <a:pPr marL="342900" marR="0" lvl="0" indent="-342900" algn="r" defTabSz="914400" rtl="1" eaLnBrk="0" fontAlgn="base" latinLnBrk="0" hangingPunct="0">
              <a:spcBef>
                <a:spcPct val="20000"/>
              </a:spcBef>
              <a:spcAft>
                <a:spcPct val="0"/>
              </a:spcAft>
              <a:buClrTx/>
              <a:buSzPct val="80000"/>
              <a:buFontTx/>
              <a:buChar char="-"/>
              <a:tabLst/>
              <a:defRPr/>
            </a:pP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مناقشة التحديات القانونية، التنظيمية، الثقافية، والتمويلية التي تواجه قطاع التكنولوجيا المالية في الشرق الأوسط.</a:t>
            </a:r>
          </a:p>
        </p:txBody>
      </p:sp>
      <p:sp>
        <p:nvSpPr>
          <p:cNvPr id="4" name="TextBox 3">
            <a:extLst>
              <a:ext uri="{FF2B5EF4-FFF2-40B4-BE49-F238E27FC236}">
                <a16:creationId xmlns:a16="http://schemas.microsoft.com/office/drawing/2014/main" id="{409A656C-3C05-0F78-1370-8016B87013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3794760" y="766323"/>
            <a:ext cx="598823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377190" y="1613713"/>
            <a:ext cx="10859562" cy="483209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مناقشتها : </a:t>
            </a:r>
            <a:endParaRPr kumimoji="0" lang="en-US" sz="2200" b="1"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في المحاضرة السابقة تم مناقشة عدد من الموضوعات واقع التكنولوجيا المالية ، التقنية المالية في الدول العربية ، علاقة التقنية المالية بالشمول المالي في الدول العربية.</a:t>
            </a:r>
          </a:p>
          <a:p>
            <a:pPr marL="0" marR="0" lvl="0" indent="0" algn="r"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وتم توضيح أن </a:t>
            </a:r>
            <a:r>
              <a:rPr lang="ar-AE" sz="2200" dirty="0">
                <a:solidFill>
                  <a:prstClr val="black"/>
                </a:solidFill>
                <a:latin typeface="Alexandria regular" pitchFamily="2" charset="-78"/>
              </a:rPr>
              <a:t>العديد من الحكومات العربية أطلقت مبادرات لدعم الابتكار المالي، مثل إنشاء المختبرات التنظيمية وتحديث الأطر التشريعية، وتحفيز البنوك والمؤسسات المالية لتبني الحلول الرقمية</a:t>
            </a:r>
            <a:r>
              <a:rPr lang="ar-EG" sz="2200" dirty="0">
                <a:solidFill>
                  <a:prstClr val="black"/>
                </a:solidFill>
                <a:latin typeface="Alexandria regular" pitchFamily="2" charset="-78"/>
              </a:rPr>
              <a:t> بما في ذلك </a:t>
            </a:r>
            <a:r>
              <a:rPr lang="ar-AE" sz="2200" dirty="0">
                <a:solidFill>
                  <a:prstClr val="black"/>
                </a:solidFill>
                <a:latin typeface="Alexandria regular" pitchFamily="2" charset="-78"/>
              </a:rPr>
              <a:t> تحديث الأطر التشريعية بتحديث قوانينها المالية لتواكب التطورات في مجال </a:t>
            </a:r>
            <a:r>
              <a:rPr lang="en-US" sz="2200" dirty="0">
                <a:solidFill>
                  <a:prstClr val="black"/>
                </a:solidFill>
                <a:latin typeface="Alexandria regular" pitchFamily="2" charset="-78"/>
              </a:rPr>
              <a:t>FinTech. ، </a:t>
            </a:r>
            <a:r>
              <a:rPr lang="ar-AE" sz="2200" dirty="0">
                <a:solidFill>
                  <a:prstClr val="black"/>
                </a:solidFill>
                <a:latin typeface="Alexandria regular" pitchFamily="2" charset="-78"/>
              </a:rPr>
              <a:t>يشمل ذلك إصدار تشريعات خاصة بالتوقيع الإلكتروني، حماية البيانات، الدفع غير النقدي، والعملات الرقمية</a:t>
            </a:r>
            <a:r>
              <a:rPr lang="ar-EG" sz="2200" dirty="0">
                <a:solidFill>
                  <a:prstClr val="black"/>
                </a:solidFill>
                <a:latin typeface="Alexandria regular" pitchFamily="2" charset="-78"/>
              </a:rPr>
              <a:t> ، و</a:t>
            </a:r>
            <a:r>
              <a:rPr lang="ar-AE" sz="2200" dirty="0">
                <a:solidFill>
                  <a:prstClr val="black"/>
                </a:solidFill>
                <a:latin typeface="Alexandria regular" pitchFamily="2" charset="-78"/>
              </a:rPr>
              <a:t>تحفيز البنوك والمؤسسات المالية</a:t>
            </a:r>
            <a:r>
              <a:rPr lang="ar-EG" sz="2200" dirty="0">
                <a:solidFill>
                  <a:prstClr val="black"/>
                </a:solidFill>
                <a:latin typeface="Alexandria regular" pitchFamily="2" charset="-78"/>
              </a:rPr>
              <a:t> </a:t>
            </a:r>
            <a:r>
              <a:rPr lang="ar-AE" sz="2200" dirty="0">
                <a:solidFill>
                  <a:prstClr val="black"/>
                </a:solidFill>
                <a:latin typeface="Alexandria regular" pitchFamily="2" charset="-78"/>
              </a:rPr>
              <a:t>لاعتماد الحلول الرقمية مثل استخدام الذكاء الاصطناعي، الخدمات المصرفية المفتوحة، وربط الخدمات البنكية بمنصات التقنية المالية</a:t>
            </a:r>
            <a:r>
              <a:rPr lang="ar-EG" sz="2200" dirty="0">
                <a:solidFill>
                  <a:prstClr val="black"/>
                </a:solidFill>
                <a:latin typeface="Alexandria regular" pitchFamily="2" charset="-78"/>
              </a:rPr>
              <a:t>، و</a:t>
            </a:r>
            <a:r>
              <a:rPr lang="ar-AE" sz="2200" dirty="0">
                <a:solidFill>
                  <a:prstClr val="black"/>
                </a:solidFill>
                <a:latin typeface="Alexandria regular" pitchFamily="2" charset="-78"/>
              </a:rPr>
              <a:t> بعض الدول خصصت تمويلًا أو حوافز ضريبية لدعم التحول الرقمي في المؤسسات المالية</a:t>
            </a:r>
            <a:r>
              <a:rPr lang="ar-EG" sz="2200" dirty="0">
                <a:solidFill>
                  <a:prstClr val="black"/>
                </a:solidFill>
                <a:latin typeface="Alexandria regular" pitchFamily="2" charset="-78"/>
              </a:rPr>
              <a:t> ، كما تم شرح علاقة التقنية المالية بالشمول المالي في الدول العربية ، والمرتكزات الرئيسية لتطور </a:t>
            </a:r>
            <a:r>
              <a:rPr lang="en-US" sz="2200" dirty="0">
                <a:solidFill>
                  <a:prstClr val="black"/>
                </a:solidFill>
                <a:latin typeface="Alexandria regular" pitchFamily="2" charset="-78"/>
              </a:rPr>
              <a:t>FinTech </a:t>
            </a:r>
            <a:r>
              <a:rPr lang="ar-EG" sz="2200" dirty="0">
                <a:solidFill>
                  <a:prstClr val="black"/>
                </a:solidFill>
                <a:latin typeface="Alexandria regular" pitchFamily="2" charset="-78"/>
              </a:rPr>
              <a:t> بما في ذلك (دعم الشمول المالي والتحول الرقمي ، توسع خدمات الدفع الإلكتروني والمحافظ الرقمية ، تحسين الوصول للخدمات المالية ، تقليل تكلفة الخدمات المالية ، تسهيل تمويل المشروعات الصغيرة ، البيئة التنظيمية التجريبية </a:t>
            </a:r>
            <a:r>
              <a:rPr lang="en-US" sz="2200" dirty="0">
                <a:solidFill>
                  <a:prstClr val="black"/>
                </a:solidFill>
                <a:latin typeface="Alexandria regular" pitchFamily="2" charset="-78"/>
              </a:rPr>
              <a:t>Sandbox</a:t>
            </a:r>
            <a:r>
              <a:rPr lang="ar-EG" sz="2200" dirty="0">
                <a:solidFill>
                  <a:prstClr val="black"/>
                </a:solidFill>
                <a:latin typeface="Alexandria regular" pitchFamily="2" charset="-78"/>
              </a:rPr>
              <a:t>، تنظيم العملات الرقمية والأصول المشفرة ، تطوير حلول التمويل الجماعي ، التركيز على الأمن السيبراني وحماية البيانات.</a:t>
            </a:r>
          </a:p>
          <a:p>
            <a:pPr marL="0" marR="0" lvl="0" indent="0" algn="r" defTabSz="914400" rtl="1" eaLnBrk="1" fontAlgn="auto" latinLnBrk="0" hangingPunct="1">
              <a:spcBef>
                <a:spcPts val="0"/>
              </a:spcBef>
              <a:spcAft>
                <a:spcPts val="0"/>
              </a:spcAft>
              <a:buClrTx/>
              <a:buSzTx/>
              <a:buFontTx/>
              <a:buNone/>
              <a:tabLst/>
              <a:defRPr/>
            </a:pPr>
            <a:endParaRPr lang="ar-AE" sz="2200" dirty="0">
              <a:solidFill>
                <a:prstClr val="black"/>
              </a:solidFill>
              <a:latin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2795958"/>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التكنولوجيا المالية (التقنية المالية) في الشرق الاوسط</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الاسواق ، الحوافز لاستخدام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الشركات الناشئة ، البيئة الحاضنة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التحديات</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نظرة للمستقبل</a:t>
            </a: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1371600" y="629166"/>
            <a:ext cx="8111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الدوافع للاهتمام بالتكنولوجيا المالية  في الشرق الأوسط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103860" y="1136132"/>
            <a:ext cx="11897640" cy="5509200"/>
          </a:xfrm>
          <a:prstGeom prst="rect">
            <a:avLst/>
          </a:prstGeom>
          <a:noFill/>
        </p:spPr>
        <p:txBody>
          <a:bodyPr wrap="square" rtlCol="0">
            <a:spAutoFit/>
          </a:bodyPr>
          <a:lstStyle/>
          <a:p>
            <a:pPr marL="342900" indent="-342900" algn="r" rtl="1">
              <a:buFont typeface="Arial" panose="020B0604020202020204" pitchFamily="34" charset="0"/>
              <a:buChar char="•"/>
            </a:pPr>
            <a:r>
              <a:rPr lang="ar-AE" sz="2200" b="1" dirty="0"/>
              <a:t>نسبة الشباب المرتفعة في السكان</a:t>
            </a:r>
            <a:r>
              <a:rPr lang="ar-EG" sz="2200" b="1" dirty="0"/>
              <a:t>:</a:t>
            </a:r>
          </a:p>
          <a:p>
            <a:pPr marL="342900" indent="-342900" algn="r" rtl="1">
              <a:buFontTx/>
              <a:buChar char="-"/>
            </a:pPr>
            <a:r>
              <a:rPr lang="ar-EG" sz="2200" dirty="0"/>
              <a:t>فئة الشباب أكثر تقبّلًا للتقنية وأسرع تكيفًا مع التطبيقات الذكية والخدمات الرقمية.تستخدم الهواتف الذكية والإنترنت بشكل يومي، وتُفضل المعاملات الرقمية على الإجراءات الورقية أو التقليدية.</a:t>
            </a:r>
          </a:p>
          <a:p>
            <a:pPr marL="342900" indent="-342900" algn="r" rtl="1">
              <a:buFontTx/>
              <a:buChar char="-"/>
            </a:pPr>
            <a:r>
              <a:rPr lang="ar-EG" sz="2200" dirty="0"/>
              <a:t>الشباب يبحث عن حلول مالية أسرع، أقل تكلفة، وأكثر شفافية ويفضلون المحافظ الإلكترونية، تطبيقات الدفع، القروض الرقمية، والتمويل الجماعي بدلًا من البنوك التقليدية.</a:t>
            </a:r>
          </a:p>
          <a:p>
            <a:pPr marL="342900" indent="-342900" algn="r" rtl="1">
              <a:buFontTx/>
              <a:buChar char="-"/>
            </a:pPr>
            <a:r>
              <a:rPr lang="ar-EG" sz="2200" dirty="0"/>
              <a:t>نسبة كبيرة من الشباب غير مخدومة مصرفيًا تقليديًا، و</a:t>
            </a:r>
            <a:r>
              <a:rPr lang="en-US" sz="2200" dirty="0"/>
              <a:t>FinTech </a:t>
            </a:r>
            <a:r>
              <a:rPr lang="ar-EG" sz="2200" dirty="0"/>
              <a:t> تساعد في (فتح حسابات رقمية بسهولة ، الوصول إلى الخدمات المالية دون الحاجة للبنوك التقليدية ، تسهيل تحويل الأموال داخل وخارج البلد).</a:t>
            </a:r>
          </a:p>
          <a:p>
            <a:pPr marL="342900" indent="-342900" algn="r" rtl="1">
              <a:buFont typeface="Arial" panose="020B0604020202020204" pitchFamily="34" charset="0"/>
              <a:buChar char="•"/>
            </a:pPr>
            <a:r>
              <a:rPr lang="ar-AE" sz="2200" b="1" dirty="0"/>
              <a:t>انتشار الهواتف الذكية</a:t>
            </a:r>
            <a:r>
              <a:rPr lang="ar-EG" sz="2200" b="1" dirty="0"/>
              <a:t> :</a:t>
            </a:r>
          </a:p>
          <a:p>
            <a:pPr marL="342900" indent="-342900" algn="r" rtl="1">
              <a:buFontTx/>
              <a:buChar char="-"/>
            </a:pPr>
            <a:r>
              <a:rPr lang="ar-EG" sz="2200" dirty="0"/>
              <a:t>شهدت دول الشرق الأوسط نموًا سريعًا في معدلات انتشار الهواتف الذكية ، هذا الانتشار يُعد شرطًا أساسيًا لتوسّع التكنولوجيا المالية، نظرًا لاعتمادها الكامل على الإنترنت والتطبيقات الذكية.</a:t>
            </a:r>
          </a:p>
          <a:p>
            <a:pPr marL="342900" indent="-342900" algn="r" rtl="1">
              <a:buFontTx/>
              <a:buChar char="-"/>
            </a:pPr>
            <a:r>
              <a:rPr lang="ar-EG" sz="2200" b="1" dirty="0"/>
              <a:t>الهواتف الذكية </a:t>
            </a:r>
            <a:r>
              <a:rPr lang="ar-EG" sz="2200" dirty="0"/>
              <a:t>تتيح للأفراد استخدام المحافظ الرقمية ، تطبيقات الدفع والتحويل ، منصات التمويل الجماعي أو الاقتراض عبر الإنترنت ، تُمكن المستخدم من الوصول الفوري إلى الخدمات المالية دون زيارة فروع أو التوقيع الورقي.</a:t>
            </a:r>
          </a:p>
          <a:p>
            <a:pPr marL="342900" indent="-342900" algn="r" rtl="1">
              <a:buFontTx/>
              <a:buChar char="-"/>
            </a:pPr>
            <a:r>
              <a:rPr lang="ar-EG" sz="2200" dirty="0"/>
              <a:t>في بعض الدول التي يعاني فيها المواطنون من ضعف التغطية البنكية، تُستخدم الهواتف الذكية كبديل مباشر للوصول إلى الحسابات الرقمية وأنظمة الدفع الإلكتروني، الخدمات المالية عبر الإنترنت.</a:t>
            </a:r>
          </a:p>
          <a:p>
            <a:pPr marL="342900" indent="-342900" algn="r" rtl="1">
              <a:buFontTx/>
              <a:buChar char="-"/>
            </a:pPr>
            <a:r>
              <a:rPr lang="ar-EG" sz="2200" b="1" dirty="0"/>
              <a:t>انتشار الهواتف الذكية </a:t>
            </a:r>
            <a:r>
              <a:rPr lang="ar-EG" sz="2200" dirty="0"/>
              <a:t>يُمكّن شركات التكنولوجيا المالية من إطلاق تطبيقات مالية مبتكرة ، تحليل سلوك المستخدمين لتحسين تجربة العميل ، تقديم خدمات مخصصة حسب تفضيلات كل فئة عمرية أو منطقة جغرافية.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EC6A5-8611-90B6-EFC5-6C74E5E60B3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5BCFD57-5036-69FA-2139-FD2BA35A273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983D46-7F90-737C-2D13-6A5CEE674065}"/>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الدوافع للاهتمام بالتكنولوجيا المالية  في الشرق الأوسط </a:t>
            </a:r>
          </a:p>
        </p:txBody>
      </p:sp>
      <p:sp>
        <p:nvSpPr>
          <p:cNvPr id="28" name="Rectangle 27">
            <a:extLst>
              <a:ext uri="{FF2B5EF4-FFF2-40B4-BE49-F238E27FC236}">
                <a16:creationId xmlns:a16="http://schemas.microsoft.com/office/drawing/2014/main" id="{9A28C476-9C66-5FC6-AE41-AE6FD8F089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43F3A95-907C-156A-0155-A5B1A0690F80}"/>
              </a:ext>
            </a:extLst>
          </p:cNvPr>
          <p:cNvSpPr txBox="1"/>
          <p:nvPr/>
        </p:nvSpPr>
        <p:spPr>
          <a:xfrm>
            <a:off x="171450" y="1355028"/>
            <a:ext cx="11830050" cy="5170646"/>
          </a:xfrm>
          <a:prstGeom prst="rect">
            <a:avLst/>
          </a:prstGeom>
          <a:noFill/>
        </p:spPr>
        <p:txBody>
          <a:bodyPr wrap="square" rtlCol="0">
            <a:spAutoFit/>
          </a:bodyPr>
          <a:lstStyle/>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مبادرات الحكومات للتحول الرقمي.</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(على سبيل المثال رؤية السعودية 2030، الإمارات 2031 الرقمية):</a:t>
            </a:r>
          </a:p>
          <a:p>
            <a:pPr marR="0" lvl="0" algn="r" defTabSz="914400" rtl="1" eaLnBrk="1" fontAlgn="auto" latinLnBrk="0" hangingPunct="1">
              <a:lnSpc>
                <a:spcPct val="100000"/>
              </a:lnSpc>
              <a:spcBef>
                <a:spcPts val="0"/>
              </a:spcBef>
              <a:spcAft>
                <a:spcPts val="0"/>
              </a:spcAft>
              <a:buClrTx/>
              <a:buSzTx/>
              <a:tabLst/>
              <a:defRPr/>
            </a:pPr>
            <a:r>
              <a:rPr lang="ar-EG" sz="2200" dirty="0">
                <a:solidFill>
                  <a:prstClr val="black"/>
                </a:solidFill>
                <a:latin typeface="Calibri"/>
                <a:cs typeface="Arial" panose="020B0604020202020204" pitchFamily="34" charset="0"/>
              </a:rPr>
              <a:t>الحكومات في الشرق الأوسط تعمل بجهد على تحويل الاقتصاد إلى رقمي، بهدف تحسين الكفاءة، خفض التكاليف، وتعزيز الشفافية ، هذا التوجه يخلق بيئة مشجعة لتطور التكنولوجيا المالية، كونها أحد أبرز أدوات الاقتصاد الرقمي.</a:t>
            </a:r>
          </a:p>
          <a:p>
            <a:pPr marR="0" lvl="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رؤية المملكة العربية السعودية 2030 تهدف إلى</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رفع نسبة التعاملات غير النقدية إلى 70% بحلول عام 2030 ، دعم المنشآت الصغيرة والمتوسطة  خاصة في قطاع التقنية المالية ، تعزيز الشمول المالي ، أنشأت مؤسسات داعمة مثل: فنتك السعودية </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 Saudi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لتمكين بيئة أعمال التكنولوجيا المالية.</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البنك المركزي السعودي </a:t>
            </a:r>
            <a:r>
              <a:rPr kumimoji="0" lang="en-US"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SAMA</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أنشأ بيئة تنظيمية تجريبية </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Sandbox)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لدعم الشركات الناشئة في </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R="0" lvl="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أتاحت </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SAMA Sandbox</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لشركات مثل </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STC Pay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و</a:t>
            </a:r>
            <a:r>
              <a:rPr kumimoji="0" lang="en-US" sz="2200" b="0" i="0" u="none" strike="noStrike" kern="1200" cap="none" spc="0" normalizeH="0" baseline="0" noProof="0" dirty="0" err="1">
                <a:ln>
                  <a:noFill/>
                </a:ln>
                <a:solidFill>
                  <a:prstClr val="black"/>
                </a:solidFill>
                <a:effectLst/>
                <a:uLnTx/>
                <a:uFillTx/>
                <a:latin typeface="Calibri"/>
                <a:ea typeface="+mn-ea"/>
                <a:cs typeface="Arial" panose="020B0604020202020204" pitchFamily="34" charset="0"/>
              </a:rPr>
              <a:t>HalalaH</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اختبار خدمات مالية رقمية مبتكرة داخل بيئة تنظيمية مرنة، مما شجّع ظهور العشرات من شركات </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200" b="1" dirty="0">
                <a:solidFill>
                  <a:prstClr val="black"/>
                </a:solidFill>
                <a:latin typeface="Alexandria regular" pitchFamily="2" charset="-78"/>
                <a:cs typeface="Arial" panose="020B0604020202020204" pitchFamily="34" charset="0"/>
              </a:rPr>
              <a:t>تحسين كفاءة الحكومة والخدمات</a:t>
            </a:r>
            <a:r>
              <a:rPr lang="ar-EG" sz="2200" dirty="0">
                <a:solidFill>
                  <a:prstClr val="black"/>
                </a:solidFill>
                <a:latin typeface="Alexandria regular" pitchFamily="2" charset="-78"/>
                <a:cs typeface="Arial" panose="020B0604020202020204" pitchFamily="34" charset="0"/>
              </a:rPr>
              <a:t>:التحول الرقمي يشمل أيضًا:( دفع الفواتير الحكومية رقميًا ، استخدام المحافظ الإلكترونية لاستلام الدعم ، تطبيقات هوية رقمية تسهل فتح الحسابات البنكية).</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200" b="1" dirty="0">
                <a:solidFill>
                  <a:prstClr val="black"/>
                </a:solidFill>
                <a:latin typeface="Alexandria regular" pitchFamily="2" charset="-78"/>
                <a:cs typeface="Arial" panose="020B0604020202020204" pitchFamily="34" charset="0"/>
              </a:rPr>
              <a:t>الأنظمة والقوانين الجديدة في السعودية </a:t>
            </a:r>
            <a:r>
              <a:rPr lang="ar-EG" sz="2200" dirty="0">
                <a:solidFill>
                  <a:prstClr val="black"/>
                </a:solidFill>
                <a:latin typeface="Alexandria regular" pitchFamily="2" charset="-78"/>
                <a:cs typeface="Arial" panose="020B0604020202020204" pitchFamily="34" charset="0"/>
                <a:sym typeface="Wingdings" panose="05000000000000000000" pitchFamily="2" charset="2"/>
              </a:rPr>
              <a:t>( </a:t>
            </a:r>
            <a:r>
              <a:rPr lang="ar-EG" sz="2200" dirty="0">
                <a:solidFill>
                  <a:prstClr val="black"/>
                </a:solidFill>
                <a:latin typeface="Alexandria regular" pitchFamily="2" charset="-78"/>
                <a:cs typeface="Arial" panose="020B0604020202020204" pitchFamily="34" charset="0"/>
              </a:rPr>
              <a:t>تسهل ترخيص شركات التكنولوجيا المالية ، تمنح حوافز ضريبية أو تمويلية ، تتيح الشراكة بين القطاعين العام والخاص في الابتكار الرقمي المالي).</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200" dirty="0">
              <a:solidFill>
                <a:prstClr val="black"/>
              </a:solidFill>
              <a:latin typeface="Alexandria regular" pitchFamily="2" charset="-78"/>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rial" panose="020B0604020202020204" pitchFamily="34" charset="0"/>
            </a:endParaRPr>
          </a:p>
        </p:txBody>
      </p:sp>
      <p:pic>
        <p:nvPicPr>
          <p:cNvPr id="6" name="Graphic 21">
            <a:extLst>
              <a:ext uri="{FF2B5EF4-FFF2-40B4-BE49-F238E27FC236}">
                <a16:creationId xmlns:a16="http://schemas.microsoft.com/office/drawing/2014/main" id="{1A0053C7-B6AE-2400-87F4-D0355B79E5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172735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14784-05F5-767F-DB47-23540010598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6407173-AC3A-0756-7791-80E91E90C1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8BF1008-0E8F-855D-3D6C-BF6C84CC9EE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الدوافع للاهتمام بالتكنولوجيا المالية  في الشرق الأوسط </a:t>
            </a:r>
          </a:p>
        </p:txBody>
      </p:sp>
      <p:sp>
        <p:nvSpPr>
          <p:cNvPr id="28" name="Rectangle 27">
            <a:extLst>
              <a:ext uri="{FF2B5EF4-FFF2-40B4-BE49-F238E27FC236}">
                <a16:creationId xmlns:a16="http://schemas.microsoft.com/office/drawing/2014/main" id="{21F57A2B-FEEE-9EE8-E1A7-6593B2328C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08DC910-BDE3-6CAE-272E-B437C89EA32F}"/>
              </a:ext>
            </a:extLst>
          </p:cNvPr>
          <p:cNvSpPr txBox="1"/>
          <p:nvPr/>
        </p:nvSpPr>
        <p:spPr>
          <a:xfrm>
            <a:off x="80010" y="1345782"/>
            <a:ext cx="11921490" cy="5170646"/>
          </a:xfrm>
          <a:prstGeom prst="rect">
            <a:avLst/>
          </a:prstGeom>
          <a:noFill/>
        </p:spPr>
        <p:txBody>
          <a:bodyPr wrap="square" rtlCol="0">
            <a:spAutoFit/>
          </a:bodyPr>
          <a:lstStyle/>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Calibri"/>
                <a:ea typeface="+mn-ea"/>
              </a:rPr>
              <a:t>فجوات في الخدمات المالية التقليدية</a:t>
            </a:r>
            <a:r>
              <a:rPr kumimoji="0" lang="ar-EG" sz="2200" b="1" i="0" u="none" strike="noStrike" kern="1200" cap="none" spc="0" normalizeH="0" baseline="0" noProof="0" dirty="0">
                <a:ln>
                  <a:noFill/>
                </a:ln>
                <a:solidFill>
                  <a:prstClr val="black"/>
                </a:solidFill>
                <a:effectLst/>
                <a:uLnTx/>
                <a:uFillTx/>
                <a:latin typeface="Calibri"/>
                <a:ea typeface="+mn-ea"/>
              </a:rPr>
              <a:t> :</a:t>
            </a:r>
          </a:p>
          <a:p>
            <a:pPr marL="342900" indent="-342900" algn="r" rtl="1">
              <a:buAutoNum type="arabicPeriod"/>
            </a:pPr>
            <a:r>
              <a:rPr lang="ar-AE" sz="2200" b="1" dirty="0"/>
              <a:t>ضعف الوصول إلى البنوك في بعض المناطق:</a:t>
            </a:r>
            <a:r>
              <a:rPr lang="ar-EG" sz="2200" b="1" dirty="0"/>
              <a:t> </a:t>
            </a:r>
            <a:r>
              <a:rPr lang="ar-AE" sz="2200" dirty="0"/>
              <a:t>ملايين الأفراد في الشرق الأوسط، خاصة في المناطق الريفية أو الأقل تطورًا، لا يملكون حسابات بنكية</a:t>
            </a:r>
            <a:r>
              <a:rPr lang="ar-EG" sz="2200" dirty="0"/>
              <a:t> ، </a:t>
            </a:r>
            <a:r>
              <a:rPr lang="ar-AE" sz="2200" dirty="0"/>
              <a:t>البنوك التقليدية غالبًا ما تركّز فروعها في المدن الكبرى، ما يخلق فجوة </a:t>
            </a:r>
            <a:r>
              <a:rPr lang="ar-AE" sz="2200" b="1" dirty="0"/>
              <a:t>جغرافية وخدمية</a:t>
            </a:r>
            <a:r>
              <a:rPr lang="ar-AE" sz="2200" dirty="0"/>
              <a:t> في الوصول إلى التمويل.</a:t>
            </a:r>
            <a:endParaRPr lang="ar-EG" sz="2200" dirty="0"/>
          </a:p>
          <a:p>
            <a:pPr marL="342900" indent="-342900" algn="r" rtl="1">
              <a:buAutoNum type="arabicPeriod"/>
            </a:pPr>
            <a:r>
              <a:rPr lang="ar-AE" sz="2200" b="1" dirty="0"/>
              <a:t>ارتفاع تكاليف الخدمات المصرفية:</a:t>
            </a:r>
            <a:r>
              <a:rPr lang="ar-EG" sz="2200" b="1" dirty="0"/>
              <a:t> </a:t>
            </a:r>
            <a:r>
              <a:rPr lang="ar-AE" sz="2200" dirty="0"/>
              <a:t>تكلفة فتح حساب، أو إصدار بطاقة، أو تحويل الأموال عبر البنوك التقليدية تكون مرتفعة نسبيًا</a:t>
            </a:r>
            <a:r>
              <a:rPr lang="ar-EG" sz="2200" dirty="0"/>
              <a:t> ، </a:t>
            </a:r>
            <a:r>
              <a:rPr lang="ar-AE" sz="2200" dirty="0"/>
              <a:t>هذا يدفع الأفراد والشركات الصغيرة للبحث عن بدائل أرخص وأكثر مرونة، مثل تطبيقات الدفع أو المحافظ الرقمية.</a:t>
            </a:r>
            <a:endParaRPr lang="ar-EG" sz="2200" dirty="0"/>
          </a:p>
          <a:p>
            <a:pPr marL="342900" indent="-342900" algn="r" rtl="1">
              <a:buAutoNum type="arabicPeriod"/>
            </a:pPr>
            <a:r>
              <a:rPr lang="en-AE" sz="2200" b="1" dirty="0"/>
              <a:t> </a:t>
            </a:r>
            <a:r>
              <a:rPr lang="ar-AE" sz="2200" b="1" dirty="0"/>
              <a:t>بطء الإجراءات البنكية التقليدية:</a:t>
            </a:r>
            <a:r>
              <a:rPr lang="ar-EG" sz="2200" b="1" dirty="0"/>
              <a:t> </a:t>
            </a:r>
            <a:r>
              <a:rPr lang="ar-AE" sz="2200" dirty="0"/>
              <a:t>البنوك تعتمد على إجراءات بيروقراطية طويلة (فتح حساب، تقديم طلب قرض، إرسال حوالة)</a:t>
            </a:r>
            <a:r>
              <a:rPr lang="ar-EG" sz="2200" dirty="0"/>
              <a:t> ، </a:t>
            </a:r>
            <a:r>
              <a:rPr lang="ar-AE" sz="2200" dirty="0"/>
              <a:t>التكنولوجيا المالية تقدّم </a:t>
            </a:r>
            <a:r>
              <a:rPr lang="ar-AE" sz="2200" b="1" dirty="0"/>
              <a:t>حلولًا فورية وسريعة</a:t>
            </a:r>
            <a:r>
              <a:rPr lang="ar-AE" sz="2200" dirty="0"/>
              <a:t> عبر الإنترنت دون الحاجة إلى حضور فعلي أو أوراق مطبوعة.</a:t>
            </a:r>
            <a:endParaRPr lang="ar-EG" sz="2200" dirty="0"/>
          </a:p>
          <a:p>
            <a:pPr marL="342900" indent="-342900" algn="r" rtl="1">
              <a:buAutoNum type="arabicPeriod"/>
            </a:pPr>
            <a:r>
              <a:rPr lang="en-AE" sz="2200" b="1" dirty="0"/>
              <a:t> </a:t>
            </a:r>
            <a:r>
              <a:rPr lang="ar-AE" sz="2200" b="1" dirty="0"/>
              <a:t>نقص الابتكار في المنتجات المصرفية:</a:t>
            </a:r>
            <a:r>
              <a:rPr lang="ar-EG" sz="2200" b="1" dirty="0"/>
              <a:t> </a:t>
            </a:r>
            <a:r>
              <a:rPr lang="ar-AE" sz="2200" dirty="0"/>
              <a:t>الكثير من البنوك لا تقدم خدمات مالية مخصصة أو مرنة (مثل القروض الصغيرة، التمويل الجماعي، خدمات المدفوعات الرقمية)</a:t>
            </a:r>
            <a:r>
              <a:rPr lang="ar-EG" sz="2200" dirty="0"/>
              <a:t> ، </a:t>
            </a:r>
            <a:r>
              <a:rPr lang="en-US" sz="2200" dirty="0"/>
              <a:t>FinTech </a:t>
            </a:r>
            <a:r>
              <a:rPr lang="ar-EG" sz="2200" dirty="0"/>
              <a:t> ت</a:t>
            </a:r>
            <a:r>
              <a:rPr lang="ar-AE" sz="2200" dirty="0"/>
              <a:t>سد هذه الفجوة بتقديم منتجات جديدة مثل:</a:t>
            </a:r>
            <a:r>
              <a:rPr lang="ar-EG" sz="2200" dirty="0"/>
              <a:t> </a:t>
            </a:r>
            <a:r>
              <a:rPr lang="ar-AE" sz="2200" dirty="0"/>
              <a:t>خدمات التمويل متناهي الصغر</a:t>
            </a:r>
            <a:r>
              <a:rPr lang="ar-EG" sz="2200" dirty="0"/>
              <a:t> ، </a:t>
            </a:r>
            <a:r>
              <a:rPr lang="ar-AE" sz="2200" dirty="0"/>
              <a:t>القروض الشخصية عبر التطبيقات</a:t>
            </a:r>
            <a:r>
              <a:rPr lang="ar-EG" sz="2200" dirty="0"/>
              <a:t> ، </a:t>
            </a:r>
            <a:r>
              <a:rPr lang="ar-AE" sz="2200" dirty="0"/>
              <a:t>إدارة الأموال تلقائيًا عبر الذكاء الاصطناعي.</a:t>
            </a:r>
            <a:endParaRPr lang="ar-EG" sz="2200" dirty="0"/>
          </a:p>
          <a:p>
            <a:pPr marL="342900" indent="-342900" algn="r" rtl="1">
              <a:buAutoNum type="arabicPeriod"/>
            </a:pPr>
            <a:r>
              <a:rPr lang="en-AE" sz="2200" b="1" dirty="0"/>
              <a:t> </a:t>
            </a:r>
            <a:r>
              <a:rPr lang="ar-AE" sz="2200" b="1" dirty="0"/>
              <a:t>ضعف الشمول المالي:</a:t>
            </a:r>
            <a:r>
              <a:rPr lang="ar-EG" sz="2200" b="1" dirty="0"/>
              <a:t> </a:t>
            </a:r>
            <a:r>
              <a:rPr lang="ar-AE" sz="2200" dirty="0"/>
              <a:t>بحسب تقارير البنك الدولي:</a:t>
            </a:r>
            <a:r>
              <a:rPr lang="ar-EG" sz="2200" dirty="0"/>
              <a:t> ( </a:t>
            </a:r>
            <a:r>
              <a:rPr lang="ar-AE" sz="2200" dirty="0"/>
              <a:t>حوالي </a:t>
            </a:r>
            <a:r>
              <a:rPr lang="ar-AE" sz="2200" b="1" dirty="0"/>
              <a:t>ثلث السكان البالغين في المنطقة العربية</a:t>
            </a:r>
            <a:r>
              <a:rPr lang="ar-AE" sz="2200" dirty="0"/>
              <a:t> لا يتعاملون مع البنوك</a:t>
            </a:r>
            <a:r>
              <a:rPr lang="ar-EG" sz="2200" dirty="0"/>
              <a:t> ، </a:t>
            </a:r>
            <a:r>
              <a:rPr lang="ar-AE" sz="2200" dirty="0"/>
              <a:t>نسب النساء والشباب في الفئات غير المخدومة ماليًا مرتفعة</a:t>
            </a:r>
            <a:r>
              <a:rPr lang="ar-EG" sz="2200" dirty="0"/>
              <a:t> ، </a:t>
            </a:r>
            <a:r>
              <a:rPr lang="en-US" sz="2200" dirty="0"/>
              <a:t>FinTech </a:t>
            </a:r>
            <a:r>
              <a:rPr lang="ar-EG" sz="2200" dirty="0"/>
              <a:t> ت</a:t>
            </a:r>
            <a:r>
              <a:rPr lang="ar-AE" sz="2200" dirty="0"/>
              <a:t>تيح أدوات رقمية سهلة الاستخدام تُمكن هذه الفئات من دخول النظام المالي.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rial" panose="020B0604020202020204" pitchFamily="34" charset="0"/>
            </a:endParaRPr>
          </a:p>
        </p:txBody>
      </p:sp>
      <p:pic>
        <p:nvPicPr>
          <p:cNvPr id="6" name="Graphic 21">
            <a:extLst>
              <a:ext uri="{FF2B5EF4-FFF2-40B4-BE49-F238E27FC236}">
                <a16:creationId xmlns:a16="http://schemas.microsoft.com/office/drawing/2014/main" id="{A4B5177C-588A-78FE-1A0B-A389FC95AD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9794554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9B727-7698-4BF8-2B16-240C77B8790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778693E-7BAC-294C-EC0F-BA19B99D12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A3D0CDB-BD82-0358-66B8-23984B27B98D}"/>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الدوافع للاهتمام بالتكنولوجيا المالية  في الشرق الأوسط </a:t>
            </a:r>
          </a:p>
        </p:txBody>
      </p:sp>
      <p:sp>
        <p:nvSpPr>
          <p:cNvPr id="28" name="Rectangle 27">
            <a:extLst>
              <a:ext uri="{FF2B5EF4-FFF2-40B4-BE49-F238E27FC236}">
                <a16:creationId xmlns:a16="http://schemas.microsoft.com/office/drawing/2014/main" id="{1A3E7B00-13CF-E2C0-9F83-742BCAD8E3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231A4F2-6D46-FBFB-8525-172FADD123D4}"/>
              </a:ext>
            </a:extLst>
          </p:cNvPr>
          <p:cNvSpPr txBox="1"/>
          <p:nvPr/>
        </p:nvSpPr>
        <p:spPr>
          <a:xfrm>
            <a:off x="171450" y="1249084"/>
            <a:ext cx="11830050" cy="4154984"/>
          </a:xfrm>
          <a:prstGeom prst="rect">
            <a:avLst/>
          </a:prstGeom>
          <a:noFill/>
        </p:spPr>
        <p:txBody>
          <a:bodyPr wrap="square" rtlCol="0">
            <a:spAutoFit/>
          </a:bodyPr>
          <a:lstStyle/>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الحاجة لتوسيع الشمول المالي</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R="0" lvl="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تسهم </a:t>
            </a:r>
            <a:r>
              <a:rPr kumimoji="0" lang="en-US"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ف</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 تعزيز الشمول المالي</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لانها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تُقدّم بدائل فعالة عبر حلول رقمية مرنة وغير مكلفة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(تطبيقات مالية عبر الهاتف ، التسجيل الرقمي بهوية إلكترونية ، محافظ رقمية بدون متطلبات رصيد ، روض رقمية صغيرة وسريعة ، منصات توعوية رقمية وتحليلات مالية مبسطة .</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في المملكة العربية السعودية: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مبادرات "فنتك السعودية" بالتعاون مع البنك المركزي تهدف لرفع نسبة الشمول المالي إلى مستويات عالمية.</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في جمهورية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مصر</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العربية</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انتشار المحافظ الإلكترونية مثل "فودافون كاش" و"اتصالات كاش" مكّن ملايين المواطنين من التعاملات المالية دون بنك.</a:t>
            </a:r>
            <a:endPar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200" b="1" dirty="0">
                <a:solidFill>
                  <a:prstClr val="black"/>
                </a:solidFill>
                <a:latin typeface="Calibri"/>
                <a:cs typeface="Arial" panose="020B0604020202020204" pitchFamily="34" charset="0"/>
              </a:rPr>
              <a:t>في الأردن وفلسطين: </a:t>
            </a:r>
            <a:r>
              <a:rPr lang="ar-EG" sz="2200" dirty="0">
                <a:solidFill>
                  <a:prstClr val="black"/>
                </a:solidFill>
                <a:latin typeface="Calibri"/>
                <a:cs typeface="Arial" panose="020B0604020202020204" pitchFamily="34" charset="0"/>
              </a:rPr>
              <a:t>تمكين اللاجئين من استخدام محافظ إلكترونية لتلقي الدعم وإجراء المدفوعات دون الحاجة إلى حساب بنكي.</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لعديد من البنوك المركزية في الشرق الأوسط تطلق أطر تنظيمية مرنة تدعم شركات </a:t>
            </a:r>
            <a:r>
              <a:rPr kumimoji="0" lang="en-US"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توسيع الوصول المالي للفئات غير المخدومة،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مثل:</a:t>
            </a:r>
            <a:r>
              <a:rPr kumimoji="0" lang="en-US"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Sandboxes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لتنظيمية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تسهيل ترخيص المحافظ الرقمية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السماح بالتعرف على العميل إلكترونيًا.</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rial" panose="020B0604020202020204" pitchFamily="34" charset="0"/>
            </a:endParaRPr>
          </a:p>
        </p:txBody>
      </p:sp>
      <p:pic>
        <p:nvPicPr>
          <p:cNvPr id="6" name="Graphic 21">
            <a:extLst>
              <a:ext uri="{FF2B5EF4-FFF2-40B4-BE49-F238E27FC236}">
                <a16:creationId xmlns:a16="http://schemas.microsoft.com/office/drawing/2014/main" id="{72854D65-D2A0-B945-4BD9-9C3024E027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31084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27EB5-F38A-3F05-F2AC-9C366CF7C7B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EBF76E-E748-BB5C-464D-6F1925D113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F135E49-D140-49D0-C018-4244B527C89B}"/>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الأطر القانونية والتنظيمية لقطاع (التقنية المالية) في الشرق الاوسط</a:t>
            </a:r>
          </a:p>
        </p:txBody>
      </p:sp>
      <p:sp>
        <p:nvSpPr>
          <p:cNvPr id="28" name="Rectangle 27">
            <a:extLst>
              <a:ext uri="{FF2B5EF4-FFF2-40B4-BE49-F238E27FC236}">
                <a16:creationId xmlns:a16="http://schemas.microsoft.com/office/drawing/2014/main" id="{541519EB-8B7E-A445-CA82-E5E6C745BE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5F7AFAA-34BF-F796-2744-175FEE2EAFA9}"/>
              </a:ext>
            </a:extLst>
          </p:cNvPr>
          <p:cNvSpPr txBox="1"/>
          <p:nvPr/>
        </p:nvSpPr>
        <p:spPr>
          <a:xfrm>
            <a:off x="1272619" y="1799303"/>
            <a:ext cx="9492791" cy="4334520"/>
          </a:xfrm>
          <a:prstGeom prst="rect">
            <a:avLst/>
          </a:prstGeom>
          <a:noFill/>
        </p:spPr>
        <p:txBody>
          <a:bodyPr wrap="square" rtlCol="0">
            <a:spAutoFit/>
          </a:bodyPr>
          <a:lstStyle/>
          <a:p>
            <a:pPr algn="r" rtl="1">
              <a:lnSpc>
                <a:spcPct val="150000"/>
              </a:lnSpc>
              <a:buFont typeface="+mj-lt"/>
              <a:buAutoNum type="arabicPeriod"/>
            </a:pPr>
            <a:r>
              <a:rPr lang="ar-EG" sz="2400" dirty="0"/>
              <a:t> </a:t>
            </a:r>
            <a:r>
              <a:rPr lang="ar-AE" sz="2400" dirty="0"/>
              <a:t>متطلبات الترخيص والحوكمة.</a:t>
            </a:r>
          </a:p>
          <a:p>
            <a:pPr algn="r" rtl="1">
              <a:lnSpc>
                <a:spcPct val="150000"/>
              </a:lnSpc>
              <a:buFont typeface="+mj-lt"/>
              <a:buAutoNum type="arabicPeriod"/>
            </a:pPr>
            <a:r>
              <a:rPr lang="ar-EG" sz="2400" dirty="0"/>
              <a:t> </a:t>
            </a:r>
            <a:r>
              <a:rPr lang="ar-AE" sz="2400" dirty="0"/>
              <a:t>مكافحة غسل الأموال وتمويل الإرهاب</a:t>
            </a:r>
            <a:r>
              <a:rPr lang="ar-EG" sz="2400" dirty="0"/>
              <a:t> (</a:t>
            </a:r>
            <a:r>
              <a:rPr lang="en-US" sz="2400" dirty="0"/>
              <a:t>(AML/CFT</a:t>
            </a:r>
          </a:p>
          <a:p>
            <a:pPr algn="r" rtl="1">
              <a:lnSpc>
                <a:spcPct val="150000"/>
              </a:lnSpc>
              <a:buFont typeface="+mj-lt"/>
              <a:buAutoNum type="arabicPeriod"/>
            </a:pPr>
            <a:r>
              <a:rPr lang="ar-EG" sz="2400" dirty="0"/>
              <a:t> </a:t>
            </a:r>
            <a:r>
              <a:rPr lang="ar-AE" sz="2400" dirty="0"/>
              <a:t>حماية المستهلك والبيانات الشخصية.</a:t>
            </a:r>
          </a:p>
          <a:p>
            <a:pPr algn="r" rtl="1">
              <a:lnSpc>
                <a:spcPct val="150000"/>
              </a:lnSpc>
              <a:buFont typeface="+mj-lt"/>
              <a:buAutoNum type="arabicPeriod"/>
            </a:pPr>
            <a:r>
              <a:rPr lang="ar-EG" sz="2400" dirty="0"/>
              <a:t> </a:t>
            </a:r>
            <a:r>
              <a:rPr lang="ar-AE" sz="2400" dirty="0"/>
              <a:t>البيئة التجريبية </a:t>
            </a:r>
            <a:r>
              <a:rPr lang="en-US" sz="2400" dirty="0"/>
              <a:t>(Regulatory Sandbox)</a:t>
            </a:r>
            <a:r>
              <a:rPr lang="ar-EG" sz="2400" dirty="0"/>
              <a:t> .</a:t>
            </a:r>
            <a:endParaRPr lang="en-US" sz="2400" dirty="0"/>
          </a:p>
          <a:p>
            <a:pPr algn="r" rtl="1">
              <a:lnSpc>
                <a:spcPct val="150000"/>
              </a:lnSpc>
              <a:buNone/>
            </a:pPr>
            <a:r>
              <a:rPr lang="ar-EG" sz="2400" b="1" dirty="0"/>
              <a:t>مع ملاحظة الاعتبارات التالية :</a:t>
            </a:r>
            <a:endParaRPr lang="ar-AE" sz="2400" dirty="0"/>
          </a:p>
          <a:p>
            <a:pPr algn="r" rtl="1">
              <a:lnSpc>
                <a:spcPct val="150000"/>
              </a:lnSpc>
              <a:buFont typeface="Arial" panose="020B0604020202020204" pitchFamily="34" charset="0"/>
              <a:buChar char="•"/>
            </a:pPr>
            <a:r>
              <a:rPr lang="ar-EG" sz="2400" dirty="0"/>
              <a:t> </a:t>
            </a:r>
            <a:r>
              <a:rPr lang="ar-AE" sz="2400" dirty="0"/>
              <a:t>اختلاف في مستوى النضج التنظيمي بين الدول.</a:t>
            </a:r>
          </a:p>
          <a:p>
            <a:pPr algn="r" rtl="1">
              <a:lnSpc>
                <a:spcPct val="150000"/>
              </a:lnSpc>
              <a:buFont typeface="Arial" panose="020B0604020202020204" pitchFamily="34" charset="0"/>
              <a:buChar char="•"/>
            </a:pPr>
            <a:r>
              <a:rPr lang="ar-EG" sz="2400" dirty="0"/>
              <a:t> </a:t>
            </a:r>
            <a:r>
              <a:rPr lang="ar-AE" sz="2400" dirty="0"/>
              <a:t>دور المصارف المركزية وهيئات الرقابة المالية.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B7B7BD85-7072-8721-CD86-B9CA955E4F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12164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E77EF-7841-98FB-D3B7-5B9D29D42E9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492D240-32FE-5140-1FF8-98B41FA4C5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706541-DC11-6ABA-0B7D-10633A5C1A58}"/>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في التكنولوجيا المالية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بالشرق الأوسط</a:t>
            </a:r>
          </a:p>
        </p:txBody>
      </p:sp>
      <p:sp>
        <p:nvSpPr>
          <p:cNvPr id="28" name="Rectangle 27">
            <a:extLst>
              <a:ext uri="{FF2B5EF4-FFF2-40B4-BE49-F238E27FC236}">
                <a16:creationId xmlns:a16="http://schemas.microsoft.com/office/drawing/2014/main" id="{62695CFC-4C67-B147-0AED-61CF76D336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3803742-7624-1083-9CD4-5254072FCDB9}"/>
              </a:ext>
            </a:extLst>
          </p:cNvPr>
          <p:cNvSpPr txBox="1"/>
          <p:nvPr/>
        </p:nvSpPr>
        <p:spPr>
          <a:xfrm>
            <a:off x="194310" y="1249084"/>
            <a:ext cx="11893830" cy="5605898"/>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التحديات القانونية :-</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معايير موحدة بين الدول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الوقت الذي تشهد فيه التكنولوجيا المالية نموًا سريعًا عالميًا، تختلف الأنظمة القانونية والتنظيمية من دولة إلى أخرى، ولا يوجد إطار قانوني أو تنظيمي موحد يُنظّم هذا القطاع على المستوى الدولي. هذا يعني أن شركة التكنولوجيا المالية  قد تواجه مجموعة من القواعد والمتطلبات المختلفة عند الانتقال من دولة إلى أخرى (اختلاف متطلبات الترخيص ، اختلاف المعايير المتعلقة بحماية بيانات العملاء والخصوصية ، غياب تنظيم واضح لبعض الأنشطة الحديثة مثل:العقود الذكية، التمويل الجماعي.</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غموض تنظيم العملات الرقمية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وجود قوانين واضحة أو موحدة تنظم استخدام وتداول العملات الرقمية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Bitcoin</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 اختلاف التنظيمات من دولة لأخرى بشكل كبير، هذا الغموض القانوني يخلق بيئة غير مستقرة قانونيًا للمستثمرين، والشركات، والمستهلكين. في بعض الدول قد تتعامل جهات مختلفة مع العملة الرقمية  كـ: (أصول رقمية ، أوراق مالية ، عملات أجنبية.سلع).</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التوفيق بين الابتكار ومتطلبات الحماية القانونية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التوتر القائم بين رغبة شركات التكنولوجيا المالية في الابتكار والتوسع السريع، وبين ضرورة الالتزام بالقوانين والضوابط التنظيمية المصممة غالبًا لحماية المستهلك، وضمان الاستقرار المالي، ومكافحة الجرائم المالية.فكثيرًا ما يُنظر إلى القوانين على أنها بطيئة أو مقيدة للابتكار، بينما يُنظر إلى الابتكار السريع على أنه قد يعرض المستخدمين أو الأسواق لمخاطر غير محسوبة.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البنية التحتية القانونية للبيانات والأمن السيبراني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يقصد بـ ضعف البنية التحتية القانونية للبيانات والأمن السيبراني أن العديد من الدول، خصوصًا في الأسواق الناشئة، لا تمتلك أطرًا قانونية وتشريعية متطورة أو مكتملة تُنظّم بشكل واضح قضايا مثل:حماية بيانات المستخدمين الشخصية والمالية.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9265B00-1447-AEE2-32BE-E852B76683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1682948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8FDB8-1D7C-7E69-0146-29B6A7DB204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D67AFC-3FDA-0BEC-8669-B72E784D1D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1482FE2-5ED8-25B8-3A35-0EF790DFAA6F}"/>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الفرص المستقبلية لقطاع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في منطقة الشرق الأوسط</a:t>
            </a:r>
          </a:p>
        </p:txBody>
      </p:sp>
      <p:sp>
        <p:nvSpPr>
          <p:cNvPr id="28" name="Rectangle 27">
            <a:extLst>
              <a:ext uri="{FF2B5EF4-FFF2-40B4-BE49-F238E27FC236}">
                <a16:creationId xmlns:a16="http://schemas.microsoft.com/office/drawing/2014/main" id="{DF12641D-2ED6-83EB-6F26-3AD819D9A9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DCFC60-45CF-31D6-3AA5-E0A1EFC14BD2}"/>
              </a:ext>
            </a:extLst>
          </p:cNvPr>
          <p:cNvSpPr txBox="1"/>
          <p:nvPr/>
        </p:nvSpPr>
        <p:spPr>
          <a:xfrm>
            <a:off x="114300" y="1232831"/>
            <a:ext cx="11887199" cy="5509200"/>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تعزيز الشمول المالي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الوصول إلى غير المتعاملين مع البنوك ، لان ملايين الأشخاص في المنطقة، وخاصة في المناطق الريفية أو المجتمعات منخفضة الدخل، لا يمتلكون حسابات بنكية ، خدمات التكنولوجيا المالية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توفّر بدائل سهلة مثل المحافظ الرقمية، الحسابات الإلكترونية عبر الهواتف الذكية، بدون الحاجة إلى زيارة فرع بنك تقليدي (مثال: تطبيق "محفظتي" في الأردن أو "محفظة فوري" في مصر) ، تقنيات التمويل البديل مثل التمويل الجماعي والإقراض بين الأفراد تمكّن رواد الأعمال وأصحاب المشاريع الصغيرة من الحصول على تمويل دون المرور عبر البنوك التقليدية.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فرص للشراكات بين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والبنوك التقليدية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في ظل التحول الرقمي المتسارع في الشرق الأوسط، بدأت العلاقة بين البنوك التقليدية وشركات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تتحول من التنافس إلى التعاون. ويُنظر إلى هذه الشراكات كفرصة استراتيجية لتعزيز الابتكار، وتقديم خدمات مالية حديثة، وتوسيع قاعدة العملاء ، البنوك توفر البنية التحتية، وشركات</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تضيف المرونة والسرعة ، الشراكات تُمكّن من تقديم خدمات مصرفية ذكية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فتح حسابات عن بُعد ، أدوات إدارة النفقات الشخصية ،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مثال: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شراكة بنك الإمارات دبي الوطني مع شركة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Liv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لتقديم تجربة مصرفية رقمية بالكامل.</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الشراكة بين البنوك و</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تؤدي إلى تحسين كفاءة المدفوعات الفورية ، تقديم حلول دفع للمشاريع الصغيرة ورواد الأعمال ، دعم التجارة الإلكترونية.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تحول الدول لمراكز إقليمية للتكنولوجيا المالية</a:t>
            </a:r>
            <a:r>
              <a:rPr lang="ar-EG" sz="2200" b="1" dirty="0">
                <a:solidFill>
                  <a:prstClr val="black"/>
                </a:solidFill>
                <a:latin typeface="Alexandria regular" pitchFamily="2" charset="-78"/>
              </a:rPr>
              <a:t> : </a:t>
            </a:r>
            <a:r>
              <a:rPr lang="ar-EG" sz="2200" dirty="0">
                <a:solidFill>
                  <a:prstClr val="black"/>
                </a:solidFill>
                <a:latin typeface="Alexandria regular" pitchFamily="2" charset="-78"/>
              </a:rPr>
              <a:t>في ظل النمو السريع في مجال التكنولوجيا المالية عالميًا، تسعى العديد من دول الشرق الأوسط إلى تنويع اقتصاداتها والتحول نحو الاقتصاد الرقمي ، ويُعدّ قطاع التكنولوجيا المالية </a:t>
            </a:r>
            <a:r>
              <a:rPr lang="en-US" sz="2200" dirty="0">
                <a:solidFill>
                  <a:prstClr val="black"/>
                </a:solidFill>
                <a:latin typeface="Alexandria regular" pitchFamily="2" charset="-78"/>
              </a:rPr>
              <a:t> </a:t>
            </a:r>
            <a:r>
              <a:rPr lang="ar-EG" sz="2200" dirty="0">
                <a:solidFill>
                  <a:prstClr val="black"/>
                </a:solidFill>
                <a:latin typeface="Alexandria regular" pitchFamily="2" charset="-78"/>
              </a:rPr>
              <a:t>من أبرز الأدوات لتحقيق هذا الهدف من خلال:( خلق فرص عمل نوعية في الاقتصاد الرقمي ، جذب الاستثمارات الأجنبية المباشرة ،  تطوير قطاع مالي مبتكر ومنفتح ، دعم الشركات الناشئة والمبتكرين المحليين).</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C75688E3-7EB6-7B54-687D-E30577594C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05062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F4F22-30E5-5D47-2685-2123F0C626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E6A6C17-1D02-F356-F91C-8C843CB6BF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87359C6-1CE0-6B8F-01F3-CE4484DCFF56}"/>
              </a:ext>
            </a:extLst>
          </p:cNvPr>
          <p:cNvSpPr txBox="1"/>
          <p:nvPr/>
        </p:nvSpPr>
        <p:spPr>
          <a:xfrm>
            <a:off x="400050" y="629166"/>
            <a:ext cx="926768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دور الهيئات التشريعية والقضائية في قطاع (التقنية المالية) في الشرق الاوسط</a:t>
            </a:r>
          </a:p>
        </p:txBody>
      </p:sp>
      <p:sp>
        <p:nvSpPr>
          <p:cNvPr id="28" name="Rectangle 27">
            <a:extLst>
              <a:ext uri="{FF2B5EF4-FFF2-40B4-BE49-F238E27FC236}">
                <a16:creationId xmlns:a16="http://schemas.microsoft.com/office/drawing/2014/main" id="{D362E5DD-0DDC-AD52-2B66-232F7225F2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611B071-B783-B685-15E4-611F05F5398A}"/>
              </a:ext>
            </a:extLst>
          </p:cNvPr>
          <p:cNvSpPr txBox="1"/>
          <p:nvPr/>
        </p:nvSpPr>
        <p:spPr>
          <a:xfrm>
            <a:off x="160020" y="1181851"/>
            <a:ext cx="11928120" cy="5673131"/>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تطوير قوانين جديدة متوافقة مع الابتكار المالي: </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مع تسارع الابتكار في قطاع التكنولوجيا المالية ، أصبحت الأنظمة القانونية القائمة غير كافية أو غير ملائمة لتنظيم أنشطة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المحافظ الرقمية ، العملات المشفرة، التمويل الجماعي ، العقود الذكية ، الخدمات المصرفية المفتوحة ، لذلك الهيئات التشريعية والقضائية باتت ملزمة بالتكيف مع هذه التحولات لضمان التوازن بين الابتكار والحماية القانونية.</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 - يتضح دور الهيئات التشريعية في سنّ تشريعات جديدة مرنة ،  ومواكبة إصدار قوانين خاصة بتنظيم: ( الدفع الإلكتروني ، العملات الرقمية ، التمويل الرقمي ، حماية البيانات الشخصية ، والنصوص التشريعية يجب أن تكون قابلة للتحديث السريع لمواكبة تسارع الابتكار).</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إنشاء محاكم أو لجان متخصصة في منازعات التكنولوجيا المالية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FinTech</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من مبررات إنشاء هذه المحاكم :</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  -  تعقيد قضايا التكنولوجيا المالية ، النزاعات تتضمن مفاهيم تقنية دقيقة مثل البلوكتشين، العملات المشفرة، العقود الذكية.</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القاضي أو المحكم بحاجة لفهم عميق للأنظمة الرقمية والبيئة المالية.</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تأخر الفصل في القضايا الرقمية قد يؤدي إلى خسائر مالية فادحة أو انهيار ثقة المستخدمين.</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  - وجود جهة قضائية متخصصة يشجع على الاستثمار والتعامل مع الحلول الرقمية.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وبالتالى يمكن إنشاء محاكم متخصصة داخل النظام القضائي تختص بقضايا تتعلق بالاتى (التطبيقات المالية والمحافظ الإلكترونية و العقود الذكية).</a:t>
            </a:r>
          </a:p>
          <a:p>
            <a:pPr marL="0" marR="0" lvl="0" indent="0" algn="r"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ويمكن تأسيس 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جان شبه قضائية / تنظيمية مستقلة ترتبط بالبنك المركزي أو هيئة سوق المال، تفصل في النزاعات الفنية بين (شركات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FinTech.</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العملاء ، البنوك).</a:t>
            </a:r>
          </a:p>
        </p:txBody>
      </p:sp>
      <p:pic>
        <p:nvPicPr>
          <p:cNvPr id="6" name="Graphic 21">
            <a:extLst>
              <a:ext uri="{FF2B5EF4-FFF2-40B4-BE49-F238E27FC236}">
                <a16:creationId xmlns:a16="http://schemas.microsoft.com/office/drawing/2014/main" id="{1D796F4A-1986-54BF-C764-D23813ADEE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17509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7CA13-B986-1B04-170F-7281A8FDE5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867663-94E7-9921-4F44-5B6D74826F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CC3AA3-29F7-7C67-89C0-2B18AFEE38F4}"/>
              </a:ext>
            </a:extLst>
          </p:cNvPr>
          <p:cNvSpPr txBox="1"/>
          <p:nvPr/>
        </p:nvSpPr>
        <p:spPr>
          <a:xfrm>
            <a:off x="308610" y="725864"/>
            <a:ext cx="9174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الأطر القانونية والتنظيمية لقطاع (التقنية المالية) في الشرق الاوسط</a:t>
            </a:r>
          </a:p>
        </p:txBody>
      </p:sp>
      <p:sp>
        <p:nvSpPr>
          <p:cNvPr id="28" name="Rectangle 27">
            <a:extLst>
              <a:ext uri="{FF2B5EF4-FFF2-40B4-BE49-F238E27FC236}">
                <a16:creationId xmlns:a16="http://schemas.microsoft.com/office/drawing/2014/main" id="{60A97235-46B2-4FC3-DF6D-F87277A93E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4FF08CF-217C-136B-BD22-8357C13B2F13}"/>
              </a:ext>
            </a:extLst>
          </p:cNvPr>
          <p:cNvSpPr txBox="1"/>
          <p:nvPr/>
        </p:nvSpPr>
        <p:spPr>
          <a:xfrm>
            <a:off x="308610" y="1355029"/>
            <a:ext cx="11247121"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إصدار أو تعديل القوانين والأنظمة التقليدية (مثل قوانين البنوك، أسواق المال، حماية المستهلك، مكافحة غسل الأموال) لتتلاءم مع المنتجات والخدمات المالية الجديدة الناتجة عن التكنولوجيا المالية.</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يجب أن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يشمل التطوير القانوني أيضًا:-</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الاعتراف بالأصول الرقمية والعملات المشفرة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في ظل التوسع السريع في استخدام الأصول الرقمية والعملات المشفرة، أصبح من الضروري أن تقوم الدول في الشرق الأوسط بتحديث الأطر القانونية والتنظيمية بما يتماشى مع التحولات التقنية والمالية العالمية.ويُعد الاعتراف القانوني بالأصول الرقمية والعملات المشفرة عنصرًا أساسيًا لبناء نظام مالي رقمي آمن وشفاف، الاعتراف القانوني يشجع الشركات الناشئة على تطوير حلول قائمة على الرموز والعملات الرقمية.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تنظيم منصات التمويل الجماعي والتمويل البديل : تحتاج هذه المنصات إلى تنظيم قانوني لحماية حقوق المستثمرين والممولين ، لضمان الشفافية والمصداقية في جمع وتوظيف الأموال ،  لمكافحة غسل الأموال وتمويل الإرهاب ،  لتحديد المسؤولية القانونية في حال فشل المشروع أو سوء الإدارة ،  لتعزيز الثقة في القطاع وجذب استثمارات أكبر.</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وضع أطر قانونية للعقود الذكية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Smart Contracts)</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a:t>
            </a:r>
            <a:r>
              <a:rPr lang="ar-EG" sz="2200" b="1" dirty="0">
                <a:solidFill>
                  <a:prstClr val="black"/>
                </a:solidFill>
                <a:latin typeface="Alexandria regular" pitchFamily="2" charset="-78"/>
              </a:rPr>
              <a:t>: </a:t>
            </a:r>
            <a:r>
              <a:rPr lang="ar-EG" sz="2200" dirty="0">
                <a:solidFill>
                  <a:prstClr val="black"/>
                </a:solidFill>
                <a:latin typeface="Alexandria regular" pitchFamily="2" charset="-78"/>
              </a:rPr>
              <a:t>رغم أن العقود الذكية تُنفّذ ذاتيًا، إلا أنها تثير أسئلة قانونية جديدة تتطلب تنظيمًا واضحًا، </a:t>
            </a:r>
            <a:r>
              <a:rPr lang="ar-EG" sz="2200" b="1" dirty="0">
                <a:solidFill>
                  <a:prstClr val="black"/>
                </a:solidFill>
                <a:latin typeface="Alexandria regular" pitchFamily="2" charset="-78"/>
              </a:rPr>
              <a:t>مثل</a:t>
            </a:r>
            <a:r>
              <a:rPr lang="ar-EG" sz="2200" dirty="0">
                <a:solidFill>
                  <a:prstClr val="black"/>
                </a:solidFill>
                <a:latin typeface="Alexandria regular" pitchFamily="2" charset="-78"/>
              </a:rPr>
              <a:t>: ما مدى قانونية هذا النوع من العقود؟ ، هل يمكن الطعن فيها أو إبطالها؟ ، من المسؤول عند حدوث خطأ برمجي أو تقني؟ ، هل تُعتمد كأدلة إثبات في المحاكم؟</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لذلك غياب التنظيم القانوني قد يؤدي إلى مخاطر كبيرة في التعاملات الرقمية.</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09192BE9-E954-D5B3-7FDE-FFF54256DD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6236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EC2B6-F357-72DE-A11F-647167F5064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34D5D7-C173-8AA6-F6F7-651148D1D9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1D51CE-4F16-BF11-86CE-A872876CE74F}"/>
              </a:ext>
            </a:extLst>
          </p:cNvPr>
          <p:cNvSpPr txBox="1"/>
          <p:nvPr/>
        </p:nvSpPr>
        <p:spPr>
          <a:xfrm>
            <a:off x="194310" y="725864"/>
            <a:ext cx="947342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تطوير القوانين وتأثيرها على  الابتكار المالي و (التقنية المالية)</a:t>
            </a:r>
          </a:p>
        </p:txBody>
      </p:sp>
      <p:sp>
        <p:nvSpPr>
          <p:cNvPr id="28" name="Rectangle 27">
            <a:extLst>
              <a:ext uri="{FF2B5EF4-FFF2-40B4-BE49-F238E27FC236}">
                <a16:creationId xmlns:a16="http://schemas.microsoft.com/office/drawing/2014/main" id="{E74EA14E-031C-4EC7-D401-2E7BF10997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4AA3411-7A50-3774-1D22-9BDB302AB070}"/>
              </a:ext>
            </a:extLst>
          </p:cNvPr>
          <p:cNvSpPr txBox="1"/>
          <p:nvPr/>
        </p:nvSpPr>
        <p:spPr>
          <a:xfrm>
            <a:off x="194311" y="1400749"/>
            <a:ext cx="11893830" cy="5509200"/>
          </a:xfrm>
          <a:prstGeom prst="rect">
            <a:avLst/>
          </a:prstGeom>
          <a:noFill/>
        </p:spPr>
        <p:txBody>
          <a:bodyPr wrap="square" rtlCol="0">
            <a:spAutoFit/>
          </a:bodyPr>
          <a:lstStyle/>
          <a:p>
            <a:pPr marL="342900" indent="-342900" algn="r" rtl="1">
              <a:buFont typeface="Arial" panose="020B0604020202020204" pitchFamily="34" charset="0"/>
              <a:buChar char="•"/>
            </a:pPr>
            <a:r>
              <a:rPr lang="ar-AE" sz="2200" b="1" dirty="0"/>
              <a:t>سرعة تطور </a:t>
            </a:r>
            <a:r>
              <a:rPr lang="en-US" sz="2200" b="1" dirty="0"/>
              <a:t>FinTech </a:t>
            </a:r>
            <a:r>
              <a:rPr lang="ar-EG" sz="2200" b="1" dirty="0"/>
              <a:t> م</a:t>
            </a:r>
            <a:r>
              <a:rPr lang="ar-AE" sz="2200" b="1" dirty="0"/>
              <a:t>قابل بطء التشريع:</a:t>
            </a:r>
            <a:br>
              <a:rPr lang="ar-AE" sz="2200" dirty="0"/>
            </a:br>
            <a:r>
              <a:rPr lang="ar-AE" sz="2200" dirty="0"/>
              <a:t>في الوقت الذي تشهد فيه التكنولوجيا المالية </a:t>
            </a:r>
            <a:r>
              <a:rPr lang="ar-EG" sz="2200" dirty="0"/>
              <a:t> </a:t>
            </a:r>
            <a:r>
              <a:rPr lang="ar-AE" sz="2200" dirty="0"/>
              <a:t>نموًا سريعًا ومتصاعدًا في خدماتها ومنتجاتها – </a:t>
            </a:r>
            <a:r>
              <a:rPr lang="ar-AE" sz="2200" b="1" dirty="0"/>
              <a:t>مثل</a:t>
            </a:r>
            <a:r>
              <a:rPr lang="ar-AE" sz="2200" dirty="0"/>
              <a:t> الدفع الرقمي، القروض الذكية، العملات المشفرة، المحافظ الإلكترونية – تبقى الأنظمة التشريعية في العديد من دول الشرق الأوسط بطيئة أو متأخرة في مواكبة هذه التحولات</a:t>
            </a:r>
            <a:r>
              <a:rPr lang="ar-EG" sz="2200" dirty="0"/>
              <a:t> ، هذه الفجوة بين الابتكار والتشريع تؤدي إلى: بيئة قانونية غير مستقرة ، مخاطر استثمارية وتشغيلية ، تضارب الاختصاصات بين الجهات التنظيمية ، إحجام بعض الشركات العالمية عن الدخول للسوق، </a:t>
            </a:r>
            <a:r>
              <a:rPr lang="ar-AE" sz="2200" dirty="0"/>
              <a:t>التقنيات مثل الذكاء الاصطناعي والبلوكشين والرموز المشفرة تتطور أسرع من القوانين التقليدية.</a:t>
            </a:r>
          </a:p>
          <a:p>
            <a:pPr marL="342900" indent="-342900" algn="r" rtl="1">
              <a:buFont typeface="Arial" panose="020B0604020202020204" pitchFamily="34" charset="0"/>
              <a:buChar char="•"/>
            </a:pPr>
            <a:r>
              <a:rPr lang="ar-AE" sz="2200" b="1" dirty="0"/>
              <a:t>التقليل من المخاطر القانونية والتنظيمية:</a:t>
            </a:r>
            <a:r>
              <a:rPr lang="ar-EG" sz="2200" dirty="0"/>
              <a:t> يمكن تقليل المخاطر بالاتى : </a:t>
            </a:r>
          </a:p>
          <a:p>
            <a:pPr marL="457200" indent="-457200" algn="r" rtl="1">
              <a:buAutoNum type="arabicPeriod"/>
            </a:pPr>
            <a:r>
              <a:rPr lang="ar-EG" sz="2200" dirty="0"/>
              <a:t>إصدار قوانين وتشريعات مرنة وقابلة للتحديث استخدام "التشريع المرحلي" أو "التشريعات المؤقتة" ، الاعتراف بالأدلة الرقمية والتوقيع الإلكتروني.</a:t>
            </a:r>
          </a:p>
          <a:p>
            <a:pPr marL="457200" indent="-457200" algn="r" rtl="1">
              <a:buAutoNum type="arabicPeriod"/>
            </a:pPr>
            <a:r>
              <a:rPr lang="ar-EG" sz="2200" dirty="0"/>
              <a:t>تفعيل البيئة التنظيمية التجريبية </a:t>
            </a:r>
            <a:r>
              <a:rPr lang="en-US" sz="2200" dirty="0"/>
              <a:t>Regulatory Sandbox</a:t>
            </a:r>
            <a:r>
              <a:rPr lang="ar-EG" sz="2200" dirty="0"/>
              <a:t>  تمكّن الشركات من اختبار حلولها الرقمية تحت إشراف الجهة التنظيمية.</a:t>
            </a:r>
          </a:p>
          <a:p>
            <a:pPr marL="457200" indent="-457200" algn="r" rtl="1">
              <a:buAutoNum type="arabicPeriod"/>
            </a:pPr>
            <a:r>
              <a:rPr lang="ar-EG" sz="2200" dirty="0"/>
              <a:t>تعاون بين الجهات التشريعية والتنظيمية ، إنشاء مجالس وطنية تجمع بين البرلمان، البنك المركزي، وهيئات السوق، والتقنية.</a:t>
            </a:r>
          </a:p>
          <a:p>
            <a:pPr marL="457200" indent="-457200" algn="r" rtl="1">
              <a:buAutoNum type="arabicPeriod"/>
            </a:pPr>
            <a:r>
              <a:rPr lang="ar-EG" sz="2200" dirty="0"/>
              <a:t>تدريب القضاء والمشرعين على قضايا </a:t>
            </a:r>
            <a:r>
              <a:rPr lang="en-US" sz="2200" dirty="0"/>
              <a:t>FinTech</a:t>
            </a:r>
            <a:r>
              <a:rPr lang="ar-EG" sz="2200" dirty="0"/>
              <a:t> بناء فهم قانوني وتقني مشترك لتسريع إصدار الأحكام أو التشريعات.</a:t>
            </a:r>
          </a:p>
          <a:p>
            <a:pPr marL="457200" indent="-457200" algn="r" rtl="1">
              <a:buAutoNum type="arabicPeriod"/>
            </a:pPr>
            <a:r>
              <a:rPr lang="ar-EG" sz="2200" dirty="0"/>
              <a:t>تشجيع الابتكار التشريعي ، تبني نماذج حديثة </a:t>
            </a:r>
            <a:r>
              <a:rPr lang="ar-EG" sz="2200" b="1" dirty="0"/>
              <a:t>مثل: </a:t>
            </a:r>
            <a:r>
              <a:rPr lang="ar-EG" sz="2200" dirty="0"/>
              <a:t>العقود الذكية، البنوك المفتوحة، قوانين حماية البيانات.</a:t>
            </a:r>
          </a:p>
          <a:p>
            <a:pPr marL="342900" indent="-342900" algn="r" rtl="1">
              <a:buFont typeface="Arial" panose="020B0604020202020204" pitchFamily="34" charset="0"/>
              <a:buChar char="•"/>
            </a:pPr>
            <a:endParaRPr lang="ar-EG" sz="2200" dirty="0"/>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2AA3CF2-FDDF-7E21-3263-2070C17B12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687366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0ED39-A5CF-8A10-EC1E-6E4A97DCAA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97BF0F-EB94-8350-EDEC-C607E17C1B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F6EF2AF-D221-DD19-5877-EB4BF9910F18}"/>
              </a:ext>
            </a:extLst>
          </p:cNvPr>
          <p:cNvSpPr txBox="1"/>
          <p:nvPr/>
        </p:nvSpPr>
        <p:spPr>
          <a:xfrm>
            <a:off x="1520190" y="629166"/>
            <a:ext cx="7818120"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لتطوير القوانين واللوائح التنظيمية لقطاع (التقنية المالية)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منطقة الشرق الاوسط </a:t>
            </a:r>
          </a:p>
        </p:txBody>
      </p:sp>
      <p:sp>
        <p:nvSpPr>
          <p:cNvPr id="28" name="Rectangle 27">
            <a:extLst>
              <a:ext uri="{FF2B5EF4-FFF2-40B4-BE49-F238E27FC236}">
                <a16:creationId xmlns:a16="http://schemas.microsoft.com/office/drawing/2014/main" id="{8C8DACD2-97E4-C513-EA53-578346FFA8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0F192C-963F-0E0B-2626-DE33B3DE8179}"/>
              </a:ext>
            </a:extLst>
          </p:cNvPr>
          <p:cNvSpPr txBox="1"/>
          <p:nvPr/>
        </p:nvSpPr>
        <p:spPr>
          <a:xfrm>
            <a:off x="297180" y="1583273"/>
            <a:ext cx="11624310" cy="4893647"/>
          </a:xfrm>
          <a:prstGeom prst="rect">
            <a:avLst/>
          </a:prstGeom>
          <a:noFill/>
        </p:spPr>
        <p:txBody>
          <a:bodyPr wrap="square" rtlCol="0">
            <a:spAutoFit/>
          </a:bodyPr>
          <a:lstStyle/>
          <a:p>
            <a:pPr marL="342900" indent="-342900" algn="r" rtl="1">
              <a:buFont typeface="Wingdings" panose="05000000000000000000" pitchFamily="2" charset="2"/>
              <a:buChar char="§"/>
            </a:pPr>
            <a:r>
              <a:rPr lang="ar-EG" sz="2400" b="1" dirty="0"/>
              <a:t>المملكة العربية </a:t>
            </a:r>
            <a:r>
              <a:rPr lang="ar-AE" sz="2400" b="1" dirty="0"/>
              <a:t>السعودية:</a:t>
            </a:r>
            <a:endParaRPr lang="ar-AE" sz="2400" dirty="0"/>
          </a:p>
          <a:p>
            <a:pPr marL="742950" lvl="1" indent="-285750" algn="r" rtl="1">
              <a:buFont typeface="+mj-lt"/>
              <a:buAutoNum type="arabicPeriod"/>
            </a:pPr>
            <a:r>
              <a:rPr lang="ar-AE" sz="2400" dirty="0"/>
              <a:t>إصدار لائحة تنظيم التقنية المالية من البنك المركزي وهيئة السوق المالية (2018–2020).</a:t>
            </a:r>
          </a:p>
          <a:p>
            <a:pPr marL="742950" lvl="1" indent="-285750" algn="r" rtl="1">
              <a:buFont typeface="+mj-lt"/>
              <a:buAutoNum type="arabicPeriod"/>
            </a:pPr>
            <a:r>
              <a:rPr lang="ar-AE" sz="2400" dirty="0"/>
              <a:t>تنظيم البيئة التجريبية </a:t>
            </a:r>
            <a:r>
              <a:rPr lang="en-US" sz="2400" dirty="0"/>
              <a:t>Regulatory Sandbox)</a:t>
            </a:r>
            <a:r>
              <a:rPr lang="ar-EG" sz="2400" dirty="0"/>
              <a:t>) لإ</a:t>
            </a:r>
            <a:r>
              <a:rPr lang="ar-AE" sz="2400" dirty="0"/>
              <a:t>ختبار الحلول الجديدة.</a:t>
            </a:r>
          </a:p>
          <a:p>
            <a:pPr marL="742950" lvl="1" indent="-285750" algn="r" rtl="1">
              <a:buFont typeface="+mj-lt"/>
              <a:buAutoNum type="arabicPeriod"/>
            </a:pPr>
            <a:r>
              <a:rPr lang="ar-AE" sz="2400" dirty="0"/>
              <a:t>مشروع لائحة الأصول الافتراضية لمواكبة تداول العملات الرقمية.</a:t>
            </a:r>
          </a:p>
          <a:p>
            <a:pPr marL="342900" indent="-342900" algn="r" rtl="1">
              <a:buFont typeface="Wingdings" panose="05000000000000000000" pitchFamily="2" charset="2"/>
              <a:buChar char="§"/>
            </a:pPr>
            <a:r>
              <a:rPr lang="ar-EG" sz="2400" b="1" dirty="0"/>
              <a:t>دولة </a:t>
            </a:r>
            <a:r>
              <a:rPr lang="ar-AE" sz="2400" b="1" dirty="0"/>
              <a:t>الإمارات</a:t>
            </a:r>
            <a:r>
              <a:rPr lang="ar-EG" sz="2400" b="1" dirty="0"/>
              <a:t> العربية المتحدة</a:t>
            </a:r>
            <a:r>
              <a:rPr lang="ar-AE" sz="2400" b="1" dirty="0"/>
              <a:t>:</a:t>
            </a:r>
            <a:endParaRPr lang="ar-AE" sz="2400" dirty="0"/>
          </a:p>
          <a:p>
            <a:pPr marL="742950" lvl="1" indent="-285750" algn="r" rtl="1">
              <a:buFont typeface="+mj-lt"/>
              <a:buAutoNum type="arabicPeriod"/>
            </a:pPr>
            <a:r>
              <a:rPr lang="ar-AE" sz="2400" dirty="0"/>
              <a:t>تأسيس هيئة تنظيم الأصول الافتراضية </a:t>
            </a:r>
            <a:r>
              <a:rPr lang="en-US" sz="2400" dirty="0"/>
              <a:t>VARA) </a:t>
            </a:r>
            <a:r>
              <a:rPr lang="ar-EG" sz="2400" dirty="0"/>
              <a:t>) ب</a:t>
            </a:r>
            <a:r>
              <a:rPr lang="ar-AE" sz="2400" dirty="0"/>
              <a:t>دبي 2022 كأول جهة حكومية متخصصة لتنظيم العملات الرقمية.</a:t>
            </a:r>
          </a:p>
          <a:p>
            <a:pPr marL="742950" lvl="1" indent="-285750" algn="r" rtl="1">
              <a:buFont typeface="+mj-lt"/>
              <a:buAutoNum type="arabicPeriod"/>
            </a:pPr>
            <a:r>
              <a:rPr lang="ar-AE" sz="2400" dirty="0"/>
              <a:t>إصدار قانون لتنظيم العقود الذكية وتسجيل الأصول الرقمية في المناطق الحرة مثل </a:t>
            </a:r>
            <a:r>
              <a:rPr lang="en-US" sz="2400" dirty="0"/>
              <a:t>ADGM </a:t>
            </a:r>
            <a:r>
              <a:rPr lang="ar-EG" sz="2400" dirty="0"/>
              <a:t> و </a:t>
            </a:r>
            <a:r>
              <a:rPr lang="en-US" sz="2400" dirty="0"/>
              <a:t>DIFC</a:t>
            </a:r>
            <a:r>
              <a:rPr lang="ar-EG" sz="2400" dirty="0"/>
              <a:t>.</a:t>
            </a:r>
            <a:endParaRPr lang="en-US" sz="2400" dirty="0"/>
          </a:p>
          <a:p>
            <a:pPr marL="342900" indent="-342900" algn="r" rtl="1">
              <a:buFont typeface="Wingdings" panose="05000000000000000000" pitchFamily="2" charset="2"/>
              <a:buChar char="§"/>
            </a:pPr>
            <a:r>
              <a:rPr lang="ar-EG" sz="2400" b="1" dirty="0"/>
              <a:t>جمهورية </a:t>
            </a:r>
            <a:r>
              <a:rPr lang="ar-AE" sz="2400" b="1" dirty="0"/>
              <a:t>مصر</a:t>
            </a:r>
            <a:r>
              <a:rPr lang="ar-EG" sz="2400" b="1" dirty="0"/>
              <a:t> العربية </a:t>
            </a:r>
            <a:r>
              <a:rPr lang="ar-AE" sz="2400" b="1" dirty="0"/>
              <a:t>:</a:t>
            </a:r>
            <a:endParaRPr lang="ar-AE" sz="2400" dirty="0"/>
          </a:p>
          <a:p>
            <a:pPr marL="742950" lvl="1" indent="-285750" algn="r" rtl="1">
              <a:buFont typeface="+mj-lt"/>
              <a:buAutoNum type="arabicPeriod"/>
            </a:pPr>
            <a:r>
              <a:rPr lang="ar-AE" sz="2400" dirty="0"/>
              <a:t>تعديل قانون البنك المركزي (2020) ليشمل تنظيم خدمات الدفع الإلكتروني والمصارف الرقمية.</a:t>
            </a:r>
          </a:p>
          <a:p>
            <a:pPr marL="742950" lvl="1" indent="-285750" algn="r" rtl="1">
              <a:buFont typeface="+mj-lt"/>
              <a:buAutoNum type="arabicPeriod"/>
            </a:pPr>
            <a:r>
              <a:rPr lang="ar-AE" sz="2400" dirty="0"/>
              <a:t>قانون حماية البيانات الشخصية رقم 151 لسنة 2020 لتأمين بيانات مستخدم</a:t>
            </a:r>
            <a:r>
              <a:rPr lang="ar-EG" sz="2400" dirty="0"/>
              <a:t>ي التكنولوجيا المالية </a:t>
            </a:r>
            <a:r>
              <a:rPr lang="ar-AE" sz="2400" dirty="0"/>
              <a:t> </a:t>
            </a:r>
            <a:r>
              <a:rPr lang="en-US" sz="2400" dirty="0"/>
              <a:t>FinTech</a:t>
            </a:r>
            <a:r>
              <a:rPr lang="ar-EG" sz="2400" dirty="0"/>
              <a:t>.</a:t>
            </a:r>
            <a:endParaRPr lang="en-US" sz="2400" dirty="0"/>
          </a:p>
          <a:p>
            <a:pPr marL="342900" indent="-342900" algn="r" rtl="1">
              <a:buFont typeface="Wingdings" panose="05000000000000000000" pitchFamily="2" charset="2"/>
              <a:buChar char="§"/>
            </a:pPr>
            <a:r>
              <a:rPr lang="ar-EG" sz="2400" b="1" dirty="0"/>
              <a:t>مملكة </a:t>
            </a:r>
            <a:r>
              <a:rPr lang="ar-AE" sz="2400" b="1" dirty="0"/>
              <a:t>البحرين:</a:t>
            </a:r>
            <a:endParaRPr lang="ar-AE" sz="2400" dirty="0"/>
          </a:p>
          <a:p>
            <a:pPr marL="742950" lvl="1" indent="-285750" algn="r" rtl="1">
              <a:buFont typeface="+mj-lt"/>
              <a:buAutoNum type="arabicPeriod"/>
            </a:pPr>
            <a:r>
              <a:rPr lang="ar-AE" sz="2400" dirty="0"/>
              <a:t>وضع أول </a:t>
            </a:r>
            <a:r>
              <a:rPr lang="en-US" sz="2400" dirty="0"/>
              <a:t>Sandbox </a:t>
            </a:r>
            <a:r>
              <a:rPr lang="ar-EG" sz="2400" dirty="0"/>
              <a:t> ر</a:t>
            </a:r>
            <a:r>
              <a:rPr lang="ar-AE" sz="2400" dirty="0"/>
              <a:t>سمي بالمنطقة 2017، سمح للشركات باختبار الحلول التقنية قبل تطبيقها رسميًا.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60460BE-B846-98FB-B6B2-4CEB2025AE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389883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29E93-7AB8-C87C-901D-B2FFCB97BD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AFCE945-E988-4AED-5EE0-FE587AF8A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F3CFB19-EF9E-7861-61A9-8C110DBB6A3F}"/>
              </a:ext>
            </a:extLst>
          </p:cNvPr>
          <p:cNvSpPr txBox="1"/>
          <p:nvPr/>
        </p:nvSpPr>
        <p:spPr>
          <a:xfrm>
            <a:off x="582930" y="629166"/>
            <a:ext cx="890043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المستقبلية في تطوير القوانين في منطقة الشرق الاوسط</a:t>
            </a:r>
          </a:p>
        </p:txBody>
      </p:sp>
      <p:sp>
        <p:nvSpPr>
          <p:cNvPr id="28" name="Rectangle 27">
            <a:extLst>
              <a:ext uri="{FF2B5EF4-FFF2-40B4-BE49-F238E27FC236}">
                <a16:creationId xmlns:a16="http://schemas.microsoft.com/office/drawing/2014/main" id="{18CFC383-8AFC-9580-A012-1D8D1F96B04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59E10AA-E4DF-FF6F-DC72-FEB7CE13718F}"/>
              </a:ext>
            </a:extLst>
          </p:cNvPr>
          <p:cNvSpPr txBox="1"/>
          <p:nvPr/>
        </p:nvSpPr>
        <p:spPr>
          <a:xfrm>
            <a:off x="103860" y="1062989"/>
            <a:ext cx="11984280" cy="5870616"/>
          </a:xfrm>
          <a:prstGeom prst="rect">
            <a:avLst/>
          </a:prstGeom>
          <a:noFill/>
        </p:spPr>
        <p:txBody>
          <a:bodyPr wrap="square" rtlCol="0">
            <a:spAutoFit/>
          </a:bodyPr>
          <a:lstStyle/>
          <a:p>
            <a:pPr algn="r" rtl="1">
              <a:buFont typeface="+mj-lt"/>
              <a:buAutoNum type="arabicPeriod"/>
            </a:pPr>
            <a:r>
              <a:rPr lang="ar-EG" sz="2200" b="1" dirty="0"/>
              <a:t> </a:t>
            </a:r>
            <a:r>
              <a:rPr lang="ar-AE" sz="2200" b="1" dirty="0"/>
              <a:t>كيف تنظم العقود الذكية ذات التنفيذ الذاتي؟</a:t>
            </a:r>
            <a:r>
              <a:rPr lang="ar-EG" sz="2200" b="1" dirty="0"/>
              <a:t> </a:t>
            </a:r>
          </a:p>
          <a:p>
            <a:pPr algn="r" rtl="1"/>
            <a:r>
              <a:rPr lang="ar-AE" sz="2200" dirty="0"/>
              <a:t>العقود الذكية تُعد ابتكارًا جذريًا في مجال التعاقدات، لكن استخدامها في بيئة قانونية تقليدية مثل معظم دول الشرق الأوسط يتطلب إصلاحات تشريعية، تطوير مهني، وأطر تنظيمية تقنية حديثة لضمان فعاليتها، شرعيتها، وعدالتها.</a:t>
            </a:r>
            <a:endParaRPr lang="ar-EG" sz="2200" dirty="0"/>
          </a:p>
          <a:p>
            <a:pPr algn="r" rtl="1"/>
            <a:r>
              <a:rPr lang="ar-EG" sz="2200" b="1" dirty="0"/>
              <a:t>التحدي القانوني:</a:t>
            </a:r>
            <a:r>
              <a:rPr lang="ar-EG" sz="2200" dirty="0"/>
              <a:t>القوانين التقليدية تعتمد على عقود مكتوبة، موقّعة، وتخضع لتفسير القاضي ،  </a:t>
            </a:r>
            <a:r>
              <a:rPr lang="ar-EG" sz="2200" b="1" dirty="0"/>
              <a:t>لكن العقود الذكية</a:t>
            </a:r>
            <a:r>
              <a:rPr lang="ar-EG" sz="2200" dirty="0"/>
              <a:t>: (تُكتب بلغات برمجية وليس نصوص قانونية ، تُنفّذ تلقائيًا دون تدخل بشري ، يصعب إلغاؤها أو تعديلها بعد تنفيذها).</a:t>
            </a:r>
          </a:p>
          <a:p>
            <a:pPr algn="r" rtl="1"/>
            <a:r>
              <a:rPr lang="ar-EG" sz="2200" b="1" dirty="0"/>
              <a:t>2- </a:t>
            </a:r>
            <a:r>
              <a:rPr lang="ar-AE" sz="2200" b="1" dirty="0"/>
              <a:t>كيف تعترف المحاكم بالأدلة الرقمية؟</a:t>
            </a:r>
            <a:endParaRPr lang="ar-EG" sz="2200" b="1" dirty="0"/>
          </a:p>
          <a:p>
            <a:pPr algn="r" rtl="1"/>
            <a:r>
              <a:rPr lang="ar-EG" sz="2200" b="1" dirty="0"/>
              <a:t>ا</a:t>
            </a:r>
            <a:r>
              <a:rPr lang="ar-AE" sz="2200" b="1" dirty="0"/>
              <a:t>لتحديات القانونية الرئيسية</a:t>
            </a:r>
            <a:r>
              <a:rPr lang="ar-AE" sz="2200" dirty="0"/>
              <a:t>:</a:t>
            </a:r>
            <a:endParaRPr lang="ar-EG" sz="2200" dirty="0"/>
          </a:p>
          <a:p>
            <a:pPr marL="342900" indent="-342900" algn="r" rtl="1">
              <a:buFontTx/>
              <a:buChar char="-"/>
            </a:pPr>
            <a:r>
              <a:rPr lang="ar-AE" sz="2200" b="1" dirty="0"/>
              <a:t>قابلية القبول</a:t>
            </a:r>
            <a:r>
              <a:rPr lang="en-US" sz="2200" b="1" dirty="0"/>
              <a:t>):</a:t>
            </a:r>
            <a:r>
              <a:rPr lang="ar-AE" sz="2200" dirty="0"/>
              <a:t>هل يُمكن اعتبار الرسائل النصية، الصور، أو سجلات النظام دليلاً قانونيًا معتمدًا؟</a:t>
            </a:r>
            <a:r>
              <a:rPr lang="ar-EG" sz="2200" dirty="0"/>
              <a:t> ، </a:t>
            </a:r>
            <a:r>
              <a:rPr lang="ar-AE" sz="2200" dirty="0"/>
              <a:t>بعض الأنظمة لا تقبل الأدلة الرقمية ما لم تكن موقعة إلكترونيًا أو موثقة رسميًا</a:t>
            </a:r>
            <a:r>
              <a:rPr lang="ar-EG" sz="2200" dirty="0"/>
              <a:t>)</a:t>
            </a:r>
            <a:r>
              <a:rPr lang="ar-AE" sz="2200" dirty="0"/>
              <a:t>.</a:t>
            </a:r>
            <a:endParaRPr lang="ar-EG" sz="2200" dirty="0"/>
          </a:p>
          <a:p>
            <a:pPr marL="342900" indent="-342900" algn="r" rtl="1">
              <a:buFontTx/>
              <a:buChar char="-"/>
            </a:pPr>
            <a:r>
              <a:rPr lang="ar-AE" sz="2200" b="1" dirty="0"/>
              <a:t>سلامة الدليل </a:t>
            </a:r>
            <a:r>
              <a:rPr lang="en-US" sz="2200" b="1" dirty="0"/>
              <a:t>Integrity)</a:t>
            </a:r>
            <a:r>
              <a:rPr lang="ar-EG" sz="2200" b="1" dirty="0"/>
              <a:t>) </a:t>
            </a:r>
            <a:r>
              <a:rPr lang="ar-EG" sz="2200" dirty="0"/>
              <a:t>: </a:t>
            </a:r>
            <a:r>
              <a:rPr lang="ar-AE" sz="2200" dirty="0"/>
              <a:t>كيف تتأكد المحكمة أن البيانات لم يتم التلاعب بها أو تعديلها؟</a:t>
            </a:r>
            <a:r>
              <a:rPr lang="ar-EG" sz="2200" dirty="0"/>
              <a:t> ، </a:t>
            </a:r>
            <a:r>
              <a:rPr lang="ar-AE" sz="2200" dirty="0"/>
              <a:t>يتطلب الأمر تحقيقاً رقمياً</a:t>
            </a:r>
            <a:r>
              <a:rPr lang="en-US" sz="2200" dirty="0"/>
              <a:t> </a:t>
            </a:r>
            <a:r>
              <a:rPr lang="ar-AE" sz="2200" dirty="0"/>
              <a:t>لإثبات أصالة البيانات.</a:t>
            </a:r>
            <a:endParaRPr lang="ar-EG" sz="2200" dirty="0"/>
          </a:p>
          <a:p>
            <a:pPr marL="342900" indent="-342900" algn="r" rtl="1">
              <a:buFontTx/>
              <a:buChar char="-"/>
            </a:pPr>
            <a:r>
              <a:rPr lang="ar-AE" sz="2200" b="1" dirty="0"/>
              <a:t>المصدر والهوية </a:t>
            </a:r>
            <a:r>
              <a:rPr lang="ar-EG" sz="2200" b="1" dirty="0"/>
              <a:t> </a:t>
            </a:r>
            <a:r>
              <a:rPr lang="ar-EG" sz="2200" dirty="0"/>
              <a:t>: </a:t>
            </a:r>
            <a:r>
              <a:rPr lang="ar-AE" sz="2200" dirty="0"/>
              <a:t>(من المسؤول عن إنشاء أو إرسال هذا الدليل الرقمي؟</a:t>
            </a:r>
            <a:r>
              <a:rPr lang="ar-EG" sz="2200" dirty="0"/>
              <a:t> ، </a:t>
            </a:r>
            <a:r>
              <a:rPr lang="ar-AE" sz="2200" dirty="0"/>
              <a:t>في حال لم يكن هناك توقيع رقمي أو سجل تقني، يصعب إسناد الفعل إلى شخص محدد</a:t>
            </a:r>
            <a:r>
              <a:rPr lang="ar-EG" sz="2200" dirty="0"/>
              <a:t>)</a:t>
            </a:r>
            <a:r>
              <a:rPr lang="ar-AE" sz="2200" dirty="0"/>
              <a:t>.</a:t>
            </a:r>
            <a:endParaRPr lang="ar-EG" sz="2200" dirty="0"/>
          </a:p>
          <a:p>
            <a:pPr marL="342900" indent="-342900" algn="r" rtl="1">
              <a:buFontTx/>
              <a:buChar char="-"/>
            </a:pPr>
            <a:r>
              <a:rPr lang="ar-AE" sz="2200" b="1" dirty="0"/>
              <a:t>الخصوصية وحماية البيانات:</a:t>
            </a:r>
            <a:r>
              <a:rPr lang="ar-EG" sz="2200" b="1" dirty="0"/>
              <a:t> </a:t>
            </a:r>
            <a:r>
              <a:rPr lang="ar-AE" sz="2200" dirty="0"/>
              <a:t>تقديم دليل رقمي قد يتضمن بيانات شخصية أو حساسة</a:t>
            </a:r>
            <a:r>
              <a:rPr lang="ar-EG" sz="2200" dirty="0"/>
              <a:t> ، </a:t>
            </a:r>
            <a:r>
              <a:rPr lang="ar-AE" sz="2200" dirty="0"/>
              <a:t>قد تتعارض مع قوانين حماية البيانات (مثل </a:t>
            </a:r>
            <a:r>
              <a:rPr lang="en-US" sz="2200" dirty="0"/>
              <a:t>GDPR </a:t>
            </a:r>
            <a:r>
              <a:rPr lang="ar-EG" sz="2200" dirty="0"/>
              <a:t> أ</a:t>
            </a:r>
            <a:r>
              <a:rPr lang="ar-AE" sz="2200" dirty="0"/>
              <a:t>و القوانين المحلية الخليجية).</a:t>
            </a:r>
            <a:endParaRPr lang="ar-EG" sz="2200" dirty="0"/>
          </a:p>
          <a:p>
            <a:pPr marL="342900" indent="-342900" algn="r" rtl="1">
              <a:buFontTx/>
              <a:buChar cha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عدم وضوح التشريعات الحالية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:أغلب القوانين العربية لا تُفصِّل أنواع الأدلة الرقمية المسموح بها أو إجراءات قبولها، أو أنها متأخرة في مواكبة التكنولوجيا.</a:t>
            </a:r>
          </a:p>
        </p:txBody>
      </p:sp>
      <p:pic>
        <p:nvPicPr>
          <p:cNvPr id="6" name="Graphic 21">
            <a:extLst>
              <a:ext uri="{FF2B5EF4-FFF2-40B4-BE49-F238E27FC236}">
                <a16:creationId xmlns:a16="http://schemas.microsoft.com/office/drawing/2014/main" id="{DC42EE79-9513-B646-04F3-3F84C8FA9E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10697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23BF0-9D25-D119-09E5-F96C496137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C88BA9-EB75-CB5A-2548-DB5857728B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47C5AD-82C7-E358-8F6D-C676ADA8D6D7}"/>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الاسواق ، الحوافز لاستخدام التكنولوجيا المالية في الشرق الاوسط</a:t>
            </a:r>
          </a:p>
        </p:txBody>
      </p:sp>
      <p:sp>
        <p:nvSpPr>
          <p:cNvPr id="28" name="Rectangle 27">
            <a:extLst>
              <a:ext uri="{FF2B5EF4-FFF2-40B4-BE49-F238E27FC236}">
                <a16:creationId xmlns:a16="http://schemas.microsoft.com/office/drawing/2014/main" id="{E87503C2-2E10-3404-322E-87AB354F42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733C247-8D9C-6E2F-F705-408D580B5285}"/>
              </a:ext>
            </a:extLst>
          </p:cNvPr>
          <p:cNvSpPr txBox="1"/>
          <p:nvPr/>
        </p:nvSpPr>
        <p:spPr>
          <a:xfrm>
            <a:off x="160020" y="1355029"/>
            <a:ext cx="11670029"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مفهوم السوق في مجال التكنولوجيا المالية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سوق التكنولوجيا المالية يشمل جميع الأفراد، الشركات، والمؤسسات التي تقدم أو تستخدم حلولاً مالية رقمية،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مثل:</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البنوك الرقمية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Digital Banks)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هي مؤسسات مصرفية تقدم جميع خدماتها عبر الإنترنت أو تطبيقات الهواتف الذكية، دون الحاجة إلى فروع فعلية ، وتعتبر من أبرز التحولات في القطاع المالي الحديث، خاصة في منطقة الشرق الأوسط ، ومن الفوائد التى تقدمها البنوك الرقمية: (سرعة في تقديم الخدمات ، سهولة فتح الحسابات وإدارة الأموال، رسوم أقل مقارنة بالبنوك التقليدية ، الوصول إلى الشرائح غير المخدومة مصرفيًا).</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تطبيقات المحافظ الإلكترونية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المحفظة الإلكترونيةهي تطبيق إلكتروني يُخزن معلومات الدفع للمستخدم ، ويُستخدم لإجراء معاملات مالية رقمية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مثل: </a:t>
            </a:r>
            <a:r>
              <a:rPr kumimoji="0" lang="ar-EG" sz="2200" i="0" u="none" strike="noStrike" kern="1200" cap="none" spc="0" normalizeH="0" baseline="0" noProof="0" dirty="0">
                <a:ln>
                  <a:noFill/>
                </a:ln>
                <a:solidFill>
                  <a:prstClr val="black"/>
                </a:solidFill>
                <a:effectLst/>
                <a:uLnTx/>
                <a:uFillTx/>
                <a:latin typeface="Alexandria regular" pitchFamily="2" charset="-78"/>
                <a:ea typeface="+mn-ea"/>
              </a:rPr>
              <a:t>(</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تحويل الأموال ، دفع الفواتير، الشراء عبر الإنترنت أو في المتاجر باستخدام رمز</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QR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منصات التمويل الجماعي). و</a:t>
            </a:r>
            <a:r>
              <a:rPr lang="ar-EG" sz="2200" dirty="0">
                <a:solidFill>
                  <a:prstClr val="black"/>
                </a:solidFill>
                <a:latin typeface="Alexandria regular" pitchFamily="2" charset="-78"/>
              </a:rPr>
              <a:t>من مزايا تطبيقات المحافظ الإلكترونية : (سهولة الاستخدام عبر الهاتف المحمول ، تعزيز الشمول المالي خصوصًا للفئات التي لا تملك حسابات بنكية ، سرعة المعاملات وتقليل الاعتماد على النقد ، الأمان بفضل التحقق الثنائي وتشفير المعاملات).</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شركات المدفوعات الرقمية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المزايا التي تقدمها هذه الشركات: (تسريع عمليات الدفع والتحصيل المالي ، تقليل الاعتماد على النقد ، دعم التجارة الإلكترونية والخدمات الرقمية ، تحسين تجربة العملاء عبر أدوات دفع مرنة وآمنة ، توفير خدمات مالية للفئات غير البنكية).</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DD68E739-25A2-0F9F-E97C-1DCB0B45E3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756130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A65E4-18D2-E6C4-F04D-C321A504FF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509C8F-F5AF-BF96-E9DE-3FD3FE91B7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4844D2-8E40-6744-2CA7-7D73E0DF2FF1}"/>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خصائص سوق التكنولوجيا المالية  في الشرق الأوسط</a:t>
            </a:r>
          </a:p>
        </p:txBody>
      </p:sp>
      <p:sp>
        <p:nvSpPr>
          <p:cNvPr id="28" name="Rectangle 27">
            <a:extLst>
              <a:ext uri="{FF2B5EF4-FFF2-40B4-BE49-F238E27FC236}">
                <a16:creationId xmlns:a16="http://schemas.microsoft.com/office/drawing/2014/main" id="{0F670955-24C0-2D11-C1F2-E76DC0BD9A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9BE97F-2922-3B2B-C3A2-D3F0A85D683F}"/>
              </a:ext>
            </a:extLst>
          </p:cNvPr>
          <p:cNvSpPr txBox="1"/>
          <p:nvPr/>
        </p:nvSpPr>
        <p:spPr>
          <a:xfrm>
            <a:off x="308610" y="1345783"/>
            <a:ext cx="11464290" cy="3816429"/>
          </a:xfrm>
          <a:prstGeom prst="rect">
            <a:avLst/>
          </a:prstGeom>
          <a:noFill/>
        </p:spPr>
        <p:txBody>
          <a:bodyPr wrap="square" rtlCol="0">
            <a:spAutoFit/>
          </a:bodyPr>
          <a:lstStyle/>
          <a:p>
            <a:pPr algn="r" rtl="1"/>
            <a:r>
              <a:rPr lang="ar-AE" sz="2200" dirty="0"/>
              <a:t>سوق التكنولوجيا المالية في الشرق الأوسط يشهد نموًا متسارعًا مدفوعًا بالتحول الرقمي، دعم الحكومات، وارتفاع نسبة استخدام الهواتف الذكية بين الشباب. ومع ذلك، يواجه أيضًا تحديات تشريعية وتنظيمية.</a:t>
            </a:r>
            <a:endParaRPr lang="ar-EG" sz="2200" dirty="0"/>
          </a:p>
          <a:p>
            <a:pPr algn="r" rtl="1"/>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خصائص سوق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الشرق الأوسط: </a:t>
            </a:r>
          </a:p>
          <a:p>
            <a:pPr algn="r" rtl="1"/>
            <a:r>
              <a:rPr lang="ar-EG" sz="2200" b="1" dirty="0">
                <a:solidFill>
                  <a:prstClr val="black"/>
                </a:solidFill>
                <a:latin typeface="Alexandria regular" pitchFamily="2" charset="-78"/>
                <a:cs typeface="Times New Roman" panose="02020603050405020304" pitchFamily="18" charset="0"/>
              </a:rPr>
              <a:t>1-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نمو مدفوع بالحكومات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العديد من دول الشرق الأوسط أطلقت رؤى واستراتيجيات وطنية للتحول الرقمي.</a:t>
            </a:r>
          </a:p>
          <a:p>
            <a:pPr algn="r" rtl="1"/>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رؤية السعودية 2030، استراتيجية الإمارات للذكاء الاصطناعي. كما أسست البنوك المركزية  مختبرات تنظيمية لتشجيع الابتكار مع الرقابة.</a:t>
            </a:r>
          </a:p>
          <a:p>
            <a:pPr algn="r" rtl="1"/>
            <a:r>
              <a:rPr lang="ar-EG" sz="2200" dirty="0">
                <a:solidFill>
                  <a:prstClr val="black"/>
                </a:solidFill>
                <a:latin typeface="Alexandria regular" pitchFamily="2" charset="-78"/>
                <a:cs typeface="Times New Roman" panose="02020603050405020304" pitchFamily="18" charset="0"/>
              </a:rPr>
              <a:t>2- </a:t>
            </a:r>
            <a:r>
              <a:rPr lang="ar-EG" sz="2200" b="1" dirty="0">
                <a:solidFill>
                  <a:prstClr val="black"/>
                </a:solidFill>
                <a:latin typeface="Alexandria regular" pitchFamily="2" charset="-78"/>
                <a:cs typeface="Times New Roman" panose="02020603050405020304" pitchFamily="18" charset="0"/>
              </a:rPr>
              <a:t>شمول مالي منخفض </a:t>
            </a:r>
            <a:r>
              <a:rPr lang="ar-EG" sz="2200" dirty="0">
                <a:solidFill>
                  <a:prstClr val="black"/>
                </a:solidFill>
                <a:latin typeface="Alexandria regular" pitchFamily="2" charset="-78"/>
                <a:cs typeface="Times New Roman" panose="02020603050405020304" pitchFamily="18" charset="0"/>
              </a:rPr>
              <a:t>:  نسبة كبيرة من السكان في بعض الدول لا يمتلكون حسابات بنكية ، هذا يُمثل فرصة ذهبية لشركات التكنولوجيا المالية </a:t>
            </a:r>
            <a:r>
              <a:rPr lang="en-US" sz="2200"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في تقديم خدمات المحافظ الإلكترونية والإقراض الصغير والدفع عبر الهاتف.</a:t>
            </a:r>
          </a:p>
          <a:p>
            <a:pPr algn="r" rtl="1"/>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جذب الاستثمارات والتمويل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المنطقة شهدت في السنوات الأخيرة نمو في عدد صفقات تمويل شركات التكنولوجيا المالية .</a:t>
            </a:r>
          </a:p>
          <a:p>
            <a:pPr algn="r" rtl="1"/>
            <a:r>
              <a:rPr lang="ar-EG" sz="2200" b="1" dirty="0">
                <a:solidFill>
                  <a:prstClr val="black"/>
                </a:solidFill>
                <a:latin typeface="Alexandria regular" pitchFamily="2" charset="-78"/>
                <a:cs typeface="Times New Roman" panose="02020603050405020304" pitchFamily="18" charset="0"/>
              </a:rPr>
              <a:t>4- التوجه نحو التقنيات الجديدة : </a:t>
            </a:r>
            <a:r>
              <a:rPr lang="ar-EG" sz="2200" dirty="0">
                <a:solidFill>
                  <a:prstClr val="black"/>
                </a:solidFill>
                <a:latin typeface="Alexandria regular" pitchFamily="2" charset="-78"/>
                <a:cs typeface="Times New Roman" panose="02020603050405020304" pitchFamily="18" charset="0"/>
              </a:rPr>
              <a:t>بدأت الشركات والبنوك في اعتماد تقنيات </a:t>
            </a:r>
            <a:r>
              <a:rPr lang="ar-EG" sz="2200" b="1" dirty="0">
                <a:solidFill>
                  <a:prstClr val="black"/>
                </a:solidFill>
                <a:latin typeface="Alexandria regular" pitchFamily="2" charset="-78"/>
                <a:cs typeface="Times New Roman" panose="02020603050405020304" pitchFamily="18" charset="0"/>
              </a:rPr>
              <a:t>مثل</a:t>
            </a:r>
            <a:r>
              <a:rPr lang="ar-EG" sz="2200" dirty="0">
                <a:solidFill>
                  <a:prstClr val="black"/>
                </a:solidFill>
                <a:latin typeface="Alexandria regular" pitchFamily="2" charset="-78"/>
                <a:cs typeface="Times New Roman" panose="02020603050405020304" pitchFamily="18" charset="0"/>
              </a:rPr>
              <a:t>:البلوك تشين ، الذكاء الاصطناعي  ، تحليلات البيانات ، الهوية الرقمية والتوقيع الإلكتروني.</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510AF20-8049-5579-7AB4-B2E719D4EB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107500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64956-4562-7F26-BE88-0C530528579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0A2BE47-02B1-106D-7E6A-1CE8704275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CABDEAA-72F6-EC97-1B26-FD3732EF1D59}"/>
              </a:ext>
            </a:extLst>
          </p:cNvPr>
          <p:cNvSpPr txBox="1"/>
          <p:nvPr/>
        </p:nvSpPr>
        <p:spPr>
          <a:xfrm>
            <a:off x="502920" y="1085842"/>
            <a:ext cx="994410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الحوافز التي تدفع الأفراد والشركات لاستخدام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الشرق الأوسط</a:t>
            </a:r>
          </a:p>
        </p:txBody>
      </p:sp>
      <p:sp>
        <p:nvSpPr>
          <p:cNvPr id="28" name="Rectangle 27">
            <a:extLst>
              <a:ext uri="{FF2B5EF4-FFF2-40B4-BE49-F238E27FC236}">
                <a16:creationId xmlns:a16="http://schemas.microsoft.com/office/drawing/2014/main" id="{59A27957-B471-2C9C-5488-CED361D283E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BF45AE2-940F-52A7-A70C-2C64629FCBD6}"/>
              </a:ext>
            </a:extLst>
          </p:cNvPr>
          <p:cNvSpPr txBox="1"/>
          <p:nvPr/>
        </p:nvSpPr>
        <p:spPr>
          <a:xfrm>
            <a:off x="502920" y="1799303"/>
            <a:ext cx="10961369"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سهولة الوصول للخدمات المالية</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التكنولوجيا المالية توفر خدمات مالية دون الحاجة لزيارة الفروع البنكية.</a:t>
            </a:r>
            <a:endParaRPr lang="ar-EG" sz="2400" dirty="0">
              <a:solidFill>
                <a:prstClr val="black"/>
              </a:solidFill>
              <a:latin typeface="Calibri"/>
              <a:cs typeface="Arial" panose="020B0604020202020204" pitchFamily="34" charset="0"/>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انخفاض التكاليف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العمليات الرقمية تقلل التكاليف مقارنة بالخدمات البنكية التقليدية.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الدعم الحكومي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حكومات تقدم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Sandbox،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إعفاءات ضريبية، منح للشركات الناشئة.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نمو التجارة الإلكترونية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زيادة الطلب على المدفوعات الإلكترونية مع التجارة عبر الإنترنت.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رغبة الشركات في الابتكار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البنوك والمؤسسات التقليدية تسعى للتكيف مع متطلبات السوق.</a:t>
            </a: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FF64BE6-6B8F-153D-857D-42FFE50ED3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82318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DEEA2-20ED-FD8F-B81A-B0DCCB1AFE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943040-9D4A-D972-260A-BEC2C296A7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1BD1FAD-16BA-8BCB-5DB9-9AE03A9EC675}"/>
              </a:ext>
            </a:extLst>
          </p:cNvPr>
          <p:cNvSpPr txBox="1"/>
          <p:nvPr/>
        </p:nvSpPr>
        <p:spPr>
          <a:xfrm>
            <a:off x="537210" y="725864"/>
            <a:ext cx="9130528" cy="95410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تأثير الحوافز على الأسواق التي تدفع الأفراد والشركات لاستخدام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الشرق الأوسط</a:t>
            </a:r>
          </a:p>
        </p:txBody>
      </p:sp>
      <p:sp>
        <p:nvSpPr>
          <p:cNvPr id="28" name="Rectangle 27">
            <a:extLst>
              <a:ext uri="{FF2B5EF4-FFF2-40B4-BE49-F238E27FC236}">
                <a16:creationId xmlns:a16="http://schemas.microsoft.com/office/drawing/2014/main" id="{93DF97CA-F0AF-8CC5-2530-66B9D45C91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A0CF953-F57F-E67E-0139-4F96E7BC64A7}"/>
              </a:ext>
            </a:extLst>
          </p:cNvPr>
          <p:cNvSpPr txBox="1"/>
          <p:nvPr/>
        </p:nvSpPr>
        <p:spPr>
          <a:xfrm>
            <a:off x="445770" y="2119336"/>
            <a:ext cx="11121391" cy="4431983"/>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400" b="1" dirty="0"/>
              <a:t>زيادة عدد المستخدمين:</a:t>
            </a:r>
            <a:br>
              <a:rPr lang="ar-AE" sz="2400" dirty="0"/>
            </a:br>
            <a:r>
              <a:rPr lang="ar-AE" sz="2400" dirty="0"/>
              <a:t>نمو في عدد الأفراد المستخدمين للتطبيقات والمحافظ الرقمية.</a:t>
            </a:r>
            <a:endParaRPr lang="ar-EG" sz="2400" dirty="0"/>
          </a:p>
          <a:p>
            <a:pPr marL="342900" indent="-342900" algn="r" rtl="1">
              <a:lnSpc>
                <a:spcPct val="150000"/>
              </a:lnSpc>
              <a:buFont typeface="Arial" panose="020B0604020202020204" pitchFamily="34" charset="0"/>
              <a:buChar char="•"/>
            </a:pPr>
            <a:r>
              <a:rPr lang="ar-AE" sz="2400" b="1" dirty="0"/>
              <a:t>ارتفاع استثمارات رأس المال الجريء في </a:t>
            </a:r>
            <a:r>
              <a:rPr lang="en-US" sz="2400" b="1" dirty="0"/>
              <a:t>FinTech:</a:t>
            </a:r>
            <a:br>
              <a:rPr lang="en-US" sz="2400" dirty="0"/>
            </a:br>
            <a:r>
              <a:rPr lang="ar-AE" sz="2400" dirty="0"/>
              <a:t>الشركات الناشئة تحصل على تمويلات ضخمة بفضل الفرص السوقية.</a:t>
            </a:r>
            <a:endParaRPr lang="ar-EG" sz="2400" dirty="0"/>
          </a:p>
          <a:p>
            <a:pPr marL="342900" indent="-342900" algn="r" rtl="1">
              <a:lnSpc>
                <a:spcPct val="150000"/>
              </a:lnSpc>
              <a:buFont typeface="Arial" panose="020B0604020202020204" pitchFamily="34" charset="0"/>
              <a:buChar char="•"/>
            </a:pPr>
            <a:r>
              <a:rPr lang="ar-AE" sz="2400" b="1" dirty="0"/>
              <a:t>تحفيز البنوك التقليدية لتطوير خدمات رقمية:</a:t>
            </a:r>
            <a:br>
              <a:rPr lang="ar-AE" sz="2400" dirty="0"/>
            </a:br>
            <a:r>
              <a:rPr lang="ar-EG" sz="2400" dirty="0"/>
              <a:t>على سبيل المثال : إطلاق البنوك </a:t>
            </a:r>
            <a:r>
              <a:rPr lang="ar-AE" sz="2400" dirty="0"/>
              <a:t>منص</a:t>
            </a:r>
            <a:r>
              <a:rPr lang="ar-EG" sz="2400" dirty="0"/>
              <a:t>ات </a:t>
            </a:r>
            <a:r>
              <a:rPr lang="ar-AE" sz="2400" dirty="0"/>
              <a:t>لتقديم خدمات مالية رقمية متكاملة.</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2BD3ABA-9BB0-2C99-9030-08DCFACA0E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591397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B2EB-867A-D8F7-EF92-D51D9CA3A1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C2BBD7-5379-67D5-6A5A-E876E2ACA0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FC22474-4C77-DC45-49E4-4B8E1F4412C3}"/>
              </a:ext>
            </a:extLst>
          </p:cNvPr>
          <p:cNvSpPr txBox="1"/>
          <p:nvPr/>
        </p:nvSpPr>
        <p:spPr>
          <a:xfrm>
            <a:off x="457199" y="725864"/>
            <a:ext cx="9509761"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الشركات الناشئة ، البيئة الحاضنة للتكنولجيا المالية في منطقة الشرق الاوسط</a:t>
            </a:r>
          </a:p>
        </p:txBody>
      </p:sp>
      <p:sp>
        <p:nvSpPr>
          <p:cNvPr id="28" name="Rectangle 27">
            <a:extLst>
              <a:ext uri="{FF2B5EF4-FFF2-40B4-BE49-F238E27FC236}">
                <a16:creationId xmlns:a16="http://schemas.microsoft.com/office/drawing/2014/main" id="{817CE80A-93A3-C823-D128-0B1A40480B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F6163CF-296E-D347-0315-D66FC292F1D5}"/>
              </a:ext>
            </a:extLst>
          </p:cNvPr>
          <p:cNvSpPr txBox="1"/>
          <p:nvPr/>
        </p:nvSpPr>
        <p:spPr>
          <a:xfrm>
            <a:off x="217170" y="1345783"/>
            <a:ext cx="11784330" cy="5509200"/>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AE" sz="2200" b="1" i="0" u="none" strike="noStrike" kern="1200" cap="none" spc="0" normalizeH="0" baseline="0" noProof="0" dirty="0">
                <a:ln>
                  <a:noFill/>
                </a:ln>
                <a:solidFill>
                  <a:prstClr val="black"/>
                </a:solidFill>
                <a:effectLst/>
                <a:uLnTx/>
                <a:uFillTx/>
                <a:latin typeface="Calibri"/>
                <a:ea typeface="+mn-ea"/>
              </a:rPr>
              <a:t>تعريف الشركات الناشئة </a:t>
            </a:r>
            <a:r>
              <a:rPr kumimoji="0" lang="en-US" sz="2200" b="1" i="0" u="none" strike="noStrike" kern="1200" cap="none" spc="0" normalizeH="0" baseline="0" noProof="0" dirty="0">
                <a:ln>
                  <a:noFill/>
                </a:ln>
                <a:solidFill>
                  <a:prstClr val="black"/>
                </a:solidFill>
                <a:effectLst/>
                <a:uLnTx/>
                <a:uFillTx/>
                <a:latin typeface="Calibri"/>
                <a:ea typeface="+mn-ea"/>
              </a:rPr>
              <a:t>Startups)</a:t>
            </a:r>
            <a:r>
              <a:rPr kumimoji="0" lang="ar-EG" sz="2200" b="1" i="0" u="none" strike="noStrike" kern="1200" cap="none" spc="0" normalizeH="0" baseline="0" noProof="0" dirty="0">
                <a:ln>
                  <a:noFill/>
                </a:ln>
                <a:solidFill>
                  <a:prstClr val="black"/>
                </a:solidFill>
                <a:effectLst/>
                <a:uLnTx/>
                <a:uFillTx/>
                <a:latin typeface="Calibri"/>
                <a:ea typeface="+mn-ea"/>
              </a:rPr>
              <a:t>) :-</a:t>
            </a:r>
          </a:p>
          <a:p>
            <a:pPr marL="0" marR="0" lvl="0" indent="0" algn="just" defTabSz="914400" rtl="1" eaLnBrk="1" fontAlgn="auto" latinLnBrk="0" hangingPunct="1">
              <a:spcBef>
                <a:spcPts val="0"/>
              </a:spcBef>
              <a:spcAft>
                <a:spcPts val="0"/>
              </a:spcAft>
              <a:buClrTx/>
              <a:buSzTx/>
              <a:buFontTx/>
              <a:buNone/>
              <a:tabLst/>
              <a:defRPr/>
            </a:pPr>
            <a:r>
              <a:rPr kumimoji="0" lang="ar-AE" sz="2200" b="1" i="0" u="none" strike="noStrike" kern="1200" cap="none" spc="0" normalizeH="0" baseline="0" noProof="0" dirty="0">
                <a:ln>
                  <a:noFill/>
                </a:ln>
                <a:solidFill>
                  <a:prstClr val="black"/>
                </a:solidFill>
                <a:effectLst/>
                <a:uLnTx/>
                <a:uFillTx/>
                <a:latin typeface="Calibri"/>
                <a:ea typeface="+mn-ea"/>
              </a:rPr>
              <a:t>الشركات الناشئة هي:</a:t>
            </a:r>
            <a:r>
              <a:rPr kumimoji="0" lang="ar-EG" sz="2200" b="1" i="0" u="none" strike="noStrike" kern="1200" cap="none" spc="0" normalizeH="0" baseline="0" noProof="0" dirty="0">
                <a:ln>
                  <a:noFill/>
                </a:ln>
                <a:solidFill>
                  <a:prstClr val="black"/>
                </a:solidFill>
                <a:effectLst/>
                <a:uLnTx/>
                <a:uFillTx/>
                <a:latin typeface="Calibri"/>
                <a:ea typeface="+mn-ea"/>
              </a:rPr>
              <a:t> </a:t>
            </a:r>
            <a:r>
              <a:rPr kumimoji="0" lang="ar-AE" sz="2200" b="0" i="0" u="none" strike="noStrike" kern="1200" cap="none" spc="0" normalizeH="0" baseline="0" noProof="0" dirty="0">
                <a:ln>
                  <a:noFill/>
                </a:ln>
                <a:solidFill>
                  <a:prstClr val="black"/>
                </a:solidFill>
                <a:effectLst/>
                <a:uLnTx/>
                <a:uFillTx/>
                <a:latin typeface="Calibri"/>
                <a:ea typeface="+mn-ea"/>
              </a:rPr>
              <a:t>مشروعات تجارية جديدة، في مراحلها الأولى من التأسيس، تقوم على فكرة مبتكرة وغير تقليدية، وتركز في الغالب على استغلال التقنيات الرقمية الحديثة لتقديم منتج أو خدمة لحل مشكلة قائمة في السوق أو لتلبية احتياجات جديدة لم تتم تلبيتها بعد، مع وجود قابلية كبيرة للنمو السريع والانتشار في أسواق محلية أو إقليمية أو دولية.</a:t>
            </a:r>
            <a:endParaRPr kumimoji="0" lang="ar-EG" sz="2200" b="0" i="0" u="none" strike="noStrike" kern="1200" cap="none" spc="0" normalizeH="0" baseline="0" noProof="0" dirty="0">
              <a:ln>
                <a:noFill/>
              </a:ln>
              <a:solidFill>
                <a:prstClr val="black"/>
              </a:solidFill>
              <a:effectLst/>
              <a:uLnTx/>
              <a:uFillTx/>
              <a:latin typeface="Calibri"/>
              <a:ea typeface="+mn-ea"/>
            </a:endParaRPr>
          </a:p>
          <a:p>
            <a:pPr marL="0" marR="0" lvl="0" indent="0" algn="r"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الخصائص الأساسية للشركات الناشئة: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تعتمد على نموذج عمل مبتكر وقابل للتطوير السريع.</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تميل إلى المخاطرة العالية مقابل فرص نمو وعائد مرتفع.</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تسعى للوصول إلى أسواق محلية أو إقليمية أو عالمية.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تعتمد بشكل كبير على التحول الرقمي والتقنيات الحديثة مثل الذكاء الاصطناعي، البلوك تشين، والتطبيقات الذكية.</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البيئة الحاضنة للتكنولوجيا المالية في الشرق الأوسط :</a:t>
            </a:r>
          </a:p>
          <a:p>
            <a:pPr marL="457200" marR="0" lvl="0" indent="-457200" algn="r" defTabSz="914400" rtl="1" eaLnBrk="1" fontAlgn="auto" latinLnBrk="0" hangingPunct="1">
              <a:spcBef>
                <a:spcPts val="0"/>
              </a:spcBef>
              <a:spcAft>
                <a:spcPts val="0"/>
              </a:spcAft>
              <a:buClrTx/>
              <a:buSzTx/>
              <a:buAutoNum type="arabicPeriod"/>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نمو ملحوظ في عدد شركات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الناشئة منذ 2017، شهدت المنطقة طفرة في تأسيس شركات ناشئة تقدم حلولًا مالية رقمية.</a:t>
            </a:r>
          </a:p>
          <a:p>
            <a:pPr marL="457200" marR="0" lvl="0" indent="-457200" algn="r" defTabSz="914400" rtl="1" eaLnBrk="1" fontAlgn="auto" latinLnBrk="0" hangingPunct="1">
              <a:spcBef>
                <a:spcPts val="0"/>
              </a:spcBef>
              <a:spcAft>
                <a:spcPts val="0"/>
              </a:spcAft>
              <a:buClrTx/>
              <a:buSzTx/>
              <a:buAutoNum type="arabicPeriod"/>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وجود بيئة تنظيمية مشجعةإطلاق مختبرات تنظيمية.</a:t>
            </a:r>
          </a:p>
          <a:p>
            <a:pPr marL="457200" marR="0" lvl="0" indent="-457200" algn="r" defTabSz="914400" rtl="1" eaLnBrk="1" fontAlgn="auto" latinLnBrk="0" hangingPunct="1">
              <a:spcBef>
                <a:spcPts val="0"/>
              </a:spcBef>
              <a:spcAft>
                <a:spcPts val="0"/>
              </a:spcAft>
              <a:buClrTx/>
              <a:buSzTx/>
              <a:buAutoNum type="arabicPeriod"/>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انتشار حاضنات الأعمال ومسرّعات الشركات الناشئة</a:t>
            </a:r>
          </a:p>
          <a:p>
            <a:pPr marL="457200" marR="0" lvl="0" indent="-457200" algn="r" defTabSz="914400" rtl="1" eaLnBrk="1" fontAlgn="auto" latinLnBrk="0" hangingPunct="1">
              <a:spcBef>
                <a:spcPts val="0"/>
              </a:spcBef>
              <a:spcAft>
                <a:spcPts val="0"/>
              </a:spcAft>
              <a:buClrTx/>
              <a:buSzTx/>
              <a:buAutoNum type="arabicPeriod"/>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دعم حكومي واستراتيجي من خلال: (تقديم منح وحوافز ضريبية ، إدماج الشركات الناشئة في رؤية التحول الرقمي ، دمج الابتكار المالي في سياسات الدولة).</a:t>
            </a:r>
          </a:p>
        </p:txBody>
      </p:sp>
      <p:pic>
        <p:nvPicPr>
          <p:cNvPr id="6" name="Graphic 21">
            <a:extLst>
              <a:ext uri="{FF2B5EF4-FFF2-40B4-BE49-F238E27FC236}">
                <a16:creationId xmlns:a16="http://schemas.microsoft.com/office/drawing/2014/main" id="{96D60311-03F9-7340-54D9-E69E35186A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336758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9FD75-AC2C-D319-6F9D-B97DE8DE870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FDEA951-8C1A-F831-35D1-AED2867177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51487C6-E0DB-CC52-1641-7A58201402D1}"/>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ea typeface="+mn-ea"/>
                <a:cs typeface="+mj-cs"/>
              </a:rPr>
              <a:t>خصائص شركات التكنولوجيا المالية الناشئة</a:t>
            </a:r>
          </a:p>
        </p:txBody>
      </p:sp>
      <p:sp>
        <p:nvSpPr>
          <p:cNvPr id="28" name="Rectangle 27">
            <a:extLst>
              <a:ext uri="{FF2B5EF4-FFF2-40B4-BE49-F238E27FC236}">
                <a16:creationId xmlns:a16="http://schemas.microsoft.com/office/drawing/2014/main" id="{E3D1AEDA-EB73-DD55-BD4B-56FE07F42A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37A72F4-F3D8-A5AB-49D3-59DDC146A2F1}"/>
              </a:ext>
            </a:extLst>
          </p:cNvPr>
          <p:cNvSpPr txBox="1"/>
          <p:nvPr/>
        </p:nvSpPr>
        <p:spPr>
          <a:xfrm>
            <a:off x="537210" y="1611631"/>
            <a:ext cx="11029951" cy="5170646"/>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AE" sz="2400" dirty="0"/>
              <a:t>التكنولوجيا الرقمية </a:t>
            </a:r>
            <a:r>
              <a:rPr lang="en-US" sz="2400" dirty="0"/>
              <a:t>Blockchain, AI, Big Data)</a:t>
            </a:r>
            <a:r>
              <a:rPr lang="ar-EG" sz="2400" dirty="0"/>
              <a:t>) : تستخدم شركات </a:t>
            </a:r>
            <a:r>
              <a:rPr lang="en-US" sz="2400" dirty="0"/>
              <a:t>FinTech </a:t>
            </a:r>
            <a:r>
              <a:rPr lang="ar-EG" sz="2400" dirty="0"/>
              <a:t> الناشئة أحدث التقنيات لتطوير خدماتها، مثل:</a:t>
            </a:r>
          </a:p>
          <a:p>
            <a:pPr algn="r" rtl="1">
              <a:lnSpc>
                <a:spcPct val="150000"/>
              </a:lnSpc>
            </a:pPr>
            <a:r>
              <a:rPr lang="ar-EG" sz="2400" dirty="0"/>
              <a:t>- البلوك تشين </a:t>
            </a:r>
            <a:r>
              <a:rPr lang="en-US" sz="2400" dirty="0"/>
              <a:t>Blockchain) </a:t>
            </a:r>
            <a:r>
              <a:rPr lang="ar-EG" sz="2400" dirty="0"/>
              <a:t>) لضمان الشفافية، الأمان، وتسجيل المعاملات</a:t>
            </a:r>
          </a:p>
          <a:p>
            <a:pPr marL="342900" indent="-342900" algn="r" rtl="1">
              <a:lnSpc>
                <a:spcPct val="150000"/>
              </a:lnSpc>
              <a:buFontTx/>
              <a:buChar char="-"/>
            </a:pPr>
            <a:r>
              <a:rPr lang="ar-EG" sz="2400" dirty="0"/>
              <a:t>الذكاء الاصطناعي لتحليل البيانات، تقييم المخاطر، وتخصيص الخدمات المالية.</a:t>
            </a:r>
          </a:p>
          <a:p>
            <a:pPr marL="342900" indent="-342900" algn="r" rtl="1">
              <a:lnSpc>
                <a:spcPct val="150000"/>
              </a:lnSpc>
              <a:buFontTx/>
              <a:buChar char="-"/>
            </a:pPr>
            <a:r>
              <a:rPr lang="ar-EG" sz="2400" dirty="0"/>
              <a:t>البيانات الضخمة </a:t>
            </a:r>
            <a:r>
              <a:rPr lang="en-US" sz="2400" dirty="0"/>
              <a:t>Big Data) </a:t>
            </a:r>
            <a:r>
              <a:rPr lang="ar-EG" sz="2400" dirty="0"/>
              <a:t>) : لفهم سلوك العملاء واتخاذ قرارات استراتيجية مبنية على البيانات.</a:t>
            </a:r>
            <a:endParaRPr lang="en-US" sz="2400" dirty="0"/>
          </a:p>
          <a:p>
            <a:pPr marL="342900" indent="-342900" algn="r" rtl="1">
              <a:lnSpc>
                <a:spcPct val="150000"/>
              </a:lnSpc>
              <a:buFont typeface="Wingdings" panose="05000000000000000000" pitchFamily="2" charset="2"/>
              <a:buChar char="§"/>
            </a:pPr>
            <a:r>
              <a:rPr lang="ar-AE" sz="2400" dirty="0"/>
              <a:t>تقديم حلول مالية جديدة (مثل المحافظ الرقمية، التمويل الجماعي).</a:t>
            </a:r>
          </a:p>
          <a:p>
            <a:pPr marL="342900" indent="-342900" algn="r" rtl="1">
              <a:lnSpc>
                <a:spcPct val="150000"/>
              </a:lnSpc>
              <a:buFont typeface="Wingdings" panose="05000000000000000000" pitchFamily="2" charset="2"/>
              <a:buChar char="§"/>
            </a:pPr>
            <a:r>
              <a:rPr lang="ar-AE" sz="2400" dirty="0"/>
              <a:t>التوسع السريع.</a:t>
            </a:r>
          </a:p>
          <a:p>
            <a:pPr marL="342900" indent="-342900" algn="r" rtl="1">
              <a:lnSpc>
                <a:spcPct val="150000"/>
              </a:lnSpc>
              <a:buFont typeface="Wingdings" panose="05000000000000000000" pitchFamily="2" charset="2"/>
              <a:buChar char="§"/>
            </a:pPr>
            <a:r>
              <a:rPr lang="ar-AE" sz="2400" dirty="0"/>
              <a:t>العمل في بيئة تشريعية ناشئة.</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D839000-FF55-1537-AEA6-54D2A42B6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93443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D2D48-006E-434C-CE3B-B664D84640D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9485038-98E6-77B3-5E9B-E9597678FE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E5289CA-156B-C5EA-46EF-B6E61B314842}"/>
              </a:ext>
            </a:extLst>
          </p:cNvPr>
          <p:cNvSpPr txBox="1"/>
          <p:nvPr/>
        </p:nvSpPr>
        <p:spPr>
          <a:xfrm>
            <a:off x="308610" y="725864"/>
            <a:ext cx="9144000" cy="95410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مفهوم ومكونات البيئة الحاضنة </a:t>
            </a:r>
            <a:r>
              <a:rPr kumimoji="0" lang="en-US"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FinTech Ecosystem)</a:t>
            </a: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لشركات  التكنولوجيا المالية الناشئة</a:t>
            </a:r>
          </a:p>
        </p:txBody>
      </p:sp>
      <p:sp>
        <p:nvSpPr>
          <p:cNvPr id="28" name="Rectangle 27">
            <a:extLst>
              <a:ext uri="{FF2B5EF4-FFF2-40B4-BE49-F238E27FC236}">
                <a16:creationId xmlns:a16="http://schemas.microsoft.com/office/drawing/2014/main" id="{A8470213-E3C1-6F6A-CF78-4C62E838E5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F2AEAF2-8C39-B4D4-140B-7844C068425E}"/>
              </a:ext>
            </a:extLst>
          </p:cNvPr>
          <p:cNvSpPr txBox="1"/>
          <p:nvPr/>
        </p:nvSpPr>
        <p:spPr>
          <a:xfrm>
            <a:off x="502920" y="1799303"/>
            <a:ext cx="11338560" cy="3693319"/>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البيئة الحاضنة لقطاع التكنولوجيا المالية هي مزيج من العوامل المؤسسية، الحكومية، التقنية، التنظيمية، والتمويلية التي تتكامل لدعم نمو ونجاح شركات التكنولوجيا المالية الناشئة، وتُعزز قدرتها على الابتكار، التوسع، والاستدامة.</a:t>
            </a:r>
          </a:p>
          <a:p>
            <a:pPr marL="0" marR="0" lvl="0" indent="0" algn="just" defTabSz="914400" rtl="1" eaLnBrk="1" fontAlgn="auto" latinLnBrk="0" hangingPunct="1">
              <a:spcBef>
                <a:spcPts val="0"/>
              </a:spcBef>
              <a:spcAft>
                <a:spcPts val="0"/>
              </a:spcAft>
              <a:buClrTx/>
              <a:buSzTx/>
              <a:buFontTx/>
              <a:buNone/>
              <a:tabLst/>
              <a:defRPr/>
            </a:pPr>
            <a:r>
              <a:rPr lang="ar-AE" sz="2400" b="1" dirty="0"/>
              <a:t>مكونات البيئة الحاضنة لقطاع </a:t>
            </a:r>
            <a:r>
              <a:rPr lang="en-US" sz="2400" b="1" dirty="0"/>
              <a:t>FinTech</a:t>
            </a:r>
            <a:r>
              <a:rPr lang="ar-EG" sz="2400" b="1" dirty="0"/>
              <a:t> :-</a:t>
            </a:r>
            <a:endParaRPr lang="en-US" sz="2400" b="1" dirty="0"/>
          </a:p>
          <a:p>
            <a:pPr algn="just" rtl="1">
              <a:buFont typeface="+mj-lt"/>
              <a:buAutoNum type="arabicPeriod"/>
            </a:pPr>
            <a:r>
              <a:rPr lang="ar-EG" sz="2400" b="1" dirty="0"/>
              <a:t> </a:t>
            </a:r>
            <a:r>
              <a:rPr lang="ar-AE" sz="2400" b="1" dirty="0"/>
              <a:t>القوانين والتنظيمات</a:t>
            </a:r>
            <a:r>
              <a:rPr lang="ar-EG" sz="2400" b="1" dirty="0"/>
              <a:t> : </a:t>
            </a:r>
            <a:r>
              <a:rPr lang="ar-EG" sz="2400" dirty="0"/>
              <a:t>تنظيم منح التراخيص والبيئة التجريبية.</a:t>
            </a:r>
            <a:endParaRPr lang="ar-AE" sz="2400" dirty="0"/>
          </a:p>
          <a:p>
            <a:pPr algn="just" rtl="1">
              <a:buFont typeface="+mj-lt"/>
              <a:buAutoNum type="arabicPeriod"/>
            </a:pPr>
            <a:r>
              <a:rPr lang="ar-EG" sz="2400" b="1" dirty="0"/>
              <a:t> </a:t>
            </a:r>
            <a:r>
              <a:rPr lang="ar-AE" sz="2400" b="1" dirty="0"/>
              <a:t>التمويل والاستثمار</a:t>
            </a:r>
            <a:r>
              <a:rPr lang="ar-AE" sz="2400" dirty="0"/>
              <a:t> </a:t>
            </a:r>
            <a:endParaRPr lang="ar-EG" sz="2400" dirty="0"/>
          </a:p>
          <a:p>
            <a:pPr algn="just" rtl="1">
              <a:buFont typeface="+mj-lt"/>
              <a:buAutoNum type="arabicPeriod"/>
            </a:pPr>
            <a:r>
              <a:rPr lang="ar-EG" sz="2400" b="1" dirty="0"/>
              <a:t> </a:t>
            </a:r>
            <a:r>
              <a:rPr lang="ar-AE" sz="2400" b="1" dirty="0"/>
              <a:t>الدعم الحكومي</a:t>
            </a:r>
            <a:r>
              <a:rPr lang="ar-AE" sz="2400" dirty="0"/>
              <a:t> (حوافز ضريبية، منح).</a:t>
            </a:r>
          </a:p>
          <a:p>
            <a:pPr algn="just" rtl="1">
              <a:buFont typeface="+mj-lt"/>
              <a:buAutoNum type="arabicPeriod"/>
            </a:pPr>
            <a:r>
              <a:rPr lang="ar-EG" sz="2400" b="1" dirty="0"/>
              <a:t> </a:t>
            </a:r>
            <a:r>
              <a:rPr lang="ar-AE" sz="2400" b="1" dirty="0"/>
              <a:t>المواهب البشرية</a:t>
            </a:r>
            <a:r>
              <a:rPr lang="ar-AE" sz="2400" dirty="0"/>
              <a:t> (برامج جامعية، مسرعات أعمال).</a:t>
            </a:r>
            <a:endParaRPr lang="ar-EG" sz="2400" dirty="0"/>
          </a:p>
          <a:p>
            <a:pPr algn="just" rtl="1">
              <a:buFont typeface="+mj-lt"/>
              <a:buAutoNum type="arabicPeriod"/>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البنية التحتية الرقمية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الإنترنت السريع والموثوق ، وجود حلول للدفع الرقمي، الهوية الرقمية، التوقيع الإلكتروني ، تكامل الأنظمة الحكومية والخاصة عبر منصات تقنية موحدة).</a:t>
            </a:r>
          </a:p>
          <a:p>
            <a:pPr marL="0" marR="0" lvl="0" indent="0" algn="just"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21A0117-CB17-5ACE-EC1B-86930CA59F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14080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6ED95-D8F8-3DE4-271A-E1C6D850194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A11A18-3367-F987-6AB6-52995F8EC43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F65341-7181-F022-FE03-27E141E60C4B}"/>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79EE5E44-F9FD-1692-E4FE-5ECFD111A67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977BB9F-D5A9-6DCB-5072-0B8EEBA9C596}"/>
              </a:ext>
            </a:extLst>
          </p:cNvPr>
          <p:cNvSpPr txBox="1"/>
          <p:nvPr/>
        </p:nvSpPr>
        <p:spPr>
          <a:xfrm>
            <a:off x="468630" y="1249085"/>
            <a:ext cx="11372850" cy="5011565"/>
          </a:xfrm>
          <a:prstGeom prst="rect">
            <a:avLst/>
          </a:prstGeom>
          <a:noFill/>
        </p:spPr>
        <p:txBody>
          <a:bodyPr wrap="square" rtlCol="0">
            <a:spAutoFit/>
          </a:bodyPr>
          <a:lstStyle/>
          <a:p>
            <a:pPr algn="r" rtl="1">
              <a:lnSpc>
                <a:spcPct val="150000"/>
              </a:lnSpc>
              <a:buNone/>
            </a:pPr>
            <a:r>
              <a:rPr lang="ar-AE" sz="2400" b="1" dirty="0"/>
              <a:t>بيئة الحاضنات في السعودية</a:t>
            </a:r>
            <a:r>
              <a:rPr lang="ar-EG" sz="2400" b="1" dirty="0"/>
              <a:t> :</a:t>
            </a:r>
            <a:endParaRPr lang="ar-AE" sz="2400" b="1" dirty="0"/>
          </a:p>
          <a:p>
            <a:pPr algn="r" rtl="1">
              <a:lnSpc>
                <a:spcPct val="150000"/>
              </a:lnSpc>
              <a:buFont typeface="Arial" panose="020B0604020202020204" pitchFamily="34" charset="0"/>
              <a:buChar char="•"/>
            </a:pPr>
            <a:r>
              <a:rPr lang="ar-EG" sz="2400" dirty="0"/>
              <a:t> البنك المركزي السعودي : ينظم البيئة التجريبية.</a:t>
            </a:r>
            <a:endParaRPr lang="en-US" sz="2400" dirty="0"/>
          </a:p>
          <a:p>
            <a:pPr algn="r" rtl="1">
              <a:lnSpc>
                <a:spcPct val="150000"/>
              </a:lnSpc>
              <a:buFont typeface="Arial" panose="020B0604020202020204" pitchFamily="34" charset="0"/>
              <a:buChar char="•"/>
            </a:pPr>
            <a:r>
              <a:rPr lang="ar-EG" sz="2400" dirty="0"/>
              <a:t> </a:t>
            </a:r>
            <a:r>
              <a:rPr lang="ar-AE" sz="2400" dirty="0"/>
              <a:t>مركز الابتكار المالي في هيئة السوق المالية.</a:t>
            </a:r>
          </a:p>
          <a:p>
            <a:pPr algn="r" rtl="1">
              <a:lnSpc>
                <a:spcPct val="150000"/>
              </a:lnSpc>
              <a:buFont typeface="Arial" panose="020B0604020202020204" pitchFamily="34" charset="0"/>
              <a:buChar char="•"/>
            </a:pPr>
            <a:r>
              <a:rPr lang="ar-EG" sz="2400" dirty="0"/>
              <a:t> </a:t>
            </a:r>
            <a:r>
              <a:rPr lang="ar-AE" sz="2400" dirty="0"/>
              <a:t>دعم "مسرعة فنتك السعودية".</a:t>
            </a:r>
          </a:p>
          <a:p>
            <a:pPr algn="r" rtl="1">
              <a:lnSpc>
                <a:spcPct val="150000"/>
              </a:lnSpc>
            </a:pPr>
            <a:r>
              <a:rPr lang="ar-AE" sz="2400" b="1" dirty="0"/>
              <a:t>مثال:</a:t>
            </a:r>
            <a:br>
              <a:rPr lang="ar-AE" sz="2400" dirty="0"/>
            </a:br>
            <a:r>
              <a:rPr lang="en-US" sz="2400" dirty="0"/>
              <a:t>Tamam</a:t>
            </a:r>
            <a:r>
              <a:rPr lang="ar-EG" sz="2400" dirty="0"/>
              <a:t>: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شركة تقنية مالية</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سعودية متخصصة في تقديم خدمات القروض المصغرة الرقمية بالكامل عبر تطبيق الهاتف الذكي، وهي تابعة لمجموعة الاتصالات السعودية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STC)</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حصلت على الترخيص الكامل من البنك المركزي السعودي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SAMA)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كأول شركة في هذا المجال، ما يجعلها أول منصة رسمية مرخصة لتقديم القروض الرقمية المصغرة في المملكة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5035219-D1B6-112B-079A-F5E1883E0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85444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4FCFB-65F0-04B2-A190-7B0FA51FEC4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393E182-B209-142A-93BA-68A963BD18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45FFB21-8992-98DE-7573-39C43190FCDC}"/>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6D7B3161-14CE-D2C2-F77F-C396367D7B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A961591-E553-5676-47A5-756512A87FAD}"/>
              </a:ext>
            </a:extLst>
          </p:cNvPr>
          <p:cNvSpPr txBox="1"/>
          <p:nvPr/>
        </p:nvSpPr>
        <p:spPr>
          <a:xfrm>
            <a:off x="160020" y="1181851"/>
            <a:ext cx="11723370" cy="5539978"/>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بيئة الحاضنات في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دولة الامارات العربية المتحدة :</a:t>
            </a:r>
          </a:p>
          <a:p>
            <a:pPr marL="0" marR="0" lvl="0" indent="0" algn="r"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الحاضنات في دولة الإمارات العربية وفرت بنية تنظيمية وحاضنات أعمال متكاملة تشجع على إنشاء ونمو شركات التكنولوجيا المالية الناشئة.</a:t>
            </a:r>
          </a:p>
          <a:p>
            <a:pPr marL="0" marR="0" lvl="0" indent="0" algn="r"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أولًا: البيئة التنظيمية –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 &amp;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أدوات تنظيمية تجريبية تسمح باختبار حلول مالية مبتكرة تحت رقابة رسمية، ومنها:</a:t>
            </a:r>
          </a:p>
          <a:p>
            <a:pPr marL="342900" marR="0" lvl="0" indent="-342900" algn="r" defTabSz="914400" rtl="1" eaLnBrk="1" fontAlgn="auto" latinLnBrk="0" hangingPunct="1">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مختبر </a:t>
            </a:r>
            <a:r>
              <a:rPr lang="en-US" sz="2200" dirty="0">
                <a:solidFill>
                  <a:prstClr val="black"/>
                </a:solidFill>
                <a:latin typeface="Alexandria regular" pitchFamily="2" charset="-78"/>
                <a:cs typeface="Times New Roman" panose="02020603050405020304" pitchFamily="18" charset="0"/>
              </a:rPr>
              <a:t>ADGM </a:t>
            </a:r>
            <a:r>
              <a:rPr lang="ar-EG" sz="2200" dirty="0">
                <a:solidFill>
                  <a:prstClr val="black"/>
                </a:solidFill>
                <a:latin typeface="Alexandria regular" pitchFamily="2" charset="-78"/>
                <a:cs typeface="Times New Roman" panose="02020603050405020304" pitchFamily="18" charset="0"/>
              </a:rPr>
              <a:t> سوق أبوظبي العالمي </a:t>
            </a:r>
            <a:r>
              <a:rPr lang="en-US" sz="2200" dirty="0">
                <a:solidFill>
                  <a:prstClr val="black"/>
                </a:solidFill>
                <a:latin typeface="Alexandria regular" pitchFamily="2" charset="-78"/>
                <a:cs typeface="Times New Roman" panose="02020603050405020304" pitchFamily="18" charset="0"/>
              </a:rPr>
              <a:t>Abu Dhabi Global Market)</a:t>
            </a:r>
            <a:r>
              <a:rPr lang="ar-EG" sz="2200" dirty="0">
                <a:solidFill>
                  <a:prstClr val="black"/>
                </a:solidFill>
                <a:latin typeface="Alexandria regular" pitchFamily="2" charset="-78"/>
                <a:cs typeface="Times New Roman" panose="02020603050405020304" pitchFamily="18" charset="0"/>
              </a:rPr>
              <a:t>) : يوفر بيئة آمنة لتجربة منتجات </a:t>
            </a:r>
            <a:r>
              <a:rPr lang="en-US" sz="2200" dirty="0">
                <a:solidFill>
                  <a:prstClr val="black"/>
                </a:solidFill>
                <a:latin typeface="Alexandria regular" pitchFamily="2" charset="-78"/>
                <a:cs typeface="Times New Roman" panose="02020603050405020304" pitchFamily="18" charset="0"/>
              </a:rPr>
              <a:t>FinTech </a:t>
            </a:r>
            <a:r>
              <a:rPr lang="ar-EG" sz="2200" dirty="0">
                <a:solidFill>
                  <a:prstClr val="black"/>
                </a:solidFill>
                <a:latin typeface="Alexandria regular" pitchFamily="2" charset="-78"/>
                <a:cs typeface="Times New Roman" panose="02020603050405020304" pitchFamily="18" charset="0"/>
              </a:rPr>
              <a:t> قبل إصدار التشريعات.</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مختبر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مركز دبي المالي العالمي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Dubai International Financial Centre)</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يحتوي على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Hive"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وهي حاضنة للشركات المالية الناشئة.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تنظيم الأصول الافتراضية في دبي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Virtual Assets Regulatory Authority)</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مسؤولة عن: (ترخيص شركات العملات الرقمية والتشفير، وضع أطر لتنظيم الأصول الافتراضية والبورصات الرقمية ، دعم البيئة الرقمية ضمن رؤية دبي الذكية).</a:t>
            </a:r>
          </a:p>
          <a:p>
            <a:pPr marR="0" lvl="0" algn="r"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Times New Roman" panose="02020603050405020304" pitchFamily="18" charset="0"/>
              </a:rPr>
              <a:t>ثانياً : الحاضنات ومراكز الابتكار :</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توجد حاضنة أعمال رائدة في مدينة أبوظبي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Hub71</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أبوظبي)   بدعم من حكومة أبوظبي وصندوق مبادلة ، تقدم: (دعم مالي وتمويلي للشركات الناشئة ، مساحات عمل ، شبكات تواصل مع مستثمرين ، برامج تدريب وشراكات مع جامعات وشركات عالمية).</a:t>
            </a:r>
          </a:p>
        </p:txBody>
      </p:sp>
      <p:pic>
        <p:nvPicPr>
          <p:cNvPr id="6" name="Graphic 21">
            <a:extLst>
              <a:ext uri="{FF2B5EF4-FFF2-40B4-BE49-F238E27FC236}">
                <a16:creationId xmlns:a16="http://schemas.microsoft.com/office/drawing/2014/main" id="{B4F31AD9-A17C-A642-5A5B-42109D7B4F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49952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7157C-B9EC-02B4-C0C1-CD49A4B53B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CE46B1-DB21-01BE-42C2-347422FC6C3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235CEE-688C-1C2B-8058-A12A44093D36}"/>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5B28AA72-9297-4FF6-A9EB-FB88F94500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D6336A-4E4A-F2C9-6816-0CDE96E9B3BC}"/>
              </a:ext>
            </a:extLst>
          </p:cNvPr>
          <p:cNvSpPr txBox="1"/>
          <p:nvPr/>
        </p:nvSpPr>
        <p:spPr>
          <a:xfrm>
            <a:off x="537210" y="1508760"/>
            <a:ext cx="11235690" cy="4493538"/>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بيئة الحاضنات في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البحرين :</a:t>
            </a:r>
          </a:p>
          <a:p>
            <a:pPr marL="0" marR="0" lvl="0" indent="0" algn="r" defTabSz="914400" rtl="1" eaLnBrk="1" fontAlgn="auto" latinLnBrk="0" hangingPunct="1">
              <a:spcBef>
                <a:spcPts val="0"/>
              </a:spcBef>
              <a:spcAft>
                <a:spcPts val="0"/>
              </a:spcAft>
              <a:buClrTx/>
              <a:buSzTx/>
              <a:buFontTx/>
              <a:buNone/>
              <a:tabLst/>
              <a:defRPr/>
            </a:pPr>
            <a:r>
              <a:rPr lang="ar-EG" sz="2200" dirty="0">
                <a:solidFill>
                  <a:prstClr val="black"/>
                </a:solidFill>
                <a:latin typeface="Calibri"/>
                <a:cs typeface="Arial" panose="020B0604020202020204" pitchFamily="34" charset="0"/>
              </a:rPr>
              <a:t>تعد مملكة البحرين من الرواد في منطقة الشرق الأوسط في مجال دعم التكنولوجيا المالية، حيث عملت منذ وقت مبكر على تهيئة بيئة تنظيمية واستثمارية جاذبة لشركات </a:t>
            </a:r>
            <a:r>
              <a:rPr lang="en-US" sz="2200" dirty="0">
                <a:solidFill>
                  <a:prstClr val="black"/>
                </a:solidFill>
                <a:latin typeface="Calibri"/>
                <a:cs typeface="Arial" panose="020B0604020202020204" pitchFamily="34" charset="0"/>
              </a:rPr>
              <a:t>FinTech، </a:t>
            </a:r>
            <a:r>
              <a:rPr lang="ar-EG" sz="2200" dirty="0">
                <a:solidFill>
                  <a:prstClr val="black"/>
                </a:solidFill>
                <a:latin typeface="Calibri"/>
                <a:cs typeface="Arial" panose="020B0604020202020204" pitchFamily="34" charset="0"/>
              </a:rPr>
              <a:t>خاصة الناشئة منها.</a:t>
            </a:r>
          </a:p>
          <a:p>
            <a:pPr marL="0" marR="0" lvl="0" indent="0" algn="r" defTabSz="914400" rtl="1" eaLnBrk="1" fontAlgn="auto" latinLnBrk="0" hangingPunct="1">
              <a:spcBef>
                <a:spcPts val="0"/>
              </a:spcBef>
              <a:spcAft>
                <a:spcPts val="0"/>
              </a:spcAft>
              <a:buClrTx/>
              <a:buSzTx/>
              <a:buFontTx/>
              <a:buNone/>
              <a:tabLst/>
              <a:defRPr/>
            </a:pPr>
            <a:r>
              <a:rPr kumimoji="0" lang="ar-EG" sz="22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أطلق مصرف البحرين المركزي بيئة </a:t>
            </a:r>
            <a:r>
              <a:rPr kumimoji="0" lang="en-US" sz="22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Sandbox </a:t>
            </a:r>
            <a:r>
              <a:rPr kumimoji="0" lang="ar-EG" sz="22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االتنظيمية في عام 2017 ، الهدف منها : ( تمكين الشركات الناشئة من اختبار المنتجات والخدمات المالية المبتكرة في بيئة واقعية ولكن تحت إشراف منظم ) ومن  النتائج التى حققتها : اجتذبت عشرات الشركات الناشئة المحلية والدولية ، وفرت إطارًا مرنًا لتجربة خدمات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مثل</a:t>
            </a:r>
            <a:r>
              <a:rPr kumimoji="0" lang="ar-EG" sz="22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(الدفع الإلكتروني ، العملات الرقمية ، الإقراض الرقمي.المحافظ الذكية).</a:t>
            </a:r>
          </a:p>
          <a:p>
            <a:pPr marL="342900" marR="0" lvl="0" indent="-342900" algn="r" defTabSz="914400" rtl="1" eaLnBrk="1" fontAlgn="auto" latinLnBrk="0" hangingPunct="1">
              <a:spcBef>
                <a:spcPts val="0"/>
              </a:spcBef>
              <a:spcAft>
                <a:spcPts val="0"/>
              </a:spcAft>
              <a:buClrTx/>
              <a:buSzTx/>
              <a:buFontTx/>
              <a:buChar char="-"/>
              <a:tabLst/>
              <a:defRPr/>
            </a:pPr>
            <a:r>
              <a:rPr lang="ar-AE" sz="2200" dirty="0"/>
              <a:t>حوافز ضريبية للمستثمرين في </a:t>
            </a:r>
            <a:r>
              <a:rPr lang="en-US" sz="2200" dirty="0"/>
              <a:t>FinTech.</a:t>
            </a:r>
            <a:r>
              <a:rPr lang="ar-EG" sz="2200" dirty="0"/>
              <a:t> : اعفاءات ضريبية للمستثمرين في قطاع التكنولوجيا المالية ، تكاليف تشغيل منخفضة نسبيًا مقارنة بدول الخليج الأخرى ، تسهيلات في تسجيل الشركات واستخراج التراخيص.</a:t>
            </a:r>
          </a:p>
          <a:p>
            <a:pPr marL="342900" marR="0" lvl="0" indent="-342900" algn="r" defTabSz="914400" rtl="1" eaLnBrk="1" fontAlgn="auto" latinLnBrk="0" hangingPunct="1">
              <a:spcBef>
                <a:spcPts val="0"/>
              </a:spcBef>
              <a:spcAft>
                <a:spcPts val="0"/>
              </a:spcAft>
              <a:buClrTx/>
              <a:buSzTx/>
              <a:buFontTx/>
              <a:buChar char="-"/>
              <a:tabLst/>
              <a:defRPr/>
            </a:pPr>
            <a:r>
              <a:rPr lang="ar-AE" sz="2200" dirty="0"/>
              <a:t>دعم من مجلس التنمية الاقتصادية</a:t>
            </a:r>
            <a:r>
              <a:rPr lang="ar-EG" sz="2200" dirty="0"/>
              <a:t> : جذب الاستثمارات الأجنبية في قطاع </a:t>
            </a:r>
            <a:r>
              <a:rPr lang="en-US" sz="2200" dirty="0"/>
              <a:t>FinTech</a:t>
            </a:r>
            <a:r>
              <a:rPr lang="ar-EG" sz="2200" dirty="0"/>
              <a:t> ، الترويج للبحرين كمركز إقليمي للابتكار المالي ، تنظيم فعاليات مثل: </a:t>
            </a:r>
            <a:r>
              <a:rPr lang="en-US" sz="2200" dirty="0"/>
              <a:t>Bahrain FinTech Bay </a:t>
            </a:r>
            <a:r>
              <a:rPr lang="ar-EG" sz="2200" dirty="0"/>
              <a:t> ومعارض وشراكات مع الجامعات.</a:t>
            </a:r>
            <a:endParaRPr lang="ar-AE" sz="2200" dirty="0"/>
          </a:p>
          <a:p>
            <a:pPr algn="r" rtl="1"/>
            <a:r>
              <a:rPr lang="en-AE" sz="2200" dirty="0"/>
              <a:t> </a:t>
            </a:r>
            <a:endParaRPr lang="ar-EG" sz="2200" b="1" dirty="0"/>
          </a:p>
          <a:p>
            <a:pPr algn="r" rtl="1"/>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B20B43A-2955-2A7B-5FD0-D69F184CB7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2692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4ACD2-7CF6-8F5B-EF87-71BEF6EB34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15AFFB9-6CFB-DB5D-B238-4C56C4C37E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95294F1-3F87-4418-4FDE-3FF0FD77708A}"/>
              </a:ext>
            </a:extLst>
          </p:cNvPr>
          <p:cNvSpPr txBox="1"/>
          <p:nvPr/>
        </p:nvSpPr>
        <p:spPr>
          <a:xfrm>
            <a:off x="308610" y="725864"/>
            <a:ext cx="882396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خصائص شركات التكنولوجيا المالية الناشئة</a:t>
            </a:r>
          </a:p>
        </p:txBody>
      </p:sp>
      <p:sp>
        <p:nvSpPr>
          <p:cNvPr id="28" name="Rectangle 27">
            <a:extLst>
              <a:ext uri="{FF2B5EF4-FFF2-40B4-BE49-F238E27FC236}">
                <a16:creationId xmlns:a16="http://schemas.microsoft.com/office/drawing/2014/main" id="{AF0220DA-4CDA-7AF9-11FF-F8AA8FCEAA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918FEFB-1042-5D06-40F5-F9883C19699C}"/>
              </a:ext>
            </a:extLst>
          </p:cNvPr>
          <p:cNvSpPr txBox="1"/>
          <p:nvPr/>
        </p:nvSpPr>
        <p:spPr>
          <a:xfrm>
            <a:off x="217170" y="1345783"/>
            <a:ext cx="11761470" cy="4154984"/>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200" i="0" u="none" strike="noStrike" kern="1200" cap="none" spc="0" normalizeH="0" baseline="0" noProof="0" dirty="0">
                <a:ln>
                  <a:noFill/>
                </a:ln>
                <a:solidFill>
                  <a:prstClr val="black"/>
                </a:solidFill>
                <a:effectLst/>
                <a:uLnTx/>
                <a:uFillTx/>
                <a:latin typeface="Calibri"/>
                <a:ea typeface="+mn-ea"/>
              </a:rPr>
              <a:t>شهدت مصر خلال السنوات الأخيرة تطورًا ملحوظًا في دعم التكنولوجيا المالية، مدفوعة بمبادرات وطنية لتوسيع الشمول المالي، وتشجيع الابتكار الرقمي، وتسهيل نمو الشركات الناشئة في هذا القطاع الحيوي.</a:t>
            </a:r>
          </a:p>
          <a:p>
            <a:pPr marL="0" marR="0" lvl="0" indent="0" algn="r" defTabSz="914400" rtl="1" eaLnBrk="1" fontAlgn="auto" latinLnBrk="0" hangingPunct="1">
              <a:spcBef>
                <a:spcPts val="0"/>
              </a:spcBef>
              <a:spcAft>
                <a:spcPts val="0"/>
              </a:spcAft>
              <a:buClrTx/>
              <a:buSzTx/>
              <a:buFontTx/>
              <a:buNone/>
              <a:tabLst/>
              <a:defRPr/>
            </a:pPr>
            <a:r>
              <a:rPr kumimoji="0" lang="ar-AE" sz="2200" b="1" i="0" u="none" strike="noStrike" kern="1200" cap="none" spc="0" normalizeH="0" baseline="0" noProof="0" dirty="0">
                <a:ln>
                  <a:noFill/>
                </a:ln>
                <a:solidFill>
                  <a:prstClr val="black"/>
                </a:solidFill>
                <a:effectLst/>
                <a:uLnTx/>
                <a:uFillTx/>
                <a:latin typeface="Calibri"/>
                <a:ea typeface="+mn-ea"/>
              </a:rPr>
              <a:t>بيئة الحاضنات في </a:t>
            </a:r>
            <a:r>
              <a:rPr kumimoji="0" lang="ar-EG" sz="2200" b="1" i="0" u="none" strike="noStrike" kern="1200" cap="none" spc="0" normalizeH="0" baseline="0" noProof="0" dirty="0">
                <a:ln>
                  <a:noFill/>
                </a:ln>
                <a:solidFill>
                  <a:prstClr val="black"/>
                </a:solidFill>
                <a:effectLst/>
                <a:uLnTx/>
                <a:uFillTx/>
                <a:latin typeface="Calibri"/>
                <a:ea typeface="+mn-ea"/>
              </a:rPr>
              <a:t>مصر :</a:t>
            </a:r>
          </a:p>
          <a:p>
            <a:pPr marL="0" marR="0" lvl="0" indent="0" algn="r" defTabSz="914400" rtl="1" eaLnBrk="1" fontAlgn="auto" latinLnBrk="0" hangingPunct="1">
              <a:spcBef>
                <a:spcPts val="0"/>
              </a:spcBef>
              <a:spcAft>
                <a:spcPts val="0"/>
              </a:spcAft>
              <a:buClrTx/>
              <a:buSzTx/>
              <a:buFontTx/>
              <a:buNone/>
              <a:tabLst/>
              <a:defRPr/>
            </a:pPr>
            <a:r>
              <a:rPr lang="ar-EG" sz="2200" dirty="0">
                <a:solidFill>
                  <a:prstClr val="black"/>
                </a:solidFill>
                <a:latin typeface="Calibri"/>
              </a:rPr>
              <a:t>مبادرات البنك المركزي المصري لدعم الدفع الإلكتروني :</a:t>
            </a:r>
          </a:p>
          <a:p>
            <a:pPr marL="342900" marR="0" lvl="0" indent="-342900" algn="r" defTabSz="914400" rtl="1" eaLnBrk="1" fontAlgn="auto" latinLnBrk="0" hangingPunct="1">
              <a:spcBef>
                <a:spcPts val="0"/>
              </a:spcBef>
              <a:spcAft>
                <a:spcPts val="0"/>
              </a:spcAft>
              <a:buClrTx/>
              <a:buSzTx/>
              <a:buFontTx/>
              <a:buChar char="-"/>
              <a:tabLst/>
              <a:defRPr/>
            </a:pPr>
            <a:r>
              <a:rPr lang="ar-EG" sz="2200" dirty="0">
                <a:solidFill>
                  <a:prstClr val="black"/>
                </a:solidFill>
                <a:latin typeface="Calibri"/>
              </a:rPr>
              <a:t>أطلق البنك المركزي المصري عددًا من المبادرات الكبرى لدعم التحول المالي الرقمي، منها:مبادرة "</a:t>
            </a:r>
            <a:r>
              <a:rPr lang="en-US" sz="2200" dirty="0">
                <a:solidFill>
                  <a:prstClr val="black"/>
                </a:solidFill>
                <a:latin typeface="Calibri"/>
              </a:rPr>
              <a:t>Cashless Egypt" </a:t>
            </a:r>
            <a:r>
              <a:rPr lang="ar-EG" sz="2200" dirty="0">
                <a:solidFill>
                  <a:prstClr val="black"/>
                </a:solidFill>
                <a:latin typeface="Calibri"/>
              </a:rPr>
              <a:t> لتقليل التعامل النقدي.</a:t>
            </a:r>
          </a:p>
          <a:p>
            <a:pPr marL="342900" marR="0" lvl="0" indent="-342900" algn="r" defTabSz="914400" rtl="1" eaLnBrk="1" fontAlgn="auto" latinLnBrk="0" hangingPunct="1">
              <a:spcBef>
                <a:spcPts val="0"/>
              </a:spcBef>
              <a:spcAft>
                <a:spcPts val="0"/>
              </a:spcAft>
              <a:buClrTx/>
              <a:buSzTx/>
              <a:buFontTx/>
              <a:buChar char="-"/>
              <a:tabLst/>
              <a:defRPr/>
            </a:pPr>
            <a:r>
              <a:rPr lang="ar-EG" sz="2200" dirty="0">
                <a:solidFill>
                  <a:prstClr val="black"/>
                </a:solidFill>
                <a:latin typeface="Calibri"/>
              </a:rPr>
              <a:t>إصدار تعليمات وتشريعات لتسهيل الدفع عبر الهاتف المحمول.</a:t>
            </a:r>
          </a:p>
          <a:p>
            <a:pPr marL="342900" marR="0" lvl="0" indent="-342900" algn="r" defTabSz="914400" rtl="1" eaLnBrk="1" fontAlgn="auto" latinLnBrk="0" hangingPunct="1">
              <a:spcBef>
                <a:spcPts val="0"/>
              </a:spcBef>
              <a:spcAft>
                <a:spcPts val="0"/>
              </a:spcAft>
              <a:buClrTx/>
              <a:buSzTx/>
              <a:buFontTx/>
              <a:buChar char="-"/>
              <a:tabLst/>
              <a:defRPr/>
            </a:pPr>
            <a:r>
              <a:rPr lang="ar-EG" sz="2200" dirty="0">
                <a:solidFill>
                  <a:prstClr val="black"/>
                </a:solidFill>
                <a:latin typeface="Calibri"/>
              </a:rPr>
              <a:t>دعم إصدار المحافظ الإلكترونية وربطها ببطاقات الهوية.</a:t>
            </a:r>
          </a:p>
          <a:p>
            <a:pPr marL="342900" marR="0" lvl="0" indent="-342900" algn="r" defTabSz="914400" rtl="1" eaLnBrk="1" fontAlgn="auto" latinLnBrk="0" hangingPunct="1">
              <a:spcBef>
                <a:spcPts val="0"/>
              </a:spcBef>
              <a:spcAft>
                <a:spcPts val="0"/>
              </a:spcAft>
              <a:buClrTx/>
              <a:buSzTx/>
              <a:buFontTx/>
              <a:buChar char="-"/>
              <a:tabLst/>
              <a:defRPr/>
            </a:pPr>
            <a:r>
              <a:rPr lang="ar-EG" sz="2200" dirty="0">
                <a:solidFill>
                  <a:prstClr val="black"/>
                </a:solidFill>
                <a:latin typeface="Calibri"/>
              </a:rPr>
              <a:t>إطلاق نظم دفع وطنية مثل: ميزة </a:t>
            </a:r>
          </a:p>
          <a:p>
            <a:pPr marL="342900" marR="0" lvl="0" indent="-342900" algn="r" defTabSz="914400" rtl="1" eaLnBrk="1" fontAlgn="auto" latinLnBrk="0" hangingPunct="1">
              <a:spcBef>
                <a:spcPts val="0"/>
              </a:spcBef>
              <a:spcAft>
                <a:spcPts val="0"/>
              </a:spcAft>
              <a:buClrTx/>
              <a:buSzTx/>
              <a:buFontTx/>
              <a:buChar char="-"/>
              <a:tabLst/>
              <a:defRPr/>
            </a:pPr>
            <a:r>
              <a:rPr lang="ar-EG" sz="2200" dirty="0">
                <a:solidFill>
                  <a:prstClr val="black"/>
                </a:solidFill>
                <a:latin typeface="Calibri"/>
              </a:rPr>
              <a:t>تمويل شركات ناشئة من خلال مبادرة رواد النيل والبنوك الداعمة.</a:t>
            </a:r>
          </a:p>
          <a:p>
            <a:pPr marL="342900" marR="0" lvl="0" indent="-342900" algn="r" defTabSz="914400" rtl="1" eaLnBrk="1" fontAlgn="auto" latinLnBrk="0" hangingPunct="1">
              <a:spcBef>
                <a:spcPts val="0"/>
              </a:spcBef>
              <a:spcAft>
                <a:spcPts val="0"/>
              </a:spcAft>
              <a:buClrTx/>
              <a:buSzTx/>
              <a:buFontTx/>
              <a:buChar char="-"/>
              <a:tabLst/>
              <a:defRPr/>
            </a:pPr>
            <a:r>
              <a:rPr lang="ar-EG" sz="2200" dirty="0">
                <a:solidFill>
                  <a:prstClr val="black"/>
                </a:solidFill>
                <a:latin typeface="Calibri"/>
              </a:rPr>
              <a:t>اطلاق منصة وطنية للتكنولوجيا المالية</a:t>
            </a:r>
          </a:p>
          <a:p>
            <a:pPr marL="0" marR="0" lvl="0" indent="0" algn="r" defTabSz="914400" rtl="1" eaLnBrk="1" fontAlgn="auto" latinLnBrk="0" hangingPunct="1">
              <a:spcBef>
                <a:spcPts val="0"/>
              </a:spcBef>
              <a:spcAft>
                <a:spcPts val="0"/>
              </a:spcAft>
              <a:buClrTx/>
              <a:buSzTx/>
              <a:buFontTx/>
              <a:buNone/>
              <a:tabLst/>
              <a:defRPr/>
            </a:pPr>
            <a:endParaRPr kumimoji="0" lang="ar-EG" sz="2200" b="1" i="0" u="none" strike="noStrike" kern="1200" cap="none" spc="0" normalizeH="0" baseline="0" noProof="0" dirty="0">
              <a:ln>
                <a:noFill/>
              </a:ln>
              <a:solidFill>
                <a:prstClr val="black"/>
              </a:solidFill>
              <a:effectLst/>
              <a:uLnTx/>
              <a:uFillTx/>
              <a:latin typeface="Calibri"/>
              <a:ea typeface="+mn-ea"/>
            </a:endParaRPr>
          </a:p>
        </p:txBody>
      </p:sp>
      <p:pic>
        <p:nvPicPr>
          <p:cNvPr id="6" name="Graphic 21">
            <a:extLst>
              <a:ext uri="{FF2B5EF4-FFF2-40B4-BE49-F238E27FC236}">
                <a16:creationId xmlns:a16="http://schemas.microsoft.com/office/drawing/2014/main" id="{9529727F-B644-A749-D10D-4AC75CE652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92448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47E45-4D4D-F014-164C-E7CB04E1AC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31EB753-3800-9768-C822-C27CA0246C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59C592E-3549-7EA4-0941-3AD88AD0B026}"/>
              </a:ext>
            </a:extLst>
          </p:cNvPr>
          <p:cNvSpPr txBox="1"/>
          <p:nvPr/>
        </p:nvSpPr>
        <p:spPr>
          <a:xfrm>
            <a:off x="308610" y="725864"/>
            <a:ext cx="961263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الأطر التنظيمية الداعمة للشركات الناشئة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للتكنولوجيا المالية  في الشرق الأوسط</a:t>
            </a:r>
          </a:p>
        </p:txBody>
      </p:sp>
      <p:sp>
        <p:nvSpPr>
          <p:cNvPr id="28" name="Rectangle 27">
            <a:extLst>
              <a:ext uri="{FF2B5EF4-FFF2-40B4-BE49-F238E27FC236}">
                <a16:creationId xmlns:a16="http://schemas.microsoft.com/office/drawing/2014/main" id="{F5F70DC0-BF05-882F-1AEB-1D076A4093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7AEA735-8E8D-7BB3-4B3A-520926D2ECAE}"/>
              </a:ext>
            </a:extLst>
          </p:cNvPr>
          <p:cNvSpPr txBox="1"/>
          <p:nvPr/>
        </p:nvSpPr>
        <p:spPr>
          <a:xfrm>
            <a:off x="537210" y="1611631"/>
            <a:ext cx="11029951" cy="332398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التنظيمي</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البيئة التجريبية  </a:t>
            </a:r>
            <a:r>
              <a:rPr kumimoji="0" lang="en-US" sz="2400" b="0" i="0" u="none" strike="noStrike" kern="1200" cap="none" spc="0" normalizeH="0" baseline="0" noProof="0" dirty="0">
                <a:ln>
                  <a:noFill/>
                </a:ln>
                <a:solidFill>
                  <a:prstClr val="black"/>
                </a:solidFill>
                <a:effectLst/>
                <a:uLnTx/>
                <a:uFillTx/>
                <a:latin typeface="Calibri"/>
                <a:ea typeface="+mn-ea"/>
                <a:cs typeface="+mn-cs"/>
              </a:rPr>
              <a:t>Sandbox</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قوانين حماية المستهلك الرقمي.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قوانين مكافحة غسل الأموال والامتثال </a:t>
            </a:r>
            <a:r>
              <a:rPr kumimoji="0" lang="en-US" sz="2400" b="0" i="0" u="none" strike="noStrike" kern="1200" cap="none" spc="0" normalizeH="0" baseline="0" noProof="0" dirty="0">
                <a:ln>
                  <a:noFill/>
                </a:ln>
                <a:solidFill>
                  <a:prstClr val="black"/>
                </a:solidFill>
                <a:effectLst/>
                <a:uLnTx/>
                <a:uFillTx/>
                <a:latin typeface="Calibri"/>
                <a:ea typeface="+mn-ea"/>
                <a:cs typeface="+mn-cs"/>
              </a:rPr>
              <a:t>.(AML/KYC)</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218D2B2-5E08-A1D3-75FD-09FDCFBBE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809150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4E061-B975-4DCC-CBB6-E966BA61A56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304304-61D1-3E72-8834-BA182F3888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309E58-9AFC-C52A-6FBC-B98AB108F46F}"/>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التحديات التي تواجه البيئة الحاضنة للتكنولوجيا المالية  في الشرق الأوسط</a:t>
            </a:r>
          </a:p>
        </p:txBody>
      </p:sp>
      <p:sp>
        <p:nvSpPr>
          <p:cNvPr id="28" name="Rectangle 27">
            <a:extLst>
              <a:ext uri="{FF2B5EF4-FFF2-40B4-BE49-F238E27FC236}">
                <a16:creationId xmlns:a16="http://schemas.microsoft.com/office/drawing/2014/main" id="{D4925B17-067C-8EDD-86D0-04C506C162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47892F0-B1AD-C00F-2D71-353F99DF7FB3}"/>
              </a:ext>
            </a:extLst>
          </p:cNvPr>
          <p:cNvSpPr txBox="1"/>
          <p:nvPr/>
        </p:nvSpPr>
        <p:spPr>
          <a:xfrm>
            <a:off x="308610" y="1554480"/>
            <a:ext cx="11521439" cy="4247317"/>
          </a:xfrm>
          <a:prstGeom prst="rect">
            <a:avLst/>
          </a:prstGeom>
          <a:noFill/>
        </p:spPr>
        <p:txBody>
          <a:bodyPr wrap="square" rtlCol="0">
            <a:spAutoFit/>
          </a:bodyPr>
          <a:lstStyle/>
          <a:p>
            <a:pPr algn="r" rtl="1">
              <a:lnSpc>
                <a:spcPct val="150000"/>
              </a:lnSpc>
            </a:pPr>
            <a:r>
              <a:rPr lang="ar-EG" sz="2400" dirty="0"/>
              <a:t>رغم النمو الكبير في قطاع التكنولوجيا المالية في المنطقة، إلا أن هناك عددًا من التحديات الجوهرية التي تعيق تحقيق بيئة ناضجة ومتكاملة تحتضن الشركات الناشئة وتدعم نموها واستدامتها.</a:t>
            </a:r>
          </a:p>
          <a:p>
            <a:pPr algn="r" rtl="1">
              <a:lnSpc>
                <a:spcPct val="150000"/>
              </a:lnSpc>
              <a:buFont typeface="+mj-lt"/>
              <a:buAutoNum type="arabicPeriod"/>
            </a:pPr>
            <a:r>
              <a:rPr lang="en-US" sz="2400" dirty="0"/>
              <a:t> </a:t>
            </a:r>
            <a:r>
              <a:rPr lang="ar-AE" sz="2400" dirty="0"/>
              <a:t>تفاوت القوانين بين الدول</a:t>
            </a:r>
            <a:r>
              <a:rPr lang="ar-EG" sz="2400" dirty="0"/>
              <a:t> : قد تختلف الأطر التشريعية والتنظيمية من دولة لأخرى في ما يخص (ترخيص شركات </a:t>
            </a:r>
            <a:r>
              <a:rPr lang="en-US" sz="2400" dirty="0"/>
              <a:t>FinTech</a:t>
            </a:r>
            <a:r>
              <a:rPr lang="ar-EG" sz="2400" dirty="0"/>
              <a:t> ، تنظيم العملات الرقمية ، حماية البيانات).</a:t>
            </a:r>
            <a:endParaRPr lang="ar-AE" sz="2400" dirty="0"/>
          </a:p>
          <a:p>
            <a:pPr algn="r" rtl="1">
              <a:lnSpc>
                <a:spcPct val="150000"/>
              </a:lnSpc>
              <a:buFont typeface="+mj-lt"/>
              <a:buAutoNum type="arabicPeriod"/>
            </a:pPr>
            <a:r>
              <a:rPr lang="en-US" sz="2400" dirty="0"/>
              <a:t> </a:t>
            </a:r>
            <a:r>
              <a:rPr lang="ar-AE" sz="2400" dirty="0"/>
              <a:t>ضعف التمويل في بعض الأسواق.</a:t>
            </a:r>
          </a:p>
          <a:p>
            <a:pPr algn="r" rtl="1">
              <a:lnSpc>
                <a:spcPct val="150000"/>
              </a:lnSpc>
              <a:buFont typeface="+mj-lt"/>
              <a:buAutoNum type="arabicPeriod"/>
            </a:pPr>
            <a:r>
              <a:rPr lang="en-US" sz="2400" dirty="0"/>
              <a:t> </a:t>
            </a:r>
            <a:r>
              <a:rPr lang="ar-AE" sz="2400" dirty="0"/>
              <a:t>نقص الكفاءات المتخصصة.</a:t>
            </a:r>
          </a:p>
          <a:p>
            <a:pPr algn="r" rtl="1">
              <a:lnSpc>
                <a:spcPct val="150000"/>
              </a:lnSpc>
              <a:buFont typeface="+mj-lt"/>
              <a:buAutoNum type="arabicPeriod"/>
            </a:pPr>
            <a:r>
              <a:rPr lang="en-US" sz="2400" dirty="0"/>
              <a:t> </a:t>
            </a:r>
            <a:r>
              <a:rPr lang="ar-AE" sz="2400" dirty="0"/>
              <a:t>قلة الثقة في الحلول الرقمية لدى بعض المستخدمين.</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089C2EE-0C38-255C-1879-CB1A7BADEF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4264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11A27-2967-4EC6-9849-DB588D8FBA6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7288D3E-3BAC-F951-BB90-132493BB70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4A2DC7-2978-238C-ACDE-3EB378C3F7F9}"/>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الاسواق ، الفرص المتاحة لشركات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FinTech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الناشئة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الشرق الاوسط</a:t>
            </a:r>
          </a:p>
        </p:txBody>
      </p:sp>
      <p:sp>
        <p:nvSpPr>
          <p:cNvPr id="28" name="Rectangle 27">
            <a:extLst>
              <a:ext uri="{FF2B5EF4-FFF2-40B4-BE49-F238E27FC236}">
                <a16:creationId xmlns:a16="http://schemas.microsoft.com/office/drawing/2014/main" id="{A7B61C95-F348-E122-E2A4-6D353A13EA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A7099DC-9019-9FDB-31DE-BEB98EE53EA2}"/>
              </a:ext>
            </a:extLst>
          </p:cNvPr>
          <p:cNvSpPr txBox="1"/>
          <p:nvPr/>
        </p:nvSpPr>
        <p:spPr>
          <a:xfrm>
            <a:off x="308611" y="1577340"/>
            <a:ext cx="11532870" cy="4832092"/>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رغم التحديات، تبرز فرص واعدة لشركات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الناشئة في الشرق الأوسط، مدفوعة بحاجات مجتمعية واقتصادية ، ودعم حكومي متزايد للابتكار المالي.</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التوسع الإقليمي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GCC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شمال إفريقيا) :</a:t>
            </a:r>
          </a:p>
          <a:p>
            <a:pPr marL="342900" marR="0" lvl="0" indent="-342900" algn="just" defTabSz="914400" rtl="1" eaLnBrk="1" fontAlgn="auto" latinLnBrk="0" hangingPunct="1">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دول مجلس التعاون الخليجي تتميز ببنية تحتية رقمية متقدمة ودعم تنظيمي قوي.</a:t>
            </a:r>
          </a:p>
          <a:p>
            <a:pPr marL="342900" marR="0" lvl="0" indent="-342900" algn="just" defTabSz="914400" rtl="1" eaLnBrk="1" fontAlgn="auto" latinLnBrk="0" hangingPunct="1">
              <a:spcBef>
                <a:spcPts val="0"/>
              </a:spcBef>
              <a:spcAft>
                <a:spcPts val="0"/>
              </a:spcAft>
              <a:buClrTx/>
              <a:buSzTx/>
              <a:buFontTx/>
              <a:buChar char="-"/>
              <a:tabLst/>
              <a:defRPr/>
            </a:pP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أسواق شمال إفريقيا (مثل مصر، المغرب، تونس) ذات كثافة سكانية عالية وحاجة كبيرة للحلول المالية المبتكرة.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Times New Roman" panose="02020603050405020304" pitchFamily="18" charset="0"/>
              </a:rPr>
              <a:t>وبالتالى</a:t>
            </a:r>
            <a:r>
              <a:rPr lang="ar-EG" sz="2200" dirty="0">
                <a:solidFill>
                  <a:prstClr val="black"/>
                </a:solidFill>
                <a:latin typeface="Alexandria regular" pitchFamily="2" charset="-78"/>
                <a:cs typeface="Times New Roman" panose="02020603050405020304" pitchFamily="18" charset="0"/>
              </a:rPr>
              <a:t> يمكن لشركات </a:t>
            </a:r>
            <a:r>
              <a:rPr lang="en-US" sz="2200" dirty="0">
                <a:solidFill>
                  <a:prstClr val="black"/>
                </a:solidFill>
                <a:latin typeface="Alexandria regular" pitchFamily="2" charset="-78"/>
                <a:cs typeface="Times New Roman" panose="02020603050405020304" pitchFamily="18" charset="0"/>
              </a:rPr>
              <a:t>FinTech </a:t>
            </a:r>
            <a:r>
              <a:rPr lang="ar-EG" sz="2200" dirty="0">
                <a:solidFill>
                  <a:prstClr val="black"/>
                </a:solidFill>
                <a:latin typeface="Alexandria regular" pitchFamily="2" charset="-78"/>
                <a:cs typeface="Times New Roman" panose="02020603050405020304" pitchFamily="18" charset="0"/>
              </a:rPr>
              <a:t> أن تنمو إقليميًا بسرعة وتغطي فجوات السوق من خلال منصات الدفع، المحافظ الإلكترونية، التمويل الرقمي.</a:t>
            </a:r>
            <a:endPar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المتوافقة مع الشريعة الإسلامية : </a:t>
            </a:r>
          </a:p>
          <a:p>
            <a:pPr marL="342900" marR="0" lvl="0" indent="-342900" algn="just" defTabSz="914400" rtl="1" eaLnBrk="1" fontAlgn="auto" latinLnBrk="0" hangingPunct="1">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الطلب المتزايد على خدمات مالية تتوافق مع الشريعة في بعض الدول في الشرق الأوسط.</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نقص في المنتجات الرقمية الإسلامية مثل: (التمويل الإسلامي الرقمي ، التأمين التكافلي عبر التطبيقات ، منصات استثمار إسلامية) .</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ومن أثر ذلك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جذب شريحة واسعة من العملاء المحافظين ، وفتح أسواق جديدة عبر حلول إبداعية تجمع بين التكنولوجيا والشريعة الإسلامية بتوفير منتجات رقمية تتوافق مع متطلبات الشريعة الإسلامية.</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16E0D10-4879-D65D-8D92-374B38B167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401597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106DF-9643-E70D-D3C1-F650BAF267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72E26F-542E-4329-B8A7-EEF07CC9240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500EA55-9E8F-E470-FC56-C02261306522}"/>
              </a:ext>
            </a:extLst>
          </p:cNvPr>
          <p:cNvSpPr txBox="1"/>
          <p:nvPr/>
        </p:nvSpPr>
        <p:spPr>
          <a:xfrm>
            <a:off x="308610" y="725864"/>
            <a:ext cx="949279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أثر البيئة الحاضنة على تطوير الابتكار في التكنولوجيا المالية</a:t>
            </a:r>
          </a:p>
        </p:txBody>
      </p:sp>
      <p:sp>
        <p:nvSpPr>
          <p:cNvPr id="28" name="Rectangle 27">
            <a:extLst>
              <a:ext uri="{FF2B5EF4-FFF2-40B4-BE49-F238E27FC236}">
                <a16:creationId xmlns:a16="http://schemas.microsoft.com/office/drawing/2014/main" id="{293405BD-8A89-CF7B-32E8-92B910AF71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B92F91-249C-ED49-2B43-F620B4DEC0D3}"/>
              </a:ext>
            </a:extLst>
          </p:cNvPr>
          <p:cNvSpPr txBox="1"/>
          <p:nvPr/>
        </p:nvSpPr>
        <p:spPr>
          <a:xfrm>
            <a:off x="1272619" y="1645920"/>
            <a:ext cx="10351691" cy="40573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توفير مساحة لتجريب الأفكار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خفض التكاليف القانونية والتنظيمية للشركات الجديدة على سبيل المثال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تخفيض رسوم الترخيص.</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إعفاء من بعض الالتزامات المحاسبية أو الإدارية خلال فترة بدء التشغيل(مثال: سنغافورة تمنح إعفاء ضريبي للشركات الناشئة في أول 3 سنوات).</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أدلة إرشادية بسيطة للشركات الجديدة بدلاً من القوانين المعقدة.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توفير استشارات قانونية مجانية أو منخفضة التكاليف.</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6C7603F-80DB-B1BE-C7F7-FB9C2AB57C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13051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4FE88-6A4F-9040-5BBC-543B3078FB3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23C757-E19A-E325-FF6C-E5BD6AF968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D67CD7C-B237-5B79-33A1-59C0F5265C04}"/>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أفضل الممارسات العالمية في بناء بيئات حاضنة للتكنولوجيا المالية</a:t>
            </a:r>
          </a:p>
        </p:txBody>
      </p:sp>
      <p:sp>
        <p:nvSpPr>
          <p:cNvPr id="28" name="Rectangle 27">
            <a:extLst>
              <a:ext uri="{FF2B5EF4-FFF2-40B4-BE49-F238E27FC236}">
                <a16:creationId xmlns:a16="http://schemas.microsoft.com/office/drawing/2014/main" id="{94C2D840-F419-2EDE-9A63-D3AF630F0DB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C5CB2E-80B2-EBEA-795E-941C42569D56}"/>
              </a:ext>
            </a:extLst>
          </p:cNvPr>
          <p:cNvSpPr txBox="1"/>
          <p:nvPr/>
        </p:nvSpPr>
        <p:spPr>
          <a:xfrm>
            <a:off x="240031" y="1345783"/>
            <a:ext cx="11670030" cy="5001369"/>
          </a:xfrm>
          <a:prstGeom prst="rect">
            <a:avLst/>
          </a:prstGeom>
          <a:noFill/>
        </p:spPr>
        <p:txBody>
          <a:bodyPr wrap="square" rtlCol="0">
            <a:spAutoFit/>
          </a:bodyPr>
          <a:lstStyle/>
          <a:p>
            <a:pPr algn="r" rtl="1">
              <a:lnSpc>
                <a:spcPct val="150000"/>
              </a:lnSpc>
            </a:pPr>
            <a:r>
              <a:rPr lang="ar-AE" sz="2200" b="1" dirty="0"/>
              <a:t>تجربة سنغافورة </a:t>
            </a:r>
            <a:r>
              <a:rPr lang="ar-EG" sz="2200" b="1" dirty="0"/>
              <a:t>:</a:t>
            </a:r>
          </a:p>
          <a:p>
            <a:pPr algn="r" rtl="1">
              <a:lnSpc>
                <a:spcPct val="150000"/>
              </a:lnSpc>
            </a:pPr>
            <a:r>
              <a:rPr lang="ar-EG" sz="2200" dirty="0"/>
              <a:t>تُعد سنغافورة واحدة من الدول التى أهتمت ببناء بيئة حاضنة قوية ومتقدمة لقطاع التكنولوجيا المالية ، وقد أصبحت مركزًا عالميًا لـ </a:t>
            </a:r>
            <a:r>
              <a:rPr lang="en-US" sz="2200" dirty="0"/>
              <a:t>FinTech </a:t>
            </a:r>
            <a:r>
              <a:rPr lang="ar-EG" sz="2200" dirty="0"/>
              <a:t> بفضل استراتيجية متكاملة تجمع بين الدعم الحكومي، التنظيم الذكي، وتمكين الابتكار.</a:t>
            </a:r>
          </a:p>
          <a:p>
            <a:pPr marL="342900" indent="-342900" algn="r" rtl="1">
              <a:lnSpc>
                <a:spcPct val="150000"/>
              </a:lnSpc>
              <a:buFontTx/>
              <a:buChar char="-"/>
            </a:pPr>
            <a:r>
              <a:rPr lang="ar-EG" sz="2200" dirty="0"/>
              <a:t>الحكومة السنغافورية وضعت </a:t>
            </a:r>
            <a:r>
              <a:rPr lang="en-US" sz="2200" dirty="0"/>
              <a:t>FinTech </a:t>
            </a:r>
            <a:r>
              <a:rPr lang="ar-EG" sz="2200" dirty="0"/>
              <a:t> ضمن أولوياتها الوطنية.</a:t>
            </a:r>
          </a:p>
          <a:p>
            <a:pPr marL="342900" indent="-342900" algn="r" rtl="1">
              <a:lnSpc>
                <a:spcPct val="150000"/>
              </a:lnSpc>
              <a:buFontTx/>
              <a:buChar char="-"/>
            </a:pPr>
            <a:r>
              <a:rPr lang="ar-EG" sz="2200" dirty="0"/>
              <a:t>أنشأت هيئة </a:t>
            </a:r>
            <a:r>
              <a:rPr lang="en-US" sz="2200" dirty="0"/>
              <a:t>Monetary Authority of Singapore (MAS) </a:t>
            </a:r>
            <a:r>
              <a:rPr lang="ar-EG" sz="2200" dirty="0"/>
              <a:t> التي لا تكتفي بالرقابة، بل تدعم الابتكار بشكل نشط.</a:t>
            </a:r>
          </a:p>
          <a:p>
            <a:pPr marL="342900" indent="-342900" algn="r" rtl="1">
              <a:lnSpc>
                <a:spcPct val="150000"/>
              </a:lnSpc>
              <a:buFontTx/>
              <a:buChar char="-"/>
            </a:pPr>
            <a:r>
              <a:rPr lang="ar-EG" sz="2200" dirty="0"/>
              <a:t>وفرت برامج تمويل للشركات الناشئة من خلال:منح مالية ، صناديق مشتركة مع القطاع الخاص ، تخفيضات ضريبية</a:t>
            </a:r>
          </a:p>
          <a:p>
            <a:pPr marL="342900" indent="-342900" algn="r" rtl="1">
              <a:lnSpc>
                <a:spcPct val="150000"/>
              </a:lnSpc>
              <a:buFontTx/>
              <a:buChar char="-"/>
            </a:pPr>
            <a:r>
              <a:rPr lang="ar-EG" sz="2200" dirty="0"/>
              <a:t>أطلقت خطة "</a:t>
            </a:r>
            <a:r>
              <a:rPr lang="en-US" sz="2200" dirty="0"/>
              <a:t>Smart Financial Centre" </a:t>
            </a:r>
            <a:r>
              <a:rPr lang="ar-EG" sz="2200" dirty="0"/>
              <a:t> لتكون سنغافورة مركزًا عالميًا للتمويل الذكي.</a:t>
            </a:r>
          </a:p>
          <a:p>
            <a:pPr marL="342900" indent="-342900" algn="r" rtl="1">
              <a:lnSpc>
                <a:spcPct val="150000"/>
              </a:lnSpc>
              <a:buFontTx/>
              <a:buChar char="-"/>
            </a:pPr>
            <a:r>
              <a:rPr lang="ar-EG" sz="2200" dirty="0"/>
              <a:t>أطلقت سنغافورة بيئة اختبار تنظيمية </a:t>
            </a:r>
            <a:r>
              <a:rPr lang="en-US" sz="2200" dirty="0"/>
              <a:t>Regulatory Sandbox) </a:t>
            </a:r>
            <a:r>
              <a:rPr lang="ar-EG" sz="2200" dirty="0"/>
              <a:t>) تسمح للشركات باختبار منتجات جديدة دون الحاجة إلى الالتزام الفوري بجميع المتطلبات التنظيمية.</a:t>
            </a:r>
          </a:p>
          <a:p>
            <a:pPr algn="r" rtl="1"/>
            <a:endParaRPr lang="ar-EG" sz="2200" b="1" dirty="0"/>
          </a:p>
        </p:txBody>
      </p:sp>
      <p:pic>
        <p:nvPicPr>
          <p:cNvPr id="6" name="Graphic 21">
            <a:extLst>
              <a:ext uri="{FF2B5EF4-FFF2-40B4-BE49-F238E27FC236}">
                <a16:creationId xmlns:a16="http://schemas.microsoft.com/office/drawing/2014/main" id="{46CAE32C-599F-1526-32EA-C475AAEF3D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106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5CF9B-338E-887A-443A-F1C5E6C068C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85E036-94C3-26A0-DB58-9A95B108E5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6832A1C-6C25-B8FA-D9A2-0F72CBDCAB76}"/>
              </a:ext>
            </a:extLst>
          </p:cNvPr>
          <p:cNvSpPr txBox="1"/>
          <p:nvPr/>
        </p:nvSpPr>
        <p:spPr>
          <a:xfrm>
            <a:off x="994410" y="725864"/>
            <a:ext cx="84889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دروس مستفادة للشرق الأوسط من تجربة سنغافورة</a:t>
            </a:r>
          </a:p>
        </p:txBody>
      </p:sp>
      <p:sp>
        <p:nvSpPr>
          <p:cNvPr id="28" name="Rectangle 27">
            <a:extLst>
              <a:ext uri="{FF2B5EF4-FFF2-40B4-BE49-F238E27FC236}">
                <a16:creationId xmlns:a16="http://schemas.microsoft.com/office/drawing/2014/main" id="{C5694B9F-6ECB-B58A-15F7-A3DBF10465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CF302E6-96B4-56B6-527E-09F924F786DB}"/>
              </a:ext>
            </a:extLst>
          </p:cNvPr>
          <p:cNvSpPr txBox="1"/>
          <p:nvPr/>
        </p:nvSpPr>
        <p:spPr>
          <a:xfrm>
            <a:off x="548640" y="1520190"/>
            <a:ext cx="11132821" cy="500983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دعم حكومي مباشر :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تمويل حكومي مخصص للابتكار المالي ، إنشاء صناديق تمويل حكومية لشركات التكنولوجيا المالية</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تجريبية تمتاز بالسرعة :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فعال ومرن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lang="ar-AE" sz="2400" dirty="0"/>
              <a:t>تبسيط </a:t>
            </a:r>
            <a:r>
              <a:rPr lang="en-US" sz="2400" dirty="0"/>
              <a:t>Sandbox </a:t>
            </a:r>
            <a:r>
              <a:rPr lang="ar-EG" sz="2400" dirty="0"/>
              <a:t> </a:t>
            </a:r>
            <a:r>
              <a:rPr lang="ar-AE" sz="2400" dirty="0"/>
              <a:t>لتقليل مدة الموافقة للشركات الجديدة</a:t>
            </a:r>
            <a:r>
              <a:rPr lang="ar-EG" sz="2400" dirty="0"/>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مسرعات أعمال متكاملة</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مسرعات أعمال قوية متصلة بسوق عالمي ، تشجيع البحث والابتكار عبر الشراكات بين الجامعات والشركات، </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دعم الجامعات والشركات الكبرى لإنشاء برامج مسرعات محلية (مثل </a:t>
            </a:r>
            <a:r>
              <a:rPr kumimoji="0" lang="en-US" sz="2400" b="0" i="0" u="none" strike="noStrike" kern="1200" cap="none" spc="0" normalizeH="0" baseline="0" noProof="0" dirty="0">
                <a:ln>
                  <a:noFill/>
                </a:ln>
                <a:solidFill>
                  <a:prstClr val="black"/>
                </a:solidFill>
                <a:effectLst/>
                <a:uLnTx/>
                <a:uFillTx/>
                <a:latin typeface="Calibri"/>
                <a:ea typeface="+mn-ea"/>
                <a:cs typeface="+mn-cs"/>
              </a:rPr>
              <a:t>(</a:t>
            </a:r>
            <a:r>
              <a:rPr kumimoji="0" lang="en-US" sz="2400" b="0" i="0" u="none" strike="noStrike" kern="1200" cap="none" spc="0" normalizeH="0" baseline="0" noProof="0" dirty="0" err="1">
                <a:ln>
                  <a:noFill/>
                </a:ln>
                <a:solidFill>
                  <a:prstClr val="black"/>
                </a:solidFill>
                <a:effectLst/>
                <a:uLnTx/>
                <a:uFillTx/>
                <a:latin typeface="Calibri"/>
                <a:ea typeface="+mn-ea"/>
                <a:cs typeface="+mn-cs"/>
              </a:rPr>
              <a:t>FinLab</a:t>
            </a:r>
            <a:r>
              <a:rPr kumimoji="0" lang="en-US" sz="2400" b="0" i="0" u="none" strike="noStrike" kern="1200" cap="none" spc="0" normalizeH="0" baseline="0" noProof="0" dirty="0">
                <a:ln>
                  <a:noFill/>
                </a:ln>
                <a:solidFill>
                  <a:prstClr val="black"/>
                </a:solidFill>
                <a:effectLst/>
                <a:uLnTx/>
                <a:uFillTx/>
                <a:latin typeface="Calibri"/>
                <a:ea typeface="+mn-ea"/>
                <a:cs typeface="+mn-cs"/>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t>تشجيع التعاون القطاعي : </a:t>
            </a:r>
            <a:r>
              <a:rPr lang="ar-EG" sz="2400" dirty="0"/>
              <a:t>تعزيز شراكات بين البنوك وشركات </a:t>
            </a:r>
            <a:r>
              <a:rPr lang="en-US" sz="2400" dirty="0"/>
              <a:t>FinTech </a:t>
            </a:r>
            <a:endParaRPr lang="ar-EG" sz="2400" dirty="0"/>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400" dirty="0"/>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2400" dirty="0"/>
          </a:p>
        </p:txBody>
      </p:sp>
      <p:pic>
        <p:nvPicPr>
          <p:cNvPr id="6" name="Graphic 21">
            <a:extLst>
              <a:ext uri="{FF2B5EF4-FFF2-40B4-BE49-F238E27FC236}">
                <a16:creationId xmlns:a16="http://schemas.microsoft.com/office/drawing/2014/main" id="{D745FEF8-2615-99AA-9CDA-CBA21C241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60387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C8083-92AC-3362-8271-826881B32BC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2DE0B4-00DB-11AE-28B2-D822C3C172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909A60E-764C-0D31-9578-7622B9B5B20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العلاقة بين البيئة الحاضنة ونمو الاقتصاد الرقمي</a:t>
            </a:r>
          </a:p>
        </p:txBody>
      </p:sp>
      <p:sp>
        <p:nvSpPr>
          <p:cNvPr id="28" name="Rectangle 27">
            <a:extLst>
              <a:ext uri="{FF2B5EF4-FFF2-40B4-BE49-F238E27FC236}">
                <a16:creationId xmlns:a16="http://schemas.microsoft.com/office/drawing/2014/main" id="{AC30A4E0-59D6-90CF-5A6E-19058A264C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7FF5BC9-B8BB-8BBC-786D-A0347A5347F8}"/>
              </a:ext>
            </a:extLst>
          </p:cNvPr>
          <p:cNvSpPr txBox="1"/>
          <p:nvPr/>
        </p:nvSpPr>
        <p:spPr>
          <a:xfrm>
            <a:off x="194311" y="1345783"/>
            <a:ext cx="11487150" cy="461664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خلق وظائف جديدة :</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يمكن أن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تؤدي البيئة الحاضنة إلى خلق وظائف جديدة كالتالى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نمو الشركات الناشئة يوفر فرص توظيف مباشرة.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كل شركة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ناشئة تحتاج إلى: (مطورين ومهندسي برمجيات ، محللي بيانات مالية ، مختصي امتثال وأمن سيبراني ، موظفي دعم العملاء والتسويق الرقمي).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كلما توسعت بيئة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زاد عدد الوظائف في هذه القطاعات التقنية.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0B4567E-28B0-A81E-7FA9-5EB9C404F4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5269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9153A-E8B2-EBD7-9CD6-9D12ED58BD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9DCD4A4-FBB8-DDC3-E4BC-49D458BFA9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01800F-5840-CBC0-6BEE-AA73278D5B76}"/>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العلاقة بين البيئة الحاضنة ونمو الاقتصاد الرقمي</a:t>
            </a:r>
          </a:p>
        </p:txBody>
      </p:sp>
      <p:sp>
        <p:nvSpPr>
          <p:cNvPr id="28" name="Rectangle 27">
            <a:extLst>
              <a:ext uri="{FF2B5EF4-FFF2-40B4-BE49-F238E27FC236}">
                <a16:creationId xmlns:a16="http://schemas.microsoft.com/office/drawing/2014/main" id="{2455FBD3-01B1-7C17-B0EE-66E30B2F88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1CE57C8-22D7-2337-9060-C280585CB44A}"/>
              </a:ext>
            </a:extLst>
          </p:cNvPr>
          <p:cNvSpPr txBox="1"/>
          <p:nvPr/>
        </p:nvSpPr>
        <p:spPr>
          <a:xfrm>
            <a:off x="297180" y="1577341"/>
            <a:ext cx="11624310" cy="467820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جذب استثمارات أجنبية مباشرة:</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الاستثمارات الاجنبية في شركات التكنولوجيا المالية هي استثمارات يقوم بها مستثمرون أو شركات من خارج الدولة في مشاريع داخل الدولة تتعلق بشركات التكنولوجيا المالية ، مثل:إنشاء فروع لشركات أجنبية للتكنولوجيا المالية ، وضخ رؤوس أموال في شركات تكنولوجيا مالية ناشئة ، أو المشاركة في تمويل مشاريع رقمية وتقنية.</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تسهم البيئة الحاضنة في جذب الاستثمار الأجنبي في حالة :</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Times New Roman" panose="02020603050405020304" pitchFamily="18" charset="0"/>
              </a:rPr>
              <a:t>- وجود قوانين مرنة وواضحة في مجال ترخيص شركات </a:t>
            </a:r>
            <a:r>
              <a:rPr lang="en-US" sz="2200" dirty="0">
                <a:solidFill>
                  <a:prstClr val="black"/>
                </a:solidFill>
                <a:latin typeface="Alexandria regular" pitchFamily="2" charset="-78"/>
                <a:cs typeface="Times New Roman" panose="02020603050405020304" pitchFamily="18" charset="0"/>
              </a:rPr>
              <a:t>FinTech</a:t>
            </a:r>
            <a:r>
              <a:rPr lang="ar-EG" sz="2200" dirty="0">
                <a:solidFill>
                  <a:prstClr val="black"/>
                </a:solidFill>
                <a:latin typeface="Alexandria regular" pitchFamily="2" charset="-78"/>
                <a:cs typeface="Times New Roman" panose="02020603050405020304" pitchFamily="18" charset="0"/>
              </a:rPr>
              <a:t>.</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Times New Roman" panose="02020603050405020304" pitchFamily="18" charset="0"/>
              </a:rPr>
              <a:t>- حماية المستثمر.</a:t>
            </a:r>
          </a:p>
          <a:p>
            <a:pPr marL="342900" marR="0" lvl="0" indent="-342900" algn="just" defTabSz="914400" rtl="1" eaLnBrk="1" fontAlgn="auto" latinLnBrk="0" hangingPunct="1">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تداول العملات الرقمية وفقا للمتطلبات الرقابية المناسبة وتنظيمها.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توفير البيئات التجريبية التى تسمح للشركات الأجنبية باختبار حلولها دون مخاطرة قانونية عالية ،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هذا يجعل السوق أكثر مرونة وتشجيعًا للتوسع من شركات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العالمية و يطمئن المستثمر الأجنبي ويُسهّل دخوله للسوق.</a:t>
            </a:r>
          </a:p>
          <a:p>
            <a:pPr marR="0" lvl="0" algn="just" defTabSz="914400" rtl="1" eaLnBrk="1" fontAlgn="auto" latinLnBrk="0" hangingPunct="1">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56C167F-0561-3488-B918-445BB91C41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119928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428A1-A354-CCBB-9930-F43154CA5E6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6ABF785-0254-DFC1-3F2D-8B48DA9F53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602FC18-DC2B-4977-A044-6846CF6DC9D1}"/>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العلاقة بين البيئة الحاضنة ونمو الاقتصاد الرقمي</a:t>
            </a:r>
          </a:p>
        </p:txBody>
      </p:sp>
      <p:sp>
        <p:nvSpPr>
          <p:cNvPr id="28" name="Rectangle 27">
            <a:extLst>
              <a:ext uri="{FF2B5EF4-FFF2-40B4-BE49-F238E27FC236}">
                <a16:creationId xmlns:a16="http://schemas.microsoft.com/office/drawing/2014/main" id="{F464979F-D30B-416F-5694-EA7E4632197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2625E3D-11CB-5A6C-D8A2-BE7AADE006E4}"/>
              </a:ext>
            </a:extLst>
          </p:cNvPr>
          <p:cNvSpPr txBox="1"/>
          <p:nvPr/>
        </p:nvSpPr>
        <p:spPr>
          <a:xfrm>
            <a:off x="205741" y="1345783"/>
            <a:ext cx="11647170" cy="4154984"/>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الشمول المالي:</a:t>
            </a:r>
          </a:p>
          <a:p>
            <a:pPr marR="0" lvl="0" algn="just" defTabSz="914400" rtl="1" eaLnBrk="1" fontAlgn="auto" latinLnBrk="0" hangingPunct="1">
              <a:spcBef>
                <a:spcPts val="0"/>
              </a:spcBef>
              <a:spcAft>
                <a:spcPts val="0"/>
              </a:spcAft>
              <a:buClrTx/>
              <a:buSzTx/>
              <a:tabLst/>
              <a:defRPr/>
            </a:pPr>
            <a:r>
              <a:rPr kumimoji="0" lang="ar-EG" sz="22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كلما تطورت البيئة الحاضنة لشركات التكنولوجيا المالية، زاد تمكينها لحلول تخدم الفئات المستبعدة مصرفيًا، مما يؤدي إلى:تعزيز الشمول المالي ، من أبرز العوامل التى </a:t>
            </a:r>
            <a:r>
              <a:rPr lang="ar-EG" sz="2200" dirty="0">
                <a:solidFill>
                  <a:prstClr val="black"/>
                </a:solidFill>
                <a:latin typeface="Alexandria regular" pitchFamily="2" charset="-78"/>
                <a:cs typeface="Times New Roman" panose="02020603050405020304" pitchFamily="18" charset="0"/>
              </a:rPr>
              <a:t>تعزز البيئة الحاضنة للشمول المالي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الشركات الناشئة التي تقدم حلولًا للفئات غير المخدومة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التنظيمات المرنة تُسهل دخول السوق : البيئات التجريبية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باختبار خدمات مالية مبتكرة دون تعقيدات تنظيمية صارمة ، وذلك يُسرّع نشر خدمات مالية رقمية تستهدف الفئات الأقل وصولًا.</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الشراكة بين الحكومة والقطاع الخاص</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التكنولوجيا لتخطي العقبات التقليدية : إستخدام الذكاء الاصطناعي لتقييم الجدارة الائتمانية بدون بيانات مصرفية ، التحقق الرقمي من الهوية لتسجيل المستخدمين عن بُعد.</a:t>
            </a:r>
          </a:p>
          <a:p>
            <a:pPr marL="342900" marR="0" lvl="0" indent="-342900" algn="just" defTabSz="914400" rtl="1" eaLnBrk="1" fontAlgn="auto" latinLnBrk="0" hangingPunct="1">
              <a:spcBef>
                <a:spcPts val="0"/>
              </a:spcBef>
              <a:spcAft>
                <a:spcPts val="0"/>
              </a:spcAft>
              <a:buClrTx/>
              <a:buSzTx/>
              <a:buFontTx/>
              <a:buChar char="-"/>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900E631-AAAD-E3DD-477A-D3E1E6E62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42949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E79D9-4828-D8D1-0D40-C5209887D7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18954A-3CC5-57F4-711C-1CC2BE2D09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3FEC283-C4EF-4DC3-8FD3-B8DA53211C8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المستقبل للتكنولوجيا المالية حول العالم </a:t>
            </a:r>
          </a:p>
        </p:txBody>
      </p:sp>
      <p:sp>
        <p:nvSpPr>
          <p:cNvPr id="28" name="Rectangle 27">
            <a:extLst>
              <a:ext uri="{FF2B5EF4-FFF2-40B4-BE49-F238E27FC236}">
                <a16:creationId xmlns:a16="http://schemas.microsoft.com/office/drawing/2014/main" id="{6FA8BC52-A3CA-2237-FE4B-BE5D27CC23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5B96EA-50A0-6F69-3271-88A953314AC9}"/>
              </a:ext>
            </a:extLst>
          </p:cNvPr>
          <p:cNvSpPr txBox="1"/>
          <p:nvPr/>
        </p:nvSpPr>
        <p:spPr>
          <a:xfrm>
            <a:off x="205741" y="1345783"/>
            <a:ext cx="11647170" cy="510986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يشهد العالم تحوّلًا جذريًا في الطريقة التي تتم بها الخدمات المالية ، حيث أصبحت التكنولوجيا المالية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صميم هذا التحول. ومع استمرار التطور الرقمي، فإن مستقبل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يبدو واعدًا، لكنه مليء بالتحديات والتغيرات السريعة.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التوجهات المستقبلية العالمية المتوقعة في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التحول نحو البنوك الرقمية بالكامل </a:t>
            </a:r>
            <a:r>
              <a:rPr lang="en-US" sz="2200" dirty="0">
                <a:solidFill>
                  <a:prstClr val="black"/>
                </a:solidFill>
                <a:latin typeface="Alexandria regular" pitchFamily="2" charset="-78"/>
                <a:cs typeface="Times New Roman" panose="02020603050405020304" pitchFamily="18" charset="0"/>
              </a:rPr>
              <a:t>Fully Digital Banks)</a:t>
            </a:r>
            <a:r>
              <a:rPr lang="ar-EG" sz="2200" dirty="0">
                <a:solidFill>
                  <a:prstClr val="black"/>
                </a:solidFill>
                <a:latin typeface="Alexandria regular" pitchFamily="2" charset="-78"/>
                <a:cs typeface="Times New Roman" panose="02020603050405020304" pitchFamily="18" charset="0"/>
              </a:rPr>
              <a:t>) واختفاء الفروع التقليدية.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إستخدام خوارزميات لتقييم الجدارة الائتمانية والسلوك المالي.</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روبوتات استشارية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لإدارة الثروات تلقائيًا.</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انتشار العملات الرقمية وتطويرها. </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البنوك المركزية قد تطور عملاتها الرقمية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(Central Bank Digital Currencies)</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دمج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القطاعات الأخرى : (الخدمات المالية تُدمج داخل تطبيقات غير مالية مثل:تطبيقات النقل ، التجارة الإلكترونية، التعليم).</a:t>
            </a:r>
          </a:p>
        </p:txBody>
      </p:sp>
      <p:pic>
        <p:nvPicPr>
          <p:cNvPr id="6" name="Graphic 21">
            <a:extLst>
              <a:ext uri="{FF2B5EF4-FFF2-40B4-BE49-F238E27FC236}">
                <a16:creationId xmlns:a16="http://schemas.microsoft.com/office/drawing/2014/main" id="{33CE5405-9E64-58B1-1CA1-109655726A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491968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105AB-9D88-636F-96BC-7083683FE0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A4AAD78-1533-71D5-FE28-DCD121645A5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BADF6EA-D0D1-C123-8CBF-C5E0F4409AD3}"/>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المستقبلية للتكنولوجيا المالية حول العالم </a:t>
            </a:r>
          </a:p>
        </p:txBody>
      </p:sp>
      <p:sp>
        <p:nvSpPr>
          <p:cNvPr id="28" name="Rectangle 27">
            <a:extLst>
              <a:ext uri="{FF2B5EF4-FFF2-40B4-BE49-F238E27FC236}">
                <a16:creationId xmlns:a16="http://schemas.microsoft.com/office/drawing/2014/main" id="{AD93D3F0-FDCD-F366-F250-32939768326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93D9DE4-1E76-5F1A-84D3-1742738D8202}"/>
              </a:ext>
            </a:extLst>
          </p:cNvPr>
          <p:cNvSpPr txBox="1"/>
          <p:nvPr/>
        </p:nvSpPr>
        <p:spPr>
          <a:xfrm>
            <a:off x="194311" y="1345782"/>
            <a:ext cx="11658600" cy="524836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التحديات المستقبلية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200" b="1" dirty="0">
                <a:solidFill>
                  <a:prstClr val="black"/>
                </a:solidFill>
                <a:latin typeface="Alexandria regular" pitchFamily="2" charset="-78"/>
                <a:cs typeface="Times New Roman" panose="02020603050405020304" pitchFamily="18" charset="0"/>
              </a:rPr>
              <a:t>تنظيم الأسواق الجديدة : </a:t>
            </a:r>
            <a:r>
              <a:rPr lang="ar-EG" sz="2200" dirty="0">
                <a:solidFill>
                  <a:prstClr val="black"/>
                </a:solidFill>
                <a:latin typeface="Alexandria regular" pitchFamily="2" charset="-78"/>
                <a:cs typeface="Times New Roman" panose="02020603050405020304" pitchFamily="18" charset="0"/>
              </a:rPr>
              <a:t>الحاجة إلى تشريعات مرنة تغطي الابتكارات مثل </a:t>
            </a:r>
            <a:r>
              <a:rPr lang="en-US" sz="2200" dirty="0">
                <a:solidFill>
                  <a:prstClr val="black"/>
                </a:solidFill>
                <a:latin typeface="Alexandria regular" pitchFamily="2" charset="-78"/>
                <a:cs typeface="Times New Roman" panose="02020603050405020304" pitchFamily="18" charset="0"/>
              </a:rPr>
              <a:t>DeFi </a:t>
            </a:r>
            <a:r>
              <a:rPr lang="ar-EG" sz="2200" dirty="0">
                <a:solidFill>
                  <a:prstClr val="black"/>
                </a:solidFill>
                <a:latin typeface="Alexandria regular" pitchFamily="2" charset="-78"/>
                <a:cs typeface="Times New Roman" panose="02020603050405020304" pitchFamily="18" charset="0"/>
              </a:rPr>
              <a:t> والبلوك تشين.</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تهديدات الأمن السيبراني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التهديدات الإلكترونية تزداد تعقيدًا ، وبالتالى مطلوب أنظمة حماية متقدمة ، وتعاون دولي.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الثقة والخصوصية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توسع الذكاء الاصطناعي وتحليل البيانات، تزداد الحاجة لشفافية استخدام بيانات 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800" b="1" dirty="0">
                <a:solidFill>
                  <a:prstClr val="black"/>
                </a:solidFill>
                <a:latin typeface="Alexandria regular" pitchFamily="2" charset="-78"/>
                <a:cs typeface="Times New Roman" panose="02020603050405020304" pitchFamily="18" charset="0"/>
              </a:rPr>
              <a:t>الخلاصة: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Times New Roman" panose="02020603050405020304" pitchFamily="18" charset="0"/>
              </a:rPr>
              <a:t>مستقبل التكنولوجيا المالية عالميًا يتجه نحو: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أتمتة العمليات المالية بالكامل.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توسع العملات الرقمية والتمويل اللامركزي.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200" dirty="0">
                <a:solidFill>
                  <a:prstClr val="black"/>
                </a:solidFill>
                <a:latin typeface="Alexandria regular" pitchFamily="2" charset="-78"/>
                <a:cs typeface="Times New Roman" panose="02020603050405020304" pitchFamily="18" charset="0"/>
              </a:rPr>
              <a:t>اندماج الخدمات المالية في كل جوانب الحياة الرقمية.</a:t>
            </a:r>
          </a:p>
          <a:p>
            <a:pPr marR="0" lvl="0" algn="ctr" defTabSz="914400" rtl="1" eaLnBrk="1" fontAlgn="auto" latinLnBrk="0" hangingPunct="1">
              <a:lnSpc>
                <a:spcPct val="150000"/>
              </a:lnSpc>
              <a:spcBef>
                <a:spcPts val="0"/>
              </a:spcBef>
              <a:spcAft>
                <a:spcPts val="0"/>
              </a:spcAft>
              <a:buClrTx/>
              <a:buSzTx/>
              <a:tabLst/>
              <a:defRPr/>
            </a:pPr>
            <a:r>
              <a:rPr lang="ar-EG" sz="2200" b="1" dirty="0">
                <a:solidFill>
                  <a:prstClr val="black"/>
                </a:solidFill>
                <a:latin typeface="Alexandria regular" pitchFamily="2" charset="-78"/>
                <a:cs typeface="Times New Roman" panose="02020603050405020304" pitchFamily="18" charset="0"/>
              </a:rPr>
              <a:t>ومع ذلك، فإن الابتكار يجب أن يتوازن مع الأمان، التنظيم، وبناء الثقة لضمان اقتصاد رقمي عالمي مستقر وشامل.</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BA30D62-2021-4010-F0D3-39F1D2D233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72547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502823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البنك المركزي السعودي: </a:t>
            </a:r>
            <a:r>
              <a:rPr lang="en-US" dirty="0">
                <a:solidFill>
                  <a:prstClr val="black"/>
                </a:solidFill>
                <a:latin typeface="Alexandria regular" pitchFamily="2" charset="-78"/>
                <a:cs typeface="Times New Roman" panose="02020603050405020304" pitchFamily="18" charset="0"/>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هيئة السوق المالية: </a:t>
            </a:r>
            <a:r>
              <a:rPr lang="en-US" dirty="0">
                <a:solidFill>
                  <a:prstClr val="black"/>
                </a:solidFill>
                <a:latin typeface="Alexandria regular" pitchFamily="2" charset="-78"/>
                <a:cs typeface="Times New Roman" panose="02020603050405020304" pitchFamily="18" charset="0"/>
                <a:hlinkClick r:id="rId3"/>
              </a:rPr>
              <a:t>https://cma.org.sa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لائحة تنظيم التمويل الجماعي بالدين </a:t>
            </a:r>
            <a:r>
              <a:rPr lang="ar-EG" dirty="0">
                <a:solidFill>
                  <a:prstClr val="black"/>
                </a:solidFill>
                <a:latin typeface="Alexandria regular" pitchFamily="2" charset="-78"/>
                <a:cs typeface="Times New Roman" panose="02020603050405020304" pitchFamily="18" charset="0"/>
              </a:rPr>
              <a:t>، البنك المركزي السعودي  ( </a:t>
            </a:r>
            <a:r>
              <a:rPr lang="en-US" dirty="0">
                <a:solidFill>
                  <a:prstClr val="black"/>
                </a:solidFill>
                <a:latin typeface="Alexandria regular" pitchFamily="2" charset="-78"/>
                <a:cs typeface="Times New Roman" panose="02020603050405020304" pitchFamily="18" charset="0"/>
              </a:rPr>
              <a:t>SAMA</a:t>
            </a:r>
            <a:r>
              <a:rPr lang="ar-EG" dirty="0">
                <a:solidFill>
                  <a:prstClr val="black"/>
                </a:solidFill>
                <a:latin typeface="Alexandria regular" pitchFamily="2" charset="-78"/>
                <a:cs typeface="Times New Roman" panose="02020603050405020304" pitchFamily="18" charset="0"/>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المصري: </a:t>
            </a:r>
            <a:r>
              <a:rPr lang="en-US" dirty="0">
                <a:solidFill>
                  <a:prstClr val="black"/>
                </a:solidFill>
                <a:latin typeface="Alexandria regular" pitchFamily="2" charset="-78"/>
                <a:cs typeface="Times New Roman" panose="02020603050405020304" pitchFamily="18" charset="0"/>
                <a:hlinkClick r:id="rId4"/>
              </a:rPr>
              <a:t>https://www.cbe.org.eg</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الأردني: </a:t>
            </a:r>
            <a:r>
              <a:rPr lang="en-US" dirty="0">
                <a:solidFill>
                  <a:prstClr val="black"/>
                </a:solidFill>
                <a:latin typeface="Alexandria regular" pitchFamily="2" charset="-78"/>
                <a:cs typeface="Times New Roman" panose="02020603050405020304" pitchFamily="18" charset="0"/>
                <a:hlinkClick r:id="rId5"/>
              </a:rPr>
              <a:t>https://www.cbj.gov.jo</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مصرف قطر المركزي: </a:t>
            </a:r>
            <a:r>
              <a:rPr lang="en-US" dirty="0">
                <a:solidFill>
                  <a:prstClr val="black"/>
                </a:solidFill>
                <a:latin typeface="Alexandria regular" pitchFamily="2" charset="-78"/>
                <a:cs typeface="Times New Roman" panose="02020603050405020304" pitchFamily="18" charset="0"/>
              </a:rPr>
              <a:t>https://www.qcb.gov.qa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الموقع الرسمي للمصرف المركزي الإماراتي: </a:t>
            </a:r>
            <a:r>
              <a:rPr lang="en-US" dirty="0">
                <a:solidFill>
                  <a:prstClr val="black"/>
                </a:solidFill>
                <a:latin typeface="Alexandria regular" pitchFamily="2" charset="-78"/>
                <a:cs typeface="Times New Roman" panose="02020603050405020304" pitchFamily="18" charset="0"/>
                <a:hlinkClick r:id="rId6"/>
              </a:rPr>
              <a:t>https://www.centralbank.ae</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قانون حماية البيانات الشخصية القطري رقم 13 لسنة 2016.</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تقارير صندوق النقد والبنك الدولي حول </a:t>
            </a:r>
            <a:r>
              <a:rPr lang="en-US" dirty="0">
                <a:solidFill>
                  <a:prstClr val="black"/>
                </a:solidFill>
                <a:latin typeface="Alexandria regular" pitchFamily="2" charset="-78"/>
                <a:cs typeface="Times New Roman" panose="02020603050405020304" pitchFamily="18" charset="0"/>
              </a:rPr>
              <a:t>FinTech </a:t>
            </a:r>
            <a:r>
              <a:rPr lang="ar-AE" dirty="0">
                <a:solidFill>
                  <a:prstClr val="black"/>
                </a:solidFill>
                <a:latin typeface="Alexandria regular" pitchFamily="2" charset="-78"/>
                <a:cs typeface="Times New Roman" panose="02020603050405020304" pitchFamily="18" charset="0"/>
              </a:rPr>
              <a:t>في الشرق الأوسط.</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مبادئ </a:t>
            </a:r>
            <a:r>
              <a:rPr lang="en-US" dirty="0">
                <a:solidFill>
                  <a:prstClr val="black"/>
                </a:solidFill>
                <a:latin typeface="Alexandria regular" pitchFamily="2" charset="-78"/>
                <a:cs typeface="Times New Roman" panose="02020603050405020304" pitchFamily="18" charset="0"/>
              </a:rPr>
              <a:t>G20 </a:t>
            </a:r>
            <a:r>
              <a:rPr lang="ar-EG" dirty="0">
                <a:solidFill>
                  <a:prstClr val="black"/>
                </a:solidFill>
                <a:latin typeface="Alexandria regular" pitchFamily="2" charset="-78"/>
                <a:cs typeface="Times New Roman" panose="02020603050405020304" pitchFamily="18" charset="0"/>
              </a:rPr>
              <a:t> ح</a:t>
            </a:r>
            <a:r>
              <a:rPr lang="ar-AE" dirty="0">
                <a:solidFill>
                  <a:prstClr val="black"/>
                </a:solidFill>
                <a:latin typeface="Alexandria regular" pitchFamily="2" charset="-78"/>
                <a:cs typeface="Times New Roman" panose="02020603050405020304" pitchFamily="18" charset="0"/>
              </a:rPr>
              <a:t>ول </a:t>
            </a:r>
            <a:r>
              <a:rPr lang="en-US" dirty="0">
                <a:solidFill>
                  <a:prstClr val="black"/>
                </a:solidFill>
                <a:latin typeface="Alexandria regular" pitchFamily="2" charset="-78"/>
                <a:cs typeface="Times New Roman" panose="02020603050405020304" pitchFamily="18" charset="0"/>
              </a:rPr>
              <a:t>FinTech.</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99B0EDC-AEC7-4FB6-AE29-1C988EF84DA0}"/>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11745</TotalTime>
  <Words>5891</Words>
  <Application>Microsoft Office PowerPoint</Application>
  <PresentationFormat>Widescreen</PresentationFormat>
  <Paragraphs>356</Paragraphs>
  <Slides>40</Slides>
  <Notes>38</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144</cp:revision>
  <dcterms:created xsi:type="dcterms:W3CDTF">2023-04-29T09:08:00Z</dcterms:created>
  <dcterms:modified xsi:type="dcterms:W3CDTF">2025-07-15T00:13:31Z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