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03" r:id="rId2"/>
    <p:sldId id="481" r:id="rId3"/>
    <p:sldId id="482" r:id="rId4"/>
    <p:sldId id="509"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9" r:id="rId18"/>
    <p:sldId id="500" r:id="rId19"/>
    <p:sldId id="501" r:id="rId20"/>
    <p:sldId id="502" r:id="rId21"/>
    <p:sldId id="503" r:id="rId22"/>
    <p:sldId id="504" r:id="rId23"/>
    <p:sldId id="505" r:id="rId24"/>
    <p:sldId id="506" r:id="rId25"/>
    <p:sldId id="510" r:id="rId26"/>
    <p:sldId id="511" r:id="rId27"/>
    <p:sldId id="512" r:id="rId28"/>
    <p:sldId id="513" r:id="rId29"/>
    <p:sldId id="514" r:id="rId30"/>
    <p:sldId id="515" r:id="rId31"/>
    <p:sldId id="516" r:id="rId32"/>
    <p:sldId id="517" r:id="rId33"/>
    <p:sldId id="518" r:id="rId34"/>
    <p:sldId id="519" r:id="rId35"/>
    <p:sldId id="520"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482"/>
            <p14:sldId id="509"/>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latin typeface="Times New Roman"/>
                <a:cs typeface="Times New Roman"/>
              </a:rPr>
              <a:t>Overview</a:t>
            </a:r>
            <a:r>
              <a:rPr lang="en-US" sz="4400" b="1" spc="-60" dirty="0">
                <a:latin typeface="Times New Roman"/>
                <a:cs typeface="Times New Roman"/>
              </a:rPr>
              <a:t> </a:t>
            </a:r>
            <a:r>
              <a:rPr lang="en-US" sz="4400" b="1" dirty="0">
                <a:latin typeface="Times New Roman"/>
                <a:cs typeface="Times New Roman"/>
              </a:rPr>
              <a:t>of</a:t>
            </a:r>
            <a:r>
              <a:rPr lang="en-US" sz="4400" b="1" spc="-20" dirty="0">
                <a:latin typeface="Times New Roman"/>
                <a:cs typeface="Times New Roman"/>
              </a:rPr>
              <a:t> </a:t>
            </a:r>
            <a:r>
              <a:rPr lang="en-US" sz="4400" b="1" spc="-10" dirty="0">
                <a:latin typeface="Times New Roman"/>
                <a:cs typeface="Times New Roman"/>
              </a:rPr>
              <a:t>Project </a:t>
            </a:r>
            <a:r>
              <a:rPr lang="en-US" sz="4400" b="1" spc="-885" dirty="0">
                <a:latin typeface="Times New Roman"/>
                <a:cs typeface="Times New Roman"/>
              </a:rPr>
              <a:t> </a:t>
            </a:r>
            <a:r>
              <a:rPr lang="en-US" sz="4400" b="1" dirty="0">
                <a:latin typeface="Times New Roman"/>
                <a:cs typeface="Times New Roman"/>
              </a:rPr>
              <a:t>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Project life cycle and stockholders</a:t>
            </a:r>
          </a:p>
          <a:p>
            <a:endParaRPr lang="en-US" sz="20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4" name="Graphic 21">
            <a:extLst>
              <a:ext uri="{FF2B5EF4-FFF2-40B4-BE49-F238E27FC236}">
                <a16:creationId xmlns:a16="http://schemas.microsoft.com/office/drawing/2014/main" id="{A4740D76-52FA-9831-FFB8-D6B44856D8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730" y="8748"/>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195"/>
    </mc:Choice>
    <mc:Fallback xmlns="">
      <p:transition spd="slow" advTm="101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a:latin typeface="Times New Roman" panose="02020603050405020304" pitchFamily="18" charset="0"/>
                <a:cs typeface="Times New Roman" panose="02020603050405020304" pitchFamily="18" charset="0"/>
              </a:rPr>
              <a:t>Project Life Cycle.</a:t>
            </a:r>
          </a:p>
          <a:p>
            <a:pPr algn="just">
              <a:lnSpc>
                <a:spcPct val="150000"/>
              </a:lnSpc>
            </a:pPr>
            <a:r>
              <a:rPr lang="en-US" sz="2400">
                <a:latin typeface="Times New Roman" panose="02020603050405020304" pitchFamily="18" charset="0"/>
                <a:cs typeface="Times New Roman" panose="02020603050405020304" pitchFamily="18" charset="0"/>
              </a:rPr>
              <a:t>Important concepts.</a:t>
            </a:r>
          </a:p>
          <a:p>
            <a:pPr algn="just">
              <a:lnSpc>
                <a:spcPct val="150000"/>
              </a:lnSpc>
            </a:pPr>
            <a:r>
              <a:rPr lang="en-US" sz="2400">
                <a:latin typeface="Times New Roman" panose="02020603050405020304" pitchFamily="18" charset="0"/>
                <a:cs typeface="Times New Roman" panose="02020603050405020304" pitchFamily="18" charset="0"/>
              </a:rPr>
              <a:t>Understand the process of managing stakeholder engagement and how to use an issue log effectively.</a:t>
            </a:r>
          </a:p>
          <a:p>
            <a:pPr algn="just">
              <a:lnSpc>
                <a:spcPct val="150000"/>
              </a:lnSpc>
            </a:pPr>
            <a:r>
              <a:rPr lang="en-US" sz="2400">
                <a:latin typeface="Times New Roman" panose="02020603050405020304" pitchFamily="18" charset="0"/>
                <a:cs typeface="Times New Roman" panose="02020603050405020304" pitchFamily="18" charset="0"/>
              </a:rPr>
              <a:t>Explain methods for controlling stakeholder engagement.</a:t>
            </a:r>
            <a:endParaRPr lang="en-US" sz="2400" dirty="0">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r>
              <a:rPr lang="en-US" sz="2400"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sz="2400" dirty="0">
                <a:solidFill>
                  <a:schemeClr val="tx1"/>
                </a:solidFill>
                <a:latin typeface="Times New Roman" pitchFamily="18" charset="0"/>
                <a:cs typeface="Times New Roman" pitchFamily="18" charset="0"/>
              </a:rPr>
              <a:t>A standard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takes from the beginning to its end and are generally referred to as the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a:t>
            </a:r>
            <a:r>
              <a:rPr lang="en-US" sz="2400" b="1" dirty="0">
                <a:solidFill>
                  <a:schemeClr val="tx1"/>
                </a:solidFill>
                <a:latin typeface="Times New Roman" pitchFamily="18" charset="0"/>
                <a:cs typeface="Times New Roman" pitchFamily="18" charset="0"/>
              </a:rPr>
              <a:t>life cycle</a:t>
            </a:r>
            <a:r>
              <a:rPr lang="en-US" sz="2400" dirty="0">
                <a:solidFill>
                  <a:schemeClr val="tx1"/>
                </a:solidFill>
                <a:latin typeface="Times New Roman" pitchFamily="18" charset="0"/>
                <a:cs typeface="Times New Roman" pitchFamily="18" charset="0"/>
              </a:rPr>
              <a: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3870641"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r>
              <a:rPr lang="en-US" sz="4000" b="1" kern="0" dirty="0">
                <a:solidFill>
                  <a:srgbClr val="527189"/>
                </a:solidFill>
                <a:latin typeface="Times New Roman"/>
                <a:cs typeface="Times New Roman"/>
              </a:rPr>
              <a:t>Project Life Cycle</a:t>
            </a:r>
            <a:endParaRPr lang="en-US" sz="4000" kern="0" dirty="0">
              <a:latin typeface="Times New Roman"/>
              <a:cs typeface="Times New Roman"/>
            </a:endParaRPr>
          </a:p>
        </p:txBody>
      </p:sp>
    </p:spTree>
    <p:extLst>
      <p:ext uri="{BB962C8B-B14F-4D97-AF65-F5344CB8AC3E}">
        <p14:creationId xmlns:p14="http://schemas.microsoft.com/office/powerpoint/2010/main" val="3683194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141890" y="0"/>
            <a:ext cx="12050110"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object 2">
            <a:extLst>
              <a:ext uri="{FF2B5EF4-FFF2-40B4-BE49-F238E27FC236}">
                <a16:creationId xmlns:a16="http://schemas.microsoft.com/office/drawing/2014/main" id="{3F17BF0E-63F1-2C78-527B-AA4F1582B31B}"/>
              </a:ext>
            </a:extLst>
          </p:cNvPr>
          <p:cNvSpPr txBox="1">
            <a:spLocks/>
          </p:cNvSpPr>
          <p:nvPr/>
        </p:nvSpPr>
        <p:spPr>
          <a:xfrm>
            <a:off x="4259262" y="814604"/>
            <a:ext cx="3673475" cy="512445"/>
          </a:xfrm>
          <a:prstGeom prst="rect">
            <a:avLst/>
          </a:prstGeom>
        </p:spPr>
        <p:txBody>
          <a:bodyPr vert="horz" wrap="square" lIns="0" tIns="1206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95"/>
              </a:spcBef>
            </a:pPr>
            <a:r>
              <a:rPr lang="en-US" sz="3200" b="1" dirty="0">
                <a:solidFill>
                  <a:schemeClr val="tx2">
                    <a:lumMod val="60000"/>
                    <a:lumOff val="40000"/>
                  </a:schemeClr>
                </a:solidFill>
                <a:latin typeface="Times New Roman" pitchFamily="18" charset="0"/>
                <a:cs typeface="Times New Roman" pitchFamily="18" charset="0"/>
              </a:rPr>
              <a:t>Important concepts</a:t>
            </a:r>
            <a:endParaRPr lang="en-US" sz="3200" dirty="0">
              <a:latin typeface="Times New Roman"/>
              <a:cs typeface="Times New Roman"/>
            </a:endParaRPr>
          </a:p>
        </p:txBody>
      </p:sp>
      <p:sp>
        <p:nvSpPr>
          <p:cNvPr id="8" name="TextBox 7">
            <a:extLst>
              <a:ext uri="{FF2B5EF4-FFF2-40B4-BE49-F238E27FC236}">
                <a16:creationId xmlns:a16="http://schemas.microsoft.com/office/drawing/2014/main" id="{6B232A46-9DAF-23FC-4F57-BAC69722D3CB}"/>
              </a:ext>
            </a:extLst>
          </p:cNvPr>
          <p:cNvSpPr txBox="1"/>
          <p:nvPr/>
        </p:nvSpPr>
        <p:spPr>
          <a:xfrm>
            <a:off x="762000" y="1765737"/>
            <a:ext cx="10668000" cy="3870419"/>
          </a:xfrm>
          <a:prstGeom prst="rect">
            <a:avLst/>
          </a:prstGeom>
          <a:noFill/>
        </p:spPr>
        <p:txBody>
          <a:bodyPr wrap="square">
            <a:spAutoFit/>
          </a:bodyPr>
          <a:lstStyle/>
          <a:p>
            <a:pPr marL="514350" indent="-514350" algn="just">
              <a:buAutoNum type="arabicPeriod"/>
            </a:pPr>
            <a:r>
              <a:rPr lang="en-US" sz="2500" b="1" dirty="0">
                <a:solidFill>
                  <a:schemeClr val="tx2">
                    <a:lumMod val="60000"/>
                    <a:lumOff val="40000"/>
                  </a:schemeClr>
                </a:solidFill>
                <a:latin typeface="Times New Roman" pitchFamily="18" charset="0"/>
                <a:cs typeface="Times New Roman" pitchFamily="18" charset="0"/>
              </a:rPr>
              <a:t>Overlapping of Activities</a:t>
            </a:r>
          </a:p>
          <a:p>
            <a:pPr algn="just">
              <a:lnSpc>
                <a:spcPct val="150000"/>
              </a:lnSpc>
            </a:pPr>
            <a:r>
              <a:rPr lang="en-US" sz="2500" dirty="0">
                <a:solidFill>
                  <a:schemeClr val="tx1"/>
                </a:solidFill>
                <a:latin typeface="Times New Roman" pitchFamily="18" charset="0"/>
                <a:cs typeface="Times New Roman" pitchFamily="18" charset="0"/>
              </a:rPr>
              <a:t>Projects often interact with other projects being carried out simultaneously by their parent organization; but projects always interact with the parent organization’s standard, ongoing operations. Although the functional departments of an organization (marketing, finance, manufacturing, and the like) interact with one another in regular, patterned ways, the patterns of interaction between projects and these departments tend to be changeable. </a:t>
            </a:r>
          </a:p>
        </p:txBody>
      </p:sp>
    </p:spTree>
    <p:extLst>
      <p:ext uri="{BB962C8B-B14F-4D97-AF65-F5344CB8AC3E}">
        <p14:creationId xmlns:p14="http://schemas.microsoft.com/office/powerpoint/2010/main" val="3859485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302E33CC-8FEE-8130-A7AB-8CFF100F8DCE}"/>
              </a:ext>
            </a:extLst>
          </p:cNvPr>
          <p:cNvSpPr txBox="1"/>
          <p:nvPr/>
        </p:nvSpPr>
        <p:spPr>
          <a:xfrm>
            <a:off x="1056289" y="1072054"/>
            <a:ext cx="10089931" cy="4062779"/>
          </a:xfrm>
          <a:prstGeom prst="rect">
            <a:avLst/>
          </a:prstGeom>
          <a:noFill/>
        </p:spPr>
        <p:txBody>
          <a:bodyPr wrap="square">
            <a:spAutoFit/>
          </a:bodyPr>
          <a:lstStyle/>
          <a:p>
            <a:pPr algn="just">
              <a:lnSpc>
                <a:spcPct val="150000"/>
              </a:lnSpc>
            </a:pPr>
            <a:endParaRPr lang="en-US" sz="2500" dirty="0">
              <a:solidFill>
                <a:schemeClr val="tx1"/>
              </a:solidFill>
              <a:latin typeface="Times New Roman" pitchFamily="18" charset="0"/>
              <a:cs typeface="Times New Roman" pitchFamily="18" charset="0"/>
            </a:endParaRPr>
          </a:p>
          <a:p>
            <a:pPr algn="just">
              <a:lnSpc>
                <a:spcPct val="150000"/>
              </a:lnSpc>
            </a:pPr>
            <a:r>
              <a:rPr lang="en-US" sz="2500" dirty="0">
                <a:solidFill>
                  <a:schemeClr val="tx1"/>
                </a:solidFill>
                <a:latin typeface="Times New Roman" pitchFamily="18" charset="0"/>
                <a:cs typeface="Times New Roman" pitchFamily="18" charset="0"/>
              </a:rPr>
              <a:t>Marketing may be involved at the beginning and end of a project, but not in the middle. Manufacturing may have major involvement throughout. Finance is often involved at the beginning and accounting at the end, as well as at periodic reporting times. The project manager must keep all these interactions clear and maintain the appropriate interrelationships with all external groups.</a:t>
            </a:r>
          </a:p>
        </p:txBody>
      </p:sp>
    </p:spTree>
    <p:extLst>
      <p:ext uri="{BB962C8B-B14F-4D97-AF65-F5344CB8AC3E}">
        <p14:creationId xmlns:p14="http://schemas.microsoft.com/office/powerpoint/2010/main" val="741605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917B588-5B02-5261-96AE-D44CC1151BED}"/>
              </a:ext>
            </a:extLst>
          </p:cNvPr>
          <p:cNvSpPr txBox="1"/>
          <p:nvPr/>
        </p:nvSpPr>
        <p:spPr>
          <a:xfrm>
            <a:off x="1072055" y="898634"/>
            <a:ext cx="10058400" cy="4639860"/>
          </a:xfrm>
          <a:prstGeom prst="rect">
            <a:avLst/>
          </a:prstGeom>
          <a:noFill/>
        </p:spPr>
        <p:txBody>
          <a:bodyPr wrap="square">
            <a:spAutoFit/>
          </a:bodyPr>
          <a:lstStyle/>
          <a:p>
            <a:pPr algn="just">
              <a:lnSpc>
                <a:spcPct val="150000"/>
              </a:lnSpc>
            </a:pPr>
            <a:r>
              <a:rPr lang="en-US" sz="2500" b="1" dirty="0">
                <a:solidFill>
                  <a:schemeClr val="tx2">
                    <a:lumMod val="60000"/>
                    <a:lumOff val="40000"/>
                  </a:schemeClr>
                </a:solidFill>
                <a:latin typeface="Times New Roman" pitchFamily="18" charset="0"/>
                <a:cs typeface="Times New Roman" pitchFamily="18" charset="0"/>
              </a:rPr>
              <a:t>2. Conflict</a:t>
            </a:r>
          </a:p>
          <a:p>
            <a:pPr algn="just">
              <a:lnSpc>
                <a:spcPct val="150000"/>
              </a:lnSpc>
            </a:pPr>
            <a:endParaRPr lang="en-US" sz="2500" dirty="0">
              <a:latin typeface="Times New Roman" pitchFamily="18" charset="0"/>
              <a:cs typeface="Times New Roman" pitchFamily="18" charset="0"/>
            </a:endParaRPr>
          </a:p>
          <a:p>
            <a:pPr algn="just">
              <a:lnSpc>
                <a:spcPct val="150000"/>
              </a:lnSpc>
            </a:pPr>
            <a:r>
              <a:rPr lang="en-US" sz="2500" dirty="0">
                <a:latin typeface="Times New Roman" pitchFamily="18" charset="0"/>
                <a:cs typeface="Times New Roman" pitchFamily="18" charset="0"/>
              </a:rPr>
              <a:t>More than most managers, the PM lives in a world characterized by conflict. Projects compete with functional departments for resources and personnel. More serious, with the growing proliferation of projects, is the project versus project conflict for resources within multi-project organizations. The members of the project team are in almost constant conflict for the project’s resources and for leadership roles in solving project problems. </a:t>
            </a:r>
          </a:p>
        </p:txBody>
      </p:sp>
    </p:spTree>
    <p:extLst>
      <p:ext uri="{BB962C8B-B14F-4D97-AF65-F5344CB8AC3E}">
        <p14:creationId xmlns:p14="http://schemas.microsoft.com/office/powerpoint/2010/main" val="3926896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5B6C6DE-3383-25E4-224A-8BBF7B01DEA4}"/>
              </a:ext>
            </a:extLst>
          </p:cNvPr>
          <p:cNvSpPr txBox="1"/>
          <p:nvPr/>
        </p:nvSpPr>
        <p:spPr>
          <a:xfrm>
            <a:off x="997661" y="875307"/>
            <a:ext cx="10263352" cy="4602029"/>
          </a:xfrm>
          <a:prstGeom prst="rect">
            <a:avLst/>
          </a:prstGeom>
          <a:noFill/>
        </p:spPr>
        <p:txBody>
          <a:bodyPr wrap="square">
            <a:spAutoFit/>
          </a:bodyPr>
          <a:lstStyle/>
          <a:p>
            <a:pPr algn="just">
              <a:lnSpc>
                <a:spcPct val="150000"/>
              </a:lnSpc>
            </a:pPr>
            <a:r>
              <a:rPr lang="ar-EG" sz="2200" b="1" dirty="0">
                <a:solidFill>
                  <a:schemeClr val="tx2">
                    <a:lumMod val="60000"/>
                    <a:lumOff val="40000"/>
                  </a:schemeClr>
                </a:solidFill>
                <a:latin typeface="Times New Roman" pitchFamily="18" charset="0"/>
                <a:cs typeface="Times New Roman" pitchFamily="18" charset="0"/>
              </a:rPr>
              <a:t>3</a:t>
            </a:r>
            <a:r>
              <a:rPr lang="en-US" sz="2200" b="1" dirty="0">
                <a:solidFill>
                  <a:schemeClr val="tx2">
                    <a:lumMod val="60000"/>
                    <a:lumOff val="40000"/>
                  </a:schemeClr>
                </a:solidFill>
                <a:latin typeface="Times New Roman" pitchFamily="18" charset="0"/>
                <a:cs typeface="Times New Roman" pitchFamily="18" charset="0"/>
              </a:rPr>
              <a:t>. Delivery and deliverables</a:t>
            </a:r>
            <a:endParaRPr lang="en-US" sz="2200" dirty="0">
              <a:solidFill>
                <a:schemeClr val="tx1"/>
              </a:solidFill>
              <a:latin typeface="Times New Roman" pitchFamily="18" charset="0"/>
              <a:cs typeface="Times New Roman" pitchFamily="18" charset="0"/>
            </a:endParaRPr>
          </a:p>
          <a:p>
            <a:pPr algn="just">
              <a:lnSpc>
                <a:spcPct val="150000"/>
              </a:lnSpc>
            </a:pPr>
            <a:r>
              <a:rPr lang="en-US" sz="2200" dirty="0">
                <a:solidFill>
                  <a:schemeClr val="tx1"/>
                </a:solidFill>
                <a:latin typeface="Times New Roman" pitchFamily="18" charset="0"/>
                <a:cs typeface="Times New Roman" pitchFamily="18" charset="0"/>
              </a:rPr>
              <a:t>There is a word that project managers and people involved regularly in projects use all the time; it is delivery. </a:t>
            </a:r>
            <a:r>
              <a:rPr lang="en-US" sz="2200" b="1" dirty="0">
                <a:solidFill>
                  <a:schemeClr val="tx1"/>
                </a:solidFill>
                <a:latin typeface="Times New Roman" pitchFamily="18" charset="0"/>
                <a:cs typeface="Times New Roman" pitchFamily="18" charset="0"/>
              </a:rPr>
              <a:t>Delivery</a:t>
            </a:r>
            <a:r>
              <a:rPr lang="en-US" sz="2200" dirty="0">
                <a:solidFill>
                  <a:schemeClr val="tx1"/>
                </a:solidFill>
                <a:latin typeface="Times New Roman" pitchFamily="18" charset="0"/>
                <a:cs typeface="Times New Roman" pitchFamily="18" charset="0"/>
              </a:rPr>
              <a:t> in the context of projects simply means getting the things done you set out to do. The role of a project manager is therefore to deliver the project. </a:t>
            </a:r>
          </a:p>
          <a:p>
            <a:pPr algn="just">
              <a:lnSpc>
                <a:spcPct val="150000"/>
              </a:lnSpc>
            </a:pPr>
            <a:endParaRPr lang="en-US" sz="2200" dirty="0">
              <a:solidFill>
                <a:schemeClr val="tx1"/>
              </a:solidFill>
              <a:latin typeface="Times New Roman" pitchFamily="18" charset="0"/>
              <a:cs typeface="Times New Roman" pitchFamily="18" charset="0"/>
            </a:endParaRPr>
          </a:p>
          <a:p>
            <a:pPr algn="just">
              <a:lnSpc>
                <a:spcPct val="150000"/>
              </a:lnSpc>
            </a:pPr>
            <a:r>
              <a:rPr lang="en-US" sz="2200" b="1" dirty="0">
                <a:solidFill>
                  <a:schemeClr val="tx1"/>
                </a:solidFill>
                <a:latin typeface="Times New Roman" pitchFamily="18" charset="0"/>
                <a:cs typeface="Times New Roman" pitchFamily="18" charset="0"/>
              </a:rPr>
              <a:t>Deliverables </a:t>
            </a:r>
            <a:r>
              <a:rPr lang="en-US" sz="2200" dirty="0">
                <a:solidFill>
                  <a:schemeClr val="tx1"/>
                </a:solidFill>
                <a:latin typeface="Times New Roman" pitchFamily="18" charset="0"/>
                <a:cs typeface="Times New Roman" pitchFamily="18" charset="0"/>
              </a:rPr>
              <a:t>are what is delivered by a project, deliverables from the respective projects are such as a new house, a new computer system or a new product. In a project the deliverables wanted are defined at the start of the project, and your success as a project manager is in delivering them in the planned time and to the expected cost.</a:t>
            </a:r>
          </a:p>
        </p:txBody>
      </p:sp>
    </p:spTree>
    <p:extLst>
      <p:ext uri="{BB962C8B-B14F-4D97-AF65-F5344CB8AC3E}">
        <p14:creationId xmlns:p14="http://schemas.microsoft.com/office/powerpoint/2010/main" val="2581013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7"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3CAED08-3C6E-F7C7-4EA9-E1544B00B586}"/>
              </a:ext>
            </a:extLst>
          </p:cNvPr>
          <p:cNvSpPr txBox="1"/>
          <p:nvPr/>
        </p:nvSpPr>
        <p:spPr>
          <a:xfrm>
            <a:off x="1310727" y="997748"/>
            <a:ext cx="10040445" cy="3493264"/>
          </a:xfrm>
          <a:prstGeom prst="rect">
            <a:avLst/>
          </a:prstGeom>
          <a:noFill/>
        </p:spPr>
        <p:txBody>
          <a:bodyPr wrap="square">
            <a:spAutoFit/>
          </a:bodyPr>
          <a:lstStyle/>
          <a:p>
            <a:r>
              <a:rPr lang="en-US" sz="2800" b="1" dirty="0"/>
              <a:t> </a:t>
            </a:r>
            <a:r>
              <a:rPr lang="ar-EG" sz="2800" b="1" dirty="0">
                <a:solidFill>
                  <a:schemeClr val="tx2">
                    <a:lumMod val="60000"/>
                    <a:lumOff val="40000"/>
                  </a:schemeClr>
                </a:solidFill>
                <a:latin typeface="Times New Roman" pitchFamily="18" charset="0"/>
                <a:cs typeface="Times New Roman" pitchFamily="18" charset="0"/>
              </a:rPr>
              <a:t>4</a:t>
            </a:r>
            <a:r>
              <a:rPr lang="en-US" sz="2800" b="1" dirty="0">
                <a:solidFill>
                  <a:schemeClr val="tx2">
                    <a:lumMod val="60000"/>
                    <a:lumOff val="40000"/>
                  </a:schemeClr>
                </a:solidFill>
                <a:latin typeface="Times New Roman" pitchFamily="18" charset="0"/>
                <a:cs typeface="Times New Roman" pitchFamily="18" charset="0"/>
              </a:rPr>
              <a:t>. Project dependencies</a:t>
            </a:r>
          </a:p>
          <a:p>
            <a:endParaRPr lang="en-US" sz="2800" b="1" dirty="0">
              <a:solidFill>
                <a:schemeClr val="tx2">
                  <a:lumMod val="60000"/>
                  <a:lumOff val="40000"/>
                </a:schemeClr>
              </a:solidFill>
              <a:latin typeface="Times New Roman" pitchFamily="18" charset="0"/>
              <a:cs typeface="Times New Roman" pitchFamily="18" charset="0"/>
            </a:endParaRPr>
          </a:p>
          <a:p>
            <a:r>
              <a:rPr lang="en-US" sz="2800" dirty="0">
                <a:solidFill>
                  <a:schemeClr val="tx1"/>
                </a:solidFill>
                <a:latin typeface="Times New Roman" pitchFamily="18" charset="0"/>
                <a:cs typeface="Times New Roman" pitchFamily="18" charset="0"/>
              </a:rPr>
              <a:t>Every project has dependencies, which is  defined as the “relationships between products or tasks”, i.e., tasks that require input from other tasks to be completed, or activities that can’t start until a previous activity is done. There are often several sequences to a task, and they’re all dependent on each other. </a:t>
            </a:r>
          </a:p>
          <a:p>
            <a:endParaRPr lang="en-US" sz="2500" dirty="0"/>
          </a:p>
        </p:txBody>
      </p:sp>
    </p:spTree>
    <p:extLst>
      <p:ext uri="{BB962C8B-B14F-4D97-AF65-F5344CB8AC3E}">
        <p14:creationId xmlns:p14="http://schemas.microsoft.com/office/powerpoint/2010/main" val="620752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8571D9D-8ED6-AFEA-BE90-55D4FDE07879}"/>
              </a:ext>
            </a:extLst>
          </p:cNvPr>
          <p:cNvSpPr txBox="1"/>
          <p:nvPr/>
        </p:nvSpPr>
        <p:spPr>
          <a:xfrm>
            <a:off x="1072055" y="1083795"/>
            <a:ext cx="10137228" cy="4824654"/>
          </a:xfrm>
          <a:prstGeom prst="rect">
            <a:avLst/>
          </a:prstGeom>
          <a:noFill/>
        </p:spPr>
        <p:txBody>
          <a:bodyPr wrap="square">
            <a:spAutoFit/>
          </a:bodyPr>
          <a:lstStyle/>
          <a:p>
            <a:pPr algn="just">
              <a:lnSpc>
                <a:spcPct val="170000"/>
              </a:lnSpc>
            </a:pPr>
            <a:r>
              <a:rPr lang="en-US" sz="2300" dirty="0">
                <a:solidFill>
                  <a:schemeClr val="tx1"/>
                </a:solidFill>
                <a:latin typeface="Times New Roman" pitchFamily="18" charset="0"/>
                <a:cs typeface="Times New Roman" pitchFamily="18" charset="0"/>
              </a:rPr>
              <a:t>There are four </a:t>
            </a:r>
            <a:r>
              <a:rPr lang="en-US" sz="2300" b="1" u="sng" dirty="0">
                <a:solidFill>
                  <a:schemeClr val="tx2">
                    <a:lumMod val="60000"/>
                    <a:lumOff val="40000"/>
                  </a:schemeClr>
                </a:solidFill>
                <a:latin typeface="Times New Roman" pitchFamily="18" charset="0"/>
                <a:cs typeface="Times New Roman" pitchFamily="18" charset="0"/>
              </a:rPr>
              <a:t>types of dependencies</a:t>
            </a:r>
            <a:r>
              <a:rPr lang="en-US" sz="2300" b="1" dirty="0">
                <a:solidFill>
                  <a:schemeClr val="tx1"/>
                </a:solidFill>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in project management which define the relationships between tasks:</a:t>
            </a:r>
          </a:p>
          <a:p>
            <a:pPr algn="just">
              <a:lnSpc>
                <a:spcPct val="170000"/>
              </a:lnSpc>
            </a:pPr>
            <a:r>
              <a:rPr lang="en-US" sz="2300" b="1" dirty="0">
                <a:solidFill>
                  <a:schemeClr val="tx1"/>
                </a:solidFill>
                <a:latin typeface="Times New Roman" pitchFamily="18" charset="0"/>
                <a:cs typeface="Times New Roman" pitchFamily="18" charset="0"/>
              </a:rPr>
              <a:t>Finish-to-Start</a:t>
            </a:r>
            <a:r>
              <a:rPr lang="en-US" sz="2300" dirty="0">
                <a:solidFill>
                  <a:schemeClr val="tx1"/>
                </a:solidFill>
                <a:latin typeface="Times New Roman" pitchFamily="18" charset="0"/>
                <a:cs typeface="Times New Roman" pitchFamily="18" charset="0"/>
              </a:rPr>
              <a:t> – the first task needs to be completed before the second task can start.</a:t>
            </a:r>
          </a:p>
          <a:p>
            <a:pPr algn="just">
              <a:lnSpc>
                <a:spcPct val="170000"/>
              </a:lnSpc>
            </a:pPr>
            <a:r>
              <a:rPr lang="en-US" sz="2300" b="1" dirty="0">
                <a:solidFill>
                  <a:schemeClr val="tx1"/>
                </a:solidFill>
                <a:latin typeface="Times New Roman" pitchFamily="18" charset="0"/>
                <a:cs typeface="Times New Roman" pitchFamily="18" charset="0"/>
              </a:rPr>
              <a:t>Finish-to-Finish</a:t>
            </a:r>
            <a:r>
              <a:rPr lang="en-US" sz="2300" dirty="0">
                <a:solidFill>
                  <a:schemeClr val="tx1"/>
                </a:solidFill>
                <a:latin typeface="Times New Roman" pitchFamily="18" charset="0"/>
                <a:cs typeface="Times New Roman" pitchFamily="18" charset="0"/>
              </a:rPr>
              <a:t> – the second task can’t be completed until the first task has been done. </a:t>
            </a:r>
          </a:p>
          <a:p>
            <a:pPr algn="just">
              <a:lnSpc>
                <a:spcPct val="170000"/>
              </a:lnSpc>
            </a:pPr>
            <a:r>
              <a:rPr lang="en-US" sz="2300" b="1" dirty="0">
                <a:solidFill>
                  <a:schemeClr val="tx1"/>
                </a:solidFill>
                <a:latin typeface="Times New Roman" pitchFamily="18" charset="0"/>
                <a:cs typeface="Times New Roman" pitchFamily="18" charset="0"/>
              </a:rPr>
              <a:t>Start-to-Start</a:t>
            </a:r>
            <a:r>
              <a:rPr lang="en-US" sz="2300" dirty="0">
                <a:solidFill>
                  <a:schemeClr val="tx1"/>
                </a:solidFill>
                <a:latin typeface="Times New Roman" pitchFamily="18" charset="0"/>
                <a:cs typeface="Times New Roman" pitchFamily="18" charset="0"/>
              </a:rPr>
              <a:t> – the second task can’t commence until the first task has started. </a:t>
            </a:r>
          </a:p>
          <a:p>
            <a:pPr algn="just">
              <a:lnSpc>
                <a:spcPct val="170000"/>
              </a:lnSpc>
            </a:pPr>
            <a:r>
              <a:rPr lang="en-US" sz="2300" b="1" dirty="0">
                <a:solidFill>
                  <a:schemeClr val="tx1"/>
                </a:solidFill>
                <a:latin typeface="Times New Roman" pitchFamily="18" charset="0"/>
                <a:cs typeface="Times New Roman" pitchFamily="18" charset="0"/>
              </a:rPr>
              <a:t>Start-to-Finish</a:t>
            </a:r>
            <a:r>
              <a:rPr lang="en-US" sz="2300" dirty="0">
                <a:solidFill>
                  <a:schemeClr val="tx1"/>
                </a:solidFill>
                <a:latin typeface="Times New Roman" pitchFamily="18" charset="0"/>
                <a:cs typeface="Times New Roman" pitchFamily="18" charset="0"/>
              </a:rPr>
              <a:t> – the first task has to start before the second task can be completed. </a:t>
            </a:r>
          </a:p>
        </p:txBody>
      </p:sp>
    </p:spTree>
    <p:extLst>
      <p:ext uri="{BB962C8B-B14F-4D97-AF65-F5344CB8AC3E}">
        <p14:creationId xmlns:p14="http://schemas.microsoft.com/office/powerpoint/2010/main" val="652793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9AA173E-9EB5-BAD9-BDBC-5DA3316C8F50}"/>
              </a:ext>
            </a:extLst>
          </p:cNvPr>
          <p:cNvSpPr txBox="1"/>
          <p:nvPr/>
        </p:nvSpPr>
        <p:spPr>
          <a:xfrm>
            <a:off x="1139058" y="966217"/>
            <a:ext cx="10164817" cy="4832092"/>
          </a:xfrm>
          <a:prstGeom prst="rect">
            <a:avLst/>
          </a:prstGeom>
          <a:noFill/>
        </p:spPr>
        <p:txBody>
          <a:bodyPr wrap="square">
            <a:spAutoFit/>
          </a:bodyPr>
          <a:lstStyle/>
          <a:p>
            <a:r>
              <a:rPr lang="ar-EG" sz="2800" b="1" dirty="0">
                <a:solidFill>
                  <a:schemeClr val="tx2">
                    <a:lumMod val="60000"/>
                    <a:lumOff val="40000"/>
                  </a:schemeClr>
                </a:solidFill>
                <a:latin typeface="Times New Roman" pitchFamily="18" charset="0"/>
                <a:cs typeface="Times New Roman" pitchFamily="18" charset="0"/>
              </a:rPr>
              <a:t>5</a:t>
            </a:r>
            <a:r>
              <a:rPr lang="en-US" sz="2800" b="1" dirty="0">
                <a:solidFill>
                  <a:schemeClr val="tx2">
                    <a:lumMod val="60000"/>
                    <a:lumOff val="40000"/>
                  </a:schemeClr>
                </a:solidFill>
                <a:latin typeface="Times New Roman" pitchFamily="18" charset="0"/>
                <a:cs typeface="Times New Roman" pitchFamily="18" charset="0"/>
              </a:rPr>
              <a:t>. Stakeholders</a:t>
            </a:r>
          </a:p>
          <a:p>
            <a:endParaRPr lang="en-US" sz="2800" b="1" dirty="0">
              <a:solidFill>
                <a:schemeClr val="tx2">
                  <a:lumMod val="60000"/>
                  <a:lumOff val="40000"/>
                </a:schemeClr>
              </a:solidFill>
              <a:latin typeface="Times New Roman" pitchFamily="18" charset="0"/>
              <a:cs typeface="Times New Roman" pitchFamily="18" charset="0"/>
            </a:endParaRPr>
          </a:p>
          <a:p>
            <a:r>
              <a:rPr lang="en-US" sz="2800" dirty="0">
                <a:solidFill>
                  <a:schemeClr val="tx1"/>
                </a:solidFill>
                <a:latin typeface="Times New Roman" pitchFamily="18" charset="0"/>
                <a:cs typeface="Times New Roman" pitchFamily="18" charset="0"/>
              </a:rPr>
              <a:t>A project is successful when it achieves its objectives and meets or exceeds the expectations of the stakeholders. A stakeholder is a party that has an interest in a company and can either affect or be affected by the business. The primary stakeholders in a typical corporation are its investors, employees, customers, and suppliers. However, with the increasing attention on corporate social responsibility, the concept has been extended to include communities, governments, and trade associations.</a:t>
            </a:r>
          </a:p>
          <a:p>
            <a:endParaRPr lang="en-US" sz="2800" dirty="0"/>
          </a:p>
        </p:txBody>
      </p:sp>
    </p:spTree>
    <p:extLst>
      <p:ext uri="{BB962C8B-B14F-4D97-AF65-F5344CB8AC3E}">
        <p14:creationId xmlns:p14="http://schemas.microsoft.com/office/powerpoint/2010/main" val="426725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105B5B2-BF05-0BE6-4A4B-7BC8A240FEC0}"/>
              </a:ext>
            </a:extLst>
          </p:cNvPr>
          <p:cNvSpPr txBox="1"/>
          <p:nvPr/>
        </p:nvSpPr>
        <p:spPr>
          <a:xfrm>
            <a:off x="1011620" y="893434"/>
            <a:ext cx="10168759" cy="4639860"/>
          </a:xfrm>
          <a:prstGeom prst="rect">
            <a:avLst/>
          </a:prstGeom>
          <a:noFill/>
        </p:spPr>
        <p:txBody>
          <a:bodyPr wrap="square">
            <a:spAutoFit/>
          </a:bodyPr>
          <a:lstStyle/>
          <a:p>
            <a:pPr algn="just">
              <a:lnSpc>
                <a:spcPct val="150000"/>
              </a:lnSpc>
            </a:pPr>
            <a:r>
              <a:rPr lang="en-US" sz="2500" b="1" u="sng" dirty="0">
                <a:solidFill>
                  <a:schemeClr val="tx1"/>
                </a:solidFill>
                <a:latin typeface="Times New Roman" pitchFamily="18" charset="0"/>
                <a:cs typeface="Times New Roman" pitchFamily="18" charset="0"/>
              </a:rPr>
              <a:t>NOTE: </a:t>
            </a:r>
            <a:r>
              <a:rPr lang="en-US" sz="2500" dirty="0">
                <a:solidFill>
                  <a:schemeClr val="tx1"/>
                </a:solidFill>
                <a:latin typeface="Times New Roman" pitchFamily="18" charset="0"/>
                <a:cs typeface="Times New Roman" pitchFamily="18" charset="0"/>
              </a:rPr>
              <a:t>Key stakeholders can make or break success of a project. Even if all the deliverables are met and the objectives are satisfied, if your key stakeholders aren’t happy, nobody’s happy.</a:t>
            </a:r>
          </a:p>
          <a:p>
            <a:pPr algn="just">
              <a:lnSpc>
                <a:spcPct val="150000"/>
              </a:lnSpc>
            </a:pPr>
            <a:endParaRPr lang="en-US" sz="2500" dirty="0">
              <a:solidFill>
                <a:schemeClr val="tx1"/>
              </a:solidFill>
              <a:latin typeface="Times New Roman" pitchFamily="18" charset="0"/>
              <a:cs typeface="Times New Roman" pitchFamily="18" charset="0"/>
            </a:endParaRPr>
          </a:p>
          <a:p>
            <a:pPr algn="just">
              <a:lnSpc>
                <a:spcPct val="150000"/>
              </a:lnSpc>
            </a:pPr>
            <a:r>
              <a:rPr lang="en-US" sz="2500" dirty="0">
                <a:solidFill>
                  <a:schemeClr val="tx1"/>
                </a:solidFill>
                <a:latin typeface="Times New Roman" pitchFamily="18" charset="0"/>
                <a:cs typeface="Times New Roman" pitchFamily="18" charset="0"/>
              </a:rPr>
              <a:t>Key stakeholders like top management which may include the president of the company, vice-presidents, directors, division managers, the corporate operating committee, and others. These people direct the strategy and development of the organization. </a:t>
            </a:r>
          </a:p>
        </p:txBody>
      </p:sp>
    </p:spTree>
    <p:extLst>
      <p:ext uri="{BB962C8B-B14F-4D97-AF65-F5344CB8AC3E}">
        <p14:creationId xmlns:p14="http://schemas.microsoft.com/office/powerpoint/2010/main" val="3968361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AF6993A-F2CA-36CE-5035-76D841E993AD}"/>
              </a:ext>
            </a:extLst>
          </p:cNvPr>
          <p:cNvSpPr txBox="1"/>
          <p:nvPr/>
        </p:nvSpPr>
        <p:spPr>
          <a:xfrm>
            <a:off x="961697" y="997748"/>
            <a:ext cx="10501640" cy="4801314"/>
          </a:xfrm>
          <a:prstGeom prst="rect">
            <a:avLst/>
          </a:prstGeom>
          <a:noFill/>
        </p:spPr>
        <p:txBody>
          <a:bodyPr wrap="square">
            <a:spAutoFit/>
          </a:bodyPr>
          <a:lstStyle/>
          <a:p>
            <a:pPr algn="ctr"/>
            <a:r>
              <a:rPr lang="en-US" sz="2600" b="1" dirty="0">
                <a:solidFill>
                  <a:schemeClr val="tx2">
                    <a:lumMod val="60000"/>
                    <a:lumOff val="40000"/>
                  </a:schemeClr>
                </a:solidFill>
                <a:latin typeface="Times New Roman" pitchFamily="18" charset="0"/>
                <a:cs typeface="Times New Roman" pitchFamily="18" charset="0"/>
              </a:rPr>
              <a:t>Politics of Projects</a:t>
            </a:r>
          </a:p>
          <a:p>
            <a:endParaRPr lang="en-US" sz="2400" b="1" dirty="0">
              <a:solidFill>
                <a:schemeClr val="tx2">
                  <a:lumMod val="60000"/>
                  <a:lumOff val="40000"/>
                </a:schemeClr>
              </a:solidFill>
              <a:latin typeface="Times New Roman" pitchFamily="18" charset="0"/>
              <a:cs typeface="Times New Roman" pitchFamily="18" charset="0"/>
            </a:endParaRPr>
          </a:p>
          <a:p>
            <a:r>
              <a:rPr lang="en-US" sz="2400" dirty="0">
                <a:solidFill>
                  <a:schemeClr val="tx1"/>
                </a:solidFill>
                <a:latin typeface="Times New Roman" pitchFamily="18" charset="0"/>
                <a:cs typeface="Times New Roman" pitchFamily="18" charset="0"/>
              </a:rPr>
              <a:t>Many times, project stakeholders have conflicting interests. It’s the project manager’s responsibility to understand these conflicts and try to resolve them. It’s also the project manger’s responsibility to manage stakeholder expectations. Be certain to identify and meet with all key stakeholders early in the project to understand all their needs and constraints. Project managers are somewhat like politicians. Typically, they are not inherently powerful or capable of imposing their will directly on coworkers, subcontractors, and suppliers. Like politicians, if they are to get their way, they must exercise </a:t>
            </a:r>
            <a:r>
              <a:rPr lang="en-US" sz="2400" b="1" dirty="0">
                <a:solidFill>
                  <a:schemeClr val="tx1"/>
                </a:solidFill>
                <a:latin typeface="Times New Roman" pitchFamily="18" charset="0"/>
                <a:cs typeface="Times New Roman" pitchFamily="18" charset="0"/>
              </a:rPr>
              <a:t>influence </a:t>
            </a:r>
            <a:r>
              <a:rPr lang="en-US" sz="2400" dirty="0">
                <a:solidFill>
                  <a:schemeClr val="tx1"/>
                </a:solidFill>
                <a:latin typeface="Times New Roman" pitchFamily="18" charset="0"/>
                <a:cs typeface="Times New Roman" pitchFamily="18" charset="0"/>
              </a:rPr>
              <a:t>effectively over others. On projects, project managers have direct control over very few things; therefore, their ability to influence others – to be a good politician – may be very important.</a:t>
            </a:r>
          </a:p>
          <a:p>
            <a:endParaRPr lang="en-US" dirty="0"/>
          </a:p>
        </p:txBody>
      </p:sp>
    </p:spTree>
    <p:extLst>
      <p:ext uri="{BB962C8B-B14F-4D97-AF65-F5344CB8AC3E}">
        <p14:creationId xmlns:p14="http://schemas.microsoft.com/office/powerpoint/2010/main" val="4024606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7C7330E-C156-C5F5-F556-B0F7262AEE86}"/>
              </a:ext>
            </a:extLst>
          </p:cNvPr>
          <p:cNvSpPr txBox="1"/>
          <p:nvPr/>
        </p:nvSpPr>
        <p:spPr>
          <a:xfrm>
            <a:off x="867513" y="1186934"/>
            <a:ext cx="10451716" cy="3554819"/>
          </a:xfrm>
          <a:prstGeom prst="rect">
            <a:avLst/>
          </a:prstGeom>
          <a:noFill/>
        </p:spPr>
        <p:txBody>
          <a:bodyPr wrap="square">
            <a:spAutoFit/>
          </a:bodyPr>
          <a:lstStyle/>
          <a:p>
            <a:pPr algn="ctr"/>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Importance of Project Stakeholder Management</a:t>
            </a: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just">
              <a:lnSpc>
                <a:spcPct val="150000"/>
              </a:lnSpc>
            </a:pPr>
            <a:r>
              <a:rPr lang="en-US" sz="2500" dirty="0">
                <a:latin typeface="Times New Roman" panose="02020603050405020304" pitchFamily="18" charset="0"/>
                <a:cs typeface="Times New Roman" panose="02020603050405020304" pitchFamily="18" charset="0"/>
              </a:rPr>
              <a:t>Stakeholder management is so important to project success.</a:t>
            </a:r>
          </a:p>
          <a:p>
            <a:pPr algn="just">
              <a:lnSpc>
                <a:spcPct val="150000"/>
              </a:lnSpc>
            </a:pPr>
            <a:r>
              <a:rPr lang="en-US" sz="2500" dirty="0">
                <a:latin typeface="Times New Roman" panose="02020603050405020304" pitchFamily="18" charset="0"/>
                <a:cs typeface="Times New Roman" panose="02020603050405020304" pitchFamily="18" charset="0"/>
              </a:rPr>
              <a:t>The purpose of project stakeholder management is to identify all people or organizations affected by a project, to analyze stakeholder expectations, and to effectively engage stakeholders</a:t>
            </a:r>
          </a:p>
          <a:p>
            <a:endParaRPr lang="en-US" sz="2500" dirty="0"/>
          </a:p>
        </p:txBody>
      </p:sp>
    </p:spTree>
    <p:extLst>
      <p:ext uri="{BB962C8B-B14F-4D97-AF65-F5344CB8AC3E}">
        <p14:creationId xmlns:p14="http://schemas.microsoft.com/office/powerpoint/2010/main" val="108652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944AC3E-37DF-8ADC-41D4-CCB226C91446}"/>
              </a:ext>
            </a:extLst>
          </p:cNvPr>
          <p:cNvSpPr txBox="1"/>
          <p:nvPr/>
        </p:nvSpPr>
        <p:spPr>
          <a:xfrm>
            <a:off x="3330466" y="770996"/>
            <a:ext cx="6093372" cy="492443"/>
          </a:xfrm>
          <a:prstGeom prst="rect">
            <a:avLst/>
          </a:prstGeom>
          <a:noFill/>
        </p:spPr>
        <p:txBody>
          <a:bodyPr wrap="square">
            <a:spAutoFit/>
          </a:bodyPr>
          <a:lstStyle/>
          <a:p>
            <a:pPr algn="ctr"/>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Projects Often Cause Change</a:t>
            </a:r>
            <a:endParaRPr lang="en-US" sz="2600" dirty="0"/>
          </a:p>
        </p:txBody>
      </p:sp>
      <p:sp>
        <p:nvSpPr>
          <p:cNvPr id="5" name="Rectangle 3">
            <a:extLst>
              <a:ext uri="{FF2B5EF4-FFF2-40B4-BE49-F238E27FC236}">
                <a16:creationId xmlns:a16="http://schemas.microsoft.com/office/drawing/2014/main" id="{A3D93355-2FE5-DEDA-9D7A-51D5D1BA4320}"/>
              </a:ext>
            </a:extLst>
          </p:cNvPr>
          <p:cNvSpPr txBox="1">
            <a:spLocks noChangeArrowheads="1"/>
          </p:cNvSpPr>
          <p:nvPr/>
        </p:nvSpPr>
        <p:spPr>
          <a:xfrm>
            <a:off x="695325" y="1357463"/>
            <a:ext cx="10734675" cy="53340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atin typeface="Times New Roman" panose="02020603050405020304" pitchFamily="18" charset="0"/>
                <a:cs typeface="Times New Roman" panose="02020603050405020304" pitchFamily="18" charset="0"/>
              </a:rPr>
              <a:t>Projects often cause changes in organizations, and some people may lose their jobs when a project is completed. Project managers might be viewed as enemies if the project resulted in job losses for some stakeholders</a:t>
            </a:r>
          </a:p>
          <a:p>
            <a:pPr algn="just">
              <a:lnSpc>
                <a:spcPct val="150000"/>
              </a:lnSpc>
            </a:pPr>
            <a:r>
              <a:rPr lang="en-US">
                <a:latin typeface="Times New Roman" panose="02020603050405020304" pitchFamily="18" charset="0"/>
                <a:cs typeface="Times New Roman" panose="02020603050405020304" pitchFamily="18" charset="0"/>
              </a:rPr>
              <a:t>By contrast, they could be viewed as allies if they lead a project that helps increase profits, produce new jobs, or increase pay for certain stakeholders</a:t>
            </a:r>
          </a:p>
          <a:p>
            <a:pPr algn="just">
              <a:lnSpc>
                <a:spcPct val="150000"/>
              </a:lnSpc>
            </a:pPr>
            <a:r>
              <a:rPr lang="en-US">
                <a:latin typeface="Times New Roman" panose="02020603050405020304" pitchFamily="18" charset="0"/>
                <a:cs typeface="Times New Roman" panose="02020603050405020304" pitchFamily="18" charset="0"/>
              </a:rPr>
              <a:t>In any case, project managers must learn to identify, understand, and work with a variety of stakeholders.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E7424A7-8684-A2E3-6616-C6067D9E8B60}"/>
              </a:ext>
            </a:extLst>
          </p:cNvPr>
          <p:cNvSpPr/>
          <p:nvPr/>
        </p:nvSpPr>
        <p:spPr>
          <a:xfrm>
            <a:off x="993227" y="1403131"/>
            <a:ext cx="9474418" cy="447280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r>
              <a:rPr lang="en-US" sz="2200" b="1" dirty="0">
                <a:latin typeface="Times New Roman" panose="02020603050405020304" pitchFamily="18" charset="0"/>
                <a:cs typeface="Times New Roman" panose="02020603050405020304" pitchFamily="18" charset="0"/>
              </a:rPr>
              <a:t>Identifying stakeholders</a:t>
            </a:r>
            <a:r>
              <a:rPr lang="en-US" sz="2200" dirty="0">
                <a:latin typeface="Times New Roman" panose="02020603050405020304" pitchFamily="18" charset="0"/>
                <a:cs typeface="Times New Roman" panose="02020603050405020304" pitchFamily="18" charset="0"/>
              </a:rPr>
              <a:t>: Identifying everyone involved in the project or affected by it and determining the best ways to manage relationships with them.</a:t>
            </a:r>
          </a:p>
          <a:p>
            <a:pPr algn="just">
              <a:lnSpc>
                <a:spcPct val="160000"/>
              </a:lnSpc>
            </a:pPr>
            <a:r>
              <a:rPr lang="en-US" sz="2200" b="1" dirty="0">
                <a:latin typeface="Times New Roman" panose="02020603050405020304" pitchFamily="18" charset="0"/>
                <a:cs typeface="Times New Roman" panose="02020603050405020304" pitchFamily="18" charset="0"/>
              </a:rPr>
              <a:t>Planning stakeholder management</a:t>
            </a:r>
            <a:r>
              <a:rPr lang="en-US" sz="2200" dirty="0">
                <a:latin typeface="Times New Roman" panose="02020603050405020304" pitchFamily="18" charset="0"/>
                <a:cs typeface="Times New Roman" panose="02020603050405020304" pitchFamily="18" charset="0"/>
              </a:rPr>
              <a:t>: Determining strategies to effectively engage stakeholders.</a:t>
            </a:r>
          </a:p>
          <a:p>
            <a:pPr algn="just">
              <a:lnSpc>
                <a:spcPct val="160000"/>
              </a:lnSpc>
            </a:pPr>
            <a:r>
              <a:rPr lang="en-US" sz="2200" b="1" dirty="0">
                <a:latin typeface="Times New Roman" panose="02020603050405020304" pitchFamily="18" charset="0"/>
                <a:cs typeface="Times New Roman" panose="02020603050405020304" pitchFamily="18" charset="0"/>
              </a:rPr>
              <a:t>Managing stakeholder engagement</a:t>
            </a:r>
            <a:r>
              <a:rPr lang="en-US" sz="2200" dirty="0">
                <a:latin typeface="Times New Roman" panose="02020603050405020304" pitchFamily="18" charset="0"/>
                <a:cs typeface="Times New Roman" panose="02020603050405020304" pitchFamily="18" charset="0"/>
              </a:rPr>
              <a:t>: Communicating and working with project stakeholders to satisfy their needs and expectations, resolving issues, and fostering engagement in project decisions and activities.</a:t>
            </a:r>
          </a:p>
          <a:p>
            <a:pPr algn="just">
              <a:lnSpc>
                <a:spcPct val="160000"/>
              </a:lnSpc>
            </a:pPr>
            <a:r>
              <a:rPr lang="en-US" sz="2200" b="1" dirty="0">
                <a:latin typeface="Times New Roman" panose="02020603050405020304" pitchFamily="18" charset="0"/>
                <a:cs typeface="Times New Roman" panose="02020603050405020304" pitchFamily="18" charset="0"/>
              </a:rPr>
              <a:t>Controlling stakeholder engagement</a:t>
            </a:r>
            <a:r>
              <a:rPr lang="en-US" sz="2200" dirty="0">
                <a:latin typeface="Times New Roman" panose="02020603050405020304" pitchFamily="18" charset="0"/>
                <a:cs typeface="Times New Roman" panose="02020603050405020304" pitchFamily="18" charset="0"/>
              </a:rPr>
              <a:t>: Monitoring stakeholder relationships and adjusting plans and strategies for engaging stakeholders as needed.</a:t>
            </a:r>
          </a:p>
        </p:txBody>
      </p:sp>
      <p:sp>
        <p:nvSpPr>
          <p:cNvPr id="5" name="TextBox 4">
            <a:extLst>
              <a:ext uri="{FF2B5EF4-FFF2-40B4-BE49-F238E27FC236}">
                <a16:creationId xmlns:a16="http://schemas.microsoft.com/office/drawing/2014/main" id="{737FD708-4F63-0B79-B698-99F6380EEEB1}"/>
              </a:ext>
            </a:extLst>
          </p:cNvPr>
          <p:cNvSpPr txBox="1"/>
          <p:nvPr/>
        </p:nvSpPr>
        <p:spPr>
          <a:xfrm>
            <a:off x="2853558" y="685800"/>
            <a:ext cx="6178768" cy="1631216"/>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Project Stakeholder Management Processes</a:t>
            </a: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500" dirty="0"/>
          </a:p>
        </p:txBody>
      </p:sp>
    </p:spTree>
    <p:extLst>
      <p:ext uri="{BB962C8B-B14F-4D97-AF65-F5344CB8AC3E}">
        <p14:creationId xmlns:p14="http://schemas.microsoft.com/office/powerpoint/2010/main" val="3386286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DF6D8AE-794F-6E03-4321-1202A8170148}"/>
              </a:ext>
            </a:extLst>
          </p:cNvPr>
          <p:cNvSpPr txBox="1"/>
          <p:nvPr/>
        </p:nvSpPr>
        <p:spPr>
          <a:xfrm>
            <a:off x="2758965" y="685800"/>
            <a:ext cx="7516211"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Figure 1. Project Stakeholder Management Summary</a:t>
            </a:r>
            <a:endParaRPr lang="en-US" sz="2500" dirty="0"/>
          </a:p>
        </p:txBody>
      </p:sp>
      <p:pic>
        <p:nvPicPr>
          <p:cNvPr id="5" name="Picture 4">
            <a:extLst>
              <a:ext uri="{FF2B5EF4-FFF2-40B4-BE49-F238E27FC236}">
                <a16:creationId xmlns:a16="http://schemas.microsoft.com/office/drawing/2014/main" id="{0507C7DD-9C44-C530-4D55-9525EECF24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482" y="1391420"/>
            <a:ext cx="10431518" cy="4667178"/>
          </a:xfrm>
          <a:prstGeom prst="rect">
            <a:avLst/>
          </a:prstGeom>
        </p:spPr>
      </p:pic>
    </p:spTree>
    <p:extLst>
      <p:ext uri="{BB962C8B-B14F-4D97-AF65-F5344CB8AC3E}">
        <p14:creationId xmlns:p14="http://schemas.microsoft.com/office/powerpoint/2010/main" val="249703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300" b="1" i="1" dirty="0">
                <a:latin typeface="Times New Roman" panose="02020603050405020304" pitchFamily="18" charset="0"/>
                <a:cs typeface="Times New Roman" panose="02020603050405020304" pitchFamily="18" charset="0"/>
              </a:rPr>
              <a:t>Internal</a:t>
            </a:r>
            <a:r>
              <a:rPr lang="en-US" sz="2300" dirty="0">
                <a:latin typeface="Times New Roman" panose="02020603050405020304" pitchFamily="18" charset="0"/>
                <a:cs typeface="Times New Roman" panose="02020603050405020304" pitchFamily="18" charset="0"/>
              </a:rPr>
              <a:t> project stakeholders generally include the project sponsor, project team, support staff, employees, and internal customers for the project. Other internal stakeholders include top management, other functional managers, and other project managers.</a:t>
            </a:r>
          </a:p>
          <a:p>
            <a:pPr algn="just">
              <a:lnSpc>
                <a:spcPct val="150000"/>
              </a:lnSpc>
            </a:pPr>
            <a:r>
              <a:rPr lang="en-US" sz="2300" b="1" i="1" dirty="0">
                <a:latin typeface="Times New Roman" panose="02020603050405020304" pitchFamily="18" charset="0"/>
                <a:cs typeface="Times New Roman" panose="02020603050405020304" pitchFamily="18" charset="0"/>
              </a:rPr>
              <a:t>External</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project stakeholders include the project’s customers (if they are external to the organization), competitors, suppliers, and other external groups that are potentially involved in the project or affected by it, such as government officials and concerned citizens.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2DD206A-2C59-0D6B-E628-D76859ADEBA9}"/>
              </a:ext>
            </a:extLst>
          </p:cNvPr>
          <p:cNvSpPr txBox="1"/>
          <p:nvPr/>
        </p:nvSpPr>
        <p:spPr>
          <a:xfrm>
            <a:off x="3994807" y="685800"/>
            <a:ext cx="6093372"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1. Identifying Stakeholders</a:t>
            </a:r>
            <a:endParaRPr lang="en-US" sz="2500" dirty="0"/>
          </a:p>
        </p:txBody>
      </p:sp>
    </p:spTree>
    <p:extLst>
      <p:ext uri="{BB962C8B-B14F-4D97-AF65-F5344CB8AC3E}">
        <p14:creationId xmlns:p14="http://schemas.microsoft.com/office/powerpoint/2010/main" val="1726400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r>
              <a:rPr lang="en-US" sz="2600" dirty="0">
                <a:latin typeface="Times New Roman" panose="02020603050405020304" pitchFamily="18" charset="0"/>
                <a:cs typeface="Times New Roman" panose="02020603050405020304" pitchFamily="18" charset="0"/>
              </a:rPr>
              <a:t>A stakeholder register includes basic information on stakeholders:</a:t>
            </a:r>
          </a:p>
          <a:p>
            <a:pPr algn="just"/>
            <a:endParaRPr lang="en-US" sz="2600" dirty="0">
              <a:latin typeface="Times New Roman" panose="02020603050405020304" pitchFamily="18" charset="0"/>
              <a:cs typeface="Times New Roman" panose="02020603050405020304" pitchFamily="18" charset="0"/>
            </a:endParaRPr>
          </a:p>
          <a:p>
            <a:pPr lvl="1" algn="just"/>
            <a:r>
              <a:rPr lang="en-US" sz="2600" dirty="0">
                <a:latin typeface="Times New Roman" panose="02020603050405020304" pitchFamily="18" charset="0"/>
                <a:cs typeface="Times New Roman" panose="02020603050405020304" pitchFamily="18" charset="0"/>
              </a:rPr>
              <a:t>-Identification information: The stakeholders’ names, positions, locations, roles in the project, and contact information.</a:t>
            </a:r>
          </a:p>
          <a:p>
            <a:pPr lvl="1" algn="just"/>
            <a:r>
              <a:rPr lang="en-US" sz="2600" dirty="0">
                <a:latin typeface="Times New Roman" panose="02020603050405020304" pitchFamily="18" charset="0"/>
                <a:cs typeface="Times New Roman" panose="02020603050405020304" pitchFamily="18" charset="0"/>
              </a:rPr>
              <a:t>-Assessment information: The stakeholders’ major requirements and expectations, potential influences, and phases of the project in which stakeholders have the most interest.</a:t>
            </a:r>
          </a:p>
          <a:p>
            <a:pPr lvl="1" algn="just"/>
            <a:r>
              <a:rPr lang="en-US" sz="2600" dirty="0">
                <a:latin typeface="Times New Roman" panose="02020603050405020304" pitchFamily="18" charset="0"/>
                <a:cs typeface="Times New Roman" panose="02020603050405020304" pitchFamily="18" charset="0"/>
              </a:rPr>
              <a:t>-Stakeholder classification: Is the stakeholder internal or external to the organization? Is the stakeholder a supporter of the project or resistant to it?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0F98B11-DB3C-B285-63FA-C92A0322636C}"/>
              </a:ext>
            </a:extLst>
          </p:cNvPr>
          <p:cNvSpPr txBox="1"/>
          <p:nvPr/>
        </p:nvSpPr>
        <p:spPr>
          <a:xfrm>
            <a:off x="4499576" y="824326"/>
            <a:ext cx="3259521"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Stakeholder Register</a:t>
            </a:r>
            <a:endParaRPr lang="en-US" sz="2600" dirty="0"/>
          </a:p>
        </p:txBody>
      </p:sp>
    </p:spTree>
    <p:extLst>
      <p:ext uri="{BB962C8B-B14F-4D97-AF65-F5344CB8AC3E}">
        <p14:creationId xmlns:p14="http://schemas.microsoft.com/office/powerpoint/2010/main" val="2028880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2557EB5-DD13-921B-6747-E9ABC3B47619}"/>
              </a:ext>
            </a:extLst>
          </p:cNvPr>
          <p:cNvSpPr txBox="1"/>
          <p:nvPr/>
        </p:nvSpPr>
        <p:spPr>
          <a:xfrm>
            <a:off x="3423908" y="687114"/>
            <a:ext cx="5410857"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Table 1. Sample Stakeholder Register</a:t>
            </a:r>
            <a:endParaRPr lang="en-US" sz="2500" dirty="0"/>
          </a:p>
        </p:txBody>
      </p:sp>
      <p:pic>
        <p:nvPicPr>
          <p:cNvPr id="5" name="Picture 4">
            <a:extLst>
              <a:ext uri="{FF2B5EF4-FFF2-40B4-BE49-F238E27FC236}">
                <a16:creationId xmlns:a16="http://schemas.microsoft.com/office/drawing/2014/main" id="{35963FB6-28A2-6DA2-6A9A-E1B4FBFA5E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203583"/>
            <a:ext cx="10668000" cy="4818846"/>
          </a:xfrm>
          <a:prstGeom prst="rect">
            <a:avLst/>
          </a:prstGeom>
        </p:spPr>
      </p:pic>
    </p:spTree>
    <p:extLst>
      <p:ext uri="{BB962C8B-B14F-4D97-AF65-F5344CB8AC3E}">
        <p14:creationId xmlns:p14="http://schemas.microsoft.com/office/powerpoint/2010/main" val="1925556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600" dirty="0">
                <a:latin typeface="Times New Roman" panose="02020603050405020304" pitchFamily="18" charset="0"/>
                <a:cs typeface="Times New Roman" panose="02020603050405020304" pitchFamily="18" charset="0"/>
              </a:rPr>
              <a:t>After identifying key project stakeholders, you can use different classification models to determine an approach for managing stakeholder relationships.</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algn="just">
              <a:lnSpc>
                <a:spcPct val="150000"/>
              </a:lnSpc>
            </a:pPr>
            <a:r>
              <a:rPr lang="en-US" sz="2600" dirty="0">
                <a:latin typeface="Times New Roman" panose="02020603050405020304" pitchFamily="18" charset="0"/>
                <a:cs typeface="Times New Roman" panose="02020603050405020304" pitchFamily="18" charset="0"/>
              </a:rPr>
              <a:t>A </a:t>
            </a:r>
            <a:r>
              <a:rPr lang="en-US" sz="2600" b="1" dirty="0">
                <a:latin typeface="Times New Roman" panose="02020603050405020304" pitchFamily="18" charset="0"/>
                <a:cs typeface="Times New Roman" panose="02020603050405020304" pitchFamily="18" charset="0"/>
              </a:rPr>
              <a:t>power/interest grid </a:t>
            </a:r>
            <a:r>
              <a:rPr lang="en-US" sz="2600" dirty="0">
                <a:latin typeface="Times New Roman" panose="02020603050405020304" pitchFamily="18" charset="0"/>
                <a:cs typeface="Times New Roman" panose="02020603050405020304" pitchFamily="18" charset="0"/>
              </a:rPr>
              <a:t>can be used to group stakeholders based on their level of authority (power) and their level of concern (interest) for project outcomes.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E63DBE5-DC9A-0905-9B06-73B0AAC8C5D7}"/>
              </a:ext>
            </a:extLst>
          </p:cNvPr>
          <p:cNvSpPr txBox="1"/>
          <p:nvPr/>
        </p:nvSpPr>
        <p:spPr>
          <a:xfrm>
            <a:off x="4295501" y="685800"/>
            <a:ext cx="3667672" cy="492443"/>
          </a:xfrm>
          <a:prstGeom prst="rect">
            <a:avLst/>
          </a:prstGeom>
          <a:noFill/>
        </p:spPr>
        <p:txBody>
          <a:bodyPr wrap="square">
            <a:spAutoFit/>
          </a:bodyPr>
          <a:lstStyle/>
          <a:p>
            <a:r>
              <a:rPr lang="en-US" sz="2600" b="1">
                <a:solidFill>
                  <a:schemeClr val="tx2">
                    <a:lumMod val="60000"/>
                    <a:lumOff val="40000"/>
                  </a:schemeClr>
                </a:solidFill>
                <a:latin typeface="Times New Roman" panose="02020603050405020304" pitchFamily="18" charset="0"/>
                <a:cs typeface="Times New Roman" panose="02020603050405020304" pitchFamily="18" charset="0"/>
              </a:rPr>
              <a:t>Classifying Stakeholders</a:t>
            </a:r>
            <a:endParaRPr lang="en-US" sz="2600" dirty="0"/>
          </a:p>
        </p:txBody>
      </p:sp>
    </p:spTree>
    <p:extLst>
      <p:ext uri="{BB962C8B-B14F-4D97-AF65-F5344CB8AC3E}">
        <p14:creationId xmlns:p14="http://schemas.microsoft.com/office/powerpoint/2010/main" val="3608892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C95782E-8361-890F-F3D5-1C89C2847053}"/>
              </a:ext>
            </a:extLst>
          </p:cNvPr>
          <p:cNvSpPr txBox="1"/>
          <p:nvPr/>
        </p:nvSpPr>
        <p:spPr>
          <a:xfrm>
            <a:off x="4020207" y="685800"/>
            <a:ext cx="4493829"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Figure 2. Power/Interest Grid</a:t>
            </a:r>
            <a:endParaRPr lang="en-US" sz="2600" dirty="0"/>
          </a:p>
        </p:txBody>
      </p:sp>
      <p:pic>
        <p:nvPicPr>
          <p:cNvPr id="4" name="Picture 3">
            <a:extLst>
              <a:ext uri="{FF2B5EF4-FFF2-40B4-BE49-F238E27FC236}">
                <a16:creationId xmlns:a16="http://schemas.microsoft.com/office/drawing/2014/main" id="{4BD808FF-8ABA-EB8E-582A-41A61269FC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166649"/>
            <a:ext cx="10668000" cy="5013434"/>
          </a:xfrm>
          <a:prstGeom prst="rect">
            <a:avLst/>
          </a:prstGeom>
        </p:spPr>
      </p:pic>
    </p:spTree>
    <p:extLst>
      <p:ext uri="{BB962C8B-B14F-4D97-AF65-F5344CB8AC3E}">
        <p14:creationId xmlns:p14="http://schemas.microsoft.com/office/powerpoint/2010/main" val="2985710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600" b="1" dirty="0">
                <a:latin typeface="Times New Roman" panose="02020603050405020304" pitchFamily="18" charset="0"/>
                <a:cs typeface="Times New Roman" panose="02020603050405020304" pitchFamily="18" charset="0"/>
              </a:rPr>
              <a:t>Unaware</a:t>
            </a:r>
            <a:r>
              <a:rPr lang="en-US" sz="2600" dirty="0">
                <a:latin typeface="Times New Roman" panose="02020603050405020304" pitchFamily="18" charset="0"/>
                <a:cs typeface="Times New Roman" panose="02020603050405020304" pitchFamily="18" charset="0"/>
              </a:rPr>
              <a:t>: Unaware of the project and its potential impacts on them.</a:t>
            </a:r>
          </a:p>
          <a:p>
            <a:pPr algn="just">
              <a:lnSpc>
                <a:spcPct val="150000"/>
              </a:lnSpc>
            </a:pPr>
            <a:r>
              <a:rPr lang="en-US" sz="2600" b="1" dirty="0">
                <a:latin typeface="Times New Roman" panose="02020603050405020304" pitchFamily="18" charset="0"/>
                <a:cs typeface="Times New Roman" panose="02020603050405020304" pitchFamily="18" charset="0"/>
              </a:rPr>
              <a:t>Resistant</a:t>
            </a:r>
            <a:r>
              <a:rPr lang="en-US" sz="2600" dirty="0">
                <a:latin typeface="Times New Roman" panose="02020603050405020304" pitchFamily="18" charset="0"/>
                <a:cs typeface="Times New Roman" panose="02020603050405020304" pitchFamily="18" charset="0"/>
              </a:rPr>
              <a:t>: Aware of the project yet resistant to change.</a:t>
            </a:r>
          </a:p>
          <a:p>
            <a:pPr algn="just">
              <a:lnSpc>
                <a:spcPct val="150000"/>
              </a:lnSpc>
            </a:pPr>
            <a:r>
              <a:rPr lang="en-US" sz="2600" b="1" dirty="0">
                <a:latin typeface="Times New Roman" panose="02020603050405020304" pitchFamily="18" charset="0"/>
                <a:cs typeface="Times New Roman" panose="02020603050405020304" pitchFamily="18" charset="0"/>
              </a:rPr>
              <a:t>Neutral</a:t>
            </a:r>
            <a:r>
              <a:rPr lang="en-US" sz="2600" dirty="0">
                <a:latin typeface="Times New Roman" panose="02020603050405020304" pitchFamily="18" charset="0"/>
                <a:cs typeface="Times New Roman" panose="02020603050405020304" pitchFamily="18" charset="0"/>
              </a:rPr>
              <a:t>: Aware of the project yet neither supportive nor resistant.</a:t>
            </a:r>
          </a:p>
          <a:p>
            <a:pPr algn="just">
              <a:lnSpc>
                <a:spcPct val="150000"/>
              </a:lnSpc>
            </a:pPr>
            <a:r>
              <a:rPr lang="en-US" sz="2600" b="1" dirty="0">
                <a:latin typeface="Times New Roman" panose="02020603050405020304" pitchFamily="18" charset="0"/>
                <a:cs typeface="Times New Roman" panose="02020603050405020304" pitchFamily="18" charset="0"/>
              </a:rPr>
              <a:t>Supportive</a:t>
            </a:r>
            <a:r>
              <a:rPr lang="en-US" sz="2600" dirty="0">
                <a:latin typeface="Times New Roman" panose="02020603050405020304" pitchFamily="18" charset="0"/>
                <a:cs typeface="Times New Roman" panose="02020603050405020304" pitchFamily="18" charset="0"/>
              </a:rPr>
              <a:t>: Aware of the project and supportive of change.</a:t>
            </a:r>
          </a:p>
          <a:p>
            <a:pPr algn="just">
              <a:lnSpc>
                <a:spcPct val="150000"/>
              </a:lnSpc>
            </a:pPr>
            <a:r>
              <a:rPr lang="en-US" sz="2600" b="1" dirty="0">
                <a:latin typeface="Times New Roman" panose="02020603050405020304" pitchFamily="18" charset="0"/>
                <a:cs typeface="Times New Roman" panose="02020603050405020304" pitchFamily="18" charset="0"/>
              </a:rPr>
              <a:t>Leading</a:t>
            </a:r>
            <a:r>
              <a:rPr lang="en-US" sz="2600" dirty="0">
                <a:latin typeface="Times New Roman" panose="02020603050405020304" pitchFamily="18" charset="0"/>
                <a:cs typeface="Times New Roman" panose="02020603050405020304" pitchFamily="18" charset="0"/>
              </a:rPr>
              <a:t>: Aware of the project </a:t>
            </a:r>
            <a:r>
              <a:rPr lang="en-US" sz="2600" b="0" i="0" dirty="0">
                <a:solidFill>
                  <a:srgbClr val="202124"/>
                </a:solidFill>
                <a:effectLst/>
                <a:latin typeface="Times New Roman" panose="02020603050405020304" pitchFamily="18" charset="0"/>
                <a:cs typeface="Times New Roman" panose="02020603050405020304" pitchFamily="18" charset="0"/>
              </a:rPr>
              <a:t>and its potential impacts and are actively engaged in ensuring the success of the Project. </a:t>
            </a: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D4703F6-1826-EC28-5E44-9F13572283E6}"/>
              </a:ext>
            </a:extLst>
          </p:cNvPr>
          <p:cNvSpPr txBox="1"/>
          <p:nvPr/>
        </p:nvSpPr>
        <p:spPr>
          <a:xfrm>
            <a:off x="3648238" y="685800"/>
            <a:ext cx="4962197"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Stakeholder Engagement Levels</a:t>
            </a:r>
            <a:endParaRPr lang="en-US" sz="2600" dirty="0"/>
          </a:p>
        </p:txBody>
      </p:sp>
    </p:spTree>
    <p:extLst>
      <p:ext uri="{BB962C8B-B14F-4D97-AF65-F5344CB8AC3E}">
        <p14:creationId xmlns:p14="http://schemas.microsoft.com/office/powerpoint/2010/main" val="85943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01C8D133-3805-B21F-52F0-4D3702F12BB2}"/>
              </a:ext>
            </a:extLst>
          </p:cNvPr>
          <p:cNvSpPr txBox="1">
            <a:spLocks/>
          </p:cNvSpPr>
          <p:nvPr/>
        </p:nvSpPr>
        <p:spPr>
          <a:xfrm>
            <a:off x="867105" y="1518088"/>
            <a:ext cx="10200288" cy="4426958"/>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latin typeface="Times New Roman" panose="02020603050405020304" pitchFamily="18" charset="0"/>
                <a:cs typeface="Times New Roman" panose="02020603050405020304" pitchFamily="18" charset="0"/>
              </a:rPr>
              <a:t>Instead of just saying “no” when your project sponsor asks for something unreasonable, it is better to explain what is wrong with the request and then present a realistic way to solve the problem at hand.</a:t>
            </a:r>
          </a:p>
          <a:p>
            <a:pPr algn="just">
              <a:lnSpc>
                <a:spcPct val="150000"/>
              </a:lnSpc>
            </a:pPr>
            <a:r>
              <a:rPr lang="en-US" sz="2400" dirty="0">
                <a:latin typeface="Times New Roman" panose="02020603050405020304" pitchFamily="18" charset="0"/>
                <a:cs typeface="Times New Roman" panose="02020603050405020304" pitchFamily="18" charset="0"/>
              </a:rPr>
              <a:t>For example, Christa Ferguson, a project portfolio manager and independent program manager in San Francisco, described how she handled a request from a project sponsor to deliver a new tablet device in two months when she knew she would need more time. Based on her experience, she knew the request for quotation (RFQ) for the effort alone would take almost a month. Christa quickly researched the facts to propose a realistic delivery schedule.</a:t>
            </a:r>
          </a:p>
          <a:p>
            <a:pPr algn="just">
              <a:lnSpc>
                <a:spcPct val="150000"/>
              </a:lnSpc>
            </a:pPr>
            <a:r>
              <a:rPr lang="en-US" sz="2400" dirty="0">
                <a:latin typeface="Times New Roman" panose="02020603050405020304" pitchFamily="18" charset="0"/>
                <a:cs typeface="Times New Roman" panose="02020603050405020304" pitchFamily="18" charset="0"/>
              </a:rPr>
              <a:t>The project sponsor reset expectations once he learned what it took to produce the tablets.</a:t>
            </a:r>
          </a:p>
        </p:txBody>
      </p:sp>
      <p:sp>
        <p:nvSpPr>
          <p:cNvPr id="4" name="Title 2">
            <a:extLst>
              <a:ext uri="{FF2B5EF4-FFF2-40B4-BE49-F238E27FC236}">
                <a16:creationId xmlns:a16="http://schemas.microsoft.com/office/drawing/2014/main" id="{267CAA59-B445-B6B0-5D3B-E51B43AFFFDB}"/>
              </a:ext>
            </a:extLst>
          </p:cNvPr>
          <p:cNvSpPr txBox="1">
            <a:spLocks/>
          </p:cNvSpPr>
          <p:nvPr/>
        </p:nvSpPr>
        <p:spPr>
          <a:xfrm>
            <a:off x="4324787" y="666750"/>
            <a:ext cx="3542424" cy="8513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What Went Right?</a:t>
            </a:r>
          </a:p>
        </p:txBody>
      </p:sp>
    </p:spTree>
    <p:extLst>
      <p:ext uri="{BB962C8B-B14F-4D97-AF65-F5344CB8AC3E}">
        <p14:creationId xmlns:p14="http://schemas.microsoft.com/office/powerpoint/2010/main" val="38409550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770D6468-3B33-0CD7-2C66-879CCA64390F}"/>
              </a:ext>
            </a:extLst>
          </p:cNvPr>
          <p:cNvSpPr txBox="1">
            <a:spLocks/>
          </p:cNvSpPr>
          <p:nvPr/>
        </p:nvSpPr>
        <p:spPr>
          <a:xfrm>
            <a:off x="914400" y="1222852"/>
            <a:ext cx="10294883" cy="464192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After identifying and analyzing stakeholders, project teams should develop a plan for management them.</a:t>
            </a:r>
          </a:p>
          <a:p>
            <a:pPr algn="just">
              <a:lnSpc>
                <a:spcPct val="150000"/>
              </a:lnSpc>
            </a:pPr>
            <a:r>
              <a:rPr lang="en-US" dirty="0">
                <a:latin typeface="Times New Roman" panose="02020603050405020304" pitchFamily="18" charset="0"/>
                <a:cs typeface="Times New Roman" panose="02020603050405020304" pitchFamily="18" charset="0"/>
              </a:rPr>
              <a:t>The stakeholder management plan can include:</a:t>
            </a:r>
          </a:p>
          <a:p>
            <a:pPr lvl="1" algn="just">
              <a:lnSpc>
                <a:spcPct val="150000"/>
              </a:lnSpc>
            </a:pPr>
            <a:r>
              <a:rPr lang="en-US" dirty="0">
                <a:latin typeface="Times New Roman" panose="02020603050405020304" pitchFamily="18" charset="0"/>
                <a:cs typeface="Times New Roman" panose="02020603050405020304" pitchFamily="18" charset="0"/>
              </a:rPr>
              <a:t>Current and desired engagement levels.</a:t>
            </a:r>
          </a:p>
          <a:p>
            <a:pPr lvl="1" algn="just">
              <a:lnSpc>
                <a:spcPct val="150000"/>
              </a:lnSpc>
            </a:pPr>
            <a:r>
              <a:rPr lang="en-US" dirty="0">
                <a:latin typeface="Times New Roman" panose="02020603050405020304" pitchFamily="18" charset="0"/>
                <a:cs typeface="Times New Roman" panose="02020603050405020304" pitchFamily="18" charset="0"/>
              </a:rPr>
              <a:t>Interrelationships between stakeholders.</a:t>
            </a:r>
          </a:p>
          <a:p>
            <a:pPr lvl="1" algn="just">
              <a:lnSpc>
                <a:spcPct val="150000"/>
              </a:lnSpc>
            </a:pPr>
            <a:r>
              <a:rPr lang="en-US" dirty="0">
                <a:latin typeface="Times New Roman" panose="02020603050405020304" pitchFamily="18" charset="0"/>
                <a:cs typeface="Times New Roman" panose="02020603050405020304" pitchFamily="18" charset="0"/>
              </a:rPr>
              <a:t>Communication requirements.</a:t>
            </a:r>
          </a:p>
          <a:p>
            <a:pPr lvl="1" algn="just">
              <a:lnSpc>
                <a:spcPct val="150000"/>
              </a:lnSpc>
            </a:pPr>
            <a:r>
              <a:rPr lang="en-US" dirty="0">
                <a:latin typeface="Times New Roman" panose="02020603050405020304" pitchFamily="18" charset="0"/>
                <a:cs typeface="Times New Roman" panose="02020603050405020304" pitchFamily="18" charset="0"/>
              </a:rPr>
              <a:t>Potential management strategies for each stakeholder.</a:t>
            </a:r>
          </a:p>
          <a:p>
            <a:pPr lvl="1" algn="just">
              <a:lnSpc>
                <a:spcPct val="150000"/>
              </a:lnSpc>
            </a:pPr>
            <a:r>
              <a:rPr lang="en-US" dirty="0">
                <a:latin typeface="Times New Roman" panose="02020603050405020304" pitchFamily="18" charset="0"/>
                <a:cs typeface="Times New Roman" panose="02020603050405020304" pitchFamily="18" charset="0"/>
              </a:rPr>
              <a:t>Methods for updating the stakeholder management plan.</a:t>
            </a:r>
          </a:p>
        </p:txBody>
      </p:sp>
      <p:sp>
        <p:nvSpPr>
          <p:cNvPr id="3" name="Title 2">
            <a:extLst>
              <a:ext uri="{FF2B5EF4-FFF2-40B4-BE49-F238E27FC236}">
                <a16:creationId xmlns:a16="http://schemas.microsoft.com/office/drawing/2014/main" id="{7745C26D-140F-9F3F-2E14-5C10F61CEDB4}"/>
              </a:ext>
            </a:extLst>
          </p:cNvPr>
          <p:cNvSpPr txBox="1">
            <a:spLocks/>
          </p:cNvSpPr>
          <p:nvPr/>
        </p:nvSpPr>
        <p:spPr>
          <a:xfrm>
            <a:off x="2948152" y="666749"/>
            <a:ext cx="8261131" cy="55610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2. Planning Stakeholder Management</a:t>
            </a:r>
          </a:p>
        </p:txBody>
      </p:sp>
    </p:spTree>
    <p:extLst>
      <p:ext uri="{BB962C8B-B14F-4D97-AF65-F5344CB8AC3E}">
        <p14:creationId xmlns:p14="http://schemas.microsoft.com/office/powerpoint/2010/main" val="25914446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1F1AFCF2-6F26-FE02-C504-12035B861A96}"/>
              </a:ext>
            </a:extLst>
          </p:cNvPr>
          <p:cNvSpPr txBox="1">
            <a:spLocks/>
          </p:cNvSpPr>
          <p:nvPr/>
        </p:nvSpPr>
        <p:spPr>
          <a:xfrm>
            <a:off x="728662" y="1866866"/>
            <a:ext cx="10543683" cy="5715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a:latin typeface="Times New Roman" panose="02020603050405020304" pitchFamily="18" charset="0"/>
                <a:cs typeface="Times New Roman" panose="02020603050405020304" pitchFamily="18" charset="0"/>
              </a:rPr>
              <a:t>Because a stakeholder management plan often includes sensitive information, it should not be part of the official project documents, which are normally available for all stakeholders to review.</a:t>
            </a:r>
          </a:p>
          <a:p>
            <a:pPr algn="just"/>
            <a:r>
              <a:rPr lang="en-US" sz="3000" dirty="0">
                <a:latin typeface="Times New Roman" panose="02020603050405020304" pitchFamily="18" charset="0"/>
                <a:cs typeface="Times New Roman" panose="02020603050405020304" pitchFamily="18" charset="0"/>
              </a:rPr>
              <a:t>In many cases, only project managers and a few other team members should prepare the stakeholder management plan.</a:t>
            </a:r>
          </a:p>
          <a:p>
            <a:pPr algn="just"/>
            <a:r>
              <a:rPr lang="en-US" sz="3000" dirty="0">
                <a:latin typeface="Times New Roman" panose="02020603050405020304" pitchFamily="18" charset="0"/>
                <a:cs typeface="Times New Roman" panose="02020603050405020304" pitchFamily="18" charset="0"/>
              </a:rPr>
              <a:t> Parts of the stakeholder management plan are not written down, and if they are, distribution is strictly limited.</a:t>
            </a:r>
          </a:p>
        </p:txBody>
      </p:sp>
      <p:sp>
        <p:nvSpPr>
          <p:cNvPr id="3" name="Title 2">
            <a:extLst>
              <a:ext uri="{FF2B5EF4-FFF2-40B4-BE49-F238E27FC236}">
                <a16:creationId xmlns:a16="http://schemas.microsoft.com/office/drawing/2014/main" id="{D8637A2E-C160-7897-7630-E181119E36F6}"/>
              </a:ext>
            </a:extLst>
          </p:cNvPr>
          <p:cNvSpPr txBox="1">
            <a:spLocks/>
          </p:cNvSpPr>
          <p:nvPr/>
        </p:nvSpPr>
        <p:spPr>
          <a:xfrm>
            <a:off x="3801680" y="892594"/>
            <a:ext cx="4081079" cy="57416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Sensitive Information</a:t>
            </a:r>
          </a:p>
        </p:txBody>
      </p:sp>
    </p:spTree>
    <p:extLst>
      <p:ext uri="{BB962C8B-B14F-4D97-AF65-F5344CB8AC3E}">
        <p14:creationId xmlns:p14="http://schemas.microsoft.com/office/powerpoint/2010/main" val="705021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A046234D-5F69-8E91-BCEB-A7E4A383B21A}"/>
              </a:ext>
            </a:extLst>
          </p:cNvPr>
          <p:cNvSpPr txBox="1">
            <a:spLocks/>
          </p:cNvSpPr>
          <p:nvPr/>
        </p:nvSpPr>
        <p:spPr>
          <a:xfrm>
            <a:off x="761999" y="766219"/>
            <a:ext cx="10734675" cy="53155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2. Sample Stakeholder Analysis</a:t>
            </a:r>
          </a:p>
        </p:txBody>
      </p:sp>
      <p:pic>
        <p:nvPicPr>
          <p:cNvPr id="3" name="Picture 2">
            <a:extLst>
              <a:ext uri="{FF2B5EF4-FFF2-40B4-BE49-F238E27FC236}">
                <a16:creationId xmlns:a16="http://schemas.microsoft.com/office/drawing/2014/main" id="{59D41F76-E8C8-B845-0CCF-C2D7495293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999" y="1245477"/>
            <a:ext cx="10734675" cy="4926724"/>
          </a:xfrm>
          <a:prstGeom prst="rect">
            <a:avLst/>
          </a:prstGeom>
        </p:spPr>
      </p:pic>
    </p:spTree>
    <p:extLst>
      <p:ext uri="{BB962C8B-B14F-4D97-AF65-F5344CB8AC3E}">
        <p14:creationId xmlns:p14="http://schemas.microsoft.com/office/powerpoint/2010/main" val="2250545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2">
            <a:extLst>
              <a:ext uri="{FF2B5EF4-FFF2-40B4-BE49-F238E27FC236}">
                <a16:creationId xmlns:a16="http://schemas.microsoft.com/office/drawing/2014/main" id="{9F388D85-8356-08A8-590B-954FF3788C58}"/>
              </a:ext>
            </a:extLst>
          </p:cNvPr>
          <p:cNvSpPr txBox="1">
            <a:spLocks/>
          </p:cNvSpPr>
          <p:nvPr/>
        </p:nvSpPr>
        <p:spPr>
          <a:xfrm>
            <a:off x="993228" y="1467505"/>
            <a:ext cx="10247586" cy="464688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Project success is often measured in terms of customer/sponsor satisfaction.</a:t>
            </a:r>
          </a:p>
          <a:p>
            <a:pPr algn="just">
              <a:lnSpc>
                <a:spcPct val="150000"/>
              </a:lnSpc>
            </a:pPr>
            <a:r>
              <a:rPr lang="en-US" dirty="0">
                <a:latin typeface="Times New Roman" panose="02020603050405020304" pitchFamily="18" charset="0"/>
                <a:cs typeface="Times New Roman" panose="02020603050405020304" pitchFamily="18" charset="0"/>
              </a:rPr>
              <a:t>Project sponsors often rank scope, time, and cost goals in order of importance and provide guidelines on how to balance the triple constraint.</a:t>
            </a:r>
          </a:p>
          <a:p>
            <a:pPr algn="just">
              <a:lnSpc>
                <a:spcPct val="150000"/>
              </a:lnSpc>
            </a:pPr>
            <a:r>
              <a:rPr lang="en-US" dirty="0">
                <a:latin typeface="Times New Roman" panose="02020603050405020304" pitchFamily="18" charset="0"/>
                <a:cs typeface="Times New Roman" panose="02020603050405020304" pitchFamily="18" charset="0"/>
              </a:rPr>
              <a:t>This ranking can be shown in an expectations management matrix to help clarify expectations.</a:t>
            </a:r>
          </a:p>
          <a:p>
            <a:pPr marL="109537" indent="0">
              <a:lnSpc>
                <a:spcPct val="150000"/>
              </a:lnSpc>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
        <p:nvSpPr>
          <p:cNvPr id="3" name="Title 1">
            <a:extLst>
              <a:ext uri="{FF2B5EF4-FFF2-40B4-BE49-F238E27FC236}">
                <a16:creationId xmlns:a16="http://schemas.microsoft.com/office/drawing/2014/main" id="{FA550B79-F154-5493-9AD5-9B8BFDBA6184}"/>
              </a:ext>
            </a:extLst>
          </p:cNvPr>
          <p:cNvSpPr txBox="1">
            <a:spLocks/>
          </p:cNvSpPr>
          <p:nvPr/>
        </p:nvSpPr>
        <p:spPr>
          <a:xfrm>
            <a:off x="2869325" y="701565"/>
            <a:ext cx="6211613" cy="62799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3. Managing Stakeholder Engagement</a:t>
            </a:r>
          </a:p>
        </p:txBody>
      </p:sp>
    </p:spTree>
    <p:extLst>
      <p:ext uri="{BB962C8B-B14F-4D97-AF65-F5344CB8AC3E}">
        <p14:creationId xmlns:p14="http://schemas.microsoft.com/office/powerpoint/2010/main" val="2348544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57503" y="110726"/>
            <a:ext cx="11740056" cy="66901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85A881D3-8151-4B47-8AC3-CA4B836C75AA}"/>
              </a:ext>
            </a:extLst>
          </p:cNvPr>
          <p:cNvSpPr txBox="1">
            <a:spLocks/>
          </p:cNvSpPr>
          <p:nvPr/>
        </p:nvSpPr>
        <p:spPr>
          <a:xfrm>
            <a:off x="2249213" y="110725"/>
            <a:ext cx="7756635" cy="77662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Times New Roman" panose="02020603050405020304" pitchFamily="18" charset="0"/>
                <a:cs typeface="Times New Roman" panose="02020603050405020304" pitchFamily="18" charset="0"/>
              </a:rPr>
              <a:t>Table 3. Expectations Management Matrix</a:t>
            </a:r>
          </a:p>
        </p:txBody>
      </p:sp>
      <p:pic>
        <p:nvPicPr>
          <p:cNvPr id="3" name="Picture 2">
            <a:extLst>
              <a:ext uri="{FF2B5EF4-FFF2-40B4-BE49-F238E27FC236}">
                <a16:creationId xmlns:a16="http://schemas.microsoft.com/office/drawing/2014/main" id="{03962DF3-41BA-95CF-1F56-2511553006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504" y="630621"/>
            <a:ext cx="11676994" cy="6227379"/>
          </a:xfrm>
          <a:prstGeom prst="rect">
            <a:avLst/>
          </a:prstGeom>
        </p:spPr>
      </p:pic>
    </p:spTree>
    <p:extLst>
      <p:ext uri="{BB962C8B-B14F-4D97-AF65-F5344CB8AC3E}">
        <p14:creationId xmlns:p14="http://schemas.microsoft.com/office/powerpoint/2010/main" val="3949117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7427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34D0F1B8-1200-4D5D-5C14-DE298348CA0A}"/>
              </a:ext>
            </a:extLst>
          </p:cNvPr>
          <p:cNvSpPr txBox="1">
            <a:spLocks/>
          </p:cNvSpPr>
          <p:nvPr/>
        </p:nvSpPr>
        <p:spPr>
          <a:xfrm>
            <a:off x="1201245" y="1600200"/>
            <a:ext cx="10055334" cy="4280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Understanding the stakeholders’ expectations can help in managing issues.</a:t>
            </a:r>
          </a:p>
          <a:p>
            <a:pPr algn="just">
              <a:lnSpc>
                <a:spcPct val="150000"/>
              </a:lnSpc>
            </a:pPr>
            <a:r>
              <a:rPr lang="en-US" dirty="0">
                <a:latin typeface="Times New Roman" panose="02020603050405020304" pitchFamily="18" charset="0"/>
                <a:cs typeface="Times New Roman" panose="02020603050405020304" pitchFamily="18" charset="0"/>
              </a:rPr>
              <a:t>Issues should be documented in an </a:t>
            </a:r>
            <a:r>
              <a:rPr lang="en-US" b="1" dirty="0">
                <a:latin typeface="Times New Roman" panose="02020603050405020304" pitchFamily="18" charset="0"/>
                <a:cs typeface="Times New Roman" panose="02020603050405020304" pitchFamily="18" charset="0"/>
              </a:rPr>
              <a:t>issue log</a:t>
            </a:r>
            <a:r>
              <a:rPr lang="en-US" dirty="0">
                <a:latin typeface="Times New Roman" panose="02020603050405020304" pitchFamily="18" charset="0"/>
                <a:cs typeface="Times New Roman" panose="02020603050405020304" pitchFamily="18" charset="0"/>
              </a:rPr>
              <a:t>, a tool used to document, monitor, and track issues that need resolution.</a:t>
            </a:r>
          </a:p>
          <a:p>
            <a:pPr algn="just">
              <a:lnSpc>
                <a:spcPct val="150000"/>
              </a:lnSpc>
            </a:pPr>
            <a:r>
              <a:rPr lang="en-US" dirty="0">
                <a:latin typeface="Times New Roman" panose="02020603050405020304" pitchFamily="18" charset="0"/>
                <a:cs typeface="Times New Roman" panose="02020603050405020304" pitchFamily="18" charset="0"/>
              </a:rPr>
              <a:t>Unresolved issues can be a major source of conflict and result in stakeholder expectations not being met.</a:t>
            </a:r>
          </a:p>
          <a:p>
            <a:pPr algn="just">
              <a:lnSpc>
                <a:spcPct val="150000"/>
              </a:lnSpc>
            </a:pPr>
            <a:r>
              <a:rPr lang="en-US" dirty="0">
                <a:latin typeface="Times New Roman" panose="02020603050405020304" pitchFamily="18" charset="0"/>
                <a:cs typeface="Times New Roman" panose="02020603050405020304" pitchFamily="18" charset="0"/>
              </a:rPr>
              <a:t>Issue logs can address other knowledge areas as well.</a:t>
            </a:r>
          </a:p>
        </p:txBody>
      </p:sp>
      <p:sp>
        <p:nvSpPr>
          <p:cNvPr id="3" name="Title 2">
            <a:extLst>
              <a:ext uri="{FF2B5EF4-FFF2-40B4-BE49-F238E27FC236}">
                <a16:creationId xmlns:a16="http://schemas.microsoft.com/office/drawing/2014/main" id="{8AE46789-C6F5-D32C-A2C1-1E5EF64020D9}"/>
              </a:ext>
            </a:extLst>
          </p:cNvPr>
          <p:cNvSpPr txBox="1">
            <a:spLocks/>
          </p:cNvSpPr>
          <p:nvPr/>
        </p:nvSpPr>
        <p:spPr>
          <a:xfrm>
            <a:off x="1201245" y="685800"/>
            <a:ext cx="7173310" cy="6989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Issue Logs</a:t>
            </a:r>
          </a:p>
        </p:txBody>
      </p:sp>
    </p:spTree>
    <p:extLst>
      <p:ext uri="{BB962C8B-B14F-4D97-AF65-F5344CB8AC3E}">
        <p14:creationId xmlns:p14="http://schemas.microsoft.com/office/powerpoint/2010/main" val="4234999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0E541379-E70C-0F4A-9ECE-6A93984F6562}"/>
              </a:ext>
            </a:extLst>
          </p:cNvPr>
          <p:cNvSpPr txBox="1">
            <a:spLocks/>
          </p:cNvSpPr>
          <p:nvPr/>
        </p:nvSpPr>
        <p:spPr>
          <a:xfrm>
            <a:off x="2301767" y="685800"/>
            <a:ext cx="6842233" cy="62234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Table 4. Sample Issue Log</a:t>
            </a:r>
          </a:p>
        </p:txBody>
      </p:sp>
      <p:pic>
        <p:nvPicPr>
          <p:cNvPr id="3" name="Picture 2">
            <a:extLst>
              <a:ext uri="{FF2B5EF4-FFF2-40B4-BE49-F238E27FC236}">
                <a16:creationId xmlns:a16="http://schemas.microsoft.com/office/drawing/2014/main" id="{49218C4D-324B-AFA4-ED24-A171F2DEB8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0166" y="1346242"/>
            <a:ext cx="10499834" cy="4797317"/>
          </a:xfrm>
          <a:prstGeom prst="rect">
            <a:avLst/>
          </a:prstGeom>
        </p:spPr>
      </p:pic>
    </p:spTree>
    <p:extLst>
      <p:ext uri="{BB962C8B-B14F-4D97-AF65-F5344CB8AC3E}">
        <p14:creationId xmlns:p14="http://schemas.microsoft.com/office/powerpoint/2010/main" val="35895831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DBC2AC7B-C52B-6CFC-C684-15FE8CBAA0C9}"/>
              </a:ext>
            </a:extLst>
          </p:cNvPr>
          <p:cNvSpPr txBox="1">
            <a:spLocks/>
          </p:cNvSpPr>
          <p:nvPr/>
        </p:nvSpPr>
        <p:spPr>
          <a:xfrm>
            <a:off x="728663" y="1242918"/>
            <a:ext cx="10734674" cy="45745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Project managers are often faced with challenges, especially in managing stakeholders</a:t>
            </a:r>
          </a:p>
          <a:p>
            <a:r>
              <a:rPr lang="en-US" dirty="0">
                <a:latin typeface="Times New Roman" panose="02020603050405020304" pitchFamily="18" charset="0"/>
                <a:cs typeface="Times New Roman" panose="02020603050405020304" pitchFamily="18" charset="0"/>
              </a:rPr>
              <a:t>Sometimes they simply cannot meet requests from important stakeholders</a:t>
            </a:r>
          </a:p>
          <a:p>
            <a:r>
              <a:rPr lang="en-US" dirty="0">
                <a:latin typeface="Times New Roman" panose="02020603050405020304" pitchFamily="18" charset="0"/>
                <a:cs typeface="Times New Roman" panose="02020603050405020304" pitchFamily="18" charset="0"/>
              </a:rPr>
              <a:t>Suggestions for handling these situations include the following:</a:t>
            </a:r>
          </a:p>
          <a:p>
            <a:pPr lvl="1"/>
            <a:r>
              <a:rPr lang="en-US" dirty="0">
                <a:latin typeface="Times New Roman" panose="02020603050405020304" pitchFamily="18" charset="0"/>
                <a:cs typeface="Times New Roman" panose="02020603050405020304" pitchFamily="18" charset="0"/>
              </a:rPr>
              <a:t>Be clear from the start</a:t>
            </a:r>
          </a:p>
          <a:p>
            <a:pPr lvl="1"/>
            <a:r>
              <a:rPr lang="en-US" dirty="0">
                <a:latin typeface="Times New Roman" panose="02020603050405020304" pitchFamily="18" charset="0"/>
                <a:cs typeface="Times New Roman" panose="02020603050405020304" pitchFamily="18" charset="0"/>
              </a:rPr>
              <a:t>Explain the consequences</a:t>
            </a:r>
          </a:p>
          <a:p>
            <a:pPr lvl="1"/>
            <a:r>
              <a:rPr lang="en-US" dirty="0">
                <a:latin typeface="Times New Roman" panose="02020603050405020304" pitchFamily="18" charset="0"/>
                <a:cs typeface="Times New Roman" panose="02020603050405020304" pitchFamily="18" charset="0"/>
              </a:rPr>
              <a:t>Have a contingency plan  </a:t>
            </a:r>
            <a:r>
              <a:rPr lang="ar-EG" dirty="0">
                <a:latin typeface="Times New Roman" panose="02020603050405020304" pitchFamily="18" charset="0"/>
                <a:cs typeface="Times New Roman" panose="02020603050405020304" pitchFamily="18" charset="0"/>
              </a:rPr>
              <a:t>خطة طوارئ</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Avoid surprises</a:t>
            </a:r>
          </a:p>
          <a:p>
            <a:pPr lvl="1"/>
            <a:r>
              <a:rPr lang="en-US" dirty="0">
                <a:latin typeface="Times New Roman" panose="02020603050405020304" pitchFamily="18" charset="0"/>
                <a:cs typeface="Times New Roman" panose="02020603050405020304" pitchFamily="18" charset="0"/>
              </a:rPr>
              <a:t>Take a stand</a:t>
            </a:r>
            <a:r>
              <a:rPr lang="ar-EG" dirty="0">
                <a:latin typeface="Times New Roman" panose="02020603050405020304" pitchFamily="18" charset="0"/>
                <a:cs typeface="Times New Roman" panose="02020603050405020304" pitchFamily="18" charset="0"/>
              </a:rPr>
              <a:t>  أخذ موقف من شيء   </a:t>
            </a:r>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AC1EF084-670A-10AB-C435-518CE74E85BA}"/>
              </a:ext>
            </a:extLst>
          </p:cNvPr>
          <p:cNvSpPr txBox="1">
            <a:spLocks/>
          </p:cNvSpPr>
          <p:nvPr/>
        </p:nvSpPr>
        <p:spPr>
          <a:xfrm>
            <a:off x="4934606" y="621459"/>
            <a:ext cx="7404100" cy="5484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Best Practice</a:t>
            </a:r>
          </a:p>
        </p:txBody>
      </p:sp>
    </p:spTree>
    <p:extLst>
      <p:ext uri="{BB962C8B-B14F-4D97-AF65-F5344CB8AC3E}">
        <p14:creationId xmlns:p14="http://schemas.microsoft.com/office/powerpoint/2010/main" val="3278708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1">
            <a:extLst>
              <a:ext uri="{FF2B5EF4-FFF2-40B4-BE49-F238E27FC236}">
                <a16:creationId xmlns:a16="http://schemas.microsoft.com/office/drawing/2014/main" id="{77ADC8E5-0BD2-21CD-CA3A-31D24562E26D}"/>
              </a:ext>
            </a:extLst>
          </p:cNvPr>
          <p:cNvSpPr txBox="1">
            <a:spLocks/>
          </p:cNvSpPr>
          <p:nvPr/>
        </p:nvSpPr>
        <p:spPr>
          <a:xfrm>
            <a:off x="728663" y="1209420"/>
            <a:ext cx="10622510" cy="474994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You cannot control stakeholders, but you can control their level of engagement.</a:t>
            </a:r>
          </a:p>
          <a:p>
            <a:pPr algn="just">
              <a:lnSpc>
                <a:spcPct val="150000"/>
              </a:lnSpc>
            </a:pPr>
            <a:r>
              <a:rPr lang="en-US" dirty="0">
                <a:latin typeface="Times New Roman" panose="02020603050405020304" pitchFamily="18" charset="0"/>
                <a:cs typeface="Times New Roman" panose="02020603050405020304" pitchFamily="18" charset="0"/>
              </a:rPr>
              <a:t>Engagement involves a dialogue</a:t>
            </a:r>
            <a:r>
              <a:rPr lang="ar-EG" dirty="0">
                <a:latin typeface="Times New Roman" panose="02020603050405020304" pitchFamily="18" charset="0"/>
                <a:cs typeface="Times New Roman" panose="02020603050405020304" pitchFamily="18" charset="0"/>
              </a:rPr>
              <a:t>حوار </a:t>
            </a:r>
            <a:r>
              <a:rPr lang="en-US" dirty="0">
                <a:latin typeface="Times New Roman" panose="02020603050405020304" pitchFamily="18" charset="0"/>
                <a:cs typeface="Times New Roman" panose="02020603050405020304" pitchFamily="18" charset="0"/>
              </a:rPr>
              <a:t> in which people seek understanding and solutions to issues of mutual concern.</a:t>
            </a:r>
          </a:p>
          <a:p>
            <a:pPr algn="just">
              <a:lnSpc>
                <a:spcPct val="150000"/>
              </a:lnSpc>
            </a:pPr>
            <a:r>
              <a:rPr lang="en-US" dirty="0">
                <a:latin typeface="Times New Roman" panose="02020603050405020304" pitchFamily="18" charset="0"/>
                <a:cs typeface="Times New Roman" panose="02020603050405020304" pitchFamily="18" charset="0"/>
              </a:rPr>
              <a:t>Many teachers are familiar with various techniques for engaging students.</a:t>
            </a:r>
          </a:p>
          <a:p>
            <a:pPr algn="just">
              <a:lnSpc>
                <a:spcPct val="150000"/>
              </a:lnSpc>
            </a:pPr>
            <a:r>
              <a:rPr lang="en-US" dirty="0">
                <a:latin typeface="Times New Roman" panose="02020603050405020304" pitchFamily="18" charset="0"/>
                <a:cs typeface="Times New Roman" panose="02020603050405020304" pitchFamily="18" charset="0"/>
              </a:rPr>
              <a:t>It is important to set the proper tone at the start of a class or project.</a:t>
            </a:r>
          </a:p>
        </p:txBody>
      </p:sp>
      <p:sp>
        <p:nvSpPr>
          <p:cNvPr id="5" name="Title 2">
            <a:extLst>
              <a:ext uri="{FF2B5EF4-FFF2-40B4-BE49-F238E27FC236}">
                <a16:creationId xmlns:a16="http://schemas.microsoft.com/office/drawing/2014/main" id="{8D4B0203-63FB-EAE9-AD45-DF9051C09D78}"/>
              </a:ext>
            </a:extLst>
          </p:cNvPr>
          <p:cNvSpPr txBox="1">
            <a:spLocks/>
          </p:cNvSpPr>
          <p:nvPr/>
        </p:nvSpPr>
        <p:spPr>
          <a:xfrm>
            <a:off x="2159875" y="501350"/>
            <a:ext cx="7220607" cy="66101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4. Controlling Stakeholder Engagement</a:t>
            </a:r>
          </a:p>
        </p:txBody>
      </p:sp>
    </p:spTree>
    <p:extLst>
      <p:ext uri="{BB962C8B-B14F-4D97-AF65-F5344CB8AC3E}">
        <p14:creationId xmlns:p14="http://schemas.microsoft.com/office/powerpoint/2010/main" val="963731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1">
            <a:extLst>
              <a:ext uri="{FF2B5EF4-FFF2-40B4-BE49-F238E27FC236}">
                <a16:creationId xmlns:a16="http://schemas.microsoft.com/office/drawing/2014/main" id="{C2B8C0C5-3601-7137-F9BC-0B3D5A765289}"/>
              </a:ext>
            </a:extLst>
          </p:cNvPr>
          <p:cNvSpPr txBox="1">
            <a:spLocks/>
          </p:cNvSpPr>
          <p:nvPr/>
        </p:nvSpPr>
        <p:spPr>
          <a:xfrm>
            <a:off x="728662" y="1324303"/>
            <a:ext cx="10734674" cy="4748602"/>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If a teacher (or manager) does nothing but lecture on the first day of class (or at meetings) or criticizes the first person who offers a comment, students (or workers) will quickly decide that their best strategy is to keep quiet and maybe not even attend the class (or meetings).</a:t>
            </a:r>
          </a:p>
          <a:p>
            <a:pPr algn="just">
              <a:lnSpc>
                <a:spcPct val="150000"/>
              </a:lnSpc>
            </a:pPr>
            <a:r>
              <a:rPr lang="en-US" dirty="0">
                <a:latin typeface="Times New Roman" panose="02020603050405020304" pitchFamily="18" charset="0"/>
                <a:cs typeface="Times New Roman" panose="02020603050405020304" pitchFamily="18" charset="0"/>
              </a:rPr>
              <a:t>On the other hand, if the teacher (or manager) uses a lot of activities to get all participants to speak or use technology to participate, they will expect to be active participants in future classes (or meetings).</a:t>
            </a:r>
          </a:p>
        </p:txBody>
      </p:sp>
      <p:sp>
        <p:nvSpPr>
          <p:cNvPr id="5" name="Title 2">
            <a:extLst>
              <a:ext uri="{FF2B5EF4-FFF2-40B4-BE49-F238E27FC236}">
                <a16:creationId xmlns:a16="http://schemas.microsoft.com/office/drawing/2014/main" id="{F07940FA-AAD2-C620-06E2-44FA871B2020}"/>
              </a:ext>
            </a:extLst>
          </p:cNvPr>
          <p:cNvSpPr txBox="1">
            <a:spLocks/>
          </p:cNvSpPr>
          <p:nvPr/>
        </p:nvSpPr>
        <p:spPr>
          <a:xfrm>
            <a:off x="2714296" y="627159"/>
            <a:ext cx="6763407" cy="738565"/>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Example of Engaging or Not Engaging Students (or Other Stakeholders)</a:t>
            </a:r>
          </a:p>
        </p:txBody>
      </p:sp>
    </p:spTree>
    <p:extLst>
      <p:ext uri="{BB962C8B-B14F-4D97-AF65-F5344CB8AC3E}">
        <p14:creationId xmlns:p14="http://schemas.microsoft.com/office/powerpoint/2010/main" val="751845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7380" y="173420"/>
            <a:ext cx="12114620" cy="63692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1">
            <a:extLst>
              <a:ext uri="{FF2B5EF4-FFF2-40B4-BE49-F238E27FC236}">
                <a16:creationId xmlns:a16="http://schemas.microsoft.com/office/drawing/2014/main" id="{407E220A-6D20-57CC-FFE7-1786F234A0F0}"/>
              </a:ext>
            </a:extLst>
          </p:cNvPr>
          <p:cNvSpPr txBox="1">
            <a:spLocks/>
          </p:cNvSpPr>
          <p:nvPr/>
        </p:nvSpPr>
        <p:spPr>
          <a:xfrm>
            <a:off x="492485" y="979858"/>
            <a:ext cx="10911543" cy="214421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sz="2800" dirty="0">
                <a:latin typeface="Times New Roman" panose="02020603050405020304" pitchFamily="18" charset="0"/>
                <a:cs typeface="Times New Roman" panose="02020603050405020304" pitchFamily="18" charset="0"/>
              </a:rPr>
              <a:t>Key stakeholders should be invited to actively participate in a kick-off meeting rather than merely attending it.</a:t>
            </a:r>
          </a:p>
          <a:p>
            <a:pPr algn="just"/>
            <a:r>
              <a:rPr lang="en-US" sz="2800" dirty="0">
                <a:latin typeface="Times New Roman" panose="02020603050405020304" pitchFamily="18" charset="0"/>
                <a:cs typeface="Times New Roman" panose="02020603050405020304" pitchFamily="18" charset="0"/>
              </a:rPr>
              <a:t>The project manager should emphasize that a dialogue is expected at the meeting, including texts or whatever means of communication the stakeholders prefer. The project manager should also meet with important stakeholders before the kick-off meeting.</a:t>
            </a:r>
          </a:p>
          <a:p>
            <a:pPr algn="just"/>
            <a:r>
              <a:rPr lang="en-US" sz="2800" dirty="0">
                <a:latin typeface="Times New Roman" panose="02020603050405020304" pitchFamily="18" charset="0"/>
                <a:cs typeface="Times New Roman" panose="02020603050405020304" pitchFamily="18" charset="0"/>
              </a:rPr>
              <a:t>The project schedule should include activities and deliverables related to stakeholder engagement, such as surveys, reviews, demonstrations, and sign-offs.</a:t>
            </a:r>
          </a:p>
          <a:p>
            <a:pPr marL="0" indent="0" algn="just">
              <a:buFont typeface="Arial" pitchFamily="34" charset="0"/>
              <a:buNone/>
            </a:pPr>
            <a:r>
              <a:rPr lang="ar-EG" sz="2800" dirty="0">
                <a:latin typeface="Times New Roman" panose="02020603050405020304" pitchFamily="18" charset="0"/>
                <a:cs typeface="Times New Roman" panose="02020603050405020304" pitchFamily="18" charset="0"/>
              </a:rPr>
              <a:t>يجب أن يتضمن الجدول الزمني للمشروع الأنشطة والمخرجات المتعلقة بإشراك أصحاب المصلحة ، مثل الاستطلاعات والمراجعات والعروض التوضيحية والتوقيعات.</a:t>
            </a:r>
            <a:endParaRPr lang="en-US" sz="2800" dirty="0">
              <a:latin typeface="Times New Roman" panose="02020603050405020304" pitchFamily="18" charset="0"/>
              <a:cs typeface="Times New Roman" panose="02020603050405020304" pitchFamily="18" charset="0"/>
            </a:endParaRPr>
          </a:p>
        </p:txBody>
      </p:sp>
      <p:sp>
        <p:nvSpPr>
          <p:cNvPr id="5" name="Title 2">
            <a:extLst>
              <a:ext uri="{FF2B5EF4-FFF2-40B4-BE49-F238E27FC236}">
                <a16:creationId xmlns:a16="http://schemas.microsoft.com/office/drawing/2014/main" id="{F26E387B-0169-CDEE-BC1E-C274A8C7C030}"/>
              </a:ext>
            </a:extLst>
          </p:cNvPr>
          <p:cNvSpPr txBox="1">
            <a:spLocks/>
          </p:cNvSpPr>
          <p:nvPr/>
        </p:nvSpPr>
        <p:spPr>
          <a:xfrm>
            <a:off x="255277" y="315311"/>
            <a:ext cx="11385958" cy="36100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Ways to Control Engagement</a:t>
            </a:r>
          </a:p>
        </p:txBody>
      </p:sp>
    </p:spTree>
    <p:extLst>
      <p:ext uri="{BB962C8B-B14F-4D97-AF65-F5344CB8AC3E}">
        <p14:creationId xmlns:p14="http://schemas.microsoft.com/office/powerpoint/2010/main" val="251228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Picture 1" descr="Midocean 02-03">
            <a:extLst>
              <a:ext uri="{FF2B5EF4-FFF2-40B4-BE49-F238E27FC236}">
                <a16:creationId xmlns:a16="http://schemas.microsoft.com/office/drawing/2014/main" id="{F8F33D5D-76D1-703C-686D-B20A01166EF6}"/>
              </a:ext>
            </a:extLst>
          </p:cNvPr>
          <p:cNvPicPr>
            <a:picLocks noChangeAspect="1"/>
          </p:cNvPicPr>
          <p:nvPr/>
        </p:nvPicPr>
        <p:blipFill>
          <a:blip r:embed="rId6"/>
          <a:stretch>
            <a:fillRect/>
          </a:stretch>
        </p:blipFill>
        <p:spPr>
          <a:xfrm>
            <a:off x="9120860" y="-297328"/>
            <a:ext cx="2734586" cy="18233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E92B81-5EF5-48DD-BA21-09AF698C5F8E}"/>
</file>

<file path=customXml/itemProps2.xml><?xml version="1.0" encoding="utf-8"?>
<ds:datastoreItem xmlns:ds="http://schemas.openxmlformats.org/officeDocument/2006/customXml" ds:itemID="{981CF687-149B-4617-AAEE-8087B7CA0E02}"/>
</file>

<file path=customXml/itemProps3.xml><?xml version="1.0" encoding="utf-8"?>
<ds:datastoreItem xmlns:ds="http://schemas.openxmlformats.org/officeDocument/2006/customXml" ds:itemID="{4514F7B9-3308-4102-AF35-9F74824A8B05}"/>
</file>

<file path=docProps/app.xml><?xml version="1.0" encoding="utf-8"?>
<Properties xmlns="http://schemas.openxmlformats.org/officeDocument/2006/extended-properties" xmlns:vt="http://schemas.openxmlformats.org/officeDocument/2006/docPropsVTypes">
  <TotalTime>834</TotalTime>
  <Words>2416</Words>
  <Application>Microsoft Office PowerPoint</Application>
  <PresentationFormat>Widescreen</PresentationFormat>
  <Paragraphs>166</Paragraphs>
  <Slides>36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28</cp:revision>
  <dcterms:created xsi:type="dcterms:W3CDTF">2023-04-29T09:08:23Z</dcterms:created>
  <dcterms:modified xsi:type="dcterms:W3CDTF">2024-06-07T08:09:28Z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