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9"/>
  </p:notesMasterIdLst>
  <p:sldIdLst>
    <p:sldId id="480" r:id="rId2"/>
    <p:sldId id="303" r:id="rId3"/>
    <p:sldId id="548" r:id="rId4"/>
    <p:sldId id="720" r:id="rId5"/>
    <p:sldId id="721" r:id="rId6"/>
    <p:sldId id="722" r:id="rId7"/>
    <p:sldId id="723" r:id="rId8"/>
    <p:sldId id="724" r:id="rId9"/>
    <p:sldId id="726" r:id="rId10"/>
    <p:sldId id="727" r:id="rId11"/>
    <p:sldId id="725" r:id="rId12"/>
    <p:sldId id="728" r:id="rId13"/>
    <p:sldId id="729" r:id="rId14"/>
    <p:sldId id="730" r:id="rId15"/>
    <p:sldId id="731" r:id="rId16"/>
    <p:sldId id="732" r:id="rId17"/>
    <p:sldId id="733" r:id="rId18"/>
    <p:sldId id="734" r:id="rId19"/>
    <p:sldId id="735" r:id="rId20"/>
    <p:sldId id="739" r:id="rId21"/>
    <p:sldId id="740" r:id="rId22"/>
    <p:sldId id="744" r:id="rId23"/>
    <p:sldId id="742" r:id="rId24"/>
    <p:sldId id="741" r:id="rId25"/>
    <p:sldId id="743" r:id="rId26"/>
    <p:sldId id="745" r:id="rId27"/>
    <p:sldId id="746" r:id="rId28"/>
    <p:sldId id="747" r:id="rId29"/>
    <p:sldId id="748" r:id="rId30"/>
    <p:sldId id="749" r:id="rId31"/>
    <p:sldId id="750" r:id="rId32"/>
    <p:sldId id="751" r:id="rId33"/>
    <p:sldId id="752" r:id="rId34"/>
    <p:sldId id="753" r:id="rId35"/>
    <p:sldId id="754" r:id="rId36"/>
    <p:sldId id="755" r:id="rId37"/>
    <p:sldId id="756" r:id="rId38"/>
    <p:sldId id="757" r:id="rId39"/>
    <p:sldId id="758" r:id="rId40"/>
    <p:sldId id="759" r:id="rId41"/>
    <p:sldId id="760" r:id="rId42"/>
    <p:sldId id="761" r:id="rId43"/>
    <p:sldId id="764" r:id="rId44"/>
    <p:sldId id="762" r:id="rId45"/>
    <p:sldId id="765" r:id="rId46"/>
    <p:sldId id="763" r:id="rId47"/>
    <p:sldId id="349"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48"/>
            <p14:sldId id="720"/>
            <p14:sldId id="721"/>
            <p14:sldId id="722"/>
            <p14:sldId id="723"/>
            <p14:sldId id="724"/>
            <p14:sldId id="726"/>
            <p14:sldId id="727"/>
            <p14:sldId id="725"/>
            <p14:sldId id="728"/>
            <p14:sldId id="729"/>
            <p14:sldId id="730"/>
            <p14:sldId id="731"/>
            <p14:sldId id="732"/>
            <p14:sldId id="733"/>
            <p14:sldId id="734"/>
            <p14:sldId id="735"/>
            <p14:sldId id="739"/>
            <p14:sldId id="740"/>
            <p14:sldId id="744"/>
            <p14:sldId id="742"/>
            <p14:sldId id="741"/>
            <p14:sldId id="743"/>
            <p14:sldId id="745"/>
            <p14:sldId id="746"/>
            <p14:sldId id="747"/>
            <p14:sldId id="748"/>
            <p14:sldId id="749"/>
            <p14:sldId id="750"/>
            <p14:sldId id="751"/>
            <p14:sldId id="752"/>
            <p14:sldId id="753"/>
            <p14:sldId id="754"/>
            <p14:sldId id="755"/>
            <p14:sldId id="756"/>
            <p14:sldId id="757"/>
            <p14:sldId id="758"/>
            <p14:sldId id="759"/>
            <p14:sldId id="760"/>
            <p14:sldId id="761"/>
            <p14:sldId id="764"/>
            <p14:sldId id="762"/>
            <p14:sldId id="765"/>
            <p14:sldId id="763"/>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AE3F3"/>
    <a:srgbClr val="F2F2F2"/>
    <a:srgbClr val="78D3E8"/>
    <a:srgbClr val="4472C4"/>
    <a:srgbClr val="2F528F"/>
    <a:srgbClr val="F3A9EC"/>
    <a:srgbClr val="2D3956"/>
    <a:srgbClr val="852F4A"/>
    <a:srgbClr val="000000"/>
    <a:srgbClr val="669BB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3929" autoAdjust="0"/>
    <p:restoredTop sz="53272" autoAdjust="0"/>
  </p:normalViewPr>
  <p:slideViewPr>
    <p:cSldViewPr snapToGrid="0">
      <p:cViewPr varScale="1">
        <p:scale>
          <a:sx n="33" d="100"/>
          <a:sy n="33" d="100"/>
        </p:scale>
        <p:origin x="980" y="36"/>
      </p:cViewPr>
      <p:guideLst/>
    </p:cSldViewPr>
  </p:slideViewPr>
  <p:notesTextViewPr>
    <p:cViewPr>
      <p:scale>
        <a:sx n="150" d="100"/>
        <a:sy n="15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4/9/2024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253331924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1973008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365372078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25727099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27048953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89531163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379764526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251504642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36016508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120010400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35273819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157430134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31278264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201660001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60737692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270495086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419160702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66873242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178986112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179603747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182376775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194027563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176309788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219744161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279837301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200622261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120696954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85832399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321986626"/>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97418638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765662781"/>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3890400904"/>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45</a:t>
            </a:fld>
            <a:endParaRPr lang="en-US"/>
          </a:p>
        </p:txBody>
      </p:sp>
    </p:spTree>
    <p:extLst>
      <p:ext uri="{BB962C8B-B14F-4D97-AF65-F5344CB8AC3E}">
        <p14:creationId xmlns:p14="http://schemas.microsoft.com/office/powerpoint/2010/main" val="1091654554"/>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46</a:t>
            </a:fld>
            <a:endParaRPr lang="en-US"/>
          </a:p>
        </p:txBody>
      </p:sp>
    </p:spTree>
    <p:extLst>
      <p:ext uri="{BB962C8B-B14F-4D97-AF65-F5344CB8AC3E}">
        <p14:creationId xmlns:p14="http://schemas.microsoft.com/office/powerpoint/2010/main" val="3268967951"/>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88088B5-5D3D-41C5-9929-9FAB3A249D9E}" type="slidenum">
              <a:rPr lang="en-US" smtClean="0"/>
              <a:t>47</a:t>
            </a:fld>
            <a:endParaRPr lang="en-US"/>
          </a:p>
        </p:txBody>
      </p:sp>
    </p:spTree>
    <p:extLst>
      <p:ext uri="{BB962C8B-B14F-4D97-AF65-F5344CB8AC3E}">
        <p14:creationId xmlns:p14="http://schemas.microsoft.com/office/powerpoint/2010/main" val="139851631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4/9/2024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a:xfrm>
            <a:off x="2464068" y="0"/>
            <a:ext cx="8889732" cy="1325563"/>
          </a:xfrm>
        </p:spPr>
        <p:txBody>
          <a:bodyPr/>
          <a:lstStyle>
            <a:lvl1pPr>
              <a:defRPr b="1"/>
            </a:lvl1pPr>
          </a:lstStyle>
          <a:p>
            <a:r>
              <a:rPr lang="en-US" dirty="0"/>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4/9/2024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
        <p:nvSpPr>
          <p:cNvPr id="7" name="Rectangle: Rounded Corners 22">
            <a:extLst>
              <a:ext uri="{FF2B5EF4-FFF2-40B4-BE49-F238E27FC236}">
                <a16:creationId xmlns:a16="http://schemas.microsoft.com/office/drawing/2014/main" id="{52297C4B-84D7-EDC8-F6F6-53F29890AA2A}"/>
              </a:ext>
            </a:extLst>
          </p:cNvPr>
          <p:cNvSpPr/>
          <p:nvPr userDrawn="1"/>
        </p:nvSpPr>
        <p:spPr>
          <a:xfrm>
            <a:off x="8086188" y="996478"/>
            <a:ext cx="4105812" cy="490867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Rounded Corners 24">
            <a:extLst>
              <a:ext uri="{FF2B5EF4-FFF2-40B4-BE49-F238E27FC236}">
                <a16:creationId xmlns:a16="http://schemas.microsoft.com/office/drawing/2014/main" id="{FE1BA4EE-2B88-B99F-6A81-884E42CCA968}"/>
              </a:ext>
            </a:extLst>
          </p:cNvPr>
          <p:cNvSpPr/>
          <p:nvPr userDrawn="1"/>
        </p:nvSpPr>
        <p:spPr>
          <a:xfrm>
            <a:off x="66260" y="1417983"/>
            <a:ext cx="12099235" cy="532737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320473791"/>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4/9/2024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4/9/2024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4/9/2024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a:xfrm>
            <a:off x="2454442" y="365125"/>
            <a:ext cx="8899357" cy="1325563"/>
          </a:xfrm>
        </p:spPr>
        <p:txBody>
          <a:bodyPr/>
          <a:lstStyle>
            <a:lvl1pPr>
              <a:defRPr b="1"/>
            </a:lvl1p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4/9/2024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
        <p:nvSpPr>
          <p:cNvPr id="6" name="Rectangle: Rounded Corners 22">
            <a:extLst>
              <a:ext uri="{FF2B5EF4-FFF2-40B4-BE49-F238E27FC236}">
                <a16:creationId xmlns:a16="http://schemas.microsoft.com/office/drawing/2014/main" id="{52297C4B-84D7-EDC8-F6F6-53F29890AA2A}"/>
              </a:ext>
            </a:extLst>
          </p:cNvPr>
          <p:cNvSpPr/>
          <p:nvPr userDrawn="1"/>
        </p:nvSpPr>
        <p:spPr>
          <a:xfrm>
            <a:off x="8086188" y="996478"/>
            <a:ext cx="4105812" cy="490867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Rectangle: Rounded Corners 24">
            <a:extLst>
              <a:ext uri="{FF2B5EF4-FFF2-40B4-BE49-F238E27FC236}">
                <a16:creationId xmlns:a16="http://schemas.microsoft.com/office/drawing/2014/main" id="{FE1BA4EE-2B88-B99F-6A81-884E42CCA968}"/>
              </a:ext>
            </a:extLst>
          </p:cNvPr>
          <p:cNvSpPr/>
          <p:nvPr userDrawn="1"/>
        </p:nvSpPr>
        <p:spPr>
          <a:xfrm>
            <a:off x="66260" y="1417983"/>
            <a:ext cx="12099235" cy="532737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459313348"/>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4/9/2024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
        <p:nvSpPr>
          <p:cNvPr id="5" name="Rectangle: Rounded Corners 22">
            <a:extLst>
              <a:ext uri="{FF2B5EF4-FFF2-40B4-BE49-F238E27FC236}">
                <a16:creationId xmlns:a16="http://schemas.microsoft.com/office/drawing/2014/main" id="{52297C4B-84D7-EDC8-F6F6-53F29890AA2A}"/>
              </a:ext>
            </a:extLst>
          </p:cNvPr>
          <p:cNvSpPr/>
          <p:nvPr userDrawn="1"/>
        </p:nvSpPr>
        <p:spPr>
          <a:xfrm>
            <a:off x="8086188" y="996478"/>
            <a:ext cx="4105812" cy="490867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FE1BA4EE-2B88-B99F-6A81-884E42CCA968}"/>
              </a:ext>
            </a:extLst>
          </p:cNvPr>
          <p:cNvSpPr/>
          <p:nvPr userDrawn="1"/>
        </p:nvSpPr>
        <p:spPr>
          <a:xfrm>
            <a:off x="66260" y="1417983"/>
            <a:ext cx="12099235" cy="532737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947763121"/>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4/9/2024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4/9/2024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4/9/2024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4/9/2024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02167" y="228600"/>
            <a:ext cx="11387667"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402168" y="1600200"/>
            <a:ext cx="5592233" cy="44989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1" y="1600200"/>
            <a:ext cx="5592233" cy="44989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154"/>
          <p:cNvSpPr>
            <a:spLocks noGrp="1" noChangeArrowheads="1"/>
          </p:cNvSpPr>
          <p:nvPr>
            <p:ph type="dt" sz="half" idx="10"/>
          </p:nvPr>
        </p:nvSpPr>
        <p:spPr>
          <a:ln/>
        </p:spPr>
        <p:txBody>
          <a:bodyPr/>
          <a:lstStyle>
            <a:lvl1pPr>
              <a:defRPr/>
            </a:lvl1pPr>
          </a:lstStyle>
          <a:p>
            <a:pPr>
              <a:defRPr/>
            </a:pPr>
            <a:fld id="{D0EC324E-C280-41FE-BEFA-935983AC5C07}" type="datetime1">
              <a:rPr lang="en-US"/>
              <a:pPr>
                <a:defRPr/>
              </a:pPr>
              <a:t>4/9/2024</a:t>
            </a:fld>
            <a:endParaRPr lang="en-US"/>
          </a:p>
        </p:txBody>
      </p:sp>
      <p:sp>
        <p:nvSpPr>
          <p:cNvPr id="6" name="Rectangle 155"/>
          <p:cNvSpPr>
            <a:spLocks noGrp="1" noChangeArrowheads="1"/>
          </p:cNvSpPr>
          <p:nvPr>
            <p:ph type="ftr" sz="quarter" idx="11"/>
          </p:nvPr>
        </p:nvSpPr>
        <p:spPr>
          <a:ln/>
        </p:spPr>
        <p:txBody>
          <a:bodyPr/>
          <a:lstStyle>
            <a:lvl1pPr>
              <a:defRPr/>
            </a:lvl1pPr>
          </a:lstStyle>
          <a:p>
            <a:pPr>
              <a:defRPr/>
            </a:pPr>
            <a:endParaRPr lang="en-US"/>
          </a:p>
        </p:txBody>
      </p:sp>
      <p:sp>
        <p:nvSpPr>
          <p:cNvPr id="7" name="Rectangle 156"/>
          <p:cNvSpPr>
            <a:spLocks noGrp="1" noChangeArrowheads="1"/>
          </p:cNvSpPr>
          <p:nvPr>
            <p:ph type="sldNum" sz="quarter" idx="12"/>
          </p:nvPr>
        </p:nvSpPr>
        <p:spPr>
          <a:ln/>
        </p:spPr>
        <p:txBody>
          <a:bodyPr/>
          <a:lstStyle>
            <a:lvl1pPr>
              <a:defRPr/>
            </a:lvl1pPr>
          </a:lstStyle>
          <a:p>
            <a:fld id="{20764552-6650-4DA3-B003-6458E5726C76}" type="slidenum">
              <a:rPr lang="en-US" altLang="en-US"/>
              <a:pPr/>
              <a:t>‹#›</a:t>
            </a:fld>
            <a:endParaRPr lang="en-US" altLang="en-US"/>
          </a:p>
        </p:txBody>
      </p:sp>
    </p:spTree>
    <p:extLst>
      <p:ext uri="{BB962C8B-B14F-4D97-AF65-F5344CB8AC3E}">
        <p14:creationId xmlns:p14="http://schemas.microsoft.com/office/powerpoint/2010/main" val="26958930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4/9/2024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pic>
        <p:nvPicPr>
          <p:cNvPr id="7" name="Graphic 21">
            <a:extLst>
              <a:ext uri="{FF2B5EF4-FFF2-40B4-BE49-F238E27FC236}">
                <a16:creationId xmlns:a16="http://schemas.microsoft.com/office/drawing/2014/main" id="{9E2D4076-17ED-0606-9EEA-9B0B4141C854}"/>
              </a:ext>
            </a:extLst>
          </p:cNvPr>
          <p:cNvPicPr>
            <a:picLocks noChangeAspect="1"/>
          </p:cNvPicPr>
          <p:nvPr userDrawn="1"/>
        </p:nvPicPr>
        <p:blipFill rotWithShape="1">
          <a:blip r:embed="rId19"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7" r:id="rId15"/>
    <p:sldLayoutId id="2147483668" r:id="rId16"/>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hyperlink" Target="https://www.mathworks.com/discovery/image-segmentation.html" TargetMode="Externa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13.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20.png"/></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image" Target="../media/image22.png"/></Relationships>
</file>

<file path=ppt/slides/_rels/slide2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8.xml"/><Relationship Id="rId1" Type="http://schemas.openxmlformats.org/officeDocument/2006/relationships/slideLayout" Target="../slideLayouts/slideLayout2.xml"/><Relationship Id="rId4" Type="http://schemas.openxmlformats.org/officeDocument/2006/relationships/image" Target="../media/image24.png"/></Relationships>
</file>

<file path=ppt/slides/_rels/slide21.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21.xml"/><Relationship Id="rId1" Type="http://schemas.openxmlformats.org/officeDocument/2006/relationships/slideLayout" Target="../slideLayouts/slideLayout2.xml"/><Relationship Id="rId5" Type="http://schemas.openxmlformats.org/officeDocument/2006/relationships/image" Target="../media/image31.png"/><Relationship Id="rId4" Type="http://schemas.openxmlformats.org/officeDocument/2006/relationships/image" Target="../media/image30.png"/></Relationships>
</file>

<file path=ppt/slides/_rels/slide27.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22.xml"/><Relationship Id="rId1" Type="http://schemas.openxmlformats.org/officeDocument/2006/relationships/slideLayout" Target="../slideLayouts/slideLayout2.xml"/><Relationship Id="rId4" Type="http://schemas.openxmlformats.org/officeDocument/2006/relationships/image" Target="../media/image33.jpeg"/></Relationships>
</file>

<file path=ppt/slides/_rels/slide28.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23.xml"/><Relationship Id="rId1" Type="http://schemas.openxmlformats.org/officeDocument/2006/relationships/slideLayout" Target="../slideLayouts/slideLayout2.xml"/><Relationship Id="rId4" Type="http://schemas.microsoft.com/office/2007/relationships/hdphoto" Target="../media/hdphoto1.wdp"/></Relationships>
</file>

<file path=ppt/slides/_rels/slide29.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24.xml"/><Relationship Id="rId1" Type="http://schemas.openxmlformats.org/officeDocument/2006/relationships/slideLayout" Target="../slideLayouts/slideLayout2.xml"/><Relationship Id="rId4" Type="http://schemas.openxmlformats.org/officeDocument/2006/relationships/image" Target="../media/image36.png"/></Relationships>
</file>

<file path=ppt/slides/_rels/slide30.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28.xml"/><Relationship Id="rId1" Type="http://schemas.openxmlformats.org/officeDocument/2006/relationships/slideLayout" Target="../slideLayouts/slideLayout2.xml"/><Relationship Id="rId5" Type="http://schemas.openxmlformats.org/officeDocument/2006/relationships/image" Target="../media/image40.png"/><Relationship Id="rId4" Type="http://schemas.microsoft.com/office/2007/relationships/hdphoto" Target="../media/hdphoto1.wdp"/></Relationships>
</file>

<file path=ppt/slides/_rels/slide34.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notesSlide" Target="../notesSlides/notesSlide33.xml"/><Relationship Id="rId1" Type="http://schemas.openxmlformats.org/officeDocument/2006/relationships/slideLayout" Target="../slideLayouts/slideLayout2.xml"/><Relationship Id="rId4" Type="http://schemas.openxmlformats.org/officeDocument/2006/relationships/hyperlink" Target="https://www.sciencedirect.com/science/article/pii/S1047320315000206" TargetMode="Externa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34.xml"/><Relationship Id="rId1" Type="http://schemas.openxmlformats.org/officeDocument/2006/relationships/slideLayout" Target="../slideLayouts/slideLayout2.xml"/><Relationship Id="rId4" Type="http://schemas.openxmlformats.org/officeDocument/2006/relationships/image" Target="../media/image45.png"/></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36.xml"/><Relationship Id="rId1" Type="http://schemas.openxmlformats.org/officeDocument/2006/relationships/slideLayout" Target="../slideLayouts/slideLayout2.xml"/><Relationship Id="rId4" Type="http://schemas.openxmlformats.org/officeDocument/2006/relationships/image" Target="../media/image45.png"/></Relationships>
</file>

<file path=ppt/slides/_rels/slide47.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46.jpeg"/><Relationship Id="rId7" Type="http://schemas.openxmlformats.org/officeDocument/2006/relationships/image" Target="../media/image6.png"/><Relationship Id="rId2" Type="http://schemas.openxmlformats.org/officeDocument/2006/relationships/notesSlide" Target="../notesSlides/notesSlide37.xml"/><Relationship Id="rId1" Type="http://schemas.openxmlformats.org/officeDocument/2006/relationships/slideLayout" Target="../slideLayouts/slideLayout15.xml"/><Relationship Id="rId6" Type="http://schemas.openxmlformats.org/officeDocument/2006/relationships/image" Target="../media/image2.png"/><Relationship Id="rId5" Type="http://schemas.openxmlformats.org/officeDocument/2006/relationships/image" Target="../media/image13.svg"/><Relationship Id="rId4" Type="http://schemas.openxmlformats.org/officeDocument/2006/relationships/image" Target="../media/image4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a:t>
            </a:r>
            <a:r>
              <a:rPr lang="en-US" sz="2400" dirty="0" smtClean="0">
                <a:latin typeface="Times New Roman" panose="02020603050405020304" pitchFamily="18" charset="0"/>
                <a:cs typeface="Times New Roman" panose="02020603050405020304" pitchFamily="18" charset="0"/>
              </a:rPr>
              <a:t>Mohamed Mostafa</a:t>
            </a:r>
            <a:endParaRPr lang="en-US" sz="2400" dirty="0">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1042426" y="1680806"/>
            <a:ext cx="4652236" cy="2123658"/>
          </a:xfrm>
          <a:prstGeom prst="rect">
            <a:avLst/>
          </a:prstGeom>
          <a:noFill/>
        </p:spPr>
        <p:txBody>
          <a:bodyPr wrap="none" rtlCol="0">
            <a:spAutoFit/>
          </a:bodyPr>
          <a:lstStyle/>
          <a:p>
            <a:r>
              <a:rPr lang="en-US" sz="4400" b="1" dirty="0" smtClean="0">
                <a:solidFill>
                  <a:srgbClr val="00B0F0"/>
                </a:solidFill>
                <a:latin typeface="Times New Roman" panose="02020603050405020304" pitchFamily="18" charset="0"/>
                <a:cs typeface="Times New Roman" panose="02020603050405020304" pitchFamily="18" charset="0"/>
              </a:rPr>
              <a:t>Computer Vision,</a:t>
            </a:r>
          </a:p>
          <a:p>
            <a:r>
              <a:rPr lang="en-US" sz="4400" b="1" dirty="0" smtClean="0">
                <a:solidFill>
                  <a:srgbClr val="00B0F0"/>
                </a:solidFill>
                <a:latin typeface="Times New Roman" panose="02020603050405020304" pitchFamily="18" charset="0"/>
                <a:cs typeface="Times New Roman" panose="02020603050405020304" pitchFamily="18" charset="0"/>
              </a:rPr>
              <a:t>and Digital Image </a:t>
            </a:r>
          </a:p>
          <a:p>
            <a:r>
              <a:rPr lang="en-US" sz="4400" b="1" dirty="0" smtClean="0">
                <a:solidFill>
                  <a:srgbClr val="00B0F0"/>
                </a:solidFill>
                <a:latin typeface="Times New Roman" panose="02020603050405020304" pitchFamily="18" charset="0"/>
                <a:cs typeface="Times New Roman" panose="02020603050405020304" pitchFamily="18" charset="0"/>
              </a:rPr>
              <a:t>Processing</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solidFill>
                  <a:schemeClr val="bg1"/>
                </a:solidFill>
                <a:latin typeface="Times New Roman" panose="02020603050405020304" pitchFamily="18" charset="0"/>
                <a:cs typeface="Times New Roman" panose="02020603050405020304" pitchFamily="18" charset="0"/>
              </a:rPr>
              <a:t>Lecture  10</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904415" cy="400110"/>
          </a:xfrm>
          <a:prstGeom prst="rect">
            <a:avLst/>
          </a:prstGeom>
          <a:noFill/>
        </p:spPr>
        <p:txBody>
          <a:bodyPr wrap="none" rtlCol="0">
            <a:spAutoFit/>
          </a:bodyPr>
          <a:lstStyle/>
          <a:p>
            <a:r>
              <a:rPr lang="en-US" sz="2000" dirty="0" smtClean="0">
                <a:latin typeface="Times New Roman" panose="02020603050405020304" pitchFamily="18" charset="0"/>
                <a:cs typeface="Times New Roman" panose="02020603050405020304" pitchFamily="18" charset="0"/>
              </a:rPr>
              <a:t>AI 612</a:t>
            </a:r>
            <a:endParaRPr lang="en-US" sz="2000" dirty="0">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7498479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024022" y="2801360"/>
            <a:ext cx="6481205" cy="1323439"/>
          </a:xfrm>
          <a:prstGeom prst="rect">
            <a:avLst/>
          </a:prstGeom>
          <a:noFill/>
        </p:spPr>
        <p:txBody>
          <a:bodyPr wrap="square" rtlCol="0">
            <a:spAutoFit/>
          </a:bodyPr>
          <a:lstStyle/>
          <a:p>
            <a:r>
              <a:rPr lang="en-US" sz="4000" b="1" dirty="0" smtClean="0">
                <a:solidFill>
                  <a:srgbClr val="00B0F0"/>
                </a:solidFill>
                <a:latin typeface="Times New Roman" panose="02020603050405020304" pitchFamily="18" charset="0"/>
                <a:cs typeface="Times New Roman" panose="02020603050405020304" pitchFamily="18" charset="0"/>
              </a:rPr>
              <a:t>Image Segmentation, Feature Extraction</a:t>
            </a:r>
            <a:endParaRPr lang="en-US" sz="40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3846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a:t>
            </a:r>
            <a:r>
              <a:rPr lang="en-US" sz="2800" b="1" dirty="0" smtClean="0">
                <a:solidFill>
                  <a:schemeClr val="tx1"/>
                </a:solidFill>
                <a:latin typeface="Times New Roman" panose="02020603050405020304" pitchFamily="18" charset="0"/>
                <a:cs typeface="Times New Roman" panose="02020603050405020304" pitchFamily="18" charset="0"/>
              </a:rPr>
              <a:t>10</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954952"/>
            <a:ext cx="904415" cy="400110"/>
          </a:xfrm>
          <a:prstGeom prst="rect">
            <a:avLst/>
          </a:prstGeom>
          <a:noFill/>
        </p:spPr>
        <p:txBody>
          <a:bodyPr wrap="none" rtlCol="0">
            <a:spAutoFit/>
          </a:bodyPr>
          <a:lstStyle/>
          <a:p>
            <a:r>
              <a:rPr lang="en-US" sz="2000" dirty="0" smtClean="0">
                <a:latin typeface="Times New Roman" panose="02020603050405020304" pitchFamily="18" charset="0"/>
                <a:cs typeface="Times New Roman" panose="02020603050405020304" pitchFamily="18" charset="0"/>
              </a:rPr>
              <a:t>AI 612</a:t>
            </a:r>
            <a:endParaRPr lang="en-US" sz="2000"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US" sz="2800" b="1" dirty="0" smtClean="0">
                <a:solidFill>
                  <a:srgbClr val="00B0F0"/>
                </a:solidFill>
                <a:latin typeface="Times New Roman" panose="02020603050405020304" pitchFamily="18" charset="0"/>
                <a:cs typeface="Times New Roman" panose="02020603050405020304" pitchFamily="18" charset="0"/>
              </a:rPr>
              <a:t>Mohamed Mostafa</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313679" y="372325"/>
            <a:ext cx="2457656" cy="670874"/>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7"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42106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t="8679" b="8679"/>
          <a:stretch>
            <a:fillRect/>
          </a:stretch>
        </p:blipFill>
        <p:spPr>
          <a:xfrm>
            <a:off x="1127760" y="1123950"/>
            <a:ext cx="9936480" cy="4311650"/>
          </a:xfrm>
        </p:spPr>
      </p:pic>
      <p:sp>
        <p:nvSpPr>
          <p:cNvPr id="11" name="Rectangle 10">
            <a:extLst>
              <a:ext uri="{FF2B5EF4-FFF2-40B4-BE49-F238E27FC236}">
                <a16:creationId xmlns:a16="http://schemas.microsoft.com/office/drawing/2014/main" id="{5A075604-73CD-4507-8013-424F369DFDEB}"/>
              </a:ext>
            </a:extLst>
          </p:cNvPr>
          <p:cNvSpPr/>
          <p:nvPr/>
        </p:nvSpPr>
        <p:spPr>
          <a:xfrm>
            <a:off x="4065525" y="1117694"/>
            <a:ext cx="200236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b="1">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41" name="TextBox 40">
            <a:extLst>
              <a:ext uri="{FF2B5EF4-FFF2-40B4-BE49-F238E27FC236}">
                <a16:creationId xmlns:a16="http://schemas.microsoft.com/office/drawing/2014/main" id="{C7D257D7-D9C6-8F63-F8F8-E2BE53F2E2DB}"/>
              </a:ext>
            </a:extLst>
          </p:cNvPr>
          <p:cNvSpPr txBox="1"/>
          <p:nvPr/>
        </p:nvSpPr>
        <p:spPr>
          <a:xfrm>
            <a:off x="6096000" y="826923"/>
            <a:ext cx="3773790" cy="1077218"/>
          </a:xfrm>
          <a:prstGeom prst="rect">
            <a:avLst/>
          </a:prstGeom>
          <a:noFill/>
        </p:spPr>
        <p:txBody>
          <a:bodyPr wrap="non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Image </a:t>
            </a:r>
            <a:r>
              <a:rPr lang="en-US" sz="3200" b="1" dirty="0" smtClean="0">
                <a:solidFill>
                  <a:srgbClr val="00B0F0"/>
                </a:solidFill>
                <a:latin typeface="Times New Roman" panose="02020603050405020304" pitchFamily="18" charset="0"/>
                <a:cs typeface="Times New Roman" panose="02020603050405020304" pitchFamily="18" charset="0"/>
              </a:rPr>
              <a:t>Segmentation</a:t>
            </a:r>
          </a:p>
          <a:p>
            <a:r>
              <a:rPr lang="en-US" sz="3200" b="1" dirty="0" smtClean="0">
                <a:solidFill>
                  <a:srgbClr val="00B0F0"/>
                </a:solidFill>
                <a:latin typeface="Times New Roman" panose="02020603050405020304" pitchFamily="18" charset="0"/>
                <a:cs typeface="Times New Roman" panose="02020603050405020304" pitchFamily="18" charset="0"/>
              </a:rPr>
              <a:t>Feature Extraction</a:t>
            </a:r>
            <a:endParaRPr lang="en-US" sz="3200" b="1" dirty="0">
              <a:solidFill>
                <a:srgbClr val="00B0F0"/>
              </a:solidFill>
              <a:latin typeface="Times New Roman" panose="02020603050405020304" pitchFamily="18" charset="0"/>
              <a:cs typeface="Times New Roman" panose="02020603050405020304" pitchFamily="18" charset="0"/>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4620518" y="1139330"/>
            <a:ext cx="1367877" cy="338554"/>
          </a:xfrm>
          <a:prstGeom prst="rect">
            <a:avLst/>
          </a:prstGeom>
          <a:noFill/>
        </p:spPr>
        <p:txBody>
          <a:bodyPr wrap="square" rtlCol="0">
            <a:spAutoFit/>
          </a:bodyPr>
          <a:lstStyle/>
          <a:p>
            <a:pPr algn="ctr"/>
            <a:r>
              <a:rPr lang="en-US" sz="1600" b="1" dirty="0" smtClean="0">
                <a:solidFill>
                  <a:schemeClr val="bg1"/>
                </a:solidFill>
                <a:latin typeface="Times New Roman" panose="02020603050405020304" pitchFamily="18" charset="0"/>
                <a:cs typeface="Times New Roman" panose="02020603050405020304" pitchFamily="18" charset="0"/>
              </a:rPr>
              <a:t>Chapters</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3" name="TextBox 42">
            <a:extLst>
              <a:ext uri="{FF2B5EF4-FFF2-40B4-BE49-F238E27FC236}">
                <a16:creationId xmlns:a16="http://schemas.microsoft.com/office/drawing/2014/main" id="{183B5688-FE98-684A-8FDB-4023CCDDD82C}"/>
              </a:ext>
            </a:extLst>
          </p:cNvPr>
          <p:cNvSpPr txBox="1"/>
          <p:nvPr/>
        </p:nvSpPr>
        <p:spPr>
          <a:xfrm>
            <a:off x="4146106" y="1370787"/>
            <a:ext cx="1971388" cy="830997"/>
          </a:xfrm>
          <a:prstGeom prst="rect">
            <a:avLst/>
          </a:prstGeom>
          <a:noFill/>
        </p:spPr>
        <p:txBody>
          <a:bodyPr wrap="square" rtlCol="0">
            <a:spAutoFit/>
          </a:bodyPr>
          <a:lstStyle/>
          <a:p>
            <a:pPr algn="ctr"/>
            <a:r>
              <a:rPr lang="en-US" sz="4800" b="1" dirty="0" smtClean="0">
                <a:solidFill>
                  <a:schemeClr val="bg1"/>
                </a:solidFill>
                <a:latin typeface="Times New Roman" panose="02020603050405020304" pitchFamily="18" charset="0"/>
                <a:cs typeface="Times New Roman" panose="02020603050405020304" pitchFamily="18" charset="0"/>
              </a:rPr>
              <a:t>10- 11</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566610" y="5073707"/>
            <a:ext cx="5204270" cy="923330"/>
          </a:xfrm>
          <a:prstGeom prst="rect">
            <a:avLst/>
          </a:prstGeom>
        </p:spPr>
        <p:txBody>
          <a:bodyPr wrap="square">
            <a:spAutoFit/>
          </a:bodyPr>
          <a:lstStyle/>
          <a:p>
            <a:r>
              <a:rPr lang="en-US" b="1" dirty="0" smtClean="0">
                <a:solidFill>
                  <a:srgbClr val="4472C4"/>
                </a:solidFill>
                <a:latin typeface="Arial" panose="020B0604020202020204" pitchFamily="34" charset="0"/>
              </a:rPr>
              <a:t>Chapter 10, 11:</a:t>
            </a:r>
          </a:p>
          <a:p>
            <a:r>
              <a:rPr lang="en-US" b="1" dirty="0" smtClean="0">
                <a:solidFill>
                  <a:schemeClr val="tx2">
                    <a:lumMod val="75000"/>
                  </a:schemeClr>
                </a:solidFill>
                <a:latin typeface="Arial" panose="020B0604020202020204" pitchFamily="34" charset="0"/>
              </a:rPr>
              <a:t>Gonzalez</a:t>
            </a:r>
            <a:r>
              <a:rPr lang="en-US" b="1" dirty="0">
                <a:solidFill>
                  <a:schemeClr val="tx2">
                    <a:lumMod val="75000"/>
                  </a:schemeClr>
                </a:solidFill>
                <a:latin typeface="Arial" panose="020B0604020202020204" pitchFamily="34" charset="0"/>
              </a:rPr>
              <a:t>, Rafael C. </a:t>
            </a:r>
            <a:r>
              <a:rPr lang="en-US" b="1" i="1" dirty="0">
                <a:solidFill>
                  <a:schemeClr val="tx2">
                    <a:lumMod val="75000"/>
                  </a:schemeClr>
                </a:solidFill>
                <a:latin typeface="Arial" panose="020B0604020202020204" pitchFamily="34" charset="0"/>
              </a:rPr>
              <a:t>Digital image processing</a:t>
            </a:r>
            <a:r>
              <a:rPr lang="en-US" b="1" dirty="0">
                <a:solidFill>
                  <a:schemeClr val="tx2">
                    <a:lumMod val="75000"/>
                  </a:schemeClr>
                </a:solidFill>
                <a:latin typeface="Arial" panose="020B0604020202020204" pitchFamily="34" charset="0"/>
              </a:rPr>
              <a:t>. Pearson </a:t>
            </a:r>
            <a:r>
              <a:rPr lang="en-US" b="1" dirty="0" smtClean="0">
                <a:solidFill>
                  <a:schemeClr val="tx2">
                    <a:lumMod val="75000"/>
                  </a:schemeClr>
                </a:solidFill>
                <a:latin typeface="Arial" panose="020B0604020202020204" pitchFamily="34" charset="0"/>
              </a:rPr>
              <a:t>education, India, </a:t>
            </a:r>
            <a:r>
              <a:rPr lang="en-US" b="1" dirty="0">
                <a:solidFill>
                  <a:schemeClr val="tx2">
                    <a:lumMod val="75000"/>
                  </a:schemeClr>
                </a:solidFill>
                <a:latin typeface="Arial" panose="020B0604020202020204" pitchFamily="34" charset="0"/>
              </a:rPr>
              <a:t>2009.</a:t>
            </a:r>
            <a:endParaRPr lang="en-US" b="1" dirty="0">
              <a:solidFill>
                <a:schemeClr val="tx2">
                  <a:lumMod val="75000"/>
                </a:schemeClr>
              </a:solidFill>
            </a:endParaRPr>
          </a:p>
        </p:txBody>
      </p:sp>
      <p:sp>
        <p:nvSpPr>
          <p:cNvPr id="13" name="object 2"/>
          <p:cNvSpPr txBox="1">
            <a:spLocks/>
          </p:cNvSpPr>
          <p:nvPr/>
        </p:nvSpPr>
        <p:spPr>
          <a:xfrm>
            <a:off x="1846415" y="3533412"/>
            <a:ext cx="2774103" cy="1366528"/>
          </a:xfrm>
          <a:prstGeom prst="rect">
            <a:avLst/>
          </a:prstGeom>
          <a:solidFill>
            <a:schemeClr val="accent5">
              <a:lumMod val="60000"/>
              <a:lumOff val="40000"/>
            </a:schemeClr>
          </a:solidFill>
          <a:ln w="28575" cap="sq">
            <a:solidFill>
              <a:srgbClr val="404040"/>
            </a:solidFill>
            <a:miter lim="800000"/>
          </a:ln>
          <a:effectLst>
            <a:outerShdw blurRad="50800" dist="38100" dir="2700000" algn="tl" rotWithShape="0">
              <a:prstClr val="black">
                <a:alpha val="40000"/>
              </a:prstClr>
            </a:outerShdw>
          </a:effectLst>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3600" b="1" spc="-305" dirty="0" smtClean="0">
                <a:solidFill>
                  <a:srgbClr val="262626"/>
                </a:solidFill>
              </a:rPr>
              <a:t>Resources for this lecture</a:t>
            </a:r>
            <a:endParaRPr lang="en-US" sz="3600" b="1" spc="-305" dirty="0">
              <a:solidFill>
                <a:srgbClr val="262626"/>
              </a:solidFill>
            </a:endParaRPr>
          </a:p>
        </p:txBody>
      </p:sp>
    </p:spTree>
    <p:extLst>
      <p:ext uri="{BB962C8B-B14F-4D97-AF65-F5344CB8AC3E}">
        <p14:creationId xmlns:p14="http://schemas.microsoft.com/office/powerpoint/2010/main" val="35388323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72138" y="365125"/>
            <a:ext cx="8981661" cy="1325563"/>
          </a:xfrm>
        </p:spPr>
        <p:txBody>
          <a:bodyPr/>
          <a:lstStyle/>
          <a:p>
            <a:r>
              <a:rPr lang="en-US" dirty="0" smtClean="0">
                <a:solidFill>
                  <a:srgbClr val="00B0F0"/>
                </a:solidFill>
                <a:latin typeface="Times New Roman" panose="02020603050405020304" pitchFamily="18" charset="0"/>
                <a:cs typeface="Times New Roman" panose="02020603050405020304" pitchFamily="18" charset="0"/>
              </a:rPr>
              <a:t>The </a:t>
            </a:r>
            <a:r>
              <a:rPr lang="en-US" dirty="0">
                <a:solidFill>
                  <a:srgbClr val="00B0F0"/>
                </a:solidFill>
                <a:latin typeface="Times New Roman" panose="02020603050405020304" pitchFamily="18" charset="0"/>
                <a:cs typeface="Times New Roman" panose="02020603050405020304" pitchFamily="18" charset="0"/>
              </a:rPr>
              <a:t>Image </a:t>
            </a:r>
            <a:r>
              <a:rPr lang="en-US" dirty="0" smtClean="0">
                <a:solidFill>
                  <a:srgbClr val="00B0F0"/>
                </a:solidFill>
                <a:latin typeface="Times New Roman" panose="02020603050405020304" pitchFamily="18" charset="0"/>
                <a:cs typeface="Times New Roman" panose="02020603050405020304" pitchFamily="18" charset="0"/>
              </a:rPr>
              <a:t>Segmentation</a:t>
            </a:r>
            <a:endParaRPr lang="en-US" dirty="0">
              <a:solidFill>
                <a:schemeClr val="bg1"/>
              </a:solidFill>
              <a:latin typeface="Times New Roman" panose="02020603050405020304" pitchFamily="18" charset="0"/>
              <a:cs typeface="Times New Roman" panose="02020603050405020304" pitchFamily="18" charset="0"/>
            </a:endParaRPr>
          </a:p>
        </p:txBody>
      </p:sp>
      <p:sp>
        <p:nvSpPr>
          <p:cNvPr id="5" name="Content Placeholder 4"/>
          <p:cNvSpPr>
            <a:spLocks noGrp="1"/>
          </p:cNvSpPr>
          <p:nvPr>
            <p:ph idx="1"/>
          </p:nvPr>
        </p:nvSpPr>
        <p:spPr>
          <a:xfrm>
            <a:off x="838200" y="1825625"/>
            <a:ext cx="11075126" cy="4351338"/>
          </a:xfrm>
        </p:spPr>
        <p:txBody>
          <a:bodyPr>
            <a:normAutofit/>
          </a:bodyPr>
          <a:lstStyle/>
          <a:p>
            <a:pPr algn="just"/>
            <a:r>
              <a:rPr lang="en-US" dirty="0"/>
              <a:t>The segmentation </a:t>
            </a:r>
            <a:r>
              <a:rPr lang="en-US" dirty="0" smtClean="0"/>
              <a:t>refers </a:t>
            </a:r>
            <a:r>
              <a:rPr lang="en-US" dirty="0"/>
              <a:t>to the task of partitioning an image into multiple regions or segments based on certain characteristics or criteria. </a:t>
            </a:r>
            <a:endParaRPr lang="en-US" dirty="0" smtClean="0"/>
          </a:p>
          <a:p>
            <a:pPr algn="just"/>
            <a:r>
              <a:rPr lang="en-US" dirty="0" smtClean="0"/>
              <a:t>The </a:t>
            </a:r>
            <a:r>
              <a:rPr lang="en-US" dirty="0"/>
              <a:t>goal is to group together pixels that belong to the same object or structure in the image while separating them from pixels belonging to different objects or backgrounds.</a:t>
            </a:r>
          </a:p>
          <a:p>
            <a:pPr algn="just"/>
            <a:r>
              <a:rPr lang="en-US" dirty="0"/>
              <a:t>Segmentation plays a crucial role in various computer vision tasks, including object detection, recognition, tracking, and scene understanding. It enables computers to interpret and analyze visual data by dividing the image into meaningful components.</a:t>
            </a:r>
          </a:p>
        </p:txBody>
      </p:sp>
    </p:spTree>
    <p:extLst>
      <p:ext uri="{BB962C8B-B14F-4D97-AF65-F5344CB8AC3E}">
        <p14:creationId xmlns:p14="http://schemas.microsoft.com/office/powerpoint/2010/main" val="166234176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72138" y="365125"/>
            <a:ext cx="8981661" cy="1325563"/>
          </a:xfrm>
        </p:spPr>
        <p:txBody>
          <a:bodyPr/>
          <a:lstStyle/>
          <a:p>
            <a:r>
              <a:rPr lang="en-US" dirty="0">
                <a:solidFill>
                  <a:srgbClr val="00B0F0"/>
                </a:solidFill>
                <a:latin typeface="Times New Roman" panose="02020603050405020304" pitchFamily="18" charset="0"/>
                <a:cs typeface="Times New Roman" panose="02020603050405020304" pitchFamily="18" charset="0"/>
              </a:rPr>
              <a:t>The Image Segmentation</a:t>
            </a:r>
          </a:p>
        </p:txBody>
      </p:sp>
      <p:sp>
        <p:nvSpPr>
          <p:cNvPr id="5" name="Content Placeholder 4"/>
          <p:cNvSpPr>
            <a:spLocks noGrp="1"/>
          </p:cNvSpPr>
          <p:nvPr>
            <p:ph idx="1"/>
          </p:nvPr>
        </p:nvSpPr>
        <p:spPr>
          <a:xfrm>
            <a:off x="1691640" y="5865368"/>
            <a:ext cx="10024872" cy="818579"/>
          </a:xfrm>
        </p:spPr>
        <p:txBody>
          <a:bodyPr>
            <a:normAutofit/>
          </a:bodyPr>
          <a:lstStyle/>
          <a:p>
            <a:pPr marL="0" indent="0">
              <a:buNone/>
            </a:pPr>
            <a:r>
              <a:rPr lang="en-US" dirty="0"/>
              <a:t>Segmenting regions based on color values, shapes, or texture</a:t>
            </a:r>
          </a:p>
        </p:txBody>
      </p:sp>
      <p:pic>
        <p:nvPicPr>
          <p:cNvPr id="6" name="Picture 5"/>
          <p:cNvPicPr>
            <a:picLocks noChangeAspect="1"/>
          </p:cNvPicPr>
          <p:nvPr/>
        </p:nvPicPr>
        <p:blipFill>
          <a:blip r:embed="rId3"/>
          <a:stretch>
            <a:fillRect/>
          </a:stretch>
        </p:blipFill>
        <p:spPr>
          <a:xfrm>
            <a:off x="1476145" y="1487329"/>
            <a:ext cx="9680106" cy="4074414"/>
          </a:xfrm>
          <a:prstGeom prst="rect">
            <a:avLst/>
          </a:prstGeom>
        </p:spPr>
      </p:pic>
      <p:sp>
        <p:nvSpPr>
          <p:cNvPr id="7" name="Rectangle 6"/>
          <p:cNvSpPr/>
          <p:nvPr/>
        </p:nvSpPr>
        <p:spPr>
          <a:xfrm>
            <a:off x="9924760" y="3738110"/>
            <a:ext cx="1514645" cy="646331"/>
          </a:xfrm>
          <a:prstGeom prst="rect">
            <a:avLst/>
          </a:prstGeom>
        </p:spPr>
        <p:txBody>
          <a:bodyPr wrap="none">
            <a:spAutoFit/>
          </a:bodyPr>
          <a:lstStyle/>
          <a:p>
            <a:r>
              <a:rPr lang="en-US" dirty="0" smtClean="0"/>
              <a:t>Image Source:</a:t>
            </a:r>
          </a:p>
          <a:p>
            <a:r>
              <a:rPr lang="en-US" dirty="0" smtClean="0">
                <a:hlinkClick r:id="rId4"/>
              </a:rPr>
              <a:t>mathworks</a:t>
            </a:r>
            <a:endParaRPr lang="en-US" dirty="0"/>
          </a:p>
        </p:txBody>
      </p:sp>
    </p:spTree>
    <p:extLst>
      <p:ext uri="{BB962C8B-B14F-4D97-AF65-F5344CB8AC3E}">
        <p14:creationId xmlns:p14="http://schemas.microsoft.com/office/powerpoint/2010/main" val="11561270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solidFill>
                  <a:srgbClr val="00B0F0"/>
                </a:solidFill>
                <a:latin typeface="Times New Roman" panose="02020603050405020304" pitchFamily="18" charset="0"/>
                <a:cs typeface="Times New Roman" panose="02020603050405020304" pitchFamily="18" charset="0"/>
              </a:rPr>
              <a:t>Why Image Segmentation </a:t>
            </a:r>
            <a:r>
              <a:rPr lang="en-US" dirty="0">
                <a:solidFill>
                  <a:schemeClr val="bg1"/>
                </a:solidFill>
                <a:latin typeface="Times New Roman" panose="02020603050405020304" pitchFamily="18" charset="0"/>
                <a:cs typeface="Times New Roman" panose="02020603050405020304" pitchFamily="18" charset="0"/>
              </a:rPr>
              <a:t>Matters</a:t>
            </a:r>
          </a:p>
        </p:txBody>
      </p:sp>
      <p:sp>
        <p:nvSpPr>
          <p:cNvPr id="3" name="Content Placeholder 2"/>
          <p:cNvSpPr>
            <a:spLocks noGrp="1"/>
          </p:cNvSpPr>
          <p:nvPr>
            <p:ph idx="1"/>
          </p:nvPr>
        </p:nvSpPr>
        <p:spPr>
          <a:xfrm>
            <a:off x="838199" y="1570864"/>
            <a:ext cx="10515600" cy="4351338"/>
          </a:xfrm>
        </p:spPr>
        <p:txBody>
          <a:bodyPr>
            <a:noAutofit/>
          </a:bodyPr>
          <a:lstStyle/>
          <a:p>
            <a:r>
              <a:rPr lang="en-US" sz="3200" dirty="0"/>
              <a:t>Several algorithms and techniques for image segmentation have been developed over the years using domain-specific knowledge to effectively solve segmentation problems in that specific application </a:t>
            </a:r>
            <a:r>
              <a:rPr lang="en-US" sz="3200" dirty="0" smtClean="0"/>
              <a:t>area; Including:</a:t>
            </a:r>
          </a:p>
          <a:p>
            <a:pPr lvl="1"/>
            <a:r>
              <a:rPr lang="en-US" sz="2800" dirty="0"/>
              <a:t>Medical Imaging</a:t>
            </a:r>
          </a:p>
          <a:p>
            <a:pPr lvl="1"/>
            <a:r>
              <a:rPr lang="en-US" sz="2800" dirty="0"/>
              <a:t>Autonomous Driving</a:t>
            </a:r>
          </a:p>
          <a:p>
            <a:pPr lvl="1"/>
            <a:r>
              <a:rPr lang="en-US" sz="2800" dirty="0"/>
              <a:t>video </a:t>
            </a:r>
            <a:r>
              <a:rPr lang="en-US" sz="2800" dirty="0" smtClean="0"/>
              <a:t>surveillance</a:t>
            </a:r>
          </a:p>
          <a:p>
            <a:pPr lvl="1"/>
            <a:r>
              <a:rPr lang="en-US" sz="2800" dirty="0"/>
              <a:t>Object Detection and </a:t>
            </a:r>
            <a:r>
              <a:rPr lang="en-US" sz="2800" dirty="0" smtClean="0"/>
              <a:t>Recognition</a:t>
            </a:r>
          </a:p>
          <a:p>
            <a:pPr lvl="1"/>
            <a:r>
              <a:rPr lang="en-US" sz="2800" dirty="0"/>
              <a:t>Biometrics</a:t>
            </a:r>
          </a:p>
          <a:p>
            <a:pPr lvl="1"/>
            <a:r>
              <a:rPr lang="en-US" sz="2800" dirty="0" smtClean="0"/>
              <a:t>Satellite </a:t>
            </a:r>
            <a:r>
              <a:rPr lang="en-US" sz="2800" dirty="0"/>
              <a:t>and Aerial </a:t>
            </a:r>
            <a:r>
              <a:rPr lang="en-US" sz="2800" dirty="0" smtClean="0"/>
              <a:t>Imaging</a:t>
            </a:r>
          </a:p>
          <a:p>
            <a:pPr lvl="1"/>
            <a:r>
              <a:rPr lang="en-US" sz="2800" dirty="0" smtClean="0"/>
              <a:t>Augmented </a:t>
            </a:r>
            <a:r>
              <a:rPr lang="en-US" sz="2800" dirty="0"/>
              <a:t>Reality and Virtual </a:t>
            </a:r>
            <a:r>
              <a:rPr lang="en-US" sz="2800" dirty="0" smtClean="0"/>
              <a:t>Reality</a:t>
            </a:r>
          </a:p>
        </p:txBody>
      </p:sp>
    </p:spTree>
    <p:extLst>
      <p:ext uri="{BB962C8B-B14F-4D97-AF65-F5344CB8AC3E}">
        <p14:creationId xmlns:p14="http://schemas.microsoft.com/office/powerpoint/2010/main" val="281869437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solidFill>
                  <a:srgbClr val="00B0F0"/>
                </a:solidFill>
                <a:latin typeface="Times New Roman" panose="02020603050405020304" pitchFamily="18" charset="0"/>
                <a:cs typeface="Times New Roman" panose="02020603050405020304" pitchFamily="18" charset="0"/>
              </a:rPr>
              <a:t>The segmentation algorithms</a:t>
            </a:r>
          </a:p>
        </p:txBody>
      </p:sp>
      <p:sp>
        <p:nvSpPr>
          <p:cNvPr id="3" name="Content Placeholder 2"/>
          <p:cNvSpPr>
            <a:spLocks noGrp="1"/>
          </p:cNvSpPr>
          <p:nvPr>
            <p:ph idx="1"/>
          </p:nvPr>
        </p:nvSpPr>
        <p:spPr>
          <a:xfrm>
            <a:off x="838199" y="1690688"/>
            <a:ext cx="10515600" cy="4351338"/>
          </a:xfrm>
        </p:spPr>
        <p:txBody>
          <a:bodyPr>
            <a:noAutofit/>
          </a:bodyPr>
          <a:lstStyle/>
          <a:p>
            <a:pPr algn="just"/>
            <a:r>
              <a:rPr lang="en-US" b="1" dirty="0" smtClean="0">
                <a:solidFill>
                  <a:schemeClr val="accent1">
                    <a:lumMod val="75000"/>
                  </a:schemeClr>
                </a:solidFill>
              </a:rPr>
              <a:t>Discontinuity</a:t>
            </a:r>
            <a:r>
              <a:rPr lang="en-US" b="1" dirty="0">
                <a:solidFill>
                  <a:schemeClr val="accent1">
                    <a:lumMod val="75000"/>
                  </a:schemeClr>
                </a:solidFill>
              </a:rPr>
              <a:t> : </a:t>
            </a:r>
          </a:p>
          <a:p>
            <a:pPr lvl="1" algn="just"/>
            <a:r>
              <a:rPr lang="en-US" dirty="0" smtClean="0"/>
              <a:t>partition </a:t>
            </a:r>
            <a:r>
              <a:rPr lang="en-US" dirty="0"/>
              <a:t>an image based on the </a:t>
            </a:r>
            <a:r>
              <a:rPr lang="en-US" dirty="0" smtClean="0"/>
              <a:t>sudden </a:t>
            </a:r>
            <a:r>
              <a:rPr lang="en-US" dirty="0"/>
              <a:t>changes in intensity, such edges in an image</a:t>
            </a:r>
            <a:r>
              <a:rPr lang="en-US" dirty="0" smtClean="0"/>
              <a:t>.</a:t>
            </a:r>
          </a:p>
          <a:p>
            <a:pPr lvl="1" algn="just"/>
            <a:r>
              <a:rPr lang="en-US" dirty="0"/>
              <a:t>Discontinuity-based segmentation is effective for images containing well-defined edges or regions with significant intensity or color variations. However, it may struggle with noisy or textured images where edges are less distinct.</a:t>
            </a:r>
          </a:p>
          <a:p>
            <a:pPr algn="just"/>
            <a:r>
              <a:rPr lang="en-US" b="1" dirty="0">
                <a:solidFill>
                  <a:schemeClr val="accent1">
                    <a:lumMod val="75000"/>
                  </a:schemeClr>
                </a:solidFill>
              </a:rPr>
              <a:t>Similarity: </a:t>
            </a:r>
          </a:p>
          <a:p>
            <a:pPr lvl="1" algn="just"/>
            <a:r>
              <a:rPr lang="en-US" dirty="0" smtClean="0"/>
              <a:t>partitioning </a:t>
            </a:r>
            <a:r>
              <a:rPr lang="en-US" dirty="0"/>
              <a:t>an image into regions that are similar according to a set of predefined criteria. Thresholding, region splitting and </a:t>
            </a:r>
            <a:r>
              <a:rPr lang="en-US" dirty="0" smtClean="0"/>
              <a:t>merging.</a:t>
            </a:r>
          </a:p>
          <a:p>
            <a:pPr lvl="1" algn="just"/>
            <a:r>
              <a:rPr lang="en-US" dirty="0"/>
              <a:t>Similarity-based segmentation is suitable for images with smooth gradients or regions with relatively uniform attributes. It is particularly effective for segmenting homogeneous regions or objects with consistent properties</a:t>
            </a:r>
            <a:r>
              <a:rPr lang="en-US" dirty="0" smtClean="0"/>
              <a:t>.</a:t>
            </a:r>
            <a:endParaRPr lang="en-US" dirty="0"/>
          </a:p>
        </p:txBody>
      </p:sp>
    </p:spTree>
    <p:extLst>
      <p:ext uri="{BB962C8B-B14F-4D97-AF65-F5344CB8AC3E}">
        <p14:creationId xmlns:p14="http://schemas.microsoft.com/office/powerpoint/2010/main" val="62271980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solidFill>
                  <a:srgbClr val="00B0F0"/>
                </a:solidFill>
                <a:latin typeface="Times New Roman" panose="02020603050405020304" pitchFamily="18" charset="0"/>
                <a:cs typeface="Times New Roman" panose="02020603050405020304" pitchFamily="18" charset="0"/>
              </a:rPr>
              <a:t>Detection Of Discontinuities</a:t>
            </a:r>
          </a:p>
        </p:txBody>
      </p:sp>
      <p:sp>
        <p:nvSpPr>
          <p:cNvPr id="3" name="Content Placeholder 2"/>
          <p:cNvSpPr>
            <a:spLocks noGrp="1"/>
          </p:cNvSpPr>
          <p:nvPr>
            <p:ph idx="1"/>
          </p:nvPr>
        </p:nvSpPr>
        <p:spPr/>
        <p:txBody>
          <a:bodyPr>
            <a:normAutofit fontScale="92500" lnSpcReduction="20000"/>
          </a:bodyPr>
          <a:lstStyle/>
          <a:p>
            <a:r>
              <a:rPr lang="en-US" dirty="0"/>
              <a:t>There are three basic types of grey level discontinuities that we tend to look for in digital images:</a:t>
            </a:r>
          </a:p>
          <a:p>
            <a:r>
              <a:rPr lang="en-US" dirty="0"/>
              <a:t>–</a:t>
            </a:r>
            <a:r>
              <a:rPr lang="en-US" b="1" dirty="0" smtClean="0"/>
              <a:t>Points</a:t>
            </a:r>
          </a:p>
          <a:p>
            <a:pPr lvl="1"/>
            <a:r>
              <a:rPr lang="en-US" dirty="0"/>
              <a:t>These represent isolated pixels in the image that exhibit a significant contrast or intensity difference compared to their surrounding pixels.</a:t>
            </a:r>
          </a:p>
          <a:p>
            <a:r>
              <a:rPr lang="en-US" dirty="0"/>
              <a:t>–</a:t>
            </a:r>
            <a:r>
              <a:rPr lang="en-US" b="1" dirty="0" smtClean="0"/>
              <a:t>Lines</a:t>
            </a:r>
          </a:p>
          <a:p>
            <a:pPr lvl="1"/>
            <a:r>
              <a:rPr lang="en-US" dirty="0"/>
              <a:t>Lines refer to linear arrangements of pixels with a consistent intensity or color that stand out from the background.</a:t>
            </a:r>
          </a:p>
          <a:p>
            <a:r>
              <a:rPr lang="en-US" dirty="0"/>
              <a:t>–</a:t>
            </a:r>
            <a:r>
              <a:rPr lang="en-US" b="1" dirty="0" smtClean="0"/>
              <a:t>Edges</a:t>
            </a:r>
          </a:p>
          <a:p>
            <a:pPr lvl="1"/>
            <a:r>
              <a:rPr lang="en-US" dirty="0" smtClean="0"/>
              <a:t>Edges represent </a:t>
            </a:r>
            <a:r>
              <a:rPr lang="en-US" dirty="0"/>
              <a:t>sharp transitions or boundaries between regions with different intensity levels or colors</a:t>
            </a:r>
          </a:p>
          <a:p>
            <a:endParaRPr lang="en-AE" dirty="0"/>
          </a:p>
          <a:p>
            <a:r>
              <a:rPr lang="en-US" dirty="0"/>
              <a:t>We typically find discontinuities using masks and correlation</a:t>
            </a:r>
          </a:p>
        </p:txBody>
      </p:sp>
    </p:spTree>
    <p:extLst>
      <p:ext uri="{BB962C8B-B14F-4D97-AF65-F5344CB8AC3E}">
        <p14:creationId xmlns:p14="http://schemas.microsoft.com/office/powerpoint/2010/main" val="314428519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solidFill>
                  <a:srgbClr val="00B0F0"/>
                </a:solidFill>
                <a:latin typeface="Times New Roman" panose="02020603050405020304" pitchFamily="18" charset="0"/>
                <a:cs typeface="Times New Roman" panose="02020603050405020304" pitchFamily="18" charset="0"/>
              </a:rPr>
              <a:t>Foundations </a:t>
            </a:r>
          </a:p>
        </p:txBody>
      </p:sp>
      <p:pic>
        <p:nvPicPr>
          <p:cNvPr id="4" name="Content Placeholder 3"/>
          <p:cNvPicPr>
            <a:picLocks noGrp="1" noChangeAspect="1"/>
          </p:cNvPicPr>
          <p:nvPr>
            <p:ph idx="1"/>
          </p:nvPr>
        </p:nvPicPr>
        <p:blipFill>
          <a:blip r:embed="rId3"/>
          <a:stretch>
            <a:fillRect/>
          </a:stretch>
        </p:blipFill>
        <p:spPr>
          <a:xfrm>
            <a:off x="1019175" y="1972469"/>
            <a:ext cx="10153650" cy="4057650"/>
          </a:xfrm>
          <a:prstGeom prst="rect">
            <a:avLst/>
          </a:prstGeom>
        </p:spPr>
      </p:pic>
    </p:spTree>
    <p:extLst>
      <p:ext uri="{BB962C8B-B14F-4D97-AF65-F5344CB8AC3E}">
        <p14:creationId xmlns:p14="http://schemas.microsoft.com/office/powerpoint/2010/main" val="323232573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solidFill>
                  <a:srgbClr val="00B0F0"/>
                </a:solidFill>
                <a:latin typeface="Times New Roman" panose="02020603050405020304" pitchFamily="18" charset="0"/>
                <a:cs typeface="Times New Roman" panose="02020603050405020304" pitchFamily="18" charset="0"/>
              </a:rPr>
              <a:t>Foundations </a:t>
            </a:r>
          </a:p>
        </p:txBody>
      </p:sp>
      <p:sp>
        <p:nvSpPr>
          <p:cNvPr id="3" name="Content Placeholder 2"/>
          <p:cNvSpPr>
            <a:spLocks noGrp="1"/>
          </p:cNvSpPr>
          <p:nvPr>
            <p:ph idx="1"/>
          </p:nvPr>
        </p:nvSpPr>
        <p:spPr/>
        <p:txBody>
          <a:bodyPr/>
          <a:lstStyle/>
          <a:p>
            <a:endParaRPr lang="en-US" dirty="0"/>
          </a:p>
        </p:txBody>
      </p:sp>
      <p:pic>
        <p:nvPicPr>
          <p:cNvPr id="5" name="Picture 4"/>
          <p:cNvPicPr>
            <a:picLocks noChangeAspect="1"/>
          </p:cNvPicPr>
          <p:nvPr/>
        </p:nvPicPr>
        <p:blipFill>
          <a:blip r:embed="rId3"/>
          <a:stretch>
            <a:fillRect/>
          </a:stretch>
        </p:blipFill>
        <p:spPr>
          <a:xfrm>
            <a:off x="5189670" y="1890201"/>
            <a:ext cx="3438525" cy="3295650"/>
          </a:xfrm>
          <a:prstGeom prst="rect">
            <a:avLst/>
          </a:prstGeom>
        </p:spPr>
      </p:pic>
      <p:sp>
        <p:nvSpPr>
          <p:cNvPr id="6" name="Rectangle 5"/>
          <p:cNvSpPr/>
          <p:nvPr/>
        </p:nvSpPr>
        <p:spPr>
          <a:xfrm>
            <a:off x="2464067" y="2383864"/>
            <a:ext cx="6096000" cy="2308324"/>
          </a:xfrm>
          <a:prstGeom prst="rect">
            <a:avLst/>
          </a:prstGeom>
        </p:spPr>
        <p:txBody>
          <a:bodyPr>
            <a:spAutoFit/>
          </a:bodyPr>
          <a:lstStyle/>
          <a:p>
            <a:r>
              <a:rPr lang="en-US" sz="2400" dirty="0">
                <a:latin typeface="TimesTen-Roman"/>
              </a:rPr>
              <a:t>A general 3 </a:t>
            </a:r>
            <a:r>
              <a:rPr lang="en-US" sz="2400" dirty="0">
                <a:latin typeface="Symbol" panose="05050102010706020507" pitchFamily="18" charset="2"/>
              </a:rPr>
              <a:t>× </a:t>
            </a:r>
            <a:r>
              <a:rPr lang="en-US" sz="2400" dirty="0">
                <a:latin typeface="TimesTen-Roman"/>
              </a:rPr>
              <a:t>3</a:t>
            </a:r>
          </a:p>
          <a:p>
            <a:r>
              <a:rPr lang="en-US" sz="2400" dirty="0">
                <a:latin typeface="TimesTen-Roman"/>
              </a:rPr>
              <a:t>spatial filter</a:t>
            </a:r>
          </a:p>
          <a:p>
            <a:r>
              <a:rPr lang="en-US" sz="2400" dirty="0">
                <a:latin typeface="TimesTen-Roman"/>
              </a:rPr>
              <a:t>kernel. The </a:t>
            </a:r>
            <a:r>
              <a:rPr lang="en-US" sz="2400" dirty="0">
                <a:latin typeface="CoreTTI2k"/>
              </a:rPr>
              <a:t>w</a:t>
            </a:r>
            <a:r>
              <a:rPr lang="en-US" sz="2400" dirty="0">
                <a:latin typeface="TimesTen-Roman"/>
              </a:rPr>
              <a:t>’s</a:t>
            </a:r>
          </a:p>
          <a:p>
            <a:r>
              <a:rPr lang="en-US" sz="2400" dirty="0">
                <a:latin typeface="TimesTen-Roman"/>
              </a:rPr>
              <a:t>are the kernel</a:t>
            </a:r>
          </a:p>
          <a:p>
            <a:r>
              <a:rPr lang="en-US" sz="2400" dirty="0">
                <a:latin typeface="TimesTen-Roman"/>
              </a:rPr>
              <a:t>coefficients</a:t>
            </a:r>
          </a:p>
          <a:p>
            <a:r>
              <a:rPr lang="en-US" sz="2400" dirty="0">
                <a:latin typeface="TimesTen-Roman"/>
              </a:rPr>
              <a:t>(weights).</a:t>
            </a:r>
            <a:endParaRPr lang="en-US" sz="2400" dirty="0"/>
          </a:p>
        </p:txBody>
      </p:sp>
      <p:pic>
        <p:nvPicPr>
          <p:cNvPr id="7" name="Picture 6"/>
          <p:cNvPicPr>
            <a:picLocks noChangeAspect="1"/>
          </p:cNvPicPr>
          <p:nvPr/>
        </p:nvPicPr>
        <p:blipFill>
          <a:blip r:embed="rId4"/>
          <a:stretch>
            <a:fillRect/>
          </a:stretch>
        </p:blipFill>
        <p:spPr>
          <a:xfrm>
            <a:off x="3770445" y="5289501"/>
            <a:ext cx="4857750" cy="1381125"/>
          </a:xfrm>
          <a:prstGeom prst="rect">
            <a:avLst/>
          </a:prstGeom>
        </p:spPr>
      </p:pic>
    </p:spTree>
    <p:extLst>
      <p:ext uri="{BB962C8B-B14F-4D97-AF65-F5344CB8AC3E}">
        <p14:creationId xmlns:p14="http://schemas.microsoft.com/office/powerpoint/2010/main" val="163815167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8850" name="Picture 2" descr="Python - Edge Detection using Pillow - GeeksforGeek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20567" y="1690688"/>
            <a:ext cx="4467225" cy="4248151"/>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p:txBody>
          <a:bodyPr>
            <a:normAutofit/>
          </a:bodyPr>
          <a:lstStyle/>
          <a:p>
            <a:r>
              <a:rPr lang="en-US" dirty="0">
                <a:solidFill>
                  <a:srgbClr val="00B0F0"/>
                </a:solidFill>
                <a:latin typeface="Times New Roman" panose="02020603050405020304" pitchFamily="18" charset="0"/>
                <a:cs typeface="Times New Roman" panose="02020603050405020304" pitchFamily="18" charset="0"/>
              </a:rPr>
              <a:t>Detection of Isolated Points</a:t>
            </a:r>
          </a:p>
        </p:txBody>
      </p:sp>
      <p:sp>
        <p:nvSpPr>
          <p:cNvPr id="3" name="Content Placeholder 2"/>
          <p:cNvSpPr>
            <a:spLocks noGrp="1"/>
          </p:cNvSpPr>
          <p:nvPr>
            <p:ph idx="1"/>
          </p:nvPr>
        </p:nvSpPr>
        <p:spPr/>
        <p:txBody>
          <a:bodyPr/>
          <a:lstStyle/>
          <a:p>
            <a:r>
              <a:rPr lang="en-US" dirty="0" smtClean="0"/>
              <a:t>Point </a:t>
            </a:r>
            <a:r>
              <a:rPr lang="en-US" dirty="0"/>
              <a:t>detection can be achieved simply using the mask below:</a:t>
            </a:r>
          </a:p>
        </p:txBody>
      </p:sp>
      <p:sp>
        <p:nvSpPr>
          <p:cNvPr id="4" name="Rectangle 3"/>
          <p:cNvSpPr/>
          <p:nvPr/>
        </p:nvSpPr>
        <p:spPr>
          <a:xfrm>
            <a:off x="856615" y="5630659"/>
            <a:ext cx="11271504" cy="1092607"/>
          </a:xfrm>
          <a:prstGeom prst="rect">
            <a:avLst/>
          </a:prstGeom>
        </p:spPr>
        <p:txBody>
          <a:bodyPr wrap="square">
            <a:spAutoFit/>
          </a:bodyPr>
          <a:lstStyle/>
          <a:p>
            <a:endParaRPr lang="en-AE" sz="900" dirty="0">
              <a:solidFill>
                <a:srgbClr val="000000"/>
              </a:solidFill>
              <a:latin typeface="Arial" panose="020B0604020202020204" pitchFamily="34" charset="0"/>
            </a:endParaRPr>
          </a:p>
          <a:p>
            <a:pPr marL="457200" indent="-457200">
              <a:buFont typeface="Arial" panose="020B0604020202020204" pitchFamily="34" charset="0"/>
              <a:buChar char="•"/>
            </a:pPr>
            <a:r>
              <a:rPr lang="en-US" sz="2800" dirty="0"/>
              <a:t>Points are detected at those pixels in the subsequent filtered image that are above a set threshold</a:t>
            </a:r>
          </a:p>
        </p:txBody>
      </p:sp>
    </p:spTree>
    <p:extLst>
      <p:ext uri="{BB962C8B-B14F-4D97-AF65-F5344CB8AC3E}">
        <p14:creationId xmlns:p14="http://schemas.microsoft.com/office/powerpoint/2010/main" val="30364777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3"/>
          <a:stretch>
            <a:fillRect/>
          </a:stretch>
        </p:blipFill>
        <p:spPr>
          <a:xfrm>
            <a:off x="5413248" y="2121654"/>
            <a:ext cx="4497238" cy="1323281"/>
          </a:xfrm>
          <a:prstGeom prst="rect">
            <a:avLst/>
          </a:prstGeom>
        </p:spPr>
      </p:pic>
      <p:sp>
        <p:nvSpPr>
          <p:cNvPr id="2" name="Title 1"/>
          <p:cNvSpPr>
            <a:spLocks noGrp="1"/>
          </p:cNvSpPr>
          <p:nvPr>
            <p:ph type="title"/>
          </p:nvPr>
        </p:nvSpPr>
        <p:spPr/>
        <p:txBody>
          <a:bodyPr>
            <a:normAutofit/>
          </a:bodyPr>
          <a:lstStyle/>
          <a:p>
            <a:r>
              <a:rPr lang="en-US" dirty="0">
                <a:solidFill>
                  <a:srgbClr val="00B0F0"/>
                </a:solidFill>
                <a:latin typeface="Times New Roman" panose="02020603050405020304" pitchFamily="18" charset="0"/>
                <a:cs typeface="Times New Roman" panose="02020603050405020304" pitchFamily="18" charset="0"/>
              </a:rPr>
              <a:t>Detection of Isolated Points</a:t>
            </a:r>
          </a:p>
        </p:txBody>
      </p:sp>
      <p:sp>
        <p:nvSpPr>
          <p:cNvPr id="4" name="Rectangle 3"/>
          <p:cNvSpPr/>
          <p:nvPr/>
        </p:nvSpPr>
        <p:spPr>
          <a:xfrm>
            <a:off x="618871" y="1690688"/>
            <a:ext cx="11271504" cy="1092607"/>
          </a:xfrm>
          <a:prstGeom prst="rect">
            <a:avLst/>
          </a:prstGeom>
        </p:spPr>
        <p:txBody>
          <a:bodyPr wrap="square">
            <a:spAutoFit/>
          </a:bodyPr>
          <a:lstStyle/>
          <a:p>
            <a:endParaRPr lang="en-AE" sz="900" dirty="0">
              <a:solidFill>
                <a:srgbClr val="000000"/>
              </a:solidFill>
              <a:latin typeface="Arial" panose="020B0604020202020204" pitchFamily="34" charset="0"/>
            </a:endParaRPr>
          </a:p>
          <a:p>
            <a:pPr marL="457200" indent="-457200">
              <a:buFont typeface="Arial" panose="020B0604020202020204" pitchFamily="34" charset="0"/>
              <a:buChar char="•"/>
            </a:pPr>
            <a:r>
              <a:rPr lang="en-US" sz="2800" dirty="0"/>
              <a:t>Points are detected at those pixels in the subsequent filtered image that are above a set threshold</a:t>
            </a:r>
          </a:p>
        </p:txBody>
      </p:sp>
      <p:pic>
        <p:nvPicPr>
          <p:cNvPr id="6" name="Picture 5"/>
          <p:cNvPicPr>
            <a:picLocks noChangeAspect="1"/>
          </p:cNvPicPr>
          <p:nvPr/>
        </p:nvPicPr>
        <p:blipFill>
          <a:blip r:embed="rId4"/>
          <a:stretch>
            <a:fillRect/>
          </a:stretch>
        </p:blipFill>
        <p:spPr>
          <a:xfrm>
            <a:off x="2464067" y="3329598"/>
            <a:ext cx="7602718" cy="3373755"/>
          </a:xfrm>
          <a:prstGeom prst="rect">
            <a:avLst/>
          </a:prstGeom>
        </p:spPr>
      </p:pic>
    </p:spTree>
    <p:extLst>
      <p:ext uri="{BB962C8B-B14F-4D97-AF65-F5344CB8AC3E}">
        <p14:creationId xmlns:p14="http://schemas.microsoft.com/office/powerpoint/2010/main" val="124632829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solidFill>
                  <a:srgbClr val="00B0F0"/>
                </a:solidFill>
                <a:latin typeface="Times New Roman" panose="02020603050405020304" pitchFamily="18" charset="0"/>
                <a:cs typeface="Times New Roman" panose="02020603050405020304" pitchFamily="18" charset="0"/>
              </a:rPr>
              <a:t>Detecting Lines in Specified Directions</a:t>
            </a:r>
          </a:p>
        </p:txBody>
      </p:sp>
      <p:sp>
        <p:nvSpPr>
          <p:cNvPr id="3" name="Content Placeholder 2"/>
          <p:cNvSpPr>
            <a:spLocks noGrp="1"/>
          </p:cNvSpPr>
          <p:nvPr>
            <p:ph idx="1"/>
          </p:nvPr>
        </p:nvSpPr>
        <p:spPr/>
        <p:txBody>
          <a:bodyPr/>
          <a:lstStyle/>
          <a:p>
            <a:r>
              <a:rPr lang="en-US" dirty="0" smtClean="0"/>
              <a:t>The </a:t>
            </a:r>
            <a:r>
              <a:rPr lang="en-US" dirty="0"/>
              <a:t>masks below will extract lines that are one pixel thick and running in a particular direction</a:t>
            </a:r>
          </a:p>
        </p:txBody>
      </p:sp>
      <p:pic>
        <p:nvPicPr>
          <p:cNvPr id="4" name="Picture 3"/>
          <p:cNvPicPr>
            <a:picLocks noChangeAspect="1"/>
          </p:cNvPicPr>
          <p:nvPr/>
        </p:nvPicPr>
        <p:blipFill>
          <a:blip r:embed="rId2"/>
          <a:stretch>
            <a:fillRect/>
          </a:stretch>
        </p:blipFill>
        <p:spPr>
          <a:xfrm>
            <a:off x="1649539" y="2940590"/>
            <a:ext cx="8892921" cy="2515404"/>
          </a:xfrm>
          <a:prstGeom prst="rect">
            <a:avLst/>
          </a:prstGeom>
        </p:spPr>
      </p:pic>
    </p:spTree>
    <p:extLst>
      <p:ext uri="{BB962C8B-B14F-4D97-AF65-F5344CB8AC3E}">
        <p14:creationId xmlns:p14="http://schemas.microsoft.com/office/powerpoint/2010/main" val="262322719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solidFill>
                  <a:srgbClr val="00B0F0"/>
                </a:solidFill>
                <a:latin typeface="Times New Roman" panose="02020603050405020304" pitchFamily="18" charset="0"/>
                <a:cs typeface="Times New Roman" panose="02020603050405020304" pitchFamily="18" charset="0"/>
              </a:rPr>
              <a:t>Detecting Lines in Specified Directions</a:t>
            </a:r>
          </a:p>
        </p:txBody>
      </p:sp>
      <p:sp>
        <p:nvSpPr>
          <p:cNvPr id="3" name="Content Placeholder 2"/>
          <p:cNvSpPr>
            <a:spLocks noGrp="1"/>
          </p:cNvSpPr>
          <p:nvPr>
            <p:ph idx="1"/>
          </p:nvPr>
        </p:nvSpPr>
        <p:spPr/>
        <p:txBody>
          <a:bodyPr/>
          <a:lstStyle/>
          <a:p>
            <a:r>
              <a:rPr lang="en-US" dirty="0" smtClean="0"/>
              <a:t>The </a:t>
            </a:r>
            <a:r>
              <a:rPr lang="en-US" dirty="0"/>
              <a:t>masks below will extract lines that are one pixel thick and running in a particular direction</a:t>
            </a:r>
          </a:p>
        </p:txBody>
      </p:sp>
      <p:pic>
        <p:nvPicPr>
          <p:cNvPr id="5" name="Picture 4"/>
          <p:cNvPicPr>
            <a:picLocks noChangeAspect="1"/>
          </p:cNvPicPr>
          <p:nvPr/>
        </p:nvPicPr>
        <p:blipFill>
          <a:blip r:embed="rId3"/>
          <a:stretch>
            <a:fillRect/>
          </a:stretch>
        </p:blipFill>
        <p:spPr>
          <a:xfrm>
            <a:off x="1236715" y="2602769"/>
            <a:ext cx="6179058" cy="3066923"/>
          </a:xfrm>
          <a:prstGeom prst="rect">
            <a:avLst/>
          </a:prstGeom>
        </p:spPr>
      </p:pic>
      <p:sp>
        <p:nvSpPr>
          <p:cNvPr id="6" name="Rectangle 5"/>
          <p:cNvSpPr/>
          <p:nvPr/>
        </p:nvSpPr>
        <p:spPr>
          <a:xfrm>
            <a:off x="4332536" y="5619963"/>
            <a:ext cx="2470600" cy="646331"/>
          </a:xfrm>
          <a:prstGeom prst="rect">
            <a:avLst/>
          </a:prstGeom>
        </p:spPr>
        <p:txBody>
          <a:bodyPr wrap="square">
            <a:spAutoFit/>
          </a:bodyPr>
          <a:lstStyle/>
          <a:p>
            <a:pPr algn="ctr"/>
            <a:r>
              <a:rPr lang="en-US" dirty="0">
                <a:latin typeface="TimesTen-Roman"/>
              </a:rPr>
              <a:t>with the </a:t>
            </a:r>
            <a:r>
              <a:rPr lang="en-US" dirty="0">
                <a:latin typeface="Symbol" panose="05050102010706020507" pitchFamily="18" charset="2"/>
              </a:rPr>
              <a:t>+</a:t>
            </a:r>
            <a:r>
              <a:rPr lang="en-US" dirty="0">
                <a:latin typeface="TimesTen-Roman"/>
              </a:rPr>
              <a:t>45</a:t>
            </a:r>
            <a:r>
              <a:rPr lang="en-US" dirty="0">
                <a:latin typeface="Symbol" panose="05050102010706020507" pitchFamily="18" charset="2"/>
              </a:rPr>
              <a:t>° </a:t>
            </a:r>
            <a:r>
              <a:rPr lang="en-US" dirty="0">
                <a:latin typeface="TimesTen-Roman"/>
              </a:rPr>
              <a:t>line detector kernel</a:t>
            </a:r>
            <a:endParaRPr lang="en-US" dirty="0"/>
          </a:p>
        </p:txBody>
      </p:sp>
      <p:pic>
        <p:nvPicPr>
          <p:cNvPr id="7" name="Picture 6"/>
          <p:cNvPicPr>
            <a:picLocks noChangeAspect="1"/>
          </p:cNvPicPr>
          <p:nvPr/>
        </p:nvPicPr>
        <p:blipFill>
          <a:blip r:embed="rId4"/>
          <a:stretch>
            <a:fillRect/>
          </a:stretch>
        </p:blipFill>
        <p:spPr>
          <a:xfrm>
            <a:off x="7813995" y="2602769"/>
            <a:ext cx="3141582" cy="3017194"/>
          </a:xfrm>
          <a:prstGeom prst="rect">
            <a:avLst/>
          </a:prstGeom>
        </p:spPr>
      </p:pic>
      <p:sp>
        <p:nvSpPr>
          <p:cNvPr id="8" name="Rectangle 7"/>
          <p:cNvSpPr/>
          <p:nvPr/>
        </p:nvSpPr>
        <p:spPr>
          <a:xfrm>
            <a:off x="8260331" y="5619963"/>
            <a:ext cx="2649778" cy="923330"/>
          </a:xfrm>
          <a:prstGeom prst="rect">
            <a:avLst/>
          </a:prstGeom>
        </p:spPr>
        <p:txBody>
          <a:bodyPr wrap="square">
            <a:spAutoFit/>
          </a:bodyPr>
          <a:lstStyle/>
          <a:p>
            <a:r>
              <a:rPr lang="en-US" dirty="0">
                <a:latin typeface="TimesTen-Roman"/>
              </a:rPr>
              <a:t>All points (in white) whose values satisfied the condition </a:t>
            </a:r>
            <a:r>
              <a:rPr lang="en-US" i="1" dirty="0">
                <a:latin typeface="TimesTen-Italic"/>
              </a:rPr>
              <a:t>g </a:t>
            </a:r>
            <a:r>
              <a:rPr lang="en-US" dirty="0">
                <a:latin typeface="Symbol" panose="05050102010706020507" pitchFamily="18" charset="2"/>
              </a:rPr>
              <a:t>&gt; </a:t>
            </a:r>
            <a:r>
              <a:rPr lang="en-US" i="1" dirty="0">
                <a:latin typeface="TimesTen-Italic"/>
              </a:rPr>
              <a:t>T</a:t>
            </a:r>
            <a:r>
              <a:rPr lang="en-US" dirty="0">
                <a:latin typeface="TimesTen-Roman"/>
              </a:rPr>
              <a:t>,</a:t>
            </a:r>
            <a:endParaRPr lang="en-US" dirty="0"/>
          </a:p>
        </p:txBody>
      </p:sp>
    </p:spTree>
    <p:extLst>
      <p:ext uri="{BB962C8B-B14F-4D97-AF65-F5344CB8AC3E}">
        <p14:creationId xmlns:p14="http://schemas.microsoft.com/office/powerpoint/2010/main" val="313087455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solidFill>
                  <a:srgbClr val="00B0F0"/>
                </a:solidFill>
                <a:latin typeface="Times New Roman" panose="02020603050405020304" pitchFamily="18" charset="0"/>
                <a:cs typeface="Times New Roman" panose="02020603050405020304" pitchFamily="18" charset="0"/>
              </a:rPr>
              <a:t>Edge Detection</a:t>
            </a:r>
          </a:p>
        </p:txBody>
      </p:sp>
      <p:sp>
        <p:nvSpPr>
          <p:cNvPr id="3" name="Content Placeholder 2"/>
          <p:cNvSpPr>
            <a:spLocks noGrp="1"/>
          </p:cNvSpPr>
          <p:nvPr>
            <p:ph idx="1"/>
          </p:nvPr>
        </p:nvSpPr>
        <p:spPr/>
        <p:txBody>
          <a:bodyPr/>
          <a:lstStyle/>
          <a:p>
            <a:r>
              <a:rPr lang="en-US" dirty="0" smtClean="0"/>
              <a:t>An </a:t>
            </a:r>
            <a:r>
              <a:rPr lang="en-US" dirty="0"/>
              <a:t>edge is a set of connected pixels that lie on the boundary between two </a:t>
            </a:r>
            <a:r>
              <a:rPr lang="en-US" dirty="0" smtClean="0"/>
              <a:t>regions.</a:t>
            </a:r>
          </a:p>
          <a:p>
            <a:r>
              <a:rPr lang="en-US" dirty="0"/>
              <a:t>A </a:t>
            </a:r>
            <a:r>
              <a:rPr lang="en-US" b="1" i="1" dirty="0"/>
              <a:t>step edge </a:t>
            </a:r>
            <a:r>
              <a:rPr lang="en-US" dirty="0" smtClean="0"/>
              <a:t>is characterized </a:t>
            </a:r>
            <a:r>
              <a:rPr lang="en-US" dirty="0"/>
              <a:t>by a transition between two intensity levels occurring ideally over </a:t>
            </a:r>
            <a:r>
              <a:rPr lang="en-US" dirty="0" smtClean="0"/>
              <a:t>the distance </a:t>
            </a:r>
            <a:r>
              <a:rPr lang="en-US" dirty="0"/>
              <a:t>of one pixel</a:t>
            </a:r>
            <a:r>
              <a:rPr lang="en-US" dirty="0" smtClean="0"/>
              <a:t>.</a:t>
            </a:r>
          </a:p>
          <a:p>
            <a:r>
              <a:rPr lang="en-US" dirty="0"/>
              <a:t>A </a:t>
            </a:r>
            <a:r>
              <a:rPr lang="en-US" b="1" i="1" dirty="0"/>
              <a:t>ramp edge </a:t>
            </a:r>
            <a:r>
              <a:rPr lang="en-US" dirty="0"/>
              <a:t>is characterized by a gradual and smooth transition in intensity or color across adjacent regions in an image. </a:t>
            </a:r>
            <a:endParaRPr lang="en-US" dirty="0" smtClean="0"/>
          </a:p>
          <a:p>
            <a:r>
              <a:rPr lang="en-US" dirty="0"/>
              <a:t>A </a:t>
            </a:r>
            <a:r>
              <a:rPr lang="en-US" b="1" i="1" dirty="0"/>
              <a:t>roof edge </a:t>
            </a:r>
            <a:r>
              <a:rPr lang="en-US" dirty="0"/>
              <a:t>is a less common type of edge characterized by a combination of both step-like and ramp-like transitions in intensity or color</a:t>
            </a:r>
            <a:r>
              <a:rPr lang="en-US" dirty="0" smtClean="0"/>
              <a:t>.</a:t>
            </a:r>
            <a:endParaRPr lang="en-US" dirty="0"/>
          </a:p>
        </p:txBody>
      </p:sp>
    </p:spTree>
    <p:extLst>
      <p:ext uri="{BB962C8B-B14F-4D97-AF65-F5344CB8AC3E}">
        <p14:creationId xmlns:p14="http://schemas.microsoft.com/office/powerpoint/2010/main" val="70495851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solidFill>
                  <a:srgbClr val="00B0F0"/>
                </a:solidFill>
                <a:latin typeface="Times New Roman" panose="02020603050405020304" pitchFamily="18" charset="0"/>
                <a:cs typeface="Times New Roman" panose="02020603050405020304" pitchFamily="18" charset="0"/>
              </a:rPr>
              <a:t>Edge Detection</a:t>
            </a:r>
          </a:p>
        </p:txBody>
      </p:sp>
      <p:pic>
        <p:nvPicPr>
          <p:cNvPr id="4" name="Content Placeholder 3"/>
          <p:cNvPicPr>
            <a:picLocks noGrp="1" noChangeAspect="1"/>
          </p:cNvPicPr>
          <p:nvPr>
            <p:ph idx="1"/>
          </p:nvPr>
        </p:nvPicPr>
        <p:blipFill>
          <a:blip r:embed="rId3"/>
          <a:stretch>
            <a:fillRect/>
          </a:stretch>
        </p:blipFill>
        <p:spPr>
          <a:xfrm>
            <a:off x="1400175" y="2739231"/>
            <a:ext cx="9391650" cy="2524125"/>
          </a:xfrm>
          <a:prstGeom prst="rect">
            <a:avLst/>
          </a:prstGeom>
        </p:spPr>
      </p:pic>
      <p:sp>
        <p:nvSpPr>
          <p:cNvPr id="5" name="Rectangle 4"/>
          <p:cNvSpPr/>
          <p:nvPr/>
        </p:nvSpPr>
        <p:spPr>
          <a:xfrm>
            <a:off x="1400174" y="5194106"/>
            <a:ext cx="1983105" cy="400110"/>
          </a:xfrm>
          <a:prstGeom prst="rect">
            <a:avLst/>
          </a:prstGeom>
        </p:spPr>
        <p:txBody>
          <a:bodyPr wrap="square">
            <a:spAutoFit/>
          </a:bodyPr>
          <a:lstStyle/>
          <a:p>
            <a:r>
              <a:rPr lang="en-US" b="1" dirty="0" smtClean="0">
                <a:latin typeface="TimesTen-Roman"/>
              </a:rPr>
              <a:t>A </a:t>
            </a:r>
            <a:r>
              <a:rPr lang="en-US" sz="2000" b="1" dirty="0" smtClean="0">
                <a:latin typeface="TimesTen-Roman"/>
              </a:rPr>
              <a:t>Step Edge</a:t>
            </a:r>
            <a:endParaRPr lang="en-US" b="1" dirty="0"/>
          </a:p>
        </p:txBody>
      </p:sp>
      <p:sp>
        <p:nvSpPr>
          <p:cNvPr id="6" name="Rectangle 5"/>
          <p:cNvSpPr/>
          <p:nvPr/>
        </p:nvSpPr>
        <p:spPr>
          <a:xfrm>
            <a:off x="4639056" y="5209495"/>
            <a:ext cx="2438400" cy="369332"/>
          </a:xfrm>
          <a:prstGeom prst="rect">
            <a:avLst/>
          </a:prstGeom>
        </p:spPr>
        <p:txBody>
          <a:bodyPr wrap="square">
            <a:spAutoFit/>
          </a:bodyPr>
          <a:lstStyle/>
          <a:p>
            <a:r>
              <a:rPr lang="en-US" b="1" dirty="0" smtClean="0">
                <a:latin typeface="TimesTen-Roman"/>
              </a:rPr>
              <a:t>A Ramp</a:t>
            </a:r>
            <a:r>
              <a:rPr lang="en-US" b="1" dirty="0">
                <a:latin typeface="TimesTen-Roman"/>
              </a:rPr>
              <a:t> Edge</a:t>
            </a:r>
            <a:endParaRPr lang="en-US" b="1" dirty="0"/>
          </a:p>
        </p:txBody>
      </p:sp>
      <p:sp>
        <p:nvSpPr>
          <p:cNvPr id="7" name="Rectangle 6"/>
          <p:cNvSpPr/>
          <p:nvPr/>
        </p:nvSpPr>
        <p:spPr>
          <a:xfrm>
            <a:off x="8333233" y="5191521"/>
            <a:ext cx="1884947" cy="369332"/>
          </a:xfrm>
          <a:prstGeom prst="rect">
            <a:avLst/>
          </a:prstGeom>
        </p:spPr>
        <p:txBody>
          <a:bodyPr wrap="square">
            <a:spAutoFit/>
          </a:bodyPr>
          <a:lstStyle/>
          <a:p>
            <a:r>
              <a:rPr lang="en-US" b="1" dirty="0" smtClean="0">
                <a:latin typeface="TimesTen-Roman"/>
              </a:rPr>
              <a:t>A Roof Edge</a:t>
            </a:r>
            <a:endParaRPr lang="en-US" b="1" dirty="0"/>
          </a:p>
        </p:txBody>
      </p:sp>
    </p:spTree>
    <p:extLst>
      <p:ext uri="{BB962C8B-B14F-4D97-AF65-F5344CB8AC3E}">
        <p14:creationId xmlns:p14="http://schemas.microsoft.com/office/powerpoint/2010/main" val="1426219083"/>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solidFill>
                  <a:srgbClr val="00B0F0"/>
                </a:solidFill>
                <a:latin typeface="Times New Roman" panose="02020603050405020304" pitchFamily="18" charset="0"/>
                <a:cs typeface="Times New Roman" panose="02020603050405020304" pitchFamily="18" charset="0"/>
              </a:rPr>
              <a:t>Edge Detection and Noises</a:t>
            </a:r>
          </a:p>
        </p:txBody>
      </p:sp>
      <p:pic>
        <p:nvPicPr>
          <p:cNvPr id="8" name="Content Placeholder 7"/>
          <p:cNvPicPr>
            <a:picLocks noGrp="1" noChangeAspect="1"/>
          </p:cNvPicPr>
          <p:nvPr>
            <p:ph idx="1"/>
          </p:nvPr>
        </p:nvPicPr>
        <p:blipFill>
          <a:blip r:embed="rId3"/>
          <a:stretch>
            <a:fillRect/>
          </a:stretch>
        </p:blipFill>
        <p:spPr>
          <a:xfrm>
            <a:off x="2323362" y="1368425"/>
            <a:ext cx="6926122" cy="2583103"/>
          </a:xfrm>
          <a:prstGeom prst="rect">
            <a:avLst/>
          </a:prstGeom>
        </p:spPr>
      </p:pic>
      <p:pic>
        <p:nvPicPr>
          <p:cNvPr id="9" name="Picture 8"/>
          <p:cNvPicPr>
            <a:picLocks noChangeAspect="1"/>
          </p:cNvPicPr>
          <p:nvPr/>
        </p:nvPicPr>
        <p:blipFill>
          <a:blip r:embed="rId4"/>
          <a:stretch>
            <a:fillRect/>
          </a:stretch>
        </p:blipFill>
        <p:spPr>
          <a:xfrm>
            <a:off x="2323362" y="4114900"/>
            <a:ext cx="7056119" cy="2604044"/>
          </a:xfrm>
          <a:prstGeom prst="rect">
            <a:avLst/>
          </a:prstGeom>
        </p:spPr>
      </p:pic>
    </p:spTree>
    <p:extLst>
      <p:ext uri="{BB962C8B-B14F-4D97-AF65-F5344CB8AC3E}">
        <p14:creationId xmlns:p14="http://schemas.microsoft.com/office/powerpoint/2010/main" val="396275455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solidFill>
                  <a:srgbClr val="00B0F0"/>
                </a:solidFill>
                <a:latin typeface="Times New Roman" panose="02020603050405020304" pitchFamily="18" charset="0"/>
                <a:cs typeface="Times New Roman" panose="02020603050405020304" pitchFamily="18" charset="0"/>
              </a:rPr>
              <a:t>Steps for Edge Detection</a:t>
            </a:r>
          </a:p>
        </p:txBody>
      </p:sp>
      <p:sp>
        <p:nvSpPr>
          <p:cNvPr id="3" name="Content Placeholder 2"/>
          <p:cNvSpPr>
            <a:spLocks noGrp="1"/>
          </p:cNvSpPr>
          <p:nvPr>
            <p:ph idx="1"/>
          </p:nvPr>
        </p:nvSpPr>
        <p:spPr/>
        <p:txBody>
          <a:bodyPr/>
          <a:lstStyle/>
          <a:p>
            <a:pPr marL="0" indent="0">
              <a:buNone/>
            </a:pPr>
            <a:r>
              <a:rPr lang="en-US" dirty="0" smtClean="0"/>
              <a:t>The </a:t>
            </a:r>
            <a:r>
              <a:rPr lang="en-US" dirty="0"/>
              <a:t>three steps performed typically for edge detection </a:t>
            </a:r>
            <a:r>
              <a:rPr lang="en-US" dirty="0" smtClean="0"/>
              <a:t>are:</a:t>
            </a:r>
          </a:p>
          <a:p>
            <a:endParaRPr lang="en-US" i="1" dirty="0" smtClean="0"/>
          </a:p>
          <a:p>
            <a:r>
              <a:rPr lang="en-US" i="1" dirty="0" smtClean="0"/>
              <a:t>Image </a:t>
            </a:r>
            <a:r>
              <a:rPr lang="en-US" i="1" dirty="0"/>
              <a:t>smoothing for noise reduction</a:t>
            </a:r>
            <a:r>
              <a:rPr lang="en-US" dirty="0" smtClean="0"/>
              <a:t>.</a:t>
            </a:r>
          </a:p>
          <a:p>
            <a:r>
              <a:rPr lang="en-US" i="1" dirty="0"/>
              <a:t>Detection of edge </a:t>
            </a:r>
            <a:r>
              <a:rPr lang="en-US" i="1" dirty="0" smtClean="0"/>
              <a:t>points.</a:t>
            </a:r>
          </a:p>
          <a:p>
            <a:r>
              <a:rPr lang="en-US" i="1" dirty="0"/>
              <a:t>Edge </a:t>
            </a:r>
            <a:r>
              <a:rPr lang="en-US" i="1" dirty="0" smtClean="0"/>
              <a:t>localization.</a:t>
            </a:r>
            <a:endParaRPr lang="en-US" dirty="0" smtClean="0"/>
          </a:p>
        </p:txBody>
      </p:sp>
    </p:spTree>
    <p:extLst>
      <p:ext uri="{BB962C8B-B14F-4D97-AF65-F5344CB8AC3E}">
        <p14:creationId xmlns:p14="http://schemas.microsoft.com/office/powerpoint/2010/main" val="1748789390"/>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solidFill>
                  <a:srgbClr val="00B0F0"/>
                </a:solidFill>
                <a:latin typeface="Times New Roman" panose="02020603050405020304" pitchFamily="18" charset="0"/>
                <a:cs typeface="Times New Roman" panose="02020603050405020304" pitchFamily="18" charset="0"/>
              </a:rPr>
              <a:t>Filters for Edge Detection</a:t>
            </a:r>
          </a:p>
        </p:txBody>
      </p:sp>
      <p:pic>
        <p:nvPicPr>
          <p:cNvPr id="4" name="Content Placeholder 3"/>
          <p:cNvPicPr>
            <a:picLocks noGrp="1" noChangeAspect="1"/>
          </p:cNvPicPr>
          <p:nvPr>
            <p:ph idx="1"/>
          </p:nvPr>
        </p:nvPicPr>
        <p:blipFill>
          <a:blip r:embed="rId3"/>
          <a:stretch>
            <a:fillRect/>
          </a:stretch>
        </p:blipFill>
        <p:spPr>
          <a:xfrm>
            <a:off x="600374" y="1898777"/>
            <a:ext cx="4700179" cy="4351338"/>
          </a:xfrm>
          <a:prstGeom prst="rect">
            <a:avLst/>
          </a:prstGeom>
        </p:spPr>
      </p:pic>
      <p:pic>
        <p:nvPicPr>
          <p:cNvPr id="5" name="Picture 4"/>
          <p:cNvPicPr>
            <a:picLocks noChangeAspect="1"/>
          </p:cNvPicPr>
          <p:nvPr/>
        </p:nvPicPr>
        <p:blipFill>
          <a:blip r:embed="rId4"/>
          <a:stretch>
            <a:fillRect/>
          </a:stretch>
        </p:blipFill>
        <p:spPr>
          <a:xfrm>
            <a:off x="6048756" y="3075241"/>
            <a:ext cx="5105400" cy="2828925"/>
          </a:xfrm>
          <a:prstGeom prst="rect">
            <a:avLst/>
          </a:prstGeom>
        </p:spPr>
      </p:pic>
      <p:sp>
        <p:nvSpPr>
          <p:cNvPr id="6" name="Rectangle 5"/>
          <p:cNvSpPr/>
          <p:nvPr/>
        </p:nvSpPr>
        <p:spPr>
          <a:xfrm>
            <a:off x="5058156" y="2059799"/>
            <a:ext cx="6096000" cy="646331"/>
          </a:xfrm>
          <a:prstGeom prst="rect">
            <a:avLst/>
          </a:prstGeom>
        </p:spPr>
        <p:txBody>
          <a:bodyPr>
            <a:spAutoFit/>
          </a:bodyPr>
          <a:lstStyle/>
          <a:p>
            <a:r>
              <a:rPr lang="en-US" dirty="0">
                <a:solidFill>
                  <a:srgbClr val="000000"/>
                </a:solidFill>
                <a:latin typeface="Arial" panose="020B0604020202020204" pitchFamily="34" charset="0"/>
              </a:rPr>
              <a:t>Given a 3*3 region of an image the following edge detection filters can be used</a:t>
            </a:r>
            <a:endParaRPr lang="en-US" dirty="0"/>
          </a:p>
        </p:txBody>
      </p:sp>
    </p:spTree>
    <p:extLst>
      <p:ext uri="{BB962C8B-B14F-4D97-AF65-F5344CB8AC3E}">
        <p14:creationId xmlns:p14="http://schemas.microsoft.com/office/powerpoint/2010/main" val="3172369923"/>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solidFill>
                  <a:srgbClr val="00B0F0"/>
                </a:solidFill>
                <a:latin typeface="Times New Roman" panose="02020603050405020304" pitchFamily="18" charset="0"/>
                <a:cs typeface="Times New Roman" panose="02020603050405020304" pitchFamily="18" charset="0"/>
              </a:rPr>
              <a:t>Filters for Edge Detection</a:t>
            </a:r>
          </a:p>
        </p:txBody>
      </p:sp>
      <p:sp>
        <p:nvSpPr>
          <p:cNvPr id="6" name="Rectangle 5"/>
          <p:cNvSpPr/>
          <p:nvPr/>
        </p:nvSpPr>
        <p:spPr>
          <a:xfrm>
            <a:off x="0" y="5648758"/>
            <a:ext cx="4663440" cy="523220"/>
          </a:xfrm>
          <a:prstGeom prst="rect">
            <a:avLst/>
          </a:prstGeom>
        </p:spPr>
        <p:txBody>
          <a:bodyPr wrap="square">
            <a:spAutoFit/>
          </a:bodyPr>
          <a:lstStyle/>
          <a:p>
            <a:r>
              <a:rPr lang="en-US" sz="2800" b="1" dirty="0">
                <a:solidFill>
                  <a:schemeClr val="accent1">
                    <a:lumMod val="75000"/>
                  </a:schemeClr>
                </a:solidFill>
                <a:effectLst>
                  <a:outerShdw blurRad="38100" dist="38100" dir="2700000" algn="tl">
                    <a:srgbClr val="000000">
                      <a:alpha val="43137"/>
                    </a:srgbClr>
                  </a:outerShdw>
                </a:effectLst>
                <a:latin typeface="Arial" panose="020B0604020202020204" pitchFamily="34" charset="0"/>
              </a:rPr>
              <a:t> g(x, y) = </a:t>
            </a:r>
            <a:r>
              <a:rPr lang="en-US" sz="2400" b="1" dirty="0" smtClean="0">
                <a:solidFill>
                  <a:srgbClr val="000000"/>
                </a:solidFill>
                <a:effectLst>
                  <a:outerShdw blurRad="38100" dist="38100" dir="2700000" algn="tl">
                    <a:srgbClr val="000000">
                      <a:alpha val="43137"/>
                    </a:srgbClr>
                  </a:outerShdw>
                </a:effectLst>
                <a:latin typeface="Arial" panose="020B0604020202020204" pitchFamily="34" charset="0"/>
              </a:rPr>
              <a:t>50 * -1 + 90 * 1= 40</a:t>
            </a:r>
            <a:endParaRPr lang="en-US" sz="2400" b="1" dirty="0">
              <a:effectLst>
                <a:outerShdw blurRad="38100" dist="38100" dir="2700000" algn="tl">
                  <a:srgbClr val="000000">
                    <a:alpha val="43137"/>
                  </a:srgbClr>
                </a:outerShdw>
              </a:effectLst>
            </a:endParaRPr>
          </a:p>
        </p:txBody>
      </p:sp>
      <p:graphicFrame>
        <p:nvGraphicFramePr>
          <p:cNvPr id="7" name="Table 6"/>
          <p:cNvGraphicFramePr>
            <a:graphicFrameLocks noGrp="1"/>
          </p:cNvGraphicFramePr>
          <p:nvPr>
            <p:extLst>
              <p:ext uri="{D42A27DB-BD31-4B8C-83A1-F6EECF244321}">
                <p14:modId xmlns:p14="http://schemas.microsoft.com/office/powerpoint/2010/main" val="2365017410"/>
              </p:ext>
            </p:extLst>
          </p:nvPr>
        </p:nvGraphicFramePr>
        <p:xfrm>
          <a:off x="688422" y="1744274"/>
          <a:ext cx="2427665" cy="2015682"/>
        </p:xfrm>
        <a:graphic>
          <a:graphicData uri="http://schemas.openxmlformats.org/drawingml/2006/table">
            <a:tbl>
              <a:tblPr firstRow="1" bandRow="1">
                <a:tableStyleId>{5C22544A-7EE6-4342-B048-85BDC9FD1C3A}</a:tableStyleId>
              </a:tblPr>
              <a:tblGrid>
                <a:gridCol w="611155">
                  <a:extLst>
                    <a:ext uri="{9D8B030D-6E8A-4147-A177-3AD203B41FA5}">
                      <a16:colId xmlns:a16="http://schemas.microsoft.com/office/drawing/2014/main" val="2032299844"/>
                    </a:ext>
                  </a:extLst>
                </a:gridCol>
                <a:gridCol w="661730">
                  <a:extLst>
                    <a:ext uri="{9D8B030D-6E8A-4147-A177-3AD203B41FA5}">
                      <a16:colId xmlns:a16="http://schemas.microsoft.com/office/drawing/2014/main" val="1244089570"/>
                    </a:ext>
                  </a:extLst>
                </a:gridCol>
                <a:gridCol w="577390">
                  <a:extLst>
                    <a:ext uri="{9D8B030D-6E8A-4147-A177-3AD203B41FA5}">
                      <a16:colId xmlns:a16="http://schemas.microsoft.com/office/drawing/2014/main" val="2610813349"/>
                    </a:ext>
                  </a:extLst>
                </a:gridCol>
                <a:gridCol w="577390">
                  <a:extLst>
                    <a:ext uri="{9D8B030D-6E8A-4147-A177-3AD203B41FA5}">
                      <a16:colId xmlns:a16="http://schemas.microsoft.com/office/drawing/2014/main" val="781777486"/>
                    </a:ext>
                  </a:extLst>
                </a:gridCol>
              </a:tblGrid>
              <a:tr h="532882">
                <a:tc>
                  <a:txBody>
                    <a:bodyPr/>
                    <a:lstStyle/>
                    <a:p>
                      <a:pPr algn="l"/>
                      <a:r>
                        <a:rPr lang="en-US" sz="2400" dirty="0" smtClean="0">
                          <a:solidFill>
                            <a:schemeClr val="tx1"/>
                          </a:solidFill>
                        </a:rPr>
                        <a:t>10</a:t>
                      </a:r>
                      <a:endParaRPr lang="en-US" sz="2400" dirty="0">
                        <a:solidFill>
                          <a:schemeClr val="tx1"/>
                        </a:solidFill>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Calibri" panose="020F0502020204030204"/>
                          <a:ea typeface="+mn-ea"/>
                          <a:cs typeface="+mn-cs"/>
                        </a:rPr>
                        <a:t>20</a:t>
                      </a: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Calibri" panose="020F0502020204030204"/>
                          <a:ea typeface="+mn-ea"/>
                          <a:cs typeface="+mn-cs"/>
                        </a:rPr>
                        <a:t>50</a:t>
                      </a: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smtClean="0">
                          <a:ln>
                            <a:noFill/>
                          </a:ln>
                          <a:solidFill>
                            <a:prstClr val="black"/>
                          </a:solidFill>
                          <a:effectLst/>
                          <a:uLnTx/>
                          <a:uFillTx/>
                          <a:latin typeface="Calibri" panose="020F0502020204030204"/>
                          <a:ea typeface="+mn-ea"/>
                          <a:cs typeface="+mn-cs"/>
                        </a:rPr>
                        <a:t>90</a:t>
                      </a: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246681000"/>
                  </a:ext>
                </a:extLst>
              </a:tr>
              <a:tr h="532882">
                <a:tc>
                  <a:txBody>
                    <a:bodyPr/>
                    <a:lstStyle/>
                    <a:p>
                      <a:pPr algn="l"/>
                      <a:r>
                        <a:rPr lang="en-US" sz="2400" b="1" kern="1200" dirty="0" smtClean="0">
                          <a:solidFill>
                            <a:schemeClr val="tx1"/>
                          </a:solidFill>
                          <a:latin typeface="+mn-lt"/>
                          <a:ea typeface="+mn-ea"/>
                          <a:cs typeface="+mn-cs"/>
                        </a:rPr>
                        <a:t>10</a:t>
                      </a:r>
                      <a:endParaRPr lang="en-US" sz="2400" b="1" kern="1200" dirty="0">
                        <a:solidFill>
                          <a:schemeClr val="tx1"/>
                        </a:solidFill>
                        <a:latin typeface="+mn-lt"/>
                        <a:ea typeface="+mn-ea"/>
                        <a:cs typeface="+mn-cs"/>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Calibri" panose="020F0502020204030204"/>
                          <a:ea typeface="+mn-ea"/>
                          <a:cs typeface="+mn-cs"/>
                        </a:rPr>
                        <a:t>20</a:t>
                      </a: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Calibri" panose="020F0502020204030204"/>
                          <a:ea typeface="+mn-ea"/>
                          <a:cs typeface="+mn-cs"/>
                        </a:rPr>
                        <a:t>50</a:t>
                      </a: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smtClean="0">
                          <a:ln>
                            <a:noFill/>
                          </a:ln>
                          <a:solidFill>
                            <a:prstClr val="black"/>
                          </a:solidFill>
                          <a:effectLst/>
                          <a:uLnTx/>
                          <a:uFillTx/>
                          <a:latin typeface="Calibri" panose="020F0502020204030204"/>
                          <a:ea typeface="+mn-ea"/>
                          <a:cs typeface="+mn-cs"/>
                        </a:rPr>
                        <a:t>90</a:t>
                      </a: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329837174"/>
                  </a:ext>
                </a:extLst>
              </a:tr>
              <a:tr h="474959">
                <a:tc>
                  <a:txBody>
                    <a:bodyPr/>
                    <a:lstStyle/>
                    <a:p>
                      <a:pPr algn="l"/>
                      <a:r>
                        <a:rPr lang="en-US" sz="2400" b="1" kern="1200" dirty="0" smtClean="0">
                          <a:solidFill>
                            <a:schemeClr val="tx1"/>
                          </a:solidFill>
                          <a:latin typeface="+mn-lt"/>
                          <a:ea typeface="+mn-ea"/>
                          <a:cs typeface="+mn-cs"/>
                        </a:rPr>
                        <a:t>10</a:t>
                      </a:r>
                      <a:endParaRPr lang="en-US" sz="2400" b="1" kern="1200" dirty="0">
                        <a:solidFill>
                          <a:schemeClr val="tx1"/>
                        </a:solidFill>
                        <a:latin typeface="+mn-lt"/>
                        <a:ea typeface="+mn-ea"/>
                        <a:cs typeface="+mn-cs"/>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Calibri" panose="020F0502020204030204"/>
                          <a:ea typeface="+mn-ea"/>
                          <a:cs typeface="+mn-cs"/>
                        </a:rPr>
                        <a:t>20</a:t>
                      </a: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Calibri" panose="020F0502020204030204"/>
                          <a:ea typeface="+mn-ea"/>
                          <a:cs typeface="+mn-cs"/>
                        </a:rPr>
                        <a:t>50</a:t>
                      </a: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Calibri" panose="020F0502020204030204"/>
                          <a:ea typeface="+mn-ea"/>
                          <a:cs typeface="+mn-cs"/>
                        </a:rPr>
                        <a:t>90</a:t>
                      </a: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43049516"/>
                  </a:ext>
                </a:extLst>
              </a:tr>
              <a:tr h="474959">
                <a:tc>
                  <a:txBody>
                    <a:bodyPr/>
                    <a:lstStyle/>
                    <a:p>
                      <a:pPr algn="l"/>
                      <a:r>
                        <a:rPr lang="en-US" sz="2400" b="1" kern="1200" dirty="0" smtClean="0">
                          <a:solidFill>
                            <a:schemeClr val="tx1"/>
                          </a:solidFill>
                          <a:latin typeface="+mn-lt"/>
                          <a:ea typeface="+mn-ea"/>
                          <a:cs typeface="+mn-cs"/>
                        </a:rPr>
                        <a:t>10</a:t>
                      </a:r>
                      <a:endParaRPr lang="en-US" sz="2400" b="1" kern="1200" dirty="0">
                        <a:solidFill>
                          <a:schemeClr val="tx1"/>
                        </a:solidFill>
                        <a:latin typeface="+mn-lt"/>
                        <a:ea typeface="+mn-ea"/>
                        <a:cs typeface="+mn-cs"/>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Calibri" panose="020F0502020204030204"/>
                          <a:ea typeface="+mn-ea"/>
                          <a:cs typeface="+mn-cs"/>
                        </a:rPr>
                        <a:t>20</a:t>
                      </a: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Calibri" panose="020F0502020204030204"/>
                          <a:ea typeface="+mn-ea"/>
                          <a:cs typeface="+mn-cs"/>
                        </a:rPr>
                        <a:t>50</a:t>
                      </a: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Calibri" panose="020F0502020204030204"/>
                          <a:ea typeface="+mn-ea"/>
                          <a:cs typeface="+mn-cs"/>
                        </a:rPr>
                        <a:t>90</a:t>
                      </a: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779976078"/>
                  </a:ext>
                </a:extLst>
              </a:tr>
            </a:tbl>
          </a:graphicData>
        </a:graphic>
      </p:graphicFrame>
      <p:sp>
        <p:nvSpPr>
          <p:cNvPr id="9" name="Rounded Rectangle 8"/>
          <p:cNvSpPr/>
          <p:nvPr/>
        </p:nvSpPr>
        <p:spPr>
          <a:xfrm>
            <a:off x="1902254" y="2752115"/>
            <a:ext cx="673149" cy="516883"/>
          </a:xfrm>
          <a:prstGeom prst="roundRect">
            <a:avLst/>
          </a:prstGeom>
          <a:solidFill>
            <a:srgbClr val="78D3E8">
              <a:alpha val="36863"/>
            </a:srgbClr>
          </a:solidFill>
          <a:ln w="76200">
            <a:solidFill>
              <a:srgbClr val="2F52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p:cNvPicPr>
            <a:picLocks noChangeAspect="1"/>
          </p:cNvPicPr>
          <p:nvPr/>
        </p:nvPicPr>
        <p:blipFill>
          <a:blip r:embed="rId3"/>
          <a:stretch>
            <a:fillRect/>
          </a:stretch>
        </p:blipFill>
        <p:spPr>
          <a:xfrm>
            <a:off x="7179754" y="1643718"/>
            <a:ext cx="2733675" cy="2733675"/>
          </a:xfrm>
          <a:prstGeom prst="rect">
            <a:avLst/>
          </a:prstGeom>
        </p:spPr>
      </p:pic>
      <p:pic>
        <p:nvPicPr>
          <p:cNvPr id="11" name="Picture 10"/>
          <p:cNvPicPr>
            <a:picLocks noChangeAspect="1"/>
          </p:cNvPicPr>
          <p:nvPr/>
        </p:nvPicPr>
        <p:blipFill>
          <a:blip r:embed="rId4"/>
          <a:stretch>
            <a:fillRect/>
          </a:stretch>
        </p:blipFill>
        <p:spPr>
          <a:xfrm>
            <a:off x="1130799" y="3974647"/>
            <a:ext cx="1444604" cy="1459420"/>
          </a:xfrm>
          <a:prstGeom prst="rect">
            <a:avLst/>
          </a:prstGeom>
        </p:spPr>
      </p:pic>
      <p:sp>
        <p:nvSpPr>
          <p:cNvPr id="12" name="Rectangle 11"/>
          <p:cNvSpPr/>
          <p:nvPr/>
        </p:nvSpPr>
        <p:spPr>
          <a:xfrm>
            <a:off x="2619797" y="4704357"/>
            <a:ext cx="992579" cy="369332"/>
          </a:xfrm>
          <a:prstGeom prst="rect">
            <a:avLst/>
          </a:prstGeom>
        </p:spPr>
        <p:txBody>
          <a:bodyPr wrap="none">
            <a:spAutoFit/>
          </a:bodyPr>
          <a:lstStyle/>
          <a:p>
            <a:r>
              <a:rPr lang="en-US" dirty="0">
                <a:latin typeface="TimesTen-Roman"/>
              </a:rPr>
              <a:t>Roberts</a:t>
            </a:r>
            <a:endParaRPr lang="en-US" dirty="0"/>
          </a:p>
        </p:txBody>
      </p:sp>
      <p:sp>
        <p:nvSpPr>
          <p:cNvPr id="13" name="Rectangle 12"/>
          <p:cNvSpPr/>
          <p:nvPr/>
        </p:nvSpPr>
        <p:spPr>
          <a:xfrm>
            <a:off x="9913429" y="2664708"/>
            <a:ext cx="889987" cy="369332"/>
          </a:xfrm>
          <a:prstGeom prst="rect">
            <a:avLst/>
          </a:prstGeom>
        </p:spPr>
        <p:txBody>
          <a:bodyPr wrap="none">
            <a:spAutoFit/>
          </a:bodyPr>
          <a:lstStyle/>
          <a:p>
            <a:r>
              <a:rPr lang="en-US" dirty="0">
                <a:latin typeface="TimesTen-Roman"/>
              </a:rPr>
              <a:t>Prewitt</a:t>
            </a:r>
            <a:endParaRPr lang="en-US" dirty="0"/>
          </a:p>
        </p:txBody>
      </p:sp>
      <p:sp>
        <p:nvSpPr>
          <p:cNvPr id="14" name="Rectangle 13"/>
          <p:cNvSpPr/>
          <p:nvPr/>
        </p:nvSpPr>
        <p:spPr>
          <a:xfrm>
            <a:off x="6495802" y="4592395"/>
            <a:ext cx="5245094" cy="892552"/>
          </a:xfrm>
          <a:prstGeom prst="rect">
            <a:avLst/>
          </a:prstGeom>
        </p:spPr>
        <p:txBody>
          <a:bodyPr wrap="square">
            <a:spAutoFit/>
          </a:bodyPr>
          <a:lstStyle/>
          <a:p>
            <a:r>
              <a:rPr lang="en-US" sz="2800" b="1" dirty="0" smtClean="0">
                <a:solidFill>
                  <a:schemeClr val="accent1">
                    <a:lumMod val="75000"/>
                  </a:schemeClr>
                </a:solidFill>
                <a:effectLst>
                  <a:outerShdw blurRad="38100" dist="38100" dir="2700000" algn="tl">
                    <a:srgbClr val="000000">
                      <a:alpha val="43137"/>
                    </a:srgbClr>
                  </a:outerShdw>
                </a:effectLst>
                <a:latin typeface="Arial" panose="020B0604020202020204" pitchFamily="34" charset="0"/>
              </a:rPr>
              <a:t>g(x, y) = </a:t>
            </a:r>
            <a:r>
              <a:rPr lang="en-US" sz="2400" b="1" dirty="0" smtClean="0">
                <a:solidFill>
                  <a:srgbClr val="000000"/>
                </a:solidFill>
                <a:effectLst>
                  <a:outerShdw blurRad="38100" dist="38100" dir="2700000" algn="tl">
                    <a:srgbClr val="000000">
                      <a:alpha val="43137"/>
                    </a:srgbClr>
                  </a:outerShdw>
                </a:effectLst>
                <a:latin typeface="Arial" panose="020B0604020202020204" pitchFamily="34" charset="0"/>
              </a:rPr>
              <a:t>20 * -1 + 50 * -1 + 90 * -1 + 20 *1+ 50 *1 + 90 *1=  0</a:t>
            </a:r>
            <a:endParaRPr lang="en-US" sz="2400" b="1"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5493794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500"/>
                                        <p:tgtEl>
                                          <p:spTgt spid="11"/>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12"/>
                                        </p:tgtEl>
                                        <p:attrNameLst>
                                          <p:attrName>style.visibility</p:attrName>
                                        </p:attrNameLst>
                                      </p:cBhvr>
                                      <p:to>
                                        <p:strVal val="visible"/>
                                      </p:to>
                                    </p:set>
                                    <p:animEffect transition="in" filter="fade">
                                      <p:cBhvr>
                                        <p:cTn id="15" dur="500"/>
                                        <p:tgtEl>
                                          <p:spTgt spid="12"/>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fade">
                                      <p:cBhvr>
                                        <p:cTn id="20" dur="500"/>
                                        <p:tgtEl>
                                          <p:spTgt spid="6"/>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nodeType="click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fade">
                                      <p:cBhvr>
                                        <p:cTn id="25" dur="500"/>
                                        <p:tgtEl>
                                          <p:spTgt spid="10"/>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13"/>
                                        </p:tgtEl>
                                        <p:attrNameLst>
                                          <p:attrName>style.visibility</p:attrName>
                                        </p:attrNameLst>
                                      </p:cBhvr>
                                      <p:to>
                                        <p:strVal val="visible"/>
                                      </p:to>
                                    </p:set>
                                    <p:animEffect transition="in" filter="fade">
                                      <p:cBhvr>
                                        <p:cTn id="28" dur="500"/>
                                        <p:tgtEl>
                                          <p:spTgt spid="13"/>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14"/>
                                        </p:tgtEl>
                                        <p:attrNameLst>
                                          <p:attrName>style.visibility</p:attrName>
                                        </p:attrNameLst>
                                      </p:cBhvr>
                                      <p:to>
                                        <p:strVal val="visible"/>
                                      </p:to>
                                    </p:set>
                                    <p:animEffect transition="in" filter="fade">
                                      <p:cBhvr>
                                        <p:cTn id="33"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9" grpId="0" animBg="1"/>
      <p:bldP spid="12" grpId="0"/>
      <p:bldP spid="13" grpId="0"/>
      <p:bldP spid="14"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solidFill>
                  <a:srgbClr val="00B0F0"/>
                </a:solidFill>
                <a:latin typeface="Times New Roman" panose="02020603050405020304" pitchFamily="18" charset="0"/>
                <a:cs typeface="Times New Roman" panose="02020603050405020304" pitchFamily="18" charset="0"/>
              </a:rPr>
              <a:t>Filters for Edge Detection</a:t>
            </a:r>
          </a:p>
        </p:txBody>
      </p:sp>
      <p:graphicFrame>
        <p:nvGraphicFramePr>
          <p:cNvPr id="7" name="Table 6"/>
          <p:cNvGraphicFramePr>
            <a:graphicFrameLocks noGrp="1"/>
          </p:cNvGraphicFramePr>
          <p:nvPr>
            <p:extLst>
              <p:ext uri="{D42A27DB-BD31-4B8C-83A1-F6EECF244321}">
                <p14:modId xmlns:p14="http://schemas.microsoft.com/office/powerpoint/2010/main" val="2365017410"/>
              </p:ext>
            </p:extLst>
          </p:nvPr>
        </p:nvGraphicFramePr>
        <p:xfrm>
          <a:off x="688422" y="1744274"/>
          <a:ext cx="2427665" cy="2015682"/>
        </p:xfrm>
        <a:graphic>
          <a:graphicData uri="http://schemas.openxmlformats.org/drawingml/2006/table">
            <a:tbl>
              <a:tblPr firstRow="1" bandRow="1">
                <a:tableStyleId>{5C22544A-7EE6-4342-B048-85BDC9FD1C3A}</a:tableStyleId>
              </a:tblPr>
              <a:tblGrid>
                <a:gridCol w="611155">
                  <a:extLst>
                    <a:ext uri="{9D8B030D-6E8A-4147-A177-3AD203B41FA5}">
                      <a16:colId xmlns:a16="http://schemas.microsoft.com/office/drawing/2014/main" val="2032299844"/>
                    </a:ext>
                  </a:extLst>
                </a:gridCol>
                <a:gridCol w="661730">
                  <a:extLst>
                    <a:ext uri="{9D8B030D-6E8A-4147-A177-3AD203B41FA5}">
                      <a16:colId xmlns:a16="http://schemas.microsoft.com/office/drawing/2014/main" val="1244089570"/>
                    </a:ext>
                  </a:extLst>
                </a:gridCol>
                <a:gridCol w="577390">
                  <a:extLst>
                    <a:ext uri="{9D8B030D-6E8A-4147-A177-3AD203B41FA5}">
                      <a16:colId xmlns:a16="http://schemas.microsoft.com/office/drawing/2014/main" val="2610813349"/>
                    </a:ext>
                  </a:extLst>
                </a:gridCol>
                <a:gridCol w="577390">
                  <a:extLst>
                    <a:ext uri="{9D8B030D-6E8A-4147-A177-3AD203B41FA5}">
                      <a16:colId xmlns:a16="http://schemas.microsoft.com/office/drawing/2014/main" val="781777486"/>
                    </a:ext>
                  </a:extLst>
                </a:gridCol>
              </a:tblGrid>
              <a:tr h="532882">
                <a:tc>
                  <a:txBody>
                    <a:bodyPr/>
                    <a:lstStyle/>
                    <a:p>
                      <a:pPr algn="l"/>
                      <a:r>
                        <a:rPr lang="en-US" sz="2400" dirty="0" smtClean="0">
                          <a:solidFill>
                            <a:schemeClr val="tx1"/>
                          </a:solidFill>
                        </a:rPr>
                        <a:t>10</a:t>
                      </a:r>
                      <a:endParaRPr lang="en-US" sz="2400" dirty="0">
                        <a:solidFill>
                          <a:schemeClr val="tx1"/>
                        </a:solidFill>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Calibri" panose="020F0502020204030204"/>
                          <a:ea typeface="+mn-ea"/>
                          <a:cs typeface="+mn-cs"/>
                        </a:rPr>
                        <a:t>20</a:t>
                      </a: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Calibri" panose="020F0502020204030204"/>
                          <a:ea typeface="+mn-ea"/>
                          <a:cs typeface="+mn-cs"/>
                        </a:rPr>
                        <a:t>50</a:t>
                      </a: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smtClean="0">
                          <a:ln>
                            <a:noFill/>
                          </a:ln>
                          <a:solidFill>
                            <a:prstClr val="black"/>
                          </a:solidFill>
                          <a:effectLst/>
                          <a:uLnTx/>
                          <a:uFillTx/>
                          <a:latin typeface="Calibri" panose="020F0502020204030204"/>
                          <a:ea typeface="+mn-ea"/>
                          <a:cs typeface="+mn-cs"/>
                        </a:rPr>
                        <a:t>90</a:t>
                      </a: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246681000"/>
                  </a:ext>
                </a:extLst>
              </a:tr>
              <a:tr h="532882">
                <a:tc>
                  <a:txBody>
                    <a:bodyPr/>
                    <a:lstStyle/>
                    <a:p>
                      <a:pPr algn="l"/>
                      <a:r>
                        <a:rPr lang="en-US" sz="2400" b="1" kern="1200" dirty="0" smtClean="0">
                          <a:solidFill>
                            <a:schemeClr val="tx1"/>
                          </a:solidFill>
                          <a:latin typeface="+mn-lt"/>
                          <a:ea typeface="+mn-ea"/>
                          <a:cs typeface="+mn-cs"/>
                        </a:rPr>
                        <a:t>10</a:t>
                      </a:r>
                      <a:endParaRPr lang="en-US" sz="2400" b="1" kern="1200" dirty="0">
                        <a:solidFill>
                          <a:schemeClr val="tx1"/>
                        </a:solidFill>
                        <a:latin typeface="+mn-lt"/>
                        <a:ea typeface="+mn-ea"/>
                        <a:cs typeface="+mn-cs"/>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Calibri" panose="020F0502020204030204"/>
                          <a:ea typeface="+mn-ea"/>
                          <a:cs typeface="+mn-cs"/>
                        </a:rPr>
                        <a:t>20</a:t>
                      </a: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Calibri" panose="020F0502020204030204"/>
                          <a:ea typeface="+mn-ea"/>
                          <a:cs typeface="+mn-cs"/>
                        </a:rPr>
                        <a:t>50</a:t>
                      </a: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smtClean="0">
                          <a:ln>
                            <a:noFill/>
                          </a:ln>
                          <a:solidFill>
                            <a:prstClr val="black"/>
                          </a:solidFill>
                          <a:effectLst/>
                          <a:uLnTx/>
                          <a:uFillTx/>
                          <a:latin typeface="Calibri" panose="020F0502020204030204"/>
                          <a:ea typeface="+mn-ea"/>
                          <a:cs typeface="+mn-cs"/>
                        </a:rPr>
                        <a:t>90</a:t>
                      </a: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329837174"/>
                  </a:ext>
                </a:extLst>
              </a:tr>
              <a:tr h="474959">
                <a:tc>
                  <a:txBody>
                    <a:bodyPr/>
                    <a:lstStyle/>
                    <a:p>
                      <a:pPr algn="l"/>
                      <a:r>
                        <a:rPr lang="en-US" sz="2400" b="1" kern="1200" dirty="0" smtClean="0">
                          <a:solidFill>
                            <a:schemeClr val="tx1"/>
                          </a:solidFill>
                          <a:latin typeface="+mn-lt"/>
                          <a:ea typeface="+mn-ea"/>
                          <a:cs typeface="+mn-cs"/>
                        </a:rPr>
                        <a:t>10</a:t>
                      </a:r>
                      <a:endParaRPr lang="en-US" sz="2400" b="1" kern="1200" dirty="0">
                        <a:solidFill>
                          <a:schemeClr val="tx1"/>
                        </a:solidFill>
                        <a:latin typeface="+mn-lt"/>
                        <a:ea typeface="+mn-ea"/>
                        <a:cs typeface="+mn-cs"/>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Calibri" panose="020F0502020204030204"/>
                          <a:ea typeface="+mn-ea"/>
                          <a:cs typeface="+mn-cs"/>
                        </a:rPr>
                        <a:t>20</a:t>
                      </a: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Calibri" panose="020F0502020204030204"/>
                          <a:ea typeface="+mn-ea"/>
                          <a:cs typeface="+mn-cs"/>
                        </a:rPr>
                        <a:t>50</a:t>
                      </a: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Calibri" panose="020F0502020204030204"/>
                          <a:ea typeface="+mn-ea"/>
                          <a:cs typeface="+mn-cs"/>
                        </a:rPr>
                        <a:t>90</a:t>
                      </a: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43049516"/>
                  </a:ext>
                </a:extLst>
              </a:tr>
              <a:tr h="474959">
                <a:tc>
                  <a:txBody>
                    <a:bodyPr/>
                    <a:lstStyle/>
                    <a:p>
                      <a:pPr algn="l"/>
                      <a:r>
                        <a:rPr lang="en-US" sz="2400" b="1" kern="1200" dirty="0" smtClean="0">
                          <a:solidFill>
                            <a:schemeClr val="tx1"/>
                          </a:solidFill>
                          <a:latin typeface="+mn-lt"/>
                          <a:ea typeface="+mn-ea"/>
                          <a:cs typeface="+mn-cs"/>
                        </a:rPr>
                        <a:t>10</a:t>
                      </a:r>
                      <a:endParaRPr lang="en-US" sz="2400" b="1" kern="1200" dirty="0">
                        <a:solidFill>
                          <a:schemeClr val="tx1"/>
                        </a:solidFill>
                        <a:latin typeface="+mn-lt"/>
                        <a:ea typeface="+mn-ea"/>
                        <a:cs typeface="+mn-cs"/>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Calibri" panose="020F0502020204030204"/>
                          <a:ea typeface="+mn-ea"/>
                          <a:cs typeface="+mn-cs"/>
                        </a:rPr>
                        <a:t>20</a:t>
                      </a: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Calibri" panose="020F0502020204030204"/>
                          <a:ea typeface="+mn-ea"/>
                          <a:cs typeface="+mn-cs"/>
                        </a:rPr>
                        <a:t>50</a:t>
                      </a: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Calibri" panose="020F0502020204030204"/>
                          <a:ea typeface="+mn-ea"/>
                          <a:cs typeface="+mn-cs"/>
                        </a:rPr>
                        <a:t>90</a:t>
                      </a: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779976078"/>
                  </a:ext>
                </a:extLst>
              </a:tr>
            </a:tbl>
          </a:graphicData>
        </a:graphic>
      </p:graphicFrame>
      <p:sp>
        <p:nvSpPr>
          <p:cNvPr id="9" name="Rounded Rectangle 8"/>
          <p:cNvSpPr/>
          <p:nvPr/>
        </p:nvSpPr>
        <p:spPr>
          <a:xfrm>
            <a:off x="1902254" y="2752115"/>
            <a:ext cx="673149" cy="516883"/>
          </a:xfrm>
          <a:prstGeom prst="roundRect">
            <a:avLst/>
          </a:prstGeom>
          <a:solidFill>
            <a:srgbClr val="78D3E8">
              <a:alpha val="36863"/>
            </a:srgbClr>
          </a:solidFill>
          <a:ln w="76200">
            <a:solidFill>
              <a:srgbClr val="2F52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p:cNvSpPr/>
          <p:nvPr/>
        </p:nvSpPr>
        <p:spPr>
          <a:xfrm>
            <a:off x="6495802" y="4592395"/>
            <a:ext cx="5245094" cy="892552"/>
          </a:xfrm>
          <a:prstGeom prst="rect">
            <a:avLst/>
          </a:prstGeom>
        </p:spPr>
        <p:txBody>
          <a:bodyPr wrap="square">
            <a:spAutoFit/>
          </a:bodyPr>
          <a:lstStyle/>
          <a:p>
            <a:r>
              <a:rPr lang="en-US" sz="2800" b="1" dirty="0" smtClean="0">
                <a:solidFill>
                  <a:schemeClr val="accent1">
                    <a:lumMod val="75000"/>
                  </a:schemeClr>
                </a:solidFill>
                <a:effectLst>
                  <a:outerShdw blurRad="38100" dist="38100" dir="2700000" algn="tl">
                    <a:srgbClr val="000000">
                      <a:alpha val="43137"/>
                    </a:srgbClr>
                  </a:outerShdw>
                </a:effectLst>
                <a:latin typeface="Arial" panose="020B0604020202020204" pitchFamily="34" charset="0"/>
              </a:rPr>
              <a:t>g(x, y) = </a:t>
            </a:r>
            <a:r>
              <a:rPr lang="en-US" sz="2400" b="1" dirty="0" smtClean="0">
                <a:solidFill>
                  <a:srgbClr val="000000"/>
                </a:solidFill>
                <a:effectLst>
                  <a:outerShdw blurRad="38100" dist="38100" dir="2700000" algn="tl">
                    <a:srgbClr val="000000">
                      <a:alpha val="43137"/>
                    </a:srgbClr>
                  </a:outerShdw>
                </a:effectLst>
                <a:latin typeface="Arial" panose="020B0604020202020204" pitchFamily="34" charset="0"/>
              </a:rPr>
              <a:t>20 * -1 + 50 * -2 + 90 * -1 + 20 *1+ 50 *2 + 90 *1=  0</a:t>
            </a:r>
            <a:endParaRPr lang="en-US" sz="2400" b="1" dirty="0">
              <a:effectLst>
                <a:outerShdw blurRad="38100" dist="38100" dir="2700000" algn="tl">
                  <a:srgbClr val="000000">
                    <a:alpha val="43137"/>
                  </a:srgbClr>
                </a:outerShdw>
              </a:effectLst>
            </a:endParaRPr>
          </a:p>
        </p:txBody>
      </p:sp>
      <p:pic>
        <p:nvPicPr>
          <p:cNvPr id="3" name="Picture 2"/>
          <p:cNvPicPr>
            <a:picLocks noChangeAspect="1"/>
          </p:cNvPicPr>
          <p:nvPr/>
        </p:nvPicPr>
        <p:blipFill>
          <a:blip r:embed="rId3"/>
          <a:stretch>
            <a:fillRect/>
          </a:stretch>
        </p:blipFill>
        <p:spPr>
          <a:xfrm>
            <a:off x="7284720" y="1744274"/>
            <a:ext cx="2743200" cy="2724150"/>
          </a:xfrm>
          <a:prstGeom prst="rect">
            <a:avLst/>
          </a:prstGeom>
        </p:spPr>
      </p:pic>
      <p:sp>
        <p:nvSpPr>
          <p:cNvPr id="4" name="Rectangle 3"/>
          <p:cNvSpPr/>
          <p:nvPr/>
        </p:nvSpPr>
        <p:spPr>
          <a:xfrm>
            <a:off x="10189274" y="2921683"/>
            <a:ext cx="774571" cy="369332"/>
          </a:xfrm>
          <a:prstGeom prst="rect">
            <a:avLst/>
          </a:prstGeom>
        </p:spPr>
        <p:txBody>
          <a:bodyPr wrap="none">
            <a:spAutoFit/>
          </a:bodyPr>
          <a:lstStyle/>
          <a:p>
            <a:r>
              <a:rPr lang="en-US" dirty="0">
                <a:latin typeface="TimesTen-Roman"/>
              </a:rPr>
              <a:t>Sobel</a:t>
            </a:r>
            <a:endParaRPr lang="en-US" dirty="0"/>
          </a:p>
        </p:txBody>
      </p:sp>
    </p:spTree>
    <p:extLst>
      <p:ext uri="{BB962C8B-B14F-4D97-AF65-F5344CB8AC3E}">
        <p14:creationId xmlns:p14="http://schemas.microsoft.com/office/powerpoint/2010/main" val="3746283576"/>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solidFill>
                  <a:srgbClr val="00B0F0"/>
                </a:solidFill>
                <a:latin typeface="Times New Roman" panose="02020603050405020304" pitchFamily="18" charset="0"/>
                <a:cs typeface="Times New Roman" panose="02020603050405020304" pitchFamily="18" charset="0"/>
              </a:rPr>
              <a:t>Self-study </a:t>
            </a:r>
          </a:p>
        </p:txBody>
      </p:sp>
      <p:sp>
        <p:nvSpPr>
          <p:cNvPr id="3" name="Content Placeholder 2"/>
          <p:cNvSpPr>
            <a:spLocks noGrp="1"/>
          </p:cNvSpPr>
          <p:nvPr>
            <p:ph idx="1"/>
          </p:nvPr>
        </p:nvSpPr>
        <p:spPr/>
        <p:txBody>
          <a:bodyPr/>
          <a:lstStyle/>
          <a:p>
            <a:r>
              <a:rPr lang="en-US" dirty="0" smtClean="0"/>
              <a:t>Know more about the </a:t>
            </a:r>
            <a:r>
              <a:rPr lang="en-US" i="1" dirty="0"/>
              <a:t>Kirsch compass </a:t>
            </a:r>
            <a:r>
              <a:rPr lang="en-US" i="1" dirty="0" smtClean="0"/>
              <a:t>kernels? Why it is much better than introduced filters? </a:t>
            </a:r>
            <a:endParaRPr lang="en-US" dirty="0"/>
          </a:p>
        </p:txBody>
      </p:sp>
      <p:pic>
        <p:nvPicPr>
          <p:cNvPr id="4" name="Picture 3"/>
          <p:cNvPicPr>
            <a:picLocks noChangeAspect="1"/>
          </p:cNvPicPr>
          <p:nvPr/>
        </p:nvPicPr>
        <p:blipFill>
          <a:blip r:embed="rId2"/>
          <a:stretch>
            <a:fillRect/>
          </a:stretch>
        </p:blipFill>
        <p:spPr>
          <a:xfrm>
            <a:off x="4744090" y="2377440"/>
            <a:ext cx="6609709" cy="4242816"/>
          </a:xfrm>
          <a:prstGeom prst="rect">
            <a:avLst/>
          </a:prstGeom>
        </p:spPr>
      </p:pic>
    </p:spTree>
    <p:extLst>
      <p:ext uri="{BB962C8B-B14F-4D97-AF65-F5344CB8AC3E}">
        <p14:creationId xmlns:p14="http://schemas.microsoft.com/office/powerpoint/2010/main" val="2559269172"/>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solidFill>
                  <a:srgbClr val="00B0F0"/>
                </a:solidFill>
                <a:latin typeface="Times New Roman" panose="02020603050405020304" pitchFamily="18" charset="0"/>
                <a:cs typeface="Times New Roman" panose="02020603050405020304" pitchFamily="18" charset="0"/>
              </a:rPr>
              <a:t>Edge Detection Example</a:t>
            </a:r>
          </a:p>
        </p:txBody>
      </p:sp>
      <p:pic>
        <p:nvPicPr>
          <p:cNvPr id="4" name="Content Placeholder 3"/>
          <p:cNvPicPr>
            <a:picLocks noGrp="1" noChangeAspect="1"/>
          </p:cNvPicPr>
          <p:nvPr>
            <p:ph idx="1"/>
          </p:nvPr>
        </p:nvPicPr>
        <p:blipFill>
          <a:blip r:embed="rId2"/>
          <a:stretch>
            <a:fillRect/>
          </a:stretch>
        </p:blipFill>
        <p:spPr>
          <a:xfrm>
            <a:off x="3151984" y="1690688"/>
            <a:ext cx="5955439" cy="5021008"/>
          </a:xfrm>
          <a:prstGeom prst="rect">
            <a:avLst/>
          </a:prstGeom>
        </p:spPr>
      </p:pic>
    </p:spTree>
    <p:extLst>
      <p:ext uri="{BB962C8B-B14F-4D97-AF65-F5344CB8AC3E}">
        <p14:creationId xmlns:p14="http://schemas.microsoft.com/office/powerpoint/2010/main" val="2685316148"/>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solidFill>
                  <a:srgbClr val="00B0F0"/>
                </a:solidFill>
                <a:latin typeface="Times New Roman" panose="02020603050405020304" pitchFamily="18" charset="0"/>
                <a:cs typeface="Times New Roman" panose="02020603050405020304" pitchFamily="18" charset="0"/>
              </a:rPr>
              <a:t>Edge Detection Problems</a:t>
            </a:r>
          </a:p>
        </p:txBody>
      </p:sp>
      <p:sp>
        <p:nvSpPr>
          <p:cNvPr id="3" name="Content Placeholder 2"/>
          <p:cNvSpPr>
            <a:spLocks noGrp="1"/>
          </p:cNvSpPr>
          <p:nvPr>
            <p:ph idx="1"/>
          </p:nvPr>
        </p:nvSpPr>
        <p:spPr/>
        <p:txBody>
          <a:bodyPr>
            <a:normAutofit/>
          </a:bodyPr>
          <a:lstStyle/>
          <a:p>
            <a:pPr marL="0" indent="0">
              <a:buNone/>
            </a:pPr>
            <a:r>
              <a:rPr lang="en-US" sz="4000" dirty="0"/>
              <a:t>Often, problems arise in edge detection in that there are is too much </a:t>
            </a:r>
            <a:r>
              <a:rPr lang="en-US" sz="4000" dirty="0" smtClean="0"/>
              <a:t>detail (noise): For </a:t>
            </a:r>
            <a:r>
              <a:rPr lang="en-US" sz="4000" dirty="0"/>
              <a:t>example, the brickwork in the previous </a:t>
            </a:r>
            <a:r>
              <a:rPr lang="en-US" sz="4000" dirty="0" smtClean="0"/>
              <a:t>example</a:t>
            </a:r>
          </a:p>
          <a:p>
            <a:pPr marL="0" indent="0">
              <a:buNone/>
            </a:pPr>
            <a:endParaRPr lang="en-US" sz="4000" dirty="0"/>
          </a:p>
          <a:p>
            <a:r>
              <a:rPr lang="en-US" sz="4000" dirty="0"/>
              <a:t>One way to overcome this is to smooth images prior to edge detection</a:t>
            </a:r>
          </a:p>
          <a:p>
            <a:endParaRPr lang="en-US" sz="4000" dirty="0"/>
          </a:p>
        </p:txBody>
      </p:sp>
    </p:spTree>
    <p:extLst>
      <p:ext uri="{BB962C8B-B14F-4D97-AF65-F5344CB8AC3E}">
        <p14:creationId xmlns:p14="http://schemas.microsoft.com/office/powerpoint/2010/main" val="1713253528"/>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solidFill>
                  <a:srgbClr val="00B0F0"/>
                </a:solidFill>
                <a:latin typeface="Times New Roman" panose="02020603050405020304" pitchFamily="18" charset="0"/>
                <a:cs typeface="Times New Roman" panose="02020603050405020304" pitchFamily="18" charset="0"/>
              </a:rPr>
              <a:t>Edge Detection Example With Smoothing</a:t>
            </a:r>
          </a:p>
        </p:txBody>
      </p:sp>
      <p:pic>
        <p:nvPicPr>
          <p:cNvPr id="4" name="Content Placeholder 3"/>
          <p:cNvPicPr>
            <a:picLocks noGrp="1" noChangeAspect="1"/>
          </p:cNvPicPr>
          <p:nvPr>
            <p:ph idx="1"/>
          </p:nvPr>
        </p:nvPicPr>
        <p:blipFill>
          <a:blip r:embed="rId2"/>
          <a:stretch>
            <a:fillRect/>
          </a:stretch>
        </p:blipFill>
        <p:spPr>
          <a:xfrm>
            <a:off x="2794102" y="1551304"/>
            <a:ext cx="6368186" cy="5205113"/>
          </a:xfrm>
          <a:prstGeom prst="rect">
            <a:avLst/>
          </a:prstGeom>
        </p:spPr>
      </p:pic>
    </p:spTree>
    <p:extLst>
      <p:ext uri="{BB962C8B-B14F-4D97-AF65-F5344CB8AC3E}">
        <p14:creationId xmlns:p14="http://schemas.microsoft.com/office/powerpoint/2010/main" val="3091385200"/>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solidFill>
                  <a:srgbClr val="00B0F0"/>
                </a:solidFill>
                <a:latin typeface="Times New Roman" panose="02020603050405020304" pitchFamily="18" charset="0"/>
                <a:cs typeface="Times New Roman" panose="02020603050405020304" pitchFamily="18" charset="0"/>
              </a:rPr>
              <a:t>Laplacian of a Gaussian (</a:t>
            </a:r>
            <a:r>
              <a:rPr lang="en-US" dirty="0" err="1">
                <a:solidFill>
                  <a:srgbClr val="00B0F0"/>
                </a:solidFill>
                <a:latin typeface="Times New Roman" panose="02020603050405020304" pitchFamily="18" charset="0"/>
                <a:cs typeface="Times New Roman" panose="02020603050405020304" pitchFamily="18" charset="0"/>
              </a:rPr>
              <a:t>LoG</a:t>
            </a:r>
            <a:r>
              <a:rPr lang="en-US" dirty="0">
                <a:solidFill>
                  <a:srgbClr val="00B0F0"/>
                </a:solidFill>
                <a:latin typeface="Times New Roman" panose="02020603050405020304" pitchFamily="18" charset="0"/>
                <a:cs typeface="Times New Roman" panose="02020603050405020304" pitchFamily="18" charset="0"/>
              </a:rPr>
              <a:t>).</a:t>
            </a:r>
          </a:p>
        </p:txBody>
      </p:sp>
      <p:pic>
        <p:nvPicPr>
          <p:cNvPr id="4" name="Content Placeholder 3"/>
          <p:cNvPicPr>
            <a:picLocks noGrp="1" noChangeAspect="1"/>
          </p:cNvPicPr>
          <p:nvPr>
            <p:ph idx="1"/>
          </p:nvPr>
        </p:nvPicPr>
        <p:blipFill>
          <a:blip r:embed="rId3"/>
          <a:stretch>
            <a:fillRect/>
          </a:stretch>
        </p:blipFill>
        <p:spPr>
          <a:xfrm>
            <a:off x="1842275" y="1489521"/>
            <a:ext cx="7733092" cy="5185600"/>
          </a:xfrm>
          <a:prstGeom prst="rect">
            <a:avLst/>
          </a:prstGeom>
        </p:spPr>
      </p:pic>
      <p:sp>
        <p:nvSpPr>
          <p:cNvPr id="5" name="Rectangle 4"/>
          <p:cNvSpPr/>
          <p:nvPr/>
        </p:nvSpPr>
        <p:spPr>
          <a:xfrm>
            <a:off x="9186049" y="4378190"/>
            <a:ext cx="3005951" cy="369332"/>
          </a:xfrm>
          <a:prstGeom prst="rect">
            <a:avLst/>
          </a:prstGeom>
        </p:spPr>
        <p:txBody>
          <a:bodyPr wrap="none">
            <a:spAutoFit/>
          </a:bodyPr>
          <a:lstStyle/>
          <a:p>
            <a:r>
              <a:rPr lang="en-US" dirty="0">
                <a:latin typeface="TimesTen-Roman"/>
              </a:rPr>
              <a:t>The Marr-</a:t>
            </a:r>
            <a:r>
              <a:rPr lang="en-US" dirty="0" err="1">
                <a:latin typeface="TimesTen-Roman"/>
              </a:rPr>
              <a:t>Hildreth</a:t>
            </a:r>
            <a:r>
              <a:rPr lang="en-US" dirty="0">
                <a:latin typeface="TimesTen-Roman"/>
              </a:rPr>
              <a:t> algorithm</a:t>
            </a:r>
            <a:endParaRPr lang="en-US" dirty="0"/>
          </a:p>
        </p:txBody>
      </p:sp>
      <p:pic>
        <p:nvPicPr>
          <p:cNvPr id="8" name="Picture 7"/>
          <p:cNvPicPr>
            <a:picLocks noChangeAspect="1"/>
          </p:cNvPicPr>
          <p:nvPr/>
        </p:nvPicPr>
        <p:blipFill>
          <a:blip r:embed="rId4"/>
          <a:stretch>
            <a:fillRect/>
          </a:stretch>
        </p:blipFill>
        <p:spPr>
          <a:xfrm>
            <a:off x="9260274" y="4922953"/>
            <a:ext cx="2857500" cy="561975"/>
          </a:xfrm>
          <a:prstGeom prst="rect">
            <a:avLst/>
          </a:prstGeom>
        </p:spPr>
      </p:pic>
      <p:pic>
        <p:nvPicPr>
          <p:cNvPr id="9" name="Picture 8"/>
          <p:cNvPicPr>
            <a:picLocks noChangeAspect="1"/>
          </p:cNvPicPr>
          <p:nvPr/>
        </p:nvPicPr>
        <p:blipFill>
          <a:blip r:embed="rId5"/>
          <a:stretch>
            <a:fillRect/>
          </a:stretch>
        </p:blipFill>
        <p:spPr>
          <a:xfrm>
            <a:off x="9136449" y="5660924"/>
            <a:ext cx="2981325" cy="447268"/>
          </a:xfrm>
          <a:prstGeom prst="rect">
            <a:avLst/>
          </a:prstGeom>
        </p:spPr>
      </p:pic>
    </p:spTree>
    <p:extLst>
      <p:ext uri="{BB962C8B-B14F-4D97-AF65-F5344CB8AC3E}">
        <p14:creationId xmlns:p14="http://schemas.microsoft.com/office/powerpoint/2010/main" val="3960071937"/>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solidFill>
                  <a:srgbClr val="00B0F0"/>
                </a:solidFill>
                <a:latin typeface="Times New Roman" panose="02020603050405020304" pitchFamily="18" charset="0"/>
                <a:cs typeface="Times New Roman" panose="02020603050405020304" pitchFamily="18" charset="0"/>
              </a:rPr>
              <a:t>Laplacian of a Gaussian example</a:t>
            </a:r>
          </a:p>
        </p:txBody>
      </p:sp>
      <p:pic>
        <p:nvPicPr>
          <p:cNvPr id="1026" name="Picture 2" descr="Monarch_In_May"/>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737616" y="1992313"/>
            <a:ext cx="4572000" cy="3038475"/>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Laplacian 5x5 Of Gaussian 5x5 Type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781799" y="1992313"/>
            <a:ext cx="4572000" cy="30384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15289546"/>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solidFill>
                  <a:srgbClr val="00B0F0"/>
                </a:solidFill>
                <a:latin typeface="Times New Roman" panose="02020603050405020304" pitchFamily="18" charset="0"/>
                <a:cs typeface="Times New Roman" panose="02020603050405020304" pitchFamily="18" charset="0"/>
              </a:rPr>
              <a:t>Thresholding</a:t>
            </a:r>
          </a:p>
        </p:txBody>
      </p:sp>
      <p:sp>
        <p:nvSpPr>
          <p:cNvPr id="3" name="Content Placeholder 2"/>
          <p:cNvSpPr>
            <a:spLocks noGrp="1"/>
          </p:cNvSpPr>
          <p:nvPr>
            <p:ph idx="1"/>
          </p:nvPr>
        </p:nvSpPr>
        <p:spPr/>
        <p:txBody>
          <a:bodyPr/>
          <a:lstStyle/>
          <a:p>
            <a:r>
              <a:rPr lang="en-US" dirty="0"/>
              <a:t>Because of its intuitive properties, simplicity of implementation, and </a:t>
            </a:r>
            <a:r>
              <a:rPr lang="en-US" dirty="0" smtClean="0"/>
              <a:t>computational speed</a:t>
            </a:r>
            <a:r>
              <a:rPr lang="en-US" dirty="0"/>
              <a:t>, image thresholding enjoys a central position in applications of image segmentation</a:t>
            </a:r>
            <a:r>
              <a:rPr lang="en-US" dirty="0" smtClean="0"/>
              <a:t>.</a:t>
            </a:r>
          </a:p>
          <a:p>
            <a:r>
              <a:rPr lang="en-US" dirty="0"/>
              <a:t>way to extract the objects from the background is to select a threshold, </a:t>
            </a:r>
            <a:r>
              <a:rPr lang="en-US" i="1" dirty="0"/>
              <a:t>T</a:t>
            </a:r>
            <a:r>
              <a:rPr lang="en-US" dirty="0"/>
              <a:t>, that </a:t>
            </a:r>
            <a:r>
              <a:rPr lang="en-US" dirty="0" smtClean="0"/>
              <a:t>separates these </a:t>
            </a:r>
            <a:r>
              <a:rPr lang="en-US" dirty="0"/>
              <a:t>modes. </a:t>
            </a:r>
            <a:r>
              <a:rPr lang="en-US" dirty="0" smtClean="0"/>
              <a:t>Then:</a:t>
            </a:r>
          </a:p>
          <a:p>
            <a:pPr lvl="1"/>
            <a:r>
              <a:rPr lang="en-US" dirty="0" smtClean="0"/>
              <a:t> </a:t>
            </a:r>
            <a:r>
              <a:rPr lang="en-US" dirty="0"/>
              <a:t>any point (</a:t>
            </a:r>
            <a:r>
              <a:rPr lang="en-US" i="1" dirty="0"/>
              <a:t>x</a:t>
            </a:r>
            <a:r>
              <a:rPr lang="en-US" dirty="0"/>
              <a:t>, </a:t>
            </a:r>
            <a:r>
              <a:rPr lang="en-US" i="1" dirty="0"/>
              <a:t>y</a:t>
            </a:r>
            <a:r>
              <a:rPr lang="en-US" dirty="0"/>
              <a:t>) in the image at which </a:t>
            </a:r>
            <a:r>
              <a:rPr lang="en-US" i="1" dirty="0"/>
              <a:t>f </a:t>
            </a:r>
            <a:r>
              <a:rPr lang="en-US" dirty="0"/>
              <a:t>(</a:t>
            </a:r>
            <a:r>
              <a:rPr lang="en-US" i="1" dirty="0"/>
              <a:t>x</a:t>
            </a:r>
            <a:r>
              <a:rPr lang="en-US" dirty="0"/>
              <a:t>, </a:t>
            </a:r>
            <a:r>
              <a:rPr lang="en-US" i="1" dirty="0"/>
              <a:t>y</a:t>
            </a:r>
            <a:r>
              <a:rPr lang="en-US" dirty="0"/>
              <a:t>) &gt; </a:t>
            </a:r>
            <a:r>
              <a:rPr lang="en-US" i="1" dirty="0"/>
              <a:t>T </a:t>
            </a:r>
            <a:r>
              <a:rPr lang="en-US" dirty="0"/>
              <a:t>is </a:t>
            </a:r>
            <a:r>
              <a:rPr lang="en-US" dirty="0" smtClean="0"/>
              <a:t>called an </a:t>
            </a:r>
            <a:r>
              <a:rPr lang="en-US" i="1" dirty="0"/>
              <a:t>object point</a:t>
            </a:r>
            <a:r>
              <a:rPr lang="en-US" dirty="0"/>
              <a:t>. </a:t>
            </a:r>
            <a:endParaRPr lang="en-US" dirty="0" smtClean="0"/>
          </a:p>
          <a:p>
            <a:pPr lvl="1"/>
            <a:r>
              <a:rPr lang="en-US" dirty="0" smtClean="0"/>
              <a:t>The rest of the points are </a:t>
            </a:r>
            <a:r>
              <a:rPr lang="en-US" dirty="0"/>
              <a:t>called a </a:t>
            </a:r>
            <a:r>
              <a:rPr lang="en-US" i="1" dirty="0"/>
              <a:t>background </a:t>
            </a:r>
            <a:r>
              <a:rPr lang="en-US" dirty="0"/>
              <a:t>point.</a:t>
            </a:r>
          </a:p>
        </p:txBody>
      </p:sp>
      <p:pic>
        <p:nvPicPr>
          <p:cNvPr id="4" name="Picture 3"/>
          <p:cNvPicPr>
            <a:picLocks noChangeAspect="1"/>
          </p:cNvPicPr>
          <p:nvPr/>
        </p:nvPicPr>
        <p:blipFill>
          <a:blip r:embed="rId3">
            <a:extLst>
              <a:ext uri="{BEBA8EAE-BF5A-486C-A8C5-ECC9F3942E4B}">
                <a14:imgProps xmlns:a14="http://schemas.microsoft.com/office/drawing/2010/main">
                  <a14:imgLayer r:embed="rId4">
                    <a14:imgEffect>
                      <a14:sharpenSoften amount="50000"/>
                    </a14:imgEffect>
                  </a14:imgLayer>
                </a14:imgProps>
              </a:ext>
            </a:extLst>
          </a:blip>
          <a:stretch>
            <a:fillRect/>
          </a:stretch>
        </p:blipFill>
        <p:spPr>
          <a:xfrm>
            <a:off x="7305845" y="4846320"/>
            <a:ext cx="3877880" cy="1465580"/>
          </a:xfrm>
          <a:prstGeom prst="rect">
            <a:avLst/>
          </a:prstGeom>
        </p:spPr>
      </p:pic>
      <p:sp>
        <p:nvSpPr>
          <p:cNvPr id="5" name="Rectangle 4"/>
          <p:cNvSpPr/>
          <p:nvPr/>
        </p:nvSpPr>
        <p:spPr>
          <a:xfrm>
            <a:off x="8514994" y="6204712"/>
            <a:ext cx="1991251" cy="369332"/>
          </a:xfrm>
          <a:prstGeom prst="rect">
            <a:avLst/>
          </a:prstGeom>
        </p:spPr>
        <p:txBody>
          <a:bodyPr wrap="none">
            <a:spAutoFit/>
          </a:bodyPr>
          <a:lstStyle/>
          <a:p>
            <a:r>
              <a:rPr lang="en-US" i="1" dirty="0"/>
              <a:t>global thresholding</a:t>
            </a:r>
            <a:endParaRPr lang="en-US" dirty="0"/>
          </a:p>
        </p:txBody>
      </p:sp>
    </p:spTree>
    <p:extLst>
      <p:ext uri="{BB962C8B-B14F-4D97-AF65-F5344CB8AC3E}">
        <p14:creationId xmlns:p14="http://schemas.microsoft.com/office/powerpoint/2010/main" val="25161942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solidFill>
                  <a:srgbClr val="00B0F0"/>
                </a:solidFill>
                <a:latin typeface="Times New Roman" panose="02020603050405020304" pitchFamily="18" charset="0"/>
                <a:cs typeface="Times New Roman" panose="02020603050405020304" pitchFamily="18" charset="0"/>
              </a:rPr>
              <a:t>Multiple Thresholding</a:t>
            </a:r>
          </a:p>
        </p:txBody>
      </p:sp>
      <p:sp>
        <p:nvSpPr>
          <p:cNvPr id="3" name="Content Placeholder 2"/>
          <p:cNvSpPr>
            <a:spLocks noGrp="1"/>
          </p:cNvSpPr>
          <p:nvPr>
            <p:ph idx="1"/>
          </p:nvPr>
        </p:nvSpPr>
        <p:spPr/>
        <p:txBody>
          <a:bodyPr/>
          <a:lstStyle/>
          <a:p>
            <a:endParaRPr lang="en-US" dirty="0"/>
          </a:p>
        </p:txBody>
      </p:sp>
      <p:pic>
        <p:nvPicPr>
          <p:cNvPr id="5" name="Picture 4"/>
          <p:cNvPicPr>
            <a:picLocks noChangeAspect="1"/>
          </p:cNvPicPr>
          <p:nvPr/>
        </p:nvPicPr>
        <p:blipFill>
          <a:blip r:embed="rId3"/>
          <a:stretch>
            <a:fillRect/>
          </a:stretch>
        </p:blipFill>
        <p:spPr>
          <a:xfrm>
            <a:off x="838200" y="1690688"/>
            <a:ext cx="4391025" cy="1438275"/>
          </a:xfrm>
          <a:prstGeom prst="rect">
            <a:avLst/>
          </a:prstGeom>
        </p:spPr>
      </p:pic>
      <p:pic>
        <p:nvPicPr>
          <p:cNvPr id="6" name="Picture 5"/>
          <p:cNvPicPr>
            <a:picLocks noChangeAspect="1"/>
          </p:cNvPicPr>
          <p:nvPr/>
        </p:nvPicPr>
        <p:blipFill>
          <a:blip r:embed="rId4"/>
          <a:stretch>
            <a:fillRect/>
          </a:stretch>
        </p:blipFill>
        <p:spPr>
          <a:xfrm>
            <a:off x="3886200" y="3488245"/>
            <a:ext cx="8077200" cy="3209925"/>
          </a:xfrm>
          <a:prstGeom prst="rect">
            <a:avLst/>
          </a:prstGeom>
        </p:spPr>
      </p:pic>
      <p:sp>
        <p:nvSpPr>
          <p:cNvPr id="7" name="Rectangle 6"/>
          <p:cNvSpPr/>
          <p:nvPr/>
        </p:nvSpPr>
        <p:spPr>
          <a:xfrm>
            <a:off x="5474207" y="1588305"/>
            <a:ext cx="6641592" cy="923330"/>
          </a:xfrm>
          <a:prstGeom prst="rect">
            <a:avLst/>
          </a:prstGeom>
        </p:spPr>
        <p:txBody>
          <a:bodyPr wrap="square">
            <a:spAutoFit/>
          </a:bodyPr>
          <a:lstStyle/>
          <a:p>
            <a:r>
              <a:rPr lang="en-US" dirty="0">
                <a:solidFill>
                  <a:srgbClr val="000000"/>
                </a:solidFill>
                <a:latin typeface="Arial" panose="020B0604020202020204" pitchFamily="34" charset="0"/>
              </a:rPr>
              <a:t>Single value thresholding only works for bimodal histograms</a:t>
            </a:r>
          </a:p>
          <a:p>
            <a:r>
              <a:rPr lang="en-US" dirty="0">
                <a:solidFill>
                  <a:srgbClr val="000000"/>
                </a:solidFill>
                <a:latin typeface="Arial" panose="020B0604020202020204" pitchFamily="34" charset="0"/>
              </a:rPr>
              <a:t>Images with other kinds of histograms need more than a single threshold</a:t>
            </a:r>
            <a:endParaRPr lang="en-US" dirty="0"/>
          </a:p>
        </p:txBody>
      </p:sp>
      <p:sp>
        <p:nvSpPr>
          <p:cNvPr id="8" name="Rectangle 7"/>
          <p:cNvSpPr/>
          <p:nvPr/>
        </p:nvSpPr>
        <p:spPr>
          <a:xfrm>
            <a:off x="7790688" y="3488245"/>
            <a:ext cx="4172712" cy="3209925"/>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838200" y="1690688"/>
            <a:ext cx="4391025" cy="179755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8894096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8"/>
                                        </p:tgtEl>
                                      </p:cBhvr>
                                    </p:animEffect>
                                    <p:set>
                                      <p:cBhvr>
                                        <p:cTn id="12" dur="1" fill="hold">
                                          <p:stCondLst>
                                            <p:cond delay="499"/>
                                          </p:stCondLst>
                                        </p:cTn>
                                        <p:tgtEl>
                                          <p:spTgt spid="8"/>
                                        </p:tgtEl>
                                        <p:attrNameLst>
                                          <p:attrName>style.visibility</p:attrName>
                                        </p:attrNameLst>
                                      </p:cBhvr>
                                      <p:to>
                                        <p:strVal val="hidden"/>
                                      </p:to>
                                    </p:set>
                                  </p:childTnLst>
                                </p:cTn>
                              </p:par>
                              <p:par>
                                <p:cTn id="13" presetID="10" presetClass="exit" presetSubtype="0" fill="hold" grpId="0" nodeType="withEffect">
                                  <p:stCondLst>
                                    <p:cond delay="0"/>
                                  </p:stCondLst>
                                  <p:childTnLst>
                                    <p:animEffect transition="out" filter="fade">
                                      <p:cBhvr>
                                        <p:cTn id="14" dur="500"/>
                                        <p:tgtEl>
                                          <p:spTgt spid="9"/>
                                        </p:tgtEl>
                                      </p:cBhvr>
                                    </p:animEffect>
                                    <p:set>
                                      <p:cBhvr>
                                        <p:cTn id="15" dur="1" fill="hold">
                                          <p:stCondLst>
                                            <p:cond delay="499"/>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animBg="1"/>
      <p:bldP spid="9"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solidFill>
                  <a:srgbClr val="00B0F0"/>
                </a:solidFill>
                <a:latin typeface="Times New Roman" panose="02020603050405020304" pitchFamily="18" charset="0"/>
                <a:cs typeface="Times New Roman" panose="02020603050405020304" pitchFamily="18" charset="0"/>
              </a:rPr>
              <a:t>Thresholding Example</a:t>
            </a:r>
          </a:p>
        </p:txBody>
      </p:sp>
      <p:sp>
        <p:nvSpPr>
          <p:cNvPr id="3" name="Content Placeholder 2"/>
          <p:cNvSpPr>
            <a:spLocks noGrp="1"/>
          </p:cNvSpPr>
          <p:nvPr>
            <p:ph idx="1"/>
          </p:nvPr>
        </p:nvSpPr>
        <p:spPr/>
        <p:txBody>
          <a:bodyPr/>
          <a:lstStyle/>
          <a:p>
            <a:r>
              <a:rPr lang="en-US" dirty="0"/>
              <a:t>Imagine a poker playing robot that needs to visually interpret the cards in its hand</a:t>
            </a:r>
          </a:p>
        </p:txBody>
      </p:sp>
      <p:pic>
        <p:nvPicPr>
          <p:cNvPr id="4" name="Picture 3"/>
          <p:cNvPicPr>
            <a:picLocks noChangeAspect="1"/>
          </p:cNvPicPr>
          <p:nvPr/>
        </p:nvPicPr>
        <p:blipFill>
          <a:blip r:embed="rId3"/>
          <a:stretch>
            <a:fillRect/>
          </a:stretch>
        </p:blipFill>
        <p:spPr>
          <a:xfrm>
            <a:off x="2134883" y="2699434"/>
            <a:ext cx="8827820" cy="3811094"/>
          </a:xfrm>
          <a:prstGeom prst="rect">
            <a:avLst/>
          </a:prstGeom>
        </p:spPr>
      </p:pic>
    </p:spTree>
    <p:extLst>
      <p:ext uri="{BB962C8B-B14F-4D97-AF65-F5344CB8AC3E}">
        <p14:creationId xmlns:p14="http://schemas.microsoft.com/office/powerpoint/2010/main" val="2386254075"/>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solidFill>
                  <a:srgbClr val="00B0F0"/>
                </a:solidFill>
                <a:latin typeface="Times New Roman" panose="02020603050405020304" pitchFamily="18" charset="0"/>
                <a:cs typeface="Times New Roman" panose="02020603050405020304" pitchFamily="18" charset="0"/>
              </a:rPr>
              <a:t>Noise and Image Thresholding</a:t>
            </a:r>
          </a:p>
        </p:txBody>
      </p:sp>
      <p:pic>
        <p:nvPicPr>
          <p:cNvPr id="4" name="Content Placeholder 3"/>
          <p:cNvPicPr>
            <a:picLocks noGrp="1" noChangeAspect="1"/>
          </p:cNvPicPr>
          <p:nvPr>
            <p:ph idx="1"/>
          </p:nvPr>
        </p:nvPicPr>
        <p:blipFill>
          <a:blip r:embed="rId3"/>
          <a:stretch>
            <a:fillRect/>
          </a:stretch>
        </p:blipFill>
        <p:spPr>
          <a:xfrm>
            <a:off x="1633406" y="1690688"/>
            <a:ext cx="9090226" cy="4892992"/>
          </a:xfrm>
          <a:prstGeom prst="rect">
            <a:avLst/>
          </a:prstGeom>
        </p:spPr>
      </p:pic>
    </p:spTree>
    <p:extLst>
      <p:ext uri="{BB962C8B-B14F-4D97-AF65-F5344CB8AC3E}">
        <p14:creationId xmlns:p14="http://schemas.microsoft.com/office/powerpoint/2010/main" val="2552910156"/>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solidFill>
                  <a:srgbClr val="00B0F0"/>
                </a:solidFill>
                <a:latin typeface="Times New Roman" panose="02020603050405020304" pitchFamily="18" charset="0"/>
                <a:cs typeface="Times New Roman" panose="02020603050405020304" pitchFamily="18" charset="0"/>
              </a:rPr>
              <a:t>Illumination and Reflectance Effect</a:t>
            </a:r>
          </a:p>
        </p:txBody>
      </p:sp>
      <p:pic>
        <p:nvPicPr>
          <p:cNvPr id="4" name="Content Placeholder 3"/>
          <p:cNvPicPr>
            <a:picLocks noGrp="1" noChangeAspect="1"/>
          </p:cNvPicPr>
          <p:nvPr>
            <p:ph idx="1"/>
          </p:nvPr>
        </p:nvPicPr>
        <p:blipFill>
          <a:blip r:embed="rId3"/>
          <a:stretch>
            <a:fillRect/>
          </a:stretch>
        </p:blipFill>
        <p:spPr>
          <a:xfrm>
            <a:off x="616257" y="1843913"/>
            <a:ext cx="8179710" cy="4351338"/>
          </a:xfrm>
          <a:prstGeom prst="rect">
            <a:avLst/>
          </a:prstGeom>
        </p:spPr>
      </p:pic>
      <p:sp>
        <p:nvSpPr>
          <p:cNvPr id="5" name="Rectangle 4"/>
          <p:cNvSpPr/>
          <p:nvPr/>
        </p:nvSpPr>
        <p:spPr>
          <a:xfrm>
            <a:off x="9342119" y="3387959"/>
            <a:ext cx="2523744" cy="2031325"/>
          </a:xfrm>
          <a:prstGeom prst="rect">
            <a:avLst/>
          </a:prstGeom>
        </p:spPr>
        <p:txBody>
          <a:bodyPr wrap="square">
            <a:spAutoFit/>
          </a:bodyPr>
          <a:lstStyle/>
          <a:p>
            <a:r>
              <a:rPr lang="en-US" dirty="0">
                <a:latin typeface="TimesTen-Roman"/>
              </a:rPr>
              <a:t>(a) Noisy image. (b) Intensity ramp in the range [0.2, 0.6]. (c) Product of (a) and (b). (d) through (f)</a:t>
            </a:r>
          </a:p>
          <a:p>
            <a:r>
              <a:rPr lang="en-US" dirty="0">
                <a:latin typeface="TimesTen-Roman"/>
              </a:rPr>
              <a:t>Corresponding histograms.</a:t>
            </a:r>
            <a:endParaRPr lang="en-US" dirty="0"/>
          </a:p>
        </p:txBody>
      </p:sp>
    </p:spTree>
    <p:extLst>
      <p:ext uri="{BB962C8B-B14F-4D97-AF65-F5344CB8AC3E}">
        <p14:creationId xmlns:p14="http://schemas.microsoft.com/office/powerpoint/2010/main" val="112405863"/>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BEBA8EAE-BF5A-486C-A8C5-ECC9F3942E4B}">
                <a14:imgProps xmlns:a14="http://schemas.microsoft.com/office/drawing/2010/main">
                  <a14:imgLayer r:embed="rId4">
                    <a14:imgEffect>
                      <a14:sharpenSoften amount="50000"/>
                    </a14:imgEffect>
                  </a14:imgLayer>
                </a14:imgProps>
              </a:ext>
            </a:extLst>
          </a:blip>
          <a:stretch>
            <a:fillRect/>
          </a:stretch>
        </p:blipFill>
        <p:spPr>
          <a:xfrm>
            <a:off x="5298948" y="1690688"/>
            <a:ext cx="3877880" cy="1465580"/>
          </a:xfrm>
          <a:prstGeom prst="rect">
            <a:avLst/>
          </a:prstGeom>
        </p:spPr>
      </p:pic>
      <p:sp>
        <p:nvSpPr>
          <p:cNvPr id="2" name="Title 1"/>
          <p:cNvSpPr>
            <a:spLocks noGrp="1"/>
          </p:cNvSpPr>
          <p:nvPr>
            <p:ph type="title"/>
          </p:nvPr>
        </p:nvSpPr>
        <p:spPr/>
        <p:txBody>
          <a:bodyPr/>
          <a:lstStyle/>
          <a:p>
            <a:r>
              <a:rPr lang="en-US" dirty="0" smtClean="0"/>
              <a:t>Basic Global Thresholding Algorithm</a:t>
            </a:r>
            <a:endParaRPr lang="en-US" dirty="0"/>
          </a:p>
        </p:txBody>
      </p:sp>
      <p:sp>
        <p:nvSpPr>
          <p:cNvPr id="3" name="Content Placeholder 2"/>
          <p:cNvSpPr>
            <a:spLocks noGrp="1"/>
          </p:cNvSpPr>
          <p:nvPr>
            <p:ph idx="1"/>
          </p:nvPr>
        </p:nvSpPr>
        <p:spPr>
          <a:xfrm>
            <a:off x="667512" y="1441577"/>
            <a:ext cx="11750040" cy="4351338"/>
          </a:xfrm>
        </p:spPr>
        <p:txBody>
          <a:bodyPr>
            <a:noAutofit/>
          </a:bodyPr>
          <a:lstStyle/>
          <a:p>
            <a:pPr marL="514350" indent="-514350">
              <a:buFont typeface="+mj-lt"/>
              <a:buAutoNum type="arabicPeriod"/>
            </a:pPr>
            <a:r>
              <a:rPr lang="en-US" sz="2200" dirty="0"/>
              <a:t>Select an initial estimate for the global threshold, </a:t>
            </a:r>
            <a:r>
              <a:rPr lang="en-US" sz="2200" i="1" dirty="0"/>
              <a:t>T</a:t>
            </a:r>
            <a:r>
              <a:rPr lang="en-US" sz="2200" dirty="0"/>
              <a:t>.</a:t>
            </a:r>
          </a:p>
          <a:p>
            <a:pPr marL="514350" indent="-514350">
              <a:buFont typeface="+mj-lt"/>
              <a:buAutoNum type="arabicPeriod"/>
            </a:pPr>
            <a:r>
              <a:rPr lang="en-US" sz="2200" dirty="0" smtClean="0"/>
              <a:t>Segment </a:t>
            </a:r>
            <a:r>
              <a:rPr lang="en-US" sz="2200" dirty="0"/>
              <a:t>the image using </a:t>
            </a:r>
            <a:r>
              <a:rPr lang="en-US" sz="2200" i="1" dirty="0"/>
              <a:t>T </a:t>
            </a:r>
            <a:r>
              <a:rPr lang="en-US" sz="2200" dirty="0"/>
              <a:t>in </a:t>
            </a:r>
            <a:r>
              <a:rPr lang="en-US" sz="2200" dirty="0" smtClean="0"/>
              <a:t>Eq.</a:t>
            </a:r>
          </a:p>
          <a:p>
            <a:pPr marL="514350" indent="-514350">
              <a:buFont typeface="+mj-lt"/>
              <a:buAutoNum type="arabicPeriod"/>
            </a:pPr>
            <a:endParaRPr lang="en-US" sz="2200" dirty="0"/>
          </a:p>
          <a:p>
            <a:pPr marL="0" indent="0">
              <a:buNone/>
            </a:pPr>
            <a:r>
              <a:rPr lang="en-US" sz="2200" dirty="0" smtClean="0"/>
              <a:t> </a:t>
            </a:r>
            <a:r>
              <a:rPr lang="en-US" sz="2200" dirty="0"/>
              <a:t>This will produce two groups of</a:t>
            </a:r>
          </a:p>
          <a:p>
            <a:pPr marL="0" indent="0">
              <a:buNone/>
            </a:pPr>
            <a:r>
              <a:rPr lang="en-US" sz="2200" dirty="0" smtClean="0"/>
              <a:t>	pixels</a:t>
            </a:r>
            <a:r>
              <a:rPr lang="en-US" sz="2200" dirty="0"/>
              <a:t>: </a:t>
            </a:r>
            <a:r>
              <a:rPr lang="en-US" sz="2200" i="1" dirty="0"/>
              <a:t>G</a:t>
            </a:r>
            <a:r>
              <a:rPr lang="en-US" sz="2200" dirty="0"/>
              <a:t>1, consisting of pixels with intensity values &gt; </a:t>
            </a:r>
            <a:r>
              <a:rPr lang="en-US" sz="2200" i="1" dirty="0"/>
              <a:t>T</a:t>
            </a:r>
            <a:r>
              <a:rPr lang="en-US" sz="2200" dirty="0"/>
              <a:t>; and </a:t>
            </a:r>
            <a:r>
              <a:rPr lang="en-US" sz="2200" i="1" dirty="0"/>
              <a:t>G</a:t>
            </a:r>
            <a:r>
              <a:rPr lang="en-US" sz="2200" dirty="0"/>
              <a:t>2 , consisting </a:t>
            </a:r>
            <a:r>
              <a:rPr lang="en-US" sz="2200" dirty="0" smtClean="0"/>
              <a:t>of pixels </a:t>
            </a:r>
            <a:r>
              <a:rPr lang="en-US" sz="2200" dirty="0"/>
              <a:t>with values ≤ </a:t>
            </a:r>
            <a:r>
              <a:rPr lang="en-US" sz="2200" i="1" dirty="0"/>
              <a:t>T</a:t>
            </a:r>
            <a:r>
              <a:rPr lang="en-US" sz="2200" dirty="0"/>
              <a:t>.</a:t>
            </a:r>
          </a:p>
          <a:p>
            <a:pPr marL="514350" indent="-514350">
              <a:buFont typeface="+mj-lt"/>
              <a:buAutoNum type="arabicPeriod"/>
            </a:pPr>
            <a:endParaRPr lang="en-US" sz="2200" b="1" dirty="0" smtClean="0"/>
          </a:p>
          <a:p>
            <a:pPr marL="514350" indent="-514350">
              <a:buFont typeface="+mj-lt"/>
              <a:buAutoNum type="arabicPeriod" startAt="3"/>
            </a:pPr>
            <a:r>
              <a:rPr lang="en-US" sz="2200" dirty="0" smtClean="0"/>
              <a:t>Compute </a:t>
            </a:r>
            <a:r>
              <a:rPr lang="en-US" sz="2200" dirty="0"/>
              <a:t>the average (mean) intensity values </a:t>
            </a:r>
            <a:r>
              <a:rPr lang="en-US" sz="2200" i="1" dirty="0"/>
              <a:t>m</a:t>
            </a:r>
            <a:r>
              <a:rPr lang="en-US" sz="2200" dirty="0"/>
              <a:t>1 and </a:t>
            </a:r>
            <a:r>
              <a:rPr lang="en-US" sz="2200" i="1" dirty="0"/>
              <a:t>m</a:t>
            </a:r>
            <a:r>
              <a:rPr lang="en-US" sz="2200" dirty="0"/>
              <a:t>2 for the pixels in </a:t>
            </a:r>
            <a:r>
              <a:rPr lang="en-US" sz="2200" i="1" dirty="0" smtClean="0"/>
              <a:t>G</a:t>
            </a:r>
            <a:r>
              <a:rPr lang="en-US" sz="2200" dirty="0" smtClean="0"/>
              <a:t>1 and </a:t>
            </a:r>
            <a:r>
              <a:rPr lang="en-US" sz="2200" i="1" dirty="0"/>
              <a:t>G</a:t>
            </a:r>
            <a:r>
              <a:rPr lang="en-US" sz="2200" dirty="0"/>
              <a:t>2 , respectively.</a:t>
            </a:r>
          </a:p>
          <a:p>
            <a:pPr marL="514350" indent="-514350">
              <a:buFont typeface="+mj-lt"/>
              <a:buAutoNum type="arabicPeriod" startAt="3"/>
            </a:pPr>
            <a:r>
              <a:rPr lang="en-US" sz="2200" dirty="0" smtClean="0"/>
              <a:t>Compute </a:t>
            </a:r>
            <a:r>
              <a:rPr lang="en-US" sz="2200" dirty="0"/>
              <a:t>a new threshold value midway between </a:t>
            </a:r>
            <a:r>
              <a:rPr lang="en-US" sz="2200" i="1" dirty="0"/>
              <a:t>m</a:t>
            </a:r>
            <a:r>
              <a:rPr lang="en-US" sz="2200" dirty="0"/>
              <a:t>1and </a:t>
            </a:r>
            <a:r>
              <a:rPr lang="en-US" sz="2200" i="1" dirty="0"/>
              <a:t>m</a:t>
            </a:r>
            <a:r>
              <a:rPr lang="en-US" sz="2200" dirty="0"/>
              <a:t>2 :</a:t>
            </a:r>
          </a:p>
          <a:p>
            <a:pPr marL="514350" indent="-514350">
              <a:buFont typeface="+mj-lt"/>
              <a:buAutoNum type="arabicPeriod" startAt="3"/>
            </a:pPr>
            <a:endParaRPr lang="en-US" sz="2200" i="1" dirty="0" smtClean="0"/>
          </a:p>
          <a:p>
            <a:pPr marL="514350" indent="-514350">
              <a:buFont typeface="+mj-lt"/>
              <a:buAutoNum type="arabicPeriod" startAt="3"/>
            </a:pPr>
            <a:r>
              <a:rPr lang="en-US" sz="2200" dirty="0" smtClean="0"/>
              <a:t>Repeat </a:t>
            </a:r>
            <a:r>
              <a:rPr lang="en-US" sz="2200" dirty="0"/>
              <a:t>Steps 2 through 4 until the difference between values of </a:t>
            </a:r>
            <a:r>
              <a:rPr lang="en-US" sz="2200" i="1" dirty="0"/>
              <a:t>T </a:t>
            </a:r>
            <a:r>
              <a:rPr lang="en-US" sz="2200" dirty="0"/>
              <a:t>in successive</a:t>
            </a:r>
          </a:p>
          <a:p>
            <a:pPr marL="514350" indent="-514350">
              <a:buFont typeface="+mj-lt"/>
              <a:buAutoNum type="arabicPeriod" startAt="3"/>
            </a:pPr>
            <a:r>
              <a:rPr lang="en-US" sz="2200" dirty="0"/>
              <a:t>iterations is smaller than a predefined value, </a:t>
            </a:r>
            <a:r>
              <a:rPr lang="en-US" sz="2200" i="1" dirty="0"/>
              <a:t>T</a:t>
            </a:r>
            <a:r>
              <a:rPr lang="en-US" sz="2200" dirty="0"/>
              <a:t>.</a:t>
            </a:r>
          </a:p>
        </p:txBody>
      </p:sp>
      <p:pic>
        <p:nvPicPr>
          <p:cNvPr id="5" name="Picture 4"/>
          <p:cNvPicPr>
            <a:picLocks noChangeAspect="1"/>
          </p:cNvPicPr>
          <p:nvPr/>
        </p:nvPicPr>
        <p:blipFill>
          <a:blip r:embed="rId5"/>
          <a:stretch>
            <a:fillRect/>
          </a:stretch>
        </p:blipFill>
        <p:spPr>
          <a:xfrm>
            <a:off x="8795766" y="4859465"/>
            <a:ext cx="2171700" cy="933450"/>
          </a:xfrm>
          <a:prstGeom prst="rect">
            <a:avLst/>
          </a:prstGeom>
        </p:spPr>
      </p:pic>
    </p:spTree>
    <p:extLst>
      <p:ext uri="{BB962C8B-B14F-4D97-AF65-F5344CB8AC3E}">
        <p14:creationId xmlns:p14="http://schemas.microsoft.com/office/powerpoint/2010/main" val="2515544004"/>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solidFill>
                  <a:srgbClr val="00B0F0"/>
                </a:solidFill>
                <a:latin typeface="Times New Roman" panose="02020603050405020304" pitchFamily="18" charset="0"/>
                <a:cs typeface="Times New Roman" panose="02020603050405020304" pitchFamily="18" charset="0"/>
              </a:rPr>
              <a:t>Basic Global Thresholding Example</a:t>
            </a:r>
          </a:p>
        </p:txBody>
      </p:sp>
      <p:sp>
        <p:nvSpPr>
          <p:cNvPr id="6" name="Content Placeholder 5"/>
          <p:cNvSpPr>
            <a:spLocks noGrp="1"/>
          </p:cNvSpPr>
          <p:nvPr>
            <p:ph idx="1"/>
          </p:nvPr>
        </p:nvSpPr>
        <p:spPr/>
        <p:txBody>
          <a:bodyPr/>
          <a:lstStyle/>
          <a:p>
            <a:endParaRPr lang="en-US"/>
          </a:p>
        </p:txBody>
      </p:sp>
      <p:pic>
        <p:nvPicPr>
          <p:cNvPr id="7" name="Picture 6"/>
          <p:cNvPicPr>
            <a:picLocks noChangeAspect="1"/>
          </p:cNvPicPr>
          <p:nvPr/>
        </p:nvPicPr>
        <p:blipFill>
          <a:blip r:embed="rId3"/>
          <a:stretch>
            <a:fillRect/>
          </a:stretch>
        </p:blipFill>
        <p:spPr>
          <a:xfrm>
            <a:off x="323850" y="1509713"/>
            <a:ext cx="11544300" cy="4667250"/>
          </a:xfrm>
          <a:prstGeom prst="rect">
            <a:avLst/>
          </a:prstGeom>
        </p:spPr>
      </p:pic>
      <p:cxnSp>
        <p:nvCxnSpPr>
          <p:cNvPr id="9" name="Straight Connector 8"/>
          <p:cNvCxnSpPr/>
          <p:nvPr/>
        </p:nvCxnSpPr>
        <p:spPr>
          <a:xfrm flipV="1">
            <a:off x="6096000" y="2724912"/>
            <a:ext cx="0" cy="3858768"/>
          </a:xfrm>
          <a:prstGeom prst="line">
            <a:avLst/>
          </a:prstGeom>
          <a:ln w="57150">
            <a:solidFill>
              <a:srgbClr val="00B050"/>
            </a:solidFill>
            <a:prstDash val="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7623898"/>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pPr algn="ctr"/>
            <a:r>
              <a:rPr lang="en-US" b="1" i="1" dirty="0"/>
              <a:t>Feature Extraction</a:t>
            </a:r>
            <a:endParaRPr lang="en-US" dirty="0"/>
          </a:p>
        </p:txBody>
      </p:sp>
      <p:sp>
        <p:nvSpPr>
          <p:cNvPr id="5" name="Text Placeholder 4"/>
          <p:cNvSpPr>
            <a:spLocks noGrp="1"/>
          </p:cNvSpPr>
          <p:nvPr>
            <p:ph type="body" idx="1"/>
          </p:nvPr>
        </p:nvSpPr>
        <p:spPr/>
        <p:txBody>
          <a:bodyPr/>
          <a:lstStyle/>
          <a:p>
            <a:pPr algn="ctr"/>
            <a:r>
              <a:rPr lang="en-US" dirty="0"/>
              <a:t>Image descriptors</a:t>
            </a:r>
          </a:p>
          <a:p>
            <a:pPr algn="ctr"/>
            <a:endParaRPr lang="en-US" dirty="0"/>
          </a:p>
        </p:txBody>
      </p:sp>
    </p:spTree>
    <p:extLst>
      <p:ext uri="{BB962C8B-B14F-4D97-AF65-F5344CB8AC3E}">
        <p14:creationId xmlns:p14="http://schemas.microsoft.com/office/powerpoint/2010/main" val="502027109"/>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What is after Segmentation </a:t>
            </a:r>
            <a:endParaRPr lang="en-US" dirty="0"/>
          </a:p>
        </p:txBody>
      </p:sp>
      <p:sp>
        <p:nvSpPr>
          <p:cNvPr id="5" name="Content Placeholder 4"/>
          <p:cNvSpPr>
            <a:spLocks noGrp="1"/>
          </p:cNvSpPr>
          <p:nvPr>
            <p:ph idx="1"/>
          </p:nvPr>
        </p:nvSpPr>
        <p:spPr>
          <a:xfrm>
            <a:off x="591064" y="1529062"/>
            <a:ext cx="10974859" cy="5328937"/>
          </a:xfrm>
        </p:spPr>
        <p:txBody>
          <a:bodyPr>
            <a:noAutofit/>
          </a:bodyPr>
          <a:lstStyle/>
          <a:p>
            <a:pPr algn="just"/>
            <a:r>
              <a:rPr lang="en-US" sz="3600" dirty="0"/>
              <a:t>After an image has been segmented into regions or their </a:t>
            </a:r>
            <a:r>
              <a:rPr lang="en-US" sz="3600" dirty="0" smtClean="0"/>
              <a:t>boundaries, </a:t>
            </a:r>
            <a:r>
              <a:rPr lang="en-US" sz="3600" dirty="0"/>
              <a:t>the resulting sets of segmented pixels usually have to be converted into a form </a:t>
            </a:r>
            <a:r>
              <a:rPr lang="en-US" sz="3600" dirty="0" smtClean="0"/>
              <a:t>suitable for </a:t>
            </a:r>
            <a:r>
              <a:rPr lang="en-US" sz="3600" dirty="0"/>
              <a:t>further computer processing</a:t>
            </a:r>
            <a:r>
              <a:rPr lang="en-US" sz="3600" dirty="0" smtClean="0"/>
              <a:t>.</a:t>
            </a:r>
          </a:p>
          <a:p>
            <a:pPr algn="just"/>
            <a:r>
              <a:rPr lang="en-US" sz="3600" dirty="0" smtClean="0"/>
              <a:t>The </a:t>
            </a:r>
            <a:r>
              <a:rPr lang="en-US" sz="3600" dirty="0"/>
              <a:t>step after segmentation is </a:t>
            </a:r>
            <a:r>
              <a:rPr lang="en-US" sz="3600" i="1" dirty="0"/>
              <a:t>feature extraction</a:t>
            </a:r>
            <a:r>
              <a:rPr lang="en-US" sz="3600" dirty="0"/>
              <a:t>, </a:t>
            </a:r>
            <a:r>
              <a:rPr lang="en-US" sz="3600" dirty="0" smtClean="0"/>
              <a:t>which consists of:</a:t>
            </a:r>
            <a:endParaRPr lang="en-US" sz="3200" dirty="0"/>
          </a:p>
          <a:p>
            <a:pPr lvl="1"/>
            <a:r>
              <a:rPr lang="en-US" sz="3200" b="1" i="1" dirty="0"/>
              <a:t>feature detection </a:t>
            </a:r>
            <a:r>
              <a:rPr lang="en-US" sz="3200" dirty="0"/>
              <a:t>:  finding the features in an image, region, or boundary.</a:t>
            </a:r>
          </a:p>
          <a:p>
            <a:pPr lvl="1"/>
            <a:r>
              <a:rPr lang="en-US" sz="3200" b="1" i="1" dirty="0"/>
              <a:t>feature description</a:t>
            </a:r>
            <a:r>
              <a:rPr lang="en-US" sz="3200" dirty="0"/>
              <a:t>: assigns quantitative attributes to the </a:t>
            </a:r>
            <a:r>
              <a:rPr lang="en-US" sz="3200" dirty="0" smtClean="0"/>
              <a:t>detected features.</a:t>
            </a:r>
            <a:endParaRPr lang="en-US" sz="3200" dirty="0"/>
          </a:p>
        </p:txBody>
      </p:sp>
    </p:spTree>
    <p:extLst>
      <p:ext uri="{BB962C8B-B14F-4D97-AF65-F5344CB8AC3E}">
        <p14:creationId xmlns:p14="http://schemas.microsoft.com/office/powerpoint/2010/main" val="761171227"/>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dirty="0"/>
              <a:t>Desirable properties of descriptors</a:t>
            </a:r>
            <a:endParaRPr lang="en-US" dirty="0"/>
          </a:p>
        </p:txBody>
      </p:sp>
      <p:sp>
        <p:nvSpPr>
          <p:cNvPr id="3" name="Content Placeholder 2"/>
          <p:cNvSpPr>
            <a:spLocks noGrp="1"/>
          </p:cNvSpPr>
          <p:nvPr>
            <p:ph idx="1"/>
          </p:nvPr>
        </p:nvSpPr>
        <p:spPr>
          <a:xfrm>
            <a:off x="838200" y="1825625"/>
            <a:ext cx="11073714" cy="4351338"/>
          </a:xfrm>
        </p:spPr>
        <p:txBody>
          <a:bodyPr>
            <a:noAutofit/>
          </a:bodyPr>
          <a:lstStyle/>
          <a:p>
            <a:pPr>
              <a:defRPr/>
            </a:pPr>
            <a:r>
              <a:rPr lang="en-US" sz="4000" dirty="0"/>
              <a:t>Representations/Descriptions should be :</a:t>
            </a:r>
          </a:p>
          <a:p>
            <a:pPr>
              <a:buNone/>
              <a:defRPr/>
            </a:pPr>
            <a:r>
              <a:rPr lang="en-US" sz="4000" dirty="0"/>
              <a:t>	– Translation (invariant)</a:t>
            </a:r>
          </a:p>
          <a:p>
            <a:pPr>
              <a:buNone/>
              <a:defRPr/>
            </a:pPr>
            <a:r>
              <a:rPr lang="en-US" sz="4000" dirty="0"/>
              <a:t>	– Rotation </a:t>
            </a:r>
            <a:r>
              <a:rPr lang="en-US" sz="4000" dirty="0" smtClean="0"/>
              <a:t>(</a:t>
            </a:r>
            <a:r>
              <a:rPr lang="en-US" sz="4000" dirty="0"/>
              <a:t>invariant</a:t>
            </a:r>
            <a:r>
              <a:rPr lang="en-US" sz="4000" dirty="0" smtClean="0"/>
              <a:t>)</a:t>
            </a:r>
            <a:endParaRPr lang="en-US" sz="4000" dirty="0"/>
          </a:p>
          <a:p>
            <a:pPr>
              <a:buNone/>
              <a:defRPr/>
            </a:pPr>
            <a:r>
              <a:rPr lang="en-US" sz="4000" dirty="0"/>
              <a:t>	– Scale </a:t>
            </a:r>
            <a:r>
              <a:rPr lang="en-US" sz="4000" dirty="0" smtClean="0"/>
              <a:t>(</a:t>
            </a:r>
            <a:r>
              <a:rPr lang="en-US" sz="4000" dirty="0"/>
              <a:t>c</a:t>
            </a:r>
            <a:r>
              <a:rPr lang="en-US" sz="4000" dirty="0" smtClean="0"/>
              <a:t>ovariant</a:t>
            </a:r>
            <a:r>
              <a:rPr lang="en-US" sz="4000" dirty="0"/>
              <a:t>)</a:t>
            </a:r>
          </a:p>
          <a:p>
            <a:pPr>
              <a:buNone/>
              <a:defRPr/>
            </a:pPr>
            <a:r>
              <a:rPr lang="en-US" sz="4000" dirty="0"/>
              <a:t>• Similar regions should have the same description</a:t>
            </a:r>
          </a:p>
          <a:p>
            <a:pPr>
              <a:buNone/>
              <a:defRPr/>
            </a:pPr>
            <a:r>
              <a:rPr lang="en-US" sz="4000" dirty="0"/>
              <a:t>regardless of their position or orientation in the image</a:t>
            </a:r>
          </a:p>
        </p:txBody>
      </p:sp>
    </p:spTree>
    <p:extLst>
      <p:ext uri="{BB962C8B-B14F-4D97-AF65-F5344CB8AC3E}">
        <p14:creationId xmlns:p14="http://schemas.microsoft.com/office/powerpoint/2010/main" val="830681307"/>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le 1"/>
          <p:cNvSpPr>
            <a:spLocks noGrp="1"/>
          </p:cNvSpPr>
          <p:nvPr>
            <p:ph type="title"/>
          </p:nvPr>
        </p:nvSpPr>
        <p:spPr/>
        <p:txBody>
          <a:bodyPr/>
          <a:lstStyle/>
          <a:p>
            <a:pPr eaLnBrk="1" hangingPunct="1"/>
            <a:r>
              <a:rPr lang="en-US" altLang="en-US" dirty="0" smtClean="0"/>
              <a:t>Representation Schemes</a:t>
            </a:r>
          </a:p>
        </p:txBody>
      </p:sp>
      <p:sp>
        <p:nvSpPr>
          <p:cNvPr id="5123" name="Content Placeholder 2"/>
          <p:cNvSpPr>
            <a:spLocks noGrp="1"/>
          </p:cNvSpPr>
          <p:nvPr>
            <p:ph idx="1"/>
          </p:nvPr>
        </p:nvSpPr>
        <p:spPr/>
        <p:txBody>
          <a:bodyPr/>
          <a:lstStyle/>
          <a:p>
            <a:pPr eaLnBrk="1" hangingPunct="1"/>
            <a:r>
              <a:rPr lang="en-US" altLang="en-US" dirty="0" smtClean="0"/>
              <a:t>Generally two approaches</a:t>
            </a:r>
          </a:p>
          <a:p>
            <a:pPr>
              <a:buNone/>
            </a:pPr>
            <a:r>
              <a:rPr lang="en-US" altLang="en-US" b="1" dirty="0" smtClean="0"/>
              <a:t>• Boundary Processing (T</a:t>
            </a:r>
            <a:r>
              <a:rPr lang="en-US" b="1" dirty="0"/>
              <a:t>RACING</a:t>
            </a:r>
            <a:r>
              <a:rPr lang="en-US" b="1" dirty="0" smtClean="0"/>
              <a:t>)</a:t>
            </a:r>
            <a:endParaRPr lang="en-US" altLang="en-US" b="1" dirty="0" smtClean="0"/>
          </a:p>
          <a:p>
            <a:pPr eaLnBrk="1" hangingPunct="1">
              <a:buFont typeface="Arial" panose="020B0604020202020204" pitchFamily="34" charset="0"/>
              <a:buNone/>
            </a:pPr>
            <a:r>
              <a:rPr lang="en-US" altLang="en-US" dirty="0" smtClean="0"/>
              <a:t>	– Represent region by external characteristics (</a:t>
            </a:r>
            <a:r>
              <a:rPr lang="en-US" altLang="en-US" dirty="0" err="1" smtClean="0"/>
              <a:t>ie</a:t>
            </a:r>
            <a:r>
              <a:rPr lang="en-US" altLang="en-US" dirty="0" smtClean="0"/>
              <a:t>, the boundary)</a:t>
            </a:r>
          </a:p>
          <a:p>
            <a:pPr eaLnBrk="1" hangingPunct="1">
              <a:buFont typeface="Arial" panose="020B0604020202020204" pitchFamily="34" charset="0"/>
              <a:buNone/>
            </a:pPr>
            <a:r>
              <a:rPr lang="en-US" altLang="en-US" b="1" dirty="0" smtClean="0"/>
              <a:t>• Region Characteristics</a:t>
            </a:r>
          </a:p>
          <a:p>
            <a:pPr eaLnBrk="1" hangingPunct="1">
              <a:buFont typeface="Arial" panose="020B0604020202020204" pitchFamily="34" charset="0"/>
              <a:buNone/>
            </a:pPr>
            <a:r>
              <a:rPr lang="en-US" altLang="en-US" dirty="0" smtClean="0"/>
              <a:t>	– Represent region by internal characteristics</a:t>
            </a:r>
          </a:p>
        </p:txBody>
      </p:sp>
    </p:spTree>
    <p:extLst>
      <p:ext uri="{BB962C8B-B14F-4D97-AF65-F5344CB8AC3E}">
        <p14:creationId xmlns:p14="http://schemas.microsoft.com/office/powerpoint/2010/main" val="1959401177"/>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p:cNvSpPr>
            <a:spLocks noGrp="1"/>
          </p:cNvSpPr>
          <p:nvPr>
            <p:ph type="title"/>
          </p:nvPr>
        </p:nvSpPr>
        <p:spPr/>
        <p:txBody>
          <a:bodyPr/>
          <a:lstStyle/>
          <a:p>
            <a:pPr eaLnBrk="1" hangingPunct="1"/>
            <a:r>
              <a:rPr lang="en-US" altLang="en-US" smtClean="0"/>
              <a:t>Boundary descriptors</a:t>
            </a:r>
          </a:p>
        </p:txBody>
      </p:sp>
      <p:sp>
        <p:nvSpPr>
          <p:cNvPr id="6147" name="Content Placeholder 2"/>
          <p:cNvSpPr>
            <a:spLocks noGrp="1"/>
          </p:cNvSpPr>
          <p:nvPr>
            <p:ph idx="1"/>
          </p:nvPr>
        </p:nvSpPr>
        <p:spPr/>
        <p:txBody>
          <a:bodyPr/>
          <a:lstStyle/>
          <a:p>
            <a:pPr eaLnBrk="1" hangingPunct="1"/>
            <a:r>
              <a:rPr lang="en-US" altLang="en-US" smtClean="0"/>
              <a:t>Chain codes</a:t>
            </a:r>
          </a:p>
          <a:p>
            <a:pPr eaLnBrk="1" hangingPunct="1"/>
            <a:r>
              <a:rPr lang="en-US" altLang="en-US" smtClean="0"/>
              <a:t>Others:</a:t>
            </a:r>
          </a:p>
          <a:p>
            <a:pPr lvl="1" eaLnBrk="1" hangingPunct="1"/>
            <a:r>
              <a:rPr lang="en-US" altLang="en-US" smtClean="0"/>
              <a:t>Polygonal Approximations</a:t>
            </a:r>
          </a:p>
          <a:p>
            <a:pPr lvl="1" eaLnBrk="1" hangingPunct="1"/>
            <a:r>
              <a:rPr lang="en-US" altLang="en-US" smtClean="0"/>
              <a:t>Signature</a:t>
            </a:r>
          </a:p>
        </p:txBody>
      </p:sp>
    </p:spTree>
    <p:extLst>
      <p:ext uri="{BB962C8B-B14F-4D97-AF65-F5344CB8AC3E}">
        <p14:creationId xmlns:p14="http://schemas.microsoft.com/office/powerpoint/2010/main" val="2949174782"/>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p:cNvSpPr>
            <a:spLocks noGrp="1"/>
          </p:cNvSpPr>
          <p:nvPr>
            <p:ph type="title"/>
          </p:nvPr>
        </p:nvSpPr>
        <p:spPr/>
        <p:txBody>
          <a:bodyPr/>
          <a:lstStyle/>
          <a:p>
            <a:pPr eaLnBrk="1" hangingPunct="1"/>
            <a:r>
              <a:rPr lang="en-US" altLang="en-US" dirty="0" smtClean="0"/>
              <a:t>Chain Codes</a:t>
            </a:r>
          </a:p>
        </p:txBody>
      </p:sp>
      <p:sp>
        <p:nvSpPr>
          <p:cNvPr id="7171" name="Content Placeholder 2"/>
          <p:cNvSpPr>
            <a:spLocks noGrp="1"/>
          </p:cNvSpPr>
          <p:nvPr>
            <p:ph idx="1"/>
          </p:nvPr>
        </p:nvSpPr>
        <p:spPr/>
        <p:txBody>
          <a:bodyPr>
            <a:normAutofit lnSpcReduction="10000"/>
          </a:bodyPr>
          <a:lstStyle/>
          <a:p>
            <a:pPr eaLnBrk="1" hangingPunct="1"/>
            <a:r>
              <a:rPr lang="en-US" altLang="en-US" sz="3200" dirty="0" smtClean="0"/>
              <a:t>Chain codes are used to represent a boundary</a:t>
            </a:r>
          </a:p>
          <a:p>
            <a:pPr eaLnBrk="1" hangingPunct="1">
              <a:buFont typeface="Arial" panose="020B0604020202020204" pitchFamily="34" charset="0"/>
              <a:buNone/>
            </a:pPr>
            <a:r>
              <a:rPr lang="en-US" altLang="en-US" sz="3200" dirty="0" smtClean="0"/>
              <a:t>	– Uses a logically connected sequence of straight-line segments</a:t>
            </a:r>
          </a:p>
          <a:p>
            <a:pPr>
              <a:buNone/>
            </a:pPr>
            <a:r>
              <a:rPr lang="en-US" altLang="en-US" sz="3200" dirty="0" smtClean="0"/>
              <a:t>	– The line segments specify direction (</a:t>
            </a:r>
            <a:r>
              <a:rPr lang="en-US" altLang="en-US" sz="3200" dirty="0"/>
              <a:t>clockwise</a:t>
            </a:r>
            <a:r>
              <a:rPr lang="en-US" altLang="en-US" sz="3200" dirty="0" smtClean="0"/>
              <a:t>)</a:t>
            </a:r>
          </a:p>
          <a:p>
            <a:pPr>
              <a:buNone/>
            </a:pPr>
            <a:r>
              <a:rPr lang="en-US" altLang="en-US" sz="3200" dirty="0" smtClean="0"/>
              <a:t>• Depending on the connectivity between neighbors the Direction coded using a number scheme  either the </a:t>
            </a:r>
            <a:r>
              <a:rPr lang="en-US" sz="3200" dirty="0"/>
              <a:t>4- or </a:t>
            </a:r>
            <a:r>
              <a:rPr lang="en-US" sz="3200" dirty="0" smtClean="0"/>
              <a:t>8-connectivity.</a:t>
            </a:r>
          </a:p>
          <a:p>
            <a:r>
              <a:rPr lang="en-US" dirty="0"/>
              <a:t>A boundary code formed as a sequence of such directional numbers is </a:t>
            </a:r>
            <a:r>
              <a:rPr lang="en-US" dirty="0" smtClean="0"/>
              <a:t>referred to </a:t>
            </a:r>
            <a:r>
              <a:rPr lang="en-US" dirty="0"/>
              <a:t>as a </a:t>
            </a:r>
            <a:r>
              <a:rPr lang="en-US" i="1" dirty="0"/>
              <a:t>Freeman chain code</a:t>
            </a:r>
            <a:r>
              <a:rPr lang="en-US" dirty="0"/>
              <a:t>.</a:t>
            </a:r>
            <a:endParaRPr lang="en-US" altLang="en-US" sz="3200" dirty="0" smtClean="0"/>
          </a:p>
        </p:txBody>
      </p:sp>
    </p:spTree>
    <p:extLst>
      <p:ext uri="{BB962C8B-B14F-4D97-AF65-F5344CB8AC3E}">
        <p14:creationId xmlns:p14="http://schemas.microsoft.com/office/powerpoint/2010/main" val="2391372196"/>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p:cNvSpPr>
            <a:spLocks noGrp="1"/>
          </p:cNvSpPr>
          <p:nvPr>
            <p:ph type="title"/>
          </p:nvPr>
        </p:nvSpPr>
        <p:spPr/>
        <p:txBody>
          <a:bodyPr/>
          <a:lstStyle/>
          <a:p>
            <a:pPr eaLnBrk="1" hangingPunct="1"/>
            <a:r>
              <a:rPr lang="en-US" altLang="en-US" dirty="0" smtClean="0"/>
              <a:t>Chain Codes</a:t>
            </a:r>
          </a:p>
        </p:txBody>
      </p:sp>
      <p:pic>
        <p:nvPicPr>
          <p:cNvPr id="2" name="Content Placeholder 1"/>
          <p:cNvPicPr>
            <a:picLocks noGrp="1" noChangeAspect="1"/>
          </p:cNvPicPr>
          <p:nvPr>
            <p:ph idx="1"/>
          </p:nvPr>
        </p:nvPicPr>
        <p:blipFill>
          <a:blip r:embed="rId2"/>
          <a:stretch>
            <a:fillRect/>
          </a:stretch>
        </p:blipFill>
        <p:spPr>
          <a:xfrm>
            <a:off x="2433637" y="2291556"/>
            <a:ext cx="7324725" cy="3419475"/>
          </a:xfrm>
          <a:prstGeom prst="rect">
            <a:avLst/>
          </a:prstGeom>
        </p:spPr>
      </p:pic>
      <p:sp>
        <p:nvSpPr>
          <p:cNvPr id="3" name="Rectangle 2"/>
          <p:cNvSpPr/>
          <p:nvPr/>
        </p:nvSpPr>
        <p:spPr>
          <a:xfrm>
            <a:off x="3662362" y="5741732"/>
            <a:ext cx="6096000" cy="646331"/>
          </a:xfrm>
          <a:prstGeom prst="rect">
            <a:avLst/>
          </a:prstGeom>
        </p:spPr>
        <p:txBody>
          <a:bodyPr>
            <a:spAutoFit/>
          </a:bodyPr>
          <a:lstStyle/>
          <a:p>
            <a:r>
              <a:rPr lang="en-US" dirty="0">
                <a:latin typeface="TimesTen-Roman"/>
              </a:rPr>
              <a:t>4-directional</a:t>
            </a:r>
          </a:p>
          <a:p>
            <a:r>
              <a:rPr lang="en-US" dirty="0">
                <a:latin typeface="TimesTen-Roman"/>
              </a:rPr>
              <a:t>chain code, </a:t>
            </a:r>
            <a:endParaRPr lang="en-US" dirty="0"/>
          </a:p>
        </p:txBody>
      </p:sp>
      <p:sp>
        <p:nvSpPr>
          <p:cNvPr id="4" name="Rectangle 3"/>
          <p:cNvSpPr/>
          <p:nvPr/>
        </p:nvSpPr>
        <p:spPr>
          <a:xfrm>
            <a:off x="6996074" y="5711030"/>
            <a:ext cx="6096000" cy="646331"/>
          </a:xfrm>
          <a:prstGeom prst="rect">
            <a:avLst/>
          </a:prstGeom>
        </p:spPr>
        <p:txBody>
          <a:bodyPr>
            <a:spAutoFit/>
          </a:bodyPr>
          <a:lstStyle/>
          <a:p>
            <a:r>
              <a:rPr lang="en-US" dirty="0" smtClean="0">
                <a:latin typeface="TimesTen-Roman"/>
              </a:rPr>
              <a:t>8-directional</a:t>
            </a:r>
            <a:endParaRPr lang="en-US" dirty="0">
              <a:latin typeface="TimesTen-Roman"/>
            </a:endParaRPr>
          </a:p>
          <a:p>
            <a:r>
              <a:rPr lang="en-US" dirty="0">
                <a:latin typeface="TimesTen-Roman"/>
              </a:rPr>
              <a:t>chain code.</a:t>
            </a:r>
            <a:endParaRPr lang="en-US" dirty="0"/>
          </a:p>
        </p:txBody>
      </p:sp>
    </p:spTree>
    <p:extLst>
      <p:ext uri="{BB962C8B-B14F-4D97-AF65-F5344CB8AC3E}">
        <p14:creationId xmlns:p14="http://schemas.microsoft.com/office/powerpoint/2010/main" val="2161264874"/>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dirty="0"/>
              <a:t>Chain Codes</a:t>
            </a:r>
            <a:endParaRPr lang="en-US" dirty="0"/>
          </a:p>
        </p:txBody>
      </p:sp>
      <p:pic>
        <p:nvPicPr>
          <p:cNvPr id="2050" name="Picture 2" descr="A universal chain code compression method - ScienceDirect"/>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2464068" y="1913986"/>
            <a:ext cx="8148133" cy="4165539"/>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9013908" y="6298616"/>
            <a:ext cx="3196585" cy="369332"/>
          </a:xfrm>
          <a:prstGeom prst="rect">
            <a:avLst/>
          </a:prstGeom>
          <a:noFill/>
        </p:spPr>
        <p:txBody>
          <a:bodyPr wrap="square" rtlCol="0">
            <a:spAutoFit/>
          </a:bodyPr>
          <a:lstStyle/>
          <a:p>
            <a:r>
              <a:rPr lang="en-US" dirty="0" smtClean="0"/>
              <a:t>Image Source: </a:t>
            </a:r>
            <a:r>
              <a:rPr lang="en-US" dirty="0" smtClean="0">
                <a:hlinkClick r:id="rId4"/>
              </a:rPr>
              <a:t>Research paper</a:t>
            </a:r>
            <a:endParaRPr lang="en-US" dirty="0"/>
          </a:p>
        </p:txBody>
      </p:sp>
    </p:spTree>
    <p:extLst>
      <p:ext uri="{BB962C8B-B14F-4D97-AF65-F5344CB8AC3E}">
        <p14:creationId xmlns:p14="http://schemas.microsoft.com/office/powerpoint/2010/main" val="114910487"/>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lstStyle/>
          <a:p>
            <a:pPr eaLnBrk="1" hangingPunct="1"/>
            <a:r>
              <a:rPr lang="en-US" altLang="en-US" smtClean="0"/>
              <a:t>Chain codes</a:t>
            </a:r>
          </a:p>
        </p:txBody>
      </p:sp>
      <p:sp>
        <p:nvSpPr>
          <p:cNvPr id="12291" name="Content Placeholder 2"/>
          <p:cNvSpPr>
            <a:spLocks noGrp="1"/>
          </p:cNvSpPr>
          <p:nvPr>
            <p:ph idx="1"/>
          </p:nvPr>
        </p:nvSpPr>
        <p:spPr/>
        <p:txBody>
          <a:bodyPr/>
          <a:lstStyle/>
          <a:p>
            <a:pPr eaLnBrk="1" hangingPunct="1"/>
            <a:r>
              <a:rPr lang="en-US" altLang="en-US" dirty="0" smtClean="0"/>
              <a:t>Chain Code depends on the starting point</a:t>
            </a:r>
          </a:p>
          <a:p>
            <a:pPr eaLnBrk="1" hangingPunct="1"/>
            <a:r>
              <a:rPr lang="en-US" altLang="en-US" dirty="0" smtClean="0"/>
              <a:t>We can normalize the chain code to address this problem</a:t>
            </a:r>
          </a:p>
          <a:p>
            <a:pPr eaLnBrk="1" hangingPunct="1">
              <a:buFont typeface="Arial" panose="020B0604020202020204" pitchFamily="34" charset="0"/>
              <a:buNone/>
            </a:pPr>
            <a:r>
              <a:rPr lang="en-US" altLang="en-US" dirty="0" smtClean="0"/>
              <a:t>– Assume the chain is a circular sequence</a:t>
            </a:r>
          </a:p>
          <a:p>
            <a:pPr eaLnBrk="1" hangingPunct="1">
              <a:buFont typeface="Arial" panose="020B0604020202020204" pitchFamily="34" charset="0"/>
              <a:buNone/>
            </a:pPr>
            <a:r>
              <a:rPr lang="en-US" altLang="en-US" dirty="0" smtClean="0"/>
              <a:t>– Redefine the starting point such that we generate an integer of smallest magnitude</a:t>
            </a:r>
          </a:p>
        </p:txBody>
      </p:sp>
    </p:spTree>
    <p:extLst>
      <p:ext uri="{BB962C8B-B14F-4D97-AF65-F5344CB8AC3E}">
        <p14:creationId xmlns:p14="http://schemas.microsoft.com/office/powerpoint/2010/main" val="3407577186"/>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dirty="0"/>
              <a:t>Chain </a:t>
            </a:r>
            <a:r>
              <a:rPr lang="en-US" altLang="en-US" dirty="0" smtClean="0"/>
              <a:t>Codes Example</a:t>
            </a:r>
            <a:endParaRPr lang="en-US" dirty="0"/>
          </a:p>
        </p:txBody>
      </p:sp>
      <p:pic>
        <p:nvPicPr>
          <p:cNvPr id="7170" name="Picture 2" descr="The Learning Curve: Assessing Calendar Work"/>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564743" y="1706837"/>
            <a:ext cx="5914318" cy="4137371"/>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p:cNvPicPr>
            <a:picLocks noChangeAspect="1"/>
          </p:cNvPicPr>
          <p:nvPr/>
        </p:nvPicPr>
        <p:blipFill>
          <a:blip r:embed="rId4"/>
          <a:stretch>
            <a:fillRect/>
          </a:stretch>
        </p:blipFill>
        <p:spPr>
          <a:xfrm>
            <a:off x="9692441" y="1492679"/>
            <a:ext cx="2271834" cy="2324061"/>
          </a:xfrm>
          <a:prstGeom prst="rect">
            <a:avLst/>
          </a:prstGeom>
        </p:spPr>
      </p:pic>
      <p:sp>
        <p:nvSpPr>
          <p:cNvPr id="5" name="Oval 4"/>
          <p:cNvSpPr/>
          <p:nvPr/>
        </p:nvSpPr>
        <p:spPr>
          <a:xfrm>
            <a:off x="2173777" y="2769704"/>
            <a:ext cx="197946" cy="185531"/>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Oval 6"/>
          <p:cNvSpPr/>
          <p:nvPr/>
        </p:nvSpPr>
        <p:spPr>
          <a:xfrm>
            <a:off x="2975950" y="2782957"/>
            <a:ext cx="197946" cy="185531"/>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Oval 7"/>
          <p:cNvSpPr/>
          <p:nvPr/>
        </p:nvSpPr>
        <p:spPr>
          <a:xfrm>
            <a:off x="3778123" y="2769703"/>
            <a:ext cx="197946" cy="185531"/>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Oval 8"/>
          <p:cNvSpPr/>
          <p:nvPr/>
        </p:nvSpPr>
        <p:spPr>
          <a:xfrm>
            <a:off x="4565376" y="3438939"/>
            <a:ext cx="197946" cy="185531"/>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3778123" y="3438939"/>
            <a:ext cx="197946" cy="185531"/>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Oval 10"/>
          <p:cNvSpPr/>
          <p:nvPr/>
        </p:nvSpPr>
        <p:spPr>
          <a:xfrm>
            <a:off x="4565376" y="4174435"/>
            <a:ext cx="197946" cy="185531"/>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Oval 11"/>
          <p:cNvSpPr/>
          <p:nvPr/>
        </p:nvSpPr>
        <p:spPr>
          <a:xfrm>
            <a:off x="4565376" y="4863545"/>
            <a:ext cx="197946" cy="185531"/>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Oval 12"/>
          <p:cNvSpPr/>
          <p:nvPr/>
        </p:nvSpPr>
        <p:spPr>
          <a:xfrm>
            <a:off x="3790959" y="4863545"/>
            <a:ext cx="197946" cy="185531"/>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p:cNvSpPr/>
          <p:nvPr/>
        </p:nvSpPr>
        <p:spPr>
          <a:xfrm>
            <a:off x="2975950" y="4863545"/>
            <a:ext cx="197946" cy="185531"/>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Oval 14"/>
          <p:cNvSpPr/>
          <p:nvPr/>
        </p:nvSpPr>
        <p:spPr>
          <a:xfrm>
            <a:off x="2201533" y="4863544"/>
            <a:ext cx="197946" cy="185531"/>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Oval 15"/>
          <p:cNvSpPr/>
          <p:nvPr/>
        </p:nvSpPr>
        <p:spPr>
          <a:xfrm>
            <a:off x="2214369" y="3452190"/>
            <a:ext cx="197946" cy="185531"/>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Oval 16"/>
          <p:cNvSpPr/>
          <p:nvPr/>
        </p:nvSpPr>
        <p:spPr>
          <a:xfrm>
            <a:off x="2201117" y="4187686"/>
            <a:ext cx="197946" cy="185531"/>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p:cNvSpPr/>
          <p:nvPr/>
        </p:nvSpPr>
        <p:spPr>
          <a:xfrm>
            <a:off x="8644968" y="6292334"/>
            <a:ext cx="3360343" cy="369332"/>
          </a:xfrm>
          <a:prstGeom prst="rect">
            <a:avLst/>
          </a:prstGeom>
        </p:spPr>
        <p:txBody>
          <a:bodyPr wrap="none">
            <a:spAutoFit/>
          </a:bodyPr>
          <a:lstStyle/>
          <a:p>
            <a:r>
              <a:rPr lang="en-US" b="1" dirty="0" smtClean="0">
                <a:effectLst>
                  <a:outerShdw blurRad="38100" dist="38100" dir="2700000" algn="tl">
                    <a:srgbClr val="000000">
                      <a:alpha val="43137"/>
                    </a:srgbClr>
                  </a:outerShdw>
                </a:effectLst>
              </a:rPr>
              <a:t>Normalize </a:t>
            </a:r>
            <a:r>
              <a:rPr lang="en-US" b="1" dirty="0">
                <a:effectLst>
                  <a:outerShdw blurRad="38100" dist="38100" dir="2700000" algn="tl">
                    <a:srgbClr val="000000">
                      <a:alpha val="43137"/>
                    </a:srgbClr>
                  </a:outerShdw>
                </a:effectLst>
              </a:rPr>
              <a:t>w.r.t </a:t>
            </a:r>
            <a:r>
              <a:rPr lang="en-US" b="1" dirty="0" smtClean="0">
                <a:effectLst>
                  <a:outerShdw blurRad="38100" dist="38100" dir="2700000" algn="tl">
                    <a:srgbClr val="000000">
                      <a:alpha val="43137"/>
                    </a:srgbClr>
                  </a:outerShdw>
                </a:effectLst>
              </a:rPr>
              <a:t>the Starting point</a:t>
            </a:r>
            <a:endParaRPr lang="en-US" b="1"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3886150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fade">
                                      <p:cBhvr>
                                        <p:cTn id="7"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p:cNvSpPr>
            <a:spLocks noGrp="1"/>
          </p:cNvSpPr>
          <p:nvPr>
            <p:ph type="title"/>
          </p:nvPr>
        </p:nvSpPr>
        <p:spPr/>
        <p:txBody>
          <a:bodyPr/>
          <a:lstStyle/>
          <a:p>
            <a:pPr eaLnBrk="1" hangingPunct="1"/>
            <a:r>
              <a:rPr lang="en-US" altLang="en-US" smtClean="0"/>
              <a:t>Chain Codes</a:t>
            </a:r>
          </a:p>
        </p:txBody>
      </p:sp>
      <p:sp>
        <p:nvSpPr>
          <p:cNvPr id="14339" name="Content Placeholder 2"/>
          <p:cNvSpPr>
            <a:spLocks noGrp="1"/>
          </p:cNvSpPr>
          <p:nvPr>
            <p:ph idx="1"/>
          </p:nvPr>
        </p:nvSpPr>
        <p:spPr/>
        <p:txBody>
          <a:bodyPr/>
          <a:lstStyle/>
          <a:p>
            <a:pPr eaLnBrk="1" hangingPunct="1"/>
            <a:r>
              <a:rPr lang="fr-FR" altLang="en-US" smtClean="0"/>
              <a:t>Chain code depends on orientation</a:t>
            </a:r>
          </a:p>
          <a:p>
            <a:pPr eaLnBrk="1" hangingPunct="1">
              <a:buFont typeface="Arial" panose="020B0604020202020204" pitchFamily="34" charset="0"/>
              <a:buNone/>
            </a:pPr>
            <a:r>
              <a:rPr lang="en-US" altLang="en-US" smtClean="0"/>
              <a:t>	– a rotation results in a different chain code</a:t>
            </a:r>
          </a:p>
          <a:p>
            <a:pPr eaLnBrk="1" hangingPunct="1"/>
            <a:r>
              <a:rPr lang="en-US" altLang="en-US" smtClean="0"/>
              <a:t>One solution is : Use the “first difference” of the chain code instead of the code itself</a:t>
            </a:r>
          </a:p>
          <a:p>
            <a:pPr eaLnBrk="1" hangingPunct="1"/>
            <a:r>
              <a:rPr lang="en-US" altLang="en-US" smtClean="0"/>
              <a:t>The difference is obtained by simply counting (counter-clockwise) the number of directions that separate two adjacent elements</a:t>
            </a:r>
          </a:p>
        </p:txBody>
      </p:sp>
    </p:spTree>
    <p:extLst>
      <p:ext uri="{BB962C8B-B14F-4D97-AF65-F5344CB8AC3E}">
        <p14:creationId xmlns:p14="http://schemas.microsoft.com/office/powerpoint/2010/main" val="1641767419"/>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dirty="0"/>
              <a:t>Chain </a:t>
            </a:r>
            <a:r>
              <a:rPr lang="en-US" altLang="en-US" dirty="0" smtClean="0"/>
              <a:t>Codes Example</a:t>
            </a:r>
            <a:endParaRPr lang="en-US" dirty="0"/>
          </a:p>
        </p:txBody>
      </p:sp>
      <p:pic>
        <p:nvPicPr>
          <p:cNvPr id="7170" name="Picture 2" descr="The Learning Curve: Assessing Calendar Work"/>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6191451" y="2154963"/>
            <a:ext cx="5914318" cy="4137371"/>
          </a:xfrm>
          <a:prstGeom prst="rect">
            <a:avLst/>
          </a:prstGeom>
          <a:noFill/>
          <a:extLst>
            <a:ext uri="{909E8E84-426E-40DD-AFC4-6F175D3DCCD1}">
              <a14:hiddenFill xmlns:a14="http://schemas.microsoft.com/office/drawing/2010/main">
                <a:solidFill>
                  <a:srgbClr val="FFFFFF"/>
                </a:solidFill>
              </a14:hiddenFill>
            </a:ext>
          </a:extLst>
        </p:spPr>
      </p:pic>
      <p:sp>
        <p:nvSpPr>
          <p:cNvPr id="5" name="Oval 4"/>
          <p:cNvSpPr/>
          <p:nvPr/>
        </p:nvSpPr>
        <p:spPr>
          <a:xfrm>
            <a:off x="7800485" y="3217830"/>
            <a:ext cx="197946" cy="185531"/>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Oval 6"/>
          <p:cNvSpPr/>
          <p:nvPr/>
        </p:nvSpPr>
        <p:spPr>
          <a:xfrm>
            <a:off x="8602658" y="3231083"/>
            <a:ext cx="197946" cy="185531"/>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Oval 7"/>
          <p:cNvSpPr/>
          <p:nvPr/>
        </p:nvSpPr>
        <p:spPr>
          <a:xfrm>
            <a:off x="9404831" y="3217829"/>
            <a:ext cx="197946" cy="185531"/>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9404831" y="3887065"/>
            <a:ext cx="197946" cy="185531"/>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Oval 10"/>
          <p:cNvSpPr/>
          <p:nvPr/>
        </p:nvSpPr>
        <p:spPr>
          <a:xfrm>
            <a:off x="8596107" y="3887064"/>
            <a:ext cx="197946" cy="185531"/>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Oval 15"/>
          <p:cNvSpPr/>
          <p:nvPr/>
        </p:nvSpPr>
        <p:spPr>
          <a:xfrm>
            <a:off x="7841077" y="3900316"/>
            <a:ext cx="197946" cy="185531"/>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p:cNvSpPr/>
          <p:nvPr/>
        </p:nvSpPr>
        <p:spPr>
          <a:xfrm>
            <a:off x="8644968" y="6292334"/>
            <a:ext cx="2873800" cy="369332"/>
          </a:xfrm>
          <a:prstGeom prst="rect">
            <a:avLst/>
          </a:prstGeom>
        </p:spPr>
        <p:txBody>
          <a:bodyPr wrap="none">
            <a:spAutoFit/>
          </a:bodyPr>
          <a:lstStyle/>
          <a:p>
            <a:r>
              <a:rPr lang="en-US" b="1" dirty="0" smtClean="0">
                <a:effectLst>
                  <a:outerShdw blurRad="38100" dist="38100" dir="2700000" algn="tl">
                    <a:srgbClr val="000000">
                      <a:alpha val="43137"/>
                    </a:srgbClr>
                  </a:outerShdw>
                </a:effectLst>
              </a:rPr>
              <a:t>Normalize </a:t>
            </a:r>
            <a:r>
              <a:rPr lang="en-US" b="1" dirty="0">
                <a:effectLst>
                  <a:outerShdw blurRad="38100" dist="38100" dir="2700000" algn="tl">
                    <a:srgbClr val="000000">
                      <a:alpha val="43137"/>
                    </a:srgbClr>
                  </a:outerShdw>
                </a:effectLst>
              </a:rPr>
              <a:t>w.r.t </a:t>
            </a:r>
            <a:r>
              <a:rPr lang="en-US" b="1" dirty="0" smtClean="0">
                <a:effectLst>
                  <a:outerShdw blurRad="38100" dist="38100" dir="2700000" algn="tl">
                    <a:srgbClr val="000000">
                      <a:alpha val="43137"/>
                    </a:srgbClr>
                  </a:outerShdw>
                </a:effectLst>
              </a:rPr>
              <a:t>the Rotation</a:t>
            </a:r>
            <a:endParaRPr lang="en-US" b="1" dirty="0">
              <a:effectLst>
                <a:outerShdw blurRad="38100" dist="38100" dir="2700000" algn="tl">
                  <a:srgbClr val="000000">
                    <a:alpha val="43137"/>
                  </a:srgbClr>
                </a:outerShdw>
              </a:effectLst>
            </a:endParaRPr>
          </a:p>
        </p:txBody>
      </p:sp>
      <p:grpSp>
        <p:nvGrpSpPr>
          <p:cNvPr id="3" name="Group 2"/>
          <p:cNvGrpSpPr/>
          <p:nvPr/>
        </p:nvGrpSpPr>
        <p:grpSpPr>
          <a:xfrm>
            <a:off x="297605" y="2154963"/>
            <a:ext cx="5914318" cy="4137371"/>
            <a:chOff x="6070795" y="1602461"/>
            <a:chExt cx="5914318" cy="4137371"/>
          </a:xfrm>
        </p:grpSpPr>
        <p:pic>
          <p:nvPicPr>
            <p:cNvPr id="18" name="Picture 2" descr="The Learning Curve: Assessing Calendar Work"/>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70795" y="1602461"/>
              <a:ext cx="5914318" cy="4137371"/>
            </a:xfrm>
            <a:prstGeom prst="rect">
              <a:avLst/>
            </a:prstGeom>
            <a:noFill/>
            <a:extLst>
              <a:ext uri="{909E8E84-426E-40DD-AFC4-6F175D3DCCD1}">
                <a14:hiddenFill xmlns:a14="http://schemas.microsoft.com/office/drawing/2010/main">
                  <a:solidFill>
                    <a:srgbClr val="FFFFFF"/>
                  </a:solidFill>
                </a14:hiddenFill>
              </a:ext>
            </a:extLst>
          </p:spPr>
        </p:pic>
        <p:sp>
          <p:nvSpPr>
            <p:cNvPr id="19" name="Oval 18"/>
            <p:cNvSpPr/>
            <p:nvPr/>
          </p:nvSpPr>
          <p:spPr>
            <a:xfrm>
              <a:off x="7679829" y="2665328"/>
              <a:ext cx="197946" cy="185531"/>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Oval 19"/>
            <p:cNvSpPr/>
            <p:nvPr/>
          </p:nvSpPr>
          <p:spPr>
            <a:xfrm>
              <a:off x="8482002" y="2678581"/>
              <a:ext cx="197946" cy="185531"/>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Oval 23"/>
            <p:cNvSpPr/>
            <p:nvPr/>
          </p:nvSpPr>
          <p:spPr>
            <a:xfrm>
              <a:off x="8475451" y="3364346"/>
              <a:ext cx="197946" cy="185531"/>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Oval 26"/>
            <p:cNvSpPr/>
            <p:nvPr/>
          </p:nvSpPr>
          <p:spPr>
            <a:xfrm>
              <a:off x="8462811" y="4060083"/>
              <a:ext cx="197946" cy="185531"/>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Oval 27"/>
            <p:cNvSpPr/>
            <p:nvPr/>
          </p:nvSpPr>
          <p:spPr>
            <a:xfrm>
              <a:off x="7720421" y="3347814"/>
              <a:ext cx="197946" cy="185531"/>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Oval 28"/>
            <p:cNvSpPr/>
            <p:nvPr/>
          </p:nvSpPr>
          <p:spPr>
            <a:xfrm>
              <a:off x="7707169" y="4083310"/>
              <a:ext cx="197946" cy="185531"/>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30" name="Picture 29"/>
          <p:cNvPicPr>
            <a:picLocks noChangeAspect="1"/>
          </p:cNvPicPr>
          <p:nvPr/>
        </p:nvPicPr>
        <p:blipFill>
          <a:blip r:embed="rId4"/>
          <a:stretch>
            <a:fillRect/>
          </a:stretch>
        </p:blipFill>
        <p:spPr>
          <a:xfrm>
            <a:off x="9920166" y="0"/>
            <a:ext cx="2271834" cy="2324061"/>
          </a:xfrm>
          <a:prstGeom prst="rect">
            <a:avLst/>
          </a:prstGeom>
        </p:spPr>
      </p:pic>
    </p:spTree>
    <p:extLst>
      <p:ext uri="{BB962C8B-B14F-4D97-AF65-F5344CB8AC3E}">
        <p14:creationId xmlns:p14="http://schemas.microsoft.com/office/powerpoint/2010/main" val="6749527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fade">
                                      <p:cBhvr>
                                        <p:cTn id="7"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3">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6"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7">
            <a:extLst>
              <a:ext uri="{96DAC541-7B7A-43D3-8B79-37D633B846F1}">
                <asvg:svgBlip xmlns="" xmlns:asvg="http://schemas.microsoft.com/office/drawing/2016/SVG/main" r:embed="rId8"/>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28982</TotalTime>
  <Words>1368</Words>
  <Application>Microsoft Office PowerPoint</Application>
  <PresentationFormat>Widescreen</PresentationFormat>
  <Paragraphs>262</Paragraphs>
  <Slides>47</Slides>
  <Notes>37</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47</vt:i4>
      </vt:variant>
    </vt:vector>
  </HeadingPairs>
  <TitlesOfParts>
    <vt:vector size="57" baseType="lpstr">
      <vt:lpstr>Arial</vt:lpstr>
      <vt:lpstr>Calibri</vt:lpstr>
      <vt:lpstr>Calibri Light</vt:lpstr>
      <vt:lpstr>CoreTTI2k</vt:lpstr>
      <vt:lpstr>Roboto Light</vt:lpstr>
      <vt:lpstr>Symbol</vt:lpstr>
      <vt:lpstr>Times New Roman</vt:lpstr>
      <vt:lpstr>TimesTen-Italic</vt:lpstr>
      <vt:lpstr>TimesTen-Roman</vt:lpstr>
      <vt:lpstr>Office Theme</vt:lpstr>
      <vt:lpstr>PowerPoint Presentation</vt:lpstr>
      <vt:lpstr>PowerPoint Presentation</vt:lpstr>
      <vt:lpstr>PowerPoint Presentation</vt:lpstr>
      <vt:lpstr>The Image Segmentation</vt:lpstr>
      <vt:lpstr>The Image Segmentation</vt:lpstr>
      <vt:lpstr>Why Image Segmentation Matters</vt:lpstr>
      <vt:lpstr>The segmentation algorithms</vt:lpstr>
      <vt:lpstr>Detection Of Discontinuities</vt:lpstr>
      <vt:lpstr>Foundations </vt:lpstr>
      <vt:lpstr>Foundations </vt:lpstr>
      <vt:lpstr>Detection of Isolated Points</vt:lpstr>
      <vt:lpstr>Detection of Isolated Points</vt:lpstr>
      <vt:lpstr>Detecting Lines in Specified Directions</vt:lpstr>
      <vt:lpstr>Detecting Lines in Specified Directions</vt:lpstr>
      <vt:lpstr>Edge Detection</vt:lpstr>
      <vt:lpstr>Edge Detection</vt:lpstr>
      <vt:lpstr>Edge Detection and Noises</vt:lpstr>
      <vt:lpstr>Steps for Edge Detection</vt:lpstr>
      <vt:lpstr>Filters for Edge Detection</vt:lpstr>
      <vt:lpstr>Filters for Edge Detection</vt:lpstr>
      <vt:lpstr>Filters for Edge Detection</vt:lpstr>
      <vt:lpstr>Self-study </vt:lpstr>
      <vt:lpstr>Edge Detection Example</vt:lpstr>
      <vt:lpstr>Edge Detection Problems</vt:lpstr>
      <vt:lpstr>Edge Detection Example With Smoothing</vt:lpstr>
      <vt:lpstr>Laplacian of a Gaussian (LoG).</vt:lpstr>
      <vt:lpstr>Laplacian of a Gaussian example</vt:lpstr>
      <vt:lpstr>Thresholding</vt:lpstr>
      <vt:lpstr>Multiple Thresholding</vt:lpstr>
      <vt:lpstr>Thresholding Example</vt:lpstr>
      <vt:lpstr>Noise and Image Thresholding</vt:lpstr>
      <vt:lpstr>Illumination and Reflectance Effect</vt:lpstr>
      <vt:lpstr>Basic Global Thresholding Algorithm</vt:lpstr>
      <vt:lpstr>Basic Global Thresholding Example</vt:lpstr>
      <vt:lpstr>Feature Extraction</vt:lpstr>
      <vt:lpstr>What is after Segmentation </vt:lpstr>
      <vt:lpstr>Desirable properties of descriptors</vt:lpstr>
      <vt:lpstr>Representation Schemes</vt:lpstr>
      <vt:lpstr>Boundary descriptors</vt:lpstr>
      <vt:lpstr>Chain Codes</vt:lpstr>
      <vt:lpstr>Chain Codes</vt:lpstr>
      <vt:lpstr>Chain Codes</vt:lpstr>
      <vt:lpstr>Chain codes</vt:lpstr>
      <vt:lpstr>Chain Codes Example</vt:lpstr>
      <vt:lpstr>Chain Codes</vt:lpstr>
      <vt:lpstr>Chain Codes Example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GoogleEltaweel</cp:lastModifiedBy>
  <cp:revision>1048</cp:revision>
  <dcterms:created xsi:type="dcterms:W3CDTF">2023-04-29T09:08:23Z</dcterms:created>
  <dcterms:modified xsi:type="dcterms:W3CDTF">2024-04-09T15:55:50Z</dcterms:modified>
</cp:coreProperties>
</file>