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Masters/notesMaster1.xml" ContentType="application/vnd.openxmlformats-officedocument.presentationml.notesMaster+xml"/>
  <Override PartName="/ppt/theme/theme1.xml" ContentType="application/vnd.openxmlformats-officedocument.theme+xml"/>
  <Override PartName="/ppt/theme/theme2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480" r:id="rId2"/>
    <p:sldId id="303" r:id="rId3"/>
    <p:sldId id="313" r:id="rId4"/>
    <p:sldId id="276" r:id="rId5"/>
    <p:sldId id="484" r:id="rId6"/>
    <p:sldId id="354" r:id="rId7"/>
    <p:sldId id="503" r:id="rId8"/>
    <p:sldId id="486" r:id="rId9"/>
    <p:sldId id="256" r:id="rId10"/>
    <p:sldId id="490" r:id="rId11"/>
    <p:sldId id="495" r:id="rId12"/>
    <p:sldId id="494" r:id="rId13"/>
    <p:sldId id="497" r:id="rId14"/>
    <p:sldId id="505" r:id="rId15"/>
    <p:sldId id="306" r:id="rId16"/>
    <p:sldId id="499" r:id="rId17"/>
    <p:sldId id="349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303"/>
            <p14:sldId id="313"/>
            <p14:sldId id="276"/>
            <p14:sldId id="484"/>
            <p14:sldId id="354"/>
            <p14:sldId id="503"/>
            <p14:sldId id="486"/>
            <p14:sldId id="256"/>
            <p14:sldId id="490"/>
            <p14:sldId id="495"/>
            <p14:sldId id="494"/>
            <p14:sldId id="497"/>
            <p14:sldId id="505"/>
            <p14:sldId id="306"/>
            <p14:sldId id="499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669BBC"/>
    <a:srgbClr val="2D3956"/>
    <a:srgbClr val="8E5A6D"/>
    <a:srgbClr val="FAC748"/>
    <a:srgbClr val="852F4A"/>
    <a:srgbClr val="FFFFFF"/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343" autoAdjust="0"/>
  </p:normalViewPr>
  <p:slideViewPr>
    <p:cSldViewPr snapToGrid="0">
      <p:cViewPr varScale="1">
        <p:scale>
          <a:sx n="63" d="100"/>
          <a:sy n="63" d="100"/>
        </p:scale>
        <p:origin x="780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customXml" Target="../customXml/item3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customXml" Target="../customXml/item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customXml" Target="../customXml/item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5/29/2025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910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6302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4154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55164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114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473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725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891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701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313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763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470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692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60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7894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2406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27896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30188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D87B024-DF46-4DF2-934F-975B0169D37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378898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905283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6A67A1-AA69-46FE-9FEA-358EC9C58E6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457074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5/29/2025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988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2" r:id="rId13"/>
    <p:sldLayoutId id="2147483665" r:id="rId14"/>
    <p:sldLayoutId id="2147483666" r:id="rId15"/>
    <p:sldLayoutId id="2147483667" r:id="rId16"/>
    <p:sldLayoutId id="2147483668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3.png"/><Relationship Id="rId4" Type="http://schemas.openxmlformats.org/officeDocument/2006/relationships/image" Target="../media/image14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>
            <a:extLst>
              <a:ext uri="{FF2B5EF4-FFF2-40B4-BE49-F238E27FC236}">
                <a16:creationId xmlns:a16="http://schemas.microsoft.com/office/drawing/2014/main" id="{3DCC2A7E-4E6F-BB97-13D0-0AA6AB2F93D5}"/>
              </a:ext>
            </a:extLst>
          </p:cNvPr>
          <p:cNvSpPr/>
          <p:nvPr/>
        </p:nvSpPr>
        <p:spPr>
          <a:xfrm>
            <a:off x="6400800" y="-720725"/>
            <a:ext cx="7435986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BBD67B8-DB49-942C-018D-7F74C671F260}"/>
              </a:ext>
            </a:extLst>
          </p:cNvPr>
          <p:cNvSpPr txBox="1"/>
          <p:nvPr/>
        </p:nvSpPr>
        <p:spPr>
          <a:xfrm>
            <a:off x="329267" y="3807298"/>
            <a:ext cx="54300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Prepared by Dr. Tarek Mohamed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6E4CC76-2D0D-6204-3FBC-B0856D8E8836}"/>
              </a:ext>
            </a:extLst>
          </p:cNvPr>
          <p:cNvSpPr txBox="1"/>
          <p:nvPr/>
        </p:nvSpPr>
        <p:spPr>
          <a:xfrm>
            <a:off x="301565" y="2292170"/>
            <a:ext cx="55964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Supply Chain Management</a:t>
            </a: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15C30772-0DD8-7BE1-E943-20DE696CFBEA}"/>
              </a:ext>
            </a:extLst>
          </p:cNvPr>
          <p:cNvSpPr/>
          <p:nvPr/>
        </p:nvSpPr>
        <p:spPr>
          <a:xfrm>
            <a:off x="329268" y="5843657"/>
            <a:ext cx="3080137" cy="529167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US" sz="2800" b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Orientation Show</a:t>
            </a:r>
            <a:endParaRPr lang="en-US" sz="2800" dirty="0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FA59789B-D841-DB76-25B9-1348B202C2B5}"/>
              </a:ext>
            </a:extLst>
          </p:cNvPr>
          <p:cNvSpPr txBox="1"/>
          <p:nvPr/>
        </p:nvSpPr>
        <p:spPr>
          <a:xfrm>
            <a:off x="329269" y="5104240"/>
            <a:ext cx="17684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MGM 660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6F3C90B-EB3F-EA91-08C5-03400C278827}"/>
              </a:ext>
            </a:extLst>
          </p:cNvPr>
          <p:cNvSpPr/>
          <p:nvPr/>
        </p:nvSpPr>
        <p:spPr>
          <a:xfrm>
            <a:off x="6831873" y="-320675"/>
            <a:ext cx="6778919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BB3A9522-6B3A-2726-A5B2-11D47409720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89655" y="43751"/>
            <a:ext cx="2954655" cy="1379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49847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FD1578B-931D-0AA1-7F80-6C831C80A66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EF875848-86E8-4CAA-B094-688608BC5D7F}"/>
              </a:ext>
            </a:extLst>
          </p:cNvPr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CEA2981-6362-5745-D4B0-417C013DA8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/>
        </p:blipFill>
        <p:spPr>
          <a:xfrm>
            <a:off x="0" y="-43542"/>
            <a:ext cx="8659664" cy="5300798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5760A6C-566F-B7E3-1EEE-CB29F0CF0113}"/>
              </a:ext>
            </a:extLst>
          </p:cNvPr>
          <p:cNvSpPr txBox="1"/>
          <p:nvPr/>
        </p:nvSpPr>
        <p:spPr>
          <a:xfrm>
            <a:off x="6126744" y="3066207"/>
            <a:ext cx="55964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Supply Chain Management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44810E4-E8A9-2051-4D02-31024B944D7B}"/>
              </a:ext>
            </a:extLst>
          </p:cNvPr>
          <p:cNvSpPr/>
          <p:nvPr/>
        </p:nvSpPr>
        <p:spPr>
          <a:xfrm>
            <a:off x="6266391" y="4104770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US" sz="2800" b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Orientation Show</a:t>
            </a:r>
            <a:endParaRPr lang="en-US" sz="28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1F72BC-06B8-4FB5-F2D5-D8EA1BFF812E}"/>
              </a:ext>
            </a:extLst>
          </p:cNvPr>
          <p:cNvSpPr txBox="1"/>
          <p:nvPr/>
        </p:nvSpPr>
        <p:spPr>
          <a:xfrm>
            <a:off x="6374609" y="4905777"/>
            <a:ext cx="17684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MGM 660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520B7F-7764-8B81-C7C7-A7440DA2CCAF}"/>
              </a:ext>
            </a:extLst>
          </p:cNvPr>
          <p:cNvSpPr txBox="1"/>
          <p:nvPr/>
        </p:nvSpPr>
        <p:spPr>
          <a:xfrm>
            <a:off x="459185" y="6187539"/>
            <a:ext cx="48864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Tarek Mohamed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F2D6F91-78DB-C333-FFAC-FF52CB9F2DF3}"/>
              </a:ext>
            </a:extLst>
          </p:cNvPr>
          <p:cNvSpPr txBox="1"/>
          <p:nvPr/>
        </p:nvSpPr>
        <p:spPr>
          <a:xfrm>
            <a:off x="459185" y="583096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Prepared by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www.midocean.km</a:t>
            </a:r>
          </a:p>
          <a:p>
            <a:pPr algn="ctr"/>
            <a:endParaRPr lang="en-US" sz="2000" b="1" dirty="0">
              <a:solidFill>
                <a:schemeClr val="bg1"/>
              </a:solidFill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0FC09A20-3784-E726-8307-1CEFC15841ED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367521" y="59789"/>
            <a:ext cx="2720620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16320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A23C5C4-4FD9-93DE-9391-0CA92C90FFA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/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D52E2043-1E7F-4FB3-99FA-88B6CF1F2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EE0AF26-C85E-4AE1-9B7E-0A3454BF24BB}"/>
              </a:ext>
            </a:extLst>
          </p:cNvPr>
          <p:cNvSpPr/>
          <p:nvPr/>
        </p:nvSpPr>
        <p:spPr>
          <a:xfrm rot="16200000" flipV="1">
            <a:off x="-1053366" y="3685946"/>
            <a:ext cx="5573486" cy="3304194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04B7CA6-23A4-2E24-5FFC-ECEA38831F6A}"/>
              </a:ext>
            </a:extLst>
          </p:cNvPr>
          <p:cNvSpPr txBox="1"/>
          <p:nvPr/>
        </p:nvSpPr>
        <p:spPr>
          <a:xfrm>
            <a:off x="4528442" y="576486"/>
            <a:ext cx="41138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36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Course Agenda</a:t>
            </a:r>
            <a:endParaRPr lang="en-US" sz="3600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4527402C-3F97-690D-9C20-A459E375AEB7}"/>
              </a:ext>
            </a:extLst>
          </p:cNvPr>
          <p:cNvSpPr txBox="1"/>
          <p:nvPr/>
        </p:nvSpPr>
        <p:spPr>
          <a:xfrm>
            <a:off x="3598250" y="2242066"/>
            <a:ext cx="841732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3200" dirty="0">
                <a:latin typeface="Times New Roman"/>
                <a:ea typeface="Times New Roman"/>
                <a:cs typeface="Times New Roman"/>
                <a:sym typeface="Times New Roman"/>
              </a:rPr>
              <a:t>1-Introduction about the professor of the course.</a:t>
            </a:r>
            <a:endParaRPr lang="en-US" sz="3200" dirty="0"/>
          </a:p>
          <a:p>
            <a:pPr lvl="0"/>
            <a:r>
              <a:rPr lang="en-US" sz="3200" dirty="0">
                <a:latin typeface="Times New Roman"/>
                <a:ea typeface="Times New Roman"/>
                <a:cs typeface="Times New Roman"/>
                <a:sym typeface="Times New Roman"/>
              </a:rPr>
              <a:t>2-Introduction to the course.</a:t>
            </a:r>
            <a:endParaRPr lang="en-US" sz="3200" dirty="0"/>
          </a:p>
          <a:p>
            <a:pPr lvl="0"/>
            <a:r>
              <a:rPr lang="en-US" sz="3200" dirty="0">
                <a:latin typeface="Times New Roman"/>
                <a:ea typeface="Times New Roman"/>
                <a:cs typeface="Times New Roman"/>
                <a:sym typeface="Times New Roman"/>
              </a:rPr>
              <a:t>3-Primary goal of this course.</a:t>
            </a:r>
            <a:endParaRPr lang="en-US" sz="3200" dirty="0"/>
          </a:p>
          <a:p>
            <a:pPr lvl="0"/>
            <a:r>
              <a:rPr lang="en-US" sz="3200" dirty="0">
                <a:latin typeface="Times New Roman"/>
                <a:ea typeface="Times New Roman"/>
                <a:cs typeface="Times New Roman"/>
                <a:sym typeface="Times New Roman"/>
              </a:rPr>
              <a:t>4-Learning outcomes.</a:t>
            </a:r>
            <a:endParaRPr lang="en-US" sz="3200" dirty="0"/>
          </a:p>
          <a:p>
            <a:pPr lvl="0"/>
            <a:r>
              <a:rPr lang="en-US" sz="3200" dirty="0">
                <a:latin typeface="Times New Roman"/>
                <a:ea typeface="Times New Roman"/>
                <a:cs typeface="Times New Roman"/>
                <a:sym typeface="Times New Roman"/>
              </a:rPr>
              <a:t>5-Learning resources.</a:t>
            </a:r>
            <a:endParaRPr lang="en-US" sz="3200" dirty="0"/>
          </a:p>
          <a:p>
            <a:pPr lvl="0"/>
            <a:r>
              <a:rPr lang="en-US" sz="3200" dirty="0">
                <a:latin typeface="Times New Roman"/>
                <a:ea typeface="Times New Roman"/>
                <a:cs typeface="Times New Roman"/>
                <a:sym typeface="Times New Roman"/>
              </a:rPr>
              <a:t>6-Units of course contents.</a:t>
            </a:r>
            <a:endParaRPr lang="en-US" sz="3200" dirty="0"/>
          </a:p>
          <a:p>
            <a:pPr lvl="0"/>
            <a:r>
              <a:rPr lang="en-US" sz="3200" dirty="0">
                <a:latin typeface="Times New Roman"/>
                <a:ea typeface="Times New Roman"/>
                <a:cs typeface="Times New Roman"/>
                <a:sym typeface="Times New Roman"/>
              </a:rPr>
              <a:t>7-Assessment method.</a:t>
            </a:r>
            <a:endParaRPr lang="en-US" sz="3200" dirty="0"/>
          </a:p>
          <a:p>
            <a:pPr lvl="0"/>
            <a:r>
              <a:rPr lang="en-US" sz="3200" dirty="0">
                <a:latin typeface="Times New Roman"/>
                <a:ea typeface="Times New Roman"/>
                <a:cs typeface="Times New Roman"/>
                <a:sym typeface="Times New Roman"/>
              </a:rPr>
              <a:t>8-Academic calendar.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C16A569-901B-C6A9-5510-154F90D28A49}"/>
              </a:ext>
            </a:extLst>
          </p:cNvPr>
          <p:cNvSpPr txBox="1"/>
          <p:nvPr/>
        </p:nvSpPr>
        <p:spPr>
          <a:xfrm>
            <a:off x="3437433" y="1329617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E819771-40E4-115E-1677-879EF07CAA9A}"/>
              </a:ext>
            </a:extLst>
          </p:cNvPr>
          <p:cNvSpPr txBox="1"/>
          <p:nvPr/>
        </p:nvSpPr>
        <p:spPr>
          <a:xfrm>
            <a:off x="3598250" y="1599946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01</a:t>
            </a:r>
            <a:endParaRPr lang="en-US" sz="1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DA6679-0DBF-ED63-7FBA-A15CF1A3BA15}"/>
              </a:ext>
            </a:extLst>
          </p:cNvPr>
          <p:cNvSpPr txBox="1"/>
          <p:nvPr/>
        </p:nvSpPr>
        <p:spPr>
          <a:xfrm>
            <a:off x="9494521" y="6386168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D28298DC-6C4E-D4D2-0EF2-1A79C3BD5BD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163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94081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294640" y="1219795"/>
            <a:ext cx="11511280" cy="494732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1600" lvl="0">
              <a:buClr>
                <a:srgbClr val="000000"/>
              </a:buClr>
              <a:buSzPts val="2000"/>
            </a:pPr>
            <a:r>
              <a:rPr lang="en-US" sz="2600" b="1" kern="0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Dr.Tarek Mohamed</a:t>
            </a:r>
          </a:p>
          <a:p>
            <a:pPr marL="101600" lvl="0">
              <a:buClr>
                <a:srgbClr val="000000"/>
              </a:buClr>
              <a:buSzPts val="2000"/>
            </a:pPr>
            <a:endParaRPr lang="en-US" sz="2400" b="1" kern="0" dirty="0">
              <a:solidFill>
                <a:srgbClr val="00B0F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>
              <a:buClr>
                <a:srgbClr val="000000"/>
              </a:buClr>
              <a:buSzPts val="2000"/>
              <a:buFont typeface="Times New Roman"/>
              <a:buChar char="●"/>
            </a:pPr>
            <a:r>
              <a:rPr lang="en-US" sz="2200" b="1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Adjunct Professor at Post-Graduate Studies and Research Department - Faculty of Commerce -Cairo University</a:t>
            </a:r>
          </a:p>
          <a:p>
            <a:pPr marL="457200" lvl="0" indent="-355600">
              <a:buClr>
                <a:srgbClr val="000000"/>
              </a:buClr>
              <a:buSzPts val="2000"/>
              <a:buFont typeface="Times New Roman"/>
              <a:buChar char="●"/>
            </a:pPr>
            <a:r>
              <a:rPr lang="en-US" sz="2200" b="1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Doctorate degree in Business Administration- (Major Supply Chain)-Cairo University.</a:t>
            </a:r>
          </a:p>
          <a:p>
            <a:pPr marL="457200" lvl="0" indent="-355600">
              <a:buClr>
                <a:srgbClr val="000000"/>
              </a:buClr>
              <a:buSzPts val="2000"/>
              <a:buFont typeface="Times New Roman"/>
              <a:buChar char="●"/>
            </a:pPr>
            <a:r>
              <a:rPr lang="en-US" sz="2200" b="1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Master degree in Business Administration- Arab Academy for Science &amp; Technology and Maritime Transport .</a:t>
            </a:r>
          </a:p>
          <a:p>
            <a:pPr marL="457200" lvl="0" indent="-355600">
              <a:buClr>
                <a:srgbClr val="000000"/>
              </a:buClr>
              <a:buSzPts val="2000"/>
              <a:buFont typeface="Times New Roman"/>
              <a:buChar char="●"/>
            </a:pPr>
            <a:r>
              <a:rPr lang="en-US" sz="2200" b="1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Executive Management Diploma- The American University in Cairo.</a:t>
            </a:r>
          </a:p>
          <a:p>
            <a:pPr marL="457200" lvl="0" indent="-355600">
              <a:buClr>
                <a:srgbClr val="000000"/>
              </a:buClr>
              <a:buSzPts val="2000"/>
              <a:buFont typeface="Times New Roman"/>
              <a:buChar char="●"/>
            </a:pPr>
            <a:r>
              <a:rPr lang="en-US" sz="2200" b="1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Supply chain consultant &amp; certified  trainer in manufacturing and service fields.</a:t>
            </a:r>
          </a:p>
          <a:p>
            <a:pPr marL="457200" lvl="0" indent="-355600">
              <a:buClr>
                <a:srgbClr val="000000"/>
              </a:buClr>
              <a:buSzPts val="2000"/>
              <a:buFont typeface="Times New Roman"/>
              <a:buChar char="●"/>
            </a:pPr>
            <a:r>
              <a:rPr lang="en-US" sz="2200" b="1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Professional consultant of applying Value Chain framework analysis at manufacturing companies.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495360" y="245783"/>
            <a:ext cx="57979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32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Who Am I ?</a:t>
            </a:r>
            <a:endParaRPr lang="en-US" sz="3200" dirty="0">
              <a:solidFill>
                <a:srgbClr val="00B0F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469392" y="0"/>
            <a:ext cx="2616200" cy="1219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9261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607914" y="952845"/>
            <a:ext cx="3403655" cy="5339786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447040" y="1285192"/>
            <a:ext cx="11023600" cy="4770168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lvl="0" indent="-457200">
              <a:buClr>
                <a:srgbClr val="0070C0"/>
              </a:buClr>
              <a:buSzPts val="2800"/>
              <a:buFont typeface="Noto Sans Symbols"/>
              <a:buChar char="❑"/>
            </a:pPr>
            <a:r>
              <a:rPr lang="en-US" sz="2800" b="1" kern="0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How to reach me ?</a:t>
            </a:r>
            <a:endParaRPr lang="en-US" sz="1400" kern="0" dirty="0">
              <a:solidFill>
                <a:srgbClr val="00B0F0"/>
              </a:solidFill>
              <a:latin typeface="Arial"/>
              <a:cs typeface="Arial"/>
              <a:sym typeface="Arial"/>
            </a:endParaRPr>
          </a:p>
          <a:p>
            <a:pPr lvl="0">
              <a:buClr>
                <a:srgbClr val="000000"/>
              </a:buClr>
            </a:pPr>
            <a:endParaRPr lang="en-US" sz="2400" b="1" kern="0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lvl="0" indent="-342900">
              <a:buClr>
                <a:srgbClr val="000000"/>
              </a:buClr>
              <a:buSzPts val="2400"/>
              <a:buFont typeface="Noto Sans Symbols"/>
              <a:buChar char="⮚"/>
            </a:pPr>
            <a:r>
              <a:rPr lang="en-US" sz="2400" b="1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By Email : tarek.mohamed @ midocean.edu.km</a:t>
            </a:r>
            <a:endParaRPr lang="en-US" sz="1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  <a:p>
            <a:pPr lvl="0">
              <a:buClr>
                <a:srgbClr val="000000"/>
              </a:buClr>
            </a:pPr>
            <a:endParaRPr lang="en-US" sz="2400" b="1" kern="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lvl="0" indent="-342900">
              <a:buClr>
                <a:srgbClr val="000000"/>
              </a:buClr>
              <a:buSzPts val="2400"/>
              <a:buFont typeface="Noto Sans Symbols"/>
              <a:buChar char="⮚"/>
            </a:pPr>
            <a:r>
              <a:rPr lang="en-US" sz="2400" b="1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Pls include“ Supply Chain Management ” in the subject line.</a:t>
            </a:r>
            <a:endParaRPr lang="en-US" sz="1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  <a:p>
            <a:pPr lvl="0">
              <a:buClr>
                <a:srgbClr val="000000"/>
              </a:buClr>
            </a:pPr>
            <a:endParaRPr lang="en-US" sz="2400" b="1" kern="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lvl="0" indent="-342900">
              <a:buClr>
                <a:srgbClr val="000000"/>
              </a:buClr>
              <a:buSzPts val="2400"/>
              <a:buFont typeface="Noto Sans Symbols"/>
              <a:buChar char="⮚"/>
            </a:pPr>
            <a:r>
              <a:rPr lang="en-US" sz="2400" b="1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Via Moodle messages.</a:t>
            </a:r>
            <a:endParaRPr lang="en-US" sz="1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  <a:p>
            <a:pPr lvl="0">
              <a:buClr>
                <a:srgbClr val="000000"/>
              </a:buClr>
            </a:pPr>
            <a:endParaRPr lang="en-US" sz="2400" kern="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457200">
              <a:buClr>
                <a:srgbClr val="0070C0"/>
              </a:buClr>
              <a:buSzPts val="2800"/>
              <a:buFont typeface="Noto Sans Symbols"/>
              <a:buChar char="❑"/>
            </a:pPr>
            <a:r>
              <a:rPr lang="en-US" sz="2800" b="1" kern="0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Vimeo Meeting.</a:t>
            </a:r>
            <a:endParaRPr lang="en-US" sz="1400" kern="0" dirty="0">
              <a:solidFill>
                <a:srgbClr val="00B0F0"/>
              </a:solidFill>
              <a:latin typeface="Arial"/>
              <a:cs typeface="Arial"/>
              <a:sym typeface="Arial"/>
            </a:endParaRPr>
          </a:p>
          <a:p>
            <a:pPr lvl="0">
              <a:buClr>
                <a:srgbClr val="000000"/>
              </a:buClr>
            </a:pPr>
            <a:endParaRPr lang="en-US" sz="2800" b="1" kern="0" dirty="0">
              <a:solidFill>
                <a:srgbClr val="0070C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lvl="0" indent="-342900">
              <a:buClr>
                <a:srgbClr val="000000"/>
              </a:buClr>
              <a:buSzPts val="2400"/>
              <a:buFont typeface="Noto Sans Symbols"/>
              <a:buChar char="⮚"/>
            </a:pPr>
            <a:r>
              <a:rPr lang="en-US" sz="2400" b="1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Discussion time on Sunday ( 9-10 PM ) Every Week.</a:t>
            </a:r>
            <a:endParaRPr lang="en-US" sz="1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264625" y="6292631"/>
            <a:ext cx="2616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  <a:p>
            <a:pPr algn="ctr"/>
            <a:endParaRPr lang="en-US" sz="2000" b="1" dirty="0"/>
          </a:p>
          <a:p>
            <a:pPr algn="ctr"/>
            <a:endParaRPr lang="en-US" sz="2000" b="1" dirty="0"/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99288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832E9365-28E5-85CC-F6F9-A5CBDDB4A29A}"/>
              </a:ext>
            </a:extLst>
          </p:cNvPr>
          <p:cNvSpPr>
            <a:spLocks noGrp="1"/>
          </p:cNvSpPr>
          <p:nvPr>
            <p:ph type="title"/>
          </p:nvPr>
        </p:nvSpPr>
        <p:spPr>
          <a:ln>
            <a:miter lim="800000"/>
            <a:headEnd/>
            <a:tailEnd/>
          </a:ln>
        </p:spPr>
        <p:txBody>
          <a:bodyPr/>
          <a:lstStyle/>
          <a:p>
            <a:endParaRPr lang="en-US" altLang="en-US">
              <a:ea typeface="MS PGothic" panose="020B0600070205080204" pitchFamily="34" charset="-128"/>
            </a:endParaRPr>
          </a:p>
        </p:txBody>
      </p:sp>
      <p:sp>
        <p:nvSpPr>
          <p:cNvPr id="28675" name="Content Placeholder 2">
            <a:extLst>
              <a:ext uri="{FF2B5EF4-FFF2-40B4-BE49-F238E27FC236}">
                <a16:creationId xmlns:a16="http://schemas.microsoft.com/office/drawing/2014/main" id="{B9C7B1AB-E9A3-08D2-1093-182E0B4E8E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altLang="en-US">
              <a:ea typeface="MS PGothic" panose="020B0600070205080204" pitchFamily="34" charset="-128"/>
            </a:endParaRPr>
          </a:p>
        </p:txBody>
      </p:sp>
      <p:pic>
        <p:nvPicPr>
          <p:cNvPr id="28676" name="Picture 2" descr="http://images.slidesharecdn.com/supplychainriskmanagement-090606232924-phpapp01-slide-5-768.jpg?1244349084">
            <a:extLst>
              <a:ext uri="{FF2B5EF4-FFF2-40B4-BE49-F238E27FC236}">
                <a16:creationId xmlns:a16="http://schemas.microsoft.com/office/drawing/2014/main" id="{B9C39551-BD1C-8F92-6274-2528ADAD8A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464380"/>
            <a:ext cx="12192000" cy="84635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677" name="Footer Placeholder 5">
            <a:extLst>
              <a:ext uri="{FF2B5EF4-FFF2-40B4-BE49-F238E27FC236}">
                <a16:creationId xmlns:a16="http://schemas.microsoft.com/office/drawing/2014/main" id="{5FA16449-9FD5-A58D-392A-1DE3D9EF8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>
                <a:solidFill>
                  <a:srgbClr val="898989"/>
                </a:solidFill>
                <a:cs typeface="Arial" panose="020B0604020202020204" pitchFamily="34" charset="0"/>
              </a:rPr>
              <a:t>Dr.Tarek Mohamed</a:t>
            </a:r>
          </a:p>
        </p:txBody>
      </p:sp>
    </p:spTree>
    <p:extLst>
      <p:ext uri="{BB962C8B-B14F-4D97-AF65-F5344CB8AC3E}">
        <p14:creationId xmlns:p14="http://schemas.microsoft.com/office/powerpoint/2010/main" val="2550003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658714" y="1158004"/>
            <a:ext cx="3452006" cy="5265075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528321" y="1398465"/>
            <a:ext cx="11352504" cy="4770168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lvl="0" indent="-457200">
              <a:buClr>
                <a:schemeClr val="dk1"/>
              </a:buClr>
              <a:buSzPts val="2800"/>
              <a:buFont typeface="Noto Sans Symbols"/>
              <a:buChar char="❑"/>
            </a:pPr>
            <a:r>
              <a:rPr lang="en-US" sz="28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All stages involved, directly or indirectly, in fulfilling a customer request.</a:t>
            </a:r>
            <a:endParaRPr lang="en-US" sz="2800" dirty="0"/>
          </a:p>
          <a:p>
            <a:pPr lvl="0"/>
            <a:endParaRPr lang="en-US" sz="28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457200">
              <a:buClr>
                <a:schemeClr val="dk1"/>
              </a:buClr>
              <a:buSzPts val="2800"/>
              <a:buFont typeface="Noto Sans Symbols"/>
              <a:buChar char="❑"/>
            </a:pPr>
            <a:r>
              <a:rPr lang="en-US" sz="28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Includes manufacturers, suppliers, transporters, warehouses, retailers, and customers.</a:t>
            </a:r>
            <a:endParaRPr lang="en-US" sz="2800" dirty="0"/>
          </a:p>
          <a:p>
            <a:pPr lvl="0"/>
            <a:endParaRPr lang="en-US" sz="28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457200">
              <a:buClr>
                <a:schemeClr val="dk1"/>
              </a:buClr>
              <a:buSzPts val="2800"/>
              <a:buFont typeface="Noto Sans Symbols"/>
              <a:buChar char="❑"/>
            </a:pPr>
            <a:r>
              <a:rPr lang="en-US" sz="28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Within each company, the supply chain includes all functions involved in fulfilling a customer request (product development, marketing, operations, distribution, finance, customer service).</a:t>
            </a:r>
            <a:endParaRPr lang="en-US" sz="2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264625" y="6404483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3E3554B-7E5B-1DF0-3229-B9901708E85F}"/>
              </a:ext>
            </a:extLst>
          </p:cNvPr>
          <p:cNvSpPr txBox="1"/>
          <p:nvPr/>
        </p:nvSpPr>
        <p:spPr>
          <a:xfrm>
            <a:off x="2764830" y="377785"/>
            <a:ext cx="70497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32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What is a Supply Chain Management</a:t>
            </a:r>
          </a:p>
        </p:txBody>
      </p:sp>
    </p:spTree>
    <p:extLst>
      <p:ext uri="{BB962C8B-B14F-4D97-AF65-F5344CB8AC3E}">
        <p14:creationId xmlns:p14="http://schemas.microsoft.com/office/powerpoint/2010/main" val="33699862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08514" y="1155869"/>
            <a:ext cx="3988286" cy="519313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80431" y="1493520"/>
            <a:ext cx="11849009" cy="463016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69900" marR="5080" lvl="0" indent="-457200">
              <a:buClr>
                <a:schemeClr val="dk1"/>
              </a:buClr>
              <a:buSzPts val="2600"/>
              <a:buFont typeface="Noto Sans Symbols"/>
              <a:buChar char="❑"/>
            </a:pPr>
            <a:r>
              <a:rPr lang="en-US" sz="28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All parties involved directly/indirectly in fulfilling customer needs/demands.</a:t>
            </a:r>
            <a:endParaRPr lang="en-US" sz="2800" dirty="0"/>
          </a:p>
          <a:p>
            <a:pPr marL="469900" marR="5080" lvl="0" indent="-292100">
              <a:spcBef>
                <a:spcPts val="675"/>
              </a:spcBef>
              <a:buClr>
                <a:schemeClr val="dk1"/>
              </a:buClr>
              <a:buSzPts val="2600"/>
            </a:pPr>
            <a:endParaRPr lang="en-US" sz="28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69900" marR="5080" lvl="0" indent="-457200">
              <a:spcBef>
                <a:spcPts val="675"/>
              </a:spcBef>
              <a:buClr>
                <a:schemeClr val="dk1"/>
              </a:buClr>
              <a:buSzPts val="2600"/>
              <a:buFont typeface="Noto Sans Symbols"/>
              <a:buChar char="❑"/>
            </a:pPr>
            <a:r>
              <a:rPr lang="en-US" sz="28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All facilities, functions, activities, associated with  flow and transformation of goods and services from  raw materials to customer, as well as the associated  information flows.</a:t>
            </a:r>
            <a:endParaRPr lang="en-US" sz="2800" dirty="0"/>
          </a:p>
          <a:p>
            <a:pPr marL="584200" marR="5080" lvl="0" indent="-406400">
              <a:spcBef>
                <a:spcPts val="675"/>
              </a:spcBef>
              <a:buClr>
                <a:schemeClr val="dk1"/>
              </a:buClr>
              <a:buSzPts val="2600"/>
            </a:pPr>
            <a:endParaRPr lang="en-US" sz="28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69900" marR="5715" lvl="0" indent="-457200">
              <a:spcBef>
                <a:spcPts val="670"/>
              </a:spcBef>
              <a:buClr>
                <a:schemeClr val="dk1"/>
              </a:buClr>
              <a:buSzPts val="2600"/>
              <a:buFont typeface="Noto Sans Symbols"/>
              <a:buChar char="❑"/>
            </a:pPr>
            <a:r>
              <a:rPr lang="en-US" sz="28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An integrated group of processes to “Plan,” “Source,”  “Make,” and “deliver” products to customers. </a:t>
            </a:r>
            <a:endParaRPr lang="en-US" sz="2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413240" y="6389784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3134417" y="216604"/>
            <a:ext cx="71345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32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What is a Supply Chain Management</a:t>
            </a:r>
          </a:p>
        </p:txBody>
      </p:sp>
    </p:spTree>
    <p:extLst>
      <p:ext uri="{BB962C8B-B14F-4D97-AF65-F5344CB8AC3E}">
        <p14:creationId xmlns:p14="http://schemas.microsoft.com/office/powerpoint/2010/main" val="21763574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08514" y="1066801"/>
            <a:ext cx="3503055" cy="5282208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395369" y="6349009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3539480" y="325309"/>
            <a:ext cx="49398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32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Supply Chain Structure </a:t>
            </a:r>
          </a:p>
        </p:txBody>
      </p:sp>
      <p:pic>
        <p:nvPicPr>
          <p:cNvPr id="9" name="Google Shape;162;p24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47040" y="1455713"/>
            <a:ext cx="11135360" cy="4680201"/>
          </a:xfrm>
          <a:prstGeom prst="rect">
            <a:avLst/>
          </a:prstGeom>
          <a:noFill/>
          <a:ln>
            <a:noFill/>
          </a:ln>
          <a:effectLst>
            <a:outerShdw blurRad="292100" dist="139700" dir="2700000" algn="tl" rotWithShape="0">
              <a:srgbClr val="333333">
                <a:alpha val="64705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343966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08514" y="1155869"/>
            <a:ext cx="3592046" cy="519313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532105" y="1540205"/>
            <a:ext cx="11233175" cy="456412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lvl="0" indent="-342900" algn="just">
              <a:buClr>
                <a:srgbClr val="000000"/>
              </a:buClr>
              <a:buSzPts val="2400"/>
              <a:buFont typeface="Noto Sans Symbols"/>
              <a:buChar char="❑"/>
            </a:pPr>
            <a:endParaRPr lang="en-US" sz="2400" kern="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lvl="0" indent="-342900" algn="just">
              <a:buClr>
                <a:srgbClr val="000000"/>
              </a:buClr>
              <a:buSzPts val="2400"/>
              <a:buFont typeface="Noto Sans Symbols"/>
              <a:buChar char="❑"/>
            </a:pPr>
            <a:r>
              <a:rPr lang="en-US" sz="2400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Explaining how to build a strategic framework to analyze supply chains.</a:t>
            </a:r>
            <a:endParaRPr lang="en-US" sz="2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  <a:p>
            <a:pPr lvl="0" algn="just">
              <a:buClr>
                <a:srgbClr val="000000"/>
              </a:buClr>
            </a:pPr>
            <a:endParaRPr lang="en-US" sz="2400" kern="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lvl="0" indent="-342900" algn="just">
              <a:buClr>
                <a:srgbClr val="000000"/>
              </a:buClr>
              <a:buSzPts val="2400"/>
              <a:buFont typeface="Noto Sans Symbols"/>
              <a:buChar char="❑"/>
            </a:pPr>
            <a:r>
              <a:rPr lang="en-US" sz="2400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Identifying how to manage cross-functional drivers in a supply chain.</a:t>
            </a:r>
          </a:p>
          <a:p>
            <a:pPr lvl="0" algn="just">
              <a:buClr>
                <a:srgbClr val="000000"/>
              </a:buClr>
            </a:pPr>
            <a:r>
              <a:rPr lang="en-US" sz="2400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</a:p>
          <a:p>
            <a:pPr marL="342900" lvl="0" indent="-342900" algn="just">
              <a:buClr>
                <a:srgbClr val="000000"/>
              </a:buClr>
              <a:buSzPts val="2400"/>
              <a:buFont typeface="Noto Sans Symbols"/>
              <a:buChar char="❑"/>
            </a:pPr>
            <a:r>
              <a:rPr lang="en-US" sz="2400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Describing the designing process of the supply chain network. </a:t>
            </a:r>
            <a:endParaRPr lang="en-US" sz="2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  <a:p>
            <a:pPr lvl="0" algn="just">
              <a:buClr>
                <a:srgbClr val="000000"/>
              </a:buClr>
            </a:pPr>
            <a:endParaRPr lang="en-US" sz="2400" kern="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lvl="0" indent="-342900" algn="just">
              <a:buClr>
                <a:srgbClr val="000000"/>
              </a:buClr>
              <a:buSzPts val="2400"/>
              <a:buFont typeface="Noto Sans Symbols"/>
              <a:buChar char="❑"/>
            </a:pPr>
            <a:r>
              <a:rPr lang="en-US" sz="2400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Identifying the planning and coordinating demand and supply in the supply chain.</a:t>
            </a:r>
            <a:endParaRPr lang="en-US" sz="2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  <a:p>
            <a:pPr lvl="0" algn="just">
              <a:buClr>
                <a:srgbClr val="000000"/>
              </a:buClr>
            </a:pPr>
            <a:endParaRPr lang="en-US" sz="2400" kern="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lvl="0" indent="-342900" algn="just">
              <a:buClr>
                <a:srgbClr val="000000"/>
              </a:buClr>
              <a:buSzPts val="2400"/>
              <a:buFont typeface="Noto Sans Symbols"/>
              <a:buChar char="❑"/>
            </a:pPr>
            <a:r>
              <a:rPr lang="en-US" sz="2400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Understanding how to plan and manage inventories in the supply chain.</a:t>
            </a:r>
            <a:endParaRPr lang="en-US" sz="2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  <a:p>
            <a:pPr lvl="0" algn="just">
              <a:buClr>
                <a:srgbClr val="000000"/>
              </a:buClr>
            </a:pPr>
            <a:endParaRPr lang="en-US" sz="2400" kern="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lvl="0" indent="-342900" algn="just">
              <a:buClr>
                <a:srgbClr val="000000"/>
              </a:buClr>
              <a:buSzPts val="2400"/>
              <a:buFont typeface="Noto Sans Symbols"/>
              <a:buChar char="❑"/>
            </a:pPr>
            <a:r>
              <a:rPr lang="en-US" sz="2400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Explaining the designing and planning of transportation networks in the supply chain.</a:t>
            </a:r>
            <a:endParaRPr lang="en-US" sz="2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  <a:p>
            <a:pPr lvl="0" algn="just">
              <a:buClr>
                <a:srgbClr val="000000"/>
              </a:buClr>
            </a:pPr>
            <a:endParaRPr lang="en-US" sz="2400" kern="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264625" y="635710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809059" y="326413"/>
            <a:ext cx="59402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32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Primary Goal of this Course</a:t>
            </a:r>
          </a:p>
        </p:txBody>
      </p:sp>
    </p:spTree>
    <p:extLst>
      <p:ext uri="{BB962C8B-B14F-4D97-AF65-F5344CB8AC3E}">
        <p14:creationId xmlns:p14="http://schemas.microsoft.com/office/powerpoint/2010/main" val="5036557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08514" y="853706"/>
            <a:ext cx="3503055" cy="5573975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650240" y="1280160"/>
            <a:ext cx="11145520" cy="4960143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>
              <a:buClr>
                <a:srgbClr val="000000"/>
              </a:buClr>
            </a:pPr>
            <a:endParaRPr lang="en-US" sz="2500" b="1" kern="0" dirty="0">
              <a:solidFill>
                <a:srgbClr val="0070C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lvl="0">
              <a:buClr>
                <a:srgbClr val="000000"/>
              </a:buClr>
            </a:pPr>
            <a:endParaRPr lang="en-US" sz="2500" b="1" kern="0" dirty="0">
              <a:solidFill>
                <a:srgbClr val="00B0F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lvl="0">
              <a:buClr>
                <a:srgbClr val="000000"/>
              </a:buClr>
            </a:pPr>
            <a:r>
              <a:rPr lang="en-US" sz="2500" b="1" kern="0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Credit Hours</a:t>
            </a:r>
            <a:r>
              <a:rPr lang="en-US" sz="2500" b="1" kern="0" dirty="0">
                <a:solidFill>
                  <a:srgbClr val="0070C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:</a:t>
            </a:r>
            <a:r>
              <a:rPr lang="en-US" sz="2500" b="1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3 Credit Hours.</a:t>
            </a:r>
            <a:endParaRPr lang="en-US" sz="2500" kern="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lvl="0">
              <a:buClr>
                <a:srgbClr val="000000"/>
              </a:buClr>
            </a:pPr>
            <a:endParaRPr lang="en-US" sz="2500" b="1" kern="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lvl="0" indent="-342900">
              <a:buClr>
                <a:srgbClr val="0070C0"/>
              </a:buClr>
              <a:buSzPts val="2800"/>
              <a:buFont typeface="Noto Sans Symbols"/>
              <a:buChar char="⮚"/>
            </a:pPr>
            <a:r>
              <a:rPr lang="en-US" sz="2500" b="1" kern="0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Required Textbook </a:t>
            </a:r>
            <a:r>
              <a:rPr lang="en-US" sz="2500" b="1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:</a:t>
            </a:r>
            <a:endParaRPr lang="en-US" sz="25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  <a:p>
            <a:pPr lvl="0">
              <a:buClr>
                <a:srgbClr val="000000"/>
              </a:buClr>
            </a:pPr>
            <a:endParaRPr lang="en-US" sz="2500" b="1" kern="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lvl="0">
              <a:buClr>
                <a:srgbClr val="000000"/>
              </a:buClr>
            </a:pPr>
            <a:r>
              <a:rPr lang="en-US" sz="2500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Supply Chain Management-Strategy, Planning and Operation, Sixth Edition, Sunil Chopra and Peter Meindl,Pearson Education Limited.</a:t>
            </a:r>
            <a:endParaRPr lang="en-US" sz="25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  <a:p>
            <a:pPr lvl="0">
              <a:buClr>
                <a:srgbClr val="000000"/>
              </a:buClr>
            </a:pPr>
            <a:endParaRPr lang="en-US" sz="2500" b="1" kern="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lvl="0" indent="-342900">
              <a:buClr>
                <a:srgbClr val="0070C0"/>
              </a:buClr>
              <a:buSzPts val="2800"/>
              <a:buFont typeface="Noto Sans Symbols"/>
              <a:buChar char="⮚"/>
            </a:pPr>
            <a:r>
              <a:rPr lang="en-US" sz="2500" b="1" kern="0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Essential References</a:t>
            </a:r>
            <a:r>
              <a:rPr lang="en-US" sz="2500" b="1" kern="0" dirty="0">
                <a:solidFill>
                  <a:srgbClr val="0070C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en-US" sz="2500" b="1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:</a:t>
            </a:r>
            <a:endParaRPr lang="en-US" sz="25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  <a:p>
            <a:pPr lvl="0">
              <a:buClr>
                <a:srgbClr val="000000"/>
              </a:buClr>
            </a:pPr>
            <a:endParaRPr lang="en-US" sz="2500" b="1" kern="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lvl="0">
              <a:buClr>
                <a:srgbClr val="000000"/>
              </a:buClr>
            </a:pPr>
            <a:r>
              <a:rPr lang="en-US" sz="2500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main material and reference for each course will be the textbook mentioned in the course specifications,lecture notes and slides are additional resources that are prepared by the professor.</a:t>
            </a:r>
            <a:endParaRPr lang="en-US" sz="25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  <a:p>
            <a:pPr lvl="0">
              <a:buClr>
                <a:srgbClr val="000000"/>
              </a:buClr>
            </a:pPr>
            <a:endParaRPr lang="en-US" sz="2500" b="1" kern="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lvl="0">
              <a:buClr>
                <a:srgbClr val="000000"/>
              </a:buClr>
            </a:pPr>
            <a:endParaRPr lang="en-US" sz="2500" b="1" kern="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305265" y="642768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905360" y="216603"/>
            <a:ext cx="59402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32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Learning Resources</a:t>
            </a:r>
          </a:p>
        </p:txBody>
      </p:sp>
    </p:spTree>
    <p:extLst>
      <p:ext uri="{BB962C8B-B14F-4D97-AF65-F5344CB8AC3E}">
        <p14:creationId xmlns:p14="http://schemas.microsoft.com/office/powerpoint/2010/main" val="9423664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21123" y="1051113"/>
            <a:ext cx="3503055" cy="519313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406401" y="1505565"/>
            <a:ext cx="11379199" cy="470259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">
              <a:buClr>
                <a:srgbClr val="000000"/>
              </a:buClr>
            </a:pPr>
            <a:r>
              <a:rPr lang="en-US" sz="2600" b="1" kern="0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At the end of the course, the students will be able to understand </a:t>
            </a:r>
            <a:r>
              <a:rPr lang="en-US" sz="2800" b="1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:</a:t>
            </a:r>
          </a:p>
          <a:p>
            <a:pPr lvl="0" algn="just">
              <a:buClr>
                <a:srgbClr val="000000"/>
              </a:buClr>
            </a:pPr>
            <a:endParaRPr lang="en-US" sz="2300" kern="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457200" algn="just">
              <a:buClr>
                <a:srgbClr val="000000"/>
              </a:buClr>
              <a:buSzPts val="2400"/>
              <a:buFont typeface="Noto Sans Symbols"/>
              <a:buChar char="❑"/>
            </a:pPr>
            <a:r>
              <a:rPr lang="en-US" sz="2400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important role of supply chains in today’s business and economy.</a:t>
            </a:r>
          </a:p>
          <a:p>
            <a:pPr marL="457200" lvl="0" indent="-457200" algn="just">
              <a:buClr>
                <a:srgbClr val="000000"/>
              </a:buClr>
              <a:buSzPts val="2400"/>
              <a:buFont typeface="Noto Sans Symbols"/>
              <a:buChar char="❑"/>
            </a:pPr>
            <a:r>
              <a:rPr lang="en-US" sz="2400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 wide scope of functions and concepts in supply chains.</a:t>
            </a:r>
          </a:p>
          <a:p>
            <a:pPr marL="457200" lvl="0" indent="-457200" algn="just">
              <a:buClr>
                <a:srgbClr val="000000"/>
              </a:buClr>
              <a:buSzPts val="2400"/>
              <a:buFont typeface="Noto Sans Symbols"/>
              <a:buChar char="❑"/>
            </a:pPr>
            <a:r>
              <a:rPr lang="en-US" sz="2400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main components of supply chains.</a:t>
            </a:r>
          </a:p>
          <a:p>
            <a:pPr marL="457200" lvl="0" indent="-457200">
              <a:buClr>
                <a:srgbClr val="000000"/>
              </a:buClr>
              <a:buSzPts val="2400"/>
              <a:buFont typeface="Noto Sans Symbols"/>
              <a:buChar char="❑"/>
            </a:pPr>
            <a:r>
              <a:rPr lang="en-US" sz="2400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key drivers of good supply chain management to create a competitive advantage.</a:t>
            </a:r>
            <a:endParaRPr lang="en-US" sz="1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  <a:p>
            <a:pPr marL="457200" lvl="0" indent="-457200" algn="just">
              <a:buClr>
                <a:srgbClr val="000000"/>
              </a:buClr>
              <a:buSzPts val="2400"/>
              <a:buFont typeface="Noto Sans Symbols"/>
              <a:buChar char="❑"/>
            </a:pPr>
            <a:r>
              <a:rPr lang="en-US" sz="2400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Apply conceptual decision-support to supply chain related decision problems.</a:t>
            </a:r>
          </a:p>
          <a:p>
            <a:pPr marL="457200" lvl="0" indent="-457200" algn="just">
              <a:buClr>
                <a:srgbClr val="000000"/>
              </a:buClr>
              <a:buSzPts val="2400"/>
              <a:buFont typeface="Noto Sans Symbols"/>
              <a:buChar char="❑"/>
            </a:pPr>
            <a:r>
              <a:rPr lang="en-US" sz="2400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unique characteristics and issues of supply chains.</a:t>
            </a:r>
          </a:p>
          <a:p>
            <a:pPr marL="457200" lvl="0" indent="-457200">
              <a:buClr>
                <a:srgbClr val="000000"/>
              </a:buClr>
              <a:buSzPts val="2400"/>
              <a:buFont typeface="Noto Sans Symbols"/>
              <a:buChar char="❑"/>
            </a:pPr>
            <a:r>
              <a:rPr lang="en-US" sz="2400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How to utilize the strategic framework concepts used in this text to achieve significant increases in performance.</a:t>
            </a:r>
            <a:endParaRPr lang="en-US" sz="1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284945" y="645789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966320" y="216604"/>
            <a:ext cx="59402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32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Learning Outcomes</a:t>
            </a:r>
          </a:p>
        </p:txBody>
      </p:sp>
    </p:spTree>
    <p:extLst>
      <p:ext uri="{BB962C8B-B14F-4D97-AF65-F5344CB8AC3E}">
        <p14:creationId xmlns:p14="http://schemas.microsoft.com/office/powerpoint/2010/main" val="19357496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264625" y="651014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7"/>
            <a:ext cx="2522129" cy="75370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702560" y="111704"/>
            <a:ext cx="59402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32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Units of Course Contents</a:t>
            </a:r>
          </a:p>
        </p:txBody>
      </p:sp>
      <p:graphicFrame>
        <p:nvGraphicFramePr>
          <p:cNvPr id="10" name="Google Shape;202;p28"/>
          <p:cNvGraphicFramePr/>
          <p:nvPr>
            <p:extLst>
              <p:ext uri="{D42A27DB-BD31-4B8C-83A1-F6EECF244321}">
                <p14:modId xmlns:p14="http://schemas.microsoft.com/office/powerpoint/2010/main" val="3416081910"/>
              </p:ext>
            </p:extLst>
          </p:nvPr>
        </p:nvGraphicFramePr>
        <p:xfrm>
          <a:off x="311175" y="833233"/>
          <a:ext cx="11575737" cy="5981096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961709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6588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9275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7845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400" b="1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Course Unit</a:t>
                      </a:r>
                      <a:endParaRPr sz="2400" b="1" i="0" u="none" strike="noStrike" cap="none" dirty="0">
                        <a:solidFill>
                          <a:srgbClr val="FFFFFF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 anchor="ctr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3C6E7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No.of.</a:t>
                      </a:r>
                      <a:endParaRPr sz="2000"/>
                    </a:p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We</a:t>
                      </a:r>
                      <a:r>
                        <a:rPr lang="en-US" sz="20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e</a:t>
                      </a: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ks</a:t>
                      </a:r>
                      <a:endParaRPr sz="2000" b="1" i="0" u="none" strike="noStrike" cap="none">
                        <a:solidFill>
                          <a:srgbClr val="FFFFFF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 anchor="ctr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3C6E7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Contact Hours</a:t>
                      </a:r>
                      <a:endParaRPr sz="2000" b="1" i="0" u="none" strike="noStrike" cap="none">
                        <a:solidFill>
                          <a:srgbClr val="FFFFFF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 anchor="ctr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3C6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228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Part I        Building a Strategic Framework to Analyze Supply Chains </a:t>
                      </a:r>
                      <a:endParaRPr sz="2000" b="1" i="0" u="none" strike="noStrike" cap="none" dirty="0">
                        <a:solidFill>
                          <a:srgbClr val="0070C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 anchor="ctr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3C6E7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 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 anchor="ctr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3C6E7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 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 anchor="ctr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3C6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9228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Lecture 1- Understanding the Supply Chain</a:t>
                      </a:r>
                      <a:endParaRPr sz="2000" b="1" i="0" u="none" strike="noStrike" cap="none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 anchor="ctr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1st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3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9228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Lecture 2- Supply Chain Performance: Achieving Strategic Fit and Scope </a:t>
                      </a:r>
                      <a:endParaRPr sz="2000" b="1" i="0" u="none" strike="noStrike" cap="none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 anchor="ctr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2nd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3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9228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Lecture 3- Supply Chain Drivers and Metrics </a:t>
                      </a:r>
                      <a:endParaRPr sz="2000" b="1" i="0" u="none" strike="noStrike" cap="none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 anchor="ctr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3rd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3</a:t>
                      </a:r>
                      <a:endParaRPr sz="2000" b="1" i="0" u="none" strike="noStrike" cap="none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9228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Part II       Designing the Supply Chain Network </a:t>
                      </a:r>
                      <a:endParaRPr sz="2000" b="1" i="0" u="none" strike="noStrike" cap="none" dirty="0">
                        <a:solidFill>
                          <a:srgbClr val="0070C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 anchor="ctr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3C6E7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 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3C6E7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 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3C6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9228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Lecture 4- Designing distribution network in the Supply Chain </a:t>
                      </a:r>
                      <a:endParaRPr sz="2000" b="1" i="0" u="none" strike="noStrike" cap="none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 anchor="ctr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4th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3</a:t>
                      </a:r>
                      <a:endParaRPr sz="2000" b="1" i="0" u="none" strike="noStrike" cap="none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9228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Lecture 5- Network design in the Supply Chain </a:t>
                      </a:r>
                      <a:endParaRPr sz="2000" b="1" i="0" u="none" strike="noStrike" cap="none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 anchor="ctr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5th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3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9228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Part III     Planning and Coordinating Demand and Supply in a Supply Chain</a:t>
                      </a:r>
                      <a:endParaRPr sz="2000" b="1" i="0" u="none" strike="noStrike" cap="none" dirty="0">
                        <a:solidFill>
                          <a:srgbClr val="0070C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 anchor="ctr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3C6E7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 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3C6E7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 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3C6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9228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Lecture 6- Demand forecasting in a supply chain </a:t>
                      </a:r>
                      <a:endParaRPr sz="2000" b="1" i="0" u="none" strike="noStrike" cap="none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 anchor="ctr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6th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3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9228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Lecture 7-  Aggregate planning in a supply chain </a:t>
                      </a:r>
                      <a:endParaRPr sz="2000" b="1" i="0" u="none" strike="noStrike" cap="none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 anchor="ctr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7th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3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9228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Part IV      Designing and Planning Transportation Networks</a:t>
                      </a:r>
                      <a:endParaRPr sz="2000" b="1" i="0" u="none" strike="noStrike" cap="none" dirty="0">
                        <a:solidFill>
                          <a:srgbClr val="0070C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 anchor="ctr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3C6E7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 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3C6E7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 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3C6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9228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Lecture 8 -Transportation in a Supply Chain </a:t>
                      </a:r>
                      <a:endParaRPr sz="2000" b="1" i="0" u="none" strike="noStrike" cap="none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 anchor="ctr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8th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3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9228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Part V       Managing Cross-Functional Drivers in a Supply Chain</a:t>
                      </a:r>
                      <a:endParaRPr sz="2000" b="1" i="0" u="none" strike="noStrike" cap="none" dirty="0">
                        <a:solidFill>
                          <a:srgbClr val="0070C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 anchor="ctr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3C6E7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 </a:t>
                      </a:r>
                      <a:endParaRPr sz="2000" b="1" i="0" u="none" strike="noStrike" cap="none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3C6E7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 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3C6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9228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Lecture 9 -Sourcing decisions in a supply chain </a:t>
                      </a:r>
                      <a:endParaRPr sz="2000" b="1" i="0" u="none" strike="noStrike" cap="none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 anchor="ctr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9th</a:t>
                      </a:r>
                      <a:endParaRPr sz="2000" b="1" i="0" u="none" strike="noStrike" cap="none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3</a:t>
                      </a:r>
                      <a:endParaRPr sz="2000" b="1" i="0" u="none" strike="noStrike" cap="none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57845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Lecture 10-Sustainability and the Supply Chain  </a:t>
                      </a:r>
                      <a:endParaRPr sz="2000" b="1" i="0" u="none" strike="noStrike" cap="none" dirty="0">
                        <a:solidFill>
                          <a:srgbClr val="0070C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 anchor="ctr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10th</a:t>
                      </a:r>
                      <a:endParaRPr sz="2000" b="1" i="0" u="none" strike="noStrike" cap="none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3</a:t>
                      </a:r>
                      <a:endParaRPr sz="2000" b="1" i="0" u="none" strike="noStrike" cap="none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42797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2000" b="1" i="0" u="none" strike="noStrike" cap="none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 anchor="ctr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2000" b="1" i="0" u="none" strike="noStrike" cap="none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2000" b="1" i="0" u="none" strike="noStrike" cap="none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698472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C48787-7C6F-49DF-670E-878DFF7F10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extBox 22">
            <a:extLst>
              <a:ext uri="{FF2B5EF4-FFF2-40B4-BE49-F238E27FC236}">
                <a16:creationId xmlns:a16="http://schemas.microsoft.com/office/drawing/2014/main" id="{8BFF7767-6F69-2EB4-EC6C-81B115160CEF}"/>
              </a:ext>
            </a:extLst>
          </p:cNvPr>
          <p:cNvSpPr txBox="1"/>
          <p:nvPr/>
        </p:nvSpPr>
        <p:spPr>
          <a:xfrm>
            <a:off x="5853239" y="3769896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01</a:t>
            </a:r>
            <a:endParaRPr lang="en-US" sz="1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BE66E30-E188-76F0-037A-98475D8FF3A1}"/>
              </a:ext>
            </a:extLst>
          </p:cNvPr>
          <p:cNvSpPr txBox="1"/>
          <p:nvPr/>
        </p:nvSpPr>
        <p:spPr>
          <a:xfrm>
            <a:off x="9710420" y="637540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  <p:pic>
        <p:nvPicPr>
          <p:cNvPr id="5" name="Picture 4" descr="A blue and white rectangular box with white squares and black text">
            <a:extLst>
              <a:ext uri="{FF2B5EF4-FFF2-40B4-BE49-F238E27FC236}">
                <a16:creationId xmlns:a16="http://schemas.microsoft.com/office/drawing/2014/main" id="{E89A41E1-95CA-2337-B2D7-B6EA764DA1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1495235"/>
      </p:ext>
    </p:extLst>
  </p:cSld>
  <p:clrMapOvr>
    <a:masterClrMapping/>
  </p:clrMapOvr>
  <p:transition spd="slow">
    <p:comb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0AD33B2-84DB-498D-99BC-48015ABD3174}"/>
              </a:ext>
            </a:extLst>
          </p:cNvPr>
          <p:cNvSpPr/>
          <p:nvPr/>
        </p:nvSpPr>
        <p:spPr>
          <a:xfrm>
            <a:off x="1133854" y="1397680"/>
            <a:ext cx="4955591" cy="441456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6E902E1-2A80-699E-4D0C-B8C82D90F38B}"/>
              </a:ext>
            </a:extLst>
          </p:cNvPr>
          <p:cNvSpPr txBox="1"/>
          <p:nvPr/>
        </p:nvSpPr>
        <p:spPr>
          <a:xfrm>
            <a:off x="5853239" y="3769896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01</a:t>
            </a:r>
            <a:endParaRPr lang="en-US" sz="1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34E7560-2826-295A-607D-FDF83C320490}"/>
              </a:ext>
            </a:extLst>
          </p:cNvPr>
          <p:cNvSpPr txBox="1"/>
          <p:nvPr/>
        </p:nvSpPr>
        <p:spPr>
          <a:xfrm>
            <a:off x="9575800" y="645789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  <p:pic>
        <p:nvPicPr>
          <p:cNvPr id="8" name="Graphic 21">
            <a:extLst>
              <a:ext uri="{FF2B5EF4-FFF2-40B4-BE49-F238E27FC236}">
                <a16:creationId xmlns:a16="http://schemas.microsoft.com/office/drawing/2014/main" id="{F5021F36-CB82-9C6B-0D35-27D2BBDD8DD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522129" cy="966233"/>
          </a:xfrm>
          <a:prstGeom prst="rect">
            <a:avLst/>
          </a:prstGeom>
        </p:spPr>
      </p:pic>
      <p:pic>
        <p:nvPicPr>
          <p:cNvPr id="5" name="Picture 4" descr="A blue and white calendar with white text">
            <a:extLst>
              <a:ext uri="{FF2B5EF4-FFF2-40B4-BE49-F238E27FC236}">
                <a16:creationId xmlns:a16="http://schemas.microsoft.com/office/drawing/2014/main" id="{BF273B44-C2B5-2CD7-3C48-D0E5D3D78F1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0784841"/>
      </p:ext>
    </p:extLst>
  </p:cSld>
  <p:clrMapOvr>
    <a:masterClrMapping/>
  </p:clrMapOvr>
  <p:transition spd="slow">
    <p:comb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Box 18">
            <a:extLst>
              <a:ext uri="{FF2B5EF4-FFF2-40B4-BE49-F238E27FC236}">
                <a16:creationId xmlns:a16="http://schemas.microsoft.com/office/drawing/2014/main" id="{286030D9-F3A9-5CAC-74B0-1F810F0D8C45}"/>
              </a:ext>
            </a:extLst>
          </p:cNvPr>
          <p:cNvSpPr txBox="1"/>
          <p:nvPr/>
        </p:nvSpPr>
        <p:spPr>
          <a:xfrm>
            <a:off x="5692422" y="3499567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6E902E1-2A80-699E-4D0C-B8C82D90F38B}"/>
              </a:ext>
            </a:extLst>
          </p:cNvPr>
          <p:cNvSpPr txBox="1"/>
          <p:nvPr/>
        </p:nvSpPr>
        <p:spPr>
          <a:xfrm>
            <a:off x="5853239" y="3769896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01</a:t>
            </a:r>
            <a:endParaRPr lang="en-US" sz="1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34E7560-2826-295A-607D-FDF83C320490}"/>
              </a:ext>
            </a:extLst>
          </p:cNvPr>
          <p:cNvSpPr txBox="1"/>
          <p:nvPr/>
        </p:nvSpPr>
        <p:spPr>
          <a:xfrm>
            <a:off x="9750046" y="643128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  <p:pic>
        <p:nvPicPr>
          <p:cNvPr id="8" name="Graphic 21">
            <a:extLst>
              <a:ext uri="{FF2B5EF4-FFF2-40B4-BE49-F238E27FC236}">
                <a16:creationId xmlns:a16="http://schemas.microsoft.com/office/drawing/2014/main" id="{F5021F36-CB82-9C6B-0D35-27D2BBDD8DD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5" name="Picture 4" descr="A blue and white page with text">
            <a:extLst>
              <a:ext uri="{FF2B5EF4-FFF2-40B4-BE49-F238E27FC236}">
                <a16:creationId xmlns:a16="http://schemas.microsoft.com/office/drawing/2014/main" id="{A67C3E8A-56A7-1E0C-20A2-171D213D24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805691"/>
      </p:ext>
    </p:extLst>
  </p:cSld>
  <p:clrMapOvr>
    <a:masterClrMapping/>
  </p:clrMapOvr>
  <p:transition spd="slow">
    <p:comb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FB79B4A-7A34-1C02-CD1B-89115FC428CA}"/>
              </a:ext>
            </a:extLst>
          </p:cNvPr>
          <p:cNvPicPr>
            <a:picLocks noChangeAspect="1"/>
          </p:cNvPicPr>
          <p:nvPr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97B60AE2-5E3D-4AFD-BD97-4B8F961F9B50}"/>
              </a:ext>
            </a:extLst>
          </p:cNvPr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2209B7-A564-4A7C-687E-49DE198161B1}"/>
              </a:ext>
            </a:extLst>
          </p:cNvPr>
          <p:cNvSpPr txBox="1"/>
          <p:nvPr/>
        </p:nvSpPr>
        <p:spPr>
          <a:xfrm>
            <a:off x="582006" y="5707075"/>
            <a:ext cx="45245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6632DC9F-5757-0B8A-BF9A-324C5DCF66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>
            <a:extLst>
              <a:ext uri="{FF2B5EF4-FFF2-40B4-BE49-F238E27FC236}">
                <a16:creationId xmlns:a16="http://schemas.microsoft.com/office/drawing/2014/main" id="{7A88996D-9C9C-C22D-C278-D12119103366}"/>
              </a:ext>
            </a:extLst>
          </p:cNvPr>
          <p:cNvSpPr/>
          <p:nvPr/>
        </p:nvSpPr>
        <p:spPr>
          <a:xfrm rot="16200000" flipV="1">
            <a:off x="-450809" y="2455143"/>
            <a:ext cx="3801492" cy="226140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" fmla="*/ 0 w 3801492"/>
              <a:gd name="connsiteY0" fmla="*/ 1097456 h 1097456"/>
              <a:gd name="connsiteX1" fmla="*/ 1102581 w 3801492"/>
              <a:gd name="connsiteY1" fmla="*/ 0 h 1097456"/>
              <a:gd name="connsiteX2" fmla="*/ 3801492 w 3801492"/>
              <a:gd name="connsiteY2" fmla="*/ 12700 h 1097456"/>
              <a:gd name="connsiteX3" fmla="*/ 2724311 w 3801492"/>
              <a:gd name="connsiteY3" fmla="*/ 1097456 h 1097456"/>
              <a:gd name="connsiteX4" fmla="*/ 0 w 3801492"/>
              <a:gd name="connsiteY4" fmla="*/ 1097456 h 1097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A6F2CBA4-F736-9294-6DD9-ADB98675CC0E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6879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5" ma:contentTypeDescription="Create a new document." ma:contentTypeScope="" ma:versionID="5221ee99d17410c2e92f9bbd0e0b6659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78f112be96feb5cfdf5b4bd30a2b8b67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4F25FF38-88C4-4044-A00D-4458852E4945}"/>
</file>

<file path=customXml/itemProps2.xml><?xml version="1.0" encoding="utf-8"?>
<ds:datastoreItem xmlns:ds="http://schemas.openxmlformats.org/officeDocument/2006/customXml" ds:itemID="{CC4F8A8C-9F73-43BB-9D60-75124EB49313}"/>
</file>

<file path=customXml/itemProps3.xml><?xml version="1.0" encoding="utf-8"?>
<ds:datastoreItem xmlns:ds="http://schemas.openxmlformats.org/officeDocument/2006/customXml" ds:itemID="{3366A5A1-9121-4AEA-9051-D71FA161D6D1}"/>
</file>

<file path=docProps/app.xml><?xml version="1.0" encoding="utf-8"?>
<Properties xmlns="http://schemas.openxmlformats.org/officeDocument/2006/extended-properties" xmlns:vt="http://schemas.openxmlformats.org/officeDocument/2006/docPropsVTypes">
  <TotalTime>5704</TotalTime>
  <Words>832</Words>
  <Application>Microsoft Office PowerPoint</Application>
  <PresentationFormat>Widescreen</PresentationFormat>
  <Paragraphs>161</Paragraphs>
  <Slides>17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MS PGothic</vt:lpstr>
      <vt:lpstr>Arial</vt:lpstr>
      <vt:lpstr>Calibri</vt:lpstr>
      <vt:lpstr>Calibri Light</vt:lpstr>
      <vt:lpstr>Noto Sans Symbols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Dr.Tarek Mohamed</dc:creator>
  <cp:lastModifiedBy>Dr. Tarek Mohamed</cp:lastModifiedBy>
  <cp:revision>72</cp:revision>
  <dcterms:created xsi:type="dcterms:W3CDTF">2023-04-29T09:08:23Z</dcterms:created>
  <dcterms:modified xsi:type="dcterms:W3CDTF">2025-05-29T14:07:47Z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0x0101006A254F5D6A14094B8840E79896A2F150</vt:lpwstr>
  </property>
</Properties>
</file>