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326" r:id="rId2"/>
    <p:sldId id="334" r:id="rId3"/>
    <p:sldId id="344" r:id="rId4"/>
    <p:sldId id="345" r:id="rId5"/>
    <p:sldId id="346" r:id="rId6"/>
    <p:sldId id="348" r:id="rId7"/>
    <p:sldId id="347" r:id="rId8"/>
    <p:sldId id="349" r:id="rId9"/>
    <p:sldId id="350" r:id="rId10"/>
    <p:sldId id="351" r:id="rId11"/>
    <p:sldId id="352" r:id="rId12"/>
    <p:sldId id="353" r:id="rId13"/>
    <p:sldId id="354" r:id="rId14"/>
    <p:sldId id="355" r:id="rId15"/>
    <p:sldId id="356" r:id="rId16"/>
    <p:sldId id="357" r:id="rId17"/>
    <p:sldId id="358" r:id="rId18"/>
    <p:sldId id="359" r:id="rId19"/>
    <p:sldId id="360" r:id="rId20"/>
    <p:sldId id="361" r:id="rId21"/>
    <p:sldId id="362" r:id="rId22"/>
    <p:sldId id="363" r:id="rId23"/>
    <p:sldId id="364" r:id="rId24"/>
    <p:sldId id="365" r:id="rId25"/>
    <p:sldId id="366" r:id="rId26"/>
    <p:sldId id="367" r:id="rId27"/>
    <p:sldId id="368" r:id="rId28"/>
    <p:sldId id="400" r:id="rId29"/>
    <p:sldId id="369" r:id="rId30"/>
    <p:sldId id="370" r:id="rId31"/>
    <p:sldId id="371" r:id="rId32"/>
    <p:sldId id="372" r:id="rId33"/>
    <p:sldId id="373" r:id="rId34"/>
    <p:sldId id="374" r:id="rId35"/>
    <p:sldId id="375" r:id="rId36"/>
    <p:sldId id="376" r:id="rId37"/>
    <p:sldId id="377" r:id="rId38"/>
    <p:sldId id="378" r:id="rId39"/>
    <p:sldId id="379" r:id="rId40"/>
    <p:sldId id="380" r:id="rId41"/>
    <p:sldId id="381" r:id="rId42"/>
    <p:sldId id="382" r:id="rId43"/>
    <p:sldId id="383" r:id="rId44"/>
    <p:sldId id="384" r:id="rId45"/>
    <p:sldId id="385" r:id="rId46"/>
    <p:sldId id="386" r:id="rId47"/>
    <p:sldId id="387" r:id="rId48"/>
    <p:sldId id="388" r:id="rId49"/>
    <p:sldId id="389" r:id="rId50"/>
    <p:sldId id="390" r:id="rId51"/>
    <p:sldId id="391" r:id="rId52"/>
    <p:sldId id="392" r:id="rId53"/>
    <p:sldId id="393" r:id="rId54"/>
    <p:sldId id="394" r:id="rId55"/>
    <p:sldId id="395" r:id="rId56"/>
    <p:sldId id="396" r:id="rId57"/>
    <p:sldId id="397" r:id="rId58"/>
    <p:sldId id="398" r:id="rId59"/>
    <p:sldId id="399" r:id="rId60"/>
    <p:sldId id="343"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830" autoAdjust="0"/>
    <p:restoredTop sz="94660"/>
  </p:normalViewPr>
  <p:slideViewPr>
    <p:cSldViewPr snapToGrid="0">
      <p:cViewPr varScale="1">
        <p:scale>
          <a:sx n="86" d="100"/>
          <a:sy n="86" d="100"/>
        </p:scale>
        <p:origin x="475" y="5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71B95F-0152-4BC6-A75E-7A3E15369575}" type="doc">
      <dgm:prSet loTypeId="urn:microsoft.com/office/officeart/2005/8/layout/hList3" loCatId="list" qsTypeId="urn:microsoft.com/office/officeart/2005/8/quickstyle/3d2" qsCatId="3D" csTypeId="urn:microsoft.com/office/officeart/2005/8/colors/accent1_2" csCatId="accent1" phldr="1"/>
      <dgm:spPr/>
      <dgm:t>
        <a:bodyPr/>
        <a:lstStyle/>
        <a:p>
          <a:endParaRPr lang="en-US"/>
        </a:p>
      </dgm:t>
    </dgm:pt>
    <dgm:pt modelId="{27BF25D9-7B5C-4ACC-B04D-4AB2E0D08FE1}">
      <dgm:prSet phldrT="[Text]" custT="1"/>
      <dgm:spPr>
        <a:solidFill>
          <a:schemeClr val="accent5">
            <a:lumMod val="20000"/>
            <a:lumOff val="80000"/>
          </a:schemeClr>
        </a:solidFill>
      </dgm:spPr>
      <dgm:t>
        <a:bodyPr/>
        <a:lstStyle/>
        <a:p>
          <a:r>
            <a:rPr lang="en-US" sz="2000" dirty="0">
              <a:solidFill>
                <a:schemeClr val="tx1"/>
              </a:solidFill>
            </a:rPr>
            <a:t>Containers have everything the software needs to run:</a:t>
          </a:r>
        </a:p>
      </dgm:t>
      <dgm:extLst>
        <a:ext uri="{E40237B7-FDA0-4F09-8148-C483321AD2D9}">
          <dgm14:cNvPr xmlns:dgm14="http://schemas.microsoft.com/office/drawing/2010/diagram" id="0" name="" descr="graphic that shows that containers have everything the software needs to run: libraries, system tools, code, and runtime."/>
        </a:ext>
      </dgm:extLst>
    </dgm:pt>
    <dgm:pt modelId="{A422086E-C030-4EF1-BED5-234E8E9C8B6C}" type="parTrans" cxnId="{CD80CAFF-1231-43E6-BE2C-CDED94D59598}">
      <dgm:prSet/>
      <dgm:spPr/>
      <dgm:t>
        <a:bodyPr/>
        <a:lstStyle/>
        <a:p>
          <a:endParaRPr lang="en-US" sz="1400"/>
        </a:p>
      </dgm:t>
    </dgm:pt>
    <dgm:pt modelId="{680F9842-8DE6-4FB9-9126-B45B07C28117}" type="sibTrans" cxnId="{CD80CAFF-1231-43E6-BE2C-CDED94D59598}">
      <dgm:prSet/>
      <dgm:spPr/>
      <dgm:t>
        <a:bodyPr/>
        <a:lstStyle/>
        <a:p>
          <a:endParaRPr lang="en-US" sz="1400"/>
        </a:p>
      </dgm:t>
    </dgm:pt>
    <dgm:pt modelId="{05624B2C-A004-411F-9989-C3B620BBB5F9}">
      <dgm:prSet custT="1"/>
      <dgm:spPr>
        <a:solidFill>
          <a:schemeClr val="accent4">
            <a:lumMod val="20000"/>
            <a:lumOff val="80000"/>
          </a:schemeClr>
        </a:solidFill>
      </dgm:spPr>
      <dgm:t>
        <a:bodyPr/>
        <a:lstStyle/>
        <a:p>
          <a:r>
            <a:rPr lang="en-US" sz="1600" b="1" dirty="0">
              <a:solidFill>
                <a:schemeClr val="tx1"/>
              </a:solidFill>
            </a:rPr>
            <a:t>Libraries</a:t>
          </a:r>
        </a:p>
      </dgm:t>
    </dgm:pt>
    <dgm:pt modelId="{C4A754D7-5B34-4ADA-A252-AA865038BD33}" type="parTrans" cxnId="{B821AC82-E459-4018-A56C-30A1FF7B55F2}">
      <dgm:prSet/>
      <dgm:spPr/>
      <dgm:t>
        <a:bodyPr/>
        <a:lstStyle/>
        <a:p>
          <a:endParaRPr lang="en-US" sz="1400"/>
        </a:p>
      </dgm:t>
    </dgm:pt>
    <dgm:pt modelId="{E9328BB3-92D5-4DA3-A89B-FD184A873428}" type="sibTrans" cxnId="{B821AC82-E459-4018-A56C-30A1FF7B55F2}">
      <dgm:prSet/>
      <dgm:spPr/>
      <dgm:t>
        <a:bodyPr/>
        <a:lstStyle/>
        <a:p>
          <a:endParaRPr lang="en-US" sz="1400"/>
        </a:p>
      </dgm:t>
    </dgm:pt>
    <dgm:pt modelId="{F79F8366-79E8-411C-AF5A-DA1FE7668643}">
      <dgm:prSet custT="1"/>
      <dgm:spPr>
        <a:solidFill>
          <a:schemeClr val="accent4">
            <a:lumMod val="20000"/>
            <a:lumOff val="80000"/>
          </a:schemeClr>
        </a:solidFill>
      </dgm:spPr>
      <dgm:t>
        <a:bodyPr/>
        <a:lstStyle/>
        <a:p>
          <a:r>
            <a:rPr lang="en-US" sz="1600" b="1" dirty="0">
              <a:solidFill>
                <a:schemeClr val="tx1"/>
              </a:solidFill>
            </a:rPr>
            <a:t>System tools</a:t>
          </a:r>
        </a:p>
      </dgm:t>
    </dgm:pt>
    <dgm:pt modelId="{A0C61B60-0F4E-4392-9E20-6FB6D1BC8153}" type="parTrans" cxnId="{C260A626-E34D-4D66-812A-B475267D90C8}">
      <dgm:prSet/>
      <dgm:spPr/>
      <dgm:t>
        <a:bodyPr/>
        <a:lstStyle/>
        <a:p>
          <a:endParaRPr lang="en-US" sz="1400"/>
        </a:p>
      </dgm:t>
    </dgm:pt>
    <dgm:pt modelId="{FF82F6BC-C571-472B-B2DE-497292D37F06}" type="sibTrans" cxnId="{C260A626-E34D-4D66-812A-B475267D90C8}">
      <dgm:prSet/>
      <dgm:spPr/>
      <dgm:t>
        <a:bodyPr/>
        <a:lstStyle/>
        <a:p>
          <a:endParaRPr lang="en-US" sz="1400"/>
        </a:p>
      </dgm:t>
    </dgm:pt>
    <dgm:pt modelId="{779E046E-758E-46E7-848F-2E098EE13A5A}">
      <dgm:prSet custT="1"/>
      <dgm:spPr>
        <a:solidFill>
          <a:schemeClr val="accent4">
            <a:lumMod val="20000"/>
            <a:lumOff val="80000"/>
          </a:schemeClr>
        </a:solidFill>
      </dgm:spPr>
      <dgm:t>
        <a:bodyPr/>
        <a:lstStyle/>
        <a:p>
          <a:r>
            <a:rPr lang="en-US" sz="1600" b="1" dirty="0">
              <a:solidFill>
                <a:schemeClr val="tx1"/>
              </a:solidFill>
            </a:rPr>
            <a:t>Code</a:t>
          </a:r>
        </a:p>
      </dgm:t>
    </dgm:pt>
    <dgm:pt modelId="{6F07F4BB-36C0-4643-8944-35CB4B827EFF}" type="parTrans" cxnId="{B4C7325D-9981-49FE-8F48-FB11B2B8A422}">
      <dgm:prSet/>
      <dgm:spPr/>
      <dgm:t>
        <a:bodyPr/>
        <a:lstStyle/>
        <a:p>
          <a:endParaRPr lang="en-US" sz="1400"/>
        </a:p>
      </dgm:t>
    </dgm:pt>
    <dgm:pt modelId="{5788E15F-E9E1-44BC-BB0C-31D57F81AFDA}" type="sibTrans" cxnId="{B4C7325D-9981-49FE-8F48-FB11B2B8A422}">
      <dgm:prSet/>
      <dgm:spPr/>
      <dgm:t>
        <a:bodyPr/>
        <a:lstStyle/>
        <a:p>
          <a:endParaRPr lang="en-US" sz="1400"/>
        </a:p>
      </dgm:t>
    </dgm:pt>
    <dgm:pt modelId="{77C1F93A-F086-430B-8F4E-608DA2DE2078}">
      <dgm:prSet custT="1"/>
      <dgm:spPr>
        <a:solidFill>
          <a:schemeClr val="accent4">
            <a:lumMod val="20000"/>
            <a:lumOff val="80000"/>
          </a:schemeClr>
        </a:solidFill>
      </dgm:spPr>
      <dgm:t>
        <a:bodyPr/>
        <a:lstStyle/>
        <a:p>
          <a:r>
            <a:rPr lang="en-US" sz="1600" b="1" dirty="0">
              <a:solidFill>
                <a:schemeClr val="tx1"/>
              </a:solidFill>
            </a:rPr>
            <a:t>Runtime</a:t>
          </a:r>
        </a:p>
      </dgm:t>
    </dgm:pt>
    <dgm:pt modelId="{460F18F5-5F2E-40C5-9268-D4D6BE0717E0}" type="parTrans" cxnId="{016971A2-EC23-4E96-B52A-CE366620F211}">
      <dgm:prSet/>
      <dgm:spPr/>
      <dgm:t>
        <a:bodyPr/>
        <a:lstStyle/>
        <a:p>
          <a:endParaRPr lang="en-US" sz="1400"/>
        </a:p>
      </dgm:t>
    </dgm:pt>
    <dgm:pt modelId="{BAB575AB-C0CA-4325-821F-38FDA42E62F1}" type="sibTrans" cxnId="{016971A2-EC23-4E96-B52A-CE366620F211}">
      <dgm:prSet/>
      <dgm:spPr/>
      <dgm:t>
        <a:bodyPr/>
        <a:lstStyle/>
        <a:p>
          <a:endParaRPr lang="en-US" sz="1400"/>
        </a:p>
      </dgm:t>
    </dgm:pt>
    <dgm:pt modelId="{CF54AEB1-99FE-4305-B577-D86CF943BDD9}" type="pres">
      <dgm:prSet presAssocID="{1371B95F-0152-4BC6-A75E-7A3E15369575}" presName="composite" presStyleCnt="0">
        <dgm:presLayoutVars>
          <dgm:chMax val="1"/>
          <dgm:dir/>
          <dgm:resizeHandles val="exact"/>
        </dgm:presLayoutVars>
      </dgm:prSet>
      <dgm:spPr/>
    </dgm:pt>
    <dgm:pt modelId="{C7095A9B-2C84-4482-81A9-78BCFFB45E97}" type="pres">
      <dgm:prSet presAssocID="{27BF25D9-7B5C-4ACC-B04D-4AB2E0D08FE1}" presName="roof" presStyleLbl="dkBgShp" presStyleIdx="0" presStyleCnt="2"/>
      <dgm:spPr/>
    </dgm:pt>
    <dgm:pt modelId="{73AB559A-31D1-487F-8D33-BA0DE3EE6C6A}" type="pres">
      <dgm:prSet presAssocID="{27BF25D9-7B5C-4ACC-B04D-4AB2E0D08FE1}" presName="pillars" presStyleCnt="0"/>
      <dgm:spPr/>
    </dgm:pt>
    <dgm:pt modelId="{2F54EFDB-08C2-417E-BFFC-8493C9EE257C}" type="pres">
      <dgm:prSet presAssocID="{27BF25D9-7B5C-4ACC-B04D-4AB2E0D08FE1}" presName="pillar1" presStyleLbl="node1" presStyleIdx="0" presStyleCnt="4">
        <dgm:presLayoutVars>
          <dgm:bulletEnabled val="1"/>
        </dgm:presLayoutVars>
      </dgm:prSet>
      <dgm:spPr/>
    </dgm:pt>
    <dgm:pt modelId="{401A43B2-E82F-413C-BF15-1385C2210D64}" type="pres">
      <dgm:prSet presAssocID="{F79F8366-79E8-411C-AF5A-DA1FE7668643}" presName="pillarX" presStyleLbl="node1" presStyleIdx="1" presStyleCnt="4">
        <dgm:presLayoutVars>
          <dgm:bulletEnabled val="1"/>
        </dgm:presLayoutVars>
      </dgm:prSet>
      <dgm:spPr/>
    </dgm:pt>
    <dgm:pt modelId="{D89256C5-3A58-4C60-9D7B-FF3764429843}" type="pres">
      <dgm:prSet presAssocID="{779E046E-758E-46E7-848F-2E098EE13A5A}" presName="pillarX" presStyleLbl="node1" presStyleIdx="2" presStyleCnt="4">
        <dgm:presLayoutVars>
          <dgm:bulletEnabled val="1"/>
        </dgm:presLayoutVars>
      </dgm:prSet>
      <dgm:spPr/>
    </dgm:pt>
    <dgm:pt modelId="{931F69F0-1FCB-4930-B374-FB82476EBE48}" type="pres">
      <dgm:prSet presAssocID="{77C1F93A-F086-430B-8F4E-608DA2DE2078}" presName="pillarX" presStyleLbl="node1" presStyleIdx="3" presStyleCnt="4">
        <dgm:presLayoutVars>
          <dgm:bulletEnabled val="1"/>
        </dgm:presLayoutVars>
      </dgm:prSet>
      <dgm:spPr/>
    </dgm:pt>
    <dgm:pt modelId="{9F93B5F7-2B16-4606-B88C-2390E7611E4B}" type="pres">
      <dgm:prSet presAssocID="{27BF25D9-7B5C-4ACC-B04D-4AB2E0D08FE1}" presName="base" presStyleLbl="dkBgShp" presStyleIdx="1" presStyleCnt="2"/>
      <dgm:spPr>
        <a:solidFill>
          <a:schemeClr val="accent5">
            <a:lumMod val="20000"/>
            <a:lumOff val="80000"/>
          </a:schemeClr>
        </a:solidFill>
      </dgm:spPr>
    </dgm:pt>
  </dgm:ptLst>
  <dgm:cxnLst>
    <dgm:cxn modelId="{AB0A6816-95EC-4497-B150-F4809F1A3425}" type="presOf" srcId="{77C1F93A-F086-430B-8F4E-608DA2DE2078}" destId="{931F69F0-1FCB-4930-B374-FB82476EBE48}" srcOrd="0" destOrd="0" presId="urn:microsoft.com/office/officeart/2005/8/layout/hList3"/>
    <dgm:cxn modelId="{6942AC19-F324-498E-96AB-BE02DCF385F2}" type="presOf" srcId="{1371B95F-0152-4BC6-A75E-7A3E15369575}" destId="{CF54AEB1-99FE-4305-B577-D86CF943BDD9}" srcOrd="0" destOrd="0" presId="urn:microsoft.com/office/officeart/2005/8/layout/hList3"/>
    <dgm:cxn modelId="{C260A626-E34D-4D66-812A-B475267D90C8}" srcId="{27BF25D9-7B5C-4ACC-B04D-4AB2E0D08FE1}" destId="{F79F8366-79E8-411C-AF5A-DA1FE7668643}" srcOrd="1" destOrd="0" parTransId="{A0C61B60-0F4E-4392-9E20-6FB6D1BC8153}" sibTransId="{FF82F6BC-C571-472B-B2DE-497292D37F06}"/>
    <dgm:cxn modelId="{B4C7325D-9981-49FE-8F48-FB11B2B8A422}" srcId="{27BF25D9-7B5C-4ACC-B04D-4AB2E0D08FE1}" destId="{779E046E-758E-46E7-848F-2E098EE13A5A}" srcOrd="2" destOrd="0" parTransId="{6F07F4BB-36C0-4643-8944-35CB4B827EFF}" sibTransId="{5788E15F-E9E1-44BC-BB0C-31D57F81AFDA}"/>
    <dgm:cxn modelId="{0920B762-38EB-4204-AB49-F31783602D5A}" type="presOf" srcId="{779E046E-758E-46E7-848F-2E098EE13A5A}" destId="{D89256C5-3A58-4C60-9D7B-FF3764429843}" srcOrd="0" destOrd="0" presId="urn:microsoft.com/office/officeart/2005/8/layout/hList3"/>
    <dgm:cxn modelId="{B821AC82-E459-4018-A56C-30A1FF7B55F2}" srcId="{27BF25D9-7B5C-4ACC-B04D-4AB2E0D08FE1}" destId="{05624B2C-A004-411F-9989-C3B620BBB5F9}" srcOrd="0" destOrd="0" parTransId="{C4A754D7-5B34-4ADA-A252-AA865038BD33}" sibTransId="{E9328BB3-92D5-4DA3-A89B-FD184A873428}"/>
    <dgm:cxn modelId="{016971A2-EC23-4E96-B52A-CE366620F211}" srcId="{27BF25D9-7B5C-4ACC-B04D-4AB2E0D08FE1}" destId="{77C1F93A-F086-430B-8F4E-608DA2DE2078}" srcOrd="3" destOrd="0" parTransId="{460F18F5-5F2E-40C5-9268-D4D6BE0717E0}" sibTransId="{BAB575AB-C0CA-4325-821F-38FDA42E62F1}"/>
    <dgm:cxn modelId="{92B92AB3-8578-4C91-AD3A-B6B20185794E}" type="presOf" srcId="{F79F8366-79E8-411C-AF5A-DA1FE7668643}" destId="{401A43B2-E82F-413C-BF15-1385C2210D64}" srcOrd="0" destOrd="0" presId="urn:microsoft.com/office/officeart/2005/8/layout/hList3"/>
    <dgm:cxn modelId="{FE7CC4C8-C123-4B3A-8721-159A2E7C6887}" type="presOf" srcId="{05624B2C-A004-411F-9989-C3B620BBB5F9}" destId="{2F54EFDB-08C2-417E-BFFC-8493C9EE257C}" srcOrd="0" destOrd="0" presId="urn:microsoft.com/office/officeart/2005/8/layout/hList3"/>
    <dgm:cxn modelId="{203D7DED-E3FF-400C-8772-C59A88C1671B}" type="presOf" srcId="{27BF25D9-7B5C-4ACC-B04D-4AB2E0D08FE1}" destId="{C7095A9B-2C84-4482-81A9-78BCFFB45E97}" srcOrd="0" destOrd="0" presId="urn:microsoft.com/office/officeart/2005/8/layout/hList3"/>
    <dgm:cxn modelId="{CD80CAFF-1231-43E6-BE2C-CDED94D59598}" srcId="{1371B95F-0152-4BC6-A75E-7A3E15369575}" destId="{27BF25D9-7B5C-4ACC-B04D-4AB2E0D08FE1}" srcOrd="0" destOrd="0" parTransId="{A422086E-C030-4EF1-BED5-234E8E9C8B6C}" sibTransId="{680F9842-8DE6-4FB9-9126-B45B07C28117}"/>
    <dgm:cxn modelId="{D20AD85D-C399-4CAC-94CA-B883DA6D7A21}" type="presParOf" srcId="{CF54AEB1-99FE-4305-B577-D86CF943BDD9}" destId="{C7095A9B-2C84-4482-81A9-78BCFFB45E97}" srcOrd="0" destOrd="0" presId="urn:microsoft.com/office/officeart/2005/8/layout/hList3"/>
    <dgm:cxn modelId="{CE9CB76D-46C7-4E33-907B-E574A4D61266}" type="presParOf" srcId="{CF54AEB1-99FE-4305-B577-D86CF943BDD9}" destId="{73AB559A-31D1-487F-8D33-BA0DE3EE6C6A}" srcOrd="1" destOrd="0" presId="urn:microsoft.com/office/officeart/2005/8/layout/hList3"/>
    <dgm:cxn modelId="{B1FE3A26-8786-4DDA-A90D-F713AB12CFE0}" type="presParOf" srcId="{73AB559A-31D1-487F-8D33-BA0DE3EE6C6A}" destId="{2F54EFDB-08C2-417E-BFFC-8493C9EE257C}" srcOrd="0" destOrd="0" presId="urn:microsoft.com/office/officeart/2005/8/layout/hList3"/>
    <dgm:cxn modelId="{853E1D3D-14DE-4BFE-AB17-B152632DE1DD}" type="presParOf" srcId="{73AB559A-31D1-487F-8D33-BA0DE3EE6C6A}" destId="{401A43B2-E82F-413C-BF15-1385C2210D64}" srcOrd="1" destOrd="0" presId="urn:microsoft.com/office/officeart/2005/8/layout/hList3"/>
    <dgm:cxn modelId="{C75C1F1B-F062-46D3-9FAE-F611E221750B}" type="presParOf" srcId="{73AB559A-31D1-487F-8D33-BA0DE3EE6C6A}" destId="{D89256C5-3A58-4C60-9D7B-FF3764429843}" srcOrd="2" destOrd="0" presId="urn:microsoft.com/office/officeart/2005/8/layout/hList3"/>
    <dgm:cxn modelId="{E28F7B1A-C255-4CB3-A562-E7FC2981BB7C}" type="presParOf" srcId="{73AB559A-31D1-487F-8D33-BA0DE3EE6C6A}" destId="{931F69F0-1FCB-4930-B374-FB82476EBE48}" srcOrd="3" destOrd="0" presId="urn:microsoft.com/office/officeart/2005/8/layout/hList3"/>
    <dgm:cxn modelId="{E8FE6157-75DC-4324-A46E-6E87D7FA13D9}" type="presParOf" srcId="{CF54AEB1-99FE-4305-B577-D86CF943BDD9}" destId="{9F93B5F7-2B16-4606-B88C-2390E7611E4B}" srcOrd="2" destOrd="0" presId="urn:microsoft.com/office/officeart/2005/8/layout/hList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5E3823-76C4-4839-85A8-B205E630033D}" type="doc">
      <dgm:prSet loTypeId="urn:microsoft.com/office/officeart/2005/8/layout/pyramid2" loCatId="pyramid" qsTypeId="urn:microsoft.com/office/officeart/2005/8/quickstyle/3d3" qsCatId="3D" csTypeId="urn:microsoft.com/office/officeart/2005/8/colors/accent2_2" csCatId="accent2" phldr="1"/>
      <dgm:spPr/>
    </dgm:pt>
    <dgm:pt modelId="{4F914BA1-C3F0-4C0A-A1FD-E47BE1FF391D}">
      <dgm:prSet phldrT="[Tex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Amazon ECS integration</a:t>
          </a:r>
        </a:p>
      </dgm:t>
    </dgm:pt>
    <dgm:pt modelId="{F825D9CA-75BB-489F-B7C7-FF775C3DE158}" type="parTrans" cxnId="{992C5145-E39D-4D58-8360-5954A3342C0A}">
      <dgm:prSet/>
      <dgm:spPr/>
      <dgm:t>
        <a:bodyPr/>
        <a:lstStyle/>
        <a:p>
          <a:endParaRPr lang="en-US" sz="2400" dirty="0"/>
        </a:p>
      </dgm:t>
    </dgm:pt>
    <dgm:pt modelId="{31826420-A59F-4A54-9CAC-4220FB00A081}" type="sibTrans" cxnId="{992C5145-E39D-4D58-8360-5954A3342C0A}">
      <dgm:prSet/>
      <dgm:spPr/>
      <dgm:t>
        <a:bodyPr/>
        <a:lstStyle/>
        <a:p>
          <a:endParaRPr lang="en-US" sz="2400" dirty="0"/>
        </a:p>
      </dgm:t>
    </dgm:pt>
    <dgm:pt modelId="{49AAE945-469A-4B0C-9A55-5CE97FA292D5}">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Docker support</a:t>
          </a:r>
        </a:p>
      </dgm:t>
    </dgm:pt>
    <dgm:pt modelId="{E85A3B7C-0C51-4C36-9D2B-E404B1A235B4}" type="parTrans" cxnId="{EDC17AE4-C041-472E-9F80-3417B79AF064}">
      <dgm:prSet/>
      <dgm:spPr/>
      <dgm:t>
        <a:bodyPr/>
        <a:lstStyle/>
        <a:p>
          <a:endParaRPr lang="en-US" sz="2400" dirty="0"/>
        </a:p>
      </dgm:t>
    </dgm:pt>
    <dgm:pt modelId="{2D567A9E-4953-4BF9-A1B9-C4859DDB5827}" type="sibTrans" cxnId="{EDC17AE4-C041-472E-9F80-3417B79AF064}">
      <dgm:prSet/>
      <dgm:spPr/>
      <dgm:t>
        <a:bodyPr/>
        <a:lstStyle/>
        <a:p>
          <a:endParaRPr lang="en-US" sz="2400" dirty="0"/>
        </a:p>
      </dgm:t>
    </dgm:pt>
    <dgm:pt modelId="{7130BEED-D988-4C05-ACEC-CD13F4814987}">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Team collaboration</a:t>
          </a:r>
        </a:p>
      </dgm:t>
    </dgm:pt>
    <dgm:pt modelId="{CF337D5C-70AD-48AE-8C24-59D70B1162DD}" type="parTrans" cxnId="{558DF1AA-7F0B-401C-931C-82C7465EC333}">
      <dgm:prSet/>
      <dgm:spPr/>
      <dgm:t>
        <a:bodyPr/>
        <a:lstStyle/>
        <a:p>
          <a:endParaRPr lang="en-US" sz="2400" dirty="0"/>
        </a:p>
      </dgm:t>
    </dgm:pt>
    <dgm:pt modelId="{0A5F8B0A-8BE0-4989-91DA-4CA92C3DBB40}" type="sibTrans" cxnId="{558DF1AA-7F0B-401C-931C-82C7465EC333}">
      <dgm:prSet/>
      <dgm:spPr/>
      <dgm:t>
        <a:bodyPr/>
        <a:lstStyle/>
        <a:p>
          <a:endParaRPr lang="en-US" sz="2400" dirty="0"/>
        </a:p>
      </dgm:t>
    </dgm:pt>
    <dgm:pt modelId="{D7BA72B6-4FD4-4D49-B2CF-2D9B164F21EE}">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Access control</a:t>
          </a:r>
        </a:p>
      </dgm:t>
    </dgm:pt>
    <dgm:pt modelId="{E00858C5-D992-45D4-8834-64D72EFCF5C6}" type="parTrans" cxnId="{8F3EC966-B1E3-40E8-9A1D-E776AA73D013}">
      <dgm:prSet/>
      <dgm:spPr/>
      <dgm:t>
        <a:bodyPr/>
        <a:lstStyle/>
        <a:p>
          <a:endParaRPr lang="en-US" sz="2400" dirty="0"/>
        </a:p>
      </dgm:t>
    </dgm:pt>
    <dgm:pt modelId="{193E8B7C-FCA7-44E9-A8AE-615261929CAE}" type="sibTrans" cxnId="{8F3EC966-B1E3-40E8-9A1D-E776AA73D013}">
      <dgm:prSet/>
      <dgm:spPr/>
      <dgm:t>
        <a:bodyPr/>
        <a:lstStyle/>
        <a:p>
          <a:endParaRPr lang="en-US" sz="2400" dirty="0"/>
        </a:p>
      </dgm:t>
    </dgm:pt>
    <dgm:pt modelId="{BBFF3345-66B9-4E50-A41F-1B7903855C0D}">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Third-party integrations</a:t>
          </a:r>
        </a:p>
      </dgm:t>
    </dgm:pt>
    <dgm:pt modelId="{97225D21-C78D-4557-B752-71F7BE2D912E}" type="parTrans" cxnId="{C32CB394-5FCB-4E9C-9B76-8E98E8461DA4}">
      <dgm:prSet/>
      <dgm:spPr/>
      <dgm:t>
        <a:bodyPr/>
        <a:lstStyle/>
        <a:p>
          <a:endParaRPr lang="en-US" sz="2400" dirty="0"/>
        </a:p>
      </dgm:t>
    </dgm:pt>
    <dgm:pt modelId="{198CFA75-0F18-4571-8640-0317E8B40765}" type="sibTrans" cxnId="{C32CB394-5FCB-4E9C-9B76-8E98E8461DA4}">
      <dgm:prSet/>
      <dgm:spPr/>
      <dgm:t>
        <a:bodyPr/>
        <a:lstStyle/>
        <a:p>
          <a:endParaRPr lang="en-US" sz="2400" dirty="0"/>
        </a:p>
      </dgm:t>
    </dgm:pt>
    <dgm:pt modelId="{99FA1CEB-B87C-44A5-AE1B-5A56331DA56C}" type="pres">
      <dgm:prSet presAssocID="{3D5E3823-76C4-4839-85A8-B205E630033D}" presName="compositeShape" presStyleCnt="0">
        <dgm:presLayoutVars>
          <dgm:dir/>
          <dgm:resizeHandles/>
        </dgm:presLayoutVars>
      </dgm:prSet>
      <dgm:spPr/>
    </dgm:pt>
    <dgm:pt modelId="{2588CCF8-82ED-4ACF-8A11-9C7F82CE981C}" type="pres">
      <dgm:prSet presAssocID="{3D5E3823-76C4-4839-85A8-B205E630033D}" presName="pyramid" presStyleLbl="node1" presStyleIdx="0" presStyleCnt="1"/>
      <dgm:spPr>
        <a:solidFill>
          <a:schemeClr val="accent1">
            <a:lumMod val="75000"/>
            <a:lumOff val="25000"/>
          </a:schemeClr>
        </a:solidFill>
      </dgm:spPr>
    </dgm:pt>
    <dgm:pt modelId="{F80D154B-A495-4346-9EBE-6685D2FA9E79}" type="pres">
      <dgm:prSet presAssocID="{3D5E3823-76C4-4839-85A8-B205E630033D}" presName="theList" presStyleCnt="0"/>
      <dgm:spPr/>
    </dgm:pt>
    <dgm:pt modelId="{4DFFE1A1-A53B-4A4C-AE73-70D09E4AC534}" type="pres">
      <dgm:prSet presAssocID="{4F914BA1-C3F0-4C0A-A1FD-E47BE1FF391D}" presName="aNode" presStyleLbl="fgAcc1" presStyleIdx="0" presStyleCnt="5">
        <dgm:presLayoutVars>
          <dgm:bulletEnabled val="1"/>
        </dgm:presLayoutVars>
      </dgm:prSet>
      <dgm:spPr/>
    </dgm:pt>
    <dgm:pt modelId="{07678235-849D-4E54-8680-0773AF300CC3}" type="pres">
      <dgm:prSet presAssocID="{4F914BA1-C3F0-4C0A-A1FD-E47BE1FF391D}" presName="aSpace" presStyleCnt="0"/>
      <dgm:spPr/>
    </dgm:pt>
    <dgm:pt modelId="{0D15FF8F-6824-44C6-9040-41C331442A42}" type="pres">
      <dgm:prSet presAssocID="{49AAE945-469A-4B0C-9A55-5CE97FA292D5}" presName="aNode" presStyleLbl="fgAcc1" presStyleIdx="1" presStyleCnt="5">
        <dgm:presLayoutVars>
          <dgm:bulletEnabled val="1"/>
        </dgm:presLayoutVars>
      </dgm:prSet>
      <dgm:spPr/>
    </dgm:pt>
    <dgm:pt modelId="{A94C5FB6-F23F-41E5-81BE-EC0BAD7CC4B7}" type="pres">
      <dgm:prSet presAssocID="{49AAE945-469A-4B0C-9A55-5CE97FA292D5}" presName="aSpace" presStyleCnt="0"/>
      <dgm:spPr/>
    </dgm:pt>
    <dgm:pt modelId="{8907B292-FACD-4FE8-BD96-1D241FB66492}" type="pres">
      <dgm:prSet presAssocID="{7130BEED-D988-4C05-ACEC-CD13F4814987}" presName="aNode" presStyleLbl="fgAcc1" presStyleIdx="2" presStyleCnt="5">
        <dgm:presLayoutVars>
          <dgm:bulletEnabled val="1"/>
        </dgm:presLayoutVars>
      </dgm:prSet>
      <dgm:spPr/>
    </dgm:pt>
    <dgm:pt modelId="{DB6563B5-80CE-4609-B46D-1FE8AF87D531}" type="pres">
      <dgm:prSet presAssocID="{7130BEED-D988-4C05-ACEC-CD13F4814987}" presName="aSpace" presStyleCnt="0"/>
      <dgm:spPr/>
    </dgm:pt>
    <dgm:pt modelId="{3C977000-F634-4606-B5FC-5AD8E067CE8E}" type="pres">
      <dgm:prSet presAssocID="{D7BA72B6-4FD4-4D49-B2CF-2D9B164F21EE}" presName="aNode" presStyleLbl="fgAcc1" presStyleIdx="3" presStyleCnt="5">
        <dgm:presLayoutVars>
          <dgm:bulletEnabled val="1"/>
        </dgm:presLayoutVars>
      </dgm:prSet>
      <dgm:spPr/>
    </dgm:pt>
    <dgm:pt modelId="{9644F08E-F6A3-4599-B8BF-7F3223AEB185}" type="pres">
      <dgm:prSet presAssocID="{D7BA72B6-4FD4-4D49-B2CF-2D9B164F21EE}" presName="aSpace" presStyleCnt="0"/>
      <dgm:spPr/>
    </dgm:pt>
    <dgm:pt modelId="{9CF015BD-5601-48B2-9CBD-D53D3A76B458}" type="pres">
      <dgm:prSet presAssocID="{BBFF3345-66B9-4E50-A41F-1B7903855C0D}" presName="aNode" presStyleLbl="fgAcc1" presStyleIdx="4" presStyleCnt="5">
        <dgm:presLayoutVars>
          <dgm:bulletEnabled val="1"/>
        </dgm:presLayoutVars>
      </dgm:prSet>
      <dgm:spPr/>
    </dgm:pt>
    <dgm:pt modelId="{16705F29-61C2-43A6-8826-F6AD0500510C}" type="pres">
      <dgm:prSet presAssocID="{BBFF3345-66B9-4E50-A41F-1B7903855C0D}" presName="aSpace" presStyleCnt="0"/>
      <dgm:spPr/>
    </dgm:pt>
  </dgm:ptLst>
  <dgm:cxnLst>
    <dgm:cxn modelId="{74B68508-C28A-4C58-8F87-A6143E0EA978}" type="presOf" srcId="{BBFF3345-66B9-4E50-A41F-1B7903855C0D}" destId="{9CF015BD-5601-48B2-9CBD-D53D3A76B458}" srcOrd="0" destOrd="0" presId="urn:microsoft.com/office/officeart/2005/8/layout/pyramid2"/>
    <dgm:cxn modelId="{69E99511-CD98-414D-867D-30094CA8509B}" type="presOf" srcId="{3D5E3823-76C4-4839-85A8-B205E630033D}" destId="{99FA1CEB-B87C-44A5-AE1B-5A56331DA56C}" srcOrd="0" destOrd="0" presId="urn:microsoft.com/office/officeart/2005/8/layout/pyramid2"/>
    <dgm:cxn modelId="{992C5145-E39D-4D58-8360-5954A3342C0A}" srcId="{3D5E3823-76C4-4839-85A8-B205E630033D}" destId="{4F914BA1-C3F0-4C0A-A1FD-E47BE1FF391D}" srcOrd="0" destOrd="0" parTransId="{F825D9CA-75BB-489F-B7C7-FF775C3DE158}" sibTransId="{31826420-A59F-4A54-9CAC-4220FB00A081}"/>
    <dgm:cxn modelId="{8F3EC966-B1E3-40E8-9A1D-E776AA73D013}" srcId="{3D5E3823-76C4-4839-85A8-B205E630033D}" destId="{D7BA72B6-4FD4-4D49-B2CF-2D9B164F21EE}" srcOrd="3" destOrd="0" parTransId="{E00858C5-D992-45D4-8834-64D72EFCF5C6}" sibTransId="{193E8B7C-FCA7-44E9-A8AE-615261929CAE}"/>
    <dgm:cxn modelId="{C32CB394-5FCB-4E9C-9B76-8E98E8461DA4}" srcId="{3D5E3823-76C4-4839-85A8-B205E630033D}" destId="{BBFF3345-66B9-4E50-A41F-1B7903855C0D}" srcOrd="4" destOrd="0" parTransId="{97225D21-C78D-4557-B752-71F7BE2D912E}" sibTransId="{198CFA75-0F18-4571-8640-0317E8B40765}"/>
    <dgm:cxn modelId="{D6B494A4-05EF-4A44-BABB-CFFB24E4E8FC}" type="presOf" srcId="{7130BEED-D988-4C05-ACEC-CD13F4814987}" destId="{8907B292-FACD-4FE8-BD96-1D241FB66492}" srcOrd="0" destOrd="0" presId="urn:microsoft.com/office/officeart/2005/8/layout/pyramid2"/>
    <dgm:cxn modelId="{558DF1AA-7F0B-401C-931C-82C7465EC333}" srcId="{3D5E3823-76C4-4839-85A8-B205E630033D}" destId="{7130BEED-D988-4C05-ACEC-CD13F4814987}" srcOrd="2" destOrd="0" parTransId="{CF337D5C-70AD-48AE-8C24-59D70B1162DD}" sibTransId="{0A5F8B0A-8BE0-4989-91DA-4CA92C3DBB40}"/>
    <dgm:cxn modelId="{0F6D3EB8-4BF0-4F13-84E3-14B7C407BAB3}" type="presOf" srcId="{49AAE945-469A-4B0C-9A55-5CE97FA292D5}" destId="{0D15FF8F-6824-44C6-9040-41C331442A42}" srcOrd="0" destOrd="0" presId="urn:microsoft.com/office/officeart/2005/8/layout/pyramid2"/>
    <dgm:cxn modelId="{4E8A1ABD-8B86-4731-818B-5A738FE054C0}" type="presOf" srcId="{D7BA72B6-4FD4-4D49-B2CF-2D9B164F21EE}" destId="{3C977000-F634-4606-B5FC-5AD8E067CE8E}" srcOrd="0" destOrd="0" presId="urn:microsoft.com/office/officeart/2005/8/layout/pyramid2"/>
    <dgm:cxn modelId="{B0E168DB-ED73-4D49-9009-D202A428C234}" type="presOf" srcId="{4F914BA1-C3F0-4C0A-A1FD-E47BE1FF391D}" destId="{4DFFE1A1-A53B-4A4C-AE73-70D09E4AC534}" srcOrd="0" destOrd="0" presId="urn:microsoft.com/office/officeart/2005/8/layout/pyramid2"/>
    <dgm:cxn modelId="{EDC17AE4-C041-472E-9F80-3417B79AF064}" srcId="{3D5E3823-76C4-4839-85A8-B205E630033D}" destId="{49AAE945-469A-4B0C-9A55-5CE97FA292D5}" srcOrd="1" destOrd="0" parTransId="{E85A3B7C-0C51-4C36-9D2B-E404B1A235B4}" sibTransId="{2D567A9E-4953-4BF9-A1B9-C4859DDB5827}"/>
    <dgm:cxn modelId="{4F0384E3-F0D6-480B-8414-4CDA90C3BB85}" type="presParOf" srcId="{99FA1CEB-B87C-44A5-AE1B-5A56331DA56C}" destId="{2588CCF8-82ED-4ACF-8A11-9C7F82CE981C}" srcOrd="0" destOrd="0" presId="urn:microsoft.com/office/officeart/2005/8/layout/pyramid2"/>
    <dgm:cxn modelId="{BF2639B2-8EFD-4503-A991-F89849BA02B6}" type="presParOf" srcId="{99FA1CEB-B87C-44A5-AE1B-5A56331DA56C}" destId="{F80D154B-A495-4346-9EBE-6685D2FA9E79}" srcOrd="1" destOrd="0" presId="urn:microsoft.com/office/officeart/2005/8/layout/pyramid2"/>
    <dgm:cxn modelId="{A2861747-03DB-4A9B-B967-38B647588DF4}" type="presParOf" srcId="{F80D154B-A495-4346-9EBE-6685D2FA9E79}" destId="{4DFFE1A1-A53B-4A4C-AE73-70D09E4AC534}" srcOrd="0" destOrd="0" presId="urn:microsoft.com/office/officeart/2005/8/layout/pyramid2"/>
    <dgm:cxn modelId="{389452D1-7E9B-427A-8989-9F681188A791}" type="presParOf" srcId="{F80D154B-A495-4346-9EBE-6685D2FA9E79}" destId="{07678235-849D-4E54-8680-0773AF300CC3}" srcOrd="1" destOrd="0" presId="urn:microsoft.com/office/officeart/2005/8/layout/pyramid2"/>
    <dgm:cxn modelId="{D3CE4764-23A9-46AF-A775-EFD6F3DB772D}" type="presParOf" srcId="{F80D154B-A495-4346-9EBE-6685D2FA9E79}" destId="{0D15FF8F-6824-44C6-9040-41C331442A42}" srcOrd="2" destOrd="0" presId="urn:microsoft.com/office/officeart/2005/8/layout/pyramid2"/>
    <dgm:cxn modelId="{6C628973-9765-49DA-8C77-5111BA106C2D}" type="presParOf" srcId="{F80D154B-A495-4346-9EBE-6685D2FA9E79}" destId="{A94C5FB6-F23F-41E5-81BE-EC0BAD7CC4B7}" srcOrd="3" destOrd="0" presId="urn:microsoft.com/office/officeart/2005/8/layout/pyramid2"/>
    <dgm:cxn modelId="{04C4E699-75D3-4A59-908F-C39133D964D4}" type="presParOf" srcId="{F80D154B-A495-4346-9EBE-6685D2FA9E79}" destId="{8907B292-FACD-4FE8-BD96-1D241FB66492}" srcOrd="4" destOrd="0" presId="urn:microsoft.com/office/officeart/2005/8/layout/pyramid2"/>
    <dgm:cxn modelId="{15138395-1A2C-49CE-A012-4DF0748E3D77}" type="presParOf" srcId="{F80D154B-A495-4346-9EBE-6685D2FA9E79}" destId="{DB6563B5-80CE-4609-B46D-1FE8AF87D531}" srcOrd="5" destOrd="0" presId="urn:microsoft.com/office/officeart/2005/8/layout/pyramid2"/>
    <dgm:cxn modelId="{8981C9C0-1BE6-43FE-8A01-83E0C30A167F}" type="presParOf" srcId="{F80D154B-A495-4346-9EBE-6685D2FA9E79}" destId="{3C977000-F634-4606-B5FC-5AD8E067CE8E}" srcOrd="6" destOrd="0" presId="urn:microsoft.com/office/officeart/2005/8/layout/pyramid2"/>
    <dgm:cxn modelId="{AE4249C8-34CC-4AB2-8858-BE76899C0CC7}" type="presParOf" srcId="{F80D154B-A495-4346-9EBE-6685D2FA9E79}" destId="{9644F08E-F6A3-4599-B8BF-7F3223AEB185}" srcOrd="7" destOrd="0" presId="urn:microsoft.com/office/officeart/2005/8/layout/pyramid2"/>
    <dgm:cxn modelId="{8BFDF812-9F7F-4F9E-B885-A5995AF2D65F}" type="presParOf" srcId="{F80D154B-A495-4346-9EBE-6685D2FA9E79}" destId="{9CF015BD-5601-48B2-9CBD-D53D3A76B458}" srcOrd="8" destOrd="0" presId="urn:microsoft.com/office/officeart/2005/8/layout/pyramid2"/>
    <dgm:cxn modelId="{F16AAC9B-04A2-4392-B666-AE693DB9AB9E}" type="presParOf" srcId="{F80D154B-A495-4346-9EBE-6685D2FA9E79}" destId="{16705F29-61C2-43A6-8826-F6AD0500510C}" srcOrd="9" destOrd="0" presId="urn:microsoft.com/office/officeart/2005/8/layout/pyramid2"/>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095A9B-2C84-4482-81A9-78BCFFB45E97}">
      <dsp:nvSpPr>
        <dsp:cNvPr id="0" name=""/>
        <dsp:cNvSpPr/>
      </dsp:nvSpPr>
      <dsp:spPr>
        <a:xfrm>
          <a:off x="0" y="0"/>
          <a:ext cx="4147668" cy="798651"/>
        </a:xfrm>
        <a:prstGeom prst="rect">
          <a:avLst/>
        </a:prstGeom>
        <a:solidFill>
          <a:schemeClr val="accent5">
            <a:lumMod val="20000"/>
            <a:lumOff val="80000"/>
          </a:schemeClr>
        </a:solidFill>
        <a:ln>
          <a:noFill/>
        </a:ln>
        <a:effectLst/>
        <a:scene3d>
          <a:camera prst="orthographicFront"/>
          <a:lightRig rig="threePt" dir="t">
            <a:rot lat="0" lon="0" rev="7500000"/>
          </a:lightRig>
        </a:scene3d>
        <a:sp3d prstMaterial="plastic">
          <a:bevelT w="127000" h="25400" prst="relaxedInset"/>
          <a:bevelB w="88900" h="121750" prst="angle"/>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rPr>
            <a:t>Containers have everything the software needs to run:</a:t>
          </a:r>
        </a:p>
      </dsp:txBody>
      <dsp:txXfrm>
        <a:off x="0" y="0"/>
        <a:ext cx="4147668" cy="798651"/>
      </dsp:txXfrm>
    </dsp:sp>
    <dsp:sp modelId="{2F54EFDB-08C2-417E-BFFC-8493C9EE257C}">
      <dsp:nvSpPr>
        <dsp:cNvPr id="0" name=""/>
        <dsp:cNvSpPr/>
      </dsp:nvSpPr>
      <dsp:spPr>
        <a:xfrm>
          <a:off x="0"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Libraries</a:t>
          </a:r>
        </a:p>
      </dsp:txBody>
      <dsp:txXfrm>
        <a:off x="0" y="798651"/>
        <a:ext cx="1036917" cy="1677168"/>
      </dsp:txXfrm>
    </dsp:sp>
    <dsp:sp modelId="{401A43B2-E82F-413C-BF15-1385C2210D64}">
      <dsp:nvSpPr>
        <dsp:cNvPr id="0" name=""/>
        <dsp:cNvSpPr/>
      </dsp:nvSpPr>
      <dsp:spPr>
        <a:xfrm>
          <a:off x="1036916"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System tools</a:t>
          </a:r>
        </a:p>
      </dsp:txBody>
      <dsp:txXfrm>
        <a:off x="1036916" y="798651"/>
        <a:ext cx="1036917" cy="1677168"/>
      </dsp:txXfrm>
    </dsp:sp>
    <dsp:sp modelId="{D89256C5-3A58-4C60-9D7B-FF3764429843}">
      <dsp:nvSpPr>
        <dsp:cNvPr id="0" name=""/>
        <dsp:cNvSpPr/>
      </dsp:nvSpPr>
      <dsp:spPr>
        <a:xfrm>
          <a:off x="2073833"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Code</a:t>
          </a:r>
        </a:p>
      </dsp:txBody>
      <dsp:txXfrm>
        <a:off x="2073833" y="798651"/>
        <a:ext cx="1036917" cy="1677168"/>
      </dsp:txXfrm>
    </dsp:sp>
    <dsp:sp modelId="{931F69F0-1FCB-4930-B374-FB82476EBE48}">
      <dsp:nvSpPr>
        <dsp:cNvPr id="0" name=""/>
        <dsp:cNvSpPr/>
      </dsp:nvSpPr>
      <dsp:spPr>
        <a:xfrm>
          <a:off x="3110751"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Runtime</a:t>
          </a:r>
        </a:p>
      </dsp:txBody>
      <dsp:txXfrm>
        <a:off x="3110751" y="798651"/>
        <a:ext cx="1036917" cy="1677168"/>
      </dsp:txXfrm>
    </dsp:sp>
    <dsp:sp modelId="{9F93B5F7-2B16-4606-B88C-2390E7611E4B}">
      <dsp:nvSpPr>
        <dsp:cNvPr id="0" name=""/>
        <dsp:cNvSpPr/>
      </dsp:nvSpPr>
      <dsp:spPr>
        <a:xfrm>
          <a:off x="0" y="2475819"/>
          <a:ext cx="4147668" cy="186352"/>
        </a:xfrm>
        <a:prstGeom prst="rect">
          <a:avLst/>
        </a:prstGeom>
        <a:solidFill>
          <a:schemeClr val="accent5">
            <a:lumMod val="20000"/>
            <a:lumOff val="80000"/>
          </a:schemeClr>
        </a:solidFill>
        <a:ln>
          <a:noFill/>
        </a:ln>
        <a:effectLst/>
        <a:scene3d>
          <a:camera prst="orthographicFront"/>
          <a:lightRig rig="threePt" dir="t">
            <a:rot lat="0" lon="0" rev="7500000"/>
          </a:lightRig>
        </a:scene3d>
        <a:sp3d prstMaterial="plastic">
          <a:bevelT w="127000" h="25400" prst="relaxedInset"/>
          <a:bevelB w="88900" h="121750" prst="angle"/>
        </a:sp3d>
      </dsp:spPr>
      <dsp:style>
        <a:lnRef idx="0">
          <a:scrgbClr r="0" g="0" b="0"/>
        </a:lnRef>
        <a:fillRef idx="1">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88CCF8-82ED-4ACF-8A11-9C7F82CE981C}">
      <dsp:nvSpPr>
        <dsp:cNvPr id="0" name=""/>
        <dsp:cNvSpPr/>
      </dsp:nvSpPr>
      <dsp:spPr>
        <a:xfrm>
          <a:off x="937191" y="0"/>
          <a:ext cx="4086823" cy="4086823"/>
        </a:xfrm>
        <a:prstGeom prst="triangle">
          <a:avLst/>
        </a:prstGeom>
        <a:solidFill>
          <a:schemeClr val="accent1">
            <a:lumMod val="75000"/>
            <a:lumOff val="2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DFFE1A1-A53B-4A4C-AE73-70D09E4AC534}">
      <dsp:nvSpPr>
        <dsp:cNvPr id="0" name=""/>
        <dsp:cNvSpPr/>
      </dsp:nvSpPr>
      <dsp:spPr>
        <a:xfrm>
          <a:off x="2980603" y="409081"/>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Amazon ECS integration</a:t>
          </a:r>
        </a:p>
      </dsp:txBody>
      <dsp:txXfrm>
        <a:off x="3008970" y="437448"/>
        <a:ext cx="2599700" cy="524361"/>
      </dsp:txXfrm>
    </dsp:sp>
    <dsp:sp modelId="{0D15FF8F-6824-44C6-9040-41C331442A42}">
      <dsp:nvSpPr>
        <dsp:cNvPr id="0" name=""/>
        <dsp:cNvSpPr/>
      </dsp:nvSpPr>
      <dsp:spPr>
        <a:xfrm>
          <a:off x="2980603" y="1062813"/>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Docker support</a:t>
          </a:r>
        </a:p>
      </dsp:txBody>
      <dsp:txXfrm>
        <a:off x="3008970" y="1091180"/>
        <a:ext cx="2599700" cy="524361"/>
      </dsp:txXfrm>
    </dsp:sp>
    <dsp:sp modelId="{8907B292-FACD-4FE8-BD96-1D241FB66492}">
      <dsp:nvSpPr>
        <dsp:cNvPr id="0" name=""/>
        <dsp:cNvSpPr/>
      </dsp:nvSpPr>
      <dsp:spPr>
        <a:xfrm>
          <a:off x="2980603" y="1716545"/>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Team collaboration</a:t>
          </a:r>
        </a:p>
      </dsp:txBody>
      <dsp:txXfrm>
        <a:off x="3008970" y="1744912"/>
        <a:ext cx="2599700" cy="524361"/>
      </dsp:txXfrm>
    </dsp:sp>
    <dsp:sp modelId="{3C977000-F634-4606-B5FC-5AD8E067CE8E}">
      <dsp:nvSpPr>
        <dsp:cNvPr id="0" name=""/>
        <dsp:cNvSpPr/>
      </dsp:nvSpPr>
      <dsp:spPr>
        <a:xfrm>
          <a:off x="2980603" y="2370277"/>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Access control</a:t>
          </a:r>
        </a:p>
      </dsp:txBody>
      <dsp:txXfrm>
        <a:off x="3008970" y="2398644"/>
        <a:ext cx="2599700" cy="524361"/>
      </dsp:txXfrm>
    </dsp:sp>
    <dsp:sp modelId="{9CF015BD-5601-48B2-9CBD-D53D3A76B458}">
      <dsp:nvSpPr>
        <dsp:cNvPr id="0" name=""/>
        <dsp:cNvSpPr/>
      </dsp:nvSpPr>
      <dsp:spPr>
        <a:xfrm>
          <a:off x="2980603" y="3024009"/>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Third-party integrations</a:t>
          </a:r>
        </a:p>
      </dsp:txBody>
      <dsp:txXfrm>
        <a:off x="3008970" y="3052376"/>
        <a:ext cx="2599700" cy="524361"/>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60</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7/3/2023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7/3/2023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7/3/2023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7/3/2023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7/3/2023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7/3/2023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7/3/2023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7/3/2023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7/3/2023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7/3/2023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7/3/2023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7/3/2023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6.svg"/><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6.svg"/><Relationship Id="rId7" Type="http://schemas.openxmlformats.org/officeDocument/2006/relationships/image" Target="../media/image15.png"/><Relationship Id="rId12"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0.svg"/><Relationship Id="rId11" Type="http://schemas.openxmlformats.org/officeDocument/2006/relationships/image" Target="../media/image21.png"/><Relationship Id="rId5" Type="http://schemas.openxmlformats.org/officeDocument/2006/relationships/image" Target="../media/image19.png"/><Relationship Id="rId10" Type="http://schemas.openxmlformats.org/officeDocument/2006/relationships/image" Target="../media/image18.svg"/><Relationship Id="rId4" Type="http://schemas.openxmlformats.org/officeDocument/2006/relationships/image" Target="../media/image7.png"/><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6.svg"/><Relationship Id="rId7"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6.svg"/><Relationship Id="rId7"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7.png"/><Relationship Id="rId9"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https://docs.aws.amazon.com/AWSEC2/latest/UserGuide/instance-types.html#instance-networking-storage" TargetMode="External"/><Relationship Id="rId5" Type="http://schemas.openxmlformats.org/officeDocument/2006/relationships/hyperlink" Target="https://aws.amazon.com/ec2/instance-types/" TargetMode="Externa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34.svg"/><Relationship Id="rId13" Type="http://schemas.openxmlformats.org/officeDocument/2006/relationships/image" Target="../media/image37.png"/><Relationship Id="rId3" Type="http://schemas.openxmlformats.org/officeDocument/2006/relationships/image" Target="../media/image6.svg"/><Relationship Id="rId7" Type="http://schemas.openxmlformats.org/officeDocument/2006/relationships/image" Target="../media/image33.png"/><Relationship Id="rId12" Type="http://schemas.openxmlformats.org/officeDocument/2006/relationships/image" Target="../media/image36.svg"/><Relationship Id="rId2" Type="http://schemas.openxmlformats.org/officeDocument/2006/relationships/image" Target="../media/image5.png"/><Relationship Id="rId16" Type="http://schemas.openxmlformats.org/officeDocument/2006/relationships/image" Target="../media/image22.svg"/><Relationship Id="rId1" Type="http://schemas.openxmlformats.org/officeDocument/2006/relationships/slideLayout" Target="../slideLayouts/slideLayout2.xml"/><Relationship Id="rId6" Type="http://schemas.openxmlformats.org/officeDocument/2006/relationships/image" Target="../media/image32.svg"/><Relationship Id="rId11" Type="http://schemas.openxmlformats.org/officeDocument/2006/relationships/image" Target="../media/image35.png"/><Relationship Id="rId5" Type="http://schemas.openxmlformats.org/officeDocument/2006/relationships/image" Target="../media/image31.png"/><Relationship Id="rId15" Type="http://schemas.openxmlformats.org/officeDocument/2006/relationships/image" Target="../media/image21.png"/><Relationship Id="rId10" Type="http://schemas.openxmlformats.org/officeDocument/2006/relationships/image" Target="../media/image18.svg"/><Relationship Id="rId4" Type="http://schemas.openxmlformats.org/officeDocument/2006/relationships/image" Target="../media/image7.png"/><Relationship Id="rId9" Type="http://schemas.openxmlformats.org/officeDocument/2006/relationships/image" Target="../media/image17.png"/><Relationship Id="rId14" Type="http://schemas.openxmlformats.org/officeDocument/2006/relationships/image" Target="../media/image38.svg"/></Relationships>
</file>

<file path=ppt/slides/_rels/slide17.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6.svg"/><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0.svg"/><Relationship Id="rId5" Type="http://schemas.openxmlformats.org/officeDocument/2006/relationships/image" Target="../media/image39.png"/><Relationship Id="rId10" Type="http://schemas.openxmlformats.org/officeDocument/2006/relationships/image" Target="../media/image42.svg"/><Relationship Id="rId4" Type="http://schemas.openxmlformats.org/officeDocument/2006/relationships/image" Target="../media/image7.png"/><Relationship Id="rId9" Type="http://schemas.openxmlformats.org/officeDocument/2006/relationships/image" Target="../media/image41.png"/></Relationships>
</file>

<file path=ppt/slides/_rels/slide18.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6.svg"/><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6.svg"/><Relationship Id="rId7"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48.svg"/><Relationship Id="rId13" Type="http://schemas.openxmlformats.org/officeDocument/2006/relationships/image" Target="../media/image53.png"/><Relationship Id="rId3" Type="http://schemas.openxmlformats.org/officeDocument/2006/relationships/image" Target="../media/image6.svg"/><Relationship Id="rId7" Type="http://schemas.openxmlformats.org/officeDocument/2006/relationships/image" Target="../media/image47.png"/><Relationship Id="rId12" Type="http://schemas.openxmlformats.org/officeDocument/2006/relationships/image" Target="../media/image52.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8.svg"/><Relationship Id="rId11" Type="http://schemas.openxmlformats.org/officeDocument/2006/relationships/image" Target="../media/image51.png"/><Relationship Id="rId5" Type="http://schemas.openxmlformats.org/officeDocument/2006/relationships/image" Target="../media/image17.png"/><Relationship Id="rId10" Type="http://schemas.openxmlformats.org/officeDocument/2006/relationships/image" Target="../media/image50.svg"/><Relationship Id="rId4" Type="http://schemas.openxmlformats.org/officeDocument/2006/relationships/image" Target="../media/image7.png"/><Relationship Id="rId9" Type="http://schemas.openxmlformats.org/officeDocument/2006/relationships/image" Target="../media/image49.png"/><Relationship Id="rId14" Type="http://schemas.openxmlformats.org/officeDocument/2006/relationships/image" Target="../media/image54.svg"/></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6.svg"/><Relationship Id="rId7"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openxmlformats.org/officeDocument/2006/relationships/image" Target="../media/image62.svg"/><Relationship Id="rId13" Type="http://schemas.openxmlformats.org/officeDocument/2006/relationships/image" Target="../media/image53.png"/><Relationship Id="rId18" Type="http://schemas.openxmlformats.org/officeDocument/2006/relationships/image" Target="../media/image66.png"/><Relationship Id="rId3" Type="http://schemas.openxmlformats.org/officeDocument/2006/relationships/image" Target="../media/image6.svg"/><Relationship Id="rId7" Type="http://schemas.openxmlformats.org/officeDocument/2006/relationships/image" Target="../media/image61.png"/><Relationship Id="rId12" Type="http://schemas.openxmlformats.org/officeDocument/2006/relationships/image" Target="../media/image64.svg"/><Relationship Id="rId17" Type="http://schemas.openxmlformats.org/officeDocument/2006/relationships/hyperlink" Target="https://aws.amazon.com/quickstart/architecture/sql/" TargetMode="External"/><Relationship Id="rId2" Type="http://schemas.openxmlformats.org/officeDocument/2006/relationships/image" Target="../media/image5.png"/><Relationship Id="rId16" Type="http://schemas.openxmlformats.org/officeDocument/2006/relationships/image" Target="../media/image65.png"/><Relationship Id="rId1" Type="http://schemas.openxmlformats.org/officeDocument/2006/relationships/slideLayout" Target="../slideLayouts/slideLayout2.xml"/><Relationship Id="rId6" Type="http://schemas.openxmlformats.org/officeDocument/2006/relationships/image" Target="../media/image13.svg"/><Relationship Id="rId11" Type="http://schemas.openxmlformats.org/officeDocument/2006/relationships/image" Target="../media/image63.png"/><Relationship Id="rId5" Type="http://schemas.openxmlformats.org/officeDocument/2006/relationships/image" Target="../media/image12.png"/><Relationship Id="rId15" Type="http://schemas.openxmlformats.org/officeDocument/2006/relationships/hyperlink" Target="https://www.youtube.com/watch?v=UYy-UeQ29jo&amp;did=ta_card&amp;trk=ta_card" TargetMode="External"/><Relationship Id="rId10" Type="http://schemas.openxmlformats.org/officeDocument/2006/relationships/image" Target="../media/image32.svg"/><Relationship Id="rId4" Type="http://schemas.openxmlformats.org/officeDocument/2006/relationships/image" Target="../media/image7.png"/><Relationship Id="rId9" Type="http://schemas.openxmlformats.org/officeDocument/2006/relationships/image" Target="../media/image31.png"/><Relationship Id="rId14" Type="http://schemas.openxmlformats.org/officeDocument/2006/relationships/image" Target="../media/image54.svg"/></Relationships>
</file>

<file path=ppt/slides/_rels/slide2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hyperlink" Target="https://aws.amazon.com/free/" TargetMode="Externa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svg"/><Relationship Id="rId7" Type="http://schemas.openxmlformats.org/officeDocument/2006/relationships/image" Target="../media/image6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svg"/><Relationship Id="rId7" Type="http://schemas.openxmlformats.org/officeDocument/2006/relationships/image" Target="../media/image6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svg"/><Relationship Id="rId7" Type="http://schemas.openxmlformats.org/officeDocument/2006/relationships/image" Target="../media/image7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png"/><Relationship Id="rId9" Type="http://schemas.openxmlformats.org/officeDocument/2006/relationships/image" Target="../media/image75.png"/></Relationships>
</file>

<file path=ppt/slides/_rels/slide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4.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5.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78.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svg"/><Relationship Id="rId7" Type="http://schemas.openxmlformats.org/officeDocument/2006/relationships/diagramQuickStyle" Target="../diagrams/quickStyle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Layout" Target="../diagrams/layout1.xml"/><Relationship Id="rId11" Type="http://schemas.openxmlformats.org/officeDocument/2006/relationships/image" Target="../media/image80.svg"/><Relationship Id="rId5" Type="http://schemas.openxmlformats.org/officeDocument/2006/relationships/diagramData" Target="../diagrams/data1.xml"/><Relationship Id="rId10" Type="http://schemas.openxmlformats.org/officeDocument/2006/relationships/image" Target="../media/image79.png"/><Relationship Id="rId4" Type="http://schemas.openxmlformats.org/officeDocument/2006/relationships/image" Target="../media/image7.png"/><Relationship Id="rId9" Type="http://schemas.microsoft.com/office/2007/relationships/diagramDrawing" Target="../diagrams/drawing1.xml"/></Relationships>
</file>

<file path=ppt/slides/_rels/slide4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2.svg"/><Relationship Id="rId5" Type="http://schemas.openxmlformats.org/officeDocument/2006/relationships/image" Target="../media/image81.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image" Target="../media/image80.svg"/><Relationship Id="rId3" Type="http://schemas.openxmlformats.org/officeDocument/2006/relationships/image" Target="../media/image6.svg"/><Relationship Id="rId7" Type="http://schemas.openxmlformats.org/officeDocument/2006/relationships/image" Target="../media/image79.png"/><Relationship Id="rId12" Type="http://schemas.openxmlformats.org/officeDocument/2006/relationships/image" Target="../media/image82.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8.svg"/><Relationship Id="rId11" Type="http://schemas.openxmlformats.org/officeDocument/2006/relationships/image" Target="../media/image81.png"/><Relationship Id="rId5" Type="http://schemas.openxmlformats.org/officeDocument/2006/relationships/image" Target="../media/image17.png"/><Relationship Id="rId10" Type="http://schemas.openxmlformats.org/officeDocument/2006/relationships/image" Target="../media/image84.svg"/><Relationship Id="rId4" Type="http://schemas.openxmlformats.org/officeDocument/2006/relationships/image" Target="../media/image7.png"/><Relationship Id="rId9" Type="http://schemas.openxmlformats.org/officeDocument/2006/relationships/image" Target="../media/image83.png"/></Relationships>
</file>

<file path=ppt/slides/_rels/slide4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6.svg"/><Relationship Id="rId5" Type="http://schemas.openxmlformats.org/officeDocument/2006/relationships/image" Target="../media/image85.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8" Type="http://schemas.openxmlformats.org/officeDocument/2006/relationships/image" Target="../media/image90.svg"/><Relationship Id="rId13" Type="http://schemas.openxmlformats.org/officeDocument/2006/relationships/diagramQuickStyle" Target="../diagrams/quickStyle2.xml"/><Relationship Id="rId3" Type="http://schemas.openxmlformats.org/officeDocument/2006/relationships/image" Target="../media/image6.svg"/><Relationship Id="rId7" Type="http://schemas.openxmlformats.org/officeDocument/2006/relationships/image" Target="../media/image89.png"/><Relationship Id="rId12" Type="http://schemas.openxmlformats.org/officeDocument/2006/relationships/diagramLayout" Target="../diagrams/layout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8.svg"/><Relationship Id="rId11" Type="http://schemas.openxmlformats.org/officeDocument/2006/relationships/diagramData" Target="../diagrams/data2.xml"/><Relationship Id="rId5" Type="http://schemas.openxmlformats.org/officeDocument/2006/relationships/image" Target="../media/image87.png"/><Relationship Id="rId15" Type="http://schemas.microsoft.com/office/2007/relationships/diagramDrawing" Target="../diagrams/drawing2.xml"/><Relationship Id="rId10" Type="http://schemas.openxmlformats.org/officeDocument/2006/relationships/image" Target="../media/image92.svg"/><Relationship Id="rId4" Type="http://schemas.openxmlformats.org/officeDocument/2006/relationships/image" Target="../media/image7.png"/><Relationship Id="rId9" Type="http://schemas.openxmlformats.org/officeDocument/2006/relationships/image" Target="../media/image91.png"/><Relationship Id="rId14" Type="http://schemas.openxmlformats.org/officeDocument/2006/relationships/diagramColors" Target="../diagrams/colors2.xml"/></Relationships>
</file>

<file path=ppt/slides/_rels/slide4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95.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6.svg"/><Relationship Id="rId7" Type="http://schemas.openxmlformats.org/officeDocument/2006/relationships/image" Target="../media/image98.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7.png"/><Relationship Id="rId11" Type="http://schemas.openxmlformats.org/officeDocument/2006/relationships/image" Target="../media/image102.svg"/><Relationship Id="rId5" Type="http://schemas.openxmlformats.org/officeDocument/2006/relationships/image" Target="../media/image96.png"/><Relationship Id="rId10" Type="http://schemas.openxmlformats.org/officeDocument/2006/relationships/image" Target="../media/image101.png"/><Relationship Id="rId4" Type="http://schemas.openxmlformats.org/officeDocument/2006/relationships/image" Target="../media/image7.png"/><Relationship Id="rId9" Type="http://schemas.openxmlformats.org/officeDocument/2006/relationships/image" Target="../media/image100.png"/></Relationships>
</file>

<file path=ppt/slides/_rels/slide51.xml.rels><?xml version="1.0" encoding="UTF-8" standalone="yes"?>
<Relationships xmlns="http://schemas.openxmlformats.org/package/2006/relationships"><Relationship Id="rId8" Type="http://schemas.openxmlformats.org/officeDocument/2006/relationships/image" Target="../media/image104.svg"/><Relationship Id="rId13" Type="http://schemas.openxmlformats.org/officeDocument/2006/relationships/image" Target="../media/image109.png"/><Relationship Id="rId18" Type="http://schemas.openxmlformats.org/officeDocument/2006/relationships/image" Target="../media/image114.svg"/><Relationship Id="rId3" Type="http://schemas.openxmlformats.org/officeDocument/2006/relationships/image" Target="../media/image6.svg"/><Relationship Id="rId21" Type="http://schemas.openxmlformats.org/officeDocument/2006/relationships/image" Target="../media/image117.png"/><Relationship Id="rId7" Type="http://schemas.openxmlformats.org/officeDocument/2006/relationships/image" Target="../media/image103.png"/><Relationship Id="rId12" Type="http://schemas.openxmlformats.org/officeDocument/2006/relationships/image" Target="../media/image108.svg"/><Relationship Id="rId17" Type="http://schemas.openxmlformats.org/officeDocument/2006/relationships/image" Target="../media/image113.png"/><Relationship Id="rId2" Type="http://schemas.openxmlformats.org/officeDocument/2006/relationships/image" Target="../media/image5.png"/><Relationship Id="rId16" Type="http://schemas.openxmlformats.org/officeDocument/2006/relationships/image" Target="../media/image112.svg"/><Relationship Id="rId20" Type="http://schemas.openxmlformats.org/officeDocument/2006/relationships/image" Target="../media/image116.svg"/><Relationship Id="rId1" Type="http://schemas.openxmlformats.org/officeDocument/2006/relationships/slideLayout" Target="../slideLayouts/slideLayout2.xml"/><Relationship Id="rId6" Type="http://schemas.openxmlformats.org/officeDocument/2006/relationships/image" Target="../media/image95.svg"/><Relationship Id="rId11" Type="http://schemas.openxmlformats.org/officeDocument/2006/relationships/image" Target="../media/image107.png"/><Relationship Id="rId5" Type="http://schemas.openxmlformats.org/officeDocument/2006/relationships/image" Target="../media/image94.png"/><Relationship Id="rId15" Type="http://schemas.openxmlformats.org/officeDocument/2006/relationships/image" Target="../media/image111.png"/><Relationship Id="rId10" Type="http://schemas.openxmlformats.org/officeDocument/2006/relationships/image" Target="../media/image106.svg"/><Relationship Id="rId19" Type="http://schemas.openxmlformats.org/officeDocument/2006/relationships/image" Target="../media/image115.png"/><Relationship Id="rId4" Type="http://schemas.openxmlformats.org/officeDocument/2006/relationships/image" Target="../media/image7.png"/><Relationship Id="rId9" Type="http://schemas.openxmlformats.org/officeDocument/2006/relationships/image" Target="../media/image105.png"/><Relationship Id="rId14" Type="http://schemas.openxmlformats.org/officeDocument/2006/relationships/image" Target="../media/image110.svg"/><Relationship Id="rId22" Type="http://schemas.openxmlformats.org/officeDocument/2006/relationships/image" Target="../media/image118.svg"/></Relationships>
</file>

<file path=ppt/slides/_rels/slide52.xml.rels><?xml version="1.0" encoding="UTF-8" standalone="yes"?>
<Relationships xmlns="http://schemas.openxmlformats.org/package/2006/relationships"><Relationship Id="rId8" Type="http://schemas.openxmlformats.org/officeDocument/2006/relationships/image" Target="../media/image120.png"/><Relationship Id="rId13" Type="http://schemas.openxmlformats.org/officeDocument/2006/relationships/image" Target="../media/image123.svg"/><Relationship Id="rId3" Type="http://schemas.openxmlformats.org/officeDocument/2006/relationships/image" Target="../media/image6.svg"/><Relationship Id="rId7" Type="http://schemas.openxmlformats.org/officeDocument/2006/relationships/image" Target="../media/image104.svg"/><Relationship Id="rId12" Type="http://schemas.openxmlformats.org/officeDocument/2006/relationships/image" Target="../media/image122.png"/><Relationship Id="rId17" Type="http://schemas.openxmlformats.org/officeDocument/2006/relationships/image" Target="../media/image95.svg"/><Relationship Id="rId2" Type="http://schemas.openxmlformats.org/officeDocument/2006/relationships/image" Target="../media/image5.png"/><Relationship Id="rId16" Type="http://schemas.openxmlformats.org/officeDocument/2006/relationships/image" Target="../media/image94.png"/><Relationship Id="rId1" Type="http://schemas.openxmlformats.org/officeDocument/2006/relationships/slideLayout" Target="../slideLayouts/slideLayout2.xml"/><Relationship Id="rId6" Type="http://schemas.openxmlformats.org/officeDocument/2006/relationships/image" Target="../media/image103.png"/><Relationship Id="rId11" Type="http://schemas.openxmlformats.org/officeDocument/2006/relationships/image" Target="../media/image40.svg"/><Relationship Id="rId5" Type="http://schemas.openxmlformats.org/officeDocument/2006/relationships/image" Target="../media/image119.png"/><Relationship Id="rId15" Type="http://schemas.openxmlformats.org/officeDocument/2006/relationships/image" Target="../media/image106.svg"/><Relationship Id="rId10" Type="http://schemas.openxmlformats.org/officeDocument/2006/relationships/image" Target="../media/image39.png"/><Relationship Id="rId4" Type="http://schemas.openxmlformats.org/officeDocument/2006/relationships/image" Target="../media/image7.png"/><Relationship Id="rId9" Type="http://schemas.openxmlformats.org/officeDocument/2006/relationships/image" Target="../media/image121.svg"/><Relationship Id="rId14" Type="http://schemas.openxmlformats.org/officeDocument/2006/relationships/image" Target="../media/image105.png"/></Relationships>
</file>

<file path=ppt/slides/_rels/slide53.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128.svg"/><Relationship Id="rId3" Type="http://schemas.openxmlformats.org/officeDocument/2006/relationships/image" Target="../media/image6.svg"/><Relationship Id="rId7" Type="http://schemas.openxmlformats.org/officeDocument/2006/relationships/image" Target="../media/image95.svg"/><Relationship Id="rId12" Type="http://schemas.openxmlformats.org/officeDocument/2006/relationships/image" Target="../media/image12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4.png"/><Relationship Id="rId11" Type="http://schemas.openxmlformats.org/officeDocument/2006/relationships/image" Target="../media/image126.svg"/><Relationship Id="rId5" Type="http://schemas.openxmlformats.org/officeDocument/2006/relationships/image" Target="../media/image124.png"/><Relationship Id="rId10" Type="http://schemas.openxmlformats.org/officeDocument/2006/relationships/image" Target="../media/image125.png"/><Relationship Id="rId4" Type="http://schemas.openxmlformats.org/officeDocument/2006/relationships/image" Target="../media/image7.png"/><Relationship Id="rId9" Type="http://schemas.openxmlformats.org/officeDocument/2006/relationships/image" Target="../media/image40.svg"/></Relationships>
</file>

<file path=ppt/slides/_rels/slide54.xml.rels><?xml version="1.0" encoding="UTF-8" standalone="yes"?>
<Relationships xmlns="http://schemas.openxmlformats.org/package/2006/relationships"><Relationship Id="rId8" Type="http://schemas.openxmlformats.org/officeDocument/2006/relationships/image" Target="../media/image130.png"/><Relationship Id="rId13" Type="http://schemas.openxmlformats.org/officeDocument/2006/relationships/image" Target="../media/image104.svg"/><Relationship Id="rId3" Type="http://schemas.openxmlformats.org/officeDocument/2006/relationships/image" Target="../media/image6.svg"/><Relationship Id="rId7" Type="http://schemas.openxmlformats.org/officeDocument/2006/relationships/image" Target="../media/image129.png"/><Relationship Id="rId12" Type="http://schemas.openxmlformats.org/officeDocument/2006/relationships/image" Target="../media/image103.png"/><Relationship Id="rId17" Type="http://schemas.openxmlformats.org/officeDocument/2006/relationships/image" Target="../media/image40.svg"/><Relationship Id="rId2" Type="http://schemas.openxmlformats.org/officeDocument/2006/relationships/image" Target="../media/image5.png"/><Relationship Id="rId16"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42.svg"/><Relationship Id="rId11" Type="http://schemas.openxmlformats.org/officeDocument/2006/relationships/image" Target="../media/image32.svg"/><Relationship Id="rId5" Type="http://schemas.openxmlformats.org/officeDocument/2006/relationships/image" Target="../media/image41.png"/><Relationship Id="rId15" Type="http://schemas.openxmlformats.org/officeDocument/2006/relationships/image" Target="../media/image95.svg"/><Relationship Id="rId10" Type="http://schemas.openxmlformats.org/officeDocument/2006/relationships/image" Target="../media/image31.png"/><Relationship Id="rId4" Type="http://schemas.openxmlformats.org/officeDocument/2006/relationships/image" Target="../media/image7.png"/><Relationship Id="rId9" Type="http://schemas.openxmlformats.org/officeDocument/2006/relationships/image" Target="../media/image131.png"/><Relationship Id="rId14" Type="http://schemas.openxmlformats.org/officeDocument/2006/relationships/image" Target="../media/image94.png"/></Relationships>
</file>

<file path=ppt/slides/_rels/slide5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hyperlink" Target="https://docs.aws.amazon.com/lambda/latest/dg/gettingstarted-limits.html" TargetMode="External"/><Relationship Id="rId4" Type="http://schemas.openxmlformats.org/officeDocument/2006/relationships/image" Target="../media/image7.png"/></Relationships>
</file>

<file path=ppt/slides/_rels/slide5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33.svg"/><Relationship Id="rId5" Type="http://schemas.openxmlformats.org/officeDocument/2006/relationships/image" Target="../media/image132.png"/><Relationship Id="rId4" Type="http://schemas.openxmlformats.org/officeDocument/2006/relationships/image" Target="../media/image7.png"/></Relationships>
</file>

<file path=ppt/slides/_rels/slide5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4.png"/><Relationship Id="rId4" Type="http://schemas.openxmlformats.org/officeDocument/2006/relationships/image" Target="../media/image7.png"/></Relationships>
</file>

<file path=ppt/slides/_rels/slide59.xml.rels><?xml version="1.0" encoding="UTF-8" standalone="yes"?>
<Relationships xmlns="http://schemas.openxmlformats.org/package/2006/relationships"><Relationship Id="rId8" Type="http://schemas.openxmlformats.org/officeDocument/2006/relationships/image" Target="../media/image138.png"/><Relationship Id="rId3" Type="http://schemas.openxmlformats.org/officeDocument/2006/relationships/image" Target="../media/image6.svg"/><Relationship Id="rId7" Type="http://schemas.openxmlformats.org/officeDocument/2006/relationships/image" Target="../media/image13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36.png"/><Relationship Id="rId5" Type="http://schemas.openxmlformats.org/officeDocument/2006/relationships/image" Target="../media/image135.png"/><Relationship Id="rId4" Type="http://schemas.openxmlformats.org/officeDocument/2006/relationships/image" Target="../media/image7.png"/></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3132902"/>
            <a:ext cx="8795188"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 y="4689763"/>
            <a:ext cx="7208669" cy="5232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3 – </a:t>
            </a: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Ibrahim Gomaa</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3494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1873188" y="1071476"/>
            <a:ext cx="9303798"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3:</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AWS Foundational </a:t>
            </a:r>
            <a:r>
              <a:rPr lang="en-US" dirty="0">
                <a:latin typeface="Times New Roman" panose="02020603050405020304" pitchFamily="18" charset="0"/>
              </a:rPr>
              <a:t>S</a:t>
            </a:r>
            <a:r>
              <a:rPr lang="en-US" sz="2800" dirty="0">
                <a:latin typeface="Times New Roman" panose="02020603050405020304" pitchFamily="18" charset="0"/>
              </a:rPr>
              <a:t>ervices - Compute </a:t>
            </a: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14942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 – AWS Foundational Services - Compute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40645" y="6260451"/>
            <a:ext cx="2134705"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r>
              <a:rPr lang="en-US" sz="1800" dirty="0">
                <a:latin typeface="Times New Roman" panose="02020603050405020304" pitchFamily="18" charset="0"/>
                <a:cs typeface="Times New Roman" panose="02020603050405020304" pitchFamily="18" charset="0"/>
              </a:rPr>
              <a:t>Compute services overview</a:t>
            </a:r>
          </a:p>
          <a:p>
            <a:r>
              <a:rPr lang="en-US" sz="1800" dirty="0">
                <a:latin typeface="Times New Roman" panose="02020603050405020304" pitchFamily="18" charset="0"/>
                <a:cs typeface="Times New Roman" panose="02020603050405020304" pitchFamily="18" charset="0"/>
              </a:rPr>
              <a:t>Amazon EC2</a:t>
            </a:r>
          </a:p>
          <a:p>
            <a:r>
              <a:rPr lang="en-US" sz="1800" dirty="0">
                <a:latin typeface="Times New Roman" panose="02020603050405020304" pitchFamily="18" charset="0"/>
                <a:cs typeface="Times New Roman" panose="02020603050405020304" pitchFamily="18" charset="0"/>
              </a:rPr>
              <a:t>Amazon EC2 cost optimization</a:t>
            </a:r>
          </a:p>
          <a:p>
            <a:r>
              <a:rPr lang="en-US" sz="1800" dirty="0">
                <a:latin typeface="Times New Roman" panose="02020603050405020304" pitchFamily="18" charset="0"/>
                <a:cs typeface="Times New Roman" panose="02020603050405020304" pitchFamily="18" charset="0"/>
              </a:rPr>
              <a:t>Container services</a:t>
            </a:r>
          </a:p>
          <a:p>
            <a:r>
              <a:rPr lang="en-US" sz="1800" dirty="0">
                <a:latin typeface="Times New Roman" panose="02020603050405020304" pitchFamily="18" charset="0"/>
                <a:cs typeface="Times New Roman" panose="02020603050405020304" pitchFamily="18" charset="0"/>
              </a:rPr>
              <a:t>Introduction to AWS Lambda</a:t>
            </a:r>
          </a:p>
          <a:p>
            <a:r>
              <a:rPr lang="en-US" sz="1800" dirty="0">
                <a:latin typeface="Times New Roman" panose="02020603050405020304" pitchFamily="18" charset="0"/>
                <a:cs typeface="Times New Roman" panose="02020603050405020304" pitchFamily="18" charset="0"/>
              </a:rPr>
              <a:t>Introduction to AWS Elastic Beanstalk</a:t>
            </a:r>
          </a:p>
          <a:p>
            <a:endParaRPr lang="en-US" sz="2000" dirty="0"/>
          </a:p>
        </p:txBody>
      </p:sp>
      <p:sp>
        <p:nvSpPr>
          <p:cNvPr id="8" name="Content Placeholder 5">
            <a:extLst>
              <a:ext uri="{FF2B5EF4-FFF2-40B4-BE49-F238E27FC236}">
                <a16:creationId xmlns:a16="http://schemas.microsoft.com/office/drawing/2014/main" id="{4B4705BF-5D75-B65F-DA80-3B7EDE0F5431}"/>
              </a:ext>
            </a:extLst>
          </p:cNvPr>
          <p:cNvSpPr txBox="1">
            <a:spLocks/>
          </p:cNvSpPr>
          <p:nvPr/>
        </p:nvSpPr>
        <p:spPr>
          <a:xfrm>
            <a:off x="6257601" y="1676782"/>
            <a:ext cx="5504688" cy="38636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Activities</a:t>
            </a:r>
          </a:p>
          <a:p>
            <a:r>
              <a:rPr lang="en-US" sz="1800" dirty="0">
                <a:latin typeface="Times New Roman" panose="02020603050405020304" pitchFamily="18" charset="0"/>
                <a:cs typeface="Times New Roman" panose="02020603050405020304" pitchFamily="18" charset="0"/>
              </a:rPr>
              <a:t>Amazon EC2 versus Managed Service</a:t>
            </a:r>
          </a:p>
          <a:p>
            <a:endParaRPr lang="en-US" sz="18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Demo</a:t>
            </a:r>
          </a:p>
          <a:p>
            <a:r>
              <a:rPr lang="en-US" sz="1800" dirty="0">
                <a:latin typeface="Times New Roman" panose="02020603050405020304" pitchFamily="18" charset="0"/>
                <a:cs typeface="Times New Roman" panose="02020603050405020304" pitchFamily="18" charset="0"/>
              </a:rPr>
              <a:t>Recorded demonstration of Amazon EC2</a:t>
            </a:r>
          </a:p>
          <a:p>
            <a:endParaRPr lang="en-US" sz="18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Lab</a:t>
            </a:r>
          </a:p>
          <a:p>
            <a:r>
              <a:rPr lang="en-US" sz="1800" dirty="0">
                <a:latin typeface="Times New Roman" panose="02020603050405020304" pitchFamily="18" charset="0"/>
                <a:cs typeface="Times New Roman" panose="02020603050405020304" pitchFamily="18" charset="0"/>
              </a:rPr>
              <a:t>Introduction to Amazon EC2</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dirty="0"/>
          </a:p>
        </p:txBody>
      </p:sp>
      <p:grpSp>
        <p:nvGrpSpPr>
          <p:cNvPr id="9" name="Group 8">
            <a:extLst>
              <a:ext uri="{FF2B5EF4-FFF2-40B4-BE49-F238E27FC236}">
                <a16:creationId xmlns:a16="http://schemas.microsoft.com/office/drawing/2014/main" id="{13C0369E-B6AF-CB7C-B297-4E6173A90852}"/>
              </a:ext>
            </a:extLst>
          </p:cNvPr>
          <p:cNvGrpSpPr/>
          <p:nvPr/>
        </p:nvGrpSpPr>
        <p:grpSpPr>
          <a:xfrm>
            <a:off x="3856462" y="5173266"/>
            <a:ext cx="2632578" cy="532323"/>
            <a:chOff x="6363438" y="4436798"/>
            <a:chExt cx="2632578" cy="532323"/>
          </a:xfrm>
        </p:grpSpPr>
        <p:sp>
          <p:nvSpPr>
            <p:cNvPr id="10" name="TextBox 9">
              <a:extLst>
                <a:ext uri="{FF2B5EF4-FFF2-40B4-BE49-F238E27FC236}">
                  <a16:creationId xmlns:a16="http://schemas.microsoft.com/office/drawing/2014/main" id="{A6E14107-5E34-331B-5D32-B9110C780088}"/>
                </a:ext>
              </a:extLst>
            </p:cNvPr>
            <p:cNvSpPr txBox="1"/>
            <p:nvPr/>
          </p:nvSpPr>
          <p:spPr>
            <a:xfrm>
              <a:off x="6895761" y="4518294"/>
              <a:ext cx="2100255"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Knowledge check</a:t>
              </a:r>
            </a:p>
          </p:txBody>
        </p:sp>
        <p:pic>
          <p:nvPicPr>
            <p:cNvPr id="11" name="Picture 10">
              <a:extLst>
                <a:ext uri="{FF2B5EF4-FFF2-40B4-BE49-F238E27FC236}">
                  <a16:creationId xmlns:a16="http://schemas.microsoft.com/office/drawing/2014/main" id="{9063BFAF-0BD7-22BE-B9CE-DA53F74A2FEC}"/>
                </a:ext>
                <a:ext uri="{C183D7F6-B498-43B3-948B-1728B52AA6E4}">
                  <adec:decorative xmlns:adec="http://schemas.microsoft.com/office/drawing/2017/decorative" val="1"/>
                </a:ext>
              </a:extLst>
            </p:cNvPr>
            <p:cNvPicPr>
              <a:picLocks noChangeAspect="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363438" y="4436798"/>
              <a:ext cx="532323" cy="532323"/>
            </a:xfrm>
            <a:prstGeom prst="rect">
              <a:avLst/>
            </a:prstGeom>
          </p:spPr>
        </p:pic>
      </p:grpSp>
      <p:sp>
        <p:nvSpPr>
          <p:cNvPr id="5" name="TextBox 4">
            <a:extLst>
              <a:ext uri="{FF2B5EF4-FFF2-40B4-BE49-F238E27FC236}">
                <a16:creationId xmlns:a16="http://schemas.microsoft.com/office/drawing/2014/main" id="{4A28A564-C49E-639F-C7F5-1CECD16BA4D4}"/>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17923114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Compute services overview</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375615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Compute services overview</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10" name="Table 9" descr="Table with 4 rows. First row is EC2, second is Lambda, third shows ECS, EKS, Fargate, and ECR, and the fouth row shows Elastic Beanstalk. For each row, key concepts, characteristics, and ease of use details are called out.">
            <a:extLst>
              <a:ext uri="{FF2B5EF4-FFF2-40B4-BE49-F238E27FC236}">
                <a16:creationId xmlns:a16="http://schemas.microsoft.com/office/drawing/2014/main" id="{89EFA033-99D4-275F-AC89-81870B9C0363}"/>
              </a:ext>
            </a:extLst>
          </p:cNvPr>
          <p:cNvGraphicFramePr>
            <a:graphicFrameLocks noGrp="1"/>
          </p:cNvGraphicFramePr>
          <p:nvPr>
            <p:extLst>
              <p:ext uri="{D42A27DB-BD31-4B8C-83A1-F6EECF244321}">
                <p14:modId xmlns:p14="http://schemas.microsoft.com/office/powerpoint/2010/main" val="899733479"/>
              </p:ext>
            </p:extLst>
          </p:nvPr>
        </p:nvGraphicFramePr>
        <p:xfrm>
          <a:off x="614168" y="1292356"/>
          <a:ext cx="11188626" cy="4382750"/>
        </p:xfrm>
        <a:graphic>
          <a:graphicData uri="http://schemas.openxmlformats.org/drawingml/2006/table">
            <a:tbl>
              <a:tblPr firstRow="1" bandRow="1">
                <a:tableStyleId>{5C22544A-7EE6-4342-B048-85BDC9FD1C3A}</a:tableStyleId>
              </a:tblPr>
              <a:tblGrid>
                <a:gridCol w="1712796">
                  <a:extLst>
                    <a:ext uri="{9D8B030D-6E8A-4147-A177-3AD203B41FA5}">
                      <a16:colId xmlns:a16="http://schemas.microsoft.com/office/drawing/2014/main" val="169570415"/>
                    </a:ext>
                  </a:extLst>
                </a:gridCol>
                <a:gridCol w="3277725">
                  <a:extLst>
                    <a:ext uri="{9D8B030D-6E8A-4147-A177-3AD203B41FA5}">
                      <a16:colId xmlns:a16="http://schemas.microsoft.com/office/drawing/2014/main" val="3813353449"/>
                    </a:ext>
                  </a:extLst>
                </a:gridCol>
                <a:gridCol w="3400949">
                  <a:extLst>
                    <a:ext uri="{9D8B030D-6E8A-4147-A177-3AD203B41FA5}">
                      <a16:colId xmlns:a16="http://schemas.microsoft.com/office/drawing/2014/main" val="2241957363"/>
                    </a:ext>
                  </a:extLst>
                </a:gridCol>
                <a:gridCol w="2797156">
                  <a:extLst>
                    <a:ext uri="{9D8B030D-6E8A-4147-A177-3AD203B41FA5}">
                      <a16:colId xmlns:a16="http://schemas.microsoft.com/office/drawing/2014/main" val="1135737289"/>
                    </a:ext>
                  </a:extLst>
                </a:gridCol>
              </a:tblGrid>
              <a:tr h="256643">
                <a:tc>
                  <a:txBody>
                    <a:bodyPr/>
                    <a:lstStyle/>
                    <a:p>
                      <a:r>
                        <a:rPr lang="en-US" sz="1400" dirty="0">
                          <a:solidFill>
                            <a:schemeClr val="bg1"/>
                          </a:solidFill>
                          <a:latin typeface="Times New Roman" panose="02020603050405020304" pitchFamily="18" charset="0"/>
                          <a:cs typeface="Times New Roman" panose="02020603050405020304" pitchFamily="18" charset="0"/>
                        </a:rPr>
                        <a:t>Services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r>
                        <a:rPr lang="en-US" sz="1400" dirty="0">
                          <a:solidFill>
                            <a:schemeClr val="bg1"/>
                          </a:solidFill>
                          <a:latin typeface="Times New Roman" panose="02020603050405020304" pitchFamily="18" charset="0"/>
                          <a:cs typeface="Times New Roman" panose="02020603050405020304" pitchFamily="18" charset="0"/>
                        </a:rPr>
                        <a:t>Key Concepts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r>
                        <a:rPr lang="en-US" sz="1400" dirty="0">
                          <a:solidFill>
                            <a:schemeClr val="bg1"/>
                          </a:solidFill>
                          <a:latin typeface="Times New Roman" panose="02020603050405020304" pitchFamily="18" charset="0"/>
                          <a:cs typeface="Times New Roman" panose="02020603050405020304" pitchFamily="18" charset="0"/>
                        </a:rPr>
                        <a:t>Characteristics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r>
                        <a:rPr lang="en-US" sz="1400" dirty="0">
                          <a:solidFill>
                            <a:schemeClr val="bg1"/>
                          </a:solidFill>
                          <a:latin typeface="Times New Roman" panose="02020603050405020304" pitchFamily="18" charset="0"/>
                          <a:cs typeface="Times New Roman" panose="02020603050405020304" pitchFamily="18" charset="0"/>
                        </a:rPr>
                        <a:t>Ease of 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845005391"/>
                  </a:ext>
                </a:extLst>
              </a:tr>
              <a:tr h="816590">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EC2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Infrastructure as a service (IaaS)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Instance-based</a:t>
                      </a:r>
                    </a:p>
                    <a:p>
                      <a:pPr marL="285750" indent="-285750">
                        <a:buFont typeface="Arial" panose="020B0604020202020204" pitchFamily="34" charset="0"/>
                        <a:buChar char="•"/>
                      </a:pPr>
                      <a:r>
                        <a:rPr lang="en-US" sz="1400" b="1" dirty="0">
                          <a:solidFill>
                            <a:schemeClr val="accent5"/>
                          </a:solidFill>
                          <a:latin typeface="Times New Roman" panose="02020603050405020304" pitchFamily="18" charset="0"/>
                          <a:cs typeface="Times New Roman" panose="02020603050405020304" pitchFamily="18" charset="0"/>
                        </a:rPr>
                        <a:t>Virtual machines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Provision virtual machines that you can manage as you choose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400" dirty="0">
                          <a:latin typeface="Times New Roman" panose="02020603050405020304" pitchFamily="18" charset="0"/>
                          <a:cs typeface="Times New Roman" panose="02020603050405020304" pitchFamily="18" charset="0"/>
                        </a:rPr>
                        <a:t>A familiar concept to many IT professionals.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53425180"/>
                  </a:ext>
                </a:extLst>
              </a:tr>
              <a:tr h="1003239">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AWS Lambda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1" dirty="0">
                          <a:solidFill>
                            <a:schemeClr val="accent5"/>
                          </a:solidFill>
                          <a:latin typeface="Times New Roman" panose="02020603050405020304" pitchFamily="18" charset="0"/>
                          <a:cs typeface="Times New Roman" panose="02020603050405020304" pitchFamily="18" charset="0"/>
                        </a:rPr>
                        <a:t>Serverless</a:t>
                      </a:r>
                      <a:r>
                        <a:rPr lang="en-US" sz="1400" dirty="0">
                          <a:latin typeface="Times New Roman" panose="02020603050405020304" pitchFamily="18" charset="0"/>
                          <a:cs typeface="Times New Roman" panose="02020603050405020304" pitchFamily="18" charset="0"/>
                        </a:rPr>
                        <a:t> computing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Function-based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Low-cost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Write and deploy code that runs on a schedule or that can be triggered by events</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Use when possible (architect for the cloud)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r>
                        <a:rPr lang="en-US" sz="1400" dirty="0">
                          <a:latin typeface="Times New Roman" panose="02020603050405020304" pitchFamily="18" charset="0"/>
                          <a:cs typeface="Times New Roman" panose="02020603050405020304" pitchFamily="18" charset="0"/>
                        </a:rPr>
                        <a:t>A relatively new concept for many IT staff members, but easy to use after you learn how.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extLst>
                  <a:ext uri="{0D108BD9-81ED-4DB2-BD59-A6C34878D82A}">
                    <a16:rowId xmlns:a16="http://schemas.microsoft.com/office/drawing/2014/main" val="1370044952"/>
                  </a:ext>
                </a:extLst>
              </a:tr>
              <a:tr h="816590">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ECS </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EKS </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AWS Fargate </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ECR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r>
                        <a:rPr lang="en-US" sz="1400" b="1" dirty="0">
                          <a:solidFill>
                            <a:schemeClr val="accent5"/>
                          </a:solidFill>
                          <a:latin typeface="Times New Roman" panose="02020603050405020304" pitchFamily="18" charset="0"/>
                          <a:cs typeface="Times New Roman" panose="02020603050405020304" pitchFamily="18" charset="0"/>
                        </a:rPr>
                        <a:t>Container-based </a:t>
                      </a:r>
                      <a:r>
                        <a:rPr lang="en-US" sz="1400" dirty="0">
                          <a:latin typeface="Times New Roman" panose="02020603050405020304" pitchFamily="18" charset="0"/>
                          <a:cs typeface="Times New Roman" panose="02020603050405020304" pitchFamily="18" charset="0"/>
                        </a:rPr>
                        <a:t>computing</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Instance-based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Spin up and run jobs more quickly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400" dirty="0">
                          <a:latin typeface="Times New Roman" panose="02020603050405020304" pitchFamily="18" charset="0"/>
                          <a:cs typeface="Times New Roman" panose="02020603050405020304" pitchFamily="18" charset="0"/>
                        </a:rPr>
                        <a:t>AWS Fargate reduces administrative overhead, but you can use options that give you more control.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79303955"/>
                  </a:ext>
                </a:extLst>
              </a:tr>
              <a:tr h="1003239">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AWS Elastic Beanstalk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Platform as a service (PaaS)</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For </a:t>
                      </a:r>
                      <a:r>
                        <a:rPr lang="en-US" sz="1400" b="1" dirty="0">
                          <a:solidFill>
                            <a:schemeClr val="accent5"/>
                          </a:solidFill>
                          <a:latin typeface="Times New Roman" panose="02020603050405020304" pitchFamily="18" charset="0"/>
                          <a:cs typeface="Times New Roman" panose="02020603050405020304" pitchFamily="18" charset="0"/>
                        </a:rPr>
                        <a:t>web applications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Focus on your code (building your application)</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Can easily tie into other services—databases, Domain Name System (DNS), etc.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latin typeface="Times New Roman" panose="02020603050405020304" pitchFamily="18" charset="0"/>
                          <a:cs typeface="Times New Roman" panose="02020603050405020304" pitchFamily="18" charset="0"/>
                        </a:rPr>
                        <a:t>Fast and easy to get started.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extLst>
                  <a:ext uri="{0D108BD9-81ED-4DB2-BD59-A6C34878D82A}">
                    <a16:rowId xmlns:a16="http://schemas.microsoft.com/office/drawing/2014/main" val="1894044138"/>
                  </a:ext>
                </a:extLst>
              </a:tr>
            </a:tbl>
          </a:graphicData>
        </a:graphic>
      </p:graphicFrame>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375615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Compute services overview</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192096"/>
            <a:ext cx="618648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Choosing the optimal compute service</a:t>
            </a:r>
          </a:p>
        </p:txBody>
      </p:sp>
      <p:sp>
        <p:nvSpPr>
          <p:cNvPr id="8" name="Content Placeholder 7">
            <a:extLst>
              <a:ext uri="{FF2B5EF4-FFF2-40B4-BE49-F238E27FC236}">
                <a16:creationId xmlns:a16="http://schemas.microsoft.com/office/drawing/2014/main" id="{FF18E07E-BD63-D61B-BB28-483886E7BB76}"/>
              </a:ext>
            </a:extLst>
          </p:cNvPr>
          <p:cNvSpPr>
            <a:spLocks noGrp="1"/>
          </p:cNvSpPr>
          <p:nvPr>
            <p:ph idx="1"/>
          </p:nvPr>
        </p:nvSpPr>
        <p:spPr>
          <a:xfrm>
            <a:off x="419100" y="1982505"/>
            <a:ext cx="11353800" cy="4194457"/>
          </a:xfrm>
        </p:spPr>
        <p:txBody>
          <a:bodyPr>
            <a:normAutofit/>
          </a:bodyPr>
          <a:lstStyle/>
          <a:p>
            <a:r>
              <a:rPr lang="en-US" sz="2600" dirty="0">
                <a:latin typeface="Times New Roman" panose="02020603050405020304" pitchFamily="18" charset="0"/>
                <a:cs typeface="Times New Roman" panose="02020603050405020304" pitchFamily="18" charset="0"/>
              </a:rPr>
              <a:t>The optimal compute service or services that you use will depend on your use case</a:t>
            </a:r>
          </a:p>
          <a:p>
            <a:r>
              <a:rPr lang="en-US" sz="2600" dirty="0">
                <a:latin typeface="Times New Roman" panose="02020603050405020304" pitchFamily="18" charset="0"/>
                <a:cs typeface="Times New Roman" panose="02020603050405020304" pitchFamily="18" charset="0"/>
              </a:rPr>
              <a:t>Some aspects to consider – </a:t>
            </a:r>
          </a:p>
          <a:p>
            <a:pPr lvl="1"/>
            <a:r>
              <a:rPr lang="en-US" sz="2600" dirty="0">
                <a:latin typeface="Times New Roman" panose="02020603050405020304" pitchFamily="18" charset="0"/>
                <a:cs typeface="Times New Roman" panose="02020603050405020304" pitchFamily="18" charset="0"/>
              </a:rPr>
              <a:t>What is your application design?</a:t>
            </a:r>
          </a:p>
          <a:p>
            <a:pPr lvl="1"/>
            <a:r>
              <a:rPr lang="en-US" sz="2600" dirty="0">
                <a:latin typeface="Times New Roman" panose="02020603050405020304" pitchFamily="18" charset="0"/>
                <a:cs typeface="Times New Roman" panose="02020603050405020304" pitchFamily="18" charset="0"/>
              </a:rPr>
              <a:t>What are your usage patterns?</a:t>
            </a:r>
          </a:p>
          <a:p>
            <a:pPr lvl="1"/>
            <a:r>
              <a:rPr lang="en-US" sz="2600" dirty="0">
                <a:latin typeface="Times New Roman" panose="02020603050405020304" pitchFamily="18" charset="0"/>
                <a:cs typeface="Times New Roman" panose="02020603050405020304" pitchFamily="18" charset="0"/>
              </a:rPr>
              <a:t>Which configuration settings will you want to manage?</a:t>
            </a:r>
          </a:p>
          <a:p>
            <a:r>
              <a:rPr lang="en-US" sz="2600" dirty="0">
                <a:latin typeface="Times New Roman" panose="02020603050405020304" pitchFamily="18" charset="0"/>
                <a:cs typeface="Times New Roman" panose="02020603050405020304" pitchFamily="18" charset="0"/>
              </a:rPr>
              <a:t>Selecting the wrong compute solution for an architecture can lead to lower performance efficiency</a:t>
            </a:r>
          </a:p>
          <a:p>
            <a:pPr lvl="1"/>
            <a:r>
              <a:rPr lang="en-US" sz="2600" dirty="0">
                <a:latin typeface="Times New Roman" panose="02020603050405020304" pitchFamily="18" charset="0"/>
                <a:cs typeface="Times New Roman" panose="02020603050405020304" pitchFamily="18" charset="0"/>
              </a:rPr>
              <a:t>A good starting place—Understand the available compute options</a:t>
            </a:r>
          </a:p>
        </p:txBody>
      </p:sp>
    </p:spTree>
    <p:extLst>
      <p:ext uri="{BB962C8B-B14F-4D97-AF65-F5344CB8AC3E}">
        <p14:creationId xmlns:p14="http://schemas.microsoft.com/office/powerpoint/2010/main" val="3090478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EC2</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83215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Compute Cloud (Amazon EC2)</a:t>
            </a:r>
          </a:p>
        </p:txBody>
      </p:sp>
      <p:sp>
        <p:nvSpPr>
          <p:cNvPr id="10" name="Content Placeholder 9">
            <a:extLst>
              <a:ext uri="{FF2B5EF4-FFF2-40B4-BE49-F238E27FC236}">
                <a16:creationId xmlns:a16="http://schemas.microsoft.com/office/drawing/2014/main" id="{72DCDAB2-C0F3-0CA7-2FE7-D005E4D639A3}"/>
              </a:ext>
            </a:extLst>
          </p:cNvPr>
          <p:cNvSpPr>
            <a:spLocks noGrp="1"/>
          </p:cNvSpPr>
          <p:nvPr>
            <p:ph idx="1"/>
          </p:nvPr>
        </p:nvSpPr>
        <p:spPr>
          <a:xfrm>
            <a:off x="838200" y="1825625"/>
            <a:ext cx="10515600" cy="778612"/>
          </a:xfrm>
        </p:spPr>
        <p:txBody>
          <a:bodyPr>
            <a:normAutofit/>
          </a:bodyPr>
          <a:lstStyle/>
          <a:p>
            <a:pPr marL="0" indent="0">
              <a:buNone/>
            </a:pPr>
            <a:r>
              <a:rPr lang="en-US" sz="2000" b="1" dirty="0">
                <a:solidFill>
                  <a:srgbClr val="00B0F0"/>
                </a:solidFill>
                <a:latin typeface="Times New Roman" panose="02020603050405020304" pitchFamily="18" charset="0"/>
                <a:cs typeface="Times New Roman" panose="02020603050405020304" pitchFamily="18" charset="0"/>
              </a:rPr>
              <a:t>Amazon Elastic Compute Cloud (Amazon EC2) </a:t>
            </a:r>
            <a:r>
              <a:rPr lang="en-US" sz="2000" dirty="0">
                <a:latin typeface="Times New Roman" panose="02020603050405020304" pitchFamily="18" charset="0"/>
                <a:cs typeface="Times New Roman" panose="02020603050405020304" pitchFamily="18" charset="0"/>
              </a:rPr>
              <a:t>provides virtual machines where you can host the same kinds of applications that you might run on a traditional on-premises server</a:t>
            </a:r>
          </a:p>
          <a:p>
            <a:endParaRPr lang="en-US" sz="2000" dirty="0">
              <a:latin typeface="Times New Roman" panose="02020603050405020304" pitchFamily="18" charset="0"/>
              <a:cs typeface="Times New Roman" panose="02020603050405020304" pitchFamily="18" charset="0"/>
            </a:endParaRPr>
          </a:p>
        </p:txBody>
      </p:sp>
      <p:sp>
        <p:nvSpPr>
          <p:cNvPr id="11" name="Content Placeholder 3">
            <a:extLst>
              <a:ext uri="{FF2B5EF4-FFF2-40B4-BE49-F238E27FC236}">
                <a16:creationId xmlns:a16="http://schemas.microsoft.com/office/drawing/2014/main" id="{57C6F53E-ABBD-9D22-8A65-320959148580}"/>
              </a:ext>
              <a:ext uri="{C183D7F6-B498-43B3-948B-1728B52AA6E4}">
                <adec:decorative xmlns:adec="http://schemas.microsoft.com/office/drawing/2017/decorative" val="1"/>
              </a:ext>
            </a:extLst>
          </p:cNvPr>
          <p:cNvSpPr txBox="1">
            <a:spLocks/>
          </p:cNvSpPr>
          <p:nvPr/>
        </p:nvSpPr>
        <p:spPr>
          <a:xfrm>
            <a:off x="3668318" y="2580999"/>
            <a:ext cx="2456841" cy="3461275"/>
          </a:xfrm>
          <a:prstGeom prst="rect">
            <a:avLst/>
          </a:prstGeom>
          <a:solidFill>
            <a:schemeClr val="bg1"/>
          </a:solidFill>
          <a:ln w="28575">
            <a:solidFill>
              <a:schemeClr val="tx1"/>
            </a:solidFill>
          </a:ln>
          <a:effectLst>
            <a:outerShdw blurRad="50800" dist="38100" dir="2700000" algn="tl" rotWithShape="0">
              <a:prstClr val="black">
                <a:alpha val="40000"/>
              </a:prstClr>
            </a:outerShdw>
          </a:effectLst>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Application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Web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Database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Game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Mail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Media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Catalog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File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Computing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Proxy server</a:t>
            </a:r>
          </a:p>
          <a:p>
            <a:pPr marL="342900" indent="-342900">
              <a:lnSpc>
                <a:spcPct val="100000"/>
              </a:lnSpc>
              <a:buClr>
                <a:schemeClr val="accent2">
                  <a:lumMod val="75000"/>
                </a:schemeClr>
              </a:buClr>
              <a:buFont typeface="Wingdings" panose="05000000000000000000" pitchFamily="2" charset="2"/>
              <a:buChar char="ü"/>
            </a:pPr>
            <a:endParaRPr lang="en-US" sz="1400" b="1" dirty="0">
              <a:latin typeface="Amazon Ember Light" panose="020B0403020204020204" pitchFamily="34" charset="0"/>
              <a:ea typeface="Amazon Ember Light" panose="020B0403020204020204" pitchFamily="34" charset="0"/>
              <a:cs typeface="Amazon Ember Light" panose="020B0403020204020204" pitchFamily="34" charset="0"/>
            </a:endParaRPr>
          </a:p>
          <a:p>
            <a:pPr>
              <a:lnSpc>
                <a:spcPct val="100000"/>
              </a:lnSpc>
            </a:pPr>
            <a:endParaRPr lang="en-US" sz="1400" b="1" dirty="0"/>
          </a:p>
        </p:txBody>
      </p:sp>
      <p:pic>
        <p:nvPicPr>
          <p:cNvPr id="15" name="Picture 14">
            <a:extLst>
              <a:ext uri="{FF2B5EF4-FFF2-40B4-BE49-F238E27FC236}">
                <a16:creationId xmlns:a16="http://schemas.microsoft.com/office/drawing/2014/main" id="{3FD1BC44-9C4E-0DCF-0A31-7775E056B94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036978" y="2665541"/>
            <a:ext cx="4634330" cy="2600660"/>
          </a:xfrm>
          <a:prstGeom prst="rect">
            <a:avLst/>
          </a:prstGeom>
        </p:spPr>
      </p:pic>
      <p:sp>
        <p:nvSpPr>
          <p:cNvPr id="16" name="TextBox 15">
            <a:extLst>
              <a:ext uri="{FF2B5EF4-FFF2-40B4-BE49-F238E27FC236}">
                <a16:creationId xmlns:a16="http://schemas.microsoft.com/office/drawing/2014/main" id="{72ABF52D-F26B-FC27-4513-82D138A10DE4}"/>
              </a:ext>
            </a:extLst>
          </p:cNvPr>
          <p:cNvSpPr txBox="1"/>
          <p:nvPr/>
        </p:nvSpPr>
        <p:spPr>
          <a:xfrm>
            <a:off x="7825872" y="5173092"/>
            <a:ext cx="2503058" cy="572464"/>
          </a:xfrm>
          <a:prstGeom prst="rect">
            <a:avLst/>
          </a:prstGeom>
          <a:noFill/>
        </p:spPr>
        <p:txBody>
          <a:bodyPr wrap="none" lIns="182880" tIns="146304" rIns="182880" bIns="146304" rtlCol="0">
            <a:spAutoFit/>
          </a:bodyPr>
          <a:lstStyle/>
          <a:p>
            <a:pPr>
              <a:lnSpc>
                <a:spcPct val="90000"/>
              </a:lnSpc>
              <a:spcAft>
                <a:spcPts val="1800"/>
              </a:spcAft>
            </a:pPr>
            <a:r>
              <a:rPr lang="en-US" sz="2000" dirty="0">
                <a:gradFill>
                  <a:gsLst>
                    <a:gs pos="2917">
                      <a:schemeClr val="tx1"/>
                    </a:gs>
                    <a:gs pos="30000">
                      <a:schemeClr val="tx1"/>
                    </a:gs>
                  </a:gsLst>
                  <a:lin ang="5400000" scaled="0"/>
                </a:gradFill>
                <a:latin typeface="Times New Roman" panose="02020603050405020304" pitchFamily="18" charset="0"/>
                <a:cs typeface="Times New Roman" panose="02020603050405020304" pitchFamily="18" charset="0"/>
              </a:rPr>
              <a:t>On-premises servers</a:t>
            </a:r>
          </a:p>
        </p:txBody>
      </p:sp>
      <p:sp>
        <p:nvSpPr>
          <p:cNvPr id="21" name="TextBox 20">
            <a:extLst>
              <a:ext uri="{FF2B5EF4-FFF2-40B4-BE49-F238E27FC236}">
                <a16:creationId xmlns:a16="http://schemas.microsoft.com/office/drawing/2014/main" id="{DF9D92C2-BB05-879A-70FF-BFB43C6CF2D9}"/>
              </a:ext>
            </a:extLst>
          </p:cNvPr>
          <p:cNvSpPr txBox="1"/>
          <p:nvPr/>
        </p:nvSpPr>
        <p:spPr>
          <a:xfrm>
            <a:off x="1219357" y="2503575"/>
            <a:ext cx="2456841" cy="646331"/>
          </a:xfrm>
          <a:prstGeom prst="rect">
            <a:avLst/>
          </a:prstGeom>
          <a:noFill/>
        </p:spPr>
        <p:txBody>
          <a:bodyPr wrap="square">
            <a:spAutoFit/>
          </a:bodyPr>
          <a:lstStyle/>
          <a:p>
            <a:pPr algn="ctr"/>
            <a:r>
              <a:rPr lang="en-US" b="1" dirty="0">
                <a:solidFill>
                  <a:schemeClr val="accent5"/>
                </a:solidFill>
                <a:latin typeface="Times New Roman" panose="02020603050405020304" pitchFamily="18" charset="0"/>
                <a:cs typeface="Times New Roman" panose="02020603050405020304" pitchFamily="18" charset="0"/>
              </a:rPr>
              <a:t>Example uses of Amazon EC2 instances</a:t>
            </a:r>
          </a:p>
        </p:txBody>
      </p:sp>
      <p:grpSp>
        <p:nvGrpSpPr>
          <p:cNvPr id="22" name="Group 21" descr="graphic shows 16 icons representing EC2 instances inside a box labeled AWS.">
            <a:extLst>
              <a:ext uri="{FF2B5EF4-FFF2-40B4-BE49-F238E27FC236}">
                <a16:creationId xmlns:a16="http://schemas.microsoft.com/office/drawing/2014/main" id="{E3F5CC60-8A5E-CFF1-F131-01EF163A6399}"/>
              </a:ext>
            </a:extLst>
          </p:cNvPr>
          <p:cNvGrpSpPr/>
          <p:nvPr/>
        </p:nvGrpSpPr>
        <p:grpSpPr>
          <a:xfrm>
            <a:off x="910427" y="3365004"/>
            <a:ext cx="2578068" cy="2462172"/>
            <a:chOff x="8953105" y="1743255"/>
            <a:chExt cx="2578068" cy="2462172"/>
          </a:xfrm>
        </p:grpSpPr>
        <p:grpSp>
          <p:nvGrpSpPr>
            <p:cNvPr id="23" name="Group 22">
              <a:extLst>
                <a:ext uri="{FF2B5EF4-FFF2-40B4-BE49-F238E27FC236}">
                  <a16:creationId xmlns:a16="http://schemas.microsoft.com/office/drawing/2014/main" id="{DDB97C44-6192-1346-2F9A-0967D5746B6A}"/>
                </a:ext>
              </a:extLst>
            </p:cNvPr>
            <p:cNvGrpSpPr/>
            <p:nvPr/>
          </p:nvGrpSpPr>
          <p:grpSpPr>
            <a:xfrm>
              <a:off x="9162380" y="2611905"/>
              <a:ext cx="2155590" cy="434103"/>
              <a:chOff x="9162380" y="2702712"/>
              <a:chExt cx="2155590" cy="434103"/>
            </a:xfrm>
          </p:grpSpPr>
          <p:pic>
            <p:nvPicPr>
              <p:cNvPr id="43" name="Graphic 62">
                <a:extLst>
                  <a:ext uri="{FF2B5EF4-FFF2-40B4-BE49-F238E27FC236}">
                    <a16:creationId xmlns:a16="http://schemas.microsoft.com/office/drawing/2014/main" id="{9CFD88DF-F989-B1A8-CD6A-E6F54035096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44" name="Graphic 62">
                <a:extLst>
                  <a:ext uri="{FF2B5EF4-FFF2-40B4-BE49-F238E27FC236}">
                    <a16:creationId xmlns:a16="http://schemas.microsoft.com/office/drawing/2014/main" id="{20592458-84CE-6A41-BAE1-D6900A89E9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45" name="Graphic 62">
                <a:extLst>
                  <a:ext uri="{FF2B5EF4-FFF2-40B4-BE49-F238E27FC236}">
                    <a16:creationId xmlns:a16="http://schemas.microsoft.com/office/drawing/2014/main" id="{65DA8641-D3B4-F654-89FD-DC579E56EE9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46" name="Graphic 62">
                <a:extLst>
                  <a:ext uri="{FF2B5EF4-FFF2-40B4-BE49-F238E27FC236}">
                    <a16:creationId xmlns:a16="http://schemas.microsoft.com/office/drawing/2014/main" id="{498DFAE0-B98A-3C6B-9C98-B2013CE342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grpSp>
          <p:nvGrpSpPr>
            <p:cNvPr id="24" name="Group 23">
              <a:extLst>
                <a:ext uri="{FF2B5EF4-FFF2-40B4-BE49-F238E27FC236}">
                  <a16:creationId xmlns:a16="http://schemas.microsoft.com/office/drawing/2014/main" id="{A473ADE9-822F-5B23-87FE-3BF92F0D6DA7}"/>
                </a:ext>
              </a:extLst>
            </p:cNvPr>
            <p:cNvGrpSpPr/>
            <p:nvPr/>
          </p:nvGrpSpPr>
          <p:grpSpPr>
            <a:xfrm>
              <a:off x="9162380" y="2113609"/>
              <a:ext cx="2155590" cy="434103"/>
              <a:chOff x="9162380" y="2702712"/>
              <a:chExt cx="2155590" cy="434103"/>
            </a:xfrm>
          </p:grpSpPr>
          <p:pic>
            <p:nvPicPr>
              <p:cNvPr id="39" name="Graphic 62">
                <a:extLst>
                  <a:ext uri="{FF2B5EF4-FFF2-40B4-BE49-F238E27FC236}">
                    <a16:creationId xmlns:a16="http://schemas.microsoft.com/office/drawing/2014/main" id="{18B390D8-7D7B-FCD3-EF0E-CBC50ACCAD5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40" name="Graphic 62">
                <a:extLst>
                  <a:ext uri="{FF2B5EF4-FFF2-40B4-BE49-F238E27FC236}">
                    <a16:creationId xmlns:a16="http://schemas.microsoft.com/office/drawing/2014/main" id="{68F7FC43-377A-65FD-5D26-CA599A1B16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41" name="Graphic 62">
                <a:extLst>
                  <a:ext uri="{FF2B5EF4-FFF2-40B4-BE49-F238E27FC236}">
                    <a16:creationId xmlns:a16="http://schemas.microsoft.com/office/drawing/2014/main" id="{64CAA7DF-1D40-E89A-42BA-7D079488CC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42" name="Graphic 62">
                <a:extLst>
                  <a:ext uri="{FF2B5EF4-FFF2-40B4-BE49-F238E27FC236}">
                    <a16:creationId xmlns:a16="http://schemas.microsoft.com/office/drawing/2014/main" id="{07B558AA-2DC4-0135-A22A-8446CD7936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grpSp>
          <p:nvGrpSpPr>
            <p:cNvPr id="27" name="Group 26">
              <a:extLst>
                <a:ext uri="{FF2B5EF4-FFF2-40B4-BE49-F238E27FC236}">
                  <a16:creationId xmlns:a16="http://schemas.microsoft.com/office/drawing/2014/main" id="{3CB27591-FF6E-54A6-0222-52E2CA9F6A49}"/>
                </a:ext>
              </a:extLst>
            </p:cNvPr>
            <p:cNvGrpSpPr/>
            <p:nvPr/>
          </p:nvGrpSpPr>
          <p:grpSpPr>
            <a:xfrm>
              <a:off x="9168686" y="3117699"/>
              <a:ext cx="2155590" cy="434103"/>
              <a:chOff x="9162380" y="2702712"/>
              <a:chExt cx="2155590" cy="434103"/>
            </a:xfrm>
          </p:grpSpPr>
          <p:pic>
            <p:nvPicPr>
              <p:cNvPr id="35" name="Graphic 62">
                <a:extLst>
                  <a:ext uri="{FF2B5EF4-FFF2-40B4-BE49-F238E27FC236}">
                    <a16:creationId xmlns:a16="http://schemas.microsoft.com/office/drawing/2014/main" id="{4F5B86C5-8FDC-81C4-CE03-CA866CB1579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36" name="Graphic 62">
                <a:extLst>
                  <a:ext uri="{FF2B5EF4-FFF2-40B4-BE49-F238E27FC236}">
                    <a16:creationId xmlns:a16="http://schemas.microsoft.com/office/drawing/2014/main" id="{7F31236E-1867-F894-0F47-B33D60C7306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37" name="Graphic 62">
                <a:extLst>
                  <a:ext uri="{FF2B5EF4-FFF2-40B4-BE49-F238E27FC236}">
                    <a16:creationId xmlns:a16="http://schemas.microsoft.com/office/drawing/2014/main" id="{99D37AFA-EBD2-84A9-B5DE-2AA4C1DB6D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38" name="Graphic 62">
                <a:extLst>
                  <a:ext uri="{FF2B5EF4-FFF2-40B4-BE49-F238E27FC236}">
                    <a16:creationId xmlns:a16="http://schemas.microsoft.com/office/drawing/2014/main" id="{8DE986DD-27BE-E00E-6128-E459BB970D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grpSp>
          <p:nvGrpSpPr>
            <p:cNvPr id="28" name="Group 27">
              <a:extLst>
                <a:ext uri="{FF2B5EF4-FFF2-40B4-BE49-F238E27FC236}">
                  <a16:creationId xmlns:a16="http://schemas.microsoft.com/office/drawing/2014/main" id="{889991D9-25E5-9BB7-C468-5445B36BAD06}"/>
                </a:ext>
              </a:extLst>
            </p:cNvPr>
            <p:cNvGrpSpPr/>
            <p:nvPr/>
          </p:nvGrpSpPr>
          <p:grpSpPr>
            <a:xfrm>
              <a:off x="9168686" y="3616227"/>
              <a:ext cx="2155590" cy="434103"/>
              <a:chOff x="9162380" y="2702712"/>
              <a:chExt cx="2155590" cy="434103"/>
            </a:xfrm>
          </p:grpSpPr>
          <p:pic>
            <p:nvPicPr>
              <p:cNvPr id="31" name="Graphic 62">
                <a:extLst>
                  <a:ext uri="{FF2B5EF4-FFF2-40B4-BE49-F238E27FC236}">
                    <a16:creationId xmlns:a16="http://schemas.microsoft.com/office/drawing/2014/main" id="{CB01C4EF-C4F0-9524-8C29-307C993C15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32" name="Graphic 62">
                <a:extLst>
                  <a:ext uri="{FF2B5EF4-FFF2-40B4-BE49-F238E27FC236}">
                    <a16:creationId xmlns:a16="http://schemas.microsoft.com/office/drawing/2014/main" id="{78262FC1-DF9F-6928-CADF-E034A5DEBE8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33" name="Graphic 62">
                <a:extLst>
                  <a:ext uri="{FF2B5EF4-FFF2-40B4-BE49-F238E27FC236}">
                    <a16:creationId xmlns:a16="http://schemas.microsoft.com/office/drawing/2014/main" id="{536D6148-4ADF-2C5B-96F1-6834E4401B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34" name="Graphic 62">
                <a:extLst>
                  <a:ext uri="{FF2B5EF4-FFF2-40B4-BE49-F238E27FC236}">
                    <a16:creationId xmlns:a16="http://schemas.microsoft.com/office/drawing/2014/main" id="{D9D635BD-BFD8-DA00-CFDB-916A819D18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sp>
          <p:nvSpPr>
            <p:cNvPr id="29" name="Rectangle 28">
              <a:extLst>
                <a:ext uri="{FF2B5EF4-FFF2-40B4-BE49-F238E27FC236}">
                  <a16:creationId xmlns:a16="http://schemas.microsoft.com/office/drawing/2014/main" id="{486520E0-1494-7AB1-0F00-6BB739CBBFD5}"/>
                </a:ext>
              </a:extLst>
            </p:cNvPr>
            <p:cNvSpPr/>
            <p:nvPr/>
          </p:nvSpPr>
          <p:spPr>
            <a:xfrm>
              <a:off x="8953105" y="1743255"/>
              <a:ext cx="2578068" cy="246217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endParaRPr lang="en-US" sz="1200" dirty="0">
                <a:solidFill>
                  <a:sysClr val="windowText" lastClr="000000"/>
                </a:solidFill>
              </a:endParaRPr>
            </a:p>
          </p:txBody>
        </p:sp>
        <p:pic>
          <p:nvPicPr>
            <p:cNvPr id="30" name="Graphic 11">
              <a:extLst>
                <a:ext uri="{FF2B5EF4-FFF2-40B4-BE49-F238E27FC236}">
                  <a16:creationId xmlns:a16="http://schemas.microsoft.com/office/drawing/2014/main" id="{CA74B3B4-F942-F0A7-358A-D8701CEA6E9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53105" y="1743255"/>
              <a:ext cx="330200" cy="330200"/>
            </a:xfrm>
            <a:prstGeom prst="rect">
              <a:avLst/>
            </a:prstGeom>
          </p:spPr>
        </p:pic>
      </p:grpSp>
    </p:spTree>
    <p:extLst>
      <p:ext uri="{BB962C8B-B14F-4D97-AF65-F5344CB8AC3E}">
        <p14:creationId xmlns:p14="http://schemas.microsoft.com/office/powerpoint/2010/main" val="153091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EC2 overview</a:t>
            </a:r>
          </a:p>
        </p:txBody>
      </p:sp>
      <p:grpSp>
        <p:nvGrpSpPr>
          <p:cNvPr id="18" name="Group 17">
            <a:extLst>
              <a:ext uri="{FF2B5EF4-FFF2-40B4-BE49-F238E27FC236}">
                <a16:creationId xmlns:a16="http://schemas.microsoft.com/office/drawing/2014/main" id="{153CA03E-E3B8-F405-C57E-78BF8C619B32}"/>
              </a:ext>
              <a:ext uri="{C183D7F6-B498-43B3-948B-1728B52AA6E4}">
                <adec:decorative xmlns:adec="http://schemas.microsoft.com/office/drawing/2017/decorative" val="1"/>
              </a:ext>
            </a:extLst>
          </p:cNvPr>
          <p:cNvGrpSpPr/>
          <p:nvPr/>
        </p:nvGrpSpPr>
        <p:grpSpPr>
          <a:xfrm>
            <a:off x="9306897" y="1794003"/>
            <a:ext cx="2395235" cy="3542815"/>
            <a:chOff x="677252" y="1916492"/>
            <a:chExt cx="2885749" cy="4045058"/>
          </a:xfrm>
        </p:grpSpPr>
        <p:sp>
          <p:nvSpPr>
            <p:cNvPr id="47" name="Rectangle 46">
              <a:extLst>
                <a:ext uri="{FF2B5EF4-FFF2-40B4-BE49-F238E27FC236}">
                  <a16:creationId xmlns:a16="http://schemas.microsoft.com/office/drawing/2014/main" id="{F092C2E7-1315-28C1-F0E3-6F6B858557F5}"/>
                </a:ext>
              </a:extLst>
            </p:cNvPr>
            <p:cNvSpPr/>
            <p:nvPr/>
          </p:nvSpPr>
          <p:spPr>
            <a:xfrm>
              <a:off x="677252" y="1916492"/>
              <a:ext cx="2885749" cy="4045058"/>
            </a:xfrm>
            <a:prstGeom prst="rect">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8" name="Graphic 47">
              <a:extLst>
                <a:ext uri="{FF2B5EF4-FFF2-40B4-BE49-F238E27FC236}">
                  <a16:creationId xmlns:a16="http://schemas.microsoft.com/office/drawing/2014/main" id="{6B8B6B1C-8E86-50C0-C411-97CDE3F1115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56972" y="2924499"/>
              <a:ext cx="1094787" cy="1094787"/>
            </a:xfrm>
            <a:prstGeom prst="rect">
              <a:avLst/>
            </a:prstGeom>
          </p:spPr>
        </p:pic>
      </p:grpSp>
      <p:sp>
        <p:nvSpPr>
          <p:cNvPr id="49" name="TextBox 48">
            <a:extLst>
              <a:ext uri="{FF2B5EF4-FFF2-40B4-BE49-F238E27FC236}">
                <a16:creationId xmlns:a16="http://schemas.microsoft.com/office/drawing/2014/main" id="{969E1590-7DD6-12E8-0541-9CDBE4CB14C6}"/>
              </a:ext>
            </a:extLst>
          </p:cNvPr>
          <p:cNvSpPr txBox="1"/>
          <p:nvPr/>
        </p:nvSpPr>
        <p:spPr>
          <a:xfrm>
            <a:off x="9677399" y="3710224"/>
            <a:ext cx="1813430" cy="892552"/>
          </a:xfrm>
          <a:prstGeom prst="rect">
            <a:avLst/>
          </a:prstGeom>
          <a:noFill/>
        </p:spPr>
        <p:txBody>
          <a:bodyPr wrap="square" rtlCol="0">
            <a:spAutoFit/>
          </a:bodyPr>
          <a:lstStyle/>
          <a:p>
            <a:pPr algn="ctr"/>
            <a:r>
              <a:rPr lang="en-US" sz="2600" dirty="0">
                <a:latin typeface="Times New Roman" panose="02020603050405020304" pitchFamily="18" charset="0"/>
                <a:ea typeface="Amazon Ember" panose="020B0603020204020204" pitchFamily="34" charset="0"/>
                <a:cs typeface="Times New Roman" panose="02020603050405020304" pitchFamily="18" charset="0"/>
              </a:rPr>
              <a:t>Amazon EC2</a:t>
            </a:r>
          </a:p>
        </p:txBody>
      </p:sp>
      <p:sp>
        <p:nvSpPr>
          <p:cNvPr id="50" name="Content Placeholder 2">
            <a:extLst>
              <a:ext uri="{FF2B5EF4-FFF2-40B4-BE49-F238E27FC236}">
                <a16:creationId xmlns:a16="http://schemas.microsoft.com/office/drawing/2014/main" id="{C1D2BE3C-8E62-7A4D-8373-E772CD531EC7}"/>
              </a:ext>
            </a:extLst>
          </p:cNvPr>
          <p:cNvSpPr>
            <a:spLocks noGrp="1"/>
          </p:cNvSpPr>
          <p:nvPr>
            <p:ph idx="1"/>
          </p:nvPr>
        </p:nvSpPr>
        <p:spPr>
          <a:xfrm>
            <a:off x="489868" y="1927597"/>
            <a:ext cx="8672051" cy="4648788"/>
          </a:xfrm>
        </p:spPr>
        <p:txBody>
          <a:bodyPr>
            <a:normAutofit/>
          </a:bodyPr>
          <a:lstStyle/>
          <a:p>
            <a:r>
              <a:rPr lang="en-US" sz="2200" b="1" dirty="0">
                <a:solidFill>
                  <a:schemeClr val="accent5"/>
                </a:solidFill>
                <a:latin typeface="Times New Roman" panose="02020603050405020304" pitchFamily="18" charset="0"/>
                <a:cs typeface="Times New Roman" panose="02020603050405020304" pitchFamily="18" charset="0"/>
              </a:rPr>
              <a:t>Amazon Elastic Compute Cloud (Amazon EC2)  </a:t>
            </a:r>
          </a:p>
          <a:p>
            <a:pPr lvl="1"/>
            <a:r>
              <a:rPr lang="en-US" sz="2200" dirty="0">
                <a:latin typeface="Times New Roman" panose="02020603050405020304" pitchFamily="18" charset="0"/>
                <a:cs typeface="Times New Roman" panose="02020603050405020304" pitchFamily="18" charset="0"/>
              </a:rPr>
              <a:t>Provides </a:t>
            </a:r>
            <a:r>
              <a:rPr lang="en-US" sz="2200" dirty="0">
                <a:solidFill>
                  <a:schemeClr val="accent6"/>
                </a:solidFill>
                <a:latin typeface="Times New Roman" panose="02020603050405020304" pitchFamily="18" charset="0"/>
                <a:cs typeface="Times New Roman" panose="02020603050405020304" pitchFamily="18" charset="0"/>
              </a:rPr>
              <a:t>virtual machines</a:t>
            </a:r>
            <a:r>
              <a:rPr lang="en-US" sz="2200" dirty="0">
                <a:latin typeface="Times New Roman" panose="02020603050405020304" pitchFamily="18" charset="0"/>
                <a:cs typeface="Times New Roman" panose="02020603050405020304" pitchFamily="18" charset="0"/>
              </a:rPr>
              <a:t>—referred to as </a:t>
            </a:r>
            <a:r>
              <a:rPr lang="en-US" sz="2200" dirty="0">
                <a:solidFill>
                  <a:schemeClr val="accent6"/>
                </a:solidFill>
                <a:latin typeface="Times New Roman" panose="02020603050405020304" pitchFamily="18" charset="0"/>
                <a:cs typeface="Times New Roman" panose="02020603050405020304" pitchFamily="18" charset="0"/>
              </a:rPr>
              <a:t>EC2 instances</a:t>
            </a:r>
            <a:r>
              <a:rPr lang="en-US" sz="2200" dirty="0">
                <a:latin typeface="Times New Roman" panose="02020603050405020304" pitchFamily="18" charset="0"/>
                <a:cs typeface="Times New Roman" panose="02020603050405020304" pitchFamily="18" charset="0"/>
              </a:rPr>
              <a:t>—in the cloud.</a:t>
            </a:r>
          </a:p>
          <a:p>
            <a:pPr lvl="1"/>
            <a:r>
              <a:rPr lang="en-US" sz="2200" dirty="0">
                <a:latin typeface="Times New Roman" panose="02020603050405020304" pitchFamily="18" charset="0"/>
                <a:cs typeface="Times New Roman" panose="02020603050405020304" pitchFamily="18" charset="0"/>
              </a:rPr>
              <a:t>Gives you </a:t>
            </a:r>
            <a:r>
              <a:rPr lang="en-US" sz="2200" i="1" dirty="0">
                <a:latin typeface="Times New Roman" panose="02020603050405020304" pitchFamily="18" charset="0"/>
                <a:cs typeface="Times New Roman" panose="02020603050405020304" pitchFamily="18" charset="0"/>
              </a:rPr>
              <a:t>full control </a:t>
            </a:r>
            <a:r>
              <a:rPr lang="en-US" sz="2200" dirty="0">
                <a:latin typeface="Times New Roman" panose="02020603050405020304" pitchFamily="18" charset="0"/>
                <a:cs typeface="Times New Roman" panose="02020603050405020304" pitchFamily="18" charset="0"/>
              </a:rPr>
              <a:t>over the guest operating system (Windows or Linux) on each instance.</a:t>
            </a:r>
          </a:p>
          <a:p>
            <a:r>
              <a:rPr lang="en-US" sz="2200" dirty="0">
                <a:latin typeface="Times New Roman" panose="02020603050405020304" pitchFamily="18" charset="0"/>
                <a:cs typeface="Times New Roman" panose="02020603050405020304" pitchFamily="18" charset="0"/>
              </a:rPr>
              <a:t>You can launch instances of any size into an Availability Zone anywhere in the world.</a:t>
            </a:r>
          </a:p>
          <a:p>
            <a:pPr lvl="1"/>
            <a:r>
              <a:rPr lang="en-US" sz="2200" dirty="0">
                <a:latin typeface="Times New Roman" panose="02020603050405020304" pitchFamily="18" charset="0"/>
                <a:cs typeface="Times New Roman" panose="02020603050405020304" pitchFamily="18" charset="0"/>
              </a:rPr>
              <a:t>Launch instances from </a:t>
            </a:r>
            <a:r>
              <a:rPr lang="en-US" sz="2200" b="1" dirty="0">
                <a:solidFill>
                  <a:schemeClr val="accent5"/>
                </a:solidFill>
                <a:latin typeface="Times New Roman" panose="02020603050405020304" pitchFamily="18" charset="0"/>
                <a:cs typeface="Times New Roman" panose="02020603050405020304" pitchFamily="18" charset="0"/>
              </a:rPr>
              <a:t>Amazon Machine Images (AMIs</a:t>
            </a:r>
            <a:r>
              <a:rPr lang="en-US" sz="2200" dirty="0">
                <a:latin typeface="Times New Roman" panose="02020603050405020304" pitchFamily="18" charset="0"/>
                <a:cs typeface="Times New Roman" panose="02020603050405020304" pitchFamily="18" charset="0"/>
              </a:rPr>
              <a:t>).</a:t>
            </a:r>
          </a:p>
          <a:p>
            <a:pPr lvl="1"/>
            <a:r>
              <a:rPr lang="en-US" sz="2200" dirty="0">
                <a:latin typeface="Times New Roman" panose="02020603050405020304" pitchFamily="18" charset="0"/>
                <a:cs typeface="Times New Roman" panose="02020603050405020304" pitchFamily="18" charset="0"/>
              </a:rPr>
              <a:t>Launch instances with a few clicks or a line of code, and they are ready in minutes.</a:t>
            </a:r>
          </a:p>
          <a:p>
            <a:r>
              <a:rPr lang="en-US" sz="2200" dirty="0">
                <a:latin typeface="Times New Roman" panose="02020603050405020304" pitchFamily="18" charset="0"/>
                <a:cs typeface="Times New Roman" panose="02020603050405020304" pitchFamily="18" charset="0"/>
              </a:rPr>
              <a:t>You can control traffic to and from instances.</a:t>
            </a:r>
          </a:p>
        </p:txBody>
      </p:sp>
    </p:spTree>
    <p:extLst>
      <p:ext uri="{BB962C8B-B14F-4D97-AF65-F5344CB8AC3E}">
        <p14:creationId xmlns:p14="http://schemas.microsoft.com/office/powerpoint/2010/main" val="566691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Launching an Amazon EC2 instance</a:t>
            </a:r>
          </a:p>
        </p:txBody>
      </p:sp>
      <p:pic>
        <p:nvPicPr>
          <p:cNvPr id="10" name="Picture 9" descr="screenshot of the EC2 console's EC2 Dashboard view.">
            <a:extLst>
              <a:ext uri="{FF2B5EF4-FFF2-40B4-BE49-F238E27FC236}">
                <a16:creationId xmlns:a16="http://schemas.microsoft.com/office/drawing/2014/main" id="{ADEBAACE-9F34-05C2-3796-AC9AD85D66FB}"/>
              </a:ext>
            </a:extLst>
          </p:cNvPr>
          <p:cNvPicPr>
            <a:picLocks noChangeAspect="1"/>
          </p:cNvPicPr>
          <p:nvPr/>
        </p:nvPicPr>
        <p:blipFill>
          <a:blip r:embed="rId5"/>
          <a:stretch>
            <a:fillRect/>
          </a:stretch>
        </p:blipFill>
        <p:spPr>
          <a:xfrm>
            <a:off x="6489040" y="1830837"/>
            <a:ext cx="5313754" cy="3737641"/>
          </a:xfrm>
          <a:prstGeom prst="rect">
            <a:avLst/>
          </a:prstGeom>
        </p:spPr>
      </p:pic>
      <p:sp>
        <p:nvSpPr>
          <p:cNvPr id="11" name="TextBox 10">
            <a:extLst>
              <a:ext uri="{FF2B5EF4-FFF2-40B4-BE49-F238E27FC236}">
                <a16:creationId xmlns:a16="http://schemas.microsoft.com/office/drawing/2014/main" id="{C15A1717-EA6E-14DB-1CF4-2C9E7C2BE1E4}"/>
              </a:ext>
            </a:extLst>
          </p:cNvPr>
          <p:cNvSpPr txBox="1"/>
          <p:nvPr/>
        </p:nvSpPr>
        <p:spPr>
          <a:xfrm>
            <a:off x="716974" y="2176163"/>
            <a:ext cx="5588008" cy="2923877"/>
          </a:xfrm>
          <a:prstGeom prst="rect">
            <a:avLst/>
          </a:prstGeom>
          <a:noFill/>
        </p:spPr>
        <p:txBody>
          <a:bodyPr wrap="square" rtlCol="0">
            <a:spAutoFit/>
          </a:bodyPr>
          <a:lstStyle/>
          <a:p>
            <a:r>
              <a:rPr lang="en-US" sz="2300" dirty="0">
                <a:latin typeface="Times New Roman" panose="02020603050405020304" pitchFamily="18" charset="0"/>
                <a:ea typeface="Amazon Ember Light" panose="020B0403020204020204" pitchFamily="34" charset="0"/>
                <a:cs typeface="Times New Roman" panose="02020603050405020304" pitchFamily="18" charset="0"/>
              </a:rPr>
              <a:t>This section of the module walks through </a:t>
            </a:r>
            <a:r>
              <a:rPr lang="en-US" sz="23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nine key decisions </a:t>
            </a:r>
            <a:r>
              <a:rPr lang="en-US" sz="2300" dirty="0">
                <a:latin typeface="Times New Roman" panose="02020603050405020304" pitchFamily="18" charset="0"/>
                <a:ea typeface="Amazon Ember Light" panose="020B0403020204020204" pitchFamily="34" charset="0"/>
                <a:cs typeface="Times New Roman" panose="02020603050405020304" pitchFamily="18" charset="0"/>
              </a:rPr>
              <a:t>to make when you create an EC2 instance by using the AWS Management Console </a:t>
            </a:r>
            <a:r>
              <a:rPr lang="en-US" sz="23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Launch Instance Wizard. </a:t>
            </a:r>
          </a:p>
          <a:p>
            <a:endParaRPr lang="en-US" sz="23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endParaRPr>
          </a:p>
          <a:p>
            <a:pPr marL="285750" indent="-285750">
              <a:buFont typeface="Wingdings" pitchFamily="2" charset="2"/>
              <a:buChar char="Ø"/>
            </a:pPr>
            <a:r>
              <a:rPr lang="en-US" sz="2300" dirty="0">
                <a:latin typeface="Times New Roman" panose="02020603050405020304" pitchFamily="18" charset="0"/>
                <a:ea typeface="Amazon Ember Light" panose="020B0403020204020204" pitchFamily="34" charset="0"/>
                <a:cs typeface="Times New Roman" panose="02020603050405020304" pitchFamily="18" charset="0"/>
              </a:rPr>
              <a:t>Along the way, essential Amazon EC2 concepts will be explored.</a:t>
            </a:r>
          </a:p>
        </p:txBody>
      </p:sp>
    </p:spTree>
    <p:extLst>
      <p:ext uri="{BB962C8B-B14F-4D97-AF65-F5344CB8AC3E}">
        <p14:creationId xmlns:p14="http://schemas.microsoft.com/office/powerpoint/2010/main" val="15700703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1. Select an AMI</a:t>
            </a:r>
          </a:p>
        </p:txBody>
      </p:sp>
      <p:sp>
        <p:nvSpPr>
          <p:cNvPr id="3" name="Content Placeholder 9">
            <a:extLst>
              <a:ext uri="{FF2B5EF4-FFF2-40B4-BE49-F238E27FC236}">
                <a16:creationId xmlns:a16="http://schemas.microsoft.com/office/drawing/2014/main" id="{5A54ABA2-C0D2-88D5-45EA-E069D611D487}"/>
              </a:ext>
            </a:extLst>
          </p:cNvPr>
          <p:cNvSpPr txBox="1">
            <a:spLocks/>
          </p:cNvSpPr>
          <p:nvPr/>
        </p:nvSpPr>
        <p:spPr>
          <a:xfrm>
            <a:off x="3779899" y="2444491"/>
            <a:ext cx="8151908" cy="36639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latin typeface="Times New Roman" panose="02020603050405020304" pitchFamily="18" charset="0"/>
                <a:cs typeface="Times New Roman" panose="02020603050405020304" pitchFamily="18" charset="0"/>
              </a:rPr>
              <a:t>Amazon Machine Image (AMI)</a:t>
            </a:r>
          </a:p>
          <a:p>
            <a:pPr lvl="1"/>
            <a:r>
              <a:rPr lang="en-US" sz="1800" dirty="0">
                <a:latin typeface="Times New Roman" panose="02020603050405020304" pitchFamily="18" charset="0"/>
                <a:cs typeface="Times New Roman" panose="02020603050405020304" pitchFamily="18" charset="0"/>
              </a:rPr>
              <a:t>Is a template that is used to create an EC2 instance (which is a </a:t>
            </a:r>
            <a:r>
              <a:rPr lang="en-US" sz="1800" b="1" dirty="0">
                <a:solidFill>
                  <a:schemeClr val="accent5"/>
                </a:solidFill>
                <a:latin typeface="Times New Roman" panose="02020603050405020304" pitchFamily="18" charset="0"/>
                <a:cs typeface="Times New Roman" panose="02020603050405020304" pitchFamily="18" charset="0"/>
              </a:rPr>
              <a:t>virtual machine, or VM,</a:t>
            </a:r>
            <a:r>
              <a:rPr lang="en-US" sz="1800" i="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that runs in the AWS Cloud)</a:t>
            </a:r>
          </a:p>
          <a:p>
            <a:pPr lvl="1"/>
            <a:r>
              <a:rPr lang="en-US" sz="1800" dirty="0">
                <a:latin typeface="Times New Roman" panose="02020603050405020304" pitchFamily="18" charset="0"/>
                <a:cs typeface="Times New Roman" panose="02020603050405020304" pitchFamily="18" charset="0"/>
              </a:rPr>
              <a:t>Contains a </a:t>
            </a:r>
            <a:r>
              <a:rPr lang="en-US" sz="1800" b="1" dirty="0">
                <a:solidFill>
                  <a:schemeClr val="accent5"/>
                </a:solidFill>
                <a:latin typeface="Times New Roman" panose="02020603050405020304" pitchFamily="18" charset="0"/>
                <a:cs typeface="Times New Roman" panose="02020603050405020304" pitchFamily="18" charset="0"/>
              </a:rPr>
              <a:t>Windows</a:t>
            </a:r>
            <a:r>
              <a:rPr lang="en-US" sz="1800" dirty="0">
                <a:latin typeface="Times New Roman" panose="02020603050405020304" pitchFamily="18" charset="0"/>
                <a:cs typeface="Times New Roman" panose="02020603050405020304" pitchFamily="18" charset="0"/>
              </a:rPr>
              <a:t> or </a:t>
            </a:r>
            <a:r>
              <a:rPr lang="en-US" sz="1800" b="1" dirty="0">
                <a:solidFill>
                  <a:schemeClr val="accent5"/>
                </a:solidFill>
                <a:latin typeface="Times New Roman" panose="02020603050405020304" pitchFamily="18" charset="0"/>
                <a:cs typeface="Times New Roman" panose="02020603050405020304" pitchFamily="18" charset="0"/>
              </a:rPr>
              <a:t>Linux</a:t>
            </a:r>
            <a:r>
              <a:rPr lang="en-US" sz="1800" dirty="0">
                <a:latin typeface="Times New Roman" panose="02020603050405020304" pitchFamily="18" charset="0"/>
                <a:cs typeface="Times New Roman" panose="02020603050405020304" pitchFamily="18" charset="0"/>
              </a:rPr>
              <a:t> operating system</a:t>
            </a:r>
          </a:p>
          <a:p>
            <a:pPr lvl="1"/>
            <a:r>
              <a:rPr lang="en-US" sz="1800" dirty="0">
                <a:latin typeface="Times New Roman" panose="02020603050405020304" pitchFamily="18" charset="0"/>
                <a:cs typeface="Times New Roman" panose="02020603050405020304" pitchFamily="18" charset="0"/>
              </a:rPr>
              <a:t>Often also has some </a:t>
            </a:r>
            <a:r>
              <a:rPr lang="en-US" sz="1800" b="1" dirty="0">
                <a:solidFill>
                  <a:schemeClr val="accent5"/>
                </a:solidFill>
                <a:latin typeface="Times New Roman" panose="02020603050405020304" pitchFamily="18" charset="0"/>
                <a:cs typeface="Times New Roman" panose="02020603050405020304" pitchFamily="18" charset="0"/>
              </a:rPr>
              <a:t>software</a:t>
            </a:r>
            <a:r>
              <a:rPr lang="en-US" sz="1800" dirty="0">
                <a:latin typeface="Times New Roman" panose="02020603050405020304" pitchFamily="18" charset="0"/>
                <a:cs typeface="Times New Roman" panose="02020603050405020304" pitchFamily="18" charset="0"/>
              </a:rPr>
              <a:t> pre-installed</a:t>
            </a:r>
          </a:p>
          <a:p>
            <a:r>
              <a:rPr lang="en-US" sz="1800" dirty="0">
                <a:latin typeface="Times New Roman" panose="02020603050405020304" pitchFamily="18" charset="0"/>
                <a:cs typeface="Times New Roman" panose="02020603050405020304" pitchFamily="18" charset="0"/>
              </a:rPr>
              <a:t>AMI choices:</a:t>
            </a:r>
          </a:p>
          <a:p>
            <a:pPr lvl="1"/>
            <a:r>
              <a:rPr lang="en-US" sz="1800" dirty="0">
                <a:latin typeface="Times New Roman" panose="02020603050405020304" pitchFamily="18" charset="0"/>
                <a:cs typeface="Times New Roman" panose="02020603050405020304" pitchFamily="18" charset="0"/>
              </a:rPr>
              <a:t>Quick Start</a:t>
            </a:r>
            <a:r>
              <a:rPr lang="en-US" sz="1800" i="1" dirty="0">
                <a:latin typeface="Times New Roman" panose="02020603050405020304" pitchFamily="18" charset="0"/>
                <a:cs typeface="Times New Roman" panose="02020603050405020304" pitchFamily="18" charset="0"/>
              </a:rPr>
              <a:t> – Linux and Windows AMIs that are provided by AWS</a:t>
            </a:r>
          </a:p>
          <a:p>
            <a:pPr lvl="1"/>
            <a:r>
              <a:rPr lang="en-US" sz="1800" dirty="0">
                <a:latin typeface="Times New Roman" panose="02020603050405020304" pitchFamily="18" charset="0"/>
                <a:cs typeface="Times New Roman" panose="02020603050405020304" pitchFamily="18" charset="0"/>
              </a:rPr>
              <a:t>My AMIs</a:t>
            </a:r>
            <a:r>
              <a:rPr lang="en-US" sz="1800" i="1" dirty="0">
                <a:latin typeface="Times New Roman" panose="02020603050405020304" pitchFamily="18" charset="0"/>
                <a:cs typeface="Times New Roman" panose="02020603050405020304" pitchFamily="18" charset="0"/>
              </a:rPr>
              <a:t> – Any AMIs that you created</a:t>
            </a:r>
          </a:p>
          <a:p>
            <a:pPr lvl="1"/>
            <a:r>
              <a:rPr lang="en-US" sz="1800" dirty="0">
                <a:latin typeface="Times New Roman" panose="02020603050405020304" pitchFamily="18" charset="0"/>
                <a:cs typeface="Times New Roman" panose="02020603050405020304" pitchFamily="18" charset="0"/>
              </a:rPr>
              <a:t>AWS Marketplace </a:t>
            </a:r>
            <a:r>
              <a:rPr lang="en-US" sz="1800" i="1" dirty="0">
                <a:latin typeface="Times New Roman" panose="02020603050405020304" pitchFamily="18" charset="0"/>
                <a:cs typeface="Times New Roman" panose="02020603050405020304" pitchFamily="18" charset="0"/>
              </a:rPr>
              <a:t>– Pre-configured templates from third parties</a:t>
            </a:r>
          </a:p>
          <a:p>
            <a:pPr lvl="1"/>
            <a:r>
              <a:rPr lang="en-US" sz="1800" dirty="0">
                <a:latin typeface="Times New Roman" panose="02020603050405020304" pitchFamily="18" charset="0"/>
                <a:cs typeface="Times New Roman" panose="02020603050405020304" pitchFamily="18" charset="0"/>
              </a:rPr>
              <a:t>Community AMIs </a:t>
            </a:r>
            <a:r>
              <a:rPr lang="en-US" sz="1800" i="1" dirty="0">
                <a:latin typeface="Times New Roman" panose="02020603050405020304" pitchFamily="18" charset="0"/>
                <a:cs typeface="Times New Roman" panose="02020603050405020304" pitchFamily="18" charset="0"/>
              </a:rPr>
              <a:t>– AMIs shared by others; use at your own risk</a:t>
            </a:r>
          </a:p>
        </p:txBody>
      </p:sp>
      <p:sp>
        <p:nvSpPr>
          <p:cNvPr id="8" name="Content Placeholder 8">
            <a:extLst>
              <a:ext uri="{FF2B5EF4-FFF2-40B4-BE49-F238E27FC236}">
                <a16:creationId xmlns:a16="http://schemas.microsoft.com/office/drawing/2014/main" id="{9B63C373-96E9-203C-E603-14312355EB0D}"/>
              </a:ext>
              <a:ext uri="{C183D7F6-B498-43B3-948B-1728B52AA6E4}">
                <adec:decorative xmlns:adec="http://schemas.microsoft.com/office/drawing/2017/decorative" val="1"/>
              </a:ext>
            </a:extLst>
          </p:cNvPr>
          <p:cNvSpPr txBox="1">
            <a:spLocks/>
          </p:cNvSpPr>
          <p:nvPr/>
        </p:nvSpPr>
        <p:spPr>
          <a:xfrm>
            <a:off x="473976" y="2107946"/>
            <a:ext cx="3183624" cy="3663992"/>
          </a:xfrm>
          <a:prstGeom prst="rect">
            <a:avLst/>
          </a:prstGeom>
          <a:solidFill>
            <a:schemeClr val="bg2">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grpSp>
        <p:nvGrpSpPr>
          <p:cNvPr id="15" name="Group 14" descr="graphic shows an icon labeled &quot;AMI&quot; with an arrow labeled &quot;Launch instance&quot; extending to the right and pointing at an icon labeled &quot;Instance.&quot;">
            <a:extLst>
              <a:ext uri="{FF2B5EF4-FFF2-40B4-BE49-F238E27FC236}">
                <a16:creationId xmlns:a16="http://schemas.microsoft.com/office/drawing/2014/main" id="{B7F2A568-9773-E3D1-BF73-606D3B986671}"/>
              </a:ext>
            </a:extLst>
          </p:cNvPr>
          <p:cNvGrpSpPr/>
          <p:nvPr/>
        </p:nvGrpSpPr>
        <p:grpSpPr>
          <a:xfrm>
            <a:off x="5947576" y="1528176"/>
            <a:ext cx="2774570" cy="802616"/>
            <a:chOff x="5947576" y="1528176"/>
            <a:chExt cx="2774570" cy="802616"/>
          </a:xfrm>
        </p:grpSpPr>
        <p:sp>
          <p:nvSpPr>
            <p:cNvPr id="16" name="TextBox 15">
              <a:extLst>
                <a:ext uri="{FF2B5EF4-FFF2-40B4-BE49-F238E27FC236}">
                  <a16:creationId xmlns:a16="http://schemas.microsoft.com/office/drawing/2014/main" id="{1E53E52B-6AEC-9CCE-E515-8C67E3368B56}"/>
                </a:ext>
              </a:extLst>
            </p:cNvPr>
            <p:cNvSpPr txBox="1"/>
            <p:nvPr/>
          </p:nvSpPr>
          <p:spPr>
            <a:xfrm>
              <a:off x="5947576" y="1974192"/>
              <a:ext cx="1513305" cy="338554"/>
            </a:xfrm>
            <a:prstGeom prst="rect">
              <a:avLst/>
            </a:prstGeom>
            <a:noFill/>
          </p:spPr>
          <p:txBody>
            <a:bodyPr wrap="square" rtlCol="0">
              <a:spAutoFit/>
            </a:bodyPr>
            <a:lstStyle/>
            <a:p>
              <a:pPr algn="ctr"/>
              <a:r>
                <a:rPr lang="en-US" sz="1600" dirty="0"/>
                <a:t>AMI</a:t>
              </a:r>
            </a:p>
          </p:txBody>
        </p:sp>
        <p:pic>
          <p:nvPicPr>
            <p:cNvPr id="18" name="Graphic 17">
              <a:extLst>
                <a:ext uri="{FF2B5EF4-FFF2-40B4-BE49-F238E27FC236}">
                  <a16:creationId xmlns:a16="http://schemas.microsoft.com/office/drawing/2014/main" id="{848A76DF-B4C5-B974-D2F8-C9D3AD77D3B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83787" y="1528176"/>
              <a:ext cx="469900" cy="469900"/>
            </a:xfrm>
            <a:prstGeom prst="rect">
              <a:avLst/>
            </a:prstGeom>
          </p:spPr>
        </p:pic>
        <p:pic>
          <p:nvPicPr>
            <p:cNvPr id="21" name="Graphic 20">
              <a:extLst>
                <a:ext uri="{FF2B5EF4-FFF2-40B4-BE49-F238E27FC236}">
                  <a16:creationId xmlns:a16="http://schemas.microsoft.com/office/drawing/2014/main" id="{A7F818E2-4E2C-6236-5419-EE6879027E4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71190" y="1528176"/>
              <a:ext cx="469900" cy="469900"/>
            </a:xfrm>
            <a:prstGeom prst="rect">
              <a:avLst/>
            </a:prstGeom>
          </p:spPr>
        </p:pic>
        <p:sp>
          <p:nvSpPr>
            <p:cNvPr id="22" name="TextBox 21">
              <a:extLst>
                <a:ext uri="{FF2B5EF4-FFF2-40B4-BE49-F238E27FC236}">
                  <a16:creationId xmlns:a16="http://schemas.microsoft.com/office/drawing/2014/main" id="{A361D285-A995-E3F2-07F9-7B3C6BC6F7CF}"/>
                </a:ext>
              </a:extLst>
            </p:cNvPr>
            <p:cNvSpPr txBox="1"/>
            <p:nvPr/>
          </p:nvSpPr>
          <p:spPr>
            <a:xfrm>
              <a:off x="7690134" y="1958383"/>
              <a:ext cx="1032012" cy="372409"/>
            </a:xfrm>
            <a:prstGeom prst="rect">
              <a:avLst/>
            </a:prstGeom>
            <a:noFill/>
          </p:spPr>
          <p:txBody>
            <a:bodyPr wrap="square" rtlCol="0">
              <a:noAutofit/>
            </a:bodyPr>
            <a:lstStyle/>
            <a:p>
              <a:pPr algn="ctr"/>
              <a:r>
                <a:rPr lang="en-US" sz="1600" dirty="0"/>
                <a:t>Instance</a:t>
              </a:r>
            </a:p>
          </p:txBody>
        </p:sp>
        <p:cxnSp>
          <p:nvCxnSpPr>
            <p:cNvPr id="23" name="Straight Arrow Connector 22">
              <a:extLst>
                <a:ext uri="{FF2B5EF4-FFF2-40B4-BE49-F238E27FC236}">
                  <a16:creationId xmlns:a16="http://schemas.microsoft.com/office/drawing/2014/main" id="{B8B0A889-8037-4451-1997-7315F6FE0792}"/>
                </a:ext>
              </a:extLst>
            </p:cNvPr>
            <p:cNvCxnSpPr>
              <a:stCxn id="18" idx="3"/>
              <a:endCxn id="21" idx="1"/>
            </p:cNvCxnSpPr>
            <p:nvPr/>
          </p:nvCxnSpPr>
          <p:spPr>
            <a:xfrm>
              <a:off x="6953687" y="1763126"/>
              <a:ext cx="101750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4CC94136-E44B-A6CA-C8E7-27F7A8F4FFAD}"/>
                </a:ext>
              </a:extLst>
            </p:cNvPr>
            <p:cNvSpPr txBox="1"/>
            <p:nvPr/>
          </p:nvSpPr>
          <p:spPr>
            <a:xfrm>
              <a:off x="7049088" y="1528641"/>
              <a:ext cx="837089" cy="523220"/>
            </a:xfrm>
            <a:prstGeom prst="rect">
              <a:avLst/>
            </a:prstGeom>
            <a:noFill/>
          </p:spPr>
          <p:txBody>
            <a:bodyPr wrap="none" rtlCol="0">
              <a:spAutoFit/>
            </a:bodyPr>
            <a:lstStyle/>
            <a:p>
              <a:r>
                <a:rPr lang="en-US" sz="1400" dirty="0">
                  <a:latin typeface="Amazon Ember Light" panose="020B0403020204020204" pitchFamily="34" charset="0"/>
                  <a:ea typeface="Amazon Ember Light" panose="020B0403020204020204" pitchFamily="34" charset="0"/>
                  <a:cs typeface="Amazon Ember Light" panose="020B0403020204020204" pitchFamily="34" charset="0"/>
                </a:rPr>
                <a:t>Launch</a:t>
              </a:r>
            </a:p>
            <a:p>
              <a:r>
                <a:rPr lang="en-US" sz="1400" dirty="0">
                  <a:latin typeface="Amazon Ember Light" panose="020B0403020204020204" pitchFamily="34" charset="0"/>
                  <a:ea typeface="Amazon Ember Light" panose="020B0403020204020204" pitchFamily="34" charset="0"/>
                  <a:cs typeface="Amazon Ember Light" panose="020B0403020204020204" pitchFamily="34" charset="0"/>
                </a:rPr>
                <a:t>instance</a:t>
              </a:r>
            </a:p>
          </p:txBody>
        </p:sp>
      </p:grpSp>
    </p:spTree>
    <p:extLst>
      <p:ext uri="{BB962C8B-B14F-4D97-AF65-F5344CB8AC3E}">
        <p14:creationId xmlns:p14="http://schemas.microsoft.com/office/powerpoint/2010/main" val="1419085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Creating a new AMI: Example</a:t>
            </a:r>
          </a:p>
        </p:txBody>
      </p:sp>
      <p:grpSp>
        <p:nvGrpSpPr>
          <p:cNvPr id="10" name="Group 9" descr="diagram shows how you can launch an &quot;unmodified&quot; instance from an AMI, manually or via script update the software on that instance, then capture it as a new AMI. You can also copy an AMI to another region.">
            <a:extLst>
              <a:ext uri="{FF2B5EF4-FFF2-40B4-BE49-F238E27FC236}">
                <a16:creationId xmlns:a16="http://schemas.microsoft.com/office/drawing/2014/main" id="{8AF7AABB-47FE-74E8-9CA7-664F5D23C176}"/>
              </a:ext>
            </a:extLst>
          </p:cNvPr>
          <p:cNvGrpSpPr/>
          <p:nvPr/>
        </p:nvGrpSpPr>
        <p:grpSpPr>
          <a:xfrm>
            <a:off x="439334" y="1420150"/>
            <a:ext cx="11556064" cy="4478836"/>
            <a:chOff x="315739" y="1269215"/>
            <a:chExt cx="11208390" cy="4929880"/>
          </a:xfrm>
        </p:grpSpPr>
        <p:pic>
          <p:nvPicPr>
            <p:cNvPr id="11" name="Graphic 10">
              <a:extLst>
                <a:ext uri="{FF2B5EF4-FFF2-40B4-BE49-F238E27FC236}">
                  <a16:creationId xmlns:a16="http://schemas.microsoft.com/office/drawing/2014/main" id="{FE79E2C0-16A0-5BFC-6146-7F61112A79F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97639" y="1280347"/>
              <a:ext cx="330200" cy="330200"/>
            </a:xfrm>
            <a:prstGeom prst="rect">
              <a:avLst/>
            </a:prstGeom>
          </p:spPr>
        </p:pic>
        <p:grpSp>
          <p:nvGrpSpPr>
            <p:cNvPr id="27" name="Group 26">
              <a:extLst>
                <a:ext uri="{FF2B5EF4-FFF2-40B4-BE49-F238E27FC236}">
                  <a16:creationId xmlns:a16="http://schemas.microsoft.com/office/drawing/2014/main" id="{F1BC71AB-E806-4086-D837-CF2E76E84C6B}"/>
                </a:ext>
              </a:extLst>
            </p:cNvPr>
            <p:cNvGrpSpPr/>
            <p:nvPr/>
          </p:nvGrpSpPr>
          <p:grpSpPr>
            <a:xfrm>
              <a:off x="315739" y="1269215"/>
              <a:ext cx="11208390" cy="4929880"/>
              <a:chOff x="315739" y="1269215"/>
              <a:chExt cx="11208390" cy="4929880"/>
            </a:xfrm>
          </p:grpSpPr>
          <p:sp>
            <p:nvSpPr>
              <p:cNvPr id="28" name="TextBox 27">
                <a:extLst>
                  <a:ext uri="{FF2B5EF4-FFF2-40B4-BE49-F238E27FC236}">
                    <a16:creationId xmlns:a16="http://schemas.microsoft.com/office/drawing/2014/main" id="{C76168DF-2AB2-7EDB-452F-66E682C214FF}"/>
                  </a:ext>
                </a:extLst>
              </p:cNvPr>
              <p:cNvSpPr txBox="1"/>
              <p:nvPr/>
            </p:nvSpPr>
            <p:spPr>
              <a:xfrm>
                <a:off x="315739" y="4301281"/>
                <a:ext cx="1766964"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(Optional) Import</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 virtual machine</a:t>
                </a:r>
              </a:p>
            </p:txBody>
          </p:sp>
          <p:grpSp>
            <p:nvGrpSpPr>
              <p:cNvPr id="29" name="Group 28">
                <a:extLst>
                  <a:ext uri="{FF2B5EF4-FFF2-40B4-BE49-F238E27FC236}">
                    <a16:creationId xmlns:a16="http://schemas.microsoft.com/office/drawing/2014/main" id="{3EF7ADEF-B4EB-47DA-0C5E-E4C8FC9CF759}"/>
                  </a:ext>
                </a:extLst>
              </p:cNvPr>
              <p:cNvGrpSpPr/>
              <p:nvPr/>
            </p:nvGrpSpPr>
            <p:grpSpPr>
              <a:xfrm>
                <a:off x="345117" y="1269215"/>
                <a:ext cx="11179012" cy="4929880"/>
                <a:chOff x="345117" y="1269215"/>
                <a:chExt cx="11179012" cy="4929880"/>
              </a:xfrm>
            </p:grpSpPr>
            <p:grpSp>
              <p:nvGrpSpPr>
                <p:cNvPr id="30" name="Group 29">
                  <a:extLst>
                    <a:ext uri="{FF2B5EF4-FFF2-40B4-BE49-F238E27FC236}">
                      <a16:creationId xmlns:a16="http://schemas.microsoft.com/office/drawing/2014/main" id="{2D230C5B-F24D-2D20-FA0F-F2F8B76F2129}"/>
                    </a:ext>
                  </a:extLst>
                </p:cNvPr>
                <p:cNvGrpSpPr/>
                <p:nvPr/>
              </p:nvGrpSpPr>
              <p:grpSpPr>
                <a:xfrm>
                  <a:off x="1577231" y="1269215"/>
                  <a:ext cx="9946898" cy="4929880"/>
                  <a:chOff x="1577231" y="1269215"/>
                  <a:chExt cx="9946898" cy="4929880"/>
                </a:xfrm>
              </p:grpSpPr>
              <p:cxnSp>
                <p:nvCxnSpPr>
                  <p:cNvPr id="32" name="Straight Arrow Connector 31">
                    <a:extLst>
                      <a:ext uri="{FF2B5EF4-FFF2-40B4-BE49-F238E27FC236}">
                        <a16:creationId xmlns:a16="http://schemas.microsoft.com/office/drawing/2014/main" id="{5D0BD0E3-AF45-4F7C-3E80-3C77C40CF995}"/>
                      </a:ext>
                    </a:extLst>
                  </p:cNvPr>
                  <p:cNvCxnSpPr>
                    <a:cxnSpLocks/>
                    <a:endCxn id="38" idx="1"/>
                  </p:cNvCxnSpPr>
                  <p:nvPr/>
                </p:nvCxnSpPr>
                <p:spPr>
                  <a:xfrm>
                    <a:off x="1714535" y="4047940"/>
                    <a:ext cx="1480032"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pSp>
                <p:nvGrpSpPr>
                  <p:cNvPr id="33" name="Group 32">
                    <a:extLst>
                      <a:ext uri="{FF2B5EF4-FFF2-40B4-BE49-F238E27FC236}">
                        <a16:creationId xmlns:a16="http://schemas.microsoft.com/office/drawing/2014/main" id="{E9037BCD-843E-5B8E-0345-BA228DB57FCB}"/>
                      </a:ext>
                    </a:extLst>
                  </p:cNvPr>
                  <p:cNvGrpSpPr/>
                  <p:nvPr/>
                </p:nvGrpSpPr>
                <p:grpSpPr>
                  <a:xfrm>
                    <a:off x="1577231" y="1269215"/>
                    <a:ext cx="9946898" cy="4929880"/>
                    <a:chOff x="1577231" y="1269215"/>
                    <a:chExt cx="9946898" cy="4929880"/>
                  </a:xfrm>
                </p:grpSpPr>
                <p:sp>
                  <p:nvSpPr>
                    <p:cNvPr id="34" name="TextBox 33">
                      <a:extLst>
                        <a:ext uri="{FF2B5EF4-FFF2-40B4-BE49-F238E27FC236}">
                          <a16:creationId xmlns:a16="http://schemas.microsoft.com/office/drawing/2014/main" id="{959D1E2D-0B47-40AD-BF49-3F87C081B035}"/>
                        </a:ext>
                      </a:extLst>
                    </p:cNvPr>
                    <p:cNvSpPr txBox="1"/>
                    <p:nvPr/>
                  </p:nvSpPr>
                  <p:spPr>
                    <a:xfrm>
                      <a:off x="1577231" y="2430397"/>
                      <a:ext cx="1629055" cy="830997"/>
                    </a:xfrm>
                    <a:prstGeom prst="rect">
                      <a:avLst/>
                    </a:prstGeom>
                    <a:noFill/>
                  </p:spPr>
                  <p:txBody>
                    <a:bodyPr wrap="square" rtlCol="0">
                      <a:spAutoFit/>
                    </a:bodyPr>
                    <a:lstStyle/>
                    <a:p>
                      <a:pPr algn="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Quick Start </a:t>
                      </a: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or other</a:t>
                      </a:r>
                    </a:p>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existing AMI</a:t>
                      </a:r>
                    </a:p>
                  </p:txBody>
                </p:sp>
                <p:grpSp>
                  <p:nvGrpSpPr>
                    <p:cNvPr id="35" name="Group 34">
                      <a:extLst>
                        <a:ext uri="{FF2B5EF4-FFF2-40B4-BE49-F238E27FC236}">
                          <a16:creationId xmlns:a16="http://schemas.microsoft.com/office/drawing/2014/main" id="{3A3858A5-929D-59F0-BF8C-8880D157D096}"/>
                        </a:ext>
                      </a:extLst>
                    </p:cNvPr>
                    <p:cNvGrpSpPr/>
                    <p:nvPr/>
                  </p:nvGrpSpPr>
                  <p:grpSpPr>
                    <a:xfrm>
                      <a:off x="1986513" y="1269215"/>
                      <a:ext cx="9537616" cy="4929880"/>
                      <a:chOff x="1986513" y="1269215"/>
                      <a:chExt cx="9537616" cy="4929880"/>
                    </a:xfrm>
                  </p:grpSpPr>
                  <p:sp>
                    <p:nvSpPr>
                      <p:cNvPr id="36" name="Rectangle 35">
                        <a:extLst>
                          <a:ext uri="{FF2B5EF4-FFF2-40B4-BE49-F238E27FC236}">
                            <a16:creationId xmlns:a16="http://schemas.microsoft.com/office/drawing/2014/main" id="{DB4430CC-D9CD-0EDE-E743-DB8B30448ECD}"/>
                          </a:ext>
                        </a:extLst>
                      </p:cNvPr>
                      <p:cNvSpPr/>
                      <p:nvPr/>
                    </p:nvSpPr>
                    <p:spPr>
                      <a:xfrm>
                        <a:off x="1986513" y="1269215"/>
                        <a:ext cx="9537616" cy="49298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ln w="0"/>
                            <a:solidFill>
                              <a:sysClr val="windowText" lastClr="000000"/>
                            </a:solidFill>
                          </a:rPr>
                          <a:t>AWS Cloud</a:t>
                        </a:r>
                      </a:p>
                    </p:txBody>
                  </p:sp>
                  <p:grpSp>
                    <p:nvGrpSpPr>
                      <p:cNvPr id="37" name="Group 36">
                        <a:extLst>
                          <a:ext uri="{FF2B5EF4-FFF2-40B4-BE49-F238E27FC236}">
                            <a16:creationId xmlns:a16="http://schemas.microsoft.com/office/drawing/2014/main" id="{2A24C4E7-69F1-8572-13E3-55BB040ACC9B}"/>
                          </a:ext>
                        </a:extLst>
                      </p:cNvPr>
                      <p:cNvGrpSpPr/>
                      <p:nvPr/>
                    </p:nvGrpSpPr>
                    <p:grpSpPr>
                      <a:xfrm>
                        <a:off x="2935210" y="1691307"/>
                        <a:ext cx="8427555" cy="4401926"/>
                        <a:chOff x="2935210" y="1691307"/>
                        <a:chExt cx="8427555" cy="4401926"/>
                      </a:xfrm>
                    </p:grpSpPr>
                    <p:pic>
                      <p:nvPicPr>
                        <p:cNvPr id="38" name="Graphic 37">
                          <a:extLst>
                            <a:ext uri="{FF2B5EF4-FFF2-40B4-BE49-F238E27FC236}">
                              <a16:creationId xmlns:a16="http://schemas.microsoft.com/office/drawing/2014/main" id="{20EA548A-6A67-A880-AA9A-192BE21037E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94567" y="3812990"/>
                          <a:ext cx="469900" cy="469900"/>
                        </a:xfrm>
                        <a:prstGeom prst="rect">
                          <a:avLst/>
                        </a:prstGeom>
                      </p:spPr>
                    </p:pic>
                    <p:sp>
                      <p:nvSpPr>
                        <p:cNvPr id="39" name="TextBox 38">
                          <a:extLst>
                            <a:ext uri="{FF2B5EF4-FFF2-40B4-BE49-F238E27FC236}">
                              <a16:creationId xmlns:a16="http://schemas.microsoft.com/office/drawing/2014/main" id="{C1758282-9A87-9782-22E3-9627F64A8F51}"/>
                            </a:ext>
                          </a:extLst>
                        </p:cNvPr>
                        <p:cNvSpPr txBox="1"/>
                        <p:nvPr/>
                      </p:nvSpPr>
                      <p:spPr>
                        <a:xfrm>
                          <a:off x="2935210" y="4282890"/>
                          <a:ext cx="988614" cy="338554"/>
                        </a:xfrm>
                        <a:prstGeom prst="rect">
                          <a:avLst/>
                        </a:prstGeom>
                        <a:noFill/>
                      </p:spPr>
                      <p:txBody>
                        <a:bodyPr wrap="square" rtlCol="0">
                          <a:spAutoFit/>
                        </a:bodyPr>
                        <a:lstStyle/>
                        <a:p>
                          <a:pPr algn="ctr"/>
                          <a:r>
                            <a:rPr lang="en-US" sz="1600" dirty="0"/>
                            <a:t>MyAMI</a:t>
                          </a:r>
                        </a:p>
                      </p:txBody>
                    </p:sp>
                    <p:cxnSp>
                      <p:nvCxnSpPr>
                        <p:cNvPr id="40" name="Straight Arrow Connector 13">
                          <a:extLst>
                            <a:ext uri="{FF2B5EF4-FFF2-40B4-BE49-F238E27FC236}">
                              <a16:creationId xmlns:a16="http://schemas.microsoft.com/office/drawing/2014/main" id="{98CDA228-83DD-DD2C-74BF-A94F140409CD}"/>
                            </a:ext>
                          </a:extLst>
                        </p:cNvPr>
                        <p:cNvCxnSpPr>
                          <a:cxnSpLocks/>
                          <a:stCxn id="38" idx="3"/>
                          <a:endCxn id="44" idx="1"/>
                        </p:cNvCxnSpPr>
                        <p:nvPr/>
                      </p:nvCxnSpPr>
                      <p:spPr>
                        <a:xfrm flipV="1">
                          <a:off x="3664467" y="3398047"/>
                          <a:ext cx="1862237" cy="649893"/>
                        </a:xfrm>
                        <a:prstGeom prst="bentConnector3">
                          <a:avLst>
                            <a:gd name="adj1" fmla="val 28337"/>
                          </a:avLst>
                        </a:prstGeom>
                        <a:ln w="28575">
                          <a:tailEnd type="triangle" w="lg" len="med"/>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62E83A8F-43E3-B0B1-3A94-EA0021D6099F}"/>
                            </a:ext>
                          </a:extLst>
                        </p:cNvPr>
                        <p:cNvSpPr txBox="1"/>
                        <p:nvPr/>
                      </p:nvSpPr>
                      <p:spPr>
                        <a:xfrm>
                          <a:off x="4226552" y="2821751"/>
                          <a:ext cx="1259811" cy="584775"/>
                        </a:xfrm>
                        <a:prstGeom prst="rect">
                          <a:avLst/>
                        </a:prstGeom>
                        <a:noFill/>
                      </p:spPr>
                      <p:txBody>
                        <a:bodyPr wrap="square" rtlCol="0">
                          <a:spAutoFit/>
                        </a:bodyPr>
                        <a:lstStyle/>
                        <a:p>
                          <a:pPr algn="ctr"/>
                          <a:r>
                            <a:rPr lang="en-US" sz="1600" b="1"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Launch</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an instance</a:t>
                          </a:r>
                        </a:p>
                      </p:txBody>
                    </p:sp>
                    <p:pic>
                      <p:nvPicPr>
                        <p:cNvPr id="42" name="Graphic 41">
                          <a:extLst>
                            <a:ext uri="{FF2B5EF4-FFF2-40B4-BE49-F238E27FC236}">
                              <a16:creationId xmlns:a16="http://schemas.microsoft.com/office/drawing/2014/main" id="{16085402-D991-7DE6-AFC9-435E0BC70EF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94567" y="2583191"/>
                          <a:ext cx="469900" cy="469900"/>
                        </a:xfrm>
                        <a:prstGeom prst="rect">
                          <a:avLst/>
                        </a:prstGeom>
                      </p:spPr>
                    </p:pic>
                    <p:sp>
                      <p:nvSpPr>
                        <p:cNvPr id="43" name="TextBox 42">
                          <a:extLst>
                            <a:ext uri="{FF2B5EF4-FFF2-40B4-BE49-F238E27FC236}">
                              <a16:creationId xmlns:a16="http://schemas.microsoft.com/office/drawing/2014/main" id="{C8634D10-4A6B-6203-4D88-993546343366}"/>
                            </a:ext>
                          </a:extLst>
                        </p:cNvPr>
                        <p:cNvSpPr txBox="1"/>
                        <p:nvPr/>
                      </p:nvSpPr>
                      <p:spPr>
                        <a:xfrm>
                          <a:off x="2935210" y="3059493"/>
                          <a:ext cx="988614" cy="584775"/>
                        </a:xfrm>
                        <a:prstGeom prst="rect">
                          <a:avLst/>
                        </a:prstGeom>
                        <a:noFill/>
                      </p:spPr>
                      <p:txBody>
                        <a:bodyPr wrap="square" rtlCol="0">
                          <a:spAutoFit/>
                        </a:bodyPr>
                        <a:lstStyle/>
                        <a:p>
                          <a:pPr algn="ctr"/>
                          <a:r>
                            <a:rPr lang="en-US" sz="1600" dirty="0"/>
                            <a:t>Starter</a:t>
                          </a:r>
                          <a:br>
                            <a:rPr lang="en-US" sz="1600" dirty="0"/>
                          </a:br>
                          <a:r>
                            <a:rPr lang="en-US" sz="1600" dirty="0"/>
                            <a:t>AMI</a:t>
                          </a:r>
                        </a:p>
                      </p:txBody>
                    </p:sp>
                    <p:pic>
                      <p:nvPicPr>
                        <p:cNvPr id="44" name="Graphic 43">
                          <a:extLst>
                            <a:ext uri="{FF2B5EF4-FFF2-40B4-BE49-F238E27FC236}">
                              <a16:creationId xmlns:a16="http://schemas.microsoft.com/office/drawing/2014/main" id="{D598622F-FDB5-903C-8022-E6B39394FD5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26704" y="3163097"/>
                          <a:ext cx="469900" cy="469900"/>
                        </a:xfrm>
                        <a:prstGeom prst="rect">
                          <a:avLst/>
                        </a:prstGeom>
                      </p:spPr>
                    </p:pic>
                    <p:cxnSp>
                      <p:nvCxnSpPr>
                        <p:cNvPr id="45" name="Straight Arrow Connector 13">
                          <a:extLst>
                            <a:ext uri="{FF2B5EF4-FFF2-40B4-BE49-F238E27FC236}">
                              <a16:creationId xmlns:a16="http://schemas.microsoft.com/office/drawing/2014/main" id="{76366710-6C37-19D9-2CC5-F4B637DFABB2}"/>
                            </a:ext>
                          </a:extLst>
                        </p:cNvPr>
                        <p:cNvCxnSpPr>
                          <a:cxnSpLocks/>
                          <a:stCxn id="42" idx="3"/>
                          <a:endCxn id="44" idx="1"/>
                        </p:cNvCxnSpPr>
                        <p:nvPr/>
                      </p:nvCxnSpPr>
                      <p:spPr>
                        <a:xfrm>
                          <a:off x="3664467" y="2818141"/>
                          <a:ext cx="1862237" cy="579906"/>
                        </a:xfrm>
                        <a:prstGeom prst="bentConnector3">
                          <a:avLst>
                            <a:gd name="adj1" fmla="val 28337"/>
                          </a:avLst>
                        </a:prstGeom>
                        <a:ln w="28575">
                          <a:tailEnd type="triangle"/>
                        </a:ln>
                      </p:spPr>
                      <p:style>
                        <a:lnRef idx="1">
                          <a:schemeClr val="accent1"/>
                        </a:lnRef>
                        <a:fillRef idx="0">
                          <a:schemeClr val="accent1"/>
                        </a:fillRef>
                        <a:effectRef idx="0">
                          <a:schemeClr val="accent1"/>
                        </a:effectRef>
                        <a:fontRef idx="minor">
                          <a:schemeClr val="tx1"/>
                        </a:fontRef>
                      </p:style>
                    </p:cxnSp>
                    <p:pic>
                      <p:nvPicPr>
                        <p:cNvPr id="46" name="Graphic 45">
                          <a:extLst>
                            <a:ext uri="{FF2B5EF4-FFF2-40B4-BE49-F238E27FC236}">
                              <a16:creationId xmlns:a16="http://schemas.microsoft.com/office/drawing/2014/main" id="{9ED9152A-0DA0-6DA5-F864-4DF882DB32D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364071" y="3144912"/>
                          <a:ext cx="469900" cy="469900"/>
                        </a:xfrm>
                        <a:prstGeom prst="rect">
                          <a:avLst/>
                        </a:prstGeom>
                      </p:spPr>
                    </p:pic>
                    <p:cxnSp>
                      <p:nvCxnSpPr>
                        <p:cNvPr id="47" name="Straight Arrow Connector 13">
                          <a:extLst>
                            <a:ext uri="{FF2B5EF4-FFF2-40B4-BE49-F238E27FC236}">
                              <a16:creationId xmlns:a16="http://schemas.microsoft.com/office/drawing/2014/main" id="{4AFEA7D5-5E55-D455-6CF5-1EDFEDD3D572}"/>
                            </a:ext>
                          </a:extLst>
                        </p:cNvPr>
                        <p:cNvCxnSpPr>
                          <a:cxnSpLocks/>
                          <a:stCxn id="44" idx="3"/>
                        </p:cNvCxnSpPr>
                        <p:nvPr/>
                      </p:nvCxnSpPr>
                      <p:spPr>
                        <a:xfrm flipV="1">
                          <a:off x="5996604" y="3381618"/>
                          <a:ext cx="2367467" cy="0"/>
                        </a:xfrm>
                        <a:prstGeom prst="bentConnector3">
                          <a:avLst>
                            <a:gd name="adj1" fmla="val 50000"/>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7B27EE71-5EAE-197A-003D-AA6D17E97A0F}"/>
                            </a:ext>
                          </a:extLst>
                        </p:cNvPr>
                        <p:cNvSpPr txBox="1"/>
                        <p:nvPr/>
                      </p:nvSpPr>
                      <p:spPr>
                        <a:xfrm>
                          <a:off x="5998331" y="1841087"/>
                          <a:ext cx="2560855" cy="1569660"/>
                        </a:xfrm>
                        <a:prstGeom prst="rect">
                          <a:avLst/>
                        </a:prstGeom>
                        <a:noFill/>
                      </p:spPr>
                      <p:txBody>
                        <a:bodyPr wrap="square" rtlCol="0">
                          <a:spAutoFit/>
                        </a:bodyPr>
                        <a:lstStyle/>
                        <a:p>
                          <a:pPr algn="ct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Connect to the instance and manually modify it </a:t>
                          </a:r>
                          <a:r>
                            <a:rPr lang="en-US" sz="1600" u="sng"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or</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run a script that modifies the instance (for example, upgrade installed software)</a:t>
                          </a:r>
                        </a:p>
                      </p:txBody>
                    </p:sp>
                    <p:sp>
                      <p:nvSpPr>
                        <p:cNvPr id="49" name="TextBox 48">
                          <a:extLst>
                            <a:ext uri="{FF2B5EF4-FFF2-40B4-BE49-F238E27FC236}">
                              <a16:creationId xmlns:a16="http://schemas.microsoft.com/office/drawing/2014/main" id="{54A15347-206F-FC1E-2F72-15A4313E604D}"/>
                            </a:ext>
                          </a:extLst>
                        </p:cNvPr>
                        <p:cNvSpPr txBox="1"/>
                        <p:nvPr/>
                      </p:nvSpPr>
                      <p:spPr>
                        <a:xfrm>
                          <a:off x="5153042" y="3612838"/>
                          <a:ext cx="1334335" cy="584775"/>
                        </a:xfrm>
                        <a:prstGeom prst="rect">
                          <a:avLst/>
                        </a:prstGeom>
                        <a:noFill/>
                      </p:spPr>
                      <p:txBody>
                        <a:bodyPr wrap="square" rtlCol="0">
                          <a:spAutoFit/>
                        </a:bodyPr>
                        <a:lstStyle/>
                        <a:p>
                          <a:pPr algn="ctr"/>
                          <a:r>
                            <a:rPr lang="en-US" sz="1600" dirty="0"/>
                            <a:t>Unmodified</a:t>
                          </a:r>
                        </a:p>
                        <a:p>
                          <a:pPr algn="ctr"/>
                          <a:r>
                            <a:rPr lang="en-US" sz="1600" dirty="0"/>
                            <a:t>Instance</a:t>
                          </a:r>
                        </a:p>
                      </p:txBody>
                    </p:sp>
                    <p:sp>
                      <p:nvSpPr>
                        <p:cNvPr id="50" name="TextBox 49">
                          <a:extLst>
                            <a:ext uri="{FF2B5EF4-FFF2-40B4-BE49-F238E27FC236}">
                              <a16:creationId xmlns:a16="http://schemas.microsoft.com/office/drawing/2014/main" id="{0458EB48-D7E9-8190-4601-8F70CEC209A4}"/>
                            </a:ext>
                          </a:extLst>
                        </p:cNvPr>
                        <p:cNvSpPr txBox="1"/>
                        <p:nvPr/>
                      </p:nvSpPr>
                      <p:spPr>
                        <a:xfrm>
                          <a:off x="7975952" y="3577741"/>
                          <a:ext cx="1117376" cy="584775"/>
                        </a:xfrm>
                        <a:prstGeom prst="rect">
                          <a:avLst/>
                        </a:prstGeom>
                        <a:noFill/>
                      </p:spPr>
                      <p:txBody>
                        <a:bodyPr wrap="square" rtlCol="0">
                          <a:spAutoFit/>
                        </a:bodyPr>
                        <a:lstStyle/>
                        <a:p>
                          <a:pPr algn="ctr"/>
                          <a:r>
                            <a:rPr lang="en-US" sz="1600" dirty="0"/>
                            <a:t>Modified</a:t>
                          </a:r>
                        </a:p>
                        <a:p>
                          <a:pPr algn="ctr"/>
                          <a:r>
                            <a:rPr lang="en-US" sz="1600" dirty="0"/>
                            <a:t>Instance</a:t>
                          </a:r>
                        </a:p>
                      </p:txBody>
                    </p:sp>
                    <p:pic>
                      <p:nvPicPr>
                        <p:cNvPr id="51" name="Graphic 50">
                          <a:extLst>
                            <a:ext uri="{FF2B5EF4-FFF2-40B4-BE49-F238E27FC236}">
                              <a16:creationId xmlns:a16="http://schemas.microsoft.com/office/drawing/2014/main" id="{F80CF0A4-DC94-AB5F-2001-A36D2194C65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268377" y="3144912"/>
                          <a:ext cx="469900" cy="469900"/>
                        </a:xfrm>
                        <a:prstGeom prst="rect">
                          <a:avLst/>
                        </a:prstGeom>
                      </p:spPr>
                    </p:pic>
                    <p:sp>
                      <p:nvSpPr>
                        <p:cNvPr id="52" name="TextBox 51">
                          <a:extLst>
                            <a:ext uri="{FF2B5EF4-FFF2-40B4-BE49-F238E27FC236}">
                              <a16:creationId xmlns:a16="http://schemas.microsoft.com/office/drawing/2014/main" id="{05C02110-90B0-16B9-88EE-3C1FFE770038}"/>
                            </a:ext>
                          </a:extLst>
                        </p:cNvPr>
                        <p:cNvSpPr txBox="1"/>
                        <p:nvPr/>
                      </p:nvSpPr>
                      <p:spPr>
                        <a:xfrm>
                          <a:off x="10009020" y="3639399"/>
                          <a:ext cx="988614" cy="584775"/>
                        </a:xfrm>
                        <a:prstGeom prst="rect">
                          <a:avLst/>
                        </a:prstGeom>
                        <a:noFill/>
                      </p:spPr>
                      <p:txBody>
                        <a:bodyPr wrap="square" rtlCol="0">
                          <a:spAutoFit/>
                        </a:bodyPr>
                        <a:lstStyle/>
                        <a:p>
                          <a:pPr algn="ctr"/>
                          <a:r>
                            <a:rPr lang="en-US" sz="1600" dirty="0"/>
                            <a:t>New </a:t>
                          </a:r>
                          <a:br>
                            <a:rPr lang="en-US" sz="1600" dirty="0"/>
                          </a:br>
                          <a:r>
                            <a:rPr lang="en-US" sz="1600" dirty="0"/>
                            <a:t>AMI</a:t>
                          </a:r>
                        </a:p>
                      </p:txBody>
                    </p:sp>
                    <p:cxnSp>
                      <p:nvCxnSpPr>
                        <p:cNvPr id="53" name="Straight Arrow Connector 13">
                          <a:extLst>
                            <a:ext uri="{FF2B5EF4-FFF2-40B4-BE49-F238E27FC236}">
                              <a16:creationId xmlns:a16="http://schemas.microsoft.com/office/drawing/2014/main" id="{0E8AA843-E272-3565-C3CD-6BDD96922DAF}"/>
                            </a:ext>
                          </a:extLst>
                        </p:cNvPr>
                        <p:cNvCxnSpPr>
                          <a:cxnSpLocks/>
                          <a:endCxn id="51" idx="1"/>
                        </p:cNvCxnSpPr>
                        <p:nvPr/>
                      </p:nvCxnSpPr>
                      <p:spPr>
                        <a:xfrm flipV="1">
                          <a:off x="8818544" y="3379862"/>
                          <a:ext cx="1449833" cy="0"/>
                        </a:xfrm>
                        <a:prstGeom prst="bentConnector3">
                          <a:avLst>
                            <a:gd name="adj1" fmla="val 50000"/>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094E06D1-B31B-6CF4-9444-A6A9F347145F}"/>
                            </a:ext>
                          </a:extLst>
                        </p:cNvPr>
                        <p:cNvSpPr txBox="1"/>
                        <p:nvPr/>
                      </p:nvSpPr>
                      <p:spPr>
                        <a:xfrm>
                          <a:off x="8955498" y="2776551"/>
                          <a:ext cx="1191352" cy="584775"/>
                        </a:xfrm>
                        <a:prstGeom prst="rect">
                          <a:avLst/>
                        </a:prstGeom>
                        <a:noFill/>
                      </p:spPr>
                      <p:txBody>
                        <a:bodyPr wrap="none" rtlCol="0">
                          <a:spAutoFit/>
                        </a:bodyPr>
                        <a:lstStyle/>
                        <a:p>
                          <a:pPr algn="ctr"/>
                          <a:r>
                            <a:rPr lang="en-US" sz="1600" b="1"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Capture</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as </a:t>
                          </a:r>
                          <a:b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a new AMI</a:t>
                          </a:r>
                        </a:p>
                      </p:txBody>
                    </p:sp>
                    <p:sp>
                      <p:nvSpPr>
                        <p:cNvPr id="55" name="Rectangle 54">
                          <a:extLst>
                            <a:ext uri="{FF2B5EF4-FFF2-40B4-BE49-F238E27FC236}">
                              <a16:creationId xmlns:a16="http://schemas.microsoft.com/office/drawing/2014/main" id="{288D4737-2535-FE18-DD82-04C2FA552403}"/>
                            </a:ext>
                          </a:extLst>
                        </p:cNvPr>
                        <p:cNvSpPr/>
                        <p:nvPr/>
                      </p:nvSpPr>
                      <p:spPr>
                        <a:xfrm>
                          <a:off x="2997160" y="1691308"/>
                          <a:ext cx="8365605" cy="2930136"/>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b="1" dirty="0">
                              <a:solidFill>
                                <a:schemeClr val="accent3"/>
                              </a:solidFill>
                            </a:rPr>
                            <a:t>Region A</a:t>
                          </a:r>
                        </a:p>
                      </p:txBody>
                    </p:sp>
                    <p:pic>
                      <p:nvPicPr>
                        <p:cNvPr id="56" name="Graphic 55">
                          <a:extLst>
                            <a:ext uri="{FF2B5EF4-FFF2-40B4-BE49-F238E27FC236}">
                              <a16:creationId xmlns:a16="http://schemas.microsoft.com/office/drawing/2014/main" id="{57546A86-9267-2036-2035-D04A9AC1766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997161" y="1691307"/>
                          <a:ext cx="330200" cy="330200"/>
                        </a:xfrm>
                        <a:prstGeom prst="rect">
                          <a:avLst/>
                        </a:prstGeom>
                      </p:spPr>
                    </p:pic>
                    <p:sp>
                      <p:nvSpPr>
                        <p:cNvPr id="57" name="Rectangle 56">
                          <a:extLst>
                            <a:ext uri="{FF2B5EF4-FFF2-40B4-BE49-F238E27FC236}">
                              <a16:creationId xmlns:a16="http://schemas.microsoft.com/office/drawing/2014/main" id="{3C671645-FE1F-1EC8-6891-F93D7BDDF547}"/>
                            </a:ext>
                          </a:extLst>
                        </p:cNvPr>
                        <p:cNvSpPr/>
                        <p:nvPr/>
                      </p:nvSpPr>
                      <p:spPr>
                        <a:xfrm>
                          <a:off x="2997160" y="4819322"/>
                          <a:ext cx="3511217" cy="1273911"/>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b="1" dirty="0">
                              <a:solidFill>
                                <a:schemeClr val="accent3"/>
                              </a:solidFill>
                            </a:rPr>
                            <a:t>Region B</a:t>
                          </a:r>
                        </a:p>
                      </p:txBody>
                    </p:sp>
                    <p:pic>
                      <p:nvPicPr>
                        <p:cNvPr id="58" name="Graphic 57">
                          <a:extLst>
                            <a:ext uri="{FF2B5EF4-FFF2-40B4-BE49-F238E27FC236}">
                              <a16:creationId xmlns:a16="http://schemas.microsoft.com/office/drawing/2014/main" id="{588C8FE7-5935-C93B-2B51-CC7F12F2799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997161" y="4819322"/>
                          <a:ext cx="330200" cy="330200"/>
                        </a:xfrm>
                        <a:prstGeom prst="rect">
                          <a:avLst/>
                        </a:prstGeom>
                      </p:spPr>
                    </p:pic>
                    <p:pic>
                      <p:nvPicPr>
                        <p:cNvPr id="59" name="Graphic 58">
                          <a:extLst>
                            <a:ext uri="{FF2B5EF4-FFF2-40B4-BE49-F238E27FC236}">
                              <a16:creationId xmlns:a16="http://schemas.microsoft.com/office/drawing/2014/main" id="{4DDBB10C-BAF3-CACD-6E00-19A2F4118BA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811903" y="5024449"/>
                          <a:ext cx="469900" cy="469900"/>
                        </a:xfrm>
                        <a:prstGeom prst="rect">
                          <a:avLst/>
                        </a:prstGeom>
                      </p:spPr>
                    </p:pic>
                    <p:sp>
                      <p:nvSpPr>
                        <p:cNvPr id="60" name="TextBox 59">
                          <a:extLst>
                            <a:ext uri="{FF2B5EF4-FFF2-40B4-BE49-F238E27FC236}">
                              <a16:creationId xmlns:a16="http://schemas.microsoft.com/office/drawing/2014/main" id="{1401342F-C885-9C91-EADF-CABBBEBE2C71}"/>
                            </a:ext>
                          </a:extLst>
                        </p:cNvPr>
                        <p:cNvSpPr txBox="1"/>
                        <p:nvPr/>
                      </p:nvSpPr>
                      <p:spPr>
                        <a:xfrm>
                          <a:off x="4552546" y="5508458"/>
                          <a:ext cx="974158" cy="584775"/>
                        </a:xfrm>
                        <a:prstGeom prst="rect">
                          <a:avLst/>
                        </a:prstGeom>
                        <a:noFill/>
                      </p:spPr>
                      <p:txBody>
                        <a:bodyPr wrap="square" rtlCol="0">
                          <a:spAutoFit/>
                        </a:bodyPr>
                        <a:lstStyle/>
                        <a:p>
                          <a:pPr algn="ctr"/>
                          <a:r>
                            <a:rPr lang="en-US" sz="1600" dirty="0"/>
                            <a:t>New </a:t>
                          </a:r>
                          <a:br>
                            <a:rPr lang="en-US" sz="1600" dirty="0"/>
                          </a:br>
                          <a:r>
                            <a:rPr lang="en-US" sz="1600" dirty="0"/>
                            <a:t>AMI</a:t>
                          </a:r>
                        </a:p>
                      </p:txBody>
                    </p:sp>
                    <p:cxnSp>
                      <p:nvCxnSpPr>
                        <p:cNvPr id="61" name="Straight Arrow Connector 13">
                          <a:extLst>
                            <a:ext uri="{FF2B5EF4-FFF2-40B4-BE49-F238E27FC236}">
                              <a16:creationId xmlns:a16="http://schemas.microsoft.com/office/drawing/2014/main" id="{7A17A7B4-9DDB-4F2E-9BBE-3267F3504EC6}"/>
                            </a:ext>
                          </a:extLst>
                        </p:cNvPr>
                        <p:cNvCxnSpPr>
                          <a:cxnSpLocks/>
                          <a:stCxn id="51" idx="3"/>
                          <a:endCxn id="59" idx="3"/>
                        </p:cNvCxnSpPr>
                        <p:nvPr/>
                      </p:nvCxnSpPr>
                      <p:spPr>
                        <a:xfrm flipH="1">
                          <a:off x="5281803" y="3379862"/>
                          <a:ext cx="5456474" cy="1879537"/>
                        </a:xfrm>
                        <a:prstGeom prst="bentConnector3">
                          <a:avLst>
                            <a:gd name="adj1" fmla="val -4190"/>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981B1C17-8754-AE24-E0B2-9387C50A5596}"/>
                            </a:ext>
                          </a:extLst>
                        </p:cNvPr>
                        <p:cNvSpPr txBox="1"/>
                        <p:nvPr/>
                      </p:nvSpPr>
                      <p:spPr>
                        <a:xfrm>
                          <a:off x="7066703" y="4934405"/>
                          <a:ext cx="3369832" cy="584775"/>
                        </a:xfrm>
                        <a:prstGeom prst="rect">
                          <a:avLst/>
                        </a:prstGeom>
                        <a:noFill/>
                      </p:spPr>
                      <p:txBody>
                        <a:bodyPr wrap="none" rtlCol="0">
                          <a:spAutoFit/>
                        </a:bodyPr>
                        <a:lstStyle/>
                        <a:p>
                          <a:pPr algn="ctr"/>
                          <a:r>
                            <a:rPr lang="en-US" sz="1600" b="1"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Copy</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the AMI to any other Regions </a:t>
                          </a:r>
                          <a:b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where you want to use it</a:t>
                          </a:r>
                        </a:p>
                      </p:txBody>
                    </p:sp>
                    <p:sp>
                      <p:nvSpPr>
                        <p:cNvPr id="63" name="Oval 62">
                          <a:extLst>
                            <a:ext uri="{FF2B5EF4-FFF2-40B4-BE49-F238E27FC236}">
                              <a16:creationId xmlns:a16="http://schemas.microsoft.com/office/drawing/2014/main" id="{80D146FF-F20C-43C6-9458-84102C6045C1}"/>
                            </a:ext>
                          </a:extLst>
                        </p:cNvPr>
                        <p:cNvSpPr/>
                        <p:nvPr/>
                      </p:nvSpPr>
                      <p:spPr>
                        <a:xfrm>
                          <a:off x="4713976" y="3454996"/>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64" name="Oval 63">
                          <a:extLst>
                            <a:ext uri="{FF2B5EF4-FFF2-40B4-BE49-F238E27FC236}">
                              <a16:creationId xmlns:a16="http://schemas.microsoft.com/office/drawing/2014/main" id="{8E71BC55-7644-B4CF-55A4-92E1CA269A76}"/>
                            </a:ext>
                          </a:extLst>
                        </p:cNvPr>
                        <p:cNvSpPr/>
                        <p:nvPr/>
                      </p:nvSpPr>
                      <p:spPr>
                        <a:xfrm>
                          <a:off x="7004912" y="3454996"/>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65" name="Oval 64">
                          <a:extLst>
                            <a:ext uri="{FF2B5EF4-FFF2-40B4-BE49-F238E27FC236}">
                              <a16:creationId xmlns:a16="http://schemas.microsoft.com/office/drawing/2014/main" id="{590F5C79-5DE0-9B47-43F3-DA17AF0DEA59}"/>
                            </a:ext>
                          </a:extLst>
                        </p:cNvPr>
                        <p:cNvSpPr/>
                        <p:nvPr/>
                      </p:nvSpPr>
                      <p:spPr>
                        <a:xfrm>
                          <a:off x="9440185" y="3454996"/>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66" name="Oval 65">
                          <a:extLst>
                            <a:ext uri="{FF2B5EF4-FFF2-40B4-BE49-F238E27FC236}">
                              <a16:creationId xmlns:a16="http://schemas.microsoft.com/office/drawing/2014/main" id="{85C7B07D-168D-1BCA-EC53-D5427C3AE3C7}"/>
                            </a:ext>
                          </a:extLst>
                        </p:cNvPr>
                        <p:cNvSpPr/>
                        <p:nvPr/>
                      </p:nvSpPr>
                      <p:spPr>
                        <a:xfrm>
                          <a:off x="8459893" y="5443049"/>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grpSp>
                </p:grpSp>
              </p:grpSp>
            </p:grpSp>
            <p:sp>
              <p:nvSpPr>
                <p:cNvPr id="31" name="Content Placeholder 8">
                  <a:extLst>
                    <a:ext uri="{FF2B5EF4-FFF2-40B4-BE49-F238E27FC236}">
                      <a16:creationId xmlns:a16="http://schemas.microsoft.com/office/drawing/2014/main" id="{917574F7-77FC-6E8A-CF8A-5D005770FCF3}"/>
                    </a:ext>
                  </a:extLst>
                </p:cNvPr>
                <p:cNvSpPr txBox="1">
                  <a:spLocks/>
                </p:cNvSpPr>
                <p:nvPr/>
              </p:nvSpPr>
              <p:spPr>
                <a:xfrm>
                  <a:off x="345117" y="1528486"/>
                  <a:ext cx="1480032" cy="432397"/>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rPr>
                    <a:t>AMI details</a:t>
                  </a:r>
                  <a:endParaRPr lang="en-US" sz="1800" dirty="0"/>
                </a:p>
              </p:txBody>
            </p:sp>
          </p:grpSp>
        </p:grpSp>
      </p:grpSp>
    </p:spTree>
    <p:extLst>
      <p:ext uri="{BB962C8B-B14F-4D97-AF65-F5344CB8AC3E}">
        <p14:creationId xmlns:p14="http://schemas.microsoft.com/office/powerpoint/2010/main" val="24453863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2. Select an instance type</a:t>
            </a:r>
          </a:p>
        </p:txBody>
      </p:sp>
      <p:sp>
        <p:nvSpPr>
          <p:cNvPr id="3" name="Content Placeholder 9">
            <a:extLst>
              <a:ext uri="{FF2B5EF4-FFF2-40B4-BE49-F238E27FC236}">
                <a16:creationId xmlns:a16="http://schemas.microsoft.com/office/drawing/2014/main" id="{2B3D7EE2-91E3-8C66-CB91-391E8802B0EC}"/>
              </a:ext>
            </a:extLst>
          </p:cNvPr>
          <p:cNvSpPr txBox="1">
            <a:spLocks/>
          </p:cNvSpPr>
          <p:nvPr/>
        </p:nvSpPr>
        <p:spPr>
          <a:xfrm>
            <a:off x="3931920" y="1524228"/>
            <a:ext cx="6479753" cy="4648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latin typeface="Times New Roman" panose="02020603050405020304" pitchFamily="18" charset="0"/>
                <a:cs typeface="Times New Roman" panose="02020603050405020304" pitchFamily="18" charset="0"/>
              </a:rPr>
              <a:t>Consider your use case</a:t>
            </a:r>
          </a:p>
          <a:p>
            <a:pPr lvl="1"/>
            <a:r>
              <a:rPr lang="en-US" sz="1600" dirty="0">
                <a:latin typeface="Times New Roman" panose="02020603050405020304" pitchFamily="18" charset="0"/>
                <a:cs typeface="Times New Roman" panose="02020603050405020304" pitchFamily="18" charset="0"/>
              </a:rPr>
              <a:t>How will the EC2 instance you create be used?</a:t>
            </a:r>
          </a:p>
          <a:p>
            <a:r>
              <a:rPr lang="en-US" sz="1600" dirty="0">
                <a:latin typeface="Times New Roman" panose="02020603050405020304" pitchFamily="18" charset="0"/>
                <a:cs typeface="Times New Roman" panose="02020603050405020304" pitchFamily="18" charset="0"/>
              </a:rPr>
              <a:t>The </a:t>
            </a:r>
            <a:r>
              <a:rPr lang="en-US" sz="1600" b="1" dirty="0">
                <a:solidFill>
                  <a:schemeClr val="accent5"/>
                </a:solidFill>
                <a:latin typeface="Times New Roman" panose="02020603050405020304" pitchFamily="18" charset="0"/>
                <a:cs typeface="Times New Roman" panose="02020603050405020304" pitchFamily="18" charset="0"/>
              </a:rPr>
              <a:t>instance type </a:t>
            </a:r>
            <a:r>
              <a:rPr lang="en-US" sz="1600" dirty="0">
                <a:latin typeface="Times New Roman" panose="02020603050405020304" pitchFamily="18" charset="0"/>
                <a:cs typeface="Times New Roman" panose="02020603050405020304" pitchFamily="18" charset="0"/>
              </a:rPr>
              <a:t>that you choose determines – </a:t>
            </a:r>
          </a:p>
          <a:p>
            <a:pPr lvl="1"/>
            <a:r>
              <a:rPr lang="en-US" sz="1600" dirty="0">
                <a:solidFill>
                  <a:schemeClr val="accent6"/>
                </a:solidFill>
                <a:latin typeface="Times New Roman" panose="02020603050405020304" pitchFamily="18" charset="0"/>
                <a:cs typeface="Times New Roman" panose="02020603050405020304" pitchFamily="18" charset="0"/>
              </a:rPr>
              <a:t>Memory</a:t>
            </a:r>
            <a:r>
              <a:rPr lang="en-US" sz="1600" dirty="0">
                <a:latin typeface="Times New Roman" panose="02020603050405020304" pitchFamily="18" charset="0"/>
                <a:cs typeface="Times New Roman" panose="02020603050405020304" pitchFamily="18" charset="0"/>
              </a:rPr>
              <a:t> (RAM)</a:t>
            </a:r>
          </a:p>
          <a:p>
            <a:pPr lvl="1"/>
            <a:r>
              <a:rPr lang="en-US" sz="1600" dirty="0">
                <a:solidFill>
                  <a:schemeClr val="accent6"/>
                </a:solidFill>
                <a:latin typeface="Times New Roman" panose="02020603050405020304" pitchFamily="18" charset="0"/>
                <a:cs typeface="Times New Roman" panose="02020603050405020304" pitchFamily="18" charset="0"/>
              </a:rPr>
              <a:t>Processing power</a:t>
            </a:r>
            <a:r>
              <a:rPr lang="en-US" sz="1600" dirty="0">
                <a:latin typeface="Times New Roman" panose="02020603050405020304" pitchFamily="18" charset="0"/>
                <a:cs typeface="Times New Roman" panose="02020603050405020304" pitchFamily="18" charset="0"/>
              </a:rPr>
              <a:t> (CPU)</a:t>
            </a:r>
          </a:p>
          <a:p>
            <a:pPr lvl="1"/>
            <a:r>
              <a:rPr lang="en-US" sz="1600" dirty="0">
                <a:solidFill>
                  <a:schemeClr val="accent6"/>
                </a:solidFill>
                <a:latin typeface="Times New Roman" panose="02020603050405020304" pitchFamily="18" charset="0"/>
                <a:cs typeface="Times New Roman" panose="02020603050405020304" pitchFamily="18" charset="0"/>
              </a:rPr>
              <a:t>Disk space and disk type</a:t>
            </a:r>
            <a:r>
              <a:rPr lang="en-US" sz="1600" dirty="0">
                <a:latin typeface="Times New Roman" panose="02020603050405020304" pitchFamily="18" charset="0"/>
                <a:cs typeface="Times New Roman" panose="02020603050405020304" pitchFamily="18" charset="0"/>
              </a:rPr>
              <a:t> (Storage)</a:t>
            </a:r>
          </a:p>
          <a:p>
            <a:pPr lvl="1"/>
            <a:r>
              <a:rPr lang="en-US" sz="1600" dirty="0">
                <a:solidFill>
                  <a:schemeClr val="accent6"/>
                </a:solidFill>
                <a:latin typeface="Times New Roman" panose="02020603050405020304" pitchFamily="18" charset="0"/>
                <a:cs typeface="Times New Roman" panose="02020603050405020304" pitchFamily="18" charset="0"/>
              </a:rPr>
              <a:t>Network performance</a:t>
            </a:r>
          </a:p>
          <a:p>
            <a:r>
              <a:rPr lang="en-US" sz="1600" dirty="0">
                <a:latin typeface="Times New Roman" panose="02020603050405020304" pitchFamily="18" charset="0"/>
                <a:cs typeface="Times New Roman" panose="02020603050405020304" pitchFamily="18" charset="0"/>
              </a:rPr>
              <a:t>Instance type categories – </a:t>
            </a:r>
          </a:p>
          <a:p>
            <a:pPr lvl="1"/>
            <a:r>
              <a:rPr lang="en-US" sz="1600" dirty="0">
                <a:latin typeface="Times New Roman" panose="02020603050405020304" pitchFamily="18" charset="0"/>
                <a:cs typeface="Times New Roman" panose="02020603050405020304" pitchFamily="18" charset="0"/>
              </a:rPr>
              <a:t>General purpose</a:t>
            </a:r>
          </a:p>
          <a:p>
            <a:pPr lvl="1"/>
            <a:r>
              <a:rPr lang="en-US" sz="1600" dirty="0">
                <a:latin typeface="Times New Roman" panose="02020603050405020304" pitchFamily="18" charset="0"/>
                <a:cs typeface="Times New Roman" panose="02020603050405020304" pitchFamily="18" charset="0"/>
              </a:rPr>
              <a:t>Compute optimized</a:t>
            </a:r>
          </a:p>
          <a:p>
            <a:pPr lvl="1"/>
            <a:r>
              <a:rPr lang="en-US" sz="1600" dirty="0">
                <a:latin typeface="Times New Roman" panose="02020603050405020304" pitchFamily="18" charset="0"/>
                <a:cs typeface="Times New Roman" panose="02020603050405020304" pitchFamily="18" charset="0"/>
              </a:rPr>
              <a:t>Memory optimized</a:t>
            </a:r>
          </a:p>
          <a:p>
            <a:pPr lvl="1"/>
            <a:r>
              <a:rPr lang="en-US" sz="1600" dirty="0">
                <a:latin typeface="Times New Roman" panose="02020603050405020304" pitchFamily="18" charset="0"/>
                <a:cs typeface="Times New Roman" panose="02020603050405020304" pitchFamily="18" charset="0"/>
              </a:rPr>
              <a:t>Storage optimized</a:t>
            </a:r>
          </a:p>
          <a:p>
            <a:pPr lvl="1"/>
            <a:r>
              <a:rPr lang="en-US" sz="1600" dirty="0">
                <a:latin typeface="Times New Roman" panose="02020603050405020304" pitchFamily="18" charset="0"/>
                <a:cs typeface="Times New Roman" panose="02020603050405020304" pitchFamily="18" charset="0"/>
              </a:rPr>
              <a:t>Accelerated computing</a:t>
            </a:r>
          </a:p>
          <a:p>
            <a:r>
              <a:rPr lang="en-US" sz="1600" dirty="0">
                <a:latin typeface="Times New Roman" panose="02020603050405020304" pitchFamily="18" charset="0"/>
                <a:cs typeface="Times New Roman" panose="02020603050405020304" pitchFamily="18" charset="0"/>
              </a:rPr>
              <a:t>Instance types offer </a:t>
            </a:r>
            <a:r>
              <a:rPr lang="en-US" sz="1600" i="1" dirty="0">
                <a:solidFill>
                  <a:srgbClr val="00B0F0"/>
                </a:solidFill>
                <a:latin typeface="Times New Roman" panose="02020603050405020304" pitchFamily="18" charset="0"/>
                <a:cs typeface="Times New Roman" panose="02020603050405020304" pitchFamily="18" charset="0"/>
              </a:rPr>
              <a:t>family</a:t>
            </a:r>
            <a:r>
              <a:rPr lang="en-US" sz="1600" dirty="0">
                <a:latin typeface="Times New Roman" panose="02020603050405020304" pitchFamily="18" charset="0"/>
                <a:cs typeface="Times New Roman" panose="02020603050405020304" pitchFamily="18" charset="0"/>
              </a:rPr>
              <a:t>, </a:t>
            </a:r>
            <a:r>
              <a:rPr lang="en-US" sz="1600" i="1" dirty="0">
                <a:solidFill>
                  <a:srgbClr val="00B0F0"/>
                </a:solidFill>
                <a:latin typeface="Times New Roman" panose="02020603050405020304" pitchFamily="18" charset="0"/>
                <a:cs typeface="Times New Roman" panose="02020603050405020304" pitchFamily="18" charset="0"/>
              </a:rPr>
              <a:t>generation</a:t>
            </a:r>
            <a:r>
              <a:rPr lang="en-US" sz="1600" dirty="0">
                <a:latin typeface="Times New Roman" panose="02020603050405020304" pitchFamily="18" charset="0"/>
                <a:cs typeface="Times New Roman" panose="02020603050405020304" pitchFamily="18" charset="0"/>
              </a:rPr>
              <a:t>, and </a:t>
            </a:r>
            <a:r>
              <a:rPr lang="en-US" sz="1600" i="1" dirty="0">
                <a:solidFill>
                  <a:srgbClr val="00B0F0"/>
                </a:solidFill>
                <a:latin typeface="Times New Roman" panose="02020603050405020304" pitchFamily="18" charset="0"/>
                <a:cs typeface="Times New Roman" panose="02020603050405020304" pitchFamily="18" charset="0"/>
              </a:rPr>
              <a:t>size</a:t>
            </a:r>
          </a:p>
        </p:txBody>
      </p:sp>
      <p:pic>
        <p:nvPicPr>
          <p:cNvPr id="8" name="Graphic 7">
            <a:extLst>
              <a:ext uri="{FF2B5EF4-FFF2-40B4-BE49-F238E27FC236}">
                <a16:creationId xmlns:a16="http://schemas.microsoft.com/office/drawing/2014/main" id="{22C1D199-D4EA-3BD0-8AD8-FCE70DC67AD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49655" y="2603810"/>
            <a:ext cx="914400" cy="914400"/>
          </a:xfrm>
          <a:prstGeom prst="rect">
            <a:avLst/>
          </a:prstGeom>
        </p:spPr>
      </p:pic>
      <p:pic>
        <p:nvPicPr>
          <p:cNvPr id="15" name="Graphic 14">
            <a:extLst>
              <a:ext uri="{FF2B5EF4-FFF2-40B4-BE49-F238E27FC236}">
                <a16:creationId xmlns:a16="http://schemas.microsoft.com/office/drawing/2014/main" id="{E7ECC7C9-08DA-1112-1944-108F7BF6FD6D}"/>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558660" y="2603810"/>
            <a:ext cx="914400" cy="914400"/>
          </a:xfrm>
          <a:prstGeom prst="rect">
            <a:avLst/>
          </a:prstGeom>
        </p:spPr>
      </p:pic>
      <p:sp>
        <p:nvSpPr>
          <p:cNvPr id="16" name="Content Placeholder 8">
            <a:extLst>
              <a:ext uri="{FF2B5EF4-FFF2-40B4-BE49-F238E27FC236}">
                <a16:creationId xmlns:a16="http://schemas.microsoft.com/office/drawing/2014/main" id="{14017AE6-8D07-8952-2FCB-2B512576294B}"/>
              </a:ext>
              <a:ext uri="{C183D7F6-B498-43B3-948B-1728B52AA6E4}">
                <adec:decorative xmlns:adec="http://schemas.microsoft.com/office/drawing/2017/decorative" val="1"/>
              </a:ext>
            </a:extLst>
          </p:cNvPr>
          <p:cNvSpPr txBox="1">
            <a:spLocks/>
          </p:cNvSpPr>
          <p:nvPr/>
        </p:nvSpPr>
        <p:spPr>
          <a:xfrm>
            <a:off x="546102" y="1651621"/>
            <a:ext cx="3365833"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517899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EC2 instance type naming and sizes </a:t>
            </a:r>
          </a:p>
        </p:txBody>
      </p:sp>
      <p:sp>
        <p:nvSpPr>
          <p:cNvPr id="10" name="Content Placeholder 2">
            <a:extLst>
              <a:ext uri="{FF2B5EF4-FFF2-40B4-BE49-F238E27FC236}">
                <a16:creationId xmlns:a16="http://schemas.microsoft.com/office/drawing/2014/main" id="{87703B22-0E16-B4AC-DDA8-D97C919DC5D2}"/>
              </a:ext>
            </a:extLst>
          </p:cNvPr>
          <p:cNvSpPr>
            <a:spLocks noGrp="1"/>
          </p:cNvSpPr>
          <p:nvPr>
            <p:ph idx="1"/>
          </p:nvPr>
        </p:nvSpPr>
        <p:spPr>
          <a:xfrm>
            <a:off x="7199286" y="2640175"/>
            <a:ext cx="3649047" cy="2670256"/>
          </a:xfrm>
        </p:spPr>
        <p:txBody>
          <a:bodyPr>
            <a:normAutofit/>
          </a:bodyPr>
          <a:lstStyle/>
          <a:p>
            <a:pPr marL="0" indent="0">
              <a:buNone/>
            </a:pPr>
            <a:r>
              <a:rPr lang="en-US" sz="2200" dirty="0">
                <a:latin typeface="Times New Roman" panose="02020603050405020304" pitchFamily="18" charset="0"/>
                <a:cs typeface="Times New Roman" panose="02020603050405020304" pitchFamily="18" charset="0"/>
              </a:rPr>
              <a:t>Instance type naming</a:t>
            </a:r>
          </a:p>
          <a:p>
            <a:r>
              <a:rPr lang="en-US" sz="2200" dirty="0">
                <a:latin typeface="Times New Roman" panose="02020603050405020304" pitchFamily="18" charset="0"/>
                <a:cs typeface="Times New Roman" panose="02020603050405020304" pitchFamily="18" charset="0"/>
              </a:rPr>
              <a:t>Example: </a:t>
            </a:r>
            <a:r>
              <a:rPr lang="en-US" sz="2200" b="1" dirty="0">
                <a:solidFill>
                  <a:schemeClr val="accent5"/>
                </a:solidFill>
                <a:latin typeface="Times New Roman" panose="02020603050405020304" pitchFamily="18" charset="0"/>
                <a:cs typeface="Times New Roman" panose="02020603050405020304" pitchFamily="18" charset="0"/>
              </a:rPr>
              <a:t>t3.large</a:t>
            </a:r>
          </a:p>
          <a:p>
            <a:pPr lvl="1"/>
            <a:r>
              <a:rPr lang="en-US" sz="2200" dirty="0">
                <a:solidFill>
                  <a:schemeClr val="accent6"/>
                </a:solidFill>
                <a:latin typeface="Times New Roman" panose="02020603050405020304" pitchFamily="18" charset="0"/>
                <a:cs typeface="Times New Roman" panose="02020603050405020304" pitchFamily="18" charset="0"/>
              </a:rPr>
              <a:t>T</a:t>
            </a:r>
            <a:r>
              <a:rPr lang="en-US" sz="2200" dirty="0">
                <a:latin typeface="Times New Roman" panose="02020603050405020304" pitchFamily="18" charset="0"/>
                <a:cs typeface="Times New Roman" panose="02020603050405020304" pitchFamily="18" charset="0"/>
              </a:rPr>
              <a:t> is the family name</a:t>
            </a:r>
          </a:p>
          <a:p>
            <a:pPr lvl="1"/>
            <a:r>
              <a:rPr lang="en-US" sz="2200" dirty="0">
                <a:solidFill>
                  <a:schemeClr val="accent6"/>
                </a:solidFill>
                <a:latin typeface="Times New Roman" panose="02020603050405020304" pitchFamily="18" charset="0"/>
                <a:cs typeface="Times New Roman" panose="02020603050405020304" pitchFamily="18" charset="0"/>
              </a:rPr>
              <a:t>3</a:t>
            </a:r>
            <a:r>
              <a:rPr lang="en-US" sz="2200" dirty="0">
                <a:latin typeface="Times New Roman" panose="02020603050405020304" pitchFamily="18" charset="0"/>
                <a:cs typeface="Times New Roman" panose="02020603050405020304" pitchFamily="18" charset="0"/>
              </a:rPr>
              <a:t> is the generation number</a:t>
            </a:r>
          </a:p>
          <a:p>
            <a:pPr lvl="1"/>
            <a:r>
              <a:rPr lang="en-US" sz="2200" dirty="0">
                <a:solidFill>
                  <a:schemeClr val="accent6"/>
                </a:solidFill>
                <a:latin typeface="Times New Roman" panose="02020603050405020304" pitchFamily="18" charset="0"/>
                <a:cs typeface="Times New Roman" panose="02020603050405020304" pitchFamily="18" charset="0"/>
              </a:rPr>
              <a:t>Large</a:t>
            </a:r>
            <a:r>
              <a:rPr lang="en-US" sz="2200" dirty="0">
                <a:latin typeface="Times New Roman" panose="02020603050405020304" pitchFamily="18" charset="0"/>
                <a:cs typeface="Times New Roman" panose="02020603050405020304" pitchFamily="18" charset="0"/>
              </a:rPr>
              <a:t> is the size</a:t>
            </a:r>
          </a:p>
          <a:p>
            <a:endParaRPr lang="en-US" sz="2200" dirty="0">
              <a:latin typeface="Times New Roman" panose="02020603050405020304" pitchFamily="18" charset="0"/>
              <a:cs typeface="Times New Roman" panose="02020603050405020304" pitchFamily="18" charset="0"/>
            </a:endParaRPr>
          </a:p>
        </p:txBody>
      </p:sp>
      <p:sp>
        <p:nvSpPr>
          <p:cNvPr id="11" name="Content Placeholder 8">
            <a:extLst>
              <a:ext uri="{FF2B5EF4-FFF2-40B4-BE49-F238E27FC236}">
                <a16:creationId xmlns:a16="http://schemas.microsoft.com/office/drawing/2014/main" id="{3BA80D38-17AE-F697-6CB3-3CA843FEFDE5}"/>
              </a:ext>
              <a:ext uri="{C183D7F6-B498-43B3-948B-1728B52AA6E4}">
                <adec:decorative xmlns:adec="http://schemas.microsoft.com/office/drawing/2017/decorative" val="1"/>
              </a:ext>
            </a:extLst>
          </p:cNvPr>
          <p:cNvSpPr txBox="1">
            <a:spLocks/>
          </p:cNvSpPr>
          <p:nvPr/>
        </p:nvSpPr>
        <p:spPr>
          <a:xfrm>
            <a:off x="7199286" y="1690257"/>
            <a:ext cx="2868347" cy="613305"/>
          </a:xfrm>
          <a:prstGeom prst="rect">
            <a:avLst/>
          </a:prstGeom>
          <a:solidFill>
            <a:schemeClr val="bg1">
              <a:lumMod val="95000"/>
            </a:schemeClr>
          </a:solidFill>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Instance type details</a:t>
            </a:r>
            <a:endParaRPr lang="en-US" sz="2000" dirty="0">
              <a:latin typeface="Times New Roman" panose="02020603050405020304" pitchFamily="18" charset="0"/>
              <a:cs typeface="Times New Roman" panose="02020603050405020304" pitchFamily="18" charset="0"/>
            </a:endParaRPr>
          </a:p>
        </p:txBody>
      </p:sp>
      <p:graphicFrame>
        <p:nvGraphicFramePr>
          <p:cNvPr id="18" name="Table 17" descr="table showing vCPU, memory, and storage details for the t3 family of instance types. t3.nano is the smallest, with 2 vCPU, 0.5GB memory. t3.2xlarge is the largest, with 8 vCPU and 32GB memory. All instance types shown are EBS-only storage type.">
            <a:extLst>
              <a:ext uri="{FF2B5EF4-FFF2-40B4-BE49-F238E27FC236}">
                <a16:creationId xmlns:a16="http://schemas.microsoft.com/office/drawing/2014/main" id="{4E6C663F-1EAD-D6D8-24F8-1CFBF67ECEBE}"/>
              </a:ext>
            </a:extLst>
          </p:cNvPr>
          <p:cNvGraphicFramePr>
            <a:graphicFrameLocks noGrp="1"/>
          </p:cNvGraphicFramePr>
          <p:nvPr>
            <p:extLst>
              <p:ext uri="{D42A27DB-BD31-4B8C-83A1-F6EECF244321}">
                <p14:modId xmlns:p14="http://schemas.microsoft.com/office/powerpoint/2010/main" val="72357413"/>
              </p:ext>
            </p:extLst>
          </p:nvPr>
        </p:nvGraphicFramePr>
        <p:xfrm>
          <a:off x="714391" y="1711773"/>
          <a:ext cx="5681524" cy="4351338"/>
        </p:xfrm>
        <a:graphic>
          <a:graphicData uri="http://schemas.openxmlformats.org/drawingml/2006/table">
            <a:tbl>
              <a:tblPr firstRow="1"/>
              <a:tblGrid>
                <a:gridCol w="1385845">
                  <a:extLst>
                    <a:ext uri="{9D8B030D-6E8A-4147-A177-3AD203B41FA5}">
                      <a16:colId xmlns:a16="http://schemas.microsoft.com/office/drawing/2014/main" val="128153120"/>
                    </a:ext>
                  </a:extLst>
                </a:gridCol>
                <a:gridCol w="692885">
                  <a:extLst>
                    <a:ext uri="{9D8B030D-6E8A-4147-A177-3AD203B41FA5}">
                      <a16:colId xmlns:a16="http://schemas.microsoft.com/office/drawing/2014/main" val="1961907996"/>
                    </a:ext>
                  </a:extLst>
                </a:gridCol>
                <a:gridCol w="1477714">
                  <a:extLst>
                    <a:ext uri="{9D8B030D-6E8A-4147-A177-3AD203B41FA5}">
                      <a16:colId xmlns:a16="http://schemas.microsoft.com/office/drawing/2014/main" val="2912205042"/>
                    </a:ext>
                  </a:extLst>
                </a:gridCol>
                <a:gridCol w="2125080">
                  <a:extLst>
                    <a:ext uri="{9D8B030D-6E8A-4147-A177-3AD203B41FA5}">
                      <a16:colId xmlns:a16="http://schemas.microsoft.com/office/drawing/2014/main" val="1790498054"/>
                    </a:ext>
                  </a:extLst>
                </a:gridCol>
              </a:tblGrid>
              <a:tr h="509526">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Instance Name</a:t>
                      </a:r>
                    </a:p>
                  </a:txBody>
                  <a:tcPr marL="25487" marR="25487" marT="25487" marB="25487" anchor="ctr">
                    <a:lnL>
                      <a:noFill/>
                    </a:lnL>
                    <a:lnR>
                      <a:noFill/>
                    </a:lnR>
                    <a:lnT>
                      <a:noFill/>
                    </a:lnT>
                    <a:lnB>
                      <a:noFill/>
                    </a:lnB>
                  </a:tcPr>
                </a:tc>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vCPU</a:t>
                      </a:r>
                    </a:p>
                  </a:txBody>
                  <a:tcPr marL="25487" marR="25487" marT="25487" marB="25487" anchor="ctr">
                    <a:lnL>
                      <a:noFill/>
                    </a:lnL>
                    <a:lnR>
                      <a:noFill/>
                    </a:lnR>
                    <a:lnT>
                      <a:noFill/>
                    </a:lnT>
                    <a:lnB>
                      <a:noFill/>
                    </a:lnB>
                  </a:tcPr>
                </a:tc>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Memory (GB)</a:t>
                      </a:r>
                    </a:p>
                  </a:txBody>
                  <a:tcPr marL="25487" marR="25487" marT="25487" marB="25487" anchor="ctr">
                    <a:lnL>
                      <a:noFill/>
                    </a:lnL>
                    <a:lnR>
                      <a:noFill/>
                    </a:lnR>
                    <a:lnT>
                      <a:noFill/>
                    </a:lnT>
                    <a:lnB>
                      <a:noFill/>
                    </a:lnB>
                  </a:tcPr>
                </a:tc>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 Storage</a:t>
                      </a:r>
                    </a:p>
                  </a:txBody>
                  <a:tcPr marL="25487" marR="25487" marT="25487" marB="25487" anchor="ctr">
                    <a:lnL>
                      <a:noFill/>
                    </a:lnL>
                    <a:lnR>
                      <a:noFill/>
                    </a:lnR>
                    <a:lnT>
                      <a:noFill/>
                    </a:lnT>
                    <a:lnB>
                      <a:noFill/>
                    </a:lnB>
                  </a:tcPr>
                </a:tc>
                <a:extLst>
                  <a:ext uri="{0D108BD9-81ED-4DB2-BD59-A6C34878D82A}">
                    <a16:rowId xmlns:a16="http://schemas.microsoft.com/office/drawing/2014/main" val="1364619955"/>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t3.nano</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0.5</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283531971"/>
                  </a:ext>
                </a:extLst>
              </a:tr>
              <a:tr h="60123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t3.micro</a:t>
                      </a:r>
                    </a:p>
                  </a:txBody>
                  <a:tcPr marL="182880"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1</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br>
                        <a:rPr lang="en-US" sz="1600" dirty="0">
                          <a:effectLst/>
                          <a:latin typeface="Amazon Ember" panose="020B0603020204020204" pitchFamily="34" charset="0"/>
                          <a:ea typeface="Amazon Ember" panose="020B0603020204020204" pitchFamily="34" charset="0"/>
                          <a:cs typeface="Amazon Ember" panose="020B0603020204020204" pitchFamily="34" charset="0"/>
                        </a:rPr>
                      </a:br>
                      <a:endParaRPr lang="en-US" sz="1600" dirty="0">
                        <a:effectLst/>
                        <a:latin typeface="Amazon Ember" panose="020B0603020204020204" pitchFamily="34" charset="0"/>
                        <a:ea typeface="Amazon Ember" panose="020B0603020204020204" pitchFamily="34" charset="0"/>
                        <a:cs typeface="Amazon Ember" panose="020B0603020204020204" pitchFamily="34" charset="0"/>
                      </a:endParaRPr>
                    </a:p>
                  </a:txBody>
                  <a:tcPr marL="25487" marR="25487" marT="25487" marB="27432">
                    <a:lnL>
                      <a:noFill/>
                    </a:lnL>
                    <a:lnR>
                      <a:noFill/>
                    </a:lnR>
                    <a:lnT>
                      <a:noFill/>
                    </a:lnT>
                    <a:lnB>
                      <a:noFill/>
                    </a:lnB>
                  </a:tcPr>
                </a:tc>
                <a:extLst>
                  <a:ext uri="{0D108BD9-81ED-4DB2-BD59-A6C34878D82A}">
                    <a16:rowId xmlns:a16="http://schemas.microsoft.com/office/drawing/2014/main" val="1428432727"/>
                  </a:ext>
                </a:extLst>
              </a:tr>
              <a:tr h="60123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t3.small</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br>
                        <a:rPr lang="en-US" sz="1600" dirty="0">
                          <a:effectLst/>
                          <a:latin typeface="Amazon Ember" panose="020B0603020204020204" pitchFamily="34" charset="0"/>
                          <a:ea typeface="Amazon Ember" panose="020B0603020204020204" pitchFamily="34" charset="0"/>
                          <a:cs typeface="Amazon Ember" panose="020B0603020204020204" pitchFamily="34" charset="0"/>
                        </a:rPr>
                      </a:br>
                      <a:endParaRPr lang="en-US" sz="1600" dirty="0">
                        <a:effectLst/>
                        <a:latin typeface="Amazon Ember" panose="020B0603020204020204" pitchFamily="34" charset="0"/>
                        <a:ea typeface="Amazon Ember" panose="020B0603020204020204" pitchFamily="34" charset="0"/>
                        <a:cs typeface="Amazon Ember" panose="020B0603020204020204" pitchFamily="34" charset="0"/>
                      </a:endParaRP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1520705167"/>
                  </a:ext>
                </a:extLst>
              </a:tr>
              <a:tr h="60123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t3.medium</a:t>
                      </a:r>
                    </a:p>
                  </a:txBody>
                  <a:tcPr marL="182880"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4</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br>
                        <a:rPr lang="en-US" sz="1600" dirty="0">
                          <a:effectLst/>
                          <a:latin typeface="Amazon Ember" panose="020B0603020204020204" pitchFamily="34" charset="0"/>
                          <a:ea typeface="Amazon Ember" panose="020B0603020204020204" pitchFamily="34" charset="0"/>
                          <a:cs typeface="Amazon Ember" panose="020B0603020204020204" pitchFamily="34" charset="0"/>
                        </a:rPr>
                      </a:br>
                      <a:endParaRPr lang="en-US" sz="1600" dirty="0">
                        <a:effectLst/>
                        <a:latin typeface="Amazon Ember" panose="020B0603020204020204" pitchFamily="34" charset="0"/>
                        <a:ea typeface="Amazon Ember" panose="020B0603020204020204" pitchFamily="34" charset="0"/>
                        <a:cs typeface="Amazon Ember" panose="020B0603020204020204" pitchFamily="34" charset="0"/>
                      </a:endParaRPr>
                    </a:p>
                  </a:txBody>
                  <a:tcPr marL="25487" marR="25487" marT="25487" marB="27432">
                    <a:lnL>
                      <a:noFill/>
                    </a:lnL>
                    <a:lnR>
                      <a:noFill/>
                    </a:lnR>
                    <a:lnT>
                      <a:noFill/>
                    </a:lnT>
                    <a:lnB>
                      <a:noFill/>
                    </a:lnB>
                  </a:tcPr>
                </a:tc>
                <a:extLst>
                  <a:ext uri="{0D108BD9-81ED-4DB2-BD59-A6C34878D82A}">
                    <a16:rowId xmlns:a16="http://schemas.microsoft.com/office/drawing/2014/main" val="745104067"/>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t3.large</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8</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2385989960"/>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t3.xlarge</a:t>
                      </a:r>
                    </a:p>
                  </a:txBody>
                  <a:tcPr marL="182880"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4</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16</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tcPr>
                </a:tc>
                <a:extLst>
                  <a:ext uri="{0D108BD9-81ED-4DB2-BD59-A6C34878D82A}">
                    <a16:rowId xmlns:a16="http://schemas.microsoft.com/office/drawing/2014/main" val="1563832510"/>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t3.2xlarge</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8</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32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3730849886"/>
                  </a:ext>
                </a:extLst>
              </a:tr>
            </a:tbl>
          </a:graphicData>
        </a:graphic>
      </p:graphicFrame>
      <p:sp>
        <p:nvSpPr>
          <p:cNvPr id="21" name="TextBox 20">
            <a:extLst>
              <a:ext uri="{FF2B5EF4-FFF2-40B4-BE49-F238E27FC236}">
                <a16:creationId xmlns:a16="http://schemas.microsoft.com/office/drawing/2014/main" id="{F2842E81-F063-FC16-6C68-1EC759F3F43B}"/>
              </a:ext>
            </a:extLst>
          </p:cNvPr>
          <p:cNvSpPr txBox="1"/>
          <p:nvPr/>
        </p:nvSpPr>
        <p:spPr>
          <a:xfrm>
            <a:off x="714391" y="1398773"/>
            <a:ext cx="2674130" cy="400110"/>
          </a:xfrm>
          <a:prstGeom prst="rect">
            <a:avLst/>
          </a:prstGeom>
          <a:noFill/>
        </p:spPr>
        <p:txBody>
          <a:bodyPr wrap="none" rtlCol="0">
            <a:spAutoFit/>
          </a:bodyPr>
          <a:lstStyle/>
          <a:p>
            <a:r>
              <a:rPr lang="en-US" sz="20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Example instance sizes</a:t>
            </a:r>
          </a:p>
        </p:txBody>
      </p:sp>
    </p:spTree>
    <p:extLst>
      <p:ext uri="{BB962C8B-B14F-4D97-AF65-F5344CB8AC3E}">
        <p14:creationId xmlns:p14="http://schemas.microsoft.com/office/powerpoint/2010/main" val="3404715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Select instance type: Based on use case</a:t>
            </a:r>
          </a:p>
        </p:txBody>
      </p:sp>
      <p:graphicFrame>
        <p:nvGraphicFramePr>
          <p:cNvPr id="15" name="Table 14" descr="chart showing instance types and use cases for each fo the 5 main instance type categories. ">
            <a:extLst>
              <a:ext uri="{FF2B5EF4-FFF2-40B4-BE49-F238E27FC236}">
                <a16:creationId xmlns:a16="http://schemas.microsoft.com/office/drawing/2014/main" id="{624B5E1E-5773-86A9-B824-07CAA72551D6}"/>
              </a:ext>
            </a:extLst>
          </p:cNvPr>
          <p:cNvGraphicFramePr>
            <a:graphicFrameLocks noGrp="1"/>
          </p:cNvGraphicFramePr>
          <p:nvPr>
            <p:extLst>
              <p:ext uri="{D42A27DB-BD31-4B8C-83A1-F6EECF244321}">
                <p14:modId xmlns:p14="http://schemas.microsoft.com/office/powerpoint/2010/main" val="3119803277"/>
              </p:ext>
            </p:extLst>
          </p:nvPr>
        </p:nvGraphicFramePr>
        <p:xfrm>
          <a:off x="781691" y="1501345"/>
          <a:ext cx="10955994" cy="3961836"/>
        </p:xfrm>
        <a:graphic>
          <a:graphicData uri="http://schemas.openxmlformats.org/drawingml/2006/table">
            <a:tbl>
              <a:tblPr firstRow="1" bandRow="1">
                <a:effectLst/>
                <a:tableStyleId>{5C22544A-7EE6-4342-B048-85BDC9FD1C3A}</a:tableStyleId>
              </a:tblPr>
              <a:tblGrid>
                <a:gridCol w="1825999">
                  <a:extLst>
                    <a:ext uri="{9D8B030D-6E8A-4147-A177-3AD203B41FA5}">
                      <a16:colId xmlns:a16="http://schemas.microsoft.com/office/drawing/2014/main" val="23915117"/>
                    </a:ext>
                  </a:extLst>
                </a:gridCol>
                <a:gridCol w="1825999">
                  <a:extLst>
                    <a:ext uri="{9D8B030D-6E8A-4147-A177-3AD203B41FA5}">
                      <a16:colId xmlns:a16="http://schemas.microsoft.com/office/drawing/2014/main" val="311262121"/>
                    </a:ext>
                  </a:extLst>
                </a:gridCol>
                <a:gridCol w="1825999">
                  <a:extLst>
                    <a:ext uri="{9D8B030D-6E8A-4147-A177-3AD203B41FA5}">
                      <a16:colId xmlns:a16="http://schemas.microsoft.com/office/drawing/2014/main" val="1971920450"/>
                    </a:ext>
                  </a:extLst>
                </a:gridCol>
                <a:gridCol w="1825999">
                  <a:extLst>
                    <a:ext uri="{9D8B030D-6E8A-4147-A177-3AD203B41FA5}">
                      <a16:colId xmlns:a16="http://schemas.microsoft.com/office/drawing/2014/main" val="1206149541"/>
                    </a:ext>
                  </a:extLst>
                </a:gridCol>
                <a:gridCol w="1825999">
                  <a:extLst>
                    <a:ext uri="{9D8B030D-6E8A-4147-A177-3AD203B41FA5}">
                      <a16:colId xmlns:a16="http://schemas.microsoft.com/office/drawing/2014/main" val="1595182195"/>
                    </a:ext>
                  </a:extLst>
                </a:gridCol>
                <a:gridCol w="1825999">
                  <a:extLst>
                    <a:ext uri="{9D8B030D-6E8A-4147-A177-3AD203B41FA5}">
                      <a16:colId xmlns:a16="http://schemas.microsoft.com/office/drawing/2014/main" val="1279303239"/>
                    </a:ext>
                  </a:extLst>
                </a:gridCol>
              </a:tblGrid>
              <a:tr h="1575507">
                <a:tc>
                  <a:txBody>
                    <a:bodyPr/>
                    <a:lstStyle/>
                    <a:p>
                      <a:endParaRPr lang="en-US" dirty="0">
                        <a:solidFill>
                          <a:schemeClr val="tx1"/>
                        </a:solidFill>
                        <a:latin typeface="+mn-lt"/>
                        <a:ea typeface="Amazon Ember Light" panose="020B0403020204020204" pitchFamily="34" charset="0"/>
                        <a:cs typeface="Amazon Ember Light" panose="020B0403020204020204" pitchFamily="34" charset="0"/>
                      </a:endParaRPr>
                    </a:p>
                  </a:txBody>
                  <a:tcPr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b="1" dirty="0">
                          <a:solidFill>
                            <a:schemeClr val="tx1"/>
                          </a:solidFill>
                          <a:latin typeface="+mn-lt"/>
                          <a:ea typeface="Amazon Ember Light" panose="020B0403020204020204" pitchFamily="34" charset="0"/>
                          <a:cs typeface="Amazon Ember Light" panose="020B0403020204020204" pitchFamily="34" charset="0"/>
                        </a:rPr>
                        <a:t>General</a:t>
                      </a:r>
                      <a:br>
                        <a:rPr lang="en-US" b="1" dirty="0">
                          <a:solidFill>
                            <a:schemeClr val="tx1"/>
                          </a:solidFill>
                          <a:latin typeface="+mn-lt"/>
                          <a:ea typeface="Amazon Ember Light" panose="020B0403020204020204" pitchFamily="34" charset="0"/>
                          <a:cs typeface="Amazon Ember Light" panose="020B0403020204020204" pitchFamily="34" charset="0"/>
                        </a:rPr>
                      </a:br>
                      <a:r>
                        <a:rPr lang="en-US" b="1" dirty="0">
                          <a:solidFill>
                            <a:schemeClr val="tx1"/>
                          </a:solidFill>
                          <a:latin typeface="+mn-lt"/>
                          <a:ea typeface="Amazon Ember Light" panose="020B0403020204020204" pitchFamily="34" charset="0"/>
                          <a:cs typeface="Amazon Ember Light" panose="020B0403020204020204" pitchFamily="34" charset="0"/>
                        </a:rPr>
                        <a:t>Purpose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br>
                      <a:b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br>
                      <a:b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br>
                      <a: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t>Compute Optimized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dirty="0">
                          <a:solidFill>
                            <a:schemeClr val="accent6"/>
                          </a:solidFill>
                          <a:latin typeface="+mn-lt"/>
                          <a:ea typeface="Amazon Ember Light" panose="020B0403020204020204" pitchFamily="34" charset="0"/>
                          <a:cs typeface="Amazon Ember Light" panose="020B0403020204020204" pitchFamily="34" charset="0"/>
                        </a:rPr>
                        <a:t>Memory Optimized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dirty="0">
                          <a:solidFill>
                            <a:schemeClr val="accent4">
                              <a:lumMod val="75000"/>
                            </a:schemeClr>
                          </a:solidFill>
                          <a:latin typeface="+mn-lt"/>
                          <a:ea typeface="Amazon Ember Light" panose="020B0403020204020204" pitchFamily="34" charset="0"/>
                          <a:cs typeface="Amazon Ember Light" panose="020B0403020204020204" pitchFamily="34" charset="0"/>
                        </a:rPr>
                        <a:t>Accelerated Computing</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dirty="0">
                          <a:solidFill>
                            <a:schemeClr val="accent5"/>
                          </a:solidFill>
                          <a:latin typeface="+mn-lt"/>
                          <a:ea typeface="Amazon Ember Light" panose="020B0403020204020204" pitchFamily="34" charset="0"/>
                          <a:cs typeface="Amazon Ember Light" panose="020B0403020204020204" pitchFamily="34" charset="0"/>
                        </a:rPr>
                        <a:t>Storage Optimized</a:t>
                      </a: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83955339"/>
                  </a:ext>
                </a:extLst>
              </a:tr>
              <a:tr h="1280100">
                <a:tc>
                  <a:txBody>
                    <a:bodyPr/>
                    <a:lstStyle/>
                    <a:p>
                      <a:r>
                        <a:rPr lang="en-US" b="1" dirty="0">
                          <a:solidFill>
                            <a:schemeClr val="bg1"/>
                          </a:solidFill>
                          <a:latin typeface="+mn-lt"/>
                          <a:ea typeface="Amazon Ember Light" panose="020B0403020204020204" pitchFamily="34" charset="0"/>
                          <a:cs typeface="Amazon Ember Light" panose="020B0403020204020204" pitchFamily="34" charset="0"/>
                        </a:rPr>
                        <a:t>Instance</a:t>
                      </a:r>
                      <a:r>
                        <a:rPr lang="en-US" b="1" baseline="0" dirty="0">
                          <a:solidFill>
                            <a:schemeClr val="bg1"/>
                          </a:solidFill>
                          <a:latin typeface="+mn-lt"/>
                          <a:ea typeface="Amazon Ember Light" panose="020B0403020204020204" pitchFamily="34" charset="0"/>
                          <a:cs typeface="Amazon Ember Light" panose="020B0403020204020204" pitchFamily="34" charset="0"/>
                        </a:rPr>
                        <a:t> T</a:t>
                      </a:r>
                      <a:r>
                        <a:rPr lang="en-US" b="1" dirty="0">
                          <a:solidFill>
                            <a:schemeClr val="bg1"/>
                          </a:solidFill>
                          <a:latin typeface="+mn-lt"/>
                          <a:ea typeface="Amazon Ember Light" panose="020B0403020204020204" pitchFamily="34" charset="0"/>
                          <a:cs typeface="Amazon Ember Light" panose="020B0403020204020204" pitchFamily="34" charset="0"/>
                        </a:rPr>
                        <a:t>ypes</a:t>
                      </a:r>
                    </a:p>
                  </a:txBody>
                  <a:tcPr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r>
                        <a:rPr lang="en-US" b="1" dirty="0">
                          <a:solidFill>
                            <a:schemeClr val="tx1"/>
                          </a:solidFill>
                          <a:latin typeface="+mn-lt"/>
                          <a:ea typeface="Amazon Ember Light" panose="020B0403020204020204" pitchFamily="34" charset="0"/>
                          <a:cs typeface="Amazon Ember Light" panose="020B0403020204020204" pitchFamily="34" charset="0"/>
                        </a:rPr>
                        <a:t>a1, m4, m5,</a:t>
                      </a:r>
                      <a:br>
                        <a:rPr lang="en-US" b="1" dirty="0">
                          <a:solidFill>
                            <a:schemeClr val="tx1"/>
                          </a:solidFill>
                          <a:latin typeface="+mn-lt"/>
                          <a:ea typeface="Amazon Ember Light" panose="020B0403020204020204" pitchFamily="34" charset="0"/>
                          <a:cs typeface="Amazon Ember Light" panose="020B0403020204020204" pitchFamily="34" charset="0"/>
                        </a:rPr>
                      </a:br>
                      <a:r>
                        <a:rPr lang="en-US" b="1" dirty="0">
                          <a:solidFill>
                            <a:schemeClr val="tx1"/>
                          </a:solidFill>
                          <a:latin typeface="+mn-lt"/>
                          <a:ea typeface="Amazon Ember Light" panose="020B0403020204020204" pitchFamily="34" charset="0"/>
                          <a:cs typeface="Amazon Ember Light" panose="020B0403020204020204" pitchFamily="34" charset="0"/>
                        </a:rPr>
                        <a:t>t2, t3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3">
                              <a:lumMod val="75000"/>
                            </a:schemeClr>
                          </a:solidFill>
                          <a:latin typeface="+mn-lt"/>
                          <a:ea typeface="Amazon Ember Light" panose="020B0403020204020204" pitchFamily="34" charset="0"/>
                          <a:cs typeface="Amazon Ember Light" panose="020B0403020204020204" pitchFamily="34" charset="0"/>
                        </a:rPr>
                        <a:t>c4, c5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6"/>
                          </a:solidFill>
                          <a:latin typeface="+mn-lt"/>
                          <a:ea typeface="Amazon Ember Light" panose="020B0403020204020204" pitchFamily="34" charset="0"/>
                          <a:cs typeface="Amazon Ember Light" panose="020B0403020204020204" pitchFamily="34" charset="0"/>
                        </a:rPr>
                        <a:t>r4, r5,</a:t>
                      </a:r>
                      <a:br>
                        <a:rPr lang="en-US" sz="1800" b="1" kern="1200" dirty="0">
                          <a:solidFill>
                            <a:schemeClr val="accent6"/>
                          </a:solidFill>
                          <a:latin typeface="+mn-lt"/>
                          <a:ea typeface="Amazon Ember Light" panose="020B0403020204020204" pitchFamily="34" charset="0"/>
                          <a:cs typeface="Amazon Ember Light" panose="020B0403020204020204" pitchFamily="34" charset="0"/>
                        </a:rPr>
                      </a:br>
                      <a:r>
                        <a:rPr lang="en-US" sz="1800" b="1" kern="1200" dirty="0">
                          <a:solidFill>
                            <a:schemeClr val="accent6"/>
                          </a:solidFill>
                          <a:latin typeface="+mn-lt"/>
                          <a:ea typeface="Amazon Ember Light" panose="020B0403020204020204" pitchFamily="34" charset="0"/>
                          <a:cs typeface="Amazon Ember Light" panose="020B0403020204020204" pitchFamily="34" charset="0"/>
                        </a:rPr>
                        <a:t>x1, z1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t>f1, g3, g4, </a:t>
                      </a:r>
                      <a:b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br>
                      <a: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t>p2, p3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5"/>
                          </a:solidFill>
                          <a:latin typeface="+mn-lt"/>
                          <a:ea typeface="Amazon Ember Light" panose="020B0403020204020204" pitchFamily="34" charset="0"/>
                          <a:cs typeface="Amazon Ember Light" panose="020B0403020204020204" pitchFamily="34" charset="0"/>
                        </a:rPr>
                        <a:t>d2, h1, i3</a:t>
                      </a:r>
                    </a:p>
                  </a:txBody>
                  <a:tcPr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22675248"/>
                  </a:ext>
                </a:extLst>
              </a:tr>
              <a:tr h="1106229">
                <a:tc>
                  <a:txBody>
                    <a:bodyPr/>
                    <a:lstStyle/>
                    <a:p>
                      <a:r>
                        <a:rPr lang="en-US" b="1" dirty="0">
                          <a:solidFill>
                            <a:schemeClr val="bg1"/>
                          </a:solidFill>
                          <a:latin typeface="+mn-lt"/>
                          <a:ea typeface="Amazon Ember Light" panose="020B0403020204020204" pitchFamily="34" charset="0"/>
                          <a:cs typeface="Amazon Ember Light" panose="020B0403020204020204" pitchFamily="34" charset="0"/>
                        </a:rPr>
                        <a:t>Use Case</a:t>
                      </a:r>
                    </a:p>
                  </a:txBody>
                  <a:tcPr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r>
                        <a:rPr lang="en-US" b="1" dirty="0">
                          <a:solidFill>
                            <a:schemeClr val="tx1"/>
                          </a:solidFill>
                          <a:latin typeface="+mn-lt"/>
                          <a:ea typeface="Amazon Ember Light" panose="020B0403020204020204" pitchFamily="34" charset="0"/>
                          <a:cs typeface="Amazon Ember Light" panose="020B0403020204020204" pitchFamily="34" charset="0"/>
                        </a:rPr>
                        <a:t>Broad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3">
                              <a:lumMod val="75000"/>
                            </a:schemeClr>
                          </a:solidFill>
                          <a:latin typeface="+mn-lt"/>
                          <a:ea typeface="Amazon Ember Light" panose="020B0403020204020204" pitchFamily="34" charset="0"/>
                          <a:cs typeface="Amazon Ember Light" panose="020B0403020204020204" pitchFamily="34" charset="0"/>
                        </a:rPr>
                        <a:t>High performance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6"/>
                          </a:solidFill>
                          <a:latin typeface="+mn-lt"/>
                          <a:ea typeface="Amazon Ember Light" panose="020B0403020204020204" pitchFamily="34" charset="0"/>
                          <a:cs typeface="Amazon Ember Light" panose="020B0403020204020204" pitchFamily="34" charset="0"/>
                        </a:rPr>
                        <a:t>In-memory databases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t>Machine learning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5"/>
                          </a:solidFill>
                          <a:latin typeface="+mn-lt"/>
                          <a:ea typeface="Amazon Ember Light" panose="020B0403020204020204" pitchFamily="34" charset="0"/>
                          <a:cs typeface="Amazon Ember Light" panose="020B0403020204020204" pitchFamily="34" charset="0"/>
                        </a:rPr>
                        <a:t>Distributed file systems</a:t>
                      </a:r>
                    </a:p>
                  </a:txBody>
                  <a:tcPr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33801933"/>
                  </a:ext>
                </a:extLst>
              </a:tr>
            </a:tbl>
          </a:graphicData>
        </a:graphic>
      </p:graphicFrame>
      <p:sp>
        <p:nvSpPr>
          <p:cNvPr id="16" name="Content Placeholder 8">
            <a:extLst>
              <a:ext uri="{FF2B5EF4-FFF2-40B4-BE49-F238E27FC236}">
                <a16:creationId xmlns:a16="http://schemas.microsoft.com/office/drawing/2014/main" id="{C5530A07-0739-8BB9-DB1B-05A495BCEB0E}"/>
              </a:ext>
              <a:ext uri="{C183D7F6-B498-43B3-948B-1728B52AA6E4}">
                <adec:decorative xmlns:adec="http://schemas.microsoft.com/office/drawing/2017/decorative" val="1"/>
              </a:ext>
            </a:extLst>
          </p:cNvPr>
          <p:cNvSpPr txBox="1">
            <a:spLocks/>
          </p:cNvSpPr>
          <p:nvPr/>
        </p:nvSpPr>
        <p:spPr>
          <a:xfrm>
            <a:off x="523978" y="1394819"/>
            <a:ext cx="2419247" cy="613305"/>
          </a:xfrm>
          <a:prstGeom prst="rect">
            <a:avLst/>
          </a:prstGeom>
          <a:solidFill>
            <a:schemeClr val="bg1">
              <a:lumMod val="95000"/>
            </a:schemeClr>
          </a:solidFill>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Instance type details</a:t>
            </a:r>
            <a:endParaRPr lang="en-US" sz="1800" dirty="0">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83DE011C-26B3-C821-9734-A79A501296A5}"/>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93668" y="1599250"/>
            <a:ext cx="788684" cy="784929"/>
          </a:xfrm>
          <a:prstGeom prst="rect">
            <a:avLst/>
          </a:prstGeom>
        </p:spPr>
      </p:pic>
      <p:pic>
        <p:nvPicPr>
          <p:cNvPr id="23" name="Picture 22">
            <a:extLst>
              <a:ext uri="{FF2B5EF4-FFF2-40B4-BE49-F238E27FC236}">
                <a16:creationId xmlns:a16="http://schemas.microsoft.com/office/drawing/2014/main" id="{FF197A7D-1676-DB6C-BEEC-736E597CBF5B}"/>
              </a:ext>
              <a:ext uri="{C183D7F6-B498-43B3-948B-1728B52AA6E4}">
                <adec:decorative xmlns:adec="http://schemas.microsoft.com/office/drawing/2017/decorative" val="1"/>
              </a:ext>
            </a:extLst>
          </p:cNvPr>
          <p:cNvPicPr>
            <a:picLocks noChangeAspect="1"/>
          </p:cNvPicPr>
          <p:nvPr/>
        </p:nvPicPr>
        <p:blipFill>
          <a:blip r:embed="rId6">
            <a:duotone>
              <a:schemeClr val="accent3">
                <a:shade val="45000"/>
                <a:satMod val="135000"/>
              </a:schemeClr>
              <a:prstClr val="white"/>
            </a:duotone>
          </a:blip>
          <a:stretch>
            <a:fillRect/>
          </a:stretch>
        </p:blipFill>
        <p:spPr>
          <a:xfrm>
            <a:off x="5043198" y="1658459"/>
            <a:ext cx="676866" cy="666511"/>
          </a:xfrm>
          <a:prstGeom prst="rect">
            <a:avLst/>
          </a:prstGeom>
        </p:spPr>
      </p:pic>
      <p:pic>
        <p:nvPicPr>
          <p:cNvPr id="24" name="Picture 23">
            <a:extLst>
              <a:ext uri="{FF2B5EF4-FFF2-40B4-BE49-F238E27FC236}">
                <a16:creationId xmlns:a16="http://schemas.microsoft.com/office/drawing/2014/main" id="{6AEB8312-F876-B207-F11D-60F56A1C4465}"/>
              </a:ext>
              <a:ext uri="{C183D7F6-B498-43B3-948B-1728B52AA6E4}">
                <adec:decorative xmlns:adec="http://schemas.microsoft.com/office/drawing/2017/decorative" val="1"/>
              </a:ext>
            </a:extLst>
          </p:cNvPr>
          <p:cNvPicPr>
            <a:picLocks noChangeAspect="1"/>
          </p:cNvPicPr>
          <p:nvPr/>
        </p:nvPicPr>
        <p:blipFill>
          <a:blip r:embed="rId7">
            <a:duotone>
              <a:schemeClr val="accent6">
                <a:shade val="45000"/>
                <a:satMod val="135000"/>
              </a:schemeClr>
              <a:prstClr val="white"/>
            </a:duotone>
          </a:blip>
          <a:stretch>
            <a:fillRect/>
          </a:stretch>
        </p:blipFill>
        <p:spPr>
          <a:xfrm rot="1800000">
            <a:off x="6758796" y="1840443"/>
            <a:ext cx="914400" cy="302542"/>
          </a:xfrm>
          <a:prstGeom prst="rect">
            <a:avLst/>
          </a:prstGeom>
        </p:spPr>
      </p:pic>
      <p:pic>
        <p:nvPicPr>
          <p:cNvPr id="27" name="Picture 26">
            <a:extLst>
              <a:ext uri="{FF2B5EF4-FFF2-40B4-BE49-F238E27FC236}">
                <a16:creationId xmlns:a16="http://schemas.microsoft.com/office/drawing/2014/main" id="{0449D319-4A19-58F9-5FC8-B288201A7943}"/>
              </a:ext>
              <a:ext uri="{C183D7F6-B498-43B3-948B-1728B52AA6E4}">
                <adec:decorative xmlns:adec="http://schemas.microsoft.com/office/drawing/2017/decorative" val="1"/>
              </a:ext>
            </a:extLst>
          </p:cNvPr>
          <p:cNvPicPr>
            <a:picLocks noChangeAspect="1"/>
          </p:cNvPicPr>
          <p:nvPr/>
        </p:nvPicPr>
        <p:blipFill>
          <a:blip r:embed="rId8">
            <a:duotone>
              <a:schemeClr val="accent4">
                <a:shade val="45000"/>
                <a:satMod val="135000"/>
              </a:schemeClr>
              <a:prstClr val="white"/>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tretch>
            <a:fillRect/>
          </a:stretch>
        </p:blipFill>
        <p:spPr>
          <a:xfrm>
            <a:off x="8668440" y="1655444"/>
            <a:ext cx="646612" cy="672541"/>
          </a:xfrm>
          <a:prstGeom prst="rect">
            <a:avLst/>
          </a:prstGeom>
        </p:spPr>
      </p:pic>
      <p:sp>
        <p:nvSpPr>
          <p:cNvPr id="28" name="Flowchart: Magnetic Disk 27">
            <a:extLst>
              <a:ext uri="{FF2B5EF4-FFF2-40B4-BE49-F238E27FC236}">
                <a16:creationId xmlns:a16="http://schemas.microsoft.com/office/drawing/2014/main" id="{D448C122-C43E-6DD2-4638-A9FFB49417CD}"/>
              </a:ext>
              <a:ext uri="{C183D7F6-B498-43B3-948B-1728B52AA6E4}">
                <adec:decorative xmlns:adec="http://schemas.microsoft.com/office/drawing/2017/decorative" val="1"/>
              </a:ext>
            </a:extLst>
          </p:cNvPr>
          <p:cNvSpPr/>
          <p:nvPr/>
        </p:nvSpPr>
        <p:spPr bwMode="auto">
          <a:xfrm>
            <a:off x="10535352" y="1770185"/>
            <a:ext cx="583762" cy="502990"/>
          </a:xfrm>
          <a:prstGeom prst="flowChartMagneticDisk">
            <a:avLst/>
          </a:prstGeom>
          <a:solidFill>
            <a:schemeClr val="bg1"/>
          </a:solidFill>
          <a:ln w="2857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836659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Instance types: Networking features</a:t>
            </a:r>
          </a:p>
        </p:txBody>
      </p:sp>
      <p:sp>
        <p:nvSpPr>
          <p:cNvPr id="3" name="Content Placeholder 4">
            <a:extLst>
              <a:ext uri="{FF2B5EF4-FFF2-40B4-BE49-F238E27FC236}">
                <a16:creationId xmlns:a16="http://schemas.microsoft.com/office/drawing/2014/main" id="{0B833888-90E6-C5B8-8CC7-3FAF7CAE32C6}"/>
              </a:ext>
            </a:extLst>
          </p:cNvPr>
          <p:cNvSpPr>
            <a:spLocks noGrp="1"/>
          </p:cNvSpPr>
          <p:nvPr>
            <p:ph idx="1"/>
          </p:nvPr>
        </p:nvSpPr>
        <p:spPr>
          <a:xfrm>
            <a:off x="623392" y="1884611"/>
            <a:ext cx="11149508" cy="4292352"/>
          </a:xfrm>
        </p:spPr>
        <p:txBody>
          <a:bodyPr>
            <a:normAutofit/>
          </a:bodyPr>
          <a:lstStyle/>
          <a:p>
            <a:r>
              <a:rPr lang="en-US" sz="2000" dirty="0">
                <a:latin typeface="Times New Roman" panose="02020603050405020304" pitchFamily="18" charset="0"/>
                <a:cs typeface="Times New Roman" panose="02020603050405020304" pitchFamily="18" charset="0"/>
              </a:rPr>
              <a:t>The network bandwidth (Gbps) varies by instance type.</a:t>
            </a:r>
          </a:p>
          <a:p>
            <a:pPr lvl="1"/>
            <a:r>
              <a:rPr lang="en-US" sz="2000" dirty="0">
                <a:latin typeface="Times New Roman" panose="02020603050405020304" pitchFamily="18" charset="0"/>
                <a:cs typeface="Times New Roman" panose="02020603050405020304" pitchFamily="18" charset="0"/>
              </a:rPr>
              <a:t>See </a:t>
            </a:r>
            <a:r>
              <a:rPr lang="en-US" sz="2000" dirty="0">
                <a:latin typeface="Times New Roman" panose="02020603050405020304" pitchFamily="18" charset="0"/>
                <a:cs typeface="Times New Roman" panose="02020603050405020304" pitchFamily="18" charset="0"/>
                <a:hlinkClick r:id="rId5"/>
              </a:rPr>
              <a:t>Amazon EC2 Instance Types </a:t>
            </a:r>
            <a:r>
              <a:rPr lang="en-US" sz="2000" dirty="0">
                <a:latin typeface="Times New Roman" panose="02020603050405020304" pitchFamily="18" charset="0"/>
                <a:cs typeface="Times New Roman" panose="02020603050405020304" pitchFamily="18" charset="0"/>
              </a:rPr>
              <a:t>to compare.</a:t>
            </a:r>
          </a:p>
          <a:p>
            <a:r>
              <a:rPr lang="en-US" sz="2000" dirty="0">
                <a:latin typeface="Times New Roman" panose="02020603050405020304" pitchFamily="18" charset="0"/>
                <a:cs typeface="Times New Roman" panose="02020603050405020304" pitchFamily="18" charset="0"/>
              </a:rPr>
              <a:t>To maximize networking and bandwidth performance of your instance type:</a:t>
            </a:r>
          </a:p>
          <a:p>
            <a:pPr lvl="1"/>
            <a:r>
              <a:rPr lang="en-US" sz="2000" dirty="0">
                <a:latin typeface="Times New Roman" panose="02020603050405020304" pitchFamily="18" charset="0"/>
                <a:cs typeface="Times New Roman" panose="02020603050405020304" pitchFamily="18" charset="0"/>
              </a:rPr>
              <a:t>If you have interdependent instances, launch them into a </a:t>
            </a:r>
            <a:r>
              <a:rPr lang="en-US" sz="2000" b="1" dirty="0">
                <a:solidFill>
                  <a:schemeClr val="accent5"/>
                </a:solidFill>
                <a:latin typeface="Times New Roman" panose="02020603050405020304" pitchFamily="18" charset="0"/>
                <a:cs typeface="Times New Roman" panose="02020603050405020304" pitchFamily="18" charset="0"/>
              </a:rPr>
              <a:t>cluster placement group</a:t>
            </a:r>
            <a:r>
              <a:rPr lang="en-US" sz="2000" dirty="0">
                <a:latin typeface="Times New Roman" panose="02020603050405020304" pitchFamily="18" charset="0"/>
                <a:cs typeface="Times New Roman" panose="02020603050405020304" pitchFamily="18" charset="0"/>
              </a:rPr>
              <a:t>.</a:t>
            </a:r>
          </a:p>
          <a:p>
            <a:pPr lvl="1"/>
            <a:r>
              <a:rPr lang="en-US" sz="2000" dirty="0">
                <a:latin typeface="Times New Roman" panose="02020603050405020304" pitchFamily="18" charset="0"/>
                <a:cs typeface="Times New Roman" panose="02020603050405020304" pitchFamily="18" charset="0"/>
              </a:rPr>
              <a:t>Enable enhanced networking. </a:t>
            </a:r>
          </a:p>
          <a:p>
            <a:r>
              <a:rPr lang="en-US" sz="2000" dirty="0">
                <a:latin typeface="Times New Roman" panose="02020603050405020304" pitchFamily="18" charset="0"/>
                <a:cs typeface="Times New Roman" panose="02020603050405020304" pitchFamily="18" charset="0"/>
              </a:rPr>
              <a:t>Enhanced networking types are supported on most instance types.</a:t>
            </a:r>
          </a:p>
          <a:p>
            <a:pPr lvl="1"/>
            <a:r>
              <a:rPr lang="en-US" sz="2000" dirty="0">
                <a:latin typeface="Times New Roman" panose="02020603050405020304" pitchFamily="18" charset="0"/>
                <a:cs typeface="Times New Roman" panose="02020603050405020304" pitchFamily="18" charset="0"/>
              </a:rPr>
              <a:t>See the </a:t>
            </a:r>
            <a:r>
              <a:rPr lang="en-US" sz="2000" dirty="0">
                <a:latin typeface="Times New Roman" panose="02020603050405020304" pitchFamily="18" charset="0"/>
                <a:cs typeface="Times New Roman" panose="02020603050405020304" pitchFamily="18" charset="0"/>
                <a:hlinkClick r:id="rId6"/>
              </a:rPr>
              <a:t>Networking and Storage Features</a:t>
            </a:r>
            <a:r>
              <a:rPr lang="en-US" sz="2000" dirty="0">
                <a:latin typeface="Times New Roman" panose="02020603050405020304" pitchFamily="18" charset="0"/>
                <a:cs typeface="Times New Roman" panose="02020603050405020304" pitchFamily="18" charset="0"/>
              </a:rPr>
              <a:t> documentation for details.</a:t>
            </a:r>
          </a:p>
          <a:p>
            <a:r>
              <a:rPr lang="en-US" sz="2000" dirty="0">
                <a:latin typeface="Times New Roman" panose="02020603050405020304" pitchFamily="18" charset="0"/>
                <a:cs typeface="Times New Roman" panose="02020603050405020304" pitchFamily="18" charset="0"/>
              </a:rPr>
              <a:t>Enhanced networking types – </a:t>
            </a:r>
          </a:p>
          <a:p>
            <a:pPr lvl="1"/>
            <a:r>
              <a:rPr lang="en-US" sz="2000" b="1" dirty="0">
                <a:solidFill>
                  <a:schemeClr val="accent5"/>
                </a:solidFill>
                <a:latin typeface="Times New Roman" panose="02020603050405020304" pitchFamily="18" charset="0"/>
                <a:cs typeface="Times New Roman" panose="02020603050405020304" pitchFamily="18" charset="0"/>
              </a:rPr>
              <a:t>Elastic Network Adapter (ENA): </a:t>
            </a:r>
            <a:r>
              <a:rPr lang="en-US" sz="2000" dirty="0">
                <a:latin typeface="Times New Roman" panose="02020603050405020304" pitchFamily="18" charset="0"/>
                <a:cs typeface="Times New Roman" panose="02020603050405020304" pitchFamily="18" charset="0"/>
              </a:rPr>
              <a:t>Supports network speeds of up to 100 Gbps.</a:t>
            </a:r>
          </a:p>
          <a:p>
            <a:pPr lvl="1"/>
            <a:r>
              <a:rPr lang="en-US" sz="2000" b="1" dirty="0">
                <a:solidFill>
                  <a:schemeClr val="accent5"/>
                </a:solidFill>
                <a:latin typeface="Times New Roman" panose="02020603050405020304" pitchFamily="18" charset="0"/>
                <a:cs typeface="Times New Roman" panose="02020603050405020304" pitchFamily="18" charset="0"/>
              </a:rPr>
              <a:t>Intel 82599 Virtual Function interface: </a:t>
            </a:r>
            <a:r>
              <a:rPr lang="en-US" sz="2000" dirty="0">
                <a:latin typeface="Times New Roman" panose="02020603050405020304" pitchFamily="18" charset="0"/>
                <a:cs typeface="Times New Roman" panose="02020603050405020304" pitchFamily="18" charset="0"/>
              </a:rPr>
              <a:t>Supports network speeds of up to 10 Gbps.</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6157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3. Specify network settings</a:t>
            </a:r>
          </a:p>
        </p:txBody>
      </p:sp>
      <p:sp>
        <p:nvSpPr>
          <p:cNvPr id="11" name="Content Placeholder 9">
            <a:extLst>
              <a:ext uri="{FF2B5EF4-FFF2-40B4-BE49-F238E27FC236}">
                <a16:creationId xmlns:a16="http://schemas.microsoft.com/office/drawing/2014/main" id="{DFD0B721-6564-54E9-DFC9-480018FF41D2}"/>
              </a:ext>
            </a:extLst>
          </p:cNvPr>
          <p:cNvSpPr txBox="1">
            <a:spLocks/>
          </p:cNvSpPr>
          <p:nvPr/>
        </p:nvSpPr>
        <p:spPr>
          <a:xfrm>
            <a:off x="5867619" y="1252091"/>
            <a:ext cx="8066511" cy="44702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latin typeface="Times New Roman" panose="02020603050405020304" pitchFamily="18" charset="0"/>
                <a:cs typeface="Times New Roman" panose="02020603050405020304" pitchFamily="18" charset="0"/>
              </a:rPr>
              <a:t>Where should the instance be deployed? </a:t>
            </a:r>
          </a:p>
          <a:p>
            <a:pPr lvl="1"/>
            <a:r>
              <a:rPr lang="en-US" sz="1600" dirty="0">
                <a:latin typeface="Times New Roman" panose="02020603050405020304" pitchFamily="18" charset="0"/>
                <a:cs typeface="Times New Roman" panose="02020603050405020304" pitchFamily="18" charset="0"/>
              </a:rPr>
              <a:t>Identify the </a:t>
            </a:r>
            <a:r>
              <a:rPr lang="en-US" sz="1600" b="1" dirty="0">
                <a:solidFill>
                  <a:schemeClr val="accent5"/>
                </a:solidFill>
                <a:latin typeface="Times New Roman" panose="02020603050405020304" pitchFamily="18" charset="0"/>
                <a:cs typeface="Times New Roman" panose="02020603050405020304" pitchFamily="18" charset="0"/>
              </a:rPr>
              <a:t>VPC</a:t>
            </a:r>
            <a:r>
              <a:rPr lang="en-US" sz="1600" dirty="0">
                <a:latin typeface="Times New Roman" panose="02020603050405020304" pitchFamily="18" charset="0"/>
                <a:cs typeface="Times New Roman" panose="02020603050405020304" pitchFamily="18" charset="0"/>
              </a:rPr>
              <a:t> and optionally the </a:t>
            </a:r>
            <a:r>
              <a:rPr lang="en-US" sz="1600" b="1" dirty="0">
                <a:solidFill>
                  <a:schemeClr val="accent5"/>
                </a:solidFill>
                <a:latin typeface="Times New Roman" panose="02020603050405020304" pitchFamily="18" charset="0"/>
                <a:cs typeface="Times New Roman" panose="02020603050405020304" pitchFamily="18" charset="0"/>
              </a:rPr>
              <a:t>subnet</a:t>
            </a:r>
          </a:p>
          <a:p>
            <a:r>
              <a:rPr lang="en-US" sz="1600" dirty="0">
                <a:latin typeface="Times New Roman" panose="02020603050405020304" pitchFamily="18" charset="0"/>
                <a:cs typeface="Times New Roman" panose="02020603050405020304" pitchFamily="18" charset="0"/>
              </a:rPr>
              <a:t>Should a </a:t>
            </a:r>
            <a:r>
              <a:rPr lang="en-US" sz="1600" b="1" dirty="0">
                <a:solidFill>
                  <a:schemeClr val="accent5"/>
                </a:solidFill>
                <a:latin typeface="Times New Roman" panose="02020603050405020304" pitchFamily="18" charset="0"/>
                <a:cs typeface="Times New Roman" panose="02020603050405020304" pitchFamily="18" charset="0"/>
              </a:rPr>
              <a:t>public IP address</a:t>
            </a:r>
            <a:r>
              <a:rPr lang="en-US" sz="1600" dirty="0">
                <a:latin typeface="Times New Roman" panose="02020603050405020304" pitchFamily="18" charset="0"/>
                <a:cs typeface="Times New Roman" panose="02020603050405020304" pitchFamily="18" charset="0"/>
              </a:rPr>
              <a:t> be automatically assigned?</a:t>
            </a:r>
          </a:p>
          <a:p>
            <a:pPr lvl="1"/>
            <a:r>
              <a:rPr lang="en-US" sz="1600" dirty="0">
                <a:latin typeface="Times New Roman" panose="02020603050405020304" pitchFamily="18" charset="0"/>
                <a:cs typeface="Times New Roman" panose="02020603050405020304" pitchFamily="18" charset="0"/>
              </a:rPr>
              <a:t>To make it internet-accessible</a:t>
            </a:r>
          </a:p>
        </p:txBody>
      </p:sp>
      <p:grpSp>
        <p:nvGrpSpPr>
          <p:cNvPr id="15" name="Group 14" descr="architectural diagram showing that an instance was deployed in a public subnet in a VPC in AZ1 in a particular region.">
            <a:extLst>
              <a:ext uri="{FF2B5EF4-FFF2-40B4-BE49-F238E27FC236}">
                <a16:creationId xmlns:a16="http://schemas.microsoft.com/office/drawing/2014/main" id="{A19956CB-03AC-9406-6130-1854FD8C6F3F}"/>
              </a:ext>
            </a:extLst>
          </p:cNvPr>
          <p:cNvGrpSpPr/>
          <p:nvPr/>
        </p:nvGrpSpPr>
        <p:grpSpPr>
          <a:xfrm>
            <a:off x="4296538" y="2551984"/>
            <a:ext cx="6509465" cy="3321233"/>
            <a:chOff x="3958882" y="3141712"/>
            <a:chExt cx="6509465" cy="3321233"/>
          </a:xfrm>
        </p:grpSpPr>
        <p:grpSp>
          <p:nvGrpSpPr>
            <p:cNvPr id="16" name="Group 15">
              <a:extLst>
                <a:ext uri="{FF2B5EF4-FFF2-40B4-BE49-F238E27FC236}">
                  <a16:creationId xmlns:a16="http://schemas.microsoft.com/office/drawing/2014/main" id="{7DA846A5-64A2-53AF-9051-00FA100E08D2}"/>
                </a:ext>
              </a:extLst>
            </p:cNvPr>
            <p:cNvGrpSpPr/>
            <p:nvPr/>
          </p:nvGrpSpPr>
          <p:grpSpPr>
            <a:xfrm>
              <a:off x="6071552" y="3141712"/>
              <a:ext cx="4396795" cy="3321233"/>
              <a:chOff x="1814433" y="1837766"/>
              <a:chExt cx="4396795" cy="3321233"/>
            </a:xfrm>
          </p:grpSpPr>
          <p:sp>
            <p:nvSpPr>
              <p:cNvPr id="22" name="Rectangle 21">
                <a:extLst>
                  <a:ext uri="{FF2B5EF4-FFF2-40B4-BE49-F238E27FC236}">
                    <a16:creationId xmlns:a16="http://schemas.microsoft.com/office/drawing/2014/main" id="{49797112-41D2-73C4-3A88-FBEC224D8753}"/>
                  </a:ext>
                </a:extLst>
              </p:cNvPr>
              <p:cNvSpPr/>
              <p:nvPr/>
            </p:nvSpPr>
            <p:spPr>
              <a:xfrm>
                <a:off x="2348313" y="2783673"/>
                <a:ext cx="3617589" cy="1955593"/>
              </a:xfrm>
              <a:prstGeom prst="rect">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200" dirty="0">
                    <a:ln w="0"/>
                    <a:solidFill>
                      <a:schemeClr val="accent5"/>
                    </a:solidFill>
                  </a:rPr>
                  <a:t>VPC</a:t>
                </a:r>
              </a:p>
            </p:txBody>
          </p:sp>
          <p:sp>
            <p:nvSpPr>
              <p:cNvPr id="23" name="Rectangle 22">
                <a:extLst>
                  <a:ext uri="{FF2B5EF4-FFF2-40B4-BE49-F238E27FC236}">
                    <a16:creationId xmlns:a16="http://schemas.microsoft.com/office/drawing/2014/main" id="{6C50C082-FD54-6297-9074-CF3B677B7C45}"/>
                  </a:ext>
                </a:extLst>
              </p:cNvPr>
              <p:cNvSpPr/>
              <p:nvPr/>
            </p:nvSpPr>
            <p:spPr>
              <a:xfrm>
                <a:off x="1814433" y="1837766"/>
                <a:ext cx="4396795" cy="332123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200" dirty="0">
                    <a:solidFill>
                      <a:sysClr val="windowText" lastClr="000000"/>
                    </a:solidFill>
                  </a:rPr>
                  <a:t>AWS Cloud</a:t>
                </a:r>
              </a:p>
            </p:txBody>
          </p:sp>
          <p:sp>
            <p:nvSpPr>
              <p:cNvPr id="24" name="Rectangle 23">
                <a:extLst>
                  <a:ext uri="{FF2B5EF4-FFF2-40B4-BE49-F238E27FC236}">
                    <a16:creationId xmlns:a16="http://schemas.microsoft.com/office/drawing/2014/main" id="{D3A347B0-1B37-BBFE-D9CD-EEC7AB071848}"/>
                  </a:ext>
                </a:extLst>
              </p:cNvPr>
              <p:cNvSpPr/>
              <p:nvPr/>
            </p:nvSpPr>
            <p:spPr>
              <a:xfrm>
                <a:off x="2663964" y="2461490"/>
                <a:ext cx="1602882" cy="2378138"/>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200" dirty="0">
                    <a:solidFill>
                      <a:schemeClr val="accent3"/>
                    </a:solidFill>
                  </a:rPr>
                  <a:t>Availability Zone 1</a:t>
                </a:r>
              </a:p>
            </p:txBody>
          </p:sp>
          <p:pic>
            <p:nvPicPr>
              <p:cNvPr id="27" name="Graphic 26">
                <a:extLst>
                  <a:ext uri="{FF2B5EF4-FFF2-40B4-BE49-F238E27FC236}">
                    <a16:creationId xmlns:a16="http://schemas.microsoft.com/office/drawing/2014/main" id="{1762E953-5D32-3A4B-9F0C-ECE87CFADFA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14433" y="1837766"/>
                <a:ext cx="277535" cy="277535"/>
              </a:xfrm>
              <a:prstGeom prst="rect">
                <a:avLst/>
              </a:prstGeom>
            </p:spPr>
          </p:pic>
          <p:pic>
            <p:nvPicPr>
              <p:cNvPr id="28" name="Graphic 27">
                <a:extLst>
                  <a:ext uri="{FF2B5EF4-FFF2-40B4-BE49-F238E27FC236}">
                    <a16:creationId xmlns:a16="http://schemas.microsoft.com/office/drawing/2014/main" id="{9AE9A40B-7F76-7DA9-F2CD-973D8519CAD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348313" y="2783673"/>
                <a:ext cx="277535" cy="277535"/>
              </a:xfrm>
              <a:prstGeom prst="rect">
                <a:avLst/>
              </a:prstGeom>
            </p:spPr>
          </p:pic>
          <p:sp>
            <p:nvSpPr>
              <p:cNvPr id="29" name="Rectangle 28">
                <a:extLst>
                  <a:ext uri="{FF2B5EF4-FFF2-40B4-BE49-F238E27FC236}">
                    <a16:creationId xmlns:a16="http://schemas.microsoft.com/office/drawing/2014/main" id="{40339443-6580-8D77-1980-1D32685156DE}"/>
                  </a:ext>
                </a:extLst>
              </p:cNvPr>
              <p:cNvSpPr/>
              <p:nvPr/>
            </p:nvSpPr>
            <p:spPr>
              <a:xfrm>
                <a:off x="4384628" y="2461489"/>
                <a:ext cx="1485100" cy="23781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200" dirty="0">
                    <a:solidFill>
                      <a:schemeClr val="accent3"/>
                    </a:solidFill>
                  </a:rPr>
                  <a:t>Availability Zone 2</a:t>
                </a:r>
              </a:p>
            </p:txBody>
          </p:sp>
          <p:pic>
            <p:nvPicPr>
              <p:cNvPr id="30" name="Graphic 29">
                <a:extLst>
                  <a:ext uri="{FF2B5EF4-FFF2-40B4-BE49-F238E27FC236}">
                    <a16:creationId xmlns:a16="http://schemas.microsoft.com/office/drawing/2014/main" id="{0899CBA6-372A-0A16-2575-C9CD4B68A42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326820" y="3371310"/>
                <a:ext cx="394953" cy="394953"/>
              </a:xfrm>
              <a:prstGeom prst="rect">
                <a:avLst/>
              </a:prstGeom>
            </p:spPr>
          </p:pic>
          <p:sp>
            <p:nvSpPr>
              <p:cNvPr id="31" name="TextBox 30">
                <a:extLst>
                  <a:ext uri="{FF2B5EF4-FFF2-40B4-BE49-F238E27FC236}">
                    <a16:creationId xmlns:a16="http://schemas.microsoft.com/office/drawing/2014/main" id="{7520A384-F089-A267-4412-06452EB72D14}"/>
                  </a:ext>
                </a:extLst>
              </p:cNvPr>
              <p:cNvSpPr txBox="1"/>
              <p:nvPr/>
            </p:nvSpPr>
            <p:spPr>
              <a:xfrm>
                <a:off x="2781746" y="3790403"/>
                <a:ext cx="1485100" cy="276999"/>
              </a:xfrm>
              <a:prstGeom prst="rect">
                <a:avLst/>
              </a:prstGeom>
              <a:noFill/>
            </p:spPr>
            <p:txBody>
              <a:bodyPr wrap="square" rtlCol="0">
                <a:spAutoFit/>
              </a:bodyPr>
              <a:lstStyle/>
              <a:p>
                <a:pPr algn="ctr"/>
                <a:r>
                  <a:rPr lang="en-US" sz="1200" dirty="0">
                    <a:solidFill>
                      <a:srgbClr val="232F3E"/>
                    </a:solidFill>
                  </a:rPr>
                  <a:t>Instance</a:t>
                </a:r>
              </a:p>
            </p:txBody>
          </p:sp>
          <p:sp>
            <p:nvSpPr>
              <p:cNvPr id="32" name="Rectangle 31">
                <a:extLst>
                  <a:ext uri="{FF2B5EF4-FFF2-40B4-BE49-F238E27FC236}">
                    <a16:creationId xmlns:a16="http://schemas.microsoft.com/office/drawing/2014/main" id="{6B9D94A5-1367-2682-D86D-655F8F3FB352}"/>
                  </a:ext>
                </a:extLst>
              </p:cNvPr>
              <p:cNvSpPr/>
              <p:nvPr/>
            </p:nvSpPr>
            <p:spPr>
              <a:xfrm>
                <a:off x="2748294" y="3109633"/>
                <a:ext cx="1426274" cy="942380"/>
              </a:xfrm>
              <a:prstGeom prst="rect">
                <a:avLst/>
              </a:prstGeom>
              <a:solidFill>
                <a:srgbClr val="1D8900">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5"/>
                    </a:solidFill>
                  </a:rPr>
                  <a:t>Public subnet</a:t>
                </a:r>
              </a:p>
            </p:txBody>
          </p:sp>
          <p:sp>
            <p:nvSpPr>
              <p:cNvPr id="33" name="Rectangle 32">
                <a:extLst>
                  <a:ext uri="{FF2B5EF4-FFF2-40B4-BE49-F238E27FC236}">
                    <a16:creationId xmlns:a16="http://schemas.microsoft.com/office/drawing/2014/main" id="{D5F76CC4-2524-52B3-6350-C21FC54D9CA7}"/>
                  </a:ext>
                </a:extLst>
              </p:cNvPr>
              <p:cNvSpPr/>
              <p:nvPr/>
            </p:nvSpPr>
            <p:spPr>
              <a:xfrm>
                <a:off x="2768305" y="4088447"/>
                <a:ext cx="1486225" cy="561106"/>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pic>
            <p:nvPicPr>
              <p:cNvPr id="34" name="Graphic 33">
                <a:extLst>
                  <a:ext uri="{FF2B5EF4-FFF2-40B4-BE49-F238E27FC236}">
                    <a16:creationId xmlns:a16="http://schemas.microsoft.com/office/drawing/2014/main" id="{CC95ABA6-8274-E67A-BF29-2BB34F8A542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768305" y="3107275"/>
                <a:ext cx="274320" cy="274320"/>
              </a:xfrm>
              <a:prstGeom prst="rect">
                <a:avLst/>
              </a:prstGeom>
            </p:spPr>
          </p:pic>
          <p:pic>
            <p:nvPicPr>
              <p:cNvPr id="35" name="Graphic 34">
                <a:extLst>
                  <a:ext uri="{FF2B5EF4-FFF2-40B4-BE49-F238E27FC236}">
                    <a16:creationId xmlns:a16="http://schemas.microsoft.com/office/drawing/2014/main" id="{E36812E0-EF41-59C9-ADF6-892EF4B697CE}"/>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768305" y="4114005"/>
                <a:ext cx="274320" cy="274320"/>
              </a:xfrm>
              <a:prstGeom prst="rect">
                <a:avLst/>
              </a:prstGeom>
            </p:spPr>
          </p:pic>
          <p:sp>
            <p:nvSpPr>
              <p:cNvPr id="36" name="Rectangle 35">
                <a:extLst>
                  <a:ext uri="{FF2B5EF4-FFF2-40B4-BE49-F238E27FC236}">
                    <a16:creationId xmlns:a16="http://schemas.microsoft.com/office/drawing/2014/main" id="{A8020AE4-19BD-3CA7-1422-AEBD881A4BDA}"/>
                  </a:ext>
                </a:extLst>
              </p:cNvPr>
              <p:cNvSpPr/>
              <p:nvPr/>
            </p:nvSpPr>
            <p:spPr>
              <a:xfrm>
                <a:off x="2091969" y="2152185"/>
                <a:ext cx="4004031" cy="2843561"/>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200" dirty="0">
                    <a:solidFill>
                      <a:schemeClr val="accent3"/>
                    </a:solidFill>
                  </a:rPr>
                  <a:t>Region</a:t>
                </a:r>
              </a:p>
            </p:txBody>
          </p:sp>
          <p:pic>
            <p:nvPicPr>
              <p:cNvPr id="37" name="Graphic 36">
                <a:extLst>
                  <a:ext uri="{FF2B5EF4-FFF2-40B4-BE49-F238E27FC236}">
                    <a16:creationId xmlns:a16="http://schemas.microsoft.com/office/drawing/2014/main" id="{09F63EA5-EAF4-7B9C-2F1E-8178B55DBDE3}"/>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091968" y="2152185"/>
                <a:ext cx="274320" cy="274320"/>
              </a:xfrm>
              <a:prstGeom prst="rect">
                <a:avLst/>
              </a:prstGeom>
            </p:spPr>
          </p:pic>
        </p:grpSp>
        <p:cxnSp>
          <p:nvCxnSpPr>
            <p:cNvPr id="18" name="Straight Arrow Connector 17">
              <a:extLst>
                <a:ext uri="{FF2B5EF4-FFF2-40B4-BE49-F238E27FC236}">
                  <a16:creationId xmlns:a16="http://schemas.microsoft.com/office/drawing/2014/main" id="{E9F73666-3A9D-32F6-91D0-7AE0C842B9A2}"/>
                </a:ext>
              </a:extLst>
            </p:cNvPr>
            <p:cNvCxnSpPr>
              <a:cxnSpLocks/>
            </p:cNvCxnSpPr>
            <p:nvPr/>
          </p:nvCxnSpPr>
          <p:spPr>
            <a:xfrm>
              <a:off x="5694561" y="4898748"/>
              <a:ext cx="1844774"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90C1931F-5381-0CEE-B1C0-B9606CEB5752}"/>
                </a:ext>
              </a:extLst>
            </p:cNvPr>
            <p:cNvSpPr txBox="1"/>
            <p:nvPr/>
          </p:nvSpPr>
          <p:spPr>
            <a:xfrm>
              <a:off x="3958882" y="4483250"/>
              <a:ext cx="1665721" cy="830997"/>
            </a:xfrm>
            <a:prstGeom prst="rect">
              <a:avLst/>
            </a:prstGeom>
            <a:noFill/>
          </p:spPr>
          <p:txBody>
            <a:bodyPr wrap="square" rtlCol="0">
              <a:spAutoFit/>
            </a:bodyPr>
            <a:lstStyle/>
            <a:p>
              <a:pPr algn="r"/>
              <a:r>
                <a:rPr lang="en-US" sz="1600" i="1"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t>Example</a:t>
              </a:r>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 specify to deploy the instance here</a:t>
              </a:r>
            </a:p>
          </p:txBody>
        </p:sp>
      </p:grpSp>
      <p:sp>
        <p:nvSpPr>
          <p:cNvPr id="38" name="Content Placeholder 8">
            <a:extLst>
              <a:ext uri="{FF2B5EF4-FFF2-40B4-BE49-F238E27FC236}">
                <a16:creationId xmlns:a16="http://schemas.microsoft.com/office/drawing/2014/main" id="{3611255E-6451-11DF-ACF5-B5B776476FAD}"/>
              </a:ext>
              <a:ext uri="{C183D7F6-B498-43B3-948B-1728B52AA6E4}">
                <adec:decorative xmlns:adec="http://schemas.microsoft.com/office/drawing/2017/decorative" val="1"/>
              </a:ext>
            </a:extLst>
          </p:cNvPr>
          <p:cNvSpPr txBox="1">
            <a:spLocks/>
          </p:cNvSpPr>
          <p:nvPr/>
        </p:nvSpPr>
        <p:spPr>
          <a:xfrm>
            <a:off x="582716" y="1961155"/>
            <a:ext cx="3429627"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by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30870386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4. Attach IAM role (optional)</a:t>
            </a:r>
          </a:p>
        </p:txBody>
      </p:sp>
      <p:sp>
        <p:nvSpPr>
          <p:cNvPr id="3" name="Content Placeholder 9">
            <a:extLst>
              <a:ext uri="{FF2B5EF4-FFF2-40B4-BE49-F238E27FC236}">
                <a16:creationId xmlns:a16="http://schemas.microsoft.com/office/drawing/2014/main" id="{8C9A10FA-8F01-2399-70C9-AF99737A86EA}"/>
              </a:ext>
            </a:extLst>
          </p:cNvPr>
          <p:cNvSpPr txBox="1">
            <a:spLocks/>
          </p:cNvSpPr>
          <p:nvPr/>
        </p:nvSpPr>
        <p:spPr>
          <a:xfrm>
            <a:off x="3768915" y="1747922"/>
            <a:ext cx="8119872" cy="19779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latin typeface="Times New Roman" panose="02020603050405020304" pitchFamily="18" charset="0"/>
                <a:cs typeface="Times New Roman" panose="02020603050405020304" pitchFamily="18" charset="0"/>
              </a:rPr>
              <a:t>Will software on the EC2 instance need to interact with other AWS services?</a:t>
            </a:r>
          </a:p>
          <a:p>
            <a:pPr lvl="1"/>
            <a:r>
              <a:rPr lang="en-US" sz="1600" dirty="0">
                <a:latin typeface="Times New Roman" panose="02020603050405020304" pitchFamily="18" charset="0"/>
                <a:cs typeface="Times New Roman" panose="02020603050405020304" pitchFamily="18" charset="0"/>
              </a:rPr>
              <a:t>If yes, attach an appropriate </a:t>
            </a:r>
            <a:r>
              <a:rPr lang="en-US" sz="1600" b="1" dirty="0">
                <a:solidFill>
                  <a:schemeClr val="accent5"/>
                </a:solidFill>
                <a:latin typeface="Times New Roman" panose="02020603050405020304" pitchFamily="18" charset="0"/>
                <a:cs typeface="Times New Roman" panose="02020603050405020304" pitchFamily="18" charset="0"/>
              </a:rPr>
              <a:t>IAM Role</a:t>
            </a:r>
            <a:r>
              <a:rPr lang="en-US" sz="1600" dirty="0">
                <a:latin typeface="Times New Roman" panose="02020603050405020304" pitchFamily="18" charset="0"/>
                <a:cs typeface="Times New Roman" panose="02020603050405020304" pitchFamily="18" charset="0"/>
              </a:rPr>
              <a:t>.</a:t>
            </a:r>
          </a:p>
          <a:p>
            <a:r>
              <a:rPr lang="en-US" sz="1600" dirty="0">
                <a:latin typeface="Times New Roman" panose="02020603050405020304" pitchFamily="18" charset="0"/>
                <a:cs typeface="Times New Roman" panose="02020603050405020304" pitchFamily="18" charset="0"/>
              </a:rPr>
              <a:t>An AWS Identity and Access Management (IAM) role that is attached to an EC2 instance is kept in an </a:t>
            </a:r>
            <a:r>
              <a:rPr lang="en-US" sz="1600" b="1" dirty="0">
                <a:solidFill>
                  <a:schemeClr val="accent5"/>
                </a:solidFill>
                <a:latin typeface="Times New Roman" panose="02020603050405020304" pitchFamily="18" charset="0"/>
                <a:cs typeface="Times New Roman" panose="02020603050405020304" pitchFamily="18" charset="0"/>
              </a:rPr>
              <a:t>instance profile</a:t>
            </a:r>
            <a:r>
              <a:rPr lang="en-US" sz="1600" dirty="0">
                <a:latin typeface="Times New Roman" panose="02020603050405020304" pitchFamily="18" charset="0"/>
                <a:cs typeface="Times New Roman" panose="02020603050405020304" pitchFamily="18" charset="0"/>
              </a:rPr>
              <a:t>.</a:t>
            </a:r>
          </a:p>
          <a:p>
            <a:r>
              <a:rPr lang="en-US" sz="1600" dirty="0">
                <a:latin typeface="Times New Roman" panose="02020603050405020304" pitchFamily="18" charset="0"/>
                <a:cs typeface="Times New Roman" panose="02020603050405020304" pitchFamily="18" charset="0"/>
              </a:rPr>
              <a:t>You are </a:t>
            </a:r>
            <a:r>
              <a:rPr lang="en-US" sz="1600" i="1" dirty="0">
                <a:latin typeface="Times New Roman" panose="02020603050405020304" pitchFamily="18" charset="0"/>
                <a:cs typeface="Times New Roman" panose="02020603050405020304" pitchFamily="18" charset="0"/>
              </a:rPr>
              <a:t>not</a:t>
            </a:r>
            <a:r>
              <a:rPr lang="en-US" sz="1600" dirty="0">
                <a:latin typeface="Times New Roman" panose="02020603050405020304" pitchFamily="18" charset="0"/>
                <a:cs typeface="Times New Roman" panose="02020603050405020304" pitchFamily="18" charset="0"/>
              </a:rPr>
              <a:t> restricted to attaching a role only at instance launch.</a:t>
            </a:r>
          </a:p>
          <a:p>
            <a:pPr lvl="1"/>
            <a:r>
              <a:rPr lang="en-US" sz="1600" dirty="0">
                <a:latin typeface="Times New Roman" panose="02020603050405020304" pitchFamily="18" charset="0"/>
                <a:cs typeface="Times New Roman" panose="02020603050405020304" pitchFamily="18" charset="0"/>
              </a:rPr>
              <a:t>You can also attach a role to an instance that already exists.</a:t>
            </a:r>
          </a:p>
        </p:txBody>
      </p:sp>
      <p:grpSp>
        <p:nvGrpSpPr>
          <p:cNvPr id="8" name="Group 7" descr="diagram showing that a role granting S3 bucket access is attached to an instance and that as a result,an application on that instance can access an S3 bucket with objects in it.">
            <a:extLst>
              <a:ext uri="{FF2B5EF4-FFF2-40B4-BE49-F238E27FC236}">
                <a16:creationId xmlns:a16="http://schemas.microsoft.com/office/drawing/2014/main" id="{8842F7AF-228D-E6CB-6DAE-A165D8118BEF}"/>
              </a:ext>
            </a:extLst>
          </p:cNvPr>
          <p:cNvGrpSpPr/>
          <p:nvPr/>
        </p:nvGrpSpPr>
        <p:grpSpPr>
          <a:xfrm>
            <a:off x="4437261" y="3862181"/>
            <a:ext cx="6755622" cy="1758140"/>
            <a:chOff x="4324283" y="1904556"/>
            <a:chExt cx="6109446" cy="1758140"/>
          </a:xfrm>
        </p:grpSpPr>
        <p:pic>
          <p:nvPicPr>
            <p:cNvPr id="10" name="Graphic 9">
              <a:extLst>
                <a:ext uri="{FF2B5EF4-FFF2-40B4-BE49-F238E27FC236}">
                  <a16:creationId xmlns:a16="http://schemas.microsoft.com/office/drawing/2014/main" id="{5775FB31-566E-B2B4-7465-B972FB178C5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360397" y="2228705"/>
              <a:ext cx="469900" cy="469900"/>
            </a:xfrm>
            <a:prstGeom prst="rect">
              <a:avLst/>
            </a:prstGeom>
          </p:spPr>
        </p:pic>
        <p:pic>
          <p:nvPicPr>
            <p:cNvPr id="39" name="Graphic 38">
              <a:extLst>
                <a:ext uri="{FF2B5EF4-FFF2-40B4-BE49-F238E27FC236}">
                  <a16:creationId xmlns:a16="http://schemas.microsoft.com/office/drawing/2014/main" id="{2A056004-8118-0073-B2E3-BB2B0E63008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377101" y="2164472"/>
              <a:ext cx="606130" cy="606130"/>
            </a:xfrm>
            <a:prstGeom prst="rect">
              <a:avLst/>
            </a:prstGeom>
          </p:spPr>
        </p:pic>
        <p:sp>
          <p:nvSpPr>
            <p:cNvPr id="40" name="TextBox 39">
              <a:extLst>
                <a:ext uri="{FF2B5EF4-FFF2-40B4-BE49-F238E27FC236}">
                  <a16:creationId xmlns:a16="http://schemas.microsoft.com/office/drawing/2014/main" id="{4C7C3C49-AE20-467F-9DF6-0BEEA32E35C9}"/>
                </a:ext>
              </a:extLst>
            </p:cNvPr>
            <p:cNvSpPr txBox="1"/>
            <p:nvPr/>
          </p:nvSpPr>
          <p:spPr>
            <a:xfrm>
              <a:off x="6902315" y="2800777"/>
              <a:ext cx="1513305" cy="338554"/>
            </a:xfrm>
            <a:prstGeom prst="rect">
              <a:avLst/>
            </a:prstGeom>
            <a:noFill/>
          </p:spPr>
          <p:txBody>
            <a:bodyPr wrap="square" rtlCol="0">
              <a:spAutoFit/>
            </a:bodyPr>
            <a:lstStyle/>
            <a:p>
              <a:pPr algn="ctr"/>
              <a:r>
                <a:rPr lang="en-US" sz="1600" dirty="0"/>
                <a:t>Instance</a:t>
              </a:r>
            </a:p>
          </p:txBody>
        </p:sp>
        <p:sp>
          <p:nvSpPr>
            <p:cNvPr id="41" name="TextBox 40">
              <a:extLst>
                <a:ext uri="{FF2B5EF4-FFF2-40B4-BE49-F238E27FC236}">
                  <a16:creationId xmlns:a16="http://schemas.microsoft.com/office/drawing/2014/main" id="{C60E88AD-D982-34A4-ACBA-2793D02E0CEA}"/>
                </a:ext>
              </a:extLst>
            </p:cNvPr>
            <p:cNvSpPr txBox="1"/>
            <p:nvPr/>
          </p:nvSpPr>
          <p:spPr>
            <a:xfrm>
              <a:off x="4324283" y="2585478"/>
              <a:ext cx="2507360" cy="1077218"/>
            </a:xfrm>
            <a:prstGeom prst="rect">
              <a:avLst/>
            </a:prstGeom>
            <a:noFill/>
          </p:spPr>
          <p:txBody>
            <a:bodyPr wrap="square" rtlCol="0">
              <a:spAutoFit/>
            </a:bodyPr>
            <a:lstStyle/>
            <a:p>
              <a:pPr algn="ctr"/>
              <a:r>
                <a:rPr lang="en-US" sz="1600" dirty="0"/>
                <a:t>Role that grants Amazon Simple Storage Service (Amazon S3) bucket access permissions</a:t>
              </a:r>
            </a:p>
          </p:txBody>
        </p:sp>
        <p:sp>
          <p:nvSpPr>
            <p:cNvPr id="42" name="TextBox 41">
              <a:extLst>
                <a:ext uri="{FF2B5EF4-FFF2-40B4-BE49-F238E27FC236}">
                  <a16:creationId xmlns:a16="http://schemas.microsoft.com/office/drawing/2014/main" id="{FAA6067C-0756-523C-3D1D-E045E1E4135C}"/>
                </a:ext>
              </a:extLst>
            </p:cNvPr>
            <p:cNvSpPr txBox="1"/>
            <p:nvPr/>
          </p:nvSpPr>
          <p:spPr>
            <a:xfrm>
              <a:off x="5920292" y="2145400"/>
              <a:ext cx="1357643" cy="338554"/>
            </a:xfrm>
            <a:prstGeom prst="rect">
              <a:avLst/>
            </a:prstGeom>
            <a:noFill/>
          </p:spPr>
          <p:txBody>
            <a:bodyPr wrap="square" rtlCol="0">
              <a:spAutoFit/>
            </a:bodyPr>
            <a:lstStyle/>
            <a:p>
              <a:pPr algn="ctr"/>
              <a:r>
                <a:rPr lang="en-US" sz="1600" dirty="0"/>
                <a:t>attached to</a:t>
              </a:r>
            </a:p>
          </p:txBody>
        </p:sp>
        <p:pic>
          <p:nvPicPr>
            <p:cNvPr id="43" name="Graphic 42">
              <a:extLst>
                <a:ext uri="{FF2B5EF4-FFF2-40B4-BE49-F238E27FC236}">
                  <a16:creationId xmlns:a16="http://schemas.microsoft.com/office/drawing/2014/main" id="{D3DFDC3C-21A7-D58F-99C8-BF57DA997E9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409581" y="2183069"/>
              <a:ext cx="469900" cy="469900"/>
            </a:xfrm>
            <a:prstGeom prst="rect">
              <a:avLst/>
            </a:prstGeom>
          </p:spPr>
        </p:pic>
        <p:sp>
          <p:nvSpPr>
            <p:cNvPr id="44" name="TextBox 43">
              <a:extLst>
                <a:ext uri="{FF2B5EF4-FFF2-40B4-BE49-F238E27FC236}">
                  <a16:creationId xmlns:a16="http://schemas.microsoft.com/office/drawing/2014/main" id="{CA703C10-89C2-154B-520A-8068102191CD}"/>
                </a:ext>
              </a:extLst>
            </p:cNvPr>
            <p:cNvSpPr txBox="1"/>
            <p:nvPr/>
          </p:nvSpPr>
          <p:spPr>
            <a:xfrm>
              <a:off x="8976241" y="2692886"/>
              <a:ext cx="1457488" cy="584775"/>
            </a:xfrm>
            <a:prstGeom prst="rect">
              <a:avLst/>
            </a:prstGeom>
            <a:noFill/>
          </p:spPr>
          <p:txBody>
            <a:bodyPr wrap="square" rtlCol="0">
              <a:spAutoFit/>
            </a:bodyPr>
            <a:lstStyle/>
            <a:p>
              <a:pPr algn="ctr"/>
              <a:r>
                <a:rPr lang="en-US" sz="1600" dirty="0"/>
                <a:t>S3 bucket with objects</a:t>
              </a:r>
            </a:p>
          </p:txBody>
        </p:sp>
        <p:sp>
          <p:nvSpPr>
            <p:cNvPr id="45" name="TextBox 44">
              <a:extLst>
                <a:ext uri="{FF2B5EF4-FFF2-40B4-BE49-F238E27FC236}">
                  <a16:creationId xmlns:a16="http://schemas.microsoft.com/office/drawing/2014/main" id="{65568AD2-03B7-40BE-9A5C-7DE39A357DD7}"/>
                </a:ext>
              </a:extLst>
            </p:cNvPr>
            <p:cNvSpPr txBox="1"/>
            <p:nvPr/>
          </p:nvSpPr>
          <p:spPr>
            <a:xfrm>
              <a:off x="7838556" y="1904556"/>
              <a:ext cx="1571025" cy="830997"/>
            </a:xfrm>
            <a:prstGeom prst="rect">
              <a:avLst/>
            </a:prstGeom>
            <a:noFill/>
          </p:spPr>
          <p:txBody>
            <a:bodyPr wrap="square" rtlCol="0">
              <a:spAutoFit/>
            </a:bodyPr>
            <a:lstStyle/>
            <a:p>
              <a:pPr algn="ctr"/>
              <a:r>
                <a:rPr lang="en-US" sz="1600" dirty="0"/>
                <a:t>Application on instance can access</a:t>
              </a:r>
            </a:p>
          </p:txBody>
        </p:sp>
        <p:cxnSp>
          <p:nvCxnSpPr>
            <p:cNvPr id="46" name="Straight Arrow Connector 45">
              <a:extLst>
                <a:ext uri="{FF2B5EF4-FFF2-40B4-BE49-F238E27FC236}">
                  <a16:creationId xmlns:a16="http://schemas.microsoft.com/office/drawing/2014/main" id="{17689DB1-4527-01A6-E10D-EA16820D9F95}"/>
                </a:ext>
              </a:extLst>
            </p:cNvPr>
            <p:cNvCxnSpPr/>
            <p:nvPr/>
          </p:nvCxnSpPr>
          <p:spPr>
            <a:xfrm>
              <a:off x="8065666" y="2457344"/>
              <a:ext cx="1343915" cy="42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604F991-D6BD-9711-BC05-D169C0BB33A0}"/>
                </a:ext>
              </a:extLst>
            </p:cNvPr>
            <p:cNvCxnSpPr/>
            <p:nvPr/>
          </p:nvCxnSpPr>
          <p:spPr>
            <a:xfrm>
              <a:off x="6019391" y="2463655"/>
              <a:ext cx="1343915" cy="42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48" name="Content Placeholder 8">
            <a:extLst>
              <a:ext uri="{FF2B5EF4-FFF2-40B4-BE49-F238E27FC236}">
                <a16:creationId xmlns:a16="http://schemas.microsoft.com/office/drawing/2014/main" id="{BAB389AF-0553-82CC-2A4E-4E3C77FCF115}"/>
              </a:ext>
              <a:ext uri="{C183D7F6-B498-43B3-948B-1728B52AA6E4}">
                <adec:decorative xmlns:adec="http://schemas.microsoft.com/office/drawing/2017/decorative" val="1"/>
              </a:ext>
            </a:extLst>
          </p:cNvPr>
          <p:cNvSpPr txBox="1">
            <a:spLocks/>
          </p:cNvSpPr>
          <p:nvPr/>
        </p:nvSpPr>
        <p:spPr>
          <a:xfrm>
            <a:off x="622628" y="1777544"/>
            <a:ext cx="3017915"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by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18870180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4. Attach IAM role (optional)</a:t>
            </a:r>
          </a:p>
        </p:txBody>
      </p:sp>
      <p:sp>
        <p:nvSpPr>
          <p:cNvPr id="11" name="Content Placeholder 9">
            <a:extLst>
              <a:ext uri="{FF2B5EF4-FFF2-40B4-BE49-F238E27FC236}">
                <a16:creationId xmlns:a16="http://schemas.microsoft.com/office/drawing/2014/main" id="{A32A7E8C-B1B3-0EE0-E3D5-B8B12D0397BE}"/>
              </a:ext>
            </a:extLst>
          </p:cNvPr>
          <p:cNvSpPr txBox="1">
            <a:spLocks/>
          </p:cNvSpPr>
          <p:nvPr/>
        </p:nvSpPr>
        <p:spPr>
          <a:xfrm>
            <a:off x="3994038" y="3647952"/>
            <a:ext cx="8077200" cy="23096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Times New Roman" panose="02020603050405020304" pitchFamily="18" charset="0"/>
                <a:cs typeface="Times New Roman" panose="02020603050405020304" pitchFamily="18" charset="0"/>
              </a:rPr>
              <a:t>Optionally specify a user data script at instance launch </a:t>
            </a:r>
          </a:p>
          <a:p>
            <a:r>
              <a:rPr lang="en-US" sz="2000" dirty="0">
                <a:latin typeface="Times New Roman" panose="02020603050405020304" pitchFamily="18" charset="0"/>
                <a:cs typeface="Times New Roman" panose="02020603050405020304" pitchFamily="18" charset="0"/>
              </a:rPr>
              <a:t>Use </a:t>
            </a:r>
            <a:r>
              <a:rPr lang="en-US" sz="2000" b="1" dirty="0">
                <a:solidFill>
                  <a:schemeClr val="accent5"/>
                </a:solidFill>
                <a:latin typeface="Times New Roman" panose="02020603050405020304" pitchFamily="18" charset="0"/>
                <a:cs typeface="Times New Roman" panose="02020603050405020304" pitchFamily="18" charset="0"/>
              </a:rPr>
              <a:t>user data </a:t>
            </a:r>
            <a:r>
              <a:rPr lang="en-US" sz="2000" dirty="0">
                <a:latin typeface="Times New Roman" panose="02020603050405020304" pitchFamily="18" charset="0"/>
                <a:cs typeface="Times New Roman" panose="02020603050405020304" pitchFamily="18" charset="0"/>
              </a:rPr>
              <a:t>scripts</a:t>
            </a:r>
            <a:r>
              <a:rPr lang="en-US" sz="2000" b="1" dirty="0">
                <a:solidFill>
                  <a:schemeClr val="accent5"/>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to customize the runtime environment of your instance</a:t>
            </a:r>
          </a:p>
          <a:p>
            <a:pPr lvl="1"/>
            <a:r>
              <a:rPr lang="en-US" sz="1800" dirty="0">
                <a:solidFill>
                  <a:schemeClr val="accent6"/>
                </a:solidFill>
                <a:latin typeface="Times New Roman" panose="02020603050405020304" pitchFamily="18" charset="0"/>
                <a:cs typeface="Times New Roman" panose="02020603050405020304" pitchFamily="18" charset="0"/>
              </a:rPr>
              <a:t>Script runs the first time the instance starts</a:t>
            </a:r>
            <a:endParaRPr lang="en-US" sz="16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Can be used strategically</a:t>
            </a:r>
          </a:p>
          <a:p>
            <a:pPr lvl="1"/>
            <a:r>
              <a:rPr lang="en-US" sz="1800" dirty="0">
                <a:latin typeface="Times New Roman" panose="02020603050405020304" pitchFamily="18" charset="0"/>
                <a:cs typeface="Times New Roman" panose="02020603050405020304" pitchFamily="18" charset="0"/>
              </a:rPr>
              <a:t>For example, reduce the number of custom AMIs that you build and maintain</a:t>
            </a:r>
          </a:p>
          <a:p>
            <a:pPr marL="457200" lvl="1" indent="0">
              <a:buFont typeface="Arial" panose="020B0604020202020204" pitchFamily="34" charset="0"/>
              <a:buNone/>
            </a:pPr>
            <a:endParaRPr lang="en-US" sz="1800" dirty="0">
              <a:latin typeface="Times New Roman" panose="02020603050405020304" pitchFamily="18" charset="0"/>
              <a:cs typeface="Times New Roman" panose="02020603050405020304" pitchFamily="18" charset="0"/>
            </a:endParaRPr>
          </a:p>
        </p:txBody>
      </p:sp>
      <p:grpSp>
        <p:nvGrpSpPr>
          <p:cNvPr id="15" name="Group 14" descr="daigram showing an AMI on the left, with an arrow point to a running instance. The arrow shows a user data script on top of it with three lines of code (code discussed in the notes below this slide).">
            <a:extLst>
              <a:ext uri="{FF2B5EF4-FFF2-40B4-BE49-F238E27FC236}">
                <a16:creationId xmlns:a16="http://schemas.microsoft.com/office/drawing/2014/main" id="{BDB81B20-19E7-4179-1029-C19035641E1C}"/>
              </a:ext>
            </a:extLst>
          </p:cNvPr>
          <p:cNvGrpSpPr/>
          <p:nvPr/>
        </p:nvGrpSpPr>
        <p:grpSpPr>
          <a:xfrm>
            <a:off x="4547317" y="1443189"/>
            <a:ext cx="6099091" cy="2106175"/>
            <a:chOff x="4547317" y="1443189"/>
            <a:chExt cx="6099091" cy="2106175"/>
          </a:xfrm>
        </p:grpSpPr>
        <p:cxnSp>
          <p:nvCxnSpPr>
            <p:cNvPr id="16" name="Straight Arrow Connector 15">
              <a:extLst>
                <a:ext uri="{FF2B5EF4-FFF2-40B4-BE49-F238E27FC236}">
                  <a16:creationId xmlns:a16="http://schemas.microsoft.com/office/drawing/2014/main" id="{EAD56F7E-8D01-AB9B-80A3-638D3D975B76}"/>
                </a:ext>
              </a:extLst>
            </p:cNvPr>
            <p:cNvCxnSpPr>
              <a:cxnSpLocks/>
            </p:cNvCxnSpPr>
            <p:nvPr/>
          </p:nvCxnSpPr>
          <p:spPr>
            <a:xfrm flipV="1">
              <a:off x="5646970" y="2393518"/>
              <a:ext cx="3660924" cy="3583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272E88A2-B710-2550-89E4-DE16A7BA72AD}"/>
                </a:ext>
              </a:extLst>
            </p:cNvPr>
            <p:cNvSpPr txBox="1"/>
            <p:nvPr/>
          </p:nvSpPr>
          <p:spPr>
            <a:xfrm>
              <a:off x="4547317" y="2892927"/>
              <a:ext cx="1391500"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AMI</a:t>
              </a:r>
            </a:p>
          </p:txBody>
        </p:sp>
        <p:sp>
          <p:nvSpPr>
            <p:cNvPr id="21" name="TextBox 20">
              <a:extLst>
                <a:ext uri="{FF2B5EF4-FFF2-40B4-BE49-F238E27FC236}">
                  <a16:creationId xmlns:a16="http://schemas.microsoft.com/office/drawing/2014/main" id="{954C0D36-02A8-9A04-FAB5-1774CEB9205B}"/>
                </a:ext>
              </a:extLst>
            </p:cNvPr>
            <p:cNvSpPr txBox="1"/>
            <p:nvPr/>
          </p:nvSpPr>
          <p:spPr>
            <a:xfrm>
              <a:off x="8914201" y="2841478"/>
              <a:ext cx="1732207" cy="707886"/>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Running </a:t>
              </a:r>
              <a:br>
                <a:rPr lang="en-US" sz="2000" dirty="0">
                  <a:latin typeface="Times New Roman" panose="02020603050405020304" pitchFamily="18" charset="0"/>
                  <a:ea typeface="Amazon Ember" panose="020B0603020204020204" pitchFamily="34" charset="0"/>
                  <a:cs typeface="Times New Roman" panose="02020603050405020304" pitchFamily="18" charset="0"/>
                </a:rPr>
              </a:br>
              <a:r>
                <a:rPr lang="en-US" sz="2000" dirty="0">
                  <a:latin typeface="Times New Roman" panose="02020603050405020304" pitchFamily="18" charset="0"/>
                  <a:ea typeface="Amazon Ember" panose="020B0603020204020204" pitchFamily="34" charset="0"/>
                  <a:cs typeface="Times New Roman" panose="02020603050405020304" pitchFamily="18" charset="0"/>
                </a:rPr>
                <a:t>EC2 instance</a:t>
              </a:r>
            </a:p>
          </p:txBody>
        </p:sp>
        <p:sp>
          <p:nvSpPr>
            <p:cNvPr id="22" name="Rectangle 21">
              <a:extLst>
                <a:ext uri="{FF2B5EF4-FFF2-40B4-BE49-F238E27FC236}">
                  <a16:creationId xmlns:a16="http://schemas.microsoft.com/office/drawing/2014/main" id="{4B645667-507A-1204-F4AB-6AFC336E77C2}"/>
                </a:ext>
              </a:extLst>
            </p:cNvPr>
            <p:cNvSpPr/>
            <p:nvPr/>
          </p:nvSpPr>
          <p:spPr>
            <a:xfrm>
              <a:off x="5948320" y="1855014"/>
              <a:ext cx="2920568" cy="1402165"/>
            </a:xfrm>
            <a:prstGeom prst="rect">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FBC754DC-E72B-2D87-EE41-61F26076A08E}"/>
                </a:ext>
              </a:extLst>
            </p:cNvPr>
            <p:cNvSpPr txBox="1"/>
            <p:nvPr/>
          </p:nvSpPr>
          <p:spPr>
            <a:xfrm>
              <a:off x="6641138" y="1443189"/>
              <a:ext cx="1391500"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User data</a:t>
              </a:r>
            </a:p>
          </p:txBody>
        </p:sp>
        <p:sp>
          <p:nvSpPr>
            <p:cNvPr id="24" name="Rectangle 23">
              <a:extLst>
                <a:ext uri="{FF2B5EF4-FFF2-40B4-BE49-F238E27FC236}">
                  <a16:creationId xmlns:a16="http://schemas.microsoft.com/office/drawing/2014/main" id="{7AF669D8-1952-B6A5-1325-543A3D336C89}"/>
                </a:ext>
              </a:extLst>
            </p:cNvPr>
            <p:cNvSpPr/>
            <p:nvPr/>
          </p:nvSpPr>
          <p:spPr>
            <a:xfrm>
              <a:off x="6127833" y="1913362"/>
              <a:ext cx="2600309" cy="1159933"/>
            </a:xfrm>
            <a:prstGeom prst="rect">
              <a:avLst/>
            </a:prstGeom>
          </p:spPr>
          <p:txBody>
            <a:bodyPr wrap="square">
              <a:spAutoFit/>
            </a:bodyPr>
            <a:lstStyle/>
            <a:p>
              <a:pPr>
                <a:lnSpc>
                  <a:spcPct val="150000"/>
                </a:lnSpc>
              </a:pPr>
              <a:r>
                <a:rPr lang="en-US" sz="1600" dirty="0">
                  <a:latin typeface="Times New Roman" panose="02020603050405020304" pitchFamily="18" charset="0"/>
                  <a:cs typeface="Times New Roman" panose="02020603050405020304" pitchFamily="18" charset="0"/>
                </a:rPr>
                <a:t>#!/bin/bash</a:t>
              </a:r>
            </a:p>
            <a:p>
              <a:pPr>
                <a:lnSpc>
                  <a:spcPct val="150000"/>
                </a:lnSpc>
              </a:pPr>
              <a:r>
                <a:rPr lang="en-US" sz="1600" dirty="0">
                  <a:latin typeface="Times New Roman" panose="02020603050405020304" pitchFamily="18" charset="0"/>
                  <a:cs typeface="Times New Roman" panose="02020603050405020304" pitchFamily="18" charset="0"/>
                </a:rPr>
                <a:t>yum update –y</a:t>
              </a:r>
            </a:p>
            <a:p>
              <a:pPr>
                <a:lnSpc>
                  <a:spcPct val="150000"/>
                </a:lnSpc>
              </a:pPr>
              <a:r>
                <a:rPr lang="en-US" sz="1600" dirty="0">
                  <a:latin typeface="Times New Roman" panose="02020603050405020304" pitchFamily="18" charset="0"/>
                  <a:cs typeface="Times New Roman" panose="02020603050405020304" pitchFamily="18" charset="0"/>
                </a:rPr>
                <a:t>yum install -y wget</a:t>
              </a:r>
            </a:p>
          </p:txBody>
        </p:sp>
        <p:pic>
          <p:nvPicPr>
            <p:cNvPr id="27" name="Graphic 26">
              <a:extLst>
                <a:ext uri="{FF2B5EF4-FFF2-40B4-BE49-F238E27FC236}">
                  <a16:creationId xmlns:a16="http://schemas.microsoft.com/office/drawing/2014/main" id="{4996DE79-E34C-8220-3C6A-249C4A0DA73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804732" y="2008229"/>
              <a:ext cx="842238" cy="842238"/>
            </a:xfrm>
            <a:prstGeom prst="rect">
              <a:avLst/>
            </a:prstGeom>
          </p:spPr>
        </p:pic>
        <p:pic>
          <p:nvPicPr>
            <p:cNvPr id="28" name="Graphic 27">
              <a:extLst>
                <a:ext uri="{FF2B5EF4-FFF2-40B4-BE49-F238E27FC236}">
                  <a16:creationId xmlns:a16="http://schemas.microsoft.com/office/drawing/2014/main" id="{B0D6E98F-FBBE-35F8-A21B-0378C2A8B30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307894" y="1967853"/>
              <a:ext cx="851329" cy="851329"/>
            </a:xfrm>
            <a:prstGeom prst="rect">
              <a:avLst/>
            </a:prstGeom>
          </p:spPr>
        </p:pic>
      </p:grpSp>
      <p:sp>
        <p:nvSpPr>
          <p:cNvPr id="29" name="Content Placeholder 8">
            <a:extLst>
              <a:ext uri="{FF2B5EF4-FFF2-40B4-BE49-F238E27FC236}">
                <a16:creationId xmlns:a16="http://schemas.microsoft.com/office/drawing/2014/main" id="{B2E4C9FE-A271-F971-113F-CBE018166161}"/>
              </a:ext>
              <a:ext uri="{C183D7F6-B498-43B3-948B-1728B52AA6E4}">
                <adec:decorative xmlns:adec="http://schemas.microsoft.com/office/drawing/2017/decorative" val="1"/>
              </a:ext>
            </a:extLst>
          </p:cNvPr>
          <p:cNvSpPr txBox="1">
            <a:spLocks/>
          </p:cNvSpPr>
          <p:nvPr/>
        </p:nvSpPr>
        <p:spPr>
          <a:xfrm>
            <a:off x="705043" y="1786417"/>
            <a:ext cx="3129731"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8352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6. Specify storage</a:t>
            </a:r>
          </a:p>
        </p:txBody>
      </p:sp>
      <p:sp>
        <p:nvSpPr>
          <p:cNvPr id="3" name="Content Placeholder 9">
            <a:extLst>
              <a:ext uri="{FF2B5EF4-FFF2-40B4-BE49-F238E27FC236}">
                <a16:creationId xmlns:a16="http://schemas.microsoft.com/office/drawing/2014/main" id="{BF163A21-169C-E16D-1CB7-CBB1332D5D26}"/>
              </a:ext>
            </a:extLst>
          </p:cNvPr>
          <p:cNvSpPr txBox="1">
            <a:spLocks/>
          </p:cNvSpPr>
          <p:nvPr/>
        </p:nvSpPr>
        <p:spPr>
          <a:xfrm>
            <a:off x="3931920" y="1524228"/>
            <a:ext cx="7141364" cy="4648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2400">
                <a:latin typeface="Times New Roman" panose="02020603050405020304" pitchFamily="18" charset="0"/>
                <a:cs typeface="Times New Roman" panose="02020603050405020304" pitchFamily="18" charset="0"/>
              </a:rPr>
              <a:t>Configure the </a:t>
            </a:r>
            <a:r>
              <a:rPr lang="en-US" sz="2400">
                <a:solidFill>
                  <a:schemeClr val="accent6"/>
                </a:solidFill>
                <a:latin typeface="Times New Roman" panose="02020603050405020304" pitchFamily="18" charset="0"/>
                <a:cs typeface="Times New Roman" panose="02020603050405020304" pitchFamily="18" charset="0"/>
              </a:rPr>
              <a:t>root volume</a:t>
            </a:r>
          </a:p>
          <a:p>
            <a:pPr marL="744538" lvl="1" indent="-268288"/>
            <a:r>
              <a:rPr lang="en-US" sz="2000">
                <a:latin typeface="Times New Roman" panose="02020603050405020304" pitchFamily="18" charset="0"/>
                <a:cs typeface="Times New Roman" panose="02020603050405020304" pitchFamily="18" charset="0"/>
              </a:rPr>
              <a:t> Where the guest operating system is installed</a:t>
            </a:r>
          </a:p>
          <a:p>
            <a:pPr marL="287338" indent="-268288"/>
            <a:r>
              <a:rPr lang="en-US" sz="2400">
                <a:latin typeface="Times New Roman" panose="02020603050405020304" pitchFamily="18" charset="0"/>
                <a:cs typeface="Times New Roman" panose="02020603050405020304" pitchFamily="18" charset="0"/>
              </a:rPr>
              <a:t>Attach </a:t>
            </a:r>
            <a:r>
              <a:rPr lang="en-US" sz="2400">
                <a:solidFill>
                  <a:schemeClr val="accent6"/>
                </a:solidFill>
                <a:latin typeface="Times New Roman" panose="02020603050405020304" pitchFamily="18" charset="0"/>
                <a:cs typeface="Times New Roman" panose="02020603050405020304" pitchFamily="18" charset="0"/>
              </a:rPr>
              <a:t>additional storage volumes</a:t>
            </a:r>
            <a:r>
              <a:rPr lang="en-US" sz="2400">
                <a:latin typeface="Times New Roman" panose="02020603050405020304" pitchFamily="18" charset="0"/>
                <a:cs typeface="Times New Roman" panose="02020603050405020304" pitchFamily="18" charset="0"/>
              </a:rPr>
              <a:t> (optional)</a:t>
            </a:r>
          </a:p>
          <a:p>
            <a:pPr marL="744538" lvl="1" indent="-268288"/>
            <a:r>
              <a:rPr lang="en-US" sz="2000">
                <a:latin typeface="Times New Roman" panose="02020603050405020304" pitchFamily="18" charset="0"/>
                <a:cs typeface="Times New Roman" panose="02020603050405020304" pitchFamily="18" charset="0"/>
              </a:rPr>
              <a:t>AMI might already include more than one volume</a:t>
            </a:r>
          </a:p>
          <a:p>
            <a:pPr marL="287338" indent="-268288"/>
            <a:r>
              <a:rPr lang="en-US" sz="2400">
                <a:latin typeface="Times New Roman" panose="02020603050405020304" pitchFamily="18" charset="0"/>
                <a:cs typeface="Times New Roman" panose="02020603050405020304" pitchFamily="18" charset="0"/>
              </a:rPr>
              <a:t>For each volume, specify:</a:t>
            </a:r>
          </a:p>
          <a:p>
            <a:pPr marL="744538" lvl="1" indent="-268288"/>
            <a:r>
              <a:rPr lang="en-US" sz="2000">
                <a:latin typeface="Times New Roman" panose="02020603050405020304" pitchFamily="18" charset="0"/>
                <a:cs typeface="Times New Roman" panose="02020603050405020304" pitchFamily="18" charset="0"/>
              </a:rPr>
              <a:t>The </a:t>
            </a:r>
            <a:r>
              <a:rPr lang="en-US" sz="2000" b="1">
                <a:solidFill>
                  <a:schemeClr val="accent5"/>
                </a:solidFill>
                <a:latin typeface="Times New Roman" panose="02020603050405020304" pitchFamily="18" charset="0"/>
                <a:cs typeface="Times New Roman" panose="02020603050405020304" pitchFamily="18" charset="0"/>
              </a:rPr>
              <a:t>size</a:t>
            </a:r>
            <a:r>
              <a:rPr lang="en-US" sz="2000">
                <a:latin typeface="Times New Roman" panose="02020603050405020304" pitchFamily="18" charset="0"/>
                <a:cs typeface="Times New Roman" panose="02020603050405020304" pitchFamily="18" charset="0"/>
              </a:rPr>
              <a:t> of the disk (in GB)</a:t>
            </a:r>
          </a:p>
          <a:p>
            <a:pPr marL="744538" lvl="1" indent="-268288"/>
            <a:r>
              <a:rPr lang="en-US" sz="2000">
                <a:latin typeface="Times New Roman" panose="02020603050405020304" pitchFamily="18" charset="0"/>
                <a:cs typeface="Times New Roman" panose="02020603050405020304" pitchFamily="18" charset="0"/>
              </a:rPr>
              <a:t>The </a:t>
            </a:r>
            <a:r>
              <a:rPr lang="en-US" sz="2000" b="1">
                <a:solidFill>
                  <a:schemeClr val="accent5"/>
                </a:solidFill>
                <a:latin typeface="Times New Roman" panose="02020603050405020304" pitchFamily="18" charset="0"/>
                <a:cs typeface="Times New Roman" panose="02020603050405020304" pitchFamily="18" charset="0"/>
              </a:rPr>
              <a:t>volume type</a:t>
            </a:r>
          </a:p>
          <a:p>
            <a:pPr marL="1201738" lvl="2" indent="-268288"/>
            <a:r>
              <a:rPr lang="en-US" sz="1800">
                <a:latin typeface="Times New Roman" panose="02020603050405020304" pitchFamily="18" charset="0"/>
                <a:cs typeface="Times New Roman" panose="02020603050405020304" pitchFamily="18" charset="0"/>
              </a:rPr>
              <a:t>Different types of solid state drives (SSDs) and hard disk drives (HDDs) are available</a:t>
            </a:r>
          </a:p>
          <a:p>
            <a:pPr marL="744538" lvl="1" indent="-268288"/>
            <a:r>
              <a:rPr lang="en-US" sz="2000">
                <a:latin typeface="Times New Roman" panose="02020603050405020304" pitchFamily="18" charset="0"/>
                <a:cs typeface="Times New Roman" panose="02020603050405020304" pitchFamily="18" charset="0"/>
              </a:rPr>
              <a:t>If the volume will be deleted when the instance is terminated</a:t>
            </a:r>
          </a:p>
          <a:p>
            <a:pPr marL="744538" lvl="1" indent="-268288"/>
            <a:r>
              <a:rPr lang="en-US" sz="2000">
                <a:latin typeface="Times New Roman" panose="02020603050405020304" pitchFamily="18" charset="0"/>
                <a:cs typeface="Times New Roman" panose="02020603050405020304" pitchFamily="18" charset="0"/>
              </a:rPr>
              <a:t>If </a:t>
            </a:r>
            <a:r>
              <a:rPr lang="en-US" sz="2000" b="1">
                <a:solidFill>
                  <a:schemeClr val="accent5"/>
                </a:solidFill>
                <a:latin typeface="Times New Roman" panose="02020603050405020304" pitchFamily="18" charset="0"/>
                <a:cs typeface="Times New Roman" panose="02020603050405020304" pitchFamily="18" charset="0"/>
              </a:rPr>
              <a:t>encryption</a:t>
            </a:r>
            <a:r>
              <a:rPr lang="en-US" sz="2000">
                <a:latin typeface="Times New Roman" panose="02020603050405020304" pitchFamily="18" charset="0"/>
                <a:cs typeface="Times New Roman" panose="02020603050405020304" pitchFamily="18" charset="0"/>
              </a:rPr>
              <a:t> should be used</a:t>
            </a:r>
            <a:endParaRPr lang="en-US" sz="2000" dirty="0">
              <a:latin typeface="Times New Roman" panose="02020603050405020304" pitchFamily="18" charset="0"/>
              <a:cs typeface="Times New Roman" panose="02020603050405020304" pitchFamily="18" charset="0"/>
            </a:endParaRPr>
          </a:p>
        </p:txBody>
      </p:sp>
      <p:pic>
        <p:nvPicPr>
          <p:cNvPr id="8" name="Graphic 7">
            <a:extLst>
              <a:ext uri="{FF2B5EF4-FFF2-40B4-BE49-F238E27FC236}">
                <a16:creationId xmlns:a16="http://schemas.microsoft.com/office/drawing/2014/main" id="{76DAA7C7-16F7-34D7-58A2-57CCDE1C1B4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699668" y="1524228"/>
            <a:ext cx="914400" cy="914400"/>
          </a:xfrm>
          <a:prstGeom prst="rect">
            <a:avLst/>
          </a:prstGeom>
        </p:spPr>
      </p:pic>
      <p:pic>
        <p:nvPicPr>
          <p:cNvPr id="10" name="Graphic 9">
            <a:extLst>
              <a:ext uri="{FF2B5EF4-FFF2-40B4-BE49-F238E27FC236}">
                <a16:creationId xmlns:a16="http://schemas.microsoft.com/office/drawing/2014/main" id="{21EB361A-6AF5-52D8-F01B-13F13E949756}"/>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807029" y="2700248"/>
            <a:ext cx="807039" cy="807039"/>
          </a:xfrm>
          <a:prstGeom prst="rect">
            <a:avLst/>
          </a:prstGeom>
        </p:spPr>
      </p:pic>
      <p:sp>
        <p:nvSpPr>
          <p:cNvPr id="30" name="Content Placeholder 8">
            <a:extLst>
              <a:ext uri="{FF2B5EF4-FFF2-40B4-BE49-F238E27FC236}">
                <a16:creationId xmlns:a16="http://schemas.microsoft.com/office/drawing/2014/main" id="{8C64585A-2D45-FAC8-22D1-2EC1F8945CD5}"/>
              </a:ext>
              <a:ext uri="{C183D7F6-B498-43B3-948B-1728B52AA6E4}">
                <adec:decorative xmlns:adec="http://schemas.microsoft.com/office/drawing/2017/decorative" val="1"/>
              </a:ext>
            </a:extLst>
          </p:cNvPr>
          <p:cNvSpPr txBox="1">
            <a:spLocks/>
          </p:cNvSpPr>
          <p:nvPr/>
        </p:nvSpPr>
        <p:spPr>
          <a:xfrm>
            <a:off x="587642" y="1870717"/>
            <a:ext cx="3195970"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5208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EC2 storage options</a:t>
            </a:r>
          </a:p>
        </p:txBody>
      </p:sp>
      <p:sp>
        <p:nvSpPr>
          <p:cNvPr id="11" name="Content Placeholder 11">
            <a:extLst>
              <a:ext uri="{FF2B5EF4-FFF2-40B4-BE49-F238E27FC236}">
                <a16:creationId xmlns:a16="http://schemas.microsoft.com/office/drawing/2014/main" id="{DC2D905C-9F45-F1E8-F9EA-E4C13F1C6CED}"/>
              </a:ext>
            </a:extLst>
          </p:cNvPr>
          <p:cNvSpPr>
            <a:spLocks noGrp="1"/>
          </p:cNvSpPr>
          <p:nvPr>
            <p:ph idx="1"/>
          </p:nvPr>
        </p:nvSpPr>
        <p:spPr>
          <a:xfrm>
            <a:off x="869299" y="1780688"/>
            <a:ext cx="11126100" cy="3724156"/>
          </a:xfrm>
        </p:spPr>
        <p:txBody>
          <a:bodyPr/>
          <a:lstStyle/>
          <a:p>
            <a:r>
              <a:rPr lang="en-US" sz="2400" b="1" dirty="0">
                <a:solidFill>
                  <a:schemeClr val="accent5"/>
                </a:solidFill>
                <a:latin typeface="Times New Roman" panose="02020603050405020304" pitchFamily="18" charset="0"/>
                <a:cs typeface="Times New Roman" panose="02020603050405020304" pitchFamily="18" charset="0"/>
              </a:rPr>
              <a:t>Amazon Elastic Block Store (Amazon EBS) – </a:t>
            </a:r>
          </a:p>
          <a:p>
            <a:pPr lvl="1"/>
            <a:r>
              <a:rPr lang="en-US" sz="2000" dirty="0">
                <a:solidFill>
                  <a:schemeClr val="accent6"/>
                </a:solidFill>
                <a:latin typeface="Times New Roman" panose="02020603050405020304" pitchFamily="18" charset="0"/>
                <a:cs typeface="Times New Roman" panose="02020603050405020304" pitchFamily="18" charset="0"/>
              </a:rPr>
              <a:t>Durable</a:t>
            </a:r>
            <a:r>
              <a:rPr lang="en-US" sz="2000" dirty="0">
                <a:latin typeface="Times New Roman" panose="02020603050405020304" pitchFamily="18" charset="0"/>
                <a:cs typeface="Times New Roman" panose="02020603050405020304" pitchFamily="18" charset="0"/>
              </a:rPr>
              <a:t>, block-level storage volumes.</a:t>
            </a:r>
          </a:p>
          <a:p>
            <a:pPr lvl="1"/>
            <a:r>
              <a:rPr lang="en-US" sz="2000" dirty="0">
                <a:latin typeface="Times New Roman" panose="02020603050405020304" pitchFamily="18" charset="0"/>
                <a:cs typeface="Times New Roman" panose="02020603050405020304" pitchFamily="18" charset="0"/>
              </a:rPr>
              <a:t>You can stop the instance and start it again, and the data will still be there.</a:t>
            </a:r>
          </a:p>
          <a:p>
            <a:r>
              <a:rPr lang="en-US" sz="2400" b="1" dirty="0">
                <a:solidFill>
                  <a:schemeClr val="accent5"/>
                </a:solidFill>
                <a:latin typeface="Times New Roman" panose="02020603050405020304" pitchFamily="18" charset="0"/>
                <a:cs typeface="Times New Roman" panose="02020603050405020304" pitchFamily="18" charset="0"/>
              </a:rPr>
              <a:t>Amazon EC2 Instance Store – </a:t>
            </a:r>
          </a:p>
          <a:p>
            <a:pPr lvl="1"/>
            <a:r>
              <a:rPr lang="en-US" sz="2000" dirty="0">
                <a:solidFill>
                  <a:schemeClr val="accent6"/>
                </a:solidFill>
                <a:latin typeface="Times New Roman" panose="02020603050405020304" pitchFamily="18" charset="0"/>
                <a:cs typeface="Times New Roman" panose="02020603050405020304" pitchFamily="18" charset="0"/>
              </a:rPr>
              <a:t>Ephemeral</a:t>
            </a:r>
            <a:r>
              <a:rPr lang="en-US" sz="2000" dirty="0">
                <a:latin typeface="Times New Roman" panose="02020603050405020304" pitchFamily="18" charset="0"/>
                <a:cs typeface="Times New Roman" panose="02020603050405020304" pitchFamily="18" charset="0"/>
              </a:rPr>
              <a:t> storage is provided on disks that are attached to the host computer where the EC2 instance is running.</a:t>
            </a:r>
          </a:p>
          <a:p>
            <a:pPr lvl="1"/>
            <a:r>
              <a:rPr lang="en-US" sz="2000" dirty="0">
                <a:solidFill>
                  <a:schemeClr val="accent6"/>
                </a:solidFill>
                <a:latin typeface="Times New Roman" panose="02020603050405020304" pitchFamily="18" charset="0"/>
                <a:cs typeface="Times New Roman" panose="02020603050405020304" pitchFamily="18" charset="0"/>
              </a:rPr>
              <a:t>If the instance stops, data stored here is deleted.</a:t>
            </a:r>
          </a:p>
          <a:p>
            <a:r>
              <a:rPr lang="en-US" sz="2400" dirty="0">
                <a:latin typeface="Times New Roman" panose="02020603050405020304" pitchFamily="18" charset="0"/>
                <a:cs typeface="Times New Roman" panose="02020603050405020304" pitchFamily="18" charset="0"/>
              </a:rPr>
              <a:t>Other options for storage (not for the root volume) – </a:t>
            </a:r>
          </a:p>
          <a:p>
            <a:pPr lvl="1"/>
            <a:r>
              <a:rPr lang="en-US" sz="2000" dirty="0">
                <a:latin typeface="Times New Roman" panose="02020603050405020304" pitchFamily="18" charset="0"/>
                <a:cs typeface="Times New Roman" panose="02020603050405020304" pitchFamily="18" charset="0"/>
              </a:rPr>
              <a:t>Mount an </a:t>
            </a:r>
            <a:r>
              <a:rPr lang="en-US" sz="2000" b="1" dirty="0">
                <a:solidFill>
                  <a:schemeClr val="accent5"/>
                </a:solidFill>
                <a:latin typeface="Times New Roman" panose="02020603050405020304" pitchFamily="18" charset="0"/>
                <a:cs typeface="Times New Roman" panose="02020603050405020304" pitchFamily="18" charset="0"/>
              </a:rPr>
              <a:t>Amazon Elastic File System (Amazon EFS) </a:t>
            </a:r>
            <a:r>
              <a:rPr lang="en-US" sz="2000" dirty="0">
                <a:latin typeface="Times New Roman" panose="02020603050405020304" pitchFamily="18" charset="0"/>
                <a:cs typeface="Times New Roman" panose="02020603050405020304" pitchFamily="18" charset="0"/>
              </a:rPr>
              <a:t>file system.</a:t>
            </a:r>
          </a:p>
          <a:p>
            <a:pPr lvl="1"/>
            <a:r>
              <a:rPr lang="en-US" sz="2000" dirty="0">
                <a:latin typeface="Times New Roman" panose="02020603050405020304" pitchFamily="18" charset="0"/>
                <a:cs typeface="Times New Roman" panose="02020603050405020304" pitchFamily="18" charset="0"/>
              </a:rPr>
              <a:t>Connect to </a:t>
            </a:r>
            <a:r>
              <a:rPr lang="en-US" sz="2000" b="1" dirty="0">
                <a:solidFill>
                  <a:schemeClr val="accent5"/>
                </a:solidFill>
                <a:latin typeface="Times New Roman" panose="02020603050405020304" pitchFamily="18" charset="0"/>
                <a:cs typeface="Times New Roman" panose="02020603050405020304" pitchFamily="18" charset="0"/>
              </a:rPr>
              <a:t>Amazon Simple Storage Service (Amazon S3)</a:t>
            </a:r>
            <a:r>
              <a:rPr lang="en-US" sz="2000" dirty="0">
                <a:latin typeface="Times New Roman" panose="02020603050405020304" pitchFamily="18" charset="0"/>
                <a:cs typeface="Times New Roman" panose="02020603050405020304" pitchFamily="18" charset="0"/>
              </a:rPr>
              <a:t>.</a:t>
            </a:r>
            <a:r>
              <a:rPr lang="en-US" sz="2000" b="1" dirty="0">
                <a:solidFill>
                  <a:schemeClr val="accent5"/>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4709218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Example storage options</a:t>
            </a:r>
          </a:p>
        </p:txBody>
      </p:sp>
      <p:sp>
        <p:nvSpPr>
          <p:cNvPr id="10" name="Content Placeholder 49">
            <a:extLst>
              <a:ext uri="{FF2B5EF4-FFF2-40B4-BE49-F238E27FC236}">
                <a16:creationId xmlns:a16="http://schemas.microsoft.com/office/drawing/2014/main" id="{E902AE9B-3025-0588-C046-3C76D63DF1AB}"/>
              </a:ext>
            </a:extLst>
          </p:cNvPr>
          <p:cNvSpPr>
            <a:spLocks noGrp="1"/>
          </p:cNvSpPr>
          <p:nvPr>
            <p:ph idx="1"/>
          </p:nvPr>
        </p:nvSpPr>
        <p:spPr>
          <a:xfrm>
            <a:off x="293575" y="1937763"/>
            <a:ext cx="4415214" cy="3388963"/>
          </a:xfrm>
        </p:spPr>
        <p:txBody>
          <a:bodyPr>
            <a:normAutofit/>
          </a:bodyPr>
          <a:lstStyle/>
          <a:p>
            <a:r>
              <a:rPr lang="en-US" sz="1600" b="1" dirty="0">
                <a:solidFill>
                  <a:schemeClr val="accent5"/>
                </a:solidFill>
                <a:latin typeface="Times New Roman" panose="02020603050405020304" pitchFamily="18" charset="0"/>
                <a:cs typeface="Times New Roman" panose="02020603050405020304" pitchFamily="18" charset="0"/>
              </a:rPr>
              <a:t>Instance 1</a:t>
            </a:r>
            <a:r>
              <a:rPr lang="en-US" sz="1600" dirty="0">
                <a:latin typeface="Times New Roman" panose="02020603050405020304" pitchFamily="18" charset="0"/>
                <a:cs typeface="Times New Roman" panose="02020603050405020304" pitchFamily="18" charset="0"/>
              </a:rPr>
              <a:t> characteristics – </a:t>
            </a:r>
          </a:p>
          <a:p>
            <a:pPr lvl="1"/>
            <a:r>
              <a:rPr lang="en-US" sz="1600" dirty="0">
                <a:latin typeface="Times New Roman" panose="02020603050405020304" pitchFamily="18" charset="0"/>
                <a:cs typeface="Times New Roman" panose="02020603050405020304" pitchFamily="18" charset="0"/>
              </a:rPr>
              <a:t>It has an </a:t>
            </a:r>
            <a:r>
              <a:rPr lang="en-US" sz="1600" b="1" dirty="0">
                <a:latin typeface="Times New Roman" panose="02020603050405020304" pitchFamily="18" charset="0"/>
                <a:cs typeface="Times New Roman" panose="02020603050405020304" pitchFamily="18" charset="0"/>
              </a:rPr>
              <a:t>Amazon EBS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root volume</a:t>
            </a:r>
            <a:r>
              <a:rPr lang="en-US" sz="1600" dirty="0">
                <a:latin typeface="Times New Roman" panose="02020603050405020304" pitchFamily="18" charset="0"/>
                <a:cs typeface="Times New Roman" panose="02020603050405020304" pitchFamily="18" charset="0"/>
              </a:rPr>
              <a:t> type for the operating system.</a:t>
            </a:r>
          </a:p>
          <a:p>
            <a:pPr lvl="1"/>
            <a:r>
              <a:rPr lang="en-US" sz="1600" dirty="0">
                <a:solidFill>
                  <a:schemeClr val="accent6"/>
                </a:solidFill>
                <a:latin typeface="Times New Roman" panose="02020603050405020304" pitchFamily="18" charset="0"/>
                <a:cs typeface="Times New Roman" panose="02020603050405020304" pitchFamily="18" charset="0"/>
              </a:rPr>
              <a:t>What will happen if the instance is stopped and then started again?</a:t>
            </a:r>
          </a:p>
          <a:p>
            <a:pPr marL="457200" lvl="1" indent="0">
              <a:buNone/>
            </a:pPr>
            <a:endParaRPr lang="en-US" sz="1600" dirty="0">
              <a:latin typeface="Times New Roman" panose="02020603050405020304" pitchFamily="18" charset="0"/>
              <a:cs typeface="Times New Roman" panose="02020603050405020304" pitchFamily="18" charset="0"/>
            </a:endParaRPr>
          </a:p>
          <a:p>
            <a:r>
              <a:rPr lang="en-US" sz="1600" b="1" dirty="0">
                <a:solidFill>
                  <a:schemeClr val="accent5"/>
                </a:solidFill>
                <a:latin typeface="Times New Roman" panose="02020603050405020304" pitchFamily="18" charset="0"/>
                <a:cs typeface="Times New Roman" panose="02020603050405020304" pitchFamily="18" charset="0"/>
              </a:rPr>
              <a:t>Instance 2</a:t>
            </a:r>
            <a:r>
              <a:rPr lang="en-US" sz="1600" dirty="0">
                <a:latin typeface="Times New Roman" panose="02020603050405020304" pitchFamily="18" charset="0"/>
                <a:cs typeface="Times New Roman" panose="02020603050405020304" pitchFamily="18" charset="0"/>
              </a:rPr>
              <a:t> characteristics – </a:t>
            </a:r>
          </a:p>
          <a:p>
            <a:pPr lvl="1"/>
            <a:r>
              <a:rPr lang="en-US" sz="1600" dirty="0">
                <a:latin typeface="Times New Roman" panose="02020603050405020304" pitchFamily="18" charset="0"/>
                <a:cs typeface="Times New Roman" panose="02020603050405020304" pitchFamily="18" charset="0"/>
              </a:rPr>
              <a:t>It has an </a:t>
            </a:r>
            <a:r>
              <a:rPr lang="en-US" sz="1600" b="1" dirty="0">
                <a:latin typeface="Times New Roman" panose="02020603050405020304" pitchFamily="18" charset="0"/>
                <a:cs typeface="Times New Roman" panose="02020603050405020304" pitchFamily="18" charset="0"/>
              </a:rPr>
              <a:t>Instance Store</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root volume</a:t>
            </a:r>
            <a:r>
              <a:rPr lang="en-US" sz="1600" dirty="0">
                <a:latin typeface="Times New Roman" panose="02020603050405020304" pitchFamily="18" charset="0"/>
                <a:cs typeface="Times New Roman" panose="02020603050405020304" pitchFamily="18" charset="0"/>
              </a:rPr>
              <a:t> type for the operating system.</a:t>
            </a:r>
          </a:p>
          <a:p>
            <a:pPr lvl="1"/>
            <a:r>
              <a:rPr lang="en-US" sz="1600" dirty="0">
                <a:solidFill>
                  <a:schemeClr val="accent6"/>
                </a:solidFill>
                <a:latin typeface="Times New Roman" panose="02020603050405020304" pitchFamily="18" charset="0"/>
                <a:cs typeface="Times New Roman" panose="02020603050405020304" pitchFamily="18" charset="0"/>
              </a:rPr>
              <a:t>What will happen if the instance stops (because of user error or a system malfunction)?</a:t>
            </a:r>
          </a:p>
          <a:p>
            <a:pPr lvl="1"/>
            <a:endParaRPr lang="en-US" sz="1600" dirty="0">
              <a:solidFill>
                <a:schemeClr val="accent6"/>
              </a:solidFill>
              <a:latin typeface="Times New Roman" panose="02020603050405020304" pitchFamily="18" charset="0"/>
              <a:cs typeface="Times New Roman" panose="02020603050405020304" pitchFamily="18" charset="0"/>
            </a:endParaRPr>
          </a:p>
          <a:p>
            <a:pPr marL="457200" lvl="1" indent="0">
              <a:buNone/>
            </a:pPr>
            <a:endParaRPr lang="en-US" sz="1600" dirty="0">
              <a:solidFill>
                <a:schemeClr val="accent6"/>
              </a:solidFill>
              <a:latin typeface="Times New Roman" panose="02020603050405020304" pitchFamily="18" charset="0"/>
              <a:cs typeface="Times New Roman" panose="02020603050405020304" pitchFamily="18" charset="0"/>
            </a:endParaRPr>
          </a:p>
          <a:p>
            <a:pPr marL="457200" lvl="1" indent="0">
              <a:buNone/>
            </a:pPr>
            <a:endParaRPr lang="en-US" sz="1600" dirty="0">
              <a:solidFill>
                <a:schemeClr val="accent6"/>
              </a:solidFill>
              <a:latin typeface="Times New Roman" panose="02020603050405020304" pitchFamily="18" charset="0"/>
              <a:cs typeface="Times New Roman" panose="02020603050405020304" pitchFamily="18" charset="0"/>
            </a:endParaRPr>
          </a:p>
          <a:p>
            <a:pPr marL="457200" lvl="1" indent="0">
              <a:buNone/>
            </a:pPr>
            <a:endParaRPr lang="en-US" sz="1600" dirty="0">
              <a:solidFill>
                <a:schemeClr val="accent6"/>
              </a:solidFill>
              <a:latin typeface="Times New Roman" panose="02020603050405020304" pitchFamily="18" charset="0"/>
              <a:cs typeface="Times New Roman" panose="02020603050405020304" pitchFamily="18" charset="0"/>
            </a:endParaRPr>
          </a:p>
          <a:p>
            <a:pPr lvl="1"/>
            <a:endParaRPr lang="en-US" sz="1600" dirty="0">
              <a:latin typeface="Times New Roman" panose="02020603050405020304" pitchFamily="18" charset="0"/>
              <a:cs typeface="Times New Roman" panose="02020603050405020304" pitchFamily="18" charset="0"/>
            </a:endParaRPr>
          </a:p>
        </p:txBody>
      </p:sp>
      <p:grpSp>
        <p:nvGrpSpPr>
          <p:cNvPr id="15" name="Group 14" descr="diagraming showing two EC2 instances and the storage types attached. Details of the diagram explained in notes below the slide.">
            <a:extLst>
              <a:ext uri="{FF2B5EF4-FFF2-40B4-BE49-F238E27FC236}">
                <a16:creationId xmlns:a16="http://schemas.microsoft.com/office/drawing/2014/main" id="{40CCCF87-7035-DFC5-2E4B-CC06FB648BBD}"/>
              </a:ext>
            </a:extLst>
          </p:cNvPr>
          <p:cNvGrpSpPr/>
          <p:nvPr/>
        </p:nvGrpSpPr>
        <p:grpSpPr>
          <a:xfrm>
            <a:off x="4851642" y="1733754"/>
            <a:ext cx="7143756" cy="3753270"/>
            <a:chOff x="4646089" y="1030314"/>
            <a:chExt cx="7398740" cy="3913738"/>
          </a:xfrm>
        </p:grpSpPr>
        <p:pic>
          <p:nvPicPr>
            <p:cNvPr id="16" name="Graphic 15">
              <a:extLst>
                <a:ext uri="{FF2B5EF4-FFF2-40B4-BE49-F238E27FC236}">
                  <a16:creationId xmlns:a16="http://schemas.microsoft.com/office/drawing/2014/main" id="{0F20756D-99DE-B03B-74E8-1F6AFC42984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64953" y="2076183"/>
              <a:ext cx="672352" cy="672352"/>
            </a:xfrm>
            <a:prstGeom prst="rect">
              <a:avLst/>
            </a:prstGeom>
          </p:spPr>
        </p:pic>
        <p:sp>
          <p:nvSpPr>
            <p:cNvPr id="18" name="TextBox 17">
              <a:extLst>
                <a:ext uri="{FF2B5EF4-FFF2-40B4-BE49-F238E27FC236}">
                  <a16:creationId xmlns:a16="http://schemas.microsoft.com/office/drawing/2014/main" id="{F0202944-DB49-10EC-8977-E31D289A74D1}"/>
                </a:ext>
              </a:extLst>
            </p:cNvPr>
            <p:cNvSpPr txBox="1"/>
            <p:nvPr/>
          </p:nvSpPr>
          <p:spPr>
            <a:xfrm>
              <a:off x="7945939" y="2739869"/>
              <a:ext cx="1513305" cy="338554"/>
            </a:xfrm>
            <a:prstGeom prst="rect">
              <a:avLst/>
            </a:prstGeom>
            <a:noFill/>
          </p:spPr>
          <p:txBody>
            <a:bodyPr wrap="square" rtlCol="0">
              <a:spAutoFit/>
            </a:bodyPr>
            <a:lstStyle/>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Instance 1</a:t>
              </a:r>
            </a:p>
          </p:txBody>
        </p:sp>
        <p:sp>
          <p:nvSpPr>
            <p:cNvPr id="21" name="Rectangle 20">
              <a:extLst>
                <a:ext uri="{FF2B5EF4-FFF2-40B4-BE49-F238E27FC236}">
                  <a16:creationId xmlns:a16="http://schemas.microsoft.com/office/drawing/2014/main" id="{00E0A8E4-AC57-080D-6B88-C2B4DED7B500}"/>
                </a:ext>
              </a:extLst>
            </p:cNvPr>
            <p:cNvSpPr/>
            <p:nvPr/>
          </p:nvSpPr>
          <p:spPr>
            <a:xfrm>
              <a:off x="8130432" y="1035422"/>
              <a:ext cx="3914397" cy="3908630"/>
            </a:xfrm>
            <a:prstGeom prst="rect">
              <a:avLst/>
            </a:prstGeom>
            <a:noFill/>
            <a:ln w="12700">
              <a:solidFill>
                <a:srgbClr val="5A6B8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rgbClr val="5A6B86"/>
                  </a:solidFill>
                  <a:latin typeface="Times New Roman" panose="02020603050405020304" pitchFamily="18" charset="0"/>
                  <a:cs typeface="Times New Roman" panose="02020603050405020304" pitchFamily="18" charset="0"/>
                </a:rPr>
                <a:t>Host computer</a:t>
              </a:r>
              <a:endParaRPr lang="en-US" sz="1200" dirty="0">
                <a:solidFill>
                  <a:srgbClr val="5A6B86"/>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66F358D2-3ED0-1910-45EB-889D2F1E10C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130432" y="1030314"/>
              <a:ext cx="330200" cy="330200"/>
            </a:xfrm>
            <a:prstGeom prst="rect">
              <a:avLst/>
            </a:prstGeom>
          </p:spPr>
        </p:pic>
        <p:pic>
          <p:nvPicPr>
            <p:cNvPr id="23" name="Graphic 22">
              <a:extLst>
                <a:ext uri="{FF2B5EF4-FFF2-40B4-BE49-F238E27FC236}">
                  <a16:creationId xmlns:a16="http://schemas.microsoft.com/office/drawing/2014/main" id="{40CEB35B-82CE-D2F5-2EB2-E82EC0F7469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847381" y="3607824"/>
              <a:ext cx="469900" cy="469900"/>
            </a:xfrm>
            <a:prstGeom prst="rect">
              <a:avLst/>
            </a:prstGeom>
          </p:spPr>
        </p:pic>
        <p:sp>
          <p:nvSpPr>
            <p:cNvPr id="24" name="TextBox 23">
              <a:extLst>
                <a:ext uri="{FF2B5EF4-FFF2-40B4-BE49-F238E27FC236}">
                  <a16:creationId xmlns:a16="http://schemas.microsoft.com/office/drawing/2014/main" id="{AC61048D-E754-38F8-FF22-EBCB62736CE0}"/>
                </a:ext>
              </a:extLst>
            </p:cNvPr>
            <p:cNvSpPr txBox="1"/>
            <p:nvPr/>
          </p:nvSpPr>
          <p:spPr>
            <a:xfrm>
              <a:off x="10325678" y="4090410"/>
              <a:ext cx="1513305" cy="584775"/>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Ephemeral volume 2</a:t>
              </a:r>
            </a:p>
          </p:txBody>
        </p:sp>
        <p:pic>
          <p:nvPicPr>
            <p:cNvPr id="27" name="Graphic 26">
              <a:extLst>
                <a:ext uri="{FF2B5EF4-FFF2-40B4-BE49-F238E27FC236}">
                  <a16:creationId xmlns:a16="http://schemas.microsoft.com/office/drawing/2014/main" id="{81E8ED59-47EE-E590-CC62-F99620A16DF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836665" y="2181259"/>
              <a:ext cx="469900" cy="469900"/>
            </a:xfrm>
            <a:prstGeom prst="rect">
              <a:avLst/>
            </a:prstGeom>
          </p:spPr>
        </p:pic>
        <p:sp>
          <p:nvSpPr>
            <p:cNvPr id="28" name="TextBox 27">
              <a:extLst>
                <a:ext uri="{FF2B5EF4-FFF2-40B4-BE49-F238E27FC236}">
                  <a16:creationId xmlns:a16="http://schemas.microsoft.com/office/drawing/2014/main" id="{5E34D68F-DA72-9298-1748-8DB83F858C50}"/>
                </a:ext>
              </a:extLst>
            </p:cNvPr>
            <p:cNvSpPr txBox="1"/>
            <p:nvPr/>
          </p:nvSpPr>
          <p:spPr>
            <a:xfrm>
              <a:off x="10292433" y="2664817"/>
              <a:ext cx="1513305" cy="584775"/>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Ephemeral</a:t>
              </a:r>
            </a:p>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volume 1</a:t>
              </a:r>
            </a:p>
          </p:txBody>
        </p:sp>
        <p:pic>
          <p:nvPicPr>
            <p:cNvPr id="29" name="Graphic 28">
              <a:extLst>
                <a:ext uri="{FF2B5EF4-FFF2-40B4-BE49-F238E27FC236}">
                  <a16:creationId xmlns:a16="http://schemas.microsoft.com/office/drawing/2014/main" id="{1853B8D2-8E40-DD15-A23A-D876D8887B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64953" y="3509582"/>
              <a:ext cx="672352" cy="672352"/>
            </a:xfrm>
            <a:prstGeom prst="rect">
              <a:avLst/>
            </a:prstGeom>
          </p:spPr>
        </p:pic>
        <p:sp>
          <p:nvSpPr>
            <p:cNvPr id="30" name="TextBox 29">
              <a:extLst>
                <a:ext uri="{FF2B5EF4-FFF2-40B4-BE49-F238E27FC236}">
                  <a16:creationId xmlns:a16="http://schemas.microsoft.com/office/drawing/2014/main" id="{E5D417F0-354D-94B1-057E-879436C0E79B}"/>
                </a:ext>
              </a:extLst>
            </p:cNvPr>
            <p:cNvSpPr txBox="1"/>
            <p:nvPr/>
          </p:nvSpPr>
          <p:spPr>
            <a:xfrm>
              <a:off x="7957279" y="4178950"/>
              <a:ext cx="1513305" cy="338554"/>
            </a:xfrm>
            <a:prstGeom prst="rect">
              <a:avLst/>
            </a:prstGeom>
            <a:noFill/>
          </p:spPr>
          <p:txBody>
            <a:bodyPr wrap="square" rtlCol="0">
              <a:spAutoFit/>
            </a:bodyPr>
            <a:lstStyle/>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Instance 2</a:t>
              </a:r>
            </a:p>
          </p:txBody>
        </p:sp>
        <p:sp>
          <p:nvSpPr>
            <p:cNvPr id="31" name="TextBox 30">
              <a:extLst>
                <a:ext uri="{FF2B5EF4-FFF2-40B4-BE49-F238E27FC236}">
                  <a16:creationId xmlns:a16="http://schemas.microsoft.com/office/drawing/2014/main" id="{538902FC-D1D2-38C3-651F-B7CE1C566037}"/>
                </a:ext>
              </a:extLst>
            </p:cNvPr>
            <p:cNvSpPr txBox="1"/>
            <p:nvPr/>
          </p:nvSpPr>
          <p:spPr>
            <a:xfrm>
              <a:off x="4823002" y="1181559"/>
              <a:ext cx="2124942" cy="545590"/>
            </a:xfrm>
            <a:prstGeom prst="rect">
              <a:avLst/>
            </a:prstGeom>
            <a:noFill/>
          </p:spPr>
          <p:txBody>
            <a:bodyPr wrap="square" rtlCol="0">
              <a:spAutoFit/>
            </a:bodyPr>
            <a:lstStyle/>
            <a:p>
              <a:pPr algn="ctr"/>
              <a:r>
                <a:rPr lang="en-US" sz="1400" b="1" dirty="0">
                  <a:latin typeface="Times New Roman" panose="02020603050405020304" pitchFamily="18" charset="0"/>
                  <a:ea typeface="Amazon Ember Light" panose="020B0403020204020204" pitchFamily="34" charset="0"/>
                  <a:cs typeface="Times New Roman" panose="02020603050405020304" pitchFamily="18" charset="0"/>
                </a:rPr>
                <a:t>Amazon Elastic Block Store (Amazon EBS)</a:t>
              </a:r>
            </a:p>
          </p:txBody>
        </p:sp>
        <p:pic>
          <p:nvPicPr>
            <p:cNvPr id="32" name="Graphic 31">
              <a:extLst>
                <a:ext uri="{FF2B5EF4-FFF2-40B4-BE49-F238E27FC236}">
                  <a16:creationId xmlns:a16="http://schemas.microsoft.com/office/drawing/2014/main" id="{D5268128-4A95-B683-68EA-1D2FEB77305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646089" y="1168400"/>
              <a:ext cx="351800" cy="351800"/>
            </a:xfrm>
            <a:prstGeom prst="rect">
              <a:avLst/>
            </a:prstGeom>
          </p:spPr>
        </p:pic>
        <p:sp>
          <p:nvSpPr>
            <p:cNvPr id="33" name="TextBox 32">
              <a:extLst>
                <a:ext uri="{FF2B5EF4-FFF2-40B4-BE49-F238E27FC236}">
                  <a16:creationId xmlns:a16="http://schemas.microsoft.com/office/drawing/2014/main" id="{94796758-88CC-A46E-BE8C-21CB91584AE2}"/>
                </a:ext>
              </a:extLst>
            </p:cNvPr>
            <p:cNvSpPr txBox="1"/>
            <p:nvPr/>
          </p:nvSpPr>
          <p:spPr>
            <a:xfrm>
              <a:off x="4874485" y="2713631"/>
              <a:ext cx="1644995" cy="338554"/>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20-GB volume</a:t>
              </a:r>
            </a:p>
          </p:txBody>
        </p:sp>
        <p:pic>
          <p:nvPicPr>
            <p:cNvPr id="34" name="Graphic 33">
              <a:extLst>
                <a:ext uri="{FF2B5EF4-FFF2-40B4-BE49-F238E27FC236}">
                  <a16:creationId xmlns:a16="http://schemas.microsoft.com/office/drawing/2014/main" id="{059ED3BE-3FC5-68A0-D915-6F2671F8AD1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76279" y="2113872"/>
              <a:ext cx="584775" cy="584775"/>
            </a:xfrm>
            <a:prstGeom prst="rect">
              <a:avLst/>
            </a:prstGeom>
          </p:spPr>
        </p:pic>
        <p:sp>
          <p:nvSpPr>
            <p:cNvPr id="35" name="Rectangle 34">
              <a:extLst>
                <a:ext uri="{FF2B5EF4-FFF2-40B4-BE49-F238E27FC236}">
                  <a16:creationId xmlns:a16="http://schemas.microsoft.com/office/drawing/2014/main" id="{D7E28797-46DD-DFFC-059B-CA2B36143BC9}"/>
                </a:ext>
              </a:extLst>
            </p:cNvPr>
            <p:cNvSpPr/>
            <p:nvPr/>
          </p:nvSpPr>
          <p:spPr>
            <a:xfrm>
              <a:off x="4646089" y="1168400"/>
              <a:ext cx="1985781" cy="2993640"/>
            </a:xfrm>
            <a:prstGeom prst="rect">
              <a:avLst/>
            </a:prstGeom>
            <a:noFill/>
            <a:ln w="12700">
              <a:solidFill>
                <a:srgbClr val="5A6B86"/>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5A6B86"/>
                </a:solidFill>
                <a:latin typeface="Times New Roman" panose="02020603050405020304" pitchFamily="18" charset="0"/>
                <a:cs typeface="Times New Roman" panose="02020603050405020304" pitchFamily="18" charset="0"/>
              </a:endParaRPr>
            </a:p>
          </p:txBody>
        </p:sp>
        <p:cxnSp>
          <p:nvCxnSpPr>
            <p:cNvPr id="36" name="Straight Arrow Connector 35">
              <a:extLst>
                <a:ext uri="{FF2B5EF4-FFF2-40B4-BE49-F238E27FC236}">
                  <a16:creationId xmlns:a16="http://schemas.microsoft.com/office/drawing/2014/main" id="{1F709314-A1FA-80D2-80CC-AA83562FDE3D}"/>
                </a:ext>
              </a:extLst>
            </p:cNvPr>
            <p:cNvCxnSpPr>
              <a:cxnSpLocks/>
              <a:stCxn id="34" idx="3"/>
              <a:endCxn id="16" idx="1"/>
            </p:cNvCxnSpPr>
            <p:nvPr/>
          </p:nvCxnSpPr>
          <p:spPr>
            <a:xfrm>
              <a:off x="5961054" y="2406260"/>
              <a:ext cx="2403899" cy="60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FFA1EF91-9A23-C83D-E32B-CEB7DBC88D80}"/>
                </a:ext>
              </a:extLst>
            </p:cNvPr>
            <p:cNvSpPr txBox="1"/>
            <p:nvPr/>
          </p:nvSpPr>
          <p:spPr>
            <a:xfrm>
              <a:off x="6552726" y="2127163"/>
              <a:ext cx="1335623"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Root</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sp>
          <p:nvSpPr>
            <p:cNvPr id="38" name="TextBox 37">
              <a:extLst>
                <a:ext uri="{FF2B5EF4-FFF2-40B4-BE49-F238E27FC236}">
                  <a16:creationId xmlns:a16="http://schemas.microsoft.com/office/drawing/2014/main" id="{60D0D265-05F3-D294-5C4B-0ECEBE599C95}"/>
                </a:ext>
              </a:extLst>
            </p:cNvPr>
            <p:cNvSpPr txBox="1"/>
            <p:nvPr/>
          </p:nvSpPr>
          <p:spPr>
            <a:xfrm>
              <a:off x="4834313" y="3792715"/>
              <a:ext cx="1718412" cy="338554"/>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500-GB volume</a:t>
              </a:r>
            </a:p>
          </p:txBody>
        </p:sp>
        <p:pic>
          <p:nvPicPr>
            <p:cNvPr id="39" name="Graphic 38">
              <a:extLst>
                <a:ext uri="{FF2B5EF4-FFF2-40B4-BE49-F238E27FC236}">
                  <a16:creationId xmlns:a16="http://schemas.microsoft.com/office/drawing/2014/main" id="{ECC719F4-C021-0B02-29CC-DC8662E86C3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76278" y="3207940"/>
              <a:ext cx="584775" cy="584775"/>
            </a:xfrm>
            <a:prstGeom prst="rect">
              <a:avLst/>
            </a:prstGeom>
          </p:spPr>
        </p:pic>
        <p:cxnSp>
          <p:nvCxnSpPr>
            <p:cNvPr id="40" name="Straight Arrow Connector 39">
              <a:extLst>
                <a:ext uri="{FF2B5EF4-FFF2-40B4-BE49-F238E27FC236}">
                  <a16:creationId xmlns:a16="http://schemas.microsoft.com/office/drawing/2014/main" id="{57E62BC6-5B0D-E046-C158-5C7F78A21585}"/>
                </a:ext>
              </a:extLst>
            </p:cNvPr>
            <p:cNvCxnSpPr>
              <a:cxnSpLocks/>
              <a:stCxn id="39" idx="3"/>
            </p:cNvCxnSpPr>
            <p:nvPr/>
          </p:nvCxnSpPr>
          <p:spPr>
            <a:xfrm flipV="1">
              <a:off x="5961053" y="2566073"/>
              <a:ext cx="2383412" cy="9342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99B7EC07-C3EF-7CEC-FD15-0E9E9AC9A33B}"/>
                </a:ext>
              </a:extLst>
            </p:cNvPr>
            <p:cNvSpPr txBox="1"/>
            <p:nvPr/>
          </p:nvSpPr>
          <p:spPr>
            <a:xfrm>
              <a:off x="6599050" y="3072905"/>
              <a:ext cx="1608134"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Storage</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sp>
          <p:nvSpPr>
            <p:cNvPr id="42" name="TextBox 41">
              <a:extLst>
                <a:ext uri="{FF2B5EF4-FFF2-40B4-BE49-F238E27FC236}">
                  <a16:creationId xmlns:a16="http://schemas.microsoft.com/office/drawing/2014/main" id="{F6A48AF6-E0F4-E831-E5B5-9538EFE64BA2}"/>
                </a:ext>
              </a:extLst>
            </p:cNvPr>
            <p:cNvSpPr txBox="1"/>
            <p:nvPr/>
          </p:nvSpPr>
          <p:spPr>
            <a:xfrm>
              <a:off x="9096997" y="3577264"/>
              <a:ext cx="1335622"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Root</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cxnSp>
          <p:nvCxnSpPr>
            <p:cNvPr id="43" name="Straight Arrow Connector 42">
              <a:extLst>
                <a:ext uri="{FF2B5EF4-FFF2-40B4-BE49-F238E27FC236}">
                  <a16:creationId xmlns:a16="http://schemas.microsoft.com/office/drawing/2014/main" id="{A2DB7802-4FD3-9A4B-10DF-1AE39B41E192}"/>
                </a:ext>
              </a:extLst>
            </p:cNvPr>
            <p:cNvCxnSpPr>
              <a:cxnSpLocks/>
              <a:stCxn id="27" idx="1"/>
              <a:endCxn id="16" idx="3"/>
            </p:cNvCxnSpPr>
            <p:nvPr/>
          </p:nvCxnSpPr>
          <p:spPr>
            <a:xfrm flipH="1" flipV="1">
              <a:off x="9037305" y="2412359"/>
              <a:ext cx="1799360" cy="38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5B82166D-7DA3-B948-0B14-8170B9CE1CC2}"/>
                </a:ext>
              </a:extLst>
            </p:cNvPr>
            <p:cNvCxnSpPr>
              <a:cxnSpLocks/>
              <a:stCxn id="23" idx="1"/>
              <a:endCxn id="29" idx="3"/>
            </p:cNvCxnSpPr>
            <p:nvPr/>
          </p:nvCxnSpPr>
          <p:spPr>
            <a:xfrm flipH="1">
              <a:off x="9037305" y="3842774"/>
              <a:ext cx="1810076" cy="29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5" name="Rectangle 44">
              <a:extLst>
                <a:ext uri="{FF2B5EF4-FFF2-40B4-BE49-F238E27FC236}">
                  <a16:creationId xmlns:a16="http://schemas.microsoft.com/office/drawing/2014/main" id="{1367E093-BE34-E892-49B1-E5B3AF39C699}"/>
                </a:ext>
              </a:extLst>
            </p:cNvPr>
            <p:cNvSpPr/>
            <p:nvPr/>
          </p:nvSpPr>
          <p:spPr>
            <a:xfrm>
              <a:off x="10406971" y="2046788"/>
              <a:ext cx="1398767" cy="2620697"/>
            </a:xfrm>
            <a:prstGeom prst="rect">
              <a:avLst/>
            </a:prstGeom>
            <a:noFill/>
            <a:ln w="12700">
              <a:solidFill>
                <a:srgbClr val="5A6B86"/>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5A6B86"/>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932C785F-534A-D40E-AB88-34C797F801C8}"/>
                </a:ext>
              </a:extLst>
            </p:cNvPr>
            <p:cNvSpPr txBox="1"/>
            <p:nvPr/>
          </p:nvSpPr>
          <p:spPr>
            <a:xfrm>
              <a:off x="10132630" y="1684310"/>
              <a:ext cx="1706354" cy="338554"/>
            </a:xfrm>
            <a:prstGeom prst="rect">
              <a:avLst/>
            </a:prstGeom>
            <a:noFill/>
          </p:spPr>
          <p:txBody>
            <a:bodyPr wrap="square" rtlCol="0">
              <a:spAutoFit/>
            </a:bodyPr>
            <a:lstStyle/>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Instance</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a:t>
              </a: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Store</a:t>
              </a:r>
            </a:p>
          </p:txBody>
        </p:sp>
        <p:sp>
          <p:nvSpPr>
            <p:cNvPr id="47" name="TextBox 46">
              <a:extLst>
                <a:ext uri="{FF2B5EF4-FFF2-40B4-BE49-F238E27FC236}">
                  <a16:creationId xmlns:a16="http://schemas.microsoft.com/office/drawing/2014/main" id="{4D9AE379-0303-5C33-C8D7-A43A6029319B}"/>
                </a:ext>
              </a:extLst>
            </p:cNvPr>
            <p:cNvSpPr txBox="1"/>
            <p:nvPr/>
          </p:nvSpPr>
          <p:spPr>
            <a:xfrm>
              <a:off x="8955373" y="2147699"/>
              <a:ext cx="1608134"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Storage</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grpSp>
    </p:spTree>
    <p:extLst>
      <p:ext uri="{BB962C8B-B14F-4D97-AF65-F5344CB8AC3E}">
        <p14:creationId xmlns:p14="http://schemas.microsoft.com/office/powerpoint/2010/main" val="10624679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7. Add tags</a:t>
            </a:r>
          </a:p>
        </p:txBody>
      </p:sp>
      <p:sp>
        <p:nvSpPr>
          <p:cNvPr id="11" name="Content Placeholder 9">
            <a:extLst>
              <a:ext uri="{FF2B5EF4-FFF2-40B4-BE49-F238E27FC236}">
                <a16:creationId xmlns:a16="http://schemas.microsoft.com/office/drawing/2014/main" id="{0F2D49B4-1266-B7FB-ECB4-76C380325623}"/>
              </a:ext>
            </a:extLst>
          </p:cNvPr>
          <p:cNvSpPr txBox="1">
            <a:spLocks/>
          </p:cNvSpPr>
          <p:nvPr/>
        </p:nvSpPr>
        <p:spPr>
          <a:xfrm>
            <a:off x="3931920" y="1524228"/>
            <a:ext cx="7955280" cy="4648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1800" dirty="0">
                <a:latin typeface="Times New Roman" panose="02020603050405020304" pitchFamily="18" charset="0"/>
                <a:cs typeface="Times New Roman" panose="02020603050405020304" pitchFamily="18" charset="0"/>
              </a:rPr>
              <a:t>A </a:t>
            </a:r>
            <a:r>
              <a:rPr lang="en-US" sz="1800" dirty="0">
                <a:solidFill>
                  <a:schemeClr val="accent6"/>
                </a:solidFill>
                <a:latin typeface="Times New Roman" panose="02020603050405020304" pitchFamily="18" charset="0"/>
                <a:cs typeface="Times New Roman" panose="02020603050405020304" pitchFamily="18" charset="0"/>
              </a:rPr>
              <a:t>tag</a:t>
            </a:r>
            <a:r>
              <a:rPr lang="en-US" sz="1800" dirty="0">
                <a:latin typeface="Times New Roman" panose="02020603050405020304" pitchFamily="18" charset="0"/>
                <a:cs typeface="Times New Roman" panose="02020603050405020304" pitchFamily="18" charset="0"/>
              </a:rPr>
              <a:t> is a label that you can assign to an AWS resource. </a:t>
            </a:r>
          </a:p>
          <a:p>
            <a:pPr marL="744538" lvl="1" indent="-268288"/>
            <a:r>
              <a:rPr lang="en-US" sz="1800" dirty="0">
                <a:latin typeface="Times New Roman" panose="02020603050405020304" pitchFamily="18" charset="0"/>
                <a:cs typeface="Times New Roman" panose="02020603050405020304" pitchFamily="18" charset="0"/>
              </a:rPr>
              <a:t>Consists of a </a:t>
            </a:r>
            <a:r>
              <a:rPr lang="en-US" sz="1800" i="1" dirty="0">
                <a:latin typeface="Times New Roman" panose="02020603050405020304" pitchFamily="18" charset="0"/>
                <a:cs typeface="Times New Roman" panose="02020603050405020304" pitchFamily="18" charset="0"/>
              </a:rPr>
              <a:t>key</a:t>
            </a:r>
            <a:r>
              <a:rPr lang="en-US" sz="1800" dirty="0">
                <a:latin typeface="Times New Roman" panose="02020603050405020304" pitchFamily="18" charset="0"/>
                <a:cs typeface="Times New Roman" panose="02020603050405020304" pitchFamily="18" charset="0"/>
              </a:rPr>
              <a:t> and an optional </a:t>
            </a:r>
            <a:r>
              <a:rPr lang="en-US" sz="1800" i="1" dirty="0">
                <a:latin typeface="Times New Roman" panose="02020603050405020304" pitchFamily="18" charset="0"/>
                <a:cs typeface="Times New Roman" panose="02020603050405020304" pitchFamily="18" charset="0"/>
              </a:rPr>
              <a:t>value.</a:t>
            </a:r>
            <a:endParaRPr lang="en-US" sz="1800" dirty="0">
              <a:latin typeface="Times New Roman" panose="02020603050405020304" pitchFamily="18" charset="0"/>
              <a:cs typeface="Times New Roman" panose="02020603050405020304" pitchFamily="18" charset="0"/>
            </a:endParaRPr>
          </a:p>
          <a:p>
            <a:pPr marL="287338" indent="-268288"/>
            <a:r>
              <a:rPr lang="en-US" sz="1800" dirty="0">
                <a:latin typeface="Times New Roman" panose="02020603050405020304" pitchFamily="18" charset="0"/>
                <a:cs typeface="Times New Roman" panose="02020603050405020304" pitchFamily="18" charset="0"/>
              </a:rPr>
              <a:t>Tagging is how you can attach </a:t>
            </a:r>
            <a:r>
              <a:rPr lang="en-US" sz="1800" b="1" dirty="0">
                <a:solidFill>
                  <a:schemeClr val="accent5"/>
                </a:solidFill>
                <a:latin typeface="Times New Roman" panose="02020603050405020304" pitchFamily="18" charset="0"/>
                <a:cs typeface="Times New Roman" panose="02020603050405020304" pitchFamily="18" charset="0"/>
              </a:rPr>
              <a:t>metadata</a:t>
            </a:r>
            <a:r>
              <a:rPr lang="en-US" sz="1800" dirty="0">
                <a:latin typeface="Times New Roman" panose="02020603050405020304" pitchFamily="18" charset="0"/>
                <a:cs typeface="Times New Roman" panose="02020603050405020304" pitchFamily="18" charset="0"/>
              </a:rPr>
              <a:t> to an EC2 instance. </a:t>
            </a:r>
          </a:p>
          <a:p>
            <a:pPr marL="287338" indent="-268288"/>
            <a:r>
              <a:rPr lang="en-US" sz="1800" dirty="0">
                <a:latin typeface="Times New Roman" panose="02020603050405020304" pitchFamily="18" charset="0"/>
                <a:cs typeface="Times New Roman" panose="02020603050405020304" pitchFamily="18" charset="0"/>
              </a:rPr>
              <a:t>Potential benefits of tagging—Filtering, automation, cost allocation, and access control.</a:t>
            </a:r>
          </a:p>
          <a:p>
            <a:pPr marL="744538" lvl="1" indent="-268288"/>
            <a:endParaRPr lang="en-US" sz="1800" dirty="0">
              <a:latin typeface="Times New Roman" panose="02020603050405020304" pitchFamily="18" charset="0"/>
              <a:cs typeface="Times New Roman" panose="02020603050405020304" pitchFamily="18" charset="0"/>
            </a:endParaRPr>
          </a:p>
          <a:p>
            <a:pPr marL="19050" indent="0">
              <a:buFont typeface="Arial" panose="020B0604020202020204" pitchFamily="34" charset="0"/>
              <a:buNone/>
            </a:pPr>
            <a:r>
              <a:rPr lang="en-US" sz="1800" dirty="0">
                <a:latin typeface="Times New Roman" panose="02020603050405020304" pitchFamily="18" charset="0"/>
                <a:cs typeface="Times New Roman" panose="02020603050405020304" pitchFamily="18" charset="0"/>
              </a:rPr>
              <a:t>Example: </a:t>
            </a:r>
          </a:p>
        </p:txBody>
      </p:sp>
      <p:pic>
        <p:nvPicPr>
          <p:cNvPr id="48" name="Picture 47" descr="screenshot of the tags UI in the EC2 console instance details view.">
            <a:extLst>
              <a:ext uri="{FF2B5EF4-FFF2-40B4-BE49-F238E27FC236}">
                <a16:creationId xmlns:a16="http://schemas.microsoft.com/office/drawing/2014/main" id="{0AD7186B-B96C-4CD0-FACF-A91DF3B1875B}"/>
              </a:ext>
            </a:extLst>
          </p:cNvPr>
          <p:cNvPicPr>
            <a:picLocks noChangeAspect="1"/>
          </p:cNvPicPr>
          <p:nvPr/>
        </p:nvPicPr>
        <p:blipFill>
          <a:blip r:embed="rId5"/>
          <a:stretch>
            <a:fillRect/>
          </a:stretch>
        </p:blipFill>
        <p:spPr>
          <a:xfrm>
            <a:off x="5736948" y="3702334"/>
            <a:ext cx="6065846" cy="1962150"/>
          </a:xfrm>
          <a:prstGeom prst="rect">
            <a:avLst/>
          </a:prstGeom>
          <a:ln>
            <a:solidFill>
              <a:schemeClr val="tx1"/>
            </a:solidFill>
          </a:ln>
        </p:spPr>
      </p:pic>
      <p:sp>
        <p:nvSpPr>
          <p:cNvPr id="49" name="Content Placeholder 8">
            <a:extLst>
              <a:ext uri="{FF2B5EF4-FFF2-40B4-BE49-F238E27FC236}">
                <a16:creationId xmlns:a16="http://schemas.microsoft.com/office/drawing/2014/main" id="{CA6ADED1-4B61-76C8-95CA-CBAE777257B4}"/>
              </a:ext>
              <a:ext uri="{C183D7F6-B498-43B3-948B-1728B52AA6E4}">
                <adec:decorative xmlns:adec="http://schemas.microsoft.com/office/drawing/2017/decorative" val="1"/>
              </a:ext>
            </a:extLst>
          </p:cNvPr>
          <p:cNvSpPr txBox="1">
            <a:spLocks/>
          </p:cNvSpPr>
          <p:nvPr/>
        </p:nvSpPr>
        <p:spPr>
          <a:xfrm>
            <a:off x="631439" y="1711783"/>
            <a:ext cx="3140027"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1021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8. Security group settings</a:t>
            </a:r>
          </a:p>
        </p:txBody>
      </p:sp>
      <p:sp>
        <p:nvSpPr>
          <p:cNvPr id="3" name="Content Placeholder 9">
            <a:extLst>
              <a:ext uri="{FF2B5EF4-FFF2-40B4-BE49-F238E27FC236}">
                <a16:creationId xmlns:a16="http://schemas.microsoft.com/office/drawing/2014/main" id="{B0676EF3-2D82-C0CB-9FF7-428688BC477E}"/>
              </a:ext>
            </a:extLst>
          </p:cNvPr>
          <p:cNvSpPr txBox="1">
            <a:spLocks/>
          </p:cNvSpPr>
          <p:nvPr/>
        </p:nvSpPr>
        <p:spPr>
          <a:xfrm>
            <a:off x="3931919" y="1597254"/>
            <a:ext cx="8105405" cy="4343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1800" dirty="0">
                <a:latin typeface="Times New Roman" panose="02020603050405020304" pitchFamily="18" charset="0"/>
                <a:cs typeface="Times New Roman" panose="02020603050405020304" pitchFamily="18" charset="0"/>
              </a:rPr>
              <a:t>A </a:t>
            </a:r>
            <a:r>
              <a:rPr lang="en-US" sz="1800" dirty="0">
                <a:solidFill>
                  <a:schemeClr val="accent6"/>
                </a:solidFill>
                <a:latin typeface="Times New Roman" panose="02020603050405020304" pitchFamily="18" charset="0"/>
                <a:cs typeface="Times New Roman" panose="02020603050405020304" pitchFamily="18" charset="0"/>
              </a:rPr>
              <a:t>security group </a:t>
            </a:r>
            <a:r>
              <a:rPr lang="en-US" sz="1800" dirty="0">
                <a:latin typeface="Times New Roman" panose="02020603050405020304" pitchFamily="18" charset="0"/>
                <a:cs typeface="Times New Roman" panose="02020603050405020304" pitchFamily="18" charset="0"/>
              </a:rPr>
              <a:t>is a</a:t>
            </a:r>
            <a:r>
              <a:rPr lang="en-US" sz="1800" b="1" dirty="0">
                <a:solidFill>
                  <a:schemeClr val="accent5"/>
                </a:solidFill>
                <a:latin typeface="Times New Roman" panose="02020603050405020304" pitchFamily="18" charset="0"/>
                <a:cs typeface="Times New Roman" panose="02020603050405020304" pitchFamily="18" charset="0"/>
              </a:rPr>
              <a:t> set of firewall rules</a:t>
            </a:r>
            <a:r>
              <a:rPr lang="en-US" sz="1800" dirty="0">
                <a:latin typeface="Times New Roman" panose="02020603050405020304" pitchFamily="18" charset="0"/>
                <a:cs typeface="Times New Roman" panose="02020603050405020304" pitchFamily="18" charset="0"/>
              </a:rPr>
              <a:t> that control traffic to the instance. </a:t>
            </a:r>
          </a:p>
          <a:p>
            <a:pPr marL="744538" lvl="1" indent="-268288"/>
            <a:r>
              <a:rPr lang="en-US" sz="1800" dirty="0">
                <a:latin typeface="Times New Roman" panose="02020603050405020304" pitchFamily="18" charset="0"/>
                <a:cs typeface="Times New Roman" panose="02020603050405020304" pitchFamily="18" charset="0"/>
              </a:rPr>
              <a:t>It exists </a:t>
            </a:r>
            <a:r>
              <a:rPr lang="en-US" sz="1800" i="1" dirty="0">
                <a:latin typeface="Times New Roman" panose="02020603050405020304" pitchFamily="18" charset="0"/>
                <a:cs typeface="Times New Roman" panose="02020603050405020304" pitchFamily="18" charset="0"/>
              </a:rPr>
              <a:t>outside</a:t>
            </a:r>
            <a:r>
              <a:rPr lang="en-US" sz="1800" dirty="0">
                <a:latin typeface="Times New Roman" panose="02020603050405020304" pitchFamily="18" charset="0"/>
                <a:cs typeface="Times New Roman" panose="02020603050405020304" pitchFamily="18" charset="0"/>
              </a:rPr>
              <a:t> of the instance's guest OS.</a:t>
            </a:r>
          </a:p>
          <a:p>
            <a:pPr marL="287338" indent="-268288"/>
            <a:r>
              <a:rPr lang="en-US" sz="1800" dirty="0">
                <a:latin typeface="Times New Roman" panose="02020603050405020304" pitchFamily="18" charset="0"/>
                <a:cs typeface="Times New Roman" panose="02020603050405020304" pitchFamily="18" charset="0"/>
              </a:rPr>
              <a:t>Create </a:t>
            </a:r>
            <a:r>
              <a:rPr lang="en-US" sz="1800" b="1" dirty="0">
                <a:solidFill>
                  <a:schemeClr val="accent5"/>
                </a:solidFill>
                <a:latin typeface="Times New Roman" panose="02020603050405020304" pitchFamily="18" charset="0"/>
                <a:cs typeface="Times New Roman" panose="02020603050405020304" pitchFamily="18" charset="0"/>
              </a:rPr>
              <a:t>rules</a:t>
            </a:r>
            <a:r>
              <a:rPr lang="en-US" sz="1800" dirty="0">
                <a:latin typeface="Times New Roman" panose="02020603050405020304" pitchFamily="18" charset="0"/>
                <a:cs typeface="Times New Roman" panose="02020603050405020304" pitchFamily="18" charset="0"/>
              </a:rPr>
              <a:t> that specify the </a:t>
            </a:r>
            <a:r>
              <a:rPr lang="en-US" sz="1800" b="1" dirty="0">
                <a:solidFill>
                  <a:schemeClr val="accent5"/>
                </a:solidFill>
                <a:latin typeface="Times New Roman" panose="02020603050405020304" pitchFamily="18" charset="0"/>
                <a:cs typeface="Times New Roman" panose="02020603050405020304" pitchFamily="18" charset="0"/>
              </a:rPr>
              <a:t>source</a:t>
            </a:r>
            <a:r>
              <a:rPr lang="en-US" sz="1800" dirty="0">
                <a:latin typeface="Times New Roman" panose="02020603050405020304" pitchFamily="18" charset="0"/>
                <a:cs typeface="Times New Roman" panose="02020603050405020304" pitchFamily="18" charset="0"/>
              </a:rPr>
              <a:t> and which </a:t>
            </a:r>
            <a:r>
              <a:rPr lang="en-US" sz="1800" b="1" dirty="0">
                <a:solidFill>
                  <a:schemeClr val="accent5"/>
                </a:solidFill>
                <a:latin typeface="Times New Roman" panose="02020603050405020304" pitchFamily="18" charset="0"/>
                <a:cs typeface="Times New Roman" panose="02020603050405020304" pitchFamily="18" charset="0"/>
              </a:rPr>
              <a:t>ports</a:t>
            </a:r>
            <a:r>
              <a:rPr lang="en-US" sz="1800" dirty="0">
                <a:latin typeface="Times New Roman" panose="02020603050405020304" pitchFamily="18" charset="0"/>
                <a:cs typeface="Times New Roman" panose="02020603050405020304" pitchFamily="18" charset="0"/>
              </a:rPr>
              <a:t> that network communications can use.</a:t>
            </a:r>
          </a:p>
          <a:p>
            <a:pPr marL="744538" lvl="1" indent="-268288"/>
            <a:r>
              <a:rPr lang="en-US" sz="1800" dirty="0">
                <a:latin typeface="Times New Roman" panose="02020603050405020304" pitchFamily="18" charset="0"/>
                <a:cs typeface="Times New Roman" panose="02020603050405020304" pitchFamily="18" charset="0"/>
              </a:rPr>
              <a:t>Specify the </a:t>
            </a:r>
            <a:r>
              <a:rPr lang="en-US" sz="1800" b="1" dirty="0">
                <a:solidFill>
                  <a:schemeClr val="accent5"/>
                </a:solidFill>
                <a:latin typeface="Times New Roman" panose="02020603050405020304" pitchFamily="18" charset="0"/>
                <a:cs typeface="Times New Roman" panose="02020603050405020304" pitchFamily="18" charset="0"/>
              </a:rPr>
              <a:t>port</a:t>
            </a:r>
            <a:r>
              <a:rPr lang="en-US" sz="1800" dirty="0">
                <a:latin typeface="Times New Roman" panose="02020603050405020304" pitchFamily="18" charset="0"/>
                <a:cs typeface="Times New Roman" panose="02020603050405020304" pitchFamily="18" charset="0"/>
              </a:rPr>
              <a:t> number and the </a:t>
            </a:r>
            <a:r>
              <a:rPr lang="en-US" sz="1800" b="1" dirty="0">
                <a:solidFill>
                  <a:schemeClr val="accent5"/>
                </a:solidFill>
                <a:latin typeface="Times New Roman" panose="02020603050405020304" pitchFamily="18" charset="0"/>
                <a:cs typeface="Times New Roman" panose="02020603050405020304" pitchFamily="18" charset="0"/>
              </a:rPr>
              <a:t>protocol</a:t>
            </a:r>
            <a:r>
              <a:rPr lang="en-US" sz="1800" dirty="0">
                <a:latin typeface="Times New Roman" panose="02020603050405020304" pitchFamily="18" charset="0"/>
                <a:cs typeface="Times New Roman" panose="02020603050405020304" pitchFamily="18" charset="0"/>
              </a:rPr>
              <a:t>, such as Transmission Control Protocol (TCP), User Datagram Protocol (UDP), or Internet Control Message Protocol (ICMP).</a:t>
            </a:r>
          </a:p>
          <a:p>
            <a:pPr marL="744538" lvl="1" indent="-268288"/>
            <a:r>
              <a:rPr lang="en-US" sz="1800" dirty="0">
                <a:latin typeface="Times New Roman" panose="02020603050405020304" pitchFamily="18" charset="0"/>
                <a:cs typeface="Times New Roman" panose="02020603050405020304" pitchFamily="18" charset="0"/>
              </a:rPr>
              <a:t>Specify the </a:t>
            </a:r>
            <a:r>
              <a:rPr lang="en-US" sz="1800" b="1" dirty="0">
                <a:solidFill>
                  <a:schemeClr val="accent5"/>
                </a:solidFill>
                <a:latin typeface="Times New Roman" panose="02020603050405020304" pitchFamily="18" charset="0"/>
                <a:cs typeface="Times New Roman" panose="02020603050405020304" pitchFamily="18" charset="0"/>
              </a:rPr>
              <a:t>source </a:t>
            </a:r>
            <a:r>
              <a:rPr lang="en-US" sz="1800" dirty="0">
                <a:latin typeface="Times New Roman" panose="02020603050405020304" pitchFamily="18" charset="0"/>
                <a:cs typeface="Times New Roman" panose="02020603050405020304" pitchFamily="18" charset="0"/>
              </a:rPr>
              <a:t>(for example, an IP address or another security group) that is allowed to use the rule.</a:t>
            </a:r>
          </a:p>
          <a:p>
            <a:pPr marL="19050" indent="0">
              <a:buFont typeface="Arial" panose="020B0604020202020204" pitchFamily="34" charset="0"/>
              <a:buNone/>
            </a:pPr>
            <a:r>
              <a:rPr lang="en-US" sz="1800" dirty="0">
                <a:latin typeface="Times New Roman" panose="02020603050405020304" pitchFamily="18" charset="0"/>
                <a:cs typeface="Times New Roman" panose="02020603050405020304" pitchFamily="18" charset="0"/>
              </a:rPr>
              <a:t>Example rule:</a:t>
            </a:r>
          </a:p>
          <a:p>
            <a:pPr marL="744538" lvl="1" indent="-268288"/>
            <a:endParaRPr lang="en-US" sz="1800" dirty="0">
              <a:latin typeface="Times New Roman" panose="02020603050405020304" pitchFamily="18" charset="0"/>
              <a:cs typeface="Times New Roman" panose="02020603050405020304" pitchFamily="18" charset="0"/>
            </a:endParaRPr>
          </a:p>
        </p:txBody>
      </p:sp>
      <p:pic>
        <p:nvPicPr>
          <p:cNvPr id="8" name="Picture 7" descr="screenshot of the EC2 console screen where you can define a security group rule. It shows a rule with type SSH, protocol TCP, port range 22, source My IP, and a CIDR block that shows an example My IP address.">
            <a:extLst>
              <a:ext uri="{FF2B5EF4-FFF2-40B4-BE49-F238E27FC236}">
                <a16:creationId xmlns:a16="http://schemas.microsoft.com/office/drawing/2014/main" id="{8E7D14F1-088A-A623-9E48-12508D7BFACC}"/>
              </a:ext>
            </a:extLst>
          </p:cNvPr>
          <p:cNvPicPr>
            <a:picLocks noChangeAspect="1"/>
          </p:cNvPicPr>
          <p:nvPr/>
        </p:nvPicPr>
        <p:blipFill>
          <a:blip r:embed="rId5"/>
          <a:stretch>
            <a:fillRect/>
          </a:stretch>
        </p:blipFill>
        <p:spPr>
          <a:xfrm>
            <a:off x="3925009" y="4720360"/>
            <a:ext cx="7807683" cy="1022578"/>
          </a:xfrm>
          <a:prstGeom prst="rect">
            <a:avLst/>
          </a:prstGeom>
          <a:ln>
            <a:solidFill>
              <a:schemeClr val="tx1"/>
            </a:solidFill>
          </a:ln>
        </p:spPr>
      </p:pic>
      <p:sp>
        <p:nvSpPr>
          <p:cNvPr id="10" name="Content Placeholder 8">
            <a:extLst>
              <a:ext uri="{FF2B5EF4-FFF2-40B4-BE49-F238E27FC236}">
                <a16:creationId xmlns:a16="http://schemas.microsoft.com/office/drawing/2014/main" id="{DF7A9F58-E5B1-6819-5112-630E501A1598}"/>
              </a:ext>
              <a:ext uri="{C183D7F6-B498-43B3-948B-1728B52AA6E4}">
                <adec:decorative xmlns:adec="http://schemas.microsoft.com/office/drawing/2017/decorative" val="1"/>
              </a:ext>
            </a:extLst>
          </p:cNvPr>
          <p:cNvSpPr txBox="1">
            <a:spLocks/>
          </p:cNvSpPr>
          <p:nvPr/>
        </p:nvSpPr>
        <p:spPr>
          <a:xfrm>
            <a:off x="521313" y="1686209"/>
            <a:ext cx="3249020"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19188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9. Identify or create the key pair</a:t>
            </a:r>
          </a:p>
        </p:txBody>
      </p:sp>
      <p:sp>
        <p:nvSpPr>
          <p:cNvPr id="11" name="Content Placeholder 9">
            <a:extLst>
              <a:ext uri="{FF2B5EF4-FFF2-40B4-BE49-F238E27FC236}">
                <a16:creationId xmlns:a16="http://schemas.microsoft.com/office/drawing/2014/main" id="{8C5830D7-36B4-CA90-44A3-903FBA4B2A86}"/>
              </a:ext>
            </a:extLst>
          </p:cNvPr>
          <p:cNvSpPr txBox="1">
            <a:spLocks/>
          </p:cNvSpPr>
          <p:nvPr/>
        </p:nvSpPr>
        <p:spPr>
          <a:xfrm>
            <a:off x="3931920" y="1754724"/>
            <a:ext cx="6593666" cy="389334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1800" dirty="0">
                <a:latin typeface="Times New Roman" panose="02020603050405020304" pitchFamily="18" charset="0"/>
                <a:cs typeface="Times New Roman" panose="02020603050405020304" pitchFamily="18" charset="0"/>
              </a:rPr>
              <a:t>At instance launch, you specify an existing key pair </a:t>
            </a:r>
            <a:r>
              <a:rPr lang="en-US" sz="1800" i="1" dirty="0">
                <a:latin typeface="Times New Roman" panose="02020603050405020304" pitchFamily="18" charset="0"/>
                <a:cs typeface="Times New Roman" panose="02020603050405020304" pitchFamily="18" charset="0"/>
              </a:rPr>
              <a:t>or </a:t>
            </a:r>
            <a:r>
              <a:rPr lang="en-US" sz="1800" dirty="0">
                <a:latin typeface="Times New Roman" panose="02020603050405020304" pitchFamily="18" charset="0"/>
                <a:cs typeface="Times New Roman" panose="02020603050405020304" pitchFamily="18" charset="0"/>
              </a:rPr>
              <a:t>create a new key pair.</a:t>
            </a:r>
          </a:p>
          <a:p>
            <a:pPr marL="287338" indent="-268288"/>
            <a:r>
              <a:rPr lang="en-US" sz="1800" dirty="0">
                <a:latin typeface="Times New Roman" panose="02020603050405020304" pitchFamily="18" charset="0"/>
                <a:cs typeface="Times New Roman" panose="02020603050405020304" pitchFamily="18" charset="0"/>
              </a:rPr>
              <a:t>A</a:t>
            </a:r>
            <a:r>
              <a:rPr lang="en-US" sz="1800" dirty="0">
                <a:solidFill>
                  <a:schemeClr val="accent6"/>
                </a:solidFill>
                <a:latin typeface="Times New Roman" panose="02020603050405020304" pitchFamily="18" charset="0"/>
                <a:cs typeface="Times New Roman" panose="02020603050405020304" pitchFamily="18" charset="0"/>
              </a:rPr>
              <a:t> key pair</a:t>
            </a:r>
            <a:r>
              <a:rPr lang="en-US" sz="1800" dirty="0">
                <a:latin typeface="Times New Roman" panose="02020603050405020304" pitchFamily="18" charset="0"/>
                <a:cs typeface="Times New Roman" panose="02020603050405020304" pitchFamily="18" charset="0"/>
              </a:rPr>
              <a:t> consists of – </a:t>
            </a:r>
          </a:p>
          <a:p>
            <a:pPr marL="744538" lvl="1" indent="-268288"/>
            <a:r>
              <a:rPr lang="en-US" sz="1800" dirty="0">
                <a:latin typeface="Times New Roman" panose="02020603050405020304" pitchFamily="18" charset="0"/>
                <a:cs typeface="Times New Roman" panose="02020603050405020304" pitchFamily="18" charset="0"/>
              </a:rPr>
              <a:t>A </a:t>
            </a:r>
            <a:r>
              <a:rPr lang="en-US" sz="1800" b="1" dirty="0">
                <a:solidFill>
                  <a:schemeClr val="accent5"/>
                </a:solidFill>
                <a:latin typeface="Times New Roman" panose="02020603050405020304" pitchFamily="18" charset="0"/>
                <a:cs typeface="Times New Roman" panose="02020603050405020304" pitchFamily="18" charset="0"/>
              </a:rPr>
              <a:t>public key</a:t>
            </a:r>
            <a:r>
              <a:rPr lang="en-US" sz="1800" dirty="0">
                <a:latin typeface="Times New Roman" panose="02020603050405020304" pitchFamily="18" charset="0"/>
                <a:cs typeface="Times New Roman" panose="02020603050405020304" pitchFamily="18" charset="0"/>
              </a:rPr>
              <a:t> that AWS stores.</a:t>
            </a:r>
          </a:p>
          <a:p>
            <a:pPr marL="744538" lvl="1" indent="-268288"/>
            <a:r>
              <a:rPr lang="en-US" sz="1800" dirty="0">
                <a:latin typeface="Times New Roman" panose="02020603050405020304" pitchFamily="18" charset="0"/>
                <a:cs typeface="Times New Roman" panose="02020603050405020304" pitchFamily="18" charset="0"/>
              </a:rPr>
              <a:t>A </a:t>
            </a:r>
            <a:r>
              <a:rPr lang="en-US" sz="1800" b="1" dirty="0">
                <a:solidFill>
                  <a:schemeClr val="accent5"/>
                </a:solidFill>
                <a:latin typeface="Times New Roman" panose="02020603050405020304" pitchFamily="18" charset="0"/>
                <a:cs typeface="Times New Roman" panose="02020603050405020304" pitchFamily="18" charset="0"/>
              </a:rPr>
              <a:t>private key</a:t>
            </a:r>
            <a:r>
              <a:rPr lang="en-US" sz="1800" dirty="0">
                <a:latin typeface="Times New Roman" panose="02020603050405020304" pitchFamily="18" charset="0"/>
                <a:cs typeface="Times New Roman" panose="02020603050405020304" pitchFamily="18" charset="0"/>
              </a:rPr>
              <a:t> file that you store. </a:t>
            </a:r>
          </a:p>
          <a:p>
            <a:pPr marL="287338" indent="-268288"/>
            <a:r>
              <a:rPr lang="en-US" sz="1800" dirty="0">
                <a:latin typeface="Times New Roman" panose="02020603050405020304" pitchFamily="18" charset="0"/>
                <a:cs typeface="Times New Roman" panose="02020603050405020304" pitchFamily="18" charset="0"/>
              </a:rPr>
              <a:t>It enables secure connections to the instance. </a:t>
            </a:r>
          </a:p>
          <a:p>
            <a:pPr marL="287338" indent="-268288"/>
            <a:r>
              <a:rPr lang="en-US" sz="1800" dirty="0">
                <a:latin typeface="Times New Roman" panose="02020603050405020304" pitchFamily="18" charset="0"/>
                <a:cs typeface="Times New Roman" panose="02020603050405020304" pitchFamily="18" charset="0"/>
              </a:rPr>
              <a:t>For </a:t>
            </a:r>
            <a:r>
              <a:rPr lang="en-US" sz="1800" b="1" dirty="0">
                <a:latin typeface="Times New Roman" panose="02020603050405020304" pitchFamily="18" charset="0"/>
                <a:cs typeface="Times New Roman" panose="02020603050405020304" pitchFamily="18" charset="0"/>
              </a:rPr>
              <a:t>Windows AMIs – </a:t>
            </a:r>
          </a:p>
          <a:p>
            <a:pPr marL="744538" lvl="1" indent="-268288"/>
            <a:r>
              <a:rPr lang="en-US" sz="1800" dirty="0">
                <a:latin typeface="Times New Roman" panose="02020603050405020304" pitchFamily="18" charset="0"/>
                <a:cs typeface="Times New Roman" panose="02020603050405020304" pitchFamily="18" charset="0"/>
              </a:rPr>
              <a:t>Use the private key to obtain the administrator password that you need to log in to your instance. </a:t>
            </a:r>
          </a:p>
          <a:p>
            <a:pPr marL="287338" indent="-268288"/>
            <a:r>
              <a:rPr lang="en-US" sz="1800" dirty="0">
                <a:latin typeface="Times New Roman" panose="02020603050405020304" pitchFamily="18" charset="0"/>
                <a:cs typeface="Times New Roman" panose="02020603050405020304" pitchFamily="18" charset="0"/>
              </a:rPr>
              <a:t>For </a:t>
            </a:r>
            <a:r>
              <a:rPr lang="en-US" sz="1800" b="1" dirty="0">
                <a:latin typeface="Times New Roman" panose="02020603050405020304" pitchFamily="18" charset="0"/>
                <a:cs typeface="Times New Roman" panose="02020603050405020304" pitchFamily="18" charset="0"/>
              </a:rPr>
              <a:t>Linux AMIs – </a:t>
            </a:r>
          </a:p>
          <a:p>
            <a:pPr marL="744538" lvl="1" indent="-268288"/>
            <a:r>
              <a:rPr lang="en-US" sz="1800" dirty="0">
                <a:latin typeface="Times New Roman" panose="02020603050405020304" pitchFamily="18" charset="0"/>
                <a:cs typeface="Times New Roman" panose="02020603050405020304" pitchFamily="18" charset="0"/>
              </a:rPr>
              <a:t>Use the private key to use SSH to securely connect to your instance.</a:t>
            </a:r>
          </a:p>
        </p:txBody>
      </p:sp>
      <p:pic>
        <p:nvPicPr>
          <p:cNvPr id="15" name="Graphic 14">
            <a:extLst>
              <a:ext uri="{FF2B5EF4-FFF2-40B4-BE49-F238E27FC236}">
                <a16:creationId xmlns:a16="http://schemas.microsoft.com/office/drawing/2014/main" id="{67DEF2B4-8D8A-1494-1D8F-D302E6A3ED2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803760" y="3475507"/>
            <a:ext cx="914400" cy="811145"/>
          </a:xfrm>
          <a:prstGeom prst="rect">
            <a:avLst/>
          </a:prstGeom>
        </p:spPr>
      </p:pic>
      <p:pic>
        <p:nvPicPr>
          <p:cNvPr id="16" name="Graphic 15">
            <a:extLst>
              <a:ext uri="{FF2B5EF4-FFF2-40B4-BE49-F238E27FC236}">
                <a16:creationId xmlns:a16="http://schemas.microsoft.com/office/drawing/2014/main" id="{280C2B5D-1107-425D-6281-8B9E6F0EB964}"/>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903171" y="1838046"/>
            <a:ext cx="719353" cy="638123"/>
          </a:xfrm>
          <a:prstGeom prst="rect">
            <a:avLst/>
          </a:prstGeom>
        </p:spPr>
      </p:pic>
      <p:sp>
        <p:nvSpPr>
          <p:cNvPr id="18" name="Content Placeholder 8">
            <a:extLst>
              <a:ext uri="{FF2B5EF4-FFF2-40B4-BE49-F238E27FC236}">
                <a16:creationId xmlns:a16="http://schemas.microsoft.com/office/drawing/2014/main" id="{154CD353-1E16-6676-C5CE-E863BA421A63}"/>
              </a:ext>
              <a:ext uri="{C183D7F6-B498-43B3-948B-1728B52AA6E4}">
                <adec:decorative xmlns:adec="http://schemas.microsoft.com/office/drawing/2017/decorative" val="1"/>
              </a:ext>
            </a:extLst>
          </p:cNvPr>
          <p:cNvSpPr txBox="1">
            <a:spLocks/>
          </p:cNvSpPr>
          <p:nvPr/>
        </p:nvSpPr>
        <p:spPr>
          <a:xfrm>
            <a:off x="522001" y="1838046"/>
            <a:ext cx="3231080" cy="3250251"/>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b="1" dirty="0">
                <a:solidFill>
                  <a:schemeClr val="accent5"/>
                </a:solidFill>
                <a:latin typeface="Times New Roman" panose="02020603050405020304" pitchFamily="18" charset="0"/>
                <a:cs typeface="Times New Roman" panose="02020603050405020304" pitchFamily="18" charset="0"/>
              </a:rPr>
              <a:t>Choices made by using the</a:t>
            </a:r>
            <a:br>
              <a:rPr lang="en-US" sz="1800" b="1" dirty="0">
                <a:solidFill>
                  <a:schemeClr val="accent5"/>
                </a:solidFill>
                <a:latin typeface="Times New Roman" panose="02020603050405020304" pitchFamily="18" charset="0"/>
                <a:cs typeface="Times New Roman" panose="02020603050405020304" pitchFamily="18" charset="0"/>
              </a:rPr>
            </a:br>
            <a:r>
              <a:rPr lang="en-US" sz="1800" b="1" dirty="0">
                <a:solidFill>
                  <a:schemeClr val="accent5"/>
                </a:solidFill>
                <a:latin typeface="Times New Roman" panose="02020603050405020304" pitchFamily="18" charset="0"/>
                <a:cs typeface="Times New Roman" panose="02020603050405020304" pitchFamily="18" charset="0"/>
              </a:rPr>
              <a:t>Launch Instance Wizard:</a:t>
            </a:r>
            <a:br>
              <a:rPr lang="en-US" sz="1800" b="1" dirty="0">
                <a:solidFill>
                  <a:schemeClr val="accent5"/>
                </a:solidFill>
                <a:latin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800" b="1" dirty="0">
                <a:solidFill>
                  <a:schemeClr val="accent6"/>
                </a:solidFill>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929527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Activity: Amazon EC2</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21653385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Activity: 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pic>
        <p:nvPicPr>
          <p:cNvPr id="3" name="Graphic 2">
            <a:extLst>
              <a:ext uri="{FF2B5EF4-FFF2-40B4-BE49-F238E27FC236}">
                <a16:creationId xmlns:a16="http://schemas.microsoft.com/office/drawing/2014/main" id="{142F5945-8B52-9F73-367D-80CBB3292905}"/>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86828" y="1254039"/>
            <a:ext cx="711200" cy="711200"/>
          </a:xfrm>
          <a:prstGeom prst="rect">
            <a:avLst/>
          </a:prstGeom>
        </p:spPr>
      </p:pic>
      <p:pic>
        <p:nvPicPr>
          <p:cNvPr id="5" name="Graphic 4">
            <a:extLst>
              <a:ext uri="{FF2B5EF4-FFF2-40B4-BE49-F238E27FC236}">
                <a16:creationId xmlns:a16="http://schemas.microsoft.com/office/drawing/2014/main" id="{C1A7D593-82FF-4111-DFFD-1A1F19155B28}"/>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739847" y="1254039"/>
            <a:ext cx="711200" cy="711200"/>
          </a:xfrm>
          <a:prstGeom prst="rect">
            <a:avLst/>
          </a:prstGeom>
        </p:spPr>
      </p:pic>
      <p:grpSp>
        <p:nvGrpSpPr>
          <p:cNvPr id="8" name="Group 7">
            <a:extLst>
              <a:ext uri="{FF2B5EF4-FFF2-40B4-BE49-F238E27FC236}">
                <a16:creationId xmlns:a16="http://schemas.microsoft.com/office/drawing/2014/main" id="{A67151FB-7EBC-9979-CFED-6D9BD9401431}"/>
              </a:ext>
              <a:ext uri="{C183D7F6-B498-43B3-948B-1728B52AA6E4}">
                <adec:decorative xmlns:adec="http://schemas.microsoft.com/office/drawing/2017/decorative" val="1"/>
              </a:ext>
            </a:extLst>
          </p:cNvPr>
          <p:cNvGrpSpPr/>
          <p:nvPr/>
        </p:nvGrpSpPr>
        <p:grpSpPr>
          <a:xfrm>
            <a:off x="6349793" y="2311478"/>
            <a:ext cx="5289129" cy="3247329"/>
            <a:chOff x="6835030" y="3166500"/>
            <a:chExt cx="5289129" cy="3247329"/>
          </a:xfrm>
        </p:grpSpPr>
        <p:sp>
          <p:nvSpPr>
            <p:cNvPr id="10" name="Rectangle 9">
              <a:extLst>
                <a:ext uri="{FF2B5EF4-FFF2-40B4-BE49-F238E27FC236}">
                  <a16:creationId xmlns:a16="http://schemas.microsoft.com/office/drawing/2014/main" id="{DEECCDF6-7FE1-FB5F-36D9-E1730C5D5585}"/>
                </a:ext>
              </a:extLst>
            </p:cNvPr>
            <p:cNvSpPr/>
            <p:nvPr/>
          </p:nvSpPr>
          <p:spPr>
            <a:xfrm>
              <a:off x="6835030" y="3166500"/>
              <a:ext cx="5153770" cy="324732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45720" rIns="91440" bIns="45720" numCol="1" spcCol="0" rtlCol="0" fromWordArt="0" anchor="t" anchorCtr="0" forceAA="0" compatLnSpc="1">
              <a:prstTxWarp prst="textNoShape">
                <a:avLst/>
              </a:prstTxWarp>
              <a:noAutofit/>
            </a:bodyPr>
            <a:lstStyle/>
            <a:p>
              <a:pPr algn="l"/>
              <a:r>
                <a:rPr lang="en-US" sz="1600" dirty="0">
                  <a:solidFill>
                    <a:sysClr val="windowText" lastClr="000000"/>
                  </a:solidFill>
                </a:rPr>
                <a:t>AWS Cloud</a:t>
              </a:r>
            </a:p>
          </p:txBody>
        </p:sp>
        <p:sp>
          <p:nvSpPr>
            <p:cNvPr id="11" name="Rectangle 10">
              <a:extLst>
                <a:ext uri="{FF2B5EF4-FFF2-40B4-BE49-F238E27FC236}">
                  <a16:creationId xmlns:a16="http://schemas.microsoft.com/office/drawing/2014/main" id="{35168293-7C4E-D502-9864-51C27E1EF6E3}"/>
                </a:ext>
              </a:extLst>
            </p:cNvPr>
            <p:cNvSpPr/>
            <p:nvPr/>
          </p:nvSpPr>
          <p:spPr>
            <a:xfrm>
              <a:off x="6970389" y="3506614"/>
              <a:ext cx="2233988" cy="2837582"/>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b="1" dirty="0">
                  <a:solidFill>
                    <a:schemeClr val="accent3"/>
                  </a:solidFill>
                </a:rPr>
                <a:t>Availability Zone 1</a:t>
              </a:r>
            </a:p>
          </p:txBody>
        </p:sp>
        <p:pic>
          <p:nvPicPr>
            <p:cNvPr id="15" name="Graphic 14">
              <a:extLst>
                <a:ext uri="{FF2B5EF4-FFF2-40B4-BE49-F238E27FC236}">
                  <a16:creationId xmlns:a16="http://schemas.microsoft.com/office/drawing/2014/main" id="{9EBC9C3D-0A14-BA31-94FC-AED261F2EF4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835030" y="3166500"/>
              <a:ext cx="233568" cy="238844"/>
            </a:xfrm>
            <a:prstGeom prst="rect">
              <a:avLst/>
            </a:prstGeom>
          </p:spPr>
        </p:pic>
        <p:sp>
          <p:nvSpPr>
            <p:cNvPr id="16" name="Rectangle 15">
              <a:extLst>
                <a:ext uri="{FF2B5EF4-FFF2-40B4-BE49-F238E27FC236}">
                  <a16:creationId xmlns:a16="http://schemas.microsoft.com/office/drawing/2014/main" id="{D41D2570-A16A-26CE-D153-BB9F3A9EA185}"/>
                </a:ext>
              </a:extLst>
            </p:cNvPr>
            <p:cNvSpPr/>
            <p:nvPr/>
          </p:nvSpPr>
          <p:spPr>
            <a:xfrm>
              <a:off x="9463364" y="3506614"/>
              <a:ext cx="2373036" cy="2837582"/>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b="1" dirty="0">
                  <a:solidFill>
                    <a:schemeClr val="accent3"/>
                  </a:solidFill>
                </a:rPr>
                <a:t>Availability Zone 2</a:t>
              </a:r>
            </a:p>
          </p:txBody>
        </p:sp>
        <p:pic>
          <p:nvPicPr>
            <p:cNvPr id="21" name="Graphic 20">
              <a:extLst>
                <a:ext uri="{FF2B5EF4-FFF2-40B4-BE49-F238E27FC236}">
                  <a16:creationId xmlns:a16="http://schemas.microsoft.com/office/drawing/2014/main" id="{EF0904E0-15A8-2576-29F6-04EC7C91D67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205559" y="4410197"/>
              <a:ext cx="615633" cy="650819"/>
            </a:xfrm>
            <a:prstGeom prst="rect">
              <a:avLst/>
            </a:prstGeom>
          </p:spPr>
        </p:pic>
        <p:pic>
          <p:nvPicPr>
            <p:cNvPr id="22" name="Graphic 21">
              <a:extLst>
                <a:ext uri="{FF2B5EF4-FFF2-40B4-BE49-F238E27FC236}">
                  <a16:creationId xmlns:a16="http://schemas.microsoft.com/office/drawing/2014/main" id="{301B4D99-4EED-83AD-DE05-A3986C9D641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843008" y="4410197"/>
              <a:ext cx="708925" cy="650819"/>
            </a:xfrm>
            <a:prstGeom prst="rect">
              <a:avLst/>
            </a:prstGeom>
          </p:spPr>
        </p:pic>
        <p:pic>
          <p:nvPicPr>
            <p:cNvPr id="23" name="Graphic 22">
              <a:extLst>
                <a:ext uri="{FF2B5EF4-FFF2-40B4-BE49-F238E27FC236}">
                  <a16:creationId xmlns:a16="http://schemas.microsoft.com/office/drawing/2014/main" id="{2C1B5FBF-9FED-DA76-3A80-9ACFC1C064B7}"/>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315646" y="5343281"/>
              <a:ext cx="395459" cy="418061"/>
            </a:xfrm>
            <a:prstGeom prst="rect">
              <a:avLst/>
            </a:prstGeom>
          </p:spPr>
        </p:pic>
        <p:pic>
          <p:nvPicPr>
            <p:cNvPr id="24" name="Graphic 23">
              <a:extLst>
                <a:ext uri="{FF2B5EF4-FFF2-40B4-BE49-F238E27FC236}">
                  <a16:creationId xmlns:a16="http://schemas.microsoft.com/office/drawing/2014/main" id="{1593D7B2-1D7E-2B35-CDC5-1958A0E4661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379089" y="5343164"/>
              <a:ext cx="395459" cy="418061"/>
            </a:xfrm>
            <a:prstGeom prst="rect">
              <a:avLst/>
            </a:prstGeom>
          </p:spPr>
        </p:pic>
        <p:pic>
          <p:nvPicPr>
            <p:cNvPr id="27" name="Graphic 26">
              <a:extLst>
                <a:ext uri="{FF2B5EF4-FFF2-40B4-BE49-F238E27FC236}">
                  <a16:creationId xmlns:a16="http://schemas.microsoft.com/office/drawing/2014/main" id="{B8AEAB14-1BF8-5340-7C81-B46BB145C8F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969777" y="5362701"/>
              <a:ext cx="455386" cy="418061"/>
            </a:xfrm>
            <a:prstGeom prst="rect">
              <a:avLst/>
            </a:prstGeom>
          </p:spPr>
        </p:pic>
        <p:pic>
          <p:nvPicPr>
            <p:cNvPr id="28" name="Graphic 27">
              <a:extLst>
                <a:ext uri="{FF2B5EF4-FFF2-40B4-BE49-F238E27FC236}">
                  <a16:creationId xmlns:a16="http://schemas.microsoft.com/office/drawing/2014/main" id="{8E831AA2-A451-B608-8724-0C47E593A83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904809" y="5362701"/>
              <a:ext cx="455386" cy="418061"/>
            </a:xfrm>
            <a:prstGeom prst="rect">
              <a:avLst/>
            </a:prstGeom>
          </p:spPr>
        </p:pic>
        <p:cxnSp>
          <p:nvCxnSpPr>
            <p:cNvPr id="29" name="Straight Arrow Connector 28">
              <a:extLst>
                <a:ext uri="{FF2B5EF4-FFF2-40B4-BE49-F238E27FC236}">
                  <a16:creationId xmlns:a16="http://schemas.microsoft.com/office/drawing/2014/main" id="{01A18A5A-CDC3-47C8-1488-A1C1D8A88BD0}"/>
                </a:ext>
              </a:extLst>
            </p:cNvPr>
            <p:cNvCxnSpPr>
              <a:stCxn id="21" idx="3"/>
              <a:endCxn id="22" idx="1"/>
            </p:cNvCxnSpPr>
            <p:nvPr/>
          </p:nvCxnSpPr>
          <p:spPr>
            <a:xfrm>
              <a:off x="7821192" y="4735607"/>
              <a:ext cx="20218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87C71148-8447-5450-4493-8A0419411500}"/>
                </a:ext>
              </a:extLst>
            </p:cNvPr>
            <p:cNvCxnSpPr>
              <a:cxnSpLocks/>
              <a:stCxn id="23" idx="3"/>
              <a:endCxn id="24" idx="1"/>
            </p:cNvCxnSpPr>
            <p:nvPr/>
          </p:nvCxnSpPr>
          <p:spPr>
            <a:xfrm flipV="1">
              <a:off x="7711105" y="5552195"/>
              <a:ext cx="667984" cy="1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A8244FB8-D619-93A9-564E-21A122FC795F}"/>
                </a:ext>
              </a:extLst>
            </p:cNvPr>
            <p:cNvCxnSpPr>
              <a:cxnSpLocks/>
              <a:stCxn id="27" idx="3"/>
              <a:endCxn id="28" idx="1"/>
            </p:cNvCxnSpPr>
            <p:nvPr/>
          </p:nvCxnSpPr>
          <p:spPr>
            <a:xfrm>
              <a:off x="10425163" y="5571732"/>
              <a:ext cx="47964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C413A65A-503D-CE2C-55D5-D6BBF64893CE}"/>
                </a:ext>
              </a:extLst>
            </p:cNvPr>
            <p:cNvSpPr txBox="1"/>
            <p:nvPr/>
          </p:nvSpPr>
          <p:spPr>
            <a:xfrm>
              <a:off x="7178109" y="5756105"/>
              <a:ext cx="878767"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a:t>
              </a:r>
            </a:p>
          </p:txBody>
        </p:sp>
        <p:sp>
          <p:nvSpPr>
            <p:cNvPr id="33" name="TextBox 32">
              <a:extLst>
                <a:ext uri="{FF2B5EF4-FFF2-40B4-BE49-F238E27FC236}">
                  <a16:creationId xmlns:a16="http://schemas.microsoft.com/office/drawing/2014/main" id="{CA236041-7E8E-5C91-78A8-3DB14DC5AE10}"/>
                </a:ext>
              </a:extLst>
            </p:cNvPr>
            <p:cNvSpPr txBox="1"/>
            <p:nvPr/>
          </p:nvSpPr>
          <p:spPr>
            <a:xfrm>
              <a:off x="8156498" y="5752502"/>
              <a:ext cx="878767" cy="584775"/>
            </a:xfrm>
            <a:prstGeom prst="rect">
              <a:avLst/>
            </a:prstGeom>
            <a:noFill/>
          </p:spPr>
          <p:txBody>
            <a:bodyPr wrap="non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replica</a:t>
              </a:r>
            </a:p>
          </p:txBody>
        </p:sp>
        <p:sp>
          <p:nvSpPr>
            <p:cNvPr id="34" name="TextBox 33">
              <a:extLst>
                <a:ext uri="{FF2B5EF4-FFF2-40B4-BE49-F238E27FC236}">
                  <a16:creationId xmlns:a16="http://schemas.microsoft.com/office/drawing/2014/main" id="{684A3937-AAC4-8126-CA0D-B28254B04401}"/>
                </a:ext>
              </a:extLst>
            </p:cNvPr>
            <p:cNvSpPr txBox="1"/>
            <p:nvPr/>
          </p:nvSpPr>
          <p:spPr>
            <a:xfrm>
              <a:off x="10676781" y="5778254"/>
              <a:ext cx="980552" cy="584775"/>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 replica</a:t>
              </a:r>
            </a:p>
          </p:txBody>
        </p:sp>
        <p:sp>
          <p:nvSpPr>
            <p:cNvPr id="35" name="TextBox 34">
              <a:extLst>
                <a:ext uri="{FF2B5EF4-FFF2-40B4-BE49-F238E27FC236}">
                  <a16:creationId xmlns:a16="http://schemas.microsoft.com/office/drawing/2014/main" id="{1875ED58-B115-CEE7-78C3-94FBA8C2FA1E}"/>
                </a:ext>
              </a:extLst>
            </p:cNvPr>
            <p:cNvSpPr txBox="1"/>
            <p:nvPr/>
          </p:nvSpPr>
          <p:spPr>
            <a:xfrm>
              <a:off x="9707194" y="5774031"/>
              <a:ext cx="980552" cy="338554"/>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a:t>
              </a:r>
            </a:p>
          </p:txBody>
        </p:sp>
        <p:sp>
          <p:nvSpPr>
            <p:cNvPr id="36" name="TextBox 35">
              <a:extLst>
                <a:ext uri="{FF2B5EF4-FFF2-40B4-BE49-F238E27FC236}">
                  <a16:creationId xmlns:a16="http://schemas.microsoft.com/office/drawing/2014/main" id="{B7F624C2-EC3F-6DA0-10B9-D226047920CE}"/>
                </a:ext>
              </a:extLst>
            </p:cNvPr>
            <p:cNvSpPr txBox="1"/>
            <p:nvPr/>
          </p:nvSpPr>
          <p:spPr>
            <a:xfrm>
              <a:off x="7875860" y="4435134"/>
              <a:ext cx="1173719" cy="584775"/>
            </a:xfrm>
            <a:prstGeom prst="rect">
              <a:avLst/>
            </a:prstGeom>
            <a:noFill/>
          </p:spPr>
          <p:txBody>
            <a:bodyPr wrap="non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Always-on </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mirroring</a:t>
              </a:r>
            </a:p>
          </p:txBody>
        </p:sp>
        <p:cxnSp>
          <p:nvCxnSpPr>
            <p:cNvPr id="37" name="Straight Connector 36">
              <a:extLst>
                <a:ext uri="{FF2B5EF4-FFF2-40B4-BE49-F238E27FC236}">
                  <a16:creationId xmlns:a16="http://schemas.microsoft.com/office/drawing/2014/main" id="{AC2D198F-10F6-FCEE-1692-390AA02B9255}"/>
                </a:ext>
              </a:extLst>
            </p:cNvPr>
            <p:cNvCxnSpPr>
              <a:stCxn id="21" idx="2"/>
              <a:endCxn id="23" idx="0"/>
            </p:cNvCxnSpPr>
            <p:nvPr/>
          </p:nvCxnSpPr>
          <p:spPr>
            <a:xfrm>
              <a:off x="7513376" y="5061016"/>
              <a:ext cx="0" cy="282265"/>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CF1B294-2962-01C2-2713-E70B958B4B4F}"/>
                </a:ext>
              </a:extLst>
            </p:cNvPr>
            <p:cNvCxnSpPr>
              <a:cxnSpLocks/>
              <a:stCxn id="22" idx="2"/>
              <a:endCxn id="27" idx="0"/>
            </p:cNvCxnSpPr>
            <p:nvPr/>
          </p:nvCxnSpPr>
          <p:spPr>
            <a:xfrm flipH="1">
              <a:off x="10197470" y="5061016"/>
              <a:ext cx="1" cy="301685"/>
            </a:xfrm>
            <a:prstGeom prst="line">
              <a:avLst/>
            </a:prstGeom>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CB5083C1-34D8-CFB4-10C3-4A76E52D05FB}"/>
                </a:ext>
              </a:extLst>
            </p:cNvPr>
            <p:cNvSpPr txBox="1"/>
            <p:nvPr/>
          </p:nvSpPr>
          <p:spPr>
            <a:xfrm>
              <a:off x="6835030" y="3869236"/>
              <a:ext cx="2475933"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MS SQL Server primary DB instance</a:t>
              </a:r>
            </a:p>
          </p:txBody>
        </p:sp>
        <p:sp>
          <p:nvSpPr>
            <p:cNvPr id="40" name="TextBox 39">
              <a:extLst>
                <a:ext uri="{FF2B5EF4-FFF2-40B4-BE49-F238E27FC236}">
                  <a16:creationId xmlns:a16="http://schemas.microsoft.com/office/drawing/2014/main" id="{D72BD5A0-E9F6-D850-E146-3FB6F7E16156}"/>
                </a:ext>
              </a:extLst>
            </p:cNvPr>
            <p:cNvSpPr txBox="1"/>
            <p:nvPr/>
          </p:nvSpPr>
          <p:spPr>
            <a:xfrm>
              <a:off x="9430595" y="3879785"/>
              <a:ext cx="2693564"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MS SQL Server secondary </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DB instance</a:t>
              </a:r>
            </a:p>
          </p:txBody>
        </p:sp>
      </p:grpSp>
      <p:sp>
        <p:nvSpPr>
          <p:cNvPr id="41" name="TextBox 40">
            <a:extLst>
              <a:ext uri="{FF2B5EF4-FFF2-40B4-BE49-F238E27FC236}">
                <a16:creationId xmlns:a16="http://schemas.microsoft.com/office/drawing/2014/main" id="{92BBD726-9B5C-9173-5CB7-958836B9EB06}"/>
              </a:ext>
            </a:extLst>
          </p:cNvPr>
          <p:cNvSpPr txBox="1"/>
          <p:nvPr/>
        </p:nvSpPr>
        <p:spPr>
          <a:xfrm>
            <a:off x="2914693" y="1462695"/>
            <a:ext cx="1513305" cy="338554"/>
          </a:xfrm>
          <a:prstGeom prst="rect">
            <a:avLst/>
          </a:prstGeom>
          <a:noFill/>
        </p:spPr>
        <p:txBody>
          <a:bodyPr wrap="square" rtlCol="0">
            <a:spAutoFit/>
          </a:bodyPr>
          <a:lstStyle/>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Amazon EC2</a:t>
            </a:r>
          </a:p>
        </p:txBody>
      </p:sp>
      <p:sp>
        <p:nvSpPr>
          <p:cNvPr id="42" name="TextBox 41">
            <a:extLst>
              <a:ext uri="{FF2B5EF4-FFF2-40B4-BE49-F238E27FC236}">
                <a16:creationId xmlns:a16="http://schemas.microsoft.com/office/drawing/2014/main" id="{6D85D23B-02D7-5312-F4D1-8A7BA664DA9E}"/>
              </a:ext>
            </a:extLst>
          </p:cNvPr>
          <p:cNvSpPr txBox="1"/>
          <p:nvPr/>
        </p:nvSpPr>
        <p:spPr>
          <a:xfrm>
            <a:off x="8095447" y="1462695"/>
            <a:ext cx="2301904" cy="338554"/>
          </a:xfrm>
          <a:prstGeom prst="rect">
            <a:avLst/>
          </a:prstGeom>
          <a:noFill/>
        </p:spPr>
        <p:txBody>
          <a:bodyPr wrap="square" rtlCol="0">
            <a:spAutoFit/>
          </a:bodyPr>
          <a:lstStyle/>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Amazon RDS</a:t>
            </a:r>
          </a:p>
        </p:txBody>
      </p:sp>
      <p:pic>
        <p:nvPicPr>
          <p:cNvPr id="43" name="Picture 42" descr="still frame from architecting video about deploying SQL Server on EC2">
            <a:hlinkClick r:id="rId15"/>
            <a:extLst>
              <a:ext uri="{FF2B5EF4-FFF2-40B4-BE49-F238E27FC236}">
                <a16:creationId xmlns:a16="http://schemas.microsoft.com/office/drawing/2014/main" id="{4DFCF94E-2100-D74C-8C61-958F872FE911}"/>
              </a:ext>
            </a:extLst>
          </p:cNvPr>
          <p:cNvPicPr>
            <a:picLocks noChangeAspect="1"/>
          </p:cNvPicPr>
          <p:nvPr/>
        </p:nvPicPr>
        <p:blipFill>
          <a:blip r:embed="rId16"/>
          <a:stretch>
            <a:fillRect/>
          </a:stretch>
        </p:blipFill>
        <p:spPr>
          <a:xfrm>
            <a:off x="856094" y="3248825"/>
            <a:ext cx="4930192" cy="2597876"/>
          </a:xfrm>
          <a:prstGeom prst="rect">
            <a:avLst/>
          </a:prstGeom>
        </p:spPr>
      </p:pic>
      <p:pic>
        <p:nvPicPr>
          <p:cNvPr id="44" name="Picture 43" descr="screen grab of AWS Quick Starts webpage">
            <a:hlinkClick r:id="rId17"/>
            <a:extLst>
              <a:ext uri="{FF2B5EF4-FFF2-40B4-BE49-F238E27FC236}">
                <a16:creationId xmlns:a16="http://schemas.microsoft.com/office/drawing/2014/main" id="{DA978369-B7AB-DBB5-789C-0781C6451430}"/>
              </a:ext>
            </a:extLst>
          </p:cNvPr>
          <p:cNvPicPr>
            <a:picLocks noChangeAspect="1"/>
          </p:cNvPicPr>
          <p:nvPr/>
        </p:nvPicPr>
        <p:blipFill>
          <a:blip r:embed="rId18"/>
          <a:stretch>
            <a:fillRect/>
          </a:stretch>
        </p:blipFill>
        <p:spPr>
          <a:xfrm>
            <a:off x="1032866" y="2139437"/>
            <a:ext cx="3930323" cy="913385"/>
          </a:xfrm>
          <a:prstGeom prst="rect">
            <a:avLst/>
          </a:prstGeom>
        </p:spPr>
      </p:pic>
    </p:spTree>
    <p:extLst>
      <p:ext uri="{BB962C8B-B14F-4D97-AF65-F5344CB8AC3E}">
        <p14:creationId xmlns:p14="http://schemas.microsoft.com/office/powerpoint/2010/main" val="34980782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Activity: 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6" name="Content Placeholder 7">
            <a:extLst>
              <a:ext uri="{FF2B5EF4-FFF2-40B4-BE49-F238E27FC236}">
                <a16:creationId xmlns:a16="http://schemas.microsoft.com/office/drawing/2014/main" id="{8255F444-4856-6A07-A7FA-3A8E8C125768}"/>
              </a:ext>
            </a:extLst>
          </p:cNvPr>
          <p:cNvSpPr>
            <a:spLocks noGrp="1"/>
          </p:cNvSpPr>
          <p:nvPr>
            <p:ph idx="1"/>
          </p:nvPr>
        </p:nvSpPr>
        <p:spPr>
          <a:xfrm>
            <a:off x="513139" y="1241874"/>
            <a:ext cx="11479902" cy="4648788"/>
          </a:xfrm>
        </p:spPr>
        <p:txBody>
          <a:bodyPr>
            <a:normAutofit/>
          </a:bodyPr>
          <a:lstStyle/>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Between Amazon EC2 or Amazon RDS, which provides a managed service? What does </a:t>
            </a:r>
            <a:r>
              <a:rPr lang="en-US" sz="1800" i="1" dirty="0">
                <a:latin typeface="Times New Roman" panose="02020603050405020304" pitchFamily="18" charset="0"/>
                <a:cs typeface="Times New Roman" panose="02020603050405020304" pitchFamily="18" charset="0"/>
              </a:rPr>
              <a:t>managed service </a:t>
            </a:r>
            <a:r>
              <a:rPr lang="en-US" sz="1800" dirty="0">
                <a:latin typeface="Times New Roman" panose="02020603050405020304" pitchFamily="18" charset="0"/>
                <a:cs typeface="Times New Roman" panose="02020603050405020304" pitchFamily="18" charset="0"/>
              </a:rPr>
              <a:t>mean?</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Name at least one advantage of deploying Microsoft SQL Server on Amazon EC2 instead of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What advantage does the Quick Start provide over a manual installation on Amazon EC2?</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t>
            </a: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deployment option offers the best approach for all use cases?</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approach costs more: using Amazon EC2 or using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2613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Activity: 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6" name="Content Placeholder 7">
            <a:extLst>
              <a:ext uri="{FF2B5EF4-FFF2-40B4-BE49-F238E27FC236}">
                <a16:creationId xmlns:a16="http://schemas.microsoft.com/office/drawing/2014/main" id="{8255F444-4856-6A07-A7FA-3A8E8C125768}"/>
              </a:ext>
            </a:extLst>
          </p:cNvPr>
          <p:cNvSpPr>
            <a:spLocks noGrp="1"/>
          </p:cNvSpPr>
          <p:nvPr>
            <p:ph idx="1"/>
          </p:nvPr>
        </p:nvSpPr>
        <p:spPr>
          <a:xfrm>
            <a:off x="513139" y="1241874"/>
            <a:ext cx="11479902" cy="4648788"/>
          </a:xfrm>
        </p:spPr>
        <p:txBody>
          <a:bodyPr>
            <a:normAutofit/>
          </a:bodyPr>
          <a:lstStyle/>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Between Amazon EC2 or Amazon RDS, which provides a managed service? What does </a:t>
            </a:r>
            <a:r>
              <a:rPr lang="en-US" sz="1800" i="1" dirty="0">
                <a:latin typeface="Times New Roman" panose="02020603050405020304" pitchFamily="18" charset="0"/>
                <a:cs typeface="Times New Roman" panose="02020603050405020304" pitchFamily="18" charset="0"/>
              </a:rPr>
              <a:t>managed service </a:t>
            </a:r>
            <a:r>
              <a:rPr lang="en-US" sz="1800" dirty="0">
                <a:latin typeface="Times New Roman" panose="02020603050405020304" pitchFamily="18" charset="0"/>
                <a:cs typeface="Times New Roman" panose="02020603050405020304" pitchFamily="18" charset="0"/>
              </a:rPr>
              <a:t>mean?</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Amazon RDS provides a managed service. Amazon RDS handles provisioning, installation and patching, automated backups, restoring snapshots from points in time, high availability, and monitoring.</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Name at least one advantage of deploying Microsoft SQL Server on Amazon EC2 instead of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Amazon EC2 offers complete control over every configuration, the OS, and the software stack.</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What advantage does the Quick Start provide over a manual installation on Amazon EC2?</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The Quick Start is a reference architecture with proven best practices built into the design.</a:t>
            </a: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deployment option offers the best approach for all use cases?</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Neither. The correct deployment option depends on your specific needs.</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approach costs more: using Amazon EC2 or using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It depends. Managing the database deployment on Amazon EC2 requires more customer oversight and time. If time is your priority, then Amazon RDS might be less expensive. If you have in-house expertise, Amazon EC2 might be more cost-effective.</a:t>
            </a: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4185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EC2 Cost Optimization</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8783479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927271"/>
            <a:ext cx="4545402"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Amazon EC2 pricing models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8">
            <a:extLst>
              <a:ext uri="{FF2B5EF4-FFF2-40B4-BE49-F238E27FC236}">
                <a16:creationId xmlns:a16="http://schemas.microsoft.com/office/drawing/2014/main" id="{C3CF72C6-2A2B-EBD1-3A0C-43BC4120CFD5}"/>
              </a:ext>
            </a:extLst>
          </p:cNvPr>
          <p:cNvSpPr>
            <a:spLocks noGrp="1"/>
          </p:cNvSpPr>
          <p:nvPr>
            <p:ph idx="1"/>
          </p:nvPr>
        </p:nvSpPr>
        <p:spPr>
          <a:xfrm>
            <a:off x="419100" y="1528175"/>
            <a:ext cx="3735456" cy="4645152"/>
          </a:xfrm>
        </p:spPr>
        <p:txBody>
          <a:bodyPr/>
          <a:lstStyle/>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On-Demand Instances</a:t>
            </a:r>
          </a:p>
          <a:p>
            <a:r>
              <a:rPr lang="en-US" sz="1600" dirty="0">
                <a:latin typeface="Times New Roman" panose="02020603050405020304" pitchFamily="18" charset="0"/>
                <a:cs typeface="Times New Roman" panose="02020603050405020304" pitchFamily="18" charset="0"/>
              </a:rPr>
              <a:t>Pay by the hour </a:t>
            </a:r>
          </a:p>
          <a:p>
            <a:r>
              <a:rPr lang="en-US" sz="1600" dirty="0">
                <a:latin typeface="Times New Roman" panose="02020603050405020304" pitchFamily="18" charset="0"/>
                <a:cs typeface="Times New Roman" panose="02020603050405020304" pitchFamily="18" charset="0"/>
              </a:rPr>
              <a:t>No long-term commitments.</a:t>
            </a:r>
          </a:p>
          <a:p>
            <a:r>
              <a:rPr lang="en-US" sz="1600" dirty="0">
                <a:latin typeface="Times New Roman" panose="02020603050405020304" pitchFamily="18" charset="0"/>
                <a:cs typeface="Times New Roman" panose="02020603050405020304" pitchFamily="18" charset="0"/>
              </a:rPr>
              <a:t>Eligible for the </a:t>
            </a:r>
            <a:r>
              <a:rPr lang="en-US" sz="1600" dirty="0">
                <a:latin typeface="Times New Roman" panose="02020603050405020304" pitchFamily="18" charset="0"/>
                <a:cs typeface="Times New Roman" panose="02020603050405020304" pitchFamily="18" charset="0"/>
                <a:hlinkClick r:id="rId5"/>
              </a:rPr>
              <a:t>AWS Free Tier</a:t>
            </a:r>
            <a:r>
              <a:rPr lang="en-US" sz="1600" dirty="0">
                <a:latin typeface="Times New Roman" panose="02020603050405020304" pitchFamily="18" charset="0"/>
                <a:cs typeface="Times New Roman" panose="02020603050405020304" pitchFamily="18" charset="0"/>
              </a:rPr>
              <a:t>.</a:t>
            </a:r>
          </a:p>
          <a:p>
            <a:pPr marL="0" indent="0">
              <a:buNone/>
            </a:pPr>
            <a:endParaRPr lang="en-US" sz="1000" b="1" dirty="0">
              <a:solidFill>
                <a:schemeClr val="accent5"/>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Dedicated Hosts</a:t>
            </a:r>
          </a:p>
          <a:p>
            <a:r>
              <a:rPr lang="en-US" sz="1600" dirty="0">
                <a:latin typeface="Times New Roman" panose="02020603050405020304" pitchFamily="18" charset="0"/>
                <a:cs typeface="Times New Roman" panose="02020603050405020304" pitchFamily="18" charset="0"/>
              </a:rPr>
              <a:t>A physical server with EC2 instance capacity fully dedicated to your use.</a:t>
            </a:r>
          </a:p>
          <a:p>
            <a:endParaRPr lang="en-US" sz="1000" b="1" dirty="0">
              <a:solidFill>
                <a:schemeClr val="accent5"/>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Dedicated Instances</a:t>
            </a:r>
          </a:p>
          <a:p>
            <a:r>
              <a:rPr lang="en-US" sz="1600" dirty="0">
                <a:latin typeface="Times New Roman" panose="02020603050405020304" pitchFamily="18" charset="0"/>
                <a:cs typeface="Times New Roman" panose="02020603050405020304" pitchFamily="18" charset="0"/>
              </a:rPr>
              <a:t>Instances that run in a VPC on hardware that is dedicated to a single customer.</a:t>
            </a:r>
            <a:endParaRPr lang="en-US" sz="1600" b="1" dirty="0">
              <a:solidFill>
                <a:schemeClr val="accent5"/>
              </a:solidFill>
              <a:latin typeface="Times New Roman" panose="02020603050405020304" pitchFamily="18" charset="0"/>
              <a:cs typeface="Times New Roman" panose="02020603050405020304" pitchFamily="18" charset="0"/>
            </a:endParaRPr>
          </a:p>
          <a:p>
            <a:endParaRPr lang="en-US" sz="2000" b="1" dirty="0">
              <a:solidFill>
                <a:schemeClr val="accent5"/>
              </a:solidFill>
              <a:latin typeface="Times New Roman" panose="02020603050405020304" pitchFamily="18" charset="0"/>
              <a:cs typeface="Times New Roman" panose="02020603050405020304" pitchFamily="18" charset="0"/>
            </a:endParaRPr>
          </a:p>
        </p:txBody>
      </p:sp>
      <p:sp>
        <p:nvSpPr>
          <p:cNvPr id="5" name="Content Placeholder 9">
            <a:extLst>
              <a:ext uri="{FF2B5EF4-FFF2-40B4-BE49-F238E27FC236}">
                <a16:creationId xmlns:a16="http://schemas.microsoft.com/office/drawing/2014/main" id="{EFB42D40-F64F-4A49-E941-F0CFB126FDFC}"/>
              </a:ext>
            </a:extLst>
          </p:cNvPr>
          <p:cNvSpPr txBox="1">
            <a:spLocks/>
          </p:cNvSpPr>
          <p:nvPr/>
        </p:nvSpPr>
        <p:spPr>
          <a:xfrm>
            <a:off x="8173686" y="1528175"/>
            <a:ext cx="3593592" cy="41305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a:solidFill>
                  <a:schemeClr val="accent5"/>
                </a:solidFill>
                <a:latin typeface="Times New Roman" panose="02020603050405020304" pitchFamily="18" charset="0"/>
                <a:cs typeface="Times New Roman" panose="02020603050405020304" pitchFamily="18" charset="0"/>
              </a:rPr>
              <a:t>Spot Instances</a:t>
            </a:r>
          </a:p>
          <a:p>
            <a:r>
              <a:rPr lang="en-US" sz="1600">
                <a:latin typeface="Times New Roman" panose="02020603050405020304" pitchFamily="18" charset="0"/>
                <a:cs typeface="Times New Roman" panose="02020603050405020304" pitchFamily="18" charset="0"/>
              </a:rPr>
              <a:t>Instances run as long as they are available and your bid is above the Spot Instance price.</a:t>
            </a:r>
          </a:p>
          <a:p>
            <a:r>
              <a:rPr lang="en-US" sz="1600">
                <a:latin typeface="Times New Roman" panose="02020603050405020304" pitchFamily="18" charset="0"/>
                <a:cs typeface="Times New Roman" panose="02020603050405020304" pitchFamily="18" charset="0"/>
              </a:rPr>
              <a:t>They can be interrupted by AWS with a 2-minute notification.</a:t>
            </a:r>
          </a:p>
          <a:p>
            <a:r>
              <a:rPr lang="en-US" sz="1600">
                <a:latin typeface="Times New Roman" panose="02020603050405020304" pitchFamily="18" charset="0"/>
                <a:cs typeface="Times New Roman" panose="02020603050405020304" pitchFamily="18" charset="0"/>
              </a:rPr>
              <a:t>Interruption options include terminated, stopped or hibernated.</a:t>
            </a:r>
          </a:p>
          <a:p>
            <a:r>
              <a:rPr lang="en-US" sz="1600">
                <a:latin typeface="Times New Roman" panose="02020603050405020304" pitchFamily="18" charset="0"/>
                <a:cs typeface="Times New Roman" panose="02020603050405020304" pitchFamily="18" charset="0"/>
              </a:rPr>
              <a:t>Prices can be significantly less expensive compared to On-Demand Instances</a:t>
            </a:r>
          </a:p>
          <a:p>
            <a:r>
              <a:rPr lang="en-US" sz="1600">
                <a:latin typeface="Times New Roman" panose="02020603050405020304" pitchFamily="18" charset="0"/>
                <a:cs typeface="Times New Roman" panose="02020603050405020304" pitchFamily="18" charset="0"/>
              </a:rPr>
              <a:t>Good choice when you have flexibility in when your applications can run.</a:t>
            </a:r>
          </a:p>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a:p>
            <a:pPr marL="457200" lvl="1"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
        <p:nvSpPr>
          <p:cNvPr id="8" name="Content Placeholder 10">
            <a:extLst>
              <a:ext uri="{FF2B5EF4-FFF2-40B4-BE49-F238E27FC236}">
                <a16:creationId xmlns:a16="http://schemas.microsoft.com/office/drawing/2014/main" id="{20108287-951D-2CE4-43F0-ACBBFE602A39}"/>
              </a:ext>
            </a:extLst>
          </p:cNvPr>
          <p:cNvSpPr txBox="1">
            <a:spLocks/>
          </p:cNvSpPr>
          <p:nvPr/>
        </p:nvSpPr>
        <p:spPr>
          <a:xfrm>
            <a:off x="4314209" y="1528175"/>
            <a:ext cx="3593592" cy="43160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a:solidFill>
                  <a:schemeClr val="accent5"/>
                </a:solidFill>
                <a:latin typeface="Times New Roman" panose="02020603050405020304" pitchFamily="18" charset="0"/>
                <a:cs typeface="Times New Roman" panose="02020603050405020304" pitchFamily="18" charset="0"/>
              </a:rPr>
              <a:t>Reserved Instances</a:t>
            </a:r>
          </a:p>
          <a:p>
            <a:r>
              <a:rPr lang="en-US" sz="1600">
                <a:latin typeface="Times New Roman" panose="02020603050405020304" pitchFamily="18" charset="0"/>
                <a:cs typeface="Times New Roman" panose="02020603050405020304" pitchFamily="18" charset="0"/>
              </a:rPr>
              <a:t>Full, partial, or no upfront payment for instance you reserve.</a:t>
            </a:r>
          </a:p>
          <a:p>
            <a:r>
              <a:rPr lang="en-US" sz="1600">
                <a:latin typeface="Times New Roman" panose="02020603050405020304" pitchFamily="18" charset="0"/>
                <a:cs typeface="Times New Roman" panose="02020603050405020304" pitchFamily="18" charset="0"/>
              </a:rPr>
              <a:t>Discount on hourly charge for that instance.</a:t>
            </a:r>
          </a:p>
          <a:p>
            <a:r>
              <a:rPr lang="en-US" sz="1600">
                <a:latin typeface="Times New Roman" panose="02020603050405020304" pitchFamily="18" charset="0"/>
                <a:cs typeface="Times New Roman" panose="02020603050405020304" pitchFamily="18" charset="0"/>
              </a:rPr>
              <a:t>1-year or 3-year term.</a:t>
            </a:r>
          </a:p>
          <a:p>
            <a:endParaRPr lang="en-US" sz="140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400" b="1">
                <a:solidFill>
                  <a:schemeClr val="accent5"/>
                </a:solidFill>
                <a:latin typeface="Times New Roman" panose="02020603050405020304" pitchFamily="18" charset="0"/>
                <a:cs typeface="Times New Roman" panose="02020603050405020304" pitchFamily="18" charset="0"/>
              </a:rPr>
              <a:t>Scheduled Reserved Instances</a:t>
            </a:r>
          </a:p>
          <a:p>
            <a:r>
              <a:rPr lang="en-US" sz="1600">
                <a:latin typeface="Times New Roman" panose="02020603050405020304" pitchFamily="18" charset="0"/>
                <a:cs typeface="Times New Roman" panose="02020603050405020304" pitchFamily="18" charset="0"/>
              </a:rPr>
              <a:t>Purchase a capacity reservation that is always available on a recurring schedule you specify.</a:t>
            </a:r>
          </a:p>
          <a:p>
            <a:r>
              <a:rPr lang="en-US" sz="1600">
                <a:latin typeface="Times New Roman" panose="02020603050405020304" pitchFamily="18" charset="0"/>
                <a:cs typeface="Times New Roman" panose="02020603050405020304" pitchFamily="18" charset="0"/>
              </a:rPr>
              <a:t>1-year term.</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10037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16319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Amazon EC2 pricing models: Benefits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aphicFrame>
        <p:nvGraphicFramePr>
          <p:cNvPr id="15" name="Content Placeholder 3">
            <a:extLst>
              <a:ext uri="{FF2B5EF4-FFF2-40B4-BE49-F238E27FC236}">
                <a16:creationId xmlns:a16="http://schemas.microsoft.com/office/drawing/2014/main" id="{4E73E75F-A31D-58BF-7ED8-BD2A7A5E4173}"/>
              </a:ext>
            </a:extLst>
          </p:cNvPr>
          <p:cNvGraphicFramePr>
            <a:graphicFrameLocks noGrp="1"/>
          </p:cNvGraphicFramePr>
          <p:nvPr>
            <p:ph idx="1"/>
            <p:extLst>
              <p:ext uri="{D42A27DB-BD31-4B8C-83A1-F6EECF244321}">
                <p14:modId xmlns:p14="http://schemas.microsoft.com/office/powerpoint/2010/main" val="3088575051"/>
              </p:ext>
            </p:extLst>
          </p:nvPr>
        </p:nvGraphicFramePr>
        <p:xfrm>
          <a:off x="755770" y="3560805"/>
          <a:ext cx="11047024" cy="1935480"/>
        </p:xfrm>
        <a:graphic>
          <a:graphicData uri="http://schemas.openxmlformats.org/drawingml/2006/table">
            <a:tbl>
              <a:tblPr firstRow="1" bandRow="1">
                <a:tableStyleId>{F5AB1C69-6EDB-4FF4-983F-18BD219EF322}</a:tableStyleId>
              </a:tblPr>
              <a:tblGrid>
                <a:gridCol w="2761756">
                  <a:extLst>
                    <a:ext uri="{9D8B030D-6E8A-4147-A177-3AD203B41FA5}">
                      <a16:colId xmlns:a16="http://schemas.microsoft.com/office/drawing/2014/main" val="20000"/>
                    </a:ext>
                  </a:extLst>
                </a:gridCol>
                <a:gridCol w="2761756">
                  <a:extLst>
                    <a:ext uri="{9D8B030D-6E8A-4147-A177-3AD203B41FA5}">
                      <a16:colId xmlns:a16="http://schemas.microsoft.com/office/drawing/2014/main" val="20001"/>
                    </a:ext>
                  </a:extLst>
                </a:gridCol>
                <a:gridCol w="2761756">
                  <a:extLst>
                    <a:ext uri="{9D8B030D-6E8A-4147-A177-3AD203B41FA5}">
                      <a16:colId xmlns:a16="http://schemas.microsoft.com/office/drawing/2014/main" val="20002"/>
                    </a:ext>
                  </a:extLst>
                </a:gridCol>
                <a:gridCol w="2761756">
                  <a:extLst>
                    <a:ext uri="{9D8B030D-6E8A-4147-A177-3AD203B41FA5}">
                      <a16:colId xmlns:a16="http://schemas.microsoft.com/office/drawing/2014/main" val="2000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On-Demand Instances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Spot Instances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Reserved</a:t>
                      </a:r>
                      <a:r>
                        <a:rPr lang="en-US" sz="2000" b="0" baseline="0" dirty="0">
                          <a:solidFill>
                            <a:schemeClr val="tx1"/>
                          </a:solidFill>
                        </a:rPr>
                        <a:t> Instances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Dedicated Hosts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370840">
                <a:tc>
                  <a:txBody>
                    <a:bodyPr/>
                    <a:lstStyle/>
                    <a:p>
                      <a:pPr marL="342900" indent="-342900">
                        <a:buFont typeface="Arial" panose="020B0604020202020204" pitchFamily="34" charset="0"/>
                        <a:buChar char="•"/>
                      </a:pPr>
                      <a:r>
                        <a:rPr lang="en-US" sz="1800" dirty="0"/>
                        <a:t>Low cost and flexibility</a:t>
                      </a:r>
                    </a:p>
                    <a:p>
                      <a:pPr marL="342900" indent="-342900">
                        <a:buFont typeface="Arial" panose="020B0604020202020204" pitchFamily="34" charset="0"/>
                        <a:buChar char="•"/>
                      </a:pPr>
                      <a:endParaRPr lang="en-US" sz="18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indent="-342900">
                        <a:spcAft>
                          <a:spcPts val="600"/>
                        </a:spcAft>
                        <a:buFont typeface="Arial" panose="020B0604020202020204" pitchFamily="34" charset="0"/>
                        <a:buChar char="•"/>
                      </a:pPr>
                      <a:r>
                        <a:rPr lang="en-US" sz="1800" dirty="0"/>
                        <a:t>Large scale, dynamic workload</a:t>
                      </a:r>
                    </a:p>
                    <a:p>
                      <a:pPr marL="342900" indent="-342900">
                        <a:buFont typeface="Arial" panose="020B0604020202020204" pitchFamily="34" charset="0"/>
                        <a:buChar char="•"/>
                      </a:pPr>
                      <a:endParaRPr lang="en-US" sz="18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indent="-342900">
                        <a:buFont typeface="Arial" panose="020B0604020202020204" pitchFamily="34" charset="0"/>
                        <a:buChar char="•"/>
                      </a:pPr>
                      <a:r>
                        <a:rPr lang="en-US" sz="1800" dirty="0"/>
                        <a:t>Predictability</a:t>
                      </a:r>
                      <a:r>
                        <a:rPr lang="en-US" sz="1800" baseline="0" dirty="0"/>
                        <a:t> ensures compute capacity is available when needed</a:t>
                      </a:r>
                      <a:endParaRPr lang="en-US" sz="1800" dirty="0"/>
                    </a:p>
                    <a:p>
                      <a:pPr marL="342900" indent="-342900">
                        <a:buFont typeface="Arial" panose="020B0604020202020204" pitchFamily="34" charset="0"/>
                        <a:buChar char="•"/>
                      </a:pPr>
                      <a:endParaRPr lang="en-US" sz="18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lgn="l" defTabSz="457200" rtl="0" eaLnBrk="1" latinLnBrk="0" hangingPunct="1">
                        <a:spcAft>
                          <a:spcPts val="600"/>
                        </a:spcAft>
                        <a:buFont typeface="Arial" panose="020B0604020202020204" pitchFamily="34" charset="0"/>
                        <a:buChar char="•"/>
                      </a:pPr>
                      <a:r>
                        <a:rPr lang="en-US" sz="1800" kern="1200" dirty="0"/>
                        <a:t>Save money on licensing costs</a:t>
                      </a:r>
                    </a:p>
                    <a:p>
                      <a:pPr marL="120650" indent="-120650" algn="l" defTabSz="457200" rtl="0" eaLnBrk="1" latinLnBrk="0" hangingPunct="1">
                        <a:spcAft>
                          <a:spcPts val="600"/>
                        </a:spcAft>
                        <a:buFont typeface="Arial" panose="020B0604020202020204" pitchFamily="34" charset="0"/>
                        <a:buChar char="•"/>
                      </a:pPr>
                      <a:r>
                        <a:rPr lang="en-US" sz="1800" kern="1200" dirty="0"/>
                        <a:t>Help meet compliance and regulatory requirements</a:t>
                      </a:r>
                      <a:endParaRPr lang="en-US" sz="18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pic>
        <p:nvPicPr>
          <p:cNvPr id="16" name="Picture 2">
            <a:extLst>
              <a:ext uri="{FF2B5EF4-FFF2-40B4-BE49-F238E27FC236}">
                <a16:creationId xmlns:a16="http://schemas.microsoft.com/office/drawing/2014/main" id="{8E7B22CF-B981-C35D-96FB-ACD9590CC937}"/>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980"/>
          <a:stretch>
            <a:fillRect/>
          </a:stretch>
        </p:blipFill>
        <p:spPr bwMode="auto">
          <a:xfrm>
            <a:off x="1439996" y="2020783"/>
            <a:ext cx="1283533"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a:extLst>
              <a:ext uri="{FF2B5EF4-FFF2-40B4-BE49-F238E27FC236}">
                <a16:creationId xmlns:a16="http://schemas.microsoft.com/office/drawing/2014/main" id="{A1704093-DDA8-E77B-4B8B-7C6F1ADB8E9E}"/>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72539" y="2020783"/>
            <a:ext cx="1279836"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4">
            <a:extLst>
              <a:ext uri="{FF2B5EF4-FFF2-40B4-BE49-F238E27FC236}">
                <a16:creationId xmlns:a16="http://schemas.microsoft.com/office/drawing/2014/main" id="{850A9254-8AFF-0AD5-D40A-E4BEAACEA9CE}"/>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38323" y="2020783"/>
            <a:ext cx="1256582"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5">
            <a:extLst>
              <a:ext uri="{FF2B5EF4-FFF2-40B4-BE49-F238E27FC236}">
                <a16:creationId xmlns:a16="http://schemas.microsoft.com/office/drawing/2014/main" id="{50F123BC-151E-A201-A52B-F3564A923AD4}"/>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t="6773" b="3326"/>
          <a:stretch>
            <a:fillRect/>
          </a:stretch>
        </p:blipFill>
        <p:spPr bwMode="auto">
          <a:xfrm>
            <a:off x="9621448" y="2020783"/>
            <a:ext cx="1345228"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60019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Amazon EC2 pricing models: Use cases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aphicFrame>
        <p:nvGraphicFramePr>
          <p:cNvPr id="5" name="Content Placeholder 3">
            <a:extLst>
              <a:ext uri="{FF2B5EF4-FFF2-40B4-BE49-F238E27FC236}">
                <a16:creationId xmlns:a16="http://schemas.microsoft.com/office/drawing/2014/main" id="{F853DD49-BBB0-9B7B-2039-DD78E492F7BD}"/>
              </a:ext>
            </a:extLst>
          </p:cNvPr>
          <p:cNvGraphicFramePr>
            <a:graphicFrameLocks noGrp="1"/>
          </p:cNvGraphicFramePr>
          <p:nvPr>
            <p:ph idx="1"/>
            <p:extLst>
              <p:ext uri="{D42A27DB-BD31-4B8C-83A1-F6EECF244321}">
                <p14:modId xmlns:p14="http://schemas.microsoft.com/office/powerpoint/2010/main" val="3322498661"/>
              </p:ext>
            </p:extLst>
          </p:nvPr>
        </p:nvGraphicFramePr>
        <p:xfrm>
          <a:off x="755770" y="3118956"/>
          <a:ext cx="11047024" cy="2667000"/>
        </p:xfrm>
        <a:graphic>
          <a:graphicData uri="http://schemas.openxmlformats.org/drawingml/2006/table">
            <a:tbl>
              <a:tblPr firstRow="1" bandRow="1">
                <a:tableStyleId>{5C22544A-7EE6-4342-B048-85BDC9FD1C3A}</a:tableStyleId>
              </a:tblPr>
              <a:tblGrid>
                <a:gridCol w="2761756">
                  <a:extLst>
                    <a:ext uri="{9D8B030D-6E8A-4147-A177-3AD203B41FA5}">
                      <a16:colId xmlns:a16="http://schemas.microsoft.com/office/drawing/2014/main" val="20000"/>
                    </a:ext>
                  </a:extLst>
                </a:gridCol>
                <a:gridCol w="2761756">
                  <a:extLst>
                    <a:ext uri="{9D8B030D-6E8A-4147-A177-3AD203B41FA5}">
                      <a16:colId xmlns:a16="http://schemas.microsoft.com/office/drawing/2014/main" val="20001"/>
                    </a:ext>
                  </a:extLst>
                </a:gridCol>
                <a:gridCol w="2761756">
                  <a:extLst>
                    <a:ext uri="{9D8B030D-6E8A-4147-A177-3AD203B41FA5}">
                      <a16:colId xmlns:a16="http://schemas.microsoft.com/office/drawing/2014/main" val="20002"/>
                    </a:ext>
                  </a:extLst>
                </a:gridCol>
                <a:gridCol w="2761756">
                  <a:extLst>
                    <a:ext uri="{9D8B030D-6E8A-4147-A177-3AD203B41FA5}">
                      <a16:colId xmlns:a16="http://schemas.microsoft.com/office/drawing/2014/main" val="2000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On-Demand Instances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Spot Instances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Reserved</a:t>
                      </a:r>
                      <a:r>
                        <a:rPr lang="en-US" sz="2000" b="0" i="0" baseline="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 Instances</a:t>
                      </a:r>
                      <a:endPar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Dedicated Hosts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370840">
                <a:tc>
                  <a:txBody>
                    <a:bodyPr/>
                    <a:lstStyle/>
                    <a:p>
                      <a:pPr marL="120650" indent="-120650">
                        <a:spcAft>
                          <a:spcPts val="600"/>
                        </a:spcAft>
                        <a:buFont typeface="Arial" panose="020B0604020202020204" pitchFamily="34" charset="0"/>
                        <a:buChar char="•"/>
                      </a:pPr>
                      <a:r>
                        <a:rPr lang="en-US" sz="1600" baseline="0" dirty="0">
                          <a:latin typeface="Amazon Ember Light" panose="020B0403020204020204" pitchFamily="34" charset="0"/>
                          <a:ea typeface="Amazon Ember Light" panose="020B0403020204020204" pitchFamily="34" charset="0"/>
                          <a:cs typeface="Amazon Ember Light" panose="020B0403020204020204" pitchFamily="34" charset="0"/>
                        </a:rPr>
                        <a:t>Short-term, spiky, or unpredictable workloads</a:t>
                      </a:r>
                    </a:p>
                    <a:p>
                      <a:pPr marL="120650" indent="-120650">
                        <a:spcAft>
                          <a:spcPts val="600"/>
                        </a:spcAft>
                        <a:buFont typeface="Arial" panose="020B0604020202020204" pitchFamily="34" charset="0"/>
                        <a:buChar char="•"/>
                      </a:pPr>
                      <a:r>
                        <a:rPr lang="en-US" sz="1600" baseline="0" dirty="0">
                          <a:latin typeface="Amazon Ember Light" panose="020B0403020204020204" pitchFamily="34" charset="0"/>
                          <a:ea typeface="Amazon Ember Light" panose="020B0403020204020204" pitchFamily="34" charset="0"/>
                          <a:cs typeface="Amazon Ember Light" panose="020B0403020204020204" pitchFamily="34" charset="0"/>
                        </a:rPr>
                        <a:t>Application development or testing</a:t>
                      </a:r>
                    </a:p>
                    <a:p>
                      <a:endParaRPr lang="en-US" sz="16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lgn="l" defTabSz="457200" rtl="0" eaLnBrk="1" latinLnBrk="0" hangingPunct="1">
                        <a:spcAft>
                          <a:spcPts val="600"/>
                        </a:spcAft>
                        <a:buFont typeface="Arial" panose="020B0604020202020204" pitchFamily="34" charset="0"/>
                        <a:buChar char="•"/>
                      </a:pPr>
                      <a:r>
                        <a:rPr lang="en-US" sz="16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rPr>
                        <a:t>Applications with flexible start and end times</a:t>
                      </a:r>
                    </a:p>
                    <a:p>
                      <a:pPr marL="120650" indent="-120650" algn="l" defTabSz="457200" rtl="0" eaLnBrk="1" latinLnBrk="0" hangingPunct="1">
                        <a:spcAft>
                          <a:spcPts val="600"/>
                        </a:spcAft>
                        <a:buFont typeface="Arial" panose="020B0604020202020204" pitchFamily="34" charset="0"/>
                        <a:buChar char="•"/>
                      </a:pPr>
                      <a:r>
                        <a:rPr lang="en-US" sz="16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rPr>
                        <a:t>Applications only feasible at very low compute prices</a:t>
                      </a:r>
                    </a:p>
                    <a:p>
                      <a:pPr marL="120650" indent="-120650" algn="l" defTabSz="457200" rtl="0" eaLnBrk="1" latinLnBrk="0" hangingPunct="1">
                        <a:spcAft>
                          <a:spcPts val="600"/>
                        </a:spcAft>
                        <a:buFont typeface="Arial" panose="020B0604020202020204" pitchFamily="34" charset="0"/>
                        <a:buChar char="•"/>
                      </a:pPr>
                      <a:r>
                        <a:rPr lang="en-US" sz="16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rPr>
                        <a:t>Users with urgent computing needs for large amounts of additional capacity</a:t>
                      </a:r>
                    </a:p>
                    <a:p>
                      <a:endParaRPr lang="en-US" sz="16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Steady state or predictable usage workloads</a:t>
                      </a:r>
                    </a:p>
                    <a:p>
                      <a:pPr marL="120650" indent="-120650">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Applications that require reserved capacity, including disaster recovery</a:t>
                      </a:r>
                    </a:p>
                    <a:p>
                      <a:pPr marL="120650" indent="-120650">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Users able to make upfront</a:t>
                      </a:r>
                      <a:r>
                        <a:rPr lang="en-US" sz="1600" baseline="0" dirty="0">
                          <a:latin typeface="Amazon Ember Light" panose="020B0403020204020204" pitchFamily="34" charset="0"/>
                          <a:ea typeface="Amazon Ember Light" panose="020B0403020204020204" pitchFamily="34" charset="0"/>
                          <a:cs typeface="Amazon Ember Light" panose="020B0403020204020204" pitchFamily="34" charset="0"/>
                        </a:rPr>
                        <a:t> payments to reduce total computing costs even further</a:t>
                      </a:r>
                      <a:endParaRPr lang="en-US" sz="16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Bring your own license (BYOL) </a:t>
                      </a:r>
                    </a:p>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Compliance and regulatory restrictions</a:t>
                      </a:r>
                    </a:p>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Usage and licensing tracking</a:t>
                      </a:r>
                    </a:p>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Control instance placement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pic>
        <p:nvPicPr>
          <p:cNvPr id="8" name="Picture 2">
            <a:extLst>
              <a:ext uri="{FF2B5EF4-FFF2-40B4-BE49-F238E27FC236}">
                <a16:creationId xmlns:a16="http://schemas.microsoft.com/office/drawing/2014/main" id="{AEFBA18C-7653-8AB2-A1D2-ADE5DCB1F5E5}"/>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980"/>
          <a:stretch>
            <a:fillRect/>
          </a:stretch>
        </p:blipFill>
        <p:spPr bwMode="auto">
          <a:xfrm>
            <a:off x="1447080" y="1578934"/>
            <a:ext cx="1283533"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a:extLst>
              <a:ext uri="{FF2B5EF4-FFF2-40B4-BE49-F238E27FC236}">
                <a16:creationId xmlns:a16="http://schemas.microsoft.com/office/drawing/2014/main" id="{7FE3D746-0FF4-3503-98F3-1BBB6FD3A333}"/>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79623" y="1578934"/>
            <a:ext cx="1279836"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a:extLst>
              <a:ext uri="{FF2B5EF4-FFF2-40B4-BE49-F238E27FC236}">
                <a16:creationId xmlns:a16="http://schemas.microsoft.com/office/drawing/2014/main" id="{2EF849FE-5E2E-B81E-E850-CC80A2D929CB}"/>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45407" y="1578934"/>
            <a:ext cx="1256582"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5">
            <a:extLst>
              <a:ext uri="{FF2B5EF4-FFF2-40B4-BE49-F238E27FC236}">
                <a16:creationId xmlns:a16="http://schemas.microsoft.com/office/drawing/2014/main" id="{95CE6942-A1A5-B9CE-F02F-7CDAE54C7E0E}"/>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t="6773" b="3326"/>
          <a:stretch>
            <a:fillRect/>
          </a:stretch>
        </p:blipFill>
        <p:spPr bwMode="auto">
          <a:xfrm>
            <a:off x="9628532" y="1578934"/>
            <a:ext cx="1345228"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TextBox 28">
            <a:extLst>
              <a:ext uri="{FF2B5EF4-FFF2-40B4-BE49-F238E27FC236}">
                <a16:creationId xmlns:a16="http://schemas.microsoft.com/office/drawing/2014/main" id="{7F3CBF45-90D7-3541-EAE9-6DB880C14AAA}"/>
              </a:ext>
            </a:extLst>
          </p:cNvPr>
          <p:cNvSpPr txBox="1">
            <a:spLocks noChangeArrowheads="1"/>
          </p:cNvSpPr>
          <p:nvPr/>
        </p:nvSpPr>
        <p:spPr bwMode="auto">
          <a:xfrm>
            <a:off x="1310120" y="2419726"/>
            <a:ext cx="18133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Spiky Workloads</a:t>
            </a:r>
          </a:p>
        </p:txBody>
      </p:sp>
      <p:sp>
        <p:nvSpPr>
          <p:cNvPr id="28" name="TextBox 29">
            <a:extLst>
              <a:ext uri="{FF2B5EF4-FFF2-40B4-BE49-F238E27FC236}">
                <a16:creationId xmlns:a16="http://schemas.microsoft.com/office/drawing/2014/main" id="{45062271-F4BE-310B-DD34-AD6511CAA9FA}"/>
              </a:ext>
            </a:extLst>
          </p:cNvPr>
          <p:cNvSpPr txBox="1">
            <a:spLocks noChangeArrowheads="1"/>
          </p:cNvSpPr>
          <p:nvPr/>
        </p:nvSpPr>
        <p:spPr bwMode="auto">
          <a:xfrm>
            <a:off x="6523894" y="2419726"/>
            <a:ext cx="25202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Steady-State Workloads</a:t>
            </a:r>
          </a:p>
        </p:txBody>
      </p:sp>
      <p:sp>
        <p:nvSpPr>
          <p:cNvPr id="29" name="TextBox 30">
            <a:extLst>
              <a:ext uri="{FF2B5EF4-FFF2-40B4-BE49-F238E27FC236}">
                <a16:creationId xmlns:a16="http://schemas.microsoft.com/office/drawing/2014/main" id="{527D33AB-7F94-08BF-32F1-E21BEF16914D}"/>
              </a:ext>
            </a:extLst>
          </p:cNvPr>
          <p:cNvSpPr txBox="1">
            <a:spLocks noChangeArrowheads="1"/>
          </p:cNvSpPr>
          <p:nvPr/>
        </p:nvSpPr>
        <p:spPr bwMode="auto">
          <a:xfrm>
            <a:off x="3865078" y="2419726"/>
            <a:ext cx="22928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Time-Insensitive Workloads</a:t>
            </a:r>
          </a:p>
        </p:txBody>
      </p:sp>
      <p:sp>
        <p:nvSpPr>
          <p:cNvPr id="30" name="TextBox 31">
            <a:extLst>
              <a:ext uri="{FF2B5EF4-FFF2-40B4-BE49-F238E27FC236}">
                <a16:creationId xmlns:a16="http://schemas.microsoft.com/office/drawing/2014/main" id="{DD431FFC-B7CC-4CD0-E3AC-A7D3D6632668}"/>
              </a:ext>
            </a:extLst>
          </p:cNvPr>
          <p:cNvSpPr txBox="1">
            <a:spLocks noChangeArrowheads="1"/>
          </p:cNvSpPr>
          <p:nvPr/>
        </p:nvSpPr>
        <p:spPr bwMode="auto">
          <a:xfrm>
            <a:off x="9223373" y="2419726"/>
            <a:ext cx="23523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Highly Sensitive Workloads</a:t>
            </a:r>
          </a:p>
        </p:txBody>
      </p:sp>
    </p:spTree>
    <p:extLst>
      <p:ext uri="{BB962C8B-B14F-4D97-AF65-F5344CB8AC3E}">
        <p14:creationId xmlns:p14="http://schemas.microsoft.com/office/powerpoint/2010/main" val="7363134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The four pillars of cost optimization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21" name="Group 20" descr="graphic in form of greek columns labeled &quot;cost optimization&quot;. It has four labeled pillars (notes below the slide describe each of the four).">
            <a:extLst>
              <a:ext uri="{FF2B5EF4-FFF2-40B4-BE49-F238E27FC236}">
                <a16:creationId xmlns:a16="http://schemas.microsoft.com/office/drawing/2014/main" id="{953BA6D6-CF53-EB95-3754-A57D03CEF4A5}"/>
              </a:ext>
            </a:extLst>
          </p:cNvPr>
          <p:cNvGrpSpPr/>
          <p:nvPr/>
        </p:nvGrpSpPr>
        <p:grpSpPr>
          <a:xfrm>
            <a:off x="1740310" y="1512946"/>
            <a:ext cx="9080090" cy="4064988"/>
            <a:chOff x="1295400" y="1350705"/>
            <a:chExt cx="9525000" cy="5071760"/>
          </a:xfrm>
        </p:grpSpPr>
        <p:grpSp>
          <p:nvGrpSpPr>
            <p:cNvPr id="22" name="Group 21">
              <a:extLst>
                <a:ext uri="{FF2B5EF4-FFF2-40B4-BE49-F238E27FC236}">
                  <a16:creationId xmlns:a16="http://schemas.microsoft.com/office/drawing/2014/main" id="{59826743-E03A-8068-08F0-6C9ACCD5AFF5}"/>
                </a:ext>
              </a:extLst>
            </p:cNvPr>
            <p:cNvGrpSpPr/>
            <p:nvPr/>
          </p:nvGrpSpPr>
          <p:grpSpPr>
            <a:xfrm>
              <a:off x="1617126" y="2070100"/>
              <a:ext cx="1600200" cy="4089400"/>
              <a:chOff x="1253121" y="1752600"/>
              <a:chExt cx="1600200" cy="4089400"/>
            </a:xfrm>
          </p:grpSpPr>
          <p:pic>
            <p:nvPicPr>
              <p:cNvPr id="43" name="Picture 4" descr="https://blog.helpingadvisors.com/wp-content/uploads/2016/04/Four-pillars.png">
                <a:extLst>
                  <a:ext uri="{FF2B5EF4-FFF2-40B4-BE49-F238E27FC236}">
                    <a16:creationId xmlns:a16="http://schemas.microsoft.com/office/drawing/2014/main" id="{3D8C21C4-455F-9294-EEAB-E2CF056FE5B3}"/>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253121" y="1752600"/>
                <a:ext cx="1600200" cy="4089400"/>
              </a:xfrm>
              <a:prstGeom prst="rect">
                <a:avLst/>
              </a:prstGeom>
              <a:solidFill>
                <a:schemeClr val="bg1">
                  <a:lumMod val="95000"/>
                </a:schemeClr>
              </a:solidFill>
            </p:spPr>
          </p:pic>
          <p:pic>
            <p:nvPicPr>
              <p:cNvPr id="44" name="Picture 43">
                <a:extLst>
                  <a:ext uri="{FF2B5EF4-FFF2-40B4-BE49-F238E27FC236}">
                    <a16:creationId xmlns:a16="http://schemas.microsoft.com/office/drawing/2014/main" id="{B9B21D81-600B-D251-D236-A239BCCD224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22635" y="3930564"/>
                <a:ext cx="1261172" cy="1261172"/>
              </a:xfrm>
              <a:prstGeom prst="rect">
                <a:avLst/>
              </a:prstGeom>
            </p:spPr>
          </p:pic>
          <p:sp>
            <p:nvSpPr>
              <p:cNvPr id="45" name="TextBox 44">
                <a:extLst>
                  <a:ext uri="{FF2B5EF4-FFF2-40B4-BE49-F238E27FC236}">
                    <a16:creationId xmlns:a16="http://schemas.microsoft.com/office/drawing/2014/main" id="{70E57B2A-DA3F-38BA-A43D-FFCCD4AF6C22}"/>
                  </a:ext>
                </a:extLst>
              </p:cNvPr>
              <p:cNvSpPr txBox="1"/>
              <p:nvPr/>
            </p:nvSpPr>
            <p:spPr>
              <a:xfrm>
                <a:off x="1422635" y="2946323"/>
                <a:ext cx="1261172" cy="369332"/>
              </a:xfrm>
              <a:prstGeom prst="rect">
                <a:avLst/>
              </a:prstGeom>
              <a:noFill/>
            </p:spPr>
            <p:txBody>
              <a:bodyPr wrap="square" rtlCol="0" anchor="b">
                <a:spAutoFit/>
              </a:bodyPr>
              <a:lstStyle/>
              <a:p>
                <a:pPr algn="ctr"/>
                <a:r>
                  <a:rPr lang="en-US" dirty="0">
                    <a:latin typeface="Amazon Ember" panose="020B0603020204020204" pitchFamily="34" charset="0"/>
                    <a:ea typeface="Amazon Ember" panose="020B0603020204020204" pitchFamily="34" charset="0"/>
                    <a:cs typeface="Amazon Ember" panose="020B0603020204020204" pitchFamily="34" charset="0"/>
                  </a:rPr>
                  <a:t>Right size</a:t>
                </a:r>
              </a:p>
            </p:txBody>
          </p:sp>
        </p:grpSp>
        <p:pic>
          <p:nvPicPr>
            <p:cNvPr id="23" name="Picture 4" descr="https://blog.helpingadvisors.com/wp-content/uploads/2016/04/Four-pillars.png">
              <a:extLst>
                <a:ext uri="{FF2B5EF4-FFF2-40B4-BE49-F238E27FC236}">
                  <a16:creationId xmlns:a16="http://schemas.microsoft.com/office/drawing/2014/main" id="{979FF066-C91E-E9D8-1D2E-BD79B2400BC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6535898" y="2071147"/>
              <a:ext cx="1600200" cy="4089400"/>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a:extLst>
                <a:ext uri="{FF2B5EF4-FFF2-40B4-BE49-F238E27FC236}">
                  <a16:creationId xmlns:a16="http://schemas.microsoft.com/office/drawing/2014/main" id="{8165260D-0A81-C82E-43D1-374AA83F776D}"/>
                </a:ext>
              </a:extLst>
            </p:cNvPr>
            <p:cNvSpPr txBox="1"/>
            <p:nvPr/>
          </p:nvSpPr>
          <p:spPr>
            <a:xfrm>
              <a:off x="6713571" y="3112771"/>
              <a:ext cx="1244854" cy="923330"/>
            </a:xfrm>
            <a:prstGeom prst="rect">
              <a:avLst/>
            </a:prstGeom>
            <a:noFill/>
          </p:spPr>
          <p:txBody>
            <a:bodyPr wrap="square" rtlCol="0" anchor="b">
              <a:spAutoFit/>
            </a:bodyPr>
            <a:lstStyle>
              <a:defPPr>
                <a:defRPr lang="en-US"/>
              </a:defPPr>
              <a:lvl1pPr algn="ctr">
                <a:defRPr b="1">
                  <a:solidFill>
                    <a:schemeClr val="bg1"/>
                  </a:solidFill>
                </a:defRPr>
              </a:lvl1pPr>
            </a:lstStyle>
            <a:p>
              <a:r>
                <a:rPr lang="en-US"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Optimal pricing model</a:t>
              </a:r>
            </a:p>
          </p:txBody>
        </p:sp>
        <p:grpSp>
          <p:nvGrpSpPr>
            <p:cNvPr id="32" name="Group 31">
              <a:extLst>
                <a:ext uri="{FF2B5EF4-FFF2-40B4-BE49-F238E27FC236}">
                  <a16:creationId xmlns:a16="http://schemas.microsoft.com/office/drawing/2014/main" id="{B5E02813-27B7-5314-A443-A0227ABED2D6}"/>
                </a:ext>
              </a:extLst>
            </p:cNvPr>
            <p:cNvGrpSpPr/>
            <p:nvPr/>
          </p:nvGrpSpPr>
          <p:grpSpPr>
            <a:xfrm>
              <a:off x="4076512" y="2078571"/>
              <a:ext cx="1600200" cy="4089400"/>
              <a:chOff x="6112995" y="1752600"/>
              <a:chExt cx="1600200" cy="4089400"/>
            </a:xfrm>
          </p:grpSpPr>
          <p:pic>
            <p:nvPicPr>
              <p:cNvPr id="40" name="Picture 4" descr="https://blog.helpingadvisors.com/wp-content/uploads/2016/04/Four-pillars.png">
                <a:extLst>
                  <a:ext uri="{FF2B5EF4-FFF2-40B4-BE49-F238E27FC236}">
                    <a16:creationId xmlns:a16="http://schemas.microsoft.com/office/drawing/2014/main" id="{8B025953-988E-A434-993C-21EF20FBBB25}"/>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6112995" y="1752600"/>
                <a:ext cx="1600200" cy="408940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0">
                <a:extLst>
                  <a:ext uri="{FF2B5EF4-FFF2-40B4-BE49-F238E27FC236}">
                    <a16:creationId xmlns:a16="http://schemas.microsoft.com/office/drawing/2014/main" id="{BC8AB6A7-D6A5-9F11-F6D9-CAFF5B3D278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75902" y="4118768"/>
                <a:ext cx="1063620" cy="1063620"/>
              </a:xfrm>
              <a:prstGeom prst="rect">
                <a:avLst/>
              </a:prstGeom>
            </p:spPr>
          </p:pic>
          <p:sp>
            <p:nvSpPr>
              <p:cNvPr id="42" name="TextBox 41">
                <a:extLst>
                  <a:ext uri="{FF2B5EF4-FFF2-40B4-BE49-F238E27FC236}">
                    <a16:creationId xmlns:a16="http://schemas.microsoft.com/office/drawing/2014/main" id="{B7B7CEFB-B17E-45B6-C1BC-930B3BBC2244}"/>
                  </a:ext>
                </a:extLst>
              </p:cNvPr>
              <p:cNvSpPr txBox="1"/>
              <p:nvPr/>
            </p:nvSpPr>
            <p:spPr>
              <a:xfrm>
                <a:off x="6271624" y="2825699"/>
                <a:ext cx="1272175" cy="646331"/>
              </a:xfrm>
              <a:prstGeom prst="rect">
                <a:avLst/>
              </a:prstGeom>
              <a:noFill/>
            </p:spPr>
            <p:txBody>
              <a:bodyPr wrap="square" rtlCol="0" anchor="b">
                <a:spAutoFit/>
              </a:bodyPr>
              <a:lstStyle>
                <a:defPPr>
                  <a:defRPr lang="en-US"/>
                </a:defPPr>
                <a:lvl1pPr algn="ctr">
                  <a:defRPr b="1">
                    <a:solidFill>
                      <a:schemeClr val="bg1"/>
                    </a:solidFill>
                  </a:defRPr>
                </a:lvl1pPr>
              </a:lstStyle>
              <a:p>
                <a:r>
                  <a:rPr lang="en-US"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Increase elasticity</a:t>
                </a:r>
              </a:p>
            </p:txBody>
          </p:sp>
        </p:grpSp>
        <p:pic>
          <p:nvPicPr>
            <p:cNvPr id="33" name="Picture 4" descr="https://blog.helpingadvisors.com/wp-content/uploads/2016/04/Four-pillars.png">
              <a:extLst>
                <a:ext uri="{FF2B5EF4-FFF2-40B4-BE49-F238E27FC236}">
                  <a16:creationId xmlns:a16="http://schemas.microsoft.com/office/drawing/2014/main" id="{A8B67ED5-48B0-8EA9-CBFF-B30195D5D988}"/>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8865388" y="2070100"/>
              <a:ext cx="1600200" cy="4089400"/>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877631FD-C45B-D921-3E38-C8D5EC1B9F36}"/>
                </a:ext>
              </a:extLst>
            </p:cNvPr>
            <p:cNvSpPr txBox="1"/>
            <p:nvPr/>
          </p:nvSpPr>
          <p:spPr>
            <a:xfrm>
              <a:off x="9034784" y="3112771"/>
              <a:ext cx="1245721" cy="923330"/>
            </a:xfrm>
            <a:prstGeom prst="rect">
              <a:avLst/>
            </a:prstGeom>
            <a:noFill/>
          </p:spPr>
          <p:txBody>
            <a:bodyPr wrap="square" rtlCol="0" anchor="b">
              <a:spAutoFit/>
            </a:bodyPr>
            <a:lstStyle>
              <a:defPPr>
                <a:defRPr lang="en-US"/>
              </a:defPPr>
              <a:lvl1pPr algn="ctr">
                <a:defRPr b="1">
                  <a:solidFill>
                    <a:schemeClr val="bg1"/>
                  </a:solidFill>
                </a:defRPr>
              </a:lvl1pPr>
            </a:lstStyle>
            <a:p>
              <a:r>
                <a:rPr lang="en-US"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Optimize storage choices</a:t>
              </a:r>
            </a:p>
          </p:txBody>
        </p:sp>
        <p:pic>
          <p:nvPicPr>
            <p:cNvPr id="35" name="Picture 2" descr="https://d0.awsstatic.com/Digital%20Marketing/House/ctabox/ha_ctabox_cost-optimization-02.png">
              <a:extLst>
                <a:ext uri="{FF2B5EF4-FFF2-40B4-BE49-F238E27FC236}">
                  <a16:creationId xmlns:a16="http://schemas.microsoft.com/office/drawing/2014/main" id="{2CEF092C-0180-639B-6CD1-FD6737CF7E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22657" y="4472382"/>
              <a:ext cx="1202272" cy="1079500"/>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a:extLst>
                <a:ext uri="{FF2B5EF4-FFF2-40B4-BE49-F238E27FC236}">
                  <a16:creationId xmlns:a16="http://schemas.microsoft.com/office/drawing/2014/main" id="{CB66FF8B-DCC5-085B-F696-DE26402A86B8}"/>
                </a:ext>
              </a:extLst>
            </p:cNvPr>
            <p:cNvSpPr/>
            <p:nvPr/>
          </p:nvSpPr>
          <p:spPr>
            <a:xfrm>
              <a:off x="1447800" y="6159500"/>
              <a:ext cx="9215718" cy="262965"/>
            </a:xfrm>
            <a:prstGeom prst="rect">
              <a:avLst/>
            </a:prstGeom>
            <a:solidFill>
              <a:srgbClr val="9F9994"/>
            </a:solid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FD0E349C-1531-77F7-7F85-9700379DFD32}"/>
                </a:ext>
              </a:extLst>
            </p:cNvPr>
            <p:cNvSpPr/>
            <p:nvPr/>
          </p:nvSpPr>
          <p:spPr>
            <a:xfrm>
              <a:off x="1447800" y="1944594"/>
              <a:ext cx="9215718" cy="102086"/>
            </a:xfrm>
            <a:prstGeom prst="rect">
              <a:avLst/>
            </a:prstGeom>
            <a:solidFill>
              <a:schemeClr val="bg1">
                <a:lumMod val="95000"/>
              </a:schemeClr>
            </a:solid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81BA3CC-991C-D24D-3E7E-D7569CC4AEBA}"/>
                </a:ext>
              </a:extLst>
            </p:cNvPr>
            <p:cNvSpPr/>
            <p:nvPr/>
          </p:nvSpPr>
          <p:spPr>
            <a:xfrm>
              <a:off x="1295400" y="1350705"/>
              <a:ext cx="9525000" cy="561998"/>
            </a:xfrm>
            <a:prstGeom prst="rect">
              <a:avLst/>
            </a:prstGeom>
            <a:solidFill>
              <a:schemeClr val="bg1">
                <a:lumMod val="95000"/>
              </a:schemeClr>
            </a:solid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dirty="0">
                  <a:solidFill>
                    <a:schemeClr val="tx1"/>
                  </a:solidFill>
                  <a:effectLst>
                    <a:outerShdw blurRad="50800" dist="38100" dir="2700000" algn="tl" rotWithShape="0">
                      <a:prstClr val="black">
                        <a:alpha val="40000"/>
                      </a:prstClr>
                    </a:outerShdw>
                  </a:effectLst>
                  <a:latin typeface="Amazon Ember" panose="020B0603020204020204" pitchFamily="34" charset="0"/>
                  <a:ea typeface="Amazon Ember" panose="020B0603020204020204" pitchFamily="34" charset="0"/>
                  <a:cs typeface="Amazon Ember" panose="020B0603020204020204" pitchFamily="34" charset="0"/>
                </a:rPr>
                <a:t>Cost Optimization</a:t>
              </a:r>
            </a:p>
          </p:txBody>
        </p:sp>
        <p:pic>
          <p:nvPicPr>
            <p:cNvPr id="39" name="Picture 38">
              <a:extLst>
                <a:ext uri="{FF2B5EF4-FFF2-40B4-BE49-F238E27FC236}">
                  <a16:creationId xmlns:a16="http://schemas.microsoft.com/office/drawing/2014/main" id="{9B2181CA-B37C-2D51-1C0D-5F80A7FBAD9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043061" y="4335432"/>
              <a:ext cx="1244854" cy="1244854"/>
            </a:xfrm>
            <a:prstGeom prst="rect">
              <a:avLst/>
            </a:prstGeom>
          </p:spPr>
        </p:pic>
      </p:grpSp>
    </p:spTree>
    <p:extLst>
      <p:ext uri="{BB962C8B-B14F-4D97-AF65-F5344CB8AC3E}">
        <p14:creationId xmlns:p14="http://schemas.microsoft.com/office/powerpoint/2010/main" val="20783930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1: Right size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7">
            <a:extLst>
              <a:ext uri="{FF2B5EF4-FFF2-40B4-BE49-F238E27FC236}">
                <a16:creationId xmlns:a16="http://schemas.microsoft.com/office/drawing/2014/main" id="{54634FB4-A221-CC72-84B9-424CFA1CE166}"/>
              </a:ext>
            </a:extLst>
          </p:cNvPr>
          <p:cNvSpPr>
            <a:spLocks noGrp="1"/>
          </p:cNvSpPr>
          <p:nvPr>
            <p:ph idx="1"/>
          </p:nvPr>
        </p:nvSpPr>
        <p:spPr>
          <a:xfrm>
            <a:off x="4491116" y="1524960"/>
            <a:ext cx="7420576" cy="4663473"/>
          </a:xfrm>
        </p:spPr>
        <p:txBody>
          <a:bodyPr/>
          <a:lstStyle/>
          <a:p>
            <a:pPr defTabSz="342900">
              <a:lnSpc>
                <a:spcPct val="150000"/>
              </a:lnSpc>
              <a:spcBef>
                <a:spcPct val="20000"/>
              </a:spcBef>
              <a:buFont typeface="Wingdings" pitchFamily="2" charset="2"/>
              <a:buChar char="ü"/>
            </a:pPr>
            <a:r>
              <a:rPr lang="en-US" dirty="0">
                <a:latin typeface="Times New Roman" panose="02020603050405020304" pitchFamily="18" charset="0"/>
                <a:cs typeface="Times New Roman" panose="02020603050405020304" pitchFamily="18" charset="0"/>
              </a:rPr>
              <a:t>Provision instances to match the need </a:t>
            </a: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CPU, memory, storage, and network throughput</a:t>
            </a:r>
          </a:p>
          <a:p>
            <a:pPr lvl="1" defTabSz="342900">
              <a:lnSpc>
                <a:spcPct val="100000"/>
              </a:lnSpc>
              <a:spcBef>
                <a:spcPct val="20000"/>
              </a:spcBef>
            </a:pPr>
            <a:r>
              <a:rPr lang="en-US" sz="2000" dirty="0">
                <a:latin typeface="Times New Roman" panose="02020603050405020304" pitchFamily="18" charset="0"/>
                <a:ea typeface="Amazon Ember" panose="020B0603020204020204" pitchFamily="34" charset="0"/>
                <a:cs typeface="Times New Roman" panose="02020603050405020304" pitchFamily="18" charset="0"/>
              </a:rPr>
              <a:t>Select appropriate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instance types </a:t>
            </a:r>
            <a:r>
              <a:rPr lang="en-US" sz="2000" dirty="0">
                <a:latin typeface="Times New Roman" panose="02020603050405020304" pitchFamily="18" charset="0"/>
                <a:ea typeface="Amazon Ember" panose="020B0603020204020204" pitchFamily="34" charset="0"/>
                <a:cs typeface="Times New Roman" panose="02020603050405020304" pitchFamily="18" charset="0"/>
              </a:rPr>
              <a:t>for your use</a:t>
            </a:r>
            <a:endParaRPr lang="en-US" dirty="0">
              <a:latin typeface="Times New Roman" panose="02020603050405020304" pitchFamily="18" charset="0"/>
              <a:ea typeface="Amazon Ember" panose="020B0603020204020204" pitchFamily="34" charset="0"/>
              <a:cs typeface="Times New Roman" panose="02020603050405020304" pitchFamily="18" charset="0"/>
            </a:endParaRPr>
          </a:p>
          <a:p>
            <a:pPr defTabSz="342900">
              <a:lnSpc>
                <a:spcPct val="150000"/>
              </a:lnSpc>
              <a:spcBef>
                <a:spcPct val="20000"/>
              </a:spcBef>
              <a:buFont typeface="Wingdings" pitchFamily="2" charset="2"/>
              <a:buChar char="ü"/>
            </a:pPr>
            <a:r>
              <a:rPr lang="en-US" dirty="0">
                <a:latin typeface="Times New Roman" panose="02020603050405020304" pitchFamily="18" charset="0"/>
                <a:ea typeface="Amazon Ember" panose="020B0603020204020204" pitchFamily="34" charset="0"/>
                <a:cs typeface="Times New Roman" panose="02020603050405020304" pitchFamily="18" charset="0"/>
              </a:rPr>
              <a:t>Use Amazon CloudWatch metrics</a:t>
            </a:r>
          </a:p>
          <a:p>
            <a:pPr lvl="1" defTabSz="342900">
              <a:lnSpc>
                <a:spcPct val="100000"/>
              </a:lnSpc>
              <a:spcBef>
                <a:spcPct val="20000"/>
              </a:spcBef>
            </a:pPr>
            <a:r>
              <a:rPr lang="en-US" sz="2000" dirty="0">
                <a:latin typeface="Times New Roman" panose="02020603050405020304" pitchFamily="18" charset="0"/>
                <a:ea typeface="Amazon Ember" panose="020B0603020204020204" pitchFamily="34" charset="0"/>
                <a:cs typeface="Times New Roman" panose="02020603050405020304" pitchFamily="18" charset="0"/>
              </a:rPr>
              <a:t>How idle are instances? When?</a:t>
            </a:r>
          </a:p>
          <a:p>
            <a:pPr lvl="1" defTabSz="342900">
              <a:lnSpc>
                <a:spcPct val="100000"/>
              </a:lnSpc>
              <a:spcBef>
                <a:spcPct val="20000"/>
              </a:spcBef>
            </a:pPr>
            <a:r>
              <a:rPr lang="en-US" sz="2000" dirty="0">
                <a:latin typeface="Times New Roman" panose="02020603050405020304" pitchFamily="18" charset="0"/>
                <a:ea typeface="Amazon Ember" panose="020B0603020204020204" pitchFamily="34" charset="0"/>
                <a:cs typeface="Times New Roman" panose="02020603050405020304" pitchFamily="18" charset="0"/>
              </a:rPr>
              <a:t>Downsize instances</a:t>
            </a:r>
          </a:p>
          <a:p>
            <a:pPr defTabSz="342900">
              <a:lnSpc>
                <a:spcPct val="150000"/>
              </a:lnSpc>
              <a:spcBef>
                <a:spcPct val="20000"/>
              </a:spcBef>
              <a:buFont typeface="Wingdings" pitchFamily="2" charset="2"/>
              <a:buChar char="ü"/>
            </a:pPr>
            <a:r>
              <a:rPr lang="en-US" dirty="0">
                <a:latin typeface="Times New Roman" panose="02020603050405020304" pitchFamily="18" charset="0"/>
                <a:ea typeface="Amazon Ember" panose="020B0603020204020204" pitchFamily="34" charset="0"/>
                <a:cs typeface="Times New Roman" panose="02020603050405020304" pitchFamily="18" charset="0"/>
              </a:rPr>
              <a:t>Best practice: Right size, then reserve</a:t>
            </a:r>
            <a:endParaRPr lang="en-US" dirty="0">
              <a:latin typeface="Times New Roman" panose="02020603050405020304" pitchFamily="18" charset="0"/>
              <a:cs typeface="Times New Roman" panose="02020603050405020304" pitchFamily="18" charset="0"/>
            </a:endParaRPr>
          </a:p>
        </p:txBody>
      </p:sp>
      <p:grpSp>
        <p:nvGrpSpPr>
          <p:cNvPr id="5" name="Group 4">
            <a:extLst>
              <a:ext uri="{FF2B5EF4-FFF2-40B4-BE49-F238E27FC236}">
                <a16:creationId xmlns:a16="http://schemas.microsoft.com/office/drawing/2014/main" id="{98584F88-F367-4ACA-B2E7-7FB0F2D308E8}"/>
              </a:ext>
              <a:ext uri="{C183D7F6-B498-43B3-948B-1728B52AA6E4}">
                <adec:decorative xmlns:adec="http://schemas.microsoft.com/office/drawing/2017/decorative" val="1"/>
              </a:ext>
            </a:extLst>
          </p:cNvPr>
          <p:cNvGrpSpPr/>
          <p:nvPr/>
        </p:nvGrpSpPr>
        <p:grpSpPr>
          <a:xfrm>
            <a:off x="807913" y="1746478"/>
            <a:ext cx="3476491" cy="3295302"/>
            <a:chOff x="419567" y="1775998"/>
            <a:chExt cx="3476491" cy="3295302"/>
          </a:xfrm>
        </p:grpSpPr>
        <p:sp>
          <p:nvSpPr>
            <p:cNvPr id="8" name="TextBox 7">
              <a:extLst>
                <a:ext uri="{FF2B5EF4-FFF2-40B4-BE49-F238E27FC236}">
                  <a16:creationId xmlns:a16="http://schemas.microsoft.com/office/drawing/2014/main" id="{2153502C-156A-BA96-CD49-E0524F59E4B2}"/>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rgbClr val="E97D11"/>
                  </a:solidFill>
                  <a:latin typeface="Times New Roman" panose="02020603050405020304" pitchFamily="18" charset="0"/>
                  <a:ea typeface="Amazon Ember" panose="020B0603020204020204" pitchFamily="34" charset="0"/>
                  <a:cs typeface="Times New Roman" panose="02020603050405020304" pitchFamily="18" charset="0"/>
                </a:rPr>
                <a:t>1. Right size</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10" name="Straight Connector 9">
              <a:extLst>
                <a:ext uri="{FF2B5EF4-FFF2-40B4-BE49-F238E27FC236}">
                  <a16:creationId xmlns:a16="http://schemas.microsoft.com/office/drawing/2014/main" id="{10C013B3-0A1B-BA43-7872-D9B1A314199C}"/>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11" name="Group 10">
              <a:extLst>
                <a:ext uri="{FF2B5EF4-FFF2-40B4-BE49-F238E27FC236}">
                  <a16:creationId xmlns:a16="http://schemas.microsoft.com/office/drawing/2014/main" id="{894D9B35-A1A9-1164-0C88-E16D41FB8408}"/>
                </a:ext>
              </a:extLst>
            </p:cNvPr>
            <p:cNvGrpSpPr/>
            <p:nvPr/>
          </p:nvGrpSpPr>
          <p:grpSpPr>
            <a:xfrm>
              <a:off x="3299420" y="2192748"/>
              <a:ext cx="596638" cy="646331"/>
              <a:chOff x="2997997" y="2209302"/>
              <a:chExt cx="596638" cy="646331"/>
            </a:xfrm>
          </p:grpSpPr>
          <p:sp>
            <p:nvSpPr>
              <p:cNvPr id="24" name="TextBox 23">
                <a:extLst>
                  <a:ext uri="{FF2B5EF4-FFF2-40B4-BE49-F238E27FC236}">
                    <a16:creationId xmlns:a16="http://schemas.microsoft.com/office/drawing/2014/main" id="{BC25A2B5-03BA-4E9D-C184-05BBDB0A63A3}"/>
                  </a:ext>
                </a:extLst>
              </p:cNvPr>
              <p:cNvSpPr txBox="1"/>
              <p:nvPr/>
            </p:nvSpPr>
            <p:spPr>
              <a:xfrm>
                <a:off x="2997997" y="2209302"/>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EDE8D634-A829-D29B-41BE-6E4B26FFB4DB}"/>
                  </a:ext>
                </a:extLst>
              </p:cNvPr>
              <p:cNvSpPr txBox="1"/>
              <p:nvPr/>
            </p:nvSpPr>
            <p:spPr>
              <a:xfrm>
                <a:off x="3016763" y="2268130"/>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pic>
          <p:nvPicPr>
            <p:cNvPr id="15" name="Picture 14">
              <a:extLst>
                <a:ext uri="{FF2B5EF4-FFF2-40B4-BE49-F238E27FC236}">
                  <a16:creationId xmlns:a16="http://schemas.microsoft.com/office/drawing/2014/main" id="{D80D3EFA-76E6-7809-5917-18D1B867DC0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06444" y="3810128"/>
              <a:ext cx="1261172" cy="1261172"/>
            </a:xfrm>
            <a:prstGeom prst="rect">
              <a:avLst/>
            </a:prstGeom>
          </p:spPr>
        </p:pic>
        <p:sp>
          <p:nvSpPr>
            <p:cNvPr id="16" name="TextBox 15">
              <a:extLst>
                <a:ext uri="{FF2B5EF4-FFF2-40B4-BE49-F238E27FC236}">
                  <a16:creationId xmlns:a16="http://schemas.microsoft.com/office/drawing/2014/main" id="{F9850EEC-0C88-C76B-F13C-52BF3D70916D}"/>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spTree>
    <p:extLst>
      <p:ext uri="{BB962C8B-B14F-4D97-AF65-F5344CB8AC3E}">
        <p14:creationId xmlns:p14="http://schemas.microsoft.com/office/powerpoint/2010/main" val="5926395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2: Increase elasticity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23" name="Content Placeholder 7">
            <a:extLst>
              <a:ext uri="{FF2B5EF4-FFF2-40B4-BE49-F238E27FC236}">
                <a16:creationId xmlns:a16="http://schemas.microsoft.com/office/drawing/2014/main" id="{86616C0F-7E16-6C85-ECE1-FC7F89FA5E24}"/>
              </a:ext>
            </a:extLst>
          </p:cNvPr>
          <p:cNvSpPr>
            <a:spLocks noGrp="1"/>
          </p:cNvSpPr>
          <p:nvPr>
            <p:ph idx="1"/>
          </p:nvPr>
        </p:nvSpPr>
        <p:spPr>
          <a:xfrm>
            <a:off x="4211799" y="1583954"/>
            <a:ext cx="7699893" cy="4663473"/>
          </a:xfrm>
        </p:spPr>
        <p:txBody>
          <a:bodyPr/>
          <a:lstStyle/>
          <a:p>
            <a:pPr defTabSz="342900">
              <a:lnSpc>
                <a:spcPct val="100000"/>
              </a:lnSpc>
              <a:spcBef>
                <a:spcPct val="20000"/>
              </a:spcBef>
              <a:buFont typeface="Wingdings" pitchFamily="2" charset="2"/>
              <a:buChar char="ü"/>
            </a:pPr>
            <a:r>
              <a:rPr lang="en-US" sz="2400" b="1" dirty="0">
                <a:solidFill>
                  <a:schemeClr val="accent5"/>
                </a:solidFill>
                <a:latin typeface="Times New Roman" panose="02020603050405020304" pitchFamily="18" charset="0"/>
                <a:cs typeface="Times New Roman" panose="02020603050405020304" pitchFamily="18" charset="0"/>
              </a:rPr>
              <a:t>Stop</a:t>
            </a:r>
            <a:r>
              <a:rPr lang="en-US" sz="2400" dirty="0">
                <a:latin typeface="Times New Roman" panose="02020603050405020304" pitchFamily="18" charset="0"/>
                <a:cs typeface="Times New Roman" panose="02020603050405020304" pitchFamily="18" charset="0"/>
              </a:rPr>
              <a:t> or </a:t>
            </a:r>
            <a:r>
              <a:rPr lang="en-US" sz="2400" b="1" dirty="0">
                <a:solidFill>
                  <a:schemeClr val="accent5"/>
                </a:solidFill>
                <a:latin typeface="Times New Roman" panose="02020603050405020304" pitchFamily="18" charset="0"/>
                <a:cs typeface="Times New Roman" panose="02020603050405020304" pitchFamily="18" charset="0"/>
              </a:rPr>
              <a:t>hibernate</a:t>
            </a:r>
            <a:r>
              <a:rPr lang="en-US" sz="2400" dirty="0">
                <a:latin typeface="Times New Roman" panose="02020603050405020304" pitchFamily="18" charset="0"/>
                <a:cs typeface="Times New Roman" panose="02020603050405020304" pitchFamily="18" charset="0"/>
              </a:rPr>
              <a:t> Amazon EBS-backed instances that are not actively in use</a:t>
            </a: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Example: non-production development or test instances</a:t>
            </a:r>
          </a:p>
          <a:p>
            <a:pPr lvl="1" defTabSz="342900">
              <a:lnSpc>
                <a:spcPct val="100000"/>
              </a:lnSpc>
              <a:spcBef>
                <a:spcPct val="20000"/>
              </a:spcBef>
            </a:pPr>
            <a:endParaRPr lang="en-US"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Use</a:t>
            </a:r>
            <a:r>
              <a:rPr lang="en-US" sz="2400" b="1" dirty="0">
                <a:solidFill>
                  <a:schemeClr val="accent5"/>
                </a:solidFill>
                <a:latin typeface="Times New Roman" panose="02020603050405020304" pitchFamily="18" charset="0"/>
                <a:cs typeface="Times New Roman" panose="02020603050405020304" pitchFamily="18" charset="0"/>
              </a:rPr>
              <a:t> automatic scaling </a:t>
            </a:r>
            <a:r>
              <a:rPr lang="en-US" sz="2400" dirty="0">
                <a:latin typeface="Times New Roman" panose="02020603050405020304" pitchFamily="18" charset="0"/>
                <a:cs typeface="Times New Roman" panose="02020603050405020304" pitchFamily="18" charset="0"/>
              </a:rPr>
              <a:t>to match needs based on usage </a:t>
            </a: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Automated and time-based elasticity</a:t>
            </a:r>
          </a:p>
          <a:p>
            <a:pPr defTabSz="342900">
              <a:lnSpc>
                <a:spcPct val="100000"/>
              </a:lnSpc>
              <a:spcBef>
                <a:spcPct val="20000"/>
              </a:spcBef>
              <a:buFont typeface="Wingdings" pitchFamily="2" charset="2"/>
              <a:buChar char="ü"/>
            </a:pPr>
            <a:endParaRPr lang="en-US" sz="2400" dirty="0">
              <a:latin typeface="Times New Roman" panose="02020603050405020304" pitchFamily="18" charset="0"/>
              <a:cs typeface="Times New Roman" panose="02020603050405020304" pitchFamily="18" charset="0"/>
            </a:endParaRPr>
          </a:p>
          <a:p>
            <a:pPr marL="0" indent="0" defTabSz="342900">
              <a:lnSpc>
                <a:spcPct val="150000"/>
              </a:lnSpc>
              <a:spcBef>
                <a:spcPct val="20000"/>
              </a:spcBef>
              <a:buNone/>
            </a:pPr>
            <a:endParaRPr lang="en-US" sz="2400" dirty="0">
              <a:latin typeface="Times New Roman" panose="02020603050405020304" pitchFamily="18" charset="0"/>
              <a:cs typeface="Times New Roman" panose="02020603050405020304" pitchFamily="18" charset="0"/>
            </a:endParaRPr>
          </a:p>
        </p:txBody>
      </p:sp>
      <p:grpSp>
        <p:nvGrpSpPr>
          <p:cNvPr id="28" name="Group 27" descr="graphic shows the four pillars with pillar 2 highlighted: Increase Elasticity">
            <a:extLst>
              <a:ext uri="{FF2B5EF4-FFF2-40B4-BE49-F238E27FC236}">
                <a16:creationId xmlns:a16="http://schemas.microsoft.com/office/drawing/2014/main" id="{BD5183CF-AEF8-B0A3-3AF4-AD2C9B33ECA8}"/>
              </a:ext>
            </a:extLst>
          </p:cNvPr>
          <p:cNvGrpSpPr/>
          <p:nvPr/>
        </p:nvGrpSpPr>
        <p:grpSpPr>
          <a:xfrm>
            <a:off x="807913" y="1805472"/>
            <a:ext cx="3476491" cy="3144180"/>
            <a:chOff x="419567" y="1775998"/>
            <a:chExt cx="3476491" cy="3144180"/>
          </a:xfrm>
        </p:grpSpPr>
        <p:grpSp>
          <p:nvGrpSpPr>
            <p:cNvPr id="29" name="Group 28">
              <a:extLst>
                <a:ext uri="{FF2B5EF4-FFF2-40B4-BE49-F238E27FC236}">
                  <a16:creationId xmlns:a16="http://schemas.microsoft.com/office/drawing/2014/main" id="{8819D8AD-35CF-9629-CD1C-19627A0C87A4}"/>
                </a:ext>
                <a:ext uri="{C183D7F6-B498-43B3-948B-1728B52AA6E4}">
                  <adec:decorative xmlns:adec="http://schemas.microsoft.com/office/drawing/2017/decorative" val="1"/>
                </a:ext>
              </a:extLst>
            </p:cNvPr>
            <p:cNvGrpSpPr/>
            <p:nvPr/>
          </p:nvGrpSpPr>
          <p:grpSpPr>
            <a:xfrm>
              <a:off x="419567" y="1775998"/>
              <a:ext cx="3476491" cy="2491202"/>
              <a:chOff x="419567" y="1775998"/>
              <a:chExt cx="3476491" cy="2491202"/>
            </a:xfrm>
          </p:grpSpPr>
          <p:sp>
            <p:nvSpPr>
              <p:cNvPr id="31" name="TextBox 30">
                <a:extLst>
                  <a:ext uri="{FF2B5EF4-FFF2-40B4-BE49-F238E27FC236}">
                    <a16:creationId xmlns:a16="http://schemas.microsoft.com/office/drawing/2014/main" id="{7DE8527D-CF2A-5421-4797-996D807E5863}"/>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1. Right-Size</a:t>
                </a:r>
              </a:p>
              <a:p>
                <a:pPr algn="r"/>
                <a:r>
                  <a:rPr lang="en-US" sz="2000" dirty="0">
                    <a:solidFill>
                      <a:srgbClr val="FF9B29"/>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32" name="Straight Connector 31">
                <a:extLst>
                  <a:ext uri="{FF2B5EF4-FFF2-40B4-BE49-F238E27FC236}">
                    <a16:creationId xmlns:a16="http://schemas.microsoft.com/office/drawing/2014/main" id="{40FC124E-0C21-AD98-51D9-5B8E492974D4}"/>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33" name="Group 32">
                <a:extLst>
                  <a:ext uri="{FF2B5EF4-FFF2-40B4-BE49-F238E27FC236}">
                    <a16:creationId xmlns:a16="http://schemas.microsoft.com/office/drawing/2014/main" id="{4E7765A3-F245-1EAE-067C-9FD46A82DD05}"/>
                  </a:ext>
                </a:extLst>
              </p:cNvPr>
              <p:cNvGrpSpPr/>
              <p:nvPr/>
            </p:nvGrpSpPr>
            <p:grpSpPr>
              <a:xfrm>
                <a:off x="3299420" y="2539585"/>
                <a:ext cx="596638" cy="646331"/>
                <a:chOff x="2997997" y="2556139"/>
                <a:chExt cx="596638" cy="646331"/>
              </a:xfrm>
            </p:grpSpPr>
            <p:sp>
              <p:nvSpPr>
                <p:cNvPr id="35" name="TextBox 34">
                  <a:extLst>
                    <a:ext uri="{FF2B5EF4-FFF2-40B4-BE49-F238E27FC236}">
                      <a16:creationId xmlns:a16="http://schemas.microsoft.com/office/drawing/2014/main" id="{63E6B879-D60B-1895-7EB8-E6324C273D34}"/>
                    </a:ext>
                  </a:extLst>
                </p:cNvPr>
                <p:cNvSpPr txBox="1"/>
                <p:nvPr/>
              </p:nvSpPr>
              <p:spPr>
                <a:xfrm>
                  <a:off x="2997997" y="2556139"/>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F2D763E6-7866-C130-95E8-A12F9D7542BE}"/>
                    </a:ext>
                  </a:extLst>
                </p:cNvPr>
                <p:cNvSpPr txBox="1"/>
                <p:nvPr/>
              </p:nvSpPr>
              <p:spPr>
                <a:xfrm>
                  <a:off x="3016763" y="2614968"/>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sp>
            <p:nvSpPr>
              <p:cNvPr id="34" name="TextBox 33">
                <a:extLst>
                  <a:ext uri="{FF2B5EF4-FFF2-40B4-BE49-F238E27FC236}">
                    <a16:creationId xmlns:a16="http://schemas.microsoft.com/office/drawing/2014/main" id="{C54DFACA-613F-342D-3AFD-D07C815D55C6}"/>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pic>
          <p:nvPicPr>
            <p:cNvPr id="30" name="Picture 29">
              <a:extLst>
                <a:ext uri="{FF2B5EF4-FFF2-40B4-BE49-F238E27FC236}">
                  <a16:creationId xmlns:a16="http://schemas.microsoft.com/office/drawing/2014/main" id="{E4C6D3F5-493B-05A0-1E4F-C514F6E0072B}"/>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45640" y="3856558"/>
              <a:ext cx="1063620" cy="1063620"/>
            </a:xfrm>
            <a:prstGeom prst="rect">
              <a:avLst/>
            </a:prstGeom>
          </p:spPr>
        </p:pic>
      </p:grpSp>
    </p:spTree>
    <p:extLst>
      <p:ext uri="{BB962C8B-B14F-4D97-AF65-F5344CB8AC3E}">
        <p14:creationId xmlns:p14="http://schemas.microsoft.com/office/powerpoint/2010/main" val="10188134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3: Optimal pricing model</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8" name="Content Placeholder 7">
            <a:extLst>
              <a:ext uri="{FF2B5EF4-FFF2-40B4-BE49-F238E27FC236}">
                <a16:creationId xmlns:a16="http://schemas.microsoft.com/office/drawing/2014/main" id="{AB7CF2DF-8522-A55D-6786-62D29A3C0454}"/>
              </a:ext>
            </a:extLst>
          </p:cNvPr>
          <p:cNvSpPr>
            <a:spLocks noGrp="1"/>
          </p:cNvSpPr>
          <p:nvPr>
            <p:ph idx="1"/>
          </p:nvPr>
        </p:nvSpPr>
        <p:spPr>
          <a:xfrm>
            <a:off x="3694079" y="1554480"/>
            <a:ext cx="8184765" cy="4663473"/>
          </a:xfrm>
        </p:spPr>
        <p:txBody>
          <a:bodyPr/>
          <a:lstStyle/>
          <a:p>
            <a:pPr defTabSz="342900">
              <a:lnSpc>
                <a:spcPct val="15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Leverage the right pricing model for your use case</a:t>
            </a:r>
          </a:p>
          <a:p>
            <a:pPr lvl="1" defTabSz="342900">
              <a:lnSpc>
                <a:spcPct val="150000"/>
              </a:lnSpc>
              <a:spcBef>
                <a:spcPct val="20000"/>
              </a:spcBef>
            </a:pPr>
            <a:r>
              <a:rPr lang="en-US" sz="2000" dirty="0">
                <a:latin typeface="Times New Roman" panose="02020603050405020304" pitchFamily="18" charset="0"/>
                <a:cs typeface="Times New Roman" panose="02020603050405020304" pitchFamily="18" charset="0"/>
              </a:rPr>
              <a:t>Consider your usage patterns </a:t>
            </a:r>
          </a:p>
          <a:p>
            <a:pPr defTabSz="342900">
              <a:lnSpc>
                <a:spcPct val="15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Optimize and </a:t>
            </a:r>
            <a:r>
              <a:rPr lang="en-US" sz="2400" i="1" dirty="0">
                <a:latin typeface="Times New Roman" panose="02020603050405020304" pitchFamily="18" charset="0"/>
                <a:cs typeface="Times New Roman" panose="02020603050405020304" pitchFamily="18" charset="0"/>
              </a:rPr>
              <a:t>combine</a:t>
            </a:r>
            <a:r>
              <a:rPr lang="en-US" sz="2400" dirty="0">
                <a:latin typeface="Times New Roman" panose="02020603050405020304" pitchFamily="18" charset="0"/>
                <a:cs typeface="Times New Roman" panose="02020603050405020304" pitchFamily="18" charset="0"/>
              </a:rPr>
              <a:t> purchase types</a:t>
            </a:r>
          </a:p>
          <a:p>
            <a:pPr defTabSz="342900">
              <a:lnSpc>
                <a:spcPct val="15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Examples:</a:t>
            </a:r>
            <a:endParaRPr lang="en-US" sz="2000" dirty="0">
              <a:latin typeface="Times New Roman" panose="02020603050405020304" pitchFamily="18" charset="0"/>
              <a:cs typeface="Times New Roman" panose="02020603050405020304" pitchFamily="18" charset="0"/>
            </a:endParaRP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Use </a:t>
            </a:r>
            <a:r>
              <a:rPr lang="en-US" sz="2000" b="1" dirty="0">
                <a:solidFill>
                  <a:schemeClr val="accent5"/>
                </a:solidFill>
                <a:latin typeface="Times New Roman" panose="02020603050405020304" pitchFamily="18" charset="0"/>
                <a:cs typeface="Times New Roman" panose="02020603050405020304" pitchFamily="18" charset="0"/>
              </a:rPr>
              <a:t>On-Demand Instance</a:t>
            </a:r>
            <a:r>
              <a:rPr lang="en-US" sz="2000" dirty="0">
                <a:latin typeface="Times New Roman" panose="02020603050405020304" pitchFamily="18" charset="0"/>
                <a:cs typeface="Times New Roman" panose="02020603050405020304" pitchFamily="18" charset="0"/>
              </a:rPr>
              <a:t> and </a:t>
            </a:r>
            <a:r>
              <a:rPr lang="en-US" sz="2000" b="1" dirty="0">
                <a:solidFill>
                  <a:schemeClr val="accent5"/>
                </a:solidFill>
                <a:latin typeface="Times New Roman" panose="02020603050405020304" pitchFamily="18" charset="0"/>
                <a:cs typeface="Times New Roman" panose="02020603050405020304" pitchFamily="18" charset="0"/>
              </a:rPr>
              <a:t>Spot</a:t>
            </a:r>
            <a:r>
              <a:rPr lang="en-US" sz="2000" dirty="0">
                <a:latin typeface="Times New Roman" panose="02020603050405020304" pitchFamily="18" charset="0"/>
                <a:cs typeface="Times New Roman" panose="02020603050405020304" pitchFamily="18" charset="0"/>
              </a:rPr>
              <a:t> </a:t>
            </a:r>
            <a:r>
              <a:rPr lang="en-US" sz="2000" b="1" dirty="0">
                <a:solidFill>
                  <a:schemeClr val="accent5"/>
                </a:solidFill>
                <a:latin typeface="Times New Roman" panose="02020603050405020304" pitchFamily="18" charset="0"/>
                <a:cs typeface="Times New Roman" panose="02020603050405020304" pitchFamily="18" charset="0"/>
              </a:rPr>
              <a:t>Instances</a:t>
            </a:r>
            <a:r>
              <a:rPr lang="en-US" sz="2000" dirty="0">
                <a:latin typeface="Times New Roman" panose="02020603050405020304" pitchFamily="18" charset="0"/>
                <a:cs typeface="Times New Roman" panose="02020603050405020304" pitchFamily="18" charset="0"/>
              </a:rPr>
              <a:t> for variable workloads</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Use </a:t>
            </a:r>
            <a:r>
              <a:rPr lang="en-US" sz="2000" b="1" dirty="0">
                <a:solidFill>
                  <a:schemeClr val="accent5"/>
                </a:solidFill>
                <a:latin typeface="Times New Roman" panose="02020603050405020304" pitchFamily="18" charset="0"/>
                <a:cs typeface="Times New Roman" panose="02020603050405020304" pitchFamily="18" charset="0"/>
              </a:rPr>
              <a:t>Reserved Instances</a:t>
            </a:r>
            <a:r>
              <a:rPr lang="en-US" sz="2000" dirty="0">
                <a:latin typeface="Times New Roman" panose="02020603050405020304" pitchFamily="18" charset="0"/>
                <a:cs typeface="Times New Roman" panose="02020603050405020304" pitchFamily="18" charset="0"/>
              </a:rPr>
              <a:t> for predictable workloads</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Consider serverless solutions (AWS Lambda)</a:t>
            </a:r>
            <a:endParaRPr lang="en-US" sz="2600"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8E21B4E-BE49-630E-4695-253B5D3986F4}"/>
              </a:ext>
              <a:ext uri="{C183D7F6-B498-43B3-948B-1728B52AA6E4}">
                <adec:decorative xmlns:adec="http://schemas.microsoft.com/office/drawing/2017/decorative" val="1"/>
              </a:ext>
            </a:extLst>
          </p:cNvPr>
          <p:cNvGrpSpPr/>
          <p:nvPr/>
        </p:nvGrpSpPr>
        <p:grpSpPr>
          <a:xfrm>
            <a:off x="560262" y="1789158"/>
            <a:ext cx="3274512" cy="3283788"/>
            <a:chOff x="419567" y="1775998"/>
            <a:chExt cx="3476491" cy="3283788"/>
          </a:xfrm>
        </p:grpSpPr>
        <p:grpSp>
          <p:nvGrpSpPr>
            <p:cNvPr id="11" name="Group 10">
              <a:extLst>
                <a:ext uri="{FF2B5EF4-FFF2-40B4-BE49-F238E27FC236}">
                  <a16:creationId xmlns:a16="http://schemas.microsoft.com/office/drawing/2014/main" id="{2A6C4333-838E-2290-2ED7-FCA6C6033635}"/>
                </a:ext>
              </a:extLst>
            </p:cNvPr>
            <p:cNvGrpSpPr/>
            <p:nvPr/>
          </p:nvGrpSpPr>
          <p:grpSpPr>
            <a:xfrm>
              <a:off x="419567" y="1775998"/>
              <a:ext cx="3476491" cy="2491202"/>
              <a:chOff x="419567" y="1775998"/>
              <a:chExt cx="3476491" cy="2491202"/>
            </a:xfrm>
          </p:grpSpPr>
          <p:sp>
            <p:nvSpPr>
              <p:cNvPr id="16" name="TextBox 15">
                <a:extLst>
                  <a:ext uri="{FF2B5EF4-FFF2-40B4-BE49-F238E27FC236}">
                    <a16:creationId xmlns:a16="http://schemas.microsoft.com/office/drawing/2014/main" id="{E89B9D88-EF6E-D965-1160-18A901CF9EDA}"/>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1. Right-Size</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rgbClr val="FF9B29"/>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21" name="Straight Connector 20">
                <a:extLst>
                  <a:ext uri="{FF2B5EF4-FFF2-40B4-BE49-F238E27FC236}">
                    <a16:creationId xmlns:a16="http://schemas.microsoft.com/office/drawing/2014/main" id="{8A9219E7-9B01-D86F-922D-3613DE904758}"/>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22" name="Group 21">
                <a:extLst>
                  <a:ext uri="{FF2B5EF4-FFF2-40B4-BE49-F238E27FC236}">
                    <a16:creationId xmlns:a16="http://schemas.microsoft.com/office/drawing/2014/main" id="{44AE5326-6C68-72FE-27F6-370FC0371C2A}"/>
                  </a:ext>
                </a:extLst>
              </p:cNvPr>
              <p:cNvGrpSpPr/>
              <p:nvPr/>
            </p:nvGrpSpPr>
            <p:grpSpPr>
              <a:xfrm>
                <a:off x="3299420" y="2844385"/>
                <a:ext cx="596638" cy="646331"/>
                <a:chOff x="2997997" y="2860939"/>
                <a:chExt cx="596638" cy="646331"/>
              </a:xfrm>
            </p:grpSpPr>
            <p:sp>
              <p:nvSpPr>
                <p:cNvPr id="27" name="TextBox 26">
                  <a:extLst>
                    <a:ext uri="{FF2B5EF4-FFF2-40B4-BE49-F238E27FC236}">
                      <a16:creationId xmlns:a16="http://schemas.microsoft.com/office/drawing/2014/main" id="{19E9920E-99DF-9AD1-A38A-63762C33545D}"/>
                    </a:ext>
                  </a:extLst>
                </p:cNvPr>
                <p:cNvSpPr txBox="1"/>
                <p:nvPr/>
              </p:nvSpPr>
              <p:spPr>
                <a:xfrm>
                  <a:off x="2997997" y="2860939"/>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37" name="TextBox 36">
                  <a:extLst>
                    <a:ext uri="{FF2B5EF4-FFF2-40B4-BE49-F238E27FC236}">
                      <a16:creationId xmlns:a16="http://schemas.microsoft.com/office/drawing/2014/main" id="{1B5A5C9D-C94B-AADE-A6B3-A3ED52C42B46}"/>
                    </a:ext>
                  </a:extLst>
                </p:cNvPr>
                <p:cNvSpPr txBox="1"/>
                <p:nvPr/>
              </p:nvSpPr>
              <p:spPr>
                <a:xfrm>
                  <a:off x="3016763" y="2919767"/>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sp>
            <p:nvSpPr>
              <p:cNvPr id="24" name="TextBox 23">
                <a:extLst>
                  <a:ext uri="{FF2B5EF4-FFF2-40B4-BE49-F238E27FC236}">
                    <a16:creationId xmlns:a16="http://schemas.microsoft.com/office/drawing/2014/main" id="{A9628A0B-8410-0879-71B1-AC5786DA782F}"/>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pic>
          <p:nvPicPr>
            <p:cNvPr id="15" name="Picture 2" descr="https://d0.awsstatic.com/Digital%20Marketing/House/ctabox/ha_ctabox_cost-optimization-02.png">
              <a:extLst>
                <a:ext uri="{FF2B5EF4-FFF2-40B4-BE49-F238E27FC236}">
                  <a16:creationId xmlns:a16="http://schemas.microsoft.com/office/drawing/2014/main" id="{BEFD2204-E146-7E67-40C9-E72BBFB636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9020" y="3701155"/>
              <a:ext cx="1729166" cy="135863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7988565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4: Optimize storage choices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Content Placeholder 7">
            <a:extLst>
              <a:ext uri="{FF2B5EF4-FFF2-40B4-BE49-F238E27FC236}">
                <a16:creationId xmlns:a16="http://schemas.microsoft.com/office/drawing/2014/main" id="{D50996DB-E0E5-DE9E-6D7B-090A2264D54C}"/>
              </a:ext>
            </a:extLst>
          </p:cNvPr>
          <p:cNvSpPr>
            <a:spLocks noGrp="1"/>
          </p:cNvSpPr>
          <p:nvPr>
            <p:ph idx="1"/>
          </p:nvPr>
        </p:nvSpPr>
        <p:spPr>
          <a:xfrm>
            <a:off x="3784508" y="1490838"/>
            <a:ext cx="8203383" cy="4663473"/>
          </a:xfrm>
        </p:spPr>
        <p:txBody>
          <a:bodyPr/>
          <a:lstStyle/>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Reduce costs while maintaining storage performance and availability</a:t>
            </a:r>
          </a:p>
          <a:p>
            <a:pPr lvl="1"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Resize EBS volumes</a:t>
            </a:r>
          </a:p>
          <a:p>
            <a:pPr lvl="1"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Change EBS volume types</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Can you meet performance requirements with less expensive storage?</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Example: </a:t>
            </a:r>
            <a:r>
              <a:rPr lang="en-US" sz="1600" b="1" dirty="0">
                <a:solidFill>
                  <a:schemeClr val="accent5"/>
                </a:solidFill>
                <a:latin typeface="Times New Roman" panose="02020603050405020304" pitchFamily="18" charset="0"/>
                <a:cs typeface="Times New Roman" panose="02020603050405020304" pitchFamily="18" charset="0"/>
              </a:rPr>
              <a:t>Amazon EBS Throughput Optimized HDD (st1)</a:t>
            </a:r>
            <a:r>
              <a:rPr lang="en-US" sz="1600" dirty="0">
                <a:latin typeface="Times New Roman" panose="02020603050405020304" pitchFamily="18" charset="0"/>
                <a:cs typeface="Times New Roman" panose="02020603050405020304" pitchFamily="18" charset="0"/>
              </a:rPr>
              <a:t> storage typically costs half as much as the default </a:t>
            </a:r>
            <a:r>
              <a:rPr lang="en-US" sz="1600" b="1" dirty="0">
                <a:solidFill>
                  <a:schemeClr val="accent5"/>
                </a:solidFill>
                <a:latin typeface="Times New Roman" panose="02020603050405020304" pitchFamily="18" charset="0"/>
                <a:cs typeface="Times New Roman" panose="02020603050405020304" pitchFamily="18" charset="0"/>
              </a:rPr>
              <a:t>General Purpose SSD (gp2)</a:t>
            </a:r>
            <a:r>
              <a:rPr lang="en-US" sz="1600" dirty="0">
                <a:latin typeface="Times New Roman" panose="02020603050405020304" pitchFamily="18" charset="0"/>
                <a:cs typeface="Times New Roman" panose="02020603050405020304" pitchFamily="18" charset="0"/>
              </a:rPr>
              <a:t> storage option.</a:t>
            </a:r>
          </a:p>
          <a:p>
            <a:pPr lvl="2"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Delete EBS snapshots that are no longer needed</a:t>
            </a:r>
          </a:p>
          <a:p>
            <a:pPr lvl="1"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Identify the most appropriate destination for specific types of data</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Does the application need the instance to reside on Amazon EBS?</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Amazon S3 storage options with lifecycle policies can reduce costs</a:t>
            </a:r>
          </a:p>
        </p:txBody>
      </p:sp>
      <p:grpSp>
        <p:nvGrpSpPr>
          <p:cNvPr id="23" name="Group 22">
            <a:extLst>
              <a:ext uri="{FF2B5EF4-FFF2-40B4-BE49-F238E27FC236}">
                <a16:creationId xmlns:a16="http://schemas.microsoft.com/office/drawing/2014/main" id="{3997D2AA-8CD6-75DB-25EB-1A2DD6CF7A7A}"/>
              </a:ext>
              <a:ext uri="{C183D7F6-B498-43B3-948B-1728B52AA6E4}">
                <adec:decorative xmlns:adec="http://schemas.microsoft.com/office/drawing/2017/decorative" val="1"/>
              </a:ext>
            </a:extLst>
          </p:cNvPr>
          <p:cNvGrpSpPr/>
          <p:nvPr/>
        </p:nvGrpSpPr>
        <p:grpSpPr>
          <a:xfrm>
            <a:off x="491230" y="1857496"/>
            <a:ext cx="3476491" cy="3219514"/>
            <a:chOff x="419567" y="1775998"/>
            <a:chExt cx="3476491" cy="3219514"/>
          </a:xfrm>
        </p:grpSpPr>
        <p:grpSp>
          <p:nvGrpSpPr>
            <p:cNvPr id="28" name="Group 27">
              <a:extLst>
                <a:ext uri="{FF2B5EF4-FFF2-40B4-BE49-F238E27FC236}">
                  <a16:creationId xmlns:a16="http://schemas.microsoft.com/office/drawing/2014/main" id="{1E3ECD00-9D63-5B76-D6BD-62C64326FF4B}"/>
                </a:ext>
              </a:extLst>
            </p:cNvPr>
            <p:cNvGrpSpPr/>
            <p:nvPr/>
          </p:nvGrpSpPr>
          <p:grpSpPr>
            <a:xfrm>
              <a:off x="419567" y="1775998"/>
              <a:ext cx="3476491" cy="2491202"/>
              <a:chOff x="419567" y="1775998"/>
              <a:chExt cx="3476491" cy="2491202"/>
            </a:xfrm>
          </p:grpSpPr>
          <p:sp>
            <p:nvSpPr>
              <p:cNvPr id="30" name="TextBox 29">
                <a:extLst>
                  <a:ext uri="{FF2B5EF4-FFF2-40B4-BE49-F238E27FC236}">
                    <a16:creationId xmlns:a16="http://schemas.microsoft.com/office/drawing/2014/main" id="{C8DE22CA-4B44-D4AF-6C7A-496C6D91B27A}"/>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1. Right-Size</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rgbClr val="FF9B29"/>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31" name="Straight Connector 30">
                <a:extLst>
                  <a:ext uri="{FF2B5EF4-FFF2-40B4-BE49-F238E27FC236}">
                    <a16:creationId xmlns:a16="http://schemas.microsoft.com/office/drawing/2014/main" id="{3972D04D-3510-36B4-DA10-0C7DC929D21C}"/>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32" name="Group 31">
                <a:extLst>
                  <a:ext uri="{FF2B5EF4-FFF2-40B4-BE49-F238E27FC236}">
                    <a16:creationId xmlns:a16="http://schemas.microsoft.com/office/drawing/2014/main" id="{0291EFCE-044A-BBA1-4B79-D027A5120461}"/>
                  </a:ext>
                </a:extLst>
              </p:cNvPr>
              <p:cNvGrpSpPr/>
              <p:nvPr/>
            </p:nvGrpSpPr>
            <p:grpSpPr>
              <a:xfrm>
                <a:off x="3299420" y="3149183"/>
                <a:ext cx="596638" cy="646331"/>
                <a:chOff x="2997997" y="3165737"/>
                <a:chExt cx="596638" cy="646331"/>
              </a:xfrm>
            </p:grpSpPr>
            <p:sp>
              <p:nvSpPr>
                <p:cNvPr id="34" name="TextBox 33">
                  <a:extLst>
                    <a:ext uri="{FF2B5EF4-FFF2-40B4-BE49-F238E27FC236}">
                      <a16:creationId xmlns:a16="http://schemas.microsoft.com/office/drawing/2014/main" id="{CAEE5F55-B674-B0C1-D9B8-BBCA81F5F3EF}"/>
                    </a:ext>
                  </a:extLst>
                </p:cNvPr>
                <p:cNvSpPr txBox="1"/>
                <p:nvPr/>
              </p:nvSpPr>
              <p:spPr>
                <a:xfrm>
                  <a:off x="2997997" y="3165737"/>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35" name="TextBox 34">
                  <a:extLst>
                    <a:ext uri="{FF2B5EF4-FFF2-40B4-BE49-F238E27FC236}">
                      <a16:creationId xmlns:a16="http://schemas.microsoft.com/office/drawing/2014/main" id="{3B0A2971-6656-D717-FE35-1A3121D31E33}"/>
                    </a:ext>
                  </a:extLst>
                </p:cNvPr>
                <p:cNvSpPr txBox="1"/>
                <p:nvPr/>
              </p:nvSpPr>
              <p:spPr>
                <a:xfrm>
                  <a:off x="3016763" y="3224565"/>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sp>
            <p:nvSpPr>
              <p:cNvPr id="33" name="TextBox 32">
                <a:extLst>
                  <a:ext uri="{FF2B5EF4-FFF2-40B4-BE49-F238E27FC236}">
                    <a16:creationId xmlns:a16="http://schemas.microsoft.com/office/drawing/2014/main" id="{8FBC3F45-B364-14F6-BB09-EBD387D5C34A}"/>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pic>
          <p:nvPicPr>
            <p:cNvPr id="29" name="Picture 28">
              <a:extLst>
                <a:ext uri="{FF2B5EF4-FFF2-40B4-BE49-F238E27FC236}">
                  <a16:creationId xmlns:a16="http://schemas.microsoft.com/office/drawing/2014/main" id="{524B0EFD-491C-714A-1E88-667443D415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4523" y="3781223"/>
              <a:ext cx="1214289" cy="1214289"/>
            </a:xfrm>
            <a:prstGeom prst="rect">
              <a:avLst/>
            </a:prstGeom>
          </p:spPr>
        </p:pic>
      </p:grpSp>
    </p:spTree>
    <p:extLst>
      <p:ext uri="{BB962C8B-B14F-4D97-AF65-F5344CB8AC3E}">
        <p14:creationId xmlns:p14="http://schemas.microsoft.com/office/powerpoint/2010/main" val="699420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Container services</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42865694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2" y="991364"/>
            <a:ext cx="625331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Container basics</a:t>
            </a:r>
          </a:p>
        </p:txBody>
      </p:sp>
      <p:sp>
        <p:nvSpPr>
          <p:cNvPr id="8" name="Content Placeholder 2">
            <a:extLst>
              <a:ext uri="{FF2B5EF4-FFF2-40B4-BE49-F238E27FC236}">
                <a16:creationId xmlns:a16="http://schemas.microsoft.com/office/drawing/2014/main" id="{5D8A9FD8-163F-CAC4-0F09-910905FE527C}"/>
              </a:ext>
            </a:extLst>
          </p:cNvPr>
          <p:cNvSpPr>
            <a:spLocks noGrp="1"/>
          </p:cNvSpPr>
          <p:nvPr>
            <p:ph idx="1"/>
          </p:nvPr>
        </p:nvSpPr>
        <p:spPr>
          <a:xfrm>
            <a:off x="577580" y="1783836"/>
            <a:ext cx="7253909" cy="3183335"/>
          </a:xfrm>
        </p:spPr>
        <p:txBody>
          <a:bodyPr>
            <a:noAutofit/>
          </a:bodyPr>
          <a:lstStyle/>
          <a:p>
            <a:r>
              <a:rPr lang="en-US" sz="2400" b="1" dirty="0">
                <a:solidFill>
                  <a:schemeClr val="accent5"/>
                </a:solidFill>
                <a:latin typeface="Times New Roman" panose="02020603050405020304" pitchFamily="18" charset="0"/>
                <a:cs typeface="Times New Roman" panose="02020603050405020304" pitchFamily="18" charset="0"/>
              </a:rPr>
              <a:t>Containers</a:t>
            </a:r>
            <a:r>
              <a:rPr lang="en-US" sz="2400" dirty="0">
                <a:latin typeface="Times New Roman" panose="02020603050405020304" pitchFamily="18" charset="0"/>
                <a:cs typeface="Times New Roman" panose="02020603050405020304" pitchFamily="18" charset="0"/>
              </a:rPr>
              <a:t> are a method of </a:t>
            </a:r>
            <a:r>
              <a:rPr lang="en-US" sz="2400" dirty="0">
                <a:solidFill>
                  <a:schemeClr val="accent6"/>
                </a:solidFill>
                <a:latin typeface="Times New Roman" panose="02020603050405020304" pitchFamily="18" charset="0"/>
                <a:cs typeface="Times New Roman" panose="02020603050405020304" pitchFamily="18" charset="0"/>
              </a:rPr>
              <a:t>operating system virtualization.</a:t>
            </a:r>
          </a:p>
          <a:p>
            <a:pPr lvl="1"/>
            <a:endParaRPr lang="en-US" dirty="0">
              <a:solidFill>
                <a:schemeClr val="accent6"/>
              </a:solidFill>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Benefits – </a:t>
            </a:r>
          </a:p>
          <a:p>
            <a:pPr lvl="1"/>
            <a:r>
              <a:rPr lang="en-US" dirty="0">
                <a:latin typeface="Times New Roman" panose="02020603050405020304" pitchFamily="18" charset="0"/>
                <a:cs typeface="Times New Roman" panose="02020603050405020304" pitchFamily="18" charset="0"/>
              </a:rPr>
              <a:t>Repeatable.</a:t>
            </a:r>
          </a:p>
          <a:p>
            <a:pPr lvl="1"/>
            <a:r>
              <a:rPr lang="en-US" dirty="0">
                <a:latin typeface="Times New Roman" panose="02020603050405020304" pitchFamily="18" charset="0"/>
                <a:cs typeface="Times New Roman" panose="02020603050405020304" pitchFamily="18" charset="0"/>
              </a:rPr>
              <a:t>Self-contained environments.</a:t>
            </a:r>
          </a:p>
          <a:p>
            <a:pPr lvl="1"/>
            <a:r>
              <a:rPr lang="en-US" dirty="0">
                <a:latin typeface="Times New Roman" panose="02020603050405020304" pitchFamily="18" charset="0"/>
                <a:cs typeface="Times New Roman" panose="02020603050405020304" pitchFamily="18" charset="0"/>
              </a:rPr>
              <a:t>Software runs the same in different environments.</a:t>
            </a:r>
            <a:endParaRPr lang="en-US" dirty="0">
              <a:latin typeface="Times New Roman" panose="02020603050405020304" pitchFamily="18" charset="0"/>
              <a:cs typeface="Times New Roman" panose="02020603050405020304" pitchFamily="18" charset="0"/>
              <a:sym typeface="Wingdings" pitchFamily="2" charset="2"/>
            </a:endParaRPr>
          </a:p>
          <a:p>
            <a:pPr lvl="2"/>
            <a:r>
              <a:rPr lang="en-US" sz="2400" dirty="0">
                <a:latin typeface="Times New Roman" panose="02020603050405020304" pitchFamily="18" charset="0"/>
                <a:cs typeface="Times New Roman" panose="02020603050405020304" pitchFamily="18" charset="0"/>
                <a:sym typeface="Wingdings" pitchFamily="2" charset="2"/>
              </a:rPr>
              <a:t>Developer's laptop, test, production.</a:t>
            </a:r>
            <a:endParaRPr lang="en-US" sz="2400"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Faster to launch and stop or terminate than virtual machines</a:t>
            </a:r>
          </a:p>
          <a:p>
            <a:pPr lvl="1"/>
            <a:endParaRPr lang="en-US" dirty="0">
              <a:latin typeface="Times New Roman" panose="02020603050405020304" pitchFamily="18" charset="0"/>
              <a:cs typeface="Times New Roman" panose="02020603050405020304" pitchFamily="18" charset="0"/>
            </a:endParaRPr>
          </a:p>
        </p:txBody>
      </p:sp>
      <p:grpSp>
        <p:nvGrpSpPr>
          <p:cNvPr id="10" name="Group 9" descr="box labeled &quot;your container&quot; that contains &quot;your application&quot; with three items: dependencies, configurations, and &quot;hooks into the OS.&quot;">
            <a:extLst>
              <a:ext uri="{FF2B5EF4-FFF2-40B4-BE49-F238E27FC236}">
                <a16:creationId xmlns:a16="http://schemas.microsoft.com/office/drawing/2014/main" id="{0702546E-2108-46E0-2572-A16B047FACAB}"/>
              </a:ext>
              <a:ext uri="{C183D7F6-B498-43B3-948B-1728B52AA6E4}">
                <adec:decorative xmlns:adec="http://schemas.microsoft.com/office/drawing/2017/decorative" val="0"/>
              </a:ext>
            </a:extLst>
          </p:cNvPr>
          <p:cNvGrpSpPr/>
          <p:nvPr/>
        </p:nvGrpSpPr>
        <p:grpSpPr>
          <a:xfrm>
            <a:off x="8459212" y="1525742"/>
            <a:ext cx="2999855" cy="4062614"/>
            <a:chOff x="1611153" y="1765760"/>
            <a:chExt cx="2999855" cy="4062614"/>
          </a:xfrm>
        </p:grpSpPr>
        <p:grpSp>
          <p:nvGrpSpPr>
            <p:cNvPr id="11" name="Group 10">
              <a:extLst>
                <a:ext uri="{FF2B5EF4-FFF2-40B4-BE49-F238E27FC236}">
                  <a16:creationId xmlns:a16="http://schemas.microsoft.com/office/drawing/2014/main" id="{EA18B75D-3399-B330-6774-1991D9E7E02F}"/>
                </a:ext>
              </a:extLst>
            </p:cNvPr>
            <p:cNvGrpSpPr/>
            <p:nvPr/>
          </p:nvGrpSpPr>
          <p:grpSpPr>
            <a:xfrm>
              <a:off x="1611153" y="2557789"/>
              <a:ext cx="2999855" cy="3270585"/>
              <a:chOff x="4241305" y="1793290"/>
              <a:chExt cx="2999855" cy="3270585"/>
            </a:xfrm>
          </p:grpSpPr>
          <p:sp>
            <p:nvSpPr>
              <p:cNvPr id="16" name="Rectangle 15">
                <a:extLst>
                  <a:ext uri="{FF2B5EF4-FFF2-40B4-BE49-F238E27FC236}">
                    <a16:creationId xmlns:a16="http://schemas.microsoft.com/office/drawing/2014/main" id="{6DD6C599-6B62-A734-782A-ADC754F0BB28}"/>
                  </a:ext>
                </a:extLst>
              </p:cNvPr>
              <p:cNvSpPr/>
              <p:nvPr/>
            </p:nvSpPr>
            <p:spPr>
              <a:xfrm>
                <a:off x="4365746" y="1793290"/>
                <a:ext cx="2758190" cy="3270585"/>
              </a:xfrm>
              <a:prstGeom prst="rect">
                <a:avLst/>
              </a:prstGeom>
              <a:solidFill>
                <a:schemeClr val="accent4">
                  <a:lumMod val="20000"/>
                  <a:lumOff val="80000"/>
                </a:schemeClr>
              </a:solidFill>
              <a:ln>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AAC8CB34-16F9-DFB5-5370-925B363F9FE3}"/>
                  </a:ext>
                </a:extLst>
              </p:cNvPr>
              <p:cNvSpPr txBox="1"/>
              <p:nvPr/>
            </p:nvSpPr>
            <p:spPr>
              <a:xfrm>
                <a:off x="4241305" y="1903395"/>
                <a:ext cx="2999855"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Your application</a:t>
                </a:r>
              </a:p>
            </p:txBody>
          </p:sp>
          <p:sp>
            <p:nvSpPr>
              <p:cNvPr id="22" name="TextBox 21">
                <a:extLst>
                  <a:ext uri="{FF2B5EF4-FFF2-40B4-BE49-F238E27FC236}">
                    <a16:creationId xmlns:a16="http://schemas.microsoft.com/office/drawing/2014/main" id="{43338AC8-2213-EE7E-A043-C770A6576063}"/>
                  </a:ext>
                </a:extLst>
              </p:cNvPr>
              <p:cNvSpPr txBox="1"/>
              <p:nvPr/>
            </p:nvSpPr>
            <p:spPr>
              <a:xfrm>
                <a:off x="5366760" y="2799077"/>
                <a:ext cx="1639742" cy="400110"/>
              </a:xfrm>
              <a:prstGeom prst="rect">
                <a:avLst/>
              </a:prstGeom>
              <a:noFill/>
            </p:spPr>
            <p:txBody>
              <a:bodyPr wrap="square" rtlCol="0">
                <a:spAutoFit/>
              </a:bodyPr>
              <a:lstStyle/>
              <a:p>
                <a:r>
                  <a:rPr lang="en-US" sz="2000" dirty="0">
                    <a:latin typeface="Times New Roman" panose="02020603050405020304" pitchFamily="18" charset="0"/>
                    <a:ea typeface="Amazon Ember" panose="020B0603020204020204" pitchFamily="34" charset="0"/>
                    <a:cs typeface="Times New Roman" panose="02020603050405020304" pitchFamily="18" charset="0"/>
                  </a:rPr>
                  <a:t>Dependencies</a:t>
                </a:r>
              </a:p>
            </p:txBody>
          </p:sp>
          <p:sp>
            <p:nvSpPr>
              <p:cNvPr id="23" name="TextBox 22">
                <a:extLst>
                  <a:ext uri="{FF2B5EF4-FFF2-40B4-BE49-F238E27FC236}">
                    <a16:creationId xmlns:a16="http://schemas.microsoft.com/office/drawing/2014/main" id="{97333CCD-BAB8-2881-EB95-1A8FD1155415}"/>
                  </a:ext>
                </a:extLst>
              </p:cNvPr>
              <p:cNvSpPr txBox="1"/>
              <p:nvPr/>
            </p:nvSpPr>
            <p:spPr>
              <a:xfrm>
                <a:off x="5366759" y="3588405"/>
                <a:ext cx="1753569" cy="400110"/>
              </a:xfrm>
              <a:prstGeom prst="rect">
                <a:avLst/>
              </a:prstGeom>
              <a:noFill/>
            </p:spPr>
            <p:txBody>
              <a:bodyPr wrap="square" rtlCol="0">
                <a:spAutoFit/>
              </a:bodyPr>
              <a:lstStyle/>
              <a:p>
                <a:r>
                  <a:rPr lang="en-US" sz="2000" dirty="0">
                    <a:latin typeface="Times New Roman" panose="02020603050405020304" pitchFamily="18" charset="0"/>
                    <a:ea typeface="Amazon Ember" panose="020B0603020204020204" pitchFamily="34" charset="0"/>
                    <a:cs typeface="Times New Roman" panose="02020603050405020304" pitchFamily="18" charset="0"/>
                  </a:rPr>
                  <a:t>Configurations</a:t>
                </a:r>
              </a:p>
            </p:txBody>
          </p:sp>
          <p:sp>
            <p:nvSpPr>
              <p:cNvPr id="24" name="TextBox 23">
                <a:extLst>
                  <a:ext uri="{FF2B5EF4-FFF2-40B4-BE49-F238E27FC236}">
                    <a16:creationId xmlns:a16="http://schemas.microsoft.com/office/drawing/2014/main" id="{1885D650-AD78-6D6A-D13F-69620D3DB0BC}"/>
                  </a:ext>
                </a:extLst>
              </p:cNvPr>
              <p:cNvSpPr txBox="1"/>
              <p:nvPr/>
            </p:nvSpPr>
            <p:spPr>
              <a:xfrm>
                <a:off x="5366759" y="4374053"/>
                <a:ext cx="1753569" cy="400110"/>
              </a:xfrm>
              <a:prstGeom prst="rect">
                <a:avLst/>
              </a:prstGeom>
              <a:noFill/>
            </p:spPr>
            <p:txBody>
              <a:bodyPr wrap="square" rtlCol="0">
                <a:spAutoFit/>
              </a:bodyPr>
              <a:lstStyle/>
              <a:p>
                <a:r>
                  <a:rPr lang="en-US" sz="2000" dirty="0">
                    <a:latin typeface="Times New Roman" panose="02020603050405020304" pitchFamily="18" charset="0"/>
                    <a:ea typeface="Amazon Ember" panose="020B0603020204020204" pitchFamily="34" charset="0"/>
                    <a:cs typeface="Times New Roman" panose="02020603050405020304" pitchFamily="18" charset="0"/>
                  </a:rPr>
                  <a:t>Hooks into OS</a:t>
                </a:r>
              </a:p>
            </p:txBody>
          </p:sp>
          <p:pic>
            <p:nvPicPr>
              <p:cNvPr id="27" name="Picture 26">
                <a:extLst>
                  <a:ext uri="{FF2B5EF4-FFF2-40B4-BE49-F238E27FC236}">
                    <a16:creationId xmlns:a16="http://schemas.microsoft.com/office/drawing/2014/main" id="{EB4278E9-64B0-2266-91CB-9754429BDB3C}"/>
                  </a:ext>
                </a:extLst>
              </p:cNvPr>
              <p:cNvPicPr>
                <a:picLocks noChangeAspect="1"/>
              </p:cNvPicPr>
              <p:nvPr/>
            </p:nvPicPr>
            <p:blipFill>
              <a:blip r:embed="rId5"/>
              <a:stretch>
                <a:fillRect/>
              </a:stretch>
            </p:blipFill>
            <p:spPr>
              <a:xfrm>
                <a:off x="4503992" y="2549901"/>
                <a:ext cx="862767" cy="862767"/>
              </a:xfrm>
              <a:prstGeom prst="rect">
                <a:avLst/>
              </a:prstGeom>
            </p:spPr>
          </p:pic>
          <p:pic>
            <p:nvPicPr>
              <p:cNvPr id="28" name="Picture 27">
                <a:extLst>
                  <a:ext uri="{FF2B5EF4-FFF2-40B4-BE49-F238E27FC236}">
                    <a16:creationId xmlns:a16="http://schemas.microsoft.com/office/drawing/2014/main" id="{0FBEF123-0B05-6902-5233-B1059E8E679B}"/>
                  </a:ext>
                </a:extLst>
              </p:cNvPr>
              <p:cNvPicPr>
                <a:picLocks noChangeAspect="1"/>
              </p:cNvPicPr>
              <p:nvPr/>
            </p:nvPicPr>
            <p:blipFill>
              <a:blip r:embed="rId6"/>
              <a:stretch>
                <a:fillRect/>
              </a:stretch>
            </p:blipFill>
            <p:spPr>
              <a:xfrm>
                <a:off x="4567060" y="4190406"/>
                <a:ext cx="736627" cy="736627"/>
              </a:xfrm>
              <a:prstGeom prst="rect">
                <a:avLst/>
              </a:prstGeom>
            </p:spPr>
          </p:pic>
          <p:pic>
            <p:nvPicPr>
              <p:cNvPr id="29" name="Picture 28">
                <a:extLst>
                  <a:ext uri="{FF2B5EF4-FFF2-40B4-BE49-F238E27FC236}">
                    <a16:creationId xmlns:a16="http://schemas.microsoft.com/office/drawing/2014/main" id="{976DF8C7-1636-CF45-8AF0-17C7EB93922F}"/>
                  </a:ext>
                </a:extLst>
              </p:cNvPr>
              <p:cNvPicPr>
                <a:picLocks noChangeAspect="1"/>
              </p:cNvPicPr>
              <p:nvPr/>
            </p:nvPicPr>
            <p:blipFill>
              <a:blip r:embed="rId7"/>
              <a:stretch>
                <a:fillRect/>
              </a:stretch>
            </p:blipFill>
            <p:spPr>
              <a:xfrm>
                <a:off x="4633736" y="3471433"/>
                <a:ext cx="603277" cy="603277"/>
              </a:xfrm>
              <a:prstGeom prst="rect">
                <a:avLst/>
              </a:prstGeom>
            </p:spPr>
          </p:pic>
        </p:grpSp>
        <p:sp>
          <p:nvSpPr>
            <p:cNvPr id="15" name="Rectangle 14">
              <a:extLst>
                <a:ext uri="{FF2B5EF4-FFF2-40B4-BE49-F238E27FC236}">
                  <a16:creationId xmlns:a16="http://schemas.microsoft.com/office/drawing/2014/main" id="{282431DC-7F4A-EFAD-CDEB-E3ABA7D3A733}"/>
                </a:ext>
              </a:extLst>
            </p:cNvPr>
            <p:cNvSpPr/>
            <p:nvPr/>
          </p:nvSpPr>
          <p:spPr>
            <a:xfrm>
              <a:off x="2162422" y="1765760"/>
              <a:ext cx="1897314" cy="400110"/>
            </a:xfrm>
            <a:prstGeom prst="rect">
              <a:avLst/>
            </a:prstGeom>
          </p:spPr>
          <p:txBody>
            <a:bodyPr wrap="none">
              <a:spAutoFit/>
            </a:bodyPr>
            <a:lstStyle/>
            <a:p>
              <a:pPr algn="ctr"/>
              <a:r>
                <a:rPr lang="en-US" sz="2000" b="1"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Your Container</a:t>
              </a:r>
            </a:p>
          </p:txBody>
        </p:sp>
      </p:grpSp>
    </p:spTree>
    <p:extLst>
      <p:ext uri="{BB962C8B-B14F-4D97-AF65-F5344CB8AC3E}">
        <p14:creationId xmlns:p14="http://schemas.microsoft.com/office/powerpoint/2010/main" val="3718171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2" y="991364"/>
            <a:ext cx="625331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What is Docker?</a:t>
            </a:r>
          </a:p>
        </p:txBody>
      </p:sp>
      <p:sp>
        <p:nvSpPr>
          <p:cNvPr id="30" name="Content Placeholder 2">
            <a:extLst>
              <a:ext uri="{FF2B5EF4-FFF2-40B4-BE49-F238E27FC236}">
                <a16:creationId xmlns:a16="http://schemas.microsoft.com/office/drawing/2014/main" id="{E12CC0CA-69CB-B765-B1B6-386E2FC6B9EC}"/>
              </a:ext>
            </a:extLst>
          </p:cNvPr>
          <p:cNvSpPr>
            <a:spLocks noGrp="1"/>
          </p:cNvSpPr>
          <p:nvPr>
            <p:ph idx="1"/>
          </p:nvPr>
        </p:nvSpPr>
        <p:spPr>
          <a:xfrm>
            <a:off x="852880" y="1601480"/>
            <a:ext cx="6150783" cy="4648788"/>
          </a:xfrm>
        </p:spPr>
        <p:txBody>
          <a:bodyPr/>
          <a:lstStyle/>
          <a:p>
            <a:r>
              <a:rPr lang="en-US" b="1" dirty="0">
                <a:solidFill>
                  <a:schemeClr val="accent5"/>
                </a:solidFill>
                <a:latin typeface="Times New Roman" panose="02020603050405020304" pitchFamily="18" charset="0"/>
                <a:cs typeface="Times New Roman" panose="02020603050405020304" pitchFamily="18" charset="0"/>
              </a:rPr>
              <a:t>Docker</a:t>
            </a:r>
            <a:r>
              <a:rPr lang="en-US" dirty="0">
                <a:latin typeface="Times New Roman" panose="02020603050405020304" pitchFamily="18" charset="0"/>
                <a:cs typeface="Times New Roman" panose="02020603050405020304" pitchFamily="18" charset="0"/>
              </a:rPr>
              <a:t> is a software platform that enables you to build, test, and deploy applications quickly.</a:t>
            </a:r>
          </a:p>
          <a:p>
            <a:r>
              <a:rPr lang="en-US" dirty="0">
                <a:latin typeface="Times New Roman" panose="02020603050405020304" pitchFamily="18" charset="0"/>
                <a:cs typeface="Times New Roman" panose="02020603050405020304" pitchFamily="18" charset="0"/>
              </a:rPr>
              <a:t>You run containers on Docker.</a:t>
            </a:r>
          </a:p>
          <a:p>
            <a:pPr lvl="1"/>
            <a:r>
              <a:rPr lang="en-US" dirty="0">
                <a:latin typeface="Times New Roman" panose="02020603050405020304" pitchFamily="18" charset="0"/>
                <a:cs typeface="Times New Roman" panose="02020603050405020304" pitchFamily="18" charset="0"/>
              </a:rPr>
              <a:t>Containers are created from a template called an </a:t>
            </a:r>
            <a:r>
              <a:rPr lang="en-US" i="1" dirty="0">
                <a:latin typeface="Times New Roman" panose="02020603050405020304" pitchFamily="18" charset="0"/>
                <a:cs typeface="Times New Roman" panose="02020603050405020304" pitchFamily="18" charset="0"/>
              </a:rPr>
              <a:t>image</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A</a:t>
            </a:r>
            <a:r>
              <a:rPr lang="en-US" b="1" dirty="0">
                <a:solidFill>
                  <a:schemeClr val="accent5"/>
                </a:solidFill>
                <a:latin typeface="Times New Roman" panose="02020603050405020304" pitchFamily="18" charset="0"/>
                <a:cs typeface="Times New Roman" panose="02020603050405020304" pitchFamily="18" charset="0"/>
              </a:rPr>
              <a:t> container</a:t>
            </a:r>
            <a:r>
              <a:rPr lang="en-US" dirty="0">
                <a:latin typeface="Times New Roman" panose="02020603050405020304" pitchFamily="18" charset="0"/>
                <a:cs typeface="Times New Roman" panose="02020603050405020304" pitchFamily="18" charset="0"/>
              </a:rPr>
              <a:t> has everything a software application needs to run.</a:t>
            </a:r>
          </a:p>
        </p:txBody>
      </p:sp>
      <p:graphicFrame>
        <p:nvGraphicFramePr>
          <p:cNvPr id="31" name="Diagram 30" descr="graphic that shows that containers have everything the software needs to run: libraries, system tools, code, and runtime.">
            <a:extLst>
              <a:ext uri="{FF2B5EF4-FFF2-40B4-BE49-F238E27FC236}">
                <a16:creationId xmlns:a16="http://schemas.microsoft.com/office/drawing/2014/main" id="{02FEFB7D-28DE-3037-009D-02864127879A}"/>
              </a:ext>
            </a:extLst>
          </p:cNvPr>
          <p:cNvGraphicFramePr/>
          <p:nvPr>
            <p:extLst>
              <p:ext uri="{D42A27DB-BD31-4B8C-83A1-F6EECF244321}">
                <p14:modId xmlns:p14="http://schemas.microsoft.com/office/powerpoint/2010/main" val="3176114886"/>
              </p:ext>
            </p:extLst>
          </p:nvPr>
        </p:nvGraphicFramePr>
        <p:xfrm>
          <a:off x="7389646" y="2979528"/>
          <a:ext cx="4147668" cy="266217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2" name="TextBox 31">
            <a:extLst>
              <a:ext uri="{FF2B5EF4-FFF2-40B4-BE49-F238E27FC236}">
                <a16:creationId xmlns:a16="http://schemas.microsoft.com/office/drawing/2014/main" id="{D0E66158-DBBA-2D4B-A9F5-5F33CA04457C}"/>
              </a:ext>
              <a:ext uri="{C183D7F6-B498-43B3-948B-1728B52AA6E4}">
                <adec:decorative xmlns:adec="http://schemas.microsoft.com/office/drawing/2017/decorative" val="1"/>
              </a:ext>
            </a:extLst>
          </p:cNvPr>
          <p:cNvSpPr txBox="1"/>
          <p:nvPr/>
        </p:nvSpPr>
        <p:spPr>
          <a:xfrm>
            <a:off x="8706829" y="2103936"/>
            <a:ext cx="1513305" cy="338554"/>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Container</a:t>
            </a:r>
          </a:p>
        </p:txBody>
      </p:sp>
      <p:pic>
        <p:nvPicPr>
          <p:cNvPr id="33" name="Graphic 32">
            <a:extLst>
              <a:ext uri="{FF2B5EF4-FFF2-40B4-BE49-F238E27FC236}">
                <a16:creationId xmlns:a16="http://schemas.microsoft.com/office/drawing/2014/main" id="{0EB8578C-DDEE-CE2C-0FB4-D6B24137000D}"/>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092809" y="1362910"/>
            <a:ext cx="741343" cy="741343"/>
          </a:xfrm>
          <a:prstGeom prst="rect">
            <a:avLst/>
          </a:prstGeom>
        </p:spPr>
      </p:pic>
    </p:spTree>
    <p:extLst>
      <p:ext uri="{BB962C8B-B14F-4D97-AF65-F5344CB8AC3E}">
        <p14:creationId xmlns:p14="http://schemas.microsoft.com/office/powerpoint/2010/main" val="30064620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2" y="991364"/>
            <a:ext cx="625331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Containers versus virtual machines</a:t>
            </a:r>
          </a:p>
        </p:txBody>
      </p:sp>
      <p:grpSp>
        <p:nvGrpSpPr>
          <p:cNvPr id="8" name="Group 7" descr="complicated diagram that contracts how virtual machines run, each one hosting a single app in isolation from each other, vs how multiple containers, each hosting an isolated app, can run on a single VM, thanks to Docker features.">
            <a:extLst>
              <a:ext uri="{FF2B5EF4-FFF2-40B4-BE49-F238E27FC236}">
                <a16:creationId xmlns:a16="http://schemas.microsoft.com/office/drawing/2014/main" id="{39326F70-867D-4FA6-1028-2ADA62A1F82F}"/>
              </a:ext>
            </a:extLst>
          </p:cNvPr>
          <p:cNvGrpSpPr/>
          <p:nvPr/>
        </p:nvGrpSpPr>
        <p:grpSpPr>
          <a:xfrm>
            <a:off x="582561" y="1657184"/>
            <a:ext cx="11026877" cy="3979868"/>
            <a:chOff x="272945" y="1384374"/>
            <a:chExt cx="11919055" cy="5014128"/>
          </a:xfrm>
        </p:grpSpPr>
        <p:sp>
          <p:nvSpPr>
            <p:cNvPr id="10" name="TextBox 9">
              <a:extLst>
                <a:ext uri="{FF2B5EF4-FFF2-40B4-BE49-F238E27FC236}">
                  <a16:creationId xmlns:a16="http://schemas.microsoft.com/office/drawing/2014/main" id="{2F2FF772-28A3-2E28-8652-9EBFDEC3DB68}"/>
                </a:ext>
              </a:extLst>
            </p:cNvPr>
            <p:cNvSpPr txBox="1"/>
            <p:nvPr/>
          </p:nvSpPr>
          <p:spPr>
            <a:xfrm>
              <a:off x="8779631" y="1861325"/>
              <a:ext cx="1363288" cy="369332"/>
            </a:xfrm>
            <a:prstGeom prst="rect">
              <a:avLst/>
            </a:prstGeom>
            <a:noFill/>
          </p:spPr>
          <p:txBody>
            <a:bodyPr wrap="square" rtlCol="0">
              <a:spAutoFit/>
            </a:bodyPr>
            <a:lstStyle/>
            <a:p>
              <a:pPr algn="ctr"/>
              <a:r>
                <a:rPr lang="en-US" dirty="0">
                  <a:solidFill>
                    <a:schemeClr val="bg1"/>
                  </a:solidFill>
                  <a:latin typeface="Amazon Ember" charset="0"/>
                  <a:ea typeface="Amazon Ember" charset="0"/>
                  <a:cs typeface="Amazon Ember" charset="0"/>
                </a:rPr>
                <a:t>Container</a:t>
              </a:r>
            </a:p>
          </p:txBody>
        </p:sp>
        <p:sp>
          <p:nvSpPr>
            <p:cNvPr id="11" name="Rounded Rectangle 9">
              <a:extLst>
                <a:ext uri="{FF2B5EF4-FFF2-40B4-BE49-F238E27FC236}">
                  <a16:creationId xmlns:a16="http://schemas.microsoft.com/office/drawing/2014/main" id="{9A8D0522-6BF7-2BDA-45E7-CF860536D0E9}"/>
                </a:ext>
              </a:extLst>
            </p:cNvPr>
            <p:cNvSpPr/>
            <p:nvPr/>
          </p:nvSpPr>
          <p:spPr>
            <a:xfrm>
              <a:off x="419101" y="5957436"/>
              <a:ext cx="9989819" cy="441066"/>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Physical server</a:t>
              </a:r>
            </a:p>
          </p:txBody>
        </p:sp>
        <p:sp>
          <p:nvSpPr>
            <p:cNvPr id="15" name="Rounded Rectangle 10">
              <a:extLst>
                <a:ext uri="{FF2B5EF4-FFF2-40B4-BE49-F238E27FC236}">
                  <a16:creationId xmlns:a16="http://schemas.microsoft.com/office/drawing/2014/main" id="{3C860A30-5894-D4D1-F0A4-53429E23C698}"/>
                </a:ext>
              </a:extLst>
            </p:cNvPr>
            <p:cNvSpPr/>
            <p:nvPr/>
          </p:nvSpPr>
          <p:spPr>
            <a:xfrm>
              <a:off x="419101" y="5478447"/>
              <a:ext cx="9989819" cy="397315"/>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Host operating system</a:t>
              </a:r>
              <a:endParaRPr lang="en-US" dirty="0">
                <a:solidFill>
                  <a:schemeClr val="tx1"/>
                </a:solidFill>
              </a:endParaRPr>
            </a:p>
          </p:txBody>
        </p:sp>
        <p:sp>
          <p:nvSpPr>
            <p:cNvPr id="16" name="Rounded Rectangle 11">
              <a:extLst>
                <a:ext uri="{FF2B5EF4-FFF2-40B4-BE49-F238E27FC236}">
                  <a16:creationId xmlns:a16="http://schemas.microsoft.com/office/drawing/2014/main" id="{B3451C82-738F-CC3E-451F-CB5A720A9B76}"/>
                </a:ext>
              </a:extLst>
            </p:cNvPr>
            <p:cNvSpPr/>
            <p:nvPr/>
          </p:nvSpPr>
          <p:spPr>
            <a:xfrm>
              <a:off x="419101" y="4989438"/>
              <a:ext cx="9989819" cy="397315"/>
            </a:xfrm>
            <a:prstGeom prst="round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Hypervisor</a:t>
              </a:r>
              <a:endParaRPr lang="en-US" dirty="0">
                <a:solidFill>
                  <a:schemeClr val="tx1"/>
                </a:solidFill>
              </a:endParaRPr>
            </a:p>
          </p:txBody>
        </p:sp>
        <p:sp>
          <p:nvSpPr>
            <p:cNvPr id="21" name="Rounded Rectangle 12">
              <a:extLst>
                <a:ext uri="{FF2B5EF4-FFF2-40B4-BE49-F238E27FC236}">
                  <a16:creationId xmlns:a16="http://schemas.microsoft.com/office/drawing/2014/main" id="{CFF232C2-E756-4F68-C36A-A8CB5030A80B}"/>
                </a:ext>
              </a:extLst>
            </p:cNvPr>
            <p:cNvSpPr/>
            <p:nvPr/>
          </p:nvSpPr>
          <p:spPr>
            <a:xfrm>
              <a:off x="6117215" y="3198038"/>
              <a:ext cx="1179576" cy="1554480"/>
            </a:xfrm>
            <a:prstGeom prst="roundRect">
              <a:avLst>
                <a:gd name="adj" fmla="val 8219"/>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22" name="Rounded Rectangle 13">
              <a:extLst>
                <a:ext uri="{FF2B5EF4-FFF2-40B4-BE49-F238E27FC236}">
                  <a16:creationId xmlns:a16="http://schemas.microsoft.com/office/drawing/2014/main" id="{C6B7D567-17E1-2D28-BE91-6429CEFB69C9}"/>
                </a:ext>
              </a:extLst>
            </p:cNvPr>
            <p:cNvSpPr/>
            <p:nvPr/>
          </p:nvSpPr>
          <p:spPr>
            <a:xfrm>
              <a:off x="7521713" y="3198038"/>
              <a:ext cx="1179576" cy="1554480"/>
            </a:xfrm>
            <a:prstGeom prst="roundRect">
              <a:avLst>
                <a:gd name="adj" fmla="val 728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23" name="Rounded Rectangle 14">
              <a:extLst>
                <a:ext uri="{FF2B5EF4-FFF2-40B4-BE49-F238E27FC236}">
                  <a16:creationId xmlns:a16="http://schemas.microsoft.com/office/drawing/2014/main" id="{01A31A4C-D1DE-D4E6-AED7-BBB8BEF2C39B}"/>
                </a:ext>
              </a:extLst>
            </p:cNvPr>
            <p:cNvSpPr/>
            <p:nvPr/>
          </p:nvSpPr>
          <p:spPr>
            <a:xfrm>
              <a:off x="8926406" y="3198038"/>
              <a:ext cx="1179576" cy="1554480"/>
            </a:xfrm>
            <a:prstGeom prst="roundRect">
              <a:avLst>
                <a:gd name="adj" fmla="val 8219"/>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24" name="Rounded Rectangle 15">
              <a:extLst>
                <a:ext uri="{FF2B5EF4-FFF2-40B4-BE49-F238E27FC236}">
                  <a16:creationId xmlns:a16="http://schemas.microsoft.com/office/drawing/2014/main" id="{8F95B0DA-06D6-300C-9A01-6FD77022201D}"/>
                </a:ext>
              </a:extLst>
            </p:cNvPr>
            <p:cNvSpPr/>
            <p:nvPr/>
          </p:nvSpPr>
          <p:spPr>
            <a:xfrm>
              <a:off x="6117215" y="2753463"/>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27" name="Rounded Rectangle 16">
              <a:extLst>
                <a:ext uri="{FF2B5EF4-FFF2-40B4-BE49-F238E27FC236}">
                  <a16:creationId xmlns:a16="http://schemas.microsoft.com/office/drawing/2014/main" id="{362609C6-A9F5-3CDF-50C1-AB9347EA361E}"/>
                </a:ext>
              </a:extLst>
            </p:cNvPr>
            <p:cNvSpPr/>
            <p:nvPr/>
          </p:nvSpPr>
          <p:spPr>
            <a:xfrm>
              <a:off x="6117215" y="2236157"/>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1</a:t>
              </a:r>
              <a:endParaRPr lang="en-US" dirty="0">
                <a:solidFill>
                  <a:schemeClr val="tx1"/>
                </a:solidFill>
              </a:endParaRPr>
            </a:p>
          </p:txBody>
        </p:sp>
        <p:sp>
          <p:nvSpPr>
            <p:cNvPr id="28" name="Rounded Rectangle 17">
              <a:extLst>
                <a:ext uri="{FF2B5EF4-FFF2-40B4-BE49-F238E27FC236}">
                  <a16:creationId xmlns:a16="http://schemas.microsoft.com/office/drawing/2014/main" id="{D1BD615E-DD9B-BD5C-59ED-21193BF607C4}"/>
                </a:ext>
              </a:extLst>
            </p:cNvPr>
            <p:cNvSpPr/>
            <p:nvPr/>
          </p:nvSpPr>
          <p:spPr>
            <a:xfrm>
              <a:off x="7521713" y="2736580"/>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29" name="Rounded Rectangle 18">
              <a:extLst>
                <a:ext uri="{FF2B5EF4-FFF2-40B4-BE49-F238E27FC236}">
                  <a16:creationId xmlns:a16="http://schemas.microsoft.com/office/drawing/2014/main" id="{F68E5884-80B3-4B0D-86CB-14DFAFF7E327}"/>
                </a:ext>
              </a:extLst>
            </p:cNvPr>
            <p:cNvSpPr/>
            <p:nvPr/>
          </p:nvSpPr>
          <p:spPr>
            <a:xfrm>
              <a:off x="7521713" y="2219274"/>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2</a:t>
              </a:r>
              <a:endParaRPr lang="en-US" dirty="0">
                <a:solidFill>
                  <a:schemeClr val="tx1"/>
                </a:solidFill>
              </a:endParaRPr>
            </a:p>
          </p:txBody>
        </p:sp>
        <p:sp>
          <p:nvSpPr>
            <p:cNvPr id="34" name="Rounded Rectangle 19">
              <a:extLst>
                <a:ext uri="{FF2B5EF4-FFF2-40B4-BE49-F238E27FC236}">
                  <a16:creationId xmlns:a16="http://schemas.microsoft.com/office/drawing/2014/main" id="{9F477F31-9475-4787-53FF-09961541B92C}"/>
                </a:ext>
              </a:extLst>
            </p:cNvPr>
            <p:cNvSpPr/>
            <p:nvPr/>
          </p:nvSpPr>
          <p:spPr>
            <a:xfrm>
              <a:off x="8926406" y="2736580"/>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35" name="Rounded Rectangle 20">
              <a:extLst>
                <a:ext uri="{FF2B5EF4-FFF2-40B4-BE49-F238E27FC236}">
                  <a16:creationId xmlns:a16="http://schemas.microsoft.com/office/drawing/2014/main" id="{8F9607C4-FE78-5C40-DAB7-3C8CAB63FC43}"/>
                </a:ext>
              </a:extLst>
            </p:cNvPr>
            <p:cNvSpPr/>
            <p:nvPr/>
          </p:nvSpPr>
          <p:spPr>
            <a:xfrm>
              <a:off x="8926406" y="2219274"/>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3</a:t>
              </a:r>
              <a:endParaRPr lang="en-US" dirty="0">
                <a:solidFill>
                  <a:schemeClr val="tx1"/>
                </a:solidFill>
              </a:endParaRPr>
            </a:p>
          </p:txBody>
        </p:sp>
        <p:sp>
          <p:nvSpPr>
            <p:cNvPr id="36" name="Rounded Rectangle 2">
              <a:extLst>
                <a:ext uri="{FF2B5EF4-FFF2-40B4-BE49-F238E27FC236}">
                  <a16:creationId xmlns:a16="http://schemas.microsoft.com/office/drawing/2014/main" id="{96E4E8A3-D76E-95AB-11DB-C6ADECCA85AA}"/>
                </a:ext>
              </a:extLst>
            </p:cNvPr>
            <p:cNvSpPr/>
            <p:nvPr/>
          </p:nvSpPr>
          <p:spPr>
            <a:xfrm>
              <a:off x="5947876" y="1494107"/>
              <a:ext cx="4310796" cy="3411511"/>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ounded Rectangle 35">
              <a:extLst>
                <a:ext uri="{FF2B5EF4-FFF2-40B4-BE49-F238E27FC236}">
                  <a16:creationId xmlns:a16="http://schemas.microsoft.com/office/drawing/2014/main" id="{EB77AE39-7243-CCF4-A480-D3A565A42305}"/>
                </a:ext>
              </a:extLst>
            </p:cNvPr>
            <p:cNvSpPr/>
            <p:nvPr/>
          </p:nvSpPr>
          <p:spPr>
            <a:xfrm>
              <a:off x="607196" y="3198723"/>
              <a:ext cx="914400" cy="1062634"/>
            </a:xfrm>
            <a:prstGeom prst="round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Amazon Ember" charset="0"/>
                  <a:ea typeface="Amazon Ember" charset="0"/>
                  <a:cs typeface="Amazon Ember" charset="0"/>
                </a:rPr>
                <a:t>Docker engine</a:t>
              </a:r>
              <a:endParaRPr lang="en-US" sz="1600" dirty="0">
                <a:solidFill>
                  <a:schemeClr val="tx1"/>
                </a:solidFill>
              </a:endParaRPr>
            </a:p>
          </p:txBody>
        </p:sp>
        <p:sp>
          <p:nvSpPr>
            <p:cNvPr id="38" name="Rounded Rectangle 36">
              <a:extLst>
                <a:ext uri="{FF2B5EF4-FFF2-40B4-BE49-F238E27FC236}">
                  <a16:creationId xmlns:a16="http://schemas.microsoft.com/office/drawing/2014/main" id="{0EC2CFDF-8C7A-F285-F8A2-E179451AB10B}"/>
                </a:ext>
              </a:extLst>
            </p:cNvPr>
            <p:cNvSpPr/>
            <p:nvPr/>
          </p:nvSpPr>
          <p:spPr>
            <a:xfrm>
              <a:off x="1670099" y="3807143"/>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39" name="Rounded Rectangle 37">
              <a:extLst>
                <a:ext uri="{FF2B5EF4-FFF2-40B4-BE49-F238E27FC236}">
                  <a16:creationId xmlns:a16="http://schemas.microsoft.com/office/drawing/2014/main" id="{983569B5-87B1-77C6-D37E-F1F9A5047B6B}"/>
                </a:ext>
              </a:extLst>
            </p:cNvPr>
            <p:cNvSpPr/>
            <p:nvPr/>
          </p:nvSpPr>
          <p:spPr>
            <a:xfrm>
              <a:off x="1670099" y="3304387"/>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1</a:t>
              </a:r>
              <a:endParaRPr lang="en-US" dirty="0">
                <a:solidFill>
                  <a:schemeClr val="tx1"/>
                </a:solidFill>
              </a:endParaRPr>
            </a:p>
          </p:txBody>
        </p:sp>
        <p:sp>
          <p:nvSpPr>
            <p:cNvPr id="40" name="Rounded Rectangle 38">
              <a:extLst>
                <a:ext uri="{FF2B5EF4-FFF2-40B4-BE49-F238E27FC236}">
                  <a16:creationId xmlns:a16="http://schemas.microsoft.com/office/drawing/2014/main" id="{F2E43E1D-DFD6-6F30-34F8-E376621D4E66}"/>
                </a:ext>
              </a:extLst>
            </p:cNvPr>
            <p:cNvSpPr/>
            <p:nvPr/>
          </p:nvSpPr>
          <p:spPr>
            <a:xfrm>
              <a:off x="3028360" y="3804811"/>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41" name="Rounded Rectangle 39">
              <a:extLst>
                <a:ext uri="{FF2B5EF4-FFF2-40B4-BE49-F238E27FC236}">
                  <a16:creationId xmlns:a16="http://schemas.microsoft.com/office/drawing/2014/main" id="{96DB7EB9-452E-2309-FC4A-61011367EC1F}"/>
                </a:ext>
              </a:extLst>
            </p:cNvPr>
            <p:cNvSpPr/>
            <p:nvPr/>
          </p:nvSpPr>
          <p:spPr>
            <a:xfrm>
              <a:off x="3028360" y="3287505"/>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2</a:t>
              </a:r>
              <a:endParaRPr lang="en-US" dirty="0">
                <a:solidFill>
                  <a:schemeClr val="tx1"/>
                </a:solidFill>
              </a:endParaRPr>
            </a:p>
          </p:txBody>
        </p:sp>
        <p:sp>
          <p:nvSpPr>
            <p:cNvPr id="42" name="Rounded Rectangle 40">
              <a:extLst>
                <a:ext uri="{FF2B5EF4-FFF2-40B4-BE49-F238E27FC236}">
                  <a16:creationId xmlns:a16="http://schemas.microsoft.com/office/drawing/2014/main" id="{F5C256DC-A541-04DB-3535-AA744B9C76AE}"/>
                </a:ext>
              </a:extLst>
            </p:cNvPr>
            <p:cNvSpPr/>
            <p:nvPr/>
          </p:nvSpPr>
          <p:spPr>
            <a:xfrm>
              <a:off x="4427942" y="3804811"/>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43" name="Rounded Rectangle 41">
              <a:extLst>
                <a:ext uri="{FF2B5EF4-FFF2-40B4-BE49-F238E27FC236}">
                  <a16:creationId xmlns:a16="http://schemas.microsoft.com/office/drawing/2014/main" id="{5CC28952-A388-C2A1-E619-5B882495C3FB}"/>
                </a:ext>
              </a:extLst>
            </p:cNvPr>
            <p:cNvSpPr/>
            <p:nvPr/>
          </p:nvSpPr>
          <p:spPr>
            <a:xfrm>
              <a:off x="4427942" y="3287505"/>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3</a:t>
              </a:r>
              <a:endParaRPr lang="en-US" dirty="0">
                <a:solidFill>
                  <a:schemeClr val="tx1"/>
                </a:solidFill>
              </a:endParaRPr>
            </a:p>
          </p:txBody>
        </p:sp>
        <p:sp>
          <p:nvSpPr>
            <p:cNvPr id="44" name="Rounded Rectangle 42">
              <a:extLst>
                <a:ext uri="{FF2B5EF4-FFF2-40B4-BE49-F238E27FC236}">
                  <a16:creationId xmlns:a16="http://schemas.microsoft.com/office/drawing/2014/main" id="{72F3807E-66B6-6D75-558B-F91A5DB7BC75}"/>
                </a:ext>
              </a:extLst>
            </p:cNvPr>
            <p:cNvSpPr/>
            <p:nvPr/>
          </p:nvSpPr>
          <p:spPr>
            <a:xfrm>
              <a:off x="447676" y="2373424"/>
              <a:ext cx="5337566" cy="25093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Box 44">
              <a:extLst>
                <a:ext uri="{FF2B5EF4-FFF2-40B4-BE49-F238E27FC236}">
                  <a16:creationId xmlns:a16="http://schemas.microsoft.com/office/drawing/2014/main" id="{368DF950-C17F-65FC-901D-ABCAE325DCCC}"/>
                </a:ext>
              </a:extLst>
            </p:cNvPr>
            <p:cNvSpPr txBox="1"/>
            <p:nvPr/>
          </p:nvSpPr>
          <p:spPr>
            <a:xfrm>
              <a:off x="272945" y="1972073"/>
              <a:ext cx="4191533" cy="369332"/>
            </a:xfrm>
            <a:prstGeom prst="rect">
              <a:avLst/>
            </a:prstGeom>
            <a:solidFill>
              <a:schemeClr val="bg1"/>
            </a:solidFill>
          </p:spPr>
          <p:txBody>
            <a:bodyPr wrap="square" rtlCol="0">
              <a:spAutoFit/>
            </a:bodyPr>
            <a:lstStyle/>
            <a:p>
              <a:pPr algn="ctr"/>
              <a:r>
                <a:rPr lang="en-US" b="1" dirty="0">
                  <a:solidFill>
                    <a:schemeClr val="accent6"/>
                  </a:solidFill>
                  <a:latin typeface="Amazon Ember" panose="020B0603020204020204" pitchFamily="34" charset="0"/>
                  <a:ea typeface="Amazon Ember" panose="020B0603020204020204" pitchFamily="34" charset="0"/>
                  <a:cs typeface="Amazon Ember" panose="020B0603020204020204" pitchFamily="34" charset="0"/>
                </a:rPr>
                <a:t>Three containers</a:t>
              </a:r>
              <a:r>
                <a:rPr lang="en-US"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 on one EC2 instance</a:t>
              </a:r>
            </a:p>
          </p:txBody>
        </p:sp>
        <p:sp>
          <p:nvSpPr>
            <p:cNvPr id="46" name="Rounded Rectangle 45">
              <a:extLst>
                <a:ext uri="{FF2B5EF4-FFF2-40B4-BE49-F238E27FC236}">
                  <a16:creationId xmlns:a16="http://schemas.microsoft.com/office/drawing/2014/main" id="{46045799-57FB-282A-CFCA-A3D55C7EA83B}"/>
                </a:ext>
              </a:extLst>
            </p:cNvPr>
            <p:cNvSpPr/>
            <p:nvPr/>
          </p:nvSpPr>
          <p:spPr>
            <a:xfrm>
              <a:off x="641007" y="4355203"/>
              <a:ext cx="5040879" cy="397315"/>
            </a:xfrm>
            <a:prstGeom prst="roundRect">
              <a:avLst>
                <a:gd name="adj" fmla="val 8219"/>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47" name="Rounded Rectangle 46">
              <a:extLst>
                <a:ext uri="{FF2B5EF4-FFF2-40B4-BE49-F238E27FC236}">
                  <a16:creationId xmlns:a16="http://schemas.microsoft.com/office/drawing/2014/main" id="{644592CE-6B18-BA43-5405-3582C39820A7}"/>
                </a:ext>
              </a:extLst>
            </p:cNvPr>
            <p:cNvSpPr/>
            <p:nvPr/>
          </p:nvSpPr>
          <p:spPr>
            <a:xfrm>
              <a:off x="1616862" y="3205137"/>
              <a:ext cx="1280160" cy="1062634"/>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ounded Rectangle 47">
              <a:extLst>
                <a:ext uri="{FF2B5EF4-FFF2-40B4-BE49-F238E27FC236}">
                  <a16:creationId xmlns:a16="http://schemas.microsoft.com/office/drawing/2014/main" id="{33B337E7-AB94-B7AE-2A58-1D158FF733F7}"/>
                </a:ext>
              </a:extLst>
            </p:cNvPr>
            <p:cNvSpPr/>
            <p:nvPr/>
          </p:nvSpPr>
          <p:spPr>
            <a:xfrm>
              <a:off x="2984859" y="3222020"/>
              <a:ext cx="1280160" cy="1062634"/>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ounded Rectangle 48">
              <a:extLst>
                <a:ext uri="{FF2B5EF4-FFF2-40B4-BE49-F238E27FC236}">
                  <a16:creationId xmlns:a16="http://schemas.microsoft.com/office/drawing/2014/main" id="{399E05F4-07B5-3406-4993-3AAC9D959F10}"/>
                </a:ext>
              </a:extLst>
            </p:cNvPr>
            <p:cNvSpPr/>
            <p:nvPr/>
          </p:nvSpPr>
          <p:spPr>
            <a:xfrm>
              <a:off x="4382118" y="3222020"/>
              <a:ext cx="1280160" cy="1062634"/>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extBox 49">
              <a:extLst>
                <a:ext uri="{FF2B5EF4-FFF2-40B4-BE49-F238E27FC236}">
                  <a16:creationId xmlns:a16="http://schemas.microsoft.com/office/drawing/2014/main" id="{33CFA715-AB76-5785-D9BC-36B24869BED8}"/>
                </a:ext>
              </a:extLst>
            </p:cNvPr>
            <p:cNvSpPr txBox="1"/>
            <p:nvPr/>
          </p:nvSpPr>
          <p:spPr>
            <a:xfrm>
              <a:off x="1531244" y="2648692"/>
              <a:ext cx="1463247" cy="584775"/>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Container instance 1</a:t>
              </a:r>
            </a:p>
          </p:txBody>
        </p:sp>
        <p:sp>
          <p:nvSpPr>
            <p:cNvPr id="51" name="TextBox 50">
              <a:extLst>
                <a:ext uri="{FF2B5EF4-FFF2-40B4-BE49-F238E27FC236}">
                  <a16:creationId xmlns:a16="http://schemas.microsoft.com/office/drawing/2014/main" id="{E4B7B9DE-B79C-20CE-9E84-B4739F82BEC7}"/>
                </a:ext>
              </a:extLst>
            </p:cNvPr>
            <p:cNvSpPr txBox="1"/>
            <p:nvPr/>
          </p:nvSpPr>
          <p:spPr>
            <a:xfrm>
              <a:off x="2907527" y="2651337"/>
              <a:ext cx="1463247" cy="584775"/>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Container </a:t>
              </a:r>
              <a:b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b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instance 2</a:t>
              </a:r>
            </a:p>
          </p:txBody>
        </p:sp>
        <p:sp>
          <p:nvSpPr>
            <p:cNvPr id="52" name="TextBox 51">
              <a:extLst>
                <a:ext uri="{FF2B5EF4-FFF2-40B4-BE49-F238E27FC236}">
                  <a16:creationId xmlns:a16="http://schemas.microsoft.com/office/drawing/2014/main" id="{EBFCFD8C-D5C6-EEE0-17DC-F16F615CD57D}"/>
                </a:ext>
              </a:extLst>
            </p:cNvPr>
            <p:cNvSpPr txBox="1"/>
            <p:nvPr/>
          </p:nvSpPr>
          <p:spPr>
            <a:xfrm>
              <a:off x="4273482" y="2651337"/>
              <a:ext cx="1463247" cy="584775"/>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Container </a:t>
              </a:r>
              <a:b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b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instance 3</a:t>
              </a:r>
            </a:p>
          </p:txBody>
        </p:sp>
        <p:sp>
          <p:nvSpPr>
            <p:cNvPr id="53" name="TextBox 52">
              <a:extLst>
                <a:ext uri="{FF2B5EF4-FFF2-40B4-BE49-F238E27FC236}">
                  <a16:creationId xmlns:a16="http://schemas.microsoft.com/office/drawing/2014/main" id="{F3AA463F-AD3C-6DB6-0256-1B733B850A46}"/>
                </a:ext>
              </a:extLst>
            </p:cNvPr>
            <p:cNvSpPr txBox="1"/>
            <p:nvPr/>
          </p:nvSpPr>
          <p:spPr>
            <a:xfrm>
              <a:off x="10683240" y="5261605"/>
              <a:ext cx="1508760" cy="830997"/>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Part of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 Global Infrastructure</a:t>
              </a:r>
            </a:p>
          </p:txBody>
        </p:sp>
        <p:sp>
          <p:nvSpPr>
            <p:cNvPr id="54" name="Right Brace 53">
              <a:extLst>
                <a:ext uri="{FF2B5EF4-FFF2-40B4-BE49-F238E27FC236}">
                  <a16:creationId xmlns:a16="http://schemas.microsoft.com/office/drawing/2014/main" id="{42308DA4-CCD6-159B-7BD9-490E1A5609BC}"/>
                </a:ext>
              </a:extLst>
            </p:cNvPr>
            <p:cNvSpPr/>
            <p:nvPr/>
          </p:nvSpPr>
          <p:spPr>
            <a:xfrm>
              <a:off x="10408920" y="4989438"/>
              <a:ext cx="274320" cy="1409064"/>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5" name="TextBox 54">
              <a:extLst>
                <a:ext uri="{FF2B5EF4-FFF2-40B4-BE49-F238E27FC236}">
                  <a16:creationId xmlns:a16="http://schemas.microsoft.com/office/drawing/2014/main" id="{F0AD9586-849F-6CFC-CE51-E52BFCF13ACC}"/>
                </a:ext>
              </a:extLst>
            </p:cNvPr>
            <p:cNvSpPr txBox="1"/>
            <p:nvPr/>
          </p:nvSpPr>
          <p:spPr>
            <a:xfrm>
              <a:off x="398188" y="1384374"/>
              <a:ext cx="1332416" cy="461665"/>
            </a:xfrm>
            <a:prstGeom prst="rect">
              <a:avLst/>
            </a:prstGeom>
            <a:noFill/>
          </p:spPr>
          <p:txBody>
            <a:bodyPr wrap="none" rtlCol="0">
              <a:spAutoFit/>
            </a:bodyPr>
            <a:lstStyle/>
            <a:p>
              <a:r>
                <a:rPr lang="en-US" sz="2400" b="1" dirty="0">
                  <a:latin typeface="Amazon Ember Light" panose="020B0403020204020204" pitchFamily="34" charset="0"/>
                  <a:ea typeface="Amazon Ember Light" panose="020B0403020204020204" pitchFamily="34" charset="0"/>
                  <a:cs typeface="Amazon Ember Light" panose="020B0403020204020204" pitchFamily="34" charset="0"/>
                </a:rPr>
                <a:t>Example</a:t>
              </a:r>
            </a:p>
          </p:txBody>
        </p:sp>
        <p:sp>
          <p:nvSpPr>
            <p:cNvPr id="56" name="Rounded Rectangle 44">
              <a:extLst>
                <a:ext uri="{FF2B5EF4-FFF2-40B4-BE49-F238E27FC236}">
                  <a16:creationId xmlns:a16="http://schemas.microsoft.com/office/drawing/2014/main" id="{407078DD-B649-98CA-A81C-4CE5720D714E}"/>
                </a:ext>
              </a:extLst>
            </p:cNvPr>
            <p:cNvSpPr/>
            <p:nvPr/>
          </p:nvSpPr>
          <p:spPr>
            <a:xfrm>
              <a:off x="6044322" y="2092919"/>
              <a:ext cx="1328983" cy="2746269"/>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ounded Rectangle 53">
              <a:extLst>
                <a:ext uri="{FF2B5EF4-FFF2-40B4-BE49-F238E27FC236}">
                  <a16:creationId xmlns:a16="http://schemas.microsoft.com/office/drawing/2014/main" id="{D56F6611-2E4C-768D-FC53-52DF582F6965}"/>
                </a:ext>
              </a:extLst>
            </p:cNvPr>
            <p:cNvSpPr/>
            <p:nvPr/>
          </p:nvSpPr>
          <p:spPr>
            <a:xfrm>
              <a:off x="7465452" y="2099798"/>
              <a:ext cx="1298448" cy="2743200"/>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ounded Rectangle 54">
              <a:extLst>
                <a:ext uri="{FF2B5EF4-FFF2-40B4-BE49-F238E27FC236}">
                  <a16:creationId xmlns:a16="http://schemas.microsoft.com/office/drawing/2014/main" id="{3C810BAE-6F21-4E8D-429F-B1AEF8315A8C}"/>
                </a:ext>
              </a:extLst>
            </p:cNvPr>
            <p:cNvSpPr/>
            <p:nvPr/>
          </p:nvSpPr>
          <p:spPr>
            <a:xfrm>
              <a:off x="8863722" y="2099559"/>
              <a:ext cx="1328983" cy="2738828"/>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TextBox 58">
              <a:extLst>
                <a:ext uri="{FF2B5EF4-FFF2-40B4-BE49-F238E27FC236}">
                  <a16:creationId xmlns:a16="http://schemas.microsoft.com/office/drawing/2014/main" id="{D15E2A66-1F05-81CB-9DC8-9A429A152B7D}"/>
                </a:ext>
              </a:extLst>
            </p:cNvPr>
            <p:cNvSpPr txBox="1"/>
            <p:nvPr/>
          </p:nvSpPr>
          <p:spPr>
            <a:xfrm>
              <a:off x="8832368" y="1754365"/>
              <a:ext cx="1463247" cy="338554"/>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VM 3</a:t>
              </a:r>
            </a:p>
          </p:txBody>
        </p:sp>
        <p:sp>
          <p:nvSpPr>
            <p:cNvPr id="60" name="TextBox 59">
              <a:extLst>
                <a:ext uri="{FF2B5EF4-FFF2-40B4-BE49-F238E27FC236}">
                  <a16:creationId xmlns:a16="http://schemas.microsoft.com/office/drawing/2014/main" id="{74E8DDD3-7C5A-8066-08FB-D9BBB005F710}"/>
                </a:ext>
              </a:extLst>
            </p:cNvPr>
            <p:cNvSpPr txBox="1"/>
            <p:nvPr/>
          </p:nvSpPr>
          <p:spPr>
            <a:xfrm>
              <a:off x="7353390" y="1754365"/>
              <a:ext cx="1463247" cy="338554"/>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VM 2</a:t>
              </a:r>
            </a:p>
          </p:txBody>
        </p:sp>
        <p:sp>
          <p:nvSpPr>
            <p:cNvPr id="61" name="TextBox 60">
              <a:extLst>
                <a:ext uri="{FF2B5EF4-FFF2-40B4-BE49-F238E27FC236}">
                  <a16:creationId xmlns:a16="http://schemas.microsoft.com/office/drawing/2014/main" id="{1F8F263B-3EB8-BA1A-29EA-1DA8662F79FF}"/>
                </a:ext>
              </a:extLst>
            </p:cNvPr>
            <p:cNvSpPr txBox="1"/>
            <p:nvPr/>
          </p:nvSpPr>
          <p:spPr>
            <a:xfrm>
              <a:off x="5959250" y="1754365"/>
              <a:ext cx="1463247" cy="338554"/>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VM 1</a:t>
              </a:r>
            </a:p>
          </p:txBody>
        </p:sp>
      </p:grpSp>
    </p:spTree>
    <p:extLst>
      <p:ext uri="{BB962C8B-B14F-4D97-AF65-F5344CB8AC3E}">
        <p14:creationId xmlns:p14="http://schemas.microsoft.com/office/powerpoint/2010/main" val="19645134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Container Service (Amazon ECS)</a:t>
            </a:r>
          </a:p>
        </p:txBody>
      </p:sp>
      <p:sp>
        <p:nvSpPr>
          <p:cNvPr id="3" name="Content Placeholder 2">
            <a:extLst>
              <a:ext uri="{FF2B5EF4-FFF2-40B4-BE49-F238E27FC236}">
                <a16:creationId xmlns:a16="http://schemas.microsoft.com/office/drawing/2014/main" id="{C3BCE3AC-3FFB-0DAD-D82D-C845A115AF27}"/>
              </a:ext>
            </a:extLst>
          </p:cNvPr>
          <p:cNvSpPr>
            <a:spLocks noGrp="1"/>
          </p:cNvSpPr>
          <p:nvPr>
            <p:ph idx="1"/>
          </p:nvPr>
        </p:nvSpPr>
        <p:spPr>
          <a:xfrm>
            <a:off x="419100" y="1514584"/>
            <a:ext cx="11353800" cy="4662379"/>
          </a:xfrm>
        </p:spPr>
        <p:txBody>
          <a:bodyPr>
            <a:normAutofit lnSpcReduction="10000"/>
          </a:bodyPr>
          <a:lstStyle/>
          <a:p>
            <a:r>
              <a:rPr lang="en-US" sz="2400" dirty="0">
                <a:latin typeface="Times New Roman" panose="02020603050405020304" pitchFamily="18" charset="0"/>
                <a:cs typeface="Times New Roman" panose="02020603050405020304" pitchFamily="18" charset="0"/>
              </a:rPr>
              <a:t>Amazon Elastic Container Service (</a:t>
            </a:r>
            <a:r>
              <a:rPr lang="en-US" sz="2400" b="1" dirty="0">
                <a:solidFill>
                  <a:schemeClr val="accent5"/>
                </a:solidFill>
                <a:latin typeface="Times New Roman" panose="02020603050405020304" pitchFamily="18" charset="0"/>
                <a:cs typeface="Times New Roman" panose="02020603050405020304" pitchFamily="18" charset="0"/>
              </a:rPr>
              <a:t>Amazon ECS</a:t>
            </a:r>
            <a:r>
              <a:rPr lang="en-US" sz="2400" dirty="0">
                <a:latin typeface="Times New Roman" panose="02020603050405020304" pitchFamily="18" charset="0"/>
                <a:cs typeface="Times New Roman" panose="02020603050405020304" pitchFamily="18" charset="0"/>
              </a:rPr>
              <a:t>) – </a:t>
            </a:r>
          </a:p>
          <a:p>
            <a:pPr lvl="1"/>
            <a:r>
              <a:rPr lang="en-US" sz="2000" dirty="0">
                <a:latin typeface="Times New Roman" panose="02020603050405020304" pitchFamily="18" charset="0"/>
                <a:cs typeface="Times New Roman" panose="02020603050405020304" pitchFamily="18" charset="0"/>
              </a:rPr>
              <a:t>A highly scalable, fast, </a:t>
            </a:r>
            <a:r>
              <a:rPr lang="en-US" sz="2000" dirty="0">
                <a:solidFill>
                  <a:schemeClr val="accent6"/>
                </a:solidFill>
                <a:latin typeface="Times New Roman" panose="02020603050405020304" pitchFamily="18" charset="0"/>
                <a:cs typeface="Times New Roman" panose="02020603050405020304" pitchFamily="18" charset="0"/>
              </a:rPr>
              <a:t>container management service </a:t>
            </a:r>
          </a:p>
          <a:p>
            <a:pPr lvl="1"/>
            <a:endParaRPr lang="en-US" sz="2000" dirty="0">
              <a:latin typeface="Times New Roman" panose="02020603050405020304" pitchFamily="18" charset="0"/>
              <a:cs typeface="Times New Roman" panose="02020603050405020304" pitchFamily="18" charset="0"/>
            </a:endParaRPr>
          </a:p>
          <a:p>
            <a:r>
              <a:rPr lang="en-US" sz="2400" dirty="0">
                <a:solidFill>
                  <a:srgbClr val="000000"/>
                </a:solidFill>
                <a:latin typeface="Times New Roman" panose="02020603050405020304" pitchFamily="18" charset="0"/>
                <a:cs typeface="Times New Roman" panose="02020603050405020304" pitchFamily="18" charset="0"/>
              </a:rPr>
              <a:t>Key benefits – </a:t>
            </a:r>
          </a:p>
          <a:p>
            <a:pPr lvl="1"/>
            <a:r>
              <a:rPr lang="en-US" sz="2000" dirty="0">
                <a:solidFill>
                  <a:srgbClr val="000000"/>
                </a:solidFill>
                <a:latin typeface="Times New Roman" panose="02020603050405020304" pitchFamily="18" charset="0"/>
                <a:cs typeface="Times New Roman" panose="02020603050405020304" pitchFamily="18" charset="0"/>
              </a:rPr>
              <a:t>Orchestrates the running of Docker containers</a:t>
            </a:r>
          </a:p>
          <a:p>
            <a:pPr lvl="1"/>
            <a:r>
              <a:rPr lang="en-US" sz="2000" dirty="0">
                <a:latin typeface="Times New Roman" panose="02020603050405020304" pitchFamily="18" charset="0"/>
                <a:cs typeface="Times New Roman" panose="02020603050405020304" pitchFamily="18" charset="0"/>
              </a:rPr>
              <a:t>Maintains and scales the fleet of nodes that run your containers</a:t>
            </a:r>
          </a:p>
          <a:p>
            <a:pPr lvl="1"/>
            <a:r>
              <a:rPr lang="en-US" sz="2000" dirty="0">
                <a:latin typeface="Times New Roman" panose="02020603050405020304" pitchFamily="18" charset="0"/>
                <a:cs typeface="Times New Roman" panose="02020603050405020304" pitchFamily="18" charset="0"/>
              </a:rPr>
              <a:t>Removes the complexity of standing up the infrastructure</a:t>
            </a:r>
          </a:p>
          <a:p>
            <a:pPr lvl="1"/>
            <a:endParaRPr lang="en-US" sz="2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Integrated with features that are familiar to Amazon EC2 service users – </a:t>
            </a:r>
          </a:p>
          <a:p>
            <a:pPr lvl="1"/>
            <a:r>
              <a:rPr lang="en-US" sz="2000" dirty="0">
                <a:latin typeface="Times New Roman" panose="02020603050405020304" pitchFamily="18" charset="0"/>
                <a:cs typeface="Times New Roman" panose="02020603050405020304" pitchFamily="18" charset="0"/>
              </a:rPr>
              <a:t>Elastic Load Balancing</a:t>
            </a:r>
          </a:p>
          <a:p>
            <a:pPr lvl="1"/>
            <a:r>
              <a:rPr lang="en-US" sz="2000" dirty="0">
                <a:latin typeface="Times New Roman" panose="02020603050405020304" pitchFamily="18" charset="0"/>
                <a:cs typeface="Times New Roman" panose="02020603050405020304" pitchFamily="18" charset="0"/>
              </a:rPr>
              <a:t>Amazon EC2 security groups</a:t>
            </a:r>
          </a:p>
          <a:p>
            <a:pPr lvl="1"/>
            <a:r>
              <a:rPr lang="en-US" sz="2000" dirty="0">
                <a:latin typeface="Times New Roman" panose="02020603050405020304" pitchFamily="18" charset="0"/>
                <a:cs typeface="Times New Roman" panose="02020603050405020304" pitchFamily="18" charset="0"/>
              </a:rPr>
              <a:t>Amazon EBS volumes</a:t>
            </a:r>
          </a:p>
          <a:p>
            <a:pPr lvl="1"/>
            <a:r>
              <a:rPr lang="en-US" sz="2000" dirty="0">
                <a:latin typeface="Times New Roman" panose="02020603050405020304" pitchFamily="18" charset="0"/>
                <a:cs typeface="Times New Roman" panose="02020603050405020304" pitchFamily="18" charset="0"/>
              </a:rPr>
              <a:t>IAM roles</a:t>
            </a:r>
          </a:p>
        </p:txBody>
      </p:sp>
      <p:sp>
        <p:nvSpPr>
          <p:cNvPr id="6" name="TextBox 5">
            <a:extLst>
              <a:ext uri="{FF2B5EF4-FFF2-40B4-BE49-F238E27FC236}">
                <a16:creationId xmlns:a16="http://schemas.microsoft.com/office/drawing/2014/main" id="{B2D9C0C8-4916-931A-330B-A39D4BB0DE4B}"/>
              </a:ext>
              <a:ext uri="{C183D7F6-B498-43B3-948B-1728B52AA6E4}">
                <adec:decorative xmlns:adec="http://schemas.microsoft.com/office/drawing/2017/decorative" val="1"/>
              </a:ext>
            </a:extLst>
          </p:cNvPr>
          <p:cNvSpPr txBox="1"/>
          <p:nvPr/>
        </p:nvSpPr>
        <p:spPr>
          <a:xfrm>
            <a:off x="9570212" y="2625455"/>
            <a:ext cx="2301904" cy="584775"/>
          </a:xfrm>
          <a:prstGeom prst="rect">
            <a:avLst/>
          </a:prstGeom>
          <a:noFill/>
        </p:spPr>
        <p:txBody>
          <a:bodyPr wrap="square" rtlCol="0">
            <a:spAutoFit/>
          </a:bodyPr>
          <a:lstStyle/>
          <a:p>
            <a:pPr algn="ctr"/>
            <a:r>
              <a:rPr lang="en-US" sz="1600" b="1" dirty="0">
                <a:latin typeface="Times New Roman" panose="02020603050405020304" pitchFamily="18" charset="0"/>
                <a:cs typeface="Times New Roman" panose="02020603050405020304" pitchFamily="18" charset="0"/>
              </a:rPr>
              <a:t>Amazon Elastic Container Service</a:t>
            </a:r>
          </a:p>
        </p:txBody>
      </p:sp>
      <p:pic>
        <p:nvPicPr>
          <p:cNvPr id="30" name="Graphic 29">
            <a:extLst>
              <a:ext uri="{FF2B5EF4-FFF2-40B4-BE49-F238E27FC236}">
                <a16:creationId xmlns:a16="http://schemas.microsoft.com/office/drawing/2014/main" id="{C2A88D48-6B0B-E461-9306-E1525155F9D9}"/>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72524" y="1500389"/>
            <a:ext cx="1097280" cy="1100488"/>
          </a:xfrm>
          <a:prstGeom prst="rect">
            <a:avLst/>
          </a:prstGeom>
        </p:spPr>
      </p:pic>
    </p:spTree>
    <p:extLst>
      <p:ext uri="{BB962C8B-B14F-4D97-AF65-F5344CB8AC3E}">
        <p14:creationId xmlns:p14="http://schemas.microsoft.com/office/powerpoint/2010/main" val="13922718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Container Service (Amazon ECS)</a:t>
            </a:r>
          </a:p>
        </p:txBody>
      </p:sp>
      <p:grpSp>
        <p:nvGrpSpPr>
          <p:cNvPr id="11" name="Group 10" descr="graphic shows container A and container B on the left. In the center the Amazon ECS takes requiest for how many of each container to deploy, and then deploys them appropriately where room exists on the ECS cluster on the right which containers two instances that can each handle up to 4 containers.">
            <a:extLst>
              <a:ext uri="{FF2B5EF4-FFF2-40B4-BE49-F238E27FC236}">
                <a16:creationId xmlns:a16="http://schemas.microsoft.com/office/drawing/2014/main" id="{DE2BFB05-AC06-7BCC-283C-14ADC9902C27}"/>
              </a:ext>
            </a:extLst>
          </p:cNvPr>
          <p:cNvGrpSpPr/>
          <p:nvPr/>
        </p:nvGrpSpPr>
        <p:grpSpPr>
          <a:xfrm>
            <a:off x="1360937" y="2614613"/>
            <a:ext cx="9596874" cy="2985707"/>
            <a:chOff x="0" y="1328739"/>
            <a:chExt cx="11618282" cy="5332692"/>
          </a:xfrm>
        </p:grpSpPr>
        <p:sp>
          <p:nvSpPr>
            <p:cNvPr id="15" name="TextBox 14">
              <a:extLst>
                <a:ext uri="{FF2B5EF4-FFF2-40B4-BE49-F238E27FC236}">
                  <a16:creationId xmlns:a16="http://schemas.microsoft.com/office/drawing/2014/main" id="{C847B59D-ABB6-C92F-76CF-34A5EA527E6A}"/>
                </a:ext>
              </a:extLst>
            </p:cNvPr>
            <p:cNvSpPr txBox="1"/>
            <p:nvPr/>
          </p:nvSpPr>
          <p:spPr>
            <a:xfrm>
              <a:off x="3364610" y="4828757"/>
              <a:ext cx="3328550" cy="648332"/>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Amazon Elastic Container Service (Amazon ECS)</a:t>
              </a:r>
            </a:p>
          </p:txBody>
        </p:sp>
        <p:sp>
          <p:nvSpPr>
            <p:cNvPr id="16" name="Rectangle 15">
              <a:extLst>
                <a:ext uri="{FF2B5EF4-FFF2-40B4-BE49-F238E27FC236}">
                  <a16:creationId xmlns:a16="http://schemas.microsoft.com/office/drawing/2014/main" id="{AC96D587-306E-CD74-EB01-DE97F26AA657}"/>
                </a:ext>
              </a:extLst>
            </p:cNvPr>
            <p:cNvSpPr/>
            <p:nvPr/>
          </p:nvSpPr>
          <p:spPr>
            <a:xfrm>
              <a:off x="489657" y="3490462"/>
              <a:ext cx="1714901" cy="384947"/>
            </a:xfrm>
            <a:prstGeom prst="rect">
              <a:avLst/>
            </a:prstGeom>
          </p:spPr>
          <p:txBody>
            <a:bodyPr wrap="square">
              <a:spAutoFit/>
            </a:bodyPr>
            <a:lstStyle/>
            <a:p>
              <a:pPr algn="ctr"/>
              <a:r>
                <a:rPr lang="en-US" sz="1300" b="1" dirty="0">
                  <a:latin typeface="Times New Roman" panose="02020603050405020304" pitchFamily="18" charset="0"/>
                  <a:ea typeface="Amazon Ember" panose="020B0603020204020204" pitchFamily="34" charset="0"/>
                  <a:cs typeface="Times New Roman" panose="02020603050405020304" pitchFamily="18" charset="0"/>
                </a:rPr>
                <a:t>Container A</a:t>
              </a:r>
            </a:p>
          </p:txBody>
        </p:sp>
        <p:cxnSp>
          <p:nvCxnSpPr>
            <p:cNvPr id="21" name="Straight Arrow Connector 20">
              <a:extLst>
                <a:ext uri="{FF2B5EF4-FFF2-40B4-BE49-F238E27FC236}">
                  <a16:creationId xmlns:a16="http://schemas.microsoft.com/office/drawing/2014/main" id="{6B598B12-82BD-1CF0-3329-2B67741BF84E}"/>
                </a:ext>
              </a:extLst>
            </p:cNvPr>
            <p:cNvCxnSpPr>
              <a:cxnSpLocks/>
            </p:cNvCxnSpPr>
            <p:nvPr/>
          </p:nvCxnSpPr>
          <p:spPr>
            <a:xfrm>
              <a:off x="2933613" y="3649908"/>
              <a:ext cx="1457761" cy="36968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FDD94A9C-65E7-45B2-4E1B-11881E9EAF37}"/>
                </a:ext>
              </a:extLst>
            </p:cNvPr>
            <p:cNvSpPr/>
            <p:nvPr/>
          </p:nvSpPr>
          <p:spPr>
            <a:xfrm>
              <a:off x="0" y="4478837"/>
              <a:ext cx="2707884" cy="384947"/>
            </a:xfrm>
            <a:prstGeom prst="rect">
              <a:avLst/>
            </a:prstGeom>
          </p:spPr>
          <p:txBody>
            <a:bodyPr wrap="square">
              <a:spAutoFit/>
            </a:bodyPr>
            <a:lstStyle/>
            <a:p>
              <a:pPr algn="ctr"/>
              <a:r>
                <a:rPr lang="en-US" sz="1300" b="1" dirty="0">
                  <a:latin typeface="Times New Roman" panose="02020603050405020304" pitchFamily="18" charset="0"/>
                  <a:ea typeface="Amazon Ember" panose="020B0603020204020204" pitchFamily="34" charset="0"/>
                  <a:cs typeface="Times New Roman" panose="02020603050405020304" pitchFamily="18" charset="0"/>
                </a:rPr>
                <a:t>Container B</a:t>
              </a:r>
            </a:p>
          </p:txBody>
        </p:sp>
        <p:cxnSp>
          <p:nvCxnSpPr>
            <p:cNvPr id="23" name="Straight Arrow Connector 22">
              <a:extLst>
                <a:ext uri="{FF2B5EF4-FFF2-40B4-BE49-F238E27FC236}">
                  <a16:creationId xmlns:a16="http://schemas.microsoft.com/office/drawing/2014/main" id="{5D3AF651-23A2-7056-90F9-E9E1ADEFDB8C}"/>
                </a:ext>
              </a:extLst>
            </p:cNvPr>
            <p:cNvCxnSpPr>
              <a:cxnSpLocks/>
            </p:cNvCxnSpPr>
            <p:nvPr/>
          </p:nvCxnSpPr>
          <p:spPr>
            <a:xfrm flipV="1">
              <a:off x="2930268" y="4304261"/>
              <a:ext cx="1461106" cy="35924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9BE8C1BF-A72F-F211-ADDC-9FB80B26F8AB}"/>
                </a:ext>
              </a:extLst>
            </p:cNvPr>
            <p:cNvSpPr txBox="1"/>
            <p:nvPr/>
          </p:nvSpPr>
          <p:spPr>
            <a:xfrm>
              <a:off x="3471411" y="2006524"/>
              <a:ext cx="3064042" cy="384947"/>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Requests to run containers</a:t>
              </a:r>
            </a:p>
          </p:txBody>
        </p:sp>
        <p:grpSp>
          <p:nvGrpSpPr>
            <p:cNvPr id="27" name="Group 26">
              <a:extLst>
                <a:ext uri="{FF2B5EF4-FFF2-40B4-BE49-F238E27FC236}">
                  <a16:creationId xmlns:a16="http://schemas.microsoft.com/office/drawing/2014/main" id="{A829CFF4-9089-4AC2-2748-95B7D50EB753}"/>
                </a:ext>
              </a:extLst>
            </p:cNvPr>
            <p:cNvGrpSpPr/>
            <p:nvPr/>
          </p:nvGrpSpPr>
          <p:grpSpPr>
            <a:xfrm>
              <a:off x="3358658" y="2457320"/>
              <a:ext cx="2212916" cy="390862"/>
              <a:chOff x="2964928" y="2235113"/>
              <a:chExt cx="2212916" cy="390862"/>
            </a:xfrm>
          </p:grpSpPr>
          <p:sp>
            <p:nvSpPr>
              <p:cNvPr id="55" name="TextBox 54">
                <a:extLst>
                  <a:ext uri="{FF2B5EF4-FFF2-40B4-BE49-F238E27FC236}">
                    <a16:creationId xmlns:a16="http://schemas.microsoft.com/office/drawing/2014/main" id="{2BB6A409-CC13-2B3F-BAEE-468312F39102}"/>
                  </a:ext>
                </a:extLst>
              </p:cNvPr>
              <p:cNvSpPr txBox="1"/>
              <p:nvPr/>
            </p:nvSpPr>
            <p:spPr>
              <a:xfrm>
                <a:off x="2964928" y="2235113"/>
                <a:ext cx="766944" cy="384947"/>
              </a:xfrm>
              <a:prstGeom prst="rect">
                <a:avLst/>
              </a:prstGeom>
              <a:noFill/>
            </p:spPr>
            <p:txBody>
              <a:bodyPr wrap="square" rtlCol="0">
                <a:spAutoFit/>
              </a:bodyPr>
              <a:lstStyle/>
              <a:p>
                <a:pPr algn="r"/>
                <a:r>
                  <a:rPr lang="en-US" sz="1300" dirty="0">
                    <a:latin typeface="Times New Roman" panose="02020603050405020304" pitchFamily="18" charset="0"/>
                    <a:ea typeface="Amazon Ember" panose="020B0603020204020204" pitchFamily="34" charset="0"/>
                    <a:cs typeface="Times New Roman" panose="02020603050405020304" pitchFamily="18" charset="0"/>
                  </a:rPr>
                  <a:t>x3</a:t>
                </a:r>
              </a:p>
            </p:txBody>
          </p:sp>
          <p:sp>
            <p:nvSpPr>
              <p:cNvPr id="56" name="TextBox 55">
                <a:extLst>
                  <a:ext uri="{FF2B5EF4-FFF2-40B4-BE49-F238E27FC236}">
                    <a16:creationId xmlns:a16="http://schemas.microsoft.com/office/drawing/2014/main" id="{EA398015-A50A-8F02-D716-FBDA203F53A8}"/>
                  </a:ext>
                </a:extLst>
              </p:cNvPr>
              <p:cNvSpPr txBox="1"/>
              <p:nvPr/>
            </p:nvSpPr>
            <p:spPr>
              <a:xfrm>
                <a:off x="4410900" y="2241028"/>
                <a:ext cx="766944" cy="384947"/>
              </a:xfrm>
              <a:prstGeom prst="rect">
                <a:avLst/>
              </a:prstGeom>
              <a:noFill/>
            </p:spPr>
            <p:txBody>
              <a:bodyPr wrap="square" rtlCol="0">
                <a:spAutoFit/>
              </a:bodyPr>
              <a:lstStyle/>
              <a:p>
                <a:pPr algn="r"/>
                <a:r>
                  <a:rPr lang="en-US" sz="1300" dirty="0">
                    <a:latin typeface="Times New Roman" panose="02020603050405020304" pitchFamily="18" charset="0"/>
                    <a:ea typeface="Amazon Ember" panose="020B0603020204020204" pitchFamily="34" charset="0"/>
                    <a:cs typeface="Times New Roman" panose="02020603050405020304" pitchFamily="18" charset="0"/>
                  </a:rPr>
                  <a:t>x2</a:t>
                </a:r>
              </a:p>
            </p:txBody>
          </p:sp>
        </p:grpSp>
        <p:cxnSp>
          <p:nvCxnSpPr>
            <p:cNvPr id="28" name="Straight Arrow Connector 27">
              <a:extLst>
                <a:ext uri="{FF2B5EF4-FFF2-40B4-BE49-F238E27FC236}">
                  <a16:creationId xmlns:a16="http://schemas.microsoft.com/office/drawing/2014/main" id="{4EFB5CFA-3E19-7EE3-4196-8D138B7B8C37}"/>
                </a:ext>
              </a:extLst>
            </p:cNvPr>
            <p:cNvCxnSpPr/>
            <p:nvPr/>
          </p:nvCxnSpPr>
          <p:spPr>
            <a:xfrm>
              <a:off x="5022627" y="2928553"/>
              <a:ext cx="0" cy="362086"/>
            </a:xfrm>
            <a:prstGeom prst="straightConnector1">
              <a:avLst/>
            </a:prstGeom>
            <a:ln w="38100">
              <a:solidFill>
                <a:srgbClr val="4AC1FF"/>
              </a:solidFill>
              <a:tailEnd type="triangle"/>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9C1B2514-B418-1766-AFE6-ECCA0DF34D16}"/>
                </a:ext>
              </a:extLst>
            </p:cNvPr>
            <p:cNvSpPr/>
            <p:nvPr/>
          </p:nvSpPr>
          <p:spPr>
            <a:xfrm>
              <a:off x="3213307" y="1908891"/>
              <a:ext cx="3580251" cy="1019662"/>
            </a:xfrm>
            <a:prstGeom prst="rect">
              <a:avLst/>
            </a:prstGeom>
            <a:noFill/>
            <a:ln w="25400">
              <a:solidFill>
                <a:srgbClr val="4AC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latin typeface="Times New Roman" panose="02020603050405020304" pitchFamily="18" charset="0"/>
                <a:cs typeface="Times New Roman" panose="02020603050405020304" pitchFamily="18" charset="0"/>
              </a:endParaRPr>
            </a:p>
          </p:txBody>
        </p:sp>
        <p:cxnSp>
          <p:nvCxnSpPr>
            <p:cNvPr id="31" name="Straight Arrow Connector 30">
              <a:extLst>
                <a:ext uri="{FF2B5EF4-FFF2-40B4-BE49-F238E27FC236}">
                  <a16:creationId xmlns:a16="http://schemas.microsoft.com/office/drawing/2014/main" id="{46B1C575-03A2-343B-6411-A983297EEEF5}"/>
                </a:ext>
              </a:extLst>
            </p:cNvPr>
            <p:cNvCxnSpPr>
              <a:cxnSpLocks/>
            </p:cNvCxnSpPr>
            <p:nvPr/>
          </p:nvCxnSpPr>
          <p:spPr>
            <a:xfrm flipV="1">
              <a:off x="5586399" y="2846816"/>
              <a:ext cx="3072578" cy="9838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31338561-2E0E-1111-1BB5-B1B3683CD6F1}"/>
                </a:ext>
              </a:extLst>
            </p:cNvPr>
            <p:cNvCxnSpPr>
              <a:cxnSpLocks/>
            </p:cNvCxnSpPr>
            <p:nvPr/>
          </p:nvCxnSpPr>
          <p:spPr>
            <a:xfrm>
              <a:off x="5568153" y="4270807"/>
              <a:ext cx="3036360" cy="815243"/>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3" name="Rounded Rectangle 43">
              <a:extLst>
                <a:ext uri="{FF2B5EF4-FFF2-40B4-BE49-F238E27FC236}">
                  <a16:creationId xmlns:a16="http://schemas.microsoft.com/office/drawing/2014/main" id="{8B707A3B-0ADF-FEA5-8385-4949EFADE227}"/>
                </a:ext>
              </a:extLst>
            </p:cNvPr>
            <p:cNvSpPr/>
            <p:nvPr/>
          </p:nvSpPr>
          <p:spPr>
            <a:xfrm>
              <a:off x="8870631" y="1974574"/>
              <a:ext cx="2302535" cy="1630484"/>
            </a:xfrm>
            <a:prstGeom prst="roundRect">
              <a:avLst/>
            </a:prstGeom>
            <a:noFill/>
            <a:ln w="254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AF25CE84-0165-3E50-D63C-C8860394048E}"/>
                </a:ext>
              </a:extLst>
            </p:cNvPr>
            <p:cNvSpPr txBox="1"/>
            <p:nvPr/>
          </p:nvSpPr>
          <p:spPr>
            <a:xfrm>
              <a:off x="9406787" y="1623137"/>
              <a:ext cx="1678484" cy="384947"/>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EC2 instance</a:t>
              </a:r>
            </a:p>
          </p:txBody>
        </p:sp>
        <p:cxnSp>
          <p:nvCxnSpPr>
            <p:cNvPr id="35" name="Straight Connector 34">
              <a:extLst>
                <a:ext uri="{FF2B5EF4-FFF2-40B4-BE49-F238E27FC236}">
                  <a16:creationId xmlns:a16="http://schemas.microsoft.com/office/drawing/2014/main" id="{C9899DCF-182D-2720-714F-EA7E6ECEC285}"/>
                </a:ext>
              </a:extLst>
            </p:cNvPr>
            <p:cNvCxnSpPr/>
            <p:nvPr/>
          </p:nvCxnSpPr>
          <p:spPr>
            <a:xfrm>
              <a:off x="10031402" y="2101327"/>
              <a:ext cx="0" cy="1400635"/>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BAF276F-F6CD-4953-E50D-B2B8645745AB}"/>
                </a:ext>
              </a:extLst>
            </p:cNvPr>
            <p:cNvCxnSpPr>
              <a:cxnSpLocks/>
            </p:cNvCxnSpPr>
            <p:nvPr/>
          </p:nvCxnSpPr>
          <p:spPr>
            <a:xfrm flipH="1">
              <a:off x="9192162" y="2789817"/>
              <a:ext cx="1659473" cy="1"/>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37" name="Rounded Rectangle 86">
              <a:extLst>
                <a:ext uri="{FF2B5EF4-FFF2-40B4-BE49-F238E27FC236}">
                  <a16:creationId xmlns:a16="http://schemas.microsoft.com/office/drawing/2014/main" id="{D3FF41FA-8D6F-EEB8-2E49-093FB952F2A8}"/>
                </a:ext>
              </a:extLst>
            </p:cNvPr>
            <p:cNvSpPr/>
            <p:nvPr/>
          </p:nvSpPr>
          <p:spPr>
            <a:xfrm>
              <a:off x="8870631" y="4270807"/>
              <a:ext cx="2302535" cy="1630484"/>
            </a:xfrm>
            <a:prstGeom prst="roundRect">
              <a:avLst/>
            </a:prstGeom>
            <a:noFill/>
            <a:ln w="254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latin typeface="Times New Roman" panose="02020603050405020304" pitchFamily="18" charset="0"/>
                <a:cs typeface="Times New Roman" panose="02020603050405020304" pitchFamily="18" charset="0"/>
              </a:endParaRPr>
            </a:p>
          </p:txBody>
        </p:sp>
        <p:sp>
          <p:nvSpPr>
            <p:cNvPr id="38" name="TextBox 37">
              <a:extLst>
                <a:ext uri="{FF2B5EF4-FFF2-40B4-BE49-F238E27FC236}">
                  <a16:creationId xmlns:a16="http://schemas.microsoft.com/office/drawing/2014/main" id="{A283CC6B-C58D-66AF-A44C-5FD233FC43B8}"/>
                </a:ext>
              </a:extLst>
            </p:cNvPr>
            <p:cNvSpPr txBox="1"/>
            <p:nvPr/>
          </p:nvSpPr>
          <p:spPr>
            <a:xfrm>
              <a:off x="9276475" y="3895811"/>
              <a:ext cx="1678484" cy="384947"/>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EC2 instance</a:t>
              </a:r>
            </a:p>
          </p:txBody>
        </p:sp>
        <p:cxnSp>
          <p:nvCxnSpPr>
            <p:cNvPr id="39" name="Straight Connector 38">
              <a:extLst>
                <a:ext uri="{FF2B5EF4-FFF2-40B4-BE49-F238E27FC236}">
                  <a16:creationId xmlns:a16="http://schemas.microsoft.com/office/drawing/2014/main" id="{97E9A311-1EC6-7D60-15FE-023E8C5B2E97}"/>
                </a:ext>
              </a:extLst>
            </p:cNvPr>
            <p:cNvCxnSpPr/>
            <p:nvPr/>
          </p:nvCxnSpPr>
          <p:spPr>
            <a:xfrm>
              <a:off x="10031402" y="4397560"/>
              <a:ext cx="0" cy="1400635"/>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2EF912F7-A31D-32CD-8FA0-1DD1B895978D}"/>
                </a:ext>
              </a:extLst>
            </p:cNvPr>
            <p:cNvCxnSpPr>
              <a:cxnSpLocks/>
            </p:cNvCxnSpPr>
            <p:nvPr/>
          </p:nvCxnSpPr>
          <p:spPr>
            <a:xfrm flipH="1">
              <a:off x="9192162" y="5086050"/>
              <a:ext cx="1659473" cy="1"/>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94">
              <a:extLst>
                <a:ext uri="{FF2B5EF4-FFF2-40B4-BE49-F238E27FC236}">
                  <a16:creationId xmlns:a16="http://schemas.microsoft.com/office/drawing/2014/main" id="{1447B12B-4E6C-7F45-09B7-56586CFA40B8}"/>
                </a:ext>
              </a:extLst>
            </p:cNvPr>
            <p:cNvSpPr/>
            <p:nvPr/>
          </p:nvSpPr>
          <p:spPr>
            <a:xfrm>
              <a:off x="8289731" y="1328739"/>
              <a:ext cx="3328551" cy="4853402"/>
            </a:xfrm>
            <a:prstGeom prst="roundRect">
              <a:avLst>
                <a:gd name="adj" fmla="val 9818"/>
              </a:avLst>
            </a:prstGeom>
            <a:noFill/>
            <a:ln w="6350">
              <a:solidFill>
                <a:schemeClr val="tx1"/>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300" dirty="0">
                <a:solidFill>
                  <a:schemeClr val="tx1"/>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39E2053-EC36-6C10-9CAF-F6C44F0D17B7}"/>
                </a:ext>
              </a:extLst>
            </p:cNvPr>
            <p:cNvSpPr txBox="1"/>
            <p:nvPr/>
          </p:nvSpPr>
          <p:spPr>
            <a:xfrm>
              <a:off x="9187093" y="6276484"/>
              <a:ext cx="1642398" cy="384947"/>
            </a:xfrm>
            <a:prstGeom prst="rect">
              <a:avLst/>
            </a:prstGeom>
            <a:solidFill>
              <a:schemeClr val="bg1"/>
            </a:solidFill>
            <a:ln>
              <a:noFill/>
            </a:ln>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ECS cluster</a:t>
              </a:r>
            </a:p>
          </p:txBody>
        </p:sp>
        <p:pic>
          <p:nvPicPr>
            <p:cNvPr id="43" name="Graphic 42">
              <a:extLst>
                <a:ext uri="{FF2B5EF4-FFF2-40B4-BE49-F238E27FC236}">
                  <a16:creationId xmlns:a16="http://schemas.microsoft.com/office/drawing/2014/main" id="{AD01AE29-8940-6B9F-1999-0B5DE21FB14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13158" y="1471662"/>
              <a:ext cx="469900" cy="469900"/>
            </a:xfrm>
            <a:prstGeom prst="rect">
              <a:avLst/>
            </a:prstGeom>
          </p:spPr>
        </p:pic>
        <p:pic>
          <p:nvPicPr>
            <p:cNvPr id="44" name="Graphic 43">
              <a:extLst>
                <a:ext uri="{FF2B5EF4-FFF2-40B4-BE49-F238E27FC236}">
                  <a16:creationId xmlns:a16="http://schemas.microsoft.com/office/drawing/2014/main" id="{95418A38-CE46-B2D6-A8C6-0B74383DDE1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14671" y="3329868"/>
              <a:ext cx="640080" cy="640080"/>
            </a:xfrm>
            <a:prstGeom prst="rect">
              <a:avLst/>
            </a:prstGeom>
          </p:spPr>
        </p:pic>
        <p:pic>
          <p:nvPicPr>
            <p:cNvPr id="45" name="Graphic 44">
              <a:extLst>
                <a:ext uri="{FF2B5EF4-FFF2-40B4-BE49-F238E27FC236}">
                  <a16:creationId xmlns:a16="http://schemas.microsoft.com/office/drawing/2014/main" id="{5EA78EA5-0590-A3B8-6D7D-D15335345DC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128752" y="4343462"/>
              <a:ext cx="640080" cy="640080"/>
            </a:xfrm>
            <a:prstGeom prst="rect">
              <a:avLst/>
            </a:prstGeom>
          </p:spPr>
        </p:pic>
        <p:pic>
          <p:nvPicPr>
            <p:cNvPr id="46" name="Graphic 45">
              <a:extLst>
                <a:ext uri="{FF2B5EF4-FFF2-40B4-BE49-F238E27FC236}">
                  <a16:creationId xmlns:a16="http://schemas.microsoft.com/office/drawing/2014/main" id="{063A7437-DD03-C746-D8CF-84D61537268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090139" y="2316043"/>
              <a:ext cx="640080" cy="640080"/>
            </a:xfrm>
            <a:prstGeom prst="rect">
              <a:avLst/>
            </a:prstGeom>
          </p:spPr>
        </p:pic>
        <p:pic>
          <p:nvPicPr>
            <p:cNvPr id="47" name="Graphic 46">
              <a:extLst>
                <a:ext uri="{FF2B5EF4-FFF2-40B4-BE49-F238E27FC236}">
                  <a16:creationId xmlns:a16="http://schemas.microsoft.com/office/drawing/2014/main" id="{EE97EB3F-81C5-AF92-4390-24D0D6823D7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52873" y="2167758"/>
              <a:ext cx="640080" cy="640080"/>
            </a:xfrm>
            <a:prstGeom prst="rect">
              <a:avLst/>
            </a:prstGeom>
          </p:spPr>
        </p:pic>
        <p:pic>
          <p:nvPicPr>
            <p:cNvPr id="48" name="Graphic 47">
              <a:extLst>
                <a:ext uri="{FF2B5EF4-FFF2-40B4-BE49-F238E27FC236}">
                  <a16:creationId xmlns:a16="http://schemas.microsoft.com/office/drawing/2014/main" id="{B45BF325-50D3-1D17-1BA4-F09A31705B0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92325" y="2167461"/>
              <a:ext cx="640080" cy="640080"/>
            </a:xfrm>
            <a:prstGeom prst="rect">
              <a:avLst/>
            </a:prstGeom>
          </p:spPr>
        </p:pic>
        <p:pic>
          <p:nvPicPr>
            <p:cNvPr id="49" name="Graphic 48">
              <a:extLst>
                <a:ext uri="{FF2B5EF4-FFF2-40B4-BE49-F238E27FC236}">
                  <a16:creationId xmlns:a16="http://schemas.microsoft.com/office/drawing/2014/main" id="{35C97B48-719F-8AC6-0EA0-5DB713EA571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202642" y="5163423"/>
              <a:ext cx="640080" cy="640080"/>
            </a:xfrm>
            <a:prstGeom prst="rect">
              <a:avLst/>
            </a:prstGeom>
          </p:spPr>
        </p:pic>
        <p:pic>
          <p:nvPicPr>
            <p:cNvPr id="50" name="Graphic 49">
              <a:extLst>
                <a:ext uri="{FF2B5EF4-FFF2-40B4-BE49-F238E27FC236}">
                  <a16:creationId xmlns:a16="http://schemas.microsoft.com/office/drawing/2014/main" id="{5D6E7FBC-657F-932E-6632-FE054DAD4CF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36886" y="2294581"/>
              <a:ext cx="640080" cy="640080"/>
            </a:xfrm>
            <a:prstGeom prst="rect">
              <a:avLst/>
            </a:prstGeom>
          </p:spPr>
        </p:pic>
        <p:pic>
          <p:nvPicPr>
            <p:cNvPr id="51" name="Graphic 50">
              <a:extLst>
                <a:ext uri="{FF2B5EF4-FFF2-40B4-BE49-F238E27FC236}">
                  <a16:creationId xmlns:a16="http://schemas.microsoft.com/office/drawing/2014/main" id="{3AC0DFAD-D302-E353-9F4B-063AD991EF8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242682" y="5163423"/>
              <a:ext cx="640080" cy="640080"/>
            </a:xfrm>
            <a:prstGeom prst="rect">
              <a:avLst/>
            </a:prstGeom>
          </p:spPr>
        </p:pic>
        <p:pic>
          <p:nvPicPr>
            <p:cNvPr id="52" name="Graphic 51">
              <a:extLst>
                <a:ext uri="{FF2B5EF4-FFF2-40B4-BE49-F238E27FC236}">
                  <a16:creationId xmlns:a16="http://schemas.microsoft.com/office/drawing/2014/main" id="{DA37B113-C5CE-F9E6-962F-3ECB063966F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243598" y="2867190"/>
              <a:ext cx="640080" cy="640080"/>
            </a:xfrm>
            <a:prstGeom prst="rect">
              <a:avLst/>
            </a:prstGeom>
          </p:spPr>
        </p:pic>
        <p:pic>
          <p:nvPicPr>
            <p:cNvPr id="53" name="Graphic 52">
              <a:extLst>
                <a:ext uri="{FF2B5EF4-FFF2-40B4-BE49-F238E27FC236}">
                  <a16:creationId xmlns:a16="http://schemas.microsoft.com/office/drawing/2014/main" id="{7785ABA6-1DB2-56A5-5702-A2591DD93EB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56579" y="3790931"/>
              <a:ext cx="469900" cy="469900"/>
            </a:xfrm>
            <a:prstGeom prst="rect">
              <a:avLst/>
            </a:prstGeom>
          </p:spPr>
        </p:pic>
        <p:pic>
          <p:nvPicPr>
            <p:cNvPr id="54" name="Graphic 53">
              <a:extLst>
                <a:ext uri="{FF2B5EF4-FFF2-40B4-BE49-F238E27FC236}">
                  <a16:creationId xmlns:a16="http://schemas.microsoft.com/office/drawing/2014/main" id="{97AEF067-74D1-EFC8-BCDA-C91FBA1AA20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532470" y="3661244"/>
              <a:ext cx="894587" cy="894587"/>
            </a:xfrm>
            <a:prstGeom prst="rect">
              <a:avLst/>
            </a:prstGeom>
          </p:spPr>
        </p:pic>
      </p:grpSp>
      <p:sp>
        <p:nvSpPr>
          <p:cNvPr id="57" name="Rectangle 56">
            <a:extLst>
              <a:ext uri="{FF2B5EF4-FFF2-40B4-BE49-F238E27FC236}">
                <a16:creationId xmlns:a16="http://schemas.microsoft.com/office/drawing/2014/main" id="{07FEEAFC-2F27-ED22-F49F-E1D32AE1A5B7}"/>
              </a:ext>
            </a:extLst>
          </p:cNvPr>
          <p:cNvSpPr/>
          <p:nvPr/>
        </p:nvSpPr>
        <p:spPr>
          <a:xfrm>
            <a:off x="721075" y="1526977"/>
            <a:ext cx="11251850" cy="1246495"/>
          </a:xfrm>
          <a:prstGeom prst="rect">
            <a:avLst/>
          </a:prstGeom>
        </p:spPr>
        <p:txBody>
          <a:bodyPr wrap="square">
            <a:spAutoFit/>
          </a:bodyPr>
          <a:lstStyle/>
          <a:p>
            <a:r>
              <a:rPr lang="en-US" sz="1500" dirty="0">
                <a:latin typeface="Times New Roman" panose="02020603050405020304" pitchFamily="18" charset="0"/>
                <a:cs typeface="Times New Roman" panose="02020603050405020304" pitchFamily="18" charset="0"/>
              </a:rPr>
              <a:t>To prepare your application to run on </a:t>
            </a:r>
            <a:r>
              <a:rPr lang="en-US" sz="1500" b="1" dirty="0">
                <a:latin typeface="Times New Roman" panose="02020603050405020304" pitchFamily="18" charset="0"/>
                <a:cs typeface="Times New Roman" panose="02020603050405020304" pitchFamily="18" charset="0"/>
              </a:rPr>
              <a:t>Amazon ECS</a:t>
            </a:r>
            <a:r>
              <a:rPr lang="en-US" sz="1500" dirty="0">
                <a:latin typeface="Times New Roman" panose="02020603050405020304" pitchFamily="18" charset="0"/>
                <a:cs typeface="Times New Roman" panose="02020603050405020304" pitchFamily="18" charset="0"/>
              </a:rPr>
              <a:t>, you create a </a:t>
            </a:r>
            <a:r>
              <a:rPr lang="en-US" sz="1500" b="1" dirty="0">
                <a:solidFill>
                  <a:srgbClr val="00B0F0"/>
                </a:solidFill>
                <a:latin typeface="Times New Roman" panose="02020603050405020304" pitchFamily="18" charset="0"/>
                <a:cs typeface="Times New Roman" panose="02020603050405020304" pitchFamily="18" charset="0"/>
              </a:rPr>
              <a:t>task definition </a:t>
            </a:r>
            <a:r>
              <a:rPr lang="en-US" sz="1500" dirty="0">
                <a:latin typeface="Times New Roman" panose="02020603050405020304" pitchFamily="18" charset="0"/>
                <a:cs typeface="Times New Roman" panose="02020603050405020304" pitchFamily="18" charset="0"/>
              </a:rPr>
              <a:t>which is a text file that describes </a:t>
            </a:r>
            <a:r>
              <a:rPr lang="en-US" sz="1500" b="1" dirty="0">
                <a:latin typeface="Times New Roman" panose="02020603050405020304" pitchFamily="18" charset="0"/>
                <a:cs typeface="Times New Roman" panose="02020603050405020304" pitchFamily="18" charset="0"/>
              </a:rPr>
              <a:t>one or more containers</a:t>
            </a:r>
            <a:r>
              <a:rPr lang="en-US" sz="1500" dirty="0">
                <a:latin typeface="Times New Roman" panose="02020603050405020304" pitchFamily="18" charset="0"/>
                <a:cs typeface="Times New Roman" panose="02020603050405020304" pitchFamily="18" charset="0"/>
              </a:rPr>
              <a:t>, up to a maximum of ten, that form your application. The </a:t>
            </a:r>
            <a:r>
              <a:rPr lang="en-US" sz="1500" b="1" dirty="0">
                <a:solidFill>
                  <a:srgbClr val="00B0F0"/>
                </a:solidFill>
                <a:latin typeface="Times New Roman" panose="02020603050405020304" pitchFamily="18" charset="0"/>
                <a:cs typeface="Times New Roman" panose="02020603050405020304" pitchFamily="18" charset="0"/>
              </a:rPr>
              <a:t>Amazon ECS task scheduler </a:t>
            </a:r>
            <a:r>
              <a:rPr lang="en-US" sz="1500" dirty="0">
                <a:latin typeface="Times New Roman" panose="02020603050405020304" pitchFamily="18" charset="0"/>
                <a:cs typeface="Times New Roman" panose="02020603050405020304" pitchFamily="18" charset="0"/>
              </a:rPr>
              <a:t>is responsible for placing tasks within your cluster. A task will run anywhere from one to ten containers, depending on the task definition you defined. When Amazon ECS runs the containers that make up your task, it places them on an </a:t>
            </a:r>
            <a:r>
              <a:rPr lang="en-US" sz="1500" b="1" dirty="0">
                <a:solidFill>
                  <a:srgbClr val="00B0F0"/>
                </a:solidFill>
                <a:latin typeface="Times New Roman" panose="02020603050405020304" pitchFamily="18" charset="0"/>
                <a:cs typeface="Times New Roman" panose="02020603050405020304" pitchFamily="18" charset="0"/>
              </a:rPr>
              <a:t>ECS</a:t>
            </a:r>
            <a:r>
              <a:rPr lang="en-US" sz="1500" dirty="0">
                <a:solidFill>
                  <a:srgbClr val="00B0F0"/>
                </a:solidFill>
                <a:latin typeface="Times New Roman" panose="02020603050405020304" pitchFamily="18" charset="0"/>
                <a:cs typeface="Times New Roman" panose="02020603050405020304" pitchFamily="18" charset="0"/>
              </a:rPr>
              <a:t> </a:t>
            </a:r>
            <a:r>
              <a:rPr lang="en-US" sz="1500" b="1" dirty="0">
                <a:solidFill>
                  <a:srgbClr val="00B0F0"/>
                </a:solidFill>
                <a:latin typeface="Times New Roman" panose="02020603050405020304" pitchFamily="18" charset="0"/>
                <a:cs typeface="Times New Roman" panose="02020603050405020304" pitchFamily="18" charset="0"/>
              </a:rPr>
              <a:t>cluster</a:t>
            </a:r>
            <a:r>
              <a:rPr lang="en-US" sz="1500" b="1" dirty="0">
                <a:latin typeface="Times New Roman" panose="02020603050405020304" pitchFamily="18" charset="0"/>
                <a:cs typeface="Times New Roman" panose="02020603050405020304" pitchFamily="18" charset="0"/>
              </a:rPr>
              <a:t>, </a:t>
            </a:r>
            <a:r>
              <a:rPr lang="en-US" sz="1500" dirty="0">
                <a:latin typeface="Times New Roman" panose="02020603050405020304" pitchFamily="18" charset="0"/>
                <a:cs typeface="Times New Roman" panose="02020603050405020304" pitchFamily="18" charset="0"/>
              </a:rPr>
              <a:t>The cluster consists of a group of EC2 instances each of which is running an </a:t>
            </a:r>
            <a:r>
              <a:rPr lang="en-US" sz="1500" b="1" dirty="0">
                <a:latin typeface="Times New Roman" panose="02020603050405020304" pitchFamily="18" charset="0"/>
                <a:cs typeface="Times New Roman" panose="02020603050405020304" pitchFamily="18" charset="0"/>
              </a:rPr>
              <a:t>Amazon ECS container agent</a:t>
            </a:r>
            <a:r>
              <a:rPr lang="en-US" sz="15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5161764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ECS cluster options</a:t>
            </a:r>
          </a:p>
        </p:txBody>
      </p:sp>
      <p:sp>
        <p:nvSpPr>
          <p:cNvPr id="3" name="Content Placeholder 2">
            <a:extLst>
              <a:ext uri="{FF2B5EF4-FFF2-40B4-BE49-F238E27FC236}">
                <a16:creationId xmlns:a16="http://schemas.microsoft.com/office/drawing/2014/main" id="{E9F34360-C775-22EF-2FD4-E98307DE3AC6}"/>
              </a:ext>
            </a:extLst>
          </p:cNvPr>
          <p:cNvSpPr>
            <a:spLocks noGrp="1"/>
          </p:cNvSpPr>
          <p:nvPr>
            <p:ph idx="1"/>
          </p:nvPr>
        </p:nvSpPr>
        <p:spPr>
          <a:xfrm>
            <a:off x="576190" y="1538352"/>
            <a:ext cx="11353800" cy="1405061"/>
          </a:xfrm>
        </p:spPr>
        <p:txBody>
          <a:bodyPr>
            <a:normAutofit/>
          </a:bodyPr>
          <a:lstStyle/>
          <a:p>
            <a:pPr algn="just"/>
            <a:r>
              <a:rPr lang="en-US" sz="1800" b="1" dirty="0">
                <a:latin typeface="Times New Roman" panose="02020603050405020304" pitchFamily="18" charset="0"/>
                <a:cs typeface="Times New Roman" panose="02020603050405020304" pitchFamily="18" charset="0"/>
              </a:rPr>
              <a:t>Key question</a:t>
            </a:r>
            <a:r>
              <a:rPr lang="en-US" sz="1800" dirty="0">
                <a:latin typeface="Times New Roman" panose="02020603050405020304" pitchFamily="18" charset="0"/>
                <a:cs typeface="Times New Roman" panose="02020603050405020304" pitchFamily="18" charset="0"/>
              </a:rPr>
              <a:t>: Do </a:t>
            </a:r>
            <a:r>
              <a:rPr lang="en-US" sz="1800" b="1" i="1" dirty="0">
                <a:latin typeface="Times New Roman" panose="02020603050405020304" pitchFamily="18" charset="0"/>
                <a:cs typeface="Times New Roman" panose="02020603050405020304" pitchFamily="18" charset="0"/>
              </a:rPr>
              <a:t>you</a:t>
            </a:r>
            <a:r>
              <a:rPr lang="en-US" sz="1800" dirty="0">
                <a:latin typeface="Times New Roman" panose="02020603050405020304" pitchFamily="18" charset="0"/>
                <a:cs typeface="Times New Roman" panose="02020603050405020304" pitchFamily="18" charset="0"/>
              </a:rPr>
              <a:t> want to manage the Amazon ECS cluster</a:t>
            </a:r>
            <a:r>
              <a:rPr lang="en-US" sz="1800" dirty="0">
                <a:solidFill>
                  <a:schemeClr val="accent6"/>
                </a:solidFill>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that runs the containers?</a:t>
            </a:r>
          </a:p>
          <a:p>
            <a:pPr lvl="1"/>
            <a:r>
              <a:rPr lang="en-US" sz="1800" dirty="0">
                <a:latin typeface="Times New Roman" panose="02020603050405020304" pitchFamily="18" charset="0"/>
                <a:cs typeface="Times New Roman" panose="02020603050405020304" pitchFamily="18" charset="0"/>
              </a:rPr>
              <a:t>If </a:t>
            </a:r>
            <a:r>
              <a:rPr lang="en-US" sz="1800" b="1" dirty="0">
                <a:solidFill>
                  <a:schemeClr val="accent5"/>
                </a:solidFill>
                <a:latin typeface="Times New Roman" panose="02020603050405020304" pitchFamily="18" charset="0"/>
                <a:cs typeface="Times New Roman" panose="02020603050405020304" pitchFamily="18" charset="0"/>
              </a:rPr>
              <a:t>yes</a:t>
            </a:r>
            <a:r>
              <a:rPr lang="en-US" sz="1800" dirty="0">
                <a:latin typeface="Times New Roman" panose="02020603050405020304" pitchFamily="18" charset="0"/>
                <a:cs typeface="Times New Roman" panose="02020603050405020304" pitchFamily="18" charset="0"/>
              </a:rPr>
              <a:t>, create an </a:t>
            </a:r>
            <a:r>
              <a:rPr lang="en-US" sz="1800" b="1" dirty="0">
                <a:solidFill>
                  <a:schemeClr val="accent5"/>
                </a:solidFill>
                <a:latin typeface="Times New Roman" panose="02020603050405020304" pitchFamily="18" charset="0"/>
                <a:cs typeface="Times New Roman" panose="02020603050405020304" pitchFamily="18" charset="0"/>
              </a:rPr>
              <a:t>Amazon ECS cluster backed by Amazon EC2 </a:t>
            </a:r>
            <a:r>
              <a:rPr lang="en-US" sz="1800" dirty="0">
                <a:latin typeface="Times New Roman" panose="02020603050405020304" pitchFamily="18" charset="0"/>
                <a:cs typeface="Times New Roman" panose="02020603050405020304" pitchFamily="18" charset="0"/>
              </a:rPr>
              <a:t>(provides more granular control over infrastructure)</a:t>
            </a:r>
          </a:p>
          <a:p>
            <a:pPr lvl="1"/>
            <a:r>
              <a:rPr lang="en-US" sz="1800" dirty="0">
                <a:latin typeface="Times New Roman" panose="02020603050405020304" pitchFamily="18" charset="0"/>
                <a:cs typeface="Times New Roman" panose="02020603050405020304" pitchFamily="18" charset="0"/>
              </a:rPr>
              <a:t>If </a:t>
            </a:r>
            <a:r>
              <a:rPr lang="en-US" sz="1800" dirty="0">
                <a:solidFill>
                  <a:schemeClr val="accent6"/>
                </a:solidFill>
                <a:latin typeface="Times New Roman" panose="02020603050405020304" pitchFamily="18" charset="0"/>
                <a:cs typeface="Times New Roman" panose="02020603050405020304" pitchFamily="18" charset="0"/>
              </a:rPr>
              <a:t>no</a:t>
            </a:r>
            <a:r>
              <a:rPr lang="en-US" sz="1800" dirty="0">
                <a:latin typeface="Times New Roman" panose="02020603050405020304" pitchFamily="18" charset="0"/>
                <a:cs typeface="Times New Roman" panose="02020603050405020304" pitchFamily="18" charset="0"/>
              </a:rPr>
              <a:t>, create an </a:t>
            </a:r>
            <a:r>
              <a:rPr lang="en-US" sz="1800" dirty="0">
                <a:solidFill>
                  <a:schemeClr val="accent6"/>
                </a:solidFill>
                <a:latin typeface="Times New Roman" panose="02020603050405020304" pitchFamily="18" charset="0"/>
                <a:cs typeface="Times New Roman" panose="02020603050405020304" pitchFamily="18" charset="0"/>
              </a:rPr>
              <a:t>Amazon ECS cluster backed by AWS Fargate </a:t>
            </a:r>
            <a:r>
              <a:rPr lang="en-US" sz="1800" dirty="0">
                <a:latin typeface="Times New Roman" panose="02020603050405020304" pitchFamily="18" charset="0"/>
                <a:cs typeface="Times New Roman" panose="02020603050405020304" pitchFamily="18" charset="0"/>
              </a:rPr>
              <a:t>(easier to maintain, focus on your applications)</a:t>
            </a:r>
          </a:p>
        </p:txBody>
      </p:sp>
      <p:grpSp>
        <p:nvGrpSpPr>
          <p:cNvPr id="6" name="Group 5" descr="diagram shows three apps running in containers. If it is a Fargate-backed ECS cluster then you only need to manage the apps. If it is an EC2-backed ECS cluster, you also have to manage the VM guest OSs as well as the Docker engine.">
            <a:extLst>
              <a:ext uri="{FF2B5EF4-FFF2-40B4-BE49-F238E27FC236}">
                <a16:creationId xmlns:a16="http://schemas.microsoft.com/office/drawing/2014/main" id="{362229CC-AF98-2A08-E859-589CC7124B10}"/>
              </a:ext>
            </a:extLst>
          </p:cNvPr>
          <p:cNvGrpSpPr/>
          <p:nvPr/>
        </p:nvGrpSpPr>
        <p:grpSpPr>
          <a:xfrm>
            <a:off x="695850" y="2721515"/>
            <a:ext cx="11353800" cy="2950853"/>
            <a:chOff x="310430" y="3239112"/>
            <a:chExt cx="11738748" cy="2963079"/>
          </a:xfrm>
        </p:grpSpPr>
        <p:sp>
          <p:nvSpPr>
            <p:cNvPr id="8" name="Rounded Rectangle 5">
              <a:extLst>
                <a:ext uri="{FF2B5EF4-FFF2-40B4-BE49-F238E27FC236}">
                  <a16:creationId xmlns:a16="http://schemas.microsoft.com/office/drawing/2014/main" id="{C63D1CD9-9651-ABDD-8718-4EE5FFB508D5}"/>
                </a:ext>
              </a:extLst>
            </p:cNvPr>
            <p:cNvSpPr/>
            <p:nvPr/>
          </p:nvSpPr>
          <p:spPr>
            <a:xfrm>
              <a:off x="2973059" y="5294842"/>
              <a:ext cx="5965793" cy="397315"/>
            </a:xfrm>
            <a:prstGeom prst="round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Docker engines (one per OS in the cluster)</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10" name="Rounded Rectangle 6">
              <a:extLst>
                <a:ext uri="{FF2B5EF4-FFF2-40B4-BE49-F238E27FC236}">
                  <a16:creationId xmlns:a16="http://schemas.microsoft.com/office/drawing/2014/main" id="{BFDAA136-46DC-C75E-FCE2-D8FE67F6A43E}"/>
                </a:ext>
              </a:extLst>
            </p:cNvPr>
            <p:cNvSpPr/>
            <p:nvPr/>
          </p:nvSpPr>
          <p:spPr>
            <a:xfrm>
              <a:off x="3110805" y="4722834"/>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Bins/Libs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0" name="Rounded Rectangle 7">
              <a:extLst>
                <a:ext uri="{FF2B5EF4-FFF2-40B4-BE49-F238E27FC236}">
                  <a16:creationId xmlns:a16="http://schemas.microsoft.com/office/drawing/2014/main" id="{6AA2DF61-DCE8-0C94-94BA-0B9E3C4C7DF5}"/>
                </a:ext>
              </a:extLst>
            </p:cNvPr>
            <p:cNvSpPr/>
            <p:nvPr/>
          </p:nvSpPr>
          <p:spPr>
            <a:xfrm>
              <a:off x="3110805" y="4220078"/>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App 1</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58" name="Rounded Rectangle 8">
              <a:extLst>
                <a:ext uri="{FF2B5EF4-FFF2-40B4-BE49-F238E27FC236}">
                  <a16:creationId xmlns:a16="http://schemas.microsoft.com/office/drawing/2014/main" id="{7F7E62DE-86EA-D241-B005-D3C837FE2802}"/>
                </a:ext>
              </a:extLst>
            </p:cNvPr>
            <p:cNvSpPr/>
            <p:nvPr/>
          </p:nvSpPr>
          <p:spPr>
            <a:xfrm>
              <a:off x="5156974" y="4792774"/>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Bins/Libs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59" name="Rounded Rectangle 9">
              <a:extLst>
                <a:ext uri="{FF2B5EF4-FFF2-40B4-BE49-F238E27FC236}">
                  <a16:creationId xmlns:a16="http://schemas.microsoft.com/office/drawing/2014/main" id="{89D8BBDA-EB14-2CB5-D3DD-667577AB8935}"/>
                </a:ext>
              </a:extLst>
            </p:cNvPr>
            <p:cNvSpPr/>
            <p:nvPr/>
          </p:nvSpPr>
          <p:spPr>
            <a:xfrm>
              <a:off x="5156974" y="4275468"/>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App 2</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0" name="Rounded Rectangle 10">
              <a:extLst>
                <a:ext uri="{FF2B5EF4-FFF2-40B4-BE49-F238E27FC236}">
                  <a16:creationId xmlns:a16="http://schemas.microsoft.com/office/drawing/2014/main" id="{58D897F0-CB41-9128-99D6-BA7B99011EC4}"/>
                </a:ext>
              </a:extLst>
            </p:cNvPr>
            <p:cNvSpPr/>
            <p:nvPr/>
          </p:nvSpPr>
          <p:spPr>
            <a:xfrm>
              <a:off x="7258866" y="4792774"/>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Bins/Libs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1" name="Rounded Rectangle 11">
              <a:extLst>
                <a:ext uri="{FF2B5EF4-FFF2-40B4-BE49-F238E27FC236}">
                  <a16:creationId xmlns:a16="http://schemas.microsoft.com/office/drawing/2014/main" id="{C1430D79-3E7A-8859-E3BB-0C73E25DDCAD}"/>
                </a:ext>
              </a:extLst>
            </p:cNvPr>
            <p:cNvSpPr/>
            <p:nvPr/>
          </p:nvSpPr>
          <p:spPr>
            <a:xfrm>
              <a:off x="7258866" y="4275468"/>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App 3</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2" name="Rounded Rectangle 12">
              <a:extLst>
                <a:ext uri="{FF2B5EF4-FFF2-40B4-BE49-F238E27FC236}">
                  <a16:creationId xmlns:a16="http://schemas.microsoft.com/office/drawing/2014/main" id="{F1D720E8-288F-5372-D9CA-3A8DC24B2B96}"/>
                </a:ext>
              </a:extLst>
            </p:cNvPr>
            <p:cNvSpPr/>
            <p:nvPr/>
          </p:nvSpPr>
          <p:spPr>
            <a:xfrm>
              <a:off x="2801729" y="3449214"/>
              <a:ext cx="6283940" cy="2752977"/>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3" name="TextBox 62">
              <a:extLst>
                <a:ext uri="{FF2B5EF4-FFF2-40B4-BE49-F238E27FC236}">
                  <a16:creationId xmlns:a16="http://schemas.microsoft.com/office/drawing/2014/main" id="{E3DE4DC3-7F40-284E-5E31-69AF80EFA217}"/>
                </a:ext>
              </a:extLst>
            </p:cNvPr>
            <p:cNvSpPr txBox="1"/>
            <p:nvPr/>
          </p:nvSpPr>
          <p:spPr>
            <a:xfrm>
              <a:off x="5300436" y="3239112"/>
              <a:ext cx="1455964" cy="369332"/>
            </a:xfrm>
            <a:prstGeom prst="rect">
              <a:avLst/>
            </a:prstGeom>
            <a:solidFill>
              <a:schemeClr val="bg1"/>
            </a:solidFill>
          </p:spPr>
          <p:txBody>
            <a:bodyPr wrap="square" rtlCol="0">
              <a:spAutoFit/>
            </a:bodyPr>
            <a:lstStyle/>
            <a:p>
              <a:pPr algn="ctr"/>
              <a:r>
                <a:rPr lang="en-US" dirty="0">
                  <a:latin typeface="Times New Roman" panose="02020603050405020304" pitchFamily="18" charset="0"/>
                  <a:ea typeface="Amazon Ember" panose="020B0603020204020204" pitchFamily="34" charset="0"/>
                  <a:cs typeface="Times New Roman" panose="02020603050405020304" pitchFamily="18" charset="0"/>
                </a:rPr>
                <a:t>Containers</a:t>
              </a:r>
            </a:p>
          </p:txBody>
        </p:sp>
        <p:sp>
          <p:nvSpPr>
            <p:cNvPr id="64" name="Rounded Rectangle 14">
              <a:extLst>
                <a:ext uri="{FF2B5EF4-FFF2-40B4-BE49-F238E27FC236}">
                  <a16:creationId xmlns:a16="http://schemas.microsoft.com/office/drawing/2014/main" id="{9C05C439-8191-553E-2691-939AA9621861}"/>
                </a:ext>
              </a:extLst>
            </p:cNvPr>
            <p:cNvSpPr/>
            <p:nvPr/>
          </p:nvSpPr>
          <p:spPr>
            <a:xfrm>
              <a:off x="2977646" y="5765766"/>
              <a:ext cx="5925003" cy="397315"/>
            </a:xfrm>
            <a:prstGeom prst="roundRect">
              <a:avLst>
                <a:gd name="adj" fmla="val 8219"/>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VM guest operating systems in the Amazon ECS cluster</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5" name="Rounded Rectangle 15">
              <a:extLst>
                <a:ext uri="{FF2B5EF4-FFF2-40B4-BE49-F238E27FC236}">
                  <a16:creationId xmlns:a16="http://schemas.microsoft.com/office/drawing/2014/main" id="{AC8CBA09-9D32-ACFE-881F-C43CDDBDD4CB}"/>
                </a:ext>
              </a:extLst>
            </p:cNvPr>
            <p:cNvSpPr/>
            <p:nvPr/>
          </p:nvSpPr>
          <p:spPr>
            <a:xfrm>
              <a:off x="2977646" y="4158990"/>
              <a:ext cx="1825622" cy="10626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6" name="Rounded Rectangle 16">
              <a:extLst>
                <a:ext uri="{FF2B5EF4-FFF2-40B4-BE49-F238E27FC236}">
                  <a16:creationId xmlns:a16="http://schemas.microsoft.com/office/drawing/2014/main" id="{6542AAA3-36A8-9CD9-E340-2B0DB12D00CE}"/>
                </a:ext>
              </a:extLst>
            </p:cNvPr>
            <p:cNvSpPr/>
            <p:nvPr/>
          </p:nvSpPr>
          <p:spPr>
            <a:xfrm>
              <a:off x="5038764" y="4158990"/>
              <a:ext cx="1825622" cy="10626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7" name="Rounded Rectangle 17">
              <a:extLst>
                <a:ext uri="{FF2B5EF4-FFF2-40B4-BE49-F238E27FC236}">
                  <a16:creationId xmlns:a16="http://schemas.microsoft.com/office/drawing/2014/main" id="{BDF3EC10-CD7C-008C-ED06-C4D7E09D07FD}"/>
                </a:ext>
              </a:extLst>
            </p:cNvPr>
            <p:cNvSpPr/>
            <p:nvPr/>
          </p:nvSpPr>
          <p:spPr>
            <a:xfrm>
              <a:off x="7133120" y="4158990"/>
              <a:ext cx="1825622" cy="10626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8" name="TextBox 67">
              <a:extLst>
                <a:ext uri="{FF2B5EF4-FFF2-40B4-BE49-F238E27FC236}">
                  <a16:creationId xmlns:a16="http://schemas.microsoft.com/office/drawing/2014/main" id="{1AC2B603-CD80-B9E1-B832-2A19A9ED80A5}"/>
                </a:ext>
              </a:extLst>
            </p:cNvPr>
            <p:cNvSpPr txBox="1"/>
            <p:nvPr/>
          </p:nvSpPr>
          <p:spPr>
            <a:xfrm>
              <a:off x="2983380" y="3598673"/>
              <a:ext cx="1786650" cy="584775"/>
            </a:xfrm>
            <a:prstGeom prst="rect">
              <a:avLst/>
            </a:prstGeom>
            <a:noFill/>
          </p:spPr>
          <p:txBody>
            <a:bodyPr wrap="square" rtlCol="0">
              <a:spAutoFit/>
            </a:bodyPr>
            <a:lstStyle/>
            <a:p>
              <a:pPr algn="ctr"/>
              <a:r>
                <a:rPr lang="en-US" sz="1600"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Container instance 1</a:t>
              </a:r>
            </a:p>
          </p:txBody>
        </p:sp>
        <p:sp>
          <p:nvSpPr>
            <p:cNvPr id="69" name="TextBox 68">
              <a:extLst>
                <a:ext uri="{FF2B5EF4-FFF2-40B4-BE49-F238E27FC236}">
                  <a16:creationId xmlns:a16="http://schemas.microsoft.com/office/drawing/2014/main" id="{C6CED8A8-5599-1D88-1495-07328119595C}"/>
                </a:ext>
              </a:extLst>
            </p:cNvPr>
            <p:cNvSpPr txBox="1"/>
            <p:nvPr/>
          </p:nvSpPr>
          <p:spPr>
            <a:xfrm>
              <a:off x="5038764" y="3598673"/>
              <a:ext cx="1825621" cy="584775"/>
            </a:xfrm>
            <a:prstGeom prst="rect">
              <a:avLst/>
            </a:prstGeom>
            <a:noFill/>
          </p:spPr>
          <p:txBody>
            <a:bodyPr wrap="square" rtlCol="0">
              <a:spAutoFit/>
            </a:bodyPr>
            <a:lstStyle/>
            <a:p>
              <a:pPr algn="ctr"/>
              <a:r>
                <a:rPr lang="en-US" sz="1600"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Container instance 2</a:t>
              </a:r>
            </a:p>
          </p:txBody>
        </p:sp>
        <p:sp>
          <p:nvSpPr>
            <p:cNvPr id="70" name="TextBox 69">
              <a:extLst>
                <a:ext uri="{FF2B5EF4-FFF2-40B4-BE49-F238E27FC236}">
                  <a16:creationId xmlns:a16="http://schemas.microsoft.com/office/drawing/2014/main" id="{49D038D6-E1BF-FA0F-2CEA-28FC1B18ADA9}"/>
                </a:ext>
              </a:extLst>
            </p:cNvPr>
            <p:cNvSpPr txBox="1"/>
            <p:nvPr/>
          </p:nvSpPr>
          <p:spPr>
            <a:xfrm>
              <a:off x="7127266" y="3598673"/>
              <a:ext cx="1831476" cy="584775"/>
            </a:xfrm>
            <a:prstGeom prst="rect">
              <a:avLst/>
            </a:prstGeom>
            <a:noFill/>
          </p:spPr>
          <p:txBody>
            <a:bodyPr wrap="square" rtlCol="0">
              <a:spAutoFit/>
            </a:bodyPr>
            <a:lstStyle/>
            <a:p>
              <a:pPr algn="ctr"/>
              <a:r>
                <a:rPr lang="en-US" sz="1600"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Container instance 3</a:t>
              </a:r>
            </a:p>
          </p:txBody>
        </p:sp>
        <p:sp>
          <p:nvSpPr>
            <p:cNvPr id="71" name="Right Brace 70">
              <a:extLst>
                <a:ext uri="{FF2B5EF4-FFF2-40B4-BE49-F238E27FC236}">
                  <a16:creationId xmlns:a16="http://schemas.microsoft.com/office/drawing/2014/main" id="{D9D99D07-1622-12E8-C436-AF6C3D8F932C}"/>
                </a:ext>
              </a:extLst>
            </p:cNvPr>
            <p:cNvSpPr/>
            <p:nvPr/>
          </p:nvSpPr>
          <p:spPr>
            <a:xfrm>
              <a:off x="9199372" y="5294841"/>
              <a:ext cx="345948" cy="907349"/>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72" name="TextBox 71">
              <a:extLst>
                <a:ext uri="{FF2B5EF4-FFF2-40B4-BE49-F238E27FC236}">
                  <a16:creationId xmlns:a16="http://schemas.microsoft.com/office/drawing/2014/main" id="{FF025362-C9C9-164E-06BC-E52647825C07}"/>
                </a:ext>
              </a:extLst>
            </p:cNvPr>
            <p:cNvSpPr txBox="1"/>
            <p:nvPr/>
          </p:nvSpPr>
          <p:spPr>
            <a:xfrm>
              <a:off x="9712960" y="5579238"/>
              <a:ext cx="1508760" cy="338554"/>
            </a:xfrm>
            <a:prstGeom prst="rect">
              <a:avLst/>
            </a:prstGeom>
            <a:noFill/>
          </p:spPr>
          <p:txBody>
            <a:bodyPr wrap="squar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AWS</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manages</a:t>
              </a:r>
            </a:p>
          </p:txBody>
        </p:sp>
        <p:sp>
          <p:nvSpPr>
            <p:cNvPr id="73" name="Right Brace 72">
              <a:extLst>
                <a:ext uri="{FF2B5EF4-FFF2-40B4-BE49-F238E27FC236}">
                  <a16:creationId xmlns:a16="http://schemas.microsoft.com/office/drawing/2014/main" id="{DEEA7753-9E0B-E3A4-E617-FADC56D34548}"/>
                </a:ext>
              </a:extLst>
            </p:cNvPr>
            <p:cNvSpPr/>
            <p:nvPr/>
          </p:nvSpPr>
          <p:spPr>
            <a:xfrm>
              <a:off x="9199372" y="4275468"/>
              <a:ext cx="345948" cy="907349"/>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74" name="TextBox 73">
              <a:extLst>
                <a:ext uri="{FF2B5EF4-FFF2-40B4-BE49-F238E27FC236}">
                  <a16:creationId xmlns:a16="http://schemas.microsoft.com/office/drawing/2014/main" id="{E3BDC10B-1288-70BF-D21D-D119A8BFED54}"/>
                </a:ext>
              </a:extLst>
            </p:cNvPr>
            <p:cNvSpPr txBox="1"/>
            <p:nvPr/>
          </p:nvSpPr>
          <p:spPr>
            <a:xfrm>
              <a:off x="9712960" y="4559865"/>
              <a:ext cx="1508760" cy="338554"/>
            </a:xfrm>
            <a:prstGeom prst="rect">
              <a:avLst/>
            </a:prstGeom>
            <a:noFill/>
          </p:spPr>
          <p:txBody>
            <a:bodyPr wrap="square" rtlCol="0">
              <a:spAutoFit/>
            </a:bodyPr>
            <a:lstStyle/>
            <a:p>
              <a:r>
                <a:rPr lang="en-US" sz="1600" dirty="0">
                  <a:solidFill>
                    <a:schemeClr val="accent6"/>
                  </a:solidFill>
                  <a:latin typeface="Times New Roman" panose="02020603050405020304" pitchFamily="18" charset="0"/>
                  <a:ea typeface="Amazon Ember Light" panose="020B0403020204020204" pitchFamily="34" charset="0"/>
                  <a:cs typeface="Times New Roman" panose="02020603050405020304" pitchFamily="18" charset="0"/>
                </a:rPr>
                <a:t>You manage</a:t>
              </a:r>
            </a:p>
          </p:txBody>
        </p:sp>
        <p:sp>
          <p:nvSpPr>
            <p:cNvPr id="75" name="TextBox 74">
              <a:extLst>
                <a:ext uri="{FF2B5EF4-FFF2-40B4-BE49-F238E27FC236}">
                  <a16:creationId xmlns:a16="http://schemas.microsoft.com/office/drawing/2014/main" id="{2D041FDF-DFE7-724A-F921-DA6E93A27BD5}"/>
                </a:ext>
              </a:extLst>
            </p:cNvPr>
            <p:cNvSpPr txBox="1"/>
            <p:nvPr/>
          </p:nvSpPr>
          <p:spPr>
            <a:xfrm>
              <a:off x="9247699" y="3449214"/>
              <a:ext cx="2801479" cy="707886"/>
            </a:xfrm>
            <a:prstGeom prst="rect">
              <a:avLst/>
            </a:prstGeom>
            <a:noFill/>
          </p:spPr>
          <p:txBody>
            <a:bodyPr wrap="square" rtlCol="0">
              <a:spAutoFit/>
            </a:bodyPr>
            <a:lstStyle/>
            <a:p>
              <a:r>
                <a:rPr lang="en-US" sz="2000" b="1" dirty="0">
                  <a:solidFill>
                    <a:schemeClr val="accent6"/>
                  </a:solidFill>
                  <a:latin typeface="Times New Roman" panose="02020603050405020304" pitchFamily="18" charset="0"/>
                  <a:ea typeface="Amazon Ember Light" panose="020B0403020204020204" pitchFamily="34" charset="0"/>
                  <a:cs typeface="Times New Roman" panose="02020603050405020304" pitchFamily="18" charset="0"/>
                </a:rPr>
                <a:t>Amazon ECS cluster backed by Fargate</a:t>
              </a:r>
            </a:p>
          </p:txBody>
        </p:sp>
        <p:sp>
          <p:nvSpPr>
            <p:cNvPr id="76" name="TextBox 75">
              <a:extLst>
                <a:ext uri="{FF2B5EF4-FFF2-40B4-BE49-F238E27FC236}">
                  <a16:creationId xmlns:a16="http://schemas.microsoft.com/office/drawing/2014/main" id="{7534316C-CCA7-CE9E-982A-33981D65DBBF}"/>
                </a:ext>
              </a:extLst>
            </p:cNvPr>
            <p:cNvSpPr txBox="1"/>
            <p:nvPr/>
          </p:nvSpPr>
          <p:spPr>
            <a:xfrm>
              <a:off x="310430" y="3506841"/>
              <a:ext cx="2389040" cy="1015663"/>
            </a:xfrm>
            <a:prstGeom prst="rect">
              <a:avLst/>
            </a:prstGeom>
            <a:noFill/>
          </p:spPr>
          <p:txBody>
            <a:bodyPr wrap="square" rtlCol="0">
              <a:spAutoFit/>
            </a:bodyPr>
            <a:lstStyle/>
            <a:p>
              <a:r>
                <a:rPr lang="en-US" sz="20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Amazon ECS cluster backed by Amazon EC2</a:t>
              </a:r>
            </a:p>
          </p:txBody>
        </p:sp>
        <p:sp>
          <p:nvSpPr>
            <p:cNvPr id="77" name="Right Brace 76">
              <a:extLst>
                <a:ext uri="{FF2B5EF4-FFF2-40B4-BE49-F238E27FC236}">
                  <a16:creationId xmlns:a16="http://schemas.microsoft.com/office/drawing/2014/main" id="{738114F7-844E-74DA-200B-BCA70E628599}"/>
                </a:ext>
              </a:extLst>
            </p:cNvPr>
            <p:cNvSpPr/>
            <p:nvPr/>
          </p:nvSpPr>
          <p:spPr>
            <a:xfrm rot="10800000">
              <a:off x="2365546" y="4224074"/>
              <a:ext cx="306642" cy="1978115"/>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78" name="TextBox 77">
              <a:extLst>
                <a:ext uri="{FF2B5EF4-FFF2-40B4-BE49-F238E27FC236}">
                  <a16:creationId xmlns:a16="http://schemas.microsoft.com/office/drawing/2014/main" id="{0E357BF8-FAA9-6F2B-A211-0225E1E1FC32}"/>
                </a:ext>
              </a:extLst>
            </p:cNvPr>
            <p:cNvSpPr txBox="1"/>
            <p:nvPr/>
          </p:nvSpPr>
          <p:spPr>
            <a:xfrm>
              <a:off x="854107" y="5078443"/>
              <a:ext cx="1508760" cy="338554"/>
            </a:xfrm>
            <a:prstGeom prst="rect">
              <a:avLst/>
            </a:prstGeom>
            <a:noFill/>
          </p:spPr>
          <p:txBody>
            <a:bodyPr wrap="square" rtlCol="0">
              <a:spAutoFit/>
            </a:bodyPr>
            <a:lstStyle/>
            <a:p>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You manage</a:t>
              </a:r>
            </a:p>
          </p:txBody>
        </p:sp>
      </p:grpSp>
    </p:spTree>
    <p:extLst>
      <p:ext uri="{BB962C8B-B14F-4D97-AF65-F5344CB8AC3E}">
        <p14:creationId xmlns:p14="http://schemas.microsoft.com/office/powerpoint/2010/main" val="20176408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What is Kubernetes?</a:t>
            </a:r>
          </a:p>
        </p:txBody>
      </p:sp>
      <p:sp>
        <p:nvSpPr>
          <p:cNvPr id="16" name="Content Placeholder 2">
            <a:extLst>
              <a:ext uri="{FF2B5EF4-FFF2-40B4-BE49-F238E27FC236}">
                <a16:creationId xmlns:a16="http://schemas.microsoft.com/office/drawing/2014/main" id="{0D26D0F5-A5F5-5280-C30B-35BAA42C0A3F}"/>
              </a:ext>
            </a:extLst>
          </p:cNvPr>
          <p:cNvSpPr>
            <a:spLocks noGrp="1"/>
          </p:cNvSpPr>
          <p:nvPr>
            <p:ph idx="1"/>
          </p:nvPr>
        </p:nvSpPr>
        <p:spPr>
          <a:xfrm>
            <a:off x="419100" y="1528175"/>
            <a:ext cx="11353800" cy="4648788"/>
          </a:xfrm>
        </p:spPr>
        <p:txBody>
          <a:bodyPr>
            <a:normAutofit/>
          </a:bodyPr>
          <a:lstStyle/>
          <a:p>
            <a:r>
              <a:rPr lang="en-US" sz="2300" dirty="0">
                <a:latin typeface="Times New Roman" panose="02020603050405020304" pitchFamily="18" charset="0"/>
                <a:cs typeface="Times New Roman" panose="02020603050405020304" pitchFamily="18" charset="0"/>
              </a:rPr>
              <a:t>Kubernetes is open source software for container orchestration.</a:t>
            </a:r>
          </a:p>
          <a:p>
            <a:pPr lvl="1"/>
            <a:r>
              <a:rPr lang="en-US" sz="2300" dirty="0">
                <a:latin typeface="Times New Roman" panose="02020603050405020304" pitchFamily="18" charset="0"/>
                <a:cs typeface="Times New Roman" panose="02020603050405020304" pitchFamily="18" charset="0"/>
              </a:rPr>
              <a:t>Deploy and </a:t>
            </a:r>
            <a:r>
              <a:rPr lang="en-US" sz="2300" b="1" dirty="0">
                <a:solidFill>
                  <a:schemeClr val="accent5"/>
                </a:solidFill>
                <a:latin typeface="Times New Roman" panose="02020603050405020304" pitchFamily="18" charset="0"/>
                <a:cs typeface="Times New Roman" panose="02020603050405020304" pitchFamily="18" charset="0"/>
              </a:rPr>
              <a:t>manage containerized applications</a:t>
            </a:r>
            <a:r>
              <a:rPr lang="en-US" sz="2300" dirty="0">
                <a:latin typeface="Times New Roman" panose="02020603050405020304" pitchFamily="18" charset="0"/>
                <a:cs typeface="Times New Roman" panose="02020603050405020304" pitchFamily="18" charset="0"/>
              </a:rPr>
              <a:t> </a:t>
            </a:r>
            <a:r>
              <a:rPr lang="en-US" sz="2300" i="1" dirty="0">
                <a:latin typeface="Times New Roman" panose="02020603050405020304" pitchFamily="18" charset="0"/>
                <a:cs typeface="Times New Roman" panose="02020603050405020304" pitchFamily="18" charset="0"/>
              </a:rPr>
              <a:t>at scale</a:t>
            </a:r>
            <a:r>
              <a:rPr lang="en-US" sz="2300" dirty="0">
                <a:latin typeface="Times New Roman" panose="02020603050405020304" pitchFamily="18" charset="0"/>
                <a:cs typeface="Times New Roman" panose="02020603050405020304" pitchFamily="18" charset="0"/>
              </a:rPr>
              <a:t>.</a:t>
            </a:r>
          </a:p>
          <a:p>
            <a:pPr lvl="1"/>
            <a:r>
              <a:rPr lang="en-US" sz="2300" dirty="0">
                <a:latin typeface="Times New Roman" panose="02020603050405020304" pitchFamily="18" charset="0"/>
                <a:cs typeface="Times New Roman" panose="02020603050405020304" pitchFamily="18" charset="0"/>
              </a:rPr>
              <a:t>The same toolset can be used on premises and in the cloud.</a:t>
            </a:r>
          </a:p>
          <a:p>
            <a:r>
              <a:rPr lang="en-US" sz="2300" dirty="0">
                <a:latin typeface="Times New Roman" panose="02020603050405020304" pitchFamily="18" charset="0"/>
                <a:cs typeface="Times New Roman" panose="02020603050405020304" pitchFamily="18" charset="0"/>
              </a:rPr>
              <a:t>Complements Docker.</a:t>
            </a:r>
          </a:p>
          <a:p>
            <a:pPr lvl="1"/>
            <a:r>
              <a:rPr lang="en-US" sz="2300" dirty="0">
                <a:latin typeface="Times New Roman" panose="02020603050405020304" pitchFamily="18" charset="0"/>
                <a:cs typeface="Times New Roman" panose="02020603050405020304" pitchFamily="18" charset="0"/>
              </a:rPr>
              <a:t>Docker enables you to run multiple containers on a single OS host. </a:t>
            </a:r>
          </a:p>
          <a:p>
            <a:pPr lvl="1"/>
            <a:r>
              <a:rPr lang="en-US" sz="2300" dirty="0">
                <a:latin typeface="Times New Roman" panose="02020603050405020304" pitchFamily="18" charset="0"/>
                <a:cs typeface="Times New Roman" panose="02020603050405020304" pitchFamily="18" charset="0"/>
              </a:rPr>
              <a:t>Kubernetes </a:t>
            </a:r>
            <a:r>
              <a:rPr lang="en-US" sz="2300" b="1" dirty="0">
                <a:solidFill>
                  <a:schemeClr val="accent5"/>
                </a:solidFill>
                <a:latin typeface="Times New Roman" panose="02020603050405020304" pitchFamily="18" charset="0"/>
                <a:cs typeface="Times New Roman" panose="02020603050405020304" pitchFamily="18" charset="0"/>
              </a:rPr>
              <a:t>orchestrates</a:t>
            </a:r>
            <a:r>
              <a:rPr lang="en-US" sz="2300" dirty="0">
                <a:latin typeface="Times New Roman" panose="02020603050405020304" pitchFamily="18" charset="0"/>
                <a:cs typeface="Times New Roman" panose="02020603050405020304" pitchFamily="18" charset="0"/>
              </a:rPr>
              <a:t> multiple Docker hosts (nodes).</a:t>
            </a:r>
          </a:p>
          <a:p>
            <a:r>
              <a:rPr lang="en-US" sz="2300" dirty="0">
                <a:latin typeface="Times New Roman" panose="02020603050405020304" pitchFamily="18" charset="0"/>
                <a:cs typeface="Times New Roman" panose="02020603050405020304" pitchFamily="18" charset="0"/>
              </a:rPr>
              <a:t>Automates – </a:t>
            </a:r>
          </a:p>
          <a:p>
            <a:pPr lvl="1"/>
            <a:r>
              <a:rPr lang="en-US" sz="2300" dirty="0">
                <a:latin typeface="Times New Roman" panose="02020603050405020304" pitchFamily="18" charset="0"/>
                <a:cs typeface="Times New Roman" panose="02020603050405020304" pitchFamily="18" charset="0"/>
              </a:rPr>
              <a:t>Container provisioning.</a:t>
            </a:r>
          </a:p>
          <a:p>
            <a:pPr lvl="1"/>
            <a:r>
              <a:rPr lang="en-US" sz="2300" dirty="0">
                <a:latin typeface="Times New Roman" panose="02020603050405020304" pitchFamily="18" charset="0"/>
                <a:cs typeface="Times New Roman" panose="02020603050405020304" pitchFamily="18" charset="0"/>
              </a:rPr>
              <a:t>Networking.</a:t>
            </a:r>
          </a:p>
          <a:p>
            <a:pPr lvl="1"/>
            <a:r>
              <a:rPr lang="en-US" sz="2300" dirty="0">
                <a:latin typeface="Times New Roman" panose="02020603050405020304" pitchFamily="18" charset="0"/>
                <a:cs typeface="Times New Roman" panose="02020603050405020304" pitchFamily="18" charset="0"/>
              </a:rPr>
              <a:t>Load distribution.</a:t>
            </a:r>
          </a:p>
          <a:p>
            <a:pPr lvl="1"/>
            <a:r>
              <a:rPr lang="en-US" sz="2300" dirty="0">
                <a:latin typeface="Times New Roman" panose="02020603050405020304" pitchFamily="18" charset="0"/>
                <a:cs typeface="Times New Roman" panose="02020603050405020304" pitchFamily="18" charset="0"/>
              </a:rPr>
              <a:t>Scaling.</a:t>
            </a:r>
          </a:p>
        </p:txBody>
      </p:sp>
    </p:spTree>
    <p:extLst>
      <p:ext uri="{BB962C8B-B14F-4D97-AF65-F5344CB8AC3E}">
        <p14:creationId xmlns:p14="http://schemas.microsoft.com/office/powerpoint/2010/main" val="22905535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Kubernetes Service (Amazon EKS)</a:t>
            </a:r>
          </a:p>
        </p:txBody>
      </p:sp>
      <p:sp>
        <p:nvSpPr>
          <p:cNvPr id="8" name="Content Placeholder 2">
            <a:extLst>
              <a:ext uri="{FF2B5EF4-FFF2-40B4-BE49-F238E27FC236}">
                <a16:creationId xmlns:a16="http://schemas.microsoft.com/office/drawing/2014/main" id="{E90B9F0C-91A8-7567-E80A-3D29C882EB51}"/>
              </a:ext>
            </a:extLst>
          </p:cNvPr>
          <p:cNvSpPr>
            <a:spLocks noGrp="1"/>
          </p:cNvSpPr>
          <p:nvPr>
            <p:ph idx="1"/>
          </p:nvPr>
        </p:nvSpPr>
        <p:spPr>
          <a:xfrm>
            <a:off x="419101" y="1692501"/>
            <a:ext cx="9034271" cy="4484462"/>
          </a:xfrm>
        </p:spPr>
        <p:txBody>
          <a:bodyPr>
            <a:normAutofit/>
          </a:bodyPr>
          <a:lstStyle/>
          <a:p>
            <a:r>
              <a:rPr lang="en-US" sz="2300" dirty="0">
                <a:latin typeface="Times New Roman" panose="02020603050405020304" pitchFamily="18" charset="0"/>
                <a:cs typeface="Times New Roman" panose="02020603050405020304" pitchFamily="18" charset="0"/>
              </a:rPr>
              <a:t>Amazon Elastic Kubernetes Service (</a:t>
            </a:r>
            <a:r>
              <a:rPr lang="en-US" sz="2300" b="1" dirty="0">
                <a:solidFill>
                  <a:schemeClr val="accent5"/>
                </a:solidFill>
                <a:latin typeface="Times New Roman" panose="02020603050405020304" pitchFamily="18" charset="0"/>
                <a:cs typeface="Times New Roman" panose="02020603050405020304" pitchFamily="18" charset="0"/>
              </a:rPr>
              <a:t>Amazon EKS</a:t>
            </a:r>
            <a:r>
              <a:rPr lang="en-US" sz="2300" dirty="0">
                <a:latin typeface="Times New Roman" panose="02020603050405020304" pitchFamily="18" charset="0"/>
                <a:cs typeface="Times New Roman" panose="02020603050405020304" pitchFamily="18" charset="0"/>
              </a:rPr>
              <a:t>)</a:t>
            </a:r>
          </a:p>
          <a:p>
            <a:pPr lvl="1"/>
            <a:r>
              <a:rPr lang="en-US" sz="2300" dirty="0">
                <a:latin typeface="Times New Roman" panose="02020603050405020304" pitchFamily="18" charset="0"/>
                <a:cs typeface="Times New Roman" panose="02020603050405020304" pitchFamily="18" charset="0"/>
              </a:rPr>
              <a:t>Enables you to run Kubernetes on AWS</a:t>
            </a:r>
          </a:p>
          <a:p>
            <a:pPr lvl="1"/>
            <a:r>
              <a:rPr lang="en-US" sz="2300" dirty="0">
                <a:latin typeface="Times New Roman" panose="02020603050405020304" pitchFamily="18" charset="0"/>
                <a:cs typeface="Times New Roman" panose="02020603050405020304" pitchFamily="18" charset="0"/>
              </a:rPr>
              <a:t>Certified Kubernetes conformant (supports easy migration)</a:t>
            </a:r>
          </a:p>
          <a:p>
            <a:pPr lvl="1"/>
            <a:r>
              <a:rPr lang="en-US" sz="2300" dirty="0">
                <a:latin typeface="Times New Roman" panose="02020603050405020304" pitchFamily="18" charset="0"/>
                <a:cs typeface="Times New Roman" panose="02020603050405020304" pitchFamily="18" charset="0"/>
              </a:rPr>
              <a:t>Supports Linux and Windows containers</a:t>
            </a:r>
          </a:p>
          <a:p>
            <a:pPr lvl="1"/>
            <a:r>
              <a:rPr lang="en-US" sz="2300" dirty="0">
                <a:latin typeface="Times New Roman" panose="02020603050405020304" pitchFamily="18" charset="0"/>
                <a:cs typeface="Times New Roman" panose="02020603050405020304" pitchFamily="18" charset="0"/>
              </a:rPr>
              <a:t>Compatible with Kubernetes community tools and supports popular Kubernetes add-ons</a:t>
            </a:r>
            <a:br>
              <a:rPr lang="en-US" sz="2300" dirty="0">
                <a:latin typeface="Times New Roman" panose="02020603050405020304" pitchFamily="18" charset="0"/>
                <a:cs typeface="Times New Roman" panose="02020603050405020304" pitchFamily="18" charset="0"/>
              </a:rPr>
            </a:br>
            <a:endParaRPr lang="en-US" sz="2300" dirty="0">
              <a:latin typeface="Times New Roman" panose="02020603050405020304" pitchFamily="18" charset="0"/>
              <a:cs typeface="Times New Roman" panose="02020603050405020304" pitchFamily="18" charset="0"/>
            </a:endParaRPr>
          </a:p>
          <a:p>
            <a:r>
              <a:rPr lang="en-US" sz="2300" dirty="0">
                <a:latin typeface="Times New Roman" panose="02020603050405020304" pitchFamily="18" charset="0"/>
                <a:cs typeface="Times New Roman" panose="02020603050405020304" pitchFamily="18" charset="0"/>
              </a:rPr>
              <a:t>Use Amazon EKS to – </a:t>
            </a:r>
          </a:p>
          <a:p>
            <a:pPr lvl="1"/>
            <a:r>
              <a:rPr lang="en-US" sz="2300" dirty="0">
                <a:latin typeface="Times New Roman" panose="02020603050405020304" pitchFamily="18" charset="0"/>
                <a:cs typeface="Times New Roman" panose="02020603050405020304" pitchFamily="18" charset="0"/>
              </a:rPr>
              <a:t>Manage clusters of Amazon EC2 compute instances</a:t>
            </a:r>
          </a:p>
          <a:p>
            <a:pPr lvl="1"/>
            <a:r>
              <a:rPr lang="en-US" sz="2300" dirty="0">
                <a:latin typeface="Times New Roman" panose="02020603050405020304" pitchFamily="18" charset="0"/>
                <a:cs typeface="Times New Roman" panose="02020603050405020304" pitchFamily="18" charset="0"/>
              </a:rPr>
              <a:t>Run containers that are orchestrated by Kubernetes on those instances</a:t>
            </a:r>
          </a:p>
        </p:txBody>
      </p:sp>
      <p:sp>
        <p:nvSpPr>
          <p:cNvPr id="10" name="TextBox 9">
            <a:extLst>
              <a:ext uri="{FF2B5EF4-FFF2-40B4-BE49-F238E27FC236}">
                <a16:creationId xmlns:a16="http://schemas.microsoft.com/office/drawing/2014/main" id="{C2E831BC-EDE0-0511-BE7A-8CA136E21D78}"/>
              </a:ext>
              <a:ext uri="{C183D7F6-B498-43B3-948B-1728B52AA6E4}">
                <adec:decorative xmlns:adec="http://schemas.microsoft.com/office/drawing/2017/decorative" val="1"/>
              </a:ext>
            </a:extLst>
          </p:cNvPr>
          <p:cNvSpPr txBox="1"/>
          <p:nvPr/>
        </p:nvSpPr>
        <p:spPr>
          <a:xfrm>
            <a:off x="9592165" y="3494291"/>
            <a:ext cx="2301904" cy="584775"/>
          </a:xfrm>
          <a:prstGeom prst="rect">
            <a:avLst/>
          </a:prstGeom>
          <a:noFill/>
        </p:spPr>
        <p:txBody>
          <a:bodyPr wrap="square" rtlCol="0">
            <a:spAutoFit/>
          </a:bodyPr>
          <a:lstStyle/>
          <a:p>
            <a:pPr algn="ctr"/>
            <a:r>
              <a:rPr lang="en-US" sz="1600" b="1" dirty="0">
                <a:latin typeface="Times New Roman" panose="02020603050405020304" pitchFamily="18" charset="0"/>
                <a:cs typeface="Times New Roman" panose="02020603050405020304" pitchFamily="18" charset="0"/>
              </a:rPr>
              <a:t>Amazon Elastic Kubernetes Service</a:t>
            </a:r>
            <a:endParaRPr lang="en-US" sz="1200" b="1" dirty="0">
              <a:latin typeface="Times New Roman" panose="02020603050405020304" pitchFamily="18" charset="0"/>
              <a:cs typeface="Times New Roman" panose="02020603050405020304" pitchFamily="18" charset="0"/>
            </a:endParaRPr>
          </a:p>
        </p:txBody>
      </p:sp>
      <p:pic>
        <p:nvPicPr>
          <p:cNvPr id="11" name="Graphic 10">
            <a:extLst>
              <a:ext uri="{FF2B5EF4-FFF2-40B4-BE49-F238E27FC236}">
                <a16:creationId xmlns:a16="http://schemas.microsoft.com/office/drawing/2014/main" id="{5FB8B479-DE92-AF82-75E3-622FB0780E3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94477" y="2373277"/>
            <a:ext cx="1097280" cy="1097280"/>
          </a:xfrm>
          <a:prstGeom prst="rect">
            <a:avLst/>
          </a:prstGeom>
        </p:spPr>
      </p:pic>
    </p:spTree>
    <p:extLst>
      <p:ext uri="{BB962C8B-B14F-4D97-AF65-F5344CB8AC3E}">
        <p14:creationId xmlns:p14="http://schemas.microsoft.com/office/powerpoint/2010/main" val="17327398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Container Registry (Amazon ECR)</a:t>
            </a:r>
          </a:p>
        </p:txBody>
      </p:sp>
      <p:grpSp>
        <p:nvGrpSpPr>
          <p:cNvPr id="15" name="Group 14">
            <a:extLst>
              <a:ext uri="{FF2B5EF4-FFF2-40B4-BE49-F238E27FC236}">
                <a16:creationId xmlns:a16="http://schemas.microsoft.com/office/drawing/2014/main" id="{A1EDD9ED-F5D8-50A1-2029-8C37FE7E72E4}"/>
              </a:ext>
              <a:ext uri="{C183D7F6-B498-43B3-948B-1728B52AA6E4}">
                <adec:decorative xmlns:adec="http://schemas.microsoft.com/office/drawing/2017/decorative" val="1"/>
              </a:ext>
            </a:extLst>
          </p:cNvPr>
          <p:cNvGrpSpPr/>
          <p:nvPr/>
        </p:nvGrpSpPr>
        <p:grpSpPr>
          <a:xfrm>
            <a:off x="2200552" y="2802395"/>
            <a:ext cx="2609937" cy="2488884"/>
            <a:chOff x="1400636" y="2991816"/>
            <a:chExt cx="2805831" cy="2869485"/>
          </a:xfrm>
        </p:grpSpPr>
        <p:sp>
          <p:nvSpPr>
            <p:cNvPr id="16" name="TextBox 15">
              <a:extLst>
                <a:ext uri="{FF2B5EF4-FFF2-40B4-BE49-F238E27FC236}">
                  <a16:creationId xmlns:a16="http://schemas.microsoft.com/office/drawing/2014/main" id="{7D52E186-69F5-A6DE-8D69-B3F6E1822EFA}"/>
                </a:ext>
              </a:extLst>
            </p:cNvPr>
            <p:cNvSpPr txBox="1"/>
            <p:nvPr/>
          </p:nvSpPr>
          <p:spPr>
            <a:xfrm>
              <a:off x="1584700" y="4115102"/>
              <a:ext cx="2301904" cy="584775"/>
            </a:xfrm>
            <a:prstGeom prst="rect">
              <a:avLst/>
            </a:prstGeom>
            <a:noFill/>
          </p:spPr>
          <p:txBody>
            <a:bodyPr wrap="square" rtlCol="0">
              <a:spAutoFit/>
            </a:bodyPr>
            <a:lstStyle/>
            <a:p>
              <a:pPr algn="ctr"/>
              <a:r>
                <a:rPr lang="en-US" sz="1600" b="1" dirty="0">
                  <a:solidFill>
                    <a:srgbClr val="232F3D"/>
                  </a:solidFill>
                </a:rPr>
                <a:t>Amazon Elastic Container Registry</a:t>
              </a:r>
            </a:p>
          </p:txBody>
        </p:sp>
        <p:pic>
          <p:nvPicPr>
            <p:cNvPr id="21" name="Graphic 7">
              <a:extLst>
                <a:ext uri="{FF2B5EF4-FFF2-40B4-BE49-F238E27FC236}">
                  <a16:creationId xmlns:a16="http://schemas.microsoft.com/office/drawing/2014/main" id="{42736DAA-DB93-6950-B2CA-38B37004E29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20309" y="2991816"/>
              <a:ext cx="1097280" cy="1097280"/>
            </a:xfrm>
            <a:prstGeom prst="rect">
              <a:avLst/>
            </a:prstGeom>
          </p:spPr>
        </p:pic>
        <p:sp>
          <p:nvSpPr>
            <p:cNvPr id="22" name="TextBox 21">
              <a:extLst>
                <a:ext uri="{FF2B5EF4-FFF2-40B4-BE49-F238E27FC236}">
                  <a16:creationId xmlns:a16="http://schemas.microsoft.com/office/drawing/2014/main" id="{A4BC912A-7C6D-261E-175D-BB0DA99DB5F0}"/>
                </a:ext>
              </a:extLst>
            </p:cNvPr>
            <p:cNvSpPr txBox="1"/>
            <p:nvPr/>
          </p:nvSpPr>
          <p:spPr>
            <a:xfrm>
              <a:off x="2517364" y="5491969"/>
              <a:ext cx="1513305" cy="369332"/>
            </a:xfrm>
            <a:prstGeom prst="rect">
              <a:avLst/>
            </a:prstGeom>
            <a:noFill/>
          </p:spPr>
          <p:txBody>
            <a:bodyPr wrap="square" rtlCol="0">
              <a:spAutoFit/>
            </a:bodyPr>
            <a:lstStyle/>
            <a:p>
              <a:pPr algn="ctr"/>
              <a:r>
                <a:rPr lang="en-US" dirty="0">
                  <a:solidFill>
                    <a:srgbClr val="232F3D"/>
                  </a:solidFill>
                </a:rPr>
                <a:t>Registry</a:t>
              </a:r>
            </a:p>
          </p:txBody>
        </p:sp>
        <p:sp>
          <p:nvSpPr>
            <p:cNvPr id="23" name="TextBox 22">
              <a:extLst>
                <a:ext uri="{FF2B5EF4-FFF2-40B4-BE49-F238E27FC236}">
                  <a16:creationId xmlns:a16="http://schemas.microsoft.com/office/drawing/2014/main" id="{57536943-9990-F891-B8F6-A5BF51CA08DF}"/>
                </a:ext>
              </a:extLst>
            </p:cNvPr>
            <p:cNvSpPr txBox="1"/>
            <p:nvPr/>
          </p:nvSpPr>
          <p:spPr>
            <a:xfrm>
              <a:off x="1417561" y="5491969"/>
              <a:ext cx="1513305" cy="369332"/>
            </a:xfrm>
            <a:prstGeom prst="rect">
              <a:avLst/>
            </a:prstGeom>
            <a:noFill/>
          </p:spPr>
          <p:txBody>
            <a:bodyPr wrap="square" rtlCol="0">
              <a:spAutoFit/>
            </a:bodyPr>
            <a:lstStyle/>
            <a:p>
              <a:pPr algn="ctr"/>
              <a:r>
                <a:rPr lang="en-US" dirty="0">
                  <a:solidFill>
                    <a:srgbClr val="232F3D"/>
                  </a:solidFill>
                </a:rPr>
                <a:t>Image</a:t>
              </a:r>
            </a:p>
          </p:txBody>
        </p:sp>
        <p:pic>
          <p:nvPicPr>
            <p:cNvPr id="24" name="Graphic 5">
              <a:extLst>
                <a:ext uri="{FF2B5EF4-FFF2-40B4-BE49-F238E27FC236}">
                  <a16:creationId xmlns:a16="http://schemas.microsoft.com/office/drawing/2014/main" id="{BA151C39-4EB2-E3FE-8C9B-5491066D538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039066" y="5050508"/>
              <a:ext cx="469900" cy="469900"/>
            </a:xfrm>
            <a:prstGeom prst="rect">
              <a:avLst/>
            </a:prstGeom>
          </p:spPr>
        </p:pic>
        <p:pic>
          <p:nvPicPr>
            <p:cNvPr id="27" name="Graphic 9">
              <a:extLst>
                <a:ext uri="{FF2B5EF4-FFF2-40B4-BE49-F238E27FC236}">
                  <a16:creationId xmlns:a16="http://schemas.microsoft.com/office/drawing/2014/main" id="{46F7E43E-7907-9B1B-2BB5-38A24C87EE3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939263" y="5063472"/>
              <a:ext cx="469900" cy="469900"/>
            </a:xfrm>
            <a:prstGeom prst="rect">
              <a:avLst/>
            </a:prstGeom>
          </p:spPr>
        </p:pic>
        <p:cxnSp>
          <p:nvCxnSpPr>
            <p:cNvPr id="28" name="Straight Connector 27">
              <a:extLst>
                <a:ext uri="{FF2B5EF4-FFF2-40B4-BE49-F238E27FC236}">
                  <a16:creationId xmlns:a16="http://schemas.microsoft.com/office/drawing/2014/main" id="{018D3ABD-1866-1A13-6D00-D44B8C391EA8}"/>
                </a:ext>
              </a:extLst>
            </p:cNvPr>
            <p:cNvCxnSpPr/>
            <p:nvPr/>
          </p:nvCxnSpPr>
          <p:spPr>
            <a:xfrm>
              <a:off x="1400636" y="4861187"/>
              <a:ext cx="2805831" cy="0"/>
            </a:xfrm>
            <a:prstGeom prst="line">
              <a:avLst/>
            </a:prstGeom>
            <a:ln>
              <a:solidFill>
                <a:schemeClr val="tx2"/>
              </a:solidFill>
              <a:prstDash val="dash"/>
            </a:ln>
          </p:spPr>
          <p:style>
            <a:lnRef idx="1">
              <a:schemeClr val="accent6"/>
            </a:lnRef>
            <a:fillRef idx="0">
              <a:schemeClr val="accent6"/>
            </a:fillRef>
            <a:effectRef idx="0">
              <a:schemeClr val="accent6"/>
            </a:effectRef>
            <a:fontRef idx="minor">
              <a:schemeClr val="tx1"/>
            </a:fontRef>
          </p:style>
        </p:cxnSp>
      </p:grpSp>
      <p:graphicFrame>
        <p:nvGraphicFramePr>
          <p:cNvPr id="29" name="Diagram 28" descr="graphic showing ECR characteristics, including: ECS integration, docker support, team collaboration, access control, and third-party integrations.">
            <a:extLst>
              <a:ext uri="{FF2B5EF4-FFF2-40B4-BE49-F238E27FC236}">
                <a16:creationId xmlns:a16="http://schemas.microsoft.com/office/drawing/2014/main" id="{6BED266B-E96E-5400-149A-C903FED04E60}"/>
              </a:ext>
            </a:extLst>
          </p:cNvPr>
          <p:cNvGraphicFramePr/>
          <p:nvPr>
            <p:extLst>
              <p:ext uri="{D42A27DB-BD31-4B8C-83A1-F6EECF244321}">
                <p14:modId xmlns:p14="http://schemas.microsoft.com/office/powerpoint/2010/main" val="1041011460"/>
              </p:ext>
            </p:extLst>
          </p:nvPr>
        </p:nvGraphicFramePr>
        <p:xfrm>
          <a:off x="5925530" y="1573571"/>
          <a:ext cx="6574230" cy="4086823"/>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30" name="Content Placeholder 17">
            <a:extLst>
              <a:ext uri="{FF2B5EF4-FFF2-40B4-BE49-F238E27FC236}">
                <a16:creationId xmlns:a16="http://schemas.microsoft.com/office/drawing/2014/main" id="{7876006C-4928-EA7F-DD6A-AE6E3AE25B56}"/>
              </a:ext>
            </a:extLst>
          </p:cNvPr>
          <p:cNvSpPr>
            <a:spLocks noGrp="1"/>
          </p:cNvSpPr>
          <p:nvPr>
            <p:ph idx="1"/>
          </p:nvPr>
        </p:nvSpPr>
        <p:spPr>
          <a:xfrm>
            <a:off x="889628" y="1713616"/>
            <a:ext cx="6710905" cy="1006675"/>
          </a:xfrm>
        </p:spPr>
        <p:txBody>
          <a:bodyPr/>
          <a:lstStyle/>
          <a:p>
            <a:pPr marL="0" indent="0" algn="ctr">
              <a:buNone/>
            </a:pPr>
            <a:r>
              <a:rPr lang="en-US" sz="2000" b="1" dirty="0">
                <a:solidFill>
                  <a:schemeClr val="accent5"/>
                </a:solidFill>
                <a:latin typeface="Times New Roman" panose="02020603050405020304" pitchFamily="18" charset="0"/>
                <a:cs typeface="Times New Roman" panose="02020603050405020304" pitchFamily="18" charset="0"/>
              </a:rPr>
              <a:t>Amazon ECR </a:t>
            </a:r>
            <a:r>
              <a:rPr lang="en-US" sz="2000" dirty="0">
                <a:latin typeface="Times New Roman" panose="02020603050405020304" pitchFamily="18" charset="0"/>
                <a:cs typeface="Times New Roman" panose="02020603050405020304" pitchFamily="18" charset="0"/>
              </a:rPr>
              <a:t>is a fully managed Docker </a:t>
            </a:r>
            <a:r>
              <a:rPr lang="en-US" sz="2000" dirty="0">
                <a:solidFill>
                  <a:schemeClr val="accent6"/>
                </a:solidFill>
                <a:latin typeface="Times New Roman" panose="02020603050405020304" pitchFamily="18" charset="0"/>
                <a:cs typeface="Times New Roman" panose="02020603050405020304" pitchFamily="18" charset="0"/>
              </a:rPr>
              <a:t>container registry </a:t>
            </a:r>
            <a:r>
              <a:rPr lang="en-US" sz="2000" dirty="0">
                <a:latin typeface="Times New Roman" panose="02020603050405020304" pitchFamily="18" charset="0"/>
                <a:cs typeface="Times New Roman" panose="02020603050405020304" pitchFamily="18" charset="0"/>
              </a:rPr>
              <a:t>that makes it easy for developers to store, manage, and deploy Docker container images.</a:t>
            </a:r>
          </a:p>
          <a:p>
            <a:pPr marL="0" indent="0" algn="ctr">
              <a:buNone/>
            </a:pPr>
            <a:endParaRPr lang="en-US" sz="2000" dirty="0">
              <a:latin typeface="Times New Roman" panose="02020603050405020304" pitchFamily="18" charset="0"/>
              <a:cs typeface="Times New Roman" panose="02020603050405020304" pitchFamily="18" charset="0"/>
            </a:endParaRPr>
          </a:p>
          <a:p>
            <a:pPr marL="0" indent="0" algn="ctr">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50805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Introduction to AWS Lambda</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020819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Run code without servers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TextBox 2">
            <a:extLst>
              <a:ext uri="{FF2B5EF4-FFF2-40B4-BE49-F238E27FC236}">
                <a16:creationId xmlns:a16="http://schemas.microsoft.com/office/drawing/2014/main" id="{9A057C33-2D22-0F14-0C31-08CF36103D50}"/>
              </a:ext>
            </a:extLst>
          </p:cNvPr>
          <p:cNvSpPr txBox="1"/>
          <p:nvPr/>
        </p:nvSpPr>
        <p:spPr>
          <a:xfrm>
            <a:off x="3518459" y="1567775"/>
            <a:ext cx="5941162"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AWS Lambda is a </a:t>
            </a:r>
            <a:r>
              <a:rPr lang="en-US" sz="2000" b="1" dirty="0">
                <a:solidFill>
                  <a:schemeClr val="accent5"/>
                </a:solidFill>
                <a:latin typeface="Times New Roman" panose="02020603050405020304" pitchFamily="18" charset="0"/>
                <a:cs typeface="Times New Roman" panose="02020603050405020304" pitchFamily="18" charset="0"/>
              </a:rPr>
              <a:t>serverless</a:t>
            </a:r>
            <a:r>
              <a:rPr lang="en-US" sz="2000" dirty="0">
                <a:latin typeface="Times New Roman" panose="02020603050405020304" pitchFamily="18" charset="0"/>
                <a:cs typeface="Times New Roman" panose="02020603050405020304" pitchFamily="18" charset="0"/>
              </a:rPr>
              <a:t> compute service.</a:t>
            </a:r>
          </a:p>
        </p:txBody>
      </p:sp>
      <p:grpSp>
        <p:nvGrpSpPr>
          <p:cNvPr id="5" name="Group 4" descr="diagram shows (from left to right) that code is uploaded, code runs as a Lambda function triggered by events or run on a schedule, and that you only pay for compute time you use.">
            <a:extLst>
              <a:ext uri="{FF2B5EF4-FFF2-40B4-BE49-F238E27FC236}">
                <a16:creationId xmlns:a16="http://schemas.microsoft.com/office/drawing/2014/main" id="{F0D3A78A-61D5-A61D-2D76-70D5B7D592BB}"/>
              </a:ext>
            </a:extLst>
          </p:cNvPr>
          <p:cNvGrpSpPr/>
          <p:nvPr/>
        </p:nvGrpSpPr>
        <p:grpSpPr>
          <a:xfrm>
            <a:off x="836761" y="2014797"/>
            <a:ext cx="10735092" cy="3693102"/>
            <a:chOff x="419100" y="1828801"/>
            <a:chExt cx="11395284" cy="4210914"/>
          </a:xfrm>
        </p:grpSpPr>
        <p:pic>
          <p:nvPicPr>
            <p:cNvPr id="8" name="Picture 7">
              <a:extLst>
                <a:ext uri="{FF2B5EF4-FFF2-40B4-BE49-F238E27FC236}">
                  <a16:creationId xmlns:a16="http://schemas.microsoft.com/office/drawing/2014/main" id="{B4831E16-61E9-1CCC-9FAF-951D6CE4ECD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03574" y="2113265"/>
              <a:ext cx="10455204" cy="2898648"/>
            </a:xfrm>
            <a:prstGeom prst="rect">
              <a:avLst/>
            </a:prstGeom>
          </p:spPr>
        </p:pic>
        <p:sp>
          <p:nvSpPr>
            <p:cNvPr id="10" name="TextBox 9">
              <a:extLst>
                <a:ext uri="{FF2B5EF4-FFF2-40B4-BE49-F238E27FC236}">
                  <a16:creationId xmlns:a16="http://schemas.microsoft.com/office/drawing/2014/main" id="{350CD6C3-FFD2-8318-4858-727E1DDDA8C0}"/>
                </a:ext>
              </a:extLst>
            </p:cNvPr>
            <p:cNvSpPr txBox="1"/>
            <p:nvPr/>
          </p:nvSpPr>
          <p:spPr>
            <a:xfrm>
              <a:off x="2563216" y="5200323"/>
              <a:ext cx="3306344" cy="646501"/>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Run your code on a </a:t>
              </a:r>
              <a:r>
                <a:rPr lang="en-US" b="1" i="1" dirty="0">
                  <a:solidFill>
                    <a:schemeClr val="accent5"/>
                  </a:solidFill>
                  <a:latin typeface="Amazon Ember" panose="02000000000000000000" pitchFamily="2" charset="0"/>
                  <a:ea typeface="Amazon Ember" panose="02000000000000000000" pitchFamily="2" charset="0"/>
                </a:rPr>
                <a:t>schedule</a:t>
              </a:r>
              <a:r>
                <a:rPr lang="en-US" dirty="0">
                  <a:latin typeface="Amazon Ember" panose="02000000000000000000" pitchFamily="2" charset="0"/>
                  <a:ea typeface="Amazon Ember" panose="02000000000000000000" pitchFamily="2" charset="0"/>
                </a:rPr>
                <a:t> </a:t>
              </a:r>
            </a:p>
            <a:p>
              <a:pPr algn="ctr"/>
              <a:r>
                <a:rPr lang="en-US" i="1" dirty="0">
                  <a:latin typeface="Amazon Ember" panose="02000000000000000000" pitchFamily="2" charset="0"/>
                  <a:ea typeface="Amazon Ember" panose="02000000000000000000" pitchFamily="2" charset="0"/>
                </a:rPr>
                <a:t>or in response to </a:t>
              </a:r>
              <a:r>
                <a:rPr lang="en-US" b="1" i="1" dirty="0">
                  <a:solidFill>
                    <a:schemeClr val="accent5"/>
                  </a:solidFill>
                  <a:latin typeface="Amazon Ember" panose="02000000000000000000" pitchFamily="2" charset="0"/>
                  <a:ea typeface="Amazon Ember" panose="02000000000000000000" pitchFamily="2" charset="0"/>
                </a:rPr>
                <a:t>events</a:t>
              </a:r>
            </a:p>
          </p:txBody>
        </p:sp>
        <p:sp>
          <p:nvSpPr>
            <p:cNvPr id="11" name="TextBox 10">
              <a:extLst>
                <a:ext uri="{FF2B5EF4-FFF2-40B4-BE49-F238E27FC236}">
                  <a16:creationId xmlns:a16="http://schemas.microsoft.com/office/drawing/2014/main" id="{C28C0D64-E315-ED0F-80FA-E19D55B1DA21}"/>
                </a:ext>
              </a:extLst>
            </p:cNvPr>
            <p:cNvSpPr txBox="1"/>
            <p:nvPr/>
          </p:nvSpPr>
          <p:spPr>
            <a:xfrm>
              <a:off x="9116262" y="4773703"/>
              <a:ext cx="1785242" cy="986656"/>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Pay </a:t>
              </a:r>
              <a:r>
                <a:rPr lang="en-US" dirty="0">
                  <a:solidFill>
                    <a:srgbClr val="000000"/>
                  </a:solidFill>
                  <a:latin typeface="Amazon Ember" panose="02000000000000000000" pitchFamily="2" charset="0"/>
                  <a:ea typeface="Amazon Ember" panose="02000000000000000000" pitchFamily="2" charset="0"/>
                </a:rPr>
                <a:t>only</a:t>
              </a:r>
              <a:r>
                <a:rPr lang="en-US" dirty="0">
                  <a:latin typeface="Amazon Ember" panose="02000000000000000000" pitchFamily="2" charset="0"/>
                  <a:ea typeface="Amazon Ember" panose="02000000000000000000" pitchFamily="2" charset="0"/>
                </a:rPr>
                <a:t> for the</a:t>
              </a:r>
              <a:br>
                <a:rPr lang="en-US" dirty="0">
                  <a:latin typeface="Amazon Ember" panose="02000000000000000000" pitchFamily="2" charset="0"/>
                  <a:ea typeface="Amazon Ember" panose="02000000000000000000" pitchFamily="2" charset="0"/>
                </a:rPr>
              </a:br>
              <a:r>
                <a:rPr lang="en-US" dirty="0">
                  <a:latin typeface="Amazon Ember" panose="02000000000000000000" pitchFamily="2" charset="0"/>
                  <a:ea typeface="Amazon Ember" panose="02000000000000000000" pitchFamily="2" charset="0"/>
                </a:rPr>
                <a:t>compute time that</a:t>
              </a:r>
              <a:br>
                <a:rPr lang="en-US" dirty="0">
                  <a:latin typeface="Amazon Ember" panose="02000000000000000000" pitchFamily="2" charset="0"/>
                  <a:ea typeface="Amazon Ember" panose="02000000000000000000" pitchFamily="2" charset="0"/>
                </a:rPr>
              </a:br>
              <a:r>
                <a:rPr lang="en-US" dirty="0">
                  <a:latin typeface="Amazon Ember" panose="02000000000000000000" pitchFamily="2" charset="0"/>
                  <a:ea typeface="Amazon Ember" panose="02000000000000000000" pitchFamily="2" charset="0"/>
                </a:rPr>
                <a:t>you </a:t>
              </a:r>
              <a:r>
                <a:rPr lang="en-US" dirty="0">
                  <a:solidFill>
                    <a:srgbClr val="000000"/>
                  </a:solidFill>
                  <a:latin typeface="Amazon Ember" panose="02000000000000000000" pitchFamily="2" charset="0"/>
                  <a:ea typeface="Amazon Ember" panose="02000000000000000000" pitchFamily="2" charset="0"/>
                </a:rPr>
                <a:t>use</a:t>
              </a:r>
              <a:endParaRPr lang="en-US" dirty="0">
                <a:solidFill>
                  <a:srgbClr val="000000"/>
                </a:solidFill>
                <a:latin typeface="Amazon Ember"/>
                <a:ea typeface="Amazon Ember" panose="02000000000000000000" pitchFamily="2" charset="0"/>
              </a:endParaRPr>
            </a:p>
          </p:txBody>
        </p:sp>
        <p:sp>
          <p:nvSpPr>
            <p:cNvPr id="15" name="TextBox 14">
              <a:extLst>
                <a:ext uri="{FF2B5EF4-FFF2-40B4-BE49-F238E27FC236}">
                  <a16:creationId xmlns:a16="http://schemas.microsoft.com/office/drawing/2014/main" id="{7B2E9627-5692-A2B0-D7AD-4FB771114DA5}"/>
                </a:ext>
              </a:extLst>
            </p:cNvPr>
            <p:cNvSpPr txBox="1"/>
            <p:nvPr/>
          </p:nvSpPr>
          <p:spPr>
            <a:xfrm>
              <a:off x="3191738" y="4437135"/>
              <a:ext cx="731520" cy="335930"/>
            </a:xfrm>
            <a:prstGeom prst="rect">
              <a:avLst/>
            </a:prstGeom>
            <a:solidFill>
              <a:schemeClr val="bg1"/>
            </a:solidFill>
          </p:spPr>
          <p:txBody>
            <a:bodyPr wrap="none" rtlCol="0">
              <a:noAutofit/>
            </a:bodyPr>
            <a:lstStyle/>
            <a:p>
              <a:pPr algn="ctr"/>
              <a:r>
                <a:rPr lang="en-US" sz="1600" b="1" dirty="0">
                  <a:solidFill>
                    <a:srgbClr val="000000"/>
                  </a:solidFill>
                  <a:latin typeface="Amazon Ember" panose="02000000000000000000" pitchFamily="2" charset="0"/>
                  <a:ea typeface="Amazon Ember" panose="02000000000000000000" pitchFamily="2" charset="0"/>
                </a:rPr>
                <a:t>AWS</a:t>
              </a:r>
              <a:br>
                <a:rPr lang="en-US" sz="1600" b="1" dirty="0">
                  <a:solidFill>
                    <a:srgbClr val="000000"/>
                  </a:solidFill>
                  <a:latin typeface="Amazon Ember" panose="02000000000000000000" pitchFamily="2" charset="0"/>
                  <a:ea typeface="Amazon Ember" panose="02000000000000000000" pitchFamily="2" charset="0"/>
                </a:rPr>
              </a:br>
              <a:r>
                <a:rPr lang="en-US" sz="1600" b="1" dirty="0">
                  <a:solidFill>
                    <a:srgbClr val="000000"/>
                  </a:solidFill>
                  <a:latin typeface="Amazon Ember" panose="02000000000000000000" pitchFamily="2" charset="0"/>
                  <a:ea typeface="Amazon Ember" panose="02000000000000000000" pitchFamily="2" charset="0"/>
                </a:rPr>
                <a:t>services</a:t>
              </a:r>
              <a:endParaRPr lang="en-US" sz="1600" b="1" dirty="0">
                <a:solidFill>
                  <a:srgbClr val="000000"/>
                </a:solidFill>
                <a:latin typeface="Amazon Ember"/>
                <a:ea typeface="Amazon Ember" panose="02000000000000000000" pitchFamily="2" charset="0"/>
              </a:endParaRPr>
            </a:p>
          </p:txBody>
        </p:sp>
        <p:sp>
          <p:nvSpPr>
            <p:cNvPr id="16" name="TextBox 15">
              <a:extLst>
                <a:ext uri="{FF2B5EF4-FFF2-40B4-BE49-F238E27FC236}">
                  <a16:creationId xmlns:a16="http://schemas.microsoft.com/office/drawing/2014/main" id="{8CCAE6FF-C0FA-3900-F103-496B507052C3}"/>
                </a:ext>
              </a:extLst>
            </p:cNvPr>
            <p:cNvSpPr txBox="1"/>
            <p:nvPr/>
          </p:nvSpPr>
          <p:spPr>
            <a:xfrm>
              <a:off x="3862806" y="4942491"/>
              <a:ext cx="863600" cy="235671"/>
            </a:xfrm>
            <a:prstGeom prst="rect">
              <a:avLst/>
            </a:prstGeom>
            <a:solidFill>
              <a:schemeClr val="bg1"/>
            </a:solidFill>
          </p:spPr>
          <p:txBody>
            <a:bodyPr wrap="none" rtlCol="0">
              <a:noAutofit/>
            </a:bodyPr>
            <a:lstStyle/>
            <a:p>
              <a:pPr algn="ctr"/>
              <a:r>
                <a:rPr lang="en-US" sz="1600" b="1" dirty="0">
                  <a:solidFill>
                    <a:srgbClr val="000000"/>
                  </a:solidFill>
                  <a:latin typeface="Amazon Ember" panose="02000000000000000000" pitchFamily="2" charset="0"/>
                  <a:ea typeface="Amazon Ember" panose="02000000000000000000" pitchFamily="2" charset="0"/>
                </a:rPr>
                <a:t>Mobile apps</a:t>
              </a:r>
              <a:endParaRPr lang="en-US" sz="1600" b="1" dirty="0">
                <a:solidFill>
                  <a:srgbClr val="000000"/>
                </a:solidFill>
                <a:latin typeface="Amazon Ember"/>
                <a:ea typeface="Amazon Ember" panose="02000000000000000000" pitchFamily="2" charset="0"/>
              </a:endParaRPr>
            </a:p>
          </p:txBody>
        </p:sp>
        <p:sp>
          <p:nvSpPr>
            <p:cNvPr id="21" name="TextBox 20">
              <a:extLst>
                <a:ext uri="{FF2B5EF4-FFF2-40B4-BE49-F238E27FC236}">
                  <a16:creationId xmlns:a16="http://schemas.microsoft.com/office/drawing/2014/main" id="{A1AFA543-1214-8CB0-0040-0B4488C7A221}"/>
                </a:ext>
              </a:extLst>
            </p:cNvPr>
            <p:cNvSpPr txBox="1"/>
            <p:nvPr/>
          </p:nvSpPr>
          <p:spPr>
            <a:xfrm>
              <a:off x="4662292" y="4454811"/>
              <a:ext cx="1141638" cy="487680"/>
            </a:xfrm>
            <a:prstGeom prst="rect">
              <a:avLst/>
            </a:prstGeom>
            <a:solidFill>
              <a:schemeClr val="bg1"/>
            </a:solidFill>
          </p:spPr>
          <p:txBody>
            <a:bodyPr wrap="square" rtlCol="0">
              <a:noAutofit/>
            </a:bodyPr>
            <a:lstStyle/>
            <a:p>
              <a:pPr algn="ctr"/>
              <a:r>
                <a:rPr lang="en-US" sz="1600" b="1" dirty="0">
                  <a:solidFill>
                    <a:srgbClr val="000000"/>
                  </a:solidFill>
                  <a:latin typeface="Amazon Ember" panose="02000000000000000000" pitchFamily="2" charset="0"/>
                  <a:ea typeface="Amazon Ember" panose="02000000000000000000" pitchFamily="2" charset="0"/>
                </a:rPr>
                <a:t>HTTP</a:t>
              </a:r>
              <a:r>
                <a:rPr lang="en-US" sz="1600" b="1" dirty="0">
                  <a:solidFill>
                    <a:srgbClr val="000000"/>
                  </a:solidFill>
                  <a:latin typeface="Amazon Ember"/>
                  <a:ea typeface="Amazon Ember" panose="02000000000000000000" pitchFamily="2" charset="0"/>
                </a:rPr>
                <a:t> e</a:t>
              </a:r>
              <a:r>
                <a:rPr lang="en-US" sz="1600" b="1" dirty="0">
                  <a:solidFill>
                    <a:srgbClr val="000000"/>
                  </a:solidFill>
                  <a:latin typeface="Amazon Ember" panose="02000000000000000000" pitchFamily="2" charset="0"/>
                  <a:ea typeface="Amazon Ember" panose="02000000000000000000" pitchFamily="2" charset="0"/>
                </a:rPr>
                <a:t>ndpoints</a:t>
              </a:r>
              <a:endParaRPr lang="en-US" sz="1600" b="1" dirty="0">
                <a:solidFill>
                  <a:srgbClr val="000000"/>
                </a:solidFill>
                <a:latin typeface="Amazon Ember"/>
                <a:ea typeface="Amazon Ember" panose="02000000000000000000" pitchFamily="2" charset="0"/>
              </a:endParaRPr>
            </a:p>
          </p:txBody>
        </p:sp>
        <p:cxnSp>
          <p:nvCxnSpPr>
            <p:cNvPr id="22" name="Straight Arrow Connector 21">
              <a:extLst>
                <a:ext uri="{FF2B5EF4-FFF2-40B4-BE49-F238E27FC236}">
                  <a16:creationId xmlns:a16="http://schemas.microsoft.com/office/drawing/2014/main" id="{3C8F5CE8-1A37-4A94-47B1-913A2DC62838}"/>
                </a:ext>
              </a:extLst>
            </p:cNvPr>
            <p:cNvCxnSpPr/>
            <p:nvPr/>
          </p:nvCxnSpPr>
          <p:spPr>
            <a:xfrm>
              <a:off x="2641482" y="3483147"/>
              <a:ext cx="987644" cy="0"/>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FF6A019B-E894-6A06-69CC-B607BF731787}"/>
                </a:ext>
              </a:extLst>
            </p:cNvPr>
            <p:cNvSpPr/>
            <p:nvPr/>
          </p:nvSpPr>
          <p:spPr>
            <a:xfrm>
              <a:off x="710032" y="5138182"/>
              <a:ext cx="1640458" cy="669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5A63531-6129-6794-B5D9-75D4C835DE4D}"/>
                </a:ext>
              </a:extLst>
            </p:cNvPr>
            <p:cNvSpPr txBox="1"/>
            <p:nvPr/>
          </p:nvSpPr>
          <p:spPr>
            <a:xfrm>
              <a:off x="765056" y="2597740"/>
              <a:ext cx="1811146" cy="371697"/>
            </a:xfrm>
            <a:prstGeom prst="rect">
              <a:avLst/>
            </a:prstGeom>
            <a:solidFill>
              <a:schemeClr val="bg1"/>
            </a:solidFill>
          </p:spPr>
          <p:txBody>
            <a:bodyPr wrap="none" rtlCol="0">
              <a:noAutofit/>
            </a:bodyPr>
            <a:lstStyle/>
            <a:p>
              <a:pPr algn="ctr"/>
              <a:r>
                <a:rPr lang="en-US" b="1" dirty="0">
                  <a:ea typeface="Amazon Ember" panose="02000000000000000000" pitchFamily="2" charset="0"/>
                </a:rPr>
                <a:t>Upload your </a:t>
              </a:r>
              <a:r>
                <a:rPr lang="en-US" b="1" dirty="0"/>
                <a:t>code</a:t>
              </a:r>
              <a:endParaRPr lang="en-US" b="1" dirty="0">
                <a:ea typeface="Amazon Ember" panose="02000000000000000000" pitchFamily="2" charset="0"/>
              </a:endParaRPr>
            </a:p>
            <a:p>
              <a:pPr algn="ctr"/>
              <a:endParaRPr lang="en-US" b="1" dirty="0">
                <a:ea typeface="Amazon Ember" panose="02000000000000000000" pitchFamily="2" charset="0"/>
              </a:endParaRPr>
            </a:p>
          </p:txBody>
        </p:sp>
        <p:sp>
          <p:nvSpPr>
            <p:cNvPr id="27" name="TextBox 26">
              <a:extLst>
                <a:ext uri="{FF2B5EF4-FFF2-40B4-BE49-F238E27FC236}">
                  <a16:creationId xmlns:a16="http://schemas.microsoft.com/office/drawing/2014/main" id="{7F58734A-24EF-61EB-9063-D38E9F4DA534}"/>
                </a:ext>
              </a:extLst>
            </p:cNvPr>
            <p:cNvSpPr txBox="1"/>
            <p:nvPr/>
          </p:nvSpPr>
          <p:spPr>
            <a:xfrm>
              <a:off x="6740346" y="4772395"/>
              <a:ext cx="1748836" cy="937047"/>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Your code</a:t>
              </a:r>
              <a:br>
                <a:rPr lang="en-US" dirty="0">
                  <a:latin typeface="Amazon Ember" panose="02000000000000000000" pitchFamily="2" charset="0"/>
                  <a:ea typeface="Amazon Ember" panose="02000000000000000000" pitchFamily="2" charset="0"/>
                </a:rPr>
              </a:br>
              <a:r>
                <a:rPr lang="en-US" dirty="0">
                  <a:latin typeface="Amazon Ember" panose="02000000000000000000" pitchFamily="2" charset="0"/>
                  <a:ea typeface="Amazon Ember" panose="02000000000000000000" pitchFamily="2" charset="0"/>
                </a:rPr>
                <a:t>runs only when it is </a:t>
              </a:r>
            </a:p>
            <a:p>
              <a:pPr algn="ctr"/>
              <a:r>
                <a:rPr lang="en-US" dirty="0">
                  <a:latin typeface="Amazon Ember" panose="02000000000000000000" pitchFamily="2" charset="0"/>
                  <a:ea typeface="Amazon Ember" panose="02000000000000000000" pitchFamily="2" charset="0"/>
                </a:rPr>
                <a:t>triggered</a:t>
              </a:r>
            </a:p>
          </p:txBody>
        </p:sp>
        <p:sp>
          <p:nvSpPr>
            <p:cNvPr id="28" name="Rounded Rectangle 18">
              <a:extLst>
                <a:ext uri="{FF2B5EF4-FFF2-40B4-BE49-F238E27FC236}">
                  <a16:creationId xmlns:a16="http://schemas.microsoft.com/office/drawing/2014/main" id="{302F8DF7-6F89-B6CC-3A76-933BBF90D78E}"/>
                </a:ext>
                <a:ext uri="{C183D7F6-B498-43B3-948B-1728B52AA6E4}">
                  <adec:decorative xmlns:adec="http://schemas.microsoft.com/office/drawing/2017/decorative" val="1"/>
                </a:ext>
              </a:extLst>
            </p:cNvPr>
            <p:cNvSpPr/>
            <p:nvPr/>
          </p:nvSpPr>
          <p:spPr bwMode="auto">
            <a:xfrm>
              <a:off x="419100" y="1828801"/>
              <a:ext cx="11395284" cy="4210914"/>
            </a:xfrm>
            <a:prstGeom prst="roundRect">
              <a:avLst>
                <a:gd name="adj" fmla="val 10315"/>
              </a:avLst>
            </a:prstGeom>
            <a:noFill/>
            <a:ln w="1905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solidFill>
                  <a:schemeClr val="tx1"/>
                </a:solidFill>
                <a:ea typeface="Segoe UI" pitchFamily="34" charset="0"/>
                <a:cs typeface="Segoe UI" pitchFamily="34" charset="0"/>
              </a:endParaRPr>
            </a:p>
          </p:txBody>
        </p:sp>
        <p:cxnSp>
          <p:nvCxnSpPr>
            <p:cNvPr id="29" name="Straight Arrow Connector 28">
              <a:extLst>
                <a:ext uri="{FF2B5EF4-FFF2-40B4-BE49-F238E27FC236}">
                  <a16:creationId xmlns:a16="http://schemas.microsoft.com/office/drawing/2014/main" id="{50A7FF1A-8401-8280-5DC0-139A247226BB}"/>
                </a:ext>
              </a:extLst>
            </p:cNvPr>
            <p:cNvCxnSpPr>
              <a:cxnSpLocks/>
            </p:cNvCxnSpPr>
            <p:nvPr/>
          </p:nvCxnSpPr>
          <p:spPr>
            <a:xfrm>
              <a:off x="4942518" y="3483147"/>
              <a:ext cx="1125940" cy="0"/>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EB9C74D4-49B2-1536-B709-67C8EAC7D3B0}"/>
                </a:ext>
              </a:extLst>
            </p:cNvPr>
            <p:cNvCxnSpPr/>
            <p:nvPr/>
          </p:nvCxnSpPr>
          <p:spPr>
            <a:xfrm flipV="1">
              <a:off x="7526756" y="2810794"/>
              <a:ext cx="1814322" cy="253718"/>
            </a:xfrm>
            <a:prstGeom prst="straightConnector1">
              <a:avLst/>
            </a:prstGeom>
            <a:ln w="38100">
              <a:solidFill>
                <a:schemeClr val="tx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AFB55F59-884F-6117-3ADD-2465F5818338}"/>
                </a:ext>
              </a:extLst>
            </p:cNvPr>
            <p:cNvCxnSpPr/>
            <p:nvPr/>
          </p:nvCxnSpPr>
          <p:spPr>
            <a:xfrm>
              <a:off x="7526756" y="4396111"/>
              <a:ext cx="1814322" cy="208989"/>
            </a:xfrm>
            <a:prstGeom prst="straightConnector1">
              <a:avLst/>
            </a:prstGeom>
            <a:ln w="38100">
              <a:solidFill>
                <a:schemeClr val="tx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30595446-FBA0-2DAB-4B69-81E9C24DEA45}"/>
                </a:ext>
              </a:extLst>
            </p:cNvPr>
            <p:cNvCxnSpPr/>
            <p:nvPr/>
          </p:nvCxnSpPr>
          <p:spPr>
            <a:xfrm flipV="1">
              <a:off x="3987905" y="3557834"/>
              <a:ext cx="306077" cy="199236"/>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CE42FA5A-5B7A-DE0B-4DAD-E880DE3CFCD5}"/>
                </a:ext>
              </a:extLst>
            </p:cNvPr>
            <p:cNvCxnSpPr/>
            <p:nvPr/>
          </p:nvCxnSpPr>
          <p:spPr>
            <a:xfrm flipH="1" flipV="1">
              <a:off x="4419566" y="3558214"/>
              <a:ext cx="306840" cy="162332"/>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164AB588-42B8-42D1-EF4E-225D7D663524}"/>
                </a:ext>
              </a:extLst>
            </p:cNvPr>
            <p:cNvCxnSpPr/>
            <p:nvPr/>
          </p:nvCxnSpPr>
          <p:spPr>
            <a:xfrm flipH="1" flipV="1">
              <a:off x="4356773" y="3540428"/>
              <a:ext cx="2" cy="441024"/>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B8314162-D821-48F3-DF12-465456791B61}"/>
                </a:ext>
              </a:extLst>
            </p:cNvPr>
            <p:cNvSpPr txBox="1"/>
            <p:nvPr/>
          </p:nvSpPr>
          <p:spPr>
            <a:xfrm>
              <a:off x="3497089" y="1917327"/>
              <a:ext cx="1811146" cy="529965"/>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The code you run</a:t>
              </a:r>
            </a:p>
            <a:p>
              <a:pPr algn="ctr"/>
              <a:r>
                <a:rPr lang="en-US" dirty="0">
                  <a:latin typeface="Amazon Ember" panose="02000000000000000000" pitchFamily="2" charset="0"/>
                  <a:ea typeface="Amazon Ember" panose="02000000000000000000" pitchFamily="2" charset="0"/>
                </a:rPr>
                <a:t> is a </a:t>
              </a:r>
              <a:r>
                <a:rPr lang="en-US" b="1" dirty="0">
                  <a:solidFill>
                    <a:schemeClr val="accent5"/>
                  </a:solidFill>
                  <a:latin typeface="Amazon Ember" panose="02000000000000000000" pitchFamily="2" charset="0"/>
                  <a:ea typeface="Amazon Ember" panose="02000000000000000000" pitchFamily="2" charset="0"/>
                </a:rPr>
                <a:t>Lambda function</a:t>
              </a:r>
              <a:endParaRPr lang="en-US" b="1" dirty="0">
                <a:solidFill>
                  <a:schemeClr val="accent5"/>
                </a:solidFill>
                <a:latin typeface="Amazon Ember"/>
                <a:ea typeface="Amazon Ember" panose="02000000000000000000" pitchFamily="2" charset="0"/>
              </a:endParaRPr>
            </a:p>
          </p:txBody>
        </p:sp>
        <p:sp>
          <p:nvSpPr>
            <p:cNvPr id="36" name="Rectangle 35">
              <a:extLst>
                <a:ext uri="{FF2B5EF4-FFF2-40B4-BE49-F238E27FC236}">
                  <a16:creationId xmlns:a16="http://schemas.microsoft.com/office/drawing/2014/main" id="{DC23EAAA-115B-6216-3826-1375BC84434B}"/>
                </a:ext>
              </a:extLst>
            </p:cNvPr>
            <p:cNvSpPr/>
            <p:nvPr/>
          </p:nvSpPr>
          <p:spPr>
            <a:xfrm flipH="1">
              <a:off x="3862806" y="2651592"/>
              <a:ext cx="1079712" cy="847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7" name="Graphic 36">
              <a:extLst>
                <a:ext uri="{FF2B5EF4-FFF2-40B4-BE49-F238E27FC236}">
                  <a16:creationId xmlns:a16="http://schemas.microsoft.com/office/drawing/2014/main" id="{9E3D3B9F-B2D1-15F8-DC29-86A1C92C7BB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951041" y="2678668"/>
              <a:ext cx="839528" cy="839528"/>
            </a:xfrm>
            <a:prstGeom prst="rect">
              <a:avLst/>
            </a:prstGeom>
          </p:spPr>
        </p:pic>
      </p:grpSp>
    </p:spTree>
    <p:extLst>
      <p:ext uri="{BB962C8B-B14F-4D97-AF65-F5344CB8AC3E}">
        <p14:creationId xmlns:p14="http://schemas.microsoft.com/office/powerpoint/2010/main" val="26423774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Benefits of Lambda</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48" name="Group 47">
            <a:extLst>
              <a:ext uri="{FF2B5EF4-FFF2-40B4-BE49-F238E27FC236}">
                <a16:creationId xmlns:a16="http://schemas.microsoft.com/office/drawing/2014/main" id="{4BD4CCFB-C6AF-01DE-E026-6C13D41F0259}"/>
              </a:ext>
              <a:ext uri="{C183D7F6-B498-43B3-948B-1728B52AA6E4}">
                <adec:decorative xmlns:adec="http://schemas.microsoft.com/office/drawing/2017/decorative" val="1"/>
              </a:ext>
            </a:extLst>
          </p:cNvPr>
          <p:cNvGrpSpPr/>
          <p:nvPr/>
        </p:nvGrpSpPr>
        <p:grpSpPr>
          <a:xfrm>
            <a:off x="2481382" y="2141831"/>
            <a:ext cx="8593018" cy="2940418"/>
            <a:chOff x="2481382" y="2141831"/>
            <a:chExt cx="8593018" cy="2940418"/>
          </a:xfrm>
        </p:grpSpPr>
        <p:sp>
          <p:nvSpPr>
            <p:cNvPr id="49" name="Rounded Rectangle 11">
              <a:extLst>
                <a:ext uri="{FF2B5EF4-FFF2-40B4-BE49-F238E27FC236}">
                  <a16:creationId xmlns:a16="http://schemas.microsoft.com/office/drawing/2014/main" id="{1C6BF68C-D134-DD85-D7BA-47E81AE32FE4}"/>
                </a:ext>
              </a:extLst>
            </p:cNvPr>
            <p:cNvSpPr/>
            <p:nvPr/>
          </p:nvSpPr>
          <p:spPr bwMode="auto">
            <a:xfrm>
              <a:off x="2481382" y="2141831"/>
              <a:ext cx="8593018" cy="2940418"/>
            </a:xfrm>
            <a:prstGeom prst="roundRect">
              <a:avLst>
                <a:gd name="adj" fmla="val 8687"/>
              </a:avLst>
            </a:prstGeom>
            <a:solidFill>
              <a:schemeClr val="bg1"/>
            </a:solidFill>
            <a:ln w="1905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solidFill>
                  <a:schemeClr val="tx1"/>
                </a:solidFill>
                <a:latin typeface="Times New Roman" panose="02020603050405020304" pitchFamily="18" charset="0"/>
                <a:ea typeface="Segoe UI" pitchFamily="34" charset="0"/>
                <a:cs typeface="Times New Roman" panose="02020603050405020304" pitchFamily="18" charset="0"/>
              </a:endParaRPr>
            </a:p>
          </p:txBody>
        </p:sp>
        <p:grpSp>
          <p:nvGrpSpPr>
            <p:cNvPr id="50" name="Group 49">
              <a:extLst>
                <a:ext uri="{FF2B5EF4-FFF2-40B4-BE49-F238E27FC236}">
                  <a16:creationId xmlns:a16="http://schemas.microsoft.com/office/drawing/2014/main" id="{AA97B97B-056A-A43E-2A1F-29FA2C22A602}"/>
                </a:ext>
              </a:extLst>
            </p:cNvPr>
            <p:cNvGrpSpPr/>
            <p:nvPr/>
          </p:nvGrpSpPr>
          <p:grpSpPr>
            <a:xfrm>
              <a:off x="2979907" y="2219145"/>
              <a:ext cx="617540" cy="2623496"/>
              <a:chOff x="2979907" y="2219145"/>
              <a:chExt cx="617540" cy="2623496"/>
            </a:xfrm>
          </p:grpSpPr>
          <p:pic>
            <p:nvPicPr>
              <p:cNvPr id="51" name="Picture 50">
                <a:extLst>
                  <a:ext uri="{FF2B5EF4-FFF2-40B4-BE49-F238E27FC236}">
                    <a16:creationId xmlns:a16="http://schemas.microsoft.com/office/drawing/2014/main" id="{85ECE66D-5544-34EE-E288-B76D17054E64}"/>
                  </a:ext>
                </a:extLst>
              </p:cNvPr>
              <p:cNvPicPr>
                <a:picLocks noChangeAspect="1"/>
              </p:cNvPicPr>
              <p:nvPr/>
            </p:nvPicPr>
            <p:blipFill>
              <a:blip r:embed="rId5">
                <a:duotone>
                  <a:schemeClr val="accent1">
                    <a:shade val="45000"/>
                    <a:satMod val="135000"/>
                  </a:schemeClr>
                  <a:prstClr val="white"/>
                </a:duotone>
              </a:blip>
              <a:stretch>
                <a:fillRect/>
              </a:stretch>
            </p:blipFill>
            <p:spPr>
              <a:xfrm>
                <a:off x="2979907" y="2219145"/>
                <a:ext cx="617540" cy="499762"/>
              </a:xfrm>
              <a:prstGeom prst="rect">
                <a:avLst/>
              </a:prstGeom>
            </p:spPr>
          </p:pic>
          <p:pic>
            <p:nvPicPr>
              <p:cNvPr id="52" name="Picture 51">
                <a:extLst>
                  <a:ext uri="{FF2B5EF4-FFF2-40B4-BE49-F238E27FC236}">
                    <a16:creationId xmlns:a16="http://schemas.microsoft.com/office/drawing/2014/main" id="{62BA1D11-CDD2-D91E-C8B8-005F034EE5CA}"/>
                  </a:ext>
                </a:extLst>
              </p:cNvPr>
              <p:cNvPicPr>
                <a:picLocks noChangeAspect="1"/>
              </p:cNvPicPr>
              <p:nvPr/>
            </p:nvPicPr>
            <p:blipFill>
              <a:blip r:embed="rId6">
                <a:duotone>
                  <a:schemeClr val="accent3">
                    <a:shade val="45000"/>
                    <a:satMod val="135000"/>
                  </a:schemeClr>
                  <a:prstClr val="white"/>
                </a:duotone>
              </a:blip>
              <a:stretch>
                <a:fillRect/>
              </a:stretch>
            </p:blipFill>
            <p:spPr>
              <a:xfrm>
                <a:off x="3046568" y="2786548"/>
                <a:ext cx="484218" cy="481912"/>
              </a:xfrm>
              <a:prstGeom prst="rect">
                <a:avLst/>
              </a:prstGeom>
            </p:spPr>
          </p:pic>
          <p:pic>
            <p:nvPicPr>
              <p:cNvPr id="53" name="Picture 52">
                <a:extLst>
                  <a:ext uri="{FF2B5EF4-FFF2-40B4-BE49-F238E27FC236}">
                    <a16:creationId xmlns:a16="http://schemas.microsoft.com/office/drawing/2014/main" id="{5311F1A2-A8AB-0DF8-AB09-59BDCBC91826}"/>
                  </a:ext>
                </a:extLst>
              </p:cNvPr>
              <p:cNvPicPr>
                <a:picLocks noChangeAspect="1"/>
              </p:cNvPicPr>
              <p:nvPr/>
            </p:nvPicPr>
            <p:blipFill>
              <a:blip r:embed="rId7">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3044809" y="3336101"/>
                <a:ext cx="487736" cy="485413"/>
              </a:xfrm>
              <a:prstGeom prst="rect">
                <a:avLst/>
              </a:prstGeom>
            </p:spPr>
          </p:pic>
          <p:pic>
            <p:nvPicPr>
              <p:cNvPr id="54" name="Picture 53">
                <a:extLst>
                  <a:ext uri="{FF2B5EF4-FFF2-40B4-BE49-F238E27FC236}">
                    <a16:creationId xmlns:a16="http://schemas.microsoft.com/office/drawing/2014/main" id="{6D123A0C-1924-2EA5-9F37-4D28277F8A1F}"/>
                  </a:ext>
                </a:extLst>
              </p:cNvPr>
              <p:cNvPicPr>
                <a:picLocks noChangeAspect="1"/>
              </p:cNvPicPr>
              <p:nvPr/>
            </p:nvPicPr>
            <p:blipFill>
              <a:blip r:embed="rId8">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3033605" y="3816715"/>
                <a:ext cx="563842" cy="563842"/>
              </a:xfrm>
              <a:prstGeom prst="rect">
                <a:avLst/>
              </a:prstGeom>
            </p:spPr>
          </p:pic>
          <p:pic>
            <p:nvPicPr>
              <p:cNvPr id="55" name="Picture 54">
                <a:extLst>
                  <a:ext uri="{FF2B5EF4-FFF2-40B4-BE49-F238E27FC236}">
                    <a16:creationId xmlns:a16="http://schemas.microsoft.com/office/drawing/2014/main" id="{F593252D-8362-6F7D-4250-E3E09B08E3CF}"/>
                  </a:ext>
                </a:extLst>
              </p:cNvPr>
              <p:cNvPicPr>
                <a:picLocks noChangeAspect="1"/>
              </p:cNvPicPr>
              <p:nvPr/>
            </p:nvPicPr>
            <p:blipFill>
              <a:blip r:embed="rId9">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116627" y="4449281"/>
                <a:ext cx="395242" cy="393360"/>
              </a:xfrm>
              <a:prstGeom prst="rect">
                <a:avLst/>
              </a:prstGeom>
            </p:spPr>
          </p:pic>
        </p:grpSp>
      </p:grpSp>
      <p:sp>
        <p:nvSpPr>
          <p:cNvPr id="56" name="Content Placeholder 2">
            <a:extLst>
              <a:ext uri="{FF2B5EF4-FFF2-40B4-BE49-F238E27FC236}">
                <a16:creationId xmlns:a16="http://schemas.microsoft.com/office/drawing/2014/main" id="{7681D185-73E9-15DA-956E-0CB720DBBAE3}"/>
              </a:ext>
            </a:extLst>
          </p:cNvPr>
          <p:cNvSpPr txBox="1">
            <a:spLocks/>
          </p:cNvSpPr>
          <p:nvPr/>
        </p:nvSpPr>
        <p:spPr>
          <a:xfrm>
            <a:off x="3722688" y="2219145"/>
            <a:ext cx="7351712" cy="27375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200"/>
              </a:spcBef>
              <a:spcAft>
                <a:spcPts val="1600"/>
              </a:spcAft>
              <a:buFont typeface="Arial" panose="020B0604020202020204" pitchFamily="34" charset="0"/>
              <a:buNone/>
            </a:pPr>
            <a:r>
              <a:rPr lang="en-US" sz="2400">
                <a:latin typeface="Times New Roman" panose="02020603050405020304" pitchFamily="18" charset="0"/>
                <a:cs typeface="Times New Roman" panose="02020603050405020304" pitchFamily="18" charset="0"/>
              </a:rPr>
              <a:t>It supports multiple programming languages</a:t>
            </a:r>
            <a:endParaRPr lang="en-US" sz="2400">
              <a:solidFill>
                <a:srgbClr val="000000"/>
              </a:solidFill>
              <a:latin typeface="Times New Roman" panose="02020603050405020304" pitchFamily="18" charset="0"/>
              <a:cs typeface="Times New Roman" panose="02020603050405020304" pitchFamily="18" charset="0"/>
            </a:endParaRP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Completely automated</a:t>
            </a:r>
            <a:r>
              <a:rPr lang="en-US" sz="2400">
                <a:latin typeface="Times New Roman" panose="02020603050405020304" pitchFamily="18" charset="0"/>
                <a:cs typeface="Times New Roman" panose="02020603050405020304" pitchFamily="18" charset="0"/>
              </a:rPr>
              <a:t> </a:t>
            </a:r>
            <a:r>
              <a:rPr lang="en-US" sz="2400">
                <a:solidFill>
                  <a:srgbClr val="000000"/>
                </a:solidFill>
                <a:latin typeface="Times New Roman" panose="02020603050405020304" pitchFamily="18" charset="0"/>
                <a:cs typeface="Times New Roman" panose="02020603050405020304" pitchFamily="18" charset="0"/>
              </a:rPr>
              <a:t>administration</a:t>
            </a: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Built-in</a:t>
            </a:r>
            <a:r>
              <a:rPr lang="en-US" sz="2400">
                <a:latin typeface="Times New Roman" panose="02020603050405020304" pitchFamily="18" charset="0"/>
                <a:cs typeface="Times New Roman" panose="02020603050405020304" pitchFamily="18" charset="0"/>
              </a:rPr>
              <a:t> fault </a:t>
            </a:r>
            <a:r>
              <a:rPr lang="en-US" sz="2400">
                <a:solidFill>
                  <a:srgbClr val="000000"/>
                </a:solidFill>
                <a:latin typeface="Times New Roman" panose="02020603050405020304" pitchFamily="18" charset="0"/>
                <a:cs typeface="Times New Roman" panose="02020603050405020304" pitchFamily="18" charset="0"/>
              </a:rPr>
              <a:t>tolerance</a:t>
            </a: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It supports the orchestration of</a:t>
            </a:r>
            <a:r>
              <a:rPr lang="en-US" sz="2400">
                <a:latin typeface="Times New Roman" panose="02020603050405020304" pitchFamily="18" charset="0"/>
                <a:cs typeface="Times New Roman" panose="02020603050405020304" pitchFamily="18" charset="0"/>
              </a:rPr>
              <a:t> multiple </a:t>
            </a:r>
            <a:r>
              <a:rPr lang="en-US" sz="2400">
                <a:solidFill>
                  <a:srgbClr val="000000"/>
                </a:solidFill>
                <a:latin typeface="Times New Roman" panose="02020603050405020304" pitchFamily="18" charset="0"/>
                <a:cs typeface="Times New Roman" panose="02020603050405020304" pitchFamily="18" charset="0"/>
              </a:rPr>
              <a:t>functions</a:t>
            </a: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Pay</a:t>
            </a:r>
            <a:r>
              <a:rPr lang="en-US" sz="2400">
                <a:latin typeface="Times New Roman" panose="02020603050405020304" pitchFamily="18" charset="0"/>
                <a:cs typeface="Times New Roman" panose="02020603050405020304" pitchFamily="18" charset="0"/>
              </a:rPr>
              <a:t>-p</a:t>
            </a:r>
            <a:r>
              <a:rPr lang="en-US" sz="2400">
                <a:solidFill>
                  <a:srgbClr val="000000"/>
                </a:solidFill>
                <a:latin typeface="Times New Roman" panose="02020603050405020304" pitchFamily="18" charset="0"/>
                <a:cs typeface="Times New Roman" panose="02020603050405020304" pitchFamily="18" charset="0"/>
              </a:rPr>
              <a:t>er</a:t>
            </a:r>
            <a:r>
              <a:rPr lang="en-US" sz="2400">
                <a:latin typeface="Times New Roman" panose="02020603050405020304" pitchFamily="18" charset="0"/>
                <a:cs typeface="Times New Roman" panose="02020603050405020304" pitchFamily="18" charset="0"/>
              </a:rPr>
              <a:t>-</a:t>
            </a:r>
            <a:r>
              <a:rPr lang="en-US" sz="2400">
                <a:solidFill>
                  <a:srgbClr val="000000"/>
                </a:solidFill>
                <a:latin typeface="Times New Roman" panose="02020603050405020304" pitchFamily="18" charset="0"/>
                <a:cs typeface="Times New Roman" panose="02020603050405020304" pitchFamily="18" charset="0"/>
              </a:rPr>
              <a:t>use pricing</a:t>
            </a:r>
            <a:endParaRPr lang="en-US" sz="2400" dirty="0">
              <a:solidFill>
                <a:srgbClr val="000000"/>
              </a:solidFill>
              <a:latin typeface="Times New Roman" panose="02020603050405020304" pitchFamily="18" charset="0"/>
              <a:cs typeface="Times New Roman" panose="02020603050405020304" pitchFamily="18" charset="0"/>
            </a:endParaRPr>
          </a:p>
        </p:txBody>
      </p:sp>
      <p:sp>
        <p:nvSpPr>
          <p:cNvPr id="57" name="TextBox 56">
            <a:extLst>
              <a:ext uri="{FF2B5EF4-FFF2-40B4-BE49-F238E27FC236}">
                <a16:creationId xmlns:a16="http://schemas.microsoft.com/office/drawing/2014/main" id="{F6E63974-75E0-3D0D-C01A-EB0851BF2088}"/>
              </a:ext>
              <a:ext uri="{C183D7F6-B498-43B3-948B-1728B52AA6E4}">
                <adec:decorative xmlns:adec="http://schemas.microsoft.com/office/drawing/2017/decorative" val="1"/>
              </a:ext>
            </a:extLst>
          </p:cNvPr>
          <p:cNvSpPr txBox="1"/>
          <p:nvPr/>
        </p:nvSpPr>
        <p:spPr>
          <a:xfrm>
            <a:off x="419100" y="3808672"/>
            <a:ext cx="1865948" cy="394439"/>
          </a:xfrm>
          <a:prstGeom prst="rect">
            <a:avLst/>
          </a:prstGeom>
          <a:noFill/>
        </p:spPr>
        <p:txBody>
          <a:bodyPr wrap="square" lIns="0" tIns="0" rIns="0" bIns="0" rtlCol="0" anchor="t">
            <a:noAutofit/>
          </a:bodyPr>
          <a:lstStyle/>
          <a:p>
            <a:pPr algn="ctr"/>
            <a:r>
              <a:rPr lang="en-US" sz="2400" b="1" dirty="0">
                <a:latin typeface="Times New Roman" panose="02020603050405020304" pitchFamily="18" charset="0"/>
                <a:cs typeface="Times New Roman" panose="02020603050405020304" pitchFamily="18" charset="0"/>
              </a:rPr>
              <a:t>AWS</a:t>
            </a:r>
          </a:p>
          <a:p>
            <a:pPr algn="ctr"/>
            <a:r>
              <a:rPr lang="en-US" sz="2400" b="1" dirty="0">
                <a:latin typeface="Times New Roman" panose="02020603050405020304" pitchFamily="18" charset="0"/>
                <a:cs typeface="Times New Roman" panose="02020603050405020304" pitchFamily="18" charset="0"/>
              </a:rPr>
              <a:t>Lambda</a:t>
            </a:r>
          </a:p>
        </p:txBody>
      </p:sp>
      <p:pic>
        <p:nvPicPr>
          <p:cNvPr id="58" name="Graphic 57">
            <a:extLst>
              <a:ext uri="{FF2B5EF4-FFF2-40B4-BE49-F238E27FC236}">
                <a16:creationId xmlns:a16="http://schemas.microsoft.com/office/drawing/2014/main" id="{FCD7C4FD-2FFA-C218-2E82-41EE4AE374D2}"/>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91487" y="2649984"/>
            <a:ext cx="1118649" cy="1118649"/>
          </a:xfrm>
          <a:prstGeom prst="rect">
            <a:avLst/>
          </a:prstGeom>
        </p:spPr>
      </p:pic>
    </p:spTree>
    <p:extLst>
      <p:ext uri="{BB962C8B-B14F-4D97-AF65-F5344CB8AC3E}">
        <p14:creationId xmlns:p14="http://schemas.microsoft.com/office/powerpoint/2010/main" val="10246448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event sources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3" name="Group 2" descr="graphic showing event sources on the left (consisting of many AWS services), a Lambda function in the middle that leads into the Lambda service, and two outputs: the first is &quot;execution of your code&quot; and the second is CloudWatch for logging, monitoring, and metrics.">
            <a:extLst>
              <a:ext uri="{FF2B5EF4-FFF2-40B4-BE49-F238E27FC236}">
                <a16:creationId xmlns:a16="http://schemas.microsoft.com/office/drawing/2014/main" id="{9926BCAB-D979-F59F-BF81-985B31C73299}"/>
              </a:ext>
            </a:extLst>
          </p:cNvPr>
          <p:cNvGrpSpPr/>
          <p:nvPr/>
        </p:nvGrpSpPr>
        <p:grpSpPr>
          <a:xfrm>
            <a:off x="721075" y="1474953"/>
            <a:ext cx="10881312" cy="4336575"/>
            <a:chOff x="278472" y="1359457"/>
            <a:chExt cx="11203955" cy="4877004"/>
          </a:xfrm>
        </p:grpSpPr>
        <p:sp>
          <p:nvSpPr>
            <p:cNvPr id="5" name="TextBox 4">
              <a:extLst>
                <a:ext uri="{FF2B5EF4-FFF2-40B4-BE49-F238E27FC236}">
                  <a16:creationId xmlns:a16="http://schemas.microsoft.com/office/drawing/2014/main" id="{2A259C06-8DC5-C3F7-F30B-A3189B4328F9}"/>
                </a:ext>
              </a:extLst>
            </p:cNvPr>
            <p:cNvSpPr txBox="1"/>
            <p:nvPr/>
          </p:nvSpPr>
          <p:spPr>
            <a:xfrm>
              <a:off x="278472" y="1359457"/>
              <a:ext cx="2319828" cy="461665"/>
            </a:xfrm>
            <a:prstGeom prst="rect">
              <a:avLst/>
            </a:prstGeom>
            <a:solidFill>
              <a:schemeClr val="bg1"/>
            </a:solidFill>
          </p:spPr>
          <p:txBody>
            <a:bodyPr wrap="square" rtlCol="0">
              <a:spAutoFit/>
            </a:bodyPr>
            <a:lstStyle/>
            <a:p>
              <a:r>
                <a:rPr lang="en-US" sz="2400" dirty="0">
                  <a:solidFill>
                    <a:schemeClr val="accent5"/>
                  </a:solidFill>
                  <a:latin typeface="Amazon Ember" panose="020B0603020204020204" pitchFamily="34" charset="0"/>
                  <a:ea typeface="Amazon Ember" panose="020B0603020204020204" pitchFamily="34" charset="0"/>
                  <a:cs typeface="Amazon Ember" panose="020B0603020204020204" pitchFamily="34" charset="0"/>
                </a:rPr>
                <a:t>Event sources</a:t>
              </a:r>
            </a:p>
          </p:txBody>
        </p:sp>
        <p:sp>
          <p:nvSpPr>
            <p:cNvPr id="8" name="TextBox 7">
              <a:extLst>
                <a:ext uri="{FF2B5EF4-FFF2-40B4-BE49-F238E27FC236}">
                  <a16:creationId xmlns:a16="http://schemas.microsoft.com/office/drawing/2014/main" id="{EDCF3485-A233-41DD-6866-6A35CDC74F73}"/>
                </a:ext>
              </a:extLst>
            </p:cNvPr>
            <p:cNvSpPr txBox="1"/>
            <p:nvPr/>
          </p:nvSpPr>
          <p:spPr>
            <a:xfrm>
              <a:off x="5811117" y="1391462"/>
              <a:ext cx="4943427" cy="1323439"/>
            </a:xfrm>
            <a:prstGeom prst="rect">
              <a:avLst/>
            </a:prstGeom>
            <a:noFill/>
          </p:spPr>
          <p:txBody>
            <a:bodyPr wrap="square" rtlCol="0">
              <a:spAutoFit/>
            </a:bodyPr>
            <a:lstStyle/>
            <a:p>
              <a:r>
                <a:rPr lang="en-US" sz="1600" dirty="0">
                  <a:solidFill>
                    <a:schemeClr val="accent5"/>
                  </a:solidFill>
                </a:rPr>
                <a:t>Configure other AWS services as </a:t>
              </a:r>
              <a:r>
                <a:rPr lang="en-US" sz="1600" b="1" dirty="0">
                  <a:solidFill>
                    <a:schemeClr val="accent5"/>
                  </a:solidFill>
                </a:rPr>
                <a:t>event sources</a:t>
              </a:r>
              <a:r>
                <a:rPr lang="en-US" sz="1600" dirty="0">
                  <a:solidFill>
                    <a:schemeClr val="accent5"/>
                  </a:solidFill>
                </a:rPr>
                <a:t> to invoke your function as shown here.</a:t>
              </a:r>
            </a:p>
            <a:p>
              <a:endParaRPr lang="en-US" sz="1600" dirty="0">
                <a:solidFill>
                  <a:schemeClr val="accent5"/>
                </a:solidFill>
              </a:endParaRPr>
            </a:p>
            <a:p>
              <a:r>
                <a:rPr lang="en-US" sz="1600" dirty="0">
                  <a:solidFill>
                    <a:schemeClr val="accent5"/>
                  </a:solidFill>
                </a:rPr>
                <a:t>Alternatively, invoke a Lambda function from the Lambda console, AWS SDK, or AWS CLI. </a:t>
              </a:r>
            </a:p>
          </p:txBody>
        </p:sp>
        <p:cxnSp>
          <p:nvCxnSpPr>
            <p:cNvPr id="10" name="Straight Arrow Connector 9">
              <a:extLst>
                <a:ext uri="{FF2B5EF4-FFF2-40B4-BE49-F238E27FC236}">
                  <a16:creationId xmlns:a16="http://schemas.microsoft.com/office/drawing/2014/main" id="{2E0623AC-8423-C1AC-8187-B1AE84CE2D69}"/>
                </a:ext>
              </a:extLst>
            </p:cNvPr>
            <p:cNvCxnSpPr>
              <a:cxnSpLocks/>
            </p:cNvCxnSpPr>
            <p:nvPr/>
          </p:nvCxnSpPr>
          <p:spPr>
            <a:xfrm>
              <a:off x="3745426" y="3872918"/>
              <a:ext cx="4994107" cy="0"/>
            </a:xfrm>
            <a:prstGeom prst="straightConnector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1" name="Rectangle 10">
              <a:extLst>
                <a:ext uri="{FF2B5EF4-FFF2-40B4-BE49-F238E27FC236}">
                  <a16:creationId xmlns:a16="http://schemas.microsoft.com/office/drawing/2014/main" id="{6798BC9F-64F1-A6B6-6852-4ACF0777CFE3}"/>
                </a:ext>
              </a:extLst>
            </p:cNvPr>
            <p:cNvSpPr/>
            <p:nvPr/>
          </p:nvSpPr>
          <p:spPr>
            <a:xfrm>
              <a:off x="4415776" y="3582420"/>
              <a:ext cx="1024070" cy="584775"/>
            </a:xfrm>
            <a:prstGeom prst="rect">
              <a:avLst/>
            </a:prstGeom>
            <a:solidFill>
              <a:schemeClr val="bg1"/>
            </a:solidFill>
          </p:spPr>
          <p:txBody>
            <a:bodyPr wrap="square">
              <a:spAutoFit/>
            </a:bodyPr>
            <a:lstStyle/>
            <a:p>
              <a:pPr algn="ctr"/>
              <a:r>
                <a:rPr lang="en-US" sz="1600" dirty="0">
                  <a:solidFill>
                    <a:schemeClr val="tx1">
                      <a:lumMod val="85000"/>
                      <a:lumOff val="15000"/>
                    </a:schemeClr>
                  </a:solidFill>
                  <a:ea typeface="Amazon Ember" panose="020B0603020204020204" pitchFamily="34" charset="0"/>
                  <a:cs typeface="Amazon Ember" panose="020B0603020204020204" pitchFamily="34" charset="0"/>
                </a:rPr>
                <a:t>Lambda function</a:t>
              </a:r>
            </a:p>
          </p:txBody>
        </p:sp>
        <p:pic>
          <p:nvPicPr>
            <p:cNvPr id="15" name="Graphic 14">
              <a:extLst>
                <a:ext uri="{FF2B5EF4-FFF2-40B4-BE49-F238E27FC236}">
                  <a16:creationId xmlns:a16="http://schemas.microsoft.com/office/drawing/2014/main" id="{BDA9B52F-D73D-407E-FD79-B775484988D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22274" y="2745796"/>
              <a:ext cx="809293" cy="809293"/>
            </a:xfrm>
            <a:prstGeom prst="rect">
              <a:avLst/>
            </a:prstGeom>
          </p:spPr>
        </p:pic>
        <p:pic>
          <p:nvPicPr>
            <p:cNvPr id="16" name="Graphic 15">
              <a:extLst>
                <a:ext uri="{FF2B5EF4-FFF2-40B4-BE49-F238E27FC236}">
                  <a16:creationId xmlns:a16="http://schemas.microsoft.com/office/drawing/2014/main" id="{AEC872BD-CF8C-EDC7-F01F-0732D5E3474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01917" y="3518495"/>
              <a:ext cx="711200" cy="711200"/>
            </a:xfrm>
            <a:prstGeom prst="rect">
              <a:avLst/>
            </a:prstGeom>
          </p:spPr>
        </p:pic>
        <p:sp>
          <p:nvSpPr>
            <p:cNvPr id="21" name="TextBox 20">
              <a:extLst>
                <a:ext uri="{FF2B5EF4-FFF2-40B4-BE49-F238E27FC236}">
                  <a16:creationId xmlns:a16="http://schemas.microsoft.com/office/drawing/2014/main" id="{51429821-1943-3C92-8486-5F2D4ED5F7E5}"/>
                </a:ext>
              </a:extLst>
            </p:cNvPr>
            <p:cNvSpPr txBox="1"/>
            <p:nvPr/>
          </p:nvSpPr>
          <p:spPr>
            <a:xfrm>
              <a:off x="5206565" y="4282714"/>
              <a:ext cx="2301904" cy="338554"/>
            </a:xfrm>
            <a:prstGeom prst="rect">
              <a:avLst/>
            </a:prstGeom>
            <a:noFill/>
          </p:spPr>
          <p:txBody>
            <a:bodyPr wrap="square" rtlCol="0">
              <a:spAutoFit/>
            </a:bodyPr>
            <a:lstStyle/>
            <a:p>
              <a:pPr algn="ctr"/>
              <a:r>
                <a:rPr lang="en-US" sz="1600" dirty="0">
                  <a:ea typeface="Amazon Ember Light" panose="020B0403020204020204" pitchFamily="34" charset="0"/>
                  <a:cs typeface="Amazon Ember Light" panose="020B0403020204020204" pitchFamily="34" charset="0"/>
                </a:rPr>
                <a:t>AWS Lambda</a:t>
              </a:r>
            </a:p>
          </p:txBody>
        </p:sp>
        <p:sp>
          <p:nvSpPr>
            <p:cNvPr id="22" name="TextBox 21">
              <a:extLst>
                <a:ext uri="{FF2B5EF4-FFF2-40B4-BE49-F238E27FC236}">
                  <a16:creationId xmlns:a16="http://schemas.microsoft.com/office/drawing/2014/main" id="{6024F5A2-2F36-54BA-7F7A-109BB0B2E1B6}"/>
                </a:ext>
              </a:extLst>
            </p:cNvPr>
            <p:cNvSpPr txBox="1"/>
            <p:nvPr/>
          </p:nvSpPr>
          <p:spPr>
            <a:xfrm>
              <a:off x="7946820" y="5369596"/>
              <a:ext cx="2301904" cy="584775"/>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CloudWatch</a:t>
              </a:r>
            </a:p>
          </p:txBody>
        </p:sp>
        <p:pic>
          <p:nvPicPr>
            <p:cNvPr id="23" name="Graphic 22">
              <a:extLst>
                <a:ext uri="{FF2B5EF4-FFF2-40B4-BE49-F238E27FC236}">
                  <a16:creationId xmlns:a16="http://schemas.microsoft.com/office/drawing/2014/main" id="{792B67FC-3F59-2CE8-A4C2-95AD4EB1EF6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42172" y="4621268"/>
              <a:ext cx="711200" cy="711200"/>
            </a:xfrm>
            <a:prstGeom prst="rect">
              <a:avLst/>
            </a:prstGeom>
          </p:spPr>
        </p:pic>
        <p:cxnSp>
          <p:nvCxnSpPr>
            <p:cNvPr id="24" name="Straight Arrow Connector 27">
              <a:extLst>
                <a:ext uri="{FF2B5EF4-FFF2-40B4-BE49-F238E27FC236}">
                  <a16:creationId xmlns:a16="http://schemas.microsoft.com/office/drawing/2014/main" id="{0A380E74-A15A-E06B-DAAD-DE0C5F4E88FC}"/>
                </a:ext>
              </a:extLst>
            </p:cNvPr>
            <p:cNvCxnSpPr>
              <a:cxnSpLocks/>
              <a:stCxn id="16" idx="3"/>
              <a:endCxn id="23" idx="1"/>
            </p:cNvCxnSpPr>
            <p:nvPr/>
          </p:nvCxnSpPr>
          <p:spPr>
            <a:xfrm>
              <a:off x="6713117" y="3874095"/>
              <a:ext cx="2029055" cy="1102773"/>
            </a:xfrm>
            <a:prstGeom prst="bentConnector3">
              <a:avLst>
                <a:gd name="adj1" fmla="val 3625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7" name="TextBox 26">
              <a:extLst>
                <a:ext uri="{FF2B5EF4-FFF2-40B4-BE49-F238E27FC236}">
                  <a16:creationId xmlns:a16="http://schemas.microsoft.com/office/drawing/2014/main" id="{0B710184-99C1-1134-73F7-6AC5A752CC41}"/>
                </a:ext>
              </a:extLst>
            </p:cNvPr>
            <p:cNvSpPr txBox="1"/>
            <p:nvPr/>
          </p:nvSpPr>
          <p:spPr>
            <a:xfrm>
              <a:off x="8739533" y="3555089"/>
              <a:ext cx="2603137" cy="646331"/>
            </a:xfrm>
            <a:prstGeom prst="rect">
              <a:avLst/>
            </a:prstGeom>
            <a:solidFill>
              <a:schemeClr val="bg1"/>
            </a:solidFill>
          </p:spPr>
          <p:txBody>
            <a:bodyPr wrap="square" rtlCol="0">
              <a:spAutoFit/>
            </a:bodyPr>
            <a:lstStyle/>
            <a:p>
              <a:pPr algn="ctr"/>
              <a:r>
                <a:rPr lang="en-US" dirty="0">
                  <a:ea typeface="Amazon Ember" panose="020B0603020204020204" pitchFamily="34" charset="0"/>
                  <a:cs typeface="Amazon Ember" panose="020B0603020204020204" pitchFamily="34" charset="0"/>
                </a:rPr>
                <a:t>Running of your code (only when triggered)</a:t>
              </a:r>
            </a:p>
          </p:txBody>
        </p:sp>
        <p:sp>
          <p:nvSpPr>
            <p:cNvPr id="28" name="Rectangle 27">
              <a:extLst>
                <a:ext uri="{FF2B5EF4-FFF2-40B4-BE49-F238E27FC236}">
                  <a16:creationId xmlns:a16="http://schemas.microsoft.com/office/drawing/2014/main" id="{E58695F1-62D5-A404-3BCF-2E6A4CC82524}"/>
                </a:ext>
              </a:extLst>
            </p:cNvPr>
            <p:cNvSpPr/>
            <p:nvPr/>
          </p:nvSpPr>
          <p:spPr>
            <a:xfrm>
              <a:off x="420579" y="1989144"/>
              <a:ext cx="3328531" cy="4247317"/>
            </a:xfrm>
            <a:prstGeom prst="rect">
              <a:avLst/>
            </a:prstGeom>
            <a:no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endParaRPr>
            </a:p>
          </p:txBody>
        </p:sp>
        <p:pic>
          <p:nvPicPr>
            <p:cNvPr id="29" name="Graphic 28">
              <a:extLst>
                <a:ext uri="{FF2B5EF4-FFF2-40B4-BE49-F238E27FC236}">
                  <a16:creationId xmlns:a16="http://schemas.microsoft.com/office/drawing/2014/main" id="{73B8AC59-C049-27CE-362E-9313E4B463B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04788" y="2146700"/>
              <a:ext cx="365760" cy="365760"/>
            </a:xfrm>
            <a:prstGeom prst="rect">
              <a:avLst/>
            </a:prstGeom>
          </p:spPr>
        </p:pic>
        <p:pic>
          <p:nvPicPr>
            <p:cNvPr id="30" name="Graphic 29">
              <a:extLst>
                <a:ext uri="{FF2B5EF4-FFF2-40B4-BE49-F238E27FC236}">
                  <a16:creationId xmlns:a16="http://schemas.microsoft.com/office/drawing/2014/main" id="{36959929-2003-AA7C-0B1B-6A56055E518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04788" y="2734051"/>
              <a:ext cx="365760" cy="365760"/>
            </a:xfrm>
            <a:prstGeom prst="rect">
              <a:avLst/>
            </a:prstGeom>
          </p:spPr>
        </p:pic>
        <p:pic>
          <p:nvPicPr>
            <p:cNvPr id="31" name="Graphic 30">
              <a:extLst>
                <a:ext uri="{FF2B5EF4-FFF2-40B4-BE49-F238E27FC236}">
                  <a16:creationId xmlns:a16="http://schemas.microsoft.com/office/drawing/2014/main" id="{6A6A39A9-2CB2-FC5E-28F2-049150C65DFF}"/>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04788" y="3321402"/>
              <a:ext cx="365760" cy="365760"/>
            </a:xfrm>
            <a:prstGeom prst="rect">
              <a:avLst/>
            </a:prstGeom>
          </p:spPr>
        </p:pic>
        <p:pic>
          <p:nvPicPr>
            <p:cNvPr id="32" name="Graphic 31">
              <a:extLst>
                <a:ext uri="{FF2B5EF4-FFF2-40B4-BE49-F238E27FC236}">
                  <a16:creationId xmlns:a16="http://schemas.microsoft.com/office/drawing/2014/main" id="{5F5EDA3D-C1B3-51B5-370F-19905058DBD6}"/>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04788" y="3908753"/>
              <a:ext cx="365760" cy="365760"/>
            </a:xfrm>
            <a:prstGeom prst="rect">
              <a:avLst/>
            </a:prstGeom>
          </p:spPr>
        </p:pic>
        <p:pic>
          <p:nvPicPr>
            <p:cNvPr id="33" name="Graphic 32">
              <a:extLst>
                <a:ext uri="{FF2B5EF4-FFF2-40B4-BE49-F238E27FC236}">
                  <a16:creationId xmlns:a16="http://schemas.microsoft.com/office/drawing/2014/main" id="{F529F76E-37AF-D442-38B2-446C15F703F8}"/>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04788" y="5083457"/>
              <a:ext cx="365760" cy="365760"/>
            </a:xfrm>
            <a:prstGeom prst="rect">
              <a:avLst/>
            </a:prstGeom>
          </p:spPr>
        </p:pic>
        <p:pic>
          <p:nvPicPr>
            <p:cNvPr id="34" name="Graphic 33">
              <a:extLst>
                <a:ext uri="{FF2B5EF4-FFF2-40B4-BE49-F238E27FC236}">
                  <a16:creationId xmlns:a16="http://schemas.microsoft.com/office/drawing/2014/main" id="{5CFA1E92-B850-4B5F-00CF-798985F6D365}"/>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604788" y="4496104"/>
              <a:ext cx="365760" cy="365760"/>
            </a:xfrm>
            <a:prstGeom prst="rect">
              <a:avLst/>
            </a:prstGeom>
          </p:spPr>
        </p:pic>
        <p:sp>
          <p:nvSpPr>
            <p:cNvPr id="35" name="TextBox 34">
              <a:extLst>
                <a:ext uri="{FF2B5EF4-FFF2-40B4-BE49-F238E27FC236}">
                  <a16:creationId xmlns:a16="http://schemas.microsoft.com/office/drawing/2014/main" id="{CC7FC54C-45BC-17B5-9CD3-0FA7F364FBC4}"/>
                </a:ext>
              </a:extLst>
            </p:cNvPr>
            <p:cNvSpPr txBox="1"/>
            <p:nvPr/>
          </p:nvSpPr>
          <p:spPr>
            <a:xfrm>
              <a:off x="9497885" y="4684480"/>
              <a:ext cx="1984542" cy="584775"/>
            </a:xfrm>
            <a:prstGeom prst="rect">
              <a:avLst/>
            </a:prstGeom>
            <a:solidFill>
              <a:schemeClr val="bg1"/>
            </a:solidFill>
          </p:spPr>
          <p:txBody>
            <a:bodyPr wrap="square" rtlCol="0">
              <a:spAutoFit/>
            </a:bodyPr>
            <a:lstStyle/>
            <a:p>
              <a:r>
                <a:rPr lang="en-US" sz="1600" i="1" dirty="0">
                  <a:solidFill>
                    <a:schemeClr val="accent5"/>
                  </a:solidFill>
                  <a:ea typeface="Amazon Ember" panose="020B0603020204020204" pitchFamily="34" charset="0"/>
                  <a:cs typeface="Amazon Ember" panose="020B0603020204020204" pitchFamily="34" charset="0"/>
                </a:rPr>
                <a:t>Logging, monitoring, and metrics</a:t>
              </a:r>
            </a:p>
          </p:txBody>
        </p:sp>
        <p:sp>
          <p:nvSpPr>
            <p:cNvPr id="36" name="TextBox 35">
              <a:extLst>
                <a:ext uri="{FF2B5EF4-FFF2-40B4-BE49-F238E27FC236}">
                  <a16:creationId xmlns:a16="http://schemas.microsoft.com/office/drawing/2014/main" id="{25633C4D-B1E0-3753-318D-9447589C2C1E}"/>
                </a:ext>
              </a:extLst>
            </p:cNvPr>
            <p:cNvSpPr txBox="1"/>
            <p:nvPr/>
          </p:nvSpPr>
          <p:spPr>
            <a:xfrm>
              <a:off x="963915" y="2165939"/>
              <a:ext cx="1213794"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S3</a:t>
              </a:r>
            </a:p>
          </p:txBody>
        </p:sp>
        <p:sp>
          <p:nvSpPr>
            <p:cNvPr id="37" name="TextBox 36">
              <a:extLst>
                <a:ext uri="{FF2B5EF4-FFF2-40B4-BE49-F238E27FC236}">
                  <a16:creationId xmlns:a16="http://schemas.microsoft.com/office/drawing/2014/main" id="{3CB50A92-7DDE-62AC-B6CB-0CAACF61855B}"/>
                </a:ext>
              </a:extLst>
            </p:cNvPr>
            <p:cNvSpPr txBox="1"/>
            <p:nvPr/>
          </p:nvSpPr>
          <p:spPr>
            <a:xfrm>
              <a:off x="963915" y="2734833"/>
              <a:ext cx="1994457"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DynamoDB</a:t>
              </a:r>
            </a:p>
          </p:txBody>
        </p:sp>
        <p:sp>
          <p:nvSpPr>
            <p:cNvPr id="38" name="TextBox 37">
              <a:extLst>
                <a:ext uri="{FF2B5EF4-FFF2-40B4-BE49-F238E27FC236}">
                  <a16:creationId xmlns:a16="http://schemas.microsoft.com/office/drawing/2014/main" id="{DDBBCDC5-72F7-3590-ED8B-E68449B812E1}"/>
                </a:ext>
              </a:extLst>
            </p:cNvPr>
            <p:cNvSpPr txBox="1"/>
            <p:nvPr/>
          </p:nvSpPr>
          <p:spPr>
            <a:xfrm>
              <a:off x="963914" y="3210686"/>
              <a:ext cx="3008947"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Simple Notification Service (Amazon SNS)</a:t>
              </a:r>
            </a:p>
          </p:txBody>
        </p:sp>
        <p:sp>
          <p:nvSpPr>
            <p:cNvPr id="39" name="TextBox 38">
              <a:extLst>
                <a:ext uri="{FF2B5EF4-FFF2-40B4-BE49-F238E27FC236}">
                  <a16:creationId xmlns:a16="http://schemas.microsoft.com/office/drawing/2014/main" id="{75983D89-D9BC-15B0-26DF-29C0FBB88746}"/>
                </a:ext>
              </a:extLst>
            </p:cNvPr>
            <p:cNvSpPr txBox="1"/>
            <p:nvPr/>
          </p:nvSpPr>
          <p:spPr>
            <a:xfrm>
              <a:off x="963915" y="3816633"/>
              <a:ext cx="2635408"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Simple Queue Service (Amazon SQS)</a:t>
              </a:r>
            </a:p>
          </p:txBody>
        </p:sp>
        <p:sp>
          <p:nvSpPr>
            <p:cNvPr id="40" name="TextBox 39">
              <a:extLst>
                <a:ext uri="{FF2B5EF4-FFF2-40B4-BE49-F238E27FC236}">
                  <a16:creationId xmlns:a16="http://schemas.microsoft.com/office/drawing/2014/main" id="{DA547079-0018-87ED-EC37-98A96A1428EC}"/>
                </a:ext>
              </a:extLst>
            </p:cNvPr>
            <p:cNvSpPr txBox="1"/>
            <p:nvPr/>
          </p:nvSpPr>
          <p:spPr>
            <a:xfrm>
              <a:off x="963915" y="4509707"/>
              <a:ext cx="2111475"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API Gateway</a:t>
              </a:r>
            </a:p>
          </p:txBody>
        </p:sp>
        <p:sp>
          <p:nvSpPr>
            <p:cNvPr id="41" name="TextBox 40">
              <a:extLst>
                <a:ext uri="{FF2B5EF4-FFF2-40B4-BE49-F238E27FC236}">
                  <a16:creationId xmlns:a16="http://schemas.microsoft.com/office/drawing/2014/main" id="{C8EC2363-3EAA-26BE-FE1D-51EB8C56AE45}"/>
                </a:ext>
              </a:extLst>
            </p:cNvPr>
            <p:cNvSpPr txBox="1"/>
            <p:nvPr/>
          </p:nvSpPr>
          <p:spPr>
            <a:xfrm>
              <a:off x="963915" y="5097060"/>
              <a:ext cx="2512226"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Load Balancer</a:t>
              </a:r>
            </a:p>
          </p:txBody>
        </p:sp>
        <p:sp>
          <p:nvSpPr>
            <p:cNvPr id="42" name="TextBox 41">
              <a:extLst>
                <a:ext uri="{FF2B5EF4-FFF2-40B4-BE49-F238E27FC236}">
                  <a16:creationId xmlns:a16="http://schemas.microsoft.com/office/drawing/2014/main" id="{C55F31EC-A584-C72F-95AE-B2BCE25301A9}"/>
                </a:ext>
              </a:extLst>
            </p:cNvPr>
            <p:cNvSpPr txBox="1"/>
            <p:nvPr/>
          </p:nvSpPr>
          <p:spPr>
            <a:xfrm>
              <a:off x="990457" y="5689267"/>
              <a:ext cx="1406154"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Many more…</a:t>
              </a:r>
            </a:p>
          </p:txBody>
        </p:sp>
      </p:grpSp>
    </p:spTree>
    <p:extLst>
      <p:ext uri="{BB962C8B-B14F-4D97-AF65-F5344CB8AC3E}">
        <p14:creationId xmlns:p14="http://schemas.microsoft.com/office/powerpoint/2010/main" val="20822757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function configuration</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43" name="TextBox 42">
            <a:extLst>
              <a:ext uri="{FF2B5EF4-FFF2-40B4-BE49-F238E27FC236}">
                <a16:creationId xmlns:a16="http://schemas.microsoft.com/office/drawing/2014/main" id="{F4EFFD3E-AE2D-8B18-C04B-F144C5F3EF7B}"/>
              </a:ext>
            </a:extLst>
          </p:cNvPr>
          <p:cNvSpPr txBox="1"/>
          <p:nvPr/>
        </p:nvSpPr>
        <p:spPr>
          <a:xfrm>
            <a:off x="416874" y="1523557"/>
            <a:ext cx="4958177" cy="461665"/>
          </a:xfrm>
          <a:prstGeom prst="rect">
            <a:avLst/>
          </a:prstGeom>
          <a:solidFill>
            <a:schemeClr val="bg1"/>
          </a:solidFill>
        </p:spPr>
        <p:txBody>
          <a:bodyPr wrap="square" rtlCol="0">
            <a:spAutoFit/>
          </a:bodyPr>
          <a:lstStyle/>
          <a:p>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Lambda function configuration</a:t>
            </a:r>
          </a:p>
        </p:txBody>
      </p:sp>
      <p:grpSp>
        <p:nvGrpSpPr>
          <p:cNvPr id="44" name="Group 43" descr="graphic showing three items in a box on the left: function code, dependencies, and execution code. The rest of the diagram is the same as on the last slide - a Lambda function in the middle that leads into the Lambda service, and two outputs: the first is &quot;execution of your code&quot; and the second is CloudWatch for logging, monitoring, and metrics.">
            <a:extLst>
              <a:ext uri="{FF2B5EF4-FFF2-40B4-BE49-F238E27FC236}">
                <a16:creationId xmlns:a16="http://schemas.microsoft.com/office/drawing/2014/main" id="{CF358293-7C6E-838F-4420-6DB12AE06D14}"/>
              </a:ext>
            </a:extLst>
          </p:cNvPr>
          <p:cNvGrpSpPr/>
          <p:nvPr/>
        </p:nvGrpSpPr>
        <p:grpSpPr>
          <a:xfrm>
            <a:off x="749508" y="1989144"/>
            <a:ext cx="10807908" cy="3842883"/>
            <a:chOff x="420580" y="1989144"/>
            <a:chExt cx="11352320" cy="4247317"/>
          </a:xfrm>
        </p:grpSpPr>
        <p:sp>
          <p:nvSpPr>
            <p:cNvPr id="45" name="Rectangle 44">
              <a:extLst>
                <a:ext uri="{FF2B5EF4-FFF2-40B4-BE49-F238E27FC236}">
                  <a16:creationId xmlns:a16="http://schemas.microsoft.com/office/drawing/2014/main" id="{EC4F48E3-92B0-B1E2-234F-7657BC081B03}"/>
                </a:ext>
              </a:extLst>
            </p:cNvPr>
            <p:cNvSpPr/>
            <p:nvPr/>
          </p:nvSpPr>
          <p:spPr>
            <a:xfrm>
              <a:off x="420580" y="1989144"/>
              <a:ext cx="3092677" cy="4247317"/>
            </a:xfrm>
            <a:prstGeom prst="rect">
              <a:avLst/>
            </a:prstGeom>
            <a:no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endParaRPr>
            </a:p>
          </p:txBody>
        </p:sp>
        <p:cxnSp>
          <p:nvCxnSpPr>
            <p:cNvPr id="46" name="Straight Arrow Connector 45">
              <a:extLst>
                <a:ext uri="{FF2B5EF4-FFF2-40B4-BE49-F238E27FC236}">
                  <a16:creationId xmlns:a16="http://schemas.microsoft.com/office/drawing/2014/main" id="{7E817750-E654-8375-4D54-A2E500481F07}"/>
                </a:ext>
              </a:extLst>
            </p:cNvPr>
            <p:cNvCxnSpPr>
              <a:cxnSpLocks/>
            </p:cNvCxnSpPr>
            <p:nvPr/>
          </p:nvCxnSpPr>
          <p:spPr>
            <a:xfrm flipV="1">
              <a:off x="3513257" y="3868009"/>
              <a:ext cx="5222107" cy="30777"/>
            </a:xfrm>
            <a:prstGeom prst="straightConnector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grpSp>
          <p:nvGrpSpPr>
            <p:cNvPr id="47" name="Group 46">
              <a:extLst>
                <a:ext uri="{FF2B5EF4-FFF2-40B4-BE49-F238E27FC236}">
                  <a16:creationId xmlns:a16="http://schemas.microsoft.com/office/drawing/2014/main" id="{46F2DC50-7AFF-87BE-EDA8-043586664E66}"/>
                </a:ext>
              </a:extLst>
            </p:cNvPr>
            <p:cNvGrpSpPr/>
            <p:nvPr/>
          </p:nvGrpSpPr>
          <p:grpSpPr>
            <a:xfrm>
              <a:off x="1237675" y="2315924"/>
              <a:ext cx="1458485" cy="981541"/>
              <a:chOff x="7543438" y="2931060"/>
              <a:chExt cx="1458485" cy="981541"/>
            </a:xfrm>
          </p:grpSpPr>
          <p:pic>
            <p:nvPicPr>
              <p:cNvPr id="62" name="Picture 61">
                <a:extLst>
                  <a:ext uri="{FF2B5EF4-FFF2-40B4-BE49-F238E27FC236}">
                    <a16:creationId xmlns:a16="http://schemas.microsoft.com/office/drawing/2014/main" id="{E8B846A4-4131-EEC9-ED88-CFCFE02466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74540" y="2931060"/>
                <a:ext cx="707720" cy="638720"/>
              </a:xfrm>
              <a:prstGeom prst="rect">
                <a:avLst/>
              </a:prstGeom>
            </p:spPr>
          </p:pic>
          <p:sp>
            <p:nvSpPr>
              <p:cNvPr id="63" name="Rectangle 62">
                <a:extLst>
                  <a:ext uri="{FF2B5EF4-FFF2-40B4-BE49-F238E27FC236}">
                    <a16:creationId xmlns:a16="http://schemas.microsoft.com/office/drawing/2014/main" id="{7923EE02-A3D4-258C-E24D-BA2600790982}"/>
                  </a:ext>
                </a:extLst>
              </p:cNvPr>
              <p:cNvSpPr/>
              <p:nvPr/>
            </p:nvSpPr>
            <p:spPr>
              <a:xfrm>
                <a:off x="7543438" y="3574047"/>
                <a:ext cx="1458485" cy="338554"/>
              </a:xfrm>
              <a:prstGeom prst="rect">
                <a:avLst/>
              </a:prstGeom>
            </p:spPr>
            <p:txBody>
              <a:bodyPr wrap="square">
                <a:spAutoFit/>
              </a:bodyPr>
              <a:lstStyle/>
              <a:p>
                <a:pPr algn="ctr"/>
                <a:r>
                  <a:rPr lang="en-US" sz="1600" dirty="0">
                    <a:latin typeface="Amazon Ember Light" charset="0"/>
                    <a:ea typeface="Amazon Ember Light" charset="0"/>
                    <a:cs typeface="Amazon Ember Light" charset="0"/>
                  </a:rPr>
                  <a:t>Function code</a:t>
                </a:r>
              </a:p>
            </p:txBody>
          </p:sp>
        </p:grpSp>
        <p:sp>
          <p:nvSpPr>
            <p:cNvPr id="48" name="Rectangle 47">
              <a:extLst>
                <a:ext uri="{FF2B5EF4-FFF2-40B4-BE49-F238E27FC236}">
                  <a16:creationId xmlns:a16="http://schemas.microsoft.com/office/drawing/2014/main" id="{1E86FAD1-A72A-0AB4-BCC9-F1DA3FC32F47}"/>
                </a:ext>
              </a:extLst>
            </p:cNvPr>
            <p:cNvSpPr/>
            <p:nvPr/>
          </p:nvSpPr>
          <p:spPr>
            <a:xfrm>
              <a:off x="642167" y="4209705"/>
              <a:ext cx="2489927" cy="584775"/>
            </a:xfrm>
            <a:prstGeom prst="rect">
              <a:avLst/>
            </a:prstGeom>
          </p:spPr>
          <p:txBody>
            <a:bodyPr wrap="square">
              <a:spAutoFit/>
            </a:bodyPr>
            <a:lstStyle/>
            <a:p>
              <a:pPr algn="ctr"/>
              <a:r>
                <a:rPr lang="en-US" sz="1600" dirty="0">
                  <a:latin typeface="Amazon Ember Light" charset="0"/>
                  <a:ea typeface="Amazon Ember Light" charset="0"/>
                  <a:cs typeface="Amazon Ember Light" charset="0"/>
                </a:rPr>
                <a:t>Dependencies </a:t>
              </a:r>
            </a:p>
            <a:p>
              <a:pPr algn="ctr"/>
              <a:r>
                <a:rPr lang="en-US" sz="1600" dirty="0">
                  <a:latin typeface="Amazon Ember Light" charset="0"/>
                  <a:ea typeface="Amazon Ember Light" charset="0"/>
                  <a:cs typeface="Amazon Ember Light" charset="0"/>
                </a:rPr>
                <a:t>(code libraries, etc.)</a:t>
              </a:r>
            </a:p>
          </p:txBody>
        </p:sp>
        <p:sp>
          <p:nvSpPr>
            <p:cNvPr id="49" name="Rectangle 48">
              <a:extLst>
                <a:ext uri="{FF2B5EF4-FFF2-40B4-BE49-F238E27FC236}">
                  <a16:creationId xmlns:a16="http://schemas.microsoft.com/office/drawing/2014/main" id="{8BE3B8DE-315F-ECA8-8CEC-CCEF691C60A9}"/>
                </a:ext>
              </a:extLst>
            </p:cNvPr>
            <p:cNvSpPr/>
            <p:nvPr/>
          </p:nvSpPr>
          <p:spPr>
            <a:xfrm>
              <a:off x="1065116" y="5622008"/>
              <a:ext cx="1748098" cy="338554"/>
            </a:xfrm>
            <a:prstGeom prst="rect">
              <a:avLst/>
            </a:prstGeom>
          </p:spPr>
          <p:txBody>
            <a:bodyPr wrap="square">
              <a:spAutoFit/>
            </a:bodyPr>
            <a:lstStyle/>
            <a:p>
              <a:pPr algn="ctr"/>
              <a:r>
                <a:rPr lang="en-US" sz="1600" dirty="0">
                  <a:latin typeface="Amazon Ember Light" charset="0"/>
                  <a:ea typeface="Amazon Ember Light" charset="0"/>
                  <a:cs typeface="Amazon Ember Light" charset="0"/>
                </a:rPr>
                <a:t>Execution role</a:t>
              </a:r>
            </a:p>
          </p:txBody>
        </p:sp>
        <p:pic>
          <p:nvPicPr>
            <p:cNvPr id="50" name="Graphic 49">
              <a:extLst>
                <a:ext uri="{FF2B5EF4-FFF2-40B4-BE49-F238E27FC236}">
                  <a16:creationId xmlns:a16="http://schemas.microsoft.com/office/drawing/2014/main" id="{84BDC275-CD0B-7B68-0D14-27E3CAD2C77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001917" y="3518495"/>
              <a:ext cx="711200" cy="711200"/>
            </a:xfrm>
            <a:prstGeom prst="rect">
              <a:avLst/>
            </a:prstGeom>
          </p:spPr>
        </p:pic>
        <p:sp>
          <p:nvSpPr>
            <p:cNvPr id="51" name="TextBox 50">
              <a:extLst>
                <a:ext uri="{FF2B5EF4-FFF2-40B4-BE49-F238E27FC236}">
                  <a16:creationId xmlns:a16="http://schemas.microsoft.com/office/drawing/2014/main" id="{20CE0904-9572-E808-A761-F6C402AB515D}"/>
                </a:ext>
              </a:extLst>
            </p:cNvPr>
            <p:cNvSpPr txBox="1"/>
            <p:nvPr/>
          </p:nvSpPr>
          <p:spPr>
            <a:xfrm>
              <a:off x="5206565" y="4282714"/>
              <a:ext cx="2301904" cy="338554"/>
            </a:xfrm>
            <a:prstGeom prst="rect">
              <a:avLst/>
            </a:prstGeom>
            <a:noFill/>
          </p:spPr>
          <p:txBody>
            <a:bodyPr wrap="square" rtlCol="0">
              <a:spAutoFit/>
            </a:bodyPr>
            <a:lstStyle/>
            <a:p>
              <a:pPr algn="ctr"/>
              <a:r>
                <a:rPr lang="en-US" sz="1600" dirty="0">
                  <a:ea typeface="Amazon Ember Light" panose="020B0403020204020204" pitchFamily="34" charset="0"/>
                  <a:cs typeface="Amazon Ember Light" panose="020B0403020204020204" pitchFamily="34" charset="0"/>
                </a:rPr>
                <a:t>AWS Lambda</a:t>
              </a:r>
            </a:p>
          </p:txBody>
        </p:sp>
        <p:pic>
          <p:nvPicPr>
            <p:cNvPr id="52" name="Graphic 51" descr="Books on shelf">
              <a:extLst>
                <a:ext uri="{FF2B5EF4-FFF2-40B4-BE49-F238E27FC236}">
                  <a16:creationId xmlns:a16="http://schemas.microsoft.com/office/drawing/2014/main" id="{7402029B-6162-052A-8E71-84E1B10CE5E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565105" y="3562707"/>
              <a:ext cx="711201" cy="711201"/>
            </a:xfrm>
            <a:prstGeom prst="rect">
              <a:avLst/>
            </a:prstGeom>
          </p:spPr>
        </p:pic>
        <p:pic>
          <p:nvPicPr>
            <p:cNvPr id="53" name="Graphic 52">
              <a:extLst>
                <a:ext uri="{FF2B5EF4-FFF2-40B4-BE49-F238E27FC236}">
                  <a16:creationId xmlns:a16="http://schemas.microsoft.com/office/drawing/2014/main" id="{A973B6C6-B763-C66E-79D1-A99E5349128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915344" y="5000643"/>
              <a:ext cx="590551" cy="590551"/>
            </a:xfrm>
            <a:prstGeom prst="rect">
              <a:avLst/>
            </a:prstGeom>
          </p:spPr>
        </p:pic>
        <p:pic>
          <p:nvPicPr>
            <p:cNvPr id="54" name="Graphic 53">
              <a:extLst>
                <a:ext uri="{FF2B5EF4-FFF2-40B4-BE49-F238E27FC236}">
                  <a16:creationId xmlns:a16="http://schemas.microsoft.com/office/drawing/2014/main" id="{1A40512D-3917-742D-86AC-3E9961F60CC2}"/>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330291" y="5048126"/>
              <a:ext cx="469900" cy="469900"/>
            </a:xfrm>
            <a:prstGeom prst="rect">
              <a:avLst/>
            </a:prstGeom>
          </p:spPr>
        </p:pic>
        <p:cxnSp>
          <p:nvCxnSpPr>
            <p:cNvPr id="55" name="Straight Arrow Connector 27">
              <a:extLst>
                <a:ext uri="{FF2B5EF4-FFF2-40B4-BE49-F238E27FC236}">
                  <a16:creationId xmlns:a16="http://schemas.microsoft.com/office/drawing/2014/main" id="{48E0AB86-9743-7ED9-D92A-13408E772D2D}"/>
                </a:ext>
              </a:extLst>
            </p:cNvPr>
            <p:cNvCxnSpPr>
              <a:cxnSpLocks/>
            </p:cNvCxnSpPr>
            <p:nvPr/>
          </p:nvCxnSpPr>
          <p:spPr>
            <a:xfrm>
              <a:off x="6713117" y="3874095"/>
              <a:ext cx="2029055" cy="1102773"/>
            </a:xfrm>
            <a:prstGeom prst="bentConnector3">
              <a:avLst>
                <a:gd name="adj1" fmla="val 3625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6" name="TextBox 55">
              <a:extLst>
                <a:ext uri="{FF2B5EF4-FFF2-40B4-BE49-F238E27FC236}">
                  <a16:creationId xmlns:a16="http://schemas.microsoft.com/office/drawing/2014/main" id="{F9756D77-890A-1D3F-16E2-FF218ADB73A7}"/>
                </a:ext>
              </a:extLst>
            </p:cNvPr>
            <p:cNvSpPr txBox="1"/>
            <p:nvPr/>
          </p:nvSpPr>
          <p:spPr>
            <a:xfrm>
              <a:off x="7946820" y="5369596"/>
              <a:ext cx="2301904" cy="584775"/>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CloudWatch</a:t>
              </a:r>
            </a:p>
          </p:txBody>
        </p:sp>
        <p:pic>
          <p:nvPicPr>
            <p:cNvPr id="57" name="Graphic 56">
              <a:extLst>
                <a:ext uri="{FF2B5EF4-FFF2-40B4-BE49-F238E27FC236}">
                  <a16:creationId xmlns:a16="http://schemas.microsoft.com/office/drawing/2014/main" id="{12B89123-E27D-D02A-1179-8B68DD4C2035}"/>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742172" y="4621268"/>
              <a:ext cx="711200" cy="711200"/>
            </a:xfrm>
            <a:prstGeom prst="rect">
              <a:avLst/>
            </a:prstGeom>
          </p:spPr>
        </p:pic>
        <p:sp>
          <p:nvSpPr>
            <p:cNvPr id="58" name="Rectangle 57">
              <a:extLst>
                <a:ext uri="{FF2B5EF4-FFF2-40B4-BE49-F238E27FC236}">
                  <a16:creationId xmlns:a16="http://schemas.microsoft.com/office/drawing/2014/main" id="{717340AF-1915-D4E8-C516-59A2B4D78D44}"/>
                </a:ext>
              </a:extLst>
            </p:cNvPr>
            <p:cNvSpPr/>
            <p:nvPr/>
          </p:nvSpPr>
          <p:spPr>
            <a:xfrm>
              <a:off x="3861269" y="3827363"/>
              <a:ext cx="1411268" cy="584775"/>
            </a:xfrm>
            <a:prstGeom prst="rect">
              <a:avLst/>
            </a:prstGeom>
            <a:solidFill>
              <a:schemeClr val="bg1"/>
            </a:solidFill>
          </p:spPr>
          <p:txBody>
            <a:bodyPr wrap="square">
              <a:spAutoFit/>
            </a:bodyPr>
            <a:lstStyle/>
            <a:p>
              <a:pPr algn="ctr"/>
              <a:r>
                <a:rPr lang="en-US" sz="1600" dirty="0">
                  <a:solidFill>
                    <a:schemeClr val="tx1">
                      <a:lumMod val="85000"/>
                      <a:lumOff val="15000"/>
                    </a:schemeClr>
                  </a:solidFill>
                  <a:ea typeface="Amazon Ember" panose="020B0603020204020204" pitchFamily="34" charset="0"/>
                  <a:cs typeface="Amazon Ember" panose="020B0603020204020204" pitchFamily="34" charset="0"/>
                </a:rPr>
                <a:t>AWS Lambda function</a:t>
              </a:r>
            </a:p>
          </p:txBody>
        </p:sp>
        <p:pic>
          <p:nvPicPr>
            <p:cNvPr id="59" name="Graphic 58">
              <a:extLst>
                <a:ext uri="{FF2B5EF4-FFF2-40B4-BE49-F238E27FC236}">
                  <a16:creationId xmlns:a16="http://schemas.microsoft.com/office/drawing/2014/main" id="{8892C510-7385-A532-7D8C-31D45D1CECDC}"/>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4178707" y="2958593"/>
              <a:ext cx="809293" cy="809293"/>
            </a:xfrm>
            <a:prstGeom prst="rect">
              <a:avLst/>
            </a:prstGeom>
          </p:spPr>
        </p:pic>
        <p:sp>
          <p:nvSpPr>
            <p:cNvPr id="60" name="TextBox 59">
              <a:extLst>
                <a:ext uri="{FF2B5EF4-FFF2-40B4-BE49-F238E27FC236}">
                  <a16:creationId xmlns:a16="http://schemas.microsoft.com/office/drawing/2014/main" id="{8863170D-6721-EA6C-AE7A-79E737B16C75}"/>
                </a:ext>
              </a:extLst>
            </p:cNvPr>
            <p:cNvSpPr txBox="1"/>
            <p:nvPr/>
          </p:nvSpPr>
          <p:spPr>
            <a:xfrm>
              <a:off x="8739533" y="3555089"/>
              <a:ext cx="3033367" cy="646331"/>
            </a:xfrm>
            <a:prstGeom prst="rect">
              <a:avLst/>
            </a:prstGeom>
            <a:solidFill>
              <a:schemeClr val="bg1"/>
            </a:solidFill>
          </p:spPr>
          <p:txBody>
            <a:bodyPr wrap="square" rtlCol="0">
              <a:spAutoFit/>
            </a:bodyPr>
            <a:lstStyle/>
            <a:p>
              <a:pPr algn="ctr"/>
              <a:r>
                <a:rPr lang="en-US" dirty="0">
                  <a:ea typeface="Amazon Ember" panose="020B0603020204020204" pitchFamily="34" charset="0"/>
                  <a:cs typeface="Amazon Ember" panose="020B0603020204020204" pitchFamily="34" charset="0"/>
                </a:rPr>
                <a:t>Running of your code (only when it is triggered)</a:t>
              </a:r>
            </a:p>
          </p:txBody>
        </p:sp>
        <p:sp>
          <p:nvSpPr>
            <p:cNvPr id="61" name="TextBox 60">
              <a:extLst>
                <a:ext uri="{FF2B5EF4-FFF2-40B4-BE49-F238E27FC236}">
                  <a16:creationId xmlns:a16="http://schemas.microsoft.com/office/drawing/2014/main" id="{28B9A4A6-5609-E66A-687C-1184CD8CEBAE}"/>
                </a:ext>
              </a:extLst>
            </p:cNvPr>
            <p:cNvSpPr txBox="1"/>
            <p:nvPr/>
          </p:nvSpPr>
          <p:spPr>
            <a:xfrm>
              <a:off x="9497885" y="4684480"/>
              <a:ext cx="1984542" cy="584775"/>
            </a:xfrm>
            <a:prstGeom prst="rect">
              <a:avLst/>
            </a:prstGeom>
            <a:solidFill>
              <a:schemeClr val="bg1"/>
            </a:solidFill>
          </p:spPr>
          <p:txBody>
            <a:bodyPr wrap="square" rtlCol="0">
              <a:spAutoFit/>
            </a:bodyPr>
            <a:lstStyle/>
            <a:p>
              <a:r>
                <a:rPr lang="en-US" sz="1600" i="1" dirty="0">
                  <a:solidFill>
                    <a:schemeClr val="accent5"/>
                  </a:solidFill>
                  <a:ea typeface="Amazon Ember" panose="020B0603020204020204" pitchFamily="34" charset="0"/>
                  <a:cs typeface="Amazon Ember" panose="020B0603020204020204" pitchFamily="34" charset="0"/>
                </a:rPr>
                <a:t>Logging, monitoring, and metrics</a:t>
              </a:r>
            </a:p>
          </p:txBody>
        </p:sp>
      </p:grpSp>
    </p:spTree>
    <p:extLst>
      <p:ext uri="{BB962C8B-B14F-4D97-AF65-F5344CB8AC3E}">
        <p14:creationId xmlns:p14="http://schemas.microsoft.com/office/powerpoint/2010/main" val="23531366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10305327" cy="451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Schedule-based Lambda function example: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Start and stop EC2 instances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TextBox 2">
            <a:extLst>
              <a:ext uri="{FF2B5EF4-FFF2-40B4-BE49-F238E27FC236}">
                <a16:creationId xmlns:a16="http://schemas.microsoft.com/office/drawing/2014/main" id="{91D76B76-D301-7F04-B946-C17C8CBCA90C}"/>
              </a:ext>
            </a:extLst>
          </p:cNvPr>
          <p:cNvSpPr txBox="1"/>
          <p:nvPr/>
        </p:nvSpPr>
        <p:spPr>
          <a:xfrm rot="16200000">
            <a:off x="1652860" y="1252508"/>
            <a:ext cx="461665" cy="2496258"/>
          </a:xfrm>
          <a:prstGeom prst="rect">
            <a:avLst/>
          </a:prstGeom>
          <a:noFill/>
        </p:spPr>
        <p:txBody>
          <a:bodyPr vert="vert" wrap="square" rtlCol="0">
            <a:spAutoFit/>
          </a:bodyPr>
          <a:lstStyle/>
          <a:p>
            <a:r>
              <a:rPr lang="en-US" b="1" dirty="0">
                <a:solidFill>
                  <a:schemeClr val="accent5"/>
                </a:solidFill>
                <a:latin typeface="Amazon Ember" panose="02000000000000000000" pitchFamily="2" charset="0"/>
                <a:ea typeface="Amazon Ember" panose="02000000000000000000" pitchFamily="2" charset="0"/>
                <a:cs typeface="Amazon Ember Light" panose="020B0403020204020204" pitchFamily="34" charset="0"/>
              </a:rPr>
              <a:t>Stop instances example</a:t>
            </a:r>
          </a:p>
        </p:txBody>
      </p:sp>
      <p:sp>
        <p:nvSpPr>
          <p:cNvPr id="5" name="TextBox 4">
            <a:extLst>
              <a:ext uri="{FF2B5EF4-FFF2-40B4-BE49-F238E27FC236}">
                <a16:creationId xmlns:a16="http://schemas.microsoft.com/office/drawing/2014/main" id="{BD1A08D4-E5AC-6D9C-8C98-FD4F97EA5C3D}"/>
              </a:ext>
            </a:extLst>
          </p:cNvPr>
          <p:cNvSpPr txBox="1"/>
          <p:nvPr/>
        </p:nvSpPr>
        <p:spPr>
          <a:xfrm rot="16200000">
            <a:off x="1533467" y="2996188"/>
            <a:ext cx="461665" cy="2524941"/>
          </a:xfrm>
          <a:prstGeom prst="rect">
            <a:avLst/>
          </a:prstGeom>
          <a:noFill/>
        </p:spPr>
        <p:txBody>
          <a:bodyPr vert="vert" wrap="square" rtlCol="0">
            <a:spAutoFit/>
          </a:bodyPr>
          <a:lstStyle/>
          <a:p>
            <a:r>
              <a:rPr lang="en-US" b="1" dirty="0">
                <a:solidFill>
                  <a:schemeClr val="accent5"/>
                </a:solidFill>
                <a:latin typeface="Amazon Ember" panose="02000000000000000000" pitchFamily="2" charset="0"/>
                <a:ea typeface="Amazon Ember" panose="02000000000000000000" pitchFamily="2" charset="0"/>
                <a:cs typeface="Amazon Ember Light" panose="020B0403020204020204" pitchFamily="34" charset="0"/>
              </a:rPr>
              <a:t>Start instances example</a:t>
            </a:r>
          </a:p>
        </p:txBody>
      </p:sp>
      <p:grpSp>
        <p:nvGrpSpPr>
          <p:cNvPr id="8" name="Group 7" descr="daigram showing a lambda function that stops EC2 instances. Details in the notes below the slide.">
            <a:extLst>
              <a:ext uri="{FF2B5EF4-FFF2-40B4-BE49-F238E27FC236}">
                <a16:creationId xmlns:a16="http://schemas.microsoft.com/office/drawing/2014/main" id="{760AD148-188A-7E85-3156-04CFEBE50FBD}"/>
              </a:ext>
            </a:extLst>
          </p:cNvPr>
          <p:cNvGrpSpPr/>
          <p:nvPr/>
        </p:nvGrpSpPr>
        <p:grpSpPr>
          <a:xfrm>
            <a:off x="3328050" y="2330008"/>
            <a:ext cx="7866133" cy="1249163"/>
            <a:chOff x="1095434" y="1558042"/>
            <a:chExt cx="9451405" cy="1948759"/>
          </a:xfrm>
        </p:grpSpPr>
        <p:grpSp>
          <p:nvGrpSpPr>
            <p:cNvPr id="10" name="Group 9">
              <a:extLst>
                <a:ext uri="{FF2B5EF4-FFF2-40B4-BE49-F238E27FC236}">
                  <a16:creationId xmlns:a16="http://schemas.microsoft.com/office/drawing/2014/main" id="{E98BE089-B4B3-AF5D-8537-BB24F949A715}"/>
                </a:ext>
              </a:extLst>
            </p:cNvPr>
            <p:cNvGrpSpPr/>
            <p:nvPr/>
          </p:nvGrpSpPr>
          <p:grpSpPr>
            <a:xfrm>
              <a:off x="4170648" y="1565995"/>
              <a:ext cx="2387631" cy="1852601"/>
              <a:chOff x="4170648" y="1565995"/>
              <a:chExt cx="2387631" cy="1852601"/>
            </a:xfrm>
          </p:grpSpPr>
          <p:sp>
            <p:nvSpPr>
              <p:cNvPr id="33" name="Oval 32">
                <a:extLst>
                  <a:ext uri="{FF2B5EF4-FFF2-40B4-BE49-F238E27FC236}">
                    <a16:creationId xmlns:a16="http://schemas.microsoft.com/office/drawing/2014/main" id="{5CB8DA00-CBF0-225B-0873-38A9F76EB968}"/>
                  </a:ext>
                </a:extLst>
              </p:cNvPr>
              <p:cNvSpPr>
                <a:spLocks noChangeAspect="1"/>
              </p:cNvSpPr>
              <p:nvPr/>
            </p:nvSpPr>
            <p:spPr>
              <a:xfrm>
                <a:off x="4170648" y="2874403"/>
                <a:ext cx="376247" cy="376247"/>
              </a:xfrm>
              <a:prstGeom prst="ellipse">
                <a:avLst/>
              </a:prstGeom>
              <a:solidFill>
                <a:schemeClr val="accent5"/>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2</a:t>
                </a:r>
              </a:p>
            </p:txBody>
          </p:sp>
          <p:pic>
            <p:nvPicPr>
              <p:cNvPr id="34" name="Picture 33">
                <a:extLst>
                  <a:ext uri="{FF2B5EF4-FFF2-40B4-BE49-F238E27FC236}">
                    <a16:creationId xmlns:a16="http://schemas.microsoft.com/office/drawing/2014/main" id="{55248CFE-B756-3641-EB6D-D146CA84EBFE}"/>
                  </a:ext>
                </a:extLst>
              </p:cNvPr>
              <p:cNvPicPr>
                <a:picLocks noChangeAspect="1"/>
              </p:cNvPicPr>
              <p:nvPr/>
            </p:nvPicPr>
            <p:blipFill>
              <a:blip r:embed="rId5"/>
              <a:stretch>
                <a:fillRect/>
              </a:stretch>
            </p:blipFill>
            <p:spPr>
              <a:xfrm>
                <a:off x="4597125" y="1565995"/>
                <a:ext cx="788727" cy="913584"/>
              </a:xfrm>
              <a:prstGeom prst="rect">
                <a:avLst/>
              </a:prstGeom>
              <a:ln w="9525">
                <a:solidFill>
                  <a:schemeClr val="tx1"/>
                </a:solidFill>
              </a:ln>
            </p:spPr>
          </p:pic>
          <p:sp>
            <p:nvSpPr>
              <p:cNvPr id="35" name="TextBox 34">
                <a:extLst>
                  <a:ext uri="{FF2B5EF4-FFF2-40B4-BE49-F238E27FC236}">
                    <a16:creationId xmlns:a16="http://schemas.microsoft.com/office/drawing/2014/main" id="{22D71515-C678-DADC-0D50-4DBAC4B8AF38}"/>
                  </a:ext>
                </a:extLst>
              </p:cNvPr>
              <p:cNvSpPr txBox="1"/>
              <p:nvPr/>
            </p:nvSpPr>
            <p:spPr>
              <a:xfrm>
                <a:off x="5594554" y="2159234"/>
                <a:ext cx="963725" cy="338554"/>
              </a:xfrm>
              <a:prstGeom prst="rect">
                <a:avLst/>
              </a:prstGeom>
              <a:noFill/>
            </p:spPr>
            <p:txBody>
              <a:bodyPr wrap="none" rtlCol="0">
                <a:spAutoFit/>
              </a:bodyPr>
              <a:lstStyle/>
              <a:p>
                <a:r>
                  <a:rPr lang="en-US" sz="1600" dirty="0">
                    <a:latin typeface="Amazon Ember" panose="02000000000000000000" pitchFamily="2" charset="0"/>
                    <a:ea typeface="Amazon Ember" panose="02000000000000000000" pitchFamily="2" charset="0"/>
                    <a:cs typeface="Amazon Ember Light" panose="020B0403020204020204" pitchFamily="34" charset="0"/>
                  </a:rPr>
                  <a:t>IAM role</a:t>
                </a:r>
              </a:p>
            </p:txBody>
          </p:sp>
          <p:sp>
            <p:nvSpPr>
              <p:cNvPr id="36" name="TextBox 35">
                <a:extLst>
                  <a:ext uri="{FF2B5EF4-FFF2-40B4-BE49-F238E27FC236}">
                    <a16:creationId xmlns:a16="http://schemas.microsoft.com/office/drawing/2014/main" id="{7B8E974F-C5D3-4595-A1C8-3E81AE58209B}"/>
                  </a:ext>
                </a:extLst>
              </p:cNvPr>
              <p:cNvSpPr txBox="1"/>
              <p:nvPr/>
            </p:nvSpPr>
            <p:spPr>
              <a:xfrm>
                <a:off x="4552585" y="2833821"/>
                <a:ext cx="1993012"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Lambda function triggered</a:t>
                </a:r>
              </a:p>
            </p:txBody>
          </p:sp>
        </p:grpSp>
        <p:grpSp>
          <p:nvGrpSpPr>
            <p:cNvPr id="11" name="Group 10">
              <a:extLst>
                <a:ext uri="{FF2B5EF4-FFF2-40B4-BE49-F238E27FC236}">
                  <a16:creationId xmlns:a16="http://schemas.microsoft.com/office/drawing/2014/main" id="{1959F590-4F9C-11CA-3AB1-1974AE70AFE5}"/>
                </a:ext>
              </a:extLst>
            </p:cNvPr>
            <p:cNvGrpSpPr/>
            <p:nvPr/>
          </p:nvGrpSpPr>
          <p:grpSpPr>
            <a:xfrm>
              <a:off x="1095434" y="2675804"/>
              <a:ext cx="2069452" cy="830997"/>
              <a:chOff x="1095434" y="2675804"/>
              <a:chExt cx="2069452" cy="830997"/>
            </a:xfrm>
          </p:grpSpPr>
          <p:sp>
            <p:nvSpPr>
              <p:cNvPr id="31" name="Oval 30">
                <a:extLst>
                  <a:ext uri="{FF2B5EF4-FFF2-40B4-BE49-F238E27FC236}">
                    <a16:creationId xmlns:a16="http://schemas.microsoft.com/office/drawing/2014/main" id="{66D79A03-2E37-6D10-067F-00A65083D7AF}"/>
                  </a:ext>
                </a:extLst>
              </p:cNvPr>
              <p:cNvSpPr>
                <a:spLocks noChangeAspect="1"/>
              </p:cNvSpPr>
              <p:nvPr/>
            </p:nvSpPr>
            <p:spPr>
              <a:xfrm>
                <a:off x="1095434" y="2874403"/>
                <a:ext cx="376247" cy="376247"/>
              </a:xfrm>
              <a:prstGeom prst="ellipse">
                <a:avLst/>
              </a:prstGeom>
              <a:solidFill>
                <a:schemeClr val="accent5"/>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1</a:t>
                </a:r>
              </a:p>
            </p:txBody>
          </p:sp>
          <p:sp>
            <p:nvSpPr>
              <p:cNvPr id="32" name="TextBox 31">
                <a:extLst>
                  <a:ext uri="{FF2B5EF4-FFF2-40B4-BE49-F238E27FC236}">
                    <a16:creationId xmlns:a16="http://schemas.microsoft.com/office/drawing/2014/main" id="{5C400540-181A-A32D-A030-EAB46460152E}"/>
                  </a:ext>
                </a:extLst>
              </p:cNvPr>
              <p:cNvSpPr txBox="1"/>
              <p:nvPr/>
            </p:nvSpPr>
            <p:spPr>
              <a:xfrm>
                <a:off x="1222864" y="2675804"/>
                <a:ext cx="1942022" cy="830997"/>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Time-based CloudWatch </a:t>
                </a:r>
                <a:br>
                  <a:rPr lang="en-US" sz="1600" dirty="0">
                    <a:latin typeface="Amazon Ember" panose="02000000000000000000" pitchFamily="2" charset="0"/>
                    <a:ea typeface="Amazon Ember" panose="02000000000000000000" pitchFamily="2" charset="0"/>
                    <a:cs typeface="Amazon Ember Light" panose="020B0403020204020204" pitchFamily="34" charset="0"/>
                  </a:rPr>
                </a:br>
                <a:r>
                  <a:rPr lang="en-US" sz="1600" dirty="0">
                    <a:latin typeface="Amazon Ember" panose="02000000000000000000" pitchFamily="2" charset="0"/>
                    <a:ea typeface="Amazon Ember" panose="02000000000000000000" pitchFamily="2" charset="0"/>
                    <a:cs typeface="Amazon Ember Light" panose="020B0403020204020204" pitchFamily="34" charset="0"/>
                  </a:rPr>
                  <a:t>event</a:t>
                </a:r>
              </a:p>
            </p:txBody>
          </p:sp>
        </p:grpSp>
        <p:grpSp>
          <p:nvGrpSpPr>
            <p:cNvPr id="15" name="Group 14">
              <a:extLst>
                <a:ext uri="{FF2B5EF4-FFF2-40B4-BE49-F238E27FC236}">
                  <a16:creationId xmlns:a16="http://schemas.microsoft.com/office/drawing/2014/main" id="{E82EFB28-4453-0DC9-1B42-009977A7A686}"/>
                </a:ext>
              </a:extLst>
            </p:cNvPr>
            <p:cNvGrpSpPr/>
            <p:nvPr/>
          </p:nvGrpSpPr>
          <p:grpSpPr>
            <a:xfrm>
              <a:off x="8255857" y="1599283"/>
              <a:ext cx="2290982" cy="1878585"/>
              <a:chOff x="8255857" y="1599283"/>
              <a:chExt cx="2290982" cy="1878585"/>
            </a:xfrm>
          </p:grpSpPr>
          <p:sp>
            <p:nvSpPr>
              <p:cNvPr id="28" name="Oval 27">
                <a:extLst>
                  <a:ext uri="{FF2B5EF4-FFF2-40B4-BE49-F238E27FC236}">
                    <a16:creationId xmlns:a16="http://schemas.microsoft.com/office/drawing/2014/main" id="{5B711527-6AA5-CC99-65B2-17EE3B7808E0}"/>
                  </a:ext>
                </a:extLst>
              </p:cNvPr>
              <p:cNvSpPr>
                <a:spLocks noChangeAspect="1"/>
              </p:cNvSpPr>
              <p:nvPr/>
            </p:nvSpPr>
            <p:spPr>
              <a:xfrm>
                <a:off x="8255857" y="2874402"/>
                <a:ext cx="376247" cy="376247"/>
              </a:xfrm>
              <a:prstGeom prst="ellipse">
                <a:avLst/>
              </a:prstGeom>
              <a:solidFill>
                <a:schemeClr val="accent5"/>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3</a:t>
                </a:r>
              </a:p>
            </p:txBody>
          </p:sp>
          <p:sp>
            <p:nvSpPr>
              <p:cNvPr id="29" name="Octagon 28">
                <a:extLst>
                  <a:ext uri="{FF2B5EF4-FFF2-40B4-BE49-F238E27FC236}">
                    <a16:creationId xmlns:a16="http://schemas.microsoft.com/office/drawing/2014/main" id="{7026E782-B2C3-BC40-4C29-5D5C6A05E002}"/>
                  </a:ext>
                </a:extLst>
              </p:cNvPr>
              <p:cNvSpPr/>
              <p:nvPr/>
            </p:nvSpPr>
            <p:spPr>
              <a:xfrm>
                <a:off x="9127111" y="1599283"/>
                <a:ext cx="883910" cy="843175"/>
              </a:xfrm>
              <a:prstGeom prst="octagon">
                <a:avLst/>
              </a:prstGeom>
              <a:solidFill>
                <a:srgbClr val="FF0002">
                  <a:alpha val="65098"/>
                </a:srgb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Stop</a:t>
                </a:r>
              </a:p>
            </p:txBody>
          </p:sp>
          <p:sp>
            <p:nvSpPr>
              <p:cNvPr id="30" name="TextBox 29">
                <a:extLst>
                  <a:ext uri="{FF2B5EF4-FFF2-40B4-BE49-F238E27FC236}">
                    <a16:creationId xmlns:a16="http://schemas.microsoft.com/office/drawing/2014/main" id="{0FFCD60C-E81B-7AE2-8AF0-D43924B7B6E3}"/>
                  </a:ext>
                </a:extLst>
              </p:cNvPr>
              <p:cNvSpPr txBox="1"/>
              <p:nvPr/>
            </p:nvSpPr>
            <p:spPr>
              <a:xfrm>
                <a:off x="8478050" y="2893093"/>
                <a:ext cx="2068789"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EC2  instances stopped</a:t>
                </a:r>
              </a:p>
            </p:txBody>
          </p:sp>
        </p:grpSp>
        <p:pic>
          <p:nvPicPr>
            <p:cNvPr id="16" name="Graphic 42">
              <a:extLst>
                <a:ext uri="{FF2B5EF4-FFF2-40B4-BE49-F238E27FC236}">
                  <a16:creationId xmlns:a16="http://schemas.microsoft.com/office/drawing/2014/main" id="{578342CF-DD66-8D47-FD0B-6065B572363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220764" y="1988022"/>
              <a:ext cx="820329" cy="772537"/>
            </a:xfrm>
            <a:prstGeom prst="rect">
              <a:avLst/>
            </a:prstGeom>
          </p:spPr>
        </p:pic>
        <p:pic>
          <p:nvPicPr>
            <p:cNvPr id="21" name="Graphic 54">
              <a:extLst>
                <a:ext uri="{FF2B5EF4-FFF2-40B4-BE49-F238E27FC236}">
                  <a16:creationId xmlns:a16="http://schemas.microsoft.com/office/drawing/2014/main" id="{49A30F97-1FAA-CF0A-9C1F-8FB927B5E9E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582085" y="1558042"/>
              <a:ext cx="788337" cy="742408"/>
            </a:xfrm>
            <a:prstGeom prst="rect">
              <a:avLst/>
            </a:prstGeom>
          </p:spPr>
        </p:pic>
        <p:cxnSp>
          <p:nvCxnSpPr>
            <p:cNvPr id="22" name="Straight Arrow Connector 21">
              <a:extLst>
                <a:ext uri="{FF2B5EF4-FFF2-40B4-BE49-F238E27FC236}">
                  <a16:creationId xmlns:a16="http://schemas.microsoft.com/office/drawing/2014/main" id="{45403A1C-5F1D-B226-858A-B0070CA780D4}"/>
                </a:ext>
              </a:extLst>
            </p:cNvPr>
            <p:cNvCxnSpPr/>
            <p:nvPr/>
          </p:nvCxnSpPr>
          <p:spPr>
            <a:xfrm>
              <a:off x="2712851" y="1988022"/>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cxnSp>
          <p:nvCxnSpPr>
            <p:cNvPr id="23" name="Straight Arrow Connector 22">
              <a:extLst>
                <a:ext uri="{FF2B5EF4-FFF2-40B4-BE49-F238E27FC236}">
                  <a16:creationId xmlns:a16="http://schemas.microsoft.com/office/drawing/2014/main" id="{4E1BDF1F-9FD0-43A7-6D24-6B5AB98F0D99}"/>
                </a:ext>
              </a:extLst>
            </p:cNvPr>
            <p:cNvCxnSpPr/>
            <p:nvPr/>
          </p:nvCxnSpPr>
          <p:spPr>
            <a:xfrm>
              <a:off x="6715181" y="1988022"/>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pic>
          <p:nvPicPr>
            <p:cNvPr id="24" name="Graphic 23">
              <a:extLst>
                <a:ext uri="{FF2B5EF4-FFF2-40B4-BE49-F238E27FC236}">
                  <a16:creationId xmlns:a16="http://schemas.microsoft.com/office/drawing/2014/main" id="{B1B23952-A82C-FE99-DBDB-161736C29BB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734652" y="1568749"/>
              <a:ext cx="834271" cy="834271"/>
            </a:xfrm>
            <a:prstGeom prst="rect">
              <a:avLst/>
            </a:prstGeom>
          </p:spPr>
        </p:pic>
        <p:pic>
          <p:nvPicPr>
            <p:cNvPr id="27" name="Graphic 26">
              <a:extLst>
                <a:ext uri="{FF2B5EF4-FFF2-40B4-BE49-F238E27FC236}">
                  <a16:creationId xmlns:a16="http://schemas.microsoft.com/office/drawing/2014/main" id="{07C5BEAC-CC1A-B766-CC2D-2C2A125B497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493835" y="1686945"/>
              <a:ext cx="1159538" cy="1159538"/>
            </a:xfrm>
            <a:prstGeom prst="rect">
              <a:avLst/>
            </a:prstGeom>
          </p:spPr>
        </p:pic>
      </p:grpSp>
      <p:grpSp>
        <p:nvGrpSpPr>
          <p:cNvPr id="37" name="Group 36" descr="daigram showing a lambda function that starts EC2 instances. Details in the notes below the slide.">
            <a:extLst>
              <a:ext uri="{FF2B5EF4-FFF2-40B4-BE49-F238E27FC236}">
                <a16:creationId xmlns:a16="http://schemas.microsoft.com/office/drawing/2014/main" id="{3B502DFC-7016-6390-EE20-878D56DDC076}"/>
              </a:ext>
            </a:extLst>
          </p:cNvPr>
          <p:cNvGrpSpPr/>
          <p:nvPr/>
        </p:nvGrpSpPr>
        <p:grpSpPr>
          <a:xfrm>
            <a:off x="3252964" y="4027827"/>
            <a:ext cx="7941219" cy="1508144"/>
            <a:chOff x="1076537" y="4254249"/>
            <a:chExt cx="9297173" cy="1980678"/>
          </a:xfrm>
        </p:grpSpPr>
        <p:pic>
          <p:nvPicPr>
            <p:cNvPr id="38" name="Graphic 137">
              <a:extLst>
                <a:ext uri="{FF2B5EF4-FFF2-40B4-BE49-F238E27FC236}">
                  <a16:creationId xmlns:a16="http://schemas.microsoft.com/office/drawing/2014/main" id="{276A613F-B3A4-1BE5-F17F-6568288A418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480306" y="4385485"/>
              <a:ext cx="1125643" cy="1125643"/>
            </a:xfrm>
            <a:prstGeom prst="rect">
              <a:avLst/>
            </a:prstGeom>
          </p:spPr>
        </p:pic>
        <p:grpSp>
          <p:nvGrpSpPr>
            <p:cNvPr id="39" name="Group 38">
              <a:extLst>
                <a:ext uri="{FF2B5EF4-FFF2-40B4-BE49-F238E27FC236}">
                  <a16:creationId xmlns:a16="http://schemas.microsoft.com/office/drawing/2014/main" id="{9D8A18D3-A63C-2DB1-B5B8-75D95573FC3B}"/>
                </a:ext>
              </a:extLst>
            </p:cNvPr>
            <p:cNvGrpSpPr/>
            <p:nvPr/>
          </p:nvGrpSpPr>
          <p:grpSpPr>
            <a:xfrm>
              <a:off x="4176458" y="4275097"/>
              <a:ext cx="2538724" cy="1854558"/>
              <a:chOff x="4176458" y="4275097"/>
              <a:chExt cx="2538724" cy="1854558"/>
            </a:xfrm>
          </p:grpSpPr>
          <p:sp>
            <p:nvSpPr>
              <p:cNvPr id="73" name="Oval 72">
                <a:extLst>
                  <a:ext uri="{FF2B5EF4-FFF2-40B4-BE49-F238E27FC236}">
                    <a16:creationId xmlns:a16="http://schemas.microsoft.com/office/drawing/2014/main" id="{8247FF65-F71D-10B5-8B60-C6E52ECA998C}"/>
                  </a:ext>
                </a:extLst>
              </p:cNvPr>
              <p:cNvSpPr>
                <a:spLocks noChangeAspect="1"/>
              </p:cNvSpPr>
              <p:nvPr/>
            </p:nvSpPr>
            <p:spPr>
              <a:xfrm>
                <a:off x="4176458" y="5549920"/>
                <a:ext cx="376247" cy="376247"/>
              </a:xfrm>
              <a:prstGeom prst="ellipse">
                <a:avLst/>
              </a:prstGeom>
              <a:solidFill>
                <a:schemeClr val="accent4">
                  <a:lumMod val="50000"/>
                </a:schemeClr>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5</a:t>
                </a:r>
              </a:p>
            </p:txBody>
          </p:sp>
          <p:pic>
            <p:nvPicPr>
              <p:cNvPr id="74" name="Picture 73">
                <a:extLst>
                  <a:ext uri="{FF2B5EF4-FFF2-40B4-BE49-F238E27FC236}">
                    <a16:creationId xmlns:a16="http://schemas.microsoft.com/office/drawing/2014/main" id="{FF4FDD33-7573-5F2A-7038-ED9FDF2F1F82}"/>
                  </a:ext>
                </a:extLst>
              </p:cNvPr>
              <p:cNvPicPr>
                <a:picLocks noChangeAspect="1"/>
              </p:cNvPicPr>
              <p:nvPr/>
            </p:nvPicPr>
            <p:blipFill>
              <a:blip r:embed="rId5"/>
              <a:stretch>
                <a:fillRect/>
              </a:stretch>
            </p:blipFill>
            <p:spPr>
              <a:xfrm>
                <a:off x="4683930" y="4275097"/>
                <a:ext cx="788727" cy="913584"/>
              </a:xfrm>
              <a:prstGeom prst="rect">
                <a:avLst/>
              </a:prstGeom>
              <a:ln w="9525">
                <a:solidFill>
                  <a:schemeClr val="tx1"/>
                </a:solidFill>
              </a:ln>
            </p:spPr>
          </p:pic>
          <p:sp>
            <p:nvSpPr>
              <p:cNvPr id="75" name="TextBox 74">
                <a:extLst>
                  <a:ext uri="{FF2B5EF4-FFF2-40B4-BE49-F238E27FC236}">
                    <a16:creationId xmlns:a16="http://schemas.microsoft.com/office/drawing/2014/main" id="{882E30E8-F569-F838-A293-7F6B25047C13}"/>
                  </a:ext>
                </a:extLst>
              </p:cNvPr>
              <p:cNvSpPr txBox="1"/>
              <p:nvPr/>
            </p:nvSpPr>
            <p:spPr>
              <a:xfrm>
                <a:off x="5549091" y="4899086"/>
                <a:ext cx="963725" cy="338554"/>
              </a:xfrm>
              <a:prstGeom prst="rect">
                <a:avLst/>
              </a:prstGeom>
              <a:noFill/>
            </p:spPr>
            <p:txBody>
              <a:bodyPr wrap="none" rtlCol="0">
                <a:spAutoFit/>
              </a:bodyPr>
              <a:lstStyle/>
              <a:p>
                <a:r>
                  <a:rPr lang="en-US" sz="1600" dirty="0">
                    <a:latin typeface="Amazon Ember" panose="02000000000000000000" pitchFamily="2" charset="0"/>
                    <a:ea typeface="Amazon Ember" panose="02000000000000000000" pitchFamily="2" charset="0"/>
                    <a:cs typeface="Amazon Ember Light" panose="020B0403020204020204" pitchFamily="34" charset="0"/>
                  </a:rPr>
                  <a:t>IAM role</a:t>
                </a:r>
              </a:p>
            </p:txBody>
          </p:sp>
          <p:sp>
            <p:nvSpPr>
              <p:cNvPr id="76" name="TextBox 75">
                <a:extLst>
                  <a:ext uri="{FF2B5EF4-FFF2-40B4-BE49-F238E27FC236}">
                    <a16:creationId xmlns:a16="http://schemas.microsoft.com/office/drawing/2014/main" id="{0A2E699F-41A8-6A7F-8528-98F44CAAAD82}"/>
                  </a:ext>
                </a:extLst>
              </p:cNvPr>
              <p:cNvSpPr txBox="1"/>
              <p:nvPr/>
            </p:nvSpPr>
            <p:spPr>
              <a:xfrm>
                <a:off x="4565268" y="5544880"/>
                <a:ext cx="2149914"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Lambda function triggered</a:t>
                </a:r>
              </a:p>
            </p:txBody>
          </p:sp>
        </p:grpSp>
        <p:sp>
          <p:nvSpPr>
            <p:cNvPr id="40" name="Oval 39">
              <a:extLst>
                <a:ext uri="{FF2B5EF4-FFF2-40B4-BE49-F238E27FC236}">
                  <a16:creationId xmlns:a16="http://schemas.microsoft.com/office/drawing/2014/main" id="{80C81BDD-4D4D-8A19-C708-9FED8602F847}"/>
                </a:ext>
              </a:extLst>
            </p:cNvPr>
            <p:cNvSpPr>
              <a:spLocks noChangeAspect="1"/>
            </p:cNvSpPr>
            <p:nvPr/>
          </p:nvSpPr>
          <p:spPr>
            <a:xfrm>
              <a:off x="1076537" y="5546055"/>
              <a:ext cx="376247" cy="376247"/>
            </a:xfrm>
            <a:prstGeom prst="ellipse">
              <a:avLst/>
            </a:prstGeom>
            <a:solidFill>
              <a:schemeClr val="accent4">
                <a:lumMod val="50000"/>
              </a:schemeClr>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4</a:t>
              </a:r>
            </a:p>
          </p:txBody>
        </p:sp>
        <p:grpSp>
          <p:nvGrpSpPr>
            <p:cNvPr id="41" name="Group 40">
              <a:extLst>
                <a:ext uri="{FF2B5EF4-FFF2-40B4-BE49-F238E27FC236}">
                  <a16:creationId xmlns:a16="http://schemas.microsoft.com/office/drawing/2014/main" id="{E5E7EC02-C99D-A9D8-DE38-9F7E7CEC6591}"/>
                </a:ext>
              </a:extLst>
            </p:cNvPr>
            <p:cNvGrpSpPr/>
            <p:nvPr/>
          </p:nvGrpSpPr>
          <p:grpSpPr>
            <a:xfrm>
              <a:off x="8234838" y="4282844"/>
              <a:ext cx="2138872" cy="1828973"/>
              <a:chOff x="8198557" y="4282844"/>
              <a:chExt cx="2138872" cy="1828973"/>
            </a:xfrm>
          </p:grpSpPr>
          <p:sp>
            <p:nvSpPr>
              <p:cNvPr id="69" name="TextBox 68">
                <a:extLst>
                  <a:ext uri="{FF2B5EF4-FFF2-40B4-BE49-F238E27FC236}">
                    <a16:creationId xmlns:a16="http://schemas.microsoft.com/office/drawing/2014/main" id="{A2E2EC6E-6748-3A53-1D93-066845273B79}"/>
                  </a:ext>
                </a:extLst>
              </p:cNvPr>
              <p:cNvSpPr txBox="1"/>
              <p:nvPr/>
            </p:nvSpPr>
            <p:spPr>
              <a:xfrm>
                <a:off x="8577106" y="5527042"/>
                <a:ext cx="1760323"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EC2 instances started</a:t>
                </a:r>
              </a:p>
            </p:txBody>
          </p:sp>
          <p:sp>
            <p:nvSpPr>
              <p:cNvPr id="70" name="Oval 69">
                <a:extLst>
                  <a:ext uri="{FF2B5EF4-FFF2-40B4-BE49-F238E27FC236}">
                    <a16:creationId xmlns:a16="http://schemas.microsoft.com/office/drawing/2014/main" id="{61323FA1-2558-D7F4-4BD6-AC821C8C108F}"/>
                  </a:ext>
                </a:extLst>
              </p:cNvPr>
              <p:cNvSpPr/>
              <p:nvPr/>
            </p:nvSpPr>
            <p:spPr>
              <a:xfrm>
                <a:off x="9130707" y="4282844"/>
                <a:ext cx="740949" cy="706803"/>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Amazon Ember" panose="02000000000000000000" pitchFamily="2" charset="0"/>
                </a:endParaRPr>
              </a:p>
            </p:txBody>
          </p:sp>
          <p:sp>
            <p:nvSpPr>
              <p:cNvPr id="71" name="Oval 70">
                <a:extLst>
                  <a:ext uri="{FF2B5EF4-FFF2-40B4-BE49-F238E27FC236}">
                    <a16:creationId xmlns:a16="http://schemas.microsoft.com/office/drawing/2014/main" id="{63225AAF-1DCB-798D-62C4-5B137F8F7B62}"/>
                  </a:ext>
                </a:extLst>
              </p:cNvPr>
              <p:cNvSpPr>
                <a:spLocks noChangeAspect="1"/>
              </p:cNvSpPr>
              <p:nvPr/>
            </p:nvSpPr>
            <p:spPr>
              <a:xfrm>
                <a:off x="8198557" y="5547373"/>
                <a:ext cx="376247" cy="376247"/>
              </a:xfrm>
              <a:prstGeom prst="ellipse">
                <a:avLst/>
              </a:prstGeom>
              <a:solidFill>
                <a:schemeClr val="accent4">
                  <a:lumMod val="50000"/>
                </a:schemeClr>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6</a:t>
                </a:r>
              </a:p>
            </p:txBody>
          </p:sp>
          <p:sp>
            <p:nvSpPr>
              <p:cNvPr id="72" name="TextBox 71">
                <a:extLst>
                  <a:ext uri="{FF2B5EF4-FFF2-40B4-BE49-F238E27FC236}">
                    <a16:creationId xmlns:a16="http://schemas.microsoft.com/office/drawing/2014/main" id="{0609D8CC-086E-1E8A-4E64-9847EB3B5BE9}"/>
                  </a:ext>
                </a:extLst>
              </p:cNvPr>
              <p:cNvSpPr txBox="1"/>
              <p:nvPr/>
            </p:nvSpPr>
            <p:spPr>
              <a:xfrm>
                <a:off x="9179619" y="4497745"/>
                <a:ext cx="643125" cy="338554"/>
              </a:xfrm>
              <a:prstGeom prst="rect">
                <a:avLst/>
              </a:prstGeom>
              <a:noFill/>
            </p:spPr>
            <p:txBody>
              <a:bodyPr wrap="none" rtlCol="0">
                <a:spAutoFit/>
              </a:bodyPr>
              <a:lstStyle/>
              <a:p>
                <a:r>
                  <a:rPr lang="en-US" sz="16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Start</a:t>
                </a:r>
              </a:p>
            </p:txBody>
          </p:sp>
        </p:grpSp>
        <p:pic>
          <p:nvPicPr>
            <p:cNvPr id="42" name="Graphic 54">
              <a:extLst>
                <a:ext uri="{FF2B5EF4-FFF2-40B4-BE49-F238E27FC236}">
                  <a16:creationId xmlns:a16="http://schemas.microsoft.com/office/drawing/2014/main" id="{067D801B-DBE8-741D-3CB8-8966028F1BC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585055" y="4292502"/>
              <a:ext cx="788727" cy="742776"/>
            </a:xfrm>
            <a:prstGeom prst="rect">
              <a:avLst/>
            </a:prstGeom>
          </p:spPr>
        </p:pic>
        <p:cxnSp>
          <p:nvCxnSpPr>
            <p:cNvPr id="64" name="Straight Arrow Connector 63">
              <a:extLst>
                <a:ext uri="{FF2B5EF4-FFF2-40B4-BE49-F238E27FC236}">
                  <a16:creationId xmlns:a16="http://schemas.microsoft.com/office/drawing/2014/main" id="{193B9971-3A52-D407-B17E-3A8392D3FB05}"/>
                </a:ext>
              </a:extLst>
            </p:cNvPr>
            <p:cNvCxnSpPr/>
            <p:nvPr/>
          </p:nvCxnSpPr>
          <p:spPr>
            <a:xfrm>
              <a:off x="2675890" y="4723826"/>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cxnSp>
          <p:nvCxnSpPr>
            <p:cNvPr id="65" name="Straight Arrow Connector 64">
              <a:extLst>
                <a:ext uri="{FF2B5EF4-FFF2-40B4-BE49-F238E27FC236}">
                  <a16:creationId xmlns:a16="http://schemas.microsoft.com/office/drawing/2014/main" id="{83F2E8F6-9E04-FD06-376A-F601ABDE6B3C}"/>
                </a:ext>
              </a:extLst>
            </p:cNvPr>
            <p:cNvCxnSpPr/>
            <p:nvPr/>
          </p:nvCxnSpPr>
          <p:spPr>
            <a:xfrm>
              <a:off x="6678220" y="4723826"/>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pic>
          <p:nvPicPr>
            <p:cNvPr id="66" name="Graphic 42">
              <a:extLst>
                <a:ext uri="{FF2B5EF4-FFF2-40B4-BE49-F238E27FC236}">
                  <a16:creationId xmlns:a16="http://schemas.microsoft.com/office/drawing/2014/main" id="{B0D2FC4E-CAAE-5032-0D7F-D4C4EC7D505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237035" y="4754505"/>
              <a:ext cx="820329" cy="772537"/>
            </a:xfrm>
            <a:prstGeom prst="rect">
              <a:avLst/>
            </a:prstGeom>
          </p:spPr>
        </p:pic>
        <p:pic>
          <p:nvPicPr>
            <p:cNvPr id="67" name="Graphic 66">
              <a:extLst>
                <a:ext uri="{FF2B5EF4-FFF2-40B4-BE49-F238E27FC236}">
                  <a16:creationId xmlns:a16="http://schemas.microsoft.com/office/drawing/2014/main" id="{432EA0D2-4607-F8D9-A12F-450BA6A3C05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879766" y="4254249"/>
              <a:ext cx="834271" cy="834271"/>
            </a:xfrm>
            <a:prstGeom prst="rect">
              <a:avLst/>
            </a:prstGeom>
          </p:spPr>
        </p:pic>
        <p:sp>
          <p:nvSpPr>
            <p:cNvPr id="68" name="TextBox 67">
              <a:extLst>
                <a:ext uri="{FF2B5EF4-FFF2-40B4-BE49-F238E27FC236}">
                  <a16:creationId xmlns:a16="http://schemas.microsoft.com/office/drawing/2014/main" id="{1AE10A3B-5E7B-15BC-4476-42973844BC96}"/>
                </a:ext>
              </a:extLst>
            </p:cNvPr>
            <p:cNvSpPr txBox="1"/>
            <p:nvPr/>
          </p:nvSpPr>
          <p:spPr>
            <a:xfrm>
              <a:off x="1288773" y="5403930"/>
              <a:ext cx="1942022" cy="830997"/>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Time-based CloudWatch </a:t>
              </a:r>
              <a:br>
                <a:rPr lang="en-US" sz="1600" dirty="0">
                  <a:latin typeface="Amazon Ember" panose="02000000000000000000" pitchFamily="2" charset="0"/>
                  <a:ea typeface="Amazon Ember" panose="02000000000000000000" pitchFamily="2" charset="0"/>
                  <a:cs typeface="Amazon Ember Light" panose="020B0403020204020204" pitchFamily="34" charset="0"/>
                </a:rPr>
              </a:br>
              <a:r>
                <a:rPr lang="en-US" sz="1600" dirty="0">
                  <a:latin typeface="Amazon Ember" panose="02000000000000000000" pitchFamily="2" charset="0"/>
                  <a:ea typeface="Amazon Ember" panose="02000000000000000000" pitchFamily="2" charset="0"/>
                  <a:cs typeface="Amazon Ember Light" panose="020B0403020204020204" pitchFamily="34" charset="0"/>
                </a:rPr>
                <a:t>event</a:t>
              </a:r>
            </a:p>
          </p:txBody>
        </p:sp>
      </p:grpSp>
    </p:spTree>
    <p:extLst>
      <p:ext uri="{BB962C8B-B14F-4D97-AF65-F5344CB8AC3E}">
        <p14:creationId xmlns:p14="http://schemas.microsoft.com/office/powerpoint/2010/main" val="7333021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10305327" cy="451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Event-based Lambda function example: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Create thumbnail images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43" name="Group 42" descr="diagram showing a user uploading photos to S3, where Lambda is invoked. Details description in the notes below the slide.">
            <a:extLst>
              <a:ext uri="{FF2B5EF4-FFF2-40B4-BE49-F238E27FC236}">
                <a16:creationId xmlns:a16="http://schemas.microsoft.com/office/drawing/2014/main" id="{590A96E6-5633-F154-19B8-A051A0C61C6C}"/>
              </a:ext>
            </a:extLst>
          </p:cNvPr>
          <p:cNvGrpSpPr/>
          <p:nvPr/>
        </p:nvGrpSpPr>
        <p:grpSpPr>
          <a:xfrm>
            <a:off x="1479088" y="1890105"/>
            <a:ext cx="8357226" cy="3782264"/>
            <a:chOff x="1083418" y="1358074"/>
            <a:chExt cx="8752896" cy="4851657"/>
          </a:xfrm>
        </p:grpSpPr>
        <p:pic>
          <p:nvPicPr>
            <p:cNvPr id="44" name="Graphic 38">
              <a:extLst>
                <a:ext uri="{FF2B5EF4-FFF2-40B4-BE49-F238E27FC236}">
                  <a16:creationId xmlns:a16="http://schemas.microsoft.com/office/drawing/2014/main" id="{AEFEDF1B-A140-6E8A-4785-3573623E3E8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216191" y="3995882"/>
              <a:ext cx="1270484" cy="1270484"/>
            </a:xfrm>
            <a:prstGeom prst="rect">
              <a:avLst/>
            </a:prstGeom>
          </p:spPr>
        </p:pic>
        <p:sp>
          <p:nvSpPr>
            <p:cNvPr id="45" name="Freeform 49">
              <a:extLst>
                <a:ext uri="{FF2B5EF4-FFF2-40B4-BE49-F238E27FC236}">
                  <a16:creationId xmlns:a16="http://schemas.microsoft.com/office/drawing/2014/main" id="{9B4B5C50-9213-3A29-53C7-03F53BAC6014}"/>
                </a:ext>
              </a:extLst>
            </p:cNvPr>
            <p:cNvSpPr/>
            <p:nvPr/>
          </p:nvSpPr>
          <p:spPr bwMode="auto">
            <a:xfrm>
              <a:off x="5326920" y="3913339"/>
              <a:ext cx="1451548" cy="377810"/>
            </a:xfrm>
            <a:custGeom>
              <a:avLst/>
              <a:gdLst>
                <a:gd name="connsiteX0" fmla="*/ 1247775 w 1247775"/>
                <a:gd name="connsiteY0" fmla="*/ 400132 h 428707"/>
                <a:gd name="connsiteX1" fmla="*/ 638175 w 1247775"/>
                <a:gd name="connsiteY1" fmla="*/ 82 h 428707"/>
                <a:gd name="connsiteX2" fmla="*/ 0 w 1247775"/>
                <a:gd name="connsiteY2" fmla="*/ 428707 h 428707"/>
              </a:gdLst>
              <a:ahLst/>
              <a:cxnLst>
                <a:cxn ang="0">
                  <a:pos x="connsiteX0" y="connsiteY0"/>
                </a:cxn>
                <a:cxn ang="0">
                  <a:pos x="connsiteX1" y="connsiteY1"/>
                </a:cxn>
                <a:cxn ang="0">
                  <a:pos x="connsiteX2" y="connsiteY2"/>
                </a:cxn>
              </a:cxnLst>
              <a:rect l="l" t="t" r="r" b="b"/>
              <a:pathLst>
                <a:path w="1247775" h="428707">
                  <a:moveTo>
                    <a:pt x="1247775" y="400132"/>
                  </a:moveTo>
                  <a:cubicBezTo>
                    <a:pt x="1046956" y="197726"/>
                    <a:pt x="846137" y="-4680"/>
                    <a:pt x="638175" y="82"/>
                  </a:cubicBezTo>
                  <a:cubicBezTo>
                    <a:pt x="430213" y="4844"/>
                    <a:pt x="215106" y="216775"/>
                    <a:pt x="0" y="428707"/>
                  </a:cubicBezTo>
                </a:path>
              </a:pathLst>
            </a:cu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14">
              <a:extLst>
                <a:ext uri="{FF2B5EF4-FFF2-40B4-BE49-F238E27FC236}">
                  <a16:creationId xmlns:a16="http://schemas.microsoft.com/office/drawing/2014/main" id="{A21413DB-7F3E-BA71-A282-63C90E500F23}"/>
                </a:ext>
              </a:extLst>
            </p:cNvPr>
            <p:cNvSpPr/>
            <p:nvPr/>
          </p:nvSpPr>
          <p:spPr>
            <a:xfrm>
              <a:off x="6422751" y="4199221"/>
              <a:ext cx="1333948" cy="1473798"/>
            </a:xfrm>
            <a:custGeom>
              <a:avLst/>
              <a:gdLst>
                <a:gd name="connsiteX0" fmla="*/ 172123 w 1333948"/>
                <a:gd name="connsiteY0" fmla="*/ 1473798 h 1473798"/>
                <a:gd name="connsiteX1" fmla="*/ 1021977 w 1333948"/>
                <a:gd name="connsiteY1" fmla="*/ 1409252 h 1473798"/>
                <a:gd name="connsiteX2" fmla="*/ 1151068 w 1333948"/>
                <a:gd name="connsiteY2" fmla="*/ 1183341 h 1473798"/>
                <a:gd name="connsiteX3" fmla="*/ 1172584 w 1333948"/>
                <a:gd name="connsiteY3" fmla="*/ 344245 h 1473798"/>
                <a:gd name="connsiteX4" fmla="*/ 1333948 w 1333948"/>
                <a:gd name="connsiteY4" fmla="*/ 53788 h 1473798"/>
                <a:gd name="connsiteX5" fmla="*/ 1129553 w 1333948"/>
                <a:gd name="connsiteY5" fmla="*/ 0 h 1473798"/>
                <a:gd name="connsiteX6" fmla="*/ 677732 w 1333948"/>
                <a:gd name="connsiteY6" fmla="*/ 344245 h 1473798"/>
                <a:gd name="connsiteX7" fmla="*/ 301214 w 1333948"/>
                <a:gd name="connsiteY7" fmla="*/ 268941 h 1473798"/>
                <a:gd name="connsiteX8" fmla="*/ 86061 w 1333948"/>
                <a:gd name="connsiteY8" fmla="*/ 322729 h 1473798"/>
                <a:gd name="connsiteX9" fmla="*/ 0 w 1333948"/>
                <a:gd name="connsiteY9" fmla="*/ 1118795 h 1473798"/>
                <a:gd name="connsiteX10" fmla="*/ 172123 w 1333948"/>
                <a:gd name="connsiteY10" fmla="*/ 1473798 h 1473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3948" h="1473798">
                  <a:moveTo>
                    <a:pt x="172123" y="1473798"/>
                  </a:moveTo>
                  <a:lnTo>
                    <a:pt x="1021977" y="1409252"/>
                  </a:lnTo>
                  <a:lnTo>
                    <a:pt x="1151068" y="1183341"/>
                  </a:lnTo>
                  <a:lnTo>
                    <a:pt x="1172584" y="344245"/>
                  </a:lnTo>
                  <a:lnTo>
                    <a:pt x="1333948" y="53788"/>
                  </a:lnTo>
                  <a:lnTo>
                    <a:pt x="1129553" y="0"/>
                  </a:lnTo>
                  <a:lnTo>
                    <a:pt x="677732" y="344245"/>
                  </a:lnTo>
                  <a:lnTo>
                    <a:pt x="301214" y="268941"/>
                  </a:lnTo>
                  <a:lnTo>
                    <a:pt x="86061" y="322729"/>
                  </a:lnTo>
                  <a:lnTo>
                    <a:pt x="0" y="1118795"/>
                  </a:lnTo>
                  <a:lnTo>
                    <a:pt x="172123" y="1473798"/>
                  </a:lnTo>
                  <a:close/>
                </a:path>
              </a:pathLst>
            </a:cu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47" name="TextBox 46">
              <a:extLst>
                <a:ext uri="{FF2B5EF4-FFF2-40B4-BE49-F238E27FC236}">
                  <a16:creationId xmlns:a16="http://schemas.microsoft.com/office/drawing/2014/main" id="{B5FC3C60-AE58-69B3-A393-8ACCA796E81F}"/>
                </a:ext>
              </a:extLst>
            </p:cNvPr>
            <p:cNvSpPr txBox="1"/>
            <p:nvPr/>
          </p:nvSpPr>
          <p:spPr>
            <a:xfrm>
              <a:off x="4537950" y="3123804"/>
              <a:ext cx="636586" cy="43958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Source</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bucket</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48" name="TextBox 47">
              <a:extLst>
                <a:ext uri="{FF2B5EF4-FFF2-40B4-BE49-F238E27FC236}">
                  <a16:creationId xmlns:a16="http://schemas.microsoft.com/office/drawing/2014/main" id="{AE12EFE7-A4EA-6E93-0585-E79CF7A1F26B}"/>
                </a:ext>
              </a:extLst>
            </p:cNvPr>
            <p:cNvSpPr txBox="1"/>
            <p:nvPr/>
          </p:nvSpPr>
          <p:spPr>
            <a:xfrm>
              <a:off x="4532001" y="5271431"/>
              <a:ext cx="636586" cy="43958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Target</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bucket</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49" name="Oval 48">
              <a:extLst>
                <a:ext uri="{FF2B5EF4-FFF2-40B4-BE49-F238E27FC236}">
                  <a16:creationId xmlns:a16="http://schemas.microsoft.com/office/drawing/2014/main" id="{325806AD-A555-2910-6B03-16D00DF352E9}"/>
                </a:ext>
              </a:extLst>
            </p:cNvPr>
            <p:cNvSpPr>
              <a:spLocks noChangeAspect="1"/>
            </p:cNvSpPr>
            <p:nvPr/>
          </p:nvSpPr>
          <p:spPr>
            <a:xfrm>
              <a:off x="1083418" y="1583451"/>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1</a:t>
              </a:r>
              <a:endParaRPr lang="en-US" b="1" dirty="0">
                <a:solidFill>
                  <a:srgbClr val="F2F2F2"/>
                </a:solidFill>
                <a:latin typeface="Amazon Ember"/>
                <a:ea typeface="Amazon Ember" charset="0"/>
                <a:cs typeface="Amazon Ember" charset="0"/>
              </a:endParaRPr>
            </a:p>
          </p:txBody>
        </p:sp>
        <p:sp>
          <p:nvSpPr>
            <p:cNvPr id="50" name="Oval 49">
              <a:extLst>
                <a:ext uri="{FF2B5EF4-FFF2-40B4-BE49-F238E27FC236}">
                  <a16:creationId xmlns:a16="http://schemas.microsoft.com/office/drawing/2014/main" id="{A90B4397-EE10-FEC6-8780-047287E95D6D}"/>
                </a:ext>
              </a:extLst>
            </p:cNvPr>
            <p:cNvSpPr>
              <a:spLocks noChangeAspect="1"/>
            </p:cNvSpPr>
            <p:nvPr/>
          </p:nvSpPr>
          <p:spPr>
            <a:xfrm>
              <a:off x="6173614" y="1807832"/>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3</a:t>
              </a:r>
              <a:endParaRPr lang="en-US" b="1" dirty="0">
                <a:solidFill>
                  <a:srgbClr val="F2F2F2"/>
                </a:solidFill>
                <a:latin typeface="Amazon Ember"/>
                <a:ea typeface="Amazon Ember" charset="0"/>
                <a:cs typeface="Amazon Ember" charset="0"/>
              </a:endParaRPr>
            </a:p>
          </p:txBody>
        </p:sp>
        <p:sp>
          <p:nvSpPr>
            <p:cNvPr id="51" name="Rectangle 50">
              <a:extLst>
                <a:ext uri="{FF2B5EF4-FFF2-40B4-BE49-F238E27FC236}">
                  <a16:creationId xmlns:a16="http://schemas.microsoft.com/office/drawing/2014/main" id="{14E96C7F-B913-1C6B-5E54-3829047A1BCF}"/>
                </a:ext>
              </a:extLst>
            </p:cNvPr>
            <p:cNvSpPr/>
            <p:nvPr/>
          </p:nvSpPr>
          <p:spPr>
            <a:xfrm>
              <a:off x="5432604" y="3515774"/>
              <a:ext cx="401479" cy="330844"/>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52" name="Rectangle 51">
              <a:extLst>
                <a:ext uri="{FF2B5EF4-FFF2-40B4-BE49-F238E27FC236}">
                  <a16:creationId xmlns:a16="http://schemas.microsoft.com/office/drawing/2014/main" id="{A6E06AB6-2C1C-B238-BE85-403EC31E1CCC}"/>
                </a:ext>
              </a:extLst>
            </p:cNvPr>
            <p:cNvSpPr/>
            <p:nvPr/>
          </p:nvSpPr>
          <p:spPr>
            <a:xfrm>
              <a:off x="9364540" y="3813342"/>
              <a:ext cx="471774" cy="330844"/>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53" name="Rectangle 52">
              <a:extLst>
                <a:ext uri="{FF2B5EF4-FFF2-40B4-BE49-F238E27FC236}">
                  <a16:creationId xmlns:a16="http://schemas.microsoft.com/office/drawing/2014/main" id="{B0497D6A-8A1F-1B28-7017-62838910C377}"/>
                </a:ext>
              </a:extLst>
            </p:cNvPr>
            <p:cNvSpPr/>
            <p:nvPr/>
          </p:nvSpPr>
          <p:spPr>
            <a:xfrm>
              <a:off x="3384051" y="4144187"/>
              <a:ext cx="220980" cy="313318"/>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pic>
          <p:nvPicPr>
            <p:cNvPr id="54" name="Picture 53">
              <a:extLst>
                <a:ext uri="{FF2B5EF4-FFF2-40B4-BE49-F238E27FC236}">
                  <a16:creationId xmlns:a16="http://schemas.microsoft.com/office/drawing/2014/main" id="{AEC8174E-44E3-9A1D-3E55-453278266D44}"/>
                </a:ext>
              </a:extLst>
            </p:cNvPr>
            <p:cNvPicPr>
              <a:picLocks noChangeAspect="1"/>
            </p:cNvPicPr>
            <p:nvPr/>
          </p:nvPicPr>
          <p:blipFill>
            <a:blip r:embed="rId7"/>
            <a:stretch>
              <a:fillRect/>
            </a:stretch>
          </p:blipFill>
          <p:spPr>
            <a:xfrm>
              <a:off x="6711436" y="4266249"/>
              <a:ext cx="991431" cy="1147173"/>
            </a:xfrm>
            <a:prstGeom prst="rect">
              <a:avLst/>
            </a:prstGeom>
            <a:noFill/>
            <a:ln w="12700">
              <a:solidFill>
                <a:schemeClr val="tx1"/>
              </a:solidFill>
            </a:ln>
          </p:spPr>
        </p:pic>
        <p:sp>
          <p:nvSpPr>
            <p:cNvPr id="55" name="TextBox 54">
              <a:extLst>
                <a:ext uri="{FF2B5EF4-FFF2-40B4-BE49-F238E27FC236}">
                  <a16:creationId xmlns:a16="http://schemas.microsoft.com/office/drawing/2014/main" id="{08104B9D-A46D-C060-9584-BBDA4F1D6715}"/>
                </a:ext>
              </a:extLst>
            </p:cNvPr>
            <p:cNvSpPr txBox="1"/>
            <p:nvPr/>
          </p:nvSpPr>
          <p:spPr>
            <a:xfrm>
              <a:off x="7829065" y="4525434"/>
              <a:ext cx="613968" cy="46664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Access</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policy</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56" name="TextBox 55">
              <a:extLst>
                <a:ext uri="{FF2B5EF4-FFF2-40B4-BE49-F238E27FC236}">
                  <a16:creationId xmlns:a16="http://schemas.microsoft.com/office/drawing/2014/main" id="{BD03E44B-9FB2-B0FA-7A32-679C4174A991}"/>
                </a:ext>
              </a:extLst>
            </p:cNvPr>
            <p:cNvSpPr txBox="1"/>
            <p:nvPr/>
          </p:nvSpPr>
          <p:spPr>
            <a:xfrm>
              <a:off x="6637785" y="5571367"/>
              <a:ext cx="766964" cy="46664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Lambda</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function</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57" name="TextBox 56">
              <a:extLst>
                <a:ext uri="{FF2B5EF4-FFF2-40B4-BE49-F238E27FC236}">
                  <a16:creationId xmlns:a16="http://schemas.microsoft.com/office/drawing/2014/main" id="{784DF21C-093E-91EC-2312-2C95B4AAC2EC}"/>
                </a:ext>
              </a:extLst>
            </p:cNvPr>
            <p:cNvSpPr txBox="1"/>
            <p:nvPr/>
          </p:nvSpPr>
          <p:spPr>
            <a:xfrm>
              <a:off x="1567738" y="2587773"/>
              <a:ext cx="425449" cy="278857"/>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1600" dirty="0">
                  <a:solidFill>
                    <a:srgbClr val="000000"/>
                  </a:solidFill>
                </a:rPr>
                <a:t>User</a:t>
              </a:r>
              <a:endParaRPr lang="en-US" sz="1600" dirty="0">
                <a:solidFill>
                  <a:srgbClr val="000000"/>
                </a:solidFill>
                <a:latin typeface="Amazon Ember"/>
              </a:endParaRPr>
            </a:p>
          </p:txBody>
        </p:sp>
        <p:pic>
          <p:nvPicPr>
            <p:cNvPr id="58" name="Picture 57">
              <a:extLst>
                <a:ext uri="{FF2B5EF4-FFF2-40B4-BE49-F238E27FC236}">
                  <a16:creationId xmlns:a16="http://schemas.microsoft.com/office/drawing/2014/main" id="{DBBB3E83-66AD-120B-6F6C-4F26BBD0D9F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800000">
              <a:off x="6144276" y="3834205"/>
              <a:ext cx="672682" cy="693486"/>
            </a:xfrm>
            <a:prstGeom prst="rect">
              <a:avLst/>
            </a:prstGeom>
          </p:spPr>
        </p:pic>
        <p:sp>
          <p:nvSpPr>
            <p:cNvPr id="59" name="Oval 58">
              <a:extLst>
                <a:ext uri="{FF2B5EF4-FFF2-40B4-BE49-F238E27FC236}">
                  <a16:creationId xmlns:a16="http://schemas.microsoft.com/office/drawing/2014/main" id="{48C90D8A-5D61-E9C7-CF20-84531B387C66}"/>
                </a:ext>
              </a:extLst>
            </p:cNvPr>
            <p:cNvSpPr>
              <a:spLocks noChangeAspect="1"/>
            </p:cNvSpPr>
            <p:nvPr/>
          </p:nvSpPr>
          <p:spPr>
            <a:xfrm>
              <a:off x="6846788" y="3932906"/>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5</a:t>
              </a:r>
              <a:endParaRPr lang="en-US" b="1" dirty="0">
                <a:solidFill>
                  <a:srgbClr val="F2F2F2"/>
                </a:solidFill>
                <a:latin typeface="Amazon Ember"/>
                <a:ea typeface="Amazon Ember" charset="0"/>
                <a:cs typeface="Amazon Ember" charset="0"/>
              </a:endParaRPr>
            </a:p>
          </p:txBody>
        </p:sp>
        <p:sp>
          <p:nvSpPr>
            <p:cNvPr id="60" name="TextBox 59">
              <a:extLst>
                <a:ext uri="{FF2B5EF4-FFF2-40B4-BE49-F238E27FC236}">
                  <a16:creationId xmlns:a16="http://schemas.microsoft.com/office/drawing/2014/main" id="{B11C8AA1-C5FF-64D9-ED59-81FDC9729B17}"/>
                </a:ext>
              </a:extLst>
            </p:cNvPr>
            <p:cNvSpPr txBox="1"/>
            <p:nvPr/>
          </p:nvSpPr>
          <p:spPr>
            <a:xfrm>
              <a:off x="6570821" y="3027287"/>
              <a:ext cx="1151736" cy="330844"/>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Lambda</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cxnSp>
          <p:nvCxnSpPr>
            <p:cNvPr id="61" name="Straight Arrow Connector 60">
              <a:extLst>
                <a:ext uri="{FF2B5EF4-FFF2-40B4-BE49-F238E27FC236}">
                  <a16:creationId xmlns:a16="http://schemas.microsoft.com/office/drawing/2014/main" id="{8139F082-AA47-A0A8-CB76-1B952A762F04}"/>
                </a:ext>
              </a:extLst>
            </p:cNvPr>
            <p:cNvCxnSpPr/>
            <p:nvPr/>
          </p:nvCxnSpPr>
          <p:spPr>
            <a:xfrm>
              <a:off x="2376126" y="2044533"/>
              <a:ext cx="2305827" cy="0"/>
            </a:xfrm>
            <a:prstGeom prst="straightConnector1">
              <a:avLst/>
            </a:pr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pic>
          <p:nvPicPr>
            <p:cNvPr id="62" name="Picture 61">
              <a:extLst>
                <a:ext uri="{FF2B5EF4-FFF2-40B4-BE49-F238E27FC236}">
                  <a16:creationId xmlns:a16="http://schemas.microsoft.com/office/drawing/2014/main" id="{F503EFA0-CC35-E1D9-9FC6-60C809EA1EE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225620" y="1675210"/>
              <a:ext cx="1311808" cy="912563"/>
            </a:xfrm>
            <a:prstGeom prst="rect">
              <a:avLst/>
            </a:prstGeom>
          </p:spPr>
        </p:pic>
        <p:sp>
          <p:nvSpPr>
            <p:cNvPr id="63" name="Freeform 66">
              <a:extLst>
                <a:ext uri="{FF2B5EF4-FFF2-40B4-BE49-F238E27FC236}">
                  <a16:creationId xmlns:a16="http://schemas.microsoft.com/office/drawing/2014/main" id="{E8607C87-628E-BA83-2C03-2F13AA4A3010}"/>
                </a:ext>
              </a:extLst>
            </p:cNvPr>
            <p:cNvSpPr/>
            <p:nvPr/>
          </p:nvSpPr>
          <p:spPr bwMode="auto">
            <a:xfrm>
              <a:off x="7805826" y="2399223"/>
              <a:ext cx="1195621" cy="2819400"/>
            </a:xfrm>
            <a:custGeom>
              <a:avLst/>
              <a:gdLst>
                <a:gd name="connsiteX0" fmla="*/ 0 w 584200"/>
                <a:gd name="connsiteY0" fmla="*/ 0 h 2819400"/>
                <a:gd name="connsiteX1" fmla="*/ 584200 w 584200"/>
                <a:gd name="connsiteY1" fmla="*/ 0 h 2819400"/>
                <a:gd name="connsiteX2" fmla="*/ 584200 w 584200"/>
                <a:gd name="connsiteY2" fmla="*/ 2819400 h 2819400"/>
                <a:gd name="connsiteX3" fmla="*/ 38100 w 584200"/>
                <a:gd name="connsiteY3" fmla="*/ 2819400 h 2819400"/>
              </a:gdLst>
              <a:ahLst/>
              <a:cxnLst>
                <a:cxn ang="0">
                  <a:pos x="connsiteX0" y="connsiteY0"/>
                </a:cxn>
                <a:cxn ang="0">
                  <a:pos x="connsiteX1" y="connsiteY1"/>
                </a:cxn>
                <a:cxn ang="0">
                  <a:pos x="connsiteX2" y="connsiteY2"/>
                </a:cxn>
                <a:cxn ang="0">
                  <a:pos x="connsiteX3" y="connsiteY3"/>
                </a:cxn>
              </a:cxnLst>
              <a:rect l="l" t="t" r="r" b="b"/>
              <a:pathLst>
                <a:path w="584200" h="2819400">
                  <a:moveTo>
                    <a:pt x="0" y="0"/>
                  </a:moveTo>
                  <a:lnTo>
                    <a:pt x="584200" y="0"/>
                  </a:lnTo>
                  <a:lnTo>
                    <a:pt x="584200" y="2819400"/>
                  </a:lnTo>
                  <a:lnTo>
                    <a:pt x="38100" y="2819400"/>
                  </a:lnTo>
                </a:path>
              </a:pathLst>
            </a:cu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solidFill>
              </a:endParaRPr>
            </a:p>
          </p:txBody>
        </p:sp>
        <p:sp>
          <p:nvSpPr>
            <p:cNvPr id="77" name="Freeform 24">
              <a:extLst>
                <a:ext uri="{FF2B5EF4-FFF2-40B4-BE49-F238E27FC236}">
                  <a16:creationId xmlns:a16="http://schemas.microsoft.com/office/drawing/2014/main" id="{ED93BD45-362F-85F3-8C04-3F1A95BC558F}"/>
                </a:ext>
              </a:extLst>
            </p:cNvPr>
            <p:cNvSpPr/>
            <p:nvPr/>
          </p:nvSpPr>
          <p:spPr>
            <a:xfrm>
              <a:off x="5680585" y="4209155"/>
              <a:ext cx="806823" cy="1387736"/>
            </a:xfrm>
            <a:custGeom>
              <a:avLst/>
              <a:gdLst>
                <a:gd name="connsiteX0" fmla="*/ 215153 w 806823"/>
                <a:gd name="connsiteY0" fmla="*/ 1366221 h 1387736"/>
                <a:gd name="connsiteX1" fmla="*/ 462579 w 806823"/>
                <a:gd name="connsiteY1" fmla="*/ 1387736 h 1387736"/>
                <a:gd name="connsiteX2" fmla="*/ 742277 w 806823"/>
                <a:gd name="connsiteY2" fmla="*/ 720762 h 1387736"/>
                <a:gd name="connsiteX3" fmla="*/ 806823 w 806823"/>
                <a:gd name="connsiteY3" fmla="*/ 193637 h 1387736"/>
                <a:gd name="connsiteX4" fmla="*/ 677731 w 806823"/>
                <a:gd name="connsiteY4" fmla="*/ 0 h 1387736"/>
                <a:gd name="connsiteX5" fmla="*/ 430306 w 806823"/>
                <a:gd name="connsiteY5" fmla="*/ 215153 h 1387736"/>
                <a:gd name="connsiteX6" fmla="*/ 344244 w 806823"/>
                <a:gd name="connsiteY6" fmla="*/ 559397 h 1387736"/>
                <a:gd name="connsiteX7" fmla="*/ 75303 w 806823"/>
                <a:gd name="connsiteY7" fmla="*/ 763793 h 1387736"/>
                <a:gd name="connsiteX8" fmla="*/ 10757 w 806823"/>
                <a:gd name="connsiteY8" fmla="*/ 968188 h 1387736"/>
                <a:gd name="connsiteX9" fmla="*/ 0 w 806823"/>
                <a:gd name="connsiteY9" fmla="*/ 1344706 h 1387736"/>
                <a:gd name="connsiteX10" fmla="*/ 215153 w 806823"/>
                <a:gd name="connsiteY10" fmla="*/ 1366221 h 1387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6823" h="1387736">
                  <a:moveTo>
                    <a:pt x="215153" y="1366221"/>
                  </a:moveTo>
                  <a:lnTo>
                    <a:pt x="462579" y="1387736"/>
                  </a:lnTo>
                  <a:lnTo>
                    <a:pt x="742277" y="720762"/>
                  </a:lnTo>
                  <a:lnTo>
                    <a:pt x="806823" y="193637"/>
                  </a:lnTo>
                  <a:lnTo>
                    <a:pt x="677731" y="0"/>
                  </a:lnTo>
                  <a:lnTo>
                    <a:pt x="430306" y="215153"/>
                  </a:lnTo>
                  <a:lnTo>
                    <a:pt x="344244" y="559397"/>
                  </a:lnTo>
                  <a:lnTo>
                    <a:pt x="75303" y="763793"/>
                  </a:lnTo>
                  <a:lnTo>
                    <a:pt x="10757" y="968188"/>
                  </a:lnTo>
                  <a:lnTo>
                    <a:pt x="0" y="1344706"/>
                  </a:lnTo>
                  <a:lnTo>
                    <a:pt x="215153" y="1366221"/>
                  </a:lnTo>
                  <a:close/>
                </a:path>
              </a:pathLst>
            </a:cu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78" name="Rectangle 77">
              <a:extLst>
                <a:ext uri="{FF2B5EF4-FFF2-40B4-BE49-F238E27FC236}">
                  <a16:creationId xmlns:a16="http://schemas.microsoft.com/office/drawing/2014/main" id="{6C5E73EA-DC1E-02AB-BFB0-76A2B149B5D7}"/>
                </a:ext>
              </a:extLst>
            </p:cNvPr>
            <p:cNvSpPr/>
            <p:nvPr/>
          </p:nvSpPr>
          <p:spPr>
            <a:xfrm>
              <a:off x="5733850" y="4291149"/>
              <a:ext cx="318770" cy="390893"/>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pic>
          <p:nvPicPr>
            <p:cNvPr id="79" name="Picture 78">
              <a:extLst>
                <a:ext uri="{FF2B5EF4-FFF2-40B4-BE49-F238E27FC236}">
                  <a16:creationId xmlns:a16="http://schemas.microsoft.com/office/drawing/2014/main" id="{E020AE89-220B-49BA-C44A-7F9EAEBAEB5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900000">
              <a:off x="5745356" y="3743796"/>
              <a:ext cx="478970" cy="493782"/>
            </a:xfrm>
            <a:prstGeom prst="rect">
              <a:avLst/>
            </a:prstGeom>
          </p:spPr>
        </p:pic>
        <p:pic>
          <p:nvPicPr>
            <p:cNvPr id="80" name="Picture 79">
              <a:extLst>
                <a:ext uri="{FF2B5EF4-FFF2-40B4-BE49-F238E27FC236}">
                  <a16:creationId xmlns:a16="http://schemas.microsoft.com/office/drawing/2014/main" id="{E18984F7-2D88-A6AD-BE13-676FB134866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29649" y="3875473"/>
              <a:ext cx="304201" cy="313609"/>
            </a:xfrm>
            <a:prstGeom prst="rect">
              <a:avLst/>
            </a:prstGeom>
          </p:spPr>
        </p:pic>
        <p:pic>
          <p:nvPicPr>
            <p:cNvPr id="81" name="Picture 80">
              <a:extLst>
                <a:ext uri="{FF2B5EF4-FFF2-40B4-BE49-F238E27FC236}">
                  <a16:creationId xmlns:a16="http://schemas.microsoft.com/office/drawing/2014/main" id="{F1F66DAA-8293-1308-3A3D-04617E30126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5194879" y="4047865"/>
              <a:ext cx="220360" cy="227175"/>
            </a:xfrm>
            <a:prstGeom prst="rect">
              <a:avLst/>
            </a:prstGeom>
          </p:spPr>
        </p:pic>
        <p:sp>
          <p:nvSpPr>
            <p:cNvPr id="82" name="Oval 81">
              <a:extLst>
                <a:ext uri="{FF2B5EF4-FFF2-40B4-BE49-F238E27FC236}">
                  <a16:creationId xmlns:a16="http://schemas.microsoft.com/office/drawing/2014/main" id="{B519BEE9-560C-B24A-AB53-00FC2C92F896}"/>
                </a:ext>
              </a:extLst>
            </p:cNvPr>
            <p:cNvSpPr>
              <a:spLocks noChangeAspect="1"/>
            </p:cNvSpPr>
            <p:nvPr/>
          </p:nvSpPr>
          <p:spPr>
            <a:xfrm>
              <a:off x="3857358" y="1853242"/>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2</a:t>
              </a:r>
              <a:endParaRPr lang="en-US" b="1" dirty="0">
                <a:solidFill>
                  <a:srgbClr val="F2F2F2"/>
                </a:solidFill>
                <a:latin typeface="Amazon Ember"/>
                <a:ea typeface="Amazon Ember" charset="0"/>
                <a:cs typeface="Amazon Ember" charset="0"/>
              </a:endParaRPr>
            </a:p>
          </p:txBody>
        </p:sp>
        <p:pic>
          <p:nvPicPr>
            <p:cNvPr id="83" name="Picture 82">
              <a:extLst>
                <a:ext uri="{FF2B5EF4-FFF2-40B4-BE49-F238E27FC236}">
                  <a16:creationId xmlns:a16="http://schemas.microsoft.com/office/drawing/2014/main" id="{9AFC4CB7-BD2E-3F1F-CB01-7595CEFE437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15067" y="1853242"/>
              <a:ext cx="672682" cy="693486"/>
            </a:xfrm>
            <a:prstGeom prst="rect">
              <a:avLst/>
            </a:prstGeom>
          </p:spPr>
        </p:pic>
        <p:cxnSp>
          <p:nvCxnSpPr>
            <p:cNvPr id="84" name="Straight Arrow Connector 83">
              <a:extLst>
                <a:ext uri="{FF2B5EF4-FFF2-40B4-BE49-F238E27FC236}">
                  <a16:creationId xmlns:a16="http://schemas.microsoft.com/office/drawing/2014/main" id="{AE91A262-C52E-B74F-15AA-37E4D44E1D5A}"/>
                </a:ext>
              </a:extLst>
            </p:cNvPr>
            <p:cNvCxnSpPr/>
            <p:nvPr/>
          </p:nvCxnSpPr>
          <p:spPr>
            <a:xfrm>
              <a:off x="5429649" y="2400639"/>
              <a:ext cx="1221747" cy="0"/>
            </a:xfrm>
            <a:prstGeom prst="straightConnector1">
              <a:avLst/>
            </a:pr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sp>
          <p:nvSpPr>
            <p:cNvPr id="85" name="Rectangle 84">
              <a:extLst>
                <a:ext uri="{FF2B5EF4-FFF2-40B4-BE49-F238E27FC236}">
                  <a16:creationId xmlns:a16="http://schemas.microsoft.com/office/drawing/2014/main" id="{0CCD65D9-9BBE-1B60-A803-189013D5B9A6}"/>
                </a:ext>
              </a:extLst>
            </p:cNvPr>
            <p:cNvSpPr/>
            <p:nvPr/>
          </p:nvSpPr>
          <p:spPr>
            <a:xfrm>
              <a:off x="2653092" y="1358074"/>
              <a:ext cx="7183221" cy="4851657"/>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dirty="0">
                  <a:solidFill>
                    <a:srgbClr val="000000"/>
                  </a:solidFill>
                </a:rPr>
                <a:t>AWS Cloud</a:t>
              </a:r>
              <a:endParaRPr lang="en-US" dirty="0">
                <a:solidFill>
                  <a:srgbClr val="000000"/>
                </a:solidFill>
                <a:latin typeface="Amazon Ember Light" panose="020B0403020204020204"/>
              </a:endParaRPr>
            </a:p>
          </p:txBody>
        </p:sp>
        <p:pic>
          <p:nvPicPr>
            <p:cNvPr id="86" name="Graphic 11">
              <a:extLst>
                <a:ext uri="{FF2B5EF4-FFF2-40B4-BE49-F238E27FC236}">
                  <a16:creationId xmlns:a16="http://schemas.microsoft.com/office/drawing/2014/main" id="{6A232F50-7BB1-09F9-4E8B-B14784063326}"/>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653093" y="1358075"/>
              <a:ext cx="330200" cy="330200"/>
            </a:xfrm>
            <a:prstGeom prst="rect">
              <a:avLst/>
            </a:prstGeom>
          </p:spPr>
        </p:pic>
        <p:pic>
          <p:nvPicPr>
            <p:cNvPr id="87" name="Graphic 38">
              <a:extLst>
                <a:ext uri="{FF2B5EF4-FFF2-40B4-BE49-F238E27FC236}">
                  <a16:creationId xmlns:a16="http://schemas.microsoft.com/office/drawing/2014/main" id="{6AC77143-B82B-8657-C123-FFA838F2E8D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270885" y="1824008"/>
              <a:ext cx="1270484" cy="1270484"/>
            </a:xfrm>
            <a:prstGeom prst="rect">
              <a:avLst/>
            </a:prstGeom>
          </p:spPr>
        </p:pic>
        <p:pic>
          <p:nvPicPr>
            <p:cNvPr id="88" name="Graphic 6">
              <a:extLst>
                <a:ext uri="{FF2B5EF4-FFF2-40B4-BE49-F238E27FC236}">
                  <a16:creationId xmlns:a16="http://schemas.microsoft.com/office/drawing/2014/main" id="{5ADC72F6-DE0E-F8EA-92E2-41226FF1D03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667032" y="1907974"/>
              <a:ext cx="1030148" cy="1030148"/>
            </a:xfrm>
            <a:prstGeom prst="rect">
              <a:avLst/>
            </a:prstGeom>
          </p:spPr>
        </p:pic>
        <p:pic>
          <p:nvPicPr>
            <p:cNvPr id="89" name="Graphic 42">
              <a:extLst>
                <a:ext uri="{FF2B5EF4-FFF2-40B4-BE49-F238E27FC236}">
                  <a16:creationId xmlns:a16="http://schemas.microsoft.com/office/drawing/2014/main" id="{C345A23D-7270-1576-55EC-3A6C96395DAE}"/>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6542412" y="4634279"/>
              <a:ext cx="933732" cy="933732"/>
            </a:xfrm>
            <a:prstGeom prst="rect">
              <a:avLst/>
            </a:prstGeom>
            <a:solidFill>
              <a:schemeClr val="bg1"/>
            </a:solidFill>
          </p:spPr>
        </p:pic>
        <p:sp>
          <p:nvSpPr>
            <p:cNvPr id="90" name="Rectangle 89">
              <a:extLst>
                <a:ext uri="{FF2B5EF4-FFF2-40B4-BE49-F238E27FC236}">
                  <a16:creationId xmlns:a16="http://schemas.microsoft.com/office/drawing/2014/main" id="{12A0A105-0307-2918-8AD2-AE0117CE04CA}"/>
                </a:ext>
              </a:extLst>
            </p:cNvPr>
            <p:cNvSpPr/>
            <p:nvPr/>
          </p:nvSpPr>
          <p:spPr>
            <a:xfrm>
              <a:off x="8429263" y="3192709"/>
              <a:ext cx="1151736" cy="5911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1" name="Graphic 54">
              <a:extLst>
                <a:ext uri="{FF2B5EF4-FFF2-40B4-BE49-F238E27FC236}">
                  <a16:creationId xmlns:a16="http://schemas.microsoft.com/office/drawing/2014/main" id="{BE739787-AAA9-8652-DFCC-2A25FB46F740}"/>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459539" y="3013721"/>
              <a:ext cx="1010242" cy="1010242"/>
            </a:xfrm>
            <a:prstGeom prst="rect">
              <a:avLst/>
            </a:prstGeom>
            <a:noFill/>
          </p:spPr>
        </p:pic>
        <p:sp>
          <p:nvSpPr>
            <p:cNvPr id="92" name="Oval 91">
              <a:extLst>
                <a:ext uri="{FF2B5EF4-FFF2-40B4-BE49-F238E27FC236}">
                  <a16:creationId xmlns:a16="http://schemas.microsoft.com/office/drawing/2014/main" id="{6226A404-90B5-FF22-3899-13773DFC4AE4}"/>
                </a:ext>
              </a:extLst>
            </p:cNvPr>
            <p:cNvSpPr>
              <a:spLocks noChangeAspect="1"/>
            </p:cNvSpPr>
            <p:nvPr/>
          </p:nvSpPr>
          <p:spPr>
            <a:xfrm>
              <a:off x="9311933" y="3072486"/>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4</a:t>
              </a:r>
              <a:endParaRPr lang="en-US" b="1" dirty="0">
                <a:solidFill>
                  <a:srgbClr val="F2F2F2"/>
                </a:solidFill>
                <a:latin typeface="Amazon Ember"/>
                <a:ea typeface="Amazon Ember" charset="0"/>
                <a:cs typeface="Amazon Ember" charset="0"/>
              </a:endParaRPr>
            </a:p>
          </p:txBody>
        </p:sp>
        <p:sp>
          <p:nvSpPr>
            <p:cNvPr id="93" name="TextBox 92">
              <a:extLst>
                <a:ext uri="{FF2B5EF4-FFF2-40B4-BE49-F238E27FC236}">
                  <a16:creationId xmlns:a16="http://schemas.microsoft.com/office/drawing/2014/main" id="{F70BA20D-0968-88E3-EB76-0874AC0D5890}"/>
                </a:ext>
              </a:extLst>
            </p:cNvPr>
            <p:cNvSpPr txBox="1"/>
            <p:nvPr/>
          </p:nvSpPr>
          <p:spPr>
            <a:xfrm>
              <a:off x="8429263" y="3783902"/>
              <a:ext cx="1151736" cy="604670"/>
            </a:xfrm>
            <a:prstGeom prst="rect">
              <a:avLst/>
            </a:prstGeom>
            <a:solidFill>
              <a:schemeClr val="bg1"/>
            </a:solidFill>
          </p:spPr>
          <p:txBody>
            <a:bodyPr wrap="none" lIns="0" tIns="0" rIns="0" bIns="0" rtlCol="0">
              <a:noAutofit/>
            </a:bodyPr>
            <a:lstStyle/>
            <a:p>
              <a:pPr algn="ct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Execution</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role</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grpSp>
    </p:spTree>
    <p:extLst>
      <p:ext uri="{BB962C8B-B14F-4D97-AF65-F5344CB8AC3E}">
        <p14:creationId xmlns:p14="http://schemas.microsoft.com/office/powerpoint/2010/main" val="122780125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10305327" cy="451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quotas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11">
            <a:extLst>
              <a:ext uri="{FF2B5EF4-FFF2-40B4-BE49-F238E27FC236}">
                <a16:creationId xmlns:a16="http://schemas.microsoft.com/office/drawing/2014/main" id="{3163F856-263C-A3F4-B81D-4CA52E583146}"/>
              </a:ext>
            </a:extLst>
          </p:cNvPr>
          <p:cNvSpPr>
            <a:spLocks noGrp="1"/>
          </p:cNvSpPr>
          <p:nvPr>
            <p:ph idx="1"/>
          </p:nvPr>
        </p:nvSpPr>
        <p:spPr>
          <a:xfrm>
            <a:off x="576190" y="1601600"/>
            <a:ext cx="11353800" cy="4127784"/>
          </a:xfrm>
        </p:spPr>
        <p:txBody>
          <a:bodyPr>
            <a:normAutofit/>
          </a:bodyPr>
          <a:lstStyle/>
          <a:p>
            <a:pPr marL="0" indent="0">
              <a:buNone/>
            </a:pPr>
            <a:r>
              <a:rPr lang="en-US" sz="2000" dirty="0">
                <a:latin typeface="Times New Roman" panose="02020603050405020304" pitchFamily="18" charset="0"/>
                <a:cs typeface="Times New Roman" panose="02020603050405020304" pitchFamily="18" charset="0"/>
              </a:rPr>
              <a:t>Soft limits per Region:</a:t>
            </a:r>
          </a:p>
          <a:p>
            <a:r>
              <a:rPr lang="en-US" sz="2000" dirty="0">
                <a:latin typeface="Times New Roman" panose="02020603050405020304" pitchFamily="18" charset="0"/>
                <a:cs typeface="Times New Roman" panose="02020603050405020304" pitchFamily="18" charset="0"/>
              </a:rPr>
              <a:t>Concurrent executions = 1,000</a:t>
            </a:r>
          </a:p>
          <a:p>
            <a:r>
              <a:rPr lang="en-US" sz="2000" dirty="0">
                <a:latin typeface="Times New Roman" panose="02020603050405020304" pitchFamily="18" charset="0"/>
                <a:cs typeface="Times New Roman" panose="02020603050405020304" pitchFamily="18" charset="0"/>
              </a:rPr>
              <a:t>Function and layer storage = 75 GB</a:t>
            </a: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Hard limits for individual functions:</a:t>
            </a:r>
          </a:p>
          <a:p>
            <a:r>
              <a:rPr lang="en-US" sz="2000" dirty="0">
                <a:latin typeface="Times New Roman" panose="02020603050405020304" pitchFamily="18" charset="0"/>
                <a:cs typeface="Times New Roman" panose="02020603050405020304" pitchFamily="18" charset="0"/>
              </a:rPr>
              <a:t>Maximum function memory allocation = 3,008 MB</a:t>
            </a:r>
          </a:p>
          <a:p>
            <a:r>
              <a:rPr lang="en-US" sz="2000" dirty="0">
                <a:latin typeface="Times New Roman" panose="02020603050405020304" pitchFamily="18" charset="0"/>
                <a:cs typeface="Times New Roman" panose="02020603050405020304" pitchFamily="18" charset="0"/>
              </a:rPr>
              <a:t>Function timeout = 15 minutes</a:t>
            </a:r>
          </a:p>
          <a:p>
            <a:r>
              <a:rPr lang="en-US" sz="2000" dirty="0">
                <a:latin typeface="Times New Roman" panose="02020603050405020304" pitchFamily="18" charset="0"/>
                <a:cs typeface="Times New Roman" panose="02020603050405020304" pitchFamily="18" charset="0"/>
              </a:rPr>
              <a:t>Deployment package size = 250 MB unzipped, including layers</a:t>
            </a:r>
          </a:p>
          <a:p>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Additional limits also exist. Details are in the </a:t>
            </a:r>
            <a:r>
              <a:rPr lang="en-US" sz="2000" dirty="0">
                <a:solidFill>
                  <a:schemeClr val="accent4"/>
                </a:solidFill>
                <a:latin typeface="Times New Roman" panose="02020603050405020304" pitchFamily="18" charset="0"/>
                <a:cs typeface="Times New Roman" panose="02020603050405020304" pitchFamily="18" charset="0"/>
                <a:hlinkClick r:id="rId5"/>
              </a:rPr>
              <a:t>AWS Lambda quotas</a:t>
            </a:r>
            <a:r>
              <a:rPr lang="en-US" sz="2000" dirty="0">
                <a:solidFill>
                  <a:schemeClr val="accent4"/>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documentation.</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91485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439334" y="2737950"/>
            <a:ext cx="1068336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Introduction to AWS Elastic Beanstalk</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5905734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Elastic Beanstalk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33271" y="1105536"/>
            <a:ext cx="56566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Elastic Beanstalk</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2">
            <a:extLst>
              <a:ext uri="{FF2B5EF4-FFF2-40B4-BE49-F238E27FC236}">
                <a16:creationId xmlns:a16="http://schemas.microsoft.com/office/drawing/2014/main" id="{18D272B9-B679-D893-9B3F-054BB7716A28}"/>
              </a:ext>
            </a:extLst>
          </p:cNvPr>
          <p:cNvSpPr>
            <a:spLocks noGrp="1"/>
          </p:cNvSpPr>
          <p:nvPr>
            <p:ph idx="1"/>
          </p:nvPr>
        </p:nvSpPr>
        <p:spPr>
          <a:xfrm>
            <a:off x="3697941" y="1575590"/>
            <a:ext cx="8324170" cy="4648788"/>
          </a:xfrm>
        </p:spPr>
        <p:txBody>
          <a:bodyPr>
            <a:normAutofit lnSpcReduction="10000"/>
          </a:bodyPr>
          <a:lstStyle/>
          <a:p>
            <a:r>
              <a:rPr lang="en-US" sz="2400" dirty="0">
                <a:latin typeface="Times New Roman" panose="02020603050405020304" pitchFamily="18" charset="0"/>
                <a:cs typeface="Times New Roman" panose="02020603050405020304" pitchFamily="18" charset="0"/>
              </a:rPr>
              <a:t>An easy way to get </a:t>
            </a:r>
            <a:r>
              <a:rPr lang="en-US" sz="2400" b="1" dirty="0">
                <a:solidFill>
                  <a:schemeClr val="accent5"/>
                </a:solidFill>
                <a:latin typeface="Times New Roman" panose="02020603050405020304" pitchFamily="18" charset="0"/>
                <a:cs typeface="Times New Roman" panose="02020603050405020304" pitchFamily="18" charset="0"/>
              </a:rPr>
              <a:t>web applications </a:t>
            </a:r>
            <a:r>
              <a:rPr lang="en-US" sz="2400" dirty="0">
                <a:latin typeface="Times New Roman" panose="02020603050405020304" pitchFamily="18" charset="0"/>
                <a:cs typeface="Times New Roman" panose="02020603050405020304" pitchFamily="18" charset="0"/>
              </a:rPr>
              <a:t>up and running</a:t>
            </a:r>
          </a:p>
          <a:p>
            <a:pPr lvl="1"/>
            <a:endParaRPr lang="en-US" sz="2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 </a:t>
            </a:r>
            <a:r>
              <a:rPr lang="en-US" sz="2400" b="1" dirty="0">
                <a:solidFill>
                  <a:schemeClr val="accent5"/>
                </a:solidFill>
                <a:latin typeface="Times New Roman" panose="02020603050405020304" pitchFamily="18" charset="0"/>
                <a:cs typeface="Times New Roman" panose="02020603050405020304" pitchFamily="18" charset="0"/>
              </a:rPr>
              <a:t>managed service </a:t>
            </a:r>
            <a:r>
              <a:rPr lang="en-US" sz="2400" dirty="0">
                <a:latin typeface="Times New Roman" panose="02020603050405020304" pitchFamily="18" charset="0"/>
                <a:cs typeface="Times New Roman" panose="02020603050405020304" pitchFamily="18" charset="0"/>
              </a:rPr>
              <a:t>that automatically handles – </a:t>
            </a:r>
            <a:endParaRPr lang="en-US" dirty="0">
              <a:latin typeface="Times New Roman" panose="02020603050405020304" pitchFamily="18" charset="0"/>
              <a:cs typeface="Times New Roman" panose="02020603050405020304" pitchFamily="18" charset="0"/>
            </a:endParaRPr>
          </a:p>
          <a:p>
            <a:pPr lvl="1"/>
            <a:r>
              <a:rPr lang="en-US" sz="2000" dirty="0">
                <a:latin typeface="Times New Roman" panose="02020603050405020304" pitchFamily="18" charset="0"/>
                <a:cs typeface="Times New Roman" panose="02020603050405020304" pitchFamily="18" charset="0"/>
              </a:rPr>
              <a:t>Infrastructure provisioning and configuration</a:t>
            </a:r>
          </a:p>
          <a:p>
            <a:pPr lvl="1"/>
            <a:r>
              <a:rPr lang="en-US" sz="2000" dirty="0">
                <a:latin typeface="Times New Roman" panose="02020603050405020304" pitchFamily="18" charset="0"/>
                <a:cs typeface="Times New Roman" panose="02020603050405020304" pitchFamily="18" charset="0"/>
              </a:rPr>
              <a:t>Deployment</a:t>
            </a:r>
          </a:p>
          <a:p>
            <a:pPr lvl="1"/>
            <a:r>
              <a:rPr lang="en-US" sz="2000" dirty="0">
                <a:latin typeface="Times New Roman" panose="02020603050405020304" pitchFamily="18" charset="0"/>
                <a:cs typeface="Times New Roman" panose="02020603050405020304" pitchFamily="18" charset="0"/>
              </a:rPr>
              <a:t>Load balancing</a:t>
            </a:r>
          </a:p>
          <a:p>
            <a:pPr lvl="1"/>
            <a:r>
              <a:rPr lang="en-US" sz="2000" dirty="0">
                <a:latin typeface="Times New Roman" panose="02020603050405020304" pitchFamily="18" charset="0"/>
                <a:cs typeface="Times New Roman" panose="02020603050405020304" pitchFamily="18" charset="0"/>
              </a:rPr>
              <a:t>Automatic scaling</a:t>
            </a:r>
          </a:p>
          <a:p>
            <a:pPr lvl="1"/>
            <a:r>
              <a:rPr lang="en-US" sz="2000" dirty="0">
                <a:latin typeface="Times New Roman" panose="02020603050405020304" pitchFamily="18" charset="0"/>
                <a:cs typeface="Times New Roman" panose="02020603050405020304" pitchFamily="18" charset="0"/>
              </a:rPr>
              <a:t>Health monitoring</a:t>
            </a:r>
          </a:p>
          <a:p>
            <a:pPr lvl="1"/>
            <a:r>
              <a:rPr lang="en-US" sz="2000" dirty="0">
                <a:latin typeface="Times New Roman" panose="02020603050405020304" pitchFamily="18" charset="0"/>
                <a:cs typeface="Times New Roman" panose="02020603050405020304" pitchFamily="18" charset="0"/>
              </a:rPr>
              <a:t>Analysis and debugging</a:t>
            </a:r>
          </a:p>
          <a:p>
            <a:pPr lvl="1"/>
            <a:r>
              <a:rPr lang="en-US" sz="2000" dirty="0">
                <a:latin typeface="Times New Roman" panose="02020603050405020304" pitchFamily="18" charset="0"/>
                <a:cs typeface="Times New Roman" panose="02020603050405020304" pitchFamily="18" charset="0"/>
              </a:rPr>
              <a:t>Logging</a:t>
            </a:r>
          </a:p>
          <a:p>
            <a:pPr lvl="1"/>
            <a:endParaRPr lang="en-US" sz="2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No additional charge for Elastic Beanstalk</a:t>
            </a:r>
          </a:p>
          <a:p>
            <a:pPr lvl="1"/>
            <a:r>
              <a:rPr lang="en-US" sz="2000" dirty="0">
                <a:latin typeface="Times New Roman" panose="02020603050405020304" pitchFamily="18" charset="0"/>
                <a:cs typeface="Times New Roman" panose="02020603050405020304" pitchFamily="18" charset="0"/>
              </a:rPr>
              <a:t>Pay only for the underlying resources that are used</a:t>
            </a:r>
          </a:p>
        </p:txBody>
      </p:sp>
      <p:sp>
        <p:nvSpPr>
          <p:cNvPr id="5" name="TextBox 4">
            <a:extLst>
              <a:ext uri="{FF2B5EF4-FFF2-40B4-BE49-F238E27FC236}">
                <a16:creationId xmlns:a16="http://schemas.microsoft.com/office/drawing/2014/main" id="{32A43090-6626-B841-ED98-AEFCF9498F98}"/>
              </a:ext>
              <a:ext uri="{C183D7F6-B498-43B3-948B-1728B52AA6E4}">
                <adec:decorative xmlns:adec="http://schemas.microsoft.com/office/drawing/2017/decorative" val="1"/>
              </a:ext>
            </a:extLst>
          </p:cNvPr>
          <p:cNvSpPr txBox="1"/>
          <p:nvPr/>
        </p:nvSpPr>
        <p:spPr>
          <a:xfrm>
            <a:off x="847754" y="3952203"/>
            <a:ext cx="2215020" cy="338859"/>
          </a:xfrm>
          <a:prstGeom prst="rect">
            <a:avLst/>
          </a:prstGeom>
          <a:noFill/>
        </p:spPr>
        <p:txBody>
          <a:bodyPr wrap="square" lIns="0" tIns="0" rIns="0" bIns="0" rtlCol="0" anchor="t">
            <a:noAutofit/>
          </a:bodyPr>
          <a:lstStyle/>
          <a:p>
            <a:pPr algn="ctr"/>
            <a:r>
              <a:rPr lang="en-US" sz="2400" b="1" dirty="0">
                <a:latin typeface="Times New Roman" panose="02020603050405020304" pitchFamily="18" charset="0"/>
                <a:cs typeface="Times New Roman" panose="02020603050405020304" pitchFamily="18" charset="0"/>
              </a:rPr>
              <a:t>AWS Elastic </a:t>
            </a:r>
          </a:p>
          <a:p>
            <a:pPr algn="ctr"/>
            <a:r>
              <a:rPr lang="en-US" sz="2400" b="1" dirty="0">
                <a:latin typeface="Times New Roman" panose="02020603050405020304" pitchFamily="18" charset="0"/>
                <a:cs typeface="Times New Roman" panose="02020603050405020304" pitchFamily="18" charset="0"/>
              </a:rPr>
              <a:t>Beanstalk</a:t>
            </a:r>
          </a:p>
        </p:txBody>
      </p:sp>
      <p:pic>
        <p:nvPicPr>
          <p:cNvPr id="8" name="Graphic 7">
            <a:extLst>
              <a:ext uri="{FF2B5EF4-FFF2-40B4-BE49-F238E27FC236}">
                <a16:creationId xmlns:a16="http://schemas.microsoft.com/office/drawing/2014/main" id="{5E50E013-4936-60E1-CA81-02C5B3ECE611}"/>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02158" y="2467257"/>
            <a:ext cx="1298034" cy="1298034"/>
          </a:xfrm>
          <a:prstGeom prst="rect">
            <a:avLst/>
          </a:prstGeom>
        </p:spPr>
      </p:pic>
    </p:spTree>
    <p:extLst>
      <p:ext uri="{BB962C8B-B14F-4D97-AF65-F5344CB8AC3E}">
        <p14:creationId xmlns:p14="http://schemas.microsoft.com/office/powerpoint/2010/main" val="29727004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Elastic Beanstalk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33271" y="1105536"/>
            <a:ext cx="56566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Elastic Beanstalk deployments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15" name="Content Placeholder 2">
            <a:extLst>
              <a:ext uri="{FF2B5EF4-FFF2-40B4-BE49-F238E27FC236}">
                <a16:creationId xmlns:a16="http://schemas.microsoft.com/office/drawing/2014/main" id="{7C58DA2D-F77F-0B1A-5429-DB3E81238BFC}"/>
              </a:ext>
            </a:extLst>
          </p:cNvPr>
          <p:cNvSpPr>
            <a:spLocks noGrp="1"/>
          </p:cNvSpPr>
          <p:nvPr>
            <p:ph idx="1"/>
          </p:nvPr>
        </p:nvSpPr>
        <p:spPr>
          <a:xfrm>
            <a:off x="418318" y="1696558"/>
            <a:ext cx="5412639" cy="4421394"/>
          </a:xfrm>
        </p:spPr>
        <p:txBody>
          <a:bodyPr>
            <a:normAutofit/>
          </a:bodyPr>
          <a:lstStyle/>
          <a:p>
            <a:r>
              <a:rPr lang="en-US" sz="2200" dirty="0">
                <a:latin typeface="Times New Roman" panose="02020603050405020304" pitchFamily="18" charset="0"/>
                <a:cs typeface="Times New Roman" panose="02020603050405020304" pitchFamily="18" charset="0"/>
              </a:rPr>
              <a:t>It supports web applications written for common platforms </a:t>
            </a:r>
          </a:p>
          <a:p>
            <a:pPr lvl="1"/>
            <a:r>
              <a:rPr lang="en-US" sz="2200" b="1" dirty="0">
                <a:solidFill>
                  <a:schemeClr val="accent5"/>
                </a:solidFill>
                <a:latin typeface="Times New Roman" panose="02020603050405020304" pitchFamily="18" charset="0"/>
                <a:cs typeface="Times New Roman" panose="02020603050405020304" pitchFamily="18" charset="0"/>
              </a:rPr>
              <a:t>Java</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.NET</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PHP</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Node.js</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Python</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Ruby</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Go</a:t>
            </a:r>
            <a:r>
              <a:rPr lang="en-US" sz="2200" dirty="0">
                <a:latin typeface="Times New Roman" panose="02020603050405020304" pitchFamily="18" charset="0"/>
                <a:cs typeface="Times New Roman" panose="02020603050405020304" pitchFamily="18" charset="0"/>
              </a:rPr>
              <a:t>, and </a:t>
            </a:r>
            <a:r>
              <a:rPr lang="en-US" sz="2200" b="1" dirty="0">
                <a:solidFill>
                  <a:schemeClr val="accent5"/>
                </a:solidFill>
                <a:latin typeface="Times New Roman" panose="02020603050405020304" pitchFamily="18" charset="0"/>
                <a:cs typeface="Times New Roman" panose="02020603050405020304" pitchFamily="18" charset="0"/>
              </a:rPr>
              <a:t>Docker</a:t>
            </a:r>
          </a:p>
          <a:p>
            <a:pPr lvl="1"/>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You upload your code</a:t>
            </a:r>
          </a:p>
          <a:p>
            <a:pPr lvl="1"/>
            <a:r>
              <a:rPr lang="en-US" sz="2200" dirty="0">
                <a:latin typeface="Times New Roman" panose="02020603050405020304" pitchFamily="18" charset="0"/>
                <a:cs typeface="Times New Roman" panose="02020603050405020304" pitchFamily="18" charset="0"/>
              </a:rPr>
              <a:t>Elastic Beanstalk automatically handles the deployment</a:t>
            </a:r>
          </a:p>
          <a:p>
            <a:pPr lvl="1"/>
            <a:r>
              <a:rPr lang="en-US" sz="2200" dirty="0">
                <a:latin typeface="Times New Roman" panose="02020603050405020304" pitchFamily="18" charset="0"/>
                <a:cs typeface="Times New Roman" panose="02020603050405020304" pitchFamily="18" charset="0"/>
              </a:rPr>
              <a:t>Deploys on servers such as Apache, NGINX, Passenger, Puma, and Microsoft Internet Information Services (IIS)</a:t>
            </a:r>
          </a:p>
        </p:txBody>
      </p:sp>
      <p:grpSp>
        <p:nvGrpSpPr>
          <p:cNvPr id="16" name="Group 15" descr="diagram shows that aws manages the host, OS, language interpreter, app server, and http server. At the top the diagram shows that &quot;your code&quot; is managed by you.">
            <a:extLst>
              <a:ext uri="{FF2B5EF4-FFF2-40B4-BE49-F238E27FC236}">
                <a16:creationId xmlns:a16="http://schemas.microsoft.com/office/drawing/2014/main" id="{D1BB0438-12A3-2469-C902-DFF475392718}"/>
              </a:ext>
            </a:extLst>
          </p:cNvPr>
          <p:cNvGrpSpPr/>
          <p:nvPr/>
        </p:nvGrpSpPr>
        <p:grpSpPr>
          <a:xfrm>
            <a:off x="6149883" y="2471552"/>
            <a:ext cx="5412639" cy="2644013"/>
            <a:chOff x="3158315" y="3048623"/>
            <a:chExt cx="5766477" cy="2644013"/>
          </a:xfrm>
        </p:grpSpPr>
        <p:pic>
          <p:nvPicPr>
            <p:cNvPr id="21" name="Picture 20">
              <a:extLst>
                <a:ext uri="{FF2B5EF4-FFF2-40B4-BE49-F238E27FC236}">
                  <a16:creationId xmlns:a16="http://schemas.microsoft.com/office/drawing/2014/main" id="{21D57736-47E3-3866-216A-441DB0CED8C5}"/>
                </a:ext>
              </a:extLst>
            </p:cNvPr>
            <p:cNvPicPr>
              <a:picLocks noChangeAspect="1"/>
            </p:cNvPicPr>
            <p:nvPr/>
          </p:nvPicPr>
          <p:blipFill>
            <a:blip r:embed="rId5"/>
            <a:stretch>
              <a:fillRect/>
            </a:stretch>
          </p:blipFill>
          <p:spPr>
            <a:xfrm>
              <a:off x="6462643" y="3048623"/>
              <a:ext cx="2462149" cy="2644013"/>
            </a:xfrm>
            <a:prstGeom prst="rect">
              <a:avLst/>
            </a:prstGeom>
          </p:spPr>
        </p:pic>
        <p:sp>
          <p:nvSpPr>
            <p:cNvPr id="22" name="TextBox 21">
              <a:extLst>
                <a:ext uri="{FF2B5EF4-FFF2-40B4-BE49-F238E27FC236}">
                  <a16:creationId xmlns:a16="http://schemas.microsoft.com/office/drawing/2014/main" id="{76B899A6-8046-88FA-C7A6-688EDB497F2A}"/>
                </a:ext>
              </a:extLst>
            </p:cNvPr>
            <p:cNvSpPr txBox="1"/>
            <p:nvPr/>
          </p:nvSpPr>
          <p:spPr>
            <a:xfrm>
              <a:off x="5331735" y="3146519"/>
              <a:ext cx="1091966" cy="338554"/>
            </a:xfrm>
            <a:prstGeom prst="rect">
              <a:avLst/>
            </a:prstGeom>
            <a:noFill/>
          </p:spPr>
          <p:txBody>
            <a:bodyPr wrap="none" rtlCol="0">
              <a:spAutoFit/>
            </a:bodyPr>
            <a:lstStyle/>
            <a:p>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Your code</a:t>
              </a:r>
            </a:p>
          </p:txBody>
        </p:sp>
        <p:sp>
          <p:nvSpPr>
            <p:cNvPr id="23" name="TextBox 22">
              <a:extLst>
                <a:ext uri="{FF2B5EF4-FFF2-40B4-BE49-F238E27FC236}">
                  <a16:creationId xmlns:a16="http://schemas.microsoft.com/office/drawing/2014/main" id="{F3049B73-3310-A1CA-773D-16AEB4E7FE64}"/>
                </a:ext>
              </a:extLst>
            </p:cNvPr>
            <p:cNvSpPr txBox="1"/>
            <p:nvPr/>
          </p:nvSpPr>
          <p:spPr>
            <a:xfrm>
              <a:off x="5192744" y="3637660"/>
              <a:ext cx="1330685"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HTTP server</a:t>
              </a:r>
            </a:p>
          </p:txBody>
        </p:sp>
        <p:sp>
          <p:nvSpPr>
            <p:cNvPr id="24" name="TextBox 23">
              <a:extLst>
                <a:ext uri="{FF2B5EF4-FFF2-40B4-BE49-F238E27FC236}">
                  <a16:creationId xmlns:a16="http://schemas.microsoft.com/office/drawing/2014/main" id="{F44491DC-8F03-B8F6-213F-39B43B21F7E6}"/>
                </a:ext>
              </a:extLst>
            </p:cNvPr>
            <p:cNvSpPr txBox="1"/>
            <p:nvPr/>
          </p:nvSpPr>
          <p:spPr>
            <a:xfrm>
              <a:off x="4679783" y="4035099"/>
              <a:ext cx="1811714"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Application server</a:t>
              </a:r>
            </a:p>
          </p:txBody>
        </p:sp>
        <p:sp>
          <p:nvSpPr>
            <p:cNvPr id="27" name="TextBox 26">
              <a:extLst>
                <a:ext uri="{FF2B5EF4-FFF2-40B4-BE49-F238E27FC236}">
                  <a16:creationId xmlns:a16="http://schemas.microsoft.com/office/drawing/2014/main" id="{6BACF8BA-7273-F7F3-F25A-29761D2A13BF}"/>
                </a:ext>
              </a:extLst>
            </p:cNvPr>
            <p:cNvSpPr txBox="1"/>
            <p:nvPr/>
          </p:nvSpPr>
          <p:spPr>
            <a:xfrm>
              <a:off x="4404985" y="4437071"/>
              <a:ext cx="2077813"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Language interpreter</a:t>
              </a:r>
            </a:p>
          </p:txBody>
        </p:sp>
        <p:sp>
          <p:nvSpPr>
            <p:cNvPr id="28" name="TextBox 27">
              <a:extLst>
                <a:ext uri="{FF2B5EF4-FFF2-40B4-BE49-F238E27FC236}">
                  <a16:creationId xmlns:a16="http://schemas.microsoft.com/office/drawing/2014/main" id="{EB0BFD3C-9B5E-C6FB-9C30-198F3D51A6B4}"/>
                </a:ext>
              </a:extLst>
            </p:cNvPr>
            <p:cNvSpPr txBox="1"/>
            <p:nvPr/>
          </p:nvSpPr>
          <p:spPr>
            <a:xfrm>
              <a:off x="4682989" y="4877103"/>
              <a:ext cx="1779654"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Operating system</a:t>
              </a:r>
            </a:p>
          </p:txBody>
        </p:sp>
        <p:sp>
          <p:nvSpPr>
            <p:cNvPr id="29" name="TextBox 28">
              <a:extLst>
                <a:ext uri="{FF2B5EF4-FFF2-40B4-BE49-F238E27FC236}">
                  <a16:creationId xmlns:a16="http://schemas.microsoft.com/office/drawing/2014/main" id="{92B50E0B-124D-5CCB-2FA9-AF9B01F0CD46}"/>
                </a:ext>
              </a:extLst>
            </p:cNvPr>
            <p:cNvSpPr txBox="1"/>
            <p:nvPr/>
          </p:nvSpPr>
          <p:spPr>
            <a:xfrm>
              <a:off x="5817445" y="5219219"/>
              <a:ext cx="606256"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Host</a:t>
              </a:r>
            </a:p>
          </p:txBody>
        </p:sp>
        <p:sp>
          <p:nvSpPr>
            <p:cNvPr id="30" name="Left Brace 29">
              <a:extLst>
                <a:ext uri="{FF2B5EF4-FFF2-40B4-BE49-F238E27FC236}">
                  <a16:creationId xmlns:a16="http://schemas.microsoft.com/office/drawing/2014/main" id="{76FFCEA7-2835-CA81-18BF-BE8A5DBDAE22}"/>
                </a:ext>
              </a:extLst>
            </p:cNvPr>
            <p:cNvSpPr/>
            <p:nvPr/>
          </p:nvSpPr>
          <p:spPr>
            <a:xfrm>
              <a:off x="4023800" y="3726293"/>
              <a:ext cx="655983" cy="1761076"/>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1" name="Left Brace 30">
              <a:extLst>
                <a:ext uri="{FF2B5EF4-FFF2-40B4-BE49-F238E27FC236}">
                  <a16:creationId xmlns:a16="http://schemas.microsoft.com/office/drawing/2014/main" id="{389933D6-6D90-CBCD-B873-4FA959431E80}"/>
                </a:ext>
              </a:extLst>
            </p:cNvPr>
            <p:cNvSpPr/>
            <p:nvPr/>
          </p:nvSpPr>
          <p:spPr>
            <a:xfrm>
              <a:off x="4028542" y="3136813"/>
              <a:ext cx="655983" cy="526062"/>
            </a:xfrm>
            <a:prstGeom prst="leftBrace">
              <a:avLst/>
            </a:prstGeom>
            <a:ln w="28575">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b="1" dirty="0">
                <a:solidFill>
                  <a:schemeClr val="accent5"/>
                </a:solidFill>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5663077D-5460-3F90-AB46-7153201EFDC8}"/>
                </a:ext>
              </a:extLst>
            </p:cNvPr>
            <p:cNvSpPr txBox="1"/>
            <p:nvPr/>
          </p:nvSpPr>
          <p:spPr>
            <a:xfrm>
              <a:off x="3158315" y="4388897"/>
              <a:ext cx="949299" cy="584775"/>
            </a:xfrm>
            <a:prstGeom prst="rect">
              <a:avLst/>
            </a:prstGeom>
            <a:noFill/>
          </p:spPr>
          <p:txBody>
            <a:bodyPr wrap="none" rtlCol="0">
              <a:spAutoFit/>
            </a:bodyPr>
            <a:lstStyle/>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AWS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manages</a:t>
              </a:r>
            </a:p>
          </p:txBody>
        </p:sp>
        <p:sp>
          <p:nvSpPr>
            <p:cNvPr id="33" name="TextBox 32">
              <a:extLst>
                <a:ext uri="{FF2B5EF4-FFF2-40B4-BE49-F238E27FC236}">
                  <a16:creationId xmlns:a16="http://schemas.microsoft.com/office/drawing/2014/main" id="{9E0CADAD-67EA-270A-FA3D-63D4AB708571}"/>
                </a:ext>
              </a:extLst>
            </p:cNvPr>
            <p:cNvSpPr txBox="1"/>
            <p:nvPr/>
          </p:nvSpPr>
          <p:spPr>
            <a:xfrm>
              <a:off x="3263768" y="3149979"/>
              <a:ext cx="869149" cy="584775"/>
            </a:xfrm>
            <a:prstGeom prst="rect">
              <a:avLst/>
            </a:prstGeom>
            <a:noFill/>
          </p:spPr>
          <p:txBody>
            <a:bodyPr wrap="none" rtlCol="0">
              <a:spAutoFit/>
            </a:bodyPr>
            <a:lstStyle/>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You </a:t>
              </a:r>
            </a:p>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manage</a:t>
              </a:r>
            </a:p>
          </p:txBody>
        </p:sp>
      </p:grpSp>
    </p:spTree>
    <p:extLst>
      <p:ext uri="{BB962C8B-B14F-4D97-AF65-F5344CB8AC3E}">
        <p14:creationId xmlns:p14="http://schemas.microsoft.com/office/powerpoint/2010/main" val="663261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Elastic Beanstalk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33271" y="1105536"/>
            <a:ext cx="56566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Benefits of Elastic Beanstalk</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8" name="TextBox 7">
            <a:extLst>
              <a:ext uri="{FF2B5EF4-FFF2-40B4-BE49-F238E27FC236}">
                <a16:creationId xmlns:a16="http://schemas.microsoft.com/office/drawing/2014/main" id="{574CBE0F-B12E-932D-E708-96CBDE24155A}"/>
              </a:ext>
            </a:extLst>
          </p:cNvPr>
          <p:cNvSpPr txBox="1"/>
          <p:nvPr/>
        </p:nvSpPr>
        <p:spPr>
          <a:xfrm>
            <a:off x="295953" y="2835416"/>
            <a:ext cx="2690330"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Fast and simple to start using</a:t>
            </a:r>
          </a:p>
        </p:txBody>
      </p:sp>
      <p:sp>
        <p:nvSpPr>
          <p:cNvPr id="10" name="TextBox 9">
            <a:extLst>
              <a:ext uri="{FF2B5EF4-FFF2-40B4-BE49-F238E27FC236}">
                <a16:creationId xmlns:a16="http://schemas.microsoft.com/office/drawing/2014/main" id="{D433E1B5-1A65-038B-3CA6-425485A1EE2A}"/>
              </a:ext>
            </a:extLst>
          </p:cNvPr>
          <p:cNvSpPr txBox="1"/>
          <p:nvPr/>
        </p:nvSpPr>
        <p:spPr>
          <a:xfrm>
            <a:off x="3418383" y="2822441"/>
            <a:ext cx="2304192"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Developer productivity</a:t>
            </a:r>
          </a:p>
        </p:txBody>
      </p:sp>
      <p:sp>
        <p:nvSpPr>
          <p:cNvPr id="11" name="TextBox 10">
            <a:extLst>
              <a:ext uri="{FF2B5EF4-FFF2-40B4-BE49-F238E27FC236}">
                <a16:creationId xmlns:a16="http://schemas.microsoft.com/office/drawing/2014/main" id="{BDACFD64-ECCB-4CC5-A844-4BD405B69919}"/>
              </a:ext>
            </a:extLst>
          </p:cNvPr>
          <p:cNvSpPr txBox="1"/>
          <p:nvPr/>
        </p:nvSpPr>
        <p:spPr>
          <a:xfrm>
            <a:off x="6154675" y="2766799"/>
            <a:ext cx="2304192"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Difficult to outgrow</a:t>
            </a:r>
          </a:p>
        </p:txBody>
      </p:sp>
      <p:sp>
        <p:nvSpPr>
          <p:cNvPr id="34" name="TextBox 33">
            <a:extLst>
              <a:ext uri="{FF2B5EF4-FFF2-40B4-BE49-F238E27FC236}">
                <a16:creationId xmlns:a16="http://schemas.microsoft.com/office/drawing/2014/main" id="{8C0626E7-D691-35B7-079C-D29F392B16F5}"/>
              </a:ext>
            </a:extLst>
          </p:cNvPr>
          <p:cNvSpPr txBox="1"/>
          <p:nvPr/>
        </p:nvSpPr>
        <p:spPr>
          <a:xfrm>
            <a:off x="8890967" y="2698954"/>
            <a:ext cx="2834627"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Complete resource control</a:t>
            </a:r>
          </a:p>
        </p:txBody>
      </p:sp>
      <p:pic>
        <p:nvPicPr>
          <p:cNvPr id="35" name="Picture 34">
            <a:extLst>
              <a:ext uri="{FF2B5EF4-FFF2-40B4-BE49-F238E27FC236}">
                <a16:creationId xmlns:a16="http://schemas.microsoft.com/office/drawing/2014/main" id="{F61E6C71-B2C4-AAA2-F063-6B12A7DF9EB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9380718" y="1882249"/>
            <a:ext cx="1272112" cy="987311"/>
          </a:xfrm>
          <a:prstGeom prst="rect">
            <a:avLst/>
          </a:prstGeom>
        </p:spPr>
      </p:pic>
      <p:pic>
        <p:nvPicPr>
          <p:cNvPr id="36" name="Picture 35">
            <a:extLst>
              <a:ext uri="{FF2B5EF4-FFF2-40B4-BE49-F238E27FC236}">
                <a16:creationId xmlns:a16="http://schemas.microsoft.com/office/drawing/2014/main" id="{8B037471-7041-39DC-8AD1-0D269F4D6907}"/>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6564354" y="1885942"/>
            <a:ext cx="1178403" cy="987311"/>
          </a:xfrm>
          <a:prstGeom prst="rect">
            <a:avLst/>
          </a:prstGeom>
        </p:spPr>
      </p:pic>
      <p:pic>
        <p:nvPicPr>
          <p:cNvPr id="37" name="Picture 36">
            <a:extLst>
              <a:ext uri="{FF2B5EF4-FFF2-40B4-BE49-F238E27FC236}">
                <a16:creationId xmlns:a16="http://schemas.microsoft.com/office/drawing/2014/main" id="{EDA2EDFE-E5EE-A2DD-8A2A-A6ED964E33D4}"/>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3852741" y="1885942"/>
            <a:ext cx="1242648" cy="987311"/>
          </a:xfrm>
          <a:prstGeom prst="rect">
            <a:avLst/>
          </a:prstGeom>
        </p:spPr>
      </p:pic>
      <p:pic>
        <p:nvPicPr>
          <p:cNvPr id="38" name="Picture 37">
            <a:extLst>
              <a:ext uri="{FF2B5EF4-FFF2-40B4-BE49-F238E27FC236}">
                <a16:creationId xmlns:a16="http://schemas.microsoft.com/office/drawing/2014/main" id="{9723B43A-2308-3A72-D5AB-1445601478F5}"/>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1000263" y="1824389"/>
            <a:ext cx="1116793" cy="987310"/>
          </a:xfrm>
          <a:prstGeom prst="rect">
            <a:avLst/>
          </a:prstGeom>
        </p:spPr>
      </p:pic>
      <p:sp>
        <p:nvSpPr>
          <p:cNvPr id="39" name="Rectangle 38">
            <a:extLst>
              <a:ext uri="{FF2B5EF4-FFF2-40B4-BE49-F238E27FC236}">
                <a16:creationId xmlns:a16="http://schemas.microsoft.com/office/drawing/2014/main" id="{F601A7E8-C1FB-F787-E4B6-E50F5225EE74}"/>
              </a:ext>
            </a:extLst>
          </p:cNvPr>
          <p:cNvSpPr/>
          <p:nvPr/>
        </p:nvSpPr>
        <p:spPr>
          <a:xfrm>
            <a:off x="482023" y="3653438"/>
            <a:ext cx="2750290"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Use the AWS Management Console, a </a:t>
            </a:r>
            <a:r>
              <a:rPr lang="en-US" dirty="0" err="1">
                <a:latin typeface="Times New Roman" panose="02020603050405020304" pitchFamily="18" charset="0"/>
                <a:cs typeface="Times New Roman" panose="02020603050405020304" pitchFamily="18" charset="0"/>
              </a:rPr>
              <a:t>Git</a:t>
            </a:r>
            <a:r>
              <a:rPr lang="en-US" dirty="0">
                <a:latin typeface="Times New Roman" panose="02020603050405020304" pitchFamily="18" charset="0"/>
                <a:cs typeface="Times New Roman" panose="02020603050405020304" pitchFamily="18" charset="0"/>
              </a:rPr>
              <a:t> repository, or an integrated development environment (IDE) such as Eclipse or Visual Studio to upload your application</a:t>
            </a:r>
          </a:p>
        </p:txBody>
      </p:sp>
      <p:sp>
        <p:nvSpPr>
          <p:cNvPr id="40" name="Rectangle 39">
            <a:extLst>
              <a:ext uri="{FF2B5EF4-FFF2-40B4-BE49-F238E27FC236}">
                <a16:creationId xmlns:a16="http://schemas.microsoft.com/office/drawing/2014/main" id="{FB78DA56-B341-3179-A599-5D24E2A74DE5}"/>
              </a:ext>
            </a:extLst>
          </p:cNvPr>
          <p:cNvSpPr/>
          <p:nvPr/>
        </p:nvSpPr>
        <p:spPr>
          <a:xfrm>
            <a:off x="3598949" y="3792953"/>
            <a:ext cx="2412108"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by focusing on writing code instead of managing and configuring servers, databases, load balancers, firewalls, and networks</a:t>
            </a:r>
          </a:p>
        </p:txBody>
      </p:sp>
      <p:sp>
        <p:nvSpPr>
          <p:cNvPr id="41" name="Rectangle 40">
            <a:extLst>
              <a:ext uri="{FF2B5EF4-FFF2-40B4-BE49-F238E27FC236}">
                <a16:creationId xmlns:a16="http://schemas.microsoft.com/office/drawing/2014/main" id="{05BC78C4-AE0C-CD33-A5CE-CED22857EAC8}"/>
              </a:ext>
            </a:extLst>
          </p:cNvPr>
          <p:cNvSpPr/>
          <p:nvPr/>
        </p:nvSpPr>
        <p:spPr>
          <a:xfrm>
            <a:off x="6405489" y="3717792"/>
            <a:ext cx="2168885"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With Elastic Beanstalk, your application can handle peaks in workload or traffic while minimizing your costs</a:t>
            </a:r>
          </a:p>
        </p:txBody>
      </p:sp>
      <p:sp>
        <p:nvSpPr>
          <p:cNvPr id="42" name="Rectangle 41">
            <a:extLst>
              <a:ext uri="{FF2B5EF4-FFF2-40B4-BE49-F238E27FC236}">
                <a16:creationId xmlns:a16="http://schemas.microsoft.com/office/drawing/2014/main" id="{A9121DAF-E368-9921-87F4-991E6D4AD65B}"/>
              </a:ext>
            </a:extLst>
          </p:cNvPr>
          <p:cNvSpPr/>
          <p:nvPr/>
        </p:nvSpPr>
        <p:spPr>
          <a:xfrm>
            <a:off x="9212243" y="3792953"/>
            <a:ext cx="2513351" cy="1200329"/>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—such as Amazon EC2 instance type—that are optimal for your application. </a:t>
            </a:r>
          </a:p>
        </p:txBody>
      </p:sp>
    </p:spTree>
    <p:extLst>
      <p:ext uri="{BB962C8B-B14F-4D97-AF65-F5344CB8AC3E}">
        <p14:creationId xmlns:p14="http://schemas.microsoft.com/office/powerpoint/2010/main" val="16281050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915705" y="631060"/>
            <a:ext cx="298364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539237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3" name="TextBox 2">
            <a:extLst>
              <a:ext uri="{FF2B5EF4-FFF2-40B4-BE49-F238E27FC236}">
                <a16:creationId xmlns:a16="http://schemas.microsoft.com/office/drawing/2014/main" id="{FDA7B375-E2A1-8335-386A-CFDC7DEF9CF8}"/>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1066</TotalTime>
  <Words>5809</Words>
  <Application>Microsoft Office PowerPoint</Application>
  <PresentationFormat>Widescreen</PresentationFormat>
  <Paragraphs>1210</Paragraphs>
  <Slides>60</Slides>
  <Notes>2</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60</vt:i4>
      </vt:variant>
    </vt:vector>
  </HeadingPairs>
  <TitlesOfParts>
    <vt:vector size="68" baseType="lpstr">
      <vt:lpstr>Amazon Ember</vt:lpstr>
      <vt:lpstr>Amazon Ember Light</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41</cp:revision>
  <dcterms:created xsi:type="dcterms:W3CDTF">2023-05-27T09:20:30Z</dcterms:created>
  <dcterms:modified xsi:type="dcterms:W3CDTF">2023-07-03T15:53:32Z</dcterms:modified>
</cp:coreProperties>
</file>