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529" r:id="rId3"/>
    <p:sldId id="602" r:id="rId4"/>
    <p:sldId id="559" r:id="rId5"/>
    <p:sldId id="560" r:id="rId6"/>
    <p:sldId id="561" r:id="rId7"/>
    <p:sldId id="562" r:id="rId8"/>
    <p:sldId id="563" r:id="rId9"/>
    <p:sldId id="565" r:id="rId10"/>
    <p:sldId id="564" r:id="rId11"/>
    <p:sldId id="566" r:id="rId12"/>
    <p:sldId id="567" r:id="rId13"/>
    <p:sldId id="568" r:id="rId14"/>
    <p:sldId id="569" r:id="rId15"/>
    <p:sldId id="570" r:id="rId16"/>
    <p:sldId id="571" r:id="rId17"/>
    <p:sldId id="572" r:id="rId18"/>
    <p:sldId id="573" r:id="rId19"/>
    <p:sldId id="574" r:id="rId20"/>
    <p:sldId id="575" r:id="rId21"/>
    <p:sldId id="577" r:id="rId22"/>
    <p:sldId id="578" r:id="rId23"/>
    <p:sldId id="579" r:id="rId24"/>
    <p:sldId id="580" r:id="rId25"/>
    <p:sldId id="581" r:id="rId26"/>
    <p:sldId id="582" r:id="rId27"/>
    <p:sldId id="583" r:id="rId28"/>
    <p:sldId id="584" r:id="rId29"/>
    <p:sldId id="585" r:id="rId30"/>
    <p:sldId id="586" r:id="rId31"/>
    <p:sldId id="587" r:id="rId32"/>
    <p:sldId id="588" r:id="rId33"/>
    <p:sldId id="589" r:id="rId34"/>
    <p:sldId id="590" r:id="rId35"/>
    <p:sldId id="591" r:id="rId36"/>
    <p:sldId id="592" r:id="rId37"/>
    <p:sldId id="593" r:id="rId38"/>
    <p:sldId id="594" r:id="rId39"/>
    <p:sldId id="596" r:id="rId40"/>
    <p:sldId id="597" r:id="rId41"/>
    <p:sldId id="598" r:id="rId42"/>
    <p:sldId id="600" r:id="rId43"/>
    <p:sldId id="601" r:id="rId44"/>
    <p:sldId id="32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p:scale>
          <a:sx n="94" d="100"/>
          <a:sy n="94" d="100"/>
        </p:scale>
        <p:origin x="-101" y="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089466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22982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34526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446834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64454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84193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085613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02817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848050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084627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633051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949109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14671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22715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67078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96673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4304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495782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827816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6038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576518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1586517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01334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123482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009116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5335723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980983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2088314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24204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816609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9592671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405143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401276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3758579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3422654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9799591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2758766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8329388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9579514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8295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692771"/>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endParaRPr lang="en-US" sz="16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24A9E1"/>
                </a:solidFill>
                <a:latin typeface="Tajawal Medium" panose="00000600000000000000" pitchFamily="2" charset="-78"/>
                <a:cs typeface="Tajawal Medium" panose="00000600000000000000" pitchFamily="2" charset="-78"/>
              </a:rPr>
              <a:t>Prepared </a:t>
            </a:r>
            <a:r>
              <a:rPr lang="en-US" sz="2800" dirty="0">
                <a:solidFill>
                  <a:srgbClr val="24A9E1"/>
                </a:solidFill>
                <a:latin typeface="Tajawal Medium" panose="00000600000000000000" pitchFamily="2" charset="-78"/>
                <a:cs typeface="Tajawal Medium" panose="00000600000000000000" pitchFamily="2" charset="-78"/>
              </a:rPr>
              <a:t>by 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Lecture 8</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 (part 2)</a:t>
            </a:r>
          </a:p>
        </p:txBody>
      </p:sp>
      <p:sp>
        <p:nvSpPr>
          <p:cNvPr id="15" name="TextBox 14">
            <a:extLst>
              <a:ext uri="{FF2B5EF4-FFF2-40B4-BE49-F238E27FC236}">
                <a16:creationId xmlns=""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a:t>
            </a:r>
            <a:r>
              <a:rPr lang="en-US" sz="2000" dirty="0">
                <a:solidFill>
                  <a:schemeClr val="bg1">
                    <a:lumMod val="50000"/>
                  </a:scheme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latin typeface="Times New Roman" panose="02020603050405020304" pitchFamily="18" charset="0"/>
                <a:cs typeface="Times New Roman" panose="02020603050405020304" pitchFamily="18" charset="0"/>
              </a:rPr>
              <a:t>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
        <p:nvSpPr>
          <p:cNvPr id="17" name="TextBox 16">
            <a:extLst>
              <a:ext uri="{FF2B5EF4-FFF2-40B4-BE49-F238E27FC236}">
                <a16:creationId xmlns="" xmlns:a16="http://schemas.microsoft.com/office/drawing/2014/main" id="{12E89BEF-593F-4C01-87BB-537401430969}"/>
              </a:ext>
            </a:extLst>
          </p:cNvPr>
          <p:cNvSpPr txBox="1"/>
          <p:nvPr/>
        </p:nvSpPr>
        <p:spPr>
          <a:xfrm>
            <a:off x="2017644" y="1928366"/>
            <a:ext cx="9866309" cy="4247317"/>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3468472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7628287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 xmlns:a16="http://schemas.microsoft.com/office/drawing/2014/main" val="222804303"/>
                    </a:ext>
                  </a:extLst>
                </a:gridCol>
                <a:gridCol w="8131875">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From a motivational perspective, a goal is a meaningful objective.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Goals are used for two purposes in most organizations:</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2- Second, goals are an effective control device (control meaning the monitoring by management of how well the organization is performing).</a:t>
                      </a:r>
                      <a:endParaRPr lang="ar-EG" b="0" u="none" dirty="0">
                        <a:solidFill>
                          <a:schemeClr val="tx1"/>
                        </a:solidFill>
                      </a:endParaRPr>
                    </a:p>
                    <a:p>
                      <a:pPr marL="0" indent="0" algn="just">
                        <a:buFont typeface="Wingdings" panose="05000000000000000000" pitchFamily="2" charset="2"/>
                        <a:buNone/>
                      </a:pP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3760876"/>
              </p:ext>
            </p:extLst>
          </p:nvPr>
        </p:nvGraphicFramePr>
        <p:xfrm>
          <a:off x="1838245" y="1979162"/>
          <a:ext cx="9902229" cy="4480560"/>
        </p:xfrm>
        <a:graphic>
          <a:graphicData uri="http://schemas.openxmlformats.org/drawingml/2006/table">
            <a:tbl>
              <a:tblPr firstRow="1" bandRow="1">
                <a:tableStyleId>{5C22544A-7EE6-4342-B048-85BDC9FD1C3A}</a:tableStyleId>
              </a:tblPr>
              <a:tblGrid>
                <a:gridCol w="1770354">
                  <a:extLst>
                    <a:ext uri="{9D8B030D-6E8A-4147-A177-3AD203B41FA5}">
                      <a16:colId xmlns="" xmlns:a16="http://schemas.microsoft.com/office/drawing/2014/main" val="222804303"/>
                    </a:ext>
                  </a:extLst>
                </a:gridCol>
                <a:gridCol w="8131875">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perhaps best describes the role and importance of goal setting in organizations.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People’s degree of pride or disappointment is affected by their self-efficacy, the extent to which they feel that they can still meet their goals even if they failed to do so in the past.</a:t>
                      </a: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25554280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1323439"/>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a:t>
            </a:r>
          </a:p>
          <a:p>
            <a:endParaRPr lang="en-US" sz="2000" b="1" dirty="0">
              <a:solidFill>
                <a:srgbClr val="C1510A"/>
              </a:solidFill>
              <a:effectLst/>
              <a:latin typeface="Helvetica" panose="020B0604020202020204" pitchFamily="34" charset="0"/>
            </a:endParaRP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1651148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 xmlns:a16="http://schemas.microsoft.com/office/drawing/2014/main" val="222804303"/>
                    </a:ext>
                  </a:extLst>
                </a:gridCol>
                <a:gridCol w="8131875">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Goal-Setting Theory</a:t>
                      </a:r>
                    </a:p>
                    <a:p>
                      <a:pPr algn="l"/>
                      <a:endParaRPr lang="en-US" b="1"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provides insights into why and how goals can motivate behavior.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It also helps us understand how different people cope with failure to reach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By setting goals for people in the organization, a manager should be able to influence their behavior.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the original version of goal-setting theory, two specific goal characteristics—</a:t>
                      </a:r>
                      <a:r>
                        <a:rPr lang="en-US" b="1" u="sng" dirty="0">
                          <a:solidFill>
                            <a:schemeClr val="tx1"/>
                          </a:solidFill>
                        </a:rPr>
                        <a:t>goal difficulty </a:t>
                      </a:r>
                      <a:r>
                        <a:rPr lang="en-US" b="0" u="none" dirty="0">
                          <a:solidFill>
                            <a:schemeClr val="tx1"/>
                          </a:solidFill>
                        </a:rPr>
                        <a:t>and </a:t>
                      </a:r>
                      <a:r>
                        <a:rPr lang="en-US" b="1" u="sng" dirty="0">
                          <a:solidFill>
                            <a:schemeClr val="tx1"/>
                          </a:solidFill>
                        </a:rPr>
                        <a:t>goal specificity</a:t>
                      </a:r>
                      <a:r>
                        <a:rPr lang="en-US" b="0" u="none" dirty="0">
                          <a:solidFill>
                            <a:schemeClr val="tx1"/>
                          </a:solidFill>
                        </a:rPr>
                        <a:t>—were expected to </a:t>
                      </a:r>
                      <a:r>
                        <a:rPr lang="en-US" b="1" u="none" dirty="0">
                          <a:solidFill>
                            <a:schemeClr val="tx1"/>
                          </a:solidFill>
                        </a:rPr>
                        <a:t>shape performance</a:t>
                      </a:r>
                      <a:r>
                        <a:rPr lang="en-US" b="0" u="none" dirty="0">
                          <a:solidFill>
                            <a:schemeClr val="tx1"/>
                          </a:solidFill>
                        </a:rPr>
                        <a:t>.</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27194312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Difficulty)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9665952"/>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 xmlns:a16="http://schemas.microsoft.com/office/drawing/2014/main" val="222804303"/>
                    </a:ext>
                  </a:extLst>
                </a:gridCol>
                <a:gridCol w="8131875">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Goal Difficulty</a:t>
                      </a:r>
                    </a:p>
                  </a:txBody>
                  <a:tcPr>
                    <a:noFill/>
                  </a:tcPr>
                </a:tc>
                <a:tc>
                  <a:txBody>
                    <a:bodyPr/>
                    <a:lstStyle/>
                    <a:p>
                      <a:pPr marL="0" indent="0" algn="just">
                        <a:buFont typeface="Wingdings" panose="05000000000000000000" pitchFamily="2" charset="2"/>
                        <a:buNone/>
                      </a:pPr>
                      <a:r>
                        <a:rPr lang="en-US" b="1" u="sng" dirty="0">
                          <a:solidFill>
                            <a:schemeClr val="tx1"/>
                          </a:solidFill>
                        </a:rPr>
                        <a:t>Goal difficulty </a:t>
                      </a:r>
                      <a:r>
                        <a:rPr lang="en-US" b="0" u="none" dirty="0">
                          <a:solidFill>
                            <a:schemeClr val="tx1"/>
                          </a:solidFill>
                        </a:rPr>
                        <a:t>is the extent to which a goal is challenging and requires effort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rgbClr val="C00000"/>
                          </a:solidFill>
                        </a:rPr>
                        <a:t>EX</a:t>
                      </a:r>
                      <a:r>
                        <a:rPr lang="en-US" b="0" u="none" dirty="0">
                          <a:solidFill>
                            <a:schemeClr val="tx1"/>
                          </a:solidFill>
                        </a:rPr>
                        <a:t>. If a new manager asks his or her sales force to increase sales by 300 percent, the group may </a:t>
                      </a:r>
                      <a:r>
                        <a:rPr lang="en-US" b="0" u="none" dirty="0" smtClean="0">
                          <a:solidFill>
                            <a:schemeClr val="tx1"/>
                          </a:solidFill>
                        </a:rPr>
                        <a:t>ridicule his or her charge as laughable </a:t>
                      </a:r>
                      <a:r>
                        <a:rPr lang="en-US" b="0" u="none" dirty="0">
                          <a:solidFill>
                            <a:schemeClr val="tx1"/>
                          </a:solidFill>
                        </a:rPr>
                        <a:t>because they regard it as impossible to reach. A more realistic but still difficult goal—perhaps a 20 percent increase in sales—would probably be a better objective.</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22592655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238683"/>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 xmlns:a16="http://schemas.microsoft.com/office/drawing/2014/main" val="222804303"/>
                    </a:ext>
                  </a:extLst>
                </a:gridCol>
                <a:gridCol w="8131875">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Goal Specificity</a:t>
                      </a:r>
                    </a:p>
                  </a:txBody>
                  <a:tcPr>
                    <a:noFill/>
                  </a:tcPr>
                </a:tc>
                <a:tc>
                  <a:txBody>
                    <a:bodyPr/>
                    <a:lstStyle/>
                    <a:p>
                      <a:pPr marL="0" indent="0" algn="just">
                        <a:buFont typeface="Wingdings" panose="05000000000000000000" pitchFamily="2" charset="2"/>
                        <a:buNone/>
                      </a:pPr>
                      <a:r>
                        <a:rPr lang="en-US" b="1" u="sng" dirty="0">
                          <a:solidFill>
                            <a:schemeClr val="tx1"/>
                          </a:solidFill>
                        </a:rPr>
                        <a:t>Goal specificity </a:t>
                      </a:r>
                      <a:r>
                        <a:rPr lang="en-US" b="0" u="none" dirty="0">
                          <a:solidFill>
                            <a:schemeClr val="tx1"/>
                          </a:solidFill>
                        </a:rPr>
                        <a:t>is the clarity and precision of the goal.</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specificity has been shown to be consistently related to performance.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30321450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 xmlns:a16="http://schemas.microsoft.com/office/drawing/2014/main" id="{B85C8D45-B9E0-4864-A80B-F04C1B1A4642}"/>
              </a:ext>
            </a:extLst>
          </p:cNvPr>
          <p:cNvGrpSpPr/>
          <p:nvPr/>
        </p:nvGrpSpPr>
        <p:grpSpPr>
          <a:xfrm>
            <a:off x="1827783" y="1781831"/>
            <a:ext cx="9764142" cy="4009197"/>
            <a:chOff x="1827783" y="1781831"/>
            <a:chExt cx="9764142" cy="4009197"/>
          </a:xfrm>
        </p:grpSpPr>
        <p:pic>
          <p:nvPicPr>
            <p:cNvPr id="10" name="Picture 9">
              <a:extLst>
                <a:ext uri="{FF2B5EF4-FFF2-40B4-BE49-F238E27FC236}">
                  <a16:creationId xmlns="" xmlns:a16="http://schemas.microsoft.com/office/drawing/2014/main" id="{3E2F949D-2D78-48F2-9C5A-24BBFAFF371F}"/>
                </a:ext>
              </a:extLst>
            </p:cNvPr>
            <p:cNvPicPr>
              <a:picLocks noChangeAspect="1"/>
            </p:cNvPicPr>
            <p:nvPr/>
          </p:nvPicPr>
          <p:blipFill>
            <a:blip r:embed="rId7"/>
            <a:stretch>
              <a:fillRect/>
            </a:stretch>
          </p:blipFill>
          <p:spPr>
            <a:xfrm>
              <a:off x="6096000" y="1781831"/>
              <a:ext cx="5495925" cy="4009197"/>
            </a:xfrm>
            <a:prstGeom prst="rect">
              <a:avLst/>
            </a:prstGeom>
          </p:spPr>
        </p:pic>
        <p:sp>
          <p:nvSpPr>
            <p:cNvPr id="15" name="TextBox 14">
              <a:extLst>
                <a:ext uri="{FF2B5EF4-FFF2-40B4-BE49-F238E27FC236}">
                  <a16:creationId xmlns="" xmlns:a16="http://schemas.microsoft.com/office/drawing/2014/main" id="{510B2327-D222-497E-A2FD-CD86F4EABA6B}"/>
                </a:ext>
              </a:extLst>
            </p:cNvPr>
            <p:cNvSpPr txBox="1"/>
            <p:nvPr/>
          </p:nvSpPr>
          <p:spPr>
            <a:xfrm>
              <a:off x="1827783" y="2756479"/>
              <a:ext cx="4314600" cy="1754326"/>
            </a:xfrm>
            <a:prstGeom prst="rect">
              <a:avLst/>
            </a:prstGeom>
            <a:solidFill>
              <a:srgbClr val="FFC000"/>
            </a:solidFill>
          </p:spPr>
          <p:txBody>
            <a:bodyPr wrap="square">
              <a:spAutoFit/>
            </a:bodyPr>
            <a:lstStyle/>
            <a:p>
              <a:r>
                <a:rPr lang="en-US" i="1" dirty="0"/>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13300298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14023814"/>
              </p:ext>
            </p:extLst>
          </p:nvPr>
        </p:nvGraphicFramePr>
        <p:xfrm>
          <a:off x="1838245" y="1748423"/>
          <a:ext cx="9902229" cy="4206240"/>
        </p:xfrm>
        <a:graphic>
          <a:graphicData uri="http://schemas.openxmlformats.org/drawingml/2006/table">
            <a:tbl>
              <a:tblPr firstRow="1" bandRow="1">
                <a:tableStyleId>{5C22544A-7EE6-4342-B048-85BDC9FD1C3A}</a:tableStyleId>
              </a:tblPr>
              <a:tblGrid>
                <a:gridCol w="2031390">
                  <a:extLst>
                    <a:ext uri="{9D8B030D-6E8A-4147-A177-3AD203B41FA5}">
                      <a16:colId xmlns="" xmlns:a16="http://schemas.microsoft.com/office/drawing/2014/main" val="222804303"/>
                    </a:ext>
                  </a:extLst>
                </a:gridCol>
                <a:gridCol w="7870839">
                  <a:extLst>
                    <a:ext uri="{9D8B030D-6E8A-4147-A177-3AD203B41FA5}">
                      <a16:colId xmlns="" xmlns:a16="http://schemas.microsoft.com/office/drawing/2014/main" val="3102195855"/>
                    </a:ext>
                  </a:extLst>
                </a:gridCol>
              </a:tblGrid>
              <a:tr h="370840">
                <a:tc>
                  <a:txBody>
                    <a:bodyPr/>
                    <a:lstStyle/>
                    <a:p>
                      <a:pPr algn="l"/>
                      <a:r>
                        <a:rPr lang="en-US" b="1" dirty="0">
                          <a:solidFill>
                            <a:schemeClr val="tx1"/>
                          </a:solidFill>
                        </a:rPr>
                        <a:t>expanded model of the goal-setting process</a:t>
                      </a:r>
                    </a:p>
                  </a:txBody>
                  <a:tcPr>
                    <a:noFill/>
                  </a:tcPr>
                </a:tc>
                <a:tc>
                  <a:txBody>
                    <a:bodyPr/>
                    <a:lstStyle/>
                    <a:p>
                      <a:pPr marL="0" indent="0" algn="just">
                        <a:buFont typeface="Wingdings" panose="05000000000000000000" pitchFamily="2" charset="2"/>
                        <a:buNone/>
                      </a:pPr>
                      <a:r>
                        <a:rPr lang="en-US" b="1" u="sng" dirty="0">
                          <a:solidFill>
                            <a:schemeClr val="tx1"/>
                          </a:solidFill>
                        </a:rPr>
                        <a:t>The expanded theory</a:t>
                      </a:r>
                      <a:r>
                        <a:rPr lang="en-US" b="0" u="none" dirty="0">
                          <a:solidFill>
                            <a:schemeClr val="tx1"/>
                          </a:solidFill>
                        </a:rPr>
                        <a:t> argues that goal-directed effort is a function of four goal attributes: difficulty and specificity (previously discussed), and acceptance and commitment</a:t>
                      </a:r>
                      <a:r>
                        <a:rPr lang="en-US" b="1" u="sng" dirty="0">
                          <a:solidFill>
                            <a:schemeClr val="tx1"/>
                          </a:solidFill>
                        </a:rPr>
                        <a:t>.</a:t>
                      </a:r>
                    </a:p>
                    <a:p>
                      <a:pPr marL="0" indent="0" algn="just">
                        <a:buFont typeface="Wingdings" panose="05000000000000000000" pitchFamily="2" charset="2"/>
                        <a:buNone/>
                      </a:pPr>
                      <a:endParaRPr lang="en-US" b="1" u="sng" dirty="0">
                        <a:solidFill>
                          <a:schemeClr val="tx1"/>
                        </a:solidFill>
                      </a:endParaRPr>
                    </a:p>
                    <a:p>
                      <a:pPr marL="285750" indent="-285750" algn="just">
                        <a:buFont typeface="Wingdings" panose="05000000000000000000" pitchFamily="2" charset="2"/>
                        <a:buChar char="§"/>
                      </a:pPr>
                      <a:r>
                        <a:rPr lang="en-US" b="1" u="none" dirty="0">
                          <a:solidFill>
                            <a:schemeClr val="tx1"/>
                          </a:solidFill>
                        </a:rPr>
                        <a:t>Goal acceptance </a:t>
                      </a:r>
                      <a:r>
                        <a:rPr lang="en-US" b="0" u="none" dirty="0">
                          <a:solidFill>
                            <a:schemeClr val="tx1"/>
                          </a:solidFill>
                        </a:rPr>
                        <a:t>is the extent to which a person accepts a goal as his or her own.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Goal commitment </a:t>
                      </a:r>
                      <a:r>
                        <a:rPr lang="en-US" b="0" u="none" dirty="0">
                          <a:solidFill>
                            <a:schemeClr val="tx1"/>
                          </a:solidFill>
                        </a:rPr>
                        <a:t>is the extent to which he or she is personally interested in reaching the goal.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37043698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 xmlns:a16="http://schemas.microsoft.com/office/drawing/2014/main" id="{D4435376-2112-49C5-9A05-D71824B5A20F}"/>
              </a:ext>
            </a:extLst>
          </p:cNvPr>
          <p:cNvPicPr>
            <a:picLocks noChangeAspect="1"/>
          </p:cNvPicPr>
          <p:nvPr/>
        </p:nvPicPr>
        <p:blipFill>
          <a:blip r:embed="rId7"/>
          <a:stretch>
            <a:fillRect/>
          </a:stretch>
        </p:blipFill>
        <p:spPr>
          <a:xfrm>
            <a:off x="5075583" y="2028371"/>
            <a:ext cx="6664891" cy="3848921"/>
          </a:xfrm>
          <a:prstGeom prst="rect">
            <a:avLst/>
          </a:prstGeom>
        </p:spPr>
      </p:pic>
      <p:sp>
        <p:nvSpPr>
          <p:cNvPr id="14" name="TextBox 13">
            <a:extLst>
              <a:ext uri="{FF2B5EF4-FFF2-40B4-BE49-F238E27FC236}">
                <a16:creationId xmlns="" xmlns:a16="http://schemas.microsoft.com/office/drawing/2014/main" id="{54A70803-1C02-4686-95F1-760CA7E5C620}"/>
              </a:ext>
            </a:extLst>
          </p:cNvPr>
          <p:cNvSpPr txBox="1"/>
          <p:nvPr/>
        </p:nvSpPr>
        <p:spPr>
          <a:xfrm>
            <a:off x="1874165" y="1906975"/>
            <a:ext cx="3068896" cy="3970318"/>
          </a:xfrm>
          <a:prstGeom prst="rect">
            <a:avLst/>
          </a:prstGeom>
          <a:noFill/>
        </p:spPr>
        <p:txBody>
          <a:bodyPr wrap="square">
            <a:spAutoFit/>
          </a:bodyPr>
          <a:lstStyle/>
          <a:p>
            <a:r>
              <a:rPr lang="en-US" b="1" i="1" dirty="0"/>
              <a:t>Figure  6.4. The Goal-Setting Theory of Motivation</a:t>
            </a:r>
          </a:p>
          <a:p>
            <a:endParaRPr lang="en-US" b="1" i="1" dirty="0"/>
          </a:p>
          <a:p>
            <a:r>
              <a:rPr lang="en-US" dirty="0"/>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spTree>
    <p:extLst>
      <p:ext uri="{BB962C8B-B14F-4D97-AF65-F5344CB8AC3E}">
        <p14:creationId xmlns:p14="http://schemas.microsoft.com/office/powerpoint/2010/main" val="15129681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2170860"/>
              </p:ext>
            </p:extLst>
          </p:nvPr>
        </p:nvGraphicFramePr>
        <p:xfrm>
          <a:off x="1838245" y="1908425"/>
          <a:ext cx="9902229" cy="4480560"/>
        </p:xfrm>
        <a:graphic>
          <a:graphicData uri="http://schemas.openxmlformats.org/drawingml/2006/table">
            <a:tbl>
              <a:tblPr firstRow="1" bandRow="1">
                <a:tableStyleId>{5C22544A-7EE6-4342-B048-85BDC9FD1C3A}</a:tableStyleId>
              </a:tblPr>
              <a:tblGrid>
                <a:gridCol w="2031390">
                  <a:extLst>
                    <a:ext uri="{9D8B030D-6E8A-4147-A177-3AD203B41FA5}">
                      <a16:colId xmlns="" xmlns:a16="http://schemas.microsoft.com/office/drawing/2014/main" val="222804303"/>
                    </a:ext>
                  </a:extLst>
                </a:gridCol>
                <a:gridCol w="7870839">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i="1" u="sng" dirty="0">
                          <a:solidFill>
                            <a:schemeClr val="tx1"/>
                          </a:solidFill>
                        </a:rPr>
                        <a:t>Management by Objectives (MBO): </a:t>
                      </a:r>
                      <a:r>
                        <a:rPr lang="en-US" b="0" u="none" dirty="0">
                          <a:solidFill>
                            <a:schemeClr val="tx1"/>
                          </a:solidFill>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p>
                      <a:pPr marL="285750" indent="-285750" algn="just">
                        <a:buFont typeface="Wingdings" panose="05000000000000000000" pitchFamily="2" charset="2"/>
                        <a:buChar char="§"/>
                      </a:pPr>
                      <a:endParaRPr lang="en-US" b="0" u="none" dirty="0">
                        <a:solidFill>
                          <a:schemeClr val="tx1"/>
                        </a:solidFill>
                      </a:endParaRP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19536801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37321370"/>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 xmlns:a16="http://schemas.microsoft.com/office/drawing/2014/main" val="222804303"/>
                    </a:ext>
                  </a:extLst>
                </a:gridCol>
                <a:gridCol w="7870839">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manager acts as a counselor and helps ensure that the subordinate develops goals that are verifiable.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For example, </a:t>
                      </a:r>
                      <a:r>
                        <a:rPr lang="en-US" b="0" u="none" dirty="0">
                          <a:solidFill>
                            <a:schemeClr val="tx1"/>
                          </a:solidFill>
                        </a:rPr>
                        <a:t>a goal of “cutting costs by 5 percent” is verifiable, whereas a goal of “doing my best” is not.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2481781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97565439"/>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 xmlns:a16="http://schemas.microsoft.com/office/drawing/2014/main" val="222804303"/>
                    </a:ext>
                  </a:extLst>
                </a:gridCol>
                <a:gridCol w="7870839">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0" u="none" kern="1200" dirty="0" smtClean="0">
                          <a:solidFill>
                            <a:schemeClr val="tx1"/>
                          </a:solidFill>
                          <a:latin typeface="+mn-lt"/>
                          <a:ea typeface="+mn-ea"/>
                          <a:cs typeface="+mn-cs"/>
                        </a:rPr>
                        <a:t>At </a:t>
                      </a:r>
                      <a:r>
                        <a:rPr lang="en-US" sz="1800" b="0" u="none" kern="1200" dirty="0">
                          <a:solidFill>
                            <a:schemeClr val="tx1"/>
                          </a:solidFill>
                          <a:latin typeface="+mn-lt"/>
                          <a:ea typeface="+mn-ea"/>
                          <a:cs typeface="+mn-cs"/>
                        </a:rPr>
                        <a:t>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1701290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68653469"/>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 xmlns:a16="http://schemas.microsoft.com/office/drawing/2014/main" val="222804303"/>
                    </a:ext>
                  </a:extLst>
                </a:gridCol>
                <a:gridCol w="85741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effective performance management is essential in order for rewards to be used effectively. The core of performance management is the actual measurement of the performance of an individual or group. </a:t>
                      </a:r>
                      <a:endParaRPr lang="ar-EG" b="0" u="none" dirty="0">
                        <a:solidFill>
                          <a:schemeClr val="tx1"/>
                        </a:solidFill>
                      </a:endParaRPr>
                    </a:p>
                    <a:p>
                      <a:pPr marL="285750" indent="-285750" algn="just">
                        <a:buFont typeface="Wingdings" panose="05000000000000000000" pitchFamily="2" charset="2"/>
                        <a:buChar char="§"/>
                      </a:pPr>
                      <a:endParaRPr lang="ar-EG"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1" u="sng" kern="1200" dirty="0">
                          <a:solidFill>
                            <a:schemeClr val="tx1"/>
                          </a:solidFill>
                          <a:latin typeface="+mn-lt"/>
                          <a:ea typeface="+mn-ea"/>
                          <a:cs typeface="+mn-cs"/>
                        </a:rPr>
                        <a:t>Performance appraisal :</a:t>
                      </a:r>
                      <a:r>
                        <a:rPr lang="en-US" sz="1800" b="1" i="1" u="none" kern="1200" dirty="0">
                          <a:solidFill>
                            <a:schemeClr val="tx1"/>
                          </a:solidFill>
                          <a:latin typeface="+mn-lt"/>
                          <a:ea typeface="+mn-ea"/>
                          <a:cs typeface="+mn-cs"/>
                        </a:rPr>
                        <a:t>The process of assessing and evaluating an employee’s work behaviors by measurement</a:t>
                      </a:r>
                    </a:p>
                    <a:p>
                      <a:pPr marL="285750" indent="-285750" algn="just">
                        <a:buFont typeface="Wingdings" panose="05000000000000000000" pitchFamily="2" charset="2"/>
                        <a:buChar char="§"/>
                      </a:pPr>
                      <a:endParaRPr lang="en-US" sz="1800" b="1" i="1" u="none" kern="1200" dirty="0">
                        <a:solidFill>
                          <a:schemeClr val="tx1"/>
                        </a:solidFill>
                        <a:latin typeface="+mn-lt"/>
                        <a:ea typeface="+mn-ea"/>
                        <a:cs typeface="+mn-cs"/>
                      </a:endParaRPr>
                    </a:p>
                    <a:p>
                      <a:pPr marL="0" indent="0" algn="just">
                        <a:buFont typeface="Wingdings" panose="05000000000000000000" pitchFamily="2" charset="2"/>
                        <a:buNone/>
                      </a:pPr>
                      <a:r>
                        <a:rPr lang="en-US" sz="1800" b="1" u="sng" kern="1200" dirty="0">
                          <a:solidFill>
                            <a:schemeClr val="tx1"/>
                          </a:solidFill>
                          <a:latin typeface="+mn-lt"/>
                          <a:ea typeface="+mn-ea"/>
                          <a:cs typeface="+mn-cs"/>
                        </a:rPr>
                        <a:t> Performance appraisal is the process by which someone</a:t>
                      </a:r>
                    </a:p>
                    <a:p>
                      <a:pPr marL="342900" indent="-342900" algn="just">
                        <a:buFont typeface="+mj-lt"/>
                        <a:buAutoNum type="arabicPeriod"/>
                      </a:pPr>
                      <a:r>
                        <a:rPr lang="en-US" sz="1800" b="0" u="none" kern="1200" dirty="0">
                          <a:solidFill>
                            <a:schemeClr val="tx1"/>
                          </a:solidFill>
                          <a:latin typeface="+mn-lt"/>
                          <a:ea typeface="+mn-ea"/>
                          <a:cs typeface="+mn-cs"/>
                        </a:rPr>
                        <a:t>evaluates an employee’s work behaviors by measurement and comparison with previously established standards,</a:t>
                      </a:r>
                    </a:p>
                    <a:p>
                      <a:pPr marL="342900" indent="-342900" algn="just">
                        <a:buFont typeface="+mj-lt"/>
                        <a:buAutoNum type="arabicPeriod"/>
                      </a:pPr>
                      <a:r>
                        <a:rPr lang="en-US" sz="1800" b="0" u="none" kern="1200" dirty="0">
                          <a:solidFill>
                            <a:schemeClr val="tx1"/>
                          </a:solidFill>
                          <a:latin typeface="+mn-lt"/>
                          <a:ea typeface="+mn-ea"/>
                          <a:cs typeface="+mn-cs"/>
                        </a:rPr>
                        <a:t>documents the results, and</a:t>
                      </a:r>
                    </a:p>
                    <a:p>
                      <a:pPr marL="342900" indent="-342900" algn="just">
                        <a:buFont typeface="+mj-lt"/>
                        <a:buAutoNum type="arabicPeriod"/>
                      </a:pPr>
                      <a:r>
                        <a:rPr lang="en-US" sz="1800" b="0" u="none" kern="1200" dirty="0">
                          <a:solidFill>
                            <a:schemeClr val="tx1"/>
                          </a:solidFill>
                          <a:latin typeface="+mn-lt"/>
                          <a:ea typeface="+mn-ea"/>
                          <a:cs typeface="+mn-cs"/>
                        </a:rPr>
                        <a:t>communicates the results to the employee.</a:t>
                      </a:r>
                    </a:p>
                    <a:p>
                      <a:pPr marL="0" indent="0" algn="just">
                        <a:buFont typeface="Wingdings" panose="05000000000000000000" pitchFamily="2" charset="2"/>
                        <a:buNone/>
                      </a:pPr>
                      <a:r>
                        <a:rPr lang="en-US" sz="1800" b="0" u="none" kern="1200" dirty="0">
                          <a:solidFill>
                            <a:schemeClr val="tx1"/>
                          </a:solidFill>
                          <a:latin typeface="+mn-lt"/>
                          <a:ea typeface="+mn-ea"/>
                          <a:cs typeface="+mn-cs"/>
                        </a:rPr>
                        <a:t>Performance management comprises the processes and activities involved in performance appraisals.</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452295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74738607"/>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 xmlns:a16="http://schemas.microsoft.com/office/drawing/2014/main" val="222804303"/>
                    </a:ext>
                  </a:extLst>
                </a:gridCol>
                <a:gridCol w="85741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Performance appraisal may serve many purposes. The ability to provide valuable feedback is one critical purpose.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Feedback, in turn, tells the employee where he or she stands in the eyes of the organization. Appraisal results, of course, are also used to decide and justify reward allocations.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Performance evaluations may be used as a starting point for discussions of training, development, and improvement.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Finally, the data produced by the performance appraisal system can be used to forecast future human resource needs, to plan management succession, and to guide other human resource activities such as recruiting, training, and development programs.</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15065799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35870446"/>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 xmlns:a16="http://schemas.microsoft.com/office/drawing/2014/main" val="222804303"/>
                    </a:ext>
                  </a:extLst>
                </a:gridCol>
                <a:gridCol w="85741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It may also show that a person does not have the skills for a certain job and that another person should be recruited to fill that particular role. Other purposes of performance appraisal can be grouped into two broad categories, judgment and development, as shown in Figure 6.5.</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3101876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pSp>
        <p:nvGrpSpPr>
          <p:cNvPr id="13" name="Group 12">
            <a:extLst>
              <a:ext uri="{FF2B5EF4-FFF2-40B4-BE49-F238E27FC236}">
                <a16:creationId xmlns="" xmlns:a16="http://schemas.microsoft.com/office/drawing/2014/main" id="{4365343B-9130-42E4-8F96-9EF23BD50848}"/>
              </a:ext>
            </a:extLst>
          </p:cNvPr>
          <p:cNvGrpSpPr/>
          <p:nvPr/>
        </p:nvGrpSpPr>
        <p:grpSpPr>
          <a:xfrm>
            <a:off x="1739348" y="1883877"/>
            <a:ext cx="9968763" cy="3625102"/>
            <a:chOff x="1739348" y="1883877"/>
            <a:chExt cx="9968763" cy="3625102"/>
          </a:xfrm>
        </p:grpSpPr>
        <p:pic>
          <p:nvPicPr>
            <p:cNvPr id="9" name="Picture 8">
              <a:extLst>
                <a:ext uri="{FF2B5EF4-FFF2-40B4-BE49-F238E27FC236}">
                  <a16:creationId xmlns="" xmlns:a16="http://schemas.microsoft.com/office/drawing/2014/main" id="{6E8B8D95-A78F-4F09-9010-8A03C7052531}"/>
                </a:ext>
              </a:extLst>
            </p:cNvPr>
            <p:cNvPicPr>
              <a:picLocks noChangeAspect="1"/>
            </p:cNvPicPr>
            <p:nvPr/>
          </p:nvPicPr>
          <p:blipFill>
            <a:blip r:embed="rId7"/>
            <a:stretch>
              <a:fillRect/>
            </a:stretch>
          </p:blipFill>
          <p:spPr>
            <a:xfrm>
              <a:off x="5671931" y="1883877"/>
              <a:ext cx="6036180" cy="3625102"/>
            </a:xfrm>
            <a:prstGeom prst="rect">
              <a:avLst/>
            </a:prstGeom>
          </p:spPr>
        </p:pic>
        <p:sp>
          <p:nvSpPr>
            <p:cNvPr id="14" name="TextBox 13">
              <a:extLst>
                <a:ext uri="{FF2B5EF4-FFF2-40B4-BE49-F238E27FC236}">
                  <a16:creationId xmlns="" xmlns:a16="http://schemas.microsoft.com/office/drawing/2014/main" id="{5EB2CED4-7843-4502-B052-17DF11D59CEA}"/>
                </a:ext>
              </a:extLst>
            </p:cNvPr>
            <p:cNvSpPr txBox="1"/>
            <p:nvPr/>
          </p:nvSpPr>
          <p:spPr>
            <a:xfrm>
              <a:off x="1739348" y="2265267"/>
              <a:ext cx="3932583" cy="2862322"/>
            </a:xfrm>
            <a:prstGeom prst="rect">
              <a:avLst/>
            </a:prstGeom>
            <a:solidFill>
              <a:srgbClr val="FFC000"/>
            </a:solidFill>
          </p:spPr>
          <p:txBody>
            <a:bodyPr wrap="square">
              <a:spAutoFit/>
            </a:bodyPr>
            <a:lstStyle/>
            <a:p>
              <a:r>
                <a:rPr lang="en-US" b="1" i="1" dirty="0"/>
                <a:t>Figure 6.5. Purposes of Performance Management</a:t>
              </a:r>
            </a:p>
            <a:p>
              <a:endParaRPr lang="en-US" i="1" dirty="0"/>
            </a:p>
            <a:p>
              <a:r>
                <a:rPr lang="en-US" i="1" dirty="0"/>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6898193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1749369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 xmlns:a16="http://schemas.microsoft.com/office/drawing/2014/main" val="222804303"/>
                    </a:ext>
                  </a:extLst>
                </a:gridCol>
                <a:gridCol w="85741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improved future performance is the intent of the appraisal process, the manager may focus on goals or targets for the employees, on eliminating obstacles or problems that hinder performance, and on future training needs.</a:t>
                      </a: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6754498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23557471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 xmlns:a16="http://schemas.microsoft.com/office/drawing/2014/main" val="222804303"/>
                    </a:ext>
                  </a:extLst>
                </a:gridCol>
                <a:gridCol w="85741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1" u="sng" kern="1200" dirty="0">
                          <a:solidFill>
                            <a:schemeClr val="tx1"/>
                          </a:solidFill>
                          <a:latin typeface="+mn-lt"/>
                          <a:ea typeface="+mn-ea"/>
                          <a:cs typeface="+mn-cs"/>
                        </a:rPr>
                        <a:t>The Appraiser: </a:t>
                      </a:r>
                      <a:r>
                        <a:rPr lang="en-US" sz="1800" b="0" u="none" kern="1200" dirty="0">
                          <a:solidFill>
                            <a:schemeClr val="tx1"/>
                          </a:solidFill>
                          <a:latin typeface="+mn-lt"/>
                          <a:ea typeface="+mn-ea"/>
                          <a:cs typeface="+mn-cs"/>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1" u="sng"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the supervisor may have little firsthand knowledge of the performance of an employee who works alone outside the company premises, such as a salesperson making solo calls on clients or a maintenance person handling equipment problems in the field.</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10822463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20067627"/>
              </p:ext>
            </p:extLst>
          </p:nvPr>
        </p:nvGraphicFramePr>
        <p:xfrm>
          <a:off x="1728418" y="2088715"/>
          <a:ext cx="10291276" cy="4070786"/>
        </p:xfrm>
        <a:graphic>
          <a:graphicData uri="http://schemas.openxmlformats.org/drawingml/2006/table">
            <a:tbl>
              <a:tblPr firstRow="1" bandRow="1">
                <a:tableStyleId>{5C22544A-7EE6-4342-B048-85BDC9FD1C3A}</a:tableStyleId>
              </a:tblPr>
              <a:tblGrid>
                <a:gridCol w="1538900">
                  <a:extLst>
                    <a:ext uri="{9D8B030D-6E8A-4147-A177-3AD203B41FA5}">
                      <a16:colId xmlns="" xmlns:a16="http://schemas.microsoft.com/office/drawing/2014/main" val="222804303"/>
                    </a:ext>
                  </a:extLst>
                </a:gridCol>
                <a:gridCol w="875237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One of the more interesting multi-rater approaches being used in some companies today is something </a:t>
                      </a:r>
                      <a:r>
                        <a:rPr lang="en-US" b="1" u="sng" dirty="0">
                          <a:solidFill>
                            <a:schemeClr val="tx1"/>
                          </a:solidFill>
                        </a:rPr>
                        <a:t>called 360-degree feedback </a:t>
                      </a:r>
                      <a:r>
                        <a:rPr lang="en-US" b="0" u="none" dirty="0">
                          <a:solidFill>
                            <a:schemeClr val="tx1"/>
                          </a:solidFill>
                        </a:rPr>
                        <a:t>(it is also called multi-source feedback).</a:t>
                      </a:r>
                    </a:p>
                    <a:p>
                      <a:pPr marL="285750" indent="-285750" algn="just">
                        <a:buFont typeface="Wingdings" panose="05000000000000000000" pitchFamily="2" charset="2"/>
                        <a:buChar char="§"/>
                      </a:pPr>
                      <a:r>
                        <a:rPr lang="en-US" b="0" u="none" dirty="0">
                          <a:solidFill>
                            <a:schemeClr val="tx1"/>
                          </a:solidFill>
                        </a:rPr>
                        <a:t>This method involves employees receiving performance </a:t>
                      </a:r>
                      <a:r>
                        <a:rPr lang="en-US" b="1" u="sng" dirty="0">
                          <a:solidFill>
                            <a:schemeClr val="tx1"/>
                          </a:solidFill>
                        </a:rPr>
                        <a:t>feedback from those on all “sides” of them in the organization</a:t>
                      </a:r>
                      <a:r>
                        <a:rPr lang="en-US" b="0" u="none" dirty="0">
                          <a:solidFill>
                            <a:schemeClr val="tx1"/>
                          </a:solidFill>
                        </a:rPr>
                        <a:t>—their boss, their colleagues and peers, and their own subordinates. Thus, the feedback comes from all around them, or from 360 degrees.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0" u="none"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72697360-D7CD-4995-90B8-503E175CCB88}"/>
              </a:ext>
            </a:extLst>
          </p:cNvPr>
          <p:cNvSpPr txBox="1"/>
          <p:nvPr/>
        </p:nvSpPr>
        <p:spPr>
          <a:xfrm>
            <a:off x="1874165" y="1373725"/>
            <a:ext cx="9999783"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 The Appraiser: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9913882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4" y="1282438"/>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27478816"/>
              </p:ext>
            </p:extLst>
          </p:nvPr>
        </p:nvGraphicFramePr>
        <p:xfrm>
          <a:off x="1874164" y="2016531"/>
          <a:ext cx="9866309" cy="4070786"/>
        </p:xfrm>
        <a:graphic>
          <a:graphicData uri="http://schemas.openxmlformats.org/drawingml/2006/table">
            <a:tbl>
              <a:tblPr firstRow="1" bandRow="1">
                <a:tableStyleId>{5C22544A-7EE6-4342-B048-85BDC9FD1C3A}</a:tableStyleId>
              </a:tblPr>
              <a:tblGrid>
                <a:gridCol w="1475353">
                  <a:extLst>
                    <a:ext uri="{9D8B030D-6E8A-4147-A177-3AD203B41FA5}">
                      <a16:colId xmlns="" xmlns:a16="http://schemas.microsoft.com/office/drawing/2014/main" val="222804303"/>
                    </a:ext>
                  </a:extLst>
                </a:gridCol>
                <a:gridCol w="8390956">
                  <a:extLst>
                    <a:ext uri="{9D8B030D-6E8A-4147-A177-3AD203B41FA5}">
                      <a16:colId xmlns=""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2- Frequency of the Appraisal: </a:t>
                      </a:r>
                      <a:r>
                        <a:rPr lang="en-US" b="0" u="none" dirty="0">
                          <a:solidFill>
                            <a:schemeClr val="tx1"/>
                          </a:solidFill>
                        </a:rPr>
                        <a:t>Another important issue is the frequency of appraisals.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Several systems for monitoring employee performance on an “as-needed” basis have been proposed as an alternative to the traditional annual system.</a:t>
                      </a:r>
                    </a:p>
                  </a:txBody>
                  <a:tcPr>
                    <a:noFill/>
                  </a:tcPr>
                </a:tc>
                <a:extLst>
                  <a:ext uri="{0D108BD9-81ED-4DB2-BD59-A6C34878D82A}">
                    <a16:rowId xmlns="" xmlns:a16="http://schemas.microsoft.com/office/drawing/2014/main" val="4127977399"/>
                  </a:ext>
                </a:extLst>
              </a:tr>
            </a:tbl>
          </a:graphicData>
        </a:graphic>
      </p:graphicFrame>
    </p:spTree>
    <p:extLst>
      <p:ext uri="{BB962C8B-B14F-4D97-AF65-F5344CB8AC3E}">
        <p14:creationId xmlns:p14="http://schemas.microsoft.com/office/powerpoint/2010/main" val="26113834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959418703"/>
              </p:ext>
            </p:extLst>
          </p:nvPr>
        </p:nvGraphicFramePr>
        <p:xfrm>
          <a:off x="1874164" y="2101510"/>
          <a:ext cx="9866309" cy="2897318"/>
        </p:xfrm>
        <a:graphic>
          <a:graphicData uri="http://schemas.openxmlformats.org/drawingml/2006/table">
            <a:tbl>
              <a:tblPr firstRow="1" bandRow="1">
                <a:tableStyleId>{5C22544A-7EE6-4342-B048-85BDC9FD1C3A}</a:tableStyleId>
              </a:tblPr>
              <a:tblGrid>
                <a:gridCol w="1475353">
                  <a:extLst>
                    <a:ext uri="{9D8B030D-6E8A-4147-A177-3AD203B41FA5}">
                      <a16:colId xmlns="" xmlns:a16="http://schemas.microsoft.com/office/drawing/2014/main" val="222804303"/>
                    </a:ext>
                  </a:extLst>
                </a:gridCol>
                <a:gridCol w="8390956">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rgbClr val="C00000"/>
                          </a:solidFill>
                        </a:rPr>
                        <a:t> For example</a:t>
                      </a:r>
                      <a:r>
                        <a:rPr lang="en-US" b="0" u="none" dirty="0">
                          <a:solidFill>
                            <a:schemeClr val="tx1"/>
                          </a:solidFill>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34024218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57203747"/>
              </p:ext>
            </p:extLst>
          </p:nvPr>
        </p:nvGraphicFramePr>
        <p:xfrm>
          <a:off x="1874164" y="1898376"/>
          <a:ext cx="10198511" cy="3657600"/>
        </p:xfrm>
        <a:graphic>
          <a:graphicData uri="http://schemas.openxmlformats.org/drawingml/2006/table">
            <a:tbl>
              <a:tblPr firstRow="1" bandRow="1">
                <a:tableStyleId>{5C22544A-7EE6-4342-B048-85BDC9FD1C3A}</a:tableStyleId>
              </a:tblPr>
              <a:tblGrid>
                <a:gridCol w="1624311">
                  <a:extLst>
                    <a:ext uri="{9D8B030D-6E8A-4147-A177-3AD203B41FA5}">
                      <a16:colId xmlns="" xmlns:a16="http://schemas.microsoft.com/office/drawing/2014/main" val="222804303"/>
                    </a:ext>
                  </a:extLst>
                </a:gridCol>
                <a:gridCol w="8574200">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3. Measuring Performance: </a:t>
                      </a:r>
                      <a:r>
                        <a:rPr lang="en-US" b="0" u="none" dirty="0">
                          <a:solidFill>
                            <a:schemeClr val="tx1"/>
                          </a:solidFill>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Once the critical performance dimensions are known, the best way(s) of assessing them can be identified.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measurement method provides the information managers use to make decisions about salary adjustment, promotion, transfer, training, and discipline.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2470478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11148647"/>
              </p:ext>
            </p:extLst>
          </p:nvPr>
        </p:nvGraphicFramePr>
        <p:xfrm>
          <a:off x="1874164" y="1898376"/>
          <a:ext cx="10198511" cy="2897318"/>
        </p:xfrm>
        <a:graphic>
          <a:graphicData uri="http://schemas.openxmlformats.org/drawingml/2006/table">
            <a:tbl>
              <a:tblPr firstRow="1" bandRow="1">
                <a:tableStyleId>{5C22544A-7EE6-4342-B048-85BDC9FD1C3A}</a:tableStyleId>
              </a:tblPr>
              <a:tblGrid>
                <a:gridCol w="1624311">
                  <a:extLst>
                    <a:ext uri="{9D8B030D-6E8A-4147-A177-3AD203B41FA5}">
                      <a16:colId xmlns="" xmlns:a16="http://schemas.microsoft.com/office/drawing/2014/main" val="222804303"/>
                    </a:ext>
                  </a:extLst>
                </a:gridCol>
                <a:gridCol w="8574200">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They must not produce ratings that are consistently too lenient or too severe or that all cluster in the middle. They must also be free of perceptual and timing errors.</a:t>
                      </a: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40442523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grpSp>
        <p:nvGrpSpPr>
          <p:cNvPr id="15" name="Group 14">
            <a:extLst>
              <a:ext uri="{FF2B5EF4-FFF2-40B4-BE49-F238E27FC236}">
                <a16:creationId xmlns="" xmlns:a16="http://schemas.microsoft.com/office/drawing/2014/main" id="{773EE1BC-3BDE-463D-BA46-7D7C8C9156D8}"/>
              </a:ext>
            </a:extLst>
          </p:cNvPr>
          <p:cNvGrpSpPr/>
          <p:nvPr/>
        </p:nvGrpSpPr>
        <p:grpSpPr>
          <a:xfrm>
            <a:off x="1754894" y="1764778"/>
            <a:ext cx="9889211" cy="4124325"/>
            <a:chOff x="1874164" y="1779522"/>
            <a:chExt cx="9889211" cy="4124325"/>
          </a:xfrm>
        </p:grpSpPr>
        <p:pic>
          <p:nvPicPr>
            <p:cNvPr id="9" name="Picture 8">
              <a:extLst>
                <a:ext uri="{FF2B5EF4-FFF2-40B4-BE49-F238E27FC236}">
                  <a16:creationId xmlns="" xmlns:a16="http://schemas.microsoft.com/office/drawing/2014/main" id="{5F7B102E-258D-4CC8-B311-D335D817E890}"/>
                </a:ext>
              </a:extLst>
            </p:cNvPr>
            <p:cNvPicPr>
              <a:picLocks noChangeAspect="1"/>
            </p:cNvPicPr>
            <p:nvPr/>
          </p:nvPicPr>
          <p:blipFill>
            <a:blip r:embed="rId7"/>
            <a:stretch>
              <a:fillRect/>
            </a:stretch>
          </p:blipFill>
          <p:spPr>
            <a:xfrm>
              <a:off x="6096000" y="1779522"/>
              <a:ext cx="5667375" cy="4124325"/>
            </a:xfrm>
            <a:prstGeom prst="rect">
              <a:avLst/>
            </a:prstGeom>
          </p:spPr>
        </p:pic>
        <p:sp>
          <p:nvSpPr>
            <p:cNvPr id="14" name="TextBox 13">
              <a:extLst>
                <a:ext uri="{FF2B5EF4-FFF2-40B4-BE49-F238E27FC236}">
                  <a16:creationId xmlns="" xmlns:a16="http://schemas.microsoft.com/office/drawing/2014/main" id="{AD64A2B3-427E-4957-A600-2B7B77FF8E14}"/>
                </a:ext>
              </a:extLst>
            </p:cNvPr>
            <p:cNvSpPr txBox="1"/>
            <p:nvPr/>
          </p:nvSpPr>
          <p:spPr>
            <a:xfrm>
              <a:off x="1874164" y="3218518"/>
              <a:ext cx="4221836" cy="1477328"/>
            </a:xfrm>
            <a:prstGeom prst="rect">
              <a:avLst/>
            </a:prstGeom>
            <a:solidFill>
              <a:srgbClr val="FF9518"/>
            </a:solidFill>
          </p:spPr>
          <p:txBody>
            <a:bodyPr wrap="square">
              <a:spAutoFit/>
            </a:bodyPr>
            <a:lstStyle/>
            <a:p>
              <a:pPr algn="just"/>
              <a:r>
                <a:rPr lang="en-US" i="1" dirty="0"/>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32666891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779139295"/>
              </p:ext>
            </p:extLst>
          </p:nvPr>
        </p:nvGraphicFramePr>
        <p:xfrm>
          <a:off x="1500259" y="1821776"/>
          <a:ext cx="10240214" cy="3657600"/>
        </p:xfrm>
        <a:graphic>
          <a:graphicData uri="http://schemas.openxmlformats.org/drawingml/2006/table">
            <a:tbl>
              <a:tblPr firstRow="1" bandRow="1">
                <a:tableStyleId>{5C22544A-7EE6-4342-B048-85BDC9FD1C3A}</a:tableStyleId>
              </a:tblPr>
              <a:tblGrid>
                <a:gridCol w="1505093">
                  <a:extLst>
                    <a:ext uri="{9D8B030D-6E8A-4147-A177-3AD203B41FA5}">
                      <a16:colId xmlns="" xmlns:a16="http://schemas.microsoft.com/office/drawing/2014/main" val="222804303"/>
                    </a:ext>
                  </a:extLst>
                </a:gridCol>
                <a:gridCol w="8735121">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7676598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54209936"/>
              </p:ext>
            </p:extLst>
          </p:nvPr>
        </p:nvGraphicFramePr>
        <p:xfrm>
          <a:off x="1500259" y="1821776"/>
          <a:ext cx="10347184" cy="2897318"/>
        </p:xfrm>
        <a:graphic>
          <a:graphicData uri="http://schemas.openxmlformats.org/drawingml/2006/table">
            <a:tbl>
              <a:tblPr firstRow="1" bandRow="1">
                <a:tableStyleId>{5C22544A-7EE6-4342-B048-85BDC9FD1C3A}</a:tableStyleId>
              </a:tblPr>
              <a:tblGrid>
                <a:gridCol w="1520816">
                  <a:extLst>
                    <a:ext uri="{9D8B030D-6E8A-4147-A177-3AD203B41FA5}">
                      <a16:colId xmlns="" xmlns:a16="http://schemas.microsoft.com/office/drawing/2014/main" val="222804303"/>
                    </a:ext>
                  </a:extLst>
                </a:gridCol>
                <a:gridCol w="8826368">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The balanced scorecard, or BSC: </a:t>
                      </a:r>
                      <a:r>
                        <a:rPr lang="en-US" sz="1800" b="0" u="none" kern="1200" dirty="0">
                          <a:solidFill>
                            <a:schemeClr val="tx1"/>
                          </a:solidFill>
                          <a:latin typeface="+mn-lt"/>
                          <a:ea typeface="+mn-ea"/>
                          <a:cs typeface="+mn-cs"/>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basic BSC is shown in Figure 6.6.</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27703904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grpSp>
        <p:nvGrpSpPr>
          <p:cNvPr id="16" name="Group 15">
            <a:extLst>
              <a:ext uri="{FF2B5EF4-FFF2-40B4-BE49-F238E27FC236}">
                <a16:creationId xmlns="" xmlns:a16="http://schemas.microsoft.com/office/drawing/2014/main" id="{11C187ED-1465-4CB2-BE13-F82C1FFB9BC2}"/>
              </a:ext>
            </a:extLst>
          </p:cNvPr>
          <p:cNvGrpSpPr/>
          <p:nvPr/>
        </p:nvGrpSpPr>
        <p:grpSpPr>
          <a:xfrm>
            <a:off x="1874165" y="1964668"/>
            <a:ext cx="9796613" cy="3789940"/>
            <a:chOff x="1544606" y="1964668"/>
            <a:chExt cx="9796613" cy="3789940"/>
          </a:xfrm>
        </p:grpSpPr>
        <p:pic>
          <p:nvPicPr>
            <p:cNvPr id="10" name="Picture 9">
              <a:extLst>
                <a:ext uri="{FF2B5EF4-FFF2-40B4-BE49-F238E27FC236}">
                  <a16:creationId xmlns="" xmlns:a16="http://schemas.microsoft.com/office/drawing/2014/main" id="{393CB800-38CB-4E9A-8104-999483DB0CB9}"/>
                </a:ext>
              </a:extLst>
            </p:cNvPr>
            <p:cNvPicPr>
              <a:picLocks noChangeAspect="1"/>
            </p:cNvPicPr>
            <p:nvPr/>
          </p:nvPicPr>
          <p:blipFill>
            <a:blip r:embed="rId7"/>
            <a:stretch>
              <a:fillRect/>
            </a:stretch>
          </p:blipFill>
          <p:spPr>
            <a:xfrm>
              <a:off x="5632174" y="1964668"/>
              <a:ext cx="5709045" cy="3789940"/>
            </a:xfrm>
            <a:prstGeom prst="rect">
              <a:avLst/>
            </a:prstGeom>
          </p:spPr>
        </p:pic>
        <p:sp>
          <p:nvSpPr>
            <p:cNvPr id="15" name="TextBox 14">
              <a:extLst>
                <a:ext uri="{FF2B5EF4-FFF2-40B4-BE49-F238E27FC236}">
                  <a16:creationId xmlns="" xmlns:a16="http://schemas.microsoft.com/office/drawing/2014/main" id="{13AF855F-9A55-4699-94FE-5F8D054A413C}"/>
                </a:ext>
              </a:extLst>
            </p:cNvPr>
            <p:cNvSpPr txBox="1"/>
            <p:nvPr/>
          </p:nvSpPr>
          <p:spPr>
            <a:xfrm>
              <a:off x="1544606" y="2308534"/>
              <a:ext cx="3981551" cy="3139321"/>
            </a:xfrm>
            <a:prstGeom prst="rect">
              <a:avLst/>
            </a:prstGeom>
            <a:solidFill>
              <a:srgbClr val="FFC000"/>
            </a:solidFill>
          </p:spPr>
          <p:txBody>
            <a:bodyPr wrap="square">
              <a:spAutoFit/>
            </a:bodyPr>
            <a:lstStyle/>
            <a:p>
              <a:pPr algn="just"/>
              <a:r>
                <a:rPr lang="en-US" i="1" dirty="0"/>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
        <p:nvSpPr>
          <p:cNvPr id="17" name="TextBox 16">
            <a:extLst>
              <a:ext uri="{FF2B5EF4-FFF2-40B4-BE49-F238E27FC236}">
                <a16:creationId xmlns="" xmlns:a16="http://schemas.microsoft.com/office/drawing/2014/main" id="{C88D46BF-9404-4D6F-9850-128E123EFAC0}"/>
              </a:ext>
            </a:extLst>
          </p:cNvPr>
          <p:cNvSpPr txBox="1"/>
          <p:nvPr/>
        </p:nvSpPr>
        <p:spPr>
          <a:xfrm>
            <a:off x="1874165" y="1920297"/>
            <a:ext cx="6208642" cy="369332"/>
          </a:xfrm>
          <a:prstGeom prst="rect">
            <a:avLst/>
          </a:prstGeom>
          <a:noFill/>
        </p:spPr>
        <p:txBody>
          <a:bodyPr wrap="square">
            <a:spAutoFit/>
          </a:bodyPr>
          <a:lstStyle/>
          <a:p>
            <a:r>
              <a:rPr lang="en-US" dirty="0"/>
              <a:t>Figure 6.6.</a:t>
            </a:r>
          </a:p>
        </p:txBody>
      </p:sp>
    </p:spTree>
    <p:extLst>
      <p:ext uri="{BB962C8B-B14F-4D97-AF65-F5344CB8AC3E}">
        <p14:creationId xmlns:p14="http://schemas.microsoft.com/office/powerpoint/2010/main" val="12606632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703688831"/>
              </p:ext>
            </p:extLst>
          </p:nvPr>
        </p:nvGraphicFramePr>
        <p:xfrm>
          <a:off x="1500259" y="1821776"/>
          <a:ext cx="10572416" cy="3108960"/>
        </p:xfrm>
        <a:graphic>
          <a:graphicData uri="http://schemas.openxmlformats.org/drawingml/2006/table">
            <a:tbl>
              <a:tblPr firstRow="1" bandRow="1">
                <a:tableStyleId>{5C22544A-7EE6-4342-B048-85BDC9FD1C3A}</a:tableStyleId>
              </a:tblPr>
              <a:tblGrid>
                <a:gridCol w="1553920">
                  <a:extLst>
                    <a:ext uri="{9D8B030D-6E8A-4147-A177-3AD203B41FA5}">
                      <a16:colId xmlns="" xmlns:a16="http://schemas.microsoft.com/office/drawing/2014/main" val="222804303"/>
                    </a:ext>
                  </a:extLst>
                </a:gridCol>
                <a:gridCol w="9018496">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At the core of the BSC is organizational vision and strategy.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must be clearly established and communicated throughout the organization by the top management team.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components are customer perceptions, financial performance, internal business processes, and innovation and learning. All subsequent performance measures are derived from this framework.</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12516798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4144411"/>
              </p:ext>
            </p:extLst>
          </p:nvPr>
        </p:nvGraphicFramePr>
        <p:xfrm>
          <a:off x="1500259" y="1821776"/>
          <a:ext cx="10572416" cy="2897318"/>
        </p:xfrm>
        <a:graphic>
          <a:graphicData uri="http://schemas.openxmlformats.org/drawingml/2006/table">
            <a:tbl>
              <a:tblPr firstRow="1" bandRow="1">
                <a:tableStyleId>{5C22544A-7EE6-4342-B048-85BDC9FD1C3A}</a:tableStyleId>
              </a:tblPr>
              <a:tblGrid>
                <a:gridCol w="1553920">
                  <a:extLst>
                    <a:ext uri="{9D8B030D-6E8A-4147-A177-3AD203B41FA5}">
                      <a16:colId xmlns="" xmlns:a16="http://schemas.microsoft.com/office/drawing/2014/main" val="222804303"/>
                    </a:ext>
                  </a:extLst>
                </a:gridCol>
                <a:gridCol w="9018496">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 the other hand, most of the evidence used to support the validity of the BSC is anecdotal in nature. That is, its value as a performance management system has not been demonstrated in a rigorous and empirical manner.</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40227989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70326333"/>
              </p:ext>
            </p:extLst>
          </p:nvPr>
        </p:nvGraphicFramePr>
        <p:xfrm>
          <a:off x="1500259" y="1821776"/>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The reward system</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a:t>
            </a:r>
          </a:p>
        </p:txBody>
      </p:sp>
    </p:spTree>
    <p:extLst>
      <p:ext uri="{BB962C8B-B14F-4D97-AF65-F5344CB8AC3E}">
        <p14:creationId xmlns:p14="http://schemas.microsoft.com/office/powerpoint/2010/main" val="1237065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35530616"/>
              </p:ext>
            </p:extLst>
          </p:nvPr>
        </p:nvGraphicFramePr>
        <p:xfrm>
          <a:off x="1500259" y="2032115"/>
          <a:ext cx="10333932" cy="338328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Roles, Purposes, and Meanings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The surface value </a:t>
                      </a:r>
                      <a:r>
                        <a:rPr lang="en-US" sz="1800" b="0" u="none" kern="1200" dirty="0">
                          <a:solidFill>
                            <a:schemeClr val="tx1"/>
                          </a:solidFill>
                          <a:latin typeface="+mn-lt"/>
                          <a:ea typeface="+mn-ea"/>
                          <a:cs typeface="+mn-cs"/>
                        </a:rPr>
                        <a:t>of a reward to an employee is its objective meaning or worth.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 The symbolic value </a:t>
                      </a:r>
                      <a:r>
                        <a:rPr lang="en-US" sz="1800" b="0" u="none" kern="1200" dirty="0">
                          <a:solidFill>
                            <a:schemeClr val="tx1"/>
                          </a:solidFill>
                          <a:latin typeface="+mn-lt"/>
                          <a:ea typeface="+mn-ea"/>
                          <a:cs typeface="+mn-cs"/>
                        </a:rPr>
                        <a:t>Subjective and personal meaning or worth of a reward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(Roles, Purposes, and Meanings of Rewards)</a:t>
            </a:r>
          </a:p>
        </p:txBody>
      </p:sp>
    </p:spTree>
    <p:extLst>
      <p:ext uri="{BB962C8B-B14F-4D97-AF65-F5344CB8AC3E}">
        <p14:creationId xmlns:p14="http://schemas.microsoft.com/office/powerpoint/2010/main" val="3992612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05343112"/>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Most organizations use several different types of rewards. The most common are base pay (wages or salary), incentive systems, benefits, perquisites, and awards. These </a:t>
                      </a:r>
                      <a:r>
                        <a:rPr lang="en-US" sz="1800" b="0" u="none" kern="1200" dirty="0" smtClean="0">
                          <a:solidFill>
                            <a:schemeClr val="tx1"/>
                          </a:solidFill>
                          <a:latin typeface="+mn-lt"/>
                          <a:ea typeface="+mn-ea"/>
                          <a:cs typeface="+mn-cs"/>
                        </a:rPr>
                        <a:t>rewards </a:t>
                      </a:r>
                      <a:r>
                        <a:rPr lang="en-US" sz="1800" b="0" u="none" kern="1200" dirty="0">
                          <a:solidFill>
                            <a:schemeClr val="tx1"/>
                          </a:solidFill>
                          <a:latin typeface="+mn-lt"/>
                          <a:ea typeface="+mn-ea"/>
                          <a:cs typeface="+mn-cs"/>
                        </a:rPr>
                        <a:t>are combined to create an individual’s compensation package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Base Pay</a:t>
                      </a:r>
                      <a:r>
                        <a:rPr lang="en-US" sz="1800" b="0" u="none" kern="1200" dirty="0">
                          <a:solidFill>
                            <a:schemeClr val="tx1"/>
                          </a:solidFill>
                          <a:latin typeface="+mn-lt"/>
                          <a:ea typeface="+mn-ea"/>
                          <a:cs typeface="+mn-cs"/>
                        </a:rPr>
                        <a:t>: For most people, the most important reward for work is the pay they receive.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Pay is very important to an organization for a variety of reasons.</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 For one thing, an effectively planned and managed pay system can improve motivation and performance.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Finally, since pay is considered a major source of employee dissatisfaction, a poorly designed system can result in problems in other areas such as turnover and low morale.</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4162824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49712653"/>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Piecework programs, which tie a worker’s earnings to the number of units produced</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Gain-sharing programs, which grant additional earnings to employees or workgroups for cost-reduction ideas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Bonus systems, which provide managers with lump-sum payments from a special fund based on the financial performance of the organization or a unit</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Long-term compensation, which gives managers additional income based on stock price performance, earnings per share, or return on equity</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43174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98823747"/>
              </p:ext>
            </p:extLst>
          </p:nvPr>
        </p:nvGraphicFramePr>
        <p:xfrm>
          <a:off x="1500259" y="2032115"/>
          <a:ext cx="10333932" cy="310896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 5. Merit pay plans, which base pay raises on the employee’s performance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Profit-sharing plans, which distribute a portion of the firm’s profits to all employees at a predetermined rate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7. Employee stock option plans, which set aside stock in the company for employees to purchase at a reduced rate</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5574001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pic>
        <p:nvPicPr>
          <p:cNvPr id="9" name="Picture 8">
            <a:extLst>
              <a:ext uri="{FF2B5EF4-FFF2-40B4-BE49-F238E27FC236}">
                <a16:creationId xmlns="" xmlns:a16="http://schemas.microsoft.com/office/drawing/2014/main" id="{B921C058-82E4-439D-B755-916960E9B31C}"/>
              </a:ext>
            </a:extLst>
          </p:cNvPr>
          <p:cNvPicPr>
            <a:picLocks noChangeAspect="1"/>
          </p:cNvPicPr>
          <p:nvPr/>
        </p:nvPicPr>
        <p:blipFill>
          <a:blip r:embed="rId7"/>
          <a:stretch>
            <a:fillRect/>
          </a:stretch>
        </p:blipFill>
        <p:spPr>
          <a:xfrm>
            <a:off x="6735809" y="2107284"/>
            <a:ext cx="5076825" cy="3770146"/>
          </a:xfrm>
          <a:prstGeom prst="rect">
            <a:avLst/>
          </a:prstGeom>
        </p:spPr>
      </p:pic>
      <p:sp>
        <p:nvSpPr>
          <p:cNvPr id="14" name="TextBox 13">
            <a:extLst>
              <a:ext uri="{FF2B5EF4-FFF2-40B4-BE49-F238E27FC236}">
                <a16:creationId xmlns="" xmlns:a16="http://schemas.microsoft.com/office/drawing/2014/main" id="{F3B8822F-29A2-4B96-806B-E46E6D1CC6CD}"/>
              </a:ext>
            </a:extLst>
          </p:cNvPr>
          <p:cNvSpPr txBox="1"/>
          <p:nvPr/>
        </p:nvSpPr>
        <p:spPr>
          <a:xfrm>
            <a:off x="1714068" y="3005296"/>
            <a:ext cx="5021741" cy="1754326"/>
          </a:xfrm>
          <a:prstGeom prst="rect">
            <a:avLst/>
          </a:prstGeom>
          <a:solidFill>
            <a:srgbClr val="FF9518"/>
          </a:solidFill>
        </p:spPr>
        <p:txBody>
          <a:bodyPr wrap="square">
            <a:spAutoFit/>
          </a:bodyPr>
          <a:lstStyle/>
          <a:p>
            <a:r>
              <a:rPr lang="en-US" i="1" dirty="0"/>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spTree>
    <p:extLst>
      <p:ext uri="{BB962C8B-B14F-4D97-AF65-F5344CB8AC3E}">
        <p14:creationId xmlns:p14="http://schemas.microsoft.com/office/powerpoint/2010/main" val="31081653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46413467"/>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0" indent="0" algn="just">
                        <a:buFont typeface="Wingdings" panose="05000000000000000000" pitchFamily="2" charset="2"/>
                        <a:buNone/>
                      </a:pPr>
                      <a:r>
                        <a:rPr lang="en-US" sz="1800" b="0" u="none" kern="1200" dirty="0">
                          <a:solidFill>
                            <a:schemeClr val="tx1"/>
                          </a:solidFill>
                          <a:latin typeface="+mn-lt"/>
                          <a:ea typeface="+mn-ea"/>
                          <a:cs typeface="+mn-cs"/>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Social Security contributions: The employer contributes half the money paid into the system established under the Federal Insurance Contributions Act (PICA). The employee pays the other half.</a:t>
                      </a:r>
                    </a:p>
                    <a:p>
                      <a:pPr marL="342900" indent="-342900" algn="just">
                        <a:buFont typeface="+mj-lt"/>
                        <a:buAutoNum type="arabicPeriod"/>
                      </a:pP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7671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7831064"/>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4. Disability and workers’ compensation benefits: Employers contribute funds to help workers who cannot work due to occupational injury or ailment.</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Pension or retirement plans: Most organizations offer plans to provide supplementary income to employees after they retire</a:t>
                      </a:r>
                      <a:r>
                        <a:rPr lang="en-US" sz="1800" b="1" u="sng" kern="1200" dirty="0">
                          <a:solidFill>
                            <a:schemeClr val="tx1"/>
                          </a:solidFill>
                          <a:latin typeface="+mn-lt"/>
                          <a:ea typeface="+mn-ea"/>
                          <a:cs typeface="+mn-cs"/>
                        </a:rPr>
                        <a:t>.</a:t>
                      </a: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181533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47744335"/>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Perquisites</a:t>
                      </a:r>
                    </a:p>
                    <a:p>
                      <a:pPr marL="0" indent="0" algn="just">
                        <a:buFont typeface="Wingdings" panose="05000000000000000000" pitchFamily="2" charset="2"/>
                        <a:buNone/>
                      </a:pPr>
                      <a:r>
                        <a:rPr lang="en-US" sz="1800" b="0" i="0" u="none" kern="1200" dirty="0">
                          <a:solidFill>
                            <a:schemeClr val="tx1"/>
                          </a:solidFill>
                          <a:latin typeface="+mn-lt"/>
                          <a:ea typeface="+mn-ea"/>
                          <a:cs typeface="+mn-cs"/>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374077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294305178"/>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 xmlns:a16="http://schemas.microsoft.com/office/drawing/2014/main" val="222804303"/>
                    </a:ext>
                  </a:extLst>
                </a:gridCol>
                <a:gridCol w="8815064">
                  <a:extLst>
                    <a:ext uri="{9D8B030D-6E8A-4147-A177-3AD203B41FA5}">
                      <a16:colId xmlns=""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Awards</a:t>
                      </a: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Award programs can be costly in the time required to run them and in money if cash awards are given, but award systems can improve performance under the right conditions.</a:t>
                      </a:r>
                      <a:endParaRPr lang="en-US" sz="1800" b="0" u="none" kern="1200" dirty="0">
                        <a:solidFill>
                          <a:schemeClr val="tx1"/>
                        </a:solidFill>
                        <a:latin typeface="+mn-lt"/>
                        <a:ea typeface="+mn-ea"/>
                        <a:cs typeface="+mn-cs"/>
                      </a:endParaRPr>
                    </a:p>
                  </a:txBody>
                  <a:tcPr>
                    <a:noFill/>
                  </a:tcPr>
                </a:tc>
                <a:extLst>
                  <a:ext uri="{0D108BD9-81ED-4DB2-BD59-A6C34878D82A}">
                    <a16:rowId xmlns="" xmlns:a16="http://schemas.microsoft.com/office/drawing/2014/main" val="4127977399"/>
                  </a:ext>
                </a:extLst>
              </a:tr>
            </a:tbl>
          </a:graphicData>
        </a:graphic>
      </p:graphicFrame>
      <p:sp>
        <p:nvSpPr>
          <p:cNvPr id="13" name="TextBox 12">
            <a:extLst>
              <a:ext uri="{FF2B5EF4-FFF2-40B4-BE49-F238E27FC236}">
                <a16:creationId xmlns=""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grpSp>
        <p:nvGrpSpPr>
          <p:cNvPr id="15" name="Group 14">
            <a:extLst>
              <a:ext uri="{FF2B5EF4-FFF2-40B4-BE49-F238E27FC236}">
                <a16:creationId xmlns="" xmlns:a16="http://schemas.microsoft.com/office/drawing/2014/main" id="{D79022B6-D065-480B-BEFD-64DC98AF927D}"/>
              </a:ext>
            </a:extLst>
          </p:cNvPr>
          <p:cNvGrpSpPr/>
          <p:nvPr/>
        </p:nvGrpSpPr>
        <p:grpSpPr>
          <a:xfrm>
            <a:off x="2468303" y="4004493"/>
            <a:ext cx="9485130" cy="1750115"/>
            <a:chOff x="2468303" y="4004493"/>
            <a:chExt cx="9485130" cy="1750115"/>
          </a:xfrm>
        </p:grpSpPr>
        <p:pic>
          <p:nvPicPr>
            <p:cNvPr id="9" name="Picture 8">
              <a:extLst>
                <a:ext uri="{FF2B5EF4-FFF2-40B4-BE49-F238E27FC236}">
                  <a16:creationId xmlns="" xmlns:a16="http://schemas.microsoft.com/office/drawing/2014/main" id="{6F3D717D-AF8B-42BA-A50D-4FCEBC803543}"/>
                </a:ext>
              </a:extLst>
            </p:cNvPr>
            <p:cNvPicPr>
              <a:picLocks noChangeAspect="1"/>
            </p:cNvPicPr>
            <p:nvPr/>
          </p:nvPicPr>
          <p:blipFill>
            <a:blip r:embed="rId7"/>
            <a:stretch>
              <a:fillRect/>
            </a:stretch>
          </p:blipFill>
          <p:spPr>
            <a:xfrm>
              <a:off x="7050157" y="4004493"/>
              <a:ext cx="4903276" cy="1750115"/>
            </a:xfrm>
            <a:prstGeom prst="rect">
              <a:avLst/>
            </a:prstGeom>
          </p:spPr>
        </p:pic>
        <p:sp>
          <p:nvSpPr>
            <p:cNvPr id="14" name="TextBox 13">
              <a:extLst>
                <a:ext uri="{FF2B5EF4-FFF2-40B4-BE49-F238E27FC236}">
                  <a16:creationId xmlns="" xmlns:a16="http://schemas.microsoft.com/office/drawing/2014/main" id="{0CF939B1-3BD3-4C9A-BCB3-9F53A8E4BAAD}"/>
                </a:ext>
              </a:extLst>
            </p:cNvPr>
            <p:cNvSpPr txBox="1"/>
            <p:nvPr/>
          </p:nvSpPr>
          <p:spPr>
            <a:xfrm>
              <a:off x="2468303" y="4429296"/>
              <a:ext cx="4772582" cy="1200329"/>
            </a:xfrm>
            <a:prstGeom prst="rect">
              <a:avLst/>
            </a:prstGeom>
            <a:solidFill>
              <a:srgbClr val="FF9518"/>
            </a:solidFill>
          </p:spPr>
          <p:txBody>
            <a:bodyPr wrap="square">
              <a:spAutoFit/>
            </a:bodyPr>
            <a:lstStyle/>
            <a:p>
              <a:r>
                <a:rPr lang="en-US" i="1" dirty="0"/>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1255429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9" name="Table 8">
            <a:extLst>
              <a:ext uri="{FF2B5EF4-FFF2-40B4-BE49-F238E27FC236}">
                <a16:creationId xmlns="" xmlns:a16="http://schemas.microsoft.com/office/drawing/2014/main" id="{96AEE626-F728-4962-A918-CBBC0F2933F0}"/>
              </a:ext>
            </a:extLst>
          </p:cNvPr>
          <p:cNvGraphicFramePr>
            <a:graphicFrameLocks noGrp="1"/>
          </p:cNvGraphicFramePr>
          <p:nvPr>
            <p:extLst>
              <p:ext uri="{D42A27DB-BD31-4B8C-83A1-F6EECF244321}">
                <p14:modId xmlns:p14="http://schemas.microsoft.com/office/powerpoint/2010/main" val="1041991414"/>
              </p:ext>
            </p:extLst>
          </p:nvPr>
        </p:nvGraphicFramePr>
        <p:xfrm>
          <a:off x="1874165" y="1967247"/>
          <a:ext cx="10080296" cy="4019496"/>
        </p:xfrm>
        <a:graphic>
          <a:graphicData uri="http://schemas.openxmlformats.org/drawingml/2006/table">
            <a:tbl>
              <a:tblPr/>
              <a:tblGrid>
                <a:gridCol w="2612403">
                  <a:extLst>
                    <a:ext uri="{9D8B030D-6E8A-4147-A177-3AD203B41FA5}">
                      <a16:colId xmlns="" xmlns:a16="http://schemas.microsoft.com/office/drawing/2014/main" val="3990942562"/>
                    </a:ext>
                  </a:extLst>
                </a:gridCol>
                <a:gridCol w="1039312">
                  <a:extLst>
                    <a:ext uri="{9D8B030D-6E8A-4147-A177-3AD203B41FA5}">
                      <a16:colId xmlns="" xmlns:a16="http://schemas.microsoft.com/office/drawing/2014/main" val="1592151119"/>
                    </a:ext>
                  </a:extLst>
                </a:gridCol>
                <a:gridCol w="1375039">
                  <a:extLst>
                    <a:ext uri="{9D8B030D-6E8A-4147-A177-3AD203B41FA5}">
                      <a16:colId xmlns="" xmlns:a16="http://schemas.microsoft.com/office/drawing/2014/main" val="3994024674"/>
                    </a:ext>
                  </a:extLst>
                </a:gridCol>
                <a:gridCol w="1263251">
                  <a:extLst>
                    <a:ext uri="{9D8B030D-6E8A-4147-A177-3AD203B41FA5}">
                      <a16:colId xmlns="" xmlns:a16="http://schemas.microsoft.com/office/drawing/2014/main" val="2900152729"/>
                    </a:ext>
                  </a:extLst>
                </a:gridCol>
                <a:gridCol w="1039312">
                  <a:extLst>
                    <a:ext uri="{9D8B030D-6E8A-4147-A177-3AD203B41FA5}">
                      <a16:colId xmlns="" xmlns:a16="http://schemas.microsoft.com/office/drawing/2014/main" val="2625568727"/>
                    </a:ext>
                  </a:extLst>
                </a:gridCol>
                <a:gridCol w="1375039">
                  <a:extLst>
                    <a:ext uri="{9D8B030D-6E8A-4147-A177-3AD203B41FA5}">
                      <a16:colId xmlns="" xmlns:a16="http://schemas.microsoft.com/office/drawing/2014/main" val="68620351"/>
                    </a:ext>
                  </a:extLst>
                </a:gridCol>
                <a:gridCol w="1375940">
                  <a:extLst>
                    <a:ext uri="{9D8B030D-6E8A-4147-A177-3AD203B41FA5}">
                      <a16:colId xmlns="" xmlns:a16="http://schemas.microsoft.com/office/drawing/2014/main" val="3723509760"/>
                    </a:ext>
                  </a:extLst>
                </a:gridCol>
              </a:tblGrid>
              <a:tr h="178507">
                <a:tc>
                  <a:txBody>
                    <a:body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gridSpan="6">
                  <a:txBody>
                    <a:body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582127240"/>
                  </a:ext>
                </a:extLst>
              </a:tr>
              <a:tr h="539466">
                <a:tc>
                  <a:txBody>
                    <a:body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 xmlns:a16="http://schemas.microsoft.com/office/drawing/2014/main" val="4035359843"/>
                  </a:ext>
                </a:extLst>
              </a:tr>
              <a:tr h="539466">
                <a:tc>
                  <a:txBody>
                    <a:bodyPr/>
                    <a:lstStyle/>
                    <a:p>
                      <a:pPr algn="l" fontAlgn="t"/>
                      <a:r>
                        <a:rPr lang="en-US" sz="1200" u="none" strike="noStrike">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2383471035"/>
                  </a:ext>
                </a:extLst>
              </a:tr>
              <a:tr h="419146">
                <a:tc>
                  <a:txBody>
                    <a:bodyPr/>
                    <a:lstStyle/>
                    <a:p>
                      <a:pPr algn="l" fontAlgn="t"/>
                      <a:r>
                        <a:rPr lang="en-US" sz="1200" u="none" strike="noStrike">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950666440"/>
                  </a:ext>
                </a:extLst>
              </a:tr>
              <a:tr h="419146">
                <a:tc>
                  <a:txBody>
                    <a:bodyPr/>
                    <a:lstStyle/>
                    <a:p>
                      <a:pPr algn="l" fontAlgn="t"/>
                      <a:r>
                        <a:rPr lang="en-US" sz="1200" u="none" strike="noStrike">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3395860090"/>
                  </a:ext>
                </a:extLst>
              </a:tr>
              <a:tr h="659785">
                <a:tc>
                  <a:txBody>
                    <a:body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313116329"/>
                  </a:ext>
                </a:extLst>
              </a:tr>
              <a:tr h="419146">
                <a:tc>
                  <a:txBody>
                    <a:body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3756418368"/>
                  </a:ext>
                </a:extLst>
              </a:tr>
              <a:tr h="659785">
                <a:tc>
                  <a:txBody>
                    <a:body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1985429708"/>
                  </a:ext>
                </a:extLst>
              </a:tr>
            </a:tbl>
          </a:graphicData>
        </a:graphic>
      </p:graphicFrame>
      <p:sp>
        <p:nvSpPr>
          <p:cNvPr id="10" name="Rectangle 1">
            <a:extLst>
              <a:ext uri="{FF2B5EF4-FFF2-40B4-BE49-F238E27FC236}">
                <a16:creationId xmlns="" xmlns:a16="http://schemas.microsoft.com/office/drawing/2014/main" id="{4F8A31E9-4EE3-476E-B2AD-1A179C781E93}"/>
              </a:ext>
            </a:extLst>
          </p:cNvPr>
          <p:cNvSpPr>
            <a:spLocks noChangeArrowheads="1"/>
          </p:cNvSpPr>
          <p:nvPr/>
        </p:nvSpPr>
        <p:spPr bwMode="auto">
          <a:xfrm>
            <a:off x="1992379" y="1217016"/>
            <a:ext cx="1008029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sng" strike="noStrike" cap="none" normalizeH="0" baseline="0" dirty="0">
                <a:ln>
                  <a:noFill/>
                </a:ln>
                <a:solidFill>
                  <a:srgbClr val="3F3F3F"/>
                </a:solidFill>
                <a:effectLst/>
                <a:latin typeface="Cordale"/>
              </a:rPr>
              <a:t>Many different management challenges related to employee motivation can be addressed through methods related to work and rewards.</a:t>
            </a:r>
            <a:endParaRPr kumimoji="0" lang="en-US" altLang="en-US" sz="1800" b="1" i="0" u="sng"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53261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 xmlns:a16="http://schemas.microsoft.com/office/drawing/2014/main" id="{08CCE6E3-F117-4DA9-810A-51EA56F0E992}"/>
              </a:ext>
            </a:extLst>
          </p:cNvPr>
          <p:cNvSpPr txBox="1"/>
          <p:nvPr/>
        </p:nvSpPr>
        <p:spPr>
          <a:xfrm>
            <a:off x="2083905" y="1445846"/>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Summary and Application</a:t>
            </a:r>
          </a:p>
          <a:p>
            <a:r>
              <a:rPr lang="en-US" dirty="0"/>
              <a:t/>
            </a:r>
            <a:br>
              <a:rPr lang="en-US" dirty="0"/>
            </a:br>
            <a:endParaRPr lang="en-US" dirty="0"/>
          </a:p>
        </p:txBody>
      </p:sp>
      <p:sp>
        <p:nvSpPr>
          <p:cNvPr id="15" name="TextBox 14">
            <a:extLst>
              <a:ext uri="{FF2B5EF4-FFF2-40B4-BE49-F238E27FC236}">
                <a16:creationId xmlns="" xmlns:a16="http://schemas.microsoft.com/office/drawing/2014/main" id="{3FA40415-32D0-4ECF-A810-3EAAB239C968}"/>
              </a:ext>
            </a:extLst>
          </p:cNvPr>
          <p:cNvSpPr txBox="1"/>
          <p:nvPr/>
        </p:nvSpPr>
        <p:spPr>
          <a:xfrm>
            <a:off x="2289771" y="1837811"/>
            <a:ext cx="9637186" cy="3970318"/>
          </a:xfrm>
          <a:prstGeom prst="rect">
            <a:avLst/>
          </a:prstGeom>
          <a:noFill/>
        </p:spPr>
        <p:txBody>
          <a:bodyPr wrap="square">
            <a:spAutoFit/>
          </a:bodyPr>
          <a:lstStyle/>
          <a:p>
            <a:pPr marL="285750" indent="-285750" algn="just">
              <a:buFont typeface="Wingdings" panose="05000000000000000000" pitchFamily="2" charset="2"/>
              <a:buChar char="§"/>
            </a:pPr>
            <a:r>
              <a:rPr lang="en-US" dirty="0"/>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29358551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10563</TotalTime>
  <Words>5024</Words>
  <Application>Microsoft Office PowerPoint</Application>
  <PresentationFormat>مخصص</PresentationFormat>
  <Paragraphs>494</Paragraphs>
  <Slides>44</Slides>
  <Notes>42</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906</cp:revision>
  <dcterms:created xsi:type="dcterms:W3CDTF">2021-08-03T13:03:26Z</dcterms:created>
  <dcterms:modified xsi:type="dcterms:W3CDTF">2023-03-24T14:52:29Z</dcterms:modified>
</cp:coreProperties>
</file>