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handoutMasterIdLst>
    <p:handoutMasterId r:id="rId49"/>
  </p:handoutMasterIdLst>
  <p:sldIdLst>
    <p:sldId id="303" r:id="rId5"/>
    <p:sldId id="736" r:id="rId6"/>
    <p:sldId id="846" r:id="rId7"/>
    <p:sldId id="666" r:id="rId8"/>
    <p:sldId id="810" r:id="rId9"/>
    <p:sldId id="812" r:id="rId10"/>
    <p:sldId id="869" r:id="rId11"/>
    <p:sldId id="813" r:id="rId12"/>
    <p:sldId id="847" r:id="rId13"/>
    <p:sldId id="852" r:id="rId14"/>
    <p:sldId id="848" r:id="rId15"/>
    <p:sldId id="849" r:id="rId16"/>
    <p:sldId id="850" r:id="rId17"/>
    <p:sldId id="853" r:id="rId18"/>
    <p:sldId id="854" r:id="rId19"/>
    <p:sldId id="855" r:id="rId20"/>
    <p:sldId id="856" r:id="rId21"/>
    <p:sldId id="857" r:id="rId22"/>
    <p:sldId id="858" r:id="rId23"/>
    <p:sldId id="811" r:id="rId24"/>
    <p:sldId id="814" r:id="rId25"/>
    <p:sldId id="815" r:id="rId26"/>
    <p:sldId id="819" r:id="rId27"/>
    <p:sldId id="851" r:id="rId28"/>
    <p:sldId id="859" r:id="rId29"/>
    <p:sldId id="860" r:id="rId30"/>
    <p:sldId id="863" r:id="rId31"/>
    <p:sldId id="861" r:id="rId32"/>
    <p:sldId id="865" r:id="rId33"/>
    <p:sldId id="864" r:id="rId34"/>
    <p:sldId id="817" r:id="rId35"/>
    <p:sldId id="820" r:id="rId36"/>
    <p:sldId id="821" r:id="rId37"/>
    <p:sldId id="866" r:id="rId38"/>
    <p:sldId id="867" r:id="rId39"/>
    <p:sldId id="824" r:id="rId40"/>
    <p:sldId id="868" r:id="rId41"/>
    <p:sldId id="834" r:id="rId42"/>
    <p:sldId id="832" r:id="rId43"/>
    <p:sldId id="843" r:id="rId44"/>
    <p:sldId id="844" r:id="rId45"/>
    <p:sldId id="845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736"/>
            <p14:sldId id="846"/>
            <p14:sldId id="666"/>
            <p14:sldId id="810"/>
            <p14:sldId id="812"/>
            <p14:sldId id="869"/>
            <p14:sldId id="813"/>
            <p14:sldId id="847"/>
            <p14:sldId id="852"/>
            <p14:sldId id="848"/>
            <p14:sldId id="849"/>
            <p14:sldId id="850"/>
            <p14:sldId id="853"/>
            <p14:sldId id="854"/>
            <p14:sldId id="855"/>
            <p14:sldId id="856"/>
            <p14:sldId id="857"/>
            <p14:sldId id="858"/>
            <p14:sldId id="811"/>
            <p14:sldId id="814"/>
            <p14:sldId id="815"/>
            <p14:sldId id="819"/>
            <p14:sldId id="851"/>
            <p14:sldId id="859"/>
            <p14:sldId id="860"/>
            <p14:sldId id="863"/>
            <p14:sldId id="861"/>
            <p14:sldId id="865"/>
            <p14:sldId id="864"/>
            <p14:sldId id="817"/>
            <p14:sldId id="820"/>
            <p14:sldId id="821"/>
            <p14:sldId id="866"/>
            <p14:sldId id="867"/>
            <p14:sldId id="824"/>
            <p14:sldId id="868"/>
            <p14:sldId id="834"/>
            <p14:sldId id="832"/>
            <p14:sldId id="843"/>
            <p14:sldId id="844"/>
            <p14:sldId id="84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89CC17-4EBB-4F87-81FB-ACC80DF0C480}" v="49" dt="2024-10-31T07:13:08.9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603" autoAdjust="0"/>
    <p:restoredTop sz="94660"/>
  </p:normalViewPr>
  <p:slideViewPr>
    <p:cSldViewPr snapToGrid="0">
      <p:cViewPr varScale="1">
        <p:scale>
          <a:sx n="70" d="100"/>
          <a:sy n="70" d="100"/>
        </p:scale>
        <p:origin x="30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08/01/1447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839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25864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76115" y="2180548"/>
            <a:ext cx="47120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PRESENTATION AND WRITING SKILLS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345648" y="3825537"/>
            <a:ext cx="3314016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50847" y="3281131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MGM223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617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Nagwan</a:t>
            </a:r>
            <a:r>
              <a:rPr lang="en-GB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Al-</a:t>
            </a:r>
            <a:r>
              <a:rPr lang="en-GB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Qershi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080986" y="4449136"/>
            <a:ext cx="6383134" cy="1121150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latin typeface="+mn-lt"/>
              </a:rPr>
              <a:t>Using Visual and Technical Aids</a:t>
            </a:r>
          </a:p>
          <a:p>
            <a:r>
              <a:rPr lang="ar-EG" sz="2800" b="1" dirty="0">
                <a:latin typeface="+mn-lt"/>
              </a:rPr>
              <a:t>استخدام الوسائل البصرية والتقنية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838"/>
    </mc:Choice>
    <mc:Fallback xmlns="">
      <p:transition spd="slow" advTm="15083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54897"/>
            <a:ext cx="70382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Objectives</a:t>
            </a:r>
          </a:p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أهداف التعلُّم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980CE177-07CC-42E9-95F6-1D2B71CD167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208949" y="1344695"/>
            <a:ext cx="1545775" cy="1064712"/>
            <a:chOff x="880289" y="925712"/>
            <a:chExt cx="1545775" cy="106471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925712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159427"/>
              <a:ext cx="12860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2666357"/>
              </p:ext>
            </p:extLst>
          </p:nvPr>
        </p:nvGraphicFramePr>
        <p:xfrm>
          <a:off x="3475171" y="2506058"/>
          <a:ext cx="8252371" cy="391627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672374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357999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1272339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Understanding the importance of visual and technical aids in presentations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000" b="1" kern="0" dirty="0">
                          <a:effectLst/>
                        </a:rPr>
                        <a:t>فهم أهمية الوسائل البصرية والتقنية في العروض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  <a:tr h="1272339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Learning how to use tools like PowerPoint, charts, and videos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000" b="1" kern="0" dirty="0">
                          <a:effectLst/>
                        </a:rPr>
                        <a:t>تعلم كيفية استخدام أدوات مثل </a:t>
                      </a:r>
                      <a:r>
                        <a:rPr lang="en-US" sz="2000" b="1" kern="0" dirty="0">
                          <a:effectLst/>
                        </a:rPr>
                        <a:t>PowerPoint، </a:t>
                      </a:r>
                      <a:r>
                        <a:rPr lang="ar-SA" sz="2000" b="1" kern="0" dirty="0">
                          <a:effectLst/>
                        </a:rPr>
                        <a:t>الرسوم البيانية، والفيديو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24796557"/>
                  </a:ext>
                </a:extLst>
              </a:tr>
              <a:tr h="1272339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b="1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Enhancing presentation effectiveness through appropriate technical tools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b="1" kern="0" dirty="0">
                          <a:effectLst/>
                        </a:rPr>
                        <a:t>تعزيز</a:t>
                      </a:r>
                      <a:r>
                        <a:rPr lang="ar-SA" sz="2000" b="1" kern="0" dirty="0">
                          <a:effectLst/>
                        </a:rPr>
                        <a:t> فعالية العرض من خلال الوسائل التقنية المناسبة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13088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4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419"/>
    </mc:Choice>
    <mc:Fallback xmlns="">
      <p:transition spd="slow" advTm="23419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12627" y="792217"/>
            <a:ext cx="49469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</a:rPr>
              <a:t>Visual Aids and Effective Presentation Design</a:t>
            </a:r>
          </a:p>
          <a:p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الوسائل البصرية وتصميم العروض الفعالة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3319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4"/>
    </mc:Choice>
    <mc:Fallback xmlns="">
      <p:transition spd="slow" advTm="17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99640"/>
              </p:ext>
            </p:extLst>
          </p:nvPr>
        </p:nvGraphicFramePr>
        <p:xfrm>
          <a:off x="981697" y="2246862"/>
          <a:ext cx="10100286" cy="41452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Visual and technical aids are tools used to support and clarify content during a presentation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These include presentations, videos, images, charts, and more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الوسائل البصرية والتقنية هي أدوات تُستخدم لدعم وتوضيح المحتوى أثناء العرض</a:t>
                      </a:r>
                      <a:r>
                        <a:rPr lang="en-US" sz="2800" kern="0" dirty="0">
                          <a:effectLst/>
                        </a:rPr>
                        <a:t> </a:t>
                      </a:r>
                      <a:r>
                        <a:rPr lang="ar-EG" sz="2800" kern="0" dirty="0">
                          <a:effectLst/>
                        </a:rPr>
                        <a:t>التقديمي.</a:t>
                      </a:r>
                      <a:endParaRPr lang="ar-SA" sz="28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تشمل العروض التقديمية، الفيديوهات، الصور، الرسوم البيانية، وغيرها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Definition of Visual and Technical Aids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تعريف الوسائل البصرية والتقنية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45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28"/>
    </mc:Choice>
    <mc:Fallback xmlns="">
      <p:transition spd="slow" advTm="155928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5484845"/>
              </p:ext>
            </p:extLst>
          </p:nvPr>
        </p:nvGraphicFramePr>
        <p:xfrm>
          <a:off x="981697" y="2246862"/>
          <a:ext cx="10100286" cy="41452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077909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502237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help simplify complex information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attract the audience's attention and enhance understanding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contribute to making the presentation more interactive and engaging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>
                          <a:effectLst/>
                        </a:rPr>
                        <a:t>تساعد على تبسيط المعلومات المعقدة</a:t>
                      </a:r>
                      <a:r>
                        <a:rPr lang="en-US" sz="2400" kern="0" dirty="0">
                          <a:effectLst/>
                        </a:rPr>
                        <a:t/>
                      </a:r>
                      <a:br>
                        <a:rPr lang="en-US" sz="2400" kern="0" dirty="0">
                          <a:effectLst/>
                        </a:rPr>
                      </a:br>
                      <a:endParaRPr lang="ar-SA" sz="24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>
                          <a:effectLst/>
                        </a:rPr>
                        <a:t>تجذب انتباه الجمهور وتعزز الفهم</a:t>
                      </a:r>
                      <a:r>
                        <a:rPr lang="en-US" sz="2400" kern="0" dirty="0">
                          <a:effectLst/>
                        </a:rPr>
                        <a:t/>
                      </a:r>
                      <a:br>
                        <a:rPr lang="en-US" sz="2400" kern="0" dirty="0">
                          <a:effectLst/>
                        </a:rPr>
                      </a:br>
                      <a:endParaRPr lang="ar-SA" sz="24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>
                          <a:effectLst/>
                        </a:rPr>
                        <a:t>تسهم في جعل العرض أكثر تفاعلية </a:t>
                      </a:r>
                      <a:r>
                        <a:rPr lang="ar-EG" sz="2400" kern="0" dirty="0">
                          <a:effectLst/>
                        </a:rPr>
                        <a:t>وجاذبية</a:t>
                      </a:r>
                      <a:endParaRPr lang="ar-SA" sz="2400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Importance of Visual and Technical Aids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الوسائل البصرية والتقنية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8673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023"/>
    </mc:Choice>
    <mc:Fallback xmlns="">
      <p:transition spd="slow" advTm="123023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6715486"/>
              </p:ext>
            </p:extLst>
          </p:nvPr>
        </p:nvGraphicFramePr>
        <p:xfrm>
          <a:off x="981697" y="2246862"/>
          <a:ext cx="10100286" cy="38100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a simple and clear design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overcrowding slides with text and images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Maintain a balance between text and visuals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استخدم تصميمًا بسيطًا وواضحًا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تجنب ازدحام الشرائح بالنصوص والصور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الحفاظ على التوازن بين النص والمرئيات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Designing Effective Slides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تصميم الشرائح بشكل فعال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841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008"/>
    </mc:Choice>
    <mc:Fallback xmlns="">
      <p:transition spd="slow" advTm="13200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Integrating images and videos naturally into the presentation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charts to support main points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دمج الصور والفيديوهات بشكل طبيعي ضمن العرض التقديمي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استخدام الرسوم البيانية لدعم النقاط الرئيسية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Integrating Visual Aids in the Presentation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دمج الوسائل البصرية في العرض التقديمي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59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803"/>
    </mc:Choice>
    <mc:Fallback xmlns="">
      <p:transition spd="slow" advTm="12880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1615421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Images and graphs help simplify complex ideas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contribute to capturing the audience's attention and clarifying points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الصور والرسوم البيانية تساعد في تبسيط الأفكار المعقدة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تسهم في جذب انتباه الجمهور وتوضيح النقاط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The Importance of Images and Graphs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الصور والرسوم البيانية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483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294"/>
    </mc:Choice>
    <mc:Fallback xmlns="">
      <p:transition spd="slow" advTm="136294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Charts help simplify numbers and statistics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make complex data easier to understand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تساعد الرسوم البيانية في توضيح الأرقام والإحصائيات بشكل بسيط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تجعل البيانات المعقدة أكثر قابلية للفهم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Charts and Graphs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الرسوم البيانية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118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393"/>
    </mc:Choice>
    <mc:Fallback xmlns="">
      <p:transition spd="slow" advTm="90393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Line graphs are good for showing trends over time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Pie charts are useful for showing proportions and distribution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الرسوم البيانية الخطية جيدة لعرض الاتجاهات بمرور الوقت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الرسوم البيانية الدائرية مفيدة لعرض النسب والتوزيع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Choosing the Right Type of Graph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تحديد أنواع الرسوم البيانية المناسبة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327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213"/>
    </mc:Choice>
    <mc:Fallback xmlns="">
      <p:transition spd="slow" advTm="110213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Choosing high-quality images that relate to the content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adding irrelevant images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اختيار صور عالية الجودة ومرتبطة بالمحتوى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تجنب إضافة صور لا علاقة لها بالموضوع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Effective Use of Images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الاستخدام الفعال للصور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0723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21"/>
    </mc:Choice>
    <mc:Fallback xmlns="">
      <p:transition spd="slow" advTm="11422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Flowcharts help clarify processes and procedures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make complex tasks easier to understand and execute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المخططات الانسيابية تساعد في توضيح العمليات والإجراءات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تجعل المعقدات أسهل للفهم والتنفيذ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Flowcharts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المخططات الانسيابية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1887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77"/>
    </mc:Choice>
    <mc:Fallback xmlns="">
      <p:transition spd="slow" advTm="90077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Animations can be an engaging way to present information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should be used carefully to avoid distracting the audience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يمكن أن تكون الرسوم المتحركة وسيلة جذابة لعرض المعلومات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يجب استخدامها بحذر لتجنب تشتيت الانتباه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Animations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الرسوم المتحركة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329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370"/>
    </mc:Choice>
    <mc:Fallback xmlns="">
      <p:transition spd="slow" advTm="9837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Choosing images and charts that support the message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colors and fonts that help facilitate reading and understanding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اختيار الصور والمخططات التي تدعم الرسالة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استخدام ألوان وخطوط تساعد في تسهيل القراءة والفهم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Creating Effective Visual Content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إنشاء محتوى مرئي فعّال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362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536"/>
    </mc:Choice>
    <mc:Fallback xmlns="">
      <p:transition spd="slow" advTm="96536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an appropriate and readable font size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Highlighting headings and main points to direct attention to them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استخدام حجم خط مناسب وسهل القراءة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تمييز العناوين والنقاط الرئيسية لتوجيه الانتباه إليها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Formatting Text Appropriately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تنسيق النصوص بشكل مناسب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6551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921"/>
    </mc:Choice>
    <mc:Fallback xmlns="">
      <p:transition spd="slow" advTm="128921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Adding graphics to enhance the understanding of key points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other visual tools to clarify information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إضافة الجرافيكس لتعزيز فهم النقاط الرئيسية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استخدام أدوات مرئية أخرى لتوضيح المعلومات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Graphics and Other Visual Tools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الجرافيكس والأدوات المرئية الأخرى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6329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953"/>
    </mc:Choice>
    <mc:Fallback xmlns="">
      <p:transition spd="slow" advTm="122953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Ensuring images and videos match the quality of the presentation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Formatting content appropriately to fit the slide size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التأكد من توافق الصور والفيديو مع جودة العرض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تنسيق المحتوى بشكل مناسب لحجم الشريحة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Formatting Image and Video Presentations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تنسيق عرض الصور والفيديو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322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165"/>
    </mc:Choice>
    <mc:Fallback xmlns="">
      <p:transition spd="slow" advTm="128165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adding unnecessary elements that may distract the audience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Keep the design simple and direct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تجنب إضافة عناصر زائدة قد تشتت انتباه الجمهور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الحفاظ على تصميم بسيط ومباشر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Avoiding Visual Distractions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الابتعاد عن التشتت البصري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873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607"/>
    </mc:Choice>
    <mc:Fallback xmlns="">
      <p:transition spd="slow" advTm="92607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12627" y="792217"/>
            <a:ext cx="49469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</a:rPr>
              <a:t>Technical tools and modern techniques</a:t>
            </a:r>
          </a:p>
          <a:p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الأدوات التقنية والتقنيات الحديثة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924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93"/>
    </mc:Choice>
    <mc:Fallback xmlns="">
      <p:transition spd="slow" advTm="42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4023840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PowerPoint is a common tool for delivering visual presentations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can be used to display text, images, charts, and data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effectLst/>
                        </a:rPr>
                        <a:t>PowerPoint</a:t>
                      </a:r>
                      <a:r>
                        <a:rPr lang="ar-EG" sz="2800" kern="0" dirty="0">
                          <a:effectLst/>
                        </a:rPr>
                        <a:t> </a:t>
                      </a:r>
                      <a:r>
                        <a:rPr lang="ar-SA" sz="2800" kern="0" dirty="0">
                          <a:effectLst/>
                        </a:rPr>
                        <a:t>هو أداة شائعة لتقديم العروض البصرية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يمكن استخدامه لعرض النصوص، الصور، الرسوم البيانية، والبيانات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PowerPoint in Presentations</a:t>
            </a:r>
          </a:p>
          <a:p>
            <a:pPr rtl="1"/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</a:t>
            </a:r>
            <a:r>
              <a:rPr lang="en-US" sz="2800" b="1" dirty="0">
                <a:solidFill>
                  <a:srgbClr val="00B0F0"/>
                </a:solidFill>
                <a:cs typeface="+mj-cs"/>
              </a:rPr>
              <a:t>PowerPoint </a:t>
            </a:r>
            <a:r>
              <a:rPr lang="ar-EG" sz="2800" b="1" dirty="0">
                <a:solidFill>
                  <a:srgbClr val="00B0F0"/>
                </a:solidFill>
                <a:cs typeface="+mj-cs"/>
              </a:rPr>
              <a:t> في العروض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817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489"/>
    </mc:Choice>
    <mc:Fallback xmlns="">
      <p:transition spd="slow" advTm="115489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0790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Videos can be a powerful way to explain concepts or show real-life examples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Videos help keep the audience entertained and engaged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الفيديوهات يمكن أن تكون وسيلة قوية لشرح المفاهيم أو عرض أمثلة واقعية.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يساعد الفيديو في إبقاء الجمهور مستمتعًا ومتفاعلًا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Video in Presentations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الفيديو في العروض التقديمية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41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341"/>
    </mc:Choice>
    <mc:Fallback xmlns="">
      <p:transition spd="slow" advTm="99341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697598"/>
              </p:ext>
            </p:extLst>
          </p:nvPr>
        </p:nvGraphicFramePr>
        <p:xfrm>
          <a:off x="981697" y="2246862"/>
          <a:ext cx="10100286" cy="38100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Ensure the video is of high quality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making the video too long so the audience doesn't lose interest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Ensure the video is relevant to the topic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التأكد من أن الفيديو ذو جودة عالية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تجنب جعل الفيديو طويلاً جدًا حتى لا يفقد الجمهور اهتمامه.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التأكد من أن الفيديو ذو صلة بالموضوع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Tips for Using Video Effectively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نصائح لاستخدام الفيديو بشكل فعال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628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533"/>
    </mc:Choice>
    <mc:Fallback xmlns="">
      <p:transition spd="slow" advTm="62533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602662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technologies like augmented reality or interactive screens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Can make the presentation more engaging and interesting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استخدام تقنيات مثل الواقع المعزز أو الشاشات التفاعلية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يمكن أن تجعل العرض أكثر جذبًا وإثارة للاهتمام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Modern Technologies in Presentations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التقنيات الحديثة في العرض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807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468"/>
    </mc:Choice>
    <mc:Fallback xmlns="">
      <p:transition spd="slow" advTm="94468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tablets or smartphones in interactive presentations</a:t>
                      </a:r>
                      <a:r>
                        <a:rPr lang="ar-EG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28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Engaging the audience directly through these tools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استخدام الأجهزة اللوحية أو الهواتف الذكية في العروض التقديمية التفاعلية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إشراك الجمهور في العرض بشكل مباشر من خلال هذه الأدوات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Interactive Presentation Technology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تكنولوجيا العرض التقديمي التفاعلي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8746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115"/>
    </mc:Choice>
    <mc:Fallback xmlns="">
      <p:transition spd="slow" advTm="111115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platforms like Zoom or Microsoft Teams for online presentations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Ensuring necessary technologies are set up for online presentations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استخدام منصات مثل </a:t>
                      </a:r>
                      <a:r>
                        <a:rPr lang="en-US" sz="2800" kern="0" dirty="0">
                          <a:effectLst/>
                        </a:rPr>
                        <a:t>Zoom</a:t>
                      </a:r>
                      <a:r>
                        <a:rPr lang="ar-EG" sz="2800" kern="0" dirty="0">
                          <a:effectLst/>
                        </a:rPr>
                        <a:t> أو </a:t>
                      </a:r>
                      <a:r>
                        <a:rPr lang="en-US" sz="2800" kern="0" dirty="0">
                          <a:effectLst/>
                        </a:rPr>
                        <a:t>Microsoft Teams</a:t>
                      </a:r>
                      <a:r>
                        <a:rPr lang="ar-EG" sz="2800" kern="0" dirty="0">
                          <a:effectLst/>
                        </a:rPr>
                        <a:t> لتنظيم العروض عبر الإنترنت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التأكد من إعداد التقنيات اللازمة للعروض عبر الإنترنت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Online Presentations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العروض التقديمية عبر الإنترنت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6148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312"/>
    </mc:Choice>
    <mc:Fallback xmlns="">
      <p:transition spd="slow" advTm="125312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3D charting helps show relationships between data more clearly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can be used to clarify complex data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الرسم البياني ثلاثي الأبعاد يساعد في إظهار العلاقات بين البيانات بشكل أفضل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يمكن استخدامه لتوضيح البيانات المعقدة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3D Charting Technology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تقنية الرسم البياني ثلاثي الأبعاد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4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202"/>
    </mc:Choice>
    <mc:Fallback xmlns="">
      <p:transition spd="slow" advTm="130202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tools like polls or interactive questions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Enhancing audience interaction through these tools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استخدام أدوات مثل استطلاعات الرأي أو الأسئلة التفاعلية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تعزيز التفاعل مع الجمهور من خلال هذه الأدوات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Using Interactive Tools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الأدوات التفاعلية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243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942"/>
    </mc:Choice>
    <mc:Fallback xmlns="">
      <p:transition spd="slow" advTm="95942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41452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tools like </a:t>
                      </a:r>
                      <a:r>
                        <a:rPr lang="en-US" sz="2800" kern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Kahoot</a:t>
                      </a: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or </a:t>
                      </a:r>
                      <a:r>
                        <a:rPr lang="en-US" sz="2800" kern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Mentimeter</a:t>
                      </a: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increase interaction during the presentation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Engaging the audience with interactive questions and live feedback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استخدام أدوات مثل </a:t>
                      </a:r>
                      <a:r>
                        <a:rPr lang="en-US" sz="2800" kern="0" dirty="0" err="1">
                          <a:effectLst/>
                        </a:rPr>
                        <a:t>Kahoot</a:t>
                      </a:r>
                      <a:r>
                        <a:rPr lang="ar-EG" sz="2800" kern="0" dirty="0">
                          <a:effectLst/>
                        </a:rPr>
                        <a:t> أو </a:t>
                      </a:r>
                      <a:r>
                        <a:rPr lang="en-US" sz="2800" kern="0" dirty="0" err="1">
                          <a:effectLst/>
                        </a:rPr>
                        <a:t>Mentimeter</a:t>
                      </a:r>
                      <a:r>
                        <a:rPr lang="ar-EG" sz="2800" kern="0" dirty="0">
                          <a:effectLst/>
                        </a:rPr>
                        <a:t> لزيادة التفاعل أثناء العرض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إشراك الجمهور في أسئلة تفاعلية وتعليقات حية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Interactive Tools to Stimulate Participation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أدوات تفاعلية لتحفيز المشاركة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59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192"/>
    </mc:Choice>
    <mc:Fallback xmlns="">
      <p:transition spd="slow" advTm="90192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Choosing the right technical tools depends on the type of presentation and target audience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Determine the best tool among images, videos, or charts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اختيار الأدوات التقنية المناسبة يعتمد على نوع العرض والجمهور المستهدف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تحديد أفضل أداة بين الصور، الفيديوهات، أو الرسوم البيانية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Choosing the Right Tools for the Presentation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اختيار الأدوات المناسبة للعرض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159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862"/>
    </mc:Choice>
    <mc:Fallback xmlns="">
      <p:transition spd="slow" advTm="103862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12627" y="792220"/>
            <a:ext cx="49469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</a:rPr>
              <a:t>Presentation management and audience interaction</a:t>
            </a:r>
          </a:p>
          <a:p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إدارة العرض التقديمي والتفاعل مع الجمهور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70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8"/>
    </mc:Choice>
    <mc:Fallback xmlns="">
      <p:transition spd="slow" advTm="60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488013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Overuse of technical aids can overwhelm the presentation and reduce its effectiveness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Technical tools should be used in moderation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الإفراط في استخدام التقنيات يمكن أن يشوش العرض ويقلل من فعاليته</a:t>
                      </a:r>
                      <a:br>
                        <a:rPr lang="ar-EG" sz="2800" kern="0" dirty="0">
                          <a:effectLst/>
                        </a:rPr>
                      </a:br>
                      <a:endParaRPr lang="ar-EG" sz="28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يجب استخدام الوسائل التقنية باعتدال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Avoiding Overuse of Technical Aids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تجنب الإفراط في استخدام الوسائل التقنية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278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95"/>
    </mc:Choice>
    <mc:Fallback xmlns="">
      <p:transition spd="slow" advTm="91095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978132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Ensuring all technical tools are functioning properly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Ensuring necessary equipment like the projector and computer are available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التأكد من أن جميع الأدوات التقنية تعمل بشكل صحيح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التأكد من توفر المعدات اللازمة مثل جهاز العرض (</a:t>
                      </a:r>
                      <a:r>
                        <a:rPr lang="en-US" sz="2800" kern="0" dirty="0">
                          <a:effectLst/>
                        </a:rPr>
                        <a:t>Projector</a:t>
                      </a:r>
                      <a:r>
                        <a:rPr lang="ar-EG" sz="2800" kern="0" dirty="0">
                          <a:effectLst/>
                        </a:rPr>
                        <a:t>) والكمبيوتر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Preparing Technical Tools Before the Presentation</a:t>
            </a:r>
          </a:p>
          <a:p>
            <a:r>
              <a:rPr lang="ar-EG" sz="2400" b="1" dirty="0">
                <a:solidFill>
                  <a:srgbClr val="00B0F0"/>
                </a:solidFill>
                <a:cs typeface="+mj-cs"/>
              </a:rPr>
              <a:t>تجهيز الأدوات التقنية قبل العرض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1678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988"/>
    </mc:Choice>
    <mc:Fallback xmlns="">
      <p:transition spd="slow" advTm="132988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381508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Checking internet connection and technical equipment before the presentation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Preparing a backup version of the presentation in case of issues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التحقق من الاتصال بالإنترنت والمعدات التقنية قبل العرض</a:t>
                      </a:r>
                      <a:br>
                        <a:rPr lang="ar-EG" sz="2800" kern="0" dirty="0">
                          <a:effectLst/>
                        </a:rPr>
                      </a:br>
                      <a:endParaRPr lang="ar-EG" sz="28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تجهيز نسخة احتياطية من العرض في حالة حدوث مشاكل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Alexandria" charset="0"/>
              </a:rPr>
              <a:t>Avoiding Technical Issues During the Presentation</a:t>
            </a:r>
          </a:p>
          <a:p>
            <a:r>
              <a:rPr lang="ar-EG" sz="2400" b="1" dirty="0">
                <a:solidFill>
                  <a:srgbClr val="00B0F0"/>
                </a:solidFill>
                <a:cs typeface="+mj-cs"/>
              </a:rPr>
              <a:t>تجنب المشاكل التقنية أثناء العرض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9512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897"/>
    </mc:Choice>
    <mc:Fallback xmlns="">
      <p:transition spd="slow" advTm="94897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41452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Testing technical tools like computers and screens before the presentation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Ensuring the necessary devices are available for smooth presentation flow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اختبار الأدوات التقنية مثل الكمبيوتر والشاشة قبل العرض</a:t>
                      </a:r>
                      <a:br>
                        <a:rPr lang="ar-EG" sz="2800" kern="0" dirty="0">
                          <a:effectLst/>
                        </a:rPr>
                      </a:br>
                      <a:endParaRPr lang="ar-EG" sz="28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تأكيد توافر الأجهزة اللازمة لضمان سير العرض بسلاسة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Ensuring Technical Tools Are Functioning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التأكد من عمل الأدوات التقنية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278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170"/>
    </mc:Choice>
    <mc:Fallback xmlns="">
      <p:transition spd="slow" advTm="4617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41148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essential to prepare for potential technical failures such as audio loss, slide issues, or connectivity problems.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This can be done by having a backup plan (e.g., PDF copy of the slides, printed version, or USB backup).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Test all tools and equipment ahead of time to ensure they function properly during the presentation.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من الضروري التحضير المسبق لأي خلل تقني محتمل مثل انقطاع الصوت، تعطل العرض، أو ضعف الاتصال.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يتم ذلك من خلال تجهيز خطة بديلة (مثل نسخة </a:t>
                      </a:r>
                      <a:r>
                        <a:rPr lang="en-US" sz="2000" kern="0" dirty="0">
                          <a:effectLst/>
                        </a:rPr>
                        <a:t>PDF </a:t>
                      </a:r>
                      <a:r>
                        <a:rPr lang="ar-EG" sz="2000" kern="0" dirty="0">
                          <a:effectLst/>
                        </a:rPr>
                        <a:t> من العرض، أو نسخة مطبوعة، أو نسخة محفوظة على </a:t>
                      </a:r>
                      <a:r>
                        <a:rPr lang="en-US" sz="2000" kern="0" dirty="0">
                          <a:effectLst/>
                        </a:rPr>
                        <a:t>USB</a:t>
                      </a:r>
                      <a:r>
                        <a:rPr lang="ar-EG" sz="2000" kern="0" dirty="0">
                          <a:effectLst/>
                        </a:rPr>
                        <a:t>).</a:t>
                      </a:r>
                      <a:endParaRPr lang="en-US" sz="20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يُفضل تجربة الأدوات والتقنيات المستخدمة قبل العرض بوقت كافٍ للتأكد من عملها بشكل سليم.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Preparing for Technical Issues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الاستعداد للمشكلات التقنية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88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159"/>
    </mc:Choice>
    <mc:Fallback xmlns="">
      <p:transition spd="slow" advTm="150159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397463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Asking questions related to images or charts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Inviting the audience to engage with visual content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طرح أسئلة متعلقة بالصور أو الرسوم البيانية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دعوة الجمهور للتفاعل مع المحتوى المرئي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Engaging the Audience with Visual Aids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التفاعل مع الجمهور باستخدام الوسائل البصرية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373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526"/>
    </mc:Choice>
    <mc:Fallback xmlns="">
      <p:transition spd="slow" advTm="160526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/>
        </p:nvGraphicFramePr>
        <p:xfrm>
          <a:off x="981697" y="2246862"/>
          <a:ext cx="10100286" cy="39624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 a technical issue arises, avoid staying silent or passively waiting.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the time to engage with the audience: ask a question, open a brief discussion, or verbally summarize the content so far.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Maintaining calm and confidence projects professionalism and helps keep the room relaxed and attentive.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في حال حدوث مشكلة تقنية أثناء العرض، لا يُنصح بالصمت أو الانتظار السلبي.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يمكن استغلال الوقت بالتفاعل مع الجمهور: طرح سؤال، فتح نقاش سريع، أو تقديم تلخيص شفهي لما تم عرضه حتى الآن.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الحفاظ على هدوءك وثقتك يعطي انطباعًا احترافيًا ويقلل من التوتر العام في القاعة.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Audience Engagement During Technical Issues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التفاعل أثناء المشكلات التقنية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432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042"/>
    </mc:Choice>
    <mc:Fallback xmlns="">
      <p:transition spd="slow" advTm="252042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43693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microphones to clarify the sound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interactive screens to display content flexibly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استخدام أجهزة الميكروفون لتوضيح الصوت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استخدام الشاشات التفاعلية لعرض المحتوى بشكل مرن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Techniques for Supporting the Presentation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تقنيات دعم العرض التقديمي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416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828"/>
    </mc:Choice>
    <mc:Fallback xmlns="">
      <p:transition spd="slow" advTm="167828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45267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Ensuring stable internet connection before the presentation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a reliable connection to avoid sudden interruptions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التأكد من الاتصال الثابت بالإنترنت قبل العرض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استخدام اتصال موثوق به لتجنب الانقطاع المفاجئ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Ensuring Internet Connectivity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تأكيد الاتصال بالإنترنت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350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395"/>
    </mc:Choice>
    <mc:Fallback xmlns="">
      <p:transition spd="slow" advTm="241395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968780"/>
              </p:ext>
            </p:extLst>
          </p:nvPr>
        </p:nvGraphicFramePr>
        <p:xfrm>
          <a:off x="981697" y="2246862"/>
          <a:ext cx="10100286" cy="37185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Summarize the key points covered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Thank the audience and invite feedback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تأكيد النقاط الرئيسية التي تم تغطيتها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800" kern="0" dirty="0">
                          <a:effectLst/>
                        </a:rPr>
                        <a:t>تقديم شكر للجمهور ودعوة للمشاركة بالتعليقات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Closing the Presentation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إغلاق العرض التقديمي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640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862"/>
    </mc:Choice>
    <mc:Fallback xmlns="">
      <p:transition spd="slow" advTm="185862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012112"/>
              </p:ext>
            </p:extLst>
          </p:nvPr>
        </p:nvGraphicFramePr>
        <p:xfrm>
          <a:off x="981697" y="2246862"/>
          <a:ext cx="10100286" cy="3505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 this point, we open the floor for all relevant questions regarding the presentation.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It's encouraged that questions be clear and concise, and clarification can be requested if needed.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goal is to foster productive engagement with the audience and address their feedback.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نوضح في هذه المرحلة أننا نرحب بجميع الأسئلة المتعلقة بالعرض.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يُفضل أن تكون الأسئلة مباشرة وواضحة، ويمكن الطلب من الجمهور توضيح السؤال إذا لزم الأمر.</a:t>
                      </a:r>
                      <a:br>
                        <a:rPr lang="ar-EG" sz="2000" kern="0" dirty="0">
                          <a:effectLst/>
                        </a:rPr>
                      </a:br>
                      <a:endParaRPr lang="ar-EG" sz="20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الهدف هو ضمان تفاعل فعّال مع الجمهور واستيعاب ملاحظاتهم واهتماماتهم.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Receiving Questions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استقبال الأسئلة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208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9298"/>
    </mc:Choice>
    <mc:Fallback xmlns="">
      <p:transition spd="slow" advTm="439298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7133135"/>
              </p:ext>
            </p:extLst>
          </p:nvPr>
        </p:nvGraphicFramePr>
        <p:xfrm>
          <a:off x="981697" y="2246862"/>
          <a:ext cx="10100286" cy="41148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Listen attentively to ensure accurate understanding before answering.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Respond clearly, briefly, and directly, while explaining any ambiguous points.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If the answer is not known, acknowledge it and suggest following up or inviting discussion.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0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Thank the questioner to promote a respectful and appreciative environment.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الاستماع الجيد قبل الإجابة لضمان فهم السؤال بشكل دقيق.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الرد يكون بشكل مختصر، دقيق، ومباشر مع توضيح النقاط الغامضة.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في حالة عدم معرفة الإجابة، يمكن الاعتراف بذلك واقتراح البحث لاحقًا أو فتح النقاش.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2000" kern="0" dirty="0">
                          <a:effectLst/>
                        </a:rPr>
                        <a:t>يُفضل شكر السائل لتعزيز بيئة احترام وتقدير متبادل.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Handling Questions Effectively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كيفية التعامل مع الأسئلة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876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157"/>
    </mc:Choice>
    <mc:Fallback xmlns="">
      <p:transition spd="slow" advTm="147157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28"/>
    </mc:Choice>
    <mc:Fallback xmlns="">
      <p:transition spd="slow" advTm="94228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08EE722-D728-4943-AC9A-C07FF42B51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purl.org/dc/dcmitype/"/>
    <ds:schemaRef ds:uri="49100919-8a76-4266-be0c-7dc583902cb4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d13aca44-ef33-4cf4-9980-7f0b00e6eeb9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8038</TotalTime>
  <Words>2120</Words>
  <Application>Microsoft Office PowerPoint</Application>
  <PresentationFormat>Widescreen</PresentationFormat>
  <Paragraphs>385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983</cp:revision>
  <dcterms:created xsi:type="dcterms:W3CDTF">2023-04-29T09:08:00Z</dcterms:created>
  <dcterms:modified xsi:type="dcterms:W3CDTF">2025-07-03T08:47:08Z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