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8"/>
  </p:notesMasterIdLst>
  <p:sldIdLst>
    <p:sldId id="295" r:id="rId4"/>
    <p:sldId id="381" r:id="rId5"/>
    <p:sldId id="636" r:id="rId6"/>
    <p:sldId id="733" r:id="rId7"/>
    <p:sldId id="734" r:id="rId8"/>
    <p:sldId id="740" r:id="rId9"/>
    <p:sldId id="736" r:id="rId10"/>
    <p:sldId id="735" r:id="rId11"/>
    <p:sldId id="737" r:id="rId12"/>
    <p:sldId id="738" r:id="rId13"/>
    <p:sldId id="739" r:id="rId14"/>
    <p:sldId id="741" r:id="rId15"/>
    <p:sldId id="742" r:id="rId16"/>
    <p:sldId id="743" r:id="rId17"/>
    <p:sldId id="744" r:id="rId18"/>
    <p:sldId id="745" r:id="rId19"/>
    <p:sldId id="746" r:id="rId20"/>
    <p:sldId id="747" r:id="rId21"/>
    <p:sldId id="749" r:id="rId22"/>
    <p:sldId id="748" r:id="rId23"/>
    <p:sldId id="750" r:id="rId24"/>
    <p:sldId id="751" r:id="rId25"/>
    <p:sldId id="752" r:id="rId26"/>
    <p:sldId id="755" r:id="rId27"/>
    <p:sldId id="753" r:id="rId28"/>
    <p:sldId id="756" r:id="rId29"/>
    <p:sldId id="757" r:id="rId30"/>
    <p:sldId id="754" r:id="rId31"/>
    <p:sldId id="758" r:id="rId32"/>
    <p:sldId id="760" r:id="rId33"/>
    <p:sldId id="759" r:id="rId34"/>
    <p:sldId id="761" r:id="rId35"/>
    <p:sldId id="762" r:id="rId36"/>
    <p:sldId id="763" r:id="rId37"/>
    <p:sldId id="764" r:id="rId38"/>
    <p:sldId id="765" r:id="rId39"/>
    <p:sldId id="767" r:id="rId40"/>
    <p:sldId id="768" r:id="rId41"/>
    <p:sldId id="769" r:id="rId42"/>
    <p:sldId id="770" r:id="rId43"/>
    <p:sldId id="771" r:id="rId44"/>
    <p:sldId id="772" r:id="rId45"/>
    <p:sldId id="773" r:id="rId46"/>
    <p:sldId id="774" r:id="rId47"/>
    <p:sldId id="775" r:id="rId48"/>
    <p:sldId id="776" r:id="rId49"/>
    <p:sldId id="779" r:id="rId50"/>
    <p:sldId id="780" r:id="rId51"/>
    <p:sldId id="781" r:id="rId52"/>
    <p:sldId id="782" r:id="rId53"/>
    <p:sldId id="783" r:id="rId54"/>
    <p:sldId id="380" r:id="rId55"/>
    <p:sldId id="679" r:id="rId56"/>
    <p:sldId id="29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79" d="100"/>
          <a:sy n="79" d="100"/>
        </p:scale>
        <p:origin x="132" y="6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Reducing Project Duration</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Rationale for Reducing Project Duration</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66FA8ADC-5331-4699-AA0F-277B45A45873}">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Options for Accelerating Project Completion</a:t>
          </a:r>
        </a:p>
      </dgm:t>
    </dgm:pt>
    <dgm:pt modelId="{27F7536D-69F1-4F5E-912D-AE8B965C9907}" type="parTrans" cxnId="{7F8330E0-213C-466B-9BD8-FD3447613FE6}">
      <dgm:prSet/>
      <dgm:spPr/>
      <dgm:t>
        <a:bodyPr/>
        <a:lstStyle/>
        <a:p>
          <a:endParaRPr lang="en-US"/>
        </a:p>
      </dgm:t>
    </dgm:pt>
    <dgm:pt modelId="{C547E490-1D8B-43F6-A67A-D6EF20CE249D}" type="sibTrans" cxnId="{7F8330E0-213C-466B-9BD8-FD3447613FE6}">
      <dgm:prSet/>
      <dgm:spPr/>
      <dgm:t>
        <a:bodyPr/>
        <a:lstStyle/>
        <a:p>
          <a:endParaRPr lang="en-US"/>
        </a:p>
      </dgm:t>
    </dgm:pt>
    <dgm:pt modelId="{05C3EB0D-5196-426E-920E-40E4D6E5D9CD}">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Project Cost–Duration Graph</a:t>
          </a:r>
        </a:p>
      </dgm:t>
    </dgm:pt>
    <dgm:pt modelId="{60E97AB6-DC32-49DF-9076-089D5A9D0970}" type="parTrans" cxnId="{B437108F-A9E7-472B-B029-1E3659E4BD2D}">
      <dgm:prSet/>
      <dgm:spPr/>
      <dgm:t>
        <a:bodyPr/>
        <a:lstStyle/>
        <a:p>
          <a:endParaRPr lang="en-US"/>
        </a:p>
      </dgm:t>
    </dgm:pt>
    <dgm:pt modelId="{B86D928B-39A8-4C21-8DC9-907784CB218F}" type="sibTrans" cxnId="{B437108F-A9E7-472B-B029-1E3659E4BD2D}">
      <dgm:prSet/>
      <dgm:spPr/>
      <dgm:t>
        <a:bodyPr/>
        <a:lstStyle/>
        <a:p>
          <a:endParaRPr lang="en-US"/>
        </a:p>
      </dgm:t>
    </dgm:pt>
    <dgm:pt modelId="{0A107B91-0112-4E74-BDE8-107A612877BF}">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Constructing a Project Cost–Duration Graph</a:t>
          </a:r>
        </a:p>
      </dgm:t>
    </dgm:pt>
    <dgm:pt modelId="{EDBBE987-E334-4AE2-95C8-5C794DADDAB6}" type="parTrans" cxnId="{A251CA6E-FD29-4350-826C-826B31A31BD5}">
      <dgm:prSet/>
      <dgm:spPr/>
      <dgm:t>
        <a:bodyPr/>
        <a:lstStyle/>
        <a:p>
          <a:endParaRPr lang="en-US"/>
        </a:p>
      </dgm:t>
    </dgm:pt>
    <dgm:pt modelId="{B9807C4A-86BA-4A36-AB14-098021A55998}" type="sibTrans" cxnId="{A251CA6E-FD29-4350-826C-826B31A31BD5}">
      <dgm:prSet/>
      <dgm:spPr/>
      <dgm:t>
        <a:bodyPr/>
        <a:lstStyle/>
        <a:p>
          <a:endParaRPr lang="en-US"/>
        </a:p>
      </dgm:t>
    </dgm:pt>
    <dgm:pt modelId="{9D3BF8B1-F4E3-4610-8CED-70C26E668958}">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Practical Considerations</a:t>
          </a:r>
        </a:p>
      </dgm:t>
    </dgm:pt>
    <dgm:pt modelId="{3169A3AC-8C9B-4FFC-9502-EA024695E96E}" type="parTrans" cxnId="{B9F03AE0-2517-4AFA-AB7C-A84C54C696C9}">
      <dgm:prSet/>
      <dgm:spPr/>
      <dgm:t>
        <a:bodyPr/>
        <a:lstStyle/>
        <a:p>
          <a:endParaRPr lang="en-US"/>
        </a:p>
      </dgm:t>
    </dgm:pt>
    <dgm:pt modelId="{A0698209-EFEC-46B8-8746-878F2146EB54}" type="sibTrans" cxnId="{B9F03AE0-2517-4AFA-AB7C-A84C54C696C9}">
      <dgm:prSet/>
      <dgm:spPr/>
      <dgm:t>
        <a:bodyPr/>
        <a:lstStyle/>
        <a:p>
          <a:endParaRPr lang="en-US"/>
        </a:p>
      </dgm:t>
    </dgm:pt>
    <dgm:pt modelId="{DE22B79C-7224-4E38-A196-B88B428814F9}">
      <dgm:prSet custT="1"/>
      <dgm:spPr/>
      <dgm:t>
        <a:bodyPr/>
        <a:lstStyle/>
        <a:p>
          <a:pPr>
            <a:lnSpc>
              <a:spcPct val="150000"/>
            </a:lnSpc>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When Resources Are Not Constrained</a:t>
          </a:r>
        </a:p>
      </dgm:t>
    </dgm:pt>
    <dgm:pt modelId="{DCA1CF56-81AE-41C5-B066-1A31781CE512}" type="parTrans" cxnId="{E56C5CEE-5377-4362-A565-0F134001BB68}">
      <dgm:prSet/>
      <dgm:spPr/>
      <dgm:t>
        <a:bodyPr/>
        <a:lstStyle/>
        <a:p>
          <a:endParaRPr lang="en-US"/>
        </a:p>
      </dgm:t>
    </dgm:pt>
    <dgm:pt modelId="{41FCCF1C-BED4-4AF1-8B56-44D6EA8BEED3}" type="sibTrans" cxnId="{E56C5CEE-5377-4362-A565-0F134001BB68}">
      <dgm:prSet/>
      <dgm:spPr/>
      <dgm:t>
        <a:bodyPr/>
        <a:lstStyle/>
        <a:p>
          <a:endParaRPr lang="en-US"/>
        </a:p>
      </dgm:t>
    </dgm:pt>
    <dgm:pt modelId="{3368C582-ED05-4F5F-9D31-56BF515F19FA}">
      <dgm:prSet custT="1"/>
      <dgm:spPr/>
      <dgm:t>
        <a:bodyPr/>
        <a:lstStyle/>
        <a:p>
          <a:pPr>
            <a:lnSpc>
              <a:spcPct val="150000"/>
            </a:lnSpc>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When Resources Are Constrained</a:t>
          </a:r>
        </a:p>
      </dgm:t>
    </dgm:pt>
    <dgm:pt modelId="{1A25C7D2-A9F2-4D1C-A0DB-807A97AE06D8}" type="parTrans" cxnId="{C684A82F-B702-47D2-B1C4-459FB478D071}">
      <dgm:prSet/>
      <dgm:spPr/>
      <dgm:t>
        <a:bodyPr/>
        <a:lstStyle/>
        <a:p>
          <a:endParaRPr lang="en-US"/>
        </a:p>
      </dgm:t>
    </dgm:pt>
    <dgm:pt modelId="{17DB39B8-5683-41FA-BA3B-4BD30772C148}" type="sibTrans" cxnId="{C684A82F-B702-47D2-B1C4-459FB478D071}">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custLinFactNeighborX="-147" custLinFactNeighborY="-2464">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4E4E951B-7324-4527-A113-08F4AB1B99DF}" type="presOf" srcId="{91871ACD-0AD2-4277-BEA3-75E6B1505319}" destId="{897CB477-63AF-4C54-A6C6-26EFE54EB411}" srcOrd="0" destOrd="0" presId="urn:microsoft.com/office/officeart/2005/8/layout/vList2"/>
    <dgm:cxn modelId="{C684A82F-B702-47D2-B1C4-459FB478D071}" srcId="{66FA8ADC-5331-4699-AA0F-277B45A45873}" destId="{3368C582-ED05-4F5F-9D31-56BF515F19FA}" srcOrd="1" destOrd="0" parTransId="{1A25C7D2-A9F2-4D1C-A0DB-807A97AE06D8}" sibTransId="{17DB39B8-5683-41FA-BA3B-4BD30772C148}"/>
    <dgm:cxn modelId="{A3991B67-B343-48EE-900A-1D2399EC483F}" type="presOf" srcId="{05C3EB0D-5196-426E-920E-40E4D6E5D9CD}" destId="{897CB477-63AF-4C54-A6C6-26EFE54EB411}" srcOrd="0" destOrd="4" presId="urn:microsoft.com/office/officeart/2005/8/layout/vList2"/>
    <dgm:cxn modelId="{66338B6A-DBC2-411E-B965-906A3D73BA94}" type="presOf" srcId="{0A107B91-0112-4E74-BDE8-107A612877BF}" destId="{897CB477-63AF-4C54-A6C6-26EFE54EB411}" srcOrd="0" destOrd="5" presId="urn:microsoft.com/office/officeart/2005/8/layout/vList2"/>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A251CA6E-FD29-4350-826C-826B31A31BD5}" srcId="{58CC7B93-9F82-4042-A1CD-FD418701A725}" destId="{0A107B91-0112-4E74-BDE8-107A612877BF}" srcOrd="3" destOrd="0" parTransId="{EDBBE987-E334-4AE2-95C8-5C794DADDAB6}" sibTransId="{B9807C4A-86BA-4A36-AB14-098021A55998}"/>
    <dgm:cxn modelId="{B437108F-A9E7-472B-B029-1E3659E4BD2D}" srcId="{58CC7B93-9F82-4042-A1CD-FD418701A725}" destId="{05C3EB0D-5196-426E-920E-40E4D6E5D9CD}" srcOrd="2" destOrd="0" parTransId="{60E97AB6-DC32-49DF-9076-089D5A9D0970}" sibTransId="{B86D928B-39A8-4C21-8DC9-907784CB218F}"/>
    <dgm:cxn modelId="{B73F5C93-F780-4CE7-B97D-0D186D4D1AF3}" type="presOf" srcId="{66FA8ADC-5331-4699-AA0F-277B45A45873}" destId="{897CB477-63AF-4C54-A6C6-26EFE54EB411}" srcOrd="0" destOrd="1"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CD83CFC7-8074-4001-8393-08BE3284B66D}" type="presOf" srcId="{9D3BF8B1-F4E3-4610-8CED-70C26E668958}" destId="{897CB477-63AF-4C54-A6C6-26EFE54EB411}" srcOrd="0" destOrd="6" presId="urn:microsoft.com/office/officeart/2005/8/layout/vList2"/>
    <dgm:cxn modelId="{49598CCE-E586-4ABB-8D85-96243BEC34F0}" type="presOf" srcId="{DE22B79C-7224-4E38-A196-B88B428814F9}" destId="{897CB477-63AF-4C54-A6C6-26EFE54EB411}" srcOrd="0" destOrd="2" presId="urn:microsoft.com/office/officeart/2005/8/layout/vList2"/>
    <dgm:cxn modelId="{FB9B4FD9-BE1E-4401-A20A-564869240A9B}" type="presOf" srcId="{3368C582-ED05-4F5F-9D31-56BF515F19FA}" destId="{897CB477-63AF-4C54-A6C6-26EFE54EB411}" srcOrd="0" destOrd="3" presId="urn:microsoft.com/office/officeart/2005/8/layout/vList2"/>
    <dgm:cxn modelId="{7F8330E0-213C-466B-9BD8-FD3447613FE6}" srcId="{58CC7B93-9F82-4042-A1CD-FD418701A725}" destId="{66FA8ADC-5331-4699-AA0F-277B45A45873}" srcOrd="1" destOrd="0" parTransId="{27F7536D-69F1-4F5E-912D-AE8B965C9907}" sibTransId="{C547E490-1D8B-43F6-A67A-D6EF20CE249D}"/>
    <dgm:cxn modelId="{B9F03AE0-2517-4AFA-AB7C-A84C54C696C9}" srcId="{58CC7B93-9F82-4042-A1CD-FD418701A725}" destId="{9D3BF8B1-F4E3-4610-8CED-70C26E668958}" srcOrd="4" destOrd="0" parTransId="{3169A3AC-8C9B-4FFC-9502-EA024695E96E}" sibTransId="{A0698209-EFEC-46B8-8746-878F2146EB54}"/>
    <dgm:cxn modelId="{E56C5CEE-5377-4362-A565-0F134001BB68}" srcId="{66FA8ADC-5331-4699-AA0F-277B45A45873}" destId="{DE22B79C-7224-4E38-A196-B88B428814F9}" srcOrd="0" destOrd="0" parTransId="{DCA1CF56-81AE-41C5-B066-1A31781CE512}" sibTransId="{41FCCF1C-BED4-4AF1-8B56-44D6EA8BEED3}"/>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541731"/>
          <a:ext cx="8288037" cy="10464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Reducing Project Duration</a:t>
          </a:r>
          <a:endParaRPr lang="en-US" sz="2800" b="1" kern="1200" dirty="0"/>
        </a:p>
      </dsp:txBody>
      <dsp:txXfrm>
        <a:off x="51085" y="592816"/>
        <a:ext cx="8185867" cy="944315"/>
      </dsp:txXfrm>
    </dsp:sp>
    <dsp:sp modelId="{897CB477-63AF-4C54-A6C6-26EFE54EB411}">
      <dsp:nvSpPr>
        <dsp:cNvPr id="0" name=""/>
        <dsp:cNvSpPr/>
      </dsp:nvSpPr>
      <dsp:spPr>
        <a:xfrm>
          <a:off x="0" y="1670698"/>
          <a:ext cx="8288037" cy="4371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Rationale for Reducing Project Duration</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Options for Accelerating Project Completion</a:t>
          </a:r>
        </a:p>
        <a:p>
          <a:pPr marL="457200" lvl="2" indent="-228600" algn="l" defTabSz="1066800">
            <a:lnSpc>
              <a:spcPct val="150000"/>
            </a:lnSpc>
            <a:spcBef>
              <a:spcPct val="0"/>
            </a:spcBef>
            <a:spcAft>
              <a:spcPct val="20000"/>
            </a:spcAft>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When Resources Are Not Constrained</a:t>
          </a:r>
        </a:p>
        <a:p>
          <a:pPr marL="457200" lvl="2" indent="-228600" algn="l" defTabSz="1066800">
            <a:lnSpc>
              <a:spcPct val="150000"/>
            </a:lnSpc>
            <a:spcBef>
              <a:spcPct val="0"/>
            </a:spcBef>
            <a:spcAft>
              <a:spcPct val="20000"/>
            </a:spcAft>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When Resources Are Constrained</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Project Cost–Duration Graph</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Constructing a Project Cost–Duration Graph</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Practical Considerations</a:t>
          </a:r>
        </a:p>
      </dsp:txBody>
      <dsp:txXfrm>
        <a:off x="0" y="1670698"/>
        <a:ext cx="8288037" cy="43718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6/28/2021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6/28/2021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6/28/2021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6/28/2021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6/28/2021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6/28/2021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6/28/2021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6/28/2021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6/28/2021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6/28/2021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6/28/2021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6/28/2021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6/28/2021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6/28/2021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6/28/2021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6/28/2021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6/28/2021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6/28/2021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6/28/2021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6/28/2021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6/28/2021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6/28/2021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6/28/2021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8256"/>
            <a:ext cx="10515600" cy="1004158"/>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484249"/>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6/28/2021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6/28/2021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6/28/2021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tmp"/><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tmp"/><Relationship Id="rId1" Type="http://schemas.openxmlformats.org/officeDocument/2006/relationships/slideLayout" Target="../slideLayouts/slideLayout24.xml"/><Relationship Id="rId4" Type="http://schemas.openxmlformats.org/officeDocument/2006/relationships/image" Target="../media/image12.tmp"/></Relationships>
</file>

<file path=ppt/slides/_rels/slide40.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0.tmp"/><Relationship Id="rId1" Type="http://schemas.openxmlformats.org/officeDocument/2006/relationships/slideLayout" Target="../slideLayouts/slideLayout24.xml"/><Relationship Id="rId4" Type="http://schemas.openxmlformats.org/officeDocument/2006/relationships/image" Target="../media/image13.tmp"/></Relationships>
</file>

<file path=ppt/slides/_rels/slide41.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10.tmp"/><Relationship Id="rId1" Type="http://schemas.openxmlformats.org/officeDocument/2006/relationships/slideLayout" Target="../slideLayouts/slideLayout24.xml"/><Relationship Id="rId4" Type="http://schemas.openxmlformats.org/officeDocument/2006/relationships/image" Target="../media/image14.tmp"/></Relationships>
</file>

<file path=ppt/slides/_rels/slide42.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0.tmp"/><Relationship Id="rId1" Type="http://schemas.openxmlformats.org/officeDocument/2006/relationships/slideLayout" Target="../slideLayouts/slideLayout24.xml"/><Relationship Id="rId4" Type="http://schemas.openxmlformats.org/officeDocument/2006/relationships/image" Target="../media/image15.tmp"/></Relationships>
</file>

<file path=ppt/slides/_rels/slide43.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0.tmp"/><Relationship Id="rId1" Type="http://schemas.openxmlformats.org/officeDocument/2006/relationships/slideLayout" Target="../slideLayouts/slideLayout24.xml"/><Relationship Id="rId4" Type="http://schemas.openxmlformats.org/officeDocument/2006/relationships/image" Target="../media/image16.tmp"/></Relationships>
</file>

<file path=ppt/slides/_rels/slide44.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23.tmp"/><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7:</a:t>
            </a:r>
            <a:br>
              <a:rPr lang="en-US" sz="4400" b="1" dirty="0">
                <a:solidFill>
                  <a:schemeClr val="bg1"/>
                </a:solidFill>
                <a:latin typeface="+mn-lt"/>
              </a:rPr>
            </a:br>
            <a:r>
              <a:rPr lang="en-US" sz="4400" dirty="0">
                <a:solidFill>
                  <a:schemeClr val="bg1"/>
                </a:solidFill>
                <a:latin typeface="+mn-lt"/>
              </a:rPr>
              <a:t>Reducing </a:t>
            </a:r>
            <a:br>
              <a:rPr lang="en-US" sz="4400" dirty="0">
                <a:solidFill>
                  <a:schemeClr val="bg1"/>
                </a:solidFill>
                <a:latin typeface="+mn-lt"/>
              </a:rPr>
            </a:br>
            <a:r>
              <a:rPr lang="en-US" sz="4400" dirty="0">
                <a:solidFill>
                  <a:schemeClr val="bg1"/>
                </a:solidFill>
                <a:latin typeface="+mn-lt"/>
              </a:rPr>
              <a:t>Project Duration</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3891063602"/>
              </p:ext>
            </p:extLst>
          </p:nvPr>
        </p:nvGraphicFramePr>
        <p:xfrm>
          <a:off x="3599960" y="130362"/>
          <a:ext cx="8288037" cy="672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Rationale for Reducing Project Duration</a:t>
            </a:r>
          </a:p>
        </p:txBody>
      </p:sp>
    </p:spTree>
    <p:extLst>
      <p:ext uri="{BB962C8B-B14F-4D97-AF65-F5344CB8AC3E}">
        <p14:creationId xmlns:p14="http://schemas.microsoft.com/office/powerpoint/2010/main" val="284988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Imagine the Following Scenarios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a:lnSpc>
                <a:spcPct val="200000"/>
              </a:lnSpc>
            </a:pPr>
            <a:r>
              <a:rPr lang="en-US" dirty="0"/>
              <a:t>After finalizing your project schedule, you realize the estimated completion date is two months beyond what your boss publicly promised an important customer.</a:t>
            </a:r>
          </a:p>
          <a:p>
            <a:pPr>
              <a:lnSpc>
                <a:spcPct val="200000"/>
              </a:lnSpc>
            </a:pPr>
            <a:r>
              <a:rPr lang="en-US" dirty="0"/>
              <a:t>Five months into the project, you realize that you are already three weeks behind the drop-dead date for the project.</a:t>
            </a:r>
          </a:p>
          <a:p>
            <a:pPr>
              <a:lnSpc>
                <a:spcPct val="200000"/>
              </a:lnSpc>
            </a:pPr>
            <a:r>
              <a:rPr lang="en-US" dirty="0"/>
              <a:t>Four months into a project top management changes its priorities and now tells you that money is not an issue. Complete the project ASAP!</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436502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Rationale for Reducing Project Duration</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a:lnSpc>
                <a:spcPct val="200000"/>
              </a:lnSpc>
            </a:pPr>
            <a:r>
              <a:rPr lang="en-US" b="1" dirty="0">
                <a:solidFill>
                  <a:srgbClr val="C00000"/>
                </a:solidFill>
              </a:rPr>
              <a:t>Time Is Money</a:t>
            </a:r>
            <a:r>
              <a:rPr lang="en-US" dirty="0"/>
              <a:t>: Cost-Time Tradeoffs</a:t>
            </a:r>
          </a:p>
          <a:p>
            <a:pPr>
              <a:lnSpc>
                <a:spcPct val="200000"/>
              </a:lnSpc>
            </a:pPr>
            <a:r>
              <a:rPr lang="en-US" dirty="0"/>
              <a:t>Reducing the time of a critical activity usually incurs additional direct costs.</a:t>
            </a:r>
          </a:p>
          <a:p>
            <a:pPr>
              <a:lnSpc>
                <a:spcPct val="200000"/>
              </a:lnSpc>
            </a:pPr>
            <a:r>
              <a:rPr lang="en-US" dirty="0"/>
              <a:t>Cost-time solutions focus on reducing (crashing) activities on the critical path to shorten overall duration of the project.</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spTree>
    <p:extLst>
      <p:ext uri="{BB962C8B-B14F-4D97-AF65-F5344CB8AC3E}">
        <p14:creationId xmlns:p14="http://schemas.microsoft.com/office/powerpoint/2010/main" val="3370436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a:lnSpc>
                <a:spcPct val="200000"/>
              </a:lnSpc>
            </a:pPr>
            <a:r>
              <a:rPr lang="en-US" b="1" i="1" dirty="0">
                <a:solidFill>
                  <a:srgbClr val="0070C0"/>
                </a:solidFill>
              </a:rPr>
              <a:t>Time-to-market pressures</a:t>
            </a:r>
          </a:p>
          <a:p>
            <a:pPr>
              <a:lnSpc>
                <a:spcPct val="200000"/>
              </a:lnSpc>
            </a:pPr>
            <a:r>
              <a:rPr lang="en-US" b="1" i="1" dirty="0">
                <a:solidFill>
                  <a:srgbClr val="0070C0"/>
                </a:solidFill>
              </a:rPr>
              <a:t>Unforeseen delays</a:t>
            </a:r>
          </a:p>
          <a:p>
            <a:pPr>
              <a:lnSpc>
                <a:spcPct val="200000"/>
              </a:lnSpc>
            </a:pPr>
            <a:r>
              <a:rPr lang="en-US" b="1" i="1" dirty="0">
                <a:solidFill>
                  <a:srgbClr val="0070C0"/>
                </a:solidFill>
              </a:rPr>
              <a:t>Incentive contracts (bonuses for early completion)</a:t>
            </a:r>
          </a:p>
          <a:p>
            <a:pPr>
              <a:lnSpc>
                <a:spcPct val="200000"/>
              </a:lnSpc>
            </a:pPr>
            <a:r>
              <a:rPr lang="en-US" b="1" i="1" dirty="0">
                <a:solidFill>
                  <a:srgbClr val="0070C0"/>
                </a:solidFill>
              </a:rPr>
              <a:t>Imposed deadlines and contract commitments</a:t>
            </a:r>
          </a:p>
          <a:p>
            <a:pPr>
              <a:lnSpc>
                <a:spcPct val="200000"/>
              </a:lnSpc>
            </a:pPr>
            <a:r>
              <a:rPr lang="en-US" b="1" i="1" dirty="0">
                <a:solidFill>
                  <a:srgbClr val="0070C0"/>
                </a:solidFill>
              </a:rPr>
              <a:t>Overhead and public goodwill costs</a:t>
            </a:r>
          </a:p>
          <a:p>
            <a:pPr>
              <a:lnSpc>
                <a:spcPct val="200000"/>
              </a:lnSpc>
            </a:pPr>
            <a:r>
              <a:rPr lang="en-US" b="1" i="1" dirty="0">
                <a:solidFill>
                  <a:srgbClr val="0070C0"/>
                </a:solidFill>
              </a:rPr>
              <a:t>Pressure to move resources to other projects</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2639018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normAutofit/>
          </a:bodyPr>
          <a:lstStyle/>
          <a:p>
            <a:pPr marL="0" indent="0">
              <a:lnSpc>
                <a:spcPct val="200000"/>
              </a:lnSpc>
              <a:buNone/>
            </a:pPr>
            <a:r>
              <a:rPr lang="en-US" b="1" i="1" dirty="0">
                <a:solidFill>
                  <a:schemeClr val="accent1">
                    <a:lumMod val="75000"/>
                  </a:schemeClr>
                </a:solidFill>
              </a:rPr>
              <a:t>Time-to-market pressures</a:t>
            </a:r>
          </a:p>
          <a:p>
            <a:pPr>
              <a:lnSpc>
                <a:spcPct val="200000"/>
              </a:lnSpc>
            </a:pPr>
            <a:r>
              <a:rPr lang="en-US" dirty="0"/>
              <a:t>Intense global competition and rapid technological advances have made speed a competitive advantage. To succeed, companies have to spot new opportunities, launch project teams, and bring new products or services to the marketplace in a flash. Perhaps in no industry does speed matter as much as in the electronics industry.</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spTree>
    <p:extLst>
      <p:ext uri="{BB962C8B-B14F-4D97-AF65-F5344CB8AC3E}">
        <p14:creationId xmlns:p14="http://schemas.microsoft.com/office/powerpoint/2010/main" val="783191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marL="0" indent="0">
              <a:lnSpc>
                <a:spcPct val="200000"/>
              </a:lnSpc>
              <a:buNone/>
            </a:pPr>
            <a:r>
              <a:rPr lang="en-US" b="1" i="1" dirty="0">
                <a:solidFill>
                  <a:schemeClr val="accent1">
                    <a:lumMod val="75000"/>
                  </a:schemeClr>
                </a:solidFill>
              </a:rPr>
              <a:t>Unforeseen delays</a:t>
            </a:r>
          </a:p>
          <a:p>
            <a:pPr>
              <a:lnSpc>
                <a:spcPct val="200000"/>
              </a:lnSpc>
            </a:pPr>
            <a:r>
              <a:rPr lang="en-US" dirty="0"/>
              <a:t>adverse weather, design flaws, and equipment breakdown—cause substantial delays midway in the project. Getting back on schedule usually requires compressing the time on some of the remaining critical activities. The additional costs of getting back on schedule need to be compared with the consequences of being late. This is especially true when time is a top priority.</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103565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marL="0" indent="0">
              <a:lnSpc>
                <a:spcPct val="200000"/>
              </a:lnSpc>
              <a:buNone/>
            </a:pPr>
            <a:r>
              <a:rPr lang="en-US" b="1" i="1" dirty="0">
                <a:solidFill>
                  <a:schemeClr val="accent1">
                    <a:lumMod val="75000"/>
                  </a:schemeClr>
                </a:solidFill>
              </a:rPr>
              <a:t>Incentive contracts (bonuses for early completion)</a:t>
            </a:r>
          </a:p>
          <a:p>
            <a:pPr>
              <a:lnSpc>
                <a:spcPct val="200000"/>
              </a:lnSpc>
            </a:pPr>
            <a:r>
              <a:rPr lang="en-US" dirty="0"/>
              <a:t>For example, a contractor finished a bridge across a lake 18 months early and received more than $6 million for the early completion. The availability of the bridge to the surrounding community 18 months early to reduce traffic gridlock made the incentive cost to the community seem small to users.</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2097525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marL="0" indent="0">
              <a:lnSpc>
                <a:spcPct val="200000"/>
              </a:lnSpc>
              <a:buNone/>
            </a:pPr>
            <a:r>
              <a:rPr lang="en-US" b="1" i="1" dirty="0">
                <a:solidFill>
                  <a:schemeClr val="accent1">
                    <a:lumMod val="75000"/>
                  </a:schemeClr>
                </a:solidFill>
              </a:rPr>
              <a:t>Imposed deadlines and contract commitments</a:t>
            </a:r>
          </a:p>
          <a:p>
            <a:pPr>
              <a:lnSpc>
                <a:spcPct val="200000"/>
              </a:lnSpc>
            </a:pPr>
            <a:r>
              <a:rPr lang="en-US" dirty="0"/>
              <a:t>For example, the president of a software company remarks in a speech that new advanced software will be available in one year. Such statements too often become imposed project duration dates—without any consideration of the problems or cost of meeting such a date. </a:t>
            </a:r>
          </a:p>
          <a:p>
            <a:pPr>
              <a:lnSpc>
                <a:spcPct val="200000"/>
              </a:lnSpc>
            </a:pPr>
            <a:r>
              <a:rPr lang="en-US" dirty="0"/>
              <a:t>The project duration time is set while the project is in its “concept” phase before or without any detailed scheduling of all the activities in the project.</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spTree>
    <p:extLst>
      <p:ext uri="{BB962C8B-B14F-4D97-AF65-F5344CB8AC3E}">
        <p14:creationId xmlns:p14="http://schemas.microsoft.com/office/powerpoint/2010/main" val="869651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Reasons For Imposed Project Duration Dates</a:t>
            </a:r>
          </a:p>
        </p:txBody>
      </p:sp>
      <p:sp>
        <p:nvSpPr>
          <p:cNvPr id="3" name="Content Placeholder 2">
            <a:extLst>
              <a:ext uri="{FF2B5EF4-FFF2-40B4-BE49-F238E27FC236}">
                <a16:creationId xmlns:a16="http://schemas.microsoft.com/office/drawing/2014/main" id="{8B2832DA-9DAC-41DE-ADB0-EFE2E5719A17}"/>
              </a:ext>
            </a:extLst>
          </p:cNvPr>
          <p:cNvSpPr>
            <a:spLocks noGrp="1"/>
          </p:cNvSpPr>
          <p:nvPr>
            <p:ph idx="1"/>
          </p:nvPr>
        </p:nvSpPr>
        <p:spPr>
          <a:xfrm>
            <a:off x="279400" y="1022414"/>
            <a:ext cx="11645900" cy="5305233"/>
          </a:xfrm>
        </p:spPr>
        <p:txBody>
          <a:bodyPr/>
          <a:lstStyle/>
          <a:p>
            <a:pPr marL="0" indent="0">
              <a:lnSpc>
                <a:spcPct val="200000"/>
              </a:lnSpc>
              <a:buNone/>
            </a:pPr>
            <a:r>
              <a:rPr lang="en-US" b="1" i="1" dirty="0">
                <a:solidFill>
                  <a:schemeClr val="accent1">
                    <a:lumMod val="75000"/>
                  </a:schemeClr>
                </a:solidFill>
              </a:rPr>
              <a:t>Overhead and public goodwill costs</a:t>
            </a:r>
          </a:p>
          <a:p>
            <a:pPr>
              <a:lnSpc>
                <a:spcPct val="200000"/>
              </a:lnSpc>
            </a:pPr>
            <a:r>
              <a:rPr lang="en-US" dirty="0"/>
              <a:t>For example, it may cost $80,000 per day to simply house and feed a construction crew. </a:t>
            </a:r>
          </a:p>
          <a:p>
            <a:pPr marL="0" indent="0">
              <a:lnSpc>
                <a:spcPct val="200000"/>
              </a:lnSpc>
              <a:buNone/>
            </a:pPr>
            <a:r>
              <a:rPr lang="en-US" b="1" i="1" dirty="0">
                <a:solidFill>
                  <a:schemeClr val="accent1">
                    <a:lumMod val="75000"/>
                  </a:schemeClr>
                </a:solidFill>
              </a:rPr>
              <a:t>Pressure to move resources to other projects</a:t>
            </a:r>
          </a:p>
          <a:p>
            <a:pPr>
              <a:lnSpc>
                <a:spcPct val="200000"/>
              </a:lnSpc>
            </a:pPr>
            <a:r>
              <a:rPr lang="en-US" dirty="0"/>
              <a:t>Under these circumstances, the cost of compressing the project can be compared with the opportunity costs of not releasing key equipment or people.</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Tree>
    <p:extLst>
      <p:ext uri="{BB962C8B-B14F-4D97-AF65-F5344CB8AC3E}">
        <p14:creationId xmlns:p14="http://schemas.microsoft.com/office/powerpoint/2010/main" val="415406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Options for Accelerating Project Completion</a:t>
            </a:r>
          </a:p>
        </p:txBody>
      </p:sp>
    </p:spTree>
    <p:extLst>
      <p:ext uri="{BB962C8B-B14F-4D97-AF65-F5344CB8AC3E}">
        <p14:creationId xmlns:p14="http://schemas.microsoft.com/office/powerpoint/2010/main" val="2996237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Options for Accelerating Project Completion</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
        <p:nvSpPr>
          <p:cNvPr id="7" name="Rectangle 4">
            <a:extLst>
              <a:ext uri="{FF2B5EF4-FFF2-40B4-BE49-F238E27FC236}">
                <a16:creationId xmlns:a16="http://schemas.microsoft.com/office/drawing/2014/main" id="{35318FF1-F499-4554-8B08-6D623BF47DA8}"/>
              </a:ext>
            </a:extLst>
          </p:cNvPr>
          <p:cNvSpPr txBox="1">
            <a:spLocks noChangeArrowheads="1"/>
          </p:cNvSpPr>
          <p:nvPr/>
        </p:nvSpPr>
        <p:spPr bwMode="auto">
          <a:xfrm>
            <a:off x="279400" y="1270254"/>
            <a:ext cx="5377688"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150000"/>
              </a:lnSpc>
              <a:spcBef>
                <a:spcPct val="35000"/>
              </a:spcBef>
              <a:spcAft>
                <a:spcPct val="0"/>
              </a:spcAft>
              <a:buClrTx/>
              <a:buSzTx/>
              <a:buFontTx/>
              <a:buChar char="•"/>
              <a:tabLst/>
              <a:defRPr/>
            </a:pPr>
            <a:r>
              <a:rPr kumimoji="0" lang="en-US" altLang="en-US" sz="2800" b="0" i="0" u="none" strike="noStrike" kern="1200" cap="none" spc="0" normalizeH="0" baseline="0" noProof="0" dirty="0">
                <a:ln>
                  <a:noFill/>
                </a:ln>
                <a:solidFill>
                  <a:srgbClr val="336699"/>
                </a:solidFill>
                <a:effectLst/>
                <a:uLnTx/>
                <a:uFillTx/>
                <a:latin typeface="Arial"/>
                <a:ea typeface="+mn-ea"/>
                <a:cs typeface="+mn-cs"/>
              </a:rPr>
              <a:t>Resources </a:t>
            </a:r>
            <a:r>
              <a:rPr kumimoji="0" lang="en-US" altLang="en-US" sz="2800" b="0" i="1" u="none" strike="noStrike" kern="1200" cap="none" spc="0" normalizeH="0" baseline="0" noProof="0" dirty="0">
                <a:ln>
                  <a:noFill/>
                </a:ln>
                <a:solidFill>
                  <a:srgbClr val="336699"/>
                </a:solidFill>
                <a:effectLst/>
                <a:uLnTx/>
                <a:uFillTx/>
                <a:latin typeface="Arial"/>
                <a:ea typeface="+mn-ea"/>
                <a:cs typeface="+mn-cs"/>
              </a:rPr>
              <a:t>Not</a:t>
            </a:r>
            <a:r>
              <a:rPr kumimoji="0" lang="en-US" altLang="en-US" sz="2800" b="0" i="0" u="none" strike="noStrike" kern="1200" cap="none" spc="0" normalizeH="0" baseline="0" noProof="0" dirty="0">
                <a:ln>
                  <a:noFill/>
                </a:ln>
                <a:solidFill>
                  <a:srgbClr val="336699"/>
                </a:solidFill>
                <a:effectLst/>
                <a:uLnTx/>
                <a:uFillTx/>
                <a:latin typeface="Arial"/>
                <a:ea typeface="+mn-ea"/>
                <a:cs typeface="+mn-cs"/>
              </a:rPr>
              <a:t> Constrained</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mn-cs"/>
              </a:rPr>
              <a:t>Adding resources</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mn-cs"/>
              </a:rPr>
              <a:t>Outsourcing project work</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mn-cs"/>
              </a:rPr>
              <a:t>Scheduling overtime</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mn-cs"/>
              </a:rPr>
              <a:t>Establishing a core project team</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mn-cs"/>
              </a:rPr>
              <a:t>Do it twice</a:t>
            </a: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—fast and then correctly</a:t>
            </a:r>
          </a:p>
        </p:txBody>
      </p:sp>
      <p:sp>
        <p:nvSpPr>
          <p:cNvPr id="8" name="Rectangle 5">
            <a:extLst>
              <a:ext uri="{FF2B5EF4-FFF2-40B4-BE49-F238E27FC236}">
                <a16:creationId xmlns:a16="http://schemas.microsoft.com/office/drawing/2014/main" id="{2D309186-CE70-4289-8815-9D9BAA161D63}"/>
              </a:ext>
            </a:extLst>
          </p:cNvPr>
          <p:cNvSpPr txBox="1">
            <a:spLocks noChangeArrowheads="1"/>
          </p:cNvSpPr>
          <p:nvPr/>
        </p:nvSpPr>
        <p:spPr bwMode="auto">
          <a:xfrm>
            <a:off x="6339840" y="1270254"/>
            <a:ext cx="5212080"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150000"/>
              </a:lnSpc>
              <a:spcBef>
                <a:spcPct val="30000"/>
              </a:spcBef>
              <a:spcAft>
                <a:spcPct val="0"/>
              </a:spcAft>
              <a:buClrTx/>
              <a:buSzTx/>
              <a:buFontTx/>
              <a:buChar char="•"/>
              <a:tabLst/>
              <a:defRPr/>
            </a:pPr>
            <a:r>
              <a:rPr kumimoji="0" lang="en-US" altLang="en-US" sz="2800" b="0" i="0" u="none" strike="noStrike" kern="1200" cap="none" spc="0" normalizeH="0" baseline="0" noProof="0" dirty="0">
                <a:ln>
                  <a:noFill/>
                </a:ln>
                <a:solidFill>
                  <a:srgbClr val="336699"/>
                </a:solidFill>
                <a:effectLst/>
                <a:uLnTx/>
                <a:uFillTx/>
                <a:latin typeface="Arial"/>
                <a:ea typeface="+mn-ea"/>
                <a:cs typeface="Arial" panose="020B0604020202020204" pitchFamily="34" charset="0"/>
              </a:rPr>
              <a:t>Resources Constrained</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Improve the Efficiency of the Project Team</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Fast-tracking</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Critical-chain</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Reducing project scope</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Compromise quality</a:t>
            </a:r>
            <a:endParaRPr kumimoji="0" lang="en-US" altLang="en-US" sz="2400" b="0" i="0" u="none" strike="noStrike" kern="1200" cap="none" spc="0" normalizeH="0" baseline="0" noProof="0" dirty="0">
              <a:ln>
                <a:noFill/>
              </a:ln>
              <a:solidFill>
                <a:srgbClr val="990033"/>
              </a:solidFill>
              <a:effectLst/>
              <a:uLnTx/>
              <a:uFillTx/>
              <a:latin typeface="Arial"/>
              <a:ea typeface="+mn-ea"/>
              <a:cs typeface="+mn-cs"/>
            </a:endParaRPr>
          </a:p>
        </p:txBody>
      </p:sp>
      <p:sp>
        <p:nvSpPr>
          <p:cNvPr id="9" name="Rectangle 8">
            <a:extLst>
              <a:ext uri="{FF2B5EF4-FFF2-40B4-BE49-F238E27FC236}">
                <a16:creationId xmlns:a16="http://schemas.microsoft.com/office/drawing/2014/main" id="{ECFFC871-2B98-4F1F-8490-DD2D42FB4FAD}"/>
              </a:ext>
            </a:extLst>
          </p:cNvPr>
          <p:cNvSpPr/>
          <p:nvPr/>
        </p:nvSpPr>
        <p:spPr>
          <a:xfrm>
            <a:off x="6028944" y="1270254"/>
            <a:ext cx="134112" cy="5303520"/>
          </a:xfrm>
          <a:prstGeom prst="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5415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Not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335786"/>
            <a:ext cx="11645900" cy="5123815"/>
          </a:xfrm>
        </p:spPr>
        <p:txBody>
          <a:bodyPr>
            <a:normAutofit/>
          </a:bodyPr>
          <a:lstStyle/>
          <a:p>
            <a:pPr marL="0" indent="0">
              <a:lnSpc>
                <a:spcPct val="170000"/>
              </a:lnSpc>
              <a:buNone/>
            </a:pPr>
            <a:r>
              <a:rPr lang="en-US" b="1" i="1" dirty="0">
                <a:solidFill>
                  <a:schemeClr val="accent1">
                    <a:lumMod val="75000"/>
                  </a:schemeClr>
                </a:solidFill>
              </a:rPr>
              <a:t>Adding resources</a:t>
            </a:r>
          </a:p>
          <a:p>
            <a:r>
              <a:rPr lang="en-US" dirty="0"/>
              <a:t>The common method for shortening project time</a:t>
            </a:r>
          </a:p>
          <a:p>
            <a:r>
              <a:rPr lang="en-US" dirty="0"/>
              <a:t>There are limits as to how much speed can be gained by adding staff. </a:t>
            </a:r>
          </a:p>
          <a:p>
            <a:r>
              <a:rPr lang="en-US" dirty="0"/>
              <a:t>Doubling the size of the workforce will not necessarily reduce most completion time by half</a:t>
            </a:r>
          </a:p>
          <a:p>
            <a:r>
              <a:rPr lang="en-US" dirty="0"/>
              <a:t>Additional workers increase the communication requirements to coordinate their efforts</a:t>
            </a:r>
          </a:p>
          <a:p>
            <a:pPr marL="0" indent="0">
              <a:buNone/>
            </a:pPr>
            <a:endParaRPr lang="en-US" dirty="0"/>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1746818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Not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335786"/>
            <a:ext cx="11645900" cy="5123815"/>
          </a:xfrm>
        </p:spPr>
        <p:txBody>
          <a:bodyPr>
            <a:normAutofit/>
          </a:bodyPr>
          <a:lstStyle/>
          <a:p>
            <a:pPr marL="0" indent="0">
              <a:buNone/>
            </a:pPr>
            <a:r>
              <a:rPr lang="en-US" b="1" i="1" dirty="0">
                <a:solidFill>
                  <a:schemeClr val="accent1">
                    <a:lumMod val="75000"/>
                  </a:schemeClr>
                </a:solidFill>
              </a:rPr>
              <a:t>Outsourcing project work</a:t>
            </a:r>
          </a:p>
          <a:p>
            <a:r>
              <a:rPr lang="en-US" dirty="0"/>
              <a:t>The subcontractor may have access to superior technology or expertise that will accelerate the completion of the activity</a:t>
            </a:r>
          </a:p>
          <a:p>
            <a:r>
              <a:rPr lang="en-US" dirty="0"/>
              <a:t>For example, contracting for a backhoe can accomplish in two hours what it can take a team of laborers two days to do</a:t>
            </a:r>
          </a:p>
          <a:p>
            <a:r>
              <a:rPr lang="en-US" dirty="0"/>
              <a:t>Subcontracting also frees up resources that can be assigned to a critical activity and will ideally result in a shorter project duration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spTree>
    <p:extLst>
      <p:ext uri="{BB962C8B-B14F-4D97-AF65-F5344CB8AC3E}">
        <p14:creationId xmlns:p14="http://schemas.microsoft.com/office/powerpoint/2010/main" val="256563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Not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139700" y="1231392"/>
            <a:ext cx="11912600" cy="5498624"/>
          </a:xfrm>
        </p:spPr>
        <p:txBody>
          <a:bodyPr>
            <a:normAutofit fontScale="92500"/>
          </a:bodyPr>
          <a:lstStyle/>
          <a:p>
            <a:pPr marL="0" indent="0">
              <a:buNone/>
            </a:pPr>
            <a:r>
              <a:rPr lang="en-US" sz="2600" b="1" i="1" dirty="0">
                <a:solidFill>
                  <a:schemeClr val="accent1">
                    <a:lumMod val="75000"/>
                  </a:schemeClr>
                </a:solidFill>
              </a:rPr>
              <a:t>Scheduling overtime</a:t>
            </a:r>
          </a:p>
          <a:p>
            <a:r>
              <a:rPr lang="en-US" dirty="0"/>
              <a:t>The easiest way to add more labor to a project is not to add more people, but to schedule overtime</a:t>
            </a:r>
          </a:p>
          <a:p>
            <a:r>
              <a:rPr lang="en-US" dirty="0"/>
              <a:t>If a team works 50 hours a week instead of 40, it might accomplish 20 percent more</a:t>
            </a:r>
          </a:p>
          <a:p>
            <a:r>
              <a:rPr lang="en-US" dirty="0"/>
              <a:t>By scheduling overtime, you avoid the additional costs of coordination and communication encountered when new people are added</a:t>
            </a:r>
          </a:p>
          <a:p>
            <a:r>
              <a:rPr lang="en-US" dirty="0"/>
              <a:t>Overtime and working longer hours is the preferred choice for accelerating project completion, especially when the project team is salaried. The key is to use overtime judiciously. Remember a project is a marathon not a sprint! You do not want to run out of energy before the finish line.</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161180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Not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335786"/>
            <a:ext cx="11645900" cy="5123815"/>
          </a:xfrm>
        </p:spPr>
        <p:txBody>
          <a:bodyPr>
            <a:normAutofit/>
          </a:bodyPr>
          <a:lstStyle/>
          <a:p>
            <a:pPr marL="0" indent="0">
              <a:buNone/>
            </a:pPr>
            <a:r>
              <a:rPr lang="en-US" b="1" i="1" dirty="0">
                <a:solidFill>
                  <a:schemeClr val="accent1">
                    <a:lumMod val="75000"/>
                  </a:schemeClr>
                </a:solidFill>
              </a:rPr>
              <a:t>Establishing a core project team</a:t>
            </a:r>
          </a:p>
          <a:p>
            <a:r>
              <a:rPr lang="en-US" dirty="0"/>
              <a:t>one of the advantages of creating a dedicated core team to complete a project is speed</a:t>
            </a:r>
          </a:p>
          <a:p>
            <a:r>
              <a:rPr lang="en-US" dirty="0"/>
              <a:t> Assigning professionals full time to a project avoids the hidden cost of multitasking in which people are forced to juggle the demands of multiple projects</a:t>
            </a:r>
          </a:p>
          <a:p>
            <a:r>
              <a:rPr lang="en-US" dirty="0"/>
              <a:t>Professionals are allowed to devote their undivided attention to a specific project. </a:t>
            </a:r>
          </a:p>
          <a:p>
            <a:r>
              <a:rPr lang="en-US" dirty="0"/>
              <a:t>This singular focus creates a shared goal that can bind a diverse set of professionals into a highly cohesive team capable of accelerating project completion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Tree>
    <p:extLst>
      <p:ext uri="{BB962C8B-B14F-4D97-AF65-F5344CB8AC3E}">
        <p14:creationId xmlns:p14="http://schemas.microsoft.com/office/powerpoint/2010/main" val="413868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Not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335786"/>
            <a:ext cx="11645900" cy="5123815"/>
          </a:xfrm>
        </p:spPr>
        <p:txBody>
          <a:bodyPr>
            <a:normAutofit/>
          </a:bodyPr>
          <a:lstStyle/>
          <a:p>
            <a:r>
              <a:rPr lang="en-US" sz="2600" b="1" i="1" dirty="0">
                <a:solidFill>
                  <a:schemeClr val="accent1">
                    <a:lumMod val="75000"/>
                  </a:schemeClr>
                </a:solidFill>
              </a:rPr>
              <a:t>Do it twice—fast and then correctly</a:t>
            </a:r>
          </a:p>
          <a:p>
            <a:r>
              <a:rPr lang="en-US" dirty="0"/>
              <a:t>If you are in a hurry, try building a “quick and dirty” short-term solution, then go back and do it the right way</a:t>
            </a:r>
          </a:p>
          <a:p>
            <a:r>
              <a:rPr lang="en-US" dirty="0"/>
              <a:t>For example, software companies are notorious for releasing version 1.0 of products that are not finished and tested. Subsequent versions 1.1 . . . x correct bugs and add intended functionality to the product.</a:t>
            </a:r>
          </a:p>
          <a:p>
            <a:r>
              <a:rPr lang="en-US" dirty="0"/>
              <a:t>The additional costs of doing it twice are often more than compensated for by the benefits of satisfying the deadline</a:t>
            </a:r>
          </a:p>
          <a:p>
            <a:endParaRPr lang="en-US" dirty="0"/>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spTree>
    <p:extLst>
      <p:ext uri="{BB962C8B-B14F-4D97-AF65-F5344CB8AC3E}">
        <p14:creationId xmlns:p14="http://schemas.microsoft.com/office/powerpoint/2010/main" val="83558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A7C2-7F80-4563-9526-560E64C885A8}"/>
              </a:ext>
            </a:extLst>
          </p:cNvPr>
          <p:cNvSpPr>
            <a:spLocks noGrp="1"/>
          </p:cNvSpPr>
          <p:nvPr>
            <p:ph type="title"/>
          </p:nvPr>
        </p:nvSpPr>
        <p:spPr/>
        <p:txBody>
          <a:bodyPr/>
          <a:lstStyle/>
          <a:p>
            <a:r>
              <a:rPr lang="en-US" dirty="0"/>
              <a:t>Options for Accelerating Project Completion</a:t>
            </a:r>
          </a:p>
        </p:txBody>
      </p:sp>
      <p:sp>
        <p:nvSpPr>
          <p:cNvPr id="4" name="Slide Number Placeholder 4">
            <a:extLst>
              <a:ext uri="{FF2B5EF4-FFF2-40B4-BE49-F238E27FC236}">
                <a16:creationId xmlns:a16="http://schemas.microsoft.com/office/drawing/2014/main" id="{8F9A8ABD-8F2D-4467-83C1-11AB869019A5}"/>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7" name="Rectangle 4">
            <a:extLst>
              <a:ext uri="{FF2B5EF4-FFF2-40B4-BE49-F238E27FC236}">
                <a16:creationId xmlns:a16="http://schemas.microsoft.com/office/drawing/2014/main" id="{35318FF1-F499-4554-8B08-6D623BF47DA8}"/>
              </a:ext>
            </a:extLst>
          </p:cNvPr>
          <p:cNvSpPr txBox="1">
            <a:spLocks noChangeArrowheads="1"/>
          </p:cNvSpPr>
          <p:nvPr/>
        </p:nvSpPr>
        <p:spPr bwMode="auto">
          <a:xfrm>
            <a:off x="279400" y="1270254"/>
            <a:ext cx="5377688"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150000"/>
              </a:lnSpc>
              <a:spcBef>
                <a:spcPct val="35000"/>
              </a:spcBef>
              <a:spcAft>
                <a:spcPct val="0"/>
              </a:spcAft>
              <a:buClrTx/>
              <a:buSzTx/>
              <a:buFontTx/>
              <a:buChar char="•"/>
              <a:tabLst/>
              <a:defRPr/>
            </a:pPr>
            <a:r>
              <a:rPr kumimoji="0" lang="en-US" altLang="en-US" sz="2800" b="0" i="0" u="none" strike="noStrike" kern="1200" cap="none" spc="0" normalizeH="0" baseline="0" noProof="0" dirty="0">
                <a:ln>
                  <a:noFill/>
                </a:ln>
                <a:solidFill>
                  <a:schemeClr val="bg1">
                    <a:lumMod val="95000"/>
                  </a:schemeClr>
                </a:solidFill>
                <a:effectLst/>
                <a:uLnTx/>
                <a:uFillTx/>
                <a:latin typeface="Arial"/>
                <a:ea typeface="+mn-ea"/>
                <a:cs typeface="+mn-cs"/>
              </a:rPr>
              <a:t>Resources </a:t>
            </a:r>
            <a:r>
              <a:rPr kumimoji="0" lang="en-US" altLang="en-US" sz="2800" b="0" i="1" u="none" strike="noStrike" kern="1200" cap="none" spc="0" normalizeH="0" baseline="0" noProof="0" dirty="0">
                <a:ln>
                  <a:noFill/>
                </a:ln>
                <a:solidFill>
                  <a:schemeClr val="bg1">
                    <a:lumMod val="95000"/>
                  </a:schemeClr>
                </a:solidFill>
                <a:effectLst/>
                <a:uLnTx/>
                <a:uFillTx/>
                <a:latin typeface="Arial"/>
                <a:ea typeface="+mn-ea"/>
                <a:cs typeface="+mn-cs"/>
              </a:rPr>
              <a:t>Not</a:t>
            </a:r>
            <a:r>
              <a:rPr kumimoji="0" lang="en-US" altLang="en-US" sz="2800" b="0" i="0" u="none" strike="noStrike" kern="1200" cap="none" spc="0" normalizeH="0" baseline="0" noProof="0" dirty="0">
                <a:ln>
                  <a:noFill/>
                </a:ln>
                <a:solidFill>
                  <a:schemeClr val="bg1">
                    <a:lumMod val="95000"/>
                  </a:schemeClr>
                </a:solidFill>
                <a:effectLst/>
                <a:uLnTx/>
                <a:uFillTx/>
                <a:latin typeface="Arial"/>
                <a:ea typeface="+mn-ea"/>
                <a:cs typeface="+mn-cs"/>
              </a:rPr>
              <a:t> Constrained</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mn-cs"/>
              </a:rPr>
              <a:t>Adding resources</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mn-cs"/>
              </a:rPr>
              <a:t>Outsourcing project work</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mn-cs"/>
              </a:rPr>
              <a:t>Scheduling overtime</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mn-cs"/>
              </a:rPr>
              <a:t>Establishing a core project team</a:t>
            </a:r>
          </a:p>
          <a:p>
            <a:pPr marL="633413" marR="0" lvl="1" indent="-296863" algn="l" defTabSz="914400" rtl="0" eaLnBrk="1" fontAlgn="base" latinLnBrk="0" hangingPunct="1">
              <a:lnSpc>
                <a:spcPct val="150000"/>
              </a:lnSpc>
              <a:spcBef>
                <a:spcPct val="35000"/>
              </a:spcBef>
              <a:spcAft>
                <a:spcPct val="0"/>
              </a:spcAft>
              <a:buClrTx/>
              <a:buSzTx/>
              <a:buFontTx/>
              <a:buChar char="–"/>
              <a:tabLst/>
              <a:defRPr/>
            </a:pP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mn-cs"/>
              </a:rPr>
              <a:t>Do it twice</a:t>
            </a:r>
            <a:r>
              <a:rPr kumimoji="0" lang="en-US" altLang="en-US" sz="2400" b="0" i="0" u="none" strike="noStrike" kern="1200" cap="none" spc="0" normalizeH="0" baseline="0" noProof="0" dirty="0">
                <a:ln>
                  <a:noFill/>
                </a:ln>
                <a:solidFill>
                  <a:schemeClr val="bg1">
                    <a:lumMod val="95000"/>
                  </a:schemeClr>
                </a:solidFill>
                <a:effectLst/>
                <a:uLnTx/>
                <a:uFillTx/>
                <a:latin typeface="Arial"/>
                <a:ea typeface="+mn-ea"/>
                <a:cs typeface="Arial" panose="020B0604020202020204" pitchFamily="34" charset="0"/>
              </a:rPr>
              <a:t>—fast and then correctly</a:t>
            </a:r>
          </a:p>
        </p:txBody>
      </p:sp>
      <p:sp>
        <p:nvSpPr>
          <p:cNvPr id="8" name="Rectangle 5">
            <a:extLst>
              <a:ext uri="{FF2B5EF4-FFF2-40B4-BE49-F238E27FC236}">
                <a16:creationId xmlns:a16="http://schemas.microsoft.com/office/drawing/2014/main" id="{2D309186-CE70-4289-8815-9D9BAA161D63}"/>
              </a:ext>
            </a:extLst>
          </p:cNvPr>
          <p:cNvSpPr txBox="1">
            <a:spLocks noChangeArrowheads="1"/>
          </p:cNvSpPr>
          <p:nvPr/>
        </p:nvSpPr>
        <p:spPr bwMode="auto">
          <a:xfrm>
            <a:off x="6339840" y="1270254"/>
            <a:ext cx="5212080"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150000"/>
              </a:lnSpc>
              <a:spcBef>
                <a:spcPct val="30000"/>
              </a:spcBef>
              <a:spcAft>
                <a:spcPct val="0"/>
              </a:spcAft>
              <a:buClrTx/>
              <a:buSzTx/>
              <a:buFontTx/>
              <a:buChar char="•"/>
              <a:tabLst/>
              <a:defRPr/>
            </a:pPr>
            <a:r>
              <a:rPr kumimoji="0" lang="en-US" altLang="en-US" sz="2800" b="0" i="0" u="none" strike="noStrike" kern="1200" cap="none" spc="0" normalizeH="0" baseline="0" noProof="0" dirty="0">
                <a:ln>
                  <a:noFill/>
                </a:ln>
                <a:solidFill>
                  <a:srgbClr val="336699"/>
                </a:solidFill>
                <a:effectLst/>
                <a:uLnTx/>
                <a:uFillTx/>
                <a:latin typeface="Arial"/>
                <a:ea typeface="+mn-ea"/>
                <a:cs typeface="Arial" panose="020B0604020202020204" pitchFamily="34" charset="0"/>
              </a:rPr>
              <a:t>Resources Constrained</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Improve the Efficiency of the Project Team</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Fast-tracking</a:t>
            </a:r>
          </a:p>
          <a:p>
            <a:pPr marL="633413" marR="0" lvl="1" indent="-296863" algn="l" defTabSz="914400" rtl="0" eaLnBrk="1" fontAlgn="base" latinLnBrk="0" hangingPunct="1">
              <a:lnSpc>
                <a:spcPct val="150000"/>
              </a:lnSpc>
              <a:spcBef>
                <a:spcPct val="30000"/>
              </a:spcBef>
              <a:spcAft>
                <a:spcPct val="0"/>
              </a:spcAft>
              <a:buClrTx/>
              <a:buSzTx/>
              <a:buFontTx/>
              <a:buChar char="–"/>
              <a:tabLst/>
              <a:defRPr/>
            </a:pPr>
            <a:r>
              <a:rPr kumimoji="0" lang="en-US" altLang="en-US" sz="2400" b="0" i="0" u="none" strike="noStrike" kern="1200" cap="none" spc="0" normalizeH="0" baseline="0" noProof="0" dirty="0">
                <a:ln>
                  <a:noFill/>
                </a:ln>
                <a:solidFill>
                  <a:srgbClr val="990033"/>
                </a:solidFill>
                <a:effectLst/>
                <a:uLnTx/>
                <a:uFillTx/>
                <a:latin typeface="Arial"/>
                <a:ea typeface="+mn-ea"/>
                <a:cs typeface="Arial" panose="020B0604020202020204" pitchFamily="34" charset="0"/>
              </a:rPr>
              <a:t>Reducing project scope</a:t>
            </a:r>
          </a:p>
          <a:p>
            <a:pPr lvl="1" eaLnBrk="1" hangingPunct="1">
              <a:lnSpc>
                <a:spcPct val="150000"/>
              </a:lnSpc>
              <a:spcBef>
                <a:spcPct val="30000"/>
              </a:spcBef>
            </a:pPr>
            <a:r>
              <a:rPr lang="en-US" altLang="en-US" dirty="0">
                <a:latin typeface="Arial"/>
                <a:cs typeface="Arial" panose="020B0604020202020204" pitchFamily="34" charset="0"/>
              </a:rPr>
              <a:t>Compromise quality</a:t>
            </a:r>
            <a:endParaRPr lang="en-US" altLang="en-US" dirty="0">
              <a:latin typeface="Arial"/>
            </a:endParaRPr>
          </a:p>
          <a:p>
            <a:pPr lvl="1" eaLnBrk="1" hangingPunct="1">
              <a:lnSpc>
                <a:spcPct val="150000"/>
              </a:lnSpc>
              <a:spcBef>
                <a:spcPct val="30000"/>
              </a:spcBef>
            </a:pPr>
            <a:r>
              <a:rPr lang="en-US" altLang="en-US" dirty="0">
                <a:latin typeface="Arial"/>
                <a:cs typeface="Arial" panose="020B0604020202020204" pitchFamily="34" charset="0"/>
              </a:rPr>
              <a:t>Critical-chain</a:t>
            </a:r>
          </a:p>
        </p:txBody>
      </p:sp>
      <p:sp>
        <p:nvSpPr>
          <p:cNvPr id="9" name="Rectangle 8">
            <a:extLst>
              <a:ext uri="{FF2B5EF4-FFF2-40B4-BE49-F238E27FC236}">
                <a16:creationId xmlns:a16="http://schemas.microsoft.com/office/drawing/2014/main" id="{ECFFC871-2B98-4F1F-8490-DD2D42FB4FAD}"/>
              </a:ext>
            </a:extLst>
          </p:cNvPr>
          <p:cNvSpPr/>
          <p:nvPr/>
        </p:nvSpPr>
        <p:spPr>
          <a:xfrm>
            <a:off x="6028944" y="1270254"/>
            <a:ext cx="134112" cy="5303520"/>
          </a:xfrm>
          <a:prstGeom prst="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5118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335786"/>
            <a:ext cx="11645900" cy="5123815"/>
          </a:xfrm>
        </p:spPr>
        <p:txBody>
          <a:bodyPr>
            <a:normAutofit/>
          </a:bodyPr>
          <a:lstStyle/>
          <a:p>
            <a:pPr marL="0" indent="0">
              <a:buNone/>
            </a:pPr>
            <a:r>
              <a:rPr lang="en-US" sz="2600" b="1" i="1" dirty="0">
                <a:solidFill>
                  <a:schemeClr val="accent1">
                    <a:lumMod val="75000"/>
                  </a:schemeClr>
                </a:solidFill>
              </a:rPr>
              <a:t>Improve the Efficiency of the Project Team</a:t>
            </a:r>
          </a:p>
          <a:p>
            <a:r>
              <a:rPr lang="en-US" dirty="0"/>
              <a:t>The project team may be able to improve productivity by implementing more efficient ways to do their work. This can be achieved by improving the planning and organization of the project or eliminating barriers to productivity such as excessive bureaucratic interference and red tape</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3210044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255777"/>
            <a:ext cx="11645900" cy="5602224"/>
          </a:xfrm>
        </p:spPr>
        <p:txBody>
          <a:bodyPr>
            <a:normAutofit fontScale="92500" lnSpcReduction="10000"/>
          </a:bodyPr>
          <a:lstStyle/>
          <a:p>
            <a:pPr marL="0" indent="0">
              <a:buNone/>
            </a:pPr>
            <a:r>
              <a:rPr lang="en-US" sz="2600" b="1" i="1" dirty="0">
                <a:solidFill>
                  <a:schemeClr val="accent1">
                    <a:lumMod val="75000"/>
                  </a:schemeClr>
                </a:solidFill>
              </a:rPr>
              <a:t>Fast-Tracking</a:t>
            </a:r>
          </a:p>
          <a:p>
            <a:r>
              <a:rPr lang="en-US" dirty="0"/>
              <a:t>Sometimes it is possible to rearrange the logic of the project network so that critical activities are done in parallel (concurrently) rather than sequentially</a:t>
            </a:r>
          </a:p>
          <a:p>
            <a:r>
              <a:rPr lang="en-US" dirty="0"/>
              <a:t>one of the most common methods for restructuring activities is to change a finish-to-start relationship to a start-to-start relationship. </a:t>
            </a:r>
          </a:p>
          <a:p>
            <a:r>
              <a:rPr lang="en-US" dirty="0"/>
              <a:t>For example, instead of waiting for the final design to be approved, manufacturing engineers can begin building the production line as soon as key specifications have been established</a:t>
            </a:r>
          </a:p>
          <a:p>
            <a:r>
              <a:rPr lang="en-US" dirty="0"/>
              <a:t>Changing activities from sequential to parallel is not without risk. Late design changes can produce wasted effort and rework. </a:t>
            </a:r>
          </a:p>
          <a:p>
            <a:r>
              <a:rPr lang="en-US" dirty="0"/>
              <a:t>Fast tracking requires close coordination</a:t>
            </a:r>
          </a:p>
          <a:p>
            <a:endParaRPr lang="en-US" dirty="0"/>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Tree>
    <p:extLst>
      <p:ext uri="{BB962C8B-B14F-4D97-AF65-F5344CB8AC3E}">
        <p14:creationId xmlns:p14="http://schemas.microsoft.com/office/powerpoint/2010/main" val="3004433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255777"/>
            <a:ext cx="11645900" cy="5602224"/>
          </a:xfrm>
        </p:spPr>
        <p:txBody>
          <a:bodyPr>
            <a:normAutofit/>
          </a:bodyPr>
          <a:lstStyle/>
          <a:p>
            <a:pPr marL="0" indent="0">
              <a:buNone/>
            </a:pPr>
            <a:r>
              <a:rPr lang="en-US" sz="2600" b="1" i="1" dirty="0">
                <a:solidFill>
                  <a:schemeClr val="accent1">
                    <a:lumMod val="75000"/>
                  </a:schemeClr>
                </a:solidFill>
              </a:rPr>
              <a:t>Reducing Project Scope</a:t>
            </a:r>
          </a:p>
          <a:p>
            <a:r>
              <a:rPr lang="en-US" dirty="0"/>
              <a:t>For example, the new car will average only 25 mpg instead of 30, or the software product will have fewer features than originally planned</a:t>
            </a:r>
          </a:p>
          <a:p>
            <a:r>
              <a:rPr lang="en-US" dirty="0"/>
              <a:t>The key to reducing a project scope without reducing value is to reassess the true specifications of the project</a:t>
            </a:r>
          </a:p>
          <a:p>
            <a:r>
              <a:rPr lang="en-US" dirty="0"/>
              <a:t>It is important to talk to the customer and/or project sponsors and explain the situation</a:t>
            </a:r>
          </a:p>
          <a:p>
            <a:r>
              <a:rPr lang="en-US" dirty="0"/>
              <a:t>Calculating the savings of reduced project scope begins with the work breakdown structure</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2708422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255777"/>
            <a:ext cx="11645900" cy="5602224"/>
          </a:xfrm>
        </p:spPr>
        <p:txBody>
          <a:bodyPr>
            <a:normAutofit/>
          </a:bodyPr>
          <a:lstStyle/>
          <a:p>
            <a:pPr marL="0" indent="0">
              <a:lnSpc>
                <a:spcPct val="250000"/>
              </a:lnSpc>
              <a:buNone/>
            </a:pPr>
            <a:r>
              <a:rPr lang="en-US" sz="2600" b="1" i="1" dirty="0">
                <a:solidFill>
                  <a:schemeClr val="accent1">
                    <a:lumMod val="75000"/>
                  </a:schemeClr>
                </a:solidFill>
              </a:rPr>
              <a:t>Compromise Quality</a:t>
            </a:r>
          </a:p>
          <a:p>
            <a:pPr>
              <a:lnSpc>
                <a:spcPct val="250000"/>
              </a:lnSpc>
            </a:pPr>
            <a:r>
              <a:rPr lang="en-US" dirty="0"/>
              <a:t>Reducing quality is always an option, but it is rarely acceptable or used</a:t>
            </a:r>
          </a:p>
          <a:p>
            <a:pPr>
              <a:lnSpc>
                <a:spcPct val="250000"/>
              </a:lnSpc>
            </a:pPr>
            <a:r>
              <a:rPr lang="en-US" dirty="0"/>
              <a:t>If quality is sacrificed, it may be possible to reduce the time of an activity on the critical path</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spTree>
    <p:extLst>
      <p:ext uri="{BB962C8B-B14F-4D97-AF65-F5344CB8AC3E}">
        <p14:creationId xmlns:p14="http://schemas.microsoft.com/office/powerpoint/2010/main" val="2854468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255777"/>
            <a:ext cx="11645900" cy="5602224"/>
          </a:xfrm>
        </p:spPr>
        <p:txBody>
          <a:bodyPr>
            <a:normAutofit lnSpcReduction="10000"/>
          </a:bodyPr>
          <a:lstStyle/>
          <a:p>
            <a:pPr marL="0" indent="0">
              <a:buNone/>
            </a:pPr>
            <a:r>
              <a:rPr lang="en-US" b="1" i="1" dirty="0">
                <a:solidFill>
                  <a:schemeClr val="accent1">
                    <a:lumMod val="75000"/>
                  </a:schemeClr>
                </a:solidFill>
              </a:rPr>
              <a:t>Critical-Chain</a:t>
            </a:r>
            <a:r>
              <a:rPr lang="ar-SA" b="1" i="1" dirty="0">
                <a:solidFill>
                  <a:schemeClr val="accent1">
                    <a:lumMod val="75000"/>
                  </a:schemeClr>
                </a:solidFill>
              </a:rPr>
              <a:t> </a:t>
            </a:r>
            <a:r>
              <a:rPr lang="en-US" b="1" i="1" dirty="0">
                <a:solidFill>
                  <a:schemeClr val="accent1">
                    <a:lumMod val="75000"/>
                  </a:schemeClr>
                </a:solidFill>
              </a:rPr>
              <a:t>Project Management</a:t>
            </a:r>
            <a:endParaRPr lang="ar-SA" b="1" i="1" dirty="0">
              <a:solidFill>
                <a:schemeClr val="accent1">
                  <a:lumMod val="75000"/>
                </a:schemeClr>
              </a:solidFill>
            </a:endParaRPr>
          </a:p>
          <a:p>
            <a:r>
              <a:rPr lang="en-US" dirty="0"/>
              <a:t>CCPM creates an environment where people can quickly identify and monitor dependencies between tasks and resources. It also lets project managers handle uncertainty and unforeseen situations by:</a:t>
            </a:r>
          </a:p>
          <a:p>
            <a:pPr lvl="1"/>
            <a:r>
              <a:rPr lang="en-US" dirty="0"/>
              <a:t>Bringing task duration estimates to an average</a:t>
            </a:r>
          </a:p>
          <a:p>
            <a:pPr lvl="1"/>
            <a:r>
              <a:rPr lang="en-US" dirty="0"/>
              <a:t>Planning a schedule backward starting from the due date to make sure tasks are done when needed</a:t>
            </a:r>
          </a:p>
          <a:p>
            <a:pPr lvl="1"/>
            <a:r>
              <a:rPr lang="en-US" dirty="0"/>
              <a:t>Protecting the project by putting buffers in the plan</a:t>
            </a:r>
          </a:p>
          <a:p>
            <a:pPr lvl="1"/>
            <a:r>
              <a:rPr lang="en-US" dirty="0"/>
              <a:t>Controlling the plan and getting feedback by monitoring the buffers</a:t>
            </a:r>
            <a:endParaRPr lang="ar-SA" dirty="0"/>
          </a:p>
          <a:p>
            <a:r>
              <a:rPr lang="en-US" dirty="0"/>
              <a:t>Unlike the critical path method (CPM), this one doesn’t aim to find the absolute best</a:t>
            </a:r>
            <a:r>
              <a:rPr lang="ar-SA" dirty="0"/>
              <a:t> </a:t>
            </a:r>
            <a:r>
              <a:rPr lang="en-US" dirty="0"/>
              <a:t>schedule. Instead, it tries to find a good enough solution.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24</a:t>
            </a:fld>
            <a:endParaRPr lang="en-US" sz="1600" dirty="0">
              <a:solidFill>
                <a:srgbClr val="44546A"/>
              </a:solidFill>
            </a:endParaRPr>
          </a:p>
        </p:txBody>
      </p:sp>
    </p:spTree>
    <p:extLst>
      <p:ext uri="{BB962C8B-B14F-4D97-AF65-F5344CB8AC3E}">
        <p14:creationId xmlns:p14="http://schemas.microsoft.com/office/powerpoint/2010/main" val="234355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fontScale="90000"/>
          </a:bodyPr>
          <a:lstStyle/>
          <a:p>
            <a:r>
              <a:rPr lang="en-US" dirty="0"/>
              <a:t>Options for Accelerating Project Completion</a:t>
            </a:r>
            <a:br>
              <a:rPr lang="en-US" dirty="0"/>
            </a:br>
            <a:r>
              <a:rPr lang="en-US" sz="3600" dirty="0">
                <a:solidFill>
                  <a:srgbClr val="C00000"/>
                </a:solidFill>
              </a:rPr>
              <a:t>When Resources Are Constrained</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255777"/>
            <a:ext cx="11645900" cy="5602224"/>
          </a:xfrm>
        </p:spPr>
        <p:txBody>
          <a:bodyPr>
            <a:normAutofit/>
          </a:bodyPr>
          <a:lstStyle/>
          <a:p>
            <a:pPr marL="0" indent="0">
              <a:buNone/>
            </a:pPr>
            <a:r>
              <a:rPr lang="en-US" b="1" i="1" dirty="0">
                <a:solidFill>
                  <a:schemeClr val="accent1">
                    <a:lumMod val="75000"/>
                  </a:schemeClr>
                </a:solidFill>
              </a:rPr>
              <a:t>Critical-Chain</a:t>
            </a:r>
            <a:r>
              <a:rPr lang="ar-SA" b="1" i="1" dirty="0">
                <a:solidFill>
                  <a:schemeClr val="accent1">
                    <a:lumMod val="75000"/>
                  </a:schemeClr>
                </a:solidFill>
              </a:rPr>
              <a:t> </a:t>
            </a:r>
            <a:r>
              <a:rPr lang="en-US" b="1" i="1" dirty="0">
                <a:solidFill>
                  <a:schemeClr val="accent1">
                    <a:lumMod val="75000"/>
                  </a:schemeClr>
                </a:solidFill>
              </a:rPr>
              <a:t>Project Management</a:t>
            </a:r>
            <a:endParaRPr lang="ar-SA" b="1" i="1" dirty="0">
              <a:solidFill>
                <a:schemeClr val="accent1">
                  <a:lumMod val="75000"/>
                </a:schemeClr>
              </a:solidFill>
            </a:endParaRPr>
          </a:p>
          <a:p>
            <a:r>
              <a:rPr lang="en-US" dirty="0"/>
              <a:t>CCPM uses the concept of buffers to make sure that resources are available when they’re required for the completion of a task. Four types of buffers are the following:</a:t>
            </a:r>
          </a:p>
          <a:p>
            <a:pPr marL="457200" indent="-457200">
              <a:buFont typeface="+mj-lt"/>
              <a:buAutoNum type="arabicPeriod"/>
            </a:pPr>
            <a:r>
              <a:rPr lang="en-US" dirty="0"/>
              <a:t>Project Buffers are inserted between the last task and the completion date and make sure the date doesn’t change</a:t>
            </a:r>
          </a:p>
          <a:p>
            <a:pPr marL="457200" indent="-457200">
              <a:buFont typeface="+mj-lt"/>
              <a:buAutoNum type="arabicPeriod"/>
            </a:pPr>
            <a:r>
              <a:rPr lang="en-US" dirty="0"/>
              <a:t>Feeding Buffer is set at the end of non-critical chains to prevent any delay from the critical chain</a:t>
            </a:r>
          </a:p>
          <a:p>
            <a:pPr marL="457200" indent="-457200">
              <a:buFont typeface="+mj-lt"/>
              <a:buAutoNum type="arabicPeriod"/>
            </a:pPr>
            <a:r>
              <a:rPr lang="en-US" dirty="0"/>
              <a:t>Resource Buffer is inserted at the beginning of the critical chain and ensures it has the essential resources</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spTree>
    <p:extLst>
      <p:ext uri="{BB962C8B-B14F-4D97-AF65-F5344CB8AC3E}">
        <p14:creationId xmlns:p14="http://schemas.microsoft.com/office/powerpoint/2010/main" val="2721441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Critical-Chain Project Management</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pic>
        <p:nvPicPr>
          <p:cNvPr id="8" name="Content Placeholder 7" descr="A picture containing chart&#10;&#10;Description automatically generated">
            <a:extLst>
              <a:ext uri="{FF2B5EF4-FFF2-40B4-BE49-F238E27FC236}">
                <a16:creationId xmlns:a16="http://schemas.microsoft.com/office/drawing/2014/main" id="{BC63698B-A9C4-4DAC-9971-1F743C25A8E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 y="1036987"/>
            <a:ext cx="6725589" cy="2693765"/>
          </a:xfrm>
        </p:spPr>
      </p:pic>
      <p:pic>
        <p:nvPicPr>
          <p:cNvPr id="10" name="Picture 9" descr="Calendar&#10;&#10;Description automatically generated with medium confidence">
            <a:extLst>
              <a:ext uri="{FF2B5EF4-FFF2-40B4-BE49-F238E27FC236}">
                <a16:creationId xmlns:a16="http://schemas.microsoft.com/office/drawing/2014/main" id="{FA48CA2B-32FB-4109-A46C-2728B20928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450" y="4164235"/>
            <a:ext cx="6716062" cy="2693765"/>
          </a:xfrm>
          <a:prstGeom prst="rect">
            <a:avLst/>
          </a:prstGeom>
        </p:spPr>
      </p:pic>
    </p:spTree>
    <p:extLst>
      <p:ext uri="{BB962C8B-B14F-4D97-AF65-F5344CB8AC3E}">
        <p14:creationId xmlns:p14="http://schemas.microsoft.com/office/powerpoint/2010/main" val="2401930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0"/>
            <a:ext cx="10515600" cy="1004158"/>
          </a:xfrm>
        </p:spPr>
        <p:txBody>
          <a:bodyPr>
            <a:normAutofit/>
          </a:bodyPr>
          <a:lstStyle/>
          <a:p>
            <a:r>
              <a:rPr lang="en-US" dirty="0"/>
              <a:t>Critical-Chain Project Management</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pic>
        <p:nvPicPr>
          <p:cNvPr id="12" name="Picture 11" descr="Chart, box and whisker chart&#10;&#10;Description automatically generated">
            <a:extLst>
              <a:ext uri="{FF2B5EF4-FFF2-40B4-BE49-F238E27FC236}">
                <a16:creationId xmlns:a16="http://schemas.microsoft.com/office/drawing/2014/main" id="{6B2FA784-AC22-4744-99CD-ECAA09A2B6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8203" y="830304"/>
            <a:ext cx="5172797" cy="2753109"/>
          </a:xfrm>
          <a:prstGeom prst="rect">
            <a:avLst/>
          </a:prstGeom>
        </p:spPr>
      </p:pic>
      <p:pic>
        <p:nvPicPr>
          <p:cNvPr id="14" name="Picture 13" descr="Diagram&#10;&#10;Description automatically generated">
            <a:extLst>
              <a:ext uri="{FF2B5EF4-FFF2-40B4-BE49-F238E27FC236}">
                <a16:creationId xmlns:a16="http://schemas.microsoft.com/office/drawing/2014/main" id="{9289CD82-1F5D-4FE3-B9DE-E1AAA8F37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8560" y="3583413"/>
            <a:ext cx="7833360" cy="3274587"/>
          </a:xfrm>
          <a:prstGeom prst="rect">
            <a:avLst/>
          </a:prstGeom>
        </p:spPr>
      </p:pic>
      <p:pic>
        <p:nvPicPr>
          <p:cNvPr id="6" name="Picture 5">
            <a:extLst>
              <a:ext uri="{FF2B5EF4-FFF2-40B4-BE49-F238E27FC236}">
                <a16:creationId xmlns:a16="http://schemas.microsoft.com/office/drawing/2014/main" id="{ECC4647D-321D-4859-9C98-3E95977E460F}"/>
              </a:ext>
            </a:extLst>
          </p:cNvPr>
          <p:cNvPicPr>
            <a:picLocks noChangeAspect="1"/>
          </p:cNvPicPr>
          <p:nvPr/>
        </p:nvPicPr>
        <p:blipFill rotWithShape="1">
          <a:blip r:embed="rId4"/>
          <a:srcRect l="18369"/>
          <a:stretch/>
        </p:blipFill>
        <p:spPr>
          <a:xfrm>
            <a:off x="137919" y="734334"/>
            <a:ext cx="5484284" cy="2694666"/>
          </a:xfrm>
          <a:prstGeom prst="rect">
            <a:avLst/>
          </a:prstGeom>
        </p:spPr>
      </p:pic>
    </p:spTree>
    <p:extLst>
      <p:ext uri="{BB962C8B-B14F-4D97-AF65-F5344CB8AC3E}">
        <p14:creationId xmlns:p14="http://schemas.microsoft.com/office/powerpoint/2010/main" val="2540624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Options for Accelerating Project Completion</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a:bodyPr>
          <a:lstStyle/>
          <a:p>
            <a:pPr marL="0" indent="0">
              <a:lnSpc>
                <a:spcPct val="200000"/>
              </a:lnSpc>
              <a:buNone/>
            </a:pPr>
            <a:r>
              <a:rPr lang="en-US" sz="2600" b="1" i="1" dirty="0">
                <a:solidFill>
                  <a:schemeClr val="accent1">
                    <a:lumMod val="75000"/>
                  </a:schemeClr>
                </a:solidFill>
              </a:rPr>
              <a:t>In practice</a:t>
            </a:r>
          </a:p>
          <a:p>
            <a:pPr>
              <a:lnSpc>
                <a:spcPct val="200000"/>
              </a:lnSpc>
            </a:pPr>
            <a:r>
              <a:rPr lang="en-US" dirty="0"/>
              <a:t>The methods most used to crash projects are scheduling overtime, outsourcing, and adding resources. Each of these maintains the essence of the original plan. </a:t>
            </a:r>
          </a:p>
          <a:p>
            <a:pPr>
              <a:lnSpc>
                <a:spcPct val="200000"/>
              </a:lnSpc>
            </a:pPr>
            <a:r>
              <a:rPr lang="en-US" dirty="0"/>
              <a:t>Options that depart from the original project plan include do it twice and fast-tracking. Rethinking of project scope, customer needs, and timing become major considerations for these techniques.</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spTree>
    <p:extLst>
      <p:ext uri="{BB962C8B-B14F-4D97-AF65-F5344CB8AC3E}">
        <p14:creationId xmlns:p14="http://schemas.microsoft.com/office/powerpoint/2010/main" val="12018781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Project Cost–Duration Graph</a:t>
            </a:r>
          </a:p>
        </p:txBody>
      </p:sp>
    </p:spTree>
    <p:extLst>
      <p:ext uri="{BB962C8B-B14F-4D97-AF65-F5344CB8AC3E}">
        <p14:creationId xmlns:p14="http://schemas.microsoft.com/office/powerpoint/2010/main" val="40578872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Project Costs</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a:bodyPr>
          <a:lstStyle/>
          <a:p>
            <a:pPr marL="0" indent="0">
              <a:lnSpc>
                <a:spcPct val="200000"/>
              </a:lnSpc>
              <a:buNone/>
            </a:pPr>
            <a:r>
              <a:rPr lang="en-US" sz="2600" b="1" i="1" dirty="0">
                <a:solidFill>
                  <a:schemeClr val="accent1">
                    <a:lumMod val="75000"/>
                  </a:schemeClr>
                </a:solidFill>
              </a:rPr>
              <a:t>Indirect Costs</a:t>
            </a:r>
            <a:endParaRPr lang="ar-SA" sz="2600" b="1" i="1" dirty="0">
              <a:solidFill>
                <a:schemeClr val="accent1">
                  <a:lumMod val="75000"/>
                </a:schemeClr>
              </a:solidFill>
            </a:endParaRPr>
          </a:p>
          <a:p>
            <a:pPr>
              <a:lnSpc>
                <a:spcPct val="200000"/>
              </a:lnSpc>
            </a:pPr>
            <a:r>
              <a:rPr lang="en-US" dirty="0"/>
              <a:t>Generally, represent overhead costs such as supervision, administration, consultants, and interest. Indirect costs cannot be associated with any work package or activity</a:t>
            </a:r>
          </a:p>
          <a:p>
            <a:pPr>
              <a:lnSpc>
                <a:spcPct val="200000"/>
              </a:lnSpc>
            </a:pPr>
            <a:r>
              <a:rPr lang="en-US" dirty="0"/>
              <a:t>That is, any reduction in time should result in a reduction of indirect costs. For example, if the daily costs of supervision, administration, and consultants are $2,000, any reduction in project duration would represent a savings of $2,000 per day</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2952108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Project Costs</a:t>
            </a:r>
            <a:endParaRPr lang="en-US" dirty="0">
              <a:solidFill>
                <a:srgbClr val="C00000"/>
              </a:solidFill>
            </a:endParaRP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fontScale="85000" lnSpcReduction="10000"/>
          </a:bodyPr>
          <a:lstStyle/>
          <a:p>
            <a:pPr marL="0" indent="0">
              <a:buNone/>
            </a:pPr>
            <a:r>
              <a:rPr lang="en-US" sz="2600" b="1" i="1" dirty="0">
                <a:solidFill>
                  <a:schemeClr val="accent1">
                    <a:lumMod val="75000"/>
                  </a:schemeClr>
                </a:solidFill>
              </a:rPr>
              <a:t>Direct Costs </a:t>
            </a:r>
            <a:endParaRPr lang="ar-SA" sz="2600" b="1" i="1" dirty="0">
              <a:solidFill>
                <a:schemeClr val="accent1">
                  <a:lumMod val="75000"/>
                </a:schemeClr>
              </a:solidFill>
            </a:endParaRPr>
          </a:p>
          <a:p>
            <a:r>
              <a:rPr lang="en-US" dirty="0"/>
              <a:t>Commonly represent labor, materials, equipment, and sometimes subcontractors</a:t>
            </a:r>
          </a:p>
          <a:p>
            <a:r>
              <a:rPr lang="en-US" dirty="0"/>
              <a:t>Direct costs are assigned directly to a work package and activity</a:t>
            </a:r>
          </a:p>
          <a:p>
            <a:r>
              <a:rPr lang="en-US" dirty="0"/>
              <a:t>Direct costs for an activity time represent normal costs, which typically mean low-cost, efficient methods for a normal time. </a:t>
            </a:r>
          </a:p>
          <a:p>
            <a:r>
              <a:rPr lang="en-US" dirty="0"/>
              <a:t>When project durations are imposed, direct costs may no longer represent low-cost, efficient methods. </a:t>
            </a:r>
          </a:p>
          <a:p>
            <a:r>
              <a:rPr lang="en-US" dirty="0"/>
              <a:t>Costs for the imposed duration date will be higher than for a project duration developed from ideal normal times for activities. </a:t>
            </a:r>
          </a:p>
          <a:p>
            <a:r>
              <a:rPr lang="en-US" dirty="0"/>
              <a:t>The sum of the costs of all the work packages or activities represents the total direct costs for the project.</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Tree>
    <p:extLst>
      <p:ext uri="{BB962C8B-B14F-4D97-AF65-F5344CB8AC3E}">
        <p14:creationId xmlns:p14="http://schemas.microsoft.com/office/powerpoint/2010/main" val="29514819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Project Costs</a:t>
            </a:r>
            <a:endParaRPr lang="en-US" dirty="0">
              <a:solidFill>
                <a:srgbClr val="C00000"/>
              </a:solidFill>
            </a:endParaRP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
        <p:nvSpPr>
          <p:cNvPr id="7" name="Line 2">
            <a:extLst>
              <a:ext uri="{FF2B5EF4-FFF2-40B4-BE49-F238E27FC236}">
                <a16:creationId xmlns:a16="http://schemas.microsoft.com/office/drawing/2014/main" id="{90976A6D-FDFB-451D-8481-0D145217B9D2}"/>
              </a:ext>
            </a:extLst>
          </p:cNvPr>
          <p:cNvSpPr>
            <a:spLocks noChangeShapeType="1"/>
          </p:cNvSpPr>
          <p:nvPr/>
        </p:nvSpPr>
        <p:spPr bwMode="auto">
          <a:xfrm>
            <a:off x="3235569" y="2198942"/>
            <a:ext cx="0" cy="274320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8" name="Line 3">
            <a:extLst>
              <a:ext uri="{FF2B5EF4-FFF2-40B4-BE49-F238E27FC236}">
                <a16:creationId xmlns:a16="http://schemas.microsoft.com/office/drawing/2014/main" id="{A75439CC-1D21-4DE4-8F3F-F71C5EE70419}"/>
              </a:ext>
            </a:extLst>
          </p:cNvPr>
          <p:cNvSpPr>
            <a:spLocks noChangeShapeType="1"/>
          </p:cNvSpPr>
          <p:nvPr/>
        </p:nvSpPr>
        <p:spPr bwMode="auto">
          <a:xfrm>
            <a:off x="3235569" y="4942142"/>
            <a:ext cx="5029200"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9" name="Line 4">
            <a:extLst>
              <a:ext uri="{FF2B5EF4-FFF2-40B4-BE49-F238E27FC236}">
                <a16:creationId xmlns:a16="http://schemas.microsoft.com/office/drawing/2014/main" id="{746D5807-6363-4A75-8364-D5310B367D17}"/>
              </a:ext>
            </a:extLst>
          </p:cNvPr>
          <p:cNvSpPr>
            <a:spLocks noChangeShapeType="1"/>
          </p:cNvSpPr>
          <p:nvPr/>
        </p:nvSpPr>
        <p:spPr bwMode="auto">
          <a:xfrm flipV="1">
            <a:off x="3235569" y="2481517"/>
            <a:ext cx="4327525" cy="2460625"/>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latin typeface="Arial" panose="020B0604020202020204" pitchFamily="34" charset="0"/>
            </a:endParaRPr>
          </a:p>
        </p:txBody>
      </p:sp>
      <p:sp>
        <p:nvSpPr>
          <p:cNvPr id="10" name="Line 5">
            <a:extLst>
              <a:ext uri="{FF2B5EF4-FFF2-40B4-BE49-F238E27FC236}">
                <a16:creationId xmlns:a16="http://schemas.microsoft.com/office/drawing/2014/main" id="{93FC63D0-7CB1-45C7-9DB5-4F853B0EA9CE}"/>
              </a:ext>
            </a:extLst>
          </p:cNvPr>
          <p:cNvSpPr>
            <a:spLocks noChangeShapeType="1"/>
          </p:cNvSpPr>
          <p:nvPr/>
        </p:nvSpPr>
        <p:spPr bwMode="auto">
          <a:xfrm>
            <a:off x="7121769" y="5170742"/>
            <a:ext cx="1752600"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11" name="Text Box 6">
            <a:extLst>
              <a:ext uri="{FF2B5EF4-FFF2-40B4-BE49-F238E27FC236}">
                <a16:creationId xmlns:a16="http://schemas.microsoft.com/office/drawing/2014/main" id="{A21B86F2-4A5B-4C54-B181-4FEF6284D553}"/>
              </a:ext>
            </a:extLst>
          </p:cNvPr>
          <p:cNvSpPr txBox="1">
            <a:spLocks noChangeArrowheads="1"/>
          </p:cNvSpPr>
          <p:nvPr/>
        </p:nvSpPr>
        <p:spPr bwMode="auto">
          <a:xfrm>
            <a:off x="6969369" y="5246942"/>
            <a:ext cx="220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1800" b="1">
                <a:solidFill>
                  <a:srgbClr val="000000"/>
                </a:solidFill>
                <a:latin typeface="Comic Sans MS" panose="030F0702030302020204" pitchFamily="66" charset="0"/>
              </a:rPr>
              <a:t>Project duration</a:t>
            </a:r>
          </a:p>
        </p:txBody>
      </p:sp>
      <p:sp>
        <p:nvSpPr>
          <p:cNvPr id="12" name="Line 7">
            <a:extLst>
              <a:ext uri="{FF2B5EF4-FFF2-40B4-BE49-F238E27FC236}">
                <a16:creationId xmlns:a16="http://schemas.microsoft.com/office/drawing/2014/main" id="{4AF9DB8E-68BD-491F-B7E1-DE2308431DE0}"/>
              </a:ext>
            </a:extLst>
          </p:cNvPr>
          <p:cNvSpPr>
            <a:spLocks noChangeShapeType="1"/>
          </p:cNvSpPr>
          <p:nvPr/>
        </p:nvSpPr>
        <p:spPr bwMode="auto">
          <a:xfrm flipV="1">
            <a:off x="2930769" y="2275142"/>
            <a:ext cx="0" cy="10668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13" name="Text Box 8">
            <a:extLst>
              <a:ext uri="{FF2B5EF4-FFF2-40B4-BE49-F238E27FC236}">
                <a16:creationId xmlns:a16="http://schemas.microsoft.com/office/drawing/2014/main" id="{D6E7B164-F7AA-4FD6-8CA4-706D2BE2F8C6}"/>
              </a:ext>
            </a:extLst>
          </p:cNvPr>
          <p:cNvSpPr txBox="1">
            <a:spLocks noChangeArrowheads="1"/>
          </p:cNvSpPr>
          <p:nvPr/>
        </p:nvSpPr>
        <p:spPr bwMode="auto">
          <a:xfrm>
            <a:off x="1863969" y="2503742"/>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1800" b="1">
                <a:solidFill>
                  <a:srgbClr val="000000"/>
                </a:solidFill>
                <a:latin typeface="Comic Sans MS" panose="030F0702030302020204" pitchFamily="66" charset="0"/>
              </a:rPr>
              <a:t>Cost</a:t>
            </a:r>
          </a:p>
        </p:txBody>
      </p:sp>
      <p:sp>
        <p:nvSpPr>
          <p:cNvPr id="14" name="Text Box 9">
            <a:extLst>
              <a:ext uri="{FF2B5EF4-FFF2-40B4-BE49-F238E27FC236}">
                <a16:creationId xmlns:a16="http://schemas.microsoft.com/office/drawing/2014/main" id="{55A60A60-CB3B-4CE3-A748-1DB31A250A1C}"/>
              </a:ext>
            </a:extLst>
          </p:cNvPr>
          <p:cNvSpPr txBox="1">
            <a:spLocks noChangeArrowheads="1"/>
          </p:cNvSpPr>
          <p:nvPr/>
        </p:nvSpPr>
        <p:spPr bwMode="auto">
          <a:xfrm>
            <a:off x="324094" y="4274572"/>
            <a:ext cx="2209800" cy="925513"/>
          </a:xfrm>
          <a:prstGeom prst="rect">
            <a:avLst/>
          </a:prstGeom>
          <a:solidFill>
            <a:srgbClr val="FFCC00"/>
          </a:solidFill>
          <a:ln w="9525">
            <a:solidFill>
              <a:srgbClr val="000000"/>
            </a:solidFill>
            <a:miter lim="800000"/>
            <a:headEnd/>
            <a:tailEnd/>
          </a:ln>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1800" b="1">
                <a:solidFill>
                  <a:srgbClr val="000000"/>
                </a:solidFill>
                <a:latin typeface="Comic Sans MS" panose="030F0702030302020204" pitchFamily="66" charset="0"/>
              </a:rPr>
              <a:t>Direct costs, </a:t>
            </a:r>
            <a:r>
              <a:rPr lang="en-GB" altLang="en-US" sz="1800" b="1" i="1">
                <a:solidFill>
                  <a:srgbClr val="000000"/>
                </a:solidFill>
                <a:latin typeface="Comic Sans MS" panose="030F0702030302020204" pitchFamily="66" charset="0"/>
              </a:rPr>
              <a:t>typically reducing with time</a:t>
            </a:r>
            <a:endParaRPr lang="en-GB" altLang="en-US" sz="1800" b="1">
              <a:solidFill>
                <a:srgbClr val="000000"/>
              </a:solidFill>
              <a:latin typeface="Comic Sans MS" panose="030F0702030302020204" pitchFamily="66" charset="0"/>
            </a:endParaRPr>
          </a:p>
        </p:txBody>
      </p:sp>
      <p:sp>
        <p:nvSpPr>
          <p:cNvPr id="15" name="Text Box 10">
            <a:extLst>
              <a:ext uri="{FF2B5EF4-FFF2-40B4-BE49-F238E27FC236}">
                <a16:creationId xmlns:a16="http://schemas.microsoft.com/office/drawing/2014/main" id="{3FFFD45E-E0E3-4720-82A5-9C598F822439}"/>
              </a:ext>
            </a:extLst>
          </p:cNvPr>
          <p:cNvSpPr txBox="1">
            <a:spLocks noChangeArrowheads="1"/>
          </p:cNvSpPr>
          <p:nvPr/>
        </p:nvSpPr>
        <p:spPr bwMode="auto">
          <a:xfrm>
            <a:off x="9460157" y="3264884"/>
            <a:ext cx="1447800" cy="1200150"/>
          </a:xfrm>
          <a:prstGeom prst="rect">
            <a:avLst/>
          </a:prstGeom>
          <a:solidFill>
            <a:srgbClr val="FFCC00"/>
          </a:solidFill>
          <a:ln w="9525">
            <a:solidFill>
              <a:srgbClr val="000000"/>
            </a:solidFill>
            <a:miter lim="800000"/>
            <a:headEnd/>
            <a:tailEnd/>
          </a:ln>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1800" b="1" dirty="0">
                <a:solidFill>
                  <a:srgbClr val="000000"/>
                </a:solidFill>
                <a:latin typeface="Comic Sans MS" panose="030F0702030302020204" pitchFamily="66" charset="0"/>
              </a:rPr>
              <a:t>Overhead, </a:t>
            </a:r>
            <a:r>
              <a:rPr lang="en-GB" altLang="en-US" sz="1800" b="1" i="1" dirty="0">
                <a:solidFill>
                  <a:srgbClr val="000000"/>
                </a:solidFill>
                <a:latin typeface="Comic Sans MS" panose="030F0702030302020204" pitchFamily="66" charset="0"/>
              </a:rPr>
              <a:t>typically a function of duration</a:t>
            </a:r>
            <a:endParaRPr lang="en-GB" altLang="en-US" sz="1800" b="1" dirty="0">
              <a:solidFill>
                <a:srgbClr val="000000"/>
              </a:solidFill>
              <a:latin typeface="Comic Sans MS" panose="030F0702030302020204" pitchFamily="66" charset="0"/>
            </a:endParaRPr>
          </a:p>
        </p:txBody>
      </p:sp>
      <p:sp>
        <p:nvSpPr>
          <p:cNvPr id="16" name="Freeform 11">
            <a:extLst>
              <a:ext uri="{FF2B5EF4-FFF2-40B4-BE49-F238E27FC236}">
                <a16:creationId xmlns:a16="http://schemas.microsoft.com/office/drawing/2014/main" id="{E9BB8D62-A4CA-42EC-87FB-8709D5CC1357}"/>
              </a:ext>
            </a:extLst>
          </p:cNvPr>
          <p:cNvSpPr>
            <a:spLocks/>
          </p:cNvSpPr>
          <p:nvPr/>
        </p:nvSpPr>
        <p:spPr bwMode="auto">
          <a:xfrm>
            <a:off x="3387969" y="2198942"/>
            <a:ext cx="4648200" cy="1905000"/>
          </a:xfrm>
          <a:custGeom>
            <a:avLst/>
            <a:gdLst>
              <a:gd name="T0" fmla="*/ 0 w 2928"/>
              <a:gd name="T1" fmla="*/ 0 h 1200"/>
              <a:gd name="T2" fmla="*/ 1524000 w 2928"/>
              <a:gd name="T3" fmla="*/ 1447800 h 1200"/>
              <a:gd name="T4" fmla="*/ 4648200 w 2928"/>
              <a:gd name="T5" fmla="*/ 1905000 h 1200"/>
              <a:gd name="T6" fmla="*/ 0 60000 65536"/>
              <a:gd name="T7" fmla="*/ 0 60000 65536"/>
              <a:gd name="T8" fmla="*/ 0 60000 65536"/>
              <a:gd name="T9" fmla="*/ 0 w 2928"/>
              <a:gd name="T10" fmla="*/ 0 h 1200"/>
              <a:gd name="T11" fmla="*/ 2928 w 2928"/>
              <a:gd name="T12" fmla="*/ 1200 h 1200"/>
            </a:gdLst>
            <a:ahLst/>
            <a:cxnLst>
              <a:cxn ang="T6">
                <a:pos x="T0" y="T1"/>
              </a:cxn>
              <a:cxn ang="T7">
                <a:pos x="T2" y="T3"/>
              </a:cxn>
              <a:cxn ang="T8">
                <a:pos x="T4" y="T5"/>
              </a:cxn>
            </a:cxnLst>
            <a:rect l="T9" t="T10" r="T11" b="T12"/>
            <a:pathLst>
              <a:path w="2928" h="1200">
                <a:moveTo>
                  <a:pt x="0" y="0"/>
                </a:moveTo>
                <a:cubicBezTo>
                  <a:pt x="236" y="356"/>
                  <a:pt x="472" y="712"/>
                  <a:pt x="960" y="912"/>
                </a:cubicBezTo>
                <a:cubicBezTo>
                  <a:pt x="1448" y="1112"/>
                  <a:pt x="2188" y="1156"/>
                  <a:pt x="2928" y="1200"/>
                </a:cubicBezTo>
              </a:path>
            </a:pathLst>
          </a:custGeom>
          <a:noFill/>
          <a:ln w="38100" cmpd="sng">
            <a:solidFill>
              <a:srgbClr val="9999CC"/>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17" name="Freeform 12">
            <a:extLst>
              <a:ext uri="{FF2B5EF4-FFF2-40B4-BE49-F238E27FC236}">
                <a16:creationId xmlns:a16="http://schemas.microsoft.com/office/drawing/2014/main" id="{D16FBBBC-C5BB-4A0B-AB52-83C0D1F487A0}"/>
              </a:ext>
            </a:extLst>
          </p:cNvPr>
          <p:cNvSpPr>
            <a:spLocks/>
          </p:cNvSpPr>
          <p:nvPr/>
        </p:nvSpPr>
        <p:spPr bwMode="auto">
          <a:xfrm>
            <a:off x="3530844" y="1970342"/>
            <a:ext cx="4267200" cy="1231900"/>
          </a:xfrm>
          <a:custGeom>
            <a:avLst/>
            <a:gdLst>
              <a:gd name="T0" fmla="*/ 0 w 2688"/>
              <a:gd name="T1" fmla="*/ 76200 h 776"/>
              <a:gd name="T2" fmla="*/ 1752600 w 2688"/>
              <a:gd name="T3" fmla="*/ 1219200 h 776"/>
              <a:gd name="T4" fmla="*/ 4267200 w 2688"/>
              <a:gd name="T5" fmla="*/ 0 h 776"/>
              <a:gd name="T6" fmla="*/ 0 60000 65536"/>
              <a:gd name="T7" fmla="*/ 0 60000 65536"/>
              <a:gd name="T8" fmla="*/ 0 60000 65536"/>
              <a:gd name="T9" fmla="*/ 0 w 2688"/>
              <a:gd name="T10" fmla="*/ 0 h 776"/>
              <a:gd name="T11" fmla="*/ 2688 w 2688"/>
              <a:gd name="T12" fmla="*/ 776 h 776"/>
            </a:gdLst>
            <a:ahLst/>
            <a:cxnLst>
              <a:cxn ang="T6">
                <a:pos x="T0" y="T1"/>
              </a:cxn>
              <a:cxn ang="T7">
                <a:pos x="T2" y="T3"/>
              </a:cxn>
              <a:cxn ang="T8">
                <a:pos x="T4" y="T5"/>
              </a:cxn>
            </a:cxnLst>
            <a:rect l="T9" t="T10" r="T11" b="T12"/>
            <a:pathLst>
              <a:path w="2688" h="776">
                <a:moveTo>
                  <a:pt x="0" y="48"/>
                </a:moveTo>
                <a:cubicBezTo>
                  <a:pt x="328" y="412"/>
                  <a:pt x="656" y="776"/>
                  <a:pt x="1104" y="768"/>
                </a:cubicBezTo>
                <a:cubicBezTo>
                  <a:pt x="1552" y="760"/>
                  <a:pt x="2424" y="128"/>
                  <a:pt x="2688" y="0"/>
                </a:cubicBezTo>
              </a:path>
            </a:pathLst>
          </a:custGeom>
          <a:noFill/>
          <a:ln w="38100" cmpd="sng">
            <a:solidFill>
              <a:srgbClr val="00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en-US">
              <a:solidFill>
                <a:srgbClr val="000000"/>
              </a:solidFill>
              <a:latin typeface="Arial" panose="020B0604020202020204" pitchFamily="34" charset="0"/>
            </a:endParaRPr>
          </a:p>
        </p:txBody>
      </p:sp>
      <p:sp>
        <p:nvSpPr>
          <p:cNvPr id="18" name="Text Box 13">
            <a:extLst>
              <a:ext uri="{FF2B5EF4-FFF2-40B4-BE49-F238E27FC236}">
                <a16:creationId xmlns:a16="http://schemas.microsoft.com/office/drawing/2014/main" id="{0A20F3DD-F48D-48C8-84DC-8DC03F585663}"/>
              </a:ext>
            </a:extLst>
          </p:cNvPr>
          <p:cNvSpPr txBox="1">
            <a:spLocks noChangeArrowheads="1"/>
          </p:cNvSpPr>
          <p:nvPr/>
        </p:nvSpPr>
        <p:spPr bwMode="auto">
          <a:xfrm>
            <a:off x="4073769" y="1132142"/>
            <a:ext cx="2438400" cy="369332"/>
          </a:xfrm>
          <a:prstGeom prst="rect">
            <a:avLst/>
          </a:prstGeom>
          <a:solidFill>
            <a:srgbClr val="FFCC00"/>
          </a:solidFill>
          <a:ln w="9525">
            <a:solidFill>
              <a:srgbClr val="000000"/>
            </a:solidFill>
            <a:miter lim="800000"/>
            <a:headEnd/>
            <a:tailEnd/>
          </a:ln>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1800" b="1" dirty="0">
                <a:solidFill>
                  <a:srgbClr val="000000"/>
                </a:solidFill>
                <a:latin typeface="Comic Sans MS" panose="030F0702030302020204" pitchFamily="66" charset="0"/>
              </a:rPr>
              <a:t>Total costs, </a:t>
            </a:r>
          </a:p>
        </p:txBody>
      </p:sp>
      <p:sp>
        <p:nvSpPr>
          <p:cNvPr id="19" name="Line 14">
            <a:extLst>
              <a:ext uri="{FF2B5EF4-FFF2-40B4-BE49-F238E27FC236}">
                <a16:creationId xmlns:a16="http://schemas.microsoft.com/office/drawing/2014/main" id="{2764864E-9D95-430C-B3F8-89983C540F0C}"/>
              </a:ext>
            </a:extLst>
          </p:cNvPr>
          <p:cNvSpPr>
            <a:spLocks noChangeShapeType="1"/>
          </p:cNvSpPr>
          <p:nvPr/>
        </p:nvSpPr>
        <p:spPr bwMode="auto">
          <a:xfrm>
            <a:off x="5216769" y="2046542"/>
            <a:ext cx="12700" cy="11557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20" name="Line 15">
            <a:extLst>
              <a:ext uri="{FF2B5EF4-FFF2-40B4-BE49-F238E27FC236}">
                <a16:creationId xmlns:a16="http://schemas.microsoft.com/office/drawing/2014/main" id="{783E00C9-5F2E-480F-AF6F-E13FB4113171}"/>
              </a:ext>
            </a:extLst>
          </p:cNvPr>
          <p:cNvSpPr>
            <a:spLocks noChangeShapeType="1"/>
          </p:cNvSpPr>
          <p:nvPr/>
        </p:nvSpPr>
        <p:spPr bwMode="auto">
          <a:xfrm flipV="1">
            <a:off x="1308297" y="3264884"/>
            <a:ext cx="2869808" cy="1004158"/>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21" name="Line 16">
            <a:extLst>
              <a:ext uri="{FF2B5EF4-FFF2-40B4-BE49-F238E27FC236}">
                <a16:creationId xmlns:a16="http://schemas.microsoft.com/office/drawing/2014/main" id="{223DA8D7-9BB2-4B2B-841A-ED4E91443BC5}"/>
              </a:ext>
            </a:extLst>
          </p:cNvPr>
          <p:cNvSpPr>
            <a:spLocks noChangeShapeType="1"/>
          </p:cNvSpPr>
          <p:nvPr/>
        </p:nvSpPr>
        <p:spPr bwMode="auto">
          <a:xfrm flipH="1" flipV="1">
            <a:off x="6986831" y="2913317"/>
            <a:ext cx="2473325" cy="86918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22" name="Text Box 17">
            <a:extLst>
              <a:ext uri="{FF2B5EF4-FFF2-40B4-BE49-F238E27FC236}">
                <a16:creationId xmlns:a16="http://schemas.microsoft.com/office/drawing/2014/main" id="{A805DCE8-D6FD-4364-8E33-0DD932136B54}"/>
              </a:ext>
            </a:extLst>
          </p:cNvPr>
          <p:cNvSpPr txBox="1">
            <a:spLocks noChangeArrowheads="1"/>
          </p:cNvSpPr>
          <p:nvPr/>
        </p:nvSpPr>
        <p:spPr bwMode="auto">
          <a:xfrm>
            <a:off x="2244969" y="5780342"/>
            <a:ext cx="7467600" cy="466725"/>
          </a:xfrm>
          <a:prstGeom prst="rect">
            <a:avLst/>
          </a:prstGeom>
          <a:solidFill>
            <a:srgbClr val="FFCC00"/>
          </a:solidFill>
          <a:ln w="9525">
            <a:solidFill>
              <a:srgbClr val="000000"/>
            </a:solidFill>
            <a:miter lim="800000"/>
            <a:headEnd/>
            <a:tailEnd/>
          </a:ln>
        </p:spPr>
        <p:txBody>
          <a:bodyP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50000"/>
              </a:spcBef>
              <a:spcAft>
                <a:spcPct val="0"/>
              </a:spcAft>
              <a:buClrTx/>
              <a:buSzTx/>
              <a:buFontTx/>
              <a:buNone/>
            </a:pPr>
            <a:r>
              <a:rPr lang="en-GB" altLang="en-US" sz="2400">
                <a:solidFill>
                  <a:srgbClr val="000000"/>
                </a:solidFill>
                <a:latin typeface="Comic Sans MS" panose="030F0702030302020204" pitchFamily="66" charset="0"/>
              </a:rPr>
              <a:t>The first plan is not necessarily the cheapest!</a:t>
            </a:r>
          </a:p>
        </p:txBody>
      </p:sp>
    </p:spTree>
    <p:extLst>
      <p:ext uri="{BB962C8B-B14F-4D97-AF65-F5344CB8AC3E}">
        <p14:creationId xmlns:p14="http://schemas.microsoft.com/office/powerpoint/2010/main" val="1006939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Constructing a Project Cost–Duration Graph</a:t>
            </a:r>
          </a:p>
        </p:txBody>
      </p:sp>
    </p:spTree>
    <p:extLst>
      <p:ext uri="{BB962C8B-B14F-4D97-AF65-F5344CB8AC3E}">
        <p14:creationId xmlns:p14="http://schemas.microsoft.com/office/powerpoint/2010/main" val="39782270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Constructing a Project Cost–Duration Graph</a:t>
            </a: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a:bodyPr>
          <a:lstStyle/>
          <a:p>
            <a:pPr>
              <a:lnSpc>
                <a:spcPct val="200000"/>
              </a:lnSpc>
            </a:pPr>
            <a:r>
              <a:rPr lang="en-US" dirty="0"/>
              <a:t>There are three major steps required to construct a project cost–duration graph:</a:t>
            </a:r>
          </a:p>
          <a:p>
            <a:pPr marL="457200" indent="-457200">
              <a:lnSpc>
                <a:spcPct val="200000"/>
              </a:lnSpc>
              <a:buFont typeface="+mj-lt"/>
              <a:buAutoNum type="arabicPeriod"/>
            </a:pPr>
            <a:r>
              <a:rPr lang="en-US" dirty="0"/>
              <a:t>Find total direct costs for selected project durations.</a:t>
            </a:r>
          </a:p>
          <a:p>
            <a:pPr marL="457200" indent="-457200">
              <a:lnSpc>
                <a:spcPct val="200000"/>
              </a:lnSpc>
              <a:buFont typeface="+mj-lt"/>
              <a:buAutoNum type="arabicPeriod"/>
            </a:pPr>
            <a:r>
              <a:rPr lang="en-US" dirty="0"/>
              <a:t>Find total indirect costs for selected project durations.</a:t>
            </a:r>
          </a:p>
          <a:p>
            <a:pPr marL="457200" indent="-457200">
              <a:lnSpc>
                <a:spcPct val="200000"/>
              </a:lnSpc>
              <a:buFont typeface="+mj-lt"/>
              <a:buAutoNum type="arabicPeriod"/>
            </a:pPr>
            <a:r>
              <a:rPr lang="en-US" dirty="0"/>
              <a:t>Sum direct and indirect costs for these selected durations.</a:t>
            </a:r>
          </a:p>
          <a:p>
            <a:pPr>
              <a:lnSpc>
                <a:spcPct val="200000"/>
              </a:lnSpc>
            </a:pPr>
            <a:r>
              <a:rPr lang="en-US" dirty="0"/>
              <a:t>The graph is then used to compare additional cost alternatives for benefits. </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11091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Determining the Activities to Shorten</a:t>
            </a: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lnSpcReduction="10000"/>
          </a:bodyPr>
          <a:lstStyle/>
          <a:p>
            <a:pPr>
              <a:lnSpc>
                <a:spcPct val="200000"/>
              </a:lnSpc>
            </a:pPr>
            <a:r>
              <a:rPr lang="en-US" dirty="0"/>
              <a:t>The central concern is to decide which activities to shorten and how far to carry the shortening process. </a:t>
            </a:r>
          </a:p>
          <a:p>
            <a:pPr>
              <a:lnSpc>
                <a:spcPct val="200000"/>
              </a:lnSpc>
            </a:pPr>
            <a:r>
              <a:rPr lang="en-US" dirty="0"/>
              <a:t>Basically, managers need to look for critical activities that can be shortened with the smallest increase in cost per unit of time.</a:t>
            </a:r>
          </a:p>
          <a:p>
            <a:pPr>
              <a:lnSpc>
                <a:spcPct val="200000"/>
              </a:lnSpc>
            </a:pPr>
            <a:r>
              <a:rPr lang="en-US" dirty="0"/>
              <a:t>Shortening an activity is called </a:t>
            </a:r>
            <a:r>
              <a:rPr lang="en-US" b="1" i="1" dirty="0"/>
              <a:t>crashing</a:t>
            </a:r>
            <a:r>
              <a:rPr lang="en-US" dirty="0"/>
              <a:t>.</a:t>
            </a:r>
          </a:p>
          <a:p>
            <a:pPr>
              <a:lnSpc>
                <a:spcPct val="200000"/>
              </a:lnSpc>
            </a:pPr>
            <a:r>
              <a:rPr lang="en-US" dirty="0"/>
              <a:t>The direct cost for completing an activity in its crash time is called </a:t>
            </a:r>
            <a:r>
              <a:rPr lang="en-US" b="1" i="1" dirty="0"/>
              <a:t>crash cost</a:t>
            </a:r>
            <a:r>
              <a:rPr lang="en-US" dirty="0"/>
              <a:t>.</a:t>
            </a:r>
          </a:p>
          <a:p>
            <a:pPr>
              <a:lnSpc>
                <a:spcPct val="200000"/>
              </a:lnSpc>
            </a:pPr>
            <a:r>
              <a:rPr lang="en-US" dirty="0"/>
              <a:t>The </a:t>
            </a:r>
            <a:r>
              <a:rPr lang="en-US" b="1" i="1" dirty="0"/>
              <a:t>crash point </a:t>
            </a:r>
            <a:r>
              <a:rPr lang="en-US" dirty="0"/>
              <a:t>represents the maximum time an activity can be compressed.</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657813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Activity Graph</a:t>
            </a: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120904" y="928815"/>
            <a:ext cx="7083937" cy="5602224"/>
          </a:xfrm>
        </p:spPr>
        <p:txBody>
          <a:bodyPr>
            <a:normAutofit/>
          </a:bodyPr>
          <a:lstStyle/>
          <a:p>
            <a:pPr>
              <a:lnSpc>
                <a:spcPct val="200000"/>
              </a:lnSpc>
            </a:pPr>
            <a:r>
              <a:rPr lang="en-US" dirty="0"/>
              <a:t>The assumptions underlying the use of this graph are:</a:t>
            </a:r>
          </a:p>
          <a:p>
            <a:pPr marL="347663" lvl="1" indent="-347663">
              <a:lnSpc>
                <a:spcPct val="200000"/>
              </a:lnSpc>
              <a:buFont typeface="+mj-lt"/>
              <a:buAutoNum type="arabicPeriod"/>
            </a:pPr>
            <a:r>
              <a:rPr lang="en-US" dirty="0"/>
              <a:t>The cost-time relationship is linear.</a:t>
            </a:r>
          </a:p>
          <a:p>
            <a:pPr marL="347663" lvl="1" indent="-347663">
              <a:lnSpc>
                <a:spcPct val="200000"/>
              </a:lnSpc>
              <a:buFont typeface="+mj-lt"/>
              <a:buAutoNum type="arabicPeriod"/>
            </a:pPr>
            <a:r>
              <a:rPr lang="en-US" dirty="0"/>
              <a:t>Normal time assumes low-cost, efficient methods to complete the activity.</a:t>
            </a:r>
          </a:p>
          <a:p>
            <a:pPr marL="347663" lvl="1" indent="-347663">
              <a:lnSpc>
                <a:spcPct val="200000"/>
              </a:lnSpc>
              <a:buFont typeface="+mj-lt"/>
              <a:buAutoNum type="arabicPeriod"/>
            </a:pPr>
            <a:r>
              <a:rPr lang="en-US" dirty="0"/>
              <a:t>Crash time represents a limit—the greatest time reduction possible under realistic conditions.</a:t>
            </a:r>
          </a:p>
          <a:p>
            <a:pPr marL="347663" lvl="1" indent="-347663">
              <a:lnSpc>
                <a:spcPct val="200000"/>
              </a:lnSpc>
              <a:buFont typeface="+mj-lt"/>
              <a:buAutoNum type="arabicPeriod"/>
            </a:pPr>
            <a:r>
              <a:rPr lang="en-US" dirty="0"/>
              <a:t>Slope represents cost per unit of time.</a:t>
            </a:r>
          </a:p>
          <a:p>
            <a:pPr marL="347663" lvl="1" indent="-347663">
              <a:lnSpc>
                <a:spcPct val="200000"/>
              </a:lnSpc>
              <a:buFont typeface="+mj-lt"/>
              <a:buAutoNum type="arabicPeriod"/>
            </a:pPr>
            <a:r>
              <a:rPr lang="en-US" dirty="0"/>
              <a:t>All accelerations must occur within the normal and crash times.</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descr="Chart&#10;&#10;Description automatically generated">
            <a:extLst>
              <a:ext uri="{FF2B5EF4-FFF2-40B4-BE49-F238E27FC236}">
                <a16:creationId xmlns:a16="http://schemas.microsoft.com/office/drawing/2014/main" id="{8B96A9B9-29F4-4452-946F-B1C4FC6FCB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028" y="1716832"/>
            <a:ext cx="4677068" cy="4101617"/>
          </a:xfrm>
          <a:prstGeom prst="rect">
            <a:avLst/>
          </a:prstGeom>
        </p:spPr>
      </p:pic>
    </p:spTree>
    <p:extLst>
      <p:ext uri="{BB962C8B-B14F-4D97-AF65-F5344CB8AC3E}">
        <p14:creationId xmlns:p14="http://schemas.microsoft.com/office/powerpoint/2010/main" val="3005853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Activity Graph</a:t>
            </a: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120904" y="928815"/>
            <a:ext cx="7083937" cy="5602224"/>
          </a:xfrm>
        </p:spPr>
        <p:txBody>
          <a:bodyPr>
            <a:normAutofit/>
          </a:bodyPr>
          <a:lstStyle/>
          <a:p>
            <a:pPr>
              <a:lnSpc>
                <a:spcPct val="200000"/>
              </a:lnSpc>
            </a:pPr>
            <a:r>
              <a:rPr lang="en-US" dirty="0"/>
              <a:t>Knowing the slope of activities allows managers to compare which critical activities to shorten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descr="Chart&#10;&#10;Description automatically generated">
            <a:extLst>
              <a:ext uri="{FF2B5EF4-FFF2-40B4-BE49-F238E27FC236}">
                <a16:creationId xmlns:a16="http://schemas.microsoft.com/office/drawing/2014/main" id="{8B96A9B9-29F4-4452-946F-B1C4FC6FCB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028" y="1716832"/>
            <a:ext cx="4677068" cy="4101617"/>
          </a:xfrm>
          <a:prstGeom prst="rect">
            <a:avLst/>
          </a:prstGeom>
        </p:spPr>
      </p:pic>
      <p:grpSp>
        <p:nvGrpSpPr>
          <p:cNvPr id="11" name="Group 10">
            <a:extLst>
              <a:ext uri="{FF2B5EF4-FFF2-40B4-BE49-F238E27FC236}">
                <a16:creationId xmlns:a16="http://schemas.microsoft.com/office/drawing/2014/main" id="{1E1ED7FB-CA27-4ABD-AE42-02C6774377A5}"/>
              </a:ext>
            </a:extLst>
          </p:cNvPr>
          <p:cNvGrpSpPr/>
          <p:nvPr/>
        </p:nvGrpSpPr>
        <p:grpSpPr>
          <a:xfrm>
            <a:off x="783975" y="3029864"/>
            <a:ext cx="5757793" cy="2332789"/>
            <a:chOff x="895863" y="2651912"/>
            <a:chExt cx="5757793" cy="2332789"/>
          </a:xfrm>
        </p:grpSpPr>
        <p:pic>
          <p:nvPicPr>
            <p:cNvPr id="8" name="Picture 7" descr="Text, table&#10;&#10;Description automatically generated">
              <a:extLst>
                <a:ext uri="{FF2B5EF4-FFF2-40B4-BE49-F238E27FC236}">
                  <a16:creationId xmlns:a16="http://schemas.microsoft.com/office/drawing/2014/main" id="{2F054E65-313E-420F-83CA-9507F43C99BD}"/>
                </a:ext>
              </a:extLst>
            </p:cNvPr>
            <p:cNvPicPr>
              <a:picLocks noChangeAspect="1"/>
            </p:cNvPicPr>
            <p:nvPr/>
          </p:nvPicPr>
          <p:blipFill rotWithShape="1">
            <a:blip r:embed="rId3">
              <a:extLst>
                <a:ext uri="{28A0092B-C50C-407E-A947-70E740481C1C}">
                  <a14:useLocalDpi xmlns:a14="http://schemas.microsoft.com/office/drawing/2010/main" val="0"/>
                </a:ext>
              </a:extLst>
            </a:blip>
            <a:srcRect t="35413"/>
            <a:stretch/>
          </p:blipFill>
          <p:spPr>
            <a:xfrm>
              <a:off x="895863" y="3541885"/>
              <a:ext cx="5757793" cy="1442816"/>
            </a:xfrm>
            <a:prstGeom prst="rect">
              <a:avLst/>
            </a:prstGeom>
          </p:spPr>
        </p:pic>
        <p:pic>
          <p:nvPicPr>
            <p:cNvPr id="9" name="Picture 8">
              <a:extLst>
                <a:ext uri="{FF2B5EF4-FFF2-40B4-BE49-F238E27FC236}">
                  <a16:creationId xmlns:a16="http://schemas.microsoft.com/office/drawing/2014/main" id="{92DCCD8B-2B5B-48C4-8885-E6073C88701C}"/>
                </a:ext>
              </a:extLst>
            </p:cNvPr>
            <p:cNvPicPr>
              <a:picLocks noChangeAspect="1"/>
            </p:cNvPicPr>
            <p:nvPr/>
          </p:nvPicPr>
          <p:blipFill rotWithShape="1">
            <a:blip r:embed="rId4"/>
            <a:srcRect l="43645"/>
            <a:stretch/>
          </p:blipFill>
          <p:spPr>
            <a:xfrm>
              <a:off x="2041211" y="2651912"/>
              <a:ext cx="3243321" cy="786452"/>
            </a:xfrm>
            <a:prstGeom prst="rect">
              <a:avLst/>
            </a:prstGeom>
          </p:spPr>
        </p:pic>
        <p:pic>
          <p:nvPicPr>
            <p:cNvPr id="10" name="Picture 9">
              <a:extLst>
                <a:ext uri="{FF2B5EF4-FFF2-40B4-BE49-F238E27FC236}">
                  <a16:creationId xmlns:a16="http://schemas.microsoft.com/office/drawing/2014/main" id="{A3B39919-3DA2-46A3-ABA8-C8CC3F9B999B}"/>
                </a:ext>
              </a:extLst>
            </p:cNvPr>
            <p:cNvPicPr>
              <a:picLocks noChangeAspect="1"/>
            </p:cNvPicPr>
            <p:nvPr/>
          </p:nvPicPr>
          <p:blipFill rotWithShape="1">
            <a:blip r:embed="rId4"/>
            <a:srcRect r="75951"/>
            <a:stretch/>
          </p:blipFill>
          <p:spPr>
            <a:xfrm>
              <a:off x="895863" y="2651912"/>
              <a:ext cx="1384042" cy="786452"/>
            </a:xfrm>
            <a:prstGeom prst="rect">
              <a:avLst/>
            </a:prstGeom>
          </p:spPr>
        </p:pic>
      </p:grpSp>
    </p:spTree>
    <p:extLst>
      <p:ext uri="{BB962C8B-B14F-4D97-AF65-F5344CB8AC3E}">
        <p14:creationId xmlns:p14="http://schemas.microsoft.com/office/powerpoint/2010/main" val="11174917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6740" y="1469330"/>
            <a:ext cx="7034784" cy="4443790"/>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6AB7CCF2-BF3C-433E-BBA7-700C5A668431}"/>
              </a:ext>
            </a:extLst>
          </p:cNvPr>
          <p:cNvPicPr>
            <a:picLocks noChangeAspect="1"/>
          </p:cNvPicPr>
          <p:nvPr/>
        </p:nvPicPr>
        <p:blipFill rotWithShape="1">
          <a:blip r:embed="rId3"/>
          <a:srcRect r="26273" b="67217"/>
          <a:stretch/>
        </p:blipFill>
        <p:spPr>
          <a:xfrm>
            <a:off x="5729991" y="199200"/>
            <a:ext cx="4243066" cy="765464"/>
          </a:xfrm>
          <a:prstGeom prst="rect">
            <a:avLst/>
          </a:prstGeom>
        </p:spPr>
      </p:pic>
    </p:spTree>
    <p:extLst>
      <p:ext uri="{BB962C8B-B14F-4D97-AF65-F5344CB8AC3E}">
        <p14:creationId xmlns:p14="http://schemas.microsoft.com/office/powerpoint/2010/main" val="25848836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8440" y="1035880"/>
            <a:ext cx="4573016" cy="2888720"/>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6AB7CCF2-BF3C-433E-BBA7-700C5A668431}"/>
              </a:ext>
            </a:extLst>
          </p:cNvPr>
          <p:cNvPicPr>
            <a:picLocks noChangeAspect="1"/>
          </p:cNvPicPr>
          <p:nvPr/>
        </p:nvPicPr>
        <p:blipFill rotWithShape="1">
          <a:blip r:embed="rId3"/>
          <a:srcRect r="26273" b="67217"/>
          <a:stretch/>
        </p:blipFill>
        <p:spPr>
          <a:xfrm>
            <a:off x="5729991" y="199200"/>
            <a:ext cx="4243066" cy="765464"/>
          </a:xfrm>
          <a:prstGeom prst="rect">
            <a:avLst/>
          </a:prstGeom>
        </p:spPr>
      </p:pic>
      <p:pic>
        <p:nvPicPr>
          <p:cNvPr id="6" name="Picture 5" descr="Diagram&#10;&#10;Description automatically generated">
            <a:extLst>
              <a:ext uri="{FF2B5EF4-FFF2-40B4-BE49-F238E27FC236}">
                <a16:creationId xmlns:a16="http://schemas.microsoft.com/office/drawing/2014/main" id="{E3CE1448-2447-4A66-B241-0F274EE91174}"/>
              </a:ext>
            </a:extLst>
          </p:cNvPr>
          <p:cNvPicPr>
            <a:picLocks noChangeAspect="1"/>
          </p:cNvPicPr>
          <p:nvPr/>
        </p:nvPicPr>
        <p:blipFill rotWithShape="1">
          <a:blip r:embed="rId4">
            <a:extLst>
              <a:ext uri="{28A0092B-C50C-407E-A947-70E740481C1C}">
                <a14:useLocalDpi xmlns:a14="http://schemas.microsoft.com/office/drawing/2010/main" val="0"/>
              </a:ext>
            </a:extLst>
          </a:blip>
          <a:srcRect l="4134" t="4579" r="2820" b="9053"/>
          <a:stretch/>
        </p:blipFill>
        <p:spPr>
          <a:xfrm>
            <a:off x="4836160" y="3429000"/>
            <a:ext cx="7035800" cy="2801112"/>
          </a:xfrm>
          <a:prstGeom prst="rect">
            <a:avLst/>
          </a:prstGeom>
        </p:spPr>
      </p:pic>
      <p:graphicFrame>
        <p:nvGraphicFramePr>
          <p:cNvPr id="8" name="Table 8">
            <a:extLst>
              <a:ext uri="{FF2B5EF4-FFF2-40B4-BE49-F238E27FC236}">
                <a16:creationId xmlns:a16="http://schemas.microsoft.com/office/drawing/2014/main" id="{813860F9-EBDF-411D-B252-CF1CAB380DEA}"/>
              </a:ext>
            </a:extLst>
          </p:cNvPr>
          <p:cNvGraphicFramePr>
            <a:graphicFrameLocks noGrp="1"/>
          </p:cNvGraphicFramePr>
          <p:nvPr>
            <p:extLst>
              <p:ext uri="{D42A27DB-BD31-4B8C-83A1-F6EECF244321}">
                <p14:modId xmlns:p14="http://schemas.microsoft.com/office/powerpoint/2010/main" val="3438430271"/>
              </p:ext>
            </p:extLst>
          </p:nvPr>
        </p:nvGraphicFramePr>
        <p:xfrm>
          <a:off x="6436360" y="1506848"/>
          <a:ext cx="4500880" cy="1483360"/>
        </p:xfrm>
        <a:graphic>
          <a:graphicData uri="http://schemas.openxmlformats.org/drawingml/2006/table">
            <a:tbl>
              <a:tblPr firstRow="1" bandRow="1">
                <a:tableStyleId>{5C22544A-7EE6-4342-B048-85BDC9FD1C3A}</a:tableStyleId>
              </a:tblPr>
              <a:tblGrid>
                <a:gridCol w="1698610">
                  <a:extLst>
                    <a:ext uri="{9D8B030D-6E8A-4147-A177-3AD203B41FA5}">
                      <a16:colId xmlns:a16="http://schemas.microsoft.com/office/drawing/2014/main" val="2733867489"/>
                    </a:ext>
                  </a:extLst>
                </a:gridCol>
                <a:gridCol w="2802270">
                  <a:extLst>
                    <a:ext uri="{9D8B030D-6E8A-4147-A177-3AD203B41FA5}">
                      <a16:colId xmlns:a16="http://schemas.microsoft.com/office/drawing/2014/main" val="2211860938"/>
                    </a:ext>
                  </a:extLst>
                </a:gridCol>
              </a:tblGrid>
              <a:tr h="370840">
                <a:tc>
                  <a:txBody>
                    <a:bodyPr/>
                    <a:lstStyle/>
                    <a:p>
                      <a:pPr algn="ctr"/>
                      <a:r>
                        <a:rPr lang="en-US" dirty="0"/>
                        <a:t>Path</a:t>
                      </a:r>
                    </a:p>
                  </a:txBody>
                  <a:tcPr anchor="ctr"/>
                </a:tc>
                <a:tc>
                  <a:txBody>
                    <a:bodyPr/>
                    <a:lstStyle/>
                    <a:p>
                      <a:pPr algn="ctr"/>
                      <a:r>
                        <a:rPr lang="en-US" dirty="0"/>
                        <a:t>Duration</a:t>
                      </a:r>
                    </a:p>
                  </a:txBody>
                  <a:tcPr anchor="ctr"/>
                </a:tc>
                <a:extLst>
                  <a:ext uri="{0D108BD9-81ED-4DB2-BD59-A6C34878D82A}">
                    <a16:rowId xmlns:a16="http://schemas.microsoft.com/office/drawing/2014/main" val="1066252946"/>
                  </a:ext>
                </a:extLst>
              </a:tr>
              <a:tr h="370840">
                <a:tc>
                  <a:txBody>
                    <a:bodyPr/>
                    <a:lstStyle/>
                    <a:p>
                      <a:pPr algn="ctr"/>
                      <a:r>
                        <a:rPr lang="en-US" dirty="0"/>
                        <a:t>A-B-E-G</a:t>
                      </a:r>
                    </a:p>
                  </a:txBody>
                  <a:tcPr anchor="ctr"/>
                </a:tc>
                <a:tc>
                  <a:txBody>
                    <a:bodyPr/>
                    <a:lstStyle/>
                    <a:p>
                      <a:pPr algn="ctr"/>
                      <a:r>
                        <a:rPr lang="en-US" dirty="0"/>
                        <a:t>3+6+8+6 = 23</a:t>
                      </a:r>
                    </a:p>
                  </a:txBody>
                  <a:tcPr anchor="ctr"/>
                </a:tc>
                <a:extLst>
                  <a:ext uri="{0D108BD9-81ED-4DB2-BD59-A6C34878D82A}">
                    <a16:rowId xmlns:a16="http://schemas.microsoft.com/office/drawing/2014/main" val="2962613647"/>
                  </a:ext>
                </a:extLst>
              </a:tr>
              <a:tr h="370840">
                <a:tc>
                  <a:txBody>
                    <a:bodyPr/>
                    <a:lstStyle/>
                    <a:p>
                      <a:pPr algn="ctr"/>
                      <a:r>
                        <a:rPr lang="en-US" dirty="0"/>
                        <a:t>A-C-F-G</a:t>
                      </a:r>
                    </a:p>
                  </a:txBody>
                  <a:tcPr anchor="ctr"/>
                </a:tc>
                <a:tc>
                  <a:txBody>
                    <a:bodyPr/>
                    <a:lstStyle/>
                    <a:p>
                      <a:pPr algn="ctr"/>
                      <a:r>
                        <a:rPr lang="en-US" dirty="0"/>
                        <a:t>3+10+5+6 = 24</a:t>
                      </a:r>
                    </a:p>
                  </a:txBody>
                  <a:tcPr anchor="ctr"/>
                </a:tc>
                <a:extLst>
                  <a:ext uri="{0D108BD9-81ED-4DB2-BD59-A6C34878D82A}">
                    <a16:rowId xmlns:a16="http://schemas.microsoft.com/office/drawing/2014/main" val="2030590663"/>
                  </a:ext>
                </a:extLst>
              </a:tr>
              <a:tr h="370840">
                <a:tc>
                  <a:txBody>
                    <a:bodyPr/>
                    <a:lstStyle/>
                    <a:p>
                      <a:pPr algn="ctr"/>
                      <a:r>
                        <a:rPr lang="en-US" dirty="0"/>
                        <a:t>A-D-F-G</a:t>
                      </a:r>
                    </a:p>
                  </a:txBody>
                  <a:tcPr anchor="ctr"/>
                </a:tc>
                <a:tc>
                  <a:txBody>
                    <a:bodyPr/>
                    <a:lstStyle/>
                    <a:p>
                      <a:pPr algn="ctr"/>
                      <a:r>
                        <a:rPr lang="en-US" dirty="0"/>
                        <a:t>3+11+5+6 = </a:t>
                      </a:r>
                      <a:r>
                        <a:rPr lang="en-US" dirty="0">
                          <a:solidFill>
                            <a:srgbClr val="FF0000"/>
                          </a:solidFill>
                        </a:rPr>
                        <a:t>25</a:t>
                      </a:r>
                    </a:p>
                  </a:txBody>
                  <a:tcPr anchor="ctr"/>
                </a:tc>
                <a:extLst>
                  <a:ext uri="{0D108BD9-81ED-4DB2-BD59-A6C34878D82A}">
                    <a16:rowId xmlns:a16="http://schemas.microsoft.com/office/drawing/2014/main" val="1491969704"/>
                  </a:ext>
                </a:extLst>
              </a:tr>
            </a:tbl>
          </a:graphicData>
        </a:graphic>
      </p:graphicFrame>
    </p:spTree>
    <p:extLst>
      <p:ext uri="{BB962C8B-B14F-4D97-AF65-F5344CB8AC3E}">
        <p14:creationId xmlns:p14="http://schemas.microsoft.com/office/powerpoint/2010/main" val="35161957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1166" y="253890"/>
            <a:ext cx="4168942" cy="2633472"/>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descr="Diagram&#10;&#10;Description automatically generated">
            <a:extLst>
              <a:ext uri="{FF2B5EF4-FFF2-40B4-BE49-F238E27FC236}">
                <a16:creationId xmlns:a16="http://schemas.microsoft.com/office/drawing/2014/main" id="{E3CE1448-2447-4A66-B241-0F274EE91174}"/>
              </a:ext>
            </a:extLst>
          </p:cNvPr>
          <p:cNvPicPr>
            <a:picLocks noChangeAspect="1"/>
          </p:cNvPicPr>
          <p:nvPr/>
        </p:nvPicPr>
        <p:blipFill rotWithShape="1">
          <a:blip r:embed="rId3">
            <a:extLst>
              <a:ext uri="{28A0092B-C50C-407E-A947-70E740481C1C}">
                <a14:useLocalDpi xmlns:a14="http://schemas.microsoft.com/office/drawing/2010/main" val="0"/>
              </a:ext>
            </a:extLst>
          </a:blip>
          <a:srcRect l="4134" t="4578" r="2820" b="8042"/>
          <a:stretch/>
        </p:blipFill>
        <p:spPr>
          <a:xfrm>
            <a:off x="279400" y="1132143"/>
            <a:ext cx="4998719" cy="2013394"/>
          </a:xfrm>
          <a:prstGeom prst="rect">
            <a:avLst/>
          </a:prstGeom>
        </p:spPr>
      </p:pic>
      <p:pic>
        <p:nvPicPr>
          <p:cNvPr id="8" name="Picture 7" descr="Diagram&#10;&#10;Description automatically generated">
            <a:extLst>
              <a:ext uri="{FF2B5EF4-FFF2-40B4-BE49-F238E27FC236}">
                <a16:creationId xmlns:a16="http://schemas.microsoft.com/office/drawing/2014/main" id="{39F7273A-F864-40B0-A30D-069611145ECC}"/>
              </a:ext>
            </a:extLst>
          </p:cNvPr>
          <p:cNvPicPr>
            <a:picLocks noChangeAspect="1"/>
          </p:cNvPicPr>
          <p:nvPr/>
        </p:nvPicPr>
        <p:blipFill rotWithShape="1">
          <a:blip r:embed="rId4">
            <a:extLst>
              <a:ext uri="{28A0092B-C50C-407E-A947-70E740481C1C}">
                <a14:useLocalDpi xmlns:a14="http://schemas.microsoft.com/office/drawing/2010/main" val="0"/>
              </a:ext>
            </a:extLst>
          </a:blip>
          <a:srcRect b="8602"/>
          <a:stretch/>
        </p:blipFill>
        <p:spPr>
          <a:xfrm>
            <a:off x="5085328" y="3584021"/>
            <a:ext cx="6400618" cy="2719243"/>
          </a:xfrm>
          <a:prstGeom prst="rect">
            <a:avLst/>
          </a:prstGeom>
        </p:spPr>
      </p:pic>
      <p:graphicFrame>
        <p:nvGraphicFramePr>
          <p:cNvPr id="9" name="Table 8">
            <a:extLst>
              <a:ext uri="{FF2B5EF4-FFF2-40B4-BE49-F238E27FC236}">
                <a16:creationId xmlns:a16="http://schemas.microsoft.com/office/drawing/2014/main" id="{24E47E03-0546-43EB-814C-B2870D55C871}"/>
              </a:ext>
            </a:extLst>
          </p:cNvPr>
          <p:cNvGraphicFramePr>
            <a:graphicFrameLocks noGrp="1"/>
          </p:cNvGraphicFramePr>
          <p:nvPr>
            <p:extLst>
              <p:ext uri="{D42A27DB-BD31-4B8C-83A1-F6EECF244321}">
                <p14:modId xmlns:p14="http://schemas.microsoft.com/office/powerpoint/2010/main" val="3812871063"/>
              </p:ext>
            </p:extLst>
          </p:nvPr>
        </p:nvGraphicFramePr>
        <p:xfrm>
          <a:off x="279400" y="4334979"/>
          <a:ext cx="4500880" cy="1483360"/>
        </p:xfrm>
        <a:graphic>
          <a:graphicData uri="http://schemas.openxmlformats.org/drawingml/2006/table">
            <a:tbl>
              <a:tblPr firstRow="1" bandRow="1">
                <a:tableStyleId>{5C22544A-7EE6-4342-B048-85BDC9FD1C3A}</a:tableStyleId>
              </a:tblPr>
              <a:tblGrid>
                <a:gridCol w="1698610">
                  <a:extLst>
                    <a:ext uri="{9D8B030D-6E8A-4147-A177-3AD203B41FA5}">
                      <a16:colId xmlns:a16="http://schemas.microsoft.com/office/drawing/2014/main" val="2733867489"/>
                    </a:ext>
                  </a:extLst>
                </a:gridCol>
                <a:gridCol w="2802270">
                  <a:extLst>
                    <a:ext uri="{9D8B030D-6E8A-4147-A177-3AD203B41FA5}">
                      <a16:colId xmlns:a16="http://schemas.microsoft.com/office/drawing/2014/main" val="2211860938"/>
                    </a:ext>
                  </a:extLst>
                </a:gridCol>
              </a:tblGrid>
              <a:tr h="370840">
                <a:tc>
                  <a:txBody>
                    <a:bodyPr/>
                    <a:lstStyle/>
                    <a:p>
                      <a:pPr algn="ctr"/>
                      <a:r>
                        <a:rPr lang="en-US" dirty="0"/>
                        <a:t>Path</a:t>
                      </a:r>
                    </a:p>
                  </a:txBody>
                  <a:tcPr anchor="ctr"/>
                </a:tc>
                <a:tc>
                  <a:txBody>
                    <a:bodyPr/>
                    <a:lstStyle/>
                    <a:p>
                      <a:pPr algn="ctr"/>
                      <a:r>
                        <a:rPr lang="en-US" dirty="0"/>
                        <a:t>Duration</a:t>
                      </a:r>
                    </a:p>
                  </a:txBody>
                  <a:tcPr anchor="ctr"/>
                </a:tc>
                <a:extLst>
                  <a:ext uri="{0D108BD9-81ED-4DB2-BD59-A6C34878D82A}">
                    <a16:rowId xmlns:a16="http://schemas.microsoft.com/office/drawing/2014/main" val="1066252946"/>
                  </a:ext>
                </a:extLst>
              </a:tr>
              <a:tr h="370840">
                <a:tc>
                  <a:txBody>
                    <a:bodyPr/>
                    <a:lstStyle/>
                    <a:p>
                      <a:pPr algn="ctr"/>
                      <a:r>
                        <a:rPr lang="en-US" dirty="0"/>
                        <a:t>A-B-E-G</a:t>
                      </a:r>
                    </a:p>
                  </a:txBody>
                  <a:tcPr anchor="ctr"/>
                </a:tc>
                <a:tc>
                  <a:txBody>
                    <a:bodyPr/>
                    <a:lstStyle/>
                    <a:p>
                      <a:pPr algn="ctr"/>
                      <a:r>
                        <a:rPr lang="en-US" dirty="0"/>
                        <a:t>2+6+8+6 = 22</a:t>
                      </a:r>
                    </a:p>
                  </a:txBody>
                  <a:tcPr anchor="ctr"/>
                </a:tc>
                <a:extLst>
                  <a:ext uri="{0D108BD9-81ED-4DB2-BD59-A6C34878D82A}">
                    <a16:rowId xmlns:a16="http://schemas.microsoft.com/office/drawing/2014/main" val="2962613647"/>
                  </a:ext>
                </a:extLst>
              </a:tr>
              <a:tr h="370840">
                <a:tc>
                  <a:txBody>
                    <a:bodyPr/>
                    <a:lstStyle/>
                    <a:p>
                      <a:pPr algn="ctr"/>
                      <a:r>
                        <a:rPr lang="en-US" dirty="0"/>
                        <a:t>A-C-F-G</a:t>
                      </a:r>
                    </a:p>
                  </a:txBody>
                  <a:tcPr anchor="ctr"/>
                </a:tc>
                <a:tc>
                  <a:txBody>
                    <a:bodyPr/>
                    <a:lstStyle/>
                    <a:p>
                      <a:pPr algn="ctr"/>
                      <a:r>
                        <a:rPr lang="en-US" dirty="0"/>
                        <a:t>2+10+5+6 = 23</a:t>
                      </a:r>
                    </a:p>
                  </a:txBody>
                  <a:tcPr anchor="ctr"/>
                </a:tc>
                <a:extLst>
                  <a:ext uri="{0D108BD9-81ED-4DB2-BD59-A6C34878D82A}">
                    <a16:rowId xmlns:a16="http://schemas.microsoft.com/office/drawing/2014/main" val="2030590663"/>
                  </a:ext>
                </a:extLst>
              </a:tr>
              <a:tr h="370840">
                <a:tc>
                  <a:txBody>
                    <a:bodyPr/>
                    <a:lstStyle/>
                    <a:p>
                      <a:pPr algn="ctr"/>
                      <a:r>
                        <a:rPr lang="en-US" dirty="0"/>
                        <a:t>A-D-F-G</a:t>
                      </a:r>
                    </a:p>
                  </a:txBody>
                  <a:tcPr anchor="ctr"/>
                </a:tc>
                <a:tc>
                  <a:txBody>
                    <a:bodyPr/>
                    <a:lstStyle/>
                    <a:p>
                      <a:pPr algn="ctr"/>
                      <a:r>
                        <a:rPr lang="en-US" dirty="0"/>
                        <a:t>2+11+5+6 = </a:t>
                      </a:r>
                      <a:r>
                        <a:rPr lang="en-US" dirty="0">
                          <a:solidFill>
                            <a:srgbClr val="FF0000"/>
                          </a:solidFill>
                        </a:rPr>
                        <a:t>24</a:t>
                      </a:r>
                    </a:p>
                  </a:txBody>
                  <a:tcPr anchor="ctr"/>
                </a:tc>
                <a:extLst>
                  <a:ext uri="{0D108BD9-81ED-4DB2-BD59-A6C34878D82A}">
                    <a16:rowId xmlns:a16="http://schemas.microsoft.com/office/drawing/2014/main" val="1491969704"/>
                  </a:ext>
                </a:extLst>
              </a:tr>
            </a:tbl>
          </a:graphicData>
        </a:graphic>
      </p:graphicFrame>
    </p:spTree>
    <p:extLst>
      <p:ext uri="{BB962C8B-B14F-4D97-AF65-F5344CB8AC3E}">
        <p14:creationId xmlns:p14="http://schemas.microsoft.com/office/powerpoint/2010/main" val="38323402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50098" y="304800"/>
            <a:ext cx="3956942" cy="2499554"/>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Picture 7" descr="Diagram&#10;&#10;Description automatically generated">
            <a:extLst>
              <a:ext uri="{FF2B5EF4-FFF2-40B4-BE49-F238E27FC236}">
                <a16:creationId xmlns:a16="http://schemas.microsoft.com/office/drawing/2014/main" id="{39F7273A-F864-40B0-A30D-069611145ECC}"/>
              </a:ext>
            </a:extLst>
          </p:cNvPr>
          <p:cNvPicPr>
            <a:picLocks noChangeAspect="1"/>
          </p:cNvPicPr>
          <p:nvPr/>
        </p:nvPicPr>
        <p:blipFill rotWithShape="1">
          <a:blip r:embed="rId3">
            <a:extLst>
              <a:ext uri="{28A0092B-C50C-407E-A947-70E740481C1C}">
                <a14:useLocalDpi xmlns:a14="http://schemas.microsoft.com/office/drawing/2010/main" val="0"/>
              </a:ext>
            </a:extLst>
          </a:blip>
          <a:srcRect b="9187"/>
          <a:stretch/>
        </p:blipFill>
        <p:spPr>
          <a:xfrm>
            <a:off x="279400" y="1035441"/>
            <a:ext cx="5670296" cy="2393560"/>
          </a:xfrm>
          <a:prstGeom prst="rect">
            <a:avLst/>
          </a:prstGeom>
        </p:spPr>
      </p:pic>
      <p:graphicFrame>
        <p:nvGraphicFramePr>
          <p:cNvPr id="9" name="Table 8">
            <a:extLst>
              <a:ext uri="{FF2B5EF4-FFF2-40B4-BE49-F238E27FC236}">
                <a16:creationId xmlns:a16="http://schemas.microsoft.com/office/drawing/2014/main" id="{24E47E03-0546-43EB-814C-B2870D55C871}"/>
              </a:ext>
            </a:extLst>
          </p:cNvPr>
          <p:cNvGraphicFramePr>
            <a:graphicFrameLocks noGrp="1"/>
          </p:cNvGraphicFramePr>
          <p:nvPr>
            <p:extLst>
              <p:ext uri="{D42A27DB-BD31-4B8C-83A1-F6EECF244321}">
                <p14:modId xmlns:p14="http://schemas.microsoft.com/office/powerpoint/2010/main" val="1593123378"/>
              </p:ext>
            </p:extLst>
          </p:nvPr>
        </p:nvGraphicFramePr>
        <p:xfrm>
          <a:off x="279400" y="4334979"/>
          <a:ext cx="4500880" cy="1483360"/>
        </p:xfrm>
        <a:graphic>
          <a:graphicData uri="http://schemas.openxmlformats.org/drawingml/2006/table">
            <a:tbl>
              <a:tblPr firstRow="1" bandRow="1">
                <a:tableStyleId>{5C22544A-7EE6-4342-B048-85BDC9FD1C3A}</a:tableStyleId>
              </a:tblPr>
              <a:tblGrid>
                <a:gridCol w="1698610">
                  <a:extLst>
                    <a:ext uri="{9D8B030D-6E8A-4147-A177-3AD203B41FA5}">
                      <a16:colId xmlns:a16="http://schemas.microsoft.com/office/drawing/2014/main" val="2733867489"/>
                    </a:ext>
                  </a:extLst>
                </a:gridCol>
                <a:gridCol w="2802270">
                  <a:extLst>
                    <a:ext uri="{9D8B030D-6E8A-4147-A177-3AD203B41FA5}">
                      <a16:colId xmlns:a16="http://schemas.microsoft.com/office/drawing/2014/main" val="2211860938"/>
                    </a:ext>
                  </a:extLst>
                </a:gridCol>
              </a:tblGrid>
              <a:tr h="370840">
                <a:tc>
                  <a:txBody>
                    <a:bodyPr/>
                    <a:lstStyle/>
                    <a:p>
                      <a:pPr algn="ctr"/>
                      <a:r>
                        <a:rPr lang="en-US" dirty="0"/>
                        <a:t>Path</a:t>
                      </a:r>
                    </a:p>
                  </a:txBody>
                  <a:tcPr anchor="ctr"/>
                </a:tc>
                <a:tc>
                  <a:txBody>
                    <a:bodyPr/>
                    <a:lstStyle/>
                    <a:p>
                      <a:pPr algn="ctr"/>
                      <a:r>
                        <a:rPr lang="en-US" dirty="0"/>
                        <a:t>Duration</a:t>
                      </a:r>
                    </a:p>
                  </a:txBody>
                  <a:tcPr anchor="ctr"/>
                </a:tc>
                <a:extLst>
                  <a:ext uri="{0D108BD9-81ED-4DB2-BD59-A6C34878D82A}">
                    <a16:rowId xmlns:a16="http://schemas.microsoft.com/office/drawing/2014/main" val="1066252946"/>
                  </a:ext>
                </a:extLst>
              </a:tr>
              <a:tr h="370840">
                <a:tc>
                  <a:txBody>
                    <a:bodyPr/>
                    <a:lstStyle/>
                    <a:p>
                      <a:pPr algn="ctr"/>
                      <a:r>
                        <a:rPr lang="en-US" dirty="0"/>
                        <a:t>A-B-E-G</a:t>
                      </a:r>
                    </a:p>
                  </a:txBody>
                  <a:tcPr anchor="ctr"/>
                </a:tc>
                <a:tc>
                  <a:txBody>
                    <a:bodyPr/>
                    <a:lstStyle/>
                    <a:p>
                      <a:pPr algn="ctr"/>
                      <a:r>
                        <a:rPr lang="en-US" dirty="0"/>
                        <a:t>2+6+8+6 = 22</a:t>
                      </a:r>
                    </a:p>
                  </a:txBody>
                  <a:tcPr anchor="ctr"/>
                </a:tc>
                <a:extLst>
                  <a:ext uri="{0D108BD9-81ED-4DB2-BD59-A6C34878D82A}">
                    <a16:rowId xmlns:a16="http://schemas.microsoft.com/office/drawing/2014/main" val="2962613647"/>
                  </a:ext>
                </a:extLst>
              </a:tr>
              <a:tr h="370840">
                <a:tc>
                  <a:txBody>
                    <a:bodyPr/>
                    <a:lstStyle/>
                    <a:p>
                      <a:pPr algn="ctr"/>
                      <a:r>
                        <a:rPr lang="en-US" dirty="0"/>
                        <a:t>A-C-F-G</a:t>
                      </a:r>
                    </a:p>
                  </a:txBody>
                  <a:tcPr anchor="ctr"/>
                </a:tc>
                <a:tc>
                  <a:txBody>
                    <a:bodyPr/>
                    <a:lstStyle/>
                    <a:p>
                      <a:pPr algn="ctr"/>
                      <a:r>
                        <a:rPr lang="en-US" dirty="0"/>
                        <a:t>2+10+5+6 = </a:t>
                      </a:r>
                      <a:r>
                        <a:rPr lang="en-US" dirty="0">
                          <a:solidFill>
                            <a:srgbClr val="FF0000"/>
                          </a:solidFill>
                        </a:rPr>
                        <a:t>23</a:t>
                      </a:r>
                    </a:p>
                  </a:txBody>
                  <a:tcPr anchor="ctr"/>
                </a:tc>
                <a:extLst>
                  <a:ext uri="{0D108BD9-81ED-4DB2-BD59-A6C34878D82A}">
                    <a16:rowId xmlns:a16="http://schemas.microsoft.com/office/drawing/2014/main" val="2030590663"/>
                  </a:ext>
                </a:extLst>
              </a:tr>
              <a:tr h="370840">
                <a:tc>
                  <a:txBody>
                    <a:bodyPr/>
                    <a:lstStyle/>
                    <a:p>
                      <a:pPr algn="ctr"/>
                      <a:r>
                        <a:rPr lang="en-US" dirty="0"/>
                        <a:t>A-D-F-G</a:t>
                      </a:r>
                    </a:p>
                  </a:txBody>
                  <a:tcPr anchor="ctr"/>
                </a:tc>
                <a:tc>
                  <a:txBody>
                    <a:bodyPr/>
                    <a:lstStyle/>
                    <a:p>
                      <a:pPr algn="ctr"/>
                      <a:r>
                        <a:rPr lang="en-US" dirty="0"/>
                        <a:t>2+10+5+6 = </a:t>
                      </a:r>
                      <a:r>
                        <a:rPr lang="en-US" dirty="0">
                          <a:solidFill>
                            <a:srgbClr val="FF0000"/>
                          </a:solidFill>
                        </a:rPr>
                        <a:t>23</a:t>
                      </a:r>
                    </a:p>
                  </a:txBody>
                  <a:tcPr anchor="ctr"/>
                </a:tc>
                <a:extLst>
                  <a:ext uri="{0D108BD9-81ED-4DB2-BD59-A6C34878D82A}">
                    <a16:rowId xmlns:a16="http://schemas.microsoft.com/office/drawing/2014/main" val="1491969704"/>
                  </a:ext>
                </a:extLst>
              </a:tr>
            </a:tbl>
          </a:graphicData>
        </a:graphic>
      </p:graphicFrame>
      <p:pic>
        <p:nvPicPr>
          <p:cNvPr id="5" name="Picture 4" descr="Diagram&#10;&#10;Description automatically generated">
            <a:extLst>
              <a:ext uri="{FF2B5EF4-FFF2-40B4-BE49-F238E27FC236}">
                <a16:creationId xmlns:a16="http://schemas.microsoft.com/office/drawing/2014/main" id="{2947B3C5-726A-460F-A5F6-F683420B4D2A}"/>
              </a:ext>
            </a:extLst>
          </p:cNvPr>
          <p:cNvPicPr>
            <a:picLocks noChangeAspect="1"/>
          </p:cNvPicPr>
          <p:nvPr/>
        </p:nvPicPr>
        <p:blipFill rotWithShape="1">
          <a:blip r:embed="rId4">
            <a:extLst>
              <a:ext uri="{28A0092B-C50C-407E-A947-70E740481C1C}">
                <a14:useLocalDpi xmlns:a14="http://schemas.microsoft.com/office/drawing/2010/main" val="0"/>
              </a:ext>
            </a:extLst>
          </a:blip>
          <a:srcRect b="10837"/>
          <a:stretch/>
        </p:blipFill>
        <p:spPr>
          <a:xfrm>
            <a:off x="6222158" y="3462335"/>
            <a:ext cx="5649802" cy="2499554"/>
          </a:xfrm>
          <a:prstGeom prst="rect">
            <a:avLst/>
          </a:prstGeom>
        </p:spPr>
      </p:pic>
    </p:spTree>
    <p:extLst>
      <p:ext uri="{BB962C8B-B14F-4D97-AF65-F5344CB8AC3E}">
        <p14:creationId xmlns:p14="http://schemas.microsoft.com/office/powerpoint/2010/main" val="16098216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04528" y="630063"/>
            <a:ext cx="4290472" cy="2710241"/>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9" name="Table 8">
            <a:extLst>
              <a:ext uri="{FF2B5EF4-FFF2-40B4-BE49-F238E27FC236}">
                <a16:creationId xmlns:a16="http://schemas.microsoft.com/office/drawing/2014/main" id="{24E47E03-0546-43EB-814C-B2870D55C871}"/>
              </a:ext>
            </a:extLst>
          </p:cNvPr>
          <p:cNvGraphicFramePr>
            <a:graphicFrameLocks noGrp="1"/>
          </p:cNvGraphicFramePr>
          <p:nvPr>
            <p:extLst>
              <p:ext uri="{D42A27DB-BD31-4B8C-83A1-F6EECF244321}">
                <p14:modId xmlns:p14="http://schemas.microsoft.com/office/powerpoint/2010/main" val="63801374"/>
              </p:ext>
            </p:extLst>
          </p:nvPr>
        </p:nvGraphicFramePr>
        <p:xfrm>
          <a:off x="279400" y="4334979"/>
          <a:ext cx="4500880" cy="1483360"/>
        </p:xfrm>
        <a:graphic>
          <a:graphicData uri="http://schemas.openxmlformats.org/drawingml/2006/table">
            <a:tbl>
              <a:tblPr firstRow="1" bandRow="1">
                <a:tableStyleId>{5C22544A-7EE6-4342-B048-85BDC9FD1C3A}</a:tableStyleId>
              </a:tblPr>
              <a:tblGrid>
                <a:gridCol w="1698610">
                  <a:extLst>
                    <a:ext uri="{9D8B030D-6E8A-4147-A177-3AD203B41FA5}">
                      <a16:colId xmlns:a16="http://schemas.microsoft.com/office/drawing/2014/main" val="2733867489"/>
                    </a:ext>
                  </a:extLst>
                </a:gridCol>
                <a:gridCol w="2802270">
                  <a:extLst>
                    <a:ext uri="{9D8B030D-6E8A-4147-A177-3AD203B41FA5}">
                      <a16:colId xmlns:a16="http://schemas.microsoft.com/office/drawing/2014/main" val="2211860938"/>
                    </a:ext>
                  </a:extLst>
                </a:gridCol>
              </a:tblGrid>
              <a:tr h="370840">
                <a:tc>
                  <a:txBody>
                    <a:bodyPr/>
                    <a:lstStyle/>
                    <a:p>
                      <a:pPr algn="ctr"/>
                      <a:r>
                        <a:rPr lang="en-US" dirty="0"/>
                        <a:t>Path</a:t>
                      </a:r>
                    </a:p>
                  </a:txBody>
                  <a:tcPr anchor="ctr"/>
                </a:tc>
                <a:tc>
                  <a:txBody>
                    <a:bodyPr/>
                    <a:lstStyle/>
                    <a:p>
                      <a:pPr algn="ctr"/>
                      <a:r>
                        <a:rPr lang="en-US" dirty="0"/>
                        <a:t>Duration</a:t>
                      </a:r>
                    </a:p>
                  </a:txBody>
                  <a:tcPr anchor="ctr"/>
                </a:tc>
                <a:extLst>
                  <a:ext uri="{0D108BD9-81ED-4DB2-BD59-A6C34878D82A}">
                    <a16:rowId xmlns:a16="http://schemas.microsoft.com/office/drawing/2014/main" val="1066252946"/>
                  </a:ext>
                </a:extLst>
              </a:tr>
              <a:tr h="370840">
                <a:tc>
                  <a:txBody>
                    <a:bodyPr/>
                    <a:lstStyle/>
                    <a:p>
                      <a:pPr algn="ctr"/>
                      <a:r>
                        <a:rPr lang="en-US" dirty="0"/>
                        <a:t>A-B-E-G</a:t>
                      </a:r>
                    </a:p>
                  </a:txBody>
                  <a:tcPr anchor="ctr"/>
                </a:tc>
                <a:tc>
                  <a:txBody>
                    <a:bodyPr/>
                    <a:lstStyle/>
                    <a:p>
                      <a:pPr algn="ctr"/>
                      <a:r>
                        <a:rPr lang="en-US" dirty="0"/>
                        <a:t>2+6+8+6 = </a:t>
                      </a:r>
                      <a:r>
                        <a:rPr lang="en-US" dirty="0">
                          <a:solidFill>
                            <a:srgbClr val="FF0000"/>
                          </a:solidFill>
                        </a:rPr>
                        <a:t>22</a:t>
                      </a:r>
                    </a:p>
                  </a:txBody>
                  <a:tcPr anchor="ctr"/>
                </a:tc>
                <a:extLst>
                  <a:ext uri="{0D108BD9-81ED-4DB2-BD59-A6C34878D82A}">
                    <a16:rowId xmlns:a16="http://schemas.microsoft.com/office/drawing/2014/main" val="2962613647"/>
                  </a:ext>
                </a:extLst>
              </a:tr>
              <a:tr h="370840">
                <a:tc>
                  <a:txBody>
                    <a:bodyPr/>
                    <a:lstStyle/>
                    <a:p>
                      <a:pPr algn="ctr"/>
                      <a:r>
                        <a:rPr lang="en-US" dirty="0"/>
                        <a:t>A-C-F-G</a:t>
                      </a:r>
                    </a:p>
                  </a:txBody>
                  <a:tcPr anchor="ctr"/>
                </a:tc>
                <a:tc>
                  <a:txBody>
                    <a:bodyPr/>
                    <a:lstStyle/>
                    <a:p>
                      <a:pPr algn="ctr"/>
                      <a:r>
                        <a:rPr lang="en-US" dirty="0"/>
                        <a:t>2+10+4+6 = </a:t>
                      </a:r>
                      <a:r>
                        <a:rPr lang="en-US" dirty="0">
                          <a:solidFill>
                            <a:srgbClr val="FF0000"/>
                          </a:solidFill>
                        </a:rPr>
                        <a:t>22</a:t>
                      </a:r>
                    </a:p>
                  </a:txBody>
                  <a:tcPr anchor="ctr"/>
                </a:tc>
                <a:extLst>
                  <a:ext uri="{0D108BD9-81ED-4DB2-BD59-A6C34878D82A}">
                    <a16:rowId xmlns:a16="http://schemas.microsoft.com/office/drawing/2014/main" val="2030590663"/>
                  </a:ext>
                </a:extLst>
              </a:tr>
              <a:tr h="370840">
                <a:tc>
                  <a:txBody>
                    <a:bodyPr/>
                    <a:lstStyle/>
                    <a:p>
                      <a:pPr algn="ctr"/>
                      <a:r>
                        <a:rPr lang="en-US" dirty="0"/>
                        <a:t>A-D-F-G</a:t>
                      </a:r>
                    </a:p>
                  </a:txBody>
                  <a:tcPr anchor="ctr"/>
                </a:tc>
                <a:tc>
                  <a:txBody>
                    <a:bodyPr/>
                    <a:lstStyle/>
                    <a:p>
                      <a:pPr algn="ctr"/>
                      <a:r>
                        <a:rPr lang="en-US" dirty="0"/>
                        <a:t>2+10+4+6 = </a:t>
                      </a:r>
                      <a:r>
                        <a:rPr lang="en-US" dirty="0">
                          <a:solidFill>
                            <a:srgbClr val="FF0000"/>
                          </a:solidFill>
                        </a:rPr>
                        <a:t>22</a:t>
                      </a:r>
                    </a:p>
                  </a:txBody>
                  <a:tcPr anchor="ctr"/>
                </a:tc>
                <a:extLst>
                  <a:ext uri="{0D108BD9-81ED-4DB2-BD59-A6C34878D82A}">
                    <a16:rowId xmlns:a16="http://schemas.microsoft.com/office/drawing/2014/main" val="1491969704"/>
                  </a:ext>
                </a:extLst>
              </a:tr>
            </a:tbl>
          </a:graphicData>
        </a:graphic>
      </p:graphicFrame>
      <p:pic>
        <p:nvPicPr>
          <p:cNvPr id="5" name="Picture 4" descr="Diagram&#10;&#10;Description automatically generated">
            <a:extLst>
              <a:ext uri="{FF2B5EF4-FFF2-40B4-BE49-F238E27FC236}">
                <a16:creationId xmlns:a16="http://schemas.microsoft.com/office/drawing/2014/main" id="{2947B3C5-726A-460F-A5F6-F683420B4D2A}"/>
              </a:ext>
            </a:extLst>
          </p:cNvPr>
          <p:cNvPicPr>
            <a:picLocks noChangeAspect="1"/>
          </p:cNvPicPr>
          <p:nvPr/>
        </p:nvPicPr>
        <p:blipFill rotWithShape="1">
          <a:blip r:embed="rId3">
            <a:extLst>
              <a:ext uri="{28A0092B-C50C-407E-A947-70E740481C1C}">
                <a14:useLocalDpi xmlns:a14="http://schemas.microsoft.com/office/drawing/2010/main" val="0"/>
              </a:ext>
            </a:extLst>
          </a:blip>
          <a:srcRect b="10837"/>
          <a:stretch/>
        </p:blipFill>
        <p:spPr>
          <a:xfrm>
            <a:off x="446198" y="1132142"/>
            <a:ext cx="5649802" cy="2499554"/>
          </a:xfrm>
          <a:prstGeom prst="rect">
            <a:avLst/>
          </a:prstGeom>
        </p:spPr>
      </p:pic>
      <p:pic>
        <p:nvPicPr>
          <p:cNvPr id="6" name="Picture 5" descr="Diagram&#10;&#10;Description automatically generated">
            <a:extLst>
              <a:ext uri="{FF2B5EF4-FFF2-40B4-BE49-F238E27FC236}">
                <a16:creationId xmlns:a16="http://schemas.microsoft.com/office/drawing/2014/main" id="{63289511-97D8-46E9-8DAE-D2D871AF4A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76077" y="3742871"/>
            <a:ext cx="5895883" cy="2746240"/>
          </a:xfrm>
          <a:prstGeom prst="rect">
            <a:avLst/>
          </a:prstGeom>
        </p:spPr>
      </p:pic>
    </p:spTree>
    <p:extLst>
      <p:ext uri="{BB962C8B-B14F-4D97-AF65-F5344CB8AC3E}">
        <p14:creationId xmlns:p14="http://schemas.microsoft.com/office/powerpoint/2010/main" val="34003340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pic>
        <p:nvPicPr>
          <p:cNvPr id="7" name="Content Placeholder 6" descr="Table&#10;&#10;Description automatically generated">
            <a:extLst>
              <a:ext uri="{FF2B5EF4-FFF2-40B4-BE49-F238E27FC236}">
                <a16:creationId xmlns:a16="http://schemas.microsoft.com/office/drawing/2014/main" id="{EEA98336-E39A-4A4D-9DE8-39ABBA032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88965" y="404887"/>
            <a:ext cx="4047837" cy="2556971"/>
          </a:xfrm>
        </p:spPr>
      </p:pic>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9" name="Table 8">
            <a:extLst>
              <a:ext uri="{FF2B5EF4-FFF2-40B4-BE49-F238E27FC236}">
                <a16:creationId xmlns:a16="http://schemas.microsoft.com/office/drawing/2014/main" id="{24E47E03-0546-43EB-814C-B2870D55C871}"/>
              </a:ext>
            </a:extLst>
          </p:cNvPr>
          <p:cNvGraphicFramePr>
            <a:graphicFrameLocks noGrp="1"/>
          </p:cNvGraphicFramePr>
          <p:nvPr>
            <p:extLst>
              <p:ext uri="{D42A27DB-BD31-4B8C-83A1-F6EECF244321}">
                <p14:modId xmlns:p14="http://schemas.microsoft.com/office/powerpoint/2010/main" val="1059925176"/>
              </p:ext>
            </p:extLst>
          </p:nvPr>
        </p:nvGraphicFramePr>
        <p:xfrm>
          <a:off x="279400" y="4334979"/>
          <a:ext cx="4500880" cy="1483360"/>
        </p:xfrm>
        <a:graphic>
          <a:graphicData uri="http://schemas.openxmlformats.org/drawingml/2006/table">
            <a:tbl>
              <a:tblPr firstRow="1" bandRow="1">
                <a:tableStyleId>{5C22544A-7EE6-4342-B048-85BDC9FD1C3A}</a:tableStyleId>
              </a:tblPr>
              <a:tblGrid>
                <a:gridCol w="1698610">
                  <a:extLst>
                    <a:ext uri="{9D8B030D-6E8A-4147-A177-3AD203B41FA5}">
                      <a16:colId xmlns:a16="http://schemas.microsoft.com/office/drawing/2014/main" val="2733867489"/>
                    </a:ext>
                  </a:extLst>
                </a:gridCol>
                <a:gridCol w="2802270">
                  <a:extLst>
                    <a:ext uri="{9D8B030D-6E8A-4147-A177-3AD203B41FA5}">
                      <a16:colId xmlns:a16="http://schemas.microsoft.com/office/drawing/2014/main" val="2211860938"/>
                    </a:ext>
                  </a:extLst>
                </a:gridCol>
              </a:tblGrid>
              <a:tr h="370840">
                <a:tc>
                  <a:txBody>
                    <a:bodyPr/>
                    <a:lstStyle/>
                    <a:p>
                      <a:pPr algn="ctr"/>
                      <a:r>
                        <a:rPr lang="en-US" dirty="0"/>
                        <a:t>Path</a:t>
                      </a:r>
                    </a:p>
                  </a:txBody>
                  <a:tcPr anchor="ctr"/>
                </a:tc>
                <a:tc>
                  <a:txBody>
                    <a:bodyPr/>
                    <a:lstStyle/>
                    <a:p>
                      <a:pPr algn="ctr"/>
                      <a:r>
                        <a:rPr lang="en-US" dirty="0"/>
                        <a:t>Duration</a:t>
                      </a:r>
                    </a:p>
                  </a:txBody>
                  <a:tcPr anchor="ctr"/>
                </a:tc>
                <a:extLst>
                  <a:ext uri="{0D108BD9-81ED-4DB2-BD59-A6C34878D82A}">
                    <a16:rowId xmlns:a16="http://schemas.microsoft.com/office/drawing/2014/main" val="1066252946"/>
                  </a:ext>
                </a:extLst>
              </a:tr>
              <a:tr h="370840">
                <a:tc>
                  <a:txBody>
                    <a:bodyPr/>
                    <a:lstStyle/>
                    <a:p>
                      <a:pPr algn="ctr"/>
                      <a:r>
                        <a:rPr lang="en-US" dirty="0"/>
                        <a:t>A-B-E-G</a:t>
                      </a:r>
                    </a:p>
                  </a:txBody>
                  <a:tcPr anchor="ctr"/>
                </a:tc>
                <a:tc>
                  <a:txBody>
                    <a:bodyPr/>
                    <a:lstStyle/>
                    <a:p>
                      <a:pPr algn="ctr"/>
                      <a:r>
                        <a:rPr lang="en-US" dirty="0"/>
                        <a:t>2+6+7+6 = </a:t>
                      </a:r>
                      <a:r>
                        <a:rPr lang="en-US" dirty="0">
                          <a:solidFill>
                            <a:srgbClr val="FF0000"/>
                          </a:solidFill>
                        </a:rPr>
                        <a:t>21</a:t>
                      </a:r>
                    </a:p>
                  </a:txBody>
                  <a:tcPr anchor="ctr"/>
                </a:tc>
                <a:extLst>
                  <a:ext uri="{0D108BD9-81ED-4DB2-BD59-A6C34878D82A}">
                    <a16:rowId xmlns:a16="http://schemas.microsoft.com/office/drawing/2014/main" val="2962613647"/>
                  </a:ext>
                </a:extLst>
              </a:tr>
              <a:tr h="370840">
                <a:tc>
                  <a:txBody>
                    <a:bodyPr/>
                    <a:lstStyle/>
                    <a:p>
                      <a:pPr algn="ctr"/>
                      <a:r>
                        <a:rPr lang="en-US" dirty="0"/>
                        <a:t>A-C-F-G</a:t>
                      </a:r>
                    </a:p>
                  </a:txBody>
                  <a:tcPr anchor="ctr"/>
                </a:tc>
                <a:tc>
                  <a:txBody>
                    <a:bodyPr/>
                    <a:lstStyle/>
                    <a:p>
                      <a:pPr algn="ctr"/>
                      <a:r>
                        <a:rPr lang="en-US" dirty="0"/>
                        <a:t>2+9+4+6 = </a:t>
                      </a:r>
                      <a:r>
                        <a:rPr lang="en-US" dirty="0">
                          <a:solidFill>
                            <a:srgbClr val="FF0000"/>
                          </a:solidFill>
                        </a:rPr>
                        <a:t>21</a:t>
                      </a:r>
                    </a:p>
                  </a:txBody>
                  <a:tcPr anchor="ctr"/>
                </a:tc>
                <a:extLst>
                  <a:ext uri="{0D108BD9-81ED-4DB2-BD59-A6C34878D82A}">
                    <a16:rowId xmlns:a16="http://schemas.microsoft.com/office/drawing/2014/main" val="2030590663"/>
                  </a:ext>
                </a:extLst>
              </a:tr>
              <a:tr h="370840">
                <a:tc>
                  <a:txBody>
                    <a:bodyPr/>
                    <a:lstStyle/>
                    <a:p>
                      <a:pPr algn="ctr"/>
                      <a:r>
                        <a:rPr lang="en-US" dirty="0"/>
                        <a:t>A-D-F-G</a:t>
                      </a:r>
                    </a:p>
                  </a:txBody>
                  <a:tcPr anchor="ctr"/>
                </a:tc>
                <a:tc>
                  <a:txBody>
                    <a:bodyPr/>
                    <a:lstStyle/>
                    <a:p>
                      <a:pPr algn="ctr"/>
                      <a:r>
                        <a:rPr lang="en-US" dirty="0"/>
                        <a:t>2+9+4+6 = </a:t>
                      </a:r>
                      <a:r>
                        <a:rPr lang="en-US" dirty="0">
                          <a:solidFill>
                            <a:srgbClr val="FF0000"/>
                          </a:solidFill>
                        </a:rPr>
                        <a:t>21</a:t>
                      </a:r>
                    </a:p>
                  </a:txBody>
                  <a:tcPr anchor="ctr"/>
                </a:tc>
                <a:extLst>
                  <a:ext uri="{0D108BD9-81ED-4DB2-BD59-A6C34878D82A}">
                    <a16:rowId xmlns:a16="http://schemas.microsoft.com/office/drawing/2014/main" val="1491969704"/>
                  </a:ext>
                </a:extLst>
              </a:tr>
            </a:tbl>
          </a:graphicData>
        </a:graphic>
      </p:graphicFrame>
      <p:pic>
        <p:nvPicPr>
          <p:cNvPr id="6" name="Picture 5" descr="Diagram&#10;&#10;Description automatically generated">
            <a:extLst>
              <a:ext uri="{FF2B5EF4-FFF2-40B4-BE49-F238E27FC236}">
                <a16:creationId xmlns:a16="http://schemas.microsoft.com/office/drawing/2014/main" id="{63289511-97D8-46E9-8DAE-D2D871AF4A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400" y="1149901"/>
            <a:ext cx="5895883" cy="2746240"/>
          </a:xfrm>
          <a:prstGeom prst="rect">
            <a:avLst/>
          </a:prstGeom>
        </p:spPr>
      </p:pic>
      <p:pic>
        <p:nvPicPr>
          <p:cNvPr id="8" name="Picture 7" descr="A picture containing text, clock&#10;&#10;Description automatically generated">
            <a:extLst>
              <a:ext uri="{FF2B5EF4-FFF2-40B4-BE49-F238E27FC236}">
                <a16:creationId xmlns:a16="http://schemas.microsoft.com/office/drawing/2014/main" id="{DEF3FA59-9767-4619-AA41-43CD2A0E4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73449" y="3896141"/>
            <a:ext cx="5598511" cy="2448415"/>
          </a:xfrm>
          <a:prstGeom prst="rect">
            <a:avLst/>
          </a:prstGeom>
        </p:spPr>
      </p:pic>
    </p:spTree>
    <p:extLst>
      <p:ext uri="{BB962C8B-B14F-4D97-AF65-F5344CB8AC3E}">
        <p14:creationId xmlns:p14="http://schemas.microsoft.com/office/powerpoint/2010/main" val="40924356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1</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5" name="Content Placeholder 4">
            <a:extLst>
              <a:ext uri="{FF2B5EF4-FFF2-40B4-BE49-F238E27FC236}">
                <a16:creationId xmlns:a16="http://schemas.microsoft.com/office/drawing/2014/main" id="{A8975E6E-3F27-47BF-B71D-8D42AE49ED8E}"/>
              </a:ext>
            </a:extLst>
          </p:cNvPr>
          <p:cNvSpPr>
            <a:spLocks noGrp="1"/>
          </p:cNvSpPr>
          <p:nvPr>
            <p:ph idx="1"/>
          </p:nvPr>
        </p:nvSpPr>
        <p:spPr>
          <a:xfrm>
            <a:off x="279400" y="1132142"/>
            <a:ext cx="11645900" cy="4684903"/>
          </a:xfrm>
        </p:spPr>
        <p:txBody>
          <a:bodyPr/>
          <a:lstStyle/>
          <a:p>
            <a:r>
              <a:rPr lang="en-US" dirty="0"/>
              <a:t>Indirect Cost Saving = $50 / Duration unit</a:t>
            </a:r>
          </a:p>
          <a:p>
            <a:endParaRPr lang="en-US" dirty="0"/>
          </a:p>
        </p:txBody>
      </p:sp>
      <p:pic>
        <p:nvPicPr>
          <p:cNvPr id="11" name="Picture 10" descr="Table&#10;&#10;Description automatically generated">
            <a:extLst>
              <a:ext uri="{FF2B5EF4-FFF2-40B4-BE49-F238E27FC236}">
                <a16:creationId xmlns:a16="http://schemas.microsoft.com/office/drawing/2014/main" id="{C7985EC1-DC71-4E77-A3B7-33B86B933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400" y="2457703"/>
            <a:ext cx="4539432" cy="2453747"/>
          </a:xfrm>
          <a:prstGeom prst="rect">
            <a:avLst/>
          </a:prstGeom>
        </p:spPr>
      </p:pic>
      <p:pic>
        <p:nvPicPr>
          <p:cNvPr id="13" name="Picture 12" descr="Chart, line chart&#10;&#10;Description automatically generated">
            <a:extLst>
              <a:ext uri="{FF2B5EF4-FFF2-40B4-BE49-F238E27FC236}">
                <a16:creationId xmlns:a16="http://schemas.microsoft.com/office/drawing/2014/main" id="{CFB294D0-1BDA-4F56-8E32-14ED1EE6D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2680" y="1132142"/>
            <a:ext cx="5669280" cy="5484413"/>
          </a:xfrm>
          <a:prstGeom prst="rect">
            <a:avLst/>
          </a:prstGeom>
        </p:spPr>
      </p:pic>
    </p:spTree>
    <p:extLst>
      <p:ext uri="{BB962C8B-B14F-4D97-AF65-F5344CB8AC3E}">
        <p14:creationId xmlns:p14="http://schemas.microsoft.com/office/powerpoint/2010/main" val="1691802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Practical Considerations</a:t>
            </a:r>
          </a:p>
        </p:txBody>
      </p:sp>
    </p:spTree>
    <p:extLst>
      <p:ext uri="{BB962C8B-B14F-4D97-AF65-F5344CB8AC3E}">
        <p14:creationId xmlns:p14="http://schemas.microsoft.com/office/powerpoint/2010/main" val="41481328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Practical Considerations</a:t>
            </a:r>
          </a:p>
        </p:txBody>
      </p:sp>
      <p:sp>
        <p:nvSpPr>
          <p:cNvPr id="3" name="Content Placeholder 2">
            <a:extLst>
              <a:ext uri="{FF2B5EF4-FFF2-40B4-BE49-F238E27FC236}">
                <a16:creationId xmlns:a16="http://schemas.microsoft.com/office/drawing/2014/main" id="{09C9B6C7-4C77-4977-9366-61D5414ABAE3}"/>
              </a:ext>
            </a:extLst>
          </p:cNvPr>
          <p:cNvSpPr>
            <a:spLocks noGrp="1"/>
          </p:cNvSpPr>
          <p:nvPr>
            <p:ph idx="1"/>
          </p:nvPr>
        </p:nvSpPr>
        <p:spPr>
          <a:xfrm>
            <a:off x="279400" y="1056576"/>
            <a:ext cx="11645900" cy="5602224"/>
          </a:xfrm>
        </p:spPr>
        <p:txBody>
          <a:bodyPr>
            <a:normAutofit/>
          </a:bodyPr>
          <a:lstStyle/>
          <a:p>
            <a:pPr>
              <a:lnSpc>
                <a:spcPct val="200000"/>
              </a:lnSpc>
            </a:pPr>
            <a:r>
              <a:rPr lang="en-US" dirty="0"/>
              <a:t>The inherent risks involved in crashing particular activities need to be considered.</a:t>
            </a:r>
          </a:p>
          <a:p>
            <a:pPr>
              <a:lnSpc>
                <a:spcPct val="200000"/>
              </a:lnSpc>
            </a:pPr>
            <a:r>
              <a:rPr lang="en-US" dirty="0"/>
              <a:t>There are rare situations in which activities cannot be crashed by single time units. Instead, crashing is “all or nothing.”</a:t>
            </a:r>
          </a:p>
          <a:p>
            <a:pPr>
              <a:lnSpc>
                <a:spcPct val="200000"/>
              </a:lnSpc>
            </a:pPr>
            <a:r>
              <a:rPr lang="en-US" dirty="0"/>
              <a:t>Resource availability, not cost, may dictate which activities are crashed</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10750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Crashing Example 2</a:t>
            </a:r>
          </a:p>
        </p:txBody>
      </p:sp>
    </p:spTree>
    <p:extLst>
      <p:ext uri="{BB962C8B-B14F-4D97-AF65-F5344CB8AC3E}">
        <p14:creationId xmlns:p14="http://schemas.microsoft.com/office/powerpoint/2010/main" val="17939408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2</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6" name="Content Placeholder 15" descr="Text&#10;&#10;Description automatically generated">
            <a:extLst>
              <a:ext uri="{FF2B5EF4-FFF2-40B4-BE49-F238E27FC236}">
                <a16:creationId xmlns:a16="http://schemas.microsoft.com/office/drawing/2014/main" id="{5585D155-A98F-47E5-BB4D-FFF13DCD38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 y="1476474"/>
            <a:ext cx="11541691" cy="3429353"/>
          </a:xfrm>
        </p:spPr>
      </p:pic>
    </p:spTree>
    <p:extLst>
      <p:ext uri="{BB962C8B-B14F-4D97-AF65-F5344CB8AC3E}">
        <p14:creationId xmlns:p14="http://schemas.microsoft.com/office/powerpoint/2010/main" val="18393204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2</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Content Placeholder 6" descr="Diagram&#10;&#10;Description automatically generated">
            <a:extLst>
              <a:ext uri="{FF2B5EF4-FFF2-40B4-BE49-F238E27FC236}">
                <a16:creationId xmlns:a16="http://schemas.microsoft.com/office/drawing/2014/main" id="{5E2B5DEF-22AB-460D-A631-5428FFCCD96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6802" y="1171833"/>
            <a:ext cx="7039236" cy="5287768"/>
          </a:xfrm>
        </p:spPr>
      </p:pic>
    </p:spTree>
    <p:extLst>
      <p:ext uri="{BB962C8B-B14F-4D97-AF65-F5344CB8AC3E}">
        <p14:creationId xmlns:p14="http://schemas.microsoft.com/office/powerpoint/2010/main" val="1622507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2 Solution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Diagram&#10;&#10;Description automatically generated">
            <a:extLst>
              <a:ext uri="{FF2B5EF4-FFF2-40B4-BE49-F238E27FC236}">
                <a16:creationId xmlns:a16="http://schemas.microsoft.com/office/drawing/2014/main" id="{9D7A22AF-32DA-4841-AD28-4F3C52D2008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 y="1123495"/>
            <a:ext cx="5172797" cy="4933759"/>
          </a:xfrm>
        </p:spPr>
      </p:pic>
      <p:pic>
        <p:nvPicPr>
          <p:cNvPr id="10" name="Picture 9" descr="Diagram&#10;&#10;Description automatically generated">
            <a:extLst>
              <a:ext uri="{FF2B5EF4-FFF2-40B4-BE49-F238E27FC236}">
                <a16:creationId xmlns:a16="http://schemas.microsoft.com/office/drawing/2014/main" id="{F38D1E6C-3A53-407D-A36D-060E400BC5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132142"/>
            <a:ext cx="5172797" cy="4925112"/>
          </a:xfrm>
          <a:prstGeom prst="rect">
            <a:avLst/>
          </a:prstGeom>
        </p:spPr>
      </p:pic>
    </p:spTree>
    <p:extLst>
      <p:ext uri="{BB962C8B-B14F-4D97-AF65-F5344CB8AC3E}">
        <p14:creationId xmlns:p14="http://schemas.microsoft.com/office/powerpoint/2010/main" val="35971502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55EA-8DB3-41DC-A98A-28E6C0247240}"/>
              </a:ext>
            </a:extLst>
          </p:cNvPr>
          <p:cNvSpPr>
            <a:spLocks noGrp="1"/>
          </p:cNvSpPr>
          <p:nvPr>
            <p:ph type="title"/>
          </p:nvPr>
        </p:nvSpPr>
        <p:spPr>
          <a:xfrm>
            <a:off x="279400" y="127984"/>
            <a:ext cx="10515600" cy="1004158"/>
          </a:xfrm>
        </p:spPr>
        <p:txBody>
          <a:bodyPr>
            <a:normAutofit/>
          </a:bodyPr>
          <a:lstStyle/>
          <a:p>
            <a:r>
              <a:rPr lang="en-US" dirty="0"/>
              <a:t>Example 2 Solution</a:t>
            </a:r>
          </a:p>
        </p:txBody>
      </p:sp>
      <p:sp>
        <p:nvSpPr>
          <p:cNvPr id="4" name="Slide Number Placeholder 4">
            <a:extLst>
              <a:ext uri="{FF2B5EF4-FFF2-40B4-BE49-F238E27FC236}">
                <a16:creationId xmlns:a16="http://schemas.microsoft.com/office/drawing/2014/main" id="{7BADB93B-802F-4618-9AF0-A6FA69E6F4EC}"/>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Content Placeholder 6" descr="Diagram&#10;&#10;Description automatically generated">
            <a:extLst>
              <a:ext uri="{FF2B5EF4-FFF2-40B4-BE49-F238E27FC236}">
                <a16:creationId xmlns:a16="http://schemas.microsoft.com/office/drawing/2014/main" id="{5FC8E934-0730-475D-B1F4-8068065663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 y="1132142"/>
            <a:ext cx="5079004" cy="4871698"/>
          </a:xfrm>
        </p:spPr>
      </p:pic>
      <p:pic>
        <p:nvPicPr>
          <p:cNvPr id="11" name="Picture 10" descr="Table&#10;&#10;Description automatically generated">
            <a:extLst>
              <a:ext uri="{FF2B5EF4-FFF2-40B4-BE49-F238E27FC236}">
                <a16:creationId xmlns:a16="http://schemas.microsoft.com/office/drawing/2014/main" id="{8F02817A-A5AA-400C-9CAE-6A0D27FF45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5834" y="2238209"/>
            <a:ext cx="6001588" cy="2381582"/>
          </a:xfrm>
          <a:prstGeom prst="rect">
            <a:avLst/>
          </a:prstGeom>
        </p:spPr>
      </p:pic>
    </p:spTree>
    <p:extLst>
      <p:ext uri="{BB962C8B-B14F-4D97-AF65-F5344CB8AC3E}">
        <p14:creationId xmlns:p14="http://schemas.microsoft.com/office/powerpoint/2010/main" val="20606268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F6AEC6FA-CB8B-4914-AB5E-FE88D8FC7670}"/>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7</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53</a:t>
            </a:fld>
            <a:endParaRPr lang="en-US" sz="1600" dirty="0">
              <a:solidFill>
                <a:srgbClr val="44546A"/>
              </a:solidFill>
            </a:endParaRPr>
          </a:p>
        </p:txBody>
      </p:sp>
      <p:pic>
        <p:nvPicPr>
          <p:cNvPr id="2" name="Picture 1">
            <a:extLst>
              <a:ext uri="{FF2B5EF4-FFF2-40B4-BE49-F238E27FC236}">
                <a16:creationId xmlns:a16="http://schemas.microsoft.com/office/drawing/2014/main" id="{8580C484-7EE6-432C-B331-CA09C4B6374F}"/>
              </a:ext>
            </a:extLst>
          </p:cNvPr>
          <p:cNvPicPr>
            <a:picLocks noChangeAspect="1"/>
          </p:cNvPicPr>
          <p:nvPr/>
        </p:nvPicPr>
        <p:blipFill>
          <a:blip r:embed="rId2"/>
          <a:stretch>
            <a:fillRect/>
          </a:stretch>
        </p:blipFill>
        <p:spPr>
          <a:xfrm>
            <a:off x="391621" y="346760"/>
            <a:ext cx="4862550" cy="2735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a:extLst>
              <a:ext uri="{FF2B5EF4-FFF2-40B4-BE49-F238E27FC236}">
                <a16:creationId xmlns:a16="http://schemas.microsoft.com/office/drawing/2014/main" id="{3CA54900-5D0A-4438-89EB-4E468B0A642E}"/>
              </a:ext>
            </a:extLst>
          </p:cNvPr>
          <p:cNvPicPr>
            <a:picLocks noChangeAspect="1"/>
          </p:cNvPicPr>
          <p:nvPr/>
        </p:nvPicPr>
        <p:blipFill>
          <a:blip r:embed="rId3"/>
          <a:stretch>
            <a:fillRect/>
          </a:stretch>
        </p:blipFill>
        <p:spPr>
          <a:xfrm>
            <a:off x="6533175" y="346760"/>
            <a:ext cx="4862550" cy="2735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0FC02498-5577-4F8E-8193-7402BF0B7E4F}"/>
              </a:ext>
            </a:extLst>
          </p:cNvPr>
          <p:cNvPicPr>
            <a:picLocks noChangeAspect="1"/>
          </p:cNvPicPr>
          <p:nvPr/>
        </p:nvPicPr>
        <p:blipFill>
          <a:blip r:embed="rId4"/>
          <a:stretch>
            <a:fillRect/>
          </a:stretch>
        </p:blipFill>
        <p:spPr>
          <a:xfrm>
            <a:off x="391621" y="3724417"/>
            <a:ext cx="4862550" cy="2735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95C4F2B9-04BD-42C8-8016-B20B8218D4B3}"/>
              </a:ext>
            </a:extLst>
          </p:cNvPr>
          <p:cNvPicPr>
            <a:picLocks noChangeAspect="1"/>
          </p:cNvPicPr>
          <p:nvPr/>
        </p:nvPicPr>
        <p:blipFill>
          <a:blip r:embed="rId5"/>
          <a:stretch>
            <a:fillRect/>
          </a:stretch>
        </p:blipFill>
        <p:spPr>
          <a:xfrm>
            <a:off x="6533175" y="3776057"/>
            <a:ext cx="4862550" cy="2735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886005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364198" y="21820"/>
            <a:ext cx="10515600" cy="1062037"/>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364198" y="1083857"/>
            <a:ext cx="8242300" cy="5392738"/>
          </a:xfrm>
        </p:spPr>
        <p:txBody>
          <a:bodyPr>
            <a:normAutofit/>
          </a:bodyPr>
          <a:lstStyle/>
          <a:p>
            <a:pPr marL="0" indent="0">
              <a:lnSpc>
                <a:spcPct val="150000"/>
              </a:lnSpc>
              <a:buNone/>
            </a:pPr>
            <a:r>
              <a:rPr lang="en-US" sz="2400" dirty="0"/>
              <a:t>Project Management</a:t>
            </a:r>
          </a:p>
          <a:p>
            <a:pPr marL="0" indent="0">
              <a:lnSpc>
                <a:spcPct val="150000"/>
              </a:lnSpc>
              <a:buNone/>
            </a:pPr>
            <a:r>
              <a:rPr lang="en-US" sz="2400" dirty="0"/>
              <a:t>The Managerial Process</a:t>
            </a:r>
          </a:p>
          <a:p>
            <a:pPr marL="0" indent="0">
              <a:lnSpc>
                <a:spcPct val="150000"/>
              </a:lnSpc>
              <a:buNone/>
            </a:pPr>
            <a:r>
              <a:rPr lang="en-US" sz="2400" dirty="0"/>
              <a:t>Fifth Edition</a:t>
            </a:r>
          </a:p>
          <a:p>
            <a:pPr marL="0" indent="0">
              <a:lnSpc>
                <a:spcPct val="150000"/>
              </a:lnSpc>
              <a:buNone/>
            </a:pPr>
            <a:r>
              <a:rPr lang="en-US" sz="2400" dirty="0"/>
              <a:t>By: Erik W. Larson</a:t>
            </a:r>
          </a:p>
          <a:p>
            <a:pPr marL="0" indent="0">
              <a:lnSpc>
                <a:spcPct val="150000"/>
              </a:lnSpc>
              <a:buNone/>
            </a:pPr>
            <a:r>
              <a:rPr lang="en-US" sz="2400" dirty="0"/>
              <a:t>Oregon State University</a:t>
            </a:r>
          </a:p>
          <a:p>
            <a:pPr marL="0" indent="0">
              <a:lnSpc>
                <a:spcPct val="150000"/>
              </a:lnSpc>
              <a:buNone/>
            </a:pPr>
            <a:r>
              <a:rPr lang="en-US" sz="2400" dirty="0"/>
              <a:t>Clifford F. Gray</a:t>
            </a:r>
          </a:p>
          <a:p>
            <a:pPr marL="0" indent="0">
              <a:lnSpc>
                <a:spcPct val="150000"/>
              </a:lnSpc>
              <a:buNone/>
            </a:pPr>
            <a:r>
              <a:rPr lang="en-US" sz="2400" dirty="0"/>
              <a:t>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5997526" y="1083857"/>
            <a:ext cx="5217945" cy="4690285"/>
          </a:xfrm>
          <a:prstGeom prst="rect">
            <a:avLst/>
          </a:prstGeom>
        </p:spPr>
      </p:pic>
      <p:sp>
        <p:nvSpPr>
          <p:cNvPr id="5" name="Slide Number Placeholder 4">
            <a:extLst>
              <a:ext uri="{FF2B5EF4-FFF2-40B4-BE49-F238E27FC236}">
                <a16:creationId xmlns:a16="http://schemas.microsoft.com/office/drawing/2014/main" id="{6946136B-F826-4C11-8CD9-BEBE7530CF5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54</a:t>
            </a:fld>
            <a:endParaRPr lang="en-US" sz="1600" dirty="0">
              <a:solidFill>
                <a:srgbClr val="44546A"/>
              </a:solidFill>
            </a:endParaRPr>
          </a:p>
        </p:txBody>
      </p:sp>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5125</TotalTime>
  <Words>2414</Words>
  <Application>Microsoft Office PowerPoint</Application>
  <PresentationFormat>Widescreen</PresentationFormat>
  <Paragraphs>297</Paragraphs>
  <Slides>54</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54</vt:i4>
      </vt:variant>
    </vt:vector>
  </HeadingPairs>
  <TitlesOfParts>
    <vt:vector size="64" baseType="lpstr">
      <vt:lpstr>Amasis MT Pro Black</vt:lpstr>
      <vt:lpstr>Arial</vt:lpstr>
      <vt:lpstr>Calibri</vt:lpstr>
      <vt:lpstr>Calibri Light</vt:lpstr>
      <vt:lpstr>Comic Sans MS</vt:lpstr>
      <vt:lpstr>Gabriola</vt:lpstr>
      <vt:lpstr>Times New Roman</vt:lpstr>
      <vt:lpstr>Office Theme</vt:lpstr>
      <vt:lpstr>1_Office Theme</vt:lpstr>
      <vt:lpstr>2_Office Theme</vt:lpstr>
      <vt:lpstr>Lecture 7: Reducing  Project Duration </vt:lpstr>
      <vt:lpstr>Session Outline</vt:lpstr>
      <vt:lpstr>PowerPoint Presentation</vt:lpstr>
      <vt:lpstr>Imagine the Following Scenarios</vt:lpstr>
      <vt:lpstr>Rationale for Reducing Project Duration</vt:lpstr>
      <vt:lpstr>Reasons For Imposed Project Duration Dates</vt:lpstr>
      <vt:lpstr>Reasons For Imposed Project Duration Dates</vt:lpstr>
      <vt:lpstr>Reasons For Imposed Project Duration Dates</vt:lpstr>
      <vt:lpstr>Reasons For Imposed Project Duration Dates</vt:lpstr>
      <vt:lpstr>Reasons For Imposed Project Duration Dates</vt:lpstr>
      <vt:lpstr>Reasons For Imposed Project Duration Dates</vt:lpstr>
      <vt:lpstr>PowerPoint Presentation</vt:lpstr>
      <vt:lpstr>Options for Accelerating Project Completion</vt:lpstr>
      <vt:lpstr>Options for Accelerating Project Completion When Resources Not Constrained</vt:lpstr>
      <vt:lpstr>Options for Accelerating Project Completion When Resources Not Constrained</vt:lpstr>
      <vt:lpstr>Options for Accelerating Project Completion When Resources Not Constrained</vt:lpstr>
      <vt:lpstr>Options for Accelerating Project Completion When Resources Not Constrained</vt:lpstr>
      <vt:lpstr>Options for Accelerating Project Completion When Resources Not Constrained</vt:lpstr>
      <vt:lpstr>Options for Accelerating Project Completion</vt:lpstr>
      <vt:lpstr>Options for Accelerating Project Completion When Resources Are Constrained</vt:lpstr>
      <vt:lpstr>Options for Accelerating Project Completion When Resources Are Constrained</vt:lpstr>
      <vt:lpstr>Options for Accelerating Project Completion When Resources Are Constrained</vt:lpstr>
      <vt:lpstr>Options for Accelerating Project Completion When Resources Are Constrained</vt:lpstr>
      <vt:lpstr>Options for Accelerating Project Completion When Resources Are Constrained</vt:lpstr>
      <vt:lpstr>Options for Accelerating Project Completion When Resources Are Constrained</vt:lpstr>
      <vt:lpstr>Critical-Chain Project Management</vt:lpstr>
      <vt:lpstr>Critical-Chain Project Management</vt:lpstr>
      <vt:lpstr>Options for Accelerating Project Completion</vt:lpstr>
      <vt:lpstr>PowerPoint Presentation</vt:lpstr>
      <vt:lpstr>Project Costs</vt:lpstr>
      <vt:lpstr>Project Costs</vt:lpstr>
      <vt:lpstr>Project Costs</vt:lpstr>
      <vt:lpstr>PowerPoint Presentation</vt:lpstr>
      <vt:lpstr>Constructing a Project Cost–Duration Graph</vt:lpstr>
      <vt:lpstr>Determining the Activities to Shorten</vt:lpstr>
      <vt:lpstr>Activity Graph</vt:lpstr>
      <vt:lpstr>Activity Graph</vt:lpstr>
      <vt:lpstr>Example 1</vt:lpstr>
      <vt:lpstr>Example 1</vt:lpstr>
      <vt:lpstr>Example 1</vt:lpstr>
      <vt:lpstr>Example 1</vt:lpstr>
      <vt:lpstr>Example 1</vt:lpstr>
      <vt:lpstr>Example 1</vt:lpstr>
      <vt:lpstr>Example 1</vt:lpstr>
      <vt:lpstr>PowerPoint Presentation</vt:lpstr>
      <vt:lpstr>Practical Considerations</vt:lpstr>
      <vt:lpstr>PowerPoint Presentation</vt:lpstr>
      <vt:lpstr>Example 2</vt:lpstr>
      <vt:lpstr>Example 2</vt:lpstr>
      <vt:lpstr>Example 2 Solution</vt:lpstr>
      <vt:lpstr>Example 2 Solution</vt:lpstr>
      <vt:lpstr>Summary of Today Session </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586</cp:revision>
  <dcterms:created xsi:type="dcterms:W3CDTF">2020-10-15T07:04:09Z</dcterms:created>
  <dcterms:modified xsi:type="dcterms:W3CDTF">2021-06-28T03:17:17Z</dcterms:modified>
</cp:coreProperties>
</file>